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5.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6" r:id="rId2"/>
    <p:sldId id="259" r:id="rId3"/>
    <p:sldId id="365" r:id="rId4"/>
    <p:sldId id="268" r:id="rId5"/>
    <p:sldId id="287" r:id="rId6"/>
    <p:sldId id="371" r:id="rId7"/>
    <p:sldId id="394" r:id="rId8"/>
    <p:sldId id="395" r:id="rId9"/>
    <p:sldId id="370" r:id="rId10"/>
    <p:sldId id="391" r:id="rId11"/>
    <p:sldId id="366" r:id="rId12"/>
    <p:sldId id="368" r:id="rId13"/>
    <p:sldId id="363" r:id="rId14"/>
    <p:sldId id="364" r:id="rId15"/>
    <p:sldId id="384" r:id="rId16"/>
    <p:sldId id="385" r:id="rId17"/>
    <p:sldId id="386" r:id="rId18"/>
    <p:sldId id="388" r:id="rId19"/>
    <p:sldId id="389" r:id="rId20"/>
    <p:sldId id="306" r:id="rId21"/>
    <p:sldId id="308" r:id="rId22"/>
    <p:sldId id="381" r:id="rId23"/>
    <p:sldId id="346" r:id="rId24"/>
    <p:sldId id="348" r:id="rId25"/>
    <p:sldId id="350" r:id="rId26"/>
    <p:sldId id="351" r:id="rId27"/>
    <p:sldId id="353" r:id="rId28"/>
    <p:sldId id="355" r:id="rId29"/>
    <p:sldId id="392" r:id="rId30"/>
    <p:sldId id="357" r:id="rId31"/>
    <p:sldId id="358" r:id="rId32"/>
    <p:sldId id="360" r:id="rId33"/>
    <p:sldId id="380" r:id="rId34"/>
    <p:sldId id="376" r:id="rId35"/>
    <p:sldId id="377" r:id="rId36"/>
    <p:sldId id="378" r:id="rId37"/>
    <p:sldId id="379" r:id="rId38"/>
  </p:sldIdLst>
  <p:sldSz cx="9144000" cy="6858000" type="screen4x3"/>
  <p:notesSz cx="6805613" cy="994410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0F5494"/>
    <a:srgbClr val="2D5EC1"/>
    <a:srgbClr val="3166CF"/>
    <a:srgbClr val="3E6FD2"/>
    <a:srgbClr val="BDDE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377" autoAdjust="0"/>
    <p:restoredTop sz="96803" autoAdjust="0"/>
  </p:normalViewPr>
  <p:slideViewPr>
    <p:cSldViewPr>
      <p:cViewPr varScale="1">
        <p:scale>
          <a:sx n="78" d="100"/>
          <a:sy n="78" d="100"/>
        </p:scale>
        <p:origin x="420" y="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B76B32-56C2-474D-AA77-2656F8946888}" type="doc">
      <dgm:prSet loTypeId="urn:microsoft.com/office/officeart/2005/8/layout/pyramid1" loCatId="pyramid" qsTypeId="urn:microsoft.com/office/officeart/2005/8/quickstyle/simple1" qsCatId="simple" csTypeId="urn:microsoft.com/office/officeart/2005/8/colors/colorful4" csCatId="colorful" phldr="1"/>
      <dgm:spPr/>
    </dgm:pt>
    <dgm:pt modelId="{A22B37CF-49BB-4D43-BF63-C42B101BB1F2}">
      <dgm:prSet phldrT="[Text]" custT="1"/>
      <dgm:spPr>
        <a:solidFill>
          <a:srgbClr val="0070C0"/>
        </a:solidFill>
      </dgm:spPr>
      <dgm:t>
        <a:bodyPr/>
        <a:lstStyle/>
        <a:p>
          <a:pPr>
            <a:lnSpc>
              <a:spcPct val="100000"/>
            </a:lnSpc>
            <a:spcAft>
              <a:spcPts val="0"/>
            </a:spcAft>
          </a:pPr>
          <a:endParaRPr lang="en-GB" sz="3000" dirty="0" smtClean="0">
            <a:solidFill>
              <a:schemeClr val="bg1"/>
            </a:solidFill>
          </a:endParaRPr>
        </a:p>
        <a:p>
          <a:pPr>
            <a:lnSpc>
              <a:spcPct val="100000"/>
            </a:lnSpc>
            <a:spcAft>
              <a:spcPts val="0"/>
            </a:spcAft>
          </a:pPr>
          <a:r>
            <a:rPr lang="en-GB" sz="3000" dirty="0" smtClean="0">
              <a:solidFill>
                <a:schemeClr val="bg1"/>
              </a:solidFill>
            </a:rPr>
            <a:t>MTFF</a:t>
          </a:r>
          <a:endParaRPr lang="en-US" sz="3000" dirty="0">
            <a:solidFill>
              <a:schemeClr val="bg1"/>
            </a:solidFill>
          </a:endParaRPr>
        </a:p>
      </dgm:t>
    </dgm:pt>
    <dgm:pt modelId="{11859B13-A6BA-4B81-A589-8389AC24A744}" type="parTrans" cxnId="{CD93FD5B-A64B-4490-AB1C-04F0F9589638}">
      <dgm:prSet/>
      <dgm:spPr/>
      <dgm:t>
        <a:bodyPr/>
        <a:lstStyle/>
        <a:p>
          <a:endParaRPr lang="en-US"/>
        </a:p>
      </dgm:t>
    </dgm:pt>
    <dgm:pt modelId="{24B932E1-C695-42C1-9AF8-A582AB84314A}" type="sibTrans" cxnId="{CD93FD5B-A64B-4490-AB1C-04F0F9589638}">
      <dgm:prSet/>
      <dgm:spPr/>
      <dgm:t>
        <a:bodyPr/>
        <a:lstStyle/>
        <a:p>
          <a:endParaRPr lang="en-US"/>
        </a:p>
      </dgm:t>
    </dgm:pt>
    <dgm:pt modelId="{F36D314B-8E22-41F4-8BBB-21FB464124DC}">
      <dgm:prSet phldrT="[Text]" custT="1"/>
      <dgm:spPr>
        <a:solidFill>
          <a:srgbClr val="99CCFF"/>
        </a:solidFill>
      </dgm:spPr>
      <dgm:t>
        <a:bodyPr/>
        <a:lstStyle/>
        <a:p>
          <a:r>
            <a:rPr lang="en-GB" sz="4000" dirty="0" smtClean="0"/>
            <a:t>MTBF</a:t>
          </a:r>
          <a:endParaRPr lang="en-US" sz="4000" dirty="0"/>
        </a:p>
      </dgm:t>
    </dgm:pt>
    <dgm:pt modelId="{4EF9D2C4-D073-4A81-8194-6521D3E9D19A}" type="parTrans" cxnId="{D5D1F2C1-DA11-44FA-8696-D65847F6F19E}">
      <dgm:prSet/>
      <dgm:spPr/>
      <dgm:t>
        <a:bodyPr/>
        <a:lstStyle/>
        <a:p>
          <a:endParaRPr lang="en-US"/>
        </a:p>
      </dgm:t>
    </dgm:pt>
    <dgm:pt modelId="{47127001-381C-482A-B938-3FE0D9F7D062}" type="sibTrans" cxnId="{D5D1F2C1-DA11-44FA-8696-D65847F6F19E}">
      <dgm:prSet/>
      <dgm:spPr/>
      <dgm:t>
        <a:bodyPr/>
        <a:lstStyle/>
        <a:p>
          <a:endParaRPr lang="en-US"/>
        </a:p>
      </dgm:t>
    </dgm:pt>
    <dgm:pt modelId="{8C5B51C6-6A52-414A-9AEF-CA535C9EE8D8}">
      <dgm:prSet phldrT="[Text]" custT="1"/>
      <dgm:spPr>
        <a:solidFill>
          <a:schemeClr val="accent5">
            <a:lumMod val="90000"/>
          </a:schemeClr>
        </a:solidFill>
      </dgm:spPr>
      <dgm:t>
        <a:bodyPr/>
        <a:lstStyle/>
        <a:p>
          <a:r>
            <a:rPr lang="en-GB" sz="5000" dirty="0" smtClean="0"/>
            <a:t>MTEF</a:t>
          </a:r>
          <a:endParaRPr lang="en-US" sz="5000" dirty="0"/>
        </a:p>
      </dgm:t>
    </dgm:pt>
    <dgm:pt modelId="{DB7AE1DF-CAD9-451A-BB84-38D6C3DD3B93}" type="parTrans" cxnId="{E3F3E9D2-B51D-4921-9CF4-0DBB6F005BB5}">
      <dgm:prSet/>
      <dgm:spPr/>
      <dgm:t>
        <a:bodyPr/>
        <a:lstStyle/>
        <a:p>
          <a:endParaRPr lang="en-US"/>
        </a:p>
      </dgm:t>
    </dgm:pt>
    <dgm:pt modelId="{42974315-4A2F-4FB0-B96C-DBBFAFDE21C6}" type="sibTrans" cxnId="{E3F3E9D2-B51D-4921-9CF4-0DBB6F005BB5}">
      <dgm:prSet/>
      <dgm:spPr/>
      <dgm:t>
        <a:bodyPr/>
        <a:lstStyle/>
        <a:p>
          <a:endParaRPr lang="en-US"/>
        </a:p>
      </dgm:t>
    </dgm:pt>
    <dgm:pt modelId="{449D168A-8DC1-41EB-AA02-68ED1274E187}" type="pres">
      <dgm:prSet presAssocID="{95B76B32-56C2-474D-AA77-2656F8946888}" presName="Name0" presStyleCnt="0">
        <dgm:presLayoutVars>
          <dgm:dir/>
          <dgm:animLvl val="lvl"/>
          <dgm:resizeHandles val="exact"/>
        </dgm:presLayoutVars>
      </dgm:prSet>
      <dgm:spPr/>
    </dgm:pt>
    <dgm:pt modelId="{A4661C9E-1B29-409B-A113-DD5422344D73}" type="pres">
      <dgm:prSet presAssocID="{A22B37CF-49BB-4D43-BF63-C42B101BB1F2}" presName="Name8" presStyleCnt="0"/>
      <dgm:spPr/>
    </dgm:pt>
    <dgm:pt modelId="{A21D80E5-5F3B-41F3-8D80-66ABE14D97AE}" type="pres">
      <dgm:prSet presAssocID="{A22B37CF-49BB-4D43-BF63-C42B101BB1F2}" presName="level" presStyleLbl="node1" presStyleIdx="0" presStyleCnt="3">
        <dgm:presLayoutVars>
          <dgm:chMax val="1"/>
          <dgm:bulletEnabled val="1"/>
        </dgm:presLayoutVars>
      </dgm:prSet>
      <dgm:spPr/>
      <dgm:t>
        <a:bodyPr/>
        <a:lstStyle/>
        <a:p>
          <a:endParaRPr lang="en-US"/>
        </a:p>
      </dgm:t>
    </dgm:pt>
    <dgm:pt modelId="{CDB7DD8B-C396-46C3-944E-23A072B11D8B}" type="pres">
      <dgm:prSet presAssocID="{A22B37CF-49BB-4D43-BF63-C42B101BB1F2}" presName="levelTx" presStyleLbl="revTx" presStyleIdx="0" presStyleCnt="0">
        <dgm:presLayoutVars>
          <dgm:chMax val="1"/>
          <dgm:bulletEnabled val="1"/>
        </dgm:presLayoutVars>
      </dgm:prSet>
      <dgm:spPr/>
      <dgm:t>
        <a:bodyPr/>
        <a:lstStyle/>
        <a:p>
          <a:endParaRPr lang="en-US"/>
        </a:p>
      </dgm:t>
    </dgm:pt>
    <dgm:pt modelId="{F00AF2D7-05DE-43F2-82BC-238BAEB7DD10}" type="pres">
      <dgm:prSet presAssocID="{F36D314B-8E22-41F4-8BBB-21FB464124DC}" presName="Name8" presStyleCnt="0"/>
      <dgm:spPr/>
    </dgm:pt>
    <dgm:pt modelId="{6F17DD49-DAB6-44D5-AC8F-0A4489530DC7}" type="pres">
      <dgm:prSet presAssocID="{F36D314B-8E22-41F4-8BBB-21FB464124DC}" presName="level" presStyleLbl="node1" presStyleIdx="1" presStyleCnt="3">
        <dgm:presLayoutVars>
          <dgm:chMax val="1"/>
          <dgm:bulletEnabled val="1"/>
        </dgm:presLayoutVars>
      </dgm:prSet>
      <dgm:spPr/>
      <dgm:t>
        <a:bodyPr/>
        <a:lstStyle/>
        <a:p>
          <a:endParaRPr lang="en-US"/>
        </a:p>
      </dgm:t>
    </dgm:pt>
    <dgm:pt modelId="{8C1854AA-BD7C-40C8-AD5D-26E786CB7047}" type="pres">
      <dgm:prSet presAssocID="{F36D314B-8E22-41F4-8BBB-21FB464124DC}" presName="levelTx" presStyleLbl="revTx" presStyleIdx="0" presStyleCnt="0">
        <dgm:presLayoutVars>
          <dgm:chMax val="1"/>
          <dgm:bulletEnabled val="1"/>
        </dgm:presLayoutVars>
      </dgm:prSet>
      <dgm:spPr/>
      <dgm:t>
        <a:bodyPr/>
        <a:lstStyle/>
        <a:p>
          <a:endParaRPr lang="en-US"/>
        </a:p>
      </dgm:t>
    </dgm:pt>
    <dgm:pt modelId="{E32AD4CE-4EEF-4D5F-A887-9A14E4717DC0}" type="pres">
      <dgm:prSet presAssocID="{8C5B51C6-6A52-414A-9AEF-CA535C9EE8D8}" presName="Name8" presStyleCnt="0"/>
      <dgm:spPr/>
    </dgm:pt>
    <dgm:pt modelId="{E84BE7D3-CCF2-4BB8-963F-1B176E19E7E5}" type="pres">
      <dgm:prSet presAssocID="{8C5B51C6-6A52-414A-9AEF-CA535C9EE8D8}" presName="level" presStyleLbl="node1" presStyleIdx="2" presStyleCnt="3">
        <dgm:presLayoutVars>
          <dgm:chMax val="1"/>
          <dgm:bulletEnabled val="1"/>
        </dgm:presLayoutVars>
      </dgm:prSet>
      <dgm:spPr/>
      <dgm:t>
        <a:bodyPr/>
        <a:lstStyle/>
        <a:p>
          <a:endParaRPr lang="en-US"/>
        </a:p>
      </dgm:t>
    </dgm:pt>
    <dgm:pt modelId="{C5D8FAA7-1243-4F5F-ADCA-774F6624A091}" type="pres">
      <dgm:prSet presAssocID="{8C5B51C6-6A52-414A-9AEF-CA535C9EE8D8}" presName="levelTx" presStyleLbl="revTx" presStyleIdx="0" presStyleCnt="0">
        <dgm:presLayoutVars>
          <dgm:chMax val="1"/>
          <dgm:bulletEnabled val="1"/>
        </dgm:presLayoutVars>
      </dgm:prSet>
      <dgm:spPr/>
      <dgm:t>
        <a:bodyPr/>
        <a:lstStyle/>
        <a:p>
          <a:endParaRPr lang="en-US"/>
        </a:p>
      </dgm:t>
    </dgm:pt>
  </dgm:ptLst>
  <dgm:cxnLst>
    <dgm:cxn modelId="{D5D1F2C1-DA11-44FA-8696-D65847F6F19E}" srcId="{95B76B32-56C2-474D-AA77-2656F8946888}" destId="{F36D314B-8E22-41F4-8BBB-21FB464124DC}" srcOrd="1" destOrd="0" parTransId="{4EF9D2C4-D073-4A81-8194-6521D3E9D19A}" sibTransId="{47127001-381C-482A-B938-3FE0D9F7D062}"/>
    <dgm:cxn modelId="{E3F3E9D2-B51D-4921-9CF4-0DBB6F005BB5}" srcId="{95B76B32-56C2-474D-AA77-2656F8946888}" destId="{8C5B51C6-6A52-414A-9AEF-CA535C9EE8D8}" srcOrd="2" destOrd="0" parTransId="{DB7AE1DF-CAD9-451A-BB84-38D6C3DD3B93}" sibTransId="{42974315-4A2F-4FB0-B96C-DBBFAFDE21C6}"/>
    <dgm:cxn modelId="{88D604BD-098C-4FCE-8ED6-78192FDF2086}" type="presOf" srcId="{F36D314B-8E22-41F4-8BBB-21FB464124DC}" destId="{6F17DD49-DAB6-44D5-AC8F-0A4489530DC7}" srcOrd="0" destOrd="0" presId="urn:microsoft.com/office/officeart/2005/8/layout/pyramid1"/>
    <dgm:cxn modelId="{1DB07EA3-E684-498D-ABC1-8321F4E28407}" type="presOf" srcId="{A22B37CF-49BB-4D43-BF63-C42B101BB1F2}" destId="{A21D80E5-5F3B-41F3-8D80-66ABE14D97AE}" srcOrd="0" destOrd="0" presId="urn:microsoft.com/office/officeart/2005/8/layout/pyramid1"/>
    <dgm:cxn modelId="{CD93FD5B-A64B-4490-AB1C-04F0F9589638}" srcId="{95B76B32-56C2-474D-AA77-2656F8946888}" destId="{A22B37CF-49BB-4D43-BF63-C42B101BB1F2}" srcOrd="0" destOrd="0" parTransId="{11859B13-A6BA-4B81-A589-8389AC24A744}" sibTransId="{24B932E1-C695-42C1-9AF8-A582AB84314A}"/>
    <dgm:cxn modelId="{3986BCF0-956C-426B-B73C-86938D54F6E3}" type="presOf" srcId="{8C5B51C6-6A52-414A-9AEF-CA535C9EE8D8}" destId="{C5D8FAA7-1243-4F5F-ADCA-774F6624A091}" srcOrd="1" destOrd="0" presId="urn:microsoft.com/office/officeart/2005/8/layout/pyramid1"/>
    <dgm:cxn modelId="{603BCD90-0B8C-4534-9ED2-911FD7980496}" type="presOf" srcId="{95B76B32-56C2-474D-AA77-2656F8946888}" destId="{449D168A-8DC1-41EB-AA02-68ED1274E187}" srcOrd="0" destOrd="0" presId="urn:microsoft.com/office/officeart/2005/8/layout/pyramid1"/>
    <dgm:cxn modelId="{09247824-59FB-4A8A-A7B0-772EE746B441}" type="presOf" srcId="{F36D314B-8E22-41F4-8BBB-21FB464124DC}" destId="{8C1854AA-BD7C-40C8-AD5D-26E786CB7047}" srcOrd="1" destOrd="0" presId="urn:microsoft.com/office/officeart/2005/8/layout/pyramid1"/>
    <dgm:cxn modelId="{35AF2AA4-53F1-44CC-BBE1-A1E3FEC54F31}" type="presOf" srcId="{8C5B51C6-6A52-414A-9AEF-CA535C9EE8D8}" destId="{E84BE7D3-CCF2-4BB8-963F-1B176E19E7E5}" srcOrd="0" destOrd="0" presId="urn:microsoft.com/office/officeart/2005/8/layout/pyramid1"/>
    <dgm:cxn modelId="{CA5D4D87-F5E3-41E0-B5DD-40B9E9C3D23C}" type="presOf" srcId="{A22B37CF-49BB-4D43-BF63-C42B101BB1F2}" destId="{CDB7DD8B-C396-46C3-944E-23A072B11D8B}" srcOrd="1" destOrd="0" presId="urn:microsoft.com/office/officeart/2005/8/layout/pyramid1"/>
    <dgm:cxn modelId="{14C0DCF3-5021-44F7-B381-561B36AA77B5}" type="presParOf" srcId="{449D168A-8DC1-41EB-AA02-68ED1274E187}" destId="{A4661C9E-1B29-409B-A113-DD5422344D73}" srcOrd="0" destOrd="0" presId="urn:microsoft.com/office/officeart/2005/8/layout/pyramid1"/>
    <dgm:cxn modelId="{691B8024-B67B-44A1-9DB8-F9369CE6ACE2}" type="presParOf" srcId="{A4661C9E-1B29-409B-A113-DD5422344D73}" destId="{A21D80E5-5F3B-41F3-8D80-66ABE14D97AE}" srcOrd="0" destOrd="0" presId="urn:microsoft.com/office/officeart/2005/8/layout/pyramid1"/>
    <dgm:cxn modelId="{6ACDF527-B563-4C32-8723-6FCCBE76BC7D}" type="presParOf" srcId="{A4661C9E-1B29-409B-A113-DD5422344D73}" destId="{CDB7DD8B-C396-46C3-944E-23A072B11D8B}" srcOrd="1" destOrd="0" presId="urn:microsoft.com/office/officeart/2005/8/layout/pyramid1"/>
    <dgm:cxn modelId="{273DD2D0-433D-4A50-8A5E-203AEC8F196A}" type="presParOf" srcId="{449D168A-8DC1-41EB-AA02-68ED1274E187}" destId="{F00AF2D7-05DE-43F2-82BC-238BAEB7DD10}" srcOrd="1" destOrd="0" presId="urn:microsoft.com/office/officeart/2005/8/layout/pyramid1"/>
    <dgm:cxn modelId="{A4BF49D5-1678-4E1C-B535-97D95D84D87E}" type="presParOf" srcId="{F00AF2D7-05DE-43F2-82BC-238BAEB7DD10}" destId="{6F17DD49-DAB6-44D5-AC8F-0A4489530DC7}" srcOrd="0" destOrd="0" presId="urn:microsoft.com/office/officeart/2005/8/layout/pyramid1"/>
    <dgm:cxn modelId="{704A933B-4C46-41D1-954A-4113C3C9C454}" type="presParOf" srcId="{F00AF2D7-05DE-43F2-82BC-238BAEB7DD10}" destId="{8C1854AA-BD7C-40C8-AD5D-26E786CB7047}" srcOrd="1" destOrd="0" presId="urn:microsoft.com/office/officeart/2005/8/layout/pyramid1"/>
    <dgm:cxn modelId="{0F33A0C3-0867-4B1F-9BFD-B2B804244D72}" type="presParOf" srcId="{449D168A-8DC1-41EB-AA02-68ED1274E187}" destId="{E32AD4CE-4EEF-4D5F-A887-9A14E4717DC0}" srcOrd="2" destOrd="0" presId="urn:microsoft.com/office/officeart/2005/8/layout/pyramid1"/>
    <dgm:cxn modelId="{FE601F24-EB94-42AB-AAA2-6D493BB4DA87}" type="presParOf" srcId="{E32AD4CE-4EEF-4D5F-A887-9A14E4717DC0}" destId="{E84BE7D3-CCF2-4BB8-963F-1B176E19E7E5}" srcOrd="0" destOrd="0" presId="urn:microsoft.com/office/officeart/2005/8/layout/pyramid1"/>
    <dgm:cxn modelId="{AC2893F8-D68C-4CA8-B7E3-0B99B4A2E0FD}" type="presParOf" srcId="{E32AD4CE-4EEF-4D5F-A887-9A14E4717DC0}" destId="{C5D8FAA7-1243-4F5F-ADCA-774F6624A091}"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564" tIns="45783" rIns="91564" bIns="45783"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54450" y="0"/>
            <a:ext cx="2949575" cy="496888"/>
          </a:xfrm>
          <a:prstGeom prst="rect">
            <a:avLst/>
          </a:prstGeom>
          <a:noFill/>
          <a:ln w="9525">
            <a:noFill/>
            <a:miter lim="800000"/>
            <a:headEnd/>
            <a:tailEnd/>
          </a:ln>
          <a:effectLst/>
        </p:spPr>
        <p:txBody>
          <a:bodyPr vert="horz" wrap="square" lIns="91564" tIns="45783" rIns="91564" bIns="45783"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45625"/>
            <a:ext cx="2949575" cy="496888"/>
          </a:xfrm>
          <a:prstGeom prst="rect">
            <a:avLst/>
          </a:prstGeom>
          <a:noFill/>
          <a:ln w="9525">
            <a:noFill/>
            <a:miter lim="800000"/>
            <a:headEnd/>
            <a:tailEnd/>
          </a:ln>
          <a:effectLst/>
        </p:spPr>
        <p:txBody>
          <a:bodyPr vert="horz" wrap="square" lIns="91564" tIns="45783" rIns="91564" bIns="45783"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54450" y="9445625"/>
            <a:ext cx="2949575" cy="496888"/>
          </a:xfrm>
          <a:prstGeom prst="rect">
            <a:avLst/>
          </a:prstGeom>
          <a:noFill/>
          <a:ln w="9525">
            <a:noFill/>
            <a:miter lim="800000"/>
            <a:headEnd/>
            <a:tailEnd/>
          </a:ln>
          <a:effectLst/>
        </p:spPr>
        <p:txBody>
          <a:bodyPr vert="horz" wrap="square" lIns="91564" tIns="45783" rIns="91564" bIns="45783" numCol="1" anchor="b" anchorCtr="0" compatLnSpc="1">
            <a:prstTxWarp prst="textNoShape">
              <a:avLst/>
            </a:prstTxWarp>
          </a:bodyPr>
          <a:lstStyle>
            <a:lvl1pPr algn="r">
              <a:defRPr>
                <a:solidFill>
                  <a:schemeClr val="tx1"/>
                </a:solidFill>
                <a:latin typeface="Arial" charset="0"/>
              </a:defRPr>
            </a:lvl1pPr>
          </a:lstStyle>
          <a:p>
            <a:pPr>
              <a:defRPr/>
            </a:pPr>
            <a:fld id="{37BE9813-BC4D-4CC6-A113-5AC0266AE2E0}" type="slidenum">
              <a:rPr lang="en-GB"/>
              <a:pPr>
                <a:defRPr/>
              </a:pPr>
              <a:t>‹#›</a:t>
            </a:fld>
            <a:endParaRPr lang="en-GB"/>
          </a:p>
        </p:txBody>
      </p:sp>
    </p:spTree>
    <p:extLst>
      <p:ext uri="{BB962C8B-B14F-4D97-AF65-F5344CB8AC3E}">
        <p14:creationId xmlns:p14="http://schemas.microsoft.com/office/powerpoint/2010/main" val="21470260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564" tIns="45783" rIns="91564" bIns="45783"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54450" y="0"/>
            <a:ext cx="2949575" cy="496888"/>
          </a:xfrm>
          <a:prstGeom prst="rect">
            <a:avLst/>
          </a:prstGeom>
          <a:noFill/>
          <a:ln w="9525">
            <a:noFill/>
            <a:miter lim="800000"/>
            <a:headEnd/>
            <a:tailEnd/>
          </a:ln>
          <a:effectLst/>
        </p:spPr>
        <p:txBody>
          <a:bodyPr vert="horz" wrap="square" lIns="91564" tIns="45783" rIns="91564" bIns="45783"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49156"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9450" y="4722813"/>
            <a:ext cx="5446713" cy="4475162"/>
          </a:xfrm>
          <a:prstGeom prst="rect">
            <a:avLst/>
          </a:prstGeom>
          <a:noFill/>
          <a:ln w="9525">
            <a:noFill/>
            <a:miter lim="800000"/>
            <a:headEnd/>
            <a:tailEnd/>
          </a:ln>
          <a:effectLst/>
        </p:spPr>
        <p:txBody>
          <a:bodyPr vert="horz" wrap="square" lIns="91564" tIns="45783" rIns="91564" bIns="45783"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45625"/>
            <a:ext cx="2949575" cy="496888"/>
          </a:xfrm>
          <a:prstGeom prst="rect">
            <a:avLst/>
          </a:prstGeom>
          <a:noFill/>
          <a:ln w="9525">
            <a:noFill/>
            <a:miter lim="800000"/>
            <a:headEnd/>
            <a:tailEnd/>
          </a:ln>
          <a:effectLst/>
        </p:spPr>
        <p:txBody>
          <a:bodyPr vert="horz" wrap="square" lIns="91564" tIns="45783" rIns="91564" bIns="45783"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54450" y="9445625"/>
            <a:ext cx="2949575" cy="496888"/>
          </a:xfrm>
          <a:prstGeom prst="rect">
            <a:avLst/>
          </a:prstGeom>
          <a:noFill/>
          <a:ln w="9525">
            <a:noFill/>
            <a:miter lim="800000"/>
            <a:headEnd/>
            <a:tailEnd/>
          </a:ln>
          <a:effectLst/>
        </p:spPr>
        <p:txBody>
          <a:bodyPr vert="horz" wrap="square" lIns="91564" tIns="45783" rIns="91564" bIns="45783" numCol="1" anchor="b" anchorCtr="0" compatLnSpc="1">
            <a:prstTxWarp prst="textNoShape">
              <a:avLst/>
            </a:prstTxWarp>
          </a:bodyPr>
          <a:lstStyle>
            <a:lvl1pPr algn="r">
              <a:defRPr>
                <a:solidFill>
                  <a:schemeClr val="tx1"/>
                </a:solidFill>
                <a:latin typeface="Arial" charset="0"/>
              </a:defRPr>
            </a:lvl1pPr>
          </a:lstStyle>
          <a:p>
            <a:pPr>
              <a:defRPr/>
            </a:pPr>
            <a:fld id="{52306924-5455-47C8-990D-CAC3EC5ABFE0}" type="slidenum">
              <a:rPr lang="en-GB"/>
              <a:pPr>
                <a:defRPr/>
              </a:pPr>
              <a:t>‹#›</a:t>
            </a:fld>
            <a:endParaRPr lang="en-GB"/>
          </a:p>
        </p:txBody>
      </p:sp>
    </p:spTree>
    <p:extLst>
      <p:ext uri="{BB962C8B-B14F-4D97-AF65-F5344CB8AC3E}">
        <p14:creationId xmlns:p14="http://schemas.microsoft.com/office/powerpoint/2010/main" val="7949795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52306924-5455-47C8-990D-CAC3EC5ABFE0}" type="slidenum">
              <a:rPr lang="en-GB" smtClean="0"/>
              <a:pPr>
                <a:defRPr/>
              </a:pPr>
              <a:t>1</a:t>
            </a:fld>
            <a:endParaRPr lang="en-GB"/>
          </a:p>
        </p:txBody>
      </p:sp>
    </p:spTree>
    <p:extLst>
      <p:ext uri="{BB962C8B-B14F-4D97-AF65-F5344CB8AC3E}">
        <p14:creationId xmlns:p14="http://schemas.microsoft.com/office/powerpoint/2010/main" val="2079021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0" lvl="1" eaLnBrk="1" hangingPunct="1">
              <a:defRPr/>
            </a:pPr>
            <a:r>
              <a:rPr lang="en-US" dirty="0" smtClean="0"/>
              <a:t>The </a:t>
            </a:r>
            <a:r>
              <a:rPr lang="en-US" dirty="0" err="1" smtClean="0"/>
              <a:t>MoF</a:t>
            </a:r>
            <a:r>
              <a:rPr lang="en-US" dirty="0" smtClean="0"/>
              <a:t> estimates the </a:t>
            </a:r>
            <a:r>
              <a:rPr lang="en-US" dirty="0" smtClean="0">
                <a:solidFill>
                  <a:srgbClr val="FF0000"/>
                </a:solidFill>
              </a:rPr>
              <a:t>fiscal space </a:t>
            </a:r>
            <a:r>
              <a:rPr lang="en-US" dirty="0" smtClean="0"/>
              <a:t>for new activities or for increasing the current level of activities </a:t>
            </a:r>
          </a:p>
          <a:p>
            <a:pPr eaLnBrk="1" hangingPunct="1">
              <a:defRPr/>
            </a:pPr>
            <a:endParaRPr lang="en-GB" b="1" dirty="0" smtClean="0"/>
          </a:p>
          <a:p>
            <a:pPr lvl="1" indent="-457200">
              <a:buFont typeface="+mj-lt"/>
              <a:buAutoNum type="arabicPeriod"/>
              <a:defRPr/>
            </a:pPr>
            <a:r>
              <a:rPr lang="en-US" sz="2400" dirty="0" smtClean="0"/>
              <a:t>The </a:t>
            </a:r>
            <a:r>
              <a:rPr lang="en-US" sz="2400" dirty="0" err="1" smtClean="0"/>
              <a:t>MoF</a:t>
            </a:r>
            <a:r>
              <a:rPr lang="en-US" sz="2400" dirty="0" smtClean="0"/>
              <a:t> estimates the </a:t>
            </a:r>
            <a:r>
              <a:rPr lang="en-US" sz="2400" dirty="0" smtClean="0">
                <a:solidFill>
                  <a:srgbClr val="FF0000"/>
                </a:solidFill>
              </a:rPr>
              <a:t>fiscal space </a:t>
            </a:r>
            <a:r>
              <a:rPr lang="en-US" sz="2400" dirty="0" smtClean="0"/>
              <a:t>for new activities or for increasing the current level of activities by comparing the overall MTFF expenditure ceiling with the sum of MDAs baseline projections</a:t>
            </a:r>
          </a:p>
          <a:p>
            <a:pPr marL="583487" lvl="2" indent="-181246">
              <a:buFont typeface="Times" pitchFamily="18" charset="0"/>
              <a:buChar char="•"/>
              <a:defRPr/>
            </a:pPr>
            <a:r>
              <a:rPr lang="en-US" sz="2400" dirty="0" smtClean="0"/>
              <a:t>Additional fiscal space is sought by looking for savings on low priority activities included in the baseline projections</a:t>
            </a:r>
          </a:p>
          <a:p>
            <a:pPr eaLnBrk="1" hangingPunct="1">
              <a:defRPr/>
            </a:pPr>
            <a:endParaRPr lang="en-GB" b="1" dirty="0" smtClean="0"/>
          </a:p>
        </p:txBody>
      </p:sp>
      <p:sp>
        <p:nvSpPr>
          <p:cNvPr id="72708" name="Slide Number Placeholder 3"/>
          <p:cNvSpPr>
            <a:spLocks noGrp="1"/>
          </p:cNvSpPr>
          <p:nvPr>
            <p:ph type="sldNum" sz="quarter" idx="5"/>
          </p:nvPr>
        </p:nvSpPr>
        <p:spPr>
          <a:noFill/>
        </p:spPr>
        <p:txBody>
          <a:bodyPr/>
          <a:lstStyle/>
          <a:p>
            <a:fld id="{2D1830AE-7D04-44F9-B06C-577C8D3F8DE6}" type="slidenum">
              <a:rPr lang="en-GB" altLang="en-US" smtClean="0"/>
              <a:pPr/>
              <a:t>18</a:t>
            </a:fld>
            <a:endParaRPr lang="en-GB" altLang="en-US" smtClean="0"/>
          </a:p>
        </p:txBody>
      </p:sp>
    </p:spTree>
    <p:extLst>
      <p:ext uri="{BB962C8B-B14F-4D97-AF65-F5344CB8AC3E}">
        <p14:creationId xmlns:p14="http://schemas.microsoft.com/office/powerpoint/2010/main" val="23996998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pPr marL="0" lvl="1"/>
            <a:r>
              <a:rPr lang="en-US" altLang="en-US" sz="2400" smtClean="0"/>
              <a:t>STEP 6: </a:t>
            </a:r>
          </a:p>
          <a:p>
            <a:pPr marL="401638" lvl="2">
              <a:buFont typeface="Times" pitchFamily="18" charset="0"/>
              <a:buNone/>
            </a:pPr>
            <a:endParaRPr lang="en-US" altLang="en-US" sz="2400" smtClean="0"/>
          </a:p>
          <a:p>
            <a:pPr marL="401638" lvl="2">
              <a:buFont typeface="Times" pitchFamily="18" charset="0"/>
              <a:buNone/>
            </a:pPr>
            <a:r>
              <a:rPr lang="en-US" altLang="en-US" sz="2400" smtClean="0"/>
              <a:t>2. </a:t>
            </a:r>
            <a:r>
              <a:rPr lang="en-US" altLang="en-US" smtClean="0"/>
              <a:t>The MOF drafts a </a:t>
            </a:r>
            <a:r>
              <a:rPr lang="en-US" altLang="en-US" smtClean="0">
                <a:solidFill>
                  <a:srgbClr val="FF0000"/>
                </a:solidFill>
              </a:rPr>
              <a:t>budget policy paper</a:t>
            </a:r>
            <a:endParaRPr lang="fr-FR" altLang="en-US" smtClean="0">
              <a:cs typeface="Arial" charset="0"/>
            </a:endParaRPr>
          </a:p>
          <a:p>
            <a:pPr eaLnBrk="1" hangingPunct="1"/>
            <a:endParaRPr lang="en-GB" altLang="en-US" b="1" smtClean="0"/>
          </a:p>
        </p:txBody>
      </p:sp>
      <p:sp>
        <p:nvSpPr>
          <p:cNvPr id="73732" name="Slide Number Placeholder 3"/>
          <p:cNvSpPr>
            <a:spLocks noGrp="1"/>
          </p:cNvSpPr>
          <p:nvPr>
            <p:ph type="sldNum" sz="quarter" idx="5"/>
          </p:nvPr>
        </p:nvSpPr>
        <p:spPr>
          <a:noFill/>
        </p:spPr>
        <p:txBody>
          <a:bodyPr/>
          <a:lstStyle/>
          <a:p>
            <a:fld id="{9FC00D16-B439-4671-B975-24036126FCCD}" type="slidenum">
              <a:rPr lang="en-GB" altLang="en-US" smtClean="0"/>
              <a:pPr/>
              <a:t>19</a:t>
            </a:fld>
            <a:endParaRPr lang="en-GB" altLang="en-US" smtClean="0"/>
          </a:p>
        </p:txBody>
      </p:sp>
    </p:spTree>
    <p:extLst>
      <p:ext uri="{BB962C8B-B14F-4D97-AF65-F5344CB8AC3E}">
        <p14:creationId xmlns:p14="http://schemas.microsoft.com/office/powerpoint/2010/main" val="2120123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pPr defTabSz="955675"/>
            <a:fld id="{590CC17C-401E-4700-8019-A2E3044A60AC}" type="slidenum">
              <a:rPr lang="nl-NL" altLang="en-US" sz="1100" smtClean="0"/>
              <a:pPr defTabSz="955675"/>
              <a:t>20</a:t>
            </a:fld>
            <a:endParaRPr lang="nl-NL" altLang="en-US" sz="1100"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a:buClr>
                <a:schemeClr val="tx1"/>
              </a:buClr>
              <a:buFont typeface="Wingdings" pitchFamily="2" charset="2"/>
              <a:buChar char="Ø"/>
            </a:pPr>
            <a:r>
              <a:rPr lang="en-GB" altLang="en-US" sz="2200" smtClean="0"/>
              <a:t>To analyse the budget policy, it should be distinguished </a:t>
            </a:r>
            <a:r>
              <a:rPr lang="en-GB" altLang="en-US" sz="2200" smtClean="0">
                <a:solidFill>
                  <a:srgbClr val="FF0000"/>
                </a:solidFill>
              </a:rPr>
              <a:t>during budget preparation</a:t>
            </a:r>
          </a:p>
          <a:p>
            <a:pPr>
              <a:buClr>
                <a:schemeClr val="tx1"/>
              </a:buClr>
            </a:pPr>
            <a:endParaRPr lang="en-GB" altLang="en-US" sz="2200" smtClean="0">
              <a:solidFill>
                <a:srgbClr val="FF0000"/>
              </a:solidFill>
            </a:endParaRPr>
          </a:p>
          <a:p>
            <a:pPr lvl="1">
              <a:buFont typeface="Wingdings" pitchFamily="2" charset="2"/>
              <a:buChar char="Ø"/>
            </a:pPr>
            <a:r>
              <a:rPr lang="en-GB" altLang="en-US" sz="2200" smtClean="0"/>
              <a:t>An expenditure projection </a:t>
            </a:r>
            <a:r>
              <a:rPr lang="en-GB" altLang="en-US" sz="2200" smtClean="0">
                <a:solidFill>
                  <a:srgbClr val="FF0000"/>
                </a:solidFill>
              </a:rPr>
              <a:t>baseline</a:t>
            </a:r>
            <a:r>
              <a:rPr lang="en-GB" altLang="en-US" sz="2200" smtClean="0"/>
              <a:t>: the continuing programmes </a:t>
            </a:r>
          </a:p>
          <a:p>
            <a:pPr lvl="1">
              <a:buFont typeface="Wingdings" pitchFamily="2" charset="2"/>
              <a:buChar char="Ø"/>
            </a:pPr>
            <a:r>
              <a:rPr lang="en-GB" altLang="en-US" sz="2200" smtClean="0"/>
              <a:t>Changes to the baseline, which may include </a:t>
            </a:r>
            <a:r>
              <a:rPr lang="en-GB" altLang="en-US" sz="2200" smtClean="0">
                <a:solidFill>
                  <a:srgbClr val="FF0000"/>
                </a:solidFill>
              </a:rPr>
              <a:t>savings</a:t>
            </a:r>
            <a:r>
              <a:rPr lang="en-GB" altLang="en-US" sz="2200" smtClean="0"/>
              <a:t> (the baseline is not granted for ever!)</a:t>
            </a:r>
          </a:p>
          <a:p>
            <a:pPr lvl="1">
              <a:buFont typeface="Wingdings" pitchFamily="2" charset="2"/>
              <a:buChar char="Ø"/>
            </a:pPr>
            <a:r>
              <a:rPr lang="en-GB" altLang="en-US" sz="2200" smtClean="0">
                <a:solidFill>
                  <a:srgbClr val="FF0000"/>
                </a:solidFill>
              </a:rPr>
              <a:t>Quality of service baseline</a:t>
            </a:r>
            <a:r>
              <a:rPr lang="en-GB" altLang="en-US" sz="2200" smtClean="0"/>
              <a:t>: financing the current level of the quality of service (e.g. ratios  pupil/teacher unchanged)</a:t>
            </a:r>
          </a:p>
          <a:p>
            <a:pPr>
              <a:buClr>
                <a:schemeClr val="tx1"/>
              </a:buClr>
              <a:buFont typeface="Wingdings" pitchFamily="2" charset="2"/>
              <a:buChar char="Ø"/>
            </a:pPr>
            <a:endParaRPr lang="en-US" altLang="en-US" sz="2200" smtClean="0"/>
          </a:p>
          <a:p>
            <a:pPr>
              <a:buClr>
                <a:schemeClr val="tx1"/>
              </a:buClr>
              <a:buFont typeface="Wingdings" pitchFamily="2" charset="2"/>
              <a:buChar char="Ø"/>
            </a:pPr>
            <a:endParaRPr lang="en-US" altLang="en-US" sz="2200" smtClean="0"/>
          </a:p>
          <a:p>
            <a:pPr>
              <a:buClr>
                <a:schemeClr val="tx1"/>
              </a:buClr>
              <a:buFont typeface="Wingdings" pitchFamily="2" charset="2"/>
              <a:buChar char="Ø"/>
            </a:pPr>
            <a:endParaRPr lang="en-US" altLang="en-US" sz="2200" smtClean="0"/>
          </a:p>
          <a:p>
            <a:pPr>
              <a:buClr>
                <a:schemeClr val="tx1"/>
              </a:buClr>
              <a:buFont typeface="Wingdings" pitchFamily="2" charset="2"/>
              <a:buChar char="Ø"/>
            </a:pPr>
            <a:endParaRPr lang="en-US" altLang="en-US" sz="2200" smtClean="0"/>
          </a:p>
          <a:p>
            <a:pPr>
              <a:buClr>
                <a:schemeClr val="tx1"/>
              </a:buClr>
              <a:buFont typeface="Wingdings" pitchFamily="2" charset="2"/>
              <a:buChar char="Ø"/>
            </a:pPr>
            <a:r>
              <a:rPr lang="en-US" altLang="en-US" sz="2200" smtClean="0"/>
              <a:t>Budget discipline requires clear descriptions and careful costing of both continuing government programs and new policy proposals”.</a:t>
            </a:r>
          </a:p>
          <a:p>
            <a:pPr lvl="1"/>
            <a:r>
              <a:rPr lang="en-US" altLang="en-US" sz="1800" smtClean="0"/>
              <a:t>IMF. Manual on fiscal transparency</a:t>
            </a:r>
          </a:p>
          <a:p>
            <a:pPr>
              <a:buFont typeface="Wingdings" pitchFamily="2" charset="2"/>
              <a:buChar char="Ø"/>
            </a:pPr>
            <a:endParaRPr lang="en-GB" altLang="en-US" sz="2200" smtClean="0"/>
          </a:p>
          <a:p>
            <a:pPr>
              <a:buFont typeface="Wingdings" pitchFamily="2" charset="2"/>
              <a:buChar char="Ø"/>
            </a:pPr>
            <a:r>
              <a:rPr lang="en-GB" altLang="en-US" sz="2200" smtClean="0"/>
              <a:t>To analyse the budget policy, it should be distinguished during budget preparation</a:t>
            </a:r>
          </a:p>
          <a:p>
            <a:pPr lvl="1">
              <a:buFont typeface="Wingdings" pitchFamily="2" charset="2"/>
              <a:buChar char="Ø"/>
            </a:pPr>
            <a:r>
              <a:rPr lang="en-GB" altLang="en-US" sz="2200" smtClean="0"/>
              <a:t>An expenditure projection baseline: the continuing programmes </a:t>
            </a:r>
          </a:p>
          <a:p>
            <a:pPr lvl="1">
              <a:buFont typeface="Wingdings" pitchFamily="2" charset="2"/>
              <a:buChar char="Ø"/>
            </a:pPr>
            <a:r>
              <a:rPr lang="en-GB" altLang="en-US" sz="2200" smtClean="0"/>
              <a:t>Changes to the baseline, which may include savings (the baseline is not granted for ever!</a:t>
            </a:r>
          </a:p>
          <a:p>
            <a:pPr lvl="1">
              <a:buFont typeface="Wingdings" pitchFamily="2" charset="2"/>
              <a:buChar char="Ø"/>
            </a:pPr>
            <a:endParaRPr lang="en-GB" altLang="en-US" sz="2200" smtClean="0"/>
          </a:p>
          <a:p>
            <a:r>
              <a:rPr lang="en-GB" altLang="en-US" sz="2200" smtClean="0"/>
              <a:t>The base line will consist of:</a:t>
            </a:r>
          </a:p>
          <a:p>
            <a:pPr lvl="1"/>
            <a:r>
              <a:rPr lang="en-GB" altLang="en-US" sz="2200" smtClean="0"/>
              <a:t>the current level of operational activities </a:t>
            </a:r>
          </a:p>
          <a:p>
            <a:pPr lvl="1"/>
            <a:r>
              <a:rPr lang="en-GB" altLang="en-US" sz="2200" smtClean="0"/>
              <a:t>The costs of the ongoing investment, including the recurrent costs after completion </a:t>
            </a:r>
          </a:p>
          <a:p>
            <a:pPr lvl="1"/>
            <a:r>
              <a:rPr lang="en-GB" altLang="en-US" sz="2200" smtClean="0"/>
              <a:t>The expenditures related to transfers already committed</a:t>
            </a:r>
          </a:p>
          <a:p>
            <a:r>
              <a:rPr lang="en-GB" altLang="en-US" sz="2200" smtClean="0"/>
              <a:t>In addition, a second type of baseline may be established, which will consist of financing the current level of the quality of service </a:t>
            </a:r>
          </a:p>
          <a:p>
            <a:pPr lvl="1"/>
            <a:r>
              <a:rPr lang="en-GB" altLang="en-US" sz="2200" smtClean="0"/>
              <a:t>e.g. ratios  pupil/teacher unchanged</a:t>
            </a:r>
          </a:p>
          <a:p>
            <a:r>
              <a:rPr lang="en-GB" altLang="en-US" sz="2200" smtClean="0"/>
              <a:t>The baseline should cover a multi-year period, at least for investment projects, legally binding entitlements and other transfers, and other initiatives with significant fiscal impacts.</a:t>
            </a:r>
          </a:p>
          <a:p>
            <a:pPr lvl="1">
              <a:buFont typeface="Wingdings" pitchFamily="2" charset="2"/>
              <a:buChar char="Ø"/>
            </a:pPr>
            <a:endParaRPr lang="en-GB" altLang="en-US" sz="2200" smtClean="0"/>
          </a:p>
          <a:p>
            <a:pPr eaLnBrk="1" hangingPunct="1"/>
            <a:endParaRPr lang="nl-NL" altLang="en-US" smtClean="0"/>
          </a:p>
        </p:txBody>
      </p:sp>
    </p:spTree>
    <p:extLst>
      <p:ext uri="{BB962C8B-B14F-4D97-AF65-F5344CB8AC3E}">
        <p14:creationId xmlns:p14="http://schemas.microsoft.com/office/powerpoint/2010/main" val="18390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102E3B5F-9A08-4F81-A73C-0ADF9203C510}" type="slidenum">
              <a:rPr lang="fr-FR" altLang="en-US" smtClean="0">
                <a:cs typeface="Arial" charset="0"/>
              </a:rPr>
              <a:pPr/>
              <a:t>24</a:t>
            </a:fld>
            <a:endParaRPr lang="fr-FR" altLang="en-US" smtClean="0">
              <a:cs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spcBef>
                <a:spcPct val="0"/>
              </a:spcBef>
            </a:pPr>
            <a:r>
              <a:rPr lang="en-GB" altLang="en-US" i="1" smtClean="0">
                <a:solidFill>
                  <a:srgbClr val="00B050"/>
                </a:solidFill>
              </a:rPr>
              <a:t>Next slides deal with the MTEF variant 1</a:t>
            </a:r>
          </a:p>
          <a:p>
            <a:pPr eaLnBrk="1" hangingPunct="1">
              <a:spcBef>
                <a:spcPct val="0"/>
              </a:spcBef>
            </a:pPr>
            <a:endParaRPr lang="fr-FR" altLang="en-US" smtClean="0">
              <a:cs typeface="Arial" charset="0"/>
            </a:endParaRPr>
          </a:p>
        </p:txBody>
      </p:sp>
    </p:spTree>
    <p:extLst>
      <p:ext uri="{BB962C8B-B14F-4D97-AF65-F5344CB8AC3E}">
        <p14:creationId xmlns:p14="http://schemas.microsoft.com/office/powerpoint/2010/main" val="31394472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nl-NL" altLang="en-US" smtClean="0"/>
          </a:p>
        </p:txBody>
      </p:sp>
      <p:sp>
        <p:nvSpPr>
          <p:cNvPr id="40964" name="Slide Number Placeholder 3"/>
          <p:cNvSpPr>
            <a:spLocks noGrp="1"/>
          </p:cNvSpPr>
          <p:nvPr>
            <p:ph type="sldNum" sz="quarter" idx="5"/>
          </p:nvPr>
        </p:nvSpPr>
        <p:spPr>
          <a:noFill/>
        </p:spPr>
        <p:txBody>
          <a:bodyPr/>
          <a:lstStyle/>
          <a:p>
            <a:fld id="{55B226F5-D962-4162-A877-D38F3DB94CA3}" type="slidenum">
              <a:rPr lang="en-GB" altLang="en-US" smtClean="0"/>
              <a:pPr/>
              <a:t>26</a:t>
            </a:fld>
            <a:endParaRPr lang="en-GB" altLang="en-US" smtClean="0"/>
          </a:p>
        </p:txBody>
      </p:sp>
    </p:spTree>
    <p:extLst>
      <p:ext uri="{BB962C8B-B14F-4D97-AF65-F5344CB8AC3E}">
        <p14:creationId xmlns:p14="http://schemas.microsoft.com/office/powerpoint/2010/main" val="23495841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pPr defTabSz="957109"/>
            <a:fld id="{0CB8D7A7-14E8-4A19-8D0A-2D0615E7CEF6}" type="slidenum">
              <a:rPr lang="nl-NL" altLang="en-US" sz="1100" smtClean="0"/>
              <a:pPr defTabSz="957109"/>
              <a:t>27</a:t>
            </a:fld>
            <a:endParaRPr lang="nl-NL" altLang="en-US" sz="1100" dirty="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nl-NL" altLang="en-US" smtClean="0"/>
          </a:p>
        </p:txBody>
      </p:sp>
    </p:spTree>
    <p:extLst>
      <p:ext uri="{BB962C8B-B14F-4D97-AF65-F5344CB8AC3E}">
        <p14:creationId xmlns:p14="http://schemas.microsoft.com/office/powerpoint/2010/main" val="39261376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pPr defTabSz="957109"/>
            <a:fld id="{E8DD468B-6453-48F8-A54F-8C6544CEC4B5}" type="slidenum">
              <a:rPr lang="nl-NL" altLang="en-US" sz="1100" smtClean="0"/>
              <a:pPr defTabSz="957109"/>
              <a:t>28</a:t>
            </a:fld>
            <a:endParaRPr lang="nl-NL" altLang="en-US" sz="1100" dirty="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nl-NL" altLang="en-US" smtClean="0"/>
          </a:p>
        </p:txBody>
      </p:sp>
    </p:spTree>
    <p:extLst>
      <p:ext uri="{BB962C8B-B14F-4D97-AF65-F5344CB8AC3E}">
        <p14:creationId xmlns:p14="http://schemas.microsoft.com/office/powerpoint/2010/main" val="7172150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Espace réservé de l'image des diapositives 1"/>
          <p:cNvSpPr>
            <a:spLocks noGrp="1" noRot="1" noChangeAspect="1" noTextEdit="1"/>
          </p:cNvSpPr>
          <p:nvPr>
            <p:ph type="sldImg"/>
          </p:nvPr>
        </p:nvSpPr>
        <p:spPr>
          <a:ln/>
        </p:spPr>
      </p:sp>
      <p:sp>
        <p:nvSpPr>
          <p:cNvPr id="48131" name="Espace réservé des commentaires 2"/>
          <p:cNvSpPr>
            <a:spLocks noGrp="1"/>
          </p:cNvSpPr>
          <p:nvPr>
            <p:ph type="body" idx="1"/>
          </p:nvPr>
        </p:nvSpPr>
        <p:spPr>
          <a:noFill/>
          <a:ln/>
        </p:spPr>
        <p:txBody>
          <a:bodyPr/>
          <a:lstStyle/>
          <a:p>
            <a:pPr>
              <a:lnSpc>
                <a:spcPct val="120000"/>
              </a:lnSpc>
            </a:pPr>
            <a:r>
              <a:rPr lang="en-US" altLang="en-US" sz="2000" dirty="0" smtClean="0"/>
              <a:t>Complexity. Some countries prepared very complex MTEFs, attempting to link </a:t>
            </a:r>
            <a:r>
              <a:rPr lang="en-US" altLang="en-US" sz="2000" dirty="0" err="1" smtClean="0"/>
              <a:t>costed</a:t>
            </a:r>
            <a:r>
              <a:rPr lang="en-US" altLang="en-US" sz="2000" dirty="0" smtClean="0"/>
              <a:t> activities closely to objectives.  Appeared complex and too arbitrary in estimating linkages (e.g. failed Ghana experience).</a:t>
            </a:r>
          </a:p>
          <a:p>
            <a:pPr>
              <a:lnSpc>
                <a:spcPct val="120000"/>
              </a:lnSpc>
            </a:pPr>
            <a:r>
              <a:rPr lang="en-US" altLang="en-US" sz="2000" dirty="0" smtClean="0"/>
              <a:t>Poor budget discipline. Why an MTEF, when the budget is in practice revised every 3 months?</a:t>
            </a:r>
          </a:p>
          <a:p>
            <a:pPr>
              <a:lnSpc>
                <a:spcPct val="120000"/>
              </a:lnSpc>
            </a:pPr>
            <a:r>
              <a:rPr lang="en-US" altLang="en-US" sz="2000" dirty="0" smtClean="0"/>
              <a:t>No impact on the annual budget, the MTEF  prepared the previous year is ignored. </a:t>
            </a:r>
          </a:p>
          <a:p>
            <a:pPr lvl="1">
              <a:lnSpc>
                <a:spcPct val="120000"/>
              </a:lnSpc>
              <a:buFont typeface="Times" pitchFamily="18" charset="0"/>
              <a:buChar char="•"/>
            </a:pPr>
            <a:r>
              <a:rPr lang="en-US" altLang="en-US" sz="1800" dirty="0" smtClean="0"/>
              <a:t>E.g. the 2010 budget may be quite different from the 2010 tranche of the 2009-2011 MTEF prepared in 2008)</a:t>
            </a:r>
          </a:p>
          <a:p>
            <a:pPr>
              <a:lnSpc>
                <a:spcPct val="120000"/>
              </a:lnSpc>
            </a:pPr>
            <a:r>
              <a:rPr lang="en-US" altLang="en-US" sz="2000" dirty="0" smtClean="0"/>
              <a:t>Administrative and/or political instability. Every year MTEF preparation starts from scratch. </a:t>
            </a:r>
          </a:p>
          <a:p>
            <a:pPr>
              <a:lnSpc>
                <a:spcPct val="120000"/>
              </a:lnSpc>
            </a:pPr>
            <a:endParaRPr lang="en-US" altLang="en-US" sz="2000" dirty="0" smtClean="0"/>
          </a:p>
          <a:p>
            <a:pPr>
              <a:lnSpc>
                <a:spcPct val="120000"/>
              </a:lnSpc>
            </a:pPr>
            <a:r>
              <a:rPr lang="en-US" altLang="en-US" dirty="0" smtClean="0"/>
              <a:t>No link with the budget process</a:t>
            </a:r>
          </a:p>
          <a:p>
            <a:pPr lvl="1">
              <a:lnSpc>
                <a:spcPct val="120000"/>
              </a:lnSpc>
              <a:buFont typeface="Times" pitchFamily="18" charset="0"/>
              <a:buChar char="•"/>
            </a:pPr>
            <a:r>
              <a:rPr lang="en-US" altLang="en-US" sz="2400" dirty="0" smtClean="0"/>
              <a:t>Isolated sector MTEF prepared by external consultants to comply with a donor request.</a:t>
            </a:r>
          </a:p>
          <a:p>
            <a:pPr>
              <a:lnSpc>
                <a:spcPct val="120000"/>
              </a:lnSpc>
            </a:pPr>
            <a:r>
              <a:rPr lang="en-US" altLang="en-US" dirty="0" smtClean="0"/>
              <a:t>The MTEF remain a pure technical exercise, the decision-makers are not involved in the MTEF processes  </a:t>
            </a:r>
          </a:p>
          <a:p>
            <a:pPr>
              <a:lnSpc>
                <a:spcPct val="120000"/>
              </a:lnSpc>
            </a:pPr>
            <a:r>
              <a:rPr lang="en-US" altLang="en-US" dirty="0" smtClean="0"/>
              <a:t>Economic difficulties that make obsolete the previous MTEF forecasts</a:t>
            </a:r>
          </a:p>
          <a:p>
            <a:pPr>
              <a:lnSpc>
                <a:spcPct val="120000"/>
              </a:lnSpc>
            </a:pPr>
            <a:r>
              <a:rPr lang="en-US" altLang="en-US" dirty="0" smtClean="0"/>
              <a:t>Lack of predictability of resources</a:t>
            </a:r>
          </a:p>
          <a:p>
            <a:pPr>
              <a:lnSpc>
                <a:spcPct val="120000"/>
              </a:lnSpc>
            </a:pPr>
            <a:endParaRPr lang="en-US" altLang="en-US" sz="2000" dirty="0" smtClean="0"/>
          </a:p>
          <a:p>
            <a:pPr eaLnBrk="1" hangingPunct="1">
              <a:spcBef>
                <a:spcPct val="0"/>
              </a:spcBef>
            </a:pPr>
            <a:endParaRPr lang="fr-BE" altLang="en-US" dirty="0" smtClean="0"/>
          </a:p>
        </p:txBody>
      </p:sp>
      <p:sp>
        <p:nvSpPr>
          <p:cNvPr id="48132" name="Espace réservé du numéro de diapositive 3"/>
          <p:cNvSpPr>
            <a:spLocks noGrp="1"/>
          </p:cNvSpPr>
          <p:nvPr>
            <p:ph type="sldNum" sz="quarter" idx="5"/>
          </p:nvPr>
        </p:nvSpPr>
        <p:spPr>
          <a:noFill/>
        </p:spPr>
        <p:txBody>
          <a:bodyPr/>
          <a:lstStyle/>
          <a:p>
            <a:fld id="{9B6461DE-A398-4011-A104-CDE120E3AED7}" type="slidenum">
              <a:rPr lang="en-GB" altLang="en-US" smtClean="0"/>
              <a:pPr/>
              <a:t>31</a:t>
            </a:fld>
            <a:endParaRPr lang="en-GB" altLang="en-US" smtClean="0"/>
          </a:p>
        </p:txBody>
      </p:sp>
    </p:spTree>
    <p:extLst>
      <p:ext uri="{BB962C8B-B14F-4D97-AF65-F5344CB8AC3E}">
        <p14:creationId xmlns:p14="http://schemas.microsoft.com/office/powerpoint/2010/main" val="29144510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altLang="en-US" smtClean="0"/>
          </a:p>
        </p:txBody>
      </p:sp>
      <p:sp>
        <p:nvSpPr>
          <p:cNvPr id="49156" name="Slide Number Placeholder 3"/>
          <p:cNvSpPr>
            <a:spLocks noGrp="1"/>
          </p:cNvSpPr>
          <p:nvPr>
            <p:ph type="sldNum" sz="quarter" idx="5"/>
          </p:nvPr>
        </p:nvSpPr>
        <p:spPr>
          <a:noFill/>
        </p:spPr>
        <p:txBody>
          <a:bodyPr/>
          <a:lstStyle/>
          <a:p>
            <a:fld id="{AAF270E3-2991-48CF-BE67-52FF09A01F7B}" type="slidenum">
              <a:rPr lang="en-GB" altLang="en-US" smtClean="0"/>
              <a:pPr/>
              <a:t>32</a:t>
            </a:fld>
            <a:endParaRPr lang="en-GB" altLang="en-US" smtClean="0"/>
          </a:p>
        </p:txBody>
      </p:sp>
    </p:spTree>
    <p:extLst>
      <p:ext uri="{BB962C8B-B14F-4D97-AF65-F5344CB8AC3E}">
        <p14:creationId xmlns:p14="http://schemas.microsoft.com/office/powerpoint/2010/main" val="29288393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r>
              <a:rPr lang="en-US" altLang="en-US" smtClean="0"/>
              <a:t>In EC regulations revenue and exp. should be balanced</a:t>
            </a:r>
          </a:p>
          <a:p>
            <a:endParaRPr lang="en-US" altLang="en-US" smtClean="0"/>
          </a:p>
          <a:p>
            <a:r>
              <a:rPr lang="en-US" altLang="en-US" smtClean="0"/>
              <a:t>Why should a budget be comprehensive and encompass all government revenue and expenditure? </a:t>
            </a:r>
          </a:p>
          <a:p>
            <a:r>
              <a:rPr lang="en-US" altLang="en-US" smtClean="0"/>
              <a:t>Fiscal Discipline</a:t>
            </a:r>
          </a:p>
          <a:p>
            <a:r>
              <a:rPr lang="en-US" altLang="en-US" smtClean="0"/>
              <a:t>Allocative efficiency </a:t>
            </a:r>
          </a:p>
          <a:p>
            <a:endParaRPr lang="en-GB" altLang="en-US" smtClean="0"/>
          </a:p>
        </p:txBody>
      </p:sp>
      <p:sp>
        <p:nvSpPr>
          <p:cNvPr id="55300" name="Slide Number Placeholder 3"/>
          <p:cNvSpPr>
            <a:spLocks noGrp="1"/>
          </p:cNvSpPr>
          <p:nvPr>
            <p:ph type="sldNum" sz="quarter" idx="5"/>
          </p:nvPr>
        </p:nvSpPr>
        <p:spPr>
          <a:noFill/>
        </p:spPr>
        <p:txBody>
          <a:bodyPr/>
          <a:lstStyle/>
          <a:p>
            <a:fld id="{46B52926-0EE4-4FD4-9CE7-28DB63A68866}" type="slidenum">
              <a:rPr lang="en-GB" altLang="en-US" smtClean="0"/>
              <a:pPr/>
              <a:t>35</a:t>
            </a:fld>
            <a:endParaRPr lang="en-GB" altLang="en-US" smtClean="0"/>
          </a:p>
        </p:txBody>
      </p:sp>
    </p:spTree>
    <p:extLst>
      <p:ext uri="{BB962C8B-B14F-4D97-AF65-F5344CB8AC3E}">
        <p14:creationId xmlns:p14="http://schemas.microsoft.com/office/powerpoint/2010/main" val="675273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r>
              <a:rPr lang="en-GB" altLang="en-US" sz="2000" smtClean="0"/>
              <a:t>Public Finance is governed by:</a:t>
            </a:r>
          </a:p>
          <a:p>
            <a:pPr lvl="1"/>
            <a:r>
              <a:rPr lang="en-GB" altLang="en-US" sz="1800" smtClean="0"/>
              <a:t>Constitution</a:t>
            </a:r>
          </a:p>
          <a:p>
            <a:pPr lvl="1"/>
            <a:r>
              <a:rPr lang="en-GB" altLang="en-US" sz="1800" smtClean="0"/>
              <a:t>Framework law for public finance management </a:t>
            </a:r>
            <a:r>
              <a:rPr lang="en-GB" altLang="en-US" sz="1800" i="1" smtClean="0"/>
              <a:t>(Organic Budget Law, Public Finance Management Act, Budget Code, etc.)</a:t>
            </a:r>
          </a:p>
          <a:p>
            <a:pPr lvl="1"/>
            <a:r>
              <a:rPr lang="en-GB" altLang="en-US" sz="1800" smtClean="0"/>
              <a:t>Other financial laws </a:t>
            </a:r>
            <a:r>
              <a:rPr lang="en-GB" altLang="en-US" sz="1800" i="1" smtClean="0"/>
              <a:t>(Fiscal Responsibility Act, Audit Act, Local Government Finance Law, etc), financial regulations, secondary legislation, etc</a:t>
            </a:r>
            <a:r>
              <a:rPr lang="en-GB" altLang="en-US" sz="1800" smtClean="0"/>
              <a:t>.</a:t>
            </a:r>
            <a:endParaRPr lang="en-GB" altLang="en-US" smtClean="0"/>
          </a:p>
          <a:p>
            <a:pPr lvl="1"/>
            <a:r>
              <a:rPr lang="en-GB" altLang="en-US" smtClean="0"/>
              <a:t>Annual budget law, appropriations acts that appropriate </a:t>
            </a:r>
            <a:endParaRPr lang="en-US" altLang="en-US" smtClean="0"/>
          </a:p>
          <a:p>
            <a:pPr eaLnBrk="1" hangingPunct="1">
              <a:spcBef>
                <a:spcPct val="0"/>
              </a:spcBef>
            </a:pPr>
            <a:endParaRPr lang="fr-FR" altLang="en-US" smtClean="0"/>
          </a:p>
        </p:txBody>
      </p:sp>
      <p:sp>
        <p:nvSpPr>
          <p:cNvPr id="50180" name="Slide Number Placeholder 3"/>
          <p:cNvSpPr>
            <a:spLocks noGrp="1"/>
          </p:cNvSpPr>
          <p:nvPr>
            <p:ph type="sldNum" sz="quarter" idx="5"/>
          </p:nvPr>
        </p:nvSpPr>
        <p:spPr>
          <a:noFill/>
        </p:spPr>
        <p:txBody>
          <a:bodyPr/>
          <a:lstStyle/>
          <a:p>
            <a:fld id="{17D53CE1-72CF-4673-96E5-005A7CFF29E2}" type="slidenum">
              <a:rPr lang="en-GB" altLang="en-US" smtClean="0"/>
              <a:pPr/>
              <a:t>4</a:t>
            </a:fld>
            <a:endParaRPr lang="en-GB" altLang="en-US" smtClean="0"/>
          </a:p>
        </p:txBody>
      </p:sp>
    </p:spTree>
    <p:extLst>
      <p:ext uri="{BB962C8B-B14F-4D97-AF65-F5344CB8AC3E}">
        <p14:creationId xmlns:p14="http://schemas.microsoft.com/office/powerpoint/2010/main" val="983156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774DE506-438F-404B-B5DE-F72A13E1CD7E}" type="slidenum">
              <a:rPr lang="en-US" altLang="en-US" smtClean="0"/>
              <a:pPr/>
              <a:t>36</a:t>
            </a:fld>
            <a:endParaRPr lang="en-US" altLang="en-US" smtClean="0"/>
          </a:p>
        </p:txBody>
      </p:sp>
      <p:sp>
        <p:nvSpPr>
          <p:cNvPr id="56323" name="Rectangle 2"/>
          <p:cNvSpPr>
            <a:spLocks noGrp="1" noRot="1" noChangeAspect="1" noChangeArrowheads="1" noTextEdit="1"/>
          </p:cNvSpPr>
          <p:nvPr>
            <p:ph type="sldImg"/>
          </p:nvPr>
        </p:nvSpPr>
        <p:spPr>
          <a:xfrm>
            <a:off x="917575" y="742950"/>
            <a:ext cx="4975225" cy="3732213"/>
          </a:xfrm>
          <a:ln/>
        </p:spPr>
      </p:sp>
      <p:sp>
        <p:nvSpPr>
          <p:cNvPr id="56324" name="Rectangle 3"/>
          <p:cNvSpPr>
            <a:spLocks noGrp="1" noChangeArrowheads="1"/>
          </p:cNvSpPr>
          <p:nvPr>
            <p:ph type="body" idx="1"/>
          </p:nvPr>
        </p:nvSpPr>
        <p:spPr>
          <a:xfrm>
            <a:off x="684213" y="4722813"/>
            <a:ext cx="5437187" cy="4478337"/>
          </a:xfrm>
          <a:noFill/>
          <a:ln/>
        </p:spPr>
        <p:txBody>
          <a:bodyPr/>
          <a:lstStyle/>
          <a:p>
            <a:pPr eaLnBrk="1" hangingPunct="1"/>
            <a:r>
              <a:rPr lang="en-US" altLang="en-US" smtClean="0">
                <a:solidFill>
                  <a:schemeClr val="bg1"/>
                </a:solidFill>
              </a:rPr>
              <a:t>The hidden part of the iceberg of public finance</a:t>
            </a:r>
            <a:endParaRPr lang="en-GB" altLang="en-US" smtClean="0"/>
          </a:p>
          <a:p>
            <a:pPr eaLnBrk="1" hangingPunct="1"/>
            <a:endParaRPr lang="en-GB" altLang="en-US" smtClean="0"/>
          </a:p>
          <a:p>
            <a:pPr eaLnBrk="1" hangingPunct="1"/>
            <a:r>
              <a:rPr lang="en-GB" altLang="en-US" smtClean="0"/>
              <a:t>Explain each one</a:t>
            </a:r>
          </a:p>
          <a:p>
            <a:pPr eaLnBrk="1" hangingPunct="1"/>
            <a:endParaRPr lang="en-GB" altLang="en-US" smtClean="0"/>
          </a:p>
          <a:p>
            <a:pPr eaLnBrk="1" hangingPunct="1"/>
            <a:r>
              <a:rPr lang="en-GB" altLang="en-US" smtClean="0"/>
              <a:t>UK examples? eg costs of tax exemptions</a:t>
            </a:r>
          </a:p>
          <a:p>
            <a:pPr eaLnBrk="1" hangingPunct="1"/>
            <a:endParaRPr lang="en-GB" altLang="en-US" smtClean="0"/>
          </a:p>
          <a:p>
            <a:r>
              <a:rPr lang="en-GB" altLang="en-US" b="1" smtClean="0"/>
              <a:t>Tax ‘expenditures’</a:t>
            </a:r>
            <a:r>
              <a:rPr lang="en-GB" altLang="en-US" smtClean="0"/>
              <a:t>: </a:t>
            </a:r>
            <a:r>
              <a:rPr lang="en-US" altLang="en-US" smtClean="0"/>
              <a:t>Concessions or </a:t>
            </a:r>
            <a:r>
              <a:rPr lang="en-US" altLang="en-US" smtClean="0">
                <a:solidFill>
                  <a:srgbClr val="FF0000"/>
                </a:solidFill>
              </a:rPr>
              <a:t>exemptions</a:t>
            </a:r>
            <a:r>
              <a:rPr lang="en-US" altLang="en-US" smtClean="0"/>
              <a:t> from a “normal” tax structure to achieve government’s policy objectives</a:t>
            </a:r>
          </a:p>
          <a:p>
            <a:endParaRPr lang="en-US" altLang="en-US" b="1" smtClean="0"/>
          </a:p>
          <a:p>
            <a:r>
              <a:rPr lang="en-US" altLang="en-US" b="1" smtClean="0"/>
              <a:t>Quasi-fiscal activities</a:t>
            </a:r>
            <a:r>
              <a:rPr lang="en-US" altLang="en-US" smtClean="0"/>
              <a:t>: activities of state-owned bank or enterprises aimed at achieving pursuing government policy objectives</a:t>
            </a:r>
          </a:p>
          <a:p>
            <a:pPr lvl="1"/>
            <a:endParaRPr lang="en-US" altLang="en-US" smtClean="0"/>
          </a:p>
          <a:p>
            <a:pPr lvl="1"/>
            <a:r>
              <a:rPr lang="en-US" altLang="en-US" b="1" smtClean="0"/>
              <a:t>Explicit contingent liabilities: </a:t>
            </a:r>
            <a:r>
              <a:rPr lang="en-US" altLang="en-US" smtClean="0"/>
              <a:t>guaranteed loan</a:t>
            </a:r>
          </a:p>
          <a:p>
            <a:pPr lvl="1"/>
            <a:r>
              <a:rPr lang="en-US" altLang="en-US" b="1" smtClean="0"/>
              <a:t>Implicit contingent liabilities </a:t>
            </a:r>
            <a:r>
              <a:rPr lang="en-US" altLang="en-US" smtClean="0"/>
              <a:t>related to non guaranteed loan from public enterprise, public- private-partnership agreements, banking sector. </a:t>
            </a:r>
          </a:p>
          <a:p>
            <a:pPr lvl="1"/>
            <a:r>
              <a:rPr lang="en-US" altLang="en-US" smtClean="0"/>
              <a:t>Government is like an insurer of last resort, therefore it has very wide contingent liabilities</a:t>
            </a:r>
            <a:endParaRPr lang="en-GB" altLang="en-US" sz="1800" smtClean="0"/>
          </a:p>
          <a:p>
            <a:endParaRPr lang="en-GB" altLang="en-US" smtClean="0"/>
          </a:p>
          <a:p>
            <a:endParaRPr lang="en-US" altLang="en-US" smtClean="0"/>
          </a:p>
          <a:p>
            <a:endParaRPr lang="en-US" altLang="en-US" smtClean="0"/>
          </a:p>
          <a:p>
            <a:pPr eaLnBrk="1" hangingPunct="1"/>
            <a:endParaRPr lang="en-GB" altLang="en-US" smtClean="0"/>
          </a:p>
          <a:p>
            <a:pPr eaLnBrk="1" hangingPunct="1"/>
            <a:endParaRPr lang="en-US" altLang="en-US" smtClean="0"/>
          </a:p>
        </p:txBody>
      </p:sp>
    </p:spTree>
    <p:extLst>
      <p:ext uri="{BB962C8B-B14F-4D97-AF65-F5344CB8AC3E}">
        <p14:creationId xmlns:p14="http://schemas.microsoft.com/office/powerpoint/2010/main" val="922608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Espace réservé de l'image des diapositives 1"/>
          <p:cNvSpPr>
            <a:spLocks noGrp="1" noRot="1" noChangeAspect="1" noTextEdit="1"/>
          </p:cNvSpPr>
          <p:nvPr>
            <p:ph type="sldImg"/>
          </p:nvPr>
        </p:nvSpPr>
        <p:spPr>
          <a:ln/>
        </p:spPr>
      </p:sp>
      <p:sp>
        <p:nvSpPr>
          <p:cNvPr id="57347" name="Espace réservé des commentaires 2"/>
          <p:cNvSpPr>
            <a:spLocks noGrp="1"/>
          </p:cNvSpPr>
          <p:nvPr>
            <p:ph type="body" idx="1"/>
          </p:nvPr>
        </p:nvSpPr>
        <p:spPr>
          <a:noFill/>
          <a:ln/>
        </p:spPr>
        <p:txBody>
          <a:bodyPr/>
          <a:lstStyle/>
          <a:p>
            <a:pPr eaLnBrk="1" hangingPunct="1">
              <a:spcBef>
                <a:spcPct val="0"/>
              </a:spcBef>
            </a:pPr>
            <a:r>
              <a:rPr lang="en-GB" altLang="en-US" smtClean="0"/>
              <a:t>Unity and universality are aimed at ensuring aggregate fiscal discipline and effective resource allocation, BUT …</a:t>
            </a:r>
          </a:p>
          <a:p>
            <a:pPr eaLnBrk="1" hangingPunct="1">
              <a:spcBef>
                <a:spcPct val="0"/>
              </a:spcBef>
            </a:pPr>
            <a:endParaRPr lang="en-GB" altLang="en-US" smtClean="0"/>
          </a:p>
          <a:p>
            <a:pPr eaLnBrk="1" hangingPunct="1">
              <a:spcBef>
                <a:spcPct val="0"/>
              </a:spcBef>
            </a:pPr>
            <a:r>
              <a:rPr lang="en-GB" altLang="en-US" smtClean="0"/>
              <a:t>“ Netto approach” : Own revenue of agencies and expenditures made from these revenues not included in the budget</a:t>
            </a:r>
          </a:p>
          <a:p>
            <a:pPr eaLnBrk="1" hangingPunct="1">
              <a:spcBef>
                <a:spcPct val="0"/>
              </a:spcBef>
            </a:pPr>
            <a:endParaRPr lang="en-GB" altLang="en-US" smtClean="0"/>
          </a:p>
          <a:p>
            <a:pPr eaLnBrk="1" hangingPunct="1">
              <a:spcBef>
                <a:spcPct val="0"/>
              </a:spcBef>
            </a:pPr>
            <a:endParaRPr lang="fr-FR" altLang="en-US" smtClean="0">
              <a:latin typeface="Times New Roman" pitchFamily="18" charset="0"/>
              <a:cs typeface="Arial" charset="0"/>
            </a:endParaRPr>
          </a:p>
        </p:txBody>
      </p:sp>
      <p:sp>
        <p:nvSpPr>
          <p:cNvPr id="57348" name="Espace réservé du numéro de diapositive 3"/>
          <p:cNvSpPr>
            <a:spLocks noGrp="1"/>
          </p:cNvSpPr>
          <p:nvPr>
            <p:ph type="sldNum" sz="quarter" idx="5"/>
          </p:nvPr>
        </p:nvSpPr>
        <p:spPr>
          <a:noFill/>
        </p:spPr>
        <p:txBody>
          <a:bodyPr/>
          <a:lstStyle/>
          <a:p>
            <a:fld id="{A31741FB-2FBA-4923-BF4D-81E8CDD2120E}" type="slidenum">
              <a:rPr lang="en-GB" altLang="en-US" smtClean="0">
                <a:latin typeface="Times New Roman" pitchFamily="18" charset="0"/>
                <a:cs typeface="Times New Roman" pitchFamily="18" charset="0"/>
              </a:rPr>
              <a:pPr/>
              <a:t>37</a:t>
            </a:fld>
            <a:endParaRPr lang="en-GB" altLang="en-US" smtClean="0">
              <a:latin typeface="Times New Roman" pitchFamily="18" charset="0"/>
              <a:cs typeface="Times New Roman" pitchFamily="18" charset="0"/>
            </a:endParaRPr>
          </a:p>
        </p:txBody>
      </p:sp>
    </p:spTree>
    <p:extLst>
      <p:ext uri="{BB962C8B-B14F-4D97-AF65-F5344CB8AC3E}">
        <p14:creationId xmlns:p14="http://schemas.microsoft.com/office/powerpoint/2010/main" val="559253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r>
              <a:rPr lang="en-GB" altLang="en-US" smtClean="0"/>
              <a:t>Development of multi-annual and performance oriented approaches may require documents on expenditure projections over the medium term and the expected and actual performance, such as  for example:  </a:t>
            </a:r>
          </a:p>
          <a:p>
            <a:pPr lvl="1"/>
            <a:r>
              <a:rPr lang="en-GB" altLang="en-US" sz="2400" smtClean="0"/>
              <a:t>An Medium Term Expenditure Framework</a:t>
            </a:r>
          </a:p>
          <a:p>
            <a:pPr lvl="1"/>
            <a:r>
              <a:rPr lang="en-GB" altLang="en-US" sz="2400" smtClean="0"/>
              <a:t>A performance project and a performance report</a:t>
            </a:r>
          </a:p>
          <a:p>
            <a:pPr lvl="1"/>
            <a:r>
              <a:rPr lang="en-GB" altLang="en-US" sz="2400" smtClean="0"/>
              <a:t>etc..</a:t>
            </a:r>
          </a:p>
          <a:p>
            <a:endParaRPr lang="en-GB" altLang="en-US" smtClean="0"/>
          </a:p>
        </p:txBody>
      </p:sp>
      <p:sp>
        <p:nvSpPr>
          <p:cNvPr id="59396" name="Slide Number Placeholder 3"/>
          <p:cNvSpPr>
            <a:spLocks noGrp="1"/>
          </p:cNvSpPr>
          <p:nvPr>
            <p:ph type="sldNum" sz="quarter" idx="5"/>
          </p:nvPr>
        </p:nvSpPr>
        <p:spPr>
          <a:noFill/>
        </p:spPr>
        <p:txBody>
          <a:bodyPr/>
          <a:lstStyle/>
          <a:p>
            <a:fld id="{5664F3A7-7D21-4200-8983-D2A6127969D0}" type="slidenum">
              <a:rPr lang="en-GB" altLang="en-US" smtClean="0"/>
              <a:pPr/>
              <a:t>6</a:t>
            </a:fld>
            <a:endParaRPr lang="en-GB" altLang="en-US" smtClean="0"/>
          </a:p>
        </p:txBody>
      </p:sp>
    </p:spTree>
    <p:extLst>
      <p:ext uri="{BB962C8B-B14F-4D97-AF65-F5344CB8AC3E}">
        <p14:creationId xmlns:p14="http://schemas.microsoft.com/office/powerpoint/2010/main" val="2352018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31"/>
          <p:cNvSpPr txBox="1">
            <a:spLocks noGrp="1" noChangeArrowheads="1"/>
          </p:cNvSpPr>
          <p:nvPr/>
        </p:nvSpPr>
        <p:spPr bwMode="auto">
          <a:xfrm>
            <a:off x="3855772" y="9447929"/>
            <a:ext cx="2949841" cy="496171"/>
          </a:xfrm>
          <a:prstGeom prst="rect">
            <a:avLst/>
          </a:prstGeom>
          <a:noFill/>
          <a:ln w="9525">
            <a:noFill/>
            <a:miter lim="800000"/>
            <a:headEnd/>
            <a:tailEnd/>
          </a:ln>
        </p:spPr>
        <p:txBody>
          <a:bodyPr lIns="92054" tIns="46027" rIns="92054" bIns="46027" anchor="b"/>
          <a:lstStyle/>
          <a:p>
            <a:pPr algn="r" defTabSz="953929" eaLnBrk="0" hangingPunct="0">
              <a:spcBef>
                <a:spcPct val="50000"/>
              </a:spcBef>
            </a:pPr>
            <a:fld id="{09134221-5CA9-4537-ADC6-324C06056A07}" type="slidenum">
              <a:rPr lang="en-GB" altLang="en-US" b="1">
                <a:solidFill>
                  <a:schemeClr val="tx1"/>
                </a:solidFill>
                <a:latin typeface="Arial" charset="0"/>
              </a:rPr>
              <a:pPr algn="r" defTabSz="953929" eaLnBrk="0" hangingPunct="0">
                <a:spcBef>
                  <a:spcPct val="50000"/>
                </a:spcBef>
              </a:pPr>
              <a:t>10</a:t>
            </a:fld>
            <a:endParaRPr lang="en-GB" altLang="en-US" b="1" dirty="0">
              <a:solidFill>
                <a:schemeClr val="tx1"/>
              </a:solidFill>
              <a:latin typeface="Arial"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xfrm>
            <a:off x="909111" y="4726350"/>
            <a:ext cx="4987392" cy="4470313"/>
          </a:xfrm>
          <a:noFill/>
          <a:ln/>
        </p:spPr>
        <p:txBody>
          <a:bodyPr/>
          <a:lstStyle/>
          <a:p>
            <a:pPr marL="219404" indent="-219404">
              <a:lnSpc>
                <a:spcPct val="80000"/>
              </a:lnSpc>
            </a:pPr>
            <a:endParaRPr lang="en-GB" altLang="en-US" sz="800" dirty="0" smtClean="0"/>
          </a:p>
        </p:txBody>
      </p:sp>
    </p:spTree>
    <p:extLst>
      <p:ext uri="{BB962C8B-B14F-4D97-AF65-F5344CB8AC3E}">
        <p14:creationId xmlns:p14="http://schemas.microsoft.com/office/powerpoint/2010/main" val="4055865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Espace réservé de l'image des diapositives 1"/>
          <p:cNvSpPr>
            <a:spLocks noGrp="1" noRot="1" noChangeAspect="1" noTextEdit="1"/>
          </p:cNvSpPr>
          <p:nvPr>
            <p:ph type="sldImg"/>
          </p:nvPr>
        </p:nvSpPr>
        <p:spPr>
          <a:ln/>
        </p:spPr>
      </p:sp>
      <p:sp>
        <p:nvSpPr>
          <p:cNvPr id="76803" name="Espace réservé des commentaires 2"/>
          <p:cNvSpPr>
            <a:spLocks noGrp="1"/>
          </p:cNvSpPr>
          <p:nvPr>
            <p:ph type="body" idx="1"/>
          </p:nvPr>
        </p:nvSpPr>
        <p:spPr>
          <a:noFill/>
          <a:ln/>
        </p:spPr>
        <p:txBody>
          <a:bodyPr/>
          <a:lstStyle/>
          <a:p>
            <a:r>
              <a:rPr lang="en-US" altLang="en-US" sz="2200" smtClean="0"/>
              <a:t>The budget should be approved by legislature before end-year, so that budget execution according to approved budget can start on-time.   </a:t>
            </a:r>
          </a:p>
          <a:p>
            <a:pPr lvl="2"/>
            <a:r>
              <a:rPr lang="en-US" altLang="en-US" sz="2200" smtClean="0"/>
              <a:t>Otherwise, risk that service levels implied by new budget will not be reached, or reached at higher cost, through bunching in 2</a:t>
            </a:r>
            <a:r>
              <a:rPr lang="en-US" altLang="en-US" sz="2200" baseline="30000" smtClean="0"/>
              <a:t>nd</a:t>
            </a:r>
            <a:r>
              <a:rPr lang="en-US" altLang="en-US" sz="2200" smtClean="0"/>
              <a:t> semester.</a:t>
            </a:r>
          </a:p>
          <a:p>
            <a:pPr lvl="2"/>
            <a:r>
              <a:rPr lang="en-US" altLang="en-US" sz="2200" smtClean="0"/>
              <a:t>This principle is systematically breached in some Commonwealth countries  </a:t>
            </a:r>
          </a:p>
          <a:p>
            <a:r>
              <a:rPr lang="en-US" altLang="en-US" sz="2200" smtClean="0"/>
              <a:t>Legislators need sufficient time to review draft budget;  </a:t>
            </a:r>
          </a:p>
          <a:p>
            <a:pPr eaLnBrk="1" hangingPunct="1">
              <a:spcBef>
                <a:spcPct val="0"/>
              </a:spcBef>
            </a:pPr>
            <a:endParaRPr lang="fr-BE" altLang="en-US" smtClean="0"/>
          </a:p>
        </p:txBody>
      </p:sp>
      <p:sp>
        <p:nvSpPr>
          <p:cNvPr id="76804" name="Espace réservé du numéro de diapositive 3"/>
          <p:cNvSpPr>
            <a:spLocks noGrp="1"/>
          </p:cNvSpPr>
          <p:nvPr>
            <p:ph type="sldNum" sz="quarter" idx="5"/>
          </p:nvPr>
        </p:nvSpPr>
        <p:spPr>
          <a:noFill/>
        </p:spPr>
        <p:txBody>
          <a:bodyPr/>
          <a:lstStyle/>
          <a:p>
            <a:fld id="{A7CA1A64-99A6-45ED-BF35-F18441C36B39}" type="slidenum">
              <a:rPr lang="en-GB" altLang="en-US" smtClean="0"/>
              <a:pPr/>
              <a:t>11</a:t>
            </a:fld>
            <a:endParaRPr lang="en-GB" altLang="en-US" smtClean="0"/>
          </a:p>
        </p:txBody>
      </p:sp>
    </p:spTree>
    <p:extLst>
      <p:ext uri="{BB962C8B-B14F-4D97-AF65-F5344CB8AC3E}">
        <p14:creationId xmlns:p14="http://schemas.microsoft.com/office/powerpoint/2010/main" val="457803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Espace réservé de l'image des diapositives 1"/>
          <p:cNvSpPr>
            <a:spLocks noGrp="1" noRot="1" noChangeAspect="1" noTextEdit="1"/>
          </p:cNvSpPr>
          <p:nvPr>
            <p:ph type="sldImg"/>
          </p:nvPr>
        </p:nvSpPr>
        <p:spPr>
          <a:ln/>
        </p:spPr>
      </p:sp>
      <p:sp>
        <p:nvSpPr>
          <p:cNvPr id="61443" name="Espace réservé des commentaires 2"/>
          <p:cNvSpPr>
            <a:spLocks noGrp="1"/>
          </p:cNvSpPr>
          <p:nvPr>
            <p:ph type="body" idx="1"/>
          </p:nvPr>
        </p:nvSpPr>
        <p:spPr>
          <a:noFill/>
          <a:ln/>
        </p:spPr>
        <p:txBody>
          <a:bodyPr/>
          <a:lstStyle/>
          <a:p>
            <a:pPr marL="857250" lvl="1" indent="-457200">
              <a:buFont typeface="Verdana" pitchFamily="34" charset="0"/>
              <a:buAutoNum type="arabicPeriod"/>
            </a:pPr>
            <a:r>
              <a:rPr lang="en-GB" altLang="en-US" sz="2400" smtClean="0"/>
              <a:t>Strategic phase: macro-fiscal objectives (deficit, total expenditures, etc.) and inter-sector trade offs</a:t>
            </a:r>
          </a:p>
          <a:p>
            <a:pPr marL="857250" lvl="1" indent="-457200">
              <a:buFont typeface="Verdana" pitchFamily="34" charset="0"/>
              <a:buAutoNum type="arabicPeriod"/>
            </a:pPr>
            <a:r>
              <a:rPr lang="en-GB" altLang="en-US" sz="2400" smtClean="0"/>
              <a:t>Detailed ministerial budgets</a:t>
            </a:r>
          </a:p>
          <a:p>
            <a:pPr marL="457200" indent="-457200"/>
            <a:r>
              <a:rPr lang="en-US" altLang="en-US" smtClean="0"/>
              <a:t>Why such an approach?</a:t>
            </a:r>
          </a:p>
          <a:p>
            <a:pPr marL="857250" lvl="1" indent="-457200"/>
            <a:r>
              <a:rPr lang="en-US" altLang="en-US" smtClean="0"/>
              <a:t>Acknowledge the political aspects of budgeting, encourage ministers to reveal their choice at the budget preparation stage</a:t>
            </a:r>
          </a:p>
          <a:p>
            <a:pPr marL="857250" lvl="1" indent="-457200"/>
            <a:r>
              <a:rPr lang="en-US" altLang="en-US" smtClean="0"/>
              <a:t>Strategic choice should not be governed by wrangling on individual projects/activities governing strategic choice</a:t>
            </a:r>
          </a:p>
          <a:p>
            <a:pPr marL="857250" lvl="1" indent="-457200"/>
            <a:r>
              <a:rPr lang="en-US" altLang="en-US" smtClean="0"/>
              <a:t>Make MDAs responsible for trade-offs in their sector</a:t>
            </a:r>
          </a:p>
          <a:p>
            <a:pPr marL="457200" indent="-457200" eaLnBrk="1" hangingPunct="1"/>
            <a:endParaRPr lang="fr-FR" altLang="en-US" smtClean="0"/>
          </a:p>
        </p:txBody>
      </p:sp>
      <p:sp>
        <p:nvSpPr>
          <p:cNvPr id="61444" name="Espace réservé du numéro de diapositive 3"/>
          <p:cNvSpPr>
            <a:spLocks noGrp="1"/>
          </p:cNvSpPr>
          <p:nvPr>
            <p:ph type="sldNum" sz="quarter" idx="5"/>
          </p:nvPr>
        </p:nvSpPr>
        <p:spPr>
          <a:noFill/>
        </p:spPr>
        <p:txBody>
          <a:bodyPr/>
          <a:lstStyle/>
          <a:p>
            <a:pPr defTabSz="930275"/>
            <a:fld id="{971DD4C6-6685-494B-A802-B94D18CFBE19}" type="slidenum">
              <a:rPr lang="en-GB" altLang="en-US" smtClean="0"/>
              <a:pPr defTabSz="930275"/>
              <a:t>14</a:t>
            </a:fld>
            <a:endParaRPr lang="en-GB" altLang="en-US" smtClean="0"/>
          </a:p>
        </p:txBody>
      </p:sp>
    </p:spTree>
    <p:extLst>
      <p:ext uri="{BB962C8B-B14F-4D97-AF65-F5344CB8AC3E}">
        <p14:creationId xmlns:p14="http://schemas.microsoft.com/office/powerpoint/2010/main" val="3255587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pPr eaLnBrk="1" hangingPunct="1"/>
            <a:r>
              <a:rPr lang="en-GB" altLang="en-US" b="1" smtClean="0"/>
              <a:t>2. The MOF transmits to the Council of Ministers the </a:t>
            </a:r>
            <a:r>
              <a:rPr lang="en-GB" altLang="en-US" b="1" smtClean="0">
                <a:solidFill>
                  <a:srgbClr val="FF0000"/>
                </a:solidFill>
              </a:rPr>
              <a:t>draft budget policy paper </a:t>
            </a:r>
            <a:r>
              <a:rPr lang="en-GB" altLang="en-US" b="1" smtClean="0"/>
              <a:t>and the expenditure ceilings</a:t>
            </a:r>
          </a:p>
          <a:p>
            <a:pPr eaLnBrk="1" hangingPunct="1"/>
            <a:endParaRPr lang="en-GB" altLang="en-US" smtClean="0"/>
          </a:p>
        </p:txBody>
      </p:sp>
      <p:sp>
        <p:nvSpPr>
          <p:cNvPr id="68612" name="Slide Number Placeholder 3"/>
          <p:cNvSpPr>
            <a:spLocks noGrp="1"/>
          </p:cNvSpPr>
          <p:nvPr>
            <p:ph type="sldNum" sz="quarter" idx="5"/>
          </p:nvPr>
        </p:nvSpPr>
        <p:spPr>
          <a:noFill/>
        </p:spPr>
        <p:txBody>
          <a:bodyPr/>
          <a:lstStyle/>
          <a:p>
            <a:fld id="{2A213786-55FF-4C7B-8D16-773151A630FD}" type="slidenum">
              <a:rPr lang="en-GB" altLang="en-US" smtClean="0"/>
              <a:pPr/>
              <a:t>15</a:t>
            </a:fld>
            <a:endParaRPr lang="en-GB" altLang="en-US" smtClean="0"/>
          </a:p>
        </p:txBody>
      </p:sp>
    </p:spTree>
    <p:extLst>
      <p:ext uri="{BB962C8B-B14F-4D97-AF65-F5344CB8AC3E}">
        <p14:creationId xmlns:p14="http://schemas.microsoft.com/office/powerpoint/2010/main" val="19078768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pPr eaLnBrk="1" hangingPunct="1"/>
            <a:r>
              <a:rPr lang="en-GB" altLang="en-US" b="1" smtClean="0"/>
              <a:t>Step 3: Council decides on </a:t>
            </a:r>
            <a:r>
              <a:rPr lang="en-GB" altLang="en-US" b="1" smtClean="0">
                <a:solidFill>
                  <a:srgbClr val="FF0000"/>
                </a:solidFill>
              </a:rPr>
              <a:t>MDA expenditure ceilings + </a:t>
            </a:r>
            <a:r>
              <a:rPr lang="en-GB" altLang="en-US" b="1" smtClean="0"/>
              <a:t>MDAs are notified about their expenditure ceilings </a:t>
            </a:r>
            <a:r>
              <a:rPr lang="en-GB" altLang="en-US" b="1" smtClean="0">
                <a:solidFill>
                  <a:srgbClr val="FF0000"/>
                </a:solidFill>
              </a:rPr>
              <a:t>in budget circular </a:t>
            </a:r>
            <a:r>
              <a:rPr lang="en-GB" altLang="en-US" b="1" smtClean="0"/>
              <a:t>issued by the MoF</a:t>
            </a:r>
          </a:p>
          <a:p>
            <a:pPr eaLnBrk="1" hangingPunct="1"/>
            <a:endParaRPr lang="en-GB" altLang="en-US" b="1" smtClean="0"/>
          </a:p>
          <a:p>
            <a:pPr eaLnBrk="1" hangingPunct="1"/>
            <a:r>
              <a:rPr lang="en-GB" altLang="en-US" smtClean="0"/>
              <a:t>The MOF transmits to the Council of Ministers or a high inter-ministerial committee, the draft budget policy paper and the expenditure ceilings</a:t>
            </a:r>
          </a:p>
          <a:p>
            <a:pPr eaLnBrk="1" hangingPunct="1"/>
            <a:endParaRPr lang="en-GB" altLang="en-US" smtClean="0"/>
          </a:p>
          <a:p>
            <a:pPr eaLnBrk="1" hangingPunct="1"/>
            <a:r>
              <a:rPr lang="en-GB" altLang="en-US" smtClean="0"/>
              <a:t>Decision on MDA expenditure ceilings is made at this political level</a:t>
            </a:r>
          </a:p>
          <a:p>
            <a:pPr eaLnBrk="1" hangingPunct="1"/>
            <a:endParaRPr lang="en-GB" altLang="en-US" smtClean="0"/>
          </a:p>
          <a:p>
            <a:pPr eaLnBrk="1" hangingPunct="1"/>
            <a:r>
              <a:rPr lang="en-GB" altLang="en-US" smtClean="0"/>
              <a:t>Then the expenditure ceilings are notified to the MDAs by the budget circular, issued by the MoF or the Prime Minister</a:t>
            </a:r>
            <a:endParaRPr lang="en-GB" altLang="en-US" b="1" smtClean="0"/>
          </a:p>
          <a:p>
            <a:pPr eaLnBrk="1" hangingPunct="1"/>
            <a:endParaRPr lang="en-GB" altLang="en-US" b="1" smtClean="0">
              <a:solidFill>
                <a:srgbClr val="FF0000"/>
              </a:solidFill>
            </a:endParaRPr>
          </a:p>
          <a:p>
            <a:pPr eaLnBrk="1" hangingPunct="1"/>
            <a:endParaRPr lang="en-GB" altLang="en-US" smtClean="0"/>
          </a:p>
        </p:txBody>
      </p:sp>
      <p:sp>
        <p:nvSpPr>
          <p:cNvPr id="69636" name="Slide Number Placeholder 3"/>
          <p:cNvSpPr>
            <a:spLocks noGrp="1"/>
          </p:cNvSpPr>
          <p:nvPr>
            <p:ph type="sldNum" sz="quarter" idx="5"/>
          </p:nvPr>
        </p:nvSpPr>
        <p:spPr>
          <a:noFill/>
        </p:spPr>
        <p:txBody>
          <a:bodyPr/>
          <a:lstStyle/>
          <a:p>
            <a:fld id="{35661590-F2E2-4F1A-A805-59063A559891}" type="slidenum">
              <a:rPr lang="en-GB" altLang="en-US" smtClean="0"/>
              <a:pPr/>
              <a:t>16</a:t>
            </a:fld>
            <a:endParaRPr lang="en-GB" altLang="en-US" smtClean="0"/>
          </a:p>
        </p:txBody>
      </p:sp>
    </p:spTree>
    <p:extLst>
      <p:ext uri="{BB962C8B-B14F-4D97-AF65-F5344CB8AC3E}">
        <p14:creationId xmlns:p14="http://schemas.microsoft.com/office/powerpoint/2010/main" val="25415211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pPr eaLnBrk="1" hangingPunct="1"/>
            <a:r>
              <a:rPr lang="en-GB" altLang="en-US" b="1" smtClean="0"/>
              <a:t>Step 3: Council decides on </a:t>
            </a:r>
            <a:r>
              <a:rPr lang="en-GB" altLang="en-US" b="1" smtClean="0">
                <a:solidFill>
                  <a:srgbClr val="FF0000"/>
                </a:solidFill>
              </a:rPr>
              <a:t>MDA expenditure ceilings + </a:t>
            </a:r>
            <a:r>
              <a:rPr lang="en-GB" altLang="en-US" b="1" smtClean="0"/>
              <a:t>MDAs are notified about their expenditure ceilings </a:t>
            </a:r>
            <a:r>
              <a:rPr lang="en-GB" altLang="en-US" b="1" smtClean="0">
                <a:solidFill>
                  <a:srgbClr val="FF0000"/>
                </a:solidFill>
              </a:rPr>
              <a:t>in budget circular </a:t>
            </a:r>
            <a:r>
              <a:rPr lang="en-GB" altLang="en-US" b="1" smtClean="0"/>
              <a:t>issued by the MoF</a:t>
            </a:r>
          </a:p>
          <a:p>
            <a:pPr eaLnBrk="1" hangingPunct="1"/>
            <a:endParaRPr lang="en-GB" altLang="en-US" b="1" smtClean="0"/>
          </a:p>
          <a:p>
            <a:pPr eaLnBrk="1" hangingPunct="1"/>
            <a:r>
              <a:rPr lang="en-GB" altLang="en-US" smtClean="0"/>
              <a:t>The MOF transmits to the Council of Ministers or a high inter-ministerial committee, the draft budget policy paper and the expenditure ceilings</a:t>
            </a:r>
          </a:p>
          <a:p>
            <a:pPr eaLnBrk="1" hangingPunct="1"/>
            <a:endParaRPr lang="en-GB" altLang="en-US" smtClean="0"/>
          </a:p>
          <a:p>
            <a:pPr eaLnBrk="1" hangingPunct="1"/>
            <a:r>
              <a:rPr lang="en-GB" altLang="en-US" smtClean="0"/>
              <a:t>Decision on MDA expenditure ceilings is made at this political level</a:t>
            </a:r>
          </a:p>
          <a:p>
            <a:pPr eaLnBrk="1" hangingPunct="1"/>
            <a:endParaRPr lang="en-GB" altLang="en-US" smtClean="0"/>
          </a:p>
          <a:p>
            <a:pPr eaLnBrk="1" hangingPunct="1"/>
            <a:r>
              <a:rPr lang="en-GB" altLang="en-US" smtClean="0"/>
              <a:t>Then the expenditure ceilings are notified to the MDAs by the budget circular, issued by the MoF or the Prime Minister</a:t>
            </a:r>
            <a:endParaRPr lang="en-GB" altLang="en-US" b="1" smtClean="0"/>
          </a:p>
          <a:p>
            <a:pPr eaLnBrk="1" hangingPunct="1"/>
            <a:endParaRPr lang="en-GB" altLang="en-US" b="1" smtClean="0">
              <a:solidFill>
                <a:srgbClr val="FF0000"/>
              </a:solidFill>
            </a:endParaRPr>
          </a:p>
          <a:p>
            <a:pPr eaLnBrk="1" hangingPunct="1"/>
            <a:endParaRPr lang="en-GB" altLang="en-US" smtClean="0"/>
          </a:p>
        </p:txBody>
      </p:sp>
      <p:sp>
        <p:nvSpPr>
          <p:cNvPr id="70660" name="Slide Number Placeholder 3"/>
          <p:cNvSpPr>
            <a:spLocks noGrp="1"/>
          </p:cNvSpPr>
          <p:nvPr>
            <p:ph type="sldNum" sz="quarter" idx="5"/>
          </p:nvPr>
        </p:nvSpPr>
        <p:spPr>
          <a:noFill/>
        </p:spPr>
        <p:txBody>
          <a:bodyPr/>
          <a:lstStyle/>
          <a:p>
            <a:fld id="{BD563495-319A-4B42-A30A-DE7CBEB29274}" type="slidenum">
              <a:rPr lang="en-GB" altLang="en-US" smtClean="0"/>
              <a:pPr/>
              <a:t>17</a:t>
            </a:fld>
            <a:endParaRPr lang="en-GB" altLang="en-US" smtClean="0"/>
          </a:p>
        </p:txBody>
      </p:sp>
    </p:spTree>
    <p:extLst>
      <p:ext uri="{BB962C8B-B14F-4D97-AF65-F5344CB8AC3E}">
        <p14:creationId xmlns:p14="http://schemas.microsoft.com/office/powerpoint/2010/main" val="24832888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itchFamily="34" charset="0"/>
              </a:defRPr>
            </a:lvl1pPr>
            <a:lvl2pPr marL="742950" indent="-285750" defTabSz="457200" eaLnBrk="0" hangingPunct="0">
              <a:defRPr sz="1200">
                <a:solidFill>
                  <a:srgbClr val="0F5494"/>
                </a:solidFill>
                <a:latin typeface="Verdana" pitchFamily="34" charset="0"/>
              </a:defRPr>
            </a:lvl2pPr>
            <a:lvl3pPr marL="1143000" indent="-228600" defTabSz="457200" eaLnBrk="0" hangingPunct="0">
              <a:defRPr sz="1200">
                <a:solidFill>
                  <a:srgbClr val="0F5494"/>
                </a:solidFill>
                <a:latin typeface="Verdana" pitchFamily="34" charset="0"/>
              </a:defRPr>
            </a:lvl3pPr>
            <a:lvl4pPr marL="1600200" indent="-228600" defTabSz="457200" eaLnBrk="0" hangingPunct="0">
              <a:defRPr sz="1200">
                <a:solidFill>
                  <a:srgbClr val="0F5494"/>
                </a:solidFill>
                <a:latin typeface="Verdana" pitchFamily="34" charset="0"/>
              </a:defRPr>
            </a:lvl4pPr>
            <a:lvl5pPr marL="2057400" indent="-228600" defTabSz="457200" eaLnBrk="0" hangingPunct="0">
              <a:defRPr sz="1200">
                <a:solidFill>
                  <a:srgbClr val="0F5494"/>
                </a:solidFill>
                <a:latin typeface="Verdana" pitchFamily="34" charset="0"/>
              </a:defRPr>
            </a:lvl5pPr>
            <a:lvl6pPr marL="2514600" indent="-228600" defTabSz="457200" eaLnBrk="0" fontAlgn="base" hangingPunct="0">
              <a:spcBef>
                <a:spcPct val="0"/>
              </a:spcBef>
              <a:spcAft>
                <a:spcPct val="0"/>
              </a:spcAft>
              <a:defRPr sz="1200">
                <a:solidFill>
                  <a:srgbClr val="0F5494"/>
                </a:solidFill>
                <a:latin typeface="Verdana" pitchFamily="34" charset="0"/>
              </a:defRPr>
            </a:lvl6pPr>
            <a:lvl7pPr marL="2971800" indent="-228600" defTabSz="457200" eaLnBrk="0" fontAlgn="base" hangingPunct="0">
              <a:spcBef>
                <a:spcPct val="0"/>
              </a:spcBef>
              <a:spcAft>
                <a:spcPct val="0"/>
              </a:spcAft>
              <a:defRPr sz="1200">
                <a:solidFill>
                  <a:srgbClr val="0F5494"/>
                </a:solidFill>
                <a:latin typeface="Verdana" pitchFamily="34" charset="0"/>
              </a:defRPr>
            </a:lvl7pPr>
            <a:lvl8pPr marL="3429000" indent="-228600" defTabSz="457200" eaLnBrk="0" fontAlgn="base" hangingPunct="0">
              <a:spcBef>
                <a:spcPct val="0"/>
              </a:spcBef>
              <a:spcAft>
                <a:spcPct val="0"/>
              </a:spcAft>
              <a:defRPr sz="1200">
                <a:solidFill>
                  <a:srgbClr val="0F5494"/>
                </a:solidFill>
                <a:latin typeface="Verdana" pitchFamily="34" charset="0"/>
              </a:defRPr>
            </a:lvl8pPr>
            <a:lvl9pPr marL="3886200" indent="-228600" defTabSz="457200" eaLnBrk="0" fontAlgn="base" hangingPunct="0">
              <a:spcBef>
                <a:spcPct val="0"/>
              </a:spcBef>
              <a:spcAft>
                <a:spcPct val="0"/>
              </a:spcAft>
              <a:defRPr sz="1200">
                <a:solidFill>
                  <a:srgbClr val="0F5494"/>
                </a:solidFill>
                <a:latin typeface="Verdana" pitchFamily="34" charset="0"/>
              </a:defRPr>
            </a:lvl9pPr>
          </a:lstStyle>
          <a:p>
            <a:pPr algn="ctr" eaLnBrk="1" hangingPunct="1">
              <a:defRPr/>
            </a:pPr>
            <a:endParaRPr lang="en-US" altLang="en-US" sz="1800" smtClean="0">
              <a:solidFill>
                <a:srgbClr val="FFFFFF"/>
              </a:solidFill>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E8EE993B-8FBF-417C-830C-F3241BD46AF1}"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E3A5CA8-67C2-447E-A04D-8A443C572DF2}"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8581BD1-5AB1-43BA-B50B-E7BF9A022C0E}"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1766C8C-0572-4AE0-B326-C644778EA52F}"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820FA81-F23C-4676-A148-1A731CD86C34}"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152F968-7B68-4486-A6AB-D2ACE0E711B5}"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0BCD1597-6DC0-46AA-A766-27BFAB7F5C1C}"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89598353-BA56-491E-A0B6-2983D2CDF8F2}"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C344C0D6-F87C-4D18-822F-4CAFBD2DA27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BADF123-F631-49C1-B98A-A228BDBB0949}"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3BF8E9B-F0E6-4322-8480-257E51E0DA12}"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4099"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E721F214-7F37-4FC2-8D4F-AEE1CDB11570}"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4105" name="Picture 17" descr="LOGO CE_Vertical_EN_NEG_quadri_HR"/>
          <p:cNvPicPr>
            <a:picLocks noChangeAspect="1" noChangeArrowheads="1"/>
          </p:cNvPicPr>
          <p:nvPr userDrawn="1"/>
        </p:nvPicPr>
        <p:blipFill>
          <a:blip r:embed="rId13"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17"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Microsoft_Excel_97-2003_Worksheet1.xls"/></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5.png"/><Relationship Id="rId4"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emf"/><Relationship Id="rId5" Type="http://schemas.openxmlformats.org/officeDocument/2006/relationships/oleObject" Target="../embeddings/Microsoft_Excel_97-2003_Worksheet2.xls"/><Relationship Id="rId4" Type="http://schemas.openxmlformats.org/officeDocument/2006/relationships/oleObject" Target="../embeddings/oleObject2.bin"/></Relationships>
</file>

<file path=ppt/slides/_rels/slide27.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image" Target="../media/image5.png"/><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notesSlide" Target="../notesSlides/notesSlide15.xml"/><Relationship Id="rId5" Type="http://schemas.openxmlformats.org/officeDocument/2006/relationships/slideLayout" Target="../slideLayouts/slideLayout2.xml"/><Relationship Id="rId4" Type="http://schemas.openxmlformats.org/officeDocument/2006/relationships/tags" Target="../tags/tag6.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5.png"/><Relationship Id="rId4" Type="http://schemas.openxmlformats.org/officeDocument/2006/relationships/notesSlide" Target="../notesSlides/notesSlide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21.xml"/><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emf"/><Relationship Id="rId5" Type="http://schemas.openxmlformats.org/officeDocument/2006/relationships/oleObject" Target="../embeddings/Microsoft_Excel_97-2003_Worksheet3.xls"/><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ubtitle 2"/>
          <p:cNvSpPr>
            <a:spLocks noGrp="1"/>
          </p:cNvSpPr>
          <p:nvPr>
            <p:ph type="subTitle" idx="1"/>
          </p:nvPr>
        </p:nvSpPr>
        <p:spPr>
          <a:xfrm>
            <a:off x="928662" y="3286125"/>
            <a:ext cx="7286676" cy="1150987"/>
          </a:xfrm>
          <a:noFill/>
          <a:ln w="9525">
            <a:noFill/>
            <a:miter lim="800000"/>
            <a:headEnd/>
            <a:tailEnd/>
          </a:ln>
        </p:spPr>
        <p:txBody>
          <a:bodyPr vert="horz" wrap="square" lIns="91440" tIns="45720" rIns="91440" bIns="45720" numCol="1" anchor="t" anchorCtr="0" compatLnSpc="1">
            <a:prstTxWarp prst="textNoShape">
              <a:avLst/>
            </a:prstTxWarp>
          </a:bodyPr>
          <a:lstStyle/>
          <a:p>
            <a:pPr algn="ctr" eaLnBrk="1" hangingPunct="1"/>
            <a:r>
              <a:rPr lang="en-GB" altLang="en-US" sz="2800" dirty="0">
                <a:ea typeface="MS PGothic" pitchFamily="34" charset="-128"/>
                <a:cs typeface="MS PGothic" charset="0"/>
              </a:rPr>
              <a:t>Module 2.1: The Budget; Budget preparation </a:t>
            </a:r>
            <a:r>
              <a:rPr lang="en-GB" altLang="en-US" sz="2800" dirty="0" smtClean="0">
                <a:ea typeface="MS PGothic" pitchFamily="34" charset="-128"/>
                <a:cs typeface="MS PGothic" charset="0"/>
              </a:rPr>
              <a:t>&amp; the MTEF</a:t>
            </a:r>
            <a:endParaRPr lang="en-GB" altLang="en-US" sz="2800" dirty="0">
              <a:ea typeface="MS PGothic" pitchFamily="34" charset="-128"/>
              <a:cs typeface="MS PGothic" charset="0"/>
            </a:endParaRPr>
          </a:p>
        </p:txBody>
      </p:sp>
      <p:sp>
        <p:nvSpPr>
          <p:cNvPr id="5" name="Rectangle 5"/>
          <p:cNvSpPr>
            <a:spLocks noGrp="1" noChangeArrowheads="1"/>
          </p:cNvSpPr>
          <p:nvPr>
            <p:ph type="ctrTitle"/>
          </p:nvPr>
        </p:nvSpPr>
        <p:spPr>
          <a:xfrm>
            <a:off x="928662" y="1571612"/>
            <a:ext cx="7215188" cy="790575"/>
          </a:xfrm>
          <a:noFill/>
          <a:ln w="9525">
            <a:noFill/>
            <a:miter lim="800000"/>
            <a:headEnd/>
            <a:tailEnd/>
          </a:ln>
        </p:spPr>
        <p:txBody>
          <a:bodyPr vert="horz" wrap="square" lIns="91440" tIns="45720" rIns="91440" bIns="45720" numCol="1" anchor="ctr" anchorCtr="0" compatLnSpc="1">
            <a:prstTxWarp prst="textNoShape">
              <a:avLst/>
            </a:prstTxWarp>
          </a:bodyPr>
          <a:lstStyle/>
          <a:p>
            <a:pPr marL="0" indent="1588" algn="ctr" eaLnBrk="1" hangingPunct="1"/>
            <a:r>
              <a:rPr lang="en-US" altLang="en-US" sz="2800" dirty="0">
                <a:solidFill>
                  <a:srgbClr val="FFC000"/>
                </a:solidFill>
                <a:ea typeface="MS PGothic" pitchFamily="34" charset="-128"/>
                <a:cs typeface="MS PGothic" charset="0"/>
              </a:rPr>
              <a:t>INTRODUCTION TO </a:t>
            </a:r>
            <a:br>
              <a:rPr lang="en-US" altLang="en-US" sz="2800" dirty="0">
                <a:solidFill>
                  <a:srgbClr val="FFC000"/>
                </a:solidFill>
                <a:ea typeface="MS PGothic" pitchFamily="34" charset="-128"/>
                <a:cs typeface="MS PGothic" charset="0"/>
              </a:rPr>
            </a:br>
            <a:r>
              <a:rPr lang="en-US" altLang="en-US" sz="2800" dirty="0">
                <a:solidFill>
                  <a:srgbClr val="FFC000"/>
                </a:solidFill>
                <a:ea typeface="MS PGothic" pitchFamily="34" charset="-128"/>
                <a:cs typeface="MS PGothic" charset="0"/>
              </a:rPr>
              <a:t>PUBLIC FINANCE MANAGEMENT</a:t>
            </a:r>
            <a:endParaRPr lang="en-GB" altLang="en-US" sz="2800" dirty="0">
              <a:solidFill>
                <a:srgbClr val="FFC000"/>
              </a:solidFill>
              <a:ea typeface="MS PGothic" pitchFamily="34" charset="-128"/>
              <a:cs typeface="MS PGothic"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2"/>
          <p:cNvSpPr txBox="1">
            <a:spLocks noGrp="1"/>
          </p:cNvSpPr>
          <p:nvPr/>
        </p:nvSpPr>
        <p:spPr bwMode="auto">
          <a:xfrm>
            <a:off x="4648200" y="6172200"/>
            <a:ext cx="533400" cy="457200"/>
          </a:xfrm>
          <a:prstGeom prst="rect">
            <a:avLst/>
          </a:prstGeom>
          <a:noFill/>
          <a:ln w="12700" cap="sq">
            <a:noFill/>
            <a:miter lim="800000"/>
            <a:headEnd type="none" w="sm" len="sm"/>
            <a:tailEnd type="none" w="sm" len="sm"/>
          </a:ln>
        </p:spPr>
        <p:txBody>
          <a:bodyPr/>
          <a:lstStyle/>
          <a:p>
            <a:pPr eaLnBrk="0" hangingPunct="0">
              <a:spcBef>
                <a:spcPct val="50000"/>
              </a:spcBef>
            </a:pPr>
            <a:fld id="{0A59E9EA-F964-4A98-99E0-031016D84110}" type="slidenum">
              <a:rPr lang="en-GB" altLang="en-US">
                <a:latin typeface="Arial" charset="0"/>
              </a:rPr>
              <a:pPr eaLnBrk="0" hangingPunct="0">
                <a:spcBef>
                  <a:spcPct val="50000"/>
                </a:spcBef>
              </a:pPr>
              <a:t>10</a:t>
            </a:fld>
            <a:endParaRPr lang="en-GB" altLang="en-US">
              <a:latin typeface="Arial" charset="0"/>
            </a:endParaRPr>
          </a:p>
        </p:txBody>
      </p:sp>
      <p:grpSp>
        <p:nvGrpSpPr>
          <p:cNvPr id="2" name="Group 7"/>
          <p:cNvGrpSpPr>
            <a:grpSpLocks noChangeAspect="1"/>
          </p:cNvGrpSpPr>
          <p:nvPr/>
        </p:nvGrpSpPr>
        <p:grpSpPr bwMode="auto">
          <a:xfrm>
            <a:off x="228600" y="1903413"/>
            <a:ext cx="8591550" cy="4713287"/>
            <a:chOff x="144" y="1199"/>
            <a:chExt cx="5412" cy="2969"/>
          </a:xfrm>
        </p:grpSpPr>
        <p:sp>
          <p:nvSpPr>
            <p:cNvPr id="9221" name="AutoShape 6"/>
            <p:cNvSpPr>
              <a:spLocks noChangeAspect="1" noChangeArrowheads="1" noTextEdit="1"/>
            </p:cNvSpPr>
            <p:nvPr/>
          </p:nvSpPr>
          <p:spPr bwMode="auto">
            <a:xfrm>
              <a:off x="144" y="1199"/>
              <a:ext cx="5412" cy="2969"/>
            </a:xfrm>
            <a:prstGeom prst="rect">
              <a:avLst/>
            </a:prstGeom>
            <a:noFill/>
            <a:ln w="9525">
              <a:noFill/>
              <a:miter lim="800000"/>
              <a:headEnd/>
              <a:tailEnd/>
            </a:ln>
          </p:spPr>
          <p:txBody>
            <a:bodyPr/>
            <a:lstStyle/>
            <a:p>
              <a:endParaRPr lang="el-GR"/>
            </a:p>
          </p:txBody>
        </p:sp>
        <p:sp>
          <p:nvSpPr>
            <p:cNvPr id="9222" name="Rectangle 8"/>
            <p:cNvSpPr>
              <a:spLocks noChangeArrowheads="1"/>
            </p:cNvSpPr>
            <p:nvPr/>
          </p:nvSpPr>
          <p:spPr bwMode="auto">
            <a:xfrm>
              <a:off x="144" y="1200"/>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sp>
          <p:nvSpPr>
            <p:cNvPr id="9279" name="Rectangle 10"/>
            <p:cNvSpPr>
              <a:spLocks noChangeArrowheads="1"/>
            </p:cNvSpPr>
            <p:nvPr/>
          </p:nvSpPr>
          <p:spPr bwMode="auto">
            <a:xfrm>
              <a:off x="905" y="1665"/>
              <a:ext cx="2544" cy="450"/>
            </a:xfrm>
            <a:prstGeom prst="rect">
              <a:avLst/>
            </a:prstGeom>
            <a:solidFill>
              <a:srgbClr val="99CCFF"/>
            </a:solidFill>
            <a:ln w="23813" cap="rnd">
              <a:solidFill>
                <a:srgbClr val="000000"/>
              </a:solidFill>
              <a:miter lim="800000"/>
              <a:headEnd/>
              <a:tailEnd/>
            </a:ln>
          </p:spPr>
          <p:txBody>
            <a:bodyPr/>
            <a:lstStyle/>
            <a:p>
              <a:endParaRPr lang="nl-NL" altLang="en-US"/>
            </a:p>
          </p:txBody>
        </p:sp>
        <p:sp>
          <p:nvSpPr>
            <p:cNvPr id="9225" name="Rectangle 14"/>
            <p:cNvSpPr>
              <a:spLocks noChangeArrowheads="1"/>
            </p:cNvSpPr>
            <p:nvPr/>
          </p:nvSpPr>
          <p:spPr bwMode="auto">
            <a:xfrm>
              <a:off x="1350" y="1735"/>
              <a:ext cx="1628" cy="310"/>
            </a:xfrm>
            <a:prstGeom prst="rect">
              <a:avLst/>
            </a:prstGeom>
            <a:noFill/>
            <a:ln w="9525">
              <a:noFill/>
              <a:miter lim="800000"/>
              <a:headEnd/>
              <a:tailEnd/>
            </a:ln>
          </p:spPr>
          <p:txBody>
            <a:bodyPr wrap="square" lIns="0" tIns="0" rIns="0" bIns="0">
              <a:spAutoFit/>
            </a:bodyPr>
            <a:lstStyle/>
            <a:p>
              <a:pPr marL="3175" algn="ctr"/>
              <a:r>
                <a:rPr lang="en-US" altLang="en-US" sz="1300" dirty="0">
                  <a:solidFill>
                    <a:srgbClr val="000000"/>
                  </a:solidFill>
                  <a:latin typeface="Times New Roman" pitchFamily="18" charset="0"/>
                </a:rPr>
                <a:t> </a:t>
              </a:r>
              <a:r>
                <a:rPr lang="en-US" altLang="en-US" sz="1600" b="1" dirty="0">
                  <a:solidFill>
                    <a:srgbClr val="000000"/>
                  </a:solidFill>
                  <a:latin typeface="Times New Roman" pitchFamily="18" charset="0"/>
                </a:rPr>
                <a:t>Determine budgetary </a:t>
              </a:r>
              <a:r>
                <a:rPr lang="en-US" altLang="en-US" sz="1600" b="1" dirty="0" smtClean="0">
                  <a:solidFill>
                    <a:srgbClr val="000000"/>
                  </a:solidFill>
                  <a:latin typeface="Times New Roman" pitchFamily="18" charset="0"/>
                </a:rPr>
                <a:t>ceilings by sector/ministry</a:t>
              </a:r>
              <a:endParaRPr lang="en-US" altLang="en-US" sz="1600" b="1" dirty="0"/>
            </a:p>
          </p:txBody>
        </p:sp>
        <p:grpSp>
          <p:nvGrpSpPr>
            <p:cNvPr id="3" name="Group 19"/>
            <p:cNvGrpSpPr>
              <a:grpSpLocks/>
            </p:cNvGrpSpPr>
            <p:nvPr/>
          </p:nvGrpSpPr>
          <p:grpSpPr bwMode="auto">
            <a:xfrm>
              <a:off x="242" y="1666"/>
              <a:ext cx="663" cy="2021"/>
              <a:chOff x="242" y="1666"/>
              <a:chExt cx="663" cy="2021"/>
            </a:xfrm>
          </p:grpSpPr>
          <p:sp>
            <p:nvSpPr>
              <p:cNvPr id="9276" name="Rectangle 17"/>
              <p:cNvSpPr>
                <a:spLocks noChangeArrowheads="1"/>
              </p:cNvSpPr>
              <p:nvPr/>
            </p:nvSpPr>
            <p:spPr bwMode="auto">
              <a:xfrm>
                <a:off x="242" y="1666"/>
                <a:ext cx="663" cy="2021"/>
              </a:xfrm>
              <a:prstGeom prst="rect">
                <a:avLst/>
              </a:prstGeom>
              <a:solidFill>
                <a:srgbClr val="A9A9A9"/>
              </a:solidFill>
              <a:ln w="9525">
                <a:noFill/>
                <a:miter lim="800000"/>
                <a:headEnd/>
                <a:tailEnd/>
              </a:ln>
            </p:spPr>
            <p:txBody>
              <a:bodyPr/>
              <a:lstStyle/>
              <a:p>
                <a:endParaRPr lang="nl-NL" altLang="en-US"/>
              </a:p>
            </p:txBody>
          </p:sp>
          <p:sp>
            <p:nvSpPr>
              <p:cNvPr id="9277" name="Rectangle 18"/>
              <p:cNvSpPr>
                <a:spLocks noChangeArrowheads="1"/>
              </p:cNvSpPr>
              <p:nvPr/>
            </p:nvSpPr>
            <p:spPr bwMode="auto">
              <a:xfrm>
                <a:off x="242" y="1666"/>
                <a:ext cx="663" cy="2021"/>
              </a:xfrm>
              <a:prstGeom prst="rect">
                <a:avLst/>
              </a:prstGeom>
              <a:noFill/>
              <a:ln w="23813" cap="rnd">
                <a:solidFill>
                  <a:srgbClr val="000000"/>
                </a:solidFill>
                <a:miter lim="800000"/>
                <a:headEnd/>
                <a:tailEnd/>
              </a:ln>
            </p:spPr>
            <p:txBody>
              <a:bodyPr/>
              <a:lstStyle/>
              <a:p>
                <a:endParaRPr lang="nl-NL" altLang="en-US"/>
              </a:p>
            </p:txBody>
          </p:sp>
        </p:grpSp>
        <p:sp>
          <p:nvSpPr>
            <p:cNvPr id="9228" name="Rectangle 20"/>
            <p:cNvSpPr>
              <a:spLocks noChangeArrowheads="1"/>
            </p:cNvSpPr>
            <p:nvPr/>
          </p:nvSpPr>
          <p:spPr bwMode="auto">
            <a:xfrm rot="-5400000">
              <a:off x="-93" y="2507"/>
              <a:ext cx="1364" cy="194"/>
            </a:xfrm>
            <a:prstGeom prst="rect">
              <a:avLst/>
            </a:prstGeom>
            <a:noFill/>
            <a:ln w="9525">
              <a:noFill/>
              <a:miter lim="800000"/>
              <a:headEnd/>
              <a:tailEnd/>
            </a:ln>
          </p:spPr>
          <p:txBody>
            <a:bodyPr wrap="none" lIns="0" tIns="0" rIns="0" bIns="0">
              <a:spAutoFit/>
            </a:bodyPr>
            <a:lstStyle/>
            <a:p>
              <a:pPr marL="3175"/>
              <a:r>
                <a:rPr lang="en-US" altLang="en-US" sz="2000" b="1" dirty="0">
                  <a:solidFill>
                    <a:srgbClr val="000000"/>
                  </a:solidFill>
                  <a:latin typeface="Times New Roman" pitchFamily="18" charset="0"/>
                </a:rPr>
                <a:t>Ministry of Finance</a:t>
              </a:r>
              <a:endParaRPr lang="en-US" altLang="en-US" sz="2000" dirty="0"/>
            </a:p>
          </p:txBody>
        </p:sp>
        <p:sp>
          <p:nvSpPr>
            <p:cNvPr id="9229" name="Rectangle 21"/>
            <p:cNvSpPr>
              <a:spLocks noChangeArrowheads="1"/>
            </p:cNvSpPr>
            <p:nvPr/>
          </p:nvSpPr>
          <p:spPr bwMode="auto">
            <a:xfrm rot="-5400000">
              <a:off x="509" y="2091"/>
              <a:ext cx="161" cy="138"/>
            </a:xfrm>
            <a:prstGeom prst="rect">
              <a:avLst/>
            </a:prstGeom>
            <a:noFill/>
            <a:ln w="9525">
              <a:noFill/>
              <a:miter lim="800000"/>
              <a:headEnd/>
              <a:tailEnd/>
            </a:ln>
          </p:spPr>
          <p:txBody>
            <a:bodyPr wrap="none" lIns="0" tIns="0" rIns="0" bIns="0">
              <a:spAutoFit/>
            </a:bodyPr>
            <a:lstStyle/>
            <a:p>
              <a:pPr marL="3175"/>
              <a:r>
                <a:rPr lang="en-US" altLang="en-US" sz="1300" b="1">
                  <a:solidFill>
                    <a:srgbClr val="000000"/>
                  </a:solidFill>
                  <a:latin typeface="Times New Roman" pitchFamily="18" charset="0"/>
                </a:rPr>
                <a:t> </a:t>
              </a:r>
              <a:endParaRPr lang="en-US" altLang="en-US"/>
            </a:p>
          </p:txBody>
        </p:sp>
        <p:grpSp>
          <p:nvGrpSpPr>
            <p:cNvPr id="4" name="Group 24"/>
            <p:cNvGrpSpPr>
              <a:grpSpLocks/>
            </p:cNvGrpSpPr>
            <p:nvPr/>
          </p:nvGrpSpPr>
          <p:grpSpPr bwMode="auto">
            <a:xfrm>
              <a:off x="4779" y="1673"/>
              <a:ext cx="664" cy="2014"/>
              <a:chOff x="4779" y="1673"/>
              <a:chExt cx="664" cy="2014"/>
            </a:xfrm>
          </p:grpSpPr>
          <p:sp>
            <p:nvSpPr>
              <p:cNvPr id="9274" name="Rectangle 22"/>
              <p:cNvSpPr>
                <a:spLocks noChangeArrowheads="1"/>
              </p:cNvSpPr>
              <p:nvPr/>
            </p:nvSpPr>
            <p:spPr bwMode="auto">
              <a:xfrm>
                <a:off x="4779" y="1673"/>
                <a:ext cx="664" cy="2014"/>
              </a:xfrm>
              <a:prstGeom prst="rect">
                <a:avLst/>
              </a:prstGeom>
              <a:solidFill>
                <a:srgbClr val="A9A9A9"/>
              </a:solidFill>
              <a:ln w="9525">
                <a:noFill/>
                <a:miter lim="800000"/>
                <a:headEnd/>
                <a:tailEnd/>
              </a:ln>
            </p:spPr>
            <p:txBody>
              <a:bodyPr/>
              <a:lstStyle/>
              <a:p>
                <a:endParaRPr lang="nl-NL" altLang="en-US"/>
              </a:p>
            </p:txBody>
          </p:sp>
          <p:sp>
            <p:nvSpPr>
              <p:cNvPr id="9275" name="Rectangle 23"/>
              <p:cNvSpPr>
                <a:spLocks noChangeArrowheads="1"/>
              </p:cNvSpPr>
              <p:nvPr/>
            </p:nvSpPr>
            <p:spPr bwMode="auto">
              <a:xfrm>
                <a:off x="4779" y="1673"/>
                <a:ext cx="664" cy="2014"/>
              </a:xfrm>
              <a:prstGeom prst="rect">
                <a:avLst/>
              </a:prstGeom>
              <a:noFill/>
              <a:ln w="23813" cap="rnd">
                <a:solidFill>
                  <a:srgbClr val="000000"/>
                </a:solidFill>
                <a:miter lim="800000"/>
                <a:headEnd/>
                <a:tailEnd/>
              </a:ln>
            </p:spPr>
            <p:txBody>
              <a:bodyPr/>
              <a:lstStyle/>
              <a:p>
                <a:endParaRPr lang="nl-NL" altLang="en-US" dirty="0"/>
              </a:p>
            </p:txBody>
          </p:sp>
        </p:grpSp>
        <p:sp>
          <p:nvSpPr>
            <p:cNvPr id="9231" name="Rectangle 25"/>
            <p:cNvSpPr>
              <a:spLocks noChangeArrowheads="1"/>
            </p:cNvSpPr>
            <p:nvPr/>
          </p:nvSpPr>
          <p:spPr bwMode="auto">
            <a:xfrm rot="5400000">
              <a:off x="4578" y="2399"/>
              <a:ext cx="1036" cy="194"/>
            </a:xfrm>
            <a:prstGeom prst="rect">
              <a:avLst/>
            </a:prstGeom>
            <a:noFill/>
            <a:ln w="9525">
              <a:noFill/>
              <a:miter lim="800000"/>
              <a:headEnd/>
              <a:tailEnd/>
            </a:ln>
          </p:spPr>
          <p:txBody>
            <a:bodyPr wrap="none" lIns="0" tIns="0" rIns="0" bIns="0">
              <a:spAutoFit/>
            </a:bodyPr>
            <a:lstStyle/>
            <a:p>
              <a:pPr marL="3175"/>
              <a:r>
                <a:rPr lang="en-US" altLang="en-US" sz="2000" b="1">
                  <a:solidFill>
                    <a:srgbClr val="000000"/>
                  </a:solidFill>
                  <a:latin typeface="Times New Roman" pitchFamily="18" charset="0"/>
                </a:rPr>
                <a:t>Line ministries</a:t>
              </a:r>
              <a:endParaRPr lang="en-US" altLang="en-US" sz="2000"/>
            </a:p>
          </p:txBody>
        </p:sp>
        <p:sp>
          <p:nvSpPr>
            <p:cNvPr id="9232" name="Rectangle 27"/>
            <p:cNvSpPr>
              <a:spLocks noChangeArrowheads="1"/>
            </p:cNvSpPr>
            <p:nvPr/>
          </p:nvSpPr>
          <p:spPr bwMode="auto">
            <a:xfrm rot="5400000">
              <a:off x="5015" y="3023"/>
              <a:ext cx="161" cy="138"/>
            </a:xfrm>
            <a:prstGeom prst="rect">
              <a:avLst/>
            </a:prstGeom>
            <a:noFill/>
            <a:ln w="9525">
              <a:noFill/>
              <a:miter lim="800000"/>
              <a:headEnd/>
              <a:tailEnd/>
            </a:ln>
          </p:spPr>
          <p:txBody>
            <a:bodyPr wrap="none" lIns="0" tIns="0" rIns="0" bIns="0">
              <a:spAutoFit/>
            </a:bodyPr>
            <a:lstStyle/>
            <a:p>
              <a:pPr marL="3175"/>
              <a:r>
                <a:rPr lang="en-US" altLang="en-US" sz="1300" b="1">
                  <a:solidFill>
                    <a:srgbClr val="000000"/>
                  </a:solidFill>
                  <a:latin typeface="Times New Roman" pitchFamily="18" charset="0"/>
                </a:rPr>
                <a:t> </a:t>
              </a:r>
              <a:endParaRPr lang="en-US" altLang="en-US"/>
            </a:p>
          </p:txBody>
        </p:sp>
        <p:sp>
          <p:nvSpPr>
            <p:cNvPr id="9273" name="Freeform 29"/>
            <p:cNvSpPr>
              <a:spLocks/>
            </p:cNvSpPr>
            <p:nvPr/>
          </p:nvSpPr>
          <p:spPr bwMode="auto">
            <a:xfrm>
              <a:off x="905" y="3240"/>
              <a:ext cx="2529" cy="654"/>
            </a:xfrm>
            <a:custGeom>
              <a:avLst/>
              <a:gdLst>
                <a:gd name="T0" fmla="*/ 0 w 2529"/>
                <a:gd name="T1" fmla="*/ 0 h 654"/>
                <a:gd name="T2" fmla="*/ 2529 w 2529"/>
                <a:gd name="T3" fmla="*/ 0 h 654"/>
                <a:gd name="T4" fmla="*/ 2529 w 2529"/>
                <a:gd name="T5" fmla="*/ 443 h 654"/>
                <a:gd name="T6" fmla="*/ 1581 w 2529"/>
                <a:gd name="T7" fmla="*/ 443 h 654"/>
                <a:gd name="T8" fmla="*/ 1581 w 2529"/>
                <a:gd name="T9" fmla="*/ 545 h 654"/>
                <a:gd name="T10" fmla="*/ 1897 w 2529"/>
                <a:gd name="T11" fmla="*/ 545 h 654"/>
                <a:gd name="T12" fmla="*/ 1265 w 2529"/>
                <a:gd name="T13" fmla="*/ 654 h 654"/>
                <a:gd name="T14" fmla="*/ 633 w 2529"/>
                <a:gd name="T15" fmla="*/ 545 h 654"/>
                <a:gd name="T16" fmla="*/ 949 w 2529"/>
                <a:gd name="T17" fmla="*/ 545 h 654"/>
                <a:gd name="T18" fmla="*/ 949 w 2529"/>
                <a:gd name="T19" fmla="*/ 443 h 654"/>
                <a:gd name="T20" fmla="*/ 0 w 2529"/>
                <a:gd name="T21" fmla="*/ 443 h 654"/>
                <a:gd name="T22" fmla="*/ 0 w 2529"/>
                <a:gd name="T23" fmla="*/ 0 h 6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529" h="654">
                  <a:moveTo>
                    <a:pt x="0" y="0"/>
                  </a:moveTo>
                  <a:lnTo>
                    <a:pt x="2529" y="0"/>
                  </a:lnTo>
                  <a:lnTo>
                    <a:pt x="2529" y="443"/>
                  </a:lnTo>
                  <a:lnTo>
                    <a:pt x="1581" y="443"/>
                  </a:lnTo>
                  <a:lnTo>
                    <a:pt x="1581" y="545"/>
                  </a:lnTo>
                  <a:lnTo>
                    <a:pt x="1897" y="545"/>
                  </a:lnTo>
                  <a:lnTo>
                    <a:pt x="1265" y="654"/>
                  </a:lnTo>
                  <a:lnTo>
                    <a:pt x="633" y="545"/>
                  </a:lnTo>
                  <a:lnTo>
                    <a:pt x="949" y="545"/>
                  </a:lnTo>
                  <a:lnTo>
                    <a:pt x="949" y="443"/>
                  </a:lnTo>
                  <a:lnTo>
                    <a:pt x="0" y="443"/>
                  </a:lnTo>
                  <a:lnTo>
                    <a:pt x="0" y="0"/>
                  </a:lnTo>
                  <a:close/>
                </a:path>
              </a:pathLst>
            </a:custGeom>
            <a:solidFill>
              <a:srgbClr val="99CCFF"/>
            </a:solidFill>
            <a:ln w="23813" cap="rnd">
              <a:solidFill>
                <a:srgbClr val="000000"/>
              </a:solidFill>
              <a:prstDash val="solid"/>
              <a:round/>
              <a:headEnd/>
              <a:tailEnd/>
            </a:ln>
          </p:spPr>
          <p:txBody>
            <a:bodyPr/>
            <a:lstStyle/>
            <a:p>
              <a:endParaRPr lang="el-GR"/>
            </a:p>
          </p:txBody>
        </p:sp>
        <p:sp>
          <p:nvSpPr>
            <p:cNvPr id="9235" name="Rectangle 33"/>
            <p:cNvSpPr>
              <a:spLocks noChangeArrowheads="1"/>
            </p:cNvSpPr>
            <p:nvPr/>
          </p:nvSpPr>
          <p:spPr bwMode="auto">
            <a:xfrm>
              <a:off x="1575" y="3285"/>
              <a:ext cx="1287" cy="465"/>
            </a:xfrm>
            <a:prstGeom prst="rect">
              <a:avLst/>
            </a:prstGeom>
            <a:noFill/>
            <a:ln w="9525">
              <a:noFill/>
              <a:miter lim="800000"/>
              <a:headEnd/>
              <a:tailEnd/>
            </a:ln>
          </p:spPr>
          <p:txBody>
            <a:bodyPr wrap="square" lIns="0" tIns="0" rIns="0" bIns="0">
              <a:spAutoFit/>
            </a:bodyPr>
            <a:lstStyle/>
            <a:p>
              <a:pPr marL="3175" algn="ctr"/>
              <a:r>
                <a:rPr lang="en-US" altLang="en-US" sz="1300" dirty="0">
                  <a:solidFill>
                    <a:srgbClr val="000000"/>
                  </a:solidFill>
                  <a:latin typeface="Times New Roman" pitchFamily="18" charset="0"/>
                </a:rPr>
                <a:t> </a:t>
              </a:r>
              <a:r>
                <a:rPr lang="en-US" altLang="en-US" sz="1600" b="1" dirty="0" smtClean="0">
                  <a:solidFill>
                    <a:srgbClr val="000000"/>
                  </a:solidFill>
                  <a:latin typeface="Times New Roman" pitchFamily="18" charset="0"/>
                </a:rPr>
                <a:t>Submit </a:t>
              </a:r>
              <a:r>
                <a:rPr lang="en-US" altLang="en-US" sz="1600" b="1" dirty="0">
                  <a:solidFill>
                    <a:srgbClr val="000000"/>
                  </a:solidFill>
                  <a:latin typeface="Times New Roman" pitchFamily="18" charset="0"/>
                </a:rPr>
                <a:t>to </a:t>
              </a:r>
              <a:r>
                <a:rPr lang="en-US" altLang="en-US" sz="1600" b="1" dirty="0" smtClean="0">
                  <a:solidFill>
                    <a:srgbClr val="000000"/>
                  </a:solidFill>
                  <a:latin typeface="Times New Roman" pitchFamily="18" charset="0"/>
                </a:rPr>
                <a:t>Parliament</a:t>
              </a:r>
              <a:r>
                <a:rPr lang="en-US" altLang="en-US" sz="1300" dirty="0" smtClean="0">
                  <a:solidFill>
                    <a:srgbClr val="000000"/>
                  </a:solidFill>
                  <a:latin typeface="Times New Roman" pitchFamily="18" charset="0"/>
                </a:rPr>
                <a:t> </a:t>
              </a:r>
              <a:r>
                <a:rPr lang="en-US" altLang="en-US" sz="1600" b="1" dirty="0" smtClean="0">
                  <a:solidFill>
                    <a:srgbClr val="000000"/>
                  </a:solidFill>
                  <a:latin typeface="Times New Roman" pitchFamily="18" charset="0"/>
                </a:rPr>
                <a:t>for Appropriation </a:t>
              </a:r>
              <a:endParaRPr lang="en-US" altLang="en-US" sz="1600" b="1" dirty="0" smtClean="0"/>
            </a:p>
            <a:p>
              <a:pPr marL="3175"/>
              <a:r>
                <a:rPr lang="en-US" altLang="en-US" sz="1600" b="1" dirty="0" smtClean="0">
                  <a:solidFill>
                    <a:srgbClr val="000000"/>
                  </a:solidFill>
                  <a:latin typeface="Times New Roman" pitchFamily="18" charset="0"/>
                </a:rPr>
                <a:t>  </a:t>
              </a:r>
              <a:endParaRPr lang="en-US" altLang="en-US" sz="1600" b="1" dirty="0"/>
            </a:p>
          </p:txBody>
        </p:sp>
        <p:sp>
          <p:nvSpPr>
            <p:cNvPr id="9237" name="Rectangle 36"/>
            <p:cNvSpPr>
              <a:spLocks noChangeArrowheads="1"/>
            </p:cNvSpPr>
            <p:nvPr/>
          </p:nvSpPr>
          <p:spPr bwMode="auto">
            <a:xfrm>
              <a:off x="2742" y="3514"/>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sp>
          <p:nvSpPr>
            <p:cNvPr id="9238" name="Rectangle 37"/>
            <p:cNvSpPr>
              <a:spLocks noChangeArrowheads="1"/>
            </p:cNvSpPr>
            <p:nvPr/>
          </p:nvSpPr>
          <p:spPr bwMode="auto">
            <a:xfrm>
              <a:off x="1040" y="3633"/>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sp>
          <p:nvSpPr>
            <p:cNvPr id="9271" name="Freeform 39"/>
            <p:cNvSpPr>
              <a:spLocks/>
            </p:cNvSpPr>
            <p:nvPr/>
          </p:nvSpPr>
          <p:spPr bwMode="auto">
            <a:xfrm>
              <a:off x="900" y="2165"/>
              <a:ext cx="3857" cy="310"/>
            </a:xfrm>
            <a:custGeom>
              <a:avLst/>
              <a:gdLst>
                <a:gd name="T0" fmla="*/ 0 w 3851"/>
                <a:gd name="T1" fmla="*/ 0 h 310"/>
                <a:gd name="T2" fmla="*/ 0 w 3851"/>
                <a:gd name="T3" fmla="*/ 310 h 310"/>
                <a:gd name="T4" fmla="*/ 2568 w 3851"/>
                <a:gd name="T5" fmla="*/ 310 h 310"/>
                <a:gd name="T6" fmla="*/ 2568 w 3851"/>
                <a:gd name="T7" fmla="*/ 194 h 310"/>
                <a:gd name="T8" fmla="*/ 3210 w 3851"/>
                <a:gd name="T9" fmla="*/ 194 h 310"/>
                <a:gd name="T10" fmla="*/ 3210 w 3851"/>
                <a:gd name="T11" fmla="*/ 233 h 310"/>
                <a:gd name="T12" fmla="*/ 3851 w 3851"/>
                <a:gd name="T13" fmla="*/ 155 h 310"/>
                <a:gd name="T14" fmla="*/ 3210 w 3851"/>
                <a:gd name="T15" fmla="*/ 77 h 310"/>
                <a:gd name="T16" fmla="*/ 3210 w 3851"/>
                <a:gd name="T17" fmla="*/ 116 h 310"/>
                <a:gd name="T18" fmla="*/ 2568 w 3851"/>
                <a:gd name="T19" fmla="*/ 116 h 310"/>
                <a:gd name="T20" fmla="*/ 2568 w 3851"/>
                <a:gd name="T21" fmla="*/ 0 h 310"/>
                <a:gd name="T22" fmla="*/ 0 w 3851"/>
                <a:gd name="T23" fmla="*/ 0 h 31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851" h="310">
                  <a:moveTo>
                    <a:pt x="0" y="0"/>
                  </a:moveTo>
                  <a:lnTo>
                    <a:pt x="0" y="310"/>
                  </a:lnTo>
                  <a:lnTo>
                    <a:pt x="2568" y="310"/>
                  </a:lnTo>
                  <a:lnTo>
                    <a:pt x="2568" y="194"/>
                  </a:lnTo>
                  <a:lnTo>
                    <a:pt x="3210" y="194"/>
                  </a:lnTo>
                  <a:lnTo>
                    <a:pt x="3210" y="233"/>
                  </a:lnTo>
                  <a:lnTo>
                    <a:pt x="3851" y="155"/>
                  </a:lnTo>
                  <a:lnTo>
                    <a:pt x="3210" y="77"/>
                  </a:lnTo>
                  <a:lnTo>
                    <a:pt x="3210" y="116"/>
                  </a:lnTo>
                  <a:lnTo>
                    <a:pt x="2568" y="116"/>
                  </a:lnTo>
                  <a:lnTo>
                    <a:pt x="2568" y="0"/>
                  </a:lnTo>
                  <a:lnTo>
                    <a:pt x="0" y="0"/>
                  </a:lnTo>
                  <a:close/>
                </a:path>
              </a:pathLst>
            </a:custGeom>
            <a:solidFill>
              <a:srgbClr val="99CCFF"/>
            </a:solidFill>
            <a:ln w="23813" cap="rnd">
              <a:solidFill>
                <a:srgbClr val="000000"/>
              </a:solidFill>
              <a:prstDash val="solid"/>
              <a:round/>
              <a:headEnd/>
              <a:tailEnd/>
            </a:ln>
          </p:spPr>
          <p:txBody>
            <a:bodyPr/>
            <a:lstStyle/>
            <a:p>
              <a:endParaRPr lang="el-GR"/>
            </a:p>
          </p:txBody>
        </p:sp>
        <p:sp>
          <p:nvSpPr>
            <p:cNvPr id="9241" name="Rectangle 43"/>
            <p:cNvSpPr>
              <a:spLocks noChangeArrowheads="1"/>
            </p:cNvSpPr>
            <p:nvPr/>
          </p:nvSpPr>
          <p:spPr bwMode="auto">
            <a:xfrm>
              <a:off x="1577" y="2230"/>
              <a:ext cx="1213" cy="155"/>
            </a:xfrm>
            <a:prstGeom prst="rect">
              <a:avLst/>
            </a:prstGeom>
            <a:noFill/>
            <a:ln w="9525">
              <a:noFill/>
              <a:miter lim="800000"/>
              <a:headEnd/>
              <a:tailEnd/>
            </a:ln>
          </p:spPr>
          <p:txBody>
            <a:bodyPr wrap="none" lIns="0" tIns="0" rIns="0" bIns="0">
              <a:spAutoFit/>
            </a:bodyPr>
            <a:lstStyle/>
            <a:p>
              <a:pPr marL="3175" algn="ctr"/>
              <a:r>
                <a:rPr lang="en-US" altLang="en-US" sz="1300" dirty="0">
                  <a:solidFill>
                    <a:srgbClr val="000000"/>
                  </a:solidFill>
                  <a:latin typeface="Times New Roman" pitchFamily="18" charset="0"/>
                </a:rPr>
                <a:t> </a:t>
              </a:r>
              <a:r>
                <a:rPr lang="en-US" altLang="en-US" sz="1600" b="1" dirty="0">
                  <a:solidFill>
                    <a:srgbClr val="000000"/>
                  </a:solidFill>
                  <a:latin typeface="Times New Roman" pitchFamily="18" charset="0"/>
                </a:rPr>
                <a:t>Send budget circular </a:t>
              </a:r>
              <a:endParaRPr lang="en-US" altLang="en-US" sz="1600" b="1" dirty="0"/>
            </a:p>
          </p:txBody>
        </p:sp>
        <p:sp>
          <p:nvSpPr>
            <p:cNvPr id="9242" name="Rectangle 45"/>
            <p:cNvSpPr>
              <a:spLocks noChangeArrowheads="1"/>
            </p:cNvSpPr>
            <p:nvPr/>
          </p:nvSpPr>
          <p:spPr bwMode="auto">
            <a:xfrm>
              <a:off x="2540" y="2211"/>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sp>
          <p:nvSpPr>
            <p:cNvPr id="9269" name="Freeform 47"/>
            <p:cNvSpPr>
              <a:spLocks/>
            </p:cNvSpPr>
            <p:nvPr/>
          </p:nvSpPr>
          <p:spPr bwMode="auto">
            <a:xfrm>
              <a:off x="900" y="2524"/>
              <a:ext cx="3869" cy="311"/>
            </a:xfrm>
            <a:custGeom>
              <a:avLst/>
              <a:gdLst>
                <a:gd name="T0" fmla="*/ 1290 w 3869"/>
                <a:gd name="T1" fmla="*/ 0 h 311"/>
                <a:gd name="T2" fmla="*/ 1290 w 3869"/>
                <a:gd name="T3" fmla="*/ 116 h 311"/>
                <a:gd name="T4" fmla="*/ 645 w 3869"/>
                <a:gd name="T5" fmla="*/ 116 h 311"/>
                <a:gd name="T6" fmla="*/ 645 w 3869"/>
                <a:gd name="T7" fmla="*/ 77 h 311"/>
                <a:gd name="T8" fmla="*/ 0 w 3869"/>
                <a:gd name="T9" fmla="*/ 155 h 311"/>
                <a:gd name="T10" fmla="*/ 645 w 3869"/>
                <a:gd name="T11" fmla="*/ 233 h 311"/>
                <a:gd name="T12" fmla="*/ 645 w 3869"/>
                <a:gd name="T13" fmla="*/ 194 h 311"/>
                <a:gd name="T14" fmla="*/ 1290 w 3869"/>
                <a:gd name="T15" fmla="*/ 194 h 311"/>
                <a:gd name="T16" fmla="*/ 1290 w 3869"/>
                <a:gd name="T17" fmla="*/ 311 h 311"/>
                <a:gd name="T18" fmla="*/ 3869 w 3869"/>
                <a:gd name="T19" fmla="*/ 311 h 311"/>
                <a:gd name="T20" fmla="*/ 3869 w 3869"/>
                <a:gd name="T21" fmla="*/ 0 h 311"/>
                <a:gd name="T22" fmla="*/ 1290 w 3869"/>
                <a:gd name="T23" fmla="*/ 0 h 3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869" h="311">
                  <a:moveTo>
                    <a:pt x="1290" y="0"/>
                  </a:moveTo>
                  <a:lnTo>
                    <a:pt x="1290" y="116"/>
                  </a:lnTo>
                  <a:lnTo>
                    <a:pt x="645" y="116"/>
                  </a:lnTo>
                  <a:lnTo>
                    <a:pt x="645" y="77"/>
                  </a:lnTo>
                  <a:lnTo>
                    <a:pt x="0" y="155"/>
                  </a:lnTo>
                  <a:lnTo>
                    <a:pt x="645" y="233"/>
                  </a:lnTo>
                  <a:lnTo>
                    <a:pt x="645" y="194"/>
                  </a:lnTo>
                  <a:lnTo>
                    <a:pt x="1290" y="194"/>
                  </a:lnTo>
                  <a:lnTo>
                    <a:pt x="1290" y="311"/>
                  </a:lnTo>
                  <a:lnTo>
                    <a:pt x="3869" y="311"/>
                  </a:lnTo>
                  <a:lnTo>
                    <a:pt x="3869" y="0"/>
                  </a:lnTo>
                  <a:lnTo>
                    <a:pt x="1290" y="0"/>
                  </a:lnTo>
                  <a:close/>
                </a:path>
              </a:pathLst>
            </a:custGeom>
            <a:solidFill>
              <a:srgbClr val="99CCFF"/>
            </a:solidFill>
            <a:ln w="23813" cap="rnd">
              <a:solidFill>
                <a:srgbClr val="000000"/>
              </a:solidFill>
              <a:prstDash val="solid"/>
              <a:round/>
              <a:headEnd/>
              <a:tailEnd/>
            </a:ln>
          </p:spPr>
          <p:txBody>
            <a:bodyPr/>
            <a:lstStyle/>
            <a:p>
              <a:endParaRPr lang="el-GR"/>
            </a:p>
          </p:txBody>
        </p:sp>
        <p:sp>
          <p:nvSpPr>
            <p:cNvPr id="9245" name="Rectangle 50"/>
            <p:cNvSpPr>
              <a:spLocks noChangeArrowheads="1"/>
            </p:cNvSpPr>
            <p:nvPr/>
          </p:nvSpPr>
          <p:spPr bwMode="auto">
            <a:xfrm>
              <a:off x="3036" y="2527"/>
              <a:ext cx="2" cy="116"/>
            </a:xfrm>
            <a:prstGeom prst="rect">
              <a:avLst/>
            </a:prstGeom>
            <a:noFill/>
            <a:ln w="9525">
              <a:noFill/>
              <a:miter lim="800000"/>
              <a:headEnd/>
              <a:tailEnd/>
            </a:ln>
          </p:spPr>
          <p:txBody>
            <a:bodyPr wrap="none" lIns="0" tIns="0" rIns="0" bIns="0">
              <a:spAutoFit/>
            </a:bodyPr>
            <a:lstStyle/>
            <a:p>
              <a:pPr marL="3175"/>
              <a:endParaRPr lang="en-US" altLang="en-US"/>
            </a:p>
          </p:txBody>
        </p:sp>
        <p:sp>
          <p:nvSpPr>
            <p:cNvPr id="9246" name="Rectangle 51"/>
            <p:cNvSpPr>
              <a:spLocks noChangeArrowheads="1"/>
            </p:cNvSpPr>
            <p:nvPr/>
          </p:nvSpPr>
          <p:spPr bwMode="auto">
            <a:xfrm>
              <a:off x="3011" y="2590"/>
              <a:ext cx="643" cy="155"/>
            </a:xfrm>
            <a:prstGeom prst="rect">
              <a:avLst/>
            </a:prstGeom>
            <a:noFill/>
            <a:ln w="9525">
              <a:noFill/>
              <a:miter lim="800000"/>
              <a:headEnd/>
              <a:tailEnd/>
            </a:ln>
          </p:spPr>
          <p:txBody>
            <a:bodyPr wrap="none" lIns="0" tIns="0" rIns="0" bIns="0">
              <a:spAutoFit/>
            </a:bodyPr>
            <a:lstStyle/>
            <a:p>
              <a:pPr marL="3175" algn="ctr"/>
              <a:r>
                <a:rPr lang="en-US" altLang="en-US" sz="1300" dirty="0">
                  <a:solidFill>
                    <a:srgbClr val="000000"/>
                  </a:solidFill>
                  <a:latin typeface="Times New Roman" pitchFamily="18" charset="0"/>
                </a:rPr>
                <a:t> </a:t>
              </a:r>
              <a:r>
                <a:rPr lang="en-US" altLang="en-US" sz="1600" b="1" dirty="0">
                  <a:solidFill>
                    <a:srgbClr val="000000"/>
                  </a:solidFill>
                  <a:latin typeface="Times New Roman" pitchFamily="18" charset="0"/>
                </a:rPr>
                <a:t>Submit bid</a:t>
              </a:r>
              <a:endParaRPr lang="en-US" altLang="en-US" sz="1600" b="1" dirty="0"/>
            </a:p>
          </p:txBody>
        </p:sp>
        <p:sp>
          <p:nvSpPr>
            <p:cNvPr id="9247" name="Rectangle 52"/>
            <p:cNvSpPr>
              <a:spLocks noChangeArrowheads="1"/>
            </p:cNvSpPr>
            <p:nvPr/>
          </p:nvSpPr>
          <p:spPr bwMode="auto">
            <a:xfrm>
              <a:off x="4206" y="2527"/>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sp>
          <p:nvSpPr>
            <p:cNvPr id="9267" name="Freeform 54"/>
            <p:cNvSpPr>
              <a:spLocks/>
            </p:cNvSpPr>
            <p:nvPr/>
          </p:nvSpPr>
          <p:spPr bwMode="auto">
            <a:xfrm>
              <a:off x="910" y="2877"/>
              <a:ext cx="3869" cy="318"/>
            </a:xfrm>
            <a:custGeom>
              <a:avLst/>
              <a:gdLst>
                <a:gd name="T0" fmla="*/ 967 w 3869"/>
                <a:gd name="T1" fmla="*/ 0 h 318"/>
                <a:gd name="T2" fmla="*/ 967 w 3869"/>
                <a:gd name="T3" fmla="*/ 120 h 318"/>
                <a:gd name="T4" fmla="*/ 484 w 3869"/>
                <a:gd name="T5" fmla="*/ 120 h 318"/>
                <a:gd name="T6" fmla="*/ 484 w 3869"/>
                <a:gd name="T7" fmla="*/ 80 h 318"/>
                <a:gd name="T8" fmla="*/ 0 w 3869"/>
                <a:gd name="T9" fmla="*/ 159 h 318"/>
                <a:gd name="T10" fmla="*/ 484 w 3869"/>
                <a:gd name="T11" fmla="*/ 239 h 318"/>
                <a:gd name="T12" fmla="*/ 484 w 3869"/>
                <a:gd name="T13" fmla="*/ 199 h 318"/>
                <a:gd name="T14" fmla="*/ 967 w 3869"/>
                <a:gd name="T15" fmla="*/ 199 h 318"/>
                <a:gd name="T16" fmla="*/ 967 w 3869"/>
                <a:gd name="T17" fmla="*/ 318 h 318"/>
                <a:gd name="T18" fmla="*/ 2902 w 3869"/>
                <a:gd name="T19" fmla="*/ 318 h 318"/>
                <a:gd name="T20" fmla="*/ 2902 w 3869"/>
                <a:gd name="T21" fmla="*/ 199 h 318"/>
                <a:gd name="T22" fmla="*/ 3386 w 3869"/>
                <a:gd name="T23" fmla="*/ 199 h 318"/>
                <a:gd name="T24" fmla="*/ 3386 w 3869"/>
                <a:gd name="T25" fmla="*/ 239 h 318"/>
                <a:gd name="T26" fmla="*/ 3869 w 3869"/>
                <a:gd name="T27" fmla="*/ 159 h 318"/>
                <a:gd name="T28" fmla="*/ 3386 w 3869"/>
                <a:gd name="T29" fmla="*/ 80 h 318"/>
                <a:gd name="T30" fmla="*/ 3386 w 3869"/>
                <a:gd name="T31" fmla="*/ 120 h 318"/>
                <a:gd name="T32" fmla="*/ 2902 w 3869"/>
                <a:gd name="T33" fmla="*/ 120 h 318"/>
                <a:gd name="T34" fmla="*/ 2902 w 3869"/>
                <a:gd name="T35" fmla="*/ 0 h 318"/>
                <a:gd name="T36" fmla="*/ 967 w 3869"/>
                <a:gd name="T37" fmla="*/ 0 h 3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869" h="318">
                  <a:moveTo>
                    <a:pt x="967" y="0"/>
                  </a:moveTo>
                  <a:lnTo>
                    <a:pt x="967" y="120"/>
                  </a:lnTo>
                  <a:lnTo>
                    <a:pt x="484" y="120"/>
                  </a:lnTo>
                  <a:lnTo>
                    <a:pt x="484" y="80"/>
                  </a:lnTo>
                  <a:lnTo>
                    <a:pt x="0" y="159"/>
                  </a:lnTo>
                  <a:lnTo>
                    <a:pt x="484" y="239"/>
                  </a:lnTo>
                  <a:lnTo>
                    <a:pt x="484" y="199"/>
                  </a:lnTo>
                  <a:lnTo>
                    <a:pt x="967" y="199"/>
                  </a:lnTo>
                  <a:lnTo>
                    <a:pt x="967" y="318"/>
                  </a:lnTo>
                  <a:lnTo>
                    <a:pt x="2902" y="318"/>
                  </a:lnTo>
                  <a:lnTo>
                    <a:pt x="2902" y="199"/>
                  </a:lnTo>
                  <a:lnTo>
                    <a:pt x="3386" y="199"/>
                  </a:lnTo>
                  <a:lnTo>
                    <a:pt x="3386" y="239"/>
                  </a:lnTo>
                  <a:lnTo>
                    <a:pt x="3869" y="159"/>
                  </a:lnTo>
                  <a:lnTo>
                    <a:pt x="3386" y="80"/>
                  </a:lnTo>
                  <a:lnTo>
                    <a:pt x="3386" y="120"/>
                  </a:lnTo>
                  <a:lnTo>
                    <a:pt x="2902" y="120"/>
                  </a:lnTo>
                  <a:lnTo>
                    <a:pt x="2902" y="0"/>
                  </a:lnTo>
                  <a:lnTo>
                    <a:pt x="967" y="0"/>
                  </a:lnTo>
                  <a:close/>
                </a:path>
              </a:pathLst>
            </a:custGeom>
            <a:solidFill>
              <a:srgbClr val="99CCFF"/>
            </a:solidFill>
            <a:ln w="23813" cap="rnd">
              <a:solidFill>
                <a:srgbClr val="000000"/>
              </a:solidFill>
              <a:prstDash val="solid"/>
              <a:round/>
              <a:headEnd/>
              <a:tailEnd/>
            </a:ln>
          </p:spPr>
          <p:txBody>
            <a:bodyPr/>
            <a:lstStyle/>
            <a:p>
              <a:endParaRPr lang="el-GR"/>
            </a:p>
          </p:txBody>
        </p:sp>
        <p:sp>
          <p:nvSpPr>
            <p:cNvPr id="9250" name="Rectangle 57"/>
            <p:cNvSpPr>
              <a:spLocks noChangeArrowheads="1"/>
            </p:cNvSpPr>
            <p:nvPr/>
          </p:nvSpPr>
          <p:spPr bwMode="auto">
            <a:xfrm>
              <a:off x="2324" y="2915"/>
              <a:ext cx="2" cy="116"/>
            </a:xfrm>
            <a:prstGeom prst="rect">
              <a:avLst/>
            </a:prstGeom>
            <a:noFill/>
            <a:ln w="9525">
              <a:noFill/>
              <a:miter lim="800000"/>
              <a:headEnd/>
              <a:tailEnd/>
            </a:ln>
          </p:spPr>
          <p:txBody>
            <a:bodyPr wrap="none" lIns="0" tIns="0" rIns="0" bIns="0">
              <a:spAutoFit/>
            </a:bodyPr>
            <a:lstStyle/>
            <a:p>
              <a:pPr marL="3175"/>
              <a:endParaRPr lang="en-US" altLang="en-US"/>
            </a:p>
          </p:txBody>
        </p:sp>
        <p:sp>
          <p:nvSpPr>
            <p:cNvPr id="9251" name="Rectangle 58"/>
            <p:cNvSpPr>
              <a:spLocks noChangeArrowheads="1"/>
            </p:cNvSpPr>
            <p:nvPr/>
          </p:nvSpPr>
          <p:spPr bwMode="auto">
            <a:xfrm>
              <a:off x="2520" y="2950"/>
              <a:ext cx="532" cy="155"/>
            </a:xfrm>
            <a:prstGeom prst="rect">
              <a:avLst/>
            </a:prstGeom>
            <a:noFill/>
            <a:ln w="9525">
              <a:noFill/>
              <a:miter lim="800000"/>
              <a:headEnd/>
              <a:tailEnd/>
            </a:ln>
          </p:spPr>
          <p:txBody>
            <a:bodyPr wrap="none" lIns="0" tIns="0" rIns="0" bIns="0">
              <a:spAutoFit/>
            </a:bodyPr>
            <a:lstStyle/>
            <a:p>
              <a:pPr marL="3175" algn="ctr"/>
              <a:r>
                <a:rPr lang="en-US" altLang="en-US" sz="1300" dirty="0">
                  <a:solidFill>
                    <a:srgbClr val="000000"/>
                  </a:solidFill>
                  <a:latin typeface="Times New Roman" pitchFamily="18" charset="0"/>
                </a:rPr>
                <a:t> </a:t>
              </a:r>
              <a:r>
                <a:rPr lang="en-US" altLang="en-US" sz="1600" b="1" dirty="0" smtClean="0">
                  <a:solidFill>
                    <a:srgbClr val="000000"/>
                  </a:solidFill>
                  <a:latin typeface="Times New Roman" pitchFamily="18" charset="0"/>
                </a:rPr>
                <a:t>Hearings</a:t>
              </a:r>
              <a:endParaRPr lang="en-US" altLang="en-US" sz="1600" b="1" dirty="0"/>
            </a:p>
          </p:txBody>
        </p:sp>
        <p:sp>
          <p:nvSpPr>
            <p:cNvPr id="9252" name="Rectangle 59"/>
            <p:cNvSpPr>
              <a:spLocks noChangeArrowheads="1"/>
            </p:cNvSpPr>
            <p:nvPr/>
          </p:nvSpPr>
          <p:spPr bwMode="auto">
            <a:xfrm>
              <a:off x="3654" y="2915"/>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grpSp>
          <p:nvGrpSpPr>
            <p:cNvPr id="5" name="Group 62"/>
            <p:cNvGrpSpPr>
              <a:grpSpLocks/>
            </p:cNvGrpSpPr>
            <p:nvPr/>
          </p:nvGrpSpPr>
          <p:grpSpPr bwMode="auto">
            <a:xfrm>
              <a:off x="913" y="3893"/>
              <a:ext cx="2521" cy="218"/>
              <a:chOff x="913" y="3893"/>
              <a:chExt cx="2521" cy="218"/>
            </a:xfrm>
          </p:grpSpPr>
          <p:sp>
            <p:nvSpPr>
              <p:cNvPr id="9264" name="Rectangle 60"/>
              <p:cNvSpPr>
                <a:spLocks noChangeArrowheads="1"/>
              </p:cNvSpPr>
              <p:nvPr/>
            </p:nvSpPr>
            <p:spPr bwMode="auto">
              <a:xfrm>
                <a:off x="913" y="3893"/>
                <a:ext cx="2521" cy="218"/>
              </a:xfrm>
              <a:prstGeom prst="rect">
                <a:avLst/>
              </a:prstGeom>
              <a:solidFill>
                <a:srgbClr val="A9A9A9"/>
              </a:solidFill>
              <a:ln w="9525">
                <a:noFill/>
                <a:miter lim="800000"/>
                <a:headEnd/>
                <a:tailEnd/>
              </a:ln>
            </p:spPr>
            <p:txBody>
              <a:bodyPr/>
              <a:lstStyle/>
              <a:p>
                <a:endParaRPr lang="nl-NL" altLang="en-US"/>
              </a:p>
            </p:txBody>
          </p:sp>
          <p:sp>
            <p:nvSpPr>
              <p:cNvPr id="9265" name="Rectangle 61"/>
              <p:cNvSpPr>
                <a:spLocks noChangeArrowheads="1"/>
              </p:cNvSpPr>
              <p:nvPr/>
            </p:nvSpPr>
            <p:spPr bwMode="auto">
              <a:xfrm>
                <a:off x="913" y="3893"/>
                <a:ext cx="2521" cy="218"/>
              </a:xfrm>
              <a:prstGeom prst="rect">
                <a:avLst/>
              </a:prstGeom>
              <a:noFill/>
              <a:ln w="23813" cap="rnd">
                <a:solidFill>
                  <a:srgbClr val="000000"/>
                </a:solidFill>
                <a:miter lim="800000"/>
                <a:headEnd/>
                <a:tailEnd/>
              </a:ln>
            </p:spPr>
            <p:txBody>
              <a:bodyPr/>
              <a:lstStyle/>
              <a:p>
                <a:endParaRPr lang="nl-NL" altLang="en-US"/>
              </a:p>
            </p:txBody>
          </p:sp>
        </p:grpSp>
        <p:sp>
          <p:nvSpPr>
            <p:cNvPr id="9254" name="Rectangle 63"/>
            <p:cNvSpPr>
              <a:spLocks noChangeArrowheads="1"/>
            </p:cNvSpPr>
            <p:nvPr/>
          </p:nvSpPr>
          <p:spPr bwMode="auto">
            <a:xfrm>
              <a:off x="1793" y="3915"/>
              <a:ext cx="772" cy="194"/>
            </a:xfrm>
            <a:prstGeom prst="rect">
              <a:avLst/>
            </a:prstGeom>
            <a:noFill/>
            <a:ln w="9525">
              <a:noFill/>
              <a:miter lim="800000"/>
              <a:headEnd/>
              <a:tailEnd/>
            </a:ln>
          </p:spPr>
          <p:txBody>
            <a:bodyPr wrap="square" lIns="0" tIns="0" rIns="0" bIns="0" anchor="ctr">
              <a:spAutoFit/>
            </a:bodyPr>
            <a:lstStyle/>
            <a:p>
              <a:pPr marL="3175"/>
              <a:r>
                <a:rPr lang="en-US" altLang="en-US" sz="2000" b="1" dirty="0">
                  <a:solidFill>
                    <a:srgbClr val="000000"/>
                  </a:solidFill>
                  <a:latin typeface="Times New Roman" pitchFamily="18" charset="0"/>
                </a:rPr>
                <a:t>Parliament</a:t>
              </a:r>
              <a:endParaRPr lang="en-US" altLang="en-US" sz="2000" dirty="0"/>
            </a:p>
          </p:txBody>
        </p:sp>
        <p:sp>
          <p:nvSpPr>
            <p:cNvPr id="9255" name="Rectangle 64"/>
            <p:cNvSpPr>
              <a:spLocks noChangeArrowheads="1"/>
            </p:cNvSpPr>
            <p:nvPr/>
          </p:nvSpPr>
          <p:spPr bwMode="auto">
            <a:xfrm>
              <a:off x="2742" y="3931"/>
              <a:ext cx="161" cy="138"/>
            </a:xfrm>
            <a:prstGeom prst="rect">
              <a:avLst/>
            </a:prstGeom>
            <a:noFill/>
            <a:ln w="9525">
              <a:noFill/>
              <a:miter lim="800000"/>
              <a:headEnd/>
              <a:tailEnd/>
            </a:ln>
          </p:spPr>
          <p:txBody>
            <a:bodyPr wrap="none" lIns="0" tIns="0" rIns="0" bIns="0">
              <a:spAutoFit/>
            </a:bodyPr>
            <a:lstStyle/>
            <a:p>
              <a:pPr marL="3175"/>
              <a:r>
                <a:rPr lang="en-US" altLang="en-US" sz="1300" b="1">
                  <a:solidFill>
                    <a:srgbClr val="000000"/>
                  </a:solidFill>
                  <a:latin typeface="Times New Roman" pitchFamily="18" charset="0"/>
                </a:rPr>
                <a:t> </a:t>
              </a:r>
              <a:endParaRPr lang="en-US" altLang="en-US"/>
            </a:p>
          </p:txBody>
        </p:sp>
        <p:grpSp>
          <p:nvGrpSpPr>
            <p:cNvPr id="6" name="Group 67"/>
            <p:cNvGrpSpPr>
              <a:grpSpLocks/>
            </p:cNvGrpSpPr>
            <p:nvPr/>
          </p:nvGrpSpPr>
          <p:grpSpPr bwMode="auto">
            <a:xfrm>
              <a:off x="895" y="1262"/>
              <a:ext cx="2522" cy="218"/>
              <a:chOff x="895" y="1262"/>
              <a:chExt cx="2522" cy="218"/>
            </a:xfrm>
          </p:grpSpPr>
          <p:sp>
            <p:nvSpPr>
              <p:cNvPr id="9262" name="Rectangle 65"/>
              <p:cNvSpPr>
                <a:spLocks noChangeArrowheads="1"/>
              </p:cNvSpPr>
              <p:nvPr/>
            </p:nvSpPr>
            <p:spPr bwMode="auto">
              <a:xfrm>
                <a:off x="895" y="1262"/>
                <a:ext cx="2522" cy="218"/>
              </a:xfrm>
              <a:prstGeom prst="rect">
                <a:avLst/>
              </a:prstGeom>
              <a:solidFill>
                <a:srgbClr val="A9A9A9"/>
              </a:solidFill>
              <a:ln w="9525">
                <a:noFill/>
                <a:miter lim="800000"/>
                <a:headEnd/>
                <a:tailEnd/>
              </a:ln>
            </p:spPr>
            <p:txBody>
              <a:bodyPr/>
              <a:lstStyle/>
              <a:p>
                <a:endParaRPr lang="nl-NL" altLang="en-US"/>
              </a:p>
            </p:txBody>
          </p:sp>
          <p:sp>
            <p:nvSpPr>
              <p:cNvPr id="9263" name="Rectangle 66"/>
              <p:cNvSpPr>
                <a:spLocks noChangeArrowheads="1"/>
              </p:cNvSpPr>
              <p:nvPr/>
            </p:nvSpPr>
            <p:spPr bwMode="auto">
              <a:xfrm>
                <a:off x="895" y="1262"/>
                <a:ext cx="2522" cy="218"/>
              </a:xfrm>
              <a:prstGeom prst="rect">
                <a:avLst/>
              </a:prstGeom>
              <a:noFill/>
              <a:ln w="23813" cap="rnd">
                <a:solidFill>
                  <a:srgbClr val="000000"/>
                </a:solidFill>
                <a:miter lim="800000"/>
                <a:headEnd/>
                <a:tailEnd/>
              </a:ln>
            </p:spPr>
            <p:txBody>
              <a:bodyPr/>
              <a:lstStyle/>
              <a:p>
                <a:endParaRPr lang="nl-NL" altLang="en-US"/>
              </a:p>
            </p:txBody>
          </p:sp>
        </p:grpSp>
        <p:sp>
          <p:nvSpPr>
            <p:cNvPr id="9257" name="Rectangle 68"/>
            <p:cNvSpPr>
              <a:spLocks noChangeArrowheads="1"/>
            </p:cNvSpPr>
            <p:nvPr/>
          </p:nvSpPr>
          <p:spPr bwMode="auto">
            <a:xfrm>
              <a:off x="1836" y="1258"/>
              <a:ext cx="549" cy="194"/>
            </a:xfrm>
            <a:prstGeom prst="rect">
              <a:avLst/>
            </a:prstGeom>
            <a:noFill/>
            <a:ln w="9525">
              <a:noFill/>
              <a:miter lim="800000"/>
              <a:headEnd/>
              <a:tailEnd/>
            </a:ln>
          </p:spPr>
          <p:txBody>
            <a:bodyPr wrap="none" lIns="0" tIns="0" rIns="0" bIns="0">
              <a:spAutoFit/>
            </a:bodyPr>
            <a:lstStyle/>
            <a:p>
              <a:pPr marL="3175"/>
              <a:r>
                <a:rPr lang="en-US" altLang="en-US" sz="2000" b="1" dirty="0">
                  <a:solidFill>
                    <a:srgbClr val="000000"/>
                  </a:solidFill>
                  <a:latin typeface="Times New Roman" pitchFamily="18" charset="0"/>
                </a:rPr>
                <a:t>Cabinet</a:t>
              </a:r>
              <a:endParaRPr lang="en-US" altLang="en-US" sz="2000" dirty="0"/>
            </a:p>
          </p:txBody>
        </p:sp>
        <p:sp>
          <p:nvSpPr>
            <p:cNvPr id="9258" name="Rectangle 69"/>
            <p:cNvSpPr>
              <a:spLocks noChangeArrowheads="1"/>
            </p:cNvSpPr>
            <p:nvPr/>
          </p:nvSpPr>
          <p:spPr bwMode="auto">
            <a:xfrm>
              <a:off x="2559" y="1301"/>
              <a:ext cx="161" cy="138"/>
            </a:xfrm>
            <a:prstGeom prst="rect">
              <a:avLst/>
            </a:prstGeom>
            <a:noFill/>
            <a:ln w="9525">
              <a:noFill/>
              <a:miter lim="800000"/>
              <a:headEnd/>
              <a:tailEnd/>
            </a:ln>
          </p:spPr>
          <p:txBody>
            <a:bodyPr wrap="none" lIns="0" tIns="0" rIns="0" bIns="0">
              <a:spAutoFit/>
            </a:bodyPr>
            <a:lstStyle/>
            <a:p>
              <a:pPr marL="3175"/>
              <a:r>
                <a:rPr lang="en-US" altLang="en-US" sz="1300" b="1">
                  <a:solidFill>
                    <a:srgbClr val="000000"/>
                  </a:solidFill>
                  <a:latin typeface="Times New Roman" pitchFamily="18" charset="0"/>
                </a:rPr>
                <a:t> </a:t>
              </a:r>
              <a:endParaRPr lang="en-US" altLang="en-US"/>
            </a:p>
          </p:txBody>
        </p:sp>
        <p:sp>
          <p:nvSpPr>
            <p:cNvPr id="9261" name="Freeform 71"/>
            <p:cNvSpPr>
              <a:spLocks/>
            </p:cNvSpPr>
            <p:nvPr/>
          </p:nvSpPr>
          <p:spPr bwMode="auto">
            <a:xfrm>
              <a:off x="1575" y="1480"/>
              <a:ext cx="1160" cy="186"/>
            </a:xfrm>
            <a:custGeom>
              <a:avLst/>
              <a:gdLst>
                <a:gd name="T0" fmla="*/ 0 w 1160"/>
                <a:gd name="T1" fmla="*/ 140 h 186"/>
                <a:gd name="T2" fmla="*/ 290 w 1160"/>
                <a:gd name="T3" fmla="*/ 140 h 186"/>
                <a:gd name="T4" fmla="*/ 290 w 1160"/>
                <a:gd name="T5" fmla="*/ 0 h 186"/>
                <a:gd name="T6" fmla="*/ 870 w 1160"/>
                <a:gd name="T7" fmla="*/ 0 h 186"/>
                <a:gd name="T8" fmla="*/ 870 w 1160"/>
                <a:gd name="T9" fmla="*/ 140 h 186"/>
                <a:gd name="T10" fmla="*/ 1160 w 1160"/>
                <a:gd name="T11" fmla="*/ 140 h 186"/>
                <a:gd name="T12" fmla="*/ 580 w 1160"/>
                <a:gd name="T13" fmla="*/ 186 h 186"/>
                <a:gd name="T14" fmla="*/ 0 w 1160"/>
                <a:gd name="T15" fmla="*/ 140 h 1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60" h="186">
                  <a:moveTo>
                    <a:pt x="0" y="140"/>
                  </a:moveTo>
                  <a:lnTo>
                    <a:pt x="290" y="140"/>
                  </a:lnTo>
                  <a:lnTo>
                    <a:pt x="290" y="0"/>
                  </a:lnTo>
                  <a:lnTo>
                    <a:pt x="870" y="0"/>
                  </a:lnTo>
                  <a:lnTo>
                    <a:pt x="870" y="140"/>
                  </a:lnTo>
                  <a:lnTo>
                    <a:pt x="1160" y="140"/>
                  </a:lnTo>
                  <a:lnTo>
                    <a:pt x="580" y="186"/>
                  </a:lnTo>
                  <a:lnTo>
                    <a:pt x="0" y="140"/>
                  </a:lnTo>
                  <a:close/>
                </a:path>
              </a:pathLst>
            </a:custGeom>
            <a:solidFill>
              <a:srgbClr val="99CCFF"/>
            </a:solidFill>
            <a:ln w="23813" cap="rnd">
              <a:solidFill>
                <a:srgbClr val="000000"/>
              </a:solidFill>
              <a:prstDash val="solid"/>
              <a:round/>
              <a:headEnd/>
              <a:tailEnd/>
            </a:ln>
          </p:spPr>
          <p:txBody>
            <a:bodyPr/>
            <a:lstStyle/>
            <a:p>
              <a:endParaRPr lang="el-GR"/>
            </a:p>
          </p:txBody>
        </p:sp>
      </p:grpSp>
      <p:sp>
        <p:nvSpPr>
          <p:cNvPr id="45" name="Titre 2"/>
          <p:cNvSpPr txBox="1">
            <a:spLocks/>
          </p:cNvSpPr>
          <p:nvPr/>
        </p:nvSpPr>
        <p:spPr>
          <a:xfrm>
            <a:off x="71406" y="1214422"/>
            <a:ext cx="8964612" cy="571504"/>
          </a:xfrm>
          <a:prstGeom prst="rect">
            <a:avLst/>
          </a:prstGeom>
        </p:spPr>
        <p:txBody>
          <a:bodyPr/>
          <a:lstStyle/>
          <a:p>
            <a:pPr marL="358775"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The Budget preparation</a:t>
            </a:r>
            <a:r>
              <a:rPr kumimoji="0" lang="en-GB" altLang="en-US" sz="2800" b="1" i="0" u="none" strike="noStrike" kern="0" cap="none" spc="0" normalizeH="0" noProof="0" dirty="0" smtClean="0">
                <a:ln>
                  <a:noFill/>
                </a:ln>
                <a:solidFill>
                  <a:srgbClr val="0F5494"/>
                </a:solidFill>
                <a:effectLst/>
                <a:uLnTx/>
                <a:uFillTx/>
                <a:latin typeface="+mj-lt"/>
                <a:ea typeface="+mj-ea"/>
                <a:cs typeface="+mj-cs"/>
              </a:rPr>
              <a:t> process</a:t>
            </a:r>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  </a:t>
            </a:r>
          </a:p>
        </p:txBody>
      </p:sp>
      <p:sp>
        <p:nvSpPr>
          <p:cNvPr id="7" name="Slide Number Placeholder 6"/>
          <p:cNvSpPr>
            <a:spLocks noGrp="1"/>
          </p:cNvSpPr>
          <p:nvPr>
            <p:ph type="sldNum" sz="quarter" idx="12"/>
          </p:nvPr>
        </p:nvSpPr>
        <p:spPr/>
        <p:txBody>
          <a:bodyPr/>
          <a:lstStyle/>
          <a:p>
            <a:pPr>
              <a:defRPr/>
            </a:pPr>
            <a:fld id="{C344C0D6-F87C-4D18-822F-4CAFBD2DA271}" type="slidenum">
              <a:rPr lang="en-GB" smtClean="0"/>
              <a:pPr>
                <a:defRPr/>
              </a:pPr>
              <a:t>10</a:t>
            </a:fld>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u contenu 1"/>
          <p:cNvSpPr>
            <a:spLocks noGrp="1"/>
          </p:cNvSpPr>
          <p:nvPr>
            <p:ph idx="1"/>
          </p:nvPr>
        </p:nvSpPr>
        <p:spPr>
          <a:xfrm>
            <a:off x="179388" y="2420938"/>
            <a:ext cx="8393140" cy="3240087"/>
          </a:xfrm>
        </p:spPr>
        <p:txBody>
          <a:bodyPr/>
          <a:lstStyle/>
          <a:p>
            <a:endParaRPr lang="en-GB" altLang="en-US" sz="2200" i="0" dirty="0" smtClean="0"/>
          </a:p>
          <a:p>
            <a:endParaRPr lang="en-GB" altLang="en-US" sz="2200" dirty="0" smtClean="0"/>
          </a:p>
          <a:p>
            <a:endParaRPr lang="en-GB" altLang="en-US" sz="2200" dirty="0" smtClean="0"/>
          </a:p>
        </p:txBody>
      </p:sp>
      <p:sp>
        <p:nvSpPr>
          <p:cNvPr id="44035" name="Titre 2"/>
          <p:cNvSpPr>
            <a:spLocks noGrp="1"/>
          </p:cNvSpPr>
          <p:nvPr>
            <p:ph type="title"/>
          </p:nvPr>
        </p:nvSpPr>
        <p:spPr>
          <a:xfrm>
            <a:off x="71406" y="1357298"/>
            <a:ext cx="8964612" cy="785818"/>
          </a:xfrm>
        </p:spPr>
        <p:txBody>
          <a:bodyPr/>
          <a:lstStyle/>
          <a:p>
            <a:pPr indent="0" eaLnBrk="1" hangingPunct="1"/>
            <a:r>
              <a:rPr lang="en-GB" altLang="en-US" sz="2800" dirty="0" smtClean="0"/>
              <a:t>The Budget preparation process  </a:t>
            </a:r>
          </a:p>
        </p:txBody>
      </p:sp>
      <p:sp>
        <p:nvSpPr>
          <p:cNvPr id="5" name="Content Placeholder 2"/>
          <p:cNvSpPr txBox="1">
            <a:spLocks/>
          </p:cNvSpPr>
          <p:nvPr/>
        </p:nvSpPr>
        <p:spPr bwMode="auto">
          <a:xfrm>
            <a:off x="342928" y="2214554"/>
            <a:ext cx="8372476" cy="43577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7800" marR="0" lvl="0" indent="-177800" algn="l" defTabSz="914400" rtl="0" eaLnBrk="0" fontAlgn="base" latinLnBrk="0" hangingPunct="0">
              <a:lnSpc>
                <a:spcPct val="100000"/>
              </a:lnSpc>
              <a:spcBef>
                <a:spcPct val="20000"/>
              </a:spcBef>
              <a:spcAft>
                <a:spcPts val="1200"/>
              </a:spcAft>
              <a:buClr>
                <a:schemeClr val="bg1"/>
              </a:buClr>
              <a:buSzTx/>
              <a:buFontTx/>
              <a:buChar char="•"/>
              <a:defRPr/>
            </a:pPr>
            <a:r>
              <a:rPr kumimoji="0" lang="en-US" altLang="en-US" sz="2000" b="1" i="0" u="none" strike="noStrike" kern="0" cap="none" spc="0" normalizeH="0" baseline="0" noProof="0" dirty="0" smtClean="0">
                <a:ln>
                  <a:noFill/>
                </a:ln>
                <a:solidFill>
                  <a:srgbClr val="0F5494"/>
                </a:solidFill>
                <a:effectLst/>
                <a:uLnTx/>
                <a:uFillTx/>
                <a:latin typeface="+mn-lt"/>
                <a:ea typeface="+mn-ea"/>
                <a:cs typeface="+mn-cs"/>
              </a:rPr>
              <a:t>Two key features in the administrative process:</a:t>
            </a:r>
          </a:p>
          <a:p>
            <a:pPr marL="723900" marR="0" lvl="1" indent="-368300" algn="l" defTabSz="914400" rtl="0" eaLnBrk="0" fontAlgn="base" latinLnBrk="0" hangingPunct="0">
              <a:lnSpc>
                <a:spcPct val="100000"/>
              </a:lnSpc>
              <a:spcBef>
                <a:spcPts val="0"/>
              </a:spcBef>
              <a:spcAft>
                <a:spcPts val="600"/>
              </a:spcAft>
              <a:buClr>
                <a:srgbClr val="0F5494"/>
              </a:buClr>
              <a:buSzTx/>
              <a:buFont typeface="Wingdings" pitchFamily="2" charset="2"/>
              <a:buChar char="ü"/>
              <a:tabLst/>
              <a:defRPr/>
            </a:pPr>
            <a:r>
              <a:rPr kumimoji="0" lang="en-US" altLang="en-US" sz="2000" b="0" i="0" u="none" strike="noStrike" kern="0" cap="none" spc="0" normalizeH="0" baseline="0" noProof="0" dirty="0" smtClean="0">
                <a:ln>
                  <a:noFill/>
                </a:ln>
                <a:solidFill>
                  <a:srgbClr val="0F5494"/>
                </a:solidFill>
                <a:effectLst/>
                <a:uLnTx/>
                <a:uFillTx/>
                <a:latin typeface="+mn-lt"/>
              </a:rPr>
              <a:t>The </a:t>
            </a:r>
            <a:r>
              <a:rPr kumimoji="0" lang="en-US" altLang="en-US" sz="2000" b="0" i="0" u="none" strike="noStrike" kern="0" cap="none" spc="0" normalizeH="0" baseline="0" noProof="0" dirty="0" smtClean="0">
                <a:ln>
                  <a:noFill/>
                </a:ln>
                <a:solidFill>
                  <a:srgbClr val="FF0000"/>
                </a:solidFill>
                <a:effectLst/>
                <a:uLnTx/>
                <a:uFillTx/>
                <a:latin typeface="+mn-lt"/>
              </a:rPr>
              <a:t>Budget Calendar</a:t>
            </a:r>
          </a:p>
          <a:p>
            <a:pPr marL="990600" indent="-266700">
              <a:spcAft>
                <a:spcPts val="600"/>
              </a:spcAft>
              <a:buFont typeface="Arial" pitchFamily="34" charset="0"/>
              <a:buChar char="•"/>
            </a:pPr>
            <a:r>
              <a:rPr lang="en-GB" altLang="en-US" sz="1800" dirty="0" smtClean="0"/>
              <a:t>Budget needs to be </a:t>
            </a:r>
            <a:r>
              <a:rPr lang="en-GB" altLang="en-US" sz="1800" u="sng" dirty="0" smtClean="0">
                <a:solidFill>
                  <a:srgbClr val="FF0000"/>
                </a:solidFill>
              </a:rPr>
              <a:t>on</a:t>
            </a:r>
            <a:r>
              <a:rPr lang="en-GB" altLang="en-US" sz="1800" dirty="0" smtClean="0">
                <a:solidFill>
                  <a:srgbClr val="FF0000"/>
                </a:solidFill>
              </a:rPr>
              <a:t> time</a:t>
            </a:r>
            <a:r>
              <a:rPr lang="en-GB" altLang="en-US" sz="1800" dirty="0" smtClean="0"/>
              <a:t>! ...should be appropriated by legislature before the start of the next Fiscal Year.</a:t>
            </a:r>
          </a:p>
          <a:p>
            <a:pPr marL="990600" indent="-266700">
              <a:spcAft>
                <a:spcPts val="600"/>
              </a:spcAft>
              <a:buFont typeface="Arial" pitchFamily="34" charset="0"/>
              <a:buChar char="•"/>
            </a:pPr>
            <a:r>
              <a:rPr lang="en-US" altLang="en-US" sz="1800" dirty="0" smtClean="0"/>
              <a:t>The budget process </a:t>
            </a:r>
            <a:r>
              <a:rPr lang="en-US" altLang="en-US" sz="1800" u="sng" dirty="0" smtClean="0">
                <a:solidFill>
                  <a:srgbClr val="FF0000"/>
                </a:solidFill>
              </a:rPr>
              <a:t>needs</a:t>
            </a:r>
            <a:r>
              <a:rPr lang="en-US" altLang="en-US" sz="1800" dirty="0" smtClean="0">
                <a:solidFill>
                  <a:srgbClr val="FF0000"/>
                </a:solidFill>
              </a:rPr>
              <a:t> time</a:t>
            </a:r>
            <a:r>
              <a:rPr lang="en-US" altLang="en-US" sz="1800" dirty="0" smtClean="0"/>
              <a:t>! …Ministries, Departments &amp; Agencies (MDAs) have to prepare budget submissions (minimum of 6 weeks between Budget circular and submission to </a:t>
            </a:r>
            <a:r>
              <a:rPr lang="en-US" altLang="en-US" sz="1800" dirty="0" err="1" smtClean="0"/>
              <a:t>MoF</a:t>
            </a:r>
            <a:r>
              <a:rPr lang="en-US" altLang="en-US" sz="1800" dirty="0" smtClean="0"/>
              <a:t>).</a:t>
            </a:r>
          </a:p>
          <a:p>
            <a:pPr marL="990600" indent="-266700">
              <a:spcAft>
                <a:spcPts val="1200"/>
              </a:spcAft>
              <a:buClr>
                <a:srgbClr val="0F5494"/>
              </a:buClr>
              <a:buFont typeface="Arial" pitchFamily="34" charset="0"/>
              <a:buChar char="•"/>
            </a:pPr>
            <a:r>
              <a:rPr lang="en-US" altLang="en-US" sz="1800" dirty="0" smtClean="0"/>
              <a:t>Legislators</a:t>
            </a:r>
            <a:r>
              <a:rPr lang="en-US" altLang="en-US" sz="1800" dirty="0" smtClean="0">
                <a:solidFill>
                  <a:srgbClr val="FF0000"/>
                </a:solidFill>
              </a:rPr>
              <a:t> </a:t>
            </a:r>
            <a:r>
              <a:rPr lang="en-US" altLang="en-US" sz="1800" u="sng" dirty="0" smtClean="0">
                <a:solidFill>
                  <a:srgbClr val="FF0000"/>
                </a:solidFill>
              </a:rPr>
              <a:t>need</a:t>
            </a:r>
            <a:r>
              <a:rPr lang="en-US" altLang="en-US" sz="1800" dirty="0" smtClean="0">
                <a:solidFill>
                  <a:srgbClr val="FF0000"/>
                </a:solidFill>
              </a:rPr>
              <a:t> time </a:t>
            </a:r>
            <a:r>
              <a:rPr lang="en-US" altLang="en-US" sz="1800" dirty="0" smtClean="0"/>
              <a:t>to review draft Budget Law.</a:t>
            </a:r>
            <a:endParaRPr lang="en-GB" altLang="en-US" sz="1800" dirty="0" smtClean="0"/>
          </a:p>
          <a:p>
            <a:pPr marL="723900" marR="0" lvl="1" indent="-368300" algn="l" defTabSz="914400" rtl="0" eaLnBrk="0" fontAlgn="base" latinLnBrk="0" hangingPunct="0">
              <a:lnSpc>
                <a:spcPct val="100000"/>
              </a:lnSpc>
              <a:spcBef>
                <a:spcPts val="0"/>
              </a:spcBef>
              <a:spcAft>
                <a:spcPts val="600"/>
              </a:spcAft>
              <a:buClr>
                <a:srgbClr val="0F5494"/>
              </a:buClr>
              <a:buSzTx/>
              <a:buFont typeface="Wingdings" pitchFamily="2" charset="2"/>
              <a:buChar char="ü"/>
              <a:tabLst/>
              <a:defRPr/>
            </a:pPr>
            <a:r>
              <a:rPr kumimoji="0" lang="en-US" altLang="en-US" sz="2000" b="0" i="0" u="none" strike="noStrike" kern="0" cap="none" spc="0" normalizeH="0" baseline="0" noProof="0" dirty="0" smtClean="0">
                <a:ln>
                  <a:noFill/>
                </a:ln>
                <a:solidFill>
                  <a:srgbClr val="0F5494"/>
                </a:solidFill>
                <a:effectLst/>
                <a:uLnTx/>
                <a:uFillTx/>
                <a:latin typeface="+mn-lt"/>
              </a:rPr>
              <a:t>The </a:t>
            </a:r>
            <a:r>
              <a:rPr kumimoji="0" lang="en-US" altLang="en-US" sz="2000" b="0" i="0" u="none" strike="noStrike" kern="0" cap="none" spc="0" normalizeH="0" baseline="0" noProof="0" dirty="0" smtClean="0">
                <a:ln>
                  <a:noFill/>
                </a:ln>
                <a:solidFill>
                  <a:srgbClr val="FF0000"/>
                </a:solidFill>
                <a:effectLst/>
                <a:uLnTx/>
                <a:uFillTx/>
                <a:latin typeface="+mn-lt"/>
              </a:rPr>
              <a:t>Budget Circular</a:t>
            </a:r>
          </a:p>
          <a:p>
            <a:pPr marL="990600" marR="0" lvl="1" indent="-266700" algn="l" defTabSz="914400" rtl="0" eaLnBrk="0" fontAlgn="base" latinLnBrk="0" hangingPunct="0">
              <a:lnSpc>
                <a:spcPct val="100000"/>
              </a:lnSpc>
              <a:spcBef>
                <a:spcPts val="0"/>
              </a:spcBef>
              <a:spcAft>
                <a:spcPts val="600"/>
              </a:spcAft>
              <a:buClr>
                <a:srgbClr val="0F5494"/>
              </a:buClr>
              <a:buSzTx/>
              <a:buFont typeface="Arial" pitchFamily="34" charset="0"/>
              <a:buChar char="•"/>
              <a:tabLst/>
              <a:defRPr/>
            </a:pPr>
            <a:r>
              <a:rPr lang="en-US" altLang="en-US" sz="1800" kern="0" dirty="0" smtClean="0">
                <a:latin typeface="+mn-lt"/>
              </a:rPr>
              <a:t>T</a:t>
            </a:r>
            <a:r>
              <a:rPr lang="en-US" altLang="en-US" sz="1800" kern="0" noProof="0" dirty="0" smtClean="0">
                <a:latin typeface="+mn-lt"/>
              </a:rPr>
              <a:t>he formal administrative procedure that launches the Budget preparation process and includes the Calendar and technical Guidelines for MDA budget submission.</a:t>
            </a:r>
            <a:r>
              <a:rPr kumimoji="0" lang="en-US" altLang="en-US" sz="1800" b="0" i="0" u="none" strike="noStrike" kern="0" cap="none" spc="0" normalizeH="0" noProof="0" dirty="0" smtClean="0">
                <a:ln>
                  <a:noFill/>
                </a:ln>
                <a:solidFill>
                  <a:srgbClr val="FF0000"/>
                </a:solidFill>
                <a:effectLst/>
                <a:uLnTx/>
                <a:uFillTx/>
                <a:latin typeface="+mn-lt"/>
              </a:rPr>
              <a:t> </a:t>
            </a:r>
            <a:endParaRPr kumimoji="0" lang="en-US" altLang="en-US" sz="1800" b="0" i="0" u="none" strike="noStrike" kern="0" cap="none" spc="0" normalizeH="0" baseline="0" noProof="0" dirty="0" smtClean="0">
              <a:ln>
                <a:noFill/>
              </a:ln>
              <a:solidFill>
                <a:srgbClr val="FF0000"/>
              </a:solidFill>
              <a:effectLst/>
              <a:uLnTx/>
              <a:uFillTx/>
              <a:latin typeface="+mn-lt"/>
            </a:endParaRPr>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11</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additive="base">
                                        <p:cTn id="21"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anim calcmode="lin" valueType="num">
                                      <p:cBhvr additive="base">
                                        <p:cTn id="31"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5">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 calcmode="lin" valueType="num">
                                      <p:cBhvr additive="base">
                                        <p:cTn id="35"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6" dur="10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4"/>
          <p:cNvGraphicFramePr>
            <a:graphicFrameLocks noChangeAspect="1"/>
          </p:cNvGraphicFramePr>
          <p:nvPr/>
        </p:nvGraphicFramePr>
        <p:xfrm>
          <a:off x="684213" y="3214686"/>
          <a:ext cx="7820025" cy="2689225"/>
        </p:xfrm>
        <a:graphic>
          <a:graphicData uri="http://schemas.openxmlformats.org/presentationml/2006/ole">
            <mc:AlternateContent xmlns:mc="http://schemas.openxmlformats.org/markup-compatibility/2006">
              <mc:Choice xmlns:v="urn:schemas-microsoft-com:vml" Requires="v">
                <p:oleObj spid="_x0000_s89116" name="Werkblad" r:id="rId4" imgW="9115425" imgH="3133820" progId="Excel.Sheet.8">
                  <p:embed/>
                </p:oleObj>
              </mc:Choice>
              <mc:Fallback>
                <p:oleObj name="Werkblad" r:id="rId4" imgW="9115425" imgH="3133820" progId="Excel.Shee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4213" y="3214686"/>
                        <a:ext cx="7820025" cy="2689225"/>
                      </a:xfrm>
                      <a:prstGeom prst="rect">
                        <a:avLst/>
                      </a:prstGeom>
                      <a:noFill/>
                      <a:ln>
                        <a:noFill/>
                      </a:ln>
                      <a:effectLst/>
                      <a:extLst>
                        <a:ext uri="{909E8E84-426E-40DD-AFC4-6F175D3DCCD1}">
                          <a14:hiddenFill xmlns:a14="http://schemas.microsoft.com/office/drawing/2010/main">
                            <a:solidFill>
                              <a:srgbClr val="103C7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extBox 1"/>
          <p:cNvSpPr txBox="1"/>
          <p:nvPr/>
        </p:nvSpPr>
        <p:spPr>
          <a:xfrm>
            <a:off x="571472" y="2420938"/>
            <a:ext cx="7562848" cy="431800"/>
          </a:xfrm>
          <a:prstGeom prst="rect">
            <a:avLst/>
          </a:prstGeom>
          <a:noFill/>
        </p:spPr>
        <p:txBody>
          <a:bodyPr wrap="square">
            <a:spAutoFit/>
          </a:bodyPr>
          <a:lstStyle/>
          <a:p>
            <a:pPr>
              <a:defRPr/>
            </a:pPr>
            <a:r>
              <a:rPr lang="en-GB" sz="2200" dirty="0" smtClean="0">
                <a:latin typeface="+mn-lt"/>
              </a:rPr>
              <a:t>The Budget </a:t>
            </a:r>
            <a:r>
              <a:rPr lang="en-GB" sz="2200" dirty="0">
                <a:latin typeface="+mn-lt"/>
              </a:rPr>
              <a:t>process </a:t>
            </a:r>
            <a:r>
              <a:rPr lang="en-GB" sz="2200" u="sng" dirty="0">
                <a:solidFill>
                  <a:srgbClr val="FF0000"/>
                </a:solidFill>
                <a:latin typeface="+mn-lt"/>
              </a:rPr>
              <a:t>plans</a:t>
            </a:r>
            <a:r>
              <a:rPr lang="en-GB" sz="2200" dirty="0">
                <a:solidFill>
                  <a:srgbClr val="FF0000"/>
                </a:solidFill>
                <a:latin typeface="+mn-lt"/>
              </a:rPr>
              <a:t> time</a:t>
            </a:r>
            <a:r>
              <a:rPr lang="en-GB" sz="2200" dirty="0">
                <a:latin typeface="+mn-lt"/>
              </a:rPr>
              <a:t>! </a:t>
            </a:r>
          </a:p>
        </p:txBody>
      </p:sp>
      <p:sp>
        <p:nvSpPr>
          <p:cNvPr id="6" name="Titre 2"/>
          <p:cNvSpPr>
            <a:spLocks noGrp="1"/>
          </p:cNvSpPr>
          <p:nvPr>
            <p:ph type="title"/>
          </p:nvPr>
        </p:nvSpPr>
        <p:spPr>
          <a:xfrm>
            <a:off x="71406" y="1500182"/>
            <a:ext cx="8964612" cy="642934"/>
          </a:xfrm>
        </p:spPr>
        <p:txBody>
          <a:bodyPr/>
          <a:lstStyle/>
          <a:p>
            <a:pPr indent="0" eaLnBrk="1" hangingPunct="1"/>
            <a:r>
              <a:rPr lang="en-GB" altLang="en-US" sz="2800" dirty="0" smtClean="0"/>
              <a:t>The Budget preparation process  </a:t>
            </a:r>
          </a:p>
        </p:txBody>
      </p:sp>
      <p:sp>
        <p:nvSpPr>
          <p:cNvPr id="3" name="Slide Number Placeholder 2"/>
          <p:cNvSpPr>
            <a:spLocks noGrp="1"/>
          </p:cNvSpPr>
          <p:nvPr>
            <p:ph type="sldNum" sz="quarter" idx="12"/>
          </p:nvPr>
        </p:nvSpPr>
        <p:spPr/>
        <p:txBody>
          <a:bodyPr/>
          <a:lstStyle/>
          <a:p>
            <a:pPr>
              <a:defRPr/>
            </a:pPr>
            <a:fld id="{D1766C8C-0572-4AE0-B326-C644778EA52F}" type="slidenum">
              <a:rPr lang="en-GB" smtClean="0"/>
              <a:pPr>
                <a:defRPr/>
              </a:pPr>
              <a:t>12</a:t>
            </a:fld>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42843" y="1125538"/>
            <a:ext cx="8894795" cy="936625"/>
          </a:xfrm>
          <a:noFill/>
          <a:ln w="9525">
            <a:noFill/>
            <a:miter lim="800000"/>
            <a:headEnd/>
            <a:tailEnd/>
          </a:ln>
        </p:spPr>
        <p:txBody>
          <a:bodyPr vert="horz" wrap="square" lIns="91440" tIns="45720" rIns="91440" bIns="45720" numCol="1" anchor="ctr" anchorCtr="0" compatLnSpc="1">
            <a:prstTxWarp prst="textNoShape">
              <a:avLst/>
            </a:prstTxWarp>
          </a:bodyPr>
          <a:lstStyle/>
          <a:p>
            <a:pPr indent="0" eaLnBrk="1" hangingPunct="1"/>
            <a:r>
              <a:rPr lang="en-GB" altLang="en-US" sz="2800" dirty="0" smtClean="0"/>
              <a:t>The Budget preparation process </a:t>
            </a:r>
          </a:p>
        </p:txBody>
      </p:sp>
      <p:sp>
        <p:nvSpPr>
          <p:cNvPr id="24579" name="Content Placeholder 2"/>
          <p:cNvSpPr>
            <a:spLocks noGrp="1"/>
          </p:cNvSpPr>
          <p:nvPr>
            <p:ph idx="1"/>
          </p:nvPr>
        </p:nvSpPr>
        <p:spPr>
          <a:xfrm>
            <a:off x="457200" y="2285992"/>
            <a:ext cx="8229600" cy="3529013"/>
          </a:xfrm>
        </p:spPr>
        <p:txBody>
          <a:bodyPr/>
          <a:lstStyle/>
          <a:p>
            <a:pPr marL="457200" indent="-457200">
              <a:spcBef>
                <a:spcPts val="0"/>
              </a:spcBef>
              <a:spcAft>
                <a:spcPts val="1200"/>
              </a:spcAft>
              <a:buClrTx/>
              <a:buNone/>
              <a:defRPr/>
            </a:pPr>
            <a:r>
              <a:rPr lang="en-GB" i="0" dirty="0" smtClean="0">
                <a:solidFill>
                  <a:srgbClr val="FF0000"/>
                </a:solidFill>
              </a:rPr>
              <a:t>Basic principles...</a:t>
            </a:r>
          </a:p>
          <a:p>
            <a:pPr marL="457200" indent="-457200">
              <a:spcBef>
                <a:spcPts val="0"/>
              </a:spcBef>
              <a:spcAft>
                <a:spcPts val="1200"/>
              </a:spcAft>
              <a:buClrTx/>
              <a:buFont typeface="Wingdings" pitchFamily="2" charset="2"/>
              <a:buChar char="ü"/>
              <a:defRPr/>
            </a:pPr>
            <a:r>
              <a:rPr lang="en-GB" i="0" dirty="0" smtClean="0"/>
              <a:t>The process has 2 broad phases </a:t>
            </a:r>
          </a:p>
          <a:p>
            <a:pPr marL="457200" indent="-457200">
              <a:spcBef>
                <a:spcPts val="0"/>
              </a:spcBef>
              <a:spcAft>
                <a:spcPts val="1200"/>
              </a:spcAft>
              <a:buClrTx/>
              <a:buFont typeface="Wingdings" pitchFamily="2" charset="2"/>
              <a:buChar char="ü"/>
              <a:defRPr/>
            </a:pPr>
            <a:r>
              <a:rPr lang="en-GB" i="0" dirty="0" smtClean="0"/>
              <a:t>Link policies to the Budget</a:t>
            </a:r>
          </a:p>
          <a:p>
            <a:pPr marL="457200" indent="-457200">
              <a:spcBef>
                <a:spcPts val="0"/>
              </a:spcBef>
              <a:spcAft>
                <a:spcPts val="1200"/>
              </a:spcAft>
              <a:buClrTx/>
              <a:buFont typeface="Wingdings" pitchFamily="2" charset="2"/>
              <a:buChar char="ü"/>
              <a:defRPr/>
            </a:pPr>
            <a:r>
              <a:rPr lang="en-GB" i="0" dirty="0" smtClean="0"/>
              <a:t>Distinguish continuing and new policies </a:t>
            </a:r>
          </a:p>
          <a:p>
            <a:pPr marL="457200" indent="-457200">
              <a:spcBef>
                <a:spcPts val="0"/>
              </a:spcBef>
              <a:spcAft>
                <a:spcPts val="1200"/>
              </a:spcAft>
              <a:buClrTx/>
              <a:buFont typeface="Wingdings" pitchFamily="2" charset="2"/>
              <a:buChar char="ü"/>
              <a:defRPr/>
            </a:pPr>
            <a:r>
              <a:rPr lang="en-GB" i="0" dirty="0" smtClean="0"/>
              <a:t>Avoid fragmentation</a:t>
            </a:r>
          </a:p>
          <a:p>
            <a:pPr marL="457200" indent="-457200">
              <a:spcBef>
                <a:spcPts val="0"/>
              </a:spcBef>
              <a:spcAft>
                <a:spcPts val="1200"/>
              </a:spcAft>
              <a:buClrTx/>
              <a:buFont typeface="Wingdings" pitchFamily="2" charset="2"/>
              <a:buChar char="ü"/>
              <a:defRPr/>
            </a:pPr>
            <a:r>
              <a:rPr lang="en-GB" i="0" dirty="0" smtClean="0"/>
              <a:t>Budgeting in a multi-annual perspective </a:t>
            </a:r>
          </a:p>
          <a:p>
            <a:pPr marL="457200" indent="-457200">
              <a:spcBef>
                <a:spcPts val="0"/>
              </a:spcBef>
              <a:spcAft>
                <a:spcPts val="1200"/>
              </a:spcAft>
              <a:buClrTx/>
              <a:buFont typeface="Wingdings" pitchFamily="2" charset="2"/>
              <a:buChar char="ü"/>
              <a:defRPr/>
            </a:pPr>
            <a:endParaRPr lang="en-GB" dirty="0" smtClean="0"/>
          </a:p>
          <a:p>
            <a:pPr marL="0" indent="0">
              <a:spcBef>
                <a:spcPts val="0"/>
              </a:spcBef>
              <a:spcAft>
                <a:spcPts val="1200"/>
              </a:spcAft>
              <a:buClrTx/>
              <a:buFont typeface="Wingdings" pitchFamily="2" charset="2"/>
              <a:buChar char="ü"/>
              <a:defRPr/>
            </a:pPr>
            <a:endParaRPr lang="en-GB" dirty="0" smtClean="0"/>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13</a:t>
            </a:fld>
            <a:endParaRPr lang="en-GB"/>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ed Rectangle 19"/>
          <p:cNvSpPr/>
          <p:nvPr/>
        </p:nvSpPr>
        <p:spPr>
          <a:xfrm>
            <a:off x="609600" y="6324600"/>
            <a:ext cx="7924800" cy="381000"/>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90000"/>
              </a:lnSpc>
              <a:defRPr/>
            </a:pPr>
            <a:r>
              <a:rPr lang="en-GB" sz="2000" b="1" dirty="0">
                <a:solidFill>
                  <a:schemeClr val="tx1"/>
                </a:solidFill>
              </a:rPr>
              <a:t>			Line Ministries</a:t>
            </a:r>
          </a:p>
        </p:txBody>
      </p:sp>
      <p:grpSp>
        <p:nvGrpSpPr>
          <p:cNvPr id="2" name="Group 6"/>
          <p:cNvGrpSpPr>
            <a:grpSpLocks/>
          </p:cNvGrpSpPr>
          <p:nvPr/>
        </p:nvGrpSpPr>
        <p:grpSpPr bwMode="auto">
          <a:xfrm>
            <a:off x="309563" y="2058989"/>
            <a:ext cx="8582024" cy="4475161"/>
            <a:chOff x="214313" y="1141929"/>
            <a:chExt cx="8582345" cy="5392221"/>
          </a:xfrm>
        </p:grpSpPr>
        <p:grpSp>
          <p:nvGrpSpPr>
            <p:cNvPr id="3" name="Group 5"/>
            <p:cNvGrpSpPr>
              <a:grpSpLocks/>
            </p:cNvGrpSpPr>
            <p:nvPr/>
          </p:nvGrpSpPr>
          <p:grpSpPr bwMode="auto">
            <a:xfrm>
              <a:off x="214313" y="2215017"/>
              <a:ext cx="8429940" cy="4319133"/>
              <a:chOff x="214313" y="2215017"/>
              <a:chExt cx="8429940" cy="4319133"/>
            </a:xfrm>
          </p:grpSpPr>
          <p:sp>
            <p:nvSpPr>
              <p:cNvPr id="19" name="Rounded Rectangle 18"/>
              <p:cNvSpPr/>
              <p:nvPr/>
            </p:nvSpPr>
            <p:spPr>
              <a:xfrm>
                <a:off x="214313" y="2215016"/>
                <a:ext cx="8429940" cy="38065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90000"/>
                  </a:lnSpc>
                  <a:defRPr/>
                </a:pPr>
                <a:r>
                  <a:rPr lang="en-GB" sz="2000" b="1" dirty="0">
                    <a:solidFill>
                      <a:schemeClr val="tx1"/>
                    </a:solidFill>
                    <a:ea typeface="ＭＳ Ｐゴシック" charset="-128"/>
                  </a:rPr>
                  <a:t>Ministry of Finance, Prime Minister, Council of Ministers</a:t>
                </a:r>
                <a:endParaRPr lang="en-GB" sz="1600" b="1" dirty="0">
                  <a:solidFill>
                    <a:schemeClr val="tx1"/>
                  </a:solidFill>
                  <a:ea typeface="ＭＳ Ｐゴシック" charset="-128"/>
                </a:endParaRPr>
              </a:p>
            </p:txBody>
          </p:sp>
          <p:sp>
            <p:nvSpPr>
              <p:cNvPr id="27658" name="Rectangle 8"/>
              <p:cNvSpPr>
                <a:spLocks noChangeArrowheads="1"/>
              </p:cNvSpPr>
              <p:nvPr/>
            </p:nvSpPr>
            <p:spPr bwMode="auto">
              <a:xfrm>
                <a:off x="609600" y="2819400"/>
                <a:ext cx="1981200" cy="762000"/>
              </a:xfrm>
              <a:prstGeom prst="rect">
                <a:avLst/>
              </a:prstGeom>
              <a:solidFill>
                <a:srgbClr val="DCDCDC"/>
              </a:solidFill>
              <a:ln w="12700">
                <a:solidFill>
                  <a:srgbClr val="000000"/>
                </a:solidFill>
                <a:miter lim="800000"/>
                <a:headEnd/>
                <a:tailEnd/>
              </a:ln>
            </p:spPr>
            <p:txBody>
              <a:bodyPr lIns="72000" tIns="72000" rIns="72000" bIns="72000" anchor="ctr"/>
              <a:lstStyle/>
              <a:p>
                <a:pPr marL="117475" indent="-117475" defTabSz="966788" eaLnBrk="0" hangingPunct="0">
                  <a:lnSpc>
                    <a:spcPct val="90000"/>
                  </a:lnSpc>
                  <a:buClr>
                    <a:schemeClr val="bg2"/>
                  </a:buClr>
                </a:pPr>
                <a:r>
                  <a:rPr lang="en-GB" altLang="en-US" b="1">
                    <a:solidFill>
                      <a:srgbClr val="000000"/>
                    </a:solidFill>
                  </a:rPr>
                  <a:t>Macro-economic</a:t>
                </a:r>
              </a:p>
              <a:p>
                <a:pPr marL="117475" indent="-117475" defTabSz="966788" eaLnBrk="0" hangingPunct="0">
                  <a:lnSpc>
                    <a:spcPct val="90000"/>
                  </a:lnSpc>
                  <a:buClr>
                    <a:schemeClr val="bg2"/>
                  </a:buClr>
                </a:pPr>
                <a:r>
                  <a:rPr lang="en-GB" altLang="en-US" b="1">
                    <a:solidFill>
                      <a:srgbClr val="000000"/>
                    </a:solidFill>
                  </a:rPr>
                  <a:t>analysis</a:t>
                </a:r>
              </a:p>
            </p:txBody>
          </p:sp>
          <p:sp>
            <p:nvSpPr>
              <p:cNvPr id="27659" name="Rectangle 8"/>
              <p:cNvSpPr>
                <a:spLocks noChangeArrowheads="1"/>
              </p:cNvSpPr>
              <p:nvPr/>
            </p:nvSpPr>
            <p:spPr bwMode="auto">
              <a:xfrm>
                <a:off x="3200400" y="2819400"/>
                <a:ext cx="2586038" cy="1038225"/>
              </a:xfrm>
              <a:prstGeom prst="rect">
                <a:avLst/>
              </a:prstGeom>
              <a:solidFill>
                <a:srgbClr val="A50021"/>
              </a:solidFill>
              <a:ln w="12700">
                <a:solidFill>
                  <a:srgbClr val="000000"/>
                </a:solidFill>
                <a:miter lim="800000"/>
                <a:headEnd/>
                <a:tailEnd/>
              </a:ln>
            </p:spPr>
            <p:txBody>
              <a:bodyPr lIns="72000" tIns="72000" rIns="72000" bIns="72000" anchor="ctr"/>
              <a:lstStyle/>
              <a:p>
                <a:pPr marL="117475" indent="-117475" algn="ctr" defTabSz="966788" eaLnBrk="0" hangingPunct="0">
                  <a:lnSpc>
                    <a:spcPct val="90000"/>
                  </a:lnSpc>
                  <a:spcBef>
                    <a:spcPts val="600"/>
                  </a:spcBef>
                  <a:buClr>
                    <a:schemeClr val="bg2"/>
                  </a:buClr>
                </a:pPr>
                <a:r>
                  <a:rPr lang="en-GB" altLang="en-US" sz="1600" b="1" dirty="0">
                    <a:solidFill>
                      <a:schemeClr val="bg1"/>
                    </a:solidFill>
                  </a:rPr>
                  <a:t>Decisions: </a:t>
                </a:r>
              </a:p>
              <a:p>
                <a:pPr marL="117475" indent="-117475" defTabSz="966788" eaLnBrk="0" hangingPunct="0">
                  <a:lnSpc>
                    <a:spcPct val="90000"/>
                  </a:lnSpc>
                  <a:spcBef>
                    <a:spcPts val="600"/>
                  </a:spcBef>
                  <a:buClr>
                    <a:schemeClr val="bg2"/>
                  </a:buClr>
                </a:pPr>
                <a:r>
                  <a:rPr lang="en-GB" altLang="en-US" sz="1600" b="1" dirty="0">
                    <a:solidFill>
                      <a:schemeClr val="bg1"/>
                    </a:solidFill>
                  </a:rPr>
                  <a:t> </a:t>
                </a:r>
                <a:r>
                  <a:rPr lang="en-GB" altLang="en-US" sz="1600" dirty="0" smtClean="0">
                    <a:solidFill>
                      <a:schemeClr val="bg1"/>
                    </a:solidFill>
                  </a:rPr>
                  <a:t>Totals and </a:t>
                </a:r>
                <a:r>
                  <a:rPr lang="en-GB" altLang="en-US" sz="1600" dirty="0">
                    <a:solidFill>
                      <a:schemeClr val="bg1"/>
                    </a:solidFill>
                  </a:rPr>
                  <a:t>Expenditure ceilings  by ministry</a:t>
                </a:r>
              </a:p>
            </p:txBody>
          </p:sp>
          <p:sp>
            <p:nvSpPr>
              <p:cNvPr id="27660" name="Rectangle 8"/>
              <p:cNvSpPr>
                <a:spLocks noChangeArrowheads="1"/>
              </p:cNvSpPr>
              <p:nvPr/>
            </p:nvSpPr>
            <p:spPr bwMode="auto">
              <a:xfrm>
                <a:off x="5357812" y="5152219"/>
                <a:ext cx="1950756" cy="677210"/>
              </a:xfrm>
              <a:prstGeom prst="rect">
                <a:avLst/>
              </a:prstGeom>
              <a:solidFill>
                <a:srgbClr val="DCDCDC"/>
              </a:solidFill>
              <a:ln w="12700">
                <a:solidFill>
                  <a:srgbClr val="000000"/>
                </a:solidFill>
                <a:miter lim="800000"/>
                <a:headEnd/>
                <a:tailEnd/>
              </a:ln>
            </p:spPr>
            <p:txBody>
              <a:bodyPr lIns="72000" tIns="72000" rIns="72000" bIns="72000" anchor="ctr"/>
              <a:lstStyle/>
              <a:p>
                <a:pPr marL="117475" indent="-117475" defTabSz="966788" eaLnBrk="0" hangingPunct="0">
                  <a:lnSpc>
                    <a:spcPct val="90000"/>
                  </a:lnSpc>
                  <a:buClr>
                    <a:schemeClr val="bg2"/>
                  </a:buClr>
                </a:pPr>
                <a:r>
                  <a:rPr lang="en-GB" altLang="en-US" b="1">
                    <a:solidFill>
                      <a:srgbClr val="000000"/>
                    </a:solidFill>
                  </a:rPr>
                  <a:t>Prioritisation within the ceilings</a:t>
                </a:r>
              </a:p>
            </p:txBody>
          </p:sp>
          <p:sp>
            <p:nvSpPr>
              <p:cNvPr id="27661" name="Rectangle 8"/>
              <p:cNvSpPr>
                <a:spLocks noChangeArrowheads="1"/>
              </p:cNvSpPr>
              <p:nvPr/>
            </p:nvSpPr>
            <p:spPr bwMode="auto">
              <a:xfrm>
                <a:off x="357188" y="4495800"/>
                <a:ext cx="1395412" cy="914400"/>
              </a:xfrm>
              <a:prstGeom prst="rect">
                <a:avLst/>
              </a:prstGeom>
              <a:solidFill>
                <a:srgbClr val="DCDCDC"/>
              </a:solidFill>
              <a:ln w="12700">
                <a:solidFill>
                  <a:srgbClr val="000000"/>
                </a:solidFill>
                <a:miter lim="800000"/>
                <a:headEnd/>
                <a:tailEnd/>
              </a:ln>
            </p:spPr>
            <p:txBody>
              <a:bodyPr lIns="72000" tIns="72000" rIns="72000" bIns="72000" anchor="ctr"/>
              <a:lstStyle/>
              <a:p>
                <a:pPr marL="117475" indent="-117475" defTabSz="966788" eaLnBrk="0" hangingPunct="0">
                  <a:lnSpc>
                    <a:spcPct val="90000"/>
                  </a:lnSpc>
                  <a:buClr>
                    <a:schemeClr val="bg2"/>
                  </a:buClr>
                </a:pPr>
                <a:r>
                  <a:rPr lang="en-GB" altLang="en-US" b="1">
                    <a:solidFill>
                      <a:srgbClr val="000000"/>
                    </a:solidFill>
                  </a:rPr>
                  <a:t>Sector</a:t>
                </a:r>
              </a:p>
              <a:p>
                <a:pPr marL="117475" indent="-117475" defTabSz="966788" eaLnBrk="0" hangingPunct="0">
                  <a:lnSpc>
                    <a:spcPct val="90000"/>
                  </a:lnSpc>
                  <a:buClr>
                    <a:schemeClr val="bg2"/>
                  </a:buClr>
                </a:pPr>
                <a:r>
                  <a:rPr lang="en-GB" altLang="en-US" b="1">
                    <a:solidFill>
                      <a:srgbClr val="000000"/>
                    </a:solidFill>
                  </a:rPr>
                  <a:t>strategies</a:t>
                </a:r>
              </a:p>
              <a:p>
                <a:pPr marL="117475" indent="-117475" defTabSz="966788" eaLnBrk="0" hangingPunct="0">
                  <a:lnSpc>
                    <a:spcPct val="90000"/>
                  </a:lnSpc>
                  <a:buClr>
                    <a:schemeClr val="bg2"/>
                  </a:buClr>
                </a:pPr>
                <a:r>
                  <a:rPr lang="en-GB" altLang="en-US" b="1">
                    <a:solidFill>
                      <a:srgbClr val="000000"/>
                    </a:solidFill>
                  </a:rPr>
                  <a:t>updated</a:t>
                </a:r>
              </a:p>
            </p:txBody>
          </p:sp>
          <p:cxnSp>
            <p:nvCxnSpPr>
              <p:cNvPr id="27662" name="AutoShape 44"/>
              <p:cNvCxnSpPr>
                <a:cxnSpLocks noChangeShapeType="1"/>
                <a:stCxn id="27659" idx="2"/>
              </p:cNvCxnSpPr>
              <p:nvPr/>
            </p:nvCxnSpPr>
            <p:spPr bwMode="auto">
              <a:xfrm>
                <a:off x="4493419" y="3857625"/>
                <a:ext cx="7144" cy="2428875"/>
              </a:xfrm>
              <a:prstGeom prst="straightConnector1">
                <a:avLst/>
              </a:prstGeom>
              <a:noFill/>
              <a:ln w="38100">
                <a:solidFill>
                  <a:srgbClr val="A50021"/>
                </a:solidFill>
                <a:round/>
                <a:headEnd/>
                <a:tailEnd type="triangle" w="med" len="lg"/>
              </a:ln>
            </p:spPr>
          </p:cxnSp>
          <p:cxnSp>
            <p:nvCxnSpPr>
              <p:cNvPr id="27663" name="AutoShape 44"/>
              <p:cNvCxnSpPr>
                <a:cxnSpLocks noChangeShapeType="1"/>
              </p:cNvCxnSpPr>
              <p:nvPr/>
            </p:nvCxnSpPr>
            <p:spPr bwMode="auto">
              <a:xfrm>
                <a:off x="6357938" y="2571750"/>
                <a:ext cx="0" cy="2580468"/>
              </a:xfrm>
              <a:prstGeom prst="straightConnector1">
                <a:avLst/>
              </a:prstGeom>
              <a:noFill/>
              <a:ln w="25400">
                <a:solidFill>
                  <a:srgbClr val="000000"/>
                </a:solidFill>
                <a:round/>
                <a:headEnd type="triangle" w="med" len="med"/>
                <a:tailEnd/>
              </a:ln>
            </p:spPr>
          </p:cxnSp>
          <p:sp>
            <p:nvSpPr>
              <p:cNvPr id="27664" name="Rectangle 8"/>
              <p:cNvSpPr>
                <a:spLocks noChangeArrowheads="1"/>
              </p:cNvSpPr>
              <p:nvPr/>
            </p:nvSpPr>
            <p:spPr bwMode="auto">
              <a:xfrm>
                <a:off x="7092280" y="4038600"/>
                <a:ext cx="1365920" cy="761999"/>
              </a:xfrm>
              <a:prstGeom prst="rect">
                <a:avLst/>
              </a:prstGeom>
              <a:solidFill>
                <a:srgbClr val="DCDCDC"/>
              </a:solidFill>
              <a:ln w="12700">
                <a:solidFill>
                  <a:srgbClr val="000000"/>
                </a:solidFill>
                <a:miter lim="800000"/>
                <a:headEnd/>
                <a:tailEnd/>
              </a:ln>
            </p:spPr>
            <p:txBody>
              <a:bodyPr lIns="72000" tIns="72000" rIns="72000" bIns="72000" anchor="ctr"/>
              <a:lstStyle/>
              <a:p>
                <a:pPr marL="117475" indent="-117475" algn="ctr" defTabSz="966788" eaLnBrk="0" hangingPunct="0">
                  <a:lnSpc>
                    <a:spcPct val="90000"/>
                  </a:lnSpc>
                  <a:buClr>
                    <a:schemeClr val="bg2"/>
                  </a:buClr>
                </a:pPr>
                <a:r>
                  <a:rPr lang="fr-BE" altLang="en-US" b="1">
                    <a:solidFill>
                      <a:srgbClr val="000000"/>
                    </a:solidFill>
                  </a:rPr>
                  <a:t>Reconciliation</a:t>
                </a:r>
              </a:p>
            </p:txBody>
          </p:sp>
          <p:cxnSp>
            <p:nvCxnSpPr>
              <p:cNvPr id="27665" name="AutoShape 44"/>
              <p:cNvCxnSpPr>
                <a:cxnSpLocks noChangeShapeType="1"/>
              </p:cNvCxnSpPr>
              <p:nvPr/>
            </p:nvCxnSpPr>
            <p:spPr bwMode="auto">
              <a:xfrm rot="5400000">
                <a:off x="6477001" y="4476750"/>
                <a:ext cx="4113212" cy="1587"/>
              </a:xfrm>
              <a:prstGeom prst="straightConnector1">
                <a:avLst/>
              </a:prstGeom>
              <a:noFill/>
              <a:ln w="25400">
                <a:solidFill>
                  <a:srgbClr val="000000"/>
                </a:solidFill>
                <a:round/>
                <a:headEnd type="oval" w="med" len="med"/>
                <a:tailEnd type="oval" w="med" len="med"/>
              </a:ln>
            </p:spPr>
          </p:cxnSp>
          <p:cxnSp>
            <p:nvCxnSpPr>
              <p:cNvPr id="27666" name="AutoShape 44"/>
              <p:cNvCxnSpPr>
                <a:cxnSpLocks noChangeShapeType="1"/>
                <a:endCxn id="27661" idx="3"/>
              </p:cNvCxnSpPr>
              <p:nvPr/>
            </p:nvCxnSpPr>
            <p:spPr bwMode="auto">
              <a:xfrm rot="10800000">
                <a:off x="1752600" y="4953000"/>
                <a:ext cx="304800" cy="1588"/>
              </a:xfrm>
              <a:prstGeom prst="straightConnector1">
                <a:avLst/>
              </a:prstGeom>
              <a:noFill/>
              <a:ln w="25400">
                <a:solidFill>
                  <a:srgbClr val="000000"/>
                </a:solidFill>
                <a:round/>
                <a:headEnd type="triangle" w="med" len="med"/>
                <a:tailEnd/>
              </a:ln>
            </p:spPr>
          </p:cxnSp>
          <p:cxnSp>
            <p:nvCxnSpPr>
              <p:cNvPr id="27667" name="AutoShape 44"/>
              <p:cNvCxnSpPr>
                <a:cxnSpLocks noChangeShapeType="1"/>
                <a:endCxn id="27659" idx="1"/>
              </p:cNvCxnSpPr>
              <p:nvPr/>
            </p:nvCxnSpPr>
            <p:spPr bwMode="auto">
              <a:xfrm rot="5400000" flipH="1" flipV="1">
                <a:off x="1538347" y="4619569"/>
                <a:ext cx="2943109" cy="380998"/>
              </a:xfrm>
              <a:prstGeom prst="bentConnector2">
                <a:avLst/>
              </a:prstGeom>
              <a:noFill/>
              <a:ln w="25400" cap="sq">
                <a:solidFill>
                  <a:srgbClr val="000000"/>
                </a:solidFill>
                <a:round/>
                <a:headEnd/>
                <a:tailEnd type="triangle" w="med" len="lg"/>
              </a:ln>
            </p:spPr>
          </p:cxnSp>
          <p:sp>
            <p:nvSpPr>
              <p:cNvPr id="27668" name="Rectangle 8"/>
              <p:cNvSpPr>
                <a:spLocks noChangeArrowheads="1"/>
              </p:cNvSpPr>
              <p:nvPr/>
            </p:nvSpPr>
            <p:spPr bwMode="auto">
              <a:xfrm>
                <a:off x="2071688" y="4214814"/>
                <a:ext cx="1657350" cy="1874810"/>
              </a:xfrm>
              <a:prstGeom prst="rect">
                <a:avLst/>
              </a:prstGeom>
              <a:solidFill>
                <a:srgbClr val="DCDCDC"/>
              </a:solidFill>
              <a:ln w="12700">
                <a:solidFill>
                  <a:srgbClr val="000000"/>
                </a:solidFill>
                <a:miter lim="800000"/>
                <a:headEnd/>
                <a:tailEnd/>
              </a:ln>
            </p:spPr>
            <p:txBody>
              <a:bodyPr lIns="72000" tIns="72000" rIns="72000" bIns="72000" anchor="ctr"/>
              <a:lstStyle/>
              <a:p>
                <a:pPr marL="117475" indent="-117475" defTabSz="966788" eaLnBrk="0" hangingPunct="0">
                  <a:lnSpc>
                    <a:spcPct val="90000"/>
                  </a:lnSpc>
                  <a:buClr>
                    <a:schemeClr val="bg2"/>
                  </a:buClr>
                  <a:buFontTx/>
                  <a:buChar char="•"/>
                </a:pPr>
                <a:r>
                  <a:rPr lang="en-GB" altLang="en-US" b="1">
                    <a:solidFill>
                      <a:srgbClr val="000000"/>
                    </a:solidFill>
                  </a:rPr>
                  <a:t>Estimates of the baseline</a:t>
                </a:r>
              </a:p>
              <a:p>
                <a:pPr marL="117475" indent="-117475" defTabSz="966788" eaLnBrk="0" hangingPunct="0">
                  <a:lnSpc>
                    <a:spcPct val="90000"/>
                  </a:lnSpc>
                  <a:buClr>
                    <a:schemeClr val="bg2"/>
                  </a:buClr>
                  <a:buFontTx/>
                  <a:buChar char="•"/>
                </a:pPr>
                <a:endParaRPr lang="en-GB" altLang="en-US" b="1">
                  <a:solidFill>
                    <a:srgbClr val="000000"/>
                  </a:solidFill>
                </a:endParaRPr>
              </a:p>
              <a:p>
                <a:pPr marL="117475" indent="-117475" defTabSz="966788" eaLnBrk="0" hangingPunct="0">
                  <a:lnSpc>
                    <a:spcPct val="90000"/>
                  </a:lnSpc>
                  <a:buClr>
                    <a:schemeClr val="bg2"/>
                  </a:buClr>
                  <a:buFontTx/>
                  <a:buChar char="•"/>
                </a:pPr>
                <a:r>
                  <a:rPr lang="en-GB" altLang="en-US" b="1">
                    <a:solidFill>
                      <a:srgbClr val="000000"/>
                    </a:solidFill>
                  </a:rPr>
                  <a:t>Identification of fiscal space, new activities and savings</a:t>
                </a:r>
              </a:p>
            </p:txBody>
          </p:sp>
          <p:cxnSp>
            <p:nvCxnSpPr>
              <p:cNvPr id="27669" name="AutoShape 44"/>
              <p:cNvCxnSpPr>
                <a:cxnSpLocks noChangeShapeType="1"/>
              </p:cNvCxnSpPr>
              <p:nvPr/>
            </p:nvCxnSpPr>
            <p:spPr bwMode="auto">
              <a:xfrm flipH="1" flipV="1">
                <a:off x="2598192" y="2965658"/>
                <a:ext cx="609600" cy="14288"/>
              </a:xfrm>
              <a:prstGeom prst="straightConnector1">
                <a:avLst/>
              </a:prstGeom>
              <a:noFill/>
              <a:ln w="25400">
                <a:solidFill>
                  <a:srgbClr val="000000"/>
                </a:solidFill>
                <a:round/>
                <a:headEnd type="triangle" w="med" len="med"/>
                <a:tailEnd/>
              </a:ln>
            </p:spPr>
          </p:cxnSp>
        </p:grpSp>
        <p:sp>
          <p:nvSpPr>
            <p:cNvPr id="87" name="AutoShape 8"/>
            <p:cNvSpPr>
              <a:spLocks noChangeArrowheads="1"/>
            </p:cNvSpPr>
            <p:nvPr/>
          </p:nvSpPr>
          <p:spPr bwMode="auto">
            <a:xfrm>
              <a:off x="261910" y="1141929"/>
              <a:ext cx="4314989" cy="789984"/>
            </a:xfrm>
            <a:prstGeom prst="chevron">
              <a:avLst>
                <a:gd name="adj" fmla="val 71739"/>
              </a:avLst>
            </a:prstGeom>
            <a:solidFill>
              <a:schemeClr val="accent1">
                <a:lumMod val="90000"/>
              </a:schemeClr>
            </a:solidFill>
            <a:ln w="12700" algn="ctr">
              <a:solidFill>
                <a:schemeClr val="tx1"/>
              </a:solidFill>
              <a:miter lim="800000"/>
              <a:headEnd/>
              <a:tailEnd/>
            </a:ln>
            <a:effectLst/>
          </p:spPr>
          <p:txBody>
            <a:bodyPr lIns="79681" tIns="39840" rIns="79681" bIns="39840" anchor="ctr"/>
            <a:lstStyle/>
            <a:p>
              <a:pPr marL="166688" algn="ctr" defTabSz="796925" eaLnBrk="0" hangingPunct="0">
                <a:lnSpc>
                  <a:spcPct val="90000"/>
                </a:lnSpc>
                <a:spcBef>
                  <a:spcPct val="50000"/>
                </a:spcBef>
                <a:defRPr/>
              </a:pPr>
              <a:r>
                <a:rPr lang="en-GB" sz="2000" b="1" dirty="0" smtClean="0">
                  <a:solidFill>
                    <a:srgbClr val="FF0000"/>
                  </a:solidFill>
                </a:rPr>
                <a:t>Planning</a:t>
              </a:r>
              <a:r>
                <a:rPr lang="en-GB" sz="2000" b="1" dirty="0" smtClean="0">
                  <a:solidFill>
                    <a:schemeClr val="tx1"/>
                  </a:solidFill>
                </a:rPr>
                <a:t> </a:t>
              </a:r>
              <a:endParaRPr lang="en-GB" sz="2000" b="1" dirty="0">
                <a:solidFill>
                  <a:schemeClr val="tx1"/>
                </a:solidFill>
              </a:endParaRPr>
            </a:p>
          </p:txBody>
        </p:sp>
        <p:sp>
          <p:nvSpPr>
            <p:cNvPr id="88" name="AutoShape 8"/>
            <p:cNvSpPr>
              <a:spLocks noChangeArrowheads="1"/>
            </p:cNvSpPr>
            <p:nvPr/>
          </p:nvSpPr>
          <p:spPr bwMode="auto">
            <a:xfrm>
              <a:off x="4405469" y="1141929"/>
              <a:ext cx="4391189" cy="745997"/>
            </a:xfrm>
            <a:prstGeom prst="chevron">
              <a:avLst>
                <a:gd name="adj" fmla="val 71739"/>
              </a:avLst>
            </a:prstGeom>
            <a:solidFill>
              <a:schemeClr val="accent1">
                <a:lumMod val="90000"/>
              </a:schemeClr>
            </a:solidFill>
            <a:ln w="12700" algn="ctr">
              <a:solidFill>
                <a:schemeClr val="tx1"/>
              </a:solidFill>
              <a:miter lim="800000"/>
              <a:headEnd/>
              <a:tailEnd/>
            </a:ln>
            <a:effectLst/>
          </p:spPr>
          <p:txBody>
            <a:bodyPr lIns="79681" tIns="39840" rIns="79681" bIns="39840" anchor="ctr"/>
            <a:lstStyle/>
            <a:p>
              <a:pPr marL="166688" algn="ctr" defTabSz="796925" eaLnBrk="0" hangingPunct="0">
                <a:lnSpc>
                  <a:spcPct val="90000"/>
                </a:lnSpc>
                <a:spcBef>
                  <a:spcPct val="50000"/>
                </a:spcBef>
                <a:defRPr/>
              </a:pPr>
              <a:r>
                <a:rPr lang="en-GB" sz="2000" b="1" dirty="0" smtClean="0">
                  <a:solidFill>
                    <a:srgbClr val="FF0000"/>
                  </a:solidFill>
                </a:rPr>
                <a:t>Budget preparation</a:t>
              </a:r>
              <a:endParaRPr lang="en-GB" sz="2000" b="1" dirty="0">
                <a:solidFill>
                  <a:schemeClr val="tx1"/>
                </a:solidFill>
              </a:endParaRPr>
            </a:p>
          </p:txBody>
        </p:sp>
      </p:grpSp>
      <p:sp>
        <p:nvSpPr>
          <p:cNvPr id="23" name="Title 1"/>
          <p:cNvSpPr>
            <a:spLocks noGrp="1"/>
          </p:cNvSpPr>
          <p:nvPr>
            <p:ph type="title"/>
          </p:nvPr>
        </p:nvSpPr>
        <p:spPr>
          <a:xfrm>
            <a:off x="142843" y="1196976"/>
            <a:ext cx="8894795" cy="660388"/>
          </a:xfrm>
          <a:noFill/>
          <a:ln w="9525">
            <a:noFill/>
            <a:miter lim="800000"/>
            <a:headEnd/>
            <a:tailEnd/>
          </a:ln>
        </p:spPr>
        <p:txBody>
          <a:bodyPr vert="horz" wrap="square" lIns="91440" tIns="45720" rIns="91440" bIns="45720" numCol="1" anchor="ctr" anchorCtr="0" compatLnSpc="1">
            <a:prstTxWarp prst="textNoShape">
              <a:avLst/>
            </a:prstTxWarp>
          </a:bodyPr>
          <a:lstStyle/>
          <a:p>
            <a:pPr marL="177800" indent="3175" eaLnBrk="1" hangingPunct="1"/>
            <a:r>
              <a:rPr lang="en-GB" altLang="en-US" sz="2800" dirty="0" smtClean="0"/>
              <a:t>The Budget preparation process </a:t>
            </a:r>
          </a:p>
        </p:txBody>
      </p:sp>
      <p:sp>
        <p:nvSpPr>
          <p:cNvPr id="4" name="Slide Number Placeholder 3"/>
          <p:cNvSpPr>
            <a:spLocks noGrp="1"/>
          </p:cNvSpPr>
          <p:nvPr>
            <p:ph type="sldNum" sz="quarter" idx="12"/>
          </p:nvPr>
        </p:nvSpPr>
        <p:spPr/>
        <p:txBody>
          <a:bodyPr/>
          <a:lstStyle/>
          <a:p>
            <a:pPr>
              <a:defRPr/>
            </a:pPr>
            <a:fld id="{D1766C8C-0572-4AE0-B326-C644778EA52F}" type="slidenum">
              <a:rPr lang="en-GB" smtClean="0"/>
              <a:pPr>
                <a:defRPr/>
              </a:pPr>
              <a:t>14</a:t>
            </a:fld>
            <a:endParaRPr lang="en-GB"/>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195263" y="1773238"/>
            <a:ext cx="8915400" cy="4932362"/>
            <a:chOff x="123" y="1117"/>
            <a:chExt cx="5616" cy="3107"/>
          </a:xfrm>
        </p:grpSpPr>
        <p:sp>
          <p:nvSpPr>
            <p:cNvPr id="35847" name="AutoShape 3"/>
            <p:cNvSpPr>
              <a:spLocks noChangeAspect="1" noChangeArrowheads="1" noTextEdit="1"/>
            </p:cNvSpPr>
            <p:nvPr/>
          </p:nvSpPr>
          <p:spPr bwMode="auto">
            <a:xfrm>
              <a:off x="123" y="1117"/>
              <a:ext cx="5616" cy="3107"/>
            </a:xfrm>
            <a:prstGeom prst="rect">
              <a:avLst/>
            </a:prstGeom>
            <a:noFill/>
            <a:ln w="9525">
              <a:noFill/>
              <a:miter lim="800000"/>
              <a:headEnd/>
              <a:tailEnd/>
            </a:ln>
          </p:spPr>
          <p:txBody>
            <a:bodyPr/>
            <a:lstStyle/>
            <a:p>
              <a:endParaRPr lang="el-GR"/>
            </a:p>
          </p:txBody>
        </p:sp>
        <p:sp>
          <p:nvSpPr>
            <p:cNvPr id="35848" name="Rectangle 5"/>
            <p:cNvSpPr>
              <a:spLocks noChangeArrowheads="1"/>
            </p:cNvSpPr>
            <p:nvPr/>
          </p:nvSpPr>
          <p:spPr bwMode="auto">
            <a:xfrm>
              <a:off x="138" y="1132"/>
              <a:ext cx="5586" cy="1358"/>
            </a:xfrm>
            <a:prstGeom prst="rect">
              <a:avLst/>
            </a:prstGeom>
            <a:solidFill>
              <a:srgbClr val="B0C5E3"/>
            </a:solidFill>
            <a:ln w="9525">
              <a:noFill/>
              <a:miter lim="800000"/>
              <a:headEnd/>
              <a:tailEnd/>
            </a:ln>
          </p:spPr>
          <p:txBody>
            <a:bodyPr/>
            <a:lstStyle/>
            <a:p>
              <a:endParaRPr lang="en-US" altLang="en-US"/>
            </a:p>
          </p:txBody>
        </p:sp>
        <p:sp>
          <p:nvSpPr>
            <p:cNvPr id="35849" name="Rectangle 6"/>
            <p:cNvSpPr>
              <a:spLocks noChangeArrowheads="1"/>
            </p:cNvSpPr>
            <p:nvPr/>
          </p:nvSpPr>
          <p:spPr bwMode="auto">
            <a:xfrm>
              <a:off x="138" y="1132"/>
              <a:ext cx="5586" cy="1358"/>
            </a:xfrm>
            <a:prstGeom prst="rect">
              <a:avLst/>
            </a:prstGeom>
            <a:noFill/>
            <a:ln w="15" cap="rnd">
              <a:solidFill>
                <a:srgbClr val="000000"/>
              </a:solidFill>
              <a:round/>
              <a:headEnd/>
              <a:tailEnd/>
            </a:ln>
          </p:spPr>
          <p:txBody>
            <a:bodyPr/>
            <a:lstStyle/>
            <a:p>
              <a:endParaRPr lang="en-US" altLang="en-US"/>
            </a:p>
          </p:txBody>
        </p:sp>
        <p:sp>
          <p:nvSpPr>
            <p:cNvPr id="35850" name="Rectangle 8"/>
            <p:cNvSpPr>
              <a:spLocks noChangeArrowheads="1"/>
            </p:cNvSpPr>
            <p:nvPr/>
          </p:nvSpPr>
          <p:spPr bwMode="auto">
            <a:xfrm>
              <a:off x="2681" y="115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5851" name="Rectangle 10"/>
            <p:cNvSpPr>
              <a:spLocks noChangeArrowheads="1"/>
            </p:cNvSpPr>
            <p:nvPr/>
          </p:nvSpPr>
          <p:spPr bwMode="auto">
            <a:xfrm>
              <a:off x="3074" y="115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5852" name="Rectangle 13"/>
            <p:cNvSpPr>
              <a:spLocks noChangeArrowheads="1"/>
            </p:cNvSpPr>
            <p:nvPr/>
          </p:nvSpPr>
          <p:spPr bwMode="auto">
            <a:xfrm>
              <a:off x="138" y="2683"/>
              <a:ext cx="3949" cy="1526"/>
            </a:xfrm>
            <a:prstGeom prst="rect">
              <a:avLst/>
            </a:prstGeom>
            <a:solidFill>
              <a:srgbClr val="B0C5E3"/>
            </a:solidFill>
            <a:ln w="9525">
              <a:noFill/>
              <a:miter lim="800000"/>
              <a:headEnd/>
              <a:tailEnd/>
            </a:ln>
          </p:spPr>
          <p:txBody>
            <a:bodyPr/>
            <a:lstStyle/>
            <a:p>
              <a:endParaRPr lang="en-US" altLang="en-US"/>
            </a:p>
          </p:txBody>
        </p:sp>
        <p:sp>
          <p:nvSpPr>
            <p:cNvPr id="35853" name="Rectangle 14"/>
            <p:cNvSpPr>
              <a:spLocks noChangeArrowheads="1"/>
            </p:cNvSpPr>
            <p:nvPr/>
          </p:nvSpPr>
          <p:spPr bwMode="auto">
            <a:xfrm>
              <a:off x="138" y="2683"/>
              <a:ext cx="3949" cy="1526"/>
            </a:xfrm>
            <a:prstGeom prst="rect">
              <a:avLst/>
            </a:prstGeom>
            <a:noFill/>
            <a:ln w="15" cap="rnd">
              <a:solidFill>
                <a:srgbClr val="000000"/>
              </a:solidFill>
              <a:round/>
              <a:headEnd/>
              <a:tailEnd/>
            </a:ln>
          </p:spPr>
          <p:txBody>
            <a:bodyPr/>
            <a:lstStyle/>
            <a:p>
              <a:endParaRPr lang="en-US" altLang="en-US"/>
            </a:p>
          </p:txBody>
        </p:sp>
        <p:sp>
          <p:nvSpPr>
            <p:cNvPr id="35854" name="Rectangle 16"/>
            <p:cNvSpPr>
              <a:spLocks noChangeArrowheads="1"/>
            </p:cNvSpPr>
            <p:nvPr/>
          </p:nvSpPr>
          <p:spPr bwMode="auto">
            <a:xfrm>
              <a:off x="1744" y="4032"/>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5855" name="Rectangle 18"/>
            <p:cNvSpPr>
              <a:spLocks noChangeArrowheads="1"/>
            </p:cNvSpPr>
            <p:nvPr/>
          </p:nvSpPr>
          <p:spPr bwMode="auto">
            <a:xfrm>
              <a:off x="1968" y="4032"/>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5856" name="Rectangle 21"/>
            <p:cNvSpPr>
              <a:spLocks noChangeArrowheads="1"/>
            </p:cNvSpPr>
            <p:nvPr/>
          </p:nvSpPr>
          <p:spPr bwMode="auto">
            <a:xfrm>
              <a:off x="234" y="2813"/>
              <a:ext cx="810" cy="1059"/>
            </a:xfrm>
            <a:prstGeom prst="rect">
              <a:avLst/>
            </a:prstGeom>
            <a:solidFill>
              <a:srgbClr val="FFC000"/>
            </a:solidFill>
            <a:ln w="9525">
              <a:solidFill>
                <a:srgbClr val="000000"/>
              </a:solidFill>
              <a:miter lim="800000"/>
              <a:headEnd/>
              <a:tailEnd/>
            </a:ln>
          </p:spPr>
          <p:txBody>
            <a:bodyPr/>
            <a:lstStyle/>
            <a:p>
              <a:endParaRPr lang="en-US" altLang="en-US"/>
            </a:p>
          </p:txBody>
        </p:sp>
        <p:sp>
          <p:nvSpPr>
            <p:cNvPr id="35857" name="Rectangle 22"/>
            <p:cNvSpPr>
              <a:spLocks noChangeArrowheads="1"/>
            </p:cNvSpPr>
            <p:nvPr/>
          </p:nvSpPr>
          <p:spPr bwMode="auto">
            <a:xfrm>
              <a:off x="234" y="2813"/>
              <a:ext cx="810" cy="1059"/>
            </a:xfrm>
            <a:prstGeom prst="rect">
              <a:avLst/>
            </a:prstGeom>
            <a:noFill/>
            <a:ln w="15" cap="rnd">
              <a:solidFill>
                <a:srgbClr val="000000"/>
              </a:solidFill>
              <a:round/>
              <a:headEnd/>
              <a:tailEnd/>
            </a:ln>
          </p:spPr>
          <p:txBody>
            <a:bodyPr/>
            <a:lstStyle/>
            <a:p>
              <a:endParaRPr lang="en-US" altLang="en-US"/>
            </a:p>
          </p:txBody>
        </p:sp>
        <p:sp>
          <p:nvSpPr>
            <p:cNvPr id="35858" name="Rectangle 23"/>
            <p:cNvSpPr>
              <a:spLocks noChangeArrowheads="1"/>
            </p:cNvSpPr>
            <p:nvPr/>
          </p:nvSpPr>
          <p:spPr bwMode="auto">
            <a:xfrm>
              <a:off x="454" y="290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5859" name="Rectangle 24"/>
            <p:cNvSpPr>
              <a:spLocks noChangeArrowheads="1"/>
            </p:cNvSpPr>
            <p:nvPr/>
          </p:nvSpPr>
          <p:spPr bwMode="auto">
            <a:xfrm>
              <a:off x="755" y="2913"/>
              <a:ext cx="168" cy="145"/>
            </a:xfrm>
            <a:prstGeom prst="rect">
              <a:avLst/>
            </a:prstGeom>
            <a:noFill/>
            <a:ln w="9525">
              <a:noFill/>
              <a:miter lim="800000"/>
              <a:headEnd/>
              <a:tailEnd/>
            </a:ln>
          </p:spPr>
          <p:txBody>
            <a:bodyPr lIns="0" tIns="0" rIns="0" bIns="0">
              <a:spAutoFit/>
            </a:bodyPr>
            <a:lstStyle/>
            <a:p>
              <a:pPr marL="3175"/>
              <a:r>
                <a:rPr lang="nl-NL" altLang="en-US" sz="1500" b="1">
                  <a:solidFill>
                    <a:srgbClr val="000000"/>
                  </a:solidFill>
                  <a:latin typeface="Arial" charset="0"/>
                </a:rPr>
                <a:t>1</a:t>
              </a:r>
              <a:endParaRPr lang="nl-NL" altLang="en-US"/>
            </a:p>
          </p:txBody>
        </p:sp>
        <p:sp>
          <p:nvSpPr>
            <p:cNvPr id="35860" name="Rectangle 25"/>
            <p:cNvSpPr>
              <a:spLocks noChangeArrowheads="1"/>
            </p:cNvSpPr>
            <p:nvPr/>
          </p:nvSpPr>
          <p:spPr bwMode="auto">
            <a:xfrm>
              <a:off x="271" y="3049"/>
              <a:ext cx="770" cy="145"/>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Sector review </a:t>
              </a:r>
              <a:endParaRPr lang="nl-NL" altLang="en-US"/>
            </a:p>
          </p:txBody>
        </p:sp>
        <p:sp>
          <p:nvSpPr>
            <p:cNvPr id="35861" name="Rectangle 26"/>
            <p:cNvSpPr>
              <a:spLocks noChangeArrowheads="1"/>
            </p:cNvSpPr>
            <p:nvPr/>
          </p:nvSpPr>
          <p:spPr bwMode="auto">
            <a:xfrm>
              <a:off x="363" y="3191"/>
              <a:ext cx="66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of ministry </a:t>
              </a:r>
              <a:endParaRPr lang="nl-NL" altLang="en-US"/>
            </a:p>
          </p:txBody>
        </p:sp>
        <p:sp>
          <p:nvSpPr>
            <p:cNvPr id="35862" name="Rectangle 27"/>
            <p:cNvSpPr>
              <a:spLocks noChangeArrowheads="1"/>
            </p:cNvSpPr>
            <p:nvPr/>
          </p:nvSpPr>
          <p:spPr bwMode="auto">
            <a:xfrm>
              <a:off x="352" y="3339"/>
              <a:ext cx="62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objectives</a:t>
              </a:r>
              <a:endParaRPr lang="nl-NL" altLang="en-US"/>
            </a:p>
          </p:txBody>
        </p:sp>
        <p:sp>
          <p:nvSpPr>
            <p:cNvPr id="35863" name="Rectangle 28"/>
            <p:cNvSpPr>
              <a:spLocks noChangeArrowheads="1"/>
            </p:cNvSpPr>
            <p:nvPr/>
          </p:nvSpPr>
          <p:spPr bwMode="auto">
            <a:xfrm>
              <a:off x="893" y="3339"/>
              <a:ext cx="9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5864" name="Rectangle 29"/>
            <p:cNvSpPr>
              <a:spLocks noChangeArrowheads="1"/>
            </p:cNvSpPr>
            <p:nvPr/>
          </p:nvSpPr>
          <p:spPr bwMode="auto">
            <a:xfrm>
              <a:off x="317" y="3487"/>
              <a:ext cx="75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outputs and </a:t>
              </a:r>
              <a:endParaRPr lang="nl-NL" altLang="en-US"/>
            </a:p>
          </p:txBody>
        </p:sp>
        <p:sp>
          <p:nvSpPr>
            <p:cNvPr id="35865" name="Rectangle 30"/>
            <p:cNvSpPr>
              <a:spLocks noChangeArrowheads="1"/>
            </p:cNvSpPr>
            <p:nvPr/>
          </p:nvSpPr>
          <p:spPr bwMode="auto">
            <a:xfrm>
              <a:off x="403" y="3635"/>
              <a:ext cx="545"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activities</a:t>
              </a:r>
              <a:endParaRPr lang="nl-NL" altLang="en-US"/>
            </a:p>
          </p:txBody>
        </p:sp>
        <p:sp>
          <p:nvSpPr>
            <p:cNvPr id="35866" name="Rectangle 31"/>
            <p:cNvSpPr>
              <a:spLocks noChangeArrowheads="1"/>
            </p:cNvSpPr>
            <p:nvPr/>
          </p:nvSpPr>
          <p:spPr bwMode="auto">
            <a:xfrm>
              <a:off x="1207" y="2813"/>
              <a:ext cx="809" cy="1059"/>
            </a:xfrm>
            <a:prstGeom prst="rect">
              <a:avLst/>
            </a:prstGeom>
            <a:solidFill>
              <a:srgbClr val="FFC000"/>
            </a:solidFill>
            <a:ln w="9525">
              <a:noFill/>
              <a:miter lim="800000"/>
              <a:headEnd/>
              <a:tailEnd/>
            </a:ln>
          </p:spPr>
          <p:txBody>
            <a:bodyPr/>
            <a:lstStyle/>
            <a:p>
              <a:endParaRPr lang="en-US" altLang="en-US"/>
            </a:p>
          </p:txBody>
        </p:sp>
        <p:sp>
          <p:nvSpPr>
            <p:cNvPr id="35867" name="Rectangle 32"/>
            <p:cNvSpPr>
              <a:spLocks noChangeArrowheads="1"/>
            </p:cNvSpPr>
            <p:nvPr/>
          </p:nvSpPr>
          <p:spPr bwMode="auto">
            <a:xfrm>
              <a:off x="1207" y="2813"/>
              <a:ext cx="809" cy="1059"/>
            </a:xfrm>
            <a:prstGeom prst="rect">
              <a:avLst/>
            </a:prstGeom>
            <a:noFill/>
            <a:ln w="15" cap="rnd">
              <a:solidFill>
                <a:srgbClr val="000000"/>
              </a:solidFill>
              <a:round/>
              <a:headEnd/>
              <a:tailEnd/>
            </a:ln>
          </p:spPr>
          <p:txBody>
            <a:bodyPr/>
            <a:lstStyle/>
            <a:p>
              <a:endParaRPr lang="en-US" altLang="en-US"/>
            </a:p>
          </p:txBody>
        </p:sp>
        <p:sp>
          <p:nvSpPr>
            <p:cNvPr id="35868" name="Rectangle 33"/>
            <p:cNvSpPr>
              <a:spLocks noChangeArrowheads="1"/>
            </p:cNvSpPr>
            <p:nvPr/>
          </p:nvSpPr>
          <p:spPr bwMode="auto">
            <a:xfrm>
              <a:off x="1443" y="287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5869" name="Rectangle 34"/>
            <p:cNvSpPr>
              <a:spLocks noChangeArrowheads="1"/>
            </p:cNvSpPr>
            <p:nvPr/>
          </p:nvSpPr>
          <p:spPr bwMode="auto">
            <a:xfrm>
              <a:off x="1728" y="2871"/>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1</a:t>
              </a:r>
              <a:endParaRPr lang="nl-NL" altLang="en-US"/>
            </a:p>
          </p:txBody>
        </p:sp>
        <p:sp>
          <p:nvSpPr>
            <p:cNvPr id="35874" name="Rectangle 42"/>
            <p:cNvSpPr>
              <a:spLocks noChangeArrowheads="1"/>
            </p:cNvSpPr>
            <p:nvPr/>
          </p:nvSpPr>
          <p:spPr bwMode="auto">
            <a:xfrm>
              <a:off x="2707" y="2824"/>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5875" name="Rectangle 51"/>
            <p:cNvSpPr>
              <a:spLocks noChangeArrowheads="1"/>
            </p:cNvSpPr>
            <p:nvPr/>
          </p:nvSpPr>
          <p:spPr bwMode="auto">
            <a:xfrm>
              <a:off x="1294" y="1329"/>
              <a:ext cx="809" cy="1060"/>
            </a:xfrm>
            <a:prstGeom prst="rect">
              <a:avLst/>
            </a:prstGeom>
            <a:solidFill>
              <a:srgbClr val="00B050"/>
            </a:solidFill>
            <a:ln w="9525">
              <a:noFill/>
              <a:miter lim="800000"/>
              <a:headEnd/>
              <a:tailEnd/>
            </a:ln>
          </p:spPr>
          <p:txBody>
            <a:bodyPr/>
            <a:lstStyle/>
            <a:p>
              <a:endParaRPr lang="en-US" altLang="en-US"/>
            </a:p>
          </p:txBody>
        </p:sp>
        <p:sp>
          <p:nvSpPr>
            <p:cNvPr id="35876" name="Rectangle 52"/>
            <p:cNvSpPr>
              <a:spLocks noChangeArrowheads="1"/>
            </p:cNvSpPr>
            <p:nvPr/>
          </p:nvSpPr>
          <p:spPr bwMode="auto">
            <a:xfrm>
              <a:off x="1294" y="1329"/>
              <a:ext cx="809" cy="1060"/>
            </a:xfrm>
            <a:prstGeom prst="rect">
              <a:avLst/>
            </a:prstGeom>
            <a:noFill/>
            <a:ln w="15" cap="rnd">
              <a:solidFill>
                <a:srgbClr val="000000"/>
              </a:solidFill>
              <a:round/>
              <a:headEnd/>
              <a:tailEnd/>
            </a:ln>
          </p:spPr>
          <p:txBody>
            <a:bodyPr/>
            <a:lstStyle/>
            <a:p>
              <a:endParaRPr lang="en-US" altLang="en-US"/>
            </a:p>
          </p:txBody>
        </p:sp>
        <p:sp>
          <p:nvSpPr>
            <p:cNvPr id="35877" name="Rectangle 53"/>
            <p:cNvSpPr>
              <a:spLocks noChangeArrowheads="1"/>
            </p:cNvSpPr>
            <p:nvPr/>
          </p:nvSpPr>
          <p:spPr bwMode="auto">
            <a:xfrm>
              <a:off x="1514" y="134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5878" name="Rectangle 54"/>
            <p:cNvSpPr>
              <a:spLocks noChangeArrowheads="1"/>
            </p:cNvSpPr>
            <p:nvPr/>
          </p:nvSpPr>
          <p:spPr bwMode="auto">
            <a:xfrm>
              <a:off x="1815" y="1341"/>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2</a:t>
              </a:r>
              <a:endParaRPr lang="nl-NL" altLang="en-US"/>
            </a:p>
          </p:txBody>
        </p:sp>
        <p:sp>
          <p:nvSpPr>
            <p:cNvPr id="35879" name="Rectangle 55"/>
            <p:cNvSpPr>
              <a:spLocks noChangeArrowheads="1"/>
            </p:cNvSpPr>
            <p:nvPr/>
          </p:nvSpPr>
          <p:spPr bwMode="auto">
            <a:xfrm>
              <a:off x="1474" y="1489"/>
              <a:ext cx="561"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Detailed </a:t>
              </a:r>
              <a:endParaRPr lang="nl-NL" altLang="en-US"/>
            </a:p>
          </p:txBody>
        </p:sp>
        <p:sp>
          <p:nvSpPr>
            <p:cNvPr id="35880" name="Rectangle 56"/>
            <p:cNvSpPr>
              <a:spLocks noChangeArrowheads="1"/>
            </p:cNvSpPr>
            <p:nvPr/>
          </p:nvSpPr>
          <p:spPr bwMode="auto">
            <a:xfrm>
              <a:off x="1377" y="1637"/>
              <a:ext cx="75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expenditure </a:t>
              </a:r>
              <a:endParaRPr lang="nl-NL" altLang="en-US"/>
            </a:p>
          </p:txBody>
        </p:sp>
        <p:sp>
          <p:nvSpPr>
            <p:cNvPr id="35881" name="Rectangle 57"/>
            <p:cNvSpPr>
              <a:spLocks noChangeArrowheads="1"/>
            </p:cNvSpPr>
            <p:nvPr/>
          </p:nvSpPr>
          <p:spPr bwMode="auto">
            <a:xfrm>
              <a:off x="1397" y="1785"/>
              <a:ext cx="65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and sector</a:t>
              </a:r>
              <a:endParaRPr lang="nl-NL" altLang="en-US"/>
            </a:p>
          </p:txBody>
        </p:sp>
        <p:sp>
          <p:nvSpPr>
            <p:cNvPr id="35882" name="Rectangle 58"/>
            <p:cNvSpPr>
              <a:spLocks noChangeArrowheads="1"/>
            </p:cNvSpPr>
            <p:nvPr/>
          </p:nvSpPr>
          <p:spPr bwMode="auto">
            <a:xfrm>
              <a:off x="1968" y="1785"/>
              <a:ext cx="9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5883" name="Rectangle 59"/>
            <p:cNvSpPr>
              <a:spLocks noChangeArrowheads="1"/>
            </p:cNvSpPr>
            <p:nvPr/>
          </p:nvSpPr>
          <p:spPr bwMode="auto">
            <a:xfrm>
              <a:off x="1489" y="1933"/>
              <a:ext cx="525"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ministry </a:t>
              </a:r>
              <a:endParaRPr lang="nl-NL" altLang="en-US"/>
            </a:p>
          </p:txBody>
        </p:sp>
        <p:sp>
          <p:nvSpPr>
            <p:cNvPr id="35884" name="Rectangle 60"/>
            <p:cNvSpPr>
              <a:spLocks noChangeArrowheads="1"/>
            </p:cNvSpPr>
            <p:nvPr/>
          </p:nvSpPr>
          <p:spPr bwMode="auto">
            <a:xfrm>
              <a:off x="1356" y="2075"/>
              <a:ext cx="69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ceilings for </a:t>
              </a:r>
              <a:endParaRPr lang="nl-NL" altLang="en-US"/>
            </a:p>
          </p:txBody>
        </p:sp>
        <p:sp>
          <p:nvSpPr>
            <p:cNvPr id="35885" name="Rectangle 61"/>
            <p:cNvSpPr>
              <a:spLocks noChangeArrowheads="1"/>
            </p:cNvSpPr>
            <p:nvPr/>
          </p:nvSpPr>
          <p:spPr bwMode="auto">
            <a:xfrm>
              <a:off x="1973" y="2075"/>
              <a:ext cx="16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3 </a:t>
              </a:r>
              <a:endParaRPr lang="nl-NL" altLang="en-US"/>
            </a:p>
          </p:txBody>
        </p:sp>
        <p:sp>
          <p:nvSpPr>
            <p:cNvPr id="35886" name="Rectangle 62"/>
            <p:cNvSpPr>
              <a:spLocks noChangeArrowheads="1"/>
            </p:cNvSpPr>
            <p:nvPr/>
          </p:nvSpPr>
          <p:spPr bwMode="auto">
            <a:xfrm>
              <a:off x="1550" y="2223"/>
              <a:ext cx="36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years</a:t>
              </a:r>
              <a:endParaRPr lang="nl-NL" altLang="en-US"/>
            </a:p>
          </p:txBody>
        </p:sp>
        <p:sp>
          <p:nvSpPr>
            <p:cNvPr id="35887" name="Rectangle 63"/>
            <p:cNvSpPr>
              <a:spLocks noChangeArrowheads="1"/>
            </p:cNvSpPr>
            <p:nvPr/>
          </p:nvSpPr>
          <p:spPr bwMode="auto">
            <a:xfrm>
              <a:off x="234" y="1329"/>
              <a:ext cx="810" cy="1060"/>
            </a:xfrm>
            <a:prstGeom prst="rect">
              <a:avLst/>
            </a:prstGeom>
            <a:solidFill>
              <a:srgbClr val="00B050"/>
            </a:solidFill>
            <a:ln w="9525">
              <a:noFill/>
              <a:miter lim="800000"/>
              <a:headEnd/>
              <a:tailEnd/>
            </a:ln>
          </p:spPr>
          <p:txBody>
            <a:bodyPr/>
            <a:lstStyle/>
            <a:p>
              <a:endParaRPr lang="en-US" altLang="en-US"/>
            </a:p>
          </p:txBody>
        </p:sp>
        <p:sp>
          <p:nvSpPr>
            <p:cNvPr id="35888" name="Rectangle 64"/>
            <p:cNvSpPr>
              <a:spLocks noChangeArrowheads="1"/>
            </p:cNvSpPr>
            <p:nvPr/>
          </p:nvSpPr>
          <p:spPr bwMode="auto">
            <a:xfrm>
              <a:off x="234" y="1329"/>
              <a:ext cx="810" cy="1060"/>
            </a:xfrm>
            <a:prstGeom prst="rect">
              <a:avLst/>
            </a:prstGeom>
            <a:noFill/>
            <a:ln w="15" cap="rnd">
              <a:solidFill>
                <a:srgbClr val="000000"/>
              </a:solidFill>
              <a:round/>
              <a:headEnd/>
              <a:tailEnd/>
            </a:ln>
          </p:spPr>
          <p:txBody>
            <a:bodyPr/>
            <a:lstStyle/>
            <a:p>
              <a:endParaRPr lang="en-US" altLang="en-US"/>
            </a:p>
          </p:txBody>
        </p:sp>
        <p:sp>
          <p:nvSpPr>
            <p:cNvPr id="35889" name="Rectangle 65"/>
            <p:cNvSpPr>
              <a:spLocks noChangeArrowheads="1"/>
            </p:cNvSpPr>
            <p:nvPr/>
          </p:nvSpPr>
          <p:spPr bwMode="auto">
            <a:xfrm>
              <a:off x="454" y="1418"/>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5890" name="Rectangle 66"/>
            <p:cNvSpPr>
              <a:spLocks noChangeArrowheads="1"/>
            </p:cNvSpPr>
            <p:nvPr/>
          </p:nvSpPr>
          <p:spPr bwMode="auto">
            <a:xfrm>
              <a:off x="755" y="1418"/>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2</a:t>
              </a:r>
              <a:endParaRPr lang="nl-NL" altLang="en-US"/>
            </a:p>
          </p:txBody>
        </p:sp>
        <p:sp>
          <p:nvSpPr>
            <p:cNvPr id="35891" name="Rectangle 67"/>
            <p:cNvSpPr>
              <a:spLocks noChangeArrowheads="1"/>
            </p:cNvSpPr>
            <p:nvPr/>
          </p:nvSpPr>
          <p:spPr bwMode="auto">
            <a:xfrm>
              <a:off x="449" y="1566"/>
              <a:ext cx="40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Macro</a:t>
              </a:r>
              <a:endParaRPr lang="nl-NL" altLang="en-US"/>
            </a:p>
          </p:txBody>
        </p:sp>
        <p:sp>
          <p:nvSpPr>
            <p:cNvPr id="35892" name="Rectangle 68"/>
            <p:cNvSpPr>
              <a:spLocks noChangeArrowheads="1"/>
            </p:cNvSpPr>
            <p:nvPr/>
          </p:nvSpPr>
          <p:spPr bwMode="auto">
            <a:xfrm>
              <a:off x="791" y="1566"/>
              <a:ext cx="9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5893" name="Rectangle 69"/>
            <p:cNvSpPr>
              <a:spLocks noChangeArrowheads="1"/>
            </p:cNvSpPr>
            <p:nvPr/>
          </p:nvSpPr>
          <p:spPr bwMode="auto">
            <a:xfrm>
              <a:off x="378" y="1708"/>
              <a:ext cx="63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economic </a:t>
              </a:r>
              <a:endParaRPr lang="nl-NL" altLang="en-US"/>
            </a:p>
          </p:txBody>
        </p:sp>
        <p:sp>
          <p:nvSpPr>
            <p:cNvPr id="35894" name="Rectangle 70"/>
            <p:cNvSpPr>
              <a:spLocks noChangeArrowheads="1"/>
            </p:cNvSpPr>
            <p:nvPr/>
          </p:nvSpPr>
          <p:spPr bwMode="auto">
            <a:xfrm>
              <a:off x="322" y="1856"/>
              <a:ext cx="68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framework </a:t>
              </a:r>
              <a:endParaRPr lang="nl-NL" altLang="en-US"/>
            </a:p>
          </p:txBody>
        </p:sp>
        <p:sp>
          <p:nvSpPr>
            <p:cNvPr id="35895" name="Rectangle 71"/>
            <p:cNvSpPr>
              <a:spLocks noChangeArrowheads="1"/>
            </p:cNvSpPr>
            <p:nvPr/>
          </p:nvSpPr>
          <p:spPr bwMode="auto">
            <a:xfrm>
              <a:off x="923" y="1856"/>
              <a:ext cx="12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 </a:t>
              </a:r>
              <a:endParaRPr lang="nl-NL" altLang="en-US"/>
            </a:p>
          </p:txBody>
        </p:sp>
        <p:sp>
          <p:nvSpPr>
            <p:cNvPr id="35896" name="Rectangle 72"/>
            <p:cNvSpPr>
              <a:spLocks noChangeArrowheads="1"/>
            </p:cNvSpPr>
            <p:nvPr/>
          </p:nvSpPr>
          <p:spPr bwMode="auto">
            <a:xfrm>
              <a:off x="281" y="2004"/>
              <a:ext cx="731" cy="145"/>
            </a:xfrm>
            <a:prstGeom prst="rect">
              <a:avLst/>
            </a:prstGeom>
            <a:noFill/>
            <a:ln w="9525">
              <a:noFill/>
              <a:miter lim="800000"/>
              <a:headEnd/>
              <a:tailEnd/>
            </a:ln>
          </p:spPr>
          <p:txBody>
            <a:bodyPr wrap="none" lIns="0" tIns="0" rIns="0" bIns="0">
              <a:spAutoFit/>
            </a:bodyPr>
            <a:lstStyle/>
            <a:p>
              <a:pPr marL="3175"/>
              <a:r>
                <a:rPr lang="nl-NL" altLang="en-US" sz="1500" dirty="0">
                  <a:solidFill>
                    <a:srgbClr val="000000"/>
                  </a:solidFill>
                  <a:latin typeface="Arial" charset="0"/>
                </a:rPr>
                <a:t>a</a:t>
              </a:r>
              <a:r>
                <a:rPr lang="nl-NL" altLang="en-US" sz="1500" dirty="0" smtClean="0">
                  <a:solidFill>
                    <a:srgbClr val="000000"/>
                  </a:solidFill>
                  <a:latin typeface="Arial" charset="0"/>
                </a:rPr>
                <a:t>vailability </a:t>
              </a:r>
              <a:r>
                <a:rPr lang="nl-NL" altLang="en-US" sz="1500" dirty="0">
                  <a:solidFill>
                    <a:srgbClr val="000000"/>
                  </a:solidFill>
                  <a:latin typeface="Arial" charset="0"/>
                </a:rPr>
                <a:t>of </a:t>
              </a:r>
              <a:endParaRPr lang="nl-NL" altLang="en-US" dirty="0"/>
            </a:p>
          </p:txBody>
        </p:sp>
        <p:sp>
          <p:nvSpPr>
            <p:cNvPr id="35897" name="Rectangle 73"/>
            <p:cNvSpPr>
              <a:spLocks noChangeArrowheads="1"/>
            </p:cNvSpPr>
            <p:nvPr/>
          </p:nvSpPr>
          <p:spPr bwMode="auto">
            <a:xfrm>
              <a:off x="373" y="2152"/>
              <a:ext cx="61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resources</a:t>
              </a:r>
              <a:endParaRPr lang="nl-NL" altLang="en-US"/>
            </a:p>
          </p:txBody>
        </p:sp>
        <p:sp>
          <p:nvSpPr>
            <p:cNvPr id="35898" name="Rectangle 74"/>
            <p:cNvSpPr>
              <a:spLocks noChangeArrowheads="1"/>
            </p:cNvSpPr>
            <p:nvPr/>
          </p:nvSpPr>
          <p:spPr bwMode="auto">
            <a:xfrm>
              <a:off x="3181" y="2813"/>
              <a:ext cx="810" cy="1059"/>
            </a:xfrm>
            <a:prstGeom prst="rect">
              <a:avLst/>
            </a:prstGeom>
            <a:solidFill>
              <a:srgbClr val="E0E8F3"/>
            </a:solidFill>
            <a:ln w="9525">
              <a:noFill/>
              <a:miter lim="800000"/>
              <a:headEnd/>
              <a:tailEnd/>
            </a:ln>
          </p:spPr>
          <p:txBody>
            <a:bodyPr/>
            <a:lstStyle/>
            <a:p>
              <a:endParaRPr lang="en-US" altLang="en-US"/>
            </a:p>
          </p:txBody>
        </p:sp>
        <p:sp>
          <p:nvSpPr>
            <p:cNvPr id="35899" name="Rectangle 75"/>
            <p:cNvSpPr>
              <a:spLocks noChangeArrowheads="1"/>
            </p:cNvSpPr>
            <p:nvPr/>
          </p:nvSpPr>
          <p:spPr bwMode="auto">
            <a:xfrm>
              <a:off x="3181" y="2813"/>
              <a:ext cx="810" cy="1059"/>
            </a:xfrm>
            <a:prstGeom prst="rect">
              <a:avLst/>
            </a:prstGeom>
            <a:noFill/>
            <a:ln w="15" cap="rnd">
              <a:solidFill>
                <a:srgbClr val="000000"/>
              </a:solidFill>
              <a:round/>
              <a:headEnd/>
              <a:tailEnd/>
            </a:ln>
          </p:spPr>
          <p:txBody>
            <a:bodyPr/>
            <a:lstStyle/>
            <a:p>
              <a:endParaRPr lang="en-US" altLang="en-US"/>
            </a:p>
          </p:txBody>
        </p:sp>
        <p:sp>
          <p:nvSpPr>
            <p:cNvPr id="35900" name="Rectangle 77"/>
            <p:cNvSpPr>
              <a:spLocks noChangeArrowheads="1"/>
            </p:cNvSpPr>
            <p:nvPr/>
          </p:nvSpPr>
          <p:spPr bwMode="auto">
            <a:xfrm>
              <a:off x="3701" y="2824"/>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5901" name="Rectangle 89"/>
            <p:cNvSpPr>
              <a:spLocks noChangeArrowheads="1"/>
            </p:cNvSpPr>
            <p:nvPr/>
          </p:nvSpPr>
          <p:spPr bwMode="auto">
            <a:xfrm>
              <a:off x="4809" y="1329"/>
              <a:ext cx="809" cy="1060"/>
            </a:xfrm>
            <a:prstGeom prst="rect">
              <a:avLst/>
            </a:prstGeom>
            <a:solidFill>
              <a:srgbClr val="EDF1F8"/>
            </a:solidFill>
            <a:ln w="9525">
              <a:noFill/>
              <a:miter lim="800000"/>
              <a:headEnd/>
              <a:tailEnd/>
            </a:ln>
          </p:spPr>
          <p:txBody>
            <a:bodyPr/>
            <a:lstStyle/>
            <a:p>
              <a:endParaRPr lang="en-US" altLang="en-US"/>
            </a:p>
          </p:txBody>
        </p:sp>
        <p:sp>
          <p:nvSpPr>
            <p:cNvPr id="35902" name="Rectangle 90"/>
            <p:cNvSpPr>
              <a:spLocks noChangeArrowheads="1"/>
            </p:cNvSpPr>
            <p:nvPr/>
          </p:nvSpPr>
          <p:spPr bwMode="auto">
            <a:xfrm>
              <a:off x="4809" y="1329"/>
              <a:ext cx="809" cy="1060"/>
            </a:xfrm>
            <a:prstGeom prst="rect">
              <a:avLst/>
            </a:prstGeom>
            <a:noFill/>
            <a:ln w="15" cap="rnd">
              <a:solidFill>
                <a:srgbClr val="000000"/>
              </a:solidFill>
              <a:round/>
              <a:headEnd/>
              <a:tailEnd/>
            </a:ln>
          </p:spPr>
          <p:txBody>
            <a:bodyPr/>
            <a:lstStyle/>
            <a:p>
              <a:endParaRPr lang="en-US" altLang="en-US"/>
            </a:p>
          </p:txBody>
        </p:sp>
        <p:sp>
          <p:nvSpPr>
            <p:cNvPr id="35903" name="Rectangle 98"/>
            <p:cNvSpPr>
              <a:spLocks noChangeArrowheads="1"/>
            </p:cNvSpPr>
            <p:nvPr/>
          </p:nvSpPr>
          <p:spPr bwMode="auto">
            <a:xfrm>
              <a:off x="3759" y="1329"/>
              <a:ext cx="809" cy="1060"/>
            </a:xfrm>
            <a:prstGeom prst="rect">
              <a:avLst/>
            </a:prstGeom>
            <a:solidFill>
              <a:srgbClr val="EDF1F8"/>
            </a:solidFill>
            <a:ln w="9525">
              <a:noFill/>
              <a:miter lim="800000"/>
              <a:headEnd/>
              <a:tailEnd/>
            </a:ln>
          </p:spPr>
          <p:txBody>
            <a:bodyPr/>
            <a:lstStyle/>
            <a:p>
              <a:endParaRPr lang="en-US" altLang="en-US"/>
            </a:p>
          </p:txBody>
        </p:sp>
        <p:sp>
          <p:nvSpPr>
            <p:cNvPr id="35904" name="Rectangle 99"/>
            <p:cNvSpPr>
              <a:spLocks noChangeArrowheads="1"/>
            </p:cNvSpPr>
            <p:nvPr/>
          </p:nvSpPr>
          <p:spPr bwMode="auto">
            <a:xfrm>
              <a:off x="3759" y="1329"/>
              <a:ext cx="809" cy="1060"/>
            </a:xfrm>
            <a:prstGeom prst="rect">
              <a:avLst/>
            </a:prstGeom>
            <a:noFill/>
            <a:ln w="15" cap="rnd">
              <a:solidFill>
                <a:srgbClr val="000000"/>
              </a:solidFill>
              <a:round/>
              <a:headEnd/>
              <a:tailEnd/>
            </a:ln>
          </p:spPr>
          <p:txBody>
            <a:bodyPr/>
            <a:lstStyle/>
            <a:p>
              <a:endParaRPr lang="en-US" altLang="en-US"/>
            </a:p>
          </p:txBody>
        </p:sp>
        <p:sp>
          <p:nvSpPr>
            <p:cNvPr id="35905" name="Line 113"/>
            <p:cNvSpPr>
              <a:spLocks noChangeShapeType="1"/>
            </p:cNvSpPr>
            <p:nvPr/>
          </p:nvSpPr>
          <p:spPr bwMode="auto">
            <a:xfrm>
              <a:off x="4568" y="1859"/>
              <a:ext cx="136" cy="0"/>
            </a:xfrm>
            <a:prstGeom prst="line">
              <a:avLst/>
            </a:prstGeom>
            <a:noFill/>
            <a:ln w="21" cap="rnd">
              <a:solidFill>
                <a:srgbClr val="4677BF"/>
              </a:solidFill>
              <a:round/>
              <a:headEnd/>
              <a:tailEnd/>
            </a:ln>
          </p:spPr>
          <p:txBody>
            <a:bodyPr/>
            <a:lstStyle/>
            <a:p>
              <a:endParaRPr lang="el-GR"/>
            </a:p>
          </p:txBody>
        </p:sp>
        <p:sp>
          <p:nvSpPr>
            <p:cNvPr id="35906" name="Freeform 114"/>
            <p:cNvSpPr>
              <a:spLocks/>
            </p:cNvSpPr>
            <p:nvPr/>
          </p:nvSpPr>
          <p:spPr bwMode="auto">
            <a:xfrm>
              <a:off x="4694"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5907" name="Rectangle 115"/>
            <p:cNvSpPr>
              <a:spLocks noChangeArrowheads="1"/>
            </p:cNvSpPr>
            <p:nvPr/>
          </p:nvSpPr>
          <p:spPr bwMode="auto">
            <a:xfrm>
              <a:off x="2430" y="1329"/>
              <a:ext cx="809" cy="1060"/>
            </a:xfrm>
            <a:prstGeom prst="rect">
              <a:avLst/>
            </a:prstGeom>
            <a:solidFill>
              <a:srgbClr val="EDF1F8"/>
            </a:solidFill>
            <a:ln w="9525">
              <a:noFill/>
              <a:miter lim="800000"/>
              <a:headEnd/>
              <a:tailEnd/>
            </a:ln>
          </p:spPr>
          <p:txBody>
            <a:bodyPr/>
            <a:lstStyle/>
            <a:p>
              <a:endParaRPr lang="en-US" altLang="en-US"/>
            </a:p>
          </p:txBody>
        </p:sp>
        <p:sp>
          <p:nvSpPr>
            <p:cNvPr id="35908" name="Rectangle 116"/>
            <p:cNvSpPr>
              <a:spLocks noChangeArrowheads="1"/>
            </p:cNvSpPr>
            <p:nvPr/>
          </p:nvSpPr>
          <p:spPr bwMode="auto">
            <a:xfrm>
              <a:off x="2430" y="1329"/>
              <a:ext cx="809" cy="1060"/>
            </a:xfrm>
            <a:prstGeom prst="rect">
              <a:avLst/>
            </a:prstGeom>
            <a:noFill/>
            <a:ln w="15" cap="rnd">
              <a:solidFill>
                <a:srgbClr val="000000"/>
              </a:solidFill>
              <a:round/>
              <a:headEnd/>
              <a:tailEnd/>
            </a:ln>
          </p:spPr>
          <p:txBody>
            <a:bodyPr/>
            <a:lstStyle/>
            <a:p>
              <a:endParaRPr lang="en-US" altLang="en-US"/>
            </a:p>
          </p:txBody>
        </p:sp>
        <p:sp>
          <p:nvSpPr>
            <p:cNvPr id="35909" name="Line 122"/>
            <p:cNvSpPr>
              <a:spLocks noChangeShapeType="1"/>
            </p:cNvSpPr>
            <p:nvPr/>
          </p:nvSpPr>
          <p:spPr bwMode="auto">
            <a:xfrm>
              <a:off x="1044" y="1859"/>
              <a:ext cx="144" cy="0"/>
            </a:xfrm>
            <a:prstGeom prst="line">
              <a:avLst/>
            </a:prstGeom>
            <a:noFill/>
            <a:ln w="21" cap="rnd">
              <a:solidFill>
                <a:srgbClr val="4677BF"/>
              </a:solidFill>
              <a:round/>
              <a:headEnd/>
              <a:tailEnd/>
            </a:ln>
          </p:spPr>
          <p:txBody>
            <a:bodyPr/>
            <a:lstStyle/>
            <a:p>
              <a:endParaRPr lang="el-GR"/>
            </a:p>
          </p:txBody>
        </p:sp>
        <p:sp>
          <p:nvSpPr>
            <p:cNvPr id="35910" name="Freeform 123"/>
            <p:cNvSpPr>
              <a:spLocks/>
            </p:cNvSpPr>
            <p:nvPr/>
          </p:nvSpPr>
          <p:spPr bwMode="auto">
            <a:xfrm>
              <a:off x="1179"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5911" name="Line 124"/>
            <p:cNvSpPr>
              <a:spLocks noChangeShapeType="1"/>
            </p:cNvSpPr>
            <p:nvPr/>
          </p:nvSpPr>
          <p:spPr bwMode="auto">
            <a:xfrm>
              <a:off x="2103" y="1859"/>
              <a:ext cx="222" cy="0"/>
            </a:xfrm>
            <a:prstGeom prst="line">
              <a:avLst/>
            </a:prstGeom>
            <a:noFill/>
            <a:ln w="21" cap="rnd">
              <a:solidFill>
                <a:srgbClr val="4677BF"/>
              </a:solidFill>
              <a:round/>
              <a:headEnd/>
              <a:tailEnd/>
            </a:ln>
          </p:spPr>
          <p:txBody>
            <a:bodyPr/>
            <a:lstStyle/>
            <a:p>
              <a:endParaRPr lang="el-GR"/>
            </a:p>
          </p:txBody>
        </p:sp>
        <p:sp>
          <p:nvSpPr>
            <p:cNvPr id="35912" name="Freeform 125"/>
            <p:cNvSpPr>
              <a:spLocks/>
            </p:cNvSpPr>
            <p:nvPr/>
          </p:nvSpPr>
          <p:spPr bwMode="auto">
            <a:xfrm>
              <a:off x="2315"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5913" name="Line 130"/>
            <p:cNvSpPr>
              <a:spLocks noChangeShapeType="1"/>
            </p:cNvSpPr>
            <p:nvPr/>
          </p:nvSpPr>
          <p:spPr bwMode="auto">
            <a:xfrm>
              <a:off x="2025" y="3330"/>
              <a:ext cx="1051" cy="12"/>
            </a:xfrm>
            <a:prstGeom prst="line">
              <a:avLst/>
            </a:prstGeom>
            <a:noFill/>
            <a:ln w="21" cap="rnd">
              <a:solidFill>
                <a:srgbClr val="4677BF"/>
              </a:solidFill>
              <a:round/>
              <a:headEnd/>
              <a:tailEnd/>
            </a:ln>
          </p:spPr>
          <p:txBody>
            <a:bodyPr/>
            <a:lstStyle/>
            <a:p>
              <a:endParaRPr lang="el-GR"/>
            </a:p>
          </p:txBody>
        </p:sp>
        <p:sp>
          <p:nvSpPr>
            <p:cNvPr id="35914" name="Freeform 131"/>
            <p:cNvSpPr>
              <a:spLocks/>
            </p:cNvSpPr>
            <p:nvPr/>
          </p:nvSpPr>
          <p:spPr bwMode="auto">
            <a:xfrm>
              <a:off x="3066" y="3304"/>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5915" name="Freeform 132"/>
            <p:cNvSpPr>
              <a:spLocks/>
            </p:cNvSpPr>
            <p:nvPr/>
          </p:nvSpPr>
          <p:spPr bwMode="auto">
            <a:xfrm>
              <a:off x="3239" y="1859"/>
              <a:ext cx="135" cy="848"/>
            </a:xfrm>
            <a:custGeom>
              <a:avLst/>
              <a:gdLst>
                <a:gd name="T0" fmla="*/ 0 w 135"/>
                <a:gd name="T1" fmla="*/ 0 h 848"/>
                <a:gd name="T2" fmla="*/ 135 w 135"/>
                <a:gd name="T3" fmla="*/ 0 h 848"/>
                <a:gd name="T4" fmla="*/ 135 w 135"/>
                <a:gd name="T5" fmla="*/ 848 h 848"/>
                <a:gd name="T6" fmla="*/ 0 60000 65536"/>
                <a:gd name="T7" fmla="*/ 0 60000 65536"/>
                <a:gd name="T8" fmla="*/ 0 60000 65536"/>
                <a:gd name="T9" fmla="*/ 0 w 135"/>
                <a:gd name="T10" fmla="*/ 0 h 848"/>
                <a:gd name="T11" fmla="*/ 135 w 135"/>
                <a:gd name="T12" fmla="*/ 848 h 848"/>
              </a:gdLst>
              <a:ahLst/>
              <a:cxnLst>
                <a:cxn ang="T6">
                  <a:pos x="T0" y="T1"/>
                </a:cxn>
                <a:cxn ang="T7">
                  <a:pos x="T2" y="T3"/>
                </a:cxn>
                <a:cxn ang="T8">
                  <a:pos x="T4" y="T5"/>
                </a:cxn>
              </a:cxnLst>
              <a:rect l="T9" t="T10" r="T11" b="T12"/>
              <a:pathLst>
                <a:path w="135" h="848">
                  <a:moveTo>
                    <a:pt x="0" y="0"/>
                  </a:moveTo>
                  <a:lnTo>
                    <a:pt x="135" y="0"/>
                  </a:lnTo>
                  <a:lnTo>
                    <a:pt x="135" y="848"/>
                  </a:lnTo>
                </a:path>
              </a:pathLst>
            </a:custGeom>
            <a:noFill/>
            <a:ln w="21" cap="rnd">
              <a:solidFill>
                <a:srgbClr val="4677BF"/>
              </a:solidFill>
              <a:prstDash val="solid"/>
              <a:round/>
              <a:headEnd/>
              <a:tailEnd/>
            </a:ln>
          </p:spPr>
          <p:txBody>
            <a:bodyPr/>
            <a:lstStyle/>
            <a:p>
              <a:endParaRPr lang="el-GR"/>
            </a:p>
          </p:txBody>
        </p:sp>
        <p:sp>
          <p:nvSpPr>
            <p:cNvPr id="35916" name="Freeform 133"/>
            <p:cNvSpPr>
              <a:spLocks/>
            </p:cNvSpPr>
            <p:nvPr/>
          </p:nvSpPr>
          <p:spPr bwMode="auto">
            <a:xfrm>
              <a:off x="3336" y="2698"/>
              <a:ext cx="76" cy="115"/>
            </a:xfrm>
            <a:custGeom>
              <a:avLst/>
              <a:gdLst>
                <a:gd name="T0" fmla="*/ 76 w 76"/>
                <a:gd name="T1" fmla="*/ 0 h 115"/>
                <a:gd name="T2" fmla="*/ 38 w 76"/>
                <a:gd name="T3" fmla="*/ 115 h 115"/>
                <a:gd name="T4" fmla="*/ 0 w 76"/>
                <a:gd name="T5" fmla="*/ 0 h 115"/>
                <a:gd name="T6" fmla="*/ 76 w 76"/>
                <a:gd name="T7" fmla="*/ 0 h 115"/>
                <a:gd name="T8" fmla="*/ 0 60000 65536"/>
                <a:gd name="T9" fmla="*/ 0 60000 65536"/>
                <a:gd name="T10" fmla="*/ 0 60000 65536"/>
                <a:gd name="T11" fmla="*/ 0 60000 65536"/>
                <a:gd name="T12" fmla="*/ 0 w 76"/>
                <a:gd name="T13" fmla="*/ 0 h 115"/>
                <a:gd name="T14" fmla="*/ 76 w 76"/>
                <a:gd name="T15" fmla="*/ 115 h 115"/>
              </a:gdLst>
              <a:ahLst/>
              <a:cxnLst>
                <a:cxn ang="T8">
                  <a:pos x="T0" y="T1"/>
                </a:cxn>
                <a:cxn ang="T9">
                  <a:pos x="T2" y="T3"/>
                </a:cxn>
                <a:cxn ang="T10">
                  <a:pos x="T4" y="T5"/>
                </a:cxn>
                <a:cxn ang="T11">
                  <a:pos x="T6" y="T7"/>
                </a:cxn>
              </a:cxnLst>
              <a:rect l="T12" t="T13" r="T14" b="T15"/>
              <a:pathLst>
                <a:path w="76" h="115">
                  <a:moveTo>
                    <a:pt x="76" y="0"/>
                  </a:moveTo>
                  <a:lnTo>
                    <a:pt x="38" y="115"/>
                  </a:lnTo>
                  <a:lnTo>
                    <a:pt x="0" y="0"/>
                  </a:lnTo>
                  <a:lnTo>
                    <a:pt x="76" y="0"/>
                  </a:lnTo>
                  <a:close/>
                </a:path>
              </a:pathLst>
            </a:custGeom>
            <a:solidFill>
              <a:srgbClr val="4677BF"/>
            </a:solidFill>
            <a:ln w="9525">
              <a:noFill/>
              <a:round/>
              <a:headEnd/>
              <a:tailEnd/>
            </a:ln>
          </p:spPr>
          <p:txBody>
            <a:bodyPr/>
            <a:lstStyle/>
            <a:p>
              <a:endParaRPr lang="el-GR"/>
            </a:p>
          </p:txBody>
        </p:sp>
        <p:sp>
          <p:nvSpPr>
            <p:cNvPr id="35917" name="Freeform 134"/>
            <p:cNvSpPr>
              <a:spLocks/>
            </p:cNvSpPr>
            <p:nvPr/>
          </p:nvSpPr>
          <p:spPr bwMode="auto">
            <a:xfrm>
              <a:off x="3605" y="1859"/>
              <a:ext cx="49" cy="954"/>
            </a:xfrm>
            <a:custGeom>
              <a:avLst/>
              <a:gdLst>
                <a:gd name="T0" fmla="*/ 0 w 49"/>
                <a:gd name="T1" fmla="*/ 954 h 954"/>
                <a:gd name="T2" fmla="*/ 0 w 49"/>
                <a:gd name="T3" fmla="*/ 0 h 954"/>
                <a:gd name="T4" fmla="*/ 49 w 49"/>
                <a:gd name="T5" fmla="*/ 0 h 954"/>
                <a:gd name="T6" fmla="*/ 0 60000 65536"/>
                <a:gd name="T7" fmla="*/ 0 60000 65536"/>
                <a:gd name="T8" fmla="*/ 0 60000 65536"/>
                <a:gd name="T9" fmla="*/ 0 w 49"/>
                <a:gd name="T10" fmla="*/ 0 h 954"/>
                <a:gd name="T11" fmla="*/ 49 w 49"/>
                <a:gd name="T12" fmla="*/ 954 h 954"/>
              </a:gdLst>
              <a:ahLst/>
              <a:cxnLst>
                <a:cxn ang="T6">
                  <a:pos x="T0" y="T1"/>
                </a:cxn>
                <a:cxn ang="T7">
                  <a:pos x="T2" y="T3"/>
                </a:cxn>
                <a:cxn ang="T8">
                  <a:pos x="T4" y="T5"/>
                </a:cxn>
              </a:cxnLst>
              <a:rect l="T9" t="T10" r="T11" b="T12"/>
              <a:pathLst>
                <a:path w="49" h="954">
                  <a:moveTo>
                    <a:pt x="0" y="954"/>
                  </a:moveTo>
                  <a:lnTo>
                    <a:pt x="0" y="0"/>
                  </a:lnTo>
                  <a:lnTo>
                    <a:pt x="49" y="0"/>
                  </a:lnTo>
                </a:path>
              </a:pathLst>
            </a:custGeom>
            <a:noFill/>
            <a:ln w="21" cap="rnd">
              <a:solidFill>
                <a:srgbClr val="4677BF"/>
              </a:solidFill>
              <a:prstDash val="solid"/>
              <a:round/>
              <a:headEnd/>
              <a:tailEnd/>
            </a:ln>
          </p:spPr>
          <p:txBody>
            <a:bodyPr/>
            <a:lstStyle/>
            <a:p>
              <a:endParaRPr lang="el-GR"/>
            </a:p>
          </p:txBody>
        </p:sp>
        <p:sp>
          <p:nvSpPr>
            <p:cNvPr id="35918" name="Freeform 135"/>
            <p:cNvSpPr>
              <a:spLocks/>
            </p:cNvSpPr>
            <p:nvPr/>
          </p:nvSpPr>
          <p:spPr bwMode="auto">
            <a:xfrm>
              <a:off x="3644"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grpSp>
      <p:sp>
        <p:nvSpPr>
          <p:cNvPr id="35844" name="Rectangle 136"/>
          <p:cNvSpPr>
            <a:spLocks noChangeArrowheads="1"/>
          </p:cNvSpPr>
          <p:nvPr/>
        </p:nvSpPr>
        <p:spPr bwMode="auto">
          <a:xfrm>
            <a:off x="3900488" y="1838325"/>
            <a:ext cx="1806575" cy="23018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Ministry of Finance </a:t>
            </a:r>
            <a:endParaRPr lang="nl-NL" altLang="en-US"/>
          </a:p>
        </p:txBody>
      </p:sp>
      <p:sp>
        <p:nvSpPr>
          <p:cNvPr id="35845" name="Rectangle 137"/>
          <p:cNvSpPr>
            <a:spLocks noChangeArrowheads="1"/>
          </p:cNvSpPr>
          <p:nvPr/>
        </p:nvSpPr>
        <p:spPr bwMode="auto">
          <a:xfrm>
            <a:off x="3189288" y="6400800"/>
            <a:ext cx="1512887" cy="28257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Line Ministries</a:t>
            </a:r>
            <a:endParaRPr lang="nl-NL" altLang="en-US"/>
          </a:p>
        </p:txBody>
      </p:sp>
      <p:sp>
        <p:nvSpPr>
          <p:cNvPr id="79" name="Title 1"/>
          <p:cNvSpPr txBox="1">
            <a:spLocks/>
          </p:cNvSpPr>
          <p:nvPr/>
        </p:nvSpPr>
        <p:spPr>
          <a:xfrm>
            <a:off x="142843" y="1142984"/>
            <a:ext cx="8894795" cy="660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177800" indent="3175"/>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The Budget</a:t>
            </a:r>
            <a:r>
              <a:rPr lang="en-GB" altLang="en-US" sz="2800" b="1" kern="0" dirty="0" smtClean="0">
                <a:latin typeface="Verdana"/>
                <a:ea typeface="+mj-ea"/>
                <a:cs typeface="+mj-cs"/>
              </a:rPr>
              <a:t> preparation process</a:t>
            </a:r>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 </a:t>
            </a:r>
          </a:p>
        </p:txBody>
      </p:sp>
      <p:sp>
        <p:nvSpPr>
          <p:cNvPr id="80" name="Oval 79"/>
          <p:cNvSpPr/>
          <p:nvPr/>
        </p:nvSpPr>
        <p:spPr bwMode="auto">
          <a:xfrm>
            <a:off x="6875463" y="4557713"/>
            <a:ext cx="2211387" cy="865187"/>
          </a:xfrm>
          <a:prstGeom prst="ellipse">
            <a:avLst/>
          </a:prstGeom>
          <a:ln>
            <a:headEnd type="none" w="med" len="med"/>
            <a:tailEnd type="none" w="med" len="med"/>
          </a:ln>
        </p:spPr>
        <p:style>
          <a:lnRef idx="2">
            <a:schemeClr val="accent2">
              <a:shade val="50000"/>
            </a:schemeClr>
          </a:lnRef>
          <a:fillRef idx="1">
            <a:schemeClr val="accent2"/>
          </a:fillRef>
          <a:effectRef idx="0">
            <a:schemeClr val="accent2"/>
          </a:effectRef>
          <a:fontRef idx="minor">
            <a:schemeClr val="lt1"/>
          </a:fontRef>
        </p:style>
        <p:txBody>
          <a:bodyPr anchor="ctr"/>
          <a:lstStyle/>
          <a:p>
            <a:pPr marL="3175" algn="ctr">
              <a:defRPr/>
            </a:pPr>
            <a:r>
              <a:rPr lang="en-GB" sz="2000" b="1" dirty="0" smtClean="0">
                <a:solidFill>
                  <a:srgbClr val="0F5494"/>
                </a:solidFill>
              </a:rPr>
              <a:t>Policy to Budget </a:t>
            </a:r>
            <a:endParaRPr lang="en-GB" sz="2000" b="1" dirty="0">
              <a:solidFill>
                <a:srgbClr val="0F5494"/>
              </a:solidFill>
            </a:endParaRPr>
          </a:p>
        </p:txBody>
      </p:sp>
      <p:sp>
        <p:nvSpPr>
          <p:cNvPr id="82" name="Rectangle 35"/>
          <p:cNvSpPr>
            <a:spLocks noChangeArrowheads="1"/>
          </p:cNvSpPr>
          <p:nvPr/>
        </p:nvSpPr>
        <p:spPr bwMode="auto">
          <a:xfrm>
            <a:off x="2000232" y="4953000"/>
            <a:ext cx="1214446" cy="230832"/>
          </a:xfrm>
          <a:prstGeom prst="rect">
            <a:avLst/>
          </a:prstGeom>
          <a:noFill/>
          <a:ln w="9525">
            <a:noFill/>
            <a:miter lim="800000"/>
            <a:headEnd/>
            <a:tailEnd/>
          </a:ln>
        </p:spPr>
        <p:txBody>
          <a:bodyPr wrap="square" lIns="0" tIns="0" rIns="0" bIns="0">
            <a:spAutoFit/>
          </a:bodyPr>
          <a:lstStyle/>
          <a:p>
            <a:pPr marL="3175"/>
            <a:r>
              <a:rPr lang="nl-NL" altLang="en-US" sz="1500" dirty="0">
                <a:solidFill>
                  <a:srgbClr val="000000"/>
                </a:solidFill>
                <a:latin typeface="Arial" charset="0"/>
              </a:rPr>
              <a:t>Agreement </a:t>
            </a:r>
            <a:r>
              <a:rPr lang="nl-NL" altLang="en-US" sz="1500" dirty="0" smtClean="0">
                <a:solidFill>
                  <a:srgbClr val="000000"/>
                </a:solidFill>
                <a:latin typeface="Arial" charset="0"/>
              </a:rPr>
              <a:t>on</a:t>
            </a:r>
            <a:endParaRPr lang="nl-NL" altLang="en-US" dirty="0"/>
          </a:p>
        </p:txBody>
      </p:sp>
      <p:sp>
        <p:nvSpPr>
          <p:cNvPr id="83" name="Rectangle 36"/>
          <p:cNvSpPr>
            <a:spLocks noChangeArrowheads="1"/>
          </p:cNvSpPr>
          <p:nvPr/>
        </p:nvSpPr>
        <p:spPr bwMode="auto">
          <a:xfrm>
            <a:off x="2038389" y="5187950"/>
            <a:ext cx="1138132" cy="230832"/>
          </a:xfrm>
          <a:prstGeom prst="rect">
            <a:avLst/>
          </a:prstGeom>
          <a:noFill/>
          <a:ln w="9525">
            <a:noFill/>
            <a:miter lim="800000"/>
            <a:headEnd/>
            <a:tailEnd/>
          </a:ln>
        </p:spPr>
        <p:txBody>
          <a:bodyPr wrap="none" lIns="0" tIns="0" rIns="0" bIns="0">
            <a:spAutoFit/>
          </a:bodyPr>
          <a:lstStyle/>
          <a:p>
            <a:pPr marL="3175" algn="ctr"/>
            <a:r>
              <a:rPr lang="nl-NL" altLang="en-US" sz="1500" dirty="0" smtClean="0">
                <a:solidFill>
                  <a:srgbClr val="000000"/>
                </a:solidFill>
                <a:latin typeface="Arial" charset="0"/>
              </a:rPr>
              <a:t>programmes </a:t>
            </a:r>
            <a:endParaRPr lang="nl-NL" altLang="en-US" dirty="0"/>
          </a:p>
        </p:txBody>
      </p:sp>
      <p:sp>
        <p:nvSpPr>
          <p:cNvPr id="84" name="Rectangle 37"/>
          <p:cNvSpPr>
            <a:spLocks noChangeArrowheads="1"/>
          </p:cNvSpPr>
          <p:nvPr/>
        </p:nvSpPr>
        <p:spPr bwMode="auto">
          <a:xfrm>
            <a:off x="2418301" y="5422900"/>
            <a:ext cx="378309" cy="230832"/>
          </a:xfrm>
          <a:prstGeom prst="rect">
            <a:avLst/>
          </a:prstGeom>
          <a:noFill/>
          <a:ln w="9525">
            <a:noFill/>
            <a:miter lim="800000"/>
            <a:headEnd/>
            <a:tailEnd/>
          </a:ln>
        </p:spPr>
        <p:txBody>
          <a:bodyPr wrap="none" lIns="0" tIns="0" rIns="0" bIns="0">
            <a:spAutoFit/>
          </a:bodyPr>
          <a:lstStyle/>
          <a:p>
            <a:pPr marL="3175"/>
            <a:r>
              <a:rPr lang="nl-NL" altLang="en-US" sz="1500" dirty="0" smtClean="0">
                <a:solidFill>
                  <a:srgbClr val="000000"/>
                </a:solidFill>
                <a:latin typeface="Arial" charset="0"/>
              </a:rPr>
              <a:t>and </a:t>
            </a:r>
            <a:endParaRPr lang="nl-NL" altLang="en-US" dirty="0"/>
          </a:p>
        </p:txBody>
      </p:sp>
      <p:sp>
        <p:nvSpPr>
          <p:cNvPr id="85" name="Rectangle 38"/>
          <p:cNvSpPr>
            <a:spLocks noChangeArrowheads="1"/>
          </p:cNvSpPr>
          <p:nvPr/>
        </p:nvSpPr>
        <p:spPr bwMode="auto">
          <a:xfrm>
            <a:off x="2198690" y="5648325"/>
            <a:ext cx="817531" cy="230832"/>
          </a:xfrm>
          <a:prstGeom prst="rect">
            <a:avLst/>
          </a:prstGeom>
          <a:noFill/>
          <a:ln w="9525">
            <a:noFill/>
            <a:miter lim="800000"/>
            <a:headEnd/>
            <a:tailEnd/>
          </a:ln>
        </p:spPr>
        <p:txBody>
          <a:bodyPr wrap="none" lIns="0" tIns="0" rIns="0" bIns="0">
            <a:spAutoFit/>
          </a:bodyPr>
          <a:lstStyle/>
          <a:p>
            <a:pPr marL="3175"/>
            <a:r>
              <a:rPr lang="nl-NL" altLang="en-US" sz="1500" dirty="0" smtClean="0">
                <a:solidFill>
                  <a:srgbClr val="000000"/>
                </a:solidFill>
                <a:latin typeface="Arial" charset="0"/>
              </a:rPr>
              <a:t>line items</a:t>
            </a:r>
            <a:endParaRPr lang="nl-NL" altLang="en-US" dirty="0"/>
          </a:p>
        </p:txBody>
      </p:sp>
      <p:sp>
        <p:nvSpPr>
          <p:cNvPr id="3" name="Slide Number Placeholder 2"/>
          <p:cNvSpPr>
            <a:spLocks noGrp="1"/>
          </p:cNvSpPr>
          <p:nvPr>
            <p:ph type="sldNum" sz="quarter" idx="12"/>
          </p:nvPr>
        </p:nvSpPr>
        <p:spPr/>
        <p:txBody>
          <a:bodyPr/>
          <a:lstStyle/>
          <a:p>
            <a:pPr>
              <a:defRPr/>
            </a:pPr>
            <a:fld id="{C344C0D6-F87C-4D18-822F-4CAFBD2DA271}" type="slidenum">
              <a:rPr lang="en-GB" smtClean="0"/>
              <a:pPr>
                <a:defRPr/>
              </a:pPr>
              <a:t>15</a:t>
            </a:fld>
            <a:endParaRPr lang="en-GB"/>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195263" y="1773238"/>
            <a:ext cx="8915400" cy="4932362"/>
            <a:chOff x="123" y="1117"/>
            <a:chExt cx="5616" cy="3107"/>
          </a:xfrm>
        </p:grpSpPr>
        <p:sp>
          <p:nvSpPr>
            <p:cNvPr id="36872" name="AutoShape 3"/>
            <p:cNvSpPr>
              <a:spLocks noChangeAspect="1" noChangeArrowheads="1" noTextEdit="1"/>
            </p:cNvSpPr>
            <p:nvPr/>
          </p:nvSpPr>
          <p:spPr bwMode="auto">
            <a:xfrm>
              <a:off x="123" y="1117"/>
              <a:ext cx="5616" cy="3107"/>
            </a:xfrm>
            <a:prstGeom prst="rect">
              <a:avLst/>
            </a:prstGeom>
            <a:noFill/>
            <a:ln w="9525">
              <a:noFill/>
              <a:miter lim="800000"/>
              <a:headEnd/>
              <a:tailEnd/>
            </a:ln>
          </p:spPr>
          <p:txBody>
            <a:bodyPr/>
            <a:lstStyle/>
            <a:p>
              <a:endParaRPr lang="el-GR"/>
            </a:p>
          </p:txBody>
        </p:sp>
        <p:sp>
          <p:nvSpPr>
            <p:cNvPr id="36873" name="Rectangle 5"/>
            <p:cNvSpPr>
              <a:spLocks noChangeArrowheads="1"/>
            </p:cNvSpPr>
            <p:nvPr/>
          </p:nvSpPr>
          <p:spPr bwMode="auto">
            <a:xfrm>
              <a:off x="138" y="1132"/>
              <a:ext cx="5586" cy="1358"/>
            </a:xfrm>
            <a:prstGeom prst="rect">
              <a:avLst/>
            </a:prstGeom>
            <a:solidFill>
              <a:srgbClr val="B0C5E3"/>
            </a:solidFill>
            <a:ln w="9525">
              <a:noFill/>
              <a:miter lim="800000"/>
              <a:headEnd/>
              <a:tailEnd/>
            </a:ln>
          </p:spPr>
          <p:txBody>
            <a:bodyPr/>
            <a:lstStyle/>
            <a:p>
              <a:endParaRPr lang="en-US" altLang="en-US"/>
            </a:p>
          </p:txBody>
        </p:sp>
        <p:sp>
          <p:nvSpPr>
            <p:cNvPr id="36874" name="Rectangle 6"/>
            <p:cNvSpPr>
              <a:spLocks noChangeArrowheads="1"/>
            </p:cNvSpPr>
            <p:nvPr/>
          </p:nvSpPr>
          <p:spPr bwMode="auto">
            <a:xfrm>
              <a:off x="138" y="1132"/>
              <a:ext cx="5586" cy="1358"/>
            </a:xfrm>
            <a:prstGeom prst="rect">
              <a:avLst/>
            </a:prstGeom>
            <a:noFill/>
            <a:ln w="15" cap="rnd">
              <a:solidFill>
                <a:srgbClr val="000000"/>
              </a:solidFill>
              <a:round/>
              <a:headEnd/>
              <a:tailEnd/>
            </a:ln>
          </p:spPr>
          <p:txBody>
            <a:bodyPr/>
            <a:lstStyle/>
            <a:p>
              <a:endParaRPr lang="en-US" altLang="en-US"/>
            </a:p>
          </p:txBody>
        </p:sp>
        <p:sp>
          <p:nvSpPr>
            <p:cNvPr id="36875" name="Rectangle 8"/>
            <p:cNvSpPr>
              <a:spLocks noChangeArrowheads="1"/>
            </p:cNvSpPr>
            <p:nvPr/>
          </p:nvSpPr>
          <p:spPr bwMode="auto">
            <a:xfrm>
              <a:off x="2681" y="115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6876" name="Rectangle 13"/>
            <p:cNvSpPr>
              <a:spLocks noChangeArrowheads="1"/>
            </p:cNvSpPr>
            <p:nvPr/>
          </p:nvSpPr>
          <p:spPr bwMode="auto">
            <a:xfrm>
              <a:off x="138" y="2683"/>
              <a:ext cx="3949" cy="1526"/>
            </a:xfrm>
            <a:prstGeom prst="rect">
              <a:avLst/>
            </a:prstGeom>
            <a:solidFill>
              <a:srgbClr val="B0C5E3"/>
            </a:solidFill>
            <a:ln w="9525">
              <a:noFill/>
              <a:miter lim="800000"/>
              <a:headEnd/>
              <a:tailEnd/>
            </a:ln>
          </p:spPr>
          <p:txBody>
            <a:bodyPr/>
            <a:lstStyle/>
            <a:p>
              <a:endParaRPr lang="en-US" altLang="en-US"/>
            </a:p>
          </p:txBody>
        </p:sp>
        <p:sp>
          <p:nvSpPr>
            <p:cNvPr id="36877" name="Rectangle 14"/>
            <p:cNvSpPr>
              <a:spLocks noChangeArrowheads="1"/>
            </p:cNvSpPr>
            <p:nvPr/>
          </p:nvSpPr>
          <p:spPr bwMode="auto">
            <a:xfrm>
              <a:off x="138" y="2683"/>
              <a:ext cx="3949" cy="1526"/>
            </a:xfrm>
            <a:prstGeom prst="rect">
              <a:avLst/>
            </a:prstGeom>
            <a:noFill/>
            <a:ln w="15" cap="rnd">
              <a:solidFill>
                <a:srgbClr val="000000"/>
              </a:solidFill>
              <a:round/>
              <a:headEnd/>
              <a:tailEnd/>
            </a:ln>
          </p:spPr>
          <p:txBody>
            <a:bodyPr/>
            <a:lstStyle/>
            <a:p>
              <a:endParaRPr lang="en-US" altLang="en-US"/>
            </a:p>
          </p:txBody>
        </p:sp>
        <p:sp>
          <p:nvSpPr>
            <p:cNvPr id="36878" name="Rectangle 18"/>
            <p:cNvSpPr>
              <a:spLocks noChangeArrowheads="1"/>
            </p:cNvSpPr>
            <p:nvPr/>
          </p:nvSpPr>
          <p:spPr bwMode="auto">
            <a:xfrm>
              <a:off x="1968" y="4032"/>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6879" name="Rectangle 19"/>
            <p:cNvSpPr>
              <a:spLocks noChangeArrowheads="1"/>
            </p:cNvSpPr>
            <p:nvPr/>
          </p:nvSpPr>
          <p:spPr bwMode="auto">
            <a:xfrm>
              <a:off x="2009" y="4032"/>
              <a:ext cx="953"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Line Ministries</a:t>
              </a:r>
              <a:endParaRPr lang="nl-NL" altLang="en-US"/>
            </a:p>
          </p:txBody>
        </p:sp>
        <p:sp>
          <p:nvSpPr>
            <p:cNvPr id="36880" name="Rectangle 21"/>
            <p:cNvSpPr>
              <a:spLocks noChangeArrowheads="1"/>
            </p:cNvSpPr>
            <p:nvPr/>
          </p:nvSpPr>
          <p:spPr bwMode="auto">
            <a:xfrm>
              <a:off x="234" y="2813"/>
              <a:ext cx="810" cy="1059"/>
            </a:xfrm>
            <a:prstGeom prst="rect">
              <a:avLst/>
            </a:prstGeom>
            <a:solidFill>
              <a:srgbClr val="FFC000"/>
            </a:solidFill>
            <a:ln w="9525">
              <a:solidFill>
                <a:srgbClr val="000000"/>
              </a:solidFill>
              <a:miter lim="800000"/>
              <a:headEnd/>
              <a:tailEnd/>
            </a:ln>
          </p:spPr>
          <p:txBody>
            <a:bodyPr/>
            <a:lstStyle/>
            <a:p>
              <a:endParaRPr lang="en-US" altLang="en-US"/>
            </a:p>
          </p:txBody>
        </p:sp>
        <p:sp>
          <p:nvSpPr>
            <p:cNvPr id="36881" name="Rectangle 22"/>
            <p:cNvSpPr>
              <a:spLocks noChangeArrowheads="1"/>
            </p:cNvSpPr>
            <p:nvPr/>
          </p:nvSpPr>
          <p:spPr bwMode="auto">
            <a:xfrm>
              <a:off x="234" y="2813"/>
              <a:ext cx="810" cy="1059"/>
            </a:xfrm>
            <a:prstGeom prst="rect">
              <a:avLst/>
            </a:prstGeom>
            <a:noFill/>
            <a:ln w="15" cap="rnd">
              <a:solidFill>
                <a:srgbClr val="000000"/>
              </a:solidFill>
              <a:round/>
              <a:headEnd/>
              <a:tailEnd/>
            </a:ln>
          </p:spPr>
          <p:txBody>
            <a:bodyPr/>
            <a:lstStyle/>
            <a:p>
              <a:endParaRPr lang="en-US" altLang="en-US"/>
            </a:p>
          </p:txBody>
        </p:sp>
        <p:sp>
          <p:nvSpPr>
            <p:cNvPr id="36882" name="Rectangle 23"/>
            <p:cNvSpPr>
              <a:spLocks noChangeArrowheads="1"/>
            </p:cNvSpPr>
            <p:nvPr/>
          </p:nvSpPr>
          <p:spPr bwMode="auto">
            <a:xfrm>
              <a:off x="454" y="290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6883" name="Rectangle 24"/>
            <p:cNvSpPr>
              <a:spLocks noChangeArrowheads="1"/>
            </p:cNvSpPr>
            <p:nvPr/>
          </p:nvSpPr>
          <p:spPr bwMode="auto">
            <a:xfrm>
              <a:off x="755" y="2913"/>
              <a:ext cx="168" cy="145"/>
            </a:xfrm>
            <a:prstGeom prst="rect">
              <a:avLst/>
            </a:prstGeom>
            <a:noFill/>
            <a:ln w="9525">
              <a:noFill/>
              <a:miter lim="800000"/>
              <a:headEnd/>
              <a:tailEnd/>
            </a:ln>
          </p:spPr>
          <p:txBody>
            <a:bodyPr lIns="0" tIns="0" rIns="0" bIns="0">
              <a:spAutoFit/>
            </a:bodyPr>
            <a:lstStyle/>
            <a:p>
              <a:pPr marL="3175"/>
              <a:r>
                <a:rPr lang="nl-NL" altLang="en-US" sz="1500" b="1">
                  <a:solidFill>
                    <a:srgbClr val="000000"/>
                  </a:solidFill>
                  <a:latin typeface="Arial" charset="0"/>
                </a:rPr>
                <a:t>1</a:t>
              </a:r>
              <a:endParaRPr lang="nl-NL" altLang="en-US"/>
            </a:p>
          </p:txBody>
        </p:sp>
        <p:sp>
          <p:nvSpPr>
            <p:cNvPr id="36884" name="Rectangle 25"/>
            <p:cNvSpPr>
              <a:spLocks noChangeArrowheads="1"/>
            </p:cNvSpPr>
            <p:nvPr/>
          </p:nvSpPr>
          <p:spPr bwMode="auto">
            <a:xfrm>
              <a:off x="271" y="3049"/>
              <a:ext cx="770" cy="145"/>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Sector review </a:t>
              </a:r>
              <a:endParaRPr lang="nl-NL" altLang="en-US"/>
            </a:p>
          </p:txBody>
        </p:sp>
        <p:sp>
          <p:nvSpPr>
            <p:cNvPr id="36885" name="Rectangle 26"/>
            <p:cNvSpPr>
              <a:spLocks noChangeArrowheads="1"/>
            </p:cNvSpPr>
            <p:nvPr/>
          </p:nvSpPr>
          <p:spPr bwMode="auto">
            <a:xfrm>
              <a:off x="363" y="3191"/>
              <a:ext cx="66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of ministry </a:t>
              </a:r>
              <a:endParaRPr lang="nl-NL" altLang="en-US"/>
            </a:p>
          </p:txBody>
        </p:sp>
        <p:sp>
          <p:nvSpPr>
            <p:cNvPr id="36886" name="Rectangle 27"/>
            <p:cNvSpPr>
              <a:spLocks noChangeArrowheads="1"/>
            </p:cNvSpPr>
            <p:nvPr/>
          </p:nvSpPr>
          <p:spPr bwMode="auto">
            <a:xfrm>
              <a:off x="352" y="3339"/>
              <a:ext cx="62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objectives</a:t>
              </a:r>
              <a:endParaRPr lang="nl-NL" altLang="en-US"/>
            </a:p>
          </p:txBody>
        </p:sp>
        <p:sp>
          <p:nvSpPr>
            <p:cNvPr id="36887" name="Rectangle 28"/>
            <p:cNvSpPr>
              <a:spLocks noChangeArrowheads="1"/>
            </p:cNvSpPr>
            <p:nvPr/>
          </p:nvSpPr>
          <p:spPr bwMode="auto">
            <a:xfrm>
              <a:off x="893" y="3339"/>
              <a:ext cx="9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6888" name="Rectangle 29"/>
            <p:cNvSpPr>
              <a:spLocks noChangeArrowheads="1"/>
            </p:cNvSpPr>
            <p:nvPr/>
          </p:nvSpPr>
          <p:spPr bwMode="auto">
            <a:xfrm>
              <a:off x="317" y="3487"/>
              <a:ext cx="75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outputs and </a:t>
              </a:r>
              <a:endParaRPr lang="nl-NL" altLang="en-US"/>
            </a:p>
          </p:txBody>
        </p:sp>
        <p:sp>
          <p:nvSpPr>
            <p:cNvPr id="36889" name="Rectangle 30"/>
            <p:cNvSpPr>
              <a:spLocks noChangeArrowheads="1"/>
            </p:cNvSpPr>
            <p:nvPr/>
          </p:nvSpPr>
          <p:spPr bwMode="auto">
            <a:xfrm>
              <a:off x="403" y="3635"/>
              <a:ext cx="545"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activities</a:t>
              </a:r>
              <a:endParaRPr lang="nl-NL" altLang="en-US"/>
            </a:p>
          </p:txBody>
        </p:sp>
        <p:sp>
          <p:nvSpPr>
            <p:cNvPr id="36890" name="Rectangle 31"/>
            <p:cNvSpPr>
              <a:spLocks noChangeArrowheads="1"/>
            </p:cNvSpPr>
            <p:nvPr/>
          </p:nvSpPr>
          <p:spPr bwMode="auto">
            <a:xfrm>
              <a:off x="1207" y="2813"/>
              <a:ext cx="809" cy="1059"/>
            </a:xfrm>
            <a:prstGeom prst="rect">
              <a:avLst/>
            </a:prstGeom>
            <a:solidFill>
              <a:srgbClr val="FFC000"/>
            </a:solidFill>
            <a:ln w="9525">
              <a:noFill/>
              <a:miter lim="800000"/>
              <a:headEnd/>
              <a:tailEnd/>
            </a:ln>
          </p:spPr>
          <p:txBody>
            <a:bodyPr/>
            <a:lstStyle/>
            <a:p>
              <a:endParaRPr lang="en-US" altLang="en-US"/>
            </a:p>
          </p:txBody>
        </p:sp>
        <p:sp>
          <p:nvSpPr>
            <p:cNvPr id="36891" name="Rectangle 32"/>
            <p:cNvSpPr>
              <a:spLocks noChangeArrowheads="1"/>
            </p:cNvSpPr>
            <p:nvPr/>
          </p:nvSpPr>
          <p:spPr bwMode="auto">
            <a:xfrm>
              <a:off x="1207" y="2813"/>
              <a:ext cx="809" cy="1059"/>
            </a:xfrm>
            <a:prstGeom prst="rect">
              <a:avLst/>
            </a:prstGeom>
            <a:noFill/>
            <a:ln w="15" cap="rnd">
              <a:solidFill>
                <a:srgbClr val="000000"/>
              </a:solidFill>
              <a:round/>
              <a:headEnd/>
              <a:tailEnd/>
            </a:ln>
          </p:spPr>
          <p:txBody>
            <a:bodyPr/>
            <a:lstStyle/>
            <a:p>
              <a:endParaRPr lang="en-US" altLang="en-US"/>
            </a:p>
          </p:txBody>
        </p:sp>
        <p:sp>
          <p:nvSpPr>
            <p:cNvPr id="36892" name="Rectangle 33"/>
            <p:cNvSpPr>
              <a:spLocks noChangeArrowheads="1"/>
            </p:cNvSpPr>
            <p:nvPr/>
          </p:nvSpPr>
          <p:spPr bwMode="auto">
            <a:xfrm>
              <a:off x="1443" y="287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6893" name="Rectangle 34"/>
            <p:cNvSpPr>
              <a:spLocks noChangeArrowheads="1"/>
            </p:cNvSpPr>
            <p:nvPr/>
          </p:nvSpPr>
          <p:spPr bwMode="auto">
            <a:xfrm>
              <a:off x="1728" y="2871"/>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1</a:t>
              </a:r>
              <a:endParaRPr lang="nl-NL" altLang="en-US"/>
            </a:p>
          </p:txBody>
        </p:sp>
        <p:sp>
          <p:nvSpPr>
            <p:cNvPr id="36898" name="Rectangle 51"/>
            <p:cNvSpPr>
              <a:spLocks noChangeArrowheads="1"/>
            </p:cNvSpPr>
            <p:nvPr/>
          </p:nvSpPr>
          <p:spPr bwMode="auto">
            <a:xfrm>
              <a:off x="1294" y="1329"/>
              <a:ext cx="809" cy="1060"/>
            </a:xfrm>
            <a:prstGeom prst="rect">
              <a:avLst/>
            </a:prstGeom>
            <a:solidFill>
              <a:srgbClr val="00B050"/>
            </a:solidFill>
            <a:ln w="9525">
              <a:noFill/>
              <a:miter lim="800000"/>
              <a:headEnd/>
              <a:tailEnd/>
            </a:ln>
          </p:spPr>
          <p:txBody>
            <a:bodyPr/>
            <a:lstStyle/>
            <a:p>
              <a:endParaRPr lang="en-US" altLang="en-US"/>
            </a:p>
          </p:txBody>
        </p:sp>
        <p:sp>
          <p:nvSpPr>
            <p:cNvPr id="36899" name="Rectangle 52"/>
            <p:cNvSpPr>
              <a:spLocks noChangeArrowheads="1"/>
            </p:cNvSpPr>
            <p:nvPr/>
          </p:nvSpPr>
          <p:spPr bwMode="auto">
            <a:xfrm>
              <a:off x="1294" y="1329"/>
              <a:ext cx="809" cy="1060"/>
            </a:xfrm>
            <a:prstGeom prst="rect">
              <a:avLst/>
            </a:prstGeom>
            <a:noFill/>
            <a:ln w="15" cap="rnd">
              <a:solidFill>
                <a:srgbClr val="000000"/>
              </a:solidFill>
              <a:round/>
              <a:headEnd/>
              <a:tailEnd/>
            </a:ln>
          </p:spPr>
          <p:txBody>
            <a:bodyPr/>
            <a:lstStyle/>
            <a:p>
              <a:endParaRPr lang="en-US" altLang="en-US"/>
            </a:p>
          </p:txBody>
        </p:sp>
        <p:sp>
          <p:nvSpPr>
            <p:cNvPr id="36900" name="Rectangle 53"/>
            <p:cNvSpPr>
              <a:spLocks noChangeArrowheads="1"/>
            </p:cNvSpPr>
            <p:nvPr/>
          </p:nvSpPr>
          <p:spPr bwMode="auto">
            <a:xfrm>
              <a:off x="1514" y="134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6901" name="Rectangle 54"/>
            <p:cNvSpPr>
              <a:spLocks noChangeArrowheads="1"/>
            </p:cNvSpPr>
            <p:nvPr/>
          </p:nvSpPr>
          <p:spPr bwMode="auto">
            <a:xfrm>
              <a:off x="1815" y="1341"/>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2</a:t>
              </a:r>
              <a:endParaRPr lang="nl-NL" altLang="en-US"/>
            </a:p>
          </p:txBody>
        </p:sp>
        <p:sp>
          <p:nvSpPr>
            <p:cNvPr id="36902" name="Rectangle 55"/>
            <p:cNvSpPr>
              <a:spLocks noChangeArrowheads="1"/>
            </p:cNvSpPr>
            <p:nvPr/>
          </p:nvSpPr>
          <p:spPr bwMode="auto">
            <a:xfrm>
              <a:off x="1474" y="1489"/>
              <a:ext cx="561"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Detailed </a:t>
              </a:r>
              <a:endParaRPr lang="nl-NL" altLang="en-US"/>
            </a:p>
          </p:txBody>
        </p:sp>
        <p:sp>
          <p:nvSpPr>
            <p:cNvPr id="36903" name="Rectangle 56"/>
            <p:cNvSpPr>
              <a:spLocks noChangeArrowheads="1"/>
            </p:cNvSpPr>
            <p:nvPr/>
          </p:nvSpPr>
          <p:spPr bwMode="auto">
            <a:xfrm>
              <a:off x="1377" y="1637"/>
              <a:ext cx="75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expenditure </a:t>
              </a:r>
              <a:endParaRPr lang="nl-NL" altLang="en-US"/>
            </a:p>
          </p:txBody>
        </p:sp>
        <p:sp>
          <p:nvSpPr>
            <p:cNvPr id="36904" name="Rectangle 57"/>
            <p:cNvSpPr>
              <a:spLocks noChangeArrowheads="1"/>
            </p:cNvSpPr>
            <p:nvPr/>
          </p:nvSpPr>
          <p:spPr bwMode="auto">
            <a:xfrm>
              <a:off x="1397" y="1785"/>
              <a:ext cx="65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and sector</a:t>
              </a:r>
              <a:endParaRPr lang="nl-NL" altLang="en-US"/>
            </a:p>
          </p:txBody>
        </p:sp>
        <p:sp>
          <p:nvSpPr>
            <p:cNvPr id="36905" name="Rectangle 58"/>
            <p:cNvSpPr>
              <a:spLocks noChangeArrowheads="1"/>
            </p:cNvSpPr>
            <p:nvPr/>
          </p:nvSpPr>
          <p:spPr bwMode="auto">
            <a:xfrm>
              <a:off x="1968" y="1785"/>
              <a:ext cx="9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6906" name="Rectangle 59"/>
            <p:cNvSpPr>
              <a:spLocks noChangeArrowheads="1"/>
            </p:cNvSpPr>
            <p:nvPr/>
          </p:nvSpPr>
          <p:spPr bwMode="auto">
            <a:xfrm>
              <a:off x="1489" y="1933"/>
              <a:ext cx="525"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ministry </a:t>
              </a:r>
              <a:endParaRPr lang="nl-NL" altLang="en-US"/>
            </a:p>
          </p:txBody>
        </p:sp>
        <p:sp>
          <p:nvSpPr>
            <p:cNvPr id="36907" name="Rectangle 60"/>
            <p:cNvSpPr>
              <a:spLocks noChangeArrowheads="1"/>
            </p:cNvSpPr>
            <p:nvPr/>
          </p:nvSpPr>
          <p:spPr bwMode="auto">
            <a:xfrm>
              <a:off x="1356" y="2075"/>
              <a:ext cx="69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ceilings for </a:t>
              </a:r>
              <a:endParaRPr lang="nl-NL" altLang="en-US"/>
            </a:p>
          </p:txBody>
        </p:sp>
        <p:sp>
          <p:nvSpPr>
            <p:cNvPr id="36908" name="Rectangle 61"/>
            <p:cNvSpPr>
              <a:spLocks noChangeArrowheads="1"/>
            </p:cNvSpPr>
            <p:nvPr/>
          </p:nvSpPr>
          <p:spPr bwMode="auto">
            <a:xfrm>
              <a:off x="1973" y="2075"/>
              <a:ext cx="16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3 </a:t>
              </a:r>
              <a:endParaRPr lang="nl-NL" altLang="en-US"/>
            </a:p>
          </p:txBody>
        </p:sp>
        <p:sp>
          <p:nvSpPr>
            <p:cNvPr id="36909" name="Rectangle 62"/>
            <p:cNvSpPr>
              <a:spLocks noChangeArrowheads="1"/>
            </p:cNvSpPr>
            <p:nvPr/>
          </p:nvSpPr>
          <p:spPr bwMode="auto">
            <a:xfrm>
              <a:off x="1550" y="2223"/>
              <a:ext cx="36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years</a:t>
              </a:r>
              <a:endParaRPr lang="nl-NL" altLang="en-US"/>
            </a:p>
          </p:txBody>
        </p:sp>
        <p:sp>
          <p:nvSpPr>
            <p:cNvPr id="36910" name="Rectangle 63"/>
            <p:cNvSpPr>
              <a:spLocks noChangeArrowheads="1"/>
            </p:cNvSpPr>
            <p:nvPr/>
          </p:nvSpPr>
          <p:spPr bwMode="auto">
            <a:xfrm>
              <a:off x="234" y="1329"/>
              <a:ext cx="810" cy="1060"/>
            </a:xfrm>
            <a:prstGeom prst="rect">
              <a:avLst/>
            </a:prstGeom>
            <a:solidFill>
              <a:srgbClr val="00B050"/>
            </a:solidFill>
            <a:ln w="9525">
              <a:noFill/>
              <a:miter lim="800000"/>
              <a:headEnd/>
              <a:tailEnd/>
            </a:ln>
          </p:spPr>
          <p:txBody>
            <a:bodyPr/>
            <a:lstStyle/>
            <a:p>
              <a:endParaRPr lang="en-US" altLang="en-US"/>
            </a:p>
          </p:txBody>
        </p:sp>
        <p:sp>
          <p:nvSpPr>
            <p:cNvPr id="36911" name="Rectangle 64"/>
            <p:cNvSpPr>
              <a:spLocks noChangeArrowheads="1"/>
            </p:cNvSpPr>
            <p:nvPr/>
          </p:nvSpPr>
          <p:spPr bwMode="auto">
            <a:xfrm>
              <a:off x="234" y="1329"/>
              <a:ext cx="810" cy="1060"/>
            </a:xfrm>
            <a:prstGeom prst="rect">
              <a:avLst/>
            </a:prstGeom>
            <a:noFill/>
            <a:ln w="15" cap="rnd">
              <a:solidFill>
                <a:srgbClr val="000000"/>
              </a:solidFill>
              <a:round/>
              <a:headEnd/>
              <a:tailEnd/>
            </a:ln>
          </p:spPr>
          <p:txBody>
            <a:bodyPr/>
            <a:lstStyle/>
            <a:p>
              <a:endParaRPr lang="en-US" altLang="en-US"/>
            </a:p>
          </p:txBody>
        </p:sp>
        <p:sp>
          <p:nvSpPr>
            <p:cNvPr id="36912" name="Rectangle 65"/>
            <p:cNvSpPr>
              <a:spLocks noChangeArrowheads="1"/>
            </p:cNvSpPr>
            <p:nvPr/>
          </p:nvSpPr>
          <p:spPr bwMode="auto">
            <a:xfrm>
              <a:off x="454" y="1418"/>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6913" name="Rectangle 66"/>
            <p:cNvSpPr>
              <a:spLocks noChangeArrowheads="1"/>
            </p:cNvSpPr>
            <p:nvPr/>
          </p:nvSpPr>
          <p:spPr bwMode="auto">
            <a:xfrm>
              <a:off x="755" y="1418"/>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2</a:t>
              </a:r>
              <a:endParaRPr lang="nl-NL" altLang="en-US"/>
            </a:p>
          </p:txBody>
        </p:sp>
        <p:sp>
          <p:nvSpPr>
            <p:cNvPr id="36914" name="Rectangle 67"/>
            <p:cNvSpPr>
              <a:spLocks noChangeArrowheads="1"/>
            </p:cNvSpPr>
            <p:nvPr/>
          </p:nvSpPr>
          <p:spPr bwMode="auto">
            <a:xfrm>
              <a:off x="449" y="1566"/>
              <a:ext cx="40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Macro</a:t>
              </a:r>
              <a:endParaRPr lang="nl-NL" altLang="en-US"/>
            </a:p>
          </p:txBody>
        </p:sp>
        <p:sp>
          <p:nvSpPr>
            <p:cNvPr id="36915" name="Rectangle 68"/>
            <p:cNvSpPr>
              <a:spLocks noChangeArrowheads="1"/>
            </p:cNvSpPr>
            <p:nvPr/>
          </p:nvSpPr>
          <p:spPr bwMode="auto">
            <a:xfrm>
              <a:off x="791" y="1566"/>
              <a:ext cx="9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6916" name="Rectangle 69"/>
            <p:cNvSpPr>
              <a:spLocks noChangeArrowheads="1"/>
            </p:cNvSpPr>
            <p:nvPr/>
          </p:nvSpPr>
          <p:spPr bwMode="auto">
            <a:xfrm>
              <a:off x="378" y="1708"/>
              <a:ext cx="63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economic </a:t>
              </a:r>
              <a:endParaRPr lang="nl-NL" altLang="en-US"/>
            </a:p>
          </p:txBody>
        </p:sp>
        <p:sp>
          <p:nvSpPr>
            <p:cNvPr id="36917" name="Rectangle 70"/>
            <p:cNvSpPr>
              <a:spLocks noChangeArrowheads="1"/>
            </p:cNvSpPr>
            <p:nvPr/>
          </p:nvSpPr>
          <p:spPr bwMode="auto">
            <a:xfrm>
              <a:off x="322" y="1856"/>
              <a:ext cx="68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framework </a:t>
              </a:r>
              <a:endParaRPr lang="nl-NL" altLang="en-US"/>
            </a:p>
          </p:txBody>
        </p:sp>
        <p:sp>
          <p:nvSpPr>
            <p:cNvPr id="36918" name="Rectangle 71"/>
            <p:cNvSpPr>
              <a:spLocks noChangeArrowheads="1"/>
            </p:cNvSpPr>
            <p:nvPr/>
          </p:nvSpPr>
          <p:spPr bwMode="auto">
            <a:xfrm>
              <a:off x="923" y="1856"/>
              <a:ext cx="12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 </a:t>
              </a:r>
              <a:endParaRPr lang="nl-NL" altLang="en-US"/>
            </a:p>
          </p:txBody>
        </p:sp>
        <p:sp>
          <p:nvSpPr>
            <p:cNvPr id="36919" name="Rectangle 72"/>
            <p:cNvSpPr>
              <a:spLocks noChangeArrowheads="1"/>
            </p:cNvSpPr>
            <p:nvPr/>
          </p:nvSpPr>
          <p:spPr bwMode="auto">
            <a:xfrm>
              <a:off x="281" y="2004"/>
              <a:ext cx="731" cy="145"/>
            </a:xfrm>
            <a:prstGeom prst="rect">
              <a:avLst/>
            </a:prstGeom>
            <a:noFill/>
            <a:ln w="9525">
              <a:noFill/>
              <a:miter lim="800000"/>
              <a:headEnd/>
              <a:tailEnd/>
            </a:ln>
          </p:spPr>
          <p:txBody>
            <a:bodyPr wrap="none" lIns="0" tIns="0" rIns="0" bIns="0">
              <a:spAutoFit/>
            </a:bodyPr>
            <a:lstStyle/>
            <a:p>
              <a:pPr marL="3175"/>
              <a:r>
                <a:rPr lang="nl-NL" altLang="en-US" sz="1500" dirty="0">
                  <a:solidFill>
                    <a:srgbClr val="000000"/>
                  </a:solidFill>
                  <a:latin typeface="Arial" charset="0"/>
                </a:rPr>
                <a:t>a</a:t>
              </a:r>
              <a:r>
                <a:rPr lang="nl-NL" altLang="en-US" sz="1500" dirty="0" smtClean="0">
                  <a:solidFill>
                    <a:srgbClr val="000000"/>
                  </a:solidFill>
                  <a:latin typeface="Arial" charset="0"/>
                </a:rPr>
                <a:t>vailability </a:t>
              </a:r>
              <a:r>
                <a:rPr lang="nl-NL" altLang="en-US" sz="1500" dirty="0">
                  <a:solidFill>
                    <a:srgbClr val="000000"/>
                  </a:solidFill>
                  <a:latin typeface="Arial" charset="0"/>
                </a:rPr>
                <a:t>of </a:t>
              </a:r>
              <a:endParaRPr lang="nl-NL" altLang="en-US" dirty="0"/>
            </a:p>
          </p:txBody>
        </p:sp>
        <p:sp>
          <p:nvSpPr>
            <p:cNvPr id="36920" name="Rectangle 73"/>
            <p:cNvSpPr>
              <a:spLocks noChangeArrowheads="1"/>
            </p:cNvSpPr>
            <p:nvPr/>
          </p:nvSpPr>
          <p:spPr bwMode="auto">
            <a:xfrm>
              <a:off x="373" y="2152"/>
              <a:ext cx="61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resources</a:t>
              </a:r>
              <a:endParaRPr lang="nl-NL" altLang="en-US"/>
            </a:p>
          </p:txBody>
        </p:sp>
        <p:sp>
          <p:nvSpPr>
            <p:cNvPr id="36921" name="Rectangle 74"/>
            <p:cNvSpPr>
              <a:spLocks noChangeArrowheads="1"/>
            </p:cNvSpPr>
            <p:nvPr/>
          </p:nvSpPr>
          <p:spPr bwMode="auto">
            <a:xfrm>
              <a:off x="3181" y="2813"/>
              <a:ext cx="810" cy="1059"/>
            </a:xfrm>
            <a:prstGeom prst="rect">
              <a:avLst/>
            </a:prstGeom>
            <a:solidFill>
              <a:srgbClr val="E0E8F3"/>
            </a:solidFill>
            <a:ln w="9525">
              <a:noFill/>
              <a:miter lim="800000"/>
              <a:headEnd/>
              <a:tailEnd/>
            </a:ln>
          </p:spPr>
          <p:txBody>
            <a:bodyPr/>
            <a:lstStyle/>
            <a:p>
              <a:endParaRPr lang="en-US" altLang="en-US"/>
            </a:p>
          </p:txBody>
        </p:sp>
        <p:sp>
          <p:nvSpPr>
            <p:cNvPr id="36922" name="Rectangle 75"/>
            <p:cNvSpPr>
              <a:spLocks noChangeArrowheads="1"/>
            </p:cNvSpPr>
            <p:nvPr/>
          </p:nvSpPr>
          <p:spPr bwMode="auto">
            <a:xfrm>
              <a:off x="3181" y="2813"/>
              <a:ext cx="810" cy="1059"/>
            </a:xfrm>
            <a:prstGeom prst="rect">
              <a:avLst/>
            </a:prstGeom>
            <a:noFill/>
            <a:ln w="15" cap="rnd">
              <a:solidFill>
                <a:srgbClr val="000000"/>
              </a:solidFill>
              <a:round/>
              <a:headEnd/>
              <a:tailEnd/>
            </a:ln>
          </p:spPr>
          <p:txBody>
            <a:bodyPr/>
            <a:lstStyle/>
            <a:p>
              <a:endParaRPr lang="en-US" altLang="en-US"/>
            </a:p>
          </p:txBody>
        </p:sp>
        <p:sp>
          <p:nvSpPr>
            <p:cNvPr id="36923" name="Rectangle 80"/>
            <p:cNvSpPr>
              <a:spLocks noChangeArrowheads="1"/>
            </p:cNvSpPr>
            <p:nvPr/>
          </p:nvSpPr>
          <p:spPr bwMode="auto">
            <a:xfrm>
              <a:off x="3482" y="3120"/>
              <a:ext cx="35" cy="145"/>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 </a:t>
              </a:r>
              <a:endParaRPr lang="nl-NL" altLang="en-US"/>
            </a:p>
          </p:txBody>
        </p:sp>
        <p:sp>
          <p:nvSpPr>
            <p:cNvPr id="36924" name="Rectangle 89"/>
            <p:cNvSpPr>
              <a:spLocks noChangeArrowheads="1"/>
            </p:cNvSpPr>
            <p:nvPr/>
          </p:nvSpPr>
          <p:spPr bwMode="auto">
            <a:xfrm>
              <a:off x="4809" y="1329"/>
              <a:ext cx="809" cy="1060"/>
            </a:xfrm>
            <a:prstGeom prst="rect">
              <a:avLst/>
            </a:prstGeom>
            <a:solidFill>
              <a:srgbClr val="EDF1F8"/>
            </a:solidFill>
            <a:ln w="9525">
              <a:noFill/>
              <a:miter lim="800000"/>
              <a:headEnd/>
              <a:tailEnd/>
            </a:ln>
          </p:spPr>
          <p:txBody>
            <a:bodyPr/>
            <a:lstStyle/>
            <a:p>
              <a:endParaRPr lang="en-US" altLang="en-US"/>
            </a:p>
          </p:txBody>
        </p:sp>
        <p:sp>
          <p:nvSpPr>
            <p:cNvPr id="36925" name="Rectangle 90"/>
            <p:cNvSpPr>
              <a:spLocks noChangeArrowheads="1"/>
            </p:cNvSpPr>
            <p:nvPr/>
          </p:nvSpPr>
          <p:spPr bwMode="auto">
            <a:xfrm>
              <a:off x="4809" y="1329"/>
              <a:ext cx="809" cy="1060"/>
            </a:xfrm>
            <a:prstGeom prst="rect">
              <a:avLst/>
            </a:prstGeom>
            <a:noFill/>
            <a:ln w="15" cap="rnd">
              <a:solidFill>
                <a:srgbClr val="000000"/>
              </a:solidFill>
              <a:round/>
              <a:headEnd/>
              <a:tailEnd/>
            </a:ln>
          </p:spPr>
          <p:txBody>
            <a:bodyPr/>
            <a:lstStyle/>
            <a:p>
              <a:endParaRPr lang="en-US" altLang="en-US"/>
            </a:p>
          </p:txBody>
        </p:sp>
        <p:sp>
          <p:nvSpPr>
            <p:cNvPr id="36926" name="Rectangle 92"/>
            <p:cNvSpPr>
              <a:spLocks noChangeArrowheads="1"/>
            </p:cNvSpPr>
            <p:nvPr/>
          </p:nvSpPr>
          <p:spPr bwMode="auto">
            <a:xfrm>
              <a:off x="5332" y="141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6927" name="Rectangle 98"/>
            <p:cNvSpPr>
              <a:spLocks noChangeArrowheads="1"/>
            </p:cNvSpPr>
            <p:nvPr/>
          </p:nvSpPr>
          <p:spPr bwMode="auto">
            <a:xfrm>
              <a:off x="3759" y="1329"/>
              <a:ext cx="809" cy="1060"/>
            </a:xfrm>
            <a:prstGeom prst="rect">
              <a:avLst/>
            </a:prstGeom>
            <a:solidFill>
              <a:srgbClr val="EDF1F8"/>
            </a:solidFill>
            <a:ln w="9525">
              <a:noFill/>
              <a:miter lim="800000"/>
              <a:headEnd/>
              <a:tailEnd/>
            </a:ln>
          </p:spPr>
          <p:txBody>
            <a:bodyPr/>
            <a:lstStyle/>
            <a:p>
              <a:endParaRPr lang="en-US" altLang="en-US"/>
            </a:p>
          </p:txBody>
        </p:sp>
        <p:sp>
          <p:nvSpPr>
            <p:cNvPr id="36928" name="Rectangle 99"/>
            <p:cNvSpPr>
              <a:spLocks noChangeArrowheads="1"/>
            </p:cNvSpPr>
            <p:nvPr/>
          </p:nvSpPr>
          <p:spPr bwMode="auto">
            <a:xfrm>
              <a:off x="3759" y="1329"/>
              <a:ext cx="809" cy="1060"/>
            </a:xfrm>
            <a:prstGeom prst="rect">
              <a:avLst/>
            </a:prstGeom>
            <a:noFill/>
            <a:ln w="15" cap="rnd">
              <a:solidFill>
                <a:srgbClr val="000000"/>
              </a:solidFill>
              <a:round/>
              <a:headEnd/>
              <a:tailEnd/>
            </a:ln>
          </p:spPr>
          <p:txBody>
            <a:bodyPr/>
            <a:lstStyle/>
            <a:p>
              <a:endParaRPr lang="en-US" altLang="en-US"/>
            </a:p>
          </p:txBody>
        </p:sp>
        <p:sp>
          <p:nvSpPr>
            <p:cNvPr id="36929" name="Rectangle 101"/>
            <p:cNvSpPr>
              <a:spLocks noChangeArrowheads="1"/>
            </p:cNvSpPr>
            <p:nvPr/>
          </p:nvSpPr>
          <p:spPr bwMode="auto">
            <a:xfrm>
              <a:off x="4282" y="141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6930" name="Line 113"/>
            <p:cNvSpPr>
              <a:spLocks noChangeShapeType="1"/>
            </p:cNvSpPr>
            <p:nvPr/>
          </p:nvSpPr>
          <p:spPr bwMode="auto">
            <a:xfrm>
              <a:off x="4568" y="1859"/>
              <a:ext cx="136" cy="0"/>
            </a:xfrm>
            <a:prstGeom prst="line">
              <a:avLst/>
            </a:prstGeom>
            <a:noFill/>
            <a:ln w="21" cap="rnd">
              <a:solidFill>
                <a:srgbClr val="4677BF"/>
              </a:solidFill>
              <a:round/>
              <a:headEnd/>
              <a:tailEnd/>
            </a:ln>
          </p:spPr>
          <p:txBody>
            <a:bodyPr/>
            <a:lstStyle/>
            <a:p>
              <a:endParaRPr lang="el-GR"/>
            </a:p>
          </p:txBody>
        </p:sp>
        <p:sp>
          <p:nvSpPr>
            <p:cNvPr id="36931" name="Freeform 114"/>
            <p:cNvSpPr>
              <a:spLocks/>
            </p:cNvSpPr>
            <p:nvPr/>
          </p:nvSpPr>
          <p:spPr bwMode="auto">
            <a:xfrm>
              <a:off x="4694"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6932" name="Rectangle 115"/>
            <p:cNvSpPr>
              <a:spLocks noChangeArrowheads="1"/>
            </p:cNvSpPr>
            <p:nvPr/>
          </p:nvSpPr>
          <p:spPr bwMode="auto">
            <a:xfrm>
              <a:off x="2430" y="1329"/>
              <a:ext cx="809" cy="1060"/>
            </a:xfrm>
            <a:prstGeom prst="rect">
              <a:avLst/>
            </a:prstGeom>
            <a:solidFill>
              <a:srgbClr val="FFFF00"/>
            </a:solidFill>
            <a:ln w="9525">
              <a:noFill/>
              <a:miter lim="800000"/>
              <a:headEnd/>
              <a:tailEnd/>
            </a:ln>
          </p:spPr>
          <p:txBody>
            <a:bodyPr/>
            <a:lstStyle/>
            <a:p>
              <a:endParaRPr lang="en-US" altLang="en-US"/>
            </a:p>
          </p:txBody>
        </p:sp>
        <p:sp>
          <p:nvSpPr>
            <p:cNvPr id="36933" name="Rectangle 116"/>
            <p:cNvSpPr>
              <a:spLocks noChangeArrowheads="1"/>
            </p:cNvSpPr>
            <p:nvPr/>
          </p:nvSpPr>
          <p:spPr bwMode="auto">
            <a:xfrm>
              <a:off x="2430" y="1329"/>
              <a:ext cx="809" cy="1060"/>
            </a:xfrm>
            <a:prstGeom prst="rect">
              <a:avLst/>
            </a:prstGeom>
            <a:noFill/>
            <a:ln w="15" cap="rnd">
              <a:solidFill>
                <a:srgbClr val="000000"/>
              </a:solidFill>
              <a:round/>
              <a:headEnd/>
              <a:tailEnd/>
            </a:ln>
          </p:spPr>
          <p:txBody>
            <a:bodyPr/>
            <a:lstStyle/>
            <a:p>
              <a:endParaRPr lang="en-US" altLang="en-US"/>
            </a:p>
          </p:txBody>
        </p:sp>
        <p:sp>
          <p:nvSpPr>
            <p:cNvPr id="36934" name="Rectangle 117"/>
            <p:cNvSpPr>
              <a:spLocks noChangeArrowheads="1"/>
            </p:cNvSpPr>
            <p:nvPr/>
          </p:nvSpPr>
          <p:spPr bwMode="auto">
            <a:xfrm>
              <a:off x="2651" y="1566"/>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6935" name="Rectangle 118"/>
            <p:cNvSpPr>
              <a:spLocks noChangeArrowheads="1"/>
            </p:cNvSpPr>
            <p:nvPr/>
          </p:nvSpPr>
          <p:spPr bwMode="auto">
            <a:xfrm>
              <a:off x="2951" y="1566"/>
              <a:ext cx="133"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3</a:t>
              </a:r>
              <a:endParaRPr lang="nl-NL" altLang="en-US"/>
            </a:p>
          </p:txBody>
        </p:sp>
        <p:sp>
          <p:nvSpPr>
            <p:cNvPr id="36936" name="Rectangle 119"/>
            <p:cNvSpPr>
              <a:spLocks noChangeArrowheads="1"/>
            </p:cNvSpPr>
            <p:nvPr/>
          </p:nvSpPr>
          <p:spPr bwMode="auto">
            <a:xfrm>
              <a:off x="2523" y="1708"/>
              <a:ext cx="73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Approval of </a:t>
              </a:r>
              <a:endParaRPr lang="nl-NL" altLang="en-US"/>
            </a:p>
          </p:txBody>
        </p:sp>
        <p:sp>
          <p:nvSpPr>
            <p:cNvPr id="36937" name="Rectangle 120"/>
            <p:cNvSpPr>
              <a:spLocks noChangeArrowheads="1"/>
            </p:cNvSpPr>
            <p:nvPr/>
          </p:nvSpPr>
          <p:spPr bwMode="auto">
            <a:xfrm>
              <a:off x="2549" y="1856"/>
              <a:ext cx="68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ceilings by </a:t>
              </a:r>
              <a:endParaRPr lang="nl-NL" altLang="en-US"/>
            </a:p>
          </p:txBody>
        </p:sp>
        <p:sp>
          <p:nvSpPr>
            <p:cNvPr id="36938" name="Rectangle 121"/>
            <p:cNvSpPr>
              <a:spLocks noChangeArrowheads="1"/>
            </p:cNvSpPr>
            <p:nvPr/>
          </p:nvSpPr>
          <p:spPr bwMode="auto">
            <a:xfrm>
              <a:off x="2625" y="2004"/>
              <a:ext cx="49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Cabinet</a:t>
              </a:r>
              <a:endParaRPr lang="nl-NL" altLang="en-US"/>
            </a:p>
          </p:txBody>
        </p:sp>
        <p:sp>
          <p:nvSpPr>
            <p:cNvPr id="36939" name="Line 122"/>
            <p:cNvSpPr>
              <a:spLocks noChangeShapeType="1"/>
            </p:cNvSpPr>
            <p:nvPr/>
          </p:nvSpPr>
          <p:spPr bwMode="auto">
            <a:xfrm>
              <a:off x="1044" y="1859"/>
              <a:ext cx="144" cy="0"/>
            </a:xfrm>
            <a:prstGeom prst="line">
              <a:avLst/>
            </a:prstGeom>
            <a:noFill/>
            <a:ln w="21" cap="rnd">
              <a:solidFill>
                <a:srgbClr val="4677BF"/>
              </a:solidFill>
              <a:round/>
              <a:headEnd/>
              <a:tailEnd/>
            </a:ln>
          </p:spPr>
          <p:txBody>
            <a:bodyPr/>
            <a:lstStyle/>
            <a:p>
              <a:endParaRPr lang="el-GR"/>
            </a:p>
          </p:txBody>
        </p:sp>
        <p:sp>
          <p:nvSpPr>
            <p:cNvPr id="36940" name="Freeform 123"/>
            <p:cNvSpPr>
              <a:spLocks/>
            </p:cNvSpPr>
            <p:nvPr/>
          </p:nvSpPr>
          <p:spPr bwMode="auto">
            <a:xfrm>
              <a:off x="1179"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6941" name="Line 124"/>
            <p:cNvSpPr>
              <a:spLocks noChangeShapeType="1"/>
            </p:cNvSpPr>
            <p:nvPr/>
          </p:nvSpPr>
          <p:spPr bwMode="auto">
            <a:xfrm>
              <a:off x="2103" y="1859"/>
              <a:ext cx="222" cy="0"/>
            </a:xfrm>
            <a:prstGeom prst="line">
              <a:avLst/>
            </a:prstGeom>
            <a:noFill/>
            <a:ln w="21" cap="rnd">
              <a:solidFill>
                <a:srgbClr val="4677BF"/>
              </a:solidFill>
              <a:round/>
              <a:headEnd/>
              <a:tailEnd/>
            </a:ln>
          </p:spPr>
          <p:txBody>
            <a:bodyPr/>
            <a:lstStyle/>
            <a:p>
              <a:endParaRPr lang="el-GR"/>
            </a:p>
          </p:txBody>
        </p:sp>
        <p:sp>
          <p:nvSpPr>
            <p:cNvPr id="36942" name="Freeform 125"/>
            <p:cNvSpPr>
              <a:spLocks/>
            </p:cNvSpPr>
            <p:nvPr/>
          </p:nvSpPr>
          <p:spPr bwMode="auto">
            <a:xfrm>
              <a:off x="2315"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6943" name="Freeform 132"/>
            <p:cNvSpPr>
              <a:spLocks/>
            </p:cNvSpPr>
            <p:nvPr/>
          </p:nvSpPr>
          <p:spPr bwMode="auto">
            <a:xfrm>
              <a:off x="3239" y="1859"/>
              <a:ext cx="135" cy="848"/>
            </a:xfrm>
            <a:custGeom>
              <a:avLst/>
              <a:gdLst>
                <a:gd name="T0" fmla="*/ 0 w 135"/>
                <a:gd name="T1" fmla="*/ 0 h 848"/>
                <a:gd name="T2" fmla="*/ 135 w 135"/>
                <a:gd name="T3" fmla="*/ 0 h 848"/>
                <a:gd name="T4" fmla="*/ 135 w 135"/>
                <a:gd name="T5" fmla="*/ 848 h 848"/>
                <a:gd name="T6" fmla="*/ 0 60000 65536"/>
                <a:gd name="T7" fmla="*/ 0 60000 65536"/>
                <a:gd name="T8" fmla="*/ 0 60000 65536"/>
                <a:gd name="T9" fmla="*/ 0 w 135"/>
                <a:gd name="T10" fmla="*/ 0 h 848"/>
                <a:gd name="T11" fmla="*/ 135 w 135"/>
                <a:gd name="T12" fmla="*/ 848 h 848"/>
              </a:gdLst>
              <a:ahLst/>
              <a:cxnLst>
                <a:cxn ang="T6">
                  <a:pos x="T0" y="T1"/>
                </a:cxn>
                <a:cxn ang="T7">
                  <a:pos x="T2" y="T3"/>
                </a:cxn>
                <a:cxn ang="T8">
                  <a:pos x="T4" y="T5"/>
                </a:cxn>
              </a:cxnLst>
              <a:rect l="T9" t="T10" r="T11" b="T12"/>
              <a:pathLst>
                <a:path w="135" h="848">
                  <a:moveTo>
                    <a:pt x="0" y="0"/>
                  </a:moveTo>
                  <a:lnTo>
                    <a:pt x="135" y="0"/>
                  </a:lnTo>
                  <a:lnTo>
                    <a:pt x="135" y="848"/>
                  </a:lnTo>
                </a:path>
              </a:pathLst>
            </a:custGeom>
            <a:noFill/>
            <a:ln w="21" cap="rnd">
              <a:solidFill>
                <a:srgbClr val="4677BF"/>
              </a:solidFill>
              <a:prstDash val="solid"/>
              <a:round/>
              <a:headEnd/>
              <a:tailEnd/>
            </a:ln>
          </p:spPr>
          <p:txBody>
            <a:bodyPr/>
            <a:lstStyle/>
            <a:p>
              <a:endParaRPr lang="el-GR"/>
            </a:p>
          </p:txBody>
        </p:sp>
        <p:sp>
          <p:nvSpPr>
            <p:cNvPr id="36944" name="Freeform 133"/>
            <p:cNvSpPr>
              <a:spLocks/>
            </p:cNvSpPr>
            <p:nvPr/>
          </p:nvSpPr>
          <p:spPr bwMode="auto">
            <a:xfrm>
              <a:off x="3336" y="2698"/>
              <a:ext cx="76" cy="115"/>
            </a:xfrm>
            <a:custGeom>
              <a:avLst/>
              <a:gdLst>
                <a:gd name="T0" fmla="*/ 76 w 76"/>
                <a:gd name="T1" fmla="*/ 0 h 115"/>
                <a:gd name="T2" fmla="*/ 38 w 76"/>
                <a:gd name="T3" fmla="*/ 115 h 115"/>
                <a:gd name="T4" fmla="*/ 0 w 76"/>
                <a:gd name="T5" fmla="*/ 0 h 115"/>
                <a:gd name="T6" fmla="*/ 76 w 76"/>
                <a:gd name="T7" fmla="*/ 0 h 115"/>
                <a:gd name="T8" fmla="*/ 0 60000 65536"/>
                <a:gd name="T9" fmla="*/ 0 60000 65536"/>
                <a:gd name="T10" fmla="*/ 0 60000 65536"/>
                <a:gd name="T11" fmla="*/ 0 60000 65536"/>
                <a:gd name="T12" fmla="*/ 0 w 76"/>
                <a:gd name="T13" fmla="*/ 0 h 115"/>
                <a:gd name="T14" fmla="*/ 76 w 76"/>
                <a:gd name="T15" fmla="*/ 115 h 115"/>
              </a:gdLst>
              <a:ahLst/>
              <a:cxnLst>
                <a:cxn ang="T8">
                  <a:pos x="T0" y="T1"/>
                </a:cxn>
                <a:cxn ang="T9">
                  <a:pos x="T2" y="T3"/>
                </a:cxn>
                <a:cxn ang="T10">
                  <a:pos x="T4" y="T5"/>
                </a:cxn>
                <a:cxn ang="T11">
                  <a:pos x="T6" y="T7"/>
                </a:cxn>
              </a:cxnLst>
              <a:rect l="T12" t="T13" r="T14" b="T15"/>
              <a:pathLst>
                <a:path w="76" h="115">
                  <a:moveTo>
                    <a:pt x="76" y="0"/>
                  </a:moveTo>
                  <a:lnTo>
                    <a:pt x="38" y="115"/>
                  </a:lnTo>
                  <a:lnTo>
                    <a:pt x="0" y="0"/>
                  </a:lnTo>
                  <a:lnTo>
                    <a:pt x="76" y="0"/>
                  </a:lnTo>
                  <a:close/>
                </a:path>
              </a:pathLst>
            </a:custGeom>
            <a:solidFill>
              <a:srgbClr val="4677BF"/>
            </a:solidFill>
            <a:ln w="9525">
              <a:noFill/>
              <a:round/>
              <a:headEnd/>
              <a:tailEnd/>
            </a:ln>
          </p:spPr>
          <p:txBody>
            <a:bodyPr/>
            <a:lstStyle/>
            <a:p>
              <a:endParaRPr lang="el-GR"/>
            </a:p>
          </p:txBody>
        </p:sp>
        <p:sp>
          <p:nvSpPr>
            <p:cNvPr id="36945" name="Freeform 134"/>
            <p:cNvSpPr>
              <a:spLocks/>
            </p:cNvSpPr>
            <p:nvPr/>
          </p:nvSpPr>
          <p:spPr bwMode="auto">
            <a:xfrm>
              <a:off x="3605" y="1859"/>
              <a:ext cx="49" cy="954"/>
            </a:xfrm>
            <a:custGeom>
              <a:avLst/>
              <a:gdLst>
                <a:gd name="T0" fmla="*/ 0 w 49"/>
                <a:gd name="T1" fmla="*/ 954 h 954"/>
                <a:gd name="T2" fmla="*/ 0 w 49"/>
                <a:gd name="T3" fmla="*/ 0 h 954"/>
                <a:gd name="T4" fmla="*/ 49 w 49"/>
                <a:gd name="T5" fmla="*/ 0 h 954"/>
                <a:gd name="T6" fmla="*/ 0 60000 65536"/>
                <a:gd name="T7" fmla="*/ 0 60000 65536"/>
                <a:gd name="T8" fmla="*/ 0 60000 65536"/>
                <a:gd name="T9" fmla="*/ 0 w 49"/>
                <a:gd name="T10" fmla="*/ 0 h 954"/>
                <a:gd name="T11" fmla="*/ 49 w 49"/>
                <a:gd name="T12" fmla="*/ 954 h 954"/>
              </a:gdLst>
              <a:ahLst/>
              <a:cxnLst>
                <a:cxn ang="T6">
                  <a:pos x="T0" y="T1"/>
                </a:cxn>
                <a:cxn ang="T7">
                  <a:pos x="T2" y="T3"/>
                </a:cxn>
                <a:cxn ang="T8">
                  <a:pos x="T4" y="T5"/>
                </a:cxn>
              </a:cxnLst>
              <a:rect l="T9" t="T10" r="T11" b="T12"/>
              <a:pathLst>
                <a:path w="49" h="954">
                  <a:moveTo>
                    <a:pt x="0" y="954"/>
                  </a:moveTo>
                  <a:lnTo>
                    <a:pt x="0" y="0"/>
                  </a:lnTo>
                  <a:lnTo>
                    <a:pt x="49" y="0"/>
                  </a:lnTo>
                </a:path>
              </a:pathLst>
            </a:custGeom>
            <a:noFill/>
            <a:ln w="21" cap="rnd">
              <a:solidFill>
                <a:srgbClr val="4677BF"/>
              </a:solidFill>
              <a:prstDash val="solid"/>
              <a:round/>
              <a:headEnd/>
              <a:tailEnd/>
            </a:ln>
          </p:spPr>
          <p:txBody>
            <a:bodyPr/>
            <a:lstStyle/>
            <a:p>
              <a:endParaRPr lang="el-GR"/>
            </a:p>
          </p:txBody>
        </p:sp>
        <p:sp>
          <p:nvSpPr>
            <p:cNvPr id="36946" name="Freeform 135"/>
            <p:cNvSpPr>
              <a:spLocks/>
            </p:cNvSpPr>
            <p:nvPr/>
          </p:nvSpPr>
          <p:spPr bwMode="auto">
            <a:xfrm>
              <a:off x="3644"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grpSp>
      <p:sp>
        <p:nvSpPr>
          <p:cNvPr id="36868" name="Line 124"/>
          <p:cNvSpPr>
            <a:spLocks noChangeShapeType="1"/>
          </p:cNvSpPr>
          <p:nvPr/>
        </p:nvSpPr>
        <p:spPr bwMode="auto">
          <a:xfrm>
            <a:off x="3197225" y="5357826"/>
            <a:ext cx="1747838" cy="0"/>
          </a:xfrm>
          <a:prstGeom prst="line">
            <a:avLst/>
          </a:prstGeom>
          <a:noFill/>
          <a:ln w="21" cap="rnd">
            <a:solidFill>
              <a:srgbClr val="4677BF"/>
            </a:solidFill>
            <a:round/>
            <a:headEnd/>
            <a:tailEnd/>
          </a:ln>
        </p:spPr>
        <p:txBody>
          <a:bodyPr/>
          <a:lstStyle/>
          <a:p>
            <a:endParaRPr lang="el-GR"/>
          </a:p>
        </p:txBody>
      </p:sp>
      <p:sp>
        <p:nvSpPr>
          <p:cNvPr id="36869" name="Freeform 137"/>
          <p:cNvSpPr>
            <a:spLocks/>
          </p:cNvSpPr>
          <p:nvPr/>
        </p:nvSpPr>
        <p:spPr bwMode="auto">
          <a:xfrm>
            <a:off x="4910138" y="5319713"/>
            <a:ext cx="182562" cy="122237"/>
          </a:xfrm>
          <a:custGeom>
            <a:avLst/>
            <a:gdLst>
              <a:gd name="T0" fmla="*/ 0 w 115"/>
              <a:gd name="T1" fmla="*/ 0 h 77"/>
              <a:gd name="T2" fmla="*/ 2147483647 w 115"/>
              <a:gd name="T3" fmla="*/ 2147483647 h 77"/>
              <a:gd name="T4" fmla="*/ 0 w 115"/>
              <a:gd name="T5" fmla="*/ 214748364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6870" name="Rectangle 138"/>
          <p:cNvSpPr>
            <a:spLocks noChangeArrowheads="1"/>
          </p:cNvSpPr>
          <p:nvPr/>
        </p:nvSpPr>
        <p:spPr bwMode="auto">
          <a:xfrm>
            <a:off x="3900488" y="1838325"/>
            <a:ext cx="1806575" cy="23018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Ministry of Finance </a:t>
            </a:r>
            <a:endParaRPr lang="nl-NL" altLang="en-US"/>
          </a:p>
        </p:txBody>
      </p:sp>
      <p:sp>
        <p:nvSpPr>
          <p:cNvPr id="83" name="Title 1"/>
          <p:cNvSpPr txBox="1">
            <a:spLocks/>
          </p:cNvSpPr>
          <p:nvPr/>
        </p:nvSpPr>
        <p:spPr>
          <a:xfrm>
            <a:off x="142843" y="1142984"/>
            <a:ext cx="8894795" cy="660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177800" indent="3175"/>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The Budget </a:t>
            </a:r>
            <a:r>
              <a:rPr lang="en-GB" altLang="en-US" sz="2800" b="1" kern="0" dirty="0" smtClean="0">
                <a:latin typeface="Verdana"/>
                <a:ea typeface="+mj-ea"/>
                <a:cs typeface="+mj-cs"/>
              </a:rPr>
              <a:t>preparation process</a:t>
            </a:r>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 </a:t>
            </a:r>
          </a:p>
        </p:txBody>
      </p:sp>
      <p:sp>
        <p:nvSpPr>
          <p:cNvPr id="84" name="Oval 83"/>
          <p:cNvSpPr/>
          <p:nvPr/>
        </p:nvSpPr>
        <p:spPr bwMode="auto">
          <a:xfrm>
            <a:off x="6875463" y="4557713"/>
            <a:ext cx="2211387" cy="865187"/>
          </a:xfrm>
          <a:prstGeom prst="ellipse">
            <a:avLst/>
          </a:prstGeom>
          <a:ln>
            <a:headEnd type="none" w="med" len="med"/>
            <a:tailEnd type="none" w="med" len="med"/>
          </a:ln>
        </p:spPr>
        <p:style>
          <a:lnRef idx="2">
            <a:schemeClr val="accent2">
              <a:shade val="50000"/>
            </a:schemeClr>
          </a:lnRef>
          <a:fillRef idx="1">
            <a:schemeClr val="accent2"/>
          </a:fillRef>
          <a:effectRef idx="0">
            <a:schemeClr val="accent2"/>
          </a:effectRef>
          <a:fontRef idx="minor">
            <a:schemeClr val="lt1"/>
          </a:fontRef>
        </p:style>
        <p:txBody>
          <a:bodyPr anchor="ctr"/>
          <a:lstStyle/>
          <a:p>
            <a:pPr marL="3175" algn="ctr">
              <a:defRPr/>
            </a:pPr>
            <a:r>
              <a:rPr lang="en-GB" sz="2000" b="1" dirty="0" smtClean="0">
                <a:solidFill>
                  <a:srgbClr val="0F5494"/>
                </a:solidFill>
              </a:rPr>
              <a:t>Policy to Budget </a:t>
            </a:r>
            <a:endParaRPr lang="en-GB" sz="2000" b="1" dirty="0">
              <a:solidFill>
                <a:srgbClr val="0F5494"/>
              </a:solidFill>
            </a:endParaRPr>
          </a:p>
        </p:txBody>
      </p:sp>
      <p:sp>
        <p:nvSpPr>
          <p:cNvPr id="85" name="Rectangle 35"/>
          <p:cNvSpPr>
            <a:spLocks noChangeArrowheads="1"/>
          </p:cNvSpPr>
          <p:nvPr/>
        </p:nvSpPr>
        <p:spPr bwMode="auto">
          <a:xfrm>
            <a:off x="2000232" y="4953000"/>
            <a:ext cx="1214446" cy="230832"/>
          </a:xfrm>
          <a:prstGeom prst="rect">
            <a:avLst/>
          </a:prstGeom>
          <a:noFill/>
          <a:ln w="9525">
            <a:noFill/>
            <a:miter lim="800000"/>
            <a:headEnd/>
            <a:tailEnd/>
          </a:ln>
        </p:spPr>
        <p:txBody>
          <a:bodyPr wrap="square" lIns="0" tIns="0" rIns="0" bIns="0">
            <a:spAutoFit/>
          </a:bodyPr>
          <a:lstStyle/>
          <a:p>
            <a:pPr marL="3175"/>
            <a:r>
              <a:rPr lang="nl-NL" altLang="en-US" sz="1500" dirty="0">
                <a:solidFill>
                  <a:srgbClr val="000000"/>
                </a:solidFill>
                <a:latin typeface="Arial" charset="0"/>
              </a:rPr>
              <a:t>Agreement </a:t>
            </a:r>
            <a:r>
              <a:rPr lang="nl-NL" altLang="en-US" sz="1500" dirty="0" smtClean="0">
                <a:solidFill>
                  <a:srgbClr val="000000"/>
                </a:solidFill>
                <a:latin typeface="Arial" charset="0"/>
              </a:rPr>
              <a:t>on</a:t>
            </a:r>
            <a:endParaRPr lang="nl-NL" altLang="en-US" dirty="0"/>
          </a:p>
        </p:txBody>
      </p:sp>
      <p:sp>
        <p:nvSpPr>
          <p:cNvPr id="86" name="Rectangle 36"/>
          <p:cNvSpPr>
            <a:spLocks noChangeArrowheads="1"/>
          </p:cNvSpPr>
          <p:nvPr/>
        </p:nvSpPr>
        <p:spPr bwMode="auto">
          <a:xfrm>
            <a:off x="2038389" y="5187950"/>
            <a:ext cx="1138132" cy="230832"/>
          </a:xfrm>
          <a:prstGeom prst="rect">
            <a:avLst/>
          </a:prstGeom>
          <a:noFill/>
          <a:ln w="9525">
            <a:noFill/>
            <a:miter lim="800000"/>
            <a:headEnd/>
            <a:tailEnd/>
          </a:ln>
        </p:spPr>
        <p:txBody>
          <a:bodyPr wrap="none" lIns="0" tIns="0" rIns="0" bIns="0">
            <a:spAutoFit/>
          </a:bodyPr>
          <a:lstStyle/>
          <a:p>
            <a:pPr marL="3175" algn="ctr"/>
            <a:r>
              <a:rPr lang="nl-NL" altLang="en-US" sz="1500" dirty="0" smtClean="0">
                <a:solidFill>
                  <a:srgbClr val="000000"/>
                </a:solidFill>
                <a:latin typeface="Arial" charset="0"/>
              </a:rPr>
              <a:t>programmes </a:t>
            </a:r>
            <a:endParaRPr lang="nl-NL" altLang="en-US" dirty="0"/>
          </a:p>
        </p:txBody>
      </p:sp>
      <p:sp>
        <p:nvSpPr>
          <p:cNvPr id="87" name="Rectangle 37"/>
          <p:cNvSpPr>
            <a:spLocks noChangeArrowheads="1"/>
          </p:cNvSpPr>
          <p:nvPr/>
        </p:nvSpPr>
        <p:spPr bwMode="auto">
          <a:xfrm>
            <a:off x="2418301" y="5422900"/>
            <a:ext cx="378309" cy="230832"/>
          </a:xfrm>
          <a:prstGeom prst="rect">
            <a:avLst/>
          </a:prstGeom>
          <a:noFill/>
          <a:ln w="9525">
            <a:noFill/>
            <a:miter lim="800000"/>
            <a:headEnd/>
            <a:tailEnd/>
          </a:ln>
        </p:spPr>
        <p:txBody>
          <a:bodyPr wrap="none" lIns="0" tIns="0" rIns="0" bIns="0">
            <a:spAutoFit/>
          </a:bodyPr>
          <a:lstStyle/>
          <a:p>
            <a:pPr marL="3175"/>
            <a:r>
              <a:rPr lang="nl-NL" altLang="en-US" sz="1500" dirty="0" smtClean="0">
                <a:solidFill>
                  <a:srgbClr val="000000"/>
                </a:solidFill>
                <a:latin typeface="Arial" charset="0"/>
              </a:rPr>
              <a:t>and </a:t>
            </a:r>
            <a:endParaRPr lang="nl-NL" altLang="en-US" dirty="0"/>
          </a:p>
        </p:txBody>
      </p:sp>
      <p:sp>
        <p:nvSpPr>
          <p:cNvPr id="88" name="Rectangle 38"/>
          <p:cNvSpPr>
            <a:spLocks noChangeArrowheads="1"/>
          </p:cNvSpPr>
          <p:nvPr/>
        </p:nvSpPr>
        <p:spPr bwMode="auto">
          <a:xfrm>
            <a:off x="2198690" y="5648325"/>
            <a:ext cx="817531" cy="230832"/>
          </a:xfrm>
          <a:prstGeom prst="rect">
            <a:avLst/>
          </a:prstGeom>
          <a:noFill/>
          <a:ln w="9525">
            <a:noFill/>
            <a:miter lim="800000"/>
            <a:headEnd/>
            <a:tailEnd/>
          </a:ln>
        </p:spPr>
        <p:txBody>
          <a:bodyPr wrap="none" lIns="0" tIns="0" rIns="0" bIns="0">
            <a:spAutoFit/>
          </a:bodyPr>
          <a:lstStyle/>
          <a:p>
            <a:pPr marL="3175"/>
            <a:r>
              <a:rPr lang="nl-NL" altLang="en-US" sz="1500" dirty="0" smtClean="0">
                <a:solidFill>
                  <a:srgbClr val="000000"/>
                </a:solidFill>
                <a:latin typeface="Arial" charset="0"/>
              </a:rPr>
              <a:t>line items</a:t>
            </a:r>
            <a:endParaRPr lang="nl-NL" altLang="en-US" dirty="0"/>
          </a:p>
        </p:txBody>
      </p:sp>
      <p:sp>
        <p:nvSpPr>
          <p:cNvPr id="3" name="Slide Number Placeholder 2"/>
          <p:cNvSpPr>
            <a:spLocks noGrp="1"/>
          </p:cNvSpPr>
          <p:nvPr>
            <p:ph type="sldNum" sz="quarter" idx="12"/>
          </p:nvPr>
        </p:nvSpPr>
        <p:spPr/>
        <p:txBody>
          <a:bodyPr/>
          <a:lstStyle/>
          <a:p>
            <a:pPr>
              <a:defRPr/>
            </a:pPr>
            <a:fld id="{C344C0D6-F87C-4D18-822F-4CAFBD2DA271}" type="slidenum">
              <a:rPr lang="en-GB" smtClean="0"/>
              <a:pPr>
                <a:defRPr/>
              </a:pPr>
              <a:t>16</a:t>
            </a:fld>
            <a:endParaRPr lang="en-GB"/>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195263" y="1773238"/>
            <a:ext cx="8915400" cy="4932362"/>
            <a:chOff x="123" y="1117"/>
            <a:chExt cx="5616" cy="3107"/>
          </a:xfrm>
        </p:grpSpPr>
        <p:sp>
          <p:nvSpPr>
            <p:cNvPr id="37897" name="AutoShape 3"/>
            <p:cNvSpPr>
              <a:spLocks noChangeAspect="1" noChangeArrowheads="1" noTextEdit="1"/>
            </p:cNvSpPr>
            <p:nvPr/>
          </p:nvSpPr>
          <p:spPr bwMode="auto">
            <a:xfrm>
              <a:off x="123" y="1117"/>
              <a:ext cx="5616" cy="3107"/>
            </a:xfrm>
            <a:prstGeom prst="rect">
              <a:avLst/>
            </a:prstGeom>
            <a:noFill/>
            <a:ln w="9525">
              <a:noFill/>
              <a:miter lim="800000"/>
              <a:headEnd/>
              <a:tailEnd/>
            </a:ln>
          </p:spPr>
          <p:txBody>
            <a:bodyPr/>
            <a:lstStyle/>
            <a:p>
              <a:endParaRPr lang="el-GR"/>
            </a:p>
          </p:txBody>
        </p:sp>
        <p:sp>
          <p:nvSpPr>
            <p:cNvPr id="37898" name="Rectangle 5"/>
            <p:cNvSpPr>
              <a:spLocks noChangeArrowheads="1"/>
            </p:cNvSpPr>
            <p:nvPr/>
          </p:nvSpPr>
          <p:spPr bwMode="auto">
            <a:xfrm>
              <a:off x="138" y="1132"/>
              <a:ext cx="5586" cy="1358"/>
            </a:xfrm>
            <a:prstGeom prst="rect">
              <a:avLst/>
            </a:prstGeom>
            <a:solidFill>
              <a:srgbClr val="B0C5E3"/>
            </a:solidFill>
            <a:ln w="9525">
              <a:noFill/>
              <a:miter lim="800000"/>
              <a:headEnd/>
              <a:tailEnd/>
            </a:ln>
          </p:spPr>
          <p:txBody>
            <a:bodyPr/>
            <a:lstStyle/>
            <a:p>
              <a:endParaRPr lang="en-US" altLang="en-US"/>
            </a:p>
          </p:txBody>
        </p:sp>
        <p:sp>
          <p:nvSpPr>
            <p:cNvPr id="37899" name="Rectangle 6"/>
            <p:cNvSpPr>
              <a:spLocks noChangeArrowheads="1"/>
            </p:cNvSpPr>
            <p:nvPr/>
          </p:nvSpPr>
          <p:spPr bwMode="auto">
            <a:xfrm>
              <a:off x="138" y="1132"/>
              <a:ext cx="5586" cy="1358"/>
            </a:xfrm>
            <a:prstGeom prst="rect">
              <a:avLst/>
            </a:prstGeom>
            <a:noFill/>
            <a:ln w="15" cap="rnd">
              <a:solidFill>
                <a:srgbClr val="000000"/>
              </a:solidFill>
              <a:round/>
              <a:headEnd/>
              <a:tailEnd/>
            </a:ln>
          </p:spPr>
          <p:txBody>
            <a:bodyPr/>
            <a:lstStyle/>
            <a:p>
              <a:endParaRPr lang="en-US" altLang="en-US"/>
            </a:p>
          </p:txBody>
        </p:sp>
        <p:sp>
          <p:nvSpPr>
            <p:cNvPr id="37900" name="Rectangle 8"/>
            <p:cNvSpPr>
              <a:spLocks noChangeArrowheads="1"/>
            </p:cNvSpPr>
            <p:nvPr/>
          </p:nvSpPr>
          <p:spPr bwMode="auto">
            <a:xfrm>
              <a:off x="2681" y="115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7901" name="Rectangle 13"/>
            <p:cNvSpPr>
              <a:spLocks noChangeArrowheads="1"/>
            </p:cNvSpPr>
            <p:nvPr/>
          </p:nvSpPr>
          <p:spPr bwMode="auto">
            <a:xfrm>
              <a:off x="138" y="2683"/>
              <a:ext cx="3949" cy="1526"/>
            </a:xfrm>
            <a:prstGeom prst="rect">
              <a:avLst/>
            </a:prstGeom>
            <a:solidFill>
              <a:srgbClr val="B0C5E3"/>
            </a:solidFill>
            <a:ln w="9525">
              <a:noFill/>
              <a:miter lim="800000"/>
              <a:headEnd/>
              <a:tailEnd/>
            </a:ln>
          </p:spPr>
          <p:txBody>
            <a:bodyPr/>
            <a:lstStyle/>
            <a:p>
              <a:endParaRPr lang="en-US" altLang="en-US"/>
            </a:p>
          </p:txBody>
        </p:sp>
        <p:sp>
          <p:nvSpPr>
            <p:cNvPr id="37902" name="Rectangle 14"/>
            <p:cNvSpPr>
              <a:spLocks noChangeArrowheads="1"/>
            </p:cNvSpPr>
            <p:nvPr/>
          </p:nvSpPr>
          <p:spPr bwMode="auto">
            <a:xfrm>
              <a:off x="138" y="2683"/>
              <a:ext cx="3949" cy="1526"/>
            </a:xfrm>
            <a:prstGeom prst="rect">
              <a:avLst/>
            </a:prstGeom>
            <a:noFill/>
            <a:ln w="15" cap="rnd">
              <a:solidFill>
                <a:srgbClr val="000000"/>
              </a:solidFill>
              <a:round/>
              <a:headEnd/>
              <a:tailEnd/>
            </a:ln>
          </p:spPr>
          <p:txBody>
            <a:bodyPr/>
            <a:lstStyle/>
            <a:p>
              <a:endParaRPr lang="en-US" altLang="en-US"/>
            </a:p>
          </p:txBody>
        </p:sp>
        <p:sp>
          <p:nvSpPr>
            <p:cNvPr id="37903" name="Rectangle 20"/>
            <p:cNvSpPr>
              <a:spLocks noChangeArrowheads="1"/>
            </p:cNvSpPr>
            <p:nvPr/>
          </p:nvSpPr>
          <p:spPr bwMode="auto">
            <a:xfrm>
              <a:off x="2865" y="4032"/>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7904" name="Rectangle 21"/>
            <p:cNvSpPr>
              <a:spLocks noChangeArrowheads="1"/>
            </p:cNvSpPr>
            <p:nvPr/>
          </p:nvSpPr>
          <p:spPr bwMode="auto">
            <a:xfrm>
              <a:off x="234" y="2813"/>
              <a:ext cx="810" cy="1059"/>
            </a:xfrm>
            <a:prstGeom prst="rect">
              <a:avLst/>
            </a:prstGeom>
            <a:solidFill>
              <a:srgbClr val="FFC000"/>
            </a:solidFill>
            <a:ln w="9525">
              <a:solidFill>
                <a:srgbClr val="000000"/>
              </a:solidFill>
              <a:miter lim="800000"/>
              <a:headEnd/>
              <a:tailEnd/>
            </a:ln>
          </p:spPr>
          <p:txBody>
            <a:bodyPr/>
            <a:lstStyle/>
            <a:p>
              <a:endParaRPr lang="en-US" altLang="en-US"/>
            </a:p>
          </p:txBody>
        </p:sp>
        <p:sp>
          <p:nvSpPr>
            <p:cNvPr id="37905" name="Rectangle 22"/>
            <p:cNvSpPr>
              <a:spLocks noChangeArrowheads="1"/>
            </p:cNvSpPr>
            <p:nvPr/>
          </p:nvSpPr>
          <p:spPr bwMode="auto">
            <a:xfrm>
              <a:off x="234" y="2813"/>
              <a:ext cx="810" cy="1059"/>
            </a:xfrm>
            <a:prstGeom prst="rect">
              <a:avLst/>
            </a:prstGeom>
            <a:noFill/>
            <a:ln w="15" cap="rnd">
              <a:solidFill>
                <a:srgbClr val="000000"/>
              </a:solidFill>
              <a:round/>
              <a:headEnd/>
              <a:tailEnd/>
            </a:ln>
          </p:spPr>
          <p:txBody>
            <a:bodyPr/>
            <a:lstStyle/>
            <a:p>
              <a:endParaRPr lang="en-US" altLang="en-US"/>
            </a:p>
          </p:txBody>
        </p:sp>
        <p:sp>
          <p:nvSpPr>
            <p:cNvPr id="37906" name="Rectangle 23"/>
            <p:cNvSpPr>
              <a:spLocks noChangeArrowheads="1"/>
            </p:cNvSpPr>
            <p:nvPr/>
          </p:nvSpPr>
          <p:spPr bwMode="auto">
            <a:xfrm>
              <a:off x="454" y="290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7907" name="Rectangle 24"/>
            <p:cNvSpPr>
              <a:spLocks noChangeArrowheads="1"/>
            </p:cNvSpPr>
            <p:nvPr/>
          </p:nvSpPr>
          <p:spPr bwMode="auto">
            <a:xfrm>
              <a:off x="755" y="2913"/>
              <a:ext cx="168" cy="145"/>
            </a:xfrm>
            <a:prstGeom prst="rect">
              <a:avLst/>
            </a:prstGeom>
            <a:noFill/>
            <a:ln w="9525">
              <a:noFill/>
              <a:miter lim="800000"/>
              <a:headEnd/>
              <a:tailEnd/>
            </a:ln>
          </p:spPr>
          <p:txBody>
            <a:bodyPr lIns="0" tIns="0" rIns="0" bIns="0">
              <a:spAutoFit/>
            </a:bodyPr>
            <a:lstStyle/>
            <a:p>
              <a:pPr marL="3175"/>
              <a:r>
                <a:rPr lang="nl-NL" altLang="en-US" sz="1500" b="1">
                  <a:solidFill>
                    <a:srgbClr val="000000"/>
                  </a:solidFill>
                  <a:latin typeface="Arial" charset="0"/>
                </a:rPr>
                <a:t>1</a:t>
              </a:r>
              <a:endParaRPr lang="nl-NL" altLang="en-US"/>
            </a:p>
          </p:txBody>
        </p:sp>
        <p:sp>
          <p:nvSpPr>
            <p:cNvPr id="37908" name="Rectangle 25"/>
            <p:cNvSpPr>
              <a:spLocks noChangeArrowheads="1"/>
            </p:cNvSpPr>
            <p:nvPr/>
          </p:nvSpPr>
          <p:spPr bwMode="auto">
            <a:xfrm>
              <a:off x="271" y="3049"/>
              <a:ext cx="770" cy="145"/>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Sector review </a:t>
              </a:r>
              <a:endParaRPr lang="nl-NL" altLang="en-US"/>
            </a:p>
          </p:txBody>
        </p:sp>
        <p:sp>
          <p:nvSpPr>
            <p:cNvPr id="37909" name="Rectangle 26"/>
            <p:cNvSpPr>
              <a:spLocks noChangeArrowheads="1"/>
            </p:cNvSpPr>
            <p:nvPr/>
          </p:nvSpPr>
          <p:spPr bwMode="auto">
            <a:xfrm>
              <a:off x="363" y="3191"/>
              <a:ext cx="66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of ministry </a:t>
              </a:r>
              <a:endParaRPr lang="nl-NL" altLang="en-US"/>
            </a:p>
          </p:txBody>
        </p:sp>
        <p:sp>
          <p:nvSpPr>
            <p:cNvPr id="37910" name="Rectangle 27"/>
            <p:cNvSpPr>
              <a:spLocks noChangeArrowheads="1"/>
            </p:cNvSpPr>
            <p:nvPr/>
          </p:nvSpPr>
          <p:spPr bwMode="auto">
            <a:xfrm>
              <a:off x="352" y="3339"/>
              <a:ext cx="62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objectives</a:t>
              </a:r>
              <a:endParaRPr lang="nl-NL" altLang="en-US"/>
            </a:p>
          </p:txBody>
        </p:sp>
        <p:sp>
          <p:nvSpPr>
            <p:cNvPr id="37911" name="Rectangle 28"/>
            <p:cNvSpPr>
              <a:spLocks noChangeArrowheads="1"/>
            </p:cNvSpPr>
            <p:nvPr/>
          </p:nvSpPr>
          <p:spPr bwMode="auto">
            <a:xfrm>
              <a:off x="893" y="3339"/>
              <a:ext cx="9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7912" name="Rectangle 29"/>
            <p:cNvSpPr>
              <a:spLocks noChangeArrowheads="1"/>
            </p:cNvSpPr>
            <p:nvPr/>
          </p:nvSpPr>
          <p:spPr bwMode="auto">
            <a:xfrm>
              <a:off x="317" y="3487"/>
              <a:ext cx="75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outputs and </a:t>
              </a:r>
              <a:endParaRPr lang="nl-NL" altLang="en-US"/>
            </a:p>
          </p:txBody>
        </p:sp>
        <p:sp>
          <p:nvSpPr>
            <p:cNvPr id="37913" name="Rectangle 30"/>
            <p:cNvSpPr>
              <a:spLocks noChangeArrowheads="1"/>
            </p:cNvSpPr>
            <p:nvPr/>
          </p:nvSpPr>
          <p:spPr bwMode="auto">
            <a:xfrm>
              <a:off x="403" y="3635"/>
              <a:ext cx="545"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activities</a:t>
              </a:r>
              <a:endParaRPr lang="nl-NL" altLang="en-US"/>
            </a:p>
          </p:txBody>
        </p:sp>
        <p:sp>
          <p:nvSpPr>
            <p:cNvPr id="37914" name="Rectangle 31"/>
            <p:cNvSpPr>
              <a:spLocks noChangeArrowheads="1"/>
            </p:cNvSpPr>
            <p:nvPr/>
          </p:nvSpPr>
          <p:spPr bwMode="auto">
            <a:xfrm>
              <a:off x="1207" y="2813"/>
              <a:ext cx="809" cy="1059"/>
            </a:xfrm>
            <a:prstGeom prst="rect">
              <a:avLst/>
            </a:prstGeom>
            <a:solidFill>
              <a:srgbClr val="FFC000"/>
            </a:solidFill>
            <a:ln w="9525">
              <a:noFill/>
              <a:miter lim="800000"/>
              <a:headEnd/>
              <a:tailEnd/>
            </a:ln>
          </p:spPr>
          <p:txBody>
            <a:bodyPr/>
            <a:lstStyle/>
            <a:p>
              <a:endParaRPr lang="en-US" altLang="en-US"/>
            </a:p>
          </p:txBody>
        </p:sp>
        <p:sp>
          <p:nvSpPr>
            <p:cNvPr id="37915" name="Rectangle 32"/>
            <p:cNvSpPr>
              <a:spLocks noChangeArrowheads="1"/>
            </p:cNvSpPr>
            <p:nvPr/>
          </p:nvSpPr>
          <p:spPr bwMode="auto">
            <a:xfrm>
              <a:off x="1207" y="2813"/>
              <a:ext cx="809" cy="1059"/>
            </a:xfrm>
            <a:prstGeom prst="rect">
              <a:avLst/>
            </a:prstGeom>
            <a:noFill/>
            <a:ln w="15" cap="rnd">
              <a:solidFill>
                <a:srgbClr val="000000"/>
              </a:solidFill>
              <a:round/>
              <a:headEnd/>
              <a:tailEnd/>
            </a:ln>
          </p:spPr>
          <p:txBody>
            <a:bodyPr/>
            <a:lstStyle/>
            <a:p>
              <a:endParaRPr lang="en-US" altLang="en-US"/>
            </a:p>
          </p:txBody>
        </p:sp>
        <p:sp>
          <p:nvSpPr>
            <p:cNvPr id="37916" name="Rectangle 33"/>
            <p:cNvSpPr>
              <a:spLocks noChangeArrowheads="1"/>
            </p:cNvSpPr>
            <p:nvPr/>
          </p:nvSpPr>
          <p:spPr bwMode="auto">
            <a:xfrm>
              <a:off x="1443" y="287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7917" name="Rectangle 34"/>
            <p:cNvSpPr>
              <a:spLocks noChangeArrowheads="1"/>
            </p:cNvSpPr>
            <p:nvPr/>
          </p:nvSpPr>
          <p:spPr bwMode="auto">
            <a:xfrm>
              <a:off x="1728" y="2871"/>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1</a:t>
              </a:r>
              <a:endParaRPr lang="nl-NL" altLang="en-US"/>
            </a:p>
          </p:txBody>
        </p:sp>
        <p:sp>
          <p:nvSpPr>
            <p:cNvPr id="37922" name="Rectangle 51"/>
            <p:cNvSpPr>
              <a:spLocks noChangeArrowheads="1"/>
            </p:cNvSpPr>
            <p:nvPr/>
          </p:nvSpPr>
          <p:spPr bwMode="auto">
            <a:xfrm>
              <a:off x="1294" y="1329"/>
              <a:ext cx="809" cy="1060"/>
            </a:xfrm>
            <a:prstGeom prst="rect">
              <a:avLst/>
            </a:prstGeom>
            <a:solidFill>
              <a:srgbClr val="00B050"/>
            </a:solidFill>
            <a:ln w="9525">
              <a:noFill/>
              <a:miter lim="800000"/>
              <a:headEnd/>
              <a:tailEnd/>
            </a:ln>
          </p:spPr>
          <p:txBody>
            <a:bodyPr/>
            <a:lstStyle/>
            <a:p>
              <a:endParaRPr lang="en-US" altLang="en-US"/>
            </a:p>
          </p:txBody>
        </p:sp>
        <p:sp>
          <p:nvSpPr>
            <p:cNvPr id="37923" name="Rectangle 52"/>
            <p:cNvSpPr>
              <a:spLocks noChangeArrowheads="1"/>
            </p:cNvSpPr>
            <p:nvPr/>
          </p:nvSpPr>
          <p:spPr bwMode="auto">
            <a:xfrm>
              <a:off x="1294" y="1329"/>
              <a:ext cx="809" cy="1060"/>
            </a:xfrm>
            <a:prstGeom prst="rect">
              <a:avLst/>
            </a:prstGeom>
            <a:noFill/>
            <a:ln w="15" cap="rnd">
              <a:solidFill>
                <a:srgbClr val="000000"/>
              </a:solidFill>
              <a:round/>
              <a:headEnd/>
              <a:tailEnd/>
            </a:ln>
          </p:spPr>
          <p:txBody>
            <a:bodyPr/>
            <a:lstStyle/>
            <a:p>
              <a:endParaRPr lang="en-US" altLang="en-US"/>
            </a:p>
          </p:txBody>
        </p:sp>
        <p:sp>
          <p:nvSpPr>
            <p:cNvPr id="37924" name="Rectangle 53"/>
            <p:cNvSpPr>
              <a:spLocks noChangeArrowheads="1"/>
            </p:cNvSpPr>
            <p:nvPr/>
          </p:nvSpPr>
          <p:spPr bwMode="auto">
            <a:xfrm>
              <a:off x="1514" y="134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7925" name="Rectangle 54"/>
            <p:cNvSpPr>
              <a:spLocks noChangeArrowheads="1"/>
            </p:cNvSpPr>
            <p:nvPr/>
          </p:nvSpPr>
          <p:spPr bwMode="auto">
            <a:xfrm>
              <a:off x="1815" y="1341"/>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2</a:t>
              </a:r>
              <a:endParaRPr lang="nl-NL" altLang="en-US"/>
            </a:p>
          </p:txBody>
        </p:sp>
        <p:sp>
          <p:nvSpPr>
            <p:cNvPr id="37926" name="Rectangle 55"/>
            <p:cNvSpPr>
              <a:spLocks noChangeArrowheads="1"/>
            </p:cNvSpPr>
            <p:nvPr/>
          </p:nvSpPr>
          <p:spPr bwMode="auto">
            <a:xfrm>
              <a:off x="1474" y="1489"/>
              <a:ext cx="561"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Detailed </a:t>
              </a:r>
              <a:endParaRPr lang="nl-NL" altLang="en-US"/>
            </a:p>
          </p:txBody>
        </p:sp>
        <p:sp>
          <p:nvSpPr>
            <p:cNvPr id="37927" name="Rectangle 56"/>
            <p:cNvSpPr>
              <a:spLocks noChangeArrowheads="1"/>
            </p:cNvSpPr>
            <p:nvPr/>
          </p:nvSpPr>
          <p:spPr bwMode="auto">
            <a:xfrm>
              <a:off x="1377" y="1637"/>
              <a:ext cx="75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expenditure </a:t>
              </a:r>
              <a:endParaRPr lang="nl-NL" altLang="en-US"/>
            </a:p>
          </p:txBody>
        </p:sp>
        <p:sp>
          <p:nvSpPr>
            <p:cNvPr id="37928" name="Rectangle 57"/>
            <p:cNvSpPr>
              <a:spLocks noChangeArrowheads="1"/>
            </p:cNvSpPr>
            <p:nvPr/>
          </p:nvSpPr>
          <p:spPr bwMode="auto">
            <a:xfrm>
              <a:off x="1397" y="1785"/>
              <a:ext cx="65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and sector</a:t>
              </a:r>
              <a:endParaRPr lang="nl-NL" altLang="en-US"/>
            </a:p>
          </p:txBody>
        </p:sp>
        <p:sp>
          <p:nvSpPr>
            <p:cNvPr id="37929" name="Rectangle 58"/>
            <p:cNvSpPr>
              <a:spLocks noChangeArrowheads="1"/>
            </p:cNvSpPr>
            <p:nvPr/>
          </p:nvSpPr>
          <p:spPr bwMode="auto">
            <a:xfrm>
              <a:off x="1968" y="1785"/>
              <a:ext cx="9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7930" name="Rectangle 59"/>
            <p:cNvSpPr>
              <a:spLocks noChangeArrowheads="1"/>
            </p:cNvSpPr>
            <p:nvPr/>
          </p:nvSpPr>
          <p:spPr bwMode="auto">
            <a:xfrm>
              <a:off x="1489" y="1933"/>
              <a:ext cx="525"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ministry </a:t>
              </a:r>
              <a:endParaRPr lang="nl-NL" altLang="en-US"/>
            </a:p>
          </p:txBody>
        </p:sp>
        <p:sp>
          <p:nvSpPr>
            <p:cNvPr id="37931" name="Rectangle 60"/>
            <p:cNvSpPr>
              <a:spLocks noChangeArrowheads="1"/>
            </p:cNvSpPr>
            <p:nvPr/>
          </p:nvSpPr>
          <p:spPr bwMode="auto">
            <a:xfrm>
              <a:off x="1356" y="2075"/>
              <a:ext cx="69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ceilings for </a:t>
              </a:r>
              <a:endParaRPr lang="nl-NL" altLang="en-US"/>
            </a:p>
          </p:txBody>
        </p:sp>
        <p:sp>
          <p:nvSpPr>
            <p:cNvPr id="37932" name="Rectangle 61"/>
            <p:cNvSpPr>
              <a:spLocks noChangeArrowheads="1"/>
            </p:cNvSpPr>
            <p:nvPr/>
          </p:nvSpPr>
          <p:spPr bwMode="auto">
            <a:xfrm>
              <a:off x="1973" y="2075"/>
              <a:ext cx="16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3 </a:t>
              </a:r>
              <a:endParaRPr lang="nl-NL" altLang="en-US"/>
            </a:p>
          </p:txBody>
        </p:sp>
        <p:sp>
          <p:nvSpPr>
            <p:cNvPr id="37933" name="Rectangle 62"/>
            <p:cNvSpPr>
              <a:spLocks noChangeArrowheads="1"/>
            </p:cNvSpPr>
            <p:nvPr/>
          </p:nvSpPr>
          <p:spPr bwMode="auto">
            <a:xfrm>
              <a:off x="1550" y="2223"/>
              <a:ext cx="36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years</a:t>
              </a:r>
              <a:endParaRPr lang="nl-NL" altLang="en-US"/>
            </a:p>
          </p:txBody>
        </p:sp>
        <p:sp>
          <p:nvSpPr>
            <p:cNvPr id="37934" name="Rectangle 63"/>
            <p:cNvSpPr>
              <a:spLocks noChangeArrowheads="1"/>
            </p:cNvSpPr>
            <p:nvPr/>
          </p:nvSpPr>
          <p:spPr bwMode="auto">
            <a:xfrm>
              <a:off x="234" y="1329"/>
              <a:ext cx="810" cy="1060"/>
            </a:xfrm>
            <a:prstGeom prst="rect">
              <a:avLst/>
            </a:prstGeom>
            <a:solidFill>
              <a:srgbClr val="00B050"/>
            </a:solidFill>
            <a:ln w="9525">
              <a:noFill/>
              <a:miter lim="800000"/>
              <a:headEnd/>
              <a:tailEnd/>
            </a:ln>
          </p:spPr>
          <p:txBody>
            <a:bodyPr/>
            <a:lstStyle/>
            <a:p>
              <a:endParaRPr lang="en-US" altLang="en-US"/>
            </a:p>
          </p:txBody>
        </p:sp>
        <p:sp>
          <p:nvSpPr>
            <p:cNvPr id="37935" name="Rectangle 64"/>
            <p:cNvSpPr>
              <a:spLocks noChangeArrowheads="1"/>
            </p:cNvSpPr>
            <p:nvPr/>
          </p:nvSpPr>
          <p:spPr bwMode="auto">
            <a:xfrm>
              <a:off x="234" y="1329"/>
              <a:ext cx="810" cy="1060"/>
            </a:xfrm>
            <a:prstGeom prst="rect">
              <a:avLst/>
            </a:prstGeom>
            <a:noFill/>
            <a:ln w="15" cap="rnd">
              <a:solidFill>
                <a:srgbClr val="000000"/>
              </a:solidFill>
              <a:round/>
              <a:headEnd/>
              <a:tailEnd/>
            </a:ln>
          </p:spPr>
          <p:txBody>
            <a:bodyPr/>
            <a:lstStyle/>
            <a:p>
              <a:endParaRPr lang="en-US" altLang="en-US"/>
            </a:p>
          </p:txBody>
        </p:sp>
        <p:sp>
          <p:nvSpPr>
            <p:cNvPr id="37936" name="Rectangle 65"/>
            <p:cNvSpPr>
              <a:spLocks noChangeArrowheads="1"/>
            </p:cNvSpPr>
            <p:nvPr/>
          </p:nvSpPr>
          <p:spPr bwMode="auto">
            <a:xfrm>
              <a:off x="454" y="1418"/>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7937" name="Rectangle 66"/>
            <p:cNvSpPr>
              <a:spLocks noChangeArrowheads="1"/>
            </p:cNvSpPr>
            <p:nvPr/>
          </p:nvSpPr>
          <p:spPr bwMode="auto">
            <a:xfrm>
              <a:off x="755" y="1418"/>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2</a:t>
              </a:r>
              <a:endParaRPr lang="nl-NL" altLang="en-US"/>
            </a:p>
          </p:txBody>
        </p:sp>
        <p:sp>
          <p:nvSpPr>
            <p:cNvPr id="37938" name="Rectangle 67"/>
            <p:cNvSpPr>
              <a:spLocks noChangeArrowheads="1"/>
            </p:cNvSpPr>
            <p:nvPr/>
          </p:nvSpPr>
          <p:spPr bwMode="auto">
            <a:xfrm>
              <a:off x="449" y="1566"/>
              <a:ext cx="40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Macro</a:t>
              </a:r>
              <a:endParaRPr lang="nl-NL" altLang="en-US"/>
            </a:p>
          </p:txBody>
        </p:sp>
        <p:sp>
          <p:nvSpPr>
            <p:cNvPr id="37939" name="Rectangle 68"/>
            <p:cNvSpPr>
              <a:spLocks noChangeArrowheads="1"/>
            </p:cNvSpPr>
            <p:nvPr/>
          </p:nvSpPr>
          <p:spPr bwMode="auto">
            <a:xfrm>
              <a:off x="791" y="1566"/>
              <a:ext cx="9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7940" name="Rectangle 69"/>
            <p:cNvSpPr>
              <a:spLocks noChangeArrowheads="1"/>
            </p:cNvSpPr>
            <p:nvPr/>
          </p:nvSpPr>
          <p:spPr bwMode="auto">
            <a:xfrm>
              <a:off x="378" y="1708"/>
              <a:ext cx="63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economic </a:t>
              </a:r>
              <a:endParaRPr lang="nl-NL" altLang="en-US"/>
            </a:p>
          </p:txBody>
        </p:sp>
        <p:sp>
          <p:nvSpPr>
            <p:cNvPr id="37941" name="Rectangle 70"/>
            <p:cNvSpPr>
              <a:spLocks noChangeArrowheads="1"/>
            </p:cNvSpPr>
            <p:nvPr/>
          </p:nvSpPr>
          <p:spPr bwMode="auto">
            <a:xfrm>
              <a:off x="322" y="1856"/>
              <a:ext cx="68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framework </a:t>
              </a:r>
              <a:endParaRPr lang="nl-NL" altLang="en-US"/>
            </a:p>
          </p:txBody>
        </p:sp>
        <p:sp>
          <p:nvSpPr>
            <p:cNvPr id="37942" name="Rectangle 71"/>
            <p:cNvSpPr>
              <a:spLocks noChangeArrowheads="1"/>
            </p:cNvSpPr>
            <p:nvPr/>
          </p:nvSpPr>
          <p:spPr bwMode="auto">
            <a:xfrm>
              <a:off x="923" y="1856"/>
              <a:ext cx="12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 </a:t>
              </a:r>
              <a:endParaRPr lang="nl-NL" altLang="en-US"/>
            </a:p>
          </p:txBody>
        </p:sp>
        <p:sp>
          <p:nvSpPr>
            <p:cNvPr id="37943" name="Rectangle 72"/>
            <p:cNvSpPr>
              <a:spLocks noChangeArrowheads="1"/>
            </p:cNvSpPr>
            <p:nvPr/>
          </p:nvSpPr>
          <p:spPr bwMode="auto">
            <a:xfrm>
              <a:off x="281" y="2004"/>
              <a:ext cx="831"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Availability of </a:t>
              </a:r>
              <a:endParaRPr lang="nl-NL" altLang="en-US"/>
            </a:p>
          </p:txBody>
        </p:sp>
        <p:sp>
          <p:nvSpPr>
            <p:cNvPr id="37944" name="Rectangle 73"/>
            <p:cNvSpPr>
              <a:spLocks noChangeArrowheads="1"/>
            </p:cNvSpPr>
            <p:nvPr/>
          </p:nvSpPr>
          <p:spPr bwMode="auto">
            <a:xfrm>
              <a:off x="373" y="2152"/>
              <a:ext cx="61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resources</a:t>
              </a:r>
              <a:endParaRPr lang="nl-NL" altLang="en-US"/>
            </a:p>
          </p:txBody>
        </p:sp>
        <p:sp>
          <p:nvSpPr>
            <p:cNvPr id="37945" name="Rectangle 74"/>
            <p:cNvSpPr>
              <a:spLocks noChangeArrowheads="1"/>
            </p:cNvSpPr>
            <p:nvPr/>
          </p:nvSpPr>
          <p:spPr bwMode="auto">
            <a:xfrm>
              <a:off x="3181" y="2813"/>
              <a:ext cx="810" cy="1059"/>
            </a:xfrm>
            <a:prstGeom prst="rect">
              <a:avLst/>
            </a:prstGeom>
            <a:solidFill>
              <a:srgbClr val="00B0F0"/>
            </a:solidFill>
            <a:ln w="9525">
              <a:noFill/>
              <a:miter lim="800000"/>
              <a:headEnd/>
              <a:tailEnd/>
            </a:ln>
          </p:spPr>
          <p:txBody>
            <a:bodyPr/>
            <a:lstStyle/>
            <a:p>
              <a:endParaRPr lang="en-US" altLang="en-US"/>
            </a:p>
          </p:txBody>
        </p:sp>
        <p:sp>
          <p:nvSpPr>
            <p:cNvPr id="37946" name="Rectangle 75"/>
            <p:cNvSpPr>
              <a:spLocks noChangeArrowheads="1"/>
            </p:cNvSpPr>
            <p:nvPr/>
          </p:nvSpPr>
          <p:spPr bwMode="auto">
            <a:xfrm>
              <a:off x="3181" y="2813"/>
              <a:ext cx="810" cy="1059"/>
            </a:xfrm>
            <a:prstGeom prst="rect">
              <a:avLst/>
            </a:prstGeom>
            <a:noFill/>
            <a:ln w="15" cap="rnd">
              <a:solidFill>
                <a:srgbClr val="000000"/>
              </a:solidFill>
              <a:round/>
              <a:headEnd/>
              <a:tailEnd/>
            </a:ln>
          </p:spPr>
          <p:txBody>
            <a:bodyPr/>
            <a:lstStyle/>
            <a:p>
              <a:endParaRPr lang="en-US" altLang="en-US"/>
            </a:p>
          </p:txBody>
        </p:sp>
        <p:sp>
          <p:nvSpPr>
            <p:cNvPr id="37947" name="Rectangle 76"/>
            <p:cNvSpPr>
              <a:spLocks noChangeArrowheads="1"/>
            </p:cNvSpPr>
            <p:nvPr/>
          </p:nvSpPr>
          <p:spPr bwMode="auto">
            <a:xfrm>
              <a:off x="3400" y="2824"/>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7948" name="Rectangle 77"/>
            <p:cNvSpPr>
              <a:spLocks noChangeArrowheads="1"/>
            </p:cNvSpPr>
            <p:nvPr/>
          </p:nvSpPr>
          <p:spPr bwMode="auto">
            <a:xfrm>
              <a:off x="3701" y="2824"/>
              <a:ext cx="133"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4</a:t>
              </a:r>
              <a:endParaRPr lang="nl-NL" altLang="en-US"/>
            </a:p>
          </p:txBody>
        </p:sp>
        <p:sp>
          <p:nvSpPr>
            <p:cNvPr id="37949" name="Rectangle 78"/>
            <p:cNvSpPr>
              <a:spLocks noChangeArrowheads="1"/>
            </p:cNvSpPr>
            <p:nvPr/>
          </p:nvSpPr>
          <p:spPr bwMode="auto">
            <a:xfrm>
              <a:off x="3267" y="2972"/>
              <a:ext cx="74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Preparation </a:t>
              </a:r>
              <a:endParaRPr lang="nl-NL" altLang="en-US"/>
            </a:p>
          </p:txBody>
        </p:sp>
        <p:sp>
          <p:nvSpPr>
            <p:cNvPr id="37950" name="Rectangle 79"/>
            <p:cNvSpPr>
              <a:spLocks noChangeArrowheads="1"/>
            </p:cNvSpPr>
            <p:nvPr/>
          </p:nvSpPr>
          <p:spPr bwMode="auto">
            <a:xfrm>
              <a:off x="3349" y="3120"/>
              <a:ext cx="19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of </a:t>
              </a:r>
              <a:endParaRPr lang="nl-NL" altLang="en-US"/>
            </a:p>
          </p:txBody>
        </p:sp>
        <p:sp>
          <p:nvSpPr>
            <p:cNvPr id="37951" name="Rectangle 80"/>
            <p:cNvSpPr>
              <a:spLocks noChangeArrowheads="1"/>
            </p:cNvSpPr>
            <p:nvPr/>
          </p:nvSpPr>
          <p:spPr bwMode="auto">
            <a:xfrm>
              <a:off x="3482" y="3120"/>
              <a:ext cx="16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3 </a:t>
              </a:r>
              <a:endParaRPr lang="nl-NL" altLang="en-US"/>
            </a:p>
          </p:txBody>
        </p:sp>
        <p:sp>
          <p:nvSpPr>
            <p:cNvPr id="37952" name="Rectangle 81"/>
            <p:cNvSpPr>
              <a:spLocks noChangeArrowheads="1"/>
            </p:cNvSpPr>
            <p:nvPr/>
          </p:nvSpPr>
          <p:spPr bwMode="auto">
            <a:xfrm>
              <a:off x="3583" y="3120"/>
              <a:ext cx="336"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year </a:t>
              </a:r>
              <a:endParaRPr lang="nl-NL" altLang="en-US"/>
            </a:p>
          </p:txBody>
        </p:sp>
        <p:sp>
          <p:nvSpPr>
            <p:cNvPr id="37953" name="Rectangle 82"/>
            <p:cNvSpPr>
              <a:spLocks noChangeArrowheads="1"/>
            </p:cNvSpPr>
            <p:nvPr/>
          </p:nvSpPr>
          <p:spPr bwMode="auto">
            <a:xfrm>
              <a:off x="3324" y="3268"/>
              <a:ext cx="63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estimates </a:t>
              </a:r>
              <a:endParaRPr lang="nl-NL" altLang="en-US"/>
            </a:p>
          </p:txBody>
        </p:sp>
        <p:sp>
          <p:nvSpPr>
            <p:cNvPr id="37954" name="Rectangle 83"/>
            <p:cNvSpPr>
              <a:spLocks noChangeArrowheads="1"/>
            </p:cNvSpPr>
            <p:nvPr/>
          </p:nvSpPr>
          <p:spPr bwMode="auto">
            <a:xfrm>
              <a:off x="3217" y="3416"/>
              <a:ext cx="861"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within cabinet </a:t>
              </a:r>
              <a:endParaRPr lang="nl-NL" altLang="en-US"/>
            </a:p>
          </p:txBody>
        </p:sp>
        <p:sp>
          <p:nvSpPr>
            <p:cNvPr id="37955" name="Rectangle 84"/>
            <p:cNvSpPr>
              <a:spLocks noChangeArrowheads="1"/>
            </p:cNvSpPr>
            <p:nvPr/>
          </p:nvSpPr>
          <p:spPr bwMode="auto">
            <a:xfrm>
              <a:off x="3329" y="3558"/>
              <a:ext cx="62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approved </a:t>
              </a:r>
              <a:endParaRPr lang="nl-NL" altLang="en-US"/>
            </a:p>
          </p:txBody>
        </p:sp>
        <p:sp>
          <p:nvSpPr>
            <p:cNvPr id="37956" name="Rectangle 85"/>
            <p:cNvSpPr>
              <a:spLocks noChangeArrowheads="1"/>
            </p:cNvSpPr>
            <p:nvPr/>
          </p:nvSpPr>
          <p:spPr bwMode="auto">
            <a:xfrm>
              <a:off x="3380" y="3706"/>
              <a:ext cx="47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ceilings</a:t>
              </a:r>
              <a:endParaRPr lang="nl-NL" altLang="en-US"/>
            </a:p>
          </p:txBody>
        </p:sp>
        <p:sp>
          <p:nvSpPr>
            <p:cNvPr id="37957" name="Rectangle 89"/>
            <p:cNvSpPr>
              <a:spLocks noChangeArrowheads="1"/>
            </p:cNvSpPr>
            <p:nvPr/>
          </p:nvSpPr>
          <p:spPr bwMode="auto">
            <a:xfrm>
              <a:off x="4809" y="1329"/>
              <a:ext cx="809" cy="1060"/>
            </a:xfrm>
            <a:prstGeom prst="rect">
              <a:avLst/>
            </a:prstGeom>
            <a:solidFill>
              <a:srgbClr val="EDF1F8"/>
            </a:solidFill>
            <a:ln w="9525">
              <a:noFill/>
              <a:miter lim="800000"/>
              <a:headEnd/>
              <a:tailEnd/>
            </a:ln>
          </p:spPr>
          <p:txBody>
            <a:bodyPr/>
            <a:lstStyle/>
            <a:p>
              <a:endParaRPr lang="en-US" altLang="en-US"/>
            </a:p>
          </p:txBody>
        </p:sp>
        <p:sp>
          <p:nvSpPr>
            <p:cNvPr id="37958" name="Rectangle 90"/>
            <p:cNvSpPr>
              <a:spLocks noChangeArrowheads="1"/>
            </p:cNvSpPr>
            <p:nvPr/>
          </p:nvSpPr>
          <p:spPr bwMode="auto">
            <a:xfrm>
              <a:off x="4809" y="1329"/>
              <a:ext cx="809" cy="1060"/>
            </a:xfrm>
            <a:prstGeom prst="rect">
              <a:avLst/>
            </a:prstGeom>
            <a:noFill/>
            <a:ln w="15" cap="rnd">
              <a:solidFill>
                <a:srgbClr val="000000"/>
              </a:solidFill>
              <a:round/>
              <a:headEnd/>
              <a:tailEnd/>
            </a:ln>
          </p:spPr>
          <p:txBody>
            <a:bodyPr/>
            <a:lstStyle/>
            <a:p>
              <a:endParaRPr lang="en-US" altLang="en-US"/>
            </a:p>
          </p:txBody>
        </p:sp>
        <p:sp>
          <p:nvSpPr>
            <p:cNvPr id="37959" name="Rectangle 98"/>
            <p:cNvSpPr>
              <a:spLocks noChangeArrowheads="1"/>
            </p:cNvSpPr>
            <p:nvPr/>
          </p:nvSpPr>
          <p:spPr bwMode="auto">
            <a:xfrm>
              <a:off x="3759" y="1329"/>
              <a:ext cx="809" cy="1060"/>
            </a:xfrm>
            <a:prstGeom prst="rect">
              <a:avLst/>
            </a:prstGeom>
            <a:solidFill>
              <a:srgbClr val="EDF1F8"/>
            </a:solidFill>
            <a:ln w="9525">
              <a:noFill/>
              <a:miter lim="800000"/>
              <a:headEnd/>
              <a:tailEnd/>
            </a:ln>
          </p:spPr>
          <p:txBody>
            <a:bodyPr/>
            <a:lstStyle/>
            <a:p>
              <a:endParaRPr lang="en-US" altLang="en-US"/>
            </a:p>
          </p:txBody>
        </p:sp>
        <p:sp>
          <p:nvSpPr>
            <p:cNvPr id="37960" name="Rectangle 99"/>
            <p:cNvSpPr>
              <a:spLocks noChangeArrowheads="1"/>
            </p:cNvSpPr>
            <p:nvPr/>
          </p:nvSpPr>
          <p:spPr bwMode="auto">
            <a:xfrm>
              <a:off x="3759" y="1329"/>
              <a:ext cx="809" cy="1060"/>
            </a:xfrm>
            <a:prstGeom prst="rect">
              <a:avLst/>
            </a:prstGeom>
            <a:noFill/>
            <a:ln w="15" cap="rnd">
              <a:solidFill>
                <a:srgbClr val="000000"/>
              </a:solidFill>
              <a:round/>
              <a:headEnd/>
              <a:tailEnd/>
            </a:ln>
          </p:spPr>
          <p:txBody>
            <a:bodyPr/>
            <a:lstStyle/>
            <a:p>
              <a:endParaRPr lang="en-US" altLang="en-US"/>
            </a:p>
          </p:txBody>
        </p:sp>
        <p:sp>
          <p:nvSpPr>
            <p:cNvPr id="37961" name="Rectangle 101"/>
            <p:cNvSpPr>
              <a:spLocks noChangeArrowheads="1"/>
            </p:cNvSpPr>
            <p:nvPr/>
          </p:nvSpPr>
          <p:spPr bwMode="auto">
            <a:xfrm>
              <a:off x="4282" y="1418"/>
              <a:ext cx="2" cy="116"/>
            </a:xfrm>
            <a:prstGeom prst="rect">
              <a:avLst/>
            </a:prstGeom>
            <a:noFill/>
            <a:ln w="9525">
              <a:noFill/>
              <a:miter lim="800000"/>
              <a:headEnd/>
              <a:tailEnd/>
            </a:ln>
          </p:spPr>
          <p:txBody>
            <a:bodyPr wrap="none" lIns="0" tIns="0" rIns="0" bIns="0">
              <a:spAutoFit/>
            </a:bodyPr>
            <a:lstStyle/>
            <a:p>
              <a:pPr marL="3175"/>
              <a:endParaRPr lang="nl-NL" altLang="en-US" b="1">
                <a:solidFill>
                  <a:schemeClr val="tx1"/>
                </a:solidFill>
              </a:endParaRPr>
            </a:p>
          </p:txBody>
        </p:sp>
        <p:sp>
          <p:nvSpPr>
            <p:cNvPr id="37962" name="Line 113"/>
            <p:cNvSpPr>
              <a:spLocks noChangeShapeType="1"/>
            </p:cNvSpPr>
            <p:nvPr/>
          </p:nvSpPr>
          <p:spPr bwMode="auto">
            <a:xfrm>
              <a:off x="4568" y="1859"/>
              <a:ext cx="136" cy="0"/>
            </a:xfrm>
            <a:prstGeom prst="line">
              <a:avLst/>
            </a:prstGeom>
            <a:noFill/>
            <a:ln w="21" cap="rnd">
              <a:solidFill>
                <a:srgbClr val="4677BF"/>
              </a:solidFill>
              <a:round/>
              <a:headEnd/>
              <a:tailEnd/>
            </a:ln>
          </p:spPr>
          <p:txBody>
            <a:bodyPr/>
            <a:lstStyle/>
            <a:p>
              <a:endParaRPr lang="el-GR"/>
            </a:p>
          </p:txBody>
        </p:sp>
        <p:sp>
          <p:nvSpPr>
            <p:cNvPr id="37963" name="Freeform 114"/>
            <p:cNvSpPr>
              <a:spLocks/>
            </p:cNvSpPr>
            <p:nvPr/>
          </p:nvSpPr>
          <p:spPr bwMode="auto">
            <a:xfrm>
              <a:off x="4694"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7964" name="Rectangle 115"/>
            <p:cNvSpPr>
              <a:spLocks noChangeArrowheads="1"/>
            </p:cNvSpPr>
            <p:nvPr/>
          </p:nvSpPr>
          <p:spPr bwMode="auto">
            <a:xfrm>
              <a:off x="2430" y="1329"/>
              <a:ext cx="809" cy="1060"/>
            </a:xfrm>
            <a:prstGeom prst="rect">
              <a:avLst/>
            </a:prstGeom>
            <a:solidFill>
              <a:srgbClr val="FFFF00"/>
            </a:solidFill>
            <a:ln w="9525">
              <a:noFill/>
              <a:miter lim="800000"/>
              <a:headEnd/>
              <a:tailEnd/>
            </a:ln>
          </p:spPr>
          <p:txBody>
            <a:bodyPr/>
            <a:lstStyle/>
            <a:p>
              <a:endParaRPr lang="en-US" altLang="en-US"/>
            </a:p>
          </p:txBody>
        </p:sp>
        <p:sp>
          <p:nvSpPr>
            <p:cNvPr id="37965" name="Rectangle 116"/>
            <p:cNvSpPr>
              <a:spLocks noChangeArrowheads="1"/>
            </p:cNvSpPr>
            <p:nvPr/>
          </p:nvSpPr>
          <p:spPr bwMode="auto">
            <a:xfrm>
              <a:off x="2430" y="1329"/>
              <a:ext cx="809" cy="1060"/>
            </a:xfrm>
            <a:prstGeom prst="rect">
              <a:avLst/>
            </a:prstGeom>
            <a:noFill/>
            <a:ln w="15" cap="rnd">
              <a:solidFill>
                <a:srgbClr val="000000"/>
              </a:solidFill>
              <a:round/>
              <a:headEnd/>
              <a:tailEnd/>
            </a:ln>
          </p:spPr>
          <p:txBody>
            <a:bodyPr/>
            <a:lstStyle/>
            <a:p>
              <a:endParaRPr lang="en-US" altLang="en-US"/>
            </a:p>
          </p:txBody>
        </p:sp>
        <p:sp>
          <p:nvSpPr>
            <p:cNvPr id="37966" name="Rectangle 117"/>
            <p:cNvSpPr>
              <a:spLocks noChangeArrowheads="1"/>
            </p:cNvSpPr>
            <p:nvPr/>
          </p:nvSpPr>
          <p:spPr bwMode="auto">
            <a:xfrm>
              <a:off x="2651" y="1566"/>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7967" name="Rectangle 118"/>
            <p:cNvSpPr>
              <a:spLocks noChangeArrowheads="1"/>
            </p:cNvSpPr>
            <p:nvPr/>
          </p:nvSpPr>
          <p:spPr bwMode="auto">
            <a:xfrm>
              <a:off x="2951" y="1566"/>
              <a:ext cx="133"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3</a:t>
              </a:r>
              <a:endParaRPr lang="nl-NL" altLang="en-US"/>
            </a:p>
          </p:txBody>
        </p:sp>
        <p:sp>
          <p:nvSpPr>
            <p:cNvPr id="37968" name="Rectangle 119"/>
            <p:cNvSpPr>
              <a:spLocks noChangeArrowheads="1"/>
            </p:cNvSpPr>
            <p:nvPr/>
          </p:nvSpPr>
          <p:spPr bwMode="auto">
            <a:xfrm>
              <a:off x="2523" y="1708"/>
              <a:ext cx="73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Approval of </a:t>
              </a:r>
              <a:endParaRPr lang="nl-NL" altLang="en-US"/>
            </a:p>
          </p:txBody>
        </p:sp>
        <p:sp>
          <p:nvSpPr>
            <p:cNvPr id="37969" name="Rectangle 120"/>
            <p:cNvSpPr>
              <a:spLocks noChangeArrowheads="1"/>
            </p:cNvSpPr>
            <p:nvPr/>
          </p:nvSpPr>
          <p:spPr bwMode="auto">
            <a:xfrm>
              <a:off x="2549" y="1856"/>
              <a:ext cx="68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ceilings by </a:t>
              </a:r>
              <a:endParaRPr lang="nl-NL" altLang="en-US"/>
            </a:p>
          </p:txBody>
        </p:sp>
        <p:sp>
          <p:nvSpPr>
            <p:cNvPr id="37970" name="Rectangle 121"/>
            <p:cNvSpPr>
              <a:spLocks noChangeArrowheads="1"/>
            </p:cNvSpPr>
            <p:nvPr/>
          </p:nvSpPr>
          <p:spPr bwMode="auto">
            <a:xfrm>
              <a:off x="2625" y="2004"/>
              <a:ext cx="49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Cabinet</a:t>
              </a:r>
              <a:endParaRPr lang="nl-NL" altLang="en-US"/>
            </a:p>
          </p:txBody>
        </p:sp>
        <p:sp>
          <p:nvSpPr>
            <p:cNvPr id="37971" name="Line 122"/>
            <p:cNvSpPr>
              <a:spLocks noChangeShapeType="1"/>
            </p:cNvSpPr>
            <p:nvPr/>
          </p:nvSpPr>
          <p:spPr bwMode="auto">
            <a:xfrm>
              <a:off x="1044" y="1859"/>
              <a:ext cx="144" cy="0"/>
            </a:xfrm>
            <a:prstGeom prst="line">
              <a:avLst/>
            </a:prstGeom>
            <a:noFill/>
            <a:ln w="21" cap="rnd">
              <a:solidFill>
                <a:srgbClr val="4677BF"/>
              </a:solidFill>
              <a:round/>
              <a:headEnd/>
              <a:tailEnd/>
            </a:ln>
          </p:spPr>
          <p:txBody>
            <a:bodyPr/>
            <a:lstStyle/>
            <a:p>
              <a:endParaRPr lang="el-GR"/>
            </a:p>
          </p:txBody>
        </p:sp>
        <p:sp>
          <p:nvSpPr>
            <p:cNvPr id="37972" name="Freeform 123"/>
            <p:cNvSpPr>
              <a:spLocks/>
            </p:cNvSpPr>
            <p:nvPr/>
          </p:nvSpPr>
          <p:spPr bwMode="auto">
            <a:xfrm>
              <a:off x="1179"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7973" name="Line 124"/>
            <p:cNvSpPr>
              <a:spLocks noChangeShapeType="1"/>
            </p:cNvSpPr>
            <p:nvPr/>
          </p:nvSpPr>
          <p:spPr bwMode="auto">
            <a:xfrm>
              <a:off x="2103" y="1859"/>
              <a:ext cx="222" cy="0"/>
            </a:xfrm>
            <a:prstGeom prst="line">
              <a:avLst/>
            </a:prstGeom>
            <a:noFill/>
            <a:ln w="21" cap="rnd">
              <a:solidFill>
                <a:srgbClr val="4677BF"/>
              </a:solidFill>
              <a:round/>
              <a:headEnd/>
              <a:tailEnd/>
            </a:ln>
          </p:spPr>
          <p:txBody>
            <a:bodyPr/>
            <a:lstStyle/>
            <a:p>
              <a:endParaRPr lang="el-GR"/>
            </a:p>
          </p:txBody>
        </p:sp>
        <p:sp>
          <p:nvSpPr>
            <p:cNvPr id="37974" name="Freeform 125"/>
            <p:cNvSpPr>
              <a:spLocks/>
            </p:cNvSpPr>
            <p:nvPr/>
          </p:nvSpPr>
          <p:spPr bwMode="auto">
            <a:xfrm>
              <a:off x="2315"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7975" name="Freeform 132"/>
            <p:cNvSpPr>
              <a:spLocks/>
            </p:cNvSpPr>
            <p:nvPr/>
          </p:nvSpPr>
          <p:spPr bwMode="auto">
            <a:xfrm>
              <a:off x="3239" y="1859"/>
              <a:ext cx="135" cy="848"/>
            </a:xfrm>
            <a:custGeom>
              <a:avLst/>
              <a:gdLst>
                <a:gd name="T0" fmla="*/ 0 w 135"/>
                <a:gd name="T1" fmla="*/ 0 h 848"/>
                <a:gd name="T2" fmla="*/ 135 w 135"/>
                <a:gd name="T3" fmla="*/ 0 h 848"/>
                <a:gd name="T4" fmla="*/ 135 w 135"/>
                <a:gd name="T5" fmla="*/ 848 h 848"/>
                <a:gd name="T6" fmla="*/ 0 60000 65536"/>
                <a:gd name="T7" fmla="*/ 0 60000 65536"/>
                <a:gd name="T8" fmla="*/ 0 60000 65536"/>
                <a:gd name="T9" fmla="*/ 0 w 135"/>
                <a:gd name="T10" fmla="*/ 0 h 848"/>
                <a:gd name="T11" fmla="*/ 135 w 135"/>
                <a:gd name="T12" fmla="*/ 848 h 848"/>
              </a:gdLst>
              <a:ahLst/>
              <a:cxnLst>
                <a:cxn ang="T6">
                  <a:pos x="T0" y="T1"/>
                </a:cxn>
                <a:cxn ang="T7">
                  <a:pos x="T2" y="T3"/>
                </a:cxn>
                <a:cxn ang="T8">
                  <a:pos x="T4" y="T5"/>
                </a:cxn>
              </a:cxnLst>
              <a:rect l="T9" t="T10" r="T11" b="T12"/>
              <a:pathLst>
                <a:path w="135" h="848">
                  <a:moveTo>
                    <a:pt x="0" y="0"/>
                  </a:moveTo>
                  <a:lnTo>
                    <a:pt x="135" y="0"/>
                  </a:lnTo>
                  <a:lnTo>
                    <a:pt x="135" y="848"/>
                  </a:lnTo>
                </a:path>
              </a:pathLst>
            </a:custGeom>
            <a:noFill/>
            <a:ln w="21" cap="rnd">
              <a:solidFill>
                <a:srgbClr val="4677BF"/>
              </a:solidFill>
              <a:prstDash val="solid"/>
              <a:round/>
              <a:headEnd/>
              <a:tailEnd/>
            </a:ln>
          </p:spPr>
          <p:txBody>
            <a:bodyPr/>
            <a:lstStyle/>
            <a:p>
              <a:endParaRPr lang="el-GR"/>
            </a:p>
          </p:txBody>
        </p:sp>
        <p:sp>
          <p:nvSpPr>
            <p:cNvPr id="37976" name="Freeform 133"/>
            <p:cNvSpPr>
              <a:spLocks/>
            </p:cNvSpPr>
            <p:nvPr/>
          </p:nvSpPr>
          <p:spPr bwMode="auto">
            <a:xfrm>
              <a:off x="3336" y="2698"/>
              <a:ext cx="76" cy="115"/>
            </a:xfrm>
            <a:custGeom>
              <a:avLst/>
              <a:gdLst>
                <a:gd name="T0" fmla="*/ 76 w 76"/>
                <a:gd name="T1" fmla="*/ 0 h 115"/>
                <a:gd name="T2" fmla="*/ 38 w 76"/>
                <a:gd name="T3" fmla="*/ 115 h 115"/>
                <a:gd name="T4" fmla="*/ 0 w 76"/>
                <a:gd name="T5" fmla="*/ 0 h 115"/>
                <a:gd name="T6" fmla="*/ 76 w 76"/>
                <a:gd name="T7" fmla="*/ 0 h 115"/>
                <a:gd name="T8" fmla="*/ 0 60000 65536"/>
                <a:gd name="T9" fmla="*/ 0 60000 65536"/>
                <a:gd name="T10" fmla="*/ 0 60000 65536"/>
                <a:gd name="T11" fmla="*/ 0 60000 65536"/>
                <a:gd name="T12" fmla="*/ 0 w 76"/>
                <a:gd name="T13" fmla="*/ 0 h 115"/>
                <a:gd name="T14" fmla="*/ 76 w 76"/>
                <a:gd name="T15" fmla="*/ 115 h 115"/>
              </a:gdLst>
              <a:ahLst/>
              <a:cxnLst>
                <a:cxn ang="T8">
                  <a:pos x="T0" y="T1"/>
                </a:cxn>
                <a:cxn ang="T9">
                  <a:pos x="T2" y="T3"/>
                </a:cxn>
                <a:cxn ang="T10">
                  <a:pos x="T4" y="T5"/>
                </a:cxn>
                <a:cxn ang="T11">
                  <a:pos x="T6" y="T7"/>
                </a:cxn>
              </a:cxnLst>
              <a:rect l="T12" t="T13" r="T14" b="T15"/>
              <a:pathLst>
                <a:path w="76" h="115">
                  <a:moveTo>
                    <a:pt x="76" y="0"/>
                  </a:moveTo>
                  <a:lnTo>
                    <a:pt x="38" y="115"/>
                  </a:lnTo>
                  <a:lnTo>
                    <a:pt x="0" y="0"/>
                  </a:lnTo>
                  <a:lnTo>
                    <a:pt x="76" y="0"/>
                  </a:lnTo>
                  <a:close/>
                </a:path>
              </a:pathLst>
            </a:custGeom>
            <a:solidFill>
              <a:srgbClr val="4677BF"/>
            </a:solidFill>
            <a:ln w="9525">
              <a:noFill/>
              <a:round/>
              <a:headEnd/>
              <a:tailEnd/>
            </a:ln>
          </p:spPr>
          <p:txBody>
            <a:bodyPr/>
            <a:lstStyle/>
            <a:p>
              <a:endParaRPr lang="el-GR"/>
            </a:p>
          </p:txBody>
        </p:sp>
        <p:sp>
          <p:nvSpPr>
            <p:cNvPr id="37977" name="Freeform 134"/>
            <p:cNvSpPr>
              <a:spLocks/>
            </p:cNvSpPr>
            <p:nvPr/>
          </p:nvSpPr>
          <p:spPr bwMode="auto">
            <a:xfrm>
              <a:off x="3605" y="1859"/>
              <a:ext cx="49" cy="954"/>
            </a:xfrm>
            <a:custGeom>
              <a:avLst/>
              <a:gdLst>
                <a:gd name="T0" fmla="*/ 0 w 49"/>
                <a:gd name="T1" fmla="*/ 954 h 954"/>
                <a:gd name="T2" fmla="*/ 0 w 49"/>
                <a:gd name="T3" fmla="*/ 0 h 954"/>
                <a:gd name="T4" fmla="*/ 49 w 49"/>
                <a:gd name="T5" fmla="*/ 0 h 954"/>
                <a:gd name="T6" fmla="*/ 0 60000 65536"/>
                <a:gd name="T7" fmla="*/ 0 60000 65536"/>
                <a:gd name="T8" fmla="*/ 0 60000 65536"/>
                <a:gd name="T9" fmla="*/ 0 w 49"/>
                <a:gd name="T10" fmla="*/ 0 h 954"/>
                <a:gd name="T11" fmla="*/ 49 w 49"/>
                <a:gd name="T12" fmla="*/ 954 h 954"/>
              </a:gdLst>
              <a:ahLst/>
              <a:cxnLst>
                <a:cxn ang="T6">
                  <a:pos x="T0" y="T1"/>
                </a:cxn>
                <a:cxn ang="T7">
                  <a:pos x="T2" y="T3"/>
                </a:cxn>
                <a:cxn ang="T8">
                  <a:pos x="T4" y="T5"/>
                </a:cxn>
              </a:cxnLst>
              <a:rect l="T9" t="T10" r="T11" b="T12"/>
              <a:pathLst>
                <a:path w="49" h="954">
                  <a:moveTo>
                    <a:pt x="0" y="954"/>
                  </a:moveTo>
                  <a:lnTo>
                    <a:pt x="0" y="0"/>
                  </a:lnTo>
                  <a:lnTo>
                    <a:pt x="49" y="0"/>
                  </a:lnTo>
                </a:path>
              </a:pathLst>
            </a:custGeom>
            <a:noFill/>
            <a:ln w="21" cap="rnd">
              <a:solidFill>
                <a:srgbClr val="4677BF"/>
              </a:solidFill>
              <a:prstDash val="solid"/>
              <a:round/>
              <a:headEnd/>
              <a:tailEnd/>
            </a:ln>
          </p:spPr>
          <p:txBody>
            <a:bodyPr/>
            <a:lstStyle/>
            <a:p>
              <a:endParaRPr lang="el-GR"/>
            </a:p>
          </p:txBody>
        </p:sp>
        <p:sp>
          <p:nvSpPr>
            <p:cNvPr id="37978" name="Freeform 135"/>
            <p:cNvSpPr>
              <a:spLocks/>
            </p:cNvSpPr>
            <p:nvPr/>
          </p:nvSpPr>
          <p:spPr bwMode="auto">
            <a:xfrm>
              <a:off x="3644"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grpSp>
      <p:sp>
        <p:nvSpPr>
          <p:cNvPr id="37892" name="Line 124"/>
          <p:cNvSpPr>
            <a:spLocks noChangeShapeType="1"/>
          </p:cNvSpPr>
          <p:nvPr/>
        </p:nvSpPr>
        <p:spPr bwMode="auto">
          <a:xfrm>
            <a:off x="3197225" y="5365750"/>
            <a:ext cx="1747838" cy="0"/>
          </a:xfrm>
          <a:prstGeom prst="line">
            <a:avLst/>
          </a:prstGeom>
          <a:noFill/>
          <a:ln w="21" cap="rnd">
            <a:solidFill>
              <a:srgbClr val="4677BF"/>
            </a:solidFill>
            <a:round/>
            <a:headEnd/>
            <a:tailEnd/>
          </a:ln>
        </p:spPr>
        <p:txBody>
          <a:bodyPr/>
          <a:lstStyle/>
          <a:p>
            <a:endParaRPr lang="el-GR"/>
          </a:p>
        </p:txBody>
      </p:sp>
      <p:sp>
        <p:nvSpPr>
          <p:cNvPr id="37893" name="Freeform 137"/>
          <p:cNvSpPr>
            <a:spLocks/>
          </p:cNvSpPr>
          <p:nvPr/>
        </p:nvSpPr>
        <p:spPr bwMode="auto">
          <a:xfrm>
            <a:off x="4910138" y="5319713"/>
            <a:ext cx="182562" cy="122237"/>
          </a:xfrm>
          <a:custGeom>
            <a:avLst/>
            <a:gdLst>
              <a:gd name="T0" fmla="*/ 0 w 115"/>
              <a:gd name="T1" fmla="*/ 0 h 77"/>
              <a:gd name="T2" fmla="*/ 2147483647 w 115"/>
              <a:gd name="T3" fmla="*/ 2147483647 h 77"/>
              <a:gd name="T4" fmla="*/ 0 w 115"/>
              <a:gd name="T5" fmla="*/ 214748364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7894" name="Rectangle 127"/>
          <p:cNvSpPr>
            <a:spLocks noChangeArrowheads="1"/>
          </p:cNvSpPr>
          <p:nvPr/>
        </p:nvSpPr>
        <p:spPr bwMode="auto">
          <a:xfrm>
            <a:off x="3900488" y="1838325"/>
            <a:ext cx="1806575" cy="23018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Ministry of Finance </a:t>
            </a:r>
            <a:endParaRPr lang="nl-NL" altLang="en-US"/>
          </a:p>
        </p:txBody>
      </p:sp>
      <p:sp>
        <p:nvSpPr>
          <p:cNvPr id="37895" name="Rectangle 128"/>
          <p:cNvSpPr>
            <a:spLocks noChangeArrowheads="1"/>
          </p:cNvSpPr>
          <p:nvPr/>
        </p:nvSpPr>
        <p:spPr bwMode="auto">
          <a:xfrm>
            <a:off x="3189288" y="6400800"/>
            <a:ext cx="1512887" cy="28257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Line Ministries</a:t>
            </a:r>
            <a:endParaRPr lang="nl-NL" altLang="en-US"/>
          </a:p>
        </p:txBody>
      </p:sp>
      <p:sp>
        <p:nvSpPr>
          <p:cNvPr id="91" name="Title 1"/>
          <p:cNvSpPr txBox="1">
            <a:spLocks/>
          </p:cNvSpPr>
          <p:nvPr/>
        </p:nvSpPr>
        <p:spPr>
          <a:xfrm>
            <a:off x="142843" y="1142984"/>
            <a:ext cx="8894795" cy="660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177800" indent="3175"/>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The Budget</a:t>
            </a:r>
            <a:r>
              <a:rPr lang="en-GB" altLang="en-US" sz="2800" b="1" kern="0" dirty="0" smtClean="0">
                <a:latin typeface="Verdana"/>
                <a:ea typeface="+mj-ea"/>
                <a:cs typeface="+mj-cs"/>
              </a:rPr>
              <a:t> preparation process</a:t>
            </a:r>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 </a:t>
            </a:r>
          </a:p>
        </p:txBody>
      </p:sp>
      <p:sp>
        <p:nvSpPr>
          <p:cNvPr id="92" name="Oval 91"/>
          <p:cNvSpPr/>
          <p:nvPr/>
        </p:nvSpPr>
        <p:spPr bwMode="auto">
          <a:xfrm>
            <a:off x="6875463" y="4557713"/>
            <a:ext cx="2211387" cy="865187"/>
          </a:xfrm>
          <a:prstGeom prst="ellipse">
            <a:avLst/>
          </a:prstGeom>
          <a:ln>
            <a:headEnd type="none" w="med" len="med"/>
            <a:tailEnd type="none" w="med" len="med"/>
          </a:ln>
        </p:spPr>
        <p:style>
          <a:lnRef idx="2">
            <a:schemeClr val="accent2">
              <a:shade val="50000"/>
            </a:schemeClr>
          </a:lnRef>
          <a:fillRef idx="1">
            <a:schemeClr val="accent2"/>
          </a:fillRef>
          <a:effectRef idx="0">
            <a:schemeClr val="accent2"/>
          </a:effectRef>
          <a:fontRef idx="minor">
            <a:schemeClr val="lt1"/>
          </a:fontRef>
        </p:style>
        <p:txBody>
          <a:bodyPr anchor="ctr"/>
          <a:lstStyle/>
          <a:p>
            <a:pPr marL="3175" algn="ctr">
              <a:defRPr/>
            </a:pPr>
            <a:r>
              <a:rPr lang="en-GB" sz="2000" b="1" dirty="0" smtClean="0">
                <a:solidFill>
                  <a:srgbClr val="0F5494"/>
                </a:solidFill>
              </a:rPr>
              <a:t>Policy to Budget </a:t>
            </a:r>
            <a:endParaRPr lang="en-GB" sz="2000" b="1" dirty="0">
              <a:solidFill>
                <a:srgbClr val="0F5494"/>
              </a:solidFill>
            </a:endParaRPr>
          </a:p>
        </p:txBody>
      </p:sp>
      <p:sp>
        <p:nvSpPr>
          <p:cNvPr id="93" name="Rectangle 35"/>
          <p:cNvSpPr>
            <a:spLocks noChangeArrowheads="1"/>
          </p:cNvSpPr>
          <p:nvPr/>
        </p:nvSpPr>
        <p:spPr bwMode="auto">
          <a:xfrm>
            <a:off x="2000232" y="4953000"/>
            <a:ext cx="1214446" cy="230832"/>
          </a:xfrm>
          <a:prstGeom prst="rect">
            <a:avLst/>
          </a:prstGeom>
          <a:noFill/>
          <a:ln w="9525">
            <a:noFill/>
            <a:miter lim="800000"/>
            <a:headEnd/>
            <a:tailEnd/>
          </a:ln>
        </p:spPr>
        <p:txBody>
          <a:bodyPr wrap="square" lIns="0" tIns="0" rIns="0" bIns="0">
            <a:spAutoFit/>
          </a:bodyPr>
          <a:lstStyle/>
          <a:p>
            <a:pPr marL="3175"/>
            <a:r>
              <a:rPr lang="nl-NL" altLang="en-US" sz="1500" dirty="0">
                <a:solidFill>
                  <a:srgbClr val="000000"/>
                </a:solidFill>
                <a:latin typeface="Arial" charset="0"/>
              </a:rPr>
              <a:t>Agreement </a:t>
            </a:r>
            <a:r>
              <a:rPr lang="nl-NL" altLang="en-US" sz="1500" dirty="0" smtClean="0">
                <a:solidFill>
                  <a:srgbClr val="000000"/>
                </a:solidFill>
                <a:latin typeface="Arial" charset="0"/>
              </a:rPr>
              <a:t>on</a:t>
            </a:r>
            <a:endParaRPr lang="nl-NL" altLang="en-US" dirty="0"/>
          </a:p>
        </p:txBody>
      </p:sp>
      <p:sp>
        <p:nvSpPr>
          <p:cNvPr id="94" name="Rectangle 36"/>
          <p:cNvSpPr>
            <a:spLocks noChangeArrowheads="1"/>
          </p:cNvSpPr>
          <p:nvPr/>
        </p:nvSpPr>
        <p:spPr bwMode="auto">
          <a:xfrm>
            <a:off x="2038389" y="5187950"/>
            <a:ext cx="1138132" cy="230832"/>
          </a:xfrm>
          <a:prstGeom prst="rect">
            <a:avLst/>
          </a:prstGeom>
          <a:noFill/>
          <a:ln w="9525">
            <a:noFill/>
            <a:miter lim="800000"/>
            <a:headEnd/>
            <a:tailEnd/>
          </a:ln>
        </p:spPr>
        <p:txBody>
          <a:bodyPr wrap="none" lIns="0" tIns="0" rIns="0" bIns="0">
            <a:spAutoFit/>
          </a:bodyPr>
          <a:lstStyle/>
          <a:p>
            <a:pPr marL="3175" algn="ctr"/>
            <a:r>
              <a:rPr lang="nl-NL" altLang="en-US" sz="1500" dirty="0" smtClean="0">
                <a:solidFill>
                  <a:srgbClr val="000000"/>
                </a:solidFill>
                <a:latin typeface="Arial" charset="0"/>
              </a:rPr>
              <a:t>programmes </a:t>
            </a:r>
            <a:endParaRPr lang="nl-NL" altLang="en-US" dirty="0"/>
          </a:p>
        </p:txBody>
      </p:sp>
      <p:sp>
        <p:nvSpPr>
          <p:cNvPr id="95" name="Rectangle 37"/>
          <p:cNvSpPr>
            <a:spLocks noChangeArrowheads="1"/>
          </p:cNvSpPr>
          <p:nvPr/>
        </p:nvSpPr>
        <p:spPr bwMode="auto">
          <a:xfrm>
            <a:off x="2418301" y="5422900"/>
            <a:ext cx="378309" cy="230832"/>
          </a:xfrm>
          <a:prstGeom prst="rect">
            <a:avLst/>
          </a:prstGeom>
          <a:noFill/>
          <a:ln w="9525">
            <a:noFill/>
            <a:miter lim="800000"/>
            <a:headEnd/>
            <a:tailEnd/>
          </a:ln>
        </p:spPr>
        <p:txBody>
          <a:bodyPr wrap="none" lIns="0" tIns="0" rIns="0" bIns="0">
            <a:spAutoFit/>
          </a:bodyPr>
          <a:lstStyle/>
          <a:p>
            <a:pPr marL="3175"/>
            <a:r>
              <a:rPr lang="nl-NL" altLang="en-US" sz="1500" dirty="0" smtClean="0">
                <a:solidFill>
                  <a:srgbClr val="000000"/>
                </a:solidFill>
                <a:latin typeface="Arial" charset="0"/>
              </a:rPr>
              <a:t>and </a:t>
            </a:r>
            <a:endParaRPr lang="nl-NL" altLang="en-US" dirty="0"/>
          </a:p>
        </p:txBody>
      </p:sp>
      <p:sp>
        <p:nvSpPr>
          <p:cNvPr id="96" name="Rectangle 38"/>
          <p:cNvSpPr>
            <a:spLocks noChangeArrowheads="1"/>
          </p:cNvSpPr>
          <p:nvPr/>
        </p:nvSpPr>
        <p:spPr bwMode="auto">
          <a:xfrm>
            <a:off x="2198690" y="5648325"/>
            <a:ext cx="817531" cy="230832"/>
          </a:xfrm>
          <a:prstGeom prst="rect">
            <a:avLst/>
          </a:prstGeom>
          <a:noFill/>
          <a:ln w="9525">
            <a:noFill/>
            <a:miter lim="800000"/>
            <a:headEnd/>
            <a:tailEnd/>
          </a:ln>
        </p:spPr>
        <p:txBody>
          <a:bodyPr wrap="none" lIns="0" tIns="0" rIns="0" bIns="0">
            <a:spAutoFit/>
          </a:bodyPr>
          <a:lstStyle/>
          <a:p>
            <a:pPr marL="3175"/>
            <a:r>
              <a:rPr lang="nl-NL" altLang="en-US" sz="1500" dirty="0" smtClean="0">
                <a:solidFill>
                  <a:srgbClr val="000000"/>
                </a:solidFill>
                <a:latin typeface="Arial" charset="0"/>
              </a:rPr>
              <a:t>line items</a:t>
            </a:r>
            <a:endParaRPr lang="nl-NL" altLang="en-US" dirty="0"/>
          </a:p>
        </p:txBody>
      </p:sp>
      <p:sp>
        <p:nvSpPr>
          <p:cNvPr id="3" name="Slide Number Placeholder 2"/>
          <p:cNvSpPr>
            <a:spLocks noGrp="1"/>
          </p:cNvSpPr>
          <p:nvPr>
            <p:ph type="sldNum" sz="quarter" idx="12"/>
          </p:nvPr>
        </p:nvSpPr>
        <p:spPr/>
        <p:txBody>
          <a:bodyPr/>
          <a:lstStyle/>
          <a:p>
            <a:pPr>
              <a:defRPr/>
            </a:pPr>
            <a:fld id="{C344C0D6-F87C-4D18-822F-4CAFBD2DA271}" type="slidenum">
              <a:rPr lang="en-GB" smtClean="0"/>
              <a:pPr>
                <a:defRPr/>
              </a:pPr>
              <a:t>17</a:t>
            </a:fld>
            <a:endParaRPr lang="en-GB"/>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219075" y="1797050"/>
            <a:ext cx="8867775" cy="4884738"/>
            <a:chOff x="138" y="1132"/>
            <a:chExt cx="5586" cy="3077"/>
          </a:xfrm>
        </p:grpSpPr>
        <p:sp>
          <p:nvSpPr>
            <p:cNvPr id="39946" name="Rectangle 5"/>
            <p:cNvSpPr>
              <a:spLocks noChangeArrowheads="1"/>
            </p:cNvSpPr>
            <p:nvPr/>
          </p:nvSpPr>
          <p:spPr bwMode="auto">
            <a:xfrm>
              <a:off x="138" y="1132"/>
              <a:ext cx="5586" cy="1358"/>
            </a:xfrm>
            <a:prstGeom prst="rect">
              <a:avLst/>
            </a:prstGeom>
            <a:solidFill>
              <a:srgbClr val="B0C5E3"/>
            </a:solidFill>
            <a:ln w="9525">
              <a:noFill/>
              <a:miter lim="800000"/>
              <a:headEnd/>
              <a:tailEnd/>
            </a:ln>
          </p:spPr>
          <p:txBody>
            <a:bodyPr/>
            <a:lstStyle/>
            <a:p>
              <a:endParaRPr lang="en-US" altLang="en-US"/>
            </a:p>
          </p:txBody>
        </p:sp>
        <p:sp>
          <p:nvSpPr>
            <p:cNvPr id="39947" name="Rectangle 6"/>
            <p:cNvSpPr>
              <a:spLocks noChangeArrowheads="1"/>
            </p:cNvSpPr>
            <p:nvPr/>
          </p:nvSpPr>
          <p:spPr bwMode="auto">
            <a:xfrm>
              <a:off x="138" y="1132"/>
              <a:ext cx="5586" cy="1358"/>
            </a:xfrm>
            <a:prstGeom prst="rect">
              <a:avLst/>
            </a:prstGeom>
            <a:noFill/>
            <a:ln w="15" cap="rnd">
              <a:solidFill>
                <a:srgbClr val="000000"/>
              </a:solidFill>
              <a:round/>
              <a:headEnd/>
              <a:tailEnd/>
            </a:ln>
          </p:spPr>
          <p:txBody>
            <a:bodyPr/>
            <a:lstStyle/>
            <a:p>
              <a:endParaRPr lang="en-US" altLang="en-US"/>
            </a:p>
          </p:txBody>
        </p:sp>
        <p:sp>
          <p:nvSpPr>
            <p:cNvPr id="39948" name="Rectangle 8"/>
            <p:cNvSpPr>
              <a:spLocks noChangeArrowheads="1"/>
            </p:cNvSpPr>
            <p:nvPr/>
          </p:nvSpPr>
          <p:spPr bwMode="auto">
            <a:xfrm>
              <a:off x="2681" y="115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9949" name="Rectangle 10"/>
            <p:cNvSpPr>
              <a:spLocks noChangeArrowheads="1"/>
            </p:cNvSpPr>
            <p:nvPr/>
          </p:nvSpPr>
          <p:spPr bwMode="auto">
            <a:xfrm>
              <a:off x="3074" y="115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9950" name="Rectangle 13"/>
            <p:cNvSpPr>
              <a:spLocks noChangeArrowheads="1"/>
            </p:cNvSpPr>
            <p:nvPr/>
          </p:nvSpPr>
          <p:spPr bwMode="auto">
            <a:xfrm>
              <a:off x="138" y="2683"/>
              <a:ext cx="3949" cy="1526"/>
            </a:xfrm>
            <a:prstGeom prst="rect">
              <a:avLst/>
            </a:prstGeom>
            <a:solidFill>
              <a:srgbClr val="B0C5E3"/>
            </a:solidFill>
            <a:ln w="9525">
              <a:noFill/>
              <a:miter lim="800000"/>
              <a:headEnd/>
              <a:tailEnd/>
            </a:ln>
          </p:spPr>
          <p:txBody>
            <a:bodyPr/>
            <a:lstStyle/>
            <a:p>
              <a:endParaRPr lang="en-US" altLang="en-US"/>
            </a:p>
          </p:txBody>
        </p:sp>
        <p:sp>
          <p:nvSpPr>
            <p:cNvPr id="39951" name="Rectangle 14"/>
            <p:cNvSpPr>
              <a:spLocks noChangeArrowheads="1"/>
            </p:cNvSpPr>
            <p:nvPr/>
          </p:nvSpPr>
          <p:spPr bwMode="auto">
            <a:xfrm>
              <a:off x="138" y="2683"/>
              <a:ext cx="3949" cy="1526"/>
            </a:xfrm>
            <a:prstGeom prst="rect">
              <a:avLst/>
            </a:prstGeom>
            <a:noFill/>
            <a:ln w="15" cap="rnd">
              <a:solidFill>
                <a:srgbClr val="000000"/>
              </a:solidFill>
              <a:round/>
              <a:headEnd/>
              <a:tailEnd/>
            </a:ln>
          </p:spPr>
          <p:txBody>
            <a:bodyPr/>
            <a:lstStyle/>
            <a:p>
              <a:endParaRPr lang="en-US" altLang="en-US"/>
            </a:p>
          </p:txBody>
        </p:sp>
        <p:sp>
          <p:nvSpPr>
            <p:cNvPr id="39952" name="Rectangle 16"/>
            <p:cNvSpPr>
              <a:spLocks noChangeArrowheads="1"/>
            </p:cNvSpPr>
            <p:nvPr/>
          </p:nvSpPr>
          <p:spPr bwMode="auto">
            <a:xfrm>
              <a:off x="1744" y="4032"/>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9953" name="Rectangle 18"/>
            <p:cNvSpPr>
              <a:spLocks noChangeArrowheads="1"/>
            </p:cNvSpPr>
            <p:nvPr/>
          </p:nvSpPr>
          <p:spPr bwMode="auto">
            <a:xfrm>
              <a:off x="1968" y="4032"/>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39954" name="Rectangle 21"/>
            <p:cNvSpPr>
              <a:spLocks noChangeArrowheads="1"/>
            </p:cNvSpPr>
            <p:nvPr/>
          </p:nvSpPr>
          <p:spPr bwMode="auto">
            <a:xfrm>
              <a:off x="234" y="2813"/>
              <a:ext cx="810" cy="1059"/>
            </a:xfrm>
            <a:prstGeom prst="rect">
              <a:avLst/>
            </a:prstGeom>
            <a:solidFill>
              <a:srgbClr val="FFC000"/>
            </a:solidFill>
            <a:ln w="9525">
              <a:solidFill>
                <a:srgbClr val="000000"/>
              </a:solidFill>
              <a:miter lim="800000"/>
              <a:headEnd/>
              <a:tailEnd/>
            </a:ln>
          </p:spPr>
          <p:txBody>
            <a:bodyPr/>
            <a:lstStyle/>
            <a:p>
              <a:endParaRPr lang="en-US" altLang="en-US"/>
            </a:p>
          </p:txBody>
        </p:sp>
        <p:sp>
          <p:nvSpPr>
            <p:cNvPr id="39955" name="Rectangle 22"/>
            <p:cNvSpPr>
              <a:spLocks noChangeArrowheads="1"/>
            </p:cNvSpPr>
            <p:nvPr/>
          </p:nvSpPr>
          <p:spPr bwMode="auto">
            <a:xfrm>
              <a:off x="234" y="2813"/>
              <a:ext cx="810" cy="1059"/>
            </a:xfrm>
            <a:prstGeom prst="rect">
              <a:avLst/>
            </a:prstGeom>
            <a:noFill/>
            <a:ln w="15" cap="rnd">
              <a:solidFill>
                <a:srgbClr val="000000"/>
              </a:solidFill>
              <a:round/>
              <a:headEnd/>
              <a:tailEnd/>
            </a:ln>
          </p:spPr>
          <p:txBody>
            <a:bodyPr/>
            <a:lstStyle/>
            <a:p>
              <a:endParaRPr lang="en-US" altLang="en-US"/>
            </a:p>
          </p:txBody>
        </p:sp>
        <p:sp>
          <p:nvSpPr>
            <p:cNvPr id="39956" name="Rectangle 23"/>
            <p:cNvSpPr>
              <a:spLocks noChangeArrowheads="1"/>
            </p:cNvSpPr>
            <p:nvPr/>
          </p:nvSpPr>
          <p:spPr bwMode="auto">
            <a:xfrm>
              <a:off x="454" y="290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9957" name="Rectangle 24"/>
            <p:cNvSpPr>
              <a:spLocks noChangeArrowheads="1"/>
            </p:cNvSpPr>
            <p:nvPr/>
          </p:nvSpPr>
          <p:spPr bwMode="auto">
            <a:xfrm>
              <a:off x="755" y="2913"/>
              <a:ext cx="168" cy="145"/>
            </a:xfrm>
            <a:prstGeom prst="rect">
              <a:avLst/>
            </a:prstGeom>
            <a:noFill/>
            <a:ln w="9525">
              <a:noFill/>
              <a:miter lim="800000"/>
              <a:headEnd/>
              <a:tailEnd/>
            </a:ln>
          </p:spPr>
          <p:txBody>
            <a:bodyPr lIns="0" tIns="0" rIns="0" bIns="0">
              <a:spAutoFit/>
            </a:bodyPr>
            <a:lstStyle/>
            <a:p>
              <a:pPr marL="3175"/>
              <a:r>
                <a:rPr lang="nl-NL" altLang="en-US" sz="1500" b="1">
                  <a:solidFill>
                    <a:srgbClr val="000000"/>
                  </a:solidFill>
                  <a:latin typeface="Arial" charset="0"/>
                </a:rPr>
                <a:t>1</a:t>
              </a:r>
              <a:endParaRPr lang="nl-NL" altLang="en-US"/>
            </a:p>
          </p:txBody>
        </p:sp>
        <p:sp>
          <p:nvSpPr>
            <p:cNvPr id="39958" name="Rectangle 25"/>
            <p:cNvSpPr>
              <a:spLocks noChangeArrowheads="1"/>
            </p:cNvSpPr>
            <p:nvPr/>
          </p:nvSpPr>
          <p:spPr bwMode="auto">
            <a:xfrm>
              <a:off x="271" y="3049"/>
              <a:ext cx="770" cy="145"/>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Sector review </a:t>
              </a:r>
              <a:endParaRPr lang="nl-NL" altLang="en-US"/>
            </a:p>
          </p:txBody>
        </p:sp>
        <p:sp>
          <p:nvSpPr>
            <p:cNvPr id="39959" name="Rectangle 26"/>
            <p:cNvSpPr>
              <a:spLocks noChangeArrowheads="1"/>
            </p:cNvSpPr>
            <p:nvPr/>
          </p:nvSpPr>
          <p:spPr bwMode="auto">
            <a:xfrm>
              <a:off x="363" y="3191"/>
              <a:ext cx="66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of ministry </a:t>
              </a:r>
              <a:endParaRPr lang="nl-NL" altLang="en-US"/>
            </a:p>
          </p:txBody>
        </p:sp>
        <p:sp>
          <p:nvSpPr>
            <p:cNvPr id="39960" name="Rectangle 27"/>
            <p:cNvSpPr>
              <a:spLocks noChangeArrowheads="1"/>
            </p:cNvSpPr>
            <p:nvPr/>
          </p:nvSpPr>
          <p:spPr bwMode="auto">
            <a:xfrm>
              <a:off x="352" y="3339"/>
              <a:ext cx="62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objectives</a:t>
              </a:r>
              <a:endParaRPr lang="nl-NL" altLang="en-US"/>
            </a:p>
          </p:txBody>
        </p:sp>
        <p:sp>
          <p:nvSpPr>
            <p:cNvPr id="39961" name="Rectangle 28"/>
            <p:cNvSpPr>
              <a:spLocks noChangeArrowheads="1"/>
            </p:cNvSpPr>
            <p:nvPr/>
          </p:nvSpPr>
          <p:spPr bwMode="auto">
            <a:xfrm>
              <a:off x="893" y="3339"/>
              <a:ext cx="9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9962" name="Rectangle 29"/>
            <p:cNvSpPr>
              <a:spLocks noChangeArrowheads="1"/>
            </p:cNvSpPr>
            <p:nvPr/>
          </p:nvSpPr>
          <p:spPr bwMode="auto">
            <a:xfrm>
              <a:off x="317" y="3487"/>
              <a:ext cx="75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outputs and </a:t>
              </a:r>
              <a:endParaRPr lang="nl-NL" altLang="en-US"/>
            </a:p>
          </p:txBody>
        </p:sp>
        <p:sp>
          <p:nvSpPr>
            <p:cNvPr id="39963" name="Rectangle 30"/>
            <p:cNvSpPr>
              <a:spLocks noChangeArrowheads="1"/>
            </p:cNvSpPr>
            <p:nvPr/>
          </p:nvSpPr>
          <p:spPr bwMode="auto">
            <a:xfrm>
              <a:off x="403" y="3635"/>
              <a:ext cx="545"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activities</a:t>
              </a:r>
              <a:endParaRPr lang="nl-NL" altLang="en-US"/>
            </a:p>
          </p:txBody>
        </p:sp>
        <p:sp>
          <p:nvSpPr>
            <p:cNvPr id="39964" name="Rectangle 31"/>
            <p:cNvSpPr>
              <a:spLocks noChangeArrowheads="1"/>
            </p:cNvSpPr>
            <p:nvPr/>
          </p:nvSpPr>
          <p:spPr bwMode="auto">
            <a:xfrm>
              <a:off x="1207" y="2813"/>
              <a:ext cx="809" cy="1059"/>
            </a:xfrm>
            <a:prstGeom prst="rect">
              <a:avLst/>
            </a:prstGeom>
            <a:solidFill>
              <a:srgbClr val="FFC000"/>
            </a:solidFill>
            <a:ln w="9525">
              <a:noFill/>
              <a:miter lim="800000"/>
              <a:headEnd/>
              <a:tailEnd/>
            </a:ln>
          </p:spPr>
          <p:txBody>
            <a:bodyPr/>
            <a:lstStyle/>
            <a:p>
              <a:endParaRPr lang="en-US" altLang="en-US"/>
            </a:p>
          </p:txBody>
        </p:sp>
        <p:sp>
          <p:nvSpPr>
            <p:cNvPr id="39965" name="Rectangle 32"/>
            <p:cNvSpPr>
              <a:spLocks noChangeArrowheads="1"/>
            </p:cNvSpPr>
            <p:nvPr/>
          </p:nvSpPr>
          <p:spPr bwMode="auto">
            <a:xfrm>
              <a:off x="1207" y="2813"/>
              <a:ext cx="809" cy="1059"/>
            </a:xfrm>
            <a:prstGeom prst="rect">
              <a:avLst/>
            </a:prstGeom>
            <a:noFill/>
            <a:ln w="15" cap="rnd">
              <a:solidFill>
                <a:srgbClr val="000000"/>
              </a:solidFill>
              <a:round/>
              <a:headEnd/>
              <a:tailEnd/>
            </a:ln>
          </p:spPr>
          <p:txBody>
            <a:bodyPr/>
            <a:lstStyle/>
            <a:p>
              <a:endParaRPr lang="en-US" altLang="en-US"/>
            </a:p>
          </p:txBody>
        </p:sp>
        <p:sp>
          <p:nvSpPr>
            <p:cNvPr id="39966" name="Rectangle 33"/>
            <p:cNvSpPr>
              <a:spLocks noChangeArrowheads="1"/>
            </p:cNvSpPr>
            <p:nvPr/>
          </p:nvSpPr>
          <p:spPr bwMode="auto">
            <a:xfrm>
              <a:off x="1443" y="287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9967" name="Rectangle 34"/>
            <p:cNvSpPr>
              <a:spLocks noChangeArrowheads="1"/>
            </p:cNvSpPr>
            <p:nvPr/>
          </p:nvSpPr>
          <p:spPr bwMode="auto">
            <a:xfrm>
              <a:off x="1728" y="2871"/>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1</a:t>
              </a:r>
              <a:endParaRPr lang="nl-NL" altLang="en-US"/>
            </a:p>
          </p:txBody>
        </p:sp>
        <p:sp>
          <p:nvSpPr>
            <p:cNvPr id="39972" name="Rectangle 51"/>
            <p:cNvSpPr>
              <a:spLocks noChangeArrowheads="1"/>
            </p:cNvSpPr>
            <p:nvPr/>
          </p:nvSpPr>
          <p:spPr bwMode="auto">
            <a:xfrm>
              <a:off x="1294" y="1329"/>
              <a:ext cx="809" cy="1060"/>
            </a:xfrm>
            <a:prstGeom prst="rect">
              <a:avLst/>
            </a:prstGeom>
            <a:solidFill>
              <a:srgbClr val="00B050"/>
            </a:solidFill>
            <a:ln w="9525">
              <a:noFill/>
              <a:miter lim="800000"/>
              <a:headEnd/>
              <a:tailEnd/>
            </a:ln>
          </p:spPr>
          <p:txBody>
            <a:bodyPr/>
            <a:lstStyle/>
            <a:p>
              <a:endParaRPr lang="en-US" altLang="en-US"/>
            </a:p>
          </p:txBody>
        </p:sp>
        <p:sp>
          <p:nvSpPr>
            <p:cNvPr id="39973" name="Rectangle 52"/>
            <p:cNvSpPr>
              <a:spLocks noChangeArrowheads="1"/>
            </p:cNvSpPr>
            <p:nvPr/>
          </p:nvSpPr>
          <p:spPr bwMode="auto">
            <a:xfrm>
              <a:off x="1294" y="1329"/>
              <a:ext cx="809" cy="1060"/>
            </a:xfrm>
            <a:prstGeom prst="rect">
              <a:avLst/>
            </a:prstGeom>
            <a:noFill/>
            <a:ln w="15" cap="rnd">
              <a:solidFill>
                <a:srgbClr val="000000"/>
              </a:solidFill>
              <a:round/>
              <a:headEnd/>
              <a:tailEnd/>
            </a:ln>
          </p:spPr>
          <p:txBody>
            <a:bodyPr/>
            <a:lstStyle/>
            <a:p>
              <a:endParaRPr lang="en-US" altLang="en-US"/>
            </a:p>
          </p:txBody>
        </p:sp>
        <p:sp>
          <p:nvSpPr>
            <p:cNvPr id="39974" name="Rectangle 53"/>
            <p:cNvSpPr>
              <a:spLocks noChangeArrowheads="1"/>
            </p:cNvSpPr>
            <p:nvPr/>
          </p:nvSpPr>
          <p:spPr bwMode="auto">
            <a:xfrm>
              <a:off x="1514" y="134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9975" name="Rectangle 54"/>
            <p:cNvSpPr>
              <a:spLocks noChangeArrowheads="1"/>
            </p:cNvSpPr>
            <p:nvPr/>
          </p:nvSpPr>
          <p:spPr bwMode="auto">
            <a:xfrm>
              <a:off x="1815" y="1341"/>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2</a:t>
              </a:r>
              <a:endParaRPr lang="nl-NL" altLang="en-US"/>
            </a:p>
          </p:txBody>
        </p:sp>
        <p:sp>
          <p:nvSpPr>
            <p:cNvPr id="39976" name="Rectangle 55"/>
            <p:cNvSpPr>
              <a:spLocks noChangeArrowheads="1"/>
            </p:cNvSpPr>
            <p:nvPr/>
          </p:nvSpPr>
          <p:spPr bwMode="auto">
            <a:xfrm>
              <a:off x="1474" y="1489"/>
              <a:ext cx="561"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Detailed </a:t>
              </a:r>
              <a:endParaRPr lang="nl-NL" altLang="en-US"/>
            </a:p>
          </p:txBody>
        </p:sp>
        <p:sp>
          <p:nvSpPr>
            <p:cNvPr id="39977" name="Rectangle 56"/>
            <p:cNvSpPr>
              <a:spLocks noChangeArrowheads="1"/>
            </p:cNvSpPr>
            <p:nvPr/>
          </p:nvSpPr>
          <p:spPr bwMode="auto">
            <a:xfrm>
              <a:off x="1377" y="1637"/>
              <a:ext cx="75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expenditure </a:t>
              </a:r>
              <a:endParaRPr lang="nl-NL" altLang="en-US"/>
            </a:p>
          </p:txBody>
        </p:sp>
        <p:sp>
          <p:nvSpPr>
            <p:cNvPr id="39978" name="Rectangle 57"/>
            <p:cNvSpPr>
              <a:spLocks noChangeArrowheads="1"/>
            </p:cNvSpPr>
            <p:nvPr/>
          </p:nvSpPr>
          <p:spPr bwMode="auto">
            <a:xfrm>
              <a:off x="1397" y="1785"/>
              <a:ext cx="65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and sector</a:t>
              </a:r>
              <a:endParaRPr lang="nl-NL" altLang="en-US"/>
            </a:p>
          </p:txBody>
        </p:sp>
        <p:sp>
          <p:nvSpPr>
            <p:cNvPr id="39979" name="Rectangle 58"/>
            <p:cNvSpPr>
              <a:spLocks noChangeArrowheads="1"/>
            </p:cNvSpPr>
            <p:nvPr/>
          </p:nvSpPr>
          <p:spPr bwMode="auto">
            <a:xfrm>
              <a:off x="1968" y="1785"/>
              <a:ext cx="9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9980" name="Rectangle 59"/>
            <p:cNvSpPr>
              <a:spLocks noChangeArrowheads="1"/>
            </p:cNvSpPr>
            <p:nvPr/>
          </p:nvSpPr>
          <p:spPr bwMode="auto">
            <a:xfrm>
              <a:off x="1489" y="1933"/>
              <a:ext cx="525"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ministry </a:t>
              </a:r>
              <a:endParaRPr lang="nl-NL" altLang="en-US"/>
            </a:p>
          </p:txBody>
        </p:sp>
        <p:sp>
          <p:nvSpPr>
            <p:cNvPr id="39981" name="Rectangle 60"/>
            <p:cNvSpPr>
              <a:spLocks noChangeArrowheads="1"/>
            </p:cNvSpPr>
            <p:nvPr/>
          </p:nvSpPr>
          <p:spPr bwMode="auto">
            <a:xfrm>
              <a:off x="1356" y="2075"/>
              <a:ext cx="69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ceilings for </a:t>
              </a:r>
              <a:endParaRPr lang="nl-NL" altLang="en-US"/>
            </a:p>
          </p:txBody>
        </p:sp>
        <p:sp>
          <p:nvSpPr>
            <p:cNvPr id="39982" name="Rectangle 61"/>
            <p:cNvSpPr>
              <a:spLocks noChangeArrowheads="1"/>
            </p:cNvSpPr>
            <p:nvPr/>
          </p:nvSpPr>
          <p:spPr bwMode="auto">
            <a:xfrm>
              <a:off x="1973" y="2075"/>
              <a:ext cx="16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3 </a:t>
              </a:r>
              <a:endParaRPr lang="nl-NL" altLang="en-US"/>
            </a:p>
          </p:txBody>
        </p:sp>
        <p:sp>
          <p:nvSpPr>
            <p:cNvPr id="39983" name="Rectangle 62"/>
            <p:cNvSpPr>
              <a:spLocks noChangeArrowheads="1"/>
            </p:cNvSpPr>
            <p:nvPr/>
          </p:nvSpPr>
          <p:spPr bwMode="auto">
            <a:xfrm>
              <a:off x="1550" y="2223"/>
              <a:ext cx="36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years</a:t>
              </a:r>
              <a:endParaRPr lang="nl-NL" altLang="en-US"/>
            </a:p>
          </p:txBody>
        </p:sp>
        <p:sp>
          <p:nvSpPr>
            <p:cNvPr id="39984" name="Rectangle 63"/>
            <p:cNvSpPr>
              <a:spLocks noChangeArrowheads="1"/>
            </p:cNvSpPr>
            <p:nvPr/>
          </p:nvSpPr>
          <p:spPr bwMode="auto">
            <a:xfrm>
              <a:off x="234" y="1329"/>
              <a:ext cx="810" cy="1060"/>
            </a:xfrm>
            <a:prstGeom prst="rect">
              <a:avLst/>
            </a:prstGeom>
            <a:solidFill>
              <a:srgbClr val="00B050"/>
            </a:solidFill>
            <a:ln w="9525">
              <a:noFill/>
              <a:miter lim="800000"/>
              <a:headEnd/>
              <a:tailEnd/>
            </a:ln>
          </p:spPr>
          <p:txBody>
            <a:bodyPr/>
            <a:lstStyle/>
            <a:p>
              <a:endParaRPr lang="en-US" altLang="en-US"/>
            </a:p>
          </p:txBody>
        </p:sp>
        <p:sp>
          <p:nvSpPr>
            <p:cNvPr id="39985" name="Rectangle 64"/>
            <p:cNvSpPr>
              <a:spLocks noChangeArrowheads="1"/>
            </p:cNvSpPr>
            <p:nvPr/>
          </p:nvSpPr>
          <p:spPr bwMode="auto">
            <a:xfrm>
              <a:off x="234" y="1329"/>
              <a:ext cx="810" cy="1060"/>
            </a:xfrm>
            <a:prstGeom prst="rect">
              <a:avLst/>
            </a:prstGeom>
            <a:noFill/>
            <a:ln w="15" cap="rnd">
              <a:solidFill>
                <a:srgbClr val="000000"/>
              </a:solidFill>
              <a:round/>
              <a:headEnd/>
              <a:tailEnd/>
            </a:ln>
          </p:spPr>
          <p:txBody>
            <a:bodyPr/>
            <a:lstStyle/>
            <a:p>
              <a:endParaRPr lang="en-US" altLang="en-US"/>
            </a:p>
          </p:txBody>
        </p:sp>
        <p:sp>
          <p:nvSpPr>
            <p:cNvPr id="39986" name="Rectangle 65"/>
            <p:cNvSpPr>
              <a:spLocks noChangeArrowheads="1"/>
            </p:cNvSpPr>
            <p:nvPr/>
          </p:nvSpPr>
          <p:spPr bwMode="auto">
            <a:xfrm>
              <a:off x="454" y="1418"/>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9987" name="Rectangle 66"/>
            <p:cNvSpPr>
              <a:spLocks noChangeArrowheads="1"/>
            </p:cNvSpPr>
            <p:nvPr/>
          </p:nvSpPr>
          <p:spPr bwMode="auto">
            <a:xfrm>
              <a:off x="755" y="1418"/>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2</a:t>
              </a:r>
              <a:endParaRPr lang="nl-NL" altLang="en-US"/>
            </a:p>
          </p:txBody>
        </p:sp>
        <p:sp>
          <p:nvSpPr>
            <p:cNvPr id="39988" name="Rectangle 67"/>
            <p:cNvSpPr>
              <a:spLocks noChangeArrowheads="1"/>
            </p:cNvSpPr>
            <p:nvPr/>
          </p:nvSpPr>
          <p:spPr bwMode="auto">
            <a:xfrm>
              <a:off x="449" y="1566"/>
              <a:ext cx="40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Macro</a:t>
              </a:r>
              <a:endParaRPr lang="nl-NL" altLang="en-US"/>
            </a:p>
          </p:txBody>
        </p:sp>
        <p:sp>
          <p:nvSpPr>
            <p:cNvPr id="39989" name="Rectangle 68"/>
            <p:cNvSpPr>
              <a:spLocks noChangeArrowheads="1"/>
            </p:cNvSpPr>
            <p:nvPr/>
          </p:nvSpPr>
          <p:spPr bwMode="auto">
            <a:xfrm>
              <a:off x="791" y="1566"/>
              <a:ext cx="9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39990" name="Rectangle 69"/>
            <p:cNvSpPr>
              <a:spLocks noChangeArrowheads="1"/>
            </p:cNvSpPr>
            <p:nvPr/>
          </p:nvSpPr>
          <p:spPr bwMode="auto">
            <a:xfrm>
              <a:off x="378" y="1708"/>
              <a:ext cx="63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economic </a:t>
              </a:r>
              <a:endParaRPr lang="nl-NL" altLang="en-US"/>
            </a:p>
          </p:txBody>
        </p:sp>
        <p:sp>
          <p:nvSpPr>
            <p:cNvPr id="39991" name="Rectangle 70"/>
            <p:cNvSpPr>
              <a:spLocks noChangeArrowheads="1"/>
            </p:cNvSpPr>
            <p:nvPr/>
          </p:nvSpPr>
          <p:spPr bwMode="auto">
            <a:xfrm>
              <a:off x="322" y="1856"/>
              <a:ext cx="68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framework </a:t>
              </a:r>
              <a:endParaRPr lang="nl-NL" altLang="en-US"/>
            </a:p>
          </p:txBody>
        </p:sp>
        <p:sp>
          <p:nvSpPr>
            <p:cNvPr id="39992" name="Rectangle 71"/>
            <p:cNvSpPr>
              <a:spLocks noChangeArrowheads="1"/>
            </p:cNvSpPr>
            <p:nvPr/>
          </p:nvSpPr>
          <p:spPr bwMode="auto">
            <a:xfrm>
              <a:off x="923" y="1856"/>
              <a:ext cx="12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 </a:t>
              </a:r>
              <a:endParaRPr lang="nl-NL" altLang="en-US"/>
            </a:p>
          </p:txBody>
        </p:sp>
        <p:sp>
          <p:nvSpPr>
            <p:cNvPr id="39993" name="Rectangle 72"/>
            <p:cNvSpPr>
              <a:spLocks noChangeArrowheads="1"/>
            </p:cNvSpPr>
            <p:nvPr/>
          </p:nvSpPr>
          <p:spPr bwMode="auto">
            <a:xfrm>
              <a:off x="281" y="2004"/>
              <a:ext cx="831"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Availability of </a:t>
              </a:r>
              <a:endParaRPr lang="nl-NL" altLang="en-US"/>
            </a:p>
          </p:txBody>
        </p:sp>
        <p:sp>
          <p:nvSpPr>
            <p:cNvPr id="39994" name="Rectangle 73"/>
            <p:cNvSpPr>
              <a:spLocks noChangeArrowheads="1"/>
            </p:cNvSpPr>
            <p:nvPr/>
          </p:nvSpPr>
          <p:spPr bwMode="auto">
            <a:xfrm>
              <a:off x="373" y="2152"/>
              <a:ext cx="61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resources</a:t>
              </a:r>
              <a:endParaRPr lang="nl-NL" altLang="en-US"/>
            </a:p>
          </p:txBody>
        </p:sp>
        <p:sp>
          <p:nvSpPr>
            <p:cNvPr id="39995" name="Rectangle 74"/>
            <p:cNvSpPr>
              <a:spLocks noChangeArrowheads="1"/>
            </p:cNvSpPr>
            <p:nvPr/>
          </p:nvSpPr>
          <p:spPr bwMode="auto">
            <a:xfrm>
              <a:off x="3181" y="2813"/>
              <a:ext cx="810" cy="1059"/>
            </a:xfrm>
            <a:prstGeom prst="rect">
              <a:avLst/>
            </a:prstGeom>
            <a:solidFill>
              <a:srgbClr val="00B0F0"/>
            </a:solidFill>
            <a:ln w="9525">
              <a:noFill/>
              <a:miter lim="800000"/>
              <a:headEnd/>
              <a:tailEnd/>
            </a:ln>
          </p:spPr>
          <p:txBody>
            <a:bodyPr/>
            <a:lstStyle/>
            <a:p>
              <a:endParaRPr lang="en-US" altLang="en-US"/>
            </a:p>
          </p:txBody>
        </p:sp>
        <p:sp>
          <p:nvSpPr>
            <p:cNvPr id="39996" name="Rectangle 75"/>
            <p:cNvSpPr>
              <a:spLocks noChangeArrowheads="1"/>
            </p:cNvSpPr>
            <p:nvPr/>
          </p:nvSpPr>
          <p:spPr bwMode="auto">
            <a:xfrm>
              <a:off x="3181" y="2813"/>
              <a:ext cx="810" cy="1059"/>
            </a:xfrm>
            <a:prstGeom prst="rect">
              <a:avLst/>
            </a:prstGeom>
            <a:noFill/>
            <a:ln w="15" cap="rnd">
              <a:solidFill>
                <a:srgbClr val="000000"/>
              </a:solidFill>
              <a:round/>
              <a:headEnd/>
              <a:tailEnd/>
            </a:ln>
          </p:spPr>
          <p:txBody>
            <a:bodyPr/>
            <a:lstStyle/>
            <a:p>
              <a:endParaRPr lang="en-US" altLang="en-US"/>
            </a:p>
          </p:txBody>
        </p:sp>
        <p:sp>
          <p:nvSpPr>
            <p:cNvPr id="39997" name="Rectangle 76"/>
            <p:cNvSpPr>
              <a:spLocks noChangeArrowheads="1"/>
            </p:cNvSpPr>
            <p:nvPr/>
          </p:nvSpPr>
          <p:spPr bwMode="auto">
            <a:xfrm>
              <a:off x="3400" y="2824"/>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39998" name="Rectangle 77"/>
            <p:cNvSpPr>
              <a:spLocks noChangeArrowheads="1"/>
            </p:cNvSpPr>
            <p:nvPr/>
          </p:nvSpPr>
          <p:spPr bwMode="auto">
            <a:xfrm>
              <a:off x="3701" y="2824"/>
              <a:ext cx="133"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4</a:t>
              </a:r>
              <a:endParaRPr lang="nl-NL" altLang="en-US"/>
            </a:p>
          </p:txBody>
        </p:sp>
        <p:sp>
          <p:nvSpPr>
            <p:cNvPr id="39999" name="Rectangle 78"/>
            <p:cNvSpPr>
              <a:spLocks noChangeArrowheads="1"/>
            </p:cNvSpPr>
            <p:nvPr/>
          </p:nvSpPr>
          <p:spPr bwMode="auto">
            <a:xfrm>
              <a:off x="3267" y="2972"/>
              <a:ext cx="74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Preparation </a:t>
              </a:r>
              <a:endParaRPr lang="nl-NL" altLang="en-US"/>
            </a:p>
          </p:txBody>
        </p:sp>
        <p:sp>
          <p:nvSpPr>
            <p:cNvPr id="40000" name="Rectangle 79"/>
            <p:cNvSpPr>
              <a:spLocks noChangeArrowheads="1"/>
            </p:cNvSpPr>
            <p:nvPr/>
          </p:nvSpPr>
          <p:spPr bwMode="auto">
            <a:xfrm>
              <a:off x="3349" y="3120"/>
              <a:ext cx="19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of </a:t>
              </a:r>
              <a:endParaRPr lang="nl-NL" altLang="en-US"/>
            </a:p>
          </p:txBody>
        </p:sp>
        <p:sp>
          <p:nvSpPr>
            <p:cNvPr id="40001" name="Rectangle 80"/>
            <p:cNvSpPr>
              <a:spLocks noChangeArrowheads="1"/>
            </p:cNvSpPr>
            <p:nvPr/>
          </p:nvSpPr>
          <p:spPr bwMode="auto">
            <a:xfrm>
              <a:off x="3482" y="3120"/>
              <a:ext cx="16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3 </a:t>
              </a:r>
              <a:endParaRPr lang="nl-NL" altLang="en-US"/>
            </a:p>
          </p:txBody>
        </p:sp>
        <p:sp>
          <p:nvSpPr>
            <p:cNvPr id="40002" name="Rectangle 81"/>
            <p:cNvSpPr>
              <a:spLocks noChangeArrowheads="1"/>
            </p:cNvSpPr>
            <p:nvPr/>
          </p:nvSpPr>
          <p:spPr bwMode="auto">
            <a:xfrm>
              <a:off x="3583" y="3120"/>
              <a:ext cx="336"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year </a:t>
              </a:r>
              <a:endParaRPr lang="nl-NL" altLang="en-US"/>
            </a:p>
          </p:txBody>
        </p:sp>
        <p:sp>
          <p:nvSpPr>
            <p:cNvPr id="40003" name="Rectangle 82"/>
            <p:cNvSpPr>
              <a:spLocks noChangeArrowheads="1"/>
            </p:cNvSpPr>
            <p:nvPr/>
          </p:nvSpPr>
          <p:spPr bwMode="auto">
            <a:xfrm>
              <a:off x="3324" y="3268"/>
              <a:ext cx="63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estimates </a:t>
              </a:r>
              <a:endParaRPr lang="nl-NL" altLang="en-US"/>
            </a:p>
          </p:txBody>
        </p:sp>
        <p:sp>
          <p:nvSpPr>
            <p:cNvPr id="40004" name="Rectangle 83"/>
            <p:cNvSpPr>
              <a:spLocks noChangeArrowheads="1"/>
            </p:cNvSpPr>
            <p:nvPr/>
          </p:nvSpPr>
          <p:spPr bwMode="auto">
            <a:xfrm>
              <a:off x="3217" y="3416"/>
              <a:ext cx="861"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within cabinet </a:t>
              </a:r>
              <a:endParaRPr lang="nl-NL" altLang="en-US"/>
            </a:p>
          </p:txBody>
        </p:sp>
        <p:sp>
          <p:nvSpPr>
            <p:cNvPr id="40005" name="Rectangle 84"/>
            <p:cNvSpPr>
              <a:spLocks noChangeArrowheads="1"/>
            </p:cNvSpPr>
            <p:nvPr/>
          </p:nvSpPr>
          <p:spPr bwMode="auto">
            <a:xfrm>
              <a:off x="3329" y="3558"/>
              <a:ext cx="62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approved </a:t>
              </a:r>
              <a:endParaRPr lang="nl-NL" altLang="en-US"/>
            </a:p>
          </p:txBody>
        </p:sp>
        <p:sp>
          <p:nvSpPr>
            <p:cNvPr id="40006" name="Rectangle 85"/>
            <p:cNvSpPr>
              <a:spLocks noChangeArrowheads="1"/>
            </p:cNvSpPr>
            <p:nvPr/>
          </p:nvSpPr>
          <p:spPr bwMode="auto">
            <a:xfrm>
              <a:off x="3380" y="3706"/>
              <a:ext cx="47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ceilings</a:t>
              </a:r>
              <a:endParaRPr lang="nl-NL" altLang="en-US"/>
            </a:p>
          </p:txBody>
        </p:sp>
        <p:sp>
          <p:nvSpPr>
            <p:cNvPr id="40007" name="Rectangle 89"/>
            <p:cNvSpPr>
              <a:spLocks noChangeArrowheads="1"/>
            </p:cNvSpPr>
            <p:nvPr/>
          </p:nvSpPr>
          <p:spPr bwMode="auto">
            <a:xfrm>
              <a:off x="4809" y="1329"/>
              <a:ext cx="809" cy="1060"/>
            </a:xfrm>
            <a:prstGeom prst="rect">
              <a:avLst/>
            </a:prstGeom>
            <a:solidFill>
              <a:srgbClr val="EDF1F8"/>
            </a:solidFill>
            <a:ln w="9525">
              <a:noFill/>
              <a:miter lim="800000"/>
              <a:headEnd/>
              <a:tailEnd/>
            </a:ln>
          </p:spPr>
          <p:txBody>
            <a:bodyPr/>
            <a:lstStyle/>
            <a:p>
              <a:endParaRPr lang="en-US" altLang="en-US"/>
            </a:p>
          </p:txBody>
        </p:sp>
        <p:sp>
          <p:nvSpPr>
            <p:cNvPr id="40008" name="Rectangle 90"/>
            <p:cNvSpPr>
              <a:spLocks noChangeArrowheads="1"/>
            </p:cNvSpPr>
            <p:nvPr/>
          </p:nvSpPr>
          <p:spPr bwMode="auto">
            <a:xfrm>
              <a:off x="4809" y="1329"/>
              <a:ext cx="809" cy="1060"/>
            </a:xfrm>
            <a:prstGeom prst="rect">
              <a:avLst/>
            </a:prstGeom>
            <a:noFill/>
            <a:ln w="15" cap="rnd">
              <a:solidFill>
                <a:srgbClr val="000000"/>
              </a:solidFill>
              <a:round/>
              <a:headEnd/>
              <a:tailEnd/>
            </a:ln>
          </p:spPr>
          <p:txBody>
            <a:bodyPr/>
            <a:lstStyle/>
            <a:p>
              <a:endParaRPr lang="en-US" altLang="en-US"/>
            </a:p>
          </p:txBody>
        </p:sp>
        <p:sp>
          <p:nvSpPr>
            <p:cNvPr id="40009" name="Rectangle 92"/>
            <p:cNvSpPr>
              <a:spLocks noChangeArrowheads="1"/>
            </p:cNvSpPr>
            <p:nvPr/>
          </p:nvSpPr>
          <p:spPr bwMode="auto">
            <a:xfrm>
              <a:off x="5332" y="141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99" name="Rectangle 98"/>
            <p:cNvSpPr>
              <a:spLocks noChangeArrowheads="1"/>
            </p:cNvSpPr>
            <p:nvPr/>
          </p:nvSpPr>
          <p:spPr bwMode="auto">
            <a:xfrm>
              <a:off x="3759" y="1329"/>
              <a:ext cx="809" cy="1060"/>
            </a:xfrm>
            <a:prstGeom prst="rect">
              <a:avLst/>
            </a:prstGeom>
            <a:solidFill>
              <a:schemeClr val="accent6">
                <a:lumMod val="75000"/>
              </a:schemeClr>
            </a:solidFill>
            <a:ln>
              <a:noFill/>
            </a:ln>
            <a:extLst/>
          </p:spPr>
          <p:txBody>
            <a:bodyPr/>
            <a:lstStyle/>
            <a:p>
              <a:pPr>
                <a:defRPr/>
              </a:pPr>
              <a:endParaRPr lang="en-GB"/>
            </a:p>
          </p:txBody>
        </p:sp>
        <p:sp>
          <p:nvSpPr>
            <p:cNvPr id="40011" name="Rectangle 99"/>
            <p:cNvSpPr>
              <a:spLocks noChangeArrowheads="1"/>
            </p:cNvSpPr>
            <p:nvPr/>
          </p:nvSpPr>
          <p:spPr bwMode="auto">
            <a:xfrm>
              <a:off x="3759" y="1329"/>
              <a:ext cx="809" cy="1060"/>
            </a:xfrm>
            <a:prstGeom prst="rect">
              <a:avLst/>
            </a:prstGeom>
            <a:noFill/>
            <a:ln w="15" cap="rnd">
              <a:solidFill>
                <a:srgbClr val="000000"/>
              </a:solidFill>
              <a:round/>
              <a:headEnd/>
              <a:tailEnd/>
            </a:ln>
          </p:spPr>
          <p:txBody>
            <a:bodyPr/>
            <a:lstStyle/>
            <a:p>
              <a:endParaRPr lang="en-US" altLang="en-US"/>
            </a:p>
          </p:txBody>
        </p:sp>
        <p:sp>
          <p:nvSpPr>
            <p:cNvPr id="40012" name="Rectangle 100"/>
            <p:cNvSpPr>
              <a:spLocks noChangeArrowheads="1"/>
            </p:cNvSpPr>
            <p:nvPr/>
          </p:nvSpPr>
          <p:spPr bwMode="auto">
            <a:xfrm>
              <a:off x="3981" y="1418"/>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40013" name="Rectangle 101"/>
            <p:cNvSpPr>
              <a:spLocks noChangeArrowheads="1"/>
            </p:cNvSpPr>
            <p:nvPr/>
          </p:nvSpPr>
          <p:spPr bwMode="auto">
            <a:xfrm>
              <a:off x="4282" y="1418"/>
              <a:ext cx="71" cy="116"/>
            </a:xfrm>
            <a:prstGeom prst="rect">
              <a:avLst/>
            </a:prstGeom>
            <a:noFill/>
            <a:ln w="9525">
              <a:noFill/>
              <a:miter lim="800000"/>
              <a:headEnd/>
              <a:tailEnd/>
            </a:ln>
          </p:spPr>
          <p:txBody>
            <a:bodyPr wrap="none" lIns="0" tIns="0" rIns="0" bIns="0">
              <a:spAutoFit/>
            </a:bodyPr>
            <a:lstStyle/>
            <a:p>
              <a:pPr marL="3175"/>
              <a:r>
                <a:rPr lang="nl-NL" altLang="en-US" b="1">
                  <a:solidFill>
                    <a:schemeClr val="tx1"/>
                  </a:solidFill>
                </a:rPr>
                <a:t>5</a:t>
              </a:r>
            </a:p>
          </p:txBody>
        </p:sp>
        <p:sp>
          <p:nvSpPr>
            <p:cNvPr id="40014" name="Rectangle 102"/>
            <p:cNvSpPr>
              <a:spLocks noChangeArrowheads="1"/>
            </p:cNvSpPr>
            <p:nvPr/>
          </p:nvSpPr>
          <p:spPr bwMode="auto">
            <a:xfrm>
              <a:off x="3840" y="1570"/>
              <a:ext cx="653" cy="727"/>
            </a:xfrm>
            <a:prstGeom prst="rect">
              <a:avLst/>
            </a:prstGeom>
            <a:noFill/>
            <a:ln w="9525">
              <a:noFill/>
              <a:miter lim="800000"/>
              <a:headEnd/>
              <a:tailEnd/>
            </a:ln>
          </p:spPr>
          <p:txBody>
            <a:bodyPr lIns="0" tIns="0" rIns="0" bIns="0">
              <a:spAutoFit/>
            </a:bodyPr>
            <a:lstStyle/>
            <a:p>
              <a:pPr marL="3175" algn="ctr"/>
              <a:r>
                <a:rPr lang="nl-NL" altLang="en-US" sz="1500" dirty="0">
                  <a:solidFill>
                    <a:schemeClr val="tx1"/>
                  </a:solidFill>
                  <a:latin typeface="Arial" charset="0"/>
                  <a:cs typeface="Arial" charset="0"/>
                </a:rPr>
                <a:t>Determine Fiscal </a:t>
              </a:r>
              <a:r>
                <a:rPr lang="nl-NL" altLang="en-US" sz="1500" dirty="0" smtClean="0">
                  <a:solidFill>
                    <a:schemeClr val="tx1"/>
                  </a:solidFill>
                  <a:latin typeface="Arial" charset="0"/>
                  <a:cs typeface="Arial" charset="0"/>
                </a:rPr>
                <a:t>Space for </a:t>
              </a:r>
              <a:r>
                <a:rPr lang="nl-NL" altLang="en-US" sz="1500" dirty="0">
                  <a:solidFill>
                    <a:schemeClr val="tx1"/>
                  </a:solidFill>
                  <a:latin typeface="Arial" charset="0"/>
                  <a:cs typeface="Arial" charset="0"/>
                </a:rPr>
                <a:t>new </a:t>
              </a:r>
              <a:r>
                <a:rPr lang="nl-NL" altLang="en-US" sz="1500" dirty="0" smtClean="0">
                  <a:solidFill>
                    <a:schemeClr val="tx1"/>
                  </a:solidFill>
                  <a:latin typeface="Arial" charset="0"/>
                  <a:cs typeface="Arial" charset="0"/>
                </a:rPr>
                <a:t>Policies   </a:t>
              </a:r>
              <a:endParaRPr lang="nl-NL" altLang="en-US" sz="1500" dirty="0">
                <a:solidFill>
                  <a:schemeClr val="tx1"/>
                </a:solidFill>
                <a:latin typeface="Arial" charset="0"/>
                <a:cs typeface="Arial" charset="0"/>
              </a:endParaRPr>
            </a:p>
          </p:txBody>
        </p:sp>
        <p:sp>
          <p:nvSpPr>
            <p:cNvPr id="40015" name="Line 113"/>
            <p:cNvSpPr>
              <a:spLocks noChangeShapeType="1"/>
            </p:cNvSpPr>
            <p:nvPr/>
          </p:nvSpPr>
          <p:spPr bwMode="auto">
            <a:xfrm>
              <a:off x="4568" y="1859"/>
              <a:ext cx="136" cy="0"/>
            </a:xfrm>
            <a:prstGeom prst="line">
              <a:avLst/>
            </a:prstGeom>
            <a:noFill/>
            <a:ln w="21" cap="rnd">
              <a:solidFill>
                <a:srgbClr val="4677BF"/>
              </a:solidFill>
              <a:round/>
              <a:headEnd/>
              <a:tailEnd/>
            </a:ln>
          </p:spPr>
          <p:txBody>
            <a:bodyPr/>
            <a:lstStyle/>
            <a:p>
              <a:endParaRPr lang="el-GR"/>
            </a:p>
          </p:txBody>
        </p:sp>
        <p:sp>
          <p:nvSpPr>
            <p:cNvPr id="40016" name="Freeform 114"/>
            <p:cNvSpPr>
              <a:spLocks/>
            </p:cNvSpPr>
            <p:nvPr/>
          </p:nvSpPr>
          <p:spPr bwMode="auto">
            <a:xfrm>
              <a:off x="4694"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40017" name="Rectangle 115"/>
            <p:cNvSpPr>
              <a:spLocks noChangeArrowheads="1"/>
            </p:cNvSpPr>
            <p:nvPr/>
          </p:nvSpPr>
          <p:spPr bwMode="auto">
            <a:xfrm>
              <a:off x="2430" y="1329"/>
              <a:ext cx="809" cy="1060"/>
            </a:xfrm>
            <a:prstGeom prst="rect">
              <a:avLst/>
            </a:prstGeom>
            <a:solidFill>
              <a:srgbClr val="FFFF00"/>
            </a:solidFill>
            <a:ln w="9525">
              <a:noFill/>
              <a:miter lim="800000"/>
              <a:headEnd/>
              <a:tailEnd/>
            </a:ln>
          </p:spPr>
          <p:txBody>
            <a:bodyPr/>
            <a:lstStyle/>
            <a:p>
              <a:endParaRPr lang="en-US" altLang="en-US"/>
            </a:p>
          </p:txBody>
        </p:sp>
        <p:sp>
          <p:nvSpPr>
            <p:cNvPr id="40018" name="Rectangle 116"/>
            <p:cNvSpPr>
              <a:spLocks noChangeArrowheads="1"/>
            </p:cNvSpPr>
            <p:nvPr/>
          </p:nvSpPr>
          <p:spPr bwMode="auto">
            <a:xfrm>
              <a:off x="2430" y="1329"/>
              <a:ext cx="809" cy="1060"/>
            </a:xfrm>
            <a:prstGeom prst="rect">
              <a:avLst/>
            </a:prstGeom>
            <a:noFill/>
            <a:ln w="15" cap="rnd">
              <a:solidFill>
                <a:srgbClr val="000000"/>
              </a:solidFill>
              <a:round/>
              <a:headEnd/>
              <a:tailEnd/>
            </a:ln>
          </p:spPr>
          <p:txBody>
            <a:bodyPr/>
            <a:lstStyle/>
            <a:p>
              <a:endParaRPr lang="en-US" altLang="en-US"/>
            </a:p>
          </p:txBody>
        </p:sp>
        <p:sp>
          <p:nvSpPr>
            <p:cNvPr id="40019" name="Rectangle 117"/>
            <p:cNvSpPr>
              <a:spLocks noChangeArrowheads="1"/>
            </p:cNvSpPr>
            <p:nvPr/>
          </p:nvSpPr>
          <p:spPr bwMode="auto">
            <a:xfrm>
              <a:off x="2651" y="1566"/>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40020" name="Rectangle 118"/>
            <p:cNvSpPr>
              <a:spLocks noChangeArrowheads="1"/>
            </p:cNvSpPr>
            <p:nvPr/>
          </p:nvSpPr>
          <p:spPr bwMode="auto">
            <a:xfrm>
              <a:off x="2951" y="1566"/>
              <a:ext cx="133"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3</a:t>
              </a:r>
              <a:endParaRPr lang="nl-NL" altLang="en-US"/>
            </a:p>
          </p:txBody>
        </p:sp>
        <p:sp>
          <p:nvSpPr>
            <p:cNvPr id="40021" name="Rectangle 119"/>
            <p:cNvSpPr>
              <a:spLocks noChangeArrowheads="1"/>
            </p:cNvSpPr>
            <p:nvPr/>
          </p:nvSpPr>
          <p:spPr bwMode="auto">
            <a:xfrm>
              <a:off x="2523" y="1708"/>
              <a:ext cx="73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Approval of </a:t>
              </a:r>
              <a:endParaRPr lang="nl-NL" altLang="en-US"/>
            </a:p>
          </p:txBody>
        </p:sp>
        <p:sp>
          <p:nvSpPr>
            <p:cNvPr id="40022" name="Rectangle 120"/>
            <p:cNvSpPr>
              <a:spLocks noChangeArrowheads="1"/>
            </p:cNvSpPr>
            <p:nvPr/>
          </p:nvSpPr>
          <p:spPr bwMode="auto">
            <a:xfrm>
              <a:off x="2549" y="1856"/>
              <a:ext cx="683" cy="173"/>
            </a:xfrm>
            <a:prstGeom prst="rect">
              <a:avLst/>
            </a:prstGeom>
            <a:noFill/>
            <a:ln w="9525">
              <a:noFill/>
              <a:miter lim="800000"/>
              <a:headEnd/>
              <a:tailEnd/>
            </a:ln>
          </p:spPr>
          <p:txBody>
            <a:bodyPr wrap="none" lIns="0" tIns="0" rIns="0" bIns="0">
              <a:spAutoFit/>
            </a:bodyPr>
            <a:lstStyle/>
            <a:p>
              <a:pPr marL="3175"/>
              <a:r>
                <a:rPr lang="nl-NL" altLang="en-US" sz="1500" dirty="0">
                  <a:solidFill>
                    <a:srgbClr val="000000"/>
                  </a:solidFill>
                  <a:latin typeface="Arial" charset="0"/>
                </a:rPr>
                <a:t>ceilings by </a:t>
              </a:r>
              <a:endParaRPr lang="nl-NL" altLang="en-US" dirty="0"/>
            </a:p>
          </p:txBody>
        </p:sp>
        <p:sp>
          <p:nvSpPr>
            <p:cNvPr id="40023" name="Rectangle 121"/>
            <p:cNvSpPr>
              <a:spLocks noChangeArrowheads="1"/>
            </p:cNvSpPr>
            <p:nvPr/>
          </p:nvSpPr>
          <p:spPr bwMode="auto">
            <a:xfrm>
              <a:off x="2625" y="2004"/>
              <a:ext cx="49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Cabinet</a:t>
              </a:r>
              <a:endParaRPr lang="nl-NL" altLang="en-US"/>
            </a:p>
          </p:txBody>
        </p:sp>
        <p:sp>
          <p:nvSpPr>
            <p:cNvPr id="40024" name="Line 122"/>
            <p:cNvSpPr>
              <a:spLocks noChangeShapeType="1"/>
            </p:cNvSpPr>
            <p:nvPr/>
          </p:nvSpPr>
          <p:spPr bwMode="auto">
            <a:xfrm>
              <a:off x="1044" y="1859"/>
              <a:ext cx="144" cy="0"/>
            </a:xfrm>
            <a:prstGeom prst="line">
              <a:avLst/>
            </a:prstGeom>
            <a:noFill/>
            <a:ln w="21" cap="rnd">
              <a:solidFill>
                <a:srgbClr val="4677BF"/>
              </a:solidFill>
              <a:round/>
              <a:headEnd/>
              <a:tailEnd/>
            </a:ln>
          </p:spPr>
          <p:txBody>
            <a:bodyPr/>
            <a:lstStyle/>
            <a:p>
              <a:endParaRPr lang="el-GR"/>
            </a:p>
          </p:txBody>
        </p:sp>
        <p:sp>
          <p:nvSpPr>
            <p:cNvPr id="40025" name="Freeform 123"/>
            <p:cNvSpPr>
              <a:spLocks/>
            </p:cNvSpPr>
            <p:nvPr/>
          </p:nvSpPr>
          <p:spPr bwMode="auto">
            <a:xfrm>
              <a:off x="1179"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40026" name="Line 124"/>
            <p:cNvSpPr>
              <a:spLocks noChangeShapeType="1"/>
            </p:cNvSpPr>
            <p:nvPr/>
          </p:nvSpPr>
          <p:spPr bwMode="auto">
            <a:xfrm>
              <a:off x="2103" y="1859"/>
              <a:ext cx="222" cy="0"/>
            </a:xfrm>
            <a:prstGeom prst="line">
              <a:avLst/>
            </a:prstGeom>
            <a:noFill/>
            <a:ln w="21" cap="rnd">
              <a:solidFill>
                <a:srgbClr val="4677BF"/>
              </a:solidFill>
              <a:round/>
              <a:headEnd/>
              <a:tailEnd/>
            </a:ln>
          </p:spPr>
          <p:txBody>
            <a:bodyPr/>
            <a:lstStyle/>
            <a:p>
              <a:endParaRPr lang="el-GR"/>
            </a:p>
          </p:txBody>
        </p:sp>
        <p:sp>
          <p:nvSpPr>
            <p:cNvPr id="40027" name="Freeform 125"/>
            <p:cNvSpPr>
              <a:spLocks/>
            </p:cNvSpPr>
            <p:nvPr/>
          </p:nvSpPr>
          <p:spPr bwMode="auto">
            <a:xfrm>
              <a:off x="2315"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40028" name="Freeform 132"/>
            <p:cNvSpPr>
              <a:spLocks/>
            </p:cNvSpPr>
            <p:nvPr/>
          </p:nvSpPr>
          <p:spPr bwMode="auto">
            <a:xfrm>
              <a:off x="3239" y="1859"/>
              <a:ext cx="135" cy="848"/>
            </a:xfrm>
            <a:custGeom>
              <a:avLst/>
              <a:gdLst>
                <a:gd name="T0" fmla="*/ 0 w 135"/>
                <a:gd name="T1" fmla="*/ 0 h 848"/>
                <a:gd name="T2" fmla="*/ 135 w 135"/>
                <a:gd name="T3" fmla="*/ 0 h 848"/>
                <a:gd name="T4" fmla="*/ 135 w 135"/>
                <a:gd name="T5" fmla="*/ 848 h 848"/>
                <a:gd name="T6" fmla="*/ 0 60000 65536"/>
                <a:gd name="T7" fmla="*/ 0 60000 65536"/>
                <a:gd name="T8" fmla="*/ 0 60000 65536"/>
                <a:gd name="T9" fmla="*/ 0 w 135"/>
                <a:gd name="T10" fmla="*/ 0 h 848"/>
                <a:gd name="T11" fmla="*/ 135 w 135"/>
                <a:gd name="T12" fmla="*/ 848 h 848"/>
              </a:gdLst>
              <a:ahLst/>
              <a:cxnLst>
                <a:cxn ang="T6">
                  <a:pos x="T0" y="T1"/>
                </a:cxn>
                <a:cxn ang="T7">
                  <a:pos x="T2" y="T3"/>
                </a:cxn>
                <a:cxn ang="T8">
                  <a:pos x="T4" y="T5"/>
                </a:cxn>
              </a:cxnLst>
              <a:rect l="T9" t="T10" r="T11" b="T12"/>
              <a:pathLst>
                <a:path w="135" h="848">
                  <a:moveTo>
                    <a:pt x="0" y="0"/>
                  </a:moveTo>
                  <a:lnTo>
                    <a:pt x="135" y="0"/>
                  </a:lnTo>
                  <a:lnTo>
                    <a:pt x="135" y="848"/>
                  </a:lnTo>
                </a:path>
              </a:pathLst>
            </a:custGeom>
            <a:noFill/>
            <a:ln w="21" cap="rnd">
              <a:solidFill>
                <a:srgbClr val="4677BF"/>
              </a:solidFill>
              <a:prstDash val="solid"/>
              <a:round/>
              <a:headEnd/>
              <a:tailEnd/>
            </a:ln>
          </p:spPr>
          <p:txBody>
            <a:bodyPr/>
            <a:lstStyle/>
            <a:p>
              <a:endParaRPr lang="el-GR"/>
            </a:p>
          </p:txBody>
        </p:sp>
        <p:sp>
          <p:nvSpPr>
            <p:cNvPr id="40029" name="Freeform 133"/>
            <p:cNvSpPr>
              <a:spLocks/>
            </p:cNvSpPr>
            <p:nvPr/>
          </p:nvSpPr>
          <p:spPr bwMode="auto">
            <a:xfrm>
              <a:off x="3336" y="2698"/>
              <a:ext cx="76" cy="115"/>
            </a:xfrm>
            <a:custGeom>
              <a:avLst/>
              <a:gdLst>
                <a:gd name="T0" fmla="*/ 76 w 76"/>
                <a:gd name="T1" fmla="*/ 0 h 115"/>
                <a:gd name="T2" fmla="*/ 38 w 76"/>
                <a:gd name="T3" fmla="*/ 115 h 115"/>
                <a:gd name="T4" fmla="*/ 0 w 76"/>
                <a:gd name="T5" fmla="*/ 0 h 115"/>
                <a:gd name="T6" fmla="*/ 76 w 76"/>
                <a:gd name="T7" fmla="*/ 0 h 115"/>
                <a:gd name="T8" fmla="*/ 0 60000 65536"/>
                <a:gd name="T9" fmla="*/ 0 60000 65536"/>
                <a:gd name="T10" fmla="*/ 0 60000 65536"/>
                <a:gd name="T11" fmla="*/ 0 60000 65536"/>
                <a:gd name="T12" fmla="*/ 0 w 76"/>
                <a:gd name="T13" fmla="*/ 0 h 115"/>
                <a:gd name="T14" fmla="*/ 76 w 76"/>
                <a:gd name="T15" fmla="*/ 115 h 115"/>
              </a:gdLst>
              <a:ahLst/>
              <a:cxnLst>
                <a:cxn ang="T8">
                  <a:pos x="T0" y="T1"/>
                </a:cxn>
                <a:cxn ang="T9">
                  <a:pos x="T2" y="T3"/>
                </a:cxn>
                <a:cxn ang="T10">
                  <a:pos x="T4" y="T5"/>
                </a:cxn>
                <a:cxn ang="T11">
                  <a:pos x="T6" y="T7"/>
                </a:cxn>
              </a:cxnLst>
              <a:rect l="T12" t="T13" r="T14" b="T15"/>
              <a:pathLst>
                <a:path w="76" h="115">
                  <a:moveTo>
                    <a:pt x="76" y="0"/>
                  </a:moveTo>
                  <a:lnTo>
                    <a:pt x="38" y="115"/>
                  </a:lnTo>
                  <a:lnTo>
                    <a:pt x="0" y="0"/>
                  </a:lnTo>
                  <a:lnTo>
                    <a:pt x="76" y="0"/>
                  </a:lnTo>
                  <a:close/>
                </a:path>
              </a:pathLst>
            </a:custGeom>
            <a:solidFill>
              <a:srgbClr val="4677BF"/>
            </a:solidFill>
            <a:ln w="9525">
              <a:noFill/>
              <a:round/>
              <a:headEnd/>
              <a:tailEnd/>
            </a:ln>
          </p:spPr>
          <p:txBody>
            <a:bodyPr/>
            <a:lstStyle/>
            <a:p>
              <a:endParaRPr lang="el-GR"/>
            </a:p>
          </p:txBody>
        </p:sp>
        <p:sp>
          <p:nvSpPr>
            <p:cNvPr id="40030" name="Freeform 134"/>
            <p:cNvSpPr>
              <a:spLocks/>
            </p:cNvSpPr>
            <p:nvPr/>
          </p:nvSpPr>
          <p:spPr bwMode="auto">
            <a:xfrm>
              <a:off x="3605" y="1859"/>
              <a:ext cx="49" cy="954"/>
            </a:xfrm>
            <a:custGeom>
              <a:avLst/>
              <a:gdLst>
                <a:gd name="T0" fmla="*/ 0 w 49"/>
                <a:gd name="T1" fmla="*/ 954 h 954"/>
                <a:gd name="T2" fmla="*/ 0 w 49"/>
                <a:gd name="T3" fmla="*/ 0 h 954"/>
                <a:gd name="T4" fmla="*/ 49 w 49"/>
                <a:gd name="T5" fmla="*/ 0 h 954"/>
                <a:gd name="T6" fmla="*/ 0 60000 65536"/>
                <a:gd name="T7" fmla="*/ 0 60000 65536"/>
                <a:gd name="T8" fmla="*/ 0 60000 65536"/>
                <a:gd name="T9" fmla="*/ 0 w 49"/>
                <a:gd name="T10" fmla="*/ 0 h 954"/>
                <a:gd name="T11" fmla="*/ 49 w 49"/>
                <a:gd name="T12" fmla="*/ 954 h 954"/>
              </a:gdLst>
              <a:ahLst/>
              <a:cxnLst>
                <a:cxn ang="T6">
                  <a:pos x="T0" y="T1"/>
                </a:cxn>
                <a:cxn ang="T7">
                  <a:pos x="T2" y="T3"/>
                </a:cxn>
                <a:cxn ang="T8">
                  <a:pos x="T4" y="T5"/>
                </a:cxn>
              </a:cxnLst>
              <a:rect l="T9" t="T10" r="T11" b="T12"/>
              <a:pathLst>
                <a:path w="49" h="954">
                  <a:moveTo>
                    <a:pt x="0" y="954"/>
                  </a:moveTo>
                  <a:lnTo>
                    <a:pt x="0" y="0"/>
                  </a:lnTo>
                  <a:lnTo>
                    <a:pt x="49" y="0"/>
                  </a:lnTo>
                </a:path>
              </a:pathLst>
            </a:custGeom>
            <a:noFill/>
            <a:ln w="21" cap="rnd">
              <a:solidFill>
                <a:srgbClr val="4677BF"/>
              </a:solidFill>
              <a:prstDash val="solid"/>
              <a:round/>
              <a:headEnd/>
              <a:tailEnd/>
            </a:ln>
          </p:spPr>
          <p:txBody>
            <a:bodyPr/>
            <a:lstStyle/>
            <a:p>
              <a:endParaRPr lang="el-GR"/>
            </a:p>
          </p:txBody>
        </p:sp>
        <p:sp>
          <p:nvSpPr>
            <p:cNvPr id="40031" name="Freeform 135"/>
            <p:cNvSpPr>
              <a:spLocks/>
            </p:cNvSpPr>
            <p:nvPr/>
          </p:nvSpPr>
          <p:spPr bwMode="auto">
            <a:xfrm>
              <a:off x="3644"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grpSp>
      <p:sp>
        <p:nvSpPr>
          <p:cNvPr id="39940" name="Line 124"/>
          <p:cNvSpPr>
            <a:spLocks noChangeShapeType="1"/>
          </p:cNvSpPr>
          <p:nvPr/>
        </p:nvSpPr>
        <p:spPr bwMode="auto">
          <a:xfrm>
            <a:off x="3197225" y="5365750"/>
            <a:ext cx="1747838" cy="0"/>
          </a:xfrm>
          <a:prstGeom prst="line">
            <a:avLst/>
          </a:prstGeom>
          <a:noFill/>
          <a:ln w="21" cap="rnd">
            <a:solidFill>
              <a:srgbClr val="4677BF"/>
            </a:solidFill>
            <a:round/>
            <a:headEnd/>
            <a:tailEnd/>
          </a:ln>
        </p:spPr>
        <p:txBody>
          <a:bodyPr/>
          <a:lstStyle/>
          <a:p>
            <a:endParaRPr lang="el-GR"/>
          </a:p>
        </p:txBody>
      </p:sp>
      <p:sp>
        <p:nvSpPr>
          <p:cNvPr id="39941" name="Freeform 137"/>
          <p:cNvSpPr>
            <a:spLocks/>
          </p:cNvSpPr>
          <p:nvPr/>
        </p:nvSpPr>
        <p:spPr bwMode="auto">
          <a:xfrm>
            <a:off x="4910138" y="5319713"/>
            <a:ext cx="182562" cy="122237"/>
          </a:xfrm>
          <a:custGeom>
            <a:avLst/>
            <a:gdLst>
              <a:gd name="T0" fmla="*/ 0 w 115"/>
              <a:gd name="T1" fmla="*/ 0 h 77"/>
              <a:gd name="T2" fmla="*/ 2147483647 w 115"/>
              <a:gd name="T3" fmla="*/ 2147483647 h 77"/>
              <a:gd name="T4" fmla="*/ 0 w 115"/>
              <a:gd name="T5" fmla="*/ 214748364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39942" name="Rectangle 126"/>
          <p:cNvSpPr>
            <a:spLocks noChangeArrowheads="1"/>
          </p:cNvSpPr>
          <p:nvPr/>
        </p:nvSpPr>
        <p:spPr bwMode="auto">
          <a:xfrm>
            <a:off x="6797675" y="2217738"/>
            <a:ext cx="211138" cy="28257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5</a:t>
            </a:r>
            <a:endParaRPr lang="nl-NL" altLang="en-US"/>
          </a:p>
        </p:txBody>
      </p:sp>
      <p:sp>
        <p:nvSpPr>
          <p:cNvPr id="39943" name="Rectangle 127"/>
          <p:cNvSpPr>
            <a:spLocks noChangeArrowheads="1"/>
          </p:cNvSpPr>
          <p:nvPr/>
        </p:nvSpPr>
        <p:spPr bwMode="auto">
          <a:xfrm>
            <a:off x="3900488" y="1838325"/>
            <a:ext cx="1806575" cy="23018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Ministry of Finance </a:t>
            </a:r>
            <a:endParaRPr lang="nl-NL" altLang="en-US"/>
          </a:p>
        </p:txBody>
      </p:sp>
      <p:sp>
        <p:nvSpPr>
          <p:cNvPr id="39944" name="Rectangle 128"/>
          <p:cNvSpPr>
            <a:spLocks noChangeArrowheads="1"/>
          </p:cNvSpPr>
          <p:nvPr/>
        </p:nvSpPr>
        <p:spPr bwMode="auto">
          <a:xfrm>
            <a:off x="3189288" y="6400800"/>
            <a:ext cx="1512887" cy="28257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Line Ministries</a:t>
            </a:r>
            <a:endParaRPr lang="nl-NL" altLang="en-US"/>
          </a:p>
        </p:txBody>
      </p:sp>
      <p:sp>
        <p:nvSpPr>
          <p:cNvPr id="96" name="Oval 95"/>
          <p:cNvSpPr/>
          <p:nvPr/>
        </p:nvSpPr>
        <p:spPr bwMode="auto">
          <a:xfrm>
            <a:off x="6875463" y="4557713"/>
            <a:ext cx="2211387" cy="865187"/>
          </a:xfrm>
          <a:prstGeom prst="ellipse">
            <a:avLst/>
          </a:prstGeom>
          <a:ln>
            <a:headEnd type="none" w="med" len="med"/>
            <a:tailEnd type="none" w="med" len="med"/>
          </a:ln>
        </p:spPr>
        <p:style>
          <a:lnRef idx="2">
            <a:schemeClr val="accent2">
              <a:shade val="50000"/>
            </a:schemeClr>
          </a:lnRef>
          <a:fillRef idx="1">
            <a:schemeClr val="accent2"/>
          </a:fillRef>
          <a:effectRef idx="0">
            <a:schemeClr val="accent2"/>
          </a:effectRef>
          <a:fontRef idx="minor">
            <a:schemeClr val="lt1"/>
          </a:fontRef>
        </p:style>
        <p:txBody>
          <a:bodyPr anchor="ctr"/>
          <a:lstStyle/>
          <a:p>
            <a:pPr marL="3175" algn="ctr">
              <a:defRPr/>
            </a:pPr>
            <a:r>
              <a:rPr lang="en-GB" sz="2000" b="1" dirty="0" smtClean="0">
                <a:solidFill>
                  <a:srgbClr val="0F5494"/>
                </a:solidFill>
              </a:rPr>
              <a:t>Policy to Budget </a:t>
            </a:r>
            <a:endParaRPr lang="en-GB" sz="2000" b="1" dirty="0">
              <a:solidFill>
                <a:srgbClr val="0F5494"/>
              </a:solidFill>
            </a:endParaRPr>
          </a:p>
        </p:txBody>
      </p:sp>
      <p:sp>
        <p:nvSpPr>
          <p:cNvPr id="97" name="Title 1"/>
          <p:cNvSpPr txBox="1">
            <a:spLocks/>
          </p:cNvSpPr>
          <p:nvPr/>
        </p:nvSpPr>
        <p:spPr>
          <a:xfrm>
            <a:off x="142843" y="1142984"/>
            <a:ext cx="8894795" cy="660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177800" indent="3175"/>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The Budget</a:t>
            </a:r>
            <a:r>
              <a:rPr lang="en-GB" altLang="en-US" sz="2800" b="1" kern="0" dirty="0" smtClean="0">
                <a:latin typeface="Verdana"/>
                <a:ea typeface="+mj-ea"/>
                <a:cs typeface="+mj-cs"/>
              </a:rPr>
              <a:t> preparation process</a:t>
            </a:r>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 </a:t>
            </a:r>
          </a:p>
        </p:txBody>
      </p:sp>
      <p:sp>
        <p:nvSpPr>
          <p:cNvPr id="98" name="Rectangle 35"/>
          <p:cNvSpPr>
            <a:spLocks noChangeArrowheads="1"/>
          </p:cNvSpPr>
          <p:nvPr/>
        </p:nvSpPr>
        <p:spPr bwMode="auto">
          <a:xfrm>
            <a:off x="2000232" y="4953000"/>
            <a:ext cx="1214446" cy="230832"/>
          </a:xfrm>
          <a:prstGeom prst="rect">
            <a:avLst/>
          </a:prstGeom>
          <a:noFill/>
          <a:ln w="9525">
            <a:noFill/>
            <a:miter lim="800000"/>
            <a:headEnd/>
            <a:tailEnd/>
          </a:ln>
        </p:spPr>
        <p:txBody>
          <a:bodyPr wrap="square" lIns="0" tIns="0" rIns="0" bIns="0">
            <a:spAutoFit/>
          </a:bodyPr>
          <a:lstStyle/>
          <a:p>
            <a:pPr marL="3175"/>
            <a:r>
              <a:rPr lang="nl-NL" altLang="en-US" sz="1500" dirty="0">
                <a:solidFill>
                  <a:srgbClr val="000000"/>
                </a:solidFill>
                <a:latin typeface="Arial" charset="0"/>
              </a:rPr>
              <a:t>Agreement </a:t>
            </a:r>
            <a:r>
              <a:rPr lang="nl-NL" altLang="en-US" sz="1500" dirty="0" smtClean="0">
                <a:solidFill>
                  <a:srgbClr val="000000"/>
                </a:solidFill>
                <a:latin typeface="Arial" charset="0"/>
              </a:rPr>
              <a:t>on</a:t>
            </a:r>
            <a:endParaRPr lang="nl-NL" altLang="en-US" dirty="0"/>
          </a:p>
        </p:txBody>
      </p:sp>
      <p:sp>
        <p:nvSpPr>
          <p:cNvPr id="100" name="Rectangle 36"/>
          <p:cNvSpPr>
            <a:spLocks noChangeArrowheads="1"/>
          </p:cNvSpPr>
          <p:nvPr/>
        </p:nvSpPr>
        <p:spPr bwMode="auto">
          <a:xfrm>
            <a:off x="2038389" y="5187950"/>
            <a:ext cx="1138132" cy="230832"/>
          </a:xfrm>
          <a:prstGeom prst="rect">
            <a:avLst/>
          </a:prstGeom>
          <a:noFill/>
          <a:ln w="9525">
            <a:noFill/>
            <a:miter lim="800000"/>
            <a:headEnd/>
            <a:tailEnd/>
          </a:ln>
        </p:spPr>
        <p:txBody>
          <a:bodyPr wrap="none" lIns="0" tIns="0" rIns="0" bIns="0">
            <a:spAutoFit/>
          </a:bodyPr>
          <a:lstStyle/>
          <a:p>
            <a:pPr marL="3175" algn="ctr"/>
            <a:r>
              <a:rPr lang="nl-NL" altLang="en-US" sz="1500" dirty="0" smtClean="0">
                <a:solidFill>
                  <a:srgbClr val="000000"/>
                </a:solidFill>
                <a:latin typeface="Arial" charset="0"/>
              </a:rPr>
              <a:t>programmes </a:t>
            </a:r>
            <a:endParaRPr lang="nl-NL" altLang="en-US" dirty="0"/>
          </a:p>
        </p:txBody>
      </p:sp>
      <p:sp>
        <p:nvSpPr>
          <p:cNvPr id="101" name="Rectangle 37"/>
          <p:cNvSpPr>
            <a:spLocks noChangeArrowheads="1"/>
          </p:cNvSpPr>
          <p:nvPr/>
        </p:nvSpPr>
        <p:spPr bwMode="auto">
          <a:xfrm>
            <a:off x="2418301" y="5422900"/>
            <a:ext cx="378309" cy="230832"/>
          </a:xfrm>
          <a:prstGeom prst="rect">
            <a:avLst/>
          </a:prstGeom>
          <a:noFill/>
          <a:ln w="9525">
            <a:noFill/>
            <a:miter lim="800000"/>
            <a:headEnd/>
            <a:tailEnd/>
          </a:ln>
        </p:spPr>
        <p:txBody>
          <a:bodyPr wrap="none" lIns="0" tIns="0" rIns="0" bIns="0">
            <a:spAutoFit/>
          </a:bodyPr>
          <a:lstStyle/>
          <a:p>
            <a:pPr marL="3175"/>
            <a:r>
              <a:rPr lang="nl-NL" altLang="en-US" sz="1500" dirty="0" smtClean="0">
                <a:solidFill>
                  <a:srgbClr val="000000"/>
                </a:solidFill>
                <a:latin typeface="Arial" charset="0"/>
              </a:rPr>
              <a:t>and </a:t>
            </a:r>
            <a:endParaRPr lang="nl-NL" altLang="en-US" dirty="0"/>
          </a:p>
        </p:txBody>
      </p:sp>
      <p:sp>
        <p:nvSpPr>
          <p:cNvPr id="102" name="Rectangle 38"/>
          <p:cNvSpPr>
            <a:spLocks noChangeArrowheads="1"/>
          </p:cNvSpPr>
          <p:nvPr/>
        </p:nvSpPr>
        <p:spPr bwMode="auto">
          <a:xfrm>
            <a:off x="2198690" y="5648325"/>
            <a:ext cx="817531" cy="230832"/>
          </a:xfrm>
          <a:prstGeom prst="rect">
            <a:avLst/>
          </a:prstGeom>
          <a:noFill/>
          <a:ln w="9525">
            <a:noFill/>
            <a:miter lim="800000"/>
            <a:headEnd/>
            <a:tailEnd/>
          </a:ln>
        </p:spPr>
        <p:txBody>
          <a:bodyPr wrap="none" lIns="0" tIns="0" rIns="0" bIns="0">
            <a:spAutoFit/>
          </a:bodyPr>
          <a:lstStyle/>
          <a:p>
            <a:pPr marL="3175"/>
            <a:r>
              <a:rPr lang="nl-NL" altLang="en-US" sz="1500" dirty="0" smtClean="0">
                <a:solidFill>
                  <a:srgbClr val="000000"/>
                </a:solidFill>
                <a:latin typeface="Arial" charset="0"/>
              </a:rPr>
              <a:t>line items</a:t>
            </a:r>
            <a:endParaRPr lang="nl-NL" altLang="en-US" dirty="0"/>
          </a:p>
        </p:txBody>
      </p:sp>
      <p:sp>
        <p:nvSpPr>
          <p:cNvPr id="3" name="Slide Number Placeholder 2"/>
          <p:cNvSpPr>
            <a:spLocks noGrp="1"/>
          </p:cNvSpPr>
          <p:nvPr>
            <p:ph type="sldNum" sz="quarter" idx="12"/>
          </p:nvPr>
        </p:nvSpPr>
        <p:spPr/>
        <p:txBody>
          <a:bodyPr/>
          <a:lstStyle/>
          <a:p>
            <a:pPr>
              <a:defRPr/>
            </a:pPr>
            <a:fld id="{C344C0D6-F87C-4D18-822F-4CAFBD2DA271}" type="slidenum">
              <a:rPr lang="en-GB" smtClean="0"/>
              <a:pPr>
                <a:defRPr/>
              </a:pPr>
              <a:t>18</a:t>
            </a:fld>
            <a:endParaRPr lang="en-GB"/>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219075" y="1797050"/>
            <a:ext cx="8867775" cy="4884738"/>
            <a:chOff x="138" y="1132"/>
            <a:chExt cx="5586" cy="3077"/>
          </a:xfrm>
        </p:grpSpPr>
        <p:sp>
          <p:nvSpPr>
            <p:cNvPr id="40970" name="Rectangle 5"/>
            <p:cNvSpPr>
              <a:spLocks noChangeArrowheads="1"/>
            </p:cNvSpPr>
            <p:nvPr/>
          </p:nvSpPr>
          <p:spPr bwMode="auto">
            <a:xfrm>
              <a:off x="138" y="1132"/>
              <a:ext cx="5586" cy="1358"/>
            </a:xfrm>
            <a:prstGeom prst="rect">
              <a:avLst/>
            </a:prstGeom>
            <a:solidFill>
              <a:srgbClr val="B0C5E3"/>
            </a:solidFill>
            <a:ln w="9525">
              <a:noFill/>
              <a:miter lim="800000"/>
              <a:headEnd/>
              <a:tailEnd/>
            </a:ln>
          </p:spPr>
          <p:txBody>
            <a:bodyPr/>
            <a:lstStyle/>
            <a:p>
              <a:endParaRPr lang="en-US" altLang="en-US"/>
            </a:p>
          </p:txBody>
        </p:sp>
        <p:sp>
          <p:nvSpPr>
            <p:cNvPr id="40971" name="Rectangle 6"/>
            <p:cNvSpPr>
              <a:spLocks noChangeArrowheads="1"/>
            </p:cNvSpPr>
            <p:nvPr/>
          </p:nvSpPr>
          <p:spPr bwMode="auto">
            <a:xfrm>
              <a:off x="138" y="1132"/>
              <a:ext cx="5586" cy="1358"/>
            </a:xfrm>
            <a:prstGeom prst="rect">
              <a:avLst/>
            </a:prstGeom>
            <a:noFill/>
            <a:ln w="15" cap="rnd">
              <a:solidFill>
                <a:srgbClr val="000000"/>
              </a:solidFill>
              <a:round/>
              <a:headEnd/>
              <a:tailEnd/>
            </a:ln>
          </p:spPr>
          <p:txBody>
            <a:bodyPr/>
            <a:lstStyle/>
            <a:p>
              <a:endParaRPr lang="en-US" altLang="en-US"/>
            </a:p>
          </p:txBody>
        </p:sp>
        <p:sp>
          <p:nvSpPr>
            <p:cNvPr id="40972" name="Rectangle 8"/>
            <p:cNvSpPr>
              <a:spLocks noChangeArrowheads="1"/>
            </p:cNvSpPr>
            <p:nvPr/>
          </p:nvSpPr>
          <p:spPr bwMode="auto">
            <a:xfrm>
              <a:off x="2681" y="115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40973" name="Rectangle 10"/>
            <p:cNvSpPr>
              <a:spLocks noChangeArrowheads="1"/>
            </p:cNvSpPr>
            <p:nvPr/>
          </p:nvSpPr>
          <p:spPr bwMode="auto">
            <a:xfrm>
              <a:off x="3074" y="115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40974" name="Rectangle 12"/>
            <p:cNvSpPr>
              <a:spLocks noChangeArrowheads="1"/>
            </p:cNvSpPr>
            <p:nvPr/>
          </p:nvSpPr>
          <p:spPr bwMode="auto">
            <a:xfrm>
              <a:off x="3364" y="1158"/>
              <a:ext cx="2" cy="116"/>
            </a:xfrm>
            <a:prstGeom prst="rect">
              <a:avLst/>
            </a:prstGeom>
            <a:noFill/>
            <a:ln w="9525">
              <a:noFill/>
              <a:miter lim="800000"/>
              <a:headEnd/>
              <a:tailEnd/>
            </a:ln>
          </p:spPr>
          <p:txBody>
            <a:bodyPr wrap="none" lIns="0" tIns="0" rIns="0" bIns="0">
              <a:spAutoFit/>
            </a:bodyPr>
            <a:lstStyle/>
            <a:p>
              <a:pPr marL="3175"/>
              <a:endParaRPr lang="nl-NL" altLang="en-US"/>
            </a:p>
          </p:txBody>
        </p:sp>
        <p:sp>
          <p:nvSpPr>
            <p:cNvPr id="40975" name="Rectangle 13"/>
            <p:cNvSpPr>
              <a:spLocks noChangeArrowheads="1"/>
            </p:cNvSpPr>
            <p:nvPr/>
          </p:nvSpPr>
          <p:spPr bwMode="auto">
            <a:xfrm>
              <a:off x="138" y="2683"/>
              <a:ext cx="3949" cy="1526"/>
            </a:xfrm>
            <a:prstGeom prst="rect">
              <a:avLst/>
            </a:prstGeom>
            <a:solidFill>
              <a:srgbClr val="B0C5E3"/>
            </a:solidFill>
            <a:ln w="9525">
              <a:noFill/>
              <a:miter lim="800000"/>
              <a:headEnd/>
              <a:tailEnd/>
            </a:ln>
          </p:spPr>
          <p:txBody>
            <a:bodyPr/>
            <a:lstStyle/>
            <a:p>
              <a:endParaRPr lang="en-US" altLang="en-US"/>
            </a:p>
          </p:txBody>
        </p:sp>
        <p:sp>
          <p:nvSpPr>
            <p:cNvPr id="40976" name="Rectangle 14"/>
            <p:cNvSpPr>
              <a:spLocks noChangeArrowheads="1"/>
            </p:cNvSpPr>
            <p:nvPr/>
          </p:nvSpPr>
          <p:spPr bwMode="auto">
            <a:xfrm>
              <a:off x="138" y="2683"/>
              <a:ext cx="3949" cy="1526"/>
            </a:xfrm>
            <a:prstGeom prst="rect">
              <a:avLst/>
            </a:prstGeom>
            <a:noFill/>
            <a:ln w="15" cap="rnd">
              <a:solidFill>
                <a:srgbClr val="000000"/>
              </a:solidFill>
              <a:round/>
              <a:headEnd/>
              <a:tailEnd/>
            </a:ln>
          </p:spPr>
          <p:txBody>
            <a:bodyPr/>
            <a:lstStyle/>
            <a:p>
              <a:endParaRPr lang="en-US" altLang="en-US"/>
            </a:p>
          </p:txBody>
        </p:sp>
        <p:sp>
          <p:nvSpPr>
            <p:cNvPr id="40977" name="Rectangle 21"/>
            <p:cNvSpPr>
              <a:spLocks noChangeArrowheads="1"/>
            </p:cNvSpPr>
            <p:nvPr/>
          </p:nvSpPr>
          <p:spPr bwMode="auto">
            <a:xfrm>
              <a:off x="234" y="2813"/>
              <a:ext cx="810" cy="1059"/>
            </a:xfrm>
            <a:prstGeom prst="rect">
              <a:avLst/>
            </a:prstGeom>
            <a:solidFill>
              <a:srgbClr val="FFC000"/>
            </a:solidFill>
            <a:ln w="9525">
              <a:solidFill>
                <a:srgbClr val="000000"/>
              </a:solidFill>
              <a:miter lim="800000"/>
              <a:headEnd/>
              <a:tailEnd/>
            </a:ln>
          </p:spPr>
          <p:txBody>
            <a:bodyPr/>
            <a:lstStyle/>
            <a:p>
              <a:endParaRPr lang="en-US" altLang="en-US"/>
            </a:p>
          </p:txBody>
        </p:sp>
        <p:sp>
          <p:nvSpPr>
            <p:cNvPr id="40978" name="Rectangle 22"/>
            <p:cNvSpPr>
              <a:spLocks noChangeArrowheads="1"/>
            </p:cNvSpPr>
            <p:nvPr/>
          </p:nvSpPr>
          <p:spPr bwMode="auto">
            <a:xfrm>
              <a:off x="234" y="2813"/>
              <a:ext cx="810" cy="1059"/>
            </a:xfrm>
            <a:prstGeom prst="rect">
              <a:avLst/>
            </a:prstGeom>
            <a:noFill/>
            <a:ln w="15" cap="rnd">
              <a:solidFill>
                <a:srgbClr val="000000"/>
              </a:solidFill>
              <a:round/>
              <a:headEnd/>
              <a:tailEnd/>
            </a:ln>
          </p:spPr>
          <p:txBody>
            <a:bodyPr/>
            <a:lstStyle/>
            <a:p>
              <a:endParaRPr lang="en-US" altLang="en-US"/>
            </a:p>
          </p:txBody>
        </p:sp>
        <p:sp>
          <p:nvSpPr>
            <p:cNvPr id="40979" name="Rectangle 23"/>
            <p:cNvSpPr>
              <a:spLocks noChangeArrowheads="1"/>
            </p:cNvSpPr>
            <p:nvPr/>
          </p:nvSpPr>
          <p:spPr bwMode="auto">
            <a:xfrm>
              <a:off x="454" y="290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40980" name="Rectangle 24"/>
            <p:cNvSpPr>
              <a:spLocks noChangeArrowheads="1"/>
            </p:cNvSpPr>
            <p:nvPr/>
          </p:nvSpPr>
          <p:spPr bwMode="auto">
            <a:xfrm>
              <a:off x="755" y="2913"/>
              <a:ext cx="168" cy="145"/>
            </a:xfrm>
            <a:prstGeom prst="rect">
              <a:avLst/>
            </a:prstGeom>
            <a:noFill/>
            <a:ln w="9525">
              <a:noFill/>
              <a:miter lim="800000"/>
              <a:headEnd/>
              <a:tailEnd/>
            </a:ln>
          </p:spPr>
          <p:txBody>
            <a:bodyPr lIns="0" tIns="0" rIns="0" bIns="0">
              <a:spAutoFit/>
            </a:bodyPr>
            <a:lstStyle/>
            <a:p>
              <a:pPr marL="3175"/>
              <a:r>
                <a:rPr lang="nl-NL" altLang="en-US" sz="1500" b="1">
                  <a:solidFill>
                    <a:srgbClr val="000000"/>
                  </a:solidFill>
                  <a:latin typeface="Arial" charset="0"/>
                </a:rPr>
                <a:t>1</a:t>
              </a:r>
              <a:endParaRPr lang="nl-NL" altLang="en-US"/>
            </a:p>
          </p:txBody>
        </p:sp>
        <p:sp>
          <p:nvSpPr>
            <p:cNvPr id="40981" name="Rectangle 25"/>
            <p:cNvSpPr>
              <a:spLocks noChangeArrowheads="1"/>
            </p:cNvSpPr>
            <p:nvPr/>
          </p:nvSpPr>
          <p:spPr bwMode="auto">
            <a:xfrm>
              <a:off x="271" y="3049"/>
              <a:ext cx="770" cy="145"/>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Sector review </a:t>
              </a:r>
              <a:endParaRPr lang="nl-NL" altLang="en-US"/>
            </a:p>
          </p:txBody>
        </p:sp>
        <p:sp>
          <p:nvSpPr>
            <p:cNvPr id="40982" name="Rectangle 26"/>
            <p:cNvSpPr>
              <a:spLocks noChangeArrowheads="1"/>
            </p:cNvSpPr>
            <p:nvPr/>
          </p:nvSpPr>
          <p:spPr bwMode="auto">
            <a:xfrm>
              <a:off x="363" y="3191"/>
              <a:ext cx="66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of ministry </a:t>
              </a:r>
              <a:endParaRPr lang="nl-NL" altLang="en-US"/>
            </a:p>
          </p:txBody>
        </p:sp>
        <p:sp>
          <p:nvSpPr>
            <p:cNvPr id="40983" name="Rectangle 27"/>
            <p:cNvSpPr>
              <a:spLocks noChangeArrowheads="1"/>
            </p:cNvSpPr>
            <p:nvPr/>
          </p:nvSpPr>
          <p:spPr bwMode="auto">
            <a:xfrm>
              <a:off x="352" y="3339"/>
              <a:ext cx="62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objectives</a:t>
              </a:r>
              <a:endParaRPr lang="nl-NL" altLang="en-US"/>
            </a:p>
          </p:txBody>
        </p:sp>
        <p:sp>
          <p:nvSpPr>
            <p:cNvPr id="40984" name="Rectangle 28"/>
            <p:cNvSpPr>
              <a:spLocks noChangeArrowheads="1"/>
            </p:cNvSpPr>
            <p:nvPr/>
          </p:nvSpPr>
          <p:spPr bwMode="auto">
            <a:xfrm>
              <a:off x="893" y="3339"/>
              <a:ext cx="9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40985" name="Rectangle 29"/>
            <p:cNvSpPr>
              <a:spLocks noChangeArrowheads="1"/>
            </p:cNvSpPr>
            <p:nvPr/>
          </p:nvSpPr>
          <p:spPr bwMode="auto">
            <a:xfrm>
              <a:off x="317" y="3487"/>
              <a:ext cx="75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outputs and </a:t>
              </a:r>
              <a:endParaRPr lang="nl-NL" altLang="en-US"/>
            </a:p>
          </p:txBody>
        </p:sp>
        <p:sp>
          <p:nvSpPr>
            <p:cNvPr id="40986" name="Rectangle 30"/>
            <p:cNvSpPr>
              <a:spLocks noChangeArrowheads="1"/>
            </p:cNvSpPr>
            <p:nvPr/>
          </p:nvSpPr>
          <p:spPr bwMode="auto">
            <a:xfrm>
              <a:off x="403" y="3635"/>
              <a:ext cx="545"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activities</a:t>
              </a:r>
              <a:endParaRPr lang="nl-NL" altLang="en-US"/>
            </a:p>
          </p:txBody>
        </p:sp>
        <p:sp>
          <p:nvSpPr>
            <p:cNvPr id="40987" name="Rectangle 31"/>
            <p:cNvSpPr>
              <a:spLocks noChangeArrowheads="1"/>
            </p:cNvSpPr>
            <p:nvPr/>
          </p:nvSpPr>
          <p:spPr bwMode="auto">
            <a:xfrm>
              <a:off x="1207" y="2813"/>
              <a:ext cx="809" cy="1059"/>
            </a:xfrm>
            <a:prstGeom prst="rect">
              <a:avLst/>
            </a:prstGeom>
            <a:solidFill>
              <a:srgbClr val="FFC000"/>
            </a:solidFill>
            <a:ln w="9525">
              <a:noFill/>
              <a:miter lim="800000"/>
              <a:headEnd/>
              <a:tailEnd/>
            </a:ln>
          </p:spPr>
          <p:txBody>
            <a:bodyPr/>
            <a:lstStyle/>
            <a:p>
              <a:endParaRPr lang="en-US" altLang="en-US"/>
            </a:p>
          </p:txBody>
        </p:sp>
        <p:sp>
          <p:nvSpPr>
            <p:cNvPr id="40988" name="Rectangle 32"/>
            <p:cNvSpPr>
              <a:spLocks noChangeArrowheads="1"/>
            </p:cNvSpPr>
            <p:nvPr/>
          </p:nvSpPr>
          <p:spPr bwMode="auto">
            <a:xfrm>
              <a:off x="1207" y="2813"/>
              <a:ext cx="809" cy="1059"/>
            </a:xfrm>
            <a:prstGeom prst="rect">
              <a:avLst/>
            </a:prstGeom>
            <a:noFill/>
            <a:ln w="15" cap="rnd">
              <a:solidFill>
                <a:srgbClr val="000000"/>
              </a:solidFill>
              <a:round/>
              <a:headEnd/>
              <a:tailEnd/>
            </a:ln>
          </p:spPr>
          <p:txBody>
            <a:bodyPr/>
            <a:lstStyle/>
            <a:p>
              <a:endParaRPr lang="en-US" altLang="en-US"/>
            </a:p>
          </p:txBody>
        </p:sp>
        <p:sp>
          <p:nvSpPr>
            <p:cNvPr id="40989" name="Rectangle 33"/>
            <p:cNvSpPr>
              <a:spLocks noChangeArrowheads="1"/>
            </p:cNvSpPr>
            <p:nvPr/>
          </p:nvSpPr>
          <p:spPr bwMode="auto">
            <a:xfrm>
              <a:off x="1443" y="287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40990" name="Rectangle 34"/>
            <p:cNvSpPr>
              <a:spLocks noChangeArrowheads="1"/>
            </p:cNvSpPr>
            <p:nvPr/>
          </p:nvSpPr>
          <p:spPr bwMode="auto">
            <a:xfrm>
              <a:off x="1728" y="2871"/>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1</a:t>
              </a:r>
              <a:endParaRPr lang="nl-NL" altLang="en-US"/>
            </a:p>
          </p:txBody>
        </p:sp>
        <p:sp>
          <p:nvSpPr>
            <p:cNvPr id="40995" name="Rectangle 51"/>
            <p:cNvSpPr>
              <a:spLocks noChangeArrowheads="1"/>
            </p:cNvSpPr>
            <p:nvPr/>
          </p:nvSpPr>
          <p:spPr bwMode="auto">
            <a:xfrm>
              <a:off x="1294" y="1329"/>
              <a:ext cx="809" cy="1060"/>
            </a:xfrm>
            <a:prstGeom prst="rect">
              <a:avLst/>
            </a:prstGeom>
            <a:solidFill>
              <a:srgbClr val="00B050"/>
            </a:solidFill>
            <a:ln w="9525">
              <a:noFill/>
              <a:miter lim="800000"/>
              <a:headEnd/>
              <a:tailEnd/>
            </a:ln>
          </p:spPr>
          <p:txBody>
            <a:bodyPr/>
            <a:lstStyle/>
            <a:p>
              <a:endParaRPr lang="en-US" altLang="en-US"/>
            </a:p>
          </p:txBody>
        </p:sp>
        <p:sp>
          <p:nvSpPr>
            <p:cNvPr id="40996" name="Rectangle 52"/>
            <p:cNvSpPr>
              <a:spLocks noChangeArrowheads="1"/>
            </p:cNvSpPr>
            <p:nvPr/>
          </p:nvSpPr>
          <p:spPr bwMode="auto">
            <a:xfrm>
              <a:off x="1294" y="1329"/>
              <a:ext cx="809" cy="1060"/>
            </a:xfrm>
            <a:prstGeom prst="rect">
              <a:avLst/>
            </a:prstGeom>
            <a:noFill/>
            <a:ln w="15" cap="rnd">
              <a:solidFill>
                <a:srgbClr val="000000"/>
              </a:solidFill>
              <a:round/>
              <a:headEnd/>
              <a:tailEnd/>
            </a:ln>
          </p:spPr>
          <p:txBody>
            <a:bodyPr/>
            <a:lstStyle/>
            <a:p>
              <a:endParaRPr lang="en-US" altLang="en-US"/>
            </a:p>
          </p:txBody>
        </p:sp>
        <p:sp>
          <p:nvSpPr>
            <p:cNvPr id="40997" name="Rectangle 53"/>
            <p:cNvSpPr>
              <a:spLocks noChangeArrowheads="1"/>
            </p:cNvSpPr>
            <p:nvPr/>
          </p:nvSpPr>
          <p:spPr bwMode="auto">
            <a:xfrm>
              <a:off x="1514" y="1341"/>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40998" name="Rectangle 54"/>
            <p:cNvSpPr>
              <a:spLocks noChangeArrowheads="1"/>
            </p:cNvSpPr>
            <p:nvPr/>
          </p:nvSpPr>
          <p:spPr bwMode="auto">
            <a:xfrm>
              <a:off x="1815" y="1341"/>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2</a:t>
              </a:r>
              <a:endParaRPr lang="nl-NL" altLang="en-US"/>
            </a:p>
          </p:txBody>
        </p:sp>
        <p:sp>
          <p:nvSpPr>
            <p:cNvPr id="40999" name="Rectangle 55"/>
            <p:cNvSpPr>
              <a:spLocks noChangeArrowheads="1"/>
            </p:cNvSpPr>
            <p:nvPr/>
          </p:nvSpPr>
          <p:spPr bwMode="auto">
            <a:xfrm>
              <a:off x="1474" y="1489"/>
              <a:ext cx="561"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Detailed </a:t>
              </a:r>
              <a:endParaRPr lang="nl-NL" altLang="en-US"/>
            </a:p>
          </p:txBody>
        </p:sp>
        <p:sp>
          <p:nvSpPr>
            <p:cNvPr id="41000" name="Rectangle 56"/>
            <p:cNvSpPr>
              <a:spLocks noChangeArrowheads="1"/>
            </p:cNvSpPr>
            <p:nvPr/>
          </p:nvSpPr>
          <p:spPr bwMode="auto">
            <a:xfrm>
              <a:off x="1377" y="1637"/>
              <a:ext cx="75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expenditure </a:t>
              </a:r>
              <a:endParaRPr lang="nl-NL" altLang="en-US"/>
            </a:p>
          </p:txBody>
        </p:sp>
        <p:sp>
          <p:nvSpPr>
            <p:cNvPr id="41001" name="Rectangle 57"/>
            <p:cNvSpPr>
              <a:spLocks noChangeArrowheads="1"/>
            </p:cNvSpPr>
            <p:nvPr/>
          </p:nvSpPr>
          <p:spPr bwMode="auto">
            <a:xfrm>
              <a:off x="1397" y="1785"/>
              <a:ext cx="65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and sector</a:t>
              </a:r>
              <a:endParaRPr lang="nl-NL" altLang="en-US"/>
            </a:p>
          </p:txBody>
        </p:sp>
        <p:sp>
          <p:nvSpPr>
            <p:cNvPr id="41002" name="Rectangle 58"/>
            <p:cNvSpPr>
              <a:spLocks noChangeArrowheads="1"/>
            </p:cNvSpPr>
            <p:nvPr/>
          </p:nvSpPr>
          <p:spPr bwMode="auto">
            <a:xfrm>
              <a:off x="1968" y="1785"/>
              <a:ext cx="9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41003" name="Rectangle 59"/>
            <p:cNvSpPr>
              <a:spLocks noChangeArrowheads="1"/>
            </p:cNvSpPr>
            <p:nvPr/>
          </p:nvSpPr>
          <p:spPr bwMode="auto">
            <a:xfrm>
              <a:off x="1489" y="1933"/>
              <a:ext cx="525"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ministry </a:t>
              </a:r>
              <a:endParaRPr lang="nl-NL" altLang="en-US"/>
            </a:p>
          </p:txBody>
        </p:sp>
        <p:sp>
          <p:nvSpPr>
            <p:cNvPr id="41004" name="Rectangle 60"/>
            <p:cNvSpPr>
              <a:spLocks noChangeArrowheads="1"/>
            </p:cNvSpPr>
            <p:nvPr/>
          </p:nvSpPr>
          <p:spPr bwMode="auto">
            <a:xfrm>
              <a:off x="1356" y="2075"/>
              <a:ext cx="69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ceilings for </a:t>
              </a:r>
              <a:endParaRPr lang="nl-NL" altLang="en-US"/>
            </a:p>
          </p:txBody>
        </p:sp>
        <p:sp>
          <p:nvSpPr>
            <p:cNvPr id="41005" name="Rectangle 61"/>
            <p:cNvSpPr>
              <a:spLocks noChangeArrowheads="1"/>
            </p:cNvSpPr>
            <p:nvPr/>
          </p:nvSpPr>
          <p:spPr bwMode="auto">
            <a:xfrm>
              <a:off x="1973" y="2075"/>
              <a:ext cx="16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3 </a:t>
              </a:r>
              <a:endParaRPr lang="nl-NL" altLang="en-US"/>
            </a:p>
          </p:txBody>
        </p:sp>
        <p:sp>
          <p:nvSpPr>
            <p:cNvPr id="41006" name="Rectangle 62"/>
            <p:cNvSpPr>
              <a:spLocks noChangeArrowheads="1"/>
            </p:cNvSpPr>
            <p:nvPr/>
          </p:nvSpPr>
          <p:spPr bwMode="auto">
            <a:xfrm>
              <a:off x="1550" y="2223"/>
              <a:ext cx="36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years</a:t>
              </a:r>
              <a:endParaRPr lang="nl-NL" altLang="en-US"/>
            </a:p>
          </p:txBody>
        </p:sp>
        <p:sp>
          <p:nvSpPr>
            <p:cNvPr id="41007" name="Rectangle 63"/>
            <p:cNvSpPr>
              <a:spLocks noChangeArrowheads="1"/>
            </p:cNvSpPr>
            <p:nvPr/>
          </p:nvSpPr>
          <p:spPr bwMode="auto">
            <a:xfrm>
              <a:off x="234" y="1329"/>
              <a:ext cx="810" cy="1060"/>
            </a:xfrm>
            <a:prstGeom prst="rect">
              <a:avLst/>
            </a:prstGeom>
            <a:solidFill>
              <a:srgbClr val="00B050"/>
            </a:solidFill>
            <a:ln w="9525">
              <a:noFill/>
              <a:miter lim="800000"/>
              <a:headEnd/>
              <a:tailEnd/>
            </a:ln>
          </p:spPr>
          <p:txBody>
            <a:bodyPr/>
            <a:lstStyle/>
            <a:p>
              <a:endParaRPr lang="en-US" altLang="en-US"/>
            </a:p>
          </p:txBody>
        </p:sp>
        <p:sp>
          <p:nvSpPr>
            <p:cNvPr id="41008" name="Rectangle 64"/>
            <p:cNvSpPr>
              <a:spLocks noChangeArrowheads="1"/>
            </p:cNvSpPr>
            <p:nvPr/>
          </p:nvSpPr>
          <p:spPr bwMode="auto">
            <a:xfrm>
              <a:off x="234" y="1329"/>
              <a:ext cx="810" cy="1060"/>
            </a:xfrm>
            <a:prstGeom prst="rect">
              <a:avLst/>
            </a:prstGeom>
            <a:noFill/>
            <a:ln w="15" cap="rnd">
              <a:solidFill>
                <a:srgbClr val="000000"/>
              </a:solidFill>
              <a:round/>
              <a:headEnd/>
              <a:tailEnd/>
            </a:ln>
          </p:spPr>
          <p:txBody>
            <a:bodyPr/>
            <a:lstStyle/>
            <a:p>
              <a:endParaRPr lang="en-US" altLang="en-US"/>
            </a:p>
          </p:txBody>
        </p:sp>
        <p:sp>
          <p:nvSpPr>
            <p:cNvPr id="41009" name="Rectangle 65"/>
            <p:cNvSpPr>
              <a:spLocks noChangeArrowheads="1"/>
            </p:cNvSpPr>
            <p:nvPr/>
          </p:nvSpPr>
          <p:spPr bwMode="auto">
            <a:xfrm>
              <a:off x="454" y="1418"/>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41010" name="Rectangle 66"/>
            <p:cNvSpPr>
              <a:spLocks noChangeArrowheads="1"/>
            </p:cNvSpPr>
            <p:nvPr/>
          </p:nvSpPr>
          <p:spPr bwMode="auto">
            <a:xfrm>
              <a:off x="755" y="1418"/>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2</a:t>
              </a:r>
              <a:endParaRPr lang="nl-NL" altLang="en-US"/>
            </a:p>
          </p:txBody>
        </p:sp>
        <p:sp>
          <p:nvSpPr>
            <p:cNvPr id="41011" name="Rectangle 67"/>
            <p:cNvSpPr>
              <a:spLocks noChangeArrowheads="1"/>
            </p:cNvSpPr>
            <p:nvPr/>
          </p:nvSpPr>
          <p:spPr bwMode="auto">
            <a:xfrm>
              <a:off x="449" y="1566"/>
              <a:ext cx="408"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Macro</a:t>
              </a:r>
              <a:endParaRPr lang="nl-NL" altLang="en-US"/>
            </a:p>
          </p:txBody>
        </p:sp>
        <p:sp>
          <p:nvSpPr>
            <p:cNvPr id="41012" name="Rectangle 68"/>
            <p:cNvSpPr>
              <a:spLocks noChangeArrowheads="1"/>
            </p:cNvSpPr>
            <p:nvPr/>
          </p:nvSpPr>
          <p:spPr bwMode="auto">
            <a:xfrm>
              <a:off x="791" y="1566"/>
              <a:ext cx="9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t>
              </a:r>
              <a:endParaRPr lang="nl-NL" altLang="en-US"/>
            </a:p>
          </p:txBody>
        </p:sp>
        <p:sp>
          <p:nvSpPr>
            <p:cNvPr id="41013" name="Rectangle 69"/>
            <p:cNvSpPr>
              <a:spLocks noChangeArrowheads="1"/>
            </p:cNvSpPr>
            <p:nvPr/>
          </p:nvSpPr>
          <p:spPr bwMode="auto">
            <a:xfrm>
              <a:off x="378" y="1708"/>
              <a:ext cx="63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economic </a:t>
              </a:r>
              <a:endParaRPr lang="nl-NL" altLang="en-US"/>
            </a:p>
          </p:txBody>
        </p:sp>
        <p:sp>
          <p:nvSpPr>
            <p:cNvPr id="41014" name="Rectangle 70"/>
            <p:cNvSpPr>
              <a:spLocks noChangeArrowheads="1"/>
            </p:cNvSpPr>
            <p:nvPr/>
          </p:nvSpPr>
          <p:spPr bwMode="auto">
            <a:xfrm>
              <a:off x="322" y="1856"/>
              <a:ext cx="68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framework </a:t>
              </a:r>
              <a:endParaRPr lang="nl-NL" altLang="en-US"/>
            </a:p>
          </p:txBody>
        </p:sp>
        <p:sp>
          <p:nvSpPr>
            <p:cNvPr id="41015" name="Rectangle 71"/>
            <p:cNvSpPr>
              <a:spLocks noChangeArrowheads="1"/>
            </p:cNvSpPr>
            <p:nvPr/>
          </p:nvSpPr>
          <p:spPr bwMode="auto">
            <a:xfrm>
              <a:off x="923" y="1856"/>
              <a:ext cx="12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 </a:t>
              </a:r>
              <a:endParaRPr lang="nl-NL" altLang="en-US"/>
            </a:p>
          </p:txBody>
        </p:sp>
        <p:sp>
          <p:nvSpPr>
            <p:cNvPr id="41016" name="Rectangle 72"/>
            <p:cNvSpPr>
              <a:spLocks noChangeArrowheads="1"/>
            </p:cNvSpPr>
            <p:nvPr/>
          </p:nvSpPr>
          <p:spPr bwMode="auto">
            <a:xfrm>
              <a:off x="281" y="2004"/>
              <a:ext cx="831"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Availability of </a:t>
              </a:r>
              <a:endParaRPr lang="nl-NL" altLang="en-US"/>
            </a:p>
          </p:txBody>
        </p:sp>
        <p:sp>
          <p:nvSpPr>
            <p:cNvPr id="41017" name="Rectangle 73"/>
            <p:cNvSpPr>
              <a:spLocks noChangeArrowheads="1"/>
            </p:cNvSpPr>
            <p:nvPr/>
          </p:nvSpPr>
          <p:spPr bwMode="auto">
            <a:xfrm>
              <a:off x="373" y="2152"/>
              <a:ext cx="61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resources</a:t>
              </a:r>
              <a:endParaRPr lang="nl-NL" altLang="en-US"/>
            </a:p>
          </p:txBody>
        </p:sp>
        <p:sp>
          <p:nvSpPr>
            <p:cNvPr id="41018" name="Rectangle 74"/>
            <p:cNvSpPr>
              <a:spLocks noChangeArrowheads="1"/>
            </p:cNvSpPr>
            <p:nvPr/>
          </p:nvSpPr>
          <p:spPr bwMode="auto">
            <a:xfrm>
              <a:off x="3181" y="2813"/>
              <a:ext cx="810" cy="1059"/>
            </a:xfrm>
            <a:prstGeom prst="rect">
              <a:avLst/>
            </a:prstGeom>
            <a:solidFill>
              <a:srgbClr val="00B0F0"/>
            </a:solidFill>
            <a:ln w="9525">
              <a:noFill/>
              <a:miter lim="800000"/>
              <a:headEnd/>
              <a:tailEnd/>
            </a:ln>
          </p:spPr>
          <p:txBody>
            <a:bodyPr/>
            <a:lstStyle/>
            <a:p>
              <a:endParaRPr lang="en-US" altLang="en-US"/>
            </a:p>
          </p:txBody>
        </p:sp>
        <p:sp>
          <p:nvSpPr>
            <p:cNvPr id="41019" name="Rectangle 75"/>
            <p:cNvSpPr>
              <a:spLocks noChangeArrowheads="1"/>
            </p:cNvSpPr>
            <p:nvPr/>
          </p:nvSpPr>
          <p:spPr bwMode="auto">
            <a:xfrm>
              <a:off x="3181" y="2813"/>
              <a:ext cx="810" cy="1059"/>
            </a:xfrm>
            <a:prstGeom prst="rect">
              <a:avLst/>
            </a:prstGeom>
            <a:noFill/>
            <a:ln w="15" cap="rnd">
              <a:solidFill>
                <a:srgbClr val="000000"/>
              </a:solidFill>
              <a:round/>
              <a:headEnd/>
              <a:tailEnd/>
            </a:ln>
          </p:spPr>
          <p:txBody>
            <a:bodyPr/>
            <a:lstStyle/>
            <a:p>
              <a:endParaRPr lang="en-US" altLang="en-US"/>
            </a:p>
          </p:txBody>
        </p:sp>
        <p:sp>
          <p:nvSpPr>
            <p:cNvPr id="41020" name="Rectangle 76"/>
            <p:cNvSpPr>
              <a:spLocks noChangeArrowheads="1"/>
            </p:cNvSpPr>
            <p:nvPr/>
          </p:nvSpPr>
          <p:spPr bwMode="auto">
            <a:xfrm>
              <a:off x="3400" y="2824"/>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41021" name="Rectangle 77"/>
            <p:cNvSpPr>
              <a:spLocks noChangeArrowheads="1"/>
            </p:cNvSpPr>
            <p:nvPr/>
          </p:nvSpPr>
          <p:spPr bwMode="auto">
            <a:xfrm>
              <a:off x="3701" y="2824"/>
              <a:ext cx="133"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4</a:t>
              </a:r>
              <a:endParaRPr lang="nl-NL" altLang="en-US"/>
            </a:p>
          </p:txBody>
        </p:sp>
        <p:sp>
          <p:nvSpPr>
            <p:cNvPr id="41022" name="Rectangle 78"/>
            <p:cNvSpPr>
              <a:spLocks noChangeArrowheads="1"/>
            </p:cNvSpPr>
            <p:nvPr/>
          </p:nvSpPr>
          <p:spPr bwMode="auto">
            <a:xfrm>
              <a:off x="3267" y="2972"/>
              <a:ext cx="74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Preparation </a:t>
              </a:r>
              <a:endParaRPr lang="nl-NL" altLang="en-US"/>
            </a:p>
          </p:txBody>
        </p:sp>
        <p:sp>
          <p:nvSpPr>
            <p:cNvPr id="41023" name="Rectangle 79"/>
            <p:cNvSpPr>
              <a:spLocks noChangeArrowheads="1"/>
            </p:cNvSpPr>
            <p:nvPr/>
          </p:nvSpPr>
          <p:spPr bwMode="auto">
            <a:xfrm>
              <a:off x="3349" y="3120"/>
              <a:ext cx="19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of </a:t>
              </a:r>
              <a:endParaRPr lang="nl-NL" altLang="en-US"/>
            </a:p>
          </p:txBody>
        </p:sp>
        <p:sp>
          <p:nvSpPr>
            <p:cNvPr id="41024" name="Rectangle 80"/>
            <p:cNvSpPr>
              <a:spLocks noChangeArrowheads="1"/>
            </p:cNvSpPr>
            <p:nvPr/>
          </p:nvSpPr>
          <p:spPr bwMode="auto">
            <a:xfrm>
              <a:off x="3482" y="3120"/>
              <a:ext cx="16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3 </a:t>
              </a:r>
              <a:endParaRPr lang="nl-NL" altLang="en-US"/>
            </a:p>
          </p:txBody>
        </p:sp>
        <p:sp>
          <p:nvSpPr>
            <p:cNvPr id="41025" name="Rectangle 81"/>
            <p:cNvSpPr>
              <a:spLocks noChangeArrowheads="1"/>
            </p:cNvSpPr>
            <p:nvPr/>
          </p:nvSpPr>
          <p:spPr bwMode="auto">
            <a:xfrm>
              <a:off x="3583" y="3120"/>
              <a:ext cx="336"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year </a:t>
              </a:r>
              <a:endParaRPr lang="nl-NL" altLang="en-US"/>
            </a:p>
          </p:txBody>
        </p:sp>
        <p:sp>
          <p:nvSpPr>
            <p:cNvPr id="41026" name="Rectangle 82"/>
            <p:cNvSpPr>
              <a:spLocks noChangeArrowheads="1"/>
            </p:cNvSpPr>
            <p:nvPr/>
          </p:nvSpPr>
          <p:spPr bwMode="auto">
            <a:xfrm>
              <a:off x="3324" y="3268"/>
              <a:ext cx="637"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estimates </a:t>
              </a:r>
              <a:endParaRPr lang="nl-NL" altLang="en-US"/>
            </a:p>
          </p:txBody>
        </p:sp>
        <p:sp>
          <p:nvSpPr>
            <p:cNvPr id="41027" name="Rectangle 83"/>
            <p:cNvSpPr>
              <a:spLocks noChangeArrowheads="1"/>
            </p:cNvSpPr>
            <p:nvPr/>
          </p:nvSpPr>
          <p:spPr bwMode="auto">
            <a:xfrm>
              <a:off x="3217" y="3416"/>
              <a:ext cx="861"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within cabinet </a:t>
              </a:r>
              <a:endParaRPr lang="nl-NL" altLang="en-US"/>
            </a:p>
          </p:txBody>
        </p:sp>
        <p:sp>
          <p:nvSpPr>
            <p:cNvPr id="41028" name="Rectangle 84"/>
            <p:cNvSpPr>
              <a:spLocks noChangeArrowheads="1"/>
            </p:cNvSpPr>
            <p:nvPr/>
          </p:nvSpPr>
          <p:spPr bwMode="auto">
            <a:xfrm>
              <a:off x="3329" y="3558"/>
              <a:ext cx="622"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approved </a:t>
              </a:r>
              <a:endParaRPr lang="nl-NL" altLang="en-US"/>
            </a:p>
          </p:txBody>
        </p:sp>
        <p:sp>
          <p:nvSpPr>
            <p:cNvPr id="41029" name="Rectangle 85"/>
            <p:cNvSpPr>
              <a:spLocks noChangeArrowheads="1"/>
            </p:cNvSpPr>
            <p:nvPr/>
          </p:nvSpPr>
          <p:spPr bwMode="auto">
            <a:xfrm>
              <a:off x="3380" y="3706"/>
              <a:ext cx="479"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ceilings</a:t>
              </a:r>
              <a:endParaRPr lang="nl-NL" altLang="en-US"/>
            </a:p>
          </p:txBody>
        </p:sp>
        <p:sp>
          <p:nvSpPr>
            <p:cNvPr id="41030" name="Rectangle 89"/>
            <p:cNvSpPr>
              <a:spLocks noChangeArrowheads="1"/>
            </p:cNvSpPr>
            <p:nvPr/>
          </p:nvSpPr>
          <p:spPr bwMode="auto">
            <a:xfrm>
              <a:off x="4809" y="1329"/>
              <a:ext cx="809" cy="1060"/>
            </a:xfrm>
            <a:prstGeom prst="rect">
              <a:avLst/>
            </a:prstGeom>
            <a:solidFill>
              <a:srgbClr val="EDF1F8"/>
            </a:solidFill>
            <a:ln w="9525">
              <a:noFill/>
              <a:miter lim="800000"/>
              <a:headEnd/>
              <a:tailEnd/>
            </a:ln>
          </p:spPr>
          <p:txBody>
            <a:bodyPr/>
            <a:lstStyle/>
            <a:p>
              <a:endParaRPr lang="en-US" altLang="en-US"/>
            </a:p>
          </p:txBody>
        </p:sp>
        <p:sp>
          <p:nvSpPr>
            <p:cNvPr id="41031" name="Rectangle 90"/>
            <p:cNvSpPr>
              <a:spLocks noChangeArrowheads="1"/>
            </p:cNvSpPr>
            <p:nvPr/>
          </p:nvSpPr>
          <p:spPr bwMode="auto">
            <a:xfrm>
              <a:off x="4809" y="1329"/>
              <a:ext cx="809" cy="1060"/>
            </a:xfrm>
            <a:prstGeom prst="rect">
              <a:avLst/>
            </a:prstGeom>
            <a:noFill/>
            <a:ln w="15" cap="rnd">
              <a:solidFill>
                <a:srgbClr val="000000"/>
              </a:solidFill>
              <a:round/>
              <a:headEnd/>
              <a:tailEnd/>
            </a:ln>
          </p:spPr>
          <p:txBody>
            <a:bodyPr/>
            <a:lstStyle/>
            <a:p>
              <a:endParaRPr lang="en-US" altLang="en-US"/>
            </a:p>
          </p:txBody>
        </p:sp>
        <p:sp>
          <p:nvSpPr>
            <p:cNvPr id="41032" name="Rectangle 91"/>
            <p:cNvSpPr>
              <a:spLocks noChangeArrowheads="1"/>
            </p:cNvSpPr>
            <p:nvPr/>
          </p:nvSpPr>
          <p:spPr bwMode="auto">
            <a:xfrm>
              <a:off x="5031" y="1418"/>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41033" name="Rectangle 92"/>
            <p:cNvSpPr>
              <a:spLocks noChangeArrowheads="1"/>
            </p:cNvSpPr>
            <p:nvPr/>
          </p:nvSpPr>
          <p:spPr bwMode="auto">
            <a:xfrm>
              <a:off x="5332" y="1418"/>
              <a:ext cx="70" cy="14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6</a:t>
              </a:r>
              <a:endParaRPr lang="nl-NL" altLang="en-US"/>
            </a:p>
          </p:txBody>
        </p:sp>
        <p:sp>
          <p:nvSpPr>
            <p:cNvPr id="41034" name="Rectangle 93"/>
            <p:cNvSpPr>
              <a:spLocks noChangeArrowheads="1"/>
            </p:cNvSpPr>
            <p:nvPr/>
          </p:nvSpPr>
          <p:spPr bwMode="auto">
            <a:xfrm>
              <a:off x="4891" y="1666"/>
              <a:ext cx="644" cy="436"/>
            </a:xfrm>
            <a:prstGeom prst="rect">
              <a:avLst/>
            </a:prstGeom>
            <a:noFill/>
            <a:ln w="9525">
              <a:noFill/>
              <a:miter lim="800000"/>
              <a:headEnd/>
              <a:tailEnd/>
            </a:ln>
          </p:spPr>
          <p:txBody>
            <a:bodyPr lIns="0" tIns="0" rIns="0" bIns="0">
              <a:spAutoFit/>
            </a:bodyPr>
            <a:lstStyle/>
            <a:p>
              <a:pPr marL="3175" algn="ctr"/>
              <a:r>
                <a:rPr lang="nl-NL" altLang="en-US" sz="1500" dirty="0">
                  <a:solidFill>
                    <a:srgbClr val="000000"/>
                  </a:solidFill>
                  <a:latin typeface="Arial" charset="0"/>
                </a:rPr>
                <a:t>New Budget </a:t>
              </a:r>
              <a:r>
                <a:rPr lang="nl-NL" altLang="en-US" sz="1500" dirty="0" smtClean="0">
                  <a:solidFill>
                    <a:srgbClr val="000000"/>
                  </a:solidFill>
                  <a:latin typeface="Arial" charset="0"/>
                </a:rPr>
                <a:t>Proposal</a:t>
              </a:r>
              <a:endParaRPr lang="nl-NL" altLang="en-US" dirty="0"/>
            </a:p>
          </p:txBody>
        </p:sp>
        <p:sp>
          <p:nvSpPr>
            <p:cNvPr id="99" name="Rectangle 98"/>
            <p:cNvSpPr>
              <a:spLocks noChangeArrowheads="1"/>
            </p:cNvSpPr>
            <p:nvPr/>
          </p:nvSpPr>
          <p:spPr bwMode="auto">
            <a:xfrm>
              <a:off x="3759" y="1329"/>
              <a:ext cx="809" cy="1060"/>
            </a:xfrm>
            <a:prstGeom prst="rect">
              <a:avLst/>
            </a:prstGeom>
            <a:solidFill>
              <a:schemeClr val="accent6">
                <a:lumMod val="75000"/>
              </a:schemeClr>
            </a:solidFill>
            <a:ln>
              <a:noFill/>
            </a:ln>
            <a:extLst/>
          </p:spPr>
          <p:txBody>
            <a:bodyPr/>
            <a:lstStyle/>
            <a:p>
              <a:pPr>
                <a:defRPr/>
              </a:pPr>
              <a:endParaRPr lang="en-GB"/>
            </a:p>
          </p:txBody>
        </p:sp>
        <p:sp>
          <p:nvSpPr>
            <p:cNvPr id="41036" name="Rectangle 99"/>
            <p:cNvSpPr>
              <a:spLocks noChangeArrowheads="1"/>
            </p:cNvSpPr>
            <p:nvPr/>
          </p:nvSpPr>
          <p:spPr bwMode="auto">
            <a:xfrm>
              <a:off x="3759" y="1329"/>
              <a:ext cx="809" cy="1060"/>
            </a:xfrm>
            <a:prstGeom prst="rect">
              <a:avLst/>
            </a:prstGeom>
            <a:noFill/>
            <a:ln w="15" cap="rnd">
              <a:solidFill>
                <a:srgbClr val="000000"/>
              </a:solidFill>
              <a:round/>
              <a:headEnd/>
              <a:tailEnd/>
            </a:ln>
          </p:spPr>
          <p:txBody>
            <a:bodyPr/>
            <a:lstStyle/>
            <a:p>
              <a:endParaRPr lang="en-US" altLang="en-US"/>
            </a:p>
          </p:txBody>
        </p:sp>
        <p:sp>
          <p:nvSpPr>
            <p:cNvPr id="41037" name="Rectangle 100"/>
            <p:cNvSpPr>
              <a:spLocks noChangeArrowheads="1"/>
            </p:cNvSpPr>
            <p:nvPr/>
          </p:nvSpPr>
          <p:spPr bwMode="auto">
            <a:xfrm>
              <a:off x="3981" y="1418"/>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41038" name="Rectangle 101"/>
            <p:cNvSpPr>
              <a:spLocks noChangeArrowheads="1"/>
            </p:cNvSpPr>
            <p:nvPr/>
          </p:nvSpPr>
          <p:spPr bwMode="auto">
            <a:xfrm>
              <a:off x="4282" y="1418"/>
              <a:ext cx="71" cy="116"/>
            </a:xfrm>
            <a:prstGeom prst="rect">
              <a:avLst/>
            </a:prstGeom>
            <a:noFill/>
            <a:ln w="9525">
              <a:noFill/>
              <a:miter lim="800000"/>
              <a:headEnd/>
              <a:tailEnd/>
            </a:ln>
          </p:spPr>
          <p:txBody>
            <a:bodyPr wrap="none" lIns="0" tIns="0" rIns="0" bIns="0">
              <a:spAutoFit/>
            </a:bodyPr>
            <a:lstStyle/>
            <a:p>
              <a:pPr marL="3175"/>
              <a:r>
                <a:rPr lang="nl-NL" altLang="en-US" b="1">
                  <a:solidFill>
                    <a:schemeClr val="tx1"/>
                  </a:solidFill>
                </a:rPr>
                <a:t>5</a:t>
              </a:r>
            </a:p>
          </p:txBody>
        </p:sp>
        <p:sp>
          <p:nvSpPr>
            <p:cNvPr id="41039" name="Rectangle 102"/>
            <p:cNvSpPr>
              <a:spLocks noChangeArrowheads="1"/>
            </p:cNvSpPr>
            <p:nvPr/>
          </p:nvSpPr>
          <p:spPr bwMode="auto">
            <a:xfrm>
              <a:off x="3840" y="1570"/>
              <a:ext cx="653" cy="727"/>
            </a:xfrm>
            <a:prstGeom prst="rect">
              <a:avLst/>
            </a:prstGeom>
            <a:noFill/>
            <a:ln w="9525">
              <a:noFill/>
              <a:miter lim="800000"/>
              <a:headEnd/>
              <a:tailEnd/>
            </a:ln>
          </p:spPr>
          <p:txBody>
            <a:bodyPr lIns="0" tIns="0" rIns="0" bIns="0">
              <a:spAutoFit/>
            </a:bodyPr>
            <a:lstStyle/>
            <a:p>
              <a:pPr marL="3175" algn="ctr"/>
              <a:r>
                <a:rPr lang="nl-NL" altLang="en-US" sz="1500" dirty="0">
                  <a:solidFill>
                    <a:schemeClr val="tx1"/>
                  </a:solidFill>
                  <a:latin typeface="Arial" charset="0"/>
                  <a:cs typeface="Arial" charset="0"/>
                </a:rPr>
                <a:t>Determine Fiscal </a:t>
              </a:r>
              <a:r>
                <a:rPr lang="nl-NL" altLang="en-US" sz="1500" dirty="0" smtClean="0">
                  <a:solidFill>
                    <a:schemeClr val="tx1"/>
                  </a:solidFill>
                  <a:latin typeface="Arial" charset="0"/>
                  <a:cs typeface="Arial" charset="0"/>
                </a:rPr>
                <a:t>Space </a:t>
              </a:r>
              <a:r>
                <a:rPr lang="nl-NL" altLang="en-US" sz="1500" dirty="0">
                  <a:solidFill>
                    <a:schemeClr val="tx1"/>
                  </a:solidFill>
                  <a:latin typeface="Arial" charset="0"/>
                  <a:cs typeface="Arial" charset="0"/>
                </a:rPr>
                <a:t>for new </a:t>
              </a:r>
              <a:r>
                <a:rPr lang="nl-NL" altLang="en-US" sz="1500" dirty="0" smtClean="0">
                  <a:solidFill>
                    <a:schemeClr val="tx1"/>
                  </a:solidFill>
                  <a:latin typeface="Arial" charset="0"/>
                  <a:cs typeface="Arial" charset="0"/>
                </a:rPr>
                <a:t>Policies   </a:t>
              </a:r>
              <a:endParaRPr lang="nl-NL" altLang="en-US" sz="1500" dirty="0">
                <a:solidFill>
                  <a:schemeClr val="tx1"/>
                </a:solidFill>
                <a:latin typeface="Arial" charset="0"/>
                <a:cs typeface="Arial" charset="0"/>
              </a:endParaRPr>
            </a:p>
          </p:txBody>
        </p:sp>
        <p:sp>
          <p:nvSpPr>
            <p:cNvPr id="41040" name="Line 113"/>
            <p:cNvSpPr>
              <a:spLocks noChangeShapeType="1"/>
            </p:cNvSpPr>
            <p:nvPr/>
          </p:nvSpPr>
          <p:spPr bwMode="auto">
            <a:xfrm>
              <a:off x="4568" y="1859"/>
              <a:ext cx="136" cy="0"/>
            </a:xfrm>
            <a:prstGeom prst="line">
              <a:avLst/>
            </a:prstGeom>
            <a:noFill/>
            <a:ln w="21" cap="rnd">
              <a:solidFill>
                <a:srgbClr val="4677BF"/>
              </a:solidFill>
              <a:round/>
              <a:headEnd/>
              <a:tailEnd/>
            </a:ln>
          </p:spPr>
          <p:txBody>
            <a:bodyPr/>
            <a:lstStyle/>
            <a:p>
              <a:endParaRPr lang="el-GR"/>
            </a:p>
          </p:txBody>
        </p:sp>
        <p:sp>
          <p:nvSpPr>
            <p:cNvPr id="41041" name="Freeform 114"/>
            <p:cNvSpPr>
              <a:spLocks/>
            </p:cNvSpPr>
            <p:nvPr/>
          </p:nvSpPr>
          <p:spPr bwMode="auto">
            <a:xfrm>
              <a:off x="4694"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41042" name="Rectangle 115"/>
            <p:cNvSpPr>
              <a:spLocks noChangeArrowheads="1"/>
            </p:cNvSpPr>
            <p:nvPr/>
          </p:nvSpPr>
          <p:spPr bwMode="auto">
            <a:xfrm>
              <a:off x="2430" y="1329"/>
              <a:ext cx="809" cy="1060"/>
            </a:xfrm>
            <a:prstGeom prst="rect">
              <a:avLst/>
            </a:prstGeom>
            <a:solidFill>
              <a:srgbClr val="FFFF00"/>
            </a:solidFill>
            <a:ln w="9525">
              <a:noFill/>
              <a:miter lim="800000"/>
              <a:headEnd/>
              <a:tailEnd/>
            </a:ln>
          </p:spPr>
          <p:txBody>
            <a:bodyPr/>
            <a:lstStyle/>
            <a:p>
              <a:endParaRPr lang="en-US" altLang="en-US"/>
            </a:p>
          </p:txBody>
        </p:sp>
        <p:sp>
          <p:nvSpPr>
            <p:cNvPr id="41043" name="Rectangle 116"/>
            <p:cNvSpPr>
              <a:spLocks noChangeArrowheads="1"/>
            </p:cNvSpPr>
            <p:nvPr/>
          </p:nvSpPr>
          <p:spPr bwMode="auto">
            <a:xfrm>
              <a:off x="2430" y="1329"/>
              <a:ext cx="809" cy="1060"/>
            </a:xfrm>
            <a:prstGeom prst="rect">
              <a:avLst/>
            </a:prstGeom>
            <a:noFill/>
            <a:ln w="15" cap="rnd">
              <a:solidFill>
                <a:srgbClr val="000000"/>
              </a:solidFill>
              <a:round/>
              <a:headEnd/>
              <a:tailEnd/>
            </a:ln>
          </p:spPr>
          <p:txBody>
            <a:bodyPr/>
            <a:lstStyle/>
            <a:p>
              <a:endParaRPr lang="en-US" altLang="en-US"/>
            </a:p>
          </p:txBody>
        </p:sp>
        <p:sp>
          <p:nvSpPr>
            <p:cNvPr id="41044" name="Rectangle 117"/>
            <p:cNvSpPr>
              <a:spLocks noChangeArrowheads="1"/>
            </p:cNvSpPr>
            <p:nvPr/>
          </p:nvSpPr>
          <p:spPr bwMode="auto">
            <a:xfrm>
              <a:off x="2651" y="1566"/>
              <a:ext cx="372"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Step </a:t>
              </a:r>
              <a:endParaRPr lang="nl-NL" altLang="en-US"/>
            </a:p>
          </p:txBody>
        </p:sp>
        <p:sp>
          <p:nvSpPr>
            <p:cNvPr id="41045" name="Rectangle 118"/>
            <p:cNvSpPr>
              <a:spLocks noChangeArrowheads="1"/>
            </p:cNvSpPr>
            <p:nvPr/>
          </p:nvSpPr>
          <p:spPr bwMode="auto">
            <a:xfrm>
              <a:off x="2951" y="1566"/>
              <a:ext cx="133" cy="17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3</a:t>
              </a:r>
              <a:endParaRPr lang="nl-NL" altLang="en-US"/>
            </a:p>
          </p:txBody>
        </p:sp>
        <p:sp>
          <p:nvSpPr>
            <p:cNvPr id="41046" name="Rectangle 119"/>
            <p:cNvSpPr>
              <a:spLocks noChangeArrowheads="1"/>
            </p:cNvSpPr>
            <p:nvPr/>
          </p:nvSpPr>
          <p:spPr bwMode="auto">
            <a:xfrm>
              <a:off x="2523" y="1708"/>
              <a:ext cx="73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Approval of </a:t>
              </a:r>
              <a:endParaRPr lang="nl-NL" altLang="en-US"/>
            </a:p>
          </p:txBody>
        </p:sp>
        <p:sp>
          <p:nvSpPr>
            <p:cNvPr id="41047" name="Rectangle 120"/>
            <p:cNvSpPr>
              <a:spLocks noChangeArrowheads="1"/>
            </p:cNvSpPr>
            <p:nvPr/>
          </p:nvSpPr>
          <p:spPr bwMode="auto">
            <a:xfrm>
              <a:off x="2549" y="1856"/>
              <a:ext cx="683"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ceilings by </a:t>
              </a:r>
              <a:endParaRPr lang="nl-NL" altLang="en-US"/>
            </a:p>
          </p:txBody>
        </p:sp>
        <p:sp>
          <p:nvSpPr>
            <p:cNvPr id="41048" name="Rectangle 121"/>
            <p:cNvSpPr>
              <a:spLocks noChangeArrowheads="1"/>
            </p:cNvSpPr>
            <p:nvPr/>
          </p:nvSpPr>
          <p:spPr bwMode="auto">
            <a:xfrm>
              <a:off x="2625" y="2004"/>
              <a:ext cx="494" cy="173"/>
            </a:xfrm>
            <a:prstGeom prst="rect">
              <a:avLst/>
            </a:prstGeom>
            <a:noFill/>
            <a:ln w="9525">
              <a:noFill/>
              <a:miter lim="800000"/>
              <a:headEnd/>
              <a:tailEnd/>
            </a:ln>
          </p:spPr>
          <p:txBody>
            <a:bodyPr wrap="none" lIns="0" tIns="0" rIns="0" bIns="0">
              <a:spAutoFit/>
            </a:bodyPr>
            <a:lstStyle/>
            <a:p>
              <a:pPr marL="3175"/>
              <a:r>
                <a:rPr lang="nl-NL" altLang="en-US" sz="1500">
                  <a:solidFill>
                    <a:srgbClr val="000000"/>
                  </a:solidFill>
                  <a:latin typeface="Arial" charset="0"/>
                </a:rPr>
                <a:t>Cabinet</a:t>
              </a:r>
              <a:endParaRPr lang="nl-NL" altLang="en-US"/>
            </a:p>
          </p:txBody>
        </p:sp>
        <p:sp>
          <p:nvSpPr>
            <p:cNvPr id="41049" name="Line 122"/>
            <p:cNvSpPr>
              <a:spLocks noChangeShapeType="1"/>
            </p:cNvSpPr>
            <p:nvPr/>
          </p:nvSpPr>
          <p:spPr bwMode="auto">
            <a:xfrm>
              <a:off x="1044" y="1859"/>
              <a:ext cx="144" cy="0"/>
            </a:xfrm>
            <a:prstGeom prst="line">
              <a:avLst/>
            </a:prstGeom>
            <a:noFill/>
            <a:ln w="21" cap="rnd">
              <a:solidFill>
                <a:srgbClr val="4677BF"/>
              </a:solidFill>
              <a:round/>
              <a:headEnd/>
              <a:tailEnd/>
            </a:ln>
          </p:spPr>
          <p:txBody>
            <a:bodyPr/>
            <a:lstStyle/>
            <a:p>
              <a:endParaRPr lang="el-GR"/>
            </a:p>
          </p:txBody>
        </p:sp>
        <p:sp>
          <p:nvSpPr>
            <p:cNvPr id="41050" name="Freeform 123"/>
            <p:cNvSpPr>
              <a:spLocks/>
            </p:cNvSpPr>
            <p:nvPr/>
          </p:nvSpPr>
          <p:spPr bwMode="auto">
            <a:xfrm>
              <a:off x="1179"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41051" name="Line 124"/>
            <p:cNvSpPr>
              <a:spLocks noChangeShapeType="1"/>
            </p:cNvSpPr>
            <p:nvPr/>
          </p:nvSpPr>
          <p:spPr bwMode="auto">
            <a:xfrm>
              <a:off x="2103" y="1859"/>
              <a:ext cx="222" cy="0"/>
            </a:xfrm>
            <a:prstGeom prst="line">
              <a:avLst/>
            </a:prstGeom>
            <a:noFill/>
            <a:ln w="21" cap="rnd">
              <a:solidFill>
                <a:srgbClr val="4677BF"/>
              </a:solidFill>
              <a:round/>
              <a:headEnd/>
              <a:tailEnd/>
            </a:ln>
          </p:spPr>
          <p:txBody>
            <a:bodyPr/>
            <a:lstStyle/>
            <a:p>
              <a:endParaRPr lang="el-GR"/>
            </a:p>
          </p:txBody>
        </p:sp>
        <p:sp>
          <p:nvSpPr>
            <p:cNvPr id="41052" name="Freeform 125"/>
            <p:cNvSpPr>
              <a:spLocks/>
            </p:cNvSpPr>
            <p:nvPr/>
          </p:nvSpPr>
          <p:spPr bwMode="auto">
            <a:xfrm>
              <a:off x="2315"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41053" name="Freeform 132"/>
            <p:cNvSpPr>
              <a:spLocks/>
            </p:cNvSpPr>
            <p:nvPr/>
          </p:nvSpPr>
          <p:spPr bwMode="auto">
            <a:xfrm>
              <a:off x="3239" y="1859"/>
              <a:ext cx="135" cy="848"/>
            </a:xfrm>
            <a:custGeom>
              <a:avLst/>
              <a:gdLst>
                <a:gd name="T0" fmla="*/ 0 w 135"/>
                <a:gd name="T1" fmla="*/ 0 h 848"/>
                <a:gd name="T2" fmla="*/ 135 w 135"/>
                <a:gd name="T3" fmla="*/ 0 h 848"/>
                <a:gd name="T4" fmla="*/ 135 w 135"/>
                <a:gd name="T5" fmla="*/ 848 h 848"/>
                <a:gd name="T6" fmla="*/ 0 60000 65536"/>
                <a:gd name="T7" fmla="*/ 0 60000 65536"/>
                <a:gd name="T8" fmla="*/ 0 60000 65536"/>
                <a:gd name="T9" fmla="*/ 0 w 135"/>
                <a:gd name="T10" fmla="*/ 0 h 848"/>
                <a:gd name="T11" fmla="*/ 135 w 135"/>
                <a:gd name="T12" fmla="*/ 848 h 848"/>
              </a:gdLst>
              <a:ahLst/>
              <a:cxnLst>
                <a:cxn ang="T6">
                  <a:pos x="T0" y="T1"/>
                </a:cxn>
                <a:cxn ang="T7">
                  <a:pos x="T2" y="T3"/>
                </a:cxn>
                <a:cxn ang="T8">
                  <a:pos x="T4" y="T5"/>
                </a:cxn>
              </a:cxnLst>
              <a:rect l="T9" t="T10" r="T11" b="T12"/>
              <a:pathLst>
                <a:path w="135" h="848">
                  <a:moveTo>
                    <a:pt x="0" y="0"/>
                  </a:moveTo>
                  <a:lnTo>
                    <a:pt x="135" y="0"/>
                  </a:lnTo>
                  <a:lnTo>
                    <a:pt x="135" y="848"/>
                  </a:lnTo>
                </a:path>
              </a:pathLst>
            </a:custGeom>
            <a:noFill/>
            <a:ln w="21" cap="rnd">
              <a:solidFill>
                <a:srgbClr val="4677BF"/>
              </a:solidFill>
              <a:prstDash val="solid"/>
              <a:round/>
              <a:headEnd/>
              <a:tailEnd/>
            </a:ln>
          </p:spPr>
          <p:txBody>
            <a:bodyPr/>
            <a:lstStyle/>
            <a:p>
              <a:endParaRPr lang="el-GR"/>
            </a:p>
          </p:txBody>
        </p:sp>
        <p:sp>
          <p:nvSpPr>
            <p:cNvPr id="41054" name="Freeform 133"/>
            <p:cNvSpPr>
              <a:spLocks/>
            </p:cNvSpPr>
            <p:nvPr/>
          </p:nvSpPr>
          <p:spPr bwMode="auto">
            <a:xfrm>
              <a:off x="3336" y="2698"/>
              <a:ext cx="76" cy="115"/>
            </a:xfrm>
            <a:custGeom>
              <a:avLst/>
              <a:gdLst>
                <a:gd name="T0" fmla="*/ 76 w 76"/>
                <a:gd name="T1" fmla="*/ 0 h 115"/>
                <a:gd name="T2" fmla="*/ 38 w 76"/>
                <a:gd name="T3" fmla="*/ 115 h 115"/>
                <a:gd name="T4" fmla="*/ 0 w 76"/>
                <a:gd name="T5" fmla="*/ 0 h 115"/>
                <a:gd name="T6" fmla="*/ 76 w 76"/>
                <a:gd name="T7" fmla="*/ 0 h 115"/>
                <a:gd name="T8" fmla="*/ 0 60000 65536"/>
                <a:gd name="T9" fmla="*/ 0 60000 65536"/>
                <a:gd name="T10" fmla="*/ 0 60000 65536"/>
                <a:gd name="T11" fmla="*/ 0 60000 65536"/>
                <a:gd name="T12" fmla="*/ 0 w 76"/>
                <a:gd name="T13" fmla="*/ 0 h 115"/>
                <a:gd name="T14" fmla="*/ 76 w 76"/>
                <a:gd name="T15" fmla="*/ 115 h 115"/>
              </a:gdLst>
              <a:ahLst/>
              <a:cxnLst>
                <a:cxn ang="T8">
                  <a:pos x="T0" y="T1"/>
                </a:cxn>
                <a:cxn ang="T9">
                  <a:pos x="T2" y="T3"/>
                </a:cxn>
                <a:cxn ang="T10">
                  <a:pos x="T4" y="T5"/>
                </a:cxn>
                <a:cxn ang="T11">
                  <a:pos x="T6" y="T7"/>
                </a:cxn>
              </a:cxnLst>
              <a:rect l="T12" t="T13" r="T14" b="T15"/>
              <a:pathLst>
                <a:path w="76" h="115">
                  <a:moveTo>
                    <a:pt x="76" y="0"/>
                  </a:moveTo>
                  <a:lnTo>
                    <a:pt x="38" y="115"/>
                  </a:lnTo>
                  <a:lnTo>
                    <a:pt x="0" y="0"/>
                  </a:lnTo>
                  <a:lnTo>
                    <a:pt x="76" y="0"/>
                  </a:lnTo>
                  <a:close/>
                </a:path>
              </a:pathLst>
            </a:custGeom>
            <a:solidFill>
              <a:srgbClr val="4677BF"/>
            </a:solidFill>
            <a:ln w="9525">
              <a:noFill/>
              <a:round/>
              <a:headEnd/>
              <a:tailEnd/>
            </a:ln>
          </p:spPr>
          <p:txBody>
            <a:bodyPr/>
            <a:lstStyle/>
            <a:p>
              <a:endParaRPr lang="el-GR"/>
            </a:p>
          </p:txBody>
        </p:sp>
        <p:sp>
          <p:nvSpPr>
            <p:cNvPr id="41055" name="Freeform 134"/>
            <p:cNvSpPr>
              <a:spLocks/>
            </p:cNvSpPr>
            <p:nvPr/>
          </p:nvSpPr>
          <p:spPr bwMode="auto">
            <a:xfrm>
              <a:off x="3605" y="1859"/>
              <a:ext cx="49" cy="954"/>
            </a:xfrm>
            <a:custGeom>
              <a:avLst/>
              <a:gdLst>
                <a:gd name="T0" fmla="*/ 0 w 49"/>
                <a:gd name="T1" fmla="*/ 954 h 954"/>
                <a:gd name="T2" fmla="*/ 0 w 49"/>
                <a:gd name="T3" fmla="*/ 0 h 954"/>
                <a:gd name="T4" fmla="*/ 49 w 49"/>
                <a:gd name="T5" fmla="*/ 0 h 954"/>
                <a:gd name="T6" fmla="*/ 0 60000 65536"/>
                <a:gd name="T7" fmla="*/ 0 60000 65536"/>
                <a:gd name="T8" fmla="*/ 0 60000 65536"/>
                <a:gd name="T9" fmla="*/ 0 w 49"/>
                <a:gd name="T10" fmla="*/ 0 h 954"/>
                <a:gd name="T11" fmla="*/ 49 w 49"/>
                <a:gd name="T12" fmla="*/ 954 h 954"/>
              </a:gdLst>
              <a:ahLst/>
              <a:cxnLst>
                <a:cxn ang="T6">
                  <a:pos x="T0" y="T1"/>
                </a:cxn>
                <a:cxn ang="T7">
                  <a:pos x="T2" y="T3"/>
                </a:cxn>
                <a:cxn ang="T8">
                  <a:pos x="T4" y="T5"/>
                </a:cxn>
              </a:cxnLst>
              <a:rect l="T9" t="T10" r="T11" b="T12"/>
              <a:pathLst>
                <a:path w="49" h="954">
                  <a:moveTo>
                    <a:pt x="0" y="954"/>
                  </a:moveTo>
                  <a:lnTo>
                    <a:pt x="0" y="0"/>
                  </a:lnTo>
                  <a:lnTo>
                    <a:pt x="49" y="0"/>
                  </a:lnTo>
                </a:path>
              </a:pathLst>
            </a:custGeom>
            <a:noFill/>
            <a:ln w="21" cap="rnd">
              <a:solidFill>
                <a:srgbClr val="4677BF"/>
              </a:solidFill>
              <a:prstDash val="solid"/>
              <a:round/>
              <a:headEnd/>
              <a:tailEnd/>
            </a:ln>
          </p:spPr>
          <p:txBody>
            <a:bodyPr/>
            <a:lstStyle/>
            <a:p>
              <a:endParaRPr lang="el-GR"/>
            </a:p>
          </p:txBody>
        </p:sp>
        <p:sp>
          <p:nvSpPr>
            <p:cNvPr id="41056" name="Freeform 135"/>
            <p:cNvSpPr>
              <a:spLocks/>
            </p:cNvSpPr>
            <p:nvPr/>
          </p:nvSpPr>
          <p:spPr bwMode="auto">
            <a:xfrm>
              <a:off x="3644" y="1821"/>
              <a:ext cx="115" cy="77"/>
            </a:xfrm>
            <a:custGeom>
              <a:avLst/>
              <a:gdLst>
                <a:gd name="T0" fmla="*/ 0 w 115"/>
                <a:gd name="T1" fmla="*/ 0 h 77"/>
                <a:gd name="T2" fmla="*/ 115 w 115"/>
                <a:gd name="T3" fmla="*/ 38 h 77"/>
                <a:gd name="T4" fmla="*/ 0 w 115"/>
                <a:gd name="T5" fmla="*/ 7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grpSp>
      <p:sp>
        <p:nvSpPr>
          <p:cNvPr id="40964" name="Line 124"/>
          <p:cNvSpPr>
            <a:spLocks noChangeShapeType="1"/>
          </p:cNvSpPr>
          <p:nvPr/>
        </p:nvSpPr>
        <p:spPr bwMode="auto">
          <a:xfrm>
            <a:off x="3197225" y="5365750"/>
            <a:ext cx="1747838" cy="0"/>
          </a:xfrm>
          <a:prstGeom prst="line">
            <a:avLst/>
          </a:prstGeom>
          <a:noFill/>
          <a:ln w="21" cap="rnd">
            <a:solidFill>
              <a:srgbClr val="4677BF"/>
            </a:solidFill>
            <a:round/>
            <a:headEnd/>
            <a:tailEnd/>
          </a:ln>
        </p:spPr>
        <p:txBody>
          <a:bodyPr/>
          <a:lstStyle/>
          <a:p>
            <a:endParaRPr lang="el-GR"/>
          </a:p>
        </p:txBody>
      </p:sp>
      <p:sp>
        <p:nvSpPr>
          <p:cNvPr id="40965" name="Freeform 137"/>
          <p:cNvSpPr>
            <a:spLocks/>
          </p:cNvSpPr>
          <p:nvPr/>
        </p:nvSpPr>
        <p:spPr bwMode="auto">
          <a:xfrm>
            <a:off x="4910138" y="5319713"/>
            <a:ext cx="182562" cy="122237"/>
          </a:xfrm>
          <a:custGeom>
            <a:avLst/>
            <a:gdLst>
              <a:gd name="T0" fmla="*/ 0 w 115"/>
              <a:gd name="T1" fmla="*/ 0 h 77"/>
              <a:gd name="T2" fmla="*/ 2147483647 w 115"/>
              <a:gd name="T3" fmla="*/ 2147483647 h 77"/>
              <a:gd name="T4" fmla="*/ 0 w 115"/>
              <a:gd name="T5" fmla="*/ 2147483647 h 77"/>
              <a:gd name="T6" fmla="*/ 0 w 115"/>
              <a:gd name="T7" fmla="*/ 0 h 77"/>
              <a:gd name="T8" fmla="*/ 0 60000 65536"/>
              <a:gd name="T9" fmla="*/ 0 60000 65536"/>
              <a:gd name="T10" fmla="*/ 0 60000 65536"/>
              <a:gd name="T11" fmla="*/ 0 60000 65536"/>
              <a:gd name="T12" fmla="*/ 0 w 115"/>
              <a:gd name="T13" fmla="*/ 0 h 77"/>
              <a:gd name="T14" fmla="*/ 115 w 115"/>
              <a:gd name="T15" fmla="*/ 77 h 77"/>
            </a:gdLst>
            <a:ahLst/>
            <a:cxnLst>
              <a:cxn ang="T8">
                <a:pos x="T0" y="T1"/>
              </a:cxn>
              <a:cxn ang="T9">
                <a:pos x="T2" y="T3"/>
              </a:cxn>
              <a:cxn ang="T10">
                <a:pos x="T4" y="T5"/>
              </a:cxn>
              <a:cxn ang="T11">
                <a:pos x="T6" y="T7"/>
              </a:cxn>
            </a:cxnLst>
            <a:rect l="T12" t="T13" r="T14" b="T15"/>
            <a:pathLst>
              <a:path w="115" h="77">
                <a:moveTo>
                  <a:pt x="0" y="0"/>
                </a:moveTo>
                <a:lnTo>
                  <a:pt x="115" y="38"/>
                </a:lnTo>
                <a:lnTo>
                  <a:pt x="0" y="77"/>
                </a:lnTo>
                <a:lnTo>
                  <a:pt x="0" y="0"/>
                </a:lnTo>
                <a:close/>
              </a:path>
            </a:pathLst>
          </a:custGeom>
          <a:solidFill>
            <a:srgbClr val="4677BF"/>
          </a:solidFill>
          <a:ln w="9525">
            <a:noFill/>
            <a:round/>
            <a:headEnd/>
            <a:tailEnd/>
          </a:ln>
        </p:spPr>
        <p:txBody>
          <a:bodyPr/>
          <a:lstStyle/>
          <a:p>
            <a:endParaRPr lang="el-GR"/>
          </a:p>
        </p:txBody>
      </p:sp>
      <p:sp>
        <p:nvSpPr>
          <p:cNvPr id="40966" name="Rectangle 126"/>
          <p:cNvSpPr>
            <a:spLocks noChangeArrowheads="1"/>
          </p:cNvSpPr>
          <p:nvPr/>
        </p:nvSpPr>
        <p:spPr bwMode="auto">
          <a:xfrm>
            <a:off x="6797675" y="2217738"/>
            <a:ext cx="211138" cy="282575"/>
          </a:xfrm>
          <a:prstGeom prst="rect">
            <a:avLst/>
          </a:prstGeom>
          <a:noFill/>
          <a:ln w="9525">
            <a:noFill/>
            <a:miter lim="800000"/>
            <a:headEnd/>
            <a:tailEnd/>
          </a:ln>
        </p:spPr>
        <p:txBody>
          <a:bodyPr wrap="none" lIns="0" tIns="0" rIns="0" bIns="0">
            <a:spAutoFit/>
          </a:bodyPr>
          <a:lstStyle/>
          <a:p>
            <a:pPr marL="3175"/>
            <a:r>
              <a:rPr lang="nl-NL" altLang="en-US" sz="1500" b="1" dirty="0">
                <a:solidFill>
                  <a:srgbClr val="000000"/>
                </a:solidFill>
                <a:latin typeface="Arial" charset="0"/>
              </a:rPr>
              <a:t>5</a:t>
            </a:r>
            <a:endParaRPr lang="nl-NL" altLang="en-US" dirty="0"/>
          </a:p>
        </p:txBody>
      </p:sp>
      <p:sp>
        <p:nvSpPr>
          <p:cNvPr id="40967" name="Rectangle 127"/>
          <p:cNvSpPr>
            <a:spLocks noChangeArrowheads="1"/>
          </p:cNvSpPr>
          <p:nvPr/>
        </p:nvSpPr>
        <p:spPr bwMode="auto">
          <a:xfrm>
            <a:off x="3900488" y="1838325"/>
            <a:ext cx="1806575" cy="230188"/>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Ministry of Finance </a:t>
            </a:r>
            <a:endParaRPr lang="nl-NL" altLang="en-US"/>
          </a:p>
        </p:txBody>
      </p:sp>
      <p:sp>
        <p:nvSpPr>
          <p:cNvPr id="40968" name="Rectangle 128"/>
          <p:cNvSpPr>
            <a:spLocks noChangeArrowheads="1"/>
          </p:cNvSpPr>
          <p:nvPr/>
        </p:nvSpPr>
        <p:spPr bwMode="auto">
          <a:xfrm>
            <a:off x="3189288" y="6400800"/>
            <a:ext cx="1512887" cy="282575"/>
          </a:xfrm>
          <a:prstGeom prst="rect">
            <a:avLst/>
          </a:prstGeom>
          <a:noFill/>
          <a:ln w="9525">
            <a:noFill/>
            <a:miter lim="800000"/>
            <a:headEnd/>
            <a:tailEnd/>
          </a:ln>
        </p:spPr>
        <p:txBody>
          <a:bodyPr wrap="none" lIns="0" tIns="0" rIns="0" bIns="0">
            <a:spAutoFit/>
          </a:bodyPr>
          <a:lstStyle/>
          <a:p>
            <a:pPr marL="3175"/>
            <a:r>
              <a:rPr lang="nl-NL" altLang="en-US" sz="1500" b="1">
                <a:solidFill>
                  <a:srgbClr val="000000"/>
                </a:solidFill>
                <a:latin typeface="Arial" charset="0"/>
              </a:rPr>
              <a:t>Line Ministries</a:t>
            </a:r>
            <a:endParaRPr lang="nl-NL" altLang="en-US"/>
          </a:p>
        </p:txBody>
      </p:sp>
      <p:sp>
        <p:nvSpPr>
          <p:cNvPr id="97" name="Title 1"/>
          <p:cNvSpPr txBox="1">
            <a:spLocks/>
          </p:cNvSpPr>
          <p:nvPr/>
        </p:nvSpPr>
        <p:spPr>
          <a:xfrm>
            <a:off x="142843" y="1142984"/>
            <a:ext cx="8894795" cy="660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177800" indent="3175"/>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The Budget</a:t>
            </a:r>
            <a:r>
              <a:rPr lang="en-GB" altLang="en-US" sz="2800" b="1" kern="0" dirty="0" smtClean="0">
                <a:latin typeface="Verdana"/>
                <a:ea typeface="+mj-ea"/>
                <a:cs typeface="+mj-cs"/>
              </a:rPr>
              <a:t> preparation process</a:t>
            </a:r>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 </a:t>
            </a:r>
          </a:p>
        </p:txBody>
      </p:sp>
      <p:sp>
        <p:nvSpPr>
          <p:cNvPr id="98" name="Oval 97"/>
          <p:cNvSpPr/>
          <p:nvPr/>
        </p:nvSpPr>
        <p:spPr bwMode="auto">
          <a:xfrm>
            <a:off x="6875463" y="4557713"/>
            <a:ext cx="2211387" cy="865187"/>
          </a:xfrm>
          <a:prstGeom prst="ellipse">
            <a:avLst/>
          </a:prstGeom>
          <a:ln>
            <a:headEnd type="none" w="med" len="med"/>
            <a:tailEnd type="none" w="med" len="med"/>
          </a:ln>
        </p:spPr>
        <p:style>
          <a:lnRef idx="2">
            <a:schemeClr val="accent2">
              <a:shade val="50000"/>
            </a:schemeClr>
          </a:lnRef>
          <a:fillRef idx="1">
            <a:schemeClr val="accent2"/>
          </a:fillRef>
          <a:effectRef idx="0">
            <a:schemeClr val="accent2"/>
          </a:effectRef>
          <a:fontRef idx="minor">
            <a:schemeClr val="lt1"/>
          </a:fontRef>
        </p:style>
        <p:txBody>
          <a:bodyPr anchor="ctr"/>
          <a:lstStyle/>
          <a:p>
            <a:pPr marL="3175" algn="ctr">
              <a:defRPr/>
            </a:pPr>
            <a:r>
              <a:rPr lang="en-GB" sz="2000" b="1" dirty="0" smtClean="0">
                <a:solidFill>
                  <a:srgbClr val="0F5494"/>
                </a:solidFill>
              </a:rPr>
              <a:t>Policy to Budget </a:t>
            </a:r>
            <a:endParaRPr lang="en-GB" sz="2000" b="1" dirty="0">
              <a:solidFill>
                <a:srgbClr val="0F5494"/>
              </a:solidFill>
            </a:endParaRPr>
          </a:p>
        </p:txBody>
      </p:sp>
      <p:sp>
        <p:nvSpPr>
          <p:cNvPr id="100" name="Rectangle 35"/>
          <p:cNvSpPr>
            <a:spLocks noChangeArrowheads="1"/>
          </p:cNvSpPr>
          <p:nvPr/>
        </p:nvSpPr>
        <p:spPr bwMode="auto">
          <a:xfrm>
            <a:off x="2000232" y="4953000"/>
            <a:ext cx="1214446" cy="230832"/>
          </a:xfrm>
          <a:prstGeom prst="rect">
            <a:avLst/>
          </a:prstGeom>
          <a:noFill/>
          <a:ln w="9525">
            <a:noFill/>
            <a:miter lim="800000"/>
            <a:headEnd/>
            <a:tailEnd/>
          </a:ln>
        </p:spPr>
        <p:txBody>
          <a:bodyPr wrap="square" lIns="0" tIns="0" rIns="0" bIns="0">
            <a:spAutoFit/>
          </a:bodyPr>
          <a:lstStyle/>
          <a:p>
            <a:pPr marL="3175"/>
            <a:r>
              <a:rPr lang="nl-NL" altLang="en-US" sz="1500" dirty="0">
                <a:solidFill>
                  <a:srgbClr val="000000"/>
                </a:solidFill>
                <a:latin typeface="Arial" charset="0"/>
              </a:rPr>
              <a:t>Agreement </a:t>
            </a:r>
            <a:r>
              <a:rPr lang="nl-NL" altLang="en-US" sz="1500" dirty="0" smtClean="0">
                <a:solidFill>
                  <a:srgbClr val="000000"/>
                </a:solidFill>
                <a:latin typeface="Arial" charset="0"/>
              </a:rPr>
              <a:t>on</a:t>
            </a:r>
            <a:endParaRPr lang="nl-NL" altLang="en-US" dirty="0"/>
          </a:p>
        </p:txBody>
      </p:sp>
      <p:sp>
        <p:nvSpPr>
          <p:cNvPr id="101" name="Rectangle 36"/>
          <p:cNvSpPr>
            <a:spLocks noChangeArrowheads="1"/>
          </p:cNvSpPr>
          <p:nvPr/>
        </p:nvSpPr>
        <p:spPr bwMode="auto">
          <a:xfrm>
            <a:off x="2038389" y="5187950"/>
            <a:ext cx="1138132" cy="230832"/>
          </a:xfrm>
          <a:prstGeom prst="rect">
            <a:avLst/>
          </a:prstGeom>
          <a:noFill/>
          <a:ln w="9525">
            <a:noFill/>
            <a:miter lim="800000"/>
            <a:headEnd/>
            <a:tailEnd/>
          </a:ln>
        </p:spPr>
        <p:txBody>
          <a:bodyPr wrap="none" lIns="0" tIns="0" rIns="0" bIns="0">
            <a:spAutoFit/>
          </a:bodyPr>
          <a:lstStyle/>
          <a:p>
            <a:pPr marL="3175" algn="ctr"/>
            <a:r>
              <a:rPr lang="nl-NL" altLang="en-US" sz="1500" dirty="0" smtClean="0">
                <a:solidFill>
                  <a:srgbClr val="000000"/>
                </a:solidFill>
                <a:latin typeface="Arial" charset="0"/>
              </a:rPr>
              <a:t>programmes </a:t>
            </a:r>
            <a:endParaRPr lang="nl-NL" altLang="en-US" dirty="0"/>
          </a:p>
        </p:txBody>
      </p:sp>
      <p:sp>
        <p:nvSpPr>
          <p:cNvPr id="102" name="Rectangle 37"/>
          <p:cNvSpPr>
            <a:spLocks noChangeArrowheads="1"/>
          </p:cNvSpPr>
          <p:nvPr/>
        </p:nvSpPr>
        <p:spPr bwMode="auto">
          <a:xfrm>
            <a:off x="2418301" y="5422900"/>
            <a:ext cx="378309" cy="230832"/>
          </a:xfrm>
          <a:prstGeom prst="rect">
            <a:avLst/>
          </a:prstGeom>
          <a:noFill/>
          <a:ln w="9525">
            <a:noFill/>
            <a:miter lim="800000"/>
            <a:headEnd/>
            <a:tailEnd/>
          </a:ln>
        </p:spPr>
        <p:txBody>
          <a:bodyPr wrap="none" lIns="0" tIns="0" rIns="0" bIns="0">
            <a:spAutoFit/>
          </a:bodyPr>
          <a:lstStyle/>
          <a:p>
            <a:pPr marL="3175"/>
            <a:r>
              <a:rPr lang="nl-NL" altLang="en-US" sz="1500" dirty="0" smtClean="0">
                <a:solidFill>
                  <a:srgbClr val="000000"/>
                </a:solidFill>
                <a:latin typeface="Arial" charset="0"/>
              </a:rPr>
              <a:t>and </a:t>
            </a:r>
            <a:endParaRPr lang="nl-NL" altLang="en-US" dirty="0"/>
          </a:p>
        </p:txBody>
      </p:sp>
      <p:sp>
        <p:nvSpPr>
          <p:cNvPr id="103" name="Rectangle 38"/>
          <p:cNvSpPr>
            <a:spLocks noChangeArrowheads="1"/>
          </p:cNvSpPr>
          <p:nvPr/>
        </p:nvSpPr>
        <p:spPr bwMode="auto">
          <a:xfrm>
            <a:off x="2198690" y="5648325"/>
            <a:ext cx="817531" cy="230832"/>
          </a:xfrm>
          <a:prstGeom prst="rect">
            <a:avLst/>
          </a:prstGeom>
          <a:noFill/>
          <a:ln w="9525">
            <a:noFill/>
            <a:miter lim="800000"/>
            <a:headEnd/>
            <a:tailEnd/>
          </a:ln>
        </p:spPr>
        <p:txBody>
          <a:bodyPr wrap="none" lIns="0" tIns="0" rIns="0" bIns="0">
            <a:spAutoFit/>
          </a:bodyPr>
          <a:lstStyle/>
          <a:p>
            <a:pPr marL="3175"/>
            <a:r>
              <a:rPr lang="nl-NL" altLang="en-US" sz="1500" dirty="0" smtClean="0">
                <a:solidFill>
                  <a:srgbClr val="000000"/>
                </a:solidFill>
                <a:latin typeface="Arial" charset="0"/>
              </a:rPr>
              <a:t>line items</a:t>
            </a:r>
            <a:endParaRPr lang="nl-NL" altLang="en-US" dirty="0"/>
          </a:p>
        </p:txBody>
      </p:sp>
      <p:sp>
        <p:nvSpPr>
          <p:cNvPr id="3" name="Slide Number Placeholder 2"/>
          <p:cNvSpPr>
            <a:spLocks noGrp="1"/>
          </p:cNvSpPr>
          <p:nvPr>
            <p:ph type="sldNum" sz="quarter" idx="12"/>
          </p:nvPr>
        </p:nvSpPr>
        <p:spPr/>
        <p:txBody>
          <a:bodyPr/>
          <a:lstStyle/>
          <a:p>
            <a:pPr>
              <a:defRPr/>
            </a:pPr>
            <a:fld id="{C344C0D6-F87C-4D18-822F-4CAFBD2DA271}" type="slidenum">
              <a:rPr lang="en-GB" smtClean="0"/>
              <a:pPr>
                <a:defRPr/>
              </a:pPr>
              <a:t>19</a:t>
            </a:fld>
            <a:endParaRPr lang="en-GB"/>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395288" y="1052513"/>
            <a:ext cx="8229600" cy="936625"/>
          </a:xfrm>
        </p:spPr>
        <p:txBody>
          <a:bodyPr/>
          <a:lstStyle/>
          <a:p>
            <a:pPr algn="ctr"/>
            <a:r>
              <a:rPr lang="en-GB" altLang="en-US" sz="3200" dirty="0" smtClean="0"/>
              <a:t>Module outline</a:t>
            </a:r>
          </a:p>
        </p:txBody>
      </p:sp>
      <p:sp>
        <p:nvSpPr>
          <p:cNvPr id="5123" name="Espace réservé du contenu 2"/>
          <p:cNvSpPr>
            <a:spLocks noGrp="1"/>
          </p:cNvSpPr>
          <p:nvPr>
            <p:ph idx="1"/>
          </p:nvPr>
        </p:nvSpPr>
        <p:spPr>
          <a:xfrm>
            <a:off x="468313" y="2186004"/>
            <a:ext cx="8229600" cy="3529012"/>
          </a:xfrm>
        </p:spPr>
        <p:txBody>
          <a:bodyPr/>
          <a:lstStyle/>
          <a:p>
            <a:pPr>
              <a:spcAft>
                <a:spcPts val="1200"/>
              </a:spcAft>
              <a:buClr>
                <a:srgbClr val="002060"/>
              </a:buClr>
              <a:buFont typeface="Wingdings" pitchFamily="2" charset="2"/>
              <a:buChar char="Ø"/>
              <a:defRPr/>
            </a:pPr>
            <a:r>
              <a:rPr lang="en-GB" altLang="en-US" i="0" u="sng" dirty="0" smtClean="0"/>
              <a:t>The Budget</a:t>
            </a:r>
            <a:r>
              <a:rPr lang="en-GB" altLang="en-US" i="0" dirty="0" smtClean="0"/>
              <a:t> </a:t>
            </a:r>
            <a:endParaRPr lang="en-GB" altLang="en-US" i="0" dirty="0"/>
          </a:p>
          <a:p>
            <a:pPr>
              <a:spcAft>
                <a:spcPts val="1200"/>
              </a:spcAft>
              <a:buClr>
                <a:srgbClr val="002060"/>
              </a:buClr>
              <a:buFont typeface="Wingdings" pitchFamily="2" charset="2"/>
              <a:buChar char="Ø"/>
              <a:defRPr/>
            </a:pPr>
            <a:r>
              <a:rPr lang="en-GB" altLang="en-US" i="0" dirty="0" smtClean="0"/>
              <a:t>The Budget preparation process</a:t>
            </a:r>
          </a:p>
          <a:p>
            <a:pPr>
              <a:spcAft>
                <a:spcPts val="1200"/>
              </a:spcAft>
              <a:buClr>
                <a:srgbClr val="002060"/>
              </a:buClr>
              <a:buFont typeface="Wingdings" pitchFamily="2" charset="2"/>
              <a:buChar char="Ø"/>
              <a:defRPr/>
            </a:pPr>
            <a:r>
              <a:rPr lang="en-GB" altLang="en-US" i="0" dirty="0" smtClean="0"/>
              <a:t>The Medium Term Expenditure Framework</a:t>
            </a:r>
          </a:p>
          <a:p>
            <a:pPr>
              <a:spcAft>
                <a:spcPts val="1200"/>
              </a:spcAft>
              <a:buClr>
                <a:srgbClr val="002060"/>
              </a:buClr>
              <a:buFont typeface="Wingdings" pitchFamily="2" charset="2"/>
              <a:buChar char="Ø"/>
              <a:defRPr/>
            </a:pPr>
            <a:r>
              <a:rPr lang="en-GB" altLang="en-US" i="0" dirty="0" smtClean="0"/>
              <a:t>Key principles in Budget management</a:t>
            </a:r>
          </a:p>
          <a:p>
            <a:pPr>
              <a:defRPr/>
            </a:pPr>
            <a:endParaRPr lang="en-GB" dirty="0" smtClean="0">
              <a:solidFill>
                <a:srgbClr val="FF0000"/>
              </a:solidFill>
            </a:endParaRPr>
          </a:p>
          <a:p>
            <a:pPr>
              <a:defRPr/>
            </a:pPr>
            <a:endParaRPr lang="en-GB" dirty="0" smtClean="0"/>
          </a:p>
          <a:p>
            <a:pPr>
              <a:defRPr/>
            </a:pPr>
            <a:endParaRPr lang="en-GB" dirty="0" smtClean="0"/>
          </a:p>
          <a:p>
            <a:pPr>
              <a:defRPr/>
            </a:pPr>
            <a:endParaRPr lang="en-GB" dirty="0" smtClean="0"/>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2"/>
          <p:cNvSpPr>
            <a:spLocks noChangeArrowheads="1"/>
          </p:cNvSpPr>
          <p:nvPr/>
        </p:nvSpPr>
        <p:spPr bwMode="auto">
          <a:xfrm>
            <a:off x="1447800" y="3997330"/>
            <a:ext cx="1295400" cy="381000"/>
          </a:xfrm>
          <a:prstGeom prst="rect">
            <a:avLst/>
          </a:prstGeom>
          <a:solidFill>
            <a:schemeClr val="tx2"/>
          </a:solidFill>
          <a:ln w="9525">
            <a:solidFill>
              <a:schemeClr val="tx1"/>
            </a:solidFill>
            <a:miter lim="800000"/>
            <a:headEnd/>
            <a:tailEnd/>
          </a:ln>
        </p:spPr>
        <p:txBody>
          <a:bodyPr lIns="0" tIns="0" rIns="0" bIns="0" anchor="ctr">
            <a:spAutoFit/>
          </a:bodyPr>
          <a:lstStyle/>
          <a:p>
            <a:pPr eaLnBrk="0" hangingPunct="0"/>
            <a:endParaRPr lang="en-US" altLang="en-US" sz="3200">
              <a:cs typeface="Arial" charset="0"/>
            </a:endParaRPr>
          </a:p>
        </p:txBody>
      </p:sp>
      <p:sp>
        <p:nvSpPr>
          <p:cNvPr id="31747" name="Rectangle 15"/>
          <p:cNvSpPr>
            <a:spLocks noChangeArrowheads="1"/>
          </p:cNvSpPr>
          <p:nvPr/>
        </p:nvSpPr>
        <p:spPr bwMode="auto">
          <a:xfrm>
            <a:off x="2743200" y="3616330"/>
            <a:ext cx="1295400" cy="762000"/>
          </a:xfrm>
          <a:prstGeom prst="rect">
            <a:avLst/>
          </a:prstGeom>
          <a:solidFill>
            <a:schemeClr val="tx2"/>
          </a:solidFill>
          <a:ln w="9525">
            <a:solidFill>
              <a:schemeClr val="tx1"/>
            </a:solidFill>
            <a:miter lim="800000"/>
            <a:headEnd/>
            <a:tailEnd/>
          </a:ln>
        </p:spPr>
        <p:txBody>
          <a:bodyPr wrap="none" lIns="0" tIns="0" rIns="0" bIns="0" anchor="ctr">
            <a:spAutoFit/>
          </a:bodyPr>
          <a:lstStyle/>
          <a:p>
            <a:pPr eaLnBrk="0" hangingPunct="0"/>
            <a:endParaRPr lang="en-US" altLang="en-US" sz="3200">
              <a:cs typeface="Arial" charset="0"/>
            </a:endParaRPr>
          </a:p>
        </p:txBody>
      </p:sp>
      <p:sp>
        <p:nvSpPr>
          <p:cNvPr id="31748" name="Rectangle 16"/>
          <p:cNvSpPr>
            <a:spLocks noChangeArrowheads="1"/>
          </p:cNvSpPr>
          <p:nvPr/>
        </p:nvSpPr>
        <p:spPr bwMode="auto">
          <a:xfrm>
            <a:off x="4038600" y="3235330"/>
            <a:ext cx="1295400" cy="1143000"/>
          </a:xfrm>
          <a:prstGeom prst="rect">
            <a:avLst/>
          </a:prstGeom>
          <a:solidFill>
            <a:schemeClr val="tx2"/>
          </a:solidFill>
          <a:ln w="9525">
            <a:solidFill>
              <a:schemeClr val="tx1"/>
            </a:solidFill>
            <a:miter lim="800000"/>
            <a:headEnd/>
            <a:tailEnd/>
          </a:ln>
        </p:spPr>
        <p:txBody>
          <a:bodyPr wrap="none" lIns="0" tIns="0" rIns="0" bIns="0" anchor="ctr">
            <a:spAutoFit/>
          </a:bodyPr>
          <a:lstStyle/>
          <a:p>
            <a:pPr eaLnBrk="0" hangingPunct="0"/>
            <a:endParaRPr lang="en-US" altLang="en-US" sz="3200">
              <a:cs typeface="Arial" charset="0"/>
            </a:endParaRPr>
          </a:p>
        </p:txBody>
      </p:sp>
      <p:sp>
        <p:nvSpPr>
          <p:cNvPr id="31749" name="Rectangle 10"/>
          <p:cNvSpPr>
            <a:spLocks noChangeArrowheads="1"/>
          </p:cNvSpPr>
          <p:nvPr/>
        </p:nvSpPr>
        <p:spPr bwMode="auto">
          <a:xfrm>
            <a:off x="4038600" y="4987930"/>
            <a:ext cx="1295400" cy="1066800"/>
          </a:xfrm>
          <a:prstGeom prst="rect">
            <a:avLst/>
          </a:prstGeom>
          <a:solidFill>
            <a:schemeClr val="accent1"/>
          </a:solidFill>
          <a:ln w="9525">
            <a:solidFill>
              <a:schemeClr val="tx1"/>
            </a:solidFill>
            <a:miter lim="800000"/>
            <a:headEnd/>
            <a:tailEnd/>
          </a:ln>
        </p:spPr>
        <p:txBody>
          <a:bodyPr lIns="0" tIns="0" rIns="0" bIns="0" anchor="ctr">
            <a:spAutoFit/>
          </a:bodyPr>
          <a:lstStyle/>
          <a:p>
            <a:pPr eaLnBrk="0" hangingPunct="0"/>
            <a:endParaRPr lang="en-US" altLang="en-US" sz="3200">
              <a:cs typeface="Arial" charset="0"/>
            </a:endParaRPr>
          </a:p>
        </p:txBody>
      </p:sp>
      <p:sp>
        <p:nvSpPr>
          <p:cNvPr id="31750" name="Rectangle 9"/>
          <p:cNvSpPr>
            <a:spLocks noChangeArrowheads="1"/>
          </p:cNvSpPr>
          <p:nvPr/>
        </p:nvSpPr>
        <p:spPr bwMode="auto">
          <a:xfrm>
            <a:off x="2743200" y="4835530"/>
            <a:ext cx="1295400" cy="1219200"/>
          </a:xfrm>
          <a:prstGeom prst="rect">
            <a:avLst/>
          </a:prstGeom>
          <a:solidFill>
            <a:schemeClr val="accent1"/>
          </a:solidFill>
          <a:ln w="9525">
            <a:solidFill>
              <a:schemeClr val="tx1"/>
            </a:solidFill>
            <a:miter lim="800000"/>
            <a:headEnd/>
            <a:tailEnd/>
          </a:ln>
        </p:spPr>
        <p:txBody>
          <a:bodyPr lIns="0" tIns="0" rIns="0" bIns="0" anchor="ctr">
            <a:spAutoFit/>
          </a:bodyPr>
          <a:lstStyle/>
          <a:p>
            <a:pPr eaLnBrk="0" hangingPunct="0"/>
            <a:endParaRPr lang="en-US" altLang="en-US" sz="3200">
              <a:cs typeface="Arial" charset="0"/>
            </a:endParaRPr>
          </a:p>
        </p:txBody>
      </p:sp>
      <p:sp>
        <p:nvSpPr>
          <p:cNvPr id="31751" name="Rectangle 8"/>
          <p:cNvSpPr>
            <a:spLocks noChangeArrowheads="1"/>
          </p:cNvSpPr>
          <p:nvPr/>
        </p:nvSpPr>
        <p:spPr bwMode="auto">
          <a:xfrm>
            <a:off x="1447800" y="4606930"/>
            <a:ext cx="1295400" cy="1447800"/>
          </a:xfrm>
          <a:prstGeom prst="rect">
            <a:avLst/>
          </a:prstGeom>
          <a:solidFill>
            <a:schemeClr val="accent1"/>
          </a:solidFill>
          <a:ln w="9525">
            <a:solidFill>
              <a:schemeClr val="tx1"/>
            </a:solidFill>
            <a:miter lim="800000"/>
            <a:headEnd/>
            <a:tailEnd/>
          </a:ln>
        </p:spPr>
        <p:txBody>
          <a:bodyPr lIns="0" tIns="0" rIns="0" bIns="0" anchor="ctr">
            <a:spAutoFit/>
          </a:bodyPr>
          <a:lstStyle/>
          <a:p>
            <a:pPr eaLnBrk="0" hangingPunct="0"/>
            <a:endParaRPr lang="en-US" altLang="en-US" sz="3200">
              <a:cs typeface="Arial" charset="0"/>
            </a:endParaRPr>
          </a:p>
        </p:txBody>
      </p:sp>
      <p:sp>
        <p:nvSpPr>
          <p:cNvPr id="31752" name="Rectangle 5"/>
          <p:cNvSpPr>
            <a:spLocks noChangeArrowheads="1"/>
          </p:cNvSpPr>
          <p:nvPr/>
        </p:nvSpPr>
        <p:spPr bwMode="auto">
          <a:xfrm>
            <a:off x="152400" y="4378330"/>
            <a:ext cx="1295400" cy="1676400"/>
          </a:xfrm>
          <a:prstGeom prst="rect">
            <a:avLst/>
          </a:prstGeom>
          <a:solidFill>
            <a:schemeClr val="accent1"/>
          </a:solidFill>
          <a:ln w="9525">
            <a:solidFill>
              <a:schemeClr val="tx1"/>
            </a:solidFill>
            <a:miter lim="800000"/>
            <a:headEnd/>
            <a:tailEnd/>
          </a:ln>
        </p:spPr>
        <p:txBody>
          <a:bodyPr wrap="none" lIns="0" tIns="0" rIns="0" bIns="0" anchor="ctr">
            <a:spAutoFit/>
          </a:bodyPr>
          <a:lstStyle/>
          <a:p>
            <a:pPr eaLnBrk="0" hangingPunct="0"/>
            <a:endParaRPr lang="en-US" altLang="en-US" sz="3200">
              <a:cs typeface="Arial" charset="0"/>
            </a:endParaRPr>
          </a:p>
        </p:txBody>
      </p:sp>
      <p:sp>
        <p:nvSpPr>
          <p:cNvPr id="31753" name="Rectangle 18"/>
          <p:cNvSpPr>
            <a:spLocks noChangeArrowheads="1"/>
          </p:cNvSpPr>
          <p:nvPr/>
        </p:nvSpPr>
        <p:spPr bwMode="auto">
          <a:xfrm>
            <a:off x="1447800" y="4378330"/>
            <a:ext cx="1295400" cy="228600"/>
          </a:xfrm>
          <a:prstGeom prst="rect">
            <a:avLst/>
          </a:prstGeom>
          <a:solidFill>
            <a:schemeClr val="accent2"/>
          </a:solidFill>
          <a:ln w="9525">
            <a:solidFill>
              <a:schemeClr val="tx1"/>
            </a:solidFill>
            <a:miter lim="800000"/>
            <a:headEnd/>
            <a:tailEnd/>
          </a:ln>
        </p:spPr>
        <p:txBody>
          <a:bodyPr wrap="none" lIns="0" tIns="0" rIns="0" bIns="0" anchor="ctr">
            <a:spAutoFit/>
          </a:bodyPr>
          <a:lstStyle/>
          <a:p>
            <a:pPr eaLnBrk="0" hangingPunct="0"/>
            <a:endParaRPr lang="en-US" altLang="en-US" sz="3200">
              <a:cs typeface="Arial" charset="0"/>
            </a:endParaRPr>
          </a:p>
        </p:txBody>
      </p:sp>
      <p:sp>
        <p:nvSpPr>
          <p:cNvPr id="31754" name="Rectangle 19"/>
          <p:cNvSpPr>
            <a:spLocks noChangeArrowheads="1"/>
          </p:cNvSpPr>
          <p:nvPr/>
        </p:nvSpPr>
        <p:spPr bwMode="auto">
          <a:xfrm>
            <a:off x="2743200" y="4378330"/>
            <a:ext cx="1295400" cy="457200"/>
          </a:xfrm>
          <a:prstGeom prst="rect">
            <a:avLst/>
          </a:prstGeom>
          <a:solidFill>
            <a:schemeClr val="accent2"/>
          </a:solidFill>
          <a:ln w="9525">
            <a:solidFill>
              <a:schemeClr val="tx1"/>
            </a:solidFill>
            <a:miter lim="800000"/>
            <a:headEnd/>
            <a:tailEnd/>
          </a:ln>
        </p:spPr>
        <p:txBody>
          <a:bodyPr wrap="none" lIns="0" tIns="0" rIns="0" bIns="0" anchor="ctr">
            <a:spAutoFit/>
          </a:bodyPr>
          <a:lstStyle/>
          <a:p>
            <a:pPr eaLnBrk="0" hangingPunct="0"/>
            <a:endParaRPr lang="en-US" altLang="en-US" sz="3200">
              <a:cs typeface="Arial" charset="0"/>
            </a:endParaRPr>
          </a:p>
        </p:txBody>
      </p:sp>
      <p:sp>
        <p:nvSpPr>
          <p:cNvPr id="31755" name="Rectangle 20"/>
          <p:cNvSpPr>
            <a:spLocks noChangeArrowheads="1"/>
          </p:cNvSpPr>
          <p:nvPr/>
        </p:nvSpPr>
        <p:spPr bwMode="auto">
          <a:xfrm>
            <a:off x="4038600" y="4378330"/>
            <a:ext cx="1295400" cy="609600"/>
          </a:xfrm>
          <a:prstGeom prst="rect">
            <a:avLst/>
          </a:prstGeom>
          <a:solidFill>
            <a:schemeClr val="accent2"/>
          </a:solidFill>
          <a:ln w="9525">
            <a:solidFill>
              <a:schemeClr val="tx1"/>
            </a:solidFill>
            <a:miter lim="800000"/>
            <a:headEnd/>
            <a:tailEnd/>
          </a:ln>
        </p:spPr>
        <p:txBody>
          <a:bodyPr wrap="none" lIns="0" tIns="0" rIns="0" bIns="0" anchor="ctr">
            <a:spAutoFit/>
          </a:bodyPr>
          <a:lstStyle/>
          <a:p>
            <a:pPr eaLnBrk="0" hangingPunct="0"/>
            <a:endParaRPr lang="en-US" altLang="en-US" sz="3200">
              <a:cs typeface="Arial" charset="0"/>
            </a:endParaRPr>
          </a:p>
        </p:txBody>
      </p:sp>
      <p:pic>
        <p:nvPicPr>
          <p:cNvPr id="31756" name="bg" descr="dia-w"/>
          <p:cNvPicPr>
            <a:picLocks noChangeAspect="1" noChangeArrowheads="1"/>
          </p:cNvPicPr>
          <p:nvPr>
            <p:custDataLst>
              <p:tags r:id="rId2"/>
            </p:custDataLst>
          </p:nvPr>
        </p:nvPicPr>
        <p:blipFill>
          <a:blip r:embed="rId5"/>
          <a:srcRect/>
          <a:stretch>
            <a:fillRect/>
          </a:stretch>
        </p:blipFill>
        <p:spPr bwMode="auto">
          <a:xfrm>
            <a:off x="0" y="415930"/>
            <a:ext cx="1588" cy="1588"/>
          </a:xfrm>
          <a:prstGeom prst="rect">
            <a:avLst/>
          </a:prstGeom>
          <a:noFill/>
          <a:ln w="9525">
            <a:noFill/>
            <a:miter lim="800000"/>
            <a:headEnd/>
            <a:tailEnd/>
          </a:ln>
        </p:spPr>
      </p:pic>
      <p:sp>
        <p:nvSpPr>
          <p:cNvPr id="31757" name="Rectangle 5"/>
          <p:cNvSpPr>
            <a:spLocks noChangeArrowheads="1"/>
          </p:cNvSpPr>
          <p:nvPr/>
        </p:nvSpPr>
        <p:spPr bwMode="auto">
          <a:xfrm>
            <a:off x="152400" y="4967293"/>
            <a:ext cx="9525" cy="496887"/>
          </a:xfrm>
          <a:prstGeom prst="rect">
            <a:avLst/>
          </a:prstGeom>
          <a:solidFill>
            <a:schemeClr val="accent1"/>
          </a:solidFill>
          <a:ln w="9525">
            <a:solidFill>
              <a:schemeClr val="tx1"/>
            </a:solidFill>
            <a:miter lim="800000"/>
            <a:headEnd/>
            <a:tailEnd/>
          </a:ln>
        </p:spPr>
        <p:txBody>
          <a:bodyPr wrap="none" lIns="0" tIns="0" rIns="0" bIns="0" anchor="ctr">
            <a:spAutoFit/>
          </a:bodyPr>
          <a:lstStyle/>
          <a:p>
            <a:pPr eaLnBrk="0" hangingPunct="0"/>
            <a:endParaRPr lang="en-US" altLang="en-US" sz="3200">
              <a:solidFill>
                <a:schemeClr val="bg1"/>
              </a:solidFill>
              <a:cs typeface="Arial" charset="0"/>
            </a:endParaRPr>
          </a:p>
        </p:txBody>
      </p:sp>
      <p:sp>
        <p:nvSpPr>
          <p:cNvPr id="31758" name="Rectangle 15"/>
          <p:cNvSpPr>
            <a:spLocks noChangeArrowheads="1"/>
          </p:cNvSpPr>
          <p:nvPr/>
        </p:nvSpPr>
        <p:spPr bwMode="auto">
          <a:xfrm>
            <a:off x="2743200" y="3748093"/>
            <a:ext cx="9525" cy="496887"/>
          </a:xfrm>
          <a:prstGeom prst="rect">
            <a:avLst/>
          </a:prstGeom>
          <a:solidFill>
            <a:schemeClr val="tx2"/>
          </a:solidFill>
          <a:ln w="9525">
            <a:solidFill>
              <a:schemeClr val="tx1"/>
            </a:solidFill>
            <a:miter lim="800000"/>
            <a:headEnd/>
            <a:tailEnd/>
          </a:ln>
        </p:spPr>
        <p:txBody>
          <a:bodyPr wrap="none" lIns="0" tIns="0" rIns="0" bIns="0" anchor="ctr">
            <a:spAutoFit/>
          </a:bodyPr>
          <a:lstStyle/>
          <a:p>
            <a:pPr eaLnBrk="0" hangingPunct="0"/>
            <a:endParaRPr lang="en-US" altLang="en-US" sz="3200">
              <a:solidFill>
                <a:schemeClr val="bg1"/>
              </a:solidFill>
              <a:cs typeface="Arial" charset="0"/>
            </a:endParaRPr>
          </a:p>
        </p:txBody>
      </p:sp>
      <p:sp>
        <p:nvSpPr>
          <p:cNvPr id="31759" name="Rectangle 16"/>
          <p:cNvSpPr>
            <a:spLocks noChangeArrowheads="1"/>
          </p:cNvSpPr>
          <p:nvPr/>
        </p:nvSpPr>
        <p:spPr bwMode="auto">
          <a:xfrm>
            <a:off x="4038600" y="3557593"/>
            <a:ext cx="9525" cy="496887"/>
          </a:xfrm>
          <a:prstGeom prst="rect">
            <a:avLst/>
          </a:prstGeom>
          <a:solidFill>
            <a:schemeClr val="tx2"/>
          </a:solidFill>
          <a:ln w="9525">
            <a:solidFill>
              <a:schemeClr val="tx1"/>
            </a:solidFill>
            <a:miter lim="800000"/>
            <a:headEnd/>
            <a:tailEnd/>
          </a:ln>
        </p:spPr>
        <p:txBody>
          <a:bodyPr wrap="none" lIns="0" tIns="0" rIns="0" bIns="0" anchor="ctr">
            <a:spAutoFit/>
          </a:bodyPr>
          <a:lstStyle/>
          <a:p>
            <a:pPr eaLnBrk="0" hangingPunct="0"/>
            <a:endParaRPr lang="en-US" altLang="en-US" sz="3200">
              <a:solidFill>
                <a:schemeClr val="bg1"/>
              </a:solidFill>
              <a:cs typeface="Arial" charset="0"/>
            </a:endParaRPr>
          </a:p>
        </p:txBody>
      </p:sp>
      <p:sp>
        <p:nvSpPr>
          <p:cNvPr id="31760" name="Rectangle 19"/>
          <p:cNvSpPr>
            <a:spLocks noChangeArrowheads="1"/>
          </p:cNvSpPr>
          <p:nvPr/>
        </p:nvSpPr>
        <p:spPr bwMode="auto">
          <a:xfrm>
            <a:off x="2743200" y="4359280"/>
            <a:ext cx="9525" cy="496888"/>
          </a:xfrm>
          <a:prstGeom prst="rect">
            <a:avLst/>
          </a:prstGeom>
          <a:solidFill>
            <a:schemeClr val="accent2"/>
          </a:solidFill>
          <a:ln w="9525">
            <a:solidFill>
              <a:schemeClr val="tx1"/>
            </a:solidFill>
            <a:miter lim="800000"/>
            <a:headEnd/>
            <a:tailEnd/>
          </a:ln>
        </p:spPr>
        <p:txBody>
          <a:bodyPr wrap="none" lIns="0" tIns="0" rIns="0" bIns="0" anchor="ctr">
            <a:spAutoFit/>
          </a:bodyPr>
          <a:lstStyle/>
          <a:p>
            <a:pPr eaLnBrk="0" hangingPunct="0"/>
            <a:endParaRPr lang="en-US" altLang="en-US" sz="3200">
              <a:solidFill>
                <a:schemeClr val="bg1"/>
              </a:solidFill>
              <a:cs typeface="Arial" charset="0"/>
            </a:endParaRPr>
          </a:p>
        </p:txBody>
      </p:sp>
      <p:sp>
        <p:nvSpPr>
          <p:cNvPr id="31761" name="Rectangle 20"/>
          <p:cNvSpPr>
            <a:spLocks noChangeArrowheads="1"/>
          </p:cNvSpPr>
          <p:nvPr/>
        </p:nvSpPr>
        <p:spPr bwMode="auto">
          <a:xfrm>
            <a:off x="4038600" y="4433893"/>
            <a:ext cx="9525" cy="496887"/>
          </a:xfrm>
          <a:prstGeom prst="rect">
            <a:avLst/>
          </a:prstGeom>
          <a:solidFill>
            <a:schemeClr val="accent2"/>
          </a:solidFill>
          <a:ln w="9525">
            <a:solidFill>
              <a:schemeClr val="tx1"/>
            </a:solidFill>
            <a:miter lim="800000"/>
            <a:headEnd/>
            <a:tailEnd/>
          </a:ln>
        </p:spPr>
        <p:txBody>
          <a:bodyPr wrap="none" lIns="0" tIns="0" rIns="0" bIns="0" anchor="ctr">
            <a:spAutoFit/>
          </a:bodyPr>
          <a:lstStyle/>
          <a:p>
            <a:pPr eaLnBrk="0" hangingPunct="0"/>
            <a:endParaRPr lang="en-US" altLang="en-US" sz="3200">
              <a:solidFill>
                <a:schemeClr val="bg1"/>
              </a:solidFill>
              <a:cs typeface="Arial" charset="0"/>
            </a:endParaRPr>
          </a:p>
        </p:txBody>
      </p:sp>
      <p:sp>
        <p:nvSpPr>
          <p:cNvPr id="31762" name="Text Box 22"/>
          <p:cNvSpPr txBox="1">
            <a:spLocks noChangeArrowheads="1"/>
          </p:cNvSpPr>
          <p:nvPr/>
        </p:nvSpPr>
        <p:spPr bwMode="auto">
          <a:xfrm>
            <a:off x="274638" y="6046810"/>
            <a:ext cx="1066800" cy="369888"/>
          </a:xfrm>
          <a:prstGeom prst="rect">
            <a:avLst/>
          </a:prstGeom>
          <a:noFill/>
          <a:ln w="9525">
            <a:noFill/>
            <a:miter lim="800000"/>
            <a:headEnd/>
            <a:tailEnd/>
          </a:ln>
        </p:spPr>
        <p:txBody>
          <a:bodyPr lIns="0" tIns="0" rIns="0" bIns="0">
            <a:spAutoFit/>
          </a:bodyPr>
          <a:lstStyle/>
          <a:p>
            <a:pPr algn="ctr" eaLnBrk="0" hangingPunct="0"/>
            <a:r>
              <a:rPr lang="nl-NL" altLang="en-US" sz="2400" b="1" dirty="0">
                <a:solidFill>
                  <a:srgbClr val="FF0000"/>
                </a:solidFill>
                <a:latin typeface="Arial" charset="0"/>
                <a:cs typeface="Arial" charset="0"/>
              </a:rPr>
              <a:t>Year 0</a:t>
            </a:r>
          </a:p>
        </p:txBody>
      </p:sp>
      <p:sp>
        <p:nvSpPr>
          <p:cNvPr id="31763" name="Text Box 23"/>
          <p:cNvSpPr txBox="1">
            <a:spLocks noChangeArrowheads="1"/>
          </p:cNvSpPr>
          <p:nvPr/>
        </p:nvSpPr>
        <p:spPr bwMode="auto">
          <a:xfrm>
            <a:off x="1555750" y="6057905"/>
            <a:ext cx="1066800" cy="369888"/>
          </a:xfrm>
          <a:prstGeom prst="rect">
            <a:avLst/>
          </a:prstGeom>
          <a:noFill/>
          <a:ln w="9525">
            <a:noFill/>
            <a:miter lim="800000"/>
            <a:headEnd/>
            <a:tailEnd/>
          </a:ln>
        </p:spPr>
        <p:txBody>
          <a:bodyPr lIns="0" tIns="0" rIns="0" bIns="0">
            <a:spAutoFit/>
          </a:bodyPr>
          <a:lstStyle/>
          <a:p>
            <a:pPr algn="ctr" eaLnBrk="0" hangingPunct="0"/>
            <a:r>
              <a:rPr lang="nl-NL" altLang="en-US" sz="2400" b="1" dirty="0">
                <a:solidFill>
                  <a:srgbClr val="FF0000"/>
                </a:solidFill>
                <a:latin typeface="Arial" charset="0"/>
                <a:cs typeface="Arial" charset="0"/>
              </a:rPr>
              <a:t>Year 1</a:t>
            </a:r>
          </a:p>
        </p:txBody>
      </p:sp>
      <p:sp>
        <p:nvSpPr>
          <p:cNvPr id="31764" name="Text Box 24"/>
          <p:cNvSpPr txBox="1">
            <a:spLocks noChangeArrowheads="1"/>
          </p:cNvSpPr>
          <p:nvPr/>
        </p:nvSpPr>
        <p:spPr bwMode="auto">
          <a:xfrm>
            <a:off x="2865438" y="6059493"/>
            <a:ext cx="1066800" cy="369887"/>
          </a:xfrm>
          <a:prstGeom prst="rect">
            <a:avLst/>
          </a:prstGeom>
          <a:noFill/>
          <a:ln w="9525">
            <a:noFill/>
            <a:miter lim="800000"/>
            <a:headEnd/>
            <a:tailEnd/>
          </a:ln>
        </p:spPr>
        <p:txBody>
          <a:bodyPr lIns="0" tIns="0" rIns="0" bIns="0">
            <a:spAutoFit/>
          </a:bodyPr>
          <a:lstStyle/>
          <a:p>
            <a:pPr algn="ctr" eaLnBrk="0" hangingPunct="0"/>
            <a:r>
              <a:rPr lang="nl-NL" altLang="en-US" sz="2400" b="1" dirty="0">
                <a:solidFill>
                  <a:srgbClr val="FF0000"/>
                </a:solidFill>
                <a:latin typeface="Arial" charset="0"/>
                <a:cs typeface="Arial" charset="0"/>
              </a:rPr>
              <a:t>Year 2</a:t>
            </a:r>
          </a:p>
        </p:txBody>
      </p:sp>
      <p:sp>
        <p:nvSpPr>
          <p:cNvPr id="31765" name="Text Box 25"/>
          <p:cNvSpPr txBox="1">
            <a:spLocks noChangeArrowheads="1"/>
          </p:cNvSpPr>
          <p:nvPr/>
        </p:nvSpPr>
        <p:spPr bwMode="auto">
          <a:xfrm>
            <a:off x="4143372" y="6059508"/>
            <a:ext cx="1066800" cy="369888"/>
          </a:xfrm>
          <a:prstGeom prst="rect">
            <a:avLst/>
          </a:prstGeom>
          <a:noFill/>
          <a:ln w="9525">
            <a:noFill/>
            <a:miter lim="800000"/>
            <a:headEnd/>
            <a:tailEnd/>
          </a:ln>
        </p:spPr>
        <p:txBody>
          <a:bodyPr lIns="0" tIns="0" rIns="0" bIns="0">
            <a:spAutoFit/>
          </a:bodyPr>
          <a:lstStyle/>
          <a:p>
            <a:pPr algn="ctr" eaLnBrk="0" hangingPunct="0"/>
            <a:r>
              <a:rPr lang="nl-NL" altLang="en-US" sz="2400" b="1" dirty="0">
                <a:solidFill>
                  <a:srgbClr val="FF0000"/>
                </a:solidFill>
                <a:latin typeface="Arial" charset="0"/>
                <a:cs typeface="Arial" charset="0"/>
              </a:rPr>
              <a:t>Year 3</a:t>
            </a:r>
          </a:p>
        </p:txBody>
      </p:sp>
      <p:sp>
        <p:nvSpPr>
          <p:cNvPr id="31766" name="Line 31"/>
          <p:cNvSpPr>
            <a:spLocks noChangeShapeType="1"/>
          </p:cNvSpPr>
          <p:nvPr/>
        </p:nvSpPr>
        <p:spPr bwMode="auto">
          <a:xfrm>
            <a:off x="4038600" y="3235330"/>
            <a:ext cx="3429000" cy="0"/>
          </a:xfrm>
          <a:prstGeom prst="line">
            <a:avLst/>
          </a:prstGeom>
          <a:noFill/>
          <a:ln w="76200">
            <a:solidFill>
              <a:srgbClr val="FFFF00"/>
            </a:solidFill>
            <a:round/>
            <a:headEnd/>
            <a:tailEnd/>
          </a:ln>
        </p:spPr>
        <p:txBody>
          <a:bodyPr lIns="0" tIns="0" rIns="0" bIns="0">
            <a:spAutoFit/>
          </a:bodyPr>
          <a:lstStyle/>
          <a:p>
            <a:endParaRPr lang="el-GR"/>
          </a:p>
        </p:txBody>
      </p:sp>
      <p:sp>
        <p:nvSpPr>
          <p:cNvPr id="31767" name="Text Box 32"/>
          <p:cNvSpPr txBox="1">
            <a:spLocks noChangeArrowheads="1"/>
          </p:cNvSpPr>
          <p:nvPr/>
        </p:nvSpPr>
        <p:spPr bwMode="auto">
          <a:xfrm>
            <a:off x="5429256" y="4202120"/>
            <a:ext cx="1371600" cy="369888"/>
          </a:xfrm>
          <a:prstGeom prst="rect">
            <a:avLst/>
          </a:prstGeom>
          <a:noFill/>
          <a:ln w="9525">
            <a:noFill/>
            <a:miter lim="800000"/>
            <a:headEnd/>
            <a:tailEnd/>
          </a:ln>
        </p:spPr>
        <p:txBody>
          <a:bodyPr lIns="0" tIns="0" rIns="0" bIns="0">
            <a:spAutoFit/>
          </a:bodyPr>
          <a:lstStyle/>
          <a:p>
            <a:pPr eaLnBrk="0" hangingPunct="0"/>
            <a:r>
              <a:rPr lang="nl-NL" altLang="en-US" sz="2400" b="1" dirty="0">
                <a:solidFill>
                  <a:srgbClr val="FF0000"/>
                </a:solidFill>
                <a:latin typeface="Arial" charset="0"/>
                <a:cs typeface="Arial" charset="0"/>
              </a:rPr>
              <a:t>Baseline</a:t>
            </a:r>
          </a:p>
        </p:txBody>
      </p:sp>
      <p:sp>
        <p:nvSpPr>
          <p:cNvPr id="31768" name="Text Box 33"/>
          <p:cNvSpPr txBox="1">
            <a:spLocks noChangeArrowheads="1"/>
          </p:cNvSpPr>
          <p:nvPr/>
        </p:nvSpPr>
        <p:spPr bwMode="auto">
          <a:xfrm>
            <a:off x="5334000" y="2576552"/>
            <a:ext cx="1828800" cy="553998"/>
          </a:xfrm>
          <a:prstGeom prst="rect">
            <a:avLst/>
          </a:prstGeom>
          <a:noFill/>
          <a:ln w="9525">
            <a:noFill/>
            <a:miter lim="800000"/>
            <a:headEnd/>
            <a:tailEnd/>
          </a:ln>
        </p:spPr>
        <p:txBody>
          <a:bodyPr lIns="0" tIns="0" rIns="0" bIns="0">
            <a:spAutoFit/>
          </a:bodyPr>
          <a:lstStyle/>
          <a:p>
            <a:pPr algn="ctr" eaLnBrk="0" hangingPunct="0"/>
            <a:r>
              <a:rPr lang="nl-NL" altLang="en-US" sz="1800" dirty="0">
                <a:solidFill>
                  <a:srgbClr val="FF0000"/>
                </a:solidFill>
                <a:latin typeface="Arial" charset="0"/>
                <a:cs typeface="Arial" charset="0"/>
              </a:rPr>
              <a:t>Expenditure ceiling</a:t>
            </a:r>
          </a:p>
        </p:txBody>
      </p:sp>
      <p:sp>
        <p:nvSpPr>
          <p:cNvPr id="31769" name="Text Box 34"/>
          <p:cNvSpPr txBox="1">
            <a:spLocks noChangeArrowheads="1"/>
          </p:cNvSpPr>
          <p:nvPr/>
        </p:nvSpPr>
        <p:spPr bwMode="auto">
          <a:xfrm>
            <a:off x="5643570" y="5375332"/>
            <a:ext cx="1828800" cy="553998"/>
          </a:xfrm>
          <a:prstGeom prst="rect">
            <a:avLst/>
          </a:prstGeom>
          <a:noFill/>
          <a:ln w="9525">
            <a:noFill/>
            <a:miter lim="800000"/>
            <a:headEnd/>
            <a:tailEnd/>
          </a:ln>
        </p:spPr>
        <p:txBody>
          <a:bodyPr lIns="0" tIns="0" rIns="0" bIns="0">
            <a:spAutoFit/>
          </a:bodyPr>
          <a:lstStyle/>
          <a:p>
            <a:pPr algn="ctr" eaLnBrk="0" hangingPunct="0"/>
            <a:r>
              <a:rPr lang="nl-NL" altLang="en-US" sz="1800" dirty="0">
                <a:solidFill>
                  <a:srgbClr val="FF0000"/>
                </a:solidFill>
                <a:latin typeface="Arial" charset="0"/>
                <a:cs typeface="Arial" charset="0"/>
              </a:rPr>
              <a:t>Savings on existing programs</a:t>
            </a:r>
          </a:p>
        </p:txBody>
      </p:sp>
      <p:sp>
        <p:nvSpPr>
          <p:cNvPr id="31770" name="Line 41"/>
          <p:cNvSpPr>
            <a:spLocks noChangeShapeType="1"/>
          </p:cNvSpPr>
          <p:nvPr/>
        </p:nvSpPr>
        <p:spPr bwMode="auto">
          <a:xfrm>
            <a:off x="4038600" y="4987930"/>
            <a:ext cx="3429000" cy="0"/>
          </a:xfrm>
          <a:prstGeom prst="line">
            <a:avLst/>
          </a:prstGeom>
          <a:noFill/>
          <a:ln w="76200">
            <a:solidFill>
              <a:srgbClr val="FF3300"/>
            </a:solidFill>
            <a:round/>
            <a:headEnd/>
            <a:tailEnd/>
          </a:ln>
        </p:spPr>
        <p:txBody>
          <a:bodyPr lIns="0" tIns="0" rIns="0" bIns="0">
            <a:spAutoFit/>
          </a:bodyPr>
          <a:lstStyle/>
          <a:p>
            <a:endParaRPr lang="el-GR"/>
          </a:p>
        </p:txBody>
      </p:sp>
      <p:sp>
        <p:nvSpPr>
          <p:cNvPr id="31771" name="Text Box 43"/>
          <p:cNvSpPr txBox="1">
            <a:spLocks noChangeArrowheads="1"/>
          </p:cNvSpPr>
          <p:nvPr/>
        </p:nvSpPr>
        <p:spPr bwMode="auto">
          <a:xfrm>
            <a:off x="1857356" y="2374936"/>
            <a:ext cx="1285884" cy="553998"/>
          </a:xfrm>
          <a:prstGeom prst="rect">
            <a:avLst/>
          </a:prstGeom>
          <a:noFill/>
          <a:ln w="9525">
            <a:noFill/>
            <a:miter lim="800000"/>
            <a:headEnd/>
            <a:tailEnd/>
          </a:ln>
        </p:spPr>
        <p:txBody>
          <a:bodyPr wrap="square" lIns="0" tIns="0" rIns="0" bIns="0">
            <a:spAutoFit/>
          </a:bodyPr>
          <a:lstStyle/>
          <a:p>
            <a:pPr algn="ctr" eaLnBrk="0" hangingPunct="0"/>
            <a:r>
              <a:rPr lang="nl-NL" altLang="en-US" sz="1800" dirty="0">
                <a:solidFill>
                  <a:srgbClr val="FF0000"/>
                </a:solidFill>
                <a:latin typeface="Arial" charset="0"/>
                <a:cs typeface="Arial" charset="0"/>
              </a:rPr>
              <a:t>Expenditure projections</a:t>
            </a:r>
          </a:p>
        </p:txBody>
      </p:sp>
      <p:sp>
        <p:nvSpPr>
          <p:cNvPr id="31772" name="Line 44"/>
          <p:cNvSpPr>
            <a:spLocks noChangeShapeType="1"/>
          </p:cNvSpPr>
          <p:nvPr/>
        </p:nvSpPr>
        <p:spPr bwMode="auto">
          <a:xfrm>
            <a:off x="2143108" y="3000372"/>
            <a:ext cx="0" cy="768358"/>
          </a:xfrm>
          <a:prstGeom prst="line">
            <a:avLst/>
          </a:prstGeom>
          <a:noFill/>
          <a:ln w="9525">
            <a:solidFill>
              <a:srgbClr val="FF0000"/>
            </a:solidFill>
            <a:round/>
            <a:headEnd/>
            <a:tailEnd type="triangle" w="med" len="med"/>
          </a:ln>
        </p:spPr>
        <p:txBody>
          <a:bodyPr wrap="square" lIns="0" tIns="0" rIns="0" bIns="0">
            <a:spAutoFit/>
          </a:bodyPr>
          <a:lstStyle/>
          <a:p>
            <a:endParaRPr lang="el-GR"/>
          </a:p>
        </p:txBody>
      </p:sp>
      <p:sp>
        <p:nvSpPr>
          <p:cNvPr id="31773" name="Line 45"/>
          <p:cNvSpPr>
            <a:spLocks noChangeShapeType="1"/>
          </p:cNvSpPr>
          <p:nvPr/>
        </p:nvSpPr>
        <p:spPr bwMode="auto">
          <a:xfrm>
            <a:off x="2833678" y="2967038"/>
            <a:ext cx="381000" cy="533400"/>
          </a:xfrm>
          <a:prstGeom prst="line">
            <a:avLst/>
          </a:prstGeom>
          <a:noFill/>
          <a:ln w="9525">
            <a:solidFill>
              <a:srgbClr val="FF0000"/>
            </a:solidFill>
            <a:round/>
            <a:headEnd/>
            <a:tailEnd type="triangle" w="med" len="med"/>
          </a:ln>
        </p:spPr>
        <p:txBody>
          <a:bodyPr wrap="none" lIns="0" tIns="0" rIns="0" bIns="0">
            <a:spAutoFit/>
          </a:bodyPr>
          <a:lstStyle/>
          <a:p>
            <a:endParaRPr lang="el-GR"/>
          </a:p>
        </p:txBody>
      </p:sp>
      <p:sp>
        <p:nvSpPr>
          <p:cNvPr id="31774" name="Line 46"/>
          <p:cNvSpPr>
            <a:spLocks noChangeShapeType="1"/>
          </p:cNvSpPr>
          <p:nvPr/>
        </p:nvSpPr>
        <p:spPr bwMode="auto">
          <a:xfrm>
            <a:off x="3200400" y="2690810"/>
            <a:ext cx="762000" cy="381000"/>
          </a:xfrm>
          <a:prstGeom prst="line">
            <a:avLst/>
          </a:prstGeom>
          <a:noFill/>
          <a:ln w="9525">
            <a:solidFill>
              <a:srgbClr val="FF0000"/>
            </a:solidFill>
            <a:round/>
            <a:headEnd/>
            <a:tailEnd type="triangle" w="med" len="med"/>
          </a:ln>
        </p:spPr>
        <p:txBody>
          <a:bodyPr wrap="none" lIns="0" tIns="0" rIns="0" bIns="0">
            <a:spAutoFit/>
          </a:bodyPr>
          <a:lstStyle/>
          <a:p>
            <a:endParaRPr lang="el-GR"/>
          </a:p>
        </p:txBody>
      </p:sp>
      <p:sp>
        <p:nvSpPr>
          <p:cNvPr id="31775" name="Line 47"/>
          <p:cNvSpPr>
            <a:spLocks noChangeShapeType="1"/>
          </p:cNvSpPr>
          <p:nvPr/>
        </p:nvSpPr>
        <p:spPr bwMode="auto">
          <a:xfrm>
            <a:off x="7358082" y="3463930"/>
            <a:ext cx="0" cy="1295400"/>
          </a:xfrm>
          <a:prstGeom prst="line">
            <a:avLst/>
          </a:prstGeom>
          <a:noFill/>
          <a:ln w="9525">
            <a:solidFill>
              <a:srgbClr val="FF0000"/>
            </a:solidFill>
            <a:round/>
            <a:headEnd type="triangle" w="med" len="med"/>
            <a:tailEnd type="triangle" w="med" len="med"/>
          </a:ln>
        </p:spPr>
        <p:txBody>
          <a:bodyPr wrap="none" lIns="0" tIns="0" rIns="0" bIns="0">
            <a:spAutoFit/>
          </a:bodyPr>
          <a:lstStyle/>
          <a:p>
            <a:endParaRPr lang="el-GR"/>
          </a:p>
        </p:txBody>
      </p:sp>
      <p:sp>
        <p:nvSpPr>
          <p:cNvPr id="31776" name="Text Box 48"/>
          <p:cNvSpPr txBox="1">
            <a:spLocks noChangeArrowheads="1"/>
          </p:cNvSpPr>
          <p:nvPr/>
        </p:nvSpPr>
        <p:spPr bwMode="auto">
          <a:xfrm>
            <a:off x="7500958" y="3559178"/>
            <a:ext cx="1428760" cy="1107996"/>
          </a:xfrm>
          <a:prstGeom prst="rect">
            <a:avLst/>
          </a:prstGeom>
          <a:noFill/>
          <a:ln w="9525">
            <a:noFill/>
            <a:miter lim="800000"/>
            <a:headEnd/>
            <a:tailEnd/>
          </a:ln>
        </p:spPr>
        <p:txBody>
          <a:bodyPr wrap="square" lIns="0" tIns="0" rIns="0" bIns="0">
            <a:spAutoFit/>
          </a:bodyPr>
          <a:lstStyle/>
          <a:p>
            <a:pPr algn="ctr" eaLnBrk="0" hangingPunct="0"/>
            <a:r>
              <a:rPr lang="nl-NL" altLang="en-US" sz="1800" dirty="0">
                <a:solidFill>
                  <a:srgbClr val="FF0000"/>
                </a:solidFill>
                <a:latin typeface="Arial" charset="0"/>
                <a:cs typeface="Arial" charset="0"/>
              </a:rPr>
              <a:t>New programs and policy changes</a:t>
            </a:r>
          </a:p>
        </p:txBody>
      </p:sp>
      <p:sp>
        <p:nvSpPr>
          <p:cNvPr id="31777" name="Line 26"/>
          <p:cNvSpPr>
            <a:spLocks noChangeShapeType="1"/>
          </p:cNvSpPr>
          <p:nvPr/>
        </p:nvSpPr>
        <p:spPr bwMode="auto">
          <a:xfrm flipV="1">
            <a:off x="1447800" y="3997330"/>
            <a:ext cx="0" cy="304800"/>
          </a:xfrm>
          <a:prstGeom prst="line">
            <a:avLst/>
          </a:prstGeom>
          <a:noFill/>
          <a:ln w="76200">
            <a:solidFill>
              <a:srgbClr val="FFFF00"/>
            </a:solidFill>
            <a:round/>
            <a:headEnd/>
            <a:tailEnd/>
          </a:ln>
        </p:spPr>
        <p:txBody>
          <a:bodyPr wrap="none" lIns="0" tIns="0" rIns="0" bIns="0">
            <a:spAutoFit/>
          </a:bodyPr>
          <a:lstStyle/>
          <a:p>
            <a:endParaRPr lang="el-GR"/>
          </a:p>
        </p:txBody>
      </p:sp>
      <p:sp>
        <p:nvSpPr>
          <p:cNvPr id="31778" name="Line 27"/>
          <p:cNvSpPr>
            <a:spLocks noChangeShapeType="1"/>
          </p:cNvSpPr>
          <p:nvPr/>
        </p:nvSpPr>
        <p:spPr bwMode="auto">
          <a:xfrm>
            <a:off x="1447800" y="3997330"/>
            <a:ext cx="1295400" cy="0"/>
          </a:xfrm>
          <a:prstGeom prst="line">
            <a:avLst/>
          </a:prstGeom>
          <a:noFill/>
          <a:ln w="76200">
            <a:solidFill>
              <a:srgbClr val="FFFF00"/>
            </a:solidFill>
            <a:round/>
            <a:headEnd/>
            <a:tailEnd/>
          </a:ln>
        </p:spPr>
        <p:txBody>
          <a:bodyPr wrap="none" lIns="0" tIns="0" rIns="0" bIns="0">
            <a:spAutoFit/>
          </a:bodyPr>
          <a:lstStyle/>
          <a:p>
            <a:endParaRPr lang="el-GR"/>
          </a:p>
        </p:txBody>
      </p:sp>
      <p:sp>
        <p:nvSpPr>
          <p:cNvPr id="31779" name="Line 28"/>
          <p:cNvSpPr>
            <a:spLocks noChangeShapeType="1"/>
          </p:cNvSpPr>
          <p:nvPr/>
        </p:nvSpPr>
        <p:spPr bwMode="auto">
          <a:xfrm flipV="1">
            <a:off x="2743200" y="3616330"/>
            <a:ext cx="0" cy="381000"/>
          </a:xfrm>
          <a:prstGeom prst="line">
            <a:avLst/>
          </a:prstGeom>
          <a:noFill/>
          <a:ln w="76200">
            <a:solidFill>
              <a:srgbClr val="FFFF00"/>
            </a:solidFill>
            <a:round/>
            <a:headEnd/>
            <a:tailEnd/>
          </a:ln>
        </p:spPr>
        <p:txBody>
          <a:bodyPr wrap="none" lIns="0" tIns="0" rIns="0" bIns="0">
            <a:spAutoFit/>
          </a:bodyPr>
          <a:lstStyle/>
          <a:p>
            <a:endParaRPr lang="el-GR"/>
          </a:p>
        </p:txBody>
      </p:sp>
      <p:sp>
        <p:nvSpPr>
          <p:cNvPr id="31780" name="Line 29"/>
          <p:cNvSpPr>
            <a:spLocks noChangeShapeType="1"/>
          </p:cNvSpPr>
          <p:nvPr/>
        </p:nvSpPr>
        <p:spPr bwMode="auto">
          <a:xfrm>
            <a:off x="2743200" y="3616330"/>
            <a:ext cx="1295400" cy="0"/>
          </a:xfrm>
          <a:prstGeom prst="line">
            <a:avLst/>
          </a:prstGeom>
          <a:noFill/>
          <a:ln w="76200">
            <a:solidFill>
              <a:srgbClr val="FFFF00"/>
            </a:solidFill>
            <a:round/>
            <a:headEnd/>
            <a:tailEnd/>
          </a:ln>
        </p:spPr>
        <p:txBody>
          <a:bodyPr lIns="0" tIns="0" rIns="0" bIns="0">
            <a:spAutoFit/>
          </a:bodyPr>
          <a:lstStyle/>
          <a:p>
            <a:endParaRPr lang="el-GR"/>
          </a:p>
        </p:txBody>
      </p:sp>
      <p:sp>
        <p:nvSpPr>
          <p:cNvPr id="31781" name="Line 30"/>
          <p:cNvSpPr>
            <a:spLocks noChangeShapeType="1"/>
          </p:cNvSpPr>
          <p:nvPr/>
        </p:nvSpPr>
        <p:spPr bwMode="auto">
          <a:xfrm flipV="1">
            <a:off x="4038600" y="3235330"/>
            <a:ext cx="0" cy="381000"/>
          </a:xfrm>
          <a:prstGeom prst="line">
            <a:avLst/>
          </a:prstGeom>
          <a:noFill/>
          <a:ln w="76200">
            <a:solidFill>
              <a:srgbClr val="FFFF00"/>
            </a:solidFill>
            <a:round/>
            <a:headEnd/>
            <a:tailEnd/>
          </a:ln>
        </p:spPr>
        <p:txBody>
          <a:bodyPr lIns="0" tIns="0" rIns="0" bIns="0">
            <a:spAutoFit/>
          </a:bodyPr>
          <a:lstStyle/>
          <a:p>
            <a:endParaRPr lang="el-GR"/>
          </a:p>
        </p:txBody>
      </p:sp>
      <p:sp>
        <p:nvSpPr>
          <p:cNvPr id="31782" name="Line 35"/>
          <p:cNvSpPr>
            <a:spLocks noChangeShapeType="1"/>
          </p:cNvSpPr>
          <p:nvPr/>
        </p:nvSpPr>
        <p:spPr bwMode="auto">
          <a:xfrm>
            <a:off x="1447800" y="4378330"/>
            <a:ext cx="0" cy="228600"/>
          </a:xfrm>
          <a:prstGeom prst="line">
            <a:avLst/>
          </a:prstGeom>
          <a:noFill/>
          <a:ln w="76200">
            <a:solidFill>
              <a:srgbClr val="FF3300"/>
            </a:solidFill>
            <a:round/>
            <a:headEnd/>
            <a:tailEnd/>
          </a:ln>
        </p:spPr>
        <p:txBody>
          <a:bodyPr wrap="none" lIns="0" tIns="0" rIns="0" bIns="0">
            <a:spAutoFit/>
          </a:bodyPr>
          <a:lstStyle/>
          <a:p>
            <a:endParaRPr lang="el-GR"/>
          </a:p>
        </p:txBody>
      </p:sp>
      <p:sp>
        <p:nvSpPr>
          <p:cNvPr id="31783" name="Line 36"/>
          <p:cNvSpPr>
            <a:spLocks noChangeShapeType="1"/>
          </p:cNvSpPr>
          <p:nvPr/>
        </p:nvSpPr>
        <p:spPr bwMode="auto">
          <a:xfrm>
            <a:off x="1447800" y="4606930"/>
            <a:ext cx="1295400" cy="0"/>
          </a:xfrm>
          <a:prstGeom prst="line">
            <a:avLst/>
          </a:prstGeom>
          <a:noFill/>
          <a:ln w="76200">
            <a:solidFill>
              <a:srgbClr val="FF3300"/>
            </a:solidFill>
            <a:round/>
            <a:headEnd/>
            <a:tailEnd/>
          </a:ln>
        </p:spPr>
        <p:txBody>
          <a:bodyPr wrap="none" lIns="0" tIns="0" rIns="0" bIns="0">
            <a:spAutoFit/>
          </a:bodyPr>
          <a:lstStyle/>
          <a:p>
            <a:endParaRPr lang="el-GR"/>
          </a:p>
        </p:txBody>
      </p:sp>
      <p:sp>
        <p:nvSpPr>
          <p:cNvPr id="31784" name="Line 37"/>
          <p:cNvSpPr>
            <a:spLocks noChangeShapeType="1"/>
          </p:cNvSpPr>
          <p:nvPr/>
        </p:nvSpPr>
        <p:spPr bwMode="auto">
          <a:xfrm>
            <a:off x="2743200" y="4606930"/>
            <a:ext cx="0" cy="228600"/>
          </a:xfrm>
          <a:prstGeom prst="line">
            <a:avLst/>
          </a:prstGeom>
          <a:noFill/>
          <a:ln w="76200">
            <a:solidFill>
              <a:srgbClr val="FF3300"/>
            </a:solidFill>
            <a:round/>
            <a:headEnd/>
            <a:tailEnd/>
          </a:ln>
        </p:spPr>
        <p:txBody>
          <a:bodyPr wrap="none" lIns="0" tIns="0" rIns="0" bIns="0">
            <a:spAutoFit/>
          </a:bodyPr>
          <a:lstStyle/>
          <a:p>
            <a:endParaRPr lang="el-GR"/>
          </a:p>
        </p:txBody>
      </p:sp>
      <p:sp>
        <p:nvSpPr>
          <p:cNvPr id="31785" name="Line 38"/>
          <p:cNvSpPr>
            <a:spLocks noChangeShapeType="1"/>
          </p:cNvSpPr>
          <p:nvPr/>
        </p:nvSpPr>
        <p:spPr bwMode="auto">
          <a:xfrm>
            <a:off x="2743200" y="4835530"/>
            <a:ext cx="1295400" cy="0"/>
          </a:xfrm>
          <a:prstGeom prst="line">
            <a:avLst/>
          </a:prstGeom>
          <a:noFill/>
          <a:ln w="76200">
            <a:solidFill>
              <a:srgbClr val="FF3300"/>
            </a:solidFill>
            <a:round/>
            <a:headEnd/>
            <a:tailEnd/>
          </a:ln>
        </p:spPr>
        <p:txBody>
          <a:bodyPr wrap="none" lIns="0" tIns="0" rIns="0" bIns="0">
            <a:spAutoFit/>
          </a:bodyPr>
          <a:lstStyle/>
          <a:p>
            <a:endParaRPr lang="el-GR"/>
          </a:p>
        </p:txBody>
      </p:sp>
      <p:sp>
        <p:nvSpPr>
          <p:cNvPr id="31786" name="Line 40"/>
          <p:cNvSpPr>
            <a:spLocks noChangeShapeType="1"/>
          </p:cNvSpPr>
          <p:nvPr/>
        </p:nvSpPr>
        <p:spPr bwMode="auto">
          <a:xfrm>
            <a:off x="4038600" y="4835530"/>
            <a:ext cx="0" cy="152400"/>
          </a:xfrm>
          <a:prstGeom prst="line">
            <a:avLst/>
          </a:prstGeom>
          <a:noFill/>
          <a:ln w="76200">
            <a:solidFill>
              <a:srgbClr val="FF3300"/>
            </a:solidFill>
            <a:round/>
            <a:headEnd/>
            <a:tailEnd/>
          </a:ln>
        </p:spPr>
        <p:txBody>
          <a:bodyPr wrap="none" lIns="0" tIns="0" rIns="0" bIns="0">
            <a:spAutoFit/>
          </a:bodyPr>
          <a:lstStyle/>
          <a:p>
            <a:endParaRPr lang="el-GR"/>
          </a:p>
        </p:txBody>
      </p:sp>
      <p:sp>
        <p:nvSpPr>
          <p:cNvPr id="31787" name="Line 21"/>
          <p:cNvSpPr>
            <a:spLocks noChangeShapeType="1"/>
          </p:cNvSpPr>
          <p:nvPr/>
        </p:nvSpPr>
        <p:spPr bwMode="auto">
          <a:xfrm>
            <a:off x="152400" y="4378330"/>
            <a:ext cx="5205418" cy="38104"/>
          </a:xfrm>
          <a:prstGeom prst="line">
            <a:avLst/>
          </a:prstGeom>
          <a:noFill/>
          <a:ln w="76200">
            <a:solidFill>
              <a:schemeClr val="bg1"/>
            </a:solidFill>
            <a:prstDash val="dash"/>
            <a:round/>
            <a:headEnd/>
            <a:tailEnd/>
          </a:ln>
        </p:spPr>
        <p:txBody>
          <a:bodyPr wrap="square" lIns="0" tIns="0" rIns="0" bIns="0">
            <a:spAutoFit/>
          </a:bodyPr>
          <a:lstStyle/>
          <a:p>
            <a:endParaRPr lang="el-GR"/>
          </a:p>
        </p:txBody>
      </p:sp>
      <p:sp>
        <p:nvSpPr>
          <p:cNvPr id="31788" name="Line 51"/>
          <p:cNvSpPr>
            <a:spLocks noChangeShapeType="1"/>
          </p:cNvSpPr>
          <p:nvPr/>
        </p:nvSpPr>
        <p:spPr bwMode="auto">
          <a:xfrm flipH="1" flipV="1">
            <a:off x="4811713" y="4643443"/>
            <a:ext cx="930275" cy="868362"/>
          </a:xfrm>
          <a:prstGeom prst="line">
            <a:avLst/>
          </a:prstGeom>
          <a:noFill/>
          <a:ln w="9525">
            <a:solidFill>
              <a:srgbClr val="FF0000"/>
            </a:solidFill>
            <a:round/>
            <a:headEnd type="none" w="lg" len="lg"/>
            <a:tailEnd type="triangle" w="lg" len="lg"/>
          </a:ln>
        </p:spPr>
        <p:txBody>
          <a:bodyPr>
            <a:spAutoFit/>
          </a:bodyPr>
          <a:lstStyle/>
          <a:p>
            <a:endParaRPr lang="el-GR"/>
          </a:p>
        </p:txBody>
      </p:sp>
      <p:sp>
        <p:nvSpPr>
          <p:cNvPr id="30765" name="Titre 2"/>
          <p:cNvSpPr txBox="1">
            <a:spLocks/>
          </p:cNvSpPr>
          <p:nvPr/>
        </p:nvSpPr>
        <p:spPr bwMode="auto">
          <a:xfrm>
            <a:off x="0" y="1754194"/>
            <a:ext cx="9220200" cy="603236"/>
          </a:xfrm>
          <a:prstGeom prst="rect">
            <a:avLst/>
          </a:prstGeom>
          <a:noFill/>
          <a:ln>
            <a:noFill/>
          </a:ln>
          <a:extLst/>
        </p:spPr>
        <p:txBody>
          <a:bodyPr anchor="ctr"/>
          <a:lstStyle>
            <a:lvl1pPr marL="358775" indent="-3587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marL="177800" indent="0">
              <a:defRPr/>
            </a:pPr>
            <a:r>
              <a:rPr lang="en-GB" altLang="en-US" sz="2000" dirty="0" smtClean="0">
                <a:latin typeface="+mj-lt"/>
                <a:ea typeface="+mj-ea"/>
                <a:cs typeface="+mj-cs"/>
              </a:rPr>
              <a:t>Distinguishing continuing and new policies...</a:t>
            </a:r>
          </a:p>
        </p:txBody>
      </p:sp>
      <p:sp>
        <p:nvSpPr>
          <p:cNvPr id="46" name="Title 1"/>
          <p:cNvSpPr txBox="1">
            <a:spLocks/>
          </p:cNvSpPr>
          <p:nvPr/>
        </p:nvSpPr>
        <p:spPr>
          <a:xfrm>
            <a:off x="142843" y="1142984"/>
            <a:ext cx="8894795" cy="660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177800" indent="3175"/>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The Budget </a:t>
            </a:r>
            <a:r>
              <a:rPr lang="en-GB" altLang="en-US" sz="2800" b="1" kern="0" dirty="0" smtClean="0">
                <a:latin typeface="Verdana"/>
                <a:ea typeface="+mj-ea"/>
                <a:cs typeface="+mj-cs"/>
              </a:rPr>
              <a:t>preparation process</a:t>
            </a:r>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 </a:t>
            </a:r>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20</a:t>
            </a:fld>
            <a:endParaRPr lang="en-GB"/>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277813" y="2357430"/>
          <a:ext cx="8524874" cy="3783205"/>
        </p:xfrm>
        <a:graphic>
          <a:graphicData uri="http://schemas.openxmlformats.org/drawingml/2006/table">
            <a:tbl>
              <a:tblPr/>
              <a:tblGrid>
                <a:gridCol w="2836521"/>
                <a:gridCol w="2836521"/>
                <a:gridCol w="2851832"/>
              </a:tblGrid>
              <a:tr h="6304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FFFFFF"/>
                          </a:solidFill>
                          <a:effectLst/>
                          <a:latin typeface="Verdana" charset="0"/>
                          <a:ea typeface="ＭＳ Ｐゴシック" charset="-128"/>
                        </a:rPr>
                        <a:t>Form of fragmentation</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FFFFFF"/>
                          </a:solidFill>
                          <a:effectLst/>
                          <a:latin typeface="Verdana" charset="0"/>
                          <a:ea typeface="ＭＳ Ｐゴシック" charset="-128"/>
                        </a:rPr>
                        <a:t>Cause of potential misallocation</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rgbClr val="FFFFFF"/>
                          </a:solidFill>
                          <a:effectLst/>
                          <a:latin typeface="Verdana" charset="0"/>
                          <a:ea typeface="ＭＳ Ｐゴシック" charset="-128"/>
                        </a:rPr>
                        <a:t>Remedial action</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r>
              <a:tr h="10666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charset="0"/>
                          <a:ea typeface="ＭＳ Ｐゴシック" charset="-128"/>
                        </a:rPr>
                        <a:t>Project loans and grants</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charset="0"/>
                          <a:ea typeface="ＭＳ Ｐゴシック" charset="-128"/>
                        </a:rPr>
                        <a:t>Imposition of donors’ priorities; </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charset="0"/>
                          <a:ea typeface="ＭＳ Ｐゴシック" charset="-128"/>
                        </a:rPr>
                        <a:t>draining of matching resources</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charset="0"/>
                          <a:ea typeface="ＭＳ Ｐゴシック" charset="-128"/>
                        </a:rPr>
                        <a:t>Ensure transparency;</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charset="0"/>
                          <a:ea typeface="ＭＳ Ｐゴシック" charset="-128"/>
                        </a:rPr>
                        <a:t>Budget support</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r>
              <a:tr h="101915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charset="0"/>
                          <a:ea typeface="ＭＳ Ｐゴシック" charset="-128"/>
                        </a:rPr>
                        <a:t>Dual budgeting (current&lt;-&gt;capital)</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charset="0"/>
                          <a:ea typeface="ＭＳ Ｐゴシック" charset="-128"/>
                        </a:rPr>
                        <a:t>May lead to new non-productive assets, unfunded recurrent costs</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charset="0"/>
                          <a:ea typeface="ＭＳ Ｐゴシック" charset="-128"/>
                        </a:rPr>
                        <a:t>Unify budgeting process</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r>
              <a:tr h="10666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charset="0"/>
                          <a:ea typeface="ＭＳ Ｐゴシック" charset="-128"/>
                        </a:rPr>
                        <a:t>Extra-budgetary funds, autonomous agencies</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charset="0"/>
                          <a:ea typeface="ＭＳ Ｐゴシック" charset="-128"/>
                        </a:rPr>
                        <a:t>priorities of specific ministry or department dominate those of government</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charset="0"/>
                          <a:ea typeface="ＭＳ Ｐゴシック" charset="-128"/>
                        </a:rPr>
                        <a:t>Mechanisms to review all expenditures together</a:t>
                      </a:r>
                    </a:p>
                  </a:txBody>
                  <a:tcPr marL="91435" marR="91435"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r>
            </a:tbl>
          </a:graphicData>
        </a:graphic>
      </p:graphicFrame>
      <p:sp>
        <p:nvSpPr>
          <p:cNvPr id="31768" name="Titre 2"/>
          <p:cNvSpPr txBox="1">
            <a:spLocks/>
          </p:cNvSpPr>
          <p:nvPr/>
        </p:nvSpPr>
        <p:spPr bwMode="auto">
          <a:xfrm>
            <a:off x="200025" y="1800201"/>
            <a:ext cx="8677275" cy="485791"/>
          </a:xfrm>
          <a:prstGeom prst="rect">
            <a:avLst/>
          </a:prstGeom>
          <a:noFill/>
          <a:ln>
            <a:noFill/>
          </a:ln>
          <a:extLst/>
        </p:spPr>
        <p:txBody>
          <a:bodyPr anchor="ctr"/>
          <a:lstStyle>
            <a:lvl1pPr marL="358775" indent="-3587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defRPr/>
            </a:pPr>
            <a:r>
              <a:rPr lang="en-GB" altLang="en-US" sz="2000" dirty="0" smtClean="0">
                <a:latin typeface="+mj-lt"/>
                <a:ea typeface="+mj-ea"/>
                <a:cs typeface="+mj-cs"/>
              </a:rPr>
              <a:t>Avoiding fragmentation...</a:t>
            </a:r>
          </a:p>
        </p:txBody>
      </p:sp>
      <p:sp>
        <p:nvSpPr>
          <p:cNvPr id="32793" name="TextBox 1"/>
          <p:cNvSpPr txBox="1">
            <a:spLocks noChangeArrowheads="1"/>
          </p:cNvSpPr>
          <p:nvPr/>
        </p:nvSpPr>
        <p:spPr bwMode="auto">
          <a:xfrm>
            <a:off x="277813" y="6357958"/>
            <a:ext cx="5883275" cy="277813"/>
          </a:xfrm>
          <a:prstGeom prst="rect">
            <a:avLst/>
          </a:prstGeom>
          <a:noFill/>
          <a:ln w="9525">
            <a:noFill/>
            <a:miter lim="800000"/>
            <a:headEnd/>
            <a:tailEnd/>
          </a:ln>
        </p:spPr>
        <p:txBody>
          <a:bodyPr wrap="none">
            <a:spAutoFit/>
          </a:bodyPr>
          <a:lstStyle/>
          <a:p>
            <a:r>
              <a:rPr lang="en-GB" altLang="en-US" dirty="0">
                <a:solidFill>
                  <a:schemeClr val="tx1"/>
                </a:solidFill>
              </a:rPr>
              <a:t>Adapted from J</a:t>
            </a:r>
            <a:r>
              <a:rPr lang="en-GB" altLang="en-US" dirty="0" smtClean="0">
                <a:solidFill>
                  <a:schemeClr val="tx1"/>
                </a:solidFill>
              </a:rPr>
              <a:t>. Brumby </a:t>
            </a:r>
            <a:r>
              <a:rPr lang="en-GB" altLang="en-US" dirty="0">
                <a:solidFill>
                  <a:schemeClr val="tx1"/>
                </a:solidFill>
              </a:rPr>
              <a:t>in Robinson “Performance budgeting</a:t>
            </a:r>
            <a:r>
              <a:rPr lang="en-GB" altLang="en-US" dirty="0" smtClean="0">
                <a:solidFill>
                  <a:schemeClr val="tx1"/>
                </a:solidFill>
              </a:rPr>
              <a:t>” IMF </a:t>
            </a:r>
            <a:r>
              <a:rPr lang="en-GB" altLang="en-US" dirty="0">
                <a:solidFill>
                  <a:schemeClr val="tx1"/>
                </a:solidFill>
              </a:rPr>
              <a:t>2007 </a:t>
            </a:r>
          </a:p>
        </p:txBody>
      </p:sp>
      <p:sp>
        <p:nvSpPr>
          <p:cNvPr id="6" name="Title 1"/>
          <p:cNvSpPr txBox="1">
            <a:spLocks/>
          </p:cNvSpPr>
          <p:nvPr/>
        </p:nvSpPr>
        <p:spPr>
          <a:xfrm>
            <a:off x="142843" y="1142984"/>
            <a:ext cx="8894795" cy="660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177800" indent="3175"/>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The Budget </a:t>
            </a:r>
            <a:r>
              <a:rPr lang="en-GB" altLang="en-US" sz="2800" b="1" kern="0" dirty="0" smtClean="0">
                <a:latin typeface="Verdana"/>
                <a:ea typeface="+mj-ea"/>
                <a:cs typeface="+mj-cs"/>
              </a:rPr>
              <a:t>preparation process</a:t>
            </a:r>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 </a:t>
            </a:r>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21</a:t>
            </a:fld>
            <a:endParaRPr lang="en-GB"/>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395288" y="1052513"/>
            <a:ext cx="8229600" cy="936625"/>
          </a:xfrm>
        </p:spPr>
        <p:txBody>
          <a:bodyPr/>
          <a:lstStyle/>
          <a:p>
            <a:pPr algn="ctr"/>
            <a:r>
              <a:rPr lang="en-GB" altLang="en-US" sz="3200" dirty="0" smtClean="0"/>
              <a:t>Module outline</a:t>
            </a:r>
          </a:p>
        </p:txBody>
      </p:sp>
      <p:sp>
        <p:nvSpPr>
          <p:cNvPr id="5123" name="Espace réservé du contenu 2"/>
          <p:cNvSpPr>
            <a:spLocks noGrp="1"/>
          </p:cNvSpPr>
          <p:nvPr>
            <p:ph idx="1"/>
          </p:nvPr>
        </p:nvSpPr>
        <p:spPr>
          <a:xfrm>
            <a:off x="468313" y="2186004"/>
            <a:ext cx="8229600" cy="3529012"/>
          </a:xfrm>
        </p:spPr>
        <p:txBody>
          <a:bodyPr/>
          <a:lstStyle/>
          <a:p>
            <a:pPr>
              <a:spcAft>
                <a:spcPts val="1200"/>
              </a:spcAft>
              <a:buClr>
                <a:srgbClr val="002060"/>
              </a:buClr>
              <a:buFont typeface="Wingdings" pitchFamily="2" charset="2"/>
              <a:buChar char="Ø"/>
              <a:defRPr/>
            </a:pPr>
            <a:r>
              <a:rPr lang="en-GB" altLang="en-US" i="0" dirty="0" smtClean="0"/>
              <a:t>The Budget </a:t>
            </a:r>
            <a:endParaRPr lang="en-GB" altLang="en-US" i="0" dirty="0"/>
          </a:p>
          <a:p>
            <a:pPr>
              <a:spcAft>
                <a:spcPts val="1200"/>
              </a:spcAft>
              <a:buClr>
                <a:srgbClr val="002060"/>
              </a:buClr>
              <a:buFont typeface="Wingdings" pitchFamily="2" charset="2"/>
              <a:buChar char="Ø"/>
              <a:defRPr/>
            </a:pPr>
            <a:r>
              <a:rPr lang="en-GB" altLang="en-US" i="0" dirty="0" smtClean="0"/>
              <a:t>The Budget preparation process</a:t>
            </a:r>
          </a:p>
          <a:p>
            <a:pPr>
              <a:spcAft>
                <a:spcPts val="1200"/>
              </a:spcAft>
              <a:buClr>
                <a:srgbClr val="002060"/>
              </a:buClr>
              <a:buFont typeface="Wingdings" pitchFamily="2" charset="2"/>
              <a:buChar char="Ø"/>
              <a:defRPr/>
            </a:pPr>
            <a:r>
              <a:rPr lang="en-GB" altLang="en-US" i="0" u="sng" dirty="0" smtClean="0"/>
              <a:t>The Medium Term Expenditure Framework</a:t>
            </a:r>
          </a:p>
          <a:p>
            <a:pPr>
              <a:spcAft>
                <a:spcPts val="1200"/>
              </a:spcAft>
              <a:buClr>
                <a:srgbClr val="002060"/>
              </a:buClr>
              <a:buFont typeface="Wingdings" pitchFamily="2" charset="2"/>
              <a:buChar char="Ø"/>
              <a:defRPr/>
            </a:pPr>
            <a:r>
              <a:rPr lang="en-GB" altLang="en-US" i="0" dirty="0" smtClean="0"/>
              <a:t>Key principles in Budget management</a:t>
            </a:r>
          </a:p>
          <a:p>
            <a:pPr>
              <a:defRPr/>
            </a:pPr>
            <a:endParaRPr lang="en-GB" dirty="0" smtClean="0">
              <a:solidFill>
                <a:srgbClr val="FF0000"/>
              </a:solidFill>
            </a:endParaRPr>
          </a:p>
          <a:p>
            <a:pPr>
              <a:defRPr/>
            </a:pPr>
            <a:endParaRPr lang="en-GB" dirty="0" smtClean="0"/>
          </a:p>
          <a:p>
            <a:pPr>
              <a:defRPr/>
            </a:pPr>
            <a:endParaRPr lang="en-GB" dirty="0" smtClean="0"/>
          </a:p>
          <a:p>
            <a:pPr>
              <a:defRPr/>
            </a:pPr>
            <a:endParaRPr lang="en-GB" dirty="0" smtClean="0"/>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22</a:t>
            </a:fld>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395288" y="2420491"/>
            <a:ext cx="8132762" cy="3600797"/>
          </a:xfrm>
          <a:ln>
            <a:solidFill>
              <a:srgbClr val="000000"/>
            </a:solidFill>
          </a:ln>
        </p:spPr>
        <p:txBody>
          <a:bodyPr/>
          <a:lstStyle/>
          <a:p>
            <a:pPr>
              <a:buFont typeface="Times" pitchFamily="18" charset="0"/>
              <a:buNone/>
            </a:pPr>
            <a:r>
              <a:rPr lang="en-US" altLang="en-US" sz="2800" dirty="0" smtClean="0">
                <a:latin typeface="Bradley Hand ITC" pitchFamily="66" charset="0"/>
              </a:rPr>
              <a:t>  </a:t>
            </a:r>
            <a:r>
              <a:rPr lang="en-US" altLang="en-US" sz="2800" i="0" dirty="0" smtClean="0">
                <a:latin typeface="Bradley Hand ITC" pitchFamily="66" charset="0"/>
              </a:rPr>
              <a:t>“ It is said that the Inuit people  (Eskimo)have 15 different words for </a:t>
            </a:r>
            <a:r>
              <a:rPr lang="en-US" altLang="en-US" sz="2800" i="0" dirty="0" smtClean="0">
                <a:solidFill>
                  <a:srgbClr val="FF0000"/>
                </a:solidFill>
                <a:latin typeface="Bradley Hand ITC" pitchFamily="66" charset="0"/>
              </a:rPr>
              <a:t>snow</a:t>
            </a:r>
            <a:r>
              <a:rPr lang="en-US" altLang="en-US" sz="2800" i="0" dirty="0" smtClean="0">
                <a:latin typeface="Bradley Hand ITC" pitchFamily="66" charset="0"/>
              </a:rPr>
              <a:t>. </a:t>
            </a:r>
          </a:p>
          <a:p>
            <a:pPr>
              <a:buFont typeface="Times" pitchFamily="18" charset="0"/>
              <a:buNone/>
            </a:pPr>
            <a:r>
              <a:rPr lang="en-US" altLang="en-US" sz="2800" i="0" dirty="0" smtClean="0">
                <a:latin typeface="Bradley Hand ITC" pitchFamily="66" charset="0"/>
              </a:rPr>
              <a:t>	The opposite is true of </a:t>
            </a:r>
            <a:r>
              <a:rPr lang="en-US" altLang="en-US" sz="2800" i="0" dirty="0" smtClean="0">
                <a:solidFill>
                  <a:srgbClr val="FF0000"/>
                </a:solidFill>
                <a:latin typeface="Bradley Hand ITC" pitchFamily="66" charset="0"/>
              </a:rPr>
              <a:t>MTEF</a:t>
            </a:r>
            <a:r>
              <a:rPr lang="en-US" altLang="en-US" sz="2800" i="0" dirty="0" smtClean="0">
                <a:latin typeface="Bradley Hand ITC" pitchFamily="66" charset="0"/>
              </a:rPr>
              <a:t>, where the same term is used to refer to very different ways of stretching the time perspective of annual budgeting. Conflating a variety of different approaches into a single rubric has caused a host of problems”</a:t>
            </a:r>
            <a:r>
              <a:rPr lang="fr-FR" altLang="en-US" sz="2800" i="0" dirty="0" smtClean="0">
                <a:latin typeface="Bradley Hand ITC" pitchFamily="66" charset="0"/>
              </a:rPr>
              <a:t> </a:t>
            </a:r>
          </a:p>
          <a:p>
            <a:pPr>
              <a:buFont typeface="Times" pitchFamily="18" charset="0"/>
              <a:buNone/>
            </a:pPr>
            <a:endParaRPr lang="fr-FR" altLang="en-US" sz="2200" dirty="0" smtClean="0"/>
          </a:p>
          <a:p>
            <a:pPr>
              <a:buFont typeface="Times" pitchFamily="18" charset="0"/>
              <a:buNone/>
            </a:pPr>
            <a:r>
              <a:rPr lang="en-US" altLang="en-US" sz="1400" dirty="0" smtClean="0"/>
              <a:t>	</a:t>
            </a:r>
            <a:r>
              <a:rPr lang="en-US" altLang="en-US" sz="1400" dirty="0" err="1" smtClean="0"/>
              <a:t>Schiavo</a:t>
            </a:r>
            <a:r>
              <a:rPr lang="en-US" altLang="en-US" sz="1400" dirty="0" smtClean="0"/>
              <a:t>-Campo, “Potemkin Villages: 'The' MTEF in Developing Countries”  Public Budgeting and Finance, Summer 2009</a:t>
            </a:r>
            <a:r>
              <a:rPr lang="fr-FR" altLang="en-US" sz="1400" dirty="0" smtClean="0"/>
              <a:t>.</a:t>
            </a:r>
          </a:p>
        </p:txBody>
      </p:sp>
      <p:sp>
        <p:nvSpPr>
          <p:cNvPr id="10244" name="Title 2"/>
          <p:cNvSpPr>
            <a:spLocks noGrp="1"/>
          </p:cNvSpPr>
          <p:nvPr>
            <p:ph type="title"/>
          </p:nvPr>
        </p:nvSpPr>
        <p:spPr>
          <a:xfrm>
            <a:off x="395288" y="1285860"/>
            <a:ext cx="8229600" cy="936625"/>
          </a:xfrm>
        </p:spPr>
        <p:txBody>
          <a:bodyPr/>
          <a:lstStyle/>
          <a:p>
            <a:pPr marL="177800" indent="0"/>
            <a:r>
              <a:rPr lang="en-GB" altLang="en-US" sz="2800" dirty="0" smtClean="0"/>
              <a:t>What is MTEF? </a:t>
            </a:r>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23</a:t>
            </a:fld>
            <a:endParaRPr lang="en-GB"/>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nvGraphicFramePr>
        <p:xfrm>
          <a:off x="428596" y="2500306"/>
          <a:ext cx="8358246" cy="3814125"/>
        </p:xfrm>
        <a:graphic>
          <a:graphicData uri="http://schemas.openxmlformats.org/drawingml/2006/table">
            <a:tbl>
              <a:tblPr/>
              <a:tblGrid>
                <a:gridCol w="4179123"/>
                <a:gridCol w="4179123"/>
              </a:tblGrid>
              <a:tr h="79212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Verdana" charset="0"/>
                          <a:ea typeface="ＭＳ Ｐゴシック" charset="-128"/>
                        </a:rPr>
                        <a:t>Strengthen fiscal discipline and improve prioritisation in resource allocation</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Verdana" charset="0"/>
                          <a:ea typeface="ＭＳ Ｐゴシック" charset="-128"/>
                        </a:rPr>
                        <a:t>Convert sector policy/strategy under a ‘hard budget constraint’</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335290">
                <a:tc>
                  <a:txBody>
                    <a:bodyPr/>
                    <a:lstStyle/>
                    <a:p>
                      <a:pPr marL="177800" marR="0" lvl="0" indent="-17780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cap="none" normalizeH="0" baseline="0" dirty="0" smtClean="0">
                          <a:ln>
                            <a:noFill/>
                          </a:ln>
                          <a:solidFill>
                            <a:schemeClr val="tx1"/>
                          </a:solidFill>
                          <a:effectLst/>
                          <a:latin typeface="Verdana" charset="0"/>
                          <a:ea typeface="ＭＳ Ｐゴシック" charset="-128"/>
                        </a:rPr>
                        <a:t>Ministry of Finance (central fiscal authority)</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177800" marR="0" lvl="0" indent="-17780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kern="1200" cap="none" normalizeH="0" baseline="0" dirty="0" smtClean="0">
                          <a:ln>
                            <a:noFill/>
                          </a:ln>
                          <a:solidFill>
                            <a:schemeClr val="tx1"/>
                          </a:solidFill>
                          <a:effectLst/>
                          <a:latin typeface="Verdana" charset="0"/>
                          <a:ea typeface="ＭＳ Ｐゴシック" charset="-128"/>
                          <a:cs typeface="+mn-cs"/>
                        </a:rPr>
                        <a:t>Sector Ministries, Departments &amp; Agencies (MDAs)</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579153">
                <a:tc>
                  <a:txBody>
                    <a:bodyPr/>
                    <a:lstStyle/>
                    <a:p>
                      <a:pPr marL="177800" marR="0" lvl="0" indent="-17780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kern="1200" cap="none" normalizeH="0" baseline="0" dirty="0" smtClean="0">
                          <a:ln>
                            <a:noFill/>
                          </a:ln>
                          <a:solidFill>
                            <a:schemeClr val="tx1"/>
                          </a:solidFill>
                          <a:effectLst/>
                          <a:latin typeface="Verdana" charset="0"/>
                          <a:ea typeface="ＭＳ Ｐゴシック" charset="-128"/>
                          <a:cs typeface="+mn-cs"/>
                        </a:rPr>
                        <a:t>Aggregate budget ceiling derived from MTFF (fiscal policy)</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177800" marR="0" lvl="0" indent="-17780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kern="1200" cap="none" normalizeH="0" baseline="0" dirty="0" smtClean="0">
                          <a:ln>
                            <a:noFill/>
                          </a:ln>
                          <a:solidFill>
                            <a:schemeClr val="tx1"/>
                          </a:solidFill>
                          <a:effectLst/>
                          <a:latin typeface="Verdana" charset="0"/>
                          <a:ea typeface="ＭＳ Ｐゴシック" charset="-128"/>
                          <a:cs typeface="+mn-cs"/>
                        </a:rPr>
                        <a:t>Sector budgets to be realistic, but financing gap and options expected</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579153">
                <a:tc>
                  <a:txBody>
                    <a:bodyPr/>
                    <a:lstStyle/>
                    <a:p>
                      <a:pPr marL="177800" marR="0" lvl="0" indent="-177800" algn="l" defTabSz="914400" rtl="0" eaLnBrk="1" fontAlgn="base" latinLnBrk="0" hangingPunct="1">
                        <a:lnSpc>
                          <a:spcPct val="100000"/>
                        </a:lnSpc>
                        <a:spcBef>
                          <a:spcPct val="0"/>
                        </a:spcBef>
                        <a:spcAft>
                          <a:spcPct val="0"/>
                        </a:spcAft>
                        <a:buClrTx/>
                        <a:buSzTx/>
                        <a:buFont typeface="Arial" pitchFamily="34" charset="0"/>
                        <a:buChar char="•"/>
                        <a:tabLst/>
                        <a:defRPr/>
                      </a:pPr>
                      <a:r>
                        <a:rPr kumimoji="0" lang="en-GB" sz="1600" b="0" i="0" u="none" strike="noStrike" kern="1200" cap="none" normalizeH="0" baseline="0" dirty="0" smtClean="0">
                          <a:ln>
                            <a:noFill/>
                          </a:ln>
                          <a:solidFill>
                            <a:schemeClr val="tx1"/>
                          </a:solidFill>
                          <a:effectLst/>
                          <a:latin typeface="Verdana" charset="0"/>
                          <a:ea typeface="ＭＳ Ｐゴシック" charset="-128"/>
                          <a:cs typeface="+mn-cs"/>
                        </a:rPr>
                        <a:t>Projection period: 3 years with a rolling horizon</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177800" marR="0" lvl="0" indent="-17780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kern="1200" cap="none" normalizeH="0" baseline="0" dirty="0" smtClean="0">
                          <a:ln>
                            <a:noFill/>
                          </a:ln>
                          <a:solidFill>
                            <a:schemeClr val="tx1"/>
                          </a:solidFill>
                          <a:effectLst/>
                          <a:latin typeface="Verdana" charset="0"/>
                          <a:ea typeface="ＭＳ Ｐゴシック" charset="-128"/>
                          <a:cs typeface="+mn-cs"/>
                        </a:rPr>
                        <a:t>Forward estimates prepared (costing of recurrent and capital needs)</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583174">
                <a:tc>
                  <a:txBody>
                    <a:bodyPr/>
                    <a:lstStyle/>
                    <a:p>
                      <a:pPr marL="177800" marR="0" lvl="0" indent="-17780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kern="1200" cap="none" normalizeH="0" baseline="0" dirty="0" smtClean="0">
                          <a:ln>
                            <a:noFill/>
                          </a:ln>
                          <a:solidFill>
                            <a:schemeClr val="tx1"/>
                          </a:solidFill>
                          <a:effectLst/>
                          <a:latin typeface="Verdana" charset="0"/>
                          <a:ea typeface="ＭＳ Ｐゴシック" charset="-128"/>
                          <a:cs typeface="+mn-cs"/>
                        </a:rPr>
                        <a:t>The first year in the projection becomes the Budget Law</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177800" marR="0" lvl="0" indent="-17780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kern="1200" cap="none" normalizeH="0" baseline="0" dirty="0" smtClean="0">
                          <a:ln>
                            <a:noFill/>
                          </a:ln>
                          <a:solidFill>
                            <a:schemeClr val="tx1"/>
                          </a:solidFill>
                          <a:effectLst/>
                          <a:latin typeface="Verdana" charset="0"/>
                          <a:ea typeface="ＭＳ Ｐゴシック" charset="-128"/>
                          <a:cs typeface="+mn-cs"/>
                        </a:rPr>
                        <a:t>A long term planning period is required in several sectors</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579153">
                <a:tc>
                  <a:txBody>
                    <a:bodyPr/>
                    <a:lstStyle/>
                    <a:p>
                      <a:pPr marL="177800" marR="0" lvl="0" indent="-17780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kern="1200" cap="none" normalizeH="0" baseline="0" dirty="0" smtClean="0">
                          <a:ln>
                            <a:noFill/>
                          </a:ln>
                          <a:solidFill>
                            <a:schemeClr val="tx1"/>
                          </a:solidFill>
                          <a:effectLst/>
                          <a:latin typeface="Verdana" charset="0"/>
                          <a:ea typeface="ＭＳ Ｐゴシック" charset="-128"/>
                          <a:cs typeface="+mn-cs"/>
                        </a:rPr>
                        <a:t>Unified Budget-MTEF preparation processes</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177800" marR="0" lvl="0" indent="-17780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kern="1200" cap="none" normalizeH="0" baseline="0" dirty="0" smtClean="0">
                          <a:ln>
                            <a:noFill/>
                          </a:ln>
                          <a:solidFill>
                            <a:schemeClr val="tx1"/>
                          </a:solidFill>
                          <a:effectLst/>
                          <a:latin typeface="Verdana" charset="0"/>
                          <a:ea typeface="ＭＳ Ｐゴシック" charset="-128"/>
                          <a:cs typeface="+mn-cs"/>
                        </a:rPr>
                        <a:t>Expenditure reviews, policy development</a:t>
                      </a:r>
                    </a:p>
                  </a:txBody>
                  <a:tcPr marL="91444" marR="91444"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bl>
          </a:graphicData>
        </a:graphic>
      </p:graphicFrame>
      <p:sp>
        <p:nvSpPr>
          <p:cNvPr id="7" name="Title 2"/>
          <p:cNvSpPr>
            <a:spLocks noGrp="1"/>
          </p:cNvSpPr>
          <p:nvPr>
            <p:ph type="title"/>
          </p:nvPr>
        </p:nvSpPr>
        <p:spPr>
          <a:xfrm>
            <a:off x="395288" y="1277929"/>
            <a:ext cx="8229600" cy="936625"/>
          </a:xfrm>
        </p:spPr>
        <p:txBody>
          <a:bodyPr/>
          <a:lstStyle/>
          <a:p>
            <a:pPr marL="177800" indent="0"/>
            <a:r>
              <a:rPr lang="en-GB" altLang="en-US" sz="2800" dirty="0" smtClean="0"/>
              <a:t>The MTEF</a:t>
            </a:r>
            <a:r>
              <a:rPr lang="en-GB" altLang="en-US" sz="2800" smtClean="0"/>
              <a:t>; some basic </a:t>
            </a:r>
            <a:r>
              <a:rPr lang="en-GB" altLang="en-US" sz="2800" dirty="0" smtClean="0"/>
              <a:t>elements</a:t>
            </a:r>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24</a:t>
            </a:fld>
            <a:endParaRPr lang="en-GB"/>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57158" y="1495415"/>
            <a:ext cx="8229600" cy="504825"/>
          </a:xfrm>
        </p:spPr>
        <p:txBody>
          <a:bodyPr lIns="0" tIns="0" rIns="0" bIns="0" anchor="t"/>
          <a:lstStyle/>
          <a:p>
            <a:pPr marL="177800" indent="0"/>
            <a:r>
              <a:rPr lang="en-GB" altLang="en-US" sz="2800" dirty="0" smtClean="0"/>
              <a:t>The MTEF; stylised illustration ...</a:t>
            </a:r>
            <a:endParaRPr lang="en-US" altLang="en-US" sz="2800" dirty="0" smtClean="0"/>
          </a:p>
        </p:txBody>
      </p:sp>
      <p:graphicFrame>
        <p:nvGraphicFramePr>
          <p:cNvPr id="4" name="Content Placeholder 3"/>
          <p:cNvGraphicFramePr>
            <a:graphicFrameLocks noGrp="1"/>
          </p:cNvGraphicFramePr>
          <p:nvPr>
            <p:ph idx="1"/>
          </p:nvPr>
        </p:nvGraphicFramePr>
        <p:xfrm>
          <a:off x="1030515" y="2244797"/>
          <a:ext cx="6605727" cy="38988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5364" name="Straight Arrow Connector 5"/>
          <p:cNvCxnSpPr>
            <a:cxnSpLocks noChangeShapeType="1"/>
          </p:cNvCxnSpPr>
          <p:nvPr/>
        </p:nvCxnSpPr>
        <p:spPr bwMode="auto">
          <a:xfrm rot="5400000">
            <a:off x="762001" y="2644791"/>
            <a:ext cx="3409950" cy="2873375"/>
          </a:xfrm>
          <a:prstGeom prst="straightConnector1">
            <a:avLst/>
          </a:prstGeom>
          <a:noFill/>
          <a:ln w="63500" algn="ctr">
            <a:solidFill>
              <a:schemeClr val="tx1"/>
            </a:solidFill>
            <a:round/>
            <a:headEnd/>
            <a:tailEnd type="triangle" w="med" len="med"/>
          </a:ln>
        </p:spPr>
      </p:cxn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25</a:t>
            </a:fld>
            <a:endParaRPr lang="en-GB"/>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ZoneTexte 6"/>
          <p:cNvSpPr>
            <a:spLocks noChangeArrowheads="1"/>
          </p:cNvSpPr>
          <p:nvPr/>
        </p:nvSpPr>
        <p:spPr bwMode="auto">
          <a:xfrm>
            <a:off x="287338" y="2852738"/>
            <a:ext cx="2214562" cy="708025"/>
          </a:xfrm>
          <a:prstGeom prst="wedgeRectCallout">
            <a:avLst>
              <a:gd name="adj1" fmla="val 65773"/>
              <a:gd name="adj2" fmla="val -98681"/>
            </a:avLst>
          </a:prstGeom>
          <a:noFill/>
          <a:ln w="15875">
            <a:solidFill>
              <a:srgbClr val="FF0000"/>
            </a:solidFill>
            <a:miter lim="800000"/>
            <a:headEnd/>
            <a:tailEnd/>
          </a:ln>
        </p:spPr>
        <p:txBody>
          <a:bodyPr>
            <a:spAutoFit/>
          </a:bodyPr>
          <a:lstStyle/>
          <a:p>
            <a:r>
              <a:rPr lang="en-GB" altLang="en-US" sz="2000">
                <a:solidFill>
                  <a:srgbClr val="FF0000"/>
                </a:solidFill>
              </a:rPr>
              <a:t>MTFF: Fiscal discipline</a:t>
            </a:r>
          </a:p>
        </p:txBody>
      </p:sp>
      <p:sp>
        <p:nvSpPr>
          <p:cNvPr id="1028" name="ZoneTexte 7"/>
          <p:cNvSpPr>
            <a:spLocks noChangeArrowheads="1"/>
          </p:cNvSpPr>
          <p:nvPr/>
        </p:nvSpPr>
        <p:spPr bwMode="auto">
          <a:xfrm>
            <a:off x="284163" y="4005263"/>
            <a:ext cx="2416175" cy="1016000"/>
          </a:xfrm>
          <a:prstGeom prst="wedgeRectCallout">
            <a:avLst>
              <a:gd name="adj1" fmla="val 72755"/>
              <a:gd name="adj2" fmla="val -90931"/>
            </a:avLst>
          </a:prstGeom>
          <a:noFill/>
          <a:ln w="15875">
            <a:solidFill>
              <a:schemeClr val="accent2"/>
            </a:solidFill>
            <a:miter lim="800000"/>
            <a:headEnd/>
            <a:tailEnd/>
          </a:ln>
        </p:spPr>
        <p:txBody>
          <a:bodyPr>
            <a:spAutoFit/>
          </a:bodyPr>
          <a:lstStyle/>
          <a:p>
            <a:r>
              <a:rPr lang="en-GB" altLang="en-US" sz="2000">
                <a:solidFill>
                  <a:srgbClr val="0070C0"/>
                </a:solidFill>
              </a:rPr>
              <a:t>MTBF: Inter-sectoral resource allocation</a:t>
            </a:r>
          </a:p>
        </p:txBody>
      </p:sp>
      <p:sp>
        <p:nvSpPr>
          <p:cNvPr id="1029" name="ZoneTexte 8"/>
          <p:cNvSpPr>
            <a:spLocks noChangeArrowheads="1"/>
          </p:cNvSpPr>
          <p:nvPr/>
        </p:nvSpPr>
        <p:spPr bwMode="auto">
          <a:xfrm>
            <a:off x="323850" y="5495925"/>
            <a:ext cx="2376488" cy="923925"/>
          </a:xfrm>
          <a:prstGeom prst="wedgeRectCallout">
            <a:avLst>
              <a:gd name="adj1" fmla="val 84579"/>
              <a:gd name="adj2" fmla="val -85315"/>
            </a:avLst>
          </a:prstGeom>
          <a:noFill/>
          <a:ln w="15875">
            <a:solidFill>
              <a:srgbClr val="00B050"/>
            </a:solidFill>
            <a:miter lim="800000"/>
            <a:headEnd/>
            <a:tailEnd/>
          </a:ln>
        </p:spPr>
        <p:txBody>
          <a:bodyPr>
            <a:spAutoFit/>
          </a:bodyPr>
          <a:lstStyle/>
          <a:p>
            <a:r>
              <a:rPr lang="en-GB" altLang="en-US" sz="1800">
                <a:solidFill>
                  <a:srgbClr val="00B050"/>
                </a:solidFill>
              </a:rPr>
              <a:t>MTEF: Intra-ministerial</a:t>
            </a:r>
          </a:p>
          <a:p>
            <a:r>
              <a:rPr lang="en-GB" altLang="en-US" sz="1800">
                <a:solidFill>
                  <a:srgbClr val="00B050"/>
                </a:solidFill>
              </a:rPr>
              <a:t>resource allocation</a:t>
            </a:r>
          </a:p>
        </p:txBody>
      </p:sp>
      <p:graphicFrame>
        <p:nvGraphicFramePr>
          <p:cNvPr id="1026" name="Object 3"/>
          <p:cNvGraphicFramePr>
            <a:graphicFrameLocks noChangeAspect="1"/>
          </p:cNvGraphicFramePr>
          <p:nvPr/>
        </p:nvGraphicFramePr>
        <p:xfrm>
          <a:off x="2916238" y="1757385"/>
          <a:ext cx="5543550" cy="4886325"/>
        </p:xfrm>
        <a:graphic>
          <a:graphicData uri="http://schemas.openxmlformats.org/presentationml/2006/ole">
            <mc:AlternateContent xmlns:mc="http://schemas.openxmlformats.org/markup-compatibility/2006">
              <mc:Choice xmlns:v="urn:schemas-microsoft-com:vml" Requires="v">
                <p:oleObj spid="_x0000_s86044" name="Worksheet" r:id="rId5" imgW="6696287" imgH="9220200" progId="Excel.Sheet.8">
                  <p:embed/>
                </p:oleObj>
              </mc:Choice>
              <mc:Fallback>
                <p:oleObj name="Worksheet" r:id="rId5" imgW="6696287" imgH="9220200" progId="Excel.Sheet.8">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6238" y="1757385"/>
                        <a:ext cx="5543550" cy="4886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 name="Titre 1"/>
          <p:cNvSpPr>
            <a:spLocks noGrp="1"/>
          </p:cNvSpPr>
          <p:nvPr>
            <p:ph type="title"/>
          </p:nvPr>
        </p:nvSpPr>
        <p:spPr>
          <a:xfrm>
            <a:off x="285778" y="1122365"/>
            <a:ext cx="8358188" cy="663561"/>
          </a:xfrm>
        </p:spPr>
        <p:txBody>
          <a:bodyPr/>
          <a:lstStyle/>
          <a:p>
            <a:r>
              <a:rPr lang="en-GB" altLang="en-US" sz="2800" dirty="0" smtClean="0"/>
              <a:t>The MTEF; main features</a:t>
            </a:r>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26</a:t>
            </a:fld>
            <a:endParaRPr lang="en-GB"/>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bg" descr="dia-w"/>
          <p:cNvPicPr>
            <a:picLocks noChangeAspect="1" noChangeArrowheads="1"/>
          </p:cNvPicPr>
          <p:nvPr>
            <p:custDataLst>
              <p:tags r:id="rId2"/>
            </p:custDataLst>
          </p:nvPr>
        </p:nvPicPr>
        <p:blipFill>
          <a:blip r:embed="rId7"/>
          <a:srcRect/>
          <a:stretch>
            <a:fillRect/>
          </a:stretch>
        </p:blipFill>
        <p:spPr bwMode="auto">
          <a:xfrm>
            <a:off x="0" y="0"/>
            <a:ext cx="1588" cy="1588"/>
          </a:xfrm>
          <a:prstGeom prst="rect">
            <a:avLst/>
          </a:prstGeom>
          <a:noFill/>
          <a:ln w="9525">
            <a:noFill/>
            <a:miter lim="800000"/>
            <a:headEnd/>
            <a:tailEnd/>
          </a:ln>
        </p:spPr>
      </p:pic>
      <p:sp>
        <p:nvSpPr>
          <p:cNvPr id="19459" name="titeltekst"/>
          <p:cNvSpPr>
            <a:spLocks noGrp="1" noChangeArrowheads="1"/>
          </p:cNvSpPr>
          <p:nvPr>
            <p:ph type="title"/>
            <p:custDataLst>
              <p:tags r:id="rId3"/>
            </p:custDataLst>
          </p:nvPr>
        </p:nvSpPr>
        <p:spPr>
          <a:xfrm>
            <a:off x="395288" y="1857364"/>
            <a:ext cx="8229600" cy="419111"/>
          </a:xfrm>
        </p:spPr>
        <p:txBody>
          <a:bodyPr/>
          <a:lstStyle/>
          <a:p>
            <a:pPr algn="ctr" eaLnBrk="1" hangingPunct="1"/>
            <a:r>
              <a:rPr lang="en-GB" altLang="en-US" sz="3200" dirty="0" smtClean="0">
                <a:solidFill>
                  <a:srgbClr val="FFFFFF"/>
                </a:solidFill>
              </a:rPr>
              <a:t>What is top-down / bottom-up in an MTEF?</a:t>
            </a:r>
            <a:endParaRPr lang="en-US" altLang="en-US" sz="3200" dirty="0" smtClean="0">
              <a:solidFill>
                <a:srgbClr val="FFFFFF"/>
              </a:solidFill>
            </a:endParaRPr>
          </a:p>
        </p:txBody>
      </p:sp>
      <p:sp>
        <p:nvSpPr>
          <p:cNvPr id="19460" name="bodytekst"/>
          <p:cNvSpPr>
            <a:spLocks noGrp="1" noChangeArrowheads="1"/>
          </p:cNvSpPr>
          <p:nvPr>
            <p:ph type="body" idx="1"/>
            <p:custDataLst>
              <p:tags r:id="rId4"/>
            </p:custDataLst>
          </p:nvPr>
        </p:nvSpPr>
        <p:spPr>
          <a:xfrm>
            <a:off x="679450" y="1916113"/>
            <a:ext cx="7958138" cy="4535487"/>
          </a:xfrm>
        </p:spPr>
        <p:txBody>
          <a:bodyPr/>
          <a:lstStyle/>
          <a:p>
            <a:pPr marL="381000" indent="-381000" eaLnBrk="1" hangingPunct="1">
              <a:lnSpc>
                <a:spcPct val="90000"/>
              </a:lnSpc>
              <a:spcBef>
                <a:spcPct val="50000"/>
              </a:spcBef>
              <a:buClr>
                <a:srgbClr val="0F5494"/>
              </a:buClr>
              <a:buSzPct val="120000"/>
              <a:buFont typeface="Wingdings" pitchFamily="2" charset="2"/>
              <a:buChar char="ü"/>
            </a:pPr>
            <a:r>
              <a:rPr lang="en-GB" altLang="en-US" i="0" dirty="0" smtClean="0">
                <a:solidFill>
                  <a:srgbClr val="FF0000"/>
                </a:solidFill>
              </a:rPr>
              <a:t>Top-down budget process</a:t>
            </a:r>
          </a:p>
          <a:p>
            <a:pPr marL="444500" lvl="1" indent="0" eaLnBrk="1" hangingPunct="1">
              <a:lnSpc>
                <a:spcPct val="90000"/>
              </a:lnSpc>
              <a:spcBef>
                <a:spcPct val="25000"/>
              </a:spcBef>
              <a:buFontTx/>
              <a:buNone/>
            </a:pPr>
            <a:r>
              <a:rPr lang="en-GB" altLang="en-US" sz="2400" b="0" dirty="0" smtClean="0"/>
              <a:t>Multi-year planning of aggregate resource allocation envelope (what is affordable) </a:t>
            </a:r>
          </a:p>
          <a:p>
            <a:pPr marL="381000" indent="-381000" eaLnBrk="1" hangingPunct="1">
              <a:lnSpc>
                <a:spcPct val="90000"/>
              </a:lnSpc>
              <a:spcBef>
                <a:spcPct val="70000"/>
              </a:spcBef>
              <a:buClr>
                <a:srgbClr val="0F5494"/>
              </a:buClr>
              <a:buSzPct val="120000"/>
              <a:buFont typeface="Wingdings" pitchFamily="2" charset="2"/>
              <a:buChar char="ü"/>
            </a:pPr>
            <a:r>
              <a:rPr lang="en-GB" altLang="en-US" i="0" dirty="0" smtClean="0">
                <a:solidFill>
                  <a:srgbClr val="FF0000"/>
                </a:solidFill>
              </a:rPr>
              <a:t>Bottom-up budget process</a:t>
            </a:r>
          </a:p>
          <a:p>
            <a:pPr marL="444500" lvl="1" indent="0" eaLnBrk="1" hangingPunct="1">
              <a:lnSpc>
                <a:spcPct val="90000"/>
              </a:lnSpc>
              <a:spcBef>
                <a:spcPct val="25000"/>
              </a:spcBef>
              <a:buFontTx/>
              <a:buNone/>
            </a:pPr>
            <a:r>
              <a:rPr lang="en-GB" altLang="en-US" sz="2400" b="0" dirty="0" smtClean="0"/>
              <a:t>Multi-year forward cost estimates of sector programmes (what has to be financed, with a focus on implementation of sector policy ) </a:t>
            </a:r>
          </a:p>
          <a:p>
            <a:pPr marL="381000" indent="-381000" eaLnBrk="1" hangingPunct="1">
              <a:lnSpc>
                <a:spcPct val="90000"/>
              </a:lnSpc>
              <a:spcBef>
                <a:spcPct val="70000"/>
              </a:spcBef>
              <a:buClr>
                <a:srgbClr val="0F5494"/>
              </a:buClr>
              <a:buSzPct val="120000"/>
              <a:buFont typeface="Wingdings" pitchFamily="2" charset="2"/>
              <a:buChar char="ü"/>
            </a:pPr>
            <a:r>
              <a:rPr lang="en-GB" altLang="en-US" i="0" dirty="0" smtClean="0">
                <a:solidFill>
                  <a:srgbClr val="FF0000"/>
                </a:solidFill>
              </a:rPr>
              <a:t>Integrating the two processes...</a:t>
            </a:r>
          </a:p>
          <a:p>
            <a:pPr marL="444500" lvl="1" indent="0" eaLnBrk="1" hangingPunct="1">
              <a:lnSpc>
                <a:spcPct val="90000"/>
              </a:lnSpc>
              <a:spcBef>
                <a:spcPct val="25000"/>
              </a:spcBef>
              <a:buFontTx/>
              <a:buNone/>
            </a:pPr>
            <a:r>
              <a:rPr lang="en-GB" altLang="en-US" sz="2400" b="0" dirty="0" smtClean="0"/>
              <a:t>Institutional (political + administrative) negotiations and decision-making process to make the necessary trade-offs</a:t>
            </a:r>
          </a:p>
          <a:p>
            <a:pPr marL="381000" indent="-381000" eaLnBrk="1" hangingPunct="1">
              <a:lnSpc>
                <a:spcPct val="90000"/>
              </a:lnSpc>
              <a:spcBef>
                <a:spcPct val="50000"/>
              </a:spcBef>
            </a:pPr>
            <a:endParaRPr lang="en-US" altLang="en-US" dirty="0" smtClean="0"/>
          </a:p>
        </p:txBody>
      </p:sp>
      <p:sp>
        <p:nvSpPr>
          <p:cNvPr id="6" name="Oval 5"/>
          <p:cNvSpPr/>
          <p:nvPr/>
        </p:nvSpPr>
        <p:spPr bwMode="auto">
          <a:xfrm rot="1834132">
            <a:off x="5849938" y="712788"/>
            <a:ext cx="3148012" cy="922337"/>
          </a:xfrm>
          <a:prstGeom prst="ellipse">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anchor="ctr"/>
          <a:lstStyle/>
          <a:p>
            <a:pPr marL="3175" algn="ctr">
              <a:defRPr/>
            </a:pPr>
            <a:r>
              <a:rPr lang="en-GB" sz="2800" dirty="0">
                <a:solidFill>
                  <a:srgbClr val="0F5494"/>
                </a:solidFill>
              </a:rPr>
              <a:t>Top-down</a:t>
            </a:r>
          </a:p>
          <a:p>
            <a:pPr marL="3175" algn="ctr">
              <a:defRPr/>
            </a:pPr>
            <a:r>
              <a:rPr lang="en-GB" sz="2800" dirty="0">
                <a:solidFill>
                  <a:srgbClr val="0F5494"/>
                </a:solidFill>
              </a:rPr>
              <a:t>Bottom-up</a:t>
            </a:r>
          </a:p>
        </p:txBody>
      </p:sp>
      <p:sp>
        <p:nvSpPr>
          <p:cNvPr id="7" name="Titre 1"/>
          <p:cNvSpPr txBox="1">
            <a:spLocks/>
          </p:cNvSpPr>
          <p:nvPr/>
        </p:nvSpPr>
        <p:spPr bwMode="auto">
          <a:xfrm>
            <a:off x="285778" y="1193803"/>
            <a:ext cx="8358188" cy="66356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358775" marR="0" lvl="0" indent="-358775" algn="l" defTabSz="914400" rtl="0" eaLnBrk="0" fontAlgn="base" latinLnBrk="0" hangingPunct="0">
              <a:lnSpc>
                <a:spcPct val="100000"/>
              </a:lnSpc>
              <a:spcBef>
                <a:spcPct val="0"/>
              </a:spcBef>
              <a:spcAft>
                <a:spcPct val="0"/>
              </a:spcAft>
              <a:buClrTx/>
              <a:buSzTx/>
              <a:buFontTx/>
              <a:buNone/>
              <a:tabLst/>
              <a:defRPr/>
            </a:pPr>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The MTEF; main features</a:t>
            </a:r>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27</a:t>
            </a:fld>
            <a:endParaRPr lang="en-GB"/>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60">
                                            <p:txEl>
                                              <p:pRg st="0" end="0"/>
                                            </p:txEl>
                                          </p:spTgt>
                                        </p:tgtEl>
                                        <p:attrNameLst>
                                          <p:attrName>style.visibility</p:attrName>
                                        </p:attrNameLst>
                                      </p:cBhvr>
                                      <p:to>
                                        <p:strVal val="visible"/>
                                      </p:to>
                                    </p:set>
                                    <p:animEffect transition="in" filter="fade">
                                      <p:cBhvr>
                                        <p:cTn id="7" dur="2000"/>
                                        <p:tgtEl>
                                          <p:spTgt spid="19460">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460">
                                            <p:txEl>
                                              <p:pRg st="1" end="1"/>
                                            </p:txEl>
                                          </p:spTgt>
                                        </p:tgtEl>
                                        <p:attrNameLst>
                                          <p:attrName>style.visibility</p:attrName>
                                        </p:attrNameLst>
                                      </p:cBhvr>
                                      <p:to>
                                        <p:strVal val="visible"/>
                                      </p:to>
                                    </p:set>
                                    <p:animEffect transition="in" filter="fade">
                                      <p:cBhvr>
                                        <p:cTn id="10" dur="2000"/>
                                        <p:tgtEl>
                                          <p:spTgt spid="19460">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9460">
                                            <p:txEl>
                                              <p:pRg st="2" end="2"/>
                                            </p:txEl>
                                          </p:spTgt>
                                        </p:tgtEl>
                                        <p:attrNameLst>
                                          <p:attrName>style.visibility</p:attrName>
                                        </p:attrNameLst>
                                      </p:cBhvr>
                                      <p:to>
                                        <p:strVal val="visible"/>
                                      </p:to>
                                    </p:set>
                                    <p:animEffect transition="in" filter="fade">
                                      <p:cBhvr>
                                        <p:cTn id="15" dur="2000"/>
                                        <p:tgtEl>
                                          <p:spTgt spid="19460">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9460">
                                            <p:txEl>
                                              <p:pRg st="3" end="3"/>
                                            </p:txEl>
                                          </p:spTgt>
                                        </p:tgtEl>
                                        <p:attrNameLst>
                                          <p:attrName>style.visibility</p:attrName>
                                        </p:attrNameLst>
                                      </p:cBhvr>
                                      <p:to>
                                        <p:strVal val="visible"/>
                                      </p:to>
                                    </p:set>
                                    <p:animEffect transition="in" filter="fade">
                                      <p:cBhvr>
                                        <p:cTn id="18" dur="2000"/>
                                        <p:tgtEl>
                                          <p:spTgt spid="19460">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9460">
                                            <p:txEl>
                                              <p:pRg st="4" end="4"/>
                                            </p:txEl>
                                          </p:spTgt>
                                        </p:tgtEl>
                                        <p:attrNameLst>
                                          <p:attrName>style.visibility</p:attrName>
                                        </p:attrNameLst>
                                      </p:cBhvr>
                                      <p:to>
                                        <p:strVal val="visible"/>
                                      </p:to>
                                    </p:set>
                                    <p:animEffect transition="in" filter="fade">
                                      <p:cBhvr>
                                        <p:cTn id="23" dur="2000"/>
                                        <p:tgtEl>
                                          <p:spTgt spid="19460">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9460">
                                            <p:txEl>
                                              <p:pRg st="5" end="5"/>
                                            </p:txEl>
                                          </p:spTgt>
                                        </p:tgtEl>
                                        <p:attrNameLst>
                                          <p:attrName>style.visibility</p:attrName>
                                        </p:attrNameLst>
                                      </p:cBhvr>
                                      <p:to>
                                        <p:strVal val="visible"/>
                                      </p:to>
                                    </p:set>
                                    <p:animEffect transition="in" filter="fade">
                                      <p:cBhvr>
                                        <p:cTn id="26" dur="2000"/>
                                        <p:tgtEl>
                                          <p:spTgt spid="1946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bg" descr="dia-w"/>
          <p:cNvPicPr>
            <a:picLocks noChangeAspect="1" noChangeArrowheads="1"/>
          </p:cNvPicPr>
          <p:nvPr>
            <p:custDataLst>
              <p:tags r:id="rId2"/>
            </p:custDataLst>
          </p:nvPr>
        </p:nvPicPr>
        <p:blipFill>
          <a:blip r:embed="rId5"/>
          <a:srcRect/>
          <a:stretch>
            <a:fillRect/>
          </a:stretch>
        </p:blipFill>
        <p:spPr bwMode="auto">
          <a:xfrm>
            <a:off x="0" y="649310"/>
            <a:ext cx="1588" cy="1588"/>
          </a:xfrm>
          <a:prstGeom prst="rect">
            <a:avLst/>
          </a:prstGeom>
          <a:noFill/>
          <a:ln w="9525">
            <a:noFill/>
            <a:miter lim="800000"/>
            <a:headEnd/>
            <a:tailEnd/>
          </a:ln>
        </p:spPr>
      </p:pic>
      <p:sp>
        <p:nvSpPr>
          <p:cNvPr id="21509" name="Line 2"/>
          <p:cNvSpPr>
            <a:spLocks noChangeShapeType="1"/>
          </p:cNvSpPr>
          <p:nvPr/>
        </p:nvSpPr>
        <p:spPr bwMode="auto">
          <a:xfrm>
            <a:off x="4191000" y="2401910"/>
            <a:ext cx="0" cy="3657600"/>
          </a:xfrm>
          <a:prstGeom prst="line">
            <a:avLst/>
          </a:prstGeom>
          <a:noFill/>
          <a:ln w="38100">
            <a:solidFill>
              <a:srgbClr val="FF0000"/>
            </a:solidFill>
            <a:prstDash val="dashDot"/>
            <a:round/>
            <a:headEnd/>
            <a:tailEnd/>
          </a:ln>
        </p:spPr>
        <p:txBody>
          <a:bodyPr lIns="0" tIns="0" rIns="0" bIns="0" anchor="b"/>
          <a:lstStyle/>
          <a:p>
            <a:endParaRPr lang="el-GR"/>
          </a:p>
        </p:txBody>
      </p:sp>
      <p:sp>
        <p:nvSpPr>
          <p:cNvPr id="21510" name="Line 3"/>
          <p:cNvSpPr>
            <a:spLocks noChangeShapeType="1"/>
          </p:cNvSpPr>
          <p:nvPr/>
        </p:nvSpPr>
        <p:spPr bwMode="auto">
          <a:xfrm>
            <a:off x="2667000" y="2401910"/>
            <a:ext cx="0" cy="3657600"/>
          </a:xfrm>
          <a:prstGeom prst="line">
            <a:avLst/>
          </a:prstGeom>
          <a:noFill/>
          <a:ln w="38100">
            <a:solidFill>
              <a:srgbClr val="FF0000"/>
            </a:solidFill>
            <a:prstDash val="dashDot"/>
            <a:round/>
            <a:headEnd/>
            <a:tailEnd/>
          </a:ln>
        </p:spPr>
        <p:txBody>
          <a:bodyPr lIns="0" tIns="0" rIns="0" bIns="0" anchor="b"/>
          <a:lstStyle/>
          <a:p>
            <a:endParaRPr lang="el-GR"/>
          </a:p>
        </p:txBody>
      </p:sp>
      <p:sp>
        <p:nvSpPr>
          <p:cNvPr id="21511" name="Line 4"/>
          <p:cNvSpPr>
            <a:spLocks noChangeShapeType="1"/>
          </p:cNvSpPr>
          <p:nvPr/>
        </p:nvSpPr>
        <p:spPr bwMode="auto">
          <a:xfrm>
            <a:off x="5715000" y="2401910"/>
            <a:ext cx="0" cy="3657600"/>
          </a:xfrm>
          <a:prstGeom prst="line">
            <a:avLst/>
          </a:prstGeom>
          <a:noFill/>
          <a:ln w="38100">
            <a:solidFill>
              <a:srgbClr val="FF0000"/>
            </a:solidFill>
            <a:prstDash val="dashDot"/>
            <a:round/>
            <a:headEnd/>
            <a:tailEnd/>
          </a:ln>
        </p:spPr>
        <p:txBody>
          <a:bodyPr lIns="0" tIns="0" rIns="0" bIns="0" anchor="b"/>
          <a:lstStyle/>
          <a:p>
            <a:endParaRPr lang="el-GR"/>
          </a:p>
        </p:txBody>
      </p:sp>
      <p:sp>
        <p:nvSpPr>
          <p:cNvPr id="21512" name="Line 5"/>
          <p:cNvSpPr>
            <a:spLocks noChangeShapeType="1"/>
          </p:cNvSpPr>
          <p:nvPr/>
        </p:nvSpPr>
        <p:spPr bwMode="auto">
          <a:xfrm>
            <a:off x="7239000" y="2401910"/>
            <a:ext cx="0" cy="3657600"/>
          </a:xfrm>
          <a:prstGeom prst="line">
            <a:avLst/>
          </a:prstGeom>
          <a:noFill/>
          <a:ln w="38100">
            <a:solidFill>
              <a:srgbClr val="FF0000"/>
            </a:solidFill>
            <a:prstDash val="dashDot"/>
            <a:round/>
            <a:headEnd/>
            <a:tailEnd/>
          </a:ln>
        </p:spPr>
        <p:txBody>
          <a:bodyPr lIns="0" tIns="0" rIns="0" bIns="0" anchor="b"/>
          <a:lstStyle/>
          <a:p>
            <a:endParaRPr lang="el-GR"/>
          </a:p>
        </p:txBody>
      </p:sp>
      <p:grpSp>
        <p:nvGrpSpPr>
          <p:cNvPr id="3" name="Group 7"/>
          <p:cNvGrpSpPr>
            <a:grpSpLocks/>
          </p:cNvGrpSpPr>
          <p:nvPr/>
        </p:nvGrpSpPr>
        <p:grpSpPr bwMode="auto">
          <a:xfrm>
            <a:off x="1143000" y="2401910"/>
            <a:ext cx="4572000" cy="609600"/>
            <a:chOff x="720" y="1104"/>
            <a:chExt cx="2880" cy="384"/>
          </a:xfrm>
        </p:grpSpPr>
        <p:sp>
          <p:nvSpPr>
            <p:cNvPr id="21535" name="Rectangle 8"/>
            <p:cNvSpPr>
              <a:spLocks noChangeArrowheads="1"/>
            </p:cNvSpPr>
            <p:nvPr/>
          </p:nvSpPr>
          <p:spPr bwMode="auto">
            <a:xfrm>
              <a:off x="1680" y="1104"/>
              <a:ext cx="1920" cy="384"/>
            </a:xfrm>
            <a:prstGeom prst="rect">
              <a:avLst/>
            </a:prstGeom>
            <a:solidFill>
              <a:srgbClr val="808080"/>
            </a:solidFill>
            <a:ln w="9525">
              <a:solidFill>
                <a:srgbClr val="FF0000"/>
              </a:solidFill>
              <a:miter lim="800000"/>
              <a:headEnd/>
              <a:tailEnd/>
            </a:ln>
          </p:spPr>
          <p:txBody>
            <a:bodyPr wrap="none" lIns="0" tIns="0" rIns="0" bIns="0" anchor="ctr"/>
            <a:lstStyle/>
            <a:p>
              <a:pPr eaLnBrk="0" hangingPunct="0">
                <a:lnSpc>
                  <a:spcPts val="2000"/>
                </a:lnSpc>
              </a:pPr>
              <a:r>
                <a:rPr lang="en-US" altLang="en-US" sz="2200">
                  <a:solidFill>
                    <a:schemeClr val="bg1"/>
                  </a:solidFill>
                  <a:latin typeface="Arial Black" pitchFamily="34" charset="0"/>
                  <a:cs typeface="Arial" charset="0"/>
                </a:rPr>
                <a:t>Forward Estimates</a:t>
              </a:r>
              <a:endParaRPr lang="en-GB" altLang="en-US" sz="2200">
                <a:solidFill>
                  <a:schemeClr val="bg1"/>
                </a:solidFill>
                <a:latin typeface="Arial Black" pitchFamily="34" charset="0"/>
                <a:cs typeface="Arial" charset="0"/>
              </a:endParaRPr>
            </a:p>
          </p:txBody>
        </p:sp>
        <p:sp>
          <p:nvSpPr>
            <p:cNvPr id="21536" name="Rectangle 9"/>
            <p:cNvSpPr>
              <a:spLocks noChangeArrowheads="1"/>
            </p:cNvSpPr>
            <p:nvPr/>
          </p:nvSpPr>
          <p:spPr bwMode="auto">
            <a:xfrm>
              <a:off x="720" y="1104"/>
              <a:ext cx="960" cy="384"/>
            </a:xfrm>
            <a:prstGeom prst="rect">
              <a:avLst/>
            </a:prstGeom>
            <a:solidFill>
              <a:srgbClr val="FFCC00"/>
            </a:solidFill>
            <a:ln w="9525">
              <a:solidFill>
                <a:srgbClr val="FF0000"/>
              </a:solidFill>
              <a:miter lim="800000"/>
              <a:headEnd/>
              <a:tailEnd/>
            </a:ln>
          </p:spPr>
          <p:txBody>
            <a:bodyPr wrap="none" lIns="0" tIns="0" rIns="0" bIns="0" anchor="ctr"/>
            <a:lstStyle/>
            <a:p>
              <a:pPr eaLnBrk="0" hangingPunct="0">
                <a:lnSpc>
                  <a:spcPts val="2000"/>
                </a:lnSpc>
              </a:pPr>
              <a:r>
                <a:rPr lang="en-US" altLang="en-US" sz="2200">
                  <a:solidFill>
                    <a:schemeClr val="bg2"/>
                  </a:solidFill>
                  <a:latin typeface="Arial Black" pitchFamily="34" charset="0"/>
                  <a:cs typeface="Arial" charset="0"/>
                </a:rPr>
                <a:t>Budget</a:t>
              </a:r>
              <a:endParaRPr lang="en-GB" altLang="en-US" sz="2200">
                <a:solidFill>
                  <a:schemeClr val="bg2"/>
                </a:solidFill>
                <a:latin typeface="Arial Black" pitchFamily="34" charset="0"/>
                <a:cs typeface="Arial" charset="0"/>
              </a:endParaRPr>
            </a:p>
          </p:txBody>
        </p:sp>
      </p:grpSp>
      <p:sp>
        <p:nvSpPr>
          <p:cNvPr id="21514" name="Rectangle 10"/>
          <p:cNvSpPr>
            <a:spLocks noChangeArrowheads="1"/>
          </p:cNvSpPr>
          <p:nvPr/>
        </p:nvSpPr>
        <p:spPr bwMode="auto">
          <a:xfrm>
            <a:off x="304800" y="2554310"/>
            <a:ext cx="762000" cy="457200"/>
          </a:xfrm>
          <a:prstGeom prst="rect">
            <a:avLst/>
          </a:prstGeom>
          <a:noFill/>
          <a:ln w="9525">
            <a:noFill/>
            <a:miter lim="800000"/>
            <a:headEnd/>
            <a:tailEnd/>
          </a:ln>
        </p:spPr>
        <p:txBody>
          <a:bodyPr wrap="none" lIns="0" tIns="0" rIns="0" bIns="0" anchor="ctr"/>
          <a:lstStyle/>
          <a:p>
            <a:pPr eaLnBrk="0" hangingPunct="0">
              <a:lnSpc>
                <a:spcPts val="2000"/>
              </a:lnSpc>
            </a:pPr>
            <a:r>
              <a:rPr lang="en-US" altLang="en-US" sz="2200">
                <a:solidFill>
                  <a:schemeClr val="hlink"/>
                </a:solidFill>
                <a:latin typeface="Arial Black" pitchFamily="34" charset="0"/>
                <a:cs typeface="Arial" charset="0"/>
              </a:rPr>
              <a:t>T</a:t>
            </a:r>
            <a:endParaRPr lang="en-GB" altLang="en-US" sz="2200">
              <a:solidFill>
                <a:schemeClr val="hlink"/>
              </a:solidFill>
              <a:latin typeface="Arial Black" pitchFamily="34" charset="0"/>
              <a:cs typeface="Arial" charset="0"/>
            </a:endParaRPr>
          </a:p>
        </p:txBody>
      </p:sp>
      <p:sp>
        <p:nvSpPr>
          <p:cNvPr id="21515" name="Rectangle 11"/>
          <p:cNvSpPr>
            <a:spLocks noChangeArrowheads="1"/>
          </p:cNvSpPr>
          <p:nvPr/>
        </p:nvSpPr>
        <p:spPr bwMode="auto">
          <a:xfrm>
            <a:off x="304800" y="3697310"/>
            <a:ext cx="762000" cy="533400"/>
          </a:xfrm>
          <a:prstGeom prst="rect">
            <a:avLst/>
          </a:prstGeom>
          <a:noFill/>
          <a:ln w="9525">
            <a:noFill/>
            <a:miter lim="800000"/>
            <a:headEnd/>
            <a:tailEnd/>
          </a:ln>
        </p:spPr>
        <p:txBody>
          <a:bodyPr wrap="none" lIns="0" tIns="0" rIns="0" bIns="0" anchor="ctr"/>
          <a:lstStyle/>
          <a:p>
            <a:pPr eaLnBrk="0" hangingPunct="0">
              <a:lnSpc>
                <a:spcPts val="2000"/>
              </a:lnSpc>
            </a:pPr>
            <a:r>
              <a:rPr lang="en-US" altLang="en-US" sz="2200">
                <a:solidFill>
                  <a:schemeClr val="hlink"/>
                </a:solidFill>
                <a:latin typeface="Arial Black" pitchFamily="34" charset="0"/>
                <a:cs typeface="Arial" charset="0"/>
              </a:rPr>
              <a:t>T +1</a:t>
            </a:r>
            <a:endParaRPr lang="en-GB" altLang="en-US" sz="2200">
              <a:solidFill>
                <a:schemeClr val="hlink"/>
              </a:solidFill>
              <a:latin typeface="Arial Black" pitchFamily="34" charset="0"/>
              <a:cs typeface="Arial" charset="0"/>
            </a:endParaRPr>
          </a:p>
        </p:txBody>
      </p:sp>
      <p:sp>
        <p:nvSpPr>
          <p:cNvPr id="21516" name="Rectangle 12"/>
          <p:cNvSpPr>
            <a:spLocks noChangeArrowheads="1"/>
          </p:cNvSpPr>
          <p:nvPr/>
        </p:nvSpPr>
        <p:spPr bwMode="auto">
          <a:xfrm>
            <a:off x="304800" y="4840310"/>
            <a:ext cx="762000" cy="457200"/>
          </a:xfrm>
          <a:prstGeom prst="rect">
            <a:avLst/>
          </a:prstGeom>
          <a:noFill/>
          <a:ln w="9525">
            <a:noFill/>
            <a:miter lim="800000"/>
            <a:headEnd/>
            <a:tailEnd/>
          </a:ln>
        </p:spPr>
        <p:txBody>
          <a:bodyPr wrap="none" lIns="0" tIns="0" rIns="0" bIns="0" anchor="ctr"/>
          <a:lstStyle/>
          <a:p>
            <a:pPr eaLnBrk="0" hangingPunct="0">
              <a:lnSpc>
                <a:spcPts val="2000"/>
              </a:lnSpc>
            </a:pPr>
            <a:r>
              <a:rPr lang="en-US" altLang="en-US" sz="2200">
                <a:solidFill>
                  <a:schemeClr val="hlink"/>
                </a:solidFill>
                <a:latin typeface="Arial Black" pitchFamily="34" charset="0"/>
                <a:cs typeface="Arial" charset="0"/>
              </a:rPr>
              <a:t>T +2</a:t>
            </a:r>
            <a:endParaRPr lang="en-GB" altLang="en-US" sz="2200">
              <a:solidFill>
                <a:schemeClr val="hlink"/>
              </a:solidFill>
              <a:latin typeface="Arial Black" pitchFamily="34" charset="0"/>
              <a:cs typeface="Arial" charset="0"/>
            </a:endParaRPr>
          </a:p>
        </p:txBody>
      </p:sp>
      <p:grpSp>
        <p:nvGrpSpPr>
          <p:cNvPr id="4" name="Group 13"/>
          <p:cNvGrpSpPr>
            <a:grpSpLocks/>
          </p:cNvGrpSpPr>
          <p:nvPr/>
        </p:nvGrpSpPr>
        <p:grpSpPr bwMode="auto">
          <a:xfrm>
            <a:off x="2667000" y="3087710"/>
            <a:ext cx="4572000" cy="1143000"/>
            <a:chOff x="1680" y="1536"/>
            <a:chExt cx="2880" cy="720"/>
          </a:xfrm>
        </p:grpSpPr>
        <p:grpSp>
          <p:nvGrpSpPr>
            <p:cNvPr id="5" name="Group 14"/>
            <p:cNvGrpSpPr>
              <a:grpSpLocks/>
            </p:cNvGrpSpPr>
            <p:nvPr/>
          </p:nvGrpSpPr>
          <p:grpSpPr bwMode="auto">
            <a:xfrm>
              <a:off x="1680" y="1872"/>
              <a:ext cx="2880" cy="384"/>
              <a:chOff x="1680" y="1872"/>
              <a:chExt cx="2880" cy="384"/>
            </a:xfrm>
          </p:grpSpPr>
          <p:sp>
            <p:nvSpPr>
              <p:cNvPr id="21533" name="Rectangle 15"/>
              <p:cNvSpPr>
                <a:spLocks noChangeArrowheads="1"/>
              </p:cNvSpPr>
              <p:nvPr/>
            </p:nvSpPr>
            <p:spPr bwMode="auto">
              <a:xfrm>
                <a:off x="1680" y="1872"/>
                <a:ext cx="960" cy="384"/>
              </a:xfrm>
              <a:prstGeom prst="rect">
                <a:avLst/>
              </a:prstGeom>
              <a:solidFill>
                <a:srgbClr val="FFCC00"/>
              </a:solidFill>
              <a:ln w="9525">
                <a:solidFill>
                  <a:srgbClr val="FF0000"/>
                </a:solidFill>
                <a:miter lim="800000"/>
                <a:headEnd/>
                <a:tailEnd/>
              </a:ln>
            </p:spPr>
            <p:txBody>
              <a:bodyPr wrap="none" lIns="0" tIns="0" rIns="0" bIns="0" anchor="ctr"/>
              <a:lstStyle/>
              <a:p>
                <a:pPr eaLnBrk="0" hangingPunct="0">
                  <a:lnSpc>
                    <a:spcPts val="2000"/>
                  </a:lnSpc>
                </a:pPr>
                <a:r>
                  <a:rPr lang="en-US" altLang="en-US" sz="2200">
                    <a:solidFill>
                      <a:schemeClr val="bg2"/>
                    </a:solidFill>
                    <a:latin typeface="Arial Black" pitchFamily="34" charset="0"/>
                    <a:cs typeface="Arial" charset="0"/>
                  </a:rPr>
                  <a:t>Budget</a:t>
                </a:r>
                <a:endParaRPr lang="en-GB" altLang="en-US" sz="2200">
                  <a:solidFill>
                    <a:schemeClr val="bg2"/>
                  </a:solidFill>
                  <a:latin typeface="Arial Black" pitchFamily="34" charset="0"/>
                  <a:cs typeface="Arial" charset="0"/>
                </a:endParaRPr>
              </a:p>
            </p:txBody>
          </p:sp>
          <p:sp>
            <p:nvSpPr>
              <p:cNvPr id="21534" name="Rectangle 16"/>
              <p:cNvSpPr>
                <a:spLocks noChangeArrowheads="1"/>
              </p:cNvSpPr>
              <p:nvPr/>
            </p:nvSpPr>
            <p:spPr bwMode="auto">
              <a:xfrm>
                <a:off x="2640" y="1872"/>
                <a:ext cx="1920" cy="384"/>
              </a:xfrm>
              <a:prstGeom prst="rect">
                <a:avLst/>
              </a:prstGeom>
              <a:solidFill>
                <a:srgbClr val="808080"/>
              </a:solidFill>
              <a:ln w="9525">
                <a:solidFill>
                  <a:srgbClr val="FF0000"/>
                </a:solidFill>
                <a:miter lim="800000"/>
                <a:headEnd/>
                <a:tailEnd/>
              </a:ln>
            </p:spPr>
            <p:txBody>
              <a:bodyPr wrap="none" lIns="0" tIns="0" rIns="0" bIns="0" anchor="ctr"/>
              <a:lstStyle/>
              <a:p>
                <a:pPr eaLnBrk="0" hangingPunct="0">
                  <a:lnSpc>
                    <a:spcPts val="2000"/>
                  </a:lnSpc>
                </a:pPr>
                <a:r>
                  <a:rPr lang="en-US" altLang="en-US" sz="2200">
                    <a:solidFill>
                      <a:schemeClr val="bg1"/>
                    </a:solidFill>
                    <a:latin typeface="Arial Black" pitchFamily="34" charset="0"/>
                    <a:cs typeface="Arial" charset="0"/>
                  </a:rPr>
                  <a:t>Forward Estimates</a:t>
                </a:r>
                <a:endParaRPr lang="en-GB" altLang="en-US" sz="2200">
                  <a:solidFill>
                    <a:schemeClr val="bg1"/>
                  </a:solidFill>
                  <a:latin typeface="Arial Black" pitchFamily="34" charset="0"/>
                  <a:cs typeface="Arial" charset="0"/>
                </a:endParaRPr>
              </a:p>
            </p:txBody>
          </p:sp>
        </p:grpSp>
        <p:sp>
          <p:nvSpPr>
            <p:cNvPr id="21532" name="Line 17"/>
            <p:cNvSpPr>
              <a:spLocks noChangeShapeType="1"/>
            </p:cNvSpPr>
            <p:nvPr/>
          </p:nvSpPr>
          <p:spPr bwMode="auto">
            <a:xfrm>
              <a:off x="2160" y="1536"/>
              <a:ext cx="0" cy="288"/>
            </a:xfrm>
            <a:prstGeom prst="line">
              <a:avLst/>
            </a:prstGeom>
            <a:noFill/>
            <a:ln w="31750">
              <a:solidFill>
                <a:srgbClr val="FF0000"/>
              </a:solidFill>
              <a:round/>
              <a:headEnd/>
              <a:tailEnd type="triangle" w="med" len="med"/>
            </a:ln>
          </p:spPr>
          <p:txBody>
            <a:bodyPr wrap="none" lIns="0" tIns="0" rIns="0" bIns="0" anchor="ctr"/>
            <a:lstStyle/>
            <a:p>
              <a:endParaRPr lang="el-GR"/>
            </a:p>
          </p:txBody>
        </p:sp>
      </p:grpSp>
      <p:grpSp>
        <p:nvGrpSpPr>
          <p:cNvPr id="6" name="Group 18"/>
          <p:cNvGrpSpPr>
            <a:grpSpLocks/>
          </p:cNvGrpSpPr>
          <p:nvPr/>
        </p:nvGrpSpPr>
        <p:grpSpPr bwMode="auto">
          <a:xfrm>
            <a:off x="4191000" y="4306910"/>
            <a:ext cx="4572000" cy="1143000"/>
            <a:chOff x="2640" y="2304"/>
            <a:chExt cx="2880" cy="720"/>
          </a:xfrm>
        </p:grpSpPr>
        <p:grpSp>
          <p:nvGrpSpPr>
            <p:cNvPr id="7" name="Group 19"/>
            <p:cNvGrpSpPr>
              <a:grpSpLocks/>
            </p:cNvGrpSpPr>
            <p:nvPr/>
          </p:nvGrpSpPr>
          <p:grpSpPr bwMode="auto">
            <a:xfrm>
              <a:off x="2640" y="2640"/>
              <a:ext cx="2880" cy="384"/>
              <a:chOff x="2640" y="2640"/>
              <a:chExt cx="2880" cy="384"/>
            </a:xfrm>
          </p:grpSpPr>
          <p:sp>
            <p:nvSpPr>
              <p:cNvPr id="21529" name="Rectangle 20"/>
              <p:cNvSpPr>
                <a:spLocks noChangeArrowheads="1"/>
              </p:cNvSpPr>
              <p:nvPr/>
            </p:nvSpPr>
            <p:spPr bwMode="auto">
              <a:xfrm>
                <a:off x="3600" y="2640"/>
                <a:ext cx="1920" cy="384"/>
              </a:xfrm>
              <a:prstGeom prst="rect">
                <a:avLst/>
              </a:prstGeom>
              <a:solidFill>
                <a:srgbClr val="808080"/>
              </a:solidFill>
              <a:ln w="9525">
                <a:solidFill>
                  <a:srgbClr val="FF0000"/>
                </a:solidFill>
                <a:miter lim="800000"/>
                <a:headEnd/>
                <a:tailEnd/>
              </a:ln>
            </p:spPr>
            <p:txBody>
              <a:bodyPr wrap="none" lIns="0" tIns="0" rIns="0" bIns="0" anchor="ctr"/>
              <a:lstStyle/>
              <a:p>
                <a:pPr eaLnBrk="0" hangingPunct="0">
                  <a:lnSpc>
                    <a:spcPts val="2000"/>
                  </a:lnSpc>
                </a:pPr>
                <a:r>
                  <a:rPr lang="en-US" altLang="en-US" sz="2200">
                    <a:solidFill>
                      <a:schemeClr val="bg1"/>
                    </a:solidFill>
                    <a:latin typeface="Arial Black" pitchFamily="34" charset="0"/>
                    <a:cs typeface="Arial" charset="0"/>
                  </a:rPr>
                  <a:t>Forward Estimates</a:t>
                </a:r>
                <a:endParaRPr lang="en-GB" altLang="en-US" sz="2200">
                  <a:solidFill>
                    <a:schemeClr val="bg1"/>
                  </a:solidFill>
                  <a:latin typeface="Arial Black" pitchFamily="34" charset="0"/>
                  <a:cs typeface="Arial" charset="0"/>
                </a:endParaRPr>
              </a:p>
            </p:txBody>
          </p:sp>
          <p:sp>
            <p:nvSpPr>
              <p:cNvPr id="21530" name="Rectangle 21"/>
              <p:cNvSpPr>
                <a:spLocks noChangeArrowheads="1"/>
              </p:cNvSpPr>
              <p:nvPr/>
            </p:nvSpPr>
            <p:spPr bwMode="auto">
              <a:xfrm>
                <a:off x="2640" y="2640"/>
                <a:ext cx="960" cy="384"/>
              </a:xfrm>
              <a:prstGeom prst="rect">
                <a:avLst/>
              </a:prstGeom>
              <a:solidFill>
                <a:srgbClr val="FFCC00"/>
              </a:solidFill>
              <a:ln w="9525">
                <a:solidFill>
                  <a:srgbClr val="FF0000"/>
                </a:solidFill>
                <a:miter lim="800000"/>
                <a:headEnd/>
                <a:tailEnd/>
              </a:ln>
            </p:spPr>
            <p:txBody>
              <a:bodyPr wrap="none" lIns="0" tIns="0" rIns="0" bIns="0" anchor="ctr"/>
              <a:lstStyle/>
              <a:p>
                <a:pPr eaLnBrk="0" hangingPunct="0">
                  <a:lnSpc>
                    <a:spcPts val="2000"/>
                  </a:lnSpc>
                </a:pPr>
                <a:r>
                  <a:rPr lang="en-US" altLang="en-US" sz="2200">
                    <a:solidFill>
                      <a:schemeClr val="bg2"/>
                    </a:solidFill>
                    <a:latin typeface="Arial Black" pitchFamily="34" charset="0"/>
                    <a:cs typeface="Arial" charset="0"/>
                  </a:rPr>
                  <a:t>Budget</a:t>
                </a:r>
                <a:endParaRPr lang="en-GB" altLang="en-US" sz="2200">
                  <a:solidFill>
                    <a:schemeClr val="bg2"/>
                  </a:solidFill>
                  <a:latin typeface="Arial Black" pitchFamily="34" charset="0"/>
                  <a:cs typeface="Arial" charset="0"/>
                </a:endParaRPr>
              </a:p>
            </p:txBody>
          </p:sp>
        </p:grpSp>
        <p:sp>
          <p:nvSpPr>
            <p:cNvPr id="21528" name="Line 22"/>
            <p:cNvSpPr>
              <a:spLocks noChangeShapeType="1"/>
            </p:cNvSpPr>
            <p:nvPr/>
          </p:nvSpPr>
          <p:spPr bwMode="auto">
            <a:xfrm>
              <a:off x="3120" y="2304"/>
              <a:ext cx="0" cy="288"/>
            </a:xfrm>
            <a:prstGeom prst="line">
              <a:avLst/>
            </a:prstGeom>
            <a:noFill/>
            <a:ln w="31750">
              <a:solidFill>
                <a:srgbClr val="FF0000"/>
              </a:solidFill>
              <a:round/>
              <a:headEnd/>
              <a:tailEnd type="triangle" w="med" len="med"/>
            </a:ln>
          </p:spPr>
          <p:txBody>
            <a:bodyPr wrap="none" lIns="0" tIns="0" rIns="0" bIns="0" anchor="ctr"/>
            <a:lstStyle/>
            <a:p>
              <a:endParaRPr lang="el-GR"/>
            </a:p>
          </p:txBody>
        </p:sp>
      </p:grpSp>
      <p:sp>
        <p:nvSpPr>
          <p:cNvPr id="21519" name="Line 23"/>
          <p:cNvSpPr>
            <a:spLocks noChangeShapeType="1"/>
          </p:cNvSpPr>
          <p:nvPr/>
        </p:nvSpPr>
        <p:spPr bwMode="auto">
          <a:xfrm>
            <a:off x="1143000" y="6059510"/>
            <a:ext cx="7696200" cy="0"/>
          </a:xfrm>
          <a:prstGeom prst="line">
            <a:avLst/>
          </a:prstGeom>
          <a:noFill/>
          <a:ln w="38100">
            <a:solidFill>
              <a:srgbClr val="FF0000"/>
            </a:solidFill>
            <a:round/>
            <a:headEnd/>
            <a:tailEnd/>
          </a:ln>
        </p:spPr>
        <p:txBody>
          <a:bodyPr lIns="0" tIns="0" rIns="0" bIns="0" anchor="b"/>
          <a:lstStyle/>
          <a:p>
            <a:endParaRPr lang="el-GR"/>
          </a:p>
        </p:txBody>
      </p:sp>
      <p:sp>
        <p:nvSpPr>
          <p:cNvPr id="21520" name="Rectangle 24"/>
          <p:cNvSpPr>
            <a:spLocks noChangeArrowheads="1"/>
          </p:cNvSpPr>
          <p:nvPr/>
        </p:nvSpPr>
        <p:spPr bwMode="auto">
          <a:xfrm>
            <a:off x="1524000" y="6110310"/>
            <a:ext cx="762000" cy="533400"/>
          </a:xfrm>
          <a:prstGeom prst="rect">
            <a:avLst/>
          </a:prstGeom>
          <a:noFill/>
          <a:ln w="9525">
            <a:noFill/>
            <a:miter lim="800000"/>
            <a:headEnd/>
            <a:tailEnd/>
          </a:ln>
        </p:spPr>
        <p:txBody>
          <a:bodyPr wrap="none" lIns="0" tIns="0" rIns="0" bIns="0" anchor="ctr"/>
          <a:lstStyle/>
          <a:p>
            <a:pPr eaLnBrk="0" hangingPunct="0">
              <a:lnSpc>
                <a:spcPts val="2000"/>
              </a:lnSpc>
            </a:pPr>
            <a:r>
              <a:rPr lang="en-US" altLang="en-US" sz="2200">
                <a:solidFill>
                  <a:schemeClr val="hlink"/>
                </a:solidFill>
                <a:latin typeface="Arial Black" pitchFamily="34" charset="0"/>
                <a:cs typeface="Arial" charset="0"/>
              </a:rPr>
              <a:t>t +1</a:t>
            </a:r>
            <a:endParaRPr lang="en-GB" altLang="en-US" sz="2200">
              <a:solidFill>
                <a:schemeClr val="hlink"/>
              </a:solidFill>
              <a:latin typeface="Arial Black" pitchFamily="34" charset="0"/>
              <a:cs typeface="Arial" charset="0"/>
            </a:endParaRPr>
          </a:p>
        </p:txBody>
      </p:sp>
      <p:sp>
        <p:nvSpPr>
          <p:cNvPr id="21521" name="Rectangle 25"/>
          <p:cNvSpPr>
            <a:spLocks noChangeArrowheads="1"/>
          </p:cNvSpPr>
          <p:nvPr/>
        </p:nvSpPr>
        <p:spPr bwMode="auto">
          <a:xfrm>
            <a:off x="3048000" y="6135710"/>
            <a:ext cx="762000" cy="457200"/>
          </a:xfrm>
          <a:prstGeom prst="rect">
            <a:avLst/>
          </a:prstGeom>
          <a:noFill/>
          <a:ln w="9525">
            <a:noFill/>
            <a:miter lim="800000"/>
            <a:headEnd/>
            <a:tailEnd/>
          </a:ln>
        </p:spPr>
        <p:txBody>
          <a:bodyPr wrap="none" lIns="0" tIns="0" rIns="0" bIns="0" anchor="ctr"/>
          <a:lstStyle/>
          <a:p>
            <a:pPr eaLnBrk="0" hangingPunct="0">
              <a:lnSpc>
                <a:spcPts val="2000"/>
              </a:lnSpc>
            </a:pPr>
            <a:r>
              <a:rPr lang="en-US" altLang="en-US" sz="2200">
                <a:solidFill>
                  <a:schemeClr val="hlink"/>
                </a:solidFill>
                <a:latin typeface="Arial Black" pitchFamily="34" charset="0"/>
                <a:cs typeface="Arial" charset="0"/>
              </a:rPr>
              <a:t>t +2</a:t>
            </a:r>
            <a:endParaRPr lang="en-GB" altLang="en-US" sz="2200">
              <a:solidFill>
                <a:schemeClr val="hlink"/>
              </a:solidFill>
              <a:latin typeface="Arial Black" pitchFamily="34" charset="0"/>
              <a:cs typeface="Arial" charset="0"/>
            </a:endParaRPr>
          </a:p>
        </p:txBody>
      </p:sp>
      <p:sp>
        <p:nvSpPr>
          <p:cNvPr id="21522" name="Rectangle 26"/>
          <p:cNvSpPr>
            <a:spLocks noChangeArrowheads="1"/>
          </p:cNvSpPr>
          <p:nvPr/>
        </p:nvSpPr>
        <p:spPr bwMode="auto">
          <a:xfrm>
            <a:off x="4572000" y="6135710"/>
            <a:ext cx="762000" cy="457200"/>
          </a:xfrm>
          <a:prstGeom prst="rect">
            <a:avLst/>
          </a:prstGeom>
          <a:noFill/>
          <a:ln w="9525">
            <a:noFill/>
            <a:miter lim="800000"/>
            <a:headEnd/>
            <a:tailEnd/>
          </a:ln>
        </p:spPr>
        <p:txBody>
          <a:bodyPr wrap="none" lIns="0" tIns="0" rIns="0" bIns="0" anchor="ctr"/>
          <a:lstStyle/>
          <a:p>
            <a:pPr eaLnBrk="0" hangingPunct="0">
              <a:lnSpc>
                <a:spcPts val="2000"/>
              </a:lnSpc>
            </a:pPr>
            <a:r>
              <a:rPr lang="en-US" altLang="en-US" sz="2200">
                <a:solidFill>
                  <a:schemeClr val="hlink"/>
                </a:solidFill>
                <a:latin typeface="Arial Black" pitchFamily="34" charset="0"/>
                <a:cs typeface="Arial" charset="0"/>
              </a:rPr>
              <a:t>t +3</a:t>
            </a:r>
            <a:endParaRPr lang="en-GB" altLang="en-US" sz="2200">
              <a:solidFill>
                <a:schemeClr val="hlink"/>
              </a:solidFill>
              <a:latin typeface="Arial Black" pitchFamily="34" charset="0"/>
              <a:cs typeface="Arial" charset="0"/>
            </a:endParaRPr>
          </a:p>
        </p:txBody>
      </p:sp>
      <p:sp>
        <p:nvSpPr>
          <p:cNvPr id="21523" name="Rectangle 27"/>
          <p:cNvSpPr>
            <a:spLocks noChangeArrowheads="1"/>
          </p:cNvSpPr>
          <p:nvPr/>
        </p:nvSpPr>
        <p:spPr bwMode="auto">
          <a:xfrm>
            <a:off x="6172200" y="6161110"/>
            <a:ext cx="685800" cy="381000"/>
          </a:xfrm>
          <a:prstGeom prst="rect">
            <a:avLst/>
          </a:prstGeom>
          <a:noFill/>
          <a:ln w="9525">
            <a:noFill/>
            <a:miter lim="800000"/>
            <a:headEnd/>
            <a:tailEnd/>
          </a:ln>
        </p:spPr>
        <p:txBody>
          <a:bodyPr wrap="none" lIns="0" tIns="0" rIns="0" bIns="0" anchor="ctr"/>
          <a:lstStyle/>
          <a:p>
            <a:pPr eaLnBrk="0" hangingPunct="0">
              <a:lnSpc>
                <a:spcPts val="2000"/>
              </a:lnSpc>
            </a:pPr>
            <a:r>
              <a:rPr lang="en-US" altLang="en-US" sz="2200">
                <a:solidFill>
                  <a:schemeClr val="hlink"/>
                </a:solidFill>
                <a:latin typeface="Arial Black" pitchFamily="34" charset="0"/>
                <a:cs typeface="Arial" charset="0"/>
              </a:rPr>
              <a:t>t +4</a:t>
            </a:r>
            <a:endParaRPr lang="en-GB" altLang="en-US" sz="2200">
              <a:solidFill>
                <a:schemeClr val="hlink"/>
              </a:solidFill>
              <a:latin typeface="Arial Black" pitchFamily="34" charset="0"/>
              <a:cs typeface="Arial" charset="0"/>
            </a:endParaRPr>
          </a:p>
        </p:txBody>
      </p:sp>
      <p:sp>
        <p:nvSpPr>
          <p:cNvPr id="21524" name="Rectangle 28"/>
          <p:cNvSpPr>
            <a:spLocks noChangeArrowheads="1"/>
          </p:cNvSpPr>
          <p:nvPr/>
        </p:nvSpPr>
        <p:spPr bwMode="auto">
          <a:xfrm>
            <a:off x="7696200" y="6211910"/>
            <a:ext cx="685800" cy="381000"/>
          </a:xfrm>
          <a:prstGeom prst="rect">
            <a:avLst/>
          </a:prstGeom>
          <a:noFill/>
          <a:ln w="9525">
            <a:noFill/>
            <a:miter lim="800000"/>
            <a:headEnd/>
            <a:tailEnd/>
          </a:ln>
        </p:spPr>
        <p:txBody>
          <a:bodyPr wrap="none" lIns="0" tIns="0" rIns="0" bIns="0" anchor="ctr"/>
          <a:lstStyle/>
          <a:p>
            <a:pPr eaLnBrk="0" hangingPunct="0">
              <a:lnSpc>
                <a:spcPts val="2000"/>
              </a:lnSpc>
            </a:pPr>
            <a:r>
              <a:rPr lang="en-US" altLang="en-US" sz="2200">
                <a:solidFill>
                  <a:schemeClr val="hlink"/>
                </a:solidFill>
                <a:latin typeface="Arial Black" pitchFamily="34" charset="0"/>
                <a:cs typeface="Arial" charset="0"/>
              </a:rPr>
              <a:t>t+5</a:t>
            </a:r>
            <a:endParaRPr lang="en-GB" altLang="en-US" sz="2200">
              <a:solidFill>
                <a:schemeClr val="hlink"/>
              </a:solidFill>
              <a:latin typeface="Arial Black" pitchFamily="34" charset="0"/>
              <a:cs typeface="Arial" charset="0"/>
            </a:endParaRPr>
          </a:p>
        </p:txBody>
      </p:sp>
      <p:sp>
        <p:nvSpPr>
          <p:cNvPr id="21525" name="Line 29"/>
          <p:cNvSpPr>
            <a:spLocks noChangeShapeType="1"/>
          </p:cNvSpPr>
          <p:nvPr/>
        </p:nvSpPr>
        <p:spPr bwMode="auto">
          <a:xfrm>
            <a:off x="1142976" y="2357430"/>
            <a:ext cx="24" cy="3702080"/>
          </a:xfrm>
          <a:prstGeom prst="line">
            <a:avLst/>
          </a:prstGeom>
          <a:noFill/>
          <a:ln w="9525">
            <a:solidFill>
              <a:srgbClr val="FF0000"/>
            </a:solidFill>
            <a:round/>
            <a:headEnd/>
            <a:tailEnd/>
          </a:ln>
        </p:spPr>
        <p:txBody>
          <a:bodyPr wrap="none" lIns="0" tIns="0" rIns="0" bIns="0" anchor="ctr"/>
          <a:lstStyle/>
          <a:p>
            <a:endParaRPr lang="el-GR"/>
          </a:p>
        </p:txBody>
      </p:sp>
      <p:sp>
        <p:nvSpPr>
          <p:cNvPr id="2" name="Oval 1"/>
          <p:cNvSpPr/>
          <p:nvPr/>
        </p:nvSpPr>
        <p:spPr bwMode="auto">
          <a:xfrm rot="1834132">
            <a:off x="5849938" y="879257"/>
            <a:ext cx="3148012" cy="922337"/>
          </a:xfrm>
          <a:prstGeom prst="ellipse">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anchor="ctr"/>
          <a:lstStyle/>
          <a:p>
            <a:pPr marL="3175" algn="ctr">
              <a:defRPr/>
            </a:pPr>
            <a:r>
              <a:rPr lang="en-GB" sz="2800" dirty="0">
                <a:solidFill>
                  <a:srgbClr val="0F5494"/>
                </a:solidFill>
              </a:rPr>
              <a:t>Rolling Budget </a:t>
            </a:r>
          </a:p>
        </p:txBody>
      </p:sp>
      <p:sp>
        <p:nvSpPr>
          <p:cNvPr id="34" name="Titre 1"/>
          <p:cNvSpPr txBox="1">
            <a:spLocks/>
          </p:cNvSpPr>
          <p:nvPr/>
        </p:nvSpPr>
        <p:spPr bwMode="auto">
          <a:xfrm>
            <a:off x="285778" y="1336679"/>
            <a:ext cx="8358188" cy="66356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358775" marR="0" lvl="0" indent="-358775" algn="l" defTabSz="914400" rtl="0" eaLnBrk="0" fontAlgn="base" latinLnBrk="0" hangingPunct="0">
              <a:lnSpc>
                <a:spcPct val="100000"/>
              </a:lnSpc>
              <a:spcBef>
                <a:spcPct val="0"/>
              </a:spcBef>
              <a:spcAft>
                <a:spcPct val="0"/>
              </a:spcAft>
              <a:buClrTx/>
              <a:buSzTx/>
              <a:buFontTx/>
              <a:buNone/>
              <a:tabLst/>
              <a:defRPr/>
            </a:pPr>
            <a:r>
              <a:rPr kumimoji="0" lang="en-GB" altLang="en-US" sz="2800" b="1" i="0" u="none" strike="noStrike" kern="0" cap="none" spc="0" normalizeH="0" baseline="0" noProof="0" dirty="0" smtClean="0">
                <a:ln>
                  <a:noFill/>
                </a:ln>
                <a:solidFill>
                  <a:srgbClr val="0F5494"/>
                </a:solidFill>
                <a:effectLst/>
                <a:uLnTx/>
                <a:uFillTx/>
                <a:latin typeface="+mj-lt"/>
                <a:ea typeface="+mj-ea"/>
                <a:cs typeface="+mj-cs"/>
              </a:rPr>
              <a:t>The MTEF; main features</a:t>
            </a:r>
          </a:p>
        </p:txBody>
      </p:sp>
      <p:sp>
        <p:nvSpPr>
          <p:cNvPr id="8" name="Slide Number Placeholder 7"/>
          <p:cNvSpPr>
            <a:spLocks noGrp="1"/>
          </p:cNvSpPr>
          <p:nvPr>
            <p:ph type="sldNum" sz="quarter" idx="12"/>
          </p:nvPr>
        </p:nvSpPr>
        <p:spPr/>
        <p:txBody>
          <a:bodyPr/>
          <a:lstStyle/>
          <a:p>
            <a:pPr>
              <a:defRPr/>
            </a:pPr>
            <a:fld id="{D1766C8C-0572-4AE0-B326-C644778EA52F}" type="slidenum">
              <a:rPr lang="en-GB" smtClean="0"/>
              <a:pPr>
                <a:defRPr/>
              </a:pPr>
              <a:t>28</a:t>
            </a:fld>
            <a:endParaRPr lang="en-GB"/>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457200" y="1785938"/>
            <a:ext cx="8229600" cy="3529012"/>
          </a:xfrm>
        </p:spPr>
        <p:txBody>
          <a:bodyPr/>
          <a:lstStyle/>
          <a:p>
            <a:pPr algn="ctr"/>
            <a:endParaRPr lang="en-GB" i="0" dirty="0" smtClean="0"/>
          </a:p>
          <a:p>
            <a:pPr algn="ctr">
              <a:spcBef>
                <a:spcPts val="0"/>
              </a:spcBef>
              <a:spcAft>
                <a:spcPts val="1200"/>
              </a:spcAft>
              <a:buFontTx/>
              <a:buNone/>
            </a:pPr>
            <a:r>
              <a:rPr lang="en-GB" sz="2800" b="1" i="0" dirty="0" smtClean="0"/>
              <a:t>CASE STUDY - EXERCISE</a:t>
            </a:r>
          </a:p>
          <a:p>
            <a:pPr algn="ctr">
              <a:buFontTx/>
              <a:buNone/>
            </a:pPr>
            <a:r>
              <a:rPr lang="en-GB" dirty="0" smtClean="0"/>
              <a:t>ANALYSIS </a:t>
            </a:r>
          </a:p>
          <a:p>
            <a:pPr algn="ctr">
              <a:buFontTx/>
              <a:buNone/>
            </a:pPr>
            <a:r>
              <a:rPr lang="en-GB" dirty="0" smtClean="0"/>
              <a:t>OF THE BUDGET PROCESS OF </a:t>
            </a:r>
          </a:p>
          <a:p>
            <a:pPr algn="ctr">
              <a:buFontTx/>
              <a:buNone/>
            </a:pPr>
            <a:r>
              <a:rPr lang="en-GB" smtClean="0"/>
              <a:t>THE GOVERNMENT OF </a:t>
            </a:r>
            <a:r>
              <a:rPr lang="en-GB" dirty="0" smtClean="0"/>
              <a:t>KENYA</a:t>
            </a:r>
          </a:p>
          <a:p>
            <a:pPr algn="ctr">
              <a:buFontTx/>
              <a:buNone/>
            </a:pPr>
            <a:r>
              <a:rPr lang="en-GB" i="0" dirty="0" smtClean="0"/>
              <a:t>20 </a:t>
            </a:r>
            <a:r>
              <a:rPr lang="en-GB" i="0" dirty="0" err="1" smtClean="0"/>
              <a:t>mins</a:t>
            </a:r>
            <a:endParaRPr lang="el-GR" i="0" dirty="0" smtClean="0"/>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29</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is the Budget?</a:t>
            </a:r>
            <a:endParaRPr lang="en-GB" sz="2800" dirty="0"/>
          </a:p>
        </p:txBody>
      </p:sp>
      <p:sp>
        <p:nvSpPr>
          <p:cNvPr id="3" name="Content Placeholder 2"/>
          <p:cNvSpPr>
            <a:spLocks noGrp="1"/>
          </p:cNvSpPr>
          <p:nvPr>
            <p:ph idx="1"/>
          </p:nvPr>
        </p:nvSpPr>
        <p:spPr/>
        <p:txBody>
          <a:bodyPr/>
          <a:lstStyle/>
          <a:p>
            <a:pPr marL="88900" indent="0">
              <a:spcAft>
                <a:spcPts val="1200"/>
              </a:spcAft>
              <a:buNone/>
            </a:pPr>
            <a:r>
              <a:rPr lang="en-GB" i="0" dirty="0" smtClean="0"/>
              <a:t>The most important instrument of the executive to carry out its policies.</a:t>
            </a:r>
          </a:p>
          <a:p>
            <a:pPr marL="266700" indent="0">
              <a:buNone/>
            </a:pPr>
            <a:r>
              <a:rPr lang="en-GB" sz="2200" dirty="0" smtClean="0"/>
              <a:t>“… the plan of the future financial activities of the government […] prepared annually, comprising a statement of the government’s proposed expenditures, revenues, borrowing and other financial transactions […] It is submitted to parliament, which authorises expenditure…” Allen &amp; </a:t>
            </a:r>
            <a:r>
              <a:rPr lang="en-GB" sz="2200" dirty="0" err="1" smtClean="0"/>
              <a:t>Tommasi</a:t>
            </a:r>
            <a:r>
              <a:rPr lang="en-GB" sz="2200" dirty="0" smtClean="0"/>
              <a:t> (2001)</a:t>
            </a:r>
            <a:endParaRPr lang="en-GB" sz="2200" i="0" dirty="0"/>
          </a:p>
        </p:txBody>
      </p:sp>
      <p:sp>
        <p:nvSpPr>
          <p:cNvPr id="4" name="Slide Number Placeholder 3"/>
          <p:cNvSpPr>
            <a:spLocks noGrp="1"/>
          </p:cNvSpPr>
          <p:nvPr>
            <p:ph type="sldNum" sz="quarter" idx="12"/>
          </p:nvPr>
        </p:nvSpPr>
        <p:spPr/>
        <p:txBody>
          <a:bodyPr/>
          <a:lstStyle/>
          <a:p>
            <a:pPr>
              <a:defRPr/>
            </a:pPr>
            <a:fld id="{D1766C8C-0572-4AE0-B326-C644778EA52F}" type="slidenum">
              <a:rPr lang="en-GB" smtClean="0"/>
              <a:pPr>
                <a:defRPr/>
              </a:pPr>
              <a:t>3</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p:cNvSpPr>
            <a:spLocks noGrp="1"/>
          </p:cNvSpPr>
          <p:nvPr>
            <p:ph type="title"/>
          </p:nvPr>
        </p:nvSpPr>
        <p:spPr>
          <a:xfrm>
            <a:off x="714348" y="1357302"/>
            <a:ext cx="7786688" cy="500062"/>
          </a:xfrm>
        </p:spPr>
        <p:txBody>
          <a:bodyPr/>
          <a:lstStyle/>
          <a:p>
            <a:r>
              <a:rPr lang="en-GB" altLang="en-US" sz="2800" dirty="0" smtClean="0"/>
              <a:t>The MTEF; achievements and pitfalls </a:t>
            </a:r>
          </a:p>
        </p:txBody>
      </p:sp>
      <p:sp>
        <p:nvSpPr>
          <p:cNvPr id="24579" name="Espace réservé du contenu 2"/>
          <p:cNvSpPr>
            <a:spLocks noGrp="1"/>
          </p:cNvSpPr>
          <p:nvPr>
            <p:ph idx="1"/>
          </p:nvPr>
        </p:nvSpPr>
        <p:spPr>
          <a:xfrm>
            <a:off x="395288" y="2178074"/>
            <a:ext cx="8301037" cy="4179884"/>
          </a:xfrm>
        </p:spPr>
        <p:txBody>
          <a:bodyPr/>
          <a:lstStyle/>
          <a:p>
            <a:pPr>
              <a:spcBef>
                <a:spcPts val="0"/>
              </a:spcBef>
              <a:spcAft>
                <a:spcPts val="1200"/>
              </a:spcAft>
            </a:pPr>
            <a:r>
              <a:rPr lang="en-GB" altLang="en-US" sz="2200" i="0" dirty="0" smtClean="0">
                <a:solidFill>
                  <a:srgbClr val="FF0000"/>
                </a:solidFill>
              </a:rPr>
              <a:t>The results are uneven…</a:t>
            </a:r>
          </a:p>
          <a:p>
            <a:pPr>
              <a:spcBef>
                <a:spcPts val="600"/>
              </a:spcBef>
              <a:spcAft>
                <a:spcPts val="600"/>
              </a:spcAft>
            </a:pPr>
            <a:r>
              <a:rPr lang="en-GB" altLang="en-US" sz="2000" dirty="0" smtClean="0"/>
              <a:t>“Developing comprehensive MTEF </a:t>
            </a:r>
            <a:r>
              <a:rPr lang="en-US" altLang="en-US" sz="2000" dirty="0" smtClean="0"/>
              <a:t>can be effective when circumstances and capacities permit….</a:t>
            </a:r>
          </a:p>
          <a:p>
            <a:pPr>
              <a:spcBef>
                <a:spcPts val="600"/>
              </a:spcBef>
              <a:spcAft>
                <a:spcPts val="600"/>
              </a:spcAft>
            </a:pPr>
            <a:r>
              <a:rPr lang="en-US" altLang="en-US" sz="2000" dirty="0" smtClean="0"/>
              <a:t> Otherwise, … it might distract attention from the immediate needs </a:t>
            </a:r>
            <a:r>
              <a:rPr lang="en-US" altLang="en-US" sz="2000" u="sng" dirty="0" smtClean="0"/>
              <a:t>for improving the annual budget </a:t>
            </a:r>
            <a:r>
              <a:rPr lang="en-GB" altLang="en-US" sz="2000" dirty="0" smtClean="0"/>
              <a:t>and budget execution processes…</a:t>
            </a:r>
          </a:p>
          <a:p>
            <a:pPr>
              <a:spcBef>
                <a:spcPts val="600"/>
              </a:spcBef>
              <a:spcAft>
                <a:spcPts val="600"/>
              </a:spcAft>
            </a:pPr>
            <a:r>
              <a:rPr lang="en-GB" altLang="en-US" sz="2000" dirty="0" smtClean="0"/>
              <a:t>...</a:t>
            </a:r>
            <a:r>
              <a:rPr lang="en-US" altLang="en-US" sz="2000" dirty="0" smtClean="0"/>
              <a:t>in a number of African countries, the MTEF was introduced </a:t>
            </a:r>
            <a:r>
              <a:rPr lang="en-US" altLang="en-US" sz="2000" u="sng" dirty="0" smtClean="0"/>
              <a:t>prematurely</a:t>
            </a:r>
            <a:r>
              <a:rPr lang="en-US" altLang="en-US" sz="2000" dirty="0" smtClean="0"/>
              <a:t>, and is turning out to be </a:t>
            </a:r>
            <a:r>
              <a:rPr lang="en-GB" altLang="en-US" sz="2000" dirty="0" smtClean="0"/>
              <a:t>merely a paper exercise”.</a:t>
            </a:r>
          </a:p>
          <a:p>
            <a:pPr>
              <a:buFont typeface="Times" pitchFamily="18" charset="0"/>
              <a:buNone/>
            </a:pPr>
            <a:r>
              <a:rPr lang="en-GB" altLang="en-US" dirty="0" smtClean="0"/>
              <a:t>	</a:t>
            </a:r>
            <a:r>
              <a:rPr lang="en-GB" altLang="en-US" sz="1400" dirty="0" smtClean="0"/>
              <a:t>World Bank-IMF  Global Economic Report 2006, page 146</a:t>
            </a:r>
            <a:endParaRPr lang="en-GB" altLang="en-US" dirty="0" smtClean="0"/>
          </a:p>
          <a:p>
            <a:endParaRPr lang="en-GB" altLang="en-US" dirty="0" smtClean="0"/>
          </a:p>
          <a:p>
            <a:endParaRPr lang="en-GB" altLang="en-US" dirty="0" smtClean="0"/>
          </a:p>
          <a:p>
            <a:endParaRPr lang="en-GB" altLang="en-US" dirty="0" smtClean="0"/>
          </a:p>
          <a:p>
            <a:endParaRPr lang="en-GB" altLang="en-US" dirty="0" smtClean="0"/>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30</a:t>
            </a:fld>
            <a:endParaRPr lang="en-GB"/>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u contenu 1"/>
          <p:cNvSpPr>
            <a:spLocks noGrp="1"/>
          </p:cNvSpPr>
          <p:nvPr>
            <p:ph idx="1"/>
          </p:nvPr>
        </p:nvSpPr>
        <p:spPr>
          <a:xfrm>
            <a:off x="323850" y="2157539"/>
            <a:ext cx="8534430" cy="4563936"/>
          </a:xfrm>
        </p:spPr>
        <p:txBody>
          <a:bodyPr/>
          <a:lstStyle/>
          <a:p>
            <a:pPr>
              <a:lnSpc>
                <a:spcPct val="120000"/>
              </a:lnSpc>
              <a:spcBef>
                <a:spcPts val="0"/>
              </a:spcBef>
              <a:spcAft>
                <a:spcPts val="600"/>
              </a:spcAft>
            </a:pPr>
            <a:r>
              <a:rPr lang="en-US" altLang="en-US" sz="2000" i="0" dirty="0" smtClean="0">
                <a:solidFill>
                  <a:srgbClr val="FF0000"/>
                </a:solidFill>
              </a:rPr>
              <a:t>Why uneven results? </a:t>
            </a:r>
          </a:p>
          <a:p>
            <a:pPr lvl="1">
              <a:lnSpc>
                <a:spcPct val="120000"/>
              </a:lnSpc>
              <a:spcBef>
                <a:spcPts val="0"/>
              </a:spcBef>
              <a:spcAft>
                <a:spcPts val="600"/>
              </a:spcAft>
              <a:buClr>
                <a:srgbClr val="0F5494"/>
              </a:buClr>
              <a:buFont typeface="Wingdings" pitchFamily="2" charset="2"/>
              <a:buChar char="Ø"/>
            </a:pPr>
            <a:r>
              <a:rPr lang="en-US" altLang="en-US" b="0" dirty="0" smtClean="0"/>
              <a:t>Too complex/sophisticated approaches; common misjudgment: MTEF reform with complex changes in the budgeting system (e.g. performance budgeting);</a:t>
            </a:r>
          </a:p>
          <a:p>
            <a:pPr lvl="1">
              <a:lnSpc>
                <a:spcPct val="120000"/>
              </a:lnSpc>
              <a:spcBef>
                <a:spcPts val="0"/>
              </a:spcBef>
              <a:spcAft>
                <a:spcPts val="600"/>
              </a:spcAft>
              <a:buClr>
                <a:srgbClr val="0F5494"/>
              </a:buClr>
              <a:buFont typeface="Wingdings" pitchFamily="2" charset="2"/>
              <a:buChar char="Ø"/>
            </a:pPr>
            <a:r>
              <a:rPr lang="en-US" altLang="en-US" b="0" dirty="0" smtClean="0"/>
              <a:t>Poor budget discipline; lack of credibility of budget process;</a:t>
            </a:r>
          </a:p>
          <a:p>
            <a:pPr lvl="1">
              <a:lnSpc>
                <a:spcPct val="120000"/>
              </a:lnSpc>
              <a:spcBef>
                <a:spcPts val="0"/>
              </a:spcBef>
              <a:spcAft>
                <a:spcPts val="600"/>
              </a:spcAft>
              <a:buClr>
                <a:srgbClr val="0F5494"/>
              </a:buClr>
              <a:buFont typeface="Wingdings" pitchFamily="2" charset="2"/>
              <a:buChar char="Ø"/>
            </a:pPr>
            <a:r>
              <a:rPr lang="en-US" altLang="en-US" b="0" dirty="0" smtClean="0"/>
              <a:t>Disconnect with annual budget: MTEF a parallel process and ignored;</a:t>
            </a:r>
          </a:p>
          <a:p>
            <a:pPr lvl="1">
              <a:lnSpc>
                <a:spcPct val="120000"/>
              </a:lnSpc>
              <a:spcBef>
                <a:spcPts val="0"/>
              </a:spcBef>
              <a:spcAft>
                <a:spcPts val="600"/>
              </a:spcAft>
              <a:buClr>
                <a:srgbClr val="0F5494"/>
              </a:buClr>
              <a:buFont typeface="Wingdings" pitchFamily="2" charset="2"/>
              <a:buChar char="Ø"/>
            </a:pPr>
            <a:r>
              <a:rPr lang="en-US" altLang="en-US" b="0" dirty="0" smtClean="0"/>
              <a:t>MTEF purely a technical exercise; no political engagement;</a:t>
            </a:r>
          </a:p>
          <a:p>
            <a:pPr lvl="1">
              <a:lnSpc>
                <a:spcPct val="120000"/>
              </a:lnSpc>
              <a:spcBef>
                <a:spcPts val="0"/>
              </a:spcBef>
              <a:spcAft>
                <a:spcPts val="600"/>
              </a:spcAft>
              <a:buClr>
                <a:srgbClr val="0F5494"/>
              </a:buClr>
              <a:buFont typeface="Wingdings" pitchFamily="2" charset="2"/>
              <a:buChar char="Ø"/>
            </a:pPr>
            <a:r>
              <a:rPr lang="en-US" altLang="en-US" b="0" dirty="0" smtClean="0"/>
              <a:t>Political instability; MTEF preparation starts from scratch; </a:t>
            </a:r>
          </a:p>
          <a:p>
            <a:pPr lvl="1">
              <a:lnSpc>
                <a:spcPct val="120000"/>
              </a:lnSpc>
              <a:spcBef>
                <a:spcPts val="0"/>
              </a:spcBef>
              <a:spcAft>
                <a:spcPts val="600"/>
              </a:spcAft>
              <a:buClr>
                <a:srgbClr val="0F5494"/>
              </a:buClr>
              <a:buFont typeface="Wingdings" pitchFamily="2" charset="2"/>
              <a:buChar char="Ø"/>
            </a:pPr>
            <a:r>
              <a:rPr lang="en-US" altLang="en-US" b="0" dirty="0" smtClean="0"/>
              <a:t>Economic instability; predictability of revenues.</a:t>
            </a:r>
            <a:endParaRPr lang="en-US" altLang="en-US" sz="2000" dirty="0" smtClean="0"/>
          </a:p>
          <a:p>
            <a:pPr lvl="1">
              <a:lnSpc>
                <a:spcPct val="120000"/>
              </a:lnSpc>
              <a:buFont typeface="Times" pitchFamily="18" charset="0"/>
              <a:buChar char="•"/>
            </a:pPr>
            <a:endParaRPr lang="en-US" altLang="en-US" sz="2800" dirty="0" smtClean="0"/>
          </a:p>
          <a:p>
            <a:pPr>
              <a:lnSpc>
                <a:spcPct val="120000"/>
              </a:lnSpc>
            </a:pPr>
            <a:endParaRPr lang="en-US" altLang="en-US" sz="2800" dirty="0" smtClean="0"/>
          </a:p>
          <a:p>
            <a:pPr lvl="1">
              <a:spcAft>
                <a:spcPts val="1200"/>
              </a:spcAft>
            </a:pPr>
            <a:endParaRPr lang="en-US" altLang="en-US" dirty="0" smtClean="0"/>
          </a:p>
          <a:p>
            <a:pPr>
              <a:spcAft>
                <a:spcPts val="1200"/>
              </a:spcAft>
            </a:pPr>
            <a:endParaRPr lang="en-US" altLang="en-US" sz="2000" dirty="0" smtClean="0"/>
          </a:p>
        </p:txBody>
      </p:sp>
      <p:sp>
        <p:nvSpPr>
          <p:cNvPr id="5" name="Titre 1"/>
          <p:cNvSpPr>
            <a:spLocks noGrp="1"/>
          </p:cNvSpPr>
          <p:nvPr>
            <p:ph type="title"/>
          </p:nvPr>
        </p:nvSpPr>
        <p:spPr>
          <a:xfrm>
            <a:off x="714348" y="1500178"/>
            <a:ext cx="7786688" cy="500062"/>
          </a:xfrm>
        </p:spPr>
        <p:txBody>
          <a:bodyPr/>
          <a:lstStyle/>
          <a:p>
            <a:r>
              <a:rPr lang="en-GB" altLang="en-US" sz="2800" dirty="0" smtClean="0"/>
              <a:t>The MTEF; achievements and pitfalls </a:t>
            </a:r>
          </a:p>
        </p:txBody>
      </p:sp>
      <p:sp>
        <p:nvSpPr>
          <p:cNvPr id="2" name="Slide Number Placeholder 1"/>
          <p:cNvSpPr>
            <a:spLocks noGrp="1"/>
          </p:cNvSpPr>
          <p:nvPr>
            <p:ph type="sldNum" sz="quarter" idx="12"/>
          </p:nvPr>
        </p:nvSpPr>
        <p:spPr>
          <a:xfrm>
            <a:off x="7308304" y="6245225"/>
            <a:ext cx="1378496" cy="476250"/>
          </a:xfrm>
        </p:spPr>
        <p:txBody>
          <a:bodyPr/>
          <a:lstStyle/>
          <a:p>
            <a:pPr>
              <a:defRPr/>
            </a:pPr>
            <a:fld id="{D1766C8C-0572-4AE0-B326-C644778EA52F}" type="slidenum">
              <a:rPr lang="en-GB" smtClean="0"/>
              <a:pPr>
                <a:defRPr/>
              </a:pPr>
              <a:t>31</a:t>
            </a:fld>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u contenu 1"/>
          <p:cNvSpPr>
            <a:spLocks noGrp="1"/>
          </p:cNvSpPr>
          <p:nvPr>
            <p:ph idx="1"/>
          </p:nvPr>
        </p:nvSpPr>
        <p:spPr>
          <a:xfrm>
            <a:off x="285751" y="2214554"/>
            <a:ext cx="6929456" cy="4006847"/>
          </a:xfrm>
        </p:spPr>
        <p:txBody>
          <a:bodyPr/>
          <a:lstStyle/>
          <a:p>
            <a:pPr marL="0" indent="0">
              <a:defRPr/>
            </a:pPr>
            <a:r>
              <a:rPr lang="en-GB" i="0" dirty="0" smtClean="0">
                <a:solidFill>
                  <a:srgbClr val="FF0000"/>
                </a:solidFill>
              </a:rPr>
              <a:t>How </a:t>
            </a:r>
            <a:r>
              <a:rPr lang="en-GB" i="0" dirty="0">
                <a:solidFill>
                  <a:srgbClr val="FF0000"/>
                </a:solidFill>
              </a:rPr>
              <a:t>to avoid </a:t>
            </a:r>
            <a:r>
              <a:rPr lang="en-GB" i="0" dirty="0" smtClean="0">
                <a:solidFill>
                  <a:srgbClr val="FF0000"/>
                </a:solidFill>
              </a:rPr>
              <a:t>pitfalls? </a:t>
            </a:r>
          </a:p>
          <a:p>
            <a:pPr marL="533400">
              <a:spcBef>
                <a:spcPts val="1200"/>
              </a:spcBef>
              <a:buClrTx/>
              <a:buFont typeface="Wingdings" pitchFamily="2" charset="2"/>
              <a:buChar char="ü"/>
              <a:defRPr/>
            </a:pPr>
            <a:r>
              <a:rPr lang="en-GB" sz="2000" i="0" dirty="0" smtClean="0"/>
              <a:t>Annual budget process must be disciplined;</a:t>
            </a:r>
          </a:p>
          <a:p>
            <a:pPr marL="533400">
              <a:spcBef>
                <a:spcPts val="1200"/>
              </a:spcBef>
              <a:buClrTx/>
              <a:buFont typeface="Wingdings" pitchFamily="2" charset="2"/>
              <a:buChar char="ü"/>
              <a:defRPr/>
            </a:pPr>
            <a:r>
              <a:rPr lang="en-GB" sz="2000" i="0" dirty="0"/>
              <a:t>Avoid </a:t>
            </a:r>
            <a:r>
              <a:rPr lang="en-GB" sz="2000" i="0" dirty="0" smtClean="0"/>
              <a:t>complexity in reform;</a:t>
            </a:r>
          </a:p>
          <a:p>
            <a:pPr marL="533400">
              <a:spcBef>
                <a:spcPts val="1200"/>
              </a:spcBef>
              <a:buClrTx/>
              <a:buFont typeface="Wingdings" pitchFamily="2" charset="2"/>
              <a:buChar char="ü"/>
              <a:defRPr/>
            </a:pPr>
            <a:r>
              <a:rPr lang="en-GB" sz="2000" i="0" dirty="0" smtClean="0"/>
              <a:t>A credible MTFF is an absolute prerequisite;</a:t>
            </a:r>
            <a:endParaRPr lang="en-GB" sz="2000" i="0" dirty="0"/>
          </a:p>
          <a:p>
            <a:pPr marL="533400">
              <a:spcBef>
                <a:spcPts val="1200"/>
              </a:spcBef>
              <a:buClrTx/>
              <a:buFont typeface="Wingdings" pitchFamily="2" charset="2"/>
              <a:buChar char="ü"/>
              <a:defRPr/>
            </a:pPr>
            <a:r>
              <a:rPr lang="en-GB" sz="2000" i="0" dirty="0" smtClean="0"/>
              <a:t>Ensure capacity exists and/or a strengthening plan is in place;</a:t>
            </a:r>
          </a:p>
          <a:p>
            <a:pPr marL="533400">
              <a:spcBef>
                <a:spcPts val="1200"/>
              </a:spcBef>
              <a:buClrTx/>
              <a:buFont typeface="Wingdings" pitchFamily="2" charset="2"/>
              <a:buChar char="ü"/>
              <a:defRPr/>
            </a:pPr>
            <a:r>
              <a:rPr lang="en-GB" sz="2000" i="0" dirty="0" smtClean="0"/>
              <a:t>Sector strategies and policies must be </a:t>
            </a:r>
            <a:r>
              <a:rPr lang="en-GB" sz="2000" i="0" dirty="0" err="1" smtClean="0"/>
              <a:t>costed</a:t>
            </a:r>
            <a:r>
              <a:rPr lang="en-GB" sz="2000" i="0" dirty="0" smtClean="0"/>
              <a:t>;</a:t>
            </a:r>
          </a:p>
          <a:p>
            <a:pPr marL="533400">
              <a:spcBef>
                <a:spcPts val="1200"/>
              </a:spcBef>
              <a:buClrTx/>
              <a:buFont typeface="Wingdings" pitchFamily="2" charset="2"/>
              <a:buChar char="ü"/>
              <a:defRPr/>
            </a:pPr>
            <a:r>
              <a:rPr lang="en-GB" sz="2000" i="0" dirty="0" smtClean="0"/>
              <a:t>... and Forward Estimates prepared;</a:t>
            </a:r>
          </a:p>
          <a:p>
            <a:pPr marL="533400">
              <a:spcBef>
                <a:spcPts val="1200"/>
              </a:spcBef>
              <a:buClrTx/>
              <a:buFont typeface="Wingdings" pitchFamily="2" charset="2"/>
              <a:buChar char="ü"/>
              <a:defRPr/>
            </a:pPr>
            <a:r>
              <a:rPr lang="en-GB" sz="2000" i="0" dirty="0" smtClean="0"/>
              <a:t>Political decision makers need to be involved.</a:t>
            </a:r>
            <a:r>
              <a:rPr lang="en-GB" sz="2000" i="0" dirty="0" smtClean="0">
                <a:solidFill>
                  <a:srgbClr val="FF0000"/>
                </a:solidFill>
              </a:rPr>
              <a:t> </a:t>
            </a:r>
            <a:endParaRPr lang="en-GB" sz="2000" i="0" dirty="0" smtClean="0"/>
          </a:p>
        </p:txBody>
      </p:sp>
      <p:sp>
        <p:nvSpPr>
          <p:cNvPr id="2" name="Oval 1"/>
          <p:cNvSpPr>
            <a:spLocks noChangeArrowheads="1"/>
          </p:cNvSpPr>
          <p:nvPr/>
        </p:nvSpPr>
        <p:spPr bwMode="auto">
          <a:xfrm>
            <a:off x="6786578" y="2422523"/>
            <a:ext cx="1835150" cy="720725"/>
          </a:xfrm>
          <a:prstGeom prst="ellipse">
            <a:avLst/>
          </a:prstGeom>
          <a:solidFill>
            <a:srgbClr val="FFFF00"/>
          </a:solidFill>
          <a:ln w="28575" algn="ctr">
            <a:solidFill>
              <a:schemeClr val="tx1"/>
            </a:solidFill>
            <a:round/>
            <a:headEnd/>
            <a:tailEnd/>
          </a:ln>
        </p:spPr>
        <p:txBody>
          <a:bodyPr anchor="ctr"/>
          <a:lstStyle/>
          <a:p>
            <a:pPr marL="3175" algn="ctr"/>
            <a:r>
              <a:rPr lang="en-GB" altLang="en-US" sz="1400" b="1" dirty="0">
                <a:solidFill>
                  <a:schemeClr val="tx1"/>
                </a:solidFill>
              </a:rPr>
              <a:t>BASICS FIRST </a:t>
            </a:r>
          </a:p>
        </p:txBody>
      </p:sp>
      <p:sp>
        <p:nvSpPr>
          <p:cNvPr id="6" name="Oval 5"/>
          <p:cNvSpPr>
            <a:spLocks noChangeArrowheads="1"/>
          </p:cNvSpPr>
          <p:nvPr/>
        </p:nvSpPr>
        <p:spPr bwMode="auto">
          <a:xfrm>
            <a:off x="7237444" y="3281367"/>
            <a:ext cx="1835150" cy="719137"/>
          </a:xfrm>
          <a:prstGeom prst="ellipse">
            <a:avLst/>
          </a:prstGeom>
          <a:solidFill>
            <a:srgbClr val="FFFF00"/>
          </a:solidFill>
          <a:ln w="28575" algn="ctr">
            <a:solidFill>
              <a:schemeClr val="tx1"/>
            </a:solidFill>
            <a:round/>
            <a:headEnd/>
            <a:tailEnd/>
          </a:ln>
        </p:spPr>
        <p:txBody>
          <a:bodyPr anchor="ctr"/>
          <a:lstStyle/>
          <a:p>
            <a:pPr marL="3175" algn="ctr"/>
            <a:r>
              <a:rPr lang="en-GB" altLang="en-US" sz="1600" b="1" dirty="0" smtClean="0">
                <a:solidFill>
                  <a:schemeClr val="tx1"/>
                </a:solidFill>
              </a:rPr>
              <a:t>MTFF </a:t>
            </a:r>
            <a:endParaRPr lang="en-GB" altLang="en-US" sz="1600" b="1" dirty="0">
              <a:solidFill>
                <a:schemeClr val="tx1"/>
              </a:solidFill>
            </a:endParaRPr>
          </a:p>
        </p:txBody>
      </p:sp>
      <p:sp>
        <p:nvSpPr>
          <p:cNvPr id="7" name="Oval 6"/>
          <p:cNvSpPr>
            <a:spLocks noChangeArrowheads="1"/>
          </p:cNvSpPr>
          <p:nvPr/>
        </p:nvSpPr>
        <p:spPr bwMode="auto">
          <a:xfrm>
            <a:off x="7237444" y="4851415"/>
            <a:ext cx="1835150" cy="720725"/>
          </a:xfrm>
          <a:prstGeom prst="ellipse">
            <a:avLst/>
          </a:prstGeom>
          <a:solidFill>
            <a:srgbClr val="FFFF00"/>
          </a:solidFill>
          <a:ln w="28575" algn="ctr">
            <a:solidFill>
              <a:schemeClr val="tx1"/>
            </a:solidFill>
            <a:round/>
            <a:headEnd/>
            <a:tailEnd/>
          </a:ln>
        </p:spPr>
        <p:txBody>
          <a:bodyPr anchor="ctr"/>
          <a:lstStyle/>
          <a:p>
            <a:pPr marL="3175" algn="ctr"/>
            <a:r>
              <a:rPr lang="en-GB" altLang="en-US" sz="1400" b="1" dirty="0" smtClean="0">
                <a:solidFill>
                  <a:schemeClr val="tx1"/>
                </a:solidFill>
              </a:rPr>
              <a:t>COSTS</a:t>
            </a:r>
            <a:endParaRPr lang="en-GB" altLang="en-US" sz="1400" b="1" dirty="0">
              <a:solidFill>
                <a:schemeClr val="tx1"/>
              </a:solidFill>
            </a:endParaRPr>
          </a:p>
        </p:txBody>
      </p:sp>
      <p:sp>
        <p:nvSpPr>
          <p:cNvPr id="8" name="Oval 7"/>
          <p:cNvSpPr>
            <a:spLocks noChangeArrowheads="1"/>
          </p:cNvSpPr>
          <p:nvPr/>
        </p:nvSpPr>
        <p:spPr bwMode="auto">
          <a:xfrm>
            <a:off x="7286644" y="5637233"/>
            <a:ext cx="1835150" cy="720725"/>
          </a:xfrm>
          <a:prstGeom prst="ellipse">
            <a:avLst/>
          </a:prstGeom>
          <a:solidFill>
            <a:srgbClr val="FFFF00"/>
          </a:solidFill>
          <a:ln w="28575" algn="ctr">
            <a:solidFill>
              <a:schemeClr val="tx1"/>
            </a:solidFill>
            <a:round/>
            <a:headEnd/>
            <a:tailEnd/>
          </a:ln>
        </p:spPr>
        <p:txBody>
          <a:bodyPr anchor="ctr"/>
          <a:lstStyle/>
          <a:p>
            <a:pPr marL="3175" algn="ctr"/>
            <a:r>
              <a:rPr lang="en-GB" altLang="en-US" sz="1400" b="1" dirty="0" smtClean="0">
                <a:solidFill>
                  <a:schemeClr val="tx1"/>
                </a:solidFill>
              </a:rPr>
              <a:t>POLITICAL PROCESS</a:t>
            </a:r>
            <a:endParaRPr lang="en-GB" altLang="en-US" sz="1400" b="1" dirty="0">
              <a:solidFill>
                <a:schemeClr val="tx1"/>
              </a:solidFill>
            </a:endParaRPr>
          </a:p>
        </p:txBody>
      </p:sp>
      <p:sp>
        <p:nvSpPr>
          <p:cNvPr id="10" name="Titre 1"/>
          <p:cNvSpPr>
            <a:spLocks noGrp="1"/>
          </p:cNvSpPr>
          <p:nvPr>
            <p:ph type="title"/>
          </p:nvPr>
        </p:nvSpPr>
        <p:spPr>
          <a:xfrm>
            <a:off x="714348" y="1500178"/>
            <a:ext cx="7786688" cy="500062"/>
          </a:xfrm>
        </p:spPr>
        <p:txBody>
          <a:bodyPr/>
          <a:lstStyle/>
          <a:p>
            <a:r>
              <a:rPr lang="en-GB" altLang="en-US" sz="2800" dirty="0" smtClean="0"/>
              <a:t>The MTEF; achievements and pitfalls </a:t>
            </a:r>
          </a:p>
        </p:txBody>
      </p:sp>
      <p:sp>
        <p:nvSpPr>
          <p:cNvPr id="11" name="Oval 10"/>
          <p:cNvSpPr>
            <a:spLocks noChangeArrowheads="1"/>
          </p:cNvSpPr>
          <p:nvPr/>
        </p:nvSpPr>
        <p:spPr bwMode="auto">
          <a:xfrm>
            <a:off x="7237444" y="4067185"/>
            <a:ext cx="1835150" cy="719137"/>
          </a:xfrm>
          <a:prstGeom prst="ellipse">
            <a:avLst/>
          </a:prstGeom>
          <a:solidFill>
            <a:srgbClr val="FFFF00"/>
          </a:solidFill>
          <a:ln w="28575" algn="ctr">
            <a:solidFill>
              <a:schemeClr val="tx1"/>
            </a:solidFill>
            <a:round/>
            <a:headEnd/>
            <a:tailEnd/>
          </a:ln>
        </p:spPr>
        <p:txBody>
          <a:bodyPr anchor="ctr"/>
          <a:lstStyle/>
          <a:p>
            <a:pPr marL="3175" algn="ctr"/>
            <a:r>
              <a:rPr lang="en-GB" altLang="en-US" sz="1400" b="1" dirty="0" smtClean="0">
                <a:solidFill>
                  <a:schemeClr val="tx1"/>
                </a:solidFill>
              </a:rPr>
              <a:t>CAPACITY</a:t>
            </a:r>
            <a:endParaRPr lang="en-GB" altLang="en-US" sz="1400" b="1" dirty="0">
              <a:solidFill>
                <a:schemeClr val="tx1"/>
              </a:solidFill>
            </a:endParaRPr>
          </a:p>
        </p:txBody>
      </p:sp>
      <p:sp>
        <p:nvSpPr>
          <p:cNvPr id="3" name="Slide Number Placeholder 2"/>
          <p:cNvSpPr>
            <a:spLocks noGrp="1"/>
          </p:cNvSpPr>
          <p:nvPr>
            <p:ph type="sldNum" sz="quarter" idx="12"/>
          </p:nvPr>
        </p:nvSpPr>
        <p:spPr/>
        <p:txBody>
          <a:bodyPr/>
          <a:lstStyle/>
          <a:p>
            <a:pPr>
              <a:defRPr/>
            </a:pPr>
            <a:fld id="{D1766C8C-0572-4AE0-B326-C644778EA52F}" type="slidenum">
              <a:rPr lang="en-GB" smtClean="0"/>
              <a:pPr>
                <a:defRPr/>
              </a:pPr>
              <a:t>32</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48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8">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18">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18">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18">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4818">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4818">
                                            <p:txEl>
                                              <p:pRg st="7" end="7"/>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P spid="11"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395288" y="1052513"/>
            <a:ext cx="8229600" cy="936625"/>
          </a:xfrm>
        </p:spPr>
        <p:txBody>
          <a:bodyPr/>
          <a:lstStyle/>
          <a:p>
            <a:pPr algn="ctr"/>
            <a:r>
              <a:rPr lang="en-GB" altLang="en-US" sz="3200" dirty="0" smtClean="0"/>
              <a:t>Module outline</a:t>
            </a:r>
          </a:p>
        </p:txBody>
      </p:sp>
      <p:sp>
        <p:nvSpPr>
          <p:cNvPr id="5123" name="Espace réservé du contenu 2"/>
          <p:cNvSpPr>
            <a:spLocks noGrp="1"/>
          </p:cNvSpPr>
          <p:nvPr>
            <p:ph idx="1"/>
          </p:nvPr>
        </p:nvSpPr>
        <p:spPr>
          <a:xfrm>
            <a:off x="468313" y="2186004"/>
            <a:ext cx="8229600" cy="3529012"/>
          </a:xfrm>
        </p:spPr>
        <p:txBody>
          <a:bodyPr/>
          <a:lstStyle/>
          <a:p>
            <a:pPr>
              <a:spcAft>
                <a:spcPts val="1200"/>
              </a:spcAft>
              <a:buClr>
                <a:srgbClr val="002060"/>
              </a:buClr>
              <a:buFont typeface="Wingdings" pitchFamily="2" charset="2"/>
              <a:buChar char="Ø"/>
              <a:defRPr/>
            </a:pPr>
            <a:r>
              <a:rPr lang="en-GB" altLang="en-US" i="0" dirty="0" smtClean="0"/>
              <a:t>The Budget </a:t>
            </a:r>
            <a:endParaRPr lang="en-GB" altLang="en-US" i="0" dirty="0"/>
          </a:p>
          <a:p>
            <a:pPr>
              <a:spcAft>
                <a:spcPts val="1200"/>
              </a:spcAft>
              <a:buClr>
                <a:srgbClr val="002060"/>
              </a:buClr>
              <a:buFont typeface="Wingdings" pitchFamily="2" charset="2"/>
              <a:buChar char="Ø"/>
              <a:defRPr/>
            </a:pPr>
            <a:r>
              <a:rPr lang="en-GB" altLang="en-US" i="0" dirty="0" smtClean="0"/>
              <a:t>The Budget preparation process</a:t>
            </a:r>
          </a:p>
          <a:p>
            <a:pPr>
              <a:spcAft>
                <a:spcPts val="1200"/>
              </a:spcAft>
              <a:buClr>
                <a:srgbClr val="002060"/>
              </a:buClr>
              <a:buFont typeface="Wingdings" pitchFamily="2" charset="2"/>
              <a:buChar char="Ø"/>
              <a:defRPr/>
            </a:pPr>
            <a:r>
              <a:rPr lang="en-GB" altLang="en-US" i="0" dirty="0" smtClean="0"/>
              <a:t>The Medium Term Expenditure Framework</a:t>
            </a:r>
          </a:p>
          <a:p>
            <a:pPr>
              <a:spcAft>
                <a:spcPts val="1200"/>
              </a:spcAft>
              <a:buClr>
                <a:srgbClr val="002060"/>
              </a:buClr>
              <a:buFont typeface="Wingdings" pitchFamily="2" charset="2"/>
              <a:buChar char="Ø"/>
              <a:defRPr/>
            </a:pPr>
            <a:r>
              <a:rPr lang="en-GB" altLang="en-US" i="0" u="sng" dirty="0" smtClean="0"/>
              <a:t>Key principles in Budget management</a:t>
            </a:r>
          </a:p>
          <a:p>
            <a:pPr>
              <a:defRPr/>
            </a:pPr>
            <a:endParaRPr lang="en-GB" dirty="0" smtClean="0">
              <a:solidFill>
                <a:srgbClr val="FF0000"/>
              </a:solidFill>
            </a:endParaRPr>
          </a:p>
          <a:p>
            <a:pPr>
              <a:defRPr/>
            </a:pPr>
            <a:endParaRPr lang="en-GB" dirty="0" smtClean="0"/>
          </a:p>
          <a:p>
            <a:pPr>
              <a:defRPr/>
            </a:pPr>
            <a:endParaRPr lang="en-GB" dirty="0" smtClean="0"/>
          </a:p>
          <a:p>
            <a:pPr>
              <a:defRPr/>
            </a:pPr>
            <a:endParaRPr lang="en-GB" dirty="0" smtClean="0"/>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33</a:t>
            </a:fld>
            <a:endParaRPr lang="en-GB"/>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p:cNvSpPr>
            <a:spLocks noGrp="1"/>
          </p:cNvSpPr>
          <p:nvPr>
            <p:ph type="title"/>
          </p:nvPr>
        </p:nvSpPr>
        <p:spPr>
          <a:xfrm>
            <a:off x="428596" y="1266827"/>
            <a:ext cx="8229600" cy="733413"/>
          </a:xfrm>
        </p:spPr>
        <p:txBody>
          <a:bodyPr/>
          <a:lstStyle/>
          <a:p>
            <a:r>
              <a:rPr lang="en-US" altLang="en-US" sz="2800" dirty="0" smtClean="0"/>
              <a:t>Key principles in Budget management</a:t>
            </a:r>
            <a:endParaRPr lang="en-GB" altLang="en-US" sz="2800" dirty="0" smtClean="0"/>
          </a:p>
        </p:txBody>
      </p:sp>
      <p:sp>
        <p:nvSpPr>
          <p:cNvPr id="18435" name="Espace réservé du contenu 2"/>
          <p:cNvSpPr>
            <a:spLocks noGrp="1"/>
          </p:cNvSpPr>
          <p:nvPr>
            <p:ph idx="1"/>
          </p:nvPr>
        </p:nvSpPr>
        <p:spPr>
          <a:xfrm>
            <a:off x="571500" y="2346327"/>
            <a:ext cx="8115300" cy="3368689"/>
          </a:xfrm>
        </p:spPr>
        <p:txBody>
          <a:bodyPr/>
          <a:lstStyle/>
          <a:p>
            <a:pPr marL="88900" indent="0">
              <a:spcBef>
                <a:spcPts val="0"/>
              </a:spcBef>
              <a:spcAft>
                <a:spcPts val="1200"/>
              </a:spcAft>
              <a:buNone/>
              <a:defRPr/>
            </a:pPr>
            <a:r>
              <a:rPr lang="en-GB" i="0" dirty="0" smtClean="0">
                <a:solidFill>
                  <a:srgbClr val="FF0000"/>
                </a:solidFill>
              </a:rPr>
              <a:t>Comprehensiveness</a:t>
            </a:r>
            <a:r>
              <a:rPr lang="en-GB" i="0" dirty="0" smtClean="0"/>
              <a:t> in the Budget is essential:</a:t>
            </a:r>
            <a:endParaRPr lang="en-GB" dirty="0" smtClean="0"/>
          </a:p>
          <a:p>
            <a:pPr marL="88900" lvl="1" indent="0">
              <a:spcBef>
                <a:spcPts val="0"/>
              </a:spcBef>
              <a:spcAft>
                <a:spcPts val="3000"/>
              </a:spcAft>
              <a:buNone/>
              <a:defRPr/>
            </a:pPr>
            <a:r>
              <a:rPr lang="en-GB" b="0" dirty="0" smtClean="0"/>
              <a:t>Reveal crucial information often the.. ‘hidden part of the iceberg’... i.e. fiscal risks, financial relationships with sub-national government and state-owned enterprises...</a:t>
            </a:r>
          </a:p>
          <a:p>
            <a:pPr marL="88900" indent="0">
              <a:spcBef>
                <a:spcPts val="0"/>
              </a:spcBef>
              <a:spcAft>
                <a:spcPts val="600"/>
              </a:spcAft>
              <a:buNone/>
              <a:defRPr/>
            </a:pPr>
            <a:r>
              <a:rPr lang="en-US" sz="2000" b="1" i="0" dirty="0" smtClean="0"/>
              <a:t>PI-6 in PEFA 2016 requires for an ‘A’ score: </a:t>
            </a:r>
            <a:endParaRPr lang="en-GB" sz="2400" b="0" i="1" dirty="0" smtClean="0"/>
          </a:p>
          <a:p>
            <a:pPr marL="457200" lvl="1" indent="0">
              <a:buFontTx/>
              <a:buNone/>
              <a:defRPr/>
            </a:pPr>
            <a:r>
              <a:rPr lang="en-GB" b="0" i="1" dirty="0" smtClean="0"/>
              <a:t>Unreported extra-budgetary expenditure </a:t>
            </a:r>
            <a:r>
              <a:rPr lang="en-GB" b="0" i="1" dirty="0" smtClean="0">
                <a:solidFill>
                  <a:srgbClr val="FF0000"/>
                </a:solidFill>
              </a:rPr>
              <a:t>and revenue </a:t>
            </a:r>
            <a:r>
              <a:rPr lang="en-GB" b="0" i="1" dirty="0" smtClean="0"/>
              <a:t>below 1% of total expenditure </a:t>
            </a:r>
          </a:p>
        </p:txBody>
      </p:sp>
      <p:sp>
        <p:nvSpPr>
          <p:cNvPr id="24580" name="Espace réservé du numéro de diapositive 3"/>
          <p:cNvSpPr>
            <a:spLocks noGrp="1"/>
          </p:cNvSpPr>
          <p:nvPr>
            <p:ph type="sldNum" sz="quarter" idx="12"/>
          </p:nvPr>
        </p:nvSpPr>
        <p:spPr>
          <a:noFill/>
        </p:spPr>
        <p:txBody>
          <a:bodyPr/>
          <a:lstStyle/>
          <a:p>
            <a:fld id="{4E2B58D5-72F7-4463-9143-66EBC295F558}" type="slidenum">
              <a:rPr lang="en-GB" altLang="en-US" smtClean="0"/>
              <a:pPr/>
              <a:t>34</a:t>
            </a:fld>
            <a:endParaRPr lang="en-GB" altLang="en-US"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a:spLocks noGrp="1"/>
          </p:cNvSpPr>
          <p:nvPr>
            <p:ph type="title"/>
          </p:nvPr>
        </p:nvSpPr>
        <p:spPr>
          <a:xfrm>
            <a:off x="428596" y="1266827"/>
            <a:ext cx="8229600" cy="447661"/>
          </a:xfrm>
        </p:spPr>
        <p:txBody>
          <a:bodyPr/>
          <a:lstStyle/>
          <a:p>
            <a:r>
              <a:rPr lang="en-US" altLang="en-US" sz="2800" dirty="0" smtClean="0"/>
              <a:t>Key principles in Budget management</a:t>
            </a:r>
            <a:endParaRPr lang="en-GB" altLang="en-US" sz="2800" dirty="0" smtClean="0"/>
          </a:p>
        </p:txBody>
      </p:sp>
      <p:graphicFrame>
        <p:nvGraphicFramePr>
          <p:cNvPr id="5" name="Table 4"/>
          <p:cNvGraphicFramePr>
            <a:graphicFrameLocks noGrp="1"/>
          </p:cNvGraphicFramePr>
          <p:nvPr>
            <p:extLst>
              <p:ext uri="{D42A27DB-BD31-4B8C-83A1-F6EECF244321}">
                <p14:modId xmlns:p14="http://schemas.microsoft.com/office/powerpoint/2010/main" val="2524764620"/>
              </p:ext>
            </p:extLst>
          </p:nvPr>
        </p:nvGraphicFramePr>
        <p:xfrm>
          <a:off x="1043608" y="1844827"/>
          <a:ext cx="6696744" cy="4820134"/>
        </p:xfrm>
        <a:graphic>
          <a:graphicData uri="http://schemas.openxmlformats.org/drawingml/2006/table">
            <a:tbl>
              <a:tblPr firstRow="1" firstCol="1" bandRow="1">
                <a:tableStyleId>{5C22544A-7EE6-4342-B048-85BDC9FD1C3A}</a:tableStyleId>
              </a:tblPr>
              <a:tblGrid>
                <a:gridCol w="1451407"/>
                <a:gridCol w="5245337"/>
              </a:tblGrid>
              <a:tr h="163068">
                <a:tc gridSpan="2">
                  <a:txBody>
                    <a:bodyPr/>
                    <a:lstStyle/>
                    <a:p>
                      <a:pPr algn="ctr">
                        <a:lnSpc>
                          <a:spcPct val="115000"/>
                        </a:lnSpc>
                        <a:spcAft>
                          <a:spcPts val="0"/>
                        </a:spcAft>
                      </a:pPr>
                      <a:r>
                        <a:rPr lang="en-GB" sz="800">
                          <a:effectLst/>
                        </a:rPr>
                        <a:t>OECD – ten principles for an Annual Budget Law</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hMerge="1">
                  <a:txBody>
                    <a:bodyPr/>
                    <a:lstStyle/>
                    <a:p>
                      <a:endParaRPr lang="en-GB"/>
                    </a:p>
                  </a:txBody>
                  <a:tcPr/>
                </a:tc>
              </a:tr>
              <a:tr h="326135">
                <a:tc>
                  <a:txBody>
                    <a:bodyPr/>
                    <a:lstStyle/>
                    <a:p>
                      <a:pPr>
                        <a:lnSpc>
                          <a:spcPct val="115000"/>
                        </a:lnSpc>
                        <a:spcAft>
                          <a:spcPts val="0"/>
                        </a:spcAft>
                      </a:pPr>
                      <a:r>
                        <a:rPr lang="en-GB" sz="800">
                          <a:effectLst/>
                        </a:rPr>
                        <a:t>Authoritativeness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a:txBody>
                    <a:bodyPr/>
                    <a:lstStyle/>
                    <a:p>
                      <a:pPr>
                        <a:lnSpc>
                          <a:spcPct val="115000"/>
                        </a:lnSpc>
                        <a:spcAft>
                          <a:spcPts val="0"/>
                        </a:spcAft>
                      </a:pPr>
                      <a:r>
                        <a:rPr lang="en-GB" sz="800">
                          <a:effectLst/>
                        </a:rPr>
                        <a:t>Decision-making authority is specified at each of the stages of the budget process. Supremacy of legislature.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r>
              <a:tr h="163068">
                <a:tc gridSpan="2">
                  <a:txBody>
                    <a:bodyPr/>
                    <a:lstStyle/>
                    <a:p>
                      <a:pPr algn="ctr">
                        <a:lnSpc>
                          <a:spcPct val="115000"/>
                        </a:lnSpc>
                        <a:spcAft>
                          <a:spcPts val="0"/>
                        </a:spcAft>
                      </a:pPr>
                      <a:r>
                        <a:rPr lang="en-GB" sz="800">
                          <a:effectLst/>
                        </a:rPr>
                        <a:t>Classical principles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hMerge="1">
                  <a:txBody>
                    <a:bodyPr/>
                    <a:lstStyle/>
                    <a:p>
                      <a:endParaRPr lang="en-GB"/>
                    </a:p>
                  </a:txBody>
                  <a:tcPr/>
                </a:tc>
              </a:tr>
              <a:tr h="489202">
                <a:tc>
                  <a:txBody>
                    <a:bodyPr/>
                    <a:lstStyle/>
                    <a:p>
                      <a:pPr>
                        <a:lnSpc>
                          <a:spcPct val="115000"/>
                        </a:lnSpc>
                        <a:spcAft>
                          <a:spcPts val="0"/>
                        </a:spcAft>
                      </a:pPr>
                      <a:r>
                        <a:rPr lang="en-GB" sz="800">
                          <a:effectLst/>
                        </a:rPr>
                        <a:t>Annual basis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a:txBody>
                    <a:bodyPr/>
                    <a:lstStyle/>
                    <a:p>
                      <a:pPr>
                        <a:lnSpc>
                          <a:spcPct val="115000"/>
                        </a:lnSpc>
                        <a:spcAft>
                          <a:spcPts val="0"/>
                        </a:spcAft>
                      </a:pPr>
                      <a:r>
                        <a:rPr lang="en-GB" sz="800">
                          <a:effectLst/>
                        </a:rPr>
                        <a:t>Budget authority provided for a 12-month period. Annual budget enacted prior to the year to which it refers. All transactions estimated for their one-year effect.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r>
              <a:tr h="475044">
                <a:tc>
                  <a:txBody>
                    <a:bodyPr/>
                    <a:lstStyle/>
                    <a:p>
                      <a:pPr>
                        <a:lnSpc>
                          <a:spcPct val="115000"/>
                        </a:lnSpc>
                        <a:spcAft>
                          <a:spcPts val="0"/>
                        </a:spcAft>
                      </a:pPr>
                      <a:r>
                        <a:rPr lang="en-GB" sz="800">
                          <a:effectLst/>
                        </a:rPr>
                        <a:t>Universality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a:txBody>
                    <a:bodyPr/>
                    <a:lstStyle/>
                    <a:p>
                      <a:pPr>
                        <a:lnSpc>
                          <a:spcPct val="115000"/>
                        </a:lnSpc>
                        <a:spcAft>
                          <a:spcPts val="0"/>
                        </a:spcAft>
                      </a:pPr>
                      <a:r>
                        <a:rPr lang="en-GB" sz="800">
                          <a:effectLst/>
                        </a:rPr>
                        <a:t>All revenues and expenditures included in the budget on a gross basis. Revenues not earmarked. Expenditures not offset by revenues.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r>
              <a:tr h="326135">
                <a:tc>
                  <a:txBody>
                    <a:bodyPr/>
                    <a:lstStyle/>
                    <a:p>
                      <a:pPr>
                        <a:lnSpc>
                          <a:spcPct val="115000"/>
                        </a:lnSpc>
                        <a:spcAft>
                          <a:spcPts val="0"/>
                        </a:spcAft>
                      </a:pPr>
                      <a:r>
                        <a:rPr lang="en-GB" sz="800">
                          <a:effectLst/>
                        </a:rPr>
                        <a:t>Unity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a:txBody>
                    <a:bodyPr/>
                    <a:lstStyle/>
                    <a:p>
                      <a:pPr>
                        <a:lnSpc>
                          <a:spcPct val="115000"/>
                        </a:lnSpc>
                        <a:spcAft>
                          <a:spcPts val="0"/>
                        </a:spcAft>
                      </a:pPr>
                      <a:r>
                        <a:rPr lang="en-GB" sz="800">
                          <a:effectLst/>
                        </a:rPr>
                        <a:t>The budget presents all receipts and payments at the same time, usually in the same document.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r>
              <a:tr h="475044">
                <a:tc>
                  <a:txBody>
                    <a:bodyPr/>
                    <a:lstStyle/>
                    <a:p>
                      <a:pPr>
                        <a:lnSpc>
                          <a:spcPct val="115000"/>
                        </a:lnSpc>
                        <a:spcAft>
                          <a:spcPts val="0"/>
                        </a:spcAft>
                      </a:pPr>
                      <a:r>
                        <a:rPr lang="en-GB" sz="800">
                          <a:effectLst/>
                        </a:rPr>
                        <a:t>Specificity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a:txBody>
                    <a:bodyPr/>
                    <a:lstStyle/>
                    <a:p>
                      <a:pPr>
                        <a:lnSpc>
                          <a:spcPct val="115000"/>
                        </a:lnSpc>
                        <a:spcAft>
                          <a:spcPts val="0"/>
                        </a:spcAft>
                      </a:pPr>
                      <a:r>
                        <a:rPr lang="en-GB" sz="800">
                          <a:effectLst/>
                        </a:rPr>
                        <a:t>Revenues and expenditures shown with some detail in the budget estimates. Appropriations show legally binding maximum expenditures.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r>
              <a:tr h="326135">
                <a:tc>
                  <a:txBody>
                    <a:bodyPr/>
                    <a:lstStyle/>
                    <a:p>
                      <a:pPr>
                        <a:lnSpc>
                          <a:spcPct val="115000"/>
                        </a:lnSpc>
                        <a:spcAft>
                          <a:spcPts val="0"/>
                        </a:spcAft>
                      </a:pPr>
                      <a:r>
                        <a:rPr lang="en-GB" sz="800">
                          <a:effectLst/>
                        </a:rPr>
                        <a:t>Balance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a:txBody>
                    <a:bodyPr/>
                    <a:lstStyle/>
                    <a:p>
                      <a:pPr>
                        <a:lnSpc>
                          <a:spcPct val="115000"/>
                        </a:lnSpc>
                        <a:spcAft>
                          <a:spcPts val="0"/>
                        </a:spcAft>
                      </a:pPr>
                      <a:r>
                        <a:rPr lang="en-GB" sz="800">
                          <a:effectLst/>
                        </a:rPr>
                        <a:t>Expenditures are balanced by budget revenues and financing. “Balance” well defined.</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r>
              <a:tr h="163068">
                <a:tc gridSpan="2">
                  <a:txBody>
                    <a:bodyPr/>
                    <a:lstStyle/>
                    <a:p>
                      <a:pPr algn="ctr">
                        <a:lnSpc>
                          <a:spcPct val="115000"/>
                        </a:lnSpc>
                        <a:spcAft>
                          <a:spcPts val="0"/>
                        </a:spcAft>
                      </a:pPr>
                      <a:r>
                        <a:rPr lang="en-GB" sz="800">
                          <a:effectLst/>
                        </a:rPr>
                        <a:t>Modern principles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hMerge="1">
                  <a:txBody>
                    <a:bodyPr/>
                    <a:lstStyle/>
                    <a:p>
                      <a:endParaRPr lang="en-GB"/>
                    </a:p>
                  </a:txBody>
                  <a:tcPr/>
                </a:tc>
              </a:tr>
              <a:tr h="637012">
                <a:tc>
                  <a:txBody>
                    <a:bodyPr/>
                    <a:lstStyle/>
                    <a:p>
                      <a:pPr>
                        <a:lnSpc>
                          <a:spcPct val="115000"/>
                        </a:lnSpc>
                        <a:spcAft>
                          <a:spcPts val="0"/>
                        </a:spcAft>
                      </a:pPr>
                      <a:r>
                        <a:rPr lang="en-GB" sz="800">
                          <a:effectLst/>
                        </a:rPr>
                        <a:t>Accountability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a:txBody>
                    <a:bodyPr/>
                    <a:lstStyle/>
                    <a:p>
                      <a:pPr>
                        <a:lnSpc>
                          <a:spcPct val="115000"/>
                        </a:lnSpc>
                        <a:spcAft>
                          <a:spcPts val="0"/>
                        </a:spcAft>
                      </a:pPr>
                      <a:r>
                        <a:rPr lang="en-GB" sz="800">
                          <a:effectLst/>
                        </a:rPr>
                        <a:t>The executive gives an account to the legislature. Within the executive, accountability of budget managers clearly defined. An independent external audit body reports at least annually to the legislature on budget execution.</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r>
              <a:tr h="475044">
                <a:tc>
                  <a:txBody>
                    <a:bodyPr/>
                    <a:lstStyle/>
                    <a:p>
                      <a:pPr>
                        <a:lnSpc>
                          <a:spcPct val="115000"/>
                        </a:lnSpc>
                        <a:spcAft>
                          <a:spcPts val="0"/>
                        </a:spcAft>
                      </a:pPr>
                      <a:r>
                        <a:rPr lang="en-GB" sz="800">
                          <a:effectLst/>
                        </a:rPr>
                        <a:t>Transparency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a:txBody>
                    <a:bodyPr/>
                    <a:lstStyle/>
                    <a:p>
                      <a:pPr>
                        <a:lnSpc>
                          <a:spcPct val="115000"/>
                        </a:lnSpc>
                        <a:spcAft>
                          <a:spcPts val="0"/>
                        </a:spcAft>
                      </a:pPr>
                      <a:r>
                        <a:rPr lang="en-GB" sz="800">
                          <a:effectLst/>
                        </a:rPr>
                        <a:t>Roles of State bodies clear. Timely financial and non-financial information on the budget publicly available. Terms used in the budget law clearly defined.</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r>
              <a:tr h="475044">
                <a:tc>
                  <a:txBody>
                    <a:bodyPr/>
                    <a:lstStyle/>
                    <a:p>
                      <a:pPr>
                        <a:lnSpc>
                          <a:spcPct val="115000"/>
                        </a:lnSpc>
                        <a:spcAft>
                          <a:spcPts val="0"/>
                        </a:spcAft>
                      </a:pPr>
                      <a:r>
                        <a:rPr lang="en-GB" sz="800">
                          <a:effectLst/>
                        </a:rPr>
                        <a:t>Stability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a:txBody>
                    <a:bodyPr/>
                    <a:lstStyle/>
                    <a:p>
                      <a:pPr>
                        <a:lnSpc>
                          <a:spcPct val="115000"/>
                        </a:lnSpc>
                        <a:spcAft>
                          <a:spcPts val="0"/>
                        </a:spcAft>
                      </a:pPr>
                      <a:r>
                        <a:rPr lang="en-GB" sz="800">
                          <a:effectLst/>
                        </a:rPr>
                        <a:t>Budget and public debt objectives regularly updated in the medium-term budget framework. Rates and bases of taxes relatively stable.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r>
              <a:tr h="326135">
                <a:tc>
                  <a:txBody>
                    <a:bodyPr/>
                    <a:lstStyle/>
                    <a:p>
                      <a:pPr>
                        <a:lnSpc>
                          <a:spcPct val="115000"/>
                        </a:lnSpc>
                        <a:spcAft>
                          <a:spcPts val="0"/>
                        </a:spcAft>
                      </a:pPr>
                      <a:r>
                        <a:rPr lang="en-GB" sz="800">
                          <a:effectLst/>
                        </a:rPr>
                        <a:t>Performance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c>
                  <a:txBody>
                    <a:bodyPr/>
                    <a:lstStyle/>
                    <a:p>
                      <a:pPr>
                        <a:lnSpc>
                          <a:spcPct val="115000"/>
                        </a:lnSpc>
                        <a:spcAft>
                          <a:spcPts val="0"/>
                        </a:spcAft>
                      </a:pPr>
                      <a:r>
                        <a:rPr lang="en-GB" sz="800" dirty="0">
                          <a:effectLst/>
                        </a:rPr>
                        <a:t>Results of budget programmes are reported in the budget. Principles of efficiency, economy and effectiveness.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237" marR="55237" marT="0" marB="0"/>
                </a:tc>
              </a:tr>
            </a:tbl>
          </a:graphicData>
        </a:graphic>
      </p:graphicFrame>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35</a:t>
            </a:fld>
            <a:endParaRPr lang="en-GB"/>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Espace réservé du numéro de diapositive 3"/>
          <p:cNvSpPr>
            <a:spLocks noGrp="1"/>
          </p:cNvSpPr>
          <p:nvPr>
            <p:ph type="sldNum" sz="quarter" idx="12"/>
          </p:nvPr>
        </p:nvSpPr>
        <p:spPr>
          <a:xfrm>
            <a:off x="457200" y="6245225"/>
            <a:ext cx="2133600" cy="476250"/>
          </a:xfrm>
          <a:noFill/>
        </p:spPr>
        <p:txBody>
          <a:bodyPr/>
          <a:lstStyle/>
          <a:p>
            <a:pPr algn="l" eaLnBrk="0" hangingPunct="0">
              <a:lnSpc>
                <a:spcPts val="1400"/>
              </a:lnSpc>
            </a:pPr>
            <a:fld id="{7DCB1D5C-ECAF-4350-9B1F-0D9700AC9096}" type="slidenum">
              <a:rPr lang="en-US" altLang="en-US" smtClean="0"/>
              <a:pPr algn="l" eaLnBrk="0" hangingPunct="0">
                <a:lnSpc>
                  <a:spcPts val="1400"/>
                </a:lnSpc>
              </a:pPr>
              <a:t>36</a:t>
            </a:fld>
            <a:endParaRPr lang="en-US" altLang="en-US" smtClean="0"/>
          </a:p>
        </p:txBody>
      </p:sp>
      <p:sp>
        <p:nvSpPr>
          <p:cNvPr id="20483" name="Rectangle 4"/>
          <p:cNvSpPr>
            <a:spLocks noChangeArrowheads="1"/>
          </p:cNvSpPr>
          <p:nvPr/>
        </p:nvSpPr>
        <p:spPr bwMode="auto">
          <a:xfrm>
            <a:off x="0" y="0"/>
            <a:ext cx="9144000" cy="0"/>
          </a:xfrm>
          <a:prstGeom prst="rect">
            <a:avLst/>
          </a:prstGeom>
          <a:noFill/>
          <a:ln w="9525">
            <a:noFill/>
            <a:miter lim="800000"/>
            <a:headEnd/>
            <a:tailEnd/>
          </a:ln>
        </p:spPr>
        <p:txBody>
          <a:bodyPr wrap="none" lIns="82039" tIns="41020" rIns="82039" bIns="41020" anchor="ctr">
            <a:spAutoFit/>
          </a:bodyPr>
          <a:lstStyle/>
          <a:p>
            <a:endParaRPr lang="fr-FR" altLang="en-US"/>
          </a:p>
        </p:txBody>
      </p:sp>
      <p:sp>
        <p:nvSpPr>
          <p:cNvPr id="20484" name="Rectangle 6"/>
          <p:cNvSpPr>
            <a:spLocks noChangeArrowheads="1"/>
          </p:cNvSpPr>
          <p:nvPr/>
        </p:nvSpPr>
        <p:spPr bwMode="auto">
          <a:xfrm>
            <a:off x="4775200" y="4581525"/>
            <a:ext cx="23813" cy="106363"/>
          </a:xfrm>
          <a:prstGeom prst="rect">
            <a:avLst/>
          </a:prstGeom>
          <a:noFill/>
          <a:ln w="9525">
            <a:noFill/>
            <a:miter lim="800000"/>
            <a:headEnd/>
            <a:tailEnd/>
          </a:ln>
        </p:spPr>
        <p:txBody>
          <a:bodyPr wrap="none" lIns="0" tIns="0" rIns="0" bIns="0">
            <a:spAutoFit/>
          </a:bodyPr>
          <a:lstStyle/>
          <a:p>
            <a:pPr defTabSz="820738">
              <a:spcBef>
                <a:spcPct val="50000"/>
              </a:spcBef>
            </a:pPr>
            <a:r>
              <a:rPr lang="en-US" altLang="en-US" sz="700">
                <a:solidFill>
                  <a:srgbClr val="000000"/>
                </a:solidFill>
              </a:rPr>
              <a:t>-</a:t>
            </a:r>
            <a:endParaRPr lang="en-US" altLang="en-US"/>
          </a:p>
        </p:txBody>
      </p:sp>
      <p:sp>
        <p:nvSpPr>
          <p:cNvPr id="20485" name="AutoShape 8"/>
          <p:cNvSpPr>
            <a:spLocks noChangeArrowheads="1"/>
          </p:cNvSpPr>
          <p:nvPr/>
        </p:nvSpPr>
        <p:spPr bwMode="auto">
          <a:xfrm rot="5400000">
            <a:off x="592931" y="3415507"/>
            <a:ext cx="3127375" cy="2792412"/>
          </a:xfrm>
          <a:prstGeom prst="rtTriangle">
            <a:avLst/>
          </a:prstGeom>
          <a:gradFill rotWithShape="1">
            <a:gsLst>
              <a:gs pos="0">
                <a:srgbClr val="0033CC"/>
              </a:gs>
              <a:gs pos="100000">
                <a:schemeClr val="accent1"/>
              </a:gs>
            </a:gsLst>
            <a:path path="shape">
              <a:fillToRect l="50000" t="50000" r="50000" b="50000"/>
            </a:path>
          </a:gradFill>
          <a:ln w="9525">
            <a:noFill/>
            <a:miter lim="800000"/>
            <a:headEnd/>
            <a:tailEnd/>
          </a:ln>
        </p:spPr>
        <p:txBody>
          <a:bodyPr wrap="none" lIns="82039" tIns="41020" rIns="82039" bIns="41020" anchor="ctr"/>
          <a:lstStyle/>
          <a:p>
            <a:endParaRPr lang="fr-FR" altLang="en-US"/>
          </a:p>
        </p:txBody>
      </p:sp>
      <p:sp>
        <p:nvSpPr>
          <p:cNvPr id="20486" name="AutoShape 9"/>
          <p:cNvSpPr>
            <a:spLocks noChangeArrowheads="1"/>
          </p:cNvSpPr>
          <p:nvPr/>
        </p:nvSpPr>
        <p:spPr bwMode="auto">
          <a:xfrm rot="16200000" flipH="1">
            <a:off x="5723731" y="3390107"/>
            <a:ext cx="3127375" cy="2792412"/>
          </a:xfrm>
          <a:prstGeom prst="rtTriangle">
            <a:avLst/>
          </a:prstGeom>
          <a:gradFill rotWithShape="1">
            <a:gsLst>
              <a:gs pos="0">
                <a:srgbClr val="0033CC"/>
              </a:gs>
              <a:gs pos="100000">
                <a:schemeClr val="accent1"/>
              </a:gs>
            </a:gsLst>
            <a:path path="shape">
              <a:fillToRect l="50000" t="50000" r="50000" b="50000"/>
            </a:path>
          </a:gradFill>
          <a:ln w="9525">
            <a:noFill/>
            <a:miter lim="800000"/>
            <a:headEnd/>
            <a:tailEnd/>
          </a:ln>
        </p:spPr>
        <p:txBody>
          <a:bodyPr wrap="none" lIns="82039" tIns="41020" rIns="82039" bIns="41020" anchor="ctr"/>
          <a:lstStyle/>
          <a:p>
            <a:endParaRPr lang="fr-FR" altLang="en-US"/>
          </a:p>
        </p:txBody>
      </p:sp>
      <p:sp>
        <p:nvSpPr>
          <p:cNvPr id="20487" name="Freeform 10"/>
          <p:cNvSpPr>
            <a:spLocks/>
          </p:cNvSpPr>
          <p:nvPr/>
        </p:nvSpPr>
        <p:spPr bwMode="auto">
          <a:xfrm flipV="1">
            <a:off x="781050" y="2838450"/>
            <a:ext cx="7875588" cy="557213"/>
          </a:xfrm>
          <a:custGeom>
            <a:avLst/>
            <a:gdLst>
              <a:gd name="T0" fmla="*/ 0 w 1881"/>
              <a:gd name="T1" fmla="*/ 2147483647 h 117"/>
              <a:gd name="T2" fmla="*/ 2147483647 w 1881"/>
              <a:gd name="T3" fmla="*/ 2147483647 h 117"/>
              <a:gd name="T4" fmla="*/ 2147483647 w 1881"/>
              <a:gd name="T5" fmla="*/ 2147483647 h 117"/>
              <a:gd name="T6" fmla="*/ 2147483647 w 1881"/>
              <a:gd name="T7" fmla="*/ 2147483647 h 117"/>
              <a:gd name="T8" fmla="*/ 2147483647 w 1881"/>
              <a:gd name="T9" fmla="*/ 2147483647 h 117"/>
              <a:gd name="T10" fmla="*/ 2147483647 w 1881"/>
              <a:gd name="T11" fmla="*/ 2147483647 h 117"/>
              <a:gd name="T12" fmla="*/ 2147483647 w 1881"/>
              <a:gd name="T13" fmla="*/ 2147483647 h 117"/>
              <a:gd name="T14" fmla="*/ 2147483647 w 1881"/>
              <a:gd name="T15" fmla="*/ 2147483647 h 117"/>
              <a:gd name="T16" fmla="*/ 2147483647 w 1881"/>
              <a:gd name="T17" fmla="*/ 2147483647 h 117"/>
              <a:gd name="T18" fmla="*/ 2147483647 w 1881"/>
              <a:gd name="T19" fmla="*/ 2147483647 h 117"/>
              <a:gd name="T20" fmla="*/ 2147483647 w 1881"/>
              <a:gd name="T21" fmla="*/ 2147483647 h 117"/>
              <a:gd name="T22" fmla="*/ 2147483647 w 1881"/>
              <a:gd name="T23" fmla="*/ 2147483647 h 117"/>
              <a:gd name="T24" fmla="*/ 2147483647 w 1881"/>
              <a:gd name="T25" fmla="*/ 2147483647 h 117"/>
              <a:gd name="T26" fmla="*/ 2147483647 w 1881"/>
              <a:gd name="T27" fmla="*/ 2147483647 h 117"/>
              <a:gd name="T28" fmla="*/ 2147483647 w 1881"/>
              <a:gd name="T29" fmla="*/ 2147483647 h 117"/>
              <a:gd name="T30" fmla="*/ 2147483647 w 1881"/>
              <a:gd name="T31" fmla="*/ 2147483647 h 117"/>
              <a:gd name="T32" fmla="*/ 2147483647 w 1881"/>
              <a:gd name="T33" fmla="*/ 2147483647 h 117"/>
              <a:gd name="T34" fmla="*/ 2147483647 w 1881"/>
              <a:gd name="T35" fmla="*/ 2147483647 h 117"/>
              <a:gd name="T36" fmla="*/ 2147483647 w 1881"/>
              <a:gd name="T37" fmla="*/ 2147483647 h 117"/>
              <a:gd name="T38" fmla="*/ 2147483647 w 1881"/>
              <a:gd name="T39" fmla="*/ 2147483647 h 117"/>
              <a:gd name="T40" fmla="*/ 2147483647 w 1881"/>
              <a:gd name="T41" fmla="*/ 2147483647 h 117"/>
              <a:gd name="T42" fmla="*/ 2147483647 w 1881"/>
              <a:gd name="T43" fmla="*/ 2147483647 h 117"/>
              <a:gd name="T44" fmla="*/ 2147483647 w 1881"/>
              <a:gd name="T45" fmla="*/ 2147483647 h 117"/>
              <a:gd name="T46" fmla="*/ 2147483647 w 1881"/>
              <a:gd name="T47" fmla="*/ 2147483647 h 117"/>
              <a:gd name="T48" fmla="*/ 2147483647 w 1881"/>
              <a:gd name="T49" fmla="*/ 2147483647 h 117"/>
              <a:gd name="T50" fmla="*/ 2147483647 w 1881"/>
              <a:gd name="T51" fmla="*/ 2147483647 h 117"/>
              <a:gd name="T52" fmla="*/ 2147483647 w 1881"/>
              <a:gd name="T53" fmla="*/ 2147483647 h 117"/>
              <a:gd name="T54" fmla="*/ 2147483647 w 1881"/>
              <a:gd name="T55" fmla="*/ 2147483647 h 117"/>
              <a:gd name="T56" fmla="*/ 2147483647 w 1881"/>
              <a:gd name="T57" fmla="*/ 2147483647 h 117"/>
              <a:gd name="T58" fmla="*/ 2147483647 w 1881"/>
              <a:gd name="T59" fmla="*/ 2147483647 h 117"/>
              <a:gd name="T60" fmla="*/ 2147483647 w 1881"/>
              <a:gd name="T61" fmla="*/ 2147483647 h 117"/>
              <a:gd name="T62" fmla="*/ 2147483647 w 1881"/>
              <a:gd name="T63" fmla="*/ 2147483647 h 117"/>
              <a:gd name="T64" fmla="*/ 2147483647 w 1881"/>
              <a:gd name="T65" fmla="*/ 2147483647 h 117"/>
              <a:gd name="T66" fmla="*/ 2147483647 w 1881"/>
              <a:gd name="T67" fmla="*/ 2147483647 h 117"/>
              <a:gd name="T68" fmla="*/ 2147483647 w 1881"/>
              <a:gd name="T69" fmla="*/ 2147483647 h 117"/>
              <a:gd name="T70" fmla="*/ 2147483647 w 1881"/>
              <a:gd name="T71" fmla="*/ 2147483647 h 117"/>
              <a:gd name="T72" fmla="*/ 2147483647 w 1881"/>
              <a:gd name="T73" fmla="*/ 2147483647 h 117"/>
              <a:gd name="T74" fmla="*/ 2147483647 w 1881"/>
              <a:gd name="T75" fmla="*/ 2147483647 h 117"/>
              <a:gd name="T76" fmla="*/ 2147483647 w 1881"/>
              <a:gd name="T77" fmla="*/ 2147483647 h 117"/>
              <a:gd name="T78" fmla="*/ 2147483647 w 1881"/>
              <a:gd name="T79" fmla="*/ 2147483647 h 117"/>
              <a:gd name="T80" fmla="*/ 2147483647 w 1881"/>
              <a:gd name="T81" fmla="*/ 2147483647 h 117"/>
              <a:gd name="T82" fmla="*/ 2147483647 w 1881"/>
              <a:gd name="T83" fmla="*/ 2147483647 h 117"/>
              <a:gd name="T84" fmla="*/ 2147483647 w 1881"/>
              <a:gd name="T85" fmla="*/ 2147483647 h 117"/>
              <a:gd name="T86" fmla="*/ 2147483647 w 1881"/>
              <a:gd name="T87" fmla="*/ 2147483647 h 117"/>
              <a:gd name="T88" fmla="*/ 2147483647 w 1881"/>
              <a:gd name="T89" fmla="*/ 2147483647 h 117"/>
              <a:gd name="T90" fmla="*/ 2147483647 w 1881"/>
              <a:gd name="T91" fmla="*/ 2147483647 h 117"/>
              <a:gd name="T92" fmla="*/ 2147483647 w 1881"/>
              <a:gd name="T93" fmla="*/ 2147483647 h 117"/>
              <a:gd name="T94" fmla="*/ 2147483647 w 1881"/>
              <a:gd name="T95" fmla="*/ 2147483647 h 117"/>
              <a:gd name="T96" fmla="*/ 2147483647 w 1881"/>
              <a:gd name="T97" fmla="*/ 2147483647 h 117"/>
              <a:gd name="T98" fmla="*/ 2147483647 w 1881"/>
              <a:gd name="T99" fmla="*/ 2147483647 h 117"/>
              <a:gd name="T100" fmla="*/ 2147483647 w 1881"/>
              <a:gd name="T101" fmla="*/ 2147483647 h 117"/>
              <a:gd name="T102" fmla="*/ 2147483647 w 1881"/>
              <a:gd name="T103" fmla="*/ 2147483647 h 117"/>
              <a:gd name="T104" fmla="*/ 2147483647 w 1881"/>
              <a:gd name="T105" fmla="*/ 2147483647 h 117"/>
              <a:gd name="T106" fmla="*/ 2147483647 w 1881"/>
              <a:gd name="T107" fmla="*/ 2147483647 h 117"/>
              <a:gd name="T108" fmla="*/ 2147483647 w 1881"/>
              <a:gd name="T109" fmla="*/ 2147483647 h 117"/>
              <a:gd name="T110" fmla="*/ 2147483647 w 1881"/>
              <a:gd name="T111" fmla="*/ 2147483647 h 117"/>
              <a:gd name="T112" fmla="*/ 2147483647 w 1881"/>
              <a:gd name="T113" fmla="*/ 2147483647 h 117"/>
              <a:gd name="T114" fmla="*/ 2147483647 w 1881"/>
              <a:gd name="T115" fmla="*/ 2147483647 h 117"/>
              <a:gd name="T116" fmla="*/ 2147483647 w 1881"/>
              <a:gd name="T117" fmla="*/ 2147483647 h 117"/>
              <a:gd name="T118" fmla="*/ 2147483647 w 1881"/>
              <a:gd name="T119" fmla="*/ 2147483647 h 117"/>
              <a:gd name="T120" fmla="*/ 2147483647 w 1881"/>
              <a:gd name="T121" fmla="*/ 2147483647 h 117"/>
              <a:gd name="T122" fmla="*/ 2147483647 w 1881"/>
              <a:gd name="T123" fmla="*/ 2147483647 h 117"/>
              <a:gd name="T124" fmla="*/ 2147483647 w 1881"/>
              <a:gd name="T125" fmla="*/ 2147483647 h 11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881"/>
              <a:gd name="T190" fmla="*/ 0 h 117"/>
              <a:gd name="T191" fmla="*/ 1881 w 1881"/>
              <a:gd name="T192" fmla="*/ 117 h 11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881" h="117">
                <a:moveTo>
                  <a:pt x="0" y="10"/>
                </a:moveTo>
                <a:cubicBezTo>
                  <a:pt x="5" y="20"/>
                  <a:pt x="9" y="31"/>
                  <a:pt x="18" y="37"/>
                </a:cubicBezTo>
                <a:cubicBezTo>
                  <a:pt x="24" y="56"/>
                  <a:pt x="15" y="31"/>
                  <a:pt x="27" y="50"/>
                </a:cubicBezTo>
                <a:cubicBezTo>
                  <a:pt x="38" y="70"/>
                  <a:pt x="15" y="46"/>
                  <a:pt x="37" y="67"/>
                </a:cubicBezTo>
                <a:cubicBezTo>
                  <a:pt x="42" y="81"/>
                  <a:pt x="51" y="83"/>
                  <a:pt x="64" y="88"/>
                </a:cubicBezTo>
                <a:cubicBezTo>
                  <a:pt x="103" y="86"/>
                  <a:pt x="123" y="90"/>
                  <a:pt x="153" y="77"/>
                </a:cubicBezTo>
                <a:cubicBezTo>
                  <a:pt x="160" y="74"/>
                  <a:pt x="167" y="70"/>
                  <a:pt x="174" y="67"/>
                </a:cubicBezTo>
                <a:cubicBezTo>
                  <a:pt x="179" y="64"/>
                  <a:pt x="190" y="59"/>
                  <a:pt x="190" y="59"/>
                </a:cubicBezTo>
                <a:cubicBezTo>
                  <a:pt x="199" y="50"/>
                  <a:pt x="209" y="42"/>
                  <a:pt x="220" y="37"/>
                </a:cubicBezTo>
                <a:cubicBezTo>
                  <a:pt x="231" y="22"/>
                  <a:pt x="229" y="29"/>
                  <a:pt x="243" y="33"/>
                </a:cubicBezTo>
                <a:cubicBezTo>
                  <a:pt x="253" y="40"/>
                  <a:pt x="253" y="51"/>
                  <a:pt x="260" y="60"/>
                </a:cubicBezTo>
                <a:cubicBezTo>
                  <a:pt x="280" y="86"/>
                  <a:pt x="307" y="106"/>
                  <a:pt x="338" y="117"/>
                </a:cubicBezTo>
                <a:cubicBezTo>
                  <a:pt x="359" y="115"/>
                  <a:pt x="374" y="110"/>
                  <a:pt x="392" y="98"/>
                </a:cubicBezTo>
                <a:cubicBezTo>
                  <a:pt x="401" y="92"/>
                  <a:pt x="405" y="85"/>
                  <a:pt x="415" y="81"/>
                </a:cubicBezTo>
                <a:cubicBezTo>
                  <a:pt x="425" y="72"/>
                  <a:pt x="430" y="71"/>
                  <a:pt x="442" y="65"/>
                </a:cubicBezTo>
                <a:cubicBezTo>
                  <a:pt x="458" y="56"/>
                  <a:pt x="473" y="47"/>
                  <a:pt x="489" y="37"/>
                </a:cubicBezTo>
                <a:cubicBezTo>
                  <a:pt x="496" y="27"/>
                  <a:pt x="512" y="21"/>
                  <a:pt x="522" y="14"/>
                </a:cubicBezTo>
                <a:cubicBezTo>
                  <a:pt x="524" y="13"/>
                  <a:pt x="529" y="10"/>
                  <a:pt x="529" y="10"/>
                </a:cubicBezTo>
                <a:cubicBezTo>
                  <a:pt x="533" y="11"/>
                  <a:pt x="537" y="10"/>
                  <a:pt x="541" y="12"/>
                </a:cubicBezTo>
                <a:cubicBezTo>
                  <a:pt x="562" y="25"/>
                  <a:pt x="570" y="55"/>
                  <a:pt x="594" y="62"/>
                </a:cubicBezTo>
                <a:cubicBezTo>
                  <a:pt x="603" y="68"/>
                  <a:pt x="619" y="82"/>
                  <a:pt x="629" y="85"/>
                </a:cubicBezTo>
                <a:cubicBezTo>
                  <a:pt x="696" y="84"/>
                  <a:pt x="722" y="94"/>
                  <a:pt x="770" y="75"/>
                </a:cubicBezTo>
                <a:cubicBezTo>
                  <a:pt x="777" y="65"/>
                  <a:pt x="772" y="70"/>
                  <a:pt x="787" y="60"/>
                </a:cubicBezTo>
                <a:cubicBezTo>
                  <a:pt x="789" y="59"/>
                  <a:pt x="793" y="56"/>
                  <a:pt x="793" y="56"/>
                </a:cubicBezTo>
                <a:cubicBezTo>
                  <a:pt x="802" y="44"/>
                  <a:pt x="822" y="34"/>
                  <a:pt x="835" y="29"/>
                </a:cubicBezTo>
                <a:cubicBezTo>
                  <a:pt x="849" y="30"/>
                  <a:pt x="866" y="24"/>
                  <a:pt x="875" y="33"/>
                </a:cubicBezTo>
                <a:cubicBezTo>
                  <a:pt x="877" y="35"/>
                  <a:pt x="876" y="38"/>
                  <a:pt x="877" y="40"/>
                </a:cubicBezTo>
                <a:cubicBezTo>
                  <a:pt x="882" y="44"/>
                  <a:pt x="894" y="50"/>
                  <a:pt x="894" y="50"/>
                </a:cubicBezTo>
                <a:cubicBezTo>
                  <a:pt x="897" y="59"/>
                  <a:pt x="904" y="59"/>
                  <a:pt x="911" y="65"/>
                </a:cubicBezTo>
                <a:cubicBezTo>
                  <a:pt x="926" y="77"/>
                  <a:pt x="942" y="82"/>
                  <a:pt x="961" y="85"/>
                </a:cubicBezTo>
                <a:cubicBezTo>
                  <a:pt x="975" y="85"/>
                  <a:pt x="988" y="86"/>
                  <a:pt x="1001" y="84"/>
                </a:cubicBezTo>
                <a:cubicBezTo>
                  <a:pt x="1005" y="83"/>
                  <a:pt x="1007" y="79"/>
                  <a:pt x="1010" y="77"/>
                </a:cubicBezTo>
                <a:cubicBezTo>
                  <a:pt x="1022" y="70"/>
                  <a:pt x="1035" y="63"/>
                  <a:pt x="1050" y="59"/>
                </a:cubicBezTo>
                <a:cubicBezTo>
                  <a:pt x="1058" y="50"/>
                  <a:pt x="1070" y="46"/>
                  <a:pt x="1081" y="40"/>
                </a:cubicBezTo>
                <a:cubicBezTo>
                  <a:pt x="1084" y="38"/>
                  <a:pt x="1086" y="35"/>
                  <a:pt x="1089" y="33"/>
                </a:cubicBezTo>
                <a:cubicBezTo>
                  <a:pt x="1093" y="31"/>
                  <a:pt x="1102" y="29"/>
                  <a:pt x="1102" y="29"/>
                </a:cubicBezTo>
                <a:cubicBezTo>
                  <a:pt x="1109" y="19"/>
                  <a:pt x="1125" y="17"/>
                  <a:pt x="1136" y="10"/>
                </a:cubicBezTo>
                <a:cubicBezTo>
                  <a:pt x="1143" y="12"/>
                  <a:pt x="1151" y="12"/>
                  <a:pt x="1159" y="14"/>
                </a:cubicBezTo>
                <a:cubicBezTo>
                  <a:pt x="1163" y="16"/>
                  <a:pt x="1171" y="23"/>
                  <a:pt x="1171" y="23"/>
                </a:cubicBezTo>
                <a:cubicBezTo>
                  <a:pt x="1178" y="33"/>
                  <a:pt x="1181" y="40"/>
                  <a:pt x="1192" y="44"/>
                </a:cubicBezTo>
                <a:cubicBezTo>
                  <a:pt x="1205" y="57"/>
                  <a:pt x="1217" y="61"/>
                  <a:pt x="1232" y="71"/>
                </a:cubicBezTo>
                <a:cubicBezTo>
                  <a:pt x="1235" y="73"/>
                  <a:pt x="1237" y="76"/>
                  <a:pt x="1240" y="77"/>
                </a:cubicBezTo>
                <a:cubicBezTo>
                  <a:pt x="1243" y="78"/>
                  <a:pt x="1270" y="81"/>
                  <a:pt x="1270" y="81"/>
                </a:cubicBezTo>
                <a:cubicBezTo>
                  <a:pt x="1290" y="80"/>
                  <a:pt x="1302" y="79"/>
                  <a:pt x="1320" y="73"/>
                </a:cubicBezTo>
                <a:cubicBezTo>
                  <a:pt x="1327" y="71"/>
                  <a:pt x="1332" y="67"/>
                  <a:pt x="1339" y="65"/>
                </a:cubicBezTo>
                <a:cubicBezTo>
                  <a:pt x="1342" y="55"/>
                  <a:pt x="1351" y="55"/>
                  <a:pt x="1358" y="48"/>
                </a:cubicBezTo>
                <a:cubicBezTo>
                  <a:pt x="1371" y="35"/>
                  <a:pt x="1369" y="33"/>
                  <a:pt x="1385" y="27"/>
                </a:cubicBezTo>
                <a:cubicBezTo>
                  <a:pt x="1395" y="12"/>
                  <a:pt x="1404" y="20"/>
                  <a:pt x="1423" y="23"/>
                </a:cubicBezTo>
                <a:cubicBezTo>
                  <a:pt x="1427" y="24"/>
                  <a:pt x="1436" y="27"/>
                  <a:pt x="1438" y="29"/>
                </a:cubicBezTo>
                <a:cubicBezTo>
                  <a:pt x="1440" y="32"/>
                  <a:pt x="1440" y="35"/>
                  <a:pt x="1442" y="37"/>
                </a:cubicBezTo>
                <a:cubicBezTo>
                  <a:pt x="1444" y="40"/>
                  <a:pt x="1448" y="40"/>
                  <a:pt x="1451" y="42"/>
                </a:cubicBezTo>
                <a:cubicBezTo>
                  <a:pt x="1464" y="51"/>
                  <a:pt x="1472" y="62"/>
                  <a:pt x="1489" y="67"/>
                </a:cubicBezTo>
                <a:cubicBezTo>
                  <a:pt x="1502" y="77"/>
                  <a:pt x="1507" y="78"/>
                  <a:pt x="1522" y="81"/>
                </a:cubicBezTo>
                <a:cubicBezTo>
                  <a:pt x="1545" y="96"/>
                  <a:pt x="1582" y="86"/>
                  <a:pt x="1604" y="85"/>
                </a:cubicBezTo>
                <a:cubicBezTo>
                  <a:pt x="1612" y="83"/>
                  <a:pt x="1624" y="79"/>
                  <a:pt x="1631" y="75"/>
                </a:cubicBezTo>
                <a:cubicBezTo>
                  <a:pt x="1659" y="59"/>
                  <a:pt x="1640" y="65"/>
                  <a:pt x="1659" y="60"/>
                </a:cubicBezTo>
                <a:cubicBezTo>
                  <a:pt x="1667" y="54"/>
                  <a:pt x="1674" y="49"/>
                  <a:pt x="1684" y="46"/>
                </a:cubicBezTo>
                <a:cubicBezTo>
                  <a:pt x="1698" y="32"/>
                  <a:pt x="1715" y="21"/>
                  <a:pt x="1732" y="10"/>
                </a:cubicBezTo>
                <a:cubicBezTo>
                  <a:pt x="1735" y="0"/>
                  <a:pt x="1739" y="2"/>
                  <a:pt x="1749" y="4"/>
                </a:cubicBezTo>
                <a:cubicBezTo>
                  <a:pt x="1759" y="20"/>
                  <a:pt x="1775" y="28"/>
                  <a:pt x="1789" y="40"/>
                </a:cubicBezTo>
                <a:cubicBezTo>
                  <a:pt x="1803" y="52"/>
                  <a:pt x="1819" y="61"/>
                  <a:pt x="1837" y="67"/>
                </a:cubicBezTo>
                <a:cubicBezTo>
                  <a:pt x="1846" y="65"/>
                  <a:pt x="1853" y="61"/>
                  <a:pt x="1862" y="59"/>
                </a:cubicBezTo>
                <a:cubicBezTo>
                  <a:pt x="1871" y="53"/>
                  <a:pt x="1881" y="48"/>
                  <a:pt x="1881" y="35"/>
                </a:cubicBezTo>
              </a:path>
            </a:pathLst>
          </a:custGeom>
          <a:solidFill>
            <a:schemeClr val="accent1"/>
          </a:solidFill>
          <a:ln w="57150">
            <a:solidFill>
              <a:schemeClr val="accent1"/>
            </a:solidFill>
            <a:round/>
            <a:headEnd/>
            <a:tailEnd/>
          </a:ln>
        </p:spPr>
        <p:txBody>
          <a:bodyPr/>
          <a:lstStyle/>
          <a:p>
            <a:endParaRPr lang="el-GR"/>
          </a:p>
        </p:txBody>
      </p:sp>
      <p:sp>
        <p:nvSpPr>
          <p:cNvPr id="20488" name="Rectangle 11"/>
          <p:cNvSpPr>
            <a:spLocks noChangeArrowheads="1"/>
          </p:cNvSpPr>
          <p:nvPr/>
        </p:nvSpPr>
        <p:spPr bwMode="auto">
          <a:xfrm>
            <a:off x="3629819" y="3643313"/>
            <a:ext cx="2292350" cy="307975"/>
          </a:xfrm>
          <a:prstGeom prst="rect">
            <a:avLst/>
          </a:prstGeom>
          <a:noFill/>
          <a:ln w="9525">
            <a:noFill/>
            <a:miter lim="800000"/>
            <a:headEnd/>
            <a:tailEnd/>
          </a:ln>
        </p:spPr>
        <p:txBody>
          <a:bodyPr wrap="none" lIns="0" tIns="0" rIns="0" bIns="0">
            <a:spAutoFit/>
          </a:bodyPr>
          <a:lstStyle/>
          <a:p>
            <a:pPr algn="ctr" defTabSz="820738">
              <a:spcBef>
                <a:spcPct val="50000"/>
              </a:spcBef>
            </a:pPr>
            <a:r>
              <a:rPr lang="en-US" altLang="en-US" sz="2000" dirty="0">
                <a:solidFill>
                  <a:srgbClr val="000000"/>
                </a:solidFill>
              </a:rPr>
              <a:t>Tax Expenditures </a:t>
            </a:r>
            <a:endParaRPr lang="en-US" altLang="en-US" sz="6100" dirty="0"/>
          </a:p>
        </p:txBody>
      </p:sp>
      <p:sp>
        <p:nvSpPr>
          <p:cNvPr id="20489" name="Rectangle 12"/>
          <p:cNvSpPr>
            <a:spLocks noChangeArrowheads="1"/>
          </p:cNvSpPr>
          <p:nvPr/>
        </p:nvSpPr>
        <p:spPr bwMode="auto">
          <a:xfrm>
            <a:off x="2570163" y="5929313"/>
            <a:ext cx="4411663" cy="307975"/>
          </a:xfrm>
          <a:prstGeom prst="rect">
            <a:avLst/>
          </a:prstGeom>
          <a:noFill/>
          <a:ln w="9525">
            <a:noFill/>
            <a:miter lim="800000"/>
            <a:headEnd/>
            <a:tailEnd/>
          </a:ln>
        </p:spPr>
        <p:txBody>
          <a:bodyPr wrap="none" lIns="0" tIns="0" rIns="0" bIns="0">
            <a:spAutoFit/>
          </a:bodyPr>
          <a:lstStyle/>
          <a:p>
            <a:pPr algn="ctr" defTabSz="820738">
              <a:spcBef>
                <a:spcPct val="50000"/>
              </a:spcBef>
            </a:pPr>
            <a:r>
              <a:rPr lang="en-US" altLang="en-US" sz="2000">
                <a:solidFill>
                  <a:srgbClr val="000000"/>
                </a:solidFill>
              </a:rPr>
              <a:t> Local-Government budgets deficit</a:t>
            </a:r>
            <a:endParaRPr lang="en-US" altLang="en-US" sz="6100"/>
          </a:p>
        </p:txBody>
      </p:sp>
      <p:sp>
        <p:nvSpPr>
          <p:cNvPr id="20490" name="Rectangle 13"/>
          <p:cNvSpPr>
            <a:spLocks noChangeArrowheads="1"/>
          </p:cNvSpPr>
          <p:nvPr/>
        </p:nvSpPr>
        <p:spPr bwMode="auto">
          <a:xfrm>
            <a:off x="2293938" y="4786313"/>
            <a:ext cx="4964112" cy="307975"/>
          </a:xfrm>
          <a:prstGeom prst="rect">
            <a:avLst/>
          </a:prstGeom>
          <a:noFill/>
          <a:ln w="9525">
            <a:noFill/>
            <a:miter lim="800000"/>
            <a:headEnd/>
            <a:tailEnd/>
          </a:ln>
        </p:spPr>
        <p:txBody>
          <a:bodyPr wrap="none" lIns="0" tIns="0" rIns="0" bIns="0">
            <a:spAutoFit/>
          </a:bodyPr>
          <a:lstStyle/>
          <a:p>
            <a:pPr algn="ctr" defTabSz="820738">
              <a:spcBef>
                <a:spcPct val="50000"/>
              </a:spcBef>
            </a:pPr>
            <a:r>
              <a:rPr lang="en-US" altLang="en-US" sz="2000">
                <a:solidFill>
                  <a:srgbClr val="000000"/>
                </a:solidFill>
              </a:rPr>
              <a:t>Contingent Liabilities (implicit-explicit)</a:t>
            </a:r>
          </a:p>
        </p:txBody>
      </p:sp>
      <p:sp>
        <p:nvSpPr>
          <p:cNvPr id="20491" name="Rectangle 14"/>
          <p:cNvSpPr>
            <a:spLocks noChangeArrowheads="1"/>
          </p:cNvSpPr>
          <p:nvPr/>
        </p:nvSpPr>
        <p:spPr bwMode="auto">
          <a:xfrm>
            <a:off x="3480594" y="4000500"/>
            <a:ext cx="2590800" cy="307975"/>
          </a:xfrm>
          <a:prstGeom prst="rect">
            <a:avLst/>
          </a:prstGeom>
          <a:noFill/>
          <a:ln w="9525">
            <a:noFill/>
            <a:miter lim="800000"/>
            <a:headEnd/>
            <a:tailEnd/>
          </a:ln>
        </p:spPr>
        <p:txBody>
          <a:bodyPr wrap="none" lIns="0" tIns="0" rIns="0" bIns="0">
            <a:spAutoFit/>
          </a:bodyPr>
          <a:lstStyle/>
          <a:p>
            <a:pPr defTabSz="820738">
              <a:spcBef>
                <a:spcPct val="50000"/>
              </a:spcBef>
            </a:pPr>
            <a:r>
              <a:rPr lang="en-US" altLang="en-US" sz="2000" dirty="0">
                <a:solidFill>
                  <a:srgbClr val="000000"/>
                </a:solidFill>
              </a:rPr>
              <a:t>Extra-budgetary funds</a:t>
            </a:r>
            <a:endParaRPr lang="en-US" altLang="en-US" sz="6100" dirty="0"/>
          </a:p>
        </p:txBody>
      </p:sp>
      <p:sp>
        <p:nvSpPr>
          <p:cNvPr id="20492" name="Rectangle 15"/>
          <p:cNvSpPr>
            <a:spLocks noChangeArrowheads="1"/>
          </p:cNvSpPr>
          <p:nvPr/>
        </p:nvSpPr>
        <p:spPr bwMode="auto">
          <a:xfrm>
            <a:off x="3431382" y="5572125"/>
            <a:ext cx="2689225" cy="307975"/>
          </a:xfrm>
          <a:prstGeom prst="rect">
            <a:avLst/>
          </a:prstGeom>
          <a:noFill/>
          <a:ln w="9525">
            <a:noFill/>
            <a:miter lim="800000"/>
            <a:headEnd/>
            <a:tailEnd/>
          </a:ln>
        </p:spPr>
        <p:txBody>
          <a:bodyPr wrap="none" lIns="0" tIns="0" rIns="0" bIns="0">
            <a:spAutoFit/>
          </a:bodyPr>
          <a:lstStyle/>
          <a:p>
            <a:pPr algn="ctr" defTabSz="820738">
              <a:spcBef>
                <a:spcPct val="50000"/>
              </a:spcBef>
            </a:pPr>
            <a:r>
              <a:rPr lang="en-US" altLang="en-US" sz="2000">
                <a:solidFill>
                  <a:srgbClr val="000000"/>
                </a:solidFill>
              </a:rPr>
              <a:t>Quasi fiscal activities</a:t>
            </a:r>
            <a:endParaRPr lang="en-US" altLang="en-US" sz="6100"/>
          </a:p>
        </p:txBody>
      </p:sp>
      <p:sp>
        <p:nvSpPr>
          <p:cNvPr id="20493" name="Rectangle 17"/>
          <p:cNvSpPr>
            <a:spLocks noChangeArrowheads="1"/>
          </p:cNvSpPr>
          <p:nvPr/>
        </p:nvSpPr>
        <p:spPr bwMode="auto">
          <a:xfrm>
            <a:off x="2770188" y="4365625"/>
            <a:ext cx="4011612" cy="307975"/>
          </a:xfrm>
          <a:prstGeom prst="rect">
            <a:avLst/>
          </a:prstGeom>
          <a:noFill/>
          <a:ln w="9525">
            <a:noFill/>
            <a:miter lim="800000"/>
            <a:headEnd/>
            <a:tailEnd/>
          </a:ln>
        </p:spPr>
        <p:txBody>
          <a:bodyPr lIns="0" tIns="0" rIns="0" bIns="0">
            <a:spAutoFit/>
          </a:bodyPr>
          <a:lstStyle/>
          <a:p>
            <a:pPr algn="ctr" defTabSz="820738">
              <a:spcBef>
                <a:spcPct val="50000"/>
              </a:spcBef>
            </a:pPr>
            <a:r>
              <a:rPr lang="en-US" altLang="en-US" sz="2000">
                <a:solidFill>
                  <a:srgbClr val="000000"/>
                </a:solidFill>
              </a:rPr>
              <a:t>Budget overruns</a:t>
            </a:r>
            <a:endParaRPr lang="en-US" altLang="en-US" sz="2000"/>
          </a:p>
        </p:txBody>
      </p:sp>
      <p:sp>
        <p:nvSpPr>
          <p:cNvPr id="20494" name="Freeform 18"/>
          <p:cNvSpPr>
            <a:spLocks/>
          </p:cNvSpPr>
          <p:nvPr/>
        </p:nvSpPr>
        <p:spPr bwMode="auto">
          <a:xfrm>
            <a:off x="827088" y="1916113"/>
            <a:ext cx="7821612" cy="4405312"/>
          </a:xfrm>
          <a:custGeom>
            <a:avLst/>
            <a:gdLst>
              <a:gd name="T0" fmla="*/ 2147483647 w 1799"/>
              <a:gd name="T1" fmla="*/ 0 h 1391"/>
              <a:gd name="T2" fmla="*/ 0 w 1799"/>
              <a:gd name="T3" fmla="*/ 2147483647 h 1391"/>
              <a:gd name="T4" fmla="*/ 2147483647 w 1799"/>
              <a:gd name="T5" fmla="*/ 2147483647 h 1391"/>
              <a:gd name="T6" fmla="*/ 2147483647 w 1799"/>
              <a:gd name="T7" fmla="*/ 0 h 1391"/>
              <a:gd name="T8" fmla="*/ 0 60000 65536"/>
              <a:gd name="T9" fmla="*/ 0 60000 65536"/>
              <a:gd name="T10" fmla="*/ 0 60000 65536"/>
              <a:gd name="T11" fmla="*/ 0 60000 65536"/>
              <a:gd name="T12" fmla="*/ 0 w 1799"/>
              <a:gd name="T13" fmla="*/ 0 h 1391"/>
              <a:gd name="T14" fmla="*/ 1799 w 1799"/>
              <a:gd name="T15" fmla="*/ 1391 h 1391"/>
            </a:gdLst>
            <a:ahLst/>
            <a:cxnLst>
              <a:cxn ang="T8">
                <a:pos x="T0" y="T1"/>
              </a:cxn>
              <a:cxn ang="T9">
                <a:pos x="T2" y="T3"/>
              </a:cxn>
              <a:cxn ang="T10">
                <a:pos x="T4" y="T5"/>
              </a:cxn>
              <a:cxn ang="T11">
                <a:pos x="T6" y="T7"/>
              </a:cxn>
            </a:cxnLst>
            <a:rect l="T12" t="T13" r="T14" b="T15"/>
            <a:pathLst>
              <a:path w="1799" h="1391">
                <a:moveTo>
                  <a:pt x="900" y="0"/>
                </a:moveTo>
                <a:lnTo>
                  <a:pt x="0" y="1391"/>
                </a:lnTo>
                <a:lnTo>
                  <a:pt x="1799" y="1391"/>
                </a:lnTo>
                <a:lnTo>
                  <a:pt x="900" y="0"/>
                </a:lnTo>
                <a:close/>
              </a:path>
            </a:pathLst>
          </a:custGeom>
          <a:noFill/>
          <a:ln w="57150" cap="rnd">
            <a:solidFill>
              <a:schemeClr val="accent1"/>
            </a:solidFill>
            <a:miter lim="800000"/>
            <a:headEnd/>
            <a:tailEnd/>
          </a:ln>
        </p:spPr>
        <p:txBody>
          <a:bodyPr/>
          <a:lstStyle/>
          <a:p>
            <a:endParaRPr lang="el-GR"/>
          </a:p>
        </p:txBody>
      </p:sp>
      <p:sp>
        <p:nvSpPr>
          <p:cNvPr id="20495" name="Rectangle 20"/>
          <p:cNvSpPr>
            <a:spLocks noChangeArrowheads="1"/>
          </p:cNvSpPr>
          <p:nvPr/>
        </p:nvSpPr>
        <p:spPr bwMode="auto">
          <a:xfrm>
            <a:off x="762000" y="6280150"/>
            <a:ext cx="7927975" cy="180975"/>
          </a:xfrm>
          <a:prstGeom prst="rect">
            <a:avLst/>
          </a:prstGeom>
          <a:solidFill>
            <a:srgbClr val="0033CC"/>
          </a:solidFill>
          <a:ln w="9525">
            <a:noFill/>
            <a:miter lim="800000"/>
            <a:headEnd/>
            <a:tailEnd/>
          </a:ln>
        </p:spPr>
        <p:txBody>
          <a:bodyPr wrap="none" lIns="82039" tIns="41020" rIns="82039" bIns="41020" anchor="ctr"/>
          <a:lstStyle/>
          <a:p>
            <a:endParaRPr lang="fr-FR" altLang="en-US"/>
          </a:p>
        </p:txBody>
      </p:sp>
      <p:sp>
        <p:nvSpPr>
          <p:cNvPr id="20496" name="Rectangle 13"/>
          <p:cNvSpPr>
            <a:spLocks noChangeArrowheads="1"/>
          </p:cNvSpPr>
          <p:nvPr/>
        </p:nvSpPr>
        <p:spPr bwMode="auto">
          <a:xfrm>
            <a:off x="2773363" y="5214938"/>
            <a:ext cx="4005263" cy="307975"/>
          </a:xfrm>
          <a:prstGeom prst="rect">
            <a:avLst/>
          </a:prstGeom>
          <a:noFill/>
          <a:ln w="9525">
            <a:noFill/>
            <a:miter lim="800000"/>
            <a:headEnd/>
            <a:tailEnd/>
          </a:ln>
        </p:spPr>
        <p:txBody>
          <a:bodyPr wrap="none" lIns="0" tIns="0" rIns="0" bIns="0">
            <a:spAutoFit/>
          </a:bodyPr>
          <a:lstStyle/>
          <a:p>
            <a:pPr algn="ctr" defTabSz="820738">
              <a:spcBef>
                <a:spcPct val="50000"/>
              </a:spcBef>
            </a:pPr>
            <a:r>
              <a:rPr lang="en-US" altLang="en-US" sz="2000">
                <a:solidFill>
                  <a:srgbClr val="000000"/>
                </a:solidFill>
              </a:rPr>
              <a:t>State owned enterprises deficit</a:t>
            </a:r>
          </a:p>
        </p:txBody>
      </p:sp>
      <p:sp>
        <p:nvSpPr>
          <p:cNvPr id="20497" name="Rectangle 19"/>
          <p:cNvSpPr>
            <a:spLocks noChangeArrowheads="1"/>
          </p:cNvSpPr>
          <p:nvPr/>
        </p:nvSpPr>
        <p:spPr bwMode="auto">
          <a:xfrm>
            <a:off x="4129918" y="2276475"/>
            <a:ext cx="1227900" cy="815608"/>
          </a:xfrm>
          <a:prstGeom prst="rect">
            <a:avLst/>
          </a:prstGeom>
          <a:solidFill>
            <a:schemeClr val="bg1"/>
          </a:solidFill>
          <a:ln w="9525">
            <a:solidFill>
              <a:schemeClr val="bg1"/>
            </a:solidFill>
            <a:miter lim="800000"/>
            <a:headEnd/>
            <a:tailEnd/>
          </a:ln>
        </p:spPr>
        <p:txBody>
          <a:bodyPr wrap="none" lIns="0" tIns="0" rIns="0" bIns="0">
            <a:spAutoFit/>
          </a:bodyPr>
          <a:lstStyle/>
          <a:p>
            <a:pPr algn="ctr" defTabSz="820738">
              <a:spcBef>
                <a:spcPts val="1200"/>
              </a:spcBef>
            </a:pPr>
            <a:r>
              <a:rPr lang="en-US" altLang="en-US" sz="2400" b="1" dirty="0" smtClean="0">
                <a:solidFill>
                  <a:srgbClr val="FF0000"/>
                </a:solidFill>
              </a:rPr>
              <a:t>The</a:t>
            </a:r>
            <a:endParaRPr lang="en-US" altLang="en-US" sz="2400" b="1" dirty="0">
              <a:solidFill>
                <a:srgbClr val="FF0000"/>
              </a:solidFill>
            </a:endParaRPr>
          </a:p>
          <a:p>
            <a:pPr algn="ctr" defTabSz="820738">
              <a:spcBef>
                <a:spcPts val="600"/>
              </a:spcBef>
            </a:pPr>
            <a:r>
              <a:rPr lang="en-US" altLang="en-US" sz="2400" b="1" dirty="0">
                <a:solidFill>
                  <a:srgbClr val="FF0000"/>
                </a:solidFill>
              </a:rPr>
              <a:t>Budget</a:t>
            </a:r>
            <a:endParaRPr lang="en-US" altLang="en-US" sz="6000" b="1" dirty="0">
              <a:solidFill>
                <a:srgbClr val="FF0000"/>
              </a:solidFill>
            </a:endParaRPr>
          </a:p>
        </p:txBody>
      </p:sp>
      <p:sp>
        <p:nvSpPr>
          <p:cNvPr id="3" name="Oval 2"/>
          <p:cNvSpPr/>
          <p:nvPr/>
        </p:nvSpPr>
        <p:spPr bwMode="auto">
          <a:xfrm rot="1829260">
            <a:off x="5757609" y="2673632"/>
            <a:ext cx="3527881" cy="847725"/>
          </a:xfrm>
          <a:prstGeom prst="ellipse">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lstStyle/>
          <a:p>
            <a:pPr marL="3175" algn="ctr">
              <a:defRPr/>
            </a:pPr>
            <a:r>
              <a:rPr lang="en-GB" sz="1600" b="1" dirty="0">
                <a:solidFill>
                  <a:srgbClr val="0F5494"/>
                </a:solidFill>
              </a:rPr>
              <a:t>Budget Comprehensiveness</a:t>
            </a:r>
          </a:p>
        </p:txBody>
      </p:sp>
      <p:sp>
        <p:nvSpPr>
          <p:cNvPr id="21" name="Titre 1"/>
          <p:cNvSpPr>
            <a:spLocks noGrp="1"/>
          </p:cNvSpPr>
          <p:nvPr>
            <p:ph type="title"/>
          </p:nvPr>
        </p:nvSpPr>
        <p:spPr>
          <a:xfrm>
            <a:off x="428596" y="1266827"/>
            <a:ext cx="8229600" cy="447661"/>
          </a:xfrm>
        </p:spPr>
        <p:txBody>
          <a:bodyPr/>
          <a:lstStyle/>
          <a:p>
            <a:r>
              <a:rPr lang="en-US" altLang="en-US" sz="2800" dirty="0" smtClean="0"/>
              <a:t>Key principles in Budget management</a:t>
            </a:r>
            <a:endParaRPr lang="en-GB" altLang="en-US" sz="2800" dirty="0" smtClean="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Espace réservé du numéro de diapositive 3"/>
          <p:cNvSpPr>
            <a:spLocks noGrp="1"/>
          </p:cNvSpPr>
          <p:nvPr>
            <p:ph type="sldNum" sz="quarter" idx="12"/>
          </p:nvPr>
        </p:nvSpPr>
        <p:spPr>
          <a:xfrm>
            <a:off x="468313" y="6237288"/>
            <a:ext cx="2895600" cy="476250"/>
          </a:xfrm>
          <a:noFill/>
        </p:spPr>
        <p:txBody>
          <a:bodyPr anchor="b"/>
          <a:lstStyle/>
          <a:p>
            <a:pPr algn="l" eaLnBrk="0" hangingPunct="0">
              <a:lnSpc>
                <a:spcPts val="1400"/>
              </a:lnSpc>
            </a:pPr>
            <a:fld id="{73272C67-8AB0-45C7-AC0A-94B72FE35AC5}" type="slidenum">
              <a:rPr lang="en-US" altLang="en-US" smtClean="0"/>
              <a:pPr algn="l" eaLnBrk="0" hangingPunct="0">
                <a:lnSpc>
                  <a:spcPts val="1400"/>
                </a:lnSpc>
              </a:pPr>
              <a:t>37</a:t>
            </a:fld>
            <a:endParaRPr lang="en-US" altLang="en-US" smtClean="0"/>
          </a:p>
        </p:txBody>
      </p:sp>
      <p:graphicFrame>
        <p:nvGraphicFramePr>
          <p:cNvPr id="2050" name="Object 3"/>
          <p:cNvGraphicFramePr>
            <a:graphicFrameLocks noChangeAspect="1"/>
          </p:cNvGraphicFramePr>
          <p:nvPr/>
        </p:nvGraphicFramePr>
        <p:xfrm>
          <a:off x="414338" y="2336800"/>
          <a:ext cx="7885112" cy="3446463"/>
        </p:xfrm>
        <a:graphic>
          <a:graphicData uri="http://schemas.openxmlformats.org/presentationml/2006/ole">
            <mc:AlternateContent xmlns:mc="http://schemas.openxmlformats.org/markup-compatibility/2006">
              <mc:Choice xmlns:v="urn:schemas-microsoft-com:vml" Requires="v">
                <p:oleObj spid="_x0000_s91164" name="Worksheet" r:id="rId5" imgW="8810837" imgH="3857837" progId="Excel.Sheet.8">
                  <p:embed/>
                </p:oleObj>
              </mc:Choice>
              <mc:Fallback>
                <p:oleObj name="Worksheet" r:id="rId5" imgW="8810837" imgH="3857837" progId="Excel.Sheet.8">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338" y="2336800"/>
                        <a:ext cx="7885112" cy="3446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532" name="ZoneTexte 7"/>
          <p:cNvSpPr txBox="1">
            <a:spLocks noChangeArrowheads="1"/>
          </p:cNvSpPr>
          <p:nvPr/>
        </p:nvSpPr>
        <p:spPr bwMode="auto">
          <a:xfrm>
            <a:off x="1000125" y="5000625"/>
            <a:ext cx="6715125" cy="461963"/>
          </a:xfrm>
          <a:prstGeom prst="rect">
            <a:avLst/>
          </a:prstGeom>
          <a:noFill/>
          <a:ln w="9525">
            <a:noFill/>
            <a:miter lim="800000"/>
            <a:headEnd/>
            <a:tailEnd/>
          </a:ln>
        </p:spPr>
        <p:txBody>
          <a:bodyPr>
            <a:spAutoFit/>
          </a:bodyPr>
          <a:lstStyle/>
          <a:p>
            <a:pPr defTabSz="820738">
              <a:spcBef>
                <a:spcPct val="50000"/>
              </a:spcBef>
            </a:pPr>
            <a:r>
              <a:rPr lang="fr-FR" altLang="en-US" sz="2400" i="1">
                <a:solidFill>
                  <a:schemeClr val="tx1"/>
                </a:solidFill>
              </a:rPr>
              <a:t>But the pie </a:t>
            </a:r>
            <a:r>
              <a:rPr lang="en-US" altLang="en-US" sz="2400" i="1">
                <a:solidFill>
                  <a:schemeClr val="tx1"/>
                </a:solidFill>
              </a:rPr>
              <a:t>is</a:t>
            </a:r>
            <a:r>
              <a:rPr lang="fr-FR" altLang="en-US" sz="2400" i="1">
                <a:solidFill>
                  <a:schemeClr val="tx1"/>
                </a:solidFill>
              </a:rPr>
              <a:t> </a:t>
            </a:r>
            <a:r>
              <a:rPr lang="en-GB" altLang="en-US" sz="2400" i="1">
                <a:solidFill>
                  <a:schemeClr val="tx1"/>
                </a:solidFill>
              </a:rPr>
              <a:t>nibbled</a:t>
            </a:r>
            <a:r>
              <a:rPr lang="en-GB" altLang="en-US" i="1"/>
              <a:t>…</a:t>
            </a:r>
          </a:p>
        </p:txBody>
      </p:sp>
      <p:pic>
        <p:nvPicPr>
          <p:cNvPr id="22533" name="Picture 11"/>
          <p:cNvPicPr>
            <a:picLocks noChangeAspect="1" noChangeArrowheads="1"/>
          </p:cNvPicPr>
          <p:nvPr/>
        </p:nvPicPr>
        <p:blipFill>
          <a:blip r:embed="rId7" cstate="print"/>
          <a:srcRect/>
          <a:stretch>
            <a:fillRect/>
          </a:stretch>
        </p:blipFill>
        <p:spPr bwMode="auto">
          <a:xfrm>
            <a:off x="525463" y="5967413"/>
            <a:ext cx="561975" cy="561975"/>
          </a:xfrm>
          <a:prstGeom prst="rect">
            <a:avLst/>
          </a:prstGeom>
          <a:noFill/>
          <a:ln w="9525">
            <a:noFill/>
            <a:miter lim="800000"/>
            <a:headEnd/>
            <a:tailEnd/>
          </a:ln>
        </p:spPr>
      </p:pic>
      <p:sp>
        <p:nvSpPr>
          <p:cNvPr id="22534" name="AutoShape 8"/>
          <p:cNvSpPr>
            <a:spLocks noChangeArrowheads="1"/>
          </p:cNvSpPr>
          <p:nvPr/>
        </p:nvSpPr>
        <p:spPr bwMode="auto">
          <a:xfrm>
            <a:off x="1143000" y="5857875"/>
            <a:ext cx="1071563" cy="642938"/>
          </a:xfrm>
          <a:prstGeom prst="can">
            <a:avLst>
              <a:gd name="adj" fmla="val 25000"/>
            </a:avLst>
          </a:prstGeom>
          <a:solidFill>
            <a:srgbClr val="FFFF00"/>
          </a:solidFill>
          <a:ln w="9525">
            <a:solidFill>
              <a:schemeClr val="tx1"/>
            </a:solidFill>
            <a:round/>
            <a:headEnd/>
            <a:tailEnd/>
          </a:ln>
        </p:spPr>
        <p:txBody>
          <a:bodyPr wrap="none" lIns="82039" tIns="41020" rIns="82039" bIns="41020" anchor="ctr"/>
          <a:lstStyle/>
          <a:p>
            <a:pPr defTabSz="820738"/>
            <a:r>
              <a:rPr lang="fr-FR" altLang="en-US" b="1">
                <a:solidFill>
                  <a:schemeClr val="tx1"/>
                </a:solidFill>
              </a:rPr>
              <a:t>Earmarked </a:t>
            </a:r>
          </a:p>
          <a:p>
            <a:pPr defTabSz="820738"/>
            <a:r>
              <a:rPr lang="fr-FR" altLang="en-US" b="1">
                <a:solidFill>
                  <a:schemeClr val="tx1"/>
                </a:solidFill>
              </a:rPr>
              <a:t>revenues</a:t>
            </a:r>
          </a:p>
        </p:txBody>
      </p:sp>
      <p:pic>
        <p:nvPicPr>
          <p:cNvPr id="22535" name="Picture 12"/>
          <p:cNvPicPr>
            <a:picLocks noChangeAspect="1" noChangeArrowheads="1"/>
          </p:cNvPicPr>
          <p:nvPr/>
        </p:nvPicPr>
        <p:blipFill>
          <a:blip r:embed="rId7" cstate="print"/>
          <a:srcRect/>
          <a:stretch>
            <a:fillRect/>
          </a:stretch>
        </p:blipFill>
        <p:spPr bwMode="auto">
          <a:xfrm>
            <a:off x="2789238" y="5688013"/>
            <a:ext cx="561975" cy="561975"/>
          </a:xfrm>
          <a:prstGeom prst="rect">
            <a:avLst/>
          </a:prstGeom>
          <a:noFill/>
          <a:ln w="9525">
            <a:noFill/>
            <a:miter lim="800000"/>
            <a:headEnd/>
            <a:tailEnd/>
          </a:ln>
        </p:spPr>
      </p:pic>
      <p:sp>
        <p:nvSpPr>
          <p:cNvPr id="22536" name="AutoShape 5"/>
          <p:cNvSpPr>
            <a:spLocks noChangeArrowheads="1"/>
          </p:cNvSpPr>
          <p:nvPr/>
        </p:nvSpPr>
        <p:spPr bwMode="auto">
          <a:xfrm>
            <a:off x="3357563" y="5715000"/>
            <a:ext cx="785812" cy="346075"/>
          </a:xfrm>
          <a:prstGeom prst="can">
            <a:avLst>
              <a:gd name="adj" fmla="val 25000"/>
            </a:avLst>
          </a:prstGeom>
          <a:solidFill>
            <a:srgbClr val="FF00FF"/>
          </a:solidFill>
          <a:ln w="9525">
            <a:solidFill>
              <a:schemeClr val="tx1"/>
            </a:solidFill>
            <a:round/>
            <a:headEnd/>
            <a:tailEnd/>
          </a:ln>
        </p:spPr>
        <p:txBody>
          <a:bodyPr wrap="none" lIns="82039" tIns="41020" rIns="82039" bIns="41020" anchor="ctr"/>
          <a:lstStyle/>
          <a:p>
            <a:pPr defTabSz="820738"/>
            <a:r>
              <a:rPr lang="fr-FR" altLang="en-US" sz="1600" b="1">
                <a:solidFill>
                  <a:schemeClr val="tx1"/>
                </a:solidFill>
              </a:rPr>
              <a:t>Funds</a:t>
            </a:r>
          </a:p>
        </p:txBody>
      </p:sp>
      <p:pic>
        <p:nvPicPr>
          <p:cNvPr id="22537" name="Picture 9"/>
          <p:cNvPicPr>
            <a:picLocks noChangeAspect="1" noChangeArrowheads="1"/>
          </p:cNvPicPr>
          <p:nvPr/>
        </p:nvPicPr>
        <p:blipFill>
          <a:blip r:embed="rId7" cstate="print"/>
          <a:srcRect/>
          <a:stretch>
            <a:fillRect/>
          </a:stretch>
        </p:blipFill>
        <p:spPr bwMode="auto">
          <a:xfrm>
            <a:off x="4852988" y="6015038"/>
            <a:ext cx="561975" cy="561975"/>
          </a:xfrm>
          <a:prstGeom prst="rect">
            <a:avLst/>
          </a:prstGeom>
          <a:noFill/>
          <a:ln w="9525">
            <a:noFill/>
            <a:miter lim="800000"/>
            <a:headEnd/>
            <a:tailEnd/>
          </a:ln>
        </p:spPr>
      </p:pic>
      <p:pic>
        <p:nvPicPr>
          <p:cNvPr id="22538" name="Picture 9"/>
          <p:cNvPicPr>
            <a:picLocks noChangeAspect="1" noChangeArrowheads="1"/>
          </p:cNvPicPr>
          <p:nvPr/>
        </p:nvPicPr>
        <p:blipFill>
          <a:blip r:embed="rId7" cstate="print"/>
          <a:srcRect/>
          <a:stretch>
            <a:fillRect/>
          </a:stretch>
        </p:blipFill>
        <p:spPr bwMode="auto">
          <a:xfrm>
            <a:off x="6929438" y="5786438"/>
            <a:ext cx="561975" cy="561975"/>
          </a:xfrm>
          <a:prstGeom prst="rect">
            <a:avLst/>
          </a:prstGeom>
          <a:noFill/>
          <a:ln w="9525">
            <a:noFill/>
            <a:miter lim="800000"/>
            <a:headEnd/>
            <a:tailEnd/>
          </a:ln>
        </p:spPr>
      </p:pic>
      <p:sp>
        <p:nvSpPr>
          <p:cNvPr id="22539" name="AutoShape 7"/>
          <p:cNvSpPr>
            <a:spLocks noChangeArrowheads="1"/>
          </p:cNvSpPr>
          <p:nvPr/>
        </p:nvSpPr>
        <p:spPr bwMode="auto">
          <a:xfrm>
            <a:off x="5426075" y="6000750"/>
            <a:ext cx="1003300" cy="487363"/>
          </a:xfrm>
          <a:prstGeom prst="can">
            <a:avLst>
              <a:gd name="adj" fmla="val 25000"/>
            </a:avLst>
          </a:prstGeom>
          <a:solidFill>
            <a:srgbClr val="666699"/>
          </a:solidFill>
          <a:ln w="9525">
            <a:solidFill>
              <a:schemeClr val="tx1"/>
            </a:solidFill>
            <a:round/>
            <a:headEnd/>
            <a:tailEnd/>
          </a:ln>
        </p:spPr>
        <p:txBody>
          <a:bodyPr wrap="none" lIns="82039" tIns="41020" rIns="82039" bIns="41020" anchor="ctr"/>
          <a:lstStyle/>
          <a:p>
            <a:pPr defTabSz="820738"/>
            <a:r>
              <a:rPr lang="fr-FR" altLang="en-US" b="1">
                <a:solidFill>
                  <a:schemeClr val="bg1"/>
                </a:solidFill>
              </a:rPr>
              <a:t>Agencies</a:t>
            </a:r>
          </a:p>
        </p:txBody>
      </p:sp>
      <p:sp>
        <p:nvSpPr>
          <p:cNvPr id="22540" name="AutoShape 6"/>
          <p:cNvSpPr>
            <a:spLocks noChangeArrowheads="1"/>
          </p:cNvSpPr>
          <p:nvPr/>
        </p:nvSpPr>
        <p:spPr bwMode="auto">
          <a:xfrm>
            <a:off x="7500938" y="5786438"/>
            <a:ext cx="1106487" cy="571500"/>
          </a:xfrm>
          <a:prstGeom prst="can">
            <a:avLst>
              <a:gd name="adj" fmla="val 25000"/>
            </a:avLst>
          </a:prstGeom>
          <a:solidFill>
            <a:srgbClr val="FFFF00"/>
          </a:solidFill>
          <a:ln w="9525">
            <a:solidFill>
              <a:schemeClr val="tx1"/>
            </a:solidFill>
            <a:round/>
            <a:headEnd/>
            <a:tailEnd/>
          </a:ln>
        </p:spPr>
        <p:txBody>
          <a:bodyPr wrap="none" lIns="82039" tIns="41020" rIns="82039" bIns="41020" anchor="ctr"/>
          <a:lstStyle/>
          <a:p>
            <a:pPr defTabSz="820738"/>
            <a:r>
              <a:rPr lang="fr-FR" altLang="en-US" b="1">
                <a:solidFill>
                  <a:schemeClr val="tx1"/>
                </a:solidFill>
              </a:rPr>
              <a:t>Special </a:t>
            </a:r>
          </a:p>
          <a:p>
            <a:pPr defTabSz="820738"/>
            <a:r>
              <a:rPr lang="fr-FR" altLang="en-US" b="1">
                <a:solidFill>
                  <a:schemeClr val="tx1"/>
                </a:solidFill>
              </a:rPr>
              <a:t>accounts</a:t>
            </a:r>
          </a:p>
        </p:txBody>
      </p:sp>
      <p:sp>
        <p:nvSpPr>
          <p:cNvPr id="16" name="Titre 1"/>
          <p:cNvSpPr>
            <a:spLocks noGrp="1"/>
          </p:cNvSpPr>
          <p:nvPr>
            <p:ph type="title"/>
          </p:nvPr>
        </p:nvSpPr>
        <p:spPr>
          <a:xfrm>
            <a:off x="428596" y="1409703"/>
            <a:ext cx="8229600" cy="447661"/>
          </a:xfrm>
        </p:spPr>
        <p:txBody>
          <a:bodyPr/>
          <a:lstStyle/>
          <a:p>
            <a:r>
              <a:rPr lang="en-US" altLang="en-US" sz="2800" dirty="0" smtClean="0"/>
              <a:t>Key principles in Budget management</a:t>
            </a:r>
            <a:endParaRPr lang="en-GB" altLang="en-US" sz="2800" dirty="0" smtClean="0"/>
          </a:p>
        </p:txBody>
      </p:sp>
      <p:sp>
        <p:nvSpPr>
          <p:cNvPr id="17" name="Oval 16"/>
          <p:cNvSpPr/>
          <p:nvPr/>
        </p:nvSpPr>
        <p:spPr bwMode="auto">
          <a:xfrm rot="1829260">
            <a:off x="5757609" y="2673632"/>
            <a:ext cx="3527881" cy="847725"/>
          </a:xfrm>
          <a:prstGeom prst="ellipse">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lstStyle/>
          <a:p>
            <a:pPr marL="3175" algn="ctr">
              <a:defRPr/>
            </a:pPr>
            <a:r>
              <a:rPr lang="en-GB" sz="1600" b="1" dirty="0">
                <a:solidFill>
                  <a:srgbClr val="0F5494"/>
                </a:solidFill>
              </a:rPr>
              <a:t>Budget Comprehensiveness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253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53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2537"/>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254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25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p:bldP spid="22534" grpId="0" animBg="1"/>
      <p:bldP spid="22536" grpId="0" animBg="1"/>
      <p:bldP spid="22539" grpId="0" animBg="1"/>
      <p:bldP spid="2254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2"/>
          <p:cNvSpPr>
            <a:spLocks noGrp="1"/>
          </p:cNvSpPr>
          <p:nvPr>
            <p:ph type="title"/>
          </p:nvPr>
        </p:nvSpPr>
        <p:spPr>
          <a:xfrm>
            <a:off x="20638" y="1266827"/>
            <a:ext cx="9144000" cy="804851"/>
          </a:xfrm>
        </p:spPr>
        <p:txBody>
          <a:bodyPr/>
          <a:lstStyle/>
          <a:p>
            <a:pPr indent="0" eaLnBrk="1" hangingPunct="1"/>
            <a:r>
              <a:rPr lang="en-GB" altLang="en-US" sz="2400" dirty="0" smtClean="0"/>
              <a:t>The Budget; legal and administrative framework </a:t>
            </a:r>
          </a:p>
        </p:txBody>
      </p:sp>
      <p:sp>
        <p:nvSpPr>
          <p:cNvPr id="7" name="Rectangle 6"/>
          <p:cNvSpPr/>
          <p:nvPr/>
        </p:nvSpPr>
        <p:spPr>
          <a:xfrm>
            <a:off x="1165225" y="3619500"/>
            <a:ext cx="2071688" cy="2235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pic>
        <p:nvPicPr>
          <p:cNvPr id="99330" name="Picture 2"/>
          <p:cNvPicPr>
            <a:picLocks noChangeAspect="1" noChangeArrowheads="1"/>
          </p:cNvPicPr>
          <p:nvPr/>
        </p:nvPicPr>
        <p:blipFill>
          <a:blip r:embed="rId3" cstate="print"/>
          <a:srcRect/>
          <a:stretch>
            <a:fillRect/>
          </a:stretch>
        </p:blipFill>
        <p:spPr bwMode="auto">
          <a:xfrm>
            <a:off x="142844" y="2043134"/>
            <a:ext cx="5699125" cy="4457700"/>
          </a:xfrm>
          <a:prstGeom prst="rect">
            <a:avLst/>
          </a:prstGeom>
          <a:noFill/>
          <a:ln w="9525">
            <a:noFill/>
            <a:miter lim="800000"/>
            <a:headEnd/>
            <a:tailEnd/>
          </a:ln>
          <a:effectLst/>
        </p:spPr>
      </p:pic>
      <p:sp>
        <p:nvSpPr>
          <p:cNvPr id="10248" name="ZoneTexte 9"/>
          <p:cNvSpPr>
            <a:spLocks noChangeArrowheads="1"/>
          </p:cNvSpPr>
          <p:nvPr/>
        </p:nvSpPr>
        <p:spPr bwMode="auto">
          <a:xfrm>
            <a:off x="5857884" y="2357430"/>
            <a:ext cx="2911614" cy="4078039"/>
          </a:xfrm>
          <a:prstGeom prst="wedgeRectCallout">
            <a:avLst>
              <a:gd name="adj1" fmla="val -106778"/>
              <a:gd name="adj2" fmla="val -17315"/>
            </a:avLst>
          </a:prstGeom>
          <a:noFill/>
          <a:ln w="12700">
            <a:solidFill>
              <a:srgbClr val="0F5494"/>
            </a:solidFill>
            <a:miter lim="800000"/>
            <a:headEnd/>
            <a:tailEnd/>
          </a:ln>
        </p:spPr>
        <p:txBody>
          <a:bodyPr wrap="square">
            <a:spAutoFit/>
          </a:bodyPr>
          <a:lstStyle/>
          <a:p>
            <a:pPr marL="342900" indent="-342900">
              <a:spcAft>
                <a:spcPts val="600"/>
              </a:spcAft>
            </a:pPr>
            <a:r>
              <a:rPr lang="en-GB" altLang="en-US" sz="1800" dirty="0" smtClean="0"/>
              <a:t>Principal legislation:</a:t>
            </a:r>
          </a:p>
          <a:p>
            <a:pPr marL="342900" indent="-342900">
              <a:spcAft>
                <a:spcPts val="600"/>
              </a:spcAft>
              <a:buFont typeface="+mj-lt"/>
              <a:buAutoNum type="arabicPeriod"/>
            </a:pPr>
            <a:r>
              <a:rPr lang="en-GB" altLang="en-US" sz="1800" dirty="0" smtClean="0"/>
              <a:t> Annual Budget Law (Appropriations Act)</a:t>
            </a:r>
          </a:p>
          <a:p>
            <a:pPr marL="342900" indent="-342900">
              <a:spcAft>
                <a:spcPts val="1200"/>
              </a:spcAft>
              <a:buFont typeface="+mj-lt"/>
              <a:buAutoNum type="arabicPeriod"/>
            </a:pPr>
            <a:r>
              <a:rPr lang="en-GB" altLang="en-US" sz="1800" dirty="0" smtClean="0"/>
              <a:t>Organic </a:t>
            </a:r>
            <a:r>
              <a:rPr lang="en-GB" altLang="en-US" sz="1800" dirty="0"/>
              <a:t>Budget Law/Public Finance Management Act/Budget Code</a:t>
            </a:r>
          </a:p>
          <a:p>
            <a:pPr>
              <a:spcAft>
                <a:spcPts val="600"/>
              </a:spcAft>
            </a:pPr>
            <a:r>
              <a:rPr lang="en-GB" altLang="en-US" sz="1800" dirty="0" smtClean="0"/>
              <a:t>Other legislation:</a:t>
            </a:r>
          </a:p>
          <a:p>
            <a:pPr>
              <a:spcAft>
                <a:spcPts val="0"/>
              </a:spcAft>
            </a:pPr>
            <a:r>
              <a:rPr lang="en-GB" altLang="en-US" sz="1800" dirty="0" smtClean="0"/>
              <a:t>Audit, </a:t>
            </a:r>
            <a:r>
              <a:rPr lang="en-GB" altLang="en-US" sz="1800" dirty="0"/>
              <a:t>Local Government </a:t>
            </a:r>
            <a:r>
              <a:rPr lang="en-GB" altLang="en-US" sz="1800" dirty="0" smtClean="0"/>
              <a:t>Finance, Fiscal Responsibility, Public Procurement...</a:t>
            </a:r>
          </a:p>
          <a:p>
            <a:pPr>
              <a:spcAft>
                <a:spcPts val="600"/>
              </a:spcAft>
            </a:pPr>
            <a:endParaRPr lang="en-GB" altLang="en-US" sz="1800" dirty="0">
              <a:solidFill>
                <a:schemeClr val="tx1"/>
              </a:solidFill>
            </a:endParaRPr>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sz="2800" dirty="0" smtClean="0"/>
              <a:t>The Budget; legal framework</a:t>
            </a:r>
          </a:p>
        </p:txBody>
      </p:sp>
      <p:sp>
        <p:nvSpPr>
          <p:cNvPr id="11267" name="Content Placeholder 2"/>
          <p:cNvSpPr>
            <a:spLocks noGrp="1"/>
          </p:cNvSpPr>
          <p:nvPr>
            <p:ph idx="1"/>
          </p:nvPr>
        </p:nvSpPr>
        <p:spPr>
          <a:xfrm>
            <a:off x="457200" y="2357430"/>
            <a:ext cx="8229600" cy="4000528"/>
          </a:xfrm>
        </p:spPr>
        <p:txBody>
          <a:bodyPr/>
          <a:lstStyle/>
          <a:p>
            <a:pPr>
              <a:spcAft>
                <a:spcPts val="600"/>
              </a:spcAft>
            </a:pPr>
            <a:r>
              <a:rPr lang="en-US" altLang="en-US" sz="2000" b="1" i="0" dirty="0" smtClean="0"/>
              <a:t>The key elements of legislation:</a:t>
            </a:r>
          </a:p>
          <a:p>
            <a:pPr lvl="1">
              <a:spcBef>
                <a:spcPts val="600"/>
              </a:spcBef>
              <a:spcAft>
                <a:spcPts val="600"/>
              </a:spcAft>
              <a:buClr>
                <a:srgbClr val="0F5494"/>
              </a:buClr>
              <a:buFont typeface="Wingdings" pitchFamily="2" charset="2"/>
              <a:buChar char="ü"/>
            </a:pPr>
            <a:r>
              <a:rPr lang="en-US" altLang="en-US" sz="1800" b="0" dirty="0" smtClean="0"/>
              <a:t>Enables the legislature (parliament) to provide ‘authority to spend’ to the executive (government) – the </a:t>
            </a:r>
            <a:r>
              <a:rPr lang="en-US" altLang="en-US" sz="1800" b="0" i="1" dirty="0" smtClean="0">
                <a:solidFill>
                  <a:srgbClr val="FF0000"/>
                </a:solidFill>
              </a:rPr>
              <a:t>budget</a:t>
            </a:r>
            <a:r>
              <a:rPr lang="en-US" altLang="en-US" sz="1800" b="0" i="1" dirty="0" smtClean="0"/>
              <a:t> </a:t>
            </a:r>
            <a:r>
              <a:rPr lang="en-US" altLang="en-US" sz="1800" b="0" i="1" dirty="0" smtClean="0">
                <a:solidFill>
                  <a:srgbClr val="FF0000"/>
                </a:solidFill>
              </a:rPr>
              <a:t>appropriation</a:t>
            </a:r>
          </a:p>
          <a:p>
            <a:pPr lvl="1">
              <a:spcBef>
                <a:spcPts val="600"/>
              </a:spcBef>
              <a:spcAft>
                <a:spcPts val="600"/>
              </a:spcAft>
              <a:buClr>
                <a:srgbClr val="0F5494"/>
              </a:buClr>
              <a:buFont typeface="Wingdings" pitchFamily="2" charset="2"/>
              <a:buChar char="ü"/>
            </a:pPr>
            <a:r>
              <a:rPr lang="en-US" altLang="en-US" sz="1800" b="0" dirty="0" smtClean="0"/>
              <a:t>Provides the framework for spending and collect, and for control thereafter </a:t>
            </a:r>
          </a:p>
          <a:p>
            <a:pPr lvl="1">
              <a:spcBef>
                <a:spcPts val="600"/>
              </a:spcBef>
              <a:spcAft>
                <a:spcPts val="600"/>
              </a:spcAft>
              <a:buClr>
                <a:srgbClr val="0F5494"/>
              </a:buClr>
              <a:buFont typeface="Wingdings" pitchFamily="2" charset="2"/>
              <a:buChar char="ü"/>
            </a:pPr>
            <a:r>
              <a:rPr lang="en-US" altLang="en-US" sz="1800" b="0" dirty="0" smtClean="0"/>
              <a:t>Establishes responsibility and accountability for the stewardship of public monies</a:t>
            </a:r>
          </a:p>
          <a:p>
            <a:pPr lvl="1">
              <a:spcBef>
                <a:spcPts val="600"/>
              </a:spcBef>
              <a:spcAft>
                <a:spcPts val="600"/>
              </a:spcAft>
              <a:buClr>
                <a:srgbClr val="0F5494"/>
              </a:buClr>
              <a:buFont typeface="Wingdings" pitchFamily="2" charset="2"/>
              <a:buChar char="ü"/>
            </a:pPr>
            <a:r>
              <a:rPr lang="en-US" altLang="en-US" sz="1800" b="0" dirty="0" smtClean="0"/>
              <a:t>Empowers the Minister of Finance – the </a:t>
            </a:r>
            <a:r>
              <a:rPr lang="en-US" altLang="en-US" sz="1800" b="0" i="1" dirty="0" smtClean="0">
                <a:solidFill>
                  <a:srgbClr val="FF0000"/>
                </a:solidFill>
              </a:rPr>
              <a:t>central fiscal authority</a:t>
            </a:r>
            <a:endParaRPr lang="en-US" altLang="en-US" sz="1800" b="0" i="1" dirty="0" smtClean="0"/>
          </a:p>
          <a:p>
            <a:pPr lvl="1">
              <a:spcBef>
                <a:spcPts val="600"/>
              </a:spcBef>
              <a:spcAft>
                <a:spcPts val="600"/>
              </a:spcAft>
              <a:buClr>
                <a:srgbClr val="0F5494"/>
              </a:buClr>
              <a:buFont typeface="Wingdings" pitchFamily="2" charset="2"/>
              <a:buChar char="ü"/>
            </a:pPr>
            <a:r>
              <a:rPr lang="en-US" altLang="en-US" sz="1800" b="0" dirty="0" smtClean="0"/>
              <a:t>Sets out the principles for fiscal management</a:t>
            </a:r>
          </a:p>
          <a:p>
            <a:pPr lvl="1">
              <a:spcBef>
                <a:spcPts val="600"/>
              </a:spcBef>
              <a:spcAft>
                <a:spcPts val="600"/>
              </a:spcAft>
              <a:buClr>
                <a:srgbClr val="0F5494"/>
              </a:buClr>
              <a:buFont typeface="Wingdings" pitchFamily="2" charset="2"/>
              <a:buChar char="ü"/>
            </a:pPr>
            <a:r>
              <a:rPr lang="en-US" altLang="en-US" sz="1800" b="0" dirty="0" smtClean="0"/>
              <a:t>Sets out the reporting obligations</a:t>
            </a:r>
          </a:p>
          <a:p>
            <a:endParaRPr lang="en-GB" altLang="en-US" dirty="0" smtClean="0"/>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5</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animEffect transition="in" filter="wipe(down)">
                                      <p:cBhvr>
                                        <p:cTn id="7" dur="1000"/>
                                        <p:tgtEl>
                                          <p:spTgt spid="1126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wipe(down)">
                                      <p:cBhvr>
                                        <p:cTn id="12" dur="500"/>
                                        <p:tgtEl>
                                          <p:spTgt spid="1126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267">
                                            <p:txEl>
                                              <p:pRg st="3" end="3"/>
                                            </p:txEl>
                                          </p:spTgt>
                                        </p:tgtEl>
                                        <p:attrNameLst>
                                          <p:attrName>style.visibility</p:attrName>
                                        </p:attrNameLst>
                                      </p:cBhvr>
                                      <p:to>
                                        <p:strVal val="visible"/>
                                      </p:to>
                                    </p:set>
                                    <p:animEffect transition="in" filter="wipe(down)">
                                      <p:cBhvr>
                                        <p:cTn id="17" dur="500"/>
                                        <p:tgtEl>
                                          <p:spTgt spid="1126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267">
                                            <p:txEl>
                                              <p:pRg st="4" end="4"/>
                                            </p:txEl>
                                          </p:spTgt>
                                        </p:tgtEl>
                                        <p:attrNameLst>
                                          <p:attrName>style.visibility</p:attrName>
                                        </p:attrNameLst>
                                      </p:cBhvr>
                                      <p:to>
                                        <p:strVal val="visible"/>
                                      </p:to>
                                    </p:set>
                                    <p:animEffect transition="in" filter="wipe(down)">
                                      <p:cBhvr>
                                        <p:cTn id="22" dur="500"/>
                                        <p:tgtEl>
                                          <p:spTgt spid="1126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1267">
                                            <p:txEl>
                                              <p:pRg st="5" end="5"/>
                                            </p:txEl>
                                          </p:spTgt>
                                        </p:tgtEl>
                                        <p:attrNameLst>
                                          <p:attrName>style.visibility</p:attrName>
                                        </p:attrNameLst>
                                      </p:cBhvr>
                                      <p:to>
                                        <p:strVal val="visible"/>
                                      </p:to>
                                    </p:set>
                                    <p:animEffect transition="in" filter="wipe(down)">
                                      <p:cBhvr>
                                        <p:cTn id="27" dur="500"/>
                                        <p:tgtEl>
                                          <p:spTgt spid="1126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1267">
                                            <p:txEl>
                                              <p:pRg st="6" end="6"/>
                                            </p:txEl>
                                          </p:spTgt>
                                        </p:tgtEl>
                                        <p:attrNameLst>
                                          <p:attrName>style.visibility</p:attrName>
                                        </p:attrNameLst>
                                      </p:cBhvr>
                                      <p:to>
                                        <p:strVal val="visible"/>
                                      </p:to>
                                    </p:set>
                                    <p:animEffect transition="in" filter="wipe(down)">
                                      <p:cBhvr>
                                        <p:cTn id="32" dur="500"/>
                                        <p:tgtEl>
                                          <p:spTgt spid="112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title"/>
          </p:nvPr>
        </p:nvSpPr>
        <p:spPr>
          <a:xfrm>
            <a:off x="284163" y="1052513"/>
            <a:ext cx="8229600" cy="936625"/>
          </a:xfrm>
          <a:noFill/>
          <a:ln w="9525">
            <a:noFill/>
            <a:miter lim="800000"/>
            <a:headEnd/>
            <a:tailEnd/>
          </a:ln>
        </p:spPr>
        <p:txBody>
          <a:bodyPr vert="horz" wrap="square" lIns="91440" tIns="45720" rIns="91440" bIns="45720" numCol="1" anchor="ctr" anchorCtr="0" compatLnSpc="1">
            <a:prstTxWarp prst="textNoShape">
              <a:avLst/>
            </a:prstTxWarp>
          </a:bodyPr>
          <a:lstStyle/>
          <a:p>
            <a:r>
              <a:rPr lang="en-US" altLang="en-US" sz="2800" dirty="0" smtClean="0"/>
              <a:t>The Budget; documentation</a:t>
            </a:r>
            <a:endParaRPr lang="fr-FR" altLang="en-US" sz="2800" dirty="0" smtClean="0"/>
          </a:p>
        </p:txBody>
      </p:sp>
      <p:sp>
        <p:nvSpPr>
          <p:cNvPr id="27651" name="Espace réservé du contenu 2"/>
          <p:cNvSpPr>
            <a:spLocks noGrp="1"/>
          </p:cNvSpPr>
          <p:nvPr>
            <p:ph idx="1"/>
          </p:nvPr>
        </p:nvSpPr>
        <p:spPr>
          <a:xfrm>
            <a:off x="214282" y="1916113"/>
            <a:ext cx="8677306" cy="2298705"/>
          </a:xfrm>
        </p:spPr>
        <p:txBody>
          <a:bodyPr/>
          <a:lstStyle/>
          <a:p>
            <a:pPr marL="0" indent="0">
              <a:spcBef>
                <a:spcPts val="0"/>
              </a:spcBef>
              <a:spcAft>
                <a:spcPts val="600"/>
              </a:spcAft>
              <a:buFontTx/>
              <a:buNone/>
              <a:defRPr/>
            </a:pPr>
            <a:r>
              <a:rPr lang="en-US" sz="2000" b="1" i="0" dirty="0" smtClean="0"/>
              <a:t>There are 12 elements in PEFA 2016; </a:t>
            </a:r>
          </a:p>
          <a:p>
            <a:pPr marL="0" indent="0">
              <a:spcBef>
                <a:spcPts val="0"/>
              </a:spcBef>
              <a:spcAft>
                <a:spcPts val="600"/>
              </a:spcAft>
              <a:buFontTx/>
              <a:buNone/>
              <a:defRPr/>
            </a:pPr>
            <a:r>
              <a:rPr lang="en-US" sz="1800" i="0" dirty="0" smtClean="0"/>
              <a:t>Indicator 5 requires 4 main elements:</a:t>
            </a:r>
            <a:endParaRPr lang="en-US" sz="1800" b="1" i="0" dirty="0" smtClean="0"/>
          </a:p>
          <a:p>
            <a:pPr>
              <a:buClrTx/>
              <a:buFont typeface="+mj-lt"/>
              <a:buAutoNum type="arabicPeriod"/>
              <a:defRPr/>
            </a:pPr>
            <a:r>
              <a:rPr lang="en-US" sz="1600" i="0" dirty="0" smtClean="0"/>
              <a:t>Forecast of the fiscal deficit or surplus </a:t>
            </a:r>
          </a:p>
          <a:p>
            <a:pPr>
              <a:buClrTx/>
              <a:buFont typeface="+mj-lt"/>
              <a:buAutoNum type="arabicPeriod"/>
              <a:defRPr/>
            </a:pPr>
            <a:r>
              <a:rPr lang="en-US" sz="1600" i="0" dirty="0" smtClean="0"/>
              <a:t>Previous year’s budget outturn [same format as budget proposal]</a:t>
            </a:r>
          </a:p>
          <a:p>
            <a:pPr>
              <a:buClrTx/>
              <a:buFont typeface="+mj-lt"/>
              <a:buAutoNum type="arabicPeriod"/>
              <a:defRPr/>
            </a:pPr>
            <a:r>
              <a:rPr lang="en-US" sz="1600" i="0" dirty="0" smtClean="0"/>
              <a:t>Current year’s budget [same format as budget proposal]</a:t>
            </a:r>
          </a:p>
          <a:p>
            <a:pPr>
              <a:buClrTx/>
              <a:buFont typeface="+mj-lt"/>
              <a:buAutoNum type="arabicPeriod"/>
              <a:defRPr/>
            </a:pPr>
            <a:r>
              <a:rPr lang="en-US" sz="1600" i="0" dirty="0" smtClean="0"/>
              <a:t>Budget Proposal: aggregated revenue and expenditure data by main head of classification and detailed breakdown of revenue and expenditure estimates</a:t>
            </a:r>
          </a:p>
        </p:txBody>
      </p:sp>
      <p:sp>
        <p:nvSpPr>
          <p:cNvPr id="6" name="Rectangle 5"/>
          <p:cNvSpPr/>
          <p:nvPr/>
        </p:nvSpPr>
        <p:spPr>
          <a:xfrm>
            <a:off x="247590" y="4143381"/>
            <a:ext cx="8643998" cy="2733056"/>
          </a:xfrm>
          <a:prstGeom prst="rect">
            <a:avLst/>
          </a:prstGeom>
        </p:spPr>
        <p:txBody>
          <a:bodyPr wrap="square">
            <a:spAutoFit/>
          </a:bodyPr>
          <a:lstStyle/>
          <a:p>
            <a:pPr marL="342900" indent="-342900" eaLnBrk="0" hangingPunct="0">
              <a:spcBef>
                <a:spcPct val="20000"/>
              </a:spcBef>
              <a:defRPr/>
            </a:pPr>
            <a:r>
              <a:rPr lang="en-US" sz="1800" dirty="0" smtClean="0">
                <a:latin typeface="+mn-lt"/>
              </a:rPr>
              <a:t>Another 8 important elements:</a:t>
            </a:r>
          </a:p>
          <a:p>
            <a:pPr marL="342900" indent="-342900" eaLnBrk="0" hangingPunct="0">
              <a:spcBef>
                <a:spcPct val="20000"/>
              </a:spcBef>
              <a:buFont typeface="+mj-lt"/>
              <a:buAutoNum type="arabicPeriod" startAt="5"/>
              <a:defRPr/>
            </a:pPr>
            <a:r>
              <a:rPr lang="en-US" sz="1600" dirty="0" smtClean="0">
                <a:latin typeface="+mn-lt"/>
              </a:rPr>
              <a:t>Deficit financing</a:t>
            </a:r>
          </a:p>
          <a:p>
            <a:pPr marL="342900" indent="-342900" eaLnBrk="0" hangingPunct="0">
              <a:spcBef>
                <a:spcPct val="20000"/>
              </a:spcBef>
              <a:buFont typeface="+mj-lt"/>
              <a:buAutoNum type="arabicPeriod" startAt="5"/>
              <a:defRPr/>
            </a:pPr>
            <a:r>
              <a:rPr lang="en-US" sz="1600" dirty="0" smtClean="0">
                <a:latin typeface="+mn-lt"/>
              </a:rPr>
              <a:t>Macro-economic assumptions (GDP, inflation, interest rates, exchange rates …)</a:t>
            </a:r>
          </a:p>
          <a:p>
            <a:pPr marL="342900" indent="-342900" eaLnBrk="0" hangingPunct="0">
              <a:spcBef>
                <a:spcPct val="20000"/>
              </a:spcBef>
              <a:buFont typeface="+mj-lt"/>
              <a:buAutoNum type="arabicPeriod" startAt="5"/>
              <a:defRPr/>
            </a:pPr>
            <a:r>
              <a:rPr lang="en-US" sz="1600" dirty="0" smtClean="0">
                <a:latin typeface="+mn-lt"/>
              </a:rPr>
              <a:t>Debt stock</a:t>
            </a:r>
          </a:p>
          <a:p>
            <a:pPr marL="342900" indent="-342900" eaLnBrk="0" hangingPunct="0">
              <a:spcBef>
                <a:spcPct val="20000"/>
              </a:spcBef>
              <a:buFont typeface="+mj-lt"/>
              <a:buAutoNum type="arabicPeriod" startAt="5"/>
              <a:defRPr/>
            </a:pPr>
            <a:r>
              <a:rPr lang="en-US" sz="1600" dirty="0" smtClean="0">
                <a:latin typeface="+mn-lt"/>
              </a:rPr>
              <a:t>Financial Assets</a:t>
            </a:r>
          </a:p>
          <a:p>
            <a:pPr marL="342900" indent="-342900" eaLnBrk="0" hangingPunct="0">
              <a:spcBef>
                <a:spcPct val="20000"/>
              </a:spcBef>
              <a:buClrTx/>
              <a:buFont typeface="+mj-lt"/>
              <a:buAutoNum type="arabicPeriod" startAt="5"/>
              <a:defRPr/>
            </a:pPr>
            <a:r>
              <a:rPr lang="en-US" sz="1600" dirty="0" smtClean="0">
                <a:latin typeface="+mn-lt"/>
              </a:rPr>
              <a:t>Summary information of fiscal risks (incl. contingent liabilities and obligations)</a:t>
            </a:r>
          </a:p>
          <a:p>
            <a:pPr marL="342900" indent="-342900" eaLnBrk="0" hangingPunct="0">
              <a:spcBef>
                <a:spcPct val="20000"/>
              </a:spcBef>
              <a:buClrTx/>
              <a:buFont typeface="+mj-lt"/>
              <a:buAutoNum type="arabicPeriod" startAt="5"/>
              <a:defRPr/>
            </a:pPr>
            <a:r>
              <a:rPr lang="en-US" sz="1600" dirty="0" smtClean="0">
                <a:latin typeface="+mn-lt"/>
              </a:rPr>
              <a:t>Budget implications of new policy initiatives</a:t>
            </a:r>
          </a:p>
          <a:p>
            <a:pPr marL="342900" indent="-342900" eaLnBrk="0" hangingPunct="0">
              <a:spcBef>
                <a:spcPct val="20000"/>
              </a:spcBef>
              <a:buClrTx/>
              <a:buFont typeface="+mj-lt"/>
              <a:buAutoNum type="arabicPeriod" startAt="5"/>
              <a:defRPr/>
            </a:pPr>
            <a:r>
              <a:rPr lang="en-US" sz="1600" dirty="0" smtClean="0">
                <a:latin typeface="+mn-lt"/>
              </a:rPr>
              <a:t>Documentation on the medium-term framework</a:t>
            </a:r>
          </a:p>
          <a:p>
            <a:pPr marL="342900" indent="-342900" eaLnBrk="0" hangingPunct="0">
              <a:spcBef>
                <a:spcPct val="20000"/>
              </a:spcBef>
              <a:buClrTx/>
              <a:buFont typeface="+mj-lt"/>
              <a:buAutoNum type="arabicPeriod" startAt="5"/>
              <a:defRPr/>
            </a:pPr>
            <a:r>
              <a:rPr lang="en-US" sz="1600" dirty="0" smtClean="0">
                <a:latin typeface="+mn-lt"/>
              </a:rPr>
              <a:t>Quantification of tax expenditures</a:t>
            </a:r>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6</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wipe(down)">
                                      <p:cBhvr>
                                        <p:cTn id="7" dur="500"/>
                                        <p:tgtEl>
                                          <p:spTgt spid="27651">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7651">
                                            <p:txEl>
                                              <p:pRg st="1" end="1"/>
                                            </p:txEl>
                                          </p:spTgt>
                                        </p:tgtEl>
                                        <p:attrNameLst>
                                          <p:attrName>style.visibility</p:attrName>
                                        </p:attrNameLst>
                                      </p:cBhvr>
                                      <p:to>
                                        <p:strVal val="visible"/>
                                      </p:to>
                                    </p:set>
                                    <p:animEffect transition="in" filter="wipe(down)">
                                      <p:cBhvr>
                                        <p:cTn id="10" dur="500"/>
                                        <p:tgtEl>
                                          <p:spTgt spid="27651">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27651">
                                            <p:txEl>
                                              <p:pRg st="2" end="2"/>
                                            </p:txEl>
                                          </p:spTgt>
                                        </p:tgtEl>
                                        <p:attrNameLst>
                                          <p:attrName>style.visibility</p:attrName>
                                        </p:attrNameLst>
                                      </p:cBhvr>
                                      <p:to>
                                        <p:strVal val="visible"/>
                                      </p:to>
                                    </p:set>
                                    <p:animEffect transition="in" filter="wipe(down)">
                                      <p:cBhvr>
                                        <p:cTn id="13" dur="500"/>
                                        <p:tgtEl>
                                          <p:spTgt spid="27651">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27651">
                                            <p:txEl>
                                              <p:pRg st="3" end="3"/>
                                            </p:txEl>
                                          </p:spTgt>
                                        </p:tgtEl>
                                        <p:attrNameLst>
                                          <p:attrName>style.visibility</p:attrName>
                                        </p:attrNameLst>
                                      </p:cBhvr>
                                      <p:to>
                                        <p:strVal val="visible"/>
                                      </p:to>
                                    </p:set>
                                    <p:animEffect transition="in" filter="wipe(down)">
                                      <p:cBhvr>
                                        <p:cTn id="16" dur="500"/>
                                        <p:tgtEl>
                                          <p:spTgt spid="27651">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27651">
                                            <p:txEl>
                                              <p:pRg st="4" end="4"/>
                                            </p:txEl>
                                          </p:spTgt>
                                        </p:tgtEl>
                                        <p:attrNameLst>
                                          <p:attrName>style.visibility</p:attrName>
                                        </p:attrNameLst>
                                      </p:cBhvr>
                                      <p:to>
                                        <p:strVal val="visible"/>
                                      </p:to>
                                    </p:set>
                                    <p:animEffect transition="in" filter="wipe(down)">
                                      <p:cBhvr>
                                        <p:cTn id="19" dur="500"/>
                                        <p:tgtEl>
                                          <p:spTgt spid="27651">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27651">
                                            <p:txEl>
                                              <p:pRg st="5" end="5"/>
                                            </p:txEl>
                                          </p:spTgt>
                                        </p:tgtEl>
                                        <p:attrNameLst>
                                          <p:attrName>style.visibility</p:attrName>
                                        </p:attrNameLst>
                                      </p:cBhvr>
                                      <p:to>
                                        <p:strVal val="visible"/>
                                      </p:to>
                                    </p:set>
                                    <p:animEffect transition="in" filter="wipe(down)">
                                      <p:cBhvr>
                                        <p:cTn id="22" dur="500"/>
                                        <p:tgtEl>
                                          <p:spTgt spid="27651">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wipe(down)">
                                      <p:cBhvr>
                                        <p:cTn id="27" dur="500"/>
                                        <p:tgtEl>
                                          <p:spTgt spid="6">
                                            <p:txEl>
                                              <p:pRg st="0" end="0"/>
                                            </p:tx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6">
                                            <p:txEl>
                                              <p:pRg st="1" end="1"/>
                                            </p:txEl>
                                          </p:spTgt>
                                        </p:tgtEl>
                                        <p:attrNameLst>
                                          <p:attrName>style.visibility</p:attrName>
                                        </p:attrNameLst>
                                      </p:cBhvr>
                                      <p:to>
                                        <p:strVal val="visible"/>
                                      </p:to>
                                    </p:set>
                                    <p:animEffect transition="in" filter="wipe(down)">
                                      <p:cBhvr>
                                        <p:cTn id="30" dur="500"/>
                                        <p:tgtEl>
                                          <p:spTgt spid="6">
                                            <p:txEl>
                                              <p:pRg st="1" end="1"/>
                                            </p:txEl>
                                          </p:spTgt>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6">
                                            <p:txEl>
                                              <p:pRg st="2" end="2"/>
                                            </p:txEl>
                                          </p:spTgt>
                                        </p:tgtEl>
                                        <p:attrNameLst>
                                          <p:attrName>style.visibility</p:attrName>
                                        </p:attrNameLst>
                                      </p:cBhvr>
                                      <p:to>
                                        <p:strVal val="visible"/>
                                      </p:to>
                                    </p:set>
                                    <p:animEffect transition="in" filter="wipe(down)">
                                      <p:cBhvr>
                                        <p:cTn id="33" dur="500"/>
                                        <p:tgtEl>
                                          <p:spTgt spid="6">
                                            <p:txEl>
                                              <p:pRg st="2" end="2"/>
                                            </p:txEl>
                                          </p:spTgt>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6">
                                            <p:txEl>
                                              <p:pRg st="3" end="3"/>
                                            </p:txEl>
                                          </p:spTgt>
                                        </p:tgtEl>
                                        <p:attrNameLst>
                                          <p:attrName>style.visibility</p:attrName>
                                        </p:attrNameLst>
                                      </p:cBhvr>
                                      <p:to>
                                        <p:strVal val="visible"/>
                                      </p:to>
                                    </p:set>
                                    <p:animEffect transition="in" filter="wipe(down)">
                                      <p:cBhvr>
                                        <p:cTn id="36" dur="500"/>
                                        <p:tgtEl>
                                          <p:spTgt spid="6">
                                            <p:txEl>
                                              <p:pRg st="3" end="3"/>
                                            </p:txEl>
                                          </p:spTgt>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6">
                                            <p:txEl>
                                              <p:pRg st="4" end="4"/>
                                            </p:txEl>
                                          </p:spTgt>
                                        </p:tgtEl>
                                        <p:attrNameLst>
                                          <p:attrName>style.visibility</p:attrName>
                                        </p:attrNameLst>
                                      </p:cBhvr>
                                      <p:to>
                                        <p:strVal val="visible"/>
                                      </p:to>
                                    </p:set>
                                    <p:animEffect transition="in" filter="wipe(down)">
                                      <p:cBhvr>
                                        <p:cTn id="39" dur="500"/>
                                        <p:tgtEl>
                                          <p:spTgt spid="6">
                                            <p:txEl>
                                              <p:pRg st="4" end="4"/>
                                            </p:txEl>
                                          </p:spTgt>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wipe(down)">
                                      <p:cBhvr>
                                        <p:cTn id="42" dur="500"/>
                                        <p:tgtEl>
                                          <p:spTgt spid="6">
                                            <p:txEl>
                                              <p:pRg st="5" end="5"/>
                                            </p:txEl>
                                          </p:spTgt>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6">
                                            <p:txEl>
                                              <p:pRg st="6" end="6"/>
                                            </p:txEl>
                                          </p:spTgt>
                                        </p:tgtEl>
                                        <p:attrNameLst>
                                          <p:attrName>style.visibility</p:attrName>
                                        </p:attrNameLst>
                                      </p:cBhvr>
                                      <p:to>
                                        <p:strVal val="visible"/>
                                      </p:to>
                                    </p:set>
                                    <p:animEffect transition="in" filter="wipe(down)">
                                      <p:cBhvr>
                                        <p:cTn id="45" dur="500"/>
                                        <p:tgtEl>
                                          <p:spTgt spid="6">
                                            <p:txEl>
                                              <p:pRg st="6" end="6"/>
                                            </p:txEl>
                                          </p:spTgt>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6">
                                            <p:txEl>
                                              <p:pRg st="7" end="7"/>
                                            </p:txEl>
                                          </p:spTgt>
                                        </p:tgtEl>
                                        <p:attrNameLst>
                                          <p:attrName>style.visibility</p:attrName>
                                        </p:attrNameLst>
                                      </p:cBhvr>
                                      <p:to>
                                        <p:strVal val="visible"/>
                                      </p:to>
                                    </p:set>
                                    <p:animEffect transition="in" filter="wipe(down)">
                                      <p:cBhvr>
                                        <p:cTn id="48" dur="500"/>
                                        <p:tgtEl>
                                          <p:spTgt spid="6">
                                            <p:txEl>
                                              <p:pRg st="7" end="7"/>
                                            </p:txEl>
                                          </p:spTgt>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6">
                                            <p:txEl>
                                              <p:pRg st="8" end="8"/>
                                            </p:txEl>
                                          </p:spTgt>
                                        </p:tgtEl>
                                        <p:attrNameLst>
                                          <p:attrName>style.visibility</p:attrName>
                                        </p:attrNameLst>
                                      </p:cBhvr>
                                      <p:to>
                                        <p:strVal val="visible"/>
                                      </p:to>
                                    </p:set>
                                    <p:animEffect transition="in" filter="wipe(down)">
                                      <p:cBhvr>
                                        <p:cTn id="51"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uiExpand="1" build="allAtOnce"/>
      <p:bldP spid="6" grpId="0" uiExpand="1"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96753"/>
            <a:ext cx="8229600" cy="792088"/>
          </a:xfrm>
        </p:spPr>
        <p:txBody>
          <a:bodyPr/>
          <a:lstStyle/>
          <a:p>
            <a:r>
              <a:rPr lang="en-GB" sz="2800" b="1" dirty="0" smtClean="0"/>
              <a:t>What is a Citizens’ Budget? </a:t>
            </a:r>
            <a:endParaRPr lang="en-GB" sz="2800" b="1" dirty="0"/>
          </a:p>
        </p:txBody>
      </p:sp>
      <p:sp>
        <p:nvSpPr>
          <p:cNvPr id="3" name="Content Placeholder 2"/>
          <p:cNvSpPr>
            <a:spLocks noGrp="1"/>
          </p:cNvSpPr>
          <p:nvPr>
            <p:ph idx="1"/>
          </p:nvPr>
        </p:nvSpPr>
        <p:spPr>
          <a:xfrm>
            <a:off x="457200" y="1988840"/>
            <a:ext cx="8229600" cy="4608512"/>
          </a:xfrm>
        </p:spPr>
        <p:txBody>
          <a:bodyPr>
            <a:normAutofit/>
          </a:bodyPr>
          <a:lstStyle/>
          <a:p>
            <a:pPr>
              <a:buNone/>
            </a:pPr>
            <a:r>
              <a:rPr lang="en-US" sz="2200" i="0" dirty="0" smtClean="0"/>
              <a:t>Some definitions …. </a:t>
            </a:r>
            <a:endParaRPr lang="en-GB" sz="2200" i="0" dirty="0" smtClean="0"/>
          </a:p>
          <a:p>
            <a:r>
              <a:rPr lang="en-GB" sz="2200" i="0" dirty="0" smtClean="0"/>
              <a:t>A </a:t>
            </a:r>
            <a:r>
              <a:rPr lang="en-GB" sz="2200" b="1" i="0" dirty="0" smtClean="0">
                <a:solidFill>
                  <a:srgbClr val="FF0000"/>
                </a:solidFill>
              </a:rPr>
              <a:t>Citizens Budget</a:t>
            </a:r>
            <a:r>
              <a:rPr lang="en-GB" sz="2200" i="0" dirty="0" smtClean="0"/>
              <a:t> is a simplified summary of the Budget designed to facilitate discussion (Open Budget Survey, International Budget Partnership).</a:t>
            </a:r>
          </a:p>
          <a:p>
            <a:r>
              <a:rPr lang="en-GB" sz="2200" i="0" dirty="0" smtClean="0"/>
              <a:t>A </a:t>
            </a:r>
            <a:r>
              <a:rPr lang="en-GB" sz="2200" b="1" i="0" dirty="0" smtClean="0">
                <a:solidFill>
                  <a:srgbClr val="FF0000"/>
                </a:solidFill>
              </a:rPr>
              <a:t>Citizens’ Guide to the Budget</a:t>
            </a:r>
            <a:r>
              <a:rPr lang="en-GB" sz="2200" i="0" dirty="0" smtClean="0"/>
              <a:t> is Government’s explanation of its Budget proposal in one simple, plain-language document (OECD Journal on Budgeting 2010).</a:t>
            </a:r>
          </a:p>
          <a:p>
            <a:r>
              <a:rPr lang="en-GB" sz="2200" i="0" dirty="0" smtClean="0"/>
              <a:t>A </a:t>
            </a:r>
            <a:r>
              <a:rPr lang="en-GB" sz="2200" b="1" i="0" dirty="0" smtClean="0">
                <a:solidFill>
                  <a:srgbClr val="FF0000"/>
                </a:solidFill>
              </a:rPr>
              <a:t>Citizen’s Guide</a:t>
            </a:r>
            <a:r>
              <a:rPr lang="en-GB" sz="2200" i="0" dirty="0" smtClean="0"/>
              <a:t> is a document to explain main features of the Budget in a form that is objective, reliable, relevant and easy to understand (IMF Fiscal Transparency Manual 2007).</a:t>
            </a:r>
            <a:endParaRPr lang="en-GB" sz="2200" i="0" dirty="0"/>
          </a:p>
        </p:txBody>
      </p:sp>
    </p:spTree>
    <p:extLst>
      <p:ext uri="{BB962C8B-B14F-4D97-AF65-F5344CB8AC3E}">
        <p14:creationId xmlns:p14="http://schemas.microsoft.com/office/powerpoint/2010/main" val="1556165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8840"/>
            <a:ext cx="8229600" cy="4680520"/>
          </a:xfrm>
        </p:spPr>
        <p:txBody>
          <a:bodyPr>
            <a:normAutofit/>
          </a:bodyPr>
          <a:lstStyle/>
          <a:p>
            <a:r>
              <a:rPr lang="en-GB" sz="2000" i="0" dirty="0" smtClean="0"/>
              <a:t>Named differently but serve the same purpose:</a:t>
            </a:r>
          </a:p>
          <a:p>
            <a:pPr lvl="1">
              <a:buClr>
                <a:srgbClr val="0F5494"/>
              </a:buClr>
            </a:pPr>
            <a:r>
              <a:rPr lang="en-GB" dirty="0" smtClean="0"/>
              <a:t>Budget 2015: People’s Guide (South Africa);</a:t>
            </a:r>
          </a:p>
          <a:p>
            <a:pPr lvl="1">
              <a:buClr>
                <a:srgbClr val="0F5494"/>
              </a:buClr>
            </a:pPr>
            <a:r>
              <a:rPr lang="en-GB" dirty="0" smtClean="0"/>
              <a:t>Key facts for taxpayers (New Zealand);</a:t>
            </a:r>
          </a:p>
          <a:p>
            <a:pPr lvl="1">
              <a:buClr>
                <a:srgbClr val="0F5494"/>
              </a:buClr>
            </a:pPr>
            <a:r>
              <a:rPr lang="en-GB" dirty="0" smtClean="0"/>
              <a:t>Citizen Alternative Budget (Kenya);</a:t>
            </a:r>
          </a:p>
          <a:p>
            <a:pPr lvl="1">
              <a:buClr>
                <a:srgbClr val="0F5494"/>
              </a:buClr>
            </a:pPr>
            <a:r>
              <a:rPr lang="en-GB" dirty="0" smtClean="0"/>
              <a:t>State Budget 2015: Selected Figures (France).</a:t>
            </a:r>
          </a:p>
          <a:p>
            <a:r>
              <a:rPr lang="en-GB" sz="2000" i="0" dirty="0" smtClean="0"/>
              <a:t>Diverse size:</a:t>
            </a:r>
          </a:p>
          <a:p>
            <a:pPr lvl="1">
              <a:buClr>
                <a:srgbClr val="0F5494"/>
              </a:buClr>
              <a:buFont typeface="Verdana" panose="020B0604030504040204" pitchFamily="34" charset="0"/>
              <a:buChar char="•"/>
            </a:pPr>
            <a:r>
              <a:rPr lang="en-GB" dirty="0"/>
              <a:t>4 pages in South Africa;</a:t>
            </a:r>
          </a:p>
          <a:p>
            <a:pPr lvl="1">
              <a:buClr>
                <a:srgbClr val="0F5494"/>
              </a:buClr>
              <a:buFont typeface="Verdana" panose="020B0604030504040204" pitchFamily="34" charset="0"/>
              <a:buChar char="•"/>
            </a:pPr>
            <a:r>
              <a:rPr lang="en-GB" dirty="0"/>
              <a:t>235 pages in Russia;</a:t>
            </a:r>
          </a:p>
          <a:p>
            <a:pPr lvl="1">
              <a:buClr>
                <a:srgbClr val="0F5494"/>
              </a:buClr>
              <a:buFont typeface="Verdana" panose="020B0604030504040204" pitchFamily="34" charset="0"/>
              <a:buChar char="•"/>
            </a:pPr>
            <a:r>
              <a:rPr lang="en-GB" dirty="0"/>
              <a:t>20-30 pages in average in most of the countries.</a:t>
            </a:r>
          </a:p>
          <a:p>
            <a:pPr marL="360000" indent="0">
              <a:buNone/>
            </a:pPr>
            <a:r>
              <a:rPr lang="en-GB" sz="2000" dirty="0" smtClean="0"/>
              <a:t>N.B. South Africa has always been in top 3 in OBS ranking.</a:t>
            </a:r>
          </a:p>
          <a:p>
            <a:r>
              <a:rPr lang="en-GB" sz="2000" i="0" dirty="0" smtClean="0"/>
              <a:t>Mostly disseminated as a separate publication but always made available electronically on the finance ministry website.</a:t>
            </a:r>
          </a:p>
        </p:txBody>
      </p:sp>
      <p:sp>
        <p:nvSpPr>
          <p:cNvPr id="4" name="Title 1"/>
          <p:cNvSpPr txBox="1">
            <a:spLocks/>
          </p:cNvSpPr>
          <p:nvPr/>
        </p:nvSpPr>
        <p:spPr bwMode="auto">
          <a:xfrm>
            <a:off x="395288" y="1196753"/>
            <a:ext cx="8229600" cy="7920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r>
              <a:rPr lang="en-GB" sz="2800" kern="0" dirty="0" smtClean="0"/>
              <a:t>What is a Citizens’ Budget?</a:t>
            </a:r>
            <a:endParaRPr lang="en-GB" sz="2800" kern="0" dirty="0"/>
          </a:p>
        </p:txBody>
      </p:sp>
    </p:spTree>
    <p:extLst>
      <p:ext uri="{BB962C8B-B14F-4D97-AF65-F5344CB8AC3E}">
        <p14:creationId xmlns:p14="http://schemas.microsoft.com/office/powerpoint/2010/main" val="1093794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395288" y="1052513"/>
            <a:ext cx="8229600" cy="936625"/>
          </a:xfrm>
        </p:spPr>
        <p:txBody>
          <a:bodyPr/>
          <a:lstStyle/>
          <a:p>
            <a:pPr algn="ctr"/>
            <a:r>
              <a:rPr lang="en-GB" altLang="en-US" sz="3200" dirty="0" smtClean="0"/>
              <a:t>Module outline</a:t>
            </a:r>
          </a:p>
        </p:txBody>
      </p:sp>
      <p:sp>
        <p:nvSpPr>
          <p:cNvPr id="5123" name="Espace réservé du contenu 2"/>
          <p:cNvSpPr>
            <a:spLocks noGrp="1"/>
          </p:cNvSpPr>
          <p:nvPr>
            <p:ph idx="1"/>
          </p:nvPr>
        </p:nvSpPr>
        <p:spPr>
          <a:xfrm>
            <a:off x="468313" y="2186004"/>
            <a:ext cx="8229600" cy="3529012"/>
          </a:xfrm>
        </p:spPr>
        <p:txBody>
          <a:bodyPr/>
          <a:lstStyle/>
          <a:p>
            <a:pPr>
              <a:spcAft>
                <a:spcPts val="1200"/>
              </a:spcAft>
              <a:buClr>
                <a:srgbClr val="002060"/>
              </a:buClr>
              <a:buFont typeface="Wingdings" pitchFamily="2" charset="2"/>
              <a:buChar char="Ø"/>
              <a:defRPr/>
            </a:pPr>
            <a:r>
              <a:rPr lang="en-GB" altLang="en-US" i="0" dirty="0" smtClean="0"/>
              <a:t>The Budget </a:t>
            </a:r>
            <a:endParaRPr lang="en-GB" altLang="en-US" i="0" dirty="0"/>
          </a:p>
          <a:p>
            <a:pPr>
              <a:spcAft>
                <a:spcPts val="1200"/>
              </a:spcAft>
              <a:buClr>
                <a:srgbClr val="002060"/>
              </a:buClr>
              <a:buFont typeface="Wingdings" pitchFamily="2" charset="2"/>
              <a:buChar char="Ø"/>
              <a:defRPr/>
            </a:pPr>
            <a:r>
              <a:rPr lang="en-GB" altLang="en-US" i="0" u="sng" dirty="0" smtClean="0"/>
              <a:t>The Budget preparation process</a:t>
            </a:r>
          </a:p>
          <a:p>
            <a:pPr>
              <a:spcAft>
                <a:spcPts val="1200"/>
              </a:spcAft>
              <a:buClr>
                <a:srgbClr val="002060"/>
              </a:buClr>
              <a:buFont typeface="Wingdings" pitchFamily="2" charset="2"/>
              <a:buChar char="Ø"/>
              <a:defRPr/>
            </a:pPr>
            <a:r>
              <a:rPr lang="en-GB" altLang="en-US" i="0" dirty="0" smtClean="0"/>
              <a:t>The Medium Term Expenditure Framework</a:t>
            </a:r>
          </a:p>
          <a:p>
            <a:pPr>
              <a:spcAft>
                <a:spcPts val="1200"/>
              </a:spcAft>
              <a:buClr>
                <a:srgbClr val="002060"/>
              </a:buClr>
              <a:buFont typeface="Wingdings" pitchFamily="2" charset="2"/>
              <a:buChar char="Ø"/>
              <a:defRPr/>
            </a:pPr>
            <a:r>
              <a:rPr lang="en-GB" altLang="en-US" i="0" dirty="0" smtClean="0"/>
              <a:t>Key principles in Budget management</a:t>
            </a:r>
          </a:p>
          <a:p>
            <a:pPr>
              <a:defRPr/>
            </a:pPr>
            <a:endParaRPr lang="en-GB" dirty="0" smtClean="0">
              <a:solidFill>
                <a:srgbClr val="FF0000"/>
              </a:solidFill>
            </a:endParaRPr>
          </a:p>
          <a:p>
            <a:pPr>
              <a:defRPr/>
            </a:pPr>
            <a:endParaRPr lang="en-GB" dirty="0" smtClean="0"/>
          </a:p>
          <a:p>
            <a:pPr>
              <a:defRPr/>
            </a:pPr>
            <a:endParaRPr lang="en-GB" dirty="0" smtClean="0"/>
          </a:p>
          <a:p>
            <a:pPr>
              <a:defRPr/>
            </a:pPr>
            <a:endParaRPr lang="en-GB" dirty="0" smtClean="0"/>
          </a:p>
        </p:txBody>
      </p:sp>
      <p:sp>
        <p:nvSpPr>
          <p:cNvPr id="2" name="Slide Number Placeholder 1"/>
          <p:cNvSpPr>
            <a:spLocks noGrp="1"/>
          </p:cNvSpPr>
          <p:nvPr>
            <p:ph type="sldNum" sz="quarter" idx="12"/>
          </p:nvPr>
        </p:nvSpPr>
        <p:spPr/>
        <p:txBody>
          <a:bodyPr/>
          <a:lstStyle/>
          <a:p>
            <a:pPr>
              <a:defRPr/>
            </a:pPr>
            <a:fld id="{D1766C8C-0572-4AE0-B326-C644778EA52F}" type="slidenum">
              <a:rPr lang="en-GB" smtClean="0"/>
              <a:pPr>
                <a:defRPr/>
              </a:pPr>
              <a:t>9</a:t>
            </a:fld>
            <a:endParaRPr lang="en-GB"/>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0" val="0"/>
  <p:tag name="DS-SLIDEID" val="dia-met-opsomming"/>
  <p:tag name="DS-STYLEID" val="dia-wit-opsomming"/>
</p:tagLst>
</file>

<file path=ppt/tags/tag2.xml><?xml version="1.0" encoding="utf-8"?>
<p:tagLst xmlns:a="http://schemas.openxmlformats.org/drawingml/2006/main" xmlns:r="http://schemas.openxmlformats.org/officeDocument/2006/relationships" xmlns:p="http://schemas.openxmlformats.org/presentationml/2006/main">
  <p:tag name="DS-SHAPEID" val="bg"/>
</p:tagLst>
</file>

<file path=ppt/tags/tag3.xml><?xml version="1.0" encoding="utf-8"?>
<p:tagLst xmlns:a="http://schemas.openxmlformats.org/drawingml/2006/main" xmlns:r="http://schemas.openxmlformats.org/officeDocument/2006/relationships" xmlns:p="http://schemas.openxmlformats.org/presentationml/2006/main">
  <p:tag name="0" val="0"/>
  <p:tag name="DS-SLIDEID" val="dia-met-opsomming"/>
  <p:tag name="DS-STYLEID" val="dia-wit-opsomming"/>
</p:tagLst>
</file>

<file path=ppt/tags/tag4.xml><?xml version="1.0" encoding="utf-8"?>
<p:tagLst xmlns:a="http://schemas.openxmlformats.org/drawingml/2006/main" xmlns:r="http://schemas.openxmlformats.org/officeDocument/2006/relationships" xmlns:p="http://schemas.openxmlformats.org/presentationml/2006/main">
  <p:tag name="DS-SHAPEID" val="bg"/>
</p:tagLst>
</file>

<file path=ppt/tags/tag5.xml><?xml version="1.0" encoding="utf-8"?>
<p:tagLst xmlns:a="http://schemas.openxmlformats.org/drawingml/2006/main" xmlns:r="http://schemas.openxmlformats.org/officeDocument/2006/relationships" xmlns:p="http://schemas.openxmlformats.org/presentationml/2006/main">
  <p:tag name="DS-SHAPEID" val="titeltekst"/>
</p:tagLst>
</file>

<file path=ppt/tags/tag6.xml><?xml version="1.0" encoding="utf-8"?>
<p:tagLst xmlns:a="http://schemas.openxmlformats.org/drawingml/2006/main" xmlns:r="http://schemas.openxmlformats.org/officeDocument/2006/relationships" xmlns:p="http://schemas.openxmlformats.org/presentationml/2006/main">
  <p:tag name="DS-SHAPEID" val="bodytekst"/>
</p:tagLst>
</file>

<file path=ppt/tags/tag7.xml><?xml version="1.0" encoding="utf-8"?>
<p:tagLst xmlns:a="http://schemas.openxmlformats.org/drawingml/2006/main" xmlns:r="http://schemas.openxmlformats.org/officeDocument/2006/relationships" xmlns:p="http://schemas.openxmlformats.org/presentationml/2006/main">
  <p:tag name="0" val="0"/>
  <p:tag name="DS-SLIDEID" val="dia-met-opsomming"/>
  <p:tag name="DS-STYLEID" val="dia-wit-opsomming"/>
</p:tagLst>
</file>

<file path=ppt/tags/tag8.xml><?xml version="1.0" encoding="utf-8"?>
<p:tagLst xmlns:a="http://schemas.openxmlformats.org/drawingml/2006/main" xmlns:r="http://schemas.openxmlformats.org/officeDocument/2006/relationships" xmlns:p="http://schemas.openxmlformats.org/presentationml/2006/main">
  <p:tag name="DS-SHAPEID" val="bg"/>
</p:tagLst>
</file>

<file path=ppt/theme/theme1.xml><?xml version="1.0" encoding="utf-8"?>
<a:theme xmlns:a="http://schemas.openxmlformats.org/drawingml/2006/main" name="Slide_Master">
  <a:themeElements>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4245</TotalTime>
  <Words>3257</Words>
  <Application>Microsoft Office PowerPoint</Application>
  <PresentationFormat>On-screen Show (4:3)</PresentationFormat>
  <Paragraphs>709</Paragraphs>
  <Slides>37</Slides>
  <Notes>21</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2</vt:i4>
      </vt:variant>
      <vt:variant>
        <vt:lpstr>Slide Titles</vt:lpstr>
      </vt:variant>
      <vt:variant>
        <vt:i4>37</vt:i4>
      </vt:variant>
    </vt:vector>
  </HeadingPairs>
  <TitlesOfParts>
    <vt:vector size="50" baseType="lpstr">
      <vt:lpstr>MS PGothic</vt:lpstr>
      <vt:lpstr>MS PGothic</vt:lpstr>
      <vt:lpstr>Arial</vt:lpstr>
      <vt:lpstr>Arial Black</vt:lpstr>
      <vt:lpstr>Bradley Hand ITC</vt:lpstr>
      <vt:lpstr>Calibri</vt:lpstr>
      <vt:lpstr>Times</vt:lpstr>
      <vt:lpstr>Times New Roman</vt:lpstr>
      <vt:lpstr>Verdana</vt:lpstr>
      <vt:lpstr>Wingdings</vt:lpstr>
      <vt:lpstr>Slide_Master</vt:lpstr>
      <vt:lpstr>Werkblad</vt:lpstr>
      <vt:lpstr>Worksheet</vt:lpstr>
      <vt:lpstr>INTRODUCTION TO  PUBLIC FINANCE MANAGEMENT</vt:lpstr>
      <vt:lpstr>Module outline</vt:lpstr>
      <vt:lpstr>What is the Budget?</vt:lpstr>
      <vt:lpstr>The Budget; legal and administrative framework </vt:lpstr>
      <vt:lpstr>The Budget; legal framework</vt:lpstr>
      <vt:lpstr>The Budget; documentation</vt:lpstr>
      <vt:lpstr>What is a Citizens’ Budget? </vt:lpstr>
      <vt:lpstr>PowerPoint Presentation</vt:lpstr>
      <vt:lpstr>Module outline</vt:lpstr>
      <vt:lpstr>PowerPoint Presentation</vt:lpstr>
      <vt:lpstr>The Budget preparation process  </vt:lpstr>
      <vt:lpstr>The Budget preparation process  </vt:lpstr>
      <vt:lpstr>The Budget preparation process </vt:lpstr>
      <vt:lpstr>The Budget preparation process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Module outline</vt:lpstr>
      <vt:lpstr>What is MTEF? </vt:lpstr>
      <vt:lpstr>The MTEF; some basic elements</vt:lpstr>
      <vt:lpstr>The MTEF; stylised illustration ...</vt:lpstr>
      <vt:lpstr>The MTEF; main features</vt:lpstr>
      <vt:lpstr>What is top-down / bottom-up in an MTEF?</vt:lpstr>
      <vt:lpstr>PowerPoint Presentation</vt:lpstr>
      <vt:lpstr>PowerPoint Presentation</vt:lpstr>
      <vt:lpstr>The MTEF; achievements and pitfalls </vt:lpstr>
      <vt:lpstr>The MTEF; achievements and pitfalls </vt:lpstr>
      <vt:lpstr>The MTEF; achievements and pitfalls </vt:lpstr>
      <vt:lpstr>Module outline</vt:lpstr>
      <vt:lpstr>Key principles in Budget management</vt:lpstr>
      <vt:lpstr>Key principles in Budget management</vt:lpstr>
      <vt:lpstr>Key principles in Budget management</vt:lpstr>
      <vt:lpstr>Key principles in Budget management</vt:lpstr>
    </vt:vector>
  </TitlesOfParts>
  <Company>European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Yiannis Hadziyiannakis</cp:lastModifiedBy>
  <cp:revision>349</cp:revision>
  <cp:lastPrinted>2012-10-23T14:51:51Z</cp:lastPrinted>
  <dcterms:created xsi:type="dcterms:W3CDTF">2011-10-28T10:25:18Z</dcterms:created>
  <dcterms:modified xsi:type="dcterms:W3CDTF">2018-03-31T16:47:51Z</dcterms:modified>
</cp:coreProperties>
</file>