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8" r:id="rId2"/>
    <p:sldId id="299" r:id="rId3"/>
    <p:sldId id="260" r:id="rId4"/>
    <p:sldId id="298" r:id="rId5"/>
    <p:sldId id="287" r:id="rId6"/>
    <p:sldId id="262" r:id="rId7"/>
    <p:sldId id="263" r:id="rId8"/>
    <p:sldId id="264" r:id="rId9"/>
    <p:sldId id="304" r:id="rId10"/>
    <p:sldId id="265" r:id="rId11"/>
    <p:sldId id="307" r:id="rId12"/>
    <p:sldId id="266" r:id="rId13"/>
    <p:sldId id="267" r:id="rId14"/>
    <p:sldId id="268" r:id="rId15"/>
    <p:sldId id="269" r:id="rId16"/>
    <p:sldId id="270" r:id="rId17"/>
    <p:sldId id="271" r:id="rId18"/>
    <p:sldId id="305" r:id="rId19"/>
    <p:sldId id="308" r:id="rId20"/>
    <p:sldId id="306" r:id="rId21"/>
    <p:sldId id="278" r:id="rId22"/>
    <p:sldId id="282" r:id="rId23"/>
    <p:sldId id="294" r:id="rId24"/>
    <p:sldId id="292" r:id="rId25"/>
    <p:sldId id="293" r:id="rId26"/>
    <p:sldId id="286" r:id="rId27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CC3399"/>
    <a:srgbClr val="FFD624"/>
    <a:srgbClr val="3166CF"/>
    <a:srgbClr val="3E6FD2"/>
    <a:srgbClr val="2D5EC1"/>
    <a:srgbClr val="BDDE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5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6343DA-371B-294F-8A59-FEB8EE93F837}" type="doc">
      <dgm:prSet loTypeId="urn:microsoft.com/office/officeart/2005/8/layout/chevron2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90DCBA-2D35-3147-B163-2B5B4592D949}">
      <dgm:prSet phldrT="[Text]" custT="1"/>
      <dgm:spPr/>
      <dgm:t>
        <a:bodyPr/>
        <a:lstStyle/>
        <a:p>
          <a:r>
            <a:rPr lang="en-US" sz="1400" dirty="0">
              <a:solidFill>
                <a:schemeClr val="tx1"/>
              </a:solidFill>
            </a:rPr>
            <a:t>Planning</a:t>
          </a:r>
        </a:p>
      </dgm:t>
    </dgm:pt>
    <dgm:pt modelId="{263E99EB-6AE8-F646-8798-677578C667F3}" type="parTrans" cxnId="{E347023D-717B-BB4E-A94A-F9536E18503D}">
      <dgm:prSet/>
      <dgm:spPr/>
      <dgm:t>
        <a:bodyPr/>
        <a:lstStyle/>
        <a:p>
          <a:endParaRPr lang="en-US"/>
        </a:p>
      </dgm:t>
    </dgm:pt>
    <dgm:pt modelId="{6A08AEF2-8D3A-AF45-87B1-3570317CA70E}" type="sibTrans" cxnId="{E347023D-717B-BB4E-A94A-F9536E18503D}">
      <dgm:prSet/>
      <dgm:spPr/>
      <dgm:t>
        <a:bodyPr/>
        <a:lstStyle/>
        <a:p>
          <a:endParaRPr lang="en-US"/>
        </a:p>
      </dgm:t>
    </dgm:pt>
    <dgm:pt modelId="{03118FB3-2E3F-6048-9FE1-FB60111D6706}">
      <dgm:prSet phldrT="[Text]" custT="1"/>
      <dgm:spPr/>
      <dgm:t>
        <a:bodyPr/>
        <a:lstStyle/>
        <a:p>
          <a:r>
            <a:rPr lang="en-US" sz="1400" dirty="0">
              <a:solidFill>
                <a:schemeClr val="tx1"/>
              </a:solidFill>
            </a:rPr>
            <a:t>Tendering </a:t>
          </a:r>
        </a:p>
      </dgm:t>
    </dgm:pt>
    <dgm:pt modelId="{71076E32-E1D9-FF43-89B7-932C051A9F40}" type="parTrans" cxnId="{69071B2E-CB43-874D-984C-E273E695114C}">
      <dgm:prSet/>
      <dgm:spPr/>
      <dgm:t>
        <a:bodyPr/>
        <a:lstStyle/>
        <a:p>
          <a:endParaRPr lang="en-US"/>
        </a:p>
      </dgm:t>
    </dgm:pt>
    <dgm:pt modelId="{66EA2A46-11D2-0640-9526-9D7151E3F79E}" type="sibTrans" cxnId="{69071B2E-CB43-874D-984C-E273E695114C}">
      <dgm:prSet/>
      <dgm:spPr/>
      <dgm:t>
        <a:bodyPr/>
        <a:lstStyle/>
        <a:p>
          <a:endParaRPr lang="en-US"/>
        </a:p>
      </dgm:t>
    </dgm:pt>
    <dgm:pt modelId="{2C314AB9-E505-0746-B1B6-1BE1E148FA70}">
      <dgm:prSet phldrT="[Text]" custT="1"/>
      <dgm:spPr/>
      <dgm:t>
        <a:bodyPr/>
        <a:lstStyle/>
        <a:p>
          <a:r>
            <a:rPr lang="en-US" sz="2000" dirty="0"/>
            <a:t>advertising</a:t>
          </a:r>
        </a:p>
      </dgm:t>
    </dgm:pt>
    <dgm:pt modelId="{6058111E-A582-2443-85E9-EB2CAD42EECD}" type="parTrans" cxnId="{78C2B41F-E11F-7E46-91FE-E852C52E3EFF}">
      <dgm:prSet/>
      <dgm:spPr/>
      <dgm:t>
        <a:bodyPr/>
        <a:lstStyle/>
        <a:p>
          <a:endParaRPr lang="en-US"/>
        </a:p>
      </dgm:t>
    </dgm:pt>
    <dgm:pt modelId="{C613B891-69A5-8F45-B44C-3605F2F46B4A}" type="sibTrans" cxnId="{78C2B41F-E11F-7E46-91FE-E852C52E3EFF}">
      <dgm:prSet/>
      <dgm:spPr/>
      <dgm:t>
        <a:bodyPr/>
        <a:lstStyle/>
        <a:p>
          <a:endParaRPr lang="en-US"/>
        </a:p>
      </dgm:t>
    </dgm:pt>
    <dgm:pt modelId="{5E5FED85-0450-904A-8754-BAADE979C128}">
      <dgm:prSet phldrT="[Text]" custT="1"/>
      <dgm:spPr/>
      <dgm:t>
        <a:bodyPr/>
        <a:lstStyle/>
        <a:p>
          <a:r>
            <a:rPr lang="en-US" sz="2000" dirty="0"/>
            <a:t>opening</a:t>
          </a:r>
        </a:p>
      </dgm:t>
    </dgm:pt>
    <dgm:pt modelId="{56BE4858-6E4B-EE42-A85E-C229BA7E0230}" type="parTrans" cxnId="{B9271A93-350C-FF47-B950-756B2077F5F1}">
      <dgm:prSet/>
      <dgm:spPr/>
      <dgm:t>
        <a:bodyPr/>
        <a:lstStyle/>
        <a:p>
          <a:endParaRPr lang="en-US"/>
        </a:p>
      </dgm:t>
    </dgm:pt>
    <dgm:pt modelId="{C83EFE80-3BE6-2340-BFBC-FEC200CD01E4}" type="sibTrans" cxnId="{B9271A93-350C-FF47-B950-756B2077F5F1}">
      <dgm:prSet/>
      <dgm:spPr/>
      <dgm:t>
        <a:bodyPr/>
        <a:lstStyle/>
        <a:p>
          <a:endParaRPr lang="en-US"/>
        </a:p>
      </dgm:t>
    </dgm:pt>
    <dgm:pt modelId="{38C365F2-2339-684D-8BD3-E56272462AE6}">
      <dgm:prSet phldrT="[Text]" custT="1"/>
      <dgm:spPr/>
      <dgm:t>
        <a:bodyPr/>
        <a:lstStyle/>
        <a:p>
          <a:r>
            <a:rPr lang="en-US" sz="1400" dirty="0">
              <a:solidFill>
                <a:schemeClr val="tx1"/>
              </a:solidFill>
            </a:rPr>
            <a:t>Quality control</a:t>
          </a:r>
        </a:p>
      </dgm:t>
    </dgm:pt>
    <dgm:pt modelId="{D84F22E0-199B-374B-8FDA-CE971B450112}" type="parTrans" cxnId="{7B642DED-8CDC-3C49-AC72-AD883DF50242}">
      <dgm:prSet/>
      <dgm:spPr/>
      <dgm:t>
        <a:bodyPr/>
        <a:lstStyle/>
        <a:p>
          <a:endParaRPr lang="en-US"/>
        </a:p>
      </dgm:t>
    </dgm:pt>
    <dgm:pt modelId="{81359801-FB4B-1945-BF73-85F021F65120}" type="sibTrans" cxnId="{7B642DED-8CDC-3C49-AC72-AD883DF50242}">
      <dgm:prSet/>
      <dgm:spPr/>
      <dgm:t>
        <a:bodyPr/>
        <a:lstStyle/>
        <a:p>
          <a:endParaRPr lang="en-US"/>
        </a:p>
      </dgm:t>
    </dgm:pt>
    <dgm:pt modelId="{8E87394D-9709-D14B-92D1-F5183DF503DF}">
      <dgm:prSet phldrT="[Text]" custT="1"/>
      <dgm:spPr/>
      <dgm:t>
        <a:bodyPr/>
        <a:lstStyle/>
        <a:p>
          <a:r>
            <a:rPr lang="en-US" sz="2000" dirty="0"/>
            <a:t>check delivery to order</a:t>
          </a:r>
        </a:p>
      </dgm:t>
    </dgm:pt>
    <dgm:pt modelId="{3F01EC86-46B7-6F4C-9DEF-E67DCF986C08}" type="parTrans" cxnId="{A448951B-2943-344D-B62C-011646EBC74A}">
      <dgm:prSet/>
      <dgm:spPr/>
      <dgm:t>
        <a:bodyPr/>
        <a:lstStyle/>
        <a:p>
          <a:endParaRPr lang="en-US"/>
        </a:p>
      </dgm:t>
    </dgm:pt>
    <dgm:pt modelId="{7FBB9E50-586F-D34A-A0A4-D637D082D6E7}" type="sibTrans" cxnId="{A448951B-2943-344D-B62C-011646EBC74A}">
      <dgm:prSet/>
      <dgm:spPr/>
      <dgm:t>
        <a:bodyPr/>
        <a:lstStyle/>
        <a:p>
          <a:endParaRPr lang="en-US"/>
        </a:p>
      </dgm:t>
    </dgm:pt>
    <dgm:pt modelId="{0D2032F9-5E57-6746-B5C7-998D7342FD4E}">
      <dgm:prSet phldrT="[Text]" custT="1"/>
      <dgm:spPr/>
      <dgm:t>
        <a:bodyPr/>
        <a:lstStyle/>
        <a:p>
          <a:r>
            <a:rPr lang="en-US" sz="2000" dirty="0"/>
            <a:t>estimate value of work done</a:t>
          </a:r>
        </a:p>
      </dgm:t>
    </dgm:pt>
    <dgm:pt modelId="{AE5832D9-28B0-4E4D-B04B-AC09EF8587EA}" type="parTrans" cxnId="{F5144A46-DF69-3742-AA5A-A34FA6E4ABAE}">
      <dgm:prSet/>
      <dgm:spPr/>
      <dgm:t>
        <a:bodyPr/>
        <a:lstStyle/>
        <a:p>
          <a:endParaRPr lang="en-US"/>
        </a:p>
      </dgm:t>
    </dgm:pt>
    <dgm:pt modelId="{6C6F166B-34B2-8345-BE01-DE81EA1891F2}" type="sibTrans" cxnId="{F5144A46-DF69-3742-AA5A-A34FA6E4ABAE}">
      <dgm:prSet/>
      <dgm:spPr/>
      <dgm:t>
        <a:bodyPr/>
        <a:lstStyle/>
        <a:p>
          <a:endParaRPr lang="en-US"/>
        </a:p>
      </dgm:t>
    </dgm:pt>
    <dgm:pt modelId="{4B6B5D24-C317-D540-ABE3-21C4DA572692}">
      <dgm:prSet custT="1"/>
      <dgm:spPr/>
      <dgm:t>
        <a:bodyPr/>
        <a:lstStyle/>
        <a:p>
          <a:r>
            <a:rPr lang="en-US" sz="1400" dirty="0">
              <a:solidFill>
                <a:schemeClr val="tx1"/>
              </a:solidFill>
            </a:rPr>
            <a:t>Payment</a:t>
          </a:r>
        </a:p>
      </dgm:t>
    </dgm:pt>
    <dgm:pt modelId="{BBBC3A2E-93E9-8E41-A8E5-8AE287E2995D}" type="parTrans" cxnId="{C425ECBD-53E9-984F-80F0-F4D715AD7733}">
      <dgm:prSet/>
      <dgm:spPr/>
      <dgm:t>
        <a:bodyPr/>
        <a:lstStyle/>
        <a:p>
          <a:endParaRPr lang="en-US"/>
        </a:p>
      </dgm:t>
    </dgm:pt>
    <dgm:pt modelId="{8755293B-67CC-8E45-A9C6-856590F6F325}" type="sibTrans" cxnId="{C425ECBD-53E9-984F-80F0-F4D715AD7733}">
      <dgm:prSet/>
      <dgm:spPr/>
      <dgm:t>
        <a:bodyPr/>
        <a:lstStyle/>
        <a:p>
          <a:endParaRPr lang="en-US"/>
        </a:p>
      </dgm:t>
    </dgm:pt>
    <dgm:pt modelId="{6122F104-7C09-E341-81EA-F430E7E4F502}">
      <dgm:prSet phldrT="[Text]" custT="1"/>
      <dgm:spPr/>
      <dgm:t>
        <a:bodyPr/>
        <a:lstStyle/>
        <a:p>
          <a:r>
            <a:rPr lang="en-US" sz="2000" dirty="0"/>
            <a:t>tender evaluation</a:t>
          </a:r>
        </a:p>
      </dgm:t>
    </dgm:pt>
    <dgm:pt modelId="{FB59AE20-C9C9-6F47-A5C3-8B7A514D8676}" type="parTrans" cxnId="{FC001254-C3D2-9A46-8209-5566D2B51C1C}">
      <dgm:prSet/>
      <dgm:spPr/>
      <dgm:t>
        <a:bodyPr/>
        <a:lstStyle/>
        <a:p>
          <a:endParaRPr lang="en-US"/>
        </a:p>
      </dgm:t>
    </dgm:pt>
    <dgm:pt modelId="{BBE6D0A6-E878-B04A-8DEF-665A2406EC19}" type="sibTrans" cxnId="{FC001254-C3D2-9A46-8209-5566D2B51C1C}">
      <dgm:prSet/>
      <dgm:spPr/>
      <dgm:t>
        <a:bodyPr/>
        <a:lstStyle/>
        <a:p>
          <a:endParaRPr lang="en-US"/>
        </a:p>
      </dgm:t>
    </dgm:pt>
    <dgm:pt modelId="{AE0C3659-D523-6344-8A87-9421447A3ED7}">
      <dgm:prSet/>
      <dgm:spPr/>
      <dgm:t>
        <a:bodyPr/>
        <a:lstStyle/>
        <a:p>
          <a:r>
            <a:rPr lang="en-US" dirty="0"/>
            <a:t>certification of payment</a:t>
          </a:r>
        </a:p>
      </dgm:t>
    </dgm:pt>
    <dgm:pt modelId="{1B525A57-1C10-FB4E-97A4-D92001D9B7D6}" type="parTrans" cxnId="{9D2D183F-2E67-C84B-8E83-390089A9D327}">
      <dgm:prSet/>
      <dgm:spPr/>
      <dgm:t>
        <a:bodyPr/>
        <a:lstStyle/>
        <a:p>
          <a:endParaRPr lang="en-US"/>
        </a:p>
      </dgm:t>
    </dgm:pt>
    <dgm:pt modelId="{39E75BD6-9294-BB4E-8180-02BF273A60BF}" type="sibTrans" cxnId="{9D2D183F-2E67-C84B-8E83-390089A9D327}">
      <dgm:prSet/>
      <dgm:spPr/>
      <dgm:t>
        <a:bodyPr/>
        <a:lstStyle/>
        <a:p>
          <a:endParaRPr lang="en-US"/>
        </a:p>
      </dgm:t>
    </dgm:pt>
    <dgm:pt modelId="{C6631B73-B374-DA42-869B-35D54185D38F}">
      <dgm:prSet/>
      <dgm:spPr/>
      <dgm:t>
        <a:bodyPr/>
        <a:lstStyle/>
        <a:p>
          <a:r>
            <a:rPr lang="en-US" dirty="0"/>
            <a:t>retention, mobilization fee</a:t>
          </a:r>
        </a:p>
      </dgm:t>
    </dgm:pt>
    <dgm:pt modelId="{BE6A34F7-B255-3246-BD27-CE1B4CBF8F55}" type="parTrans" cxnId="{8EBCC31B-CAF3-D044-941F-D29E0A55DBE4}">
      <dgm:prSet/>
      <dgm:spPr/>
      <dgm:t>
        <a:bodyPr/>
        <a:lstStyle/>
        <a:p>
          <a:endParaRPr lang="en-US"/>
        </a:p>
      </dgm:t>
    </dgm:pt>
    <dgm:pt modelId="{BD06DE18-FF6C-AD4B-9204-46B3F6E59C8C}" type="sibTrans" cxnId="{8EBCC31B-CAF3-D044-941F-D29E0A55DBE4}">
      <dgm:prSet/>
      <dgm:spPr/>
      <dgm:t>
        <a:bodyPr/>
        <a:lstStyle/>
        <a:p>
          <a:endParaRPr lang="en-US"/>
        </a:p>
      </dgm:t>
    </dgm:pt>
    <dgm:pt modelId="{896A317E-78A9-7F48-9DFF-EA28C72349CA}" type="pres">
      <dgm:prSet presAssocID="{DE6343DA-371B-294F-8A59-FEB8EE93F837}" presName="linearFlow" presStyleCnt="0">
        <dgm:presLayoutVars>
          <dgm:dir/>
          <dgm:animLvl val="lvl"/>
          <dgm:resizeHandles val="exact"/>
        </dgm:presLayoutVars>
      </dgm:prSet>
      <dgm:spPr/>
    </dgm:pt>
    <dgm:pt modelId="{A10AB994-1BB2-794C-AC0B-7A3933787DC7}" type="pres">
      <dgm:prSet presAssocID="{8890DCBA-2D35-3147-B163-2B5B4592D949}" presName="composite" presStyleCnt="0"/>
      <dgm:spPr/>
    </dgm:pt>
    <dgm:pt modelId="{0E2AE222-067D-EA47-907C-BD32AACAF8DD}" type="pres">
      <dgm:prSet presAssocID="{8890DCBA-2D35-3147-B163-2B5B4592D949}" presName="parentText" presStyleLbl="alignNode1" presStyleIdx="0" presStyleCnt="4" custScaleX="140118" custScaleY="105449">
        <dgm:presLayoutVars>
          <dgm:chMax val="1"/>
          <dgm:bulletEnabled val="1"/>
        </dgm:presLayoutVars>
      </dgm:prSet>
      <dgm:spPr/>
    </dgm:pt>
    <dgm:pt modelId="{D0ED5653-DBEB-8A49-8EC7-32CC0EB64F58}" type="pres">
      <dgm:prSet presAssocID="{8890DCBA-2D35-3147-B163-2B5B4592D949}" presName="descendantText" presStyleLbl="alignAcc1" presStyleIdx="0" presStyleCnt="4" custAng="8060242" custScaleX="556" custLinFactX="90021716" custLinFactNeighborX="90100000" custLinFactNeighborY="-3287">
        <dgm:presLayoutVars>
          <dgm:bulletEnabled val="1"/>
        </dgm:presLayoutVars>
      </dgm:prSet>
      <dgm:spPr/>
    </dgm:pt>
    <dgm:pt modelId="{A8ED5303-6A84-F84B-9421-CE5F85C4EFA9}" type="pres">
      <dgm:prSet presAssocID="{6A08AEF2-8D3A-AF45-87B1-3570317CA70E}" presName="sp" presStyleCnt="0"/>
      <dgm:spPr/>
    </dgm:pt>
    <dgm:pt modelId="{A116E8AD-0136-7A47-9B2A-454985567BB0}" type="pres">
      <dgm:prSet presAssocID="{03118FB3-2E3F-6048-9FE1-FB60111D6706}" presName="composite" presStyleCnt="0"/>
      <dgm:spPr/>
    </dgm:pt>
    <dgm:pt modelId="{C0EC99B3-3794-B24F-AE82-CA2B857295F5}" type="pres">
      <dgm:prSet presAssocID="{03118FB3-2E3F-6048-9FE1-FB60111D6706}" presName="parentText" presStyleLbl="alignNode1" presStyleIdx="1" presStyleCnt="4" custScaleX="145356" custScaleY="91915">
        <dgm:presLayoutVars>
          <dgm:chMax val="1"/>
          <dgm:bulletEnabled val="1"/>
        </dgm:presLayoutVars>
      </dgm:prSet>
      <dgm:spPr/>
    </dgm:pt>
    <dgm:pt modelId="{7DA6C893-5584-2A41-8276-25E1C0557B0E}" type="pres">
      <dgm:prSet presAssocID="{03118FB3-2E3F-6048-9FE1-FB60111D6706}" presName="descendantText" presStyleLbl="alignAcc1" presStyleIdx="1" presStyleCnt="4" custScaleX="72535" custScaleY="128868" custLinFactNeighborX="-6407" custLinFactNeighborY="-9335">
        <dgm:presLayoutVars>
          <dgm:bulletEnabled val="1"/>
        </dgm:presLayoutVars>
      </dgm:prSet>
      <dgm:spPr/>
    </dgm:pt>
    <dgm:pt modelId="{A4FED717-E71B-7442-B931-A4441F65FADC}" type="pres">
      <dgm:prSet presAssocID="{66EA2A46-11D2-0640-9526-9D7151E3F79E}" presName="sp" presStyleCnt="0"/>
      <dgm:spPr/>
    </dgm:pt>
    <dgm:pt modelId="{47EDE200-90F5-394C-A257-FE3880FAB6D5}" type="pres">
      <dgm:prSet presAssocID="{38C365F2-2339-684D-8BD3-E56272462AE6}" presName="composite" presStyleCnt="0"/>
      <dgm:spPr/>
    </dgm:pt>
    <dgm:pt modelId="{CE52305F-7BC5-1C4A-9C05-4CC418B35E4E}" type="pres">
      <dgm:prSet presAssocID="{38C365F2-2339-684D-8BD3-E56272462AE6}" presName="parentText" presStyleLbl="alignNode1" presStyleIdx="2" presStyleCnt="4" custScaleX="140972" custScaleY="93225">
        <dgm:presLayoutVars>
          <dgm:chMax val="1"/>
          <dgm:bulletEnabled val="1"/>
        </dgm:presLayoutVars>
      </dgm:prSet>
      <dgm:spPr/>
    </dgm:pt>
    <dgm:pt modelId="{4B3AC0E7-F912-514C-A3C3-FFE93861C4E7}" type="pres">
      <dgm:prSet presAssocID="{38C365F2-2339-684D-8BD3-E56272462AE6}" presName="descendantText" presStyleLbl="alignAcc1" presStyleIdx="2" presStyleCnt="4" custScaleX="79169" custLinFactNeighborX="-3531" custLinFactNeighborY="-4973">
        <dgm:presLayoutVars>
          <dgm:bulletEnabled val="1"/>
        </dgm:presLayoutVars>
      </dgm:prSet>
      <dgm:spPr/>
    </dgm:pt>
    <dgm:pt modelId="{56E9E42C-3DD5-794A-A438-53AFB4677FCE}" type="pres">
      <dgm:prSet presAssocID="{81359801-FB4B-1945-BF73-85F021F65120}" presName="sp" presStyleCnt="0"/>
      <dgm:spPr/>
    </dgm:pt>
    <dgm:pt modelId="{BBF4F5CD-70CA-764B-BBD2-1561ECDD2155}" type="pres">
      <dgm:prSet presAssocID="{4B6B5D24-C317-D540-ABE3-21C4DA572692}" presName="composite" presStyleCnt="0"/>
      <dgm:spPr/>
    </dgm:pt>
    <dgm:pt modelId="{8C7ABC7B-B950-BB41-9DFA-6FE7D200C97A}" type="pres">
      <dgm:prSet presAssocID="{4B6B5D24-C317-D540-ABE3-21C4DA572692}" presName="parentText" presStyleLbl="alignNode1" presStyleIdx="3" presStyleCnt="4" custScaleX="144680" custLinFactNeighborX="-2736" custLinFactNeighborY="114">
        <dgm:presLayoutVars>
          <dgm:chMax val="1"/>
          <dgm:bulletEnabled val="1"/>
        </dgm:presLayoutVars>
      </dgm:prSet>
      <dgm:spPr/>
    </dgm:pt>
    <dgm:pt modelId="{C70DCB8B-7F42-3E40-BE27-05ACF8BFB316}" type="pres">
      <dgm:prSet presAssocID="{4B6B5D24-C317-D540-ABE3-21C4DA572692}" presName="descendantText" presStyleLbl="alignAcc1" presStyleIdx="3" presStyleCnt="4" custScaleX="74904" custLinFactNeighborX="-5410" custLinFactNeighborY="176">
        <dgm:presLayoutVars>
          <dgm:bulletEnabled val="1"/>
        </dgm:presLayoutVars>
      </dgm:prSet>
      <dgm:spPr/>
    </dgm:pt>
  </dgm:ptLst>
  <dgm:cxnLst>
    <dgm:cxn modelId="{24F88400-FB89-7849-840C-B2FC83464E36}" type="presOf" srcId="{2C314AB9-E505-0746-B1B6-1BE1E148FA70}" destId="{7DA6C893-5584-2A41-8276-25E1C0557B0E}" srcOrd="0" destOrd="0" presId="urn:microsoft.com/office/officeart/2005/8/layout/chevron2"/>
    <dgm:cxn modelId="{A448951B-2943-344D-B62C-011646EBC74A}" srcId="{38C365F2-2339-684D-8BD3-E56272462AE6}" destId="{8E87394D-9709-D14B-92D1-F5183DF503DF}" srcOrd="0" destOrd="0" parTransId="{3F01EC86-46B7-6F4C-9DEF-E67DCF986C08}" sibTransId="{7FBB9E50-586F-D34A-A0A4-D637D082D6E7}"/>
    <dgm:cxn modelId="{8EBCC31B-CAF3-D044-941F-D29E0A55DBE4}" srcId="{4B6B5D24-C317-D540-ABE3-21C4DA572692}" destId="{C6631B73-B374-DA42-869B-35D54185D38F}" srcOrd="1" destOrd="0" parTransId="{BE6A34F7-B255-3246-BD27-CE1B4CBF8F55}" sibTransId="{BD06DE18-FF6C-AD4B-9204-46B3F6E59C8C}"/>
    <dgm:cxn modelId="{78C2B41F-E11F-7E46-91FE-E852C52E3EFF}" srcId="{03118FB3-2E3F-6048-9FE1-FB60111D6706}" destId="{2C314AB9-E505-0746-B1B6-1BE1E148FA70}" srcOrd="0" destOrd="0" parTransId="{6058111E-A582-2443-85E9-EB2CAD42EECD}" sibTransId="{C613B891-69A5-8F45-B44C-3605F2F46B4A}"/>
    <dgm:cxn modelId="{D19F2727-1A2F-8A40-9788-E46E3DE022D0}" type="presOf" srcId="{6122F104-7C09-E341-81EA-F430E7E4F502}" destId="{7DA6C893-5584-2A41-8276-25E1C0557B0E}" srcOrd="0" destOrd="2" presId="urn:microsoft.com/office/officeart/2005/8/layout/chevron2"/>
    <dgm:cxn modelId="{69071B2E-CB43-874D-984C-E273E695114C}" srcId="{DE6343DA-371B-294F-8A59-FEB8EE93F837}" destId="{03118FB3-2E3F-6048-9FE1-FB60111D6706}" srcOrd="1" destOrd="0" parTransId="{71076E32-E1D9-FF43-89B7-932C051A9F40}" sibTransId="{66EA2A46-11D2-0640-9526-9D7151E3F79E}"/>
    <dgm:cxn modelId="{E347023D-717B-BB4E-A94A-F9536E18503D}" srcId="{DE6343DA-371B-294F-8A59-FEB8EE93F837}" destId="{8890DCBA-2D35-3147-B163-2B5B4592D949}" srcOrd="0" destOrd="0" parTransId="{263E99EB-6AE8-F646-8798-677578C667F3}" sibTransId="{6A08AEF2-8D3A-AF45-87B1-3570317CA70E}"/>
    <dgm:cxn modelId="{9D2D183F-2E67-C84B-8E83-390089A9D327}" srcId="{4B6B5D24-C317-D540-ABE3-21C4DA572692}" destId="{AE0C3659-D523-6344-8A87-9421447A3ED7}" srcOrd="0" destOrd="0" parTransId="{1B525A57-1C10-FB4E-97A4-D92001D9B7D6}" sibTransId="{39E75BD6-9294-BB4E-8180-02BF273A60BF}"/>
    <dgm:cxn modelId="{386FA464-CA29-BE4C-9F25-EFA3D8CE1A4C}" type="presOf" srcId="{4B6B5D24-C317-D540-ABE3-21C4DA572692}" destId="{8C7ABC7B-B950-BB41-9DFA-6FE7D200C97A}" srcOrd="0" destOrd="0" presId="urn:microsoft.com/office/officeart/2005/8/layout/chevron2"/>
    <dgm:cxn modelId="{F5144A46-DF69-3742-AA5A-A34FA6E4ABAE}" srcId="{38C365F2-2339-684D-8BD3-E56272462AE6}" destId="{0D2032F9-5E57-6746-B5C7-998D7342FD4E}" srcOrd="1" destOrd="0" parTransId="{AE5832D9-28B0-4E4D-B04B-AC09EF8587EA}" sibTransId="{6C6F166B-34B2-8345-BE01-DE81EA1891F2}"/>
    <dgm:cxn modelId="{B780B66E-B8AF-DF48-A3FD-59C3641E36ED}" type="presOf" srcId="{38C365F2-2339-684D-8BD3-E56272462AE6}" destId="{CE52305F-7BC5-1C4A-9C05-4CC418B35E4E}" srcOrd="0" destOrd="0" presId="urn:microsoft.com/office/officeart/2005/8/layout/chevron2"/>
    <dgm:cxn modelId="{6079C151-7564-424C-B723-0D1921F106A3}" type="presOf" srcId="{AE0C3659-D523-6344-8A87-9421447A3ED7}" destId="{C70DCB8B-7F42-3E40-BE27-05ACF8BFB316}" srcOrd="0" destOrd="0" presId="urn:microsoft.com/office/officeart/2005/8/layout/chevron2"/>
    <dgm:cxn modelId="{FC001254-C3D2-9A46-8209-5566D2B51C1C}" srcId="{03118FB3-2E3F-6048-9FE1-FB60111D6706}" destId="{6122F104-7C09-E341-81EA-F430E7E4F502}" srcOrd="2" destOrd="0" parTransId="{FB59AE20-C9C9-6F47-A5C3-8B7A514D8676}" sibTransId="{BBE6D0A6-E878-B04A-8DEF-665A2406EC19}"/>
    <dgm:cxn modelId="{6647D677-1A8E-7448-A065-350941930F79}" type="presOf" srcId="{03118FB3-2E3F-6048-9FE1-FB60111D6706}" destId="{C0EC99B3-3794-B24F-AE82-CA2B857295F5}" srcOrd="0" destOrd="0" presId="urn:microsoft.com/office/officeart/2005/8/layout/chevron2"/>
    <dgm:cxn modelId="{6DAA8080-CFAB-5846-956B-F549C0239ABD}" type="presOf" srcId="{8E87394D-9709-D14B-92D1-F5183DF503DF}" destId="{4B3AC0E7-F912-514C-A3C3-FFE93861C4E7}" srcOrd="0" destOrd="0" presId="urn:microsoft.com/office/officeart/2005/8/layout/chevron2"/>
    <dgm:cxn modelId="{B9271A93-350C-FF47-B950-756B2077F5F1}" srcId="{03118FB3-2E3F-6048-9FE1-FB60111D6706}" destId="{5E5FED85-0450-904A-8754-BAADE979C128}" srcOrd="1" destOrd="0" parTransId="{56BE4858-6E4B-EE42-A85E-C229BA7E0230}" sibTransId="{C83EFE80-3BE6-2340-BFBC-FEC200CD01E4}"/>
    <dgm:cxn modelId="{58B33EB3-E023-154A-ADDA-A39F43B0AD59}" type="presOf" srcId="{DE6343DA-371B-294F-8A59-FEB8EE93F837}" destId="{896A317E-78A9-7F48-9DFF-EA28C72349CA}" srcOrd="0" destOrd="0" presId="urn:microsoft.com/office/officeart/2005/8/layout/chevron2"/>
    <dgm:cxn modelId="{C425ECBD-53E9-984F-80F0-F4D715AD7733}" srcId="{DE6343DA-371B-294F-8A59-FEB8EE93F837}" destId="{4B6B5D24-C317-D540-ABE3-21C4DA572692}" srcOrd="3" destOrd="0" parTransId="{BBBC3A2E-93E9-8E41-A8E5-8AE287E2995D}" sibTransId="{8755293B-67CC-8E45-A9C6-856590F6F325}"/>
    <dgm:cxn modelId="{41649EC1-375C-2D4B-9A5A-20D2FED2B906}" type="presOf" srcId="{8890DCBA-2D35-3147-B163-2B5B4592D949}" destId="{0E2AE222-067D-EA47-907C-BD32AACAF8DD}" srcOrd="0" destOrd="0" presId="urn:microsoft.com/office/officeart/2005/8/layout/chevron2"/>
    <dgm:cxn modelId="{84BC52D1-EBEE-114E-86A9-CB895A45E0ED}" type="presOf" srcId="{C6631B73-B374-DA42-869B-35D54185D38F}" destId="{C70DCB8B-7F42-3E40-BE27-05ACF8BFB316}" srcOrd="0" destOrd="1" presId="urn:microsoft.com/office/officeart/2005/8/layout/chevron2"/>
    <dgm:cxn modelId="{E8753DDB-BC49-AD45-B494-62817A866EAD}" type="presOf" srcId="{5E5FED85-0450-904A-8754-BAADE979C128}" destId="{7DA6C893-5584-2A41-8276-25E1C0557B0E}" srcOrd="0" destOrd="1" presId="urn:microsoft.com/office/officeart/2005/8/layout/chevron2"/>
    <dgm:cxn modelId="{0E6706E5-AEB3-3944-BFE0-CD7139B39E01}" type="presOf" srcId="{0D2032F9-5E57-6746-B5C7-998D7342FD4E}" destId="{4B3AC0E7-F912-514C-A3C3-FFE93861C4E7}" srcOrd="0" destOrd="1" presId="urn:microsoft.com/office/officeart/2005/8/layout/chevron2"/>
    <dgm:cxn modelId="{7B642DED-8CDC-3C49-AC72-AD883DF50242}" srcId="{DE6343DA-371B-294F-8A59-FEB8EE93F837}" destId="{38C365F2-2339-684D-8BD3-E56272462AE6}" srcOrd="2" destOrd="0" parTransId="{D84F22E0-199B-374B-8FDA-CE971B450112}" sibTransId="{81359801-FB4B-1945-BF73-85F021F65120}"/>
    <dgm:cxn modelId="{125C96BA-49F7-2848-A0DD-00D09ABAB73F}" type="presParOf" srcId="{896A317E-78A9-7F48-9DFF-EA28C72349CA}" destId="{A10AB994-1BB2-794C-AC0B-7A3933787DC7}" srcOrd="0" destOrd="0" presId="urn:microsoft.com/office/officeart/2005/8/layout/chevron2"/>
    <dgm:cxn modelId="{0BCBC6E5-C4EE-1E40-9629-6DFB3FAE3854}" type="presParOf" srcId="{A10AB994-1BB2-794C-AC0B-7A3933787DC7}" destId="{0E2AE222-067D-EA47-907C-BD32AACAF8DD}" srcOrd="0" destOrd="0" presId="urn:microsoft.com/office/officeart/2005/8/layout/chevron2"/>
    <dgm:cxn modelId="{E01D75EA-1B6F-0B44-BF70-457B9137BA89}" type="presParOf" srcId="{A10AB994-1BB2-794C-AC0B-7A3933787DC7}" destId="{D0ED5653-DBEB-8A49-8EC7-32CC0EB64F58}" srcOrd="1" destOrd="0" presId="urn:microsoft.com/office/officeart/2005/8/layout/chevron2"/>
    <dgm:cxn modelId="{BC92B2E6-2AEA-FA4B-A7F9-A7D18286105D}" type="presParOf" srcId="{896A317E-78A9-7F48-9DFF-EA28C72349CA}" destId="{A8ED5303-6A84-F84B-9421-CE5F85C4EFA9}" srcOrd="1" destOrd="0" presId="urn:microsoft.com/office/officeart/2005/8/layout/chevron2"/>
    <dgm:cxn modelId="{A280E4BA-050F-D345-BC58-6B16597F2BB4}" type="presParOf" srcId="{896A317E-78A9-7F48-9DFF-EA28C72349CA}" destId="{A116E8AD-0136-7A47-9B2A-454985567BB0}" srcOrd="2" destOrd="0" presId="urn:microsoft.com/office/officeart/2005/8/layout/chevron2"/>
    <dgm:cxn modelId="{7F30A49C-24E6-3449-81F9-AE2D5012B9C7}" type="presParOf" srcId="{A116E8AD-0136-7A47-9B2A-454985567BB0}" destId="{C0EC99B3-3794-B24F-AE82-CA2B857295F5}" srcOrd="0" destOrd="0" presId="urn:microsoft.com/office/officeart/2005/8/layout/chevron2"/>
    <dgm:cxn modelId="{E352845B-425E-7B41-A44D-63F036D94998}" type="presParOf" srcId="{A116E8AD-0136-7A47-9B2A-454985567BB0}" destId="{7DA6C893-5584-2A41-8276-25E1C0557B0E}" srcOrd="1" destOrd="0" presId="urn:microsoft.com/office/officeart/2005/8/layout/chevron2"/>
    <dgm:cxn modelId="{286D6CC4-61B5-FE4D-B2A9-458E21B93EE5}" type="presParOf" srcId="{896A317E-78A9-7F48-9DFF-EA28C72349CA}" destId="{A4FED717-E71B-7442-B931-A4441F65FADC}" srcOrd="3" destOrd="0" presId="urn:microsoft.com/office/officeart/2005/8/layout/chevron2"/>
    <dgm:cxn modelId="{B794DA00-63F0-8B4A-8952-C2062A094B92}" type="presParOf" srcId="{896A317E-78A9-7F48-9DFF-EA28C72349CA}" destId="{47EDE200-90F5-394C-A257-FE3880FAB6D5}" srcOrd="4" destOrd="0" presId="urn:microsoft.com/office/officeart/2005/8/layout/chevron2"/>
    <dgm:cxn modelId="{0808762B-9D57-2D4B-AD9F-4789A86DEB6B}" type="presParOf" srcId="{47EDE200-90F5-394C-A257-FE3880FAB6D5}" destId="{CE52305F-7BC5-1C4A-9C05-4CC418B35E4E}" srcOrd="0" destOrd="0" presId="urn:microsoft.com/office/officeart/2005/8/layout/chevron2"/>
    <dgm:cxn modelId="{61E3C99E-6D1A-1349-972E-DBE904061F56}" type="presParOf" srcId="{47EDE200-90F5-394C-A257-FE3880FAB6D5}" destId="{4B3AC0E7-F912-514C-A3C3-FFE93861C4E7}" srcOrd="1" destOrd="0" presId="urn:microsoft.com/office/officeart/2005/8/layout/chevron2"/>
    <dgm:cxn modelId="{32A74DC0-7EBE-8A40-942D-0A1BF4BD5FE4}" type="presParOf" srcId="{896A317E-78A9-7F48-9DFF-EA28C72349CA}" destId="{56E9E42C-3DD5-794A-A438-53AFB4677FCE}" srcOrd="5" destOrd="0" presId="urn:microsoft.com/office/officeart/2005/8/layout/chevron2"/>
    <dgm:cxn modelId="{48D94E3F-2006-F34E-9A38-FC914C79FF7C}" type="presParOf" srcId="{896A317E-78A9-7F48-9DFF-EA28C72349CA}" destId="{BBF4F5CD-70CA-764B-BBD2-1561ECDD2155}" srcOrd="6" destOrd="0" presId="urn:microsoft.com/office/officeart/2005/8/layout/chevron2"/>
    <dgm:cxn modelId="{3ED35965-A2F7-0C4D-8547-D79D232B543B}" type="presParOf" srcId="{BBF4F5CD-70CA-764B-BBD2-1561ECDD2155}" destId="{8C7ABC7B-B950-BB41-9DFA-6FE7D200C97A}" srcOrd="0" destOrd="0" presId="urn:microsoft.com/office/officeart/2005/8/layout/chevron2"/>
    <dgm:cxn modelId="{36BB4666-38AC-534F-B049-4D0980086105}" type="presParOf" srcId="{BBF4F5CD-70CA-764B-BBD2-1561ECDD2155}" destId="{C70DCB8B-7F42-3E40-BE27-05ACF8BFB31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2AE222-067D-EA47-907C-BD32AACAF8DD}">
      <dsp:nvSpPr>
        <dsp:cNvPr id="0" name=""/>
        <dsp:cNvSpPr/>
      </dsp:nvSpPr>
      <dsp:spPr>
        <a:xfrm rot="5400000">
          <a:off x="701451" y="601886"/>
          <a:ext cx="1138358" cy="105883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Planning</a:t>
          </a:r>
        </a:p>
      </dsp:txBody>
      <dsp:txXfrm rot="-5400000">
        <a:off x="741213" y="1091543"/>
        <a:ext cx="1058835" cy="79523"/>
      </dsp:txXfrm>
    </dsp:sp>
    <dsp:sp modelId="{D0ED5653-DBEB-8A49-8EC7-32CC0EB64F58}">
      <dsp:nvSpPr>
        <dsp:cNvPr id="0" name=""/>
        <dsp:cNvSpPr/>
      </dsp:nvSpPr>
      <dsp:spPr>
        <a:xfrm rot="13460242">
          <a:off x="1755988" y="919320"/>
          <a:ext cx="701697" cy="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EC99B3-3794-B24F-AE82-CA2B857295F5}">
      <dsp:nvSpPr>
        <dsp:cNvPr id="0" name=""/>
        <dsp:cNvSpPr/>
      </dsp:nvSpPr>
      <dsp:spPr>
        <a:xfrm rot="5400000">
          <a:off x="804311" y="1617946"/>
          <a:ext cx="992254" cy="111845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Tendering </a:t>
          </a:r>
        </a:p>
      </dsp:txBody>
      <dsp:txXfrm rot="-5400000">
        <a:off x="741213" y="1681044"/>
        <a:ext cx="1118451" cy="992254"/>
      </dsp:txXfrm>
    </dsp:sp>
    <dsp:sp modelId="{7DA6C893-5584-2A41-8276-25E1C0557B0E}">
      <dsp:nvSpPr>
        <dsp:cNvPr id="0" name=""/>
        <dsp:cNvSpPr/>
      </dsp:nvSpPr>
      <dsp:spPr>
        <a:xfrm rot="5400000">
          <a:off x="3828358" y="-242180"/>
          <a:ext cx="904263" cy="43298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advertising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opening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tender evaluation</a:t>
          </a:r>
        </a:p>
      </dsp:txBody>
      <dsp:txXfrm rot="-5400000">
        <a:off x="2115559" y="1514761"/>
        <a:ext cx="4285719" cy="815979"/>
      </dsp:txXfrm>
    </dsp:sp>
    <dsp:sp modelId="{CE52305F-7BC5-1C4A-9C05-4CC418B35E4E}">
      <dsp:nvSpPr>
        <dsp:cNvPr id="0" name=""/>
        <dsp:cNvSpPr/>
      </dsp:nvSpPr>
      <dsp:spPr>
        <a:xfrm rot="5400000">
          <a:off x="770659" y="2516059"/>
          <a:ext cx="1006396" cy="106528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Quality control</a:t>
          </a:r>
        </a:p>
      </dsp:txBody>
      <dsp:txXfrm rot="-5400000">
        <a:off x="741213" y="2545505"/>
        <a:ext cx="1065289" cy="1006396"/>
      </dsp:txXfrm>
    </dsp:sp>
    <dsp:sp modelId="{4B3AC0E7-F912-514C-A3C3-FFE93861C4E7}">
      <dsp:nvSpPr>
        <dsp:cNvPr id="0" name=""/>
        <dsp:cNvSpPr/>
      </dsp:nvSpPr>
      <dsp:spPr>
        <a:xfrm rot="5400000">
          <a:off x="4328437" y="245844"/>
          <a:ext cx="701697" cy="51580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check delivery to order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estimate value of work done</a:t>
          </a:r>
        </a:p>
      </dsp:txBody>
      <dsp:txXfrm rot="-5400000">
        <a:off x="2100240" y="2508295"/>
        <a:ext cx="5123837" cy="633189"/>
      </dsp:txXfrm>
    </dsp:sp>
    <dsp:sp modelId="{8C7ABC7B-B950-BB41-9DFA-6FE7D200C97A}">
      <dsp:nvSpPr>
        <dsp:cNvPr id="0" name=""/>
        <dsp:cNvSpPr/>
      </dsp:nvSpPr>
      <dsp:spPr>
        <a:xfrm rot="5400000">
          <a:off x="727425" y="3381883"/>
          <a:ext cx="1079534" cy="109330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Payment</a:t>
          </a:r>
        </a:p>
      </dsp:txBody>
      <dsp:txXfrm rot="-5400000">
        <a:off x="720538" y="3388770"/>
        <a:ext cx="1093309" cy="1079534"/>
      </dsp:txXfrm>
    </dsp:sp>
    <dsp:sp modelId="{C70DCB8B-7F42-3E40-BE27-05ACF8BFB316}">
      <dsp:nvSpPr>
        <dsp:cNvPr id="0" name=""/>
        <dsp:cNvSpPr/>
      </dsp:nvSpPr>
      <dsp:spPr>
        <a:xfrm rot="5400000">
          <a:off x="4063517" y="1430970"/>
          <a:ext cx="701697" cy="461730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certification of payment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retention, mobilization fee</a:t>
          </a:r>
        </a:p>
      </dsp:txBody>
      <dsp:txXfrm rot="-5400000">
        <a:off x="2105713" y="3423028"/>
        <a:ext cx="4583052" cy="6331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mtClean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B37038B-63C4-3248-A511-A85132CD85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3455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mtClean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234865A-D32C-F848-9796-8449F383F7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7881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17411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75A9E835-D35E-CA4A-A5D7-52F1A417E58B}" type="slidenum">
              <a:rPr lang="fr-BE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fr-BE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4312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dirty="0"/>
          </a:p>
        </p:txBody>
      </p:sp>
      <p:sp>
        <p:nvSpPr>
          <p:cNvPr id="39939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198E476A-4B80-0446-A2EE-0DFD4288CDE6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12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4795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1987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CA382FBE-12E5-B14F-B8BE-2F9B48F72DB1}" type="slidenum">
              <a:rPr lang="fr-BE">
                <a:solidFill>
                  <a:schemeClr val="tx1"/>
                </a:solidFill>
                <a:latin typeface="Arial" charset="0"/>
              </a:rPr>
              <a:pPr eaLnBrk="1" hangingPunct="1"/>
              <a:t>13</a:t>
            </a:fld>
            <a:endParaRPr lang="fr-BE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3771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4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4403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76707553-F9E8-D14E-BCF5-DA19299E106A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14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4825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dirty="0"/>
          </a:p>
        </p:txBody>
      </p:sp>
      <p:sp>
        <p:nvSpPr>
          <p:cNvPr id="4608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5E0C2571-944A-0B47-AF63-C901E9EB3673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15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1722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0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dirty="0"/>
          </a:p>
        </p:txBody>
      </p:sp>
      <p:sp>
        <p:nvSpPr>
          <p:cNvPr id="48131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CC91D048-D2F2-3C44-8B95-F03C279EA6C3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16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4208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Times New Roman" charset="0"/>
            </a:endParaRPr>
          </a:p>
          <a:p>
            <a:pPr eaLnBrk="1" hangingPunct="1">
              <a:spcBef>
                <a:spcPct val="0"/>
              </a:spcBef>
            </a:pPr>
            <a:endParaRPr lang="fr-BE" dirty="0"/>
          </a:p>
        </p:txBody>
      </p:sp>
      <p:sp>
        <p:nvSpPr>
          <p:cNvPr id="50179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4596C586-8544-604C-865B-BBB8AAC40DA5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17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322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52227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28A8B4D1-990E-714F-B89E-432D996D90FD}" type="slidenum">
              <a:rPr lang="en-GB">
                <a:solidFill>
                  <a:srgbClr val="000000"/>
                </a:solidFill>
                <a:latin typeface="Arial" charset="0"/>
              </a:rPr>
              <a:pPr eaLnBrk="1" hangingPunct="1"/>
              <a:t>18</a:t>
            </a:fld>
            <a:endParaRPr lang="en-GB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5522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4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dirty="0"/>
          </a:p>
        </p:txBody>
      </p:sp>
      <p:sp>
        <p:nvSpPr>
          <p:cNvPr id="2355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97F8C6E4-A725-C746-AC7D-DEB9ED56DB91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19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0897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z="1000" dirty="0"/>
          </a:p>
        </p:txBody>
      </p:sp>
      <p:sp>
        <p:nvSpPr>
          <p:cNvPr id="62467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80DAD28A-73B4-C546-8B0F-EA285E8CDE20}" type="slidenum">
              <a:rPr lang="en-GB">
                <a:solidFill>
                  <a:srgbClr val="000000"/>
                </a:solidFill>
                <a:latin typeface="Arial" charset="0"/>
              </a:rPr>
              <a:pPr eaLnBrk="1" hangingPunct="1"/>
              <a:t>20</a:t>
            </a:fld>
            <a:endParaRPr lang="en-GB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6084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E3BE76CA-76B9-BD4A-99A0-E4F115A95E3B}" type="slidenum">
              <a:rPr lang="en-US">
                <a:solidFill>
                  <a:schemeClr val="tx1"/>
                </a:solidFill>
                <a:latin typeface="Arial" charset="0"/>
              </a:rPr>
              <a:pPr eaLnBrk="1" hangingPunct="1"/>
              <a:t>21</a:t>
            </a:fld>
            <a:endParaRPr lang="en-US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678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21507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7C1D2028-72C8-BC40-9BE3-870852C109C3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3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43322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dirty="0"/>
          </a:p>
        </p:txBody>
      </p:sp>
      <p:sp>
        <p:nvSpPr>
          <p:cNvPr id="6656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58C0026C-56CA-144E-A88D-DDFA177BD213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22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5466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/>
          <a:p>
            <a:pPr defTabSz="954088">
              <a:defRPr/>
            </a:pPr>
            <a:r>
              <a:rPr lang="en-US" altLang="en-US"/>
              <a:t>SILNAM Condidential &amp; Proprietary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/>
          <a:p>
            <a:pPr defTabSz="954088">
              <a:defRPr/>
            </a:pPr>
            <a:fld id="{C74BE1D4-88E4-438A-892A-20425620505B}" type="datetime1">
              <a:rPr lang="en-US" smtClean="0"/>
              <a:pPr defTabSz="954088">
                <a:defRPr/>
              </a:pPr>
              <a:t>3/22/2018</a:t>
            </a:fld>
            <a:endParaRPr lang="en-US" altLang="en-US"/>
          </a:p>
        </p:txBody>
      </p:sp>
      <p:sp>
        <p:nvSpPr>
          <p:cNvPr id="52228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 defTabSz="954088">
              <a:defRPr/>
            </a:pPr>
            <a:r>
              <a:rPr lang="en-US" altLang="en-US"/>
              <a:t>By An, Chun-Sheng (Andy)</a:t>
            </a:r>
          </a:p>
        </p:txBody>
      </p:sp>
      <p:sp>
        <p:nvSpPr>
          <p:cNvPr id="7373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408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defTabSz="95408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defTabSz="95408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defTabSz="95408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defTabSz="95408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F2990769-6D89-2D47-85D9-92A83D50F33F}" type="slidenum">
              <a:rPr lang="en-US">
                <a:solidFill>
                  <a:schemeClr val="tx1"/>
                </a:solidFill>
                <a:latin typeface="Arial" charset="0"/>
              </a:rPr>
              <a:pPr eaLnBrk="1" hangingPunct="1"/>
              <a:t>24</a:t>
            </a:fld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37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478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/>
          <a:p>
            <a:pPr defTabSz="954088">
              <a:defRPr/>
            </a:pPr>
            <a:r>
              <a:rPr lang="en-US" altLang="en-US"/>
              <a:t>SILNAM Condidential &amp; Proprietary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/>
          <a:p>
            <a:pPr defTabSz="954088">
              <a:defRPr/>
            </a:pPr>
            <a:fld id="{C9AA13AF-ACB0-441E-963D-699AE62DCB66}" type="datetime1">
              <a:rPr lang="en-US" smtClean="0"/>
              <a:pPr defTabSz="954088">
                <a:defRPr/>
              </a:pPr>
              <a:t>3/22/2018</a:t>
            </a:fld>
            <a:endParaRPr lang="en-US" altLang="en-US"/>
          </a:p>
        </p:txBody>
      </p:sp>
      <p:sp>
        <p:nvSpPr>
          <p:cNvPr id="53252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 defTabSz="954088">
              <a:defRPr/>
            </a:pPr>
            <a:r>
              <a:rPr lang="en-US" altLang="en-US"/>
              <a:t>By An, Chun-Sheng (Andy)</a:t>
            </a:r>
          </a:p>
        </p:txBody>
      </p:sp>
      <p:sp>
        <p:nvSpPr>
          <p:cNvPr id="7475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408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defTabSz="95408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defTabSz="95408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defTabSz="95408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defTabSz="95408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FFC9C158-275B-C84C-A737-362578A1E161}" type="slidenum">
              <a:rPr lang="en-US">
                <a:solidFill>
                  <a:schemeClr val="tx1"/>
                </a:solidFill>
                <a:latin typeface="Arial" charset="0"/>
              </a:rPr>
              <a:pPr eaLnBrk="1" hangingPunct="1"/>
              <a:t>25</a:t>
            </a:fld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47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6728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0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68611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EC282A7C-3D80-D24C-BAF5-6F6759780377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26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909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4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dirty="0"/>
          </a:p>
        </p:txBody>
      </p:sp>
      <p:sp>
        <p:nvSpPr>
          <p:cNvPr id="2355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97F8C6E4-A725-C746-AC7D-DEB9ED56DB91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5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787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0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dirty="0"/>
          </a:p>
        </p:txBody>
      </p:sp>
      <p:sp>
        <p:nvSpPr>
          <p:cNvPr id="27651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17F46E75-A58A-174A-8127-91D2AD48741F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6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841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dirty="0"/>
          </a:p>
        </p:txBody>
      </p:sp>
      <p:sp>
        <p:nvSpPr>
          <p:cNvPr id="29699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6B4AA69B-6820-3E44-B43F-E65AF4929802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7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4545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31747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BE766AFC-D1A2-A742-B078-957BD7C03DC5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8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8451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4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3379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8A40E0C0-A85B-4A4C-9886-66B8B347B4EF}" type="slidenum">
              <a:rPr lang="en-GB">
                <a:solidFill>
                  <a:srgbClr val="000000"/>
                </a:solidFill>
                <a:latin typeface="Arial" charset="0"/>
              </a:rPr>
              <a:pPr eaLnBrk="1" hangingPunct="1"/>
              <a:t>9</a:t>
            </a:fld>
            <a:endParaRPr lang="en-GB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7571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dirty="0"/>
          </a:p>
        </p:txBody>
      </p:sp>
      <p:sp>
        <p:nvSpPr>
          <p:cNvPr id="3584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389D19BF-053F-944E-8FDB-9E9E4388A067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10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3092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4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dirty="0"/>
          </a:p>
        </p:txBody>
      </p:sp>
      <p:sp>
        <p:nvSpPr>
          <p:cNvPr id="2355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97F8C6E4-A725-C746-AC7D-DEB9ED56DB91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11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18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Verdana" charset="0"/>
              </a:defRPr>
            </a:lvl1pPr>
          </a:lstStyle>
          <a:p>
            <a:pPr>
              <a:defRPr/>
            </a:pPr>
            <a:fld id="{5867C318-EA0B-5D4E-9FB4-DFAA69E302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24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0D0E1-5244-8F49-A507-62E595C241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1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4B532-4C18-5941-B854-44FC80D65B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199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-32" y="-14068"/>
            <a:ext cx="9144000" cy="11430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BCDEB88-AA2E-E441-A8B5-D666151604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86FAA-CDD4-284E-BE64-687A83398B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174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948C9-E7AA-8F4F-80CA-7263A3D592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722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995E6-A1BB-7C40-ABAF-986D1E4646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613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9E127-E9F6-CF45-A8BF-99782B57FA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612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AE10E-FF38-5244-ABC8-AB7F0BD3EE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594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3EDFB-D62A-3C4F-985D-6F55E1F83E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843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19727-FEFD-3448-A2FF-9915DF0D29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668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0E4E9-5818-B04F-935C-4542030747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853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AD6D742-93C4-B44A-BF32-0A112822CA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6" r:id="rId12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ＭＳ Ｐゴシック" charset="0"/>
          <a:cs typeface="ＭＳ Ｐゴシック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2856"/>
            <a:ext cx="7772400" cy="938213"/>
          </a:xfrm>
        </p:spPr>
        <p:txBody>
          <a:bodyPr/>
          <a:lstStyle/>
          <a:p>
            <a:pPr indent="0" algn="ctr" eaLnBrk="1" hangingPunct="1">
              <a:defRPr/>
            </a:pPr>
            <a:r>
              <a:rPr lang="en-US" sz="2800" dirty="0">
                <a:solidFill>
                  <a:srgbClr val="FFC000"/>
                </a:solidFill>
              </a:rPr>
              <a:t>INTRODUCTION TO </a:t>
            </a:r>
            <a:br>
              <a:rPr lang="en-US" sz="2800" dirty="0">
                <a:solidFill>
                  <a:srgbClr val="FFC000"/>
                </a:solidFill>
              </a:rPr>
            </a:br>
            <a:r>
              <a:rPr lang="en-US" sz="2800" dirty="0">
                <a:solidFill>
                  <a:srgbClr val="FFC000"/>
                </a:solidFill>
              </a:rPr>
              <a:t>PUBLIC FINANCE MANAGEMENT</a:t>
            </a:r>
            <a:endParaRPr lang="en-GB" sz="2800" dirty="0">
              <a:solidFill>
                <a:srgbClr val="FFC000"/>
              </a:solidFill>
            </a:endParaRP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28688" y="3714750"/>
            <a:ext cx="7286625" cy="1285875"/>
          </a:xfrm>
        </p:spPr>
        <p:txBody>
          <a:bodyPr/>
          <a:lstStyle/>
          <a:p>
            <a:pPr algn="ctr" eaLnBrk="1" hangingPunct="1"/>
            <a:r>
              <a:rPr lang="en-US" sz="2800" dirty="0">
                <a:latin typeface="Verdana" charset="0"/>
              </a:rPr>
              <a:t>Module 3.1:</a:t>
            </a:r>
            <a:r>
              <a:rPr lang="en-GB" sz="2800" dirty="0">
                <a:latin typeface="Verdana" charset="0"/>
              </a:rPr>
              <a:t> Special issues: Payroll, Procurement and IT</a:t>
            </a:r>
          </a:p>
          <a:p>
            <a:pPr algn="ctr" eaLnBrk="1" hangingPunct="1"/>
            <a:endParaRPr lang="en-GB" sz="2800" dirty="0">
              <a:latin typeface="Verdana" charset="0"/>
            </a:endParaRPr>
          </a:p>
          <a:p>
            <a:pPr algn="ctr" eaLnBrk="1" hangingPunct="1"/>
            <a:endParaRPr lang="en-GB" sz="2800" dirty="0">
              <a:latin typeface="Verdana" charset="0"/>
            </a:endParaRPr>
          </a:p>
          <a:p>
            <a:pPr algn="ctr" eaLnBrk="1" hangingPunct="1"/>
            <a:endParaRPr lang="en-GB" sz="2800" dirty="0">
              <a:latin typeface="Verdana" charset="0"/>
            </a:endParaRPr>
          </a:p>
          <a:p>
            <a:pPr algn="ctr" eaLnBrk="1" hangingPunct="1"/>
            <a:endParaRPr lang="fr-FR" sz="2800" dirty="0">
              <a:latin typeface="Verdana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6" descr="09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9190" y="3563367"/>
            <a:ext cx="3671887" cy="200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8" name="Espace réservé du contenu 1"/>
          <p:cNvSpPr>
            <a:spLocks noGrp="1"/>
          </p:cNvSpPr>
          <p:nvPr>
            <p:ph idx="1"/>
          </p:nvPr>
        </p:nvSpPr>
        <p:spPr>
          <a:xfrm>
            <a:off x="354628" y="2780854"/>
            <a:ext cx="7920038" cy="3744490"/>
          </a:xfrm>
        </p:spPr>
        <p:txBody>
          <a:bodyPr/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</a:pPr>
            <a:r>
              <a:rPr lang="en-GB" sz="1900" i="0" dirty="0">
                <a:latin typeface="Verdana" charset="0"/>
              </a:rPr>
              <a:t>ActionAid study in 2006 showed that out of a sample of 41 countries with an IMF loan agreement, 18 had a ceiling on the wage bill.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</a:pPr>
            <a:r>
              <a:rPr lang="en-GB" sz="1900" i="0" dirty="0">
                <a:latin typeface="Verdana" charset="0"/>
              </a:rPr>
              <a:t>Largest group of public sector                                    workers are teachers, the                                          second largest are health workers. 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sz="1900" i="0" dirty="0">
                <a:latin typeface="Verdana" charset="0"/>
              </a:rPr>
              <a:t>“Wage bill ceilings have been                                        used to protect macroeconomic                                         stability and still may be needed in exceptional cases, but their use should become less frequent” (IMF Board 2007).</a:t>
            </a:r>
            <a:endParaRPr lang="en-GB" sz="1900" i="0" dirty="0">
              <a:latin typeface="Verdana" charset="0"/>
            </a:endParaRPr>
          </a:p>
          <a:p>
            <a:pPr eaLnBrk="1" hangingPunct="1"/>
            <a:endParaRPr lang="fr-BE" sz="2000" dirty="0">
              <a:latin typeface="Verdana" charset="0"/>
            </a:endParaRPr>
          </a:p>
        </p:txBody>
      </p:sp>
      <p:sp>
        <p:nvSpPr>
          <p:cNvPr id="34819" name="Titre 2"/>
          <p:cNvSpPr>
            <a:spLocks noGrp="1"/>
          </p:cNvSpPr>
          <p:nvPr>
            <p:ph type="title"/>
          </p:nvPr>
        </p:nvSpPr>
        <p:spPr>
          <a:xfrm>
            <a:off x="-36512" y="2151559"/>
            <a:ext cx="9144000" cy="629369"/>
          </a:xfrm>
          <a:ln/>
        </p:spPr>
        <p:txBody>
          <a:bodyPr/>
          <a:lstStyle/>
          <a:p>
            <a:pPr indent="0" eaLnBrk="1" hangingPunct="1"/>
            <a:r>
              <a:rPr lang="en-GB" sz="2200" dirty="0">
                <a:latin typeface="Verdana" charset="0"/>
              </a:rPr>
              <a:t>IMF public sector wage ceilings</a:t>
            </a:r>
            <a:endParaRPr lang="fr-BE" sz="2200" dirty="0">
              <a:latin typeface="Verdana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CDEB88-AA2E-E441-A8B5-D666151604BF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  <p:sp>
        <p:nvSpPr>
          <p:cNvPr id="7" name="Titre 2"/>
          <p:cNvSpPr txBox="1">
            <a:spLocks/>
          </p:cNvSpPr>
          <p:nvPr/>
        </p:nvSpPr>
        <p:spPr bwMode="auto">
          <a:xfrm>
            <a:off x="-28575" y="1312863"/>
            <a:ext cx="9144000" cy="6759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indent="0" algn="ctr" eaLnBrk="1" hangingPunct="1"/>
            <a:r>
              <a:rPr lang="en-GB" kern="0" dirty="0">
                <a:latin typeface="Verdana" charset="0"/>
              </a:rPr>
              <a:t>Payroll procedures, processes and risks</a:t>
            </a:r>
            <a:endParaRPr lang="fr-BE" kern="0" dirty="0">
              <a:latin typeface="Verdana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Espace réservé du contenu 1"/>
          <p:cNvSpPr>
            <a:spLocks noGrp="1"/>
          </p:cNvSpPr>
          <p:nvPr>
            <p:ph idx="1"/>
          </p:nvPr>
        </p:nvSpPr>
        <p:spPr>
          <a:xfrm>
            <a:off x="539552" y="2843808"/>
            <a:ext cx="8229600" cy="1881336"/>
          </a:xfrm>
        </p:spPr>
        <p:txBody>
          <a:bodyPr/>
          <a:lstStyle/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i="0" dirty="0">
                <a:ea typeface="+mn-ea"/>
                <a:cs typeface="+mn-cs"/>
              </a:rPr>
              <a:t>Payroll procedures, processes and risks</a:t>
            </a:r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b="1" i="0" dirty="0">
                <a:solidFill>
                  <a:srgbClr val="FF0000"/>
                </a:solidFill>
                <a:ea typeface="+mn-ea"/>
                <a:cs typeface="+mn-cs"/>
              </a:rPr>
              <a:t>Procurement methods and practice</a:t>
            </a:r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i="0" dirty="0">
                <a:ea typeface="+mn-ea"/>
                <a:cs typeface="+mn-cs"/>
              </a:rPr>
              <a:t>Use of IT, challenges of large IT projects</a:t>
            </a:r>
            <a:endParaRPr lang="fr-FR" i="0" dirty="0"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CDEB88-AA2E-E441-A8B5-D666151604BF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1907704" y="1628800"/>
            <a:ext cx="410445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lvl="0" algn="ctr"/>
            <a:r>
              <a:rPr lang="en-GB" sz="3000" b="1" kern="0" dirty="0"/>
              <a:t>Module Outline</a:t>
            </a:r>
          </a:p>
        </p:txBody>
      </p:sp>
    </p:spTree>
    <p:extLst>
      <p:ext uri="{BB962C8B-B14F-4D97-AF65-F5344CB8AC3E}">
        <p14:creationId xmlns:p14="http://schemas.microsoft.com/office/powerpoint/2010/main" val="2060929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Espace réservé du contenu 1"/>
          <p:cNvSpPr>
            <a:spLocks noGrp="1"/>
          </p:cNvSpPr>
          <p:nvPr>
            <p:ph idx="1"/>
          </p:nvPr>
        </p:nvSpPr>
        <p:spPr>
          <a:xfrm>
            <a:off x="446856" y="2504463"/>
            <a:ext cx="8229600" cy="3490913"/>
          </a:xfrm>
        </p:spPr>
        <p:txBody>
          <a:bodyPr/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  <a:buFontTx/>
              <a:buNone/>
            </a:pPr>
            <a:r>
              <a:rPr lang="en-GB" i="0" dirty="0">
                <a:latin typeface="Verdana" charset="0"/>
              </a:rPr>
              <a:t>Procurement is the</a:t>
            </a:r>
            <a:r>
              <a:rPr lang="en-GB" i="0" dirty="0">
                <a:solidFill>
                  <a:srgbClr val="FF0000"/>
                </a:solidFill>
                <a:latin typeface="Verdana" charset="0"/>
              </a:rPr>
              <a:t> process </a:t>
            </a:r>
            <a:r>
              <a:rPr lang="en-GB" i="0" dirty="0">
                <a:latin typeface="Verdana" charset="0"/>
              </a:rPr>
              <a:t>of: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</a:pPr>
            <a:r>
              <a:rPr lang="en-GB" sz="2000" i="0" dirty="0">
                <a:latin typeface="Verdana" charset="0"/>
              </a:rPr>
              <a:t>Identifying what is needed – procurement plan;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</a:pPr>
            <a:r>
              <a:rPr lang="en-GB" sz="2000" i="0" dirty="0">
                <a:latin typeface="Verdana" charset="0"/>
              </a:rPr>
              <a:t>Determining the best person or company to supply this need – ordering/contracting;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</a:pPr>
            <a:r>
              <a:rPr lang="en-GB" sz="2000" i="0" dirty="0">
                <a:latin typeface="Verdana" charset="0"/>
              </a:rPr>
              <a:t>Ensuring what is procured is delivered to the right place, at the right time, for the best price, 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</a:pPr>
            <a:r>
              <a:rPr lang="en-GB" sz="2000" i="0" dirty="0">
                <a:latin typeface="Verdana" charset="0"/>
              </a:rPr>
              <a:t> All of this is done in a fair and transparent manner</a:t>
            </a:r>
            <a:r>
              <a:rPr lang="en-GB" dirty="0">
                <a:latin typeface="Verdana" charset="0"/>
              </a:rPr>
              <a:t>.</a:t>
            </a:r>
          </a:p>
          <a:p>
            <a:pPr eaLnBrk="1" hangingPunct="1"/>
            <a:endParaRPr lang="fr-BE" dirty="0">
              <a:latin typeface="Verdana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CDEB88-AA2E-E441-A8B5-D666151604BF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107504" y="1340768"/>
            <a:ext cx="89289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FFFFFF"/>
              </a:buClr>
              <a:buFontTx/>
              <a:buChar char="•"/>
            </a:pPr>
            <a:r>
              <a:rPr lang="en-GB" sz="3200" b="1" kern="0" dirty="0"/>
              <a:t>Procurement methods and practice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2582213"/>
              </p:ext>
            </p:extLst>
          </p:nvPr>
        </p:nvGraphicFramePr>
        <p:xfrm>
          <a:off x="467544" y="1772816"/>
          <a:ext cx="82296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0962" name="Title 2"/>
          <p:cNvSpPr>
            <a:spLocks noGrp="1"/>
          </p:cNvSpPr>
          <p:nvPr>
            <p:ph type="title"/>
          </p:nvPr>
        </p:nvSpPr>
        <p:spPr>
          <a:xfrm>
            <a:off x="2411413" y="1773238"/>
            <a:ext cx="6732587" cy="785812"/>
          </a:xfrm>
          <a:ln/>
        </p:spPr>
        <p:txBody>
          <a:bodyPr/>
          <a:lstStyle/>
          <a:p>
            <a:pPr indent="0" eaLnBrk="1" hangingPunct="1"/>
            <a:r>
              <a:rPr lang="en-US" sz="2000" i="1" dirty="0">
                <a:solidFill>
                  <a:schemeClr val="tx1"/>
                </a:solidFill>
                <a:latin typeface="Verdana" charset="0"/>
              </a:rPr>
              <a:t>Procurement Process</a:t>
            </a:r>
          </a:p>
        </p:txBody>
      </p:sp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2627313" y="2492375"/>
            <a:ext cx="4572000" cy="708025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265113" indent="-265113">
              <a:buFont typeface="Verdana" panose="020B0604030504040204" pitchFamily="34" charset="0"/>
              <a:buChar char="●"/>
            </a:pPr>
            <a:r>
              <a:rPr lang="en-US" sz="2000" dirty="0"/>
              <a:t>procurement plan</a:t>
            </a:r>
          </a:p>
          <a:p>
            <a:pPr marL="265113" indent="-265113">
              <a:buFont typeface="Verdana" panose="020B0604030504040204" pitchFamily="34" charset="0"/>
              <a:buChar char="●"/>
            </a:pPr>
            <a:r>
              <a:rPr lang="en-US" sz="2000" dirty="0"/>
              <a:t>specification/bid documents</a:t>
            </a:r>
            <a:endParaRPr lang="en-GB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CDEB88-AA2E-E441-A8B5-D666151604BF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79512" y="1268760"/>
            <a:ext cx="86389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FFFFFF"/>
              </a:buClr>
              <a:buFontTx/>
              <a:buChar char="•"/>
            </a:pPr>
            <a:r>
              <a:rPr lang="en-GB" sz="3200" b="1" kern="0" dirty="0"/>
              <a:t>Procurement methods and practice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Espace réservé du contenu 1"/>
          <p:cNvSpPr>
            <a:spLocks noGrp="1"/>
          </p:cNvSpPr>
          <p:nvPr>
            <p:ph idx="1"/>
          </p:nvPr>
        </p:nvSpPr>
        <p:spPr>
          <a:xfrm>
            <a:off x="539552" y="2996952"/>
            <a:ext cx="8229600" cy="3168352"/>
          </a:xfrm>
        </p:spPr>
        <p:txBody>
          <a:bodyPr/>
          <a:lstStyle/>
          <a:p>
            <a:pPr eaLnBrk="1" hangingPunct="1">
              <a:spcBef>
                <a:spcPts val="300"/>
              </a:spcBef>
              <a:spcAft>
                <a:spcPts val="300"/>
              </a:spcAft>
              <a:buClrTx/>
            </a:pPr>
            <a:r>
              <a:rPr lang="en-GB" sz="2200" i="0" dirty="0">
                <a:latin typeface="Verdana" charset="0"/>
              </a:rPr>
              <a:t>Standard list of suppliers</a:t>
            </a:r>
          </a:p>
          <a:p>
            <a:pPr eaLnBrk="1" hangingPunct="1">
              <a:spcBef>
                <a:spcPts val="300"/>
              </a:spcBef>
              <a:spcAft>
                <a:spcPts val="300"/>
              </a:spcAft>
              <a:buClrTx/>
            </a:pPr>
            <a:r>
              <a:rPr lang="en-GB" sz="2200" i="0" dirty="0">
                <a:latin typeface="Verdana" charset="0"/>
              </a:rPr>
              <a:t>Written quotations</a:t>
            </a:r>
          </a:p>
          <a:p>
            <a:pPr eaLnBrk="1" hangingPunct="1">
              <a:spcBef>
                <a:spcPts val="300"/>
              </a:spcBef>
              <a:spcAft>
                <a:spcPts val="300"/>
              </a:spcAft>
              <a:buClrTx/>
            </a:pPr>
            <a:r>
              <a:rPr lang="en-GB" sz="2200" i="0" dirty="0">
                <a:latin typeface="Verdana" charset="0"/>
              </a:rPr>
              <a:t>Formal tenders – pre-qualification</a:t>
            </a:r>
          </a:p>
          <a:p>
            <a:pPr marL="358775" indent="0" eaLnBrk="1" hangingPunct="1">
              <a:spcBef>
                <a:spcPts val="1200"/>
              </a:spcBef>
              <a:buClrTx/>
              <a:buNone/>
            </a:pPr>
            <a:r>
              <a:rPr lang="en-GB" sz="2200" dirty="0">
                <a:solidFill>
                  <a:srgbClr val="FF0000"/>
                </a:solidFill>
                <a:latin typeface="Verdana" charset="0"/>
              </a:rPr>
              <a:t>Exceptions</a:t>
            </a:r>
            <a:r>
              <a:rPr lang="en-GB" sz="2200" i="0" dirty="0">
                <a:solidFill>
                  <a:srgbClr val="FF0000"/>
                </a:solidFill>
                <a:latin typeface="Verdana" charset="0"/>
              </a:rPr>
              <a:t>:</a:t>
            </a:r>
          </a:p>
          <a:p>
            <a:pPr eaLnBrk="1" hangingPunct="1">
              <a:spcBef>
                <a:spcPts val="300"/>
              </a:spcBef>
              <a:spcAft>
                <a:spcPts val="300"/>
              </a:spcAft>
              <a:buClrTx/>
            </a:pPr>
            <a:r>
              <a:rPr lang="en-GB" sz="2200" i="0" dirty="0">
                <a:latin typeface="Verdana" charset="0"/>
              </a:rPr>
              <a:t>Single source procurement</a:t>
            </a:r>
          </a:p>
          <a:p>
            <a:pPr eaLnBrk="1" hangingPunct="1">
              <a:spcBef>
                <a:spcPts val="300"/>
              </a:spcBef>
              <a:spcAft>
                <a:spcPts val="300"/>
              </a:spcAft>
              <a:buClrTx/>
            </a:pPr>
            <a:r>
              <a:rPr lang="en-GB" sz="2200" i="0" dirty="0">
                <a:latin typeface="Verdana" charset="0"/>
              </a:rPr>
              <a:t>Restricted tendering</a:t>
            </a:r>
          </a:p>
          <a:p>
            <a:pPr eaLnBrk="1" hangingPunct="1">
              <a:buClrTx/>
            </a:pPr>
            <a:endParaRPr lang="fr-BE" sz="2200" i="0" dirty="0">
              <a:latin typeface="Verdana" charset="0"/>
            </a:endParaRPr>
          </a:p>
        </p:txBody>
      </p:sp>
      <p:sp>
        <p:nvSpPr>
          <p:cNvPr id="43010" name="Titre 2"/>
          <p:cNvSpPr>
            <a:spLocks noGrp="1"/>
          </p:cNvSpPr>
          <p:nvPr>
            <p:ph type="title"/>
          </p:nvPr>
        </p:nvSpPr>
        <p:spPr>
          <a:xfrm>
            <a:off x="2279" y="2366566"/>
            <a:ext cx="9144000" cy="630386"/>
          </a:xfrm>
          <a:ln/>
        </p:spPr>
        <p:txBody>
          <a:bodyPr/>
          <a:lstStyle/>
          <a:p>
            <a:pPr indent="0" eaLnBrk="1" hangingPunct="1"/>
            <a:r>
              <a:rPr lang="en-GB" sz="2200" dirty="0">
                <a:latin typeface="Verdana" charset="0"/>
              </a:rPr>
              <a:t>Procurement approaches</a:t>
            </a:r>
            <a:endParaRPr lang="fr-BE" sz="2200" dirty="0">
              <a:latin typeface="Verdana" charset="0"/>
            </a:endParaRPr>
          </a:p>
        </p:txBody>
      </p:sp>
      <p:pic>
        <p:nvPicPr>
          <p:cNvPr id="43012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13" y="4500563"/>
            <a:ext cx="2428875" cy="216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CDEB88-AA2E-E441-A8B5-D666151604BF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171006" y="1628800"/>
            <a:ext cx="85774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Procurement methods and practice</a:t>
            </a:r>
            <a:endParaRPr lang="en-GB" sz="32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Espace réservé du contenu 1"/>
          <p:cNvSpPr>
            <a:spLocks noGrp="1"/>
          </p:cNvSpPr>
          <p:nvPr>
            <p:ph idx="1"/>
          </p:nvPr>
        </p:nvSpPr>
        <p:spPr>
          <a:xfrm>
            <a:off x="323528" y="2987824"/>
            <a:ext cx="8229600" cy="2889448"/>
          </a:xfrm>
        </p:spPr>
        <p:txBody>
          <a:bodyPr/>
          <a:lstStyle/>
          <a:p>
            <a:pPr marL="623888" eaLnBrk="1" hangingPunct="1">
              <a:spcAft>
                <a:spcPts val="1200"/>
              </a:spcAft>
              <a:buClrTx/>
            </a:pPr>
            <a:r>
              <a:rPr lang="en-US" sz="2000" i="0" dirty="0">
                <a:latin typeface="Verdana" charset="0"/>
              </a:rPr>
              <a:t>Integration of procurement into budget;</a:t>
            </a:r>
          </a:p>
          <a:p>
            <a:pPr marL="623888" eaLnBrk="1" hangingPunct="1">
              <a:spcAft>
                <a:spcPts val="1200"/>
              </a:spcAft>
              <a:buClrTx/>
            </a:pPr>
            <a:r>
              <a:rPr lang="en-US" sz="2000" i="0" dirty="0">
                <a:latin typeface="Verdana" charset="0"/>
              </a:rPr>
              <a:t>No initiation of procurement without available funds;</a:t>
            </a:r>
          </a:p>
          <a:p>
            <a:pPr marL="623888" eaLnBrk="1" hangingPunct="1">
              <a:spcAft>
                <a:spcPts val="1200"/>
              </a:spcAft>
              <a:buClrTx/>
            </a:pPr>
            <a:r>
              <a:rPr lang="en-US" sz="2000" i="0" dirty="0">
                <a:latin typeface="Verdana" charset="0"/>
              </a:rPr>
              <a:t>Segregation of duties;</a:t>
            </a:r>
          </a:p>
          <a:p>
            <a:pPr marL="623888" eaLnBrk="1" hangingPunct="1">
              <a:spcAft>
                <a:spcPts val="1200"/>
              </a:spcAft>
              <a:buClrTx/>
            </a:pPr>
            <a:r>
              <a:rPr lang="en-US" sz="2000" i="0" dirty="0">
                <a:latin typeface="Verdana" charset="0"/>
              </a:rPr>
              <a:t>Transparency from the bidding stage to contract award (including bid prices);</a:t>
            </a:r>
          </a:p>
          <a:p>
            <a:pPr marL="623888" eaLnBrk="1" hangingPunct="1">
              <a:spcAft>
                <a:spcPts val="1200"/>
              </a:spcAft>
              <a:buClrTx/>
            </a:pPr>
            <a:r>
              <a:rPr lang="en-US" sz="2000" i="0" dirty="0">
                <a:latin typeface="Verdana" charset="0"/>
              </a:rPr>
              <a:t>Effective Competition.</a:t>
            </a:r>
            <a:endParaRPr lang="en-US" dirty="0">
              <a:latin typeface="Verdana" charset="0"/>
            </a:endParaRPr>
          </a:p>
          <a:p>
            <a:pPr lvl="1" eaLnBrk="1" hangingPunct="1"/>
            <a:endParaRPr lang="fr-BE" sz="2400" dirty="0">
              <a:latin typeface="Verdana" charset="0"/>
            </a:endParaRPr>
          </a:p>
        </p:txBody>
      </p:sp>
      <p:sp>
        <p:nvSpPr>
          <p:cNvPr id="45058" name="Titre 2"/>
          <p:cNvSpPr>
            <a:spLocks noGrp="1"/>
          </p:cNvSpPr>
          <p:nvPr>
            <p:ph type="title"/>
          </p:nvPr>
        </p:nvSpPr>
        <p:spPr>
          <a:xfrm>
            <a:off x="0" y="2420888"/>
            <a:ext cx="9144000" cy="504056"/>
          </a:xfrm>
          <a:ln/>
        </p:spPr>
        <p:txBody>
          <a:bodyPr/>
          <a:lstStyle/>
          <a:p>
            <a:pPr indent="0" eaLnBrk="1" hangingPunct="1"/>
            <a:r>
              <a:rPr lang="en-GB" sz="2200" dirty="0">
                <a:latin typeface="Verdana" charset="0"/>
              </a:rPr>
              <a:t>Procurement management</a:t>
            </a:r>
            <a:endParaRPr lang="fr-BE" sz="2200" dirty="0">
              <a:latin typeface="Verdana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CDEB88-AA2E-E441-A8B5-D666151604BF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107504" y="1484784"/>
            <a:ext cx="89289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Procurement methods and practice</a:t>
            </a:r>
            <a:endParaRPr lang="en-GB" sz="32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Espace réservé du contenu 1"/>
          <p:cNvSpPr>
            <a:spLocks noGrp="1"/>
          </p:cNvSpPr>
          <p:nvPr>
            <p:ph idx="1"/>
          </p:nvPr>
        </p:nvSpPr>
        <p:spPr>
          <a:xfrm>
            <a:off x="467544" y="2780928"/>
            <a:ext cx="8064896" cy="3744416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ClrTx/>
              <a:buNone/>
            </a:pPr>
            <a:r>
              <a:rPr lang="en-US" i="0" dirty="0">
                <a:latin typeface="Verdana" charset="0"/>
              </a:rPr>
              <a:t>Effective competition in the selection of the contractors: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</a:pPr>
            <a:r>
              <a:rPr lang="en-US" b="0" dirty="0">
                <a:latin typeface="Verdana" charset="0"/>
              </a:rPr>
              <a:t>Controls over contract slicing;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</a:pPr>
            <a:r>
              <a:rPr lang="en-US" b="0" dirty="0">
                <a:latin typeface="Verdana" charset="0"/>
              </a:rPr>
              <a:t>Adequate advertising;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</a:pPr>
            <a:r>
              <a:rPr lang="en-US" b="0" dirty="0">
                <a:latin typeface="Verdana" charset="0"/>
              </a:rPr>
              <a:t>Sealed bids;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</a:pPr>
            <a:r>
              <a:rPr lang="en-US" b="0" dirty="0">
                <a:latin typeface="Verdana" charset="0"/>
              </a:rPr>
              <a:t>Tender specification of both compliance criteria as well as evaluation criteria;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</a:pPr>
            <a:r>
              <a:rPr lang="en-US" b="0" dirty="0">
                <a:latin typeface="Verdana" charset="0"/>
              </a:rPr>
              <a:t>Prompt evaluations;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</a:pPr>
            <a:r>
              <a:rPr lang="en-US" b="0" dirty="0">
                <a:latin typeface="Verdana" charset="0"/>
              </a:rPr>
              <a:t>Adequate period for complaints/appeals after contract award.</a:t>
            </a:r>
          </a:p>
          <a:p>
            <a:pPr eaLnBrk="1" hangingPunct="1">
              <a:spcAft>
                <a:spcPts val="1200"/>
              </a:spcAft>
            </a:pPr>
            <a:endParaRPr lang="fr-BE" dirty="0">
              <a:latin typeface="Verdana" charset="0"/>
            </a:endParaRPr>
          </a:p>
        </p:txBody>
      </p:sp>
      <p:sp>
        <p:nvSpPr>
          <p:cNvPr id="47106" name="Titre 2"/>
          <p:cNvSpPr>
            <a:spLocks noGrp="1"/>
          </p:cNvSpPr>
          <p:nvPr>
            <p:ph type="title"/>
          </p:nvPr>
        </p:nvSpPr>
        <p:spPr>
          <a:xfrm>
            <a:off x="0" y="2204864"/>
            <a:ext cx="9144000" cy="432048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indent="0" eaLnBrk="1" hangingPunct="1"/>
            <a:r>
              <a:rPr lang="en-GB" sz="2200" dirty="0">
                <a:latin typeface="Verdana" charset="0"/>
              </a:rPr>
              <a:t>Procurement management </a:t>
            </a:r>
            <a:r>
              <a:rPr lang="en-GB" sz="2200" i="1" dirty="0">
                <a:latin typeface="Verdana" charset="0"/>
              </a:rPr>
              <a:t>cont</a:t>
            </a:r>
            <a:r>
              <a:rPr lang="en-GB" sz="2200" dirty="0">
                <a:latin typeface="Verdana" charset="0"/>
              </a:rPr>
              <a:t>.</a:t>
            </a:r>
            <a:endParaRPr lang="fr-BE" sz="2200" dirty="0">
              <a:latin typeface="Verdana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CDEB88-AA2E-E441-A8B5-D666151604BF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07504" y="1484784"/>
            <a:ext cx="89289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Procurement methods and practice</a:t>
            </a:r>
            <a:endParaRPr lang="en-GB" sz="32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Espace réservé du contenu 1"/>
          <p:cNvSpPr>
            <a:spLocks noGrp="1"/>
          </p:cNvSpPr>
          <p:nvPr>
            <p:ph idx="1"/>
          </p:nvPr>
        </p:nvSpPr>
        <p:spPr>
          <a:xfrm>
            <a:off x="357187" y="3115759"/>
            <a:ext cx="8429625" cy="3121553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</a:pPr>
            <a:r>
              <a:rPr lang="en-GB" i="0" dirty="0">
                <a:latin typeface="Verdana" charset="0"/>
              </a:rPr>
              <a:t>Ministerial tender boards – letting contracts;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i="0" dirty="0">
              <a:latin typeface="Verdana" charset="0"/>
            </a:endParaRPr>
          </a:p>
          <a:p>
            <a:pPr eaLnBrk="1" hangingPunct="1">
              <a:spcBef>
                <a:spcPct val="0"/>
              </a:spcBef>
              <a:buClrTx/>
            </a:pPr>
            <a:r>
              <a:rPr lang="en-GB" i="0" dirty="0">
                <a:latin typeface="Verdana" charset="0"/>
              </a:rPr>
              <a:t>Central tender boards – letting larger contracts;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i="0" dirty="0">
              <a:latin typeface="Verdana" charset="0"/>
            </a:endParaRPr>
          </a:p>
          <a:p>
            <a:pPr eaLnBrk="1" hangingPunct="1">
              <a:spcBef>
                <a:spcPct val="0"/>
              </a:spcBef>
              <a:buClrTx/>
            </a:pPr>
            <a:r>
              <a:rPr lang="en-GB" i="0" dirty="0">
                <a:latin typeface="Verdana" charset="0"/>
              </a:rPr>
              <a:t>Public Procurement Authority – regulation, monitoring, complaints &amp; training;</a:t>
            </a:r>
            <a:br>
              <a:rPr lang="en-GB" i="0" dirty="0">
                <a:latin typeface="Verdana" charset="0"/>
              </a:rPr>
            </a:br>
            <a:endParaRPr lang="en-GB" i="0" dirty="0">
              <a:latin typeface="Verdana" charset="0"/>
            </a:endParaRPr>
          </a:p>
          <a:p>
            <a:pPr eaLnBrk="1" hangingPunct="1">
              <a:spcBef>
                <a:spcPct val="0"/>
              </a:spcBef>
              <a:buClrTx/>
            </a:pPr>
            <a:r>
              <a:rPr lang="en-GB" i="0" dirty="0">
                <a:latin typeface="Verdana" charset="0"/>
              </a:rPr>
              <a:t>Central Purchasing Organisation</a:t>
            </a:r>
            <a:r>
              <a:rPr lang="fr-BE" i="0" dirty="0">
                <a:latin typeface="Verdana" charset="0"/>
              </a:rPr>
              <a:t>.</a:t>
            </a:r>
            <a:endParaRPr lang="en-GB" i="0" dirty="0">
              <a:latin typeface="Verdana" charset="0"/>
            </a:endParaRPr>
          </a:p>
        </p:txBody>
      </p:sp>
      <p:sp>
        <p:nvSpPr>
          <p:cNvPr id="49154" name="Titre 2"/>
          <p:cNvSpPr>
            <a:spLocks noGrp="1"/>
          </p:cNvSpPr>
          <p:nvPr>
            <p:ph type="title"/>
          </p:nvPr>
        </p:nvSpPr>
        <p:spPr>
          <a:xfrm>
            <a:off x="0" y="2471414"/>
            <a:ext cx="9144000" cy="453530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indent="0" eaLnBrk="1" hangingPunct="1"/>
            <a:r>
              <a:rPr lang="en-GB" sz="2200" dirty="0">
                <a:latin typeface="Verdana" charset="0"/>
              </a:rPr>
              <a:t>Institutional arrangements</a:t>
            </a:r>
            <a:endParaRPr lang="fr-BE" sz="2200" dirty="0">
              <a:latin typeface="Verdana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CDEB88-AA2E-E441-A8B5-D666151604BF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395536" y="1475746"/>
            <a:ext cx="82926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/>
              <a:t>Procurement methods and practice</a:t>
            </a:r>
            <a:endParaRPr lang="en-GB" sz="32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Espace réservé du contenu 1"/>
          <p:cNvSpPr>
            <a:spLocks noGrp="1"/>
          </p:cNvSpPr>
          <p:nvPr>
            <p:ph idx="1"/>
          </p:nvPr>
        </p:nvSpPr>
        <p:spPr>
          <a:xfrm>
            <a:off x="323528" y="2708920"/>
            <a:ext cx="8496944" cy="3888432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i="0" dirty="0">
                <a:latin typeface="Verdana" charset="0"/>
              </a:rPr>
              <a:t>Dimension 24.1 assesses the extent to which prudent </a:t>
            </a:r>
            <a:r>
              <a:rPr lang="en-GB" sz="2000" i="0" dirty="0">
                <a:solidFill>
                  <a:srgbClr val="FF0000"/>
                </a:solidFill>
                <a:latin typeface="Verdana" charset="0"/>
              </a:rPr>
              <a:t>monitoring and reporting systems </a:t>
            </a:r>
            <a:r>
              <a:rPr lang="en-GB" sz="2000" i="0" dirty="0">
                <a:latin typeface="Verdana" charset="0"/>
              </a:rPr>
              <a:t>are in place within government for ensuring value for money and for promoting fiduciary integrity;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i="0" dirty="0">
                <a:latin typeface="Verdana" charset="0"/>
              </a:rPr>
              <a:t>Dimension 24.2 analyses the percentage of the total value of contracts awarded with and </a:t>
            </a:r>
            <a:r>
              <a:rPr lang="en-GB" sz="2000" i="0" dirty="0">
                <a:solidFill>
                  <a:srgbClr val="FF0000"/>
                </a:solidFill>
                <a:latin typeface="Verdana" charset="0"/>
              </a:rPr>
              <a:t>without competition</a:t>
            </a:r>
            <a:r>
              <a:rPr lang="en-GB" sz="2000" i="0" dirty="0">
                <a:latin typeface="Verdana" charset="0"/>
              </a:rPr>
              <a:t>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i="0" dirty="0">
                <a:latin typeface="Verdana" charset="0"/>
              </a:rPr>
              <a:t>Dimension 24.3 reviews the level of </a:t>
            </a:r>
            <a:r>
              <a:rPr lang="en-GB" sz="2000" i="0" dirty="0">
                <a:solidFill>
                  <a:srgbClr val="FF0000"/>
                </a:solidFill>
                <a:latin typeface="Verdana" charset="0"/>
              </a:rPr>
              <a:t>public access </a:t>
            </a:r>
            <a:r>
              <a:rPr lang="en-GB" sz="2000" i="0" dirty="0">
                <a:latin typeface="Verdana" charset="0"/>
              </a:rPr>
              <a:t>to complete, reliable and timely procurement information;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i="0" dirty="0">
                <a:latin typeface="Verdana" charset="0"/>
              </a:rPr>
              <a:t>Dimension 24.4 assesses the existence and effectiveness of an independent, administrative </a:t>
            </a:r>
            <a:r>
              <a:rPr lang="en-GB" sz="2000" i="0" dirty="0">
                <a:solidFill>
                  <a:srgbClr val="FF0000"/>
                </a:solidFill>
                <a:latin typeface="Verdana" charset="0"/>
              </a:rPr>
              <a:t>complaint resolution </a:t>
            </a:r>
            <a:r>
              <a:rPr lang="en-GB" sz="2000" i="0" dirty="0">
                <a:latin typeface="Verdana" charset="0"/>
              </a:rPr>
              <a:t>mechanism.</a:t>
            </a:r>
            <a:endParaRPr lang="fr-BE" sz="2000" i="0" dirty="0">
              <a:latin typeface="Verdana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CDEB88-AA2E-E441-A8B5-D666151604BF}" type="slidenum">
              <a:rPr lang="en-GB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Titre 2"/>
          <p:cNvSpPr txBox="1">
            <a:spLocks/>
          </p:cNvSpPr>
          <p:nvPr/>
        </p:nvSpPr>
        <p:spPr bwMode="auto">
          <a:xfrm>
            <a:off x="-14287" y="1988840"/>
            <a:ext cx="9144000" cy="64807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indent="0" eaLnBrk="1" hangingPunct="1"/>
            <a:r>
              <a:rPr lang="en-GB" sz="2000" kern="0" dirty="0">
                <a:ea typeface="+mn-ea"/>
                <a:cs typeface="+mn-cs"/>
              </a:rPr>
              <a:t>PEFA</a:t>
            </a:r>
            <a:r>
              <a:rPr lang="en-GB" sz="2600" kern="0" dirty="0"/>
              <a:t> </a:t>
            </a:r>
            <a:r>
              <a:rPr lang="en-GB" sz="2000" kern="0" dirty="0">
                <a:ea typeface="+mn-ea"/>
                <a:cs typeface="+mn-cs"/>
              </a:rPr>
              <a:t>on Procurement… Indicator 24</a:t>
            </a:r>
            <a:endParaRPr lang="fr-BE" sz="2000" kern="0" dirty="0">
              <a:ea typeface="+mn-ea"/>
              <a:cs typeface="+mn-cs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1357313"/>
            <a:ext cx="91440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dirty="0"/>
              <a:t>Procurement methods and practice</a:t>
            </a:r>
            <a:endParaRPr lang="en-GB" sz="3000" b="1" dirty="0"/>
          </a:p>
        </p:txBody>
      </p:sp>
    </p:spTree>
    <p:extLst>
      <p:ext uri="{BB962C8B-B14F-4D97-AF65-F5344CB8AC3E}">
        <p14:creationId xmlns:p14="http://schemas.microsoft.com/office/powerpoint/2010/main" val="3049030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Espace réservé du contenu 1"/>
          <p:cNvSpPr>
            <a:spLocks noGrp="1"/>
          </p:cNvSpPr>
          <p:nvPr>
            <p:ph idx="1"/>
          </p:nvPr>
        </p:nvSpPr>
        <p:spPr>
          <a:xfrm>
            <a:off x="539552" y="2843808"/>
            <a:ext cx="8229600" cy="1881336"/>
          </a:xfrm>
        </p:spPr>
        <p:txBody>
          <a:bodyPr/>
          <a:lstStyle/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i="0" dirty="0">
                <a:ea typeface="+mn-ea"/>
                <a:cs typeface="+mn-cs"/>
              </a:rPr>
              <a:t>Payroll procedures, processes and risks</a:t>
            </a:r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i="0" dirty="0">
                <a:ea typeface="+mn-ea"/>
                <a:cs typeface="+mn-cs"/>
              </a:rPr>
              <a:t>Procurement methods and practice</a:t>
            </a:r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b="1" i="0" dirty="0">
                <a:solidFill>
                  <a:srgbClr val="FF0000"/>
                </a:solidFill>
                <a:ea typeface="+mn-ea"/>
                <a:cs typeface="+mn-cs"/>
              </a:rPr>
              <a:t>Use of IT, challenges of large IT projects</a:t>
            </a:r>
            <a:endParaRPr lang="fr-FR" b="1" i="0" dirty="0">
              <a:solidFill>
                <a:srgbClr val="FF0000"/>
              </a:solidFill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CDEB88-AA2E-E441-A8B5-D666151604BF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1907704" y="1628800"/>
            <a:ext cx="410445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lvl="0" algn="ctr"/>
            <a:r>
              <a:rPr lang="en-GB" sz="3000" b="1" kern="0" dirty="0"/>
              <a:t>Module Outline</a:t>
            </a:r>
          </a:p>
        </p:txBody>
      </p:sp>
    </p:spTree>
    <p:extLst>
      <p:ext uri="{BB962C8B-B14F-4D97-AF65-F5344CB8AC3E}">
        <p14:creationId xmlns:p14="http://schemas.microsoft.com/office/powerpoint/2010/main" val="1379170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529013"/>
          </a:xfrm>
        </p:spPr>
        <p:txBody>
          <a:bodyPr/>
          <a:lstStyle/>
          <a:p>
            <a:pPr lvl="1" indent="-477838">
              <a:spcBef>
                <a:spcPts val="6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Ø"/>
            </a:pPr>
            <a:r>
              <a:rPr lang="en-GB" sz="2600" b="0" dirty="0"/>
              <a:t>Not paying employees and suppliers in a timely (and accurate) way reduces allocative efficiency (hampering public service delivery).</a:t>
            </a:r>
          </a:p>
          <a:p>
            <a:pPr lvl="1" indent="-477838">
              <a:buClrTx/>
              <a:buFont typeface="Wingdings" panose="05000000000000000000" pitchFamily="2" charset="2"/>
              <a:buChar char="Ø"/>
            </a:pPr>
            <a:r>
              <a:rPr lang="en-GB" sz="2600" b="0" i="0" dirty="0"/>
              <a:t>Poor allocative efficiency can lead to macro problems and reduces credibility of the budget.</a:t>
            </a:r>
          </a:p>
          <a:p>
            <a:pPr lvl="1"/>
            <a:endParaRPr lang="en-GB" sz="2600" b="1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CDEB88-AA2E-E441-A8B5-D666151604BF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Titre 2"/>
          <p:cNvSpPr>
            <a:spLocks noGrp="1"/>
          </p:cNvSpPr>
          <p:nvPr>
            <p:ph type="title"/>
          </p:nvPr>
        </p:nvSpPr>
        <p:spPr>
          <a:xfrm>
            <a:off x="15949" y="1340768"/>
            <a:ext cx="9144000" cy="1143000"/>
          </a:xfrm>
          <a:ln/>
        </p:spPr>
        <p:txBody>
          <a:bodyPr/>
          <a:lstStyle/>
          <a:p>
            <a:pPr indent="0" algn="ctr" eaLnBrk="1" hangingPunct="1"/>
            <a:r>
              <a:rPr lang="en-US" dirty="0"/>
              <a:t>Why improving Payroll and Procurement systems? </a:t>
            </a:r>
            <a:endParaRPr lang="fr-BE" i="1" dirty="0"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6270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Espace réservé du contenu 1"/>
          <p:cNvSpPr>
            <a:spLocks noGrp="1"/>
          </p:cNvSpPr>
          <p:nvPr>
            <p:ph idx="1"/>
          </p:nvPr>
        </p:nvSpPr>
        <p:spPr>
          <a:xfrm>
            <a:off x="575556" y="3212976"/>
            <a:ext cx="7992888" cy="3383235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US" sz="2000" i="0" dirty="0">
                <a:latin typeface="Verdana" charset="0"/>
              </a:rPr>
              <a:t>Single integrated computer system for: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ClrTx/>
              <a:buFont typeface="Courier New" panose="02070309020205020404" pitchFamily="49" charset="0"/>
              <a:buChar char="o"/>
            </a:pPr>
            <a:r>
              <a:rPr lang="en-US" b="0" dirty="0">
                <a:latin typeface="Verdana" charset="0"/>
              </a:rPr>
              <a:t>all financial aspects: budgeting, general ledger, procurement payroll etc.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ClrTx/>
              <a:buFont typeface="Courier New" panose="02070309020205020404" pitchFamily="49" charset="0"/>
              <a:buChar char="o"/>
            </a:pPr>
            <a:r>
              <a:rPr lang="en-US" b="0" dirty="0">
                <a:latin typeface="Verdana" charset="0"/>
              </a:rPr>
              <a:t>all governments: local, provincial and national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US" sz="2000" i="0" dirty="0">
                <a:latin typeface="Verdana" charset="0"/>
              </a:rPr>
              <a:t>May bring government into 21st century and facilitate other major changes, but: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US" sz="2000" i="0" dirty="0">
                <a:latin typeface="Verdana" charset="0"/>
              </a:rPr>
              <a:t>2003 World Bank survey – only 21% successful; took seven years to complete and cost on average $12.3million</a:t>
            </a:r>
            <a:endParaRPr lang="en-US" sz="2000" i="0" dirty="0">
              <a:solidFill>
                <a:srgbClr val="FF0000"/>
              </a:solidFill>
              <a:latin typeface="Verdana" charset="0"/>
            </a:endParaRPr>
          </a:p>
        </p:txBody>
      </p:sp>
      <p:sp>
        <p:nvSpPr>
          <p:cNvPr id="61442" name="Titre 2"/>
          <p:cNvSpPr>
            <a:spLocks noGrp="1"/>
          </p:cNvSpPr>
          <p:nvPr>
            <p:ph type="title"/>
          </p:nvPr>
        </p:nvSpPr>
        <p:spPr>
          <a:xfrm>
            <a:off x="0" y="2288282"/>
            <a:ext cx="9144000" cy="924694"/>
          </a:xfrm>
          <a:ln/>
        </p:spPr>
        <p:txBody>
          <a:bodyPr/>
          <a:lstStyle/>
          <a:p>
            <a:pPr indent="0" algn="ctr" eaLnBrk="1" hangingPunct="1"/>
            <a:r>
              <a:rPr lang="en-GB" sz="2400" i="1" dirty="0">
                <a:latin typeface="Verdana" charset="0"/>
              </a:rPr>
              <a:t>Integrated Financial Management Information System (IFMIS)</a:t>
            </a:r>
            <a:endParaRPr lang="fr-BE" sz="2400" i="1" dirty="0">
              <a:latin typeface="Verdana" charset="0"/>
            </a:endParaRPr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0" y="1357313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 b="1" dirty="0"/>
              <a:t>Use of IT, challenges of large IT projects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CDEB88-AA2E-E441-A8B5-D666151604BF}" type="slidenum">
              <a:rPr lang="en-GB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5344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Title 9"/>
          <p:cNvSpPr>
            <a:spLocks noGrp="1"/>
          </p:cNvSpPr>
          <p:nvPr>
            <p:ph type="title"/>
          </p:nvPr>
        </p:nvSpPr>
        <p:spPr>
          <a:xfrm>
            <a:off x="395536" y="2132856"/>
            <a:ext cx="8229600" cy="625822"/>
          </a:xfrm>
          <a:ln/>
        </p:spPr>
        <p:txBody>
          <a:bodyPr/>
          <a:lstStyle/>
          <a:p>
            <a:pPr marL="34925" indent="0" eaLnBrk="1" hangingPunct="1"/>
            <a:r>
              <a:rPr lang="fr-FR" sz="1800" dirty="0">
                <a:latin typeface="Verdana" charset="0"/>
              </a:rPr>
              <a:t>Modules of an IFMIS</a:t>
            </a:r>
            <a:r>
              <a:rPr lang="el-GR" sz="1800" dirty="0">
                <a:latin typeface="Verdana" charset="0"/>
              </a:rPr>
              <a:t>…</a:t>
            </a:r>
            <a:endParaRPr lang="fr-FR" sz="1800" dirty="0">
              <a:latin typeface="Verdana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4279" y="2657752"/>
            <a:ext cx="6458081" cy="4011608"/>
          </a:xfrm>
          <a:prstGeom prst="rect">
            <a:avLst/>
          </a:prstGeom>
        </p:spPr>
      </p:pic>
      <p:sp>
        <p:nvSpPr>
          <p:cNvPr id="45" name="Rectangle 4"/>
          <p:cNvSpPr>
            <a:spLocks noChangeArrowheads="1"/>
          </p:cNvSpPr>
          <p:nvPr/>
        </p:nvSpPr>
        <p:spPr bwMode="auto">
          <a:xfrm>
            <a:off x="0" y="1357313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 b="1" dirty="0"/>
              <a:t>Use of IT, challenges of large IT projects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CDEB88-AA2E-E441-A8B5-D666151604BF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Espace réservé du contenu 1"/>
          <p:cNvSpPr>
            <a:spLocks noGrp="1"/>
          </p:cNvSpPr>
          <p:nvPr>
            <p:ph idx="1"/>
          </p:nvPr>
        </p:nvSpPr>
        <p:spPr>
          <a:xfrm>
            <a:off x="467544" y="2855789"/>
            <a:ext cx="7903790" cy="3453531"/>
          </a:xfrm>
        </p:spPr>
        <p:txBody>
          <a:bodyPr/>
          <a:lstStyle/>
          <a:p>
            <a:pPr eaLnBrk="1" hangingPunct="1">
              <a:spcBef>
                <a:spcPts val="1200"/>
              </a:spcBef>
              <a:spcAft>
                <a:spcPts val="600"/>
              </a:spcAft>
              <a:buClrTx/>
              <a:buFontTx/>
              <a:buNone/>
            </a:pPr>
            <a:r>
              <a:rPr lang="en-GB" sz="2000" i="0" dirty="0">
                <a:latin typeface="Verdana" charset="0"/>
              </a:rPr>
              <a:t>Risks increase because:</a:t>
            </a:r>
          </a:p>
          <a:p>
            <a:pPr marL="538163" indent="-358775" eaLnBrk="1" hangingPunct="1">
              <a:spcBef>
                <a:spcPts val="1200"/>
              </a:spcBef>
              <a:spcAft>
                <a:spcPts val="600"/>
              </a:spcAft>
              <a:buClrTx/>
            </a:pPr>
            <a:r>
              <a:rPr lang="en-GB" sz="2000" i="0" dirty="0">
                <a:latin typeface="Verdana" charset="0"/>
              </a:rPr>
              <a:t>Projects are complex;</a:t>
            </a:r>
          </a:p>
          <a:p>
            <a:pPr marL="538163" indent="-358775" eaLnBrk="1" hangingPunct="1">
              <a:spcBef>
                <a:spcPts val="1200"/>
              </a:spcBef>
              <a:spcAft>
                <a:spcPts val="600"/>
              </a:spcAft>
              <a:buClrTx/>
            </a:pPr>
            <a:r>
              <a:rPr lang="en-GB" sz="2000" i="0" dirty="0">
                <a:latin typeface="Verdana" charset="0"/>
              </a:rPr>
              <a:t>Capacity of local officials to understand/assess all aspects of a project;</a:t>
            </a:r>
          </a:p>
          <a:p>
            <a:pPr marL="538163" indent="-358775" eaLnBrk="1" hangingPunct="1">
              <a:spcBef>
                <a:spcPts val="1200"/>
              </a:spcBef>
              <a:spcAft>
                <a:spcPts val="600"/>
              </a:spcAft>
              <a:buClrTx/>
            </a:pPr>
            <a:r>
              <a:rPr lang="en-GB" sz="2000" i="0" dirty="0">
                <a:latin typeface="Verdana" charset="0"/>
              </a:rPr>
              <a:t>Projects are led or heavily influenced by external or </a:t>
            </a:r>
            <a:r>
              <a:rPr lang="en-GB" sz="2000" i="0">
                <a:latin typeface="Verdana" charset="0"/>
              </a:rPr>
              <a:t>foreign consultants;</a:t>
            </a:r>
            <a:endParaRPr lang="en-GB" sz="2000" i="0" dirty="0">
              <a:latin typeface="Verdana" charset="0"/>
            </a:endParaRPr>
          </a:p>
          <a:p>
            <a:pPr marL="538163" indent="-358775" eaLnBrk="1" hangingPunct="1">
              <a:spcBef>
                <a:spcPts val="1200"/>
              </a:spcBef>
              <a:spcAft>
                <a:spcPts val="600"/>
              </a:spcAft>
              <a:buClrTx/>
            </a:pPr>
            <a:r>
              <a:rPr lang="en-GB" sz="2000" i="0" dirty="0">
                <a:latin typeface="Verdana" charset="0"/>
              </a:rPr>
              <a:t>Political support the willingness to provide appropriate resources is not always available.</a:t>
            </a:r>
          </a:p>
          <a:p>
            <a:pPr eaLnBrk="1" hangingPunct="1"/>
            <a:endParaRPr lang="fr-BE" dirty="0">
              <a:latin typeface="Verdana" charset="0"/>
            </a:endParaRPr>
          </a:p>
        </p:txBody>
      </p:sp>
      <p:sp>
        <p:nvSpPr>
          <p:cNvPr id="65538" name="Titre 2"/>
          <p:cNvSpPr>
            <a:spLocks noGrp="1"/>
          </p:cNvSpPr>
          <p:nvPr>
            <p:ph type="title"/>
          </p:nvPr>
        </p:nvSpPr>
        <p:spPr>
          <a:xfrm>
            <a:off x="0" y="1857375"/>
            <a:ext cx="9144000" cy="1143000"/>
          </a:xfrm>
          <a:ln/>
        </p:spPr>
        <p:txBody>
          <a:bodyPr/>
          <a:lstStyle/>
          <a:p>
            <a:pPr indent="0" eaLnBrk="1" hangingPunct="1"/>
            <a:r>
              <a:rPr lang="en-GB" sz="2200" i="1">
                <a:latin typeface="Verdana" charset="0"/>
              </a:rPr>
              <a:t>IFMIS can be a high risk approach to development</a:t>
            </a:r>
            <a:endParaRPr lang="fr-BE" sz="2200" i="1">
              <a:latin typeface="Verdana" charset="0"/>
            </a:endParaRP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0" y="1285875"/>
            <a:ext cx="9144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dirty="0"/>
              <a:t>Use of IT, challenges of large IT projects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CDEB88-AA2E-E441-A8B5-D666151604BF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16832"/>
            <a:ext cx="8229600" cy="576064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925" indent="0" eaLnBrk="1" hangingPunct="1"/>
            <a:r>
              <a:rPr lang="en-GB" sz="1800" dirty="0">
                <a:latin typeface="Verdana" charset="0"/>
              </a:rPr>
              <a:t>Before starting the Namibian case … Acronyms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9733" y="2420888"/>
            <a:ext cx="8229600" cy="4248472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ü"/>
            </a:pPr>
            <a:r>
              <a:rPr lang="en-ZA" sz="1400" dirty="0"/>
              <a:t>PDMS</a:t>
            </a:r>
            <a:r>
              <a:rPr lang="en-ZA" sz="1400" b="0" dirty="0"/>
              <a:t> – Payroll Deductions Management System</a:t>
            </a:r>
            <a:endParaRPr lang="fr-BE" sz="1400" b="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ZA" sz="1400" dirty="0"/>
              <a:t>HRIMS</a:t>
            </a:r>
            <a:r>
              <a:rPr lang="en-ZA" sz="1400" b="0" dirty="0"/>
              <a:t> – Human Resources Information Management Systems.</a:t>
            </a:r>
            <a:endParaRPr lang="fr-BE" sz="1400" b="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ZA" sz="1400" dirty="0"/>
              <a:t>MEDAID</a:t>
            </a:r>
            <a:r>
              <a:rPr lang="en-ZA" sz="1400" b="0" dirty="0"/>
              <a:t> – Medical Aid </a:t>
            </a:r>
            <a:endParaRPr lang="fr-BE" sz="1400" b="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ZA" sz="1400" dirty="0"/>
              <a:t>S &amp; T </a:t>
            </a:r>
            <a:r>
              <a:rPr lang="en-ZA" sz="1400" b="0" dirty="0"/>
              <a:t>– Subsistence and Travel</a:t>
            </a:r>
            <a:endParaRPr lang="fr-BE" sz="1400" b="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ZA" sz="1400" dirty="0"/>
              <a:t>IRD</a:t>
            </a:r>
            <a:r>
              <a:rPr lang="en-ZA" sz="1400" b="0" dirty="0"/>
              <a:t> – Inland Revenue Department</a:t>
            </a:r>
            <a:endParaRPr lang="fr-BE" sz="1400" b="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ZA" sz="1400" dirty="0"/>
              <a:t>ASYCUDA</a:t>
            </a:r>
            <a:r>
              <a:rPr lang="en-ZA" sz="1400" b="0" dirty="0"/>
              <a:t> – Automated Systems for Customs Data and Administration</a:t>
            </a:r>
            <a:endParaRPr lang="fr-BE" sz="1400" b="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ZA" sz="1400" dirty="0"/>
              <a:t>GL-</a:t>
            </a:r>
            <a:r>
              <a:rPr lang="en-ZA" sz="1400" b="0" dirty="0"/>
              <a:t> General Ledger</a:t>
            </a:r>
            <a:endParaRPr lang="fr-BE" sz="1400" b="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ZA" sz="1400" dirty="0"/>
              <a:t>AP</a:t>
            </a:r>
            <a:r>
              <a:rPr lang="en-ZA" sz="1400" b="0" dirty="0"/>
              <a:t> – Accounts Payable</a:t>
            </a:r>
            <a:endParaRPr lang="fr-BE" sz="1400" b="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ZA" sz="1400" dirty="0"/>
              <a:t>AR</a:t>
            </a:r>
            <a:r>
              <a:rPr lang="en-ZA" sz="1400" b="0" dirty="0"/>
              <a:t> – Accounts Receivable</a:t>
            </a:r>
            <a:endParaRPr lang="fr-BE" sz="1400" b="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ZA" sz="1400" dirty="0"/>
              <a:t>AM-</a:t>
            </a:r>
            <a:r>
              <a:rPr lang="en-ZA" sz="1400" b="0" dirty="0"/>
              <a:t> Asset Management</a:t>
            </a:r>
            <a:endParaRPr lang="fr-BE" sz="1400" b="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ZA" sz="1400" dirty="0"/>
              <a:t>PO-</a:t>
            </a:r>
            <a:r>
              <a:rPr lang="en-ZA" sz="1400" b="0" dirty="0"/>
              <a:t> Purchase Order</a:t>
            </a:r>
            <a:endParaRPr lang="fr-BE" sz="1400" b="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ZA" sz="1400" dirty="0"/>
              <a:t>CM-</a:t>
            </a:r>
            <a:r>
              <a:rPr lang="en-ZA" sz="1400" b="0" dirty="0"/>
              <a:t> Cash Management</a:t>
            </a:r>
            <a:endParaRPr lang="fr-BE" sz="1400" b="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ZA" sz="1400" dirty="0"/>
              <a:t>HC</a:t>
            </a:r>
            <a:r>
              <a:rPr lang="en-ZA" sz="1400" b="0" dirty="0"/>
              <a:t> - Housing Collateral</a:t>
            </a:r>
            <a:endParaRPr lang="fr-BE" sz="1400" b="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ZA" sz="1400" dirty="0"/>
              <a:t>Med Aid </a:t>
            </a:r>
            <a:r>
              <a:rPr lang="en-ZA" sz="1400" b="0" dirty="0"/>
              <a:t>- Medical Aid </a:t>
            </a:r>
            <a:endParaRPr lang="fr-BE" sz="1400" b="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ZA" sz="1400" dirty="0"/>
              <a:t>DSA</a:t>
            </a:r>
            <a:r>
              <a:rPr lang="en-ZA" sz="1400" b="0" dirty="0"/>
              <a:t> – Daily Subsistence Allowance</a:t>
            </a:r>
            <a:endParaRPr lang="fr-BE" sz="1400" b="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ZA" sz="1400" dirty="0"/>
              <a:t>Debt MGMT</a:t>
            </a:r>
            <a:r>
              <a:rPr lang="en-ZA" sz="1400" b="0" dirty="0"/>
              <a:t>- Debt Management</a:t>
            </a:r>
            <a:endParaRPr lang="fr-BE" sz="1400" b="0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1285875"/>
            <a:ext cx="9144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dirty="0"/>
              <a:t>Use of IT, challenges of large IT projects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186FAA-CDD4-284E-BE64-687A83398BFB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4372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Text Box 3"/>
          <p:cNvSpPr txBox="1">
            <a:spLocks noChangeArrowheads="1"/>
          </p:cNvSpPr>
          <p:nvPr/>
        </p:nvSpPr>
        <p:spPr bwMode="auto">
          <a:xfrm>
            <a:off x="376238" y="280988"/>
            <a:ext cx="11001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endParaRPr lang="en-US" sz="1800">
              <a:latin typeface="Arial" charset="0"/>
            </a:endParaRPr>
          </a:p>
        </p:txBody>
      </p:sp>
      <p:pic>
        <p:nvPicPr>
          <p:cNvPr id="39" name="Picture 2">
            <a:hlinkClick r:id="" action="ppaction://hlinkshowjump?jump=firstslide"/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961" y="958190"/>
            <a:ext cx="990600" cy="5867400"/>
          </a:xfr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1639" y="2465181"/>
            <a:ext cx="6552729" cy="4197611"/>
          </a:xfrm>
          <a:prstGeom prst="rect">
            <a:avLst/>
          </a:prstGeom>
        </p:spPr>
      </p:pic>
      <p:sp>
        <p:nvSpPr>
          <p:cNvPr id="79" name="Title 1"/>
          <p:cNvSpPr>
            <a:spLocks noGrp="1"/>
          </p:cNvSpPr>
          <p:nvPr>
            <p:ph type="title"/>
          </p:nvPr>
        </p:nvSpPr>
        <p:spPr>
          <a:xfrm>
            <a:off x="395536" y="1916832"/>
            <a:ext cx="8229600" cy="576064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925" indent="0" eaLnBrk="1" hangingPunct="1"/>
            <a:r>
              <a:rPr lang="en-GB" sz="1800" dirty="0">
                <a:latin typeface="Verdana" charset="0"/>
              </a:rPr>
              <a:t>The Namibian case… islands of data…</a:t>
            </a:r>
          </a:p>
        </p:txBody>
      </p: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0" y="1285875"/>
            <a:ext cx="9144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dirty="0"/>
              <a:t>Use of IT, challenges of large IT projects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8995E6-A1BB-7C40-ABAF-986D1E464647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Text Box 3"/>
          <p:cNvSpPr txBox="1">
            <a:spLocks noChangeArrowheads="1"/>
          </p:cNvSpPr>
          <p:nvPr/>
        </p:nvSpPr>
        <p:spPr bwMode="auto">
          <a:xfrm>
            <a:off x="376238" y="280988"/>
            <a:ext cx="11001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endParaRPr lang="en-US" sz="1800">
              <a:latin typeface="Arial" charset="0"/>
            </a:endParaRPr>
          </a:p>
        </p:txBody>
      </p:sp>
      <p:pic>
        <p:nvPicPr>
          <p:cNvPr id="38" name="Picture 2">
            <a:hlinkClick r:id="" action="ppaction://hlinkshowjump?jump=firstslide"/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990600"/>
            <a:ext cx="990600" cy="5867400"/>
          </a:xfr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616" y="2517085"/>
            <a:ext cx="6984776" cy="4296291"/>
          </a:xfrm>
          <a:prstGeom prst="rect">
            <a:avLst/>
          </a:prstGeom>
        </p:spPr>
      </p:pic>
      <p:sp>
        <p:nvSpPr>
          <p:cNvPr id="69" name="Title 1"/>
          <p:cNvSpPr>
            <a:spLocks noGrp="1"/>
          </p:cNvSpPr>
          <p:nvPr>
            <p:ph type="title"/>
          </p:nvPr>
        </p:nvSpPr>
        <p:spPr>
          <a:xfrm>
            <a:off x="395536" y="1916832"/>
            <a:ext cx="8229600" cy="576064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925" indent="0" eaLnBrk="1" hangingPunct="1"/>
            <a:r>
              <a:rPr lang="en-GB" sz="1800" dirty="0">
                <a:latin typeface="Verdana" charset="0"/>
              </a:rPr>
              <a:t>The Namibian case… integrated data…</a:t>
            </a:r>
          </a:p>
        </p:txBody>
      </p:sp>
      <p:sp>
        <p:nvSpPr>
          <p:cNvPr id="70" name="Rectangle 4"/>
          <p:cNvSpPr>
            <a:spLocks noChangeArrowheads="1"/>
          </p:cNvSpPr>
          <p:nvPr/>
        </p:nvSpPr>
        <p:spPr bwMode="auto">
          <a:xfrm>
            <a:off x="0" y="1285875"/>
            <a:ext cx="9144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dirty="0"/>
              <a:t>Use of IT, challenges of large IT projects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8995E6-A1BB-7C40-ABAF-986D1E464647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Espace réservé du contenu 1"/>
          <p:cNvSpPr>
            <a:spLocks noGrp="1"/>
          </p:cNvSpPr>
          <p:nvPr>
            <p:ph idx="1"/>
          </p:nvPr>
        </p:nvSpPr>
        <p:spPr>
          <a:xfrm>
            <a:off x="454862" y="2276871"/>
            <a:ext cx="8229600" cy="3968353"/>
          </a:xfrm>
        </p:spPr>
        <p:txBody>
          <a:bodyPr/>
          <a:lstStyle/>
          <a:p>
            <a:pPr marL="623888" indent="-358775" eaLnBrk="1" hangingPunct="1">
              <a:spcBef>
                <a:spcPts val="6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ü"/>
            </a:pPr>
            <a:r>
              <a:rPr lang="en-US" i="0" dirty="0">
                <a:ea typeface="MS PGothic" pitchFamily="34" charset="-128"/>
                <a:cs typeface="MS PGothic" charset="0"/>
              </a:rPr>
              <a:t>Payroll risky area for fraud;</a:t>
            </a:r>
          </a:p>
          <a:p>
            <a:pPr marL="623888" indent="-358775" eaLnBrk="1" hangingPunct="1">
              <a:spcBef>
                <a:spcPts val="6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ü"/>
            </a:pPr>
            <a:r>
              <a:rPr lang="en-US" i="0" dirty="0">
                <a:ea typeface="MS PGothic" pitchFamily="34" charset="-128"/>
                <a:cs typeface="MS PGothic" charset="0"/>
              </a:rPr>
              <a:t>Procurement is a risky area  for fraud and corruption;</a:t>
            </a:r>
          </a:p>
          <a:p>
            <a:pPr marL="623888" indent="-358775" eaLnBrk="1" hangingPunct="1">
              <a:spcBef>
                <a:spcPts val="6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ü"/>
            </a:pPr>
            <a:r>
              <a:rPr lang="en-US" i="0" dirty="0">
                <a:ea typeface="MS PGothic" pitchFamily="34" charset="-128"/>
                <a:cs typeface="MS PGothic" charset="0"/>
              </a:rPr>
              <a:t>Internal controls can reduce the risk;</a:t>
            </a:r>
          </a:p>
          <a:p>
            <a:pPr marL="623888" indent="-358775" eaLnBrk="1" hangingPunct="1">
              <a:spcBef>
                <a:spcPts val="6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ü"/>
            </a:pPr>
            <a:r>
              <a:rPr lang="en-US" i="0" dirty="0">
                <a:ea typeface="MS PGothic" pitchFamily="34" charset="-128"/>
                <a:cs typeface="MS PGothic" charset="0"/>
              </a:rPr>
              <a:t>International standards and guidance available;</a:t>
            </a:r>
          </a:p>
          <a:p>
            <a:pPr marL="623888" indent="-358775" eaLnBrk="1" hangingPunct="1">
              <a:spcBef>
                <a:spcPts val="6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ü"/>
            </a:pPr>
            <a:r>
              <a:rPr lang="en-US" i="0" dirty="0">
                <a:ea typeface="MS PGothic" pitchFamily="34" charset="-128"/>
                <a:cs typeface="MS PGothic" charset="0"/>
              </a:rPr>
              <a:t>Do not be seduced by IT – it is not always the answer.</a:t>
            </a:r>
          </a:p>
        </p:txBody>
      </p:sp>
      <p:sp>
        <p:nvSpPr>
          <p:cNvPr id="67586" name="Titre 2"/>
          <p:cNvSpPr>
            <a:spLocks noGrp="1"/>
          </p:cNvSpPr>
          <p:nvPr>
            <p:ph type="title"/>
          </p:nvPr>
        </p:nvSpPr>
        <p:spPr>
          <a:xfrm>
            <a:off x="-2338" y="1268760"/>
            <a:ext cx="9144000" cy="1008110"/>
          </a:xfrm>
          <a:ln/>
        </p:spPr>
        <p:txBody>
          <a:bodyPr/>
          <a:lstStyle/>
          <a:p>
            <a:pPr indent="0" algn="ctr" eaLnBrk="1" hangingPunct="1"/>
            <a:r>
              <a:rPr lang="en-US" dirty="0">
                <a:latin typeface="Verdana" charset="0"/>
              </a:rPr>
              <a:t>Key messages</a:t>
            </a:r>
            <a:endParaRPr lang="fr-BE" dirty="0">
              <a:latin typeface="Verdana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CDEB88-AA2E-E441-A8B5-D666151604BF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2"/>
          <p:cNvSpPr>
            <a:spLocks noGrp="1"/>
          </p:cNvSpPr>
          <p:nvPr>
            <p:ph type="title"/>
          </p:nvPr>
        </p:nvSpPr>
        <p:spPr>
          <a:xfrm>
            <a:off x="15949" y="1340768"/>
            <a:ext cx="9144000" cy="1143000"/>
          </a:xfrm>
          <a:ln/>
        </p:spPr>
        <p:txBody>
          <a:bodyPr/>
          <a:lstStyle/>
          <a:p>
            <a:pPr indent="0" algn="ctr" eaLnBrk="1" hangingPunct="1"/>
            <a:r>
              <a:rPr lang="en-US" dirty="0"/>
              <a:t>Why improving Payroll and Procurement systems? </a:t>
            </a:r>
            <a:endParaRPr lang="fr-BE" i="1" dirty="0">
              <a:latin typeface="Verdana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5576" y="2596842"/>
            <a:ext cx="78251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These are the largest expenditure items of Government…</a:t>
            </a:r>
            <a:r>
              <a:rPr lang="en-GB" sz="2000" dirty="0"/>
              <a:t> </a:t>
            </a:r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3212976"/>
            <a:ext cx="6964004" cy="3024336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CDEB88-AA2E-E441-A8B5-D666151604BF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3960961"/>
          </a:xfrm>
        </p:spPr>
        <p:txBody>
          <a:bodyPr/>
          <a:lstStyle/>
          <a:p>
            <a:r>
              <a:rPr lang="en-US" sz="2800" b="1" i="0" dirty="0"/>
              <a:t>Fraud</a:t>
            </a:r>
          </a:p>
          <a:p>
            <a:pPr marL="457200" lvl="1" indent="0">
              <a:buNone/>
            </a:pPr>
            <a:r>
              <a:rPr lang="en-US" sz="2600" b="0" dirty="0"/>
              <a:t>Action that misleads to obtain financial benefit</a:t>
            </a:r>
          </a:p>
          <a:p>
            <a:pPr marL="457200" lvl="1" indent="0">
              <a:buNone/>
            </a:pPr>
            <a:r>
              <a:rPr lang="en-US" sz="2200" b="0" dirty="0">
                <a:solidFill>
                  <a:srgbClr val="FF0000"/>
                </a:solidFill>
              </a:rPr>
              <a:t>Inside PFM system</a:t>
            </a:r>
          </a:p>
          <a:p>
            <a:pPr marL="0" indent="0">
              <a:buNone/>
            </a:pPr>
            <a:r>
              <a:rPr lang="en-US" sz="2800" b="1" i="0" dirty="0"/>
              <a:t>   Corruption</a:t>
            </a:r>
          </a:p>
          <a:p>
            <a:pPr marL="457200" lvl="1" indent="0">
              <a:buNone/>
            </a:pPr>
            <a:r>
              <a:rPr lang="en-US" sz="2600" b="0" dirty="0"/>
              <a:t>Giving or receiving financial benefit to influence decisions/actions</a:t>
            </a:r>
          </a:p>
          <a:p>
            <a:pPr marL="457200" lvl="1" indent="0">
              <a:buNone/>
            </a:pPr>
            <a:r>
              <a:rPr lang="en-US" sz="2200" b="0" dirty="0">
                <a:solidFill>
                  <a:srgbClr val="FF0000"/>
                </a:solidFill>
              </a:rPr>
              <a:t>Usually outside PFM system</a:t>
            </a:r>
            <a:endParaRPr lang="en-US" sz="2800" b="0" i="0" dirty="0"/>
          </a:p>
          <a:p>
            <a:endParaRPr lang="en-US" sz="3200" b="0" i="0" dirty="0"/>
          </a:p>
          <a:p>
            <a:pPr lvl="1"/>
            <a:endParaRPr lang="en-US" sz="2800" b="1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CDEB88-AA2E-E441-A8B5-D666151604BF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6" name="Titre 2"/>
          <p:cNvSpPr>
            <a:spLocks noGrp="1"/>
          </p:cNvSpPr>
          <p:nvPr>
            <p:ph type="title"/>
          </p:nvPr>
        </p:nvSpPr>
        <p:spPr>
          <a:xfrm>
            <a:off x="15949" y="1340768"/>
            <a:ext cx="9144000" cy="1143000"/>
          </a:xfrm>
          <a:ln/>
        </p:spPr>
        <p:txBody>
          <a:bodyPr/>
          <a:lstStyle/>
          <a:p>
            <a:pPr indent="0" algn="ctr" eaLnBrk="1" hangingPunct="1"/>
            <a:r>
              <a:rPr lang="en-US" dirty="0"/>
              <a:t>Why improving Payroll and Procurement systems? </a:t>
            </a:r>
            <a:endParaRPr lang="fr-BE" i="1" dirty="0"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464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Espace réservé du contenu 1"/>
          <p:cNvSpPr>
            <a:spLocks noGrp="1"/>
          </p:cNvSpPr>
          <p:nvPr>
            <p:ph idx="1"/>
          </p:nvPr>
        </p:nvSpPr>
        <p:spPr>
          <a:xfrm>
            <a:off x="539552" y="2843808"/>
            <a:ext cx="8229600" cy="1881336"/>
          </a:xfrm>
        </p:spPr>
        <p:txBody>
          <a:bodyPr/>
          <a:lstStyle/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b="1" i="0" dirty="0">
                <a:solidFill>
                  <a:srgbClr val="FF0000"/>
                </a:solidFill>
                <a:ea typeface="+mn-ea"/>
                <a:cs typeface="+mn-cs"/>
              </a:rPr>
              <a:t>Payroll procedures, processes and risks</a:t>
            </a:r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i="0" dirty="0">
                <a:ea typeface="+mn-ea"/>
                <a:cs typeface="+mn-cs"/>
              </a:rPr>
              <a:t>Procurement methods and practice</a:t>
            </a:r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  <a:defRPr/>
            </a:pPr>
            <a:r>
              <a:rPr lang="en-GB" i="0" dirty="0">
                <a:ea typeface="+mn-ea"/>
                <a:cs typeface="+mn-cs"/>
              </a:rPr>
              <a:t>Use of IT, challenges of large IT projects</a:t>
            </a:r>
            <a:endParaRPr lang="fr-FR" i="0" dirty="0"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CDEB88-AA2E-E441-A8B5-D666151604BF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1907704" y="1628800"/>
            <a:ext cx="410445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lvl="0" algn="ctr"/>
            <a:r>
              <a:rPr lang="en-GB" sz="3000" b="1" kern="0" dirty="0"/>
              <a:t>Module Outline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Espace réservé du contenu 1"/>
          <p:cNvSpPr>
            <a:spLocks noGrp="1"/>
          </p:cNvSpPr>
          <p:nvPr>
            <p:ph idx="1"/>
          </p:nvPr>
        </p:nvSpPr>
        <p:spPr>
          <a:xfrm>
            <a:off x="455094" y="3140968"/>
            <a:ext cx="8229600" cy="3456682"/>
          </a:xfrm>
        </p:spPr>
        <p:txBody>
          <a:bodyPr/>
          <a:lstStyle/>
          <a:p>
            <a:pPr eaLnBrk="1" hangingPunct="1">
              <a:spcBef>
                <a:spcPts val="300"/>
              </a:spcBef>
              <a:buClrTx/>
              <a:buFont typeface="Wingdings" panose="05000000000000000000" pitchFamily="2" charset="2"/>
              <a:buChar char="ü"/>
            </a:pPr>
            <a:r>
              <a:rPr lang="en-US" sz="2200" i="0" dirty="0">
                <a:latin typeface="Verdana" charset="0"/>
              </a:rPr>
              <a:t>Effective control is achieved by segregation of three sets of data files:</a:t>
            </a:r>
            <a:br>
              <a:rPr lang="en-US" sz="2200" i="0" dirty="0">
                <a:latin typeface="Verdana" charset="0"/>
              </a:rPr>
            </a:br>
            <a:br>
              <a:rPr lang="en-US" i="0" dirty="0">
                <a:latin typeface="Verdana" charset="0"/>
              </a:rPr>
            </a:br>
            <a:br>
              <a:rPr lang="en-US" sz="2000" i="0" dirty="0">
                <a:latin typeface="Verdana" charset="0"/>
              </a:rPr>
            </a:br>
            <a:br>
              <a:rPr lang="en-US" sz="2000" i="0" dirty="0">
                <a:latin typeface="Verdana" charset="0"/>
              </a:rPr>
            </a:br>
            <a:br>
              <a:rPr lang="en-US" sz="2000" i="0" dirty="0">
                <a:latin typeface="Verdana" charset="0"/>
              </a:rPr>
            </a:br>
            <a:br>
              <a:rPr lang="en-US" sz="2000" i="0" dirty="0">
                <a:latin typeface="Verdana" charset="0"/>
              </a:rPr>
            </a:br>
            <a:r>
              <a:rPr lang="en-US" sz="2000" i="0" dirty="0">
                <a:latin typeface="Verdana" charset="0"/>
              </a:rPr>
              <a:t>  </a:t>
            </a:r>
            <a:endParaRPr lang="en-US" i="0" dirty="0">
              <a:latin typeface="Verdana" charset="0"/>
            </a:endParaRPr>
          </a:p>
          <a:p>
            <a:pPr eaLnBrk="1" hangingPunct="1">
              <a:spcBef>
                <a:spcPts val="300"/>
              </a:spcBef>
              <a:buClrTx/>
              <a:buFont typeface="Wingdings" panose="05000000000000000000" pitchFamily="2" charset="2"/>
              <a:buChar char="ü"/>
            </a:pPr>
            <a:r>
              <a:rPr lang="en-US" sz="2200" i="0" dirty="0">
                <a:latin typeface="Verdana" charset="0"/>
              </a:rPr>
              <a:t>Personnel and payroll data is to be updated promptly &amp; may be linked or one database</a:t>
            </a:r>
            <a:r>
              <a:rPr lang="fr-BE" i="0" dirty="0">
                <a:latin typeface="Verdana" charset="0"/>
              </a:rPr>
              <a:t>.</a:t>
            </a:r>
            <a:endParaRPr lang="en-US" sz="2200" i="0" dirty="0">
              <a:latin typeface="Verdana" charset="0"/>
            </a:endParaRPr>
          </a:p>
        </p:txBody>
      </p:sp>
      <p:sp>
        <p:nvSpPr>
          <p:cNvPr id="26626" name="Can 12"/>
          <p:cNvSpPr>
            <a:spLocks noChangeArrowheads="1"/>
          </p:cNvSpPr>
          <p:nvPr/>
        </p:nvSpPr>
        <p:spPr bwMode="auto">
          <a:xfrm>
            <a:off x="3851003" y="4004915"/>
            <a:ext cx="1203325" cy="1584325"/>
          </a:xfrm>
          <a:prstGeom prst="can">
            <a:avLst>
              <a:gd name="adj" fmla="val 24985"/>
            </a:avLst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marL="3175"/>
            <a:endParaRPr lang="en-US" sz="1600"/>
          </a:p>
        </p:txBody>
      </p:sp>
      <p:sp>
        <p:nvSpPr>
          <p:cNvPr id="26627" name="Can 13"/>
          <p:cNvSpPr>
            <a:spLocks noChangeArrowheads="1"/>
          </p:cNvSpPr>
          <p:nvPr/>
        </p:nvSpPr>
        <p:spPr bwMode="auto">
          <a:xfrm>
            <a:off x="6300192" y="4041427"/>
            <a:ext cx="1223962" cy="1511300"/>
          </a:xfrm>
          <a:prstGeom prst="can">
            <a:avLst>
              <a:gd name="adj" fmla="val 24987"/>
            </a:avLst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marL="3175"/>
            <a:endParaRPr lang="en-US" sz="1600"/>
          </a:p>
        </p:txBody>
      </p:sp>
      <p:sp>
        <p:nvSpPr>
          <p:cNvPr id="26628" name="Can 10"/>
          <p:cNvSpPr>
            <a:spLocks noChangeArrowheads="1"/>
          </p:cNvSpPr>
          <p:nvPr/>
        </p:nvSpPr>
        <p:spPr bwMode="auto">
          <a:xfrm>
            <a:off x="1331640" y="4004915"/>
            <a:ext cx="1295400" cy="1584325"/>
          </a:xfrm>
          <a:prstGeom prst="can">
            <a:avLst>
              <a:gd name="adj" fmla="val 25016"/>
            </a:avLst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marL="3175"/>
            <a:endParaRPr lang="en-US" sz="1600"/>
          </a:p>
        </p:txBody>
      </p:sp>
      <p:sp>
        <p:nvSpPr>
          <p:cNvPr id="26629" name="Titre 2"/>
          <p:cNvSpPr>
            <a:spLocks noGrp="1"/>
          </p:cNvSpPr>
          <p:nvPr>
            <p:ph type="title"/>
          </p:nvPr>
        </p:nvSpPr>
        <p:spPr>
          <a:xfrm>
            <a:off x="-28575" y="1312863"/>
            <a:ext cx="9144000" cy="675953"/>
          </a:xfrm>
          <a:ln/>
        </p:spPr>
        <p:txBody>
          <a:bodyPr/>
          <a:lstStyle/>
          <a:p>
            <a:pPr indent="0" algn="ctr" eaLnBrk="1" hangingPunct="1"/>
            <a:r>
              <a:rPr lang="en-GB" dirty="0">
                <a:latin typeface="Verdana" charset="0"/>
              </a:rPr>
              <a:t>Payroll procedures, processes and risks</a:t>
            </a:r>
            <a:endParaRPr lang="fr-BE" dirty="0">
              <a:latin typeface="Verdana" charset="0"/>
            </a:endParaRPr>
          </a:p>
        </p:txBody>
      </p:sp>
      <p:sp>
        <p:nvSpPr>
          <p:cNvPr id="26632" name="Rounded Rectangle 5"/>
          <p:cNvSpPr>
            <a:spLocks noChangeArrowheads="1"/>
          </p:cNvSpPr>
          <p:nvPr/>
        </p:nvSpPr>
        <p:spPr bwMode="auto">
          <a:xfrm>
            <a:off x="1258888" y="3716338"/>
            <a:ext cx="1728787" cy="649287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marL="3175"/>
            <a:endParaRPr lang="en-US"/>
          </a:p>
        </p:txBody>
      </p:sp>
      <p:sp>
        <p:nvSpPr>
          <p:cNvPr id="26633" name="Flowchart: Magnetic Disk 6"/>
          <p:cNvSpPr>
            <a:spLocks noChangeArrowheads="1"/>
          </p:cNvSpPr>
          <p:nvPr/>
        </p:nvSpPr>
        <p:spPr bwMode="auto">
          <a:xfrm>
            <a:off x="1908175" y="3716338"/>
            <a:ext cx="914400" cy="612775"/>
          </a:xfrm>
          <a:prstGeom prst="flowChartMagneticDis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marL="3175"/>
            <a:endParaRPr lang="en-US"/>
          </a:p>
        </p:txBody>
      </p:sp>
      <p:sp>
        <p:nvSpPr>
          <p:cNvPr id="26634" name="TextBox 7"/>
          <p:cNvSpPr txBox="1">
            <a:spLocks noChangeArrowheads="1"/>
          </p:cNvSpPr>
          <p:nvPr/>
        </p:nvSpPr>
        <p:spPr bwMode="auto">
          <a:xfrm>
            <a:off x="1331640" y="4504977"/>
            <a:ext cx="1223963" cy="5847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/>
              <a:t>funded posts - </a:t>
            </a:r>
            <a:endParaRPr lang="en-GB" sz="1600" dirty="0"/>
          </a:p>
        </p:txBody>
      </p:sp>
      <p:sp>
        <p:nvSpPr>
          <p:cNvPr id="26635" name="TextBox 9"/>
          <p:cNvSpPr txBox="1">
            <a:spLocks noChangeArrowheads="1"/>
          </p:cNvSpPr>
          <p:nvPr/>
        </p:nvSpPr>
        <p:spPr bwMode="auto">
          <a:xfrm rot="10800000" flipH="1" flipV="1">
            <a:off x="6371953" y="4627800"/>
            <a:ext cx="1079500" cy="338554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/>
              <a:t>payroll</a:t>
            </a:r>
            <a:endParaRPr lang="en-GB" sz="1600" dirty="0"/>
          </a:p>
        </p:txBody>
      </p:sp>
      <p:sp>
        <p:nvSpPr>
          <p:cNvPr id="26636" name="TextBox 8"/>
          <p:cNvSpPr txBox="1">
            <a:spLocks noChangeArrowheads="1"/>
          </p:cNvSpPr>
          <p:nvPr/>
        </p:nvSpPr>
        <p:spPr bwMode="auto">
          <a:xfrm>
            <a:off x="3851003" y="4504977"/>
            <a:ext cx="1223962" cy="5847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personnel database </a:t>
            </a:r>
            <a:endParaRPr lang="en-GB" sz="1600"/>
          </a:p>
        </p:txBody>
      </p:sp>
      <p:cxnSp>
        <p:nvCxnSpPr>
          <p:cNvPr id="26637" name="Straight Arrow Connector 15"/>
          <p:cNvCxnSpPr>
            <a:cxnSpLocks noChangeShapeType="1"/>
          </p:cNvCxnSpPr>
          <p:nvPr/>
        </p:nvCxnSpPr>
        <p:spPr bwMode="auto">
          <a:xfrm flipV="1">
            <a:off x="5580063" y="4652963"/>
            <a:ext cx="1295400" cy="144462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arrow" w="med" len="med"/>
              </a14:hiddenLine>
            </a:ext>
          </a:extLst>
        </p:spPr>
      </p:cxnSp>
      <p:cxnSp>
        <p:nvCxnSpPr>
          <p:cNvPr id="26638" name="Straight Arrow Connector 19"/>
          <p:cNvCxnSpPr>
            <a:cxnSpLocks noChangeShapeType="1"/>
          </p:cNvCxnSpPr>
          <p:nvPr/>
        </p:nvCxnSpPr>
        <p:spPr bwMode="auto">
          <a:xfrm rot="10800000" flipV="1">
            <a:off x="5580063" y="5301035"/>
            <a:ext cx="1295400" cy="144462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arrow" w="med" len="med"/>
              </a14:hiddenLine>
            </a:ext>
          </a:extLst>
        </p:spPr>
      </p:cxnSp>
      <p:sp>
        <p:nvSpPr>
          <p:cNvPr id="26640" name="Right Arrow 21"/>
          <p:cNvSpPr>
            <a:spLocks noChangeArrowheads="1"/>
          </p:cNvSpPr>
          <p:nvPr/>
        </p:nvSpPr>
        <p:spPr bwMode="auto">
          <a:xfrm>
            <a:off x="5363890" y="4616896"/>
            <a:ext cx="503238" cy="360363"/>
          </a:xfrm>
          <a:prstGeom prst="rightArrow">
            <a:avLst>
              <a:gd name="adj1" fmla="val 50000"/>
              <a:gd name="adj2" fmla="val 49872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marL="3175"/>
            <a:endParaRPr lang="en-US" sz="160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CDEB88-AA2E-E441-A8B5-D666151604BF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sp>
        <p:nvSpPr>
          <p:cNvPr id="18" name="Right Arrow 21"/>
          <p:cNvSpPr>
            <a:spLocks noChangeArrowheads="1"/>
          </p:cNvSpPr>
          <p:nvPr/>
        </p:nvSpPr>
        <p:spPr bwMode="auto">
          <a:xfrm>
            <a:off x="2915816" y="4652813"/>
            <a:ext cx="503238" cy="360363"/>
          </a:xfrm>
          <a:prstGeom prst="rightArrow">
            <a:avLst>
              <a:gd name="adj1" fmla="val 50000"/>
              <a:gd name="adj2" fmla="val 49872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marL="3175"/>
            <a:endParaRPr lang="en-US" sz="1600"/>
          </a:p>
        </p:txBody>
      </p:sp>
      <p:sp>
        <p:nvSpPr>
          <p:cNvPr id="19" name="Titre 2"/>
          <p:cNvSpPr txBox="1">
            <a:spLocks/>
          </p:cNvSpPr>
          <p:nvPr/>
        </p:nvSpPr>
        <p:spPr bwMode="auto">
          <a:xfrm>
            <a:off x="0" y="2456904"/>
            <a:ext cx="9144000" cy="54004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indent="0" eaLnBrk="1" hangingPunct="1"/>
            <a:r>
              <a:rPr lang="en-GB" sz="2200" kern="0" dirty="0">
                <a:latin typeface="Verdana" charset="0"/>
              </a:rPr>
              <a:t>Payroll Management</a:t>
            </a:r>
            <a:endParaRPr lang="fr-BE" sz="2200" kern="0" dirty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animBg="1"/>
      <p:bldP spid="26627" grpId="0" animBg="1"/>
      <p:bldP spid="26628" grpId="0" animBg="1"/>
      <p:bldP spid="26634" grpId="0" animBg="1"/>
      <p:bldP spid="26635" grpId="0" animBg="1"/>
      <p:bldP spid="26636" grpId="0" animBg="1"/>
      <p:bldP spid="26640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Lock"/>
          <p:cNvSpPr>
            <a:spLocks noEditPoints="1" noChangeArrowheads="1"/>
          </p:cNvSpPr>
          <p:nvPr/>
        </p:nvSpPr>
        <p:spPr bwMode="auto">
          <a:xfrm>
            <a:off x="2738983" y="1916832"/>
            <a:ext cx="3705225" cy="4648200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9606 h 21600"/>
              <a:gd name="T4" fmla="*/ 10800 w 21600"/>
              <a:gd name="T5" fmla="*/ 21600 h 21600"/>
              <a:gd name="T6" fmla="*/ 0 w 21600"/>
              <a:gd name="T7" fmla="*/ 9606 h 21600"/>
              <a:gd name="T8" fmla="*/ 744 w 21600"/>
              <a:gd name="T9" fmla="*/ 9904 h 21600"/>
              <a:gd name="T10" fmla="*/ 21134 w 21600"/>
              <a:gd name="T11" fmla="*/ 1533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93" y="9606"/>
                </a:moveTo>
                <a:lnTo>
                  <a:pt x="2048" y="9606"/>
                </a:lnTo>
                <a:lnTo>
                  <a:pt x="2048" y="4713"/>
                </a:lnTo>
                <a:lnTo>
                  <a:pt x="2420" y="3818"/>
                </a:lnTo>
                <a:lnTo>
                  <a:pt x="2979" y="3028"/>
                </a:lnTo>
                <a:lnTo>
                  <a:pt x="3537" y="2446"/>
                </a:lnTo>
                <a:lnTo>
                  <a:pt x="3956" y="1998"/>
                </a:lnTo>
                <a:lnTo>
                  <a:pt x="4492" y="1581"/>
                </a:lnTo>
                <a:lnTo>
                  <a:pt x="5143" y="1238"/>
                </a:lnTo>
                <a:lnTo>
                  <a:pt x="5912" y="880"/>
                </a:lnTo>
                <a:lnTo>
                  <a:pt x="6587" y="641"/>
                </a:lnTo>
                <a:lnTo>
                  <a:pt x="7518" y="372"/>
                </a:lnTo>
                <a:lnTo>
                  <a:pt x="8425" y="208"/>
                </a:lnTo>
                <a:lnTo>
                  <a:pt x="9496" y="59"/>
                </a:lnTo>
                <a:lnTo>
                  <a:pt x="10637" y="14"/>
                </a:lnTo>
                <a:lnTo>
                  <a:pt x="11614" y="59"/>
                </a:lnTo>
                <a:lnTo>
                  <a:pt x="12382" y="119"/>
                </a:lnTo>
                <a:lnTo>
                  <a:pt x="13034" y="253"/>
                </a:lnTo>
                <a:lnTo>
                  <a:pt x="13779" y="417"/>
                </a:lnTo>
                <a:lnTo>
                  <a:pt x="14500" y="611"/>
                </a:lnTo>
                <a:lnTo>
                  <a:pt x="14733" y="686"/>
                </a:lnTo>
                <a:lnTo>
                  <a:pt x="14989" y="790"/>
                </a:lnTo>
                <a:lnTo>
                  <a:pt x="15175" y="865"/>
                </a:lnTo>
                <a:lnTo>
                  <a:pt x="15385" y="954"/>
                </a:lnTo>
                <a:lnTo>
                  <a:pt x="15431" y="969"/>
                </a:lnTo>
                <a:lnTo>
                  <a:pt x="15594" y="1059"/>
                </a:lnTo>
                <a:lnTo>
                  <a:pt x="15757" y="1148"/>
                </a:lnTo>
                <a:lnTo>
                  <a:pt x="15920" y="1267"/>
                </a:lnTo>
                <a:lnTo>
                  <a:pt x="16106" y="1372"/>
                </a:lnTo>
                <a:lnTo>
                  <a:pt x="16665" y="1730"/>
                </a:lnTo>
                <a:lnTo>
                  <a:pt x="17014" y="1998"/>
                </a:lnTo>
                <a:lnTo>
                  <a:pt x="17480" y="2356"/>
                </a:lnTo>
                <a:lnTo>
                  <a:pt x="17852" y="2804"/>
                </a:lnTo>
                <a:lnTo>
                  <a:pt x="18178" y="3192"/>
                </a:lnTo>
                <a:lnTo>
                  <a:pt x="18527" y="3639"/>
                </a:lnTo>
                <a:lnTo>
                  <a:pt x="18806" y="4132"/>
                </a:lnTo>
                <a:lnTo>
                  <a:pt x="19086" y="4713"/>
                </a:lnTo>
                <a:lnTo>
                  <a:pt x="19272" y="5191"/>
                </a:lnTo>
                <a:lnTo>
                  <a:pt x="19295" y="9606"/>
                </a:lnTo>
                <a:lnTo>
                  <a:pt x="21600" y="9606"/>
                </a:lnTo>
                <a:lnTo>
                  <a:pt x="21600" y="16289"/>
                </a:lnTo>
                <a:lnTo>
                  <a:pt x="21413" y="17184"/>
                </a:lnTo>
                <a:lnTo>
                  <a:pt x="21041" y="17900"/>
                </a:lnTo>
                <a:lnTo>
                  <a:pt x="20668" y="18377"/>
                </a:lnTo>
                <a:lnTo>
                  <a:pt x="20343" y="18855"/>
                </a:lnTo>
                <a:lnTo>
                  <a:pt x="19924" y="19332"/>
                </a:lnTo>
                <a:lnTo>
                  <a:pt x="19388" y="19809"/>
                </a:lnTo>
                <a:lnTo>
                  <a:pt x="18806" y="20242"/>
                </a:lnTo>
                <a:lnTo>
                  <a:pt x="18062" y="20585"/>
                </a:lnTo>
                <a:lnTo>
                  <a:pt x="17270" y="20883"/>
                </a:lnTo>
                <a:lnTo>
                  <a:pt x="16525" y="21182"/>
                </a:lnTo>
                <a:lnTo>
                  <a:pt x="15548" y="21420"/>
                </a:lnTo>
                <a:lnTo>
                  <a:pt x="14803" y="21540"/>
                </a:lnTo>
                <a:lnTo>
                  <a:pt x="13662" y="21674"/>
                </a:lnTo>
                <a:lnTo>
                  <a:pt x="8379" y="21659"/>
                </a:lnTo>
                <a:lnTo>
                  <a:pt x="7168" y="21540"/>
                </a:lnTo>
                <a:lnTo>
                  <a:pt x="6098" y="21331"/>
                </a:lnTo>
                <a:lnTo>
                  <a:pt x="5050" y="21092"/>
                </a:lnTo>
                <a:lnTo>
                  <a:pt x="4003" y="20764"/>
                </a:lnTo>
                <a:lnTo>
                  <a:pt x="3258" y="20391"/>
                </a:lnTo>
                <a:lnTo>
                  <a:pt x="2769" y="20123"/>
                </a:lnTo>
                <a:lnTo>
                  <a:pt x="2281" y="19720"/>
                </a:lnTo>
                <a:lnTo>
                  <a:pt x="1862" y="19407"/>
                </a:lnTo>
                <a:lnTo>
                  <a:pt x="1489" y="19079"/>
                </a:lnTo>
                <a:lnTo>
                  <a:pt x="1070" y="18676"/>
                </a:lnTo>
                <a:lnTo>
                  <a:pt x="744" y="18258"/>
                </a:lnTo>
                <a:lnTo>
                  <a:pt x="325" y="17661"/>
                </a:lnTo>
                <a:lnTo>
                  <a:pt x="162" y="17035"/>
                </a:lnTo>
                <a:lnTo>
                  <a:pt x="93" y="16468"/>
                </a:lnTo>
                <a:lnTo>
                  <a:pt x="93" y="9606"/>
                </a:lnTo>
                <a:close/>
                <a:moveTo>
                  <a:pt x="6098" y="9591"/>
                </a:moveTo>
                <a:lnTo>
                  <a:pt x="6098" y="5220"/>
                </a:lnTo>
                <a:lnTo>
                  <a:pt x="6191" y="4907"/>
                </a:lnTo>
                <a:lnTo>
                  <a:pt x="6307" y="4639"/>
                </a:lnTo>
                <a:lnTo>
                  <a:pt x="6517" y="4370"/>
                </a:lnTo>
                <a:lnTo>
                  <a:pt x="6680" y="4087"/>
                </a:lnTo>
                <a:lnTo>
                  <a:pt x="6889" y="3878"/>
                </a:lnTo>
                <a:lnTo>
                  <a:pt x="7308" y="3520"/>
                </a:lnTo>
                <a:lnTo>
                  <a:pt x="7843" y="3281"/>
                </a:lnTo>
                <a:lnTo>
                  <a:pt x="8402" y="3013"/>
                </a:lnTo>
                <a:lnTo>
                  <a:pt x="9031" y="2834"/>
                </a:lnTo>
                <a:lnTo>
                  <a:pt x="9659" y="2700"/>
                </a:lnTo>
                <a:lnTo>
                  <a:pt x="10497" y="2625"/>
                </a:lnTo>
                <a:lnTo>
                  <a:pt x="11125" y="2655"/>
                </a:lnTo>
                <a:lnTo>
                  <a:pt x="11987" y="2789"/>
                </a:lnTo>
                <a:lnTo>
                  <a:pt x="12522" y="2893"/>
                </a:lnTo>
                <a:lnTo>
                  <a:pt x="13011" y="3028"/>
                </a:lnTo>
                <a:lnTo>
                  <a:pt x="13290" y="3192"/>
                </a:lnTo>
                <a:lnTo>
                  <a:pt x="13709" y="3371"/>
                </a:lnTo>
                <a:lnTo>
                  <a:pt x="13872" y="3505"/>
                </a:lnTo>
                <a:lnTo>
                  <a:pt x="14058" y="3639"/>
                </a:lnTo>
                <a:lnTo>
                  <a:pt x="14291" y="3788"/>
                </a:lnTo>
                <a:lnTo>
                  <a:pt x="14431" y="3953"/>
                </a:lnTo>
                <a:lnTo>
                  <a:pt x="14617" y="4102"/>
                </a:lnTo>
                <a:lnTo>
                  <a:pt x="14826" y="4311"/>
                </a:lnTo>
                <a:lnTo>
                  <a:pt x="14919" y="4534"/>
                </a:lnTo>
                <a:lnTo>
                  <a:pt x="15036" y="4773"/>
                </a:lnTo>
                <a:lnTo>
                  <a:pt x="15175" y="5027"/>
                </a:lnTo>
                <a:lnTo>
                  <a:pt x="15245" y="5220"/>
                </a:lnTo>
                <a:lnTo>
                  <a:pt x="15245" y="9591"/>
                </a:lnTo>
                <a:lnTo>
                  <a:pt x="6098" y="9591"/>
                </a:lnTo>
                <a:close/>
              </a:path>
              <a:path w="21600" h="21600" extrusionOk="0">
                <a:moveTo>
                  <a:pt x="93" y="9606"/>
                </a:moveTo>
                <a:lnTo>
                  <a:pt x="21600" y="9606"/>
                </a:lnTo>
                <a:close/>
              </a:path>
              <a:path w="21600" h="21600" extrusionOk="0">
                <a:moveTo>
                  <a:pt x="11684" y="17109"/>
                </a:moveTo>
                <a:lnTo>
                  <a:pt x="12266" y="19317"/>
                </a:lnTo>
                <a:lnTo>
                  <a:pt x="9659" y="19317"/>
                </a:lnTo>
                <a:lnTo>
                  <a:pt x="10287" y="17124"/>
                </a:lnTo>
                <a:lnTo>
                  <a:pt x="10008" y="16975"/>
                </a:lnTo>
                <a:lnTo>
                  <a:pt x="9799" y="16722"/>
                </a:lnTo>
                <a:lnTo>
                  <a:pt x="9752" y="16408"/>
                </a:lnTo>
                <a:lnTo>
                  <a:pt x="9822" y="16170"/>
                </a:lnTo>
                <a:lnTo>
                  <a:pt x="10008" y="16006"/>
                </a:lnTo>
                <a:lnTo>
                  <a:pt x="10148" y="15871"/>
                </a:lnTo>
                <a:lnTo>
                  <a:pt x="10381" y="15782"/>
                </a:lnTo>
                <a:lnTo>
                  <a:pt x="10660" y="15692"/>
                </a:lnTo>
                <a:lnTo>
                  <a:pt x="11009" y="15677"/>
                </a:lnTo>
                <a:lnTo>
                  <a:pt x="11288" y="15722"/>
                </a:lnTo>
                <a:lnTo>
                  <a:pt x="11614" y="15782"/>
                </a:lnTo>
                <a:lnTo>
                  <a:pt x="11893" y="15946"/>
                </a:lnTo>
                <a:lnTo>
                  <a:pt x="12033" y="16080"/>
                </a:lnTo>
                <a:lnTo>
                  <a:pt x="12173" y="16229"/>
                </a:lnTo>
                <a:lnTo>
                  <a:pt x="12196" y="16408"/>
                </a:lnTo>
                <a:lnTo>
                  <a:pt x="12103" y="16722"/>
                </a:lnTo>
                <a:lnTo>
                  <a:pt x="11987" y="16856"/>
                </a:lnTo>
                <a:lnTo>
                  <a:pt x="11847" y="16975"/>
                </a:lnTo>
                <a:lnTo>
                  <a:pt x="11684" y="17109"/>
                </a:lnTo>
              </a:path>
            </a:pathLst>
          </a:custGeom>
          <a:solidFill>
            <a:schemeClr val="bg1"/>
          </a:solidFill>
          <a:ln w="381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28674" name="Titre 2"/>
          <p:cNvSpPr>
            <a:spLocks noGrp="1"/>
          </p:cNvSpPr>
          <p:nvPr>
            <p:ph type="title"/>
          </p:nvPr>
        </p:nvSpPr>
        <p:spPr>
          <a:xfrm>
            <a:off x="0" y="2456904"/>
            <a:ext cx="9144000" cy="540048"/>
          </a:xfrm>
          <a:ln/>
        </p:spPr>
        <p:txBody>
          <a:bodyPr/>
          <a:lstStyle/>
          <a:p>
            <a:pPr indent="0" eaLnBrk="1" hangingPunct="1"/>
            <a:r>
              <a:rPr lang="en-GB" sz="2200" dirty="0">
                <a:latin typeface="Verdana" charset="0"/>
              </a:rPr>
              <a:t>Payroll Management </a:t>
            </a:r>
            <a:r>
              <a:rPr lang="en-GB" sz="2200" i="1" dirty="0">
                <a:latin typeface="Verdana" charset="0"/>
              </a:rPr>
              <a:t>cont</a:t>
            </a:r>
            <a:r>
              <a:rPr lang="en-GB" sz="2200" dirty="0">
                <a:latin typeface="Verdana" charset="0"/>
              </a:rPr>
              <a:t>.</a:t>
            </a:r>
            <a:endParaRPr lang="fr-BE" sz="2200" dirty="0">
              <a:latin typeface="Verdana" charset="0"/>
            </a:endParaRPr>
          </a:p>
        </p:txBody>
      </p:sp>
      <p:sp>
        <p:nvSpPr>
          <p:cNvPr id="28675" name="Espace réservé du contenu 1"/>
          <p:cNvSpPr>
            <a:spLocks noGrp="1"/>
          </p:cNvSpPr>
          <p:nvPr>
            <p:ph idx="1"/>
          </p:nvPr>
        </p:nvSpPr>
        <p:spPr>
          <a:xfrm>
            <a:off x="214312" y="3358283"/>
            <a:ext cx="8715375" cy="2735013"/>
          </a:xfrm>
        </p:spPr>
        <p:txBody>
          <a:bodyPr/>
          <a:lstStyle/>
          <a:p>
            <a:pPr marL="623888"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sz="2000" i="0" dirty="0">
                <a:latin typeface="Verdana" charset="0"/>
              </a:rPr>
              <a:t>Personnel files are dynamic – starters, transfers, and terminations;</a:t>
            </a:r>
          </a:p>
          <a:p>
            <a:pPr marL="623888"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sz="2000" i="0" dirty="0">
                <a:latin typeface="Verdana" charset="0"/>
              </a:rPr>
              <a:t>Restricted access to data, clear authorisation; </a:t>
            </a:r>
          </a:p>
          <a:p>
            <a:pPr marL="623888"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sz="2000" i="0" dirty="0">
                <a:latin typeface="Verdana" charset="0"/>
              </a:rPr>
              <a:t>Audit trails for all changes;</a:t>
            </a:r>
          </a:p>
          <a:p>
            <a:pPr marL="623888"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sz="2000" i="0" dirty="0">
                <a:latin typeface="Verdana" charset="0"/>
              </a:rPr>
              <a:t>Controls over standing data on wage rates, taxation etc.;</a:t>
            </a:r>
          </a:p>
          <a:p>
            <a:pPr marL="623888"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sz="2000" i="0" dirty="0">
                <a:latin typeface="Verdana" charset="0"/>
              </a:rPr>
              <a:t>Payroll audits and checks undertaken regularly.</a:t>
            </a:r>
          </a:p>
          <a:p>
            <a:pPr eaLnBrk="1" hangingPunct="1"/>
            <a:endParaRPr lang="en-GB" dirty="0">
              <a:latin typeface="Verdana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CDEB88-AA2E-E441-A8B5-D666151604BF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sp>
        <p:nvSpPr>
          <p:cNvPr id="7" name="Titre 2"/>
          <p:cNvSpPr txBox="1">
            <a:spLocks/>
          </p:cNvSpPr>
          <p:nvPr/>
        </p:nvSpPr>
        <p:spPr bwMode="auto">
          <a:xfrm>
            <a:off x="-28575" y="1312863"/>
            <a:ext cx="9144000" cy="6759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indent="0" algn="ctr" eaLnBrk="1" hangingPunct="1"/>
            <a:r>
              <a:rPr lang="en-GB" kern="0" dirty="0">
                <a:latin typeface="Verdana" charset="0"/>
              </a:rPr>
              <a:t>Payroll procedures, processes and risks</a:t>
            </a:r>
            <a:endParaRPr lang="fr-BE" kern="0" dirty="0">
              <a:latin typeface="Verdana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ock"/>
          <p:cNvSpPr>
            <a:spLocks noEditPoints="1" noChangeArrowheads="1"/>
          </p:cNvSpPr>
          <p:nvPr/>
        </p:nvSpPr>
        <p:spPr bwMode="auto">
          <a:xfrm>
            <a:off x="2738983" y="1916832"/>
            <a:ext cx="3705225" cy="4648200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9606 h 21600"/>
              <a:gd name="T4" fmla="*/ 10800 w 21600"/>
              <a:gd name="T5" fmla="*/ 21600 h 21600"/>
              <a:gd name="T6" fmla="*/ 0 w 21600"/>
              <a:gd name="T7" fmla="*/ 9606 h 21600"/>
              <a:gd name="T8" fmla="*/ 744 w 21600"/>
              <a:gd name="T9" fmla="*/ 9904 h 21600"/>
              <a:gd name="T10" fmla="*/ 21134 w 21600"/>
              <a:gd name="T11" fmla="*/ 1533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93" y="9606"/>
                </a:moveTo>
                <a:lnTo>
                  <a:pt x="2048" y="9606"/>
                </a:lnTo>
                <a:lnTo>
                  <a:pt x="2048" y="4713"/>
                </a:lnTo>
                <a:lnTo>
                  <a:pt x="2420" y="3818"/>
                </a:lnTo>
                <a:lnTo>
                  <a:pt x="2979" y="3028"/>
                </a:lnTo>
                <a:lnTo>
                  <a:pt x="3537" y="2446"/>
                </a:lnTo>
                <a:lnTo>
                  <a:pt x="3956" y="1998"/>
                </a:lnTo>
                <a:lnTo>
                  <a:pt x="4492" y="1581"/>
                </a:lnTo>
                <a:lnTo>
                  <a:pt x="5143" y="1238"/>
                </a:lnTo>
                <a:lnTo>
                  <a:pt x="5912" y="880"/>
                </a:lnTo>
                <a:lnTo>
                  <a:pt x="6587" y="641"/>
                </a:lnTo>
                <a:lnTo>
                  <a:pt x="7518" y="372"/>
                </a:lnTo>
                <a:lnTo>
                  <a:pt x="8425" y="208"/>
                </a:lnTo>
                <a:lnTo>
                  <a:pt x="9496" y="59"/>
                </a:lnTo>
                <a:lnTo>
                  <a:pt x="10637" y="14"/>
                </a:lnTo>
                <a:lnTo>
                  <a:pt x="11614" y="59"/>
                </a:lnTo>
                <a:lnTo>
                  <a:pt x="12382" y="119"/>
                </a:lnTo>
                <a:lnTo>
                  <a:pt x="13034" y="253"/>
                </a:lnTo>
                <a:lnTo>
                  <a:pt x="13779" y="417"/>
                </a:lnTo>
                <a:lnTo>
                  <a:pt x="14500" y="611"/>
                </a:lnTo>
                <a:lnTo>
                  <a:pt x="14733" y="686"/>
                </a:lnTo>
                <a:lnTo>
                  <a:pt x="14989" y="790"/>
                </a:lnTo>
                <a:lnTo>
                  <a:pt x="15175" y="865"/>
                </a:lnTo>
                <a:lnTo>
                  <a:pt x="15385" y="954"/>
                </a:lnTo>
                <a:lnTo>
                  <a:pt x="15431" y="969"/>
                </a:lnTo>
                <a:lnTo>
                  <a:pt x="15594" y="1059"/>
                </a:lnTo>
                <a:lnTo>
                  <a:pt x="15757" y="1148"/>
                </a:lnTo>
                <a:lnTo>
                  <a:pt x="15920" y="1267"/>
                </a:lnTo>
                <a:lnTo>
                  <a:pt x="16106" y="1372"/>
                </a:lnTo>
                <a:lnTo>
                  <a:pt x="16665" y="1730"/>
                </a:lnTo>
                <a:lnTo>
                  <a:pt x="17014" y="1998"/>
                </a:lnTo>
                <a:lnTo>
                  <a:pt x="17480" y="2356"/>
                </a:lnTo>
                <a:lnTo>
                  <a:pt x="17852" y="2804"/>
                </a:lnTo>
                <a:lnTo>
                  <a:pt x="18178" y="3192"/>
                </a:lnTo>
                <a:lnTo>
                  <a:pt x="18527" y="3639"/>
                </a:lnTo>
                <a:lnTo>
                  <a:pt x="18806" y="4132"/>
                </a:lnTo>
                <a:lnTo>
                  <a:pt x="19086" y="4713"/>
                </a:lnTo>
                <a:lnTo>
                  <a:pt x="19272" y="5191"/>
                </a:lnTo>
                <a:lnTo>
                  <a:pt x="19295" y="9606"/>
                </a:lnTo>
                <a:lnTo>
                  <a:pt x="21600" y="9606"/>
                </a:lnTo>
                <a:lnTo>
                  <a:pt x="21600" y="16289"/>
                </a:lnTo>
                <a:lnTo>
                  <a:pt x="21413" y="17184"/>
                </a:lnTo>
                <a:lnTo>
                  <a:pt x="21041" y="17900"/>
                </a:lnTo>
                <a:lnTo>
                  <a:pt x="20668" y="18377"/>
                </a:lnTo>
                <a:lnTo>
                  <a:pt x="20343" y="18855"/>
                </a:lnTo>
                <a:lnTo>
                  <a:pt x="19924" y="19332"/>
                </a:lnTo>
                <a:lnTo>
                  <a:pt x="19388" y="19809"/>
                </a:lnTo>
                <a:lnTo>
                  <a:pt x="18806" y="20242"/>
                </a:lnTo>
                <a:lnTo>
                  <a:pt x="18062" y="20585"/>
                </a:lnTo>
                <a:lnTo>
                  <a:pt x="17270" y="20883"/>
                </a:lnTo>
                <a:lnTo>
                  <a:pt x="16525" y="21182"/>
                </a:lnTo>
                <a:lnTo>
                  <a:pt x="15548" y="21420"/>
                </a:lnTo>
                <a:lnTo>
                  <a:pt x="14803" y="21540"/>
                </a:lnTo>
                <a:lnTo>
                  <a:pt x="13662" y="21674"/>
                </a:lnTo>
                <a:lnTo>
                  <a:pt x="8379" y="21659"/>
                </a:lnTo>
                <a:lnTo>
                  <a:pt x="7168" y="21540"/>
                </a:lnTo>
                <a:lnTo>
                  <a:pt x="6098" y="21331"/>
                </a:lnTo>
                <a:lnTo>
                  <a:pt x="5050" y="21092"/>
                </a:lnTo>
                <a:lnTo>
                  <a:pt x="4003" y="20764"/>
                </a:lnTo>
                <a:lnTo>
                  <a:pt x="3258" y="20391"/>
                </a:lnTo>
                <a:lnTo>
                  <a:pt x="2769" y="20123"/>
                </a:lnTo>
                <a:lnTo>
                  <a:pt x="2281" y="19720"/>
                </a:lnTo>
                <a:lnTo>
                  <a:pt x="1862" y="19407"/>
                </a:lnTo>
                <a:lnTo>
                  <a:pt x="1489" y="19079"/>
                </a:lnTo>
                <a:lnTo>
                  <a:pt x="1070" y="18676"/>
                </a:lnTo>
                <a:lnTo>
                  <a:pt x="744" y="18258"/>
                </a:lnTo>
                <a:lnTo>
                  <a:pt x="325" y="17661"/>
                </a:lnTo>
                <a:lnTo>
                  <a:pt x="162" y="17035"/>
                </a:lnTo>
                <a:lnTo>
                  <a:pt x="93" y="16468"/>
                </a:lnTo>
                <a:lnTo>
                  <a:pt x="93" y="9606"/>
                </a:lnTo>
                <a:close/>
                <a:moveTo>
                  <a:pt x="6098" y="9591"/>
                </a:moveTo>
                <a:lnTo>
                  <a:pt x="6098" y="5220"/>
                </a:lnTo>
                <a:lnTo>
                  <a:pt x="6191" y="4907"/>
                </a:lnTo>
                <a:lnTo>
                  <a:pt x="6307" y="4639"/>
                </a:lnTo>
                <a:lnTo>
                  <a:pt x="6517" y="4370"/>
                </a:lnTo>
                <a:lnTo>
                  <a:pt x="6680" y="4087"/>
                </a:lnTo>
                <a:lnTo>
                  <a:pt x="6889" y="3878"/>
                </a:lnTo>
                <a:lnTo>
                  <a:pt x="7308" y="3520"/>
                </a:lnTo>
                <a:lnTo>
                  <a:pt x="7843" y="3281"/>
                </a:lnTo>
                <a:lnTo>
                  <a:pt x="8402" y="3013"/>
                </a:lnTo>
                <a:lnTo>
                  <a:pt x="9031" y="2834"/>
                </a:lnTo>
                <a:lnTo>
                  <a:pt x="9659" y="2700"/>
                </a:lnTo>
                <a:lnTo>
                  <a:pt x="10497" y="2625"/>
                </a:lnTo>
                <a:lnTo>
                  <a:pt x="11125" y="2655"/>
                </a:lnTo>
                <a:lnTo>
                  <a:pt x="11987" y="2789"/>
                </a:lnTo>
                <a:lnTo>
                  <a:pt x="12522" y="2893"/>
                </a:lnTo>
                <a:lnTo>
                  <a:pt x="13011" y="3028"/>
                </a:lnTo>
                <a:lnTo>
                  <a:pt x="13290" y="3192"/>
                </a:lnTo>
                <a:lnTo>
                  <a:pt x="13709" y="3371"/>
                </a:lnTo>
                <a:lnTo>
                  <a:pt x="13872" y="3505"/>
                </a:lnTo>
                <a:lnTo>
                  <a:pt x="14058" y="3639"/>
                </a:lnTo>
                <a:lnTo>
                  <a:pt x="14291" y="3788"/>
                </a:lnTo>
                <a:lnTo>
                  <a:pt x="14431" y="3953"/>
                </a:lnTo>
                <a:lnTo>
                  <a:pt x="14617" y="4102"/>
                </a:lnTo>
                <a:lnTo>
                  <a:pt x="14826" y="4311"/>
                </a:lnTo>
                <a:lnTo>
                  <a:pt x="14919" y="4534"/>
                </a:lnTo>
                <a:lnTo>
                  <a:pt x="15036" y="4773"/>
                </a:lnTo>
                <a:lnTo>
                  <a:pt x="15175" y="5027"/>
                </a:lnTo>
                <a:lnTo>
                  <a:pt x="15245" y="5220"/>
                </a:lnTo>
                <a:lnTo>
                  <a:pt x="15245" y="9591"/>
                </a:lnTo>
                <a:lnTo>
                  <a:pt x="6098" y="9591"/>
                </a:lnTo>
                <a:close/>
              </a:path>
              <a:path w="21600" h="21600" extrusionOk="0">
                <a:moveTo>
                  <a:pt x="93" y="9606"/>
                </a:moveTo>
                <a:lnTo>
                  <a:pt x="21600" y="9606"/>
                </a:lnTo>
                <a:close/>
              </a:path>
              <a:path w="21600" h="21600" extrusionOk="0">
                <a:moveTo>
                  <a:pt x="11684" y="17109"/>
                </a:moveTo>
                <a:lnTo>
                  <a:pt x="12266" y="19317"/>
                </a:lnTo>
                <a:lnTo>
                  <a:pt x="9659" y="19317"/>
                </a:lnTo>
                <a:lnTo>
                  <a:pt x="10287" y="17124"/>
                </a:lnTo>
                <a:lnTo>
                  <a:pt x="10008" y="16975"/>
                </a:lnTo>
                <a:lnTo>
                  <a:pt x="9799" y="16722"/>
                </a:lnTo>
                <a:lnTo>
                  <a:pt x="9752" y="16408"/>
                </a:lnTo>
                <a:lnTo>
                  <a:pt x="9822" y="16170"/>
                </a:lnTo>
                <a:lnTo>
                  <a:pt x="10008" y="16006"/>
                </a:lnTo>
                <a:lnTo>
                  <a:pt x="10148" y="15871"/>
                </a:lnTo>
                <a:lnTo>
                  <a:pt x="10381" y="15782"/>
                </a:lnTo>
                <a:lnTo>
                  <a:pt x="10660" y="15692"/>
                </a:lnTo>
                <a:lnTo>
                  <a:pt x="11009" y="15677"/>
                </a:lnTo>
                <a:lnTo>
                  <a:pt x="11288" y="15722"/>
                </a:lnTo>
                <a:lnTo>
                  <a:pt x="11614" y="15782"/>
                </a:lnTo>
                <a:lnTo>
                  <a:pt x="11893" y="15946"/>
                </a:lnTo>
                <a:lnTo>
                  <a:pt x="12033" y="16080"/>
                </a:lnTo>
                <a:lnTo>
                  <a:pt x="12173" y="16229"/>
                </a:lnTo>
                <a:lnTo>
                  <a:pt x="12196" y="16408"/>
                </a:lnTo>
                <a:lnTo>
                  <a:pt x="12103" y="16722"/>
                </a:lnTo>
                <a:lnTo>
                  <a:pt x="11987" y="16856"/>
                </a:lnTo>
                <a:lnTo>
                  <a:pt x="11847" y="16975"/>
                </a:lnTo>
                <a:lnTo>
                  <a:pt x="11684" y="17109"/>
                </a:lnTo>
              </a:path>
            </a:pathLst>
          </a:custGeom>
          <a:solidFill>
            <a:schemeClr val="bg1"/>
          </a:solidFill>
          <a:ln w="381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30721" name="Espace réservé du contenu 1"/>
          <p:cNvSpPr>
            <a:spLocks noGrp="1"/>
          </p:cNvSpPr>
          <p:nvPr>
            <p:ph idx="1"/>
          </p:nvPr>
        </p:nvSpPr>
        <p:spPr>
          <a:xfrm>
            <a:off x="422845" y="3284984"/>
            <a:ext cx="8229600" cy="2888357"/>
          </a:xfr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23888"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sz="2000" i="0" dirty="0">
                <a:latin typeface="Verdana" charset="0"/>
              </a:rPr>
              <a:t>Ministry of Public Administration – controls the number and grades of posts and the personnel budget;</a:t>
            </a:r>
          </a:p>
          <a:p>
            <a:pPr marL="623888"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sz="2000" i="0" dirty="0">
                <a:latin typeface="Verdana" charset="0"/>
              </a:rPr>
              <a:t>Public Service Commission – manages the appointment and promotion of staff (nominal roll);</a:t>
            </a:r>
          </a:p>
          <a:p>
            <a:pPr marL="623888"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sz="2000" i="0" dirty="0">
                <a:latin typeface="Verdana" charset="0"/>
              </a:rPr>
              <a:t>Above two functions may be combined;</a:t>
            </a:r>
          </a:p>
          <a:p>
            <a:pPr marL="623888" eaLnBrk="1" hangingPunct="1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sz="2000" i="0" dirty="0">
                <a:latin typeface="Verdana" charset="0"/>
              </a:rPr>
              <a:t>Central Payroll (Ministry of Finance) – often decentralised.</a:t>
            </a:r>
          </a:p>
          <a:p>
            <a:pPr marL="623888" eaLnBrk="1" hangingPunct="1">
              <a:spcBef>
                <a:spcPts val="600"/>
              </a:spcBef>
              <a:spcAft>
                <a:spcPts val="600"/>
              </a:spcAft>
              <a:buClrTx/>
            </a:pPr>
            <a:endParaRPr lang="fr-BE" sz="2000" i="0" dirty="0">
              <a:latin typeface="Verdana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CDEB88-AA2E-E441-A8B5-D666151604BF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8" name="Titre 2"/>
          <p:cNvSpPr txBox="1">
            <a:spLocks/>
          </p:cNvSpPr>
          <p:nvPr/>
        </p:nvSpPr>
        <p:spPr bwMode="auto">
          <a:xfrm>
            <a:off x="-28575" y="1312863"/>
            <a:ext cx="9144000" cy="6759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indent="0" algn="ctr" eaLnBrk="1" hangingPunct="1"/>
            <a:r>
              <a:rPr lang="en-GB" kern="0" dirty="0">
                <a:latin typeface="Verdana" charset="0"/>
              </a:rPr>
              <a:t>Payroll procedures, processes and risks</a:t>
            </a:r>
            <a:endParaRPr lang="fr-BE" kern="0" dirty="0">
              <a:latin typeface="Verdana" charset="0"/>
            </a:endParaRPr>
          </a:p>
        </p:txBody>
      </p:sp>
      <p:sp>
        <p:nvSpPr>
          <p:cNvPr id="9" name="Titre 2"/>
          <p:cNvSpPr>
            <a:spLocks noGrp="1"/>
          </p:cNvSpPr>
          <p:nvPr>
            <p:ph type="title"/>
          </p:nvPr>
        </p:nvSpPr>
        <p:spPr>
          <a:xfrm>
            <a:off x="0" y="2456904"/>
            <a:ext cx="9144000" cy="540048"/>
          </a:xfrm>
          <a:ln/>
        </p:spPr>
        <p:txBody>
          <a:bodyPr/>
          <a:lstStyle/>
          <a:p>
            <a:pPr indent="0" eaLnBrk="1" hangingPunct="1"/>
            <a:r>
              <a:rPr lang="en-GB" sz="2200" dirty="0">
                <a:latin typeface="Verdana" charset="0"/>
              </a:rPr>
              <a:t>Payroll Management </a:t>
            </a:r>
            <a:r>
              <a:rPr lang="en-GB" sz="2200" i="1" dirty="0">
                <a:latin typeface="Verdana" charset="0"/>
              </a:rPr>
              <a:t>cont</a:t>
            </a:r>
            <a:r>
              <a:rPr lang="en-GB" sz="2200" dirty="0">
                <a:latin typeface="Verdana" charset="0"/>
              </a:rPr>
              <a:t>.</a:t>
            </a:r>
            <a:endParaRPr lang="fr-BE" sz="2200" dirty="0">
              <a:latin typeface="Verdana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Espace réservé du contenu 1"/>
          <p:cNvSpPr>
            <a:spLocks noGrp="1"/>
          </p:cNvSpPr>
          <p:nvPr>
            <p:ph idx="1"/>
          </p:nvPr>
        </p:nvSpPr>
        <p:spPr>
          <a:xfrm>
            <a:off x="214313" y="2924944"/>
            <a:ext cx="8686800" cy="3384376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i="0" dirty="0">
                <a:latin typeface="Verdana" charset="0"/>
              </a:rPr>
              <a:t>Dimension 23.1 assesses the degree of </a:t>
            </a:r>
            <a:r>
              <a:rPr lang="en-GB" sz="2000" i="0" dirty="0">
                <a:solidFill>
                  <a:srgbClr val="FF0000"/>
                </a:solidFill>
                <a:latin typeface="Verdana" charset="0"/>
              </a:rPr>
              <a:t>integration</a:t>
            </a:r>
            <a:r>
              <a:rPr lang="en-GB" sz="2000" i="0" dirty="0">
                <a:latin typeface="Verdana" charset="0"/>
              </a:rPr>
              <a:t> between personnel, payroll, and budget data;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i="0" dirty="0">
                <a:latin typeface="Verdana" charset="0"/>
              </a:rPr>
              <a:t>Dimension 23.2 assesses the </a:t>
            </a:r>
            <a:r>
              <a:rPr lang="en-GB" sz="2000" i="0" dirty="0">
                <a:solidFill>
                  <a:srgbClr val="FF0000"/>
                </a:solidFill>
                <a:latin typeface="Verdana" charset="0"/>
              </a:rPr>
              <a:t>timeliness of changes</a:t>
            </a:r>
            <a:r>
              <a:rPr lang="en-GB" sz="2000" i="0" dirty="0">
                <a:latin typeface="Verdana" charset="0"/>
              </a:rPr>
              <a:t> to personnel and payroll data;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i="0" dirty="0">
                <a:latin typeface="Verdana" charset="0"/>
              </a:rPr>
              <a:t>Dimension 23.3 assesses the </a:t>
            </a:r>
            <a:r>
              <a:rPr lang="en-GB" sz="2000" i="0" dirty="0">
                <a:solidFill>
                  <a:srgbClr val="FF0000"/>
                </a:solidFill>
                <a:latin typeface="Verdana" charset="0"/>
              </a:rPr>
              <a:t>controls</a:t>
            </a:r>
            <a:r>
              <a:rPr lang="en-GB" sz="2000" i="0" dirty="0">
                <a:latin typeface="Verdana" charset="0"/>
              </a:rPr>
              <a:t> that are applied to the making of changes to personnel and payroll data;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i="0" dirty="0">
                <a:latin typeface="Verdana" charset="0"/>
              </a:rPr>
              <a:t>Dimension 23.4 assesses the degree of integrity of the payroll. Payroll </a:t>
            </a:r>
            <a:r>
              <a:rPr lang="en-GB" sz="2000" i="0" dirty="0">
                <a:solidFill>
                  <a:srgbClr val="FF0000"/>
                </a:solidFill>
                <a:latin typeface="Verdana" charset="0"/>
              </a:rPr>
              <a:t>audits</a:t>
            </a:r>
            <a:r>
              <a:rPr lang="en-GB" sz="2000" i="0" dirty="0">
                <a:latin typeface="Verdana" charset="0"/>
              </a:rPr>
              <a:t> should be undertaken regularly to identify ghost workers, fill data gaps, and identify control weaknesses.</a:t>
            </a:r>
          </a:p>
        </p:txBody>
      </p:sp>
      <p:sp>
        <p:nvSpPr>
          <p:cNvPr id="32770" name="Titre 2"/>
          <p:cNvSpPr>
            <a:spLocks noGrp="1"/>
          </p:cNvSpPr>
          <p:nvPr>
            <p:ph type="title"/>
          </p:nvPr>
        </p:nvSpPr>
        <p:spPr>
          <a:xfrm>
            <a:off x="-14287" y="2204864"/>
            <a:ext cx="9144000" cy="648072"/>
          </a:xfrm>
          <a:ln/>
        </p:spPr>
        <p:txBody>
          <a:bodyPr/>
          <a:lstStyle/>
          <a:p>
            <a:pPr indent="0" eaLnBrk="1" hangingPunct="1"/>
            <a:r>
              <a:rPr lang="en-GB" sz="2000" dirty="0">
                <a:latin typeface="+mn-lt"/>
                <a:ea typeface="+mn-ea"/>
                <a:cs typeface="+mn-cs"/>
              </a:rPr>
              <a:t>PEFA</a:t>
            </a:r>
            <a:r>
              <a:rPr lang="en-GB" sz="2600" dirty="0">
                <a:latin typeface="Verdana" charset="0"/>
              </a:rPr>
              <a:t> </a:t>
            </a:r>
            <a:r>
              <a:rPr lang="en-GB" sz="2000" dirty="0">
                <a:latin typeface="+mn-lt"/>
                <a:ea typeface="+mn-ea"/>
                <a:cs typeface="+mn-cs"/>
              </a:rPr>
              <a:t>on Payroll… Indicator 23</a:t>
            </a:r>
            <a:endParaRPr lang="fr-BE" sz="2000" dirty="0">
              <a:latin typeface="+mn-lt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CDEB88-AA2E-E441-A8B5-D666151604BF}" type="slidenum">
              <a:rPr lang="en-GB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Titre 2"/>
          <p:cNvSpPr txBox="1">
            <a:spLocks/>
          </p:cNvSpPr>
          <p:nvPr/>
        </p:nvSpPr>
        <p:spPr bwMode="auto">
          <a:xfrm>
            <a:off x="-28575" y="1312863"/>
            <a:ext cx="9144000" cy="6759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  <a:ea typeface="ＭＳ Ｐゴシック" charset="0"/>
                <a:cs typeface="ＭＳ Ｐゴシック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indent="0" algn="ctr" eaLnBrk="1" hangingPunct="1"/>
            <a:r>
              <a:rPr lang="en-GB" kern="0" dirty="0"/>
              <a:t>Payroll procedures, processes and risks</a:t>
            </a:r>
            <a:endParaRPr lang="fr-BE" kern="0" dirty="0"/>
          </a:p>
        </p:txBody>
      </p:sp>
    </p:spTree>
    <p:extLst>
      <p:ext uri="{BB962C8B-B14F-4D97-AF65-F5344CB8AC3E}">
        <p14:creationId xmlns:p14="http://schemas.microsoft.com/office/powerpoint/2010/main" val="4023150048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4759</TotalTime>
  <Words>1233</Words>
  <Application>Microsoft Office PowerPoint</Application>
  <PresentationFormat>On-screen Show (4:3)</PresentationFormat>
  <Paragraphs>216</Paragraphs>
  <Slides>26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MS PGothic</vt:lpstr>
      <vt:lpstr>MS PGothic</vt:lpstr>
      <vt:lpstr>Arial</vt:lpstr>
      <vt:lpstr>Courier New</vt:lpstr>
      <vt:lpstr>Times New Roman</vt:lpstr>
      <vt:lpstr>Verdana</vt:lpstr>
      <vt:lpstr>Wingdings</vt:lpstr>
      <vt:lpstr>Slide_Master</vt:lpstr>
      <vt:lpstr>INTRODUCTION TO  PUBLIC FINANCE MANAGEMENT</vt:lpstr>
      <vt:lpstr>Why improving Payroll and Procurement systems? </vt:lpstr>
      <vt:lpstr>Why improving Payroll and Procurement systems? </vt:lpstr>
      <vt:lpstr>Why improving Payroll and Procurement systems? </vt:lpstr>
      <vt:lpstr>PowerPoint Presentation</vt:lpstr>
      <vt:lpstr>Payroll procedures, processes and risks</vt:lpstr>
      <vt:lpstr>Payroll Management cont.</vt:lpstr>
      <vt:lpstr>Payroll Management cont.</vt:lpstr>
      <vt:lpstr>PEFA on Payroll… Indicator 23</vt:lpstr>
      <vt:lpstr>IMF public sector wage ceilings</vt:lpstr>
      <vt:lpstr>PowerPoint Presentation</vt:lpstr>
      <vt:lpstr>PowerPoint Presentation</vt:lpstr>
      <vt:lpstr>Procurement Process</vt:lpstr>
      <vt:lpstr>Procurement approaches</vt:lpstr>
      <vt:lpstr>Procurement management</vt:lpstr>
      <vt:lpstr>Procurement management cont.</vt:lpstr>
      <vt:lpstr>Institutional arrangements</vt:lpstr>
      <vt:lpstr>PowerPoint Presentation</vt:lpstr>
      <vt:lpstr>PowerPoint Presentation</vt:lpstr>
      <vt:lpstr>Integrated Financial Management Information System (IFMIS)</vt:lpstr>
      <vt:lpstr>Modules of an IFMIS…</vt:lpstr>
      <vt:lpstr>IFMIS can be a high risk approach to development</vt:lpstr>
      <vt:lpstr>Before starting the Namibian case … Acronyms list</vt:lpstr>
      <vt:lpstr>The Namibian case… islands of data…</vt:lpstr>
      <vt:lpstr>The Namibian case… integrated data…</vt:lpstr>
      <vt:lpstr>Key messages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Florence Brosset-Heckel</cp:lastModifiedBy>
  <cp:revision>201</cp:revision>
  <dcterms:created xsi:type="dcterms:W3CDTF">2011-10-28T10:25:18Z</dcterms:created>
  <dcterms:modified xsi:type="dcterms:W3CDTF">2018-03-22T10:27:20Z</dcterms:modified>
</cp:coreProperties>
</file>