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9" r:id="rId2"/>
  </p:sldMasterIdLst>
  <p:notesMasterIdLst>
    <p:notesMasterId r:id="rId30"/>
  </p:notesMasterIdLst>
  <p:handoutMasterIdLst>
    <p:handoutMasterId r:id="rId31"/>
  </p:handoutMasterIdLst>
  <p:sldIdLst>
    <p:sldId id="258" r:id="rId3"/>
    <p:sldId id="293" r:id="rId4"/>
    <p:sldId id="260" r:id="rId5"/>
    <p:sldId id="261" r:id="rId6"/>
    <p:sldId id="322" r:id="rId7"/>
    <p:sldId id="311" r:id="rId8"/>
    <p:sldId id="321" r:id="rId9"/>
    <p:sldId id="303" r:id="rId10"/>
    <p:sldId id="304" r:id="rId11"/>
    <p:sldId id="323" r:id="rId12"/>
    <p:sldId id="263" r:id="rId13"/>
    <p:sldId id="264" r:id="rId14"/>
    <p:sldId id="324" r:id="rId15"/>
    <p:sldId id="267" r:id="rId16"/>
    <p:sldId id="268" r:id="rId17"/>
    <p:sldId id="269" r:id="rId18"/>
    <p:sldId id="325" r:id="rId19"/>
    <p:sldId id="272" r:id="rId20"/>
    <p:sldId id="273" r:id="rId21"/>
    <p:sldId id="277" r:id="rId22"/>
    <p:sldId id="278" r:id="rId23"/>
    <p:sldId id="320" r:id="rId24"/>
    <p:sldId id="318" r:id="rId25"/>
    <p:sldId id="326" r:id="rId26"/>
    <p:sldId id="281" r:id="rId27"/>
    <p:sldId id="282" r:id="rId28"/>
    <p:sldId id="283" r:id="rId2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 Mear" initials="FM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D62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9821" autoAdjust="0"/>
  </p:normalViewPr>
  <p:slideViewPr>
    <p:cSldViewPr>
      <p:cViewPr varScale="1">
        <p:scale>
          <a:sx n="83" d="100"/>
          <a:sy n="83" d="100"/>
        </p:scale>
        <p:origin x="96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37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F644CE0-2C37-4599-86BB-6658CF1C549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024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A0F64028-3582-4241-BAE2-CE86582B5C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72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1741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3D526E-0A84-43CE-B7A1-A49E7D29001D}" type="slidenum">
              <a:rPr lang="fr-BE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34908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BE">
                <a:latin typeface="Arial" pitchFamily="34" charset="0"/>
              </a:rPr>
              <a:t>Source: GFS</a:t>
            </a:r>
          </a:p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2969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44BA9B-3A17-4B79-B6CB-003C9F4B554E}" type="slidenum">
              <a:rPr lang="en-GB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630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D8148-3368-4C16-BEE6-56DC30F98C88}" type="slidenum">
              <a:rPr lang="en-GB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2332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3584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7651B2-1456-43E5-A1A7-83929D2AE51C}" type="slidenum">
              <a:rPr lang="en-GB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3499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3993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C9E558-2C74-4B91-8204-D152E76606DA}" type="slidenum">
              <a:rPr lang="en-GB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5261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419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71CF4B-CD11-4895-8942-5B543E411FFD}" type="slidenum">
              <a:rPr lang="en-GB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6127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D8148-3368-4C16-BEE6-56DC30F98C88}" type="slidenum">
              <a:rPr lang="en-GB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692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4608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E6D143-AE16-477B-A1F8-4711E2172666}" type="slidenum">
              <a:rPr lang="en-GB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83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4813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977C5-6D9B-4270-8DC7-C6D6B885700D}" type="slidenum">
              <a:rPr lang="en-GB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1521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5017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20971-2200-40CB-AF1E-363EF307D3BC}" type="slidenum">
              <a:rPr lang="en-GB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031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5222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6EBF0-8443-4AB1-817E-E1B96BE5D1DF}" type="slidenum">
              <a:rPr lang="en-GB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509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D8148-3368-4C16-BEE6-56DC30F98C88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069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E3AC15-E7EE-0D47-A204-EA4AC7113311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3238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D8148-3368-4C16-BEE6-56DC30F98C88}" type="slidenum">
              <a:rPr lang="en-GB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4228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5632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146AF-AE5D-4E5C-84C6-980321C3F613}" type="slidenum">
              <a:rPr lang="en-GB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261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fr-BE" dirty="0">
              <a:latin typeface="+mn-lt"/>
              <a:ea typeface="+mn-ea"/>
              <a:cs typeface="+mn-cs"/>
            </a:endParaRPr>
          </a:p>
        </p:txBody>
      </p:sp>
      <p:sp>
        <p:nvSpPr>
          <p:cNvPr id="5837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FA1A34-0BD1-4CFA-86F3-66E4CE060924}" type="slidenum">
              <a:rPr lang="en-GB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3395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6144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D66AB7-E0D2-4CF9-9CF0-A48F22186CAA}" type="slidenum">
              <a:rPr lang="en-GB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059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DBE8D5-8E62-47D9-A760-C5B0C6DEDC60}" type="slidenum">
              <a:rPr lang="en-GB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86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itchFamily="34" charset="0"/>
            </a:endParaRPr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24658589-6DAF-4F8F-A41C-F7B5879C5D51}" type="slidenum">
              <a:rPr lang="en-GB" altLang="fr-FR">
                <a:solidFill>
                  <a:srgbClr val="000000"/>
                </a:solidFill>
                <a:latin typeface="Arial" pitchFamily="34" charset="0"/>
              </a:rPr>
              <a:pPr/>
              <a:t>5</a:t>
            </a:fld>
            <a:endParaRPr lang="en-GB" altLang="fr-FR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259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64028-3582-4241-BAE2-CE86582B5CD8}" type="slidenum">
              <a:rPr lang="en-GB" smtClean="0">
                <a:solidFill>
                  <a:srgbClr val="000000"/>
                </a:solidFill>
              </a:rPr>
              <a:pPr/>
              <a:t>7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360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E3AC15-E7EE-0D47-A204-EA4AC7113311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834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E3AC15-E7EE-0D47-A204-EA4AC7113311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214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D8148-3368-4C16-BEE6-56DC30F98C88}" type="slidenum">
              <a:rPr lang="en-GB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577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Arial" pitchFamily="34" charset="0"/>
            </a:endParaRPr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4EEF0E-2EC5-4E32-B431-A2FE23E102B5}" type="slidenum">
              <a:rPr lang="en-GB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791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F846F35B-AA4A-40AC-B3B7-1C146EDCDA6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EF06C6-2D0B-4C64-AE21-FD6248A66DC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C1A98-F228-4DBA-BFA3-F153BE3FF36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8A3CBB-9799-4B2E-817A-A65773E97D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2381">
              <a:defRPr sz="57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225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F846F35B-AA4A-40AC-B3B7-1C146EDCDA65}" type="slidenum">
              <a:rPr lang="en-GB">
                <a:solidFill>
                  <a:srgbClr val="FFFFFF"/>
                </a:solidFill>
              </a:rPr>
              <a:pPr/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752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4631CD-275F-4890-AAFA-E0667FFE63A9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49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5FFC35-6D10-4991-AABF-516A0B4006F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572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9FEB7-4DEA-4ADD-8F93-74426AC49B9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949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ACF57-D4FF-42C4-B05C-6E182EAD9A9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88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F73F9D-F482-4D87-A4BC-CDEEA7CE4C0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051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062A3-7BC9-42B3-B92D-62FD0AC616B1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2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4631CD-275F-4890-AAFA-E0667FFE63A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5C2746-744F-46EF-9E67-1C9C512906F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8084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A4F4C0-A0AD-46EC-BF5D-835DF817CD7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80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EF06C6-2D0B-4C64-AE21-FD6248A66DC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659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C1A98-F228-4DBA-BFA3-F153BE3FF36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7452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8A3CBB-9799-4B2E-817A-A65773E97D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5FFC35-6D10-4991-AABF-516A0B4006F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9FEB7-4DEA-4ADD-8F93-74426AC49B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ACF57-D4FF-42C4-B05C-6E182EAD9A9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F73F9D-F482-4D87-A4BC-CDEEA7CE4C0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062A3-7BC9-42B3-B92D-62FD0AC616B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5C2746-744F-46EF-9E67-1C9C512906F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A4F4C0-A0AD-46EC-BF5D-835DF817CD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1535754F-6155-4DDB-93CF-C9161440B03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8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itchFamily="34" charset="-128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1535754F-6155-4DDB-93CF-C9161440B03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5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143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</p:sldLayoutIdLst>
  <p:hf hdr="0" ftr="0" dt="0"/>
  <p:txStyles>
    <p:titleStyle>
      <a:lvl1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+mj-lt"/>
          <a:ea typeface="MS PGothic" pitchFamily="34" charset="-128"/>
          <a:cs typeface="ＭＳ Ｐゴシック" charset="0"/>
        </a:defRPr>
      </a:lvl1pPr>
      <a:lvl2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2pPr>
      <a:lvl3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3pPr>
      <a:lvl4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4pPr>
      <a:lvl5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MS PGothic" pitchFamily="34" charset="-128"/>
          <a:cs typeface="ＭＳ Ｐゴシック" charset="0"/>
        </a:defRPr>
      </a:lvl5pPr>
      <a:lvl6pPr marL="6119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6pPr>
      <a:lvl7pPr marL="9548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7pPr>
      <a:lvl8pPr marL="12977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8pPr>
      <a:lvl9pPr marL="16406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1800" i="1">
          <a:solidFill>
            <a:srgbClr val="0F5494"/>
          </a:solidFill>
          <a:latin typeface="+mn-lt"/>
          <a:ea typeface="MS PGothic" pitchFamily="34" charset="-128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1500" b="1">
          <a:solidFill>
            <a:srgbClr val="0F5494"/>
          </a:solidFill>
          <a:latin typeface="+mn-lt"/>
          <a:ea typeface="MS PGothic" pitchFamily="34" charset="-128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defRPr sz="1050">
          <a:solidFill>
            <a:srgbClr val="0F5494"/>
          </a:solidFill>
          <a:latin typeface="+mn-lt"/>
          <a:ea typeface="MS PGothic" pitchFamily="34" charset="-128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Arial" charset="0"/>
          <a:ea typeface="MS PGothic" pitchFamily="34" charset="-128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MS PGothic" pitchFamily="34" charset="-128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iti.org/" TargetMode="External"/><Relationship Id="rId7" Type="http://schemas.openxmlformats.org/officeDocument/2006/relationships/hyperlink" Target="http://www.taxcompact.net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oecd.org/tax/transparency/" TargetMode="External"/><Relationship Id="rId5" Type="http://schemas.openxmlformats.org/officeDocument/2006/relationships/hyperlink" Target="http://www.oecd.org/tax/transparency/global-forum-AEOI-roadmap-for-developing-countries.pdf" TargetMode="External"/><Relationship Id="rId4" Type="http://schemas.openxmlformats.org/officeDocument/2006/relationships/hyperlink" Target="http://www.oecd.org/ctp/beps.htm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gfintegrity.org/wp-content/uploads/2014/12/Illicit-Financial-Flows-from-Developing-Countries-2003-201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2071688"/>
            <a:ext cx="7772400" cy="938212"/>
          </a:xfrm>
        </p:spPr>
        <p:txBody>
          <a:bodyPr/>
          <a:lstStyle/>
          <a:p>
            <a:pPr marL="0" indent="1588" algn="ctr" eaLnBrk="1" hangingPunct="1"/>
            <a:r>
              <a:rPr lang="en-GB" sz="2800" dirty="0">
                <a:solidFill>
                  <a:srgbClr val="FFC000"/>
                </a:solidFill>
              </a:rPr>
              <a:t>INTRODUCTION TO </a:t>
            </a:r>
            <a:br>
              <a:rPr lang="en-GB" sz="2800" dirty="0">
                <a:solidFill>
                  <a:srgbClr val="FFC000"/>
                </a:solidFill>
              </a:rPr>
            </a:br>
            <a:r>
              <a:rPr lang="en-GB" sz="2800" dirty="0">
                <a:solidFill>
                  <a:srgbClr val="FFC000"/>
                </a:solidFill>
              </a:rPr>
              <a:t>PUBLIC FINANCE MANAGEMENT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38" y="3643313"/>
            <a:ext cx="7088187" cy="1285875"/>
          </a:xfrm>
        </p:spPr>
        <p:txBody>
          <a:bodyPr/>
          <a:lstStyle/>
          <a:p>
            <a:pPr algn="ctr" eaLnBrk="1" hangingPunct="1"/>
            <a:r>
              <a:rPr lang="en-US" sz="2800" dirty="0"/>
              <a:t>Module 4.2: Revenue</a:t>
            </a:r>
            <a:r>
              <a:rPr lang="en-GB" sz="2800" dirty="0"/>
              <a:t> administration</a:t>
            </a:r>
          </a:p>
          <a:p>
            <a:pPr algn="ctr" eaLnBrk="1" hangingPunct="1"/>
            <a:endParaRPr lang="en-GB" sz="2800" dirty="0"/>
          </a:p>
          <a:p>
            <a:pPr algn="ctr" eaLnBrk="1" hangingPunct="1"/>
            <a:endParaRPr lang="en-GB" sz="2800" dirty="0"/>
          </a:p>
          <a:p>
            <a:pPr algn="ctr" eaLnBrk="1" hangingPunct="1"/>
            <a:endParaRPr lang="en-GB" sz="2800" dirty="0"/>
          </a:p>
          <a:p>
            <a:pPr algn="ctr" eaLnBrk="1" hangingPunct="1"/>
            <a:endParaRPr lang="en-GB" sz="2800" dirty="0"/>
          </a:p>
          <a:p>
            <a:pPr algn="ctr" eaLnBrk="1" hangingPunct="1"/>
            <a:endParaRPr lang="en-GB" sz="2800" dirty="0"/>
          </a:p>
          <a:p>
            <a:pPr algn="ctr" eaLnBrk="1" hangingPunct="1"/>
            <a:endParaRPr lang="fr-F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contenu 1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032448"/>
          </a:xfrm>
        </p:spPr>
        <p:txBody>
          <a:bodyPr/>
          <a:lstStyle/>
          <a:p>
            <a:pPr marL="0" lvl="1" indent="0" algn="ctr">
              <a:spcAft>
                <a:spcPts val="1200"/>
              </a:spcAft>
              <a:buClr>
                <a:srgbClr val="002060"/>
              </a:buClr>
              <a:buNone/>
              <a:defRPr/>
            </a:pPr>
            <a:r>
              <a:rPr lang="en-US" sz="3200" dirty="0"/>
              <a:t>Module outline</a:t>
            </a:r>
            <a:endParaRPr lang="en-US" sz="3200" b="0" u="sng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Tax policy and Revenue administration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  <a:cs typeface="+mn-cs"/>
              </a:rPr>
              <a:t>Main categories of taxes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Conditions for effectiveness, transparency and due process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Institutional arrangements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Revenue Forecasting</a:t>
            </a: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7813B14-00B1-4E88-AE79-4AF5936CE064}" type="slidenum">
              <a:rPr lang="en-GB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36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u contenu 1"/>
          <p:cNvSpPr>
            <a:spLocks noGrp="1"/>
          </p:cNvSpPr>
          <p:nvPr>
            <p:ph idx="1"/>
          </p:nvPr>
        </p:nvSpPr>
        <p:spPr>
          <a:xfrm>
            <a:off x="177105" y="2420888"/>
            <a:ext cx="8715375" cy="396044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None/>
            </a:pPr>
            <a:r>
              <a:rPr lang="en-GB" b="1" i="0" dirty="0"/>
              <a:t>Direct </a:t>
            </a:r>
            <a:r>
              <a:rPr lang="en-GB" b="1" i="0" dirty="0" err="1"/>
              <a:t>vs</a:t>
            </a:r>
            <a:r>
              <a:rPr lang="en-GB" b="1" i="0" dirty="0"/>
              <a:t> Indirect tax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ClrTx/>
            </a:pPr>
            <a:r>
              <a:rPr lang="en-GB" sz="2400" b="0" dirty="0"/>
              <a:t>Direct tax: Tax on the agent (tax payer)</a:t>
            </a:r>
          </a:p>
          <a:p>
            <a:pPr marL="808038" lvl="2" indent="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400" b="0" dirty="0"/>
              <a:t>e.g. wage tax/social security contribution may be administered by employers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ClrTx/>
            </a:pPr>
            <a:r>
              <a:rPr lang="en-GB" sz="2400" b="0" dirty="0"/>
              <a:t>Indirect tax: Tax on an event</a:t>
            </a:r>
          </a:p>
          <a:p>
            <a:pPr marL="808038" lvl="2" indent="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400" b="0" dirty="0"/>
              <a:t>e.g. the purchase of a consumption good, it is supported by the consumer but paid by the seller </a:t>
            </a:r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788781F-5F0F-4F2F-8459-AA998D48A802}" type="slidenum">
              <a:rPr lang="en-GB"/>
              <a:pPr/>
              <a:t>11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13846" y="1393612"/>
            <a:ext cx="8406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Tax categories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2"/>
          <p:cNvSpPr>
            <a:spLocks noGrp="1"/>
          </p:cNvSpPr>
          <p:nvPr>
            <p:ph type="title"/>
          </p:nvPr>
        </p:nvSpPr>
        <p:spPr>
          <a:xfrm>
            <a:off x="0" y="-14288"/>
            <a:ext cx="9144000" cy="1143001"/>
          </a:xfrm>
          <a:ln/>
        </p:spPr>
        <p:txBody>
          <a:bodyPr/>
          <a:lstStyle/>
          <a:p>
            <a:pPr indent="0" eaLnBrk="1" hangingPunct="1"/>
            <a:r>
              <a:rPr lang="fr-BE"/>
              <a:t>	</a:t>
            </a:r>
          </a:p>
        </p:txBody>
      </p:sp>
      <p:sp>
        <p:nvSpPr>
          <p:cNvPr id="2867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3B02408-4A20-463A-8A35-4C2E60D7F274}" type="slidenum">
              <a:rPr lang="en-GB"/>
              <a:pPr/>
              <a:t>12</a:t>
            </a:fld>
            <a:endParaRPr lang="en-GB"/>
          </a:p>
        </p:txBody>
      </p:sp>
      <p:graphicFrame>
        <p:nvGraphicFramePr>
          <p:cNvPr id="2867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928280"/>
              </p:ext>
            </p:extLst>
          </p:nvPr>
        </p:nvGraphicFramePr>
        <p:xfrm>
          <a:off x="1259632" y="1556792"/>
          <a:ext cx="6624736" cy="4942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0" name="Worksheet" r:id="rId4" imgW="3683000" imgH="3771900" progId="Excel.Sheet.8">
                  <p:embed/>
                </p:oleObj>
              </mc:Choice>
              <mc:Fallback>
                <p:oleObj name="Worksheet" r:id="rId4" imgW="3683000" imgH="377190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556792"/>
                        <a:ext cx="6624736" cy="49428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contenu 1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032448"/>
          </a:xfrm>
        </p:spPr>
        <p:txBody>
          <a:bodyPr/>
          <a:lstStyle/>
          <a:p>
            <a:pPr marL="0" lvl="1" indent="0" algn="ctr">
              <a:spcAft>
                <a:spcPts val="1200"/>
              </a:spcAft>
              <a:buClr>
                <a:srgbClr val="002060"/>
              </a:buClr>
              <a:buNone/>
              <a:defRPr/>
            </a:pPr>
            <a:r>
              <a:rPr lang="en-US" sz="3200" dirty="0"/>
              <a:t>Module outline</a:t>
            </a:r>
            <a:endParaRPr lang="en-US" sz="3200" b="0" u="sng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Tax policy and Revenue administration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Main categories of taxes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  <a:cs typeface="+mn-cs"/>
              </a:rPr>
              <a:t>Conditions for effectiveness, transparency and due process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Institutional arrangements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Revenue Forecasting</a:t>
            </a: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7813B14-00B1-4E88-AE79-4AF5936CE064}" type="slidenum">
              <a:rPr lang="en-GB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13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Espace réservé du contenu 1"/>
          <p:cNvSpPr>
            <a:spLocks noGrp="1"/>
          </p:cNvSpPr>
          <p:nvPr>
            <p:ph idx="1"/>
          </p:nvPr>
        </p:nvSpPr>
        <p:spPr>
          <a:xfrm>
            <a:off x="323528" y="2636912"/>
            <a:ext cx="8424936" cy="3456384"/>
          </a:xfrm>
        </p:spPr>
        <p:txBody>
          <a:bodyPr/>
          <a:lstStyle/>
          <a:p>
            <a:pPr marL="457200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2200" b="1" i="0" dirty="0"/>
              <a:t>Transparency of Taxpayer Liabilities</a:t>
            </a:r>
          </a:p>
          <a:p>
            <a:pPr marL="457200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2200" i="0" dirty="0"/>
              <a:t>Clarity &amp; Comprehensiveness of Tax Liabilities</a:t>
            </a:r>
          </a:p>
          <a:p>
            <a:pPr marL="457200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2200" i="0" dirty="0"/>
              <a:t>Requirements: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1800" b="0" dirty="0"/>
              <a:t>(1)	Clear and comprehensive legislation with </a:t>
            </a:r>
            <a:r>
              <a:rPr lang="en-US" sz="1800" b="0" dirty="0">
                <a:solidFill>
                  <a:srgbClr val="FF0000"/>
                </a:solidFill>
              </a:rPr>
              <a:t>limited discretionary</a:t>
            </a:r>
            <a:r>
              <a:rPr lang="en-US" sz="1800" b="0" dirty="0"/>
              <a:t> power of tax agency;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1800" b="0" dirty="0"/>
              <a:t>(2)	Easy access to understandable information on tax liabilities and administrative processes;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Tx/>
              <a:buAutoNum type="arabicParenBoth" startAt="3"/>
            </a:pPr>
            <a:r>
              <a:rPr lang="en-US" sz="1800" b="0" dirty="0"/>
              <a:t>Existence and functioning of tax appeal mechanisms.</a:t>
            </a:r>
          </a:p>
        </p:txBody>
      </p:sp>
      <p:sp>
        <p:nvSpPr>
          <p:cNvPr id="34819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5AE209B-B4A6-42FF-B7C3-3D4799F2B1B8}" type="slidenum">
              <a:rPr lang="en-GB"/>
              <a:pPr/>
              <a:t>14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41838" y="1340768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Effectiveness, Transparency and </a:t>
            </a:r>
          </a:p>
          <a:p>
            <a:pPr algn="ctr"/>
            <a:r>
              <a:rPr lang="en-GB" sz="2800" b="1" dirty="0"/>
              <a:t>Due Process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u contenu 1"/>
          <p:cNvSpPr>
            <a:spLocks noGrp="1"/>
          </p:cNvSpPr>
          <p:nvPr>
            <p:ph idx="1"/>
          </p:nvPr>
        </p:nvSpPr>
        <p:spPr>
          <a:xfrm>
            <a:off x="446856" y="2492896"/>
            <a:ext cx="8229600" cy="4112369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ClrTx/>
              <a:buNone/>
            </a:pPr>
            <a:r>
              <a:rPr lang="en-US" sz="2200" b="1" i="0" dirty="0"/>
              <a:t>Effective Tax Payer Registration and Assessment</a:t>
            </a:r>
          </a:p>
          <a:p>
            <a:pPr eaLnBrk="1" hangingPunct="1">
              <a:spcAft>
                <a:spcPts val="600"/>
              </a:spcAft>
              <a:buClrTx/>
            </a:pPr>
            <a:r>
              <a:rPr lang="en-US" sz="2200" i="0" dirty="0"/>
              <a:t>Controls in taxpayer registration system </a:t>
            </a:r>
            <a:r>
              <a:rPr lang="en-US" sz="2200" i="0" dirty="0">
                <a:sym typeface="Wingdings" pitchFamily="2" charset="2"/>
              </a:rPr>
              <a:t> those who should be registered, are registered; registration then enables assessment: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US" sz="1800" b="0" dirty="0"/>
              <a:t>Unique tax payer identification system;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US" sz="1800" b="0" dirty="0"/>
              <a:t>Database with linkage to other relevant government; systems;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US" sz="1800" b="0" dirty="0"/>
              <a:t>Occasional surveys.</a:t>
            </a:r>
          </a:p>
          <a:p>
            <a:pPr eaLnBrk="1" hangingPunct="1">
              <a:spcAft>
                <a:spcPts val="600"/>
              </a:spcAft>
              <a:buClrTx/>
            </a:pPr>
            <a:r>
              <a:rPr lang="en-US" sz="2200" i="0" dirty="0"/>
              <a:t>Effective (</a:t>
            </a:r>
            <a:r>
              <a:rPr lang="en-US" sz="2200" i="0" dirty="0">
                <a:solidFill>
                  <a:srgbClr val="FF0000"/>
                </a:solidFill>
              </a:rPr>
              <a:t>Punitive</a:t>
            </a:r>
            <a:r>
              <a:rPr lang="en-US" sz="2200" i="0" dirty="0"/>
              <a:t>) penalties for non-compliance.</a:t>
            </a:r>
          </a:p>
          <a:p>
            <a:pPr eaLnBrk="1" hangingPunct="1">
              <a:spcAft>
                <a:spcPts val="600"/>
              </a:spcAft>
              <a:buClrTx/>
            </a:pPr>
            <a:r>
              <a:rPr lang="en-US" sz="2200" i="0" dirty="0"/>
              <a:t>Effective system to audit self-assessments</a:t>
            </a:r>
          </a:p>
        </p:txBody>
      </p:sp>
      <p:sp>
        <p:nvSpPr>
          <p:cNvPr id="3891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GB" dirty="0"/>
              <a:t>.</a:t>
            </a:r>
            <a:fld id="{BB063016-96AC-4AB3-B5EF-B6B6460E2B52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1838" y="1340768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Effectiveness, Transparency and </a:t>
            </a:r>
          </a:p>
          <a:p>
            <a:pPr algn="ctr"/>
            <a:r>
              <a:rPr lang="en-GB" sz="2800" b="1" dirty="0"/>
              <a:t>Due Process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ce réservé du contenu 1"/>
          <p:cNvSpPr>
            <a:spLocks noGrp="1"/>
          </p:cNvSpPr>
          <p:nvPr>
            <p:ph idx="1"/>
          </p:nvPr>
        </p:nvSpPr>
        <p:spPr>
          <a:xfrm>
            <a:off x="446856" y="2636912"/>
            <a:ext cx="8229600" cy="3528392"/>
          </a:xfrm>
        </p:spPr>
        <p:txBody>
          <a:bodyPr/>
          <a:lstStyle/>
          <a:p>
            <a:pPr marL="0" indent="0" eaLnBrk="1" hangingPunct="1">
              <a:spcAft>
                <a:spcPts val="1200"/>
              </a:spcAft>
              <a:buClrTx/>
              <a:buNone/>
            </a:pPr>
            <a:r>
              <a:rPr lang="en-US" sz="2200" b="1" i="0" dirty="0"/>
              <a:t>Effective collection of tax payments 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US" sz="2200" i="0" dirty="0"/>
              <a:t>Tax liabilities still unpaid at end of the financial year should be collected in next financial year.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US" sz="2200" i="0" dirty="0"/>
              <a:t>Tax collections should be transferred to Treasury-controlled accounts (daily).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en-US" sz="2200" i="0" dirty="0"/>
              <a:t>Tax collections submitted to Treasury must be consistent with assessments. Any inconsistency needs to be checked.</a:t>
            </a:r>
          </a:p>
        </p:txBody>
      </p:sp>
      <p:sp>
        <p:nvSpPr>
          <p:cNvPr id="40963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8746284-D793-496D-AF7D-A3EDA8148E5F}" type="slidenum">
              <a:rPr lang="en-GB"/>
              <a:pPr/>
              <a:t>16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41838" y="1340768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Effectiveness, Transparency and </a:t>
            </a:r>
          </a:p>
          <a:p>
            <a:pPr algn="ctr"/>
            <a:r>
              <a:rPr lang="en-GB" sz="2800" b="1" dirty="0"/>
              <a:t>Due Process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contenu 1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032448"/>
          </a:xfrm>
        </p:spPr>
        <p:txBody>
          <a:bodyPr/>
          <a:lstStyle/>
          <a:p>
            <a:pPr marL="0" lvl="1" indent="0" algn="ctr">
              <a:spcAft>
                <a:spcPts val="1200"/>
              </a:spcAft>
              <a:buClr>
                <a:srgbClr val="002060"/>
              </a:buClr>
              <a:buNone/>
              <a:defRPr/>
            </a:pPr>
            <a:r>
              <a:rPr lang="en-US" sz="3200" dirty="0"/>
              <a:t>Module outline</a:t>
            </a:r>
            <a:endParaRPr lang="en-US" sz="3200" b="0" u="sng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Tax policy and Revenue administration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Main categories of taxes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Conditions for effectiveness, transparency and due process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  <a:cs typeface="+mn-cs"/>
              </a:rPr>
              <a:t>Institutional arrangements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Revenue Forecasting</a:t>
            </a: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7813B14-00B1-4E88-AE79-4AF5936CE064}" type="slidenum">
              <a:rPr lang="en-GB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09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Espace réservé du contenu 1"/>
          <p:cNvSpPr>
            <a:spLocks noGrp="1"/>
          </p:cNvSpPr>
          <p:nvPr>
            <p:ph idx="1"/>
          </p:nvPr>
        </p:nvSpPr>
        <p:spPr>
          <a:xfrm>
            <a:off x="446856" y="2276872"/>
            <a:ext cx="8229600" cy="432048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GB" sz="2000" i="0" dirty="0"/>
              <a:t>General directorate for customs and indirect taxes: bases the taxation and collects: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sz="1800" b="0" dirty="0"/>
              <a:t>Taxes and duties on imports and exports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sz="1800" b="0" dirty="0"/>
              <a:t>VAT on imported goods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sz="1800" b="0" dirty="0"/>
              <a:t>Domestic taxes on fuel products</a:t>
            </a:r>
          </a:p>
          <a:p>
            <a:pPr lvl="1" eaLnBrk="1" hangingPunct="1">
              <a:spcBef>
                <a:spcPct val="0"/>
              </a:spcBef>
              <a:spcAft>
                <a:spcPts val="1800"/>
              </a:spcAft>
              <a:buClrTx/>
              <a:buFont typeface="Courier New" panose="02070309020205020404" pitchFamily="49" charset="0"/>
              <a:buChar char="o"/>
            </a:pPr>
            <a:r>
              <a:rPr lang="en-GB" sz="1800" b="0" dirty="0"/>
              <a:t>Excise duties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GB" sz="2000" i="0" dirty="0"/>
              <a:t>General directorate of taxes: assesses the tax due and sometimes collects: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sz="1800" b="0" dirty="0"/>
              <a:t>Direct taxes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sz="1800" b="0" dirty="0"/>
              <a:t>Domestic VAT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GB" sz="1800" b="0" dirty="0"/>
              <a:t>Land tax, etc.</a:t>
            </a:r>
            <a:r>
              <a:rPr lang="en-GB" b="0" dirty="0"/>
              <a:t> </a:t>
            </a:r>
          </a:p>
        </p:txBody>
      </p:sp>
      <p:sp>
        <p:nvSpPr>
          <p:cNvPr id="45059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C6E65F2-8686-424E-9170-B53B2647B27A}" type="slidenum">
              <a:rPr lang="en-GB"/>
              <a:pPr/>
              <a:t>18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41838" y="1340768"/>
            <a:ext cx="8406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Institutional Arrangements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u contenu 1"/>
          <p:cNvSpPr>
            <a:spLocks noGrp="1"/>
          </p:cNvSpPr>
          <p:nvPr>
            <p:ph idx="1"/>
          </p:nvPr>
        </p:nvSpPr>
        <p:spPr>
          <a:xfrm>
            <a:off x="323850" y="2420615"/>
            <a:ext cx="8501063" cy="2952601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ClrTx/>
              <a:buNone/>
            </a:pPr>
            <a:r>
              <a:rPr lang="en-GB" sz="2200" b="1" i="0" dirty="0"/>
              <a:t>Tax recovery: two main variants</a:t>
            </a:r>
          </a:p>
          <a:p>
            <a:pPr marL="538163" indent="-358775" eaLnBrk="1" hangingPunct="1">
              <a:spcBef>
                <a:spcPts val="1200"/>
              </a:spcBef>
              <a:spcAft>
                <a:spcPts val="1200"/>
              </a:spcAft>
              <a:buClrTx/>
              <a:buFont typeface="Verdana" pitchFamily="34" charset="0"/>
              <a:buAutoNum type="arabicPeriod"/>
            </a:pPr>
            <a:r>
              <a:rPr lang="en-GB" sz="2200" i="0" dirty="0"/>
              <a:t>Revenue Administration</a:t>
            </a:r>
            <a:r>
              <a:rPr lang="en-GB" sz="2200" i="0" dirty="0">
                <a:solidFill>
                  <a:srgbClr val="00B050"/>
                </a:solidFill>
              </a:rPr>
              <a:t> </a:t>
            </a:r>
            <a:r>
              <a:rPr lang="en-GB" sz="2200" i="0" dirty="0"/>
              <a:t>establishes the tax base, the tax due and issue a request of payment.</a:t>
            </a:r>
          </a:p>
          <a:p>
            <a:pPr marL="538163" indent="-358775" eaLnBrk="1" hangingPunct="1">
              <a:spcBef>
                <a:spcPts val="1200"/>
              </a:spcBef>
              <a:spcAft>
                <a:spcPts val="1200"/>
              </a:spcAft>
              <a:buClrTx/>
              <a:buFont typeface="Verdana" pitchFamily="34" charset="0"/>
              <a:buAutoNum type="arabicPeriod"/>
            </a:pPr>
            <a:r>
              <a:rPr lang="en-GB" sz="2200" i="0" dirty="0"/>
              <a:t>The taxpayer assesses the tax due and pays it, generally to the Revenue Administration; often the case for Corporate Tax, VAT.</a:t>
            </a:r>
            <a:endParaRPr lang="en-GB" sz="2200" dirty="0"/>
          </a:p>
        </p:txBody>
      </p:sp>
      <p:sp>
        <p:nvSpPr>
          <p:cNvPr id="47107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13C1DD1-EE29-4A9E-82FE-71655D403BCC}" type="slidenum">
              <a:rPr lang="en-GB"/>
              <a:pPr/>
              <a:t>19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41838" y="1340768"/>
            <a:ext cx="8406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Institutional Arrangements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032448"/>
          </a:xfrm>
        </p:spPr>
        <p:txBody>
          <a:bodyPr/>
          <a:lstStyle/>
          <a:p>
            <a:pPr marL="0" indent="0" algn="ctr">
              <a:buClr>
                <a:schemeClr val="tx1"/>
              </a:buClr>
              <a:buNone/>
            </a:pPr>
            <a:r>
              <a:rPr lang="en-GB" sz="3200" b="1" i="0" dirty="0"/>
              <a:t>Scope and Rationale</a:t>
            </a:r>
          </a:p>
          <a:p>
            <a:pPr marL="0" indent="0" algn="ctr">
              <a:buClr>
                <a:schemeClr val="tx1"/>
              </a:buClr>
              <a:buNone/>
            </a:pPr>
            <a:endParaRPr lang="en-GB" sz="3200" b="1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b="1" i="0" dirty="0"/>
              <a:t>Scope: </a:t>
            </a:r>
            <a:r>
              <a:rPr lang="en-GB" b="0" i="0" dirty="0"/>
              <a:t>This module covers tax revenue – see course on </a:t>
            </a:r>
            <a:r>
              <a:rPr lang="en-GB" b="0" dirty="0"/>
              <a:t>Domestic Revenue Mobilisation</a:t>
            </a:r>
            <a:r>
              <a:rPr lang="en-GB" b="0" i="0" dirty="0"/>
              <a:t> for other revenues.</a:t>
            </a:r>
            <a:endParaRPr lang="en-GB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b="1" i="0" dirty="0"/>
              <a:t>High risk area: </a:t>
            </a:r>
            <a:r>
              <a:rPr lang="en-GB" b="0" i="0" dirty="0"/>
              <a:t>Tax Authorities handle large amounts of money and considerable scope for waste &amp; corruption if poor management, and insufficient oversight &amp; accountability.</a:t>
            </a:r>
            <a:endParaRPr lang="en-GB" b="1" i="0" dirty="0"/>
          </a:p>
          <a:p>
            <a:pPr lvl="1">
              <a:buClr>
                <a:schemeClr val="tx1"/>
              </a:buClr>
              <a:buFont typeface="Arial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31CD-275F-4890-AAFA-E0667FFE63A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489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Espace réservé du contenu 1"/>
          <p:cNvSpPr>
            <a:spLocks noGrp="1"/>
          </p:cNvSpPr>
          <p:nvPr>
            <p:ph idx="1"/>
          </p:nvPr>
        </p:nvSpPr>
        <p:spPr>
          <a:xfrm>
            <a:off x="251520" y="2276872"/>
            <a:ext cx="8568952" cy="389634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ClrTx/>
              <a:buFontTx/>
              <a:buNone/>
            </a:pPr>
            <a:r>
              <a:rPr lang="en-GB" sz="2200" b="1" i="0" dirty="0"/>
              <a:t>Organisational aspects of revenue administration (1)</a:t>
            </a:r>
            <a:endParaRPr lang="en-GB" sz="2200" i="0" dirty="0"/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Tx/>
              <a:buFontTx/>
              <a:buNone/>
            </a:pPr>
            <a:r>
              <a:rPr lang="en-GB" sz="2200" i="0" dirty="0"/>
              <a:t>Two models: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</a:pPr>
            <a:r>
              <a:rPr lang="en-GB" sz="2200" i="0" dirty="0"/>
              <a:t>Revenues are administered by division of the Ministry of Finance.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Tx/>
            </a:pPr>
            <a:r>
              <a:rPr lang="en-GB" sz="2200" i="0" dirty="0"/>
              <a:t>Autonomous, or semi-autonomous under Ministry of Finance, revenue agencies/authorities established in the interests of efficiency:</a:t>
            </a:r>
          </a:p>
          <a:p>
            <a:pPr marL="719138" lvl="2" indent="-342900" eaLnBrk="1" hangingPunct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800" dirty="0"/>
              <a:t>May have separate salary structure;</a:t>
            </a:r>
          </a:p>
          <a:p>
            <a:pPr marL="719138" lvl="2" indent="-342900" eaLnBrk="1" hangingPunct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800" dirty="0"/>
              <a:t>Hiring &amp; firing does not have to be approved by civil service;</a:t>
            </a:r>
          </a:p>
          <a:p>
            <a:pPr marL="719138" lvl="2" indent="-342900" eaLnBrk="1" hangingPunct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800" dirty="0"/>
              <a:t>Not subject to same regime as rest of civil service.</a:t>
            </a:r>
          </a:p>
        </p:txBody>
      </p:sp>
      <p:sp>
        <p:nvSpPr>
          <p:cNvPr id="4915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6AC0D99-9696-43F5-A7EB-5913E9040ED0}" type="slidenum">
              <a:rPr lang="en-GB"/>
              <a:pPr/>
              <a:t>20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41838" y="1340768"/>
            <a:ext cx="8406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Institutional Arrangements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Espace réservé du contenu 1"/>
          <p:cNvSpPr>
            <a:spLocks noGrp="1"/>
          </p:cNvSpPr>
          <p:nvPr>
            <p:ph idx="1"/>
          </p:nvPr>
        </p:nvSpPr>
        <p:spPr>
          <a:xfrm>
            <a:off x="251520" y="2383822"/>
            <a:ext cx="8568952" cy="3709474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spcAft>
                <a:spcPts val="600"/>
              </a:spcAft>
              <a:buClrTx/>
              <a:buNone/>
            </a:pPr>
            <a:r>
              <a:rPr lang="en-GB" sz="2200" b="1" i="0" dirty="0"/>
              <a:t>Organisational aspects of revenue administration (2)</a:t>
            </a:r>
            <a:endParaRPr lang="en-GB" sz="2200" i="0" dirty="0"/>
          </a:p>
          <a:p>
            <a:pPr marL="538163" indent="-358775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/>
              <a:t>Revenue Administration usually organised along functional lines, particularly: </a:t>
            </a:r>
            <a:r>
              <a:rPr lang="en-GB" sz="2000" dirty="0"/>
              <a:t>Inspection</a:t>
            </a:r>
            <a:r>
              <a:rPr lang="en-GB" sz="2000" i="0" dirty="0"/>
              <a:t>, </a:t>
            </a:r>
            <a:r>
              <a:rPr lang="en-GB" sz="2000" dirty="0"/>
              <a:t>Data</a:t>
            </a:r>
            <a:r>
              <a:rPr lang="en-GB" sz="2000" i="0" dirty="0"/>
              <a:t> </a:t>
            </a:r>
            <a:r>
              <a:rPr lang="en-GB" sz="2000" dirty="0"/>
              <a:t>processing</a:t>
            </a:r>
            <a:r>
              <a:rPr lang="en-GB" sz="2000" i="0" dirty="0"/>
              <a:t>, </a:t>
            </a:r>
            <a:r>
              <a:rPr lang="en-GB" sz="2000" dirty="0"/>
              <a:t>Internal Audit</a:t>
            </a:r>
            <a:r>
              <a:rPr lang="en-GB" sz="2000" i="0" dirty="0"/>
              <a:t>.</a:t>
            </a:r>
          </a:p>
          <a:p>
            <a:pPr marL="538163" lvl="1" indent="-358775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dirty="0"/>
              <a:t>Common to have Large Taxpayers Unit (LTU), a small number of taxpayers may represent a large proportion of all tax collected - </a:t>
            </a:r>
            <a:r>
              <a:rPr lang="en-GB" b="0" i="1" dirty="0"/>
              <a:t>m</a:t>
            </a:r>
            <a:r>
              <a:rPr lang="en-GB" sz="2000" b="0" i="1" dirty="0"/>
              <a:t>ay include natural resourced-based companies, or these may be covered by separate unit.</a:t>
            </a:r>
            <a:r>
              <a:rPr lang="en-GB" sz="2000" dirty="0"/>
              <a:t>  </a:t>
            </a:r>
          </a:p>
          <a:p>
            <a:pPr marL="538163" lvl="1" indent="-358775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dirty="0"/>
              <a:t>Customs may have Enforcement Unit (anti-smuggling)</a:t>
            </a:r>
            <a:r>
              <a:rPr lang="en-GB" dirty="0"/>
              <a:t>.</a:t>
            </a:r>
          </a:p>
        </p:txBody>
      </p:sp>
      <p:sp>
        <p:nvSpPr>
          <p:cNvPr id="51203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8A29E7A-D45F-409D-9E97-4B64FF9E2FE6}" type="slidenum">
              <a:rPr lang="en-GB"/>
              <a:pPr/>
              <a:t>21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41838" y="1340768"/>
            <a:ext cx="8406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Institutional Arrangements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Content Placeholder 1"/>
          <p:cNvSpPr>
            <a:spLocks noGrp="1"/>
          </p:cNvSpPr>
          <p:nvPr>
            <p:ph idx="1"/>
          </p:nvPr>
        </p:nvSpPr>
        <p:spPr>
          <a:xfrm>
            <a:off x="539552" y="2420888"/>
            <a:ext cx="8229600" cy="3456384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2200" b="1" i="0" dirty="0"/>
              <a:t>Resource dependent countries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/>
              <a:t>Narrow tax base;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/>
              <a:t>Susceptible to market volatility;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/>
              <a:t>Specialist tax departments;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/>
              <a:t>High potential for corruption/fraud;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/>
              <a:t>May use resource income from commodities other than taxation.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A3CBB-9799-4B2E-817A-A65773E97D18}" type="slidenum">
              <a:rPr lang="en-GB" smtClean="0">
                <a:solidFill>
                  <a:srgbClr val="000000"/>
                </a:solidFill>
              </a:rPr>
              <a:pPr/>
              <a:t>22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1838" y="1340768"/>
            <a:ext cx="8406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Institutional Arrangements</a:t>
            </a:r>
          </a:p>
        </p:txBody>
      </p:sp>
    </p:spTree>
    <p:extLst>
      <p:ext uri="{BB962C8B-B14F-4D97-AF65-F5344CB8AC3E}">
        <p14:creationId xmlns:p14="http://schemas.microsoft.com/office/powerpoint/2010/main" val="2727771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80927"/>
            <a:ext cx="9036496" cy="4688433"/>
          </a:xfrm>
        </p:spPr>
        <p:txBody>
          <a:bodyPr/>
          <a:lstStyle/>
          <a:p>
            <a:r>
              <a:rPr lang="en-GB" dirty="0"/>
              <a:t>Standard setting at International Level</a:t>
            </a:r>
          </a:p>
          <a:p>
            <a:pPr marL="714375" lvl="1" indent="0">
              <a:spcAft>
                <a:spcPts val="600"/>
              </a:spcAft>
              <a:buNone/>
              <a:tabLst>
                <a:tab pos="620713" algn="l"/>
              </a:tabLst>
            </a:pPr>
            <a:r>
              <a:rPr lang="en-GB" sz="1800" i="1" dirty="0">
                <a:latin typeface="Verdana" charset="0"/>
              </a:rPr>
              <a:t>Reforming existing international tax standards to fight tax evasion and avoidance and to increase information sharing</a:t>
            </a:r>
          </a:p>
          <a:p>
            <a:pPr lvl="1"/>
            <a:r>
              <a:rPr lang="en-GB" sz="1800" dirty="0">
                <a:latin typeface="Verdana" charset="0"/>
              </a:rPr>
              <a:t>Extractive Industry Transparency Initiative </a:t>
            </a:r>
            <a:r>
              <a:rPr lang="en-GB" sz="1800" b="0" dirty="0">
                <a:latin typeface="Verdana" charset="0"/>
              </a:rPr>
              <a:t>(</a:t>
            </a:r>
            <a:r>
              <a:rPr lang="en-GB" sz="1800" b="0" dirty="0">
                <a:latin typeface="Verdana" charset="0"/>
                <a:hlinkClick r:id="rId3"/>
              </a:rPr>
              <a:t>EITI</a:t>
            </a:r>
            <a:r>
              <a:rPr lang="en-GB" sz="1800" b="0" dirty="0">
                <a:latin typeface="Verdana" charset="0"/>
              </a:rPr>
              <a:t>)</a:t>
            </a:r>
          </a:p>
          <a:p>
            <a:pPr lvl="1"/>
            <a:r>
              <a:rPr lang="en-GB" altLang="en-US" sz="1800" b="0" dirty="0"/>
              <a:t>Tripartite Initiative  EU/WB/ OECD on </a:t>
            </a:r>
            <a:r>
              <a:rPr lang="en-GB" altLang="en-US" sz="1800" dirty="0"/>
              <a:t>Transfer Pricing</a:t>
            </a:r>
            <a:endParaRPr lang="en-GB" sz="1800" dirty="0">
              <a:latin typeface="Verdana" charset="0"/>
            </a:endParaRPr>
          </a:p>
          <a:p>
            <a:pPr lvl="1"/>
            <a:r>
              <a:rPr lang="en-GB" sz="1800" b="0" dirty="0">
                <a:latin typeface="Verdana" charset="0"/>
              </a:rPr>
              <a:t>G20/OECD </a:t>
            </a:r>
            <a:r>
              <a:rPr lang="en-GB" sz="1800" dirty="0">
                <a:latin typeface="Verdana" charset="0"/>
              </a:rPr>
              <a:t>base erosion and profit shifting </a:t>
            </a:r>
            <a:r>
              <a:rPr lang="en-GB" sz="1800" b="0" dirty="0">
                <a:latin typeface="Verdana" charset="0"/>
              </a:rPr>
              <a:t>(</a:t>
            </a:r>
            <a:r>
              <a:rPr lang="en-GB" sz="1800" b="0" dirty="0">
                <a:latin typeface="Verdana" charset="0"/>
                <a:hlinkClick r:id="rId4"/>
              </a:rPr>
              <a:t>BEPS</a:t>
            </a:r>
            <a:r>
              <a:rPr lang="en-GB" sz="1800" b="0" dirty="0">
                <a:latin typeface="Verdana" charset="0"/>
              </a:rPr>
              <a:t>)Action Plan</a:t>
            </a:r>
          </a:p>
          <a:p>
            <a:pPr lvl="1"/>
            <a:r>
              <a:rPr lang="en-GB" sz="1800" b="0" dirty="0"/>
              <a:t>G20/OECD </a:t>
            </a:r>
            <a:r>
              <a:rPr lang="en-GB" sz="1800" dirty="0"/>
              <a:t>Automatic Exchange of Information </a:t>
            </a:r>
            <a:r>
              <a:rPr lang="en-GB" sz="1800" b="0" dirty="0"/>
              <a:t>(</a:t>
            </a:r>
            <a:r>
              <a:rPr lang="en-GB" sz="1800" b="0" dirty="0">
                <a:hlinkClick r:id="rId5"/>
              </a:rPr>
              <a:t>AEOI</a:t>
            </a:r>
            <a:r>
              <a:rPr lang="en-GB" sz="1800" b="0" dirty="0"/>
              <a:t>) Roadmap</a:t>
            </a:r>
          </a:p>
          <a:p>
            <a:pPr lvl="1"/>
            <a:r>
              <a:rPr lang="en-GB" sz="1800" b="0" dirty="0">
                <a:latin typeface="Verdana" charset="0"/>
              </a:rPr>
              <a:t>OECD Task Force "</a:t>
            </a:r>
            <a:r>
              <a:rPr lang="en-GB" sz="1800" dirty="0">
                <a:latin typeface="Verdana" charset="0"/>
              </a:rPr>
              <a:t>Tax and Development </a:t>
            </a:r>
            <a:r>
              <a:rPr lang="en-GB" sz="1800" b="0" dirty="0">
                <a:latin typeface="Verdana" charset="0"/>
              </a:rPr>
              <a:t>"</a:t>
            </a:r>
          </a:p>
          <a:p>
            <a:pPr lvl="1"/>
            <a:r>
              <a:rPr lang="en-GB" sz="1800" b="0" dirty="0">
                <a:latin typeface="Verdana" charset="0"/>
                <a:hlinkClick r:id="rId6"/>
              </a:rPr>
              <a:t>Global Forum </a:t>
            </a:r>
            <a:r>
              <a:rPr lang="en-GB" sz="1800" b="0" dirty="0">
                <a:latin typeface="Verdana" charset="0"/>
              </a:rPr>
              <a:t>on </a:t>
            </a:r>
            <a:r>
              <a:rPr lang="en-GB" sz="1800" dirty="0">
                <a:latin typeface="Verdana" charset="0"/>
              </a:rPr>
              <a:t>Transparency and Exchange of Information </a:t>
            </a:r>
            <a:r>
              <a:rPr lang="en-GB" sz="1800" b="0" dirty="0">
                <a:latin typeface="Verdana" charset="0"/>
              </a:rPr>
              <a:t>for Tax Purposes</a:t>
            </a:r>
          </a:p>
          <a:p>
            <a:pPr lvl="1"/>
            <a:r>
              <a:rPr lang="en-GB" sz="1800" b="0" dirty="0">
                <a:latin typeface="Verdana" charset="0"/>
                <a:hlinkClick r:id="rId7"/>
              </a:rPr>
              <a:t>International </a:t>
            </a:r>
            <a:r>
              <a:rPr lang="en-GB" sz="1800" dirty="0">
                <a:latin typeface="Verdana" charset="0"/>
                <a:hlinkClick r:id="rId7"/>
              </a:rPr>
              <a:t>Tax Compact</a:t>
            </a:r>
            <a:endParaRPr lang="en-GB" sz="1800" dirty="0">
              <a:latin typeface="Verdana" charset="0"/>
            </a:endParaRPr>
          </a:p>
          <a:p>
            <a:pPr lvl="1"/>
            <a:r>
              <a:rPr lang="en-GB" sz="1800" b="0" dirty="0">
                <a:latin typeface="Verdana" charset="0"/>
              </a:rPr>
              <a:t>UN Committee of Experts on </a:t>
            </a:r>
            <a:r>
              <a:rPr lang="en-GB" sz="1800" dirty="0">
                <a:latin typeface="Verdana" charset="0"/>
              </a:rPr>
              <a:t>International Cooperation in Tax Matters</a:t>
            </a:r>
            <a:endParaRPr lang="en-GB" sz="1800" dirty="0"/>
          </a:p>
          <a:p>
            <a:pPr lvl="1"/>
            <a:r>
              <a:rPr lang="en-GB" sz="1800" dirty="0"/>
              <a:t>Financial Action Task Force </a:t>
            </a:r>
            <a:r>
              <a:rPr lang="en-GB" sz="1800" b="0" dirty="0"/>
              <a:t>FATF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48893CE-97C1-2140-8146-FCBA2DF0D74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7360" y="2326288"/>
            <a:ext cx="792124" cy="454640"/>
          </a:xfrm>
          <a:prstGeom prst="ellipse">
            <a:avLst/>
          </a:prstGeom>
          <a:solidFill>
            <a:schemeClr val="accent1">
              <a:lumMod val="90000"/>
            </a:schemeClr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400" b="1" dirty="0"/>
              <a:t>GOAL</a:t>
            </a:r>
          </a:p>
        </p:txBody>
      </p:sp>
      <p:sp>
        <p:nvSpPr>
          <p:cNvPr id="6" name="Rectangle 5"/>
          <p:cNvSpPr/>
          <p:nvPr/>
        </p:nvSpPr>
        <p:spPr>
          <a:xfrm>
            <a:off x="341838" y="1340768"/>
            <a:ext cx="8406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Institutional Arrangements</a:t>
            </a:r>
          </a:p>
        </p:txBody>
      </p:sp>
    </p:spTree>
    <p:extLst>
      <p:ext uri="{BB962C8B-B14F-4D97-AF65-F5344CB8AC3E}">
        <p14:creationId xmlns:p14="http://schemas.microsoft.com/office/powerpoint/2010/main" val="1256357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contenu 1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032448"/>
          </a:xfrm>
        </p:spPr>
        <p:txBody>
          <a:bodyPr/>
          <a:lstStyle/>
          <a:p>
            <a:pPr marL="0" lvl="1" indent="0" algn="ctr">
              <a:spcAft>
                <a:spcPts val="1200"/>
              </a:spcAft>
              <a:buClr>
                <a:srgbClr val="002060"/>
              </a:buClr>
              <a:buNone/>
              <a:defRPr/>
            </a:pPr>
            <a:r>
              <a:rPr lang="en-US" sz="3200" dirty="0"/>
              <a:t>Module outline</a:t>
            </a:r>
            <a:endParaRPr lang="en-US" sz="3200" b="0" u="sng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Tax policy and Revenue administration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Main categories of taxes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Conditions for effectiveness, transparency and due process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Institutional arrangements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  <a:cs typeface="+mn-cs"/>
              </a:rPr>
              <a:t>Revenue Forecasting</a:t>
            </a: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7813B14-00B1-4E88-AE79-4AF5936CE064}" type="slidenum">
              <a:rPr lang="en-GB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7377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Espace réservé du contenu 1"/>
          <p:cNvSpPr>
            <a:spLocks noGrp="1"/>
          </p:cNvSpPr>
          <p:nvPr>
            <p:ph idx="1"/>
          </p:nvPr>
        </p:nvSpPr>
        <p:spPr>
          <a:xfrm>
            <a:off x="446856" y="2571750"/>
            <a:ext cx="8229600" cy="3465513"/>
          </a:xfrm>
        </p:spPr>
        <p:txBody>
          <a:bodyPr/>
          <a:lstStyle/>
          <a:p>
            <a:pPr marL="0" indent="0" eaLnBrk="1" hangingPunct="1">
              <a:spcAft>
                <a:spcPts val="1200"/>
              </a:spcAft>
              <a:buClrTx/>
              <a:buNone/>
            </a:pPr>
            <a:r>
              <a:rPr lang="en-GB" sz="2200" b="1" i="0" dirty="0"/>
              <a:t>Importance of credible revenue estimates</a:t>
            </a:r>
          </a:p>
          <a:p>
            <a:pPr marL="628650" lvl="1" indent="-358775" eaLnBrk="1" hangingPunct="1">
              <a:spcAft>
                <a:spcPts val="1200"/>
              </a:spcAft>
              <a:buClrTx/>
            </a:pPr>
            <a:r>
              <a:rPr lang="en-GB" b="0" dirty="0"/>
              <a:t>The amount of revenue in the budget appropriations is an estimate, but credibility is paramount.</a:t>
            </a:r>
          </a:p>
          <a:p>
            <a:pPr marL="628650" lvl="1" indent="-358775" eaLnBrk="1" hangingPunct="1">
              <a:spcAft>
                <a:spcPts val="1200"/>
              </a:spcAft>
              <a:buClrTx/>
            </a:pPr>
            <a:r>
              <a:rPr lang="en-GB" b="0" dirty="0"/>
              <a:t>For the preparation of the budget: determination of the expenditure ceilings depends on the revenue estimate.</a:t>
            </a:r>
          </a:p>
          <a:p>
            <a:pPr marL="628650" lvl="1" indent="-358775" eaLnBrk="1" hangingPunct="1">
              <a:spcAft>
                <a:spcPts val="1200"/>
              </a:spcAft>
              <a:buClrTx/>
            </a:pPr>
            <a:r>
              <a:rPr lang="en-GB" b="0" dirty="0"/>
              <a:t>For medium-term planning e.g. evolution over time of revenue in case of tariff reduction and introduction of VAT).</a:t>
            </a:r>
          </a:p>
        </p:txBody>
      </p:sp>
      <p:sp>
        <p:nvSpPr>
          <p:cNvPr id="55298" name="Titre 2"/>
          <p:cNvSpPr>
            <a:spLocks noGrp="1"/>
          </p:cNvSpPr>
          <p:nvPr>
            <p:ph type="title"/>
          </p:nvPr>
        </p:nvSpPr>
        <p:spPr>
          <a:xfrm>
            <a:off x="0" y="1286446"/>
            <a:ext cx="9144000" cy="774402"/>
          </a:xfrm>
          <a:ln/>
        </p:spPr>
        <p:txBody>
          <a:bodyPr/>
          <a:lstStyle/>
          <a:p>
            <a:pPr marL="0" indent="0" algn="ctr" eaLnBrk="1" hangingPunct="1"/>
            <a:r>
              <a:rPr lang="en-US" dirty="0"/>
              <a:t>Revenue forecasting</a:t>
            </a:r>
            <a:endParaRPr lang="fr-BE" dirty="0"/>
          </a:p>
        </p:txBody>
      </p:sp>
      <p:sp>
        <p:nvSpPr>
          <p:cNvPr id="55299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4B0323C-4F6D-4AA7-8780-5A7C31E2C87E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Espace réservé du contenu 1"/>
          <p:cNvSpPr>
            <a:spLocks noGrp="1"/>
          </p:cNvSpPr>
          <p:nvPr>
            <p:ph idx="1"/>
          </p:nvPr>
        </p:nvSpPr>
        <p:spPr>
          <a:xfrm>
            <a:off x="468313" y="2420739"/>
            <a:ext cx="8229600" cy="4032597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ClrTx/>
              <a:buFontTx/>
              <a:buNone/>
            </a:pPr>
            <a:r>
              <a:rPr lang="en-GB" sz="2000" i="0" dirty="0"/>
              <a:t>Projections of revenue in the budget documents of the previous years serve as a starting point:</a:t>
            </a:r>
          </a:p>
          <a:p>
            <a:pPr lvl="1" eaLnBrk="1" hangingPunct="1">
              <a:buClrTx/>
            </a:pPr>
            <a:r>
              <a:rPr lang="en-GB" sz="1600" b="0" dirty="0"/>
              <a:t>If macro-economic determinants have changed they must be updated</a:t>
            </a:r>
          </a:p>
          <a:p>
            <a:pPr lvl="1" eaLnBrk="1" hangingPunct="1">
              <a:spcAft>
                <a:spcPts val="600"/>
              </a:spcAft>
              <a:buClrTx/>
            </a:pPr>
            <a:r>
              <a:rPr lang="en-GB" sz="1600" b="0" dirty="0"/>
              <a:t>If changes in tax policies are proposed they must be incorporated</a:t>
            </a:r>
          </a:p>
          <a:p>
            <a:pPr marL="0" lvl="1" indent="7938" eaLnBrk="1" hangingPunct="1">
              <a:buClrTx/>
              <a:buFontTx/>
              <a:buNone/>
            </a:pPr>
            <a:r>
              <a:rPr lang="en-GB" sz="1800" b="0" dirty="0"/>
              <a:t>Basis identity: </a:t>
            </a:r>
            <a:r>
              <a:rPr lang="en-GB" sz="1800" dirty="0"/>
              <a:t>revenue of tax i </a:t>
            </a:r>
            <a:r>
              <a:rPr lang="en-GB" sz="1800" b="0" dirty="0"/>
              <a:t>(TR) is tax base (TB) times tax rate (t):</a:t>
            </a:r>
            <a:r>
              <a:rPr lang="en-GB" sz="2000" i="0" dirty="0"/>
              <a:t>		</a:t>
            </a:r>
            <a:r>
              <a:rPr lang="en-GB" sz="2000" i="0" dirty="0">
                <a:latin typeface="Symbol" pitchFamily="18" charset="2"/>
              </a:rPr>
              <a:t> </a:t>
            </a:r>
            <a:r>
              <a:rPr lang="en-GB" sz="2000" b="0" i="0" dirty="0" err="1"/>
              <a:t>TR</a:t>
            </a:r>
            <a:r>
              <a:rPr lang="en-GB" sz="2000" b="0" i="0" baseline="-25000" dirty="0" err="1"/>
              <a:t>i</a:t>
            </a:r>
            <a:r>
              <a:rPr lang="en-GB" sz="2000" b="0" i="0" dirty="0"/>
              <a:t> = </a:t>
            </a:r>
            <a:r>
              <a:rPr lang="en-GB" sz="2000" b="0" i="0" dirty="0" err="1"/>
              <a:t>TB</a:t>
            </a:r>
            <a:r>
              <a:rPr lang="en-GB" sz="2000" b="0" i="0" baseline="-25000" dirty="0" err="1"/>
              <a:t>i</a:t>
            </a:r>
            <a:r>
              <a:rPr lang="en-GB" sz="2000" b="0" i="0" dirty="0"/>
              <a:t> x </a:t>
            </a:r>
            <a:r>
              <a:rPr lang="en-GB" sz="2000" b="0" i="0" dirty="0" err="1"/>
              <a:t>t</a:t>
            </a:r>
            <a:r>
              <a:rPr lang="en-GB" sz="2000" b="0" i="0" baseline="-25000" dirty="0" err="1"/>
              <a:t>i</a:t>
            </a:r>
            <a:r>
              <a:rPr lang="en-GB" sz="2000" b="0" i="0" dirty="0"/>
              <a:t> </a:t>
            </a:r>
          </a:p>
          <a:p>
            <a:pPr eaLnBrk="1" hangingPunct="1">
              <a:buClrTx/>
              <a:buFontTx/>
              <a:buNone/>
            </a:pPr>
            <a:r>
              <a:rPr lang="en-GB" sz="2000" i="0" baseline="-25000" dirty="0"/>
              <a:t>	</a:t>
            </a:r>
            <a:r>
              <a:rPr lang="en-GB" sz="2000" i="0" dirty="0"/>
              <a:t>From one year to the next:</a:t>
            </a:r>
            <a:endParaRPr lang="en-GB" sz="2000" i="0" baseline="-25000" dirty="0"/>
          </a:p>
          <a:p>
            <a:pPr eaLnBrk="1" hangingPunct="1">
              <a:buClrTx/>
              <a:buFontTx/>
              <a:buNone/>
            </a:pPr>
            <a:r>
              <a:rPr lang="en-GB" sz="2000" i="0" dirty="0"/>
              <a:t>		</a:t>
            </a:r>
            <a:r>
              <a:rPr lang="en-GB" sz="2000" i="0" dirty="0" err="1">
                <a:latin typeface="Symbol" pitchFamily="18" charset="2"/>
              </a:rPr>
              <a:t>D</a:t>
            </a:r>
            <a:r>
              <a:rPr lang="en-GB" sz="2000" i="0" dirty="0" err="1"/>
              <a:t>TR</a:t>
            </a:r>
            <a:r>
              <a:rPr lang="en-GB" sz="2000" i="0" baseline="-25000" dirty="0" err="1"/>
              <a:t>i</a:t>
            </a:r>
            <a:r>
              <a:rPr lang="en-GB" sz="2000" i="0" dirty="0"/>
              <a:t> = </a:t>
            </a:r>
            <a:r>
              <a:rPr lang="en-GB" sz="2000" i="0" dirty="0" err="1">
                <a:latin typeface="Symbol" pitchFamily="18" charset="2"/>
              </a:rPr>
              <a:t>D</a:t>
            </a:r>
            <a:r>
              <a:rPr lang="en-GB" sz="2000" i="0" dirty="0" err="1"/>
              <a:t>TB</a:t>
            </a:r>
            <a:r>
              <a:rPr lang="en-GB" sz="2000" i="0" baseline="-25000" dirty="0" err="1"/>
              <a:t>i</a:t>
            </a:r>
            <a:r>
              <a:rPr lang="en-GB" sz="2000" i="0" dirty="0"/>
              <a:t> x </a:t>
            </a:r>
            <a:r>
              <a:rPr lang="en-GB" sz="2000" i="0" dirty="0" err="1"/>
              <a:t>t</a:t>
            </a:r>
            <a:r>
              <a:rPr lang="en-GB" sz="2000" i="0" baseline="-25000" dirty="0" err="1"/>
              <a:t>i</a:t>
            </a:r>
            <a:r>
              <a:rPr lang="en-GB" sz="2000" i="0" baseline="-25000" dirty="0"/>
              <a:t> </a:t>
            </a:r>
            <a:r>
              <a:rPr lang="en-GB" sz="2000" i="0" dirty="0"/>
              <a:t>+ </a:t>
            </a:r>
            <a:r>
              <a:rPr lang="en-GB" sz="2000" i="0" dirty="0" err="1"/>
              <a:t>TB</a:t>
            </a:r>
            <a:r>
              <a:rPr lang="en-GB" sz="2000" i="0" baseline="-25000" dirty="0" err="1"/>
              <a:t>i</a:t>
            </a:r>
            <a:r>
              <a:rPr lang="en-GB" sz="2000" i="0" dirty="0"/>
              <a:t> x </a:t>
            </a:r>
            <a:r>
              <a:rPr lang="en-GB" sz="2000" i="0" dirty="0" err="1">
                <a:latin typeface="Symbol" pitchFamily="18" charset="2"/>
              </a:rPr>
              <a:t>D</a:t>
            </a:r>
            <a:r>
              <a:rPr lang="en-GB" sz="2000" i="0" dirty="0" err="1"/>
              <a:t>t</a:t>
            </a:r>
            <a:r>
              <a:rPr lang="en-GB" sz="2000" i="0" baseline="-25000" dirty="0" err="1"/>
              <a:t>i</a:t>
            </a:r>
            <a:r>
              <a:rPr lang="en-GB" sz="2000" i="0" baseline="-25000" dirty="0"/>
              <a:t> </a:t>
            </a:r>
          </a:p>
          <a:p>
            <a:pPr eaLnBrk="1" hangingPunct="1">
              <a:buClrTx/>
              <a:buFontTx/>
              <a:buNone/>
            </a:pPr>
            <a:endParaRPr lang="en-GB" sz="2000" i="0" baseline="-25000" dirty="0"/>
          </a:p>
          <a:p>
            <a:pPr marL="0" indent="0" eaLnBrk="1" hangingPunct="1">
              <a:buClrTx/>
              <a:buFontTx/>
              <a:buNone/>
            </a:pPr>
            <a:r>
              <a:rPr lang="en-GB" sz="2000" i="0" dirty="0"/>
              <a:t>NB: In many cases it is necessary to start from scratch (combine macroeconomic projections) </a:t>
            </a:r>
          </a:p>
        </p:txBody>
      </p:sp>
      <p:sp>
        <p:nvSpPr>
          <p:cNvPr id="57347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4E360F6-DD62-4DA3-9DC6-5F5DCF6DA301}" type="slidenum">
              <a:rPr lang="en-GB"/>
              <a:pPr/>
              <a:t>26</a:t>
            </a:fld>
            <a:endParaRPr lang="en-GB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0" y="1286446"/>
            <a:ext cx="9144000" cy="774402"/>
          </a:xfrm>
          <a:ln/>
        </p:spPr>
        <p:txBody>
          <a:bodyPr/>
          <a:lstStyle/>
          <a:p>
            <a:pPr marL="0" indent="0" algn="ctr" eaLnBrk="1" hangingPunct="1"/>
            <a:r>
              <a:rPr lang="en-US" dirty="0"/>
              <a:t>Revenue forecasting</a:t>
            </a:r>
            <a:endParaRPr lang="fr-BE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Espace réservé du contenu 1"/>
          <p:cNvSpPr>
            <a:spLocks noGrp="1"/>
          </p:cNvSpPr>
          <p:nvPr>
            <p:ph idx="1"/>
          </p:nvPr>
        </p:nvSpPr>
        <p:spPr>
          <a:xfrm>
            <a:off x="755576" y="2204864"/>
            <a:ext cx="7701153" cy="4400401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sz="2000" i="0" dirty="0"/>
              <a:t>Efficient revenue administration essential to mobilization of resources necessary to finance public services.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sz="2000" i="0" dirty="0"/>
              <a:t>Taxpayers need clarity on tax obligations.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sz="2000" i="0" dirty="0"/>
              <a:t>Revenue agency needs to ensure tax payers are registered and comply with tax obligations, and that tax revenues are collected &amp; deposited promptly in central treasury account.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sz="2000" i="0" dirty="0"/>
              <a:t>Large scope for tax evasion and avoidance, and corruption in revenue collection; care needed prior to devolving responsibility to an autonomous revenue agency.</a:t>
            </a:r>
            <a:endParaRPr lang="en-US" dirty="0"/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BE" dirty="0"/>
          </a:p>
        </p:txBody>
      </p:sp>
      <p:sp>
        <p:nvSpPr>
          <p:cNvPr id="60419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A121BD0-1210-4613-91F2-1B1DE418D221}" type="slidenum">
              <a:rPr lang="en-GB"/>
              <a:pPr/>
              <a:t>27</a:t>
            </a:fld>
            <a:endParaRPr lang="en-GB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95288" y="1268239"/>
            <a:ext cx="8229600" cy="936625"/>
          </a:xfrm>
        </p:spPr>
        <p:txBody>
          <a:bodyPr/>
          <a:lstStyle/>
          <a:p>
            <a:pPr algn="ctr"/>
            <a:r>
              <a:rPr lang="en-GB" altLang="fr-FR" sz="3200" dirty="0"/>
              <a:t>Key messages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contenu 1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032448"/>
          </a:xfrm>
        </p:spPr>
        <p:txBody>
          <a:bodyPr/>
          <a:lstStyle/>
          <a:p>
            <a:pPr marL="0" lvl="1" indent="0" algn="ctr">
              <a:spcAft>
                <a:spcPts val="1200"/>
              </a:spcAft>
              <a:buClr>
                <a:srgbClr val="002060"/>
              </a:buClr>
              <a:buNone/>
              <a:defRPr/>
            </a:pPr>
            <a:r>
              <a:rPr lang="en-US" sz="3200" dirty="0"/>
              <a:t>Module outline</a:t>
            </a:r>
            <a:endParaRPr lang="en-US" sz="3200" b="0" u="sng" dirty="0">
              <a:ea typeface="+mn-ea"/>
              <a:cs typeface="+mn-cs"/>
            </a:endParaRP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  <a:ea typeface="+mn-ea"/>
                <a:cs typeface="+mn-cs"/>
              </a:rPr>
              <a:t>Tax policy and Revenue administration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Main categories of taxes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Conditions for effectiveness, transparency and due process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Institutional arrangements</a:t>
            </a:r>
          </a:p>
          <a:p>
            <a:pPr marL="457200" lvl="1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US" sz="2400" b="0" dirty="0">
                <a:ea typeface="+mn-ea"/>
                <a:cs typeface="+mn-cs"/>
              </a:rPr>
              <a:t>Revenue Forecasting</a:t>
            </a: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7813B14-00B1-4E88-AE79-4AF5936CE064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u contenu 1"/>
          <p:cNvSpPr>
            <a:spLocks noGrp="1"/>
          </p:cNvSpPr>
          <p:nvPr>
            <p:ph idx="1"/>
          </p:nvPr>
        </p:nvSpPr>
        <p:spPr>
          <a:xfrm>
            <a:off x="395759" y="2635751"/>
            <a:ext cx="8424713" cy="3889593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GB" sz="2200" i="0" dirty="0"/>
              <a:t>Tax policy determines: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Tx/>
            </a:pPr>
            <a:r>
              <a:rPr lang="en-GB" b="0" dirty="0"/>
              <a:t>The total tax burden;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Tx/>
            </a:pPr>
            <a:r>
              <a:rPr lang="en-GB" b="0" dirty="0"/>
              <a:t>The structure of tax revenue and the relative share of each tax;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Tx/>
            </a:pPr>
            <a:r>
              <a:rPr lang="en-GB" b="0" dirty="0"/>
              <a:t>The basis and the rate of each tax.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GB" sz="2200" i="0" dirty="0"/>
              <a:t>Revenue administration fulfils the following basic tasks: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Tx/>
            </a:pPr>
            <a:r>
              <a:rPr lang="en-GB" b="0" dirty="0"/>
              <a:t>Identification of the taxpayers;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Tx/>
            </a:pPr>
            <a:r>
              <a:rPr lang="en-GB" b="0" dirty="0"/>
              <a:t>Calculation of the tax basis, establishment of tax due by the taxpayer;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Tx/>
            </a:pPr>
            <a:r>
              <a:rPr lang="en-GB" b="0" dirty="0"/>
              <a:t>Tax collection.</a:t>
            </a:r>
            <a:endParaRPr lang="en-GB" dirty="0"/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252FB24-70A3-4F8D-AE28-5C34EEB01705}" type="slidenum">
              <a:rPr lang="en-GB"/>
              <a:pPr/>
              <a:t>4</a:t>
            </a:fld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13846" y="1322765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Tax Policy and </a:t>
            </a:r>
          </a:p>
          <a:p>
            <a:pPr algn="ctr"/>
            <a:r>
              <a:rPr lang="en-GB" sz="2800" b="1" dirty="0"/>
              <a:t>Tax Revenue Administration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2262337" y="2060849"/>
            <a:ext cx="1758919" cy="1536866"/>
          </a:xfrm>
          <a:prstGeom prst="ellipse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ts val="900"/>
              </a:spcBef>
              <a:spcAft>
                <a:spcPts val="900"/>
              </a:spcAft>
              <a:buClrTx/>
              <a:buNone/>
            </a:pPr>
            <a:r>
              <a:rPr lang="en-GB" altLang="fr-FR" sz="1350" i="0" dirty="0"/>
              <a:t>Annual listing of tax, fees and charges</a:t>
            </a:r>
          </a:p>
        </p:txBody>
      </p:sp>
      <p:sp>
        <p:nvSpPr>
          <p:cNvPr id="39941" name="Rounded Rectangle 5"/>
          <p:cNvSpPr>
            <a:spLocks noChangeArrowheads="1"/>
          </p:cNvSpPr>
          <p:nvPr/>
        </p:nvSpPr>
        <p:spPr bwMode="auto">
          <a:xfrm>
            <a:off x="5070356" y="2179693"/>
            <a:ext cx="1840857" cy="1240964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ts val="900"/>
              </a:spcBef>
              <a:spcAft>
                <a:spcPts val="900"/>
              </a:spcAft>
              <a:buClrTx/>
              <a:buNone/>
            </a:pPr>
            <a:r>
              <a:rPr lang="en-GB" altLang="fr-FR" sz="1350" i="0" dirty="0">
                <a:solidFill>
                  <a:srgbClr val="FFFFFF"/>
                </a:solidFill>
              </a:rPr>
              <a:t>All revenue receipted and promptly banked intact</a:t>
            </a:r>
          </a:p>
        </p:txBody>
      </p:sp>
      <p:sp>
        <p:nvSpPr>
          <p:cNvPr id="39942" name="Rounded Rectangle 6"/>
          <p:cNvSpPr>
            <a:spLocks noChangeArrowheads="1"/>
          </p:cNvSpPr>
          <p:nvPr/>
        </p:nvSpPr>
        <p:spPr bwMode="auto">
          <a:xfrm>
            <a:off x="5144496" y="4315587"/>
            <a:ext cx="1766718" cy="1273653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ts val="900"/>
              </a:spcBef>
              <a:spcAft>
                <a:spcPts val="900"/>
              </a:spcAft>
              <a:buClrTx/>
              <a:buNone/>
            </a:pPr>
            <a:r>
              <a:rPr lang="en-GB" altLang="fr-FR" sz="1350" i="0" dirty="0"/>
              <a:t>Income &amp; receipts reconciled to bank statements  </a:t>
            </a:r>
          </a:p>
        </p:txBody>
      </p:sp>
      <p:sp>
        <p:nvSpPr>
          <p:cNvPr id="39943" name="Rounded Rectangle 7"/>
          <p:cNvSpPr>
            <a:spLocks noChangeArrowheads="1"/>
          </p:cNvSpPr>
          <p:nvPr/>
        </p:nvSpPr>
        <p:spPr bwMode="auto">
          <a:xfrm>
            <a:off x="2309747" y="4315587"/>
            <a:ext cx="1830205" cy="1273653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ts val="900"/>
              </a:spcBef>
              <a:spcAft>
                <a:spcPts val="900"/>
              </a:spcAft>
              <a:buClrTx/>
              <a:buNone/>
            </a:pPr>
            <a:r>
              <a:rPr lang="en-GB" altLang="fr-FR" sz="1350" i="0" dirty="0"/>
              <a:t>Summary of all income received produced monthly</a:t>
            </a:r>
            <a:endParaRPr lang="en-US" altLang="fr-FR" sz="1350" i="0" dirty="0"/>
          </a:p>
        </p:txBody>
      </p:sp>
      <p:sp>
        <p:nvSpPr>
          <p:cNvPr id="39945" name="Right Arrow 13"/>
          <p:cNvSpPr>
            <a:spLocks noChangeArrowheads="1"/>
          </p:cNvSpPr>
          <p:nvPr/>
        </p:nvSpPr>
        <p:spPr bwMode="auto">
          <a:xfrm>
            <a:off x="4079844" y="2629250"/>
            <a:ext cx="1001561" cy="490679"/>
          </a:xfrm>
          <a:prstGeom prst="rightArrow">
            <a:avLst>
              <a:gd name="adj1" fmla="val 50000"/>
              <a:gd name="adj2" fmla="val 49942"/>
            </a:avLst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fr-FR" sz="1350" i="0"/>
          </a:p>
        </p:txBody>
      </p:sp>
      <p:sp>
        <p:nvSpPr>
          <p:cNvPr id="39946" name="Down Arrow 14"/>
          <p:cNvSpPr>
            <a:spLocks noChangeArrowheads="1"/>
          </p:cNvSpPr>
          <p:nvPr/>
        </p:nvSpPr>
        <p:spPr bwMode="auto">
          <a:xfrm>
            <a:off x="5791839" y="3486310"/>
            <a:ext cx="517513" cy="804279"/>
          </a:xfrm>
          <a:prstGeom prst="downArrow">
            <a:avLst>
              <a:gd name="adj1" fmla="val 50000"/>
              <a:gd name="adj2" fmla="val 50105"/>
            </a:avLst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fr-FR" sz="1350" i="0"/>
          </a:p>
        </p:txBody>
      </p:sp>
      <p:sp>
        <p:nvSpPr>
          <p:cNvPr id="39947" name="Down Arrow 15"/>
          <p:cNvSpPr>
            <a:spLocks noChangeArrowheads="1"/>
          </p:cNvSpPr>
          <p:nvPr/>
        </p:nvSpPr>
        <p:spPr bwMode="auto">
          <a:xfrm rot="5400000">
            <a:off x="4316007" y="4483871"/>
            <a:ext cx="529235" cy="1001561"/>
          </a:xfrm>
          <a:prstGeom prst="downArrow">
            <a:avLst>
              <a:gd name="adj1" fmla="val 50000"/>
              <a:gd name="adj2" fmla="val 49992"/>
            </a:avLst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fr-FR" sz="1350" i="0"/>
          </a:p>
        </p:txBody>
      </p:sp>
      <p:sp>
        <p:nvSpPr>
          <p:cNvPr id="39948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8387861" y="5509250"/>
            <a:ext cx="417635" cy="3571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18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557213" indent="-214313">
              <a:spcBef>
                <a:spcPct val="20000"/>
              </a:spcBef>
              <a:buClr>
                <a:srgbClr val="009FBA"/>
              </a:buClr>
              <a:buChar char="•"/>
              <a:defRPr sz="15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857250" indent="-171450">
              <a:spcBef>
                <a:spcPct val="20000"/>
              </a:spcBef>
              <a:defRPr sz="105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91585C-B83D-46DD-9D84-C942B30E9B20}" type="slidenum">
              <a:rPr lang="en-GB" altLang="fr-FR" sz="1050" i="0">
                <a:solidFill>
                  <a:srgbClr val="000000"/>
                </a:solidFill>
                <a:latin typeface="Arial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fr-FR" sz="1050" i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07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780307"/>
            <a:ext cx="8229600" cy="352901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b="1" i="0" dirty="0"/>
              <a:t>Tax evasion v Tax avoidance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b="1" i="0" dirty="0"/>
              <a:t>Evasion: </a:t>
            </a:r>
            <a:r>
              <a:rPr lang="en-US" i="0" dirty="0"/>
              <a:t>Use illegal activities to hide tax liabilities</a:t>
            </a:r>
            <a:endParaRPr lang="en-US" b="1" i="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b="1" i="0" dirty="0"/>
              <a:t>Avoidance: </a:t>
            </a:r>
            <a:r>
              <a:rPr lang="en-US" i="0" dirty="0"/>
              <a:t>Use legal methods to avoid tax liabilities (e.g. transfer pricing)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846" y="1322765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Tax Policy and </a:t>
            </a:r>
          </a:p>
          <a:p>
            <a:pPr algn="ctr"/>
            <a:r>
              <a:rPr lang="en-GB" sz="2800" b="1" dirty="0"/>
              <a:t>Tax Revenue Administration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A3CBB-9799-4B2E-817A-A65773E97D1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47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739" y="2708920"/>
            <a:ext cx="4702677" cy="382092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Cairo – why were the buildings never finished?</a:t>
            </a:r>
          </a:p>
        </p:txBody>
      </p:sp>
      <p:sp>
        <p:nvSpPr>
          <p:cNvPr id="2" name="Rectangle 1"/>
          <p:cNvSpPr/>
          <p:nvPr/>
        </p:nvSpPr>
        <p:spPr>
          <a:xfrm>
            <a:off x="107504" y="236107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Poorly worded/designed taxes can lead to unintended consequences</a:t>
            </a:r>
            <a:endParaRPr lang="en-GB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312598" y="3278301"/>
            <a:ext cx="289125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Cairo Skyline</a:t>
            </a:r>
            <a:r>
              <a:rPr lang="en-US" sz="2000" dirty="0"/>
              <a:t>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Taxes paid on completed dwellings.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Tax avoidance or tax evasion?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Buildings not completed but occupied. 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A3CBB-9799-4B2E-817A-A65773E97D18}" type="slidenum">
              <a:rPr lang="en-GB" smtClean="0">
                <a:solidFill>
                  <a:srgbClr val="000000"/>
                </a:solidFill>
              </a:rPr>
              <a:pPr/>
              <a:t>7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3846" y="1322765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Tax Policy and </a:t>
            </a:r>
          </a:p>
          <a:p>
            <a:pPr algn="ctr"/>
            <a:r>
              <a:rPr lang="en-GB" sz="2800" b="1" dirty="0"/>
              <a:t>Tax Revenue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184292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8960"/>
            <a:ext cx="3466728" cy="2376264"/>
          </a:xfrm>
        </p:spPr>
        <p:txBody>
          <a:bodyPr/>
          <a:lstStyle/>
          <a:p>
            <a:pPr marL="0" indent="0">
              <a:buNone/>
            </a:pPr>
            <a:r>
              <a:rPr lang="en-GB" sz="1600" b="1" i="0" dirty="0"/>
              <a:t>Illicit Financial Flows (IFF) </a:t>
            </a:r>
            <a:r>
              <a:rPr lang="en-GB" sz="1600" b="0" i="0" dirty="0"/>
              <a:t>generally involve the following practices: </a:t>
            </a:r>
          </a:p>
          <a:p>
            <a:pPr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GB" sz="1600" b="0" i="0" dirty="0"/>
              <a:t>Money laundering;</a:t>
            </a:r>
          </a:p>
          <a:p>
            <a:pPr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GB" sz="1600" b="0" i="0" dirty="0"/>
              <a:t>bribery by international companies;</a:t>
            </a:r>
          </a:p>
          <a:p>
            <a:pPr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GB" sz="1600" i="0" dirty="0"/>
              <a:t>T</a:t>
            </a:r>
            <a:r>
              <a:rPr lang="en-GB" sz="1600" b="0" i="0" dirty="0"/>
              <a:t>ax evasion (2/3 of all IFF);</a:t>
            </a:r>
          </a:p>
          <a:p>
            <a:pPr>
              <a:buClr>
                <a:srgbClr val="0F5494"/>
              </a:buClr>
              <a:buFont typeface="Courier New" panose="02070309020205020404" pitchFamily="49" charset="0"/>
              <a:buChar char="o"/>
            </a:pPr>
            <a:r>
              <a:rPr lang="en-GB" sz="1600" i="0" dirty="0"/>
              <a:t>T</a:t>
            </a:r>
            <a:r>
              <a:rPr lang="en-GB" sz="1600" b="0" i="0" dirty="0"/>
              <a:t>rade mispricing.</a:t>
            </a:r>
            <a:endParaRPr lang="en-GB" sz="16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48893CE-97C1-2140-8146-FCBA2DF0D74E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5" name="Content Placeholder 12"/>
          <p:cNvSpPr txBox="1">
            <a:spLocks/>
          </p:cNvSpPr>
          <p:nvPr/>
        </p:nvSpPr>
        <p:spPr bwMode="auto">
          <a:xfrm>
            <a:off x="3923928" y="2420888"/>
            <a:ext cx="5184576" cy="848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Font typeface="Courier New" pitchFamily="49" charset="0"/>
              <a:buChar char="o"/>
              <a:defRPr lang="fr-BE" sz="2400" b="1" i="0">
                <a:solidFill>
                  <a:srgbClr val="0F5494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 typeface="Courier New" pitchFamily="49" charset="0"/>
              <a:buNone/>
            </a:pPr>
            <a:r>
              <a:rPr lang="en-GB" sz="1600" kern="0" dirty="0"/>
              <a:t>Real Illicit Financial Flows by Region, Growth Rate 2003-2012 </a:t>
            </a:r>
            <a:r>
              <a:rPr lang="en-GB" sz="1600" b="0" kern="0" dirty="0"/>
              <a:t>(in billions of constant U.S. dollars, base year 2010, or in %)</a:t>
            </a:r>
          </a:p>
          <a:p>
            <a:endParaRPr lang="en-GB" sz="1600" b="0" kern="0" dirty="0"/>
          </a:p>
          <a:p>
            <a:pPr marL="0" indent="0">
              <a:buFont typeface="Courier New" pitchFamily="49" charset="0"/>
              <a:buNone/>
            </a:pPr>
            <a:endParaRPr lang="en-GB" sz="1600" kern="0" dirty="0"/>
          </a:p>
          <a:p>
            <a:endParaRPr lang="en-GB" sz="1600" kern="0" dirty="0"/>
          </a:p>
        </p:txBody>
      </p:sp>
      <p:grpSp>
        <p:nvGrpSpPr>
          <p:cNvPr id="6" name="Group 5"/>
          <p:cNvGrpSpPr/>
          <p:nvPr/>
        </p:nvGrpSpPr>
        <p:grpSpPr>
          <a:xfrm>
            <a:off x="4139952" y="3204102"/>
            <a:ext cx="4392488" cy="3024336"/>
            <a:chOff x="683568" y="2101428"/>
            <a:chExt cx="5669260" cy="427990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3568" y="2204864"/>
              <a:ext cx="1587500" cy="41656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23728" y="2101428"/>
              <a:ext cx="4229100" cy="4279900"/>
            </a:xfrm>
            <a:prstGeom prst="rect">
              <a:avLst/>
            </a:prstGeom>
          </p:spPr>
        </p:pic>
      </p:grpSp>
      <p:sp>
        <p:nvSpPr>
          <p:cNvPr id="10" name="Rectangle 9"/>
          <p:cNvSpPr/>
          <p:nvPr/>
        </p:nvSpPr>
        <p:spPr>
          <a:xfrm>
            <a:off x="4211960" y="6217567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pt-PT" sz="700" dirty="0" err="1"/>
              <a:t>Data:http</a:t>
            </a:r>
            <a:r>
              <a:rPr lang="pt-PT" sz="700" dirty="0"/>
              <a:t>://www.gfintegrity.org/wp-content/uploads/2014/12/Illicit-Financial-Flows-from-Developing-Countries-2003-2012.pdf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3846" y="1322765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Tax Policy and </a:t>
            </a:r>
          </a:p>
          <a:p>
            <a:pPr algn="ctr"/>
            <a:r>
              <a:rPr lang="en-GB" sz="2800" b="1" dirty="0"/>
              <a:t>Tax Revenue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9816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119" y="2708920"/>
            <a:ext cx="5904656" cy="376333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48893CE-97C1-2140-8146-FCBA2DF0D74E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95536" y="2978038"/>
            <a:ext cx="18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2286000" y="325126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PT" dirty="0"/>
          </a:p>
        </p:txBody>
      </p:sp>
      <p:sp>
        <p:nvSpPr>
          <p:cNvPr id="18" name="Content Placeholder 12"/>
          <p:cNvSpPr txBox="1">
            <a:spLocks/>
          </p:cNvSpPr>
          <p:nvPr/>
        </p:nvSpPr>
        <p:spPr bwMode="auto">
          <a:xfrm>
            <a:off x="179512" y="2616690"/>
            <a:ext cx="4176464" cy="254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Font typeface="Courier New" pitchFamily="49" charset="0"/>
              <a:buChar char="o"/>
              <a:defRPr lang="fr-BE" sz="2400" b="1" i="0">
                <a:solidFill>
                  <a:srgbClr val="0F5494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8775" indent="-358775">
              <a:spcBef>
                <a:spcPts val="600"/>
              </a:spcBef>
              <a:spcAft>
                <a:spcPts val="600"/>
              </a:spcAft>
            </a:pPr>
            <a:r>
              <a:rPr lang="en-GB" sz="1800" b="0" dirty="0"/>
              <a:t>The developing world lost US$991.2 billion in IFF in 2012, over ten times the amount of ODA received by these countries in that year</a:t>
            </a:r>
          </a:p>
          <a:p>
            <a:pPr marL="358775" indent="-358775">
              <a:spcBef>
                <a:spcPts val="600"/>
              </a:spcBef>
              <a:spcAft>
                <a:spcPts val="600"/>
              </a:spcAft>
            </a:pPr>
            <a:r>
              <a:rPr lang="en-GB" sz="1800" b="0" dirty="0"/>
              <a:t>From 2003 – 2012, US$6.6 trillion left developing country economies illicitly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idx="1"/>
          </p:nvPr>
        </p:nvSpPr>
        <p:spPr>
          <a:xfrm>
            <a:off x="4139952" y="2276872"/>
            <a:ext cx="4320480" cy="629158"/>
          </a:xfrm>
        </p:spPr>
        <p:txBody>
          <a:bodyPr/>
          <a:lstStyle/>
          <a:p>
            <a:pPr marL="0" indent="0">
              <a:buNone/>
            </a:pPr>
            <a:r>
              <a:rPr lang="en-GB" sz="1400" dirty="0"/>
              <a:t>Cumulative Illicit Financial Flows by Region, 2003-2012 </a:t>
            </a:r>
            <a:r>
              <a:rPr lang="en-GB" sz="1400" b="0" dirty="0"/>
              <a:t>(as %of total real illicit outflows)</a:t>
            </a:r>
          </a:p>
        </p:txBody>
      </p:sp>
      <p:sp>
        <p:nvSpPr>
          <p:cNvPr id="5" name="Rectangle 4"/>
          <p:cNvSpPr/>
          <p:nvPr/>
        </p:nvSpPr>
        <p:spPr>
          <a:xfrm>
            <a:off x="735650" y="5119694"/>
            <a:ext cx="318827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PT" sz="1050" dirty="0"/>
              <a:t>Data: </a:t>
            </a:r>
            <a:r>
              <a:rPr lang="pt-PT" sz="1050" dirty="0">
                <a:hlinkClick r:id="rId4"/>
              </a:rPr>
              <a:t>http://www.gfintegrity.org/wp-content/uploads/2014/12/Illicit-Financial-Flows-from-Developing-Countries-2003-2012.pdf</a:t>
            </a:r>
            <a:r>
              <a:rPr lang="pt-PT" sz="1050" dirty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846" y="1261209"/>
            <a:ext cx="84066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Tax Policy and </a:t>
            </a:r>
          </a:p>
          <a:p>
            <a:pPr algn="ctr"/>
            <a:r>
              <a:rPr lang="en-GB" sz="2800" b="1" dirty="0"/>
              <a:t>Tax Revenue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412449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4" grpId="0" build="p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2497</TotalTime>
  <Words>1370</Words>
  <Application>Microsoft Office PowerPoint</Application>
  <PresentationFormat>On-screen Show (4:3)</PresentationFormat>
  <Paragraphs>230</Paragraphs>
  <Slides>27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MS PGothic</vt:lpstr>
      <vt:lpstr>MS PGothic</vt:lpstr>
      <vt:lpstr>Arial</vt:lpstr>
      <vt:lpstr>Calibri</vt:lpstr>
      <vt:lpstr>Courier New</vt:lpstr>
      <vt:lpstr>Symbol</vt:lpstr>
      <vt:lpstr>Verdana</vt:lpstr>
      <vt:lpstr>Wingdings</vt:lpstr>
      <vt:lpstr>Slide_Master</vt:lpstr>
      <vt:lpstr>1_Slide_Master</vt:lpstr>
      <vt:lpstr>Worksheet</vt:lpstr>
      <vt:lpstr>INTRODUCTION TO  PUBLIC FINANCE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Cairo – why were the buildings never finished?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Revenue forecasting</vt:lpstr>
      <vt:lpstr>Revenue forecasting</vt:lpstr>
      <vt:lpstr>Key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199</cp:revision>
  <dcterms:created xsi:type="dcterms:W3CDTF">2011-10-28T10:25:18Z</dcterms:created>
  <dcterms:modified xsi:type="dcterms:W3CDTF">2018-03-22T10:30:58Z</dcterms:modified>
</cp:coreProperties>
</file>