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handoutMasterIdLst>
    <p:handoutMasterId r:id="rId38"/>
  </p:handoutMasterIdLst>
  <p:sldIdLst>
    <p:sldId id="256" r:id="rId2"/>
    <p:sldId id="258" r:id="rId3"/>
    <p:sldId id="260" r:id="rId4"/>
    <p:sldId id="261" r:id="rId5"/>
    <p:sldId id="270" r:id="rId6"/>
    <p:sldId id="262" r:id="rId7"/>
    <p:sldId id="335" r:id="rId8"/>
    <p:sldId id="266" r:id="rId9"/>
    <p:sldId id="267" r:id="rId10"/>
    <p:sldId id="269" r:id="rId11"/>
    <p:sldId id="336" r:id="rId12"/>
    <p:sldId id="271" r:id="rId13"/>
    <p:sldId id="309" r:id="rId14"/>
    <p:sldId id="310" r:id="rId15"/>
    <p:sldId id="314" r:id="rId16"/>
    <p:sldId id="272" r:id="rId17"/>
    <p:sldId id="311" r:id="rId18"/>
    <p:sldId id="312" r:id="rId19"/>
    <p:sldId id="273" r:id="rId20"/>
    <p:sldId id="313" r:id="rId21"/>
    <p:sldId id="274" r:id="rId22"/>
    <p:sldId id="330" r:id="rId23"/>
    <p:sldId id="324" r:id="rId24"/>
    <p:sldId id="325" r:id="rId25"/>
    <p:sldId id="275" r:id="rId26"/>
    <p:sldId id="277" r:id="rId27"/>
    <p:sldId id="278" r:id="rId28"/>
    <p:sldId id="279" r:id="rId29"/>
    <p:sldId id="291" r:id="rId30"/>
    <p:sldId id="280" r:id="rId31"/>
    <p:sldId id="337" r:id="rId32"/>
    <p:sldId id="332" r:id="rId33"/>
    <p:sldId id="333" r:id="rId34"/>
    <p:sldId id="334" r:id="rId35"/>
    <p:sldId id="289" r:id="rId36"/>
  </p:sldIdLst>
  <p:sldSz cx="9144000" cy="6858000" type="screen4x3"/>
  <p:notesSz cx="6797675" cy="9926638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ed Mear" initials="FM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494"/>
    <a:srgbClr val="3166CF"/>
    <a:srgbClr val="FFD624"/>
    <a:srgbClr val="3E6FD2"/>
    <a:srgbClr val="2D5EC1"/>
    <a:srgbClr val="BDDEFF"/>
    <a:srgbClr val="99CCFF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085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3">
  <dgm:title val=""/>
  <dgm:desc val=""/>
  <dgm:catLst>
    <dgm:cat type="accent4" pri="11300"/>
  </dgm:catLst>
  <dgm:styleLbl name="node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shade val="80000"/>
      </a:schemeClr>
      <a:schemeClr val="accent4">
        <a:tint val="7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/>
    <dgm:txEffectClrLst/>
  </dgm:styleLbl>
  <dgm:styleLbl name="ln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9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8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FE4F1C5-83C8-485C-9CC6-5211F61F10F0}" type="doc">
      <dgm:prSet loTypeId="urn:microsoft.com/office/officeart/2005/8/layout/radial2" loCatId="relationship" qsTypeId="urn:microsoft.com/office/officeart/2005/8/quickstyle/simple1" qsCatId="simple" csTypeId="urn:microsoft.com/office/officeart/2005/8/colors/accent4_3" csCatId="accent4" phldr="1"/>
      <dgm:spPr/>
      <dgm:t>
        <a:bodyPr/>
        <a:lstStyle/>
        <a:p>
          <a:endParaRPr lang="en-GB"/>
        </a:p>
      </dgm:t>
    </dgm:pt>
    <dgm:pt modelId="{7F1876F0-53C8-4C5A-9D03-329A702313B1}">
      <dgm:prSet phldrT="[Text]"/>
      <dgm:spPr>
        <a:solidFill>
          <a:srgbClr val="FF0000"/>
        </a:solidFill>
      </dgm:spPr>
      <dgm:t>
        <a:bodyPr/>
        <a:lstStyle/>
        <a:p>
          <a:r>
            <a:rPr lang="en-GB" dirty="0"/>
            <a:t>Ministry of Health</a:t>
          </a:r>
        </a:p>
      </dgm:t>
    </dgm:pt>
    <dgm:pt modelId="{7E529CAE-4351-4E80-8834-302AA4869316}" type="parTrans" cxnId="{9F2365E6-B5E8-456A-AA66-66A9D18D3F7A}">
      <dgm:prSet/>
      <dgm:spPr/>
      <dgm:t>
        <a:bodyPr/>
        <a:lstStyle/>
        <a:p>
          <a:endParaRPr lang="en-GB"/>
        </a:p>
      </dgm:t>
    </dgm:pt>
    <dgm:pt modelId="{95994C5B-80F2-4E19-A9C1-756BE4F534C5}" type="sibTrans" cxnId="{9F2365E6-B5E8-456A-AA66-66A9D18D3F7A}">
      <dgm:prSet/>
      <dgm:spPr/>
      <dgm:t>
        <a:bodyPr/>
        <a:lstStyle/>
        <a:p>
          <a:endParaRPr lang="en-GB"/>
        </a:p>
      </dgm:t>
    </dgm:pt>
    <dgm:pt modelId="{2F42A907-587D-4F50-9ADE-90C659F9535A}">
      <dgm:prSet phldrT="[Text]" custT="1"/>
      <dgm:spPr/>
      <dgm:t>
        <a:bodyPr/>
        <a:lstStyle/>
        <a:p>
          <a:r>
            <a:rPr lang="en-GB" sz="1800" dirty="0">
              <a:solidFill>
                <a:srgbClr val="FF0000"/>
              </a:solidFill>
            </a:rPr>
            <a:t>salaries</a:t>
          </a:r>
        </a:p>
      </dgm:t>
    </dgm:pt>
    <dgm:pt modelId="{4808D6E6-7BC3-413E-8CFF-DFEE684242E7}" type="parTrans" cxnId="{A2E740FB-CFDC-45AE-ABD2-7F3DBBFE06CF}">
      <dgm:prSet/>
      <dgm:spPr/>
      <dgm:t>
        <a:bodyPr/>
        <a:lstStyle/>
        <a:p>
          <a:endParaRPr lang="en-GB"/>
        </a:p>
      </dgm:t>
    </dgm:pt>
    <dgm:pt modelId="{CDA4CD29-47B0-49BD-BF2B-86655652C903}" type="sibTrans" cxnId="{A2E740FB-CFDC-45AE-ABD2-7F3DBBFE06CF}">
      <dgm:prSet/>
      <dgm:spPr/>
      <dgm:t>
        <a:bodyPr/>
        <a:lstStyle/>
        <a:p>
          <a:endParaRPr lang="en-GB"/>
        </a:p>
      </dgm:t>
    </dgm:pt>
    <dgm:pt modelId="{F95C5877-3409-4CAF-91B6-F0B5E35F050D}">
      <dgm:prSet phldrT="[Text]" custT="1"/>
      <dgm:spPr/>
      <dgm:t>
        <a:bodyPr/>
        <a:lstStyle/>
        <a:p>
          <a:r>
            <a:rPr lang="en-GB" sz="1800" dirty="0">
              <a:solidFill>
                <a:srgbClr val="FF0000"/>
              </a:solidFill>
            </a:rPr>
            <a:t>medicines</a:t>
          </a:r>
        </a:p>
      </dgm:t>
    </dgm:pt>
    <dgm:pt modelId="{2BCF90FE-A2AB-4C13-A9CB-A83F69E89FFF}" type="parTrans" cxnId="{480F1F03-3EEE-40A7-8E03-271C7A64B0C9}">
      <dgm:prSet/>
      <dgm:spPr/>
      <dgm:t>
        <a:bodyPr/>
        <a:lstStyle/>
        <a:p>
          <a:endParaRPr lang="en-GB"/>
        </a:p>
      </dgm:t>
    </dgm:pt>
    <dgm:pt modelId="{76156D24-90CC-4C80-94A9-B9152A757A60}" type="sibTrans" cxnId="{480F1F03-3EEE-40A7-8E03-271C7A64B0C9}">
      <dgm:prSet/>
      <dgm:spPr/>
      <dgm:t>
        <a:bodyPr/>
        <a:lstStyle/>
        <a:p>
          <a:endParaRPr lang="en-GB"/>
        </a:p>
      </dgm:t>
    </dgm:pt>
    <dgm:pt modelId="{B9585D4C-A19B-471A-B54D-6D9660B28477}">
      <dgm:prSet phldrT="[Text]"/>
      <dgm:spPr>
        <a:solidFill>
          <a:srgbClr val="0070C0"/>
        </a:solidFill>
      </dgm:spPr>
      <dgm:t>
        <a:bodyPr/>
        <a:lstStyle/>
        <a:p>
          <a:r>
            <a:rPr lang="en-GB" dirty="0"/>
            <a:t>Ministry of Education</a:t>
          </a:r>
        </a:p>
      </dgm:t>
    </dgm:pt>
    <dgm:pt modelId="{20575122-E2FA-4F66-A787-BFBB789D11CE}" type="parTrans" cxnId="{423C7060-1A6E-484F-86FE-67F5B9D17C1F}">
      <dgm:prSet/>
      <dgm:spPr/>
      <dgm:t>
        <a:bodyPr/>
        <a:lstStyle/>
        <a:p>
          <a:endParaRPr lang="en-GB"/>
        </a:p>
      </dgm:t>
    </dgm:pt>
    <dgm:pt modelId="{1F43685D-9AAC-4919-933B-1C6CC0769EA4}" type="sibTrans" cxnId="{423C7060-1A6E-484F-86FE-67F5B9D17C1F}">
      <dgm:prSet/>
      <dgm:spPr/>
      <dgm:t>
        <a:bodyPr/>
        <a:lstStyle/>
        <a:p>
          <a:endParaRPr lang="en-GB"/>
        </a:p>
      </dgm:t>
    </dgm:pt>
    <dgm:pt modelId="{6780FCC2-1DF6-4949-86EB-4714F7982D0D}">
      <dgm:prSet phldrT="[Text]" custT="1"/>
      <dgm:spPr/>
      <dgm:t>
        <a:bodyPr/>
        <a:lstStyle/>
        <a:p>
          <a:r>
            <a:rPr lang="en-GB" sz="1800" dirty="0">
              <a:solidFill>
                <a:srgbClr val="3166CF"/>
              </a:solidFill>
            </a:rPr>
            <a:t>salaries</a:t>
          </a:r>
        </a:p>
      </dgm:t>
    </dgm:pt>
    <dgm:pt modelId="{0B6441D8-491A-4087-8ADC-E87CD1E56B08}" type="parTrans" cxnId="{5F0A8834-B879-4E0C-ADE1-2B6C2F8CBCD8}">
      <dgm:prSet/>
      <dgm:spPr/>
      <dgm:t>
        <a:bodyPr/>
        <a:lstStyle/>
        <a:p>
          <a:endParaRPr lang="en-GB"/>
        </a:p>
      </dgm:t>
    </dgm:pt>
    <dgm:pt modelId="{FE349A0C-AE60-484B-ADB9-3300CE280A09}" type="sibTrans" cxnId="{5F0A8834-B879-4E0C-ADE1-2B6C2F8CBCD8}">
      <dgm:prSet/>
      <dgm:spPr/>
      <dgm:t>
        <a:bodyPr/>
        <a:lstStyle/>
        <a:p>
          <a:endParaRPr lang="en-GB"/>
        </a:p>
      </dgm:t>
    </dgm:pt>
    <dgm:pt modelId="{281C254C-4788-4A97-88B0-540678872192}">
      <dgm:prSet phldrT="[Text]" custT="1"/>
      <dgm:spPr/>
      <dgm:t>
        <a:bodyPr/>
        <a:lstStyle/>
        <a:p>
          <a:r>
            <a:rPr lang="en-GB" sz="1800" dirty="0">
              <a:solidFill>
                <a:srgbClr val="3166CF"/>
              </a:solidFill>
            </a:rPr>
            <a:t>travel</a:t>
          </a:r>
        </a:p>
      </dgm:t>
    </dgm:pt>
    <dgm:pt modelId="{98653F8C-6E1D-46C5-A2F1-7266014908F3}" type="parTrans" cxnId="{67A05B55-AD90-44F1-AE3B-F7BF95C1EC7A}">
      <dgm:prSet/>
      <dgm:spPr/>
      <dgm:t>
        <a:bodyPr/>
        <a:lstStyle/>
        <a:p>
          <a:endParaRPr lang="en-GB"/>
        </a:p>
      </dgm:t>
    </dgm:pt>
    <dgm:pt modelId="{9ACA52B2-9083-463D-B05E-41A3B36391E6}" type="sibTrans" cxnId="{67A05B55-AD90-44F1-AE3B-F7BF95C1EC7A}">
      <dgm:prSet/>
      <dgm:spPr/>
      <dgm:t>
        <a:bodyPr/>
        <a:lstStyle/>
        <a:p>
          <a:endParaRPr lang="en-GB"/>
        </a:p>
      </dgm:t>
    </dgm:pt>
    <dgm:pt modelId="{418BF839-888E-4275-81E0-5A4FC77417A7}">
      <dgm:prSet phldrT="[Text]"/>
      <dgm:spPr>
        <a:solidFill>
          <a:srgbClr val="00B050"/>
        </a:solidFill>
      </dgm:spPr>
      <dgm:t>
        <a:bodyPr/>
        <a:lstStyle/>
        <a:p>
          <a:r>
            <a:rPr lang="en-GB" dirty="0"/>
            <a:t>Ministry of Agriculture</a:t>
          </a:r>
        </a:p>
      </dgm:t>
    </dgm:pt>
    <dgm:pt modelId="{C819767C-72F9-4AA5-8B85-5DE6FB31662C}" type="parTrans" cxnId="{D43DF52E-15E4-42BD-8471-A86FBDC3AC22}">
      <dgm:prSet/>
      <dgm:spPr/>
      <dgm:t>
        <a:bodyPr/>
        <a:lstStyle/>
        <a:p>
          <a:endParaRPr lang="en-GB"/>
        </a:p>
      </dgm:t>
    </dgm:pt>
    <dgm:pt modelId="{DCF7006D-D9DB-4E89-8812-9AD0627E5BCE}" type="sibTrans" cxnId="{D43DF52E-15E4-42BD-8471-A86FBDC3AC22}">
      <dgm:prSet/>
      <dgm:spPr/>
      <dgm:t>
        <a:bodyPr/>
        <a:lstStyle/>
        <a:p>
          <a:endParaRPr lang="en-GB"/>
        </a:p>
      </dgm:t>
    </dgm:pt>
    <dgm:pt modelId="{FE2C5F37-8A66-4E3D-A2E7-23EC7C73BD98}">
      <dgm:prSet phldrT="[Text]" custT="1"/>
      <dgm:spPr/>
      <dgm:t>
        <a:bodyPr/>
        <a:lstStyle/>
        <a:p>
          <a:r>
            <a:rPr lang="en-GB" sz="1800" dirty="0">
              <a:solidFill>
                <a:srgbClr val="00B050"/>
              </a:solidFill>
            </a:rPr>
            <a:t>salaries</a:t>
          </a:r>
        </a:p>
      </dgm:t>
    </dgm:pt>
    <dgm:pt modelId="{82D074EE-2755-4DEE-8283-01AAE5F30077}" type="parTrans" cxnId="{E6BEE485-DFB9-4063-AA35-8F78D9A73E0D}">
      <dgm:prSet/>
      <dgm:spPr/>
      <dgm:t>
        <a:bodyPr/>
        <a:lstStyle/>
        <a:p>
          <a:endParaRPr lang="en-GB"/>
        </a:p>
      </dgm:t>
    </dgm:pt>
    <dgm:pt modelId="{18EE72CD-BF0A-4EA2-9C8B-4D081E1FDE84}" type="sibTrans" cxnId="{E6BEE485-DFB9-4063-AA35-8F78D9A73E0D}">
      <dgm:prSet/>
      <dgm:spPr/>
      <dgm:t>
        <a:bodyPr/>
        <a:lstStyle/>
        <a:p>
          <a:endParaRPr lang="en-GB"/>
        </a:p>
      </dgm:t>
    </dgm:pt>
    <dgm:pt modelId="{17CB8663-46F6-4243-9C1E-8F37FBA6549B}">
      <dgm:prSet phldrT="[Text]" custT="1"/>
      <dgm:spPr/>
      <dgm:t>
        <a:bodyPr/>
        <a:lstStyle/>
        <a:p>
          <a:r>
            <a:rPr lang="en-GB" sz="1800" dirty="0">
              <a:solidFill>
                <a:srgbClr val="00B050"/>
              </a:solidFill>
            </a:rPr>
            <a:t>subsidies</a:t>
          </a:r>
        </a:p>
      </dgm:t>
    </dgm:pt>
    <dgm:pt modelId="{FA2C0578-A103-407D-8BB9-091A84E46FFB}" type="parTrans" cxnId="{DBD71464-4203-4984-A39E-5B0919432644}">
      <dgm:prSet/>
      <dgm:spPr/>
      <dgm:t>
        <a:bodyPr/>
        <a:lstStyle/>
        <a:p>
          <a:endParaRPr lang="en-GB"/>
        </a:p>
      </dgm:t>
    </dgm:pt>
    <dgm:pt modelId="{A3244850-3AAC-488E-9B60-F5A242310465}" type="sibTrans" cxnId="{DBD71464-4203-4984-A39E-5B0919432644}">
      <dgm:prSet/>
      <dgm:spPr/>
      <dgm:t>
        <a:bodyPr/>
        <a:lstStyle/>
        <a:p>
          <a:endParaRPr lang="en-GB"/>
        </a:p>
      </dgm:t>
    </dgm:pt>
    <dgm:pt modelId="{4CB1D636-C441-42D4-9969-DACA25B10279}">
      <dgm:prSet phldrT="[Text]" custT="1"/>
      <dgm:spPr/>
      <dgm:t>
        <a:bodyPr/>
        <a:lstStyle/>
        <a:p>
          <a:r>
            <a:rPr lang="en-GB" sz="1800" dirty="0">
              <a:solidFill>
                <a:srgbClr val="FF0000"/>
              </a:solidFill>
            </a:rPr>
            <a:t>travel</a:t>
          </a:r>
        </a:p>
      </dgm:t>
    </dgm:pt>
    <dgm:pt modelId="{AC732CA4-4F8A-441D-BA28-1CD1C6635EFA}" type="parTrans" cxnId="{8675BFB8-7557-41F2-BFBA-2863BF255454}">
      <dgm:prSet/>
      <dgm:spPr/>
      <dgm:t>
        <a:bodyPr/>
        <a:lstStyle/>
        <a:p>
          <a:endParaRPr lang="en-GB"/>
        </a:p>
      </dgm:t>
    </dgm:pt>
    <dgm:pt modelId="{FE50EB7C-504C-4070-9DD4-561554015AE9}" type="sibTrans" cxnId="{8675BFB8-7557-41F2-BFBA-2863BF255454}">
      <dgm:prSet/>
      <dgm:spPr/>
      <dgm:t>
        <a:bodyPr/>
        <a:lstStyle/>
        <a:p>
          <a:endParaRPr lang="en-GB"/>
        </a:p>
      </dgm:t>
    </dgm:pt>
    <dgm:pt modelId="{5AEE3AE0-2760-4009-B97C-A549064C963D}">
      <dgm:prSet phldrT="[Text]" custT="1"/>
      <dgm:spPr/>
      <dgm:t>
        <a:bodyPr/>
        <a:lstStyle/>
        <a:p>
          <a:r>
            <a:rPr lang="en-GB" sz="1800" dirty="0">
              <a:solidFill>
                <a:srgbClr val="3166CF"/>
              </a:solidFill>
            </a:rPr>
            <a:t>books</a:t>
          </a:r>
        </a:p>
      </dgm:t>
    </dgm:pt>
    <dgm:pt modelId="{48EABD72-122C-471B-BC00-660F6A796A9A}" type="parTrans" cxnId="{8A34EE7B-B8D3-48EA-99E6-A5F362ECF923}">
      <dgm:prSet/>
      <dgm:spPr/>
      <dgm:t>
        <a:bodyPr/>
        <a:lstStyle/>
        <a:p>
          <a:endParaRPr lang="en-GB"/>
        </a:p>
      </dgm:t>
    </dgm:pt>
    <dgm:pt modelId="{B980BCC3-1A92-49A1-B121-4A41300B5FA7}" type="sibTrans" cxnId="{8A34EE7B-B8D3-48EA-99E6-A5F362ECF923}">
      <dgm:prSet/>
      <dgm:spPr/>
      <dgm:t>
        <a:bodyPr/>
        <a:lstStyle/>
        <a:p>
          <a:endParaRPr lang="en-GB"/>
        </a:p>
      </dgm:t>
    </dgm:pt>
    <dgm:pt modelId="{AB3B174C-DE65-4661-99C8-DC96E14A0A66}">
      <dgm:prSet phldrT="[Text]" custT="1"/>
      <dgm:spPr/>
      <dgm:t>
        <a:bodyPr/>
        <a:lstStyle/>
        <a:p>
          <a:r>
            <a:rPr lang="en-GB" sz="1800" dirty="0">
              <a:solidFill>
                <a:srgbClr val="00B050"/>
              </a:solidFill>
            </a:rPr>
            <a:t>fertiliser</a:t>
          </a:r>
        </a:p>
      </dgm:t>
    </dgm:pt>
    <dgm:pt modelId="{E1F9818C-2922-479C-A073-A94E899CE014}" type="parTrans" cxnId="{6DC9020A-4D65-453B-A12E-0B052F14D8D9}">
      <dgm:prSet/>
      <dgm:spPr/>
      <dgm:t>
        <a:bodyPr/>
        <a:lstStyle/>
        <a:p>
          <a:endParaRPr lang="en-GB"/>
        </a:p>
      </dgm:t>
    </dgm:pt>
    <dgm:pt modelId="{21303841-C45A-4BFC-ACCB-D233901F0DAF}" type="sibTrans" cxnId="{6DC9020A-4D65-453B-A12E-0B052F14D8D9}">
      <dgm:prSet/>
      <dgm:spPr/>
      <dgm:t>
        <a:bodyPr/>
        <a:lstStyle/>
        <a:p>
          <a:endParaRPr lang="en-GB"/>
        </a:p>
      </dgm:t>
    </dgm:pt>
    <dgm:pt modelId="{98E2331C-CEF2-4680-8571-C2AD51252228}" type="pres">
      <dgm:prSet presAssocID="{DFE4F1C5-83C8-485C-9CC6-5211F61F10F0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D240388A-D58E-42A5-9278-E603B5BB572D}" type="pres">
      <dgm:prSet presAssocID="{DFE4F1C5-83C8-485C-9CC6-5211F61F10F0}" presName="cycle" presStyleCnt="0"/>
      <dgm:spPr/>
    </dgm:pt>
    <dgm:pt modelId="{676CBA84-3BC1-4B69-A8D6-E960AC7533A9}" type="pres">
      <dgm:prSet presAssocID="{DFE4F1C5-83C8-485C-9CC6-5211F61F10F0}" presName="centerShape" presStyleCnt="0"/>
      <dgm:spPr/>
    </dgm:pt>
    <dgm:pt modelId="{89B392D2-0AB1-4FD4-9C39-6F9517372560}" type="pres">
      <dgm:prSet presAssocID="{DFE4F1C5-83C8-485C-9CC6-5211F61F10F0}" presName="connSite" presStyleLbl="node1" presStyleIdx="0" presStyleCnt="4"/>
      <dgm:spPr/>
    </dgm:pt>
    <dgm:pt modelId="{18EF54C5-7F6C-4530-8FCC-1E0BBFDF1EB2}" type="pres">
      <dgm:prSet presAssocID="{DFE4F1C5-83C8-485C-9CC6-5211F61F10F0}" presName="visible" presStyleLbl="node1" presStyleIdx="0" presStyleCnt="4" custLinFactNeighborX="44857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93407834-7F44-4C0D-8490-45536569ADA4}" type="pres">
      <dgm:prSet presAssocID="{7E529CAE-4351-4E80-8834-302AA4869316}" presName="Name25" presStyleLbl="parChTrans1D1" presStyleIdx="0" presStyleCnt="3"/>
      <dgm:spPr/>
    </dgm:pt>
    <dgm:pt modelId="{C636C138-3B42-46F4-84B7-70FC411B25D0}" type="pres">
      <dgm:prSet presAssocID="{7F1876F0-53C8-4C5A-9D03-329A702313B1}" presName="node" presStyleCnt="0"/>
      <dgm:spPr/>
    </dgm:pt>
    <dgm:pt modelId="{8DE3FB84-6347-41ED-933B-B50E17FE4556}" type="pres">
      <dgm:prSet presAssocID="{7F1876F0-53C8-4C5A-9D03-329A702313B1}" presName="parentNode" presStyleLbl="node1" presStyleIdx="1" presStyleCnt="4" custLinFactNeighborX="80135">
        <dgm:presLayoutVars>
          <dgm:chMax val="1"/>
          <dgm:bulletEnabled val="1"/>
        </dgm:presLayoutVars>
      </dgm:prSet>
      <dgm:spPr/>
    </dgm:pt>
    <dgm:pt modelId="{0660A101-8616-4D22-91B5-8E7E3FAF3B20}" type="pres">
      <dgm:prSet presAssocID="{7F1876F0-53C8-4C5A-9D03-329A702313B1}" presName="childNode" presStyleLbl="revTx" presStyleIdx="0" presStyleCnt="3">
        <dgm:presLayoutVars>
          <dgm:bulletEnabled val="1"/>
        </dgm:presLayoutVars>
      </dgm:prSet>
      <dgm:spPr/>
    </dgm:pt>
    <dgm:pt modelId="{A877F0AB-87E8-4A80-B433-A78651B08BD0}" type="pres">
      <dgm:prSet presAssocID="{20575122-E2FA-4F66-A787-BFBB789D11CE}" presName="Name25" presStyleLbl="parChTrans1D1" presStyleIdx="1" presStyleCnt="3"/>
      <dgm:spPr/>
    </dgm:pt>
    <dgm:pt modelId="{58E70F67-8753-44C3-956C-042B70E754D5}" type="pres">
      <dgm:prSet presAssocID="{B9585D4C-A19B-471A-B54D-6D9660B28477}" presName="node" presStyleCnt="0"/>
      <dgm:spPr/>
    </dgm:pt>
    <dgm:pt modelId="{EA4574A8-DC32-4F1B-90AB-906339D7F628}" type="pres">
      <dgm:prSet presAssocID="{B9585D4C-A19B-471A-B54D-6D9660B28477}" presName="parentNode" presStyleLbl="node1" presStyleIdx="2" presStyleCnt="4" custLinFactNeighborX="80135">
        <dgm:presLayoutVars>
          <dgm:chMax val="1"/>
          <dgm:bulletEnabled val="1"/>
        </dgm:presLayoutVars>
      </dgm:prSet>
      <dgm:spPr/>
    </dgm:pt>
    <dgm:pt modelId="{685F113C-5A5E-43DA-9B3A-0F546BB2FAF8}" type="pres">
      <dgm:prSet presAssocID="{B9585D4C-A19B-471A-B54D-6D9660B28477}" presName="childNode" presStyleLbl="revTx" presStyleIdx="1" presStyleCnt="3">
        <dgm:presLayoutVars>
          <dgm:bulletEnabled val="1"/>
        </dgm:presLayoutVars>
      </dgm:prSet>
      <dgm:spPr/>
    </dgm:pt>
    <dgm:pt modelId="{28087322-AD87-4F53-9736-80AB61B155F5}" type="pres">
      <dgm:prSet presAssocID="{C819767C-72F9-4AA5-8B85-5DE6FB31662C}" presName="Name25" presStyleLbl="parChTrans1D1" presStyleIdx="2" presStyleCnt="3"/>
      <dgm:spPr/>
    </dgm:pt>
    <dgm:pt modelId="{A48D9889-B213-473D-A536-02FB199FE0BF}" type="pres">
      <dgm:prSet presAssocID="{418BF839-888E-4275-81E0-5A4FC77417A7}" presName="node" presStyleCnt="0"/>
      <dgm:spPr/>
    </dgm:pt>
    <dgm:pt modelId="{050CC884-8578-42B4-B512-F4E5FECB12BB}" type="pres">
      <dgm:prSet presAssocID="{418BF839-888E-4275-81E0-5A4FC77417A7}" presName="parentNode" presStyleLbl="node1" presStyleIdx="3" presStyleCnt="4" custLinFactNeighborX="74766">
        <dgm:presLayoutVars>
          <dgm:chMax val="1"/>
          <dgm:bulletEnabled val="1"/>
        </dgm:presLayoutVars>
      </dgm:prSet>
      <dgm:spPr/>
    </dgm:pt>
    <dgm:pt modelId="{6E096186-BBDF-4191-9D51-34B90BEA3A7A}" type="pres">
      <dgm:prSet presAssocID="{418BF839-888E-4275-81E0-5A4FC77417A7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47F18902-89A2-4E90-AB2E-F4C6834BEA11}" type="presOf" srcId="{281C254C-4788-4A97-88B0-540678872192}" destId="{685F113C-5A5E-43DA-9B3A-0F546BB2FAF8}" srcOrd="0" destOrd="2" presId="urn:microsoft.com/office/officeart/2005/8/layout/radial2"/>
    <dgm:cxn modelId="{480F1F03-3EEE-40A7-8E03-271C7A64B0C9}" srcId="{7F1876F0-53C8-4C5A-9D03-329A702313B1}" destId="{F95C5877-3409-4CAF-91B6-F0B5E35F050D}" srcOrd="1" destOrd="0" parTransId="{2BCF90FE-A2AB-4C13-A9CB-A83F69E89FFF}" sibTransId="{76156D24-90CC-4C80-94A9-B9152A757A60}"/>
    <dgm:cxn modelId="{6DC9020A-4D65-453B-A12E-0B052F14D8D9}" srcId="{418BF839-888E-4275-81E0-5A4FC77417A7}" destId="{AB3B174C-DE65-4661-99C8-DC96E14A0A66}" srcOrd="1" destOrd="0" parTransId="{E1F9818C-2922-479C-A073-A94E899CE014}" sibTransId="{21303841-C45A-4BFC-ACCB-D233901F0DAF}"/>
    <dgm:cxn modelId="{34A83619-0457-4D1C-8821-D833EDC2DA0C}" type="presOf" srcId="{5AEE3AE0-2760-4009-B97C-A549064C963D}" destId="{685F113C-5A5E-43DA-9B3A-0F546BB2FAF8}" srcOrd="0" destOrd="1" presId="urn:microsoft.com/office/officeart/2005/8/layout/radial2"/>
    <dgm:cxn modelId="{D43DF52E-15E4-42BD-8471-A86FBDC3AC22}" srcId="{DFE4F1C5-83C8-485C-9CC6-5211F61F10F0}" destId="{418BF839-888E-4275-81E0-5A4FC77417A7}" srcOrd="2" destOrd="0" parTransId="{C819767C-72F9-4AA5-8B85-5DE6FB31662C}" sibTransId="{DCF7006D-D9DB-4E89-8812-9AD0627E5BCE}"/>
    <dgm:cxn modelId="{5F0A8834-B879-4E0C-ADE1-2B6C2F8CBCD8}" srcId="{B9585D4C-A19B-471A-B54D-6D9660B28477}" destId="{6780FCC2-1DF6-4949-86EB-4714F7982D0D}" srcOrd="0" destOrd="0" parTransId="{0B6441D8-491A-4087-8ADC-E87CD1E56B08}" sibTransId="{FE349A0C-AE60-484B-ADB9-3300CE280A09}"/>
    <dgm:cxn modelId="{7C43A23F-D07D-41BE-B680-91AA08F06E80}" type="presOf" srcId="{6780FCC2-1DF6-4949-86EB-4714F7982D0D}" destId="{685F113C-5A5E-43DA-9B3A-0F546BB2FAF8}" srcOrd="0" destOrd="0" presId="urn:microsoft.com/office/officeart/2005/8/layout/radial2"/>
    <dgm:cxn modelId="{423C7060-1A6E-484F-86FE-67F5B9D17C1F}" srcId="{DFE4F1C5-83C8-485C-9CC6-5211F61F10F0}" destId="{B9585D4C-A19B-471A-B54D-6D9660B28477}" srcOrd="1" destOrd="0" parTransId="{20575122-E2FA-4F66-A787-BFBB789D11CE}" sibTransId="{1F43685D-9AAC-4919-933B-1C6CC0769EA4}"/>
    <dgm:cxn modelId="{DBD71464-4203-4984-A39E-5B0919432644}" srcId="{418BF839-888E-4275-81E0-5A4FC77417A7}" destId="{17CB8663-46F6-4243-9C1E-8F37FBA6549B}" srcOrd="2" destOrd="0" parTransId="{FA2C0578-A103-407D-8BB9-091A84E46FFB}" sibTransId="{A3244850-3AAC-488E-9B60-F5A242310465}"/>
    <dgm:cxn modelId="{40E68A45-FF1E-46AD-B368-9F5B2C7251C9}" type="presOf" srcId="{4CB1D636-C441-42D4-9969-DACA25B10279}" destId="{0660A101-8616-4D22-91B5-8E7E3FAF3B20}" srcOrd="0" destOrd="2" presId="urn:microsoft.com/office/officeart/2005/8/layout/radial2"/>
    <dgm:cxn modelId="{9923A74D-D2FA-4347-AE42-046C6904EEEF}" type="presOf" srcId="{B9585D4C-A19B-471A-B54D-6D9660B28477}" destId="{EA4574A8-DC32-4F1B-90AB-906339D7F628}" srcOrd="0" destOrd="0" presId="urn:microsoft.com/office/officeart/2005/8/layout/radial2"/>
    <dgm:cxn modelId="{67A05B55-AD90-44F1-AE3B-F7BF95C1EC7A}" srcId="{B9585D4C-A19B-471A-B54D-6D9660B28477}" destId="{281C254C-4788-4A97-88B0-540678872192}" srcOrd="2" destOrd="0" parTransId="{98653F8C-6E1D-46C5-A2F1-7266014908F3}" sibTransId="{9ACA52B2-9083-463D-B05E-41A3B36391E6}"/>
    <dgm:cxn modelId="{5F104976-8EB8-4F48-B6A7-EF42500E657F}" type="presOf" srcId="{F95C5877-3409-4CAF-91B6-F0B5E35F050D}" destId="{0660A101-8616-4D22-91B5-8E7E3FAF3B20}" srcOrd="0" destOrd="1" presId="urn:microsoft.com/office/officeart/2005/8/layout/radial2"/>
    <dgm:cxn modelId="{F20DEB77-31A6-4474-A74C-64C197E86A9C}" type="presOf" srcId="{2F42A907-587D-4F50-9ADE-90C659F9535A}" destId="{0660A101-8616-4D22-91B5-8E7E3FAF3B20}" srcOrd="0" destOrd="0" presId="urn:microsoft.com/office/officeart/2005/8/layout/radial2"/>
    <dgm:cxn modelId="{8A34EE7B-B8D3-48EA-99E6-A5F362ECF923}" srcId="{B9585D4C-A19B-471A-B54D-6D9660B28477}" destId="{5AEE3AE0-2760-4009-B97C-A549064C963D}" srcOrd="1" destOrd="0" parTransId="{48EABD72-122C-471B-BC00-660F6A796A9A}" sibTransId="{B980BCC3-1A92-49A1-B121-4A41300B5FA7}"/>
    <dgm:cxn modelId="{B7AC5C80-6BDA-4810-8E35-018F0B8449CF}" type="presOf" srcId="{C819767C-72F9-4AA5-8B85-5DE6FB31662C}" destId="{28087322-AD87-4F53-9736-80AB61B155F5}" srcOrd="0" destOrd="0" presId="urn:microsoft.com/office/officeart/2005/8/layout/radial2"/>
    <dgm:cxn modelId="{E6BEE485-DFB9-4063-AA35-8F78D9A73E0D}" srcId="{418BF839-888E-4275-81E0-5A4FC77417A7}" destId="{FE2C5F37-8A66-4E3D-A2E7-23EC7C73BD98}" srcOrd="0" destOrd="0" parTransId="{82D074EE-2755-4DEE-8283-01AAE5F30077}" sibTransId="{18EE72CD-BF0A-4EA2-9C8B-4D081E1FDE84}"/>
    <dgm:cxn modelId="{772CC186-A022-46A9-99A1-1E45B5171120}" type="presOf" srcId="{FE2C5F37-8A66-4E3D-A2E7-23EC7C73BD98}" destId="{6E096186-BBDF-4191-9D51-34B90BEA3A7A}" srcOrd="0" destOrd="0" presId="urn:microsoft.com/office/officeart/2005/8/layout/radial2"/>
    <dgm:cxn modelId="{47B8D1B1-914C-47D1-A35B-ABA3273BCA1F}" type="presOf" srcId="{7F1876F0-53C8-4C5A-9D03-329A702313B1}" destId="{8DE3FB84-6347-41ED-933B-B50E17FE4556}" srcOrd="0" destOrd="0" presId="urn:microsoft.com/office/officeart/2005/8/layout/radial2"/>
    <dgm:cxn modelId="{8675BFB8-7557-41F2-BFBA-2863BF255454}" srcId="{7F1876F0-53C8-4C5A-9D03-329A702313B1}" destId="{4CB1D636-C441-42D4-9969-DACA25B10279}" srcOrd="2" destOrd="0" parTransId="{AC732CA4-4F8A-441D-BA28-1CD1C6635EFA}" sibTransId="{FE50EB7C-504C-4070-9DD4-561554015AE9}"/>
    <dgm:cxn modelId="{02FCFCC1-9507-4614-B159-9888F8DBDC7F}" type="presOf" srcId="{418BF839-888E-4275-81E0-5A4FC77417A7}" destId="{050CC884-8578-42B4-B512-F4E5FECB12BB}" srcOrd="0" destOrd="0" presId="urn:microsoft.com/office/officeart/2005/8/layout/radial2"/>
    <dgm:cxn modelId="{D6DB17CF-FD9C-46D0-B907-6819CB91A0F7}" type="presOf" srcId="{DFE4F1C5-83C8-485C-9CC6-5211F61F10F0}" destId="{98E2331C-CEF2-4680-8571-C2AD51252228}" srcOrd="0" destOrd="0" presId="urn:microsoft.com/office/officeart/2005/8/layout/radial2"/>
    <dgm:cxn modelId="{10AA04D0-0D1F-4936-8FC0-379F9810CFD9}" type="presOf" srcId="{AB3B174C-DE65-4661-99C8-DC96E14A0A66}" destId="{6E096186-BBDF-4191-9D51-34B90BEA3A7A}" srcOrd="0" destOrd="1" presId="urn:microsoft.com/office/officeart/2005/8/layout/radial2"/>
    <dgm:cxn modelId="{259B10E2-5605-4FBC-A0A0-D3DE4ED2D78B}" type="presOf" srcId="{7E529CAE-4351-4E80-8834-302AA4869316}" destId="{93407834-7F44-4C0D-8490-45536569ADA4}" srcOrd="0" destOrd="0" presId="urn:microsoft.com/office/officeart/2005/8/layout/radial2"/>
    <dgm:cxn modelId="{9F2365E6-B5E8-456A-AA66-66A9D18D3F7A}" srcId="{DFE4F1C5-83C8-485C-9CC6-5211F61F10F0}" destId="{7F1876F0-53C8-4C5A-9D03-329A702313B1}" srcOrd="0" destOrd="0" parTransId="{7E529CAE-4351-4E80-8834-302AA4869316}" sibTransId="{95994C5B-80F2-4E19-A9C1-756BE4F534C5}"/>
    <dgm:cxn modelId="{25EA74F2-71F9-4C59-B814-746B7306579F}" type="presOf" srcId="{17CB8663-46F6-4243-9C1E-8F37FBA6549B}" destId="{6E096186-BBDF-4191-9D51-34B90BEA3A7A}" srcOrd="0" destOrd="2" presId="urn:microsoft.com/office/officeart/2005/8/layout/radial2"/>
    <dgm:cxn modelId="{D72899F6-FE13-4928-8A4B-93A5B8DC218B}" type="presOf" srcId="{20575122-E2FA-4F66-A787-BFBB789D11CE}" destId="{A877F0AB-87E8-4A80-B433-A78651B08BD0}" srcOrd="0" destOrd="0" presId="urn:microsoft.com/office/officeart/2005/8/layout/radial2"/>
    <dgm:cxn modelId="{A2E740FB-CFDC-45AE-ABD2-7F3DBBFE06CF}" srcId="{7F1876F0-53C8-4C5A-9D03-329A702313B1}" destId="{2F42A907-587D-4F50-9ADE-90C659F9535A}" srcOrd="0" destOrd="0" parTransId="{4808D6E6-7BC3-413E-8CFF-DFEE684242E7}" sibTransId="{CDA4CD29-47B0-49BD-BF2B-86655652C903}"/>
    <dgm:cxn modelId="{880EA481-6388-4E6A-B00B-B81CA2A423EE}" type="presParOf" srcId="{98E2331C-CEF2-4680-8571-C2AD51252228}" destId="{D240388A-D58E-42A5-9278-E603B5BB572D}" srcOrd="0" destOrd="0" presId="urn:microsoft.com/office/officeart/2005/8/layout/radial2"/>
    <dgm:cxn modelId="{A8CE82B6-F51D-477C-B2B3-177AFA63B188}" type="presParOf" srcId="{D240388A-D58E-42A5-9278-E603B5BB572D}" destId="{676CBA84-3BC1-4B69-A8D6-E960AC7533A9}" srcOrd="0" destOrd="0" presId="urn:microsoft.com/office/officeart/2005/8/layout/radial2"/>
    <dgm:cxn modelId="{89C24709-8F62-46F5-B242-96C4997D0851}" type="presParOf" srcId="{676CBA84-3BC1-4B69-A8D6-E960AC7533A9}" destId="{89B392D2-0AB1-4FD4-9C39-6F9517372560}" srcOrd="0" destOrd="0" presId="urn:microsoft.com/office/officeart/2005/8/layout/radial2"/>
    <dgm:cxn modelId="{49A1FEDF-955B-4AF4-A34C-A09EC9D34F8F}" type="presParOf" srcId="{676CBA84-3BC1-4B69-A8D6-E960AC7533A9}" destId="{18EF54C5-7F6C-4530-8FCC-1E0BBFDF1EB2}" srcOrd="1" destOrd="0" presId="urn:microsoft.com/office/officeart/2005/8/layout/radial2"/>
    <dgm:cxn modelId="{32315E7D-84E2-49E7-B115-6ADE3BA25EC0}" type="presParOf" srcId="{D240388A-D58E-42A5-9278-E603B5BB572D}" destId="{93407834-7F44-4C0D-8490-45536569ADA4}" srcOrd="1" destOrd="0" presId="urn:microsoft.com/office/officeart/2005/8/layout/radial2"/>
    <dgm:cxn modelId="{FA039F95-0349-4CC4-9680-673AC14C9A79}" type="presParOf" srcId="{D240388A-D58E-42A5-9278-E603B5BB572D}" destId="{C636C138-3B42-46F4-84B7-70FC411B25D0}" srcOrd="2" destOrd="0" presId="urn:microsoft.com/office/officeart/2005/8/layout/radial2"/>
    <dgm:cxn modelId="{0623008C-EF17-444F-A627-A95F69DA121B}" type="presParOf" srcId="{C636C138-3B42-46F4-84B7-70FC411B25D0}" destId="{8DE3FB84-6347-41ED-933B-B50E17FE4556}" srcOrd="0" destOrd="0" presId="urn:microsoft.com/office/officeart/2005/8/layout/radial2"/>
    <dgm:cxn modelId="{16958C97-03E2-4D81-887B-299C70B468DB}" type="presParOf" srcId="{C636C138-3B42-46F4-84B7-70FC411B25D0}" destId="{0660A101-8616-4D22-91B5-8E7E3FAF3B20}" srcOrd="1" destOrd="0" presId="urn:microsoft.com/office/officeart/2005/8/layout/radial2"/>
    <dgm:cxn modelId="{D3052027-1C48-476D-8C18-6FEE196CCA38}" type="presParOf" srcId="{D240388A-D58E-42A5-9278-E603B5BB572D}" destId="{A877F0AB-87E8-4A80-B433-A78651B08BD0}" srcOrd="3" destOrd="0" presId="urn:microsoft.com/office/officeart/2005/8/layout/radial2"/>
    <dgm:cxn modelId="{D4BE048D-CF57-4E1C-830F-A13AFB2314D1}" type="presParOf" srcId="{D240388A-D58E-42A5-9278-E603B5BB572D}" destId="{58E70F67-8753-44C3-956C-042B70E754D5}" srcOrd="4" destOrd="0" presId="urn:microsoft.com/office/officeart/2005/8/layout/radial2"/>
    <dgm:cxn modelId="{E33E1179-5C38-4A5F-ACA5-46943EDE830C}" type="presParOf" srcId="{58E70F67-8753-44C3-956C-042B70E754D5}" destId="{EA4574A8-DC32-4F1B-90AB-906339D7F628}" srcOrd="0" destOrd="0" presId="urn:microsoft.com/office/officeart/2005/8/layout/radial2"/>
    <dgm:cxn modelId="{498A4C2B-8B51-4F2D-A5A5-FB9596CE68BE}" type="presParOf" srcId="{58E70F67-8753-44C3-956C-042B70E754D5}" destId="{685F113C-5A5E-43DA-9B3A-0F546BB2FAF8}" srcOrd="1" destOrd="0" presId="urn:microsoft.com/office/officeart/2005/8/layout/radial2"/>
    <dgm:cxn modelId="{74879033-7B53-4974-B276-766193B41B9D}" type="presParOf" srcId="{D240388A-D58E-42A5-9278-E603B5BB572D}" destId="{28087322-AD87-4F53-9736-80AB61B155F5}" srcOrd="5" destOrd="0" presId="urn:microsoft.com/office/officeart/2005/8/layout/radial2"/>
    <dgm:cxn modelId="{16C60B23-DDCD-459D-AFD2-0BFAA745F2E4}" type="presParOf" srcId="{D240388A-D58E-42A5-9278-E603B5BB572D}" destId="{A48D9889-B213-473D-A536-02FB199FE0BF}" srcOrd="6" destOrd="0" presId="urn:microsoft.com/office/officeart/2005/8/layout/radial2"/>
    <dgm:cxn modelId="{8CD4389D-CD4C-4E6A-90C5-D56246791491}" type="presParOf" srcId="{A48D9889-B213-473D-A536-02FB199FE0BF}" destId="{050CC884-8578-42B4-B512-F4E5FECB12BB}" srcOrd="0" destOrd="0" presId="urn:microsoft.com/office/officeart/2005/8/layout/radial2"/>
    <dgm:cxn modelId="{04DC51CA-B336-425E-964E-88AE08F00D08}" type="presParOf" srcId="{A48D9889-B213-473D-A536-02FB199FE0BF}" destId="{6E096186-BBDF-4191-9D51-34B90BEA3A7A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087322-AD87-4F53-9736-80AB61B155F5}">
      <dsp:nvSpPr>
        <dsp:cNvPr id="0" name=""/>
        <dsp:cNvSpPr/>
      </dsp:nvSpPr>
      <dsp:spPr>
        <a:xfrm rot="1837105">
          <a:off x="2870393" y="3145805"/>
          <a:ext cx="1671394" cy="48867"/>
        </a:xfrm>
        <a:custGeom>
          <a:avLst/>
          <a:gdLst/>
          <a:ahLst/>
          <a:cxnLst/>
          <a:rect l="0" t="0" r="0" b="0"/>
          <a:pathLst>
            <a:path>
              <a:moveTo>
                <a:pt x="0" y="24433"/>
              </a:moveTo>
              <a:lnTo>
                <a:pt x="1671394" y="24433"/>
              </a:lnTo>
            </a:path>
          </a:pathLst>
        </a:custGeom>
        <a:noFill/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77F0AB-87E8-4A80-B433-A78651B08BD0}">
      <dsp:nvSpPr>
        <dsp:cNvPr id="0" name=""/>
        <dsp:cNvSpPr/>
      </dsp:nvSpPr>
      <dsp:spPr>
        <a:xfrm>
          <a:off x="2986907" y="2257373"/>
          <a:ext cx="1905242" cy="48867"/>
        </a:xfrm>
        <a:custGeom>
          <a:avLst/>
          <a:gdLst/>
          <a:ahLst/>
          <a:cxnLst/>
          <a:rect l="0" t="0" r="0" b="0"/>
          <a:pathLst>
            <a:path>
              <a:moveTo>
                <a:pt x="0" y="24433"/>
              </a:moveTo>
              <a:lnTo>
                <a:pt x="1905242" y="24433"/>
              </a:lnTo>
            </a:path>
          </a:pathLst>
        </a:custGeom>
        <a:noFill/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407834-7F44-4C0D-8490-45536569ADA4}">
      <dsp:nvSpPr>
        <dsp:cNvPr id="0" name=""/>
        <dsp:cNvSpPr/>
      </dsp:nvSpPr>
      <dsp:spPr>
        <a:xfrm rot="19800876">
          <a:off x="2867504" y="1360319"/>
          <a:ext cx="1784177" cy="48867"/>
        </a:xfrm>
        <a:custGeom>
          <a:avLst/>
          <a:gdLst/>
          <a:ahLst/>
          <a:cxnLst/>
          <a:rect l="0" t="0" r="0" b="0"/>
          <a:pathLst>
            <a:path>
              <a:moveTo>
                <a:pt x="0" y="24433"/>
              </a:moveTo>
              <a:lnTo>
                <a:pt x="1784177" y="24433"/>
              </a:lnTo>
            </a:path>
          </a:pathLst>
        </a:custGeom>
        <a:noFill/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EF54C5-7F6C-4530-8FCC-1E0BBFDF1EB2}">
      <dsp:nvSpPr>
        <dsp:cNvPr id="0" name=""/>
        <dsp:cNvSpPr/>
      </dsp:nvSpPr>
      <dsp:spPr>
        <a:xfrm>
          <a:off x="2090029" y="1164703"/>
          <a:ext cx="2234207" cy="2234207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E3FB84-6347-41ED-933B-B50E17FE4556}">
      <dsp:nvSpPr>
        <dsp:cNvPr id="0" name=""/>
        <dsp:cNvSpPr/>
      </dsp:nvSpPr>
      <dsp:spPr>
        <a:xfrm>
          <a:off x="4448574" y="998"/>
          <a:ext cx="1250726" cy="1250726"/>
        </a:xfrm>
        <a:prstGeom prst="ellipse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Ministry of Health</a:t>
          </a:r>
        </a:p>
      </dsp:txBody>
      <dsp:txXfrm>
        <a:off x="4631739" y="184163"/>
        <a:ext cx="884396" cy="884396"/>
      </dsp:txXfrm>
    </dsp:sp>
    <dsp:sp modelId="{0660A101-8616-4D22-91B5-8E7E3FAF3B20}">
      <dsp:nvSpPr>
        <dsp:cNvPr id="0" name=""/>
        <dsp:cNvSpPr/>
      </dsp:nvSpPr>
      <dsp:spPr>
        <a:xfrm>
          <a:off x="5824373" y="998"/>
          <a:ext cx="1876089" cy="12507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 dirty="0">
              <a:solidFill>
                <a:srgbClr val="FF0000"/>
              </a:solidFill>
            </a:rPr>
            <a:t>salaries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 dirty="0">
              <a:solidFill>
                <a:srgbClr val="FF0000"/>
              </a:solidFill>
            </a:rPr>
            <a:t>medicines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 dirty="0">
              <a:solidFill>
                <a:srgbClr val="FF0000"/>
              </a:solidFill>
            </a:rPr>
            <a:t>travel</a:t>
          </a:r>
        </a:p>
      </dsp:txBody>
      <dsp:txXfrm>
        <a:off x="5824373" y="998"/>
        <a:ext cx="1876089" cy="1250726"/>
      </dsp:txXfrm>
    </dsp:sp>
    <dsp:sp modelId="{EA4574A8-DC32-4F1B-90AB-906339D7F628}">
      <dsp:nvSpPr>
        <dsp:cNvPr id="0" name=""/>
        <dsp:cNvSpPr/>
      </dsp:nvSpPr>
      <dsp:spPr>
        <a:xfrm>
          <a:off x="4892149" y="1656443"/>
          <a:ext cx="1250726" cy="1250726"/>
        </a:xfrm>
        <a:prstGeom prst="ellipse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Ministry of Education</a:t>
          </a:r>
        </a:p>
      </dsp:txBody>
      <dsp:txXfrm>
        <a:off x="5075314" y="1839608"/>
        <a:ext cx="884396" cy="884396"/>
      </dsp:txXfrm>
    </dsp:sp>
    <dsp:sp modelId="{685F113C-5A5E-43DA-9B3A-0F546BB2FAF8}">
      <dsp:nvSpPr>
        <dsp:cNvPr id="0" name=""/>
        <dsp:cNvSpPr/>
      </dsp:nvSpPr>
      <dsp:spPr>
        <a:xfrm>
          <a:off x="6267949" y="1656443"/>
          <a:ext cx="1876089" cy="12507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 dirty="0">
              <a:solidFill>
                <a:srgbClr val="3166CF"/>
              </a:solidFill>
            </a:rPr>
            <a:t>salaries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 dirty="0">
              <a:solidFill>
                <a:srgbClr val="3166CF"/>
              </a:solidFill>
            </a:rPr>
            <a:t>books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 dirty="0">
              <a:solidFill>
                <a:srgbClr val="3166CF"/>
              </a:solidFill>
            </a:rPr>
            <a:t>travel</a:t>
          </a:r>
        </a:p>
      </dsp:txBody>
      <dsp:txXfrm>
        <a:off x="6267949" y="1656443"/>
        <a:ext cx="1876089" cy="1250726"/>
      </dsp:txXfrm>
    </dsp:sp>
    <dsp:sp modelId="{050CC884-8578-42B4-B512-F4E5FECB12BB}">
      <dsp:nvSpPr>
        <dsp:cNvPr id="0" name=""/>
        <dsp:cNvSpPr/>
      </dsp:nvSpPr>
      <dsp:spPr>
        <a:xfrm>
          <a:off x="4331824" y="3266989"/>
          <a:ext cx="1340524" cy="1340524"/>
        </a:xfrm>
        <a:prstGeom prst="ellips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Ministry of Agriculture</a:t>
          </a:r>
        </a:p>
      </dsp:txBody>
      <dsp:txXfrm>
        <a:off x="4528139" y="3463304"/>
        <a:ext cx="947894" cy="947894"/>
      </dsp:txXfrm>
    </dsp:sp>
    <dsp:sp modelId="{6E096186-BBDF-4191-9D51-34B90BEA3A7A}">
      <dsp:nvSpPr>
        <dsp:cNvPr id="0" name=""/>
        <dsp:cNvSpPr/>
      </dsp:nvSpPr>
      <dsp:spPr>
        <a:xfrm>
          <a:off x="5806401" y="3266989"/>
          <a:ext cx="2010787" cy="13405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 dirty="0">
              <a:solidFill>
                <a:srgbClr val="00B050"/>
              </a:solidFill>
            </a:rPr>
            <a:t>salaries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 dirty="0">
              <a:solidFill>
                <a:srgbClr val="00B050"/>
              </a:solidFill>
            </a:rPr>
            <a:t>fertiliser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 dirty="0">
              <a:solidFill>
                <a:srgbClr val="00B050"/>
              </a:solidFill>
            </a:rPr>
            <a:t>subsidies</a:t>
          </a:r>
        </a:p>
      </dsp:txBody>
      <dsp:txXfrm>
        <a:off x="5806401" y="3266989"/>
        <a:ext cx="2010787" cy="13405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B0B8B8B4-7755-4A68-8393-68D51E2AB103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37420563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918AD147-1E2E-4753-B094-DF48FB75C9D0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38958320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MS PGothic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MS PGothic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MS PGothic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MS PGothic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MS PGothic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fr-FR">
              <a:latin typeface="Arial" pitchFamily="34" charset="0"/>
            </a:endParaRPr>
          </a:p>
        </p:txBody>
      </p:sp>
      <p:sp>
        <p:nvSpPr>
          <p:cNvPr id="717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fld id="{AED13907-CD5B-467B-8126-63BE3DC1A958}" type="slidenum">
              <a:rPr lang="fr-BE" altLang="fr-FR">
                <a:solidFill>
                  <a:schemeClr val="tx1"/>
                </a:solidFill>
                <a:latin typeface="Arial" pitchFamily="34" charset="0"/>
              </a:rPr>
              <a:pPr/>
              <a:t>1</a:t>
            </a:fld>
            <a:endParaRPr lang="fr-BE" altLang="fr-FR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0375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BE" altLang="fr-FR">
              <a:latin typeface="Arial" pitchFamily="34" charset="0"/>
            </a:endParaRPr>
          </a:p>
        </p:txBody>
      </p:sp>
      <p:sp>
        <p:nvSpPr>
          <p:cNvPr id="3174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fld id="{30B3300D-276A-4C9C-9D27-801FA2EA03D4}" type="slidenum">
              <a:rPr lang="en-GB" altLang="fr-FR">
                <a:solidFill>
                  <a:schemeClr val="tx1"/>
                </a:solidFill>
                <a:latin typeface="Arial" pitchFamily="34" charset="0"/>
              </a:rPr>
              <a:pPr/>
              <a:t>10</a:t>
            </a:fld>
            <a:endParaRPr lang="en-GB" altLang="fr-FR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88376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BE" altLang="fr-FR">
              <a:latin typeface="Arial" pitchFamily="34" charset="0"/>
            </a:endParaRPr>
          </a:p>
        </p:txBody>
      </p:sp>
      <p:sp>
        <p:nvSpPr>
          <p:cNvPr id="922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fld id="{099CF024-4C70-4221-BD3D-43840533E754}" type="slidenum">
              <a:rPr lang="en-GB" altLang="fr-FR">
                <a:solidFill>
                  <a:schemeClr val="tx1"/>
                </a:solidFill>
                <a:latin typeface="Arial" pitchFamily="34" charset="0"/>
              </a:rPr>
              <a:pPr/>
              <a:t>11</a:t>
            </a:fld>
            <a:endParaRPr lang="en-GB" altLang="fr-FR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23718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BE" altLang="fr-FR">
              <a:latin typeface="Arial" pitchFamily="34" charset="0"/>
            </a:endParaRPr>
          </a:p>
        </p:txBody>
      </p:sp>
      <p:sp>
        <p:nvSpPr>
          <p:cNvPr id="3789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fld id="{73300329-BD91-4D39-80F0-8B561F597484}" type="slidenum">
              <a:rPr lang="en-GB" altLang="fr-FR">
                <a:solidFill>
                  <a:schemeClr val="tx1"/>
                </a:solidFill>
                <a:latin typeface="Arial" pitchFamily="34" charset="0"/>
              </a:rPr>
              <a:pPr/>
              <a:t>12</a:t>
            </a:fld>
            <a:endParaRPr lang="en-GB" altLang="fr-FR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68358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06431" y="4735834"/>
            <a:ext cx="4984814" cy="4271671"/>
          </a:xfrm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2048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4538"/>
            <a:ext cx="4959350" cy="3719512"/>
          </a:xfrm>
          <a:ln cap="flat"/>
        </p:spPr>
      </p:sp>
    </p:spTree>
    <p:extLst>
      <p:ext uri="{BB962C8B-B14F-4D97-AF65-F5344CB8AC3E}">
        <p14:creationId xmlns:p14="http://schemas.microsoft.com/office/powerpoint/2010/main" val="35403788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fr-FR">
              <a:latin typeface="Times New Roman" pitchFamily="18" charset="0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fld id="{6AB9B017-4084-4B17-974E-A8817CDDE377}" type="slidenum">
              <a:rPr lang="en-GB" altLang="fr-FR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14</a:t>
            </a:fld>
            <a:endParaRPr lang="en-GB" altLang="fr-FR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127239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fr-FR">
              <a:latin typeface="Times New Roman" pitchFamily="18" charset="0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fld id="{6AB9B017-4084-4B17-974E-A8817CDDE377}" type="slidenum">
              <a:rPr lang="en-GB" altLang="fr-FR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16</a:t>
            </a:fld>
            <a:endParaRPr lang="en-GB" altLang="fr-FR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970892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BE" altLang="fr-FR">
              <a:latin typeface="Arial" pitchFamily="34" charset="0"/>
            </a:endParaRPr>
          </a:p>
        </p:txBody>
      </p:sp>
      <p:sp>
        <p:nvSpPr>
          <p:cNvPr id="4198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fld id="{275E40BF-EAAC-4574-846D-3B36AAD558D6}" type="slidenum">
              <a:rPr lang="en-GB" altLang="fr-FR">
                <a:solidFill>
                  <a:schemeClr val="tx1"/>
                </a:solidFill>
                <a:latin typeface="Arial" pitchFamily="34" charset="0"/>
              </a:rPr>
              <a:pPr/>
              <a:t>19</a:t>
            </a:fld>
            <a:endParaRPr lang="en-GB" altLang="fr-FR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31265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AD147-1E2E-4753-B094-DF48FB75C9D0}" type="slidenum">
              <a:rPr lang="en-GB" altLang="fr-FR" smtClean="0"/>
              <a:pPr/>
              <a:t>20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200855010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BE" altLang="fr-FR">
              <a:latin typeface="Arial" pitchFamily="34" charset="0"/>
            </a:endParaRPr>
          </a:p>
        </p:txBody>
      </p:sp>
      <p:sp>
        <p:nvSpPr>
          <p:cNvPr id="4403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fld id="{2988365E-F81E-4106-BEAC-AC649F8486A5}" type="slidenum">
              <a:rPr lang="en-GB" altLang="fr-FR">
                <a:solidFill>
                  <a:schemeClr val="tx1"/>
                </a:solidFill>
                <a:latin typeface="Arial" pitchFamily="34" charset="0"/>
              </a:rPr>
              <a:pPr/>
              <a:t>21</a:t>
            </a:fld>
            <a:endParaRPr lang="en-GB" altLang="fr-FR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174033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fr-FR">
              <a:latin typeface="Times New Roman" pitchFamily="18" charset="0"/>
            </a:endParaRPr>
          </a:p>
        </p:txBody>
      </p:sp>
      <p:sp>
        <p:nvSpPr>
          <p:cNvPr id="6451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fld id="{65AB8E62-FDDC-4972-83E4-B568A7213C8E}" type="slidenum">
              <a:rPr lang="en-GB" altLang="fr-FR">
                <a:solidFill>
                  <a:srgbClr val="000000"/>
                </a:solidFill>
                <a:latin typeface="Arial" pitchFamily="34" charset="0"/>
              </a:rPr>
              <a:pPr/>
              <a:t>22</a:t>
            </a:fld>
            <a:endParaRPr lang="en-GB" altLang="fr-FR">
              <a:solidFill>
                <a:srgbClr val="00000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38112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BE" altLang="fr-FR">
              <a:latin typeface="Arial" pitchFamily="34" charset="0"/>
            </a:endParaRPr>
          </a:p>
        </p:txBody>
      </p:sp>
      <p:sp>
        <p:nvSpPr>
          <p:cNvPr id="922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fld id="{099CF024-4C70-4221-BD3D-43840533E754}" type="slidenum">
              <a:rPr lang="en-GB" altLang="fr-FR">
                <a:solidFill>
                  <a:schemeClr val="tx1"/>
                </a:solidFill>
                <a:latin typeface="Arial" pitchFamily="34" charset="0"/>
              </a:rPr>
              <a:pPr/>
              <a:t>2</a:t>
            </a:fld>
            <a:endParaRPr lang="en-GB" altLang="fr-FR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416447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BE" altLang="fr-FR">
              <a:latin typeface="Arial" pitchFamily="34" charset="0"/>
            </a:endParaRPr>
          </a:p>
        </p:txBody>
      </p:sp>
      <p:sp>
        <p:nvSpPr>
          <p:cNvPr id="4608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fld id="{6AEF5932-6B8B-469F-A0B8-0B78893151DE}" type="slidenum">
              <a:rPr lang="en-GB" altLang="fr-FR">
                <a:solidFill>
                  <a:schemeClr val="tx1"/>
                </a:solidFill>
                <a:latin typeface="Arial" pitchFamily="34" charset="0"/>
              </a:rPr>
              <a:pPr/>
              <a:t>25</a:t>
            </a:fld>
            <a:endParaRPr lang="en-GB" altLang="fr-FR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872350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BE" altLang="fr-FR">
              <a:latin typeface="Arial" pitchFamily="34" charset="0"/>
            </a:endParaRPr>
          </a:p>
        </p:txBody>
      </p:sp>
      <p:sp>
        <p:nvSpPr>
          <p:cNvPr id="5018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fld id="{7B497901-FD7A-4948-B1C5-00CABF8BF3D4}" type="slidenum">
              <a:rPr lang="en-GB" altLang="fr-FR">
                <a:solidFill>
                  <a:schemeClr val="tx1"/>
                </a:solidFill>
                <a:latin typeface="Arial" pitchFamily="34" charset="0"/>
              </a:rPr>
              <a:pPr/>
              <a:t>26</a:t>
            </a:fld>
            <a:endParaRPr lang="en-GB" altLang="fr-FR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505790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>
              <a:latin typeface="Arial" pitchFamily="34" charset="0"/>
            </a:endParaRPr>
          </a:p>
        </p:txBody>
      </p:sp>
      <p:sp>
        <p:nvSpPr>
          <p:cNvPr id="5222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fld id="{CB742B29-A022-4B7E-8EA9-9B8A8B95811E}" type="slidenum">
              <a:rPr lang="en-GB" altLang="fr-FR">
                <a:solidFill>
                  <a:schemeClr val="tx1"/>
                </a:solidFill>
                <a:latin typeface="Arial" pitchFamily="34" charset="0"/>
              </a:rPr>
              <a:pPr/>
              <a:t>27</a:t>
            </a:fld>
            <a:endParaRPr lang="en-GB" altLang="fr-FR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673617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>
              <a:latin typeface="Arial" pitchFamily="34" charset="0"/>
              <a:cs typeface="Arial" pitchFamily="34" charset="0"/>
            </a:endParaRPr>
          </a:p>
        </p:txBody>
      </p:sp>
      <p:sp>
        <p:nvSpPr>
          <p:cNvPr id="5427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fld id="{4057F418-5E28-4AA1-A055-81041409F699}" type="slidenum">
              <a:rPr lang="en-GB" altLang="fr-FR">
                <a:solidFill>
                  <a:schemeClr val="tx1"/>
                </a:solidFill>
                <a:latin typeface="Arial" pitchFamily="34" charset="0"/>
              </a:rPr>
              <a:pPr/>
              <a:t>28</a:t>
            </a:fld>
            <a:endParaRPr lang="en-GB" altLang="fr-FR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181779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fr-FR">
                <a:latin typeface="Arial" pitchFamily="34" charset="0"/>
                <a:cs typeface="Arial" pitchFamily="34" charset="0"/>
              </a:rPr>
              <a:t>Qualifications include:</a:t>
            </a:r>
          </a:p>
          <a:p>
            <a:pPr eaLnBrk="1" hangingPunct="1"/>
            <a:r>
              <a:rPr lang="en-GB" altLang="fr-FR">
                <a:latin typeface="Arial" pitchFamily="34" charset="0"/>
                <a:cs typeface="Arial" pitchFamily="34" charset="0"/>
              </a:rPr>
              <a:t>Exclusion of state owned banks</a:t>
            </a:r>
          </a:p>
          <a:p>
            <a:pPr eaLnBrk="1" hangingPunct="1"/>
            <a:r>
              <a:rPr lang="en-GB" altLang="fr-FR">
                <a:latin typeface="Arial" pitchFamily="34" charset="0"/>
                <a:cs typeface="Arial" pitchFamily="34" charset="0"/>
              </a:rPr>
              <a:t>Exclusion of railways in an arms length organisation</a:t>
            </a:r>
          </a:p>
          <a:p>
            <a:pPr eaLnBrk="1" hangingPunct="1"/>
            <a:r>
              <a:rPr lang="en-GB" altLang="fr-FR">
                <a:latin typeface="Arial" pitchFamily="34" charset="0"/>
                <a:cs typeface="Arial" pitchFamily="34" charset="0"/>
              </a:rPr>
              <a:t>Poor reporting of schools</a:t>
            </a:r>
          </a:p>
          <a:p>
            <a:pPr eaLnBrk="1" hangingPunct="1"/>
            <a:r>
              <a:rPr lang="en-GB" altLang="fr-FR">
                <a:latin typeface="Arial" pitchFamily="34" charset="0"/>
                <a:cs typeface="Arial" pitchFamily="34" charset="0"/>
              </a:rPr>
              <a:t>Disgreement over how 3G licences are reported</a:t>
            </a:r>
          </a:p>
        </p:txBody>
      </p:sp>
      <p:sp>
        <p:nvSpPr>
          <p:cNvPr id="5632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fld id="{F8EFEDA8-45B7-4DD8-9FB1-7713295C50F1}" type="slidenum">
              <a:rPr lang="en-GB" altLang="fr-FR">
                <a:solidFill>
                  <a:schemeClr val="tx1"/>
                </a:solidFill>
                <a:latin typeface="Arial" pitchFamily="34" charset="0"/>
              </a:rPr>
              <a:pPr/>
              <a:t>29</a:t>
            </a:fld>
            <a:endParaRPr lang="en-GB" altLang="fr-FR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382017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BE" altLang="fr-FR">
              <a:latin typeface="Arial" pitchFamily="34" charset="0"/>
            </a:endParaRPr>
          </a:p>
        </p:txBody>
      </p:sp>
      <p:sp>
        <p:nvSpPr>
          <p:cNvPr id="5837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fld id="{3588D85E-0C0D-4D34-A872-4E9734183AC7}" type="slidenum">
              <a:rPr lang="en-GB" altLang="fr-FR">
                <a:solidFill>
                  <a:schemeClr val="tx1"/>
                </a:solidFill>
                <a:latin typeface="Arial" pitchFamily="34" charset="0"/>
              </a:rPr>
              <a:pPr/>
              <a:t>30</a:t>
            </a:fld>
            <a:endParaRPr lang="en-GB" altLang="fr-FR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827189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BE" altLang="fr-FR">
              <a:latin typeface="Arial" pitchFamily="34" charset="0"/>
            </a:endParaRPr>
          </a:p>
        </p:txBody>
      </p:sp>
      <p:sp>
        <p:nvSpPr>
          <p:cNvPr id="922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fld id="{099CF024-4C70-4221-BD3D-43840533E754}" type="slidenum">
              <a:rPr lang="en-GB" altLang="fr-FR">
                <a:solidFill>
                  <a:schemeClr val="tx1"/>
                </a:solidFill>
                <a:latin typeface="Arial" pitchFamily="34" charset="0"/>
              </a:rPr>
              <a:pPr/>
              <a:t>31</a:t>
            </a:fld>
            <a:endParaRPr lang="en-GB" altLang="fr-FR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473772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BE" altLang="fr-FR">
              <a:latin typeface="Arial" pitchFamily="34" charset="0"/>
            </a:endParaRPr>
          </a:p>
        </p:txBody>
      </p:sp>
      <p:sp>
        <p:nvSpPr>
          <p:cNvPr id="6656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fld id="{A804175F-2306-4857-8167-76D37DEBFF10}" type="slidenum">
              <a:rPr lang="en-GB" altLang="fr-FR">
                <a:solidFill>
                  <a:schemeClr val="tx1"/>
                </a:solidFill>
                <a:latin typeface="Arial" pitchFamily="34" charset="0"/>
              </a:rPr>
              <a:pPr/>
              <a:t>35</a:t>
            </a:fld>
            <a:endParaRPr lang="en-GB" altLang="fr-FR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99518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BE" altLang="fr-FR">
              <a:latin typeface="Arial" pitchFamily="34" charset="0"/>
            </a:endParaRPr>
          </a:p>
        </p:txBody>
      </p:sp>
      <p:sp>
        <p:nvSpPr>
          <p:cNvPr id="1331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fld id="{ADFA6AEA-3CF2-4CFF-886A-2748EDD803F3}" type="slidenum">
              <a:rPr lang="en-GB" altLang="fr-FR">
                <a:solidFill>
                  <a:schemeClr val="tx1"/>
                </a:solidFill>
                <a:latin typeface="Arial" pitchFamily="34" charset="0"/>
              </a:rPr>
              <a:pPr/>
              <a:t>3</a:t>
            </a:fld>
            <a:endParaRPr lang="en-GB" altLang="fr-FR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17485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BE" altLang="fr-FR" sz="1600">
              <a:latin typeface="Arial" pitchFamily="34" charset="0"/>
            </a:endParaRPr>
          </a:p>
        </p:txBody>
      </p:sp>
      <p:sp>
        <p:nvSpPr>
          <p:cNvPr id="1536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fld id="{96AFB9B7-CE72-41B2-A8A7-6B608CA80D06}" type="slidenum">
              <a:rPr lang="en-GB" altLang="fr-FR">
                <a:solidFill>
                  <a:schemeClr val="tx1"/>
                </a:solidFill>
                <a:latin typeface="Arial" pitchFamily="34" charset="0"/>
              </a:rPr>
              <a:pPr/>
              <a:t>4</a:t>
            </a:fld>
            <a:endParaRPr lang="en-GB" altLang="fr-FR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25754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BE" altLang="fr-FR">
              <a:latin typeface="Arial" pitchFamily="34" charset="0"/>
            </a:endParaRPr>
          </a:p>
        </p:txBody>
      </p:sp>
      <p:sp>
        <p:nvSpPr>
          <p:cNvPr id="3584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fld id="{8BA5AB07-F55C-49D6-BA61-B794F33F1573}" type="slidenum">
              <a:rPr lang="en-GB" altLang="fr-FR">
                <a:solidFill>
                  <a:schemeClr val="tx1"/>
                </a:solidFill>
                <a:latin typeface="Arial" pitchFamily="34" charset="0"/>
              </a:rPr>
              <a:pPr/>
              <a:t>5</a:t>
            </a:fld>
            <a:endParaRPr lang="en-GB" altLang="fr-FR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17029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fr-FR">
              <a:latin typeface="Times New Roman" pitchFamily="18" charset="0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fld id="{F34BE4DD-943D-4C0F-B1D3-17DB5015D579}" type="slidenum">
              <a:rPr lang="en-GB" altLang="fr-FR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6</a:t>
            </a:fld>
            <a:endParaRPr lang="en-GB" altLang="fr-FR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85736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BE" altLang="fr-FR">
              <a:latin typeface="Arial" pitchFamily="34" charset="0"/>
            </a:endParaRPr>
          </a:p>
        </p:txBody>
      </p:sp>
      <p:sp>
        <p:nvSpPr>
          <p:cNvPr id="922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fld id="{099CF024-4C70-4221-BD3D-43840533E754}" type="slidenum">
              <a:rPr lang="en-GB" altLang="fr-FR">
                <a:solidFill>
                  <a:schemeClr val="tx1"/>
                </a:solidFill>
                <a:latin typeface="Arial" pitchFamily="34" charset="0"/>
              </a:rPr>
              <a:pPr/>
              <a:t>7</a:t>
            </a:fld>
            <a:endParaRPr lang="en-GB" altLang="fr-FR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76014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>
              <a:latin typeface="Arial" pitchFamily="34" charset="0"/>
            </a:endParaRPr>
          </a:p>
        </p:txBody>
      </p:sp>
      <p:sp>
        <p:nvSpPr>
          <p:cNvPr id="2765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fld id="{A19074E7-247F-45BD-836D-FA4C5AEA4B33}" type="slidenum">
              <a:rPr lang="en-GB" altLang="fr-FR">
                <a:solidFill>
                  <a:schemeClr val="tx1"/>
                </a:solidFill>
                <a:latin typeface="Arial" pitchFamily="34" charset="0"/>
              </a:rPr>
              <a:pPr/>
              <a:t>8</a:t>
            </a:fld>
            <a:endParaRPr lang="en-GB" altLang="fr-FR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94289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BE" altLang="fr-FR">
              <a:latin typeface="Arial" pitchFamily="34" charset="0"/>
            </a:endParaRPr>
          </a:p>
        </p:txBody>
      </p:sp>
      <p:sp>
        <p:nvSpPr>
          <p:cNvPr id="2970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fld id="{63AE4948-64A5-4675-A7E3-AC8228B44A2E}" type="slidenum">
              <a:rPr lang="en-GB" altLang="fr-FR">
                <a:solidFill>
                  <a:schemeClr val="tx1"/>
                </a:solidFill>
                <a:latin typeface="Arial" pitchFamily="34" charset="0"/>
              </a:rPr>
              <a:pPr/>
              <a:t>9</a:t>
            </a:fld>
            <a:endParaRPr lang="en-GB" altLang="fr-FR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11416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>
            <a:solidFill>
              <a:srgbClr val="0F5494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r>
              <a:rPr lang="fr-BE"/>
              <a:t>Title</a:t>
            </a: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r>
              <a:rPr lang="fr-BE"/>
              <a:t>Subtitle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9CC12580-07D1-4B5F-B82C-0DF6EA96302E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1182545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86BB5C-8A24-4001-86CC-34D005030CC7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1749694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798EE7-1238-4D38-8462-0E83144FDFB2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2703230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-32" y="-14068"/>
            <a:ext cx="9144000" cy="114300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 lvl="0"/>
            <a:r>
              <a:rPr lang="en-GB" dirty="0"/>
              <a:t>Click to edit Master title style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C44467C-737F-4CEB-BFF2-1CA7DAAF16FE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3951845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4B1C65-824E-4E57-8E34-1B23EFE47617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3882783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0FDD29-85A2-4918-8F9F-B9D7B17C5F81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4106197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2FFB45-0432-40F6-9038-BAF4F726DFDC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2072354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1AE6EA-D899-458C-A6DA-726FBD42910F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2688875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806B7B-6456-49E1-B516-CFB273E3C645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4113633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6DCE1F-E434-4A02-B742-FCAC3E0E81C4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748508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C406F6-ABE1-4C79-929F-A19D47323354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3294612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FD8779-5B86-42CF-9CE1-B1AA398BDBA7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2780278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fr-FR"/>
              <a:t>Second level</a:t>
            </a:r>
            <a:endParaRPr lang="en-GB" altLang="fr-FR"/>
          </a:p>
          <a:p>
            <a:pPr lvl="1"/>
            <a:r>
              <a:rPr lang="en-GB" altLang="fr-FR"/>
              <a:t>Third level</a:t>
            </a:r>
          </a:p>
          <a:p>
            <a:pPr lvl="2"/>
            <a:r>
              <a:rPr lang="en-GB" altLang="fr-FR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FA584066-ED4E-4E3B-9E0A-D37C19673CF3}" type="slidenum">
              <a:rPr lang="en-GB" altLang="fr-FR"/>
              <a:pPr/>
              <a:t>‹#›</a:t>
            </a:fld>
            <a:endParaRPr lang="en-GB" altLang="fr-FR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</a:endParaRPr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83" r:id="rId1"/>
    <p:sldLayoutId id="2147483873" r:id="rId2"/>
    <p:sldLayoutId id="2147483874" r:id="rId3"/>
    <p:sldLayoutId id="2147483875" r:id="rId4"/>
    <p:sldLayoutId id="2147483876" r:id="rId5"/>
    <p:sldLayoutId id="2147483877" r:id="rId6"/>
    <p:sldLayoutId id="2147483878" r:id="rId7"/>
    <p:sldLayoutId id="2147483879" r:id="rId8"/>
    <p:sldLayoutId id="2147483880" r:id="rId9"/>
    <p:sldLayoutId id="2147483881" r:id="rId10"/>
    <p:sldLayoutId id="2147483882" r:id="rId11"/>
    <p:sldLayoutId id="2147483884" r:id="rId12"/>
  </p:sldLayoutIdLst>
  <p:hf hdr="0" ftr="0" dt="0"/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MS PGothic" panose="020B0600070205080204" pitchFamily="34" charset="-128"/>
          <a:cs typeface="MS PGothic" charset="0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MS PGothic" panose="020B0600070205080204" pitchFamily="34" charset="-128"/>
          <a:cs typeface="MS PGothic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MS PGothic" panose="020B0600070205080204" pitchFamily="34" charset="-128"/>
          <a:cs typeface="MS PGothic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MS PGothic" panose="020B0600070205080204" pitchFamily="34" charset="-128"/>
          <a:cs typeface="MS PGothic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MS PGothic" panose="020B0600070205080204" pitchFamily="34" charset="-128"/>
          <a:cs typeface="MS PGothic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MS PGothic" panose="020B0600070205080204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  <a:ea typeface="MS PGothic" panose="020B0600070205080204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  <a:ea typeface="MS PGothic" panose="020B0600070205080204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  <a:ea typeface="MS PGothic" panose="020B0600070205080204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MS PGothic" panose="020B0600070205080204" pitchFamily="34" charset="-128"/>
          <a:cs typeface="MS PGothic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500" y="1857375"/>
            <a:ext cx="7772400" cy="938213"/>
          </a:xfrm>
        </p:spPr>
        <p:txBody>
          <a:bodyPr/>
          <a:lstStyle/>
          <a:p>
            <a:pPr marL="0" indent="1588" algn="ctr" eaLnBrk="1" hangingPunct="1"/>
            <a:r>
              <a:rPr lang="en-GB" altLang="fr-FR" sz="2800">
                <a:solidFill>
                  <a:srgbClr val="FFC000"/>
                </a:solidFill>
              </a:rPr>
              <a:t>INTRODUCTION TO </a:t>
            </a:r>
            <a:br>
              <a:rPr lang="en-GB" altLang="fr-FR" sz="2800">
                <a:solidFill>
                  <a:srgbClr val="FFC000"/>
                </a:solidFill>
              </a:rPr>
            </a:br>
            <a:r>
              <a:rPr lang="en-GB" altLang="fr-FR" sz="2800">
                <a:solidFill>
                  <a:srgbClr val="FFC000"/>
                </a:solidFill>
              </a:rPr>
              <a:t>PUBLIC FINANCE MANAGEMENT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2813" y="3429000"/>
            <a:ext cx="7088187" cy="1285875"/>
          </a:xfrm>
        </p:spPr>
        <p:txBody>
          <a:bodyPr/>
          <a:lstStyle/>
          <a:p>
            <a:pPr algn="ctr" eaLnBrk="1" hangingPunct="1">
              <a:spcBef>
                <a:spcPts val="600"/>
              </a:spcBef>
              <a:spcAft>
                <a:spcPts val="600"/>
              </a:spcAft>
            </a:pPr>
            <a:r>
              <a:rPr lang="en-GB" altLang="fr-FR" sz="2800"/>
              <a:t>Module 4.3: Accounting and 	Reporting	</a:t>
            </a:r>
          </a:p>
          <a:p>
            <a:pPr algn="ctr" eaLnBrk="1" hangingPunct="1"/>
            <a:endParaRPr lang="en-GB" altLang="fr-FR" sz="2800"/>
          </a:p>
          <a:p>
            <a:pPr algn="ctr" eaLnBrk="1" hangingPunct="1"/>
            <a:endParaRPr lang="en-GB" altLang="fr-FR" sz="2800"/>
          </a:p>
          <a:p>
            <a:pPr algn="ctr" eaLnBrk="1" hangingPunct="1"/>
            <a:endParaRPr lang="fr-FR" altLang="fr-FR" sz="28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Espace réservé du contenu 1"/>
          <p:cNvSpPr>
            <a:spLocks noGrp="1"/>
          </p:cNvSpPr>
          <p:nvPr>
            <p:ph idx="1"/>
          </p:nvPr>
        </p:nvSpPr>
        <p:spPr>
          <a:xfrm>
            <a:off x="1259632" y="2765763"/>
            <a:ext cx="6480720" cy="3903597"/>
          </a:xfrm>
        </p:spPr>
        <p:txBody>
          <a:bodyPr/>
          <a:lstStyle/>
          <a:p>
            <a:pPr marL="0" lvl="0" indent="0" eaLnBrk="1" hangingPunct="1">
              <a:spcAft>
                <a:spcPts val="1200"/>
              </a:spcAft>
              <a:buClrTx/>
              <a:buNone/>
            </a:pPr>
            <a:r>
              <a:rPr lang="en-GB" altLang="fr-FR" sz="2200" b="1" i="0" dirty="0"/>
              <a:t>Some accounting terms</a:t>
            </a:r>
            <a:endParaRPr lang="fr-BE" altLang="fr-FR" sz="2200" b="1" i="0" dirty="0"/>
          </a:p>
          <a:p>
            <a:pPr eaLnBrk="1" hangingPunct="1">
              <a:spcAft>
                <a:spcPts val="1200"/>
              </a:spcAft>
              <a:buClrTx/>
            </a:pPr>
            <a:r>
              <a:rPr lang="en-GB" altLang="fr-FR" sz="2200" i="0" dirty="0"/>
              <a:t>Assets – receivables (debtors) </a:t>
            </a:r>
          </a:p>
          <a:p>
            <a:pPr eaLnBrk="1" hangingPunct="1">
              <a:spcAft>
                <a:spcPts val="1200"/>
              </a:spcAft>
              <a:buClrTx/>
            </a:pPr>
            <a:r>
              <a:rPr lang="en-GB" altLang="fr-FR" sz="2200" i="0" dirty="0"/>
              <a:t>Liabilities – payables (creditors)</a:t>
            </a:r>
          </a:p>
          <a:p>
            <a:pPr eaLnBrk="1" hangingPunct="1">
              <a:spcAft>
                <a:spcPts val="1200"/>
              </a:spcAft>
              <a:buClrTx/>
            </a:pPr>
            <a:r>
              <a:rPr lang="en-GB" altLang="fr-FR" sz="2200" i="0" dirty="0"/>
              <a:t>Payments/expenditure (cash/accruals)</a:t>
            </a:r>
          </a:p>
          <a:p>
            <a:pPr eaLnBrk="1" hangingPunct="1">
              <a:spcAft>
                <a:spcPts val="1200"/>
              </a:spcAft>
              <a:buClrTx/>
            </a:pPr>
            <a:r>
              <a:rPr lang="en-GB" altLang="fr-FR" sz="2200" i="0" dirty="0"/>
              <a:t>Receipts/revenue (cash/accruals)</a:t>
            </a:r>
          </a:p>
          <a:p>
            <a:pPr eaLnBrk="1" hangingPunct="1">
              <a:spcAft>
                <a:spcPts val="1200"/>
              </a:spcAft>
              <a:buClrTx/>
            </a:pPr>
            <a:r>
              <a:rPr lang="en-GB" altLang="fr-FR" sz="2200" i="0" dirty="0"/>
              <a:t>Contingent liabilities</a:t>
            </a:r>
          </a:p>
          <a:p>
            <a:pPr eaLnBrk="1" hangingPunct="1">
              <a:spcAft>
                <a:spcPts val="1200"/>
              </a:spcAft>
              <a:buClrTx/>
            </a:pPr>
            <a:r>
              <a:rPr lang="en-GB" altLang="fr-FR" sz="2200" i="0" dirty="0"/>
              <a:t>Suspense accounts</a:t>
            </a:r>
          </a:p>
        </p:txBody>
      </p:sp>
      <p:sp>
        <p:nvSpPr>
          <p:cNvPr id="5" name="Titre 2"/>
          <p:cNvSpPr>
            <a:spLocks noGrp="1"/>
          </p:cNvSpPr>
          <p:nvPr>
            <p:ph type="title"/>
          </p:nvPr>
        </p:nvSpPr>
        <p:spPr>
          <a:xfrm>
            <a:off x="0" y="1277888"/>
            <a:ext cx="9144000" cy="1143000"/>
          </a:xfrm>
          <a:ln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algn="ctr" eaLnBrk="1" hangingPunct="1"/>
            <a:r>
              <a:rPr lang="en-GB" altLang="fr-FR" dirty="0"/>
              <a:t>Private </a:t>
            </a:r>
            <a:r>
              <a:rPr lang="en-GB" altLang="fr-FR" dirty="0" err="1"/>
              <a:t>vs</a:t>
            </a:r>
            <a:r>
              <a:rPr lang="en-GB" altLang="fr-FR" dirty="0"/>
              <a:t> Public Sector Financial Reporting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44467C-737F-4CEB-BFF2-1CA7DAAF16FE}" type="slidenum">
              <a:rPr lang="en-GB" altLang="fr-FR" smtClean="0"/>
              <a:pPr/>
              <a:t>10</a:t>
            </a:fld>
            <a:endParaRPr lang="en-GB" altLang="fr-F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ce réservé du contenu 1"/>
          <p:cNvSpPr>
            <a:spLocks noGrp="1"/>
          </p:cNvSpPr>
          <p:nvPr>
            <p:ph idx="1"/>
          </p:nvPr>
        </p:nvSpPr>
        <p:spPr>
          <a:xfrm>
            <a:off x="457200" y="2434332"/>
            <a:ext cx="8229600" cy="2866876"/>
          </a:xfrm>
        </p:spPr>
        <p:txBody>
          <a:bodyPr/>
          <a:lstStyle/>
          <a:p>
            <a:pPr marL="457200" lvl="1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  <a:defRPr/>
            </a:pPr>
            <a:r>
              <a:rPr lang="en-GB" altLang="fr-FR" sz="2400" b="0" dirty="0">
                <a:ea typeface="+mn-ea"/>
                <a:cs typeface="+mn-cs"/>
              </a:rPr>
              <a:t>Users of Accounts and traditional structure</a:t>
            </a:r>
          </a:p>
          <a:p>
            <a:pPr marL="457200" lvl="1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  <a:defRPr/>
            </a:pPr>
            <a:r>
              <a:rPr lang="en-GB" altLang="fr-FR" sz="2400" b="0" dirty="0">
                <a:ea typeface="+mn-ea"/>
                <a:cs typeface="+mn-cs"/>
              </a:rPr>
              <a:t>Differences between private sector and public sector financial reporting</a:t>
            </a:r>
            <a:endParaRPr lang="fr-FR" altLang="fr-FR" sz="2400" b="0" dirty="0">
              <a:ea typeface="+mn-ea"/>
              <a:cs typeface="+mn-cs"/>
            </a:endParaRPr>
          </a:p>
          <a:p>
            <a:pPr marL="457200" lvl="1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  <a:defRPr/>
            </a:pPr>
            <a:r>
              <a:rPr lang="en-GB" altLang="fr-FR" sz="2400" dirty="0">
                <a:solidFill>
                  <a:srgbClr val="FF0000"/>
                </a:solidFill>
                <a:ea typeface="+mn-ea"/>
                <a:cs typeface="+mn-cs"/>
              </a:rPr>
              <a:t>Issues of cash versus accrual based accounting</a:t>
            </a:r>
          </a:p>
          <a:p>
            <a:pPr marL="457200" lvl="1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  <a:defRPr/>
            </a:pPr>
            <a:r>
              <a:rPr lang="en-GB" altLang="fr-FR" sz="2400" b="0" dirty="0">
                <a:ea typeface="+mn-ea"/>
                <a:cs typeface="+mn-cs"/>
              </a:rPr>
              <a:t>IPSAS &amp; the status of accounting standards</a:t>
            </a:r>
          </a:p>
        </p:txBody>
      </p:sp>
      <p:sp>
        <p:nvSpPr>
          <p:cNvPr id="8195" name="Titre 2"/>
          <p:cNvSpPr>
            <a:spLocks noGrp="1"/>
          </p:cNvSpPr>
          <p:nvPr>
            <p:ph type="title"/>
          </p:nvPr>
        </p:nvSpPr>
        <p:spPr>
          <a:xfrm>
            <a:off x="0" y="1000125"/>
            <a:ext cx="9144000" cy="1143000"/>
          </a:xfrm>
          <a:ln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algn="ctr" eaLnBrk="1" hangingPunct="1"/>
            <a:r>
              <a:rPr lang="en-GB" altLang="fr-FR" dirty="0"/>
              <a:t>Module outline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44467C-737F-4CEB-BFF2-1CA7DAAF16FE}" type="slidenum">
              <a:rPr lang="en-GB" altLang="fr-FR" smtClean="0"/>
              <a:pPr/>
              <a:t>11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17683523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Espace réservé du contenu 1"/>
          <p:cNvSpPr>
            <a:spLocks noGrp="1"/>
          </p:cNvSpPr>
          <p:nvPr>
            <p:ph idx="1"/>
          </p:nvPr>
        </p:nvSpPr>
        <p:spPr>
          <a:xfrm>
            <a:off x="816062" y="2348880"/>
            <a:ext cx="7499176" cy="3896345"/>
          </a:xfrm>
        </p:spPr>
        <p:txBody>
          <a:bodyPr/>
          <a:lstStyle/>
          <a:p>
            <a:pPr marL="0" indent="0" eaLnBrk="1" hangingPunct="1">
              <a:spcBef>
                <a:spcPts val="600"/>
              </a:spcBef>
              <a:spcAft>
                <a:spcPts val="1200"/>
              </a:spcAft>
              <a:buClrTx/>
              <a:buNone/>
            </a:pPr>
            <a:r>
              <a:rPr lang="en-GB" altLang="fr-FR" sz="2200" b="1" i="0" dirty="0"/>
              <a:t>Accrual accounting (1)</a:t>
            </a:r>
          </a:p>
          <a:p>
            <a:pPr eaLnBrk="1" hangingPunct="1">
              <a:spcBef>
                <a:spcPts val="600"/>
              </a:spcBef>
              <a:spcAft>
                <a:spcPts val="1200"/>
              </a:spcAft>
              <a:buClrTx/>
            </a:pPr>
            <a:r>
              <a:rPr lang="en-GB" altLang="fr-FR" sz="2200" i="0" dirty="0"/>
              <a:t>Accrual accounting = private sector style accounts.</a:t>
            </a:r>
          </a:p>
          <a:p>
            <a:pPr eaLnBrk="1" hangingPunct="1">
              <a:spcBef>
                <a:spcPts val="600"/>
              </a:spcBef>
              <a:spcAft>
                <a:spcPts val="1200"/>
              </a:spcAft>
              <a:buClrTx/>
            </a:pPr>
            <a:r>
              <a:rPr lang="en-GB" altLang="fr-FR" sz="2200" i="0" dirty="0"/>
              <a:t>Show the </a:t>
            </a:r>
            <a:r>
              <a:rPr lang="en-GB" altLang="en-US" sz="2200" i="0" dirty="0"/>
              <a:t>‘</a:t>
            </a:r>
            <a:r>
              <a:rPr lang="en-GB" altLang="fr-FR" sz="2200" i="0" dirty="0"/>
              <a:t>profit</a:t>
            </a:r>
            <a:r>
              <a:rPr lang="en-GB" altLang="en-US" sz="2200" i="0" dirty="0"/>
              <a:t>’</a:t>
            </a:r>
            <a:r>
              <a:rPr lang="en-GB" altLang="fr-FR" sz="2200" i="0" dirty="0"/>
              <a:t> (surplus or deficit) for year.</a:t>
            </a:r>
          </a:p>
          <a:p>
            <a:pPr eaLnBrk="1" hangingPunct="1">
              <a:spcBef>
                <a:spcPts val="600"/>
              </a:spcBef>
              <a:spcAft>
                <a:spcPts val="1200"/>
              </a:spcAft>
              <a:buClrTx/>
            </a:pPr>
            <a:r>
              <a:rPr lang="en-GB" altLang="fr-FR" sz="2200" i="0" dirty="0"/>
              <a:t>Main differences with cash accounting:</a:t>
            </a:r>
          </a:p>
          <a:p>
            <a:pPr lvl="1" eaLnBrk="1" hangingPunct="1">
              <a:spcBef>
                <a:spcPts val="600"/>
              </a:spcBef>
              <a:spcAft>
                <a:spcPts val="1200"/>
              </a:spcAft>
              <a:buClrTx/>
              <a:buFont typeface="Courier New" panose="02070309020205020404" pitchFamily="49" charset="0"/>
              <a:buChar char="o"/>
            </a:pPr>
            <a:r>
              <a:rPr lang="en-GB" altLang="fr-FR" sz="2200" b="0" dirty="0"/>
              <a:t>physical assets valued in balance sheet;</a:t>
            </a:r>
          </a:p>
          <a:p>
            <a:pPr lvl="1" eaLnBrk="1" hangingPunct="1">
              <a:spcBef>
                <a:spcPts val="600"/>
              </a:spcBef>
              <a:spcAft>
                <a:spcPts val="1200"/>
              </a:spcAft>
              <a:buClrTx/>
              <a:buFont typeface="Courier New" panose="02070309020205020404" pitchFamily="49" charset="0"/>
              <a:buChar char="o"/>
            </a:pPr>
            <a:r>
              <a:rPr lang="en-GB" altLang="fr-FR" sz="2200" b="0" dirty="0"/>
              <a:t>Liabilities recognised such as staff pension liabilities.</a:t>
            </a:r>
          </a:p>
        </p:txBody>
      </p:sp>
      <p:sp>
        <p:nvSpPr>
          <p:cNvPr id="36867" name="Titre 2"/>
          <p:cNvSpPr>
            <a:spLocks noGrp="1"/>
          </p:cNvSpPr>
          <p:nvPr>
            <p:ph type="title"/>
          </p:nvPr>
        </p:nvSpPr>
        <p:spPr>
          <a:xfrm>
            <a:off x="-6350" y="1133872"/>
            <a:ext cx="9144000" cy="1143000"/>
          </a:xfrm>
          <a:ln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algn="ctr" eaLnBrk="1" hangingPunct="1"/>
            <a:r>
              <a:rPr lang="en-GB" altLang="fr-FR" dirty="0"/>
              <a:t>Cash </a:t>
            </a:r>
            <a:r>
              <a:rPr lang="en-GB" altLang="fr-FR" dirty="0" err="1"/>
              <a:t>vs</a:t>
            </a:r>
            <a:r>
              <a:rPr lang="en-GB" altLang="fr-FR" dirty="0"/>
              <a:t> Accrual based Accounting</a:t>
            </a:r>
            <a:endParaRPr lang="fr-BE" altLang="fr-FR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44467C-737F-4CEB-BFF2-1CA7DAAF16FE}" type="slidenum">
              <a:rPr lang="en-GB" altLang="fr-FR" smtClean="0"/>
              <a:pPr/>
              <a:t>12</a:t>
            </a:fld>
            <a:endParaRPr lang="en-GB" altLang="fr-F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1285901" y="2563974"/>
            <a:ext cx="7033593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GB" altLang="en-US" sz="2400" b="1" dirty="0">
                <a:solidFill>
                  <a:srgbClr val="FF0000"/>
                </a:solidFill>
                <a:latin typeface="Arial" pitchFamily="34" charset="0"/>
              </a:rPr>
              <a:t>The Balance Sheet Under Accruals Accounting</a:t>
            </a: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1569030" y="3559720"/>
            <a:ext cx="1194239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GB" altLang="en-US" sz="2400" b="1" dirty="0">
                <a:solidFill>
                  <a:srgbClr val="FF0000"/>
                </a:solidFill>
                <a:latin typeface="Arial" pitchFamily="34" charset="0"/>
              </a:rPr>
              <a:t>Assets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2759225" y="3559720"/>
            <a:ext cx="3238067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GB" altLang="en-US" sz="2400" b="1" dirty="0">
                <a:solidFill>
                  <a:srgbClr val="FF0000"/>
                </a:solidFill>
                <a:latin typeface="Arial" pitchFamily="34" charset="0"/>
              </a:rPr>
              <a:t>=  Equity + Liabilities</a:t>
            </a: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4682447" y="4170596"/>
            <a:ext cx="644408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GB" altLang="en-US" sz="2400" b="1" dirty="0">
                <a:solidFill>
                  <a:srgbClr val="FF0000"/>
                </a:solidFill>
                <a:latin typeface="Arial" pitchFamily="34" charset="0"/>
              </a:rPr>
              <a:t>OR</a:t>
            </a:r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1547664" y="4842108"/>
            <a:ext cx="4172618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GB" altLang="en-US" sz="2400" b="1" dirty="0">
                <a:solidFill>
                  <a:srgbClr val="FF0000"/>
                </a:solidFill>
                <a:latin typeface="Arial" pitchFamily="34" charset="0"/>
              </a:rPr>
              <a:t>Assets - Liabilities = Equity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06B7B-6456-49E1-B516-CFB273E3C645}" type="slidenum">
              <a:rPr lang="en-GB" altLang="fr-FR" smtClean="0"/>
              <a:pPr/>
              <a:t>13</a:t>
            </a:fld>
            <a:endParaRPr lang="en-GB" altLang="fr-FR"/>
          </a:p>
        </p:txBody>
      </p:sp>
      <p:sp>
        <p:nvSpPr>
          <p:cNvPr id="8" name="Titre 2"/>
          <p:cNvSpPr>
            <a:spLocks noGrp="1"/>
          </p:cNvSpPr>
          <p:nvPr>
            <p:ph type="title"/>
          </p:nvPr>
        </p:nvSpPr>
        <p:spPr>
          <a:xfrm>
            <a:off x="-6350" y="1133872"/>
            <a:ext cx="9144000" cy="1143000"/>
          </a:xfrm>
          <a:ln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algn="ctr" eaLnBrk="1" hangingPunct="1"/>
            <a:r>
              <a:rPr lang="en-GB" altLang="fr-FR" dirty="0"/>
              <a:t>Cash </a:t>
            </a:r>
            <a:r>
              <a:rPr lang="en-GB" altLang="fr-FR" dirty="0" err="1"/>
              <a:t>vs</a:t>
            </a:r>
            <a:r>
              <a:rPr lang="en-GB" altLang="fr-FR" dirty="0"/>
              <a:t> Accrual based Accounting</a:t>
            </a:r>
            <a:endParaRPr lang="fr-BE" altLang="fr-FR" dirty="0"/>
          </a:p>
        </p:txBody>
      </p:sp>
    </p:spTree>
    <p:extLst>
      <p:ext uri="{BB962C8B-B14F-4D97-AF65-F5344CB8AC3E}">
        <p14:creationId xmlns:p14="http://schemas.microsoft.com/office/powerpoint/2010/main" val="367406111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/>
      <p:bldP spid="19460" grpId="0"/>
      <p:bldP spid="19461" grpId="0"/>
      <p:bldP spid="1946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Content Placeholder 2"/>
          <p:cNvSpPr>
            <a:spLocks noGrp="1"/>
          </p:cNvSpPr>
          <p:nvPr>
            <p:ph idx="1"/>
          </p:nvPr>
        </p:nvSpPr>
        <p:spPr>
          <a:xfrm>
            <a:off x="1475656" y="1224136"/>
            <a:ext cx="6336704" cy="5661248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GB" altLang="en-US" sz="1000" b="1" u="sng" dirty="0"/>
              <a:t>XYZ Business</a:t>
            </a:r>
          </a:p>
          <a:p>
            <a:pPr>
              <a:lnSpc>
                <a:spcPct val="80000"/>
              </a:lnSpc>
            </a:pPr>
            <a:r>
              <a:rPr lang="en-GB" altLang="en-US" sz="1000" b="1" u="sng" dirty="0"/>
              <a:t>XYZ Government</a:t>
            </a:r>
          </a:p>
          <a:p>
            <a:pPr>
              <a:lnSpc>
                <a:spcPct val="80000"/>
              </a:lnSpc>
            </a:pPr>
            <a:r>
              <a:rPr lang="en-GB" altLang="en-US" sz="1000" b="1" u="sng" dirty="0"/>
              <a:t>Balance Sheet as at 31st December 20XX</a:t>
            </a:r>
          </a:p>
          <a:p>
            <a:pPr>
              <a:lnSpc>
                <a:spcPct val="80000"/>
              </a:lnSpc>
            </a:pPr>
            <a:endParaRPr lang="en-GB" altLang="en-US" sz="1000" dirty="0"/>
          </a:p>
          <a:p>
            <a:pPr>
              <a:lnSpc>
                <a:spcPct val="80000"/>
              </a:lnSpc>
            </a:pPr>
            <a:endParaRPr lang="en-GB" altLang="en-US" sz="1000" dirty="0"/>
          </a:p>
          <a:p>
            <a:pPr>
              <a:lnSpc>
                <a:spcPct val="80000"/>
              </a:lnSpc>
            </a:pPr>
            <a:r>
              <a:rPr lang="en-GB" altLang="en-US" sz="1000" dirty="0"/>
              <a:t>                                                              $                       $                  $</a:t>
            </a:r>
            <a:endParaRPr lang="en-GB" altLang="en-US" sz="1000" b="1" u="sng" dirty="0"/>
          </a:p>
          <a:p>
            <a:pPr>
              <a:lnSpc>
                <a:spcPct val="80000"/>
              </a:lnSpc>
            </a:pPr>
            <a:r>
              <a:rPr lang="en-GB" altLang="en-US" sz="1000" b="1" u="sng" dirty="0"/>
              <a:t>Non Current Assets</a:t>
            </a:r>
            <a:endParaRPr lang="en-GB" altLang="en-US" sz="1000" dirty="0"/>
          </a:p>
          <a:p>
            <a:pPr>
              <a:lnSpc>
                <a:spcPct val="80000"/>
              </a:lnSpc>
            </a:pPr>
            <a:r>
              <a:rPr lang="en-GB" altLang="en-US" sz="1000" dirty="0"/>
              <a:t>Land &amp; Building                                                                                    XX</a:t>
            </a:r>
          </a:p>
          <a:p>
            <a:pPr>
              <a:lnSpc>
                <a:spcPct val="80000"/>
              </a:lnSpc>
            </a:pPr>
            <a:r>
              <a:rPr lang="en-GB" altLang="en-US" sz="1000" dirty="0"/>
              <a:t>Plant &amp; Machinery                                                                                 XX</a:t>
            </a:r>
          </a:p>
          <a:p>
            <a:pPr>
              <a:lnSpc>
                <a:spcPct val="80000"/>
              </a:lnSpc>
            </a:pPr>
            <a:r>
              <a:rPr lang="en-GB" altLang="en-US" sz="1000" dirty="0"/>
              <a:t>Motor vehicles                                                                                      XX</a:t>
            </a:r>
          </a:p>
          <a:p>
            <a:pPr>
              <a:lnSpc>
                <a:spcPct val="80000"/>
              </a:lnSpc>
            </a:pPr>
            <a:r>
              <a:rPr lang="en-GB" altLang="en-US" sz="1000" dirty="0"/>
              <a:t>Furniture &amp; Fittings                                                                               </a:t>
            </a:r>
            <a:r>
              <a:rPr lang="en-GB" altLang="en-US" sz="1000" u="sng" dirty="0"/>
              <a:t>XX </a:t>
            </a:r>
            <a:endParaRPr lang="en-GB" altLang="en-US" sz="1000" b="1" dirty="0"/>
          </a:p>
          <a:p>
            <a:pPr>
              <a:lnSpc>
                <a:spcPct val="80000"/>
              </a:lnSpc>
            </a:pPr>
            <a:r>
              <a:rPr lang="en-GB" altLang="en-US" sz="1000" b="1" dirty="0"/>
              <a:t>                                                                                                            XXX</a:t>
            </a:r>
            <a:endParaRPr lang="en-GB" altLang="en-US" sz="1000" b="1" u="sng" dirty="0"/>
          </a:p>
          <a:p>
            <a:pPr>
              <a:lnSpc>
                <a:spcPct val="80000"/>
              </a:lnSpc>
            </a:pPr>
            <a:endParaRPr lang="en-GB" altLang="en-US" sz="1000" b="1" u="sng" dirty="0"/>
          </a:p>
          <a:p>
            <a:pPr>
              <a:lnSpc>
                <a:spcPct val="80000"/>
              </a:lnSpc>
            </a:pPr>
            <a:r>
              <a:rPr lang="en-GB" altLang="en-US" sz="1000" b="1" u="sng" dirty="0"/>
              <a:t>Current Assets</a:t>
            </a:r>
            <a:endParaRPr lang="en-GB" altLang="en-US" sz="1000" dirty="0"/>
          </a:p>
          <a:p>
            <a:pPr>
              <a:lnSpc>
                <a:spcPct val="80000"/>
              </a:lnSpc>
            </a:pPr>
            <a:r>
              <a:rPr lang="en-GB" altLang="en-US" sz="1000" dirty="0"/>
              <a:t>Inventory                                                                        X</a:t>
            </a:r>
          </a:p>
          <a:p>
            <a:pPr>
              <a:lnSpc>
                <a:spcPct val="80000"/>
              </a:lnSpc>
            </a:pPr>
            <a:r>
              <a:rPr lang="en-GB" altLang="en-US" sz="1000" dirty="0"/>
              <a:t>Receivables                                                                     X</a:t>
            </a:r>
          </a:p>
          <a:p>
            <a:pPr>
              <a:lnSpc>
                <a:spcPct val="80000"/>
              </a:lnSpc>
            </a:pPr>
            <a:r>
              <a:rPr lang="en-GB" altLang="en-US" sz="1000" dirty="0"/>
              <a:t>Cash                                                                               </a:t>
            </a:r>
            <a:r>
              <a:rPr lang="en-GB" altLang="en-US" sz="1000" u="sng" dirty="0"/>
              <a:t>X</a:t>
            </a:r>
            <a:endParaRPr lang="en-GB" altLang="en-US" sz="1000" dirty="0"/>
          </a:p>
          <a:p>
            <a:pPr>
              <a:lnSpc>
                <a:spcPct val="80000"/>
              </a:lnSpc>
            </a:pPr>
            <a:r>
              <a:rPr lang="en-GB" altLang="en-US" sz="1000" dirty="0"/>
              <a:t>                                                                                    </a:t>
            </a:r>
            <a:r>
              <a:rPr lang="en-GB" altLang="en-US" sz="1000" b="1" dirty="0"/>
              <a:t>XX </a:t>
            </a:r>
            <a:endParaRPr lang="en-GB" altLang="en-US" sz="1000" b="1" u="sng" dirty="0"/>
          </a:p>
          <a:p>
            <a:pPr>
              <a:lnSpc>
                <a:spcPct val="80000"/>
              </a:lnSpc>
            </a:pPr>
            <a:endParaRPr lang="en-GB" altLang="en-US" sz="1000" b="1" u="sng" dirty="0"/>
          </a:p>
          <a:p>
            <a:pPr>
              <a:lnSpc>
                <a:spcPct val="80000"/>
              </a:lnSpc>
            </a:pPr>
            <a:r>
              <a:rPr lang="en-GB" altLang="en-US" sz="1000" b="1" u="sng" dirty="0"/>
              <a:t>Current Liabilities</a:t>
            </a:r>
            <a:r>
              <a:rPr lang="en-GB" altLang="en-US" sz="1000" b="1" dirty="0"/>
              <a:t>	</a:t>
            </a:r>
            <a:endParaRPr lang="en-GB" altLang="en-US" sz="1000" dirty="0"/>
          </a:p>
          <a:p>
            <a:pPr>
              <a:lnSpc>
                <a:spcPct val="80000"/>
              </a:lnSpc>
            </a:pPr>
            <a:r>
              <a:rPr lang="en-GB" altLang="en-US" sz="1000" dirty="0"/>
              <a:t>Trade payables                                         X</a:t>
            </a:r>
          </a:p>
          <a:p>
            <a:pPr>
              <a:lnSpc>
                <a:spcPct val="80000"/>
              </a:lnSpc>
            </a:pPr>
            <a:r>
              <a:rPr lang="en-GB" altLang="en-US" sz="1000" dirty="0"/>
              <a:t>Bank Overdraft                                         </a:t>
            </a:r>
            <a:r>
              <a:rPr lang="en-GB" altLang="en-US" sz="1000" u="sng" dirty="0"/>
              <a:t>X</a:t>
            </a:r>
            <a:endParaRPr lang="en-GB" altLang="en-US" sz="1000" dirty="0"/>
          </a:p>
          <a:p>
            <a:pPr>
              <a:lnSpc>
                <a:spcPct val="80000"/>
              </a:lnSpc>
            </a:pPr>
            <a:r>
              <a:rPr lang="en-GB" altLang="en-US" sz="1000" dirty="0"/>
              <a:t>                                                                                    </a:t>
            </a:r>
            <a:r>
              <a:rPr lang="en-GB" altLang="en-US" sz="1000" u="sng" dirty="0"/>
              <a:t>( X)</a:t>
            </a:r>
            <a:endParaRPr lang="en-GB" altLang="en-US" sz="1000" b="1" dirty="0"/>
          </a:p>
          <a:p>
            <a:pPr>
              <a:lnSpc>
                <a:spcPct val="80000"/>
              </a:lnSpc>
            </a:pPr>
            <a:r>
              <a:rPr lang="en-GB" altLang="en-US" sz="1000" b="1" dirty="0"/>
              <a:t>Net Current Assets                                                                             </a:t>
            </a:r>
            <a:r>
              <a:rPr lang="en-GB" altLang="en-US" sz="1000" b="1" u="sng" dirty="0"/>
              <a:t>XX</a:t>
            </a:r>
            <a:endParaRPr lang="en-GB" altLang="en-US" sz="1000" dirty="0"/>
          </a:p>
          <a:p>
            <a:pPr>
              <a:lnSpc>
                <a:spcPct val="80000"/>
              </a:lnSpc>
            </a:pPr>
            <a:r>
              <a:rPr lang="en-GB" altLang="en-US" sz="1000" dirty="0"/>
              <a:t>(Working Capital)</a:t>
            </a:r>
          </a:p>
          <a:p>
            <a:pPr>
              <a:lnSpc>
                <a:spcPct val="80000"/>
              </a:lnSpc>
            </a:pPr>
            <a:r>
              <a:rPr lang="en-GB" altLang="en-US" sz="1000" dirty="0"/>
              <a:t>                                                                                                      </a:t>
            </a:r>
            <a:r>
              <a:rPr lang="en-GB" altLang="en-US" sz="1000" b="1" dirty="0"/>
              <a:t>XXXX</a:t>
            </a:r>
            <a:endParaRPr lang="en-GB" altLang="en-US" sz="1000" b="1" u="sng" dirty="0"/>
          </a:p>
          <a:p>
            <a:pPr>
              <a:lnSpc>
                <a:spcPct val="80000"/>
              </a:lnSpc>
            </a:pPr>
            <a:endParaRPr lang="en-GB" altLang="en-US" sz="1000" b="1" u="sng" dirty="0"/>
          </a:p>
          <a:p>
            <a:pPr>
              <a:lnSpc>
                <a:spcPct val="80000"/>
              </a:lnSpc>
            </a:pPr>
            <a:r>
              <a:rPr lang="en-GB" altLang="en-US" sz="1000" b="1" u="sng" dirty="0"/>
              <a:t>Non-Current Liabilities</a:t>
            </a:r>
            <a:endParaRPr lang="en-GB" altLang="en-US" sz="1000" dirty="0"/>
          </a:p>
          <a:p>
            <a:pPr>
              <a:lnSpc>
                <a:spcPct val="80000"/>
              </a:lnSpc>
            </a:pPr>
            <a:r>
              <a:rPr lang="en-GB" altLang="en-US" sz="1000" dirty="0"/>
              <a:t>Bank Loans                                                                     XX</a:t>
            </a:r>
          </a:p>
          <a:p>
            <a:pPr>
              <a:lnSpc>
                <a:spcPct val="80000"/>
              </a:lnSpc>
            </a:pPr>
            <a:r>
              <a:rPr lang="en-GB" altLang="en-US" sz="1000" dirty="0"/>
              <a:t>Mortgages                                                                       XX</a:t>
            </a:r>
          </a:p>
          <a:p>
            <a:pPr>
              <a:lnSpc>
                <a:spcPct val="80000"/>
              </a:lnSpc>
            </a:pPr>
            <a:r>
              <a:rPr lang="en-GB" altLang="en-US" sz="1000" dirty="0"/>
              <a:t>Debentures                                                                     </a:t>
            </a:r>
            <a:r>
              <a:rPr lang="en-GB" altLang="en-US" sz="1000" u="sng" dirty="0"/>
              <a:t>XX</a:t>
            </a:r>
            <a:endParaRPr lang="en-GB" altLang="en-US" sz="1000" dirty="0"/>
          </a:p>
          <a:p>
            <a:pPr>
              <a:lnSpc>
                <a:spcPct val="80000"/>
              </a:lnSpc>
            </a:pPr>
            <a:r>
              <a:rPr lang="en-GB" altLang="en-US" sz="1000" dirty="0"/>
              <a:t>                                                                                                       (</a:t>
            </a:r>
            <a:r>
              <a:rPr lang="en-GB" altLang="en-US" sz="1000" b="1" u="sng" dirty="0"/>
              <a:t>XXX)</a:t>
            </a:r>
            <a:endParaRPr lang="en-GB" altLang="en-US" sz="1000" b="1" dirty="0"/>
          </a:p>
          <a:p>
            <a:pPr>
              <a:lnSpc>
                <a:spcPct val="80000"/>
              </a:lnSpc>
            </a:pPr>
            <a:r>
              <a:rPr lang="en-GB" altLang="en-US" sz="1000" b="1" dirty="0"/>
              <a:t>Net Assets                                                                                           </a:t>
            </a:r>
            <a:r>
              <a:rPr lang="en-GB" altLang="en-US" sz="1000" b="1" u="sng" dirty="0"/>
              <a:t>XXX</a:t>
            </a:r>
          </a:p>
          <a:p>
            <a:pPr>
              <a:lnSpc>
                <a:spcPct val="80000"/>
              </a:lnSpc>
            </a:pPr>
            <a:endParaRPr lang="en-GB" altLang="en-US" sz="1000" b="1" u="sng" dirty="0"/>
          </a:p>
          <a:p>
            <a:pPr>
              <a:lnSpc>
                <a:spcPct val="80000"/>
              </a:lnSpc>
            </a:pPr>
            <a:r>
              <a:rPr lang="en-GB" altLang="en-US" sz="1000" b="1" u="sng" dirty="0"/>
              <a:t>Equity </a:t>
            </a:r>
            <a:r>
              <a:rPr lang="en-GB" altLang="en-US" sz="1000" b="1" dirty="0"/>
              <a:t>                                                                                                 </a:t>
            </a:r>
            <a:r>
              <a:rPr lang="en-GB" altLang="en-US" sz="1000" b="1" u="sng" dirty="0"/>
              <a:t>XXX</a:t>
            </a:r>
            <a:r>
              <a:rPr lang="en-GB" altLang="en-US" sz="1000" dirty="0"/>
              <a:t> </a:t>
            </a:r>
            <a:endParaRPr lang="en-GB" altLang="fr-FR" sz="2800" b="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B1C65-824E-4E57-8E34-1B23EFE47617}" type="slidenum">
              <a:rPr lang="en-GB" altLang="fr-FR" smtClean="0"/>
              <a:pPr/>
              <a:t>14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4065935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38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8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38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89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89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89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B1C65-824E-4E57-8E34-1B23EFE47617}" type="slidenum">
              <a:rPr lang="en-GB" altLang="fr-FR" smtClean="0"/>
              <a:pPr/>
              <a:t>15</a:t>
            </a:fld>
            <a:endParaRPr lang="en-GB" altLang="fr-F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190397"/>
            <a:ext cx="7393160" cy="5531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99345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Content Placeholder 2"/>
          <p:cNvSpPr>
            <a:spLocks noGrp="1"/>
          </p:cNvSpPr>
          <p:nvPr>
            <p:ph idx="1"/>
          </p:nvPr>
        </p:nvSpPr>
        <p:spPr>
          <a:xfrm>
            <a:off x="960078" y="2636912"/>
            <a:ext cx="7211144" cy="2601069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spcBef>
                <a:spcPts val="600"/>
              </a:spcBef>
              <a:spcAft>
                <a:spcPts val="1200"/>
              </a:spcAft>
              <a:buClrTx/>
              <a:buNone/>
            </a:pPr>
            <a:r>
              <a:rPr lang="en-GB" altLang="fr-FR" sz="2200" b="1" i="0" dirty="0"/>
              <a:t>Accrual accounting (2)</a:t>
            </a:r>
          </a:p>
          <a:p>
            <a:pPr eaLnBrk="1" hangingPunct="1">
              <a:spcBef>
                <a:spcPts val="600"/>
              </a:spcBef>
              <a:spcAft>
                <a:spcPts val="1200"/>
              </a:spcAft>
              <a:buClrTx/>
            </a:pPr>
            <a:r>
              <a:rPr lang="en-GB" altLang="fr-FR" sz="2200" i="0" dirty="0"/>
              <a:t>Cash accounting – assets recognized in year paid for;</a:t>
            </a:r>
          </a:p>
          <a:p>
            <a:pPr eaLnBrk="1" hangingPunct="1">
              <a:spcBef>
                <a:spcPts val="600"/>
              </a:spcBef>
              <a:spcAft>
                <a:spcPts val="1200"/>
              </a:spcAft>
              <a:buClrTx/>
            </a:pPr>
            <a:r>
              <a:rPr lang="en-GB" altLang="fr-FR" sz="2200" i="0" dirty="0"/>
              <a:t>Accrual accounting – cost of assets spread over their </a:t>
            </a:r>
            <a:r>
              <a:rPr lang="ja-JP" altLang="en-GB" sz="2200" i="0" dirty="0"/>
              <a:t>‘</a:t>
            </a:r>
            <a:r>
              <a:rPr lang="en-GB" altLang="ja-JP" sz="2200" i="0" dirty="0"/>
              <a:t>useful lives</a:t>
            </a:r>
            <a:r>
              <a:rPr lang="ja-JP" altLang="en-GB" sz="2200" i="0" dirty="0"/>
              <a:t>’</a:t>
            </a:r>
            <a:r>
              <a:rPr lang="en-GB" altLang="ja-JP" sz="2200" i="0" dirty="0"/>
              <a:t>via depreciation.</a:t>
            </a:r>
          </a:p>
        </p:txBody>
      </p:sp>
      <p:sp>
        <p:nvSpPr>
          <p:cNvPr id="5" name="Titre 2"/>
          <p:cNvSpPr>
            <a:spLocks noGrp="1"/>
          </p:cNvSpPr>
          <p:nvPr>
            <p:ph type="title"/>
          </p:nvPr>
        </p:nvSpPr>
        <p:spPr>
          <a:xfrm>
            <a:off x="-6350" y="1205880"/>
            <a:ext cx="9144000" cy="1143000"/>
          </a:xfrm>
          <a:ln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algn="ctr" eaLnBrk="1" hangingPunct="1"/>
            <a:r>
              <a:rPr lang="en-GB" altLang="fr-FR" dirty="0"/>
              <a:t>Cash </a:t>
            </a:r>
            <a:r>
              <a:rPr lang="en-GB" altLang="fr-FR" dirty="0" err="1"/>
              <a:t>vs</a:t>
            </a:r>
            <a:r>
              <a:rPr lang="en-GB" altLang="fr-FR" dirty="0"/>
              <a:t> Accrual based Accounting</a:t>
            </a:r>
            <a:endParaRPr lang="fr-BE" altLang="fr-FR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B1C65-824E-4E57-8E34-1B23EFE47617}" type="slidenum">
              <a:rPr lang="en-GB" altLang="fr-FR" smtClean="0"/>
              <a:pPr/>
              <a:t>16</a:t>
            </a:fld>
            <a:endParaRPr lang="en-GB" altLang="fr-F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7544" y="2708920"/>
            <a:ext cx="8229600" cy="309634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79388" indent="0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GB" altLang="en-US" sz="2200" b="1" i="0" dirty="0"/>
              <a:t>Depreciation</a:t>
            </a:r>
            <a:endParaRPr lang="en-GB" altLang="en-US" sz="2200" i="1" dirty="0"/>
          </a:p>
          <a:p>
            <a:pPr marL="538163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  <a:buClrTx/>
            </a:pPr>
            <a:r>
              <a:rPr lang="en-GB" altLang="en-US" sz="2200" i="0" dirty="0"/>
              <a:t>A measure of the wearing out, consumption or other loss of value of a fixed asset whether arising from use, time or obsolescence through technological charge or market changes.</a:t>
            </a:r>
          </a:p>
          <a:p>
            <a:pPr marL="538163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  <a:buClrTx/>
            </a:pPr>
            <a:r>
              <a:rPr lang="en-GB" altLang="en-US" sz="2200" i="0" dirty="0"/>
              <a:t>The cost of an asset is allocated to the income statement over the asset’s useful life (depreciation).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44467C-737F-4CEB-BFF2-1CA7DAAF16FE}" type="slidenum">
              <a:rPr lang="en-GB" altLang="fr-FR" smtClean="0"/>
              <a:pPr/>
              <a:t>17</a:t>
            </a:fld>
            <a:endParaRPr lang="en-GB" altLang="fr-FR"/>
          </a:p>
        </p:txBody>
      </p:sp>
      <p:sp>
        <p:nvSpPr>
          <p:cNvPr id="6" name="Titre 2"/>
          <p:cNvSpPr>
            <a:spLocks noGrp="1"/>
          </p:cNvSpPr>
          <p:nvPr>
            <p:ph type="title"/>
          </p:nvPr>
        </p:nvSpPr>
        <p:spPr>
          <a:xfrm>
            <a:off x="-6350" y="1124744"/>
            <a:ext cx="9144000" cy="1143000"/>
          </a:xfrm>
          <a:ln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algn="ctr" eaLnBrk="1" hangingPunct="1"/>
            <a:r>
              <a:rPr lang="en-GB" altLang="fr-FR" dirty="0"/>
              <a:t>Cash </a:t>
            </a:r>
            <a:r>
              <a:rPr lang="en-GB" altLang="fr-FR" dirty="0" err="1"/>
              <a:t>vs</a:t>
            </a:r>
            <a:r>
              <a:rPr lang="en-GB" altLang="fr-FR" dirty="0"/>
              <a:t> Accrual based Accounting</a:t>
            </a:r>
            <a:endParaRPr lang="fr-BE" altLang="fr-FR" dirty="0"/>
          </a:p>
        </p:txBody>
      </p:sp>
    </p:spTree>
    <p:extLst>
      <p:ext uri="{BB962C8B-B14F-4D97-AF65-F5344CB8AC3E}">
        <p14:creationId xmlns:p14="http://schemas.microsoft.com/office/powerpoint/2010/main" val="40659354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7544" y="2477070"/>
            <a:ext cx="8229600" cy="412028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79388" indent="0">
              <a:lnSpc>
                <a:spcPct val="90000"/>
              </a:lnSpc>
            </a:pPr>
            <a:r>
              <a:rPr lang="en-GB" altLang="en-US" sz="2200" b="1" i="0" dirty="0"/>
              <a:t>Calculating Depreciation</a:t>
            </a:r>
          </a:p>
          <a:p>
            <a:pPr marL="179388" indent="0">
              <a:lnSpc>
                <a:spcPct val="90000"/>
              </a:lnSpc>
            </a:pPr>
            <a:r>
              <a:rPr lang="en-GB" altLang="en-US" sz="2200" b="1" i="1" dirty="0"/>
              <a:t>Straight Line</a:t>
            </a:r>
          </a:p>
          <a:p>
            <a:pPr marL="609600" indent="-609600">
              <a:lnSpc>
                <a:spcPct val="90000"/>
              </a:lnSpc>
            </a:pPr>
            <a:br>
              <a:rPr lang="en-GB" altLang="en-US" sz="2200" b="1" i="1" dirty="0"/>
            </a:br>
            <a:r>
              <a:rPr lang="en-GB" altLang="en-US" sz="2200" dirty="0"/>
              <a:t>		</a:t>
            </a:r>
            <a:r>
              <a:rPr lang="en-GB" altLang="en-US" sz="2200" i="0" u="sng" dirty="0"/>
              <a:t>Cost - Disposal Value</a:t>
            </a:r>
            <a:r>
              <a:rPr lang="en-GB" altLang="en-US" sz="2200" i="0" dirty="0"/>
              <a:t>.</a:t>
            </a:r>
            <a:br>
              <a:rPr lang="en-GB" altLang="en-US" sz="2200" i="0" dirty="0"/>
            </a:br>
            <a:r>
              <a:rPr lang="en-GB" altLang="en-US" sz="2200" i="0" dirty="0"/>
              <a:t>		 Estimated Useful life</a:t>
            </a:r>
            <a:endParaRPr lang="en-GB" altLang="en-US" sz="2200" b="1" i="0" dirty="0"/>
          </a:p>
          <a:p>
            <a:pPr marL="358775" indent="0">
              <a:lnSpc>
                <a:spcPct val="90000"/>
              </a:lnSpc>
              <a:spcBef>
                <a:spcPts val="1200"/>
              </a:spcBef>
            </a:pPr>
            <a:r>
              <a:rPr lang="en-GB" altLang="en-US" sz="2000" dirty="0"/>
              <a:t>Example</a:t>
            </a:r>
            <a:r>
              <a:rPr lang="en-GB" altLang="en-US" sz="2000" i="0" dirty="0"/>
              <a:t>: </a:t>
            </a:r>
          </a:p>
          <a:p>
            <a:pPr marL="71755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Font typeface="Courier New" panose="02070309020205020404" pitchFamily="49" charset="0"/>
              <a:buChar char="o"/>
            </a:pPr>
            <a:r>
              <a:rPr lang="en-GB" altLang="en-US" sz="2000" i="0" dirty="0"/>
              <a:t>A Truck is purchased for $130,000;</a:t>
            </a:r>
          </a:p>
          <a:p>
            <a:pPr marL="71755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Font typeface="Courier New" panose="02070309020205020404" pitchFamily="49" charset="0"/>
              <a:buChar char="o"/>
            </a:pPr>
            <a:r>
              <a:rPr lang="en-GB" altLang="en-US" sz="2000" i="0" dirty="0"/>
              <a:t>It is anticipated it will be sold for $30,000 after 5 years;</a:t>
            </a:r>
          </a:p>
          <a:p>
            <a:pPr marL="71755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Font typeface="Courier New" panose="02070309020205020404" pitchFamily="49" charset="0"/>
              <a:buChar char="o"/>
            </a:pPr>
            <a:r>
              <a:rPr lang="en-GB" altLang="en-US" sz="2000" i="0" dirty="0"/>
              <a:t>The depreciation will be $20,000 </a:t>
            </a:r>
            <a:r>
              <a:rPr lang="en-GB" altLang="en-US" sz="2000" i="0"/>
              <a:t>per year.</a:t>
            </a:r>
            <a:endParaRPr lang="en-GB" altLang="en-US" sz="2000" i="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44467C-737F-4CEB-BFF2-1CA7DAAF16FE}" type="slidenum">
              <a:rPr lang="en-GB" altLang="fr-FR" smtClean="0"/>
              <a:pPr/>
              <a:t>18</a:t>
            </a:fld>
            <a:endParaRPr lang="en-GB" altLang="fr-FR"/>
          </a:p>
        </p:txBody>
      </p:sp>
      <p:sp>
        <p:nvSpPr>
          <p:cNvPr id="5" name="Titre 2"/>
          <p:cNvSpPr>
            <a:spLocks noGrp="1"/>
          </p:cNvSpPr>
          <p:nvPr>
            <p:ph type="title"/>
          </p:nvPr>
        </p:nvSpPr>
        <p:spPr>
          <a:xfrm>
            <a:off x="-6350" y="1133872"/>
            <a:ext cx="9144000" cy="1143000"/>
          </a:xfrm>
          <a:ln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algn="ctr" eaLnBrk="1" hangingPunct="1"/>
            <a:r>
              <a:rPr lang="en-GB" altLang="fr-FR" dirty="0"/>
              <a:t>Cash </a:t>
            </a:r>
            <a:r>
              <a:rPr lang="en-GB" altLang="fr-FR" dirty="0" err="1"/>
              <a:t>vs</a:t>
            </a:r>
            <a:r>
              <a:rPr lang="en-GB" altLang="fr-FR" dirty="0"/>
              <a:t> Accrual based Accounting</a:t>
            </a:r>
            <a:endParaRPr lang="fr-BE" altLang="fr-FR" dirty="0"/>
          </a:p>
        </p:txBody>
      </p:sp>
    </p:spTree>
    <p:extLst>
      <p:ext uri="{BB962C8B-B14F-4D97-AF65-F5344CB8AC3E}">
        <p14:creationId xmlns:p14="http://schemas.microsoft.com/office/powerpoint/2010/main" val="23276727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3" y="2312243"/>
            <a:ext cx="8010525" cy="442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2330459" y="1917993"/>
            <a:ext cx="470202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1" hangingPunct="1"/>
            <a:r>
              <a:rPr lang="en-GB" altLang="fr-FR" sz="2200" b="1" kern="0" dirty="0">
                <a:latin typeface="Verdana"/>
              </a:rPr>
              <a:t>Income Statement</a:t>
            </a:r>
            <a:endParaRPr lang="fr-BE" altLang="fr-FR" sz="2200" b="1" kern="0" dirty="0">
              <a:latin typeface="Verdana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44467C-737F-4CEB-BFF2-1CA7DAAF16FE}" type="slidenum">
              <a:rPr lang="en-GB" altLang="fr-FR" smtClean="0"/>
              <a:pPr/>
              <a:t>19</a:t>
            </a:fld>
            <a:endParaRPr lang="en-GB" altLang="fr-FR"/>
          </a:p>
        </p:txBody>
      </p:sp>
      <p:sp>
        <p:nvSpPr>
          <p:cNvPr id="6" name="Titre 2"/>
          <p:cNvSpPr>
            <a:spLocks noGrp="1"/>
          </p:cNvSpPr>
          <p:nvPr>
            <p:ph type="title"/>
          </p:nvPr>
        </p:nvSpPr>
        <p:spPr>
          <a:xfrm>
            <a:off x="-6350" y="981075"/>
            <a:ext cx="9144000" cy="1143000"/>
          </a:xfrm>
          <a:ln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algn="ctr" eaLnBrk="1" hangingPunct="1"/>
            <a:r>
              <a:rPr lang="en-GB" altLang="fr-FR" dirty="0"/>
              <a:t>Cash </a:t>
            </a:r>
            <a:r>
              <a:rPr lang="en-GB" altLang="fr-FR" dirty="0" err="1"/>
              <a:t>vs</a:t>
            </a:r>
            <a:r>
              <a:rPr lang="en-GB" altLang="fr-FR" dirty="0"/>
              <a:t> Accrual based Accounting</a:t>
            </a:r>
            <a:endParaRPr lang="fr-BE" alt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ce réservé du contenu 1"/>
          <p:cNvSpPr>
            <a:spLocks noGrp="1"/>
          </p:cNvSpPr>
          <p:nvPr>
            <p:ph idx="1"/>
          </p:nvPr>
        </p:nvSpPr>
        <p:spPr>
          <a:xfrm>
            <a:off x="457200" y="2434332"/>
            <a:ext cx="8229600" cy="2866876"/>
          </a:xfrm>
        </p:spPr>
        <p:txBody>
          <a:bodyPr/>
          <a:lstStyle/>
          <a:p>
            <a:pPr marL="457200" lvl="1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  <a:defRPr/>
            </a:pPr>
            <a:r>
              <a:rPr lang="en-GB" altLang="fr-FR" sz="2400" dirty="0">
                <a:solidFill>
                  <a:srgbClr val="FF0000"/>
                </a:solidFill>
                <a:ea typeface="+mn-ea"/>
                <a:cs typeface="+mn-cs"/>
              </a:rPr>
              <a:t>Users of Accounts and traditional structure</a:t>
            </a:r>
          </a:p>
          <a:p>
            <a:pPr marL="457200" lvl="1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  <a:defRPr/>
            </a:pPr>
            <a:r>
              <a:rPr lang="en-GB" altLang="fr-FR" sz="2400" b="0" dirty="0">
                <a:ea typeface="+mn-ea"/>
                <a:cs typeface="+mn-cs"/>
              </a:rPr>
              <a:t>Differences between private sector and public sector financial reporting</a:t>
            </a:r>
            <a:endParaRPr lang="fr-FR" altLang="fr-FR" sz="2400" b="0" dirty="0">
              <a:ea typeface="+mn-ea"/>
              <a:cs typeface="+mn-cs"/>
            </a:endParaRPr>
          </a:p>
          <a:p>
            <a:pPr marL="457200" lvl="1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  <a:defRPr/>
            </a:pPr>
            <a:r>
              <a:rPr lang="en-GB" altLang="fr-FR" sz="2400" b="0" dirty="0">
                <a:ea typeface="+mn-ea"/>
                <a:cs typeface="+mn-cs"/>
              </a:rPr>
              <a:t>Issues of cash versus accrual based accounting</a:t>
            </a:r>
          </a:p>
          <a:p>
            <a:pPr marL="457200" lvl="1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  <a:defRPr/>
            </a:pPr>
            <a:r>
              <a:rPr lang="en-GB" altLang="fr-FR" sz="2400" b="0" dirty="0">
                <a:ea typeface="+mn-ea"/>
                <a:cs typeface="+mn-cs"/>
              </a:rPr>
              <a:t>IPSAS &amp; the status of accounting standards</a:t>
            </a:r>
          </a:p>
        </p:txBody>
      </p:sp>
      <p:sp>
        <p:nvSpPr>
          <p:cNvPr id="8195" name="Titre 2"/>
          <p:cNvSpPr>
            <a:spLocks noGrp="1"/>
          </p:cNvSpPr>
          <p:nvPr>
            <p:ph type="title"/>
          </p:nvPr>
        </p:nvSpPr>
        <p:spPr>
          <a:xfrm>
            <a:off x="0" y="1000125"/>
            <a:ext cx="9144000" cy="1143000"/>
          </a:xfrm>
          <a:ln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algn="ctr" eaLnBrk="1" hangingPunct="1"/>
            <a:r>
              <a:rPr lang="en-GB" altLang="fr-FR" dirty="0"/>
              <a:t>Module outline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44467C-737F-4CEB-BFF2-1CA7DAAF16FE}" type="slidenum">
              <a:rPr lang="en-GB" altLang="fr-FR" smtClean="0"/>
              <a:pPr/>
              <a:t>2</a:t>
            </a:fld>
            <a:endParaRPr lang="en-GB" altLang="fr-FR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44467C-737F-4CEB-BFF2-1CA7DAAF16FE}" type="slidenum">
              <a:rPr lang="en-GB" altLang="fr-FR" smtClean="0"/>
              <a:pPr/>
              <a:t>20</a:t>
            </a:fld>
            <a:endParaRPr lang="en-GB" altLang="fr-FR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3648" y="1074233"/>
            <a:ext cx="6408712" cy="5409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8008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Espace réservé du contenu 1"/>
          <p:cNvSpPr>
            <a:spLocks noGrp="1"/>
          </p:cNvSpPr>
          <p:nvPr>
            <p:ph idx="1"/>
          </p:nvPr>
        </p:nvSpPr>
        <p:spPr>
          <a:xfrm>
            <a:off x="107504" y="2276871"/>
            <a:ext cx="8928992" cy="4392489"/>
          </a:xfrm>
        </p:spPr>
        <p:txBody>
          <a:bodyPr/>
          <a:lstStyle/>
          <a:p>
            <a:pPr indent="0" eaLnBrk="1" hangingPunct="1">
              <a:spcAft>
                <a:spcPts val="1200"/>
              </a:spcAft>
              <a:buClrTx/>
              <a:buNone/>
            </a:pPr>
            <a:r>
              <a:rPr lang="en-GB" altLang="fr-FR" sz="2200" b="1" i="0" dirty="0"/>
              <a:t>Advantages of accrual accounting?</a:t>
            </a:r>
            <a:endParaRPr lang="fr-BE" altLang="fr-FR" sz="2200" b="1" i="0" dirty="0"/>
          </a:p>
          <a:p>
            <a:pPr indent="0" eaLnBrk="1" hangingPunct="1">
              <a:spcAft>
                <a:spcPts val="1200"/>
              </a:spcAft>
              <a:buClrTx/>
              <a:buFontTx/>
              <a:buNone/>
            </a:pPr>
            <a:r>
              <a:rPr lang="en-GB" altLang="fr-FR" sz="2000" i="0" dirty="0"/>
              <a:t>Financial reports prepared on an accrual basis allow users to:</a:t>
            </a:r>
          </a:p>
          <a:p>
            <a:pPr indent="0" eaLnBrk="1" hangingPunct="1">
              <a:spcAft>
                <a:spcPts val="1200"/>
              </a:spcAft>
              <a:buClrTx/>
            </a:pPr>
            <a:r>
              <a:rPr lang="en-GB" altLang="fr-FR" sz="2000" i="0" dirty="0"/>
              <a:t> Assess the accountability for all resources the entity </a:t>
            </a:r>
            <a:br>
              <a:rPr lang="en-US" altLang="fr-FR" sz="2000" i="0" dirty="0"/>
            </a:br>
            <a:r>
              <a:rPr lang="en-US" altLang="fr-FR" sz="2000" i="0" dirty="0"/>
              <a:t>  </a:t>
            </a:r>
            <a:r>
              <a:rPr lang="en-GB" altLang="fr-FR" sz="2000" i="0" dirty="0"/>
              <a:t>controls and the deployment of those resources</a:t>
            </a:r>
          </a:p>
          <a:p>
            <a:pPr indent="0" eaLnBrk="1" hangingPunct="1">
              <a:spcAft>
                <a:spcPts val="1200"/>
              </a:spcAft>
              <a:buClrTx/>
            </a:pPr>
            <a:r>
              <a:rPr lang="en-GB" altLang="fr-FR" sz="2000" i="0" dirty="0"/>
              <a:t> Assess the performance, financial position and cash </a:t>
            </a:r>
            <a:br>
              <a:rPr lang="en-GB" altLang="fr-FR" sz="2000" i="0" dirty="0"/>
            </a:br>
            <a:r>
              <a:rPr lang="en-GB" altLang="fr-FR" sz="2000" i="0" dirty="0"/>
              <a:t>  flows of the entity</a:t>
            </a:r>
          </a:p>
          <a:p>
            <a:pPr indent="0" eaLnBrk="1" hangingPunct="1">
              <a:spcAft>
                <a:spcPts val="1200"/>
              </a:spcAft>
              <a:buClrTx/>
            </a:pPr>
            <a:r>
              <a:rPr lang="en-GB" altLang="fr-FR" sz="2000" i="0" dirty="0"/>
              <a:t> Make decisions about providing resources to, or doing </a:t>
            </a:r>
            <a:br>
              <a:rPr lang="en-GB" altLang="fr-FR" sz="2000" i="0" dirty="0"/>
            </a:br>
            <a:r>
              <a:rPr lang="en-GB" altLang="fr-FR" sz="2000" i="0" dirty="0"/>
              <a:t>  business with the entity</a:t>
            </a:r>
          </a:p>
          <a:p>
            <a:pPr indent="0" eaLnBrk="1" hangingPunct="1">
              <a:buClrTx/>
              <a:buFontTx/>
              <a:buNone/>
            </a:pPr>
            <a:r>
              <a:rPr lang="en-GB" altLang="fr-FR" sz="1800" b="1" i="0" dirty="0"/>
              <a:t>International Public Sector Accounting Standards Board (2002)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44467C-737F-4CEB-BFF2-1CA7DAAF16FE}" type="slidenum">
              <a:rPr lang="en-GB" altLang="fr-FR" smtClean="0"/>
              <a:pPr/>
              <a:t>21</a:t>
            </a:fld>
            <a:endParaRPr lang="en-GB" altLang="fr-FR"/>
          </a:p>
        </p:txBody>
      </p:sp>
      <p:sp>
        <p:nvSpPr>
          <p:cNvPr id="6" name="Titre 2"/>
          <p:cNvSpPr>
            <a:spLocks noGrp="1"/>
          </p:cNvSpPr>
          <p:nvPr>
            <p:ph type="title"/>
          </p:nvPr>
        </p:nvSpPr>
        <p:spPr>
          <a:xfrm>
            <a:off x="-6350" y="981075"/>
            <a:ext cx="9144000" cy="1143000"/>
          </a:xfrm>
          <a:ln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algn="ctr" eaLnBrk="1" hangingPunct="1"/>
            <a:r>
              <a:rPr lang="en-GB" altLang="fr-FR" dirty="0"/>
              <a:t>Cash </a:t>
            </a:r>
            <a:r>
              <a:rPr lang="en-GB" altLang="fr-FR" dirty="0" err="1"/>
              <a:t>vs</a:t>
            </a:r>
            <a:r>
              <a:rPr lang="en-GB" altLang="fr-FR" dirty="0"/>
              <a:t> Accrual based Accounting</a:t>
            </a:r>
            <a:endParaRPr lang="fr-BE" altLang="fr-F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Espace réservé du contenu 1"/>
          <p:cNvSpPr>
            <a:spLocks noGrp="1"/>
          </p:cNvSpPr>
          <p:nvPr>
            <p:ph idx="1"/>
          </p:nvPr>
        </p:nvSpPr>
        <p:spPr>
          <a:xfrm>
            <a:off x="745877" y="2564904"/>
            <a:ext cx="7579220" cy="3096344"/>
          </a:xfrm>
        </p:spPr>
        <p:txBody>
          <a:bodyPr/>
          <a:lstStyle/>
          <a:p>
            <a:pPr marL="0" indent="0" eaLnBrk="1" hangingPunct="1">
              <a:spcAft>
                <a:spcPts val="1200"/>
              </a:spcAft>
              <a:buClrTx/>
              <a:buNone/>
            </a:pPr>
            <a:r>
              <a:rPr lang="en-GB" altLang="fr-FR" b="1" i="0" dirty="0"/>
              <a:t>International Public Sector Accounting Standards - IPSAS</a:t>
            </a:r>
          </a:p>
          <a:p>
            <a:pPr eaLnBrk="1" hangingPunct="1">
              <a:spcAft>
                <a:spcPts val="1200"/>
              </a:spcAft>
              <a:buClrTx/>
              <a:buFont typeface="Wingdings" panose="05000000000000000000" pitchFamily="2" charset="2"/>
              <a:buChar char="Ø"/>
            </a:pPr>
            <a:r>
              <a:rPr lang="en-GB" altLang="fr-FR" i="0" dirty="0"/>
              <a:t>Set by the international accounting bodies;</a:t>
            </a:r>
          </a:p>
          <a:p>
            <a:pPr eaLnBrk="1" hangingPunct="1">
              <a:spcAft>
                <a:spcPts val="1200"/>
              </a:spcAft>
              <a:buClrTx/>
              <a:buFont typeface="Wingdings" panose="05000000000000000000" pitchFamily="2" charset="2"/>
              <a:buChar char="Ø"/>
            </a:pPr>
            <a:r>
              <a:rPr lang="en-GB" altLang="fr-FR" i="0" dirty="0"/>
              <a:t>Based on Commercial based International Accounting Standards adjusted to meet needs of the public sector.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44467C-737F-4CEB-BFF2-1CA7DAAF16FE}" type="slidenum">
              <a:rPr lang="en-GB" altLang="fr-FR" smtClean="0">
                <a:solidFill>
                  <a:srgbClr val="000000"/>
                </a:solidFill>
              </a:rPr>
              <a:pPr/>
              <a:t>22</a:t>
            </a:fld>
            <a:endParaRPr lang="en-GB" altLang="fr-FR">
              <a:solidFill>
                <a:srgbClr val="000000"/>
              </a:solidFill>
            </a:endParaRPr>
          </a:p>
        </p:txBody>
      </p:sp>
      <p:sp>
        <p:nvSpPr>
          <p:cNvPr id="5" name="Titre 2"/>
          <p:cNvSpPr>
            <a:spLocks noGrp="1"/>
          </p:cNvSpPr>
          <p:nvPr>
            <p:ph type="title"/>
          </p:nvPr>
        </p:nvSpPr>
        <p:spPr>
          <a:xfrm>
            <a:off x="-6350" y="981075"/>
            <a:ext cx="9144000" cy="1143000"/>
          </a:xfrm>
          <a:ln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algn="ctr" eaLnBrk="1" hangingPunct="1"/>
            <a:r>
              <a:rPr lang="en-GB" altLang="fr-FR" dirty="0"/>
              <a:t>Cash </a:t>
            </a:r>
            <a:r>
              <a:rPr lang="en-GB" altLang="fr-FR" dirty="0" err="1"/>
              <a:t>vs</a:t>
            </a:r>
            <a:r>
              <a:rPr lang="en-GB" altLang="fr-FR" dirty="0"/>
              <a:t> Accrual based Accounting</a:t>
            </a:r>
            <a:endParaRPr lang="fr-BE" altLang="fr-FR" dirty="0"/>
          </a:p>
        </p:txBody>
      </p:sp>
    </p:spTree>
    <p:extLst>
      <p:ext uri="{BB962C8B-B14F-4D97-AF65-F5344CB8AC3E}">
        <p14:creationId xmlns:p14="http://schemas.microsoft.com/office/powerpoint/2010/main" val="18083437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7796" y="2492896"/>
            <a:ext cx="4040188" cy="639762"/>
          </a:xfrm>
          <a:solidFill>
            <a:srgbClr val="FFFF00"/>
          </a:solidFill>
        </p:spPr>
        <p:txBody>
          <a:bodyPr/>
          <a:lstStyle/>
          <a:p>
            <a:r>
              <a:rPr lang="en-US" dirty="0"/>
              <a:t>Commercial Sector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536" y="3140969"/>
            <a:ext cx="4040188" cy="2820506"/>
          </a:xfrm>
        </p:spPr>
        <p:txBody>
          <a:bodyPr/>
          <a:lstStyle/>
          <a:p>
            <a:r>
              <a:rPr lang="en-US" sz="2600" dirty="0"/>
              <a:t>Measuring Profit</a:t>
            </a:r>
          </a:p>
          <a:p>
            <a:pPr marL="457177" lvl="1" indent="0" algn="ctr">
              <a:buNone/>
            </a:pPr>
            <a:endParaRPr lang="en-US" dirty="0"/>
          </a:p>
          <a:p>
            <a:pPr marL="457177" lvl="1" indent="0" algn="ctr">
              <a:buNone/>
            </a:pPr>
            <a:r>
              <a:rPr lang="en-US" b="0" dirty="0"/>
              <a:t>Economic resources earned</a:t>
            </a:r>
          </a:p>
          <a:p>
            <a:pPr marL="457177" lvl="1" indent="0" algn="ctr">
              <a:buNone/>
            </a:pPr>
            <a:r>
              <a:rPr lang="en-US" dirty="0"/>
              <a:t>LESS</a:t>
            </a:r>
          </a:p>
          <a:p>
            <a:pPr marL="457177" lvl="1" indent="0" algn="ctr">
              <a:buNone/>
            </a:pPr>
            <a:r>
              <a:rPr lang="en-US" dirty="0"/>
              <a:t>Economic resources consumed</a:t>
            </a:r>
          </a:p>
          <a:p>
            <a:pPr marL="457177" lvl="1" indent="0" algn="ctr">
              <a:buNone/>
            </a:pP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06493" y="2492896"/>
            <a:ext cx="4041775" cy="639762"/>
          </a:xfrm>
          <a:solidFill>
            <a:srgbClr val="FFC000"/>
          </a:solidFill>
        </p:spPr>
        <p:txBody>
          <a:bodyPr/>
          <a:lstStyle/>
          <a:p>
            <a:r>
              <a:rPr lang="en-US" dirty="0"/>
              <a:t>Government Sector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06493" y="3140968"/>
            <a:ext cx="4041775" cy="2820506"/>
          </a:xfrm>
        </p:spPr>
        <p:txBody>
          <a:bodyPr/>
          <a:lstStyle/>
          <a:p>
            <a:r>
              <a:rPr lang="en-GB" dirty="0"/>
              <a:t>Analysing Expenditure</a:t>
            </a:r>
          </a:p>
          <a:p>
            <a:endParaRPr lang="en-GB" dirty="0"/>
          </a:p>
          <a:p>
            <a:pPr marL="0" indent="0" algn="ctr">
              <a:buNone/>
            </a:pPr>
            <a:r>
              <a:rPr lang="en-GB" sz="2000" b="1" i="0" dirty="0"/>
              <a:t>Economic resources consumed </a:t>
            </a:r>
          </a:p>
          <a:p>
            <a:pPr marL="0" indent="0" algn="ctr">
              <a:buNone/>
            </a:pPr>
            <a:r>
              <a:rPr lang="en-GB" sz="2000" dirty="0"/>
              <a:t>LINKED TO</a:t>
            </a:r>
          </a:p>
          <a:p>
            <a:pPr marL="0" indent="0" algn="ctr">
              <a:buNone/>
            </a:pPr>
            <a:r>
              <a:rPr lang="en-GB" sz="2000" dirty="0"/>
              <a:t>Programmes and if possible outputs</a:t>
            </a:r>
            <a:endParaRPr lang="en-GB" dirty="0"/>
          </a:p>
          <a:p>
            <a:endParaRPr lang="en-GB" dirty="0"/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4139952" y="4377298"/>
            <a:ext cx="1008113" cy="712211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AE6EA-D899-458C-A6DA-726FBD42910F}" type="slidenum">
              <a:rPr lang="en-GB" altLang="fr-FR" smtClean="0"/>
              <a:pPr/>
              <a:t>23</a:t>
            </a:fld>
            <a:endParaRPr lang="en-GB" altLang="fr-FR"/>
          </a:p>
        </p:txBody>
      </p:sp>
      <p:sp>
        <p:nvSpPr>
          <p:cNvPr id="9" name="Titre 2"/>
          <p:cNvSpPr>
            <a:spLocks noGrp="1"/>
          </p:cNvSpPr>
          <p:nvPr>
            <p:ph type="title"/>
          </p:nvPr>
        </p:nvSpPr>
        <p:spPr>
          <a:xfrm>
            <a:off x="-6350" y="981075"/>
            <a:ext cx="9144000" cy="1143000"/>
          </a:xfrm>
          <a:ln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algn="ctr" eaLnBrk="1" hangingPunct="1"/>
            <a:r>
              <a:rPr lang="en-GB" altLang="fr-FR" dirty="0"/>
              <a:t>Cash </a:t>
            </a:r>
            <a:r>
              <a:rPr lang="en-GB" altLang="fr-FR" dirty="0" err="1"/>
              <a:t>vs</a:t>
            </a:r>
            <a:r>
              <a:rPr lang="en-GB" altLang="fr-FR" dirty="0"/>
              <a:t> Accrual based Accounting</a:t>
            </a:r>
            <a:endParaRPr lang="fr-BE" altLang="fr-FR" dirty="0"/>
          </a:p>
        </p:txBody>
      </p:sp>
    </p:spTree>
    <p:extLst>
      <p:ext uri="{BB962C8B-B14F-4D97-AF65-F5344CB8AC3E}">
        <p14:creationId xmlns:p14="http://schemas.microsoft.com/office/powerpoint/2010/main" val="74130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39170"/>
            <a:ext cx="4040188" cy="639762"/>
          </a:xfrm>
          <a:solidFill>
            <a:srgbClr val="FFFF00"/>
          </a:solidFill>
        </p:spPr>
        <p:txBody>
          <a:bodyPr/>
          <a:lstStyle/>
          <a:p>
            <a:r>
              <a:rPr lang="en-US" dirty="0"/>
              <a:t>Commercial Sector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78932"/>
            <a:ext cx="4040188" cy="3702397"/>
          </a:xfrm>
        </p:spPr>
        <p:txBody>
          <a:bodyPr/>
          <a:lstStyle/>
          <a:p>
            <a:pPr marL="85725" indent="0">
              <a:buNone/>
            </a:pPr>
            <a:r>
              <a:rPr lang="en-US" sz="2000" i="0" dirty="0"/>
              <a:t>Decision making on investment and economic consumption by:</a:t>
            </a:r>
          </a:p>
          <a:p>
            <a:pPr marL="444500" lvl="1" indent="-260350">
              <a:buClr>
                <a:srgbClr val="0F5494"/>
              </a:buClr>
              <a:buFont typeface="Courier New" panose="02070309020205020404" pitchFamily="49" charset="0"/>
              <a:buChar char="o"/>
            </a:pPr>
            <a:r>
              <a:rPr lang="en-US" dirty="0"/>
              <a:t>Company Directors</a:t>
            </a:r>
            <a:r>
              <a:rPr lang="en-US" b="0" dirty="0"/>
              <a:t>;</a:t>
            </a:r>
          </a:p>
          <a:p>
            <a:pPr marL="444500" lvl="1" indent="-260350">
              <a:buClr>
                <a:srgbClr val="0F5494"/>
              </a:buClr>
              <a:buFont typeface="Courier New" panose="02070309020205020404" pitchFamily="49" charset="0"/>
              <a:buChar char="o"/>
            </a:pPr>
            <a:r>
              <a:rPr lang="en-US" dirty="0"/>
              <a:t>Shareholders</a:t>
            </a:r>
            <a:r>
              <a:rPr lang="en-US" b="0" dirty="0"/>
              <a:t>.</a:t>
            </a:r>
          </a:p>
          <a:p>
            <a:pPr marL="85725" indent="0">
              <a:buNone/>
            </a:pPr>
            <a:r>
              <a:rPr lang="en-US" sz="2000" i="0" dirty="0"/>
              <a:t>Based on:</a:t>
            </a:r>
          </a:p>
          <a:p>
            <a:pPr marL="444500" lvl="1" indent="-260350">
              <a:buClr>
                <a:srgbClr val="0F5494"/>
              </a:buClr>
              <a:buFont typeface="Courier New" panose="02070309020205020404" pitchFamily="49" charset="0"/>
              <a:buChar char="o"/>
            </a:pPr>
            <a:r>
              <a:rPr lang="en-US" dirty="0"/>
              <a:t>Returns to shareholders in terms of dividends and share price</a:t>
            </a:r>
            <a:r>
              <a:rPr lang="en-US" b="0" dirty="0"/>
              <a:t>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039170"/>
            <a:ext cx="4041775" cy="639762"/>
          </a:xfrm>
          <a:solidFill>
            <a:srgbClr val="FFC000"/>
          </a:solidFill>
        </p:spPr>
        <p:txBody>
          <a:bodyPr/>
          <a:lstStyle/>
          <a:p>
            <a:r>
              <a:rPr lang="en-US" dirty="0"/>
              <a:t>Government Sector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678931"/>
            <a:ext cx="4041775" cy="4206453"/>
          </a:xfrm>
        </p:spPr>
        <p:txBody>
          <a:bodyPr/>
          <a:lstStyle/>
          <a:p>
            <a:pPr marL="85725" indent="0">
              <a:buNone/>
            </a:pPr>
            <a:r>
              <a:rPr lang="en-US" sz="2000" i="0" dirty="0"/>
              <a:t>Decision making on investment and economic consumption by:</a:t>
            </a:r>
          </a:p>
          <a:p>
            <a:pPr marL="444500" lvl="1" indent="-260350">
              <a:buClr>
                <a:srgbClr val="0F5494"/>
              </a:buClr>
              <a:buFont typeface="Courier New" panose="02070309020205020404" pitchFamily="49" charset="0"/>
              <a:buChar char="o"/>
            </a:pPr>
            <a:r>
              <a:rPr lang="en-US" dirty="0"/>
              <a:t>Government</a:t>
            </a:r>
            <a:r>
              <a:rPr lang="en-US" b="0" dirty="0"/>
              <a:t>;</a:t>
            </a:r>
            <a:endParaRPr lang="en-US" dirty="0"/>
          </a:p>
          <a:p>
            <a:pPr marL="444500" lvl="1" indent="-260350">
              <a:buClr>
                <a:srgbClr val="0F5494"/>
              </a:buClr>
              <a:buFont typeface="Courier New" panose="02070309020205020404" pitchFamily="49" charset="0"/>
              <a:buChar char="o"/>
            </a:pPr>
            <a:r>
              <a:rPr lang="en-US" dirty="0"/>
              <a:t>Legislature</a:t>
            </a:r>
            <a:r>
              <a:rPr lang="en-US" b="0" dirty="0"/>
              <a:t>.</a:t>
            </a:r>
            <a:endParaRPr lang="en-US" dirty="0"/>
          </a:p>
          <a:p>
            <a:pPr marL="85725" indent="0">
              <a:buNone/>
            </a:pPr>
            <a:r>
              <a:rPr lang="en-US" sz="2000" i="0" dirty="0"/>
              <a:t>Based on:</a:t>
            </a:r>
          </a:p>
          <a:p>
            <a:pPr marL="444500" lvl="1" indent="-260350">
              <a:buClr>
                <a:srgbClr val="0F5494"/>
              </a:buClr>
              <a:buFont typeface="Courier New" panose="02070309020205020404" pitchFamily="49" charset="0"/>
              <a:buChar char="o"/>
            </a:pPr>
            <a:r>
              <a:rPr lang="en-US" dirty="0"/>
              <a:t>Fiscal Sustainability/ stability</a:t>
            </a:r>
            <a:r>
              <a:rPr lang="en-US" b="0" dirty="0"/>
              <a:t>;</a:t>
            </a:r>
            <a:endParaRPr lang="en-US" dirty="0"/>
          </a:p>
          <a:p>
            <a:pPr marL="444500" lvl="1" indent="-260350">
              <a:buClr>
                <a:srgbClr val="0F5494"/>
              </a:buClr>
              <a:buFont typeface="Courier New" panose="02070309020205020404" pitchFamily="49" charset="0"/>
              <a:buChar char="o"/>
            </a:pPr>
            <a:r>
              <a:rPr lang="en-US" dirty="0"/>
              <a:t>Better info on economic consumption to achieve </a:t>
            </a:r>
            <a:r>
              <a:rPr lang="en-GB" dirty="0"/>
              <a:t>programmes</a:t>
            </a:r>
            <a:r>
              <a:rPr lang="en-GB" b="0" dirty="0"/>
              <a:t>;</a:t>
            </a:r>
            <a:endParaRPr lang="en-GB" dirty="0"/>
          </a:p>
          <a:p>
            <a:pPr marL="444500" lvl="1" indent="-260350">
              <a:buClr>
                <a:srgbClr val="0F5494"/>
              </a:buClr>
              <a:buFont typeface="Courier New" panose="02070309020205020404" pitchFamily="49" charset="0"/>
              <a:buChar char="o"/>
            </a:pPr>
            <a:r>
              <a:rPr lang="en-US" dirty="0"/>
              <a:t>Policy choices</a:t>
            </a:r>
            <a:r>
              <a:rPr lang="en-US" b="0" dirty="0"/>
              <a:t>.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337126"/>
            <a:ext cx="2133600" cy="476250"/>
          </a:xfrm>
        </p:spPr>
        <p:txBody>
          <a:bodyPr/>
          <a:lstStyle/>
          <a:p>
            <a:fld id="{B71AE6EA-D899-458C-A6DA-726FBD42910F}" type="slidenum">
              <a:rPr lang="en-GB" altLang="fr-FR" smtClean="0"/>
              <a:pPr/>
              <a:t>24</a:t>
            </a:fld>
            <a:endParaRPr lang="en-GB" altLang="fr-FR" dirty="0"/>
          </a:p>
        </p:txBody>
      </p:sp>
      <p:sp>
        <p:nvSpPr>
          <p:cNvPr id="7" name="Titre 2"/>
          <p:cNvSpPr>
            <a:spLocks noGrp="1"/>
          </p:cNvSpPr>
          <p:nvPr>
            <p:ph type="title"/>
          </p:nvPr>
        </p:nvSpPr>
        <p:spPr>
          <a:xfrm>
            <a:off x="-6350" y="1269107"/>
            <a:ext cx="9144000" cy="575717"/>
          </a:xfrm>
          <a:ln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algn="ctr" eaLnBrk="1" hangingPunct="1"/>
            <a:r>
              <a:rPr lang="en-GB" altLang="fr-FR" dirty="0"/>
              <a:t>Cash </a:t>
            </a:r>
            <a:r>
              <a:rPr lang="en-GB" altLang="fr-FR" dirty="0" err="1"/>
              <a:t>vs</a:t>
            </a:r>
            <a:r>
              <a:rPr lang="en-GB" altLang="fr-FR" dirty="0"/>
              <a:t> Accrual based Accounting</a:t>
            </a:r>
            <a:endParaRPr lang="fr-BE" altLang="fr-FR" dirty="0"/>
          </a:p>
        </p:txBody>
      </p:sp>
    </p:spTree>
    <p:extLst>
      <p:ext uri="{BB962C8B-B14F-4D97-AF65-F5344CB8AC3E}">
        <p14:creationId xmlns:p14="http://schemas.microsoft.com/office/powerpoint/2010/main" val="1825196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Espace réservé du contenu 1"/>
          <p:cNvSpPr>
            <a:spLocks noGrp="1"/>
          </p:cNvSpPr>
          <p:nvPr>
            <p:ph idx="1"/>
          </p:nvPr>
        </p:nvSpPr>
        <p:spPr>
          <a:xfrm>
            <a:off x="738721" y="2204864"/>
            <a:ext cx="7653858" cy="3526631"/>
          </a:xfrm>
        </p:spPr>
        <p:txBody>
          <a:bodyPr/>
          <a:lstStyle/>
          <a:p>
            <a:pPr marL="0" indent="0" algn="ctr">
              <a:spcBef>
                <a:spcPts val="600"/>
              </a:spcBef>
              <a:spcAft>
                <a:spcPts val="1200"/>
              </a:spcAft>
              <a:buClrTx/>
              <a:buNone/>
            </a:pPr>
            <a:r>
              <a:rPr lang="en-GB" altLang="fr-FR" b="1" i="0" dirty="0"/>
              <a:t>Moving to accrual accounting </a:t>
            </a:r>
            <a:r>
              <a:rPr lang="en-GB" altLang="fr-FR" dirty="0"/>
              <a:t>?</a:t>
            </a:r>
          </a:p>
          <a:p>
            <a:pPr>
              <a:spcBef>
                <a:spcPts val="600"/>
              </a:spcBef>
              <a:spcAft>
                <a:spcPts val="1200"/>
              </a:spcAft>
              <a:buClrTx/>
            </a:pPr>
            <a:r>
              <a:rPr lang="en-GB" altLang="fr-FR" i="0" dirty="0"/>
              <a:t>Over the past 30 years move in many countries to adopt </a:t>
            </a:r>
            <a:r>
              <a:rPr lang="ja-JP" altLang="en-GB" i="0" dirty="0"/>
              <a:t>“</a:t>
            </a:r>
            <a:r>
              <a:rPr lang="en-GB" altLang="ja-JP" i="0" dirty="0"/>
              <a:t>accruals</a:t>
            </a:r>
            <a:r>
              <a:rPr lang="ja-JP" altLang="en-GB" i="0" dirty="0"/>
              <a:t>”</a:t>
            </a:r>
            <a:r>
              <a:rPr lang="en-GB" altLang="ja-JP" i="0" dirty="0"/>
              <a:t> accounting similar to commercial accounting and a move away from cash accounting as part of PFM reforms.</a:t>
            </a:r>
          </a:p>
          <a:p>
            <a:pPr>
              <a:spcBef>
                <a:spcPts val="600"/>
              </a:spcBef>
              <a:spcAft>
                <a:spcPts val="1200"/>
              </a:spcAft>
              <a:buClrTx/>
            </a:pPr>
            <a:r>
              <a:rPr lang="en-GB" altLang="fr-FR" i="0" dirty="0"/>
              <a:t>Many implications and often controversial.</a:t>
            </a:r>
          </a:p>
        </p:txBody>
      </p:sp>
      <p:pic>
        <p:nvPicPr>
          <p:cNvPr id="45061" name="Picture 6" descr="http://www.undp.org/capacity/images/evaluat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5429250"/>
            <a:ext cx="2620962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44467C-737F-4CEB-BFF2-1CA7DAAF16FE}" type="slidenum">
              <a:rPr lang="en-GB" altLang="fr-FR" smtClean="0"/>
              <a:pPr/>
              <a:t>25</a:t>
            </a:fld>
            <a:endParaRPr lang="en-GB" altLang="fr-FR"/>
          </a:p>
        </p:txBody>
      </p:sp>
      <p:sp>
        <p:nvSpPr>
          <p:cNvPr id="5" name="Titre 2"/>
          <p:cNvSpPr>
            <a:spLocks noGrp="1"/>
          </p:cNvSpPr>
          <p:nvPr>
            <p:ph type="title"/>
          </p:nvPr>
        </p:nvSpPr>
        <p:spPr>
          <a:xfrm>
            <a:off x="-6350" y="1269107"/>
            <a:ext cx="9144000" cy="575717"/>
          </a:xfrm>
          <a:ln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algn="ctr" eaLnBrk="1" hangingPunct="1"/>
            <a:r>
              <a:rPr lang="en-GB" altLang="fr-FR" dirty="0"/>
              <a:t>Cash </a:t>
            </a:r>
            <a:r>
              <a:rPr lang="en-GB" altLang="fr-FR" dirty="0" err="1"/>
              <a:t>vs</a:t>
            </a:r>
            <a:r>
              <a:rPr lang="en-GB" altLang="fr-FR" dirty="0"/>
              <a:t> Accrual based Accounting</a:t>
            </a:r>
            <a:endParaRPr lang="fr-BE" altLang="fr-F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Espace réservé du contenu 1"/>
          <p:cNvSpPr>
            <a:spLocks noGrp="1"/>
          </p:cNvSpPr>
          <p:nvPr>
            <p:ph idx="1"/>
          </p:nvPr>
        </p:nvSpPr>
        <p:spPr>
          <a:xfrm>
            <a:off x="395536" y="2420888"/>
            <a:ext cx="8229600" cy="2016224"/>
          </a:xfrm>
        </p:spPr>
        <p:txBody>
          <a:bodyPr/>
          <a:lstStyle/>
          <a:p>
            <a:pPr algn="ctr" eaLnBrk="1" hangingPunct="1">
              <a:buNone/>
            </a:pPr>
            <a:r>
              <a:rPr lang="en-GB" altLang="fr-FR" b="1" i="0" dirty="0"/>
              <a:t>Accrual accounting – the evidence? </a:t>
            </a:r>
            <a:endParaRPr lang="fr-BE" altLang="fr-FR" b="1" i="0" dirty="0"/>
          </a:p>
          <a:p>
            <a:pPr eaLnBrk="1" hangingPunct="1">
              <a:buFontTx/>
              <a:buNone/>
            </a:pPr>
            <a:r>
              <a:rPr lang="en-US" altLang="en-US" sz="2000" i="0" dirty="0"/>
              <a:t>“</a:t>
            </a:r>
            <a:r>
              <a:rPr lang="en-US" altLang="fr-FR" sz="2000" i="0" dirty="0"/>
              <a:t>There was no evidence that the perceived benefits from the introduction of... accruals accounting... were being </a:t>
            </a:r>
            <a:r>
              <a:rPr lang="en-US" altLang="fr-FR" sz="2000" i="0" dirty="0" err="1"/>
              <a:t>realised</a:t>
            </a:r>
            <a:r>
              <a:rPr lang="en-US" altLang="en-US" sz="2000" i="0" dirty="0"/>
              <a:t>”</a:t>
            </a:r>
            <a:r>
              <a:rPr lang="en-US" altLang="fr-FR" sz="2000" i="0" dirty="0"/>
              <a:t> </a:t>
            </a:r>
          </a:p>
          <a:p>
            <a:pPr marL="0" indent="0" algn="ctr" eaLnBrk="1" hangingPunct="1">
              <a:buFontTx/>
              <a:buNone/>
            </a:pPr>
            <a:r>
              <a:rPr lang="en-US" altLang="fr-FR" sz="2000" i="0" dirty="0"/>
              <a:t>	</a:t>
            </a:r>
            <a:r>
              <a:rPr lang="en-GB" altLang="fr-FR" sz="2000" b="1" i="0" dirty="0" err="1">
                <a:solidFill>
                  <a:srgbClr val="DCAC3A"/>
                </a:solidFill>
              </a:rPr>
              <a:t>Mellett</a:t>
            </a:r>
            <a:r>
              <a:rPr lang="en-GB" altLang="fr-FR" sz="2000" b="1" i="0" dirty="0">
                <a:solidFill>
                  <a:srgbClr val="DCAC3A"/>
                </a:solidFill>
              </a:rPr>
              <a:t>, </a:t>
            </a:r>
            <a:r>
              <a:rPr lang="en-GB" altLang="fr-FR" sz="2000" b="1" i="0" dirty="0" err="1">
                <a:solidFill>
                  <a:srgbClr val="DCAC3A"/>
                </a:solidFill>
              </a:rPr>
              <a:t>Macniven</a:t>
            </a:r>
            <a:r>
              <a:rPr lang="en-GB" altLang="fr-FR" sz="2000" b="1" i="0" dirty="0">
                <a:solidFill>
                  <a:srgbClr val="DCAC3A"/>
                </a:solidFill>
              </a:rPr>
              <a:t> &amp; Marriott, 2008</a:t>
            </a:r>
          </a:p>
          <a:p>
            <a:pPr marL="0" indent="0" algn="ctr" eaLnBrk="1" hangingPunct="1">
              <a:buFontTx/>
              <a:buNone/>
            </a:pPr>
            <a:r>
              <a:rPr lang="en-GB" altLang="fr-FR" sz="2000" b="1" i="0" dirty="0">
                <a:solidFill>
                  <a:srgbClr val="DCAC3A"/>
                </a:solidFill>
              </a:rPr>
              <a:t>(funded by ICAS)</a:t>
            </a:r>
            <a:endParaRPr lang="en-GB" altLang="fr-FR" b="1" dirty="0">
              <a:solidFill>
                <a:srgbClr val="DCAC3A"/>
              </a:solidFill>
            </a:endParaRPr>
          </a:p>
          <a:p>
            <a:pPr eaLnBrk="1" hangingPunct="1">
              <a:buFontTx/>
              <a:buNone/>
            </a:pPr>
            <a:endParaRPr lang="en-GB" altLang="fr-FR" dirty="0"/>
          </a:p>
          <a:p>
            <a:pPr eaLnBrk="1" hangingPunct="1">
              <a:buFont typeface="Wingdings" pitchFamily="2" charset="2"/>
              <a:buNone/>
            </a:pPr>
            <a:endParaRPr lang="fr-BE" altLang="fr-FR" dirty="0"/>
          </a:p>
        </p:txBody>
      </p:sp>
      <p:pic>
        <p:nvPicPr>
          <p:cNvPr id="49157" name="Picture 5" descr="Photo CERDI et Départ VNU 00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4429125"/>
            <a:ext cx="2892425" cy="2220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58" name="TextBox 5"/>
          <p:cNvSpPr txBox="1">
            <a:spLocks noChangeArrowheads="1"/>
          </p:cNvSpPr>
          <p:nvPr/>
        </p:nvSpPr>
        <p:spPr bwMode="auto">
          <a:xfrm>
            <a:off x="3571875" y="5143500"/>
            <a:ext cx="44958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600" i="0" dirty="0"/>
              <a:t>Accrual accounting in NHS from 1991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44467C-737F-4CEB-BFF2-1CA7DAAF16FE}" type="slidenum">
              <a:rPr lang="en-GB" altLang="fr-FR" smtClean="0"/>
              <a:pPr/>
              <a:t>26</a:t>
            </a:fld>
            <a:endParaRPr lang="en-GB" altLang="fr-FR"/>
          </a:p>
        </p:txBody>
      </p:sp>
      <p:sp>
        <p:nvSpPr>
          <p:cNvPr id="7" name="Titre 2"/>
          <p:cNvSpPr>
            <a:spLocks noGrp="1"/>
          </p:cNvSpPr>
          <p:nvPr>
            <p:ph type="title"/>
          </p:nvPr>
        </p:nvSpPr>
        <p:spPr>
          <a:xfrm>
            <a:off x="-6350" y="1269107"/>
            <a:ext cx="9144000" cy="575717"/>
          </a:xfrm>
          <a:ln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algn="ctr" eaLnBrk="1" hangingPunct="1"/>
            <a:r>
              <a:rPr lang="en-GB" altLang="fr-FR" dirty="0"/>
              <a:t>Cash </a:t>
            </a:r>
            <a:r>
              <a:rPr lang="en-GB" altLang="fr-FR" dirty="0" err="1"/>
              <a:t>vs</a:t>
            </a:r>
            <a:r>
              <a:rPr lang="en-GB" altLang="fr-FR" dirty="0"/>
              <a:t> Accrual based Accounting</a:t>
            </a:r>
            <a:endParaRPr lang="fr-BE" altLang="fr-F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Espace réservé du contenu 1"/>
          <p:cNvSpPr>
            <a:spLocks noGrp="1"/>
          </p:cNvSpPr>
          <p:nvPr>
            <p:ph idx="1"/>
          </p:nvPr>
        </p:nvSpPr>
        <p:spPr>
          <a:xfrm>
            <a:off x="251520" y="2412975"/>
            <a:ext cx="8640960" cy="4112369"/>
          </a:xfrm>
        </p:spPr>
        <p:txBody>
          <a:bodyPr/>
          <a:lstStyle/>
          <a:p>
            <a:pPr lvl="0" algn="ctr" eaLnBrk="1" hangingPunct="1">
              <a:buClr>
                <a:srgbClr val="FFFFFF"/>
              </a:buClr>
              <a:buNone/>
            </a:pPr>
            <a:r>
              <a:rPr lang="en-GB" altLang="fr-FR" b="1" i="0" dirty="0"/>
              <a:t>Accrual accounting – the evidence? </a:t>
            </a:r>
            <a:endParaRPr lang="fr-BE" altLang="fr-FR" b="1" i="0" dirty="0"/>
          </a:p>
          <a:p>
            <a:pPr eaLnBrk="1" hangingPunct="1">
              <a:buFontTx/>
              <a:buNone/>
            </a:pPr>
            <a:r>
              <a:rPr lang="ja-JP" altLang="en-GB" sz="2200" dirty="0"/>
              <a:t>“</a:t>
            </a:r>
            <a:r>
              <a:rPr lang="en-GB" altLang="ja-JP" sz="2200" dirty="0"/>
              <a:t>Departments have made significant progress in using accruals-based accounting ... This has allowed departments to better understand how they are using their financial resources, for example by offering more detailed information to manage their assets and liabilities. </a:t>
            </a:r>
            <a:r>
              <a:rPr lang="en-GB" altLang="ja-JP" sz="2200" dirty="0">
                <a:solidFill>
                  <a:srgbClr val="660066"/>
                </a:solidFill>
              </a:rPr>
              <a:t>Departments have used this information to help identify under-utilised assets and to dispose of those no longer required</a:t>
            </a:r>
            <a:r>
              <a:rPr lang="en-GB" altLang="ja-JP" sz="2200" dirty="0"/>
              <a:t>.</a:t>
            </a:r>
            <a:r>
              <a:rPr lang="ja-JP" altLang="en-GB" sz="2200" dirty="0"/>
              <a:t>”</a:t>
            </a:r>
            <a:r>
              <a:rPr lang="en-GB" altLang="ja-JP" sz="2200" dirty="0"/>
              <a:t> </a:t>
            </a:r>
          </a:p>
          <a:p>
            <a:pPr eaLnBrk="1" hangingPunct="1">
              <a:buFontTx/>
              <a:buNone/>
            </a:pPr>
            <a:r>
              <a:rPr lang="en-GB" altLang="fr-FR" b="1" dirty="0">
                <a:solidFill>
                  <a:srgbClr val="DCAC3A"/>
                </a:solidFill>
              </a:rPr>
              <a:t>				</a:t>
            </a:r>
            <a:r>
              <a:rPr lang="en-GB" altLang="fr-FR" b="1" i="0" dirty="0">
                <a:solidFill>
                  <a:srgbClr val="DCAC3A"/>
                </a:solidFill>
              </a:rPr>
              <a:t>UK National Audit Office, 2008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44467C-737F-4CEB-BFF2-1CA7DAAF16FE}" type="slidenum">
              <a:rPr lang="en-GB" altLang="fr-FR" smtClean="0"/>
              <a:pPr/>
              <a:t>27</a:t>
            </a:fld>
            <a:endParaRPr lang="en-GB" altLang="fr-FR"/>
          </a:p>
        </p:txBody>
      </p:sp>
      <p:sp>
        <p:nvSpPr>
          <p:cNvPr id="4" name="Titre 2"/>
          <p:cNvSpPr>
            <a:spLocks noGrp="1"/>
          </p:cNvSpPr>
          <p:nvPr>
            <p:ph type="title"/>
          </p:nvPr>
        </p:nvSpPr>
        <p:spPr>
          <a:xfrm>
            <a:off x="-6350" y="1269107"/>
            <a:ext cx="9144000" cy="575717"/>
          </a:xfrm>
          <a:ln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algn="ctr" eaLnBrk="1" hangingPunct="1"/>
            <a:r>
              <a:rPr lang="en-GB" altLang="fr-FR" dirty="0"/>
              <a:t>Cash </a:t>
            </a:r>
            <a:r>
              <a:rPr lang="en-GB" altLang="fr-FR" dirty="0" err="1"/>
              <a:t>vs</a:t>
            </a:r>
            <a:r>
              <a:rPr lang="en-GB" altLang="fr-FR" dirty="0"/>
              <a:t> Accrual based Accounting</a:t>
            </a:r>
            <a:endParaRPr lang="fr-BE" altLang="fr-F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Espace réservé du contenu 1"/>
          <p:cNvSpPr>
            <a:spLocks noGrp="1"/>
          </p:cNvSpPr>
          <p:nvPr>
            <p:ph idx="1"/>
          </p:nvPr>
        </p:nvSpPr>
        <p:spPr>
          <a:xfrm>
            <a:off x="323528" y="2276872"/>
            <a:ext cx="8605463" cy="3168352"/>
          </a:xfrm>
        </p:spPr>
        <p:txBody>
          <a:bodyPr/>
          <a:lstStyle/>
          <a:p>
            <a:pPr algn="ctr" eaLnBrk="1" hangingPunct="1">
              <a:spcBef>
                <a:spcPts val="0"/>
              </a:spcBef>
              <a:spcAft>
                <a:spcPts val="1200"/>
              </a:spcAft>
              <a:buClr>
                <a:srgbClr val="FFFFFF"/>
              </a:buClr>
              <a:buNone/>
            </a:pPr>
            <a:r>
              <a:rPr lang="en-US" altLang="fr-FR" sz="3200" b="1" i="0" dirty="0"/>
              <a:t> </a:t>
            </a:r>
            <a:r>
              <a:rPr lang="en-US" altLang="fr-FR" b="1" i="0" dirty="0"/>
              <a:t>Risks of moving to accrual accounting before capacity developed… </a:t>
            </a:r>
          </a:p>
          <a:p>
            <a:pPr eaLnBrk="1" hangingPunct="1">
              <a:buClrTx/>
              <a:buFontTx/>
              <a:buNone/>
            </a:pPr>
            <a:r>
              <a:rPr lang="en-GB" altLang="fr-FR" sz="2000" dirty="0"/>
              <a:t>Auditor General, Cayman Islands, April 2010:</a:t>
            </a:r>
          </a:p>
          <a:p>
            <a:pPr eaLnBrk="1" hangingPunct="1">
              <a:buClrTx/>
              <a:buFontTx/>
              <a:buNone/>
            </a:pPr>
            <a:r>
              <a:rPr lang="en-US" altLang="fr-FR" sz="2000" i="0" dirty="0"/>
              <a:t> </a:t>
            </a:r>
            <a:r>
              <a:rPr lang="en-US" altLang="en-US" sz="2000" i="0" dirty="0"/>
              <a:t>“</a:t>
            </a:r>
            <a:r>
              <a:rPr lang="en-US" altLang="fr-FR" sz="2000" i="0" dirty="0"/>
              <a:t>the state of financial accountability reporting has gotten worse in the two years since I last reported on this matter</a:t>
            </a:r>
            <a:r>
              <a:rPr lang="en-US" altLang="en-US" sz="2000" i="0" dirty="0"/>
              <a:t>”</a:t>
            </a:r>
            <a:endParaRPr lang="en-GB" altLang="ja-JP" sz="2000" i="0" dirty="0"/>
          </a:p>
          <a:p>
            <a:pPr eaLnBrk="1" hangingPunct="1">
              <a:buClrTx/>
              <a:buFontTx/>
              <a:buNone/>
            </a:pPr>
            <a:r>
              <a:rPr lang="en-GB" altLang="fr-FR" sz="2000" i="0" dirty="0"/>
              <a:t> </a:t>
            </a:r>
            <a:r>
              <a:rPr lang="en-US" altLang="en-US" sz="2000" i="0" dirty="0"/>
              <a:t>“</a:t>
            </a:r>
            <a:r>
              <a:rPr lang="en-US" altLang="fr-FR" sz="2000" i="0" dirty="0"/>
              <a:t>I believe this situation has become a national crisis that could lead to tremendous consequences for the Cayman Islands </a:t>
            </a:r>
            <a:br>
              <a:rPr lang="en-US" altLang="fr-FR" sz="2000" i="0" dirty="0"/>
            </a:br>
            <a:r>
              <a:rPr lang="en-US" altLang="fr-FR" sz="2000" i="0" dirty="0"/>
              <a:t>Government if not addressed immediately</a:t>
            </a:r>
            <a:r>
              <a:rPr lang="en-US" altLang="en-US" sz="2000" i="0" dirty="0"/>
              <a:t>”</a:t>
            </a:r>
            <a:endParaRPr lang="en-GB" altLang="ja-JP" sz="2000" i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44467C-737F-4CEB-BFF2-1CA7DAAF16FE}" type="slidenum">
              <a:rPr lang="en-GB" altLang="fr-FR" smtClean="0"/>
              <a:pPr/>
              <a:t>28</a:t>
            </a:fld>
            <a:endParaRPr lang="en-GB" altLang="fr-FR"/>
          </a:p>
        </p:txBody>
      </p:sp>
      <p:sp>
        <p:nvSpPr>
          <p:cNvPr id="4" name="Titre 2"/>
          <p:cNvSpPr>
            <a:spLocks noGrp="1"/>
          </p:cNvSpPr>
          <p:nvPr>
            <p:ph type="title"/>
          </p:nvPr>
        </p:nvSpPr>
        <p:spPr>
          <a:xfrm>
            <a:off x="-6350" y="1269107"/>
            <a:ext cx="9144000" cy="575717"/>
          </a:xfrm>
          <a:ln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algn="ctr" eaLnBrk="1" hangingPunct="1"/>
            <a:r>
              <a:rPr lang="en-GB" altLang="fr-FR" dirty="0"/>
              <a:t>Cash </a:t>
            </a:r>
            <a:r>
              <a:rPr lang="en-GB" altLang="fr-FR" dirty="0" err="1"/>
              <a:t>vs</a:t>
            </a:r>
            <a:r>
              <a:rPr lang="en-GB" altLang="fr-FR" dirty="0"/>
              <a:t> Accrual based Accounting</a:t>
            </a:r>
            <a:endParaRPr lang="fr-BE" altLang="fr-F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Espace réservé du contenu 1"/>
          <p:cNvSpPr>
            <a:spLocks noGrp="1"/>
          </p:cNvSpPr>
          <p:nvPr>
            <p:ph idx="1"/>
          </p:nvPr>
        </p:nvSpPr>
        <p:spPr>
          <a:xfrm>
            <a:off x="15290" y="2152749"/>
            <a:ext cx="9073008" cy="4660627"/>
          </a:xfrm>
        </p:spPr>
        <p:txBody>
          <a:bodyPr/>
          <a:lstStyle/>
          <a:p>
            <a:pPr algn="ctr" eaLnBrk="1" hangingPunct="1">
              <a:spcBef>
                <a:spcPts val="0"/>
              </a:spcBef>
              <a:spcAft>
                <a:spcPts val="600"/>
              </a:spcAft>
              <a:buClr>
                <a:srgbClr val="FFFFFF"/>
              </a:buClr>
              <a:buNone/>
            </a:pPr>
            <a:r>
              <a:rPr lang="en-US" altLang="fr-FR" b="1" i="0" dirty="0"/>
              <a:t>Even problems in developed countries</a:t>
            </a:r>
          </a:p>
          <a:p>
            <a:pPr eaLnBrk="1" hangingPunct="1">
              <a:buClrTx/>
              <a:buFontTx/>
              <a:buNone/>
            </a:pPr>
            <a:r>
              <a:rPr lang="en-GB" altLang="fr-FR" sz="2100" i="0" dirty="0"/>
              <a:t>UK Government Accounts, Published Nov 2011: (20 months late)</a:t>
            </a:r>
          </a:p>
          <a:p>
            <a:pPr eaLnBrk="1" hangingPunct="1">
              <a:buClrTx/>
              <a:buFontTx/>
              <a:buNone/>
            </a:pPr>
            <a:r>
              <a:rPr lang="en-US" altLang="fr-FR" sz="2100" i="0" dirty="0"/>
              <a:t>NAO press release – accounts have 3 pages of qualifications</a:t>
            </a:r>
          </a:p>
          <a:p>
            <a:r>
              <a:rPr lang="en-GB" altLang="fr-FR" sz="2100" i="0" dirty="0"/>
              <a:t>“The publication of the first audited Whole of Government Accounts is a landmark event, which has substantially furthered the cause of transparency and accountability in public spending.”</a:t>
            </a:r>
          </a:p>
          <a:p>
            <a:r>
              <a:rPr lang="en-GB" altLang="fr-FR" sz="2100" i="0" dirty="0"/>
              <a:t>“The accounts need to be significantly improved, though, if they are to play a full part in comprehensive and meaningful analysis of the government</a:t>
            </a:r>
            <a:r>
              <a:rPr lang="ja-JP" altLang="en-GB" sz="2100" i="0" dirty="0"/>
              <a:t>’</a:t>
            </a:r>
            <a:r>
              <a:rPr lang="en-GB" altLang="ja-JP" sz="2100" i="0" dirty="0"/>
              <a:t>s financial position. I am particularly concerned that large organisations which in my view are clearly owned and controlled by the government, have been excluded.”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44467C-737F-4CEB-BFF2-1CA7DAAF16FE}" type="slidenum">
              <a:rPr lang="en-GB" altLang="fr-FR" smtClean="0"/>
              <a:pPr/>
              <a:t>29</a:t>
            </a:fld>
            <a:endParaRPr lang="en-GB" altLang="fr-FR"/>
          </a:p>
        </p:txBody>
      </p:sp>
      <p:sp>
        <p:nvSpPr>
          <p:cNvPr id="4" name="Titre 2"/>
          <p:cNvSpPr>
            <a:spLocks noGrp="1"/>
          </p:cNvSpPr>
          <p:nvPr>
            <p:ph type="title"/>
          </p:nvPr>
        </p:nvSpPr>
        <p:spPr>
          <a:xfrm>
            <a:off x="-6350" y="1269107"/>
            <a:ext cx="9144000" cy="575717"/>
          </a:xfrm>
          <a:ln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algn="ctr" eaLnBrk="1" hangingPunct="1"/>
            <a:r>
              <a:rPr lang="en-GB" altLang="fr-FR" dirty="0"/>
              <a:t>Cash </a:t>
            </a:r>
            <a:r>
              <a:rPr lang="en-GB" altLang="fr-FR" dirty="0" err="1"/>
              <a:t>vs</a:t>
            </a:r>
            <a:r>
              <a:rPr lang="en-GB" altLang="fr-FR" dirty="0"/>
              <a:t> Accrual based Accounting</a:t>
            </a:r>
            <a:endParaRPr lang="fr-BE" alt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contenu 1"/>
          <p:cNvSpPr>
            <a:spLocks noGrp="1"/>
          </p:cNvSpPr>
          <p:nvPr>
            <p:ph idx="1"/>
          </p:nvPr>
        </p:nvSpPr>
        <p:spPr>
          <a:xfrm>
            <a:off x="467544" y="2492896"/>
            <a:ext cx="8229600" cy="3672408"/>
          </a:xfrm>
        </p:spPr>
        <p:txBody>
          <a:bodyPr/>
          <a:lstStyle/>
          <a:p>
            <a:pPr eaLnBrk="1" hangingPunct="1">
              <a:spcBef>
                <a:spcPts val="600"/>
              </a:spcBef>
              <a:spcAft>
                <a:spcPts val="1200"/>
              </a:spcAft>
              <a:buClrTx/>
            </a:pPr>
            <a:r>
              <a:rPr lang="en-US" altLang="fr-FR" sz="2600" i="0" dirty="0"/>
              <a:t>Parliament</a:t>
            </a:r>
          </a:p>
          <a:p>
            <a:pPr marL="342900" lvl="1" indent="-342900" eaLnBrk="1" hangingPunct="1">
              <a:spcBef>
                <a:spcPts val="600"/>
              </a:spcBef>
              <a:spcAft>
                <a:spcPts val="1200"/>
              </a:spcAft>
              <a:buClrTx/>
            </a:pPr>
            <a:r>
              <a:rPr lang="en-US" altLang="fr-FR" sz="2600" b="0" dirty="0"/>
              <a:t>Media</a:t>
            </a:r>
          </a:p>
          <a:p>
            <a:pPr marL="342900" lvl="1" indent="-342900" eaLnBrk="1" hangingPunct="1">
              <a:spcBef>
                <a:spcPts val="600"/>
              </a:spcBef>
              <a:spcAft>
                <a:spcPts val="1200"/>
              </a:spcAft>
              <a:buClrTx/>
            </a:pPr>
            <a:r>
              <a:rPr lang="en-US" altLang="fr-FR" sz="2600" b="0" dirty="0"/>
              <a:t>Civil society and trade unions </a:t>
            </a:r>
          </a:p>
          <a:p>
            <a:pPr marL="342900" lvl="1" indent="-342900" eaLnBrk="1" hangingPunct="1">
              <a:spcBef>
                <a:spcPts val="600"/>
              </a:spcBef>
              <a:spcAft>
                <a:spcPts val="1200"/>
              </a:spcAft>
              <a:buClrTx/>
            </a:pPr>
            <a:r>
              <a:rPr lang="en-US" altLang="fr-FR" sz="2600" b="0" dirty="0"/>
              <a:t>Citizens and voters</a:t>
            </a:r>
          </a:p>
          <a:p>
            <a:pPr eaLnBrk="1" hangingPunct="1">
              <a:spcBef>
                <a:spcPts val="600"/>
              </a:spcBef>
              <a:spcAft>
                <a:spcPts val="1200"/>
              </a:spcAft>
              <a:buClrTx/>
            </a:pPr>
            <a:r>
              <a:rPr lang="en-US" altLang="fr-FR" sz="2600" i="0" dirty="0"/>
              <a:t>Others: </a:t>
            </a:r>
            <a:r>
              <a:rPr lang="en-US" altLang="fr-FR" sz="2200" b="0" dirty="0"/>
              <a:t>World Bank, IMF and Other Development Partners</a:t>
            </a:r>
          </a:p>
        </p:txBody>
      </p:sp>
      <p:sp>
        <p:nvSpPr>
          <p:cNvPr id="6" name="Titre 2"/>
          <p:cNvSpPr>
            <a:spLocks noGrp="1"/>
          </p:cNvSpPr>
          <p:nvPr>
            <p:ph type="title"/>
          </p:nvPr>
        </p:nvSpPr>
        <p:spPr>
          <a:xfrm>
            <a:off x="0" y="1133872"/>
            <a:ext cx="9144000" cy="1143000"/>
          </a:xfrm>
          <a:ln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algn="ctr" eaLnBrk="1" hangingPunct="1"/>
            <a:r>
              <a:rPr lang="en-GB" altLang="fr-FR" dirty="0"/>
              <a:t>Who uses the accounts?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44467C-737F-4CEB-BFF2-1CA7DAAF16FE}" type="slidenum">
              <a:rPr lang="en-GB" altLang="fr-FR" smtClean="0"/>
              <a:pPr/>
              <a:t>3</a:t>
            </a:fld>
            <a:endParaRPr lang="en-GB" altLang="fr-FR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Rectangle 4"/>
          <p:cNvSpPr>
            <a:spLocks noChangeArrowheads="1"/>
          </p:cNvSpPr>
          <p:nvPr/>
        </p:nvSpPr>
        <p:spPr bwMode="auto">
          <a:xfrm>
            <a:off x="228600" y="2986088"/>
            <a:ext cx="1549400" cy="1023937"/>
          </a:xfrm>
          <a:prstGeom prst="rect">
            <a:avLst/>
          </a:prstGeom>
          <a:solidFill>
            <a:srgbClr val="CC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fr-FR" sz="1200" b="1" i="0" u="sng"/>
              <a:t>Budget approved</a:t>
            </a:r>
            <a:br>
              <a:rPr lang="en-US" altLang="fr-FR" sz="1200" b="1" i="0" u="sng"/>
            </a:br>
            <a:r>
              <a:rPr lang="en-US" altLang="fr-FR" sz="1200" i="0"/>
              <a:t>In gov</a:t>
            </a:r>
            <a:r>
              <a:rPr lang="en-US" altLang="en-US" sz="1200" i="0"/>
              <a:t>’</a:t>
            </a:r>
            <a:r>
              <a:rPr lang="en-US" altLang="fr-FR" sz="1200" i="0"/>
              <a:t>t legal</a:t>
            </a:r>
            <a:br>
              <a:rPr lang="en-US" altLang="fr-FR" sz="1200" i="0"/>
            </a:br>
            <a:r>
              <a:rPr lang="en-US" altLang="fr-FR" sz="1200" i="0"/>
              <a:t>authority for </a:t>
            </a:r>
            <a:br>
              <a:rPr lang="en-US" altLang="fr-FR" sz="1200" i="0"/>
            </a:br>
            <a:r>
              <a:rPr lang="en-US" altLang="fr-FR" sz="1200" i="0"/>
              <a:t>expenditure</a:t>
            </a:r>
            <a:endParaRPr lang="en-AU" altLang="fr-FR" sz="1200" i="0"/>
          </a:p>
        </p:txBody>
      </p:sp>
      <p:sp>
        <p:nvSpPr>
          <p:cNvPr id="57349" name="Rectangle 5"/>
          <p:cNvSpPr>
            <a:spLocks noChangeArrowheads="1"/>
          </p:cNvSpPr>
          <p:nvPr/>
        </p:nvSpPr>
        <p:spPr bwMode="auto">
          <a:xfrm>
            <a:off x="1997075" y="2986088"/>
            <a:ext cx="1549400" cy="1023937"/>
          </a:xfrm>
          <a:prstGeom prst="rect">
            <a:avLst/>
          </a:prstGeom>
          <a:solidFill>
            <a:srgbClr val="CC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fr-FR" sz="1200" b="1" i="0" u="sng"/>
              <a:t>Funds warranted</a:t>
            </a:r>
            <a:br>
              <a:rPr lang="en-US" altLang="fr-FR" sz="1200" b="1" i="0" u="sng"/>
            </a:br>
            <a:r>
              <a:rPr lang="en-US" altLang="fr-FR" sz="1200" i="0"/>
              <a:t>Authority to spend</a:t>
            </a:r>
            <a:br>
              <a:rPr lang="en-US" altLang="fr-FR" sz="1200" i="0"/>
            </a:br>
            <a:r>
              <a:rPr lang="en-US" altLang="fr-FR" sz="1200" i="0"/>
              <a:t>delegated to </a:t>
            </a:r>
            <a:br>
              <a:rPr lang="en-US" altLang="fr-FR" sz="1200" i="0"/>
            </a:br>
            <a:r>
              <a:rPr lang="en-US" altLang="fr-FR" sz="1200" i="0"/>
              <a:t>specified official</a:t>
            </a:r>
            <a:endParaRPr lang="en-AU" altLang="fr-FR" sz="1200" i="0"/>
          </a:p>
        </p:txBody>
      </p:sp>
      <p:sp>
        <p:nvSpPr>
          <p:cNvPr id="57350" name="Rectangle 6"/>
          <p:cNvSpPr>
            <a:spLocks noChangeArrowheads="1"/>
          </p:cNvSpPr>
          <p:nvPr/>
        </p:nvSpPr>
        <p:spPr bwMode="auto">
          <a:xfrm>
            <a:off x="3786188" y="3000375"/>
            <a:ext cx="1643062" cy="1023938"/>
          </a:xfrm>
          <a:prstGeom prst="rect">
            <a:avLst/>
          </a:prstGeom>
          <a:solidFill>
            <a:srgbClr val="CC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fr-FR" sz="1200" b="1" i="0" u="sng"/>
              <a:t>Order</a:t>
            </a:r>
            <a:br>
              <a:rPr lang="en-US" altLang="fr-FR" sz="1200" b="1" i="0" u="sng"/>
            </a:br>
            <a:r>
              <a:rPr lang="en-US" altLang="fr-FR" sz="1200" i="0"/>
              <a:t>For goods or </a:t>
            </a:r>
            <a:br>
              <a:rPr lang="en-US" altLang="fr-FR" sz="1200" i="0"/>
            </a:br>
            <a:r>
              <a:rPr lang="en-US" altLang="fr-FR" sz="1200" i="0"/>
              <a:t>services under</a:t>
            </a:r>
            <a:br>
              <a:rPr lang="en-US" altLang="fr-FR" sz="1200" i="0"/>
            </a:br>
            <a:r>
              <a:rPr lang="en-US" altLang="fr-FR" sz="1200" i="0"/>
              <a:t>delegated authority</a:t>
            </a:r>
            <a:endParaRPr lang="en-AU" altLang="fr-FR" sz="1200" i="0"/>
          </a:p>
        </p:txBody>
      </p:sp>
      <p:sp>
        <p:nvSpPr>
          <p:cNvPr id="57351" name="Rectangle 7"/>
          <p:cNvSpPr>
            <a:spLocks noChangeArrowheads="1"/>
          </p:cNvSpPr>
          <p:nvPr/>
        </p:nvSpPr>
        <p:spPr bwMode="auto">
          <a:xfrm>
            <a:off x="5572125" y="3000375"/>
            <a:ext cx="1549400" cy="1023938"/>
          </a:xfrm>
          <a:prstGeom prst="rect">
            <a:avLst/>
          </a:prstGeom>
          <a:solidFill>
            <a:srgbClr val="FFC0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fr-FR" sz="1200" b="1" i="0" u="sng"/>
              <a:t>Invoice received</a:t>
            </a:r>
            <a:br>
              <a:rPr lang="en-US" altLang="fr-FR" sz="1200" b="1" i="0" u="sng"/>
            </a:br>
            <a:r>
              <a:rPr lang="en-US" altLang="fr-FR" sz="1200" i="0"/>
              <a:t>Point at which </a:t>
            </a:r>
            <a:br>
              <a:rPr lang="en-US" altLang="fr-FR" sz="1200" i="0"/>
            </a:br>
            <a:r>
              <a:rPr lang="en-US" altLang="fr-FR" sz="1200" i="0"/>
              <a:t>legal liability to </a:t>
            </a:r>
            <a:br>
              <a:rPr lang="en-US" altLang="fr-FR" sz="1200" i="0"/>
            </a:br>
            <a:r>
              <a:rPr lang="en-US" altLang="fr-FR" sz="1200" i="0"/>
              <a:t>pay arises</a:t>
            </a:r>
            <a:endParaRPr lang="en-AU" altLang="fr-FR" sz="1200" i="0"/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7302500" y="2986088"/>
            <a:ext cx="1549400" cy="102393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r>
              <a:rPr lang="en-US" b="1" u="sng">
                <a:ea typeface="ＭＳ Ｐゴシック" charset="-128"/>
                <a:cs typeface="Times New Roman" pitchFamily="18" charset="0"/>
              </a:rPr>
              <a:t>Cash payment</a:t>
            </a:r>
            <a:br>
              <a:rPr lang="en-US" b="1" u="sng">
                <a:ea typeface="ＭＳ Ｐゴシック" charset="-128"/>
                <a:cs typeface="Times New Roman" pitchFamily="18" charset="0"/>
              </a:rPr>
            </a:br>
            <a:r>
              <a:rPr lang="en-US">
                <a:ea typeface="ＭＳ Ｐゴシック" charset="-128"/>
                <a:cs typeface="Times New Roman" pitchFamily="18" charset="0"/>
              </a:rPr>
              <a:t>To supplier for</a:t>
            </a:r>
            <a:br>
              <a:rPr lang="en-US">
                <a:ea typeface="ＭＳ Ｐゴシック" charset="-128"/>
                <a:cs typeface="Times New Roman" pitchFamily="18" charset="0"/>
              </a:rPr>
            </a:br>
            <a:r>
              <a:rPr lang="en-US">
                <a:ea typeface="ＭＳ Ｐゴシック" charset="-128"/>
                <a:cs typeface="Times New Roman" pitchFamily="18" charset="0"/>
              </a:rPr>
              <a:t>goods or </a:t>
            </a:r>
            <a:br>
              <a:rPr lang="en-US">
                <a:ea typeface="ＭＳ Ｐゴシック" charset="-128"/>
                <a:cs typeface="Times New Roman" pitchFamily="18" charset="0"/>
              </a:rPr>
            </a:br>
            <a:r>
              <a:rPr lang="en-US">
                <a:ea typeface="ＭＳ Ｐゴシック" charset="-128"/>
                <a:cs typeface="Times New Roman" pitchFamily="18" charset="0"/>
              </a:rPr>
              <a:t>services</a:t>
            </a:r>
            <a:endParaRPr lang="en-AU">
              <a:ea typeface="ＭＳ Ｐゴシック" charset="-128"/>
              <a:cs typeface="Times New Roman" pitchFamily="18" charset="0"/>
            </a:endParaRPr>
          </a:p>
        </p:txBody>
      </p:sp>
      <p:sp>
        <p:nvSpPr>
          <p:cNvPr id="57353" name="AutoShape 9"/>
          <p:cNvSpPr>
            <a:spLocks noChangeArrowheads="1"/>
          </p:cNvSpPr>
          <p:nvPr/>
        </p:nvSpPr>
        <p:spPr bwMode="auto">
          <a:xfrm>
            <a:off x="258763" y="4641850"/>
            <a:ext cx="1741487" cy="1503363"/>
          </a:xfrm>
          <a:prstGeom prst="roundRect">
            <a:avLst>
              <a:gd name="adj" fmla="val 16667"/>
            </a:avLst>
          </a:prstGeom>
          <a:solidFill>
            <a:srgbClr val="FFFF8B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fr-FR" sz="1200" i="0"/>
              <a:t>Gov</a:t>
            </a:r>
            <a:r>
              <a:rPr lang="en-US" altLang="en-US" sz="1200" i="0"/>
              <a:t>’</a:t>
            </a:r>
            <a:r>
              <a:rPr lang="en-US" altLang="fr-FR" sz="1200" i="0"/>
              <a:t>t financial</a:t>
            </a:r>
            <a:br>
              <a:rPr lang="en-US" altLang="fr-FR" sz="1200" i="0"/>
            </a:br>
            <a:r>
              <a:rPr lang="en-US" altLang="fr-FR" sz="1200" i="0"/>
              <a:t>management must</a:t>
            </a:r>
            <a:br>
              <a:rPr lang="en-US" altLang="fr-FR" sz="1200" i="0"/>
            </a:br>
            <a:r>
              <a:rPr lang="en-US" altLang="fr-FR" sz="1200" i="0"/>
              <a:t>track budget</a:t>
            </a:r>
            <a:br>
              <a:rPr lang="en-US" altLang="fr-FR" sz="1200" i="0"/>
            </a:br>
            <a:r>
              <a:rPr lang="en-US" altLang="fr-FR" sz="1200" i="0"/>
              <a:t>changes, e.g.</a:t>
            </a:r>
            <a:br>
              <a:rPr lang="en-US" altLang="fr-FR" sz="1200" i="0"/>
            </a:br>
            <a:r>
              <a:rPr lang="en-US" altLang="fr-FR" sz="1200" i="0"/>
              <a:t>transfers between</a:t>
            </a:r>
            <a:br>
              <a:rPr lang="en-US" altLang="fr-FR" sz="1200" i="0"/>
            </a:br>
            <a:r>
              <a:rPr lang="en-US" altLang="fr-FR" sz="1200" i="0"/>
              <a:t>budget heads</a:t>
            </a:r>
            <a:endParaRPr lang="en-AU" altLang="fr-FR" sz="1200" i="0"/>
          </a:p>
        </p:txBody>
      </p:sp>
      <p:sp>
        <p:nvSpPr>
          <p:cNvPr id="57354" name="AutoShape 10"/>
          <p:cNvSpPr>
            <a:spLocks noChangeArrowheads="1"/>
          </p:cNvSpPr>
          <p:nvPr/>
        </p:nvSpPr>
        <p:spPr bwMode="auto">
          <a:xfrm>
            <a:off x="2014538" y="4641850"/>
            <a:ext cx="1611312" cy="1503363"/>
          </a:xfrm>
          <a:prstGeom prst="roundRect">
            <a:avLst>
              <a:gd name="adj" fmla="val 16667"/>
            </a:avLst>
          </a:prstGeom>
          <a:solidFill>
            <a:srgbClr val="FFFF8B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fr-FR" sz="1200" i="0"/>
              <a:t>Delegation of</a:t>
            </a:r>
            <a:br>
              <a:rPr lang="en-US" altLang="fr-FR" sz="1200" i="0"/>
            </a:br>
            <a:r>
              <a:rPr lang="en-US" altLang="fr-FR" sz="1200" i="0"/>
              <a:t>authority to spend</a:t>
            </a:r>
            <a:br>
              <a:rPr lang="en-US" altLang="fr-FR" sz="1200" i="0"/>
            </a:br>
            <a:r>
              <a:rPr lang="en-US" altLang="fr-FR" sz="1200" i="0"/>
              <a:t>key budget</a:t>
            </a:r>
            <a:br>
              <a:rPr lang="en-US" altLang="fr-FR" sz="1200" i="0"/>
            </a:br>
            <a:r>
              <a:rPr lang="en-US" altLang="fr-FR" sz="1200" i="0"/>
              <a:t>management stage</a:t>
            </a:r>
            <a:br>
              <a:rPr lang="en-US" altLang="fr-FR" sz="1200" i="0"/>
            </a:br>
            <a:r>
              <a:rPr lang="en-US" altLang="fr-FR" sz="1200" i="0"/>
              <a:t>for gov</a:t>
            </a:r>
            <a:r>
              <a:rPr lang="en-US" altLang="en-US" sz="1200" i="0"/>
              <a:t>’</a:t>
            </a:r>
            <a:r>
              <a:rPr lang="en-US" altLang="fr-FR" sz="1200" i="0"/>
              <a:t>t financial</a:t>
            </a:r>
            <a:br>
              <a:rPr lang="en-US" altLang="fr-FR" sz="1200" i="0"/>
            </a:br>
            <a:r>
              <a:rPr lang="en-US" altLang="fr-FR" sz="1200" i="0"/>
              <a:t>management</a:t>
            </a:r>
            <a:endParaRPr lang="en-AU" altLang="fr-FR" sz="1200" i="0"/>
          </a:p>
        </p:txBody>
      </p:sp>
      <p:sp>
        <p:nvSpPr>
          <p:cNvPr id="57355" name="AutoShape 11"/>
          <p:cNvSpPr>
            <a:spLocks noChangeArrowheads="1"/>
          </p:cNvSpPr>
          <p:nvPr/>
        </p:nvSpPr>
        <p:spPr bwMode="auto">
          <a:xfrm>
            <a:off x="3643313" y="4643438"/>
            <a:ext cx="1857375" cy="1503362"/>
          </a:xfrm>
          <a:prstGeom prst="roundRect">
            <a:avLst>
              <a:gd name="adj" fmla="val 16667"/>
            </a:avLst>
          </a:prstGeom>
          <a:solidFill>
            <a:srgbClr val="FFFF8B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fr-FR" sz="1200" i="0"/>
              <a:t>Commitment to</a:t>
            </a:r>
            <a:br>
              <a:rPr lang="en-US" altLang="fr-FR" sz="1200" i="0"/>
            </a:br>
            <a:r>
              <a:rPr lang="en-US" altLang="fr-FR" sz="1200" i="0"/>
              <a:t> spend important in </a:t>
            </a:r>
            <a:br>
              <a:rPr lang="en-US" altLang="fr-FR" sz="1200" i="0"/>
            </a:br>
            <a:r>
              <a:rPr lang="en-US" altLang="fr-FR" sz="1200" i="0"/>
              <a:t>gov</a:t>
            </a:r>
            <a:r>
              <a:rPr lang="en-US" altLang="en-US" sz="1200" i="0"/>
              <a:t>’</a:t>
            </a:r>
            <a:r>
              <a:rPr lang="en-US" altLang="fr-FR" sz="1200" i="0"/>
              <a:t>t budget</a:t>
            </a:r>
            <a:br>
              <a:rPr lang="en-US" altLang="fr-FR" sz="1200" i="0"/>
            </a:br>
            <a:r>
              <a:rPr lang="en-US" altLang="fr-FR" sz="1200" i="0"/>
              <a:t> management</a:t>
            </a:r>
            <a:br>
              <a:rPr lang="en-US" altLang="fr-FR" sz="1200" i="0"/>
            </a:br>
            <a:r>
              <a:rPr lang="en-US" altLang="fr-FR" sz="1200" i="0"/>
              <a:t> to monitor</a:t>
            </a:r>
            <a:br>
              <a:rPr lang="en-US" altLang="fr-FR" sz="1200" i="0"/>
            </a:br>
            <a:r>
              <a:rPr lang="en-US" altLang="fr-FR" sz="1200" i="0"/>
              <a:t>expenditure against</a:t>
            </a:r>
            <a:br>
              <a:rPr lang="en-US" altLang="fr-FR" sz="1200" i="0"/>
            </a:br>
            <a:r>
              <a:rPr lang="en-US" altLang="fr-FR" sz="1200" i="0"/>
              <a:t>budget ceilings</a:t>
            </a:r>
            <a:endParaRPr lang="en-AU" altLang="fr-FR" sz="1200" i="0"/>
          </a:p>
        </p:txBody>
      </p:sp>
      <p:sp>
        <p:nvSpPr>
          <p:cNvPr id="57356" name="AutoShape 12"/>
          <p:cNvSpPr>
            <a:spLocks noChangeArrowheads="1"/>
          </p:cNvSpPr>
          <p:nvPr/>
        </p:nvSpPr>
        <p:spPr bwMode="auto">
          <a:xfrm>
            <a:off x="5526088" y="4641850"/>
            <a:ext cx="1611312" cy="1503363"/>
          </a:xfrm>
          <a:prstGeom prst="roundRect">
            <a:avLst>
              <a:gd name="adj" fmla="val 16667"/>
            </a:avLst>
          </a:prstGeom>
          <a:solidFill>
            <a:srgbClr val="FFFF8B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fr-FR" sz="1200" i="0"/>
              <a:t>Recognition of</a:t>
            </a:r>
            <a:br>
              <a:rPr lang="en-US" altLang="fr-FR" sz="1200" i="0"/>
            </a:br>
            <a:r>
              <a:rPr lang="en-US" altLang="fr-FR" sz="1200" i="0"/>
              <a:t>transaction under</a:t>
            </a:r>
            <a:br>
              <a:rPr lang="en-US" altLang="fr-FR" sz="1200" i="0"/>
            </a:br>
            <a:r>
              <a:rPr lang="en-US" altLang="fr-FR" sz="1200" i="0"/>
              <a:t>accrual accounting</a:t>
            </a:r>
            <a:endParaRPr lang="en-AU" altLang="fr-FR" sz="1200" i="0"/>
          </a:p>
        </p:txBody>
      </p:sp>
      <p:sp>
        <p:nvSpPr>
          <p:cNvPr id="57357" name="AutoShape 13"/>
          <p:cNvSpPr>
            <a:spLocks noChangeArrowheads="1"/>
          </p:cNvSpPr>
          <p:nvPr/>
        </p:nvSpPr>
        <p:spPr bwMode="auto">
          <a:xfrm>
            <a:off x="7283450" y="4641850"/>
            <a:ext cx="1611313" cy="1503363"/>
          </a:xfrm>
          <a:prstGeom prst="roundRect">
            <a:avLst>
              <a:gd name="adj" fmla="val 16667"/>
            </a:avLst>
          </a:prstGeom>
          <a:solidFill>
            <a:srgbClr val="FFFF8B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fr-FR" sz="1200" i="0"/>
              <a:t>Recognition of</a:t>
            </a:r>
            <a:br>
              <a:rPr lang="en-US" altLang="fr-FR" sz="1200" i="0"/>
            </a:br>
            <a:r>
              <a:rPr lang="en-US" altLang="fr-FR" sz="1200" i="0"/>
              <a:t>transaction under</a:t>
            </a:r>
            <a:br>
              <a:rPr lang="en-US" altLang="fr-FR" sz="1200" i="0"/>
            </a:br>
            <a:r>
              <a:rPr lang="en-US" altLang="fr-FR" sz="1200" i="0"/>
              <a:t>cash accounting</a:t>
            </a:r>
            <a:endParaRPr lang="en-AU" altLang="fr-FR" sz="1200" i="0"/>
          </a:p>
        </p:txBody>
      </p:sp>
      <p:sp>
        <p:nvSpPr>
          <p:cNvPr id="57358" name="AutoShape 15"/>
          <p:cNvSpPr>
            <a:spLocks noChangeArrowheads="1"/>
          </p:cNvSpPr>
          <p:nvPr/>
        </p:nvSpPr>
        <p:spPr bwMode="auto">
          <a:xfrm>
            <a:off x="260350" y="2097088"/>
            <a:ext cx="8583613" cy="542925"/>
          </a:xfrm>
          <a:prstGeom prst="rightArrow">
            <a:avLst>
              <a:gd name="adj1" fmla="val 61991"/>
              <a:gd name="adj2" fmla="val 57018"/>
            </a:avLst>
          </a:prstGeom>
          <a:solidFill>
            <a:srgbClr val="CCFFC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fr-FR" sz="1200" b="1" i="0"/>
              <a:t>Transaction stages over time</a:t>
            </a:r>
            <a:endParaRPr lang="en-AU" altLang="fr-FR" sz="1200" b="1" i="0"/>
          </a:p>
        </p:txBody>
      </p:sp>
      <p:sp>
        <p:nvSpPr>
          <p:cNvPr id="57359" name="AutoShape 17"/>
          <p:cNvSpPr>
            <a:spLocks noChangeArrowheads="1"/>
          </p:cNvSpPr>
          <p:nvPr/>
        </p:nvSpPr>
        <p:spPr bwMode="auto">
          <a:xfrm>
            <a:off x="771525" y="2559050"/>
            <a:ext cx="487363" cy="409575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CC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fr-FR" altLang="fr-FR" sz="1200" i="0"/>
          </a:p>
        </p:txBody>
      </p:sp>
      <p:sp>
        <p:nvSpPr>
          <p:cNvPr id="57360" name="AutoShape 18"/>
          <p:cNvSpPr>
            <a:spLocks noChangeArrowheads="1"/>
          </p:cNvSpPr>
          <p:nvPr/>
        </p:nvSpPr>
        <p:spPr bwMode="auto">
          <a:xfrm>
            <a:off x="6043613" y="2555875"/>
            <a:ext cx="487362" cy="409575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CC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fr-FR" altLang="fr-FR" sz="1200" i="0"/>
          </a:p>
        </p:txBody>
      </p:sp>
      <p:sp>
        <p:nvSpPr>
          <p:cNvPr id="57361" name="AutoShape 19"/>
          <p:cNvSpPr>
            <a:spLocks noChangeArrowheads="1"/>
          </p:cNvSpPr>
          <p:nvPr/>
        </p:nvSpPr>
        <p:spPr bwMode="auto">
          <a:xfrm>
            <a:off x="7780338" y="2552700"/>
            <a:ext cx="487362" cy="409575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CC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fr-FR" altLang="fr-FR" sz="1200" i="0"/>
          </a:p>
        </p:txBody>
      </p:sp>
      <p:sp>
        <p:nvSpPr>
          <p:cNvPr id="57362" name="AutoShape 20"/>
          <p:cNvSpPr>
            <a:spLocks noChangeArrowheads="1"/>
          </p:cNvSpPr>
          <p:nvPr/>
        </p:nvSpPr>
        <p:spPr bwMode="auto">
          <a:xfrm>
            <a:off x="4244975" y="2559050"/>
            <a:ext cx="487363" cy="409575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CC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fr-FR" altLang="fr-FR" sz="1200" i="0"/>
          </a:p>
        </p:txBody>
      </p:sp>
      <p:sp>
        <p:nvSpPr>
          <p:cNvPr id="57363" name="AutoShape 21"/>
          <p:cNvSpPr>
            <a:spLocks noChangeArrowheads="1"/>
          </p:cNvSpPr>
          <p:nvPr/>
        </p:nvSpPr>
        <p:spPr bwMode="auto">
          <a:xfrm>
            <a:off x="2463800" y="2554288"/>
            <a:ext cx="487363" cy="409575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CC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fr-FR" altLang="fr-FR" sz="1200" i="0"/>
          </a:p>
        </p:txBody>
      </p:sp>
      <p:sp>
        <p:nvSpPr>
          <p:cNvPr id="57364" name="AutoShape 22"/>
          <p:cNvSpPr>
            <a:spLocks noChangeArrowheads="1"/>
          </p:cNvSpPr>
          <p:nvPr/>
        </p:nvSpPr>
        <p:spPr bwMode="auto">
          <a:xfrm>
            <a:off x="4252913" y="4006850"/>
            <a:ext cx="487362" cy="625475"/>
          </a:xfrm>
          <a:prstGeom prst="downArrow">
            <a:avLst>
              <a:gd name="adj1" fmla="val 50000"/>
              <a:gd name="adj2" fmla="val 32085"/>
            </a:avLst>
          </a:prstGeom>
          <a:solidFill>
            <a:srgbClr val="FFFF8B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fr-FR" altLang="fr-FR" sz="1200" i="0"/>
          </a:p>
        </p:txBody>
      </p:sp>
      <p:sp>
        <p:nvSpPr>
          <p:cNvPr id="57365" name="AutoShape 23"/>
          <p:cNvSpPr>
            <a:spLocks noChangeArrowheads="1"/>
          </p:cNvSpPr>
          <p:nvPr/>
        </p:nvSpPr>
        <p:spPr bwMode="auto">
          <a:xfrm>
            <a:off x="766763" y="4027488"/>
            <a:ext cx="487362" cy="625475"/>
          </a:xfrm>
          <a:prstGeom prst="downArrow">
            <a:avLst>
              <a:gd name="adj1" fmla="val 50000"/>
              <a:gd name="adj2" fmla="val 32085"/>
            </a:avLst>
          </a:prstGeom>
          <a:solidFill>
            <a:srgbClr val="FFFF8B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fr-FR" altLang="fr-FR" sz="1200" i="0"/>
          </a:p>
        </p:txBody>
      </p:sp>
      <p:sp>
        <p:nvSpPr>
          <p:cNvPr id="57366" name="AutoShape 24"/>
          <p:cNvSpPr>
            <a:spLocks noChangeArrowheads="1"/>
          </p:cNvSpPr>
          <p:nvPr/>
        </p:nvSpPr>
        <p:spPr bwMode="auto">
          <a:xfrm>
            <a:off x="7786688" y="4000500"/>
            <a:ext cx="487362" cy="625475"/>
          </a:xfrm>
          <a:prstGeom prst="downArrow">
            <a:avLst>
              <a:gd name="adj1" fmla="val 50000"/>
              <a:gd name="adj2" fmla="val 32085"/>
            </a:avLst>
          </a:prstGeom>
          <a:solidFill>
            <a:srgbClr val="FFFF8B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fr-FR" altLang="fr-FR" sz="1200" i="0"/>
          </a:p>
        </p:txBody>
      </p:sp>
      <p:sp>
        <p:nvSpPr>
          <p:cNvPr id="57367" name="AutoShape 25"/>
          <p:cNvSpPr>
            <a:spLocks noChangeArrowheads="1"/>
          </p:cNvSpPr>
          <p:nvPr/>
        </p:nvSpPr>
        <p:spPr bwMode="auto">
          <a:xfrm>
            <a:off x="6046788" y="4011613"/>
            <a:ext cx="487362" cy="625475"/>
          </a:xfrm>
          <a:prstGeom prst="downArrow">
            <a:avLst>
              <a:gd name="adj1" fmla="val 50000"/>
              <a:gd name="adj2" fmla="val 32085"/>
            </a:avLst>
          </a:prstGeom>
          <a:solidFill>
            <a:srgbClr val="FFFF8B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fr-FR" altLang="fr-FR" sz="1200" i="0"/>
          </a:p>
        </p:txBody>
      </p:sp>
      <p:sp>
        <p:nvSpPr>
          <p:cNvPr id="57368" name="AutoShape 26"/>
          <p:cNvSpPr>
            <a:spLocks noChangeArrowheads="1"/>
          </p:cNvSpPr>
          <p:nvPr/>
        </p:nvSpPr>
        <p:spPr bwMode="auto">
          <a:xfrm>
            <a:off x="2463800" y="4022725"/>
            <a:ext cx="487363" cy="625475"/>
          </a:xfrm>
          <a:prstGeom prst="downArrow">
            <a:avLst>
              <a:gd name="adj1" fmla="val 50000"/>
              <a:gd name="adj2" fmla="val 32085"/>
            </a:avLst>
          </a:prstGeom>
          <a:solidFill>
            <a:srgbClr val="FFFF8B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fr-FR" altLang="fr-FR" sz="1200" i="0"/>
          </a:p>
        </p:txBody>
      </p:sp>
      <p:sp>
        <p:nvSpPr>
          <p:cNvPr id="57369" name="Rectangle 29"/>
          <p:cNvSpPr>
            <a:spLocks noChangeArrowheads="1"/>
          </p:cNvSpPr>
          <p:nvPr/>
        </p:nvSpPr>
        <p:spPr bwMode="auto">
          <a:xfrm>
            <a:off x="323528" y="6453336"/>
            <a:ext cx="8715375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fr-FR" sz="1200" i="0" dirty="0"/>
              <a:t>Michael Parry, </a:t>
            </a:r>
            <a:r>
              <a:rPr lang="en-AU" altLang="en-US" sz="1200" i="0" dirty="0"/>
              <a:t>‘</a:t>
            </a:r>
            <a:r>
              <a:rPr lang="en-AU" altLang="fr-FR" sz="1200" i="0" dirty="0"/>
              <a:t>Accrual Accounting for National Governments</a:t>
            </a:r>
            <a:r>
              <a:rPr lang="en-AU" altLang="en-US" sz="1200" i="0" dirty="0"/>
              <a:t>’</a:t>
            </a:r>
            <a:r>
              <a:rPr lang="en-AU" altLang="fr-FR" sz="1200" i="0" dirty="0"/>
              <a:t> in </a:t>
            </a:r>
            <a:r>
              <a:rPr lang="en-AU" altLang="fr-FR" sz="1200" dirty="0"/>
              <a:t>Public Fund Digest</a:t>
            </a:r>
            <a:r>
              <a:rPr lang="en-AU" altLang="fr-FR" sz="1200" i="0" dirty="0"/>
              <a:t>, </a:t>
            </a:r>
            <a:r>
              <a:rPr lang="en-AU" altLang="fr-FR" sz="1200" i="0" dirty="0" err="1"/>
              <a:t>Vol</a:t>
            </a:r>
            <a:r>
              <a:rPr lang="en-AU" altLang="fr-FR" sz="1200" i="0" dirty="0"/>
              <a:t> 5 Nr 2, 2005 p 63</a:t>
            </a:r>
          </a:p>
        </p:txBody>
      </p:sp>
      <p:sp>
        <p:nvSpPr>
          <p:cNvPr id="2" name="Rectangle 1"/>
          <p:cNvSpPr/>
          <p:nvPr/>
        </p:nvSpPr>
        <p:spPr>
          <a:xfrm>
            <a:off x="395536" y="1332057"/>
            <a:ext cx="831670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altLang="fr-FR" sz="3200" b="1" dirty="0"/>
              <a:t>When are transactions recognised?</a:t>
            </a:r>
            <a:endParaRPr lang="en-GB" sz="32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44467C-737F-4CEB-BFF2-1CA7DAAF16FE}" type="slidenum">
              <a:rPr lang="en-GB" altLang="fr-FR" smtClean="0"/>
              <a:pPr/>
              <a:t>30</a:t>
            </a:fld>
            <a:endParaRPr lang="en-GB" altLang="fr-FR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ce réservé du contenu 1"/>
          <p:cNvSpPr>
            <a:spLocks noGrp="1"/>
          </p:cNvSpPr>
          <p:nvPr>
            <p:ph idx="1"/>
          </p:nvPr>
        </p:nvSpPr>
        <p:spPr>
          <a:xfrm>
            <a:off x="457200" y="2434332"/>
            <a:ext cx="8229600" cy="2866876"/>
          </a:xfrm>
        </p:spPr>
        <p:txBody>
          <a:bodyPr/>
          <a:lstStyle/>
          <a:p>
            <a:pPr marL="457200" lvl="1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  <a:defRPr/>
            </a:pPr>
            <a:r>
              <a:rPr lang="en-GB" altLang="fr-FR" sz="2400" b="0" dirty="0">
                <a:ea typeface="+mn-ea"/>
                <a:cs typeface="+mn-cs"/>
              </a:rPr>
              <a:t>Users of Accounts and traditional structure</a:t>
            </a:r>
          </a:p>
          <a:p>
            <a:pPr marL="457200" lvl="1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  <a:defRPr/>
            </a:pPr>
            <a:r>
              <a:rPr lang="en-GB" altLang="fr-FR" sz="2400" b="0" dirty="0">
                <a:ea typeface="+mn-ea"/>
                <a:cs typeface="+mn-cs"/>
              </a:rPr>
              <a:t>Differences between private sector and public sector financial reporting</a:t>
            </a:r>
            <a:endParaRPr lang="fr-FR" altLang="fr-FR" sz="2400" b="0" dirty="0">
              <a:ea typeface="+mn-ea"/>
              <a:cs typeface="+mn-cs"/>
            </a:endParaRPr>
          </a:p>
          <a:p>
            <a:pPr marL="457200" lvl="1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  <a:defRPr/>
            </a:pPr>
            <a:r>
              <a:rPr lang="en-GB" altLang="fr-FR" sz="2400" b="0" dirty="0">
                <a:ea typeface="+mn-ea"/>
                <a:cs typeface="+mn-cs"/>
              </a:rPr>
              <a:t>Issues of cash versus accrual based accounting</a:t>
            </a:r>
          </a:p>
          <a:p>
            <a:pPr marL="457200" lvl="1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  <a:defRPr/>
            </a:pPr>
            <a:r>
              <a:rPr lang="en-GB" altLang="fr-FR" sz="2400" dirty="0">
                <a:solidFill>
                  <a:srgbClr val="FF0000"/>
                </a:solidFill>
                <a:ea typeface="+mn-ea"/>
                <a:cs typeface="+mn-cs"/>
              </a:rPr>
              <a:t>IPSAS &amp; the status of accounting standards</a:t>
            </a:r>
          </a:p>
        </p:txBody>
      </p:sp>
      <p:sp>
        <p:nvSpPr>
          <p:cNvPr id="8195" name="Titre 2"/>
          <p:cNvSpPr>
            <a:spLocks noGrp="1"/>
          </p:cNvSpPr>
          <p:nvPr>
            <p:ph type="title"/>
          </p:nvPr>
        </p:nvSpPr>
        <p:spPr>
          <a:xfrm>
            <a:off x="0" y="1000125"/>
            <a:ext cx="9144000" cy="1143000"/>
          </a:xfrm>
          <a:ln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algn="ctr" eaLnBrk="1" hangingPunct="1"/>
            <a:r>
              <a:rPr lang="en-GB" altLang="fr-FR" dirty="0"/>
              <a:t>Module outline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44467C-737F-4CEB-BFF2-1CA7DAAF16FE}" type="slidenum">
              <a:rPr lang="en-GB" altLang="fr-FR" smtClean="0"/>
              <a:pPr/>
              <a:t>31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125628867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492375"/>
            <a:ext cx="8229600" cy="4104977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Font typeface="Wingdings" panose="05000000000000000000" pitchFamily="2" charset="2"/>
              <a:buChar char="Ø"/>
            </a:pPr>
            <a:r>
              <a:rPr lang="en-GB" i="0" dirty="0"/>
              <a:t>International Federation of Accountants (representing 118 of the world’s professional Accounting bodies) set up IPSAS Board to establish global standards.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Font typeface="Wingdings" panose="05000000000000000000" pitchFamily="2" charset="2"/>
              <a:buChar char="Ø"/>
            </a:pPr>
            <a:r>
              <a:rPr lang="en-GB" i="0" dirty="0"/>
              <a:t>Based on commercial sector International Financial Reporting Standards (IFRS) adjusted to meet the needs of the public sector.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Font typeface="Wingdings" panose="05000000000000000000" pitchFamily="2" charset="2"/>
              <a:buChar char="Ø"/>
            </a:pPr>
            <a:r>
              <a:rPr lang="en-GB" i="0" dirty="0"/>
              <a:t>As an interim for some countries there are IPSAS cash-based to give international confidence before moving to full IPSAS.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-9872" y="1268760"/>
            <a:ext cx="9144000" cy="1143001"/>
          </a:xfrm>
        </p:spPr>
        <p:txBody>
          <a:bodyPr/>
          <a:lstStyle/>
          <a:p>
            <a:pPr algn="ctr"/>
            <a:r>
              <a:rPr lang="en-GB" sz="2800" dirty="0"/>
              <a:t>International Public Sector Accounting Standards (IPSAS)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44467C-737F-4CEB-BFF2-1CA7DAAF16FE}" type="slidenum">
              <a:rPr lang="en-GB" altLang="fr-FR" smtClean="0"/>
              <a:pPr/>
              <a:t>32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139939509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492375"/>
            <a:ext cx="8229600" cy="3752850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Font typeface="Wingdings" panose="05000000000000000000" pitchFamily="2" charset="2"/>
              <a:buChar char="Ø"/>
            </a:pPr>
            <a:r>
              <a:rPr lang="en-GB" i="0" dirty="0"/>
              <a:t>Seen as part of identifying inter temporal fiscal constraints (remember MTEF?) in identifying long term liabilities such as government pensions.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Font typeface="Wingdings" panose="05000000000000000000" pitchFamily="2" charset="2"/>
              <a:buChar char="Ø"/>
            </a:pPr>
            <a:r>
              <a:rPr lang="en-GB" i="0" dirty="0"/>
              <a:t>Seen as part of efficiency measures and priority setting as the system captures economic consumption of assets.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Font typeface="Wingdings" panose="05000000000000000000" pitchFamily="2" charset="2"/>
              <a:buChar char="Ø"/>
            </a:pPr>
            <a:r>
              <a:rPr lang="en-GB" i="0" dirty="0"/>
              <a:t>Is consistent with commercial accounting easing path to privatisation, PPPs and markets for delivery of public goods/services.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Font typeface="Wingdings" panose="05000000000000000000" pitchFamily="2" charset="2"/>
              <a:buChar char="Ø"/>
            </a:pPr>
            <a:endParaRPr lang="en-GB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44467C-737F-4CEB-BFF2-1CA7DAAF16FE}" type="slidenum">
              <a:rPr lang="en-GB" altLang="fr-FR" smtClean="0"/>
              <a:pPr/>
              <a:t>33</a:t>
            </a:fld>
            <a:endParaRPr lang="en-GB" altLang="fr-FR"/>
          </a:p>
        </p:txBody>
      </p:sp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-9872" y="1268760"/>
            <a:ext cx="9144000" cy="1143001"/>
          </a:xfrm>
        </p:spPr>
        <p:txBody>
          <a:bodyPr/>
          <a:lstStyle/>
          <a:p>
            <a:pPr algn="ctr"/>
            <a:r>
              <a:rPr lang="en-GB" sz="2800" dirty="0"/>
              <a:t>International Public Sector Accounting Standards (IPSAS)</a:t>
            </a:r>
          </a:p>
        </p:txBody>
      </p:sp>
    </p:spTree>
    <p:extLst>
      <p:ext uri="{BB962C8B-B14F-4D97-AF65-F5344CB8AC3E}">
        <p14:creationId xmlns:p14="http://schemas.microsoft.com/office/powerpoint/2010/main" val="65907459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780928"/>
            <a:ext cx="8229600" cy="2664817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Font typeface="Wingdings" panose="05000000000000000000" pitchFamily="2" charset="2"/>
              <a:buChar char="Ø"/>
            </a:pPr>
            <a:r>
              <a:rPr lang="en-GB" i="0" dirty="0"/>
              <a:t>As of March 2018 there were 40 IPSAS.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Font typeface="Wingdings" panose="05000000000000000000" pitchFamily="2" charset="2"/>
              <a:buChar char="Ø"/>
            </a:pPr>
            <a:r>
              <a:rPr lang="en-GB" i="0" dirty="0"/>
              <a:t>Controversial in that it needs very strong capacity and infrastructure – dealt with in the PFM reform course.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Font typeface="Wingdings" panose="05000000000000000000" pitchFamily="2" charset="2"/>
              <a:buChar char="Ø"/>
            </a:pPr>
            <a:r>
              <a:rPr lang="en-GB" i="0" dirty="0"/>
              <a:t>Depends on/supports other Public Administration reforms.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44467C-737F-4CEB-BFF2-1CA7DAAF16FE}" type="slidenum">
              <a:rPr lang="en-GB" altLang="fr-FR" smtClean="0"/>
              <a:pPr/>
              <a:t>34</a:t>
            </a:fld>
            <a:endParaRPr lang="en-GB" altLang="fr-FR"/>
          </a:p>
        </p:txBody>
      </p:sp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-9872" y="1268760"/>
            <a:ext cx="9144000" cy="1143001"/>
          </a:xfrm>
        </p:spPr>
        <p:txBody>
          <a:bodyPr/>
          <a:lstStyle/>
          <a:p>
            <a:pPr algn="ctr"/>
            <a:r>
              <a:rPr lang="en-GB" sz="2800" dirty="0"/>
              <a:t>International Public Sector Accounting Standards (IPSAS)</a:t>
            </a:r>
          </a:p>
        </p:txBody>
      </p:sp>
    </p:spTree>
    <p:extLst>
      <p:ext uri="{BB962C8B-B14F-4D97-AF65-F5344CB8AC3E}">
        <p14:creationId xmlns:p14="http://schemas.microsoft.com/office/powerpoint/2010/main" val="300595681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Espace réservé du contenu 1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4444603"/>
          </a:xfrm>
        </p:spPr>
        <p:txBody>
          <a:bodyPr/>
          <a:lstStyle/>
          <a:p>
            <a:pPr eaLnBrk="1" hangingPunct="1">
              <a:spcBef>
                <a:spcPts val="0"/>
              </a:spcBef>
              <a:spcAft>
                <a:spcPts val="1200"/>
              </a:spcAft>
              <a:buClrTx/>
              <a:buFont typeface="Wingdings" panose="05000000000000000000" pitchFamily="2" charset="2"/>
              <a:buChar char="ü"/>
            </a:pPr>
            <a:r>
              <a:rPr lang="en-GB" altLang="fr-FR" sz="2000" i="0" dirty="0">
                <a:cs typeface="ＭＳ Ｐゴシック" charset="0"/>
              </a:rPr>
              <a:t>Accounting and reporting systems are crucial for accountability.</a:t>
            </a:r>
          </a:p>
          <a:p>
            <a:pPr eaLnBrk="1" hangingPunct="1">
              <a:spcBef>
                <a:spcPts val="0"/>
              </a:spcBef>
              <a:spcAft>
                <a:spcPts val="1200"/>
              </a:spcAft>
              <a:buClrTx/>
              <a:buFont typeface="Wingdings" panose="05000000000000000000" pitchFamily="2" charset="2"/>
              <a:buChar char="ü"/>
            </a:pPr>
            <a:r>
              <a:rPr lang="en-GB" altLang="fr-FR" sz="2000" i="0" dirty="0">
                <a:cs typeface="ＭＳ Ｐゴシック" charset="0"/>
              </a:rPr>
              <a:t>Attention should first focus on: </a:t>
            </a:r>
          </a:p>
          <a:p>
            <a:pPr lvl="1" eaLnBrk="1" hangingPunct="1">
              <a:spcBef>
                <a:spcPts val="0"/>
              </a:spcBef>
              <a:spcAft>
                <a:spcPts val="1200"/>
              </a:spcAft>
              <a:buClrTx/>
              <a:buFont typeface="Verdana" panose="020B0604030504040204" pitchFamily="34" charset="0"/>
              <a:buChar char="●"/>
            </a:pPr>
            <a:r>
              <a:rPr lang="en-GB" altLang="fr-FR" sz="1800" b="0" dirty="0">
                <a:cs typeface="ＭＳ Ｐゴシック" charset="0"/>
              </a:rPr>
              <a:t>Establishing key link in accountability to parliament &amp; public (with audit report);</a:t>
            </a:r>
          </a:p>
          <a:p>
            <a:pPr lvl="1" eaLnBrk="1" hangingPunct="1">
              <a:spcBef>
                <a:spcPts val="0"/>
              </a:spcBef>
              <a:spcAft>
                <a:spcPts val="1200"/>
              </a:spcAft>
              <a:buClrTx/>
              <a:buFont typeface="Verdana" panose="020B0604030504040204" pitchFamily="34" charset="0"/>
              <a:buChar char="●"/>
            </a:pPr>
            <a:r>
              <a:rPr lang="en-GB" altLang="fr-FR" sz="1800" b="0" dirty="0">
                <a:cs typeface="ＭＳ Ｐゴシック" charset="0"/>
              </a:rPr>
              <a:t>Timeliness, clarity and simplicity of financial reporting.</a:t>
            </a:r>
          </a:p>
          <a:p>
            <a:pPr eaLnBrk="1" hangingPunct="1">
              <a:spcBef>
                <a:spcPts val="0"/>
              </a:spcBef>
              <a:spcAft>
                <a:spcPts val="1200"/>
              </a:spcAft>
              <a:buClrTx/>
              <a:buFont typeface="Wingdings" panose="05000000000000000000" pitchFamily="2" charset="2"/>
              <a:buChar char="ü"/>
            </a:pPr>
            <a:r>
              <a:rPr lang="en-GB" altLang="fr-FR" sz="2000" i="0" dirty="0">
                <a:cs typeface="ＭＳ Ｐゴシック" charset="0"/>
              </a:rPr>
              <a:t>Moving towards full accrual accounting is complex and requires significant resources.</a:t>
            </a:r>
          </a:p>
          <a:p>
            <a:pPr eaLnBrk="1" hangingPunct="1">
              <a:spcBef>
                <a:spcPts val="0"/>
              </a:spcBef>
              <a:spcAft>
                <a:spcPts val="1200"/>
              </a:spcAft>
              <a:buClrTx/>
              <a:buFont typeface="Wingdings" panose="05000000000000000000" pitchFamily="2" charset="2"/>
              <a:buChar char="ü"/>
            </a:pPr>
            <a:r>
              <a:rPr lang="en-GB" altLang="fr-FR" sz="2000" i="0" dirty="0">
                <a:cs typeface="ＭＳ Ｐゴシック" charset="0"/>
              </a:rPr>
              <a:t>Controversy is not in what information is provided but in</a:t>
            </a:r>
          </a:p>
          <a:p>
            <a:pPr lvl="1" eaLnBrk="1" hangingPunct="1">
              <a:spcBef>
                <a:spcPts val="0"/>
              </a:spcBef>
              <a:spcAft>
                <a:spcPts val="1200"/>
              </a:spcAft>
              <a:buClrTx/>
              <a:buFont typeface="Verdana" panose="020B0604030504040204" pitchFamily="34" charset="0"/>
              <a:buChar char="●"/>
            </a:pPr>
            <a:r>
              <a:rPr lang="en-GB" altLang="fr-FR" sz="1800" b="0" i="0" dirty="0">
                <a:cs typeface="ＭＳ Ｐゴシック" charset="0"/>
              </a:rPr>
              <a:t>the cost of building and maintaining capacity and;</a:t>
            </a:r>
          </a:p>
          <a:p>
            <a:pPr lvl="1" eaLnBrk="1" hangingPunct="1">
              <a:spcBef>
                <a:spcPts val="0"/>
              </a:spcBef>
              <a:spcAft>
                <a:spcPts val="1200"/>
              </a:spcAft>
              <a:buClrTx/>
              <a:buFont typeface="Verdana" panose="020B0604030504040204" pitchFamily="34" charset="0"/>
              <a:buChar char="●"/>
            </a:pPr>
            <a:r>
              <a:rPr lang="en-GB" altLang="fr-FR" sz="1800" b="0" i="0" dirty="0">
                <a:cs typeface="ＭＳ Ｐゴシック" charset="0"/>
              </a:rPr>
              <a:t>Relevance in the political decision making.</a:t>
            </a:r>
            <a:endParaRPr lang="fr-BE" altLang="fr-FR" sz="1800" b="0" i="0" dirty="0">
              <a:cs typeface="ＭＳ Ｐゴシック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44467C-737F-4CEB-BFF2-1CA7DAAF16FE}" type="slidenum">
              <a:rPr lang="en-GB" altLang="fr-FR" smtClean="0"/>
              <a:pPr/>
              <a:t>35</a:t>
            </a:fld>
            <a:endParaRPr lang="en-GB" altLang="fr-FR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395288" y="1268239"/>
            <a:ext cx="8229600" cy="936625"/>
          </a:xfrm>
        </p:spPr>
        <p:txBody>
          <a:bodyPr/>
          <a:lstStyle/>
          <a:p>
            <a:pPr algn="ctr"/>
            <a:r>
              <a:rPr lang="en-GB" altLang="fr-FR" sz="3200" dirty="0"/>
              <a:t>Key messages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6519540"/>
              </p:ext>
            </p:extLst>
          </p:nvPr>
        </p:nvGraphicFramePr>
        <p:xfrm>
          <a:off x="604429" y="2112962"/>
          <a:ext cx="8229600" cy="46085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Oval 4"/>
          <p:cNvSpPr/>
          <p:nvPr/>
        </p:nvSpPr>
        <p:spPr>
          <a:xfrm>
            <a:off x="981100" y="2319586"/>
            <a:ext cx="1600200" cy="1381125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4">
              <a:shade val="8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4342" name="TextBox 6"/>
          <p:cNvSpPr txBox="1">
            <a:spLocks noChangeArrowheads="1"/>
          </p:cNvSpPr>
          <p:nvPr/>
        </p:nvSpPr>
        <p:spPr bwMode="auto">
          <a:xfrm>
            <a:off x="955576" y="2772792"/>
            <a:ext cx="1600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fr-FR" sz="1400" i="0" dirty="0">
                <a:solidFill>
                  <a:schemeClr val="bg1"/>
                </a:solidFill>
              </a:rPr>
              <a:t>Development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fr-FR" sz="1400" i="0" dirty="0">
                <a:solidFill>
                  <a:schemeClr val="bg1"/>
                </a:solidFill>
              </a:rPr>
              <a:t>Fund</a:t>
            </a:r>
          </a:p>
        </p:txBody>
      </p:sp>
      <p:cxnSp>
        <p:nvCxnSpPr>
          <p:cNvPr id="14343" name="Straight Connector 8"/>
          <p:cNvCxnSpPr>
            <a:cxnSpLocks noChangeShapeType="1"/>
          </p:cNvCxnSpPr>
          <p:nvPr/>
        </p:nvCxnSpPr>
        <p:spPr bwMode="auto">
          <a:xfrm rot="16200000" flipH="1">
            <a:off x="2352700" y="3441948"/>
            <a:ext cx="457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Titre 2"/>
          <p:cNvSpPr>
            <a:spLocks noGrp="1"/>
          </p:cNvSpPr>
          <p:nvPr>
            <p:ph type="title"/>
          </p:nvPr>
        </p:nvSpPr>
        <p:spPr>
          <a:xfrm>
            <a:off x="0" y="1340768"/>
            <a:ext cx="9144000" cy="577627"/>
          </a:xfrm>
          <a:ln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algn="ctr" eaLnBrk="1" hangingPunct="1"/>
            <a:r>
              <a:rPr lang="en-GB" altLang="fr-FR" sz="2400" dirty="0"/>
              <a:t>Traditional structure of Government Accounts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44467C-737F-4CEB-BFF2-1CA7DAAF16FE}" type="slidenum">
              <a:rPr lang="en-GB" altLang="fr-FR" smtClean="0"/>
              <a:pPr/>
              <a:t>4</a:t>
            </a:fld>
            <a:endParaRPr lang="en-GB" altLang="fr-F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Espace réservé du contenu 1"/>
          <p:cNvSpPr>
            <a:spLocks noGrp="1"/>
          </p:cNvSpPr>
          <p:nvPr>
            <p:ph idx="1"/>
          </p:nvPr>
        </p:nvSpPr>
        <p:spPr>
          <a:xfrm>
            <a:off x="446856" y="2478831"/>
            <a:ext cx="8229600" cy="3902497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spcAft>
                <a:spcPts val="1200"/>
              </a:spcAft>
              <a:buClrTx/>
              <a:buNone/>
            </a:pPr>
            <a:r>
              <a:rPr lang="en-GB" altLang="fr-FR" sz="2200" b="1" i="0" dirty="0"/>
              <a:t>Cash accounting</a:t>
            </a:r>
          </a:p>
          <a:p>
            <a:pPr eaLnBrk="1" hangingPunct="1">
              <a:spcBef>
                <a:spcPts val="600"/>
              </a:spcBef>
              <a:spcAft>
                <a:spcPts val="1200"/>
              </a:spcAft>
              <a:buClrTx/>
            </a:pPr>
            <a:r>
              <a:rPr lang="en-US" altLang="fr-FR" sz="2200" i="0" dirty="0"/>
              <a:t>Cash basis - traditional approach in public sector</a:t>
            </a:r>
          </a:p>
          <a:p>
            <a:pPr eaLnBrk="1" hangingPunct="1">
              <a:spcBef>
                <a:spcPts val="600"/>
              </a:spcBef>
              <a:spcAft>
                <a:spcPts val="1200"/>
              </a:spcAft>
              <a:buClrTx/>
            </a:pPr>
            <a:r>
              <a:rPr lang="en-US" altLang="fr-FR" sz="2200" i="0" dirty="0"/>
              <a:t>Accounts = budget out-turn reports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Tx/>
            </a:pPr>
            <a:r>
              <a:rPr lang="en-US" altLang="fr-FR" sz="2200" i="0" dirty="0"/>
              <a:t>Modified cash records:</a:t>
            </a:r>
          </a:p>
          <a:p>
            <a:pPr lvl="1" eaLnBrk="1" hangingPunct="1">
              <a:spcBef>
                <a:spcPts val="600"/>
              </a:spcBef>
              <a:spcAft>
                <a:spcPts val="1200"/>
              </a:spcAft>
              <a:buClrTx/>
              <a:buFont typeface="Courier New" panose="02070309020205020404" pitchFamily="49" charset="0"/>
              <a:buChar char="o"/>
            </a:pPr>
            <a:r>
              <a:rPr lang="en-US" altLang="fr-FR" sz="2200" b="0" dirty="0"/>
              <a:t>debtors &amp; creditors</a:t>
            </a:r>
          </a:p>
          <a:p>
            <a:pPr lvl="1" eaLnBrk="1" hangingPunct="1">
              <a:spcBef>
                <a:spcPts val="600"/>
              </a:spcBef>
              <a:spcAft>
                <a:spcPts val="1200"/>
              </a:spcAft>
              <a:buClrTx/>
              <a:buFont typeface="Courier New" panose="02070309020205020404" pitchFamily="49" charset="0"/>
              <a:buChar char="o"/>
            </a:pPr>
            <a:r>
              <a:rPr lang="en-US" altLang="fr-FR" sz="2200" b="0" dirty="0"/>
              <a:t>financial balance sheet – debt &amp; bank balances etc.</a:t>
            </a:r>
          </a:p>
          <a:p>
            <a:pPr eaLnBrk="1" hangingPunct="1">
              <a:spcBef>
                <a:spcPts val="600"/>
              </a:spcBef>
              <a:spcAft>
                <a:spcPts val="1200"/>
              </a:spcAft>
              <a:buClrTx/>
            </a:pPr>
            <a:r>
              <a:rPr lang="en-US" altLang="fr-FR" sz="2200" i="0" dirty="0"/>
              <a:t>Account for all money spent or received in-year</a:t>
            </a:r>
          </a:p>
        </p:txBody>
      </p:sp>
      <p:sp>
        <p:nvSpPr>
          <p:cNvPr id="4" name="Titre 2"/>
          <p:cNvSpPr>
            <a:spLocks noGrp="1"/>
          </p:cNvSpPr>
          <p:nvPr>
            <p:ph type="title"/>
          </p:nvPr>
        </p:nvSpPr>
        <p:spPr>
          <a:xfrm>
            <a:off x="0" y="1277888"/>
            <a:ext cx="9144000" cy="1143000"/>
          </a:xfrm>
          <a:ln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algn="ctr" eaLnBrk="1" hangingPunct="1"/>
            <a:r>
              <a:rPr lang="en-GB" altLang="fr-FR" sz="2800" dirty="0"/>
              <a:t>Traditional structure of </a:t>
            </a:r>
            <a:br>
              <a:rPr lang="en-GB" altLang="fr-FR" sz="2800" dirty="0"/>
            </a:br>
            <a:r>
              <a:rPr lang="en-GB" altLang="fr-FR" sz="2800" dirty="0"/>
              <a:t>Government Accounts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44467C-737F-4CEB-BFF2-1CA7DAAF16FE}" type="slidenum">
              <a:rPr lang="en-GB" altLang="fr-FR" smtClean="0"/>
              <a:pPr/>
              <a:t>5</a:t>
            </a:fld>
            <a:endParaRPr lang="en-GB" altLang="fr-F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28625" y="2223120"/>
            <a:ext cx="8229600" cy="413792"/>
          </a:xfrm>
        </p:spPr>
        <p:txBody>
          <a:bodyPr/>
          <a:lstStyle/>
          <a:p>
            <a:pPr marL="0" indent="0" algn="ctr" eaLnBrk="1" hangingPunct="1"/>
            <a:r>
              <a:rPr lang="en-GB" altLang="fr-FR" sz="2000" dirty="0"/>
              <a:t>Budget</a:t>
            </a:r>
            <a:r>
              <a:rPr lang="en-GB" altLang="fr-FR" sz="2200" dirty="0"/>
              <a:t> out-turn report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9731728"/>
              </p:ext>
            </p:extLst>
          </p:nvPr>
        </p:nvGraphicFramePr>
        <p:xfrm>
          <a:off x="683569" y="2614282"/>
          <a:ext cx="7776863" cy="3983070"/>
        </p:xfrm>
        <a:graphic>
          <a:graphicData uri="http://schemas.openxmlformats.org/drawingml/2006/table">
            <a:tbl>
              <a:tblPr/>
              <a:tblGrid>
                <a:gridCol w="24179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18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736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33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14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Ministry of Health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Budget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Actual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Variance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wages &amp; salaries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225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220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5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4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books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CCC9DE"/>
                        </a:gs>
                        <a:gs pos="50000">
                          <a:srgbClr val="DEDDEA"/>
                        </a:gs>
                        <a:gs pos="100000">
                          <a:srgbClr val="EEEEF4"/>
                        </a:gs>
                      </a:gsLst>
                      <a:path path="rect">
                        <a:fillToRect l="100000" t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75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CCC9DE"/>
                        </a:gs>
                        <a:gs pos="50000">
                          <a:srgbClr val="DEDDEA"/>
                        </a:gs>
                        <a:gs pos="100000">
                          <a:srgbClr val="EEEEF4"/>
                        </a:gs>
                      </a:gsLst>
                      <a:path path="rect">
                        <a:fillToRect l="100000" t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70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CCC9DE"/>
                        </a:gs>
                        <a:gs pos="50000">
                          <a:srgbClr val="DEDDEA"/>
                        </a:gs>
                        <a:gs pos="100000">
                          <a:srgbClr val="EEEEF4"/>
                        </a:gs>
                      </a:gsLst>
                      <a:path path="rect">
                        <a:fillToRect l="100000" t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5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CCC9DE"/>
                        </a:gs>
                        <a:gs pos="50000">
                          <a:srgbClr val="DEDDEA"/>
                        </a:gs>
                        <a:gs pos="100000">
                          <a:srgbClr val="EEEEF4"/>
                        </a:gs>
                      </a:gsLst>
                      <a:path path="rect">
                        <a:fillToRect l="100000" t="10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4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stationary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13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12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14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telephone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E9292"/>
                        </a:gs>
                        <a:gs pos="50000">
                          <a:srgbClr val="CCD2D2"/>
                        </a:gs>
                        <a:gs pos="100000">
                          <a:srgbClr val="F3FAFA"/>
                        </a:gs>
                      </a:gsLst>
                      <a:path path="rect">
                        <a:fillToRect l="100000" t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5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E9292"/>
                        </a:gs>
                        <a:gs pos="50000">
                          <a:srgbClr val="CCD2D2"/>
                        </a:gs>
                        <a:gs pos="100000">
                          <a:srgbClr val="F3FAFA"/>
                        </a:gs>
                      </a:gsLst>
                      <a:path path="rect">
                        <a:fillToRect l="100000" t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3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E9292"/>
                        </a:gs>
                        <a:gs pos="50000">
                          <a:srgbClr val="CCD2D2"/>
                        </a:gs>
                        <a:gs pos="100000">
                          <a:srgbClr val="F3FAFA"/>
                        </a:gs>
                      </a:gsLst>
                      <a:path path="rect">
                        <a:fillToRect l="100000" t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2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E9292"/>
                        </a:gs>
                        <a:gs pos="50000">
                          <a:srgbClr val="CCD2D2"/>
                        </a:gs>
                        <a:gs pos="100000">
                          <a:srgbClr val="F3FAFA"/>
                        </a:gs>
                      </a:gsLst>
                      <a:path path="rect">
                        <a:fillToRect l="100000" t="10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14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travel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12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8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4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14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rent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E9292"/>
                        </a:gs>
                        <a:gs pos="50000">
                          <a:srgbClr val="CCD2D2"/>
                        </a:gs>
                        <a:gs pos="100000">
                          <a:srgbClr val="F3FAFA"/>
                        </a:gs>
                      </a:gsLst>
                      <a:path path="rect">
                        <a:fillToRect l="100000" t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12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E9292"/>
                        </a:gs>
                        <a:gs pos="50000">
                          <a:srgbClr val="CCD2D2"/>
                        </a:gs>
                        <a:gs pos="100000">
                          <a:srgbClr val="F3FAFA"/>
                        </a:gs>
                      </a:gsLst>
                      <a:path path="rect">
                        <a:fillToRect l="100000" t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10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E9292"/>
                        </a:gs>
                        <a:gs pos="50000">
                          <a:srgbClr val="CCD2D2"/>
                        </a:gs>
                        <a:gs pos="100000">
                          <a:srgbClr val="F3FAFA"/>
                        </a:gs>
                      </a:gsLst>
                      <a:path path="rect">
                        <a:fillToRect l="100000" t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2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E9292"/>
                        </a:gs>
                        <a:gs pos="50000">
                          <a:srgbClr val="CCD2D2"/>
                        </a:gs>
                        <a:gs pos="100000">
                          <a:srgbClr val="F3FAFA"/>
                        </a:gs>
                      </a:gsLst>
                      <a:path path="rect">
                        <a:fillToRect l="100000" t="10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400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other goods &amp; services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8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10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(2)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14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financing costs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E9292"/>
                        </a:gs>
                        <a:gs pos="50000">
                          <a:srgbClr val="CCD2D2"/>
                        </a:gs>
                        <a:gs pos="100000">
                          <a:srgbClr val="F3FAFA"/>
                        </a:gs>
                      </a:gsLst>
                      <a:path path="rect">
                        <a:fillToRect l="100000" t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10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E9292"/>
                        </a:gs>
                        <a:gs pos="50000">
                          <a:srgbClr val="CCD2D2"/>
                        </a:gs>
                        <a:gs pos="100000">
                          <a:srgbClr val="F3FAFA"/>
                        </a:gs>
                      </a:gsLst>
                      <a:path path="rect">
                        <a:fillToRect l="100000" t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15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E9292"/>
                        </a:gs>
                        <a:gs pos="50000">
                          <a:srgbClr val="CCD2D2"/>
                        </a:gs>
                        <a:gs pos="100000">
                          <a:srgbClr val="F3FAFA"/>
                        </a:gs>
                      </a:gsLst>
                      <a:path path="rect">
                        <a:fillToRect l="100000" t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(5)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E9292"/>
                        </a:gs>
                        <a:gs pos="50000">
                          <a:srgbClr val="CCD2D2"/>
                        </a:gs>
                        <a:gs pos="100000">
                          <a:srgbClr val="F3FAFA"/>
                        </a:gs>
                      </a:gsLst>
                      <a:path path="rect">
                        <a:fillToRect l="100000" t="10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14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TOTAL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E9292"/>
                        </a:gs>
                        <a:gs pos="50000">
                          <a:srgbClr val="CCD2D2"/>
                        </a:gs>
                        <a:gs pos="100000">
                          <a:srgbClr val="F3FAFA"/>
                        </a:gs>
                      </a:gsLst>
                      <a:path path="rect">
                        <a:fillToRect l="100000" t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360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E9292"/>
                        </a:gs>
                        <a:gs pos="50000">
                          <a:srgbClr val="CCD2D2"/>
                        </a:gs>
                        <a:gs pos="100000">
                          <a:srgbClr val="F3FAFA"/>
                        </a:gs>
                      </a:gsLst>
                      <a:path path="rect">
                        <a:fillToRect l="100000" t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348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E9292"/>
                        </a:gs>
                        <a:gs pos="50000">
                          <a:srgbClr val="CCD2D2"/>
                        </a:gs>
                        <a:gs pos="100000">
                          <a:srgbClr val="F3FAFA"/>
                        </a:gs>
                      </a:gsLst>
                      <a:path path="rect">
                        <a:fillToRect l="100000" t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708</a:t>
                      </a: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E9292"/>
                        </a:gs>
                        <a:gs pos="50000">
                          <a:srgbClr val="CCD2D2"/>
                        </a:gs>
                        <a:gs pos="100000">
                          <a:srgbClr val="F3FAFA"/>
                        </a:gs>
                      </a:gsLst>
                      <a:path path="rect">
                        <a:fillToRect l="100000" t="10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7" name="Titre 2"/>
          <p:cNvSpPr txBox="1">
            <a:spLocks/>
          </p:cNvSpPr>
          <p:nvPr/>
        </p:nvSpPr>
        <p:spPr bwMode="auto">
          <a:xfrm>
            <a:off x="0" y="1133872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MS PGothic" panose="020B0600070205080204" pitchFamily="34" charset="-128"/>
                <a:cs typeface="MS PGothic" charset="0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  <a:ea typeface="MS PGothic" panose="020B0600070205080204" pitchFamily="34" charset="-128"/>
                <a:cs typeface="MS PGothic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  <a:ea typeface="MS PGothic" panose="020B0600070205080204" pitchFamily="34" charset="-128"/>
                <a:cs typeface="MS PGothic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  <a:ea typeface="MS PGothic" panose="020B0600070205080204" pitchFamily="34" charset="-128"/>
                <a:cs typeface="MS PGothic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  <a:ea typeface="MS PGothic" panose="020B0600070205080204" pitchFamily="34" charset="-128"/>
                <a:cs typeface="MS PGothic" charset="0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marL="0" indent="0" algn="ctr" eaLnBrk="1" hangingPunct="1"/>
            <a:r>
              <a:rPr lang="en-GB" altLang="fr-FR" sz="2800" kern="0" dirty="0"/>
              <a:t>Traditional structure of </a:t>
            </a:r>
            <a:br>
              <a:rPr lang="en-GB" altLang="fr-FR" sz="2800" kern="0" dirty="0"/>
            </a:br>
            <a:r>
              <a:rPr lang="en-GB" altLang="fr-FR" sz="2800" kern="0" dirty="0"/>
              <a:t>Government Accounts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B1C65-824E-4E57-8E34-1B23EFE47617}" type="slidenum">
              <a:rPr lang="en-GB" altLang="fr-FR" smtClean="0"/>
              <a:pPr/>
              <a:t>6</a:t>
            </a:fld>
            <a:endParaRPr lang="en-GB" altLang="fr-F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ce réservé du contenu 1"/>
          <p:cNvSpPr>
            <a:spLocks noGrp="1"/>
          </p:cNvSpPr>
          <p:nvPr>
            <p:ph idx="1"/>
          </p:nvPr>
        </p:nvSpPr>
        <p:spPr>
          <a:xfrm>
            <a:off x="457200" y="2434332"/>
            <a:ext cx="8229600" cy="2866876"/>
          </a:xfrm>
        </p:spPr>
        <p:txBody>
          <a:bodyPr/>
          <a:lstStyle/>
          <a:p>
            <a:pPr marL="457200" lvl="1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  <a:defRPr/>
            </a:pPr>
            <a:r>
              <a:rPr lang="en-GB" altLang="fr-FR" sz="2400" b="0" dirty="0">
                <a:ea typeface="+mn-ea"/>
                <a:cs typeface="+mn-cs"/>
              </a:rPr>
              <a:t>Users of Accounts and traditional structure</a:t>
            </a:r>
          </a:p>
          <a:p>
            <a:pPr marL="457200" lvl="1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  <a:defRPr/>
            </a:pPr>
            <a:r>
              <a:rPr lang="en-GB" altLang="fr-FR" sz="2400" dirty="0">
                <a:solidFill>
                  <a:srgbClr val="FF0000"/>
                </a:solidFill>
                <a:ea typeface="+mn-ea"/>
                <a:cs typeface="+mn-cs"/>
              </a:rPr>
              <a:t>Differences between private sector and public sector financial reporting</a:t>
            </a:r>
            <a:endParaRPr lang="fr-FR" altLang="fr-FR" sz="2400" dirty="0">
              <a:solidFill>
                <a:srgbClr val="FF0000"/>
              </a:solidFill>
              <a:ea typeface="+mn-ea"/>
              <a:cs typeface="+mn-cs"/>
            </a:endParaRPr>
          </a:p>
          <a:p>
            <a:pPr marL="457200" lvl="1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  <a:defRPr/>
            </a:pPr>
            <a:r>
              <a:rPr lang="en-GB" altLang="fr-FR" sz="2400" b="0" dirty="0">
                <a:ea typeface="+mn-ea"/>
                <a:cs typeface="+mn-cs"/>
              </a:rPr>
              <a:t>Issues of cash versus accrual based accounting</a:t>
            </a:r>
          </a:p>
          <a:p>
            <a:pPr marL="457200" lvl="1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  <a:defRPr/>
            </a:pPr>
            <a:r>
              <a:rPr lang="en-GB" altLang="fr-FR" sz="2400" b="0" dirty="0">
                <a:ea typeface="+mn-ea"/>
                <a:cs typeface="+mn-cs"/>
              </a:rPr>
              <a:t>IPSAS &amp; the status of accounting standards</a:t>
            </a:r>
          </a:p>
        </p:txBody>
      </p:sp>
      <p:sp>
        <p:nvSpPr>
          <p:cNvPr id="8195" name="Titre 2"/>
          <p:cNvSpPr>
            <a:spLocks noGrp="1"/>
          </p:cNvSpPr>
          <p:nvPr>
            <p:ph type="title"/>
          </p:nvPr>
        </p:nvSpPr>
        <p:spPr>
          <a:xfrm>
            <a:off x="0" y="1000125"/>
            <a:ext cx="9144000" cy="1143000"/>
          </a:xfrm>
          <a:ln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algn="ctr" eaLnBrk="1" hangingPunct="1"/>
            <a:r>
              <a:rPr lang="en-GB" altLang="fr-FR" dirty="0"/>
              <a:t>Module outline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44467C-737F-4CEB-BFF2-1CA7DAAF16FE}" type="slidenum">
              <a:rPr lang="en-GB" altLang="fr-FR" smtClean="0"/>
              <a:pPr/>
              <a:t>7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8260459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Espace réservé du contenu 1"/>
          <p:cNvSpPr>
            <a:spLocks noGrp="1"/>
          </p:cNvSpPr>
          <p:nvPr>
            <p:ph idx="1"/>
          </p:nvPr>
        </p:nvSpPr>
        <p:spPr>
          <a:xfrm>
            <a:off x="709228" y="2852936"/>
            <a:ext cx="7725544" cy="3096344"/>
          </a:xfrm>
        </p:spPr>
        <p:txBody>
          <a:bodyPr/>
          <a:lstStyle/>
          <a:p>
            <a:pPr marL="0" indent="0" eaLnBrk="1" hangingPunct="1">
              <a:spcBef>
                <a:spcPts val="600"/>
              </a:spcBef>
              <a:spcAft>
                <a:spcPts val="1200"/>
              </a:spcAft>
              <a:buClrTx/>
              <a:buNone/>
            </a:pPr>
            <a:r>
              <a:rPr lang="en-GB" altLang="fr-FR" sz="2200" b="1" i="0" dirty="0"/>
              <a:t>Private sector accountability</a:t>
            </a:r>
          </a:p>
          <a:p>
            <a:pPr eaLnBrk="1" hangingPunct="1">
              <a:spcBef>
                <a:spcPts val="600"/>
              </a:spcBef>
              <a:spcAft>
                <a:spcPts val="1200"/>
              </a:spcAft>
              <a:buClrTx/>
              <a:tabLst>
                <a:tab pos="2871788" algn="l"/>
              </a:tabLst>
            </a:pPr>
            <a:r>
              <a:rPr lang="en-GB" altLang="fr-FR" sz="2200" i="0" dirty="0"/>
              <a:t>Boards accountable to shareholders </a:t>
            </a:r>
            <a:br>
              <a:rPr lang="en-GB" altLang="fr-FR" sz="2200" i="0" dirty="0"/>
            </a:br>
            <a:r>
              <a:rPr lang="en-GB" altLang="fr-FR" sz="2200" i="0" dirty="0"/>
              <a:t>	– financial accountability.</a:t>
            </a:r>
          </a:p>
          <a:p>
            <a:pPr eaLnBrk="1" hangingPunct="1">
              <a:spcBef>
                <a:spcPts val="600"/>
              </a:spcBef>
              <a:spcAft>
                <a:spcPts val="1200"/>
              </a:spcAft>
              <a:buClrTx/>
            </a:pPr>
            <a:r>
              <a:rPr lang="en-GB" altLang="fr-FR" sz="2200" i="0" dirty="0"/>
              <a:t>Financial statements measure profit.</a:t>
            </a:r>
          </a:p>
          <a:p>
            <a:pPr eaLnBrk="1" hangingPunct="1">
              <a:spcBef>
                <a:spcPts val="600"/>
              </a:spcBef>
              <a:spcAft>
                <a:spcPts val="1200"/>
              </a:spcAft>
              <a:buClrTx/>
            </a:pPr>
            <a:r>
              <a:rPr lang="en-GB" altLang="fr-FR" sz="2200" i="0" dirty="0"/>
              <a:t>Audit opinion on whether the accounts show a true and fair view (of the financial position).</a:t>
            </a:r>
          </a:p>
        </p:txBody>
      </p:sp>
      <p:sp>
        <p:nvSpPr>
          <p:cNvPr id="7" name="Titre 2"/>
          <p:cNvSpPr txBox="1">
            <a:spLocks/>
          </p:cNvSpPr>
          <p:nvPr/>
        </p:nvSpPr>
        <p:spPr bwMode="auto">
          <a:xfrm>
            <a:off x="0" y="1277888"/>
            <a:ext cx="9144000" cy="1143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MS PGothic" panose="020B0600070205080204" pitchFamily="34" charset="-128"/>
                <a:cs typeface="MS PGothic" charset="0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  <a:ea typeface="MS PGothic" panose="020B0600070205080204" pitchFamily="34" charset="-128"/>
                <a:cs typeface="MS PGothic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  <a:ea typeface="MS PGothic" panose="020B0600070205080204" pitchFamily="34" charset="-128"/>
                <a:cs typeface="MS PGothic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  <a:ea typeface="MS PGothic" panose="020B0600070205080204" pitchFamily="34" charset="-128"/>
                <a:cs typeface="MS PGothic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  <a:ea typeface="MS PGothic" panose="020B0600070205080204" pitchFamily="34" charset="-128"/>
                <a:cs typeface="MS PGothic" charset="0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marL="0" indent="0" algn="ctr" eaLnBrk="1" hangingPunct="1"/>
            <a:r>
              <a:rPr lang="en-GB" altLang="fr-FR" kern="0" dirty="0"/>
              <a:t>Private </a:t>
            </a:r>
            <a:r>
              <a:rPr lang="en-GB" altLang="fr-FR" kern="0" dirty="0" err="1"/>
              <a:t>vs</a:t>
            </a:r>
            <a:r>
              <a:rPr lang="en-GB" altLang="fr-FR" kern="0" dirty="0"/>
              <a:t> Public Sector Financial Reporting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44467C-737F-4CEB-BFF2-1CA7DAAF16FE}" type="slidenum">
              <a:rPr lang="en-GB" altLang="fr-FR" smtClean="0"/>
              <a:pPr/>
              <a:t>8</a:t>
            </a:fld>
            <a:endParaRPr lang="en-GB" altLang="fr-F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Espace réservé du contenu 1"/>
          <p:cNvSpPr>
            <a:spLocks noGrp="1"/>
          </p:cNvSpPr>
          <p:nvPr>
            <p:ph idx="1"/>
          </p:nvPr>
        </p:nvSpPr>
        <p:spPr>
          <a:xfrm>
            <a:off x="745232" y="2852936"/>
            <a:ext cx="7653536" cy="3024336"/>
          </a:xfrm>
        </p:spPr>
        <p:txBody>
          <a:bodyPr/>
          <a:lstStyle/>
          <a:p>
            <a:pPr marL="0" indent="0" eaLnBrk="1" hangingPunct="1">
              <a:spcBef>
                <a:spcPts val="600"/>
              </a:spcBef>
              <a:spcAft>
                <a:spcPts val="1200"/>
              </a:spcAft>
              <a:buClrTx/>
              <a:buNone/>
            </a:pPr>
            <a:r>
              <a:rPr lang="en-GB" altLang="fr-FR" sz="2200" b="1" i="0" dirty="0"/>
              <a:t>Public sector accountability</a:t>
            </a:r>
          </a:p>
          <a:p>
            <a:pPr eaLnBrk="1" hangingPunct="1">
              <a:spcBef>
                <a:spcPts val="600"/>
              </a:spcBef>
              <a:spcAft>
                <a:spcPts val="0"/>
              </a:spcAft>
              <a:buClrTx/>
            </a:pPr>
            <a:r>
              <a:rPr lang="en-GB" altLang="fr-FR" sz="2200" i="0" dirty="0"/>
              <a:t>Accountability to the electorate </a:t>
            </a:r>
          </a:p>
          <a:p>
            <a:pPr marL="0" indent="0" eaLnBrk="1" hangingPunct="1">
              <a:spcBef>
                <a:spcPts val="600"/>
              </a:spcBef>
              <a:spcAft>
                <a:spcPts val="1200"/>
              </a:spcAft>
              <a:buClrTx/>
              <a:buNone/>
              <a:tabLst>
                <a:tab pos="2871788" algn="l"/>
              </a:tabLst>
            </a:pPr>
            <a:r>
              <a:rPr lang="en-GB" altLang="fr-FR" sz="2200" i="0" dirty="0"/>
              <a:t>	– political accountability.</a:t>
            </a:r>
          </a:p>
          <a:p>
            <a:pPr eaLnBrk="1" hangingPunct="1">
              <a:spcBef>
                <a:spcPts val="600"/>
              </a:spcBef>
              <a:spcAft>
                <a:spcPts val="1200"/>
              </a:spcAft>
              <a:buClrTx/>
            </a:pPr>
            <a:r>
              <a:rPr lang="en-GB" altLang="fr-FR" sz="2200" i="0" dirty="0"/>
              <a:t>Accounts traditionally show budgetary </a:t>
            </a:r>
            <a:br>
              <a:rPr lang="en-GB" altLang="fr-FR" sz="2200" i="0" dirty="0"/>
            </a:br>
            <a:r>
              <a:rPr lang="en-GB" altLang="fr-FR" sz="2200" i="0" dirty="0"/>
              <a:t>compliance.</a:t>
            </a:r>
          </a:p>
          <a:p>
            <a:pPr eaLnBrk="1" hangingPunct="1">
              <a:spcBef>
                <a:spcPts val="600"/>
              </a:spcBef>
              <a:spcAft>
                <a:spcPts val="1200"/>
              </a:spcAft>
              <a:buClrTx/>
            </a:pPr>
            <a:r>
              <a:rPr lang="en-GB" altLang="fr-FR" sz="2200" i="0" dirty="0"/>
              <a:t>Traditional Audit of regularity and probity.</a:t>
            </a:r>
            <a:endParaRPr lang="fr-BE" altLang="fr-FR" sz="2200" dirty="0"/>
          </a:p>
        </p:txBody>
      </p:sp>
      <p:sp>
        <p:nvSpPr>
          <p:cNvPr id="5" name="Titre 2"/>
          <p:cNvSpPr txBox="1">
            <a:spLocks/>
          </p:cNvSpPr>
          <p:nvPr/>
        </p:nvSpPr>
        <p:spPr bwMode="auto">
          <a:xfrm>
            <a:off x="0" y="1277888"/>
            <a:ext cx="9144000" cy="1143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MS PGothic" panose="020B0600070205080204" pitchFamily="34" charset="-128"/>
                <a:cs typeface="MS PGothic" charset="0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  <a:ea typeface="MS PGothic" panose="020B0600070205080204" pitchFamily="34" charset="-128"/>
                <a:cs typeface="MS PGothic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  <a:ea typeface="MS PGothic" panose="020B0600070205080204" pitchFamily="34" charset="-128"/>
                <a:cs typeface="MS PGothic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  <a:ea typeface="MS PGothic" panose="020B0600070205080204" pitchFamily="34" charset="-128"/>
                <a:cs typeface="MS PGothic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  <a:ea typeface="MS PGothic" panose="020B0600070205080204" pitchFamily="34" charset="-128"/>
                <a:cs typeface="MS PGothic" charset="0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marL="0" indent="0" algn="ctr" eaLnBrk="1" hangingPunct="1"/>
            <a:r>
              <a:rPr lang="en-GB" altLang="fr-FR" kern="0" dirty="0"/>
              <a:t>Private </a:t>
            </a:r>
            <a:r>
              <a:rPr lang="en-GB" altLang="fr-FR" kern="0" dirty="0" err="1"/>
              <a:t>vs</a:t>
            </a:r>
            <a:r>
              <a:rPr lang="en-GB" altLang="fr-FR" kern="0" dirty="0"/>
              <a:t> Public Sector Financial Reporting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44467C-737F-4CEB-BFF2-1CA7DAAF16FE}" type="slidenum">
              <a:rPr lang="en-GB" altLang="fr-FR" smtClean="0"/>
              <a:pPr/>
              <a:t>9</a:t>
            </a:fld>
            <a:endParaRPr lang="en-GB" altLang="fr-F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5922</TotalTime>
  <Words>1492</Words>
  <Application>Microsoft Office PowerPoint</Application>
  <PresentationFormat>On-screen Show (4:3)</PresentationFormat>
  <Paragraphs>343</Paragraphs>
  <Slides>35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3" baseType="lpstr">
      <vt:lpstr>MS PGothic</vt:lpstr>
      <vt:lpstr>MS PGothic</vt:lpstr>
      <vt:lpstr>Arial</vt:lpstr>
      <vt:lpstr>Courier New</vt:lpstr>
      <vt:lpstr>Times New Roman</vt:lpstr>
      <vt:lpstr>Verdana</vt:lpstr>
      <vt:lpstr>Wingdings</vt:lpstr>
      <vt:lpstr>Slide_Master</vt:lpstr>
      <vt:lpstr>INTRODUCTION TO  PUBLIC FINANCE MANAGEMENT</vt:lpstr>
      <vt:lpstr>Module outline</vt:lpstr>
      <vt:lpstr>Who uses the accounts? </vt:lpstr>
      <vt:lpstr>Traditional structure of Government Accounts</vt:lpstr>
      <vt:lpstr>Traditional structure of  Government Accounts</vt:lpstr>
      <vt:lpstr>Budget out-turn report</vt:lpstr>
      <vt:lpstr>Module outline</vt:lpstr>
      <vt:lpstr>PowerPoint Presentation</vt:lpstr>
      <vt:lpstr>PowerPoint Presentation</vt:lpstr>
      <vt:lpstr>Private vs Public Sector Financial Reporting</vt:lpstr>
      <vt:lpstr>Module outline</vt:lpstr>
      <vt:lpstr>Cash vs Accrual based Accounting</vt:lpstr>
      <vt:lpstr>Cash vs Accrual based Accounting</vt:lpstr>
      <vt:lpstr>PowerPoint Presentation</vt:lpstr>
      <vt:lpstr>PowerPoint Presentation</vt:lpstr>
      <vt:lpstr>Cash vs Accrual based Accounting</vt:lpstr>
      <vt:lpstr>Cash vs Accrual based Accounting</vt:lpstr>
      <vt:lpstr>Cash vs Accrual based Accounting</vt:lpstr>
      <vt:lpstr>Cash vs Accrual based Accounting</vt:lpstr>
      <vt:lpstr>PowerPoint Presentation</vt:lpstr>
      <vt:lpstr>Cash vs Accrual based Accounting</vt:lpstr>
      <vt:lpstr>Cash vs Accrual based Accounting</vt:lpstr>
      <vt:lpstr>Cash vs Accrual based Accounting</vt:lpstr>
      <vt:lpstr>Cash vs Accrual based Accounting</vt:lpstr>
      <vt:lpstr>Cash vs Accrual based Accounting</vt:lpstr>
      <vt:lpstr>Cash vs Accrual based Accounting</vt:lpstr>
      <vt:lpstr>Cash vs Accrual based Accounting</vt:lpstr>
      <vt:lpstr>Cash vs Accrual based Accounting</vt:lpstr>
      <vt:lpstr>Cash vs Accrual based Accounting</vt:lpstr>
      <vt:lpstr>PowerPoint Presentation</vt:lpstr>
      <vt:lpstr>Module outline</vt:lpstr>
      <vt:lpstr>International Public Sector Accounting Standards (IPSAS)</vt:lpstr>
      <vt:lpstr>International Public Sector Accounting Standards (IPSAS)</vt:lpstr>
      <vt:lpstr>International Public Sector Accounting Standards (IPSAS)</vt:lpstr>
      <vt:lpstr>Key messages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turneem</dc:creator>
  <cp:lastModifiedBy>Florence Brosset-Heckel</cp:lastModifiedBy>
  <cp:revision>492</cp:revision>
  <dcterms:created xsi:type="dcterms:W3CDTF">2011-10-28T10:25:18Z</dcterms:created>
  <dcterms:modified xsi:type="dcterms:W3CDTF">2018-03-22T10:40:39Z</dcterms:modified>
</cp:coreProperties>
</file>