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1" r:id="rId2"/>
    <p:sldId id="317" r:id="rId3"/>
    <p:sldId id="280" r:id="rId4"/>
    <p:sldId id="312" r:id="rId5"/>
    <p:sldId id="283" r:id="rId6"/>
    <p:sldId id="284" r:id="rId7"/>
    <p:sldId id="316" r:id="rId8"/>
    <p:sldId id="286" r:id="rId9"/>
    <p:sldId id="318" r:id="rId10"/>
    <p:sldId id="319" r:id="rId11"/>
    <p:sldId id="290" r:id="rId12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8EE4FA45-D945-4D07-984E-FD54A819FD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0899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047D361-DE3F-4D7B-93B6-29D867B2AB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8038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D361-DE3F-4D7B-93B6-29D867B2AB6A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079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4088"/>
            <a:fld id="{F71290DB-4ADB-4E08-9CC2-2805CB82F6A0}" type="slidenum">
              <a:rPr lang="nl-NL" sz="1100"/>
              <a:pPr defTabSz="954088"/>
              <a:t>2</a:t>
            </a:fld>
            <a:endParaRPr lang="nl-NL" sz="11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65386" indent="-165386">
              <a:buFontTx/>
              <a:buChar char="-"/>
              <a:defRPr/>
            </a:pPr>
            <a:endParaRPr lang="nl-NL" dirty="0">
              <a:ea typeface="ＭＳ Ｐゴシック" charset="0"/>
              <a:cs typeface="+mn-cs"/>
            </a:endParaRPr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Public Expenditure Analysis and Management Course Zimbabwe 2014</a:t>
            </a:r>
          </a:p>
        </p:txBody>
      </p:sp>
    </p:spTree>
    <p:extLst>
      <p:ext uri="{BB962C8B-B14F-4D97-AF65-F5344CB8AC3E}">
        <p14:creationId xmlns:p14="http://schemas.microsoft.com/office/powerpoint/2010/main" val="107044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91664219-06A7-4AF1-9743-4C68EFFDA99F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485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23058CD2-A77A-459C-A160-1AE41305326F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092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D27AE3F1-14BD-4272-AC77-48F98776E933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282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CF3E4400-4AC7-46E4-AD45-B0E8734FFACA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6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95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B4F1BAF1-4CBF-44A8-AD54-B36DCE06DA29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7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952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A8157B7D-0B4F-4A78-8DBB-B4A59C583582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8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14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D2B40485-9D2A-4437-B298-A6A953D4DBC0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11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786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6771E20F-3FC4-4C48-9225-335C89C045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933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9525C-6529-40B9-BD8B-0627E95212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4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BC7E06-96F4-44AE-8B95-52F52F2076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66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504EBB-7DDE-4261-BAE3-A0272D3D19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282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18E01-BB4B-4D85-BF54-E23AA2CB98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280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B43585-87ED-4E91-92C4-F52A85A619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237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749667-127C-456F-902D-F248F12D37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619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E7CAD4-0053-4122-BFE2-0DAF2837C4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3705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936C37-8FC7-4C75-AEA1-1418531F6F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8963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344942-B5BA-4792-8589-EDCCAB73E4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948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1C148E-F7F1-44DC-B30C-46D2A05731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901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1AFAF6-329E-4E6A-A78A-C8F3FF552E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354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D4E7E249-70FC-4E5B-9B66-1A0C6730DA3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8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.theiia.org/Pages/globaliiaHome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3860800"/>
            <a:ext cx="8353425" cy="1214438"/>
          </a:xfrm>
        </p:spPr>
        <p:txBody>
          <a:bodyPr/>
          <a:lstStyle/>
          <a:p>
            <a:pPr algn="ctr" eaLnBrk="1" hangingPunct="1"/>
            <a:r>
              <a:rPr lang="en-GB" altLang="en-US" sz="2800"/>
              <a:t>Module 5.1: Internal Audit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20750" y="2133600"/>
            <a:ext cx="7215188" cy="7905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marL="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>
              <a:defRPr/>
            </a:pPr>
            <a:r>
              <a:rPr lang="en-US" sz="2800" kern="0" dirty="0">
                <a:solidFill>
                  <a:srgbClr val="FFC000"/>
                </a:solidFill>
              </a:rPr>
              <a:t>INTRODUCTION TO </a:t>
            </a:r>
          </a:p>
          <a:p>
            <a:pPr indent="0" algn="ctr" eaLnBrk="1" hangingPunct="1">
              <a:defRPr/>
            </a:pPr>
            <a:r>
              <a:rPr lang="en-US" sz="2800" kern="0" dirty="0">
                <a:solidFill>
                  <a:srgbClr val="FFC000"/>
                </a:solidFill>
              </a:rPr>
              <a:t>PUBLIC FINANCE MANAGEMENT</a:t>
            </a:r>
            <a:endParaRPr lang="en-GB" sz="2800" kern="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892" y="2564904"/>
            <a:ext cx="7643192" cy="3529013"/>
          </a:xfrm>
        </p:spPr>
        <p:txBody>
          <a:bodyPr/>
          <a:lstStyle/>
          <a:p>
            <a:pPr marL="0" indent="0">
              <a:spcAft>
                <a:spcPts val="1200"/>
              </a:spcAft>
              <a:buClrTx/>
              <a:buNone/>
            </a:pPr>
            <a:r>
              <a:rPr lang="en-GB" b="1" i="0" dirty="0"/>
              <a:t>Internal Audit Reports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Management reports – not made public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Institute of Internal Auditors (IIA) is a global professional body that offers resources and training</a:t>
            </a:r>
          </a:p>
          <a:p>
            <a:pPr marL="0" indent="0">
              <a:buClrTx/>
              <a:buNone/>
            </a:pPr>
            <a:r>
              <a:rPr lang="en-GB" sz="2000" dirty="0">
                <a:hlinkClick r:id="rId2"/>
              </a:rPr>
              <a:t>https://global.theiia.org/Pages/globaliiaHome.aspx</a:t>
            </a:r>
            <a:r>
              <a:rPr lang="en-GB" sz="20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8E01-BB4B-4D85-BF54-E23AA2CB9803}" type="slidenum">
              <a:rPr lang="en-GB" altLang="en-US" smtClean="0"/>
              <a:pPr/>
              <a:t>10</a:t>
            </a:fld>
            <a:endParaRPr lang="en-GB" altLang="en-US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36512" y="1277888"/>
            <a:ext cx="9144000" cy="78296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/>
              <a:t>Features of Internal Audit</a:t>
            </a:r>
          </a:p>
        </p:txBody>
      </p:sp>
    </p:spTree>
    <p:extLst>
      <p:ext uri="{BB962C8B-B14F-4D97-AF65-F5344CB8AC3E}">
        <p14:creationId xmlns:p14="http://schemas.microsoft.com/office/powerpoint/2010/main" val="3684921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u contenu 1"/>
          <p:cNvSpPr>
            <a:spLocks noGrp="1"/>
          </p:cNvSpPr>
          <p:nvPr>
            <p:ph idx="1"/>
          </p:nvPr>
        </p:nvSpPr>
        <p:spPr>
          <a:xfrm>
            <a:off x="503300" y="2636911"/>
            <a:ext cx="8013576" cy="3608313"/>
          </a:xfrm>
        </p:spPr>
        <p:txBody>
          <a:bodyPr/>
          <a:lstStyle/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GB" i="0" dirty="0">
                <a:ea typeface="+mn-ea"/>
                <a:cs typeface="+mn-cs"/>
              </a:rPr>
              <a:t>Internal Audit is part of the Internal Control System.</a:t>
            </a:r>
          </a:p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GB" i="0" dirty="0">
                <a:ea typeface="+mn-ea"/>
                <a:cs typeface="+mn-cs"/>
              </a:rPr>
              <a:t>It is a management function.</a:t>
            </a:r>
          </a:p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GB" i="0" dirty="0">
                <a:ea typeface="+mn-ea"/>
                <a:cs typeface="+mn-cs"/>
              </a:rPr>
              <a:t>Compliance </a:t>
            </a:r>
            <a:r>
              <a:rPr lang="en-GB" i="0">
                <a:ea typeface="+mn-ea"/>
                <a:cs typeface="+mn-cs"/>
              </a:rPr>
              <a:t>and Systems </a:t>
            </a:r>
            <a:r>
              <a:rPr lang="en-GB" i="0" dirty="0">
                <a:ea typeface="+mn-ea"/>
                <a:cs typeface="+mn-cs"/>
              </a:rPr>
              <a:t>A</a:t>
            </a:r>
            <a:r>
              <a:rPr lang="en-GB" i="0">
                <a:ea typeface="+mn-ea"/>
                <a:cs typeface="+mn-cs"/>
              </a:rPr>
              <a:t>udits </a:t>
            </a:r>
            <a:r>
              <a:rPr lang="en-GB" i="0" dirty="0">
                <a:ea typeface="+mn-ea"/>
                <a:cs typeface="+mn-cs"/>
              </a:rPr>
              <a:t>are </a:t>
            </a:r>
            <a:r>
              <a:rPr lang="en-GB" i="0">
                <a:ea typeface="+mn-ea"/>
                <a:cs typeface="+mn-cs"/>
              </a:rPr>
              <a:t>both important.</a:t>
            </a:r>
            <a:endParaRPr lang="en-GB" i="0" dirty="0">
              <a:ea typeface="+mn-ea"/>
              <a:cs typeface="+mn-cs"/>
            </a:endParaRPr>
          </a:p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GB" i="0" dirty="0">
                <a:ea typeface="+mn-ea"/>
                <a:cs typeface="+mn-cs"/>
              </a:rPr>
              <a:t>There is a professional body for Internal Auditors</a:t>
            </a:r>
            <a:r>
              <a:rPr lang="en-GB" dirty="0">
                <a:ea typeface="+mn-ea"/>
                <a:cs typeface="+mn-cs"/>
              </a:rPr>
              <a:t>.</a:t>
            </a:r>
            <a:endParaRPr lang="en-GB" i="0" dirty="0">
              <a:ea typeface="+mn-ea"/>
              <a:cs typeface="+mn-cs"/>
            </a:endParaRPr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A26896-F935-48F5-B754-89F7EAEB92A3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60389"/>
          </a:xfrm>
        </p:spPr>
        <p:txBody>
          <a:bodyPr/>
          <a:lstStyle/>
          <a:p>
            <a:pPr marL="0" indent="0" algn="ctr" eaLnBrk="1" hangingPunct="1"/>
            <a:r>
              <a:rPr lang="en-GB" altLang="en-US" dirty="0"/>
              <a:t>Key messages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bg" descr="dia-w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0" y="453156"/>
            <a:ext cx="1588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AutoShape 6"/>
          <p:cNvSpPr>
            <a:spLocks noGrp="1" noChangeArrowheads="1"/>
          </p:cNvSpPr>
          <p:nvPr>
            <p:ph type="body" idx="1"/>
          </p:nvPr>
        </p:nvSpPr>
        <p:spPr>
          <a:xfrm>
            <a:off x="744538" y="2104156"/>
            <a:ext cx="7545387" cy="4403725"/>
          </a:xfrm>
          <a:prstGeom prst="triangle">
            <a:avLst>
              <a:gd name="adj" fmla="val 50000"/>
            </a:avLst>
          </a:prstGeom>
          <a:solidFill>
            <a:srgbClr val="ECA519"/>
          </a:solidFill>
          <a:ln w="38100">
            <a:solidFill>
              <a:srgbClr val="A9A9A9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26627" name="Text Box 9"/>
          <p:cNvSpPr txBox="1">
            <a:spLocks noChangeArrowheads="1"/>
          </p:cNvSpPr>
          <p:nvPr/>
        </p:nvSpPr>
        <p:spPr bwMode="auto">
          <a:xfrm>
            <a:off x="3652838" y="2892772"/>
            <a:ext cx="1728787" cy="433388"/>
          </a:xfrm>
          <a:prstGeom prst="rect">
            <a:avLst/>
          </a:prstGeom>
          <a:noFill/>
          <a:ln w="9525">
            <a:solidFill>
              <a:srgbClr val="A9A9A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>
                <a:solidFill>
                  <a:schemeClr val="tx1"/>
                </a:solidFill>
                <a:latin typeface="Arial" pitchFamily="34" charset="0"/>
              </a:rPr>
              <a:t>Parliament</a:t>
            </a:r>
          </a:p>
        </p:txBody>
      </p:sp>
      <p:sp>
        <p:nvSpPr>
          <p:cNvPr id="26628" name="Line 10"/>
          <p:cNvSpPr>
            <a:spLocks noChangeShapeType="1"/>
          </p:cNvSpPr>
          <p:nvPr/>
        </p:nvSpPr>
        <p:spPr bwMode="auto">
          <a:xfrm>
            <a:off x="2922588" y="3517031"/>
            <a:ext cx="3179762" cy="0"/>
          </a:xfrm>
          <a:prstGeom prst="line">
            <a:avLst/>
          </a:prstGeom>
          <a:noFill/>
          <a:ln w="76200">
            <a:solidFill>
              <a:srgbClr val="A9A9A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3652837" y="3727797"/>
            <a:ext cx="1728788" cy="433388"/>
          </a:xfrm>
          <a:prstGeom prst="rect">
            <a:avLst/>
          </a:prstGeom>
          <a:noFill/>
          <a:ln w="9525">
            <a:solidFill>
              <a:srgbClr val="A9A9A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>
                <a:solidFill>
                  <a:schemeClr val="tx1"/>
                </a:solidFill>
                <a:latin typeface="Arial" pitchFamily="34" charset="0"/>
              </a:rPr>
              <a:t>External audit</a:t>
            </a:r>
          </a:p>
        </p:txBody>
      </p:sp>
      <p:sp>
        <p:nvSpPr>
          <p:cNvPr id="26630" name="Line 12"/>
          <p:cNvSpPr>
            <a:spLocks noChangeShapeType="1"/>
          </p:cNvSpPr>
          <p:nvPr/>
        </p:nvSpPr>
        <p:spPr bwMode="auto">
          <a:xfrm>
            <a:off x="622300" y="4312369"/>
            <a:ext cx="7680325" cy="0"/>
          </a:xfrm>
          <a:prstGeom prst="line">
            <a:avLst/>
          </a:prstGeom>
          <a:noFill/>
          <a:ln w="76200">
            <a:solidFill>
              <a:srgbClr val="A9A9A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631" name="Text Box 13"/>
          <p:cNvSpPr txBox="1">
            <a:spLocks noChangeArrowheads="1"/>
          </p:cNvSpPr>
          <p:nvPr/>
        </p:nvSpPr>
        <p:spPr bwMode="auto">
          <a:xfrm>
            <a:off x="3328988" y="4539010"/>
            <a:ext cx="23764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>
                <a:solidFill>
                  <a:schemeClr val="tx1"/>
                </a:solidFill>
                <a:latin typeface="Arial" pitchFamily="34" charset="0"/>
              </a:rPr>
              <a:t>Internal audit</a:t>
            </a:r>
          </a:p>
        </p:txBody>
      </p:sp>
      <p:sp>
        <p:nvSpPr>
          <p:cNvPr id="26632" name="Line 14"/>
          <p:cNvSpPr>
            <a:spLocks noChangeShapeType="1"/>
          </p:cNvSpPr>
          <p:nvPr/>
        </p:nvSpPr>
        <p:spPr bwMode="auto">
          <a:xfrm>
            <a:off x="1439863" y="5244231"/>
            <a:ext cx="6119812" cy="0"/>
          </a:xfrm>
          <a:prstGeom prst="line">
            <a:avLst/>
          </a:prstGeom>
          <a:noFill/>
          <a:ln w="76200">
            <a:solidFill>
              <a:srgbClr val="A9A9A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633" name="Text Box 15"/>
          <p:cNvSpPr txBox="1">
            <a:spLocks noChangeArrowheads="1"/>
          </p:cNvSpPr>
          <p:nvPr/>
        </p:nvSpPr>
        <p:spPr bwMode="auto">
          <a:xfrm>
            <a:off x="3113088" y="5443885"/>
            <a:ext cx="280828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>
                <a:solidFill>
                  <a:schemeClr val="tx1"/>
                </a:solidFill>
                <a:latin typeface="Arial" pitchFamily="34" charset="0"/>
              </a:rPr>
              <a:t>Internal control</a:t>
            </a:r>
          </a:p>
        </p:txBody>
      </p:sp>
      <p:sp>
        <p:nvSpPr>
          <p:cNvPr id="26634" name="Down Arrow 1"/>
          <p:cNvSpPr>
            <a:spLocks noChangeArrowheads="1"/>
          </p:cNvSpPr>
          <p:nvPr/>
        </p:nvSpPr>
        <p:spPr bwMode="auto">
          <a:xfrm>
            <a:off x="1082675" y="4312369"/>
            <a:ext cx="714375" cy="2212975"/>
          </a:xfrm>
          <a:prstGeom prst="downArrow">
            <a:avLst>
              <a:gd name="adj1" fmla="val 50000"/>
              <a:gd name="adj2" fmla="val 499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5" name="Oval 2"/>
          <p:cNvSpPr>
            <a:spLocks noChangeArrowheads="1"/>
          </p:cNvSpPr>
          <p:nvPr/>
        </p:nvSpPr>
        <p:spPr bwMode="auto">
          <a:xfrm>
            <a:off x="857250" y="4963244"/>
            <a:ext cx="2786063" cy="5619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/>
              <a:t>management</a:t>
            </a:r>
          </a:p>
        </p:txBody>
      </p:sp>
      <p:sp>
        <p:nvSpPr>
          <p:cNvPr id="26636" name="Down Arrow 1"/>
          <p:cNvSpPr>
            <a:spLocks noChangeArrowheads="1"/>
          </p:cNvSpPr>
          <p:nvPr/>
        </p:nvSpPr>
        <p:spPr bwMode="auto">
          <a:xfrm rot="10800000">
            <a:off x="1439863" y="2093044"/>
            <a:ext cx="714375" cy="2212975"/>
          </a:xfrm>
          <a:prstGeom prst="downArrow">
            <a:avLst>
              <a:gd name="adj1" fmla="val 50000"/>
              <a:gd name="adj2" fmla="val 499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7" name="Oval 2"/>
          <p:cNvSpPr>
            <a:spLocks noChangeArrowheads="1"/>
          </p:cNvSpPr>
          <p:nvPr/>
        </p:nvSpPr>
        <p:spPr bwMode="auto">
          <a:xfrm>
            <a:off x="1319213" y="2624856"/>
            <a:ext cx="2428875" cy="5619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/>
              <a:t>political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750" y="1444774"/>
            <a:ext cx="761047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sz="2000" b="1" dirty="0">
                <a:latin typeface="+mn-lt"/>
                <a:ea typeface="ＭＳ Ｐゴシック" charset="0"/>
              </a:rPr>
              <a:t>Internal audit is part of the executive</a:t>
            </a:r>
            <a:endParaRPr lang="en-GB" sz="2000" b="1" dirty="0">
              <a:latin typeface="+mn-lt"/>
              <a:ea typeface="ＭＳ Ｐゴシック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04EBB-7DDE-4261-BAE3-A0272D3D190C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21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214313" y="2556123"/>
            <a:ext cx="8715375" cy="3825205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itchFamily="2" charset="2"/>
              <a:buChar char="ü"/>
            </a:pPr>
            <a:r>
              <a:rPr lang="en-GB" altLang="en-US" sz="2400" b="0" dirty="0"/>
              <a:t>Operationally independent unit checking that internal controls are working properly and making recommendations for optimization of controls.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ü"/>
            </a:pPr>
            <a:r>
              <a:rPr lang="en-GB" altLang="en-US" sz="2400" b="0" dirty="0"/>
              <a:t>General Financial Inspectorate</a:t>
            </a:r>
          </a:p>
          <a:p>
            <a:pPr marL="1200150" lvl="2" indent="-28575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altLang="en-US" sz="2000" dirty="0"/>
              <a:t>reviews transactions, accounts and organisations;</a:t>
            </a:r>
          </a:p>
          <a:p>
            <a:pPr marL="1200150" lvl="2" indent="-28575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altLang="en-US" sz="2000" dirty="0"/>
              <a:t>compliance - financial laws &amp; regulations;</a:t>
            </a:r>
          </a:p>
          <a:p>
            <a:pPr marL="1200150" lvl="2" indent="-28575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altLang="en-US" sz="2000" dirty="0"/>
              <a:t>corrective – analyse problems &amp; recommend change;</a:t>
            </a:r>
          </a:p>
          <a:p>
            <a:pPr marL="1200150" lvl="2" indent="-285750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altLang="en-US" sz="2000" dirty="0"/>
              <a:t>reports to the Ministry of Finance.</a:t>
            </a:r>
            <a:endParaRPr lang="en-GB" altLang="en-US" sz="2400" b="0" dirty="0"/>
          </a:p>
          <a:p>
            <a:pPr eaLnBrk="1" hangingPunct="1"/>
            <a:endParaRPr lang="en-GB" altLang="en-US" dirty="0"/>
          </a:p>
        </p:txBody>
      </p:sp>
      <p:sp>
        <p:nvSpPr>
          <p:cNvPr id="9219" name="Titre 2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93632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/>
              <a:t> What is Internal Audit?</a:t>
            </a:r>
          </a:p>
        </p:txBody>
      </p:sp>
      <p:sp>
        <p:nvSpPr>
          <p:cNvPr id="922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DFE23C-CD93-4442-BD4F-42D2CA1987B9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idx="1"/>
          </p:nvPr>
        </p:nvSpPr>
        <p:spPr>
          <a:xfrm>
            <a:off x="755650" y="2727325"/>
            <a:ext cx="7480300" cy="1638300"/>
          </a:xfrm>
        </p:spPr>
        <p:txBody>
          <a:bodyPr/>
          <a:lstStyle/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Compliance &amp; Systems Audit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Features of Internal Audit </a:t>
            </a:r>
          </a:p>
        </p:txBody>
      </p:sp>
      <p:sp>
        <p:nvSpPr>
          <p:cNvPr id="7171" name="Titre 1"/>
          <p:cNvSpPr>
            <a:spLocks noGrp="1"/>
          </p:cNvSpPr>
          <p:nvPr>
            <p:ph type="title"/>
          </p:nvPr>
        </p:nvSpPr>
        <p:spPr>
          <a:xfrm>
            <a:off x="395288" y="1277938"/>
            <a:ext cx="8229600" cy="936625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717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D732DC-807A-4124-9E92-81E4F5D77D5D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u contenu 1"/>
          <p:cNvSpPr>
            <a:spLocks noGrp="1"/>
          </p:cNvSpPr>
          <p:nvPr>
            <p:ph idx="1"/>
          </p:nvPr>
        </p:nvSpPr>
        <p:spPr>
          <a:xfrm>
            <a:off x="215900" y="4365104"/>
            <a:ext cx="8712200" cy="223224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ZW" altLang="fr-FR" b="1" i="0" dirty="0"/>
              <a:t>Compliance</a:t>
            </a:r>
            <a:r>
              <a:rPr lang="en-ZW" altLang="fr-FR" i="0" dirty="0"/>
              <a:t> </a:t>
            </a:r>
            <a:r>
              <a:rPr lang="en-ZW" altLang="fr-FR" b="1" i="0" dirty="0"/>
              <a:t>with rules and regulations</a:t>
            </a:r>
          </a:p>
          <a:p>
            <a:pPr marL="779463" lvl="1" indent="-379413" eaLnBrk="1" hangingPunct="1">
              <a:lnSpc>
                <a:spcPct val="90000"/>
              </a:lnSpc>
              <a:spcAft>
                <a:spcPts val="1200"/>
              </a:spcAft>
              <a:buClrTx/>
              <a:defRPr/>
            </a:pPr>
            <a:r>
              <a:rPr lang="en-ZW" altLang="fr-FR" b="0" dirty="0"/>
              <a:t>Easier to identify irregularities than poor internal control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en-ZW" altLang="fr-FR" b="1" i="0" dirty="0"/>
              <a:t>Systems</a:t>
            </a:r>
          </a:p>
          <a:p>
            <a:pPr marL="779463" lvl="1" indent="-379413" eaLnBrk="1" hangingPunct="1">
              <a:lnSpc>
                <a:spcPct val="90000"/>
              </a:lnSpc>
              <a:spcAft>
                <a:spcPts val="1200"/>
              </a:spcAft>
              <a:buClrTx/>
              <a:defRPr/>
            </a:pPr>
            <a:r>
              <a:rPr lang="en-ZW" altLang="fr-FR" b="0" dirty="0"/>
              <a:t>Examines system of Internal controls, checks and balances</a:t>
            </a:r>
          </a:p>
          <a:p>
            <a:pPr marL="379413" indent="-379413" eaLnBrk="1" hangingPunct="1">
              <a:lnSpc>
                <a:spcPct val="90000"/>
              </a:lnSpc>
              <a:spcAft>
                <a:spcPts val="1200"/>
              </a:spcAft>
              <a:defRPr/>
            </a:pPr>
            <a:endParaRPr lang="en-ZW" altLang="fr-FR" dirty="0"/>
          </a:p>
          <a:p>
            <a:pPr marL="379413" indent="-379413" eaLnBrk="1" hangingPunct="1">
              <a:defRPr/>
            </a:pPr>
            <a:endParaRPr lang="fr-BE" altLang="fr-FR" dirty="0"/>
          </a:p>
        </p:txBody>
      </p:sp>
      <p:sp>
        <p:nvSpPr>
          <p:cNvPr id="11267" name="Titre 2"/>
          <p:cNvSpPr>
            <a:spLocks noGrp="1"/>
          </p:cNvSpPr>
          <p:nvPr>
            <p:ph type="title"/>
          </p:nvPr>
        </p:nvSpPr>
        <p:spPr>
          <a:xfrm>
            <a:off x="0" y="1288157"/>
            <a:ext cx="9144000" cy="55666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/>
              <a:t>Compliance &amp; Systems Audit </a:t>
            </a:r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83296"/>
            <a:ext cx="90805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076DCC-B952-4108-A812-5183D40226DE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1"/>
          <p:cNvSpPr>
            <a:spLocks noGrp="1"/>
          </p:cNvSpPr>
          <p:nvPr>
            <p:ph idx="1"/>
          </p:nvPr>
        </p:nvSpPr>
        <p:spPr>
          <a:xfrm>
            <a:off x="781236" y="2564904"/>
            <a:ext cx="7581528" cy="3270349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en-US" i="0" dirty="0"/>
              <a:t>Internal audit</a:t>
            </a:r>
            <a:r>
              <a:rPr lang="ja-JP" altLang="en-GB" i="0" dirty="0"/>
              <a:t>’</a:t>
            </a:r>
            <a:r>
              <a:rPr lang="en-GB" altLang="ja-JP" i="0" dirty="0"/>
              <a:t>s scope should include the entity</a:t>
            </a:r>
            <a:r>
              <a:rPr lang="ja-JP" altLang="en-GB" i="0" dirty="0"/>
              <a:t>’</a:t>
            </a:r>
            <a:r>
              <a:rPr lang="en-GB" altLang="ja-JP" i="0" dirty="0"/>
              <a:t>s systems, procedures and locations;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en-US" i="0" dirty="0"/>
              <a:t>Internal audit should audit internal control systems, </a:t>
            </a:r>
            <a:r>
              <a:rPr lang="en-GB" altLang="en-US" i="0" dirty="0">
                <a:solidFill>
                  <a:srgbClr val="FF0000"/>
                </a:solidFill>
              </a:rPr>
              <a:t>risk</a:t>
            </a:r>
            <a:r>
              <a:rPr lang="en-GB" altLang="en-US" i="0" dirty="0"/>
              <a:t> management and corporate governance procedures;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altLang="en-US" i="0" dirty="0"/>
              <a:t>Plan to cover the most significant (risky) systems each year.</a:t>
            </a:r>
            <a:endParaRPr lang="en-ZW" altLang="en-US" i="0" dirty="0"/>
          </a:p>
        </p:txBody>
      </p:sp>
      <p:sp>
        <p:nvSpPr>
          <p:cNvPr id="1331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072EB2-D89F-4B9A-B05F-6CC7FA2EB8FA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0" y="1288157"/>
            <a:ext cx="9144000" cy="556667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/>
              <a:t>Compliance &amp; Systems Audit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idx="1"/>
          </p:nvPr>
        </p:nvSpPr>
        <p:spPr>
          <a:xfrm>
            <a:off x="755650" y="2727325"/>
            <a:ext cx="7480300" cy="1638300"/>
          </a:xfrm>
        </p:spPr>
        <p:txBody>
          <a:bodyPr/>
          <a:lstStyle/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Compliance &amp; Systems Audit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Features of Internal Audit </a:t>
            </a:r>
          </a:p>
        </p:txBody>
      </p:sp>
      <p:sp>
        <p:nvSpPr>
          <p:cNvPr id="15363" name="Titre 1"/>
          <p:cNvSpPr>
            <a:spLocks noGrp="1"/>
          </p:cNvSpPr>
          <p:nvPr>
            <p:ph type="title"/>
          </p:nvPr>
        </p:nvSpPr>
        <p:spPr>
          <a:xfrm>
            <a:off x="395288" y="1277938"/>
            <a:ext cx="8229600" cy="936625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GB" altLang="en-US" sz="3200"/>
              <a:t>Module outline</a:t>
            </a:r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344CE6-94FA-4EE4-BEC2-FBB989B112C4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1"/>
          <p:cNvSpPr>
            <a:spLocks noGrp="1"/>
          </p:cNvSpPr>
          <p:nvPr>
            <p:ph idx="1"/>
          </p:nvPr>
        </p:nvSpPr>
        <p:spPr>
          <a:xfrm>
            <a:off x="624136" y="2564904"/>
            <a:ext cx="7822704" cy="324036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altLang="en-US" b="1" i="0" dirty="0"/>
              <a:t>Independence of Internal Audit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altLang="en-US" i="0" dirty="0"/>
              <a:t>Report direct to the Permanent Secretary or Chief Executive;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altLang="en-US" i="0" dirty="0"/>
              <a:t>Single department in the Ministry of Finance, headed by a director;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altLang="en-US" i="0" dirty="0"/>
              <a:t>Independent of the Accountant General.</a:t>
            </a:r>
          </a:p>
        </p:txBody>
      </p:sp>
      <p:sp>
        <p:nvSpPr>
          <p:cNvPr id="17411" name="Titre 2"/>
          <p:cNvSpPr>
            <a:spLocks noGrp="1"/>
          </p:cNvSpPr>
          <p:nvPr>
            <p:ph type="title"/>
          </p:nvPr>
        </p:nvSpPr>
        <p:spPr>
          <a:xfrm>
            <a:off x="-36512" y="1277888"/>
            <a:ext cx="9144000" cy="78296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/>
              <a:t>Features of Internal Audit</a:t>
            </a:r>
          </a:p>
        </p:txBody>
      </p:sp>
      <p:sp>
        <p:nvSpPr>
          <p:cNvPr id="1741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1C02F2-DA06-4D5B-876E-6E98FBBE0628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92488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b="1" i="0" dirty="0"/>
              <a:t>Internal Audit requirements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There should be a requirement for all organisational units to have/be covered by internal audit.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Audits seen as part of internal control &amp; managerial support;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Audits pre-planned and agreed except in exceptional circumstances e</a:t>
            </a:r>
            <a:r>
              <a:rPr lang="en-GB" b="0" i="0" dirty="0"/>
              <a:t>.g.</a:t>
            </a:r>
            <a:r>
              <a:rPr lang="en-GB" b="0" dirty="0"/>
              <a:t> checking on suspected theft or misuse of assets.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8E01-BB4B-4D85-BF54-E23AA2CB9803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36512" y="1277888"/>
            <a:ext cx="9144000" cy="78296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/>
              <a:t>Features of Internal Audit</a:t>
            </a:r>
          </a:p>
        </p:txBody>
      </p:sp>
    </p:spTree>
    <p:extLst>
      <p:ext uri="{BB962C8B-B14F-4D97-AF65-F5344CB8AC3E}">
        <p14:creationId xmlns:p14="http://schemas.microsoft.com/office/powerpoint/2010/main" val="7177649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" val="0"/>
  <p:tag name="DS-SLIDEID" val="dia-met-opsomming"/>
  <p:tag name="DS-STYLEID" val="dia-wit-opsomm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S-SHAPEID" val="bg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3550</TotalTime>
  <Words>378</Words>
  <Application>Microsoft Office PowerPoint</Application>
  <PresentationFormat>On-screen Show (4:3)</PresentationFormat>
  <Paragraphs>73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MS PGothic</vt:lpstr>
      <vt:lpstr>MS PGothic</vt:lpstr>
      <vt:lpstr>Arial</vt:lpstr>
      <vt:lpstr>Verdana</vt:lpstr>
      <vt:lpstr>Wingdings</vt:lpstr>
      <vt:lpstr>Slide_Master</vt:lpstr>
      <vt:lpstr>PowerPoint Presentation</vt:lpstr>
      <vt:lpstr>PowerPoint Presentation</vt:lpstr>
      <vt:lpstr> What is Internal Audit?</vt:lpstr>
      <vt:lpstr>Module outline</vt:lpstr>
      <vt:lpstr>Compliance &amp; Systems Audit </vt:lpstr>
      <vt:lpstr>Compliance &amp; Systems Audit </vt:lpstr>
      <vt:lpstr>Module outline</vt:lpstr>
      <vt:lpstr>Features of Internal Audit</vt:lpstr>
      <vt:lpstr>Features of Internal Audit</vt:lpstr>
      <vt:lpstr>Features of Internal Audit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173</cp:revision>
  <dcterms:created xsi:type="dcterms:W3CDTF">2011-10-28T10:25:18Z</dcterms:created>
  <dcterms:modified xsi:type="dcterms:W3CDTF">2018-03-22T10:42:28Z</dcterms:modified>
</cp:coreProperties>
</file>