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5" r:id="rId2"/>
  </p:sldMasterIdLst>
  <p:notesMasterIdLst>
    <p:notesMasterId r:id="rId40"/>
  </p:notesMasterIdLst>
  <p:handoutMasterIdLst>
    <p:handoutMasterId r:id="rId41"/>
  </p:handoutMasterIdLst>
  <p:sldIdLst>
    <p:sldId id="256" r:id="rId3"/>
    <p:sldId id="324" r:id="rId4"/>
    <p:sldId id="295" r:id="rId5"/>
    <p:sldId id="320" r:id="rId6"/>
    <p:sldId id="361" r:id="rId7"/>
    <p:sldId id="359" r:id="rId8"/>
    <p:sldId id="314" r:id="rId9"/>
    <p:sldId id="319" r:id="rId10"/>
    <p:sldId id="309" r:id="rId11"/>
    <p:sldId id="358" r:id="rId12"/>
    <p:sldId id="357" r:id="rId13"/>
    <p:sldId id="362" r:id="rId14"/>
    <p:sldId id="365" r:id="rId15"/>
    <p:sldId id="366" r:id="rId16"/>
    <p:sldId id="345" r:id="rId17"/>
    <p:sldId id="344" r:id="rId18"/>
    <p:sldId id="343" r:id="rId19"/>
    <p:sldId id="368" r:id="rId20"/>
    <p:sldId id="346" r:id="rId21"/>
    <p:sldId id="347" r:id="rId22"/>
    <p:sldId id="350" r:id="rId23"/>
    <p:sldId id="342" r:id="rId24"/>
    <p:sldId id="337" r:id="rId25"/>
    <p:sldId id="338" r:id="rId26"/>
    <p:sldId id="339" r:id="rId27"/>
    <p:sldId id="340" r:id="rId28"/>
    <p:sldId id="351" r:id="rId29"/>
    <p:sldId id="352" r:id="rId30"/>
    <p:sldId id="341" r:id="rId31"/>
    <p:sldId id="369" r:id="rId32"/>
    <p:sldId id="327" r:id="rId33"/>
    <p:sldId id="329" r:id="rId34"/>
    <p:sldId id="328" r:id="rId35"/>
    <p:sldId id="370" r:id="rId36"/>
    <p:sldId id="348" r:id="rId37"/>
    <p:sldId id="367" r:id="rId38"/>
    <p:sldId id="275" r:id="rId3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E6FD2"/>
    <a:srgbClr val="3166CF"/>
    <a:srgbClr val="FFD624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8" autoAdjust="0"/>
    <p:restoredTop sz="83451" autoAdjust="0"/>
  </p:normalViewPr>
  <p:slideViewPr>
    <p:cSldViewPr>
      <p:cViewPr varScale="1">
        <p:scale>
          <a:sx n="69" d="100"/>
          <a:sy n="69" d="100"/>
        </p:scale>
        <p:origin x="9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0C274-3CBD-4AC5-8621-F6B8BA2EE53B}" type="doc">
      <dgm:prSet loTypeId="urn:microsoft.com/office/officeart/2005/8/layout/cycle3" loCatId="cycle" qsTypeId="urn:microsoft.com/office/officeart/2005/8/quickstyle/3d2" qsCatId="3D" csTypeId="urn:microsoft.com/office/officeart/2005/8/colors/colorful4" csCatId="colorful" phldr="1"/>
      <dgm:spPr/>
    </dgm:pt>
    <dgm:pt modelId="{04ACBE61-F46D-43E4-8F9E-6FB73986F8C4}">
      <dgm:prSet phldrT="[Text]"/>
      <dgm:spPr>
        <a:solidFill>
          <a:srgbClr val="3E6FD2"/>
        </a:solidFill>
      </dgm:spPr>
      <dgm:t>
        <a:bodyPr/>
        <a:lstStyle/>
        <a:p>
          <a:r>
            <a:rPr lang="en-GB" dirty="0"/>
            <a:t>1 policy design &amp; review</a:t>
          </a:r>
          <a:endParaRPr lang="en-US" dirty="0"/>
        </a:p>
      </dgm:t>
    </dgm:pt>
    <dgm:pt modelId="{E2C58F62-D997-45CC-A657-6D3D11C1ED52}" type="parTrans" cxnId="{A93476B2-FF0F-4014-8282-E7760B4DAC7B}">
      <dgm:prSet/>
      <dgm:spPr/>
      <dgm:t>
        <a:bodyPr/>
        <a:lstStyle/>
        <a:p>
          <a:endParaRPr lang="en-US"/>
        </a:p>
      </dgm:t>
    </dgm:pt>
    <dgm:pt modelId="{E82F7126-DBBD-4A75-B3FC-6C464A80729F}" type="sibTrans" cxnId="{A93476B2-FF0F-4014-8282-E7760B4DAC7B}">
      <dgm:prSet/>
      <dgm:spPr>
        <a:gradFill rotWithShape="0">
          <a:gsLst>
            <a:gs pos="5600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96963D7B-F96C-4BAF-BD00-2C2124C782FA}">
      <dgm:prSet phldrT="[Text]"/>
      <dgm:spPr>
        <a:solidFill>
          <a:srgbClr val="3E6FD2"/>
        </a:solidFill>
      </dgm:spPr>
      <dgm:t>
        <a:bodyPr/>
        <a:lstStyle/>
        <a:p>
          <a:r>
            <a:rPr lang="en-GB" dirty="0"/>
            <a:t>3 budget Preparation</a:t>
          </a:r>
          <a:endParaRPr lang="en-US" dirty="0"/>
        </a:p>
      </dgm:t>
    </dgm:pt>
    <dgm:pt modelId="{6CE4A550-350F-4D68-A032-EB4EB3C4E745}" type="parTrans" cxnId="{627C21D7-D69F-4B7D-BA7F-C4231C0F3254}">
      <dgm:prSet/>
      <dgm:spPr/>
      <dgm:t>
        <a:bodyPr/>
        <a:lstStyle/>
        <a:p>
          <a:endParaRPr lang="en-US"/>
        </a:p>
      </dgm:t>
    </dgm:pt>
    <dgm:pt modelId="{B54D9F3C-489E-45F3-A1FF-C9972F6AB960}" type="sibTrans" cxnId="{627C21D7-D69F-4B7D-BA7F-C4231C0F3254}">
      <dgm:prSet/>
      <dgm:spPr/>
      <dgm:t>
        <a:bodyPr/>
        <a:lstStyle/>
        <a:p>
          <a:endParaRPr lang="en-US"/>
        </a:p>
      </dgm:t>
    </dgm:pt>
    <dgm:pt modelId="{935811A9-694B-428B-86B9-27C8A70F30A5}">
      <dgm:prSet phldrT="[Text]"/>
      <dgm:spPr>
        <a:solidFill>
          <a:srgbClr val="3E6FD2"/>
        </a:solidFill>
      </dgm:spPr>
      <dgm:t>
        <a:bodyPr/>
        <a:lstStyle/>
        <a:p>
          <a:r>
            <a:rPr lang="en-GB" dirty="0"/>
            <a:t>4 budget Execution</a:t>
          </a:r>
          <a:endParaRPr lang="en-US" dirty="0"/>
        </a:p>
      </dgm:t>
    </dgm:pt>
    <dgm:pt modelId="{A0D697D1-1907-416E-9111-85595B32F1AB}" type="parTrans" cxnId="{1A606B0E-4ED1-48B8-92D6-1FB1AB171919}">
      <dgm:prSet/>
      <dgm:spPr/>
      <dgm:t>
        <a:bodyPr/>
        <a:lstStyle/>
        <a:p>
          <a:endParaRPr lang="en-US"/>
        </a:p>
      </dgm:t>
    </dgm:pt>
    <dgm:pt modelId="{E06E9B97-C1E2-4045-9926-69E77E482B77}" type="sibTrans" cxnId="{1A606B0E-4ED1-48B8-92D6-1FB1AB171919}">
      <dgm:prSet/>
      <dgm:spPr/>
      <dgm:t>
        <a:bodyPr/>
        <a:lstStyle/>
        <a:p>
          <a:endParaRPr lang="en-US"/>
        </a:p>
      </dgm:t>
    </dgm:pt>
    <dgm:pt modelId="{F5B9A151-2835-4D94-A889-522FD9910F44}">
      <dgm:prSet phldrT="[Text]"/>
      <dgm:spPr>
        <a:solidFill>
          <a:srgbClr val="3E6FD2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dirty="0"/>
            <a:t>5 accounting &amp; Reporting</a:t>
          </a:r>
          <a:endParaRPr lang="en-US" dirty="0"/>
        </a:p>
      </dgm:t>
    </dgm:pt>
    <dgm:pt modelId="{E643DD11-1445-4043-AFA8-4CD4BD22AEF9}" type="parTrans" cxnId="{F2CDEB26-44D6-4EAE-8261-ECCA7B26ECA2}">
      <dgm:prSet/>
      <dgm:spPr/>
      <dgm:t>
        <a:bodyPr/>
        <a:lstStyle/>
        <a:p>
          <a:endParaRPr lang="en-US"/>
        </a:p>
      </dgm:t>
    </dgm:pt>
    <dgm:pt modelId="{CF11460A-AEA6-4463-8889-DA2A5F82DF7B}" type="sibTrans" cxnId="{F2CDEB26-44D6-4EAE-8261-ECCA7B26ECA2}">
      <dgm:prSet/>
      <dgm:spPr/>
      <dgm:t>
        <a:bodyPr/>
        <a:lstStyle/>
        <a:p>
          <a:endParaRPr lang="en-US"/>
        </a:p>
      </dgm:t>
    </dgm:pt>
    <dgm:pt modelId="{EF1228B4-9F4F-4713-9295-AF285F61079A}">
      <dgm:prSet phldrT="[Text]"/>
      <dgm:spPr>
        <a:solidFill>
          <a:srgbClr val="3166CF"/>
        </a:solidFill>
      </dgm:spPr>
      <dgm:t>
        <a:bodyPr/>
        <a:lstStyle/>
        <a:p>
          <a:r>
            <a:rPr lang="en-GB" dirty="0"/>
            <a:t>6 external audit &amp; scrutiny</a:t>
          </a:r>
        </a:p>
      </dgm:t>
    </dgm:pt>
    <dgm:pt modelId="{9A4074BF-77FC-417A-BAB0-96E170D1CFCB}" type="parTrans" cxnId="{3CE17A96-BA21-433C-B8B2-AA99BED3863D}">
      <dgm:prSet/>
      <dgm:spPr/>
      <dgm:t>
        <a:bodyPr/>
        <a:lstStyle/>
        <a:p>
          <a:endParaRPr lang="en-US"/>
        </a:p>
      </dgm:t>
    </dgm:pt>
    <dgm:pt modelId="{EA455501-D8F1-43FA-8BE3-A0F60DDC6053}" type="sibTrans" cxnId="{3CE17A96-BA21-433C-B8B2-AA99BED3863D}">
      <dgm:prSet/>
      <dgm:spPr/>
      <dgm:t>
        <a:bodyPr/>
        <a:lstStyle/>
        <a:p>
          <a:endParaRPr lang="en-US"/>
        </a:p>
      </dgm:t>
    </dgm:pt>
    <dgm:pt modelId="{123A39DE-20A2-42E1-8EB4-B6B9FBA5B2E9}">
      <dgm:prSet phldrT="[Text]"/>
      <dgm:spPr>
        <a:solidFill>
          <a:srgbClr val="3E6FD2"/>
        </a:solidFill>
        <a:ln>
          <a:solidFill>
            <a:srgbClr val="0F5494"/>
          </a:solidFill>
        </a:ln>
      </dgm:spPr>
      <dgm:t>
        <a:bodyPr/>
        <a:lstStyle/>
        <a:p>
          <a:r>
            <a:rPr lang="en-GB" dirty="0"/>
            <a:t>2 strategic Planning</a:t>
          </a:r>
          <a:endParaRPr lang="en-US" dirty="0"/>
        </a:p>
      </dgm:t>
    </dgm:pt>
    <dgm:pt modelId="{11F6533D-BE28-4842-BBB6-A12E7F8C38B0}" type="parTrans" cxnId="{9BE6FB43-D0EA-4157-9F35-AA1142E381C2}">
      <dgm:prSet/>
      <dgm:spPr/>
      <dgm:t>
        <a:bodyPr/>
        <a:lstStyle/>
        <a:p>
          <a:endParaRPr lang="en-US"/>
        </a:p>
      </dgm:t>
    </dgm:pt>
    <dgm:pt modelId="{B849948B-33FA-4D15-9063-32758E151140}" type="sibTrans" cxnId="{9BE6FB43-D0EA-4157-9F35-AA1142E381C2}">
      <dgm:prSet/>
      <dgm:spPr/>
      <dgm:t>
        <a:bodyPr/>
        <a:lstStyle/>
        <a:p>
          <a:endParaRPr lang="en-US"/>
        </a:p>
      </dgm:t>
    </dgm:pt>
    <dgm:pt modelId="{D54DC876-820A-427D-A97E-00638C4453B2}" type="pres">
      <dgm:prSet presAssocID="{B580C274-3CBD-4AC5-8621-F6B8BA2EE53B}" presName="Name0" presStyleCnt="0">
        <dgm:presLayoutVars>
          <dgm:dir/>
          <dgm:resizeHandles val="exact"/>
        </dgm:presLayoutVars>
      </dgm:prSet>
      <dgm:spPr/>
    </dgm:pt>
    <dgm:pt modelId="{4BC1EB7D-86C3-4CAB-9141-A5EF32FBE8B9}" type="pres">
      <dgm:prSet presAssocID="{B580C274-3CBD-4AC5-8621-F6B8BA2EE53B}" presName="cycle" presStyleCnt="0"/>
      <dgm:spPr/>
    </dgm:pt>
    <dgm:pt modelId="{FED85AF2-E736-44DF-8567-0E1C28AA414F}" type="pres">
      <dgm:prSet presAssocID="{04ACBE61-F46D-43E4-8F9E-6FB73986F8C4}" presName="nodeFirstNode" presStyleLbl="node1" presStyleIdx="0" presStyleCnt="6">
        <dgm:presLayoutVars>
          <dgm:bulletEnabled val="1"/>
        </dgm:presLayoutVars>
      </dgm:prSet>
      <dgm:spPr/>
    </dgm:pt>
    <dgm:pt modelId="{94E74A53-02BB-4A87-941B-D1F4B9F0F1E0}" type="pres">
      <dgm:prSet presAssocID="{E82F7126-DBBD-4A75-B3FC-6C464A80729F}" presName="sibTransFirstNode" presStyleLbl="bgShp" presStyleIdx="0" presStyleCnt="1"/>
      <dgm:spPr/>
    </dgm:pt>
    <dgm:pt modelId="{62EFD92F-BF48-496C-B159-5EA66A0496E3}" type="pres">
      <dgm:prSet presAssocID="{123A39DE-20A2-42E1-8EB4-B6B9FBA5B2E9}" presName="nodeFollowingNodes" presStyleLbl="node1" presStyleIdx="1" presStyleCnt="6">
        <dgm:presLayoutVars>
          <dgm:bulletEnabled val="1"/>
        </dgm:presLayoutVars>
      </dgm:prSet>
      <dgm:spPr/>
    </dgm:pt>
    <dgm:pt modelId="{ADDFE904-8168-4F2F-B32D-E18DFD83C449}" type="pres">
      <dgm:prSet presAssocID="{96963D7B-F96C-4BAF-BD00-2C2124C782FA}" presName="nodeFollowingNodes" presStyleLbl="node1" presStyleIdx="2" presStyleCnt="6">
        <dgm:presLayoutVars>
          <dgm:bulletEnabled val="1"/>
        </dgm:presLayoutVars>
      </dgm:prSet>
      <dgm:spPr/>
    </dgm:pt>
    <dgm:pt modelId="{37BF9DE5-E902-4560-A38B-C17A3C85A681}" type="pres">
      <dgm:prSet presAssocID="{935811A9-694B-428B-86B9-27C8A70F30A5}" presName="nodeFollowingNodes" presStyleLbl="node1" presStyleIdx="3" presStyleCnt="6">
        <dgm:presLayoutVars>
          <dgm:bulletEnabled val="1"/>
        </dgm:presLayoutVars>
      </dgm:prSet>
      <dgm:spPr/>
    </dgm:pt>
    <dgm:pt modelId="{9FCA0B59-D199-4D50-8B1A-F7724183087E}" type="pres">
      <dgm:prSet presAssocID="{F5B9A151-2835-4D94-A889-522FD9910F44}" presName="nodeFollowingNodes" presStyleLbl="node1" presStyleIdx="4" presStyleCnt="6">
        <dgm:presLayoutVars>
          <dgm:bulletEnabled val="1"/>
        </dgm:presLayoutVars>
      </dgm:prSet>
      <dgm:spPr/>
    </dgm:pt>
    <dgm:pt modelId="{D33EB3C0-9463-4737-89B5-12B7A0741F53}" type="pres">
      <dgm:prSet presAssocID="{EF1228B4-9F4F-4713-9295-AF285F61079A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1A606B0E-4ED1-48B8-92D6-1FB1AB171919}" srcId="{B580C274-3CBD-4AC5-8621-F6B8BA2EE53B}" destId="{935811A9-694B-428B-86B9-27C8A70F30A5}" srcOrd="3" destOrd="0" parTransId="{A0D697D1-1907-416E-9111-85595B32F1AB}" sibTransId="{E06E9B97-C1E2-4045-9926-69E77E482B77}"/>
    <dgm:cxn modelId="{64714C1A-64AA-4B95-8E64-D0B8FA64E35F}" type="presOf" srcId="{96963D7B-F96C-4BAF-BD00-2C2124C782FA}" destId="{ADDFE904-8168-4F2F-B32D-E18DFD83C449}" srcOrd="0" destOrd="0" presId="urn:microsoft.com/office/officeart/2005/8/layout/cycle3"/>
    <dgm:cxn modelId="{F2CDEB26-44D6-4EAE-8261-ECCA7B26ECA2}" srcId="{B580C274-3CBD-4AC5-8621-F6B8BA2EE53B}" destId="{F5B9A151-2835-4D94-A889-522FD9910F44}" srcOrd="4" destOrd="0" parTransId="{E643DD11-1445-4043-AFA8-4CD4BD22AEF9}" sibTransId="{CF11460A-AEA6-4463-8889-DA2A5F82DF7B}"/>
    <dgm:cxn modelId="{C87C2838-2EA7-4050-8497-B0A90674FB18}" type="presOf" srcId="{935811A9-694B-428B-86B9-27C8A70F30A5}" destId="{37BF9DE5-E902-4560-A38B-C17A3C85A681}" srcOrd="0" destOrd="0" presId="urn:microsoft.com/office/officeart/2005/8/layout/cycle3"/>
    <dgm:cxn modelId="{C99BA739-6076-4F21-A40E-F1E98F6474ED}" type="presOf" srcId="{04ACBE61-F46D-43E4-8F9E-6FB73986F8C4}" destId="{FED85AF2-E736-44DF-8567-0E1C28AA414F}" srcOrd="0" destOrd="0" presId="urn:microsoft.com/office/officeart/2005/8/layout/cycle3"/>
    <dgm:cxn modelId="{9BE6FB43-D0EA-4157-9F35-AA1142E381C2}" srcId="{B580C274-3CBD-4AC5-8621-F6B8BA2EE53B}" destId="{123A39DE-20A2-42E1-8EB4-B6B9FBA5B2E9}" srcOrd="1" destOrd="0" parTransId="{11F6533D-BE28-4842-BBB6-A12E7F8C38B0}" sibTransId="{B849948B-33FA-4D15-9063-32758E151140}"/>
    <dgm:cxn modelId="{3CE17A96-BA21-433C-B8B2-AA99BED3863D}" srcId="{B580C274-3CBD-4AC5-8621-F6B8BA2EE53B}" destId="{EF1228B4-9F4F-4713-9295-AF285F61079A}" srcOrd="5" destOrd="0" parTransId="{9A4074BF-77FC-417A-BAB0-96E170D1CFCB}" sibTransId="{EA455501-D8F1-43FA-8BE3-A0F60DDC6053}"/>
    <dgm:cxn modelId="{2B82C4B1-1C3A-43D7-A8A4-98E4D58364C9}" type="presOf" srcId="{F5B9A151-2835-4D94-A889-522FD9910F44}" destId="{9FCA0B59-D199-4D50-8B1A-F7724183087E}" srcOrd="0" destOrd="0" presId="urn:microsoft.com/office/officeart/2005/8/layout/cycle3"/>
    <dgm:cxn modelId="{A93476B2-FF0F-4014-8282-E7760B4DAC7B}" srcId="{B580C274-3CBD-4AC5-8621-F6B8BA2EE53B}" destId="{04ACBE61-F46D-43E4-8F9E-6FB73986F8C4}" srcOrd="0" destOrd="0" parTransId="{E2C58F62-D997-45CC-A657-6D3D11C1ED52}" sibTransId="{E82F7126-DBBD-4A75-B3FC-6C464A80729F}"/>
    <dgm:cxn modelId="{F20B27BC-002F-4510-92C0-A3D041728605}" type="presOf" srcId="{E82F7126-DBBD-4A75-B3FC-6C464A80729F}" destId="{94E74A53-02BB-4A87-941B-D1F4B9F0F1E0}" srcOrd="0" destOrd="0" presId="urn:microsoft.com/office/officeart/2005/8/layout/cycle3"/>
    <dgm:cxn modelId="{1FC20ECA-C3EB-4B00-AA87-76E7BC054FBB}" type="presOf" srcId="{EF1228B4-9F4F-4713-9295-AF285F61079A}" destId="{D33EB3C0-9463-4737-89B5-12B7A0741F53}" srcOrd="0" destOrd="0" presId="urn:microsoft.com/office/officeart/2005/8/layout/cycle3"/>
    <dgm:cxn modelId="{8F00ADCC-134A-4C76-B5F6-84FE35A2B1F9}" type="presOf" srcId="{123A39DE-20A2-42E1-8EB4-B6B9FBA5B2E9}" destId="{62EFD92F-BF48-496C-B159-5EA66A0496E3}" srcOrd="0" destOrd="0" presId="urn:microsoft.com/office/officeart/2005/8/layout/cycle3"/>
    <dgm:cxn modelId="{627C21D7-D69F-4B7D-BA7F-C4231C0F3254}" srcId="{B580C274-3CBD-4AC5-8621-F6B8BA2EE53B}" destId="{96963D7B-F96C-4BAF-BD00-2C2124C782FA}" srcOrd="2" destOrd="0" parTransId="{6CE4A550-350F-4D68-A032-EB4EB3C4E745}" sibTransId="{B54D9F3C-489E-45F3-A1FF-C9972F6AB960}"/>
    <dgm:cxn modelId="{F1715DF3-7872-4C3E-86CC-3A41B458052F}" type="presOf" srcId="{B580C274-3CBD-4AC5-8621-F6B8BA2EE53B}" destId="{D54DC876-820A-427D-A97E-00638C4453B2}" srcOrd="0" destOrd="0" presId="urn:microsoft.com/office/officeart/2005/8/layout/cycle3"/>
    <dgm:cxn modelId="{0365782E-8D02-49B4-9C09-B77A7ED433B2}" type="presParOf" srcId="{D54DC876-820A-427D-A97E-00638C4453B2}" destId="{4BC1EB7D-86C3-4CAB-9141-A5EF32FBE8B9}" srcOrd="0" destOrd="0" presId="urn:microsoft.com/office/officeart/2005/8/layout/cycle3"/>
    <dgm:cxn modelId="{79F75233-3F64-4468-9F3D-57D983A1E09B}" type="presParOf" srcId="{4BC1EB7D-86C3-4CAB-9141-A5EF32FBE8B9}" destId="{FED85AF2-E736-44DF-8567-0E1C28AA414F}" srcOrd="0" destOrd="0" presId="urn:microsoft.com/office/officeart/2005/8/layout/cycle3"/>
    <dgm:cxn modelId="{924995D2-E656-413A-ABB2-148A83D9148C}" type="presParOf" srcId="{4BC1EB7D-86C3-4CAB-9141-A5EF32FBE8B9}" destId="{94E74A53-02BB-4A87-941B-D1F4B9F0F1E0}" srcOrd="1" destOrd="0" presId="urn:microsoft.com/office/officeart/2005/8/layout/cycle3"/>
    <dgm:cxn modelId="{F22F2978-9240-47A0-A7D4-BA822DD2EBE0}" type="presParOf" srcId="{4BC1EB7D-86C3-4CAB-9141-A5EF32FBE8B9}" destId="{62EFD92F-BF48-496C-B159-5EA66A0496E3}" srcOrd="2" destOrd="0" presId="urn:microsoft.com/office/officeart/2005/8/layout/cycle3"/>
    <dgm:cxn modelId="{4A0A7B71-DBB2-4A33-9942-2946C9C80B11}" type="presParOf" srcId="{4BC1EB7D-86C3-4CAB-9141-A5EF32FBE8B9}" destId="{ADDFE904-8168-4F2F-B32D-E18DFD83C449}" srcOrd="3" destOrd="0" presId="urn:microsoft.com/office/officeart/2005/8/layout/cycle3"/>
    <dgm:cxn modelId="{FC8508D1-0062-4619-9FA2-412DF846E4E8}" type="presParOf" srcId="{4BC1EB7D-86C3-4CAB-9141-A5EF32FBE8B9}" destId="{37BF9DE5-E902-4560-A38B-C17A3C85A681}" srcOrd="4" destOrd="0" presId="urn:microsoft.com/office/officeart/2005/8/layout/cycle3"/>
    <dgm:cxn modelId="{04119360-1720-4BBC-A7FB-39DAEAB28A36}" type="presParOf" srcId="{4BC1EB7D-86C3-4CAB-9141-A5EF32FBE8B9}" destId="{9FCA0B59-D199-4D50-8B1A-F7724183087E}" srcOrd="5" destOrd="0" presId="urn:microsoft.com/office/officeart/2005/8/layout/cycle3"/>
    <dgm:cxn modelId="{152329D8-6C63-47AF-A926-DC1F7EFB4B4F}" type="presParOf" srcId="{4BC1EB7D-86C3-4CAB-9141-A5EF32FBE8B9}" destId="{D33EB3C0-9463-4737-89B5-12B7A0741F5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74A53-02BB-4A87-941B-D1F4B9F0F1E0}">
      <dsp:nvSpPr>
        <dsp:cNvPr id="0" name=""/>
        <dsp:cNvSpPr/>
      </dsp:nvSpPr>
      <dsp:spPr>
        <a:xfrm>
          <a:off x="352079" y="-3309"/>
          <a:ext cx="4381330" cy="4381330"/>
        </a:xfrm>
        <a:prstGeom prst="circularArrow">
          <a:avLst>
            <a:gd name="adj1" fmla="val 5274"/>
            <a:gd name="adj2" fmla="val 312630"/>
            <a:gd name="adj3" fmla="val 14290589"/>
            <a:gd name="adj4" fmla="val 17090562"/>
            <a:gd name="adj5" fmla="val 5477"/>
          </a:avLst>
        </a:prstGeom>
        <a:gradFill rotWithShape="0">
          <a:gsLst>
            <a:gs pos="5600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D85AF2-E736-44DF-8567-0E1C28AA414F}">
      <dsp:nvSpPr>
        <dsp:cNvPr id="0" name=""/>
        <dsp:cNvSpPr/>
      </dsp:nvSpPr>
      <dsp:spPr>
        <a:xfrm>
          <a:off x="1739445" y="3193"/>
          <a:ext cx="1606597" cy="803298"/>
        </a:xfrm>
        <a:prstGeom prst="roundRect">
          <a:avLst/>
        </a:prstGeom>
        <a:solidFill>
          <a:srgbClr val="3E6F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 policy design &amp; review</a:t>
          </a:r>
          <a:endParaRPr lang="en-US" sz="1400" kern="1200" dirty="0"/>
        </a:p>
      </dsp:txBody>
      <dsp:txXfrm>
        <a:off x="1778659" y="42407"/>
        <a:ext cx="1528169" cy="724870"/>
      </dsp:txXfrm>
    </dsp:sp>
    <dsp:sp modelId="{62EFD92F-BF48-496C-B159-5EA66A0496E3}">
      <dsp:nvSpPr>
        <dsp:cNvPr id="0" name=""/>
        <dsp:cNvSpPr/>
      </dsp:nvSpPr>
      <dsp:spPr>
        <a:xfrm>
          <a:off x="3278733" y="891901"/>
          <a:ext cx="1606597" cy="803298"/>
        </a:xfrm>
        <a:prstGeom prst="roundRect">
          <a:avLst/>
        </a:prstGeom>
        <a:solidFill>
          <a:srgbClr val="3E6FD2"/>
        </a:solidFill>
        <a:ln>
          <a:solidFill>
            <a:srgbClr val="0F549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 strategic Planning</a:t>
          </a:r>
          <a:endParaRPr lang="en-US" sz="1400" kern="1200" dirty="0"/>
        </a:p>
      </dsp:txBody>
      <dsp:txXfrm>
        <a:off x="3317947" y="931115"/>
        <a:ext cx="1528169" cy="724870"/>
      </dsp:txXfrm>
    </dsp:sp>
    <dsp:sp modelId="{ADDFE904-8168-4F2F-B32D-E18DFD83C449}">
      <dsp:nvSpPr>
        <dsp:cNvPr id="0" name=""/>
        <dsp:cNvSpPr/>
      </dsp:nvSpPr>
      <dsp:spPr>
        <a:xfrm>
          <a:off x="3278733" y="2669317"/>
          <a:ext cx="1606597" cy="803298"/>
        </a:xfrm>
        <a:prstGeom prst="roundRect">
          <a:avLst/>
        </a:prstGeom>
        <a:solidFill>
          <a:srgbClr val="3E6F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 budget Preparation</a:t>
          </a:r>
          <a:endParaRPr lang="en-US" sz="1400" kern="1200" dirty="0"/>
        </a:p>
      </dsp:txBody>
      <dsp:txXfrm>
        <a:off x="3317947" y="2708531"/>
        <a:ext cx="1528169" cy="724870"/>
      </dsp:txXfrm>
    </dsp:sp>
    <dsp:sp modelId="{37BF9DE5-E902-4560-A38B-C17A3C85A681}">
      <dsp:nvSpPr>
        <dsp:cNvPr id="0" name=""/>
        <dsp:cNvSpPr/>
      </dsp:nvSpPr>
      <dsp:spPr>
        <a:xfrm>
          <a:off x="1739445" y="3558025"/>
          <a:ext cx="1606597" cy="803298"/>
        </a:xfrm>
        <a:prstGeom prst="roundRect">
          <a:avLst/>
        </a:prstGeom>
        <a:solidFill>
          <a:srgbClr val="3E6FD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4 budget Execution</a:t>
          </a:r>
          <a:endParaRPr lang="en-US" sz="1400" kern="1200" dirty="0"/>
        </a:p>
      </dsp:txBody>
      <dsp:txXfrm>
        <a:off x="1778659" y="3597239"/>
        <a:ext cx="1528169" cy="724870"/>
      </dsp:txXfrm>
    </dsp:sp>
    <dsp:sp modelId="{9FCA0B59-D199-4D50-8B1A-F7724183087E}">
      <dsp:nvSpPr>
        <dsp:cNvPr id="0" name=""/>
        <dsp:cNvSpPr/>
      </dsp:nvSpPr>
      <dsp:spPr>
        <a:xfrm>
          <a:off x="200158" y="2669317"/>
          <a:ext cx="1606597" cy="803298"/>
        </a:xfrm>
        <a:prstGeom prst="roundRect">
          <a:avLst/>
        </a:prstGeom>
        <a:solidFill>
          <a:srgbClr val="3E6FD2"/>
        </a:solidFill>
        <a:ln>
          <a:solidFill>
            <a:srgbClr val="0F549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5 accounting &amp; Reporting</a:t>
          </a:r>
          <a:endParaRPr lang="en-US" sz="1400" kern="1200" dirty="0"/>
        </a:p>
      </dsp:txBody>
      <dsp:txXfrm>
        <a:off x="239372" y="2708531"/>
        <a:ext cx="1528169" cy="724870"/>
      </dsp:txXfrm>
    </dsp:sp>
    <dsp:sp modelId="{D33EB3C0-9463-4737-89B5-12B7A0741F53}">
      <dsp:nvSpPr>
        <dsp:cNvPr id="0" name=""/>
        <dsp:cNvSpPr/>
      </dsp:nvSpPr>
      <dsp:spPr>
        <a:xfrm>
          <a:off x="200158" y="891901"/>
          <a:ext cx="1606597" cy="803298"/>
        </a:xfrm>
        <a:prstGeom prst="roundRect">
          <a:avLst/>
        </a:prstGeom>
        <a:solidFill>
          <a:srgbClr val="3166C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6 external audit &amp; scrutiny</a:t>
          </a:r>
        </a:p>
      </dsp:txBody>
      <dsp:txXfrm>
        <a:off x="239372" y="931115"/>
        <a:ext cx="1528169" cy="724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FAEC9C9-DB8A-4B07-9976-CE1FEC988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0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63A72E-C2AD-46CD-BAEF-FC1E81A59F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35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A551A-06D7-4935-8480-534DFAC24C1B}" type="slidenum">
              <a:rPr lang="fr-BE" altLang="en-US" smtClean="0"/>
              <a:pPr/>
              <a:t>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64332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9C93A-E73C-42EB-91F3-084E88878DDF}" type="slidenum">
              <a:rPr lang="nl-NL" altLang="en-US" smtClean="0"/>
              <a:pPr/>
              <a:t>22</a:t>
            </a:fld>
            <a:endParaRPr lang="nl-NL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7" name="Tijdelijke aanduiding voor voettekst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en-US"/>
              <a:t>Public Expenditure Analysis and Management Course Zimbabwe 2014</a:t>
            </a:r>
          </a:p>
        </p:txBody>
      </p:sp>
    </p:spTree>
    <p:extLst>
      <p:ext uri="{BB962C8B-B14F-4D97-AF65-F5344CB8AC3E}">
        <p14:creationId xmlns:p14="http://schemas.microsoft.com/office/powerpoint/2010/main" val="225204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06ABF-B1EB-4D5E-BA95-73B0AE6492F8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551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EDF51-1958-4237-80E4-CA0E4C40FE17}" type="slidenum">
              <a:rPr lang="nl-NL" altLang="en-US" smtClean="0"/>
              <a:pPr/>
              <a:t>25</a:t>
            </a:fld>
            <a:endParaRPr lang="nl-NL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5541" name="Tijdelijke aanduiding voor voettekst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en-US"/>
              <a:t>Public Expenditure Analysis and Management Course Zimbabwe 2014</a:t>
            </a:r>
          </a:p>
        </p:txBody>
      </p:sp>
    </p:spTree>
    <p:extLst>
      <p:ext uri="{BB962C8B-B14F-4D97-AF65-F5344CB8AC3E}">
        <p14:creationId xmlns:p14="http://schemas.microsoft.com/office/powerpoint/2010/main" val="16420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120C7-57D3-4D79-B2C8-D8BA520BE2B0}" type="slidenum">
              <a:rPr lang="en-GB" altLang="en-US" smtClean="0">
                <a:cs typeface="Arial" charset="0"/>
              </a:rPr>
              <a:pPr/>
              <a:t>26</a:t>
            </a:fld>
            <a:endParaRPr lang="en-GB" altLang="en-US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7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5DEFB-E41B-4AB9-9D0E-E438922BC6C2}" type="slidenum">
              <a:rPr lang="en-GB" altLang="en-US" smtClean="0">
                <a:cs typeface="Arial" charset="0"/>
              </a:rPr>
              <a:pPr/>
              <a:t>27</a:t>
            </a:fld>
            <a:endParaRPr lang="en-GB" altLang="en-US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3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6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cs typeface="Arial" charset="0"/>
            </a:endParaRP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4C262-A5D9-40AD-9CD8-9ACDD5048054}" type="slidenum">
              <a:rPr lang="en-GB" altLang="en-US" smtClean="0">
                <a:cs typeface="Arial" charset="0"/>
              </a:rPr>
              <a:pPr/>
              <a:t>31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23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cs typeface="Arial" charset="0"/>
            </a:endParaRP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C19DC-9C21-43C0-AD00-C9DCE9CBC700}" type="slidenum">
              <a:rPr lang="en-GB" altLang="en-US" smtClean="0">
                <a:cs typeface="Arial" charset="0"/>
              </a:rPr>
              <a:pPr/>
              <a:t>32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5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cs typeface="Arial" charset="0"/>
            </a:endParaRPr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EB60A-C26E-4194-95E4-3498B62F9844}" type="slidenum">
              <a:rPr lang="en-GB" altLang="en-US" smtClean="0">
                <a:cs typeface="Arial" charset="0"/>
              </a:rPr>
              <a:pPr/>
              <a:t>33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84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5F178-92BC-428F-A17C-30ED5AFD2B2D}" type="slidenum">
              <a:rPr lang="fr-BE" altLang="en-US" smtClean="0"/>
              <a:pPr/>
              <a:t>37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7684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3A72E-C2AD-46CD-BAEF-FC1E81A59F9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4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99209-57B0-450C-B4FC-553F62B06B2E}" type="slidenum">
              <a:rPr lang="nl-NL" altLang="en-US" smtClean="0"/>
              <a:pPr/>
              <a:t>7</a:t>
            </a:fld>
            <a:endParaRPr lang="nl-NL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8133" name="Tijdelijke aanduiding voor voettekst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en-US"/>
              <a:t>Public Expenditure Analysis and Management Course Zimbabwe 2014</a:t>
            </a:r>
          </a:p>
        </p:txBody>
      </p:sp>
    </p:spTree>
    <p:extLst>
      <p:ext uri="{BB962C8B-B14F-4D97-AF65-F5344CB8AC3E}">
        <p14:creationId xmlns:p14="http://schemas.microsoft.com/office/powerpoint/2010/main" val="130400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dirty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04C8C-0A15-4B5E-96BE-D9CFAD99FF0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1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C99C8-B8A5-45FF-B51C-5EA497CA4650}" type="slidenum">
              <a:rPr lang="nl-NL" altLang="en-US" smtClean="0"/>
              <a:pPr/>
              <a:t>9</a:t>
            </a:fld>
            <a:endParaRPr lang="nl-NL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0181" name="Tijdelijke aanduiding voor voettekst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en-US"/>
              <a:t>Public Expenditure Analysis and Management Course Zimbabwe 2014</a:t>
            </a:r>
          </a:p>
        </p:txBody>
      </p:sp>
    </p:spTree>
    <p:extLst>
      <p:ext uri="{BB962C8B-B14F-4D97-AF65-F5344CB8AC3E}">
        <p14:creationId xmlns:p14="http://schemas.microsoft.com/office/powerpoint/2010/main" val="220950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3AC15-E7EE-0D47-A204-EA4AC711331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A8684-D141-4D00-A02A-CF30792E2A6F}" type="slidenum">
              <a:rPr lang="nl-NL" altLang="en-US" smtClean="0"/>
              <a:pPr/>
              <a:t>15</a:t>
            </a:fld>
            <a:endParaRPr lang="nl-NL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/>
          </a:p>
        </p:txBody>
      </p:sp>
      <p:sp>
        <p:nvSpPr>
          <p:cNvPr id="47109" name="Tijdelijke aanduiding voor voettekst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altLang="en-US"/>
              <a:t>Public Expenditure Analysis and Management Course Zimbabwe 2014</a:t>
            </a:r>
          </a:p>
        </p:txBody>
      </p:sp>
    </p:spTree>
    <p:extLst>
      <p:ext uri="{BB962C8B-B14F-4D97-AF65-F5344CB8AC3E}">
        <p14:creationId xmlns:p14="http://schemas.microsoft.com/office/powerpoint/2010/main" val="13934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3A72E-C2AD-46CD-BAEF-FC1E81A59F9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0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cs typeface="Arial" charset="0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4EFD5-C774-4087-B5D3-F722BDD3C711}" type="slidenum">
              <a:rPr lang="en-GB" altLang="en-US" smtClean="0">
                <a:cs typeface="Arial" charset="0"/>
              </a:rPr>
              <a:pPr/>
              <a:t>21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4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4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2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97960ED-60B4-4725-8E44-6AC939802E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E881-DCF9-40F4-8E37-2FC692945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5" y="1339850"/>
            <a:ext cx="2071687" cy="46815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0F5E-1387-4835-8E89-A8F671F07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-32" y="-14068"/>
            <a:ext cx="9144000" cy="1143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755A-3FD5-4C11-A99F-193219D70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347663" y="6256338"/>
            <a:ext cx="196056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963" y="457200"/>
            <a:ext cx="7558087" cy="4572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15963" y="1619250"/>
            <a:ext cx="3702050" cy="44989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619250"/>
            <a:ext cx="3703637" cy="44989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6"/>
          <p:cNvSpPr txBox="1">
            <a:spLocks noChangeArrowheads="1"/>
          </p:cNvSpPr>
          <p:nvPr userDrawn="1"/>
        </p:nvSpPr>
        <p:spPr bwMode="auto">
          <a:xfrm>
            <a:off x="347663" y="6256338"/>
            <a:ext cx="196056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67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76400"/>
            <a:ext cx="74676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430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2"/>
            <a:ext cx="5040312" cy="790575"/>
          </a:xfr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0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F51C38C-836F-4026-AE88-B6875A82EBDA}" type="slidenum">
              <a:rPr lang="en-GB" alt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7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17AD-EAA1-4C56-9958-CD006965A308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EE01-3204-4B7C-9800-9E6AF48E004D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7"/>
            <a:ext cx="40386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7"/>
            <a:ext cx="4038600" cy="35290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138E-F9CD-4117-A84C-92F2C1CBB794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79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562A-EE54-4643-8134-02AF4E5D96B0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2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233C3-41AF-47F5-B605-8DE1C184AE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0669-7178-4DDB-8E0E-511E865F8D5A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8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9FBFD-BBA7-4F62-B80A-648238A1B4D1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9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60F8-3E92-4019-91C9-F5CF80EF53DB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4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FB55-6FC4-435B-9630-503D54E12005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0F39C-0F0E-4F33-BAC2-648DC06F951C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21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4" y="1339850"/>
            <a:ext cx="2071687" cy="46815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AC74-7C34-4C47-B4B5-DCF3372A51A9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-32" y="-14068"/>
            <a:ext cx="9144000" cy="1143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54EC-78D9-4908-A55B-BF796B062050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E64C-F22A-4C4F-901A-96324FDB9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9043-FD2B-44E4-BA98-CA107488C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5F30A-B589-4211-9C50-930E0268E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F63B-9A8C-414F-A931-9AC5B0431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2F48-5E2C-4996-BBA3-2E77A1A39B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F595-1252-4B54-9945-FC256DA85E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045E-3D73-4512-AA93-08D3DE9CD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66F59A3-1BCB-4412-821F-AD93B3084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08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2" r:id="rId12"/>
    <p:sldLayoutId id="2147483903" r:id="rId13"/>
    <p:sldLayoutId id="2147483904" r:id="rId14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7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Second level</a:t>
            </a:r>
            <a:endParaRPr lang="en-GB" altLang="fr-FR"/>
          </a:p>
          <a:p>
            <a:pPr lvl="1"/>
            <a:r>
              <a:rPr lang="en-GB" altLang="fr-FR"/>
              <a:t>Third level</a:t>
            </a:r>
          </a:p>
          <a:p>
            <a:pPr lvl="2"/>
            <a:r>
              <a:rPr lang="en-GB" altLang="fr-FR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43BFEB-F65A-40D9-B3C1-3A5C5F485888}" type="slidenum">
              <a:rPr lang="en-GB" altLang="fr-FR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GB" altLang="fr-FR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5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65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hf hdr="0" ftr="0" dt="0"/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MS PGothic" panose="020B0600070205080204" pitchFamily="34" charset="-128"/>
          <a:cs typeface="MS PGothic" charset="0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5pPr>
      <a:lvl6pPr marL="6119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fontAlgn="base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tadat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efa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np/exr/facts/fiscal.htm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ctrTitle"/>
          </p:nvPr>
        </p:nvSpPr>
        <p:spPr>
          <a:xfrm>
            <a:off x="1043496" y="3573016"/>
            <a:ext cx="6985000" cy="1284298"/>
          </a:xfrm>
        </p:spPr>
        <p:txBody>
          <a:bodyPr/>
          <a:lstStyle/>
          <a:p>
            <a:pPr marL="0" indent="0" eaLnBrk="1" hangingPunct="1"/>
            <a:r>
              <a:rPr lang="en-GB" altLang="en-US" sz="2800" dirty="0">
                <a:solidFill>
                  <a:schemeClr val="bg1"/>
                </a:solidFill>
              </a:rPr>
              <a:t>Module 5.3: PFM diagnostic tools 		and the PEFA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15616" y="1772816"/>
            <a:ext cx="6840760" cy="115212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GB" sz="2800" kern="0" dirty="0">
                <a:solidFill>
                  <a:srgbClr val="FFC000"/>
                </a:solidFill>
              </a:rPr>
              <a:t>INTRODUCTION TO </a:t>
            </a:r>
          </a:p>
          <a:p>
            <a:pPr indent="0" algn="ctr" eaLnBrk="1" hangingPunct="1">
              <a:defRPr/>
            </a:pPr>
            <a:r>
              <a:rPr lang="en-GB" sz="2800" kern="0" dirty="0">
                <a:solidFill>
                  <a:srgbClr val="FFC000"/>
                </a:solidFill>
              </a:rPr>
              <a:t>PUBLIC FINANCE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869" y="2772357"/>
            <a:ext cx="37226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/>
          <p:nvPr/>
        </p:nvGrpSpPr>
        <p:grpSpPr>
          <a:xfrm>
            <a:off x="6169868" y="3686757"/>
            <a:ext cx="1714500" cy="742950"/>
            <a:chOff x="1451" y="136445"/>
            <a:chExt cx="2968897" cy="1188208"/>
          </a:xfrm>
        </p:grpSpPr>
        <p:sp>
          <p:nvSpPr>
            <p:cNvPr id="16" name="Rounded Rectangle 15"/>
            <p:cNvSpPr/>
            <p:nvPr/>
          </p:nvSpPr>
          <p:spPr>
            <a:xfrm>
              <a:off x="1451" y="136445"/>
              <a:ext cx="2968897" cy="1188208"/>
            </a:xfrm>
            <a:prstGeom prst="roundRect">
              <a:avLst>
                <a:gd name="adj" fmla="val 10000"/>
              </a:avLst>
            </a:prstGeom>
            <a:ln w="635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0381" y="195201"/>
              <a:ext cx="2949967" cy="1038053"/>
            </a:xfrm>
            <a:prstGeom prst="rect">
              <a:avLst/>
            </a:prstGeom>
            <a:ln w="63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The tax administration’s management of compliance risks results in higher levels of voluntary compliance and community confidence in the tax administration.</a:t>
              </a:r>
              <a:endPara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6169868" y="4802210"/>
            <a:ext cx="1714500" cy="484748"/>
            <a:chOff x="1451" y="0"/>
            <a:chExt cx="2968897" cy="646331"/>
          </a:xfrm>
        </p:grpSpPr>
        <p:sp>
          <p:nvSpPr>
            <p:cNvPr id="19" name="Rounded Rectangle 18"/>
            <p:cNvSpPr/>
            <p:nvPr/>
          </p:nvSpPr>
          <p:spPr>
            <a:xfrm>
              <a:off x="1451" y="0"/>
              <a:ext cx="2968897" cy="646331"/>
            </a:xfrm>
            <a:prstGeom prst="roundRect">
              <a:avLst>
                <a:gd name="adj" fmla="val 10000"/>
              </a:avLst>
            </a:prstGeom>
            <a:ln w="635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0381" y="18930"/>
              <a:ext cx="2931037" cy="608471"/>
            </a:xfrm>
            <a:prstGeom prst="rect">
              <a:avLst/>
            </a:prstGeom>
            <a:ln w="63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Taxpayers have the necessary information and support to voluntarily comply at a reasonable cost to themselves.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41268" y="5744157"/>
            <a:ext cx="1714500" cy="443810"/>
            <a:chOff x="1451" y="0"/>
            <a:chExt cx="2968897" cy="627401"/>
          </a:xfrm>
        </p:grpSpPr>
        <p:sp>
          <p:nvSpPr>
            <p:cNvPr id="22" name="Rounded Rectangle 21"/>
            <p:cNvSpPr/>
            <p:nvPr/>
          </p:nvSpPr>
          <p:spPr>
            <a:xfrm>
              <a:off x="1451" y="0"/>
              <a:ext cx="2968897" cy="323165"/>
            </a:xfrm>
            <a:prstGeom prst="roundRect">
              <a:avLst>
                <a:gd name="adj" fmla="val 10000"/>
              </a:avLst>
            </a:prstGeom>
            <a:ln w="635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Taxpayers file returns on time.</a:t>
              </a:r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20381" y="18930"/>
              <a:ext cx="2931037" cy="608471"/>
            </a:xfrm>
            <a:prstGeom prst="rect">
              <a:avLst/>
            </a:prstGeom>
            <a:ln w="63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endPara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24" name="Group 28"/>
          <p:cNvGrpSpPr/>
          <p:nvPr/>
        </p:nvGrpSpPr>
        <p:grpSpPr>
          <a:xfrm>
            <a:off x="3712418" y="6126801"/>
            <a:ext cx="1714500" cy="470551"/>
            <a:chOff x="1451" y="0"/>
            <a:chExt cx="2968897" cy="627401"/>
          </a:xfrm>
        </p:grpSpPr>
        <p:sp>
          <p:nvSpPr>
            <p:cNvPr id="25" name="Rounded Rectangle 24"/>
            <p:cNvSpPr/>
            <p:nvPr/>
          </p:nvSpPr>
          <p:spPr>
            <a:xfrm>
              <a:off x="1451" y="0"/>
              <a:ext cx="2968897" cy="493931"/>
            </a:xfrm>
            <a:prstGeom prst="roundRect">
              <a:avLst>
                <a:gd name="adj" fmla="val 10000"/>
              </a:avLst>
            </a:prstGeom>
            <a:ln w="635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Taxpayers pay their taxes in full on time.</a:t>
              </a:r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20381" y="18930"/>
              <a:ext cx="2931037" cy="608471"/>
            </a:xfrm>
            <a:prstGeom prst="rect">
              <a:avLst/>
            </a:prstGeom>
            <a:ln w="63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endPara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27" name="Group 31"/>
          <p:cNvGrpSpPr/>
          <p:nvPr/>
        </p:nvGrpSpPr>
        <p:grpSpPr>
          <a:xfrm>
            <a:off x="1426418" y="5286958"/>
            <a:ext cx="1714500" cy="470551"/>
            <a:chOff x="1451" y="0"/>
            <a:chExt cx="2968897" cy="627401"/>
          </a:xfrm>
        </p:grpSpPr>
        <p:sp>
          <p:nvSpPr>
            <p:cNvPr id="28" name="Rounded Rectangle 27"/>
            <p:cNvSpPr/>
            <p:nvPr/>
          </p:nvSpPr>
          <p:spPr>
            <a:xfrm>
              <a:off x="1451" y="0"/>
              <a:ext cx="2968897" cy="609600"/>
            </a:xfrm>
            <a:prstGeom prst="roundRect">
              <a:avLst>
                <a:gd name="adj" fmla="val 10000"/>
              </a:avLst>
            </a:prstGeom>
            <a:ln w="635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Taxpayers report complete and accurate information in their tax returns. </a:t>
              </a:r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20381" y="18930"/>
              <a:ext cx="2931037" cy="608471"/>
            </a:xfrm>
            <a:prstGeom prst="rect">
              <a:avLst/>
            </a:prstGeom>
            <a:ln w="63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</a:pPr>
              <a:endParaRPr lang="en-US" sz="9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426418" y="4486857"/>
            <a:ext cx="1485900" cy="734076"/>
          </a:xfrm>
          <a:prstGeom prst="roundRect">
            <a:avLst>
              <a:gd name="adj" fmla="val 10000"/>
            </a:avLst>
          </a:prstGeom>
          <a:ln w="635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The tax dispute resolution process is independent, accessible to taxpayers, and effective in resolving disputed matters in a timely manner.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426418" y="3401007"/>
            <a:ext cx="1485900" cy="742950"/>
          </a:xfrm>
          <a:prstGeom prst="roundRect">
            <a:avLst>
              <a:gd name="adj" fmla="val 10000"/>
            </a:avLst>
          </a:prstGeom>
          <a:ln w="635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Tax administration operations are efficient and effective in performing key functions and achieving expected outcomes.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26418" y="2600907"/>
            <a:ext cx="2228850" cy="571500"/>
          </a:xfrm>
          <a:prstGeom prst="roundRect">
            <a:avLst>
              <a:gd name="adj" fmla="val 10000"/>
            </a:avLst>
          </a:prstGeom>
          <a:ln w="635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The tax administration is transparent in the conduct of its activities and accountable to the government and the community.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55518" y="2600907"/>
            <a:ext cx="2228850" cy="729816"/>
          </a:xfrm>
          <a:prstGeom prst="roundRect">
            <a:avLst>
              <a:gd name="adj" fmla="val 10000"/>
            </a:avLst>
          </a:prstGeom>
          <a:ln w="6350"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All businesses, individuals, and other entities that are required to register are included in a taxpayer registration database. Information held in the database is complete and accurate.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34" name="Elbow Connector 33"/>
          <p:cNvCxnSpPr>
            <a:endCxn id="33" idx="1"/>
          </p:cNvCxnSpPr>
          <p:nvPr/>
        </p:nvCxnSpPr>
        <p:spPr>
          <a:xfrm>
            <a:off x="5084018" y="2943807"/>
            <a:ext cx="571500" cy="220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16" idx="0"/>
          </p:cNvCxnSpPr>
          <p:nvPr/>
        </p:nvCxnSpPr>
        <p:spPr>
          <a:xfrm rot="16200000" flipV="1">
            <a:off x="6255593" y="2915232"/>
            <a:ext cx="228600" cy="13144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53"/>
          <p:cNvCxnSpPr>
            <a:stCxn id="20" idx="0"/>
          </p:cNvCxnSpPr>
          <p:nvPr/>
        </p:nvCxnSpPr>
        <p:spPr>
          <a:xfrm rot="16200000" flipV="1">
            <a:off x="6433720" y="4223007"/>
            <a:ext cx="158099" cy="10287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5369768" y="5629857"/>
            <a:ext cx="571500" cy="2857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69668" y="5858458"/>
            <a:ext cx="0" cy="27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9" idx="3"/>
          </p:cNvCxnSpPr>
          <p:nvPr/>
        </p:nvCxnSpPr>
        <p:spPr>
          <a:xfrm flipV="1">
            <a:off x="3129986" y="5344107"/>
            <a:ext cx="239532" cy="1852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/>
          <p:nvPr/>
        </p:nvCxnSpPr>
        <p:spPr>
          <a:xfrm rot="5400000" flipH="1" flipV="1">
            <a:off x="2540843" y="3943932"/>
            <a:ext cx="114300" cy="8572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31" idx="0"/>
          </p:cNvCxnSpPr>
          <p:nvPr/>
        </p:nvCxnSpPr>
        <p:spPr>
          <a:xfrm rot="16200000" flipH="1">
            <a:off x="2655143" y="2915232"/>
            <a:ext cx="114300" cy="1085850"/>
          </a:xfrm>
          <a:prstGeom prst="bentConnector4">
            <a:avLst>
              <a:gd name="adj1" fmla="val -150000"/>
              <a:gd name="adj2" fmla="val 842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2" idx="3"/>
          </p:cNvCxnSpPr>
          <p:nvPr/>
        </p:nvCxnSpPr>
        <p:spPr>
          <a:xfrm>
            <a:off x="3655268" y="2886657"/>
            <a:ext cx="342900" cy="571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1"/>
          <p:cNvSpPr txBox="1">
            <a:spLocks/>
          </p:cNvSpPr>
          <p:nvPr/>
        </p:nvSpPr>
        <p:spPr bwMode="auto">
          <a:xfrm>
            <a:off x="395288" y="1206491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46" name="Title 2"/>
          <p:cNvSpPr txBox="1">
            <a:spLocks/>
          </p:cNvSpPr>
          <p:nvPr/>
        </p:nvSpPr>
        <p:spPr>
          <a:xfrm>
            <a:off x="688616" y="1772816"/>
            <a:ext cx="7642944" cy="857251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87313" indent="0"/>
            <a:r>
              <a:rPr lang="en-US" sz="2200" kern="0" dirty="0"/>
              <a:t>The Tax Administration Diagnostic Assessment Tool (</a:t>
            </a:r>
            <a:r>
              <a:rPr lang="en-US" sz="2200" kern="0" dirty="0">
                <a:solidFill>
                  <a:srgbClr val="FF0000"/>
                </a:solidFill>
              </a:rPr>
              <a:t>TADAT</a:t>
            </a:r>
            <a:r>
              <a:rPr lang="en-US" sz="2200" kern="0" dirty="0"/>
              <a:t>)</a:t>
            </a:r>
            <a:r>
              <a:rPr lang="en-US" sz="2200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02F48-5E2C-4996-BBA3-2E77A1A39B4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7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640" y="2953940"/>
            <a:ext cx="8064896" cy="2646760"/>
          </a:xfrm>
        </p:spPr>
        <p:txBody>
          <a:bodyPr/>
          <a:lstStyle/>
          <a:p>
            <a:pPr marL="174625" indent="0">
              <a:buNone/>
            </a:pPr>
            <a:r>
              <a:rPr lang="en-US" sz="2200" i="0" dirty="0"/>
              <a:t>TADAT is supported by international development partners and institutions.</a:t>
            </a:r>
          </a:p>
          <a:p>
            <a:pPr marL="174625" indent="0">
              <a:buNone/>
            </a:pPr>
            <a:r>
              <a:rPr lang="en-US" sz="2200" i="0" u="sng" dirty="0">
                <a:hlinkClick r:id="rId2"/>
              </a:rPr>
              <a:t>http://www.tadat.org/</a:t>
            </a:r>
            <a:r>
              <a:rPr lang="en-US" sz="2200" i="0" dirty="0"/>
              <a:t> </a:t>
            </a:r>
          </a:p>
          <a:p>
            <a:endParaRPr lang="en-US" sz="2200" i="0" dirty="0"/>
          </a:p>
          <a:p>
            <a:endParaRPr lang="en-US" sz="2200" i="0" dirty="0"/>
          </a:p>
          <a:p>
            <a:endParaRPr lang="en-US" sz="2200" i="0" dirty="0"/>
          </a:p>
          <a:p>
            <a:endParaRPr lang="en-US" sz="2200" i="0" dirty="0"/>
          </a:p>
          <a:p>
            <a:endParaRPr lang="en-US" sz="2200" i="0" dirty="0"/>
          </a:p>
          <a:p>
            <a:endParaRPr lang="en-US" sz="2200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616" y="1879317"/>
            <a:ext cx="7642944" cy="857251"/>
          </a:xfrm>
        </p:spPr>
        <p:txBody>
          <a:bodyPr/>
          <a:lstStyle/>
          <a:p>
            <a:pPr marL="87313" indent="0"/>
            <a:r>
              <a:rPr lang="en-US" sz="2200" dirty="0"/>
              <a:t>The Tax Administration Diagnostic Assessment Tool (</a:t>
            </a:r>
            <a:r>
              <a:rPr lang="en-US" sz="2200" dirty="0">
                <a:solidFill>
                  <a:srgbClr val="FF0000"/>
                </a:solidFill>
              </a:rPr>
              <a:t>TADAT</a:t>
            </a:r>
            <a:r>
              <a:rPr lang="en-US" sz="2200" dirty="0"/>
              <a:t>)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587550"/>
            <a:ext cx="112395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692325"/>
            <a:ext cx="552450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454" y="5744713"/>
            <a:ext cx="1000125" cy="4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623" y="5801863"/>
            <a:ext cx="1114425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5578025"/>
            <a:ext cx="7429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855" y="5649463"/>
            <a:ext cx="1114425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0091" y="5768525"/>
            <a:ext cx="1076325" cy="40005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 bwMode="auto">
          <a:xfrm>
            <a:off x="446856" y="1265959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4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07" y="2204864"/>
            <a:ext cx="5394573" cy="4473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186842"/>
            <a:ext cx="35283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PIMA evaluates 15 institutions that shape public investment decision-making:</a:t>
            </a:r>
          </a:p>
          <a:p>
            <a:pPr lvl="0"/>
            <a:r>
              <a:rPr lang="en-GB" sz="1400" b="1" dirty="0"/>
              <a:t>Planning</a:t>
            </a:r>
            <a:r>
              <a:rPr lang="en-GB" sz="1400" dirty="0"/>
              <a:t> sustainable investment across the public sector;</a:t>
            </a:r>
          </a:p>
          <a:p>
            <a:pPr lvl="0"/>
            <a:r>
              <a:rPr lang="en-GB" sz="1400" b="1" dirty="0"/>
              <a:t>Allocating</a:t>
            </a:r>
            <a:r>
              <a:rPr lang="en-GB" sz="1400" dirty="0"/>
              <a:t> investment to the right sectors and projects; and</a:t>
            </a:r>
          </a:p>
          <a:p>
            <a:pPr lvl="0"/>
            <a:r>
              <a:rPr lang="en-GB" sz="1400" b="1" dirty="0"/>
              <a:t>Implementing</a:t>
            </a:r>
            <a:r>
              <a:rPr lang="en-GB" sz="1400" dirty="0"/>
              <a:t> projects on time and on budget.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46856" y="1265959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251520" y="1988840"/>
            <a:ext cx="4608512" cy="119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altLang="en-US" sz="2200" b="1" kern="0" dirty="0">
                <a:latin typeface="+mj-lt"/>
                <a:ea typeface="+mj-ea"/>
                <a:cs typeface="+mj-cs"/>
              </a:rPr>
              <a:t>Public Investment Management Assessment (</a:t>
            </a:r>
            <a:r>
              <a:rPr lang="en-GB" altLang="en-US" sz="2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PIMA</a:t>
            </a:r>
            <a:r>
              <a:rPr lang="en-GB" altLang="en-US" sz="2200" b="1" kern="0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224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7467600" cy="576064"/>
          </a:xfrm>
        </p:spPr>
        <p:txBody>
          <a:bodyPr/>
          <a:lstStyle/>
          <a:p>
            <a:r>
              <a:rPr lang="fr-BE" sz="2200" dirty="0"/>
              <a:t>SIGMA OECD – EU 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2489989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Since 2014, the European Commission has defined the scope of public administration reform as covering six core areas: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the strategic framework for public administration reform;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policy development and co-ordination;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public service and human resource management;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Accountability;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service delivery;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public financial management.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For EU Neighbourhood pre-candidate and candidate countries.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5273697"/>
            <a:ext cx="9144000" cy="1395663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446856" y="1265959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</p:spTree>
    <p:extLst>
      <p:ext uri="{BB962C8B-B14F-4D97-AF65-F5344CB8AC3E}">
        <p14:creationId xmlns:p14="http://schemas.microsoft.com/office/powerpoint/2010/main" val="391383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26" y="2060848"/>
            <a:ext cx="4756370" cy="1080120"/>
          </a:xfrm>
        </p:spPr>
        <p:txBody>
          <a:bodyPr/>
          <a:lstStyle/>
          <a:p>
            <a:pPr algn="ctr"/>
            <a:r>
              <a:rPr lang="fr-BE" sz="2000" dirty="0"/>
              <a:t>World Bank CPIA</a:t>
            </a:r>
            <a:br>
              <a:rPr lang="fr-BE" sz="2000" dirty="0"/>
            </a:br>
            <a:r>
              <a:rPr lang="en-US" sz="2000" dirty="0"/>
              <a:t>Country Policy &amp;Institutional Assessment (</a:t>
            </a:r>
            <a:r>
              <a:rPr lang="en-US" sz="2000" dirty="0">
                <a:solidFill>
                  <a:srgbClr val="FF0000"/>
                </a:solidFill>
              </a:rPr>
              <a:t>CPIA</a:t>
            </a:r>
            <a:r>
              <a:rPr lang="en-US" sz="2000" dirty="0"/>
              <a:t>)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4" y="1169012"/>
            <a:ext cx="2276822" cy="1281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284984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Each country's performance scoring is assessed against a questionnaire of 18 criteria, grouped on 5 clusters based on:</a:t>
            </a:r>
          </a:p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coherence of its economic management;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coherence of its structural policies;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degree to which its policies and institutions promote equity and social inclusion;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quality of its governance and public sector management;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degree to which its regulatory framework is enabling infrastructure development and regional integration.</a:t>
            </a:r>
          </a:p>
          <a:p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6912"/>
            <a:ext cx="4172622" cy="405157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446856" y="1265959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</p:spTree>
    <p:extLst>
      <p:ext uri="{BB962C8B-B14F-4D97-AF65-F5344CB8AC3E}">
        <p14:creationId xmlns:p14="http://schemas.microsoft.com/office/powerpoint/2010/main" val="320260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78517400"/>
              </p:ext>
            </p:extLst>
          </p:nvPr>
        </p:nvGraphicFramePr>
        <p:xfrm>
          <a:off x="500036" y="1928802"/>
          <a:ext cx="8072491" cy="4706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6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38310">
                <a:tc>
                  <a:txBody>
                    <a:bodyPr/>
                    <a:lstStyle/>
                    <a:p>
                      <a:pPr marL="180975" marR="0" lvl="0" indent="-180975" algn="l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PEFA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FTE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ECFIN/</a:t>
                      </a:r>
                    </a:p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</a:t>
                      </a: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PER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PETS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MAPS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DeMPA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</a:rPr>
                        <a:t>TADAT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vert="vert27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Identification of PFM strengths &amp; weaknesses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Focused on part of the Budget Cycle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340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Integrated Focus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In-depth analysis of capacity factors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340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Recommendations for reform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35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Assess fiduciary risk to public/external funds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40">
                <a:tc>
                  <a:txBody>
                    <a:bodyPr/>
                    <a:lstStyle/>
                    <a:p>
                      <a:pPr marL="952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Track progress over time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0975" marR="0" lvl="0" indent="-180975" algn="ctr" defTabSz="6429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5288" y="1052215"/>
            <a:ext cx="8229600" cy="936625"/>
          </a:xfrm>
        </p:spPr>
        <p:txBody>
          <a:bodyPr/>
          <a:lstStyle/>
          <a:p>
            <a:pPr algn="ctr"/>
            <a:r>
              <a:rPr lang="en-GB" altLang="en-US" sz="2800" dirty="0"/>
              <a:t>PFM assessment &amp; diagnostic tools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491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840055"/>
              </p:ext>
            </p:extLst>
          </p:nvPr>
        </p:nvGraphicFramePr>
        <p:xfrm>
          <a:off x="3419871" y="1953972"/>
          <a:ext cx="5085489" cy="436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Freeform 5"/>
          <p:cNvSpPr>
            <a:spLocks/>
          </p:cNvSpPr>
          <p:nvPr/>
        </p:nvSpPr>
        <p:spPr bwMode="auto">
          <a:xfrm>
            <a:off x="4904333" y="1755893"/>
            <a:ext cx="3847555" cy="3761339"/>
          </a:xfrm>
          <a:custGeom>
            <a:avLst/>
            <a:gdLst>
              <a:gd name="T0" fmla="*/ 121157 w 5130801"/>
              <a:gd name="T1" fmla="*/ 5751 h 5643638"/>
              <a:gd name="T2" fmla="*/ 22921 w 5130801"/>
              <a:gd name="T3" fmla="*/ 46941 h 5643638"/>
              <a:gd name="T4" fmla="*/ 258686 w 5130801"/>
              <a:gd name="T5" fmla="*/ 143792 h 5643638"/>
              <a:gd name="T6" fmla="*/ 835000 w 5130801"/>
              <a:gd name="T7" fmla="*/ 182755 h 5643638"/>
              <a:gd name="T8" fmla="*/ 1116608 w 5130801"/>
              <a:gd name="T9" fmla="*/ 243983 h 5643638"/>
              <a:gd name="T10" fmla="*/ 979079 w 5130801"/>
              <a:gd name="T11" fmla="*/ 310776 h 5643638"/>
              <a:gd name="T12" fmla="*/ 1011825 w 5130801"/>
              <a:gd name="T13" fmla="*/ 370890 h 5643638"/>
              <a:gd name="T14" fmla="*/ 1385119 w 5130801"/>
              <a:gd name="T15" fmla="*/ 423212 h 5643638"/>
              <a:gd name="T16" fmla="*/ 2184098 w 5130801"/>
              <a:gd name="T17" fmla="*/ 412080 h 5643638"/>
              <a:gd name="T18" fmla="*/ 2171000 w 5130801"/>
              <a:gd name="T19" fmla="*/ 298530 h 5643638"/>
              <a:gd name="T20" fmla="*/ 2177549 w 5130801"/>
              <a:gd name="T21" fmla="*/ 190548 h 5643638"/>
              <a:gd name="T22" fmla="*/ 2125158 w 5130801"/>
              <a:gd name="T23" fmla="*/ 70319 h 5643638"/>
              <a:gd name="T24" fmla="*/ 1607784 w 5130801"/>
              <a:gd name="T25" fmla="*/ 42488 h 5643638"/>
              <a:gd name="T26" fmla="*/ 1103510 w 5130801"/>
              <a:gd name="T27" fmla="*/ 6865 h 5643638"/>
              <a:gd name="T28" fmla="*/ 442059 w 5130801"/>
              <a:gd name="T29" fmla="*/ 1299 h 5643638"/>
              <a:gd name="T30" fmla="*/ 88412 w 5130801"/>
              <a:gd name="T31" fmla="*/ 7978 h 56436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130801"/>
              <a:gd name="T49" fmla="*/ 0 h 5643638"/>
              <a:gd name="T50" fmla="*/ 5130801 w 5130801"/>
              <a:gd name="T51" fmla="*/ 5643638 h 564363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130801" h="5643638">
                <a:moveTo>
                  <a:pt x="268515" y="74991"/>
                </a:moveTo>
                <a:cubicBezTo>
                  <a:pt x="134257" y="193524"/>
                  <a:pt x="0" y="312058"/>
                  <a:pt x="50800" y="612020"/>
                </a:cubicBezTo>
                <a:cubicBezTo>
                  <a:pt x="101600" y="911982"/>
                  <a:pt x="273353" y="1579639"/>
                  <a:pt x="573315" y="1874763"/>
                </a:cubicBezTo>
                <a:cubicBezTo>
                  <a:pt x="873277" y="2169887"/>
                  <a:pt x="1533677" y="2165049"/>
                  <a:pt x="1850572" y="2382763"/>
                </a:cubicBezTo>
                <a:cubicBezTo>
                  <a:pt x="2167467" y="2600477"/>
                  <a:pt x="2421467" y="2902858"/>
                  <a:pt x="2474686" y="3181048"/>
                </a:cubicBezTo>
                <a:cubicBezTo>
                  <a:pt x="2527905" y="3459238"/>
                  <a:pt x="2208591" y="3776133"/>
                  <a:pt x="2169886" y="4051905"/>
                </a:cubicBezTo>
                <a:cubicBezTo>
                  <a:pt x="2131181" y="4327677"/>
                  <a:pt x="2092476" y="4591353"/>
                  <a:pt x="2242457" y="4835677"/>
                </a:cubicBezTo>
                <a:cubicBezTo>
                  <a:pt x="2392438" y="5080001"/>
                  <a:pt x="2636762" y="5428343"/>
                  <a:pt x="3069772" y="5517848"/>
                </a:cubicBezTo>
                <a:cubicBezTo>
                  <a:pt x="3502782" y="5607353"/>
                  <a:pt x="4550229" y="5643638"/>
                  <a:pt x="4840515" y="5372705"/>
                </a:cubicBezTo>
                <a:cubicBezTo>
                  <a:pt x="5130801" y="5101772"/>
                  <a:pt x="4813905" y="4373638"/>
                  <a:pt x="4811486" y="3892248"/>
                </a:cubicBezTo>
                <a:cubicBezTo>
                  <a:pt x="4809067" y="3410858"/>
                  <a:pt x="4842933" y="2980268"/>
                  <a:pt x="4826000" y="2484363"/>
                </a:cubicBezTo>
                <a:cubicBezTo>
                  <a:pt x="4809067" y="1988458"/>
                  <a:pt x="4920343" y="1238553"/>
                  <a:pt x="4709886" y="916820"/>
                </a:cubicBezTo>
                <a:cubicBezTo>
                  <a:pt x="4499429" y="595087"/>
                  <a:pt x="3940629" y="691849"/>
                  <a:pt x="3563257" y="553963"/>
                </a:cubicBezTo>
                <a:cubicBezTo>
                  <a:pt x="3185886" y="416077"/>
                  <a:pt x="2876247" y="179010"/>
                  <a:pt x="2445657" y="89505"/>
                </a:cubicBezTo>
                <a:cubicBezTo>
                  <a:pt x="2015067" y="0"/>
                  <a:pt x="1354667" y="14515"/>
                  <a:pt x="979715" y="16934"/>
                </a:cubicBezTo>
                <a:cubicBezTo>
                  <a:pt x="604763" y="19353"/>
                  <a:pt x="400353" y="61686"/>
                  <a:pt x="195943" y="104020"/>
                </a:cubicBezTo>
              </a:path>
            </a:pathLst>
          </a:custGeom>
          <a:noFill/>
          <a:ln w="63500" cap="flat" cmpd="sng" algn="ctr">
            <a:solidFill>
              <a:srgbClr val="EC740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sz="2200"/>
          </a:p>
        </p:txBody>
      </p:sp>
      <p:sp>
        <p:nvSpPr>
          <p:cNvPr id="14" name="Freeform 13"/>
          <p:cNvSpPr/>
          <p:nvPr/>
        </p:nvSpPr>
        <p:spPr bwMode="auto">
          <a:xfrm>
            <a:off x="2123728" y="4181548"/>
            <a:ext cx="3312368" cy="1674299"/>
          </a:xfrm>
          <a:custGeom>
            <a:avLst/>
            <a:gdLst>
              <a:gd name="connsiteX0" fmla="*/ 541867 w 4511524"/>
              <a:gd name="connsiteY0" fmla="*/ 590247 h 2034418"/>
              <a:gd name="connsiteX1" fmla="*/ 1253067 w 4511524"/>
              <a:gd name="connsiteY1" fmla="*/ 358019 h 2034418"/>
              <a:gd name="connsiteX2" fmla="*/ 2036838 w 4511524"/>
              <a:gd name="connsiteY2" fmla="*/ 198362 h 2034418"/>
              <a:gd name="connsiteX3" fmla="*/ 3110895 w 4511524"/>
              <a:gd name="connsiteY3" fmla="*/ 140304 h 2034418"/>
              <a:gd name="connsiteX4" fmla="*/ 4243010 w 4511524"/>
              <a:gd name="connsiteY4" fmla="*/ 125790 h 2034418"/>
              <a:gd name="connsiteX5" fmla="*/ 4489752 w 4511524"/>
              <a:gd name="connsiteY5" fmla="*/ 895047 h 2034418"/>
              <a:gd name="connsiteX6" fmla="*/ 4112381 w 4511524"/>
              <a:gd name="connsiteY6" fmla="*/ 1344990 h 2034418"/>
              <a:gd name="connsiteX7" fmla="*/ 3299581 w 4511524"/>
              <a:gd name="connsiteY7" fmla="*/ 1635276 h 2034418"/>
              <a:gd name="connsiteX8" fmla="*/ 1717524 w 4511524"/>
              <a:gd name="connsiteY8" fmla="*/ 2012647 h 2034418"/>
              <a:gd name="connsiteX9" fmla="*/ 237067 w 4511524"/>
              <a:gd name="connsiteY9" fmla="*/ 1504647 h 2034418"/>
              <a:gd name="connsiteX10" fmla="*/ 295124 w 4511524"/>
              <a:gd name="connsiteY10" fmla="*/ 807962 h 2034418"/>
              <a:gd name="connsiteX11" fmla="*/ 585410 w 4511524"/>
              <a:gd name="connsiteY11" fmla="*/ 546704 h 20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524" h="2034418">
                <a:moveTo>
                  <a:pt x="541867" y="590247"/>
                </a:moveTo>
                <a:cubicBezTo>
                  <a:pt x="772886" y="506790"/>
                  <a:pt x="1003905" y="423333"/>
                  <a:pt x="1253067" y="358019"/>
                </a:cubicBezTo>
                <a:cubicBezTo>
                  <a:pt x="1502229" y="292705"/>
                  <a:pt x="1727200" y="234648"/>
                  <a:pt x="2036838" y="198362"/>
                </a:cubicBezTo>
                <a:cubicBezTo>
                  <a:pt x="2346476" y="162076"/>
                  <a:pt x="2743200" y="152399"/>
                  <a:pt x="3110895" y="140304"/>
                </a:cubicBezTo>
                <a:cubicBezTo>
                  <a:pt x="3478590" y="128209"/>
                  <a:pt x="4013201" y="0"/>
                  <a:pt x="4243010" y="125790"/>
                </a:cubicBezTo>
                <a:cubicBezTo>
                  <a:pt x="4472819" y="251580"/>
                  <a:pt x="4511524" y="691847"/>
                  <a:pt x="4489752" y="895047"/>
                </a:cubicBezTo>
                <a:cubicBezTo>
                  <a:pt x="4467981" y="1098247"/>
                  <a:pt x="4310743" y="1221619"/>
                  <a:pt x="4112381" y="1344990"/>
                </a:cubicBezTo>
                <a:cubicBezTo>
                  <a:pt x="3914019" y="1468361"/>
                  <a:pt x="3698724" y="1524000"/>
                  <a:pt x="3299581" y="1635276"/>
                </a:cubicBezTo>
                <a:cubicBezTo>
                  <a:pt x="2900438" y="1746552"/>
                  <a:pt x="2227943" y="2034418"/>
                  <a:pt x="1717524" y="2012647"/>
                </a:cubicBezTo>
                <a:cubicBezTo>
                  <a:pt x="1207105" y="1990876"/>
                  <a:pt x="474134" y="1705428"/>
                  <a:pt x="237067" y="1504647"/>
                </a:cubicBezTo>
                <a:cubicBezTo>
                  <a:pt x="0" y="1303866"/>
                  <a:pt x="237067" y="967619"/>
                  <a:pt x="295124" y="807962"/>
                </a:cubicBezTo>
                <a:cubicBezTo>
                  <a:pt x="353181" y="648305"/>
                  <a:pt x="469295" y="597504"/>
                  <a:pt x="585410" y="546704"/>
                </a:cubicBezTo>
              </a:path>
            </a:pathLst>
          </a:custGeom>
          <a:noFill/>
          <a:ln w="635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00"/>
          </a:p>
        </p:txBody>
      </p:sp>
      <p:sp>
        <p:nvSpPr>
          <p:cNvPr id="15" name="TextBox 14"/>
          <p:cNvSpPr txBox="1"/>
          <p:nvPr/>
        </p:nvSpPr>
        <p:spPr>
          <a:xfrm>
            <a:off x="2411760" y="4870321"/>
            <a:ext cx="967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6"/>
                </a:solidFill>
              </a:rPr>
              <a:t>IPSAS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80439" y="3888378"/>
            <a:ext cx="1827786" cy="476726"/>
          </a:xfrm>
          <a:prstGeom prst="wedgeRoundRectCallout">
            <a:avLst>
              <a:gd name="adj1" fmla="val 250658"/>
              <a:gd name="adj2" fmla="val -1065"/>
              <a:gd name="adj3" fmla="val 16667"/>
            </a:avLst>
          </a:prstGeom>
          <a:ln w="317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0000"/>
                </a:solidFill>
                <a:latin typeface="Arial" charset="0"/>
              </a:rPr>
              <a:t>PEFA</a:t>
            </a:r>
            <a:r>
              <a:rPr lang="en-GB" sz="2200" dirty="0">
                <a:solidFill>
                  <a:srgbClr val="0F5494"/>
                </a:solidFill>
                <a:latin typeface="Arial" charset="0"/>
              </a:rPr>
              <a:t>/FTE</a:t>
            </a:r>
            <a:endParaRPr lang="en-US" sz="2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4951853" y="5198811"/>
            <a:ext cx="3655571" cy="1542557"/>
          </a:xfrm>
          <a:custGeom>
            <a:avLst/>
            <a:gdLst>
              <a:gd name="T0" fmla="*/ 403148 w 5159829"/>
              <a:gd name="T1" fmla="*/ 11452 h 2254552"/>
              <a:gd name="T2" fmla="*/ 153779 w 5159829"/>
              <a:gd name="T3" fmla="*/ 105929 h 2254552"/>
              <a:gd name="T4" fmla="*/ 20781 w 5159829"/>
              <a:gd name="T5" fmla="*/ 449478 h 2254552"/>
              <a:gd name="T6" fmla="*/ 33249 w 5159829"/>
              <a:gd name="T7" fmla="*/ 939037 h 2254552"/>
              <a:gd name="T8" fmla="*/ 220276 w 5159829"/>
              <a:gd name="T9" fmla="*/ 1213876 h 2254552"/>
              <a:gd name="T10" fmla="*/ 835388 w 5159829"/>
              <a:gd name="T11" fmla="*/ 1196698 h 2254552"/>
              <a:gd name="T12" fmla="*/ 1375689 w 5159829"/>
              <a:gd name="T13" fmla="*/ 1205287 h 2254552"/>
              <a:gd name="T14" fmla="*/ 1408938 w 5159829"/>
              <a:gd name="T15" fmla="*/ 423711 h 2254552"/>
              <a:gd name="T16" fmla="*/ 964229 w 5159829"/>
              <a:gd name="T17" fmla="*/ 397944 h 2254552"/>
              <a:gd name="T18" fmla="*/ 760578 w 5159829"/>
              <a:gd name="T19" fmla="*/ 208994 h 2254552"/>
              <a:gd name="T20" fmla="*/ 565237 w 5159829"/>
              <a:gd name="T21" fmla="*/ 37217 h 2254552"/>
              <a:gd name="T22" fmla="*/ 403148 w 5159829"/>
              <a:gd name="T23" fmla="*/ 11452 h 22545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59829"/>
              <a:gd name="T37" fmla="*/ 0 h 2254552"/>
              <a:gd name="T38" fmla="*/ 5159829 w 5159829"/>
              <a:gd name="T39" fmla="*/ 2254552 h 22545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59829" h="2254552">
                <a:moveTo>
                  <a:pt x="1407886" y="19352"/>
                </a:moveTo>
                <a:cubicBezTo>
                  <a:pt x="1168400" y="38704"/>
                  <a:pt x="759582" y="55639"/>
                  <a:pt x="537029" y="179010"/>
                </a:cubicBezTo>
                <a:cubicBezTo>
                  <a:pt x="314477" y="302382"/>
                  <a:pt x="142724" y="524933"/>
                  <a:pt x="72571" y="759581"/>
                </a:cubicBezTo>
                <a:cubicBezTo>
                  <a:pt x="2418" y="994229"/>
                  <a:pt x="0" y="1371600"/>
                  <a:pt x="116114" y="1586895"/>
                </a:cubicBezTo>
                <a:cubicBezTo>
                  <a:pt x="232228" y="1802190"/>
                  <a:pt x="302381" y="1978781"/>
                  <a:pt x="769257" y="2051352"/>
                </a:cubicBezTo>
                <a:cubicBezTo>
                  <a:pt x="1236133" y="2123923"/>
                  <a:pt x="2917371" y="2022324"/>
                  <a:pt x="2917371" y="2022324"/>
                </a:cubicBezTo>
                <a:cubicBezTo>
                  <a:pt x="3589866" y="2019905"/>
                  <a:pt x="4470400" y="2254552"/>
                  <a:pt x="4804229" y="2036838"/>
                </a:cubicBezTo>
                <a:cubicBezTo>
                  <a:pt x="5138058" y="1819124"/>
                  <a:pt x="5159829" y="943428"/>
                  <a:pt x="4920343" y="716038"/>
                </a:cubicBezTo>
                <a:cubicBezTo>
                  <a:pt x="4680857" y="488648"/>
                  <a:pt x="3744685" y="732971"/>
                  <a:pt x="3367314" y="672495"/>
                </a:cubicBezTo>
                <a:cubicBezTo>
                  <a:pt x="2989943" y="612019"/>
                  <a:pt x="2888343" y="454781"/>
                  <a:pt x="2656114" y="353181"/>
                </a:cubicBezTo>
                <a:cubicBezTo>
                  <a:pt x="2423886" y="251581"/>
                  <a:pt x="2186819" y="116114"/>
                  <a:pt x="1973943" y="62895"/>
                </a:cubicBezTo>
                <a:cubicBezTo>
                  <a:pt x="1761067" y="9676"/>
                  <a:pt x="1647372" y="0"/>
                  <a:pt x="1407886" y="19352"/>
                </a:cubicBezTo>
                <a:close/>
              </a:path>
            </a:pathLst>
          </a:custGeom>
          <a:noFill/>
          <a:ln w="635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sz="2200"/>
          </a:p>
        </p:txBody>
      </p:sp>
      <p:sp>
        <p:nvSpPr>
          <p:cNvPr id="14348" name="TextBox 7"/>
          <p:cNvSpPr txBox="1">
            <a:spLocks noChangeArrowheads="1"/>
          </p:cNvSpPr>
          <p:nvPr/>
        </p:nvSpPr>
        <p:spPr bwMode="auto">
          <a:xfrm>
            <a:off x="6767934" y="5764410"/>
            <a:ext cx="1947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/>
              <a:t>PETS, TADAT</a:t>
            </a:r>
          </a:p>
          <a:p>
            <a:r>
              <a:rPr lang="en-GB" altLang="en-US" sz="1800" dirty="0"/>
              <a:t>MAPS, </a:t>
            </a:r>
            <a:r>
              <a:rPr lang="en-GB" altLang="en-US" sz="1800" dirty="0" err="1"/>
              <a:t>DeMPA</a:t>
            </a:r>
            <a:r>
              <a:rPr lang="en-GB" altLang="en-US" sz="1800" dirty="0"/>
              <a:t> </a:t>
            </a:r>
            <a:endParaRPr lang="en-US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933056"/>
            <a:ext cx="1479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6"/>
                </a:solidFill>
              </a:rPr>
              <a:t>PER/PETS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 flipV="1">
            <a:off x="2195737" y="2258756"/>
            <a:ext cx="3096344" cy="1530283"/>
          </a:xfrm>
          <a:custGeom>
            <a:avLst/>
            <a:gdLst>
              <a:gd name="connsiteX0" fmla="*/ 541867 w 4511524"/>
              <a:gd name="connsiteY0" fmla="*/ 590247 h 2034418"/>
              <a:gd name="connsiteX1" fmla="*/ 1253067 w 4511524"/>
              <a:gd name="connsiteY1" fmla="*/ 358019 h 2034418"/>
              <a:gd name="connsiteX2" fmla="*/ 2036838 w 4511524"/>
              <a:gd name="connsiteY2" fmla="*/ 198362 h 2034418"/>
              <a:gd name="connsiteX3" fmla="*/ 3110895 w 4511524"/>
              <a:gd name="connsiteY3" fmla="*/ 140304 h 2034418"/>
              <a:gd name="connsiteX4" fmla="*/ 4243010 w 4511524"/>
              <a:gd name="connsiteY4" fmla="*/ 125790 h 2034418"/>
              <a:gd name="connsiteX5" fmla="*/ 4489752 w 4511524"/>
              <a:gd name="connsiteY5" fmla="*/ 895047 h 2034418"/>
              <a:gd name="connsiteX6" fmla="*/ 4112381 w 4511524"/>
              <a:gd name="connsiteY6" fmla="*/ 1344990 h 2034418"/>
              <a:gd name="connsiteX7" fmla="*/ 3299581 w 4511524"/>
              <a:gd name="connsiteY7" fmla="*/ 1635276 h 2034418"/>
              <a:gd name="connsiteX8" fmla="*/ 1717524 w 4511524"/>
              <a:gd name="connsiteY8" fmla="*/ 2012647 h 2034418"/>
              <a:gd name="connsiteX9" fmla="*/ 237067 w 4511524"/>
              <a:gd name="connsiteY9" fmla="*/ 1504647 h 2034418"/>
              <a:gd name="connsiteX10" fmla="*/ 295124 w 4511524"/>
              <a:gd name="connsiteY10" fmla="*/ 807962 h 2034418"/>
              <a:gd name="connsiteX11" fmla="*/ 585410 w 4511524"/>
              <a:gd name="connsiteY11" fmla="*/ 546704 h 20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524" h="2034418">
                <a:moveTo>
                  <a:pt x="541867" y="590247"/>
                </a:moveTo>
                <a:cubicBezTo>
                  <a:pt x="772886" y="506790"/>
                  <a:pt x="1003905" y="423333"/>
                  <a:pt x="1253067" y="358019"/>
                </a:cubicBezTo>
                <a:cubicBezTo>
                  <a:pt x="1502229" y="292705"/>
                  <a:pt x="1727200" y="234648"/>
                  <a:pt x="2036838" y="198362"/>
                </a:cubicBezTo>
                <a:cubicBezTo>
                  <a:pt x="2346476" y="162076"/>
                  <a:pt x="2743200" y="152399"/>
                  <a:pt x="3110895" y="140304"/>
                </a:cubicBezTo>
                <a:cubicBezTo>
                  <a:pt x="3478590" y="128209"/>
                  <a:pt x="4013201" y="0"/>
                  <a:pt x="4243010" y="125790"/>
                </a:cubicBezTo>
                <a:cubicBezTo>
                  <a:pt x="4472819" y="251580"/>
                  <a:pt x="4511524" y="691847"/>
                  <a:pt x="4489752" y="895047"/>
                </a:cubicBezTo>
                <a:cubicBezTo>
                  <a:pt x="4467981" y="1098247"/>
                  <a:pt x="4310743" y="1221619"/>
                  <a:pt x="4112381" y="1344990"/>
                </a:cubicBezTo>
                <a:cubicBezTo>
                  <a:pt x="3914019" y="1468361"/>
                  <a:pt x="3698724" y="1524000"/>
                  <a:pt x="3299581" y="1635276"/>
                </a:cubicBezTo>
                <a:cubicBezTo>
                  <a:pt x="2900438" y="1746552"/>
                  <a:pt x="2227943" y="2034418"/>
                  <a:pt x="1717524" y="2012647"/>
                </a:cubicBezTo>
                <a:cubicBezTo>
                  <a:pt x="1207105" y="1990876"/>
                  <a:pt x="474134" y="1705428"/>
                  <a:pt x="237067" y="1504647"/>
                </a:cubicBezTo>
                <a:cubicBezTo>
                  <a:pt x="0" y="1303866"/>
                  <a:pt x="237067" y="967619"/>
                  <a:pt x="295124" y="807962"/>
                </a:cubicBezTo>
                <a:cubicBezTo>
                  <a:pt x="353181" y="648305"/>
                  <a:pt x="469295" y="597504"/>
                  <a:pt x="585410" y="546704"/>
                </a:cubicBezTo>
              </a:path>
            </a:pathLst>
          </a:cu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2411760" y="2708920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6"/>
                </a:solidFill>
              </a:rPr>
              <a:t>INTOSAI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95288" y="1052215"/>
            <a:ext cx="8229600" cy="936625"/>
          </a:xfrm>
        </p:spPr>
        <p:txBody>
          <a:bodyPr/>
          <a:lstStyle/>
          <a:p>
            <a:pPr algn="ctr"/>
            <a:r>
              <a:rPr lang="en-GB" altLang="en-US" sz="2800" dirty="0"/>
              <a:t>PFM assessment &amp;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70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" grpId="0" animBg="1"/>
      <p:bldP spid="15" grpId="0"/>
      <p:bldP spid="18" grpId="0" animBg="1"/>
      <p:bldP spid="14347" grpId="0" animBg="1"/>
      <p:bldP spid="14348" grpId="0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30888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69D288C-2A83-47C5-A241-A22CCD461939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>
              <a:solidFill>
                <a:srgbClr val="0033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951" y="1172396"/>
            <a:ext cx="7019925" cy="56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936625"/>
          </a:xfrm>
        </p:spPr>
        <p:txBody>
          <a:bodyPr/>
          <a:lstStyle/>
          <a:p>
            <a:pPr algn="ctr"/>
            <a:r>
              <a:rPr lang="en-GB" altLang="en-US" sz="3200" dirty="0"/>
              <a:t>Module outline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328880"/>
            <a:ext cx="8229600" cy="35290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Assessment of PFM systems and diagnostic tools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b="1" i="0" dirty="0">
                <a:solidFill>
                  <a:srgbClr val="FF0000"/>
                </a:solidFill>
              </a:rPr>
              <a:t>The Public Expenditure &amp; Financial Accountability (PEFA) tool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PEFA scoring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The PEFA reach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2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24744"/>
            <a:ext cx="8291512" cy="79208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What is the PEFA </a:t>
            </a:r>
            <a:r>
              <a:rPr lang="en-US" sz="3200">
                <a:solidFill>
                  <a:srgbClr val="C00000"/>
                </a:solidFill>
              </a:rPr>
              <a:t>Programme?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53650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8600" b="1" dirty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en-US" sz="8600" b="1" dirty="0">
                <a:latin typeface="Calibri" pitchFamily="34" charset="0"/>
              </a:rPr>
              <a:t>ublic </a:t>
            </a:r>
            <a:r>
              <a:rPr lang="en-US" sz="8600" b="1" dirty="0">
                <a:solidFill>
                  <a:srgbClr val="C00000"/>
                </a:solidFill>
                <a:latin typeface="Calibri" pitchFamily="34" charset="0"/>
              </a:rPr>
              <a:t>E</a:t>
            </a:r>
            <a:r>
              <a:rPr lang="en-US" sz="8600" b="1" dirty="0">
                <a:latin typeface="Calibri" pitchFamily="34" charset="0"/>
              </a:rPr>
              <a:t>xpenditure &amp; </a:t>
            </a:r>
            <a:r>
              <a:rPr lang="en-US" sz="8600" b="1" dirty="0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en-US" sz="8600" b="1" dirty="0">
                <a:latin typeface="Calibri" pitchFamily="34" charset="0"/>
              </a:rPr>
              <a:t>inancial </a:t>
            </a:r>
            <a:r>
              <a:rPr lang="en-US" sz="8600" b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sz="8600" b="1" dirty="0">
                <a:latin typeface="Calibri" pitchFamily="34" charset="0"/>
              </a:rPr>
              <a:t>ccountability</a:t>
            </a:r>
          </a:p>
          <a:p>
            <a:pPr>
              <a:buNone/>
            </a:pPr>
            <a:endParaRPr lang="en-US" sz="2500" b="1" dirty="0">
              <a:latin typeface="Calibri" pitchFamily="34" charset="0"/>
            </a:endParaRPr>
          </a:p>
          <a:p>
            <a:pPr>
              <a:buNone/>
            </a:pPr>
            <a:r>
              <a:rPr lang="en-US" sz="8000" b="1" dirty="0">
                <a:latin typeface="Calibri" pitchFamily="34" charset="0"/>
              </a:rPr>
              <a:t>Objective:</a:t>
            </a:r>
          </a:p>
          <a:p>
            <a:pPr>
              <a:lnSpc>
                <a:spcPct val="120000"/>
              </a:lnSpc>
              <a:buClrTx/>
              <a:buSzPct val="100000"/>
              <a:buFont typeface="Arial" charset="0"/>
              <a:buChar char="•"/>
            </a:pPr>
            <a:r>
              <a:rPr lang="en-US" sz="7400" b="0" i="0" dirty="0">
                <a:solidFill>
                  <a:srgbClr val="FF0000"/>
                </a:solidFill>
                <a:latin typeface="Calibri" pitchFamily="34" charset="0"/>
              </a:rPr>
              <a:t>Results</a:t>
            </a:r>
            <a:r>
              <a:rPr lang="en-US" sz="7400" b="0" i="0" dirty="0">
                <a:latin typeface="Calibri" pitchFamily="34" charset="0"/>
              </a:rPr>
              <a:t> orientation in development of PFM systems</a:t>
            </a:r>
          </a:p>
          <a:p>
            <a:pPr>
              <a:lnSpc>
                <a:spcPct val="120000"/>
              </a:lnSpc>
              <a:buClrTx/>
              <a:buSzPct val="100000"/>
              <a:buFont typeface="Arial" charset="0"/>
              <a:buChar char="•"/>
            </a:pPr>
            <a:r>
              <a:rPr lang="en-US" sz="7400" b="0" i="0" dirty="0">
                <a:latin typeface="Calibri" pitchFamily="34" charset="0"/>
              </a:rPr>
              <a:t>Harmonization of PFM </a:t>
            </a:r>
            <a:r>
              <a:rPr lang="en-US" sz="7400" b="0" i="0" dirty="0">
                <a:solidFill>
                  <a:srgbClr val="FF0000"/>
                </a:solidFill>
                <a:latin typeface="Calibri" pitchFamily="34" charset="0"/>
              </a:rPr>
              <a:t>analytical </a:t>
            </a:r>
            <a:r>
              <a:rPr lang="en-US" sz="7400" b="0" i="0" dirty="0">
                <a:latin typeface="Calibri" pitchFamily="34" charset="0"/>
              </a:rPr>
              <a:t>work</a:t>
            </a:r>
          </a:p>
          <a:p>
            <a:pPr marL="342900" lvl="1" indent="-342900">
              <a:lnSpc>
                <a:spcPct val="120000"/>
              </a:lnSpc>
              <a:buClrTx/>
              <a:buSzPct val="100000"/>
              <a:buFont typeface="Arial" charset="0"/>
              <a:buChar char="•"/>
            </a:pPr>
            <a:r>
              <a:rPr lang="en-US" sz="7400" b="0" dirty="0">
                <a:latin typeface="Calibri" pitchFamily="34" charset="0"/>
              </a:rPr>
              <a:t>‘Strengthened Approach’ to support PFM Reforms</a:t>
            </a:r>
            <a:endParaRPr lang="en-US" sz="7400" b="0" i="0" dirty="0">
              <a:latin typeface="Calibri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endParaRPr lang="en-US" sz="6700" b="0" dirty="0">
              <a:latin typeface="Calibri" pitchFamily="34" charset="0"/>
            </a:endParaRPr>
          </a:p>
          <a:p>
            <a:pPr>
              <a:buSzPct val="100000"/>
              <a:buNone/>
            </a:pPr>
            <a:r>
              <a:rPr lang="en-US" sz="8000" b="1" dirty="0">
                <a:latin typeface="Calibri" pitchFamily="34" charset="0"/>
              </a:rPr>
              <a:t>Established:</a:t>
            </a:r>
          </a:p>
          <a:p>
            <a:pPr marL="342900" lvl="1" indent="-342900">
              <a:buClrTx/>
              <a:buSzPct val="100000"/>
              <a:buFont typeface="Arial" pitchFamily="34" charset="0"/>
              <a:buChar char="•"/>
            </a:pPr>
            <a:r>
              <a:rPr lang="en-US" sz="7400" b="0" dirty="0">
                <a:latin typeface="Calibri" pitchFamily="34" charset="0"/>
              </a:rPr>
              <a:t>Established in 2001 by seven agencies</a:t>
            </a:r>
          </a:p>
          <a:p>
            <a:pPr marL="342900" lvl="1" indent="-342900">
              <a:lnSpc>
                <a:spcPct val="12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sz="7400" b="0" dirty="0">
                <a:latin typeface="Calibri" pitchFamily="34" charset="0"/>
              </a:rPr>
              <a:t>Contributing to development effectiveness: builds on the “</a:t>
            </a:r>
            <a:r>
              <a:rPr lang="en-US" sz="7400" b="0" dirty="0">
                <a:latin typeface="Calibri" charset="0"/>
                <a:ea typeface="Calibri" charset="0"/>
                <a:cs typeface="Calibri" charset="0"/>
              </a:rPr>
              <a:t>Addis Ababa Action Agenda” </a:t>
            </a:r>
            <a:r>
              <a:rPr lang="en-US" sz="7400" b="0" i="1" dirty="0">
                <a:latin typeface="Calibri" charset="0"/>
                <a:ea typeface="Calibri" charset="0"/>
                <a:cs typeface="Calibri" charset="0"/>
              </a:rPr>
              <a:t>(Third International Conference on Financing for Development)</a:t>
            </a:r>
          </a:p>
          <a:p>
            <a:pPr marL="0" lvl="1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2CC54B-2559-4023-A251-E329659F0B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5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936625"/>
          </a:xfrm>
        </p:spPr>
        <p:txBody>
          <a:bodyPr/>
          <a:lstStyle/>
          <a:p>
            <a:pPr algn="ctr"/>
            <a:r>
              <a:rPr lang="en-GB" altLang="en-US" sz="3200" dirty="0"/>
              <a:t>Module outline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328880"/>
            <a:ext cx="8229600" cy="35290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b="1" i="0" dirty="0">
                <a:solidFill>
                  <a:srgbClr val="FF0000"/>
                </a:solidFill>
              </a:rPr>
              <a:t>Assessment of PFM systems and diagnostic tools</a:t>
            </a:r>
            <a:endParaRPr lang="en-GB" altLang="en-US" i="0" dirty="0"/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The Public Expenditure &amp; Financial Accountability (PEFA) tool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PEFA scoring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The PEFA reach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51146"/>
            <a:ext cx="8229600" cy="82699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Who are the PEFA Partners?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2CC54B-2559-4023-A251-E329659F0BD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7704" y="1844824"/>
            <a:ext cx="5256584" cy="4752528"/>
            <a:chOff x="2555776" y="2636912"/>
            <a:chExt cx="4032448" cy="3816424"/>
          </a:xfrm>
        </p:grpSpPr>
        <p:pic>
          <p:nvPicPr>
            <p:cNvPr id="8" name="Picture 10" descr="DFID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902" y="5164037"/>
              <a:ext cx="857250" cy="8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946" y="2756575"/>
              <a:ext cx="1317542" cy="919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491874"/>
              <a:ext cx="142885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 descr="RF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437112"/>
              <a:ext cx="1046609" cy="60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F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284984"/>
              <a:ext cx="792088" cy="78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NMFA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293096"/>
              <a:ext cx="131014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FDEA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5229200"/>
              <a:ext cx="17430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Donut 14"/>
            <p:cNvSpPr/>
            <p:nvPr/>
          </p:nvSpPr>
          <p:spPr>
            <a:xfrm>
              <a:off x="2555776" y="2636912"/>
              <a:ext cx="4032448" cy="3816424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326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1689148"/>
            <a:ext cx="5753100" cy="5097438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8148" y="3967169"/>
            <a:ext cx="1962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</a:rPr>
              <a:t>Central Government Budget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2071670" y="4286256"/>
            <a:ext cx="150019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95288" y="1193951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PEFA diagnostic tool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143108" y="5357826"/>
            <a:ext cx="1428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143108" y="5857892"/>
            <a:ext cx="1428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34" y="5324789"/>
            <a:ext cx="1962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</a:rPr>
              <a:t>Sub-National Government Budget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44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animBg="1"/>
      <p:bldP spid="6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bodytekst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5750" y="2214554"/>
            <a:ext cx="8429625" cy="387874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Clr>
                <a:srgbClr val="2D5EC1"/>
              </a:buClr>
              <a:buFontTx/>
              <a:buNone/>
              <a:defRPr/>
            </a:pPr>
            <a:r>
              <a:rPr lang="en-GB" altLang="en-US" sz="2200" i="0" dirty="0"/>
              <a:t>Introduced in 2005, revised in 2011,</a:t>
            </a:r>
            <a:r>
              <a:rPr lang="en-GB" altLang="en-US" sz="2200" i="0" dirty="0">
                <a:solidFill>
                  <a:srgbClr val="FF0000"/>
                </a:solidFill>
              </a:rPr>
              <a:t> final new version in February 2016…</a:t>
            </a:r>
          </a:p>
          <a:p>
            <a:pPr marL="0" lvl="0" indent="0" eaLnBrk="1" hangingPunct="1">
              <a:spcBef>
                <a:spcPts val="0"/>
              </a:spcBef>
              <a:spcAft>
                <a:spcPts val="600"/>
              </a:spcAft>
              <a:buClr>
                <a:srgbClr val="2D5EC1"/>
              </a:buClr>
              <a:buNone/>
              <a:defRPr/>
            </a:pPr>
            <a:r>
              <a:rPr lang="en-GB" altLang="en-US" sz="2200" b="1" i="0" dirty="0"/>
              <a:t>The 2016 framework:</a:t>
            </a:r>
          </a:p>
          <a:p>
            <a:pPr marL="722313" lvl="0" eaLnBrk="1" hangingPunct="1">
              <a:spcBef>
                <a:spcPts val="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US" altLang="en-US" sz="2200" i="0" dirty="0"/>
              <a:t>31 indicators</a:t>
            </a:r>
            <a:r>
              <a:rPr lang="en-US" altLang="en-US" sz="2200" dirty="0"/>
              <a:t>; </a:t>
            </a:r>
            <a:r>
              <a:rPr lang="en-US" altLang="en-US" sz="2200" i="0"/>
              <a:t>4 new indicators</a:t>
            </a:r>
            <a:r>
              <a:rPr lang="en-US" altLang="en-US" sz="2200" i="0" dirty="0"/>
              <a:t>, 3 donor indicators discontinued; </a:t>
            </a:r>
          </a:p>
          <a:p>
            <a:pPr marL="722313" lvl="0" eaLnBrk="1" hangingPunct="1">
              <a:spcBef>
                <a:spcPts val="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US" altLang="en-US" sz="2200" i="0" dirty="0"/>
              <a:t>Dimensions increased from 76 to 94;</a:t>
            </a:r>
          </a:p>
          <a:p>
            <a:pPr marL="722313" lvl="0" eaLnBrk="1" hangingPunct="1">
              <a:spcBef>
                <a:spcPts val="0"/>
              </a:spcBef>
              <a:spcAft>
                <a:spcPts val="600"/>
              </a:spcAft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US" altLang="en-US" sz="2200" i="0" dirty="0"/>
              <a:t>Seven core pillars; one new pillar on </a:t>
            </a:r>
            <a:r>
              <a:rPr lang="en-US" altLang="en-US" sz="2200" dirty="0"/>
              <a:t>asset and liability management</a:t>
            </a:r>
            <a:r>
              <a:rPr lang="en-US" altLang="en-US" sz="2200" i="0" dirty="0"/>
              <a:t>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95288" y="1357298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lvl="0" indent="-358775" algn="ctr" eaLnBrk="0" hangingPunct="0">
              <a:defRPr/>
            </a:pPr>
            <a:r>
              <a:rPr lang="en-GB" altLang="en-US" sz="2800" b="1" kern="0" dirty="0"/>
              <a:t>The PEFA diagnostic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349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1625" y="3357280"/>
            <a:ext cx="6000750" cy="2500986"/>
            <a:chOff x="1141" y="1853"/>
            <a:chExt cx="3024" cy="1484"/>
          </a:xfrm>
        </p:grpSpPr>
        <p:sp>
          <p:nvSpPr>
            <p:cNvPr id="28680" name="AutoShape 6"/>
            <p:cNvSpPr>
              <a:spLocks noChangeArrowheads="1"/>
            </p:cNvSpPr>
            <p:nvPr/>
          </p:nvSpPr>
          <p:spPr bwMode="auto">
            <a:xfrm rot="5479217">
              <a:off x="2582" y="1853"/>
              <a:ext cx="126" cy="126"/>
            </a:xfrm>
            <a:prstGeom prst="rightArrow">
              <a:avLst>
                <a:gd name="adj1" fmla="val 50000"/>
                <a:gd name="adj2" fmla="val 75519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 altLang="en-US"/>
            </a:p>
          </p:txBody>
        </p:sp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1141" y="1979"/>
              <a:ext cx="3024" cy="13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/>
              <a:r>
                <a:rPr lang="en-GB" altLang="en-US" sz="1800" u="sng" dirty="0">
                  <a:solidFill>
                    <a:srgbClr val="FF0000"/>
                  </a:solidFill>
                </a:rPr>
                <a:t>Seven</a:t>
              </a:r>
              <a:r>
                <a:rPr lang="en-GB" altLang="en-US" sz="1800" dirty="0">
                  <a:solidFill>
                    <a:srgbClr val="FF0000"/>
                  </a:solidFill>
                </a:rPr>
                <a:t> core dimensions:</a:t>
              </a:r>
            </a:p>
            <a:p>
              <a:pPr marL="342900" indent="-34290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dirty="0">
                  <a:solidFill>
                    <a:schemeClr val="tx1"/>
                  </a:solidFill>
                </a:rPr>
                <a:t>Credibility of the budget</a:t>
              </a:r>
            </a:p>
            <a:p>
              <a:pPr marL="342900" indent="-34290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dirty="0">
                  <a:solidFill>
                    <a:schemeClr val="tx1"/>
                  </a:solidFill>
                </a:rPr>
                <a:t>Comprehensiveness and transparency</a:t>
              </a:r>
            </a:p>
            <a:p>
              <a:pPr marL="342900" indent="-34290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b="1" dirty="0">
                  <a:solidFill>
                    <a:schemeClr val="tx1"/>
                  </a:solidFill>
                </a:rPr>
                <a:t>Asset and liability management </a:t>
              </a:r>
            </a:p>
            <a:p>
              <a:pPr marL="342900" indent="-342900">
                <a:lnSpc>
                  <a:spcPct val="90000"/>
                </a:lnSpc>
                <a:spcBef>
                  <a:spcPct val="25000"/>
                </a:spcBef>
              </a:pPr>
              <a:r>
                <a:rPr lang="en-GB" altLang="en-US" sz="1400" i="1" dirty="0">
                  <a:solidFill>
                    <a:schemeClr val="tx1"/>
                  </a:solidFill>
                </a:rPr>
                <a:t>Budget Cycle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dirty="0">
                  <a:solidFill>
                    <a:schemeClr val="tx1"/>
                  </a:solidFill>
                </a:rPr>
                <a:t>Policy-based budgeting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dirty="0">
                  <a:solidFill>
                    <a:schemeClr val="tx1"/>
                  </a:solidFill>
                </a:rPr>
                <a:t>Predictability and control in budget execution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dirty="0">
                  <a:solidFill>
                    <a:schemeClr val="tx1"/>
                  </a:solidFill>
                </a:rPr>
                <a:t>Accounting, recording and reporting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5000"/>
                </a:spcBef>
                <a:buFontTx/>
                <a:buChar char="•"/>
              </a:pPr>
              <a:r>
                <a:rPr lang="en-GB" altLang="en-US" sz="1400" dirty="0">
                  <a:solidFill>
                    <a:schemeClr val="tx1"/>
                  </a:solidFill>
                </a:rPr>
                <a:t>External scrutiny and audit</a:t>
              </a:r>
              <a:endParaRPr kumimoji="1" lang="nl-NL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57430"/>
            <a:ext cx="6400800" cy="98425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600" i="0" dirty="0">
                <a:solidFill>
                  <a:schemeClr val="tx1"/>
                </a:solidFill>
              </a:rPr>
              <a:t>An open and orderly PFM system that supports the </a:t>
            </a:r>
            <a:r>
              <a:rPr lang="en-GB" altLang="en-US" sz="1800" i="0" dirty="0">
                <a:solidFill>
                  <a:srgbClr val="FF0000"/>
                </a:solidFill>
              </a:rPr>
              <a:t>3 PFM objectives:	</a:t>
            </a:r>
            <a:r>
              <a:rPr lang="en-GB" altLang="en-US" sz="1600" i="0" dirty="0">
                <a:solidFill>
                  <a:schemeClr val="tx1"/>
                </a:solidFill>
              </a:rPr>
              <a:t>Aggregate fiscal discipline</a:t>
            </a:r>
          </a:p>
          <a:p>
            <a:pPr marL="1828800" lvl="4" indent="0"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+mn-lt"/>
              </a:rPr>
              <a:t>Strategic allocation of resources</a:t>
            </a:r>
          </a:p>
          <a:p>
            <a:pPr marL="1828800" lvl="4" indent="0">
              <a:lnSpc>
                <a:spcPct val="80000"/>
              </a:lnSpc>
              <a:buFontTx/>
              <a:buNone/>
            </a:pPr>
            <a:r>
              <a:rPr lang="en-GB" altLang="en-US" sz="1600" dirty="0">
                <a:latin typeface="+mn-lt"/>
              </a:rPr>
              <a:t>Efficient service delivery</a:t>
            </a:r>
            <a:endParaRPr lang="nl-NL" altLang="en-US" sz="1600" dirty="0">
              <a:latin typeface="+mn-lt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5651" y="5860973"/>
            <a:ext cx="7632716" cy="859726"/>
            <a:chOff x="483" y="3448"/>
            <a:chExt cx="4808" cy="536"/>
          </a:xfrm>
        </p:grpSpPr>
        <p:sp>
          <p:nvSpPr>
            <p:cNvPr id="28679" name="AutoShape 9"/>
            <p:cNvSpPr>
              <a:spLocks noChangeArrowheads="1"/>
            </p:cNvSpPr>
            <p:nvPr/>
          </p:nvSpPr>
          <p:spPr bwMode="auto">
            <a:xfrm rot="5479217">
              <a:off x="2838" y="3438"/>
              <a:ext cx="127" cy="147"/>
            </a:xfrm>
            <a:prstGeom prst="rightArrow">
              <a:avLst>
                <a:gd name="adj1" fmla="val 50000"/>
                <a:gd name="adj2" fmla="val 75519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 altLang="en-US"/>
            </a:p>
          </p:txBody>
        </p:sp>
        <p:sp>
          <p:nvSpPr>
            <p:cNvPr id="28678" name="Rectangle 8"/>
            <p:cNvSpPr>
              <a:spLocks noChangeArrowheads="1"/>
            </p:cNvSpPr>
            <p:nvPr/>
          </p:nvSpPr>
          <p:spPr bwMode="auto">
            <a:xfrm>
              <a:off x="483" y="3576"/>
              <a:ext cx="4808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>
                <a:spcBef>
                  <a:spcPct val="20000"/>
                </a:spcBef>
                <a:buClr>
                  <a:srgbClr val="FFFFFF"/>
                </a:buClr>
              </a:pPr>
              <a:r>
                <a:rPr lang="en-GB" altLang="en-US" sz="1800" dirty="0">
                  <a:solidFill>
                    <a:srgbClr val="FF0000"/>
                  </a:solidFill>
                </a:rPr>
                <a:t>Key elements of operational PFM performance: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FFFFFF"/>
                </a:buClr>
                <a:buFontTx/>
                <a:buChar char="•"/>
              </a:pPr>
              <a:r>
                <a:rPr lang="en-GB" altLang="en-US" sz="1600" dirty="0">
                  <a:solidFill>
                    <a:schemeClr val="tx1"/>
                  </a:solidFill>
                </a:rPr>
                <a:t>31 performance indicators</a:t>
              </a:r>
              <a:endParaRPr kumimoji="1" lang="nl-NL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7950" y="1889074"/>
            <a:ext cx="8928100" cy="3631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0633F4"/>
              </a:buClr>
              <a:buSzPct val="75000"/>
              <a:defRPr/>
            </a:pPr>
            <a:r>
              <a:rPr lang="en-US" sz="2200" dirty="0">
                <a:latin typeface="+mj-lt"/>
                <a:ea typeface="ＭＳ Ｐゴシック" pitchFamily="-110" charset="-128"/>
                <a:cs typeface="+mj-cs"/>
              </a:rPr>
              <a:t>The</a:t>
            </a:r>
            <a:r>
              <a:rPr lang="en-US" sz="2200" kern="0" dirty="0">
                <a:latin typeface="+mj-lt"/>
                <a:cs typeface="Arial"/>
              </a:rPr>
              <a:t> </a:t>
            </a:r>
            <a:r>
              <a:rPr lang="en-US" sz="2200" dirty="0">
                <a:latin typeface="+mj-lt"/>
                <a:ea typeface="ＭＳ Ｐゴシック" pitchFamily="-110" charset="-128"/>
                <a:cs typeface="+mj-cs"/>
              </a:rPr>
              <a:t>PEFA Operating Design Principles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95288" y="1196752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lvl="0" indent="-358775" algn="ctr" eaLnBrk="0" hangingPunct="0">
              <a:defRPr/>
            </a:pPr>
            <a:r>
              <a:rPr lang="en-GB" altLang="en-US" sz="2800" b="1" kern="0" dirty="0"/>
              <a:t>The PEFA diagnostic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80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30058" y="2095502"/>
            <a:ext cx="7056784" cy="4501851"/>
            <a:chOff x="1043608" y="2095500"/>
            <a:chExt cx="7056784" cy="4501851"/>
          </a:xfrm>
        </p:grpSpPr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2214228" y="2922312"/>
              <a:ext cx="3221868" cy="2609359"/>
            </a:xfrm>
            <a:custGeom>
              <a:avLst/>
              <a:gdLst>
                <a:gd name="T0" fmla="*/ 2895600 w 21600"/>
                <a:gd name="T1" fmla="*/ 914400 h 21600"/>
                <a:gd name="T2" fmla="*/ 1447800 w 21600"/>
                <a:gd name="T3" fmla="*/ 1828800 h 21600"/>
                <a:gd name="T4" fmla="*/ 0 w 21600"/>
                <a:gd name="T5" fmla="*/ 914400 h 21600"/>
                <a:gd name="T6" fmla="*/ 1447800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5400 h 21600"/>
                <a:gd name="T14" fmla="*/ 162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rgbClr val="CEA83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e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e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B(1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)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Comprehensiveness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 and Transparency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(PI:4-9)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e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B(2) Asset and Liability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niverse"/>
                </a:rPr>
                <a:t>(PI:10-13)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e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e"/>
              </a:endParaRPr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6496818" y="4024688"/>
              <a:ext cx="457200" cy="484432"/>
            </a:xfrm>
            <a:prstGeom prst="notchedRightArrow">
              <a:avLst>
                <a:gd name="adj1" fmla="val 50000"/>
                <a:gd name="adj2" fmla="val 37500"/>
              </a:avLst>
            </a:prstGeom>
            <a:solidFill>
              <a:srgbClr val="E131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3036404" y="2095500"/>
              <a:ext cx="1524000" cy="764432"/>
            </a:xfrm>
            <a:prstGeom prst="flowChartAlternateProcess">
              <a:avLst/>
            </a:pr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C(1)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Policy-based budgeting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 (PI:14-18)</a:t>
              </a: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3006316" y="5545535"/>
              <a:ext cx="1584176" cy="1051816"/>
            </a:xfrm>
            <a:prstGeom prst="flowChartAlternateProcess">
              <a:avLst/>
            </a:pr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C(3)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Accounting, Recording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 and Reporting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(PI-26-28)</a:t>
              </a:r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1043608" y="3530210"/>
              <a:ext cx="1170620" cy="1458627"/>
            </a:xfrm>
            <a:prstGeom prst="flowChartAlternateProcess">
              <a:avLst/>
            </a:pr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C(4)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External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scrutiny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and audit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(PI-29-30)</a:t>
              </a:r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>
              <a:off x="5436096" y="3571725"/>
              <a:ext cx="1008112" cy="1458627"/>
            </a:xfrm>
            <a:prstGeom prst="flowChartAlternateProcess">
              <a:avLst/>
            </a:pr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342900" marR="0" lvl="0" indent="-34290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e"/>
                  <a:ea typeface="+mn-ea"/>
                  <a:cs typeface="Arial"/>
                </a:rPr>
                <a:t>C(2)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Predictability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and control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in budget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execution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  <a:ea typeface="+mn-ea"/>
                  <a:cs typeface="Arial"/>
                </a:rPr>
                <a:t>(PI:19-25)</a:t>
              </a: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6954018" y="3451269"/>
              <a:ext cx="864096" cy="1635401"/>
            </a:xfrm>
            <a:prstGeom prst="flowChartAlternateProcess">
              <a:avLst/>
            </a:prstGeom>
            <a:solidFill>
              <a:srgbClr val="E1312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</a:rPr>
                <a:t>Budget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</a:rPr>
                <a:t>Credibility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niversal"/>
                </a:rPr>
                <a:t>(PI:1-3)</a:t>
              </a: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 rot="14869957">
              <a:off x="2142962" y="2812888"/>
              <a:ext cx="900587" cy="840995"/>
            </a:xfrm>
            <a:custGeom>
              <a:avLst/>
              <a:gdLst>
                <a:gd name="T0" fmla="*/ 905530 w 21600"/>
                <a:gd name="T1" fmla="*/ 293511 h 21600"/>
                <a:gd name="T2" fmla="*/ 657384 w 21600"/>
                <a:gd name="T3" fmla="*/ 204160 h 21600"/>
                <a:gd name="T4" fmla="*/ 696843 w 21600"/>
                <a:gd name="T5" fmla="*/ 451556 h 21600"/>
                <a:gd name="T6" fmla="*/ 1098352 w 21600"/>
                <a:gd name="T7" fmla="*/ 609600 h 21600"/>
                <a:gd name="T8" fmla="*/ 854274 w 21600"/>
                <a:gd name="T9" fmla="*/ 914400 h 21600"/>
                <a:gd name="T10" fmla="*/ 610196 w 21600"/>
                <a:gd name="T11" fmla="*/ 6096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8787"/>
                    <a:pt x="15080" y="6942"/>
                    <a:pt x="13296" y="6011"/>
                  </a:cubicBezTo>
                  <a:lnTo>
                    <a:pt x="15793" y="1223"/>
                  </a:lnTo>
                  <a:cubicBezTo>
                    <a:pt x="19361" y="3084"/>
                    <a:pt x="21599" y="677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20062273">
              <a:off x="4656056" y="2670636"/>
              <a:ext cx="718431" cy="1016588"/>
            </a:xfrm>
            <a:custGeom>
              <a:avLst/>
              <a:gdLst>
                <a:gd name="T0" fmla="*/ 880716 w 21600"/>
                <a:gd name="T1" fmla="*/ 247283 h 21600"/>
                <a:gd name="T2" fmla="*/ 595641 w 21600"/>
                <a:gd name="T3" fmla="*/ 172551 h 21600"/>
                <a:gd name="T4" fmla="*/ 684413 w 21600"/>
                <a:gd name="T5" fmla="*/ 428413 h 21600"/>
                <a:gd name="T6" fmla="*/ 1098352 w 21600"/>
                <a:gd name="T7" fmla="*/ 609600 h 21600"/>
                <a:gd name="T8" fmla="*/ 854274 w 21600"/>
                <a:gd name="T9" fmla="*/ 914400 h 21600"/>
                <a:gd name="T10" fmla="*/ 610196 w 21600"/>
                <a:gd name="T11" fmla="*/ 6096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8428"/>
                    <a:pt x="14652" y="6334"/>
                    <a:pt x="12385" y="5638"/>
                  </a:cubicBezTo>
                  <a:lnTo>
                    <a:pt x="13971" y="476"/>
                  </a:lnTo>
                  <a:cubicBezTo>
                    <a:pt x="18505" y="1868"/>
                    <a:pt x="21599" y="6056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4122286">
              <a:off x="4574662" y="4802214"/>
              <a:ext cx="953188" cy="1005985"/>
            </a:xfrm>
            <a:custGeom>
              <a:avLst/>
              <a:gdLst>
                <a:gd name="T0" fmla="*/ 899338 w 21600"/>
                <a:gd name="T1" fmla="*/ 280980 h 21600"/>
                <a:gd name="T2" fmla="*/ 641519 w 21600"/>
                <a:gd name="T3" fmla="*/ 194451 h 21600"/>
                <a:gd name="T4" fmla="*/ 693725 w 21600"/>
                <a:gd name="T5" fmla="*/ 445290 h 21600"/>
                <a:gd name="T6" fmla="*/ 1098352 w 21600"/>
                <a:gd name="T7" fmla="*/ 609600 h 21600"/>
                <a:gd name="T8" fmla="*/ 854274 w 21600"/>
                <a:gd name="T9" fmla="*/ 914400 h 21600"/>
                <a:gd name="T10" fmla="*/ 610196 w 21600"/>
                <a:gd name="T11" fmla="*/ 6096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8693"/>
                    <a:pt x="14975" y="6779"/>
                    <a:pt x="13062" y="5896"/>
                  </a:cubicBezTo>
                  <a:lnTo>
                    <a:pt x="15325" y="993"/>
                  </a:lnTo>
                  <a:cubicBezTo>
                    <a:pt x="19150" y="2758"/>
                    <a:pt x="21599" y="6587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3366">
                <a:lumMod val="40000"/>
                <a:lumOff val="6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 rot="9127350">
              <a:off x="2268506" y="4664988"/>
              <a:ext cx="681961" cy="1293636"/>
            </a:xfrm>
            <a:custGeom>
              <a:avLst/>
              <a:gdLst>
                <a:gd name="T0" fmla="*/ 889394 w 21600"/>
                <a:gd name="T1" fmla="*/ 262410 h 21600"/>
                <a:gd name="T2" fmla="*/ 616750 w 21600"/>
                <a:gd name="T3" fmla="*/ 181525 h 21600"/>
                <a:gd name="T4" fmla="*/ 688753 w 21600"/>
                <a:gd name="T5" fmla="*/ 435977 h 21600"/>
                <a:gd name="T6" fmla="*/ 1098352 w 21600"/>
                <a:gd name="T7" fmla="*/ 609600 h 21600"/>
                <a:gd name="T8" fmla="*/ 854274 w 21600"/>
                <a:gd name="T9" fmla="*/ 914400 h 21600"/>
                <a:gd name="T10" fmla="*/ 610196 w 21600"/>
                <a:gd name="T11" fmla="*/ 6096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8549"/>
                    <a:pt x="14804" y="6534"/>
                    <a:pt x="12697" y="5744"/>
                  </a:cubicBezTo>
                  <a:lnTo>
                    <a:pt x="14594" y="688"/>
                  </a:lnTo>
                  <a:cubicBezTo>
                    <a:pt x="18808" y="2269"/>
                    <a:pt x="21599" y="6298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3366">
                <a:lumMod val="60000"/>
                <a:lumOff val="40000"/>
              </a:srgbClr>
            </a:solidFill>
            <a:ln w="9525" cap="flat" cmpd="sng" algn="ctr">
              <a:solidFill>
                <a:srgbClr val="000000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350132" y="2160738"/>
              <a:ext cx="1728192" cy="27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Universe"/>
                </a:rPr>
                <a:t>C. Budget Cycle</a:t>
              </a: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6516216" y="3140968"/>
              <a:ext cx="1584176" cy="27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Universe"/>
                </a:rPr>
                <a:t>A. PFM Outturns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979712" y="3284984"/>
              <a:ext cx="1728192" cy="45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Universe"/>
                </a:rPr>
                <a:t>B. Cross-cutting Issues</a:t>
              </a:r>
            </a:p>
          </p:txBody>
        </p:sp>
      </p:grpSp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1" y="2643201"/>
            <a:ext cx="2571735" cy="642923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rgbClr val="0633F4"/>
              </a:buClr>
              <a:buSzPct val="75000"/>
              <a:defRPr/>
            </a:pPr>
            <a:r>
              <a:rPr lang="fr-FR" sz="2000" kern="1200" dirty="0">
                <a:solidFill>
                  <a:srgbClr val="C00000"/>
                </a:solidFill>
                <a:ea typeface="ＭＳ Ｐゴシック" pitchFamily="-110" charset="-128"/>
              </a:rPr>
              <a:t>The PEFA Model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 bwMode="auto">
          <a:xfrm>
            <a:off x="395288" y="1196752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lvl="0" indent="-358775" algn="ctr" eaLnBrk="0" hangingPunct="0">
              <a:defRPr/>
            </a:pPr>
            <a:r>
              <a:rPr lang="en-GB" altLang="en-US" sz="2800" b="1" kern="0" dirty="0"/>
              <a:t>The PEFA diagnostic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2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bodytekst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55650" y="2285992"/>
            <a:ext cx="7558088" cy="4071966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rgbClr val="2D5EC1"/>
              </a:buClr>
              <a:buFontTx/>
              <a:buNone/>
              <a:defRPr/>
            </a:pPr>
            <a:r>
              <a:rPr lang="en-GB" altLang="en-US" dirty="0"/>
              <a:t>PEFA 2016 </a:t>
            </a:r>
            <a:r>
              <a:rPr lang="en-GB" altLang="en-US" dirty="0">
                <a:solidFill>
                  <a:srgbClr val="FF0000"/>
                </a:solidFill>
              </a:rPr>
              <a:t>enhancements</a:t>
            </a:r>
            <a:r>
              <a:rPr lang="en-GB" altLang="en-US" dirty="0"/>
              <a:t>:</a:t>
            </a:r>
          </a:p>
          <a:p>
            <a:pPr lvl="1" eaLnBrk="1" hangingPunct="1">
              <a:spcBef>
                <a:spcPct val="50000"/>
              </a:spcBef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GB" altLang="en-US" sz="2400" b="0" dirty="0"/>
              <a:t>Credible fiscal strategy</a:t>
            </a:r>
          </a:p>
          <a:p>
            <a:pPr lvl="1" eaLnBrk="1" hangingPunct="1">
              <a:spcBef>
                <a:spcPct val="50000"/>
              </a:spcBef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GB" altLang="en-US" sz="2400" b="0" dirty="0"/>
              <a:t>Fiscal risk</a:t>
            </a:r>
          </a:p>
          <a:p>
            <a:pPr lvl="1" eaLnBrk="1" hangingPunct="1">
              <a:spcBef>
                <a:spcPct val="50000"/>
              </a:spcBef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GB" altLang="en-US" sz="2400" b="0" dirty="0"/>
              <a:t>Internal control framework</a:t>
            </a:r>
          </a:p>
          <a:p>
            <a:pPr lvl="1" eaLnBrk="1" hangingPunct="1">
              <a:spcBef>
                <a:spcPct val="50000"/>
              </a:spcBef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GB" altLang="en-US" sz="2400" b="0" dirty="0"/>
              <a:t>Management response to audit</a:t>
            </a:r>
          </a:p>
          <a:p>
            <a:pPr lvl="1" eaLnBrk="1" hangingPunct="1">
              <a:spcBef>
                <a:spcPct val="50000"/>
              </a:spcBef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GB" altLang="en-US" sz="2400" b="0" dirty="0"/>
              <a:t>Independence of Supreme Audit Institution</a:t>
            </a:r>
          </a:p>
          <a:p>
            <a:pPr lvl="1" eaLnBrk="1" hangingPunct="1">
              <a:spcBef>
                <a:spcPct val="50000"/>
              </a:spcBef>
              <a:buClr>
                <a:srgbClr val="2D5EC1"/>
              </a:buClr>
              <a:buFont typeface="Wingdings" pitchFamily="2" charset="2"/>
              <a:buChar char="ü"/>
              <a:defRPr/>
            </a:pPr>
            <a:r>
              <a:rPr lang="en-GB" altLang="en-US" sz="2400" b="0" dirty="0"/>
              <a:t>Public Service performance</a:t>
            </a:r>
          </a:p>
          <a:p>
            <a:pPr eaLnBrk="1" hangingPunct="1">
              <a:spcBef>
                <a:spcPct val="50000"/>
              </a:spcBef>
              <a:buClr>
                <a:srgbClr val="2D5EC1"/>
              </a:buClr>
              <a:defRPr/>
            </a:pPr>
            <a:endParaRPr lang="en-GB" altLang="en-US" dirty="0"/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endParaRPr lang="en-GB" altLang="en-US" dirty="0">
              <a:solidFill>
                <a:schemeClr val="bg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357298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lvl="0" indent="-358775" algn="ctr" eaLnBrk="0" hangingPunct="0">
              <a:defRPr/>
            </a:pPr>
            <a:r>
              <a:rPr lang="en-GB" altLang="en-US" sz="2800" b="1" kern="0" dirty="0"/>
              <a:t>The PEFA diagnostic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668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8"/>
          <p:cNvSpPr>
            <a:spLocks noGrp="1"/>
          </p:cNvSpPr>
          <p:nvPr>
            <p:ph type="title"/>
          </p:nvPr>
        </p:nvSpPr>
        <p:spPr>
          <a:xfrm>
            <a:off x="868054" y="1785943"/>
            <a:ext cx="5072098" cy="642925"/>
          </a:xfrm>
        </p:spPr>
        <p:txBody>
          <a:bodyPr/>
          <a:lstStyle/>
          <a:p>
            <a:pPr marL="92075" indent="0" eaLnBrk="1" hangingPunct="1">
              <a:defRPr/>
            </a:pPr>
            <a:r>
              <a:rPr lang="en-GB" sz="1600" kern="1200" dirty="0">
                <a:solidFill>
                  <a:srgbClr val="C00000"/>
                </a:solidFill>
                <a:ea typeface="ＭＳ Ｐゴシック" pitchFamily="-110" charset="-128"/>
              </a:rPr>
              <a:t>The PEFA Iceberg – how comprehensive?</a:t>
            </a:r>
            <a:endParaRPr lang="fr-FR" sz="1600" kern="1200" dirty="0">
              <a:solidFill>
                <a:srgbClr val="C00000"/>
              </a:solidFill>
              <a:ea typeface="ＭＳ Ｐゴシック" pitchFamily="-110" charset="-128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268538" y="6248400"/>
            <a:ext cx="4751387" cy="457200"/>
          </a:xfrm>
          <a:noFill/>
        </p:spPr>
        <p:txBody>
          <a:bodyPr/>
          <a:lstStyle/>
          <a:p>
            <a:pPr algn="ctr"/>
            <a:fld id="{7EB2D437-51CA-421A-A09C-282972DB7E9F}" type="slidenum">
              <a:rPr lang="en-GB" altLang="en-US" smtClean="0">
                <a:solidFill>
                  <a:srgbClr val="0633F4"/>
                </a:solidFill>
                <a:cs typeface="Arial" charset="0"/>
              </a:rPr>
              <a:pPr algn="ctr"/>
              <a:t>26</a:t>
            </a:fld>
            <a:endParaRPr lang="en-GB" altLang="en-US">
              <a:solidFill>
                <a:srgbClr val="0633F4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33450" y="2310137"/>
            <a:ext cx="7200900" cy="4547863"/>
            <a:chOff x="657" y="935"/>
            <a:chExt cx="4536" cy="3039"/>
          </a:xfrm>
        </p:grpSpPr>
        <p:pic>
          <p:nvPicPr>
            <p:cNvPr id="32774" name="Picture 5" descr="icebergbl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935"/>
              <a:ext cx="4536" cy="30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2351" y="1730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chemeClr val="tx1"/>
                  </a:solidFill>
                </a:rPr>
                <a:t>Fixed asset register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793" y="2400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Supply chain management</a:t>
              </a:r>
            </a:p>
          </p:txBody>
        </p:sp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793" y="2853"/>
              <a:ext cx="1543" cy="308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Financial administrative network</a:t>
              </a:r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2471" y="3067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Capacity</a:t>
              </a:r>
            </a:p>
          </p:txBody>
        </p:sp>
        <p:sp>
          <p:nvSpPr>
            <p:cNvPr id="32781" name="Text Box 11"/>
            <p:cNvSpPr txBox="1">
              <a:spLocks noChangeArrowheads="1"/>
            </p:cNvSpPr>
            <p:nvPr/>
          </p:nvSpPr>
          <p:spPr bwMode="auto">
            <a:xfrm>
              <a:off x="776" y="1730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tx1"/>
                  </a:solidFill>
                </a:rPr>
                <a:t>Procurement</a:t>
              </a:r>
            </a:p>
          </p:txBody>
        </p:sp>
        <p:sp>
          <p:nvSpPr>
            <p:cNvPr id="32782" name="Text Box 12"/>
            <p:cNvSpPr txBox="1">
              <a:spLocks noChangeArrowheads="1"/>
            </p:cNvSpPr>
            <p:nvPr/>
          </p:nvSpPr>
          <p:spPr bwMode="auto">
            <a:xfrm>
              <a:off x="3605" y="1979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Political context</a:t>
              </a:r>
            </a:p>
          </p:txBody>
        </p:sp>
        <p:sp>
          <p:nvSpPr>
            <p:cNvPr id="32783" name="Text Box 13"/>
            <p:cNvSpPr txBox="1">
              <a:spLocks noChangeArrowheads="1"/>
            </p:cNvSpPr>
            <p:nvPr/>
          </p:nvSpPr>
          <p:spPr bwMode="auto">
            <a:xfrm>
              <a:off x="3606" y="2296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Market</a:t>
              </a:r>
            </a:p>
          </p:txBody>
        </p:sp>
        <p:sp>
          <p:nvSpPr>
            <p:cNvPr id="32784" name="Text Box 14"/>
            <p:cNvSpPr txBox="1">
              <a:spLocks noChangeArrowheads="1"/>
            </p:cNvSpPr>
            <p:nvPr/>
          </p:nvSpPr>
          <p:spPr bwMode="auto">
            <a:xfrm>
              <a:off x="2472" y="3352"/>
              <a:ext cx="1543" cy="308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Quality of expenditure management</a:t>
              </a:r>
            </a:p>
          </p:txBody>
        </p:sp>
        <p:sp>
          <p:nvSpPr>
            <p:cNvPr id="32785" name="Text Box 15"/>
            <p:cNvSpPr txBox="1">
              <a:spLocks noChangeArrowheads="1"/>
            </p:cNvSpPr>
            <p:nvPr/>
          </p:nvSpPr>
          <p:spPr bwMode="auto">
            <a:xfrm>
              <a:off x="3605" y="2614"/>
              <a:ext cx="1543" cy="185"/>
            </a:xfrm>
            <a:prstGeom prst="rect">
              <a:avLst/>
            </a:prstGeom>
            <a:solidFill>
              <a:srgbClr val="FF0000">
                <a:alpha val="5411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00"/>
                  </a:solidFill>
                </a:rPr>
                <a:t>Engaged civil society</a:t>
              </a: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 bwMode="auto">
          <a:xfrm>
            <a:off x="395288" y="1357298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lvl="0" indent="-358775" algn="ctr" eaLnBrk="0" hangingPunct="0">
              <a:defRPr/>
            </a:pPr>
            <a:r>
              <a:rPr lang="en-GB" altLang="en-US" sz="2800" b="1" kern="0" dirty="0"/>
              <a:t>The PEFA diagnostic tool</a:t>
            </a:r>
          </a:p>
        </p:txBody>
      </p:sp>
    </p:spTree>
    <p:extLst>
      <p:ext uri="{BB962C8B-B14F-4D97-AF65-F5344CB8AC3E}">
        <p14:creationId xmlns:p14="http://schemas.microsoft.com/office/powerpoint/2010/main" val="2955770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357430"/>
            <a:ext cx="8686800" cy="4500570"/>
          </a:xfrm>
        </p:spPr>
        <p:txBody>
          <a:bodyPr/>
          <a:lstStyle/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Focus on high level </a:t>
            </a: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standardised performance indicators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 applied to the central or sub-national government level;</a:t>
            </a:r>
          </a:p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Widely </a:t>
            </a: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applicable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: relevant to countries at all levels of development;</a:t>
            </a:r>
          </a:p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Assessment must be </a:t>
            </a: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evidence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 based;</a:t>
            </a:r>
          </a:p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Capable of capturing </a:t>
            </a: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progress over time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 and facilitates PFM reform; </a:t>
            </a:r>
          </a:p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Uses </a:t>
            </a: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data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 that can be collected cost effectively;</a:t>
            </a:r>
          </a:p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Wingdings" pitchFamily="2" charset="2"/>
              <a:buChar char="ü"/>
            </a:pP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Comprehensive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: cover all aspects of the PFM cycle;</a:t>
            </a:r>
          </a:p>
          <a:p>
            <a:pPr marL="533400"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Basis of sound PFM rests on the three PFM objectives.</a:t>
            </a:r>
            <a:endParaRPr lang="en-US" altLang="en-US" sz="2200" b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b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b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b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b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b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2200" b="1" i="1" u="sng" dirty="0">
              <a:solidFill>
                <a:srgbClr val="990000"/>
              </a:solidFill>
              <a:ea typeface="ＭＳ Ｐゴシック" charset="-128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>
                <a:ea typeface="ＭＳ Ｐゴシック" charset="-128"/>
                <a:cs typeface="Arial" charset="0"/>
              </a:rPr>
              <a:t>22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950" y="1928802"/>
            <a:ext cx="89281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633F4"/>
              </a:buClr>
              <a:buSzPct val="75000"/>
              <a:defRPr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Operating Design Principles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214422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PEFA diagnostic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6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323528" y="2780928"/>
            <a:ext cx="86409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472" indent="-347472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SzPct val="125000"/>
            </a:pPr>
            <a:r>
              <a:rPr lang="en-US" sz="2400" dirty="0">
                <a:latin typeface="+mn-lt"/>
              </a:rPr>
              <a:t>PEFA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does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provide an assessment of:</a:t>
            </a:r>
          </a:p>
          <a:p>
            <a:pPr marL="534988" indent="-360363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400" b="1" dirty="0">
                <a:latin typeface="+mn-lt"/>
              </a:rPr>
              <a:t>underlying causes </a:t>
            </a:r>
            <a:r>
              <a:rPr lang="en-US" sz="2400" dirty="0">
                <a:latin typeface="+mn-lt"/>
              </a:rPr>
              <a:t>for good or poor performance i.e. the capacity factors.</a:t>
            </a:r>
            <a:endParaRPr lang="en-US" sz="2400" i="1" dirty="0">
              <a:latin typeface="+mn-lt"/>
            </a:endParaRPr>
          </a:p>
          <a:p>
            <a:pPr marL="534988" indent="-360363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government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fiscal &amp; financial or other </a:t>
            </a:r>
            <a:r>
              <a:rPr lang="en-US" sz="2400" b="1" dirty="0">
                <a:latin typeface="+mn-lt"/>
              </a:rPr>
              <a:t>policies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2CC54B-2559-4023-A251-E329659F0BD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95288" y="1214422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PEFA diagnostic tool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" y="1928802"/>
            <a:ext cx="89281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633F4"/>
              </a:buClr>
              <a:buSzPct val="75000"/>
              <a:defRPr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Operating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73805536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28" y="1800200"/>
            <a:ext cx="7849120" cy="479715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PFM Performance Report</a:t>
            </a:r>
            <a:r>
              <a:rPr lang="en-US" i="0" dirty="0"/>
              <a:t>…</a:t>
            </a:r>
            <a:r>
              <a:rPr lang="en-US" sz="2400" i="0" dirty="0"/>
              <a:t> </a:t>
            </a:r>
          </a:p>
          <a:p>
            <a:pPr marL="361950" indent="0">
              <a:buNone/>
            </a:pPr>
            <a:r>
              <a:rPr lang="en-US" sz="2200" i="0" dirty="0"/>
              <a:t>Executive summary</a:t>
            </a:r>
          </a:p>
          <a:p>
            <a:pPr marL="731838" indent="-385763">
              <a:buClr>
                <a:srgbClr val="0F5494"/>
              </a:buClr>
              <a:buFont typeface="+mj-lt"/>
              <a:buAutoNum type="arabicPeriod"/>
            </a:pPr>
            <a:r>
              <a:rPr lang="en-US" sz="2200" i="0" dirty="0"/>
              <a:t>Introduction</a:t>
            </a:r>
          </a:p>
          <a:p>
            <a:pPr marL="731838" indent="-385763">
              <a:buClr>
                <a:srgbClr val="0F5494"/>
              </a:buClr>
              <a:buFont typeface="+mj-lt"/>
              <a:buAutoNum type="arabicPeriod"/>
            </a:pPr>
            <a:r>
              <a:rPr lang="en-US" sz="2200" i="0" dirty="0"/>
              <a:t>Country background information</a:t>
            </a:r>
          </a:p>
          <a:p>
            <a:pPr marL="731838" indent="-385763">
              <a:buClr>
                <a:srgbClr val="0F5494"/>
              </a:buClr>
              <a:buFont typeface="+mj-lt"/>
              <a:buAutoNum type="arabicPeriod"/>
            </a:pPr>
            <a:r>
              <a:rPr lang="en-US" sz="2200" i="0" dirty="0"/>
              <a:t>Assessment of PFM performance</a:t>
            </a:r>
          </a:p>
          <a:p>
            <a:pPr marL="731838" indent="-385763">
              <a:buClr>
                <a:srgbClr val="0F5494"/>
              </a:buClr>
              <a:buFont typeface="+mj-lt"/>
              <a:buAutoNum type="arabicPeriod"/>
            </a:pPr>
            <a:r>
              <a:rPr lang="en-GB" sz="2200" i="0" dirty="0"/>
              <a:t>Conclusions on the analysis of PFM systems</a:t>
            </a:r>
          </a:p>
          <a:p>
            <a:pPr marL="731838" indent="-385763">
              <a:buClr>
                <a:srgbClr val="0F5494"/>
              </a:buClr>
              <a:buFont typeface="+mj-lt"/>
              <a:buAutoNum type="arabicPeriod"/>
            </a:pPr>
            <a:r>
              <a:rPr lang="en-US" sz="2200" i="0" dirty="0"/>
              <a:t>Government PFM Reform Process</a:t>
            </a:r>
          </a:p>
          <a:p>
            <a:pPr marL="361950" indent="0">
              <a:buNone/>
            </a:pPr>
            <a:r>
              <a:rPr lang="en-US" sz="2200" i="0" dirty="0"/>
              <a:t>Annexes</a:t>
            </a:r>
          </a:p>
          <a:p>
            <a:pPr marL="685800" lvl="2" indent="0">
              <a:buNone/>
            </a:pPr>
            <a:r>
              <a:rPr lang="en-US" sz="1800" dirty="0"/>
              <a:t>i.   </a:t>
            </a:r>
            <a:r>
              <a:rPr lang="en-US" sz="1600" dirty="0"/>
              <a:t>Performance indicator summary</a:t>
            </a:r>
          </a:p>
          <a:p>
            <a:pPr marL="1085850" lvl="2" indent="-400050">
              <a:buAutoNum type="romanLcPeriod" startAt="2"/>
            </a:pPr>
            <a:r>
              <a:rPr lang="en-GB" sz="1600" dirty="0"/>
              <a:t>Summary of observations on the internal control framework</a:t>
            </a:r>
            <a:endParaRPr lang="en-US" sz="1600" dirty="0"/>
          </a:p>
          <a:p>
            <a:pPr marL="1085850" lvl="2" indent="-400050">
              <a:buAutoNum type="romanLcPeriod" startAt="2"/>
            </a:pPr>
            <a:r>
              <a:rPr lang="en-US" sz="1600" dirty="0"/>
              <a:t>Sources of information</a:t>
            </a:r>
          </a:p>
          <a:p>
            <a:pPr marL="1085850" lvl="2" indent="-400050">
              <a:buAutoNum type="romanLcPeriod" startAt="2"/>
            </a:pPr>
            <a:r>
              <a:rPr lang="en-GB" sz="1600" dirty="0"/>
              <a:t>Tracking performance to previous PEFA using an</a:t>
            </a:r>
          </a:p>
          <a:p>
            <a:pPr marL="1079500" lvl="2" indent="-393700"/>
            <a:r>
              <a:rPr lang="en-GB" sz="1600" dirty="0"/>
              <a:t>	earlier version of the framework</a:t>
            </a:r>
            <a:endParaRPr lang="en-US" sz="1600" dirty="0"/>
          </a:p>
          <a:p>
            <a:pPr lvl="2"/>
            <a:endParaRPr lang="en-US" sz="1800" dirty="0"/>
          </a:p>
        </p:txBody>
      </p:sp>
      <p:sp>
        <p:nvSpPr>
          <p:cNvPr id="6" name="Rectangular Callout 5"/>
          <p:cNvSpPr/>
          <p:nvPr/>
        </p:nvSpPr>
        <p:spPr>
          <a:xfrm>
            <a:off x="7092280" y="4441976"/>
            <a:ext cx="1890210" cy="715216"/>
          </a:xfrm>
          <a:prstGeom prst="wedgeRectCallout">
            <a:avLst>
              <a:gd name="adj1" fmla="val -76351"/>
              <a:gd name="adj2" fmla="val -6635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</a:rPr>
              <a:t>s.4.2 Effectiveness of the internal control framework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95288" y="1214422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PEFA diagnostic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289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assessment-t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58" y="2509354"/>
            <a:ext cx="4572000" cy="28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812800" y="4941168"/>
            <a:ext cx="7693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b="1" dirty="0"/>
              <a:t>Toolkit</a:t>
            </a:r>
            <a:r>
              <a:rPr lang="en-GB" altLang="en-US" sz="2000" b="1" i="1" dirty="0"/>
              <a:t> </a:t>
            </a:r>
          </a:p>
          <a:p>
            <a:endParaRPr lang="en-GB" altLang="en-US" sz="2000" b="1" i="1" dirty="0"/>
          </a:p>
          <a:p>
            <a:r>
              <a:rPr lang="en-GB" altLang="en-US" sz="2000" b="1" i="1" dirty="0"/>
              <a:t>What diagnostic tools to assess PFM systems are you familiar with?</a:t>
            </a:r>
            <a:endParaRPr lang="en-US" altLang="en-US" sz="2000" b="1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288" y="1206491"/>
            <a:ext cx="8229600" cy="936625"/>
          </a:xfrm>
        </p:spPr>
        <p:txBody>
          <a:bodyPr/>
          <a:lstStyle/>
          <a:p>
            <a:pPr algn="ctr"/>
            <a:r>
              <a:rPr lang="en-GB" altLang="en-US" sz="2800" dirty="0"/>
              <a:t>PFM assessment &amp; diagnostic tools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936625"/>
          </a:xfrm>
        </p:spPr>
        <p:txBody>
          <a:bodyPr/>
          <a:lstStyle/>
          <a:p>
            <a:pPr algn="ctr"/>
            <a:r>
              <a:rPr lang="en-GB" altLang="en-US" sz="3200" dirty="0"/>
              <a:t>Module outline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328880"/>
            <a:ext cx="8229600" cy="35290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Assessment of PFM systems and diagnostic tools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The Public Expenditure &amp; Financial Accountability (PEFA) tool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b="1" i="0" dirty="0">
                <a:solidFill>
                  <a:srgbClr val="FF0000"/>
                </a:solidFill>
              </a:rPr>
              <a:t>PEFA scoring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The PEFA reach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6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1"/>
          <p:cNvSpPr>
            <a:spLocks noGrp="1"/>
          </p:cNvSpPr>
          <p:nvPr>
            <p:ph idx="1"/>
          </p:nvPr>
        </p:nvSpPr>
        <p:spPr>
          <a:xfrm>
            <a:off x="342928" y="1928802"/>
            <a:ext cx="8229600" cy="4786346"/>
          </a:xfrm>
        </p:spPr>
        <p:txBody>
          <a:bodyPr/>
          <a:lstStyle/>
          <a:p>
            <a:pPr marL="268288" indent="-268288" eaLnBrk="1" hangingPunct="1">
              <a:spcBef>
                <a:spcPts val="1200"/>
              </a:spcBef>
            </a:pPr>
            <a:r>
              <a:rPr lang="en-GB" altLang="en-US" b="1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Indicators and Dimensions</a:t>
            </a:r>
          </a:p>
          <a:p>
            <a:pPr marL="538163" lvl="1" eaLnBrk="1" hangingPunct="1">
              <a:spcBef>
                <a:spcPts val="1200"/>
              </a:spcBef>
              <a:buClr>
                <a:srgbClr val="0F5494"/>
              </a:buClr>
            </a:pPr>
            <a:r>
              <a:rPr lang="en-GB" altLang="en-US" b="0" dirty="0">
                <a:ea typeface="ＭＳ Ｐゴシック" charset="-128"/>
                <a:cs typeface="Arial" charset="0"/>
              </a:rPr>
              <a:t>Scores of indicators use a four point ordinal scale (A, B, C and D)</a:t>
            </a:r>
          </a:p>
          <a:p>
            <a:pPr marL="538163" lvl="1" eaLnBrk="1" hangingPunct="1">
              <a:spcBef>
                <a:spcPts val="1200"/>
              </a:spcBef>
              <a:buClr>
                <a:srgbClr val="0F5494"/>
              </a:buClr>
            </a:pPr>
            <a:r>
              <a:rPr lang="en-GB" altLang="en-US" b="0" dirty="0">
                <a:ea typeface="ＭＳ Ｐゴシック" charset="-128"/>
                <a:cs typeface="Arial" charset="0"/>
              </a:rPr>
              <a:t>Certain indicators may have more than one dimension </a:t>
            </a:r>
          </a:p>
          <a:p>
            <a:pPr marL="538163" lvl="1" eaLnBrk="1" hangingPunct="1">
              <a:spcBef>
                <a:spcPts val="1200"/>
              </a:spcBef>
              <a:buClr>
                <a:srgbClr val="0F5494"/>
              </a:buClr>
            </a:pPr>
            <a:r>
              <a:rPr lang="en-GB" altLang="en-US" b="0" dirty="0">
                <a:ea typeface="ＭＳ Ｐゴシック" charset="-128"/>
                <a:cs typeface="Arial" charset="0"/>
              </a:rPr>
              <a:t>Intermediate scores (B+, C+, D+) only for multi-dimensional indicators i.e. differences in dimension scores</a:t>
            </a:r>
          </a:p>
          <a:p>
            <a:pPr marL="538163" lvl="1" eaLnBrk="1" hangingPunct="1">
              <a:spcBef>
                <a:spcPts val="1200"/>
              </a:spcBef>
              <a:buClr>
                <a:srgbClr val="0F5494"/>
              </a:buClr>
            </a:pPr>
            <a:r>
              <a:rPr lang="en-GB" altLang="en-US" b="0" dirty="0">
                <a:ea typeface="ＭＳ Ｐゴシック" charset="-128"/>
                <a:cs typeface="Arial" charset="0"/>
              </a:rPr>
              <a:t>Arrow ▲ may be used to indicate improvement not captured in change of indicator score</a:t>
            </a:r>
          </a:p>
          <a:p>
            <a:pPr marL="268288" indent="-268288" eaLnBrk="1" hangingPunct="1">
              <a:spcBef>
                <a:spcPts val="1200"/>
              </a:spcBef>
            </a:pPr>
            <a:r>
              <a:rPr lang="en-GB" altLang="en-US" b="1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Two scoring methods:</a:t>
            </a:r>
          </a:p>
          <a:p>
            <a:pPr marL="536575" lvl="1" indent="-268288" eaLnBrk="1" hangingPunct="1">
              <a:spcBef>
                <a:spcPts val="1200"/>
              </a:spcBef>
              <a:buClr>
                <a:srgbClr val="0F5494"/>
              </a:buClr>
            </a:pPr>
            <a:r>
              <a:rPr lang="en-GB" altLang="en-US" b="0" dirty="0">
                <a:ea typeface="ＭＳ Ｐゴシック" charset="-128"/>
                <a:cs typeface="Arial" charset="0"/>
              </a:rPr>
              <a:t>Method M1  ‘weakest link among dimensions’</a:t>
            </a:r>
          </a:p>
          <a:p>
            <a:pPr marL="536575" lvl="1" indent="-268288" eaLnBrk="1" hangingPunct="1">
              <a:spcBef>
                <a:spcPts val="1200"/>
              </a:spcBef>
              <a:buClr>
                <a:srgbClr val="0F5494"/>
              </a:buClr>
            </a:pPr>
            <a:r>
              <a:rPr lang="en-GB" altLang="en-US" b="0" dirty="0">
                <a:ea typeface="ＭＳ Ｐゴシック" charset="-128"/>
                <a:cs typeface="Arial" charset="0"/>
              </a:rPr>
              <a:t>Method M2  ‘average of dimensions</a:t>
            </a:r>
            <a:r>
              <a:rPr lang="en-GB" altLang="en-US" sz="2400" b="0" dirty="0">
                <a:ea typeface="ＭＳ Ｐゴシック" charset="-128"/>
                <a:cs typeface="Arial" charset="0"/>
              </a:rPr>
              <a:t>’</a:t>
            </a:r>
          </a:p>
          <a:p>
            <a:pPr eaLnBrk="1" hangingPunct="1"/>
            <a:endParaRPr lang="en-GB" altLang="en-US" dirty="0">
              <a:ea typeface="ＭＳ Ｐゴシック" charset="-128"/>
              <a:cs typeface="Arial" charset="0"/>
            </a:endParaRPr>
          </a:p>
        </p:txBody>
      </p:sp>
      <p:sp>
        <p:nvSpPr>
          <p:cNvPr id="44035" name="Titre 2"/>
          <p:cNvSpPr>
            <a:spLocks noGrp="1"/>
          </p:cNvSpPr>
          <p:nvPr>
            <p:ph type="title"/>
          </p:nvPr>
        </p:nvSpPr>
        <p:spPr>
          <a:xfrm>
            <a:off x="0" y="1196678"/>
            <a:ext cx="91440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sz="2800" dirty="0"/>
              <a:t>PEFA Scoring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1"/>
          <p:cNvSpPr>
            <a:spLocks noGrp="1"/>
          </p:cNvSpPr>
          <p:nvPr>
            <p:ph idx="1"/>
          </p:nvPr>
        </p:nvSpPr>
        <p:spPr>
          <a:xfrm>
            <a:off x="571471" y="2357431"/>
            <a:ext cx="8215341" cy="1928825"/>
          </a:xfrm>
        </p:spPr>
        <p:txBody>
          <a:bodyPr/>
          <a:lstStyle/>
          <a:p>
            <a:pPr marL="725488" indent="-725488" eaLnBrk="1" hangingPunct="1">
              <a:spcBef>
                <a:spcPts val="1200"/>
              </a:spcBef>
              <a:spcAft>
                <a:spcPts val="600"/>
              </a:spcAft>
              <a:buClrTx/>
              <a:buNone/>
            </a:pPr>
            <a:r>
              <a:rPr lang="en-GB" altLang="en-US" sz="2200" i="0" dirty="0">
                <a:ea typeface="ＭＳ Ｐゴシック" charset="-128"/>
                <a:cs typeface="Arial" charset="0"/>
              </a:rPr>
              <a:t>NB:	</a:t>
            </a:r>
            <a:r>
              <a:rPr lang="en-GB" altLang="en-US" sz="2200" i="0" dirty="0">
                <a:solidFill>
                  <a:srgbClr val="FF0000"/>
                </a:solidFill>
                <a:ea typeface="ＭＳ Ｐゴシック" charset="-128"/>
                <a:cs typeface="Arial" charset="0"/>
              </a:rPr>
              <a:t>Dimensions</a:t>
            </a:r>
            <a:r>
              <a:rPr lang="en-GB" altLang="en-US" sz="2200" i="0" dirty="0">
                <a:ea typeface="ＭＳ Ｐゴシック" charset="-128"/>
                <a:cs typeface="Arial" charset="0"/>
              </a:rPr>
              <a:t> reflect important elements, that may or may not register significant improvement or deterioration. Such changes may not be reflected in the overall score of a multi-dimensional indicator!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0" y="1350954"/>
            <a:ext cx="91440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sz="2800"/>
              <a:t>PEFA Scoring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571471" y="4429132"/>
            <a:ext cx="8215341" cy="20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Mini</a:t>
            </a:r>
            <a:r>
              <a:rPr kumimoji="0" lang="en-GB" altLang="en-US" sz="2200" b="0" i="0" u="none" strike="noStrike" kern="0" cap="none" spc="0" normalizeH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 Exercise</a:t>
            </a:r>
            <a:endParaRPr kumimoji="0" lang="en-GB" altLang="en-US" sz="22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ＭＳ Ｐゴシック" charset="-128"/>
              <a:cs typeface="Arial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Let us try to</a:t>
            </a:r>
            <a:r>
              <a:rPr kumimoji="0" lang="en-GB" altLang="en-US" sz="2200" b="0" i="0" u="none" strike="noStrike" kern="0" cap="none" spc="0" normalizeH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 score a multi-dimensional indicator</a:t>
            </a:r>
          </a:p>
          <a:p>
            <a:pPr lvl="0" algn="ctr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Please refer to pages 9 and 10 of the new </a:t>
            </a:r>
            <a:r>
              <a:rPr lang="en-GB" altLang="en-US" sz="1800" kern="0" dirty="0">
                <a:latin typeface="+mn-lt"/>
                <a:ea typeface="ＭＳ Ｐゴシック" charset="-128"/>
                <a:cs typeface="Arial" charset="0"/>
              </a:rPr>
              <a:t>2016 PEFA 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Guidelines in your participants’</a:t>
            </a:r>
            <a:r>
              <a:rPr kumimoji="0" lang="en-GB" altLang="en-US" sz="1800" b="0" i="0" u="none" strike="noStrike" kern="0" cap="none" spc="0" normalizeH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n-lt"/>
                <a:ea typeface="ＭＳ Ｐゴシック" charset="-128"/>
                <a:cs typeface="Arial" charset="0"/>
              </a:rPr>
              <a:t> packs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+mn-lt"/>
              <a:ea typeface="ＭＳ Ｐゴシック" charset="-128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2"/>
          <p:cNvSpPr>
            <a:spLocks noGrp="1"/>
          </p:cNvSpPr>
          <p:nvPr>
            <p:ph type="title"/>
          </p:nvPr>
        </p:nvSpPr>
        <p:spPr>
          <a:xfrm>
            <a:off x="4929190" y="1991690"/>
            <a:ext cx="3643338" cy="357190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GB" sz="1800" kern="1200" dirty="0">
                <a:solidFill>
                  <a:srgbClr val="C00000"/>
                </a:solidFill>
                <a:ea typeface="ＭＳ Ｐゴシック" pitchFamily="-110" charset="-128"/>
              </a:rPr>
              <a:t>Interdependencies</a:t>
            </a:r>
          </a:p>
        </p:txBody>
      </p:sp>
      <p:pic>
        <p:nvPicPr>
          <p:cNvPr id="38916" name="Picture 5" descr="Tower of Pis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359174"/>
            <a:ext cx="3749675" cy="4094162"/>
          </a:xfrm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787900" y="2359174"/>
            <a:ext cx="4032250" cy="4094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PFM linkages are analogous to foundation footing linkages – the strength of a foundation is determined by it weakest footing  </a:t>
            </a: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That is the reason why the Tower of Pisa leans. The performance of a PFM system is determined by the strength of its weakest PFM activity</a:t>
            </a:r>
          </a:p>
          <a:p>
            <a:pPr marL="173038" indent="-173038"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As a general rule PFM scores, like the strengths of foundation footings, </a:t>
            </a:r>
            <a:r>
              <a:rPr lang="en-GB" altLang="en-US" sz="20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cannot be averaged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 bwMode="auto">
          <a:xfrm>
            <a:off x="0" y="1196678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PEFA Scoring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936625"/>
          </a:xfrm>
        </p:spPr>
        <p:txBody>
          <a:bodyPr/>
          <a:lstStyle/>
          <a:p>
            <a:pPr algn="ctr"/>
            <a:r>
              <a:rPr lang="en-GB" altLang="en-US" sz="3200" dirty="0"/>
              <a:t>Module outline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8313" y="2328880"/>
            <a:ext cx="8229600" cy="3529012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Assessment of PFM systems and diagnostic tools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The Public Expenditure &amp; Financial Accountability (PEFA) tool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i="0" dirty="0"/>
              <a:t>PEFA scoring</a:t>
            </a:r>
          </a:p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GB" altLang="en-US" b="1" i="0" dirty="0">
                <a:solidFill>
                  <a:srgbClr val="FF0000"/>
                </a:solidFill>
              </a:rPr>
              <a:t>The PEFA reach</a:t>
            </a:r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GB" altLang="en-US" i="0" dirty="0"/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50" y="2348880"/>
            <a:ext cx="8643938" cy="252028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CA" b="1" dirty="0">
                <a:solidFill>
                  <a:srgbClr val="C00000"/>
                </a:solidFill>
              </a:rPr>
              <a:t>By March 2018...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CA" b="1" dirty="0">
                <a:solidFill>
                  <a:srgbClr val="C00000"/>
                </a:solidFill>
              </a:rPr>
              <a:t>577 </a:t>
            </a:r>
            <a:r>
              <a:rPr lang="en-CA" b="1" dirty="0"/>
              <a:t>assessments completed …  </a:t>
            </a:r>
            <a:r>
              <a:rPr lang="en-CA" b="1" dirty="0">
                <a:solidFill>
                  <a:srgbClr val="C00000"/>
                </a:solidFill>
              </a:rPr>
              <a:t>15</a:t>
            </a:r>
            <a:r>
              <a:rPr lang="en-CA" b="1" dirty="0"/>
              <a:t> planned…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CA" dirty="0"/>
              <a:t>...(Source: </a:t>
            </a:r>
            <a:r>
              <a:rPr lang="en-CA" dirty="0">
                <a:hlinkClick r:id="rId2"/>
              </a:rPr>
              <a:t>https://pefa.org/</a:t>
            </a:r>
            <a:r>
              <a:rPr lang="en-CA" dirty="0"/>
              <a:t>) </a:t>
            </a:r>
            <a:endParaRPr lang="en-CA" b="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349367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PEFA reach…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06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50" y="2060848"/>
            <a:ext cx="8643938" cy="460851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CA" b="1" dirty="0">
                <a:solidFill>
                  <a:srgbClr val="C00000"/>
                </a:solidFill>
              </a:rPr>
              <a:t>As of April 2016... 506 </a:t>
            </a:r>
            <a:r>
              <a:rPr lang="en-CA" b="1" dirty="0"/>
              <a:t>assessments were completed in </a:t>
            </a:r>
            <a:r>
              <a:rPr lang="en-CA" b="1" dirty="0">
                <a:solidFill>
                  <a:srgbClr val="C00000"/>
                </a:solidFill>
              </a:rPr>
              <a:t>140+ </a:t>
            </a:r>
            <a:r>
              <a:rPr lang="en-CA" b="1" dirty="0"/>
              <a:t>countries, </a:t>
            </a:r>
            <a:r>
              <a:rPr lang="en-CA" b="1" dirty="0">
                <a:solidFill>
                  <a:srgbClr val="C00000"/>
                </a:solidFill>
              </a:rPr>
              <a:t>120+ </a:t>
            </a:r>
            <a:r>
              <a:rPr lang="en-CA" b="1" dirty="0"/>
              <a:t>led by EU</a:t>
            </a:r>
            <a:r>
              <a:rPr lang="en-CA" dirty="0"/>
              <a:t>...</a:t>
            </a:r>
            <a:r>
              <a:rPr lang="en-CA" sz="2000" dirty="0"/>
              <a:t>(Source: Budapest Conference, April 2016)</a:t>
            </a:r>
            <a:endParaRPr lang="en-CA" sz="2000" baseline="300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CA" b="0" dirty="0">
                <a:solidFill>
                  <a:srgbClr val="C00000"/>
                </a:solidFill>
              </a:rPr>
              <a:t>312</a:t>
            </a:r>
            <a:r>
              <a:rPr lang="en-CA" b="0" dirty="0">
                <a:solidFill>
                  <a:srgbClr val="FF0000"/>
                </a:solidFill>
              </a:rPr>
              <a:t> </a:t>
            </a:r>
            <a:r>
              <a:rPr lang="en-CA" b="0" dirty="0"/>
              <a:t>assessments at national level; </a:t>
            </a:r>
            <a:r>
              <a:rPr lang="en-CA" b="0" dirty="0">
                <a:solidFill>
                  <a:srgbClr val="C00000"/>
                </a:solidFill>
              </a:rPr>
              <a:t>146 </a:t>
            </a:r>
            <a:r>
              <a:rPr lang="en-CA" b="0" dirty="0"/>
              <a:t>baseline and </a:t>
            </a:r>
            <a:r>
              <a:rPr lang="en-CA" b="0" dirty="0">
                <a:solidFill>
                  <a:srgbClr val="C00000"/>
                </a:solidFill>
              </a:rPr>
              <a:t>166 </a:t>
            </a:r>
            <a:r>
              <a:rPr lang="en-CA" b="0" dirty="0"/>
              <a:t>repeat assessments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defRPr/>
            </a:pPr>
            <a:r>
              <a:rPr lang="en-CA" b="0" dirty="0">
                <a:solidFill>
                  <a:srgbClr val="C00000"/>
                </a:solidFill>
              </a:rPr>
              <a:t>194</a:t>
            </a:r>
            <a:r>
              <a:rPr lang="en-CA" b="0" dirty="0">
                <a:solidFill>
                  <a:srgbClr val="FF0000"/>
                </a:solidFill>
              </a:rPr>
              <a:t> </a:t>
            </a:r>
            <a:r>
              <a:rPr lang="en-CA" b="0" dirty="0"/>
              <a:t>sub-national assessments; </a:t>
            </a:r>
            <a:r>
              <a:rPr lang="en-GB" b="0" dirty="0">
                <a:solidFill>
                  <a:srgbClr val="C00000"/>
                </a:solidFill>
              </a:rPr>
              <a:t>165</a:t>
            </a:r>
            <a:r>
              <a:rPr lang="en-GB" b="0" dirty="0">
                <a:solidFill>
                  <a:srgbClr val="FF0000"/>
                </a:solidFill>
              </a:rPr>
              <a:t> </a:t>
            </a:r>
            <a:r>
              <a:rPr lang="en-GB" b="0" dirty="0"/>
              <a:t>baseline and </a:t>
            </a:r>
            <a:r>
              <a:rPr lang="en-GB" b="0" dirty="0">
                <a:solidFill>
                  <a:srgbClr val="C00000"/>
                </a:solidFill>
              </a:rPr>
              <a:t>29</a:t>
            </a:r>
            <a:r>
              <a:rPr lang="en-GB" b="0" dirty="0">
                <a:solidFill>
                  <a:srgbClr val="FF0000"/>
                </a:solidFill>
              </a:rPr>
              <a:t> </a:t>
            </a:r>
            <a:r>
              <a:rPr lang="en-GB" b="0" dirty="0"/>
              <a:t>repeat assessments</a:t>
            </a:r>
            <a:endParaRPr lang="en-CA" b="0" dirty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CA" sz="2000" dirty="0"/>
              <a:t>Used by: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CA" b="0" dirty="0">
                <a:solidFill>
                  <a:srgbClr val="C00000"/>
                </a:solidFill>
              </a:rPr>
              <a:t>94% </a:t>
            </a:r>
            <a:r>
              <a:rPr lang="en-CA" b="0" dirty="0"/>
              <a:t>of Low Income Countries (LIC)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CA" b="0" dirty="0">
                <a:solidFill>
                  <a:srgbClr val="C00000"/>
                </a:solidFill>
              </a:rPr>
              <a:t>All </a:t>
            </a:r>
            <a:r>
              <a:rPr lang="en-CA" b="0" dirty="0"/>
              <a:t>Lower Middle Income Countries (LMIC)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CA" b="0" dirty="0">
                <a:solidFill>
                  <a:srgbClr val="C00000"/>
                </a:solidFill>
              </a:rPr>
              <a:t>80% </a:t>
            </a:r>
            <a:r>
              <a:rPr lang="en-CA" b="0" dirty="0"/>
              <a:t>of Upper Middle Income Countries (UMIC) and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defRPr/>
            </a:pPr>
            <a:r>
              <a:rPr lang="en-CA" b="0" dirty="0">
                <a:solidFill>
                  <a:srgbClr val="C00000"/>
                </a:solidFill>
              </a:rPr>
              <a:t>28% </a:t>
            </a:r>
            <a:r>
              <a:rPr lang="en-CA" b="0" dirty="0"/>
              <a:t>of High Income Countries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349367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PEFA reach…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660389"/>
          </a:xfrm>
        </p:spPr>
        <p:txBody>
          <a:bodyPr/>
          <a:lstStyle/>
          <a:p>
            <a:pPr marL="0" indent="0" algn="ctr" eaLnBrk="1" hangingPunct="1"/>
            <a:r>
              <a:rPr lang="en-GB" altLang="en-US" dirty="0"/>
              <a:t>Key messages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86280"/>
          </a:xfrm>
        </p:spPr>
        <p:txBody>
          <a:bodyPr/>
          <a:lstStyle/>
          <a:p>
            <a:pPr marL="722313" eaLnBrk="1" hangingPunct="1"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GB" altLang="en-US" sz="2200" i="0" dirty="0"/>
              <a:t>The PEFA Framework measures the performance of PFM systems in achieving their objectives, but does not assess the causes of performance.</a:t>
            </a:r>
          </a:p>
          <a:p>
            <a:pPr marL="722313" eaLnBrk="1" hangingPunct="1"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GB" altLang="en-US" sz="2200" i="0" dirty="0"/>
              <a:t>It focuses on the “basics” of PFM systems.</a:t>
            </a:r>
          </a:p>
          <a:p>
            <a:pPr marL="722313" eaLnBrk="1" hangingPunct="1"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GB" altLang="en-US" sz="2200" i="0" dirty="0"/>
              <a:t>It monitors progress in systems.</a:t>
            </a:r>
          </a:p>
          <a:p>
            <a:pPr marL="722313" eaLnBrk="1" hangingPunct="1"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GB" altLang="en-US" sz="2200" i="0" dirty="0"/>
              <a:t>It does not deal with policy issues.</a:t>
            </a:r>
          </a:p>
          <a:p>
            <a:pPr marL="722313" eaLnBrk="1" hangingPunct="1"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altLang="en-US" sz="2200" i="0" dirty="0"/>
              <a:t>There are several more PFM diagnostic tools to assess in detail specific PFM areas.</a:t>
            </a:r>
            <a:endParaRPr lang="en-GB" altLang="en-US" sz="2200" i="0" dirty="0"/>
          </a:p>
          <a:p>
            <a:pPr marL="722313" indent="3175" algn="ctr" eaLnBrk="1" hangingPunct="1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GB" altLang="en-US" sz="2200" i="0" dirty="0"/>
              <a:t>NB: </a:t>
            </a:r>
            <a:r>
              <a:rPr lang="en-GB" altLang="en-US" sz="2200" dirty="0"/>
              <a:t>There is a </a:t>
            </a:r>
            <a:r>
              <a:rPr lang="en-GB" altLang="en-US" sz="2200" b="1" dirty="0">
                <a:solidFill>
                  <a:srgbClr val="FF0000"/>
                </a:solidFill>
              </a:rPr>
              <a:t>dedicated PEFA course</a:t>
            </a:r>
            <a:r>
              <a:rPr lang="en-GB" altLang="en-US" sz="2200" i="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714908"/>
          </a:xfrm>
        </p:spPr>
        <p:txBody>
          <a:bodyPr>
            <a:noAutofit/>
          </a:bodyPr>
          <a:lstStyle/>
          <a:p>
            <a:pPr marL="9525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2000" b="1" dirty="0"/>
              <a:t>Standard diagnostic assessments of PFM systems</a:t>
            </a:r>
            <a:r>
              <a:rPr lang="en-GB" sz="2000" dirty="0"/>
              <a:t>: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i="0" dirty="0"/>
              <a:t>Public Expenditure &amp; Financial Accountability Assessment (</a:t>
            </a:r>
            <a:r>
              <a:rPr lang="en-GB" sz="1800" i="0" dirty="0">
                <a:solidFill>
                  <a:srgbClr val="FF0000"/>
                </a:solidFill>
              </a:rPr>
              <a:t>PEFA</a:t>
            </a:r>
            <a:r>
              <a:rPr lang="en-GB" sz="1800" i="0" dirty="0"/>
              <a:t>) – seven </a:t>
            </a:r>
            <a:r>
              <a:rPr lang="en-GB" sz="1800" dirty="0"/>
              <a:t>partners</a:t>
            </a:r>
            <a:r>
              <a:rPr lang="en-GB" sz="1800" i="0" dirty="0"/>
              <a:t>;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i="0" dirty="0"/>
              <a:t>Fiscal Transparency Evaluation (</a:t>
            </a:r>
            <a:r>
              <a:rPr lang="en-GB" sz="1800" i="0" dirty="0">
                <a:solidFill>
                  <a:srgbClr val="FF0000"/>
                </a:solidFill>
              </a:rPr>
              <a:t>FTE</a:t>
            </a:r>
            <a:r>
              <a:rPr lang="en-GB" sz="1800" i="0" dirty="0"/>
              <a:t>/FTR) – IMF;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i="0" dirty="0"/>
              <a:t>Operational Assessment (</a:t>
            </a:r>
            <a:r>
              <a:rPr lang="en-GB" sz="1800" i="0" dirty="0">
                <a:solidFill>
                  <a:srgbClr val="FF0000"/>
                </a:solidFill>
              </a:rPr>
              <a:t>OA</a:t>
            </a:r>
            <a:r>
              <a:rPr lang="en-GB" sz="1800" i="0" dirty="0"/>
              <a:t>) for Macro-Financial Assistance –ECFIN;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US" sz="1800" i="0" dirty="0"/>
              <a:t>Public Expenditure Review (</a:t>
            </a:r>
            <a:r>
              <a:rPr lang="en-US" sz="1800" i="0" dirty="0">
                <a:solidFill>
                  <a:srgbClr val="FF0000"/>
                </a:solidFill>
              </a:rPr>
              <a:t>PER</a:t>
            </a:r>
            <a:r>
              <a:rPr lang="en-US" sz="1800" i="0" dirty="0"/>
              <a:t>) </a:t>
            </a:r>
            <a:r>
              <a:rPr lang="en-GB" sz="1800" i="0" dirty="0"/>
              <a:t>Public Expenditure Tracking Surveys (</a:t>
            </a:r>
            <a:r>
              <a:rPr lang="en-GB" sz="1800" i="0" dirty="0">
                <a:solidFill>
                  <a:srgbClr val="FF0000"/>
                </a:solidFill>
              </a:rPr>
              <a:t>PETS</a:t>
            </a:r>
            <a:r>
              <a:rPr lang="en-GB" sz="1800" i="0" dirty="0"/>
              <a:t>) for Sectors </a:t>
            </a:r>
            <a:r>
              <a:rPr lang="en-US" sz="1800" i="0" dirty="0"/>
              <a:t>– World Bank;</a:t>
            </a:r>
            <a:endParaRPr lang="en-GB" sz="1800" i="0" dirty="0"/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US" sz="1800" i="0" dirty="0"/>
              <a:t>Methodology for Assessing Procurement Systems (</a:t>
            </a:r>
            <a:r>
              <a:rPr lang="en-US" sz="1800" i="0" dirty="0">
                <a:solidFill>
                  <a:srgbClr val="FF0000"/>
                </a:solidFill>
              </a:rPr>
              <a:t>MAPS</a:t>
            </a:r>
            <a:r>
              <a:rPr lang="en-US" sz="1800" i="0" dirty="0"/>
              <a:t>) – OECD;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US" altLang="en-US" sz="1800" i="0" dirty="0"/>
              <a:t>Debt Management Performance Assessment (</a:t>
            </a:r>
            <a:r>
              <a:rPr lang="en-US" altLang="en-US" sz="1800" i="0" dirty="0" err="1">
                <a:solidFill>
                  <a:srgbClr val="FF0000"/>
                </a:solidFill>
              </a:rPr>
              <a:t>DeMPA</a:t>
            </a:r>
            <a:r>
              <a:rPr lang="en-US" altLang="en-US" sz="1800" i="0" dirty="0"/>
              <a:t>) – IMF &amp; WB;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i="0" dirty="0"/>
              <a:t>Tax Administration Diagnostic Assessment Tool (</a:t>
            </a:r>
            <a:r>
              <a:rPr lang="en-GB" sz="1800" i="0" dirty="0">
                <a:solidFill>
                  <a:srgbClr val="FF0000"/>
                </a:solidFill>
              </a:rPr>
              <a:t>TADAT</a:t>
            </a:r>
            <a:r>
              <a:rPr lang="en-GB" sz="1800" i="0" dirty="0"/>
              <a:t>) – IMF;</a:t>
            </a:r>
          </a:p>
          <a:p>
            <a:pPr marL="361950" indent="-2667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  <a:buFont typeface="Wingdings" pitchFamily="2" charset="2"/>
              <a:buChar char="Ø"/>
              <a:defRPr/>
            </a:pPr>
            <a:r>
              <a:rPr lang="en-GB" sz="1800" i="0" dirty="0"/>
              <a:t>Public Investment Management Assessment (</a:t>
            </a:r>
            <a:r>
              <a:rPr lang="en-GB" sz="1800" i="0" dirty="0">
                <a:solidFill>
                  <a:srgbClr val="FF0000"/>
                </a:solidFill>
              </a:rPr>
              <a:t>PIMA</a:t>
            </a:r>
            <a:r>
              <a:rPr lang="en-GB" sz="1800" i="0" dirty="0"/>
              <a:t>) – IMF.</a:t>
            </a:r>
            <a:endParaRPr lang="el-GR" sz="1800" i="0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95288" y="1206491"/>
            <a:ext cx="8229600" cy="650873"/>
          </a:xfrm>
        </p:spPr>
        <p:txBody>
          <a:bodyPr/>
          <a:lstStyle/>
          <a:p>
            <a:pPr algn="ctr"/>
            <a:r>
              <a:rPr lang="en-GB" altLang="en-US" sz="2800" dirty="0"/>
              <a:t>PFM assessment &amp;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>
          <a:xfrm>
            <a:off x="2250282" y="3375423"/>
            <a:ext cx="5407819" cy="1997869"/>
          </a:xfrm>
        </p:spPr>
        <p:txBody>
          <a:bodyPr/>
          <a:lstStyle/>
          <a:p>
            <a:endParaRPr lang="en-US" altLang="fr-FR"/>
          </a:p>
          <a:p>
            <a:endParaRPr lang="en-US" altLang="fr-FR"/>
          </a:p>
          <a:p>
            <a:endParaRPr lang="en-US" altLang="fr-FR"/>
          </a:p>
          <a:p>
            <a:endParaRPr lang="en-US" altLang="fr-FR"/>
          </a:p>
        </p:txBody>
      </p:sp>
      <p:sp>
        <p:nvSpPr>
          <p:cNvPr id="72707" name="Title 2"/>
          <p:cNvSpPr>
            <a:spLocks noGrp="1"/>
          </p:cNvSpPr>
          <p:nvPr>
            <p:ph type="title"/>
          </p:nvPr>
        </p:nvSpPr>
        <p:spPr>
          <a:xfrm>
            <a:off x="1057299" y="1844824"/>
            <a:ext cx="7029400" cy="857250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/>
            <a:r>
              <a:rPr lang="en-US" altLang="fr-FR" sz="2200" dirty="0"/>
              <a:t>IMF Fiscal Transparency Evaluation (</a:t>
            </a:r>
            <a:r>
              <a:rPr lang="en-US" altLang="fr-FR" sz="2200" dirty="0">
                <a:solidFill>
                  <a:srgbClr val="FF0000"/>
                </a:solidFill>
              </a:rPr>
              <a:t>FTE</a:t>
            </a:r>
            <a:r>
              <a:rPr lang="en-US" altLang="fr-FR" sz="2200" dirty="0"/>
              <a:t>)</a:t>
            </a:r>
            <a:br>
              <a:rPr lang="en-US" altLang="fr-FR" sz="2200" dirty="0"/>
            </a:br>
            <a:r>
              <a:rPr lang="en-US" altLang="fr-FR" sz="2200" dirty="0"/>
              <a:t>based on 4pillars</a:t>
            </a: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73" y="2780928"/>
            <a:ext cx="6254453" cy="37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206491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algn="ctr" eaLnBrk="0" hangingPunct="0">
              <a:defRPr/>
            </a:pPr>
            <a:r>
              <a:rPr lang="en-GB" altLang="en-US" sz="2800" b="1" kern="0" dirty="0">
                <a:latin typeface="Verdana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C54EC-78D9-4908-A55B-BF796B062050}" type="slidenum">
              <a:rPr lang="en-GB" alt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9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>
          <a:xfrm>
            <a:off x="503424" y="3284984"/>
            <a:ext cx="8013328" cy="2304256"/>
          </a:xfrm>
        </p:spPr>
        <p:txBody>
          <a:bodyPr/>
          <a:lstStyle/>
          <a:p>
            <a:pPr marL="342900" indent="0">
              <a:buNone/>
            </a:pPr>
            <a:r>
              <a:rPr lang="en-US" altLang="fr-FR" sz="2200" dirty="0"/>
              <a:t>Pillar I: Fiscal Reporting should provide</a:t>
            </a:r>
            <a:r>
              <a:rPr lang="en-US" altLang="fr-FR" sz="2200" i="0" dirty="0"/>
              <a:t>:</a:t>
            </a:r>
          </a:p>
          <a:p>
            <a:pPr marL="342900" indent="0">
              <a:spcAft>
                <a:spcPts val="1200"/>
              </a:spcAft>
              <a:buNone/>
            </a:pPr>
            <a:r>
              <a:rPr lang="en-US" altLang="fr-FR" sz="2200" i="0" dirty="0"/>
              <a:t>relevant, comprehensive, timely, and reliable information on the government</a:t>
            </a:r>
            <a:r>
              <a:rPr lang="en-US" altLang="en-US" sz="2200" i="0" dirty="0"/>
              <a:t>’</a:t>
            </a:r>
            <a:r>
              <a:rPr lang="en-US" altLang="fr-FR" sz="2200" i="0" dirty="0"/>
              <a:t>s financial position and performance. </a:t>
            </a:r>
            <a:endParaRPr lang="en-US" altLang="fr-FR" sz="2200" dirty="0"/>
          </a:p>
          <a:p>
            <a:pPr marL="342900" lvl="1" indent="0">
              <a:buNone/>
            </a:pPr>
            <a:r>
              <a:rPr lang="en-US" altLang="fr-FR" u="sng" dirty="0">
                <a:hlinkClick r:id="rId2"/>
              </a:rPr>
              <a:t>https://www.imf.org/external/np/exr/facts/fiscal.htm</a:t>
            </a:r>
            <a:r>
              <a:rPr lang="en-GB" altLang="fr-FR" dirty="0"/>
              <a:t> </a:t>
            </a:r>
            <a:endParaRPr lang="en-US" alt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95288" y="1206491"/>
            <a:ext cx="8229600" cy="6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algn="ctr" eaLnBrk="0" hangingPunct="0">
              <a:defRPr/>
            </a:pPr>
            <a:r>
              <a:rPr lang="en-GB" altLang="en-US" sz="2800" b="1" kern="0" dirty="0">
                <a:latin typeface="Verdana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C54EC-78D9-4908-A55B-BF796B062050}" type="slidenum">
              <a:rPr lang="en-GB" alt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82960" y="1995686"/>
            <a:ext cx="7533456" cy="857250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/>
            <a:r>
              <a:rPr lang="en-US" altLang="fr-FR" sz="2200" dirty="0"/>
              <a:t>IMF</a:t>
            </a:r>
            <a:r>
              <a:rPr lang="en-US" altLang="fr-FR" sz="2200" dirty="0">
                <a:solidFill>
                  <a:srgbClr val="FF0000"/>
                </a:solidFill>
              </a:rPr>
              <a:t> </a:t>
            </a:r>
            <a:r>
              <a:rPr lang="en-US" altLang="fr-FR" sz="2200" dirty="0"/>
              <a:t>Fiscal Transparency Evaluation (</a:t>
            </a:r>
            <a:r>
              <a:rPr lang="en-US" altLang="fr-FR" sz="2200" dirty="0">
                <a:solidFill>
                  <a:srgbClr val="FF0000"/>
                </a:solidFill>
              </a:rPr>
              <a:t>FTE</a:t>
            </a:r>
            <a:r>
              <a:rPr lang="en-US" altLang="fr-FR" sz="2200" dirty="0"/>
              <a:t>) </a:t>
            </a:r>
            <a:br>
              <a:rPr lang="en-US" altLang="fr-FR" sz="2200" dirty="0"/>
            </a:br>
            <a:r>
              <a:rPr lang="en-US" altLang="fr-FR" sz="2200" dirty="0"/>
              <a:t>based on 4pillars</a:t>
            </a:r>
          </a:p>
        </p:txBody>
      </p:sp>
    </p:spTree>
    <p:extLst>
      <p:ext uri="{BB962C8B-B14F-4D97-AF65-F5344CB8AC3E}">
        <p14:creationId xmlns:p14="http://schemas.microsoft.com/office/powerpoint/2010/main" val="27818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eltekst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571472" y="2071678"/>
            <a:ext cx="7678760" cy="658802"/>
          </a:xfrm>
        </p:spPr>
        <p:txBody>
          <a:bodyPr/>
          <a:lstStyle/>
          <a:p>
            <a:pPr marL="173038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OECD Methodology for Assessing Procurement Systems (</a:t>
            </a:r>
            <a:r>
              <a:rPr lang="en-US" altLang="en-US" sz="2200" dirty="0">
                <a:solidFill>
                  <a:srgbClr val="FF0000"/>
                </a:solidFill>
              </a:rPr>
              <a:t>MAPS</a:t>
            </a:r>
            <a:r>
              <a:rPr lang="en-US" altLang="en-US" sz="2200" dirty="0"/>
              <a:t>)</a:t>
            </a:r>
          </a:p>
        </p:txBody>
      </p:sp>
      <p:sp>
        <p:nvSpPr>
          <p:cNvPr id="18436" name="bodytekst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55650" y="2992441"/>
            <a:ext cx="7558088" cy="3579831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altLang="en-US" sz="2200" i="0" dirty="0">
                <a:solidFill>
                  <a:srgbClr val="FF0000"/>
                </a:solidFill>
              </a:rPr>
              <a:t>How does the procurement work?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i="0" dirty="0"/>
              <a:t>Background</a:t>
            </a:r>
            <a:endParaRPr lang="en-GB" altLang="en-US" sz="1800" i="0" dirty="0"/>
          </a:p>
          <a:p>
            <a:pPr lvl="1" eaLnBrk="1" hangingPunct="1">
              <a:buClr>
                <a:schemeClr val="accent2"/>
              </a:buClr>
            </a:pPr>
            <a:r>
              <a:rPr lang="en-GB" altLang="en-US" sz="1800" dirty="0"/>
              <a:t>Need for a detailed procurement tool and consistent approach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i="0" dirty="0"/>
              <a:t>Introduced in 2006 following the PEFA approach</a:t>
            </a:r>
          </a:p>
          <a:p>
            <a:pPr lvl="1">
              <a:buClr>
                <a:schemeClr val="accent2"/>
              </a:buClr>
            </a:pPr>
            <a:r>
              <a:rPr lang="en-GB" altLang="en-US" sz="1800" dirty="0"/>
              <a:t>12 indicators, 54 sub-indicators</a:t>
            </a:r>
          </a:p>
          <a:p>
            <a:pPr lvl="1">
              <a:buClr>
                <a:schemeClr val="accent2"/>
              </a:buClr>
            </a:pPr>
            <a:r>
              <a:rPr lang="en-GB" altLang="en-US" sz="1800" dirty="0"/>
              <a:t>Base Line Indicators (BLIs)</a:t>
            </a:r>
          </a:p>
          <a:p>
            <a:pPr lvl="1">
              <a:buClr>
                <a:schemeClr val="accent2"/>
              </a:buClr>
            </a:pPr>
            <a:r>
              <a:rPr lang="en-GB" altLang="en-US" sz="1800" dirty="0"/>
              <a:t>Compliance/Performance Indicators (CPIs)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dirty="0"/>
              <a:t>Enables tracking progress over time</a:t>
            </a:r>
            <a:endParaRPr lang="en-GB" alt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95288" y="1206491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71604" y="2857500"/>
            <a:ext cx="5956300" cy="3711575"/>
          </a:xfrm>
          <a:noFill/>
        </p:spPr>
      </p:pic>
      <p:sp>
        <p:nvSpPr>
          <p:cNvPr id="7" name="titeltekst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71472" y="2071678"/>
            <a:ext cx="7678760" cy="658802"/>
          </a:xfrm>
        </p:spPr>
        <p:txBody>
          <a:bodyPr/>
          <a:lstStyle/>
          <a:p>
            <a:pPr marL="173038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OECD Methodology for Assessing Procurement Systems (</a:t>
            </a:r>
            <a:r>
              <a:rPr lang="en-US" altLang="en-US" sz="2200" dirty="0">
                <a:solidFill>
                  <a:srgbClr val="FF0000"/>
                </a:solidFill>
              </a:rPr>
              <a:t>MAPS</a:t>
            </a:r>
            <a:r>
              <a:rPr lang="en-US" altLang="en-US" sz="2200" dirty="0"/>
              <a:t>)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95288" y="1206491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9755A-3FD5-4C11-A99F-193219D7063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g" descr="dia-w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eltekst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714348" y="1890708"/>
            <a:ext cx="7623666" cy="8239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3038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Debt Management Performance Assessment (</a:t>
            </a:r>
            <a:r>
              <a:rPr lang="en-US" altLang="en-US" sz="2200" dirty="0">
                <a:solidFill>
                  <a:srgbClr val="FF0000"/>
                </a:solidFill>
              </a:rPr>
              <a:t>DeMPA</a:t>
            </a:r>
            <a:r>
              <a:rPr lang="en-US" altLang="en-US" sz="2200" dirty="0"/>
              <a:t>)</a:t>
            </a:r>
          </a:p>
        </p:txBody>
      </p:sp>
      <p:sp>
        <p:nvSpPr>
          <p:cNvPr id="19460" name="bodytekst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85786" y="2928934"/>
            <a:ext cx="8086724" cy="37862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2200" i="0" dirty="0">
                <a:solidFill>
                  <a:srgbClr val="FF0000"/>
                </a:solidFill>
              </a:rPr>
              <a:t>How is public debt managed? </a:t>
            </a:r>
          </a:p>
          <a:p>
            <a:pPr marL="216000" indent="-216000" eaLnBrk="1" hangingPunct="1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None/>
              <a:defRPr/>
            </a:pPr>
            <a:r>
              <a:rPr lang="en-GB" sz="2000" i="0" dirty="0"/>
              <a:t>Background</a:t>
            </a:r>
          </a:p>
          <a:p>
            <a:pPr marL="395388" lvl="2" indent="-216000" eaLnBrk="1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GB" sz="1800" b="1" dirty="0">
                <a:ea typeface="+mn-ea"/>
                <a:cs typeface="+mn-cs"/>
              </a:rPr>
              <a:t>Limited coverage of debt management in other tools</a:t>
            </a:r>
          </a:p>
          <a:p>
            <a:pPr marL="395388" lvl="2" indent="-216000" eaLnBrk="1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GB" sz="1800" b="1" dirty="0">
                <a:ea typeface="+mn-ea"/>
                <a:cs typeface="+mn-cs"/>
              </a:rPr>
              <a:t>No insight into underlying causes of weak performance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en-GB" sz="2000" i="0" dirty="0"/>
              <a:t>Methodology designed by WB 2006-2009 (</a:t>
            </a:r>
            <a:r>
              <a:rPr lang="en-GB" sz="1800" dirty="0">
                <a:ea typeface="+mn-ea"/>
                <a:cs typeface="+mn-cs"/>
              </a:rPr>
              <a:t>revision in 2009)</a:t>
            </a:r>
          </a:p>
          <a:p>
            <a:pPr marL="395388" lvl="2" indent="-216000" eaLnBrk="1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GB" sz="1800" b="1" dirty="0" err="1">
                <a:ea typeface="+mn-ea"/>
                <a:cs typeface="+mn-cs"/>
              </a:rPr>
              <a:t>DeMPA</a:t>
            </a:r>
            <a:r>
              <a:rPr lang="en-GB" sz="1800" b="1" dirty="0">
                <a:ea typeface="+mn-ea"/>
                <a:cs typeface="+mn-cs"/>
              </a:rPr>
              <a:t> modelled on PEFA</a:t>
            </a:r>
          </a:p>
          <a:p>
            <a:pPr marL="395388" lvl="2" indent="-216000" eaLnBrk="1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GB" sz="1800" b="1" dirty="0">
                <a:ea typeface="+mn-ea"/>
                <a:cs typeface="+mn-cs"/>
              </a:rPr>
              <a:t>6 core functions</a:t>
            </a:r>
          </a:p>
          <a:p>
            <a:pPr marL="395388" lvl="2" indent="-216000" eaLnBrk="1" hangingPunct="1">
              <a:lnSpc>
                <a:spcPct val="120000"/>
              </a:lnSpc>
              <a:spcBef>
                <a:spcPts val="0"/>
              </a:spcBef>
              <a:buClr>
                <a:schemeClr val="accent6"/>
              </a:buClr>
              <a:buFontTx/>
              <a:buChar char="•"/>
              <a:defRPr/>
            </a:pPr>
            <a:r>
              <a:rPr lang="en-GB" sz="1800" b="1" dirty="0">
                <a:ea typeface="+mn-ea"/>
                <a:cs typeface="+mn-cs"/>
              </a:rPr>
              <a:t>15 indicators, 35 dimensions</a:t>
            </a:r>
          </a:p>
          <a:p>
            <a:pPr marL="216000" indent="-216000" eaLnBrk="1" hangingPunct="1">
              <a:lnSpc>
                <a:spcPct val="120000"/>
              </a:lnSpc>
              <a:spcBef>
                <a:spcPts val="600"/>
              </a:spcBef>
              <a:buClr>
                <a:schemeClr val="accent6"/>
              </a:buClr>
              <a:buNone/>
              <a:defRPr/>
            </a:pPr>
            <a:r>
              <a:rPr lang="en-GB" altLang="en-US" sz="2000" dirty="0"/>
              <a:t>Enables tracking progress over time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288" y="1206491"/>
            <a:ext cx="8229600" cy="6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PFM diagnostic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233C3-41AF-47F5-B605-8DE1C184AED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0"/>
  <p:tag name="DS-SLIDEID" val="dia-met-opsomming"/>
  <p:tag name="DS-STYLEID" val="dia-wit-opsommi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</p:tagLst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1949</Words>
  <Application>Microsoft Office PowerPoint</Application>
  <PresentationFormat>On-screen Show (4:3)</PresentationFormat>
  <Paragraphs>421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universal</vt:lpstr>
      <vt:lpstr>Universe</vt:lpstr>
      <vt:lpstr>Verdana</vt:lpstr>
      <vt:lpstr>Wingdings</vt:lpstr>
      <vt:lpstr>Slide_Master</vt:lpstr>
      <vt:lpstr>1_Slide_Master</vt:lpstr>
      <vt:lpstr>Module 5.3: PFM diagnostic tools   and the PEFA</vt:lpstr>
      <vt:lpstr>Module outline</vt:lpstr>
      <vt:lpstr>PFM assessment &amp; diagnostic tools</vt:lpstr>
      <vt:lpstr>PFM assessment &amp; diagnostic tools</vt:lpstr>
      <vt:lpstr>IMF Fiscal Transparency Evaluation (FTE) based on 4pillars</vt:lpstr>
      <vt:lpstr>IMF Fiscal Transparency Evaluation (FTE)  based on 4pillars</vt:lpstr>
      <vt:lpstr>OECD Methodology for Assessing Procurement Systems (MAPS)</vt:lpstr>
      <vt:lpstr>OECD Methodology for Assessing Procurement Systems (MAPS)</vt:lpstr>
      <vt:lpstr>Debt Management Performance Assessment (DeMPA)</vt:lpstr>
      <vt:lpstr>PowerPoint Presentation</vt:lpstr>
      <vt:lpstr>The Tax Administration Diagnostic Assessment Tool (TADAT) </vt:lpstr>
      <vt:lpstr>PowerPoint Presentation</vt:lpstr>
      <vt:lpstr>SIGMA OECD – EU </vt:lpstr>
      <vt:lpstr>World Bank CPIA Country Policy &amp;Institutional Assessment (CPIA)</vt:lpstr>
      <vt:lpstr>PFM assessment &amp; diagnostic tools</vt:lpstr>
      <vt:lpstr>PFM assessment &amp; diagnostic tools</vt:lpstr>
      <vt:lpstr>PowerPoint Presentation</vt:lpstr>
      <vt:lpstr>Module outline</vt:lpstr>
      <vt:lpstr>What is the PEFA Programme?</vt:lpstr>
      <vt:lpstr>Who are the PEFA Partners?</vt:lpstr>
      <vt:lpstr>PowerPoint Presentation</vt:lpstr>
      <vt:lpstr>PowerPoint Presentation</vt:lpstr>
      <vt:lpstr>PowerPoint Presentation</vt:lpstr>
      <vt:lpstr>The PEFA Model</vt:lpstr>
      <vt:lpstr>PowerPoint Presentation</vt:lpstr>
      <vt:lpstr>The PEFA Iceberg – how comprehensive?</vt:lpstr>
      <vt:lpstr>PowerPoint Presentation</vt:lpstr>
      <vt:lpstr>PowerPoint Presentation</vt:lpstr>
      <vt:lpstr>PowerPoint Presentation</vt:lpstr>
      <vt:lpstr>Module outline</vt:lpstr>
      <vt:lpstr>PEFA Scoring</vt:lpstr>
      <vt:lpstr>PEFA Scoring</vt:lpstr>
      <vt:lpstr>Interdependencies</vt:lpstr>
      <vt:lpstr>Module outline</vt:lpstr>
      <vt:lpstr>PowerPoint Presentation</vt:lpstr>
      <vt:lpstr>PowerPoint Presentation</vt:lpstr>
      <vt:lpstr>Key messages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Florence Brosset-Heckel</cp:lastModifiedBy>
  <cp:revision>372</cp:revision>
  <dcterms:created xsi:type="dcterms:W3CDTF">2011-10-28T10:25:18Z</dcterms:created>
  <dcterms:modified xsi:type="dcterms:W3CDTF">2018-03-22T10:44:42Z</dcterms:modified>
</cp:coreProperties>
</file>