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62" r:id="rId3"/>
    <p:sldId id="257" r:id="rId4"/>
    <p:sldId id="261" r:id="rId5"/>
    <p:sldId id="263" r:id="rId6"/>
    <p:sldId id="266" r:id="rId7"/>
    <p:sldId id="258" r:id="rId8"/>
    <p:sldId id="267" r:id="rId9"/>
    <p:sldId id="268" r:id="rId10"/>
    <p:sldId id="269" r:id="rId11"/>
    <p:sldId id="270" r:id="rId12"/>
    <p:sldId id="271" r:id="rId13"/>
    <p:sldId id="272" r:id="rId14"/>
    <p:sldId id="273" r:id="rId15"/>
    <p:sldId id="26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94CC"/>
    <a:srgbClr val="5BB9FF"/>
    <a:srgbClr val="0083E6"/>
    <a:srgbClr val="00589A"/>
    <a:srgbClr val="FFFFCC"/>
    <a:srgbClr val="FABEE0"/>
    <a:srgbClr val="FFA7FF"/>
    <a:srgbClr val="F159B0"/>
    <a:srgbClr val="F8A968"/>
    <a:srgbClr val="F584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4" d="100"/>
          <a:sy n="114" d="100"/>
        </p:scale>
        <p:origin x="-147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D782CA-DC80-4A30-B90B-4EBFDC643F2B}" type="datetimeFigureOut">
              <a:rPr lang="en-GB" smtClean="0"/>
              <a:t>08/05/2018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76D04A-AD3C-4FB4-BCAF-0EFF0EAB81D1}" type="slidenum">
              <a:rPr lang="en-GB" smtClean="0"/>
              <a:t>‹#›</a:t>
            </a:fld>
            <a:endParaRPr lang="en-GB"/>
          </a:p>
        </p:txBody>
      </p:sp>
    </p:spTree>
    <p:extLst>
      <p:ext uri="{BB962C8B-B14F-4D97-AF65-F5344CB8AC3E}">
        <p14:creationId xmlns:p14="http://schemas.microsoft.com/office/powerpoint/2010/main" val="1814842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A76D04A-AD3C-4FB4-BCAF-0EFF0EAB81D1}" type="slidenum">
              <a:rPr lang="en-GB" smtClean="0"/>
              <a:t>1</a:t>
            </a:fld>
            <a:endParaRPr lang="en-GB"/>
          </a:p>
        </p:txBody>
      </p:sp>
    </p:spTree>
    <p:extLst>
      <p:ext uri="{BB962C8B-B14F-4D97-AF65-F5344CB8AC3E}">
        <p14:creationId xmlns:p14="http://schemas.microsoft.com/office/powerpoint/2010/main" val="14322626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37893F8-4575-41EA-987F-55683D34C914}" type="datetimeFigureOut">
              <a:rPr lang="en-GB" smtClean="0"/>
              <a:t>08/05/2018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7421DE-3461-4DA3-AB61-E23F81D6B8C2}" type="slidenum">
              <a:rPr lang="en-GB" smtClean="0"/>
              <a:t>‹#›</a:t>
            </a:fld>
            <a:endParaRPr lang="en-GB"/>
          </a:p>
        </p:txBody>
      </p:sp>
    </p:spTree>
    <p:extLst>
      <p:ext uri="{BB962C8B-B14F-4D97-AF65-F5344CB8AC3E}">
        <p14:creationId xmlns:p14="http://schemas.microsoft.com/office/powerpoint/2010/main" val="3334884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37893F8-4575-41EA-987F-55683D34C914}" type="datetimeFigureOut">
              <a:rPr lang="en-GB" smtClean="0"/>
              <a:t>08/05/2018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7421DE-3461-4DA3-AB61-E23F81D6B8C2}" type="slidenum">
              <a:rPr lang="en-GB" smtClean="0"/>
              <a:t>‹#›</a:t>
            </a:fld>
            <a:endParaRPr lang="en-GB"/>
          </a:p>
        </p:txBody>
      </p:sp>
    </p:spTree>
    <p:extLst>
      <p:ext uri="{BB962C8B-B14F-4D97-AF65-F5344CB8AC3E}">
        <p14:creationId xmlns:p14="http://schemas.microsoft.com/office/powerpoint/2010/main" val="1946595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37893F8-4575-41EA-987F-55683D34C914}" type="datetimeFigureOut">
              <a:rPr lang="en-GB" smtClean="0"/>
              <a:t>08/05/2018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7421DE-3461-4DA3-AB61-E23F81D6B8C2}" type="slidenum">
              <a:rPr lang="en-GB" smtClean="0"/>
              <a:t>‹#›</a:t>
            </a:fld>
            <a:endParaRPr lang="en-GB"/>
          </a:p>
        </p:txBody>
      </p:sp>
    </p:spTree>
    <p:extLst>
      <p:ext uri="{BB962C8B-B14F-4D97-AF65-F5344CB8AC3E}">
        <p14:creationId xmlns:p14="http://schemas.microsoft.com/office/powerpoint/2010/main" val="2348241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37893F8-4575-41EA-987F-55683D34C914}" type="datetimeFigureOut">
              <a:rPr lang="en-GB" smtClean="0"/>
              <a:t>08/05/2018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7421DE-3461-4DA3-AB61-E23F81D6B8C2}" type="slidenum">
              <a:rPr lang="en-GB" smtClean="0"/>
              <a:t>‹#›</a:t>
            </a:fld>
            <a:endParaRPr lang="en-GB"/>
          </a:p>
        </p:txBody>
      </p:sp>
    </p:spTree>
    <p:extLst>
      <p:ext uri="{BB962C8B-B14F-4D97-AF65-F5344CB8AC3E}">
        <p14:creationId xmlns:p14="http://schemas.microsoft.com/office/powerpoint/2010/main" val="718782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7893F8-4575-41EA-987F-55683D34C914}" type="datetimeFigureOut">
              <a:rPr lang="en-GB" smtClean="0"/>
              <a:t>08/05/2018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7421DE-3461-4DA3-AB61-E23F81D6B8C2}" type="slidenum">
              <a:rPr lang="en-GB" smtClean="0"/>
              <a:t>‹#›</a:t>
            </a:fld>
            <a:endParaRPr lang="en-GB"/>
          </a:p>
        </p:txBody>
      </p:sp>
    </p:spTree>
    <p:extLst>
      <p:ext uri="{BB962C8B-B14F-4D97-AF65-F5344CB8AC3E}">
        <p14:creationId xmlns:p14="http://schemas.microsoft.com/office/powerpoint/2010/main" val="2529659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37893F8-4575-41EA-987F-55683D34C914}" type="datetimeFigureOut">
              <a:rPr lang="en-GB" smtClean="0"/>
              <a:t>08/05/2018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7421DE-3461-4DA3-AB61-E23F81D6B8C2}" type="slidenum">
              <a:rPr lang="en-GB" smtClean="0"/>
              <a:t>‹#›</a:t>
            </a:fld>
            <a:endParaRPr lang="en-GB"/>
          </a:p>
        </p:txBody>
      </p:sp>
    </p:spTree>
    <p:extLst>
      <p:ext uri="{BB962C8B-B14F-4D97-AF65-F5344CB8AC3E}">
        <p14:creationId xmlns:p14="http://schemas.microsoft.com/office/powerpoint/2010/main" val="2523799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37893F8-4575-41EA-987F-55683D34C914}" type="datetimeFigureOut">
              <a:rPr lang="en-GB" smtClean="0"/>
              <a:t>08/05/2018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67421DE-3461-4DA3-AB61-E23F81D6B8C2}" type="slidenum">
              <a:rPr lang="en-GB" smtClean="0"/>
              <a:t>‹#›</a:t>
            </a:fld>
            <a:endParaRPr lang="en-GB"/>
          </a:p>
        </p:txBody>
      </p:sp>
    </p:spTree>
    <p:extLst>
      <p:ext uri="{BB962C8B-B14F-4D97-AF65-F5344CB8AC3E}">
        <p14:creationId xmlns:p14="http://schemas.microsoft.com/office/powerpoint/2010/main" val="2348724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37893F8-4575-41EA-987F-55683D34C914}" type="datetimeFigureOut">
              <a:rPr lang="en-GB" smtClean="0"/>
              <a:t>08/05/2018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7421DE-3461-4DA3-AB61-E23F81D6B8C2}" type="slidenum">
              <a:rPr lang="en-GB" smtClean="0"/>
              <a:t>‹#›</a:t>
            </a:fld>
            <a:endParaRPr lang="en-GB"/>
          </a:p>
        </p:txBody>
      </p:sp>
    </p:spTree>
    <p:extLst>
      <p:ext uri="{BB962C8B-B14F-4D97-AF65-F5344CB8AC3E}">
        <p14:creationId xmlns:p14="http://schemas.microsoft.com/office/powerpoint/2010/main" val="108961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7893F8-4575-41EA-987F-55683D34C914}" type="datetimeFigureOut">
              <a:rPr lang="en-GB" smtClean="0"/>
              <a:t>08/05/2018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7421DE-3461-4DA3-AB61-E23F81D6B8C2}" type="slidenum">
              <a:rPr lang="en-GB" smtClean="0"/>
              <a:t>‹#›</a:t>
            </a:fld>
            <a:endParaRPr lang="en-GB"/>
          </a:p>
        </p:txBody>
      </p:sp>
    </p:spTree>
    <p:extLst>
      <p:ext uri="{BB962C8B-B14F-4D97-AF65-F5344CB8AC3E}">
        <p14:creationId xmlns:p14="http://schemas.microsoft.com/office/powerpoint/2010/main" val="2757720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7893F8-4575-41EA-987F-55683D34C914}" type="datetimeFigureOut">
              <a:rPr lang="en-GB" smtClean="0"/>
              <a:t>08/05/2018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7421DE-3461-4DA3-AB61-E23F81D6B8C2}" type="slidenum">
              <a:rPr lang="en-GB" smtClean="0"/>
              <a:t>‹#›</a:t>
            </a:fld>
            <a:endParaRPr lang="en-GB"/>
          </a:p>
        </p:txBody>
      </p:sp>
    </p:spTree>
    <p:extLst>
      <p:ext uri="{BB962C8B-B14F-4D97-AF65-F5344CB8AC3E}">
        <p14:creationId xmlns:p14="http://schemas.microsoft.com/office/powerpoint/2010/main" val="2014139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7893F8-4575-41EA-987F-55683D34C914}" type="datetimeFigureOut">
              <a:rPr lang="en-GB" smtClean="0"/>
              <a:t>08/05/2018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7421DE-3461-4DA3-AB61-E23F81D6B8C2}" type="slidenum">
              <a:rPr lang="en-GB" smtClean="0"/>
              <a:t>‹#›</a:t>
            </a:fld>
            <a:endParaRPr lang="en-GB"/>
          </a:p>
        </p:txBody>
      </p:sp>
    </p:spTree>
    <p:extLst>
      <p:ext uri="{BB962C8B-B14F-4D97-AF65-F5344CB8AC3E}">
        <p14:creationId xmlns:p14="http://schemas.microsoft.com/office/powerpoint/2010/main" val="15099026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7893F8-4575-41EA-987F-55683D34C914}" type="datetimeFigureOut">
              <a:rPr lang="en-GB" smtClean="0"/>
              <a:t>08/05/2018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7421DE-3461-4DA3-AB61-E23F81D6B8C2}" type="slidenum">
              <a:rPr lang="en-GB" smtClean="0"/>
              <a:t>‹#›</a:t>
            </a:fld>
            <a:endParaRPr lang="en-GB"/>
          </a:p>
        </p:txBody>
      </p:sp>
    </p:spTree>
    <p:extLst>
      <p:ext uri="{BB962C8B-B14F-4D97-AF65-F5344CB8AC3E}">
        <p14:creationId xmlns:p14="http://schemas.microsoft.com/office/powerpoint/2010/main" val="17004420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eur-lex.europa.eu/LexUriServ/LexUriServ.do?uri=COM:2013:0280:FIN:FR:PDF" TargetMode="External"/><Relationship Id="rId2" Type="http://schemas.openxmlformats.org/officeDocument/2006/relationships/hyperlink" Target="https://europa.eu/capacity4dev/t-and-m-series/document/supporting-decentralisation-local-governance-and-local-development-through-territorial-appr" TargetMode="External"/><Relationship Id="rId1" Type="http://schemas.openxmlformats.org/officeDocument/2006/relationships/slideLayout" Target="../slideLayouts/slideLayout2.xml"/><Relationship Id="rId5" Type="http://schemas.openxmlformats.org/officeDocument/2006/relationships/hyperlink" Target="https://europa.eu/capacity4dev/haiti---groupe-technique-de-gouvernance-locale/" TargetMode="External"/><Relationship Id="rId4" Type="http://schemas.openxmlformats.org/officeDocument/2006/relationships/hyperlink" Target="http://eur-lex.europa.eu/LexUriServ/LexUriServ.do?uri=COM:2012:0492:FIN:FR: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31640" y="2276872"/>
            <a:ext cx="6192688" cy="2808312"/>
          </a:xfrm>
        </p:spPr>
        <p:txBody>
          <a:bodyPr anchor="t">
            <a:normAutofit fontScale="90000"/>
          </a:bodyPr>
          <a:lstStyle/>
          <a:p>
            <a:r>
              <a:rPr lang="fr-CA" sz="2400" b="1" dirty="0" smtClean="0">
                <a:latin typeface="Arial" panose="020B0604020202020204" pitchFamily="34" charset="0"/>
                <a:cs typeface="Arial" panose="020B0604020202020204" pitchFamily="34" charset="0"/>
              </a:rPr>
              <a:t>PARTICIPATION DE LA SOCIÉTÉ CIVILE AUX AFFAIRES PUBLIQUES LOCALES</a:t>
            </a:r>
            <a:br>
              <a:rPr lang="fr-CA" sz="2400" b="1" dirty="0" smtClean="0">
                <a:latin typeface="Arial" panose="020B0604020202020204" pitchFamily="34" charset="0"/>
                <a:cs typeface="Arial" panose="020B0604020202020204" pitchFamily="34" charset="0"/>
              </a:rPr>
            </a:br>
            <a:r>
              <a:rPr lang="fr-CA" sz="2400" b="1" dirty="0" smtClean="0">
                <a:latin typeface="Arial" panose="020B0604020202020204" pitchFamily="34" charset="0"/>
                <a:cs typeface="Arial" panose="020B0604020202020204" pitchFamily="34" charset="0"/>
              </a:rPr>
              <a:t/>
            </a:r>
            <a:br>
              <a:rPr lang="fr-CA" sz="2400" b="1" dirty="0" smtClean="0">
                <a:latin typeface="Arial" panose="020B0604020202020204" pitchFamily="34" charset="0"/>
                <a:cs typeface="Arial" panose="020B0604020202020204" pitchFamily="34" charset="0"/>
              </a:rPr>
            </a:br>
            <a:r>
              <a:rPr lang="fr-CA" sz="2000" dirty="0" smtClean="0">
                <a:latin typeface="Arial" panose="020B0604020202020204" pitchFamily="34" charset="0"/>
                <a:cs typeface="Arial" panose="020B0604020202020204" pitchFamily="34" charset="0"/>
              </a:rPr>
              <a:t>Expériences d'appui de l'Union européenne en </a:t>
            </a:r>
            <a:r>
              <a:rPr lang="fr-CA" sz="2000" dirty="0" err="1" smtClean="0">
                <a:latin typeface="Arial" panose="020B0604020202020204" pitchFamily="34" charset="0"/>
                <a:cs typeface="Arial" panose="020B0604020202020204" pitchFamily="34" charset="0"/>
              </a:rPr>
              <a:t>Haiti</a:t>
            </a:r>
            <a:r>
              <a:rPr lang="fr-CA" sz="2000" dirty="0" smtClean="0">
                <a:latin typeface="Arial" panose="020B0604020202020204" pitchFamily="34" charset="0"/>
                <a:cs typeface="Arial" panose="020B0604020202020204" pitchFamily="34" charset="0"/>
              </a:rPr>
              <a:t> et Initiative Développement</a:t>
            </a:r>
            <a:br>
              <a:rPr lang="fr-CA" sz="2000" dirty="0" smtClean="0">
                <a:latin typeface="Arial" panose="020B0604020202020204" pitchFamily="34" charset="0"/>
                <a:cs typeface="Arial" panose="020B0604020202020204" pitchFamily="34" charset="0"/>
              </a:rPr>
            </a:br>
            <a:r>
              <a:rPr lang="fr-CA" sz="2400" b="1" dirty="0" smtClean="0">
                <a:latin typeface="Arial" panose="020B0604020202020204" pitchFamily="34" charset="0"/>
                <a:cs typeface="Arial" panose="020B0604020202020204" pitchFamily="34" charset="0"/>
              </a:rPr>
              <a:t/>
            </a:r>
            <a:br>
              <a:rPr lang="fr-CA" sz="2400" b="1" dirty="0" smtClean="0">
                <a:latin typeface="Arial" panose="020B0604020202020204" pitchFamily="34" charset="0"/>
                <a:cs typeface="Arial" panose="020B0604020202020204" pitchFamily="34" charset="0"/>
              </a:rPr>
            </a:br>
            <a:r>
              <a:rPr lang="en-GB" dirty="0" smtClean="0">
                <a:latin typeface="Arial" panose="020B0604020202020204" pitchFamily="34" charset="0"/>
                <a:cs typeface="Arial" panose="020B0604020202020204" pitchFamily="34" charset="0"/>
              </a:rPr>
              <a:t/>
            </a:r>
            <a:br>
              <a:rPr lang="en-GB" dirty="0" smtClean="0">
                <a:latin typeface="Arial" panose="020B0604020202020204" pitchFamily="34" charset="0"/>
                <a:cs typeface="Arial" panose="020B0604020202020204" pitchFamily="34" charset="0"/>
              </a:rPr>
            </a:br>
            <a:r>
              <a:rPr lang="fr-CA" dirty="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p:txBody>
      </p:sp>
      <p:sp>
        <p:nvSpPr>
          <p:cNvPr id="4" name="TextBox 3"/>
          <p:cNvSpPr txBox="1"/>
          <p:nvPr/>
        </p:nvSpPr>
        <p:spPr>
          <a:xfrm>
            <a:off x="1799692" y="5661248"/>
            <a:ext cx="5256584" cy="923330"/>
          </a:xfrm>
          <a:prstGeom prst="rect">
            <a:avLst/>
          </a:prstGeom>
          <a:noFill/>
        </p:spPr>
        <p:txBody>
          <a:bodyPr wrap="square" rtlCol="0">
            <a:spAutoFit/>
          </a:bodyPr>
          <a:lstStyle/>
          <a:p>
            <a:pPr algn="ctr"/>
            <a:r>
              <a:rPr lang="fr-CA" dirty="0" smtClean="0">
                <a:latin typeface="Arial" panose="020B0604020202020204" pitchFamily="34" charset="0"/>
                <a:cs typeface="Arial" panose="020B0604020202020204" pitchFamily="34" charset="0"/>
              </a:rPr>
              <a:t>Groupe de Travail en Gouvernance Locale (GTGL) </a:t>
            </a:r>
            <a:br>
              <a:rPr lang="fr-CA" dirty="0" smtClean="0">
                <a:latin typeface="Arial" panose="020B0604020202020204" pitchFamily="34" charset="0"/>
                <a:cs typeface="Arial" panose="020B0604020202020204" pitchFamily="34" charset="0"/>
              </a:rPr>
            </a:br>
            <a:r>
              <a:rPr lang="fr-CA" b="1" dirty="0" smtClean="0">
                <a:latin typeface="Arial" panose="020B0604020202020204" pitchFamily="34" charset="0"/>
                <a:cs typeface="Arial" panose="020B0604020202020204" pitchFamily="34" charset="0"/>
              </a:rPr>
              <a:t>mardi 08 mai 2018</a:t>
            </a:r>
            <a:endParaRPr lang="en-GB"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99792" y="4629372"/>
            <a:ext cx="1224136" cy="8141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Imag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27984" y="4581128"/>
            <a:ext cx="2304256" cy="728145"/>
          </a:xfrm>
          <a:prstGeom prst="rect">
            <a:avLst/>
          </a:prstGeom>
        </p:spPr>
      </p:pic>
    </p:spTree>
    <p:extLst>
      <p:ext uri="{BB962C8B-B14F-4D97-AF65-F5344CB8AC3E}">
        <p14:creationId xmlns:p14="http://schemas.microsoft.com/office/powerpoint/2010/main" val="42313135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1680" y="476672"/>
            <a:ext cx="5040560" cy="850106"/>
          </a:xfrm>
        </p:spPr>
        <p:txBody>
          <a:bodyPr>
            <a:noAutofit/>
          </a:bodyPr>
          <a:lstStyle/>
          <a:p>
            <a:r>
              <a:rPr lang="fr-BE" sz="2800" b="1" dirty="0" smtClean="0">
                <a:latin typeface="Arial" panose="020B0604020202020204" pitchFamily="34" charset="0"/>
                <a:cs typeface="Arial" panose="020B0604020202020204" pitchFamily="34" charset="0"/>
              </a:rPr>
              <a:t>CDC: Phases d’élaboration et suivi du PCD</a:t>
            </a:r>
            <a:endParaRPr lang="en-GB" sz="28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539552" y="1628800"/>
            <a:ext cx="7632848" cy="4680520"/>
          </a:xfrm>
        </p:spPr>
        <p:txBody>
          <a:bodyPr>
            <a:normAutofit/>
          </a:bodyPr>
          <a:lstStyle/>
          <a:p>
            <a:pPr marL="457200" indent="-457200">
              <a:buFont typeface="+mj-lt"/>
              <a:buAutoNum type="arabicPeriod"/>
            </a:pPr>
            <a:endParaRPr lang="fr-BE" sz="2400" dirty="0" smtClean="0">
              <a:latin typeface="Arial" panose="020B0604020202020204" pitchFamily="34" charset="0"/>
              <a:cs typeface="Arial" panose="020B0604020202020204" pitchFamily="34" charset="0"/>
            </a:endParaRPr>
          </a:p>
          <a:p>
            <a:pPr marL="457200" indent="-457200">
              <a:buFont typeface="+mj-lt"/>
              <a:buAutoNum type="arabicPeriod"/>
            </a:pPr>
            <a:r>
              <a:rPr lang="fr-BE" sz="2400" dirty="0" smtClean="0">
                <a:latin typeface="Arial" panose="020B0604020202020204" pitchFamily="34" charset="0"/>
                <a:cs typeface="Arial" panose="020B0604020202020204" pitchFamily="34" charset="0"/>
              </a:rPr>
              <a:t>Rôle central du CDC dans ateliers d’élaboration du PCD (diagnostic et planification)</a:t>
            </a:r>
          </a:p>
          <a:p>
            <a:pPr marL="457200" indent="-457200">
              <a:buFont typeface="+mj-lt"/>
              <a:buAutoNum type="arabicPeriod"/>
            </a:pPr>
            <a:r>
              <a:rPr lang="fr-BE" sz="2400" dirty="0" smtClean="0">
                <a:latin typeface="Arial" panose="020B0604020202020204" pitchFamily="34" charset="0"/>
                <a:cs typeface="Arial" panose="020B0604020202020204" pitchFamily="34" charset="0"/>
              </a:rPr>
              <a:t>Validation du PCD</a:t>
            </a:r>
          </a:p>
          <a:p>
            <a:pPr marL="457200" indent="-457200">
              <a:buFont typeface="+mj-lt"/>
              <a:buAutoNum type="arabicPeriod"/>
            </a:pPr>
            <a:r>
              <a:rPr lang="fr-BE" sz="2400" dirty="0" smtClean="0">
                <a:latin typeface="Arial" panose="020B0604020202020204" pitchFamily="34" charset="0"/>
                <a:cs typeface="Arial" panose="020B0604020202020204" pitchFamily="34" charset="0"/>
              </a:rPr>
              <a:t>Promotion du PCD</a:t>
            </a:r>
          </a:p>
          <a:p>
            <a:pPr marL="457200" indent="-457200">
              <a:buFont typeface="+mj-lt"/>
              <a:buAutoNum type="arabicPeriod"/>
            </a:pPr>
            <a:r>
              <a:rPr lang="fr-BE" sz="2400" dirty="0" smtClean="0">
                <a:latin typeface="Arial" panose="020B0604020202020204" pitchFamily="34" charset="0"/>
                <a:cs typeface="Arial" panose="020B0604020202020204" pitchFamily="34" charset="0"/>
              </a:rPr>
              <a:t>Suivi de la mise en œuvre</a:t>
            </a:r>
          </a:p>
          <a:p>
            <a:pPr marL="457200" indent="-457200">
              <a:buFont typeface="+mj-lt"/>
              <a:buAutoNum type="arabicPeriod"/>
            </a:pPr>
            <a:r>
              <a:rPr lang="fr-BE" sz="2400" dirty="0" smtClean="0">
                <a:latin typeface="Arial" panose="020B0604020202020204" pitchFamily="34" charset="0"/>
                <a:cs typeface="Arial" panose="020B0604020202020204" pitchFamily="34" charset="0"/>
              </a:rPr>
              <a:t>Evaluation</a:t>
            </a:r>
            <a:r>
              <a:rPr lang="fr-BE" sz="2400" dirty="0">
                <a:latin typeface="Arial" panose="020B0604020202020204" pitchFamily="34" charset="0"/>
                <a:cs typeface="Arial" panose="020B0604020202020204" pitchFamily="34" charset="0"/>
              </a:rPr>
              <a:t> </a:t>
            </a:r>
            <a:r>
              <a:rPr lang="fr-BE" sz="2400" dirty="0" smtClean="0">
                <a:latin typeface="Arial" panose="020B0604020202020204" pitchFamily="34" charset="0"/>
                <a:cs typeface="Arial" panose="020B0604020202020204" pitchFamily="34" charset="0"/>
              </a:rPr>
              <a:t>et renouvellement</a:t>
            </a:r>
          </a:p>
        </p:txBody>
      </p:sp>
    </p:spTree>
    <p:extLst>
      <p:ext uri="{BB962C8B-B14F-4D97-AF65-F5344CB8AC3E}">
        <p14:creationId xmlns:p14="http://schemas.microsoft.com/office/powerpoint/2010/main" val="41214664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9712" y="274638"/>
            <a:ext cx="4680520" cy="778098"/>
          </a:xfrm>
        </p:spPr>
        <p:txBody>
          <a:bodyPr>
            <a:noAutofit/>
          </a:bodyPr>
          <a:lstStyle/>
          <a:p>
            <a:r>
              <a:rPr lang="fr-BE" sz="2800" b="1" dirty="0" smtClean="0">
                <a:latin typeface="Arial" panose="020B0604020202020204" pitchFamily="34" charset="0"/>
                <a:cs typeface="Arial" panose="020B0604020202020204" pitchFamily="34" charset="0"/>
              </a:rPr>
              <a:t>Mise en œuvre du PCD: </a:t>
            </a:r>
            <a:br>
              <a:rPr lang="fr-BE" sz="2800" b="1" dirty="0" smtClean="0">
                <a:latin typeface="Arial" panose="020B0604020202020204" pitchFamily="34" charset="0"/>
                <a:cs typeface="Arial" panose="020B0604020202020204" pitchFamily="34" charset="0"/>
              </a:rPr>
            </a:br>
            <a:r>
              <a:rPr lang="fr-BE" sz="2800" b="1" dirty="0" smtClean="0">
                <a:latin typeface="Arial" panose="020B0604020202020204" pitchFamily="34" charset="0"/>
                <a:cs typeface="Arial" panose="020B0604020202020204" pitchFamily="34" charset="0"/>
              </a:rPr>
              <a:t>Mobilisation des OSC </a:t>
            </a:r>
            <a:endParaRPr lang="en-GB" sz="28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412776"/>
            <a:ext cx="8229600" cy="4320480"/>
          </a:xfrm>
        </p:spPr>
        <p:txBody>
          <a:bodyPr>
            <a:noAutofit/>
          </a:bodyPr>
          <a:lstStyle/>
          <a:p>
            <a:r>
              <a:rPr lang="fr-BE" sz="2200" dirty="0" smtClean="0">
                <a:latin typeface="Arial" panose="020B0604020202020204" pitchFamily="34" charset="0"/>
                <a:cs typeface="Arial" panose="020B0604020202020204" pitchFamily="34" charset="0"/>
              </a:rPr>
              <a:t>Rôle central des </a:t>
            </a:r>
            <a:r>
              <a:rPr lang="fr-BE" sz="2200" dirty="0">
                <a:latin typeface="Arial" panose="020B0604020202020204" pitchFamily="34" charset="0"/>
                <a:cs typeface="Arial" panose="020B0604020202020204" pitchFamily="34" charset="0"/>
              </a:rPr>
              <a:t>AL dans le </a:t>
            </a:r>
            <a:r>
              <a:rPr lang="fr-BE" sz="2200" dirty="0" smtClean="0">
                <a:latin typeface="Arial" panose="020B0604020202020204" pitchFamily="34" charset="0"/>
                <a:cs typeface="Arial" panose="020B0604020202020204" pitchFamily="34" charset="0"/>
              </a:rPr>
              <a:t>mécanisme:</a:t>
            </a:r>
            <a:endParaRPr lang="fr-BE" sz="2200" dirty="0">
              <a:latin typeface="Arial" panose="020B0604020202020204" pitchFamily="34" charset="0"/>
              <a:cs typeface="Arial" panose="020B0604020202020204" pitchFamily="34" charset="0"/>
            </a:endParaRPr>
          </a:p>
          <a:p>
            <a:pPr lvl="1">
              <a:buFontTx/>
              <a:buChar char="-"/>
            </a:pPr>
            <a:r>
              <a:rPr lang="fr-BE" sz="1800" dirty="0" smtClean="0">
                <a:latin typeface="Arial" panose="020B0604020202020204" pitchFamily="34" charset="0"/>
                <a:cs typeface="Arial" panose="020B0604020202020204" pitchFamily="34" charset="0"/>
              </a:rPr>
              <a:t>Mise en place d’un comité de sélection</a:t>
            </a:r>
          </a:p>
          <a:p>
            <a:pPr lvl="1">
              <a:buFontTx/>
              <a:buChar char="-"/>
            </a:pPr>
            <a:r>
              <a:rPr lang="fr-BE" sz="1800" dirty="0" smtClean="0">
                <a:latin typeface="Arial" panose="020B0604020202020204" pitchFamily="34" charset="0"/>
                <a:cs typeface="Arial" panose="020B0604020202020204" pitchFamily="34" charset="0"/>
              </a:rPr>
              <a:t>Définition </a:t>
            </a:r>
            <a:r>
              <a:rPr lang="fr-BE" sz="1800" dirty="0">
                <a:latin typeface="Arial" panose="020B0604020202020204" pitchFamily="34" charset="0"/>
                <a:cs typeface="Arial" panose="020B0604020202020204" pitchFamily="34" charset="0"/>
              </a:rPr>
              <a:t>des domaines prioritaires à prendre en compte par les OSC dans le montage de leur projet (PCD + Compétence + </a:t>
            </a:r>
            <a:r>
              <a:rPr lang="fr-BE" sz="1800" dirty="0" smtClean="0">
                <a:latin typeface="Arial" panose="020B0604020202020204" pitchFamily="34" charset="0"/>
                <a:cs typeface="Arial" panose="020B0604020202020204" pitchFamily="34" charset="0"/>
              </a:rPr>
              <a:t>Priorités du </a:t>
            </a:r>
            <a:r>
              <a:rPr lang="fr-BE" sz="1800" dirty="0">
                <a:latin typeface="Arial" panose="020B0604020202020204" pitchFamily="34" charset="0"/>
                <a:cs typeface="Arial" panose="020B0604020202020204" pitchFamily="34" charset="0"/>
              </a:rPr>
              <a:t>conseil municipal) ; choix de critères de </a:t>
            </a:r>
            <a:r>
              <a:rPr lang="fr-BE" sz="1800" dirty="0" smtClean="0">
                <a:latin typeface="Arial" panose="020B0604020202020204" pitchFamily="34" charset="0"/>
                <a:cs typeface="Arial" panose="020B0604020202020204" pitchFamily="34" charset="0"/>
              </a:rPr>
              <a:t>sélection</a:t>
            </a:r>
          </a:p>
          <a:p>
            <a:pPr lvl="1">
              <a:buFontTx/>
              <a:buChar char="-"/>
            </a:pPr>
            <a:r>
              <a:rPr lang="fr-BE" sz="1800" dirty="0" smtClean="0">
                <a:latin typeface="Arial" panose="020B0604020202020204" pitchFamily="34" charset="0"/>
                <a:cs typeface="Arial" panose="020B0604020202020204" pitchFamily="34" charset="0"/>
              </a:rPr>
              <a:t>AMI puis formation et appel à projet</a:t>
            </a:r>
            <a:endParaRPr lang="fr-BE" sz="1800" dirty="0">
              <a:latin typeface="Arial" panose="020B0604020202020204" pitchFamily="34" charset="0"/>
              <a:cs typeface="Arial" panose="020B0604020202020204" pitchFamily="34" charset="0"/>
            </a:endParaRPr>
          </a:p>
          <a:p>
            <a:pPr lvl="1">
              <a:buFontTx/>
              <a:buChar char="-"/>
            </a:pPr>
            <a:r>
              <a:rPr lang="fr-BE" sz="1800" dirty="0" smtClean="0">
                <a:latin typeface="Arial" panose="020B0604020202020204" pitchFamily="34" charset="0"/>
                <a:cs typeface="Arial" panose="020B0604020202020204" pitchFamily="34" charset="0"/>
              </a:rPr>
              <a:t>Analyse et sélection des OSC puis des projets + formulation de recommandations</a:t>
            </a:r>
          </a:p>
          <a:p>
            <a:pPr lvl="1">
              <a:buFontTx/>
              <a:buChar char="-"/>
            </a:pPr>
            <a:r>
              <a:rPr lang="fr-BE" sz="1800" dirty="0" err="1" smtClean="0">
                <a:latin typeface="Arial" panose="020B0604020202020204" pitchFamily="34" charset="0"/>
                <a:cs typeface="Arial" panose="020B0604020202020204" pitchFamily="34" charset="0"/>
              </a:rPr>
              <a:t>Cosignature</a:t>
            </a:r>
            <a:r>
              <a:rPr lang="fr-BE" sz="1800" dirty="0" smtClean="0">
                <a:latin typeface="Arial" panose="020B0604020202020204" pitchFamily="34" charset="0"/>
                <a:cs typeface="Arial" panose="020B0604020202020204" pitchFamily="34" charset="0"/>
              </a:rPr>
              <a:t> des </a:t>
            </a:r>
            <a:r>
              <a:rPr lang="fr-BE" sz="1800" dirty="0">
                <a:latin typeface="Arial" panose="020B0604020202020204" pitchFamily="34" charset="0"/>
                <a:cs typeface="Arial" panose="020B0604020202020204" pitchFamily="34" charset="0"/>
              </a:rPr>
              <a:t>contrats (</a:t>
            </a:r>
            <a:r>
              <a:rPr lang="fr-BE" sz="1800" dirty="0" smtClean="0">
                <a:latin typeface="Arial" panose="020B0604020202020204" pitchFamily="34" charset="0"/>
                <a:cs typeface="Arial" panose="020B0604020202020204" pitchFamily="34" charset="0"/>
              </a:rPr>
              <a:t>OSC – Maire - ID</a:t>
            </a:r>
            <a:r>
              <a:rPr lang="fr-BE" sz="1800" dirty="0">
                <a:latin typeface="Arial" panose="020B0604020202020204" pitchFamily="34" charset="0"/>
                <a:cs typeface="Arial" panose="020B0604020202020204" pitchFamily="34" charset="0"/>
              </a:rPr>
              <a:t>)</a:t>
            </a:r>
          </a:p>
          <a:p>
            <a:pPr lvl="1">
              <a:buFontTx/>
              <a:buChar char="-"/>
            </a:pPr>
            <a:r>
              <a:rPr lang="fr-BE" sz="1800" dirty="0" smtClean="0">
                <a:latin typeface="Arial" panose="020B0604020202020204" pitchFamily="34" charset="0"/>
                <a:cs typeface="Arial" panose="020B0604020202020204" pitchFamily="34" charset="0"/>
              </a:rPr>
              <a:t>Suivi de la </a:t>
            </a:r>
            <a:r>
              <a:rPr lang="fr-BE" sz="1800" dirty="0">
                <a:latin typeface="Arial" panose="020B0604020202020204" pitchFamily="34" charset="0"/>
                <a:cs typeface="Arial" panose="020B0604020202020204" pitchFamily="34" charset="0"/>
              </a:rPr>
              <a:t>mise en œuvre + évaluation </a:t>
            </a:r>
            <a:endParaRPr lang="fr-BE" sz="1800" dirty="0" smtClean="0">
              <a:latin typeface="Arial" panose="020B0604020202020204" pitchFamily="34" charset="0"/>
              <a:cs typeface="Arial" panose="020B0604020202020204" pitchFamily="34" charset="0"/>
            </a:endParaRPr>
          </a:p>
          <a:p>
            <a:pPr>
              <a:buFontTx/>
              <a:buChar char="-"/>
            </a:pPr>
            <a:endParaRPr lang="fr-BE" sz="2200" dirty="0">
              <a:latin typeface="Arial" panose="020B0604020202020204" pitchFamily="34" charset="0"/>
              <a:cs typeface="Arial" panose="020B0604020202020204" pitchFamily="34" charset="0"/>
            </a:endParaRPr>
          </a:p>
          <a:p>
            <a:pPr marL="0" indent="0">
              <a:buNone/>
            </a:pPr>
            <a:r>
              <a:rPr lang="fr-BE" sz="2200" dirty="0" smtClean="0">
                <a:latin typeface="Arial" panose="020B0604020202020204" pitchFamily="34" charset="0"/>
                <a:cs typeface="Arial" panose="020B0604020202020204" pitchFamily="34" charset="0"/>
              </a:rPr>
              <a:t>	Responsabilisation </a:t>
            </a:r>
            <a:r>
              <a:rPr lang="fr-BE" sz="2200" dirty="0">
                <a:latin typeface="Arial" panose="020B0604020202020204" pitchFamily="34" charset="0"/>
                <a:cs typeface="Arial" panose="020B0604020202020204" pitchFamily="34" charset="0"/>
              </a:rPr>
              <a:t>et appropriation progressive des </a:t>
            </a:r>
            <a:r>
              <a:rPr lang="fr-BE" sz="2200" dirty="0" smtClean="0">
                <a:latin typeface="Arial" panose="020B0604020202020204" pitchFamily="34" charset="0"/>
                <a:cs typeface="Arial" panose="020B0604020202020204" pitchFamily="34" charset="0"/>
              </a:rPr>
              <a:t>AL</a:t>
            </a:r>
            <a:endParaRPr lang="fr-BE" sz="2200" dirty="0">
              <a:latin typeface="Arial" panose="020B0604020202020204" pitchFamily="34" charset="0"/>
              <a:cs typeface="Arial" panose="020B0604020202020204" pitchFamily="34" charset="0"/>
            </a:endParaRPr>
          </a:p>
          <a:p>
            <a:pPr>
              <a:buFontTx/>
              <a:buChar char="-"/>
            </a:pPr>
            <a:endParaRPr lang="fr-BE" sz="2200" dirty="0">
              <a:latin typeface="Arial" panose="020B0604020202020204" pitchFamily="34" charset="0"/>
              <a:cs typeface="Arial" panose="020B0604020202020204" pitchFamily="34" charset="0"/>
            </a:endParaRPr>
          </a:p>
          <a:p>
            <a:pPr>
              <a:buFontTx/>
              <a:buChar char="-"/>
            </a:pPr>
            <a:endParaRPr lang="fr-BE" sz="2200" dirty="0">
              <a:latin typeface="Arial" panose="020B0604020202020204" pitchFamily="34" charset="0"/>
              <a:cs typeface="Arial" panose="020B0604020202020204" pitchFamily="34" charset="0"/>
            </a:endParaRPr>
          </a:p>
          <a:p>
            <a:pPr>
              <a:buFontTx/>
              <a:buChar char="-"/>
            </a:pPr>
            <a:endParaRPr lang="fr-BE" sz="2200" dirty="0">
              <a:latin typeface="Arial" panose="020B0604020202020204" pitchFamily="34" charset="0"/>
              <a:cs typeface="Arial" panose="020B0604020202020204" pitchFamily="34" charset="0"/>
            </a:endParaRPr>
          </a:p>
          <a:p>
            <a:pPr marL="0" indent="0">
              <a:buNone/>
            </a:pPr>
            <a:endParaRPr lang="fr-BE" sz="2200" dirty="0">
              <a:latin typeface="Arial" panose="020B0604020202020204" pitchFamily="34" charset="0"/>
              <a:cs typeface="Arial" panose="020B0604020202020204" pitchFamily="34" charset="0"/>
            </a:endParaRPr>
          </a:p>
          <a:p>
            <a:endParaRPr lang="en-GB" sz="2200" dirty="0">
              <a:latin typeface="Arial" panose="020B0604020202020204" pitchFamily="34" charset="0"/>
              <a:cs typeface="Arial" panose="020B0604020202020204" pitchFamily="34" charset="0"/>
            </a:endParaRPr>
          </a:p>
        </p:txBody>
      </p:sp>
      <p:cxnSp>
        <p:nvCxnSpPr>
          <p:cNvPr id="5" name="Straight Arrow Connector 4"/>
          <p:cNvCxnSpPr/>
          <p:nvPr/>
        </p:nvCxnSpPr>
        <p:spPr>
          <a:xfrm>
            <a:off x="611560" y="5229200"/>
            <a:ext cx="720080" cy="0"/>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6773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74638"/>
            <a:ext cx="5760640" cy="1143000"/>
          </a:xfrm>
        </p:spPr>
        <p:txBody>
          <a:bodyPr>
            <a:normAutofit/>
          </a:bodyPr>
          <a:lstStyle/>
          <a:p>
            <a:r>
              <a:rPr lang="fr-BE" sz="2800" b="1" dirty="0" smtClean="0">
                <a:latin typeface="Arial" panose="020B0604020202020204" pitchFamily="34" charset="0"/>
                <a:cs typeface="Arial" panose="020B0604020202020204" pitchFamily="34" charset="0"/>
              </a:rPr>
              <a:t>Mise en œuvre du PCD: focus sur le rôle de la société civile</a:t>
            </a:r>
            <a:endParaRPr lang="en-GB" sz="28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11560" y="1772816"/>
            <a:ext cx="7992888" cy="4819674"/>
          </a:xfrm>
        </p:spPr>
        <p:txBody>
          <a:bodyPr>
            <a:normAutofit/>
          </a:bodyPr>
          <a:lstStyle/>
          <a:p>
            <a:pPr marL="0" indent="0">
              <a:buNone/>
            </a:pPr>
            <a:r>
              <a:rPr lang="fr-BE" sz="2400" dirty="0" smtClean="0">
                <a:latin typeface="Arial" panose="020B0604020202020204" pitchFamily="34" charset="0"/>
                <a:cs typeface="Arial" panose="020B0604020202020204" pitchFamily="34" charset="0"/>
              </a:rPr>
              <a:t>Méthodologie suivie: apprendre </a:t>
            </a:r>
            <a:r>
              <a:rPr lang="fr-BE" sz="2400" dirty="0">
                <a:latin typeface="Arial" panose="020B0604020202020204" pitchFamily="34" charset="0"/>
                <a:cs typeface="Arial" panose="020B0604020202020204" pitchFamily="34" charset="0"/>
              </a:rPr>
              <a:t>en </a:t>
            </a:r>
            <a:r>
              <a:rPr lang="fr-BE" sz="2400" dirty="0" smtClean="0">
                <a:latin typeface="Arial" panose="020B0604020202020204" pitchFamily="34" charset="0"/>
                <a:cs typeface="Arial" panose="020B0604020202020204" pitchFamily="34" charset="0"/>
              </a:rPr>
              <a:t>faisant à travers des micro-projets. Approche de proximité</a:t>
            </a:r>
          </a:p>
          <a:p>
            <a:pPr marL="0" indent="0">
              <a:buNone/>
            </a:pPr>
            <a:endParaRPr lang="fr-FR" sz="2400" dirty="0" smtClean="0">
              <a:latin typeface="Arial" panose="020B0604020202020204" pitchFamily="34" charset="0"/>
              <a:cs typeface="Arial" panose="020B0604020202020204" pitchFamily="34" charset="0"/>
            </a:endParaRPr>
          </a:p>
          <a:p>
            <a:r>
              <a:rPr lang="fr-FR" sz="2400" dirty="0" smtClean="0">
                <a:latin typeface="Arial" panose="020B0604020202020204" pitchFamily="34" charset="0"/>
                <a:cs typeface="Arial" panose="020B0604020202020204" pitchFamily="34" charset="0"/>
              </a:rPr>
              <a:t>Maîtrise </a:t>
            </a:r>
            <a:r>
              <a:rPr lang="fr-FR" sz="2400" dirty="0">
                <a:latin typeface="Arial" panose="020B0604020202020204" pitchFamily="34" charset="0"/>
                <a:cs typeface="Arial" panose="020B0604020202020204" pitchFamily="34" charset="0"/>
              </a:rPr>
              <a:t>d'ouvrage communautaire par </a:t>
            </a:r>
          </a:p>
          <a:p>
            <a:pPr lvl="1"/>
            <a:r>
              <a:rPr lang="fr-FR" sz="2000" b="1" dirty="0" smtClean="0">
                <a:latin typeface="Arial" panose="020B0604020202020204" pitchFamily="34" charset="0"/>
                <a:cs typeface="Arial" panose="020B0604020202020204" pitchFamily="34" charset="0"/>
              </a:rPr>
              <a:t>la </a:t>
            </a:r>
            <a:r>
              <a:rPr lang="fr-FR" sz="2000" b="1" dirty="0">
                <a:latin typeface="Arial" panose="020B0604020202020204" pitchFamily="34" charset="0"/>
                <a:cs typeface="Arial" panose="020B0604020202020204" pitchFamily="34" charset="0"/>
              </a:rPr>
              <a:t>formation</a:t>
            </a:r>
            <a:r>
              <a:rPr lang="fr-FR" sz="2000" dirty="0">
                <a:latin typeface="Arial" panose="020B0604020202020204" pitchFamily="34" charset="0"/>
                <a:cs typeface="Arial" panose="020B0604020202020204" pitchFamily="34" charset="0"/>
              </a:rPr>
              <a:t>: les notions de base / </a:t>
            </a:r>
            <a:r>
              <a:rPr lang="fr-FR" sz="2000" dirty="0" smtClean="0">
                <a:latin typeface="Arial" panose="020B0604020202020204" pitchFamily="34" charset="0"/>
                <a:cs typeface="Arial" panose="020B0604020202020204" pitchFamily="34" charset="0"/>
              </a:rPr>
              <a:t>Jeux </a:t>
            </a:r>
            <a:r>
              <a:rPr lang="fr-FR" sz="2000" dirty="0">
                <a:latin typeface="Arial" panose="020B0604020202020204" pitchFamily="34" charset="0"/>
                <a:cs typeface="Arial" panose="020B0604020202020204" pitchFamily="34" charset="0"/>
              </a:rPr>
              <a:t>d’acteurs / </a:t>
            </a:r>
            <a:r>
              <a:rPr lang="fr-FR" sz="2000" dirty="0" smtClean="0">
                <a:latin typeface="Arial" panose="020B0604020202020204" pitchFamily="34" charset="0"/>
                <a:cs typeface="Arial" panose="020B0604020202020204" pitchFamily="34" charset="0"/>
              </a:rPr>
              <a:t>Place de l’OSC parmi les autres acteurs communaux</a:t>
            </a:r>
            <a:endParaRPr lang="fr-FR" sz="2000" dirty="0">
              <a:latin typeface="Arial" panose="020B0604020202020204" pitchFamily="34" charset="0"/>
              <a:cs typeface="Arial" panose="020B0604020202020204" pitchFamily="34" charset="0"/>
            </a:endParaRPr>
          </a:p>
          <a:p>
            <a:pPr lvl="1"/>
            <a:r>
              <a:rPr lang="fr-FR" sz="2000" b="1" smtClean="0">
                <a:latin typeface="Arial" panose="020B0604020202020204" pitchFamily="34" charset="0"/>
                <a:cs typeface="Arial" panose="020B0604020202020204" pitchFamily="34" charset="0"/>
              </a:rPr>
              <a:t>du </a:t>
            </a:r>
            <a:r>
              <a:rPr lang="fr-FR" sz="2000" b="1" dirty="0">
                <a:latin typeface="Arial" panose="020B0604020202020204" pitchFamily="34" charset="0"/>
                <a:cs typeface="Arial" panose="020B0604020202020204" pitchFamily="34" charset="0"/>
              </a:rPr>
              <a:t>coaching</a:t>
            </a:r>
            <a:r>
              <a:rPr lang="fr-FR" sz="2000" dirty="0">
                <a:latin typeface="Arial" panose="020B0604020202020204" pitchFamily="34" charset="0"/>
                <a:cs typeface="Arial" panose="020B0604020202020204" pitchFamily="34" charset="0"/>
              </a:rPr>
              <a:t>:  individualisé sur le terrain / application des acquis des formations</a:t>
            </a:r>
          </a:p>
          <a:p>
            <a:pPr lvl="1"/>
            <a:r>
              <a:rPr lang="fr-FR" sz="2000" b="1" smtClean="0">
                <a:latin typeface="Arial" panose="020B0604020202020204" pitchFamily="34" charset="0"/>
                <a:cs typeface="Arial" panose="020B0604020202020204" pitchFamily="34" charset="0"/>
              </a:rPr>
              <a:t>de </a:t>
            </a:r>
            <a:r>
              <a:rPr lang="fr-FR" sz="2000" b="1" dirty="0" smtClean="0">
                <a:latin typeface="Arial" panose="020B0604020202020204" pitchFamily="34" charset="0"/>
                <a:cs typeface="Arial" panose="020B0604020202020204" pitchFamily="34" charset="0"/>
              </a:rPr>
              <a:t>l’accompagnement </a:t>
            </a:r>
            <a:r>
              <a:rPr lang="fr-FR" sz="2000" dirty="0" smtClean="0">
                <a:latin typeface="Arial" panose="020B0604020202020204" pitchFamily="34" charset="0"/>
                <a:cs typeface="Arial" panose="020B0604020202020204" pitchFamily="34" charset="0"/>
              </a:rPr>
              <a:t>: </a:t>
            </a:r>
            <a:r>
              <a:rPr lang="fr-FR" sz="2000" dirty="0">
                <a:latin typeface="Arial" panose="020B0604020202020204" pitchFamily="34" charset="0"/>
                <a:cs typeface="Arial" panose="020B0604020202020204" pitchFamily="34" charset="0"/>
              </a:rPr>
              <a:t>développer, proposer, adapter des outils pour faciliter le suivi de la mise en œuvre et faire du reporting</a:t>
            </a:r>
          </a:p>
          <a:p>
            <a:pPr marL="0" indent="0">
              <a:buNone/>
            </a:pPr>
            <a:endParaRPr lang="fr-F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78083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7768"/>
            <a:ext cx="8229600" cy="1070992"/>
          </a:xfrm>
        </p:spPr>
        <p:txBody>
          <a:bodyPr>
            <a:normAutofit/>
          </a:bodyPr>
          <a:lstStyle/>
          <a:p>
            <a:r>
              <a:rPr lang="fr-BE" sz="2800" b="1" dirty="0" smtClean="0">
                <a:latin typeface="Arial" panose="020B0604020202020204" pitchFamily="34" charset="0"/>
                <a:cs typeface="Arial" panose="020B0604020202020204" pitchFamily="34" charset="0"/>
              </a:rPr>
              <a:t>Renforcement des OSC</a:t>
            </a:r>
            <a:endParaRPr lang="en-GB" sz="28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95536" y="1498774"/>
            <a:ext cx="8291264" cy="4162474"/>
          </a:xfrm>
        </p:spPr>
        <p:txBody>
          <a:bodyPr>
            <a:normAutofit/>
          </a:bodyPr>
          <a:lstStyle/>
          <a:p>
            <a:r>
              <a:rPr lang="fr-BE" sz="2300" dirty="0">
                <a:latin typeface="Arial" panose="020B0604020202020204" pitchFamily="34" charset="0"/>
                <a:cs typeface="Arial" panose="020B0604020202020204" pitchFamily="34" charset="0"/>
              </a:rPr>
              <a:t>Structuration des OSC: </a:t>
            </a:r>
          </a:p>
          <a:p>
            <a:pPr lvl="1"/>
            <a:r>
              <a:rPr lang="fr-BE" sz="2300" b="1" dirty="0">
                <a:latin typeface="Arial" panose="020B0604020202020204" pitchFamily="34" charset="0"/>
                <a:cs typeface="Arial" panose="020B0604020202020204" pitchFamily="34" charset="0"/>
              </a:rPr>
              <a:t>Gouvernance interne des OSC </a:t>
            </a:r>
            <a:r>
              <a:rPr lang="fr-BE" sz="2300" dirty="0">
                <a:latin typeface="Arial" panose="020B0604020202020204" pitchFamily="34" charset="0"/>
                <a:cs typeface="Arial" panose="020B0604020202020204" pitchFamily="34" charset="0"/>
              </a:rPr>
              <a:t>(</a:t>
            </a:r>
            <a:r>
              <a:rPr lang="fr-BE" sz="2300" dirty="0" smtClean="0">
                <a:latin typeface="Arial" panose="020B0604020202020204" pitchFamily="34" charset="0"/>
                <a:cs typeface="Arial" panose="020B0604020202020204" pitchFamily="34" charset="0"/>
              </a:rPr>
              <a:t>Formation sur </a:t>
            </a:r>
            <a:r>
              <a:rPr lang="fr-BE" sz="2300" dirty="0">
                <a:latin typeface="Arial" panose="020B0604020202020204" pitchFamily="34" charset="0"/>
                <a:cs typeface="Arial" panose="020B0604020202020204" pitchFamily="34" charset="0"/>
              </a:rPr>
              <a:t>vie associative, engagement mutuel et formel de chaque OSC bénéficiaire avec </a:t>
            </a:r>
            <a:r>
              <a:rPr lang="fr-BE" sz="2300" dirty="0" smtClean="0">
                <a:latin typeface="Arial" panose="020B0604020202020204" pitchFamily="34" charset="0"/>
                <a:cs typeface="Arial" panose="020B0604020202020204" pitchFamily="34" charset="0"/>
              </a:rPr>
              <a:t>ID et AL sur des principes de bonne gestion et gouvernance)</a:t>
            </a:r>
          </a:p>
          <a:p>
            <a:pPr lvl="1"/>
            <a:r>
              <a:rPr lang="fr-BE" sz="2300" b="1" dirty="0" smtClean="0">
                <a:latin typeface="Arial" panose="020B0604020202020204" pitchFamily="34" charset="0"/>
                <a:cs typeface="Arial" panose="020B0604020202020204" pitchFamily="34" charset="0"/>
              </a:rPr>
              <a:t>Collaboration de l’OSC avec sa communauté</a:t>
            </a:r>
            <a:r>
              <a:rPr lang="fr-BE" sz="2300" dirty="0" smtClean="0">
                <a:latin typeface="Arial" panose="020B0604020202020204" pitchFamily="34" charset="0"/>
                <a:cs typeface="Arial" panose="020B0604020202020204" pitchFamily="34" charset="0"/>
              </a:rPr>
              <a:t> (en particulier </a:t>
            </a:r>
            <a:r>
              <a:rPr lang="fr-BE" sz="2300" dirty="0" err="1" smtClean="0">
                <a:latin typeface="Arial" panose="020B0604020202020204" pitchFamily="34" charset="0"/>
                <a:cs typeface="Arial" panose="020B0604020202020204" pitchFamily="34" charset="0"/>
              </a:rPr>
              <a:t>Casec</a:t>
            </a:r>
            <a:r>
              <a:rPr lang="fr-BE" sz="2300" dirty="0" smtClean="0">
                <a:latin typeface="Arial" panose="020B0604020202020204" pitchFamily="34" charset="0"/>
                <a:cs typeface="Arial" panose="020B0604020202020204" pitchFamily="34" charset="0"/>
              </a:rPr>
              <a:t> - </a:t>
            </a:r>
            <a:r>
              <a:rPr lang="fr-BE" sz="2300" dirty="0" err="1" smtClean="0">
                <a:latin typeface="Arial" panose="020B0604020202020204" pitchFamily="34" charset="0"/>
                <a:cs typeface="Arial" panose="020B0604020202020204" pitchFamily="34" charset="0"/>
              </a:rPr>
              <a:t>Asec</a:t>
            </a:r>
            <a:r>
              <a:rPr lang="fr-BE" sz="2300" dirty="0" smtClean="0">
                <a:latin typeface="Arial" panose="020B0604020202020204" pitchFamily="34" charset="0"/>
                <a:cs typeface="Arial" panose="020B0604020202020204" pitchFamily="34" charset="0"/>
              </a:rPr>
              <a:t>)</a:t>
            </a:r>
            <a:endParaRPr lang="fr-BE" sz="2300" dirty="0">
              <a:latin typeface="Arial" panose="020B0604020202020204" pitchFamily="34" charset="0"/>
              <a:cs typeface="Arial" panose="020B0604020202020204" pitchFamily="34" charset="0"/>
            </a:endParaRPr>
          </a:p>
          <a:p>
            <a:pPr lvl="1"/>
            <a:r>
              <a:rPr lang="fr-BE" sz="2300" b="1" dirty="0">
                <a:latin typeface="Arial" panose="020B0604020202020204" pitchFamily="34" charset="0"/>
                <a:cs typeface="Arial" panose="020B0604020202020204" pitchFamily="34" charset="0"/>
              </a:rPr>
              <a:t>Plaidoyer</a:t>
            </a:r>
            <a:r>
              <a:rPr lang="fr-BE" sz="2300" dirty="0">
                <a:latin typeface="Arial" panose="020B0604020202020204" pitchFamily="34" charset="0"/>
                <a:cs typeface="Arial" panose="020B0604020202020204" pitchFamily="34" charset="0"/>
              </a:rPr>
              <a:t> (se positionner comme expert de leur </a:t>
            </a:r>
            <a:r>
              <a:rPr lang="fr-BE" sz="2300" dirty="0" smtClean="0">
                <a:latin typeface="Arial" panose="020B0604020202020204" pitchFamily="34" charset="0"/>
                <a:cs typeface="Arial" panose="020B0604020202020204" pitchFamily="34" charset="0"/>
              </a:rPr>
              <a:t>territoire; </a:t>
            </a:r>
            <a:r>
              <a:rPr lang="fr-BE" sz="2300" dirty="0">
                <a:latin typeface="Arial" panose="020B0604020202020204" pitchFamily="34" charset="0"/>
                <a:cs typeface="Arial" panose="020B0604020202020204" pitchFamily="34" charset="0"/>
              </a:rPr>
              <a:t>communiquer pour influencer les interventions des </a:t>
            </a:r>
            <a:r>
              <a:rPr lang="fr-BE" sz="2300" dirty="0" smtClean="0">
                <a:latin typeface="Arial" panose="020B0604020202020204" pitchFamily="34" charset="0"/>
                <a:cs typeface="Arial" panose="020B0604020202020204" pitchFamily="34" charset="0"/>
              </a:rPr>
              <a:t>AL; se fédérer avec autres OSC)</a:t>
            </a:r>
            <a:endParaRPr lang="fr-BE" sz="2300" dirty="0">
              <a:latin typeface="Arial" panose="020B0604020202020204" pitchFamily="34" charset="0"/>
              <a:cs typeface="Arial" panose="020B0604020202020204" pitchFamily="34" charset="0"/>
            </a:endParaRPr>
          </a:p>
          <a:p>
            <a:pPr marL="0" indent="0">
              <a:buNone/>
            </a:pPr>
            <a:endParaRPr lang="en-GB" sz="23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196343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346646"/>
            <a:ext cx="7056784" cy="850106"/>
          </a:xfrm>
        </p:spPr>
        <p:txBody>
          <a:bodyPr>
            <a:noAutofit/>
          </a:bodyPr>
          <a:lstStyle/>
          <a:p>
            <a:r>
              <a:rPr lang="fr-BE" sz="2800" b="1" dirty="0">
                <a:latin typeface="Arial" panose="020B0604020202020204" pitchFamily="34" charset="0"/>
                <a:cs typeface="Arial" panose="020B0604020202020204" pitchFamily="34" charset="0"/>
              </a:rPr>
              <a:t>Q</a:t>
            </a:r>
            <a:r>
              <a:rPr lang="fr-BE" sz="2800" b="1" dirty="0" smtClean="0">
                <a:latin typeface="Arial" panose="020B0604020202020204" pitchFamily="34" charset="0"/>
                <a:cs typeface="Arial" panose="020B0604020202020204" pitchFamily="34" charset="0"/>
              </a:rPr>
              <a:t>uelques </a:t>
            </a:r>
            <a:r>
              <a:rPr lang="fr-BE" sz="2800" b="1" dirty="0">
                <a:latin typeface="Arial" panose="020B0604020202020204" pitchFamily="34" charset="0"/>
                <a:cs typeface="Arial" panose="020B0604020202020204" pitchFamily="34" charset="0"/>
              </a:rPr>
              <a:t>freins à la participation de la société civile aux affaires publiques</a:t>
            </a:r>
            <a:endParaRPr lang="en-GB" sz="28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95536" y="1628800"/>
            <a:ext cx="8064896" cy="3744416"/>
          </a:xfrm>
        </p:spPr>
        <p:txBody>
          <a:bodyPr>
            <a:normAutofit/>
          </a:bodyPr>
          <a:lstStyle/>
          <a:p>
            <a:r>
              <a:rPr lang="fr-BE" sz="2300" dirty="0" smtClean="0">
                <a:latin typeface="Arial" panose="020B0604020202020204" pitchFamily="34" charset="0"/>
                <a:cs typeface="Arial" panose="020B0604020202020204" pitchFamily="34" charset="0"/>
              </a:rPr>
              <a:t>Faible </a:t>
            </a:r>
            <a:r>
              <a:rPr lang="fr-BE" sz="2300" dirty="0" smtClean="0">
                <a:latin typeface="Arial" panose="020B0604020202020204" pitchFamily="34" charset="0"/>
                <a:cs typeface="Arial" panose="020B0604020202020204" pitchFamily="34" charset="0"/>
              </a:rPr>
              <a:t>connaissance des </a:t>
            </a:r>
            <a:r>
              <a:rPr lang="fr-BE" sz="2300" dirty="0">
                <a:latin typeface="Arial" panose="020B0604020202020204" pitchFamily="34" charset="0"/>
                <a:cs typeface="Arial" panose="020B0604020202020204" pitchFamily="34" charset="0"/>
              </a:rPr>
              <a:t>citoyens, AL et OSC sur leurs devoirs et leurs droits respectifs</a:t>
            </a:r>
          </a:p>
          <a:p>
            <a:r>
              <a:rPr lang="fr-BE" sz="2300" dirty="0">
                <a:latin typeface="Arial" panose="020B0604020202020204" pitchFamily="34" charset="0"/>
                <a:cs typeface="Arial" panose="020B0604020202020204" pitchFamily="34" charset="0"/>
              </a:rPr>
              <a:t>Désarticulation niveau central et Local (non prise en compte des dynamiques </a:t>
            </a:r>
            <a:r>
              <a:rPr lang="fr-BE" sz="2300" dirty="0" smtClean="0">
                <a:latin typeface="Arial" panose="020B0604020202020204" pitchFamily="34" charset="0"/>
                <a:cs typeface="Arial" panose="020B0604020202020204" pitchFamily="34" charset="0"/>
              </a:rPr>
              <a:t>locales; court-circuitage)</a:t>
            </a:r>
            <a:endParaRPr lang="fr-BE" sz="2300" dirty="0">
              <a:latin typeface="Arial" panose="020B0604020202020204" pitchFamily="34" charset="0"/>
              <a:cs typeface="Arial" panose="020B0604020202020204" pitchFamily="34" charset="0"/>
            </a:endParaRPr>
          </a:p>
          <a:p>
            <a:r>
              <a:rPr lang="fr-BE" sz="2300" dirty="0">
                <a:latin typeface="Arial" panose="020B0604020202020204" pitchFamily="34" charset="0"/>
                <a:cs typeface="Arial" panose="020B0604020202020204" pitchFamily="34" charset="0"/>
              </a:rPr>
              <a:t>Faiblesse des administrations communales </a:t>
            </a:r>
            <a:r>
              <a:rPr lang="fr-BE" sz="2300" dirty="0" smtClean="0">
                <a:latin typeface="Arial" panose="020B0604020202020204" pitchFamily="34" charset="0"/>
                <a:cs typeface="Arial" panose="020B0604020202020204" pitchFamily="34" charset="0"/>
              </a:rPr>
              <a:t>(manque de permanence </a:t>
            </a:r>
            <a:r>
              <a:rPr lang="fr-BE" sz="2300" dirty="0">
                <a:latin typeface="Arial" panose="020B0604020202020204" pitchFamily="34" charset="0"/>
                <a:cs typeface="Arial" panose="020B0604020202020204" pitchFamily="34" charset="0"/>
              </a:rPr>
              <a:t>et </a:t>
            </a:r>
            <a:r>
              <a:rPr lang="fr-BE" sz="2300" dirty="0" smtClean="0">
                <a:latin typeface="Arial" panose="020B0604020202020204" pitchFamily="34" charset="0"/>
                <a:cs typeface="Arial" panose="020B0604020202020204" pitchFamily="34" charset="0"/>
              </a:rPr>
              <a:t>de continuité</a:t>
            </a:r>
            <a:r>
              <a:rPr lang="fr-BE" sz="2300" dirty="0">
                <a:latin typeface="Arial" panose="020B0604020202020204" pitchFamily="34" charset="0"/>
                <a:cs typeface="Arial" panose="020B0604020202020204" pitchFamily="34" charset="0"/>
              </a:rPr>
              <a:t>)</a:t>
            </a:r>
          </a:p>
          <a:p>
            <a:r>
              <a:rPr lang="fr-BE" sz="2300" dirty="0">
                <a:latin typeface="Arial" panose="020B0604020202020204" pitchFamily="34" charset="0"/>
                <a:cs typeface="Arial" panose="020B0604020202020204" pitchFamily="34" charset="0"/>
              </a:rPr>
              <a:t>Dépendance financière des mairies </a:t>
            </a:r>
            <a:endParaRPr lang="fr-BE" sz="23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998147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7544" y="980729"/>
            <a:ext cx="8496944" cy="5355312"/>
          </a:xfrm>
          <a:prstGeom prst="rect">
            <a:avLst/>
          </a:prstGeom>
        </p:spPr>
        <p:txBody>
          <a:bodyPr wrap="square">
            <a:spAutoFit/>
          </a:bodyPr>
          <a:lstStyle/>
          <a:p>
            <a:r>
              <a:rPr lang="fr-BE" dirty="0">
                <a:latin typeface="Arial" panose="020B0604020202020204" pitchFamily="34" charset="0"/>
                <a:cs typeface="Arial" panose="020B0604020202020204" pitchFamily="34" charset="0"/>
              </a:rPr>
              <a:t>Guide méthodologique sur l'approche territoriale</a:t>
            </a:r>
            <a:endParaRPr lang="en-GB" dirty="0">
              <a:latin typeface="Arial" panose="020B0604020202020204" pitchFamily="34" charset="0"/>
              <a:cs typeface="Arial" panose="020B0604020202020204" pitchFamily="34" charset="0"/>
              <a:hlinkClick r:id="rId2"/>
            </a:endParaRPr>
          </a:p>
          <a:p>
            <a:endParaRPr lang="en-GB" dirty="0" smtClean="0">
              <a:latin typeface="Arial" panose="020B0604020202020204" pitchFamily="34" charset="0"/>
              <a:cs typeface="Arial" panose="020B0604020202020204" pitchFamily="34" charset="0"/>
              <a:hlinkClick r:id="rId2"/>
            </a:endParaRPr>
          </a:p>
          <a:p>
            <a:r>
              <a:rPr lang="en-GB" dirty="0" smtClean="0">
                <a:latin typeface="Arial" panose="020B0604020202020204" pitchFamily="34" charset="0"/>
                <a:cs typeface="Arial" panose="020B0604020202020204" pitchFamily="34" charset="0"/>
                <a:hlinkClick r:id="rId2"/>
              </a:rPr>
              <a:t>https://europa.eu/capacity4dev/t-and-m-series/document/supporting-decentralisation-local-governance-and-local-development-through-territorial-appr</a:t>
            </a:r>
            <a:endParaRPr lang="en-GB" dirty="0" smtClean="0">
              <a:latin typeface="Arial" panose="020B0604020202020204" pitchFamily="34" charset="0"/>
              <a:cs typeface="Arial" panose="020B0604020202020204" pitchFamily="34" charset="0"/>
            </a:endParaRPr>
          </a:p>
          <a:p>
            <a:endParaRPr lang="fr-BE" dirty="0" smtClean="0">
              <a:latin typeface="Arial" panose="020B0604020202020204" pitchFamily="34" charset="0"/>
              <a:cs typeface="Arial" panose="020B0604020202020204" pitchFamily="34" charset="0"/>
            </a:endParaRPr>
          </a:p>
          <a:p>
            <a:r>
              <a:rPr lang="fr-BE" dirty="0" smtClean="0">
                <a:latin typeface="Arial" panose="020B0604020202020204" pitchFamily="34" charset="0"/>
                <a:cs typeface="Arial" panose="020B0604020202020204" pitchFamily="34" charset="0"/>
              </a:rPr>
              <a:t>Communication sur les Autorités locales</a:t>
            </a:r>
            <a:endParaRPr lang="fr-BE" dirty="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hlinkClick r:id="rId3"/>
              </a:rPr>
              <a:t>http://eur-lex.europa.eu/LexUriServ/LexUriServ.do?uri=COM:2013:0280:FIN:FR:PDF</a:t>
            </a:r>
            <a:endParaRPr lang="en-GB" dirty="0" smtClean="0">
              <a:latin typeface="Arial" panose="020B0604020202020204" pitchFamily="34" charset="0"/>
              <a:cs typeface="Arial" panose="020B0604020202020204" pitchFamily="34" charset="0"/>
            </a:endParaRPr>
          </a:p>
          <a:p>
            <a:endParaRPr lang="fr-BE" dirty="0">
              <a:latin typeface="Arial" panose="020B0604020202020204" pitchFamily="34" charset="0"/>
              <a:cs typeface="Arial" panose="020B0604020202020204" pitchFamily="34" charset="0"/>
            </a:endParaRPr>
          </a:p>
          <a:p>
            <a:r>
              <a:rPr lang="fr-BE" dirty="0" smtClean="0">
                <a:latin typeface="Arial" panose="020B0604020202020204" pitchFamily="34" charset="0"/>
                <a:cs typeface="Arial" panose="020B0604020202020204" pitchFamily="34" charset="0"/>
              </a:rPr>
              <a:t>Communication sur la Société Civile</a:t>
            </a:r>
          </a:p>
          <a:p>
            <a:r>
              <a:rPr lang="en-GB" dirty="0">
                <a:latin typeface="Arial" panose="020B0604020202020204" pitchFamily="34" charset="0"/>
                <a:cs typeface="Arial" panose="020B0604020202020204" pitchFamily="34" charset="0"/>
                <a:hlinkClick r:id="rId4"/>
              </a:rPr>
              <a:t>http://</a:t>
            </a:r>
            <a:r>
              <a:rPr lang="en-GB" dirty="0" smtClean="0">
                <a:latin typeface="Arial" panose="020B0604020202020204" pitchFamily="34" charset="0"/>
                <a:cs typeface="Arial" panose="020B0604020202020204" pitchFamily="34" charset="0"/>
                <a:hlinkClick r:id="rId4"/>
              </a:rPr>
              <a:t>eur-lex.europa.eu/LexUriServ/LexUriServ.do?uri=COM%3A2012%3A0492%3AFIN%3AFR%3APDF</a:t>
            </a:r>
            <a:endParaRPr lang="en-GB" dirty="0" smtClean="0">
              <a:latin typeface="Arial" panose="020B0604020202020204" pitchFamily="34" charset="0"/>
              <a:cs typeface="Arial" panose="020B0604020202020204" pitchFamily="34" charset="0"/>
            </a:endParaRPr>
          </a:p>
          <a:p>
            <a:endParaRPr lang="fr-BE" dirty="0">
              <a:latin typeface="Arial" panose="020B0604020202020204" pitchFamily="34" charset="0"/>
              <a:cs typeface="Arial" panose="020B0604020202020204" pitchFamily="34" charset="0"/>
            </a:endParaRPr>
          </a:p>
          <a:p>
            <a:r>
              <a:rPr lang="fr-BE" dirty="0" smtClean="0">
                <a:latin typeface="Arial" panose="020B0604020202020204" pitchFamily="34" charset="0"/>
                <a:cs typeface="Arial" panose="020B0604020202020204" pitchFamily="34" charset="0"/>
              </a:rPr>
              <a:t>GTGL sur </a:t>
            </a:r>
            <a:r>
              <a:rPr lang="fr-BE" dirty="0" err="1" smtClean="0">
                <a:latin typeface="Arial" panose="020B0604020202020204" pitchFamily="34" charset="0"/>
                <a:cs typeface="Arial" panose="020B0604020202020204" pitchFamily="34" charset="0"/>
              </a:rPr>
              <a:t>Capacity</a:t>
            </a:r>
            <a:r>
              <a:rPr lang="fr-BE" dirty="0" smtClean="0">
                <a:latin typeface="Arial" panose="020B0604020202020204" pitchFamily="34" charset="0"/>
                <a:cs typeface="Arial" panose="020B0604020202020204" pitchFamily="34" charset="0"/>
              </a:rPr>
              <a:t> 4 Dev:</a:t>
            </a:r>
          </a:p>
          <a:p>
            <a:endParaRPr lang="fr-BE"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hlinkClick r:id="rId5"/>
              </a:rPr>
              <a:t>https://europa.eu/capacity4dev/haiti---groupe-technique-de-gouvernance-locale</a:t>
            </a:r>
            <a:r>
              <a:rPr lang="en-GB" dirty="0" smtClean="0">
                <a:latin typeface="Arial" panose="020B0604020202020204" pitchFamily="34" charset="0"/>
                <a:cs typeface="Arial" panose="020B0604020202020204" pitchFamily="34" charset="0"/>
                <a:hlinkClick r:id="rId5"/>
              </a:rPr>
              <a:t>/</a:t>
            </a:r>
            <a:endParaRPr lang="en-GB" dirty="0" smtClean="0">
              <a:latin typeface="Arial" panose="020B0604020202020204" pitchFamily="34" charset="0"/>
              <a:cs typeface="Arial" panose="020B0604020202020204" pitchFamily="34" charset="0"/>
            </a:endParaRPr>
          </a:p>
          <a:p>
            <a:endParaRPr lang="en-GB" dirty="0" smtClean="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
        <p:nvSpPr>
          <p:cNvPr id="5" name="TextBox 4"/>
          <p:cNvSpPr txBox="1"/>
          <p:nvPr/>
        </p:nvSpPr>
        <p:spPr>
          <a:xfrm>
            <a:off x="467544" y="404664"/>
            <a:ext cx="2880320" cy="369332"/>
          </a:xfrm>
          <a:prstGeom prst="rect">
            <a:avLst/>
          </a:prstGeom>
          <a:noFill/>
        </p:spPr>
        <p:txBody>
          <a:bodyPr wrap="square" rtlCol="0">
            <a:spAutoFit/>
          </a:bodyPr>
          <a:lstStyle/>
          <a:p>
            <a:r>
              <a:rPr lang="fr-BE" b="1" dirty="0" smtClean="0">
                <a:latin typeface="Arial" panose="020B0604020202020204" pitchFamily="34" charset="0"/>
                <a:cs typeface="Arial" panose="020B0604020202020204" pitchFamily="34" charset="0"/>
              </a:rPr>
              <a:t>Bibliographie</a:t>
            </a: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67516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052736"/>
            <a:ext cx="8435280" cy="5472608"/>
          </a:xfrm>
        </p:spPr>
        <p:txBody>
          <a:bodyPr>
            <a:normAutofit lnSpcReduction="10000"/>
          </a:bodyPr>
          <a:lstStyle/>
          <a:p>
            <a:r>
              <a:rPr lang="fr-BE" sz="2200" b="1" dirty="0" smtClean="0">
                <a:latin typeface="Arial" panose="020B0604020202020204" pitchFamily="34" charset="0"/>
                <a:cs typeface="Arial" panose="020B0604020202020204" pitchFamily="34" charset="0"/>
              </a:rPr>
              <a:t>UE: bases légales: </a:t>
            </a:r>
          </a:p>
          <a:p>
            <a:pPr lvl="1"/>
            <a:r>
              <a:rPr lang="fr-BE" sz="2000" dirty="0" smtClean="0">
                <a:latin typeface="Arial" panose="020B0604020202020204" pitchFamily="34" charset="0"/>
                <a:cs typeface="Arial" panose="020B0604020202020204" pitchFamily="34" charset="0"/>
              </a:rPr>
              <a:t>Communication "les racines de la démocratie" (SC)</a:t>
            </a:r>
          </a:p>
          <a:p>
            <a:pPr lvl="1"/>
            <a:r>
              <a:rPr lang="fr-BE" sz="2000" dirty="0">
                <a:latin typeface="Arial" panose="020B0604020202020204" pitchFamily="34" charset="0"/>
                <a:cs typeface="Arial" panose="020B0604020202020204" pitchFamily="34" charset="0"/>
              </a:rPr>
              <a:t>Communication "</a:t>
            </a:r>
            <a:r>
              <a:rPr lang="fr-FR" sz="2000" dirty="0">
                <a:latin typeface="Arial" panose="020B0604020202020204" pitchFamily="34" charset="0"/>
                <a:cs typeface="Arial" panose="020B0604020202020204" pitchFamily="34" charset="0"/>
              </a:rPr>
              <a:t> Accorder une autonomie accrue aux autorités </a:t>
            </a:r>
            <a:r>
              <a:rPr lang="fr-FR" sz="2000" dirty="0" smtClean="0">
                <a:latin typeface="Arial" panose="020B0604020202020204" pitchFamily="34" charset="0"/>
                <a:cs typeface="Arial" panose="020B0604020202020204" pitchFamily="34" charset="0"/>
              </a:rPr>
              <a:t>locales" (AL)</a:t>
            </a:r>
          </a:p>
          <a:p>
            <a:pPr lvl="1"/>
            <a:r>
              <a:rPr lang="fr-FR" sz="2000" dirty="0" smtClean="0">
                <a:latin typeface="Arial" panose="020B0604020202020204" pitchFamily="34" charset="0"/>
                <a:cs typeface="Arial" panose="020B0604020202020204" pitchFamily="34" charset="0"/>
              </a:rPr>
              <a:t>-Approche territoriale pour un développement local</a:t>
            </a:r>
          </a:p>
          <a:p>
            <a:pPr lvl="1"/>
            <a:endParaRPr lang="fr-FR" sz="1800" dirty="0" smtClean="0">
              <a:latin typeface="Arial" panose="020B0604020202020204" pitchFamily="34" charset="0"/>
              <a:cs typeface="Arial" panose="020B0604020202020204" pitchFamily="34" charset="0"/>
            </a:endParaRPr>
          </a:p>
          <a:p>
            <a:pPr marL="342900" lvl="1" indent="-342900">
              <a:buFont typeface="Arial" panose="020B0604020202020204" pitchFamily="34" charset="0"/>
              <a:buChar char="•"/>
            </a:pPr>
            <a:r>
              <a:rPr lang="fr-FR" sz="2200" b="1" dirty="0">
                <a:latin typeface="Arial" panose="020B0604020202020204" pitchFamily="34" charset="0"/>
                <a:cs typeface="Arial" panose="020B0604020202020204" pitchFamily="34" charset="0"/>
              </a:rPr>
              <a:t>Approche commune UE et ID:</a:t>
            </a:r>
          </a:p>
          <a:p>
            <a:pPr lvl="1"/>
            <a:r>
              <a:rPr lang="en-US" sz="2000" dirty="0" err="1">
                <a:latin typeface="Arial" panose="020B0604020202020204" pitchFamily="34" charset="0"/>
                <a:cs typeface="Arial" panose="020B0604020202020204" pitchFamily="34" charset="0"/>
              </a:rPr>
              <a:t>Développement</a:t>
            </a:r>
            <a:r>
              <a:rPr lang="en-US" sz="2000" dirty="0">
                <a:latin typeface="Arial" panose="020B0604020202020204" pitchFamily="34" charset="0"/>
                <a:cs typeface="Arial" panose="020B0604020202020204" pitchFamily="34" charset="0"/>
              </a:rPr>
              <a:t> local = </a:t>
            </a:r>
            <a:r>
              <a:rPr lang="en-US" sz="2000" dirty="0" smtClean="0">
                <a:latin typeface="Arial" panose="020B0604020202020204" pitchFamily="34" charset="0"/>
                <a:cs typeface="Arial" panose="020B0604020202020204" pitchFamily="34" charset="0"/>
              </a:rPr>
              <a:t>implication et collaboration </a:t>
            </a:r>
            <a:r>
              <a:rPr lang="en-US" sz="2000" dirty="0">
                <a:latin typeface="Arial" panose="020B0604020202020204" pitchFamily="34" charset="0"/>
                <a:cs typeface="Arial" panose="020B0604020202020204" pitchFamily="34" charset="0"/>
              </a:rPr>
              <a:t>AL + OSC</a:t>
            </a:r>
          </a:p>
          <a:p>
            <a:pPr lvl="1"/>
            <a:r>
              <a:rPr lang="en-US" sz="2000" dirty="0" err="1">
                <a:latin typeface="Arial" panose="020B0604020202020204" pitchFamily="34" charset="0"/>
                <a:cs typeface="Arial" panose="020B0604020202020204" pitchFamily="34" charset="0"/>
              </a:rPr>
              <a:t>Apprendre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faisant</a:t>
            </a:r>
            <a:endParaRPr lang="en-US" sz="2000" dirty="0">
              <a:latin typeface="Arial" panose="020B0604020202020204" pitchFamily="34" charset="0"/>
              <a:cs typeface="Arial" panose="020B0604020202020204" pitchFamily="34" charset="0"/>
            </a:endParaRPr>
          </a:p>
          <a:p>
            <a:endParaRPr lang="fr-FR" sz="2200" dirty="0" smtClean="0">
              <a:solidFill>
                <a:srgbClr val="FF0000"/>
              </a:solidFill>
              <a:latin typeface="Arial" panose="020B0604020202020204" pitchFamily="34" charset="0"/>
              <a:cs typeface="Arial" panose="020B0604020202020204" pitchFamily="34" charset="0"/>
            </a:endParaRPr>
          </a:p>
          <a:p>
            <a:r>
              <a:rPr lang="fr-FR" sz="2200" b="1" dirty="0">
                <a:latin typeface="Arial" panose="020B0604020202020204" pitchFamily="34" charset="0"/>
                <a:cs typeface="Arial" panose="020B0604020202020204" pitchFamily="34" charset="0"/>
              </a:rPr>
              <a:t>En</a:t>
            </a:r>
            <a:r>
              <a:rPr lang="fr-FR" sz="2200" b="1" dirty="0" smtClean="0">
                <a:latin typeface="Arial" panose="020B0604020202020204" pitchFamily="34" charset="0"/>
                <a:cs typeface="Arial" panose="020B0604020202020204" pitchFamily="34" charset="0"/>
              </a:rPr>
              <a:t> Haïti: </a:t>
            </a:r>
          </a:p>
          <a:p>
            <a:pPr lvl="1"/>
            <a:r>
              <a:rPr lang="fr-BE" sz="1800" dirty="0" smtClean="0">
                <a:latin typeface="Arial" panose="020B0604020202020204" pitchFamily="34" charset="0"/>
                <a:cs typeface="Arial" panose="020B0604020202020204" pitchFamily="34" charset="0"/>
              </a:rPr>
              <a:t>Approche à travers les CDC (Mécanisme légal de concertation locale)</a:t>
            </a:r>
          </a:p>
          <a:p>
            <a:pPr marL="457200" lvl="1" indent="0">
              <a:buNone/>
            </a:pPr>
            <a:r>
              <a:rPr lang="fr-BE" sz="2000" b="1" dirty="0" smtClean="0">
                <a:latin typeface="Arial" panose="020B0604020202020204" pitchFamily="34" charset="0"/>
                <a:cs typeface="Arial" panose="020B0604020202020204" pitchFamily="34" charset="0"/>
              </a:rPr>
              <a:t>Invité: Magistrat </a:t>
            </a:r>
            <a:r>
              <a:rPr lang="fr-FR" sz="2000" b="1" dirty="0">
                <a:latin typeface="Arial" panose="020B0604020202020204" pitchFamily="34" charset="0"/>
                <a:cs typeface="Arial" panose="020B0604020202020204" pitchFamily="34" charset="0"/>
              </a:rPr>
              <a:t>Gaston </a:t>
            </a:r>
            <a:r>
              <a:rPr lang="fr-FR" sz="2000" b="1" dirty="0" smtClean="0">
                <a:latin typeface="Arial" panose="020B0604020202020204" pitchFamily="34" charset="0"/>
                <a:cs typeface="Arial" panose="020B0604020202020204" pitchFamily="34" charset="0"/>
              </a:rPr>
              <a:t>Estima</a:t>
            </a:r>
            <a:r>
              <a:rPr lang="fr-BE" sz="2000" b="1" dirty="0" smtClean="0">
                <a:latin typeface="Arial" panose="020B0604020202020204" pitchFamily="34" charset="0"/>
                <a:cs typeface="Arial" panose="020B0604020202020204" pitchFamily="34" charset="0"/>
              </a:rPr>
              <a:t>, maire de Saint-Louis du Nord</a:t>
            </a:r>
          </a:p>
          <a:p>
            <a:pPr lvl="1"/>
            <a:r>
              <a:rPr lang="fr-BE" sz="1800" dirty="0">
                <a:latin typeface="Arial" panose="020B0604020202020204" pitchFamily="34" charset="0"/>
                <a:cs typeface="Arial" panose="020B0604020202020204" pitchFamily="34" charset="0"/>
              </a:rPr>
              <a:t>Approche à travers la SC: une expérience d'appui à une plateforme locale</a:t>
            </a:r>
          </a:p>
          <a:p>
            <a:pPr marL="457200" lvl="1" indent="0">
              <a:buNone/>
            </a:pPr>
            <a:r>
              <a:rPr lang="fr-BE" sz="2000" b="1" dirty="0">
                <a:latin typeface="Arial" panose="020B0604020202020204" pitchFamily="34" charset="0"/>
                <a:cs typeface="Arial" panose="020B0604020202020204" pitchFamily="34" charset="0"/>
              </a:rPr>
              <a:t>Invité: </a:t>
            </a:r>
            <a:r>
              <a:rPr lang="en-US" sz="2000" b="1" dirty="0">
                <a:latin typeface="Arial" panose="020B0604020202020204" pitchFamily="34" charset="0"/>
                <a:cs typeface="Arial" panose="020B0604020202020204" pitchFamily="34" charset="0"/>
              </a:rPr>
              <a:t>Jean Isaac Josue, president de la </a:t>
            </a:r>
            <a:r>
              <a:rPr lang="en-US" sz="2000" b="1" dirty="0" err="1">
                <a:latin typeface="Arial" panose="020B0604020202020204" pitchFamily="34" charset="0"/>
                <a:cs typeface="Arial" panose="020B0604020202020204" pitchFamily="34" charset="0"/>
              </a:rPr>
              <a:t>plateforme</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d'OCB</a:t>
            </a:r>
            <a:r>
              <a:rPr lang="en-US" sz="2000" b="1" dirty="0">
                <a:latin typeface="Arial" panose="020B0604020202020204" pitchFamily="34" charset="0"/>
                <a:cs typeface="Arial" panose="020B0604020202020204" pitchFamily="34" charset="0"/>
              </a:rPr>
              <a:t> de </a:t>
            </a:r>
            <a:r>
              <a:rPr lang="en-US" sz="2000" b="1" dirty="0" err="1">
                <a:latin typeface="Arial" panose="020B0604020202020204" pitchFamily="34" charset="0"/>
                <a:cs typeface="Arial" panose="020B0604020202020204" pitchFamily="34" charset="0"/>
              </a:rPr>
              <a:t>Ti</a:t>
            </a:r>
            <a:r>
              <a:rPr lang="en-US" sz="2000" b="1" dirty="0">
                <a:latin typeface="Arial" panose="020B0604020202020204" pitchFamily="34" charset="0"/>
                <a:cs typeface="Arial" panose="020B0604020202020204" pitchFamily="34" charset="0"/>
              </a:rPr>
              <a:t> Sous, </a:t>
            </a:r>
            <a:r>
              <a:rPr lang="en-US" sz="2000" b="1" dirty="0" err="1">
                <a:latin typeface="Arial" panose="020B0604020202020204" pitchFamily="34" charset="0"/>
                <a:cs typeface="Arial" panose="020B0604020202020204" pitchFamily="34" charset="0"/>
              </a:rPr>
              <a:t>Aztèk</a:t>
            </a:r>
            <a:r>
              <a:rPr lang="en-US" sz="2000" b="1" dirty="0">
                <a:latin typeface="Arial" panose="020B0604020202020204" pitchFamily="34" charset="0"/>
                <a:cs typeface="Arial" panose="020B0604020202020204" pitchFamily="34" charset="0"/>
              </a:rPr>
              <a:t>, </a:t>
            </a:r>
            <a:r>
              <a:rPr lang="en-US" sz="2000" b="1" dirty="0" err="1" smtClean="0">
                <a:latin typeface="Arial" panose="020B0604020202020204" pitchFamily="34" charset="0"/>
                <a:cs typeface="Arial" panose="020B0604020202020204" pitchFamily="34" charset="0"/>
              </a:rPr>
              <a:t>Sapotille</a:t>
            </a:r>
            <a:r>
              <a:rPr lang="en-US" sz="2000" b="1" dirty="0" smtClean="0">
                <a:latin typeface="Arial" panose="020B0604020202020204" pitchFamily="34" charset="0"/>
                <a:cs typeface="Arial" panose="020B0604020202020204" pitchFamily="34" charset="0"/>
              </a:rPr>
              <a:t> et la </a:t>
            </a:r>
            <a:r>
              <a:rPr lang="en-US" sz="2000" b="1" dirty="0" err="1" smtClean="0">
                <a:latin typeface="Arial" panose="020B0604020202020204" pitchFamily="34" charset="0"/>
                <a:cs typeface="Arial" panose="020B0604020202020204" pitchFamily="34" charset="0"/>
              </a:rPr>
              <a:t>Grenad</a:t>
            </a:r>
            <a:endParaRPr lang="en-US" sz="2000" b="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9161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5800"/>
            <a:ext cx="8229600" cy="1143000"/>
          </a:xfrm>
        </p:spPr>
        <p:txBody>
          <a:bodyPr>
            <a:normAutofit fontScale="90000"/>
          </a:bodyPr>
          <a:lstStyle/>
          <a:p>
            <a:r>
              <a:rPr lang="fr-BE" sz="2800" b="1" dirty="0" smtClean="0">
                <a:latin typeface="Arial" panose="020B0604020202020204" pitchFamily="34" charset="0"/>
                <a:cs typeface="Arial" panose="020B0604020202020204" pitchFamily="34" charset="0"/>
              </a:rPr>
              <a:t>Communication "les racines de la démocratie" (SC)</a:t>
            </a:r>
            <a:r>
              <a:rPr lang="fr-BE" sz="1600" dirty="0" smtClean="0">
                <a:latin typeface="Arial" panose="020B0604020202020204" pitchFamily="34" charset="0"/>
                <a:cs typeface="Arial" panose="020B0604020202020204" pitchFamily="34" charset="0"/>
              </a:rPr>
              <a:t/>
            </a:r>
            <a:br>
              <a:rPr lang="fr-BE" sz="1600" dirty="0" smtClean="0">
                <a:latin typeface="Arial" panose="020B0604020202020204" pitchFamily="34" charset="0"/>
                <a:cs typeface="Arial" panose="020B0604020202020204" pitchFamily="34" charset="0"/>
              </a:rPr>
            </a:br>
            <a:r>
              <a:rPr lang="fr-FR" sz="1400" dirty="0" smtClean="0">
                <a:latin typeface="Arial" panose="020B0604020202020204" pitchFamily="34" charset="0"/>
                <a:cs typeface="Arial" panose="020B0604020202020204" pitchFamily="34" charset="0"/>
              </a:rPr>
              <a:t>Communication de la commission au parlement européen, au</a:t>
            </a:r>
            <a:br>
              <a:rPr lang="fr-FR" sz="1400" dirty="0" smtClean="0">
                <a:latin typeface="Arial" panose="020B0604020202020204" pitchFamily="34" charset="0"/>
                <a:cs typeface="Arial" panose="020B0604020202020204" pitchFamily="34" charset="0"/>
              </a:rPr>
            </a:br>
            <a:r>
              <a:rPr lang="fr-FR" sz="1400" dirty="0" smtClean="0">
                <a:latin typeface="Arial" panose="020B0604020202020204" pitchFamily="34" charset="0"/>
                <a:cs typeface="Arial" panose="020B0604020202020204" pitchFamily="34" charset="0"/>
              </a:rPr>
              <a:t>conseil, au comité économique et social européen et au comité</a:t>
            </a:r>
            <a:br>
              <a:rPr lang="fr-FR" sz="1400" dirty="0" smtClean="0">
                <a:latin typeface="Arial" panose="020B0604020202020204" pitchFamily="34" charset="0"/>
                <a:cs typeface="Arial" panose="020B0604020202020204" pitchFamily="34" charset="0"/>
              </a:rPr>
            </a:br>
            <a:r>
              <a:rPr lang="en-GB" sz="1400" dirty="0" smtClean="0">
                <a:latin typeface="Arial" panose="020B0604020202020204" pitchFamily="34" charset="0"/>
                <a:cs typeface="Arial" panose="020B0604020202020204" pitchFamily="34" charset="0"/>
              </a:rPr>
              <a:t>des </a:t>
            </a:r>
            <a:r>
              <a:rPr lang="en-GB" sz="1400" dirty="0" err="1" smtClean="0">
                <a:latin typeface="Arial" panose="020B0604020202020204" pitchFamily="34" charset="0"/>
                <a:cs typeface="Arial" panose="020B0604020202020204" pitchFamily="34" charset="0"/>
              </a:rPr>
              <a:t>régions</a:t>
            </a:r>
            <a:r>
              <a:rPr lang="en-GB" sz="1400" dirty="0" smtClean="0">
                <a:latin typeface="Arial" panose="020B0604020202020204" pitchFamily="34" charset="0"/>
                <a:cs typeface="Arial" panose="020B0604020202020204" pitchFamily="34" charset="0"/>
              </a:rPr>
              <a:t> 12/09/2012</a:t>
            </a:r>
            <a:endParaRPr lang="en-GB" sz="14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67544" y="1916832"/>
            <a:ext cx="8229600" cy="4525963"/>
          </a:xfrm>
        </p:spPr>
        <p:txBody>
          <a:bodyPr>
            <a:normAutofit fontScale="55000" lnSpcReduction="20000"/>
          </a:bodyPr>
          <a:lstStyle/>
          <a:p>
            <a:pPr marL="0" indent="0">
              <a:buNone/>
            </a:pPr>
            <a:r>
              <a:rPr lang="fr-FR" dirty="0" smtClean="0">
                <a:latin typeface="Arial" panose="020B0604020202020204" pitchFamily="34" charset="0"/>
                <a:cs typeface="Arial" panose="020B0604020202020204" pitchFamily="34" charset="0"/>
              </a:rPr>
              <a:t>Met en valeur le rôle de la Société Civile dans les systèmes démocratiques, et s'engage dans ses politiques de développement à promouvoir les priorités suivantes: </a:t>
            </a:r>
          </a:p>
          <a:p>
            <a:pPr marL="0" indent="0">
              <a:buNone/>
            </a:pPr>
            <a:endParaRPr lang="fr-FR" dirty="0">
              <a:latin typeface="Arial" panose="020B0604020202020204" pitchFamily="34" charset="0"/>
              <a:cs typeface="Arial" panose="020B0604020202020204" pitchFamily="34" charset="0"/>
            </a:endParaRPr>
          </a:p>
          <a:p>
            <a:r>
              <a:rPr lang="fr-FR" dirty="0" smtClean="0">
                <a:latin typeface="Arial" panose="020B0604020202020204" pitchFamily="34" charset="0"/>
                <a:cs typeface="Arial" panose="020B0604020202020204" pitchFamily="34" charset="0"/>
              </a:rPr>
              <a:t>Promouvoir </a:t>
            </a:r>
            <a:r>
              <a:rPr lang="fr-FR" dirty="0">
                <a:latin typeface="Arial" panose="020B0604020202020204" pitchFamily="34" charset="0"/>
                <a:cs typeface="Arial" panose="020B0604020202020204" pitchFamily="34" charset="0"/>
              </a:rPr>
              <a:t>un </a:t>
            </a:r>
            <a:r>
              <a:rPr lang="fr-FR" b="1" dirty="0">
                <a:latin typeface="Arial" panose="020B0604020202020204" pitchFamily="34" charset="0"/>
                <a:cs typeface="Arial" panose="020B0604020202020204" pitchFamily="34" charset="0"/>
              </a:rPr>
              <a:t>environnement propice</a:t>
            </a:r>
            <a:r>
              <a:rPr lang="fr-FR" dirty="0">
                <a:latin typeface="Arial" panose="020B0604020202020204" pitchFamily="34" charset="0"/>
                <a:cs typeface="Arial" panose="020B0604020202020204" pitchFamily="34" charset="0"/>
              </a:rPr>
              <a:t> pour </a:t>
            </a:r>
            <a:r>
              <a:rPr lang="fr-FR" dirty="0" smtClean="0">
                <a:latin typeface="Arial" panose="020B0604020202020204" pitchFamily="34" charset="0"/>
                <a:cs typeface="Arial" panose="020B0604020202020204" pitchFamily="34" charset="0"/>
              </a:rPr>
              <a:t>les OSC;</a:t>
            </a:r>
            <a:endParaRPr lang="fr-FR" dirty="0">
              <a:latin typeface="Arial" panose="020B0604020202020204" pitchFamily="34" charset="0"/>
              <a:cs typeface="Arial" panose="020B0604020202020204" pitchFamily="34" charset="0"/>
            </a:endParaRPr>
          </a:p>
          <a:p>
            <a:r>
              <a:rPr lang="fr-FR" dirty="0">
                <a:latin typeface="Arial" panose="020B0604020202020204" pitchFamily="34" charset="0"/>
                <a:cs typeface="Arial" panose="020B0604020202020204" pitchFamily="34" charset="0"/>
              </a:rPr>
              <a:t>E</a:t>
            </a:r>
            <a:r>
              <a:rPr lang="fr-FR" dirty="0" smtClean="0">
                <a:latin typeface="Arial" panose="020B0604020202020204" pitchFamily="34" charset="0"/>
                <a:cs typeface="Arial" panose="020B0604020202020204" pitchFamily="34" charset="0"/>
              </a:rPr>
              <a:t>ncourager </a:t>
            </a:r>
            <a:r>
              <a:rPr lang="fr-FR" dirty="0">
                <a:latin typeface="Arial" panose="020B0604020202020204" pitchFamily="34" charset="0"/>
                <a:cs typeface="Arial" panose="020B0604020202020204" pitchFamily="34" charset="0"/>
              </a:rPr>
              <a:t>une </a:t>
            </a:r>
            <a:r>
              <a:rPr lang="fr-FR" b="1" dirty="0">
                <a:latin typeface="Arial" panose="020B0604020202020204" pitchFamily="34" charset="0"/>
                <a:cs typeface="Arial" panose="020B0604020202020204" pitchFamily="34" charset="0"/>
              </a:rPr>
              <a:t>participation </a:t>
            </a:r>
            <a:r>
              <a:rPr lang="fr-FR" b="1" dirty="0" smtClean="0">
                <a:latin typeface="Arial" panose="020B0604020202020204" pitchFamily="34" charset="0"/>
                <a:cs typeface="Arial" panose="020B0604020202020204" pitchFamily="34" charset="0"/>
              </a:rPr>
              <a:t>des </a:t>
            </a:r>
            <a:r>
              <a:rPr lang="fr-FR" b="1" dirty="0">
                <a:latin typeface="Arial" panose="020B0604020202020204" pitchFamily="34" charset="0"/>
                <a:cs typeface="Arial" panose="020B0604020202020204" pitchFamily="34" charset="0"/>
              </a:rPr>
              <a:t>OSC aux </a:t>
            </a:r>
            <a:r>
              <a:rPr lang="fr-FR" b="1" dirty="0" smtClean="0">
                <a:latin typeface="Arial" panose="020B0604020202020204" pitchFamily="34" charset="0"/>
                <a:cs typeface="Arial" panose="020B0604020202020204" pitchFamily="34" charset="0"/>
              </a:rPr>
              <a:t>politiques </a:t>
            </a:r>
            <a:r>
              <a:rPr lang="fr-FR" dirty="0" smtClean="0">
                <a:latin typeface="Arial" panose="020B0604020202020204" pitchFamily="34" charset="0"/>
                <a:cs typeface="Arial" panose="020B0604020202020204" pitchFamily="34" charset="0"/>
              </a:rPr>
              <a:t>intérieures, </a:t>
            </a:r>
            <a:r>
              <a:rPr lang="fr-FR" dirty="0">
                <a:latin typeface="Arial" panose="020B0604020202020204" pitchFamily="34" charset="0"/>
                <a:cs typeface="Arial" panose="020B0604020202020204" pitchFamily="34" charset="0"/>
              </a:rPr>
              <a:t>au cycle de programmation de l'UE et </a:t>
            </a:r>
            <a:r>
              <a:rPr lang="fr-FR" dirty="0" smtClean="0">
                <a:latin typeface="Arial" panose="020B0604020202020204" pitchFamily="34" charset="0"/>
                <a:cs typeface="Arial" panose="020B0604020202020204" pitchFamily="34" charset="0"/>
              </a:rPr>
              <a:t>aux </a:t>
            </a:r>
            <a:r>
              <a:rPr lang="en-GB" dirty="0" err="1" smtClean="0">
                <a:latin typeface="Arial" panose="020B0604020202020204" pitchFamily="34" charset="0"/>
                <a:cs typeface="Arial" panose="020B0604020202020204" pitchFamily="34" charset="0"/>
              </a:rPr>
              <a:t>processus</a:t>
            </a:r>
            <a:r>
              <a:rPr lang="en-GB" dirty="0" smtClean="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internationaux</a:t>
            </a:r>
            <a:r>
              <a:rPr lang="en-GB" dirty="0">
                <a:latin typeface="Arial" panose="020B0604020202020204" pitchFamily="34" charset="0"/>
                <a:cs typeface="Arial" panose="020B0604020202020204" pitchFamily="34" charset="0"/>
              </a:rPr>
              <a:t>;</a:t>
            </a:r>
          </a:p>
          <a:p>
            <a:r>
              <a:rPr lang="fr-FR" b="1" dirty="0">
                <a:latin typeface="Arial" panose="020B0604020202020204" pitchFamily="34" charset="0"/>
                <a:cs typeface="Arial" panose="020B0604020202020204" pitchFamily="34" charset="0"/>
              </a:rPr>
              <a:t>A</a:t>
            </a:r>
            <a:r>
              <a:rPr lang="fr-FR" b="1" dirty="0" smtClean="0">
                <a:latin typeface="Arial" panose="020B0604020202020204" pitchFamily="34" charset="0"/>
                <a:cs typeface="Arial" panose="020B0604020202020204" pitchFamily="34" charset="0"/>
              </a:rPr>
              <a:t>ccroître </a:t>
            </a:r>
            <a:r>
              <a:rPr lang="fr-FR" b="1" dirty="0">
                <a:latin typeface="Arial" panose="020B0604020202020204" pitchFamily="34" charset="0"/>
                <a:cs typeface="Arial" panose="020B0604020202020204" pitchFamily="34" charset="0"/>
              </a:rPr>
              <a:t>la capacité des OSC </a:t>
            </a:r>
            <a:r>
              <a:rPr lang="fr-FR" dirty="0">
                <a:latin typeface="Arial" panose="020B0604020202020204" pitchFamily="34" charset="0"/>
                <a:cs typeface="Arial" panose="020B0604020202020204" pitchFamily="34" charset="0"/>
              </a:rPr>
              <a:t>locales </a:t>
            </a:r>
            <a:r>
              <a:rPr lang="fr-FR" dirty="0" smtClean="0">
                <a:latin typeface="Arial" panose="020B0604020202020204" pitchFamily="34" charset="0"/>
                <a:cs typeface="Arial" panose="020B0604020202020204" pitchFamily="34" charset="0"/>
              </a:rPr>
              <a:t>dans leur rôle </a:t>
            </a:r>
            <a:r>
              <a:rPr lang="en-GB" dirty="0" err="1" smtClean="0">
                <a:latin typeface="Arial" panose="020B0604020202020204" pitchFamily="34" charset="0"/>
                <a:cs typeface="Arial" panose="020B0604020202020204" pitchFamily="34" charset="0"/>
              </a:rPr>
              <a:t>d'acteurs</a:t>
            </a:r>
            <a:r>
              <a:rPr lang="en-GB" dirty="0" smtClean="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indépendants</a:t>
            </a:r>
            <a:r>
              <a:rPr lang="en-GB" dirty="0">
                <a:latin typeface="Arial" panose="020B0604020202020204" pitchFamily="34" charset="0"/>
                <a:cs typeface="Arial" panose="020B0604020202020204" pitchFamily="34" charset="0"/>
              </a:rPr>
              <a:t> du </a:t>
            </a:r>
            <a:r>
              <a:rPr lang="en-GB" dirty="0" err="1">
                <a:latin typeface="Arial" panose="020B0604020202020204" pitchFamily="34" charset="0"/>
                <a:cs typeface="Arial" panose="020B0604020202020204" pitchFamily="34" charset="0"/>
              </a:rPr>
              <a:t>développement</a:t>
            </a:r>
            <a:r>
              <a:rPr lang="en-GB" dirty="0" smtClean="0">
                <a:latin typeface="Arial" panose="020B0604020202020204" pitchFamily="34" charset="0"/>
                <a:cs typeface="Arial" panose="020B0604020202020204" pitchFamily="34" charset="0"/>
              </a:rPr>
              <a:t>.</a:t>
            </a:r>
          </a:p>
          <a:p>
            <a:pPr marL="0" indent="0">
              <a:buNone/>
            </a:pPr>
            <a:endParaRPr lang="fr-BE" b="1" dirty="0" smtClean="0">
              <a:latin typeface="Arial" panose="020B0604020202020204" pitchFamily="34" charset="0"/>
              <a:cs typeface="Arial" panose="020B0604020202020204" pitchFamily="34" charset="0"/>
            </a:endParaRPr>
          </a:p>
          <a:p>
            <a:pPr marL="0" indent="0">
              <a:buNone/>
            </a:pPr>
            <a:r>
              <a:rPr lang="fr-BE" dirty="0" smtClean="0">
                <a:latin typeface="Arial" panose="020B0604020202020204" pitchFamily="34" charset="0"/>
                <a:cs typeface="Arial" panose="020B0604020202020204" pitchFamily="34" charset="0"/>
              </a:rPr>
              <a:t>L'outil de suivi de ces priorités ce sont les </a:t>
            </a:r>
            <a:r>
              <a:rPr lang="fr-FR" b="1" dirty="0" smtClean="0">
                <a:latin typeface="Arial" panose="020B0604020202020204" pitchFamily="34" charset="0"/>
                <a:cs typeface="Arial" panose="020B0604020202020204" pitchFamily="34" charset="0"/>
              </a:rPr>
              <a:t>feuilles </a:t>
            </a:r>
            <a:r>
              <a:rPr lang="fr-FR" b="1" dirty="0">
                <a:latin typeface="Arial" panose="020B0604020202020204" pitchFamily="34" charset="0"/>
                <a:cs typeface="Arial" panose="020B0604020202020204" pitchFamily="34" charset="0"/>
              </a:rPr>
              <a:t>de route de l'UE pour un engagement avec </a:t>
            </a:r>
            <a:r>
              <a:rPr lang="fr-FR" b="1" dirty="0" smtClean="0">
                <a:latin typeface="Arial" panose="020B0604020202020204" pitchFamily="34" charset="0"/>
                <a:cs typeface="Arial" panose="020B0604020202020204" pitchFamily="34" charset="0"/>
              </a:rPr>
              <a:t>la SC: </a:t>
            </a:r>
          </a:p>
          <a:p>
            <a:pPr marL="0" indent="0">
              <a:buNone/>
            </a:pPr>
            <a:endParaRPr lang="fr-FR" b="1" dirty="0" smtClean="0">
              <a:latin typeface="Arial" panose="020B0604020202020204" pitchFamily="34" charset="0"/>
              <a:cs typeface="Arial" panose="020B0604020202020204" pitchFamily="34" charset="0"/>
            </a:endParaRPr>
          </a:p>
          <a:p>
            <a:r>
              <a:rPr lang="fr-FR" dirty="0" smtClean="0">
                <a:latin typeface="Arial" panose="020B0604020202020204" pitchFamily="34" charset="0"/>
                <a:cs typeface="Arial" panose="020B0604020202020204" pitchFamily="34" charset="0"/>
              </a:rPr>
              <a:t>Vision </a:t>
            </a:r>
            <a:r>
              <a:rPr lang="fr-FR" dirty="0">
                <a:latin typeface="Arial" panose="020B0604020202020204" pitchFamily="34" charset="0"/>
                <a:cs typeface="Arial" panose="020B0604020202020204" pitchFamily="34" charset="0"/>
              </a:rPr>
              <a:t>commune européenne : DUE + états membres</a:t>
            </a:r>
          </a:p>
          <a:p>
            <a:r>
              <a:rPr lang="fr-FR" dirty="0">
                <a:latin typeface="Arial" panose="020B0604020202020204" pitchFamily="34" charset="0"/>
                <a:cs typeface="Arial" panose="020B0604020202020204" pitchFamily="34" charset="0"/>
              </a:rPr>
              <a:t>Feuille de route propre à chaque </a:t>
            </a:r>
            <a:r>
              <a:rPr lang="fr-FR" dirty="0" smtClean="0">
                <a:latin typeface="Arial" panose="020B0604020202020204" pitchFamily="34" charset="0"/>
                <a:cs typeface="Arial" panose="020B0604020202020204" pitchFamily="34" charset="0"/>
              </a:rPr>
              <a:t>pays, sur 5 ans</a:t>
            </a:r>
            <a:endParaRPr lang="fr-FR" dirty="0">
              <a:latin typeface="Arial" panose="020B0604020202020204" pitchFamily="34" charset="0"/>
              <a:cs typeface="Arial" panose="020B0604020202020204" pitchFamily="34" charset="0"/>
            </a:endParaRPr>
          </a:p>
          <a:p>
            <a:r>
              <a:rPr lang="fr-FR" dirty="0">
                <a:latin typeface="Arial" panose="020B0604020202020204" pitchFamily="34" charset="0"/>
                <a:cs typeface="Arial" panose="020B0604020202020204" pitchFamily="34" charset="0"/>
              </a:rPr>
              <a:t>Vision opérationnelle et politique (projets + dialogue + indicateurs). </a:t>
            </a:r>
            <a:endParaRPr lang="fr-FR" dirty="0" smtClean="0">
              <a:latin typeface="Arial" panose="020B0604020202020204" pitchFamily="34" charset="0"/>
              <a:cs typeface="Arial" panose="020B0604020202020204" pitchFamily="34" charset="0"/>
            </a:endParaRPr>
          </a:p>
          <a:p>
            <a:r>
              <a:rPr lang="fr-FR" dirty="0" smtClean="0">
                <a:latin typeface="Arial" panose="020B0604020202020204" pitchFamily="34" charset="0"/>
                <a:cs typeface="Arial" panose="020B0604020202020204" pitchFamily="34" charset="0"/>
              </a:rPr>
              <a:t>En Haïti, révision en cours</a:t>
            </a:r>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3585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467544" y="485800"/>
            <a:ext cx="8219256" cy="1359024"/>
          </a:xfrm>
        </p:spPr>
        <p:txBody>
          <a:bodyPr>
            <a:normAutofit fontScale="90000"/>
          </a:bodyPr>
          <a:lstStyle/>
          <a:p>
            <a:r>
              <a:rPr lang="fr-BE" sz="2800" b="1" dirty="0" smtClean="0">
                <a:latin typeface="Arial" panose="020B0604020202020204" pitchFamily="34" charset="0"/>
                <a:cs typeface="Arial" panose="020B0604020202020204" pitchFamily="34" charset="0"/>
              </a:rPr>
              <a:t>Communication </a:t>
            </a:r>
            <a:r>
              <a:rPr lang="fr-BE" sz="2800" b="1" dirty="0">
                <a:latin typeface="Arial" panose="020B0604020202020204" pitchFamily="34" charset="0"/>
                <a:cs typeface="Arial" panose="020B0604020202020204" pitchFamily="34" charset="0"/>
              </a:rPr>
              <a:t>"</a:t>
            </a:r>
            <a:r>
              <a:rPr lang="fr-FR" sz="2800" b="1" dirty="0">
                <a:latin typeface="Arial" panose="020B0604020202020204" pitchFamily="34" charset="0"/>
                <a:cs typeface="Arial" panose="020B0604020202020204" pitchFamily="34" charset="0"/>
              </a:rPr>
              <a:t> </a:t>
            </a:r>
            <a:r>
              <a:rPr lang="fr-FR" sz="2800" b="1" dirty="0" smtClean="0">
                <a:latin typeface="Arial" panose="020B0604020202020204" pitchFamily="34" charset="0"/>
                <a:cs typeface="Arial" panose="020B0604020202020204" pitchFamily="34" charset="0"/>
              </a:rPr>
              <a:t>Autonomie </a:t>
            </a:r>
            <a:r>
              <a:rPr lang="fr-FR" sz="2800" b="1" dirty="0">
                <a:latin typeface="Arial" panose="020B0604020202020204" pitchFamily="34" charset="0"/>
                <a:cs typeface="Arial" panose="020B0604020202020204" pitchFamily="34" charset="0"/>
              </a:rPr>
              <a:t>accrue aux autorités </a:t>
            </a:r>
            <a:r>
              <a:rPr lang="fr-FR" sz="2800" b="1" dirty="0" smtClean="0">
                <a:latin typeface="Arial" panose="020B0604020202020204" pitchFamily="34" charset="0"/>
                <a:cs typeface="Arial" panose="020B0604020202020204" pitchFamily="34" charset="0"/>
              </a:rPr>
              <a:t>locales</a:t>
            </a:r>
            <a:r>
              <a:rPr lang="fr-BE" sz="2800" b="1" dirty="0" smtClean="0">
                <a:latin typeface="Arial" panose="020B0604020202020204" pitchFamily="34" charset="0"/>
                <a:cs typeface="Arial" panose="020B0604020202020204" pitchFamily="34" charset="0"/>
              </a:rPr>
              <a:t>" (AL)</a:t>
            </a:r>
            <a:r>
              <a:rPr lang="fr-BE" sz="1600" dirty="0" smtClean="0">
                <a:latin typeface="Arial" panose="020B0604020202020204" pitchFamily="34" charset="0"/>
                <a:cs typeface="Arial" panose="020B0604020202020204" pitchFamily="34" charset="0"/>
              </a:rPr>
              <a:t/>
            </a:r>
            <a:br>
              <a:rPr lang="fr-BE" sz="1600" dirty="0" smtClean="0">
                <a:latin typeface="Arial" panose="020B0604020202020204" pitchFamily="34" charset="0"/>
                <a:cs typeface="Arial" panose="020B0604020202020204" pitchFamily="34" charset="0"/>
              </a:rPr>
            </a:br>
            <a:r>
              <a:rPr lang="fr-FR" sz="1400" dirty="0" smtClean="0">
                <a:latin typeface="Arial" panose="020B0604020202020204" pitchFamily="34" charset="0"/>
                <a:cs typeface="Arial" panose="020B0604020202020204" pitchFamily="34" charset="0"/>
              </a:rPr>
              <a:t>Communication de la commission au parlement européen, au</a:t>
            </a:r>
            <a:br>
              <a:rPr lang="fr-FR" sz="1400" dirty="0" smtClean="0">
                <a:latin typeface="Arial" panose="020B0604020202020204" pitchFamily="34" charset="0"/>
                <a:cs typeface="Arial" panose="020B0604020202020204" pitchFamily="34" charset="0"/>
              </a:rPr>
            </a:br>
            <a:r>
              <a:rPr lang="fr-FR" sz="1400" dirty="0" smtClean="0">
                <a:latin typeface="Arial" panose="020B0604020202020204" pitchFamily="34" charset="0"/>
                <a:cs typeface="Arial" panose="020B0604020202020204" pitchFamily="34" charset="0"/>
              </a:rPr>
              <a:t>conseil, au comité économique et social européen et au comité</a:t>
            </a:r>
            <a:br>
              <a:rPr lang="fr-FR" sz="1400" dirty="0" smtClean="0">
                <a:latin typeface="Arial" panose="020B0604020202020204" pitchFamily="34" charset="0"/>
                <a:cs typeface="Arial" panose="020B0604020202020204" pitchFamily="34" charset="0"/>
              </a:rPr>
            </a:br>
            <a:r>
              <a:rPr lang="en-GB" sz="1400" dirty="0" smtClean="0">
                <a:latin typeface="Arial" panose="020B0604020202020204" pitchFamily="34" charset="0"/>
                <a:cs typeface="Arial" panose="020B0604020202020204" pitchFamily="34" charset="0"/>
              </a:rPr>
              <a:t>des </a:t>
            </a:r>
            <a:r>
              <a:rPr lang="en-GB" sz="1400" dirty="0" err="1" smtClean="0">
                <a:latin typeface="Arial" panose="020B0604020202020204" pitchFamily="34" charset="0"/>
                <a:cs typeface="Arial" panose="020B0604020202020204" pitchFamily="34" charset="0"/>
              </a:rPr>
              <a:t>régions</a:t>
            </a:r>
            <a:r>
              <a:rPr lang="en-GB" sz="1400" dirty="0" smtClean="0">
                <a:latin typeface="Arial" panose="020B0604020202020204" pitchFamily="34" charset="0"/>
                <a:cs typeface="Arial" panose="020B0604020202020204" pitchFamily="34" charset="0"/>
              </a:rPr>
              <a:t> 15/05/2013</a:t>
            </a:r>
            <a:endParaRPr lang="en-GB" sz="1400" dirty="0">
              <a:latin typeface="Arial" panose="020B0604020202020204" pitchFamily="34" charset="0"/>
              <a:cs typeface="Arial" panose="020B0604020202020204" pitchFamily="34" charset="0"/>
            </a:endParaRPr>
          </a:p>
        </p:txBody>
      </p:sp>
      <p:sp>
        <p:nvSpPr>
          <p:cNvPr id="5" name="Content Placeholder 2"/>
          <p:cNvSpPr>
            <a:spLocks noGrp="1"/>
          </p:cNvSpPr>
          <p:nvPr>
            <p:ph idx="1"/>
          </p:nvPr>
        </p:nvSpPr>
        <p:spPr>
          <a:xfrm>
            <a:off x="467544" y="1916832"/>
            <a:ext cx="8496944" cy="4824536"/>
          </a:xfrm>
        </p:spPr>
        <p:txBody>
          <a:bodyPr>
            <a:noAutofit/>
          </a:bodyPr>
          <a:lstStyle/>
          <a:p>
            <a:pPr marL="0" indent="0">
              <a:buNone/>
            </a:pPr>
            <a:r>
              <a:rPr lang="fr-FR" sz="1800" b="1" dirty="0" smtClean="0">
                <a:latin typeface="Arial" panose="020B0604020202020204" pitchFamily="34" charset="0"/>
                <a:cs typeface="Arial" panose="020B0604020202020204" pitchFamily="34" charset="0"/>
              </a:rPr>
              <a:t>Libérer le potentiel de développement des autorités </a:t>
            </a:r>
            <a:r>
              <a:rPr lang="en-GB" sz="1800" b="1" dirty="0" smtClean="0">
                <a:latin typeface="Arial" panose="020B0604020202020204" pitchFamily="34" charset="0"/>
                <a:cs typeface="Arial" panose="020B0604020202020204" pitchFamily="34" charset="0"/>
              </a:rPr>
              <a:t>locales:</a:t>
            </a:r>
          </a:p>
          <a:p>
            <a:pPr>
              <a:buFontTx/>
              <a:buChar char="-"/>
            </a:pPr>
            <a:r>
              <a:rPr lang="fr-FR" sz="1800" dirty="0">
                <a:latin typeface="Arial" panose="020B0604020202020204" pitchFamily="34" charset="0"/>
                <a:cs typeface="Arial" panose="020B0604020202020204" pitchFamily="34" charset="0"/>
              </a:rPr>
              <a:t>E</a:t>
            </a:r>
            <a:r>
              <a:rPr lang="fr-FR" sz="1800" dirty="0" smtClean="0">
                <a:latin typeface="Arial" panose="020B0604020202020204" pitchFamily="34" charset="0"/>
                <a:cs typeface="Arial" panose="020B0604020202020204" pitchFamily="34" charset="0"/>
              </a:rPr>
              <a:t>ngagement </a:t>
            </a:r>
            <a:r>
              <a:rPr lang="fr-FR" sz="1800" dirty="0">
                <a:latin typeface="Arial" panose="020B0604020202020204" pitchFamily="34" charset="0"/>
                <a:cs typeface="Arial" panose="020B0604020202020204" pitchFamily="34" charset="0"/>
              </a:rPr>
              <a:t>plus stratégique </a:t>
            </a:r>
            <a:r>
              <a:rPr lang="fr-FR" sz="1800" dirty="0" smtClean="0">
                <a:latin typeface="Arial" panose="020B0604020202020204" pitchFamily="34" charset="0"/>
                <a:cs typeface="Arial" panose="020B0604020202020204" pitchFamily="34" charset="0"/>
              </a:rPr>
              <a:t>pour l'autonomisation des </a:t>
            </a:r>
            <a:r>
              <a:rPr lang="fr-FR" sz="1800" dirty="0">
                <a:latin typeface="Arial" panose="020B0604020202020204" pitchFamily="34" charset="0"/>
                <a:cs typeface="Arial" panose="020B0604020202020204" pitchFamily="34" charset="0"/>
              </a:rPr>
              <a:t>autorités </a:t>
            </a:r>
            <a:r>
              <a:rPr lang="fr-FR" sz="1800" dirty="0" smtClean="0">
                <a:latin typeface="Arial" panose="020B0604020202020204" pitchFamily="34" charset="0"/>
                <a:cs typeface="Arial" panose="020B0604020202020204" pitchFamily="34" charset="0"/>
              </a:rPr>
              <a:t>locales</a:t>
            </a:r>
          </a:p>
          <a:p>
            <a:pPr>
              <a:buFontTx/>
              <a:buChar char="-"/>
            </a:pPr>
            <a:r>
              <a:rPr lang="fr-FR" sz="1800" dirty="0" smtClean="0">
                <a:latin typeface="Arial" panose="020B0604020202020204" pitchFamily="34" charset="0"/>
                <a:cs typeface="Arial" panose="020B0604020202020204" pitchFamily="34" charset="0"/>
              </a:rPr>
              <a:t>Principe </a:t>
            </a:r>
            <a:r>
              <a:rPr lang="fr-FR" sz="1800" dirty="0">
                <a:latin typeface="Arial" panose="020B0604020202020204" pitchFamily="34" charset="0"/>
                <a:cs typeface="Arial" panose="020B0604020202020204" pitchFamily="34" charset="0"/>
              </a:rPr>
              <a:t>de </a:t>
            </a:r>
            <a:r>
              <a:rPr lang="fr-FR" sz="1800" dirty="0" smtClean="0">
                <a:latin typeface="Arial" panose="020B0604020202020204" pitchFamily="34" charset="0"/>
                <a:cs typeface="Arial" panose="020B0604020202020204" pitchFamily="34" charset="0"/>
              </a:rPr>
              <a:t>subsidiarité: autorités locales </a:t>
            </a:r>
            <a:r>
              <a:rPr lang="fr-FR" sz="1800" dirty="0">
                <a:latin typeface="Arial" panose="020B0604020202020204" pitchFamily="34" charset="0"/>
                <a:cs typeface="Arial" panose="020B0604020202020204" pitchFamily="34" charset="0"/>
              </a:rPr>
              <a:t>en tant que </a:t>
            </a:r>
            <a:r>
              <a:rPr lang="fr-FR" sz="1800" dirty="0" smtClean="0">
                <a:latin typeface="Arial" panose="020B0604020202020204" pitchFamily="34" charset="0"/>
                <a:cs typeface="Arial" panose="020B0604020202020204" pitchFamily="34" charset="0"/>
              </a:rPr>
              <a:t>décideurs. Favoriser la </a:t>
            </a:r>
            <a:r>
              <a:rPr lang="fr-FR" sz="1800" dirty="0">
                <a:latin typeface="Arial" panose="020B0604020202020204" pitchFamily="34" charset="0"/>
                <a:cs typeface="Arial" panose="020B0604020202020204" pitchFamily="34" charset="0"/>
              </a:rPr>
              <a:t>transparence et la responsabilité </a:t>
            </a:r>
            <a:r>
              <a:rPr lang="fr-FR" sz="1800" dirty="0" smtClean="0">
                <a:latin typeface="Arial" panose="020B0604020202020204" pitchFamily="34" charset="0"/>
                <a:cs typeface="Arial" panose="020B0604020202020204" pitchFamily="34" charset="0"/>
              </a:rPr>
              <a:t>(politiques et services) </a:t>
            </a:r>
            <a:r>
              <a:rPr lang="fr-FR" sz="1800" dirty="0">
                <a:latin typeface="Arial" panose="020B0604020202020204" pitchFamily="34" charset="0"/>
                <a:cs typeface="Arial" panose="020B0604020202020204" pitchFamily="34" charset="0"/>
              </a:rPr>
              <a:t>au niveau local. </a:t>
            </a:r>
            <a:endParaRPr lang="fr-FR" sz="1800" dirty="0" smtClean="0">
              <a:latin typeface="Arial" panose="020B0604020202020204" pitchFamily="34" charset="0"/>
              <a:cs typeface="Arial" panose="020B0604020202020204" pitchFamily="34" charset="0"/>
            </a:endParaRPr>
          </a:p>
          <a:p>
            <a:pPr>
              <a:buFontTx/>
              <a:buChar char="-"/>
            </a:pPr>
            <a:r>
              <a:rPr lang="fr-FR" sz="1800" dirty="0" smtClean="0">
                <a:latin typeface="Arial" panose="020B0604020202020204" pitchFamily="34" charset="0"/>
                <a:cs typeface="Arial" panose="020B0604020202020204" pitchFamily="34" charset="0"/>
              </a:rPr>
              <a:t>Promotion de </a:t>
            </a:r>
            <a:r>
              <a:rPr lang="fr-FR" sz="1800" dirty="0">
                <a:latin typeface="Arial" panose="020B0604020202020204" pitchFamily="34" charset="0"/>
                <a:cs typeface="Arial" panose="020B0604020202020204" pitchFamily="34" charset="0"/>
              </a:rPr>
              <a:t>partenariats et </a:t>
            </a:r>
            <a:r>
              <a:rPr lang="fr-FR" sz="1800" dirty="0" smtClean="0">
                <a:latin typeface="Arial" panose="020B0604020202020204" pitchFamily="34" charset="0"/>
                <a:cs typeface="Arial" panose="020B0604020202020204" pitchFamily="34" charset="0"/>
              </a:rPr>
              <a:t>mécanismes </a:t>
            </a:r>
            <a:r>
              <a:rPr lang="fr-FR" sz="1800" dirty="0">
                <a:latin typeface="Arial" panose="020B0604020202020204" pitchFamily="34" charset="0"/>
                <a:cs typeface="Arial" panose="020B0604020202020204" pitchFamily="34" charset="0"/>
              </a:rPr>
              <a:t>de dialogue avec les parties </a:t>
            </a:r>
            <a:r>
              <a:rPr lang="fr-FR" sz="1800" dirty="0" smtClean="0">
                <a:latin typeface="Arial" panose="020B0604020202020204" pitchFamily="34" charset="0"/>
                <a:cs typeface="Arial" panose="020B0604020202020204" pitchFamily="34" charset="0"/>
              </a:rPr>
              <a:t>prenantes</a:t>
            </a:r>
            <a:r>
              <a:rPr lang="fr-FR" sz="1800" dirty="0">
                <a:latin typeface="Arial" panose="020B0604020202020204" pitchFamily="34" charset="0"/>
                <a:cs typeface="Arial" panose="020B0604020202020204" pitchFamily="34" charset="0"/>
              </a:rPr>
              <a:t> </a:t>
            </a:r>
            <a:r>
              <a:rPr lang="fr-FR" sz="1800" dirty="0" smtClean="0">
                <a:latin typeface="Arial" panose="020B0604020202020204" pitchFamily="34" charset="0"/>
                <a:cs typeface="Arial" panose="020B0604020202020204" pitchFamily="34" charset="0"/>
              </a:rPr>
              <a:t>(SC, autres AL…)</a:t>
            </a:r>
          </a:p>
          <a:p>
            <a:pPr marL="0" indent="0">
              <a:buNone/>
            </a:pPr>
            <a:r>
              <a:rPr lang="fr-FR" sz="1800" b="1" dirty="0" smtClean="0">
                <a:latin typeface="Arial" panose="020B0604020202020204" pitchFamily="34" charset="0"/>
                <a:cs typeface="Arial" panose="020B0604020202020204" pitchFamily="34" charset="0"/>
              </a:rPr>
              <a:t>Façonner l’aide de l’UE pour une meilleure gouvernance et des résultats plus concrets en matière de </a:t>
            </a:r>
            <a:r>
              <a:rPr lang="en-GB" sz="1800" b="1" dirty="0" err="1" smtClean="0">
                <a:latin typeface="Arial" panose="020B0604020202020204" pitchFamily="34" charset="0"/>
                <a:cs typeface="Arial" panose="020B0604020202020204" pitchFamily="34" charset="0"/>
              </a:rPr>
              <a:t>développement</a:t>
            </a:r>
            <a:r>
              <a:rPr lang="en-GB" sz="1800" b="1" dirty="0" smtClean="0">
                <a:latin typeface="Arial" panose="020B0604020202020204" pitchFamily="34" charset="0"/>
                <a:cs typeface="Arial" panose="020B0604020202020204" pitchFamily="34" charset="0"/>
              </a:rPr>
              <a:t> au </a:t>
            </a:r>
            <a:r>
              <a:rPr lang="en-GB" sz="1800" b="1" dirty="0" err="1" smtClean="0">
                <a:latin typeface="Arial" panose="020B0604020202020204" pitchFamily="34" charset="0"/>
                <a:cs typeface="Arial" panose="020B0604020202020204" pitchFamily="34" charset="0"/>
              </a:rPr>
              <a:t>niveau</a:t>
            </a:r>
            <a:r>
              <a:rPr lang="en-GB" sz="1800" b="1" dirty="0" smtClean="0">
                <a:latin typeface="Arial" panose="020B0604020202020204" pitchFamily="34" charset="0"/>
                <a:cs typeface="Arial" panose="020B0604020202020204" pitchFamily="34" charset="0"/>
              </a:rPr>
              <a:t> local: </a:t>
            </a:r>
          </a:p>
          <a:p>
            <a:r>
              <a:rPr lang="en-GB" sz="1800" dirty="0" err="1" smtClean="0">
                <a:latin typeface="Arial" panose="020B0604020202020204" pitchFamily="34" charset="0"/>
                <a:cs typeface="Arial" panose="020B0604020202020204" pitchFamily="34" charset="0"/>
              </a:rPr>
              <a:t>Accompagner</a:t>
            </a:r>
            <a:r>
              <a:rPr lang="en-GB" sz="1800" dirty="0" smtClean="0">
                <a:latin typeface="Arial" panose="020B0604020202020204" pitchFamily="34" charset="0"/>
                <a:cs typeface="Arial" panose="020B0604020202020204" pitchFamily="34" charset="0"/>
              </a:rPr>
              <a:t> et </a:t>
            </a:r>
            <a:r>
              <a:rPr lang="en-GB" sz="1800" dirty="0" err="1" smtClean="0">
                <a:latin typeface="Arial" panose="020B0604020202020204" pitchFamily="34" charset="0"/>
                <a:cs typeface="Arial" panose="020B0604020202020204" pitchFamily="34" charset="0"/>
              </a:rPr>
              <a:t>promouvoir</a:t>
            </a:r>
            <a:r>
              <a:rPr lang="en-GB" sz="1800" dirty="0" smtClean="0">
                <a:latin typeface="Arial" panose="020B0604020202020204" pitchFamily="34" charset="0"/>
                <a:cs typeface="Arial" panose="020B0604020202020204" pitchFamily="34" charset="0"/>
              </a:rPr>
              <a:t> les </a:t>
            </a:r>
            <a:r>
              <a:rPr lang="en-GB" sz="1800" dirty="0" err="1">
                <a:latin typeface="Arial" panose="020B0604020202020204" pitchFamily="34" charset="0"/>
                <a:cs typeface="Arial" panose="020B0604020202020204" pitchFamily="34" charset="0"/>
              </a:rPr>
              <a:t>processus</a:t>
            </a:r>
            <a:r>
              <a:rPr lang="en-GB" sz="1800" dirty="0">
                <a:latin typeface="Arial" panose="020B0604020202020204" pitchFamily="34" charset="0"/>
                <a:cs typeface="Arial" panose="020B0604020202020204" pitchFamily="34" charset="0"/>
              </a:rPr>
              <a:t> de </a:t>
            </a:r>
            <a:r>
              <a:rPr lang="en-GB" sz="1800" dirty="0" err="1" smtClean="0">
                <a:latin typeface="Arial" panose="020B0604020202020204" pitchFamily="34" charset="0"/>
                <a:cs typeface="Arial" panose="020B0604020202020204" pitchFamily="34" charset="0"/>
              </a:rPr>
              <a:t>décentralisation</a:t>
            </a:r>
            <a:r>
              <a:rPr lang="en-GB" sz="1800" dirty="0" smtClean="0">
                <a:latin typeface="Arial" panose="020B0604020202020204" pitchFamily="34" charset="0"/>
                <a:cs typeface="Arial" panose="020B0604020202020204" pitchFamily="34" charset="0"/>
              </a:rPr>
              <a:t>, (</a:t>
            </a:r>
            <a:r>
              <a:rPr lang="en-GB" sz="1800" dirty="0" err="1" smtClean="0">
                <a:latin typeface="Arial" panose="020B0604020202020204" pitchFamily="34" charset="0"/>
                <a:cs typeface="Arial" panose="020B0604020202020204" pitchFamily="34" charset="0"/>
              </a:rPr>
              <a:t>aussi</a:t>
            </a:r>
            <a:r>
              <a:rPr lang="en-GB" sz="1800" dirty="0" smtClean="0">
                <a:latin typeface="Arial" panose="020B0604020202020204" pitchFamily="34" charset="0"/>
                <a:cs typeface="Arial" panose="020B0604020202020204" pitchFamily="34" charset="0"/>
              </a:rPr>
              <a:t> </a:t>
            </a:r>
            <a:r>
              <a:rPr lang="en-GB" sz="1800" dirty="0" err="1" smtClean="0">
                <a:latin typeface="Arial" panose="020B0604020202020204" pitchFamily="34" charset="0"/>
                <a:cs typeface="Arial" panose="020B0604020202020204" pitchFamily="34" charset="0"/>
              </a:rPr>
              <a:t>fiscale</a:t>
            </a:r>
            <a:r>
              <a:rPr lang="en-GB" sz="1800" dirty="0" smtClean="0">
                <a:latin typeface="Arial" panose="020B0604020202020204" pitchFamily="34" charset="0"/>
                <a:cs typeface="Arial" panose="020B0604020202020204" pitchFamily="34" charset="0"/>
              </a:rPr>
              <a:t>)</a:t>
            </a:r>
          </a:p>
          <a:p>
            <a:r>
              <a:rPr lang="fr-FR" sz="1800" dirty="0" smtClean="0">
                <a:latin typeface="Arial" panose="020B0604020202020204" pitchFamily="34" charset="0"/>
                <a:cs typeface="Arial" panose="020B0604020202020204" pitchFamily="34" charset="0"/>
              </a:rPr>
              <a:t>Renforcer les </a:t>
            </a:r>
            <a:r>
              <a:rPr lang="fr-FR" sz="1800" dirty="0">
                <a:latin typeface="Arial" panose="020B0604020202020204" pitchFamily="34" charset="0"/>
                <a:cs typeface="Arial" panose="020B0604020202020204" pitchFamily="34" charset="0"/>
              </a:rPr>
              <a:t>capacités des autorités </a:t>
            </a:r>
            <a:r>
              <a:rPr lang="fr-FR" sz="1800" dirty="0" smtClean="0">
                <a:latin typeface="Arial" panose="020B0604020202020204" pitchFamily="34" charset="0"/>
                <a:cs typeface="Arial" panose="020B0604020202020204" pitchFamily="34" charset="0"/>
              </a:rPr>
              <a:t>locales, </a:t>
            </a:r>
            <a:r>
              <a:rPr lang="fr-FR" sz="1800" dirty="0">
                <a:latin typeface="Arial" panose="020B0604020202020204" pitchFamily="34" charset="0"/>
                <a:cs typeface="Arial" panose="020B0604020202020204" pitchFamily="34" charset="0"/>
              </a:rPr>
              <a:t>en favorisant la coopération horizontale entre les autorités </a:t>
            </a:r>
            <a:r>
              <a:rPr lang="fr-FR" sz="1800" dirty="0" smtClean="0">
                <a:latin typeface="Arial" panose="020B0604020202020204" pitchFamily="34" charset="0"/>
                <a:cs typeface="Arial" panose="020B0604020202020204" pitchFamily="34" charset="0"/>
              </a:rPr>
              <a:t>locales</a:t>
            </a:r>
          </a:p>
          <a:p>
            <a:r>
              <a:rPr lang="en-GB" sz="1800" dirty="0" err="1" smtClean="0">
                <a:latin typeface="Arial" panose="020B0604020202020204" pitchFamily="34" charset="0"/>
                <a:cs typeface="Arial" panose="020B0604020202020204" pitchFamily="34" charset="0"/>
              </a:rPr>
              <a:t>Promovoir</a:t>
            </a:r>
            <a:r>
              <a:rPr lang="en-GB" sz="1800" dirty="0" smtClean="0">
                <a:latin typeface="Arial" panose="020B0604020202020204" pitchFamily="34" charset="0"/>
                <a:cs typeface="Arial" panose="020B0604020202020204" pitchFamily="34" charset="0"/>
              </a:rPr>
              <a:t> </a:t>
            </a:r>
            <a:r>
              <a:rPr lang="en-GB" sz="1800" dirty="0" err="1" smtClean="0">
                <a:latin typeface="Arial" panose="020B0604020202020204" pitchFamily="34" charset="0"/>
                <a:cs typeface="Arial" panose="020B0604020202020204" pitchFamily="34" charset="0"/>
              </a:rPr>
              <a:t>une</a:t>
            </a:r>
            <a:r>
              <a:rPr lang="en-GB" sz="1800" dirty="0" smtClean="0">
                <a:latin typeface="Arial" panose="020B0604020202020204" pitchFamily="34" charset="0"/>
                <a:cs typeface="Arial" panose="020B0604020202020204" pitchFamily="34" charset="0"/>
              </a:rPr>
              <a:t> urbanisation durable, </a:t>
            </a:r>
            <a:r>
              <a:rPr lang="fr-FR" sz="1800" dirty="0" smtClean="0">
                <a:latin typeface="Arial" panose="020B0604020202020204" pitchFamily="34" charset="0"/>
                <a:cs typeface="Arial" panose="020B0604020202020204" pitchFamily="34" charset="0"/>
              </a:rPr>
              <a:t>à travers l’inclusion </a:t>
            </a:r>
            <a:r>
              <a:rPr lang="fr-FR" sz="1800" dirty="0">
                <a:latin typeface="Arial" panose="020B0604020202020204" pitchFamily="34" charset="0"/>
                <a:cs typeface="Arial" panose="020B0604020202020204" pitchFamily="34" charset="0"/>
              </a:rPr>
              <a:t>sociale, la </a:t>
            </a:r>
            <a:r>
              <a:rPr lang="fr-FR" sz="1800" dirty="0" smtClean="0">
                <a:latin typeface="Arial" panose="020B0604020202020204" pitchFamily="34" charset="0"/>
                <a:cs typeface="Arial" panose="020B0604020202020204" pitchFamily="34" charset="0"/>
              </a:rPr>
              <a:t>cohésion territoriale </a:t>
            </a:r>
            <a:r>
              <a:rPr lang="fr-FR" sz="1800" dirty="0">
                <a:latin typeface="Arial" panose="020B0604020202020204" pitchFamily="34" charset="0"/>
                <a:cs typeface="Arial" panose="020B0604020202020204" pitchFamily="34" charset="0"/>
              </a:rPr>
              <a:t>et la protection de </a:t>
            </a:r>
            <a:r>
              <a:rPr lang="fr-FR" sz="1800" dirty="0" smtClean="0">
                <a:latin typeface="Arial" panose="020B0604020202020204" pitchFamily="34" charset="0"/>
                <a:cs typeface="Arial" panose="020B0604020202020204" pitchFamily="34" charset="0"/>
              </a:rPr>
              <a:t>l’environnement</a:t>
            </a:r>
          </a:p>
          <a:p>
            <a:r>
              <a:rPr lang="fr-FR" sz="1800" dirty="0" smtClean="0">
                <a:latin typeface="Arial" panose="020B0604020202020204" pitchFamily="34" charset="0"/>
                <a:cs typeface="Arial" panose="020B0604020202020204" pitchFamily="34" charset="0"/>
              </a:rPr>
              <a:t>Appuyer les réseaux et </a:t>
            </a:r>
            <a:r>
              <a:rPr lang="en-GB" sz="1800" dirty="0">
                <a:latin typeface="Arial" panose="020B0604020202020204" pitchFamily="34" charset="0"/>
                <a:cs typeface="Arial" panose="020B0604020202020204" pitchFamily="34" charset="0"/>
              </a:rPr>
              <a:t>a</a:t>
            </a:r>
            <a:r>
              <a:rPr lang="en-GB" sz="1800" dirty="0" smtClean="0">
                <a:latin typeface="Arial" panose="020B0604020202020204" pitchFamily="34" charset="0"/>
                <a:cs typeface="Arial" panose="020B0604020202020204" pitchFamily="34" charset="0"/>
              </a:rPr>
              <a:t>ssociations </a:t>
            </a:r>
            <a:r>
              <a:rPr lang="en-GB" sz="1800" dirty="0" err="1">
                <a:latin typeface="Arial" panose="020B0604020202020204" pitchFamily="34" charset="0"/>
                <a:cs typeface="Arial" panose="020B0604020202020204" pitchFamily="34" charset="0"/>
              </a:rPr>
              <a:t>d’autorités</a:t>
            </a:r>
            <a:r>
              <a:rPr lang="en-GB" sz="1800" dirty="0">
                <a:latin typeface="Arial" panose="020B0604020202020204" pitchFamily="34" charset="0"/>
                <a:cs typeface="Arial" panose="020B0604020202020204" pitchFamily="34" charset="0"/>
              </a:rPr>
              <a:t> locales</a:t>
            </a:r>
            <a:endParaRPr lang="en-GB" sz="1800" dirty="0" smtClean="0">
              <a:latin typeface="Arial" panose="020B0604020202020204" pitchFamily="34" charset="0"/>
              <a:cs typeface="Arial" panose="020B0604020202020204" pitchFamily="34" charset="0"/>
            </a:endParaRPr>
          </a:p>
          <a:p>
            <a:endParaRPr lang="fr-FR"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5504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r>
              <a:rPr lang="fr-BE" sz="2800" b="1" dirty="0" smtClean="0">
                <a:latin typeface="Arial" panose="020B0604020202020204" pitchFamily="34" charset="0"/>
                <a:cs typeface="Arial" panose="020B0604020202020204" pitchFamily="34" charset="0"/>
              </a:rPr>
              <a:t>Approche territoriale</a:t>
            </a:r>
            <a:endParaRPr lang="en-GB" sz="2800" b="1" dirty="0">
              <a:latin typeface="Arial" panose="020B0604020202020204" pitchFamily="34" charset="0"/>
              <a:cs typeface="Arial" panose="020B0604020202020204" pitchFamily="34" charset="0"/>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536" y="3068960"/>
            <a:ext cx="1512168" cy="21455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2051720" y="2924944"/>
            <a:ext cx="6680452" cy="2862322"/>
          </a:xfrm>
          <a:prstGeom prst="rect">
            <a:avLst/>
          </a:prstGeom>
        </p:spPr>
        <p:txBody>
          <a:bodyPr wrap="square">
            <a:spAutoFit/>
          </a:bodyPr>
          <a:lstStyle/>
          <a:p>
            <a:r>
              <a:rPr lang="fr-BE" b="1" dirty="0" smtClean="0">
                <a:latin typeface="Arial" panose="020B0604020202020204" pitchFamily="34" charset="0"/>
                <a:cs typeface="Arial" panose="020B0604020202020204" pitchFamily="34" charset="0"/>
              </a:rPr>
              <a:t>Guide méthodologique publié en 2016:</a:t>
            </a:r>
          </a:p>
          <a:p>
            <a:r>
              <a:rPr lang="fr-BE" dirty="0" smtClean="0">
                <a:latin typeface="Arial" panose="020B0604020202020204" pitchFamily="34" charset="0"/>
                <a:cs typeface="Arial" panose="020B0604020202020204" pitchFamily="34" charset="0"/>
              </a:rPr>
              <a:t> </a:t>
            </a:r>
          </a:p>
          <a:p>
            <a:pPr marL="285750" indent="-285750">
              <a:buFontTx/>
              <a:buChar char="-"/>
            </a:pPr>
            <a:r>
              <a:rPr lang="fr-FR" dirty="0" smtClean="0">
                <a:latin typeface="Arial" panose="020B0604020202020204" pitchFamily="34" charset="0"/>
                <a:cs typeface="Arial" panose="020B0604020202020204" pitchFamily="34" charset="0"/>
              </a:rPr>
              <a:t>Repenser </a:t>
            </a:r>
            <a:r>
              <a:rPr lang="fr-FR" dirty="0">
                <a:latin typeface="Arial" panose="020B0604020202020204" pitchFamily="34" charset="0"/>
                <a:cs typeface="Arial" panose="020B0604020202020204" pitchFamily="34" charset="0"/>
              </a:rPr>
              <a:t>la décentralisation: passer d'une perspective de réforme du secteur public à un processus politique de </a:t>
            </a:r>
            <a:r>
              <a:rPr lang="fr-FR" dirty="0" smtClean="0">
                <a:latin typeface="Arial" panose="020B0604020202020204" pitchFamily="34" charset="0"/>
                <a:cs typeface="Arial" panose="020B0604020202020204" pitchFamily="34" charset="0"/>
              </a:rPr>
              <a:t>autonomisation</a:t>
            </a:r>
          </a:p>
          <a:p>
            <a:pPr marL="285750" indent="-285750">
              <a:buFontTx/>
              <a:buChar char="-"/>
            </a:pPr>
            <a:r>
              <a:rPr lang="fr-BE" dirty="0" smtClean="0">
                <a:latin typeface="Arial" panose="020B0604020202020204" pitchFamily="34" charset="0"/>
                <a:cs typeface="Arial" panose="020B0604020202020204" pitchFamily="34" charset="0"/>
              </a:rPr>
              <a:t>Repenser la gouvernance locale articulée sur deux axes; les AL responsables et des citoyens, SC et secteur privé engagés et actifs</a:t>
            </a:r>
          </a:p>
          <a:p>
            <a:pPr marL="285750" indent="-285750">
              <a:buFontTx/>
              <a:buChar char="-"/>
            </a:pPr>
            <a:r>
              <a:rPr lang="fr-BE" dirty="0" smtClean="0">
                <a:latin typeface="Arial" panose="020B0604020202020204" pitchFamily="34" charset="0"/>
                <a:cs typeface="Arial" panose="020B0604020202020204" pitchFamily="34" charset="0"/>
              </a:rPr>
              <a:t>Renforcer la démocratie locale: pouvoir d'action des AL, et  capacité de citoyens de leur exiger une redevabilité</a:t>
            </a:r>
            <a:endParaRPr lang="en-GB" dirty="0">
              <a:latin typeface="Arial" panose="020B0604020202020204" pitchFamily="34" charset="0"/>
              <a:cs typeface="Arial" panose="020B0604020202020204" pitchFamily="34" charset="0"/>
            </a:endParaRPr>
          </a:p>
        </p:txBody>
      </p:sp>
      <p:sp>
        <p:nvSpPr>
          <p:cNvPr id="8" name="Rectangle 7"/>
          <p:cNvSpPr/>
          <p:nvPr/>
        </p:nvSpPr>
        <p:spPr>
          <a:xfrm>
            <a:off x="395536" y="1124744"/>
            <a:ext cx="8208912" cy="1754326"/>
          </a:xfrm>
          <a:prstGeom prst="rect">
            <a:avLst/>
          </a:prstGeom>
        </p:spPr>
        <p:txBody>
          <a:bodyPr wrap="square">
            <a:spAutoFit/>
          </a:bodyPr>
          <a:lstStyle/>
          <a:p>
            <a:r>
              <a:rPr lang="fr-BE" dirty="0">
                <a:latin typeface="Arial" panose="020B0604020202020204" pitchFamily="34" charset="0"/>
                <a:cs typeface="Arial" panose="020B0604020202020204" pitchFamily="34" charset="0"/>
              </a:rPr>
              <a:t> - Issue de la communication sur l'autonomie accrue aux </a:t>
            </a:r>
            <a:r>
              <a:rPr lang="fr-BE" dirty="0" smtClean="0">
                <a:latin typeface="Arial" panose="020B0604020202020204" pitchFamily="34" charset="0"/>
                <a:cs typeface="Arial" panose="020B0604020202020204" pitchFamily="34" charset="0"/>
              </a:rPr>
              <a:t>AL</a:t>
            </a:r>
          </a:p>
          <a:p>
            <a:endParaRPr lang="fr-BE" dirty="0">
              <a:latin typeface="Arial" panose="020B0604020202020204" pitchFamily="34" charset="0"/>
              <a:cs typeface="Arial" panose="020B0604020202020204" pitchFamily="34" charset="0"/>
            </a:endParaRPr>
          </a:p>
          <a:p>
            <a:r>
              <a:rPr lang="fr-BE" dirty="0">
                <a:latin typeface="Arial" panose="020B0604020202020204" pitchFamily="34" charset="0"/>
                <a:cs typeface="Arial" panose="020B0604020202020204" pitchFamily="34" charset="0"/>
              </a:rPr>
              <a:t>"</a:t>
            </a:r>
            <a:r>
              <a:rPr lang="fr-FR" i="1" dirty="0">
                <a:latin typeface="Arial" panose="020B0604020202020204" pitchFamily="34" charset="0"/>
                <a:cs typeface="Arial" panose="020B0604020202020204" pitchFamily="34" charset="0"/>
              </a:rPr>
              <a:t>processus dynamique à long terme allant de la base vers le sommet et s'appuyant sur de multiples acteurs et secteurs, dans le cadre duquel plusieurs institutions et intervenants locaux collaborent pour définir des priorités et planifier et mettre en œuvre des stratégies de développement."</a:t>
            </a:r>
            <a:endParaRPr lang="fr-BE"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303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274638"/>
            <a:ext cx="8229600" cy="850106"/>
          </a:xfrm>
        </p:spPr>
        <p:txBody>
          <a:bodyPr>
            <a:normAutofit/>
          </a:bodyPr>
          <a:lstStyle/>
          <a:p>
            <a:r>
              <a:rPr lang="fr-BE" sz="2800" b="1" dirty="0" smtClean="0">
                <a:latin typeface="Arial" panose="020B0604020202020204" pitchFamily="34" charset="0"/>
                <a:cs typeface="Arial" panose="020B0604020202020204" pitchFamily="34" charset="0"/>
              </a:rPr>
              <a:t>Et en Haïti? </a:t>
            </a:r>
            <a:endParaRPr lang="en-GB" sz="2800" b="1" dirty="0">
              <a:latin typeface="Arial" panose="020B0604020202020204" pitchFamily="34" charset="0"/>
              <a:cs typeface="Arial" panose="020B0604020202020204" pitchFamily="34" charset="0"/>
            </a:endParaRPr>
          </a:p>
        </p:txBody>
      </p:sp>
      <p:sp>
        <p:nvSpPr>
          <p:cNvPr id="6" name="Rectangle 5"/>
          <p:cNvSpPr/>
          <p:nvPr/>
        </p:nvSpPr>
        <p:spPr>
          <a:xfrm>
            <a:off x="395536" y="980728"/>
            <a:ext cx="8208912" cy="1200329"/>
          </a:xfrm>
          <a:prstGeom prst="rect">
            <a:avLst/>
          </a:prstGeom>
        </p:spPr>
        <p:txBody>
          <a:bodyPr wrap="square">
            <a:spAutoFit/>
          </a:bodyPr>
          <a:lstStyle/>
          <a:p>
            <a:r>
              <a:rPr lang="fr-BE" dirty="0" smtClean="0">
                <a:latin typeface="Arial" panose="020B0604020202020204" pitchFamily="34" charset="0"/>
                <a:cs typeface="Arial" panose="020B0604020202020204" pitchFamily="34" charset="0"/>
              </a:rPr>
              <a:t>A travers les projets OSC- AL, promotion du partenariat société civile et autorités locales dans le cadre de politiques / processus légaux existants</a:t>
            </a:r>
          </a:p>
          <a:p>
            <a:pPr marL="285750" indent="-285750">
              <a:buFontTx/>
              <a:buChar char="-"/>
            </a:pPr>
            <a:r>
              <a:rPr lang="fr-BE" dirty="0" smtClean="0">
                <a:latin typeface="Arial" panose="020B0604020202020204" pitchFamily="34" charset="0"/>
                <a:cs typeface="Arial" panose="020B0604020202020204" pitchFamily="34" charset="0"/>
              </a:rPr>
              <a:t>Elaboration des PCD</a:t>
            </a:r>
          </a:p>
          <a:p>
            <a:pPr marL="285750" indent="-285750">
              <a:buFontTx/>
              <a:buChar char="-"/>
            </a:pPr>
            <a:r>
              <a:rPr lang="fr-BE" dirty="0" smtClean="0">
                <a:latin typeface="Arial" panose="020B0604020202020204" pitchFamily="34" charset="0"/>
                <a:cs typeface="Arial" panose="020B0604020202020204" pitchFamily="34" charset="0"/>
              </a:rPr>
              <a:t>Rôle central des CDC</a:t>
            </a:r>
          </a:p>
        </p:txBody>
      </p:sp>
      <p:sp>
        <p:nvSpPr>
          <p:cNvPr id="7" name="Rectangle 6"/>
          <p:cNvSpPr/>
          <p:nvPr/>
        </p:nvSpPr>
        <p:spPr>
          <a:xfrm>
            <a:off x="395536" y="3573016"/>
            <a:ext cx="8208912" cy="1200329"/>
          </a:xfrm>
          <a:prstGeom prst="rect">
            <a:avLst/>
          </a:prstGeom>
        </p:spPr>
        <p:txBody>
          <a:bodyPr wrap="square">
            <a:spAutoFit/>
          </a:bodyPr>
          <a:lstStyle/>
          <a:p>
            <a:r>
              <a:rPr lang="fr-BE" dirty="0">
                <a:latin typeface="Arial" panose="020B0604020202020204" pitchFamily="34" charset="0"/>
                <a:cs typeface="Arial" panose="020B0604020202020204" pitchFamily="34" charset="0"/>
              </a:rPr>
              <a:t>A travers des projets Fonds Européen de Développement, plusieurs types d'intervention. Présentation aujourd'hui d'un accompagnement de la SC au niveau local pour participation dans la planification urbaine, et en tant qu'acteur de développement local. </a:t>
            </a:r>
          </a:p>
        </p:txBody>
      </p:sp>
      <p:sp>
        <p:nvSpPr>
          <p:cNvPr id="8" name="TextBox 7"/>
          <p:cNvSpPr txBox="1"/>
          <p:nvPr/>
        </p:nvSpPr>
        <p:spPr>
          <a:xfrm>
            <a:off x="971600" y="2188316"/>
            <a:ext cx="6552728" cy="1323439"/>
          </a:xfrm>
          <a:prstGeom prst="rect">
            <a:avLst/>
          </a:prstGeom>
          <a:solidFill>
            <a:srgbClr val="FFFF00"/>
          </a:solidFill>
          <a:ln w="38100">
            <a:noFill/>
          </a:ln>
        </p:spPr>
        <p:txBody>
          <a:bodyPr wrap="square" rtlCol="0">
            <a:spAutoFit/>
          </a:bodyPr>
          <a:lstStyle/>
          <a:p>
            <a:pPr marL="0" lvl="1"/>
            <a:r>
              <a:rPr lang="fr-BE" sz="2000" dirty="0" smtClean="0">
                <a:latin typeface="Arial" panose="020B0604020202020204" pitchFamily="34" charset="0"/>
                <a:cs typeface="Arial" panose="020B0604020202020204" pitchFamily="34" charset="0"/>
              </a:rPr>
              <a:t>Présentation du </a:t>
            </a:r>
            <a:r>
              <a:rPr lang="fr-BE" sz="2000" dirty="0">
                <a:latin typeface="Arial" panose="020B0604020202020204" pitchFamily="34" charset="0"/>
                <a:cs typeface="Arial" panose="020B0604020202020204" pitchFamily="34" charset="0"/>
              </a:rPr>
              <a:t>Magistrat </a:t>
            </a:r>
            <a:r>
              <a:rPr lang="fr-FR" sz="2000" dirty="0">
                <a:latin typeface="Arial" panose="020B0604020202020204" pitchFamily="34" charset="0"/>
                <a:cs typeface="Arial" panose="020B0604020202020204" pitchFamily="34" charset="0"/>
              </a:rPr>
              <a:t>Gaston Estima</a:t>
            </a:r>
            <a:r>
              <a:rPr lang="fr-BE" sz="2000" dirty="0">
                <a:latin typeface="Arial" panose="020B0604020202020204" pitchFamily="34" charset="0"/>
                <a:cs typeface="Arial" panose="020B0604020202020204" pitchFamily="34" charset="0"/>
              </a:rPr>
              <a:t>, maire </a:t>
            </a:r>
            <a:r>
              <a:rPr lang="fr-BE" sz="2000" dirty="0" smtClean="0">
                <a:latin typeface="Arial" panose="020B0604020202020204" pitchFamily="34" charset="0"/>
                <a:cs typeface="Arial" panose="020B0604020202020204" pitchFamily="34" charset="0"/>
              </a:rPr>
              <a:t>de </a:t>
            </a:r>
            <a:r>
              <a:rPr lang="fr-BE" sz="2000" dirty="0">
                <a:latin typeface="Arial" panose="020B0604020202020204" pitchFamily="34" charset="0"/>
                <a:cs typeface="Arial" panose="020B0604020202020204" pitchFamily="34" charset="0"/>
              </a:rPr>
              <a:t>Saint-Louis du </a:t>
            </a:r>
            <a:r>
              <a:rPr lang="fr-BE" sz="2000" dirty="0" smtClean="0">
                <a:latin typeface="Arial" panose="020B0604020202020204" pitchFamily="34" charset="0"/>
                <a:cs typeface="Arial" panose="020B0604020202020204" pitchFamily="34" charset="0"/>
              </a:rPr>
              <a:t>Nord, suivie d’ID: </a:t>
            </a:r>
          </a:p>
          <a:p>
            <a:pPr marL="0" lvl="1"/>
            <a:r>
              <a:rPr lang="fr-BE" sz="2000" dirty="0" smtClean="0">
                <a:latin typeface="Arial" panose="020B0604020202020204" pitchFamily="34" charset="0"/>
                <a:cs typeface="Arial" panose="020B0604020202020204" pitchFamily="34" charset="0"/>
              </a:rPr>
              <a:t>Expérience d’élaboration et mise en œuvre du PCD. Rôle du CDC, et place de la société civile.</a:t>
            </a:r>
            <a:endParaRPr lang="en-GB" sz="2000" dirty="0">
              <a:latin typeface="Arial" panose="020B0604020202020204" pitchFamily="34" charset="0"/>
              <a:cs typeface="Arial" panose="020B0604020202020204" pitchFamily="34" charset="0"/>
            </a:endParaRPr>
          </a:p>
        </p:txBody>
      </p:sp>
      <p:sp>
        <p:nvSpPr>
          <p:cNvPr id="9" name="TextBox 8"/>
          <p:cNvSpPr txBox="1"/>
          <p:nvPr/>
        </p:nvSpPr>
        <p:spPr>
          <a:xfrm>
            <a:off x="971600" y="4941168"/>
            <a:ext cx="6552728" cy="1323439"/>
          </a:xfrm>
          <a:prstGeom prst="rect">
            <a:avLst/>
          </a:prstGeom>
          <a:solidFill>
            <a:srgbClr val="FFFF00"/>
          </a:solidFill>
          <a:ln w="38100">
            <a:noFill/>
          </a:ln>
        </p:spPr>
        <p:txBody>
          <a:bodyPr wrap="square" rtlCol="0">
            <a:spAutoFit/>
          </a:bodyPr>
          <a:lstStyle/>
          <a:p>
            <a:pPr marL="0" lvl="1"/>
            <a:r>
              <a:rPr lang="fr-BE" sz="2000" dirty="0" smtClean="0">
                <a:latin typeface="Arial" panose="020B0604020202020204" pitchFamily="34" charset="0"/>
                <a:cs typeface="Arial" panose="020B0604020202020204" pitchFamily="34" charset="0"/>
              </a:rPr>
              <a:t>Conversation avec </a:t>
            </a:r>
            <a:r>
              <a:rPr lang="en-US" sz="2000" dirty="0" smtClean="0">
                <a:latin typeface="Arial" panose="020B0604020202020204" pitchFamily="34" charset="0"/>
                <a:cs typeface="Arial" panose="020B0604020202020204" pitchFamily="34" charset="0"/>
              </a:rPr>
              <a:t>Jean </a:t>
            </a:r>
            <a:r>
              <a:rPr lang="en-US" sz="2000" dirty="0">
                <a:latin typeface="Arial" panose="020B0604020202020204" pitchFamily="34" charset="0"/>
                <a:cs typeface="Arial" panose="020B0604020202020204" pitchFamily="34" charset="0"/>
              </a:rPr>
              <a:t>Isaac Josue, president de la </a:t>
            </a:r>
            <a:r>
              <a:rPr lang="en-US" sz="2000" dirty="0" err="1">
                <a:latin typeface="Arial" panose="020B0604020202020204" pitchFamily="34" charset="0"/>
                <a:cs typeface="Arial" panose="020B0604020202020204" pitchFamily="34" charset="0"/>
              </a:rPr>
              <a:t>plateforme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d'OCB</a:t>
            </a:r>
            <a:r>
              <a:rPr lang="en-US" sz="2000" dirty="0">
                <a:latin typeface="Arial" panose="020B0604020202020204" pitchFamily="34" charset="0"/>
                <a:cs typeface="Arial" panose="020B0604020202020204" pitchFamily="34" charset="0"/>
              </a:rPr>
              <a:t> de </a:t>
            </a:r>
            <a:r>
              <a:rPr lang="en-US" sz="2000" dirty="0" err="1">
                <a:latin typeface="Arial" panose="020B0604020202020204" pitchFamily="34" charset="0"/>
                <a:cs typeface="Arial" panose="020B0604020202020204" pitchFamily="34" charset="0"/>
              </a:rPr>
              <a:t>Ti</a:t>
            </a:r>
            <a:r>
              <a:rPr lang="en-US" sz="2000" dirty="0">
                <a:latin typeface="Arial" panose="020B0604020202020204" pitchFamily="34" charset="0"/>
                <a:cs typeface="Arial" panose="020B0604020202020204" pitchFamily="34" charset="0"/>
              </a:rPr>
              <a:t> Sous, </a:t>
            </a:r>
            <a:r>
              <a:rPr lang="en-US" sz="2000" dirty="0" err="1">
                <a:latin typeface="Arial" panose="020B0604020202020204" pitchFamily="34" charset="0"/>
                <a:cs typeface="Arial" panose="020B0604020202020204" pitchFamily="34" charset="0"/>
              </a:rPr>
              <a:t>Aztèk</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Sapotille</a:t>
            </a:r>
            <a:r>
              <a:rPr lang="en-US" sz="2000" dirty="0">
                <a:latin typeface="Arial" panose="020B0604020202020204" pitchFamily="34" charset="0"/>
                <a:cs typeface="Arial" panose="020B0604020202020204" pitchFamily="34" charset="0"/>
              </a:rPr>
              <a:t> et la </a:t>
            </a:r>
            <a:r>
              <a:rPr lang="en-US" sz="2000" dirty="0" err="1" smtClean="0">
                <a:latin typeface="Arial" panose="020B0604020202020204" pitchFamily="34" charset="0"/>
                <a:cs typeface="Arial" panose="020B0604020202020204" pitchFamily="34" charset="0"/>
              </a:rPr>
              <a:t>Grenad</a:t>
            </a:r>
            <a:r>
              <a:rPr lang="en-US" sz="2000" dirty="0" smtClean="0">
                <a:latin typeface="Arial" panose="020B0604020202020204" pitchFamily="34" charset="0"/>
                <a:cs typeface="Arial" panose="020B0604020202020204" pitchFamily="34" charset="0"/>
              </a:rPr>
              <a:t>, sur </a:t>
            </a:r>
            <a:r>
              <a:rPr lang="en-US" sz="2000" dirty="0" err="1" smtClean="0">
                <a:latin typeface="Arial" panose="020B0604020202020204" pitchFamily="34" charset="0"/>
                <a:cs typeface="Arial" panose="020B0604020202020204" pitchFamily="34" charset="0"/>
              </a:rPr>
              <a:t>leur</a:t>
            </a:r>
            <a:r>
              <a:rPr lang="en-US" sz="2000" dirty="0" smtClean="0">
                <a:latin typeface="Arial" panose="020B0604020202020204" pitchFamily="34" charset="0"/>
                <a:cs typeface="Arial" panose="020B0604020202020204" pitchFamily="34" charset="0"/>
              </a:rPr>
              <a:t> </a:t>
            </a:r>
            <a:r>
              <a:rPr lang="en-US" sz="2000" dirty="0" err="1" smtClean="0">
                <a:latin typeface="Arial" panose="020B0604020202020204" pitchFamily="34" charset="0"/>
                <a:cs typeface="Arial" panose="020B0604020202020204" pitchFamily="34" charset="0"/>
              </a:rPr>
              <a:t>expérience</a:t>
            </a:r>
            <a:r>
              <a:rPr lang="en-US" sz="2000" dirty="0" smtClean="0">
                <a:latin typeface="Arial" panose="020B0604020202020204" pitchFamily="34" charset="0"/>
                <a:cs typeface="Arial" panose="020B0604020202020204" pitchFamily="34" charset="0"/>
              </a:rPr>
              <a:t> </a:t>
            </a:r>
            <a:r>
              <a:rPr lang="en-US" sz="2000" dirty="0" err="1" smtClean="0">
                <a:latin typeface="Arial" panose="020B0604020202020204" pitchFamily="34" charset="0"/>
                <a:cs typeface="Arial" panose="020B0604020202020204" pitchFamily="34" charset="0"/>
              </a:rPr>
              <a:t>dans</a:t>
            </a:r>
            <a:r>
              <a:rPr lang="en-US" sz="2000" dirty="0" smtClean="0">
                <a:latin typeface="Arial" panose="020B0604020202020204" pitchFamily="34" charset="0"/>
                <a:cs typeface="Arial" panose="020B0604020202020204" pitchFamily="34" charset="0"/>
              </a:rPr>
              <a:t> le cadre du </a:t>
            </a:r>
            <a:r>
              <a:rPr lang="en-US" sz="2000" dirty="0" err="1" smtClean="0">
                <a:latin typeface="Arial" panose="020B0604020202020204" pitchFamily="34" charset="0"/>
                <a:cs typeface="Arial" panose="020B0604020202020204" pitchFamily="34" charset="0"/>
              </a:rPr>
              <a:t>projet</a:t>
            </a:r>
            <a:r>
              <a:rPr lang="en-US" sz="2000" dirty="0" smtClean="0">
                <a:latin typeface="Arial" panose="020B0604020202020204" pitchFamily="34" charset="0"/>
                <a:cs typeface="Arial" panose="020B0604020202020204" pitchFamily="34" charset="0"/>
              </a:rPr>
              <a:t> </a:t>
            </a:r>
            <a:r>
              <a:rPr lang="en-US" sz="2000" dirty="0" err="1" smtClean="0">
                <a:latin typeface="Arial" panose="020B0604020202020204" pitchFamily="34" charset="0"/>
                <a:cs typeface="Arial" panose="020B0604020202020204" pitchFamily="34" charset="0"/>
              </a:rPr>
              <a:t>d'aménagement</a:t>
            </a:r>
            <a:r>
              <a:rPr lang="en-US" sz="2000" dirty="0" smtClean="0">
                <a:latin typeface="Arial" panose="020B0604020202020204" pitchFamily="34" charset="0"/>
                <a:cs typeface="Arial" panose="020B0604020202020204" pitchFamily="34" charset="0"/>
              </a:rPr>
              <a:t> </a:t>
            </a:r>
            <a:r>
              <a:rPr lang="en-US" sz="2000" dirty="0" err="1" smtClean="0">
                <a:latin typeface="Arial" panose="020B0604020202020204" pitchFamily="34" charset="0"/>
                <a:cs typeface="Arial" panose="020B0604020202020204" pitchFamily="34" charset="0"/>
              </a:rPr>
              <a:t>urbain</a:t>
            </a:r>
            <a:r>
              <a:rPr lang="en-US" sz="2000" dirty="0" smtClean="0">
                <a:latin typeface="Arial" panose="020B0604020202020204" pitchFamily="34" charset="0"/>
                <a:cs typeface="Arial" panose="020B0604020202020204" pitchFamily="34" charset="0"/>
              </a:rPr>
              <a:t> PARAQ avec Care</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430807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0" name="Straight Connector 69"/>
          <p:cNvCxnSpPr>
            <a:stCxn id="68" idx="2"/>
            <a:endCxn id="56" idx="0"/>
          </p:cNvCxnSpPr>
          <p:nvPr/>
        </p:nvCxnSpPr>
        <p:spPr>
          <a:xfrm flipV="1">
            <a:off x="1006714" y="1124744"/>
            <a:ext cx="54895" cy="4821778"/>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59" name="Group 58"/>
          <p:cNvGrpSpPr/>
          <p:nvPr/>
        </p:nvGrpSpPr>
        <p:grpSpPr>
          <a:xfrm>
            <a:off x="323528" y="1124744"/>
            <a:ext cx="1440159" cy="1404156"/>
            <a:chOff x="7236297" y="494675"/>
            <a:chExt cx="1440159" cy="1404156"/>
          </a:xfrm>
        </p:grpSpPr>
        <p:sp>
          <p:nvSpPr>
            <p:cNvPr id="56" name="Oval 55"/>
            <p:cNvSpPr/>
            <p:nvPr/>
          </p:nvSpPr>
          <p:spPr>
            <a:xfrm>
              <a:off x="7272300" y="494675"/>
              <a:ext cx="1404156" cy="1404156"/>
            </a:xfrm>
            <a:prstGeom prst="ellipse">
              <a:avLst/>
            </a:prstGeom>
            <a:solidFill>
              <a:srgbClr val="0058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42" name="TextBox 41"/>
            <p:cNvSpPr txBox="1"/>
            <p:nvPr/>
          </p:nvSpPr>
          <p:spPr>
            <a:xfrm>
              <a:off x="7236297" y="725795"/>
              <a:ext cx="1440159" cy="830997"/>
            </a:xfrm>
            <a:prstGeom prst="rect">
              <a:avLst/>
            </a:prstGeom>
            <a:noFill/>
          </p:spPr>
          <p:txBody>
            <a:bodyPr wrap="square" rtlCol="0" anchor="ctr">
              <a:spAutoFit/>
            </a:bodyPr>
            <a:lstStyle/>
            <a:p>
              <a:pPr algn="ctr"/>
              <a:r>
                <a:rPr lang="fr-BE" sz="1200" b="1" dirty="0" smtClean="0">
                  <a:solidFill>
                    <a:schemeClr val="bg1"/>
                  </a:solidFill>
                  <a:latin typeface="Arial" panose="020B0604020202020204" pitchFamily="34" charset="0"/>
                  <a:cs typeface="Arial" panose="020B0604020202020204" pitchFamily="34" charset="0"/>
                </a:rPr>
                <a:t>Plan départemental de développement</a:t>
              </a:r>
              <a:endParaRPr lang="en-GB" sz="1200" b="1" dirty="0">
                <a:solidFill>
                  <a:schemeClr val="bg1"/>
                </a:solidFill>
                <a:latin typeface="Arial" panose="020B0604020202020204" pitchFamily="34" charset="0"/>
                <a:cs typeface="Arial" panose="020B0604020202020204" pitchFamily="34" charset="0"/>
              </a:endParaRPr>
            </a:p>
          </p:txBody>
        </p:sp>
      </p:grpSp>
      <p:sp>
        <p:nvSpPr>
          <p:cNvPr id="7" name="TextBox 6"/>
          <p:cNvSpPr txBox="1"/>
          <p:nvPr/>
        </p:nvSpPr>
        <p:spPr>
          <a:xfrm>
            <a:off x="7416555" y="1657544"/>
            <a:ext cx="1440159" cy="338554"/>
          </a:xfrm>
          <a:prstGeom prst="rect">
            <a:avLst/>
          </a:prstGeom>
          <a:noFill/>
        </p:spPr>
        <p:txBody>
          <a:bodyPr wrap="square" rtlCol="0" anchor="ctr">
            <a:spAutoFit/>
          </a:bodyPr>
          <a:lstStyle/>
          <a:p>
            <a:pPr algn="ctr"/>
            <a:r>
              <a:rPr lang="fr-BE" sz="1600" b="1" dirty="0" smtClean="0">
                <a:latin typeface="Arial" panose="020B0604020202020204" pitchFamily="34" charset="0"/>
                <a:cs typeface="Arial" panose="020B0604020202020204" pitchFamily="34" charset="0"/>
              </a:rPr>
              <a:t>Département</a:t>
            </a:r>
            <a:endParaRPr lang="en-GB" sz="1600" b="1" dirty="0">
              <a:latin typeface="Arial" panose="020B0604020202020204" pitchFamily="34" charset="0"/>
              <a:cs typeface="Arial" panose="020B0604020202020204" pitchFamily="34" charset="0"/>
            </a:endParaRPr>
          </a:p>
        </p:txBody>
      </p:sp>
      <p:sp>
        <p:nvSpPr>
          <p:cNvPr id="8" name="TextBox 7"/>
          <p:cNvSpPr txBox="1"/>
          <p:nvPr/>
        </p:nvSpPr>
        <p:spPr>
          <a:xfrm>
            <a:off x="7524566" y="3403739"/>
            <a:ext cx="1224136" cy="338554"/>
          </a:xfrm>
          <a:prstGeom prst="rect">
            <a:avLst/>
          </a:prstGeom>
          <a:noFill/>
        </p:spPr>
        <p:txBody>
          <a:bodyPr wrap="square" rtlCol="0" anchor="ctr">
            <a:spAutoFit/>
          </a:bodyPr>
          <a:lstStyle/>
          <a:p>
            <a:pPr algn="ctr"/>
            <a:r>
              <a:rPr lang="fr-BE" sz="1600" b="1" dirty="0" smtClean="0">
                <a:latin typeface="Arial" panose="020B0604020202020204" pitchFamily="34" charset="0"/>
                <a:cs typeface="Arial" panose="020B0604020202020204" pitchFamily="34" charset="0"/>
              </a:rPr>
              <a:t>Commune</a:t>
            </a:r>
            <a:endParaRPr lang="en-GB" sz="1600" b="1" dirty="0">
              <a:latin typeface="Arial" panose="020B0604020202020204" pitchFamily="34" charset="0"/>
              <a:cs typeface="Arial" panose="020B0604020202020204" pitchFamily="34" charset="0"/>
            </a:endParaRPr>
          </a:p>
        </p:txBody>
      </p:sp>
      <p:sp>
        <p:nvSpPr>
          <p:cNvPr id="9" name="TextBox 8"/>
          <p:cNvSpPr txBox="1"/>
          <p:nvPr/>
        </p:nvSpPr>
        <p:spPr>
          <a:xfrm>
            <a:off x="7668582" y="5131931"/>
            <a:ext cx="936104" cy="338554"/>
          </a:xfrm>
          <a:prstGeom prst="rect">
            <a:avLst/>
          </a:prstGeom>
          <a:noFill/>
        </p:spPr>
        <p:txBody>
          <a:bodyPr wrap="square" rtlCol="0" anchor="ctr">
            <a:spAutoFit/>
          </a:bodyPr>
          <a:lstStyle/>
          <a:p>
            <a:pPr algn="ctr"/>
            <a:r>
              <a:rPr lang="fr-BE" sz="1600" b="1" dirty="0" smtClean="0">
                <a:latin typeface="Arial" panose="020B0604020202020204" pitchFamily="34" charset="0"/>
                <a:cs typeface="Arial" panose="020B0604020202020204" pitchFamily="34" charset="0"/>
              </a:rPr>
              <a:t>Section</a:t>
            </a:r>
            <a:endParaRPr lang="en-GB" sz="1600" b="1" dirty="0">
              <a:latin typeface="Arial" panose="020B0604020202020204" pitchFamily="34" charset="0"/>
              <a:cs typeface="Arial" panose="020B0604020202020204" pitchFamily="34" charset="0"/>
            </a:endParaRPr>
          </a:p>
        </p:txBody>
      </p:sp>
      <p:grpSp>
        <p:nvGrpSpPr>
          <p:cNvPr id="13" name="Group 12"/>
          <p:cNvGrpSpPr/>
          <p:nvPr/>
        </p:nvGrpSpPr>
        <p:grpSpPr>
          <a:xfrm>
            <a:off x="5724128" y="1394773"/>
            <a:ext cx="1440160" cy="864096"/>
            <a:chOff x="539552" y="764704"/>
            <a:chExt cx="1440160" cy="864096"/>
          </a:xfrm>
          <a:solidFill>
            <a:srgbClr val="F159B0"/>
          </a:solidFill>
        </p:grpSpPr>
        <p:sp>
          <p:nvSpPr>
            <p:cNvPr id="14" name="Rectangle 13"/>
            <p:cNvSpPr/>
            <p:nvPr/>
          </p:nvSpPr>
          <p:spPr>
            <a:xfrm>
              <a:off x="539552" y="764704"/>
              <a:ext cx="1440160" cy="86409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00" b="1">
                <a:latin typeface="Arial" panose="020B0604020202020204" pitchFamily="34" charset="0"/>
                <a:cs typeface="Arial" panose="020B0604020202020204" pitchFamily="34" charset="0"/>
              </a:endParaRPr>
            </a:p>
          </p:txBody>
        </p:sp>
        <p:sp>
          <p:nvSpPr>
            <p:cNvPr id="15" name="TextBox 14"/>
            <p:cNvSpPr txBox="1"/>
            <p:nvPr/>
          </p:nvSpPr>
          <p:spPr>
            <a:xfrm>
              <a:off x="539553" y="950532"/>
              <a:ext cx="1440159" cy="492443"/>
            </a:xfrm>
            <a:prstGeom prst="rect">
              <a:avLst/>
            </a:prstGeom>
            <a:grpFill/>
          </p:spPr>
          <p:txBody>
            <a:bodyPr wrap="square" rtlCol="0" anchor="ctr">
              <a:spAutoFit/>
            </a:bodyPr>
            <a:lstStyle/>
            <a:p>
              <a:pPr algn="ctr"/>
              <a:r>
                <a:rPr lang="fr-BE" sz="1300" b="1" dirty="0" smtClean="0">
                  <a:latin typeface="Arial" panose="020B0604020202020204" pitchFamily="34" charset="0"/>
                  <a:cs typeface="Arial" panose="020B0604020202020204" pitchFamily="34" charset="0"/>
                </a:rPr>
                <a:t>Assemblée départementale</a:t>
              </a:r>
              <a:endParaRPr lang="en-GB" sz="1300" b="1" dirty="0">
                <a:latin typeface="Arial" panose="020B0604020202020204" pitchFamily="34" charset="0"/>
                <a:cs typeface="Arial" panose="020B0604020202020204" pitchFamily="34" charset="0"/>
              </a:endParaRPr>
            </a:p>
          </p:txBody>
        </p:sp>
      </p:grpSp>
      <p:grpSp>
        <p:nvGrpSpPr>
          <p:cNvPr id="16" name="Group 15"/>
          <p:cNvGrpSpPr/>
          <p:nvPr/>
        </p:nvGrpSpPr>
        <p:grpSpPr>
          <a:xfrm>
            <a:off x="5724128" y="3140968"/>
            <a:ext cx="1440160" cy="864096"/>
            <a:chOff x="647802" y="2564904"/>
            <a:chExt cx="1440160" cy="864096"/>
          </a:xfrm>
          <a:solidFill>
            <a:srgbClr val="F694CC"/>
          </a:solidFill>
        </p:grpSpPr>
        <p:sp>
          <p:nvSpPr>
            <p:cNvPr id="17" name="Rectangle 16"/>
            <p:cNvSpPr/>
            <p:nvPr/>
          </p:nvSpPr>
          <p:spPr>
            <a:xfrm>
              <a:off x="647802" y="2564904"/>
              <a:ext cx="1440160" cy="86409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00" b="1">
                <a:latin typeface="Arial" panose="020B0604020202020204" pitchFamily="34" charset="0"/>
                <a:cs typeface="Arial" panose="020B0604020202020204" pitchFamily="34" charset="0"/>
              </a:endParaRPr>
            </a:p>
          </p:txBody>
        </p:sp>
        <p:sp>
          <p:nvSpPr>
            <p:cNvPr id="18" name="TextBox 17"/>
            <p:cNvSpPr txBox="1"/>
            <p:nvPr/>
          </p:nvSpPr>
          <p:spPr>
            <a:xfrm>
              <a:off x="755576" y="2750732"/>
              <a:ext cx="1224136" cy="492443"/>
            </a:xfrm>
            <a:prstGeom prst="rect">
              <a:avLst/>
            </a:prstGeom>
            <a:grpFill/>
          </p:spPr>
          <p:txBody>
            <a:bodyPr wrap="square" rtlCol="0" anchor="ctr">
              <a:spAutoFit/>
            </a:bodyPr>
            <a:lstStyle/>
            <a:p>
              <a:pPr algn="ctr"/>
              <a:r>
                <a:rPr lang="fr-BE" sz="1300" b="1" dirty="0" smtClean="0">
                  <a:latin typeface="Arial" panose="020B0604020202020204" pitchFamily="34" charset="0"/>
                  <a:cs typeface="Arial" panose="020B0604020202020204" pitchFamily="34" charset="0"/>
                </a:rPr>
                <a:t>Assemblée Communale</a:t>
              </a:r>
              <a:endParaRPr lang="en-GB" sz="1300" b="1" dirty="0">
                <a:latin typeface="Arial" panose="020B0604020202020204" pitchFamily="34" charset="0"/>
                <a:cs typeface="Arial" panose="020B0604020202020204" pitchFamily="34" charset="0"/>
              </a:endParaRPr>
            </a:p>
          </p:txBody>
        </p:sp>
      </p:grpSp>
      <p:grpSp>
        <p:nvGrpSpPr>
          <p:cNvPr id="19" name="Group 18"/>
          <p:cNvGrpSpPr/>
          <p:nvPr/>
        </p:nvGrpSpPr>
        <p:grpSpPr>
          <a:xfrm>
            <a:off x="5724128" y="4869160"/>
            <a:ext cx="1440160" cy="864096"/>
            <a:chOff x="655444" y="4437112"/>
            <a:chExt cx="1440160" cy="864096"/>
          </a:xfrm>
          <a:solidFill>
            <a:srgbClr val="FABEE0"/>
          </a:solidFill>
        </p:grpSpPr>
        <p:sp>
          <p:nvSpPr>
            <p:cNvPr id="20" name="Rectangle 19"/>
            <p:cNvSpPr/>
            <p:nvPr/>
          </p:nvSpPr>
          <p:spPr>
            <a:xfrm>
              <a:off x="655444" y="4437112"/>
              <a:ext cx="1440160" cy="86409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00" b="1">
                <a:latin typeface="Arial" panose="020B0604020202020204" pitchFamily="34" charset="0"/>
                <a:cs typeface="Arial" panose="020B0604020202020204" pitchFamily="34" charset="0"/>
              </a:endParaRPr>
            </a:p>
          </p:txBody>
        </p:sp>
        <p:sp>
          <p:nvSpPr>
            <p:cNvPr id="21" name="TextBox 20"/>
            <p:cNvSpPr txBox="1"/>
            <p:nvPr/>
          </p:nvSpPr>
          <p:spPr>
            <a:xfrm>
              <a:off x="907472" y="4722965"/>
              <a:ext cx="936104" cy="292388"/>
            </a:xfrm>
            <a:prstGeom prst="rect">
              <a:avLst/>
            </a:prstGeom>
            <a:grpFill/>
          </p:spPr>
          <p:txBody>
            <a:bodyPr wrap="square" rtlCol="0" anchor="ctr">
              <a:spAutoFit/>
            </a:bodyPr>
            <a:lstStyle/>
            <a:p>
              <a:pPr algn="ctr"/>
              <a:r>
                <a:rPr lang="fr-BE" sz="1300" b="1" dirty="0" smtClean="0">
                  <a:latin typeface="Arial" panose="020B0604020202020204" pitchFamily="34" charset="0"/>
                  <a:cs typeface="Arial" panose="020B0604020202020204" pitchFamily="34" charset="0"/>
                </a:rPr>
                <a:t>ASEC</a:t>
              </a:r>
              <a:endParaRPr lang="en-GB" sz="1300" b="1" dirty="0">
                <a:latin typeface="Arial" panose="020B0604020202020204" pitchFamily="34" charset="0"/>
                <a:cs typeface="Arial" panose="020B0604020202020204" pitchFamily="34" charset="0"/>
              </a:endParaRPr>
            </a:p>
          </p:txBody>
        </p:sp>
      </p:grpSp>
      <p:grpSp>
        <p:nvGrpSpPr>
          <p:cNvPr id="22" name="Group 21"/>
          <p:cNvGrpSpPr/>
          <p:nvPr/>
        </p:nvGrpSpPr>
        <p:grpSpPr>
          <a:xfrm>
            <a:off x="3923928" y="1394773"/>
            <a:ext cx="1440160" cy="864096"/>
            <a:chOff x="539552" y="764704"/>
            <a:chExt cx="1440160" cy="864096"/>
          </a:xfrm>
          <a:solidFill>
            <a:srgbClr val="C75F09"/>
          </a:solidFill>
        </p:grpSpPr>
        <p:sp>
          <p:nvSpPr>
            <p:cNvPr id="23" name="Rectangle 22"/>
            <p:cNvSpPr/>
            <p:nvPr/>
          </p:nvSpPr>
          <p:spPr>
            <a:xfrm>
              <a:off x="539552" y="764704"/>
              <a:ext cx="1440160" cy="86409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b="1">
                <a:latin typeface="Arial" panose="020B0604020202020204" pitchFamily="34" charset="0"/>
                <a:cs typeface="Arial" panose="020B0604020202020204" pitchFamily="34" charset="0"/>
              </a:endParaRPr>
            </a:p>
          </p:txBody>
        </p:sp>
        <p:sp>
          <p:nvSpPr>
            <p:cNvPr id="24" name="TextBox 23"/>
            <p:cNvSpPr txBox="1"/>
            <p:nvPr/>
          </p:nvSpPr>
          <p:spPr>
            <a:xfrm>
              <a:off x="539553" y="935143"/>
              <a:ext cx="1440159" cy="523220"/>
            </a:xfrm>
            <a:prstGeom prst="rect">
              <a:avLst/>
            </a:prstGeom>
            <a:grpFill/>
          </p:spPr>
          <p:txBody>
            <a:bodyPr wrap="square" rtlCol="0" anchor="ctr">
              <a:spAutoFit/>
            </a:bodyPr>
            <a:lstStyle/>
            <a:p>
              <a:pPr algn="ctr"/>
              <a:r>
                <a:rPr lang="fr-BE" sz="1400" b="1" dirty="0" smtClean="0">
                  <a:latin typeface="Arial" panose="020B0604020202020204" pitchFamily="34" charset="0"/>
                  <a:cs typeface="Arial" panose="020B0604020202020204" pitchFamily="34" charset="0"/>
                </a:rPr>
                <a:t>Conseil départemental</a:t>
              </a:r>
              <a:endParaRPr lang="en-GB" sz="1400" b="1" dirty="0">
                <a:latin typeface="Arial" panose="020B0604020202020204" pitchFamily="34" charset="0"/>
                <a:cs typeface="Arial" panose="020B0604020202020204" pitchFamily="34" charset="0"/>
              </a:endParaRPr>
            </a:p>
          </p:txBody>
        </p:sp>
      </p:grpSp>
      <p:grpSp>
        <p:nvGrpSpPr>
          <p:cNvPr id="25" name="Group 24"/>
          <p:cNvGrpSpPr/>
          <p:nvPr/>
        </p:nvGrpSpPr>
        <p:grpSpPr>
          <a:xfrm>
            <a:off x="3923928" y="3140968"/>
            <a:ext cx="1440160" cy="864096"/>
            <a:chOff x="647802" y="2564904"/>
            <a:chExt cx="1440160" cy="864096"/>
          </a:xfrm>
          <a:solidFill>
            <a:srgbClr val="F58427"/>
          </a:solidFill>
        </p:grpSpPr>
        <p:sp>
          <p:nvSpPr>
            <p:cNvPr id="26" name="Rectangle 25"/>
            <p:cNvSpPr/>
            <p:nvPr/>
          </p:nvSpPr>
          <p:spPr>
            <a:xfrm>
              <a:off x="647802" y="2564904"/>
              <a:ext cx="1440160" cy="86409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b="1">
                <a:latin typeface="Arial" panose="020B0604020202020204" pitchFamily="34" charset="0"/>
                <a:cs typeface="Arial" panose="020B0604020202020204" pitchFamily="34" charset="0"/>
              </a:endParaRPr>
            </a:p>
          </p:txBody>
        </p:sp>
        <p:sp>
          <p:nvSpPr>
            <p:cNvPr id="27" name="TextBox 26"/>
            <p:cNvSpPr txBox="1"/>
            <p:nvPr/>
          </p:nvSpPr>
          <p:spPr>
            <a:xfrm>
              <a:off x="755576" y="2735343"/>
              <a:ext cx="1224136" cy="523220"/>
            </a:xfrm>
            <a:prstGeom prst="rect">
              <a:avLst/>
            </a:prstGeom>
            <a:grpFill/>
          </p:spPr>
          <p:txBody>
            <a:bodyPr wrap="square" rtlCol="0" anchor="ctr">
              <a:spAutoFit/>
            </a:bodyPr>
            <a:lstStyle/>
            <a:p>
              <a:pPr algn="ctr"/>
              <a:r>
                <a:rPr lang="fr-BE" sz="1400" b="1" dirty="0" smtClean="0">
                  <a:latin typeface="Arial" panose="020B0604020202020204" pitchFamily="34" charset="0"/>
                  <a:cs typeface="Arial" panose="020B0604020202020204" pitchFamily="34" charset="0"/>
                </a:rPr>
                <a:t>Conseil communal</a:t>
              </a:r>
              <a:endParaRPr lang="en-GB" sz="1400" b="1" dirty="0">
                <a:latin typeface="Arial" panose="020B0604020202020204" pitchFamily="34" charset="0"/>
                <a:cs typeface="Arial" panose="020B0604020202020204" pitchFamily="34" charset="0"/>
              </a:endParaRPr>
            </a:p>
          </p:txBody>
        </p:sp>
      </p:grpSp>
      <p:grpSp>
        <p:nvGrpSpPr>
          <p:cNvPr id="28" name="Group 27"/>
          <p:cNvGrpSpPr/>
          <p:nvPr/>
        </p:nvGrpSpPr>
        <p:grpSpPr>
          <a:xfrm>
            <a:off x="3923928" y="4869160"/>
            <a:ext cx="1440160" cy="864096"/>
            <a:chOff x="655444" y="4437112"/>
            <a:chExt cx="1440160" cy="864096"/>
          </a:xfrm>
          <a:solidFill>
            <a:srgbClr val="F8A968"/>
          </a:solidFill>
        </p:grpSpPr>
        <p:sp>
          <p:nvSpPr>
            <p:cNvPr id="29" name="Rectangle 28"/>
            <p:cNvSpPr/>
            <p:nvPr/>
          </p:nvSpPr>
          <p:spPr>
            <a:xfrm>
              <a:off x="655444" y="4437112"/>
              <a:ext cx="1440160" cy="86409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b="1">
                <a:latin typeface="Arial" panose="020B0604020202020204" pitchFamily="34" charset="0"/>
                <a:cs typeface="Arial" panose="020B0604020202020204" pitchFamily="34" charset="0"/>
              </a:endParaRPr>
            </a:p>
          </p:txBody>
        </p:sp>
        <p:sp>
          <p:nvSpPr>
            <p:cNvPr id="30" name="TextBox 29"/>
            <p:cNvSpPr txBox="1"/>
            <p:nvPr/>
          </p:nvSpPr>
          <p:spPr>
            <a:xfrm>
              <a:off x="655445" y="4715271"/>
              <a:ext cx="1331909" cy="307777"/>
            </a:xfrm>
            <a:prstGeom prst="rect">
              <a:avLst/>
            </a:prstGeom>
            <a:grpFill/>
          </p:spPr>
          <p:txBody>
            <a:bodyPr wrap="square" rtlCol="0" anchor="ctr">
              <a:spAutoFit/>
            </a:bodyPr>
            <a:lstStyle/>
            <a:p>
              <a:pPr algn="ctr"/>
              <a:r>
                <a:rPr lang="fr-BE" sz="1400" b="1" dirty="0" smtClean="0">
                  <a:latin typeface="Arial" panose="020B0604020202020204" pitchFamily="34" charset="0"/>
                  <a:cs typeface="Arial" panose="020B0604020202020204" pitchFamily="34" charset="0"/>
                </a:rPr>
                <a:t>CASEC</a:t>
              </a:r>
              <a:endParaRPr lang="en-GB" sz="1400" b="1" dirty="0">
                <a:latin typeface="Arial" panose="020B0604020202020204" pitchFamily="34" charset="0"/>
                <a:cs typeface="Arial" panose="020B0604020202020204" pitchFamily="34" charset="0"/>
              </a:endParaRPr>
            </a:p>
          </p:txBody>
        </p:sp>
      </p:grpSp>
      <p:grpSp>
        <p:nvGrpSpPr>
          <p:cNvPr id="49" name="Group 48"/>
          <p:cNvGrpSpPr/>
          <p:nvPr/>
        </p:nvGrpSpPr>
        <p:grpSpPr>
          <a:xfrm>
            <a:off x="2123728" y="1394773"/>
            <a:ext cx="1440160" cy="864096"/>
            <a:chOff x="5580112" y="764704"/>
            <a:chExt cx="1440160" cy="864096"/>
          </a:xfrm>
        </p:grpSpPr>
        <p:sp>
          <p:nvSpPr>
            <p:cNvPr id="4" name="Rectangle 3"/>
            <p:cNvSpPr/>
            <p:nvPr/>
          </p:nvSpPr>
          <p:spPr>
            <a:xfrm>
              <a:off x="5580112" y="764704"/>
              <a:ext cx="1440160" cy="864096"/>
            </a:xfrm>
            <a:prstGeom prst="rect">
              <a:avLst/>
            </a:prstGeom>
            <a:solidFill>
              <a:srgbClr val="6EA9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Arial" panose="020B0604020202020204" pitchFamily="34" charset="0"/>
                <a:cs typeface="Arial" panose="020B0604020202020204" pitchFamily="34" charset="0"/>
              </a:endParaRPr>
            </a:p>
          </p:txBody>
        </p:sp>
        <p:sp>
          <p:nvSpPr>
            <p:cNvPr id="33" name="TextBox 32"/>
            <p:cNvSpPr txBox="1"/>
            <p:nvPr/>
          </p:nvSpPr>
          <p:spPr>
            <a:xfrm>
              <a:off x="5580113" y="873587"/>
              <a:ext cx="1440159" cy="646331"/>
            </a:xfrm>
            <a:prstGeom prst="rect">
              <a:avLst/>
            </a:prstGeom>
            <a:noFill/>
          </p:spPr>
          <p:txBody>
            <a:bodyPr wrap="square" rtlCol="0" anchor="ctr">
              <a:spAutoFit/>
            </a:bodyPr>
            <a:lstStyle/>
            <a:p>
              <a:pPr algn="ctr"/>
              <a:r>
                <a:rPr lang="fr-BE" sz="1200" b="1" dirty="0" smtClean="0">
                  <a:latin typeface="Arial" panose="020B0604020202020204" pitchFamily="34" charset="0"/>
                  <a:cs typeface="Arial" panose="020B0604020202020204" pitchFamily="34" charset="0"/>
                </a:rPr>
                <a:t>Conseil de Développement départemental</a:t>
              </a:r>
              <a:endParaRPr lang="en-GB" sz="1200" b="1" dirty="0">
                <a:latin typeface="Arial" panose="020B0604020202020204" pitchFamily="34" charset="0"/>
                <a:cs typeface="Arial" panose="020B0604020202020204" pitchFamily="34" charset="0"/>
              </a:endParaRPr>
            </a:p>
          </p:txBody>
        </p:sp>
      </p:grpSp>
      <p:grpSp>
        <p:nvGrpSpPr>
          <p:cNvPr id="50" name="Group 49"/>
          <p:cNvGrpSpPr/>
          <p:nvPr/>
        </p:nvGrpSpPr>
        <p:grpSpPr>
          <a:xfrm>
            <a:off x="2123728" y="3140968"/>
            <a:ext cx="1440160" cy="864096"/>
            <a:chOff x="5580112" y="2600908"/>
            <a:chExt cx="1440160" cy="864096"/>
          </a:xfrm>
        </p:grpSpPr>
        <p:sp>
          <p:nvSpPr>
            <p:cNvPr id="5" name="Rectangle 4"/>
            <p:cNvSpPr/>
            <p:nvPr/>
          </p:nvSpPr>
          <p:spPr>
            <a:xfrm>
              <a:off x="5580112" y="2600908"/>
              <a:ext cx="1440160" cy="864096"/>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Arial" panose="020B0604020202020204" pitchFamily="34" charset="0"/>
                <a:cs typeface="Arial" panose="020B0604020202020204" pitchFamily="34" charset="0"/>
              </a:endParaRPr>
            </a:p>
          </p:txBody>
        </p:sp>
        <p:sp>
          <p:nvSpPr>
            <p:cNvPr id="36" name="TextBox 35"/>
            <p:cNvSpPr txBox="1"/>
            <p:nvPr/>
          </p:nvSpPr>
          <p:spPr>
            <a:xfrm>
              <a:off x="5580112" y="2617458"/>
              <a:ext cx="1440160" cy="830997"/>
            </a:xfrm>
            <a:prstGeom prst="rect">
              <a:avLst/>
            </a:prstGeom>
            <a:noFill/>
          </p:spPr>
          <p:txBody>
            <a:bodyPr wrap="square" rtlCol="0" anchor="ctr">
              <a:spAutoFit/>
            </a:bodyPr>
            <a:lstStyle/>
            <a:p>
              <a:pPr algn="ctr"/>
              <a:r>
                <a:rPr lang="fr-BE" sz="1200" b="1" dirty="0" smtClean="0">
                  <a:latin typeface="Arial" panose="020B0604020202020204" pitchFamily="34" charset="0"/>
                  <a:cs typeface="Arial" panose="020B0604020202020204" pitchFamily="34" charset="0"/>
                </a:rPr>
                <a:t>Conseil de Développement Communal (CDC)</a:t>
              </a:r>
              <a:endParaRPr lang="en-GB" sz="1200" b="1" dirty="0">
                <a:latin typeface="Arial" panose="020B0604020202020204" pitchFamily="34" charset="0"/>
                <a:cs typeface="Arial" panose="020B0604020202020204" pitchFamily="34" charset="0"/>
              </a:endParaRPr>
            </a:p>
          </p:txBody>
        </p:sp>
      </p:grpSp>
      <p:grpSp>
        <p:nvGrpSpPr>
          <p:cNvPr id="51" name="Group 50"/>
          <p:cNvGrpSpPr/>
          <p:nvPr/>
        </p:nvGrpSpPr>
        <p:grpSpPr>
          <a:xfrm>
            <a:off x="2123728" y="4869160"/>
            <a:ext cx="1440160" cy="864096"/>
            <a:chOff x="5580112" y="4437112"/>
            <a:chExt cx="1440160" cy="864096"/>
          </a:xfrm>
        </p:grpSpPr>
        <p:sp>
          <p:nvSpPr>
            <p:cNvPr id="6" name="Rectangle 5"/>
            <p:cNvSpPr/>
            <p:nvPr/>
          </p:nvSpPr>
          <p:spPr>
            <a:xfrm>
              <a:off x="5580112" y="4437112"/>
              <a:ext cx="1440160" cy="864096"/>
            </a:xfrm>
            <a:prstGeom prst="rect">
              <a:avLst/>
            </a:prstGeom>
            <a:solidFill>
              <a:srgbClr val="B8E0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Arial" panose="020B0604020202020204" pitchFamily="34" charset="0"/>
                <a:cs typeface="Arial" panose="020B0604020202020204" pitchFamily="34" charset="0"/>
              </a:endParaRPr>
            </a:p>
          </p:txBody>
        </p:sp>
        <p:sp>
          <p:nvSpPr>
            <p:cNvPr id="39" name="TextBox 38"/>
            <p:cNvSpPr txBox="1"/>
            <p:nvPr/>
          </p:nvSpPr>
          <p:spPr>
            <a:xfrm>
              <a:off x="5580112" y="4545995"/>
              <a:ext cx="1440160" cy="646331"/>
            </a:xfrm>
            <a:prstGeom prst="rect">
              <a:avLst/>
            </a:prstGeom>
            <a:noFill/>
          </p:spPr>
          <p:txBody>
            <a:bodyPr wrap="square" rtlCol="0" anchor="ctr">
              <a:spAutoFit/>
            </a:bodyPr>
            <a:lstStyle/>
            <a:p>
              <a:pPr algn="ctr"/>
              <a:r>
                <a:rPr lang="fr-BE" sz="1200" b="1" dirty="0" smtClean="0">
                  <a:latin typeface="Arial" panose="020B0604020202020204" pitchFamily="34" charset="0"/>
                  <a:cs typeface="Arial" panose="020B0604020202020204" pitchFamily="34" charset="0"/>
                </a:rPr>
                <a:t>Conseil de développement de la SC</a:t>
              </a:r>
              <a:endParaRPr lang="en-GB" sz="1200" b="1" dirty="0">
                <a:latin typeface="Arial" panose="020B0604020202020204" pitchFamily="34" charset="0"/>
                <a:cs typeface="Arial" panose="020B0604020202020204" pitchFamily="34" charset="0"/>
              </a:endParaRPr>
            </a:p>
          </p:txBody>
        </p:sp>
      </p:grpSp>
      <p:grpSp>
        <p:nvGrpSpPr>
          <p:cNvPr id="60" name="Group 59"/>
          <p:cNvGrpSpPr/>
          <p:nvPr/>
        </p:nvGrpSpPr>
        <p:grpSpPr>
          <a:xfrm>
            <a:off x="353848" y="2870937"/>
            <a:ext cx="1440160" cy="1404156"/>
            <a:chOff x="7236296" y="2330877"/>
            <a:chExt cx="1440160" cy="1404156"/>
          </a:xfrm>
        </p:grpSpPr>
        <p:sp>
          <p:nvSpPr>
            <p:cNvPr id="57" name="Oval 56"/>
            <p:cNvSpPr/>
            <p:nvPr/>
          </p:nvSpPr>
          <p:spPr>
            <a:xfrm>
              <a:off x="7236296" y="2330877"/>
              <a:ext cx="1404156" cy="1404156"/>
            </a:xfrm>
            <a:prstGeom prst="ellipse">
              <a:avLst/>
            </a:prstGeom>
            <a:solidFill>
              <a:srgbClr val="0083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45" name="TextBox 44"/>
            <p:cNvSpPr txBox="1"/>
            <p:nvPr/>
          </p:nvSpPr>
          <p:spPr>
            <a:xfrm>
              <a:off x="7236296" y="2709790"/>
              <a:ext cx="1440160" cy="646331"/>
            </a:xfrm>
            <a:prstGeom prst="rect">
              <a:avLst/>
            </a:prstGeom>
            <a:noFill/>
          </p:spPr>
          <p:txBody>
            <a:bodyPr wrap="square" rtlCol="0" anchor="ctr">
              <a:spAutoFit/>
            </a:bodyPr>
            <a:lstStyle/>
            <a:p>
              <a:pPr algn="ctr"/>
              <a:r>
                <a:rPr lang="fr-BE" sz="1200" b="1" dirty="0" smtClean="0">
                  <a:solidFill>
                    <a:schemeClr val="bg1"/>
                  </a:solidFill>
                  <a:latin typeface="Arial" panose="020B0604020202020204" pitchFamily="34" charset="0"/>
                  <a:cs typeface="Arial" panose="020B0604020202020204" pitchFamily="34" charset="0"/>
                </a:rPr>
                <a:t>Plan Communal de développement</a:t>
              </a:r>
              <a:endParaRPr lang="en-GB" sz="1200" b="1" dirty="0">
                <a:solidFill>
                  <a:schemeClr val="bg1"/>
                </a:solidFill>
                <a:latin typeface="Arial" panose="020B0604020202020204" pitchFamily="34" charset="0"/>
                <a:cs typeface="Arial" panose="020B0604020202020204" pitchFamily="34" charset="0"/>
              </a:endParaRPr>
            </a:p>
          </p:txBody>
        </p:sp>
      </p:grpSp>
      <p:grpSp>
        <p:nvGrpSpPr>
          <p:cNvPr id="61" name="Group 60"/>
          <p:cNvGrpSpPr/>
          <p:nvPr/>
        </p:nvGrpSpPr>
        <p:grpSpPr>
          <a:xfrm>
            <a:off x="323528" y="4617132"/>
            <a:ext cx="1440159" cy="1404156"/>
            <a:chOff x="7236297" y="4185084"/>
            <a:chExt cx="1440159" cy="1404156"/>
          </a:xfrm>
        </p:grpSpPr>
        <p:sp>
          <p:nvSpPr>
            <p:cNvPr id="58" name="Oval 57"/>
            <p:cNvSpPr/>
            <p:nvPr/>
          </p:nvSpPr>
          <p:spPr>
            <a:xfrm>
              <a:off x="7272300" y="4185084"/>
              <a:ext cx="1404156" cy="1404156"/>
            </a:xfrm>
            <a:prstGeom prst="ellipse">
              <a:avLst/>
            </a:prstGeom>
            <a:solidFill>
              <a:srgbClr val="5BB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48" name="TextBox 47"/>
            <p:cNvSpPr txBox="1"/>
            <p:nvPr/>
          </p:nvSpPr>
          <p:spPr>
            <a:xfrm>
              <a:off x="7236297" y="4545996"/>
              <a:ext cx="1440159" cy="646331"/>
            </a:xfrm>
            <a:prstGeom prst="rect">
              <a:avLst/>
            </a:prstGeom>
            <a:noFill/>
          </p:spPr>
          <p:txBody>
            <a:bodyPr wrap="square" rtlCol="0" anchor="ctr">
              <a:spAutoFit/>
            </a:bodyPr>
            <a:lstStyle/>
            <a:p>
              <a:pPr algn="ctr"/>
              <a:r>
                <a:rPr lang="fr-BE" sz="1200" b="1" dirty="0" smtClean="0">
                  <a:solidFill>
                    <a:schemeClr val="bg1"/>
                  </a:solidFill>
                  <a:latin typeface="Arial" panose="020B0604020202020204" pitchFamily="34" charset="0"/>
                  <a:cs typeface="Arial" panose="020B0604020202020204" pitchFamily="34" charset="0"/>
                </a:rPr>
                <a:t>Plan de développement de la SC</a:t>
              </a:r>
              <a:endParaRPr lang="en-GB" sz="1200" b="1" dirty="0">
                <a:solidFill>
                  <a:schemeClr val="bg1"/>
                </a:solidFill>
                <a:latin typeface="Arial" panose="020B0604020202020204" pitchFamily="34" charset="0"/>
                <a:cs typeface="Arial" panose="020B0604020202020204" pitchFamily="34" charset="0"/>
              </a:endParaRPr>
            </a:p>
          </p:txBody>
        </p:sp>
      </p:grpSp>
      <p:sp>
        <p:nvSpPr>
          <p:cNvPr id="52" name="TextBox 51"/>
          <p:cNvSpPr txBox="1"/>
          <p:nvPr/>
        </p:nvSpPr>
        <p:spPr>
          <a:xfrm>
            <a:off x="2339752" y="6084004"/>
            <a:ext cx="1224136" cy="369332"/>
          </a:xfrm>
          <a:prstGeom prst="rect">
            <a:avLst/>
          </a:prstGeom>
          <a:noFill/>
        </p:spPr>
        <p:txBody>
          <a:bodyPr wrap="square" rtlCol="0">
            <a:spAutoFit/>
          </a:bodyPr>
          <a:lstStyle/>
          <a:p>
            <a:pPr algn="ctr"/>
            <a:r>
              <a:rPr lang="fr-BE" dirty="0" smtClean="0"/>
              <a:t>élabore</a:t>
            </a:r>
            <a:endParaRPr lang="en-GB" dirty="0"/>
          </a:p>
        </p:txBody>
      </p:sp>
      <p:sp>
        <p:nvSpPr>
          <p:cNvPr id="53" name="TextBox 52"/>
          <p:cNvSpPr txBox="1"/>
          <p:nvPr/>
        </p:nvSpPr>
        <p:spPr>
          <a:xfrm>
            <a:off x="4136992" y="6084004"/>
            <a:ext cx="1224136" cy="369332"/>
          </a:xfrm>
          <a:prstGeom prst="rect">
            <a:avLst/>
          </a:prstGeom>
          <a:noFill/>
        </p:spPr>
        <p:txBody>
          <a:bodyPr wrap="square" rtlCol="0">
            <a:spAutoFit/>
          </a:bodyPr>
          <a:lstStyle/>
          <a:p>
            <a:pPr algn="ctr"/>
            <a:r>
              <a:rPr lang="fr-BE" dirty="0" smtClean="0"/>
              <a:t>Propose</a:t>
            </a:r>
            <a:endParaRPr lang="en-GB" dirty="0"/>
          </a:p>
        </p:txBody>
      </p:sp>
      <p:sp>
        <p:nvSpPr>
          <p:cNvPr id="54" name="TextBox 53"/>
          <p:cNvSpPr txBox="1"/>
          <p:nvPr/>
        </p:nvSpPr>
        <p:spPr>
          <a:xfrm>
            <a:off x="5839795" y="6084004"/>
            <a:ext cx="1224136" cy="369332"/>
          </a:xfrm>
          <a:prstGeom prst="rect">
            <a:avLst/>
          </a:prstGeom>
          <a:noFill/>
        </p:spPr>
        <p:txBody>
          <a:bodyPr wrap="square" rtlCol="0">
            <a:spAutoFit/>
          </a:bodyPr>
          <a:lstStyle/>
          <a:p>
            <a:pPr algn="ctr"/>
            <a:r>
              <a:rPr lang="fr-BE" dirty="0" smtClean="0"/>
              <a:t>Ratifie</a:t>
            </a:r>
            <a:endParaRPr lang="en-GB" dirty="0"/>
          </a:p>
        </p:txBody>
      </p:sp>
      <p:cxnSp>
        <p:nvCxnSpPr>
          <p:cNvPr id="64" name="Straight Arrow Connector 63"/>
          <p:cNvCxnSpPr>
            <a:endCxn id="6" idx="1"/>
          </p:cNvCxnSpPr>
          <p:nvPr/>
        </p:nvCxnSpPr>
        <p:spPr>
          <a:xfrm>
            <a:off x="1794008" y="5301207"/>
            <a:ext cx="329720" cy="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a:off x="1794009" y="3573014"/>
            <a:ext cx="329720" cy="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p:nvPr/>
        </p:nvCxnSpPr>
        <p:spPr>
          <a:xfrm>
            <a:off x="1763688" y="1826822"/>
            <a:ext cx="329720" cy="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8" name="Arc 67"/>
          <p:cNvSpPr/>
          <p:nvPr/>
        </p:nvSpPr>
        <p:spPr>
          <a:xfrm flipH="1" flipV="1">
            <a:off x="1006714" y="5624374"/>
            <a:ext cx="644296" cy="644296"/>
          </a:xfrm>
          <a:prstGeom prst="arc">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cxnSp>
        <p:nvCxnSpPr>
          <p:cNvPr id="73" name="Straight Arrow Connector 72"/>
          <p:cNvCxnSpPr>
            <a:stCxn id="68" idx="0"/>
          </p:cNvCxnSpPr>
          <p:nvPr/>
        </p:nvCxnSpPr>
        <p:spPr>
          <a:xfrm>
            <a:off x="1328862" y="6268670"/>
            <a:ext cx="1154906" cy="0"/>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a:endCxn id="53" idx="1"/>
          </p:cNvCxnSpPr>
          <p:nvPr/>
        </p:nvCxnSpPr>
        <p:spPr>
          <a:xfrm flipV="1">
            <a:off x="3347864" y="6268670"/>
            <a:ext cx="789128" cy="11392"/>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p:nvPr/>
        </p:nvCxnSpPr>
        <p:spPr>
          <a:xfrm>
            <a:off x="5255838" y="6275623"/>
            <a:ext cx="831108" cy="6954"/>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55" name="Title 1"/>
          <p:cNvSpPr>
            <a:spLocks noGrp="1"/>
          </p:cNvSpPr>
          <p:nvPr>
            <p:ph type="title"/>
          </p:nvPr>
        </p:nvSpPr>
        <p:spPr>
          <a:xfrm>
            <a:off x="457200" y="274638"/>
            <a:ext cx="8229600" cy="850106"/>
          </a:xfrm>
        </p:spPr>
        <p:txBody>
          <a:bodyPr>
            <a:normAutofit/>
          </a:bodyPr>
          <a:lstStyle/>
          <a:p>
            <a:r>
              <a:rPr lang="fr-BE" sz="2800" b="1" dirty="0" smtClean="0">
                <a:latin typeface="Arial" panose="020B0604020202020204" pitchFamily="34" charset="0"/>
                <a:cs typeface="Arial" panose="020B0604020202020204" pitchFamily="34" charset="0"/>
              </a:rPr>
              <a:t>De la théorie…</a:t>
            </a:r>
            <a:endParaRPr lang="en-GB" sz="2800" b="1" dirty="0">
              <a:latin typeface="Arial" panose="020B0604020202020204" pitchFamily="34" charset="0"/>
              <a:cs typeface="Arial" panose="020B0604020202020204" pitchFamily="34" charset="0"/>
            </a:endParaRPr>
          </a:p>
        </p:txBody>
      </p:sp>
      <p:sp>
        <p:nvSpPr>
          <p:cNvPr id="62" name="TextBox 61"/>
          <p:cNvSpPr txBox="1"/>
          <p:nvPr/>
        </p:nvSpPr>
        <p:spPr>
          <a:xfrm>
            <a:off x="5255838" y="6433059"/>
            <a:ext cx="3636880" cy="276999"/>
          </a:xfrm>
          <a:prstGeom prst="rect">
            <a:avLst/>
          </a:prstGeom>
          <a:noFill/>
        </p:spPr>
        <p:txBody>
          <a:bodyPr wrap="square" rtlCol="0">
            <a:spAutoFit/>
          </a:bodyPr>
          <a:lstStyle/>
          <a:p>
            <a:pPr algn="ctr"/>
            <a:r>
              <a:rPr lang="fr-BE" sz="1200" dirty="0" smtClean="0"/>
              <a:t>Diapositive reprise de l'étude sur la résilience UE</a:t>
            </a:r>
            <a:endParaRPr lang="en-GB" sz="1200" dirty="0"/>
          </a:p>
        </p:txBody>
      </p:sp>
      <p:sp>
        <p:nvSpPr>
          <p:cNvPr id="2" name="Rectangle 1"/>
          <p:cNvSpPr/>
          <p:nvPr/>
        </p:nvSpPr>
        <p:spPr>
          <a:xfrm>
            <a:off x="251520" y="2708920"/>
            <a:ext cx="8784976" cy="1728192"/>
          </a:xfrm>
          <a:prstGeom prst="rect">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08442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332656"/>
            <a:ext cx="8568952" cy="850106"/>
          </a:xfrm>
        </p:spPr>
        <p:txBody>
          <a:bodyPr>
            <a:noAutofit/>
          </a:bodyPr>
          <a:lstStyle/>
          <a:p>
            <a:r>
              <a:rPr lang="fr-BE" sz="2800" b="1" dirty="0" smtClean="0">
                <a:latin typeface="Arial" panose="020B0604020202020204" pitchFamily="34" charset="0"/>
                <a:cs typeface="Arial" panose="020B0604020202020204" pitchFamily="34" charset="0"/>
              </a:rPr>
              <a:t>…à </a:t>
            </a:r>
            <a:r>
              <a:rPr lang="fr-BE" sz="2800" b="1">
                <a:latin typeface="Arial" panose="020B0604020202020204" pitchFamily="34" charset="0"/>
                <a:cs typeface="Arial" panose="020B0604020202020204" pitchFamily="34" charset="0"/>
              </a:rPr>
              <a:t>la </a:t>
            </a:r>
            <a:r>
              <a:rPr lang="fr-BE" sz="2800" b="1" smtClean="0">
                <a:latin typeface="Arial" panose="020B0604020202020204" pitchFamily="34" charset="0"/>
                <a:cs typeface="Arial" panose="020B0604020202020204" pitchFamily="34" charset="0"/>
              </a:rPr>
              <a:t>pratique. De </a:t>
            </a:r>
            <a:r>
              <a:rPr lang="fr-BE" sz="2800" b="1" dirty="0">
                <a:latin typeface="Arial" panose="020B0604020202020204" pitchFamily="34" charset="0"/>
                <a:cs typeface="Arial" panose="020B0604020202020204" pitchFamily="34" charset="0"/>
              </a:rPr>
              <a:t>la participation de la société civile aux affaires publiques: le CDC</a:t>
            </a:r>
            <a:endParaRPr lang="en-GB" sz="28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1520" y="1700808"/>
            <a:ext cx="8640960" cy="4608512"/>
          </a:xfrm>
        </p:spPr>
        <p:txBody>
          <a:bodyPr>
            <a:normAutofit/>
          </a:bodyPr>
          <a:lstStyle/>
          <a:p>
            <a:r>
              <a:rPr lang="fr-BE" sz="2000" dirty="0">
                <a:latin typeface="Arial" panose="020B0604020202020204" pitchFamily="34" charset="0"/>
                <a:cs typeface="Arial" panose="020B0604020202020204" pitchFamily="34" charset="0"/>
              </a:rPr>
              <a:t>CDC Comme organe de concertation </a:t>
            </a:r>
            <a:r>
              <a:rPr lang="fr-BE" sz="2000" dirty="0" smtClean="0">
                <a:latin typeface="Arial" panose="020B0604020202020204" pitchFamily="34" charset="0"/>
                <a:cs typeface="Arial" panose="020B0604020202020204" pitchFamily="34" charset="0"/>
              </a:rPr>
              <a:t>légal (décret 2006)</a:t>
            </a:r>
            <a:endParaRPr lang="fr-BE" sz="2000" dirty="0">
              <a:latin typeface="Arial" panose="020B0604020202020204" pitchFamily="34" charset="0"/>
              <a:cs typeface="Arial" panose="020B0604020202020204" pitchFamily="34" charset="0"/>
            </a:endParaRPr>
          </a:p>
          <a:p>
            <a:r>
              <a:rPr lang="fr-BE" sz="2000" dirty="0">
                <a:latin typeface="Arial" panose="020B0604020202020204" pitchFamily="34" charset="0"/>
                <a:cs typeface="Arial" panose="020B0604020202020204" pitchFamily="34" charset="0"/>
              </a:rPr>
              <a:t>CDC : Représentatif de la vie de la commune</a:t>
            </a:r>
          </a:p>
          <a:p>
            <a:pPr>
              <a:tabLst>
                <a:tab pos="4572000" algn="l"/>
              </a:tabLst>
            </a:pPr>
            <a:r>
              <a:rPr lang="fr-BE" sz="2000" dirty="0">
                <a:latin typeface="Arial" panose="020B0604020202020204" pitchFamily="34" charset="0"/>
                <a:cs typeface="Arial" panose="020B0604020202020204" pitchFamily="34" charset="0"/>
              </a:rPr>
              <a:t>CDC : Légitime les interventions (des AL et autres intervenants) et limite les hostilités dans la </a:t>
            </a:r>
            <a:r>
              <a:rPr lang="fr-BE" sz="2000" dirty="0" smtClean="0">
                <a:latin typeface="Arial" panose="020B0604020202020204" pitchFamily="34" charset="0"/>
                <a:cs typeface="Arial" panose="020B0604020202020204" pitchFamily="34" charset="0"/>
              </a:rPr>
              <a:t>réalisation </a:t>
            </a:r>
            <a:r>
              <a:rPr lang="fr-BE" sz="2000" dirty="0">
                <a:latin typeface="Arial" panose="020B0604020202020204" pitchFamily="34" charset="0"/>
                <a:cs typeface="Arial" panose="020B0604020202020204" pitchFamily="34" charset="0"/>
              </a:rPr>
              <a:t>des actions</a:t>
            </a:r>
          </a:p>
          <a:p>
            <a:pPr>
              <a:spcBef>
                <a:spcPts val="0"/>
              </a:spcBef>
              <a:tabLst>
                <a:tab pos="4572000" algn="l"/>
              </a:tabLst>
            </a:pPr>
            <a:r>
              <a:rPr lang="fr-BE" sz="2000" dirty="0" smtClean="0">
                <a:latin typeface="Arial" panose="020B0604020202020204" pitchFamily="34" charset="0"/>
                <a:cs typeface="Arial" panose="020B0604020202020204" pitchFamily="34" charset="0"/>
              </a:rPr>
              <a:t>CDC : Facilite </a:t>
            </a:r>
            <a:r>
              <a:rPr lang="fr-BE" sz="2000" dirty="0">
                <a:latin typeface="Arial" panose="020B0604020202020204" pitchFamily="34" charset="0"/>
                <a:cs typeface="Arial" panose="020B0604020202020204" pitchFamily="34" charset="0"/>
              </a:rPr>
              <a:t>l’harmonisation et </a:t>
            </a:r>
            <a:endParaRPr lang="fr-BE" sz="2000" dirty="0" smtClean="0">
              <a:latin typeface="Arial" panose="020B0604020202020204" pitchFamily="34" charset="0"/>
              <a:cs typeface="Arial" panose="020B0604020202020204" pitchFamily="34" charset="0"/>
            </a:endParaRPr>
          </a:p>
          <a:p>
            <a:pPr marL="360363" indent="0">
              <a:spcBef>
                <a:spcPts val="0"/>
              </a:spcBef>
              <a:buNone/>
              <a:tabLst>
                <a:tab pos="4572000" algn="l"/>
              </a:tabLst>
            </a:pPr>
            <a:r>
              <a:rPr lang="fr-BE" sz="2000" dirty="0" smtClean="0">
                <a:latin typeface="Arial" panose="020B0604020202020204" pitchFamily="34" charset="0"/>
                <a:cs typeface="Arial" panose="020B0604020202020204" pitchFamily="34" charset="0"/>
              </a:rPr>
              <a:t>la </a:t>
            </a:r>
            <a:r>
              <a:rPr lang="fr-BE" sz="2000" dirty="0">
                <a:latin typeface="Arial" panose="020B0604020202020204" pitchFamily="34" charset="0"/>
                <a:cs typeface="Arial" panose="020B0604020202020204" pitchFamily="34" charset="0"/>
              </a:rPr>
              <a:t>hiérarchisation des actions </a:t>
            </a:r>
            <a:endParaRPr lang="fr-BE" sz="2000" dirty="0" smtClean="0">
              <a:latin typeface="Arial" panose="020B0604020202020204" pitchFamily="34" charset="0"/>
              <a:cs typeface="Arial" panose="020B0604020202020204" pitchFamily="34" charset="0"/>
            </a:endParaRPr>
          </a:p>
          <a:p>
            <a:pPr marL="360363" indent="0">
              <a:spcBef>
                <a:spcPts val="0"/>
              </a:spcBef>
              <a:buNone/>
              <a:tabLst>
                <a:tab pos="4572000" algn="l"/>
              </a:tabLst>
            </a:pPr>
            <a:r>
              <a:rPr lang="fr-BE" sz="2000" dirty="0" smtClean="0">
                <a:latin typeface="Arial" panose="020B0604020202020204" pitchFamily="34" charset="0"/>
                <a:cs typeface="Arial" panose="020B0604020202020204" pitchFamily="34" charset="0"/>
              </a:rPr>
              <a:t>de </a:t>
            </a:r>
            <a:r>
              <a:rPr lang="fr-BE" sz="2000" dirty="0">
                <a:latin typeface="Arial" panose="020B0604020202020204" pitchFamily="34" charset="0"/>
                <a:cs typeface="Arial" panose="020B0604020202020204" pitchFamily="34" charset="0"/>
              </a:rPr>
              <a:t>développement (vision </a:t>
            </a:r>
            <a:endParaRPr lang="fr-BE" sz="2000" dirty="0" smtClean="0">
              <a:latin typeface="Arial" panose="020B0604020202020204" pitchFamily="34" charset="0"/>
              <a:cs typeface="Arial" panose="020B0604020202020204" pitchFamily="34" charset="0"/>
            </a:endParaRPr>
          </a:p>
          <a:p>
            <a:pPr marL="360363" indent="0">
              <a:spcBef>
                <a:spcPts val="0"/>
              </a:spcBef>
              <a:buNone/>
              <a:tabLst>
                <a:tab pos="4572000" algn="l"/>
              </a:tabLst>
            </a:pPr>
            <a:r>
              <a:rPr lang="fr-BE" sz="2000" dirty="0" smtClean="0">
                <a:latin typeface="Arial" panose="020B0604020202020204" pitchFamily="34" charset="0"/>
                <a:cs typeface="Arial" panose="020B0604020202020204" pitchFamily="34" charset="0"/>
              </a:rPr>
              <a:t>commune</a:t>
            </a:r>
            <a:r>
              <a:rPr lang="fr-BE" sz="2000" dirty="0">
                <a:latin typeface="Arial" panose="020B0604020202020204" pitchFamily="34" charset="0"/>
                <a:cs typeface="Arial" panose="020B0604020202020204" pitchFamily="34" charset="0"/>
              </a:rPr>
              <a:t>)</a:t>
            </a:r>
          </a:p>
          <a:p>
            <a:endParaRPr lang="fr-BE" sz="2800" dirty="0"/>
          </a:p>
          <a:p>
            <a:endParaRPr lang="en-GB" sz="2800" dirty="0"/>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04048" y="3171087"/>
            <a:ext cx="3906619" cy="3255516"/>
          </a:xfrm>
          <a:prstGeom prst="rect">
            <a:avLst/>
          </a:prstGeom>
        </p:spPr>
      </p:pic>
    </p:spTree>
    <p:extLst>
      <p:ext uri="{BB962C8B-B14F-4D97-AF65-F5344CB8AC3E}">
        <p14:creationId xmlns:p14="http://schemas.microsoft.com/office/powerpoint/2010/main" val="27766866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23627"/>
            <a:ext cx="8568952" cy="850106"/>
          </a:xfrm>
        </p:spPr>
        <p:txBody>
          <a:bodyPr>
            <a:normAutofit/>
          </a:bodyPr>
          <a:lstStyle/>
          <a:p>
            <a:r>
              <a:rPr lang="fr-BE" sz="2800" b="1" dirty="0" smtClean="0">
                <a:latin typeface="Arial" panose="020B0604020202020204" pitchFamily="34" charset="0"/>
                <a:cs typeface="Arial" panose="020B0604020202020204" pitchFamily="34" charset="0"/>
              </a:rPr>
              <a:t>CDC: Phase de constitution</a:t>
            </a:r>
            <a:endParaRPr lang="en-GB" sz="28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11560" y="1052736"/>
            <a:ext cx="7992888" cy="5184576"/>
          </a:xfrm>
        </p:spPr>
        <p:txBody>
          <a:bodyPr>
            <a:normAutofit/>
          </a:bodyPr>
          <a:lstStyle/>
          <a:p>
            <a:pPr marL="457200" indent="-457200">
              <a:spcBef>
                <a:spcPts val="600"/>
              </a:spcBef>
              <a:spcAft>
                <a:spcPts val="600"/>
              </a:spcAft>
              <a:buFont typeface="+mj-lt"/>
              <a:buAutoNum type="arabicParenR"/>
            </a:pPr>
            <a:r>
              <a:rPr lang="fr-BE" sz="2400" dirty="0" smtClean="0">
                <a:latin typeface="Arial" panose="020B0604020202020204" pitchFamily="34" charset="0"/>
                <a:cs typeface="Arial" panose="020B0604020202020204" pitchFamily="34" charset="0"/>
              </a:rPr>
              <a:t>Formation des AL sur le DL + sensibilisation de la population du début à la fin</a:t>
            </a:r>
          </a:p>
          <a:p>
            <a:pPr marL="457200" indent="-457200">
              <a:spcBef>
                <a:spcPts val="600"/>
              </a:spcBef>
              <a:spcAft>
                <a:spcPts val="600"/>
              </a:spcAft>
              <a:buFont typeface="+mj-lt"/>
              <a:buAutoNum type="arabicParenR"/>
            </a:pPr>
            <a:r>
              <a:rPr lang="fr-BE" sz="2400" dirty="0" smtClean="0">
                <a:latin typeface="Arial" panose="020B0604020202020204" pitchFamily="34" charset="0"/>
                <a:cs typeface="Arial" panose="020B0604020202020204" pitchFamily="34" charset="0"/>
              </a:rPr>
              <a:t>Concertation des AL et acteurs locaux sur la composition future du CDC (identification secteurs)</a:t>
            </a:r>
          </a:p>
          <a:p>
            <a:pPr marL="457200" indent="-457200">
              <a:spcBef>
                <a:spcPts val="600"/>
              </a:spcBef>
              <a:spcAft>
                <a:spcPts val="600"/>
              </a:spcAft>
              <a:buFont typeface="+mj-lt"/>
              <a:buAutoNum type="arabicParenR"/>
            </a:pPr>
            <a:r>
              <a:rPr lang="fr-BE" sz="2400" dirty="0" smtClean="0">
                <a:latin typeface="Arial" panose="020B0604020202020204" pitchFamily="34" charset="0"/>
                <a:cs typeface="Arial" panose="020B0604020202020204" pitchFamily="34" charset="0"/>
              </a:rPr>
              <a:t>Choix et engagement des représentants, par secteur (consensus)</a:t>
            </a:r>
          </a:p>
          <a:p>
            <a:pPr marL="457200" indent="-457200">
              <a:spcBef>
                <a:spcPts val="600"/>
              </a:spcBef>
              <a:spcAft>
                <a:spcPts val="600"/>
              </a:spcAft>
              <a:buFont typeface="+mj-lt"/>
              <a:buAutoNum type="arabicParenR"/>
            </a:pPr>
            <a:r>
              <a:rPr lang="fr-BE" sz="2400" dirty="0" smtClean="0">
                <a:latin typeface="Arial" panose="020B0604020202020204" pitchFamily="34" charset="0"/>
                <a:cs typeface="Arial" panose="020B0604020202020204" pitchFamily="34" charset="0"/>
              </a:rPr>
              <a:t>Constitution CDC et élection de son Comité Directeur</a:t>
            </a:r>
          </a:p>
          <a:p>
            <a:pPr marL="457200" indent="-457200">
              <a:spcBef>
                <a:spcPts val="600"/>
              </a:spcBef>
              <a:spcAft>
                <a:spcPts val="600"/>
              </a:spcAft>
              <a:buFont typeface="+mj-lt"/>
              <a:buAutoNum type="arabicParenR"/>
            </a:pPr>
            <a:r>
              <a:rPr lang="fr-BE" sz="2400" dirty="0" smtClean="0">
                <a:latin typeface="Arial" panose="020B0604020202020204" pitchFamily="34" charset="0"/>
                <a:cs typeface="Arial" panose="020B0604020202020204" pitchFamily="34" charset="0"/>
              </a:rPr>
              <a:t>Arrêté communal</a:t>
            </a:r>
          </a:p>
          <a:p>
            <a:pPr marL="457200" indent="-457200">
              <a:spcBef>
                <a:spcPts val="600"/>
              </a:spcBef>
              <a:spcAft>
                <a:spcPts val="600"/>
              </a:spcAft>
              <a:buFont typeface="+mj-lt"/>
              <a:buAutoNum type="arabicParenR"/>
            </a:pPr>
            <a:r>
              <a:rPr lang="fr-BE" sz="2400" dirty="0" smtClean="0">
                <a:latin typeface="Arial" panose="020B0604020202020204" pitchFamily="34" charset="0"/>
                <a:cs typeface="Arial" panose="020B0604020202020204" pitchFamily="34" charset="0"/>
              </a:rPr>
              <a:t>Evolution du CDC. Règlement intérieur. Commissions</a:t>
            </a:r>
          </a:p>
          <a:p>
            <a:endParaRPr lang="fr-BE" sz="2400" dirty="0" smtClean="0">
              <a:latin typeface="Arial" panose="020B0604020202020204" pitchFamily="34" charset="0"/>
              <a:cs typeface="Arial" panose="020B0604020202020204" pitchFamily="34" charset="0"/>
            </a:endParaRPr>
          </a:p>
          <a:p>
            <a:endParaRPr lang="fr-BE"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23260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16519</TotalTime>
  <Words>1269</Words>
  <Application>Microsoft Office PowerPoint</Application>
  <PresentationFormat>On-screen Show (4:3)</PresentationFormat>
  <Paragraphs>144</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PARTICIPATION DE LA SOCIÉTÉ CIVILE AUX AFFAIRES PUBLIQUES LOCALES  Expériences d'appui de l'Union européenne en Haiti et Initiative Développement    </vt:lpstr>
      <vt:lpstr>PowerPoint Presentation</vt:lpstr>
      <vt:lpstr>Communication "les racines de la démocratie" (SC) Communication de la commission au parlement européen, au conseil, au comité économique et social européen et au comité des régions 12/09/2012</vt:lpstr>
      <vt:lpstr>Communication " Autonomie accrue aux autorités locales" (AL) Communication de la commission au parlement européen, au conseil, au comité économique et social européen et au comité des régions 15/05/2013</vt:lpstr>
      <vt:lpstr>Approche territoriale</vt:lpstr>
      <vt:lpstr>Et en Haïti? </vt:lpstr>
      <vt:lpstr>De la théorie…</vt:lpstr>
      <vt:lpstr>…à la pratique. De la participation de la société civile aux affaires publiques: le CDC</vt:lpstr>
      <vt:lpstr>CDC: Phase de constitution</vt:lpstr>
      <vt:lpstr>CDC: Phases d’élaboration et suivi du PCD</vt:lpstr>
      <vt:lpstr>Mise en œuvre du PCD:  Mobilisation des OSC </vt:lpstr>
      <vt:lpstr>Mise en œuvre du PCD: focus sur le rôle de la société civile</vt:lpstr>
      <vt:lpstr>Renforcement des OSC</vt:lpstr>
      <vt:lpstr>Quelques freins à la participation de la société civile aux affaires publiques</vt:lpstr>
      <vt:lpstr>PowerPoint Presentation</vt:lpstr>
    </vt:vector>
  </TitlesOfParts>
  <Company>EEAS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ASTUDILLO FERNANDEZ Eloisa (EEAS-PORT-AU-PRINCE)</dc:creator>
  <cp:lastModifiedBy>ASTUDILLO FERNANDEZ Eloisa (EEAS-PORT-AU-PRINCE)</cp:lastModifiedBy>
  <cp:revision>33</cp:revision>
  <dcterms:created xsi:type="dcterms:W3CDTF">2018-04-23T15:11:23Z</dcterms:created>
  <dcterms:modified xsi:type="dcterms:W3CDTF">2018-05-08T12:44:01Z</dcterms:modified>
</cp:coreProperties>
</file>