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33" r:id="rId3"/>
    <p:sldId id="335" r:id="rId4"/>
    <p:sldId id="336" r:id="rId5"/>
    <p:sldId id="337" r:id="rId6"/>
    <p:sldId id="343" r:id="rId7"/>
    <p:sldId id="344" r:id="rId8"/>
    <p:sldId id="345" r:id="rId9"/>
    <p:sldId id="346" r:id="rId10"/>
    <p:sldId id="309" r:id="rId11"/>
    <p:sldId id="292" r:id="rId12"/>
    <p:sldId id="285" r:id="rId13"/>
    <p:sldId id="353" r:id="rId14"/>
    <p:sldId id="347" r:id="rId15"/>
    <p:sldId id="352" r:id="rId16"/>
    <p:sldId id="320" r:id="rId17"/>
    <p:sldId id="321" r:id="rId18"/>
    <p:sldId id="304" r:id="rId19"/>
    <p:sldId id="270" r:id="rId20"/>
    <p:sldId id="274" r:id="rId21"/>
    <p:sldId id="351" r:id="rId22"/>
    <p:sldId id="276" r:id="rId23"/>
    <p:sldId id="349" r:id="rId24"/>
    <p:sldId id="290" r:id="rId25"/>
    <p:sldId id="350" r:id="rId26"/>
    <p:sldId id="323" r:id="rId27"/>
    <p:sldId id="284" r:id="rId28"/>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erre" initials="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3166CF"/>
    <a:srgbClr val="2D5EC1"/>
    <a:srgbClr val="FFD624"/>
    <a:srgbClr val="3E6FD2"/>
    <a:srgbClr val="BDDEFF"/>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3" autoAdjust="0"/>
    <p:restoredTop sz="80098" autoAdjust="0"/>
  </p:normalViewPr>
  <p:slideViewPr>
    <p:cSldViewPr>
      <p:cViewPr varScale="1">
        <p:scale>
          <a:sx n="54" d="100"/>
          <a:sy n="54" d="100"/>
        </p:scale>
        <p:origin x="1502" y="2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6-09T17:36:55.967" idx="2">
    <p:pos x="5401" y="2338"/>
    <p:text>edition</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B4323474-4ADC-4BD5-A3EE-6877438FAB22}" type="slidenum">
              <a:rPr lang="en-GB"/>
              <a:pPr>
                <a:defRPr/>
              </a:pPr>
              <a:t>‹#›</a:t>
            </a:fld>
            <a:endParaRPr lang="en-GB"/>
          </a:p>
        </p:txBody>
      </p:sp>
    </p:spTree>
    <p:extLst>
      <p:ext uri="{BB962C8B-B14F-4D97-AF65-F5344CB8AC3E}">
        <p14:creationId xmlns:p14="http://schemas.microsoft.com/office/powerpoint/2010/main" val="2665446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4198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1AC1118A-B5E7-4D01-B8BA-74EB061977CA}" type="slidenum">
              <a:rPr lang="en-GB"/>
              <a:pPr>
                <a:defRPr/>
              </a:pPr>
              <a:t>‹#›</a:t>
            </a:fld>
            <a:endParaRPr lang="en-GB"/>
          </a:p>
        </p:txBody>
      </p:sp>
    </p:spTree>
    <p:extLst>
      <p:ext uri="{BB962C8B-B14F-4D97-AF65-F5344CB8AC3E}">
        <p14:creationId xmlns:p14="http://schemas.microsoft.com/office/powerpoint/2010/main" val="4491501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a:ln/>
        </p:spPr>
      </p:sp>
      <p:sp>
        <p:nvSpPr>
          <p:cNvPr id="43011" name="Espace réservé des commentaires 2"/>
          <p:cNvSpPr>
            <a:spLocks noGrp="1"/>
          </p:cNvSpPr>
          <p:nvPr>
            <p:ph type="body" idx="1"/>
          </p:nvPr>
        </p:nvSpPr>
        <p:spPr>
          <a:noFill/>
          <a:ln/>
        </p:spPr>
        <p:txBody>
          <a:bodyPr/>
          <a:lstStyle/>
          <a:p>
            <a:endParaRPr lang="fr-FR" dirty="0"/>
          </a:p>
        </p:txBody>
      </p:sp>
      <p:sp>
        <p:nvSpPr>
          <p:cNvPr id="43012" name="Espace réservé du numéro de diapositive 3"/>
          <p:cNvSpPr>
            <a:spLocks noGrp="1"/>
          </p:cNvSpPr>
          <p:nvPr>
            <p:ph type="sldNum" sz="quarter" idx="5"/>
          </p:nvPr>
        </p:nvSpPr>
        <p:spPr>
          <a:noFill/>
        </p:spPr>
        <p:txBody>
          <a:bodyPr/>
          <a:lstStyle/>
          <a:p>
            <a:fld id="{782B49C8-86BC-4AF3-8DA5-50C185BE228B}" type="slidenum">
              <a:rPr lang="en-GB" smtClean="0"/>
              <a:pPr/>
              <a:t>1</a:t>
            </a:fld>
            <a:endParaRPr lang="en-GB" dirty="0"/>
          </a:p>
        </p:txBody>
      </p:sp>
    </p:spTree>
    <p:extLst>
      <p:ext uri="{BB962C8B-B14F-4D97-AF65-F5344CB8AC3E}">
        <p14:creationId xmlns:p14="http://schemas.microsoft.com/office/powerpoint/2010/main" val="3959114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r>
              <a:rPr lang="en-US" b="1"/>
              <a:t>Government units</a:t>
            </a:r>
          </a:p>
          <a:p>
            <a:pPr lvl="1" eaLnBrk="1" hangingPunct="1"/>
            <a:r>
              <a:rPr lang="en-US" sz="2400"/>
              <a:t>have legislative, judicial, or executive authority ;</a:t>
            </a:r>
          </a:p>
          <a:p>
            <a:pPr lvl="1" eaLnBrk="1" hangingPunct="1"/>
            <a:r>
              <a:rPr lang="en-US" sz="2400"/>
              <a:t>provides  goods and services on a nonmarket basis</a:t>
            </a:r>
          </a:p>
          <a:p>
            <a:pPr lvl="1" eaLnBrk="1" hangingPunct="1"/>
            <a:r>
              <a:rPr lang="en-US" sz="2400"/>
              <a:t>redistribute income and wealth</a:t>
            </a:r>
          </a:p>
          <a:p>
            <a:pPr lvl="1" eaLnBrk="1" hangingPunct="1"/>
            <a:r>
              <a:rPr lang="en-US" sz="2400"/>
              <a:t>finance their activities mainly by means of taxes and other compulsory transfers</a:t>
            </a:r>
          </a:p>
          <a:p>
            <a:endParaRPr lang="en-GB"/>
          </a:p>
          <a:p>
            <a:pPr eaLnBrk="1" hangingPunct="1"/>
            <a:r>
              <a:rPr lang="en-GB"/>
              <a:t>The course will deal with the finance of the general government. </a:t>
            </a:r>
            <a:r>
              <a:rPr lang="en-GB" sz="2400"/>
              <a:t>With a focus on the central government, but there is a module on decentralisation</a:t>
            </a:r>
          </a:p>
          <a:p>
            <a:endParaRPr lang="en-GB"/>
          </a:p>
        </p:txBody>
      </p:sp>
      <p:sp>
        <p:nvSpPr>
          <p:cNvPr id="53252" name="Slide Number Placeholder 3"/>
          <p:cNvSpPr>
            <a:spLocks noGrp="1"/>
          </p:cNvSpPr>
          <p:nvPr>
            <p:ph type="sldNum" sz="quarter" idx="5"/>
          </p:nvPr>
        </p:nvSpPr>
        <p:spPr>
          <a:noFill/>
        </p:spPr>
        <p:txBody>
          <a:bodyPr/>
          <a:lstStyle/>
          <a:p>
            <a:fld id="{923E0323-2D21-4D46-8496-A8EDAA36E739}" type="slidenum">
              <a:rPr lang="en-GB" smtClean="0"/>
              <a:pPr/>
              <a:t>12</a:t>
            </a:fld>
            <a:endParaRPr lang="en-GB"/>
          </a:p>
        </p:txBody>
      </p:sp>
    </p:spTree>
    <p:extLst>
      <p:ext uri="{BB962C8B-B14F-4D97-AF65-F5344CB8AC3E}">
        <p14:creationId xmlns:p14="http://schemas.microsoft.com/office/powerpoint/2010/main" val="288943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a:ln/>
        </p:spPr>
      </p:sp>
      <p:sp>
        <p:nvSpPr>
          <p:cNvPr id="56323" name="Espace réservé des commentaires 2"/>
          <p:cNvSpPr>
            <a:spLocks noGrp="1"/>
          </p:cNvSpPr>
          <p:nvPr>
            <p:ph type="body" idx="1"/>
          </p:nvPr>
        </p:nvSpPr>
        <p:spPr>
          <a:noFill/>
          <a:ln/>
        </p:spPr>
        <p:txBody>
          <a:bodyPr/>
          <a:lstStyle/>
          <a:p>
            <a:endParaRPr lang="fr-FR"/>
          </a:p>
        </p:txBody>
      </p:sp>
      <p:sp>
        <p:nvSpPr>
          <p:cNvPr id="56324" name="Espace réservé du numéro de diapositive 3"/>
          <p:cNvSpPr>
            <a:spLocks noGrp="1"/>
          </p:cNvSpPr>
          <p:nvPr>
            <p:ph type="sldNum" sz="quarter" idx="5"/>
          </p:nvPr>
        </p:nvSpPr>
        <p:spPr>
          <a:noFill/>
        </p:spPr>
        <p:txBody>
          <a:bodyPr/>
          <a:lstStyle/>
          <a:p>
            <a:fld id="{3C75F182-06BC-4925-BB39-4BA4D4B4D5C3}" type="slidenum">
              <a:rPr lang="en-GB" smtClean="0"/>
              <a:pPr/>
              <a:t>15</a:t>
            </a:fld>
            <a:endParaRPr lang="en-GB"/>
          </a:p>
        </p:txBody>
      </p:sp>
    </p:spTree>
    <p:extLst>
      <p:ext uri="{BB962C8B-B14F-4D97-AF65-F5344CB8AC3E}">
        <p14:creationId xmlns:p14="http://schemas.microsoft.com/office/powerpoint/2010/main" val="3704560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a:ln/>
        </p:spPr>
      </p:sp>
      <p:sp>
        <p:nvSpPr>
          <p:cNvPr id="59395" name="Espace réservé des commentaires 2"/>
          <p:cNvSpPr>
            <a:spLocks noGrp="1"/>
          </p:cNvSpPr>
          <p:nvPr>
            <p:ph type="body" idx="1"/>
          </p:nvPr>
        </p:nvSpPr>
        <p:spPr>
          <a:noFill/>
          <a:ln/>
        </p:spPr>
        <p:txBody>
          <a:bodyPr/>
          <a:lstStyle/>
          <a:p>
            <a:endParaRPr lang="fr-FR"/>
          </a:p>
        </p:txBody>
      </p:sp>
      <p:sp>
        <p:nvSpPr>
          <p:cNvPr id="59396" name="Espace réservé du numéro de diapositive 3"/>
          <p:cNvSpPr>
            <a:spLocks noGrp="1"/>
          </p:cNvSpPr>
          <p:nvPr>
            <p:ph type="sldNum" sz="quarter" idx="5"/>
          </p:nvPr>
        </p:nvSpPr>
        <p:spPr>
          <a:noFill/>
        </p:spPr>
        <p:txBody>
          <a:bodyPr/>
          <a:lstStyle/>
          <a:p>
            <a:fld id="{9253FFC3-E2E8-4EA1-9340-4889DCD5A21E}" type="slidenum">
              <a:rPr lang="en-GB" smtClean="0"/>
              <a:pPr/>
              <a:t>16</a:t>
            </a:fld>
            <a:endParaRPr lang="en-GB"/>
          </a:p>
        </p:txBody>
      </p:sp>
    </p:spTree>
    <p:extLst>
      <p:ext uri="{BB962C8B-B14F-4D97-AF65-F5344CB8AC3E}">
        <p14:creationId xmlns:p14="http://schemas.microsoft.com/office/powerpoint/2010/main" val="1910023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a:ln/>
        </p:spPr>
      </p:sp>
      <p:sp>
        <p:nvSpPr>
          <p:cNvPr id="66563" name="Espace réservé des commentaires 2"/>
          <p:cNvSpPr>
            <a:spLocks noGrp="1"/>
          </p:cNvSpPr>
          <p:nvPr>
            <p:ph type="body" idx="1"/>
          </p:nvPr>
        </p:nvSpPr>
        <p:spPr>
          <a:noFill/>
          <a:ln/>
        </p:spPr>
        <p:txBody>
          <a:bodyPr/>
          <a:lstStyle/>
          <a:p>
            <a:endParaRPr lang="fr-FR" dirty="0"/>
          </a:p>
        </p:txBody>
      </p:sp>
      <p:sp>
        <p:nvSpPr>
          <p:cNvPr id="66564" name="Espace réservé du numéro de diapositive 3"/>
          <p:cNvSpPr>
            <a:spLocks noGrp="1"/>
          </p:cNvSpPr>
          <p:nvPr>
            <p:ph type="sldNum" sz="quarter" idx="5"/>
          </p:nvPr>
        </p:nvSpPr>
        <p:spPr>
          <a:noFill/>
        </p:spPr>
        <p:txBody>
          <a:bodyPr/>
          <a:lstStyle/>
          <a:p>
            <a:fld id="{0E0327B7-41B0-408E-A81D-53339C5EB3BF}" type="slidenum">
              <a:rPr lang="en-GB" smtClean="0"/>
              <a:pPr/>
              <a:t>17</a:t>
            </a:fld>
            <a:endParaRPr lang="en-GB"/>
          </a:p>
        </p:txBody>
      </p:sp>
    </p:spTree>
    <p:extLst>
      <p:ext uri="{BB962C8B-B14F-4D97-AF65-F5344CB8AC3E}">
        <p14:creationId xmlns:p14="http://schemas.microsoft.com/office/powerpoint/2010/main" val="3004243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54088"/>
            <a:fld id="{8549A506-DDD7-46FD-BC48-55FD49CD176A}" type="slidenum">
              <a:rPr lang="nl-NL" sz="1100" smtClean="0"/>
              <a:pPr defTabSz="954088"/>
              <a:t>18</a:t>
            </a:fld>
            <a:endParaRPr lang="nl-NL" sz="11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GB" b="1" dirty="0"/>
              <a:t>Aggregate Fiscal Discipline (1)</a:t>
            </a:r>
          </a:p>
          <a:p>
            <a:pPr eaLnBrk="1" hangingPunct="1"/>
            <a:endParaRPr lang="en-GB" b="1" dirty="0"/>
          </a:p>
          <a:p>
            <a:pPr eaLnBrk="1" hangingPunct="1"/>
            <a:r>
              <a:rPr lang="en-GB" dirty="0"/>
              <a:t>Linked to Macroeconomic stability</a:t>
            </a:r>
          </a:p>
          <a:p>
            <a:pPr eaLnBrk="1" hangingPunct="1"/>
            <a:endParaRPr lang="en-GB" dirty="0"/>
          </a:p>
          <a:p>
            <a:pPr eaLnBrk="1" hangingPunct="1"/>
            <a:r>
              <a:rPr lang="en-GB" dirty="0"/>
              <a:t>The aim of Aggregate Fiscal Discipline is to establish effective controls of budget totals throughout the policy, planning and budget cycle by setting hard expenditure ceilings. Without fiscal discipline, it is impossible to achieve effective prioritisation and implementation of policy priorities and programs. And achieving operational efficiency is not credible without a hard budget constraint.</a:t>
            </a:r>
          </a:p>
        </p:txBody>
      </p:sp>
    </p:spTree>
    <p:extLst>
      <p:ext uri="{BB962C8B-B14F-4D97-AF65-F5344CB8AC3E}">
        <p14:creationId xmlns:p14="http://schemas.microsoft.com/office/powerpoint/2010/main" val="1838170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nl-NL"/>
          </a:p>
        </p:txBody>
      </p:sp>
      <p:sp>
        <p:nvSpPr>
          <p:cNvPr id="64516" name="Slide Number Placeholder 3"/>
          <p:cNvSpPr>
            <a:spLocks noGrp="1"/>
          </p:cNvSpPr>
          <p:nvPr>
            <p:ph type="sldNum" sz="quarter" idx="5"/>
          </p:nvPr>
        </p:nvSpPr>
        <p:spPr>
          <a:noFill/>
        </p:spPr>
        <p:txBody>
          <a:bodyPr/>
          <a:lstStyle/>
          <a:p>
            <a:fld id="{98ECB91B-91B9-406C-A3E2-C9F79709749C}" type="slidenum">
              <a:rPr lang="en-GB" smtClean="0"/>
              <a:pPr/>
              <a:t>19</a:t>
            </a:fld>
            <a:endParaRPr lang="en-GB"/>
          </a:p>
        </p:txBody>
      </p:sp>
    </p:spTree>
    <p:extLst>
      <p:ext uri="{BB962C8B-B14F-4D97-AF65-F5344CB8AC3E}">
        <p14:creationId xmlns:p14="http://schemas.microsoft.com/office/powerpoint/2010/main" val="4273525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r>
              <a:rPr lang="en-GB" dirty="0"/>
              <a:t>The Ministry of Finance (MOF) is responsible for ensuring fiscal discipline and the technical supervision of PFM processes</a:t>
            </a:r>
          </a:p>
          <a:p>
            <a:pPr eaLnBrk="1" hangingPunct="1"/>
            <a:r>
              <a:rPr lang="en-GB" dirty="0"/>
              <a:t>The Prime Minister ensures overall supervision of policy formulation and implementation </a:t>
            </a:r>
          </a:p>
          <a:p>
            <a:pPr eaLnBrk="1" hangingPunct="1"/>
            <a:r>
              <a:rPr lang="en-GB" dirty="0"/>
              <a:t>Decisions on the inter-</a:t>
            </a:r>
            <a:r>
              <a:rPr lang="en-GB" dirty="0" err="1"/>
              <a:t>sectoral</a:t>
            </a:r>
            <a:r>
              <a:rPr lang="en-GB" dirty="0"/>
              <a:t> resource allocation should involve all ministers </a:t>
            </a:r>
          </a:p>
          <a:p>
            <a:pPr eaLnBrk="1" hangingPunct="1"/>
            <a:endParaRPr lang="en-GB" dirty="0"/>
          </a:p>
          <a:p>
            <a:pPr eaLnBrk="1" hangingPunct="1"/>
            <a:endParaRPr lang="en-GB" dirty="0"/>
          </a:p>
          <a:p>
            <a:pPr eaLnBrk="1" hangingPunct="1"/>
            <a:r>
              <a:rPr lang="en-GB" dirty="0"/>
              <a:t>“Ministries, departments, agencies  (MDA)”  (or line ministries” or  “main budget holders”) are responsible for allocating resource and supervising budget implementation within their sectors </a:t>
            </a:r>
          </a:p>
          <a:p>
            <a:pPr lvl="1" eaLnBrk="1" hangingPunct="1"/>
            <a:r>
              <a:rPr lang="en-GB" dirty="0"/>
              <a:t>Their subordinate units implement the budget. These  units play a key role for efficient service delivery, provided that adequate incentives and institutional arrangements are in place</a:t>
            </a:r>
          </a:p>
          <a:p>
            <a:endParaRPr lang="en-GB" dirty="0"/>
          </a:p>
        </p:txBody>
      </p:sp>
      <p:sp>
        <p:nvSpPr>
          <p:cNvPr id="67588" name="Slide Number Placeholder 3"/>
          <p:cNvSpPr>
            <a:spLocks noGrp="1"/>
          </p:cNvSpPr>
          <p:nvPr>
            <p:ph type="sldNum" sz="quarter" idx="5"/>
          </p:nvPr>
        </p:nvSpPr>
        <p:spPr>
          <a:noFill/>
        </p:spPr>
        <p:txBody>
          <a:bodyPr/>
          <a:lstStyle/>
          <a:p>
            <a:fld id="{A57A8766-32FF-4672-83C6-242AD7FB6AFA}" type="slidenum">
              <a:rPr lang="en-GB" smtClean="0"/>
              <a:pPr/>
              <a:t>20</a:t>
            </a:fld>
            <a:endParaRPr lang="en-GB"/>
          </a:p>
        </p:txBody>
      </p:sp>
    </p:spTree>
    <p:extLst>
      <p:ext uri="{BB962C8B-B14F-4D97-AF65-F5344CB8AC3E}">
        <p14:creationId xmlns:p14="http://schemas.microsoft.com/office/powerpoint/2010/main" val="324554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lvl="1" eaLnBrk="1" hangingPunct="1"/>
            <a:r>
              <a:rPr lang="en-GB" sz="2200"/>
              <a:t>Ensuring that budget processes contribute to achieve the PFM specific objectives at the different stages of the budget cycle </a:t>
            </a:r>
          </a:p>
          <a:p>
            <a:pPr lvl="1" eaLnBrk="1" hangingPunct="1"/>
            <a:r>
              <a:rPr lang="en-GB" sz="2200"/>
              <a:t>These objectives should be achieved in a balanced manner, e.g.</a:t>
            </a:r>
          </a:p>
          <a:p>
            <a:endParaRPr lang="en-GB"/>
          </a:p>
        </p:txBody>
      </p:sp>
      <p:sp>
        <p:nvSpPr>
          <p:cNvPr id="71684" name="Slide Number Placeholder 3"/>
          <p:cNvSpPr>
            <a:spLocks noGrp="1"/>
          </p:cNvSpPr>
          <p:nvPr>
            <p:ph type="sldNum" sz="quarter" idx="5"/>
          </p:nvPr>
        </p:nvSpPr>
        <p:spPr>
          <a:noFill/>
        </p:spPr>
        <p:txBody>
          <a:bodyPr/>
          <a:lstStyle/>
          <a:p>
            <a:fld id="{C3396139-99F3-4493-8303-55374502BFC2}" type="slidenum">
              <a:rPr lang="en-GB" smtClean="0"/>
              <a:pPr/>
              <a:t>21</a:t>
            </a:fld>
            <a:endParaRPr lang="en-GB"/>
          </a:p>
        </p:txBody>
      </p:sp>
    </p:spTree>
    <p:extLst>
      <p:ext uri="{BB962C8B-B14F-4D97-AF65-F5344CB8AC3E}">
        <p14:creationId xmlns:p14="http://schemas.microsoft.com/office/powerpoint/2010/main" val="1930331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ln/>
        </p:spPr>
      </p:sp>
      <p:sp>
        <p:nvSpPr>
          <p:cNvPr id="70659" name="Espace réservé des commentaires 2"/>
          <p:cNvSpPr>
            <a:spLocks noGrp="1"/>
          </p:cNvSpPr>
          <p:nvPr>
            <p:ph type="body" idx="1"/>
          </p:nvPr>
        </p:nvSpPr>
        <p:spPr>
          <a:noFill/>
          <a:ln/>
        </p:spPr>
        <p:txBody>
          <a:bodyPr/>
          <a:lstStyle/>
          <a:p>
            <a:endParaRPr lang="fr-FR"/>
          </a:p>
        </p:txBody>
      </p:sp>
      <p:sp>
        <p:nvSpPr>
          <p:cNvPr id="70660" name="Espace réservé du numéro de diapositive 3"/>
          <p:cNvSpPr>
            <a:spLocks noGrp="1"/>
          </p:cNvSpPr>
          <p:nvPr>
            <p:ph type="sldNum" sz="quarter" idx="5"/>
          </p:nvPr>
        </p:nvSpPr>
        <p:spPr>
          <a:noFill/>
        </p:spPr>
        <p:txBody>
          <a:bodyPr/>
          <a:lstStyle/>
          <a:p>
            <a:fld id="{E6A57344-E3E5-4B38-A6EB-E2965D5D9B70}" type="slidenum">
              <a:rPr lang="en-GB" smtClean="0"/>
              <a:pPr/>
              <a:t>22</a:t>
            </a:fld>
            <a:endParaRPr lang="en-GB"/>
          </a:p>
        </p:txBody>
      </p:sp>
    </p:spTree>
    <p:extLst>
      <p:ext uri="{BB962C8B-B14F-4D97-AF65-F5344CB8AC3E}">
        <p14:creationId xmlns:p14="http://schemas.microsoft.com/office/powerpoint/2010/main" val="2301973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r>
              <a:rPr lang="en-GB" b="1" dirty="0"/>
              <a:t>Are the right incentives provided? </a:t>
            </a:r>
          </a:p>
          <a:p>
            <a:pPr lvl="1" eaLnBrk="1" hangingPunct="1"/>
            <a:r>
              <a:rPr lang="en-US" dirty="0"/>
              <a:t>Compliance was not always poor. There was a period after independence when civil servants dominated the political class. Deterioration seems to have set in during the crisis of the late 70s/ early 80s, when staff salaries plummeted</a:t>
            </a:r>
          </a:p>
          <a:p>
            <a:pPr lvl="1" eaLnBrk="1" hangingPunct="1"/>
            <a:r>
              <a:rPr lang="en-US" sz="1400" i="1" dirty="0"/>
              <a:t>Mike Stevens institutional and incentive issues in public financial management reform in poor countries. World Bank/PEFA secretariat 2004</a:t>
            </a:r>
          </a:p>
          <a:p>
            <a:pPr lvl="1" eaLnBrk="1" hangingPunct="1"/>
            <a:endParaRPr lang="en-US" dirty="0"/>
          </a:p>
          <a:p>
            <a:pPr lvl="1" eaLnBrk="1" hangingPunct="1"/>
            <a:endParaRPr lang="en-US" dirty="0"/>
          </a:p>
          <a:p>
            <a:pPr lvl="1" eaLnBrk="1" hangingPunct="1"/>
            <a:endParaRPr lang="en-US" dirty="0"/>
          </a:p>
          <a:p>
            <a:pPr lvl="1" eaLnBrk="1" hangingPunct="1"/>
            <a:r>
              <a:rPr lang="en-US" dirty="0"/>
              <a:t>DFID studies of the politics of the budget in Ghana, Malawi and Mozambique highlight an important gap between the fiction of formal systems and the reality of informal processes. They emphasize that the budget is a political process, rather than a </a:t>
            </a:r>
            <a:r>
              <a:rPr lang="en-GB" dirty="0"/>
              <a:t>purely technical one.</a:t>
            </a:r>
          </a:p>
          <a:p>
            <a:pPr lvl="1" eaLnBrk="1" hangingPunct="1"/>
            <a:r>
              <a:rPr lang="en-US" sz="1400" i="1" dirty="0"/>
              <a:t>"The budget as theatre - the formal and informal institutional makings of the budget process in Malawi" (L. </a:t>
            </a:r>
            <a:r>
              <a:rPr lang="en-US" sz="1400" i="1" dirty="0" err="1"/>
              <a:t>Rakner</a:t>
            </a:r>
            <a:r>
              <a:rPr lang="en-US" sz="1400" i="1" dirty="0"/>
              <a:t> and al.). 2004.</a:t>
            </a:r>
            <a:endParaRPr lang="en-GB" sz="1400" i="1" dirty="0"/>
          </a:p>
          <a:p>
            <a:endParaRPr lang="en-GB" dirty="0"/>
          </a:p>
        </p:txBody>
      </p:sp>
      <p:sp>
        <p:nvSpPr>
          <p:cNvPr id="74756" name="Slide Number Placeholder 3"/>
          <p:cNvSpPr>
            <a:spLocks noGrp="1"/>
          </p:cNvSpPr>
          <p:nvPr>
            <p:ph type="sldNum" sz="quarter" idx="5"/>
          </p:nvPr>
        </p:nvSpPr>
        <p:spPr>
          <a:noFill/>
        </p:spPr>
        <p:txBody>
          <a:bodyPr/>
          <a:lstStyle/>
          <a:p>
            <a:fld id="{FF8320BB-DE46-4651-B969-B1C568FB26B1}" type="slidenum">
              <a:rPr lang="en-GB" smtClean="0"/>
              <a:pPr/>
              <a:t>24</a:t>
            </a:fld>
            <a:endParaRPr lang="en-GB"/>
          </a:p>
        </p:txBody>
      </p:sp>
    </p:spTree>
    <p:extLst>
      <p:ext uri="{BB962C8B-B14F-4D97-AF65-F5344CB8AC3E}">
        <p14:creationId xmlns:p14="http://schemas.microsoft.com/office/powerpoint/2010/main" val="913740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noTextEdit="1"/>
          </p:cNvSpPr>
          <p:nvPr>
            <p:ph type="sldImg"/>
          </p:nvPr>
        </p:nvSpPr>
        <p:spPr>
          <a:ln/>
        </p:spPr>
      </p:sp>
      <p:sp>
        <p:nvSpPr>
          <p:cNvPr id="20482"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Tree>
    <p:extLst>
      <p:ext uri="{BB962C8B-B14F-4D97-AF65-F5344CB8AC3E}">
        <p14:creationId xmlns:p14="http://schemas.microsoft.com/office/powerpoint/2010/main" val="341818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lvl="1" eaLnBrk="1" hangingPunct="1"/>
            <a:r>
              <a:rPr lang="en-GB" sz="2400"/>
              <a:t>We will need to be modest</a:t>
            </a:r>
          </a:p>
          <a:p>
            <a:pPr lvl="1" eaLnBrk="1" hangingPunct="1"/>
            <a:r>
              <a:rPr lang="en-GB" sz="2400"/>
              <a:t>PFM should be always placed in its political context</a:t>
            </a:r>
          </a:p>
          <a:p>
            <a:pPr lvl="1" eaLnBrk="1" hangingPunct="1"/>
            <a:r>
              <a:rPr lang="en-GB" sz="2400"/>
              <a:t>PFM processes should be aimed at making informal rules visible</a:t>
            </a:r>
          </a:p>
          <a:p>
            <a:pPr lvl="1" eaLnBrk="1" hangingPunct="1"/>
            <a:r>
              <a:rPr lang="en-GB" sz="2400"/>
              <a:t>Transparency is crucial</a:t>
            </a:r>
          </a:p>
          <a:p>
            <a:pPr lvl="1" eaLnBrk="1" hangingPunct="1"/>
            <a:r>
              <a:rPr lang="en-GB" sz="2400"/>
              <a:t>Attention should be paid to external (to the executive) control</a:t>
            </a:r>
          </a:p>
          <a:p>
            <a:endParaRPr lang="en-GB"/>
          </a:p>
        </p:txBody>
      </p:sp>
      <p:sp>
        <p:nvSpPr>
          <p:cNvPr id="77828" name="Slide Number Placeholder 3"/>
          <p:cNvSpPr>
            <a:spLocks noGrp="1"/>
          </p:cNvSpPr>
          <p:nvPr>
            <p:ph type="sldNum" sz="quarter" idx="5"/>
          </p:nvPr>
        </p:nvSpPr>
        <p:spPr>
          <a:noFill/>
        </p:spPr>
        <p:txBody>
          <a:bodyPr/>
          <a:lstStyle/>
          <a:p>
            <a:fld id="{22C10E60-C65D-4C7C-94F3-D5398D1DB84D}" type="slidenum">
              <a:rPr lang="en-GB" smtClean="0"/>
              <a:pPr/>
              <a:t>25</a:t>
            </a:fld>
            <a:endParaRPr lang="en-GB"/>
          </a:p>
        </p:txBody>
      </p:sp>
    </p:spTree>
    <p:extLst>
      <p:ext uri="{BB962C8B-B14F-4D97-AF65-F5344CB8AC3E}">
        <p14:creationId xmlns:p14="http://schemas.microsoft.com/office/powerpoint/2010/main" val="2490363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a:ln/>
        </p:spPr>
      </p:sp>
      <p:sp>
        <p:nvSpPr>
          <p:cNvPr id="80899" name="Espace réservé des commentaires 2"/>
          <p:cNvSpPr>
            <a:spLocks noGrp="1"/>
          </p:cNvSpPr>
          <p:nvPr>
            <p:ph type="body" idx="1"/>
          </p:nvPr>
        </p:nvSpPr>
        <p:spPr>
          <a:noFill/>
          <a:ln/>
        </p:spPr>
        <p:txBody>
          <a:bodyPr/>
          <a:lstStyle/>
          <a:p>
            <a:endParaRPr lang="fr-FR"/>
          </a:p>
        </p:txBody>
      </p:sp>
      <p:sp>
        <p:nvSpPr>
          <p:cNvPr id="80900" name="Espace réservé du numéro de diapositive 3"/>
          <p:cNvSpPr>
            <a:spLocks noGrp="1"/>
          </p:cNvSpPr>
          <p:nvPr>
            <p:ph type="sldNum" sz="quarter" idx="5"/>
          </p:nvPr>
        </p:nvSpPr>
        <p:spPr>
          <a:noFill/>
        </p:spPr>
        <p:txBody>
          <a:bodyPr/>
          <a:lstStyle/>
          <a:p>
            <a:fld id="{4572F9A3-F1FD-45C6-83CF-E8C9B1A22070}" type="slidenum">
              <a:rPr lang="en-GB" smtClean="0"/>
              <a:pPr/>
              <a:t>26</a:t>
            </a:fld>
            <a:endParaRPr lang="en-GB"/>
          </a:p>
        </p:txBody>
      </p:sp>
    </p:spTree>
    <p:extLst>
      <p:ext uri="{BB962C8B-B14F-4D97-AF65-F5344CB8AC3E}">
        <p14:creationId xmlns:p14="http://schemas.microsoft.com/office/powerpoint/2010/main" val="169100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a:ln/>
        </p:spPr>
      </p:sp>
      <p:sp>
        <p:nvSpPr>
          <p:cNvPr id="79875" name="Espace réservé des commentaires 2"/>
          <p:cNvSpPr>
            <a:spLocks noGrp="1"/>
          </p:cNvSpPr>
          <p:nvPr>
            <p:ph type="body" idx="1"/>
          </p:nvPr>
        </p:nvSpPr>
        <p:spPr>
          <a:noFill/>
          <a:ln/>
        </p:spPr>
        <p:txBody>
          <a:bodyPr/>
          <a:lstStyle/>
          <a:p>
            <a:endParaRPr lang="fr-FR"/>
          </a:p>
        </p:txBody>
      </p:sp>
      <p:sp>
        <p:nvSpPr>
          <p:cNvPr id="79876" name="Espace réservé du numéro de diapositive 3"/>
          <p:cNvSpPr>
            <a:spLocks noGrp="1"/>
          </p:cNvSpPr>
          <p:nvPr>
            <p:ph type="sldNum" sz="quarter" idx="5"/>
          </p:nvPr>
        </p:nvSpPr>
        <p:spPr>
          <a:noFill/>
        </p:spPr>
        <p:txBody>
          <a:bodyPr/>
          <a:lstStyle/>
          <a:p>
            <a:fld id="{02DAA430-95BE-4502-A25F-2B8E74164030}" type="slidenum">
              <a:rPr lang="en-GB" smtClean="0"/>
              <a:pPr/>
              <a:t>27</a:t>
            </a:fld>
            <a:endParaRPr lang="en-GB"/>
          </a:p>
        </p:txBody>
      </p:sp>
    </p:spTree>
    <p:extLst>
      <p:ext uri="{BB962C8B-B14F-4D97-AF65-F5344CB8AC3E}">
        <p14:creationId xmlns:p14="http://schemas.microsoft.com/office/powerpoint/2010/main" val="620930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noTextEdit="1"/>
          </p:cNvSpPr>
          <p:nvPr>
            <p:ph type="sldImg"/>
          </p:nvPr>
        </p:nvSpPr>
        <p:spPr>
          <a:ln/>
        </p:spPr>
      </p:sp>
      <p:sp>
        <p:nvSpPr>
          <p:cNvPr id="22530"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Tree>
    <p:extLst>
      <p:ext uri="{BB962C8B-B14F-4D97-AF65-F5344CB8AC3E}">
        <p14:creationId xmlns:p14="http://schemas.microsoft.com/office/powerpoint/2010/main" val="3779486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p:cNvSpPr>
            <a:spLocks noGrp="1" noRot="1" noChangeAspect="1" noTextEdit="1"/>
          </p:cNvSpPr>
          <p:nvPr>
            <p:ph type="sldImg"/>
          </p:nvPr>
        </p:nvSpPr>
        <p:spPr>
          <a:ln/>
        </p:spPr>
      </p:sp>
      <p:sp>
        <p:nvSpPr>
          <p:cNvPr id="24578" name="Espace réservé des commentaires 2"/>
          <p:cNvSpPr>
            <a:spLocks noGrp="1"/>
          </p:cNvSpPr>
          <p:nvPr>
            <p:ph type="body" idx="1"/>
          </p:nvPr>
        </p:nvSpPr>
        <p:spPr>
          <a:noFill/>
          <a:ln/>
        </p:spPr>
        <p:txBody>
          <a:bodyPr/>
          <a:lstStyle/>
          <a:p>
            <a:pPr eaLnBrk="1" hangingPunct="1">
              <a:spcBef>
                <a:spcPct val="0"/>
              </a:spcBef>
            </a:pPr>
            <a:endParaRPr lang="fr-BE">
              <a:latin typeface="Arial" pitchFamily="34" charset="0"/>
            </a:endParaRPr>
          </a:p>
        </p:txBody>
      </p:sp>
    </p:spTree>
    <p:extLst>
      <p:ext uri="{BB962C8B-B14F-4D97-AF65-F5344CB8AC3E}">
        <p14:creationId xmlns:p14="http://schemas.microsoft.com/office/powerpoint/2010/main" val="3831918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noTextEdit="1"/>
          </p:cNvSpPr>
          <p:nvPr>
            <p:ph type="sldImg"/>
          </p:nvPr>
        </p:nvSpPr>
        <p:spPr>
          <a:ln/>
        </p:spPr>
      </p:sp>
      <p:sp>
        <p:nvSpPr>
          <p:cNvPr id="26626" name="Espace réservé des commentaires 2"/>
          <p:cNvSpPr>
            <a:spLocks noGrp="1"/>
          </p:cNvSpPr>
          <p:nvPr>
            <p:ph type="body" idx="1"/>
          </p:nvPr>
        </p:nvSpPr>
        <p:spPr>
          <a:noFill/>
          <a:ln/>
        </p:spPr>
        <p:txBody>
          <a:bodyPr/>
          <a:lstStyle/>
          <a:p>
            <a:pPr eaLnBrk="1" hangingPunct="1"/>
            <a:endParaRPr lang="fr-FR" dirty="0">
              <a:latin typeface="Arial" pitchFamily="34" charset="0"/>
            </a:endParaRPr>
          </a:p>
        </p:txBody>
      </p:sp>
    </p:spTree>
    <p:extLst>
      <p:ext uri="{BB962C8B-B14F-4D97-AF65-F5344CB8AC3E}">
        <p14:creationId xmlns:p14="http://schemas.microsoft.com/office/powerpoint/2010/main" val="1222533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noTextEdit="1"/>
          </p:cNvSpPr>
          <p:nvPr>
            <p:ph type="sldImg"/>
          </p:nvPr>
        </p:nvSpPr>
        <p:spPr>
          <a:ln/>
        </p:spPr>
      </p:sp>
      <p:sp>
        <p:nvSpPr>
          <p:cNvPr id="26626" name="Espace réservé des commentaires 2"/>
          <p:cNvSpPr>
            <a:spLocks noGrp="1"/>
          </p:cNvSpPr>
          <p:nvPr>
            <p:ph type="body" idx="1"/>
          </p:nvPr>
        </p:nvSpPr>
        <p:spPr>
          <a:noFill/>
          <a:ln/>
        </p:spPr>
        <p:txBody>
          <a:bodyPr/>
          <a:lstStyle/>
          <a:p>
            <a:pPr eaLnBrk="1" hangingPunct="1"/>
            <a:endParaRPr lang="fr-FR" dirty="0">
              <a:latin typeface="Arial" pitchFamily="34" charset="0"/>
            </a:endParaRPr>
          </a:p>
        </p:txBody>
      </p:sp>
    </p:spTree>
    <p:extLst>
      <p:ext uri="{BB962C8B-B14F-4D97-AF65-F5344CB8AC3E}">
        <p14:creationId xmlns:p14="http://schemas.microsoft.com/office/powerpoint/2010/main" val="2292650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noTextEdit="1"/>
          </p:cNvSpPr>
          <p:nvPr>
            <p:ph type="sldImg"/>
          </p:nvPr>
        </p:nvSpPr>
        <p:spPr>
          <a:ln/>
        </p:spPr>
      </p:sp>
      <p:sp>
        <p:nvSpPr>
          <p:cNvPr id="26626" name="Espace réservé des commentaires 2"/>
          <p:cNvSpPr>
            <a:spLocks noGrp="1"/>
          </p:cNvSpPr>
          <p:nvPr>
            <p:ph type="body" idx="1"/>
          </p:nvPr>
        </p:nvSpPr>
        <p:spPr>
          <a:noFill/>
          <a:ln/>
        </p:spPr>
        <p:txBody>
          <a:bodyPr/>
          <a:lstStyle/>
          <a:p>
            <a:pPr eaLnBrk="1" hangingPunct="1"/>
            <a:endParaRPr lang="fr-FR" dirty="0">
              <a:latin typeface="Arial" pitchFamily="34" charset="0"/>
            </a:endParaRPr>
          </a:p>
        </p:txBody>
      </p:sp>
    </p:spTree>
    <p:extLst>
      <p:ext uri="{BB962C8B-B14F-4D97-AF65-F5344CB8AC3E}">
        <p14:creationId xmlns:p14="http://schemas.microsoft.com/office/powerpoint/2010/main" val="231900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54088"/>
            <a:fld id="{5AA88675-3598-448B-95E2-D868ADB1E107}" type="slidenum">
              <a:rPr lang="nl-NL" sz="1100" smtClean="0"/>
              <a:pPr defTabSz="954088"/>
              <a:t>10</a:t>
            </a:fld>
            <a:endParaRPr lang="nl-NL" sz="11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b="1" dirty="0"/>
              <a:t>What is PFM?</a:t>
            </a:r>
          </a:p>
          <a:p>
            <a:pPr eaLnBrk="1" hangingPunct="1"/>
            <a:endParaRPr lang="en-US" dirty="0"/>
          </a:p>
          <a:p>
            <a:pPr eaLnBrk="1" hangingPunct="1"/>
            <a:r>
              <a:rPr lang="en-US" dirty="0"/>
              <a:t>Public Finance </a:t>
            </a:r>
            <a:r>
              <a:rPr lang="en-US" i="1" dirty="0"/>
              <a:t>Management  </a:t>
            </a:r>
            <a:r>
              <a:rPr lang="en-US" dirty="0"/>
              <a:t>deals with the management of public resources, but Public Expenditure Management or Public Finance Management (PFM) also stands for a </a:t>
            </a:r>
            <a:r>
              <a:rPr lang="en-US" i="1" dirty="0"/>
              <a:t>concept</a:t>
            </a:r>
            <a:r>
              <a:rPr lang="en-US" dirty="0"/>
              <a:t>  for sound management of the public finance. </a:t>
            </a:r>
          </a:p>
          <a:p>
            <a:pPr eaLnBrk="1" hangingPunct="1"/>
            <a:endParaRPr lang="en-US" dirty="0"/>
          </a:p>
          <a:p>
            <a:pPr eaLnBrk="1" hangingPunct="1"/>
            <a:r>
              <a:rPr lang="en-US" dirty="0"/>
              <a:t>PFM is the key government policy instrument for giving effect to a country’s economic and social priorities. It aims at allocating the scarce resources that are available for government expenditure in a more responsive, effective and efficient way.</a:t>
            </a:r>
          </a:p>
          <a:p>
            <a:pPr eaLnBrk="1" hangingPunct="1"/>
            <a:endParaRPr lang="en-US" dirty="0"/>
          </a:p>
        </p:txBody>
      </p:sp>
    </p:spTree>
    <p:extLst>
      <p:ext uri="{BB962C8B-B14F-4D97-AF65-F5344CB8AC3E}">
        <p14:creationId xmlns:p14="http://schemas.microsoft.com/office/powerpoint/2010/main" val="4196882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a:ln/>
        </p:spPr>
      </p:sp>
      <p:sp>
        <p:nvSpPr>
          <p:cNvPr id="52227" name="Espace réservé des commentaires 2"/>
          <p:cNvSpPr>
            <a:spLocks noGrp="1"/>
          </p:cNvSpPr>
          <p:nvPr>
            <p:ph type="body" idx="1"/>
          </p:nvPr>
        </p:nvSpPr>
        <p:spPr>
          <a:noFill/>
          <a:ln/>
        </p:spPr>
        <p:txBody>
          <a:bodyPr/>
          <a:lstStyle/>
          <a:p>
            <a:endParaRPr lang="fr-FR"/>
          </a:p>
        </p:txBody>
      </p:sp>
      <p:sp>
        <p:nvSpPr>
          <p:cNvPr id="52228" name="Espace réservé du numéro de diapositive 3"/>
          <p:cNvSpPr>
            <a:spLocks noGrp="1"/>
          </p:cNvSpPr>
          <p:nvPr>
            <p:ph type="sldNum" sz="quarter" idx="5"/>
          </p:nvPr>
        </p:nvSpPr>
        <p:spPr>
          <a:noFill/>
        </p:spPr>
        <p:txBody>
          <a:bodyPr/>
          <a:lstStyle/>
          <a:p>
            <a:fld id="{82EE62C9-3A6B-40D0-A390-7D874082DECC}" type="slidenum">
              <a:rPr lang="en-GB" smtClean="0"/>
              <a:pPr/>
              <a:t>11</a:t>
            </a:fld>
            <a:endParaRPr lang="en-GB"/>
          </a:p>
        </p:txBody>
      </p:sp>
    </p:spTree>
    <p:extLst>
      <p:ext uri="{BB962C8B-B14F-4D97-AF65-F5344CB8AC3E}">
        <p14:creationId xmlns:p14="http://schemas.microsoft.com/office/powerpoint/2010/main" val="12513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defRPr/>
            </a:pPr>
            <a:endParaRPr lang="en-US" sz="1800">
              <a:solidFill>
                <a:srgbClr val="FFFFFF"/>
              </a:solidFill>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4E8E94A7-7B19-4DC7-95F6-64E528DFBB0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2CA0BBB-FF33-473F-A8D9-FC5705F5F2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5444B0E-6902-43A9-A95E-4E2B299008D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870880D-E1D9-4511-BC24-2221392ACCC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38F158E-4E4B-4889-846A-121E63ECC17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76B1DD9-AD29-43E0-B3FD-6DE7EA15E34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53D75B6-DD26-4A67-8FB9-5DB819F58F8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028BF2E-0F4B-4F0E-A7C2-3025451742F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B3BC8AF-3643-41B0-9D14-4BC432135AA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1339779-FF57-471E-BC31-6E37C4668C4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74B5BE6-F925-4F7A-BAB8-6725999E3E7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Title</a:t>
            </a:r>
          </a:p>
        </p:txBody>
      </p:sp>
      <p:sp>
        <p:nvSpPr>
          <p:cNvPr id="614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11D2C844-C107-42BC-A6AD-725659BE7C10}"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6153" name="Picture 17" descr="LOGO CE_Vertical_EN_NEG_quadri_HR"/>
          <p:cNvPicPr>
            <a:picLocks noChangeAspect="1" noChangeArrowheads="1"/>
          </p:cNvPicPr>
          <p:nvPr userDrawn="1"/>
        </p:nvPicPr>
        <p:blipFill>
          <a:blip r:embed="rId13" cstate="print"/>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3.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8.wmf"/><Relationship Id="rId4" Type="http://schemas.openxmlformats.org/officeDocument/2006/relationships/oleObject" Target="../embeddings/oleObject3.bin"/><Relationship Id="rId9"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1143000" y="2143125"/>
            <a:ext cx="6786563" cy="790575"/>
          </a:xfrm>
        </p:spPr>
        <p:txBody>
          <a:bodyPr/>
          <a:lstStyle/>
          <a:p>
            <a:pPr indent="0" algn="ctr" eaLnBrk="1" hangingPunct="1">
              <a:defRPr/>
            </a:pPr>
            <a:r>
              <a:rPr lang="en-GB" sz="2800" dirty="0">
                <a:solidFill>
                  <a:schemeClr val="accent3"/>
                </a:solidFill>
              </a:rPr>
              <a:t>INTRODUCTION </a:t>
            </a:r>
            <a:r>
              <a:rPr lang="en-GB" sz="2800" dirty="0">
                <a:solidFill>
                  <a:schemeClr val="bg1"/>
                </a:solidFill>
              </a:rPr>
              <a:t>À LA GESTION DES FINANCES PUBLIQUES</a:t>
            </a:r>
            <a:endParaRPr lang="en-GB" sz="2800" dirty="0"/>
          </a:p>
        </p:txBody>
      </p:sp>
      <p:sp>
        <p:nvSpPr>
          <p:cNvPr id="8195" name="Rectangle 6"/>
          <p:cNvSpPr>
            <a:spLocks noGrp="1" noChangeArrowheads="1"/>
          </p:cNvSpPr>
          <p:nvPr>
            <p:ph type="subTitle" idx="1"/>
          </p:nvPr>
        </p:nvSpPr>
        <p:spPr>
          <a:xfrm>
            <a:off x="0" y="3643313"/>
            <a:ext cx="9144000" cy="1728787"/>
          </a:xfrm>
        </p:spPr>
        <p:txBody>
          <a:bodyPr/>
          <a:lstStyle/>
          <a:p>
            <a:pPr algn="ctr" eaLnBrk="1" hangingPunct="1"/>
            <a:r>
              <a:rPr lang="en-GB" sz="2800" dirty="0">
                <a:solidFill>
                  <a:srgbClr val="FFD624"/>
                </a:solidFill>
              </a:rPr>
              <a:t>Module 1.1</a:t>
            </a:r>
          </a:p>
          <a:p>
            <a:pPr algn="ctr" eaLnBrk="1" hangingPunct="1"/>
            <a:r>
              <a:rPr lang="en-GB" sz="2800" dirty="0">
                <a:solidFill>
                  <a:srgbClr val="FFD624"/>
                </a:solidFill>
              </a:rPr>
              <a:t>Introduction et </a:t>
            </a:r>
            <a:r>
              <a:rPr lang="en-GB" sz="2800">
                <a:solidFill>
                  <a:srgbClr val="FFD624"/>
                </a:solidFill>
              </a:rPr>
              <a:t>concepts clef</a:t>
            </a:r>
            <a:endParaRPr lang="en-GB" sz="2800" dirty="0">
              <a:solidFill>
                <a:srgbClr val="FFD624"/>
              </a:solidFill>
            </a:endParaRPr>
          </a:p>
        </p:txBody>
      </p:sp>
      <p:sp>
        <p:nvSpPr>
          <p:cNvPr id="4" name="Espace réservé du numéro de diapositive 3"/>
          <p:cNvSpPr>
            <a:spLocks noGrp="1"/>
          </p:cNvSpPr>
          <p:nvPr>
            <p:ph type="sldNum" sz="quarter" idx="12"/>
          </p:nvPr>
        </p:nvSpPr>
        <p:spPr/>
        <p:txBody>
          <a:bodyPr/>
          <a:lstStyle/>
          <a:p>
            <a:pPr>
              <a:defRPr/>
            </a:pPr>
            <a:fld id="{8CCB08B3-E84F-48A4-9951-EFE26979FDC0}" type="slidenum">
              <a:rPr lang="en-GB" smtClean="0"/>
              <a:pPr>
                <a:defRPr/>
              </a:pPr>
              <a:t>1</a:t>
            </a:fld>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bg" descr="dia-w"/>
          <p:cNvPicPr>
            <a:picLocks noChangeAspect="1" noChangeArrowheads="1"/>
          </p:cNvPicPr>
          <p:nvPr>
            <p:custDataLst>
              <p:tags r:id="rId2"/>
            </p:custDataLst>
          </p:nvPr>
        </p:nvPicPr>
        <p:blipFill>
          <a:blip r:embed="rId7"/>
          <a:srcRect/>
          <a:stretch>
            <a:fillRect/>
          </a:stretch>
        </p:blipFill>
        <p:spPr bwMode="auto">
          <a:xfrm>
            <a:off x="0" y="0"/>
            <a:ext cx="1588" cy="1588"/>
          </a:xfrm>
          <a:prstGeom prst="rect">
            <a:avLst/>
          </a:prstGeom>
          <a:noFill/>
          <a:ln w="9525">
            <a:noFill/>
            <a:miter lim="800000"/>
            <a:headEnd/>
            <a:tailEnd/>
          </a:ln>
        </p:spPr>
      </p:pic>
      <p:sp>
        <p:nvSpPr>
          <p:cNvPr id="16387" name="titeltekst"/>
          <p:cNvSpPr>
            <a:spLocks noGrp="1" noChangeArrowheads="1"/>
          </p:cNvSpPr>
          <p:nvPr>
            <p:ph type="title"/>
            <p:custDataLst>
              <p:tags r:id="rId3"/>
            </p:custDataLst>
          </p:nvPr>
        </p:nvSpPr>
        <p:spPr>
          <a:xfrm>
            <a:off x="214313" y="1143000"/>
            <a:ext cx="8229600" cy="936625"/>
          </a:xfrm>
        </p:spPr>
        <p:txBody>
          <a:bodyPr/>
          <a:lstStyle/>
          <a:p>
            <a:pPr eaLnBrk="1" hangingPunct="1"/>
            <a:r>
              <a:rPr lang="en-US" sz="3200" i="1" dirty="0"/>
              <a:t>En quoi </a:t>
            </a:r>
            <a:r>
              <a:rPr lang="en-US" sz="3200" i="1" dirty="0" err="1"/>
              <a:t>consiste</a:t>
            </a:r>
            <a:r>
              <a:rPr lang="en-US" sz="3200" i="1" dirty="0"/>
              <a:t> la GFP ?</a:t>
            </a:r>
          </a:p>
        </p:txBody>
      </p:sp>
      <p:sp>
        <p:nvSpPr>
          <p:cNvPr id="16388" name="bodytekst"/>
          <p:cNvSpPr>
            <a:spLocks noGrp="1" noChangeArrowheads="1"/>
          </p:cNvSpPr>
          <p:nvPr>
            <p:ph type="body" idx="1"/>
            <p:custDataLst>
              <p:tags r:id="rId4"/>
            </p:custDataLst>
          </p:nvPr>
        </p:nvSpPr>
        <p:spPr>
          <a:xfrm>
            <a:off x="250825" y="1989138"/>
            <a:ext cx="8443913" cy="3529012"/>
          </a:xfrm>
        </p:spPr>
        <p:txBody>
          <a:bodyPr/>
          <a:lstStyle/>
          <a:p>
            <a:pPr lvl="1" eaLnBrk="1" hangingPunct="1">
              <a:spcBef>
                <a:spcPct val="50000"/>
              </a:spcBef>
              <a:buClrTx/>
            </a:pPr>
            <a:r>
              <a:rPr lang="fr-FR" sz="2400" dirty="0"/>
              <a:t>La gestion des finances publiques traite de la gestion des ressources publiques par les administrations publiques </a:t>
            </a:r>
          </a:p>
          <a:p>
            <a:pPr lvl="1" eaLnBrk="1" hangingPunct="1">
              <a:spcBef>
                <a:spcPct val="50000"/>
              </a:spcBef>
              <a:buClrTx/>
            </a:pPr>
            <a:r>
              <a:rPr lang="fr-FR" sz="2400" b="0" dirty="0">
                <a:solidFill>
                  <a:srgbClr val="C00000"/>
                </a:solidFill>
              </a:rPr>
              <a:t>3 éléments de base concernant les finances publiques</a:t>
            </a:r>
            <a:r>
              <a:rPr lang="fr-FR" sz="2400" dirty="0">
                <a:solidFill>
                  <a:srgbClr val="C00000"/>
                </a:solidFill>
              </a:rPr>
              <a:t>:</a:t>
            </a:r>
          </a:p>
          <a:p>
            <a:pPr marL="1257300" lvl="2" indent="-342900" eaLnBrk="1" hangingPunct="1">
              <a:spcBef>
                <a:spcPts val="600"/>
              </a:spcBef>
              <a:spcAft>
                <a:spcPts val="600"/>
              </a:spcAft>
              <a:buSzPct val="125000"/>
              <a:buFont typeface="Wingdings" panose="05000000000000000000" pitchFamily="2" charset="2"/>
              <a:buChar char="§"/>
            </a:pPr>
            <a:r>
              <a:rPr lang="fr-FR" sz="2400" dirty="0"/>
              <a:t>Dépenses publiques</a:t>
            </a:r>
          </a:p>
          <a:p>
            <a:pPr marL="1257300" lvl="2" indent="-342900" eaLnBrk="1" hangingPunct="1">
              <a:spcBef>
                <a:spcPts val="600"/>
              </a:spcBef>
              <a:spcAft>
                <a:spcPts val="600"/>
              </a:spcAft>
              <a:buSzPct val="125000"/>
              <a:buFont typeface="Wingdings" panose="05000000000000000000" pitchFamily="2" charset="2"/>
              <a:buChar char="§"/>
            </a:pPr>
            <a:r>
              <a:rPr lang="fr-FR" sz="2400" dirty="0"/>
              <a:t>Recettes</a:t>
            </a:r>
          </a:p>
          <a:p>
            <a:pPr marL="1257300" lvl="2" indent="-342900" eaLnBrk="1" hangingPunct="1">
              <a:spcBef>
                <a:spcPts val="600"/>
              </a:spcBef>
              <a:spcAft>
                <a:spcPts val="600"/>
              </a:spcAft>
              <a:buSzPct val="125000"/>
              <a:buFont typeface="Wingdings" panose="05000000000000000000" pitchFamily="2" charset="2"/>
              <a:buChar char="§"/>
            </a:pPr>
            <a:r>
              <a:rPr lang="fr-FR" sz="2400" dirty="0"/>
              <a:t>Dette publique</a:t>
            </a:r>
          </a:p>
          <a:p>
            <a:pPr lvl="1" eaLnBrk="1" hangingPunct="1">
              <a:spcBef>
                <a:spcPct val="10000"/>
              </a:spcBef>
              <a:buClr>
                <a:schemeClr val="bg1"/>
              </a:buClr>
            </a:pPr>
            <a:endParaRPr lang="en-US" sz="2400" dirty="0">
              <a:solidFill>
                <a:schemeClr val="tx1"/>
              </a:solidFill>
            </a:endParaRPr>
          </a:p>
        </p:txBody>
      </p:sp>
      <p:pic>
        <p:nvPicPr>
          <p:cNvPr id="16389" name="Picture 5"/>
          <p:cNvPicPr>
            <a:picLocks noChangeAspect="1" noChangeArrowheads="1"/>
          </p:cNvPicPr>
          <p:nvPr/>
        </p:nvPicPr>
        <p:blipFill>
          <a:blip r:embed="rId8" cstate="print"/>
          <a:srcRect/>
          <a:stretch>
            <a:fillRect/>
          </a:stretch>
        </p:blipFill>
        <p:spPr bwMode="auto">
          <a:xfrm>
            <a:off x="5651500" y="4437063"/>
            <a:ext cx="3240088" cy="1655762"/>
          </a:xfrm>
          <a:prstGeom prst="rect">
            <a:avLst/>
          </a:prstGeom>
          <a:noFill/>
          <a:ln w="9525">
            <a:noFill/>
            <a:miter lim="800000"/>
            <a:headEnd/>
            <a:tailEnd/>
          </a:ln>
        </p:spPr>
      </p:pic>
      <p:sp>
        <p:nvSpPr>
          <p:cNvPr id="16390" name="Espace réservé du numéro de diapositive 5"/>
          <p:cNvSpPr>
            <a:spLocks noGrp="1"/>
          </p:cNvSpPr>
          <p:nvPr>
            <p:ph type="sldNum" sz="quarter" idx="12"/>
          </p:nvPr>
        </p:nvSpPr>
        <p:spPr>
          <a:noFill/>
        </p:spPr>
        <p:txBody>
          <a:bodyPr/>
          <a:lstStyle/>
          <a:p>
            <a:fld id="{E3D9DC77-7352-49AA-8D3E-2AB35C60AC69}" type="slidenum">
              <a:rPr lang="en-GB" smtClean="0"/>
              <a:pPr/>
              <a:t>10</a:t>
            </a:fld>
            <a:endParaRPr lang="en-GB"/>
          </a:p>
        </p:txBody>
      </p:sp>
      <p:sp>
        <p:nvSpPr>
          <p:cNvPr id="16391" name="ZoneTexte 6"/>
          <p:cNvSpPr txBox="1">
            <a:spLocks noChangeArrowheads="1"/>
          </p:cNvSpPr>
          <p:nvPr/>
        </p:nvSpPr>
        <p:spPr bwMode="auto">
          <a:xfrm>
            <a:off x="5219700" y="5876925"/>
            <a:ext cx="1800225" cy="461963"/>
          </a:xfrm>
          <a:prstGeom prst="rect">
            <a:avLst/>
          </a:prstGeom>
          <a:noFill/>
          <a:ln w="9525">
            <a:noFill/>
            <a:miter lim="800000"/>
            <a:headEnd/>
            <a:tailEnd/>
          </a:ln>
        </p:spPr>
        <p:txBody>
          <a:bodyPr>
            <a:spAutoFit/>
          </a:bodyPr>
          <a:lstStyle/>
          <a:p>
            <a:r>
              <a:rPr lang="fr-FR"/>
              <a:t>Dépenses y compris les intérêts</a:t>
            </a:r>
          </a:p>
        </p:txBody>
      </p:sp>
      <p:sp>
        <p:nvSpPr>
          <p:cNvPr id="16392" name="ZoneTexte 7"/>
          <p:cNvSpPr txBox="1">
            <a:spLocks noChangeArrowheads="1"/>
          </p:cNvSpPr>
          <p:nvPr/>
        </p:nvSpPr>
        <p:spPr bwMode="auto">
          <a:xfrm>
            <a:off x="7451725" y="5949950"/>
            <a:ext cx="1296988" cy="460375"/>
          </a:xfrm>
          <a:prstGeom prst="rect">
            <a:avLst/>
          </a:prstGeom>
          <a:noFill/>
          <a:ln w="9525">
            <a:noFill/>
            <a:miter lim="800000"/>
            <a:headEnd/>
            <a:tailEnd/>
          </a:ln>
        </p:spPr>
        <p:txBody>
          <a:bodyPr>
            <a:spAutoFit/>
          </a:bodyPr>
          <a:lstStyle/>
          <a:p>
            <a:r>
              <a:rPr lang="fr-FR"/>
              <a:t>Recettes et dette</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contenu 1"/>
          <p:cNvSpPr>
            <a:spLocks noGrp="1"/>
          </p:cNvSpPr>
          <p:nvPr>
            <p:ph idx="1"/>
          </p:nvPr>
        </p:nvSpPr>
        <p:spPr>
          <a:xfrm>
            <a:off x="285750" y="2428875"/>
            <a:ext cx="8443913" cy="4000500"/>
          </a:xfrm>
        </p:spPr>
        <p:txBody>
          <a:bodyPr/>
          <a:lstStyle/>
          <a:p>
            <a:pPr marL="457200" lvl="1" indent="0" eaLnBrk="1" hangingPunct="1">
              <a:buClrTx/>
              <a:defRPr/>
            </a:pPr>
            <a:r>
              <a:rPr lang="fr-FR" sz="2400" dirty="0"/>
              <a:t>Définition OCDE CAD 2009 : </a:t>
            </a:r>
          </a:p>
          <a:p>
            <a:pPr marL="457200" lvl="1" indent="0" eaLnBrk="1" hangingPunct="1">
              <a:buClrTx/>
              <a:buNone/>
              <a:defRPr/>
            </a:pPr>
            <a:r>
              <a:rPr lang="fr-FR" sz="2800" b="0" dirty="0">
                <a:latin typeface="Calibri"/>
              </a:rPr>
              <a:t>« La GFP i</a:t>
            </a:r>
            <a:r>
              <a:rPr lang="fr-FR" sz="2400" b="0" dirty="0"/>
              <a:t>nclut toutes les composantes du processus d’un budget national… y compris la planification stratégique, le cadre des dépenses à moyen-terme, la budgétisation annuelle mais également la gestion des recettes, les achats, le contrôle, la comptabilité, l’établissement de rapports, le suivi et l’évaluation, l’audit et la supervision externe</a:t>
            </a:r>
            <a:r>
              <a:rPr lang="fr-FR" sz="2800" b="0" dirty="0"/>
              <a:t>.</a:t>
            </a:r>
            <a:r>
              <a:rPr lang="fr-FR" sz="2800" b="0" dirty="0">
                <a:latin typeface="Calibri"/>
              </a:rPr>
              <a:t>»</a:t>
            </a:r>
            <a:endParaRPr lang="fr-FR" sz="2800" b="0" dirty="0"/>
          </a:p>
          <a:p>
            <a:pPr marL="457200" lvl="1" indent="0" eaLnBrk="1" hangingPunct="1">
              <a:buFontTx/>
              <a:buNone/>
              <a:defRPr/>
            </a:pPr>
            <a:endParaRPr lang="en-GB" dirty="0"/>
          </a:p>
          <a:p>
            <a:pPr lvl="1" eaLnBrk="1" hangingPunct="1">
              <a:defRPr/>
            </a:pPr>
            <a:endParaRPr lang="fr-FR" dirty="0"/>
          </a:p>
          <a:p>
            <a:pPr eaLnBrk="1" hangingPunct="1">
              <a:defRPr/>
            </a:pPr>
            <a:endParaRPr lang="fr-FR" dirty="0"/>
          </a:p>
        </p:txBody>
      </p:sp>
      <p:sp>
        <p:nvSpPr>
          <p:cNvPr id="17411" name="Titre 2"/>
          <p:cNvSpPr>
            <a:spLocks noGrp="1"/>
          </p:cNvSpPr>
          <p:nvPr>
            <p:ph type="title"/>
          </p:nvPr>
        </p:nvSpPr>
        <p:spPr>
          <a:xfrm>
            <a:off x="0" y="1125538"/>
            <a:ext cx="9144000" cy="935037"/>
          </a:xfrm>
        </p:spPr>
        <p:txBody>
          <a:bodyPr/>
          <a:lstStyle/>
          <a:p>
            <a:pPr indent="0" eaLnBrk="1" hangingPunct="1"/>
            <a:r>
              <a:rPr lang="fr-FR" sz="3200" i="1"/>
              <a:t>Champ d’application de ce cours</a:t>
            </a:r>
            <a:r>
              <a:rPr lang="fr-FR" sz="3200"/>
              <a:t> </a:t>
            </a:r>
          </a:p>
        </p:txBody>
      </p:sp>
      <p:sp>
        <p:nvSpPr>
          <p:cNvPr id="17412" name="Espace réservé du numéro de diapositive 3"/>
          <p:cNvSpPr>
            <a:spLocks noGrp="1"/>
          </p:cNvSpPr>
          <p:nvPr>
            <p:ph type="sldNum" sz="quarter" idx="12"/>
          </p:nvPr>
        </p:nvSpPr>
        <p:spPr>
          <a:xfrm>
            <a:off x="8429625" y="6381750"/>
            <a:ext cx="2133600" cy="476250"/>
          </a:xfrm>
          <a:noFill/>
        </p:spPr>
        <p:txBody>
          <a:bodyPr/>
          <a:lstStyle/>
          <a:p>
            <a:pPr algn="l"/>
            <a:fld id="{584483E4-A0B6-4631-AC6D-9861EF186323}" type="slidenum">
              <a:rPr lang="en-GB" smtClean="0"/>
              <a:pPr algn="l"/>
              <a:t>11</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contenu 1"/>
          <p:cNvSpPr>
            <a:spLocks noGrp="1"/>
          </p:cNvSpPr>
          <p:nvPr>
            <p:ph idx="1"/>
          </p:nvPr>
        </p:nvSpPr>
        <p:spPr>
          <a:xfrm>
            <a:off x="179512" y="1888588"/>
            <a:ext cx="8572500" cy="4581525"/>
          </a:xfrm>
        </p:spPr>
        <p:txBody>
          <a:bodyPr/>
          <a:lstStyle/>
          <a:p>
            <a:pPr eaLnBrk="1" hangingPunct="1">
              <a:buClrTx/>
            </a:pPr>
            <a:r>
              <a:rPr lang="fr-FR" i="0" dirty="0"/>
              <a:t>La gestion des finances publiques est la gestion des finances des administrations publiques</a:t>
            </a:r>
          </a:p>
          <a:p>
            <a:pPr eaLnBrk="1" hangingPunct="1">
              <a:buClrTx/>
            </a:pPr>
            <a:r>
              <a:rPr lang="fr-FR" i="0" dirty="0"/>
              <a:t>Les administrations publiques comprennent :</a:t>
            </a:r>
          </a:p>
          <a:p>
            <a:pPr lvl="1" eaLnBrk="1" hangingPunct="1">
              <a:buClrTx/>
              <a:buFont typeface="Wingdings" panose="05000000000000000000" pitchFamily="2" charset="2"/>
              <a:buChar char="§"/>
            </a:pPr>
            <a:r>
              <a:rPr lang="fr-FR" sz="2400" b="0" dirty="0"/>
              <a:t>Administrations publiques centrales </a:t>
            </a:r>
          </a:p>
          <a:p>
            <a:pPr lvl="1" eaLnBrk="1" hangingPunct="1">
              <a:buClrTx/>
              <a:buFont typeface="Wingdings" panose="05000000000000000000" pitchFamily="2" charset="2"/>
              <a:buChar char="§"/>
            </a:pPr>
            <a:r>
              <a:rPr lang="fr-FR" sz="2400" b="0" dirty="0"/>
              <a:t>Administration des états fédérés, dans les pays fédéraux </a:t>
            </a:r>
          </a:p>
          <a:p>
            <a:pPr lvl="1" eaLnBrk="1" hangingPunct="1">
              <a:buClrTx/>
              <a:buFont typeface="Wingdings" panose="05000000000000000000" pitchFamily="2" charset="2"/>
              <a:buChar char="§"/>
            </a:pPr>
            <a:r>
              <a:rPr lang="fr-FR" sz="2400" b="0" dirty="0"/>
              <a:t>Administrations publiques locales</a:t>
            </a:r>
          </a:p>
          <a:p>
            <a:pPr lvl="2" eaLnBrk="1" hangingPunct="1"/>
            <a:r>
              <a:rPr lang="fr-FR" sz="1800" dirty="0"/>
              <a:t>Les fonds de la sécurité sociale sont parfois groupés dans un sous-secteur distinct  </a:t>
            </a:r>
            <a:endParaRPr lang="fr-FR" dirty="0"/>
          </a:p>
          <a:p>
            <a:pPr eaLnBrk="1" hangingPunct="1">
              <a:buClrTx/>
            </a:pPr>
            <a:r>
              <a:rPr lang="fr-FR" i="0" dirty="0"/>
              <a:t>Le secteur public inclut également les sociétés et quasi-sociétés contrôlées par les administrations publiques</a:t>
            </a:r>
            <a:endParaRPr lang="fr-FR" dirty="0"/>
          </a:p>
          <a:p>
            <a:pPr lvl="1" eaLnBrk="1" hangingPunct="1"/>
            <a:endParaRPr lang="en-US" dirty="0"/>
          </a:p>
          <a:p>
            <a:pPr lvl="1" eaLnBrk="1" hangingPunct="1"/>
            <a:endParaRPr lang="en-US" dirty="0"/>
          </a:p>
          <a:p>
            <a:pPr lvl="1" eaLnBrk="1" hangingPunct="1"/>
            <a:endParaRPr lang="en-US" dirty="0"/>
          </a:p>
          <a:p>
            <a:pPr eaLnBrk="1" hangingPunct="1"/>
            <a:endParaRPr lang="en-GB" dirty="0"/>
          </a:p>
          <a:p>
            <a:pPr eaLnBrk="1" hangingPunct="1"/>
            <a:endParaRPr lang="en-GB" dirty="0"/>
          </a:p>
        </p:txBody>
      </p:sp>
      <p:sp>
        <p:nvSpPr>
          <p:cNvPr id="18435" name="Titre 2"/>
          <p:cNvSpPr>
            <a:spLocks noGrp="1"/>
          </p:cNvSpPr>
          <p:nvPr>
            <p:ph type="title"/>
          </p:nvPr>
        </p:nvSpPr>
        <p:spPr>
          <a:xfrm>
            <a:off x="0" y="1176850"/>
            <a:ext cx="9144000" cy="800100"/>
          </a:xfrm>
        </p:spPr>
        <p:txBody>
          <a:bodyPr/>
          <a:lstStyle/>
          <a:p>
            <a:pPr indent="0" eaLnBrk="1" hangingPunct="1"/>
            <a:r>
              <a:rPr lang="en-GB" sz="2800" i="1" dirty="0"/>
              <a:t>Les administrations </a:t>
            </a:r>
            <a:r>
              <a:rPr lang="en-GB" sz="2800" i="1" dirty="0" err="1"/>
              <a:t>publiques</a:t>
            </a:r>
            <a:r>
              <a:rPr lang="en-GB" sz="2800" i="1" dirty="0"/>
              <a:t> </a:t>
            </a:r>
          </a:p>
        </p:txBody>
      </p:sp>
      <p:sp>
        <p:nvSpPr>
          <p:cNvPr id="18436" name="Espace réservé du numéro de diapositive 3"/>
          <p:cNvSpPr>
            <a:spLocks noGrp="1"/>
          </p:cNvSpPr>
          <p:nvPr>
            <p:ph type="sldNum" sz="quarter" idx="12"/>
          </p:nvPr>
        </p:nvSpPr>
        <p:spPr>
          <a:xfrm>
            <a:off x="8643938" y="6381750"/>
            <a:ext cx="2133600" cy="476250"/>
          </a:xfrm>
          <a:noFill/>
        </p:spPr>
        <p:txBody>
          <a:bodyPr/>
          <a:lstStyle/>
          <a:p>
            <a:pPr algn="l"/>
            <a:fld id="{3F4F111B-8ECE-42E5-8A23-B7E25E9DA87D}" type="slidenum">
              <a:rPr lang="en-GB" smtClean="0"/>
              <a:pPr algn="l"/>
              <a:t>12</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additive="base">
                                        <p:cTn id="7" dur="500" fill="hold"/>
                                        <p:tgtEl>
                                          <p:spTgt spid="245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8">
                                            <p:txEl>
                                              <p:pRg st="1" end="1"/>
                                            </p:txEl>
                                          </p:spTgt>
                                        </p:tgtEl>
                                        <p:attrNameLst>
                                          <p:attrName>style.visibility</p:attrName>
                                        </p:attrNameLst>
                                      </p:cBhvr>
                                      <p:to>
                                        <p:strVal val="visible"/>
                                      </p:to>
                                    </p:set>
                                    <p:anim calcmode="lin" valueType="num">
                                      <p:cBhvr additive="base">
                                        <p:cTn id="13" dur="500" fill="hold"/>
                                        <p:tgtEl>
                                          <p:spTgt spid="245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4578">
                                            <p:txEl>
                                              <p:pRg st="2" end="2"/>
                                            </p:txEl>
                                          </p:spTgt>
                                        </p:tgtEl>
                                        <p:attrNameLst>
                                          <p:attrName>style.visibility</p:attrName>
                                        </p:attrNameLst>
                                      </p:cBhvr>
                                      <p:to>
                                        <p:strVal val="visible"/>
                                      </p:to>
                                    </p:set>
                                    <p:anim calcmode="lin" valueType="num">
                                      <p:cBhvr additive="base">
                                        <p:cTn id="17" dur="500" fill="hold"/>
                                        <p:tgtEl>
                                          <p:spTgt spid="2457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57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578">
                                            <p:txEl>
                                              <p:pRg st="3" end="3"/>
                                            </p:txEl>
                                          </p:spTgt>
                                        </p:tgtEl>
                                        <p:attrNameLst>
                                          <p:attrName>style.visibility</p:attrName>
                                        </p:attrNameLst>
                                      </p:cBhvr>
                                      <p:to>
                                        <p:strVal val="visible"/>
                                      </p:to>
                                    </p:set>
                                    <p:anim calcmode="lin" valueType="num">
                                      <p:cBhvr additive="base">
                                        <p:cTn id="21" dur="500" fill="hold"/>
                                        <p:tgtEl>
                                          <p:spTgt spid="2457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57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578">
                                            <p:txEl>
                                              <p:pRg st="4" end="4"/>
                                            </p:txEl>
                                          </p:spTgt>
                                        </p:tgtEl>
                                        <p:attrNameLst>
                                          <p:attrName>style.visibility</p:attrName>
                                        </p:attrNameLst>
                                      </p:cBhvr>
                                      <p:to>
                                        <p:strVal val="visible"/>
                                      </p:to>
                                    </p:set>
                                    <p:anim calcmode="lin" valueType="num">
                                      <p:cBhvr additive="base">
                                        <p:cTn id="25" dur="500" fill="hold"/>
                                        <p:tgtEl>
                                          <p:spTgt spid="2457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4578">
                                            <p:txEl>
                                              <p:pRg st="5" end="5"/>
                                            </p:txEl>
                                          </p:spTgt>
                                        </p:tgtEl>
                                        <p:attrNameLst>
                                          <p:attrName>style.visibility</p:attrName>
                                        </p:attrNameLst>
                                      </p:cBhvr>
                                      <p:to>
                                        <p:strVal val="visible"/>
                                      </p:to>
                                    </p:set>
                                    <p:anim calcmode="lin" valueType="num">
                                      <p:cBhvr additive="base">
                                        <p:cTn id="29" dur="500" fill="hold"/>
                                        <p:tgtEl>
                                          <p:spTgt spid="2457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57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578">
                                            <p:txEl>
                                              <p:pRg st="6" end="6"/>
                                            </p:txEl>
                                          </p:spTgt>
                                        </p:tgtEl>
                                        <p:attrNameLst>
                                          <p:attrName>style.visibility</p:attrName>
                                        </p:attrNameLst>
                                      </p:cBhvr>
                                      <p:to>
                                        <p:strVal val="visible"/>
                                      </p:to>
                                    </p:set>
                                    <p:anim calcmode="lin" valueType="num">
                                      <p:cBhvr additive="base">
                                        <p:cTn id="35" dur="500" fill="hold"/>
                                        <p:tgtEl>
                                          <p:spTgt spid="24578">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457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115616" y="2492897"/>
            <a:ext cx="7900637" cy="3990454"/>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fld id="{7CBE5122-5164-47E5-BFE2-7FA3C766B9EF}" type="slidenum">
              <a:rPr lang="en-US" smtClean="0"/>
              <a:pPr/>
              <a:t>13</a:t>
            </a:fld>
            <a:endParaRPr lang="en-US"/>
          </a:p>
        </p:txBody>
      </p:sp>
      <p:sp>
        <p:nvSpPr>
          <p:cNvPr id="7" name="Titre 1"/>
          <p:cNvSpPr>
            <a:spLocks noGrp="1"/>
          </p:cNvSpPr>
          <p:nvPr>
            <p:ph type="title"/>
          </p:nvPr>
        </p:nvSpPr>
        <p:spPr>
          <a:xfrm>
            <a:off x="1371600" y="1412776"/>
            <a:ext cx="6166526" cy="1080120"/>
          </a:xfrm>
        </p:spPr>
        <p:txBody>
          <a:bodyPr>
            <a:noAutofit/>
          </a:bodyPr>
          <a:lstStyle/>
          <a:p>
            <a:pPr algn="ctr"/>
            <a:r>
              <a:rPr lang="en-US" sz="2800" dirty="0"/>
              <a:t>Champ du </a:t>
            </a:r>
            <a:r>
              <a:rPr lang="en-US" sz="2800" dirty="0" err="1"/>
              <a:t>cours</a:t>
            </a:r>
            <a:r>
              <a:rPr lang="en-US" sz="2800" dirty="0"/>
              <a:t>: Administrations </a:t>
            </a:r>
            <a:r>
              <a:rPr lang="en-US" sz="2800" dirty="0" err="1"/>
              <a:t>publiques</a:t>
            </a:r>
            <a:endParaRPr lang="en-US" sz="2800" dirty="0"/>
          </a:p>
        </p:txBody>
      </p:sp>
      <p:sp>
        <p:nvSpPr>
          <p:cNvPr id="8" name="ZoneTexte 7"/>
          <p:cNvSpPr txBox="1"/>
          <p:nvPr/>
        </p:nvSpPr>
        <p:spPr>
          <a:xfrm>
            <a:off x="8028384" y="6741368"/>
            <a:ext cx="45719" cy="2246769"/>
          </a:xfrm>
          <a:prstGeom prst="rect">
            <a:avLst/>
          </a:prstGeom>
          <a:noFill/>
        </p:spPr>
        <p:txBody>
          <a:bodyPr wrap="square" rtlCol="0">
            <a:spAutoFit/>
          </a:bodyPr>
          <a:lstStyle/>
          <a:p>
            <a:r>
              <a:rPr lang="fr-BE" sz="1400" dirty="0" err="1">
                <a:solidFill>
                  <a:srgbClr val="FF0000"/>
                </a:solidFill>
                <a:hlinkClick r:id="rId3" action="ppaction://hlinksldjump"/>
              </a:rPr>
              <a:t>Reour</a:t>
            </a:r>
            <a:r>
              <a:rPr lang="fr-BE" sz="1400" dirty="0">
                <a:solidFill>
                  <a:srgbClr val="FF0000"/>
                </a:solidFill>
                <a:hlinkClick r:id="rId3" action="ppaction://hlinksldjump"/>
              </a:rPr>
              <a:t> plan</a:t>
            </a:r>
            <a:endParaRPr lang="en-US" sz="1400" dirty="0">
              <a:solidFill>
                <a:srgbClr val="FF0000"/>
              </a:solidFill>
            </a:endParaRPr>
          </a:p>
        </p:txBody>
      </p:sp>
      <p:sp>
        <p:nvSpPr>
          <p:cNvPr id="10" name="Rectangle 9"/>
          <p:cNvSpPr/>
          <p:nvPr/>
        </p:nvSpPr>
        <p:spPr>
          <a:xfrm>
            <a:off x="539552" y="3198168"/>
            <a:ext cx="2448272" cy="954107"/>
          </a:xfrm>
          <a:prstGeom prst="rect">
            <a:avLst/>
          </a:prstGeom>
        </p:spPr>
        <p:txBody>
          <a:bodyPr wrap="square">
            <a:spAutoFit/>
          </a:bodyPr>
          <a:lstStyle/>
          <a:p>
            <a:r>
              <a:rPr lang="fr-FR" sz="1400" dirty="0"/>
              <a:t>Source:</a:t>
            </a:r>
          </a:p>
          <a:p>
            <a:r>
              <a:rPr lang="fr-FR" sz="1400" dirty="0"/>
              <a:t>Manuel de statistiques de finances publiques. FMI </a:t>
            </a:r>
          </a:p>
        </p:txBody>
      </p:sp>
    </p:spTree>
    <p:extLst>
      <p:ext uri="{BB962C8B-B14F-4D97-AF65-F5344CB8AC3E}">
        <p14:creationId xmlns:p14="http://schemas.microsoft.com/office/powerpoint/2010/main" val="400953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395288" y="1339850"/>
            <a:ext cx="8229600" cy="936625"/>
          </a:xfrm>
        </p:spPr>
        <p:txBody>
          <a:bodyPr/>
          <a:lstStyle/>
          <a:p>
            <a:pPr algn="ctr"/>
            <a:r>
              <a:rPr lang="fr-FR" altLang="en-US" sz="3200" dirty="0"/>
              <a:t>Plan du module</a:t>
            </a:r>
          </a:p>
        </p:txBody>
      </p:sp>
      <p:sp>
        <p:nvSpPr>
          <p:cNvPr id="7" name="Espace réservé du contenu 2"/>
          <p:cNvSpPr>
            <a:spLocks noGrp="1"/>
          </p:cNvSpPr>
          <p:nvPr>
            <p:ph idx="1"/>
          </p:nvPr>
        </p:nvSpPr>
        <p:spPr>
          <a:xfrm>
            <a:off x="428596" y="2492375"/>
            <a:ext cx="8401080" cy="3722707"/>
          </a:xfrm>
        </p:spPr>
        <p:txBody>
          <a:bodyPr/>
          <a:lstStyle/>
          <a:p>
            <a:pPr>
              <a:spcAft>
                <a:spcPts val="1200"/>
              </a:spcAft>
              <a:buClr>
                <a:srgbClr val="002060"/>
              </a:buClr>
              <a:buFont typeface="Wingdings" pitchFamily="2" charset="2"/>
              <a:buChar char="Ø"/>
            </a:pPr>
            <a:r>
              <a:rPr lang="fr-FR" altLang="en-US" i="0" dirty="0"/>
              <a:t>Quelques définitions</a:t>
            </a:r>
          </a:p>
          <a:p>
            <a:pPr>
              <a:spcAft>
                <a:spcPts val="1200"/>
              </a:spcAft>
              <a:buClr>
                <a:srgbClr val="002060"/>
              </a:buClr>
              <a:buFont typeface="Wingdings" pitchFamily="2" charset="2"/>
              <a:buChar char="Ø"/>
            </a:pPr>
            <a:r>
              <a:rPr lang="fr-FR" b="1" i="0" dirty="0">
                <a:solidFill>
                  <a:srgbClr val="FF0000"/>
                </a:solidFill>
              </a:rPr>
              <a:t>Les objectifs spécifiques de la GFP</a:t>
            </a:r>
          </a:p>
          <a:p>
            <a:pPr>
              <a:spcAft>
                <a:spcPts val="1200"/>
              </a:spcAft>
              <a:buClr>
                <a:srgbClr val="002060"/>
              </a:buClr>
              <a:buFont typeface="Wingdings" pitchFamily="2" charset="2"/>
              <a:buChar char="Ø"/>
            </a:pPr>
            <a:r>
              <a:rPr lang="fr-FR" i="0" dirty="0"/>
              <a:t>Les limites des approches techniques de la GFP</a:t>
            </a:r>
          </a:p>
          <a:p>
            <a:pPr marL="0" indent="0">
              <a:spcAft>
                <a:spcPts val="1200"/>
              </a:spcAft>
              <a:buClr>
                <a:srgbClr val="002060"/>
              </a:buClr>
              <a:buNone/>
            </a:pPr>
            <a:endParaRPr lang="fr-FR" altLang="en-US" b="1" dirty="0"/>
          </a:p>
          <a:p>
            <a:endParaRPr lang="fr-FR" altLang="en-US" dirty="0">
              <a:solidFill>
                <a:srgbClr val="FF0000"/>
              </a:solidFill>
            </a:endParaRPr>
          </a:p>
          <a:p>
            <a:endParaRPr lang="en-GB" altLang="en-US" dirty="0"/>
          </a:p>
          <a:p>
            <a:endParaRPr lang="en-GB" altLang="en-US" dirty="0"/>
          </a:p>
          <a:p>
            <a:endParaRPr lang="en-GB" altLang="en-US" dirty="0"/>
          </a:p>
        </p:txBody>
      </p:sp>
    </p:spTree>
    <p:extLst>
      <p:ext uri="{BB962C8B-B14F-4D97-AF65-F5344CB8AC3E}">
        <p14:creationId xmlns:p14="http://schemas.microsoft.com/office/powerpoint/2010/main" val="378030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contenu 1"/>
          <p:cNvSpPr>
            <a:spLocks noGrp="1"/>
          </p:cNvSpPr>
          <p:nvPr>
            <p:ph idx="1"/>
          </p:nvPr>
        </p:nvSpPr>
        <p:spPr>
          <a:xfrm>
            <a:off x="395288" y="1643063"/>
            <a:ext cx="8229600" cy="4071937"/>
          </a:xfrm>
        </p:spPr>
        <p:txBody>
          <a:bodyPr/>
          <a:lstStyle/>
          <a:p>
            <a:pPr eaLnBrk="1" hangingPunct="1">
              <a:buFontTx/>
              <a:buNone/>
              <a:defRPr/>
            </a:pPr>
            <a:endParaRPr lang="en-GB" b="1" dirty="0"/>
          </a:p>
          <a:p>
            <a:pPr eaLnBrk="1" hangingPunct="1">
              <a:buClrTx/>
              <a:defRPr/>
            </a:pPr>
            <a:r>
              <a:rPr lang="fr-FR" b="1" i="0" dirty="0"/>
              <a:t>La GFP est un instrument </a:t>
            </a:r>
            <a:r>
              <a:rPr lang="fr-FR" i="0" dirty="0"/>
              <a:t>de mise en œuvre de politiques publiques;</a:t>
            </a:r>
          </a:p>
          <a:p>
            <a:pPr eaLnBrk="1" hangingPunct="1">
              <a:buClrTx/>
              <a:defRPr/>
            </a:pPr>
            <a:endParaRPr lang="fr-FR" i="0" dirty="0"/>
          </a:p>
          <a:p>
            <a:pPr eaLnBrk="1" hangingPunct="1">
              <a:buClrTx/>
              <a:defRPr/>
            </a:pPr>
            <a:r>
              <a:rPr lang="fr-FR" sz="2200" b="1" i="0" dirty="0"/>
              <a:t>Politiques en matière de finances publiques</a:t>
            </a:r>
          </a:p>
          <a:p>
            <a:pPr lvl="1" eaLnBrk="1" hangingPunct="1">
              <a:buClrTx/>
              <a:buFont typeface="Wingdings" panose="05000000000000000000" pitchFamily="2" charset="2"/>
              <a:buChar char="§"/>
              <a:defRPr/>
            </a:pPr>
            <a:r>
              <a:rPr lang="fr-FR" sz="2200" b="0" dirty="0"/>
              <a:t>Politique fiscale</a:t>
            </a:r>
          </a:p>
          <a:p>
            <a:pPr lvl="1" eaLnBrk="1" hangingPunct="1">
              <a:buClrTx/>
              <a:buFont typeface="Wingdings" panose="05000000000000000000" pitchFamily="2" charset="2"/>
              <a:buChar char="§"/>
              <a:defRPr/>
            </a:pPr>
            <a:r>
              <a:rPr lang="fr-FR" sz="2200" b="0" dirty="0"/>
              <a:t>Politique en matière de dépense publique</a:t>
            </a:r>
          </a:p>
          <a:p>
            <a:pPr lvl="1" eaLnBrk="1" hangingPunct="1">
              <a:buClrTx/>
              <a:buFont typeface="Wingdings" panose="05000000000000000000" pitchFamily="2" charset="2"/>
              <a:buChar char="§"/>
              <a:defRPr/>
            </a:pPr>
            <a:r>
              <a:rPr lang="fr-FR" sz="2200" b="0" dirty="0"/>
              <a:t>Politique en matière de dette</a:t>
            </a:r>
          </a:p>
          <a:p>
            <a:pPr lvl="1" eaLnBrk="1" hangingPunct="1">
              <a:buClrTx/>
              <a:buFontTx/>
              <a:buNone/>
              <a:defRPr/>
            </a:pPr>
            <a:endParaRPr lang="fr-FR" sz="2200" b="0" dirty="0">
              <a:ea typeface="+mn-ea"/>
              <a:cs typeface="+mn-cs"/>
            </a:endParaRPr>
          </a:p>
          <a:p>
            <a:pPr marL="36000" lvl="1" eaLnBrk="1" hangingPunct="1">
              <a:buClrTx/>
              <a:defRPr/>
            </a:pPr>
            <a:r>
              <a:rPr lang="fr-FR" sz="2200" dirty="0"/>
              <a:t>Politiques n</a:t>
            </a:r>
            <a:r>
              <a:rPr lang="fr-FR" sz="2200" dirty="0">
                <a:ea typeface="+mn-ea"/>
                <a:cs typeface="+mn-cs"/>
              </a:rPr>
              <a:t>ationales et sectorielles</a:t>
            </a:r>
          </a:p>
          <a:p>
            <a:pPr lvl="1" eaLnBrk="1" hangingPunct="1">
              <a:buClrTx/>
              <a:buFont typeface="Wingdings" panose="05000000000000000000" pitchFamily="2" charset="2"/>
              <a:buChar char="§"/>
              <a:defRPr/>
            </a:pPr>
            <a:r>
              <a:rPr lang="fr-FR" sz="2200" b="0" dirty="0"/>
              <a:t>Stratégie de réduction de la pauvreté</a:t>
            </a:r>
          </a:p>
          <a:p>
            <a:pPr lvl="1" eaLnBrk="1" hangingPunct="1">
              <a:buClrTx/>
              <a:buFont typeface="Wingdings" panose="05000000000000000000" pitchFamily="2" charset="2"/>
              <a:buChar char="§"/>
              <a:defRPr/>
            </a:pPr>
            <a:r>
              <a:rPr lang="fr-FR" sz="2200" b="0" dirty="0"/>
              <a:t>Stratégies sectorielles, </a:t>
            </a:r>
            <a:r>
              <a:rPr lang="fr-FR" sz="2200" b="0" dirty="0" err="1"/>
              <a:t>etc</a:t>
            </a:r>
            <a:r>
              <a:rPr lang="fr-FR" sz="2200" b="0" dirty="0"/>
              <a:t> </a:t>
            </a:r>
          </a:p>
          <a:p>
            <a:pPr eaLnBrk="1" hangingPunct="1">
              <a:defRPr/>
            </a:pPr>
            <a:endParaRPr lang="en-GB" dirty="0"/>
          </a:p>
          <a:p>
            <a:pPr eaLnBrk="1" hangingPunct="1">
              <a:defRPr/>
            </a:pPr>
            <a:endParaRPr lang="en-GB" dirty="0"/>
          </a:p>
        </p:txBody>
      </p:sp>
      <p:sp>
        <p:nvSpPr>
          <p:cNvPr id="21507" name="Titre 2"/>
          <p:cNvSpPr>
            <a:spLocks noGrp="1"/>
          </p:cNvSpPr>
          <p:nvPr>
            <p:ph type="title"/>
          </p:nvPr>
        </p:nvSpPr>
        <p:spPr>
          <a:xfrm>
            <a:off x="357188" y="1071563"/>
            <a:ext cx="8501062" cy="1062037"/>
          </a:xfrm>
        </p:spPr>
        <p:txBody>
          <a:bodyPr/>
          <a:lstStyle/>
          <a:p>
            <a:pPr indent="0" eaLnBrk="1" hangingPunct="1"/>
            <a:r>
              <a:rPr lang="fr-FR" sz="3200" i="1" dirty="0"/>
              <a:t>Politiques publiques et GFP</a:t>
            </a:r>
          </a:p>
        </p:txBody>
      </p:sp>
      <p:sp>
        <p:nvSpPr>
          <p:cNvPr id="21508" name="Espace réservé du numéro de diapositive 3"/>
          <p:cNvSpPr>
            <a:spLocks noGrp="1"/>
          </p:cNvSpPr>
          <p:nvPr>
            <p:ph type="sldNum" sz="quarter" idx="12"/>
          </p:nvPr>
        </p:nvSpPr>
        <p:spPr>
          <a:xfrm>
            <a:off x="8572500" y="6381750"/>
            <a:ext cx="2133600" cy="476250"/>
          </a:xfrm>
          <a:noFill/>
        </p:spPr>
        <p:txBody>
          <a:bodyPr/>
          <a:lstStyle/>
          <a:p>
            <a:pPr algn="l"/>
            <a:fld id="{197D784A-6F62-48DB-A03B-26929E10F88F}" type="slidenum">
              <a:rPr lang="en-GB" smtClean="0"/>
              <a:pPr algn="l"/>
              <a:t>15</a:t>
            </a:fld>
            <a:endParaRPr lang="en-GB"/>
          </a:p>
        </p:txBody>
      </p:sp>
    </p:spTree>
    <p:extLst>
      <p:ext uri="{BB962C8B-B14F-4D97-AF65-F5344CB8AC3E}">
        <p14:creationId xmlns:p14="http://schemas.microsoft.com/office/powerpoint/2010/main" val="15057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contenu 1"/>
          <p:cNvSpPr>
            <a:spLocks noGrp="1"/>
          </p:cNvSpPr>
          <p:nvPr>
            <p:ph idx="1"/>
          </p:nvPr>
        </p:nvSpPr>
        <p:spPr>
          <a:xfrm>
            <a:off x="428596" y="2564904"/>
            <a:ext cx="8643937" cy="2808288"/>
          </a:xfrm>
        </p:spPr>
        <p:txBody>
          <a:bodyPr/>
          <a:lstStyle/>
          <a:p>
            <a:pPr eaLnBrk="1" hangingPunct="1">
              <a:spcAft>
                <a:spcPts val="600"/>
              </a:spcAft>
              <a:buClrTx/>
            </a:pPr>
            <a:r>
              <a:rPr lang="fr-FR" i="0" dirty="0"/>
              <a:t>La GFP n’est qu’un des </a:t>
            </a:r>
            <a:r>
              <a:rPr lang="fr-FR" i="0" dirty="0">
                <a:solidFill>
                  <a:srgbClr val="C00000"/>
                </a:solidFill>
              </a:rPr>
              <a:t>instruments</a:t>
            </a:r>
            <a:r>
              <a:rPr lang="fr-FR" i="0" dirty="0"/>
              <a:t> de </a:t>
            </a:r>
            <a:r>
              <a:rPr lang="fr-FR" i="0" dirty="0">
                <a:solidFill>
                  <a:srgbClr val="C00000"/>
                </a:solidFill>
              </a:rPr>
              <a:t>mise en œuvre des politiques publiques</a:t>
            </a:r>
            <a:r>
              <a:rPr lang="fr-FR" i="0" dirty="0"/>
              <a:t>, mais il s’agit du plus important</a:t>
            </a:r>
          </a:p>
          <a:p>
            <a:pPr marL="0" indent="0" eaLnBrk="1" hangingPunct="1">
              <a:spcAft>
                <a:spcPts val="600"/>
              </a:spcAft>
              <a:buClrTx/>
              <a:buNone/>
            </a:pPr>
            <a:endParaRPr lang="fr-FR" i="0" dirty="0"/>
          </a:p>
          <a:p>
            <a:pPr eaLnBrk="1" hangingPunct="1">
              <a:spcAft>
                <a:spcPts val="600"/>
              </a:spcAft>
              <a:buClrTx/>
            </a:pPr>
            <a:r>
              <a:rPr lang="fr-FR" i="0" dirty="0"/>
              <a:t>En tant qu’instrument, la GFP a des objectifs spécifiques pour </a:t>
            </a:r>
            <a:r>
              <a:rPr lang="fr-FR" i="0" dirty="0">
                <a:solidFill>
                  <a:srgbClr val="C00000"/>
                </a:solidFill>
              </a:rPr>
              <a:t>mettre en œuvre</a:t>
            </a:r>
            <a:r>
              <a:rPr lang="fr-FR" i="0" dirty="0">
                <a:solidFill>
                  <a:srgbClr val="FF0000"/>
                </a:solidFill>
              </a:rPr>
              <a:t> </a:t>
            </a:r>
            <a:r>
              <a:rPr lang="fr-FR" i="0" dirty="0"/>
              <a:t>correctement les politiques publiques, ce qui ne doit pas être confondu avec les objectifs des politiques publiques </a:t>
            </a:r>
            <a:r>
              <a:rPr lang="en-GB" i="0" dirty="0"/>
              <a:t>    </a:t>
            </a:r>
          </a:p>
        </p:txBody>
      </p:sp>
      <p:sp>
        <p:nvSpPr>
          <p:cNvPr id="24579" name="Espace réservé du numéro de diapositive 4"/>
          <p:cNvSpPr>
            <a:spLocks noGrp="1"/>
          </p:cNvSpPr>
          <p:nvPr>
            <p:ph type="sldNum" sz="quarter" idx="12"/>
          </p:nvPr>
        </p:nvSpPr>
        <p:spPr>
          <a:xfrm>
            <a:off x="8077200" y="6381750"/>
            <a:ext cx="2133600" cy="476250"/>
          </a:xfrm>
          <a:noFill/>
        </p:spPr>
        <p:txBody>
          <a:bodyPr/>
          <a:lstStyle/>
          <a:p>
            <a:pPr algn="l"/>
            <a:fld id="{E8487D3C-C7A8-427E-A81A-B229C9E8EF41}" type="slidenum">
              <a:rPr lang="en-GB" smtClean="0"/>
              <a:pPr algn="l"/>
              <a:t>16</a:t>
            </a:fld>
            <a:endParaRPr lang="en-GB"/>
          </a:p>
        </p:txBody>
      </p:sp>
      <p:sp>
        <p:nvSpPr>
          <p:cNvPr id="24580" name="Title 1"/>
          <p:cNvSpPr>
            <a:spLocks noGrp="1"/>
          </p:cNvSpPr>
          <p:nvPr>
            <p:ph type="title"/>
          </p:nvPr>
        </p:nvSpPr>
        <p:spPr>
          <a:xfrm>
            <a:off x="428596" y="1214422"/>
            <a:ext cx="8229600" cy="865188"/>
          </a:xfrm>
        </p:spPr>
        <p:txBody>
          <a:bodyPr/>
          <a:lstStyle/>
          <a:p>
            <a:r>
              <a:rPr lang="fr-FR" i="1" dirty="0"/>
              <a:t>Objectifs spécifiques de la GFP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ZoneTexte 3"/>
          <p:cNvSpPr txBox="1">
            <a:spLocks noChangeArrowheads="1"/>
          </p:cNvSpPr>
          <p:nvPr/>
        </p:nvSpPr>
        <p:spPr bwMode="auto">
          <a:xfrm>
            <a:off x="285750" y="2286000"/>
            <a:ext cx="2357438" cy="2339102"/>
          </a:xfrm>
          <a:prstGeom prst="rect">
            <a:avLst/>
          </a:prstGeom>
          <a:noFill/>
          <a:ln w="9525">
            <a:noFill/>
            <a:miter lim="800000"/>
            <a:headEnd/>
            <a:tailEnd/>
          </a:ln>
        </p:spPr>
        <p:txBody>
          <a:bodyPr>
            <a:spAutoFit/>
          </a:bodyPr>
          <a:lstStyle/>
          <a:p>
            <a:r>
              <a:rPr lang="fr-FR" sz="1800" dirty="0">
                <a:solidFill>
                  <a:srgbClr val="C00000"/>
                </a:solidFill>
              </a:rPr>
              <a:t>1/Discipline budgétaire globale</a:t>
            </a:r>
          </a:p>
          <a:p>
            <a:pPr>
              <a:buFont typeface="Arial" charset="0"/>
              <a:buChar char="•"/>
            </a:pPr>
            <a:r>
              <a:rPr lang="fr-FR" sz="1800" dirty="0"/>
              <a:t>Assurer la stabilité macro-économique</a:t>
            </a:r>
          </a:p>
          <a:p>
            <a:pPr>
              <a:buFont typeface="Arial" charset="0"/>
              <a:buChar char="•"/>
            </a:pPr>
            <a:r>
              <a:rPr lang="fr-FR" sz="1800" dirty="0"/>
              <a:t>Contrôle des totaux</a:t>
            </a:r>
          </a:p>
          <a:p>
            <a:pPr>
              <a:buFont typeface="Arial" charset="0"/>
              <a:buChar char="•"/>
            </a:pPr>
            <a:endParaRPr lang="en-GB" sz="2000" dirty="0"/>
          </a:p>
        </p:txBody>
      </p:sp>
      <p:sp>
        <p:nvSpPr>
          <p:cNvPr id="5" name="ZoneTexte 4"/>
          <p:cNvSpPr txBox="1"/>
          <p:nvPr/>
        </p:nvSpPr>
        <p:spPr>
          <a:xfrm>
            <a:off x="3143240" y="2000240"/>
            <a:ext cx="2500320" cy="3754874"/>
          </a:xfrm>
          <a:prstGeom prst="rect">
            <a:avLst/>
          </a:prstGeom>
          <a:noFill/>
        </p:spPr>
        <p:txBody>
          <a:bodyPr wrap="square">
            <a:spAutoFit/>
          </a:bodyPr>
          <a:lstStyle/>
          <a:p>
            <a:pPr>
              <a:defRPr/>
            </a:pPr>
            <a:r>
              <a:rPr lang="fr-FR" sz="1700" dirty="0">
                <a:solidFill>
                  <a:srgbClr val="C00000"/>
                </a:solidFill>
                <a:latin typeface="+mn-lt"/>
              </a:rPr>
              <a:t>2/Allocation des ressources en conformité avec les  objectifs de la</a:t>
            </a:r>
            <a:r>
              <a:rPr lang="fr-FR" sz="1700" dirty="0">
                <a:solidFill>
                  <a:srgbClr val="C00000"/>
                </a:solidFill>
              </a:rPr>
              <a:t> politique </a:t>
            </a:r>
            <a:endParaRPr lang="fr-FR" sz="1700" dirty="0">
              <a:solidFill>
                <a:srgbClr val="C00000"/>
              </a:solidFill>
              <a:latin typeface="+mn-lt"/>
            </a:endParaRPr>
          </a:p>
          <a:p>
            <a:pPr>
              <a:buFont typeface="Arial" pitchFamily="34" charset="0"/>
              <a:buChar char="•"/>
              <a:defRPr/>
            </a:pPr>
            <a:r>
              <a:rPr lang="fr-FR" sz="1700" dirty="0">
                <a:latin typeface="+mn-lt"/>
              </a:rPr>
              <a:t>Importance des</a:t>
            </a:r>
            <a:r>
              <a:rPr lang="fr-FR" sz="1700" dirty="0"/>
              <a:t> aspects</a:t>
            </a:r>
            <a:r>
              <a:rPr lang="fr-FR" sz="1700" dirty="0">
                <a:latin typeface="+mn-lt"/>
              </a:rPr>
              <a:t> politiques</a:t>
            </a:r>
          </a:p>
          <a:p>
            <a:pPr>
              <a:buFont typeface="Arial" pitchFamily="34" charset="0"/>
              <a:buChar char="•"/>
              <a:defRPr/>
            </a:pPr>
            <a:r>
              <a:rPr lang="fr-FR" sz="1700" dirty="0">
                <a:latin typeface="+mn-lt"/>
              </a:rPr>
              <a:t>Nécessité d’avoir des mécanismes adéquats pour révéler les choix de politique et pour le dialogue</a:t>
            </a:r>
            <a:r>
              <a:rPr lang="fr-FR" sz="1700" dirty="0"/>
              <a:t> sur les politique publiques</a:t>
            </a:r>
            <a:r>
              <a:rPr lang="fr-FR" sz="1700" dirty="0">
                <a:latin typeface="+mn-lt"/>
              </a:rPr>
              <a:t> </a:t>
            </a:r>
          </a:p>
        </p:txBody>
      </p:sp>
      <p:sp>
        <p:nvSpPr>
          <p:cNvPr id="6" name="ZoneTexte 5"/>
          <p:cNvSpPr txBox="1"/>
          <p:nvPr/>
        </p:nvSpPr>
        <p:spPr>
          <a:xfrm>
            <a:off x="5929313" y="2428875"/>
            <a:ext cx="2786062" cy="2431435"/>
          </a:xfrm>
          <a:prstGeom prst="rect">
            <a:avLst/>
          </a:prstGeom>
          <a:noFill/>
        </p:spPr>
        <p:txBody>
          <a:bodyPr wrap="square">
            <a:spAutoFit/>
          </a:bodyPr>
          <a:lstStyle/>
          <a:p>
            <a:pPr>
              <a:defRPr/>
            </a:pPr>
            <a:r>
              <a:rPr lang="fr-FR" sz="2000" dirty="0">
                <a:solidFill>
                  <a:srgbClr val="C00000"/>
                </a:solidFill>
                <a:latin typeface="+mn-lt"/>
              </a:rPr>
              <a:t>3/Prestation des services publics efficiente</a:t>
            </a:r>
          </a:p>
          <a:p>
            <a:pPr>
              <a:defRPr/>
            </a:pPr>
            <a:endParaRPr lang="fr-FR" sz="2000" dirty="0">
              <a:latin typeface="+mn-lt"/>
            </a:endParaRPr>
          </a:p>
          <a:p>
            <a:pPr>
              <a:buFont typeface="Arial" pitchFamily="34" charset="0"/>
              <a:buChar char="•"/>
              <a:defRPr/>
            </a:pPr>
            <a:r>
              <a:rPr lang="fr-FR" sz="1800" dirty="0">
                <a:latin typeface="+mn-lt"/>
              </a:rPr>
              <a:t>Importance des systèmes de gestion (par ex,. </a:t>
            </a:r>
            <a:r>
              <a:rPr lang="fr-FR" sz="1800" dirty="0"/>
              <a:t>systèmes de gestion des </a:t>
            </a:r>
            <a:r>
              <a:rPr lang="fr-FR" sz="1800" dirty="0">
                <a:latin typeface="+mn-lt"/>
              </a:rPr>
              <a:t>RH)</a:t>
            </a:r>
          </a:p>
        </p:txBody>
      </p:sp>
      <p:graphicFrame>
        <p:nvGraphicFramePr>
          <p:cNvPr id="1026" name="Object 2"/>
          <p:cNvGraphicFramePr>
            <a:graphicFrameLocks noChangeAspect="1"/>
          </p:cNvGraphicFramePr>
          <p:nvPr/>
        </p:nvGraphicFramePr>
        <p:xfrm>
          <a:off x="500063" y="5715000"/>
          <a:ext cx="928687" cy="669925"/>
        </p:xfrm>
        <a:graphic>
          <a:graphicData uri="http://schemas.openxmlformats.org/presentationml/2006/ole">
            <mc:AlternateContent xmlns:mc="http://schemas.openxmlformats.org/markup-compatibility/2006">
              <mc:Choice xmlns:v="urn:schemas-microsoft-com:vml" Requires="v">
                <p:oleObj spid="_x0000_s95324" name="Clip" r:id="rId4" imgW="2286000" imgH="2184956" progId="">
                  <p:embed/>
                </p:oleObj>
              </mc:Choice>
              <mc:Fallback>
                <p:oleObj name="Clip" r:id="rId4" imgW="2286000" imgH="2184956" progId="">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5715000"/>
                        <a:ext cx="928687"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1285875" y="5143500"/>
          <a:ext cx="768350" cy="852488"/>
        </p:xfrm>
        <a:graphic>
          <a:graphicData uri="http://schemas.openxmlformats.org/presentationml/2006/ole">
            <mc:AlternateContent xmlns:mc="http://schemas.openxmlformats.org/markup-compatibility/2006">
              <mc:Choice xmlns:v="urn:schemas-microsoft-com:vml" Requires="v">
                <p:oleObj spid="_x0000_s95325" name="Clip" r:id="rId6" imgW="1371600" imgH="2287071" progId="">
                  <p:embed/>
                </p:oleObj>
              </mc:Choice>
              <mc:Fallback>
                <p:oleObj name="Clip" r:id="rId6" imgW="1371600" imgH="2287071" progId="">
                  <p:embed/>
                  <p:pic>
                    <p:nvPicPr>
                      <p:cNvPr id="0"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5875" y="5143500"/>
                        <a:ext cx="768350" cy="85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extLst>
              <p:ext uri="{D42A27DB-BD31-4B8C-83A1-F6EECF244321}">
                <p14:modId xmlns:p14="http://schemas.microsoft.com/office/powerpoint/2010/main" val="1352666714"/>
              </p:ext>
            </p:extLst>
          </p:nvPr>
        </p:nvGraphicFramePr>
        <p:xfrm>
          <a:off x="3269440" y="5755114"/>
          <a:ext cx="2176473" cy="952207"/>
        </p:xfrm>
        <a:graphic>
          <a:graphicData uri="http://schemas.openxmlformats.org/presentationml/2006/ole">
            <mc:AlternateContent xmlns:mc="http://schemas.openxmlformats.org/markup-compatibility/2006">
              <mc:Choice xmlns:v="urn:schemas-microsoft-com:vml" Requires="v">
                <p:oleObj spid="_x0000_s95326" name="Worksheet" r:id="rId8" imgW="8810837" imgH="3857837" progId="Excel.Sheet.8">
                  <p:embed/>
                </p:oleObj>
              </mc:Choice>
              <mc:Fallback>
                <p:oleObj name="Worksheet" r:id="rId8" imgW="8810837" imgH="3857837" progId="Excel.Sheet.8">
                  <p:embed/>
                  <p:pic>
                    <p:nvPicPr>
                      <p:cNvPr id="0" name="Picture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9440" y="5755114"/>
                        <a:ext cx="2176473" cy="952207"/>
                      </a:xfrm>
                      <a:prstGeom prst="rect">
                        <a:avLst/>
                      </a:prstGeom>
                      <a:noFill/>
                      <a:ln>
                        <a:noFill/>
                      </a:ln>
                      <a:effectLst/>
                      <a:extLst/>
                    </p:spPr>
                  </p:pic>
                </p:oleObj>
              </mc:Fallback>
            </mc:AlternateContent>
          </a:graphicData>
        </a:graphic>
      </p:graphicFrame>
      <p:sp>
        <p:nvSpPr>
          <p:cNvPr id="1032" name="Espace réservé du numéro de diapositive 8"/>
          <p:cNvSpPr>
            <a:spLocks noGrp="1"/>
          </p:cNvSpPr>
          <p:nvPr>
            <p:ph type="sldNum" sz="quarter" idx="12"/>
          </p:nvPr>
        </p:nvSpPr>
        <p:spPr>
          <a:xfrm>
            <a:off x="8572500" y="6381750"/>
            <a:ext cx="2133600" cy="476250"/>
          </a:xfrm>
          <a:noFill/>
        </p:spPr>
        <p:txBody>
          <a:bodyPr/>
          <a:lstStyle/>
          <a:p>
            <a:pPr algn="l"/>
            <a:fld id="{1607F1E2-15DF-4D34-99C8-7C6AA15507BA}" type="slidenum">
              <a:rPr lang="en-GB" smtClean="0"/>
              <a:pPr algn="l"/>
              <a:t>17</a:t>
            </a:fld>
            <a:endParaRPr lang="en-GB"/>
          </a:p>
        </p:txBody>
      </p:sp>
      <p:sp>
        <p:nvSpPr>
          <p:cNvPr id="1033" name="ZoneTexte 9"/>
          <p:cNvSpPr txBox="1">
            <a:spLocks noChangeArrowheads="1"/>
          </p:cNvSpPr>
          <p:nvPr/>
        </p:nvSpPr>
        <p:spPr bwMode="auto">
          <a:xfrm>
            <a:off x="214313" y="1285875"/>
            <a:ext cx="8643937" cy="708025"/>
          </a:xfrm>
          <a:prstGeom prst="rect">
            <a:avLst/>
          </a:prstGeom>
          <a:noFill/>
          <a:ln w="9525">
            <a:noFill/>
            <a:miter lim="800000"/>
            <a:headEnd/>
            <a:tailEnd/>
          </a:ln>
        </p:spPr>
        <p:txBody>
          <a:bodyPr>
            <a:spAutoFit/>
          </a:bodyPr>
          <a:lstStyle/>
          <a:p>
            <a:pPr algn="ctr"/>
            <a:r>
              <a:rPr lang="fr-FR" sz="2000" b="1" i="1" dirty="0"/>
              <a:t>Comme défini dans la littérature récente -voir  par exemple PEFA</a:t>
            </a:r>
          </a:p>
        </p:txBody>
      </p:sp>
      <p:sp>
        <p:nvSpPr>
          <p:cNvPr id="10" name="Title 1"/>
          <p:cNvSpPr>
            <a:spLocks noGrp="1"/>
          </p:cNvSpPr>
          <p:nvPr>
            <p:ph type="title"/>
          </p:nvPr>
        </p:nvSpPr>
        <p:spPr>
          <a:xfrm>
            <a:off x="918561" y="161488"/>
            <a:ext cx="8229600" cy="865188"/>
          </a:xfrm>
        </p:spPr>
        <p:txBody>
          <a:bodyPr/>
          <a:lstStyle/>
          <a:p>
            <a:r>
              <a:rPr lang="fr-FR" i="1" dirty="0">
                <a:solidFill>
                  <a:schemeClr val="bg1"/>
                </a:solidFill>
              </a:rPr>
              <a:t>Objectifs spécifiques de la GFP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bg" descr="dia-w"/>
          <p:cNvPicPr>
            <a:picLocks noChangeAspect="1" noChangeArrowheads="1"/>
          </p:cNvPicPr>
          <p:nvPr>
            <p:custDataLst>
              <p:tags r:id="rId2"/>
            </p:custDataLst>
          </p:nvPr>
        </p:nvPicPr>
        <p:blipFill>
          <a:blip r:embed="rId7"/>
          <a:srcRect/>
          <a:stretch>
            <a:fillRect/>
          </a:stretch>
        </p:blipFill>
        <p:spPr bwMode="auto">
          <a:xfrm>
            <a:off x="0" y="0"/>
            <a:ext cx="1588" cy="1588"/>
          </a:xfrm>
          <a:prstGeom prst="rect">
            <a:avLst/>
          </a:prstGeom>
          <a:noFill/>
          <a:ln w="9525">
            <a:noFill/>
            <a:miter lim="800000"/>
            <a:headEnd/>
            <a:tailEnd/>
          </a:ln>
        </p:spPr>
      </p:pic>
      <p:sp>
        <p:nvSpPr>
          <p:cNvPr id="25603" name="titeltekst"/>
          <p:cNvSpPr>
            <a:spLocks noGrp="1" noChangeArrowheads="1"/>
          </p:cNvSpPr>
          <p:nvPr>
            <p:ph type="title"/>
            <p:custDataLst>
              <p:tags r:id="rId3"/>
            </p:custDataLst>
          </p:nvPr>
        </p:nvSpPr>
        <p:spPr>
          <a:xfrm>
            <a:off x="179511" y="1061245"/>
            <a:ext cx="8784975" cy="792163"/>
          </a:xfrm>
        </p:spPr>
        <p:txBody>
          <a:bodyPr/>
          <a:lstStyle/>
          <a:p>
            <a:pPr eaLnBrk="1" hangingPunct="1"/>
            <a:r>
              <a:rPr kumimoji="1" lang="en-US" sz="3200" dirty="0">
                <a:latin typeface="Arial" charset="0"/>
              </a:rPr>
              <a:t>Les </a:t>
            </a:r>
            <a:r>
              <a:rPr kumimoji="1" lang="en-US" sz="3200" dirty="0" err="1">
                <a:latin typeface="Arial" charset="0"/>
              </a:rPr>
              <a:t>trois</a:t>
            </a:r>
            <a:r>
              <a:rPr kumimoji="1" lang="en-US" sz="3200" dirty="0">
                <a:latin typeface="Arial" charset="0"/>
              </a:rPr>
              <a:t> </a:t>
            </a:r>
            <a:r>
              <a:rPr kumimoji="1" lang="en-US" sz="3200" dirty="0" err="1">
                <a:latin typeface="Arial" charset="0"/>
              </a:rPr>
              <a:t>objectifs</a:t>
            </a:r>
            <a:r>
              <a:rPr kumimoji="1" lang="en-US" sz="3200" dirty="0">
                <a:latin typeface="Arial" charset="0"/>
              </a:rPr>
              <a:t> </a:t>
            </a:r>
            <a:r>
              <a:rPr kumimoji="1" lang="en-US" sz="3200" dirty="0" err="1">
                <a:latin typeface="Arial" charset="0"/>
              </a:rPr>
              <a:t>spécifiques</a:t>
            </a:r>
            <a:r>
              <a:rPr kumimoji="1" lang="en-US" sz="3200" dirty="0">
                <a:latin typeface="Arial" charset="0"/>
              </a:rPr>
              <a:t> de la GFP(1)</a:t>
            </a:r>
            <a:endParaRPr lang="en-US" sz="3200" dirty="0"/>
          </a:p>
        </p:txBody>
      </p:sp>
      <p:sp>
        <p:nvSpPr>
          <p:cNvPr id="25604" name="bodytekst"/>
          <p:cNvSpPr>
            <a:spLocks noGrp="1" noChangeArrowheads="1"/>
          </p:cNvSpPr>
          <p:nvPr>
            <p:ph type="body" idx="1"/>
            <p:custDataLst>
              <p:tags r:id="rId4"/>
            </p:custDataLst>
          </p:nvPr>
        </p:nvSpPr>
        <p:spPr>
          <a:xfrm>
            <a:off x="107504" y="1723232"/>
            <a:ext cx="8928991" cy="3860006"/>
          </a:xfrm>
        </p:spPr>
        <p:txBody>
          <a:bodyPr/>
          <a:lstStyle/>
          <a:p>
            <a:pPr eaLnBrk="1" hangingPunct="1">
              <a:spcBef>
                <a:spcPts val="0"/>
              </a:spcBef>
              <a:buClrTx/>
              <a:buFont typeface="Wingdings" panose="05000000000000000000" pitchFamily="2" charset="2"/>
              <a:buChar char="Ø"/>
            </a:pPr>
            <a:r>
              <a:rPr lang="fr-FR" b="1" i="0" dirty="0">
                <a:latin typeface="+mj-lt"/>
                <a:cs typeface="Arial" panose="020B0604020202020204" pitchFamily="34" charset="0"/>
              </a:rPr>
              <a:t>1/</a:t>
            </a:r>
            <a:r>
              <a:rPr lang="fr-FR" i="0" dirty="0">
                <a:latin typeface="+mj-lt"/>
                <a:cs typeface="Arial" panose="020B0604020202020204" pitchFamily="34" charset="0"/>
              </a:rPr>
              <a:t> La discipline budgétaire globale</a:t>
            </a:r>
            <a:r>
              <a:rPr lang="fr-FR" sz="2000" i="0" dirty="0">
                <a:latin typeface="+mj-lt"/>
                <a:cs typeface="Arial" panose="020B0604020202020204" pitchFamily="34" charset="0"/>
              </a:rPr>
              <a:t>, qui comprend :</a:t>
            </a:r>
          </a:p>
          <a:p>
            <a:pPr eaLnBrk="1" hangingPunct="1">
              <a:spcBef>
                <a:spcPts val="0"/>
              </a:spcBef>
              <a:buClrTx/>
            </a:pPr>
            <a:r>
              <a:rPr lang="fr-FR" sz="1950" i="0" dirty="0">
                <a:latin typeface="+mj-lt"/>
                <a:cs typeface="Arial" panose="020B0604020202020204" pitchFamily="34" charset="0"/>
              </a:rPr>
              <a:t>Le maintien d’un équilibre durable entre les recettes, les dépenses et le niveau d’endettement</a:t>
            </a:r>
          </a:p>
          <a:p>
            <a:pPr eaLnBrk="1" hangingPunct="1">
              <a:spcBef>
                <a:spcPts val="0"/>
              </a:spcBef>
              <a:buClrTx/>
            </a:pPr>
            <a:r>
              <a:rPr lang="fr-FR" sz="1950" i="0" dirty="0">
                <a:latin typeface="+mj-lt"/>
                <a:cs typeface="Arial" panose="020B0604020202020204" pitchFamily="34" charset="0"/>
              </a:rPr>
              <a:t>Le respect des plafonds des dépenses à tous les niveaux et par tous les acteurs de l’administration publique </a:t>
            </a:r>
          </a:p>
          <a:p>
            <a:pPr eaLnBrk="1" hangingPunct="1">
              <a:spcBef>
                <a:spcPts val="0"/>
              </a:spcBef>
              <a:buClrTx/>
              <a:buFont typeface="Wingdings" panose="05000000000000000000" pitchFamily="2" charset="2"/>
              <a:buChar char="Ø"/>
            </a:pPr>
            <a:endParaRPr lang="fr-FR" sz="2000" i="0" dirty="0">
              <a:latin typeface="+mj-lt"/>
              <a:cs typeface="Arial" panose="020B0604020202020204" pitchFamily="34" charset="0"/>
            </a:endParaRPr>
          </a:p>
          <a:p>
            <a:pPr eaLnBrk="1" hangingPunct="1">
              <a:spcBef>
                <a:spcPts val="0"/>
              </a:spcBef>
              <a:buClrTx/>
              <a:buFont typeface="Wingdings" panose="05000000000000000000" pitchFamily="2" charset="2"/>
              <a:buChar char="Ø"/>
            </a:pPr>
            <a:r>
              <a:rPr lang="fr-FR" b="1" i="0" dirty="0">
                <a:latin typeface="+mj-lt"/>
                <a:cs typeface="Arial" panose="020B0604020202020204" pitchFamily="34" charset="0"/>
              </a:rPr>
              <a:t>2/</a:t>
            </a:r>
            <a:r>
              <a:rPr lang="fr-FR" i="0" dirty="0">
                <a:latin typeface="+mj-lt"/>
                <a:cs typeface="Arial" panose="020B0604020202020204" pitchFamily="34" charset="0"/>
              </a:rPr>
              <a:t> Une allocation des ressources conforme aux objectifs </a:t>
            </a:r>
            <a:r>
              <a:rPr lang="fr-FR" sz="2000" i="0" dirty="0">
                <a:latin typeface="+mj-lt"/>
                <a:cs typeface="Arial" panose="020B0604020202020204" pitchFamily="34" charset="0"/>
              </a:rPr>
              <a:t>(“efficience </a:t>
            </a:r>
            <a:r>
              <a:rPr lang="fr-FR" sz="2000" i="0" dirty="0" err="1">
                <a:latin typeface="+mj-lt"/>
                <a:cs typeface="Arial" panose="020B0604020202020204" pitchFamily="34" charset="0"/>
              </a:rPr>
              <a:t>allocative</a:t>
            </a:r>
            <a:r>
              <a:rPr lang="fr-FR" sz="2000" i="0" dirty="0">
                <a:latin typeface="+mj-lt"/>
                <a:cs typeface="Arial" panose="020B0604020202020204" pitchFamily="34" charset="0"/>
              </a:rPr>
              <a:t>”) </a:t>
            </a:r>
          </a:p>
          <a:p>
            <a:pPr eaLnBrk="1" hangingPunct="1">
              <a:spcBef>
                <a:spcPts val="0"/>
              </a:spcBef>
              <a:buClrTx/>
            </a:pPr>
            <a:r>
              <a:rPr lang="fr-FR" sz="1950" i="0" dirty="0">
                <a:latin typeface="+mj-lt"/>
                <a:cs typeface="Arial" panose="020B0604020202020204" pitchFamily="34" charset="0"/>
              </a:rPr>
              <a:t>Allouer et dépenser les ressources publiques conformément aux objectifs de politique publique</a:t>
            </a:r>
          </a:p>
          <a:p>
            <a:pPr eaLnBrk="1" hangingPunct="1">
              <a:spcBef>
                <a:spcPts val="0"/>
              </a:spcBef>
              <a:buClrTx/>
            </a:pPr>
            <a:r>
              <a:rPr lang="fr-FR" sz="1950" b="0" dirty="0">
                <a:latin typeface="+mj-lt"/>
                <a:cs typeface="Arial" panose="020B0604020202020204" pitchFamily="34" charset="0"/>
              </a:rPr>
              <a:t>Prérequis</a:t>
            </a:r>
          </a:p>
          <a:p>
            <a:pPr lvl="1" eaLnBrk="1" hangingPunct="1">
              <a:spcBef>
                <a:spcPts val="0"/>
              </a:spcBef>
              <a:buClrTx/>
              <a:buFont typeface="Wingdings" panose="05000000000000000000" pitchFamily="2" charset="2"/>
              <a:buChar char="§"/>
            </a:pPr>
            <a:r>
              <a:rPr lang="fr-FR" sz="1800" b="0" dirty="0">
                <a:latin typeface="+mj-lt"/>
                <a:cs typeface="Arial" panose="020B0604020202020204" pitchFamily="34" charset="0"/>
              </a:rPr>
              <a:t>Des objectifs et des priorités au niveau national clairement définis </a:t>
            </a:r>
          </a:p>
          <a:p>
            <a:pPr lvl="1" eaLnBrk="1" hangingPunct="1">
              <a:spcBef>
                <a:spcPts val="0"/>
              </a:spcBef>
              <a:buClrTx/>
              <a:buFont typeface="Wingdings" panose="05000000000000000000" pitchFamily="2" charset="2"/>
              <a:buChar char="§"/>
            </a:pPr>
            <a:r>
              <a:rPr lang="fr-FR" sz="1800" b="0" dirty="0">
                <a:latin typeface="+mj-lt"/>
                <a:cs typeface="Arial" panose="020B0604020202020204" pitchFamily="34" charset="0"/>
              </a:rPr>
              <a:t>Des programmes sectoriels efficaces</a:t>
            </a:r>
          </a:p>
          <a:p>
            <a:pPr lvl="1" eaLnBrk="1" hangingPunct="1">
              <a:spcBef>
                <a:spcPts val="0"/>
              </a:spcBef>
              <a:buClrTx/>
              <a:buFont typeface="Wingdings" panose="05000000000000000000" pitchFamily="2" charset="2"/>
              <a:buChar char="§"/>
            </a:pPr>
            <a:r>
              <a:rPr lang="fr-FR" sz="1800" b="0" dirty="0">
                <a:latin typeface="+mj-lt"/>
                <a:cs typeface="Arial" panose="020B0604020202020204" pitchFamily="34" charset="0"/>
              </a:rPr>
              <a:t>Une capacité et une volonté de réaffecter les ressources, si nécessaire</a:t>
            </a:r>
          </a:p>
          <a:p>
            <a:pPr lvl="1" eaLnBrk="1" hangingPunct="1">
              <a:spcBef>
                <a:spcPts val="0"/>
              </a:spcBef>
              <a:buClrTx/>
              <a:buFont typeface="Wingdings" panose="05000000000000000000" pitchFamily="2" charset="2"/>
              <a:buChar char="§"/>
            </a:pPr>
            <a:r>
              <a:rPr lang="fr-FR" sz="1800" b="0" dirty="0">
                <a:latin typeface="+mj-lt"/>
                <a:cs typeface="Arial" panose="020B0604020202020204" pitchFamily="34" charset="0"/>
              </a:rPr>
              <a:t>Des informations sur les résultats des activités</a:t>
            </a:r>
          </a:p>
          <a:p>
            <a:pPr eaLnBrk="1" hangingPunct="1">
              <a:spcBef>
                <a:spcPct val="50000"/>
              </a:spcBef>
              <a:buFontTx/>
              <a:buNone/>
            </a:pPr>
            <a:endParaRPr lang="en-GB" sz="2000" dirty="0">
              <a:solidFill>
                <a:schemeClr val="bg1"/>
              </a:solidFill>
              <a:latin typeface="Arial" panose="020B0604020202020204" pitchFamily="34" charset="0"/>
              <a:cs typeface="Arial" panose="020B0604020202020204" pitchFamily="34" charset="0"/>
            </a:endParaRPr>
          </a:p>
          <a:p>
            <a:pPr eaLnBrk="1" hangingPunct="1">
              <a:spcBef>
                <a:spcPct val="50000"/>
              </a:spcBef>
              <a:buFontTx/>
              <a:buNone/>
            </a:pPr>
            <a:endParaRPr lang="en-GB" sz="2000" dirty="0">
              <a:solidFill>
                <a:schemeClr val="bg1"/>
              </a:solidFill>
              <a:latin typeface="Arial" panose="020B0604020202020204" pitchFamily="34" charset="0"/>
              <a:cs typeface="Arial" panose="020B0604020202020204" pitchFamily="34" charset="0"/>
            </a:endParaRPr>
          </a:p>
          <a:p>
            <a:pPr eaLnBrk="1" hangingPunct="1">
              <a:spcBef>
                <a:spcPct val="50000"/>
              </a:spcBef>
              <a:buFontTx/>
              <a:buNone/>
            </a:pPr>
            <a:endParaRPr lang="en-US" sz="2800" dirty="0">
              <a:solidFill>
                <a:schemeClr val="bg1"/>
              </a:solidFill>
            </a:endParaRPr>
          </a:p>
        </p:txBody>
      </p:sp>
      <p:sp>
        <p:nvSpPr>
          <p:cNvPr id="25605" name="Espace réservé du numéro de diapositive 4"/>
          <p:cNvSpPr>
            <a:spLocks noGrp="1"/>
          </p:cNvSpPr>
          <p:nvPr>
            <p:ph type="sldNum" sz="quarter" idx="12"/>
          </p:nvPr>
        </p:nvSpPr>
        <p:spPr>
          <a:noFill/>
        </p:spPr>
        <p:txBody>
          <a:bodyPr/>
          <a:lstStyle/>
          <a:p>
            <a:fld id="{A0379CF7-F565-4310-A4C6-91BC6D96AA8D}" type="slidenum">
              <a:rPr lang="en-GB" smtClean="0"/>
              <a:pPr/>
              <a:t>18</a:t>
            </a:fld>
            <a:endParaRPr lang="en-GB"/>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contenu 1"/>
          <p:cNvSpPr>
            <a:spLocks noGrp="1"/>
          </p:cNvSpPr>
          <p:nvPr>
            <p:ph idx="1"/>
          </p:nvPr>
        </p:nvSpPr>
        <p:spPr>
          <a:xfrm>
            <a:off x="208442" y="1772816"/>
            <a:ext cx="8229600" cy="3382962"/>
          </a:xfrm>
        </p:spPr>
        <p:txBody>
          <a:bodyPr/>
          <a:lstStyle/>
          <a:p>
            <a:pPr marL="0" indent="0" eaLnBrk="1" hangingPunct="1">
              <a:lnSpc>
                <a:spcPct val="90000"/>
              </a:lnSpc>
              <a:spcBef>
                <a:spcPct val="50000"/>
              </a:spcBef>
              <a:buClrTx/>
              <a:buFontTx/>
              <a:buNone/>
              <a:defRPr/>
            </a:pPr>
            <a:endParaRPr lang="en-GB" sz="2200" b="1" i="0" dirty="0"/>
          </a:p>
          <a:p>
            <a:pPr eaLnBrk="1" hangingPunct="1">
              <a:lnSpc>
                <a:spcPct val="90000"/>
              </a:lnSpc>
              <a:spcBef>
                <a:spcPct val="50000"/>
              </a:spcBef>
              <a:buClrTx/>
              <a:buFont typeface="Wingdings" panose="05000000000000000000" pitchFamily="2" charset="2"/>
              <a:buChar char="Ø"/>
              <a:defRPr/>
            </a:pPr>
            <a:r>
              <a:rPr lang="fr-FR" b="1" i="0" dirty="0">
                <a:latin typeface="+mj-lt"/>
                <a:cs typeface="Arial" panose="020B0604020202020204" pitchFamily="34" charset="0"/>
              </a:rPr>
              <a:t>3/</a:t>
            </a:r>
            <a:r>
              <a:rPr lang="fr-FR" i="0" dirty="0">
                <a:latin typeface="+mj-lt"/>
                <a:cs typeface="Arial" panose="020B0604020202020204" pitchFamily="34" charset="0"/>
              </a:rPr>
              <a:t> Prestation efficiente des services publics</a:t>
            </a:r>
          </a:p>
          <a:p>
            <a:pPr marL="685800" lvl="1" eaLnBrk="1" hangingPunct="1">
              <a:lnSpc>
                <a:spcPct val="90000"/>
              </a:lnSpc>
              <a:spcBef>
                <a:spcPct val="50000"/>
              </a:spcBef>
              <a:buClrTx/>
              <a:buFont typeface="Arial" panose="020B0604020202020204" pitchFamily="34" charset="0"/>
              <a:buChar char="•"/>
              <a:defRPr/>
            </a:pPr>
            <a:r>
              <a:rPr kumimoji="1" lang="fr-FR" sz="2200" b="0" i="0" dirty="0">
                <a:latin typeface="+mj-lt"/>
                <a:cs typeface="Arial" panose="020B0604020202020204" pitchFamily="34" charset="0"/>
              </a:rPr>
              <a:t>Capacité de faire un usage efficace et efficient des ressources dans la mise en œuvre des priorités stratégiques </a:t>
            </a:r>
          </a:p>
          <a:p>
            <a:pPr marL="685800" lvl="1" eaLnBrk="1" hangingPunct="1">
              <a:lnSpc>
                <a:spcPct val="90000"/>
              </a:lnSpc>
              <a:spcBef>
                <a:spcPct val="50000"/>
              </a:spcBef>
              <a:buClrTx/>
              <a:buFont typeface="Arial" panose="020B0604020202020204" pitchFamily="34" charset="0"/>
              <a:buChar char="•"/>
              <a:defRPr/>
            </a:pPr>
            <a:r>
              <a:rPr lang="fr-FR" sz="2200" b="0" i="0" dirty="0">
                <a:latin typeface="+mj-lt"/>
                <a:cs typeface="Arial" panose="020B0604020202020204" pitchFamily="34" charset="0"/>
              </a:rPr>
              <a:t>Éléments essentiels</a:t>
            </a:r>
          </a:p>
          <a:p>
            <a:pPr marL="1257300" lvl="2" indent="-342900">
              <a:lnSpc>
                <a:spcPct val="90000"/>
              </a:lnSpc>
              <a:buFont typeface="Wingdings" panose="05000000000000000000" pitchFamily="2" charset="2"/>
              <a:buChar char="§"/>
              <a:tabLst>
                <a:tab pos="373063" algn="l"/>
              </a:tabLst>
              <a:defRPr/>
            </a:pPr>
            <a:r>
              <a:rPr kumimoji="1" lang="fr-FR" sz="2200" i="0" dirty="0">
                <a:latin typeface="+mj-lt"/>
                <a:cs typeface="Arial" panose="020B0604020202020204" pitchFamily="34" charset="0"/>
              </a:rPr>
              <a:t>Utilisation des ressources (prêts, gestion de la trésorerie)</a:t>
            </a:r>
          </a:p>
          <a:p>
            <a:pPr marL="1257300" lvl="2" indent="-342900">
              <a:lnSpc>
                <a:spcPct val="90000"/>
              </a:lnSpc>
              <a:buFont typeface="Wingdings" panose="05000000000000000000" pitchFamily="2" charset="2"/>
              <a:buChar char="§"/>
              <a:tabLst>
                <a:tab pos="373063" algn="l"/>
              </a:tabLst>
              <a:defRPr/>
            </a:pPr>
            <a:r>
              <a:rPr kumimoji="1" lang="fr-FR" sz="2200" i="0" dirty="0">
                <a:latin typeface="+mj-lt"/>
                <a:cs typeface="Arial" panose="020B0604020202020204" pitchFamily="34" charset="0"/>
              </a:rPr>
              <a:t>Appui aux unités de prestation de service public</a:t>
            </a:r>
          </a:p>
          <a:p>
            <a:pPr marL="1257300" lvl="2" indent="-342900">
              <a:lnSpc>
                <a:spcPct val="90000"/>
              </a:lnSpc>
              <a:buFont typeface="Wingdings" panose="05000000000000000000" pitchFamily="2" charset="2"/>
              <a:buChar char="§"/>
              <a:tabLst>
                <a:tab pos="373063" algn="l"/>
              </a:tabLst>
              <a:defRPr/>
            </a:pPr>
            <a:r>
              <a:rPr kumimoji="1" lang="fr-FR" sz="2200" i="0" dirty="0">
                <a:latin typeface="+mj-lt"/>
                <a:cs typeface="Arial" panose="020B0604020202020204" pitchFamily="34" charset="0"/>
              </a:rPr>
              <a:t>Réduction des pertes et gaspillages</a:t>
            </a:r>
          </a:p>
          <a:p>
            <a:pPr marL="571500" lvl="1" indent="-171450">
              <a:lnSpc>
                <a:spcPct val="90000"/>
              </a:lnSpc>
              <a:buFont typeface="Arial" panose="020B0604020202020204" pitchFamily="34" charset="0"/>
              <a:buChar char="•"/>
              <a:tabLst>
                <a:tab pos="373063" algn="l"/>
              </a:tabLst>
              <a:defRPr/>
            </a:pPr>
            <a:r>
              <a:rPr lang="fr-FR" sz="2200" b="0" i="0" dirty="0">
                <a:latin typeface="+mj-lt"/>
                <a:cs typeface="Arial" panose="020B0604020202020204" pitchFamily="34" charset="0"/>
              </a:rPr>
              <a:t>Acteurs clés : </a:t>
            </a:r>
            <a:r>
              <a:rPr kumimoji="1" lang="fr-FR" sz="2200" b="0" i="0" dirty="0">
                <a:latin typeface="+mj-lt"/>
                <a:cs typeface="Arial" panose="020B0604020202020204" pitchFamily="34" charset="0"/>
              </a:rPr>
              <a:t>Trésor, ministères sectoriels, unités de prestation de service public</a:t>
            </a:r>
          </a:p>
          <a:p>
            <a:pPr marL="0" indent="0" eaLnBrk="1" hangingPunct="1">
              <a:buFontTx/>
              <a:buNone/>
              <a:defRPr/>
            </a:pPr>
            <a:endParaRPr lang="fr-FR" sz="2200" dirty="0">
              <a:solidFill>
                <a:schemeClr val="tx1"/>
              </a:solidFill>
              <a:latin typeface="Arial" panose="020B0604020202020204" pitchFamily="34" charset="0"/>
              <a:cs typeface="Arial" panose="020B0604020202020204" pitchFamily="34" charset="0"/>
            </a:endParaRPr>
          </a:p>
        </p:txBody>
      </p:sp>
      <p:sp>
        <p:nvSpPr>
          <p:cNvPr id="29700" name="Espace réservé du numéro de diapositive 3"/>
          <p:cNvSpPr>
            <a:spLocks noGrp="1"/>
          </p:cNvSpPr>
          <p:nvPr>
            <p:ph type="sldNum" sz="quarter" idx="12"/>
          </p:nvPr>
        </p:nvSpPr>
        <p:spPr>
          <a:xfrm>
            <a:off x="8501063" y="6381750"/>
            <a:ext cx="2133600" cy="476250"/>
          </a:xfrm>
          <a:noFill/>
        </p:spPr>
        <p:txBody>
          <a:bodyPr/>
          <a:lstStyle/>
          <a:p>
            <a:pPr algn="l"/>
            <a:fld id="{6E0E40D5-FE88-4847-903B-197E134E71AA}" type="slidenum">
              <a:rPr lang="en-GB" smtClean="0"/>
              <a:pPr algn="l"/>
              <a:t>19</a:t>
            </a:fld>
            <a:endParaRPr lang="en-GB"/>
          </a:p>
        </p:txBody>
      </p:sp>
      <p:sp>
        <p:nvSpPr>
          <p:cNvPr id="5" name="Title 1"/>
          <p:cNvSpPr>
            <a:spLocks noGrp="1"/>
          </p:cNvSpPr>
          <p:nvPr>
            <p:ph type="title"/>
          </p:nvPr>
        </p:nvSpPr>
        <p:spPr>
          <a:xfrm>
            <a:off x="428625" y="1214438"/>
            <a:ext cx="8715375" cy="919162"/>
          </a:xfrm>
        </p:spPr>
        <p:txBody>
          <a:bodyPr/>
          <a:lstStyle/>
          <a:p>
            <a:r>
              <a:rPr kumimoji="1" lang="fr-FR" sz="3200" dirty="0">
                <a:latin typeface="Arial" charset="0"/>
              </a:rPr>
              <a:t>Les trois objectifs spécifiques (2)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Introduisons nous</a:t>
            </a:r>
          </a:p>
        </p:txBody>
      </p:sp>
      <p:sp>
        <p:nvSpPr>
          <p:cNvPr id="3" name="Espace réservé du contenu 2"/>
          <p:cNvSpPr>
            <a:spLocks noGrp="1"/>
          </p:cNvSpPr>
          <p:nvPr>
            <p:ph idx="1"/>
          </p:nvPr>
        </p:nvSpPr>
        <p:spPr>
          <a:xfrm>
            <a:off x="457200" y="2492375"/>
            <a:ext cx="8229600" cy="2592809"/>
          </a:xfrm>
        </p:spPr>
        <p:txBody>
          <a:bodyPr/>
          <a:lstStyle/>
          <a:p>
            <a:pPr>
              <a:buClrTx/>
            </a:pPr>
            <a:r>
              <a:rPr lang="fr-FR" i="0" dirty="0"/>
              <a:t>Nom</a:t>
            </a:r>
          </a:p>
          <a:p>
            <a:pPr>
              <a:buClrTx/>
            </a:pPr>
            <a:r>
              <a:rPr lang="fr-FR" i="0" dirty="0"/>
              <a:t>Organisation; position</a:t>
            </a:r>
          </a:p>
          <a:p>
            <a:pPr>
              <a:buClrTx/>
            </a:pPr>
            <a:r>
              <a:rPr lang="fr-FR" i="0" dirty="0"/>
              <a:t>Expérience dans la gestion des finances publiques (GFP)</a:t>
            </a:r>
          </a:p>
          <a:p>
            <a:pPr>
              <a:buClrTx/>
            </a:pPr>
            <a:r>
              <a:rPr lang="fr-FR" i="0" dirty="0"/>
              <a:t>Attente</a:t>
            </a:r>
            <a:r>
              <a:rPr lang="fr-FR" dirty="0"/>
              <a:t>s</a:t>
            </a:r>
          </a:p>
        </p:txBody>
      </p:sp>
      <p:sp>
        <p:nvSpPr>
          <p:cNvPr id="4" name="Espace réservé du numéro de diapositive 3"/>
          <p:cNvSpPr>
            <a:spLocks noGrp="1"/>
          </p:cNvSpPr>
          <p:nvPr>
            <p:ph type="sldNum" sz="quarter" idx="12"/>
          </p:nvPr>
        </p:nvSpPr>
        <p:spPr/>
        <p:txBody>
          <a:bodyPr/>
          <a:lstStyle/>
          <a:p>
            <a:pPr>
              <a:defRPr/>
            </a:pPr>
            <a:fld id="{E870880D-E1D9-4511-BC24-2221392ACCC6}" type="slidenum">
              <a:rPr lang="en-GB" smtClean="0"/>
              <a:pPr>
                <a:defRPr/>
              </a:pPr>
              <a:t>2</a:t>
            </a:fld>
            <a:endParaRPr lang="en-GB" dirty="0"/>
          </a:p>
        </p:txBody>
      </p:sp>
      <p:graphicFrame>
        <p:nvGraphicFramePr>
          <p:cNvPr id="5" name="Object 10"/>
          <p:cNvGraphicFramePr>
            <a:graphicFrameLocks noChangeAspect="1"/>
          </p:cNvGraphicFramePr>
          <p:nvPr>
            <p:extLst>
              <p:ext uri="{D42A27DB-BD31-4B8C-83A1-F6EECF244321}">
                <p14:modId xmlns:p14="http://schemas.microsoft.com/office/powerpoint/2010/main" val="3256881467"/>
              </p:ext>
            </p:extLst>
          </p:nvPr>
        </p:nvGraphicFramePr>
        <p:xfrm>
          <a:off x="5429250" y="3857625"/>
          <a:ext cx="2305050" cy="2270125"/>
        </p:xfrm>
        <a:graphic>
          <a:graphicData uri="http://schemas.openxmlformats.org/presentationml/2006/ole">
            <mc:AlternateContent xmlns:mc="http://schemas.openxmlformats.org/markup-compatibility/2006">
              <mc:Choice xmlns:v="urn:schemas-microsoft-com:vml" Requires="v">
                <p:oleObj spid="_x0000_s182302" name="Clip" r:id="rId3" imgW="1729212" imgH="1703560" progId="">
                  <p:embed/>
                </p:oleObj>
              </mc:Choice>
              <mc:Fallback>
                <p:oleObj name="Clip" r:id="rId3" imgW="1729212" imgH="1703560"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3857625"/>
                        <a:ext cx="2305050" cy="227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95946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numéro de diapositive 2"/>
          <p:cNvSpPr>
            <a:spLocks noGrp="1"/>
          </p:cNvSpPr>
          <p:nvPr>
            <p:ph type="sldNum" sz="quarter" idx="12"/>
          </p:nvPr>
        </p:nvSpPr>
        <p:spPr>
          <a:xfrm>
            <a:off x="457200" y="6245225"/>
            <a:ext cx="2133600" cy="476250"/>
          </a:xfrm>
          <a:noFill/>
        </p:spPr>
        <p:txBody>
          <a:bodyPr/>
          <a:lstStyle/>
          <a:p>
            <a:pPr algn="l"/>
            <a:fld id="{3B4E6579-02AC-42A5-B36A-33DEE74A8F24}" type="slidenum">
              <a:rPr lang="en-GB" smtClean="0"/>
              <a:pPr algn="l"/>
              <a:t>20</a:t>
            </a:fld>
            <a:endParaRPr lang="en-GB"/>
          </a:p>
        </p:txBody>
      </p:sp>
      <p:graphicFrame>
        <p:nvGraphicFramePr>
          <p:cNvPr id="2052" name="Object 4"/>
          <p:cNvGraphicFramePr>
            <a:graphicFrameLocks noChangeAspect="1"/>
          </p:cNvGraphicFramePr>
          <p:nvPr>
            <p:extLst>
              <p:ext uri="{D42A27DB-BD31-4B8C-83A1-F6EECF244321}">
                <p14:modId xmlns:p14="http://schemas.microsoft.com/office/powerpoint/2010/main" val="3822945267"/>
              </p:ext>
            </p:extLst>
          </p:nvPr>
        </p:nvGraphicFramePr>
        <p:xfrm>
          <a:off x="1331640" y="1268760"/>
          <a:ext cx="6264696" cy="5385038"/>
        </p:xfrm>
        <a:graphic>
          <a:graphicData uri="http://schemas.openxmlformats.org/presentationml/2006/ole">
            <mc:AlternateContent xmlns:mc="http://schemas.openxmlformats.org/markup-compatibility/2006">
              <mc:Choice xmlns:v="urn:schemas-microsoft-com:vml" Requires="v">
                <p:oleObj spid="_x0000_s2083" name="Worksheet" r:id="rId4" imgW="7801021" imgH="6705690" progId="Excel.Sheet.8">
                  <p:embed/>
                </p:oleObj>
              </mc:Choice>
              <mc:Fallback>
                <p:oleObj name="Worksheet" r:id="rId4" imgW="7801021" imgH="6705690" progId="Excel.Sheet.8">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268760"/>
                        <a:ext cx="6264696" cy="5385038"/>
                      </a:xfrm>
                      <a:prstGeom prst="rect">
                        <a:avLst/>
                      </a:prstGeom>
                      <a:noFill/>
                      <a:ln>
                        <a:noFill/>
                      </a:ln>
                      <a:effectLs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23528" y="976953"/>
            <a:ext cx="9144000" cy="936625"/>
          </a:xfrm>
        </p:spPr>
        <p:txBody>
          <a:bodyPr/>
          <a:lstStyle/>
          <a:p>
            <a:pPr marL="0" indent="0"/>
            <a:r>
              <a:rPr lang="fr-FR" sz="2800" i="1" dirty="0"/>
              <a:t>Les défis</a:t>
            </a:r>
          </a:p>
        </p:txBody>
      </p:sp>
      <p:sp>
        <p:nvSpPr>
          <p:cNvPr id="3" name="Content Placeholder 2"/>
          <p:cNvSpPr>
            <a:spLocks noGrp="1"/>
          </p:cNvSpPr>
          <p:nvPr>
            <p:ph idx="1"/>
          </p:nvPr>
        </p:nvSpPr>
        <p:spPr>
          <a:xfrm>
            <a:off x="179512" y="1913579"/>
            <a:ext cx="8507288" cy="4107810"/>
          </a:xfrm>
        </p:spPr>
        <p:txBody>
          <a:bodyPr/>
          <a:lstStyle/>
          <a:p>
            <a:pPr marL="457200" eaLnBrk="1" hangingPunct="1">
              <a:spcAft>
                <a:spcPts val="600"/>
              </a:spcAft>
              <a:buClrTx/>
              <a:buFont typeface="Arial" pitchFamily="34" charset="0"/>
              <a:buChar char="•"/>
              <a:defRPr/>
            </a:pPr>
            <a:r>
              <a:rPr lang="fr-FR" sz="2500" i="0" dirty="0">
                <a:latin typeface="+mj-lt"/>
                <a:cs typeface="Arial" panose="020B0604020202020204" pitchFamily="34" charset="0"/>
              </a:rPr>
              <a:t>Mettre en œuvre les objectifs de la GFP à toutes les étapes du cycle budgétaire</a:t>
            </a:r>
          </a:p>
          <a:p>
            <a:pPr marL="457200" eaLnBrk="1" hangingPunct="1">
              <a:spcAft>
                <a:spcPts val="600"/>
              </a:spcAft>
              <a:buClrTx/>
              <a:buFont typeface="Arial" pitchFamily="34" charset="0"/>
              <a:buChar char="•"/>
              <a:defRPr/>
            </a:pPr>
            <a:endParaRPr lang="fr-FR" sz="1000" i="0" dirty="0">
              <a:latin typeface="+mj-lt"/>
              <a:cs typeface="Arial" panose="020B0604020202020204" pitchFamily="34" charset="0"/>
            </a:endParaRPr>
          </a:p>
          <a:p>
            <a:pPr marL="457200" eaLnBrk="1" hangingPunct="1">
              <a:spcAft>
                <a:spcPts val="600"/>
              </a:spcAft>
              <a:buClrTx/>
              <a:buFont typeface="Arial" pitchFamily="34" charset="0"/>
              <a:buChar char="•"/>
              <a:defRPr/>
            </a:pPr>
            <a:r>
              <a:rPr lang="fr-FR" sz="2500" i="0" dirty="0">
                <a:latin typeface="+mj-lt"/>
                <a:cs typeface="Arial" panose="020B0604020202020204" pitchFamily="34" charset="0"/>
              </a:rPr>
              <a:t>Equilibrer les objectifs de la GFP</a:t>
            </a:r>
          </a:p>
          <a:p>
            <a:pPr marL="914400" lvl="1" indent="-342900" eaLnBrk="1" hangingPunct="1">
              <a:spcAft>
                <a:spcPts val="600"/>
              </a:spcAft>
              <a:buClrTx/>
              <a:buFont typeface="Wingdings" panose="05000000000000000000" pitchFamily="2" charset="2"/>
              <a:buChar char="§"/>
              <a:defRPr/>
            </a:pPr>
            <a:r>
              <a:rPr lang="fr-FR" sz="2100" b="0" i="0" dirty="0">
                <a:latin typeface="+mj-lt"/>
                <a:cs typeface="Arial" panose="020B0604020202020204" pitchFamily="34" charset="0"/>
              </a:rPr>
              <a:t>Des contraintes peuvent être imposées pour une discipline fiscale mais un certain degré de souplesse est nécessaire pour obtenir des résultats</a:t>
            </a:r>
          </a:p>
          <a:p>
            <a:pPr marL="914400" lvl="1" indent="-342900" eaLnBrk="1" hangingPunct="1">
              <a:spcAft>
                <a:spcPts val="600"/>
              </a:spcAft>
              <a:buClrTx/>
              <a:buFont typeface="Wingdings" panose="05000000000000000000" pitchFamily="2" charset="2"/>
              <a:buChar char="§"/>
              <a:defRPr/>
            </a:pPr>
            <a:r>
              <a:rPr lang="fr-FR" sz="2100" b="0" i="0" dirty="0">
                <a:latin typeface="+mj-lt"/>
                <a:cs typeface="Arial" panose="020B0604020202020204" pitchFamily="34" charset="0"/>
              </a:rPr>
              <a:t>Le rôle du parlement est crucial dans une société démocratique, mais les demandes budgétaires des parlementaires peuvent entrainer une croissance incontrôlée des dépenses.</a:t>
            </a:r>
          </a:p>
          <a:p>
            <a:pPr marL="914400" lvl="1" indent="-342900" eaLnBrk="1" hangingPunct="1">
              <a:spcAft>
                <a:spcPts val="600"/>
              </a:spcAft>
              <a:buClrTx/>
              <a:buFont typeface="Wingdings" panose="05000000000000000000" pitchFamily="2" charset="2"/>
              <a:buChar char="§"/>
              <a:defRPr/>
            </a:pPr>
            <a:r>
              <a:rPr lang="fr-FR" sz="2100" b="0" i="0" dirty="0">
                <a:latin typeface="+mj-lt"/>
                <a:cs typeface="Arial" panose="020B0604020202020204" pitchFamily="34" charset="0"/>
              </a:rPr>
              <a:t>Etc.</a:t>
            </a:r>
          </a:p>
          <a:p>
            <a:pPr>
              <a:buClr>
                <a:schemeClr val="tx1"/>
              </a:buClr>
              <a:buFont typeface="Arial" pitchFamily="34" charset="0"/>
              <a:buChar char="•"/>
              <a:defRPr/>
            </a:pPr>
            <a:endParaRPr lang="en-GB" dirty="0"/>
          </a:p>
        </p:txBody>
      </p:sp>
      <p:sp>
        <p:nvSpPr>
          <p:cNvPr id="33796" name="Espace réservé du numéro de diapositive 3"/>
          <p:cNvSpPr>
            <a:spLocks noGrp="1"/>
          </p:cNvSpPr>
          <p:nvPr>
            <p:ph type="sldNum" sz="quarter" idx="12"/>
          </p:nvPr>
        </p:nvSpPr>
        <p:spPr>
          <a:noFill/>
        </p:spPr>
        <p:txBody>
          <a:bodyPr/>
          <a:lstStyle/>
          <a:p>
            <a:fld id="{391BC660-03F1-4B8E-B2C4-14E8BA86889C}" type="slidenum">
              <a:rPr lang="en-GB" smtClean="0"/>
              <a:pPr/>
              <a:t>21</a:t>
            </a:fld>
            <a:endParaRPr lang="en-GB"/>
          </a:p>
        </p:txBody>
      </p:sp>
    </p:spTree>
    <p:extLst>
      <p:ext uri="{BB962C8B-B14F-4D97-AF65-F5344CB8AC3E}">
        <p14:creationId xmlns:p14="http://schemas.microsoft.com/office/powerpoint/2010/main" val="1895770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re 2"/>
          <p:cNvSpPr>
            <a:spLocks noGrp="1"/>
          </p:cNvSpPr>
          <p:nvPr>
            <p:ph type="title"/>
          </p:nvPr>
        </p:nvSpPr>
        <p:spPr>
          <a:xfrm>
            <a:off x="1571604" y="1214422"/>
            <a:ext cx="5214937" cy="428613"/>
          </a:xfrm>
        </p:spPr>
        <p:txBody>
          <a:bodyPr/>
          <a:lstStyle/>
          <a:p>
            <a:pPr indent="0" algn="ctr" eaLnBrk="1" hangingPunct="1"/>
            <a:r>
              <a:rPr lang="fr-FR" sz="2800" dirty="0"/>
              <a:t>Le cycle budgétaire</a:t>
            </a:r>
          </a:p>
        </p:txBody>
      </p:sp>
      <p:sp>
        <p:nvSpPr>
          <p:cNvPr id="3076" name="Espace réservé du numéro de diapositive 3"/>
          <p:cNvSpPr>
            <a:spLocks noGrp="1"/>
          </p:cNvSpPr>
          <p:nvPr>
            <p:ph type="sldNum" sz="quarter" idx="12"/>
          </p:nvPr>
        </p:nvSpPr>
        <p:spPr>
          <a:xfrm>
            <a:off x="8643938" y="6381750"/>
            <a:ext cx="2133600" cy="476250"/>
          </a:xfrm>
          <a:noFill/>
        </p:spPr>
        <p:txBody>
          <a:bodyPr/>
          <a:lstStyle/>
          <a:p>
            <a:pPr algn="l"/>
            <a:fld id="{CBFEE051-8A58-4EB8-9E68-0CF0B5F6961F}" type="slidenum">
              <a:rPr lang="en-GB" smtClean="0"/>
              <a:pPr algn="l"/>
              <a:t>22</a:t>
            </a:fld>
            <a:endParaRPr lang="en-GB"/>
          </a:p>
        </p:txBody>
      </p:sp>
      <p:graphicFrame>
        <p:nvGraphicFramePr>
          <p:cNvPr id="3" name="Object 4"/>
          <p:cNvGraphicFramePr>
            <a:graphicFrameLocks noChangeAspect="1"/>
          </p:cNvGraphicFramePr>
          <p:nvPr/>
        </p:nvGraphicFramePr>
        <p:xfrm>
          <a:off x="642910" y="1615691"/>
          <a:ext cx="7643866" cy="5242309"/>
        </p:xfrm>
        <a:graphic>
          <a:graphicData uri="http://schemas.openxmlformats.org/presentationml/2006/ole">
            <mc:AlternateContent xmlns:mc="http://schemas.openxmlformats.org/markup-compatibility/2006">
              <mc:Choice xmlns:v="urn:schemas-microsoft-com:vml" Requires="v">
                <p:oleObj spid="_x0000_s3106" name="Worksheet" r:id="rId4" imgW="7791573" imgH="5343605" progId="Excel.Sheet.8">
                  <p:embed/>
                </p:oleObj>
              </mc:Choice>
              <mc:Fallback>
                <p:oleObj name="Worksheet" r:id="rId4" imgW="7791573" imgH="5343605" progId="Excel.Sheet.8">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10" y="1615691"/>
                        <a:ext cx="7643866" cy="524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395288" y="1339850"/>
            <a:ext cx="8229600" cy="936625"/>
          </a:xfrm>
        </p:spPr>
        <p:txBody>
          <a:bodyPr/>
          <a:lstStyle/>
          <a:p>
            <a:pPr algn="ctr"/>
            <a:r>
              <a:rPr lang="fr-FR" altLang="en-US" sz="3200" dirty="0"/>
              <a:t>Plan du module</a:t>
            </a:r>
          </a:p>
        </p:txBody>
      </p:sp>
      <p:sp>
        <p:nvSpPr>
          <p:cNvPr id="7" name="Espace réservé du contenu 2"/>
          <p:cNvSpPr>
            <a:spLocks noGrp="1"/>
          </p:cNvSpPr>
          <p:nvPr>
            <p:ph idx="1"/>
          </p:nvPr>
        </p:nvSpPr>
        <p:spPr>
          <a:xfrm>
            <a:off x="428596" y="2492375"/>
            <a:ext cx="8401080" cy="3722707"/>
          </a:xfrm>
        </p:spPr>
        <p:txBody>
          <a:bodyPr/>
          <a:lstStyle/>
          <a:p>
            <a:pPr>
              <a:spcAft>
                <a:spcPts val="1200"/>
              </a:spcAft>
              <a:buClr>
                <a:srgbClr val="002060"/>
              </a:buClr>
              <a:buFont typeface="Wingdings" pitchFamily="2" charset="2"/>
              <a:buChar char="Ø"/>
            </a:pPr>
            <a:r>
              <a:rPr lang="fr-FR" altLang="en-US" i="0" dirty="0"/>
              <a:t>Quelques définitions</a:t>
            </a:r>
          </a:p>
          <a:p>
            <a:pPr>
              <a:spcAft>
                <a:spcPts val="1200"/>
              </a:spcAft>
              <a:buClr>
                <a:srgbClr val="002060"/>
              </a:buClr>
              <a:buFont typeface="Wingdings" pitchFamily="2" charset="2"/>
              <a:buChar char="Ø"/>
            </a:pPr>
            <a:r>
              <a:rPr lang="fr-FR" i="0" dirty="0"/>
              <a:t>Les objectifs spécifiques de la GFP</a:t>
            </a:r>
          </a:p>
          <a:p>
            <a:pPr>
              <a:spcAft>
                <a:spcPts val="1200"/>
              </a:spcAft>
              <a:buClr>
                <a:srgbClr val="002060"/>
              </a:buClr>
              <a:buFont typeface="Wingdings" pitchFamily="2" charset="2"/>
              <a:buChar char="Ø"/>
            </a:pPr>
            <a:r>
              <a:rPr lang="fr-FR" b="1" i="0" dirty="0">
                <a:solidFill>
                  <a:srgbClr val="FF0000"/>
                </a:solidFill>
              </a:rPr>
              <a:t>Les limites des approches techniques de la GFP</a:t>
            </a:r>
          </a:p>
          <a:p>
            <a:pPr marL="0" indent="0">
              <a:spcAft>
                <a:spcPts val="1200"/>
              </a:spcAft>
              <a:buClr>
                <a:srgbClr val="002060"/>
              </a:buClr>
              <a:buNone/>
            </a:pPr>
            <a:endParaRPr lang="fr-FR" altLang="en-US" b="1" dirty="0">
              <a:solidFill>
                <a:srgbClr val="FF0000"/>
              </a:solidFill>
            </a:endParaRPr>
          </a:p>
          <a:p>
            <a:endParaRPr lang="fr-FR" altLang="en-US" dirty="0">
              <a:solidFill>
                <a:srgbClr val="FF0000"/>
              </a:solidFill>
            </a:endParaRPr>
          </a:p>
          <a:p>
            <a:endParaRPr lang="en-GB" altLang="en-US" dirty="0"/>
          </a:p>
          <a:p>
            <a:endParaRPr lang="en-GB" altLang="en-US" dirty="0"/>
          </a:p>
          <a:p>
            <a:endParaRPr lang="en-GB" altLang="en-US" dirty="0"/>
          </a:p>
        </p:txBody>
      </p:sp>
    </p:spTree>
    <p:extLst>
      <p:ext uri="{BB962C8B-B14F-4D97-AF65-F5344CB8AC3E}">
        <p14:creationId xmlns:p14="http://schemas.microsoft.com/office/powerpoint/2010/main" val="1403781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contenu 1"/>
          <p:cNvSpPr>
            <a:spLocks noGrp="1"/>
          </p:cNvSpPr>
          <p:nvPr>
            <p:ph idx="1"/>
          </p:nvPr>
        </p:nvSpPr>
        <p:spPr>
          <a:xfrm>
            <a:off x="323528" y="1916832"/>
            <a:ext cx="8588551" cy="5089426"/>
          </a:xfrm>
        </p:spPr>
        <p:txBody>
          <a:bodyPr/>
          <a:lstStyle/>
          <a:p>
            <a:pPr marL="457200" lvl="1" indent="0" eaLnBrk="1" hangingPunct="1">
              <a:spcBef>
                <a:spcPts val="0"/>
              </a:spcBef>
              <a:spcAft>
                <a:spcPts val="0"/>
              </a:spcAft>
              <a:buClrTx/>
              <a:buNone/>
            </a:pPr>
            <a:endParaRPr lang="fr-FR" sz="1000" b="0" i="1" dirty="0"/>
          </a:p>
          <a:p>
            <a:pPr eaLnBrk="1" hangingPunct="1">
              <a:spcBef>
                <a:spcPts val="0"/>
              </a:spcBef>
              <a:spcAft>
                <a:spcPts val="0"/>
              </a:spcAft>
              <a:buClrTx/>
            </a:pPr>
            <a:r>
              <a:rPr lang="fr-FR" sz="2200" i="0" dirty="0">
                <a:cs typeface="Arial" panose="020B0604020202020204" pitchFamily="34" charset="0"/>
              </a:rPr>
              <a:t>Il existe un écart entre des systèmes formels/officiels souvent fictifs et la réalité des processus informels.</a:t>
            </a:r>
          </a:p>
          <a:p>
            <a:pPr marL="0" indent="0" eaLnBrk="1" hangingPunct="1">
              <a:spcBef>
                <a:spcPts val="0"/>
              </a:spcBef>
              <a:spcAft>
                <a:spcPts val="0"/>
              </a:spcAft>
              <a:buClrTx/>
              <a:buNone/>
            </a:pPr>
            <a:endParaRPr lang="fr-FR" sz="1000" i="0" dirty="0">
              <a:cs typeface="Arial" panose="020B0604020202020204" pitchFamily="34" charset="0"/>
            </a:endParaRPr>
          </a:p>
          <a:p>
            <a:pPr eaLnBrk="1" hangingPunct="1">
              <a:spcBef>
                <a:spcPts val="0"/>
              </a:spcBef>
              <a:spcAft>
                <a:spcPts val="0"/>
              </a:spcAft>
              <a:buClrTx/>
            </a:pPr>
            <a:r>
              <a:rPr lang="fr-FR" sz="2200" i="0" dirty="0">
                <a:cs typeface="Arial" panose="020B0604020202020204" pitchFamily="34" charset="0"/>
              </a:rPr>
              <a:t>La réforme de la GFP peut-elle lutter contre la corruption? </a:t>
            </a:r>
          </a:p>
          <a:p>
            <a:pPr marL="0" indent="0" eaLnBrk="1" hangingPunct="1">
              <a:spcBef>
                <a:spcPts val="0"/>
              </a:spcBef>
              <a:spcAft>
                <a:spcPts val="0"/>
              </a:spcAft>
              <a:buClrTx/>
              <a:buNone/>
            </a:pPr>
            <a:endParaRPr lang="fr-FR" sz="2200" i="0" dirty="0">
              <a:cs typeface="Arial" panose="020B0604020202020204" pitchFamily="34" charset="0"/>
            </a:endParaRPr>
          </a:p>
          <a:p>
            <a:pPr lvl="1" eaLnBrk="1" hangingPunct="1">
              <a:spcBef>
                <a:spcPts val="0"/>
              </a:spcBef>
              <a:spcAft>
                <a:spcPts val="0"/>
              </a:spcAft>
              <a:buClrTx/>
              <a:buFont typeface="Wingdings" panose="05000000000000000000" pitchFamily="2" charset="2"/>
              <a:buChar char="§"/>
            </a:pPr>
            <a:r>
              <a:rPr lang="fr-FR" sz="1800" b="0" dirty="0">
                <a:cs typeface="Arial" panose="020B0604020202020204" pitchFamily="34" charset="0"/>
              </a:rPr>
              <a:t>Non, mais elle aide à identifier les problèmes</a:t>
            </a:r>
          </a:p>
          <a:p>
            <a:pPr lvl="1" eaLnBrk="1" hangingPunct="1">
              <a:spcBef>
                <a:spcPts val="0"/>
              </a:spcBef>
              <a:spcAft>
                <a:spcPts val="0"/>
              </a:spcAft>
              <a:buClrTx/>
              <a:buFont typeface="Wingdings" panose="05000000000000000000" pitchFamily="2" charset="2"/>
              <a:buChar char="§"/>
            </a:pPr>
            <a:r>
              <a:rPr lang="fr-FR" sz="1800" b="0" dirty="0">
                <a:cs typeface="Arial" panose="020B0604020202020204" pitchFamily="34" charset="0"/>
              </a:rPr>
              <a:t>Elle permet de freiner la petite corruption administrative</a:t>
            </a:r>
          </a:p>
          <a:p>
            <a:pPr lvl="1" eaLnBrk="1" hangingPunct="1">
              <a:spcBef>
                <a:spcPts val="0"/>
              </a:spcBef>
              <a:spcAft>
                <a:spcPts val="0"/>
              </a:spcAft>
              <a:buClrTx/>
              <a:buFont typeface="Wingdings" panose="05000000000000000000" pitchFamily="2" charset="2"/>
              <a:buChar char="§"/>
            </a:pPr>
            <a:r>
              <a:rPr lang="fr-FR" sz="1800" b="0" dirty="0">
                <a:cs typeface="Arial" panose="020B0604020202020204" pitchFamily="34" charset="0"/>
              </a:rPr>
              <a:t>Mais, la lutte contre la grande corruption, qui implique des politiciens puissants, est principalement une question politique et sociétale</a:t>
            </a:r>
          </a:p>
          <a:p>
            <a:pPr eaLnBrk="1" hangingPunct="1">
              <a:spcBef>
                <a:spcPts val="1200"/>
              </a:spcBef>
              <a:spcAft>
                <a:spcPts val="1200"/>
              </a:spcAft>
              <a:buClrTx/>
            </a:pPr>
            <a:endParaRPr lang="fr-FR" sz="2000" i="0" dirty="0">
              <a:latin typeface="Arial" panose="020B0604020202020204" pitchFamily="34" charset="0"/>
              <a:cs typeface="Arial" panose="020B0604020202020204" pitchFamily="34" charset="0"/>
            </a:endParaRPr>
          </a:p>
          <a:p>
            <a:pPr eaLnBrk="1" hangingPunct="1">
              <a:buClrTx/>
            </a:pPr>
            <a:endParaRPr lang="en-GB" sz="1400" dirty="0"/>
          </a:p>
          <a:p>
            <a:pPr lvl="1" eaLnBrk="1" hangingPunct="1"/>
            <a:endParaRPr lang="en-US" dirty="0"/>
          </a:p>
          <a:p>
            <a:pPr eaLnBrk="1" hangingPunct="1"/>
            <a:endParaRPr lang="en-GB" dirty="0"/>
          </a:p>
        </p:txBody>
      </p:sp>
      <p:sp>
        <p:nvSpPr>
          <p:cNvPr id="36867" name="Titre 2"/>
          <p:cNvSpPr>
            <a:spLocks noGrp="1"/>
          </p:cNvSpPr>
          <p:nvPr>
            <p:ph type="title"/>
          </p:nvPr>
        </p:nvSpPr>
        <p:spPr>
          <a:xfrm>
            <a:off x="208451" y="1052786"/>
            <a:ext cx="9144000" cy="1008062"/>
          </a:xfrm>
        </p:spPr>
        <p:txBody>
          <a:bodyPr/>
          <a:lstStyle/>
          <a:p>
            <a:pPr indent="0" eaLnBrk="1" hangingPunct="1"/>
            <a:r>
              <a:rPr lang="fr-FR" sz="2800" i="1" dirty="0"/>
              <a:t>Les limites des approches techniques (1)</a:t>
            </a:r>
          </a:p>
        </p:txBody>
      </p:sp>
      <p:sp>
        <p:nvSpPr>
          <p:cNvPr id="36868" name="Espace réservé du numéro de diapositive 3"/>
          <p:cNvSpPr>
            <a:spLocks noGrp="1"/>
          </p:cNvSpPr>
          <p:nvPr>
            <p:ph type="sldNum" sz="quarter" idx="12"/>
          </p:nvPr>
        </p:nvSpPr>
        <p:spPr>
          <a:xfrm>
            <a:off x="457200" y="6245225"/>
            <a:ext cx="2133600" cy="476250"/>
          </a:xfrm>
          <a:noFill/>
        </p:spPr>
        <p:txBody>
          <a:bodyPr/>
          <a:lstStyle/>
          <a:p>
            <a:pPr algn="l"/>
            <a:fld id="{D21D48AE-7F94-4492-9885-09E69F2335FB}" type="slidenum">
              <a:rPr lang="en-GB" smtClean="0"/>
              <a:pPr algn="l"/>
              <a:t>24</a:t>
            </a:fld>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contenu 1"/>
          <p:cNvSpPr>
            <a:spLocks noGrp="1"/>
          </p:cNvSpPr>
          <p:nvPr>
            <p:ph idx="1"/>
          </p:nvPr>
        </p:nvSpPr>
        <p:spPr>
          <a:xfrm>
            <a:off x="250031" y="2204864"/>
            <a:ext cx="8643937" cy="4286258"/>
          </a:xfrm>
        </p:spPr>
        <p:txBody>
          <a:bodyPr/>
          <a:lstStyle/>
          <a:p>
            <a:pPr eaLnBrk="1" hangingPunct="1">
              <a:spcAft>
                <a:spcPts val="600"/>
              </a:spcAft>
              <a:buClrTx/>
              <a:buNone/>
            </a:pPr>
            <a:r>
              <a:rPr lang="fr-FR" sz="2000" i="0" dirty="0"/>
              <a:t>Les enseignements à tirer ?</a:t>
            </a:r>
          </a:p>
          <a:p>
            <a:pPr lvl="1" eaLnBrk="1" hangingPunct="1">
              <a:spcAft>
                <a:spcPts val="600"/>
              </a:spcAft>
              <a:buClrTx/>
            </a:pPr>
            <a:r>
              <a:rPr lang="fr-FR" b="0" dirty="0"/>
              <a:t>Les attentes d’une approche purement technique doivent rester modestes et réalistes</a:t>
            </a:r>
          </a:p>
          <a:p>
            <a:pPr lvl="1" eaLnBrk="1" hangingPunct="1">
              <a:spcAft>
                <a:spcPts val="600"/>
              </a:spcAft>
              <a:buClrTx/>
            </a:pPr>
            <a:r>
              <a:rPr lang="fr-FR" b="0" dirty="0"/>
              <a:t>La GFP doit être placée dans son contexte politique</a:t>
            </a:r>
          </a:p>
          <a:p>
            <a:pPr lvl="1" eaLnBrk="1" hangingPunct="1">
              <a:spcAft>
                <a:spcPts val="600"/>
              </a:spcAft>
              <a:buClrTx/>
            </a:pPr>
            <a:r>
              <a:rPr lang="fr-FR" b="0" dirty="0"/>
              <a:t>Les processus de la GFP doivent tendre à produire des règles informelles visibles</a:t>
            </a:r>
          </a:p>
          <a:p>
            <a:pPr lvl="1" eaLnBrk="1" hangingPunct="1">
              <a:spcAft>
                <a:spcPts val="600"/>
              </a:spcAft>
              <a:buClrTx/>
            </a:pPr>
            <a:r>
              <a:rPr lang="fr-FR" b="0" dirty="0"/>
              <a:t>La transparence est cruciale</a:t>
            </a:r>
          </a:p>
          <a:p>
            <a:pPr lvl="1" eaLnBrk="1" hangingPunct="1">
              <a:spcAft>
                <a:spcPts val="600"/>
              </a:spcAft>
              <a:buClrTx/>
            </a:pPr>
            <a:r>
              <a:rPr lang="fr-FR" b="0" dirty="0"/>
              <a:t>Une attention doit être portée au contrôle externe (à l’exécutif) </a:t>
            </a:r>
          </a:p>
          <a:p>
            <a:pPr eaLnBrk="1" hangingPunct="1"/>
            <a:endParaRPr lang="en-GB" dirty="0"/>
          </a:p>
        </p:txBody>
      </p:sp>
      <p:sp>
        <p:nvSpPr>
          <p:cNvPr id="39939" name="Titre 2"/>
          <p:cNvSpPr>
            <a:spLocks noGrp="1"/>
          </p:cNvSpPr>
          <p:nvPr>
            <p:ph type="title"/>
          </p:nvPr>
        </p:nvSpPr>
        <p:spPr>
          <a:xfrm>
            <a:off x="0" y="1142995"/>
            <a:ext cx="9144000" cy="1000125"/>
          </a:xfrm>
        </p:spPr>
        <p:txBody>
          <a:bodyPr/>
          <a:lstStyle/>
          <a:p>
            <a:pPr indent="0" eaLnBrk="1" hangingPunct="1"/>
            <a:r>
              <a:rPr lang="fr-FR" sz="2800" i="1" dirty="0"/>
              <a:t>Les limites des approches techniques </a:t>
            </a:r>
            <a:r>
              <a:rPr lang="en-GB" sz="2800" i="1" dirty="0"/>
              <a:t>(2)</a:t>
            </a:r>
          </a:p>
        </p:txBody>
      </p:sp>
      <p:sp>
        <p:nvSpPr>
          <p:cNvPr id="39940" name="Espace réservé du numéro de diapositive 3"/>
          <p:cNvSpPr>
            <a:spLocks noGrp="1"/>
          </p:cNvSpPr>
          <p:nvPr>
            <p:ph type="sldNum" sz="quarter" idx="12"/>
          </p:nvPr>
        </p:nvSpPr>
        <p:spPr>
          <a:xfrm>
            <a:off x="8572500" y="6381750"/>
            <a:ext cx="2133600" cy="476250"/>
          </a:xfrm>
          <a:noFill/>
        </p:spPr>
        <p:txBody>
          <a:bodyPr/>
          <a:lstStyle/>
          <a:p>
            <a:pPr algn="l"/>
            <a:fld id="{0DDAAAB5-FF92-46DD-B158-8C1BF2B8F831}" type="slidenum">
              <a:rPr lang="en-GB" smtClean="0"/>
              <a:pPr algn="l"/>
              <a:t>25</a:t>
            </a:fld>
            <a:endParaRPr lang="en-GB"/>
          </a:p>
        </p:txBody>
      </p:sp>
    </p:spTree>
    <p:extLst>
      <p:ext uri="{BB962C8B-B14F-4D97-AF65-F5344CB8AC3E}">
        <p14:creationId xmlns:p14="http://schemas.microsoft.com/office/powerpoint/2010/main" val="4113340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 calcmode="lin" valueType="num">
                                      <p:cBhvr additive="base">
                                        <p:cTn id="7" dur="5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8">
                                            <p:txEl>
                                              <p:pRg st="1" end="1"/>
                                            </p:txEl>
                                          </p:spTgt>
                                        </p:tgtEl>
                                        <p:attrNameLst>
                                          <p:attrName>style.visibility</p:attrName>
                                        </p:attrNameLst>
                                      </p:cBhvr>
                                      <p:to>
                                        <p:strVal val="visible"/>
                                      </p:to>
                                    </p:set>
                                    <p:anim calcmode="lin" valueType="num">
                                      <p:cBhvr additive="base">
                                        <p:cTn id="13" dur="5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38">
                                            <p:txEl>
                                              <p:pRg st="2" end="2"/>
                                            </p:txEl>
                                          </p:spTgt>
                                        </p:tgtEl>
                                        <p:attrNameLst>
                                          <p:attrName>style.visibility</p:attrName>
                                        </p:attrNameLst>
                                      </p:cBhvr>
                                      <p:to>
                                        <p:strVal val="visible"/>
                                      </p:to>
                                    </p:set>
                                    <p:anim calcmode="lin" valueType="num">
                                      <p:cBhvr additive="base">
                                        <p:cTn id="19" dur="5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938">
                                            <p:txEl>
                                              <p:pRg st="3" end="3"/>
                                            </p:txEl>
                                          </p:spTgt>
                                        </p:tgtEl>
                                        <p:attrNameLst>
                                          <p:attrName>style.visibility</p:attrName>
                                        </p:attrNameLst>
                                      </p:cBhvr>
                                      <p:to>
                                        <p:strVal val="visible"/>
                                      </p:to>
                                    </p:set>
                                    <p:anim calcmode="lin" valueType="num">
                                      <p:cBhvr additive="base">
                                        <p:cTn id="25" dur="500" fill="hold"/>
                                        <p:tgtEl>
                                          <p:spTgt spid="3993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938">
                                            <p:txEl>
                                              <p:pRg st="4" end="4"/>
                                            </p:txEl>
                                          </p:spTgt>
                                        </p:tgtEl>
                                        <p:attrNameLst>
                                          <p:attrName>style.visibility</p:attrName>
                                        </p:attrNameLst>
                                      </p:cBhvr>
                                      <p:to>
                                        <p:strVal val="visible"/>
                                      </p:to>
                                    </p:set>
                                    <p:anim calcmode="lin" valueType="num">
                                      <p:cBhvr additive="base">
                                        <p:cTn id="31" dur="500" fill="hold"/>
                                        <p:tgtEl>
                                          <p:spTgt spid="3993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938">
                                            <p:txEl>
                                              <p:pRg st="5" end="5"/>
                                            </p:txEl>
                                          </p:spTgt>
                                        </p:tgtEl>
                                        <p:attrNameLst>
                                          <p:attrName>style.visibility</p:attrName>
                                        </p:attrNameLst>
                                      </p:cBhvr>
                                      <p:to>
                                        <p:strVal val="visible"/>
                                      </p:to>
                                    </p:set>
                                    <p:anim calcmode="lin" valueType="num">
                                      <p:cBhvr additive="base">
                                        <p:cTn id="37" dur="500" fill="hold"/>
                                        <p:tgtEl>
                                          <p:spTgt spid="3993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93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re 2"/>
          <p:cNvSpPr>
            <a:spLocks noGrp="1"/>
          </p:cNvSpPr>
          <p:nvPr>
            <p:ph type="title"/>
          </p:nvPr>
        </p:nvSpPr>
        <p:spPr>
          <a:xfrm>
            <a:off x="0" y="1143000"/>
            <a:ext cx="9144000" cy="1143000"/>
          </a:xfrm>
        </p:spPr>
        <p:txBody>
          <a:bodyPr/>
          <a:lstStyle/>
          <a:p>
            <a:pPr indent="0" eaLnBrk="1" hangingPunct="1"/>
            <a:r>
              <a:rPr lang="en-GB" i="1" dirty="0" err="1"/>
              <a:t>Compléter</a:t>
            </a:r>
            <a:r>
              <a:rPr lang="en-GB" i="1" dirty="0"/>
              <a:t> le </a:t>
            </a:r>
            <a:r>
              <a:rPr lang="en-GB" i="1" dirty="0" err="1"/>
              <a:t>diagramme</a:t>
            </a:r>
            <a:endParaRPr lang="en-GB" i="1" dirty="0"/>
          </a:p>
        </p:txBody>
      </p:sp>
      <p:cxnSp>
        <p:nvCxnSpPr>
          <p:cNvPr id="5124" name="Connecteur droit avec flèche 5"/>
          <p:cNvCxnSpPr>
            <a:cxnSpLocks noChangeShapeType="1"/>
          </p:cNvCxnSpPr>
          <p:nvPr/>
        </p:nvCxnSpPr>
        <p:spPr bwMode="auto">
          <a:xfrm>
            <a:off x="5643570" y="2000240"/>
            <a:ext cx="2346404" cy="1068720"/>
          </a:xfrm>
          <a:prstGeom prst="straightConnector1">
            <a:avLst/>
          </a:prstGeom>
          <a:noFill/>
          <a:ln w="25400">
            <a:solidFill>
              <a:srgbClr val="C00000"/>
            </a:solidFill>
            <a:round/>
            <a:headEnd/>
            <a:tailEnd type="arrow" w="med" len="med"/>
          </a:ln>
        </p:spPr>
      </p:cxnSp>
      <p:sp>
        <p:nvSpPr>
          <p:cNvPr id="5125" name="Espace réservé du numéro de diapositive 4"/>
          <p:cNvSpPr>
            <a:spLocks noGrp="1"/>
          </p:cNvSpPr>
          <p:nvPr>
            <p:ph type="sldNum" sz="quarter" idx="12"/>
          </p:nvPr>
        </p:nvSpPr>
        <p:spPr>
          <a:xfrm>
            <a:off x="8501063" y="6381750"/>
            <a:ext cx="2133600" cy="476250"/>
          </a:xfrm>
          <a:noFill/>
        </p:spPr>
        <p:txBody>
          <a:bodyPr/>
          <a:lstStyle/>
          <a:p>
            <a:pPr algn="l"/>
            <a:fld id="{BED62950-D716-4875-BD40-547926F5B2DB}" type="slidenum">
              <a:rPr lang="en-GB" smtClean="0"/>
              <a:pPr algn="l"/>
              <a:t>26</a:t>
            </a:fld>
            <a:endParaRPr lang="en-GB"/>
          </a:p>
        </p:txBody>
      </p:sp>
      <p:graphicFrame>
        <p:nvGraphicFramePr>
          <p:cNvPr id="181251" name="Object 3"/>
          <p:cNvGraphicFramePr>
            <a:graphicFrameLocks noChangeAspect="1"/>
          </p:cNvGraphicFramePr>
          <p:nvPr>
            <p:extLst>
              <p:ext uri="{D42A27DB-BD31-4B8C-83A1-F6EECF244321}">
                <p14:modId xmlns:p14="http://schemas.microsoft.com/office/powerpoint/2010/main" val="2511110821"/>
              </p:ext>
            </p:extLst>
          </p:nvPr>
        </p:nvGraphicFramePr>
        <p:xfrm>
          <a:off x="450663" y="2275158"/>
          <a:ext cx="8242673" cy="4295970"/>
        </p:xfrm>
        <a:graphic>
          <a:graphicData uri="http://schemas.openxmlformats.org/presentationml/2006/ole">
            <mc:AlternateContent xmlns:mc="http://schemas.openxmlformats.org/markup-compatibility/2006">
              <mc:Choice xmlns:v="urn:schemas-microsoft-com:vml" Requires="v">
                <p:oleObj spid="_x0000_s181281" name="Worksheet" r:id="rId4" imgW="9591809" imgH="5343605" progId="Excel.Sheet.8">
                  <p:embed/>
                </p:oleObj>
              </mc:Choice>
              <mc:Fallback>
                <p:oleObj name="Worksheet" r:id="rId4" imgW="9591809" imgH="5343605" progId="Excel.Sheet.8">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663" y="2275158"/>
                        <a:ext cx="8242673" cy="4295970"/>
                      </a:xfrm>
                      <a:prstGeom prst="rect">
                        <a:avLst/>
                      </a:prstGeom>
                      <a:noFill/>
                      <a:ln>
                        <a:noFill/>
                      </a:ln>
                      <a:effectLs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contenu 1"/>
          <p:cNvSpPr>
            <a:spLocks noGrp="1"/>
          </p:cNvSpPr>
          <p:nvPr>
            <p:ph idx="1"/>
          </p:nvPr>
        </p:nvSpPr>
        <p:spPr>
          <a:xfrm>
            <a:off x="468313" y="1844675"/>
            <a:ext cx="8229600" cy="3960813"/>
          </a:xfrm>
        </p:spPr>
        <p:txBody>
          <a:bodyPr/>
          <a:lstStyle/>
          <a:p>
            <a:pPr eaLnBrk="1" hangingPunct="1">
              <a:spcBef>
                <a:spcPts val="1200"/>
              </a:spcBef>
              <a:buClrTx/>
            </a:pPr>
            <a:r>
              <a:rPr lang="en-GB" sz="2200" i="0" dirty="0"/>
              <a:t>La GFP </a:t>
            </a:r>
            <a:r>
              <a:rPr lang="en-GB" sz="2200" i="0" dirty="0" err="1"/>
              <a:t>est</a:t>
            </a:r>
            <a:r>
              <a:rPr lang="en-GB" sz="2200" i="0" dirty="0"/>
              <a:t> un instrument important pour </a:t>
            </a:r>
            <a:r>
              <a:rPr lang="en-GB" sz="2200" i="0" dirty="0" err="1"/>
              <a:t>mettre</a:t>
            </a:r>
            <a:r>
              <a:rPr lang="en-GB" sz="2200" i="0" dirty="0"/>
              <a:t> en </a:t>
            </a:r>
            <a:r>
              <a:rPr lang="en-GB" sz="2200" i="0" dirty="0" err="1"/>
              <a:t>œuvre</a:t>
            </a:r>
            <a:r>
              <a:rPr lang="en-GB" sz="2200" i="0" dirty="0"/>
              <a:t> les </a:t>
            </a:r>
            <a:r>
              <a:rPr lang="en-GB" sz="2200" i="0" dirty="0" err="1"/>
              <a:t>politiques</a:t>
            </a:r>
            <a:r>
              <a:rPr lang="en-GB" sz="2200" i="0" dirty="0"/>
              <a:t> du </a:t>
            </a:r>
            <a:r>
              <a:rPr lang="en-GB" sz="2200" i="0" dirty="0" err="1"/>
              <a:t>gouvernement</a:t>
            </a:r>
            <a:endParaRPr lang="en-GB" sz="2200" i="0" dirty="0"/>
          </a:p>
          <a:p>
            <a:pPr eaLnBrk="1" hangingPunct="1">
              <a:spcBef>
                <a:spcPts val="1200"/>
              </a:spcBef>
              <a:buClrTx/>
            </a:pPr>
            <a:r>
              <a:rPr lang="en-GB" sz="2200" i="0" dirty="0"/>
              <a:t>Les </a:t>
            </a:r>
            <a:r>
              <a:rPr lang="en-GB" sz="2200" i="0" dirty="0" err="1"/>
              <a:t>tâches</a:t>
            </a:r>
            <a:r>
              <a:rPr lang="en-GB" sz="2200" i="0" dirty="0"/>
              <a:t> </a:t>
            </a:r>
            <a:r>
              <a:rPr lang="en-GB" sz="2200" i="0" dirty="0" err="1"/>
              <a:t>principales</a:t>
            </a:r>
            <a:r>
              <a:rPr lang="en-GB" sz="2200" i="0" dirty="0"/>
              <a:t> de la GFP </a:t>
            </a:r>
            <a:r>
              <a:rPr lang="en-GB" sz="2200" i="0" dirty="0" err="1"/>
              <a:t>sont</a:t>
            </a:r>
            <a:r>
              <a:rPr lang="en-GB" sz="2200" i="0" dirty="0"/>
              <a:t> </a:t>
            </a:r>
            <a:r>
              <a:rPr lang="en-GB" sz="2200" i="0" dirty="0" err="1"/>
              <a:t>d’assurer</a:t>
            </a:r>
            <a:r>
              <a:rPr lang="en-GB" sz="2200" i="0" dirty="0"/>
              <a:t> la discipline </a:t>
            </a:r>
            <a:r>
              <a:rPr lang="en-GB" sz="2200" i="0" dirty="0" err="1"/>
              <a:t>budgétaire</a:t>
            </a:r>
            <a:r>
              <a:rPr lang="en-GB" sz="2200" i="0" dirty="0"/>
              <a:t> </a:t>
            </a:r>
            <a:r>
              <a:rPr lang="en-GB" sz="2200" i="0" dirty="0" err="1"/>
              <a:t>globale</a:t>
            </a:r>
            <a:r>
              <a:rPr lang="en-GB" sz="2200" i="0" dirty="0"/>
              <a:t>, </a:t>
            </a:r>
            <a:r>
              <a:rPr lang="en-GB" sz="2200" i="0" dirty="0" err="1"/>
              <a:t>une</a:t>
            </a:r>
            <a:r>
              <a:rPr lang="en-GB" sz="2200" i="0" dirty="0"/>
              <a:t> allocation des </a:t>
            </a:r>
            <a:r>
              <a:rPr lang="en-GB" sz="2200" i="0" dirty="0" err="1"/>
              <a:t>ressources</a:t>
            </a:r>
            <a:r>
              <a:rPr lang="en-GB" sz="2200" i="0" dirty="0"/>
              <a:t> en </a:t>
            </a:r>
            <a:r>
              <a:rPr lang="en-GB" sz="2200" i="0" dirty="0" err="1"/>
              <a:t>conformité</a:t>
            </a:r>
            <a:r>
              <a:rPr lang="en-GB" sz="2200" i="0" dirty="0"/>
              <a:t> avec les </a:t>
            </a:r>
            <a:r>
              <a:rPr lang="en-GB" sz="2200" i="0" dirty="0" err="1"/>
              <a:t>objectifs</a:t>
            </a:r>
            <a:r>
              <a:rPr lang="en-GB" sz="2200" i="0" dirty="0"/>
              <a:t> de politique et des </a:t>
            </a:r>
            <a:r>
              <a:rPr lang="en-GB" sz="2200" i="0" dirty="0" err="1"/>
              <a:t>prestations</a:t>
            </a:r>
            <a:r>
              <a:rPr lang="en-GB" sz="2200" i="0" dirty="0"/>
              <a:t> de service public </a:t>
            </a:r>
            <a:r>
              <a:rPr lang="en-GB" sz="2200" i="0" dirty="0" err="1"/>
              <a:t>efficaces</a:t>
            </a:r>
            <a:r>
              <a:rPr lang="en-GB" sz="2200" i="0" dirty="0"/>
              <a:t> et </a:t>
            </a:r>
            <a:r>
              <a:rPr lang="en-GB" sz="2200" i="0" dirty="0" err="1"/>
              <a:t>efficientes</a:t>
            </a:r>
            <a:endParaRPr lang="en-GB" sz="2200" i="0" dirty="0"/>
          </a:p>
          <a:p>
            <a:pPr eaLnBrk="1" hangingPunct="1">
              <a:spcBef>
                <a:spcPts val="1200"/>
              </a:spcBef>
              <a:buClrTx/>
            </a:pPr>
            <a:r>
              <a:rPr lang="en-GB" sz="2200" i="0" dirty="0"/>
              <a:t>La </a:t>
            </a:r>
            <a:r>
              <a:rPr lang="en-GB" sz="2200" i="0" dirty="0" err="1"/>
              <a:t>gestion</a:t>
            </a:r>
            <a:r>
              <a:rPr lang="en-GB" sz="2200" i="0" dirty="0"/>
              <a:t> du budget </a:t>
            </a:r>
            <a:r>
              <a:rPr lang="en-GB" sz="2200" i="0" dirty="0" err="1"/>
              <a:t>est</a:t>
            </a:r>
            <a:r>
              <a:rPr lang="en-GB" sz="2200" i="0" dirty="0"/>
              <a:t> </a:t>
            </a:r>
            <a:r>
              <a:rPr lang="en-GB" sz="2200" i="0" dirty="0" err="1"/>
              <a:t>une</a:t>
            </a:r>
            <a:r>
              <a:rPr lang="en-GB" sz="2200" i="0" dirty="0"/>
              <a:t> </a:t>
            </a:r>
            <a:r>
              <a:rPr lang="en-GB" sz="2200" i="0" dirty="0" err="1"/>
              <a:t>composante</a:t>
            </a:r>
            <a:r>
              <a:rPr lang="en-GB" sz="2200" i="0" dirty="0"/>
              <a:t> </a:t>
            </a:r>
            <a:r>
              <a:rPr lang="en-GB" sz="2200" i="0" dirty="0" err="1"/>
              <a:t>essentielle</a:t>
            </a:r>
            <a:r>
              <a:rPr lang="en-GB" sz="2200" i="0" dirty="0"/>
              <a:t> de la GFP</a:t>
            </a:r>
          </a:p>
          <a:p>
            <a:pPr eaLnBrk="1" hangingPunct="1">
              <a:spcBef>
                <a:spcPts val="1200"/>
              </a:spcBef>
              <a:buClrTx/>
            </a:pPr>
            <a:r>
              <a:rPr lang="en-GB" sz="2200" i="0" dirty="0"/>
              <a:t>Les aspects </a:t>
            </a:r>
            <a:r>
              <a:rPr lang="en-GB" sz="2200" i="0" dirty="0" err="1"/>
              <a:t>politiques</a:t>
            </a:r>
            <a:r>
              <a:rPr lang="en-GB" sz="2200" i="0" dirty="0"/>
              <a:t> de la GFP </a:t>
            </a:r>
            <a:r>
              <a:rPr lang="en-GB" sz="2200" i="0" dirty="0" err="1"/>
              <a:t>doivent</a:t>
            </a:r>
            <a:r>
              <a:rPr lang="en-GB" sz="2200" i="0" dirty="0"/>
              <a:t> </a:t>
            </a:r>
            <a:r>
              <a:rPr lang="en-GB" sz="2200" i="0" dirty="0" err="1"/>
              <a:t>être</a:t>
            </a:r>
            <a:r>
              <a:rPr lang="en-GB" sz="2200" i="0" dirty="0"/>
              <a:t> </a:t>
            </a:r>
            <a:r>
              <a:rPr lang="en-GB" sz="2200" i="0" dirty="0" err="1"/>
              <a:t>pris</a:t>
            </a:r>
            <a:r>
              <a:rPr lang="en-GB" sz="2200" i="0" dirty="0"/>
              <a:t> en </a:t>
            </a:r>
            <a:r>
              <a:rPr lang="en-GB" sz="2200" i="0" dirty="0" err="1"/>
              <a:t>considération</a:t>
            </a:r>
            <a:r>
              <a:rPr lang="en-GB" sz="2200" i="0" dirty="0"/>
              <a:t> et les aspects </a:t>
            </a:r>
            <a:r>
              <a:rPr lang="en-GB" sz="2200" i="0" dirty="0" err="1"/>
              <a:t>informels</a:t>
            </a:r>
            <a:r>
              <a:rPr lang="en-GB" sz="2200" i="0" dirty="0"/>
              <a:t> </a:t>
            </a:r>
            <a:r>
              <a:rPr lang="en-GB" sz="2200" i="0" dirty="0" err="1"/>
              <a:t>doivent</a:t>
            </a:r>
            <a:r>
              <a:rPr lang="en-GB" sz="2200" i="0" dirty="0"/>
              <a:t> </a:t>
            </a:r>
            <a:r>
              <a:rPr lang="en-GB" sz="2200" i="0" dirty="0" err="1"/>
              <a:t>être</a:t>
            </a:r>
            <a:r>
              <a:rPr lang="en-GB" sz="2200" i="0" dirty="0"/>
              <a:t> </a:t>
            </a:r>
            <a:r>
              <a:rPr lang="en-GB" sz="2200" i="0" dirty="0" err="1"/>
              <a:t>rendus</a:t>
            </a:r>
            <a:r>
              <a:rPr lang="en-GB" sz="2200" i="0" dirty="0"/>
              <a:t> </a:t>
            </a:r>
            <a:r>
              <a:rPr lang="en-GB" sz="2200" i="0" dirty="0" err="1"/>
              <a:t>visibles</a:t>
            </a:r>
            <a:r>
              <a:rPr lang="en-GB" sz="2200" i="0" dirty="0"/>
              <a:t>.</a:t>
            </a:r>
          </a:p>
          <a:p>
            <a:pPr eaLnBrk="1" hangingPunct="1"/>
            <a:endParaRPr lang="en-GB" dirty="0"/>
          </a:p>
        </p:txBody>
      </p:sp>
      <p:sp>
        <p:nvSpPr>
          <p:cNvPr id="40963" name="Titre 2"/>
          <p:cNvSpPr>
            <a:spLocks noGrp="1"/>
          </p:cNvSpPr>
          <p:nvPr>
            <p:ph type="title"/>
          </p:nvPr>
        </p:nvSpPr>
        <p:spPr>
          <a:xfrm>
            <a:off x="-108520" y="877094"/>
            <a:ext cx="9144000" cy="1143000"/>
          </a:xfrm>
        </p:spPr>
        <p:txBody>
          <a:bodyPr/>
          <a:lstStyle/>
          <a:p>
            <a:pPr indent="0" algn="ctr" eaLnBrk="1" hangingPunct="1"/>
            <a:r>
              <a:rPr lang="en-GB" sz="3200" dirty="0"/>
              <a:t>Messages clef</a:t>
            </a:r>
            <a:endParaRPr lang="en-GB" dirty="0"/>
          </a:p>
        </p:txBody>
      </p:sp>
      <p:sp>
        <p:nvSpPr>
          <p:cNvPr id="40964" name="Espace réservé du numéro de diapositive 3"/>
          <p:cNvSpPr>
            <a:spLocks noGrp="1"/>
          </p:cNvSpPr>
          <p:nvPr>
            <p:ph type="sldNum" sz="quarter" idx="12"/>
          </p:nvPr>
        </p:nvSpPr>
        <p:spPr>
          <a:xfrm>
            <a:off x="457200" y="6245225"/>
            <a:ext cx="2133600" cy="476250"/>
          </a:xfrm>
          <a:noFill/>
        </p:spPr>
        <p:txBody>
          <a:bodyPr/>
          <a:lstStyle/>
          <a:p>
            <a:pPr algn="l"/>
            <a:fld id="{9A0AB928-7AF8-4E3F-B819-707E8C0352AC}" type="slidenum">
              <a:rPr lang="en-GB" smtClean="0"/>
              <a:pPr algn="l"/>
              <a:t>27</a:t>
            </a:fld>
            <a:endParaRPr lang="en-GB"/>
          </a:p>
        </p:txBody>
      </p:sp>
      <p:sp>
        <p:nvSpPr>
          <p:cNvPr id="7" name="Right Arrow 6"/>
          <p:cNvSpPr>
            <a:spLocks noChangeArrowheads="1"/>
          </p:cNvSpPr>
          <p:nvPr/>
        </p:nvSpPr>
        <p:spPr bwMode="auto">
          <a:xfrm rot="10800000">
            <a:off x="6372200" y="1088231"/>
            <a:ext cx="1584325" cy="720725"/>
          </a:xfrm>
          <a:prstGeom prst="rightArrow">
            <a:avLst>
              <a:gd name="adj1" fmla="val 50000"/>
              <a:gd name="adj2" fmla="val 49959"/>
            </a:avLst>
          </a:prstGeom>
          <a:solidFill>
            <a:srgbClr val="FFC000"/>
          </a:solidFill>
          <a:ln w="9525" algn="ctr">
            <a:noFill/>
            <a:round/>
            <a:headEnd/>
            <a:tailEnd/>
          </a:ln>
        </p:spPr>
        <p:txBody>
          <a:bodyPr anchor="ct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endParaRPr lang="en-US"/>
          </a:p>
        </p:txBody>
      </p:sp>
      <p:sp>
        <p:nvSpPr>
          <p:cNvPr id="8" name="Right Arrow 7"/>
          <p:cNvSpPr>
            <a:spLocks noChangeArrowheads="1"/>
          </p:cNvSpPr>
          <p:nvPr/>
        </p:nvSpPr>
        <p:spPr bwMode="auto">
          <a:xfrm>
            <a:off x="1259632" y="1088230"/>
            <a:ext cx="1584325" cy="720725"/>
          </a:xfrm>
          <a:prstGeom prst="rightArrow">
            <a:avLst>
              <a:gd name="adj1" fmla="val 50000"/>
              <a:gd name="adj2" fmla="val 49959"/>
            </a:avLst>
          </a:prstGeom>
          <a:solidFill>
            <a:srgbClr val="FFC000"/>
          </a:solidFill>
          <a:ln w="9525" algn="ctr">
            <a:noFill/>
            <a:round/>
            <a:headEnd/>
            <a:tailEnd/>
          </a:ln>
        </p:spPr>
        <p:txBody>
          <a:bodyPr anchor="ct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 calcmode="lin" valueType="num">
                                      <p:cBhvr additive="base">
                                        <p:cTn id="7" dur="500" fill="hold"/>
                                        <p:tgtEl>
                                          <p:spTgt spid="409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2">
                                            <p:txEl>
                                              <p:pRg st="1" end="1"/>
                                            </p:txEl>
                                          </p:spTgt>
                                        </p:tgtEl>
                                        <p:attrNameLst>
                                          <p:attrName>style.visibility</p:attrName>
                                        </p:attrNameLst>
                                      </p:cBhvr>
                                      <p:to>
                                        <p:strVal val="visible"/>
                                      </p:to>
                                    </p:set>
                                    <p:anim calcmode="lin" valueType="num">
                                      <p:cBhvr additive="base">
                                        <p:cTn id="13" dur="500" fill="hold"/>
                                        <p:tgtEl>
                                          <p:spTgt spid="409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2">
                                            <p:txEl>
                                              <p:pRg st="2" end="2"/>
                                            </p:txEl>
                                          </p:spTgt>
                                        </p:tgtEl>
                                        <p:attrNameLst>
                                          <p:attrName>style.visibility</p:attrName>
                                        </p:attrNameLst>
                                      </p:cBhvr>
                                      <p:to>
                                        <p:strVal val="visible"/>
                                      </p:to>
                                    </p:set>
                                    <p:anim calcmode="lin" valueType="num">
                                      <p:cBhvr additive="base">
                                        <p:cTn id="19" dur="500" fill="hold"/>
                                        <p:tgtEl>
                                          <p:spTgt spid="409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62">
                                            <p:txEl>
                                              <p:pRg st="3" end="3"/>
                                            </p:txEl>
                                          </p:spTgt>
                                        </p:tgtEl>
                                        <p:attrNameLst>
                                          <p:attrName>style.visibility</p:attrName>
                                        </p:attrNameLst>
                                      </p:cBhvr>
                                      <p:to>
                                        <p:strVal val="visible"/>
                                      </p:to>
                                    </p:set>
                                    <p:anim calcmode="lin" valueType="num">
                                      <p:cBhvr additive="base">
                                        <p:cTn id="25" dur="500" fill="hold"/>
                                        <p:tgtEl>
                                          <p:spTgt spid="4096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u contenu 1"/>
          <p:cNvSpPr>
            <a:spLocks noGrp="1"/>
          </p:cNvSpPr>
          <p:nvPr>
            <p:ph idx="1"/>
          </p:nvPr>
        </p:nvSpPr>
        <p:spPr>
          <a:xfrm>
            <a:off x="571500" y="2786063"/>
            <a:ext cx="8229600" cy="2155825"/>
          </a:xfrm>
        </p:spPr>
        <p:txBody>
          <a:bodyPr/>
          <a:lstStyle/>
          <a:p>
            <a:pPr eaLnBrk="1" hangingPunct="1">
              <a:spcAft>
                <a:spcPts val="1200"/>
              </a:spcAft>
              <a:buClrTx/>
              <a:buFont typeface="Wingdings" panose="05000000000000000000" pitchFamily="2" charset="2"/>
              <a:buChar char="Ø"/>
            </a:pPr>
            <a:r>
              <a:rPr lang="en-GB" i="0" dirty="0"/>
              <a:t>Programme (</a:t>
            </a:r>
            <a:r>
              <a:rPr lang="en-GB" i="0" dirty="0" err="1"/>
              <a:t>horaire</a:t>
            </a:r>
            <a:r>
              <a:rPr lang="en-GB" i="0" dirty="0"/>
              <a:t>, pauses)</a:t>
            </a:r>
          </a:p>
          <a:p>
            <a:pPr eaLnBrk="1" hangingPunct="1">
              <a:spcAft>
                <a:spcPts val="1200"/>
              </a:spcAft>
              <a:buClrTx/>
              <a:buFont typeface="Wingdings" panose="05000000000000000000" pitchFamily="2" charset="2"/>
              <a:buChar char="Ø"/>
            </a:pPr>
            <a:r>
              <a:rPr lang="en-GB" i="0" dirty="0" err="1"/>
              <a:t>Déjeuner</a:t>
            </a:r>
            <a:endParaRPr lang="en-GB" i="0" dirty="0"/>
          </a:p>
          <a:p>
            <a:pPr eaLnBrk="1" hangingPunct="1">
              <a:spcAft>
                <a:spcPts val="1200"/>
              </a:spcAft>
              <a:buClrTx/>
              <a:buFont typeface="Wingdings" panose="05000000000000000000" pitchFamily="2" charset="2"/>
              <a:buChar char="Ø"/>
            </a:pPr>
            <a:r>
              <a:rPr lang="en-GB" i="0" dirty="0"/>
              <a:t>Portables</a:t>
            </a:r>
          </a:p>
          <a:p>
            <a:pPr eaLnBrk="1" hangingPunct="1">
              <a:spcAft>
                <a:spcPts val="1200"/>
              </a:spcAft>
              <a:buClrTx/>
              <a:buFont typeface="Wingdings" panose="05000000000000000000" pitchFamily="2" charset="2"/>
              <a:buChar char="Ø"/>
            </a:pPr>
            <a:r>
              <a:rPr lang="en-GB" i="0" dirty="0" err="1"/>
              <a:t>Autres</a:t>
            </a:r>
            <a:r>
              <a:rPr lang="en-GB" i="0" dirty="0"/>
              <a:t> points ...</a:t>
            </a:r>
          </a:p>
          <a:p>
            <a:pPr eaLnBrk="1" hangingPunct="1"/>
            <a:endParaRPr lang="en-GB" dirty="0"/>
          </a:p>
        </p:txBody>
      </p:sp>
      <p:sp>
        <p:nvSpPr>
          <p:cNvPr id="19458" name="Titre 2"/>
          <p:cNvSpPr>
            <a:spLocks noGrp="1"/>
          </p:cNvSpPr>
          <p:nvPr>
            <p:ph type="title"/>
          </p:nvPr>
        </p:nvSpPr>
        <p:spPr>
          <a:xfrm>
            <a:off x="0" y="1357313"/>
            <a:ext cx="9144000" cy="1143000"/>
          </a:xfrm>
        </p:spPr>
        <p:txBody>
          <a:bodyPr/>
          <a:lstStyle/>
          <a:p>
            <a:pPr indent="0" algn="ctr" eaLnBrk="1" hangingPunct="1"/>
            <a:r>
              <a:rPr lang="en-GB" sz="3200" dirty="0"/>
              <a:t>Questions </a:t>
            </a:r>
            <a:r>
              <a:rPr lang="en-GB" sz="3200" dirty="0" err="1"/>
              <a:t>pratiques</a:t>
            </a:r>
            <a:endParaRPr lang="en-GB" sz="3200" dirty="0"/>
          </a:p>
        </p:txBody>
      </p:sp>
      <p:graphicFrame>
        <p:nvGraphicFramePr>
          <p:cNvPr id="19459" name="Object 4"/>
          <p:cNvGraphicFramePr>
            <a:graphicFrameLocks noChangeAspect="1"/>
          </p:cNvGraphicFramePr>
          <p:nvPr>
            <p:extLst/>
          </p:nvPr>
        </p:nvGraphicFramePr>
        <p:xfrm>
          <a:off x="5572125" y="3571875"/>
          <a:ext cx="1941513" cy="2301875"/>
        </p:xfrm>
        <a:graphic>
          <a:graphicData uri="http://schemas.openxmlformats.org/presentationml/2006/ole">
            <mc:AlternateContent xmlns:mc="http://schemas.openxmlformats.org/markup-compatibility/2006">
              <mc:Choice xmlns:v="urn:schemas-microsoft-com:vml" Requires="v">
                <p:oleObj spid="_x0000_s183326" name="Clip" r:id="rId4" imgW="1629461" imgH="1931213" progId="">
                  <p:embed/>
                </p:oleObj>
              </mc:Choice>
              <mc:Fallback>
                <p:oleObj name="Clip" r:id="rId4" imgW="1629461" imgH="1931213" progId="">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25" y="3571875"/>
                        <a:ext cx="1941513" cy="230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 name="Connecteur droit 2"/>
          <p:cNvCxnSpPr/>
          <p:nvPr/>
        </p:nvCxnSpPr>
        <p:spPr bwMode="auto">
          <a:xfrm flipV="1">
            <a:off x="1045968" y="3989158"/>
            <a:ext cx="1400041" cy="403997"/>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 name="Connecteur droit 2"/>
          <p:cNvCxnSpPr/>
          <p:nvPr/>
        </p:nvCxnSpPr>
        <p:spPr bwMode="auto">
          <a:xfrm>
            <a:off x="1045968" y="3989158"/>
            <a:ext cx="1400041" cy="447954"/>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0239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u contenu 1"/>
          <p:cNvSpPr>
            <a:spLocks noGrp="1"/>
          </p:cNvSpPr>
          <p:nvPr>
            <p:ph idx="1"/>
          </p:nvPr>
        </p:nvSpPr>
        <p:spPr>
          <a:xfrm>
            <a:off x="428625" y="2786063"/>
            <a:ext cx="8229600" cy="3529012"/>
          </a:xfrm>
        </p:spPr>
        <p:txBody>
          <a:bodyPr/>
          <a:lstStyle/>
          <a:p>
            <a:pPr eaLnBrk="1" hangingPunct="1">
              <a:spcBef>
                <a:spcPts val="1200"/>
              </a:spcBef>
              <a:spcAft>
                <a:spcPts val="1200"/>
              </a:spcAft>
              <a:buClrTx/>
              <a:buFont typeface="Wingdings" panose="05000000000000000000" pitchFamily="2" charset="2"/>
              <a:buChar char="Ø"/>
            </a:pPr>
            <a:r>
              <a:rPr lang="fr-FR" i="0" dirty="0"/>
              <a:t>Comprendre les fonctions clefs de la GFP</a:t>
            </a:r>
          </a:p>
          <a:p>
            <a:pPr eaLnBrk="1" hangingPunct="1">
              <a:spcBef>
                <a:spcPts val="1200"/>
              </a:spcBef>
              <a:spcAft>
                <a:spcPts val="1200"/>
              </a:spcAft>
              <a:buClrTx/>
              <a:buFont typeface="Wingdings" panose="05000000000000000000" pitchFamily="2" charset="2"/>
              <a:buChar char="Ø"/>
            </a:pPr>
            <a:r>
              <a:rPr lang="fr-FR" i="0" dirty="0"/>
              <a:t>Disposer d’un cadre analytique de base pour examiner un système de GFP et évaluer sa robustesse</a:t>
            </a:r>
          </a:p>
          <a:p>
            <a:pPr eaLnBrk="1" hangingPunct="1">
              <a:spcBef>
                <a:spcPts val="1200"/>
              </a:spcBef>
              <a:spcAft>
                <a:spcPts val="1200"/>
              </a:spcAft>
              <a:buClrTx/>
              <a:buFont typeface="Wingdings" panose="05000000000000000000" pitchFamily="2" charset="2"/>
              <a:buChar char="Ø"/>
            </a:pPr>
            <a:r>
              <a:rPr lang="fr-FR" i="0" dirty="0"/>
              <a:t>Comprendre le rôle et l’importance de la GFP pour le développement</a:t>
            </a:r>
          </a:p>
          <a:p>
            <a:pPr eaLnBrk="1" hangingPunct="1">
              <a:spcBef>
                <a:spcPts val="1200"/>
              </a:spcBef>
              <a:spcAft>
                <a:spcPts val="1200"/>
              </a:spcAft>
              <a:buClrTx/>
              <a:buFont typeface="Wingdings" panose="05000000000000000000" pitchFamily="2" charset="2"/>
              <a:buChar char="Ø"/>
            </a:pPr>
            <a:r>
              <a:rPr lang="fr-FR" i="0" dirty="0"/>
              <a:t>Ce n’est pas un cours sur l’appui budgétaire</a:t>
            </a:r>
          </a:p>
          <a:p>
            <a:pPr eaLnBrk="1" hangingPunct="1">
              <a:spcBef>
                <a:spcPts val="1200"/>
              </a:spcBef>
              <a:spcAft>
                <a:spcPts val="1200"/>
              </a:spcAft>
            </a:pPr>
            <a:endParaRPr lang="en-GB" dirty="0"/>
          </a:p>
          <a:p>
            <a:pPr eaLnBrk="1" hangingPunct="1"/>
            <a:endParaRPr lang="en-GB" dirty="0"/>
          </a:p>
        </p:txBody>
      </p:sp>
      <p:sp>
        <p:nvSpPr>
          <p:cNvPr id="21506" name="Titre 2"/>
          <p:cNvSpPr>
            <a:spLocks noGrp="1"/>
          </p:cNvSpPr>
          <p:nvPr>
            <p:ph type="title"/>
          </p:nvPr>
        </p:nvSpPr>
        <p:spPr>
          <a:xfrm>
            <a:off x="-214313" y="1357313"/>
            <a:ext cx="9144001" cy="1143000"/>
          </a:xfrm>
        </p:spPr>
        <p:txBody>
          <a:bodyPr/>
          <a:lstStyle/>
          <a:p>
            <a:pPr indent="0" algn="ctr" eaLnBrk="1" hangingPunct="1"/>
            <a:r>
              <a:rPr lang="fr-FR" sz="3200" dirty="0"/>
              <a:t>Principaux objectifs du cours</a:t>
            </a:r>
          </a:p>
        </p:txBody>
      </p:sp>
    </p:spTree>
    <p:extLst>
      <p:ext uri="{BB962C8B-B14F-4D97-AF65-F5344CB8AC3E}">
        <p14:creationId xmlns:p14="http://schemas.microsoft.com/office/powerpoint/2010/main" val="110143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505">
                                            <p:txEl>
                                              <p:pRg st="0" end="0"/>
                                            </p:txEl>
                                          </p:spTgt>
                                        </p:tgtEl>
                                        <p:attrNameLst>
                                          <p:attrName>style.visibility</p:attrName>
                                        </p:attrNameLst>
                                      </p:cBhvr>
                                      <p:to>
                                        <p:strVal val="visible"/>
                                      </p:to>
                                    </p:set>
                                    <p:animEffect transition="in" filter="wipe(down)">
                                      <p:cBhvr>
                                        <p:cTn id="7" dur="500"/>
                                        <p:tgtEl>
                                          <p:spTgt spid="215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505">
                                            <p:txEl>
                                              <p:pRg st="1" end="1"/>
                                            </p:txEl>
                                          </p:spTgt>
                                        </p:tgtEl>
                                        <p:attrNameLst>
                                          <p:attrName>style.visibility</p:attrName>
                                        </p:attrNameLst>
                                      </p:cBhvr>
                                      <p:to>
                                        <p:strVal val="visible"/>
                                      </p:to>
                                    </p:set>
                                    <p:animEffect transition="in" filter="wipe(down)">
                                      <p:cBhvr>
                                        <p:cTn id="12" dur="500"/>
                                        <p:tgtEl>
                                          <p:spTgt spid="215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505">
                                            <p:txEl>
                                              <p:pRg st="2" end="2"/>
                                            </p:txEl>
                                          </p:spTgt>
                                        </p:tgtEl>
                                        <p:attrNameLst>
                                          <p:attrName>style.visibility</p:attrName>
                                        </p:attrNameLst>
                                      </p:cBhvr>
                                      <p:to>
                                        <p:strVal val="visible"/>
                                      </p:to>
                                    </p:set>
                                    <p:animEffect transition="in" filter="wipe(down)">
                                      <p:cBhvr>
                                        <p:cTn id="17" dur="500"/>
                                        <p:tgtEl>
                                          <p:spTgt spid="215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505">
                                            <p:txEl>
                                              <p:pRg st="3" end="3"/>
                                            </p:txEl>
                                          </p:spTgt>
                                        </p:tgtEl>
                                        <p:attrNameLst>
                                          <p:attrName>style.visibility</p:attrName>
                                        </p:attrNameLst>
                                      </p:cBhvr>
                                      <p:to>
                                        <p:strVal val="visible"/>
                                      </p:to>
                                    </p:set>
                                    <p:animEffect transition="in" filter="wipe(down)">
                                      <p:cBhvr>
                                        <p:cTn id="22" dur="500"/>
                                        <p:tgtEl>
                                          <p:spTgt spid="215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2"/>
          <p:cNvSpPr>
            <a:spLocks noGrp="1"/>
          </p:cNvSpPr>
          <p:nvPr>
            <p:ph type="title"/>
          </p:nvPr>
        </p:nvSpPr>
        <p:spPr>
          <a:xfrm>
            <a:off x="-180528" y="1124744"/>
            <a:ext cx="9144000" cy="1143000"/>
          </a:xfrm>
        </p:spPr>
        <p:txBody>
          <a:bodyPr/>
          <a:lstStyle/>
          <a:p>
            <a:pPr indent="0" algn="ctr" eaLnBrk="1" hangingPunct="1"/>
            <a:r>
              <a:rPr lang="en-US" sz="3200" dirty="0"/>
              <a:t>Les </a:t>
            </a:r>
            <a:r>
              <a:rPr lang="en-US" sz="3200" dirty="0" err="1"/>
              <a:t>autres</a:t>
            </a:r>
            <a:r>
              <a:rPr lang="en-US" sz="3200" dirty="0"/>
              <a:t> </a:t>
            </a:r>
            <a:r>
              <a:rPr lang="en-US" sz="3200" dirty="0" err="1"/>
              <a:t>cours</a:t>
            </a:r>
            <a:r>
              <a:rPr lang="en-US" sz="3200" dirty="0"/>
              <a:t> de MKS </a:t>
            </a:r>
            <a:r>
              <a:rPr lang="en-US" sz="3200" dirty="0" err="1"/>
              <a:t>dans</a:t>
            </a:r>
            <a:r>
              <a:rPr lang="en-US" sz="3200" dirty="0"/>
              <a:t> le </a:t>
            </a:r>
            <a:r>
              <a:rPr lang="en-US" sz="3200" dirty="0" err="1"/>
              <a:t>domaine</a:t>
            </a:r>
            <a:r>
              <a:rPr lang="en-US" sz="3200" dirty="0"/>
              <a:t> de la GFP </a:t>
            </a:r>
            <a:endParaRPr lang="fr-BE" sz="3200" dirty="0"/>
          </a:p>
        </p:txBody>
      </p:sp>
      <p:sp>
        <p:nvSpPr>
          <p:cNvPr id="2" name="Espace réservé du contenu 1"/>
          <p:cNvSpPr>
            <a:spLocks noGrp="1"/>
          </p:cNvSpPr>
          <p:nvPr>
            <p:ph idx="1"/>
          </p:nvPr>
        </p:nvSpPr>
        <p:spPr/>
        <p:txBody>
          <a:bodyPr/>
          <a:lstStyle/>
          <a:p>
            <a:pPr marL="177800" lvl="0" indent="-177800" eaLnBrk="1" hangingPunct="1">
              <a:spcBef>
                <a:spcPct val="50000"/>
              </a:spcBef>
              <a:buClr>
                <a:srgbClr val="103C72"/>
              </a:buClr>
              <a:buSzPct val="75000"/>
              <a:buFontTx/>
              <a:buChar char="o"/>
            </a:pPr>
            <a:r>
              <a:rPr lang="en-GB" i="0" dirty="0">
                <a:solidFill>
                  <a:schemeClr val="accent5">
                    <a:lumMod val="25000"/>
                  </a:schemeClr>
                </a:solidFill>
                <a:latin typeface="+mj-lt"/>
                <a:cs typeface="Arial" panose="020B0604020202020204" pitchFamily="34" charset="0"/>
              </a:rPr>
              <a:t>Budget Support Training</a:t>
            </a:r>
          </a:p>
          <a:p>
            <a:pPr marL="177800" lvl="0" indent="-177800" eaLnBrk="1" hangingPunct="1">
              <a:spcBef>
                <a:spcPct val="50000"/>
              </a:spcBef>
              <a:buClr>
                <a:srgbClr val="103C72"/>
              </a:buClr>
              <a:buSzPct val="75000"/>
              <a:buFontTx/>
              <a:buChar char="o"/>
            </a:pPr>
            <a:r>
              <a:rPr lang="en-GB" i="0" dirty="0" err="1">
                <a:solidFill>
                  <a:schemeClr val="accent5">
                    <a:lumMod val="25000"/>
                  </a:schemeClr>
                </a:solidFill>
                <a:latin typeface="+mj-lt"/>
                <a:cs typeface="Arial" panose="020B0604020202020204" pitchFamily="34" charset="0"/>
              </a:rPr>
              <a:t>Cours</a:t>
            </a:r>
            <a:r>
              <a:rPr lang="en-GB" i="0" dirty="0">
                <a:solidFill>
                  <a:schemeClr val="accent5">
                    <a:lumMod val="25000"/>
                  </a:schemeClr>
                </a:solidFill>
                <a:latin typeface="+mj-lt"/>
                <a:cs typeface="Arial" panose="020B0604020202020204" pitchFamily="34" charset="0"/>
              </a:rPr>
              <a:t> </a:t>
            </a:r>
            <a:r>
              <a:rPr lang="en-GB" i="0" dirty="0" err="1">
                <a:solidFill>
                  <a:schemeClr val="accent5">
                    <a:lumMod val="25000"/>
                  </a:schemeClr>
                </a:solidFill>
                <a:latin typeface="+mj-lt"/>
                <a:cs typeface="Arial" panose="020B0604020202020204" pitchFamily="34" charset="0"/>
              </a:rPr>
              <a:t>spécialisés</a:t>
            </a:r>
            <a:r>
              <a:rPr lang="en-GB" i="0" dirty="0">
                <a:solidFill>
                  <a:schemeClr val="accent5">
                    <a:lumMod val="25000"/>
                  </a:schemeClr>
                </a:solidFill>
                <a:latin typeface="+mj-lt"/>
                <a:cs typeface="Arial" panose="020B0604020202020204" pitchFamily="34" charset="0"/>
              </a:rPr>
              <a:t>:</a:t>
            </a:r>
          </a:p>
          <a:p>
            <a:pPr marL="609600" lvl="1" indent="-342900" eaLnBrk="1" hangingPunct="1">
              <a:buClrTx/>
              <a:buSzPct val="85000"/>
              <a:buFont typeface="Wingdings" panose="05000000000000000000" pitchFamily="2" charset="2"/>
              <a:buChar char="§"/>
              <a:defRPr/>
            </a:pPr>
            <a:r>
              <a:rPr lang="en-GB" sz="2200" b="0" dirty="0">
                <a:solidFill>
                  <a:schemeClr val="accent5">
                    <a:lumMod val="25000"/>
                  </a:schemeClr>
                </a:solidFill>
                <a:latin typeface="+mj-lt"/>
              </a:rPr>
              <a:t>Macroeconomics I (Macro for development)</a:t>
            </a:r>
          </a:p>
          <a:p>
            <a:pPr marL="609600" lvl="1" indent="-342900" eaLnBrk="1" hangingPunct="1">
              <a:buClrTx/>
              <a:buSzPct val="85000"/>
              <a:buFont typeface="Wingdings" panose="05000000000000000000" pitchFamily="2" charset="2"/>
              <a:buChar char="§"/>
              <a:defRPr/>
            </a:pPr>
            <a:r>
              <a:rPr lang="en-GB" sz="2200" b="0" dirty="0">
                <a:solidFill>
                  <a:schemeClr val="accent5">
                    <a:lumMod val="25000"/>
                  </a:schemeClr>
                </a:solidFill>
                <a:latin typeface="+mj-lt"/>
              </a:rPr>
              <a:t>Macroeconomics II </a:t>
            </a:r>
          </a:p>
          <a:p>
            <a:pPr marL="609600" lvl="1" indent="-342900" eaLnBrk="1" hangingPunct="1">
              <a:buClrTx/>
              <a:buSzPct val="85000"/>
              <a:buFont typeface="Wingdings" panose="05000000000000000000" pitchFamily="2" charset="2"/>
              <a:buChar char="§"/>
              <a:defRPr/>
            </a:pPr>
            <a:r>
              <a:rPr lang="en-GB" sz="2200" b="0" dirty="0">
                <a:solidFill>
                  <a:schemeClr val="accent5">
                    <a:lumMod val="25000"/>
                  </a:schemeClr>
                </a:solidFill>
                <a:latin typeface="+mj-lt"/>
              </a:rPr>
              <a:t>Public Finance Management I</a:t>
            </a:r>
          </a:p>
          <a:p>
            <a:pPr marL="609600" lvl="1" indent="-342900" eaLnBrk="1" hangingPunct="1">
              <a:buClrTx/>
              <a:buSzPct val="85000"/>
              <a:buFont typeface="Wingdings" panose="05000000000000000000" pitchFamily="2" charset="2"/>
              <a:buChar char="§"/>
              <a:defRPr/>
            </a:pPr>
            <a:r>
              <a:rPr lang="en-GB" sz="2200" b="0" dirty="0">
                <a:solidFill>
                  <a:schemeClr val="accent5">
                    <a:lumMod val="25000"/>
                  </a:schemeClr>
                </a:solidFill>
                <a:latin typeface="+mj-lt"/>
              </a:rPr>
              <a:t>Public Finance Management II (PFM Reform)</a:t>
            </a:r>
          </a:p>
          <a:p>
            <a:pPr marL="609600" lvl="1" indent="-342900" eaLnBrk="1" hangingPunct="1">
              <a:buClrTx/>
              <a:buSzPct val="85000"/>
              <a:buFont typeface="Wingdings" panose="05000000000000000000" pitchFamily="2" charset="2"/>
              <a:buChar char="§"/>
              <a:defRPr/>
            </a:pPr>
            <a:r>
              <a:rPr lang="en-GB" sz="2200" b="0" dirty="0">
                <a:solidFill>
                  <a:schemeClr val="accent5">
                    <a:lumMod val="25000"/>
                  </a:schemeClr>
                </a:solidFill>
                <a:latin typeface="+mj-lt"/>
              </a:rPr>
              <a:t>Domestic </a:t>
            </a:r>
            <a:r>
              <a:rPr lang="en-GB" sz="2200" b="0" dirty="0">
                <a:solidFill>
                  <a:schemeClr val="accent5">
                    <a:lumMod val="25000"/>
                  </a:schemeClr>
                </a:solidFill>
                <a:latin typeface="+mj-lt"/>
                <a:cs typeface="Arial" panose="020B0604020202020204" pitchFamily="34" charset="0"/>
              </a:rPr>
              <a:t>Revenue Mobilisation</a:t>
            </a:r>
          </a:p>
          <a:p>
            <a:pPr marL="609600" lvl="1" indent="-342900" eaLnBrk="1" hangingPunct="1">
              <a:buClrTx/>
              <a:buSzPct val="85000"/>
              <a:buFont typeface="Wingdings" panose="05000000000000000000" pitchFamily="2" charset="2"/>
              <a:buChar char="§"/>
              <a:defRPr/>
            </a:pPr>
            <a:r>
              <a:rPr lang="en-GB" sz="2200" b="0" dirty="0">
                <a:solidFill>
                  <a:schemeClr val="accent5">
                    <a:lumMod val="25000"/>
                  </a:schemeClr>
                </a:solidFill>
                <a:latin typeface="+mj-lt"/>
                <a:cs typeface="Arial" panose="020B0604020202020204" pitchFamily="34" charset="0"/>
              </a:rPr>
              <a:t>PEFA</a:t>
            </a:r>
          </a:p>
          <a:p>
            <a:endParaRPr lang="fr-FR" dirty="0"/>
          </a:p>
        </p:txBody>
      </p:sp>
    </p:spTree>
    <p:extLst>
      <p:ext uri="{BB962C8B-B14F-4D97-AF65-F5344CB8AC3E}">
        <p14:creationId xmlns:p14="http://schemas.microsoft.com/office/powerpoint/2010/main" val="86850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u contenu 1"/>
          <p:cNvSpPr>
            <a:spLocks noGrp="1"/>
          </p:cNvSpPr>
          <p:nvPr>
            <p:ph idx="1"/>
          </p:nvPr>
        </p:nvSpPr>
        <p:spPr>
          <a:xfrm>
            <a:off x="357188" y="2000240"/>
            <a:ext cx="8501062" cy="4572032"/>
          </a:xfrm>
        </p:spPr>
        <p:txBody>
          <a:bodyPr/>
          <a:lstStyle/>
          <a:p>
            <a:pPr eaLnBrk="1" hangingPunct="1">
              <a:buClrTx/>
              <a:buFontTx/>
              <a:buNone/>
              <a:defRPr/>
            </a:pPr>
            <a:r>
              <a:rPr lang="fr-FR" sz="2200" b="1" i="0" dirty="0">
                <a:cs typeface="+mn-cs"/>
              </a:rPr>
              <a:t>JOUR 1</a:t>
            </a:r>
            <a:r>
              <a:rPr lang="fr-FR" sz="2200" i="0" dirty="0">
                <a:cs typeface="+mn-cs"/>
              </a:rPr>
              <a:t>: La GFP et le budget</a:t>
            </a:r>
          </a:p>
          <a:p>
            <a:pPr marL="533400" lvl="1" indent="-266700" eaLnBrk="1" hangingPunct="1">
              <a:buClrTx/>
              <a:defRPr/>
            </a:pPr>
            <a:r>
              <a:rPr lang="fr-FR" sz="2200" b="0" dirty="0"/>
              <a:t>1.1. Introduction à la GFP et concepts clefs</a:t>
            </a:r>
          </a:p>
          <a:p>
            <a:pPr marL="533400" lvl="1" indent="-266700" eaLnBrk="1" hangingPunct="1">
              <a:buClrTx/>
              <a:defRPr/>
            </a:pPr>
            <a:r>
              <a:rPr lang="fr-FR" sz="2200" b="0" dirty="0"/>
              <a:t>1.2. Cycle budgétaire +exercice</a:t>
            </a:r>
          </a:p>
          <a:p>
            <a:pPr marL="533400" lvl="1" indent="-266700" eaLnBrk="1" hangingPunct="1">
              <a:buClrTx/>
              <a:defRPr/>
            </a:pPr>
            <a:r>
              <a:rPr lang="fr-FR" sz="2200" b="0" dirty="0"/>
              <a:t>1.3. La macroéconomie et le budget + étude de cas</a:t>
            </a:r>
          </a:p>
          <a:p>
            <a:pPr marL="266700" lvl="1" indent="0" eaLnBrk="1" hangingPunct="1">
              <a:buClrTx/>
              <a:buNone/>
              <a:defRPr/>
            </a:pPr>
            <a:endParaRPr lang="fr-FR" sz="2200" i="0" dirty="0">
              <a:cs typeface="+mn-cs"/>
            </a:endParaRPr>
          </a:p>
          <a:p>
            <a:pPr eaLnBrk="1" hangingPunct="1">
              <a:buClrTx/>
              <a:buFontTx/>
              <a:buNone/>
              <a:defRPr/>
            </a:pPr>
            <a:r>
              <a:rPr lang="fr-FR" sz="2200" b="1" i="0" dirty="0">
                <a:cs typeface="+mn-cs"/>
              </a:rPr>
              <a:t>JOUR 2</a:t>
            </a:r>
            <a:r>
              <a:rPr lang="fr-FR" sz="2200" i="0" dirty="0">
                <a:cs typeface="+mn-cs"/>
              </a:rPr>
              <a:t>: Préparation et exécution du budget</a:t>
            </a:r>
          </a:p>
          <a:p>
            <a:pPr marL="533400" lvl="1" indent="-266700" eaLnBrk="1" hangingPunct="1">
              <a:buClrTx/>
              <a:defRPr/>
            </a:pPr>
            <a:r>
              <a:rPr lang="fr-FR" sz="2200" b="0" dirty="0"/>
              <a:t>2.1. Le budget, la préparation du budget et le CDMT. Exercice </a:t>
            </a:r>
          </a:p>
          <a:p>
            <a:pPr marL="533400" lvl="1" indent="-266700" eaLnBrk="1" hangingPunct="1">
              <a:buClrTx/>
              <a:defRPr/>
            </a:pPr>
            <a:r>
              <a:rPr lang="fr-FR" sz="2200" b="0" dirty="0"/>
              <a:t>2.2. Approches budgétaires et performance, études de cas </a:t>
            </a:r>
          </a:p>
          <a:p>
            <a:pPr marL="533400" lvl="1" indent="-266700" eaLnBrk="1" hangingPunct="1">
              <a:buClrTx/>
              <a:defRPr/>
            </a:pPr>
            <a:r>
              <a:rPr lang="fr-FR" sz="2200" b="0" dirty="0"/>
              <a:t>2.3. Exécution du budget</a:t>
            </a:r>
          </a:p>
          <a:p>
            <a:pPr marL="533400" lvl="1" indent="-266700" eaLnBrk="1" hangingPunct="1">
              <a:buClrTx/>
              <a:defRPr/>
            </a:pPr>
            <a:r>
              <a:rPr lang="fr-FR" sz="2200" b="0" dirty="0">
                <a:cs typeface="+mn-cs"/>
              </a:rPr>
              <a:t>2.4. Contrôle interne</a:t>
            </a:r>
            <a:endParaRPr lang="fr-FR" dirty="0">
              <a:cs typeface="+mn-cs"/>
            </a:endParaRPr>
          </a:p>
          <a:p>
            <a:pPr lvl="1" eaLnBrk="1" hangingPunct="1">
              <a:defRPr/>
            </a:pPr>
            <a:endParaRPr lang="en-GB" dirty="0"/>
          </a:p>
        </p:txBody>
      </p:sp>
      <p:sp>
        <p:nvSpPr>
          <p:cNvPr id="25602" name="Titre 2"/>
          <p:cNvSpPr>
            <a:spLocks noGrp="1"/>
          </p:cNvSpPr>
          <p:nvPr>
            <p:ph type="title"/>
          </p:nvPr>
        </p:nvSpPr>
        <p:spPr>
          <a:xfrm>
            <a:off x="0" y="1000125"/>
            <a:ext cx="9144000" cy="1143000"/>
          </a:xfrm>
        </p:spPr>
        <p:txBody>
          <a:bodyPr/>
          <a:lstStyle/>
          <a:p>
            <a:pPr indent="0" algn="ctr" eaLnBrk="1" hangingPunct="1"/>
            <a:r>
              <a:rPr lang="fr-FR" sz="3200" dirty="0"/>
              <a:t>Plan du cours </a:t>
            </a:r>
            <a:r>
              <a:rPr lang="en-GB" sz="3200" dirty="0"/>
              <a:t>(1)</a:t>
            </a:r>
          </a:p>
        </p:txBody>
      </p:sp>
    </p:spTree>
    <p:extLst>
      <p:ext uri="{BB962C8B-B14F-4D97-AF65-F5344CB8AC3E}">
        <p14:creationId xmlns:p14="http://schemas.microsoft.com/office/powerpoint/2010/main" val="347007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1">
                                            <p:txEl>
                                              <p:pRg st="0" end="0"/>
                                            </p:txEl>
                                          </p:spTgt>
                                        </p:tgtEl>
                                        <p:attrNameLst>
                                          <p:attrName>style.visibility</p:attrName>
                                        </p:attrNameLst>
                                      </p:cBhvr>
                                      <p:to>
                                        <p:strVal val="visible"/>
                                      </p:to>
                                    </p:set>
                                    <p:animEffect transition="in" filter="wipe(down)">
                                      <p:cBhvr>
                                        <p:cTn id="7" dur="500"/>
                                        <p:tgtEl>
                                          <p:spTgt spid="25601">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5601">
                                            <p:txEl>
                                              <p:pRg st="1" end="1"/>
                                            </p:txEl>
                                          </p:spTgt>
                                        </p:tgtEl>
                                        <p:attrNameLst>
                                          <p:attrName>style.visibility</p:attrName>
                                        </p:attrNameLst>
                                      </p:cBhvr>
                                      <p:to>
                                        <p:strVal val="visible"/>
                                      </p:to>
                                    </p:set>
                                    <p:animEffect transition="in" filter="wipe(down)">
                                      <p:cBhvr>
                                        <p:cTn id="10" dur="500"/>
                                        <p:tgtEl>
                                          <p:spTgt spid="25601">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5601">
                                            <p:txEl>
                                              <p:pRg st="2" end="2"/>
                                            </p:txEl>
                                          </p:spTgt>
                                        </p:tgtEl>
                                        <p:attrNameLst>
                                          <p:attrName>style.visibility</p:attrName>
                                        </p:attrNameLst>
                                      </p:cBhvr>
                                      <p:to>
                                        <p:strVal val="visible"/>
                                      </p:to>
                                    </p:set>
                                    <p:animEffect transition="in" filter="wipe(down)">
                                      <p:cBhvr>
                                        <p:cTn id="13" dur="500"/>
                                        <p:tgtEl>
                                          <p:spTgt spid="25601">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5601">
                                            <p:txEl>
                                              <p:pRg st="3" end="3"/>
                                            </p:txEl>
                                          </p:spTgt>
                                        </p:tgtEl>
                                        <p:attrNameLst>
                                          <p:attrName>style.visibility</p:attrName>
                                        </p:attrNameLst>
                                      </p:cBhvr>
                                      <p:to>
                                        <p:strVal val="visible"/>
                                      </p:to>
                                    </p:set>
                                    <p:animEffect transition="in" filter="wipe(down)">
                                      <p:cBhvr>
                                        <p:cTn id="16" dur="500"/>
                                        <p:tgtEl>
                                          <p:spTgt spid="2560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5601">
                                            <p:txEl>
                                              <p:pRg st="5" end="5"/>
                                            </p:txEl>
                                          </p:spTgt>
                                        </p:tgtEl>
                                        <p:attrNameLst>
                                          <p:attrName>style.visibility</p:attrName>
                                        </p:attrNameLst>
                                      </p:cBhvr>
                                      <p:to>
                                        <p:strVal val="visible"/>
                                      </p:to>
                                    </p:set>
                                    <p:animEffect transition="in" filter="wipe(down)">
                                      <p:cBhvr>
                                        <p:cTn id="21" dur="500"/>
                                        <p:tgtEl>
                                          <p:spTgt spid="25601">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5601">
                                            <p:txEl>
                                              <p:pRg st="6" end="6"/>
                                            </p:txEl>
                                          </p:spTgt>
                                        </p:tgtEl>
                                        <p:attrNameLst>
                                          <p:attrName>style.visibility</p:attrName>
                                        </p:attrNameLst>
                                      </p:cBhvr>
                                      <p:to>
                                        <p:strVal val="visible"/>
                                      </p:to>
                                    </p:set>
                                    <p:animEffect transition="in" filter="wipe(down)">
                                      <p:cBhvr>
                                        <p:cTn id="24" dur="500"/>
                                        <p:tgtEl>
                                          <p:spTgt spid="25601">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5601">
                                            <p:txEl>
                                              <p:pRg st="7" end="7"/>
                                            </p:txEl>
                                          </p:spTgt>
                                        </p:tgtEl>
                                        <p:attrNameLst>
                                          <p:attrName>style.visibility</p:attrName>
                                        </p:attrNameLst>
                                      </p:cBhvr>
                                      <p:to>
                                        <p:strVal val="visible"/>
                                      </p:to>
                                    </p:set>
                                    <p:animEffect transition="in" filter="wipe(down)">
                                      <p:cBhvr>
                                        <p:cTn id="27" dur="500"/>
                                        <p:tgtEl>
                                          <p:spTgt spid="25601">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5601">
                                            <p:txEl>
                                              <p:pRg st="8" end="8"/>
                                            </p:txEl>
                                          </p:spTgt>
                                        </p:tgtEl>
                                        <p:attrNameLst>
                                          <p:attrName>style.visibility</p:attrName>
                                        </p:attrNameLst>
                                      </p:cBhvr>
                                      <p:to>
                                        <p:strVal val="visible"/>
                                      </p:to>
                                    </p:set>
                                    <p:animEffect transition="in" filter="wipe(down)">
                                      <p:cBhvr>
                                        <p:cTn id="30" dur="500"/>
                                        <p:tgtEl>
                                          <p:spTgt spid="25601">
                                            <p:txEl>
                                              <p:pRg st="8" end="8"/>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5601">
                                            <p:txEl>
                                              <p:pRg st="9" end="9"/>
                                            </p:txEl>
                                          </p:spTgt>
                                        </p:tgtEl>
                                        <p:attrNameLst>
                                          <p:attrName>style.visibility</p:attrName>
                                        </p:attrNameLst>
                                      </p:cBhvr>
                                      <p:to>
                                        <p:strVal val="visible"/>
                                      </p:to>
                                    </p:set>
                                    <p:animEffect transition="in" filter="wipe(down)">
                                      <p:cBhvr>
                                        <p:cTn id="33" dur="500"/>
                                        <p:tgtEl>
                                          <p:spTgt spid="2560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u contenu 1"/>
          <p:cNvSpPr>
            <a:spLocks noGrp="1"/>
          </p:cNvSpPr>
          <p:nvPr>
            <p:ph idx="1"/>
          </p:nvPr>
        </p:nvSpPr>
        <p:spPr>
          <a:xfrm>
            <a:off x="357188" y="2000240"/>
            <a:ext cx="8501062" cy="4572032"/>
          </a:xfrm>
        </p:spPr>
        <p:txBody>
          <a:bodyPr/>
          <a:lstStyle/>
          <a:p>
            <a:pPr eaLnBrk="1" hangingPunct="1">
              <a:buClrTx/>
              <a:buFontTx/>
              <a:buNone/>
            </a:pPr>
            <a:r>
              <a:rPr lang="fr-FR" sz="2200" b="1" i="0" dirty="0"/>
              <a:t>JOUR 3</a:t>
            </a:r>
            <a:r>
              <a:rPr lang="fr-FR" sz="2200" i="0" dirty="0"/>
              <a:t>: Exécution du budget, gestion de la trésorerie et informatique</a:t>
            </a:r>
          </a:p>
          <a:p>
            <a:pPr lvl="1" eaLnBrk="1" hangingPunct="1">
              <a:buClrTx/>
            </a:pPr>
            <a:r>
              <a:rPr lang="fr-FR" sz="2200" b="0" dirty="0"/>
              <a:t>3.1. Gestion de la paie, passation des marchés publics, informatique</a:t>
            </a:r>
          </a:p>
          <a:p>
            <a:pPr lvl="1" eaLnBrk="1" hangingPunct="1">
              <a:buClrTx/>
            </a:pPr>
            <a:r>
              <a:rPr lang="fr-FR" sz="2200" b="0" dirty="0"/>
              <a:t>3.2. Gestion de la trésorerie et de la dette</a:t>
            </a:r>
          </a:p>
          <a:p>
            <a:pPr eaLnBrk="1" hangingPunct="1">
              <a:buClrTx/>
            </a:pPr>
            <a:endParaRPr lang="fr-FR" sz="2200" i="0" dirty="0"/>
          </a:p>
          <a:p>
            <a:pPr eaLnBrk="1" hangingPunct="1">
              <a:buClrTx/>
              <a:buFontTx/>
              <a:buNone/>
            </a:pPr>
            <a:r>
              <a:rPr lang="fr-FR" sz="2200" b="1" i="0" dirty="0"/>
              <a:t>JOUR 4</a:t>
            </a:r>
            <a:r>
              <a:rPr lang="fr-FR" sz="2200" i="0" dirty="0"/>
              <a:t>: Recettes, comptabilité, contrôle et audit</a:t>
            </a:r>
          </a:p>
          <a:p>
            <a:pPr lvl="1" eaLnBrk="1" hangingPunct="1">
              <a:buClrTx/>
            </a:pPr>
            <a:r>
              <a:rPr lang="fr-FR" sz="2200" b="0" dirty="0"/>
              <a:t>4.1. Nomenclature budgétaire et plan comptable</a:t>
            </a:r>
          </a:p>
          <a:p>
            <a:pPr lvl="1" eaLnBrk="1" hangingPunct="1">
              <a:buClrTx/>
            </a:pPr>
            <a:r>
              <a:rPr lang="fr-FR" sz="2200" b="0" dirty="0"/>
              <a:t>4.2. Administration fiscale</a:t>
            </a:r>
          </a:p>
          <a:p>
            <a:pPr lvl="1" eaLnBrk="1" hangingPunct="1">
              <a:buClrTx/>
            </a:pPr>
            <a:r>
              <a:rPr lang="fr-FR" sz="2200" b="0" dirty="0"/>
              <a:t>4.3. Comptabilité et </a:t>
            </a:r>
            <a:r>
              <a:rPr lang="fr-FR" sz="2200" b="0" dirty="0" err="1"/>
              <a:t>reporting</a:t>
            </a:r>
            <a:r>
              <a:rPr lang="fr-FR" sz="2200" b="0" dirty="0"/>
              <a:t> + exercices</a:t>
            </a:r>
          </a:p>
          <a:p>
            <a:pPr marL="457200" lvl="1" indent="0" eaLnBrk="1" hangingPunct="1">
              <a:buClrTx/>
              <a:buNone/>
            </a:pPr>
            <a:endParaRPr lang="fr-FR" dirty="0">
              <a:cs typeface="+mn-cs"/>
            </a:endParaRPr>
          </a:p>
          <a:p>
            <a:pPr lvl="1" eaLnBrk="1" hangingPunct="1">
              <a:defRPr/>
            </a:pPr>
            <a:endParaRPr lang="en-GB" dirty="0"/>
          </a:p>
        </p:txBody>
      </p:sp>
      <p:sp>
        <p:nvSpPr>
          <p:cNvPr id="25602" name="Titre 2"/>
          <p:cNvSpPr>
            <a:spLocks noGrp="1"/>
          </p:cNvSpPr>
          <p:nvPr>
            <p:ph type="title"/>
          </p:nvPr>
        </p:nvSpPr>
        <p:spPr>
          <a:xfrm>
            <a:off x="0" y="1000125"/>
            <a:ext cx="9144000" cy="1143000"/>
          </a:xfrm>
        </p:spPr>
        <p:txBody>
          <a:bodyPr/>
          <a:lstStyle/>
          <a:p>
            <a:pPr indent="0" algn="ctr" eaLnBrk="1" hangingPunct="1"/>
            <a:r>
              <a:rPr lang="fr-FR" sz="3200" dirty="0"/>
              <a:t>Plan du cours </a:t>
            </a:r>
            <a:r>
              <a:rPr lang="en-GB" sz="3200" dirty="0"/>
              <a:t>(2)</a:t>
            </a:r>
          </a:p>
        </p:txBody>
      </p:sp>
    </p:spTree>
    <p:extLst>
      <p:ext uri="{BB962C8B-B14F-4D97-AF65-F5344CB8AC3E}">
        <p14:creationId xmlns:p14="http://schemas.microsoft.com/office/powerpoint/2010/main" val="176043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1">
                                            <p:txEl>
                                              <p:pRg st="0" end="0"/>
                                            </p:txEl>
                                          </p:spTgt>
                                        </p:tgtEl>
                                        <p:attrNameLst>
                                          <p:attrName>style.visibility</p:attrName>
                                        </p:attrNameLst>
                                      </p:cBhvr>
                                      <p:to>
                                        <p:strVal val="visible"/>
                                      </p:to>
                                    </p:set>
                                    <p:animEffect transition="in" filter="wipe(down)">
                                      <p:cBhvr>
                                        <p:cTn id="7" dur="500"/>
                                        <p:tgtEl>
                                          <p:spTgt spid="25601">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5601">
                                            <p:txEl>
                                              <p:pRg st="1" end="1"/>
                                            </p:txEl>
                                          </p:spTgt>
                                        </p:tgtEl>
                                        <p:attrNameLst>
                                          <p:attrName>style.visibility</p:attrName>
                                        </p:attrNameLst>
                                      </p:cBhvr>
                                      <p:to>
                                        <p:strVal val="visible"/>
                                      </p:to>
                                    </p:set>
                                    <p:animEffect transition="in" filter="wipe(down)">
                                      <p:cBhvr>
                                        <p:cTn id="10" dur="500"/>
                                        <p:tgtEl>
                                          <p:spTgt spid="25601">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5601">
                                            <p:txEl>
                                              <p:pRg st="2" end="2"/>
                                            </p:txEl>
                                          </p:spTgt>
                                        </p:tgtEl>
                                        <p:attrNameLst>
                                          <p:attrName>style.visibility</p:attrName>
                                        </p:attrNameLst>
                                      </p:cBhvr>
                                      <p:to>
                                        <p:strVal val="visible"/>
                                      </p:to>
                                    </p:set>
                                    <p:animEffect transition="in" filter="wipe(down)">
                                      <p:cBhvr>
                                        <p:cTn id="13" dur="500"/>
                                        <p:tgtEl>
                                          <p:spTgt spid="2560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5601">
                                            <p:txEl>
                                              <p:pRg st="4" end="4"/>
                                            </p:txEl>
                                          </p:spTgt>
                                        </p:tgtEl>
                                        <p:attrNameLst>
                                          <p:attrName>style.visibility</p:attrName>
                                        </p:attrNameLst>
                                      </p:cBhvr>
                                      <p:to>
                                        <p:strVal val="visible"/>
                                      </p:to>
                                    </p:set>
                                    <p:animEffect transition="in" filter="wipe(down)">
                                      <p:cBhvr>
                                        <p:cTn id="18" dur="500"/>
                                        <p:tgtEl>
                                          <p:spTgt spid="25601">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5601">
                                            <p:txEl>
                                              <p:pRg st="5" end="5"/>
                                            </p:txEl>
                                          </p:spTgt>
                                        </p:tgtEl>
                                        <p:attrNameLst>
                                          <p:attrName>style.visibility</p:attrName>
                                        </p:attrNameLst>
                                      </p:cBhvr>
                                      <p:to>
                                        <p:strVal val="visible"/>
                                      </p:to>
                                    </p:set>
                                    <p:animEffect transition="in" filter="wipe(down)">
                                      <p:cBhvr>
                                        <p:cTn id="23" dur="500"/>
                                        <p:tgtEl>
                                          <p:spTgt spid="25601">
                                            <p:txEl>
                                              <p:pRg st="5" end="5"/>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5601">
                                            <p:txEl>
                                              <p:pRg st="6" end="6"/>
                                            </p:txEl>
                                          </p:spTgt>
                                        </p:tgtEl>
                                        <p:attrNameLst>
                                          <p:attrName>style.visibility</p:attrName>
                                        </p:attrNameLst>
                                      </p:cBhvr>
                                      <p:to>
                                        <p:strVal val="visible"/>
                                      </p:to>
                                    </p:set>
                                    <p:animEffect transition="in" filter="wipe(down)">
                                      <p:cBhvr>
                                        <p:cTn id="26" dur="500"/>
                                        <p:tgtEl>
                                          <p:spTgt spid="25601">
                                            <p:txEl>
                                              <p:pRg st="6" end="6"/>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5601">
                                            <p:txEl>
                                              <p:pRg st="7" end="7"/>
                                            </p:txEl>
                                          </p:spTgt>
                                        </p:tgtEl>
                                        <p:attrNameLst>
                                          <p:attrName>style.visibility</p:attrName>
                                        </p:attrNameLst>
                                      </p:cBhvr>
                                      <p:to>
                                        <p:strVal val="visible"/>
                                      </p:to>
                                    </p:set>
                                    <p:animEffect transition="in" filter="wipe(down)">
                                      <p:cBhvr>
                                        <p:cTn id="29" dur="500"/>
                                        <p:tgtEl>
                                          <p:spTgt spid="2560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u contenu 1"/>
          <p:cNvSpPr>
            <a:spLocks noGrp="1"/>
          </p:cNvSpPr>
          <p:nvPr>
            <p:ph idx="1"/>
          </p:nvPr>
        </p:nvSpPr>
        <p:spPr>
          <a:xfrm>
            <a:off x="357188" y="2000240"/>
            <a:ext cx="8501062" cy="4572032"/>
          </a:xfrm>
        </p:spPr>
        <p:txBody>
          <a:bodyPr/>
          <a:lstStyle/>
          <a:p>
            <a:pPr eaLnBrk="1" hangingPunct="1">
              <a:buClrTx/>
              <a:buFontTx/>
              <a:buNone/>
            </a:pPr>
            <a:endParaRPr lang="fr-FR" sz="2200" b="1" i="0" dirty="0"/>
          </a:p>
          <a:p>
            <a:pPr eaLnBrk="1" hangingPunct="1">
              <a:buClrTx/>
              <a:buFontTx/>
              <a:buNone/>
            </a:pPr>
            <a:r>
              <a:rPr lang="fr-FR" sz="2200" b="1" i="0" dirty="0"/>
              <a:t>JOUR 5</a:t>
            </a:r>
            <a:r>
              <a:rPr lang="fr-FR" sz="2200" i="0" dirty="0"/>
              <a:t>: Audit, contrôle externe, réformes et liens avec l’appui budgétaire</a:t>
            </a:r>
          </a:p>
          <a:p>
            <a:pPr lvl="1" eaLnBrk="1" hangingPunct="1">
              <a:buClrTx/>
            </a:pPr>
            <a:r>
              <a:rPr lang="fr-FR" sz="2200" b="0" dirty="0"/>
              <a:t>5.1. Audit interne</a:t>
            </a:r>
          </a:p>
          <a:p>
            <a:pPr lvl="1" eaLnBrk="1" hangingPunct="1">
              <a:buClrTx/>
            </a:pPr>
            <a:r>
              <a:rPr lang="fr-FR" sz="2200" b="0" dirty="0"/>
              <a:t>5.2. Audit et supervision externes</a:t>
            </a:r>
          </a:p>
          <a:p>
            <a:pPr lvl="1" eaLnBrk="1" hangingPunct="1">
              <a:buClrTx/>
            </a:pPr>
            <a:r>
              <a:rPr lang="fr-FR" sz="2200" b="0" dirty="0"/>
              <a:t>5.3. Outils d’évaluation de la GFP et le PEFA</a:t>
            </a:r>
          </a:p>
          <a:p>
            <a:pPr lvl="1" eaLnBrk="1" hangingPunct="1">
              <a:buClrTx/>
            </a:pPr>
            <a:r>
              <a:rPr lang="fr-FR" sz="2200" b="0" dirty="0"/>
              <a:t>5.4. Introduction au processus de réforme de la GFP</a:t>
            </a:r>
          </a:p>
          <a:p>
            <a:pPr lvl="1" eaLnBrk="1" hangingPunct="1">
              <a:buClrTx/>
            </a:pPr>
            <a:r>
              <a:rPr lang="fr-FR" sz="2200" b="0" dirty="0"/>
              <a:t> Session de questions - réponses avec DEVCO et conclusion</a:t>
            </a:r>
          </a:p>
          <a:p>
            <a:pPr eaLnBrk="1" hangingPunct="1">
              <a:buFont typeface="Times" charset="0"/>
              <a:buNone/>
              <a:defRPr/>
            </a:pPr>
            <a:endParaRPr lang="fr-FR" dirty="0">
              <a:cs typeface="+mn-cs"/>
            </a:endParaRPr>
          </a:p>
        </p:txBody>
      </p:sp>
      <p:sp>
        <p:nvSpPr>
          <p:cNvPr id="25602" name="Titre 2"/>
          <p:cNvSpPr>
            <a:spLocks noGrp="1"/>
          </p:cNvSpPr>
          <p:nvPr>
            <p:ph type="title"/>
          </p:nvPr>
        </p:nvSpPr>
        <p:spPr>
          <a:xfrm>
            <a:off x="0" y="1000125"/>
            <a:ext cx="9144000" cy="1143000"/>
          </a:xfrm>
        </p:spPr>
        <p:txBody>
          <a:bodyPr/>
          <a:lstStyle/>
          <a:p>
            <a:pPr indent="0" algn="ctr" eaLnBrk="1" hangingPunct="1"/>
            <a:r>
              <a:rPr lang="fr-FR" sz="3200" dirty="0"/>
              <a:t>Plan du cours </a:t>
            </a:r>
            <a:r>
              <a:rPr lang="en-GB" sz="3200" dirty="0"/>
              <a:t>(3)</a:t>
            </a:r>
          </a:p>
        </p:txBody>
      </p:sp>
    </p:spTree>
    <p:extLst>
      <p:ext uri="{BB962C8B-B14F-4D97-AF65-F5344CB8AC3E}">
        <p14:creationId xmlns:p14="http://schemas.microsoft.com/office/powerpoint/2010/main" val="18108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1">
                                            <p:txEl>
                                              <p:pRg st="1" end="1"/>
                                            </p:txEl>
                                          </p:spTgt>
                                        </p:tgtEl>
                                        <p:attrNameLst>
                                          <p:attrName>style.visibility</p:attrName>
                                        </p:attrNameLst>
                                      </p:cBhvr>
                                      <p:to>
                                        <p:strVal val="visible"/>
                                      </p:to>
                                    </p:set>
                                    <p:animEffect transition="in" filter="wipe(down)">
                                      <p:cBhvr>
                                        <p:cTn id="7" dur="500"/>
                                        <p:tgtEl>
                                          <p:spTgt spid="2560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601">
                                            <p:txEl>
                                              <p:pRg st="2" end="2"/>
                                            </p:txEl>
                                          </p:spTgt>
                                        </p:tgtEl>
                                        <p:attrNameLst>
                                          <p:attrName>style.visibility</p:attrName>
                                        </p:attrNameLst>
                                      </p:cBhvr>
                                      <p:to>
                                        <p:strVal val="visible"/>
                                      </p:to>
                                    </p:set>
                                    <p:animEffect transition="in" filter="wipe(down)">
                                      <p:cBhvr>
                                        <p:cTn id="12" dur="500"/>
                                        <p:tgtEl>
                                          <p:spTgt spid="25601">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5601">
                                            <p:txEl>
                                              <p:pRg st="3" end="3"/>
                                            </p:txEl>
                                          </p:spTgt>
                                        </p:tgtEl>
                                        <p:attrNameLst>
                                          <p:attrName>style.visibility</p:attrName>
                                        </p:attrNameLst>
                                      </p:cBhvr>
                                      <p:to>
                                        <p:strVal val="visible"/>
                                      </p:to>
                                    </p:set>
                                    <p:animEffect transition="in" filter="wipe(down)">
                                      <p:cBhvr>
                                        <p:cTn id="15" dur="500"/>
                                        <p:tgtEl>
                                          <p:spTgt spid="25601">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5601">
                                            <p:txEl>
                                              <p:pRg st="4" end="4"/>
                                            </p:txEl>
                                          </p:spTgt>
                                        </p:tgtEl>
                                        <p:attrNameLst>
                                          <p:attrName>style.visibility</p:attrName>
                                        </p:attrNameLst>
                                      </p:cBhvr>
                                      <p:to>
                                        <p:strVal val="visible"/>
                                      </p:to>
                                    </p:set>
                                    <p:animEffect transition="in" filter="wipe(down)">
                                      <p:cBhvr>
                                        <p:cTn id="18" dur="500"/>
                                        <p:tgtEl>
                                          <p:spTgt spid="25601">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5601">
                                            <p:txEl>
                                              <p:pRg st="5" end="5"/>
                                            </p:txEl>
                                          </p:spTgt>
                                        </p:tgtEl>
                                        <p:attrNameLst>
                                          <p:attrName>style.visibility</p:attrName>
                                        </p:attrNameLst>
                                      </p:cBhvr>
                                      <p:to>
                                        <p:strVal val="visible"/>
                                      </p:to>
                                    </p:set>
                                    <p:animEffect transition="in" filter="wipe(down)">
                                      <p:cBhvr>
                                        <p:cTn id="21" dur="500"/>
                                        <p:tgtEl>
                                          <p:spTgt spid="25601">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5601">
                                            <p:txEl>
                                              <p:pRg st="6" end="6"/>
                                            </p:txEl>
                                          </p:spTgt>
                                        </p:tgtEl>
                                        <p:attrNameLst>
                                          <p:attrName>style.visibility</p:attrName>
                                        </p:attrNameLst>
                                      </p:cBhvr>
                                      <p:to>
                                        <p:strVal val="visible"/>
                                      </p:to>
                                    </p:set>
                                    <p:animEffect transition="in" filter="wipe(down)">
                                      <p:cBhvr>
                                        <p:cTn id="24" dur="500"/>
                                        <p:tgtEl>
                                          <p:spTgt spid="256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395288" y="1339850"/>
            <a:ext cx="8229600" cy="936625"/>
          </a:xfrm>
        </p:spPr>
        <p:txBody>
          <a:bodyPr/>
          <a:lstStyle/>
          <a:p>
            <a:pPr algn="ctr"/>
            <a:r>
              <a:rPr lang="fr-FR" altLang="en-US" sz="3200" dirty="0"/>
              <a:t>Plan du module</a:t>
            </a:r>
          </a:p>
        </p:txBody>
      </p:sp>
      <p:sp>
        <p:nvSpPr>
          <p:cNvPr id="7" name="Espace réservé du contenu 2"/>
          <p:cNvSpPr>
            <a:spLocks noGrp="1"/>
          </p:cNvSpPr>
          <p:nvPr>
            <p:ph idx="1"/>
          </p:nvPr>
        </p:nvSpPr>
        <p:spPr>
          <a:xfrm>
            <a:off x="428596" y="2492375"/>
            <a:ext cx="8401080" cy="3722707"/>
          </a:xfrm>
        </p:spPr>
        <p:txBody>
          <a:bodyPr/>
          <a:lstStyle/>
          <a:p>
            <a:pPr>
              <a:spcAft>
                <a:spcPts val="1200"/>
              </a:spcAft>
              <a:buClr>
                <a:srgbClr val="002060"/>
              </a:buClr>
              <a:buFont typeface="Wingdings" pitchFamily="2" charset="2"/>
              <a:buChar char="Ø"/>
            </a:pPr>
            <a:r>
              <a:rPr lang="fr-FR" altLang="en-US" b="1" i="0" dirty="0">
                <a:solidFill>
                  <a:srgbClr val="FF0000"/>
                </a:solidFill>
              </a:rPr>
              <a:t>Quelques définitions</a:t>
            </a:r>
          </a:p>
          <a:p>
            <a:pPr>
              <a:spcAft>
                <a:spcPts val="1200"/>
              </a:spcAft>
              <a:buClr>
                <a:srgbClr val="002060"/>
              </a:buClr>
              <a:buFont typeface="Wingdings" pitchFamily="2" charset="2"/>
              <a:buChar char="Ø"/>
            </a:pPr>
            <a:r>
              <a:rPr lang="fr-FR" i="0" dirty="0"/>
              <a:t>Les objectifs spécifiques de la GFP</a:t>
            </a:r>
          </a:p>
          <a:p>
            <a:pPr>
              <a:spcAft>
                <a:spcPts val="1200"/>
              </a:spcAft>
              <a:buClr>
                <a:srgbClr val="002060"/>
              </a:buClr>
              <a:buFont typeface="Wingdings" pitchFamily="2" charset="2"/>
              <a:buChar char="Ø"/>
            </a:pPr>
            <a:r>
              <a:rPr lang="fr-FR" i="0" dirty="0"/>
              <a:t>Les limites des approches techniques de la GFP</a:t>
            </a:r>
          </a:p>
          <a:p>
            <a:pPr marL="0" indent="0">
              <a:spcAft>
                <a:spcPts val="1200"/>
              </a:spcAft>
              <a:buClr>
                <a:srgbClr val="002060"/>
              </a:buClr>
              <a:buNone/>
            </a:pPr>
            <a:endParaRPr lang="fr-FR" altLang="en-US" b="1" dirty="0"/>
          </a:p>
          <a:p>
            <a:endParaRPr lang="fr-FR" altLang="en-US" dirty="0">
              <a:solidFill>
                <a:srgbClr val="FF0000"/>
              </a:solidFill>
            </a:endParaRPr>
          </a:p>
          <a:p>
            <a:endParaRPr lang="en-GB" altLang="en-US" dirty="0"/>
          </a:p>
          <a:p>
            <a:endParaRPr lang="en-GB" altLang="en-US" dirty="0"/>
          </a:p>
          <a:p>
            <a:endParaRPr lang="en-GB" altLang="en-US" dirty="0"/>
          </a:p>
        </p:txBody>
      </p:sp>
    </p:spTree>
    <p:extLst>
      <p:ext uri="{BB962C8B-B14F-4D97-AF65-F5344CB8AC3E}">
        <p14:creationId xmlns:p14="http://schemas.microsoft.com/office/powerpoint/2010/main" val="21057779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0" val="0"/>
  <p:tag name="DS-SLIDEID" val="dia-met-opsomming"/>
  <p:tag name="DS-STYLEID" val="dia-wit-opsomming"/>
</p:tagLst>
</file>

<file path=ppt/tags/tag2.xml><?xml version="1.0" encoding="utf-8"?>
<p:tagLst xmlns:a="http://schemas.openxmlformats.org/drawingml/2006/main" xmlns:r="http://schemas.openxmlformats.org/officeDocument/2006/relationships" xmlns:p="http://schemas.openxmlformats.org/presentationml/2006/main">
  <p:tag name="DS-SHAPEID" val="bg"/>
</p:tagLst>
</file>

<file path=ppt/tags/tag3.xml><?xml version="1.0" encoding="utf-8"?>
<p:tagLst xmlns:a="http://schemas.openxmlformats.org/drawingml/2006/main" xmlns:r="http://schemas.openxmlformats.org/officeDocument/2006/relationships" xmlns:p="http://schemas.openxmlformats.org/presentationml/2006/main">
  <p:tag name="DS-SHAPEID" val="titeltekst"/>
</p:tagLst>
</file>

<file path=ppt/tags/tag4.xml><?xml version="1.0" encoding="utf-8"?>
<p:tagLst xmlns:a="http://schemas.openxmlformats.org/drawingml/2006/main" xmlns:r="http://schemas.openxmlformats.org/officeDocument/2006/relationships" xmlns:p="http://schemas.openxmlformats.org/presentationml/2006/main">
  <p:tag name="DS-SHAPEID" val="bodytekst"/>
</p:tagLst>
</file>

<file path=ppt/tags/tag5.xml><?xml version="1.0" encoding="utf-8"?>
<p:tagLst xmlns:a="http://schemas.openxmlformats.org/drawingml/2006/main" xmlns:r="http://schemas.openxmlformats.org/officeDocument/2006/relationships" xmlns:p="http://schemas.openxmlformats.org/presentationml/2006/main">
  <p:tag name="0" val="0"/>
  <p:tag name="DS-SLIDEID" val="dia-met-opsomming"/>
  <p:tag name="DS-STYLEID" val="dia-wit-opsomming"/>
</p:tagLst>
</file>

<file path=ppt/tags/tag6.xml><?xml version="1.0" encoding="utf-8"?>
<p:tagLst xmlns:a="http://schemas.openxmlformats.org/drawingml/2006/main" xmlns:r="http://schemas.openxmlformats.org/officeDocument/2006/relationships" xmlns:p="http://schemas.openxmlformats.org/presentationml/2006/main">
  <p:tag name="DS-SHAPEID" val="bg"/>
</p:tagLst>
</file>

<file path=ppt/tags/tag7.xml><?xml version="1.0" encoding="utf-8"?>
<p:tagLst xmlns:a="http://schemas.openxmlformats.org/drawingml/2006/main" xmlns:r="http://schemas.openxmlformats.org/officeDocument/2006/relationships" xmlns:p="http://schemas.openxmlformats.org/presentationml/2006/main">
  <p:tag name="DS-SHAPEID" val="titeltekst"/>
</p:tagLst>
</file>

<file path=ppt/tags/tag8.xml><?xml version="1.0" encoding="utf-8"?>
<p:tagLst xmlns:a="http://schemas.openxmlformats.org/drawingml/2006/main" xmlns:r="http://schemas.openxmlformats.org/officeDocument/2006/relationships" xmlns:p="http://schemas.openxmlformats.org/presentationml/2006/main">
  <p:tag name="DS-SHAPEID" val="bodytekst"/>
</p:tagLst>
</file>

<file path=ppt/theme/theme1.xml><?xml version="1.0" encoding="utf-8"?>
<a:theme xmlns:a="http://schemas.openxmlformats.org/drawingml/2006/main" name="Slide_Master">
  <a:themeElements>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1831</Words>
  <Application>Microsoft Office PowerPoint</Application>
  <PresentationFormat>On-screen Show (4:3)</PresentationFormat>
  <Paragraphs>257</Paragraphs>
  <Slides>27</Slides>
  <Notes>22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5" baseType="lpstr">
      <vt:lpstr>Arial</vt:lpstr>
      <vt:lpstr>Calibri</vt:lpstr>
      <vt:lpstr>Times</vt:lpstr>
      <vt:lpstr>Verdana</vt:lpstr>
      <vt:lpstr>Wingdings</vt:lpstr>
      <vt:lpstr>Slide_Master</vt:lpstr>
      <vt:lpstr>Clip</vt:lpstr>
      <vt:lpstr>Worksheet</vt:lpstr>
      <vt:lpstr>INTRODUCTION À LA GESTION DES FINANCES PUBLIQUES</vt:lpstr>
      <vt:lpstr>Introduisons nous</vt:lpstr>
      <vt:lpstr>Questions pratiques</vt:lpstr>
      <vt:lpstr>Principaux objectifs du cours</vt:lpstr>
      <vt:lpstr>Les autres cours de MKS dans le domaine de la GFP </vt:lpstr>
      <vt:lpstr>Plan du cours (1)</vt:lpstr>
      <vt:lpstr>Plan du cours (2)</vt:lpstr>
      <vt:lpstr>Plan du cours (3)</vt:lpstr>
      <vt:lpstr>Plan du module</vt:lpstr>
      <vt:lpstr>En quoi consiste la GFP ?</vt:lpstr>
      <vt:lpstr>Champ d’application de ce cours </vt:lpstr>
      <vt:lpstr>Les administrations publiques </vt:lpstr>
      <vt:lpstr>Champ du cours: Administrations publiques</vt:lpstr>
      <vt:lpstr>Plan du module</vt:lpstr>
      <vt:lpstr>Politiques publiques et GFP</vt:lpstr>
      <vt:lpstr>Objectifs spécifiques de la GFP</vt:lpstr>
      <vt:lpstr>Objectifs spécifiques de la GFP</vt:lpstr>
      <vt:lpstr>Les trois objectifs spécifiques de la GFP(1)</vt:lpstr>
      <vt:lpstr>Les trois objectifs spécifiques (2)</vt:lpstr>
      <vt:lpstr>PowerPoint Presentation</vt:lpstr>
      <vt:lpstr>Les défis</vt:lpstr>
      <vt:lpstr>Le cycle budgétaire</vt:lpstr>
      <vt:lpstr>Plan du module</vt:lpstr>
      <vt:lpstr>Les limites des approches techniques (1)</vt:lpstr>
      <vt:lpstr>Les limites des approches techniques (2)</vt:lpstr>
      <vt:lpstr>Compléter le diagramme</vt:lpstr>
      <vt:lpstr>Messages clef</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Florence Brosset-Heckel</cp:lastModifiedBy>
  <cp:revision>229</cp:revision>
  <dcterms:created xsi:type="dcterms:W3CDTF">2011-10-28T10:25:18Z</dcterms:created>
  <dcterms:modified xsi:type="dcterms:W3CDTF">2018-06-15T08:06:05Z</dcterms:modified>
</cp:coreProperties>
</file>