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3" r:id="rId3"/>
    <p:sldId id="264" r:id="rId4"/>
    <p:sldId id="267" r:id="rId5"/>
    <p:sldId id="272" r:id="rId6"/>
    <p:sldId id="316" r:id="rId7"/>
    <p:sldId id="286" r:id="rId8"/>
    <p:sldId id="322" r:id="rId9"/>
    <p:sldId id="290" r:id="rId10"/>
    <p:sldId id="301" r:id="rId11"/>
    <p:sldId id="312" r:id="rId12"/>
    <p:sldId id="317" r:id="rId13"/>
    <p:sldId id="318" r:id="rId14"/>
    <p:sldId id="320" r:id="rId15"/>
    <p:sldId id="323" r:id="rId16"/>
    <p:sldId id="313" r:id="rId1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erre" initials="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3E6FD2"/>
    <a:srgbClr val="99CCFF"/>
    <a:srgbClr val="FFD624"/>
    <a:srgbClr val="3166CF"/>
    <a:srgbClr val="BDDE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2718" autoAdjust="0"/>
  </p:normalViewPr>
  <p:slideViewPr>
    <p:cSldViewPr>
      <p:cViewPr varScale="1">
        <p:scale>
          <a:sx n="77" d="100"/>
          <a:sy n="77" d="100"/>
        </p:scale>
        <p:origin x="108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740AB68-7B73-42AC-B819-3AD5B513F4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09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D66EE0F-C1E1-447F-BD40-C3A90F4A58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413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889BF907-CBB8-4AF1-9F61-089A93A0D415}" type="slidenum">
              <a:rPr lang="en-GB" altLang="en-US" smtClean="0"/>
              <a:pPr defTabSz="917575" eaLnBrk="0" hangingPunct="0"/>
              <a:t>2</a:t>
            </a:fld>
            <a:endParaRPr lang="en-GB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7013" indent="-227013">
              <a:lnSpc>
                <a:spcPct val="80000"/>
              </a:lnSpc>
            </a:pPr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1407314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B8A0ACCC-8BB3-41EF-9CB0-B6A82ECE6865}" type="slidenum">
              <a:rPr lang="en-GB" altLang="en-US" smtClean="0"/>
              <a:pPr defTabSz="917575" eaLnBrk="0" hangingPunct="0"/>
              <a:t>11</a:t>
            </a:fld>
            <a:endParaRPr lang="en-GB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244096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C358DA-EA9A-4EEF-8E03-AC3E380B1B14}" type="slidenum">
              <a:rPr lang="en-US" altLang="fr-FR"/>
              <a:pPr/>
              <a:t>12</a:t>
            </a:fld>
            <a:endParaRPr lang="en-US" altLang="fr-FR"/>
          </a:p>
        </p:txBody>
      </p:sp>
      <p:sp>
        <p:nvSpPr>
          <p:cNvPr id="122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737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74150-BF86-4FF6-A3B4-8A4B5650AA02}" type="slidenum">
              <a:rPr lang="en-US" altLang="fr-FR"/>
              <a:pPr/>
              <a:t>13</a:t>
            </a:fld>
            <a:endParaRPr lang="en-US" altLang="fr-FR"/>
          </a:p>
        </p:txBody>
      </p:sp>
      <p:sp>
        <p:nvSpPr>
          <p:cNvPr id="132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71220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4160B8-DECD-4BE6-98A6-A463B08D828C}" type="slidenum">
              <a:rPr lang="en-US" altLang="fr-FR"/>
              <a:pPr/>
              <a:t>14</a:t>
            </a:fld>
            <a:endParaRPr lang="en-US" altLang="fr-FR"/>
          </a:p>
        </p:txBody>
      </p:sp>
      <p:sp>
        <p:nvSpPr>
          <p:cNvPr id="132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1623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B00F0671-F82C-474A-A74A-278A0C00D568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16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altLang="en-US" dirty="0"/>
          </a:p>
        </p:txBody>
      </p:sp>
    </p:spTree>
    <p:extLst>
      <p:ext uri="{BB962C8B-B14F-4D97-AF65-F5344CB8AC3E}">
        <p14:creationId xmlns:p14="http://schemas.microsoft.com/office/powerpoint/2010/main" val="2723500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EF19DF3A-BB01-4B28-B8C5-929078CEDA88}" type="slidenum">
              <a:rPr lang="en-GB" altLang="en-US" smtClean="0"/>
              <a:pPr defTabSz="917575" eaLnBrk="0" hangingPunct="0"/>
              <a:t>3</a:t>
            </a:fld>
            <a:endParaRPr lang="en-GB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ln/>
          <a:extLst/>
        </p:spPr>
        <p:txBody>
          <a:bodyPr/>
          <a:lstStyle/>
          <a:p>
            <a:pPr marL="220550" indent="-220550">
              <a:lnSpc>
                <a:spcPct val="90000"/>
              </a:lnSpc>
              <a:defRPr/>
            </a:pP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529690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24DF6FC3-3478-4AF7-9875-BABC049F4419}" type="slidenum">
              <a:rPr lang="en-GB" altLang="en-US" smtClean="0"/>
              <a:pPr defTabSz="917575" eaLnBrk="0" hangingPunct="0"/>
              <a:t>4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2461977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09134221-5CA9-4537-ADC6-324C06056A07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5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pPr marL="219075" indent="-219075">
              <a:lnSpc>
                <a:spcPct val="80000"/>
              </a:lnSpc>
            </a:pPr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1277776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Clr>
                <a:schemeClr val="tx1"/>
              </a:buClr>
            </a:pPr>
            <a:endParaRPr lang="en-US" altLang="en-US" sz="800" dirty="0"/>
          </a:p>
        </p:txBody>
      </p:sp>
    </p:spTree>
    <p:extLst>
      <p:ext uri="{BB962C8B-B14F-4D97-AF65-F5344CB8AC3E}">
        <p14:creationId xmlns:p14="http://schemas.microsoft.com/office/powerpoint/2010/main" val="924621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6D735B22-4211-4058-9D26-D9C3DA6CB70A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7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pPr marL="219075" indent="-219075"/>
            <a:endParaRPr lang="en-US" altLang="en-US" sz="700" dirty="0"/>
          </a:p>
        </p:txBody>
      </p:sp>
    </p:spTree>
    <p:extLst>
      <p:ext uri="{BB962C8B-B14F-4D97-AF65-F5344CB8AC3E}">
        <p14:creationId xmlns:p14="http://schemas.microsoft.com/office/powerpoint/2010/main" val="1742650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FB0320AB-5865-4151-AB82-E39E20648FC2}" type="slidenum">
              <a:rPr lang="en-GB" altLang="en-US" smtClean="0"/>
              <a:pPr defTabSz="917575" eaLnBrk="0" hangingPunct="0"/>
              <a:t>8</a:t>
            </a:fld>
            <a:endParaRPr lang="en-GB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4046642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 eaLnBrk="0" hangingPunct="0"/>
            <a:fld id="{FB0320AB-5865-4151-AB82-E39E20648FC2}" type="slidenum">
              <a:rPr lang="en-GB" altLang="en-US" smtClean="0"/>
              <a:pPr defTabSz="917575" eaLnBrk="0" hangingPunct="0"/>
              <a:t>9</a:t>
            </a:fld>
            <a:endParaRPr lang="en-GB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516672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6" tIns="45958" rIns="91916" bIns="45958" anchor="b"/>
          <a:lstStyle/>
          <a:p>
            <a:pPr algn="r" defTabSz="952500" eaLnBrk="0" hangingPunct="0">
              <a:spcBef>
                <a:spcPct val="50000"/>
              </a:spcBef>
            </a:pPr>
            <a:fld id="{31BB391D-D963-4A47-BDC7-5FF9CD643994}" type="slidenum">
              <a:rPr lang="en-GB" altLang="en-US" b="1">
                <a:solidFill>
                  <a:schemeClr val="tx1"/>
                </a:solidFill>
                <a:latin typeface="Arial" charset="0"/>
              </a:rPr>
              <a:pPr algn="r" defTabSz="952500" eaLnBrk="0" hangingPunct="0">
                <a:spcBef>
                  <a:spcPct val="50000"/>
                </a:spcBef>
              </a:pPr>
              <a:t>10</a:t>
            </a:fld>
            <a:endParaRPr lang="en-GB" altLang="en-US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1575" cy="4462463"/>
          </a:xfrm>
          <a:noFill/>
          <a:ln/>
        </p:spPr>
        <p:txBody>
          <a:bodyPr/>
          <a:lstStyle/>
          <a:p>
            <a:endParaRPr lang="en-GB" altLang="en-US" sz="800" dirty="0"/>
          </a:p>
        </p:txBody>
      </p:sp>
    </p:spTree>
    <p:extLst>
      <p:ext uri="{BB962C8B-B14F-4D97-AF65-F5344CB8AC3E}">
        <p14:creationId xmlns:p14="http://schemas.microsoft.com/office/powerpoint/2010/main" val="322613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650B993-190D-4FAB-9186-F4F94112DE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23B3F-B071-4BE1-8B9F-04E401DD02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CBDEB-8907-450C-98F7-469FCD848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CC4B2-D7E4-4D70-BCEE-FDAB4D271B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34858-E695-4225-9C32-67A9CC2A12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DB652-6678-441B-9DA5-C001A2B93F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79A8B-4802-4E07-BF21-22F137B9F4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EA5C6-FC48-4492-8818-E3956DA45D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79ED5-AC53-461F-90A3-CE0462312C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A3294-84A9-41F7-9BCE-AB950DE6C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ED700-A39F-4731-9B7E-AB0A289E4B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EDF82F8-FF94-4E55-ABA2-FB0A9B52D4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2"/>
          <p:cNvSpPr>
            <a:spLocks noGrp="1"/>
          </p:cNvSpPr>
          <p:nvPr>
            <p:ph type="subTitle" idx="1"/>
          </p:nvPr>
        </p:nvSpPr>
        <p:spPr>
          <a:xfrm>
            <a:off x="1389068" y="3573016"/>
            <a:ext cx="6326204" cy="855669"/>
          </a:xfrm>
        </p:spPr>
        <p:txBody>
          <a:bodyPr/>
          <a:lstStyle/>
          <a:p>
            <a:r>
              <a:rPr lang="fr-FR" altLang="en-US" sz="2800" dirty="0"/>
              <a:t>Module 1.2: Le cycle budgétaire</a:t>
            </a:r>
          </a:p>
          <a:p>
            <a:endParaRPr lang="en-GB" altLang="en-US" sz="28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44576" y="1844824"/>
            <a:ext cx="7215188" cy="790575"/>
          </a:xfrm>
        </p:spPr>
        <p:txBody>
          <a:bodyPr/>
          <a:lstStyle/>
          <a:p>
            <a:pPr indent="0" algn="ctr" eaLnBrk="1" hangingPunct="1"/>
            <a:r>
              <a:rPr lang="en-US" altLang="en-US" sz="2800" dirty="0">
                <a:solidFill>
                  <a:srgbClr val="FFC000"/>
                </a:solidFill>
              </a:rPr>
              <a:t>INTRODUCTION TO </a:t>
            </a:r>
            <a:br>
              <a:rPr lang="en-US" altLang="en-US" sz="2800" dirty="0">
                <a:solidFill>
                  <a:srgbClr val="FFC000"/>
                </a:solidFill>
              </a:rPr>
            </a:br>
            <a:r>
              <a:rPr lang="en-US" altLang="en-US" sz="2800" dirty="0">
                <a:solidFill>
                  <a:srgbClr val="FFC000"/>
                </a:solidFill>
              </a:rPr>
              <a:t>PUBLIC FINANCE MANAGEMENT</a:t>
            </a:r>
            <a:endParaRPr lang="en-GB" altLang="en-US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457700" y="3260725"/>
            <a:ext cx="2263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en-GB" altLang="en-US">
                <a:solidFill>
                  <a:srgbClr val="DBE0E7"/>
                </a:solidFill>
              </a:rPr>
              <a:t>l</a:t>
            </a:r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title"/>
          </p:nvPr>
        </p:nvSpPr>
        <p:spPr>
          <a:xfrm>
            <a:off x="952500" y="1266827"/>
            <a:ext cx="7467600" cy="804851"/>
          </a:xfrm>
        </p:spPr>
        <p:txBody>
          <a:bodyPr/>
          <a:lstStyle/>
          <a:p>
            <a:pPr>
              <a:defRPr/>
            </a:pPr>
            <a:r>
              <a:rPr lang="en-GB" sz="3200" kern="1200" dirty="0"/>
              <a:t>Phase 5. Audit </a:t>
            </a:r>
            <a:r>
              <a:rPr lang="en-GB" sz="3200" kern="1200" dirty="0" err="1"/>
              <a:t>externe</a:t>
            </a:r>
            <a:endParaRPr lang="en-GB" sz="3200" kern="1200" dirty="0"/>
          </a:p>
        </p:txBody>
      </p:sp>
      <p:sp>
        <p:nvSpPr>
          <p:cNvPr id="1434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71472" y="2205038"/>
            <a:ext cx="8105802" cy="443867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r-FR" altLang="en-US" b="1" dirty="0"/>
              <a:t>Institution supérieure de contrôle (ISC)</a:t>
            </a:r>
            <a:r>
              <a:rPr lang="en-GB" altLang="en-US" i="0" dirty="0"/>
              <a:t> </a:t>
            </a:r>
          </a:p>
          <a:p>
            <a:pPr marL="0" indent="0">
              <a:buFontTx/>
              <a:buNone/>
            </a:pPr>
            <a:r>
              <a:rPr lang="fr-FR" dirty="0"/>
              <a:t>La principale tâche des institutions supérieures de contrôle des finances publiques (ISC) consiste à vérifier si les deniers publics sont dépensés en veillant aux aspects d’économie, de rendement et de conformité aux législations et réglementations en vigueur. (INTOSAI 2009)</a:t>
            </a:r>
          </a:p>
          <a:p>
            <a:pPr marL="0" indent="0">
              <a:buFontTx/>
              <a:buNone/>
            </a:pPr>
            <a:r>
              <a:rPr lang="fr-FR" dirty="0"/>
              <a:t>Pour bien s’acquitter de leurs tâches, les ISC doivent être indépendantes des entités qu’elles contrôlent et doivent être protégées de toute forme d’influence externe.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1187450" y="1319202"/>
            <a:ext cx="734499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kumimoji="1" lang="en-GB" sz="3400" b="1" dirty="0"/>
              <a:t> </a:t>
            </a:r>
            <a:r>
              <a:rPr kumimoji="1" lang="fr-FR" sz="3400" b="1" dirty="0"/>
              <a:t>Phase </a:t>
            </a:r>
            <a:r>
              <a:rPr lang="fr-FR" sz="3200" b="1" dirty="0">
                <a:latin typeface="+mj-lt"/>
                <a:ea typeface="+mj-ea"/>
                <a:cs typeface="+mj-cs"/>
              </a:rPr>
              <a:t>6. Revue des politiques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472" y="2143116"/>
            <a:ext cx="8164508" cy="428628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anose="05000000000000000000" pitchFamily="2" charset="2"/>
              <a:buChar char="§"/>
            </a:pPr>
            <a:r>
              <a:rPr lang="fr-FR" altLang="en-US" i="0" dirty="0"/>
              <a:t>Comparaison des résultats des politiques aux prévisions;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anose="05000000000000000000" pitchFamily="2" charset="2"/>
              <a:buChar char="§"/>
            </a:pPr>
            <a:r>
              <a:rPr lang="fr-FR" altLang="en-US" i="0" dirty="0"/>
              <a:t>Analyse a posteriori de l’impact des politiques publiques;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anose="05000000000000000000" pitchFamily="2" charset="2"/>
              <a:buChar char="§"/>
            </a:pPr>
            <a:r>
              <a:rPr lang="fr-FR" altLang="en-US" i="0" dirty="0"/>
              <a:t>Y-a-t-il un cadre de performance pour le suivi et l’évaluation?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 typeface="Wingdings" panose="05000000000000000000" pitchFamily="2" charset="2"/>
              <a:buChar char="§"/>
            </a:pPr>
            <a:r>
              <a:rPr lang="fr-FR" altLang="en-US" i="0" dirty="0"/>
              <a:t>Adaptation de la planification stratégique sur la base de l’analyse des résultats des politiques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ClrTx/>
              <a:buNone/>
            </a:pPr>
            <a:r>
              <a:rPr lang="fr-FR" altLang="en-US" i="0" dirty="0"/>
              <a:t>NB: Un input crucial pour la phase de planification stratégique du budget suivant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D16EB-6D4D-42C4-AC17-402342F8D03B}" type="slidenum">
              <a:rPr lang="en-GB" altLang="fr-FR"/>
              <a:pPr/>
              <a:t>12</a:t>
            </a:fld>
            <a:endParaRPr lang="en-GB" altLang="fr-FR"/>
          </a:p>
        </p:txBody>
      </p:sp>
      <p:sp>
        <p:nvSpPr>
          <p:cNvPr id="1228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6357" y="764704"/>
            <a:ext cx="8229600" cy="987425"/>
          </a:xfrm>
        </p:spPr>
        <p:txBody>
          <a:bodyPr/>
          <a:lstStyle/>
          <a:p>
            <a:r>
              <a:rPr lang="fr-FR" altLang="fr-FR" dirty="0"/>
              <a:t>Les acteurs (1)</a:t>
            </a:r>
          </a:p>
        </p:txBody>
      </p:sp>
      <p:sp>
        <p:nvSpPr>
          <p:cNvPr id="122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99863" y="1556792"/>
            <a:ext cx="8784976" cy="5805264"/>
          </a:xfrm>
        </p:spPr>
        <p:txBody>
          <a:bodyPr/>
          <a:lstStyle/>
          <a:p>
            <a:pPr lvl="1"/>
            <a:r>
              <a:rPr lang="fr-FR" altLang="fr-FR" dirty="0">
                <a:latin typeface="+mj-lt"/>
                <a:cs typeface="Arial" panose="020B0604020202020204" pitchFamily="34" charset="0"/>
              </a:rPr>
              <a:t>le centre: Premier Ministre, Conseil des Ministres, etc.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Décisions sur les politiques publiques et coordination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Approbation du projet de budget ;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Rôle d'arbitrage du Premier Ministre</a:t>
            </a:r>
          </a:p>
          <a:p>
            <a:pPr lvl="1"/>
            <a:r>
              <a:rPr lang="fr-FR" altLang="fr-FR" dirty="0">
                <a:latin typeface="+mj-lt"/>
                <a:cs typeface="Arial" panose="020B0604020202020204" pitchFamily="34" charset="0"/>
              </a:rPr>
              <a:t>Le ministère des finances (MF)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Etablit la réglementation financière, supervise la gestion des finances publiques et régule l'exécution budgétaire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Coordonne la préparation du budget, prépare le cadrage macroéconomique et macro-budgétaire du budget.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Coordonne le suivi budgétaire et la comptabilité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Assure la planification financière intra-annuelle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Peut contrôler certaines transactions</a:t>
            </a:r>
          </a:p>
          <a:p>
            <a:pPr marL="857250" lvl="1" indent="-342900">
              <a:buFont typeface="Courier New" panose="02070309020205020404" pitchFamily="49" charset="0"/>
              <a:buChar char="o"/>
            </a:pPr>
            <a:r>
              <a:rPr lang="fr-FR" altLang="fr-FR" dirty="0">
                <a:latin typeface="+mj-lt"/>
                <a:cs typeface="Arial" panose="020B0604020202020204" pitchFamily="34" charset="0"/>
              </a:rPr>
              <a:t>Ministère du Plan et/ou de l’Economie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Chargé de préparer les stratégies de développement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Dans certains pays, peut exercer des responsabilités placées sous la responsabilité du MF dans d’autres pays: préparation du cadre macroéconomique et programmation des investissements publics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endParaRPr lang="fr-FR" alt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070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42D3-EF36-4E38-854A-9FCD86D792FF}" type="slidenum">
              <a:rPr lang="en-GB" altLang="fr-FR"/>
              <a:pPr/>
              <a:t>13</a:t>
            </a:fld>
            <a:endParaRPr lang="en-GB" altLang="fr-FR"/>
          </a:p>
        </p:txBody>
      </p:sp>
      <p:sp>
        <p:nvSpPr>
          <p:cNvPr id="132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8229600" cy="987425"/>
          </a:xfrm>
        </p:spPr>
        <p:txBody>
          <a:bodyPr/>
          <a:lstStyle/>
          <a:p>
            <a:r>
              <a:rPr lang="fr-FR" altLang="fr-FR"/>
              <a:t>Les acteurs (2)</a:t>
            </a:r>
          </a:p>
        </p:txBody>
      </p:sp>
      <p:sp>
        <p:nvSpPr>
          <p:cNvPr id="132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3050" y="1526940"/>
            <a:ext cx="8597900" cy="5127625"/>
          </a:xfrm>
        </p:spPr>
        <p:txBody>
          <a:bodyPr/>
          <a:lstStyle/>
          <a:p>
            <a:pPr lvl="1"/>
            <a:r>
              <a:rPr lang="fr-FR" altLang="fr-FR" dirty="0">
                <a:latin typeface="+mj-lt"/>
                <a:cs typeface="Arial" panose="020B0604020202020204" pitchFamily="34" charset="0"/>
              </a:rPr>
              <a:t>Les ministères sectoriels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Formulation des politiques sectorielles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Établissement des priorités et arbitrages intra-sectoriels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Exécution du budget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fr-FR" altLang="fr-FR" dirty="0">
                <a:latin typeface="+mj-lt"/>
                <a:cs typeface="Arial" panose="020B0604020202020204" pitchFamily="34" charset="0"/>
              </a:rPr>
              <a:t>Le législatif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Approuve les politiques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Vote les lois de finances initiale et rectificative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Est tenu informé de l'exécution budgétaire  et peut exercer des contrôles en cours d'exécution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Examine les comptes de fin d'année; Vote la loi de règlement (pays francophones)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dirty="0">
                <a:latin typeface="+mj-lt"/>
                <a:cs typeface="Arial" panose="020B0604020202020204" pitchFamily="34" charset="0"/>
              </a:rPr>
              <a:t>L’Institution supérieure de contrôle (ISC)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</a:rPr>
              <a:t>Contrôle indépendant de l'exécutif, audits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fr-FR" altLang="fr-FR" sz="1600" dirty="0">
                <a:latin typeface="+mj-lt"/>
              </a:rPr>
              <a:t>Cour/Chambre des Comptes ayant un rôle juridictionnel dans les pays francophones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fr-FR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24762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652E-A539-4936-920C-A3B8F733D36F}" type="slidenum">
              <a:rPr lang="en-GB" altLang="fr-FR"/>
              <a:pPr/>
              <a:t>14</a:t>
            </a:fld>
            <a:endParaRPr lang="en-GB" altLang="fr-FR"/>
          </a:p>
        </p:txBody>
      </p:sp>
      <p:sp>
        <p:nvSpPr>
          <p:cNvPr id="132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0"/>
            <a:ext cx="8559800" cy="1139825"/>
          </a:xfrm>
        </p:spPr>
        <p:txBody>
          <a:bodyPr/>
          <a:lstStyle/>
          <a:p>
            <a:r>
              <a:rPr lang="fr-FR" altLang="fr-FR" sz="2400" dirty="0">
                <a:solidFill>
                  <a:schemeClr val="bg1"/>
                </a:solidFill>
              </a:rPr>
              <a:t>   Organisation et fonctions du ministère des finances (1)</a:t>
            </a:r>
          </a:p>
        </p:txBody>
      </p:sp>
      <p:sp>
        <p:nvSpPr>
          <p:cNvPr id="132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960" y="1139825"/>
            <a:ext cx="8892480" cy="557254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altLang="fr-FR" sz="1600" dirty="0">
                <a:latin typeface="+mj-lt"/>
                <a:cs typeface="Arial" panose="020B0604020202020204" pitchFamily="34" charset="0"/>
              </a:rPr>
              <a:t>Variable selon les pays, à titre d'exemple</a:t>
            </a:r>
            <a:endParaRPr lang="fr-FR" altLang="fr-FR" sz="1600" i="0" dirty="0">
              <a:latin typeface="+mj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Tx/>
            </a:pP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Direction de la Prévision</a:t>
            </a:r>
          </a:p>
          <a:p>
            <a:pPr>
              <a:lnSpc>
                <a:spcPct val="80000"/>
              </a:lnSpc>
              <a:buClrTx/>
            </a:pP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DG budget</a:t>
            </a:r>
            <a:r>
              <a:rPr lang="fr-FR" altLang="fr-FR" sz="2000" i="0" dirty="0">
                <a:latin typeface="+mj-lt"/>
                <a:cs typeface="Arial" panose="020B0604020202020204" pitchFamily="34" charset="0"/>
              </a:rPr>
              <a:t>: </a:t>
            </a: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préparation de la loi de finances, des programmes de dépense à moyen terme,  gestion budgétaire intra-annuelle</a:t>
            </a:r>
          </a:p>
          <a:p>
            <a:pPr lvl="1">
              <a:lnSpc>
                <a:spcPct val="80000"/>
              </a:lnSpc>
            </a:pPr>
            <a:r>
              <a:rPr lang="fr-FR" altLang="fr-FR" sz="1800" b="0" dirty="0">
                <a:latin typeface="+mj-lt"/>
                <a:cs typeface="Arial" panose="020B0604020202020204" pitchFamily="34" charset="0"/>
              </a:rPr>
              <a:t>Certains pays d'Afrique francophone: ordonnateur </a:t>
            </a:r>
          </a:p>
          <a:p>
            <a:pPr lvl="1">
              <a:lnSpc>
                <a:spcPct val="80000"/>
              </a:lnSpc>
            </a:pPr>
            <a:r>
              <a:rPr lang="fr-FR" altLang="fr-FR" sz="1800" b="0" dirty="0">
                <a:latin typeface="+mj-lt"/>
                <a:cs typeface="Arial" panose="020B0604020202020204" pitchFamily="34" charset="0"/>
              </a:rPr>
              <a:t>Quelquefois, une organisation séparée (DG des investissement ou ministère du Plan) prépare le programme d'investissement public.</a:t>
            </a:r>
          </a:p>
          <a:p>
            <a:pPr>
              <a:lnSpc>
                <a:spcPct val="80000"/>
              </a:lnSpc>
              <a:buClrTx/>
            </a:pP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DG du Trésor et de la Comptabilité publique</a:t>
            </a: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: gestion du système de paiement, de la trésorerie, de la dette, tenue de la comptabilité de l'Etat. </a:t>
            </a:r>
          </a:p>
          <a:p>
            <a:pPr lvl="1">
              <a:lnSpc>
                <a:spcPct val="80000"/>
              </a:lnSpc>
            </a:pPr>
            <a:r>
              <a:rPr lang="fr-FR" altLang="fr-FR" sz="1800" b="0" dirty="0">
                <a:latin typeface="+mj-lt"/>
                <a:cs typeface="Arial" panose="020B0604020202020204" pitchFamily="34" charset="0"/>
              </a:rPr>
              <a:t>La dette est quelquefois gérée par une entité séparée</a:t>
            </a:r>
          </a:p>
          <a:p>
            <a:pPr>
              <a:buClrTx/>
            </a:pPr>
            <a:r>
              <a:rPr lang="fr-FR" altLang="fr-FR" sz="1800" dirty="0">
                <a:latin typeface="+mj-lt"/>
                <a:cs typeface="Arial" panose="020B0604020202020204" pitchFamily="34" charset="0"/>
              </a:rPr>
              <a:t>Pays francophones</a:t>
            </a: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, </a:t>
            </a: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direction du contrôle financier</a:t>
            </a:r>
          </a:p>
          <a:p>
            <a:pPr lvl="1"/>
            <a:r>
              <a:rPr lang="fr-FR" altLang="fr-FR" sz="1800" b="0" dirty="0">
                <a:latin typeface="+mj-lt"/>
                <a:cs typeface="Arial" panose="020B0604020202020204" pitchFamily="34" charset="0"/>
              </a:rPr>
              <a:t>Contrôle de régularité des engagements et autres décisions ayant un impact budgétaire </a:t>
            </a:r>
          </a:p>
          <a:p>
            <a:pPr>
              <a:buClrTx/>
            </a:pP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DG des impôts, des douanes</a:t>
            </a:r>
          </a:p>
          <a:p>
            <a:pPr lvl="1"/>
            <a:r>
              <a:rPr lang="fr-FR" altLang="fr-FR" sz="1800" b="0" dirty="0">
                <a:latin typeface="+mj-lt"/>
                <a:cs typeface="Arial" panose="020B0604020202020204" pitchFamily="34" charset="0"/>
              </a:rPr>
              <a:t>Agences semi-autonomes dans plusieurs pays africains anglophones</a:t>
            </a:r>
          </a:p>
          <a:p>
            <a:pPr>
              <a:buClrTx/>
            </a:pP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Audit.</a:t>
            </a: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  Pays francophones, inspection générale des finances. Pays anglophones, auditeur interne</a:t>
            </a:r>
          </a:p>
          <a:p>
            <a:pPr>
              <a:buClrTx/>
            </a:pPr>
            <a:r>
              <a:rPr lang="fr-FR" altLang="fr-FR" sz="2000" b="1" i="0" dirty="0">
                <a:latin typeface="+mj-lt"/>
                <a:cs typeface="Arial" panose="020B0604020202020204" pitchFamily="34" charset="0"/>
              </a:rPr>
              <a:t>Direction centrale des marchés publics</a:t>
            </a:r>
          </a:p>
          <a:p>
            <a:pPr>
              <a:lnSpc>
                <a:spcPct val="80000"/>
              </a:lnSpc>
            </a:pPr>
            <a:endParaRPr lang="fr-FR" altLang="fr-FR" sz="2400" dirty="0"/>
          </a:p>
          <a:p>
            <a:pPr lvl="1">
              <a:lnSpc>
                <a:spcPct val="80000"/>
              </a:lnSpc>
            </a:pPr>
            <a:endParaRPr lang="fr-FR" altLang="fr-FR" sz="2000" dirty="0"/>
          </a:p>
        </p:txBody>
      </p:sp>
    </p:spTree>
    <p:extLst>
      <p:ext uri="{BB962C8B-B14F-4D97-AF65-F5344CB8AC3E}">
        <p14:creationId xmlns:p14="http://schemas.microsoft.com/office/powerpoint/2010/main" val="3214280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3DC44-F050-4890-A90A-A8EC7898D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292" y="1484784"/>
            <a:ext cx="8229600" cy="936625"/>
          </a:xfrm>
        </p:spPr>
        <p:txBody>
          <a:bodyPr/>
          <a:lstStyle/>
          <a:p>
            <a:r>
              <a:rPr lang="fr-FR" sz="2800" dirty="0"/>
              <a:t>Responsabilités des gestionnaires des ministères dépensiers dans les pays anglophones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6CD63F-6F03-4F9E-BF46-BBF19FE23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292" y="2852936"/>
            <a:ext cx="8229600" cy="3529013"/>
          </a:xfrm>
        </p:spPr>
        <p:txBody>
          <a:bodyPr/>
          <a:lstStyle/>
          <a:p>
            <a:r>
              <a:rPr lang="fr-FR" sz="2000" dirty="0"/>
              <a:t>● Préparer les projections budgétaires de leur ministère. </a:t>
            </a:r>
          </a:p>
          <a:p>
            <a:r>
              <a:rPr lang="fr-FR" sz="2000" dirty="0"/>
              <a:t>● Veiller à ce qu’aucun plafond de dépenses ne soit dépassé et à ce qu’aucun poste de dépenses ne soit dépassé sans une autorisation préalable.</a:t>
            </a:r>
          </a:p>
          <a:p>
            <a:r>
              <a:rPr lang="fr-FR" sz="2000" dirty="0"/>
              <a:t> ● Déléguer l’autorisation de dépenser aux agents concernés du ministère – les détenteurs de mandat – et veiller à ce que ceux-ci ne dépassent pas les plafonds de dépenses imposés. </a:t>
            </a:r>
          </a:p>
          <a:p>
            <a:r>
              <a:rPr lang="fr-FR" sz="2000" dirty="0"/>
              <a:t>● Préparer et avaliser les comptes annuels du ministère et expliquer les résultats budgétaires du ministère au Comité des comptes publics du Parlement.</a:t>
            </a:r>
          </a:p>
        </p:txBody>
      </p:sp>
    </p:spTree>
    <p:extLst>
      <p:ext uri="{BB962C8B-B14F-4D97-AF65-F5344CB8AC3E}">
        <p14:creationId xmlns:p14="http://schemas.microsoft.com/office/powerpoint/2010/main" val="3268569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ChangeArrowheads="1"/>
          </p:cNvSpPr>
          <p:nvPr/>
        </p:nvSpPr>
        <p:spPr bwMode="auto">
          <a:xfrm>
            <a:off x="4267200" y="2466996"/>
            <a:ext cx="1581150" cy="39624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r" eaLnBrk="0" hangingPunct="0">
              <a:lnSpc>
                <a:spcPts val="2000"/>
              </a:lnSpc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33400" y="2314596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r" eaLnBrk="0" hangingPunct="0">
              <a:lnSpc>
                <a:spcPts val="2000"/>
              </a:lnSpc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09600" y="2619396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r" eaLnBrk="0" hangingPunct="0">
              <a:lnSpc>
                <a:spcPts val="2000"/>
              </a:lnSpc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3228996"/>
            <a:ext cx="381000" cy="2286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endParaRPr lang="nl-NL" altLang="en-US" b="1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029200" y="5817316"/>
            <a:ext cx="70532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t</a:t>
            </a:r>
            <a:endParaRPr lang="en-GB" altLang="en-US" b="1" dirty="0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400800" y="5893516"/>
            <a:ext cx="312586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t+1</a:t>
            </a:r>
            <a:endParaRPr lang="en-GB" altLang="en-US" b="1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7848600" y="5893516"/>
            <a:ext cx="312586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t+2</a:t>
            </a:r>
            <a:endParaRPr lang="en-GB" altLang="en-US" b="1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1752600" y="5817316"/>
            <a:ext cx="25327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t-2</a:t>
            </a:r>
            <a:endParaRPr lang="en-GB" altLang="en-US" b="1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352800" y="5817316"/>
            <a:ext cx="25327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/>
              <a:t>t-1</a:t>
            </a:r>
            <a:endParaRPr lang="en-GB" altLang="en-US" b="1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267200" y="2466996"/>
            <a:ext cx="0" cy="76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28600" y="2730521"/>
            <a:ext cx="5589588" cy="604838"/>
            <a:chOff x="144" y="1318"/>
            <a:chExt cx="3521" cy="381"/>
          </a:xfrm>
        </p:grpSpPr>
        <p:sp>
          <p:nvSpPr>
            <p:cNvPr id="16423" name="Rectangle 15"/>
            <p:cNvSpPr>
              <a:spLocks noChangeArrowheads="1"/>
            </p:cNvSpPr>
            <p:nvPr/>
          </p:nvSpPr>
          <p:spPr bwMode="auto">
            <a:xfrm>
              <a:off x="144" y="1318"/>
              <a:ext cx="528" cy="3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Budget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T-1</a:t>
              </a:r>
              <a:endParaRPr lang="en-GB" altLang="en-US" b="1"/>
            </a:p>
          </p:txBody>
        </p:sp>
        <p:sp>
          <p:nvSpPr>
            <p:cNvPr id="16424" name="AutoShape 16"/>
            <p:cNvSpPr>
              <a:spLocks noChangeArrowheads="1"/>
            </p:cNvSpPr>
            <p:nvPr/>
          </p:nvSpPr>
          <p:spPr bwMode="auto">
            <a:xfrm>
              <a:off x="2735" y="144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 </a:t>
              </a:r>
              <a:r>
                <a:rPr lang="en-US" altLang="en-US" b="1" dirty="0">
                  <a:solidFill>
                    <a:schemeClr val="bg1"/>
                  </a:solidFill>
                </a:rPr>
                <a:t>Audit </a:t>
              </a:r>
              <a:r>
                <a:rPr lang="en-US" altLang="en-US" b="1" dirty="0" err="1">
                  <a:solidFill>
                    <a:schemeClr val="bg1"/>
                  </a:solidFill>
                </a:rPr>
                <a:t>externe</a:t>
              </a:r>
              <a:endParaRPr lang="en-US" altLang="en-US" b="1" dirty="0">
                <a:solidFill>
                  <a:schemeClr val="bg1"/>
                </a:solidFill>
              </a:endParaRP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>
                  <a:solidFill>
                    <a:schemeClr val="bg1"/>
                  </a:solidFill>
                </a:rPr>
                <a:t>Revue des pol</a:t>
              </a:r>
              <a:r>
                <a:rPr lang="en-US" altLang="en-US" b="1" dirty="0"/>
                <a:t>.</a:t>
              </a:r>
              <a:endParaRPr lang="en-GB" altLang="en-US" b="1" dirty="0"/>
            </a:p>
          </p:txBody>
        </p:sp>
        <p:sp>
          <p:nvSpPr>
            <p:cNvPr id="16425" name="AutoShape 17"/>
            <p:cNvSpPr>
              <a:spLocks noChangeArrowheads="1"/>
            </p:cNvSpPr>
            <p:nvPr/>
          </p:nvSpPr>
          <p:spPr bwMode="auto">
            <a:xfrm>
              <a:off x="1743" y="1440"/>
              <a:ext cx="905" cy="231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/>
                <a:t>Execution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err="1"/>
                <a:t>Compta</a:t>
              </a:r>
              <a:r>
                <a:rPr lang="en-US" altLang="en-US" b="1" dirty="0"/>
                <a:t>. Rapports.</a:t>
              </a:r>
              <a:endParaRPr lang="en-GB" altLang="en-US" b="1" dirty="0"/>
            </a:p>
          </p:txBody>
        </p:sp>
        <p:sp>
          <p:nvSpPr>
            <p:cNvPr id="16426" name="AutoShape 18"/>
            <p:cNvSpPr>
              <a:spLocks noChangeArrowheads="1"/>
            </p:cNvSpPr>
            <p:nvPr/>
          </p:nvSpPr>
          <p:spPr bwMode="auto">
            <a:xfrm>
              <a:off x="751" y="1440"/>
              <a:ext cx="930" cy="236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err="1"/>
                <a:t>Planif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strat</a:t>
              </a:r>
              <a:r>
                <a:rPr lang="en-US" altLang="en-US" b="1" dirty="0"/>
                <a:t>. &amp;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 dirty="0" err="1"/>
                <a:t>Prép</a:t>
              </a:r>
              <a:r>
                <a:rPr lang="en-US" altLang="en-US" b="1" dirty="0"/>
                <a:t>. du Budget</a:t>
              </a:r>
              <a:endParaRPr lang="en-GB" altLang="en-US" b="1" dirty="0"/>
            </a:p>
          </p:txBody>
        </p:sp>
      </p:grpSp>
      <p:sp>
        <p:nvSpPr>
          <p:cNvPr id="16399" name="Line 19"/>
          <p:cNvSpPr>
            <a:spLocks noChangeShapeType="1"/>
          </p:cNvSpPr>
          <p:nvPr/>
        </p:nvSpPr>
        <p:spPr bwMode="auto">
          <a:xfrm>
            <a:off x="26670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0" name="Line 20"/>
          <p:cNvSpPr>
            <a:spLocks noChangeShapeType="1"/>
          </p:cNvSpPr>
          <p:nvPr/>
        </p:nvSpPr>
        <p:spPr bwMode="auto">
          <a:xfrm>
            <a:off x="42672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1" name="Line 21"/>
          <p:cNvSpPr>
            <a:spLocks noChangeShapeType="1"/>
          </p:cNvSpPr>
          <p:nvPr/>
        </p:nvSpPr>
        <p:spPr bwMode="auto">
          <a:xfrm>
            <a:off x="58674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2" name="Line 22"/>
          <p:cNvSpPr>
            <a:spLocks noChangeShapeType="1"/>
          </p:cNvSpPr>
          <p:nvPr/>
        </p:nvSpPr>
        <p:spPr bwMode="auto">
          <a:xfrm>
            <a:off x="7467600" y="2162196"/>
            <a:ext cx="0" cy="42672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3" name="Line 23"/>
          <p:cNvSpPr>
            <a:spLocks noChangeShapeType="1"/>
          </p:cNvSpPr>
          <p:nvPr/>
        </p:nvSpPr>
        <p:spPr bwMode="auto">
          <a:xfrm>
            <a:off x="1219200" y="3609996"/>
            <a:ext cx="4648200" cy="0"/>
          </a:xfrm>
          <a:prstGeom prst="line">
            <a:avLst/>
          </a:prstGeom>
          <a:noFill/>
          <a:ln w="19050">
            <a:solidFill>
              <a:srgbClr val="DBE0E7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4" name="Line 24"/>
          <p:cNvSpPr>
            <a:spLocks noChangeShapeType="1"/>
          </p:cNvSpPr>
          <p:nvPr/>
        </p:nvSpPr>
        <p:spPr bwMode="auto">
          <a:xfrm>
            <a:off x="5867400" y="3609996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28600" y="4940321"/>
            <a:ext cx="8686800" cy="803275"/>
            <a:chOff x="144" y="2710"/>
            <a:chExt cx="5472" cy="506"/>
          </a:xfrm>
        </p:grpSpPr>
        <p:sp>
          <p:nvSpPr>
            <p:cNvPr id="16417" name="Rectangle 26"/>
            <p:cNvSpPr>
              <a:spLocks noChangeArrowheads="1"/>
            </p:cNvSpPr>
            <p:nvPr/>
          </p:nvSpPr>
          <p:spPr bwMode="auto">
            <a:xfrm>
              <a:off x="144" y="2710"/>
              <a:ext cx="528" cy="3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Budget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T+1</a:t>
              </a:r>
              <a:endParaRPr lang="en-GB" altLang="en-US" b="1"/>
            </a:p>
          </p:txBody>
        </p:sp>
        <p:sp>
          <p:nvSpPr>
            <p:cNvPr id="16421" name="Line 30"/>
            <p:cNvSpPr>
              <a:spLocks noChangeShapeType="1"/>
            </p:cNvSpPr>
            <p:nvPr/>
          </p:nvSpPr>
          <p:spPr bwMode="auto">
            <a:xfrm>
              <a:off x="2688" y="3216"/>
              <a:ext cx="2928" cy="0"/>
            </a:xfrm>
            <a:prstGeom prst="line">
              <a:avLst/>
            </a:prstGeom>
            <a:noFill/>
            <a:ln w="19050">
              <a:solidFill>
                <a:srgbClr val="DBE0E7"/>
              </a:solidFill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  <p:sp>
          <p:nvSpPr>
            <p:cNvPr id="16422" name="Line 31"/>
            <p:cNvSpPr>
              <a:spLocks noChangeShapeType="1"/>
            </p:cNvSpPr>
            <p:nvPr/>
          </p:nvSpPr>
          <p:spPr bwMode="auto">
            <a:xfrm>
              <a:off x="768" y="3216"/>
              <a:ext cx="19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</p:grpSp>
      <p:grpSp>
        <p:nvGrpSpPr>
          <p:cNvPr id="16406" name="Group 32"/>
          <p:cNvGrpSpPr>
            <a:grpSpLocks/>
          </p:cNvGrpSpPr>
          <p:nvPr/>
        </p:nvGrpSpPr>
        <p:grpSpPr bwMode="auto">
          <a:xfrm>
            <a:off x="228600" y="3905271"/>
            <a:ext cx="8610600" cy="847725"/>
            <a:chOff x="144" y="2058"/>
            <a:chExt cx="5424" cy="534"/>
          </a:xfrm>
        </p:grpSpPr>
        <p:sp>
          <p:nvSpPr>
            <p:cNvPr id="16409" name="AutoShape 33"/>
            <p:cNvSpPr>
              <a:spLocks noChangeArrowheads="1"/>
            </p:cNvSpPr>
            <p:nvPr/>
          </p:nvSpPr>
          <p:spPr bwMode="auto">
            <a:xfrm>
              <a:off x="336" y="2304"/>
              <a:ext cx="240" cy="144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endParaRPr lang="nl-NL" altLang="en-US" b="1"/>
            </a:p>
          </p:txBody>
        </p:sp>
        <p:sp>
          <p:nvSpPr>
            <p:cNvPr id="16410" name="Rectangle 34"/>
            <p:cNvSpPr>
              <a:spLocks noChangeArrowheads="1"/>
            </p:cNvSpPr>
            <p:nvPr/>
          </p:nvSpPr>
          <p:spPr bwMode="auto">
            <a:xfrm>
              <a:off x="144" y="2058"/>
              <a:ext cx="528" cy="3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Budget</a:t>
              </a:r>
            </a:p>
            <a:p>
              <a:pPr algn="ctr" eaLnBrk="0" hangingPunct="0">
                <a:lnSpc>
                  <a:spcPts val="2000"/>
                </a:lnSpc>
                <a:spcBef>
                  <a:spcPct val="50000"/>
                </a:spcBef>
              </a:pPr>
              <a:r>
                <a:rPr lang="en-US" altLang="en-US" b="1"/>
                <a:t>T</a:t>
              </a:r>
              <a:endParaRPr lang="en-GB" altLang="en-US" b="1"/>
            </a:p>
          </p:txBody>
        </p:sp>
        <p:sp>
          <p:nvSpPr>
            <p:cNvPr id="16414" name="Line 38"/>
            <p:cNvSpPr>
              <a:spLocks noChangeShapeType="1"/>
            </p:cNvSpPr>
            <p:nvPr/>
          </p:nvSpPr>
          <p:spPr bwMode="auto">
            <a:xfrm>
              <a:off x="1680" y="2592"/>
              <a:ext cx="3024" cy="0"/>
            </a:xfrm>
            <a:prstGeom prst="line">
              <a:avLst/>
            </a:prstGeom>
            <a:noFill/>
            <a:ln w="19050">
              <a:solidFill>
                <a:srgbClr val="DBE0E7"/>
              </a:solidFill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  <p:sp>
          <p:nvSpPr>
            <p:cNvPr id="16415" name="Line 39"/>
            <p:cNvSpPr>
              <a:spLocks noChangeShapeType="1"/>
            </p:cNvSpPr>
            <p:nvPr/>
          </p:nvSpPr>
          <p:spPr bwMode="auto">
            <a:xfrm>
              <a:off x="720" y="2592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  <p:sp>
          <p:nvSpPr>
            <p:cNvPr id="16416" name="Line 40"/>
            <p:cNvSpPr>
              <a:spLocks noChangeShapeType="1"/>
            </p:cNvSpPr>
            <p:nvPr/>
          </p:nvSpPr>
          <p:spPr bwMode="auto">
            <a:xfrm>
              <a:off x="4704" y="2592"/>
              <a:ext cx="86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lIns="0" tIns="0" rIns="0" bIns="0" anchor="b"/>
            <a:lstStyle/>
            <a:p>
              <a:endParaRPr lang="el-GR"/>
            </a:p>
          </p:txBody>
        </p:sp>
      </p:grpSp>
      <p:sp>
        <p:nvSpPr>
          <p:cNvPr id="16407" name="Line 41"/>
          <p:cNvSpPr>
            <a:spLocks noChangeShapeType="1"/>
          </p:cNvSpPr>
          <p:nvPr/>
        </p:nvSpPr>
        <p:spPr bwMode="auto">
          <a:xfrm>
            <a:off x="1219200" y="2466996"/>
            <a:ext cx="7696200" cy="0"/>
          </a:xfrm>
          <a:prstGeom prst="line">
            <a:avLst/>
          </a:prstGeom>
          <a:noFill/>
          <a:ln w="19050">
            <a:solidFill>
              <a:srgbClr val="DBE0E7"/>
            </a:solidFill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16408" name="Line 42"/>
          <p:cNvSpPr>
            <a:spLocks noChangeShapeType="1"/>
          </p:cNvSpPr>
          <p:nvPr/>
        </p:nvSpPr>
        <p:spPr bwMode="auto">
          <a:xfrm>
            <a:off x="1219200" y="2162196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tIns="0" rIns="0" bIns="0" anchor="b"/>
          <a:lstStyle/>
          <a:p>
            <a:endParaRPr lang="el-GR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1381148" y="1319202"/>
            <a:ext cx="647700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algn="ctr" eaLnBrk="0" hangingPunct="0">
              <a:defRPr/>
            </a:pPr>
            <a:r>
              <a:rPr kumimoji="1" lang="en-GB" sz="3400" b="1" dirty="0"/>
              <a:t> Message clef</a:t>
            </a: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2709431" y="3921146"/>
            <a:ext cx="1476375" cy="37465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 err="1"/>
              <a:t>Planif</a:t>
            </a:r>
            <a:r>
              <a:rPr lang="en-US" altLang="en-US" b="1" dirty="0"/>
              <a:t> </a:t>
            </a:r>
            <a:r>
              <a:rPr lang="en-US" altLang="en-US" b="1" dirty="0" err="1"/>
              <a:t>strat</a:t>
            </a:r>
            <a:r>
              <a:rPr lang="en-US" altLang="en-US" b="1" dirty="0"/>
              <a:t>. &amp;</a:t>
            </a:r>
          </a:p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 err="1"/>
              <a:t>Prép</a:t>
            </a:r>
            <a:r>
              <a:rPr lang="en-US" altLang="en-US" b="1" dirty="0"/>
              <a:t>. du Budget</a:t>
            </a:r>
            <a:endParaRPr lang="en-GB" altLang="en-US" b="1" dirty="0"/>
          </a:p>
        </p:txBody>
      </p:sp>
      <p:sp>
        <p:nvSpPr>
          <p:cNvPr id="45" name="AutoShape 18"/>
          <p:cNvSpPr>
            <a:spLocks noChangeArrowheads="1"/>
          </p:cNvSpPr>
          <p:nvPr/>
        </p:nvSpPr>
        <p:spPr bwMode="auto">
          <a:xfrm>
            <a:off x="4319588" y="5071960"/>
            <a:ext cx="1476375" cy="37465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 err="1">
                <a:solidFill>
                  <a:schemeClr val="bg1"/>
                </a:solidFill>
              </a:rPr>
              <a:t>Planif</a:t>
            </a:r>
            <a:r>
              <a:rPr lang="en-US" altLang="en-US" b="1" dirty="0">
                <a:solidFill>
                  <a:schemeClr val="bg1"/>
                </a:solidFill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</a:rPr>
              <a:t>strat</a:t>
            </a:r>
            <a:r>
              <a:rPr lang="en-US" altLang="en-US" b="1" dirty="0">
                <a:solidFill>
                  <a:schemeClr val="bg1"/>
                </a:solidFill>
              </a:rPr>
              <a:t>. &amp;</a:t>
            </a:r>
          </a:p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 err="1">
                <a:solidFill>
                  <a:schemeClr val="bg1"/>
                </a:solidFill>
              </a:rPr>
              <a:t>Prép</a:t>
            </a:r>
            <a:r>
              <a:rPr lang="en-US" altLang="en-US" b="1" dirty="0">
                <a:solidFill>
                  <a:schemeClr val="bg1"/>
                </a:solidFill>
              </a:rPr>
              <a:t>. du Budget</a:t>
            </a:r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46" name="AutoShape 17"/>
          <p:cNvSpPr>
            <a:spLocks noChangeArrowheads="1"/>
          </p:cNvSpPr>
          <p:nvPr/>
        </p:nvSpPr>
        <p:spPr bwMode="auto">
          <a:xfrm>
            <a:off x="4361544" y="3921146"/>
            <a:ext cx="1476375" cy="37465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</a:rPr>
              <a:t>Execution</a:t>
            </a:r>
          </a:p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 err="1">
                <a:solidFill>
                  <a:schemeClr val="bg1"/>
                </a:solidFill>
              </a:rPr>
              <a:t>Compta</a:t>
            </a:r>
            <a:r>
              <a:rPr lang="en-US" altLang="en-US" b="1" dirty="0">
                <a:solidFill>
                  <a:schemeClr val="bg1"/>
                </a:solidFill>
              </a:rPr>
              <a:t>. Rapports.</a:t>
            </a:r>
            <a:endParaRPr lang="en-GB" altLang="en-US" b="1" dirty="0">
              <a:solidFill>
                <a:schemeClr val="bg1"/>
              </a:solidFill>
            </a:endParaRPr>
          </a:p>
        </p:txBody>
      </p:sp>
      <p:sp>
        <p:nvSpPr>
          <p:cNvPr id="47" name="AutoShape 17"/>
          <p:cNvSpPr>
            <a:spLocks noChangeArrowheads="1"/>
          </p:cNvSpPr>
          <p:nvPr/>
        </p:nvSpPr>
        <p:spPr bwMode="auto">
          <a:xfrm>
            <a:off x="5994256" y="5043074"/>
            <a:ext cx="1476375" cy="37465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Execution</a:t>
            </a:r>
          </a:p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 err="1"/>
              <a:t>Compta</a:t>
            </a:r>
            <a:r>
              <a:rPr lang="en-US" altLang="en-US" b="1" dirty="0"/>
              <a:t>. Rapports.</a:t>
            </a:r>
            <a:endParaRPr lang="en-GB" altLang="en-US" b="1" dirty="0"/>
          </a:p>
        </p:txBody>
      </p:sp>
      <p:sp>
        <p:nvSpPr>
          <p:cNvPr id="48" name="AutoShape 16"/>
          <p:cNvSpPr>
            <a:spLocks noChangeArrowheads="1"/>
          </p:cNvSpPr>
          <p:nvPr/>
        </p:nvSpPr>
        <p:spPr bwMode="auto">
          <a:xfrm>
            <a:off x="6046934" y="4059383"/>
            <a:ext cx="1476375" cy="37465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 Audit </a:t>
            </a:r>
            <a:r>
              <a:rPr lang="en-US" altLang="en-US" b="1" dirty="0" err="1"/>
              <a:t>externe</a:t>
            </a:r>
            <a:endParaRPr lang="en-US" altLang="en-US" b="1" dirty="0"/>
          </a:p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Revue des pol.</a:t>
            </a:r>
            <a:endParaRPr lang="en-GB" altLang="en-US" b="1" dirty="0"/>
          </a:p>
        </p:txBody>
      </p:sp>
      <p:sp>
        <p:nvSpPr>
          <p:cNvPr id="49" name="AutoShape 16"/>
          <p:cNvSpPr>
            <a:spLocks noChangeArrowheads="1"/>
          </p:cNvSpPr>
          <p:nvPr/>
        </p:nvSpPr>
        <p:spPr bwMode="auto">
          <a:xfrm>
            <a:off x="7531388" y="5018685"/>
            <a:ext cx="1476375" cy="37465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 Audit </a:t>
            </a:r>
            <a:r>
              <a:rPr lang="en-US" altLang="en-US" b="1" dirty="0" err="1"/>
              <a:t>externe</a:t>
            </a:r>
            <a:endParaRPr lang="en-US" altLang="en-US" b="1" dirty="0"/>
          </a:p>
          <a:p>
            <a:pPr algn="ctr" eaLnBrk="0" hangingPunct="0">
              <a:lnSpc>
                <a:spcPts val="2000"/>
              </a:lnSpc>
              <a:spcBef>
                <a:spcPct val="50000"/>
              </a:spcBef>
            </a:pPr>
            <a:r>
              <a:rPr lang="en-US" altLang="en-US" b="1" dirty="0"/>
              <a:t>Revue des pol.</a:t>
            </a:r>
            <a:endParaRPr lang="en-GB" altLang="en-US" b="1" dirty="0"/>
          </a:p>
        </p:txBody>
      </p:sp>
      <p:sp>
        <p:nvSpPr>
          <p:cNvPr id="42" name="Right Arrow 41"/>
          <p:cNvSpPr>
            <a:spLocks noChangeArrowheads="1"/>
          </p:cNvSpPr>
          <p:nvPr/>
        </p:nvSpPr>
        <p:spPr bwMode="auto">
          <a:xfrm>
            <a:off x="1230536" y="1248574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  <p:sp>
        <p:nvSpPr>
          <p:cNvPr id="50" name="Right Arrow 49"/>
          <p:cNvSpPr>
            <a:spLocks noChangeArrowheads="1"/>
          </p:cNvSpPr>
          <p:nvPr/>
        </p:nvSpPr>
        <p:spPr bwMode="auto">
          <a:xfrm rot="10800000">
            <a:off x="6560093" y="1240870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64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24200" y="6245225"/>
            <a:ext cx="2895600" cy="476250"/>
          </a:xfrm>
          <a:noFill/>
          <a:ln w="12700" cap="sq">
            <a:headEnd type="none" w="sm" len="sm"/>
            <a:tailEnd type="none" w="sm" len="sm"/>
          </a:ln>
        </p:spPr>
        <p:txBody>
          <a:bodyPr/>
          <a:lstStyle/>
          <a:p>
            <a:pPr algn="ctr" eaLnBrk="0" hangingPunct="0"/>
            <a:fld id="{07CAFFDD-EBED-4A96-ACE5-6F19C15F2A03}" type="slidenum">
              <a:rPr lang="en-GB" altLang="en-US" sz="1200" smtClean="0"/>
              <a:pPr algn="ctr" eaLnBrk="0" hangingPunct="0"/>
              <a:t>2</a:t>
            </a:fld>
            <a:endParaRPr lang="en-GB" altLang="en-U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571472" y="1390640"/>
            <a:ext cx="8305800" cy="6096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fr-FR" sz="3200" b="1" dirty="0">
                <a:latin typeface="+mj-lt"/>
                <a:ea typeface="+mj-ea"/>
                <a:cs typeface="+mj-cs"/>
              </a:rPr>
              <a:t>Les phases du cycle budgétaire</a:t>
            </a:r>
          </a:p>
        </p:txBody>
      </p:sp>
      <p:sp>
        <p:nvSpPr>
          <p:cNvPr id="6148" name="Rectangle 53"/>
          <p:cNvSpPr>
            <a:spLocks noChangeArrowheads="1"/>
          </p:cNvSpPr>
          <p:nvPr/>
        </p:nvSpPr>
        <p:spPr bwMode="auto">
          <a:xfrm>
            <a:off x="642910" y="2357430"/>
            <a:ext cx="2943220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en-US" sz="2200" b="1" dirty="0"/>
              <a:t>Revue des </a:t>
            </a:r>
          </a:p>
          <a:p>
            <a:pPr algn="ctr"/>
            <a:r>
              <a:rPr lang="fr-FR" altLang="en-US" sz="2200" b="1" dirty="0"/>
              <a:t>politiques</a:t>
            </a:r>
          </a:p>
        </p:txBody>
      </p:sp>
      <p:sp>
        <p:nvSpPr>
          <p:cNvPr id="6149" name="Rectangle 54"/>
          <p:cNvSpPr>
            <a:spLocks noChangeArrowheads="1"/>
          </p:cNvSpPr>
          <p:nvPr/>
        </p:nvSpPr>
        <p:spPr bwMode="auto">
          <a:xfrm>
            <a:off x="3800444" y="2357430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en-US" sz="2200" b="1" dirty="0"/>
              <a:t>Exécution </a:t>
            </a:r>
          </a:p>
          <a:p>
            <a:pPr algn="ctr"/>
            <a:r>
              <a:rPr lang="fr-FR" altLang="en-US" sz="2200" b="1" dirty="0"/>
              <a:t>du budget</a:t>
            </a:r>
          </a:p>
        </p:txBody>
      </p:sp>
      <p:sp>
        <p:nvSpPr>
          <p:cNvPr id="6150" name="Rectangle 55"/>
          <p:cNvSpPr>
            <a:spLocks noChangeArrowheads="1"/>
          </p:cNvSpPr>
          <p:nvPr/>
        </p:nvSpPr>
        <p:spPr bwMode="auto">
          <a:xfrm>
            <a:off x="4572000" y="3554993"/>
            <a:ext cx="2895600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en-US" sz="2200" b="1" dirty="0"/>
              <a:t>Comptabilité et </a:t>
            </a:r>
          </a:p>
          <a:p>
            <a:pPr algn="ctr"/>
            <a:r>
              <a:rPr lang="fr-FR" altLang="en-US" sz="2200" b="1" dirty="0"/>
              <a:t>reporting</a:t>
            </a:r>
          </a:p>
        </p:txBody>
      </p:sp>
      <p:sp>
        <p:nvSpPr>
          <p:cNvPr id="6151" name="Rectangle 56"/>
          <p:cNvSpPr>
            <a:spLocks noChangeArrowheads="1"/>
          </p:cNvSpPr>
          <p:nvPr/>
        </p:nvSpPr>
        <p:spPr bwMode="auto">
          <a:xfrm>
            <a:off x="1357290" y="3519494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en-US" sz="2200" b="1" dirty="0"/>
              <a:t>Planification</a:t>
            </a:r>
          </a:p>
          <a:p>
            <a:pPr algn="ctr"/>
            <a:r>
              <a:rPr lang="fr-FR" altLang="en-US" sz="2200" b="1" dirty="0"/>
              <a:t>Programmation</a:t>
            </a:r>
          </a:p>
        </p:txBody>
      </p:sp>
      <p:sp>
        <p:nvSpPr>
          <p:cNvPr id="6152" name="Rectangle 57"/>
          <p:cNvSpPr>
            <a:spLocks noChangeArrowheads="1"/>
          </p:cNvSpPr>
          <p:nvPr/>
        </p:nvSpPr>
        <p:spPr bwMode="auto">
          <a:xfrm>
            <a:off x="5436096" y="4662502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altLang="en-US" sz="2200" b="1" dirty="0"/>
              <a:t> </a:t>
            </a:r>
            <a:r>
              <a:rPr lang="fr-FR" altLang="en-US" sz="2200" b="1" dirty="0"/>
              <a:t>Audit externe</a:t>
            </a:r>
          </a:p>
        </p:txBody>
      </p:sp>
      <p:sp>
        <p:nvSpPr>
          <p:cNvPr id="6153" name="Rectangle 58"/>
          <p:cNvSpPr>
            <a:spLocks noChangeArrowheads="1"/>
          </p:cNvSpPr>
          <p:nvPr/>
        </p:nvSpPr>
        <p:spPr bwMode="auto">
          <a:xfrm>
            <a:off x="2071670" y="4662502"/>
            <a:ext cx="2928958" cy="8382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en-US" sz="2200" b="1" dirty="0"/>
              <a:t>Préparation</a:t>
            </a:r>
          </a:p>
          <a:p>
            <a:pPr algn="ctr"/>
            <a:r>
              <a:rPr lang="fr-FR" altLang="en-US" sz="2200" b="1" dirty="0"/>
              <a:t> du budget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990600" y="1962152"/>
            <a:ext cx="7397824" cy="1109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tabLst>
                <a:tab pos="1238250" algn="l"/>
              </a:tabLst>
            </a:pPr>
            <a:r>
              <a:rPr kumimoji="1" lang="en-GB" altLang="en-US" sz="2400" dirty="0">
                <a:solidFill>
                  <a:srgbClr val="DBE0E7"/>
                </a:solidFill>
              </a:rPr>
              <a:t>	</a:t>
            </a:r>
            <a:r>
              <a:rPr kumimoji="1" lang="fr-FR" altLang="en-US" sz="2000" i="1" dirty="0"/>
              <a:t>Traduire les politiques économiques et sociales dans un programme d’action à moyen terme, prenant en compte les contraintes financières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323528" y="1271220"/>
            <a:ext cx="8064896" cy="701664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algn="ctr"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1. </a:t>
            </a:r>
            <a:r>
              <a:rPr lang="fr-FR" sz="3200" b="1" dirty="0">
                <a:latin typeface="+mj-lt"/>
                <a:ea typeface="+mj-ea"/>
                <a:cs typeface="+mj-cs"/>
              </a:rPr>
              <a:t>Planification stratégique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533400" y="3214686"/>
            <a:ext cx="3505200" cy="33855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1600" b="1" dirty="0">
                <a:latin typeface="Arial" charset="0"/>
              </a:rPr>
              <a:t>Politique macro-économique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5029200" y="3792536"/>
            <a:ext cx="3733800" cy="338554"/>
          </a:xfrm>
          <a:prstGeom prst="rect">
            <a:avLst/>
          </a:prstGeom>
          <a:solidFill>
            <a:srgbClr val="DBE0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1600" b="1" dirty="0">
                <a:latin typeface="Arial" charset="0"/>
              </a:rPr>
              <a:t>Stratégie sectorielles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2483768" y="5233586"/>
            <a:ext cx="4017058" cy="338554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en-US" sz="1600" b="1" i="1" dirty="0">
                <a:solidFill>
                  <a:srgbClr val="FF0000"/>
                </a:solidFill>
                <a:latin typeface="Arial" charset="0"/>
              </a:rPr>
              <a:t>Priorisation sous contrainte financière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5029200" y="4429132"/>
            <a:ext cx="3733800" cy="584775"/>
          </a:xfrm>
          <a:prstGeom prst="rect">
            <a:avLst/>
          </a:prstGeom>
          <a:solidFill>
            <a:srgbClr val="DBE0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1600" b="1" dirty="0">
                <a:latin typeface="Arial" charset="0"/>
              </a:rPr>
              <a:t>Chiffrage/évaluation de l’impact budgétaire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533400" y="3792536"/>
            <a:ext cx="3505200" cy="33855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1600" b="1" dirty="0">
                <a:latin typeface="Arial" charset="0"/>
              </a:rPr>
              <a:t>TOFE prévisionnel</a:t>
            </a: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533400" y="4406352"/>
            <a:ext cx="3505200" cy="33855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en-US" sz="1600" b="1" dirty="0">
                <a:latin typeface="Arial" charset="0"/>
              </a:rPr>
              <a:t>Plafonds de </a:t>
            </a:r>
            <a:r>
              <a:rPr lang="fr-FR" altLang="en-US" sz="1600" b="1" dirty="0">
                <a:latin typeface="Arial" charset="0"/>
              </a:rPr>
              <a:t>dépenses</a:t>
            </a: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4953016" y="3253087"/>
            <a:ext cx="3733800" cy="338554"/>
          </a:xfrm>
          <a:prstGeom prst="rect">
            <a:avLst/>
          </a:prstGeom>
          <a:solidFill>
            <a:srgbClr val="DBE0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1600" b="1" dirty="0">
                <a:latin typeface="Arial" charset="0"/>
              </a:rPr>
              <a:t>Plan national de développement</a:t>
            </a: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457200" y="5791960"/>
            <a:ext cx="1828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2000" i="1" dirty="0">
                <a:latin typeface="Arial" charset="0"/>
              </a:rPr>
              <a:t>Volet budgétaire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6858016" y="5715016"/>
            <a:ext cx="1828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US" sz="2000" i="1" dirty="0">
                <a:latin typeface="Arial" charset="0"/>
              </a:rPr>
              <a:t>Volet</a:t>
            </a:r>
          </a:p>
          <a:p>
            <a:pPr algn="ctr">
              <a:spcBef>
                <a:spcPct val="50000"/>
              </a:spcBef>
            </a:pPr>
            <a:r>
              <a:rPr lang="fr-FR" altLang="en-US" sz="2000" i="1" dirty="0">
                <a:latin typeface="Arial" charset="0"/>
              </a:rPr>
              <a:t>Planification</a:t>
            </a:r>
          </a:p>
        </p:txBody>
      </p:sp>
      <p:sp>
        <p:nvSpPr>
          <p:cNvPr id="19" name="Up Arrow 18"/>
          <p:cNvSpPr/>
          <p:nvPr/>
        </p:nvSpPr>
        <p:spPr bwMode="auto">
          <a:xfrm>
            <a:off x="7596335" y="5013906"/>
            <a:ext cx="354675" cy="74523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0" name="Up Arrow 19"/>
          <p:cNvSpPr/>
          <p:nvPr/>
        </p:nvSpPr>
        <p:spPr bwMode="auto">
          <a:xfrm>
            <a:off x="1209664" y="4973327"/>
            <a:ext cx="357190" cy="78581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cxnSp>
        <p:nvCxnSpPr>
          <p:cNvPr id="22" name="Straight Arrow Connector 21"/>
          <p:cNvCxnSpPr>
            <a:stCxn id="7176" idx="1"/>
            <a:endCxn id="7178" idx="3"/>
          </p:cNvCxnSpPr>
          <p:nvPr/>
        </p:nvCxnSpPr>
        <p:spPr bwMode="auto">
          <a:xfrm flipH="1" flipV="1">
            <a:off x="4038600" y="4575629"/>
            <a:ext cx="990600" cy="145891"/>
          </a:xfrm>
          <a:prstGeom prst="straightConnector1">
            <a:avLst/>
          </a:prstGeom>
          <a:noFill/>
          <a:ln w="57150" cap="flat" cmpd="sng" algn="ctr">
            <a:solidFill>
              <a:srgbClr val="0F5494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allAtOnce" animBg="1"/>
      <p:bldP spid="7183" grpId="0"/>
      <p:bldP spid="7184" grpId="0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395536" y="1268760"/>
            <a:ext cx="8382000" cy="7620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2. </a:t>
            </a:r>
            <a:r>
              <a:rPr lang="en-GB" sz="3200" b="1" dirty="0" err="1">
                <a:latin typeface="+mj-lt"/>
                <a:ea typeface="+mj-ea"/>
                <a:cs typeface="+mj-cs"/>
              </a:rPr>
              <a:t>Préparation</a:t>
            </a:r>
            <a:r>
              <a:rPr lang="en-GB" sz="3200" b="1" dirty="0">
                <a:latin typeface="+mj-lt"/>
                <a:ea typeface="+mj-ea"/>
                <a:cs typeface="+mj-cs"/>
              </a:rPr>
              <a:t> du budget (1)</a:t>
            </a:r>
            <a:br>
              <a:rPr lang="en-GB" sz="3200" b="1" dirty="0">
                <a:latin typeface="+mj-lt"/>
                <a:ea typeface="+mj-ea"/>
                <a:cs typeface="+mj-cs"/>
              </a:rPr>
            </a:br>
            <a:endParaRPr lang="en-GB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395536" y="2204864"/>
            <a:ext cx="838200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kumimoji="1" lang="fr-FR" altLang="en-US" sz="2300" dirty="0"/>
              <a:t>La préparation du budget doit viser à traduire les stratégies dans des plans de dépense</a:t>
            </a:r>
          </a:p>
          <a:p>
            <a:pPr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kumimoji="1" lang="fr-FR" altLang="en-US" sz="2300" dirty="0"/>
              <a:t>Le processus de préparation du budget doit:</a:t>
            </a:r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kumimoji="1" lang="fr-FR" altLang="en-US" sz="1900" dirty="0"/>
              <a:t>Etre défini dans le cadre législatif et règlementaire: Constitution, loi organique relative aux lois de finances (LO), (ou </a:t>
            </a:r>
            <a:r>
              <a:rPr kumimoji="1" lang="fr-FR" altLang="en-US" sz="1900" i="1" dirty="0"/>
              <a:t>public finance management </a:t>
            </a:r>
            <a:r>
              <a:rPr kumimoji="1" lang="fr-FR" altLang="en-US" sz="1900" i="1" dirty="0" err="1"/>
              <a:t>act</a:t>
            </a:r>
            <a:r>
              <a:rPr kumimoji="1" lang="fr-FR" altLang="en-US" sz="1900" dirty="0"/>
              <a:t>), textes règlementaires et manuels de procédures;</a:t>
            </a:r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kumimoji="1" lang="fr-FR" altLang="en-US" sz="1900" dirty="0"/>
              <a:t>Placer le budget dans une perspective à moyen terme glissante</a:t>
            </a:r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kumimoji="1" lang="fr-FR" altLang="en-US" sz="1900" dirty="0"/>
              <a:t>Conduire au vote par le Parlement de la loi de finances autorisant l’exécutif à dépenser (crédits de paiement, appropriations)</a:t>
            </a:r>
          </a:p>
          <a:p>
            <a:pPr marL="363538" indent="-363538" eaLnBrk="0" hangingPunc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kumimoji="1" lang="fr-FR" altLang="en-US" sz="1900" dirty="0"/>
              <a:t>Des changements dans le budget au delà d’un certain seuil défini dans la LO nécessitent en principe un collectif budgétaire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2"/>
          <p:cNvSpPr txBox="1">
            <a:spLocks noGrp="1"/>
          </p:cNvSpPr>
          <p:nvPr/>
        </p:nvSpPr>
        <p:spPr bwMode="auto">
          <a:xfrm>
            <a:off x="4648200" y="6172200"/>
            <a:ext cx="533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eaLnBrk="0" hangingPunct="0">
              <a:spcBef>
                <a:spcPct val="50000"/>
              </a:spcBef>
            </a:pPr>
            <a:fld id="{0A59E9EA-F964-4A98-99E0-031016D84110}" type="slidenum">
              <a:rPr lang="en-GB" altLang="en-US">
                <a:latin typeface="Arial" charset="0"/>
              </a:rPr>
              <a:pPr eaLnBrk="0" hangingPunct="0">
                <a:spcBef>
                  <a:spcPct val="50000"/>
                </a:spcBef>
              </a:pPr>
              <a:t>5</a:t>
            </a:fld>
            <a:endParaRPr lang="en-GB" altLang="en-US">
              <a:latin typeface="Arial" charset="0"/>
            </a:endParaRPr>
          </a:p>
        </p:txBody>
      </p:sp>
      <p:grpSp>
        <p:nvGrpSpPr>
          <p:cNvPr id="9220" name="Group 7"/>
          <p:cNvGrpSpPr>
            <a:grpSpLocks noChangeAspect="1"/>
          </p:cNvGrpSpPr>
          <p:nvPr/>
        </p:nvGrpSpPr>
        <p:grpSpPr bwMode="auto">
          <a:xfrm>
            <a:off x="228600" y="1903413"/>
            <a:ext cx="8591550" cy="4713287"/>
            <a:chOff x="144" y="1199"/>
            <a:chExt cx="5412" cy="2969"/>
          </a:xfrm>
        </p:grpSpPr>
        <p:sp>
          <p:nvSpPr>
            <p:cNvPr id="9221" name="AutoShape 6"/>
            <p:cNvSpPr>
              <a:spLocks noChangeAspect="1" noChangeArrowheads="1" noTextEdit="1"/>
            </p:cNvSpPr>
            <p:nvPr/>
          </p:nvSpPr>
          <p:spPr bwMode="auto">
            <a:xfrm>
              <a:off x="144" y="1199"/>
              <a:ext cx="5412" cy="29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22" name="Rectangle 8"/>
            <p:cNvSpPr>
              <a:spLocks noChangeArrowheads="1"/>
            </p:cNvSpPr>
            <p:nvPr/>
          </p:nvSpPr>
          <p:spPr bwMode="auto">
            <a:xfrm>
              <a:off x="144" y="1200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79" name="Rectangle 10"/>
            <p:cNvSpPr>
              <a:spLocks noChangeArrowheads="1"/>
            </p:cNvSpPr>
            <p:nvPr/>
          </p:nvSpPr>
          <p:spPr bwMode="auto">
            <a:xfrm>
              <a:off x="905" y="1665"/>
              <a:ext cx="2544" cy="450"/>
            </a:xfrm>
            <a:prstGeom prst="rect">
              <a:avLst/>
            </a:prstGeom>
            <a:solidFill>
              <a:srgbClr val="99CCFF"/>
            </a:solidFill>
            <a:ln w="23813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nl-NL" altLang="en-US"/>
            </a:p>
          </p:txBody>
        </p:sp>
        <p:sp>
          <p:nvSpPr>
            <p:cNvPr id="9225" name="Rectangle 14"/>
            <p:cNvSpPr>
              <a:spLocks noChangeArrowheads="1"/>
            </p:cNvSpPr>
            <p:nvPr/>
          </p:nvSpPr>
          <p:spPr bwMode="auto">
            <a:xfrm>
              <a:off x="1003" y="1735"/>
              <a:ext cx="210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fr-FR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Détermine les plafonds de dépense par secteur/ministère </a:t>
              </a:r>
              <a:endParaRPr lang="fr-FR" altLang="en-US" sz="1600" b="1" dirty="0"/>
            </a:p>
          </p:txBody>
        </p:sp>
        <p:grpSp>
          <p:nvGrpSpPr>
            <p:cNvPr id="9227" name="Group 19"/>
            <p:cNvGrpSpPr>
              <a:grpSpLocks/>
            </p:cNvGrpSpPr>
            <p:nvPr/>
          </p:nvGrpSpPr>
          <p:grpSpPr bwMode="auto">
            <a:xfrm>
              <a:off x="242" y="1666"/>
              <a:ext cx="663" cy="2021"/>
              <a:chOff x="242" y="1666"/>
              <a:chExt cx="663" cy="2021"/>
            </a:xfrm>
          </p:grpSpPr>
          <p:sp>
            <p:nvSpPr>
              <p:cNvPr id="9276" name="Rectangle 17"/>
              <p:cNvSpPr>
                <a:spLocks noChangeArrowheads="1"/>
              </p:cNvSpPr>
              <p:nvPr/>
            </p:nvSpPr>
            <p:spPr bwMode="auto">
              <a:xfrm>
                <a:off x="242" y="1666"/>
                <a:ext cx="663" cy="2021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77" name="Rectangle 18"/>
              <p:cNvSpPr>
                <a:spLocks noChangeArrowheads="1"/>
              </p:cNvSpPr>
              <p:nvPr/>
            </p:nvSpPr>
            <p:spPr bwMode="auto">
              <a:xfrm>
                <a:off x="242" y="1666"/>
                <a:ext cx="663" cy="2021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</p:grpSp>
        <p:sp>
          <p:nvSpPr>
            <p:cNvPr id="9228" name="Rectangle 20"/>
            <p:cNvSpPr>
              <a:spLocks noChangeArrowheads="1"/>
            </p:cNvSpPr>
            <p:nvPr/>
          </p:nvSpPr>
          <p:spPr bwMode="auto">
            <a:xfrm rot="16200000">
              <a:off x="-173" y="2507"/>
              <a:ext cx="1531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fr-FR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Ministère</a:t>
              </a:r>
              <a:r>
                <a:rPr lang="en-US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 des finances</a:t>
              </a:r>
              <a:endParaRPr lang="en-US" altLang="en-US" sz="2000" dirty="0"/>
            </a:p>
          </p:txBody>
        </p:sp>
        <p:sp>
          <p:nvSpPr>
            <p:cNvPr id="9229" name="Rectangle 21"/>
            <p:cNvSpPr>
              <a:spLocks noChangeArrowheads="1"/>
            </p:cNvSpPr>
            <p:nvPr/>
          </p:nvSpPr>
          <p:spPr bwMode="auto">
            <a:xfrm rot="-5400000">
              <a:off x="509" y="2091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grpSp>
          <p:nvGrpSpPr>
            <p:cNvPr id="9230" name="Group 24"/>
            <p:cNvGrpSpPr>
              <a:grpSpLocks/>
            </p:cNvGrpSpPr>
            <p:nvPr/>
          </p:nvGrpSpPr>
          <p:grpSpPr bwMode="auto">
            <a:xfrm>
              <a:off x="4779" y="1673"/>
              <a:ext cx="686" cy="2014"/>
              <a:chOff x="4779" y="1673"/>
              <a:chExt cx="686" cy="2014"/>
            </a:xfrm>
          </p:grpSpPr>
          <p:sp>
            <p:nvSpPr>
              <p:cNvPr id="9274" name="Rectangle 22"/>
              <p:cNvSpPr>
                <a:spLocks noChangeArrowheads="1"/>
              </p:cNvSpPr>
              <p:nvPr/>
            </p:nvSpPr>
            <p:spPr bwMode="auto">
              <a:xfrm>
                <a:off x="4801" y="1673"/>
                <a:ext cx="664" cy="2014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75" name="Rectangle 23"/>
              <p:cNvSpPr>
                <a:spLocks noChangeArrowheads="1"/>
              </p:cNvSpPr>
              <p:nvPr/>
            </p:nvSpPr>
            <p:spPr bwMode="auto">
              <a:xfrm>
                <a:off x="4779" y="1673"/>
                <a:ext cx="664" cy="2014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 dirty="0"/>
              </a:p>
            </p:txBody>
          </p:sp>
        </p:grpSp>
        <p:sp>
          <p:nvSpPr>
            <p:cNvPr id="9231" name="Rectangle 25"/>
            <p:cNvSpPr>
              <a:spLocks noChangeArrowheads="1"/>
            </p:cNvSpPr>
            <p:nvPr/>
          </p:nvSpPr>
          <p:spPr bwMode="auto">
            <a:xfrm rot="5400000">
              <a:off x="4418" y="2570"/>
              <a:ext cx="140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fr-FR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Ministères</a:t>
              </a:r>
              <a:r>
                <a:rPr lang="en-US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fr-FR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sectoriels</a:t>
              </a:r>
              <a:endParaRPr lang="fr-FR" altLang="en-US" sz="2000" dirty="0"/>
            </a:p>
          </p:txBody>
        </p:sp>
        <p:sp>
          <p:nvSpPr>
            <p:cNvPr id="9232" name="Rectangle 27"/>
            <p:cNvSpPr>
              <a:spLocks noChangeArrowheads="1"/>
            </p:cNvSpPr>
            <p:nvPr/>
          </p:nvSpPr>
          <p:spPr bwMode="auto">
            <a:xfrm rot="5400000">
              <a:off x="5015" y="3023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73" name="Freeform 29"/>
            <p:cNvSpPr>
              <a:spLocks/>
            </p:cNvSpPr>
            <p:nvPr/>
          </p:nvSpPr>
          <p:spPr bwMode="auto">
            <a:xfrm>
              <a:off x="905" y="3240"/>
              <a:ext cx="2529" cy="654"/>
            </a:xfrm>
            <a:custGeom>
              <a:avLst/>
              <a:gdLst>
                <a:gd name="T0" fmla="*/ 0 w 2529"/>
                <a:gd name="T1" fmla="*/ 0 h 654"/>
                <a:gd name="T2" fmla="*/ 2529 w 2529"/>
                <a:gd name="T3" fmla="*/ 0 h 654"/>
                <a:gd name="T4" fmla="*/ 2529 w 2529"/>
                <a:gd name="T5" fmla="*/ 443 h 654"/>
                <a:gd name="T6" fmla="*/ 1581 w 2529"/>
                <a:gd name="T7" fmla="*/ 443 h 654"/>
                <a:gd name="T8" fmla="*/ 1581 w 2529"/>
                <a:gd name="T9" fmla="*/ 545 h 654"/>
                <a:gd name="T10" fmla="*/ 1897 w 2529"/>
                <a:gd name="T11" fmla="*/ 545 h 654"/>
                <a:gd name="T12" fmla="*/ 1265 w 2529"/>
                <a:gd name="T13" fmla="*/ 654 h 654"/>
                <a:gd name="T14" fmla="*/ 633 w 2529"/>
                <a:gd name="T15" fmla="*/ 545 h 654"/>
                <a:gd name="T16" fmla="*/ 949 w 2529"/>
                <a:gd name="T17" fmla="*/ 545 h 654"/>
                <a:gd name="T18" fmla="*/ 949 w 2529"/>
                <a:gd name="T19" fmla="*/ 443 h 654"/>
                <a:gd name="T20" fmla="*/ 0 w 2529"/>
                <a:gd name="T21" fmla="*/ 443 h 654"/>
                <a:gd name="T22" fmla="*/ 0 w 2529"/>
                <a:gd name="T23" fmla="*/ 0 h 65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29" h="654">
                  <a:moveTo>
                    <a:pt x="0" y="0"/>
                  </a:moveTo>
                  <a:lnTo>
                    <a:pt x="2529" y="0"/>
                  </a:lnTo>
                  <a:lnTo>
                    <a:pt x="2529" y="443"/>
                  </a:lnTo>
                  <a:lnTo>
                    <a:pt x="1581" y="443"/>
                  </a:lnTo>
                  <a:lnTo>
                    <a:pt x="1581" y="545"/>
                  </a:lnTo>
                  <a:lnTo>
                    <a:pt x="1897" y="545"/>
                  </a:lnTo>
                  <a:lnTo>
                    <a:pt x="1265" y="654"/>
                  </a:lnTo>
                  <a:lnTo>
                    <a:pt x="633" y="545"/>
                  </a:lnTo>
                  <a:lnTo>
                    <a:pt x="949" y="545"/>
                  </a:lnTo>
                  <a:lnTo>
                    <a:pt x="949" y="443"/>
                  </a:lnTo>
                  <a:lnTo>
                    <a:pt x="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35" name="Rectangle 33"/>
            <p:cNvSpPr>
              <a:spLocks noChangeArrowheads="1"/>
            </p:cNvSpPr>
            <p:nvPr/>
          </p:nvSpPr>
          <p:spPr bwMode="auto">
            <a:xfrm>
              <a:off x="1575" y="3285"/>
              <a:ext cx="1287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fr-FR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Soumet le budget au Parlement</a:t>
              </a:r>
              <a:endParaRPr lang="fr-FR" altLang="en-US" sz="1600" b="1" dirty="0"/>
            </a:p>
            <a:p>
              <a:pPr marL="3175"/>
              <a:r>
                <a:rPr lang="fr-FR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  </a:t>
              </a:r>
              <a:endParaRPr lang="fr-FR" altLang="en-US" sz="1600" b="1" dirty="0"/>
            </a:p>
          </p:txBody>
        </p:sp>
        <p:sp>
          <p:nvSpPr>
            <p:cNvPr id="9237" name="Rectangle 36"/>
            <p:cNvSpPr>
              <a:spLocks noChangeArrowheads="1"/>
            </p:cNvSpPr>
            <p:nvPr/>
          </p:nvSpPr>
          <p:spPr bwMode="auto">
            <a:xfrm>
              <a:off x="2742" y="3514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38" name="Rectangle 37"/>
            <p:cNvSpPr>
              <a:spLocks noChangeArrowheads="1"/>
            </p:cNvSpPr>
            <p:nvPr/>
          </p:nvSpPr>
          <p:spPr bwMode="auto">
            <a:xfrm>
              <a:off x="1040" y="3633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71" name="Freeform 39"/>
            <p:cNvSpPr>
              <a:spLocks/>
            </p:cNvSpPr>
            <p:nvPr/>
          </p:nvSpPr>
          <p:spPr bwMode="auto">
            <a:xfrm>
              <a:off x="900" y="2165"/>
              <a:ext cx="3857" cy="310"/>
            </a:xfrm>
            <a:custGeom>
              <a:avLst/>
              <a:gdLst>
                <a:gd name="T0" fmla="*/ 0 w 3851"/>
                <a:gd name="T1" fmla="*/ 0 h 310"/>
                <a:gd name="T2" fmla="*/ 0 w 3851"/>
                <a:gd name="T3" fmla="*/ 310 h 310"/>
                <a:gd name="T4" fmla="*/ 2568 w 3851"/>
                <a:gd name="T5" fmla="*/ 310 h 310"/>
                <a:gd name="T6" fmla="*/ 2568 w 3851"/>
                <a:gd name="T7" fmla="*/ 194 h 310"/>
                <a:gd name="T8" fmla="*/ 3210 w 3851"/>
                <a:gd name="T9" fmla="*/ 194 h 310"/>
                <a:gd name="T10" fmla="*/ 3210 w 3851"/>
                <a:gd name="T11" fmla="*/ 233 h 310"/>
                <a:gd name="T12" fmla="*/ 3851 w 3851"/>
                <a:gd name="T13" fmla="*/ 155 h 310"/>
                <a:gd name="T14" fmla="*/ 3210 w 3851"/>
                <a:gd name="T15" fmla="*/ 77 h 310"/>
                <a:gd name="T16" fmla="*/ 3210 w 3851"/>
                <a:gd name="T17" fmla="*/ 116 h 310"/>
                <a:gd name="T18" fmla="*/ 2568 w 3851"/>
                <a:gd name="T19" fmla="*/ 116 h 310"/>
                <a:gd name="T20" fmla="*/ 2568 w 3851"/>
                <a:gd name="T21" fmla="*/ 0 h 310"/>
                <a:gd name="T22" fmla="*/ 0 w 3851"/>
                <a:gd name="T23" fmla="*/ 0 h 3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51" h="310">
                  <a:moveTo>
                    <a:pt x="0" y="0"/>
                  </a:moveTo>
                  <a:lnTo>
                    <a:pt x="0" y="310"/>
                  </a:lnTo>
                  <a:lnTo>
                    <a:pt x="2568" y="310"/>
                  </a:lnTo>
                  <a:lnTo>
                    <a:pt x="2568" y="194"/>
                  </a:lnTo>
                  <a:lnTo>
                    <a:pt x="3210" y="194"/>
                  </a:lnTo>
                  <a:lnTo>
                    <a:pt x="3210" y="233"/>
                  </a:lnTo>
                  <a:lnTo>
                    <a:pt x="3851" y="155"/>
                  </a:lnTo>
                  <a:lnTo>
                    <a:pt x="3210" y="77"/>
                  </a:lnTo>
                  <a:lnTo>
                    <a:pt x="3210" y="116"/>
                  </a:lnTo>
                  <a:lnTo>
                    <a:pt x="2568" y="116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41" name="Rectangle 43"/>
            <p:cNvSpPr>
              <a:spLocks noChangeArrowheads="1"/>
            </p:cNvSpPr>
            <p:nvPr/>
          </p:nvSpPr>
          <p:spPr bwMode="auto">
            <a:xfrm>
              <a:off x="1323" y="2230"/>
              <a:ext cx="173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fr-FR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fr-FR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Envoie la circulaire budgétaire</a:t>
              </a:r>
              <a:endParaRPr lang="fr-FR" altLang="en-US" sz="1600" b="1" dirty="0"/>
            </a:p>
          </p:txBody>
        </p:sp>
        <p:sp>
          <p:nvSpPr>
            <p:cNvPr id="9242" name="Rectangle 45"/>
            <p:cNvSpPr>
              <a:spLocks noChangeArrowheads="1"/>
            </p:cNvSpPr>
            <p:nvPr/>
          </p:nvSpPr>
          <p:spPr bwMode="auto">
            <a:xfrm>
              <a:off x="2540" y="2211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69" name="Freeform 47"/>
            <p:cNvSpPr>
              <a:spLocks/>
            </p:cNvSpPr>
            <p:nvPr/>
          </p:nvSpPr>
          <p:spPr bwMode="auto">
            <a:xfrm>
              <a:off x="900" y="2524"/>
              <a:ext cx="3869" cy="311"/>
            </a:xfrm>
            <a:custGeom>
              <a:avLst/>
              <a:gdLst>
                <a:gd name="T0" fmla="*/ 1290 w 3869"/>
                <a:gd name="T1" fmla="*/ 0 h 311"/>
                <a:gd name="T2" fmla="*/ 1290 w 3869"/>
                <a:gd name="T3" fmla="*/ 116 h 311"/>
                <a:gd name="T4" fmla="*/ 645 w 3869"/>
                <a:gd name="T5" fmla="*/ 116 h 311"/>
                <a:gd name="T6" fmla="*/ 645 w 3869"/>
                <a:gd name="T7" fmla="*/ 77 h 311"/>
                <a:gd name="T8" fmla="*/ 0 w 3869"/>
                <a:gd name="T9" fmla="*/ 155 h 311"/>
                <a:gd name="T10" fmla="*/ 645 w 3869"/>
                <a:gd name="T11" fmla="*/ 233 h 311"/>
                <a:gd name="T12" fmla="*/ 645 w 3869"/>
                <a:gd name="T13" fmla="*/ 194 h 311"/>
                <a:gd name="T14" fmla="*/ 1290 w 3869"/>
                <a:gd name="T15" fmla="*/ 194 h 311"/>
                <a:gd name="T16" fmla="*/ 1290 w 3869"/>
                <a:gd name="T17" fmla="*/ 311 h 311"/>
                <a:gd name="T18" fmla="*/ 3869 w 3869"/>
                <a:gd name="T19" fmla="*/ 311 h 311"/>
                <a:gd name="T20" fmla="*/ 3869 w 3869"/>
                <a:gd name="T21" fmla="*/ 0 h 311"/>
                <a:gd name="T22" fmla="*/ 1290 w 3869"/>
                <a:gd name="T23" fmla="*/ 0 h 3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69" h="311">
                  <a:moveTo>
                    <a:pt x="1290" y="0"/>
                  </a:moveTo>
                  <a:lnTo>
                    <a:pt x="1290" y="116"/>
                  </a:lnTo>
                  <a:lnTo>
                    <a:pt x="645" y="116"/>
                  </a:lnTo>
                  <a:lnTo>
                    <a:pt x="645" y="77"/>
                  </a:lnTo>
                  <a:lnTo>
                    <a:pt x="0" y="155"/>
                  </a:lnTo>
                  <a:lnTo>
                    <a:pt x="645" y="233"/>
                  </a:lnTo>
                  <a:lnTo>
                    <a:pt x="645" y="194"/>
                  </a:lnTo>
                  <a:lnTo>
                    <a:pt x="1290" y="194"/>
                  </a:lnTo>
                  <a:lnTo>
                    <a:pt x="1290" y="311"/>
                  </a:lnTo>
                  <a:lnTo>
                    <a:pt x="3869" y="311"/>
                  </a:lnTo>
                  <a:lnTo>
                    <a:pt x="3869" y="0"/>
                  </a:lnTo>
                  <a:lnTo>
                    <a:pt x="1290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45" name="Rectangle 50"/>
            <p:cNvSpPr>
              <a:spLocks noChangeArrowheads="1"/>
            </p:cNvSpPr>
            <p:nvPr/>
          </p:nvSpPr>
          <p:spPr bwMode="auto">
            <a:xfrm>
              <a:off x="3036" y="2527"/>
              <a:ext cx="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endParaRPr lang="en-US" altLang="en-US"/>
            </a:p>
          </p:txBody>
        </p:sp>
        <p:sp>
          <p:nvSpPr>
            <p:cNvPr id="9246" name="Rectangle 51"/>
            <p:cNvSpPr>
              <a:spLocks noChangeArrowheads="1"/>
            </p:cNvSpPr>
            <p:nvPr/>
          </p:nvSpPr>
          <p:spPr bwMode="auto">
            <a:xfrm>
              <a:off x="2222" y="2590"/>
              <a:ext cx="221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en-US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fr-FR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Soumettent des avant-projets de budget</a:t>
              </a:r>
              <a:endParaRPr lang="fr-FR" altLang="en-US" sz="1600" b="1" dirty="0"/>
            </a:p>
          </p:txBody>
        </p:sp>
        <p:sp>
          <p:nvSpPr>
            <p:cNvPr id="9247" name="Rectangle 52"/>
            <p:cNvSpPr>
              <a:spLocks noChangeArrowheads="1"/>
            </p:cNvSpPr>
            <p:nvPr/>
          </p:nvSpPr>
          <p:spPr bwMode="auto">
            <a:xfrm>
              <a:off x="4206" y="2527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67" name="Freeform 54"/>
            <p:cNvSpPr>
              <a:spLocks/>
            </p:cNvSpPr>
            <p:nvPr/>
          </p:nvSpPr>
          <p:spPr bwMode="auto">
            <a:xfrm>
              <a:off x="910" y="2877"/>
              <a:ext cx="3869" cy="318"/>
            </a:xfrm>
            <a:custGeom>
              <a:avLst/>
              <a:gdLst>
                <a:gd name="T0" fmla="*/ 967 w 3869"/>
                <a:gd name="T1" fmla="*/ 0 h 318"/>
                <a:gd name="T2" fmla="*/ 967 w 3869"/>
                <a:gd name="T3" fmla="*/ 120 h 318"/>
                <a:gd name="T4" fmla="*/ 484 w 3869"/>
                <a:gd name="T5" fmla="*/ 120 h 318"/>
                <a:gd name="T6" fmla="*/ 484 w 3869"/>
                <a:gd name="T7" fmla="*/ 80 h 318"/>
                <a:gd name="T8" fmla="*/ 0 w 3869"/>
                <a:gd name="T9" fmla="*/ 159 h 318"/>
                <a:gd name="T10" fmla="*/ 484 w 3869"/>
                <a:gd name="T11" fmla="*/ 239 h 318"/>
                <a:gd name="T12" fmla="*/ 484 w 3869"/>
                <a:gd name="T13" fmla="*/ 199 h 318"/>
                <a:gd name="T14" fmla="*/ 967 w 3869"/>
                <a:gd name="T15" fmla="*/ 199 h 318"/>
                <a:gd name="T16" fmla="*/ 967 w 3869"/>
                <a:gd name="T17" fmla="*/ 318 h 318"/>
                <a:gd name="T18" fmla="*/ 2902 w 3869"/>
                <a:gd name="T19" fmla="*/ 318 h 318"/>
                <a:gd name="T20" fmla="*/ 2902 w 3869"/>
                <a:gd name="T21" fmla="*/ 199 h 318"/>
                <a:gd name="T22" fmla="*/ 3386 w 3869"/>
                <a:gd name="T23" fmla="*/ 199 h 318"/>
                <a:gd name="T24" fmla="*/ 3386 w 3869"/>
                <a:gd name="T25" fmla="*/ 239 h 318"/>
                <a:gd name="T26" fmla="*/ 3869 w 3869"/>
                <a:gd name="T27" fmla="*/ 159 h 318"/>
                <a:gd name="T28" fmla="*/ 3386 w 3869"/>
                <a:gd name="T29" fmla="*/ 80 h 318"/>
                <a:gd name="T30" fmla="*/ 3386 w 3869"/>
                <a:gd name="T31" fmla="*/ 120 h 318"/>
                <a:gd name="T32" fmla="*/ 2902 w 3869"/>
                <a:gd name="T33" fmla="*/ 120 h 318"/>
                <a:gd name="T34" fmla="*/ 2902 w 3869"/>
                <a:gd name="T35" fmla="*/ 0 h 318"/>
                <a:gd name="T36" fmla="*/ 967 w 3869"/>
                <a:gd name="T37" fmla="*/ 0 h 31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869" h="318">
                  <a:moveTo>
                    <a:pt x="967" y="0"/>
                  </a:moveTo>
                  <a:lnTo>
                    <a:pt x="967" y="120"/>
                  </a:lnTo>
                  <a:lnTo>
                    <a:pt x="484" y="120"/>
                  </a:lnTo>
                  <a:lnTo>
                    <a:pt x="484" y="80"/>
                  </a:lnTo>
                  <a:lnTo>
                    <a:pt x="0" y="159"/>
                  </a:lnTo>
                  <a:lnTo>
                    <a:pt x="484" y="239"/>
                  </a:lnTo>
                  <a:lnTo>
                    <a:pt x="484" y="199"/>
                  </a:lnTo>
                  <a:lnTo>
                    <a:pt x="967" y="199"/>
                  </a:lnTo>
                  <a:lnTo>
                    <a:pt x="967" y="318"/>
                  </a:lnTo>
                  <a:lnTo>
                    <a:pt x="2902" y="318"/>
                  </a:lnTo>
                  <a:lnTo>
                    <a:pt x="2902" y="199"/>
                  </a:lnTo>
                  <a:lnTo>
                    <a:pt x="3386" y="199"/>
                  </a:lnTo>
                  <a:lnTo>
                    <a:pt x="3386" y="239"/>
                  </a:lnTo>
                  <a:lnTo>
                    <a:pt x="3869" y="159"/>
                  </a:lnTo>
                  <a:lnTo>
                    <a:pt x="3386" y="80"/>
                  </a:lnTo>
                  <a:lnTo>
                    <a:pt x="3386" y="120"/>
                  </a:lnTo>
                  <a:lnTo>
                    <a:pt x="2902" y="120"/>
                  </a:lnTo>
                  <a:lnTo>
                    <a:pt x="2902" y="0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9250" name="Rectangle 57"/>
            <p:cNvSpPr>
              <a:spLocks noChangeArrowheads="1"/>
            </p:cNvSpPr>
            <p:nvPr/>
          </p:nvSpPr>
          <p:spPr bwMode="auto">
            <a:xfrm>
              <a:off x="2324" y="2915"/>
              <a:ext cx="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endParaRPr lang="en-US" altLang="en-US"/>
            </a:p>
          </p:txBody>
        </p:sp>
        <p:sp>
          <p:nvSpPr>
            <p:cNvPr id="9251" name="Rectangle 58"/>
            <p:cNvSpPr>
              <a:spLocks noChangeArrowheads="1"/>
            </p:cNvSpPr>
            <p:nvPr/>
          </p:nvSpPr>
          <p:spPr bwMode="auto">
            <a:xfrm>
              <a:off x="2102" y="2950"/>
              <a:ext cx="136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fr-FR" altLang="en-US" sz="1300" dirty="0">
                  <a:solidFill>
                    <a:srgbClr val="000000"/>
                  </a:solidFill>
                  <a:latin typeface="Times New Roman" pitchFamily="18" charset="0"/>
                </a:rPr>
                <a:t> C</a:t>
              </a:r>
              <a:r>
                <a:rPr lang="fr-FR" altLang="en-US" sz="1600" b="1" dirty="0">
                  <a:solidFill>
                    <a:srgbClr val="000000"/>
                  </a:solidFill>
                  <a:latin typeface="Times New Roman" pitchFamily="18" charset="0"/>
                </a:rPr>
                <a:t>onférences budgétaires</a:t>
              </a:r>
              <a:endParaRPr lang="fr-FR" altLang="en-US" sz="1600" b="1" dirty="0"/>
            </a:p>
          </p:txBody>
        </p:sp>
        <p:sp>
          <p:nvSpPr>
            <p:cNvPr id="9252" name="Rectangle 59"/>
            <p:cNvSpPr>
              <a:spLocks noChangeArrowheads="1"/>
            </p:cNvSpPr>
            <p:nvPr/>
          </p:nvSpPr>
          <p:spPr bwMode="auto">
            <a:xfrm>
              <a:off x="3654" y="2915"/>
              <a:ext cx="15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grpSp>
          <p:nvGrpSpPr>
            <p:cNvPr id="9253" name="Group 62"/>
            <p:cNvGrpSpPr>
              <a:grpSpLocks/>
            </p:cNvGrpSpPr>
            <p:nvPr/>
          </p:nvGrpSpPr>
          <p:grpSpPr bwMode="auto">
            <a:xfrm>
              <a:off x="913" y="3893"/>
              <a:ext cx="2521" cy="218"/>
              <a:chOff x="913" y="3893"/>
              <a:chExt cx="2521" cy="218"/>
            </a:xfrm>
          </p:grpSpPr>
          <p:sp>
            <p:nvSpPr>
              <p:cNvPr id="9264" name="Rectangle 60"/>
              <p:cNvSpPr>
                <a:spLocks noChangeArrowheads="1"/>
              </p:cNvSpPr>
              <p:nvPr/>
            </p:nvSpPr>
            <p:spPr bwMode="auto">
              <a:xfrm>
                <a:off x="913" y="3893"/>
                <a:ext cx="2521" cy="218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65" name="Rectangle 61"/>
              <p:cNvSpPr>
                <a:spLocks noChangeArrowheads="1"/>
              </p:cNvSpPr>
              <p:nvPr/>
            </p:nvSpPr>
            <p:spPr bwMode="auto">
              <a:xfrm>
                <a:off x="913" y="3893"/>
                <a:ext cx="2521" cy="218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</p:grpSp>
        <p:sp>
          <p:nvSpPr>
            <p:cNvPr id="9254" name="Rectangle 63"/>
            <p:cNvSpPr>
              <a:spLocks noChangeArrowheads="1"/>
            </p:cNvSpPr>
            <p:nvPr/>
          </p:nvSpPr>
          <p:spPr bwMode="auto">
            <a:xfrm>
              <a:off x="1793" y="3915"/>
              <a:ext cx="77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spAutoFit/>
            </a:bodyPr>
            <a:lstStyle/>
            <a:p>
              <a:pPr marL="3175"/>
              <a:r>
                <a:rPr lang="fr-FR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Parlement</a:t>
              </a:r>
              <a:endParaRPr lang="fr-FR" altLang="en-US" sz="2000" dirty="0"/>
            </a:p>
          </p:txBody>
        </p:sp>
        <p:sp>
          <p:nvSpPr>
            <p:cNvPr id="9255" name="Rectangle 64"/>
            <p:cNvSpPr>
              <a:spLocks noChangeArrowheads="1"/>
            </p:cNvSpPr>
            <p:nvPr/>
          </p:nvSpPr>
          <p:spPr bwMode="auto">
            <a:xfrm>
              <a:off x="2742" y="3931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grpSp>
          <p:nvGrpSpPr>
            <p:cNvPr id="9256" name="Group 67"/>
            <p:cNvGrpSpPr>
              <a:grpSpLocks/>
            </p:cNvGrpSpPr>
            <p:nvPr/>
          </p:nvGrpSpPr>
          <p:grpSpPr bwMode="auto">
            <a:xfrm>
              <a:off x="895" y="1262"/>
              <a:ext cx="2522" cy="218"/>
              <a:chOff x="895" y="1262"/>
              <a:chExt cx="2522" cy="218"/>
            </a:xfrm>
          </p:grpSpPr>
          <p:sp>
            <p:nvSpPr>
              <p:cNvPr id="9262" name="Rectangle 65"/>
              <p:cNvSpPr>
                <a:spLocks noChangeArrowheads="1"/>
              </p:cNvSpPr>
              <p:nvPr/>
            </p:nvSpPr>
            <p:spPr bwMode="auto">
              <a:xfrm>
                <a:off x="895" y="1262"/>
                <a:ext cx="2522" cy="218"/>
              </a:xfrm>
              <a:prstGeom prst="rect">
                <a:avLst/>
              </a:prstGeom>
              <a:solidFill>
                <a:srgbClr val="A9A9A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  <p:sp>
            <p:nvSpPr>
              <p:cNvPr id="9263" name="Rectangle 66"/>
              <p:cNvSpPr>
                <a:spLocks noChangeArrowheads="1"/>
              </p:cNvSpPr>
              <p:nvPr/>
            </p:nvSpPr>
            <p:spPr bwMode="auto">
              <a:xfrm>
                <a:off x="895" y="1262"/>
                <a:ext cx="2522" cy="218"/>
              </a:xfrm>
              <a:prstGeom prst="rect">
                <a:avLst/>
              </a:prstGeom>
              <a:noFill/>
              <a:ln w="23813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 altLang="en-US"/>
              </a:p>
            </p:txBody>
          </p:sp>
        </p:grpSp>
        <p:sp>
          <p:nvSpPr>
            <p:cNvPr id="9257" name="Rectangle 68"/>
            <p:cNvSpPr>
              <a:spLocks noChangeArrowheads="1"/>
            </p:cNvSpPr>
            <p:nvPr/>
          </p:nvSpPr>
          <p:spPr bwMode="auto">
            <a:xfrm>
              <a:off x="1056" y="1273"/>
              <a:ext cx="145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 algn="ctr"/>
              <a:r>
                <a:rPr lang="fr-FR" alt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Conseil des ministres</a:t>
              </a:r>
              <a:endParaRPr lang="fr-FR" altLang="en-US" sz="2000" dirty="0"/>
            </a:p>
          </p:txBody>
        </p:sp>
        <p:sp>
          <p:nvSpPr>
            <p:cNvPr id="9258" name="Rectangle 69"/>
            <p:cNvSpPr>
              <a:spLocks noChangeArrowheads="1"/>
            </p:cNvSpPr>
            <p:nvPr/>
          </p:nvSpPr>
          <p:spPr bwMode="auto">
            <a:xfrm>
              <a:off x="2559" y="1301"/>
              <a:ext cx="16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3175"/>
              <a:r>
                <a:rPr lang="en-US" altLang="en-US" sz="13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/>
            </a:p>
          </p:txBody>
        </p:sp>
        <p:sp>
          <p:nvSpPr>
            <p:cNvPr id="9261" name="Freeform 71"/>
            <p:cNvSpPr>
              <a:spLocks/>
            </p:cNvSpPr>
            <p:nvPr/>
          </p:nvSpPr>
          <p:spPr bwMode="auto">
            <a:xfrm>
              <a:off x="1575" y="1480"/>
              <a:ext cx="1160" cy="186"/>
            </a:xfrm>
            <a:custGeom>
              <a:avLst/>
              <a:gdLst>
                <a:gd name="T0" fmla="*/ 0 w 1160"/>
                <a:gd name="T1" fmla="*/ 140 h 186"/>
                <a:gd name="T2" fmla="*/ 290 w 1160"/>
                <a:gd name="T3" fmla="*/ 140 h 186"/>
                <a:gd name="T4" fmla="*/ 290 w 1160"/>
                <a:gd name="T5" fmla="*/ 0 h 186"/>
                <a:gd name="T6" fmla="*/ 870 w 1160"/>
                <a:gd name="T7" fmla="*/ 0 h 186"/>
                <a:gd name="T8" fmla="*/ 870 w 1160"/>
                <a:gd name="T9" fmla="*/ 140 h 186"/>
                <a:gd name="T10" fmla="*/ 1160 w 1160"/>
                <a:gd name="T11" fmla="*/ 140 h 186"/>
                <a:gd name="T12" fmla="*/ 580 w 1160"/>
                <a:gd name="T13" fmla="*/ 186 h 186"/>
                <a:gd name="T14" fmla="*/ 0 w 1160"/>
                <a:gd name="T15" fmla="*/ 140 h 1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0" h="186">
                  <a:moveTo>
                    <a:pt x="0" y="140"/>
                  </a:moveTo>
                  <a:lnTo>
                    <a:pt x="290" y="140"/>
                  </a:lnTo>
                  <a:lnTo>
                    <a:pt x="290" y="0"/>
                  </a:lnTo>
                  <a:lnTo>
                    <a:pt x="870" y="0"/>
                  </a:lnTo>
                  <a:lnTo>
                    <a:pt x="870" y="140"/>
                  </a:lnTo>
                  <a:lnTo>
                    <a:pt x="1160" y="140"/>
                  </a:lnTo>
                  <a:lnTo>
                    <a:pt x="580" y="186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99CCFF"/>
            </a:solidFill>
            <a:ln w="2381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4" name="Rectangle 2"/>
          <p:cNvSpPr>
            <a:spLocks noChangeArrowheads="1"/>
          </p:cNvSpPr>
          <p:nvPr/>
        </p:nvSpPr>
        <p:spPr bwMode="auto">
          <a:xfrm>
            <a:off x="695324" y="1133763"/>
            <a:ext cx="8341172" cy="7620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/>
          <a:p>
            <a:pPr eaLnBrk="0" hangingPunct="0">
              <a:defRPr/>
            </a:pPr>
            <a:r>
              <a:rPr lang="en-GB" sz="3200" b="1" dirty="0">
                <a:latin typeface="+mj-lt"/>
                <a:ea typeface="+mj-ea"/>
                <a:cs typeface="+mj-cs"/>
              </a:rPr>
              <a:t>Phase 2. </a:t>
            </a:r>
            <a:r>
              <a:rPr lang="en-GB" sz="3200" b="1" dirty="0" err="1">
                <a:latin typeface="+mj-lt"/>
                <a:ea typeface="+mj-ea"/>
                <a:cs typeface="+mj-cs"/>
              </a:rPr>
              <a:t>Préparation</a:t>
            </a:r>
            <a:r>
              <a:rPr lang="en-GB" sz="3200" b="1" dirty="0">
                <a:latin typeface="+mj-lt"/>
                <a:ea typeface="+mj-ea"/>
                <a:cs typeface="+mj-cs"/>
              </a:rPr>
              <a:t> du budget (2) </a:t>
            </a:r>
            <a:br>
              <a:rPr lang="en-GB" sz="3200" b="1" dirty="0">
                <a:latin typeface="+mj-lt"/>
                <a:ea typeface="+mj-ea"/>
                <a:cs typeface="+mj-cs"/>
              </a:rPr>
            </a:br>
            <a:endParaRPr lang="en-GB" sz="32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1171564"/>
            <a:ext cx="7467600" cy="685800"/>
          </a:xfrm>
        </p:spPr>
        <p:txBody>
          <a:bodyPr/>
          <a:lstStyle/>
          <a:p>
            <a:pPr>
              <a:defRPr/>
            </a:pPr>
            <a:r>
              <a:rPr lang="en-GB" sz="3200" kern="1200" dirty="0"/>
              <a:t>Phase 3. </a:t>
            </a:r>
            <a:r>
              <a:rPr lang="fr-FR" sz="3200" kern="1200" dirty="0"/>
              <a:t>Exécution du budget</a:t>
            </a:r>
          </a:p>
        </p:txBody>
      </p:sp>
      <p:grpSp>
        <p:nvGrpSpPr>
          <p:cNvPr id="10244" name="Group 1"/>
          <p:cNvGrpSpPr>
            <a:grpSpLocks/>
          </p:cNvGrpSpPr>
          <p:nvPr/>
        </p:nvGrpSpPr>
        <p:grpSpPr bwMode="auto">
          <a:xfrm>
            <a:off x="467544" y="2147153"/>
            <a:ext cx="8208962" cy="4250332"/>
            <a:chOff x="457200" y="1367001"/>
            <a:chExt cx="8208912" cy="4250571"/>
          </a:xfrm>
        </p:grpSpPr>
        <p:sp>
          <p:nvSpPr>
            <p:cNvPr id="10246" name="Text Box 5"/>
            <p:cNvSpPr txBox="1">
              <a:spLocks noChangeArrowheads="1"/>
            </p:cNvSpPr>
            <p:nvPr/>
          </p:nvSpPr>
          <p:spPr bwMode="auto">
            <a:xfrm>
              <a:off x="457200" y="3227164"/>
              <a:ext cx="3124200" cy="1985271"/>
            </a:xfrm>
            <a:prstGeom prst="rect">
              <a:avLst/>
            </a:prstGeom>
            <a:noFill/>
            <a:ln w="28575">
              <a:solidFill>
                <a:srgbClr val="0F5494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en-US" sz="2400" b="1" dirty="0">
                  <a:solidFill>
                    <a:srgbClr val="FF0000"/>
                  </a:solidFill>
                  <a:latin typeface="Arial" charset="0"/>
                </a:rPr>
                <a:t>Recouvrement des recettes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 Impôts (direct/indirect)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Recettes non fiscales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 Dons (en cash)</a:t>
              </a:r>
              <a:endParaRPr lang="fr-FR" altLang="en-US" sz="2400" b="1" dirty="0">
                <a:latin typeface="Arial" charset="0"/>
              </a:endParaRPr>
            </a:p>
          </p:txBody>
        </p:sp>
        <p:sp>
          <p:nvSpPr>
            <p:cNvPr id="10247" name="Text Box 6"/>
            <p:cNvSpPr txBox="1">
              <a:spLocks noChangeArrowheads="1"/>
            </p:cNvSpPr>
            <p:nvPr/>
          </p:nvSpPr>
          <p:spPr bwMode="auto">
            <a:xfrm>
              <a:off x="4421832" y="1367001"/>
              <a:ext cx="4244280" cy="2000661"/>
            </a:xfrm>
            <a:prstGeom prst="rect">
              <a:avLst/>
            </a:prstGeom>
            <a:noFill/>
            <a:ln w="28575">
              <a:solidFill>
                <a:srgbClr val="0F5494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en-US" sz="2400" b="1" dirty="0">
                  <a:solidFill>
                    <a:srgbClr val="FF0000"/>
                  </a:solidFill>
                  <a:latin typeface="Arial" charset="0"/>
                </a:rPr>
                <a:t>Gestion des dépenses</a:t>
              </a:r>
              <a:endParaRPr lang="fr-FR" altLang="en-US" sz="2000" b="1" dirty="0">
                <a:solidFill>
                  <a:srgbClr val="FF0000"/>
                </a:solidFill>
                <a:latin typeface="Arial" charset="0"/>
              </a:endParaRP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 Paye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 Achats de biens et services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 Transferts / subvention</a:t>
              </a:r>
            </a:p>
            <a:p>
              <a:pPr>
                <a:spcBef>
                  <a:spcPts val="600"/>
                </a:spcBef>
                <a:buFontTx/>
                <a:buChar char="•"/>
              </a:pPr>
              <a:r>
                <a:rPr lang="fr-FR" altLang="en-US" sz="2000" b="1" dirty="0">
                  <a:latin typeface="Arial" charset="0"/>
                </a:rPr>
                <a:t> Investissement</a:t>
              </a:r>
            </a:p>
          </p:txBody>
        </p:sp>
        <p:sp>
          <p:nvSpPr>
            <p:cNvPr id="2" name="Text Box 7"/>
            <p:cNvSpPr txBox="1">
              <a:spLocks noChangeArrowheads="1"/>
            </p:cNvSpPr>
            <p:nvPr/>
          </p:nvSpPr>
          <p:spPr bwMode="auto">
            <a:xfrm>
              <a:off x="4400526" y="4078603"/>
              <a:ext cx="4121125" cy="1538969"/>
            </a:xfrm>
            <a:prstGeom prst="rect">
              <a:avLst/>
            </a:prstGeom>
            <a:noFill/>
            <a:ln w="28575">
              <a:solidFill>
                <a:srgbClr val="0F54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defRPr sz="14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  <a:defRPr/>
              </a:pPr>
              <a:r>
                <a:rPr lang="fr-FR" altLang="en-US" b="1" i="0" dirty="0">
                  <a:solidFill>
                    <a:srgbClr val="FF0000"/>
                  </a:solidFill>
                  <a:latin typeface="Arial" charset="0"/>
                </a:rPr>
                <a:t>Gestion des liquidités</a:t>
              </a:r>
            </a:p>
            <a:p>
              <a:pPr eaLnBrk="1" hangingPunct="1">
                <a:spcBef>
                  <a:spcPts val="600"/>
                </a:spcBef>
                <a:buClrTx/>
                <a:defRPr/>
              </a:pPr>
              <a:r>
                <a:rPr lang="fr-FR" altLang="en-US" sz="2000" b="1" i="0" dirty="0">
                  <a:latin typeface="Arial" charset="0"/>
                </a:rPr>
                <a:t> Gestion de la trésorerie</a:t>
              </a:r>
            </a:p>
            <a:p>
              <a:pPr marL="177800" indent="-177800" eaLnBrk="1" hangingPunct="1">
                <a:spcBef>
                  <a:spcPts val="600"/>
                </a:spcBef>
                <a:buClrTx/>
                <a:defRPr/>
              </a:pPr>
              <a:r>
                <a:rPr lang="fr-FR" altLang="en-US" sz="2000" b="1" i="0" dirty="0">
                  <a:latin typeface="Arial" charset="0"/>
                </a:rPr>
                <a:t>Gestion de la dette à moyen/long terme</a:t>
              </a:r>
            </a:p>
          </p:txBody>
        </p:sp>
        <p:sp>
          <p:nvSpPr>
            <p:cNvPr id="10249" name="Text Box 21"/>
            <p:cNvSpPr txBox="1">
              <a:spLocks noChangeArrowheads="1"/>
            </p:cNvSpPr>
            <p:nvPr/>
          </p:nvSpPr>
          <p:spPr bwMode="auto">
            <a:xfrm>
              <a:off x="969996" y="1518583"/>
              <a:ext cx="1812527" cy="461691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0F5494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400" b="1" dirty="0">
                  <a:latin typeface="Arial" charset="0"/>
                </a:rPr>
                <a:t>Budget</a:t>
              </a:r>
            </a:p>
          </p:txBody>
        </p:sp>
        <p:sp>
          <p:nvSpPr>
            <p:cNvPr id="10250" name="Line 22"/>
            <p:cNvSpPr>
              <a:spLocks noChangeShapeType="1"/>
            </p:cNvSpPr>
            <p:nvPr/>
          </p:nvSpPr>
          <p:spPr bwMode="auto">
            <a:xfrm flipV="1">
              <a:off x="2782523" y="1781354"/>
              <a:ext cx="1633878" cy="6781"/>
            </a:xfrm>
            <a:prstGeom prst="line">
              <a:avLst/>
            </a:prstGeom>
            <a:noFill/>
            <a:ln w="63500">
              <a:solidFill>
                <a:srgbClr val="0F5494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51" name="Line 24"/>
            <p:cNvSpPr>
              <a:spLocks noChangeShapeType="1"/>
            </p:cNvSpPr>
            <p:nvPr/>
          </p:nvSpPr>
          <p:spPr bwMode="auto">
            <a:xfrm flipV="1">
              <a:off x="3581400" y="4924804"/>
              <a:ext cx="835001" cy="17671"/>
            </a:xfrm>
            <a:prstGeom prst="line">
              <a:avLst/>
            </a:prstGeom>
            <a:noFill/>
            <a:ln w="63500">
              <a:solidFill>
                <a:srgbClr val="0F5494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52" name="Line 25"/>
            <p:cNvSpPr>
              <a:spLocks noChangeShapeType="1"/>
            </p:cNvSpPr>
            <p:nvPr/>
          </p:nvSpPr>
          <p:spPr bwMode="auto">
            <a:xfrm>
              <a:off x="1897351" y="1980273"/>
              <a:ext cx="18735" cy="1222766"/>
            </a:xfrm>
            <a:prstGeom prst="line">
              <a:avLst/>
            </a:prstGeom>
            <a:noFill/>
            <a:ln w="63500">
              <a:solidFill>
                <a:srgbClr val="0F5494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245" name="Line 25"/>
          <p:cNvSpPr>
            <a:spLocks noChangeShapeType="1"/>
          </p:cNvSpPr>
          <p:nvPr/>
        </p:nvSpPr>
        <p:spPr bwMode="auto">
          <a:xfrm>
            <a:off x="6660232" y="4133120"/>
            <a:ext cx="12689" cy="725483"/>
          </a:xfrm>
          <a:prstGeom prst="line">
            <a:avLst/>
          </a:prstGeom>
          <a:noFill/>
          <a:ln w="63500">
            <a:solidFill>
              <a:srgbClr val="0F549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273050" y="2500306"/>
            <a:ext cx="7656536" cy="6096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altLang="en-US" sz="2000" dirty="0">
                <a:solidFill>
                  <a:srgbClr val="FF0000"/>
                </a:solidFill>
              </a:rPr>
              <a:t>Crédits</a:t>
            </a:r>
            <a:r>
              <a:rPr lang="fr-FR" altLang="en-US" sz="2000" dirty="0"/>
              <a:t> (ministre des finances ou ministre sectoriel)</a:t>
            </a: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928662" y="3279768"/>
            <a:ext cx="7000924" cy="571500"/>
          </a:xfrm>
          <a:prstGeom prst="rect">
            <a:avLst/>
          </a:prstGeom>
          <a:solidFill>
            <a:srgbClr val="DBE0E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altLang="en-US" sz="2000" dirty="0">
                <a:solidFill>
                  <a:srgbClr val="FF0000"/>
                </a:solidFill>
              </a:rPr>
              <a:t>Engagement </a:t>
            </a:r>
            <a:r>
              <a:rPr lang="fr-FR" altLang="en-US" sz="2000" dirty="0"/>
              <a:t>(contrat, bon de commande, etc.)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1571604" y="4035418"/>
            <a:ext cx="7143800" cy="5715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altLang="en-US" sz="2000" dirty="0">
                <a:solidFill>
                  <a:srgbClr val="FF0000"/>
                </a:solidFill>
              </a:rPr>
              <a:t>Liquidation </a:t>
            </a:r>
            <a:r>
              <a:rPr lang="fr-FR" altLang="en-US" sz="2000" dirty="0"/>
              <a:t>(à la livraison, reconnaissance d’une dette</a:t>
            </a:r>
            <a:r>
              <a:rPr lang="en-GB" altLang="en-US" sz="2000" dirty="0"/>
              <a:t>)</a:t>
            </a: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2214546" y="4795838"/>
            <a:ext cx="6500858" cy="533400"/>
          </a:xfrm>
          <a:prstGeom prst="rect">
            <a:avLst/>
          </a:prstGeom>
          <a:solidFill>
            <a:srgbClr val="DBE0E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en-US" sz="2000" dirty="0">
                <a:solidFill>
                  <a:srgbClr val="FF0000"/>
                </a:solidFill>
              </a:rPr>
              <a:t>Ordonnancement </a:t>
            </a:r>
            <a:r>
              <a:rPr lang="fr-FR" altLang="en-US" sz="2000" dirty="0"/>
              <a:t>(Ministère des fin. ou sectoriel) </a:t>
            </a: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857488" y="5510218"/>
            <a:ext cx="5343525" cy="533400"/>
          </a:xfrm>
          <a:prstGeom prst="rect">
            <a:avLst/>
          </a:prstGeom>
          <a:solidFill>
            <a:srgbClr val="DBE0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altLang="en-US" sz="2000" dirty="0">
                <a:solidFill>
                  <a:srgbClr val="FF0000"/>
                </a:solidFill>
              </a:rPr>
              <a:t>Paiement </a:t>
            </a:r>
            <a:r>
              <a:rPr lang="fr-FR" altLang="en-US" sz="2000" dirty="0"/>
              <a:t>(Trésor ou min. sectoriel)</a:t>
            </a:r>
          </a:p>
        </p:txBody>
      </p:sp>
      <p:sp>
        <p:nvSpPr>
          <p:cNvPr id="11273" name="AutoShape 11"/>
          <p:cNvSpPr>
            <a:spLocks noChangeArrowheads="1"/>
          </p:cNvSpPr>
          <p:nvPr/>
        </p:nvSpPr>
        <p:spPr bwMode="auto">
          <a:xfrm rot="5400000">
            <a:off x="254000" y="3260718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4" name="AutoShape 13"/>
          <p:cNvSpPr>
            <a:spLocks noChangeArrowheads="1"/>
          </p:cNvSpPr>
          <p:nvPr/>
        </p:nvSpPr>
        <p:spPr bwMode="auto">
          <a:xfrm rot="5400000">
            <a:off x="909612" y="3990974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5" name="AutoShape 14"/>
          <p:cNvSpPr>
            <a:spLocks noChangeArrowheads="1"/>
          </p:cNvSpPr>
          <p:nvPr/>
        </p:nvSpPr>
        <p:spPr bwMode="auto">
          <a:xfrm rot="5400000">
            <a:off x="1552554" y="4743450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6" name="AutoShape 15"/>
          <p:cNvSpPr>
            <a:spLocks noChangeArrowheads="1"/>
          </p:cNvSpPr>
          <p:nvPr/>
        </p:nvSpPr>
        <p:spPr bwMode="auto">
          <a:xfrm rot="5400000">
            <a:off x="2195496" y="5457830"/>
            <a:ext cx="609600" cy="571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962052" y="1385878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58775" marR="0" lvl="0" indent="-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Phase 3. </a:t>
            </a:r>
            <a:r>
              <a:rPr kumimoji="0" lang="fr-FR" sz="32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Exécution du budget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65636" y="6224598"/>
            <a:ext cx="8460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La répartition des responsabilités dépend du système budgétaire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052736"/>
            <a:ext cx="8424862" cy="685800"/>
          </a:xfrm>
        </p:spPr>
        <p:txBody>
          <a:bodyPr/>
          <a:lstStyle/>
          <a:p>
            <a:pPr>
              <a:defRPr/>
            </a:pPr>
            <a:r>
              <a:rPr lang="en-GB" sz="3200" kern="1200" dirty="0"/>
              <a:t>Phase 4. </a:t>
            </a:r>
            <a:r>
              <a:rPr lang="fr-FR" sz="3200" kern="1200" dirty="0"/>
              <a:t>Comptabilité et rapports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628800"/>
            <a:ext cx="9036496" cy="44987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endParaRPr lang="fr-FR" altLang="en-US" sz="2000" i="0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fr-FR" altLang="en-US" sz="2800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Comptabilité budgétaire</a:t>
            </a:r>
          </a:p>
          <a:p>
            <a:pPr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endParaRPr lang="fr-FR" altLang="en-US" sz="2800" b="0" i="0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r-FR" altLang="en-US" sz="28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Enregistrer les opérations et produire les rapports d’exécution du budget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r-FR" altLang="en-US" sz="28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Permet de suivre et contrôler le respect du budget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r-FR" altLang="en-US" sz="28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Comptabilité portant sur les différents stades de la dépense: engagement, liquidation, ordonnancement, paiement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fr-FR" altLang="en-US" sz="2800" b="0" i="0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fr-FR" altLang="en-US" sz="1000" b="0" i="0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fr-FR" altLang="en-US" sz="2000" i="0" dirty="0">
              <a:solidFill>
                <a:srgbClr val="2D5EC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fr-FR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2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052736"/>
            <a:ext cx="8424862" cy="685800"/>
          </a:xfrm>
        </p:spPr>
        <p:txBody>
          <a:bodyPr/>
          <a:lstStyle/>
          <a:p>
            <a:pPr>
              <a:defRPr/>
            </a:pPr>
            <a:r>
              <a:rPr lang="en-GB" sz="3200" kern="1200" dirty="0"/>
              <a:t>Phase 4. </a:t>
            </a:r>
            <a:r>
              <a:rPr lang="fr-FR" sz="3200" kern="1200" dirty="0"/>
              <a:t>Comptabilité et rapports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628800"/>
            <a:ext cx="9036496" cy="4752528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fr-FR" altLang="en-US" sz="1200" b="0" i="0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fr-FR" altLang="en-US" sz="3200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Comptabilité générale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fr-FR" altLang="en-US" sz="3200" b="0" i="0" dirty="0">
              <a:solidFill>
                <a:schemeClr val="accent5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r-FR" altLang="en-US" sz="32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Enregistrer les recettes, dépenses, actifs et passifs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r-FR" altLang="en-US" sz="32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Permet de produire les états financiers: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altLang="en-US" sz="20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Dépenses et recettes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altLang="en-US" sz="20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Actifs et passifs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fr-FR" altLang="en-US" sz="3200" b="0" i="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comptable : base caisse, ou d’exercice ou modification d’une de ces méthodes.</a:t>
            </a:r>
          </a:p>
          <a:p>
            <a:pPr marL="0" indent="0">
              <a:spcBef>
                <a:spcPts val="0"/>
              </a:spcBef>
              <a:buNone/>
            </a:pPr>
            <a:endParaRPr lang="fr-FR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altLang="en-US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</p:bldLst>
  </p:timing>
</p:sld>
</file>

<file path=ppt/theme/theme1.xml><?xml version="1.0" encoding="utf-8"?>
<a:theme xmlns:a="http://schemas.openxmlformats.org/drawingml/2006/main" name="Slide_Master">
  <a:themeElements>
    <a:clrScheme name="Slide_Master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1177</Words>
  <Application>Microsoft Office PowerPoint</Application>
  <PresentationFormat>On-screen Show (4:3)</PresentationFormat>
  <Paragraphs>201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Courier New</vt:lpstr>
      <vt:lpstr>Times New Roman</vt:lpstr>
      <vt:lpstr>Verdana</vt:lpstr>
      <vt:lpstr>Wingdings</vt:lpstr>
      <vt:lpstr>Slide_Master</vt:lpstr>
      <vt:lpstr>INTRODUCTION TO  PUBLIC FINANCE MANAGEMENT</vt:lpstr>
      <vt:lpstr>PowerPoint Presentation</vt:lpstr>
      <vt:lpstr>PowerPoint Presentation</vt:lpstr>
      <vt:lpstr>PowerPoint Presentation</vt:lpstr>
      <vt:lpstr>PowerPoint Presentation</vt:lpstr>
      <vt:lpstr>Phase 3. Exécution du budget</vt:lpstr>
      <vt:lpstr>PowerPoint Presentation</vt:lpstr>
      <vt:lpstr>Phase 4. Comptabilité et rapports</vt:lpstr>
      <vt:lpstr>Phase 4. Comptabilité et rapports</vt:lpstr>
      <vt:lpstr>Phase 5. Audit externe</vt:lpstr>
      <vt:lpstr>PowerPoint Presentation</vt:lpstr>
      <vt:lpstr>Les acteurs (1)</vt:lpstr>
      <vt:lpstr>Les acteurs (2)</vt:lpstr>
      <vt:lpstr>   Organisation et fonctions du ministère des finances (1)</vt:lpstr>
      <vt:lpstr>Responsabilités des gestionnaires des ministères dépensiers dans les pays anglophones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FINANCE MANAGEMENT</dc:title>
  <dc:creator>Yiannis</dc:creator>
  <cp:lastModifiedBy>Florence Brosset-Heckel</cp:lastModifiedBy>
  <cp:revision>276</cp:revision>
  <cp:lastPrinted>2013-05-20T17:57:16Z</cp:lastPrinted>
  <dcterms:created xsi:type="dcterms:W3CDTF">2011-10-28T10:25:18Z</dcterms:created>
  <dcterms:modified xsi:type="dcterms:W3CDTF">2018-06-13T08:15:45Z</dcterms:modified>
</cp:coreProperties>
</file>