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7" r:id="rId3"/>
    <p:sldId id="410" r:id="rId4"/>
    <p:sldId id="391" r:id="rId5"/>
    <p:sldId id="409" r:id="rId6"/>
    <p:sldId id="412" r:id="rId7"/>
    <p:sldId id="408" r:id="rId8"/>
    <p:sldId id="380" r:id="rId9"/>
    <p:sldId id="417" r:id="rId10"/>
    <p:sldId id="413" r:id="rId11"/>
    <p:sldId id="393" r:id="rId12"/>
    <p:sldId id="392" r:id="rId13"/>
    <p:sldId id="375" r:id="rId14"/>
    <p:sldId id="414" r:id="rId15"/>
    <p:sldId id="395" r:id="rId16"/>
    <p:sldId id="394" r:id="rId17"/>
    <p:sldId id="396" r:id="rId18"/>
    <p:sldId id="397" r:id="rId19"/>
    <p:sldId id="402" r:id="rId20"/>
    <p:sldId id="403" r:id="rId21"/>
    <p:sldId id="398" r:id="rId22"/>
    <p:sldId id="415" r:id="rId23"/>
    <p:sldId id="305" r:id="rId24"/>
    <p:sldId id="399" r:id="rId25"/>
    <p:sldId id="418" r:id="rId26"/>
    <p:sldId id="416" r:id="rId27"/>
    <p:sldId id="407" r:id="rId28"/>
  </p:sldIdLst>
  <p:sldSz cx="9144000" cy="6858000" type="screen4x3"/>
  <p:notesSz cx="6877050" cy="96567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99CCFF"/>
    <a:srgbClr val="BDDEFF"/>
    <a:srgbClr val="3166CF"/>
    <a:srgbClr val="3E6FD2"/>
    <a:srgbClr val="2D5EC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38" autoAdjust="0"/>
  </p:normalViewPr>
  <p:slideViewPr>
    <p:cSldViewPr>
      <p:cViewPr varScale="1">
        <p:scale>
          <a:sx n="78" d="100"/>
          <a:sy n="78" d="100"/>
        </p:scale>
        <p:origin x="110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9T17:59:16.631" idx="1">
    <p:pos x="5498" y="791"/>
    <p:text>edit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2575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C42C15-CE6E-4848-8832-911CA443E9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3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3900"/>
            <a:ext cx="4827588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586288"/>
            <a:ext cx="55022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2575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4D61C4-A269-406B-B154-36CA08BD72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88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en-US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CEDB2D4-1600-4A7E-A62F-11624D87FE2D}" type="slidenum">
              <a:rPr lang="en-GB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7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GB" dirty="0"/>
              <a:t>They aim at fiscal discipline and economic stability. </a:t>
            </a:r>
          </a:p>
          <a:p>
            <a:pPr>
              <a:buFont typeface="Wingdings" pitchFamily="2" charset="2"/>
              <a:buChar char="Ø"/>
              <a:defRPr/>
            </a:pPr>
            <a:endParaRPr lang="en-GB" dirty="0"/>
          </a:p>
          <a:p>
            <a:pPr>
              <a:buFont typeface="Wingdings" pitchFamily="2" charset="2"/>
              <a:buChar char="Ø"/>
              <a:defRPr/>
            </a:pPr>
            <a:r>
              <a:rPr lang="en-GB" dirty="0"/>
              <a:t> They may apply to every tier of government.</a:t>
            </a:r>
          </a:p>
          <a:p>
            <a:pPr>
              <a:spcBef>
                <a:spcPct val="0"/>
              </a:spcBef>
              <a:defRPr/>
            </a:pPr>
            <a:endParaRPr lang="fr-BE" dirty="0"/>
          </a:p>
          <a:p>
            <a:pPr>
              <a:spcBef>
                <a:spcPct val="0"/>
              </a:spcBef>
              <a:defRPr/>
            </a:pPr>
            <a:endParaRPr lang="fr-BE" dirty="0"/>
          </a:p>
          <a:p>
            <a:pPr>
              <a:spcBef>
                <a:spcPct val="0"/>
              </a:spcBef>
              <a:defRPr/>
            </a:pPr>
            <a:endParaRPr lang="fr-BE" dirty="0"/>
          </a:p>
          <a:p>
            <a:pPr>
              <a:spcBef>
                <a:spcPct val="0"/>
              </a:spcBef>
              <a:defRPr/>
            </a:pPr>
            <a:r>
              <a:rPr lang="fr-BE" dirty="0"/>
              <a:t>NB</a:t>
            </a:r>
          </a:p>
          <a:p>
            <a:pPr>
              <a:defRPr/>
            </a:pPr>
            <a:r>
              <a:rPr lang="en-GB" dirty="0">
                <a:latin typeface="+mn-lt"/>
              </a:rPr>
              <a:t>G </a:t>
            </a:r>
            <a:r>
              <a:rPr lang="en-GB" dirty="0" err="1">
                <a:latin typeface="+mn-lt"/>
              </a:rPr>
              <a:t>Kopits</a:t>
            </a:r>
            <a:r>
              <a:rPr lang="en-GB" dirty="0">
                <a:latin typeface="+mn-lt"/>
              </a:rPr>
              <a:t> and S </a:t>
            </a:r>
            <a:r>
              <a:rPr lang="en-GB" dirty="0" err="1">
                <a:latin typeface="+mn-lt"/>
              </a:rPr>
              <a:t>Symansky</a:t>
            </a:r>
            <a:r>
              <a:rPr lang="en-GB" dirty="0">
                <a:latin typeface="+mn-lt"/>
              </a:rPr>
              <a:t>, ‘Fiscal policy rules’, 1998.: An effective fiscal rule should be: “well defined, transparent, simple, flexible, adequate, enforceable, consistent and efficient.”</a:t>
            </a:r>
          </a:p>
          <a:p>
            <a:pPr>
              <a:defRPr/>
            </a:pPr>
            <a:r>
              <a:rPr lang="fr-BE" dirty="0" err="1">
                <a:latin typeface="+mn-lt"/>
              </a:rPr>
              <a:t>Kopits</a:t>
            </a:r>
            <a:r>
              <a:rPr lang="fr-BE" dirty="0">
                <a:latin typeface="+mn-lt"/>
              </a:rPr>
              <a:t>, George: « Fiscal </a:t>
            </a:r>
            <a:r>
              <a:rPr lang="fr-BE" dirty="0" err="1">
                <a:latin typeface="+mn-lt"/>
              </a:rPr>
              <a:t>Rules</a:t>
            </a:r>
            <a:r>
              <a:rPr lang="fr-BE" dirty="0">
                <a:latin typeface="+mn-lt"/>
              </a:rPr>
              <a:t>: </a:t>
            </a:r>
            <a:r>
              <a:rPr lang="fr-BE" dirty="0" err="1">
                <a:latin typeface="+mn-lt"/>
              </a:rPr>
              <a:t>Useful</a:t>
            </a:r>
            <a:r>
              <a:rPr lang="fr-BE" dirty="0">
                <a:latin typeface="+mn-lt"/>
              </a:rPr>
              <a:t> Policy Framework or </a:t>
            </a:r>
            <a:r>
              <a:rPr lang="fr-BE" dirty="0" err="1">
                <a:latin typeface="+mn-lt"/>
              </a:rPr>
              <a:t>Uncessary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Ornament</a:t>
            </a:r>
            <a:r>
              <a:rPr lang="fr-BE" dirty="0">
                <a:latin typeface="+mn-lt"/>
              </a:rPr>
              <a:t> », IMF </a:t>
            </a:r>
            <a:r>
              <a:rPr lang="fr-BE" dirty="0" err="1">
                <a:latin typeface="+mn-lt"/>
              </a:rPr>
              <a:t>Working</a:t>
            </a:r>
            <a:r>
              <a:rPr lang="fr-BE" dirty="0">
                <a:latin typeface="+mn-lt"/>
              </a:rPr>
              <a:t> Paper, </a:t>
            </a:r>
            <a:r>
              <a:rPr lang="fr-BE" dirty="0" err="1">
                <a:latin typeface="+mn-lt"/>
              </a:rPr>
              <a:t>September</a:t>
            </a:r>
            <a:r>
              <a:rPr lang="fr-BE" dirty="0">
                <a:latin typeface="+mn-lt"/>
              </a:rPr>
              <a:t> 2001.</a:t>
            </a:r>
          </a:p>
          <a:p>
            <a:pPr>
              <a:defRPr/>
            </a:pPr>
            <a:r>
              <a:rPr lang="fr-BE" dirty="0"/>
              <a:t>On fiscal </a:t>
            </a:r>
            <a:r>
              <a:rPr lang="fr-BE" dirty="0" err="1"/>
              <a:t>rules</a:t>
            </a:r>
            <a:r>
              <a:rPr lang="fr-BE" dirty="0"/>
              <a:t>: </a:t>
            </a:r>
          </a:p>
          <a:p>
            <a:pPr>
              <a:defRPr/>
            </a:pPr>
            <a:r>
              <a:rPr lang="fr-BE" dirty="0"/>
              <a:t>Murray, </a:t>
            </a:r>
            <a:r>
              <a:rPr lang="fr-BE" dirty="0" err="1"/>
              <a:t>Alisdair</a:t>
            </a:r>
            <a:r>
              <a:rPr lang="fr-BE" dirty="0"/>
              <a:t> and Wilkes, Giles: « Fiscal </a:t>
            </a:r>
            <a:r>
              <a:rPr lang="fr-BE" dirty="0" err="1"/>
              <a:t>Rules</a:t>
            </a:r>
            <a:r>
              <a:rPr lang="fr-BE" dirty="0"/>
              <a:t> OK? », Centre Forum, </a:t>
            </a:r>
            <a:r>
              <a:rPr lang="fr-BE" dirty="0" err="1"/>
              <a:t>January</a:t>
            </a:r>
            <a:r>
              <a:rPr lang="fr-BE" dirty="0"/>
              <a:t> 2009.</a:t>
            </a:r>
          </a:p>
          <a:p>
            <a:pPr>
              <a:defRPr/>
            </a:pPr>
            <a:r>
              <a:rPr lang="fr-BE" dirty="0" err="1"/>
              <a:t>These</a:t>
            </a:r>
            <a:r>
              <a:rPr lang="fr-BE" dirty="0"/>
              <a:t> </a:t>
            </a:r>
            <a:r>
              <a:rPr lang="fr-BE" dirty="0" err="1"/>
              <a:t>authors</a:t>
            </a:r>
            <a:r>
              <a:rPr lang="fr-BE" dirty="0"/>
              <a:t> </a:t>
            </a:r>
            <a:r>
              <a:rPr lang="fr-BE" dirty="0" err="1"/>
              <a:t>arguethat</a:t>
            </a:r>
            <a:r>
              <a:rPr lang="fr-BE" dirty="0"/>
              <a:t> fiscal </a:t>
            </a:r>
            <a:r>
              <a:rPr lang="fr-BE" dirty="0" err="1"/>
              <a:t>rules</a:t>
            </a:r>
            <a:r>
              <a:rPr lang="fr-BE" dirty="0"/>
              <a:t> </a:t>
            </a:r>
            <a:r>
              <a:rPr lang="fr-BE" dirty="0" err="1"/>
              <a:t>allow</a:t>
            </a:r>
            <a:r>
              <a:rPr lang="fr-BE" dirty="0"/>
              <a:t> </a:t>
            </a:r>
            <a:r>
              <a:rPr lang="fr-BE" dirty="0" err="1"/>
              <a:t>governments</a:t>
            </a:r>
            <a:r>
              <a:rPr lang="fr-BE" dirty="0"/>
              <a:t> to </a:t>
            </a:r>
            <a:r>
              <a:rPr lang="fr-BE" dirty="0" err="1"/>
              <a:t>avoid</a:t>
            </a:r>
            <a:r>
              <a:rPr lang="fr-BE" dirty="0"/>
              <a:t> </a:t>
            </a:r>
            <a:r>
              <a:rPr lang="fr-BE" dirty="0" err="1"/>
              <a:t>debate</a:t>
            </a:r>
            <a:r>
              <a:rPr lang="fr-BE" dirty="0"/>
              <a:t> on fiscal </a:t>
            </a:r>
            <a:r>
              <a:rPr lang="fr-BE" dirty="0" err="1"/>
              <a:t>policy</a:t>
            </a:r>
            <a:r>
              <a:rPr lang="fr-BE" dirty="0"/>
              <a:t> issue and to </a:t>
            </a:r>
            <a:r>
              <a:rPr lang="fr-BE" dirty="0" err="1"/>
              <a:t>delegate</a:t>
            </a:r>
            <a:r>
              <a:rPr lang="fr-BE" dirty="0"/>
              <a:t> the </a:t>
            </a:r>
            <a:r>
              <a:rPr lang="fr-BE" dirty="0" err="1"/>
              <a:t>problems</a:t>
            </a:r>
            <a:r>
              <a:rPr lang="fr-BE" dirty="0"/>
              <a:t> </a:t>
            </a:r>
            <a:r>
              <a:rPr lang="fr-BE" dirty="0" err="1"/>
              <a:t>away</a:t>
            </a:r>
            <a:r>
              <a:rPr lang="fr-BE" dirty="0"/>
              <a:t> by </a:t>
            </a:r>
            <a:r>
              <a:rPr lang="fr-BE" dirty="0" err="1"/>
              <a:t>sticking</a:t>
            </a:r>
            <a:r>
              <a:rPr lang="fr-BE" dirty="0"/>
              <a:t> </a:t>
            </a:r>
            <a:r>
              <a:rPr lang="fr-BE" dirty="0" err="1"/>
              <a:t>narrowly</a:t>
            </a:r>
            <a:r>
              <a:rPr lang="fr-BE" dirty="0"/>
              <a:t> to a set of </a:t>
            </a:r>
            <a:r>
              <a:rPr lang="fr-BE" dirty="0" err="1"/>
              <a:t>rules</a:t>
            </a:r>
            <a:r>
              <a:rPr lang="fr-BE" dirty="0"/>
              <a:t> or </a:t>
            </a:r>
            <a:r>
              <a:rPr lang="fr-BE" dirty="0" err="1"/>
              <a:t>pronouncements</a:t>
            </a:r>
            <a:r>
              <a:rPr lang="fr-BE" dirty="0"/>
              <a:t> of experts. </a:t>
            </a:r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681BA-4E43-434F-BAFB-675CB04E3ED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62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SGP – agreement among EU member-states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25/05/2016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7C05F-74EC-47E2-8A1A-E668C4AC019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2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3"/>
            <a:ext cx="544195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Times New Roman" panose="02020603050405020304" pitchFamily="18" charset="0"/>
              </a:rPr>
              <a:t>You will need to explain why debt ‘relief’ is a wonder solution!!!! And it would not be consistent with the idea of ‘financing’ being below the line operation – debt relief is a redirection of above the line financing from non-discretionary to discretionary purposes.</a:t>
            </a:r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0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Flèches</a:t>
            </a:r>
            <a:r>
              <a:rPr lang="fr-BE" baseline="0" dirty="0"/>
              <a:t> rouges: transactions biens et services</a:t>
            </a:r>
          </a:p>
          <a:p>
            <a:r>
              <a:rPr lang="fr-BE" baseline="0" dirty="0"/>
              <a:t>Flèches bleues: soldes et transferts financiers.</a:t>
            </a:r>
            <a:endParaRPr lang="fr-BE" dirty="0"/>
          </a:p>
          <a:p>
            <a:r>
              <a:rPr lang="fr-BE" dirty="0"/>
              <a:t>Secteurs et marchés</a:t>
            </a:r>
          </a:p>
          <a:p>
            <a:r>
              <a:rPr lang="fr-BE" dirty="0"/>
              <a:t>Administration</a:t>
            </a:r>
            <a:r>
              <a:rPr lang="fr-BE" baseline="0" dirty="0"/>
              <a:t>s publiques:</a:t>
            </a:r>
          </a:p>
          <a:p>
            <a:r>
              <a:rPr lang="fr-BE" baseline="0" dirty="0"/>
              <a:t>    Solde = T-G    T = Recettes totales nettes de transferts;  G = dépenses totales (Cg consommation publique  +  </a:t>
            </a:r>
            <a:r>
              <a:rPr lang="fr-BE" baseline="0" dirty="0" err="1"/>
              <a:t>Ig</a:t>
            </a:r>
            <a:r>
              <a:rPr lang="fr-BE" baseline="0" dirty="0"/>
              <a:t> investissement public)</a:t>
            </a:r>
          </a:p>
          <a:p>
            <a:r>
              <a:rPr lang="fr-BE" baseline="0" dirty="0"/>
              <a:t>Secteur privé (ménages et entreprises): </a:t>
            </a:r>
          </a:p>
          <a:p>
            <a:r>
              <a:rPr lang="fr-BE" baseline="0" dirty="0"/>
              <a:t>   Produit/Revenu national Y= C + I + G + X – M  </a:t>
            </a:r>
          </a:p>
          <a:p>
            <a:r>
              <a:rPr lang="fr-BE" baseline="0" dirty="0"/>
              <a:t>   Dépenses C + I + T   </a:t>
            </a:r>
          </a:p>
          <a:p>
            <a:r>
              <a:rPr lang="fr-BE" baseline="0" dirty="0"/>
              <a:t>   Solde = Y – (C + I + T) = I – S (Revenu Y moins consommation et taxes = épargne)</a:t>
            </a:r>
          </a:p>
          <a:p>
            <a:r>
              <a:rPr lang="fr-BE" baseline="0" dirty="0"/>
              <a:t>Secteur extérieur</a:t>
            </a:r>
          </a:p>
          <a:p>
            <a:r>
              <a:rPr lang="fr-BE" baseline="0" dirty="0"/>
              <a:t>   Revenus: M</a:t>
            </a:r>
          </a:p>
          <a:p>
            <a:r>
              <a:rPr lang="fr-BE" baseline="0" dirty="0"/>
              <a:t>   Dépenses: X</a:t>
            </a:r>
          </a:p>
          <a:p>
            <a:r>
              <a:rPr lang="fr-BE" baseline="0" dirty="0"/>
              <a:t>   Solde: X – M </a:t>
            </a:r>
          </a:p>
          <a:p>
            <a:endParaRPr lang="fr-BE" baseline="0" dirty="0"/>
          </a:p>
          <a:p>
            <a:r>
              <a:rPr lang="fr-BE" baseline="0" dirty="0"/>
              <a:t>Equilibre: Tout solde débiteur ou créditeur d’un secteur doit être un solde créditeur ou débiteur d’un ou plusieurs autres secteurs (somme nulle). Ajustement via le marché </a:t>
            </a:r>
            <a:r>
              <a:rPr lang="fr-BE" baseline="0" dirty="0" err="1"/>
              <a:t>financir</a:t>
            </a:r>
            <a:r>
              <a:rPr lang="fr-BE" baseline="0" dirty="0"/>
              <a:t> (monnaie et crédit).</a:t>
            </a:r>
          </a:p>
          <a:p>
            <a:r>
              <a:rPr lang="fr-BE" baseline="0" dirty="0" err="1"/>
              <a:t>Càd</a:t>
            </a:r>
            <a:r>
              <a:rPr lang="fr-BE" baseline="0" dirty="0"/>
              <a:t>: les soldes des trois secteurs ont une somme nulle (T - G) + (S - I) + (M - X) = 0  ou : T-G = (I-S) + (X-M)</a:t>
            </a:r>
          </a:p>
          <a:p>
            <a:r>
              <a:rPr lang="fr-BE" baseline="0" dirty="0"/>
              <a:t>  </a:t>
            </a:r>
          </a:p>
          <a:p>
            <a:endParaRPr lang="fr-BE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96C7-8570-4E8F-BA45-22F10CA617D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4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/>
              <a:t>There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>
                <a:solidFill>
                  <a:srgbClr val="C00000"/>
                </a:solidFill>
              </a:rPr>
              <a:t>a </a:t>
            </a:r>
            <a:r>
              <a:rPr lang="fr-BE" dirty="0" err="1">
                <a:solidFill>
                  <a:srgbClr val="C00000"/>
                </a:solidFill>
              </a:rPr>
              <a:t>link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between</a:t>
            </a:r>
            <a:r>
              <a:rPr lang="fr-BE" dirty="0">
                <a:solidFill>
                  <a:srgbClr val="C00000"/>
                </a:solidFill>
              </a:rPr>
              <a:t> the </a:t>
            </a:r>
            <a:r>
              <a:rPr lang="fr-BE" dirty="0" err="1">
                <a:solidFill>
                  <a:srgbClr val="C00000"/>
                </a:solidFill>
              </a:rPr>
              <a:t>government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deficit</a:t>
            </a:r>
            <a:r>
              <a:rPr lang="fr-BE" dirty="0">
                <a:solidFill>
                  <a:srgbClr val="C00000"/>
                </a:solidFill>
              </a:rPr>
              <a:t> and the curent </a:t>
            </a:r>
            <a:r>
              <a:rPr lang="fr-BE" dirty="0" err="1">
                <a:solidFill>
                  <a:srgbClr val="C00000"/>
                </a:solidFill>
              </a:rPr>
              <a:t>account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deficit</a:t>
            </a:r>
            <a:endParaRPr lang="fr-BE" dirty="0">
              <a:solidFill>
                <a:srgbClr val="C00000"/>
              </a:solidFill>
            </a:endParaRPr>
          </a:p>
          <a:p>
            <a:r>
              <a:rPr lang="fr-BE" dirty="0"/>
              <a:t>There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>
                <a:solidFill>
                  <a:srgbClr val="C00000"/>
                </a:solidFill>
              </a:rPr>
              <a:t>a </a:t>
            </a:r>
            <a:r>
              <a:rPr lang="fr-BE" dirty="0" err="1">
                <a:solidFill>
                  <a:srgbClr val="C00000"/>
                </a:solidFill>
              </a:rPr>
              <a:t>risk</a:t>
            </a:r>
            <a:r>
              <a:rPr lang="fr-BE" dirty="0">
                <a:solidFill>
                  <a:srgbClr val="C00000"/>
                </a:solidFill>
              </a:rPr>
              <a:t> of « </a:t>
            </a:r>
            <a:r>
              <a:rPr lang="fr-BE" dirty="0" err="1">
                <a:solidFill>
                  <a:srgbClr val="C00000"/>
                </a:solidFill>
              </a:rPr>
              <a:t>crowding</a:t>
            </a:r>
            <a:r>
              <a:rPr lang="fr-BE" dirty="0">
                <a:solidFill>
                  <a:srgbClr val="C00000"/>
                </a:solidFill>
              </a:rPr>
              <a:t> out </a:t>
            </a:r>
            <a:r>
              <a:rPr lang="fr-BE" dirty="0" err="1">
                <a:solidFill>
                  <a:srgbClr val="C00000"/>
                </a:solidFill>
              </a:rPr>
              <a:t>effect</a:t>
            </a:r>
            <a:r>
              <a:rPr lang="fr-BE" dirty="0"/>
              <a:t> »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hampers</a:t>
            </a:r>
            <a:r>
              <a:rPr lang="fr-BE" dirty="0"/>
              <a:t> the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sector</a:t>
            </a:r>
            <a:r>
              <a:rPr lang="fr-BE" dirty="0"/>
              <a:t> </a:t>
            </a:r>
            <a:r>
              <a:rPr lang="fr-BE" dirty="0" err="1"/>
              <a:t>activity</a:t>
            </a:r>
            <a:r>
              <a:rPr lang="fr-BE" dirty="0"/>
              <a:t> and </a:t>
            </a:r>
            <a:r>
              <a:rPr lang="fr-BE" dirty="0" err="1"/>
              <a:t>hence</a:t>
            </a:r>
            <a:r>
              <a:rPr lang="fr-BE" dirty="0"/>
              <a:t> compromises </a:t>
            </a:r>
            <a:r>
              <a:rPr lang="fr-BE" dirty="0" err="1"/>
              <a:t>growth</a:t>
            </a:r>
            <a:r>
              <a:rPr lang="fr-BE" dirty="0"/>
              <a:t>.</a:t>
            </a:r>
          </a:p>
          <a:p>
            <a:r>
              <a:rPr lang="fr-BE" dirty="0"/>
              <a:t>The </a:t>
            </a:r>
            <a:r>
              <a:rPr lang="fr-BE" dirty="0" err="1">
                <a:solidFill>
                  <a:srgbClr val="C00000"/>
                </a:solidFill>
              </a:rPr>
              <a:t>financing</a:t>
            </a:r>
            <a:r>
              <a:rPr lang="fr-BE" dirty="0">
                <a:solidFill>
                  <a:srgbClr val="C00000"/>
                </a:solidFill>
              </a:rPr>
              <a:t> of the </a:t>
            </a:r>
            <a:r>
              <a:rPr lang="fr-BE" dirty="0" err="1">
                <a:solidFill>
                  <a:srgbClr val="C00000"/>
                </a:solidFill>
              </a:rPr>
              <a:t>deficit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/>
              <a:t>may</a:t>
            </a:r>
            <a:r>
              <a:rPr lang="fr-BE" dirty="0"/>
              <a:t> </a:t>
            </a:r>
            <a:r>
              <a:rPr lang="fr-BE" dirty="0" err="1"/>
              <a:t>either</a:t>
            </a:r>
            <a:endParaRPr lang="fr-BE" dirty="0"/>
          </a:p>
          <a:p>
            <a:pPr lvl="1"/>
            <a:r>
              <a:rPr lang="fr-BE" dirty="0"/>
              <a:t>	-	squeeze </a:t>
            </a:r>
            <a:r>
              <a:rPr lang="fr-BE" dirty="0" err="1"/>
              <a:t>credit</a:t>
            </a:r>
            <a:r>
              <a:rPr lang="fr-BE" dirty="0"/>
              <a:t> for the </a:t>
            </a:r>
            <a:r>
              <a:rPr lang="fr-BE" dirty="0" err="1"/>
              <a:t>private</a:t>
            </a:r>
            <a:r>
              <a:rPr lang="fr-BE" dirty="0"/>
              <a:t> </a:t>
            </a:r>
            <a:r>
              <a:rPr lang="fr-BE" dirty="0" err="1"/>
              <a:t>sector</a:t>
            </a:r>
            <a:r>
              <a:rPr lang="fr-BE" dirty="0"/>
              <a:t> (</a:t>
            </a:r>
            <a:r>
              <a:rPr lang="fr-BE" dirty="0" err="1"/>
              <a:t>crowding</a:t>
            </a:r>
            <a:r>
              <a:rPr lang="fr-BE" dirty="0"/>
              <a:t> out)</a:t>
            </a:r>
          </a:p>
          <a:p>
            <a:pPr lvl="1"/>
            <a:r>
              <a:rPr lang="fr-BE" dirty="0"/>
              <a:t>	-	</a:t>
            </a:r>
            <a:r>
              <a:rPr lang="fr-BE" dirty="0" err="1"/>
              <a:t>generate</a:t>
            </a:r>
            <a:r>
              <a:rPr lang="fr-BE" dirty="0"/>
              <a:t> an accumulation of public </a:t>
            </a:r>
            <a:r>
              <a:rPr lang="fr-BE" dirty="0" err="1"/>
              <a:t>debt</a:t>
            </a:r>
            <a:r>
              <a:rPr lang="fr-BE" dirty="0"/>
              <a:t> </a:t>
            </a:r>
            <a:r>
              <a:rPr lang="fr-BE" dirty="0" err="1"/>
              <a:t>provoking</a:t>
            </a:r>
            <a:r>
              <a:rPr lang="fr-BE" dirty="0"/>
              <a:t> a « </a:t>
            </a:r>
            <a:r>
              <a:rPr lang="fr-BE" dirty="0" err="1"/>
              <a:t>snowball</a:t>
            </a:r>
            <a:r>
              <a:rPr lang="fr-BE" dirty="0"/>
              <a:t> </a:t>
            </a:r>
            <a:r>
              <a:rPr lang="fr-BE" dirty="0" err="1"/>
              <a:t>effect</a:t>
            </a:r>
            <a:r>
              <a:rPr lang="fr-BE" dirty="0"/>
              <a:t> »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further</a:t>
            </a:r>
            <a:r>
              <a:rPr lang="fr-BE" dirty="0"/>
              <a:t> </a:t>
            </a:r>
            <a:r>
              <a:rPr lang="fr-BE" dirty="0" err="1"/>
              <a:t>increases</a:t>
            </a:r>
            <a:r>
              <a:rPr lang="fr-BE" dirty="0"/>
              <a:t> the pressure on </a:t>
            </a:r>
            <a:r>
              <a:rPr lang="fr-BE" dirty="0" err="1"/>
              <a:t>both</a:t>
            </a:r>
            <a:r>
              <a:rPr lang="fr-BE" dirty="0"/>
              <a:t> fiscal and </a:t>
            </a:r>
            <a:r>
              <a:rPr lang="fr-BE" dirty="0" err="1"/>
              <a:t>external</a:t>
            </a:r>
            <a:r>
              <a:rPr lang="fr-BE" dirty="0"/>
              <a:t> balances</a:t>
            </a:r>
          </a:p>
          <a:p>
            <a:r>
              <a:rPr lang="fr-BE" dirty="0"/>
              <a:t> </a:t>
            </a:r>
            <a:r>
              <a:rPr lang="fr-BE" dirty="0" err="1">
                <a:solidFill>
                  <a:srgbClr val="C00000"/>
                </a:solidFill>
              </a:rPr>
              <a:t>Monetary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financing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will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generate</a:t>
            </a:r>
            <a:r>
              <a:rPr lang="fr-BE" dirty="0">
                <a:solidFill>
                  <a:srgbClr val="C00000"/>
                </a:solidFill>
              </a:rPr>
              <a:t> inflation </a:t>
            </a:r>
            <a:r>
              <a:rPr lang="fr-BE" dirty="0"/>
              <a:t>and </a:t>
            </a:r>
            <a:r>
              <a:rPr lang="fr-BE" dirty="0" err="1"/>
              <a:t>unstability</a:t>
            </a:r>
            <a:r>
              <a:rPr lang="fr-BE" dirty="0"/>
              <a:t>  </a:t>
            </a:r>
          </a:p>
          <a:p>
            <a:r>
              <a:rPr lang="fr-BE" dirty="0"/>
              <a:t> In absence of </a:t>
            </a:r>
            <a:r>
              <a:rPr lang="fr-BE" dirty="0" err="1"/>
              <a:t>other</a:t>
            </a:r>
            <a:r>
              <a:rPr lang="fr-BE" dirty="0"/>
              <a:t> solutions the </a:t>
            </a:r>
            <a:r>
              <a:rPr lang="fr-BE" dirty="0">
                <a:solidFill>
                  <a:srgbClr val="C00000"/>
                </a:solidFill>
              </a:rPr>
              <a:t>accumulation of </a:t>
            </a:r>
            <a:r>
              <a:rPr lang="fr-BE" dirty="0" err="1">
                <a:solidFill>
                  <a:srgbClr val="C00000"/>
                </a:solidFill>
              </a:rPr>
              <a:t>arrears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/>
              <a:t>is</a:t>
            </a:r>
            <a:r>
              <a:rPr lang="fr-BE" dirty="0"/>
              <a:t> the first </a:t>
            </a:r>
            <a:r>
              <a:rPr lang="fr-BE" dirty="0" err="1"/>
              <a:t>step</a:t>
            </a:r>
            <a:r>
              <a:rPr lang="fr-BE" dirty="0"/>
              <a:t> </a:t>
            </a:r>
            <a:r>
              <a:rPr lang="fr-BE" dirty="0" err="1"/>
              <a:t>towards</a:t>
            </a:r>
            <a:r>
              <a:rPr lang="fr-BE" dirty="0"/>
              <a:t> </a:t>
            </a:r>
            <a:r>
              <a:rPr lang="fr-BE" dirty="0" err="1"/>
              <a:t>economic</a:t>
            </a:r>
            <a:r>
              <a:rPr lang="fr-BE" dirty="0"/>
              <a:t> chaos.</a:t>
            </a:r>
            <a:endParaRPr lang="en-US" dirty="0"/>
          </a:p>
          <a:p>
            <a:endParaRPr lang="en-GB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60DD5-50DE-4A4B-BD50-2740C73547E0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305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/>
              <a:t>There </a:t>
            </a:r>
            <a:r>
              <a:rPr lang="fr-BE" dirty="0" err="1"/>
              <a:t>is</a:t>
            </a:r>
            <a:r>
              <a:rPr lang="fr-BE" dirty="0"/>
              <a:t> an </a:t>
            </a:r>
            <a:r>
              <a:rPr lang="fr-BE" dirty="0" err="1"/>
              <a:t>abundant</a:t>
            </a:r>
            <a:r>
              <a:rPr lang="fr-BE" dirty="0"/>
              <a:t> </a:t>
            </a:r>
            <a:r>
              <a:rPr lang="fr-BE" dirty="0" err="1"/>
              <a:t>literature</a:t>
            </a:r>
            <a:r>
              <a:rPr lang="fr-BE" dirty="0"/>
              <a:t> on the </a:t>
            </a:r>
            <a:r>
              <a:rPr lang="fr-BE" dirty="0" err="1"/>
              <a:t>subject</a:t>
            </a:r>
            <a:r>
              <a:rPr lang="fr-BE" dirty="0"/>
              <a:t>. </a:t>
            </a:r>
            <a:r>
              <a:rPr lang="fr-BE" dirty="0" err="1"/>
              <a:t>See</a:t>
            </a:r>
            <a:r>
              <a:rPr lang="fr-BE" dirty="0"/>
              <a:t>:</a:t>
            </a:r>
          </a:p>
          <a:p>
            <a:pPr>
              <a:buFontTx/>
              <a:buChar char="•"/>
            </a:pPr>
            <a:r>
              <a:rPr lang="fr-BE" dirty="0"/>
              <a:t>Jacobs, D., </a:t>
            </a:r>
            <a:r>
              <a:rPr lang="fr-BE" dirty="0" err="1"/>
              <a:t>Schoerman</a:t>
            </a:r>
            <a:r>
              <a:rPr lang="fr-BE" dirty="0"/>
              <a:t>, N., van </a:t>
            </a:r>
            <a:r>
              <a:rPr lang="fr-BE" dirty="0" err="1"/>
              <a:t>Heerden</a:t>
            </a:r>
            <a:r>
              <a:rPr lang="fr-BE" dirty="0"/>
              <a:t>, J. : Alternative </a:t>
            </a:r>
            <a:r>
              <a:rPr lang="fr-BE" dirty="0" err="1"/>
              <a:t>Definitions</a:t>
            </a:r>
            <a:r>
              <a:rPr lang="fr-BE" dirty="0"/>
              <a:t> of the Budget </a:t>
            </a:r>
            <a:r>
              <a:rPr lang="fr-BE" dirty="0" err="1"/>
              <a:t>Deficit</a:t>
            </a:r>
            <a:r>
              <a:rPr lang="fr-BE" dirty="0"/>
              <a:t> and </a:t>
            </a:r>
            <a:r>
              <a:rPr lang="fr-BE" dirty="0" err="1"/>
              <a:t>its</a:t>
            </a:r>
            <a:r>
              <a:rPr lang="fr-BE" dirty="0"/>
              <a:t> Impact on the </a:t>
            </a:r>
            <a:r>
              <a:rPr lang="fr-BE" dirty="0" err="1"/>
              <a:t>Sustainability</a:t>
            </a:r>
            <a:r>
              <a:rPr lang="fr-BE" dirty="0"/>
              <a:t> of Fiscal Policy in South </a:t>
            </a:r>
            <a:r>
              <a:rPr lang="fr-BE" dirty="0" err="1"/>
              <a:t>Africa</a:t>
            </a:r>
            <a:r>
              <a:rPr lang="fr-BE" dirty="0"/>
              <a:t>. (</a:t>
            </a:r>
            <a:r>
              <a:rPr lang="fr-BE" dirty="0" err="1"/>
              <a:t>Included</a:t>
            </a:r>
            <a:r>
              <a:rPr lang="fr-BE" dirty="0"/>
              <a:t> in the documentation on the CD-Rom)</a:t>
            </a:r>
          </a:p>
          <a:p>
            <a:pPr eaLnBrk="1" hangingPunct="1">
              <a:buFontTx/>
              <a:buChar char="•"/>
            </a:pPr>
            <a:r>
              <a:rPr lang="fr-BE" dirty="0" err="1"/>
              <a:t>Blejer</a:t>
            </a:r>
            <a:r>
              <a:rPr lang="fr-BE" dirty="0"/>
              <a:t>, M.I. and </a:t>
            </a:r>
            <a:r>
              <a:rPr lang="fr-BE" dirty="0" err="1"/>
              <a:t>Cheasty</a:t>
            </a:r>
            <a:r>
              <a:rPr lang="fr-BE" dirty="0"/>
              <a:t>, A. (</a:t>
            </a:r>
            <a:r>
              <a:rPr lang="fr-BE" dirty="0" err="1"/>
              <a:t>eds</a:t>
            </a:r>
            <a:r>
              <a:rPr lang="fr-BE" dirty="0"/>
              <a:t>): How to </a:t>
            </a:r>
            <a:r>
              <a:rPr lang="fr-BE" dirty="0" err="1"/>
              <a:t>Measure</a:t>
            </a:r>
            <a:r>
              <a:rPr lang="fr-BE" dirty="0"/>
              <a:t> the Fiscal </a:t>
            </a:r>
            <a:r>
              <a:rPr lang="fr-BE" dirty="0" err="1"/>
              <a:t>Deficit</a:t>
            </a:r>
            <a:r>
              <a:rPr lang="fr-BE" dirty="0"/>
              <a:t>: </a:t>
            </a:r>
            <a:r>
              <a:rPr lang="fr-BE" dirty="0" err="1"/>
              <a:t>Analytical</a:t>
            </a:r>
            <a:r>
              <a:rPr lang="fr-BE" dirty="0"/>
              <a:t> and </a:t>
            </a:r>
            <a:r>
              <a:rPr lang="fr-BE" dirty="0" err="1"/>
              <a:t>Methodological</a:t>
            </a:r>
            <a:r>
              <a:rPr lang="fr-BE" dirty="0"/>
              <a:t> Issues, IMF, 1993.</a:t>
            </a:r>
            <a:endParaRPr lang="en-GB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« A </a:t>
            </a:r>
            <a:r>
              <a:rPr lang="fr-BE" dirty="0" err="1"/>
              <a:t>deficit</a:t>
            </a:r>
            <a:r>
              <a:rPr lang="fr-BE" dirty="0"/>
              <a:t> </a:t>
            </a:r>
            <a:r>
              <a:rPr lang="fr-BE" dirty="0" err="1"/>
              <a:t>may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like</a:t>
            </a:r>
            <a:r>
              <a:rPr lang="fr-BE" dirty="0"/>
              <a:t> an </a:t>
            </a:r>
            <a:r>
              <a:rPr lang="fr-BE" dirty="0" err="1"/>
              <a:t>elephant</a:t>
            </a:r>
            <a:r>
              <a:rPr lang="fr-BE" dirty="0"/>
              <a:t>: one </a:t>
            </a:r>
            <a:r>
              <a:rPr lang="fr-BE" dirty="0" err="1"/>
              <a:t>always</a:t>
            </a:r>
            <a:r>
              <a:rPr lang="fr-BE" dirty="0"/>
              <a:t> </a:t>
            </a:r>
            <a:r>
              <a:rPr lang="fr-BE" dirty="0" err="1"/>
              <a:t>recognises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when</a:t>
            </a:r>
            <a:r>
              <a:rPr lang="fr-BE" dirty="0"/>
              <a:t> one </a:t>
            </a:r>
            <a:r>
              <a:rPr lang="fr-BE" dirty="0" err="1"/>
              <a:t>sees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, </a:t>
            </a:r>
            <a:r>
              <a:rPr lang="fr-BE" dirty="0" err="1"/>
              <a:t>even</a:t>
            </a:r>
            <a:r>
              <a:rPr lang="fr-BE" dirty="0"/>
              <a:t> </a:t>
            </a:r>
            <a:r>
              <a:rPr lang="fr-BE" dirty="0" err="1"/>
              <a:t>though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may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difficult</a:t>
            </a:r>
            <a:r>
              <a:rPr lang="fr-BE" dirty="0"/>
              <a:t> to </a:t>
            </a:r>
            <a:r>
              <a:rPr lang="fr-BE" dirty="0" err="1"/>
              <a:t>measure</a:t>
            </a:r>
            <a:r>
              <a:rPr lang="fr-BE" dirty="0"/>
              <a:t> or </a:t>
            </a:r>
            <a:r>
              <a:rPr lang="fr-BE" dirty="0" err="1"/>
              <a:t>describe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in a </a:t>
            </a:r>
            <a:r>
              <a:rPr lang="fr-BE" dirty="0" err="1"/>
              <a:t>way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satisfactory</a:t>
            </a:r>
            <a:r>
              <a:rPr lang="fr-BE" dirty="0"/>
              <a:t> to </a:t>
            </a:r>
            <a:r>
              <a:rPr lang="fr-BE" dirty="0" err="1"/>
              <a:t>everybody</a:t>
            </a:r>
            <a:r>
              <a:rPr lang="fr-BE" dirty="0"/>
              <a:t> and for </a:t>
            </a:r>
            <a:r>
              <a:rPr lang="fr-BE" dirty="0" err="1"/>
              <a:t>every</a:t>
            </a:r>
            <a:r>
              <a:rPr lang="fr-BE" dirty="0"/>
              <a:t> </a:t>
            </a:r>
            <a:r>
              <a:rPr lang="fr-BE" dirty="0" err="1"/>
              <a:t>purpose</a:t>
            </a:r>
            <a:r>
              <a:rPr lang="fr-BE" dirty="0"/>
              <a:t> », V. </a:t>
            </a:r>
            <a:r>
              <a:rPr lang="fr-BE" dirty="0" err="1"/>
              <a:t>Tanzi</a:t>
            </a:r>
            <a:r>
              <a:rPr lang="fr-BE" dirty="0"/>
              <a:t>, Fiscal </a:t>
            </a:r>
            <a:r>
              <a:rPr lang="fr-BE" dirty="0" err="1"/>
              <a:t>Deficit</a:t>
            </a:r>
            <a:r>
              <a:rPr lang="fr-BE" dirty="0"/>
              <a:t> </a:t>
            </a:r>
            <a:r>
              <a:rPr lang="fr-BE" dirty="0" err="1"/>
              <a:t>Measurement</a:t>
            </a:r>
            <a:r>
              <a:rPr lang="fr-BE" dirty="0"/>
              <a:t>: Basic Issues, ch.2 in </a:t>
            </a:r>
            <a:r>
              <a:rPr lang="fr-BE" dirty="0" err="1"/>
              <a:t>Blejer</a:t>
            </a:r>
            <a:r>
              <a:rPr lang="fr-BE" dirty="0"/>
              <a:t> and </a:t>
            </a:r>
            <a:r>
              <a:rPr lang="fr-BE" dirty="0" err="1"/>
              <a:t>Cheasty</a:t>
            </a:r>
            <a:r>
              <a:rPr lang="fr-BE" dirty="0"/>
              <a:t> (1993)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74EFF-AE8F-4FB4-97FE-7AFD46A912A2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225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787A6-BA14-48F6-AB04-940459247784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725488"/>
            <a:ext cx="4827588" cy="36210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7426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/>
              <a:t>NB An </a:t>
            </a:r>
            <a:r>
              <a:rPr lang="fr-BE" dirty="0" err="1"/>
              <a:t>exercise</a:t>
            </a:r>
            <a:r>
              <a:rPr lang="fr-BE" dirty="0"/>
              <a:t> </a:t>
            </a:r>
            <a:r>
              <a:rPr lang="fr-BE" dirty="0" err="1"/>
              <a:t>at</a:t>
            </a:r>
            <a:r>
              <a:rPr lang="fr-BE" dirty="0"/>
              <a:t> the end of the module </a:t>
            </a:r>
            <a:r>
              <a:rPr lang="fr-BE" dirty="0" err="1"/>
              <a:t>permits</a:t>
            </a:r>
            <a:r>
              <a:rPr lang="fr-BE" dirty="0"/>
              <a:t> to </a:t>
            </a:r>
            <a:r>
              <a:rPr lang="fr-BE" dirty="0" err="1"/>
              <a:t>assess</a:t>
            </a:r>
            <a:r>
              <a:rPr lang="fr-BE" dirty="0"/>
              <a:t> the </a:t>
            </a:r>
            <a:r>
              <a:rPr lang="fr-BE" dirty="0" err="1"/>
              <a:t>consequences</a:t>
            </a:r>
            <a:r>
              <a:rPr lang="fr-BE" dirty="0"/>
              <a:t> of </a:t>
            </a:r>
            <a:r>
              <a:rPr lang="fr-BE" dirty="0" err="1"/>
              <a:t>various</a:t>
            </a:r>
            <a:r>
              <a:rPr lang="fr-BE" dirty="0"/>
              <a:t> </a:t>
            </a:r>
            <a:r>
              <a:rPr lang="fr-BE" dirty="0" err="1"/>
              <a:t>modalities</a:t>
            </a:r>
            <a:r>
              <a:rPr lang="fr-BE" dirty="0"/>
              <a:t> of </a:t>
            </a:r>
            <a:r>
              <a:rPr lang="fr-BE" dirty="0" err="1"/>
              <a:t>deficit</a:t>
            </a:r>
            <a:r>
              <a:rPr lang="fr-BE" dirty="0"/>
              <a:t> </a:t>
            </a:r>
            <a:r>
              <a:rPr lang="fr-BE" dirty="0" err="1"/>
              <a:t>financing</a:t>
            </a:r>
            <a:r>
              <a:rPr lang="fr-BE" dirty="0"/>
              <a:t>. </a:t>
            </a:r>
          </a:p>
          <a:p>
            <a:r>
              <a:rPr lang="fr-BE" dirty="0" err="1"/>
              <a:t>Ideally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could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done</a:t>
            </a:r>
            <a:r>
              <a:rPr lang="fr-BE" dirty="0"/>
              <a:t> </a:t>
            </a:r>
            <a:r>
              <a:rPr lang="fr-BE" dirty="0" err="1"/>
              <a:t>at</a:t>
            </a:r>
            <a:r>
              <a:rPr lang="fr-BE" dirty="0"/>
              <a:t> </a:t>
            </a:r>
            <a:r>
              <a:rPr lang="fr-BE" dirty="0" err="1"/>
              <a:t>this</a:t>
            </a:r>
            <a:r>
              <a:rPr lang="fr-BE" dirty="0"/>
              <a:t> point of the course and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would</a:t>
            </a:r>
            <a:r>
              <a:rPr lang="fr-BE" dirty="0"/>
              <a:t> </a:t>
            </a:r>
            <a:r>
              <a:rPr lang="fr-BE" dirty="0" err="1"/>
              <a:t>then</a:t>
            </a:r>
            <a:r>
              <a:rPr lang="fr-BE" dirty="0"/>
              <a:t> </a:t>
            </a:r>
            <a:r>
              <a:rPr lang="fr-BE" dirty="0" err="1"/>
              <a:t>allow</a:t>
            </a:r>
            <a:r>
              <a:rPr lang="fr-BE" dirty="0"/>
              <a:t> to go </a:t>
            </a:r>
            <a:r>
              <a:rPr lang="fr-BE" dirty="0" err="1"/>
              <a:t>extremely</a:t>
            </a:r>
            <a:r>
              <a:rPr lang="fr-BE" dirty="0"/>
              <a:t> </a:t>
            </a:r>
            <a:r>
              <a:rPr lang="fr-BE" dirty="0" err="1"/>
              <a:t>quickly</a:t>
            </a:r>
            <a:r>
              <a:rPr lang="fr-BE" dirty="0"/>
              <a:t> </a:t>
            </a:r>
            <a:r>
              <a:rPr lang="fr-BE" dirty="0" err="1"/>
              <a:t>through</a:t>
            </a:r>
            <a:r>
              <a:rPr lang="fr-BE" dirty="0"/>
              <a:t> </a:t>
            </a:r>
            <a:r>
              <a:rPr lang="fr-BE" dirty="0" err="1"/>
              <a:t>slides</a:t>
            </a:r>
            <a:r>
              <a:rPr lang="fr-BE" dirty="0"/>
              <a:t> 19 to 27 and </a:t>
            </a:r>
            <a:r>
              <a:rPr lang="fr-BE" dirty="0" err="1"/>
              <a:t>even</a:t>
            </a:r>
            <a:r>
              <a:rPr lang="fr-BE" dirty="0"/>
              <a:t> to skip </a:t>
            </a:r>
            <a:r>
              <a:rPr lang="fr-BE" dirty="0" err="1"/>
              <a:t>most</a:t>
            </a:r>
            <a:r>
              <a:rPr lang="fr-BE" dirty="0"/>
              <a:t> of </a:t>
            </a:r>
            <a:r>
              <a:rPr lang="fr-BE" dirty="0" err="1"/>
              <a:t>them</a:t>
            </a:r>
            <a:r>
              <a:rPr lang="fr-BE" dirty="0"/>
              <a:t>. 	</a:t>
            </a:r>
          </a:p>
          <a:p>
            <a:endParaRPr lang="fr-BE" dirty="0"/>
          </a:p>
          <a:p>
            <a:pPr eaLnBrk="1" hangingPunct="1"/>
            <a:r>
              <a:rPr lang="en-GB" dirty="0"/>
              <a:t>Domestic financing includes: </a:t>
            </a:r>
          </a:p>
          <a:p>
            <a:pPr lvl="1" eaLnBrk="1" hangingPunct="1"/>
            <a:r>
              <a:rPr lang="en-GB" sz="1800" dirty="0"/>
              <a:t>Change in </a:t>
            </a:r>
            <a:r>
              <a:rPr lang="en-GB" sz="1800" u="sng" dirty="0"/>
              <a:t>N</a:t>
            </a:r>
            <a:r>
              <a:rPr lang="en-GB" sz="1800" dirty="0"/>
              <a:t>et </a:t>
            </a:r>
            <a:r>
              <a:rPr lang="en-GB" sz="1800" u="sng" dirty="0"/>
              <a:t>C</a:t>
            </a:r>
            <a:r>
              <a:rPr lang="en-GB" sz="1800" dirty="0"/>
              <a:t>redit to the </a:t>
            </a:r>
            <a:r>
              <a:rPr lang="en-GB" sz="1800" u="sng" dirty="0"/>
              <a:t>G</a:t>
            </a:r>
            <a:r>
              <a:rPr lang="en-GB" sz="1800" dirty="0"/>
              <a:t>overnment</a:t>
            </a:r>
          </a:p>
          <a:p>
            <a:pPr lvl="1" eaLnBrk="1" hangingPunct="1"/>
            <a:r>
              <a:rPr lang="en-GB" sz="1800" dirty="0"/>
              <a:t>T-Bills, Bonds</a:t>
            </a:r>
          </a:p>
          <a:p>
            <a:pPr lvl="1" eaLnBrk="1" hangingPunct="1"/>
            <a:endParaRPr lang="en-GB" sz="1800" dirty="0"/>
          </a:p>
          <a:p>
            <a:pPr lvl="1" eaLnBrk="1" hangingPunct="1"/>
            <a:endParaRPr lang="en-GB" sz="1800" dirty="0"/>
          </a:p>
          <a:p>
            <a:pPr eaLnBrk="1" hangingPunct="1"/>
            <a:r>
              <a:rPr lang="en-GB" dirty="0"/>
              <a:t>If the Government borrows heavily from the banking system </a:t>
            </a:r>
            <a:r>
              <a:rPr lang="en-GB" sz="1800" dirty="0"/>
              <a:t>credit for the private sector may dry up (crowding out) and/or induce an excess of money supply that will fuel inflation. </a:t>
            </a:r>
            <a:r>
              <a:rPr lang="fr-BE" dirty="0" err="1"/>
              <a:t>Advantage</a:t>
            </a:r>
            <a:r>
              <a:rPr lang="fr-BE" dirty="0"/>
              <a:t> of </a:t>
            </a:r>
            <a:r>
              <a:rPr lang="fr-BE" dirty="0" err="1"/>
              <a:t>domestic</a:t>
            </a:r>
            <a:r>
              <a:rPr lang="fr-BE" dirty="0"/>
              <a:t> </a:t>
            </a:r>
            <a:r>
              <a:rPr lang="fr-BE" dirty="0" err="1"/>
              <a:t>borrowing</a:t>
            </a:r>
            <a:r>
              <a:rPr lang="fr-BE" dirty="0"/>
              <a:t>: no exchange rate </a:t>
            </a:r>
            <a:r>
              <a:rPr lang="fr-BE" dirty="0" err="1"/>
              <a:t>risk</a:t>
            </a:r>
            <a:endParaRPr lang="fr-BE" dirty="0"/>
          </a:p>
          <a:p>
            <a:pPr eaLnBrk="1" hangingPunct="1"/>
            <a:endParaRPr lang="fr-BE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Foreign/externally  “financing” consists of: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b="1" dirty="0"/>
              <a:t>Grants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	Grants do not increase the foreign public debt.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GB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b="1" dirty="0"/>
              <a:t>Loans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	Soft or at market rate, but always implying charges of interest payments and reimbursements.</a:t>
            </a:r>
          </a:p>
          <a:p>
            <a:pPr eaLnBrk="1" hangingPunct="1"/>
            <a:endParaRPr lang="en-GB" dirty="0"/>
          </a:p>
          <a:p>
            <a:endParaRPr lang="fr-BE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0C35F-667E-495F-8FDF-D5680EBFC552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442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/>
              <a:t>Crowding out </a:t>
            </a:r>
            <a:r>
              <a:rPr lang="en-GB"/>
              <a:t>refers to the </a:t>
            </a:r>
            <a:r>
              <a:rPr lang="fr-BE"/>
              <a:t>reduction of private sector consumption or investment resulting from an additional government expenditure.</a:t>
            </a:r>
          </a:p>
          <a:p>
            <a:endParaRPr lang="fr-BE"/>
          </a:p>
          <a:p>
            <a:endParaRPr lang="fr-BE"/>
          </a:p>
          <a:p>
            <a:r>
              <a:rPr lang="fr-BE"/>
              <a:t>additional government expenditure may hamper private sector activity</a:t>
            </a:r>
          </a:p>
          <a:p>
            <a:r>
              <a:rPr lang="fr-BE"/>
              <a:t>	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E375C-C46B-4CD6-9899-EB32264AA21C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019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/>
              <a:t>See exercise at end of module for illustrating the inflationary consequences of monetary financing. </a:t>
            </a:r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A0F23-0620-4EE3-B151-751DE235DD1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5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GB" dirty="0"/>
          </a:p>
          <a:p>
            <a:pPr>
              <a:buFont typeface="Wingdings" pitchFamily="2" charset="2"/>
              <a:buChar char="Ø"/>
              <a:defRPr/>
            </a:pPr>
            <a:endParaRPr lang="en-GB" dirty="0"/>
          </a:p>
          <a:p>
            <a:pPr>
              <a:buFont typeface="Wingdings" pitchFamily="2" charset="2"/>
              <a:buChar char="Ø"/>
              <a:defRPr/>
            </a:pPr>
            <a:r>
              <a:rPr lang="en-GB" dirty="0"/>
              <a:t> They may apply to every tier of government.</a:t>
            </a:r>
          </a:p>
          <a:p>
            <a:pPr>
              <a:spcBef>
                <a:spcPct val="0"/>
              </a:spcBef>
              <a:defRPr/>
            </a:pPr>
            <a:endParaRPr lang="fr-BE" dirty="0"/>
          </a:p>
          <a:p>
            <a:pPr>
              <a:spcBef>
                <a:spcPct val="0"/>
              </a:spcBef>
              <a:defRPr/>
            </a:pPr>
            <a:endParaRPr lang="fr-BE" dirty="0"/>
          </a:p>
          <a:p>
            <a:pPr>
              <a:spcBef>
                <a:spcPct val="0"/>
              </a:spcBef>
              <a:defRPr/>
            </a:pPr>
            <a:endParaRPr lang="fr-BE" dirty="0"/>
          </a:p>
          <a:p>
            <a:pPr>
              <a:spcBef>
                <a:spcPct val="0"/>
              </a:spcBef>
              <a:defRPr/>
            </a:pPr>
            <a:r>
              <a:rPr lang="fr-BE" dirty="0"/>
              <a:t>NB</a:t>
            </a:r>
          </a:p>
          <a:p>
            <a:pPr>
              <a:defRPr/>
            </a:pPr>
            <a:r>
              <a:rPr lang="en-GB" dirty="0">
                <a:latin typeface="+mn-lt"/>
              </a:rPr>
              <a:t>G </a:t>
            </a:r>
            <a:r>
              <a:rPr lang="en-GB" dirty="0" err="1">
                <a:latin typeface="+mn-lt"/>
              </a:rPr>
              <a:t>Kopits</a:t>
            </a:r>
            <a:r>
              <a:rPr lang="en-GB" dirty="0">
                <a:latin typeface="+mn-lt"/>
              </a:rPr>
              <a:t> and S </a:t>
            </a:r>
            <a:r>
              <a:rPr lang="en-GB" dirty="0" err="1">
                <a:latin typeface="+mn-lt"/>
              </a:rPr>
              <a:t>Symansky</a:t>
            </a:r>
            <a:r>
              <a:rPr lang="en-GB" dirty="0">
                <a:latin typeface="+mn-lt"/>
              </a:rPr>
              <a:t>, ‘Fiscal policy rules’, 1998.: An effective fiscal rule should be: “well defined, transparent, simple, flexible, adequate, enforceable, consistent and efficient.”</a:t>
            </a:r>
          </a:p>
          <a:p>
            <a:pPr>
              <a:defRPr/>
            </a:pPr>
            <a:r>
              <a:rPr lang="fr-BE" dirty="0" err="1">
                <a:latin typeface="+mn-lt"/>
              </a:rPr>
              <a:t>Kopits</a:t>
            </a:r>
            <a:r>
              <a:rPr lang="fr-BE" dirty="0">
                <a:latin typeface="+mn-lt"/>
              </a:rPr>
              <a:t>, George: « Fiscal </a:t>
            </a:r>
            <a:r>
              <a:rPr lang="fr-BE" dirty="0" err="1">
                <a:latin typeface="+mn-lt"/>
              </a:rPr>
              <a:t>Rules</a:t>
            </a:r>
            <a:r>
              <a:rPr lang="fr-BE" dirty="0">
                <a:latin typeface="+mn-lt"/>
              </a:rPr>
              <a:t>: </a:t>
            </a:r>
            <a:r>
              <a:rPr lang="fr-BE" dirty="0" err="1">
                <a:latin typeface="+mn-lt"/>
              </a:rPr>
              <a:t>Useful</a:t>
            </a:r>
            <a:r>
              <a:rPr lang="fr-BE" dirty="0">
                <a:latin typeface="+mn-lt"/>
              </a:rPr>
              <a:t> Policy Framework or </a:t>
            </a:r>
            <a:r>
              <a:rPr lang="fr-BE" dirty="0" err="1">
                <a:latin typeface="+mn-lt"/>
              </a:rPr>
              <a:t>Uncessary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Ornament</a:t>
            </a:r>
            <a:r>
              <a:rPr lang="fr-BE" dirty="0">
                <a:latin typeface="+mn-lt"/>
              </a:rPr>
              <a:t> », IMF </a:t>
            </a:r>
            <a:r>
              <a:rPr lang="fr-BE" dirty="0" err="1">
                <a:latin typeface="+mn-lt"/>
              </a:rPr>
              <a:t>Working</a:t>
            </a:r>
            <a:r>
              <a:rPr lang="fr-BE" dirty="0">
                <a:latin typeface="+mn-lt"/>
              </a:rPr>
              <a:t> Paper, </a:t>
            </a:r>
            <a:r>
              <a:rPr lang="fr-BE" dirty="0" err="1">
                <a:latin typeface="+mn-lt"/>
              </a:rPr>
              <a:t>September</a:t>
            </a:r>
            <a:r>
              <a:rPr lang="fr-BE" dirty="0">
                <a:latin typeface="+mn-lt"/>
              </a:rPr>
              <a:t> 2001.</a:t>
            </a:r>
          </a:p>
          <a:p>
            <a:pPr>
              <a:defRPr/>
            </a:pPr>
            <a:r>
              <a:rPr lang="fr-BE" dirty="0"/>
              <a:t>On fiscal </a:t>
            </a:r>
            <a:r>
              <a:rPr lang="fr-BE" dirty="0" err="1"/>
              <a:t>rules</a:t>
            </a:r>
            <a:r>
              <a:rPr lang="fr-BE" dirty="0"/>
              <a:t>: </a:t>
            </a:r>
          </a:p>
          <a:p>
            <a:pPr>
              <a:defRPr/>
            </a:pPr>
            <a:r>
              <a:rPr lang="fr-BE" dirty="0"/>
              <a:t>Murray, </a:t>
            </a:r>
            <a:r>
              <a:rPr lang="fr-BE" dirty="0" err="1"/>
              <a:t>Alisdair</a:t>
            </a:r>
            <a:r>
              <a:rPr lang="fr-BE" dirty="0"/>
              <a:t> and Wilkes, Giles: « Fiscal </a:t>
            </a:r>
            <a:r>
              <a:rPr lang="fr-BE" dirty="0" err="1"/>
              <a:t>Rules</a:t>
            </a:r>
            <a:r>
              <a:rPr lang="fr-BE" dirty="0"/>
              <a:t> OK? », Centre Forum, </a:t>
            </a:r>
            <a:r>
              <a:rPr lang="fr-BE" dirty="0" err="1"/>
              <a:t>January</a:t>
            </a:r>
            <a:r>
              <a:rPr lang="fr-BE" dirty="0"/>
              <a:t> 2009.</a:t>
            </a:r>
          </a:p>
          <a:p>
            <a:pPr>
              <a:defRPr/>
            </a:pPr>
            <a:r>
              <a:rPr lang="fr-BE" dirty="0" err="1"/>
              <a:t>These</a:t>
            </a:r>
            <a:r>
              <a:rPr lang="fr-BE" dirty="0"/>
              <a:t> </a:t>
            </a:r>
            <a:r>
              <a:rPr lang="fr-BE" dirty="0" err="1"/>
              <a:t>authors</a:t>
            </a:r>
            <a:r>
              <a:rPr lang="fr-BE" dirty="0"/>
              <a:t> </a:t>
            </a:r>
            <a:r>
              <a:rPr lang="fr-BE" dirty="0" err="1"/>
              <a:t>arguethat</a:t>
            </a:r>
            <a:r>
              <a:rPr lang="fr-BE" dirty="0"/>
              <a:t> fiscal </a:t>
            </a:r>
            <a:r>
              <a:rPr lang="fr-BE" dirty="0" err="1"/>
              <a:t>rules</a:t>
            </a:r>
            <a:r>
              <a:rPr lang="fr-BE" dirty="0"/>
              <a:t> </a:t>
            </a:r>
            <a:r>
              <a:rPr lang="fr-BE" dirty="0" err="1"/>
              <a:t>allow</a:t>
            </a:r>
            <a:r>
              <a:rPr lang="fr-BE" dirty="0"/>
              <a:t> </a:t>
            </a:r>
            <a:r>
              <a:rPr lang="fr-BE" dirty="0" err="1"/>
              <a:t>governments</a:t>
            </a:r>
            <a:r>
              <a:rPr lang="fr-BE" dirty="0"/>
              <a:t> to </a:t>
            </a:r>
            <a:r>
              <a:rPr lang="fr-BE" dirty="0" err="1"/>
              <a:t>avoid</a:t>
            </a:r>
            <a:r>
              <a:rPr lang="fr-BE" dirty="0"/>
              <a:t> </a:t>
            </a:r>
            <a:r>
              <a:rPr lang="fr-BE" dirty="0" err="1"/>
              <a:t>debate</a:t>
            </a:r>
            <a:r>
              <a:rPr lang="fr-BE" dirty="0"/>
              <a:t> on fiscal </a:t>
            </a:r>
            <a:r>
              <a:rPr lang="fr-BE" dirty="0" err="1"/>
              <a:t>policy</a:t>
            </a:r>
            <a:r>
              <a:rPr lang="fr-BE" dirty="0"/>
              <a:t> issue and to </a:t>
            </a:r>
            <a:r>
              <a:rPr lang="fr-BE" dirty="0" err="1"/>
              <a:t>delegate</a:t>
            </a:r>
            <a:r>
              <a:rPr lang="fr-BE" dirty="0"/>
              <a:t> the </a:t>
            </a:r>
            <a:r>
              <a:rPr lang="fr-BE" dirty="0" err="1"/>
              <a:t>problems</a:t>
            </a:r>
            <a:r>
              <a:rPr lang="fr-BE" dirty="0"/>
              <a:t> </a:t>
            </a:r>
            <a:r>
              <a:rPr lang="fr-BE" dirty="0" err="1"/>
              <a:t>away</a:t>
            </a:r>
            <a:r>
              <a:rPr lang="fr-BE" dirty="0"/>
              <a:t> by </a:t>
            </a:r>
            <a:r>
              <a:rPr lang="fr-BE" dirty="0" err="1"/>
              <a:t>sticking</a:t>
            </a:r>
            <a:r>
              <a:rPr lang="fr-BE" dirty="0"/>
              <a:t> </a:t>
            </a:r>
            <a:r>
              <a:rPr lang="fr-BE" dirty="0" err="1"/>
              <a:t>narrowly</a:t>
            </a:r>
            <a:r>
              <a:rPr lang="fr-BE" dirty="0"/>
              <a:t> to a set of </a:t>
            </a:r>
            <a:r>
              <a:rPr lang="fr-BE" dirty="0" err="1"/>
              <a:t>rules</a:t>
            </a:r>
            <a:r>
              <a:rPr lang="fr-BE" dirty="0"/>
              <a:t> or </a:t>
            </a:r>
            <a:r>
              <a:rPr lang="fr-BE" dirty="0" err="1"/>
              <a:t>pronouncements</a:t>
            </a:r>
            <a:r>
              <a:rPr lang="fr-BE" dirty="0"/>
              <a:t> of experts. </a:t>
            </a: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D158E6E3-81E6-46DA-80DD-CE7D903071F4}" type="slidenum">
              <a:rPr lang="en-GB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23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6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A1A3703-E2D8-4523-8438-144902B7E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E25E-350F-443B-96A0-D0D7D424E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B590-18D8-4451-8401-571F86F02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71F27-4B84-46AE-8D2E-A22C07466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6F0A-650A-4A74-9528-69A87E268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4A57-976D-412D-BD19-76538A9503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3514-95A0-4FA0-BBDF-D238A9931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D07F-267C-489E-916E-274477070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9FE7-46E1-4D42-877F-355DA3DDE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1B0AC-FC37-41B5-94E2-EF7E177FE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5076-B648-47B8-A704-DE17F0184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5B8195-951F-40E7-8BDC-B10F0CE4A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501008"/>
            <a:ext cx="8001026" cy="857256"/>
          </a:xfrm>
        </p:spPr>
        <p:txBody>
          <a:bodyPr/>
          <a:lstStyle/>
          <a:p>
            <a:r>
              <a:rPr lang="fr-FR" altLang="en-US" sz="2800" dirty="0"/>
              <a:t>Module 1.3: Macroéconomie et Budget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4421" y="1772816"/>
            <a:ext cx="7215188" cy="790575"/>
          </a:xfrm>
        </p:spPr>
        <p:txBody>
          <a:bodyPr/>
          <a:lstStyle/>
          <a:p>
            <a:pPr indent="0" algn="ctr" eaLnBrk="1" hangingPunct="1"/>
            <a:r>
              <a:rPr lang="en-US" altLang="en-US" sz="2800" dirty="0">
                <a:solidFill>
                  <a:srgbClr val="FFC000"/>
                </a:solidFill>
              </a:rPr>
              <a:t>INTRODUCTION A LA GESTION DES FINANCES PUBLIQUES</a:t>
            </a:r>
            <a:endParaRPr lang="en-GB" alt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Plan du module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92375"/>
            <a:ext cx="8401080" cy="3722707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cadre macroéconomique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tableau des opérations financières de l’Etat (TOFE)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b="1" i="0" dirty="0">
                <a:solidFill>
                  <a:srgbClr val="FF0000"/>
                </a:solidFill>
              </a:rPr>
              <a:t>Le déficit des finances publiques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financement du déficit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Les règles budgétaires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endParaRPr lang="en-GB" altLang="en-US" b="1" dirty="0"/>
          </a:p>
          <a:p>
            <a:endParaRPr lang="en-GB" altLang="en-US" dirty="0">
              <a:solidFill>
                <a:srgbClr val="FF0000"/>
              </a:solidFill>
            </a:endParaRP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3925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156995" y="2402785"/>
            <a:ext cx="5786447" cy="4151313"/>
          </a:xfrm>
        </p:spPr>
        <p:txBody>
          <a:bodyPr/>
          <a:lstStyle/>
          <a:p>
            <a:pPr>
              <a:buClrTx/>
              <a:buFontTx/>
              <a:buNone/>
            </a:pPr>
            <a:r>
              <a:rPr lang="fr-BE" dirty="0"/>
              <a:t>	</a:t>
            </a:r>
            <a:r>
              <a:rPr lang="fr-BE" i="0" dirty="0"/>
              <a:t>Pourquoi le déficit budgétaire est-il important ? </a:t>
            </a:r>
          </a:p>
          <a:p>
            <a:pPr>
              <a:buClrTx/>
              <a:buFontTx/>
              <a:buNone/>
            </a:pPr>
            <a:endParaRPr lang="fr-BE" sz="1000" i="0" dirty="0"/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fr-BE" sz="1800" b="0" dirty="0"/>
              <a:t>Les dépenses publiques peuvent </a:t>
            </a:r>
            <a:r>
              <a:rPr lang="fr-BE" sz="1800" b="0" dirty="0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fr-BE" sz="1800" b="0" dirty="0">
                <a:solidFill>
                  <a:srgbClr val="FF0000"/>
                </a:solidFill>
              </a:rPr>
              <a:t>évincer</a:t>
            </a:r>
            <a:r>
              <a:rPr lang="fr-BE" sz="1800" b="0" dirty="0">
                <a:solidFill>
                  <a:srgbClr val="FF0000"/>
                </a:solidFill>
                <a:latin typeface="Calibri" pitchFamily="34" charset="0"/>
              </a:rPr>
              <a:t>»</a:t>
            </a:r>
            <a:r>
              <a:rPr lang="fr-BE" sz="1800" b="0" dirty="0"/>
              <a:t> l’activité du secteur privé</a:t>
            </a:r>
          </a:p>
          <a:p>
            <a:pPr marL="800100" lvl="1" indent="-342900">
              <a:buClrTx/>
              <a:buFont typeface="+mj-lt"/>
              <a:buAutoNum type="arabicPeriod"/>
            </a:pPr>
            <a:endParaRPr lang="fr-BE" sz="1800" b="0" dirty="0"/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fr-BE" sz="1800" b="0" dirty="0"/>
              <a:t>Les déficits des administrations publiques ont une répercussion directe sur le </a:t>
            </a:r>
            <a:r>
              <a:rPr lang="fr-BE" sz="1800" b="0" dirty="0">
                <a:solidFill>
                  <a:srgbClr val="FF0000"/>
                </a:solidFill>
              </a:rPr>
              <a:t>déficit  de la balance courante des paiements</a:t>
            </a:r>
          </a:p>
          <a:p>
            <a:pPr marL="800100" lvl="1" indent="-342900">
              <a:buClrTx/>
              <a:buFont typeface="+mj-lt"/>
              <a:buAutoNum type="arabicPeriod"/>
            </a:pPr>
            <a:endParaRPr lang="fr-BE" sz="1600" b="0" dirty="0"/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fr-BE" sz="1800" b="0" dirty="0"/>
              <a:t>Le </a:t>
            </a:r>
            <a:r>
              <a:rPr lang="fr-BE" sz="1800" b="0" dirty="0">
                <a:solidFill>
                  <a:srgbClr val="FF0000"/>
                </a:solidFill>
              </a:rPr>
              <a:t>financement </a:t>
            </a:r>
            <a:r>
              <a:rPr lang="fr-BE" sz="1800" b="0" dirty="0"/>
              <a:t>du déficit public peut avoir des effets négatifs sur le plan macroéconomique</a:t>
            </a:r>
          </a:p>
          <a:p>
            <a:pPr lvl="1">
              <a:buFont typeface="Wingdings" pitchFamily="2" charset="2"/>
              <a:buChar char="Ø"/>
            </a:pPr>
            <a:endParaRPr lang="fr-BE" sz="1800" dirty="0"/>
          </a:p>
          <a:p>
            <a:pPr lvl="1">
              <a:buFont typeface="Wingdings" pitchFamily="2" charset="2"/>
              <a:buChar char="Ø"/>
            </a:pPr>
            <a:endParaRPr lang="fr-BE" dirty="0"/>
          </a:p>
          <a:p>
            <a:pPr>
              <a:buFontTx/>
              <a:buNone/>
            </a:pPr>
            <a:r>
              <a:rPr lang="fr-BE" dirty="0"/>
              <a:t>	</a:t>
            </a:r>
          </a:p>
          <a:p>
            <a:pPr>
              <a:buFontTx/>
              <a:buNone/>
            </a:pPr>
            <a:endParaRPr lang="fr-BE" dirty="0"/>
          </a:p>
          <a:p>
            <a:pPr>
              <a:buFontTx/>
              <a:buNone/>
            </a:pPr>
            <a:endParaRPr lang="fr-BE" dirty="0"/>
          </a:p>
          <a:p>
            <a:pPr>
              <a:buFontTx/>
              <a:buNone/>
            </a:pPr>
            <a:r>
              <a:rPr lang="fr-BE" dirty="0"/>
              <a:t>		</a:t>
            </a:r>
          </a:p>
          <a:p>
            <a:pPr>
              <a:buFontTx/>
              <a:buNone/>
            </a:pPr>
            <a:endParaRPr lang="fr-BE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285750" y="1214438"/>
            <a:ext cx="8569325" cy="936625"/>
          </a:xfrm>
        </p:spPr>
        <p:txBody>
          <a:bodyPr/>
          <a:lstStyle/>
          <a:p>
            <a:pPr marL="0" indent="0" algn="ctr"/>
            <a:r>
              <a:rPr lang="fr-BE" sz="2800" i="1" dirty="0"/>
              <a:t>L’impact macroéconomique du déficit </a:t>
            </a:r>
            <a:r>
              <a:rPr lang="fr-BE" sz="2800" i="1" strike="sngStrike" dirty="0"/>
              <a:t>des</a:t>
            </a:r>
            <a:r>
              <a:rPr lang="fr-BE" sz="2800" i="1" dirty="0"/>
              <a:t> budgétaire des administrations publiques</a:t>
            </a:r>
            <a:endParaRPr lang="en-GB" sz="2800" i="1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9625" y="6381750"/>
            <a:ext cx="2133600" cy="476250"/>
          </a:xfrm>
          <a:noFill/>
        </p:spPr>
        <p:txBody>
          <a:bodyPr/>
          <a:lstStyle/>
          <a:p>
            <a:pPr algn="l"/>
            <a:fld id="{5D52AB34-3612-4733-89A7-7AD3FF3B5D9D}" type="slidenum">
              <a:rPr lang="en-GB" smtClean="0"/>
              <a:pPr algn="l"/>
              <a:t>11</a:t>
            </a:fld>
            <a:endParaRPr lang="en-GB"/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2428875"/>
            <a:ext cx="3175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00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44015" y="1797038"/>
            <a:ext cx="8229600" cy="4448187"/>
          </a:xfrm>
        </p:spPr>
        <p:txBody>
          <a:bodyPr/>
          <a:lstStyle/>
          <a:p>
            <a:pPr>
              <a:buClrTx/>
              <a:buFontTx/>
              <a:buNone/>
            </a:pPr>
            <a:r>
              <a:rPr lang="fr-BE" sz="2000" i="0" dirty="0"/>
              <a:t>	Concepts habituellement utilisés: </a:t>
            </a:r>
          </a:p>
          <a:p>
            <a:pPr>
              <a:buClrTx/>
            </a:pPr>
            <a:r>
              <a:rPr lang="fr-BE" sz="2000" b="1" i="0" dirty="0"/>
              <a:t>Solde global : </a:t>
            </a:r>
            <a:r>
              <a:rPr lang="fr-BE" sz="2000" i="0" dirty="0"/>
              <a:t>base caisse il mesure l’emprunt net des administrations publiques</a:t>
            </a:r>
          </a:p>
          <a:p>
            <a:pPr>
              <a:buClrTx/>
            </a:pPr>
            <a:r>
              <a:rPr lang="fr-BE" sz="2000" b="1" i="0" dirty="0"/>
              <a:t>Solde primaire : </a:t>
            </a:r>
            <a:r>
              <a:rPr lang="fr-BE" sz="2000" i="0" dirty="0"/>
              <a:t>différence entre les recettes et les dépenses totales à l’exclusion de la charge d’intérêt sur la dette.</a:t>
            </a:r>
          </a:p>
          <a:p>
            <a:pPr>
              <a:buClrTx/>
            </a:pPr>
            <a:r>
              <a:rPr lang="fr-BE" sz="2000" b="1" i="0" dirty="0"/>
              <a:t>Solde global hors dons : </a:t>
            </a:r>
            <a:r>
              <a:rPr lang="fr-BE" sz="2000" i="0" dirty="0"/>
              <a:t>montant du financement intérieur qui serait nécessaire en l’absence de ce financement extérieur.</a:t>
            </a:r>
          </a:p>
          <a:p>
            <a:pPr>
              <a:buClrTx/>
            </a:pPr>
            <a:r>
              <a:rPr lang="fr-BE" sz="2000" b="1" i="0" dirty="0"/>
              <a:t>Base caisse</a:t>
            </a:r>
            <a:r>
              <a:rPr lang="fr-BE" sz="2000" i="0" dirty="0"/>
              <a:t>: recettes recouvrées moins dépenses payées</a:t>
            </a:r>
          </a:p>
          <a:p>
            <a:pPr>
              <a:buClrTx/>
            </a:pPr>
            <a:r>
              <a:rPr lang="fr-BE" sz="2000" b="1" i="0" dirty="0"/>
              <a:t>Base « ordonnancement » </a:t>
            </a:r>
            <a:r>
              <a:rPr lang="fr-BE" sz="2000" i="0" dirty="0"/>
              <a:t>recettes recouvrées moins (dépenses payées moins/plus variations d’impayés)</a:t>
            </a:r>
          </a:p>
          <a:p>
            <a:pPr lvl="1">
              <a:buClrTx/>
            </a:pPr>
            <a:r>
              <a:rPr lang="fr-BE" sz="1600" b="0" dirty="0"/>
              <a:t>Les dépenses devraient correspondre aux liquidations </a:t>
            </a:r>
            <a:r>
              <a:rPr lang="fr-BE" sz="1600" b="0" i="0" dirty="0"/>
              <a:t> </a:t>
            </a:r>
          </a:p>
          <a:p>
            <a:pPr>
              <a:buClrTx/>
              <a:buFontTx/>
              <a:buNone/>
            </a:pPr>
            <a:endParaRPr lang="fr-BE" sz="2000" i="0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3A973-07D8-43BD-BAC3-030D5A192B3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-85295" y="1082663"/>
            <a:ext cx="9288220" cy="714375"/>
          </a:xfrm>
        </p:spPr>
        <p:txBody>
          <a:bodyPr/>
          <a:lstStyle/>
          <a:p>
            <a:pPr algn="ctr"/>
            <a:r>
              <a:rPr lang="fr-FR" i="1" dirty="0"/>
              <a:t>Quel solde (déficit/surplus) dans le TOFE?</a:t>
            </a:r>
          </a:p>
        </p:txBody>
      </p:sp>
    </p:spTree>
    <p:extLst>
      <p:ext uri="{BB962C8B-B14F-4D97-AF65-F5344CB8AC3E}">
        <p14:creationId xmlns:p14="http://schemas.microsoft.com/office/powerpoint/2010/main" val="310842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57306"/>
            <a:ext cx="8784976" cy="762000"/>
          </a:xfrm>
        </p:spPr>
        <p:txBody>
          <a:bodyPr/>
          <a:lstStyle/>
          <a:p>
            <a:pPr algn="ctr"/>
            <a:r>
              <a:rPr lang="en-GB" altLang="en-US" sz="2800" dirty="0"/>
              <a:t>“Au </a:t>
            </a:r>
            <a:r>
              <a:rPr lang="fr-FR" altLang="en-US" sz="2800" dirty="0"/>
              <a:t>dessus</a:t>
            </a:r>
            <a:r>
              <a:rPr lang="en-GB" altLang="en-US" sz="2800" dirty="0"/>
              <a:t>” </a:t>
            </a:r>
            <a:r>
              <a:rPr lang="fr-FR" altLang="en-US" sz="2800" dirty="0"/>
              <a:t>ou “au dessous” de la ligne?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3783872"/>
            <a:ext cx="8207375" cy="2500330"/>
          </a:xfrm>
        </p:spPr>
        <p:txBody>
          <a:bodyPr/>
          <a:lstStyle/>
          <a:p>
            <a:pPr marL="74295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altLang="en-US" sz="2400" dirty="0">
                <a:ea typeface="+mn-ea"/>
                <a:cs typeface="+mn-cs"/>
              </a:rPr>
              <a:t>Comment traiter ?</a:t>
            </a:r>
          </a:p>
          <a:p>
            <a:pPr marL="74295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en-US" sz="2400" dirty="0">
                <a:ea typeface="+mn-ea"/>
                <a:cs typeface="+mn-cs"/>
              </a:rPr>
              <a:t>Les amortissements d’emprunt</a:t>
            </a:r>
          </a:p>
          <a:p>
            <a:pPr marL="74295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en-US" sz="2400" dirty="0">
                <a:ea typeface="+mn-ea"/>
                <a:cs typeface="+mn-cs"/>
              </a:rPr>
              <a:t>Les produits des privatisations</a:t>
            </a:r>
          </a:p>
          <a:p>
            <a:pPr marL="74295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en-US" sz="2400" dirty="0">
                <a:ea typeface="+mn-ea"/>
                <a:cs typeface="+mn-cs"/>
              </a:rPr>
              <a:t>Les rétrocessions d’emprunt aux entreprises publiques</a:t>
            </a:r>
          </a:p>
          <a:p>
            <a:pPr marL="742950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en-US" sz="2400" dirty="0">
                <a:ea typeface="+mn-ea"/>
                <a:cs typeface="+mn-cs"/>
              </a:rPr>
              <a:t>L’appui budgétaire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0713" y="2643182"/>
            <a:ext cx="82073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2" indent="-457200" algn="l" defTabSz="914400" rtl="0" eaLnBrk="0" fontAlgn="base" latinLnBrk="0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0713" y="2222503"/>
            <a:ext cx="82073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42900" algn="l" defTabSz="90011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fr-FR" sz="2400" b="0" i="1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dessus de la ligne’</a:t>
            </a:r>
            <a:r>
              <a:rPr kumimoji="0" lang="fr-FR" sz="2400" b="0" i="1" u="none" strike="noStrike" kern="0" cap="none" spc="0" normalizeH="0" baseline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recettes (et dons) et dépenses</a:t>
            </a:r>
          </a:p>
          <a:p>
            <a:pPr marL="438150" marR="0" lvl="0" indent="-342900" algn="l" defTabSz="90011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fr-FR" sz="2400" b="0" i="1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‘Au dessous de la ligne’</a:t>
            </a:r>
            <a:r>
              <a:rPr kumimoji="0" lang="fr-FR" sz="2400" b="0" i="1" u="none" strike="noStrike" kern="0" cap="none" spc="0" normalizeH="0" baseline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financement net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Plan du module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92375"/>
            <a:ext cx="8401080" cy="3722707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cadre macroéconomique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tableau des opérations financières de l’Etat (TOFE)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déficit des finances publiques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b="1" i="0" dirty="0">
                <a:solidFill>
                  <a:srgbClr val="FF0000"/>
                </a:solidFill>
              </a:rPr>
              <a:t>Le financement du déficit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Les règles budgétaires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endParaRPr lang="en-GB" altLang="en-US" b="1" dirty="0"/>
          </a:p>
          <a:p>
            <a:endParaRPr lang="en-GB" altLang="en-US" dirty="0">
              <a:solidFill>
                <a:srgbClr val="FF0000"/>
              </a:solidFill>
            </a:endParaRP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170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28625" y="1844675"/>
            <a:ext cx="8015288" cy="4799013"/>
          </a:xfrm>
        </p:spPr>
        <p:txBody>
          <a:bodyPr/>
          <a:lstStyle/>
          <a:p>
            <a:pPr>
              <a:buFontTx/>
              <a:buNone/>
            </a:pPr>
            <a:endParaRPr lang="fr-BE" sz="1800"/>
          </a:p>
          <a:p>
            <a:pPr>
              <a:buFontTx/>
              <a:buNone/>
            </a:pPr>
            <a:endParaRPr lang="fr-BE" sz="1800"/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428625" y="1916113"/>
            <a:ext cx="8283575" cy="4662487"/>
            <a:chOff x="250825" y="1142984"/>
            <a:chExt cx="8283577" cy="4233765"/>
          </a:xfrm>
        </p:grpSpPr>
        <p:grpSp>
          <p:nvGrpSpPr>
            <p:cNvPr id="25608" name="Group 1028"/>
            <p:cNvGrpSpPr>
              <a:grpSpLocks/>
            </p:cNvGrpSpPr>
            <p:nvPr/>
          </p:nvGrpSpPr>
          <p:grpSpPr bwMode="auto">
            <a:xfrm>
              <a:off x="4800601" y="1785937"/>
              <a:ext cx="3490913" cy="1282700"/>
              <a:chOff x="3033" y="958"/>
              <a:chExt cx="2199" cy="808"/>
            </a:xfrm>
          </p:grpSpPr>
          <p:sp>
            <p:nvSpPr>
              <p:cNvPr id="22" name="Text Box 1029"/>
              <p:cNvSpPr txBox="1">
                <a:spLocks noChangeArrowheads="1"/>
              </p:cNvSpPr>
              <p:nvPr/>
            </p:nvSpPr>
            <p:spPr bwMode="auto">
              <a:xfrm>
                <a:off x="3744" y="958"/>
                <a:ext cx="148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</a:rPr>
                  <a:t>Banques</a:t>
                </a:r>
              </a:p>
            </p:txBody>
          </p:sp>
          <p:sp>
            <p:nvSpPr>
              <p:cNvPr id="23" name="Text Box 1030"/>
              <p:cNvSpPr txBox="1">
                <a:spLocks noChangeArrowheads="1"/>
              </p:cNvSpPr>
              <p:nvPr/>
            </p:nvSpPr>
            <p:spPr bwMode="auto">
              <a:xfrm>
                <a:off x="3744" y="1265"/>
                <a:ext cx="148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</a:rPr>
                  <a:t>Individus</a:t>
                </a:r>
              </a:p>
            </p:txBody>
          </p:sp>
          <p:sp>
            <p:nvSpPr>
              <p:cNvPr id="24" name="Text Box 1031"/>
              <p:cNvSpPr txBox="1">
                <a:spLocks noChangeArrowheads="1"/>
              </p:cNvSpPr>
              <p:nvPr/>
            </p:nvSpPr>
            <p:spPr bwMode="auto">
              <a:xfrm>
                <a:off x="3744" y="1572"/>
                <a:ext cx="148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</a:rPr>
                  <a:t>Autres</a:t>
                </a:r>
              </a:p>
            </p:txBody>
          </p:sp>
          <p:cxnSp>
            <p:nvCxnSpPr>
              <p:cNvPr id="25627" name="AutoShape 1032"/>
              <p:cNvCxnSpPr>
                <a:cxnSpLocks noChangeShapeType="1"/>
              </p:cNvCxnSpPr>
              <p:nvPr/>
            </p:nvCxnSpPr>
            <p:spPr bwMode="auto">
              <a:xfrm>
                <a:off x="3033" y="1027"/>
                <a:ext cx="711" cy="21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25628" name="AutoShape 1033"/>
              <p:cNvCxnSpPr>
                <a:cxnSpLocks noChangeShapeType="1"/>
                <a:stCxn id="12" idx="3"/>
                <a:endCxn id="23" idx="1"/>
              </p:cNvCxnSpPr>
              <p:nvPr/>
            </p:nvCxnSpPr>
            <p:spPr bwMode="auto">
              <a:xfrm>
                <a:off x="3033" y="1034"/>
                <a:ext cx="711" cy="32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25629" name="AutoShape 1034"/>
              <p:cNvCxnSpPr>
                <a:cxnSpLocks noChangeShapeType="1"/>
                <a:stCxn id="12" idx="3"/>
                <a:endCxn id="24" idx="1"/>
              </p:cNvCxnSpPr>
              <p:nvPr/>
            </p:nvCxnSpPr>
            <p:spPr bwMode="auto">
              <a:xfrm>
                <a:off x="3033" y="1034"/>
                <a:ext cx="711" cy="63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</p:grpSp>
        <p:grpSp>
          <p:nvGrpSpPr>
            <p:cNvPr id="25609" name="Group 1035"/>
            <p:cNvGrpSpPr>
              <a:grpSpLocks/>
            </p:cNvGrpSpPr>
            <p:nvPr/>
          </p:nvGrpSpPr>
          <p:grpSpPr bwMode="auto">
            <a:xfrm>
              <a:off x="4462464" y="3425826"/>
              <a:ext cx="4071938" cy="1282700"/>
              <a:chOff x="2811" y="2392"/>
              <a:chExt cx="2565" cy="808"/>
            </a:xfrm>
          </p:grpSpPr>
          <p:sp>
            <p:nvSpPr>
              <p:cNvPr id="16" name="Text Box 1036"/>
              <p:cNvSpPr txBox="1">
                <a:spLocks noChangeArrowheads="1"/>
              </p:cNvSpPr>
              <p:nvPr/>
            </p:nvSpPr>
            <p:spPr bwMode="auto">
              <a:xfrm>
                <a:off x="3744" y="2392"/>
                <a:ext cx="163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</a:rPr>
                  <a:t>Banques</a:t>
                </a:r>
              </a:p>
            </p:txBody>
          </p:sp>
          <p:sp>
            <p:nvSpPr>
              <p:cNvPr id="17" name="Text Box 1037"/>
              <p:cNvSpPr txBox="1">
                <a:spLocks noChangeArrowheads="1"/>
              </p:cNvSpPr>
              <p:nvPr/>
            </p:nvSpPr>
            <p:spPr bwMode="auto">
              <a:xfrm>
                <a:off x="3744" y="2699"/>
                <a:ext cx="163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</a:rPr>
                  <a:t>Institutions</a:t>
                </a:r>
                <a:r>
                  <a:rPr lang="en-US" sz="1600">
                    <a:solidFill>
                      <a:schemeClr val="tx1"/>
                    </a:solidFill>
                  </a:rPr>
                  <a:t> financières</a:t>
                </a:r>
                <a:endParaRPr lang="en-US" sz="16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Text Box 1038"/>
              <p:cNvSpPr txBox="1">
                <a:spLocks noChangeArrowheads="1"/>
              </p:cNvSpPr>
              <p:nvPr/>
            </p:nvSpPr>
            <p:spPr bwMode="auto">
              <a:xfrm>
                <a:off x="3744" y="3006"/>
                <a:ext cx="163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dirty="0" err="1">
                    <a:solidFill>
                      <a:schemeClr val="tx1"/>
                    </a:solidFill>
                    <a:latin typeface="+mn-lt"/>
                  </a:rPr>
                  <a:t>États</a:t>
                </a: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cxnSp>
            <p:nvCxnSpPr>
              <p:cNvPr id="25621" name="AutoShape 1039"/>
              <p:cNvCxnSpPr>
                <a:cxnSpLocks noChangeShapeType="1"/>
                <a:stCxn id="13" idx="3"/>
                <a:endCxn id="16" idx="1"/>
              </p:cNvCxnSpPr>
              <p:nvPr/>
            </p:nvCxnSpPr>
            <p:spPr bwMode="auto">
              <a:xfrm>
                <a:off x="2811" y="2487"/>
                <a:ext cx="933" cy="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25622" name="AutoShape 1040"/>
              <p:cNvCxnSpPr>
                <a:cxnSpLocks noChangeShapeType="1"/>
                <a:stCxn id="13" idx="3"/>
                <a:endCxn id="17" idx="1"/>
              </p:cNvCxnSpPr>
              <p:nvPr/>
            </p:nvCxnSpPr>
            <p:spPr bwMode="auto">
              <a:xfrm>
                <a:off x="2811" y="2487"/>
                <a:ext cx="933" cy="309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25623" name="AutoShape 1041"/>
              <p:cNvCxnSpPr>
                <a:cxnSpLocks noChangeShapeType="1"/>
                <a:stCxn id="13" idx="3"/>
                <a:endCxn id="18" idx="1"/>
              </p:cNvCxnSpPr>
              <p:nvPr/>
            </p:nvCxnSpPr>
            <p:spPr bwMode="auto">
              <a:xfrm>
                <a:off x="2811" y="2487"/>
                <a:ext cx="933" cy="61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</p:grpSp>
        <p:grpSp>
          <p:nvGrpSpPr>
            <p:cNvPr id="25610" name="Group 1042"/>
            <p:cNvGrpSpPr>
              <a:grpSpLocks/>
            </p:cNvGrpSpPr>
            <p:nvPr/>
          </p:nvGrpSpPr>
          <p:grpSpPr bwMode="auto">
            <a:xfrm>
              <a:off x="2268538" y="1752600"/>
              <a:ext cx="2532062" cy="1978025"/>
              <a:chOff x="1429" y="1338"/>
              <a:chExt cx="1595" cy="1246"/>
            </a:xfrm>
          </p:grpSpPr>
          <p:sp>
            <p:nvSpPr>
              <p:cNvPr id="12" name="Text Box 1043"/>
              <p:cNvSpPr txBox="1">
                <a:spLocks noChangeArrowheads="1"/>
              </p:cNvSpPr>
              <p:nvPr/>
            </p:nvSpPr>
            <p:spPr bwMode="auto">
              <a:xfrm>
                <a:off x="1871" y="1338"/>
                <a:ext cx="115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i="1">
                    <a:solidFill>
                      <a:schemeClr val="tx1"/>
                    </a:solidFill>
                    <a:latin typeface="+mn-lt"/>
                  </a:rPr>
                  <a:t>Intérieurs</a:t>
                </a: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Text Box 1044"/>
              <p:cNvSpPr txBox="1">
                <a:spLocks noChangeArrowheads="1"/>
              </p:cNvSpPr>
              <p:nvPr/>
            </p:nvSpPr>
            <p:spPr bwMode="auto">
              <a:xfrm>
                <a:off x="1871" y="2390"/>
                <a:ext cx="9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i="1">
                    <a:solidFill>
                      <a:schemeClr val="tx1"/>
                    </a:solidFill>
                    <a:latin typeface="+mn-lt"/>
                  </a:rPr>
                  <a:t>Extérieurs</a:t>
                </a:r>
              </a:p>
            </p:txBody>
          </p:sp>
          <p:cxnSp>
            <p:nvCxnSpPr>
              <p:cNvPr id="25616" name="AutoShape 1045"/>
              <p:cNvCxnSpPr>
                <a:cxnSpLocks noChangeShapeType="1"/>
                <a:stCxn id="11" idx="3"/>
                <a:endCxn id="12" idx="1"/>
              </p:cNvCxnSpPr>
              <p:nvPr/>
            </p:nvCxnSpPr>
            <p:spPr bwMode="auto">
              <a:xfrm flipV="1">
                <a:off x="1429" y="1435"/>
                <a:ext cx="442" cy="50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25617" name="AutoShape 1046"/>
              <p:cNvCxnSpPr>
                <a:cxnSpLocks noChangeShapeType="1"/>
                <a:stCxn id="11" idx="3"/>
                <a:endCxn id="13" idx="1"/>
              </p:cNvCxnSpPr>
              <p:nvPr/>
            </p:nvCxnSpPr>
            <p:spPr bwMode="auto">
              <a:xfrm>
                <a:off x="1429" y="1943"/>
                <a:ext cx="442" cy="544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stealth" w="lg" len="lg"/>
              </a:ln>
            </p:spPr>
          </p:cxnSp>
        </p:grpSp>
        <p:sp>
          <p:nvSpPr>
            <p:cNvPr id="9" name="Text Box 1047"/>
            <p:cNvSpPr txBox="1">
              <a:spLocks noChangeArrowheads="1"/>
            </p:cNvSpPr>
            <p:nvPr/>
          </p:nvSpPr>
          <p:spPr bwMode="auto">
            <a:xfrm>
              <a:off x="500063" y="4174515"/>
              <a:ext cx="5367338" cy="120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9250" indent="-349250">
                <a:lnSpc>
                  <a:spcPct val="125000"/>
                </a:lnSpc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2.	«La </a:t>
              </a:r>
              <a:r>
                <a:rPr lang="en-US" sz="1600" b="1" dirty="0" err="1">
                  <a:solidFill>
                    <a:schemeClr val="tx1"/>
                  </a:solidFill>
                  <a:latin typeface="+mn-lt"/>
                </a:rPr>
                <a:t>planche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 à billets</a:t>
              </a:r>
              <a:r>
                <a:rPr lang="en-US" sz="1600" b="1" dirty="0">
                  <a:solidFill>
                    <a:schemeClr val="tx1"/>
                  </a:solidFill>
                  <a:latin typeface="Calibri"/>
                </a:rPr>
                <a:t>»</a:t>
              </a:r>
              <a:endParaRPr lang="en-US" sz="1600" b="1" dirty="0">
                <a:solidFill>
                  <a:schemeClr val="tx1"/>
                </a:solidFill>
                <a:latin typeface="+mn-lt"/>
              </a:endParaRPr>
            </a:p>
            <a:p>
              <a:pPr marL="349250" indent="-349250">
                <a:lnSpc>
                  <a:spcPct val="125000"/>
                </a:lnSpc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3.	Vente des </a:t>
              </a:r>
              <a:r>
                <a:rPr lang="en-US" sz="1600" b="1" dirty="0" err="1">
                  <a:solidFill>
                    <a:schemeClr val="tx1"/>
                  </a:solidFill>
                  <a:latin typeface="+mn-lt"/>
                </a:rPr>
                <a:t>actifs</a:t>
              </a:r>
              <a:endParaRPr lang="en-US" sz="1600" b="1" dirty="0">
                <a:solidFill>
                  <a:schemeClr val="tx1"/>
                </a:solidFill>
                <a:latin typeface="+mn-lt"/>
              </a:endParaRPr>
            </a:p>
            <a:p>
              <a:pPr marL="349250" indent="-349250">
                <a:lnSpc>
                  <a:spcPct val="125000"/>
                </a:lnSpc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4.	</a:t>
              </a:r>
              <a:r>
                <a:rPr lang="en-US" sz="1600" b="1" dirty="0" err="1">
                  <a:solidFill>
                    <a:schemeClr val="tx1"/>
                  </a:solidFill>
                  <a:latin typeface="+mn-lt"/>
                </a:rPr>
                <a:t>Soustraction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 au </a:t>
              </a:r>
              <a:r>
                <a:rPr lang="en-US" sz="1600" b="1" dirty="0" err="1">
                  <a:solidFill>
                    <a:schemeClr val="tx1"/>
                  </a:solidFill>
                  <a:latin typeface="+mn-lt"/>
                </a:rPr>
                <a:t>paiement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 et constitution </a:t>
              </a:r>
              <a:r>
                <a:rPr lang="en-US" sz="1600" b="1" dirty="0" err="1">
                  <a:solidFill>
                    <a:schemeClr val="tx1"/>
                  </a:solidFill>
                  <a:latin typeface="+mn-lt"/>
                </a:rPr>
                <a:t>d’arriérés</a:t>
              </a:r>
              <a:endParaRPr lang="en-US" sz="16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Text Box 1048"/>
            <p:cNvSpPr txBox="1">
              <a:spLocks noChangeArrowheads="1"/>
            </p:cNvSpPr>
            <p:nvPr/>
          </p:nvSpPr>
          <p:spPr bwMode="auto">
            <a:xfrm>
              <a:off x="428625" y="1142984"/>
              <a:ext cx="1752600" cy="338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u="sng" dirty="0">
                  <a:solidFill>
                    <a:schemeClr val="tx1"/>
                  </a:solidFill>
                  <a:latin typeface="+mn-lt"/>
                </a:rPr>
                <a:t>Options:</a:t>
              </a:r>
              <a:endParaRPr lang="en-US" sz="1600" u="sng" dirty="0">
                <a:solidFill>
                  <a:schemeClr val="tx1"/>
                </a:solidFill>
                <a:latin typeface="+mn-lt"/>
              </a:endParaRPr>
            </a:p>
          </p:txBody>
        </p:sp>
        <p:sp useBgFill="1">
          <p:nvSpPr>
            <p:cNvPr id="11" name="Text Box 1027"/>
            <p:cNvSpPr txBox="1">
              <a:spLocks noChangeArrowheads="1"/>
            </p:cNvSpPr>
            <p:nvPr/>
          </p:nvSpPr>
          <p:spPr bwMode="auto">
            <a:xfrm>
              <a:off x="250825" y="2558564"/>
              <a:ext cx="2017713" cy="30704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600" b="1">
                  <a:solidFill>
                    <a:schemeClr val="tx1"/>
                  </a:solidFill>
                  <a:latin typeface="+mn-lt"/>
                </a:rPr>
                <a:t>. Emprunts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5604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358188" y="6381750"/>
            <a:ext cx="2133600" cy="476250"/>
          </a:xfrm>
          <a:noFill/>
        </p:spPr>
        <p:txBody>
          <a:bodyPr/>
          <a:lstStyle/>
          <a:p>
            <a:pPr algn="l"/>
            <a:fld id="{EDF2497F-6569-438D-BCDE-F4F0959913CE}" type="slidenum">
              <a:rPr lang="en-GB" smtClean="0"/>
              <a:pPr algn="l"/>
              <a:t>15</a:t>
            </a:fld>
            <a:endParaRPr lang="en-GB"/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936625"/>
          </a:xfrm>
        </p:spPr>
        <p:txBody>
          <a:bodyPr/>
          <a:lstStyle/>
          <a:p>
            <a:pPr algn="ctr"/>
            <a:r>
              <a:rPr lang="fr-BE" sz="2400" i="1"/>
              <a:t>Le financement du déficit </a:t>
            </a:r>
            <a:br>
              <a:rPr lang="en-GB" sz="2400"/>
            </a:br>
            <a:endParaRPr lang="en-GB" sz="2400"/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3360738" y="1916113"/>
            <a:ext cx="4740275" cy="671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sz="2000"/>
              <a:t>Options de financement </a:t>
            </a:r>
          </a:p>
        </p:txBody>
      </p:sp>
      <p:sp>
        <p:nvSpPr>
          <p:cNvPr id="25607" name="Rectangle 23"/>
          <p:cNvSpPr txBox="1">
            <a:spLocks noChangeArrowheads="1"/>
          </p:cNvSpPr>
          <p:nvPr/>
        </p:nvSpPr>
        <p:spPr bwMode="auto">
          <a:xfrm>
            <a:off x="357188" y="1285875"/>
            <a:ext cx="77866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ctr" eaLnBrk="0" hangingPunct="0"/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1384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530987" y="1844824"/>
            <a:ext cx="6357949" cy="2928947"/>
          </a:xfrm>
        </p:spPr>
        <p:txBody>
          <a:bodyPr/>
          <a:lstStyle/>
          <a:p>
            <a:pPr>
              <a:buClrTx/>
            </a:pPr>
            <a:r>
              <a:rPr lang="fr-BE" sz="2000" i="0" dirty="0"/>
              <a:t>Si le déficit est financé par l’impôt. L’impôt réduit la consommation ou l’investissement privé</a:t>
            </a:r>
          </a:p>
          <a:p>
            <a:pPr>
              <a:buClrTx/>
            </a:pPr>
            <a:r>
              <a:rPr lang="fr-BE" sz="2000" i="0" dirty="0"/>
              <a:t>Si le déficit est financé par l’emprunt. L’emprunt augmente le taux d’intérêt et le coût de l’emprunt pour le secteur privé.</a:t>
            </a:r>
          </a:p>
          <a:p>
            <a:pPr>
              <a:buClrTx/>
            </a:pPr>
            <a:r>
              <a:rPr lang="fr-BE" sz="2000" i="0" dirty="0"/>
              <a:t>Le déficit absorbe les rares ressources (par ex,. la main d’œuvre qualifiée) aux dépens du secteur privé</a:t>
            </a:r>
          </a:p>
          <a:p>
            <a:pPr>
              <a:buFontTx/>
              <a:buNone/>
            </a:pPr>
            <a:endParaRPr lang="fr-BE" sz="2000" dirty="0"/>
          </a:p>
          <a:p>
            <a:pPr>
              <a:buFont typeface="Wingdings" pitchFamily="2" charset="2"/>
              <a:buChar char="è"/>
            </a:pPr>
            <a:endParaRPr lang="fr-BE" sz="2000" dirty="0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0" y="1071563"/>
            <a:ext cx="9144000" cy="857239"/>
          </a:xfrm>
        </p:spPr>
        <p:txBody>
          <a:bodyPr/>
          <a:lstStyle/>
          <a:p>
            <a:pPr algn="ctr"/>
            <a:r>
              <a:rPr lang="fr-BE" i="1" dirty="0"/>
              <a:t>L’effet d’éviction</a:t>
            </a:r>
            <a:endParaRPr lang="en-GB" i="1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0" y="6381750"/>
            <a:ext cx="2133600" cy="476250"/>
          </a:xfrm>
          <a:noFill/>
        </p:spPr>
        <p:txBody>
          <a:bodyPr/>
          <a:lstStyle/>
          <a:p>
            <a:pPr algn="l"/>
            <a:fld id="{9044D316-A982-4E35-BBBD-80CE78309114}" type="slidenum">
              <a:rPr lang="en-GB" smtClean="0"/>
              <a:pPr algn="l"/>
              <a:t>16</a:t>
            </a:fld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28564" y="4437112"/>
            <a:ext cx="8715436" cy="271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fr-BE" sz="18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Tx/>
              <a:tabLst/>
              <a:defRPr/>
            </a:pPr>
            <a:r>
              <a:rPr kumimoji="0" lang="fr-BE" sz="220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«</a:t>
            </a:r>
            <a:r>
              <a:rPr kumimoji="0" lang="fr-BE" sz="220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L’éviction</a:t>
            </a:r>
            <a:r>
              <a:rPr kumimoji="0" lang="fr-BE" sz="220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»</a:t>
            </a:r>
            <a:r>
              <a:rPr kumimoji="0" lang="fr-BE" sz="220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peut être atténuée si 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dépenses supplémentaires stimulent la croissance (en</a:t>
            </a:r>
            <a:r>
              <a:rPr kumimoji="0" lang="fr-BE" sz="2000" b="0" i="0" u="none" strike="noStrike" kern="0" cap="none" spc="0" normalizeH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augmentant/améliorant la </a:t>
            </a: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capacité)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dépenses supplémentaires stimulent la productivité du secteur privé.</a:t>
            </a:r>
          </a:p>
        </p:txBody>
      </p:sp>
    </p:spTree>
    <p:extLst>
      <p:ext uri="{BB962C8B-B14F-4D97-AF65-F5344CB8AC3E}">
        <p14:creationId xmlns:p14="http://schemas.microsoft.com/office/powerpoint/2010/main" val="12381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3056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14348" y="607220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b= dette/PIB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7884" y="1571612"/>
            <a:ext cx="1214446" cy="928694"/>
          </a:xfrm>
          <a:prstGeom prst="wedgeRectCallout">
            <a:avLst>
              <a:gd name="adj1" fmla="val -152886"/>
              <a:gd name="adj2" fmla="val 670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Effet « boule de neige »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EC6E-F526-4B65-B10B-6210265581D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5724128" y="3140968"/>
            <a:ext cx="1800200" cy="34040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47861" y="3140969"/>
            <a:ext cx="1560443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Viabilité</a:t>
            </a:r>
          </a:p>
        </p:txBody>
      </p:sp>
    </p:spTree>
    <p:extLst>
      <p:ext uri="{BB962C8B-B14F-4D97-AF65-F5344CB8AC3E}">
        <p14:creationId xmlns:p14="http://schemas.microsoft.com/office/powerpoint/2010/main" val="31356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3305" y="1512517"/>
            <a:ext cx="3463224" cy="443448"/>
          </a:xfrm>
        </p:spPr>
        <p:txBody>
          <a:bodyPr/>
          <a:lstStyle/>
          <a:p>
            <a:r>
              <a:rPr lang="fr-FR" b="0" dirty="0"/>
              <a:t>   </a:t>
            </a:r>
            <a:r>
              <a:rPr lang="fr-FR" dirty="0"/>
              <a:t>Un exemple de « boule de neige »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00034" y="1501564"/>
          <a:ext cx="8072494" cy="535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Feuille de calcul" r:id="rId3" imgW="9401231" imgH="6238975" progId="Excel.Sheet.12">
                  <p:embed/>
                </p:oleObj>
              </mc:Choice>
              <mc:Fallback>
                <p:oleObj name="Feuille de calcul" r:id="rId3" imgW="9401231" imgH="6238975" progId="Excel.Shee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501564"/>
                        <a:ext cx="8072494" cy="5356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15372" y="6381750"/>
            <a:ext cx="428628" cy="476250"/>
          </a:xfrm>
        </p:spPr>
        <p:txBody>
          <a:bodyPr>
            <a:normAutofit/>
          </a:bodyPr>
          <a:lstStyle/>
          <a:p>
            <a:fld id="{8599EC6E-F526-4B65-B10B-6210265581DA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18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492375"/>
            <a:ext cx="8363272" cy="3752850"/>
          </a:xfrm>
        </p:spPr>
        <p:txBody>
          <a:bodyPr>
            <a:normAutofit/>
          </a:bodyPr>
          <a:lstStyle/>
          <a:p>
            <a:r>
              <a:rPr lang="fr-FR" dirty="0"/>
              <a:t>Attention: cette condition ne vise pas à déterminer le « bon » ratio mais simplement à déterminer à quelles conditions il peut être stabilisé</a:t>
            </a:r>
          </a:p>
          <a:p>
            <a:r>
              <a:rPr lang="fr-FR" dirty="0"/>
              <a:t>La condition est: Déficit primaire</a:t>
            </a:r>
            <a:r>
              <a:rPr lang="fr-FR"/>
              <a:t>=</a:t>
            </a:r>
            <a:r>
              <a:rPr lang="en-US"/>
              <a:t>(y-r)b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fr-FR" dirty="0">
                <a:sym typeface="Wingdings" pitchFamily="2" charset="2"/>
              </a:rPr>
              <a:t> déficit global=taux de croissance du PIB X encours de la dette</a:t>
            </a:r>
          </a:p>
          <a:p>
            <a:r>
              <a:rPr lang="fr-FR" dirty="0">
                <a:sym typeface="Wingdings" pitchFamily="2" charset="2"/>
              </a:rPr>
              <a:t> dette et PIB croissent au même rythme 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Conditions pour la stabilité du ratio dette/PIB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1E368BA-54E9-4B42-BFDE-353A7982FC6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Plan du module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92375"/>
            <a:ext cx="8401080" cy="3722707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b="1" i="0" dirty="0">
                <a:solidFill>
                  <a:srgbClr val="FF0000"/>
                </a:solidFill>
              </a:rPr>
              <a:t>Le cadre macroéconomique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tableau des opérations financières de l’Etat (TOFE)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déficit des finances publiques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financement du déficit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Les règles budgétaires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endParaRPr lang="en-GB" altLang="en-US" b="1" dirty="0"/>
          </a:p>
          <a:p>
            <a:endParaRPr lang="en-GB" altLang="en-US" dirty="0">
              <a:solidFill>
                <a:srgbClr val="FF0000"/>
              </a:solidFill>
            </a:endParaRP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205995"/>
            <a:ext cx="8229600" cy="504974"/>
          </a:xfrm>
        </p:spPr>
        <p:txBody>
          <a:bodyPr>
            <a:normAutofit fontScale="90000"/>
          </a:bodyPr>
          <a:lstStyle/>
          <a:p>
            <a:r>
              <a:rPr lang="fr-FR" dirty="0"/>
              <a:t>Les analyses de viabilité de la dette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8599" y="1714386"/>
            <a:ext cx="8507288" cy="5013174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200" i="0" dirty="0">
                <a:latin typeface="+mj-lt"/>
                <a:cs typeface="Arial" panose="020B0604020202020204" pitchFamily="34" charset="0"/>
              </a:rPr>
              <a:t>La viabilité (« soutenabilité ») de la dette est la capacité d’un pays à honorer ses obligations de dette sans requérir d’allégement de la dette ni accumuler d’arriérés.</a:t>
            </a:r>
          </a:p>
          <a:p>
            <a:pPr marL="0" indent="0">
              <a:buClrTx/>
              <a:buNone/>
            </a:pPr>
            <a:endParaRPr lang="fr-FR" sz="2200" i="0" dirty="0">
              <a:latin typeface="+mj-lt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200" i="0" dirty="0">
                <a:latin typeface="+mj-lt"/>
                <a:cs typeface="Arial" panose="020B0604020202020204" pitchFamily="34" charset="0"/>
              </a:rPr>
              <a:t>Pour évaluer ce type de viabilité de la dette, des méthodologies internationales ont été mises au point:</a:t>
            </a:r>
          </a:p>
          <a:p>
            <a:pPr lvl="1"/>
            <a:r>
              <a:rPr lang="fr-FR" sz="2100" b="0" i="0" dirty="0">
                <a:latin typeface="+mj-lt"/>
                <a:cs typeface="Arial" panose="020B0604020202020204" pitchFamily="34" charset="0"/>
              </a:rPr>
              <a:t>Deux cadres: pays pauvres; pays à revenu intermédiaire</a:t>
            </a:r>
          </a:p>
          <a:p>
            <a:pPr lvl="1"/>
            <a:r>
              <a:rPr lang="fr-FR" sz="2100" b="0" i="0" dirty="0">
                <a:latin typeface="+mj-lt"/>
                <a:cs typeface="Arial" panose="020B0604020202020204" pitchFamily="34" charset="0"/>
              </a:rPr>
              <a:t>Couvrent la dette extérieure et la dette intérieure</a:t>
            </a:r>
          </a:p>
          <a:p>
            <a:pPr lvl="1"/>
            <a:r>
              <a:rPr lang="fr-FR" sz="2100" b="0" i="0" dirty="0">
                <a:latin typeface="+mj-lt"/>
                <a:cs typeface="Arial" panose="020B0604020202020204" pitchFamily="34" charset="0"/>
              </a:rPr>
              <a:t>Projections sur 20 ans</a:t>
            </a:r>
          </a:p>
          <a:p>
            <a:pPr lvl="1"/>
            <a:r>
              <a:rPr lang="fr-FR" sz="2100" b="0" i="0" dirty="0">
                <a:latin typeface="+mj-lt"/>
                <a:cs typeface="Arial" panose="020B0604020202020204" pitchFamily="34" charset="0"/>
              </a:rPr>
              <a:t>Analyse la valeur actualisée,</a:t>
            </a:r>
          </a:p>
          <a:p>
            <a:pPr lvl="1"/>
            <a:r>
              <a:rPr lang="fr-FR" sz="2100" b="0" dirty="0">
                <a:latin typeface="+mj-lt"/>
                <a:cs typeface="Arial" panose="020B0604020202020204" pitchFamily="34" charset="0"/>
              </a:rPr>
              <a:t>Plusieurs scénarios : Scénario de référence ; Scénarios alternatifs</a:t>
            </a:r>
          </a:p>
          <a:p>
            <a:pPr lvl="1"/>
            <a:r>
              <a:rPr lang="fr-FR" sz="2100" b="0" dirty="0">
                <a:latin typeface="+mj-lt"/>
                <a:cs typeface="Arial" panose="020B0604020202020204" pitchFamily="34" charset="0"/>
              </a:rPr>
              <a:t>Tests de stress 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100" dirty="0">
                <a:latin typeface="+mj-lt"/>
                <a:cs typeface="Arial" panose="020B0604020202020204" pitchFamily="34" charset="0"/>
              </a:rPr>
              <a:t>Chocs sur 4 variables macro-économiques clefs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100" dirty="0">
                <a:latin typeface="+mj-lt"/>
                <a:cs typeface="Arial" panose="020B0604020202020204" pitchFamily="34" charset="0"/>
              </a:rPr>
              <a:t>Dévaluation de 30%</a:t>
            </a:r>
            <a:endParaRPr lang="fr-FR" sz="2100" i="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fr-FR" sz="2100" b="0" i="0" dirty="0">
                <a:latin typeface="+mj-lt"/>
                <a:cs typeface="Arial" panose="020B0604020202020204" pitchFamily="34" charset="0"/>
              </a:rPr>
              <a:t>Prise en compte des critères de bonne gouvernance (Evaluations des politiques et des institutions du pays (CPIA) effectuées par la Banque Mondiale) </a:t>
            </a:r>
          </a:p>
          <a:p>
            <a:endParaRPr lang="fr-FR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599EC6E-F526-4B65-B10B-6210265581DA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7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>
          <a:xfrm>
            <a:off x="357188" y="2286000"/>
            <a:ext cx="8229600" cy="2151063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fr-FR" sz="2000" i="0" dirty="0"/>
              <a:t>L’inflation peut survenir si la masse monétaire (Ms) augmente plus rapidement que la fourniture de biens &amp; services dans l’économie.</a:t>
            </a:r>
          </a:p>
          <a:p>
            <a:pPr>
              <a:spcAft>
                <a:spcPts val="1200"/>
              </a:spcAft>
              <a:buClrTx/>
            </a:pPr>
            <a:r>
              <a:rPr lang="fr-FR" sz="2000" i="0" dirty="0"/>
              <a:t>Une politique visant une faible inflation implique un objectif d’augmentation maximum de la masse monétaire (Ms).</a:t>
            </a:r>
          </a:p>
          <a:p>
            <a:pPr>
              <a:spcAft>
                <a:spcPts val="1200"/>
              </a:spcAft>
              <a:buClrTx/>
            </a:pPr>
            <a:r>
              <a:rPr lang="fr-FR" sz="2000" i="0" dirty="0"/>
              <a:t>L’augmentation de la masse monétaire(Ms) = crédit du système bancaire à l’État et au secteur privé  plus les avoirs extérieurs nets du système bancaire.</a:t>
            </a:r>
          </a:p>
          <a:p>
            <a:pPr>
              <a:spcAft>
                <a:spcPts val="1200"/>
              </a:spcAft>
              <a:buClrTx/>
              <a:buFontTx/>
              <a:buNone/>
            </a:pPr>
            <a:r>
              <a:rPr lang="fr-FR" sz="2000" i="0" dirty="0"/>
              <a:t>   </a:t>
            </a:r>
          </a:p>
          <a:p>
            <a:pPr>
              <a:spcAft>
                <a:spcPts val="1200"/>
              </a:spcAft>
              <a:buClrTx/>
              <a:buFontTx/>
              <a:buNone/>
            </a:pPr>
            <a:endParaRPr lang="fr-BE" dirty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9638" y="6215063"/>
            <a:ext cx="614362" cy="476250"/>
          </a:xfrm>
          <a:noFill/>
        </p:spPr>
        <p:txBody>
          <a:bodyPr/>
          <a:lstStyle/>
          <a:p>
            <a:pPr algn="l"/>
            <a:fld id="{D27C301B-75B6-4753-97FA-09342F7E9D74}" type="slidenum">
              <a:rPr lang="en-GB" smtClean="0"/>
              <a:pPr algn="l"/>
              <a:t>21</a:t>
            </a:fld>
            <a:endParaRPr lang="en-GB"/>
          </a:p>
        </p:txBody>
      </p:sp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569325" cy="720725"/>
          </a:xfrm>
        </p:spPr>
        <p:txBody>
          <a:bodyPr/>
          <a:lstStyle/>
          <a:p>
            <a:pPr algn="ctr"/>
            <a:r>
              <a:rPr lang="en-GB" i="1"/>
              <a:t>Le financement monétaire du déficit</a:t>
            </a:r>
            <a:br>
              <a:rPr lang="en-GB"/>
            </a:br>
            <a:endParaRPr lang="en-GB"/>
          </a:p>
        </p:txBody>
      </p:sp>
      <p:sp>
        <p:nvSpPr>
          <p:cNvPr id="30725" name="Rectangle 23"/>
          <p:cNvSpPr txBox="1">
            <a:spLocks noChangeArrowheads="1"/>
          </p:cNvSpPr>
          <p:nvPr/>
        </p:nvSpPr>
        <p:spPr bwMode="auto">
          <a:xfrm>
            <a:off x="428625" y="1500188"/>
            <a:ext cx="77866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ctr" eaLnBrk="0" hangingPunct="0"/>
            <a:endParaRPr lang="en-US" sz="3200" b="1"/>
          </a:p>
        </p:txBody>
      </p:sp>
      <p:pic>
        <p:nvPicPr>
          <p:cNvPr id="3072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846638"/>
            <a:ext cx="161131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15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Plan du module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92375"/>
            <a:ext cx="8401080" cy="3722707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cadre macroéconomique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tableau des opérations financières de l’Etat (TOFE)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déficit des finances publiques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financement du déficit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b="1" i="0" dirty="0">
                <a:solidFill>
                  <a:srgbClr val="FF0000"/>
                </a:solidFill>
              </a:rPr>
              <a:t>Les règles budgétaires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endParaRPr lang="en-GB" altLang="en-US" b="1" dirty="0"/>
          </a:p>
          <a:p>
            <a:endParaRPr lang="en-GB" altLang="en-US" dirty="0">
              <a:solidFill>
                <a:srgbClr val="FF0000"/>
              </a:solidFill>
            </a:endParaRP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2753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contenu 1"/>
          <p:cNvSpPr>
            <a:spLocks noGrp="1"/>
          </p:cNvSpPr>
          <p:nvPr>
            <p:ph idx="1"/>
          </p:nvPr>
        </p:nvSpPr>
        <p:spPr>
          <a:xfrm>
            <a:off x="357158" y="2132856"/>
            <a:ext cx="8443914" cy="44394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FontTx/>
              <a:buNone/>
            </a:pPr>
            <a:r>
              <a:rPr lang="fr-FR" i="0" dirty="0"/>
              <a:t>Lors de la préparation du budget …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fr-FR" sz="2200" i="0" dirty="0"/>
              <a:t>Est-ce que les contraintes financières et macroéconomiques sont dument prises en compte? 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fr-FR" sz="2200" i="0" dirty="0"/>
              <a:t>Est-ce que les hypothèses économiques et les projections de recettes du budget sont fondées et cohérentes?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fr-FR" sz="2200" i="0" dirty="0"/>
              <a:t>Est-ce que les risques budgétaires sont pris en compte?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fr-FR" sz="2200" i="0" dirty="0"/>
              <a:t>Existe-t-il un TOFE prévisionnel prenant en compte ces éléments? </a:t>
            </a:r>
          </a:p>
          <a:p>
            <a:pPr marL="35560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000" dirty="0" err="1"/>
              <a:t>Voir</a:t>
            </a:r>
            <a:r>
              <a:rPr lang="en-US" sz="2000" dirty="0"/>
              <a:t> Module 2.1</a:t>
            </a:r>
            <a:endParaRPr lang="en-US" altLang="en-US" dirty="0"/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>
          <a:xfrm>
            <a:off x="7303" y="1268760"/>
            <a:ext cx="9001000" cy="650873"/>
          </a:xfrm>
        </p:spPr>
        <p:txBody>
          <a:bodyPr/>
          <a:lstStyle/>
          <a:p>
            <a:pPr algn="ctr"/>
            <a:r>
              <a:rPr lang="fr-FR" altLang="en-US" dirty="0"/>
              <a:t>La GFP et la stabilité macro-budgétaire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1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4154775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  <a:t>Les règles budgétaires visent à obliger un gouvernement à respecter un comportement budgétaire spécifique pour assurer la </a:t>
            </a:r>
            <a:r>
              <a:rPr lang="fr-FR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discipline budgétaire globale et la stabilité économique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  <a:t>Les modalités d’application et le type de règle varient. Exemples: </a:t>
            </a:r>
          </a:p>
          <a:p>
            <a:pPr lvl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fr-FR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les collectivités territoriales ne sont pas autorisés à emprunter</a:t>
            </a:r>
          </a:p>
          <a:p>
            <a:pPr lvl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fr-FR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L’emprunt ne peut financer </a:t>
            </a:r>
            <a:r>
              <a:rPr lang="fr-FR" sz="2200" b="0" dirty="0">
                <a:latin typeface="Arial" panose="020B0604020202020204" pitchFamily="34" charset="0"/>
                <a:cs typeface="Arial" panose="020B0604020202020204" pitchFamily="34" charset="0"/>
              </a:rPr>
              <a:t>que l’investissement (règle d’or)</a:t>
            </a:r>
            <a:r>
              <a:rPr lang="fr-FR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fr-FR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Déficit des administrations publiques/PIB &lt; 3%</a:t>
            </a:r>
          </a:p>
          <a:p>
            <a:pPr lvl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fr-FR" sz="2200" b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ette publique/ PIB &lt; 60%</a:t>
            </a:r>
          </a:p>
          <a:p>
            <a:pPr lvl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fr-FR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>
              <a:buClrTx/>
              <a:buFont typeface="Wingdings" pitchFamily="2" charset="2"/>
              <a:buChar char="Ø"/>
            </a:pPr>
            <a:endParaRPr lang="en-GB" sz="2000" dirty="0"/>
          </a:p>
          <a:p>
            <a:pPr lvl="1">
              <a:buClrTx/>
              <a:buFont typeface="Wingdings" pitchFamily="2" charset="2"/>
              <a:buChar char="Ø"/>
            </a:pPr>
            <a:endParaRPr lang="en-GB" b="0" dirty="0"/>
          </a:p>
          <a:p>
            <a:pPr>
              <a:buFont typeface="Wingdings" pitchFamily="2" charset="2"/>
              <a:buChar char="Ø"/>
            </a:pPr>
            <a:endParaRPr lang="en-GB" sz="2200" dirty="0"/>
          </a:p>
          <a:p>
            <a:pPr>
              <a:buFontTx/>
              <a:buNone/>
            </a:pPr>
            <a:r>
              <a:rPr lang="en-GB" sz="2200" dirty="0"/>
              <a:t> </a:t>
            </a:r>
          </a:p>
          <a:p>
            <a:pPr>
              <a:buFont typeface="Wingdings" pitchFamily="2" charset="2"/>
              <a:buChar char="Ø"/>
            </a:pPr>
            <a:endParaRPr lang="fr-BE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spcAft>
                <a:spcPts val="1200"/>
              </a:spcAft>
              <a:buFontTx/>
              <a:buNone/>
            </a:pPr>
            <a:endParaRPr lang="en-US" dirty="0"/>
          </a:p>
          <a:p>
            <a:endParaRPr lang="fr-BE" dirty="0"/>
          </a:p>
        </p:txBody>
      </p:sp>
      <p:sp>
        <p:nvSpPr>
          <p:cNvPr id="38915" name="Titre 2"/>
          <p:cNvSpPr>
            <a:spLocks noGrp="1"/>
          </p:cNvSpPr>
          <p:nvPr>
            <p:ph type="title"/>
          </p:nvPr>
        </p:nvSpPr>
        <p:spPr>
          <a:xfrm>
            <a:off x="295738" y="1104107"/>
            <a:ext cx="9144000" cy="800100"/>
          </a:xfrm>
        </p:spPr>
        <p:txBody>
          <a:bodyPr/>
          <a:lstStyle/>
          <a:p>
            <a:pPr indent="0" eaLnBrk="1" hangingPunct="1"/>
            <a:r>
              <a:rPr lang="fr-FR" i="1" dirty="0"/>
              <a:t>Les règles budgétaires 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0" y="6215063"/>
            <a:ext cx="2133600" cy="476250"/>
          </a:xfrm>
          <a:noFill/>
        </p:spPr>
        <p:txBody>
          <a:bodyPr/>
          <a:lstStyle/>
          <a:p>
            <a:pPr algn="l"/>
            <a:fld id="{2DB95BD2-8B45-4FC9-981A-6EFD1E375B74}" type="slidenum">
              <a:rPr lang="en-GB" smtClean="0"/>
              <a:pPr algn="l"/>
              <a:t>24</a:t>
            </a:fld>
            <a:endParaRPr lang="en-GB"/>
          </a:p>
        </p:txBody>
      </p:sp>
      <p:sp>
        <p:nvSpPr>
          <p:cNvPr id="38917" name="Rectangle 23"/>
          <p:cNvSpPr txBox="1">
            <a:spLocks noChangeArrowheads="1"/>
          </p:cNvSpPr>
          <p:nvPr/>
        </p:nvSpPr>
        <p:spPr bwMode="auto">
          <a:xfrm>
            <a:off x="571500" y="1643063"/>
            <a:ext cx="77866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ctr" eaLnBrk="0" hangingPunct="0"/>
            <a:endParaRPr lang="en-US" sz="3200" b="1" i="1"/>
          </a:p>
        </p:txBody>
      </p:sp>
    </p:spTree>
    <p:extLst>
      <p:ext uri="{BB962C8B-B14F-4D97-AF65-F5344CB8AC3E}">
        <p14:creationId xmlns:p14="http://schemas.microsoft.com/office/powerpoint/2010/main" val="52964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36504"/>
          </a:xfrm>
        </p:spPr>
        <p:txBody>
          <a:bodyPr/>
          <a:lstStyle/>
          <a:p>
            <a:pPr marL="87313" indent="0">
              <a:spcAft>
                <a:spcPts val="1200"/>
              </a:spcAft>
              <a:buNone/>
            </a:pPr>
            <a:r>
              <a:rPr lang="en-GB" sz="2000" b="1" i="0" dirty="0" err="1"/>
              <a:t>Gouvernance</a:t>
            </a:r>
            <a:r>
              <a:rPr lang="en-GB" sz="2000" b="1" i="0" dirty="0"/>
              <a:t> des finances </a:t>
            </a:r>
            <a:r>
              <a:rPr lang="en-GB" sz="2000" b="1" i="0" dirty="0" err="1"/>
              <a:t>publiques</a:t>
            </a:r>
            <a:r>
              <a:rPr lang="en-GB" sz="2000" b="1" i="0" dirty="0"/>
              <a:t> au sein de </a:t>
            </a:r>
            <a:r>
              <a:rPr lang="en-GB" sz="2000" b="1" i="0" dirty="0" err="1"/>
              <a:t>l’Union</a:t>
            </a:r>
            <a:r>
              <a:rPr lang="en-GB" sz="2000" b="1" i="0" dirty="0"/>
              <a:t> </a:t>
            </a:r>
            <a:r>
              <a:rPr lang="en-GB" sz="2000" b="1" i="0" dirty="0" err="1"/>
              <a:t>Européenne</a:t>
            </a:r>
            <a:endParaRPr lang="en-GB" sz="2000" b="1" i="0" dirty="0"/>
          </a:p>
          <a:p>
            <a:pPr marL="87313" indent="0">
              <a:spcAft>
                <a:spcPts val="600"/>
              </a:spcAft>
              <a:buNone/>
            </a:pPr>
            <a:r>
              <a:rPr lang="en-US" sz="1950" b="1" dirty="0"/>
              <a:t>Le </a:t>
            </a:r>
            <a:r>
              <a:rPr lang="en-US" sz="1950" b="1" dirty="0" err="1"/>
              <a:t>Pacte</a:t>
            </a:r>
            <a:r>
              <a:rPr lang="en-US" sz="1950" b="1" dirty="0"/>
              <a:t> de </a:t>
            </a:r>
            <a:r>
              <a:rPr lang="en-US" sz="1950" b="1" dirty="0" err="1"/>
              <a:t>Stabilité</a:t>
            </a:r>
            <a:r>
              <a:rPr lang="en-US" sz="1950" b="1" dirty="0"/>
              <a:t> et de </a:t>
            </a:r>
            <a:r>
              <a:rPr lang="en-US" sz="1950" b="1" dirty="0" err="1"/>
              <a:t>Croissance</a:t>
            </a:r>
            <a:r>
              <a:rPr lang="en-US" sz="1950" b="1" dirty="0"/>
              <a:t> (PSC) (1997) </a:t>
            </a:r>
            <a:r>
              <a:rPr lang="en-US" sz="1950" dirty="0" err="1"/>
              <a:t>exige</a:t>
            </a:r>
            <a:r>
              <a:rPr lang="en-US" sz="1950" dirty="0"/>
              <a:t> que:</a:t>
            </a:r>
          </a:p>
          <a:p>
            <a:pPr marL="675000" lvl="1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b="0" dirty="0"/>
              <a:t>Le deficit du </a:t>
            </a:r>
            <a:r>
              <a:rPr lang="en-US" sz="1800" b="0" dirty="0" err="1"/>
              <a:t>secteur</a:t>
            </a:r>
            <a:r>
              <a:rPr lang="en-US" sz="1800" b="0" dirty="0"/>
              <a:t> </a:t>
            </a:r>
            <a:r>
              <a:rPr lang="en-US" sz="1800" b="0" dirty="0" err="1"/>
              <a:t>consolidé</a:t>
            </a:r>
            <a:r>
              <a:rPr lang="en-US" sz="1800" b="0" dirty="0"/>
              <a:t> des administrations </a:t>
            </a:r>
            <a:r>
              <a:rPr lang="en-US" sz="1800" b="0" dirty="0" err="1"/>
              <a:t>publiques</a:t>
            </a:r>
            <a:r>
              <a:rPr lang="en-US" sz="1800" b="0" dirty="0"/>
              <a:t> ne </a:t>
            </a:r>
            <a:r>
              <a:rPr lang="en-US" sz="1800" b="0" dirty="0" err="1"/>
              <a:t>doit</a:t>
            </a:r>
            <a:r>
              <a:rPr lang="en-US" sz="1800" b="0" dirty="0"/>
              <a:t> pas </a:t>
            </a:r>
            <a:r>
              <a:rPr lang="en-US" sz="1800" b="0" dirty="0" err="1"/>
              <a:t>excéder</a:t>
            </a:r>
            <a:r>
              <a:rPr lang="en-US" sz="1800" b="0" dirty="0"/>
              <a:t> 3% du PIB; et</a:t>
            </a:r>
          </a:p>
          <a:p>
            <a:pPr marL="67500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b="0" dirty="0"/>
              <a:t>La </a:t>
            </a:r>
            <a:r>
              <a:rPr lang="en-US" sz="1800" b="0" dirty="0" err="1"/>
              <a:t>dette</a:t>
            </a:r>
            <a:r>
              <a:rPr lang="en-US" sz="1800" b="0" dirty="0"/>
              <a:t> </a:t>
            </a:r>
            <a:r>
              <a:rPr lang="en-US" sz="1800" b="0" dirty="0" err="1"/>
              <a:t>publique</a:t>
            </a:r>
            <a:r>
              <a:rPr lang="en-US" sz="1800" b="0" dirty="0"/>
              <a:t> ne </a:t>
            </a:r>
            <a:r>
              <a:rPr lang="en-US" sz="1800" b="0" dirty="0" err="1"/>
              <a:t>doit</a:t>
            </a:r>
            <a:r>
              <a:rPr lang="en-US" sz="1800" b="0" dirty="0"/>
              <a:t> pas </a:t>
            </a:r>
            <a:r>
              <a:rPr lang="en-US" sz="1800" b="0" dirty="0" err="1"/>
              <a:t>dépasser</a:t>
            </a:r>
            <a:r>
              <a:rPr lang="en-US" sz="1800" b="0" dirty="0"/>
              <a:t> 60% du PIB (</a:t>
            </a:r>
            <a:r>
              <a:rPr lang="en-US" sz="1800" b="0" dirty="0" err="1"/>
              <a:t>ou</a:t>
            </a:r>
            <a:r>
              <a:rPr lang="en-US" sz="1800" b="0" dirty="0"/>
              <a:t> au </a:t>
            </a:r>
            <a:r>
              <a:rPr lang="en-US" sz="1800" b="0" dirty="0" err="1"/>
              <a:t>moins</a:t>
            </a:r>
            <a:r>
              <a:rPr lang="en-US" sz="1800" b="0" dirty="0"/>
              <a:t> </a:t>
            </a:r>
            <a:r>
              <a:rPr lang="en-US" sz="1800" b="0" dirty="0" err="1"/>
              <a:t>être</a:t>
            </a:r>
            <a:r>
              <a:rPr lang="en-US" sz="1800" b="0" dirty="0"/>
              <a:t> </a:t>
            </a:r>
            <a:r>
              <a:rPr lang="en-US" sz="1800" b="0" dirty="0" err="1"/>
              <a:t>en</a:t>
            </a:r>
            <a:r>
              <a:rPr lang="en-US" sz="1800" b="0" dirty="0"/>
              <a:t> </a:t>
            </a:r>
            <a:r>
              <a:rPr lang="en-US" sz="1800" b="0" dirty="0" err="1"/>
              <a:t>nette</a:t>
            </a:r>
            <a:r>
              <a:rPr lang="en-US" sz="1800" b="0" dirty="0"/>
              <a:t> diminution, </a:t>
            </a:r>
            <a:r>
              <a:rPr lang="en-US" sz="1800" b="0" dirty="0" err="1"/>
              <a:t>visant</a:t>
            </a:r>
            <a:r>
              <a:rPr lang="en-US" sz="1800" b="0" dirty="0"/>
              <a:t> le </a:t>
            </a:r>
            <a:r>
              <a:rPr lang="en-US" sz="1800" b="0" dirty="0" err="1"/>
              <a:t>seuil</a:t>
            </a:r>
            <a:r>
              <a:rPr lang="en-US" sz="1800" b="0" dirty="0"/>
              <a:t> de 60% </a:t>
            </a:r>
            <a:r>
              <a:rPr lang="en-US" sz="1800" b="0" dirty="0" err="1"/>
              <a:t>thres</a:t>
            </a:r>
            <a:r>
              <a:rPr lang="en-US" sz="1800" b="0" dirty="0"/>
              <a:t>).</a:t>
            </a:r>
            <a:endParaRPr lang="fr-FR" sz="2000" b="1" dirty="0"/>
          </a:p>
          <a:p>
            <a:pPr marL="27495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FR" sz="2000" b="1" dirty="0"/>
              <a:t>Le traité sur la stabilité, la coordination et la gouvernance</a:t>
            </a:r>
            <a:r>
              <a:rPr lang="fr-FR" sz="2000" dirty="0"/>
              <a:t> (TSCG) (2012), aussi appelé Pacte Budgétaire stipule:</a:t>
            </a:r>
          </a:p>
          <a:p>
            <a:pPr marL="67500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b="0" dirty="0" err="1"/>
              <a:t>Règle</a:t>
            </a:r>
            <a:r>
              <a:rPr lang="en-US" sz="1800" b="0" dirty="0"/>
              <a:t> d’or </a:t>
            </a:r>
            <a:r>
              <a:rPr lang="en-US" sz="1800" b="0" dirty="0" err="1"/>
              <a:t>budgétaire</a:t>
            </a:r>
            <a:r>
              <a:rPr lang="en-US" sz="1800" b="0" dirty="0"/>
              <a:t>: Principe de </a:t>
            </a:r>
            <a:r>
              <a:rPr lang="en-US" sz="1800" b="0" dirty="0" err="1"/>
              <a:t>l’équilibre</a:t>
            </a:r>
            <a:r>
              <a:rPr lang="en-US" sz="1800" b="0" dirty="0"/>
              <a:t> </a:t>
            </a:r>
            <a:r>
              <a:rPr lang="en-US" sz="1800" b="0" dirty="0" err="1"/>
              <a:t>budgétaire</a:t>
            </a:r>
            <a:endParaRPr lang="en-US" sz="1800" b="0" dirty="0"/>
          </a:p>
          <a:p>
            <a:pPr marL="67500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b="0" dirty="0" err="1"/>
              <a:t>Excès</a:t>
            </a:r>
            <a:r>
              <a:rPr lang="en-US" sz="1800" b="0" dirty="0"/>
              <a:t> de </a:t>
            </a:r>
            <a:r>
              <a:rPr lang="en-US" sz="1800" b="0" dirty="0" err="1"/>
              <a:t>dette</a:t>
            </a:r>
            <a:r>
              <a:rPr lang="en-US" sz="1800" b="0" dirty="0"/>
              <a:t> </a:t>
            </a:r>
            <a:r>
              <a:rPr lang="en-US" sz="1800" b="0" dirty="0" err="1"/>
              <a:t>publique</a:t>
            </a:r>
            <a:r>
              <a:rPr lang="en-US" sz="1800" b="0" dirty="0"/>
              <a:t> à </a:t>
            </a:r>
            <a:r>
              <a:rPr lang="en-US" sz="1800" b="0" dirty="0" err="1"/>
              <a:t>résorber</a:t>
            </a:r>
            <a:r>
              <a:rPr lang="en-US" sz="1800" b="0" dirty="0"/>
              <a:t> de 1/20 par an.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1269107"/>
            <a:ext cx="8229600" cy="6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i="1" dirty="0"/>
              <a:t>Les règles budgétaires</a:t>
            </a:r>
            <a:endParaRPr lang="en-GB" alt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71F27-4B84-46AE-8D2E-A22C0746641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6632"/>
            <a:ext cx="6984776" cy="151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61" y="1628279"/>
            <a:ext cx="6840759" cy="511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54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8113" y="6219825"/>
            <a:ext cx="2895600" cy="476250"/>
          </a:xfrm>
          <a:ln algn="ctr"/>
        </p:spPr>
        <p:txBody>
          <a:bodyPr anchor="b"/>
          <a:lstStyle>
            <a:lvl1pPr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1400"/>
              </a:lnSpc>
            </a:pPr>
            <a:fld id="{CA928CFF-DC82-4B49-9654-927F6B092F28}" type="slidenum">
              <a:rPr lang="en-US">
                <a:solidFill>
                  <a:srgbClr val="00A6C8"/>
                </a:solidFill>
                <a:latin typeface="Verdana" panose="020B0604030504040204" pitchFamily="34" charset="0"/>
              </a:rPr>
              <a:pPr algn="l">
                <a:lnSpc>
                  <a:spcPts val="1400"/>
                </a:lnSpc>
              </a:pPr>
              <a:t>27</a:t>
            </a:fld>
            <a:endParaRPr lang="en-US">
              <a:solidFill>
                <a:srgbClr val="00A6C8"/>
              </a:solidFill>
              <a:latin typeface="Verdana" panose="020B0604030504040204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14313" y="3429000"/>
            <a:ext cx="1541462" cy="8286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>
                <a:solidFill>
                  <a:srgbClr val="FFFF00"/>
                </a:solidFill>
              </a:rPr>
              <a:t>Déficit </a:t>
            </a:r>
          </a:p>
          <a:p>
            <a:r>
              <a:rPr lang="en-GB" b="1">
                <a:solidFill>
                  <a:srgbClr val="FFFF00"/>
                </a:solidFill>
              </a:rPr>
              <a:t>hors dons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265363" y="158750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 err="1">
                <a:solidFill>
                  <a:srgbClr val="FFCC66"/>
                </a:solidFill>
              </a:rPr>
              <a:t>Bancaire</a:t>
            </a:r>
            <a:r>
              <a:rPr lang="en-GB" sz="2000" b="1" dirty="0">
                <a:solidFill>
                  <a:srgbClr val="FFCC66"/>
                </a:solidFill>
              </a:rPr>
              <a:t> </a:t>
            </a:r>
            <a:r>
              <a:rPr lang="en-GB" sz="2000" b="1" dirty="0" err="1">
                <a:solidFill>
                  <a:srgbClr val="FFCC66"/>
                </a:solidFill>
              </a:rPr>
              <a:t>intérieur</a:t>
            </a:r>
            <a:endParaRPr lang="en-GB" sz="2000" b="1" dirty="0">
              <a:solidFill>
                <a:srgbClr val="FFCC66"/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503863" y="159385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Inflation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266950" y="2222500"/>
            <a:ext cx="2836863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 err="1">
                <a:solidFill>
                  <a:srgbClr val="FFCC66"/>
                </a:solidFill>
              </a:rPr>
              <a:t>Emprunt</a:t>
            </a:r>
            <a:r>
              <a:rPr lang="en-GB" sz="2000" b="1" dirty="0">
                <a:solidFill>
                  <a:srgbClr val="FFCC66"/>
                </a:solidFill>
              </a:rPr>
              <a:t> </a:t>
            </a:r>
            <a:r>
              <a:rPr lang="en-GB" sz="2000" b="1" dirty="0" err="1">
                <a:solidFill>
                  <a:srgbClr val="FFCC66"/>
                </a:solidFill>
              </a:rPr>
              <a:t>intérieur</a:t>
            </a:r>
            <a:endParaRPr lang="en-GB" sz="2000" b="1" dirty="0">
              <a:solidFill>
                <a:srgbClr val="FFCC66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2262188" y="291465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CC66"/>
                </a:solidFill>
              </a:rPr>
              <a:t>Emprunt extérieur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265363" y="513080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Dons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243138" y="3609975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 err="1">
                <a:solidFill>
                  <a:srgbClr val="FFFF00"/>
                </a:solidFill>
              </a:rPr>
              <a:t>Ventes</a:t>
            </a:r>
            <a:r>
              <a:rPr lang="en-GB" sz="2000" b="1" dirty="0">
                <a:solidFill>
                  <a:srgbClr val="FFFF00"/>
                </a:solidFill>
              </a:rPr>
              <a:t> </a:t>
            </a:r>
            <a:r>
              <a:rPr lang="en-GB" sz="2000" b="1" dirty="0" err="1">
                <a:solidFill>
                  <a:srgbClr val="FFFF00"/>
                </a:solidFill>
              </a:rPr>
              <a:t>d'actif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259013" y="434340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Arriérés</a:t>
            </a: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5510213" y="220980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Eviction </a:t>
            </a:r>
            <a:r>
              <a:rPr lang="en-GB" sz="1200" b="1">
                <a:solidFill>
                  <a:srgbClr val="FFFF00"/>
                </a:solidFill>
              </a:rPr>
              <a:t>(Crowding out)</a:t>
            </a:r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5535613" y="292100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Dette</a:t>
            </a:r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5576888" y="5133975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Prévisibilité</a:t>
            </a:r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5548313" y="3605213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Durabilité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5554663" y="4349750"/>
            <a:ext cx="2836862" cy="4667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>
                <a:solidFill>
                  <a:srgbClr val="FFFF00"/>
                </a:solidFill>
              </a:rPr>
              <a:t>Eviction</a:t>
            </a:r>
          </a:p>
        </p:txBody>
      </p:sp>
      <p:cxnSp>
        <p:nvCxnSpPr>
          <p:cNvPr id="25619" name="AutoShape 18"/>
          <p:cNvCxnSpPr>
            <a:cxnSpLocks noChangeShapeType="1"/>
            <a:stCxn id="25604" idx="3"/>
            <a:endCxn id="25605" idx="1"/>
          </p:cNvCxnSpPr>
          <p:nvPr/>
        </p:nvCxnSpPr>
        <p:spPr bwMode="auto">
          <a:xfrm flipV="1">
            <a:off x="1755775" y="1820863"/>
            <a:ext cx="509588" cy="2022475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AutoShape 19"/>
          <p:cNvCxnSpPr>
            <a:cxnSpLocks noChangeShapeType="1"/>
            <a:stCxn id="25604" idx="3"/>
            <a:endCxn id="25607" idx="1"/>
          </p:cNvCxnSpPr>
          <p:nvPr/>
        </p:nvCxnSpPr>
        <p:spPr bwMode="auto">
          <a:xfrm flipV="1">
            <a:off x="1755775" y="2455863"/>
            <a:ext cx="511175" cy="1387475"/>
          </a:xfrm>
          <a:prstGeom prst="bentConnector3">
            <a:avLst>
              <a:gd name="adj1" fmla="val 4969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AutoShape 20"/>
          <p:cNvCxnSpPr>
            <a:cxnSpLocks noChangeShapeType="1"/>
            <a:stCxn id="25604" idx="3"/>
            <a:endCxn id="25608" idx="1"/>
          </p:cNvCxnSpPr>
          <p:nvPr/>
        </p:nvCxnSpPr>
        <p:spPr bwMode="auto">
          <a:xfrm flipV="1">
            <a:off x="1755775" y="3148013"/>
            <a:ext cx="506413" cy="695325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AutoShape 21"/>
          <p:cNvCxnSpPr>
            <a:cxnSpLocks noChangeShapeType="1"/>
            <a:stCxn id="25604" idx="3"/>
            <a:endCxn id="25609" idx="1"/>
          </p:cNvCxnSpPr>
          <p:nvPr/>
        </p:nvCxnSpPr>
        <p:spPr bwMode="auto">
          <a:xfrm>
            <a:off x="1755775" y="3843338"/>
            <a:ext cx="509588" cy="1520825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AutoShape 22"/>
          <p:cNvCxnSpPr>
            <a:cxnSpLocks noChangeShapeType="1"/>
            <a:stCxn id="25604" idx="3"/>
            <a:endCxn id="25610" idx="1"/>
          </p:cNvCxnSpPr>
          <p:nvPr/>
        </p:nvCxnSpPr>
        <p:spPr bwMode="auto">
          <a:xfrm>
            <a:off x="1755775" y="3843338"/>
            <a:ext cx="487363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AutoShape 23"/>
          <p:cNvCxnSpPr>
            <a:cxnSpLocks noChangeShapeType="1"/>
            <a:stCxn id="25604" idx="3"/>
            <a:endCxn id="25611" idx="1"/>
          </p:cNvCxnSpPr>
          <p:nvPr/>
        </p:nvCxnSpPr>
        <p:spPr bwMode="auto">
          <a:xfrm>
            <a:off x="1755775" y="3843338"/>
            <a:ext cx="503238" cy="733425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6" name="AutoShape 25"/>
          <p:cNvCxnSpPr>
            <a:cxnSpLocks noChangeShapeType="1"/>
            <a:stCxn id="25605" idx="3"/>
            <a:endCxn id="25606" idx="1"/>
          </p:cNvCxnSpPr>
          <p:nvPr/>
        </p:nvCxnSpPr>
        <p:spPr bwMode="auto">
          <a:xfrm>
            <a:off x="5102225" y="1820863"/>
            <a:ext cx="401638" cy="63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7" name="AutoShape 26"/>
          <p:cNvCxnSpPr>
            <a:cxnSpLocks noChangeShapeType="1"/>
            <a:stCxn id="25607" idx="3"/>
            <a:endCxn id="25613" idx="1"/>
          </p:cNvCxnSpPr>
          <p:nvPr/>
        </p:nvCxnSpPr>
        <p:spPr bwMode="auto">
          <a:xfrm flipV="1">
            <a:off x="5103813" y="2443163"/>
            <a:ext cx="406400" cy="127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AutoShape 27"/>
          <p:cNvCxnSpPr>
            <a:cxnSpLocks noChangeShapeType="1"/>
            <a:stCxn id="25608" idx="3"/>
            <a:endCxn id="25614" idx="1"/>
          </p:cNvCxnSpPr>
          <p:nvPr/>
        </p:nvCxnSpPr>
        <p:spPr bwMode="auto">
          <a:xfrm>
            <a:off x="5099050" y="3148013"/>
            <a:ext cx="436563" cy="63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AutoShape 28"/>
          <p:cNvCxnSpPr>
            <a:cxnSpLocks noChangeShapeType="1"/>
            <a:stCxn id="25609" idx="3"/>
            <a:endCxn id="25615" idx="1"/>
          </p:cNvCxnSpPr>
          <p:nvPr/>
        </p:nvCxnSpPr>
        <p:spPr bwMode="auto">
          <a:xfrm>
            <a:off x="5102225" y="5364163"/>
            <a:ext cx="474663" cy="31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AutoShape 29"/>
          <p:cNvCxnSpPr>
            <a:cxnSpLocks noChangeShapeType="1"/>
            <a:stCxn id="25610" idx="3"/>
            <a:endCxn id="25616" idx="1"/>
          </p:cNvCxnSpPr>
          <p:nvPr/>
        </p:nvCxnSpPr>
        <p:spPr bwMode="auto">
          <a:xfrm flipV="1">
            <a:off x="5080000" y="3838575"/>
            <a:ext cx="468313" cy="47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AutoShape 30"/>
          <p:cNvCxnSpPr>
            <a:cxnSpLocks noChangeShapeType="1"/>
            <a:stCxn id="25611" idx="3"/>
            <a:endCxn id="25617" idx="1"/>
          </p:cNvCxnSpPr>
          <p:nvPr/>
        </p:nvCxnSpPr>
        <p:spPr bwMode="auto">
          <a:xfrm>
            <a:off x="5095875" y="4576763"/>
            <a:ext cx="458788" cy="63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/>
          <p:cNvSpPr txBox="1"/>
          <p:nvPr/>
        </p:nvSpPr>
        <p:spPr>
          <a:xfrm>
            <a:off x="138113" y="101064"/>
            <a:ext cx="86569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Message clef : Comment le déficit est financé importe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2039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155" y="1124744"/>
            <a:ext cx="8229600" cy="936625"/>
          </a:xfrm>
        </p:spPr>
        <p:txBody>
          <a:bodyPr/>
          <a:lstStyle/>
          <a:p>
            <a:r>
              <a:rPr lang="fr-FR" dirty="0"/>
              <a:t>Les quatre secteurs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155" y="2061370"/>
            <a:ext cx="8229600" cy="3888532"/>
          </a:xfrm>
        </p:spPr>
        <p:txBody>
          <a:bodyPr/>
          <a:lstStyle/>
          <a:p>
            <a:pPr>
              <a:buClrTx/>
            </a:pPr>
            <a:r>
              <a:rPr lang="fr-FR" i="0" dirty="0">
                <a:latin typeface="+mj-lt"/>
                <a:cs typeface="Arial" panose="020B0604020202020204" pitchFamily="34" charset="0"/>
              </a:rPr>
              <a:t>Secteur « réel » : emplois/ressources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Comptes nationaux</a:t>
            </a:r>
          </a:p>
          <a:p>
            <a:pPr>
              <a:buClrTx/>
            </a:pPr>
            <a:r>
              <a:rPr lang="fr-FR" i="0" dirty="0">
                <a:latin typeface="+mj-lt"/>
                <a:cs typeface="Arial" panose="020B0604020202020204" pitchFamily="34" charset="0"/>
              </a:rPr>
              <a:t>Secteur des administrations publiques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TOFE</a:t>
            </a:r>
          </a:p>
          <a:p>
            <a:pPr>
              <a:buClrTx/>
            </a:pPr>
            <a:r>
              <a:rPr lang="fr-FR" i="0" dirty="0">
                <a:latin typeface="+mj-lt"/>
                <a:cs typeface="Arial" panose="020B0604020202020204" pitchFamily="34" charset="0"/>
              </a:rPr>
              <a:t>Secteur extérieur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Balance des paiements</a:t>
            </a:r>
          </a:p>
          <a:p>
            <a:pPr>
              <a:buClrTx/>
            </a:pPr>
            <a:r>
              <a:rPr lang="fr-FR" i="0" dirty="0">
                <a:latin typeface="+mj-lt"/>
                <a:cs typeface="Arial" panose="020B0604020202020204" pitchFamily="34" charset="0"/>
              </a:rPr>
              <a:t>Secteur monétaire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Situation monétaire</a:t>
            </a:r>
          </a:p>
          <a:p>
            <a:pPr>
              <a:buClrTx/>
            </a:pPr>
            <a:r>
              <a:rPr lang="fr-FR" i="0" dirty="0">
                <a:latin typeface="+mj-lt"/>
                <a:cs typeface="Arial" panose="020B0604020202020204" pitchFamily="34" charset="0"/>
              </a:rPr>
              <a:t>Le secteur « privé » est résiduel dans les cadres simples</a:t>
            </a:r>
          </a:p>
          <a:p>
            <a:r>
              <a:rPr lang="fr-F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2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5031F-B14E-4E13-A26B-EFD45B1AD44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41679"/>
              </p:ext>
            </p:extLst>
          </p:nvPr>
        </p:nvGraphicFramePr>
        <p:xfrm>
          <a:off x="467544" y="438063"/>
          <a:ext cx="8070924" cy="645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4" imgW="8496300" imgH="6686550" progId="Excel.Sheet.8">
                  <p:embed/>
                </p:oleObj>
              </mc:Choice>
              <mc:Fallback>
                <p:oleObj name="Worksheet" r:id="rId4" imgW="8496300" imgH="668655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38063"/>
                        <a:ext cx="8070924" cy="6454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49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2519"/>
            <a:ext cx="7410474" cy="936625"/>
          </a:xfrm>
        </p:spPr>
        <p:txBody>
          <a:bodyPr/>
          <a:lstStyle/>
          <a:p>
            <a:r>
              <a:rPr lang="en-GB" sz="2800" dirty="0"/>
              <a:t>Les </a:t>
            </a:r>
            <a:r>
              <a:rPr lang="en-GB" sz="2800" dirty="0" err="1"/>
              <a:t>équilibres</a:t>
            </a:r>
            <a:endParaRPr lang="el-GR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1844824"/>
            <a:ext cx="8928992" cy="4896544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l-GR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C</a:t>
            </a:r>
            <a:r>
              <a:rPr kumimoji="0" lang="en-GB" sz="24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I + </a:t>
            </a:r>
            <a:r>
              <a:rPr lang="en-GB" sz="2400" i="1" kern="0" baseline="0" dirty="0">
                <a:solidFill>
                  <a:schemeClr val="tx1"/>
                </a:solidFill>
                <a:latin typeface="+mn-lt"/>
                <a:cs typeface="+mn-cs"/>
              </a:rPr>
              <a:t>G</a:t>
            </a:r>
            <a:r>
              <a:rPr lang="el-GR" sz="2400" i="1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2400" i="1" kern="0" dirty="0">
                <a:solidFill>
                  <a:schemeClr val="tx1"/>
                </a:solidFill>
                <a:latin typeface="+mn-lt"/>
                <a:cs typeface="+mn-cs"/>
              </a:rPr>
              <a:t>+ </a:t>
            </a:r>
            <a:r>
              <a:rPr lang="en-GB" sz="2400" i="1" kern="0" dirty="0">
                <a:solidFill>
                  <a:schemeClr val="tx1"/>
                </a:solidFill>
                <a:latin typeface="+mn-lt"/>
                <a:cs typeface="+mn-cs"/>
              </a:rPr>
              <a:t>(X – 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GB" sz="2400" i="1" kern="0" dirty="0">
                <a:solidFill>
                  <a:schemeClr val="tx1"/>
                </a:solidFill>
                <a:latin typeface="+mn-lt"/>
                <a:cs typeface="+mn-cs"/>
              </a:rPr>
              <a:t>Y=C+S+T</a:t>
            </a:r>
          </a:p>
          <a:p>
            <a:pPr marL="723900" algn="ctr" eaLnBrk="0" hangingPunct="0">
              <a:spcBef>
                <a:spcPts val="0"/>
              </a:spcBef>
              <a:buClr>
                <a:schemeClr val="bg1"/>
              </a:buClr>
            </a:pPr>
            <a:r>
              <a:rPr lang="en-GB" sz="2400" i="1" kern="0" dirty="0">
                <a:solidFill>
                  <a:schemeClr val="tx1"/>
                </a:solidFill>
                <a:latin typeface="Verdana"/>
              </a:rPr>
              <a:t>T – G = (I-S) + (X – M)</a:t>
            </a:r>
          </a:p>
          <a:p>
            <a:pPr marL="1433513" indent="-709613" algn="ctr" eaLnBrk="0" hangingPunct="0">
              <a:spcBef>
                <a:spcPct val="20000"/>
              </a:spcBef>
              <a:buClr>
                <a:schemeClr val="bg1"/>
              </a:buClr>
              <a:tabLst>
                <a:tab pos="1433513" algn="l"/>
              </a:tabLst>
            </a:pPr>
            <a:endParaRPr lang="en-GB" sz="1800" i="1" kern="0" dirty="0">
              <a:latin typeface="+mn-lt"/>
              <a:cs typeface="+mn-cs"/>
            </a:endParaRPr>
          </a:p>
          <a:p>
            <a:pPr marL="1433513" marR="0" lvl="0" indent="-7096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>
                <a:tab pos="1433513" algn="l"/>
              </a:tabLst>
              <a:defRPr/>
            </a:pPr>
            <a:r>
              <a:rPr lang="fr-FR" sz="1800" i="1" kern="0" noProof="0" dirty="0">
                <a:latin typeface="+mn-lt"/>
                <a:cs typeface="+mn-cs"/>
              </a:rPr>
              <a:t>Y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 	– PIB</a:t>
            </a:r>
          </a:p>
          <a:p>
            <a:pPr marL="1433513" indent="-709613" eaLnBrk="0" hangingPunct="0">
              <a:spcBef>
                <a:spcPct val="20000"/>
              </a:spcBef>
              <a:buClr>
                <a:schemeClr val="bg1"/>
              </a:buClr>
              <a:tabLst>
                <a:tab pos="1433513" algn="l"/>
              </a:tabLst>
            </a:pPr>
            <a:r>
              <a:rPr lang="fr-FR" sz="1800" i="1" kern="0" dirty="0"/>
              <a:t>C	– Consommation “privée”</a:t>
            </a:r>
          </a:p>
          <a:p>
            <a:pPr marL="1433513" lvl="0" indent="-709613" eaLnBrk="0" hangingPunct="0">
              <a:spcBef>
                <a:spcPct val="20000"/>
              </a:spcBef>
              <a:buClr>
                <a:schemeClr val="bg1"/>
              </a:buClr>
              <a:tabLst>
                <a:tab pos="1433513" algn="l"/>
              </a:tabLst>
            </a:pPr>
            <a:r>
              <a:rPr lang="fr-FR" sz="1800" i="1" kern="0" noProof="0" dirty="0">
                <a:latin typeface="+mn-lt"/>
                <a:cs typeface="+mn-cs"/>
              </a:rPr>
              <a:t>I	</a:t>
            </a:r>
            <a:r>
              <a:rPr lang="fr-FR" sz="1800" i="1" kern="0" dirty="0"/>
              <a:t>– </a:t>
            </a:r>
            <a:r>
              <a:rPr lang="fr-FR" sz="1800" i="1" kern="0" noProof="0" dirty="0">
                <a:latin typeface="+mn-lt"/>
                <a:cs typeface="+mn-cs"/>
              </a:rPr>
              <a:t>Investissement </a:t>
            </a:r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433513" marR="0" lvl="0" indent="-7096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>
                <a:tab pos="1433513" algn="l"/>
              </a:tabLst>
              <a:defRPr/>
            </a:pP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G	– Dépenses des administrations publiques</a:t>
            </a:r>
          </a:p>
          <a:p>
            <a:pPr marL="1433513" marR="0" lvl="0" indent="-7096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>
                <a:tab pos="1433513" algn="l"/>
              </a:tabLst>
              <a:defRPr/>
            </a:pPr>
            <a:r>
              <a:rPr lang="fr-FR" sz="1800" i="1" kern="0" dirty="0">
                <a:latin typeface="+mn-lt"/>
                <a:cs typeface="+mn-cs"/>
              </a:rPr>
              <a:t>S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	– Epargne</a:t>
            </a:r>
          </a:p>
          <a:p>
            <a:pPr marL="1433513" marR="0" lvl="0" indent="-7096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>
                <a:tab pos="1433513" algn="l"/>
              </a:tabLst>
              <a:defRPr/>
            </a:pP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T	– Impôts  et taxes</a:t>
            </a:r>
          </a:p>
          <a:p>
            <a:pPr marL="1433513" lvl="0" indent="-709613" eaLnBrk="0" hangingPunct="0">
              <a:spcBef>
                <a:spcPct val="20000"/>
              </a:spcBef>
              <a:buClr>
                <a:schemeClr val="bg1"/>
              </a:buClr>
              <a:tabLst>
                <a:tab pos="1433513" algn="l"/>
              </a:tabLst>
              <a:defRPr/>
            </a:pPr>
            <a:r>
              <a:rPr lang="fr-FR" sz="1800" i="1" kern="0" dirty="0"/>
              <a:t>X	– Exportations</a:t>
            </a:r>
          </a:p>
          <a:p>
            <a:pPr marL="1433513" lvl="0" indent="-709613" eaLnBrk="0" hangingPunct="0">
              <a:spcBef>
                <a:spcPct val="20000"/>
              </a:spcBef>
              <a:buClr>
                <a:schemeClr val="bg1"/>
              </a:buClr>
              <a:tabLst>
                <a:tab pos="1433513" algn="l"/>
              </a:tabLst>
              <a:defRPr/>
            </a:pPr>
            <a:r>
              <a:rPr lang="fr-FR" sz="1800" i="1" kern="0" dirty="0"/>
              <a:t>M	– Importations</a:t>
            </a:r>
          </a:p>
          <a:p>
            <a:pPr marL="1433513" lvl="0" indent="-709613" eaLnBrk="0" hangingPunct="0">
              <a:spcBef>
                <a:spcPct val="20000"/>
              </a:spcBef>
              <a:buClr>
                <a:schemeClr val="bg1"/>
              </a:buClr>
              <a:tabLst>
                <a:tab pos="1433513" algn="l"/>
              </a:tabLst>
              <a:defRPr/>
            </a:pP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Secteur “privé” : Ménages</a:t>
            </a:r>
            <a:r>
              <a:rPr kumimoji="0" lang="fr-FR" sz="1800" b="0" i="1" u="none" strike="noStrike" kern="0" cap="none" spc="0" normalizeH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 et Entreprises (</a:t>
            </a:r>
            <a:r>
              <a:rPr kumimoji="0" lang="fr-FR" sz="1800" b="0" i="1" u="none" strike="noStrike" kern="0" cap="none" spc="0" normalizeH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y.c</a:t>
            </a:r>
            <a:r>
              <a:rPr kumimoji="0" lang="fr-FR" sz="1800" b="0" i="1" u="none" strike="noStrike" kern="0" cap="none" spc="0" normalizeH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+mn-cs"/>
              </a:rPr>
              <a:t>. entreprises publiques) </a:t>
            </a:r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Plan du module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92375"/>
            <a:ext cx="8401080" cy="3722707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cadre macroéconomique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b="1" i="0" dirty="0">
                <a:solidFill>
                  <a:srgbClr val="FF0000"/>
                </a:solidFill>
              </a:rPr>
              <a:t>Le tableau des opérations financières de l’Etat (TOFE)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déficit des finances publiques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 financement du déficit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altLang="en-US" i="0" dirty="0"/>
              <a:t>Les règles budgétaires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endParaRPr lang="en-GB" altLang="en-US" b="1" dirty="0"/>
          </a:p>
          <a:p>
            <a:endParaRPr lang="en-GB" altLang="en-US" dirty="0">
              <a:solidFill>
                <a:srgbClr val="FF0000"/>
              </a:solidFill>
            </a:endParaRP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497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BC8AF-3643-41B0-9D14-4BC432135AA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73225"/>
            <a:ext cx="4876800" cy="5048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5720" y="4786322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</a:t>
            </a:r>
          </a:p>
          <a:p>
            <a:r>
              <a:rPr lang="fr-FR" dirty="0"/>
              <a:t>Manuel de statistiques de finances publiques. FMI 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3203848" y="2564904"/>
            <a:ext cx="360040" cy="398352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987824" y="6093296"/>
            <a:ext cx="1008112" cy="62817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450482" y="2319556"/>
            <a:ext cx="1249310" cy="8214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02506" y="1673225"/>
            <a:ext cx="1338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Champ théorique du TOFE</a:t>
            </a:r>
          </a:p>
        </p:txBody>
      </p:sp>
    </p:spTree>
    <p:extLst>
      <p:ext uri="{BB962C8B-B14F-4D97-AF65-F5344CB8AC3E}">
        <p14:creationId xmlns:p14="http://schemas.microsoft.com/office/powerpoint/2010/main" val="81228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229600" cy="368300"/>
          </a:xfrm>
        </p:spPr>
        <p:txBody>
          <a:bodyPr/>
          <a:lstStyle/>
          <a:p>
            <a:pPr algn="ctr"/>
            <a:r>
              <a:rPr lang="en-US" sz="2800" dirty="0"/>
              <a:t>Le TOFE</a:t>
            </a:r>
          </a:p>
        </p:txBody>
      </p:sp>
      <p:pic>
        <p:nvPicPr>
          <p:cNvPr id="4" name="Picture 2"/>
          <p:cNvPicPr/>
          <p:nvPr/>
        </p:nvPicPr>
        <p:blipFill rotWithShape="1">
          <a:blip r:embed="rId2" cstate="print">
            <a:lum bright="-10000"/>
          </a:blip>
          <a:srcRect l="-1314" t="20424" r="1970"/>
          <a:stretch/>
        </p:blipFill>
        <p:spPr bwMode="auto">
          <a:xfrm>
            <a:off x="899592" y="1772816"/>
            <a:ext cx="7488832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mp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7"/>
            <a:ext cx="7776864" cy="53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1641451" cy="3683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TOFE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D07F-267C-489E-916E-27447707076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426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1371</Words>
  <Application>Microsoft Office PowerPoint</Application>
  <PresentationFormat>On-screen Show (4:3)</PresentationFormat>
  <Paragraphs>308</Paragraphs>
  <Slides>27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Slide_Master</vt:lpstr>
      <vt:lpstr>Worksheet</vt:lpstr>
      <vt:lpstr>Feuille de calcul</vt:lpstr>
      <vt:lpstr>INTRODUCTION A LA GESTION DES FINANCES PUBLIQUES</vt:lpstr>
      <vt:lpstr>Plan du module</vt:lpstr>
      <vt:lpstr>Les quatre secteurs</vt:lpstr>
      <vt:lpstr>PowerPoint Presentation</vt:lpstr>
      <vt:lpstr>Les équilibres</vt:lpstr>
      <vt:lpstr>Plan du module</vt:lpstr>
      <vt:lpstr>PowerPoint Presentation</vt:lpstr>
      <vt:lpstr>Le TOFE</vt:lpstr>
      <vt:lpstr>TOFE</vt:lpstr>
      <vt:lpstr>Plan du module</vt:lpstr>
      <vt:lpstr>L’impact macroéconomique du déficit des budgétaire des administrations publiques</vt:lpstr>
      <vt:lpstr>Quel solde (déficit/surplus) dans le TOFE?</vt:lpstr>
      <vt:lpstr>“Au dessus” ou “au dessous” de la ligne?</vt:lpstr>
      <vt:lpstr>Plan du module</vt:lpstr>
      <vt:lpstr>Le financement du déficit  </vt:lpstr>
      <vt:lpstr>L’effet d’éviction</vt:lpstr>
      <vt:lpstr>PowerPoint Presentation</vt:lpstr>
      <vt:lpstr>   Un exemple de « boule de neige »</vt:lpstr>
      <vt:lpstr>Conditions pour la stabilité du ratio dette/PIB</vt:lpstr>
      <vt:lpstr>Les analyses de viabilité de la dette</vt:lpstr>
      <vt:lpstr>Le financement monétaire du déficit </vt:lpstr>
      <vt:lpstr>Plan du module</vt:lpstr>
      <vt:lpstr>La GFP et la stabilité macro-budgétaire</vt:lpstr>
      <vt:lpstr>Les règles budgétaires 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PUBLIC FINANCE MANAGEMENT</dc:title>
  <dc:creator>Yiannis</dc:creator>
  <cp:lastModifiedBy>Florence Brosset-Heckel</cp:lastModifiedBy>
  <cp:revision>500</cp:revision>
  <cp:lastPrinted>2012-05-15T07:50:01Z</cp:lastPrinted>
  <dcterms:created xsi:type="dcterms:W3CDTF">2011-10-28T10:25:18Z</dcterms:created>
  <dcterms:modified xsi:type="dcterms:W3CDTF">2018-06-13T08:17:00Z</dcterms:modified>
</cp:coreProperties>
</file>