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56" r:id="rId2"/>
    <p:sldId id="367" r:id="rId3"/>
    <p:sldId id="410" r:id="rId4"/>
    <p:sldId id="391" r:id="rId5"/>
    <p:sldId id="409" r:id="rId6"/>
    <p:sldId id="412" r:id="rId7"/>
    <p:sldId id="408" r:id="rId8"/>
    <p:sldId id="380" r:id="rId9"/>
    <p:sldId id="417" r:id="rId10"/>
    <p:sldId id="413" r:id="rId11"/>
    <p:sldId id="393" r:id="rId12"/>
    <p:sldId id="392" r:id="rId13"/>
    <p:sldId id="375" r:id="rId14"/>
    <p:sldId id="414" r:id="rId15"/>
    <p:sldId id="395" r:id="rId16"/>
    <p:sldId id="394" r:id="rId17"/>
    <p:sldId id="396" r:id="rId18"/>
    <p:sldId id="397" r:id="rId19"/>
    <p:sldId id="402" r:id="rId20"/>
    <p:sldId id="403" r:id="rId21"/>
    <p:sldId id="398" r:id="rId22"/>
    <p:sldId id="415" r:id="rId23"/>
    <p:sldId id="305" r:id="rId24"/>
    <p:sldId id="399" r:id="rId25"/>
    <p:sldId id="418" r:id="rId26"/>
    <p:sldId id="416" r:id="rId27"/>
    <p:sldId id="407" r:id="rId28"/>
  </p:sldIdLst>
  <p:sldSz cx="9144000" cy="6858000" type="screen4x3"/>
  <p:notesSz cx="6877050" cy="9656763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Arial" charset="0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Arial" charset="0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Arial" charset="0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ierre" initials="P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5494"/>
    <a:srgbClr val="FFD624"/>
    <a:srgbClr val="99CCFF"/>
    <a:srgbClr val="BDDEFF"/>
    <a:srgbClr val="3166CF"/>
    <a:srgbClr val="3E6FD2"/>
    <a:srgbClr val="2D5EC1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3838" autoAdjust="0"/>
  </p:normalViewPr>
  <p:slideViewPr>
    <p:cSldViewPr>
      <p:cViewPr varScale="1">
        <p:scale>
          <a:sx n="78" d="100"/>
          <a:sy n="78" d="100"/>
        </p:scale>
        <p:origin x="1109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6-06-09T17:59:16.631" idx="1">
    <p:pos x="5498" y="791"/>
    <p:text>edit
</p:text>
  </p:cm>
</p:cmLst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9738" cy="48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37" tIns="45469" rIns="90937" bIns="45469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95725" y="0"/>
            <a:ext cx="2979738" cy="48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37" tIns="45469" rIns="90937" bIns="45469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72575"/>
            <a:ext cx="2979738" cy="48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37" tIns="45469" rIns="90937" bIns="45469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95725" y="9172575"/>
            <a:ext cx="2979738" cy="48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37" tIns="45469" rIns="90937" bIns="45469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0DC42C15-CE6E-4848-8832-911CA443E91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60358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9738" cy="48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37" tIns="45469" rIns="90937" bIns="45469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95725" y="0"/>
            <a:ext cx="2979738" cy="48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37" tIns="45469" rIns="90937" bIns="45469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60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25525" y="723900"/>
            <a:ext cx="4827588" cy="36210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7388" y="4586288"/>
            <a:ext cx="5502275" cy="434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37" tIns="45469" rIns="90937" bIns="4546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72575"/>
            <a:ext cx="2979738" cy="48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37" tIns="45469" rIns="90937" bIns="45469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95725" y="9172575"/>
            <a:ext cx="2979738" cy="48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37" tIns="45469" rIns="90937" bIns="45469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2B4D61C4-A269-406B-B154-36CA08BD721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358864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7107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altLang="en-US"/>
          </a:p>
        </p:txBody>
      </p:sp>
      <p:sp>
        <p:nvSpPr>
          <p:cNvPr id="3072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extLst/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eaLnBrk="1" hangingPunct="1">
              <a:defRPr/>
            </a:pPr>
            <a:fld id="{ACEDB2D4-1600-4A7E-A62F-11624D87FE2D}" type="slidenum">
              <a:rPr lang="en-GB" smtClean="0">
                <a:solidFill>
                  <a:schemeClr val="tx1"/>
                </a:solidFill>
                <a:latin typeface="Arial" charset="0"/>
              </a:rPr>
              <a:pPr eaLnBrk="1" hangingPunct="1">
                <a:defRPr/>
              </a:pPr>
              <a:t>1</a:t>
            </a:fld>
            <a:endParaRPr lang="en-GB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65074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68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  <a:defRPr/>
            </a:pPr>
            <a:r>
              <a:rPr lang="en-GB" dirty="0"/>
              <a:t>They aim at fiscal discipline and economic stability. </a:t>
            </a:r>
          </a:p>
          <a:p>
            <a:pPr>
              <a:buFont typeface="Wingdings" pitchFamily="2" charset="2"/>
              <a:buChar char="Ø"/>
              <a:defRPr/>
            </a:pPr>
            <a:endParaRPr lang="en-GB" dirty="0"/>
          </a:p>
          <a:p>
            <a:pPr>
              <a:buFont typeface="Wingdings" pitchFamily="2" charset="2"/>
              <a:buChar char="Ø"/>
              <a:defRPr/>
            </a:pPr>
            <a:r>
              <a:rPr lang="en-GB" dirty="0"/>
              <a:t> They may apply to every tier of government.</a:t>
            </a:r>
          </a:p>
          <a:p>
            <a:pPr>
              <a:spcBef>
                <a:spcPct val="0"/>
              </a:spcBef>
              <a:defRPr/>
            </a:pPr>
            <a:endParaRPr lang="fr-BE" dirty="0"/>
          </a:p>
          <a:p>
            <a:pPr>
              <a:spcBef>
                <a:spcPct val="0"/>
              </a:spcBef>
              <a:defRPr/>
            </a:pPr>
            <a:endParaRPr lang="fr-BE" dirty="0"/>
          </a:p>
          <a:p>
            <a:pPr>
              <a:spcBef>
                <a:spcPct val="0"/>
              </a:spcBef>
              <a:defRPr/>
            </a:pPr>
            <a:endParaRPr lang="fr-BE" dirty="0"/>
          </a:p>
          <a:p>
            <a:pPr>
              <a:spcBef>
                <a:spcPct val="0"/>
              </a:spcBef>
              <a:defRPr/>
            </a:pPr>
            <a:r>
              <a:rPr lang="fr-BE" dirty="0"/>
              <a:t>NB</a:t>
            </a:r>
          </a:p>
          <a:p>
            <a:pPr>
              <a:defRPr/>
            </a:pPr>
            <a:r>
              <a:rPr lang="en-GB" dirty="0">
                <a:latin typeface="+mn-lt"/>
              </a:rPr>
              <a:t>G </a:t>
            </a:r>
            <a:r>
              <a:rPr lang="en-GB" dirty="0" err="1">
                <a:latin typeface="+mn-lt"/>
              </a:rPr>
              <a:t>Kopits</a:t>
            </a:r>
            <a:r>
              <a:rPr lang="en-GB" dirty="0">
                <a:latin typeface="+mn-lt"/>
              </a:rPr>
              <a:t> and S </a:t>
            </a:r>
            <a:r>
              <a:rPr lang="en-GB" dirty="0" err="1">
                <a:latin typeface="+mn-lt"/>
              </a:rPr>
              <a:t>Symansky</a:t>
            </a:r>
            <a:r>
              <a:rPr lang="en-GB" dirty="0">
                <a:latin typeface="+mn-lt"/>
              </a:rPr>
              <a:t>, ‘Fiscal policy rules’, 1998.: An effective fiscal rule should be: “well defined, transparent, simple, flexible, adequate, enforceable, consistent and efficient.”</a:t>
            </a:r>
          </a:p>
          <a:p>
            <a:pPr>
              <a:defRPr/>
            </a:pPr>
            <a:r>
              <a:rPr lang="fr-BE" dirty="0" err="1">
                <a:latin typeface="+mn-lt"/>
              </a:rPr>
              <a:t>Kopits</a:t>
            </a:r>
            <a:r>
              <a:rPr lang="fr-BE" dirty="0">
                <a:latin typeface="+mn-lt"/>
              </a:rPr>
              <a:t>, George: « Fiscal </a:t>
            </a:r>
            <a:r>
              <a:rPr lang="fr-BE" dirty="0" err="1">
                <a:latin typeface="+mn-lt"/>
              </a:rPr>
              <a:t>Rules</a:t>
            </a:r>
            <a:r>
              <a:rPr lang="fr-BE" dirty="0">
                <a:latin typeface="+mn-lt"/>
              </a:rPr>
              <a:t>: </a:t>
            </a:r>
            <a:r>
              <a:rPr lang="fr-BE" dirty="0" err="1">
                <a:latin typeface="+mn-lt"/>
              </a:rPr>
              <a:t>Useful</a:t>
            </a:r>
            <a:r>
              <a:rPr lang="fr-BE" dirty="0">
                <a:latin typeface="+mn-lt"/>
              </a:rPr>
              <a:t> Policy Framework or </a:t>
            </a:r>
            <a:r>
              <a:rPr lang="fr-BE" dirty="0" err="1">
                <a:latin typeface="+mn-lt"/>
              </a:rPr>
              <a:t>Uncessary</a:t>
            </a:r>
            <a:r>
              <a:rPr lang="fr-BE" dirty="0">
                <a:latin typeface="+mn-lt"/>
              </a:rPr>
              <a:t> </a:t>
            </a:r>
            <a:r>
              <a:rPr lang="fr-BE" dirty="0" err="1">
                <a:latin typeface="+mn-lt"/>
              </a:rPr>
              <a:t>Ornament</a:t>
            </a:r>
            <a:r>
              <a:rPr lang="fr-BE" dirty="0">
                <a:latin typeface="+mn-lt"/>
              </a:rPr>
              <a:t> », IMF </a:t>
            </a:r>
            <a:r>
              <a:rPr lang="fr-BE" dirty="0" err="1">
                <a:latin typeface="+mn-lt"/>
              </a:rPr>
              <a:t>Working</a:t>
            </a:r>
            <a:r>
              <a:rPr lang="fr-BE" dirty="0">
                <a:latin typeface="+mn-lt"/>
              </a:rPr>
              <a:t> Paper, </a:t>
            </a:r>
            <a:r>
              <a:rPr lang="fr-BE" dirty="0" err="1">
                <a:latin typeface="+mn-lt"/>
              </a:rPr>
              <a:t>September</a:t>
            </a:r>
            <a:r>
              <a:rPr lang="fr-BE" dirty="0">
                <a:latin typeface="+mn-lt"/>
              </a:rPr>
              <a:t> 2001.</a:t>
            </a:r>
          </a:p>
          <a:p>
            <a:pPr>
              <a:defRPr/>
            </a:pPr>
            <a:r>
              <a:rPr lang="fr-BE" dirty="0"/>
              <a:t>On fiscal </a:t>
            </a:r>
            <a:r>
              <a:rPr lang="fr-BE" dirty="0" err="1"/>
              <a:t>rules</a:t>
            </a:r>
            <a:r>
              <a:rPr lang="fr-BE" dirty="0"/>
              <a:t>: </a:t>
            </a:r>
          </a:p>
          <a:p>
            <a:pPr>
              <a:defRPr/>
            </a:pPr>
            <a:r>
              <a:rPr lang="fr-BE" dirty="0"/>
              <a:t>Murray, </a:t>
            </a:r>
            <a:r>
              <a:rPr lang="fr-BE" dirty="0" err="1"/>
              <a:t>Alisdair</a:t>
            </a:r>
            <a:r>
              <a:rPr lang="fr-BE" dirty="0"/>
              <a:t> and Wilkes, Giles: « Fiscal </a:t>
            </a:r>
            <a:r>
              <a:rPr lang="fr-BE" dirty="0" err="1"/>
              <a:t>Rules</a:t>
            </a:r>
            <a:r>
              <a:rPr lang="fr-BE" dirty="0"/>
              <a:t> OK? », Centre Forum, </a:t>
            </a:r>
            <a:r>
              <a:rPr lang="fr-BE" dirty="0" err="1"/>
              <a:t>January</a:t>
            </a:r>
            <a:r>
              <a:rPr lang="fr-BE" dirty="0"/>
              <a:t> 2009.</a:t>
            </a:r>
          </a:p>
          <a:p>
            <a:pPr>
              <a:defRPr/>
            </a:pPr>
            <a:r>
              <a:rPr lang="fr-BE" dirty="0" err="1"/>
              <a:t>These</a:t>
            </a:r>
            <a:r>
              <a:rPr lang="fr-BE" dirty="0"/>
              <a:t> </a:t>
            </a:r>
            <a:r>
              <a:rPr lang="fr-BE" dirty="0" err="1"/>
              <a:t>authors</a:t>
            </a:r>
            <a:r>
              <a:rPr lang="fr-BE" dirty="0"/>
              <a:t> </a:t>
            </a:r>
            <a:r>
              <a:rPr lang="fr-BE" dirty="0" err="1"/>
              <a:t>arguethat</a:t>
            </a:r>
            <a:r>
              <a:rPr lang="fr-BE" dirty="0"/>
              <a:t> fiscal </a:t>
            </a:r>
            <a:r>
              <a:rPr lang="fr-BE" dirty="0" err="1"/>
              <a:t>rules</a:t>
            </a:r>
            <a:r>
              <a:rPr lang="fr-BE" dirty="0"/>
              <a:t> </a:t>
            </a:r>
            <a:r>
              <a:rPr lang="fr-BE" dirty="0" err="1"/>
              <a:t>allow</a:t>
            </a:r>
            <a:r>
              <a:rPr lang="fr-BE" dirty="0"/>
              <a:t> </a:t>
            </a:r>
            <a:r>
              <a:rPr lang="fr-BE" dirty="0" err="1"/>
              <a:t>governments</a:t>
            </a:r>
            <a:r>
              <a:rPr lang="fr-BE" dirty="0"/>
              <a:t> to </a:t>
            </a:r>
            <a:r>
              <a:rPr lang="fr-BE" dirty="0" err="1"/>
              <a:t>avoid</a:t>
            </a:r>
            <a:r>
              <a:rPr lang="fr-BE" dirty="0"/>
              <a:t> </a:t>
            </a:r>
            <a:r>
              <a:rPr lang="fr-BE" dirty="0" err="1"/>
              <a:t>debate</a:t>
            </a:r>
            <a:r>
              <a:rPr lang="fr-BE" dirty="0"/>
              <a:t> on fiscal </a:t>
            </a:r>
            <a:r>
              <a:rPr lang="fr-BE" dirty="0" err="1"/>
              <a:t>policy</a:t>
            </a:r>
            <a:r>
              <a:rPr lang="fr-BE" dirty="0"/>
              <a:t> issue and to </a:t>
            </a:r>
            <a:r>
              <a:rPr lang="fr-BE" dirty="0" err="1"/>
              <a:t>delegate</a:t>
            </a:r>
            <a:r>
              <a:rPr lang="fr-BE" dirty="0"/>
              <a:t> the </a:t>
            </a:r>
            <a:r>
              <a:rPr lang="fr-BE" dirty="0" err="1"/>
              <a:t>problems</a:t>
            </a:r>
            <a:r>
              <a:rPr lang="fr-BE" dirty="0"/>
              <a:t> </a:t>
            </a:r>
            <a:r>
              <a:rPr lang="fr-BE" dirty="0" err="1"/>
              <a:t>away</a:t>
            </a:r>
            <a:r>
              <a:rPr lang="fr-BE" dirty="0"/>
              <a:t> by </a:t>
            </a:r>
            <a:r>
              <a:rPr lang="fr-BE" dirty="0" err="1"/>
              <a:t>sticking</a:t>
            </a:r>
            <a:r>
              <a:rPr lang="fr-BE" dirty="0"/>
              <a:t> </a:t>
            </a:r>
            <a:r>
              <a:rPr lang="fr-BE" dirty="0" err="1"/>
              <a:t>narrowly</a:t>
            </a:r>
            <a:r>
              <a:rPr lang="fr-BE" dirty="0"/>
              <a:t> to a set of </a:t>
            </a:r>
            <a:r>
              <a:rPr lang="fr-BE" dirty="0" err="1"/>
              <a:t>rules</a:t>
            </a:r>
            <a:r>
              <a:rPr lang="fr-BE" dirty="0"/>
              <a:t> or </a:t>
            </a:r>
            <a:r>
              <a:rPr lang="fr-BE" dirty="0" err="1"/>
              <a:t>pronouncements</a:t>
            </a:r>
            <a:r>
              <a:rPr lang="fr-BE" dirty="0"/>
              <a:t> of experts. </a:t>
            </a:r>
          </a:p>
        </p:txBody>
      </p:sp>
      <p:sp>
        <p:nvSpPr>
          <p:cNvPr id="78852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29681BA-4E43-434F-BAFB-675CB04E3EDD}" type="slidenum">
              <a:rPr lang="en-GB" smtClean="0"/>
              <a:pPr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87621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SGP – agreement among EU member-states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/>
              <a:t>25/05/2016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17C05F-74EC-47E2-8A1A-E668C4AC019A}" type="slidenum">
              <a:rPr lang="en-GB" smtClean="0"/>
              <a:pPr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36276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17575" y="744538"/>
            <a:ext cx="4964113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7863" y="4716463"/>
            <a:ext cx="5441950" cy="44656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>
                <a:latin typeface="Times New Roman" panose="02020603050405020304" pitchFamily="18" charset="0"/>
              </a:rPr>
              <a:t>You will need to explain why debt ‘relief’ is a wonder solution!!!! And it would not be consistent with the idea of ‘financing’ being below the line operation – debt relief is a redirection of above the line financing from non-discretionary to discretionary purposes.</a:t>
            </a:r>
            <a:endParaRPr 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13041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BE" dirty="0"/>
              <a:t>Flèches</a:t>
            </a:r>
            <a:r>
              <a:rPr lang="fr-BE" baseline="0" dirty="0"/>
              <a:t> rouges: transactions biens et services</a:t>
            </a:r>
          </a:p>
          <a:p>
            <a:r>
              <a:rPr lang="fr-BE" baseline="0" dirty="0"/>
              <a:t>Flèches bleues: soldes et transferts financiers.</a:t>
            </a:r>
            <a:endParaRPr lang="fr-BE" dirty="0"/>
          </a:p>
          <a:p>
            <a:r>
              <a:rPr lang="fr-BE" dirty="0"/>
              <a:t>Secteurs et marchés</a:t>
            </a:r>
          </a:p>
          <a:p>
            <a:r>
              <a:rPr lang="fr-BE" dirty="0"/>
              <a:t>Administration</a:t>
            </a:r>
            <a:r>
              <a:rPr lang="fr-BE" baseline="0" dirty="0"/>
              <a:t>s publiques:</a:t>
            </a:r>
          </a:p>
          <a:p>
            <a:r>
              <a:rPr lang="fr-BE" baseline="0" dirty="0"/>
              <a:t>    Solde = T-G    T = Recettes totales nettes de transferts;  G = dépenses totales (Cg consommation publique  +  </a:t>
            </a:r>
            <a:r>
              <a:rPr lang="fr-BE" baseline="0" dirty="0" err="1"/>
              <a:t>Ig</a:t>
            </a:r>
            <a:r>
              <a:rPr lang="fr-BE" baseline="0" dirty="0"/>
              <a:t> investissement public)</a:t>
            </a:r>
          </a:p>
          <a:p>
            <a:r>
              <a:rPr lang="fr-BE" baseline="0" dirty="0"/>
              <a:t>Secteur privé (ménages et entreprises): </a:t>
            </a:r>
          </a:p>
          <a:p>
            <a:r>
              <a:rPr lang="fr-BE" baseline="0" dirty="0"/>
              <a:t>   Produit/Revenu national Y= C + I + G + X – M  </a:t>
            </a:r>
          </a:p>
          <a:p>
            <a:r>
              <a:rPr lang="fr-BE" baseline="0" dirty="0"/>
              <a:t>   Dépenses C + I + T   </a:t>
            </a:r>
          </a:p>
          <a:p>
            <a:r>
              <a:rPr lang="fr-BE" baseline="0" dirty="0"/>
              <a:t>   Solde = Y – (C + I + T) = I – S (Revenu Y moins consommation et taxes = épargne)</a:t>
            </a:r>
          </a:p>
          <a:p>
            <a:r>
              <a:rPr lang="fr-BE" baseline="0" dirty="0"/>
              <a:t>Secteur extérieur</a:t>
            </a:r>
          </a:p>
          <a:p>
            <a:r>
              <a:rPr lang="fr-BE" baseline="0" dirty="0"/>
              <a:t>   Revenus: M</a:t>
            </a:r>
          </a:p>
          <a:p>
            <a:r>
              <a:rPr lang="fr-BE" baseline="0" dirty="0"/>
              <a:t>   Dépenses: X</a:t>
            </a:r>
          </a:p>
          <a:p>
            <a:r>
              <a:rPr lang="fr-BE" baseline="0" dirty="0"/>
              <a:t>   Solde: X – M </a:t>
            </a:r>
          </a:p>
          <a:p>
            <a:endParaRPr lang="fr-BE" baseline="0" dirty="0"/>
          </a:p>
          <a:p>
            <a:r>
              <a:rPr lang="fr-BE" baseline="0" dirty="0"/>
              <a:t>Equilibre: Tout solde débiteur ou créditeur d’un secteur doit être un solde créditeur ou débiteur d’un ou plusieurs autres secteurs (somme nulle). Ajustement via le marché </a:t>
            </a:r>
            <a:r>
              <a:rPr lang="fr-BE" baseline="0" dirty="0" err="1"/>
              <a:t>financir</a:t>
            </a:r>
            <a:r>
              <a:rPr lang="fr-BE" baseline="0" dirty="0"/>
              <a:t> (monnaie et crédit).</a:t>
            </a:r>
          </a:p>
          <a:p>
            <a:r>
              <a:rPr lang="fr-BE" baseline="0" dirty="0" err="1"/>
              <a:t>Càd</a:t>
            </a:r>
            <a:r>
              <a:rPr lang="fr-BE" baseline="0" dirty="0"/>
              <a:t>: les soldes des trois secteurs ont une somme nulle (T - G) + (S - I) + (M - X) = 0  ou : T-G = (I-S) + (X-M)</a:t>
            </a:r>
          </a:p>
          <a:p>
            <a:r>
              <a:rPr lang="fr-BE" baseline="0" dirty="0"/>
              <a:t>  </a:t>
            </a:r>
          </a:p>
          <a:p>
            <a:endParaRPr lang="fr-BE" baseline="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5B196C7-8570-4E8F-BA45-22F10CA617D5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12461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fr-BE" dirty="0"/>
              <a:t>There </a:t>
            </a:r>
            <a:r>
              <a:rPr lang="fr-BE" dirty="0" err="1"/>
              <a:t>is</a:t>
            </a:r>
            <a:r>
              <a:rPr lang="fr-BE" dirty="0"/>
              <a:t> </a:t>
            </a:r>
            <a:r>
              <a:rPr lang="fr-BE" dirty="0">
                <a:solidFill>
                  <a:srgbClr val="C00000"/>
                </a:solidFill>
              </a:rPr>
              <a:t>a </a:t>
            </a:r>
            <a:r>
              <a:rPr lang="fr-BE" dirty="0" err="1">
                <a:solidFill>
                  <a:srgbClr val="C00000"/>
                </a:solidFill>
              </a:rPr>
              <a:t>link</a:t>
            </a:r>
            <a:r>
              <a:rPr lang="fr-BE" dirty="0">
                <a:solidFill>
                  <a:srgbClr val="C00000"/>
                </a:solidFill>
              </a:rPr>
              <a:t> </a:t>
            </a:r>
            <a:r>
              <a:rPr lang="fr-BE" dirty="0" err="1">
                <a:solidFill>
                  <a:srgbClr val="C00000"/>
                </a:solidFill>
              </a:rPr>
              <a:t>between</a:t>
            </a:r>
            <a:r>
              <a:rPr lang="fr-BE" dirty="0">
                <a:solidFill>
                  <a:srgbClr val="C00000"/>
                </a:solidFill>
              </a:rPr>
              <a:t> the </a:t>
            </a:r>
            <a:r>
              <a:rPr lang="fr-BE" dirty="0" err="1">
                <a:solidFill>
                  <a:srgbClr val="C00000"/>
                </a:solidFill>
              </a:rPr>
              <a:t>government</a:t>
            </a:r>
            <a:r>
              <a:rPr lang="fr-BE" dirty="0">
                <a:solidFill>
                  <a:srgbClr val="C00000"/>
                </a:solidFill>
              </a:rPr>
              <a:t> </a:t>
            </a:r>
            <a:r>
              <a:rPr lang="fr-BE" dirty="0" err="1">
                <a:solidFill>
                  <a:srgbClr val="C00000"/>
                </a:solidFill>
              </a:rPr>
              <a:t>deficit</a:t>
            </a:r>
            <a:r>
              <a:rPr lang="fr-BE" dirty="0">
                <a:solidFill>
                  <a:srgbClr val="C00000"/>
                </a:solidFill>
              </a:rPr>
              <a:t> and the curent </a:t>
            </a:r>
            <a:r>
              <a:rPr lang="fr-BE" dirty="0" err="1">
                <a:solidFill>
                  <a:srgbClr val="C00000"/>
                </a:solidFill>
              </a:rPr>
              <a:t>account</a:t>
            </a:r>
            <a:r>
              <a:rPr lang="fr-BE" dirty="0">
                <a:solidFill>
                  <a:srgbClr val="C00000"/>
                </a:solidFill>
              </a:rPr>
              <a:t> </a:t>
            </a:r>
            <a:r>
              <a:rPr lang="fr-BE" dirty="0" err="1">
                <a:solidFill>
                  <a:srgbClr val="C00000"/>
                </a:solidFill>
              </a:rPr>
              <a:t>deficit</a:t>
            </a:r>
            <a:endParaRPr lang="fr-BE" dirty="0">
              <a:solidFill>
                <a:srgbClr val="C00000"/>
              </a:solidFill>
            </a:endParaRPr>
          </a:p>
          <a:p>
            <a:r>
              <a:rPr lang="fr-BE" dirty="0"/>
              <a:t>There </a:t>
            </a:r>
            <a:r>
              <a:rPr lang="fr-BE" dirty="0" err="1"/>
              <a:t>is</a:t>
            </a:r>
            <a:r>
              <a:rPr lang="fr-BE" dirty="0"/>
              <a:t> </a:t>
            </a:r>
            <a:r>
              <a:rPr lang="fr-BE" dirty="0">
                <a:solidFill>
                  <a:srgbClr val="C00000"/>
                </a:solidFill>
              </a:rPr>
              <a:t>a </a:t>
            </a:r>
            <a:r>
              <a:rPr lang="fr-BE" dirty="0" err="1">
                <a:solidFill>
                  <a:srgbClr val="C00000"/>
                </a:solidFill>
              </a:rPr>
              <a:t>risk</a:t>
            </a:r>
            <a:r>
              <a:rPr lang="fr-BE" dirty="0">
                <a:solidFill>
                  <a:srgbClr val="C00000"/>
                </a:solidFill>
              </a:rPr>
              <a:t> of « </a:t>
            </a:r>
            <a:r>
              <a:rPr lang="fr-BE" dirty="0" err="1">
                <a:solidFill>
                  <a:srgbClr val="C00000"/>
                </a:solidFill>
              </a:rPr>
              <a:t>crowding</a:t>
            </a:r>
            <a:r>
              <a:rPr lang="fr-BE" dirty="0">
                <a:solidFill>
                  <a:srgbClr val="C00000"/>
                </a:solidFill>
              </a:rPr>
              <a:t> out </a:t>
            </a:r>
            <a:r>
              <a:rPr lang="fr-BE" dirty="0" err="1">
                <a:solidFill>
                  <a:srgbClr val="C00000"/>
                </a:solidFill>
              </a:rPr>
              <a:t>effect</a:t>
            </a:r>
            <a:r>
              <a:rPr lang="fr-BE" dirty="0"/>
              <a:t> » </a:t>
            </a:r>
            <a:r>
              <a:rPr lang="fr-BE" dirty="0" err="1"/>
              <a:t>that</a:t>
            </a:r>
            <a:r>
              <a:rPr lang="fr-BE" dirty="0"/>
              <a:t> </a:t>
            </a:r>
            <a:r>
              <a:rPr lang="fr-BE" dirty="0" err="1"/>
              <a:t>hampers</a:t>
            </a:r>
            <a:r>
              <a:rPr lang="fr-BE" dirty="0"/>
              <a:t> the </a:t>
            </a:r>
            <a:r>
              <a:rPr lang="fr-BE" dirty="0" err="1"/>
              <a:t>private</a:t>
            </a:r>
            <a:r>
              <a:rPr lang="fr-BE" dirty="0"/>
              <a:t> </a:t>
            </a:r>
            <a:r>
              <a:rPr lang="fr-BE" dirty="0" err="1"/>
              <a:t>sector</a:t>
            </a:r>
            <a:r>
              <a:rPr lang="fr-BE" dirty="0"/>
              <a:t> </a:t>
            </a:r>
            <a:r>
              <a:rPr lang="fr-BE" dirty="0" err="1"/>
              <a:t>activity</a:t>
            </a:r>
            <a:r>
              <a:rPr lang="fr-BE" dirty="0"/>
              <a:t> and </a:t>
            </a:r>
            <a:r>
              <a:rPr lang="fr-BE" dirty="0" err="1"/>
              <a:t>hence</a:t>
            </a:r>
            <a:r>
              <a:rPr lang="fr-BE" dirty="0"/>
              <a:t> compromises </a:t>
            </a:r>
            <a:r>
              <a:rPr lang="fr-BE" dirty="0" err="1"/>
              <a:t>growth</a:t>
            </a:r>
            <a:r>
              <a:rPr lang="fr-BE" dirty="0"/>
              <a:t>.</a:t>
            </a:r>
          </a:p>
          <a:p>
            <a:r>
              <a:rPr lang="fr-BE" dirty="0"/>
              <a:t>The </a:t>
            </a:r>
            <a:r>
              <a:rPr lang="fr-BE" dirty="0" err="1">
                <a:solidFill>
                  <a:srgbClr val="C00000"/>
                </a:solidFill>
              </a:rPr>
              <a:t>financing</a:t>
            </a:r>
            <a:r>
              <a:rPr lang="fr-BE" dirty="0">
                <a:solidFill>
                  <a:srgbClr val="C00000"/>
                </a:solidFill>
              </a:rPr>
              <a:t> of the </a:t>
            </a:r>
            <a:r>
              <a:rPr lang="fr-BE" dirty="0" err="1">
                <a:solidFill>
                  <a:srgbClr val="C00000"/>
                </a:solidFill>
              </a:rPr>
              <a:t>deficit</a:t>
            </a:r>
            <a:r>
              <a:rPr lang="fr-BE" dirty="0">
                <a:solidFill>
                  <a:srgbClr val="C00000"/>
                </a:solidFill>
              </a:rPr>
              <a:t> </a:t>
            </a:r>
            <a:r>
              <a:rPr lang="fr-BE" dirty="0" err="1"/>
              <a:t>may</a:t>
            </a:r>
            <a:r>
              <a:rPr lang="fr-BE" dirty="0"/>
              <a:t> </a:t>
            </a:r>
            <a:r>
              <a:rPr lang="fr-BE" dirty="0" err="1"/>
              <a:t>either</a:t>
            </a:r>
            <a:endParaRPr lang="fr-BE" dirty="0"/>
          </a:p>
          <a:p>
            <a:pPr lvl="1"/>
            <a:r>
              <a:rPr lang="fr-BE" dirty="0"/>
              <a:t>	-	squeeze </a:t>
            </a:r>
            <a:r>
              <a:rPr lang="fr-BE" dirty="0" err="1"/>
              <a:t>credit</a:t>
            </a:r>
            <a:r>
              <a:rPr lang="fr-BE" dirty="0"/>
              <a:t> for the </a:t>
            </a:r>
            <a:r>
              <a:rPr lang="fr-BE" dirty="0" err="1"/>
              <a:t>private</a:t>
            </a:r>
            <a:r>
              <a:rPr lang="fr-BE" dirty="0"/>
              <a:t> </a:t>
            </a:r>
            <a:r>
              <a:rPr lang="fr-BE" dirty="0" err="1"/>
              <a:t>sector</a:t>
            </a:r>
            <a:r>
              <a:rPr lang="fr-BE" dirty="0"/>
              <a:t> (</a:t>
            </a:r>
            <a:r>
              <a:rPr lang="fr-BE" dirty="0" err="1"/>
              <a:t>crowding</a:t>
            </a:r>
            <a:r>
              <a:rPr lang="fr-BE" dirty="0"/>
              <a:t> out)</a:t>
            </a:r>
          </a:p>
          <a:p>
            <a:pPr lvl="1"/>
            <a:r>
              <a:rPr lang="fr-BE" dirty="0"/>
              <a:t>	-	</a:t>
            </a:r>
            <a:r>
              <a:rPr lang="fr-BE" dirty="0" err="1"/>
              <a:t>generate</a:t>
            </a:r>
            <a:r>
              <a:rPr lang="fr-BE" dirty="0"/>
              <a:t> an accumulation of public </a:t>
            </a:r>
            <a:r>
              <a:rPr lang="fr-BE" dirty="0" err="1"/>
              <a:t>debt</a:t>
            </a:r>
            <a:r>
              <a:rPr lang="fr-BE" dirty="0"/>
              <a:t> </a:t>
            </a:r>
            <a:r>
              <a:rPr lang="fr-BE" dirty="0" err="1"/>
              <a:t>provoking</a:t>
            </a:r>
            <a:r>
              <a:rPr lang="fr-BE" dirty="0"/>
              <a:t> a « </a:t>
            </a:r>
            <a:r>
              <a:rPr lang="fr-BE" dirty="0" err="1"/>
              <a:t>snowball</a:t>
            </a:r>
            <a:r>
              <a:rPr lang="fr-BE" dirty="0"/>
              <a:t> </a:t>
            </a:r>
            <a:r>
              <a:rPr lang="fr-BE" dirty="0" err="1"/>
              <a:t>effect</a:t>
            </a:r>
            <a:r>
              <a:rPr lang="fr-BE" dirty="0"/>
              <a:t> » </a:t>
            </a:r>
            <a:r>
              <a:rPr lang="fr-BE" dirty="0" err="1"/>
              <a:t>that</a:t>
            </a:r>
            <a:r>
              <a:rPr lang="fr-BE" dirty="0"/>
              <a:t> </a:t>
            </a:r>
            <a:r>
              <a:rPr lang="fr-BE" dirty="0" err="1"/>
              <a:t>further</a:t>
            </a:r>
            <a:r>
              <a:rPr lang="fr-BE" dirty="0"/>
              <a:t> </a:t>
            </a:r>
            <a:r>
              <a:rPr lang="fr-BE" dirty="0" err="1"/>
              <a:t>increases</a:t>
            </a:r>
            <a:r>
              <a:rPr lang="fr-BE" dirty="0"/>
              <a:t> the pressure on </a:t>
            </a:r>
            <a:r>
              <a:rPr lang="fr-BE" dirty="0" err="1"/>
              <a:t>both</a:t>
            </a:r>
            <a:r>
              <a:rPr lang="fr-BE" dirty="0"/>
              <a:t> fiscal and </a:t>
            </a:r>
            <a:r>
              <a:rPr lang="fr-BE" dirty="0" err="1"/>
              <a:t>external</a:t>
            </a:r>
            <a:r>
              <a:rPr lang="fr-BE" dirty="0"/>
              <a:t> balances</a:t>
            </a:r>
          </a:p>
          <a:p>
            <a:r>
              <a:rPr lang="fr-BE" dirty="0"/>
              <a:t> </a:t>
            </a:r>
            <a:r>
              <a:rPr lang="fr-BE" dirty="0" err="1">
                <a:solidFill>
                  <a:srgbClr val="C00000"/>
                </a:solidFill>
              </a:rPr>
              <a:t>Monetary</a:t>
            </a:r>
            <a:r>
              <a:rPr lang="fr-BE" dirty="0">
                <a:solidFill>
                  <a:srgbClr val="C00000"/>
                </a:solidFill>
              </a:rPr>
              <a:t> </a:t>
            </a:r>
            <a:r>
              <a:rPr lang="fr-BE" dirty="0" err="1">
                <a:solidFill>
                  <a:srgbClr val="C00000"/>
                </a:solidFill>
              </a:rPr>
              <a:t>financing</a:t>
            </a:r>
            <a:r>
              <a:rPr lang="fr-BE" dirty="0">
                <a:solidFill>
                  <a:srgbClr val="C00000"/>
                </a:solidFill>
              </a:rPr>
              <a:t> </a:t>
            </a:r>
            <a:r>
              <a:rPr lang="fr-BE" dirty="0" err="1">
                <a:solidFill>
                  <a:srgbClr val="C00000"/>
                </a:solidFill>
              </a:rPr>
              <a:t>will</a:t>
            </a:r>
            <a:r>
              <a:rPr lang="fr-BE" dirty="0">
                <a:solidFill>
                  <a:srgbClr val="C00000"/>
                </a:solidFill>
              </a:rPr>
              <a:t> </a:t>
            </a:r>
            <a:r>
              <a:rPr lang="fr-BE" dirty="0" err="1">
                <a:solidFill>
                  <a:srgbClr val="C00000"/>
                </a:solidFill>
              </a:rPr>
              <a:t>generate</a:t>
            </a:r>
            <a:r>
              <a:rPr lang="fr-BE" dirty="0">
                <a:solidFill>
                  <a:srgbClr val="C00000"/>
                </a:solidFill>
              </a:rPr>
              <a:t> inflation </a:t>
            </a:r>
            <a:r>
              <a:rPr lang="fr-BE" dirty="0"/>
              <a:t>and </a:t>
            </a:r>
            <a:r>
              <a:rPr lang="fr-BE" dirty="0" err="1"/>
              <a:t>unstability</a:t>
            </a:r>
            <a:r>
              <a:rPr lang="fr-BE" dirty="0"/>
              <a:t>  </a:t>
            </a:r>
          </a:p>
          <a:p>
            <a:r>
              <a:rPr lang="fr-BE" dirty="0"/>
              <a:t> In absence of </a:t>
            </a:r>
            <a:r>
              <a:rPr lang="fr-BE" dirty="0" err="1"/>
              <a:t>other</a:t>
            </a:r>
            <a:r>
              <a:rPr lang="fr-BE" dirty="0"/>
              <a:t> solutions the </a:t>
            </a:r>
            <a:r>
              <a:rPr lang="fr-BE" dirty="0">
                <a:solidFill>
                  <a:srgbClr val="C00000"/>
                </a:solidFill>
              </a:rPr>
              <a:t>accumulation of </a:t>
            </a:r>
            <a:r>
              <a:rPr lang="fr-BE" dirty="0" err="1">
                <a:solidFill>
                  <a:srgbClr val="C00000"/>
                </a:solidFill>
              </a:rPr>
              <a:t>arrears</a:t>
            </a:r>
            <a:r>
              <a:rPr lang="fr-BE" dirty="0">
                <a:solidFill>
                  <a:srgbClr val="C00000"/>
                </a:solidFill>
              </a:rPr>
              <a:t> </a:t>
            </a:r>
            <a:r>
              <a:rPr lang="fr-BE" dirty="0" err="1"/>
              <a:t>is</a:t>
            </a:r>
            <a:r>
              <a:rPr lang="fr-BE" dirty="0"/>
              <a:t> the first </a:t>
            </a:r>
            <a:r>
              <a:rPr lang="fr-BE" dirty="0" err="1"/>
              <a:t>step</a:t>
            </a:r>
            <a:r>
              <a:rPr lang="fr-BE" dirty="0"/>
              <a:t> </a:t>
            </a:r>
            <a:r>
              <a:rPr lang="fr-BE" dirty="0" err="1"/>
              <a:t>towards</a:t>
            </a:r>
            <a:r>
              <a:rPr lang="fr-BE" dirty="0"/>
              <a:t> </a:t>
            </a:r>
            <a:r>
              <a:rPr lang="fr-BE" dirty="0" err="1"/>
              <a:t>economic</a:t>
            </a:r>
            <a:r>
              <a:rPr lang="fr-BE" dirty="0"/>
              <a:t> chaos.</a:t>
            </a:r>
            <a:endParaRPr lang="en-US" dirty="0"/>
          </a:p>
          <a:p>
            <a:endParaRPr lang="en-GB" dirty="0"/>
          </a:p>
        </p:txBody>
      </p:sp>
      <p:sp>
        <p:nvSpPr>
          <p:cNvPr id="614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D660DD5-50DE-4A4B-BD50-2740C73547E0}" type="slidenum">
              <a:rPr lang="fr-BE" smtClean="0"/>
              <a:pPr/>
              <a:t>11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4730552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65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fr-BE" dirty="0"/>
              <a:t>There </a:t>
            </a:r>
            <a:r>
              <a:rPr lang="fr-BE" dirty="0" err="1"/>
              <a:t>is</a:t>
            </a:r>
            <a:r>
              <a:rPr lang="fr-BE" dirty="0"/>
              <a:t> an </a:t>
            </a:r>
            <a:r>
              <a:rPr lang="fr-BE" dirty="0" err="1"/>
              <a:t>abundant</a:t>
            </a:r>
            <a:r>
              <a:rPr lang="fr-BE" dirty="0"/>
              <a:t> </a:t>
            </a:r>
            <a:r>
              <a:rPr lang="fr-BE" dirty="0" err="1"/>
              <a:t>literature</a:t>
            </a:r>
            <a:r>
              <a:rPr lang="fr-BE" dirty="0"/>
              <a:t> on the </a:t>
            </a:r>
            <a:r>
              <a:rPr lang="fr-BE" dirty="0" err="1"/>
              <a:t>subject</a:t>
            </a:r>
            <a:r>
              <a:rPr lang="fr-BE" dirty="0"/>
              <a:t>. </a:t>
            </a:r>
            <a:r>
              <a:rPr lang="fr-BE" dirty="0" err="1"/>
              <a:t>See</a:t>
            </a:r>
            <a:r>
              <a:rPr lang="fr-BE" dirty="0"/>
              <a:t>:</a:t>
            </a:r>
          </a:p>
          <a:p>
            <a:pPr>
              <a:buFontTx/>
              <a:buChar char="•"/>
            </a:pPr>
            <a:r>
              <a:rPr lang="fr-BE" dirty="0"/>
              <a:t>Jacobs, D., </a:t>
            </a:r>
            <a:r>
              <a:rPr lang="fr-BE" dirty="0" err="1"/>
              <a:t>Schoerman</a:t>
            </a:r>
            <a:r>
              <a:rPr lang="fr-BE" dirty="0"/>
              <a:t>, N., van </a:t>
            </a:r>
            <a:r>
              <a:rPr lang="fr-BE" dirty="0" err="1"/>
              <a:t>Heerden</a:t>
            </a:r>
            <a:r>
              <a:rPr lang="fr-BE" dirty="0"/>
              <a:t>, J. : Alternative </a:t>
            </a:r>
            <a:r>
              <a:rPr lang="fr-BE" dirty="0" err="1"/>
              <a:t>Definitions</a:t>
            </a:r>
            <a:r>
              <a:rPr lang="fr-BE" dirty="0"/>
              <a:t> of the Budget </a:t>
            </a:r>
            <a:r>
              <a:rPr lang="fr-BE" dirty="0" err="1"/>
              <a:t>Deficit</a:t>
            </a:r>
            <a:r>
              <a:rPr lang="fr-BE" dirty="0"/>
              <a:t> and </a:t>
            </a:r>
            <a:r>
              <a:rPr lang="fr-BE" dirty="0" err="1"/>
              <a:t>its</a:t>
            </a:r>
            <a:r>
              <a:rPr lang="fr-BE" dirty="0"/>
              <a:t> Impact on the </a:t>
            </a:r>
            <a:r>
              <a:rPr lang="fr-BE" dirty="0" err="1"/>
              <a:t>Sustainability</a:t>
            </a:r>
            <a:r>
              <a:rPr lang="fr-BE" dirty="0"/>
              <a:t> of Fiscal Policy in South </a:t>
            </a:r>
            <a:r>
              <a:rPr lang="fr-BE" dirty="0" err="1"/>
              <a:t>Africa</a:t>
            </a:r>
            <a:r>
              <a:rPr lang="fr-BE" dirty="0"/>
              <a:t>. (</a:t>
            </a:r>
            <a:r>
              <a:rPr lang="fr-BE" dirty="0" err="1"/>
              <a:t>Included</a:t>
            </a:r>
            <a:r>
              <a:rPr lang="fr-BE" dirty="0"/>
              <a:t> in the documentation on the CD-Rom)</a:t>
            </a:r>
          </a:p>
          <a:p>
            <a:pPr eaLnBrk="1" hangingPunct="1">
              <a:buFontTx/>
              <a:buChar char="•"/>
            </a:pPr>
            <a:r>
              <a:rPr lang="fr-BE" dirty="0" err="1"/>
              <a:t>Blejer</a:t>
            </a:r>
            <a:r>
              <a:rPr lang="fr-BE" dirty="0"/>
              <a:t>, M.I. and </a:t>
            </a:r>
            <a:r>
              <a:rPr lang="fr-BE" dirty="0" err="1"/>
              <a:t>Cheasty</a:t>
            </a:r>
            <a:r>
              <a:rPr lang="fr-BE" dirty="0"/>
              <a:t>, A. (</a:t>
            </a:r>
            <a:r>
              <a:rPr lang="fr-BE" dirty="0" err="1"/>
              <a:t>eds</a:t>
            </a:r>
            <a:r>
              <a:rPr lang="fr-BE" dirty="0"/>
              <a:t>): How to </a:t>
            </a:r>
            <a:r>
              <a:rPr lang="fr-BE" dirty="0" err="1"/>
              <a:t>Measure</a:t>
            </a:r>
            <a:r>
              <a:rPr lang="fr-BE" dirty="0"/>
              <a:t> the Fiscal </a:t>
            </a:r>
            <a:r>
              <a:rPr lang="fr-BE" dirty="0" err="1"/>
              <a:t>Deficit</a:t>
            </a:r>
            <a:r>
              <a:rPr lang="fr-BE" dirty="0"/>
              <a:t>: </a:t>
            </a:r>
            <a:r>
              <a:rPr lang="fr-BE" dirty="0" err="1"/>
              <a:t>Analytical</a:t>
            </a:r>
            <a:r>
              <a:rPr lang="fr-BE" dirty="0"/>
              <a:t> and </a:t>
            </a:r>
            <a:r>
              <a:rPr lang="fr-BE" dirty="0" err="1"/>
              <a:t>Methodological</a:t>
            </a:r>
            <a:r>
              <a:rPr lang="fr-BE" dirty="0"/>
              <a:t> Issues, IMF, 1993.</a:t>
            </a:r>
            <a:endParaRPr lang="en-GB" dirty="0"/>
          </a:p>
          <a:p>
            <a:endParaRPr lang="fr-BE" dirty="0"/>
          </a:p>
          <a:p>
            <a:endParaRPr lang="fr-BE" dirty="0"/>
          </a:p>
          <a:p>
            <a:r>
              <a:rPr lang="fr-BE" dirty="0"/>
              <a:t>« A </a:t>
            </a:r>
            <a:r>
              <a:rPr lang="fr-BE" dirty="0" err="1"/>
              <a:t>deficit</a:t>
            </a:r>
            <a:r>
              <a:rPr lang="fr-BE" dirty="0"/>
              <a:t> </a:t>
            </a:r>
            <a:r>
              <a:rPr lang="fr-BE" dirty="0" err="1"/>
              <a:t>may</a:t>
            </a:r>
            <a:r>
              <a:rPr lang="fr-BE" dirty="0"/>
              <a:t> </a:t>
            </a:r>
            <a:r>
              <a:rPr lang="fr-BE" dirty="0" err="1"/>
              <a:t>be</a:t>
            </a:r>
            <a:r>
              <a:rPr lang="fr-BE" dirty="0"/>
              <a:t> </a:t>
            </a:r>
            <a:r>
              <a:rPr lang="fr-BE" dirty="0" err="1"/>
              <a:t>like</a:t>
            </a:r>
            <a:r>
              <a:rPr lang="fr-BE" dirty="0"/>
              <a:t> an </a:t>
            </a:r>
            <a:r>
              <a:rPr lang="fr-BE" dirty="0" err="1"/>
              <a:t>elephant</a:t>
            </a:r>
            <a:r>
              <a:rPr lang="fr-BE" dirty="0"/>
              <a:t>: one </a:t>
            </a:r>
            <a:r>
              <a:rPr lang="fr-BE" dirty="0" err="1"/>
              <a:t>always</a:t>
            </a:r>
            <a:r>
              <a:rPr lang="fr-BE" dirty="0"/>
              <a:t> </a:t>
            </a:r>
            <a:r>
              <a:rPr lang="fr-BE" dirty="0" err="1"/>
              <a:t>recognises</a:t>
            </a:r>
            <a:r>
              <a:rPr lang="fr-BE" dirty="0"/>
              <a:t> </a:t>
            </a:r>
            <a:r>
              <a:rPr lang="fr-BE" dirty="0" err="1"/>
              <a:t>it</a:t>
            </a:r>
            <a:r>
              <a:rPr lang="fr-BE" dirty="0"/>
              <a:t> </a:t>
            </a:r>
            <a:r>
              <a:rPr lang="fr-BE" dirty="0" err="1"/>
              <a:t>when</a:t>
            </a:r>
            <a:r>
              <a:rPr lang="fr-BE" dirty="0"/>
              <a:t> one </a:t>
            </a:r>
            <a:r>
              <a:rPr lang="fr-BE" dirty="0" err="1"/>
              <a:t>sees</a:t>
            </a:r>
            <a:r>
              <a:rPr lang="fr-BE" dirty="0"/>
              <a:t> </a:t>
            </a:r>
            <a:r>
              <a:rPr lang="fr-BE" dirty="0" err="1"/>
              <a:t>it</a:t>
            </a:r>
            <a:r>
              <a:rPr lang="fr-BE" dirty="0"/>
              <a:t>, </a:t>
            </a:r>
            <a:r>
              <a:rPr lang="fr-BE" dirty="0" err="1"/>
              <a:t>even</a:t>
            </a:r>
            <a:r>
              <a:rPr lang="fr-BE" dirty="0"/>
              <a:t> </a:t>
            </a:r>
            <a:r>
              <a:rPr lang="fr-BE" dirty="0" err="1"/>
              <a:t>though</a:t>
            </a:r>
            <a:r>
              <a:rPr lang="fr-BE" dirty="0"/>
              <a:t> </a:t>
            </a:r>
            <a:r>
              <a:rPr lang="fr-BE" dirty="0" err="1"/>
              <a:t>it</a:t>
            </a:r>
            <a:r>
              <a:rPr lang="fr-BE" dirty="0"/>
              <a:t> </a:t>
            </a:r>
            <a:r>
              <a:rPr lang="fr-BE" dirty="0" err="1"/>
              <a:t>may</a:t>
            </a:r>
            <a:r>
              <a:rPr lang="fr-BE" dirty="0"/>
              <a:t> </a:t>
            </a:r>
            <a:r>
              <a:rPr lang="fr-BE" dirty="0" err="1"/>
              <a:t>be</a:t>
            </a:r>
            <a:r>
              <a:rPr lang="fr-BE" dirty="0"/>
              <a:t> </a:t>
            </a:r>
            <a:r>
              <a:rPr lang="fr-BE" dirty="0" err="1"/>
              <a:t>difficult</a:t>
            </a:r>
            <a:r>
              <a:rPr lang="fr-BE" dirty="0"/>
              <a:t> to </a:t>
            </a:r>
            <a:r>
              <a:rPr lang="fr-BE" dirty="0" err="1"/>
              <a:t>measure</a:t>
            </a:r>
            <a:r>
              <a:rPr lang="fr-BE" dirty="0"/>
              <a:t> or </a:t>
            </a:r>
            <a:r>
              <a:rPr lang="fr-BE" dirty="0" err="1"/>
              <a:t>describe</a:t>
            </a:r>
            <a:r>
              <a:rPr lang="fr-BE" dirty="0"/>
              <a:t> </a:t>
            </a:r>
            <a:r>
              <a:rPr lang="fr-BE" dirty="0" err="1"/>
              <a:t>it</a:t>
            </a:r>
            <a:r>
              <a:rPr lang="fr-BE" dirty="0"/>
              <a:t> in a </a:t>
            </a:r>
            <a:r>
              <a:rPr lang="fr-BE" dirty="0" err="1"/>
              <a:t>way</a:t>
            </a:r>
            <a:r>
              <a:rPr lang="fr-BE" dirty="0"/>
              <a:t> </a:t>
            </a:r>
            <a:r>
              <a:rPr lang="fr-BE" dirty="0" err="1"/>
              <a:t>that</a:t>
            </a:r>
            <a:r>
              <a:rPr lang="fr-BE" dirty="0"/>
              <a:t> </a:t>
            </a:r>
            <a:r>
              <a:rPr lang="fr-BE" dirty="0" err="1"/>
              <a:t>is</a:t>
            </a:r>
            <a:r>
              <a:rPr lang="fr-BE" dirty="0"/>
              <a:t> </a:t>
            </a:r>
            <a:r>
              <a:rPr lang="fr-BE" dirty="0" err="1"/>
              <a:t>satisfactory</a:t>
            </a:r>
            <a:r>
              <a:rPr lang="fr-BE" dirty="0"/>
              <a:t> to </a:t>
            </a:r>
            <a:r>
              <a:rPr lang="fr-BE" dirty="0" err="1"/>
              <a:t>everybody</a:t>
            </a:r>
            <a:r>
              <a:rPr lang="fr-BE" dirty="0"/>
              <a:t> and for </a:t>
            </a:r>
            <a:r>
              <a:rPr lang="fr-BE" dirty="0" err="1"/>
              <a:t>every</a:t>
            </a:r>
            <a:r>
              <a:rPr lang="fr-BE" dirty="0"/>
              <a:t> </a:t>
            </a:r>
            <a:r>
              <a:rPr lang="fr-BE" dirty="0" err="1"/>
              <a:t>purpose</a:t>
            </a:r>
            <a:r>
              <a:rPr lang="fr-BE" dirty="0"/>
              <a:t> », V. </a:t>
            </a:r>
            <a:r>
              <a:rPr lang="fr-BE" dirty="0" err="1"/>
              <a:t>Tanzi</a:t>
            </a:r>
            <a:r>
              <a:rPr lang="fr-BE" dirty="0"/>
              <a:t>, Fiscal </a:t>
            </a:r>
            <a:r>
              <a:rPr lang="fr-BE" dirty="0" err="1"/>
              <a:t>Deficit</a:t>
            </a:r>
            <a:r>
              <a:rPr lang="fr-BE" dirty="0"/>
              <a:t> </a:t>
            </a:r>
            <a:r>
              <a:rPr lang="fr-BE" dirty="0" err="1"/>
              <a:t>Measurement</a:t>
            </a:r>
            <a:r>
              <a:rPr lang="fr-BE" dirty="0"/>
              <a:t>: Basic Issues, ch.2 in </a:t>
            </a:r>
            <a:r>
              <a:rPr lang="fr-BE" dirty="0" err="1"/>
              <a:t>Blejer</a:t>
            </a:r>
            <a:r>
              <a:rPr lang="fr-BE" dirty="0"/>
              <a:t> and </a:t>
            </a:r>
            <a:r>
              <a:rPr lang="fr-BE" dirty="0" err="1"/>
              <a:t>Cheasty</a:t>
            </a:r>
            <a:r>
              <a:rPr lang="fr-BE" dirty="0"/>
              <a:t> (1993)</a:t>
            </a:r>
          </a:p>
        </p:txBody>
      </p:sp>
      <p:sp>
        <p:nvSpPr>
          <p:cNvPr id="665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F174EFF-AE8F-4FB4-97FE-7AFD46A912A2}" type="slidenum">
              <a:rPr lang="fr-BE" smtClean="0"/>
              <a:pPr/>
              <a:t>12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2322562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4787A6-BA14-48F6-AB04-940459247784}" type="slidenum">
              <a:rPr lang="en-GB"/>
              <a:pPr>
                <a:defRPr/>
              </a:pPr>
              <a:t>13</a:t>
            </a:fld>
            <a:endParaRPr lang="en-GB"/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25525" y="725488"/>
            <a:ext cx="4827588" cy="3621087"/>
          </a:xfrm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18742695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fr-BE" dirty="0"/>
              <a:t>NB An </a:t>
            </a:r>
            <a:r>
              <a:rPr lang="fr-BE" dirty="0" err="1"/>
              <a:t>exercise</a:t>
            </a:r>
            <a:r>
              <a:rPr lang="fr-BE" dirty="0"/>
              <a:t> </a:t>
            </a:r>
            <a:r>
              <a:rPr lang="fr-BE" dirty="0" err="1"/>
              <a:t>at</a:t>
            </a:r>
            <a:r>
              <a:rPr lang="fr-BE" dirty="0"/>
              <a:t> the end of the module </a:t>
            </a:r>
            <a:r>
              <a:rPr lang="fr-BE" dirty="0" err="1"/>
              <a:t>permits</a:t>
            </a:r>
            <a:r>
              <a:rPr lang="fr-BE" dirty="0"/>
              <a:t> to </a:t>
            </a:r>
            <a:r>
              <a:rPr lang="fr-BE" dirty="0" err="1"/>
              <a:t>assess</a:t>
            </a:r>
            <a:r>
              <a:rPr lang="fr-BE" dirty="0"/>
              <a:t> the </a:t>
            </a:r>
            <a:r>
              <a:rPr lang="fr-BE" dirty="0" err="1"/>
              <a:t>consequences</a:t>
            </a:r>
            <a:r>
              <a:rPr lang="fr-BE" dirty="0"/>
              <a:t> of </a:t>
            </a:r>
            <a:r>
              <a:rPr lang="fr-BE" dirty="0" err="1"/>
              <a:t>various</a:t>
            </a:r>
            <a:r>
              <a:rPr lang="fr-BE" dirty="0"/>
              <a:t> </a:t>
            </a:r>
            <a:r>
              <a:rPr lang="fr-BE" dirty="0" err="1"/>
              <a:t>modalities</a:t>
            </a:r>
            <a:r>
              <a:rPr lang="fr-BE" dirty="0"/>
              <a:t> of </a:t>
            </a:r>
            <a:r>
              <a:rPr lang="fr-BE" dirty="0" err="1"/>
              <a:t>deficit</a:t>
            </a:r>
            <a:r>
              <a:rPr lang="fr-BE" dirty="0"/>
              <a:t> </a:t>
            </a:r>
            <a:r>
              <a:rPr lang="fr-BE" dirty="0" err="1"/>
              <a:t>financing</a:t>
            </a:r>
            <a:r>
              <a:rPr lang="fr-BE" dirty="0"/>
              <a:t>. </a:t>
            </a:r>
          </a:p>
          <a:p>
            <a:r>
              <a:rPr lang="fr-BE" dirty="0" err="1"/>
              <a:t>Ideally</a:t>
            </a:r>
            <a:r>
              <a:rPr lang="fr-BE" dirty="0"/>
              <a:t> </a:t>
            </a:r>
            <a:r>
              <a:rPr lang="fr-BE" dirty="0" err="1"/>
              <a:t>it</a:t>
            </a:r>
            <a:r>
              <a:rPr lang="fr-BE" dirty="0"/>
              <a:t> </a:t>
            </a:r>
            <a:r>
              <a:rPr lang="fr-BE" dirty="0" err="1"/>
              <a:t>could</a:t>
            </a:r>
            <a:r>
              <a:rPr lang="fr-BE" dirty="0"/>
              <a:t> </a:t>
            </a:r>
            <a:r>
              <a:rPr lang="fr-BE" dirty="0" err="1"/>
              <a:t>be</a:t>
            </a:r>
            <a:r>
              <a:rPr lang="fr-BE" dirty="0"/>
              <a:t> </a:t>
            </a:r>
            <a:r>
              <a:rPr lang="fr-BE" dirty="0" err="1"/>
              <a:t>done</a:t>
            </a:r>
            <a:r>
              <a:rPr lang="fr-BE" dirty="0"/>
              <a:t> </a:t>
            </a:r>
            <a:r>
              <a:rPr lang="fr-BE" dirty="0" err="1"/>
              <a:t>at</a:t>
            </a:r>
            <a:r>
              <a:rPr lang="fr-BE" dirty="0"/>
              <a:t> </a:t>
            </a:r>
            <a:r>
              <a:rPr lang="fr-BE" dirty="0" err="1"/>
              <a:t>this</a:t>
            </a:r>
            <a:r>
              <a:rPr lang="fr-BE" dirty="0"/>
              <a:t> point of the course and </a:t>
            </a:r>
            <a:r>
              <a:rPr lang="fr-BE" dirty="0" err="1"/>
              <a:t>this</a:t>
            </a:r>
            <a:r>
              <a:rPr lang="fr-BE" dirty="0"/>
              <a:t> </a:t>
            </a:r>
            <a:r>
              <a:rPr lang="fr-BE" dirty="0" err="1"/>
              <a:t>would</a:t>
            </a:r>
            <a:r>
              <a:rPr lang="fr-BE" dirty="0"/>
              <a:t> </a:t>
            </a:r>
            <a:r>
              <a:rPr lang="fr-BE" dirty="0" err="1"/>
              <a:t>then</a:t>
            </a:r>
            <a:r>
              <a:rPr lang="fr-BE" dirty="0"/>
              <a:t> </a:t>
            </a:r>
            <a:r>
              <a:rPr lang="fr-BE" dirty="0" err="1"/>
              <a:t>allow</a:t>
            </a:r>
            <a:r>
              <a:rPr lang="fr-BE" dirty="0"/>
              <a:t> to go </a:t>
            </a:r>
            <a:r>
              <a:rPr lang="fr-BE" dirty="0" err="1"/>
              <a:t>extremely</a:t>
            </a:r>
            <a:r>
              <a:rPr lang="fr-BE" dirty="0"/>
              <a:t> </a:t>
            </a:r>
            <a:r>
              <a:rPr lang="fr-BE" dirty="0" err="1"/>
              <a:t>quickly</a:t>
            </a:r>
            <a:r>
              <a:rPr lang="fr-BE" dirty="0"/>
              <a:t> </a:t>
            </a:r>
            <a:r>
              <a:rPr lang="fr-BE" dirty="0" err="1"/>
              <a:t>through</a:t>
            </a:r>
            <a:r>
              <a:rPr lang="fr-BE" dirty="0"/>
              <a:t> </a:t>
            </a:r>
            <a:r>
              <a:rPr lang="fr-BE" dirty="0" err="1"/>
              <a:t>slides</a:t>
            </a:r>
            <a:r>
              <a:rPr lang="fr-BE" dirty="0"/>
              <a:t> 19 to 27 and </a:t>
            </a:r>
            <a:r>
              <a:rPr lang="fr-BE" dirty="0" err="1"/>
              <a:t>even</a:t>
            </a:r>
            <a:r>
              <a:rPr lang="fr-BE" dirty="0"/>
              <a:t> to skip </a:t>
            </a:r>
            <a:r>
              <a:rPr lang="fr-BE" dirty="0" err="1"/>
              <a:t>most</a:t>
            </a:r>
            <a:r>
              <a:rPr lang="fr-BE" dirty="0"/>
              <a:t> of </a:t>
            </a:r>
            <a:r>
              <a:rPr lang="fr-BE" dirty="0" err="1"/>
              <a:t>them</a:t>
            </a:r>
            <a:r>
              <a:rPr lang="fr-BE" dirty="0"/>
              <a:t>. 	</a:t>
            </a:r>
          </a:p>
          <a:p>
            <a:endParaRPr lang="fr-BE" dirty="0"/>
          </a:p>
          <a:p>
            <a:pPr eaLnBrk="1" hangingPunct="1"/>
            <a:r>
              <a:rPr lang="en-GB" dirty="0"/>
              <a:t>Domestic financing includes: </a:t>
            </a:r>
          </a:p>
          <a:p>
            <a:pPr lvl="1" eaLnBrk="1" hangingPunct="1"/>
            <a:r>
              <a:rPr lang="en-GB" sz="1800" dirty="0"/>
              <a:t>Change in </a:t>
            </a:r>
            <a:r>
              <a:rPr lang="en-GB" sz="1800" u="sng" dirty="0"/>
              <a:t>N</a:t>
            </a:r>
            <a:r>
              <a:rPr lang="en-GB" sz="1800" dirty="0"/>
              <a:t>et </a:t>
            </a:r>
            <a:r>
              <a:rPr lang="en-GB" sz="1800" u="sng" dirty="0"/>
              <a:t>C</a:t>
            </a:r>
            <a:r>
              <a:rPr lang="en-GB" sz="1800" dirty="0"/>
              <a:t>redit to the </a:t>
            </a:r>
            <a:r>
              <a:rPr lang="en-GB" sz="1800" u="sng" dirty="0"/>
              <a:t>G</a:t>
            </a:r>
            <a:r>
              <a:rPr lang="en-GB" sz="1800" dirty="0"/>
              <a:t>overnment</a:t>
            </a:r>
          </a:p>
          <a:p>
            <a:pPr lvl="1" eaLnBrk="1" hangingPunct="1"/>
            <a:r>
              <a:rPr lang="en-GB" sz="1800" dirty="0"/>
              <a:t>T-Bills, Bonds</a:t>
            </a:r>
          </a:p>
          <a:p>
            <a:pPr lvl="1" eaLnBrk="1" hangingPunct="1"/>
            <a:endParaRPr lang="en-GB" sz="1800" dirty="0"/>
          </a:p>
          <a:p>
            <a:pPr lvl="1" eaLnBrk="1" hangingPunct="1"/>
            <a:endParaRPr lang="en-GB" sz="1800" dirty="0"/>
          </a:p>
          <a:p>
            <a:pPr eaLnBrk="1" hangingPunct="1"/>
            <a:r>
              <a:rPr lang="en-GB" dirty="0"/>
              <a:t>If the Government borrows heavily from the banking system </a:t>
            </a:r>
            <a:r>
              <a:rPr lang="en-GB" sz="1800" dirty="0"/>
              <a:t>credit for the private sector may dry up (crowding out) and/or induce an excess of money supply that will fuel inflation. </a:t>
            </a:r>
            <a:r>
              <a:rPr lang="fr-BE" dirty="0" err="1"/>
              <a:t>Advantage</a:t>
            </a:r>
            <a:r>
              <a:rPr lang="fr-BE" dirty="0"/>
              <a:t> of </a:t>
            </a:r>
            <a:r>
              <a:rPr lang="fr-BE" dirty="0" err="1"/>
              <a:t>domestic</a:t>
            </a:r>
            <a:r>
              <a:rPr lang="fr-BE" dirty="0"/>
              <a:t> </a:t>
            </a:r>
            <a:r>
              <a:rPr lang="fr-BE" dirty="0" err="1"/>
              <a:t>borrowing</a:t>
            </a:r>
            <a:r>
              <a:rPr lang="fr-BE" dirty="0"/>
              <a:t>: no exchange rate </a:t>
            </a:r>
            <a:r>
              <a:rPr lang="fr-BE" dirty="0" err="1"/>
              <a:t>risk</a:t>
            </a:r>
            <a:endParaRPr lang="fr-BE" dirty="0"/>
          </a:p>
          <a:p>
            <a:pPr eaLnBrk="1" hangingPunct="1"/>
            <a:endParaRPr lang="fr-BE" dirty="0"/>
          </a:p>
          <a:p>
            <a:pPr eaLnBrk="1" hangingPunct="1">
              <a:lnSpc>
                <a:spcPct val="90000"/>
              </a:lnSpc>
            </a:pPr>
            <a:r>
              <a:rPr lang="en-GB" dirty="0"/>
              <a:t>Foreign/externally  “financing” consists of:</a:t>
            </a:r>
          </a:p>
          <a:p>
            <a:pPr eaLnBrk="1" hangingPunct="1">
              <a:lnSpc>
                <a:spcPct val="90000"/>
              </a:lnSpc>
            </a:pPr>
            <a:endParaRPr lang="en-GB" dirty="0"/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en-GB" b="1" dirty="0"/>
              <a:t>Grants</a:t>
            </a:r>
          </a:p>
          <a:p>
            <a:pPr eaLnBrk="1" hangingPunct="1">
              <a:lnSpc>
                <a:spcPct val="90000"/>
              </a:lnSpc>
            </a:pPr>
            <a:r>
              <a:rPr lang="en-GB" dirty="0"/>
              <a:t>	Grants do not increase the foreign public debt. 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endParaRPr lang="en-GB" b="1" dirty="0"/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en-GB" b="1" dirty="0"/>
              <a:t>Loans</a:t>
            </a:r>
          </a:p>
          <a:p>
            <a:pPr eaLnBrk="1" hangingPunct="1">
              <a:lnSpc>
                <a:spcPct val="90000"/>
              </a:lnSpc>
            </a:pPr>
            <a:r>
              <a:rPr lang="en-GB" dirty="0"/>
              <a:t>	Soft or at market rate, but always implying charges of interest payments and reimbursements.</a:t>
            </a:r>
          </a:p>
          <a:p>
            <a:pPr eaLnBrk="1" hangingPunct="1"/>
            <a:endParaRPr lang="en-GB" dirty="0"/>
          </a:p>
          <a:p>
            <a:endParaRPr lang="fr-BE" dirty="0"/>
          </a:p>
        </p:txBody>
      </p:sp>
      <p:sp>
        <p:nvSpPr>
          <p:cNvPr id="645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3F0C35F-667E-495F-8FDF-D5680EBFC552}" type="slidenum">
              <a:rPr lang="fr-BE" smtClean="0"/>
              <a:pPr/>
              <a:t>15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0744216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fr-BE"/>
              <a:t>Crowding out </a:t>
            </a:r>
            <a:r>
              <a:rPr lang="en-GB"/>
              <a:t>refers to the </a:t>
            </a:r>
            <a:r>
              <a:rPr lang="fr-BE"/>
              <a:t>reduction of private sector consumption or investment resulting from an additional government expenditure.</a:t>
            </a:r>
          </a:p>
          <a:p>
            <a:endParaRPr lang="fr-BE"/>
          </a:p>
          <a:p>
            <a:endParaRPr lang="fr-BE"/>
          </a:p>
          <a:p>
            <a:r>
              <a:rPr lang="fr-BE"/>
              <a:t>additional government expenditure may hamper private sector activity</a:t>
            </a:r>
          </a:p>
          <a:p>
            <a:r>
              <a:rPr lang="fr-BE"/>
              <a:t>	</a:t>
            </a:r>
          </a:p>
        </p:txBody>
      </p:sp>
      <p:sp>
        <p:nvSpPr>
          <p:cNvPr id="624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09E375C-C46B-4CD6-9899-EB32264AA21C}" type="slidenum">
              <a:rPr lang="fr-BE" smtClean="0"/>
              <a:pPr/>
              <a:t>16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1801959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065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spcBef>
                <a:spcPct val="0"/>
              </a:spcBef>
            </a:pPr>
            <a:r>
              <a:rPr lang="fr-BE"/>
              <a:t>See exercise at end of module for illustrating the inflationary consequences of monetary financing. </a:t>
            </a:r>
          </a:p>
        </p:txBody>
      </p:sp>
      <p:sp>
        <p:nvSpPr>
          <p:cNvPr id="7066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68A0F23-0620-4EE3-B151-751DE235DD10}" type="slidenum">
              <a:rPr lang="en-GB" smtClean="0"/>
              <a:pPr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1504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68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  <a:defRPr/>
            </a:pPr>
            <a:endParaRPr lang="en-GB" dirty="0"/>
          </a:p>
          <a:p>
            <a:pPr>
              <a:buFont typeface="Wingdings" pitchFamily="2" charset="2"/>
              <a:buChar char="Ø"/>
              <a:defRPr/>
            </a:pPr>
            <a:endParaRPr lang="en-GB" dirty="0"/>
          </a:p>
          <a:p>
            <a:pPr>
              <a:buFont typeface="Wingdings" pitchFamily="2" charset="2"/>
              <a:buChar char="Ø"/>
              <a:defRPr/>
            </a:pPr>
            <a:r>
              <a:rPr lang="en-GB" dirty="0"/>
              <a:t> They may apply to every tier of government.</a:t>
            </a:r>
          </a:p>
          <a:p>
            <a:pPr>
              <a:spcBef>
                <a:spcPct val="0"/>
              </a:spcBef>
              <a:defRPr/>
            </a:pPr>
            <a:endParaRPr lang="fr-BE" dirty="0"/>
          </a:p>
          <a:p>
            <a:pPr>
              <a:spcBef>
                <a:spcPct val="0"/>
              </a:spcBef>
              <a:defRPr/>
            </a:pPr>
            <a:endParaRPr lang="fr-BE" dirty="0"/>
          </a:p>
          <a:p>
            <a:pPr>
              <a:spcBef>
                <a:spcPct val="0"/>
              </a:spcBef>
              <a:defRPr/>
            </a:pPr>
            <a:endParaRPr lang="fr-BE" dirty="0"/>
          </a:p>
          <a:p>
            <a:pPr>
              <a:spcBef>
                <a:spcPct val="0"/>
              </a:spcBef>
              <a:defRPr/>
            </a:pPr>
            <a:r>
              <a:rPr lang="fr-BE" dirty="0"/>
              <a:t>NB</a:t>
            </a:r>
          </a:p>
          <a:p>
            <a:pPr>
              <a:defRPr/>
            </a:pPr>
            <a:r>
              <a:rPr lang="en-GB" dirty="0">
                <a:latin typeface="+mn-lt"/>
              </a:rPr>
              <a:t>G </a:t>
            </a:r>
            <a:r>
              <a:rPr lang="en-GB" dirty="0" err="1">
                <a:latin typeface="+mn-lt"/>
              </a:rPr>
              <a:t>Kopits</a:t>
            </a:r>
            <a:r>
              <a:rPr lang="en-GB" dirty="0">
                <a:latin typeface="+mn-lt"/>
              </a:rPr>
              <a:t> and S </a:t>
            </a:r>
            <a:r>
              <a:rPr lang="en-GB" dirty="0" err="1">
                <a:latin typeface="+mn-lt"/>
              </a:rPr>
              <a:t>Symansky</a:t>
            </a:r>
            <a:r>
              <a:rPr lang="en-GB" dirty="0">
                <a:latin typeface="+mn-lt"/>
              </a:rPr>
              <a:t>, ‘Fiscal policy rules’, 1998.: An effective fiscal rule should be: “well defined, transparent, simple, flexible, adequate, enforceable, consistent and efficient.”</a:t>
            </a:r>
          </a:p>
          <a:p>
            <a:pPr>
              <a:defRPr/>
            </a:pPr>
            <a:r>
              <a:rPr lang="fr-BE" dirty="0" err="1">
                <a:latin typeface="+mn-lt"/>
              </a:rPr>
              <a:t>Kopits</a:t>
            </a:r>
            <a:r>
              <a:rPr lang="fr-BE" dirty="0">
                <a:latin typeface="+mn-lt"/>
              </a:rPr>
              <a:t>, George: « Fiscal </a:t>
            </a:r>
            <a:r>
              <a:rPr lang="fr-BE" dirty="0" err="1">
                <a:latin typeface="+mn-lt"/>
              </a:rPr>
              <a:t>Rules</a:t>
            </a:r>
            <a:r>
              <a:rPr lang="fr-BE" dirty="0">
                <a:latin typeface="+mn-lt"/>
              </a:rPr>
              <a:t>: </a:t>
            </a:r>
            <a:r>
              <a:rPr lang="fr-BE" dirty="0" err="1">
                <a:latin typeface="+mn-lt"/>
              </a:rPr>
              <a:t>Useful</a:t>
            </a:r>
            <a:r>
              <a:rPr lang="fr-BE" dirty="0">
                <a:latin typeface="+mn-lt"/>
              </a:rPr>
              <a:t> Policy Framework or </a:t>
            </a:r>
            <a:r>
              <a:rPr lang="fr-BE" dirty="0" err="1">
                <a:latin typeface="+mn-lt"/>
              </a:rPr>
              <a:t>Uncessary</a:t>
            </a:r>
            <a:r>
              <a:rPr lang="fr-BE" dirty="0">
                <a:latin typeface="+mn-lt"/>
              </a:rPr>
              <a:t> </a:t>
            </a:r>
            <a:r>
              <a:rPr lang="fr-BE" dirty="0" err="1">
                <a:latin typeface="+mn-lt"/>
              </a:rPr>
              <a:t>Ornament</a:t>
            </a:r>
            <a:r>
              <a:rPr lang="fr-BE" dirty="0">
                <a:latin typeface="+mn-lt"/>
              </a:rPr>
              <a:t> », IMF </a:t>
            </a:r>
            <a:r>
              <a:rPr lang="fr-BE" dirty="0" err="1">
                <a:latin typeface="+mn-lt"/>
              </a:rPr>
              <a:t>Working</a:t>
            </a:r>
            <a:r>
              <a:rPr lang="fr-BE" dirty="0">
                <a:latin typeface="+mn-lt"/>
              </a:rPr>
              <a:t> Paper, </a:t>
            </a:r>
            <a:r>
              <a:rPr lang="fr-BE" dirty="0" err="1">
                <a:latin typeface="+mn-lt"/>
              </a:rPr>
              <a:t>September</a:t>
            </a:r>
            <a:r>
              <a:rPr lang="fr-BE" dirty="0">
                <a:latin typeface="+mn-lt"/>
              </a:rPr>
              <a:t> 2001.</a:t>
            </a:r>
          </a:p>
          <a:p>
            <a:pPr>
              <a:defRPr/>
            </a:pPr>
            <a:r>
              <a:rPr lang="fr-BE" dirty="0"/>
              <a:t>On fiscal </a:t>
            </a:r>
            <a:r>
              <a:rPr lang="fr-BE" dirty="0" err="1"/>
              <a:t>rules</a:t>
            </a:r>
            <a:r>
              <a:rPr lang="fr-BE" dirty="0"/>
              <a:t>: </a:t>
            </a:r>
          </a:p>
          <a:p>
            <a:pPr>
              <a:defRPr/>
            </a:pPr>
            <a:r>
              <a:rPr lang="fr-BE" dirty="0"/>
              <a:t>Murray, </a:t>
            </a:r>
            <a:r>
              <a:rPr lang="fr-BE" dirty="0" err="1"/>
              <a:t>Alisdair</a:t>
            </a:r>
            <a:r>
              <a:rPr lang="fr-BE" dirty="0"/>
              <a:t> and Wilkes, Giles: « Fiscal </a:t>
            </a:r>
            <a:r>
              <a:rPr lang="fr-BE" dirty="0" err="1"/>
              <a:t>Rules</a:t>
            </a:r>
            <a:r>
              <a:rPr lang="fr-BE" dirty="0"/>
              <a:t> OK? », Centre Forum, </a:t>
            </a:r>
            <a:r>
              <a:rPr lang="fr-BE" dirty="0" err="1"/>
              <a:t>January</a:t>
            </a:r>
            <a:r>
              <a:rPr lang="fr-BE" dirty="0"/>
              <a:t> 2009.</a:t>
            </a:r>
          </a:p>
          <a:p>
            <a:pPr>
              <a:defRPr/>
            </a:pPr>
            <a:r>
              <a:rPr lang="fr-BE" dirty="0" err="1"/>
              <a:t>These</a:t>
            </a:r>
            <a:r>
              <a:rPr lang="fr-BE" dirty="0"/>
              <a:t> </a:t>
            </a:r>
            <a:r>
              <a:rPr lang="fr-BE" dirty="0" err="1"/>
              <a:t>authors</a:t>
            </a:r>
            <a:r>
              <a:rPr lang="fr-BE" dirty="0"/>
              <a:t> </a:t>
            </a:r>
            <a:r>
              <a:rPr lang="fr-BE" dirty="0" err="1"/>
              <a:t>arguethat</a:t>
            </a:r>
            <a:r>
              <a:rPr lang="fr-BE" dirty="0"/>
              <a:t> fiscal </a:t>
            </a:r>
            <a:r>
              <a:rPr lang="fr-BE" dirty="0" err="1"/>
              <a:t>rules</a:t>
            </a:r>
            <a:r>
              <a:rPr lang="fr-BE" dirty="0"/>
              <a:t> </a:t>
            </a:r>
            <a:r>
              <a:rPr lang="fr-BE" dirty="0" err="1"/>
              <a:t>allow</a:t>
            </a:r>
            <a:r>
              <a:rPr lang="fr-BE" dirty="0"/>
              <a:t> </a:t>
            </a:r>
            <a:r>
              <a:rPr lang="fr-BE" dirty="0" err="1"/>
              <a:t>governments</a:t>
            </a:r>
            <a:r>
              <a:rPr lang="fr-BE" dirty="0"/>
              <a:t> to </a:t>
            </a:r>
            <a:r>
              <a:rPr lang="fr-BE" dirty="0" err="1"/>
              <a:t>avoid</a:t>
            </a:r>
            <a:r>
              <a:rPr lang="fr-BE" dirty="0"/>
              <a:t> </a:t>
            </a:r>
            <a:r>
              <a:rPr lang="fr-BE" dirty="0" err="1"/>
              <a:t>debate</a:t>
            </a:r>
            <a:r>
              <a:rPr lang="fr-BE" dirty="0"/>
              <a:t> on fiscal </a:t>
            </a:r>
            <a:r>
              <a:rPr lang="fr-BE" dirty="0" err="1"/>
              <a:t>policy</a:t>
            </a:r>
            <a:r>
              <a:rPr lang="fr-BE" dirty="0"/>
              <a:t> issue and to </a:t>
            </a:r>
            <a:r>
              <a:rPr lang="fr-BE" dirty="0" err="1"/>
              <a:t>delegate</a:t>
            </a:r>
            <a:r>
              <a:rPr lang="fr-BE" dirty="0"/>
              <a:t> the </a:t>
            </a:r>
            <a:r>
              <a:rPr lang="fr-BE" dirty="0" err="1"/>
              <a:t>problems</a:t>
            </a:r>
            <a:r>
              <a:rPr lang="fr-BE" dirty="0"/>
              <a:t> </a:t>
            </a:r>
            <a:r>
              <a:rPr lang="fr-BE" dirty="0" err="1"/>
              <a:t>away</a:t>
            </a:r>
            <a:r>
              <a:rPr lang="fr-BE" dirty="0"/>
              <a:t> by </a:t>
            </a:r>
            <a:r>
              <a:rPr lang="fr-BE" dirty="0" err="1"/>
              <a:t>sticking</a:t>
            </a:r>
            <a:r>
              <a:rPr lang="fr-BE" dirty="0"/>
              <a:t> </a:t>
            </a:r>
            <a:r>
              <a:rPr lang="fr-BE" dirty="0" err="1"/>
              <a:t>narrowly</a:t>
            </a:r>
            <a:r>
              <a:rPr lang="fr-BE" dirty="0"/>
              <a:t> to a set of </a:t>
            </a:r>
            <a:r>
              <a:rPr lang="fr-BE" dirty="0" err="1"/>
              <a:t>rules</a:t>
            </a:r>
            <a:r>
              <a:rPr lang="fr-BE" dirty="0"/>
              <a:t> or </a:t>
            </a:r>
            <a:r>
              <a:rPr lang="fr-BE" dirty="0" err="1"/>
              <a:t>pronouncements</a:t>
            </a:r>
            <a:r>
              <a:rPr lang="fr-BE" dirty="0"/>
              <a:t> of experts. </a:t>
            </a:r>
          </a:p>
        </p:txBody>
      </p:sp>
      <p:sp>
        <p:nvSpPr>
          <p:cNvPr id="5120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extLst/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eaLnBrk="1" hangingPunct="1">
              <a:defRPr/>
            </a:pPr>
            <a:fld id="{D158E6E3-81E6-46DA-80DD-CE7D903071F4}" type="slidenum">
              <a:rPr lang="en-GB" smtClean="0">
                <a:solidFill>
                  <a:schemeClr val="tx1"/>
                </a:solidFill>
                <a:latin typeface="Arial" charset="0"/>
              </a:rPr>
              <a:pPr eaLnBrk="1" hangingPunct="1">
                <a:defRPr/>
              </a:pPr>
              <a:t>23</a:t>
            </a:fld>
            <a:endParaRPr lang="en-GB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57681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>
            <a:lvl1pPr defTabSz="457200" eaLnBrk="0" hangingPunct="0">
              <a:defRPr sz="1200">
                <a:solidFill>
                  <a:srgbClr val="0F5494"/>
                </a:solidFill>
                <a:latin typeface="Verdana" pitchFamily="34" charset="0"/>
                <a:cs typeface="Arial" charset="0"/>
              </a:defRPr>
            </a:lvl1pPr>
            <a:lvl2pPr marL="742950" indent="-28575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  <a:cs typeface="Arial" charset="0"/>
              </a:defRPr>
            </a:lvl2pPr>
            <a:lvl3pPr marL="1143000" indent="-22860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  <a:cs typeface="Arial" charset="0"/>
              </a:defRPr>
            </a:lvl3pPr>
            <a:lvl4pPr marL="1600200" indent="-22860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  <a:cs typeface="Arial" charset="0"/>
              </a:defRPr>
            </a:lvl4pPr>
            <a:lvl5pPr marL="2057400" indent="-22860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endParaRPr lang="en-US" altLang="en-US" sz="1800">
              <a:solidFill>
                <a:srgbClr val="FFFFFF"/>
              </a:solidFill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r>
              <a:rPr lang="fr-BE"/>
              <a:t>Title</a:t>
            </a:r>
            <a:endParaRPr lang="en-GB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r>
              <a:rPr lang="fr-BE"/>
              <a:t>Subtitle</a:t>
            </a: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4A1A3703-E2D8-4523-8438-144902B7EDC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65E25E-350F-443B-96A0-D0D7D424EF0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5EB590-18D8-4451-8401-571F86F02F4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C71F27-4B84-46AE-8D2E-A22C0746641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F46F0A-650A-4A74-9528-69A87E26825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D94A57-976D-412D-BD19-76538A95036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C63514-95A0-4FA0-BBDF-D238A993103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04D07F-267C-489E-916E-27447707076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FC9FE7-46E1-4D42-877F-355DA3DDEB2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91B0AC-FC37-41B5-94E2-EF7E177FEC2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7D5076-B648-47B8-A704-DE17F018439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/>
              <a:t>Second level</a:t>
            </a:r>
            <a:endParaRPr lang="en-GB" altLang="en-US"/>
          </a:p>
          <a:p>
            <a:pPr lvl="1"/>
            <a:r>
              <a:rPr lang="en-GB" altLang="en-US"/>
              <a:t>Third level</a:t>
            </a:r>
          </a:p>
          <a:p>
            <a:pPr lvl="2"/>
            <a:r>
              <a:rPr lang="en-GB" altLang="en-US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365B8195-951F-40E7-8BDC-B10F0CE4AFC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1033" name="Picture 17" descr="LOGO CE_Vertical_EN_NEG_quadri_HR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25" r:id="rId2"/>
    <p:sldLayoutId id="2147483926" r:id="rId3"/>
    <p:sldLayoutId id="2147483927" r:id="rId4"/>
    <p:sldLayoutId id="2147483928" r:id="rId5"/>
    <p:sldLayoutId id="2147483929" r:id="rId6"/>
    <p:sldLayoutId id="2147483930" r:id="rId7"/>
    <p:sldLayoutId id="2147483931" r:id="rId8"/>
    <p:sldLayoutId id="2147483932" r:id="rId9"/>
    <p:sldLayoutId id="2147483933" r:id="rId10"/>
    <p:sldLayoutId id="2147483934" r:id="rId11"/>
  </p:sldLayoutIdLst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400">
          <a:solidFill>
            <a:srgbClr val="0F5494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9.e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571502" y="3501008"/>
            <a:ext cx="8001026" cy="857256"/>
          </a:xfrm>
        </p:spPr>
        <p:txBody>
          <a:bodyPr/>
          <a:lstStyle/>
          <a:p>
            <a:r>
              <a:rPr lang="fr-FR" altLang="en-US" sz="2800" dirty="0"/>
              <a:t>Module 1.3: Macroéconomie et Budget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ctrTitle"/>
          </p:nvPr>
        </p:nvSpPr>
        <p:spPr>
          <a:xfrm>
            <a:off x="964421" y="1772816"/>
            <a:ext cx="7215188" cy="790575"/>
          </a:xfrm>
        </p:spPr>
        <p:txBody>
          <a:bodyPr/>
          <a:lstStyle/>
          <a:p>
            <a:pPr indent="0" algn="ctr" eaLnBrk="1" hangingPunct="1"/>
            <a:r>
              <a:rPr lang="en-US" altLang="en-US" sz="2800" dirty="0">
                <a:solidFill>
                  <a:srgbClr val="FFC000"/>
                </a:solidFill>
              </a:rPr>
              <a:t>INTRODUCTION A LA GESTION DES FINANCES PUBLIQUES</a:t>
            </a:r>
            <a:endParaRPr lang="en-GB" altLang="en-US" sz="2800" dirty="0">
              <a:solidFill>
                <a:srgbClr val="FFC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altLang="en-US" sz="3200" dirty="0"/>
              <a:t>Plan du module</a:t>
            </a:r>
          </a:p>
        </p:txBody>
      </p:sp>
      <p:sp>
        <p:nvSpPr>
          <p:cNvPr id="5123" name="Espace réservé du contenu 2"/>
          <p:cNvSpPr>
            <a:spLocks noGrp="1"/>
          </p:cNvSpPr>
          <p:nvPr>
            <p:ph idx="1"/>
          </p:nvPr>
        </p:nvSpPr>
        <p:spPr>
          <a:xfrm>
            <a:off x="428596" y="2492375"/>
            <a:ext cx="8401080" cy="3722707"/>
          </a:xfrm>
        </p:spPr>
        <p:txBody>
          <a:bodyPr/>
          <a:lstStyle/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</a:pPr>
            <a:r>
              <a:rPr lang="fr-FR" altLang="en-US" i="0" dirty="0"/>
              <a:t>Le cadre macroéconomique</a:t>
            </a:r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</a:pPr>
            <a:r>
              <a:rPr lang="fr-FR" altLang="en-US" i="0" dirty="0"/>
              <a:t>Le tableau des opérations financières de l’Etat (TOFE)</a:t>
            </a:r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</a:pPr>
            <a:r>
              <a:rPr lang="fr-FR" altLang="en-US" b="1" i="0" dirty="0">
                <a:solidFill>
                  <a:srgbClr val="FF0000"/>
                </a:solidFill>
              </a:rPr>
              <a:t>Le déficit des finances publiques</a:t>
            </a:r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</a:pPr>
            <a:r>
              <a:rPr lang="fr-FR" altLang="en-US" i="0" dirty="0"/>
              <a:t>Le financement du déficit</a:t>
            </a:r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</a:pPr>
            <a:r>
              <a:rPr lang="fr-FR" altLang="en-US" i="0" dirty="0"/>
              <a:t>Les règles budgétaires</a:t>
            </a:r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</a:pPr>
            <a:endParaRPr lang="en-GB" altLang="en-US" b="1" dirty="0"/>
          </a:p>
          <a:p>
            <a:endParaRPr lang="en-GB" altLang="en-US" dirty="0">
              <a:solidFill>
                <a:srgbClr val="FF0000"/>
              </a:solidFill>
            </a:endParaRPr>
          </a:p>
          <a:p>
            <a:endParaRPr lang="en-GB" altLang="en-US" dirty="0"/>
          </a:p>
          <a:p>
            <a:endParaRPr lang="en-GB" altLang="en-US" dirty="0"/>
          </a:p>
          <a:p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4392509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Content Placeholder 1"/>
          <p:cNvSpPr>
            <a:spLocks noGrp="1"/>
          </p:cNvSpPr>
          <p:nvPr>
            <p:ph idx="1"/>
          </p:nvPr>
        </p:nvSpPr>
        <p:spPr>
          <a:xfrm>
            <a:off x="156995" y="2402785"/>
            <a:ext cx="5786447" cy="4151313"/>
          </a:xfrm>
        </p:spPr>
        <p:txBody>
          <a:bodyPr/>
          <a:lstStyle/>
          <a:p>
            <a:pPr>
              <a:buClrTx/>
              <a:buFontTx/>
              <a:buNone/>
            </a:pPr>
            <a:r>
              <a:rPr lang="fr-BE" dirty="0"/>
              <a:t>	</a:t>
            </a:r>
            <a:r>
              <a:rPr lang="fr-BE" i="0" dirty="0"/>
              <a:t>Pourquoi le déficit budgétaire est-il important ? </a:t>
            </a:r>
          </a:p>
          <a:p>
            <a:pPr>
              <a:buClrTx/>
              <a:buFontTx/>
              <a:buNone/>
            </a:pPr>
            <a:endParaRPr lang="fr-BE" sz="1000" i="0" dirty="0"/>
          </a:p>
          <a:p>
            <a:pPr marL="800100" lvl="1" indent="-342900">
              <a:buClrTx/>
              <a:buFont typeface="+mj-lt"/>
              <a:buAutoNum type="arabicPeriod"/>
            </a:pPr>
            <a:r>
              <a:rPr lang="fr-BE" sz="1800" b="0" dirty="0"/>
              <a:t>Les dépenses publiques peuvent </a:t>
            </a:r>
            <a:r>
              <a:rPr lang="fr-BE" sz="1800" b="0" dirty="0">
                <a:solidFill>
                  <a:srgbClr val="FF0000"/>
                </a:solidFill>
                <a:latin typeface="Calibri" pitchFamily="34" charset="0"/>
              </a:rPr>
              <a:t>«</a:t>
            </a:r>
            <a:r>
              <a:rPr lang="fr-BE" sz="1800" b="0" dirty="0">
                <a:solidFill>
                  <a:srgbClr val="FF0000"/>
                </a:solidFill>
              </a:rPr>
              <a:t>évincer</a:t>
            </a:r>
            <a:r>
              <a:rPr lang="fr-BE" sz="1800" b="0" dirty="0">
                <a:solidFill>
                  <a:srgbClr val="FF0000"/>
                </a:solidFill>
                <a:latin typeface="Calibri" pitchFamily="34" charset="0"/>
              </a:rPr>
              <a:t>»</a:t>
            </a:r>
            <a:r>
              <a:rPr lang="fr-BE" sz="1800" b="0" dirty="0"/>
              <a:t> l’activité du secteur privé</a:t>
            </a:r>
          </a:p>
          <a:p>
            <a:pPr marL="800100" lvl="1" indent="-342900">
              <a:buClrTx/>
              <a:buFont typeface="+mj-lt"/>
              <a:buAutoNum type="arabicPeriod"/>
            </a:pPr>
            <a:endParaRPr lang="fr-BE" sz="1800" b="0" dirty="0"/>
          </a:p>
          <a:p>
            <a:pPr marL="800100" lvl="1" indent="-342900">
              <a:buClrTx/>
              <a:buFont typeface="+mj-lt"/>
              <a:buAutoNum type="arabicPeriod"/>
            </a:pPr>
            <a:r>
              <a:rPr lang="fr-BE" sz="1800" b="0" dirty="0"/>
              <a:t>Les déficits des administrations publiques ont une répercussion directe sur le </a:t>
            </a:r>
            <a:r>
              <a:rPr lang="fr-BE" sz="1800" b="0" dirty="0">
                <a:solidFill>
                  <a:srgbClr val="FF0000"/>
                </a:solidFill>
              </a:rPr>
              <a:t>déficit  de la balance courante des paiements</a:t>
            </a:r>
          </a:p>
          <a:p>
            <a:pPr marL="800100" lvl="1" indent="-342900">
              <a:buClrTx/>
              <a:buFont typeface="+mj-lt"/>
              <a:buAutoNum type="arabicPeriod"/>
            </a:pPr>
            <a:endParaRPr lang="fr-BE" sz="1600" b="0" dirty="0"/>
          </a:p>
          <a:p>
            <a:pPr marL="800100" lvl="1" indent="-342900">
              <a:buClrTx/>
              <a:buFont typeface="+mj-lt"/>
              <a:buAutoNum type="arabicPeriod"/>
            </a:pPr>
            <a:r>
              <a:rPr lang="fr-BE" sz="1800" b="0" dirty="0"/>
              <a:t>Le </a:t>
            </a:r>
            <a:r>
              <a:rPr lang="fr-BE" sz="1800" b="0" dirty="0">
                <a:solidFill>
                  <a:srgbClr val="FF0000"/>
                </a:solidFill>
              </a:rPr>
              <a:t>financement </a:t>
            </a:r>
            <a:r>
              <a:rPr lang="fr-BE" sz="1800" b="0" dirty="0"/>
              <a:t>du déficit public peut avoir des effets négatifs sur le plan macroéconomique</a:t>
            </a:r>
          </a:p>
          <a:p>
            <a:pPr lvl="1">
              <a:buFont typeface="Wingdings" pitchFamily="2" charset="2"/>
              <a:buChar char="Ø"/>
            </a:pPr>
            <a:endParaRPr lang="fr-BE" sz="1800" dirty="0"/>
          </a:p>
          <a:p>
            <a:pPr lvl="1">
              <a:buFont typeface="Wingdings" pitchFamily="2" charset="2"/>
              <a:buChar char="Ø"/>
            </a:pPr>
            <a:endParaRPr lang="fr-BE" dirty="0"/>
          </a:p>
          <a:p>
            <a:pPr>
              <a:buFontTx/>
              <a:buNone/>
            </a:pPr>
            <a:r>
              <a:rPr lang="fr-BE" dirty="0"/>
              <a:t>	</a:t>
            </a:r>
          </a:p>
          <a:p>
            <a:pPr>
              <a:buFontTx/>
              <a:buNone/>
            </a:pPr>
            <a:endParaRPr lang="fr-BE" dirty="0"/>
          </a:p>
          <a:p>
            <a:pPr>
              <a:buFontTx/>
              <a:buNone/>
            </a:pPr>
            <a:endParaRPr lang="fr-BE" dirty="0"/>
          </a:p>
          <a:p>
            <a:pPr>
              <a:buFontTx/>
              <a:buNone/>
            </a:pPr>
            <a:r>
              <a:rPr lang="fr-BE" dirty="0"/>
              <a:t>		</a:t>
            </a:r>
          </a:p>
          <a:p>
            <a:pPr>
              <a:buFontTx/>
              <a:buNone/>
            </a:pPr>
            <a:endParaRPr lang="fr-BE" dirty="0"/>
          </a:p>
        </p:txBody>
      </p:sp>
      <p:sp>
        <p:nvSpPr>
          <p:cNvPr id="22531" name="Title 2"/>
          <p:cNvSpPr>
            <a:spLocks noGrp="1"/>
          </p:cNvSpPr>
          <p:nvPr>
            <p:ph type="title"/>
          </p:nvPr>
        </p:nvSpPr>
        <p:spPr>
          <a:xfrm>
            <a:off x="285750" y="1214438"/>
            <a:ext cx="8569325" cy="936625"/>
          </a:xfrm>
        </p:spPr>
        <p:txBody>
          <a:bodyPr/>
          <a:lstStyle/>
          <a:p>
            <a:pPr marL="0" indent="0" algn="ctr"/>
            <a:r>
              <a:rPr lang="fr-BE" sz="2800" i="1" dirty="0"/>
              <a:t>L’impact macroéconomique du déficit </a:t>
            </a:r>
            <a:r>
              <a:rPr lang="fr-BE" sz="2800" i="1" strike="sngStrike" dirty="0"/>
              <a:t>des</a:t>
            </a:r>
            <a:r>
              <a:rPr lang="fr-BE" sz="2800" i="1" dirty="0"/>
              <a:t> budgétaire des administrations publiques</a:t>
            </a:r>
            <a:endParaRPr lang="en-GB" sz="2800" i="1" dirty="0"/>
          </a:p>
        </p:txBody>
      </p:sp>
      <p:sp>
        <p:nvSpPr>
          <p:cNvPr id="22532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429625" y="6381750"/>
            <a:ext cx="2133600" cy="476250"/>
          </a:xfrm>
          <a:noFill/>
        </p:spPr>
        <p:txBody>
          <a:bodyPr/>
          <a:lstStyle/>
          <a:p>
            <a:pPr algn="l"/>
            <a:fld id="{5D52AB34-3612-4733-89A7-7AD3FF3B5D9D}" type="slidenum">
              <a:rPr lang="en-GB" smtClean="0"/>
              <a:pPr algn="l"/>
              <a:t>11</a:t>
            </a:fld>
            <a:endParaRPr lang="en-GB"/>
          </a:p>
        </p:txBody>
      </p:sp>
      <p:pic>
        <p:nvPicPr>
          <p:cNvPr id="22533" name="Picture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69000" y="2428875"/>
            <a:ext cx="3175000" cy="3887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710026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Content Placeholder 2"/>
          <p:cNvSpPr>
            <a:spLocks noGrp="1"/>
          </p:cNvSpPr>
          <p:nvPr>
            <p:ph idx="1"/>
          </p:nvPr>
        </p:nvSpPr>
        <p:spPr>
          <a:xfrm>
            <a:off x="444015" y="1797038"/>
            <a:ext cx="8229600" cy="4448187"/>
          </a:xfrm>
        </p:spPr>
        <p:txBody>
          <a:bodyPr/>
          <a:lstStyle/>
          <a:p>
            <a:pPr>
              <a:buClrTx/>
              <a:buFontTx/>
              <a:buNone/>
            </a:pPr>
            <a:r>
              <a:rPr lang="fr-BE" sz="2000" i="0" dirty="0"/>
              <a:t>	Concepts habituellement utilisés: </a:t>
            </a:r>
          </a:p>
          <a:p>
            <a:pPr>
              <a:buClrTx/>
            </a:pPr>
            <a:r>
              <a:rPr lang="fr-BE" sz="2000" b="1" i="0" dirty="0"/>
              <a:t>Solde global : </a:t>
            </a:r>
            <a:r>
              <a:rPr lang="fr-BE" sz="2000" i="0" dirty="0"/>
              <a:t>base caisse il mesure l’emprunt net des administrations publiques</a:t>
            </a:r>
          </a:p>
          <a:p>
            <a:pPr>
              <a:buClrTx/>
            </a:pPr>
            <a:r>
              <a:rPr lang="fr-BE" sz="2000" b="1" i="0" dirty="0"/>
              <a:t>Solde primaire : </a:t>
            </a:r>
            <a:r>
              <a:rPr lang="fr-BE" sz="2000" i="0" dirty="0"/>
              <a:t>différence entre les recettes et les dépenses totales à l’exclusion de la charge d’intérêt sur la dette.</a:t>
            </a:r>
          </a:p>
          <a:p>
            <a:pPr>
              <a:buClrTx/>
            </a:pPr>
            <a:r>
              <a:rPr lang="fr-BE" sz="2000" b="1" i="0" dirty="0"/>
              <a:t>Solde global hors dons : </a:t>
            </a:r>
            <a:r>
              <a:rPr lang="fr-BE" sz="2000" i="0" dirty="0"/>
              <a:t>montant du financement intérieur qui serait nécessaire en l’absence de ce financement extérieur.</a:t>
            </a:r>
          </a:p>
          <a:p>
            <a:pPr>
              <a:buClrTx/>
            </a:pPr>
            <a:r>
              <a:rPr lang="fr-BE" sz="2000" b="1" i="0" dirty="0"/>
              <a:t>Base caisse</a:t>
            </a:r>
            <a:r>
              <a:rPr lang="fr-BE" sz="2000" i="0" dirty="0"/>
              <a:t>: recettes recouvrées moins dépenses payées</a:t>
            </a:r>
          </a:p>
          <a:p>
            <a:pPr>
              <a:buClrTx/>
            </a:pPr>
            <a:r>
              <a:rPr lang="fr-BE" sz="2000" b="1" i="0" dirty="0"/>
              <a:t>Base « ordonnancement » </a:t>
            </a:r>
            <a:r>
              <a:rPr lang="fr-BE" sz="2000" i="0" dirty="0"/>
              <a:t>recettes recouvrées moins (dépenses payées moins/plus variations d’impayés)</a:t>
            </a:r>
          </a:p>
          <a:p>
            <a:pPr lvl="1">
              <a:buClrTx/>
            </a:pPr>
            <a:r>
              <a:rPr lang="fr-BE" sz="1600" b="0" dirty="0"/>
              <a:t>Les dépenses devraient correspondre aux liquidations </a:t>
            </a:r>
            <a:r>
              <a:rPr lang="fr-BE" sz="1600" b="0" i="0" dirty="0"/>
              <a:t> </a:t>
            </a:r>
          </a:p>
          <a:p>
            <a:pPr>
              <a:buClrTx/>
              <a:buFontTx/>
              <a:buNone/>
            </a:pPr>
            <a:endParaRPr lang="fr-BE" sz="2000" i="0" dirty="0"/>
          </a:p>
        </p:txBody>
      </p:sp>
      <p:sp>
        <p:nvSpPr>
          <p:cNvPr id="27651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3A3A973-07D8-43BD-BAC3-030D5A192B3D}" type="slidenum">
              <a:rPr lang="en-GB" smtClean="0"/>
              <a:pPr/>
              <a:t>12</a:t>
            </a:fld>
            <a:endParaRPr lang="en-GB"/>
          </a:p>
        </p:txBody>
      </p:sp>
      <p:sp>
        <p:nvSpPr>
          <p:cNvPr id="27652" name="Title 1"/>
          <p:cNvSpPr>
            <a:spLocks noGrp="1"/>
          </p:cNvSpPr>
          <p:nvPr>
            <p:ph type="title"/>
          </p:nvPr>
        </p:nvSpPr>
        <p:spPr>
          <a:xfrm>
            <a:off x="-85295" y="1082663"/>
            <a:ext cx="9288220" cy="714375"/>
          </a:xfrm>
        </p:spPr>
        <p:txBody>
          <a:bodyPr/>
          <a:lstStyle/>
          <a:p>
            <a:pPr algn="ctr"/>
            <a:r>
              <a:rPr lang="fr-FR" i="1" dirty="0"/>
              <a:t>Quel solde (déficit/surplus) dans le TOFE?</a:t>
            </a:r>
          </a:p>
        </p:txBody>
      </p:sp>
    </p:spTree>
    <p:extLst>
      <p:ext uri="{BB962C8B-B14F-4D97-AF65-F5344CB8AC3E}">
        <p14:creationId xmlns:p14="http://schemas.microsoft.com/office/powerpoint/2010/main" val="31084299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1357306"/>
            <a:ext cx="8784976" cy="762000"/>
          </a:xfrm>
        </p:spPr>
        <p:txBody>
          <a:bodyPr/>
          <a:lstStyle/>
          <a:p>
            <a:pPr algn="ctr"/>
            <a:r>
              <a:rPr lang="en-GB" altLang="en-US" sz="2800" dirty="0"/>
              <a:t>“Au </a:t>
            </a:r>
            <a:r>
              <a:rPr lang="fr-FR" altLang="en-US" sz="2800" dirty="0"/>
              <a:t>dessus</a:t>
            </a:r>
            <a:r>
              <a:rPr lang="en-GB" altLang="en-US" sz="2800" dirty="0"/>
              <a:t>” </a:t>
            </a:r>
            <a:r>
              <a:rPr lang="fr-FR" altLang="en-US" sz="2800" dirty="0"/>
              <a:t>ou “au dessous” de la ligne?</a:t>
            </a:r>
          </a:p>
        </p:txBody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2" y="3783872"/>
            <a:ext cx="8207375" cy="2500330"/>
          </a:xfrm>
        </p:spPr>
        <p:txBody>
          <a:bodyPr/>
          <a:lstStyle/>
          <a:p>
            <a:pPr marL="742950" lvl="2" indent="-4572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fr-FR" altLang="en-US" sz="2400" dirty="0">
                <a:ea typeface="+mn-ea"/>
                <a:cs typeface="+mn-cs"/>
              </a:rPr>
              <a:t>Comment traiter ?</a:t>
            </a:r>
          </a:p>
          <a:p>
            <a:pPr marL="742950" lvl="2" indent="-4572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fr-FR" altLang="en-US" sz="2400" dirty="0">
                <a:ea typeface="+mn-ea"/>
                <a:cs typeface="+mn-cs"/>
              </a:rPr>
              <a:t>Les amortissements d’emprunt</a:t>
            </a:r>
          </a:p>
          <a:p>
            <a:pPr marL="742950" lvl="2" indent="-4572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fr-FR" altLang="en-US" sz="2400" dirty="0">
                <a:ea typeface="+mn-ea"/>
                <a:cs typeface="+mn-cs"/>
              </a:rPr>
              <a:t>Les produits des privatisations</a:t>
            </a:r>
          </a:p>
          <a:p>
            <a:pPr marL="742950" lvl="2" indent="-4572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fr-FR" altLang="en-US" sz="2400" dirty="0">
                <a:ea typeface="+mn-ea"/>
                <a:cs typeface="+mn-cs"/>
              </a:rPr>
              <a:t>Les rétrocessions d’emprunt aux entreprises publiques</a:t>
            </a:r>
          </a:p>
          <a:p>
            <a:pPr marL="742950" lvl="2" indent="-4572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fr-FR" altLang="en-US" sz="2400" dirty="0">
                <a:ea typeface="+mn-ea"/>
                <a:cs typeface="+mn-cs"/>
              </a:rPr>
              <a:t>L’appui budgétaire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20713" y="2643182"/>
            <a:ext cx="8207375" cy="125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742950" marR="0" lvl="2" indent="-457200" algn="l" defTabSz="914400" rtl="0" eaLnBrk="0" fontAlgn="base" latinLnBrk="0" hangingPunct="0">
              <a:lnSpc>
                <a:spcPct val="90000"/>
              </a:lnSpc>
              <a:spcBef>
                <a:spcPct val="6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GB" altLang="en-US" sz="2400" b="0" i="0" u="none" strike="noStrike" kern="0" cap="none" spc="0" normalizeH="0" baseline="0" noProof="0" dirty="0">
              <a:ln>
                <a:noFill/>
              </a:ln>
              <a:solidFill>
                <a:srgbClr val="0F5494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620713" y="2222503"/>
            <a:ext cx="8207375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38150" marR="0" lvl="0" indent="-342900" algn="l" defTabSz="900113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>
                <a:srgbClr val="FF0000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kumimoji="0" lang="en-GB" sz="2400" b="0" i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‘</a:t>
            </a:r>
            <a:r>
              <a:rPr kumimoji="0" lang="fr-FR" sz="2400" b="0" i="1" u="none" strike="noStrike" kern="0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Au dessus de la ligne’</a:t>
            </a:r>
            <a:r>
              <a:rPr kumimoji="0" lang="fr-FR" sz="2400" b="0" i="1" u="none" strike="noStrike" kern="0" cap="none" spc="0" normalizeH="0" baseline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recettes (et dons) et dépenses</a:t>
            </a:r>
          </a:p>
          <a:p>
            <a:pPr marL="438150" marR="0" lvl="0" indent="-342900" algn="l" defTabSz="900113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kumimoji="0" lang="fr-FR" sz="2400" b="0" i="1" u="none" strike="noStrike" kern="0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‘Au dessous de la ligne’</a:t>
            </a:r>
            <a:r>
              <a:rPr kumimoji="0" lang="fr-FR" sz="2400" b="0" i="1" u="none" strike="noStrike" kern="0" cap="none" spc="0" normalizeH="0" baseline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financement net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3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3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3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3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3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3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3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3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0" grpId="0" build="allAtOnce"/>
      <p:bldP spid="9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altLang="en-US" sz="3200" dirty="0"/>
              <a:t>Plan du module</a:t>
            </a:r>
          </a:p>
        </p:txBody>
      </p:sp>
      <p:sp>
        <p:nvSpPr>
          <p:cNvPr id="5123" name="Espace réservé du contenu 2"/>
          <p:cNvSpPr>
            <a:spLocks noGrp="1"/>
          </p:cNvSpPr>
          <p:nvPr>
            <p:ph idx="1"/>
          </p:nvPr>
        </p:nvSpPr>
        <p:spPr>
          <a:xfrm>
            <a:off x="428596" y="2492375"/>
            <a:ext cx="8401080" cy="3722707"/>
          </a:xfrm>
        </p:spPr>
        <p:txBody>
          <a:bodyPr/>
          <a:lstStyle/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</a:pPr>
            <a:r>
              <a:rPr lang="fr-FR" altLang="en-US" i="0" dirty="0"/>
              <a:t>Le cadre macroéconomique</a:t>
            </a:r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</a:pPr>
            <a:r>
              <a:rPr lang="fr-FR" altLang="en-US" i="0" dirty="0"/>
              <a:t>Le tableau des opérations financières de l’Etat (TOFE)</a:t>
            </a:r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</a:pPr>
            <a:r>
              <a:rPr lang="fr-FR" altLang="en-US" i="0" dirty="0"/>
              <a:t>Le déficit des finances publiques</a:t>
            </a:r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</a:pPr>
            <a:r>
              <a:rPr lang="fr-FR" altLang="en-US" b="1" i="0" dirty="0">
                <a:solidFill>
                  <a:srgbClr val="FF0000"/>
                </a:solidFill>
              </a:rPr>
              <a:t>Le financement du déficit</a:t>
            </a:r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</a:pPr>
            <a:r>
              <a:rPr lang="fr-FR" altLang="en-US" i="0" dirty="0"/>
              <a:t>Les règles budgétaires</a:t>
            </a:r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</a:pPr>
            <a:endParaRPr lang="en-GB" altLang="en-US" b="1" dirty="0"/>
          </a:p>
          <a:p>
            <a:endParaRPr lang="en-GB" altLang="en-US" dirty="0">
              <a:solidFill>
                <a:srgbClr val="FF0000"/>
              </a:solidFill>
            </a:endParaRPr>
          </a:p>
          <a:p>
            <a:endParaRPr lang="en-GB" altLang="en-US" dirty="0"/>
          </a:p>
          <a:p>
            <a:endParaRPr lang="en-GB" altLang="en-US" dirty="0"/>
          </a:p>
          <a:p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4217006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Content Placeholder 1"/>
          <p:cNvSpPr>
            <a:spLocks noGrp="1"/>
          </p:cNvSpPr>
          <p:nvPr>
            <p:ph idx="1"/>
          </p:nvPr>
        </p:nvSpPr>
        <p:spPr>
          <a:xfrm>
            <a:off x="428625" y="1844675"/>
            <a:ext cx="8015288" cy="4799013"/>
          </a:xfrm>
        </p:spPr>
        <p:txBody>
          <a:bodyPr/>
          <a:lstStyle/>
          <a:p>
            <a:pPr>
              <a:buFontTx/>
              <a:buNone/>
            </a:pPr>
            <a:endParaRPr lang="fr-BE" sz="1800"/>
          </a:p>
          <a:p>
            <a:pPr>
              <a:buFontTx/>
              <a:buNone/>
            </a:pPr>
            <a:endParaRPr lang="fr-BE" sz="1800"/>
          </a:p>
        </p:txBody>
      </p:sp>
      <p:grpSp>
        <p:nvGrpSpPr>
          <p:cNvPr id="25603" name="Group 4"/>
          <p:cNvGrpSpPr>
            <a:grpSpLocks/>
          </p:cNvGrpSpPr>
          <p:nvPr/>
        </p:nvGrpSpPr>
        <p:grpSpPr bwMode="auto">
          <a:xfrm>
            <a:off x="428625" y="1916113"/>
            <a:ext cx="8283575" cy="4662487"/>
            <a:chOff x="250825" y="1142984"/>
            <a:chExt cx="8283577" cy="4233765"/>
          </a:xfrm>
        </p:grpSpPr>
        <p:grpSp>
          <p:nvGrpSpPr>
            <p:cNvPr id="25608" name="Group 1028"/>
            <p:cNvGrpSpPr>
              <a:grpSpLocks/>
            </p:cNvGrpSpPr>
            <p:nvPr/>
          </p:nvGrpSpPr>
          <p:grpSpPr bwMode="auto">
            <a:xfrm>
              <a:off x="4800601" y="1785937"/>
              <a:ext cx="3490913" cy="1282700"/>
              <a:chOff x="3033" y="958"/>
              <a:chExt cx="2199" cy="808"/>
            </a:xfrm>
          </p:grpSpPr>
          <p:sp>
            <p:nvSpPr>
              <p:cNvPr id="22" name="Text Box 1029"/>
              <p:cNvSpPr txBox="1">
                <a:spLocks noChangeArrowheads="1"/>
              </p:cNvSpPr>
              <p:nvPr/>
            </p:nvSpPr>
            <p:spPr bwMode="auto">
              <a:xfrm>
                <a:off x="3744" y="958"/>
                <a:ext cx="1488" cy="19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en-US" sz="1600">
                    <a:solidFill>
                      <a:schemeClr val="tx1"/>
                    </a:solidFill>
                    <a:latin typeface="+mn-lt"/>
                  </a:rPr>
                  <a:t>Banques</a:t>
                </a:r>
              </a:p>
            </p:txBody>
          </p:sp>
          <p:sp>
            <p:nvSpPr>
              <p:cNvPr id="23" name="Text Box 1030"/>
              <p:cNvSpPr txBox="1">
                <a:spLocks noChangeArrowheads="1"/>
              </p:cNvSpPr>
              <p:nvPr/>
            </p:nvSpPr>
            <p:spPr bwMode="auto">
              <a:xfrm>
                <a:off x="3744" y="1265"/>
                <a:ext cx="1488" cy="19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en-US" sz="1600">
                    <a:solidFill>
                      <a:schemeClr val="tx1"/>
                    </a:solidFill>
                    <a:latin typeface="+mn-lt"/>
                  </a:rPr>
                  <a:t>Individus</a:t>
                </a:r>
              </a:p>
            </p:txBody>
          </p:sp>
          <p:sp>
            <p:nvSpPr>
              <p:cNvPr id="24" name="Text Box 1031"/>
              <p:cNvSpPr txBox="1">
                <a:spLocks noChangeArrowheads="1"/>
              </p:cNvSpPr>
              <p:nvPr/>
            </p:nvSpPr>
            <p:spPr bwMode="auto">
              <a:xfrm>
                <a:off x="3744" y="1572"/>
                <a:ext cx="1488" cy="19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en-US" sz="1600">
                    <a:solidFill>
                      <a:schemeClr val="tx1"/>
                    </a:solidFill>
                    <a:latin typeface="+mn-lt"/>
                  </a:rPr>
                  <a:t>Autres</a:t>
                </a:r>
              </a:p>
            </p:txBody>
          </p:sp>
          <p:cxnSp>
            <p:nvCxnSpPr>
              <p:cNvPr id="25627" name="AutoShape 1032"/>
              <p:cNvCxnSpPr>
                <a:cxnSpLocks noChangeShapeType="1"/>
              </p:cNvCxnSpPr>
              <p:nvPr/>
            </p:nvCxnSpPr>
            <p:spPr bwMode="auto">
              <a:xfrm>
                <a:off x="3033" y="1027"/>
                <a:ext cx="711" cy="21"/>
              </a:xfrm>
              <a:prstGeom prst="bentConnector3">
                <a:avLst>
                  <a:gd name="adj1" fmla="val 50000"/>
                </a:avLst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 type="stealth" w="lg" len="lg"/>
              </a:ln>
            </p:spPr>
          </p:cxnSp>
          <p:cxnSp>
            <p:nvCxnSpPr>
              <p:cNvPr id="25628" name="AutoShape 1033"/>
              <p:cNvCxnSpPr>
                <a:cxnSpLocks noChangeShapeType="1"/>
                <a:stCxn id="12" idx="3"/>
                <a:endCxn id="23" idx="1"/>
              </p:cNvCxnSpPr>
              <p:nvPr/>
            </p:nvCxnSpPr>
            <p:spPr bwMode="auto">
              <a:xfrm>
                <a:off x="3033" y="1034"/>
                <a:ext cx="711" cy="328"/>
              </a:xfrm>
              <a:prstGeom prst="bentConnector3">
                <a:avLst>
                  <a:gd name="adj1" fmla="val 50000"/>
                </a:avLst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 type="stealth" w="lg" len="lg"/>
              </a:ln>
            </p:spPr>
          </p:cxnSp>
          <p:cxnSp>
            <p:nvCxnSpPr>
              <p:cNvPr id="25629" name="AutoShape 1034"/>
              <p:cNvCxnSpPr>
                <a:cxnSpLocks noChangeShapeType="1"/>
                <a:stCxn id="12" idx="3"/>
                <a:endCxn id="24" idx="1"/>
              </p:cNvCxnSpPr>
              <p:nvPr/>
            </p:nvCxnSpPr>
            <p:spPr bwMode="auto">
              <a:xfrm>
                <a:off x="3033" y="1034"/>
                <a:ext cx="711" cy="635"/>
              </a:xfrm>
              <a:prstGeom prst="bentConnector3">
                <a:avLst>
                  <a:gd name="adj1" fmla="val 50000"/>
                </a:avLst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 type="stealth" w="lg" len="lg"/>
              </a:ln>
            </p:spPr>
          </p:cxnSp>
        </p:grpSp>
        <p:grpSp>
          <p:nvGrpSpPr>
            <p:cNvPr id="25609" name="Group 1035"/>
            <p:cNvGrpSpPr>
              <a:grpSpLocks/>
            </p:cNvGrpSpPr>
            <p:nvPr/>
          </p:nvGrpSpPr>
          <p:grpSpPr bwMode="auto">
            <a:xfrm>
              <a:off x="4462464" y="3425826"/>
              <a:ext cx="4071938" cy="1282700"/>
              <a:chOff x="2811" y="2392"/>
              <a:chExt cx="2565" cy="808"/>
            </a:xfrm>
          </p:grpSpPr>
          <p:sp>
            <p:nvSpPr>
              <p:cNvPr id="16" name="Text Box 1036"/>
              <p:cNvSpPr txBox="1">
                <a:spLocks noChangeArrowheads="1"/>
              </p:cNvSpPr>
              <p:nvPr/>
            </p:nvSpPr>
            <p:spPr bwMode="auto">
              <a:xfrm>
                <a:off x="3744" y="2392"/>
                <a:ext cx="1632" cy="1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en-US" sz="1600">
                    <a:solidFill>
                      <a:schemeClr val="tx1"/>
                    </a:solidFill>
                    <a:latin typeface="+mn-lt"/>
                  </a:rPr>
                  <a:t>Banques</a:t>
                </a:r>
              </a:p>
            </p:txBody>
          </p:sp>
          <p:sp>
            <p:nvSpPr>
              <p:cNvPr id="17" name="Text Box 1037"/>
              <p:cNvSpPr txBox="1">
                <a:spLocks noChangeArrowheads="1"/>
              </p:cNvSpPr>
              <p:nvPr/>
            </p:nvSpPr>
            <p:spPr bwMode="auto">
              <a:xfrm>
                <a:off x="3744" y="2699"/>
                <a:ext cx="1632" cy="1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en-US" sz="1600">
                    <a:solidFill>
                      <a:schemeClr val="tx1"/>
                    </a:solidFill>
                    <a:latin typeface="+mn-lt"/>
                  </a:rPr>
                  <a:t>Institutions</a:t>
                </a:r>
                <a:r>
                  <a:rPr lang="en-US" sz="1600">
                    <a:solidFill>
                      <a:schemeClr val="tx1"/>
                    </a:solidFill>
                  </a:rPr>
                  <a:t> financières</a:t>
                </a:r>
                <a:endParaRPr lang="en-US" sz="1600">
                  <a:solidFill>
                    <a:schemeClr val="tx1"/>
                  </a:solidFill>
                  <a:latin typeface="+mn-lt"/>
                </a:endParaRPr>
              </a:p>
            </p:txBody>
          </p:sp>
          <p:sp>
            <p:nvSpPr>
              <p:cNvPr id="18" name="Text Box 1038"/>
              <p:cNvSpPr txBox="1">
                <a:spLocks noChangeArrowheads="1"/>
              </p:cNvSpPr>
              <p:nvPr/>
            </p:nvSpPr>
            <p:spPr bwMode="auto">
              <a:xfrm>
                <a:off x="3744" y="3006"/>
                <a:ext cx="1632" cy="1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en-US" sz="1600" dirty="0" err="1">
                    <a:solidFill>
                      <a:schemeClr val="tx1"/>
                    </a:solidFill>
                    <a:latin typeface="+mn-lt"/>
                  </a:rPr>
                  <a:t>États</a:t>
                </a:r>
                <a:endParaRPr lang="en-US" sz="1600" dirty="0">
                  <a:solidFill>
                    <a:schemeClr val="tx1"/>
                  </a:solidFill>
                  <a:latin typeface="+mn-lt"/>
                </a:endParaRPr>
              </a:p>
            </p:txBody>
          </p:sp>
          <p:cxnSp>
            <p:nvCxnSpPr>
              <p:cNvPr id="25621" name="AutoShape 1039"/>
              <p:cNvCxnSpPr>
                <a:cxnSpLocks noChangeShapeType="1"/>
                <a:stCxn id="13" idx="3"/>
                <a:endCxn id="16" idx="1"/>
              </p:cNvCxnSpPr>
              <p:nvPr/>
            </p:nvCxnSpPr>
            <p:spPr bwMode="auto">
              <a:xfrm>
                <a:off x="2811" y="2487"/>
                <a:ext cx="933" cy="2"/>
              </a:xfrm>
              <a:prstGeom prst="bentConnector3">
                <a:avLst>
                  <a:gd name="adj1" fmla="val 50000"/>
                </a:avLst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 type="stealth" w="lg" len="lg"/>
              </a:ln>
            </p:spPr>
          </p:cxnSp>
          <p:cxnSp>
            <p:nvCxnSpPr>
              <p:cNvPr id="25622" name="AutoShape 1040"/>
              <p:cNvCxnSpPr>
                <a:cxnSpLocks noChangeShapeType="1"/>
                <a:stCxn id="13" idx="3"/>
                <a:endCxn id="17" idx="1"/>
              </p:cNvCxnSpPr>
              <p:nvPr/>
            </p:nvCxnSpPr>
            <p:spPr bwMode="auto">
              <a:xfrm>
                <a:off x="2811" y="2487"/>
                <a:ext cx="933" cy="309"/>
              </a:xfrm>
              <a:prstGeom prst="bentConnector3">
                <a:avLst>
                  <a:gd name="adj1" fmla="val 50000"/>
                </a:avLst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 type="stealth" w="lg" len="lg"/>
              </a:ln>
            </p:spPr>
          </p:cxnSp>
          <p:cxnSp>
            <p:nvCxnSpPr>
              <p:cNvPr id="25623" name="AutoShape 1041"/>
              <p:cNvCxnSpPr>
                <a:cxnSpLocks noChangeShapeType="1"/>
                <a:stCxn id="13" idx="3"/>
                <a:endCxn id="18" idx="1"/>
              </p:cNvCxnSpPr>
              <p:nvPr/>
            </p:nvCxnSpPr>
            <p:spPr bwMode="auto">
              <a:xfrm>
                <a:off x="2811" y="2487"/>
                <a:ext cx="933" cy="616"/>
              </a:xfrm>
              <a:prstGeom prst="bentConnector3">
                <a:avLst>
                  <a:gd name="adj1" fmla="val 50000"/>
                </a:avLst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 type="stealth" w="lg" len="lg"/>
              </a:ln>
            </p:spPr>
          </p:cxnSp>
        </p:grpSp>
        <p:grpSp>
          <p:nvGrpSpPr>
            <p:cNvPr id="25610" name="Group 1042"/>
            <p:cNvGrpSpPr>
              <a:grpSpLocks/>
            </p:cNvGrpSpPr>
            <p:nvPr/>
          </p:nvGrpSpPr>
          <p:grpSpPr bwMode="auto">
            <a:xfrm>
              <a:off x="2268538" y="1752600"/>
              <a:ext cx="2532062" cy="1978025"/>
              <a:chOff x="1429" y="1338"/>
              <a:chExt cx="1595" cy="1246"/>
            </a:xfrm>
          </p:grpSpPr>
          <p:sp>
            <p:nvSpPr>
              <p:cNvPr id="12" name="Text Box 1043"/>
              <p:cNvSpPr txBox="1">
                <a:spLocks noChangeArrowheads="1"/>
              </p:cNvSpPr>
              <p:nvPr/>
            </p:nvSpPr>
            <p:spPr bwMode="auto">
              <a:xfrm>
                <a:off x="1871" y="1338"/>
                <a:ext cx="1153" cy="19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en-US" sz="1600" b="1" i="1">
                    <a:solidFill>
                      <a:schemeClr val="tx1"/>
                    </a:solidFill>
                    <a:latin typeface="+mn-lt"/>
                  </a:rPr>
                  <a:t>Intérieurs</a:t>
                </a:r>
                <a:endParaRPr lang="en-US" sz="1600" dirty="0">
                  <a:solidFill>
                    <a:schemeClr val="tx1"/>
                  </a:solidFill>
                  <a:latin typeface="+mn-lt"/>
                </a:endParaRPr>
              </a:p>
            </p:txBody>
          </p:sp>
          <p:sp>
            <p:nvSpPr>
              <p:cNvPr id="13" name="Text Box 1044"/>
              <p:cNvSpPr txBox="1">
                <a:spLocks noChangeArrowheads="1"/>
              </p:cNvSpPr>
              <p:nvPr/>
            </p:nvSpPr>
            <p:spPr bwMode="auto">
              <a:xfrm>
                <a:off x="1871" y="2390"/>
                <a:ext cx="940" cy="19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en-US" sz="1600" b="1" i="1">
                    <a:solidFill>
                      <a:schemeClr val="tx1"/>
                    </a:solidFill>
                    <a:latin typeface="+mn-lt"/>
                  </a:rPr>
                  <a:t>Extérieurs</a:t>
                </a:r>
              </a:p>
            </p:txBody>
          </p:sp>
          <p:cxnSp>
            <p:nvCxnSpPr>
              <p:cNvPr id="25616" name="AutoShape 1045"/>
              <p:cNvCxnSpPr>
                <a:cxnSpLocks noChangeShapeType="1"/>
                <a:stCxn id="11" idx="3"/>
                <a:endCxn id="12" idx="1"/>
              </p:cNvCxnSpPr>
              <p:nvPr/>
            </p:nvCxnSpPr>
            <p:spPr bwMode="auto">
              <a:xfrm flipV="1">
                <a:off x="1429" y="1435"/>
                <a:ext cx="442" cy="508"/>
              </a:xfrm>
              <a:prstGeom prst="bentConnector3">
                <a:avLst>
                  <a:gd name="adj1" fmla="val 50000"/>
                </a:avLst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 type="stealth" w="lg" len="lg"/>
              </a:ln>
            </p:spPr>
          </p:cxnSp>
          <p:cxnSp>
            <p:nvCxnSpPr>
              <p:cNvPr id="25617" name="AutoShape 1046"/>
              <p:cNvCxnSpPr>
                <a:cxnSpLocks noChangeShapeType="1"/>
                <a:stCxn id="11" idx="3"/>
                <a:endCxn id="13" idx="1"/>
              </p:cNvCxnSpPr>
              <p:nvPr/>
            </p:nvCxnSpPr>
            <p:spPr bwMode="auto">
              <a:xfrm>
                <a:off x="1429" y="1943"/>
                <a:ext cx="442" cy="544"/>
              </a:xfrm>
              <a:prstGeom prst="bentConnector3">
                <a:avLst>
                  <a:gd name="adj1" fmla="val 50000"/>
                </a:avLst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 type="stealth" w="lg" len="lg"/>
              </a:ln>
            </p:spPr>
          </p:cxnSp>
        </p:grpSp>
        <p:sp>
          <p:nvSpPr>
            <p:cNvPr id="9" name="Text Box 1047"/>
            <p:cNvSpPr txBox="1">
              <a:spLocks noChangeArrowheads="1"/>
            </p:cNvSpPr>
            <p:nvPr/>
          </p:nvSpPr>
          <p:spPr bwMode="auto">
            <a:xfrm>
              <a:off x="500063" y="4174515"/>
              <a:ext cx="5367338" cy="12022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49250" indent="-349250">
                <a:lnSpc>
                  <a:spcPct val="125000"/>
                </a:lnSpc>
                <a:defRPr/>
              </a:pPr>
              <a:r>
                <a:rPr lang="en-US" sz="1600" b="1" dirty="0">
                  <a:solidFill>
                    <a:schemeClr val="tx1"/>
                  </a:solidFill>
                  <a:latin typeface="+mn-lt"/>
                </a:rPr>
                <a:t>2.	«La </a:t>
              </a:r>
              <a:r>
                <a:rPr lang="en-US" sz="1600" b="1" dirty="0" err="1">
                  <a:solidFill>
                    <a:schemeClr val="tx1"/>
                  </a:solidFill>
                  <a:latin typeface="+mn-lt"/>
                </a:rPr>
                <a:t>planche</a:t>
              </a:r>
              <a:r>
                <a:rPr lang="en-US" sz="1600" b="1" dirty="0">
                  <a:solidFill>
                    <a:schemeClr val="tx1"/>
                  </a:solidFill>
                  <a:latin typeface="+mn-lt"/>
                </a:rPr>
                <a:t> à billets</a:t>
              </a:r>
              <a:r>
                <a:rPr lang="en-US" sz="1600" b="1" dirty="0">
                  <a:solidFill>
                    <a:schemeClr val="tx1"/>
                  </a:solidFill>
                  <a:latin typeface="Calibri"/>
                </a:rPr>
                <a:t>»</a:t>
              </a:r>
              <a:endParaRPr lang="en-US" sz="1600" b="1" dirty="0">
                <a:solidFill>
                  <a:schemeClr val="tx1"/>
                </a:solidFill>
                <a:latin typeface="+mn-lt"/>
              </a:endParaRPr>
            </a:p>
            <a:p>
              <a:pPr marL="349250" indent="-349250">
                <a:lnSpc>
                  <a:spcPct val="125000"/>
                </a:lnSpc>
                <a:defRPr/>
              </a:pPr>
              <a:r>
                <a:rPr lang="en-US" sz="1600" b="1" dirty="0">
                  <a:solidFill>
                    <a:schemeClr val="tx1"/>
                  </a:solidFill>
                  <a:latin typeface="+mn-lt"/>
                </a:rPr>
                <a:t>3.	Vente des </a:t>
              </a:r>
              <a:r>
                <a:rPr lang="en-US" sz="1600" b="1" dirty="0" err="1">
                  <a:solidFill>
                    <a:schemeClr val="tx1"/>
                  </a:solidFill>
                  <a:latin typeface="+mn-lt"/>
                </a:rPr>
                <a:t>actifs</a:t>
              </a:r>
              <a:endParaRPr lang="en-US" sz="1600" b="1" dirty="0">
                <a:solidFill>
                  <a:schemeClr val="tx1"/>
                </a:solidFill>
                <a:latin typeface="+mn-lt"/>
              </a:endParaRPr>
            </a:p>
            <a:p>
              <a:pPr marL="349250" indent="-349250">
                <a:lnSpc>
                  <a:spcPct val="125000"/>
                </a:lnSpc>
                <a:defRPr/>
              </a:pPr>
              <a:r>
                <a:rPr lang="en-US" sz="1600" b="1" dirty="0">
                  <a:solidFill>
                    <a:schemeClr val="tx1"/>
                  </a:solidFill>
                  <a:latin typeface="+mn-lt"/>
                </a:rPr>
                <a:t>4.	</a:t>
              </a:r>
              <a:r>
                <a:rPr lang="en-US" sz="1600" b="1" dirty="0" err="1">
                  <a:solidFill>
                    <a:schemeClr val="tx1"/>
                  </a:solidFill>
                  <a:latin typeface="+mn-lt"/>
                </a:rPr>
                <a:t>Soustraction</a:t>
              </a:r>
              <a:r>
                <a:rPr lang="en-US" sz="1600" b="1" dirty="0">
                  <a:solidFill>
                    <a:schemeClr val="tx1"/>
                  </a:solidFill>
                  <a:latin typeface="+mn-lt"/>
                </a:rPr>
                <a:t> au </a:t>
              </a:r>
              <a:r>
                <a:rPr lang="en-US" sz="1600" b="1" dirty="0" err="1">
                  <a:solidFill>
                    <a:schemeClr val="tx1"/>
                  </a:solidFill>
                  <a:latin typeface="+mn-lt"/>
                </a:rPr>
                <a:t>paiement</a:t>
              </a:r>
              <a:r>
                <a:rPr lang="en-US" sz="1600" b="1" dirty="0">
                  <a:solidFill>
                    <a:schemeClr val="tx1"/>
                  </a:solidFill>
                  <a:latin typeface="+mn-lt"/>
                </a:rPr>
                <a:t> et constitution </a:t>
              </a:r>
              <a:r>
                <a:rPr lang="en-US" sz="1600" b="1" dirty="0" err="1">
                  <a:solidFill>
                    <a:schemeClr val="tx1"/>
                  </a:solidFill>
                  <a:latin typeface="+mn-lt"/>
                </a:rPr>
                <a:t>d’arriérés</a:t>
              </a:r>
              <a:endParaRPr lang="en-US" sz="1600" b="1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10" name="Text Box 1048"/>
            <p:cNvSpPr txBox="1">
              <a:spLocks noChangeArrowheads="1"/>
            </p:cNvSpPr>
            <p:nvPr/>
          </p:nvSpPr>
          <p:spPr bwMode="auto">
            <a:xfrm>
              <a:off x="428625" y="1142984"/>
              <a:ext cx="1752600" cy="3387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1600" b="1" u="sng" dirty="0">
                  <a:solidFill>
                    <a:schemeClr val="tx1"/>
                  </a:solidFill>
                  <a:latin typeface="+mn-lt"/>
                </a:rPr>
                <a:t>Options:</a:t>
              </a:r>
              <a:endParaRPr lang="en-US" sz="1600" u="sng" dirty="0">
                <a:solidFill>
                  <a:schemeClr val="tx1"/>
                </a:solidFill>
                <a:latin typeface="+mn-lt"/>
              </a:endParaRPr>
            </a:p>
          </p:txBody>
        </p:sp>
        <p:sp useBgFill="1">
          <p:nvSpPr>
            <p:cNvPr id="11" name="Text Box 1027"/>
            <p:cNvSpPr txBox="1">
              <a:spLocks noChangeArrowheads="1"/>
            </p:cNvSpPr>
            <p:nvPr/>
          </p:nvSpPr>
          <p:spPr bwMode="auto">
            <a:xfrm>
              <a:off x="250825" y="2558564"/>
              <a:ext cx="2017713" cy="307045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1600" b="1" dirty="0">
                  <a:solidFill>
                    <a:schemeClr val="tx1"/>
                  </a:solidFill>
                  <a:latin typeface="+mn-lt"/>
                </a:rPr>
                <a:t>1</a:t>
              </a:r>
              <a:r>
                <a:rPr lang="en-US" sz="1600" b="1">
                  <a:solidFill>
                    <a:schemeClr val="tx1"/>
                  </a:solidFill>
                  <a:latin typeface="+mn-lt"/>
                </a:rPr>
                <a:t>. Emprunts</a:t>
              </a:r>
              <a:endParaRPr lang="en-US" sz="1600" dirty="0">
                <a:solidFill>
                  <a:schemeClr val="tx1"/>
                </a:solidFill>
                <a:latin typeface="+mn-lt"/>
              </a:endParaRPr>
            </a:p>
          </p:txBody>
        </p:sp>
      </p:grpSp>
      <p:sp>
        <p:nvSpPr>
          <p:cNvPr id="25604" name="Slide Number Placeholder 27"/>
          <p:cNvSpPr>
            <a:spLocks noGrp="1"/>
          </p:cNvSpPr>
          <p:nvPr>
            <p:ph type="sldNum" sz="quarter" idx="12"/>
          </p:nvPr>
        </p:nvSpPr>
        <p:spPr>
          <a:xfrm>
            <a:off x="8358188" y="6381750"/>
            <a:ext cx="2133600" cy="476250"/>
          </a:xfrm>
          <a:noFill/>
        </p:spPr>
        <p:txBody>
          <a:bodyPr/>
          <a:lstStyle/>
          <a:p>
            <a:pPr algn="l"/>
            <a:fld id="{EDF2497F-6569-438D-BCDE-F4F0959913CE}" type="slidenum">
              <a:rPr lang="en-GB" smtClean="0"/>
              <a:pPr algn="l"/>
              <a:t>15</a:t>
            </a:fld>
            <a:endParaRPr lang="en-GB"/>
          </a:p>
        </p:txBody>
      </p:sp>
      <p:sp>
        <p:nvSpPr>
          <p:cNvPr id="25605" name="Title 1"/>
          <p:cNvSpPr>
            <a:spLocks noGrp="1"/>
          </p:cNvSpPr>
          <p:nvPr>
            <p:ph type="title"/>
          </p:nvPr>
        </p:nvSpPr>
        <p:spPr>
          <a:xfrm>
            <a:off x="0" y="1285875"/>
            <a:ext cx="9144000" cy="936625"/>
          </a:xfrm>
        </p:spPr>
        <p:txBody>
          <a:bodyPr/>
          <a:lstStyle/>
          <a:p>
            <a:pPr algn="ctr"/>
            <a:r>
              <a:rPr lang="fr-BE" sz="2400" i="1"/>
              <a:t>Le financement du déficit </a:t>
            </a:r>
            <a:br>
              <a:rPr lang="en-GB" sz="2400"/>
            </a:br>
            <a:endParaRPr lang="en-GB" sz="2400"/>
          </a:p>
        </p:txBody>
      </p:sp>
      <p:sp>
        <p:nvSpPr>
          <p:cNvPr id="25606" name="Rectangle 2"/>
          <p:cNvSpPr>
            <a:spLocks noChangeArrowheads="1"/>
          </p:cNvSpPr>
          <p:nvPr/>
        </p:nvSpPr>
        <p:spPr bwMode="auto">
          <a:xfrm>
            <a:off x="3360738" y="1916113"/>
            <a:ext cx="4740275" cy="671512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anchor="ctr"/>
          <a:lstStyle/>
          <a:p>
            <a:pPr marL="3175" algn="ctr"/>
            <a:r>
              <a:rPr lang="en-GB" sz="2000"/>
              <a:t>Options de financement </a:t>
            </a:r>
          </a:p>
        </p:txBody>
      </p:sp>
      <p:sp>
        <p:nvSpPr>
          <p:cNvPr id="25607" name="Rectangle 23"/>
          <p:cNvSpPr txBox="1">
            <a:spLocks noChangeArrowheads="1"/>
          </p:cNvSpPr>
          <p:nvPr/>
        </p:nvSpPr>
        <p:spPr bwMode="auto">
          <a:xfrm>
            <a:off x="357188" y="1285875"/>
            <a:ext cx="7786687" cy="63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58775" indent="-358775" algn="ctr" eaLnBrk="0" hangingPunct="0"/>
            <a:endParaRPr lang="en-US" sz="3200" b="1"/>
          </a:p>
        </p:txBody>
      </p:sp>
    </p:spTree>
    <p:extLst>
      <p:ext uri="{BB962C8B-B14F-4D97-AF65-F5344CB8AC3E}">
        <p14:creationId xmlns:p14="http://schemas.microsoft.com/office/powerpoint/2010/main" val="16138423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ontent Placeholder 1"/>
          <p:cNvSpPr>
            <a:spLocks noGrp="1"/>
          </p:cNvSpPr>
          <p:nvPr>
            <p:ph idx="1"/>
          </p:nvPr>
        </p:nvSpPr>
        <p:spPr>
          <a:xfrm>
            <a:off x="530987" y="1844824"/>
            <a:ext cx="6357949" cy="2928947"/>
          </a:xfrm>
        </p:spPr>
        <p:txBody>
          <a:bodyPr/>
          <a:lstStyle/>
          <a:p>
            <a:pPr>
              <a:buClrTx/>
            </a:pPr>
            <a:r>
              <a:rPr lang="fr-BE" sz="2000" i="0" dirty="0"/>
              <a:t>Si le déficit est financé par l’impôt. L’impôt réduit la consommation ou l’investissement privé</a:t>
            </a:r>
          </a:p>
          <a:p>
            <a:pPr>
              <a:buClrTx/>
            </a:pPr>
            <a:r>
              <a:rPr lang="fr-BE" sz="2000" i="0" dirty="0"/>
              <a:t>Si le déficit est financé par l’emprunt. L’emprunt augmente le taux d’intérêt et le coût de l’emprunt pour le secteur privé.</a:t>
            </a:r>
          </a:p>
          <a:p>
            <a:pPr>
              <a:buClrTx/>
            </a:pPr>
            <a:r>
              <a:rPr lang="fr-BE" sz="2000" i="0" dirty="0"/>
              <a:t>Le déficit absorbe les rares ressources (par ex,. la main d’œuvre qualifiée) aux dépens du secteur privé</a:t>
            </a:r>
          </a:p>
          <a:p>
            <a:pPr>
              <a:buFontTx/>
              <a:buNone/>
            </a:pPr>
            <a:endParaRPr lang="fr-BE" sz="2000" dirty="0"/>
          </a:p>
          <a:p>
            <a:pPr>
              <a:buFont typeface="Wingdings" pitchFamily="2" charset="2"/>
              <a:buChar char="è"/>
            </a:pPr>
            <a:endParaRPr lang="fr-BE" sz="2000" dirty="0"/>
          </a:p>
        </p:txBody>
      </p:sp>
      <p:sp>
        <p:nvSpPr>
          <p:cNvPr id="23555" name="Title 2"/>
          <p:cNvSpPr>
            <a:spLocks noGrp="1"/>
          </p:cNvSpPr>
          <p:nvPr>
            <p:ph type="title"/>
          </p:nvPr>
        </p:nvSpPr>
        <p:spPr>
          <a:xfrm>
            <a:off x="0" y="1071563"/>
            <a:ext cx="9144000" cy="857239"/>
          </a:xfrm>
        </p:spPr>
        <p:txBody>
          <a:bodyPr/>
          <a:lstStyle/>
          <a:p>
            <a:pPr algn="ctr"/>
            <a:r>
              <a:rPr lang="fr-BE" i="1" dirty="0"/>
              <a:t>L’effet d’éviction</a:t>
            </a:r>
            <a:endParaRPr lang="en-GB" i="1" dirty="0"/>
          </a:p>
        </p:txBody>
      </p:sp>
      <p:sp>
        <p:nvSpPr>
          <p:cNvPr id="2355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572500" y="6381750"/>
            <a:ext cx="2133600" cy="476250"/>
          </a:xfrm>
          <a:noFill/>
        </p:spPr>
        <p:txBody>
          <a:bodyPr/>
          <a:lstStyle/>
          <a:p>
            <a:pPr algn="l"/>
            <a:fld id="{9044D316-A982-4E35-BBBD-80CE78309114}" type="slidenum">
              <a:rPr lang="en-GB" smtClean="0"/>
              <a:pPr algn="l"/>
              <a:t>16</a:t>
            </a:fld>
            <a:endParaRPr lang="en-GB"/>
          </a:p>
        </p:txBody>
      </p:sp>
      <p:sp>
        <p:nvSpPr>
          <p:cNvPr id="7" name="Content Placeholder 1"/>
          <p:cNvSpPr txBox="1">
            <a:spLocks/>
          </p:cNvSpPr>
          <p:nvPr/>
        </p:nvSpPr>
        <p:spPr bwMode="auto">
          <a:xfrm>
            <a:off x="428564" y="4437112"/>
            <a:ext cx="8715436" cy="27114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Tx/>
              <a:buFontTx/>
              <a:buNone/>
              <a:tabLst/>
              <a:defRPr/>
            </a:pPr>
            <a:r>
              <a:rPr kumimoji="0" lang="fr-BE" sz="1800" b="0" i="1" u="none" strike="noStrike" kern="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chemeClr val="bg1"/>
              </a:buClr>
              <a:buSzTx/>
              <a:tabLst/>
              <a:defRPr/>
            </a:pPr>
            <a:r>
              <a:rPr kumimoji="0" lang="fr-BE" sz="2200" i="0" u="none" strike="noStrike" kern="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«</a:t>
            </a:r>
            <a:r>
              <a:rPr kumimoji="0" lang="fr-BE" sz="2200" i="1" u="none" strike="noStrike" kern="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L’éviction</a:t>
            </a:r>
            <a:r>
              <a:rPr kumimoji="0" lang="fr-BE" sz="2200" i="1" u="none" strike="noStrike" kern="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»</a:t>
            </a:r>
            <a:r>
              <a:rPr kumimoji="0" lang="fr-BE" sz="2200" i="1" u="none" strike="noStrike" kern="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peut être atténuée si :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r-BE" sz="2000" b="0" i="0" u="none" strike="noStrike" kern="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Les dépenses supplémentaires stimulent la croissance (en</a:t>
            </a:r>
            <a:r>
              <a:rPr kumimoji="0" lang="fr-BE" sz="2000" b="0" i="0" u="none" strike="noStrike" kern="0" cap="none" spc="0" normalizeH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augmentant/améliorant la </a:t>
            </a:r>
            <a:r>
              <a:rPr kumimoji="0" lang="fr-BE" sz="2000" b="0" i="0" u="none" strike="noStrike" kern="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capacité)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r-BE" sz="2000" b="0" i="0" u="none" strike="noStrike" kern="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Les dépenses supplémentaires stimulent la productivité du secteur privé.</a:t>
            </a:r>
          </a:p>
        </p:txBody>
      </p:sp>
    </p:spTree>
    <p:extLst>
      <p:ext uri="{BB962C8B-B14F-4D97-AF65-F5344CB8AC3E}">
        <p14:creationId xmlns:p14="http://schemas.microsoft.com/office/powerpoint/2010/main" val="1238180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000108"/>
            <a:ext cx="7305675" cy="496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ZoneTexte 2"/>
          <p:cNvSpPr txBox="1"/>
          <p:nvPr/>
        </p:nvSpPr>
        <p:spPr>
          <a:xfrm>
            <a:off x="714348" y="6072206"/>
            <a:ext cx="24288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/>
              <a:t>b= dette/PIB</a:t>
            </a:r>
          </a:p>
        </p:txBody>
      </p:sp>
      <p:sp>
        <p:nvSpPr>
          <p:cNvPr id="4" name="Rectangle 3"/>
          <p:cNvSpPr/>
          <p:nvPr/>
        </p:nvSpPr>
        <p:spPr>
          <a:xfrm>
            <a:off x="5857884" y="1571612"/>
            <a:ext cx="1214446" cy="928694"/>
          </a:xfrm>
          <a:prstGeom prst="wedgeRectCallout">
            <a:avLst>
              <a:gd name="adj1" fmla="val -152886"/>
              <a:gd name="adj2" fmla="val 67045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Effet « boule de neige »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9EC6E-F526-4B65-B10B-6210265581DA}" type="slidenum">
              <a:rPr lang="fr-FR" smtClean="0"/>
              <a:pPr/>
              <a:t>17</a:t>
            </a:fld>
            <a:endParaRPr lang="fr-FR"/>
          </a:p>
        </p:txBody>
      </p:sp>
      <p:sp>
        <p:nvSpPr>
          <p:cNvPr id="6" name="Rectangle à coins arrondis 5"/>
          <p:cNvSpPr/>
          <p:nvPr/>
        </p:nvSpPr>
        <p:spPr bwMode="auto">
          <a:xfrm>
            <a:off x="5724128" y="3140968"/>
            <a:ext cx="1800200" cy="340402"/>
          </a:xfrm>
          <a:prstGeom prst="round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5747861" y="3140969"/>
            <a:ext cx="1560443" cy="3847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Viabilité</a:t>
            </a:r>
          </a:p>
        </p:txBody>
      </p:sp>
    </p:spTree>
    <p:extLst>
      <p:ext uri="{BB962C8B-B14F-4D97-AF65-F5344CB8AC3E}">
        <p14:creationId xmlns:p14="http://schemas.microsoft.com/office/powerpoint/2010/main" val="3135643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263305" y="1512517"/>
            <a:ext cx="3463224" cy="443448"/>
          </a:xfrm>
        </p:spPr>
        <p:txBody>
          <a:bodyPr/>
          <a:lstStyle/>
          <a:p>
            <a:r>
              <a:rPr lang="fr-FR" b="0" dirty="0"/>
              <a:t>   </a:t>
            </a:r>
            <a:r>
              <a:rPr lang="fr-FR" dirty="0"/>
              <a:t>Un exemple de « boule de neige »</a:t>
            </a:r>
          </a:p>
        </p:txBody>
      </p:sp>
      <p:graphicFrame>
        <p:nvGraphicFramePr>
          <p:cNvPr id="33794" name="Object 2"/>
          <p:cNvGraphicFramePr>
            <a:graphicFrameLocks noChangeAspect="1"/>
          </p:cNvGraphicFramePr>
          <p:nvPr/>
        </p:nvGraphicFramePr>
        <p:xfrm>
          <a:off x="500034" y="1501564"/>
          <a:ext cx="8072494" cy="53564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2" name="Feuille de calcul" r:id="rId3" imgW="9401231" imgH="6238975" progId="Excel.Sheet.12">
                  <p:embed/>
                </p:oleObj>
              </mc:Choice>
              <mc:Fallback>
                <p:oleObj name="Feuille de calcul" r:id="rId3" imgW="9401231" imgH="6238975" progId="Excel.Sheet.12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034" y="1501564"/>
                        <a:ext cx="8072494" cy="535643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715372" y="6381750"/>
            <a:ext cx="428628" cy="476250"/>
          </a:xfrm>
        </p:spPr>
        <p:txBody>
          <a:bodyPr>
            <a:normAutofit/>
          </a:bodyPr>
          <a:lstStyle/>
          <a:p>
            <a:fld id="{8599EC6E-F526-4B65-B10B-6210265581DA}" type="slidenum">
              <a:rPr lang="fr-FR" smtClean="0"/>
              <a:pPr/>
              <a:t>18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951827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57200" y="2492375"/>
            <a:ext cx="8363272" cy="3752850"/>
          </a:xfrm>
        </p:spPr>
        <p:txBody>
          <a:bodyPr>
            <a:normAutofit/>
          </a:bodyPr>
          <a:lstStyle/>
          <a:p>
            <a:r>
              <a:rPr lang="fr-FR" dirty="0"/>
              <a:t>Attention: cette condition ne vise pas à déterminer le « bon » ratio mais simplement à déterminer à quelles conditions il peut être stabilisé</a:t>
            </a:r>
          </a:p>
          <a:p>
            <a:r>
              <a:rPr lang="fr-FR" dirty="0"/>
              <a:t>La condition est: Déficit primaire</a:t>
            </a:r>
            <a:r>
              <a:rPr lang="fr-FR"/>
              <a:t>=</a:t>
            </a:r>
            <a:r>
              <a:rPr lang="en-US"/>
              <a:t>(y-r)b</a:t>
            </a: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r>
              <a:rPr lang="fr-FR" dirty="0">
                <a:sym typeface="Wingdings" pitchFamily="2" charset="2"/>
              </a:rPr>
              <a:t> déficit global=taux de croissance du PIB X encours de la dette</a:t>
            </a:r>
          </a:p>
          <a:p>
            <a:r>
              <a:rPr lang="fr-FR" dirty="0">
                <a:sym typeface="Wingdings" pitchFamily="2" charset="2"/>
              </a:rPr>
              <a:t> dette et PIB croissent au même rythme </a:t>
            </a:r>
            <a:endParaRPr lang="fr-FR" dirty="0"/>
          </a:p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Conditions pour la stabilité du ratio dette/PIB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B1E368BA-54E9-4B42-BFDE-353A7982FC61}" type="slidenum">
              <a:rPr lang="en-GB" smtClean="0"/>
              <a:pPr>
                <a:defRPr/>
              </a:pPr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3352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altLang="en-US" sz="3200" dirty="0"/>
              <a:t>Plan du module</a:t>
            </a:r>
          </a:p>
        </p:txBody>
      </p:sp>
      <p:sp>
        <p:nvSpPr>
          <p:cNvPr id="5123" name="Espace réservé du contenu 2"/>
          <p:cNvSpPr>
            <a:spLocks noGrp="1"/>
          </p:cNvSpPr>
          <p:nvPr>
            <p:ph idx="1"/>
          </p:nvPr>
        </p:nvSpPr>
        <p:spPr>
          <a:xfrm>
            <a:off x="428596" y="2492375"/>
            <a:ext cx="8401080" cy="3722707"/>
          </a:xfrm>
        </p:spPr>
        <p:txBody>
          <a:bodyPr/>
          <a:lstStyle/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</a:pPr>
            <a:r>
              <a:rPr lang="fr-FR" altLang="en-US" b="1" i="0" dirty="0">
                <a:solidFill>
                  <a:srgbClr val="FF0000"/>
                </a:solidFill>
              </a:rPr>
              <a:t>Le cadre macroéconomique</a:t>
            </a:r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</a:pPr>
            <a:r>
              <a:rPr lang="fr-FR" altLang="en-US" i="0" dirty="0"/>
              <a:t>Le tableau des opérations financières de l’Etat (TOFE)</a:t>
            </a:r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</a:pPr>
            <a:r>
              <a:rPr lang="fr-FR" altLang="en-US" i="0" dirty="0"/>
              <a:t>Le déficit des finances publiques</a:t>
            </a:r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</a:pPr>
            <a:r>
              <a:rPr lang="fr-FR" altLang="en-US" i="0" dirty="0"/>
              <a:t>Le financement du déficit</a:t>
            </a:r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</a:pPr>
            <a:r>
              <a:rPr lang="fr-FR" altLang="en-US" i="0" dirty="0"/>
              <a:t>Les règles budgétaires</a:t>
            </a:r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</a:pPr>
            <a:endParaRPr lang="en-GB" altLang="en-US" b="1" dirty="0"/>
          </a:p>
          <a:p>
            <a:endParaRPr lang="en-GB" altLang="en-US" dirty="0">
              <a:solidFill>
                <a:srgbClr val="FF0000"/>
              </a:solidFill>
            </a:endParaRPr>
          </a:p>
          <a:p>
            <a:endParaRPr lang="en-GB" altLang="en-US" dirty="0"/>
          </a:p>
          <a:p>
            <a:endParaRPr lang="en-GB" altLang="en-US" dirty="0"/>
          </a:p>
          <a:p>
            <a:endParaRPr lang="en-GB" alt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3528" y="1205995"/>
            <a:ext cx="8229600" cy="504974"/>
          </a:xfrm>
        </p:spPr>
        <p:txBody>
          <a:bodyPr>
            <a:normAutofit fontScale="90000"/>
          </a:bodyPr>
          <a:lstStyle/>
          <a:p>
            <a:r>
              <a:rPr lang="fr-FR" dirty="0"/>
              <a:t>Les analyses de viabilité de la dette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328599" y="1714386"/>
            <a:ext cx="8507288" cy="5013174"/>
          </a:xfrm>
        </p:spPr>
        <p:txBody>
          <a:bodyPr>
            <a:normAutofit fontScale="92500" lnSpcReduction="20000"/>
          </a:bodyPr>
          <a:lstStyle/>
          <a:p>
            <a:pPr>
              <a:buClrTx/>
              <a:buFont typeface="Wingdings" panose="05000000000000000000" pitchFamily="2" charset="2"/>
              <a:buChar char="Ø"/>
            </a:pPr>
            <a:r>
              <a:rPr lang="fr-FR" sz="2200" i="0" dirty="0">
                <a:latin typeface="+mj-lt"/>
                <a:cs typeface="Arial" panose="020B0604020202020204" pitchFamily="34" charset="0"/>
              </a:rPr>
              <a:t>La viabilité (« soutenabilité ») de la dette est la capacité d’un pays à honorer ses obligations de dette sans requérir d’allégement de la dette ni accumuler d’arriérés.</a:t>
            </a:r>
          </a:p>
          <a:p>
            <a:pPr marL="0" indent="0">
              <a:buClrTx/>
              <a:buNone/>
            </a:pPr>
            <a:endParaRPr lang="fr-FR" sz="2200" i="0" dirty="0">
              <a:latin typeface="+mj-lt"/>
              <a:cs typeface="Arial" panose="020B0604020202020204" pitchFamily="34" charset="0"/>
            </a:endParaRPr>
          </a:p>
          <a:p>
            <a:pPr>
              <a:buClrTx/>
              <a:buFont typeface="Wingdings" panose="05000000000000000000" pitchFamily="2" charset="2"/>
              <a:buChar char="Ø"/>
            </a:pPr>
            <a:r>
              <a:rPr lang="fr-FR" sz="2200" i="0" dirty="0">
                <a:latin typeface="+mj-lt"/>
                <a:cs typeface="Arial" panose="020B0604020202020204" pitchFamily="34" charset="0"/>
              </a:rPr>
              <a:t>Pour évaluer ce type de viabilité de la dette, des méthodologies internationales ont été mises au point:</a:t>
            </a:r>
          </a:p>
          <a:p>
            <a:pPr lvl="1"/>
            <a:r>
              <a:rPr lang="fr-FR" sz="2100" b="0" i="0" dirty="0">
                <a:latin typeface="+mj-lt"/>
                <a:cs typeface="Arial" panose="020B0604020202020204" pitchFamily="34" charset="0"/>
              </a:rPr>
              <a:t>Deux cadres: pays pauvres; pays à revenu intermédiaire</a:t>
            </a:r>
          </a:p>
          <a:p>
            <a:pPr lvl="1"/>
            <a:r>
              <a:rPr lang="fr-FR" sz="2100" b="0" i="0" dirty="0">
                <a:latin typeface="+mj-lt"/>
                <a:cs typeface="Arial" panose="020B0604020202020204" pitchFamily="34" charset="0"/>
              </a:rPr>
              <a:t>Couvrent la dette extérieure et la dette intérieure</a:t>
            </a:r>
          </a:p>
          <a:p>
            <a:pPr lvl="1"/>
            <a:r>
              <a:rPr lang="fr-FR" sz="2100" b="0" i="0" dirty="0">
                <a:latin typeface="+mj-lt"/>
                <a:cs typeface="Arial" panose="020B0604020202020204" pitchFamily="34" charset="0"/>
              </a:rPr>
              <a:t>Projections sur 20 ans</a:t>
            </a:r>
          </a:p>
          <a:p>
            <a:pPr lvl="1"/>
            <a:r>
              <a:rPr lang="fr-FR" sz="2100" b="0" i="0" dirty="0">
                <a:latin typeface="+mj-lt"/>
                <a:cs typeface="Arial" panose="020B0604020202020204" pitchFamily="34" charset="0"/>
              </a:rPr>
              <a:t>Analyse la valeur actualisée,</a:t>
            </a:r>
          </a:p>
          <a:p>
            <a:pPr lvl="1"/>
            <a:r>
              <a:rPr lang="fr-FR" sz="2100" b="0" dirty="0">
                <a:latin typeface="+mj-lt"/>
                <a:cs typeface="Arial" panose="020B0604020202020204" pitchFamily="34" charset="0"/>
              </a:rPr>
              <a:t>Plusieurs scénarios : Scénario de référence ; Scénarios alternatifs</a:t>
            </a:r>
          </a:p>
          <a:p>
            <a:pPr lvl="1"/>
            <a:r>
              <a:rPr lang="fr-FR" sz="2100" b="0" dirty="0">
                <a:latin typeface="+mj-lt"/>
                <a:cs typeface="Arial" panose="020B0604020202020204" pitchFamily="34" charset="0"/>
              </a:rPr>
              <a:t>Tests de stress 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fr-FR" sz="2100" dirty="0">
                <a:latin typeface="+mj-lt"/>
                <a:cs typeface="Arial" panose="020B0604020202020204" pitchFamily="34" charset="0"/>
              </a:rPr>
              <a:t>Chocs sur 4 variables macro-économiques clefs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fr-FR" sz="2100" dirty="0">
                <a:latin typeface="+mj-lt"/>
                <a:cs typeface="Arial" panose="020B0604020202020204" pitchFamily="34" charset="0"/>
              </a:rPr>
              <a:t>Dévaluation de 30%</a:t>
            </a:r>
            <a:endParaRPr lang="fr-FR" sz="2100" i="0" dirty="0">
              <a:latin typeface="+mj-lt"/>
              <a:cs typeface="Arial" panose="020B0604020202020204" pitchFamily="34" charset="0"/>
            </a:endParaRPr>
          </a:p>
          <a:p>
            <a:pPr lvl="1"/>
            <a:r>
              <a:rPr lang="fr-FR" sz="2100" b="0" i="0" dirty="0">
                <a:latin typeface="+mj-lt"/>
                <a:cs typeface="Arial" panose="020B0604020202020204" pitchFamily="34" charset="0"/>
              </a:rPr>
              <a:t>Prise en compte des critères de bonne gouvernance (Evaluations des politiques et des institutions du pays (CPIA) effectuées par la Banque Mondiale) </a:t>
            </a:r>
          </a:p>
          <a:p>
            <a:endParaRPr lang="fr-FR" sz="2200" i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8599EC6E-F526-4B65-B10B-6210265581DA}" type="slidenum">
              <a:rPr lang="fr-FR" smtClean="0"/>
              <a:pPr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96701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Espace réservé du contenu 1"/>
          <p:cNvSpPr>
            <a:spLocks noGrp="1"/>
          </p:cNvSpPr>
          <p:nvPr>
            <p:ph idx="1"/>
          </p:nvPr>
        </p:nvSpPr>
        <p:spPr>
          <a:xfrm>
            <a:off x="357188" y="2286000"/>
            <a:ext cx="8229600" cy="2151063"/>
          </a:xfrm>
        </p:spPr>
        <p:txBody>
          <a:bodyPr/>
          <a:lstStyle/>
          <a:p>
            <a:pPr>
              <a:spcAft>
                <a:spcPts val="1200"/>
              </a:spcAft>
              <a:buClrTx/>
            </a:pPr>
            <a:r>
              <a:rPr lang="fr-FR" sz="2000" i="0" dirty="0"/>
              <a:t>L’inflation peut survenir si la masse monétaire (Ms) augmente plus rapidement que la fourniture de biens &amp; services dans l’économie.</a:t>
            </a:r>
          </a:p>
          <a:p>
            <a:pPr>
              <a:spcAft>
                <a:spcPts val="1200"/>
              </a:spcAft>
              <a:buClrTx/>
            </a:pPr>
            <a:r>
              <a:rPr lang="fr-FR" sz="2000" i="0" dirty="0"/>
              <a:t>Une politique visant une faible inflation implique un objectif d’augmentation maximum de la masse monétaire (Ms).</a:t>
            </a:r>
          </a:p>
          <a:p>
            <a:pPr>
              <a:spcAft>
                <a:spcPts val="1200"/>
              </a:spcAft>
              <a:buClrTx/>
            </a:pPr>
            <a:r>
              <a:rPr lang="fr-FR" sz="2000" i="0" dirty="0"/>
              <a:t>L’augmentation de la masse monétaire(Ms) = crédit du système bancaire à l’État et au secteur privé  plus les avoirs extérieurs nets du système bancaire.</a:t>
            </a:r>
          </a:p>
          <a:p>
            <a:pPr>
              <a:spcAft>
                <a:spcPts val="1200"/>
              </a:spcAft>
              <a:buClrTx/>
              <a:buFontTx/>
              <a:buNone/>
            </a:pPr>
            <a:r>
              <a:rPr lang="fr-FR" sz="2000" i="0" dirty="0"/>
              <a:t>   </a:t>
            </a:r>
          </a:p>
          <a:p>
            <a:pPr>
              <a:spcAft>
                <a:spcPts val="1200"/>
              </a:spcAft>
              <a:buClrTx/>
              <a:buFontTx/>
              <a:buNone/>
            </a:pPr>
            <a:endParaRPr lang="fr-BE" dirty="0"/>
          </a:p>
        </p:txBody>
      </p:sp>
      <p:sp>
        <p:nvSpPr>
          <p:cNvPr id="3072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529638" y="6215063"/>
            <a:ext cx="614362" cy="476250"/>
          </a:xfrm>
          <a:noFill/>
        </p:spPr>
        <p:txBody>
          <a:bodyPr/>
          <a:lstStyle/>
          <a:p>
            <a:pPr algn="l"/>
            <a:fld id="{D27C301B-75B6-4753-97FA-09342F7E9D74}" type="slidenum">
              <a:rPr lang="en-GB" smtClean="0"/>
              <a:pPr algn="l"/>
              <a:t>21</a:t>
            </a:fld>
            <a:endParaRPr lang="en-GB"/>
          </a:p>
        </p:txBody>
      </p:sp>
      <p:sp>
        <p:nvSpPr>
          <p:cNvPr id="30724" name="Title 1"/>
          <p:cNvSpPr>
            <a:spLocks noGrp="1"/>
          </p:cNvSpPr>
          <p:nvPr>
            <p:ph type="title"/>
          </p:nvPr>
        </p:nvSpPr>
        <p:spPr>
          <a:xfrm>
            <a:off x="323850" y="1484313"/>
            <a:ext cx="8569325" cy="720725"/>
          </a:xfrm>
        </p:spPr>
        <p:txBody>
          <a:bodyPr/>
          <a:lstStyle/>
          <a:p>
            <a:pPr algn="ctr"/>
            <a:r>
              <a:rPr lang="en-GB" i="1"/>
              <a:t>Le financement monétaire du déficit</a:t>
            </a:r>
            <a:br>
              <a:rPr lang="en-GB"/>
            </a:br>
            <a:endParaRPr lang="en-GB"/>
          </a:p>
        </p:txBody>
      </p:sp>
      <p:sp>
        <p:nvSpPr>
          <p:cNvPr id="30725" name="Rectangle 23"/>
          <p:cNvSpPr txBox="1">
            <a:spLocks noChangeArrowheads="1"/>
          </p:cNvSpPr>
          <p:nvPr/>
        </p:nvSpPr>
        <p:spPr bwMode="auto">
          <a:xfrm>
            <a:off x="428625" y="1500188"/>
            <a:ext cx="7786688" cy="633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58775" indent="-358775" algn="ctr" eaLnBrk="0" hangingPunct="0"/>
            <a:endParaRPr lang="en-US" sz="3200" b="1"/>
          </a:p>
        </p:txBody>
      </p:sp>
      <p:pic>
        <p:nvPicPr>
          <p:cNvPr id="30726" name="Picture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86625" y="4846638"/>
            <a:ext cx="1611313" cy="2011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25151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altLang="en-US" sz="3200" dirty="0"/>
              <a:t>Plan du module</a:t>
            </a:r>
          </a:p>
        </p:txBody>
      </p:sp>
      <p:sp>
        <p:nvSpPr>
          <p:cNvPr id="5123" name="Espace réservé du contenu 2"/>
          <p:cNvSpPr>
            <a:spLocks noGrp="1"/>
          </p:cNvSpPr>
          <p:nvPr>
            <p:ph idx="1"/>
          </p:nvPr>
        </p:nvSpPr>
        <p:spPr>
          <a:xfrm>
            <a:off x="428596" y="2492375"/>
            <a:ext cx="8401080" cy="3722707"/>
          </a:xfrm>
        </p:spPr>
        <p:txBody>
          <a:bodyPr/>
          <a:lstStyle/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</a:pPr>
            <a:r>
              <a:rPr lang="fr-FR" altLang="en-US" i="0" dirty="0"/>
              <a:t>Le cadre macroéconomique</a:t>
            </a:r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</a:pPr>
            <a:r>
              <a:rPr lang="fr-FR" altLang="en-US" i="0" dirty="0"/>
              <a:t>Le tableau des opérations financières de l’Etat (TOFE)</a:t>
            </a:r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</a:pPr>
            <a:r>
              <a:rPr lang="fr-FR" altLang="en-US" i="0" dirty="0"/>
              <a:t>Le déficit des finances publiques</a:t>
            </a:r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</a:pPr>
            <a:r>
              <a:rPr lang="fr-FR" altLang="en-US" i="0" dirty="0"/>
              <a:t>Le financement du déficit</a:t>
            </a:r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</a:pPr>
            <a:r>
              <a:rPr lang="fr-FR" altLang="en-US" b="1" i="0" dirty="0">
                <a:solidFill>
                  <a:srgbClr val="FF0000"/>
                </a:solidFill>
              </a:rPr>
              <a:t>Les règles budgétaires</a:t>
            </a:r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</a:pPr>
            <a:endParaRPr lang="en-GB" altLang="en-US" b="1" dirty="0"/>
          </a:p>
          <a:p>
            <a:endParaRPr lang="en-GB" altLang="en-US" dirty="0">
              <a:solidFill>
                <a:srgbClr val="FF0000"/>
              </a:solidFill>
            </a:endParaRPr>
          </a:p>
          <a:p>
            <a:endParaRPr lang="en-GB" altLang="en-US" dirty="0"/>
          </a:p>
          <a:p>
            <a:endParaRPr lang="en-GB" altLang="en-US" dirty="0"/>
          </a:p>
          <a:p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42275364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Espace réservé du contenu 1"/>
          <p:cNvSpPr>
            <a:spLocks noGrp="1"/>
          </p:cNvSpPr>
          <p:nvPr>
            <p:ph idx="1"/>
          </p:nvPr>
        </p:nvSpPr>
        <p:spPr>
          <a:xfrm>
            <a:off x="357158" y="2132856"/>
            <a:ext cx="8443914" cy="4439416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1200"/>
              </a:spcAft>
              <a:buClrTx/>
              <a:buFontTx/>
              <a:buNone/>
            </a:pPr>
            <a:r>
              <a:rPr lang="fr-FR" i="0" dirty="0"/>
              <a:t>Lors de la préparation du budget …</a:t>
            </a:r>
          </a:p>
          <a:p>
            <a:pPr>
              <a:spcBef>
                <a:spcPts val="0"/>
              </a:spcBef>
              <a:spcAft>
                <a:spcPts val="1200"/>
              </a:spcAft>
              <a:buClrTx/>
              <a:buFont typeface="Wingdings" panose="05000000000000000000" pitchFamily="2" charset="2"/>
              <a:buChar char="§"/>
            </a:pPr>
            <a:r>
              <a:rPr lang="fr-FR" sz="2200" i="0" dirty="0"/>
              <a:t>Est-ce que les contraintes financières et macroéconomiques sont dument prises en compte? </a:t>
            </a:r>
          </a:p>
          <a:p>
            <a:pPr>
              <a:spcBef>
                <a:spcPts val="0"/>
              </a:spcBef>
              <a:spcAft>
                <a:spcPts val="1200"/>
              </a:spcAft>
              <a:buClrTx/>
              <a:buFont typeface="Wingdings" panose="05000000000000000000" pitchFamily="2" charset="2"/>
              <a:buChar char="§"/>
            </a:pPr>
            <a:r>
              <a:rPr lang="fr-FR" sz="2200" i="0" dirty="0"/>
              <a:t>Est-ce que les hypothèses économiques et les projections de recettes du budget sont fondées et cohérentes?</a:t>
            </a:r>
          </a:p>
          <a:p>
            <a:pPr>
              <a:spcBef>
                <a:spcPts val="0"/>
              </a:spcBef>
              <a:spcAft>
                <a:spcPts val="1200"/>
              </a:spcAft>
              <a:buClrTx/>
              <a:buFont typeface="Wingdings" panose="05000000000000000000" pitchFamily="2" charset="2"/>
              <a:buChar char="§"/>
            </a:pPr>
            <a:r>
              <a:rPr lang="fr-FR" sz="2200" i="0" dirty="0"/>
              <a:t>Est-ce que les risques budgétaires sont pris en compte?</a:t>
            </a:r>
          </a:p>
          <a:p>
            <a:pPr>
              <a:spcBef>
                <a:spcPts val="0"/>
              </a:spcBef>
              <a:spcAft>
                <a:spcPts val="1200"/>
              </a:spcAft>
              <a:buClrTx/>
              <a:buFont typeface="Wingdings" panose="05000000000000000000" pitchFamily="2" charset="2"/>
              <a:buChar char="§"/>
            </a:pPr>
            <a:r>
              <a:rPr lang="fr-FR" sz="2200" i="0" dirty="0"/>
              <a:t>Existe-t-il un TOFE prévisionnel prenant en compte ces éléments? </a:t>
            </a:r>
          </a:p>
          <a:p>
            <a:pPr marL="355600" indent="0">
              <a:spcBef>
                <a:spcPts val="0"/>
              </a:spcBef>
              <a:spcAft>
                <a:spcPts val="1200"/>
              </a:spcAft>
              <a:buClrTx/>
              <a:buNone/>
            </a:pPr>
            <a:r>
              <a:rPr lang="en-US" sz="2000" dirty="0" err="1"/>
              <a:t>Voir</a:t>
            </a:r>
            <a:r>
              <a:rPr lang="en-US" sz="2000" dirty="0"/>
              <a:t> Module 2.1</a:t>
            </a:r>
            <a:endParaRPr lang="en-US" altLang="en-US" dirty="0"/>
          </a:p>
        </p:txBody>
      </p:sp>
      <p:sp>
        <p:nvSpPr>
          <p:cNvPr id="41988" name="Title 1"/>
          <p:cNvSpPr>
            <a:spLocks noGrp="1"/>
          </p:cNvSpPr>
          <p:nvPr>
            <p:ph type="title"/>
          </p:nvPr>
        </p:nvSpPr>
        <p:spPr>
          <a:xfrm>
            <a:off x="7303" y="1268760"/>
            <a:ext cx="9001000" cy="650873"/>
          </a:xfrm>
        </p:spPr>
        <p:txBody>
          <a:bodyPr/>
          <a:lstStyle/>
          <a:p>
            <a:pPr algn="ctr"/>
            <a:r>
              <a:rPr lang="fr-FR" altLang="en-US" dirty="0"/>
              <a:t>La GFP et la stabilité macro-budgétaire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Espace réservé du contenu 1"/>
          <p:cNvSpPr>
            <a:spLocks noGrp="1"/>
          </p:cNvSpPr>
          <p:nvPr>
            <p:ph idx="1"/>
          </p:nvPr>
        </p:nvSpPr>
        <p:spPr>
          <a:xfrm>
            <a:off x="323528" y="1988840"/>
            <a:ext cx="8424936" cy="4154775"/>
          </a:xfrm>
        </p:spPr>
        <p:txBody>
          <a:bodyPr/>
          <a:lstStyle/>
          <a:p>
            <a:pPr>
              <a:buClrTx/>
              <a:buFont typeface="Wingdings" pitchFamily="2" charset="2"/>
              <a:buChar char="Ø"/>
            </a:pPr>
            <a:r>
              <a:rPr lang="fr-FR" sz="2200" i="0" dirty="0">
                <a:latin typeface="Arial" panose="020B0604020202020204" pitchFamily="34" charset="0"/>
                <a:cs typeface="Arial" panose="020B0604020202020204" pitchFamily="34" charset="0"/>
              </a:rPr>
              <a:t>Les règles budgétaires visent à obliger un gouvernement à respecter un comportement budgétaire spécifique pour assurer la </a:t>
            </a:r>
            <a:r>
              <a:rPr lang="fr-FR" sz="2200" b="0" i="0" dirty="0">
                <a:latin typeface="Arial" panose="020B0604020202020204" pitchFamily="34" charset="0"/>
                <a:cs typeface="Arial" panose="020B0604020202020204" pitchFamily="34" charset="0"/>
              </a:rPr>
              <a:t>discipline budgétaire globale et la stabilité économique </a:t>
            </a:r>
          </a:p>
          <a:p>
            <a:pPr>
              <a:buClrTx/>
              <a:buFont typeface="Wingdings" pitchFamily="2" charset="2"/>
              <a:buChar char="Ø"/>
            </a:pPr>
            <a:r>
              <a:rPr lang="fr-FR" sz="2200" i="0" dirty="0">
                <a:latin typeface="Arial" panose="020B0604020202020204" pitchFamily="34" charset="0"/>
                <a:cs typeface="Arial" panose="020B0604020202020204" pitchFamily="34" charset="0"/>
              </a:rPr>
              <a:t>Les modalités d’application et le type de règle varient. Exemples: </a:t>
            </a:r>
          </a:p>
          <a:p>
            <a:pPr lvl="1">
              <a:spcAft>
                <a:spcPts val="600"/>
              </a:spcAft>
              <a:buClrTx/>
              <a:buFont typeface="Wingdings" pitchFamily="2" charset="2"/>
              <a:buChar char="§"/>
            </a:pPr>
            <a:r>
              <a:rPr lang="fr-FR" sz="2200" b="0" i="0" dirty="0">
                <a:latin typeface="Arial" panose="020B0604020202020204" pitchFamily="34" charset="0"/>
                <a:cs typeface="Arial" panose="020B0604020202020204" pitchFamily="34" charset="0"/>
              </a:rPr>
              <a:t>les collectivités territoriales ne sont pas autorisés à emprunter</a:t>
            </a:r>
          </a:p>
          <a:p>
            <a:pPr lvl="1">
              <a:spcAft>
                <a:spcPts val="600"/>
              </a:spcAft>
              <a:buClrTx/>
              <a:buFont typeface="Wingdings" pitchFamily="2" charset="2"/>
              <a:buChar char="§"/>
            </a:pPr>
            <a:r>
              <a:rPr lang="fr-FR" sz="2200" b="0" i="0" dirty="0">
                <a:latin typeface="Arial" panose="020B0604020202020204" pitchFamily="34" charset="0"/>
                <a:cs typeface="Arial" panose="020B0604020202020204" pitchFamily="34" charset="0"/>
              </a:rPr>
              <a:t>L’emprunt ne peut financer </a:t>
            </a:r>
            <a:r>
              <a:rPr lang="fr-FR" sz="2200" b="0" dirty="0">
                <a:latin typeface="Arial" panose="020B0604020202020204" pitchFamily="34" charset="0"/>
                <a:cs typeface="Arial" panose="020B0604020202020204" pitchFamily="34" charset="0"/>
              </a:rPr>
              <a:t>que l’investissement (règle d’or)</a:t>
            </a:r>
            <a:r>
              <a:rPr lang="fr-FR" sz="2200" b="0" i="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lvl="1">
              <a:spcAft>
                <a:spcPts val="600"/>
              </a:spcAft>
              <a:buClrTx/>
              <a:buFont typeface="Wingdings" pitchFamily="2" charset="2"/>
              <a:buChar char="§"/>
            </a:pPr>
            <a:r>
              <a:rPr lang="fr-FR" sz="2200" b="0" i="0" dirty="0">
                <a:latin typeface="Arial" panose="020B0604020202020204" pitchFamily="34" charset="0"/>
                <a:cs typeface="Arial" panose="020B0604020202020204" pitchFamily="34" charset="0"/>
              </a:rPr>
              <a:t>Déficit des administrations publiques/PIB &lt; 3%</a:t>
            </a:r>
          </a:p>
          <a:p>
            <a:pPr lvl="1">
              <a:spcAft>
                <a:spcPts val="600"/>
              </a:spcAft>
              <a:buClrTx/>
              <a:buFont typeface="Wingdings" pitchFamily="2" charset="2"/>
              <a:buChar char="§"/>
            </a:pPr>
            <a:r>
              <a:rPr lang="fr-FR" sz="2200" b="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fr-FR" sz="2200" b="0" i="0" dirty="0">
                <a:latin typeface="Arial" panose="020B0604020202020204" pitchFamily="34" charset="0"/>
                <a:cs typeface="Arial" panose="020B0604020202020204" pitchFamily="34" charset="0"/>
              </a:rPr>
              <a:t>ette publique/ PIB &lt; 60%</a:t>
            </a:r>
          </a:p>
          <a:p>
            <a:pPr lvl="1">
              <a:spcAft>
                <a:spcPts val="600"/>
              </a:spcAft>
              <a:buClrTx/>
              <a:buFont typeface="Wingdings" pitchFamily="2" charset="2"/>
              <a:buChar char="§"/>
            </a:pPr>
            <a:r>
              <a:rPr lang="fr-FR" sz="2200" b="0" i="0" dirty="0">
                <a:latin typeface="Arial" panose="020B0604020202020204" pitchFamily="34" charset="0"/>
                <a:cs typeface="Arial" panose="020B0604020202020204" pitchFamily="34" charset="0"/>
              </a:rPr>
              <a:t>Etc. </a:t>
            </a:r>
          </a:p>
          <a:p>
            <a:pPr>
              <a:buClrTx/>
              <a:buFont typeface="Wingdings" pitchFamily="2" charset="2"/>
              <a:buChar char="Ø"/>
            </a:pPr>
            <a:endParaRPr lang="en-GB" sz="2000" dirty="0"/>
          </a:p>
          <a:p>
            <a:pPr lvl="1">
              <a:buClrTx/>
              <a:buFont typeface="Wingdings" pitchFamily="2" charset="2"/>
              <a:buChar char="Ø"/>
            </a:pPr>
            <a:endParaRPr lang="en-GB" b="0" dirty="0"/>
          </a:p>
          <a:p>
            <a:pPr>
              <a:buFont typeface="Wingdings" pitchFamily="2" charset="2"/>
              <a:buChar char="Ø"/>
            </a:pPr>
            <a:endParaRPr lang="en-GB" sz="2200" dirty="0"/>
          </a:p>
          <a:p>
            <a:pPr>
              <a:buFontTx/>
              <a:buNone/>
            </a:pPr>
            <a:r>
              <a:rPr lang="en-GB" sz="2200" dirty="0"/>
              <a:t> </a:t>
            </a:r>
          </a:p>
          <a:p>
            <a:pPr>
              <a:buFont typeface="Wingdings" pitchFamily="2" charset="2"/>
              <a:buChar char="Ø"/>
            </a:pPr>
            <a:endParaRPr lang="fr-BE" dirty="0"/>
          </a:p>
          <a:p>
            <a:pPr>
              <a:buFont typeface="Wingdings" pitchFamily="2" charset="2"/>
              <a:buChar char="Ø"/>
            </a:pPr>
            <a:endParaRPr lang="en-US" dirty="0"/>
          </a:p>
          <a:p>
            <a:pPr>
              <a:spcAft>
                <a:spcPts val="1200"/>
              </a:spcAft>
              <a:buFontTx/>
              <a:buNone/>
            </a:pPr>
            <a:endParaRPr lang="en-US" dirty="0"/>
          </a:p>
          <a:p>
            <a:endParaRPr lang="fr-BE" dirty="0"/>
          </a:p>
        </p:txBody>
      </p:sp>
      <p:sp>
        <p:nvSpPr>
          <p:cNvPr id="38915" name="Titre 2"/>
          <p:cNvSpPr>
            <a:spLocks noGrp="1"/>
          </p:cNvSpPr>
          <p:nvPr>
            <p:ph type="title"/>
          </p:nvPr>
        </p:nvSpPr>
        <p:spPr>
          <a:xfrm>
            <a:off x="295738" y="1104107"/>
            <a:ext cx="9144000" cy="800100"/>
          </a:xfrm>
        </p:spPr>
        <p:txBody>
          <a:bodyPr/>
          <a:lstStyle/>
          <a:p>
            <a:pPr indent="0" eaLnBrk="1" hangingPunct="1"/>
            <a:r>
              <a:rPr lang="fr-FR" i="1" dirty="0"/>
              <a:t>Les règles budgétaires </a:t>
            </a:r>
            <a:endParaRPr lang="fr-FR" i="1" dirty="0">
              <a:solidFill>
                <a:srgbClr val="FF0000"/>
              </a:solidFill>
            </a:endParaRPr>
          </a:p>
        </p:txBody>
      </p:sp>
      <p:sp>
        <p:nvSpPr>
          <p:cNvPr id="3891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572500" y="6215063"/>
            <a:ext cx="2133600" cy="476250"/>
          </a:xfrm>
          <a:noFill/>
        </p:spPr>
        <p:txBody>
          <a:bodyPr/>
          <a:lstStyle/>
          <a:p>
            <a:pPr algn="l"/>
            <a:fld id="{2DB95BD2-8B45-4FC9-981A-6EFD1E375B74}" type="slidenum">
              <a:rPr lang="en-GB" smtClean="0"/>
              <a:pPr algn="l"/>
              <a:t>24</a:t>
            </a:fld>
            <a:endParaRPr lang="en-GB"/>
          </a:p>
        </p:txBody>
      </p:sp>
      <p:sp>
        <p:nvSpPr>
          <p:cNvPr id="38917" name="Rectangle 23"/>
          <p:cNvSpPr txBox="1">
            <a:spLocks noChangeArrowheads="1"/>
          </p:cNvSpPr>
          <p:nvPr/>
        </p:nvSpPr>
        <p:spPr bwMode="auto">
          <a:xfrm>
            <a:off x="571500" y="1643063"/>
            <a:ext cx="7786688" cy="633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58775" indent="-358775" algn="ctr" eaLnBrk="0" hangingPunct="0"/>
            <a:endParaRPr lang="en-US" sz="3200" b="1" i="1"/>
          </a:p>
        </p:txBody>
      </p:sp>
    </p:spTree>
    <p:extLst>
      <p:ext uri="{BB962C8B-B14F-4D97-AF65-F5344CB8AC3E}">
        <p14:creationId xmlns:p14="http://schemas.microsoft.com/office/powerpoint/2010/main" val="5296424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4536504"/>
          </a:xfrm>
        </p:spPr>
        <p:txBody>
          <a:bodyPr/>
          <a:lstStyle/>
          <a:p>
            <a:pPr marL="87313" indent="0">
              <a:spcAft>
                <a:spcPts val="1200"/>
              </a:spcAft>
              <a:buNone/>
            </a:pPr>
            <a:r>
              <a:rPr lang="en-GB" sz="2000" b="1" i="0" dirty="0" err="1"/>
              <a:t>Gouvernance</a:t>
            </a:r>
            <a:r>
              <a:rPr lang="en-GB" sz="2000" b="1" i="0" dirty="0"/>
              <a:t> des finances </a:t>
            </a:r>
            <a:r>
              <a:rPr lang="en-GB" sz="2000" b="1" i="0" dirty="0" err="1"/>
              <a:t>publiques</a:t>
            </a:r>
            <a:r>
              <a:rPr lang="en-GB" sz="2000" b="1" i="0" dirty="0"/>
              <a:t> au sein de </a:t>
            </a:r>
            <a:r>
              <a:rPr lang="en-GB" sz="2000" b="1" i="0" dirty="0" err="1"/>
              <a:t>l’Union</a:t>
            </a:r>
            <a:r>
              <a:rPr lang="en-GB" sz="2000" b="1" i="0" dirty="0"/>
              <a:t> </a:t>
            </a:r>
            <a:r>
              <a:rPr lang="en-GB" sz="2000" b="1" i="0" dirty="0" err="1"/>
              <a:t>Européenne</a:t>
            </a:r>
            <a:endParaRPr lang="en-GB" sz="2000" b="1" i="0" dirty="0"/>
          </a:p>
          <a:p>
            <a:pPr marL="87313" indent="0">
              <a:spcAft>
                <a:spcPts val="600"/>
              </a:spcAft>
              <a:buNone/>
            </a:pPr>
            <a:r>
              <a:rPr lang="en-US" sz="1950" b="1" dirty="0"/>
              <a:t>Le </a:t>
            </a:r>
            <a:r>
              <a:rPr lang="en-US" sz="1950" b="1" dirty="0" err="1"/>
              <a:t>Pacte</a:t>
            </a:r>
            <a:r>
              <a:rPr lang="en-US" sz="1950" b="1" dirty="0"/>
              <a:t> de </a:t>
            </a:r>
            <a:r>
              <a:rPr lang="en-US" sz="1950" b="1" dirty="0" err="1"/>
              <a:t>Stabilité</a:t>
            </a:r>
            <a:r>
              <a:rPr lang="en-US" sz="1950" b="1" dirty="0"/>
              <a:t> et de </a:t>
            </a:r>
            <a:r>
              <a:rPr lang="en-US" sz="1950" b="1" dirty="0" err="1"/>
              <a:t>Croissance</a:t>
            </a:r>
            <a:r>
              <a:rPr lang="en-US" sz="1950" b="1" dirty="0"/>
              <a:t> (PSC) (1997) </a:t>
            </a:r>
            <a:r>
              <a:rPr lang="en-US" sz="1950" dirty="0" err="1"/>
              <a:t>exige</a:t>
            </a:r>
            <a:r>
              <a:rPr lang="en-US" sz="1950" dirty="0"/>
              <a:t> que:</a:t>
            </a:r>
          </a:p>
          <a:p>
            <a:pPr marL="675000" lvl="1">
              <a:spcAft>
                <a:spcPts val="600"/>
              </a:spcAft>
              <a:buClr>
                <a:srgbClr val="0F5494"/>
              </a:buClr>
              <a:buFont typeface="Wingdings" panose="05000000000000000000" pitchFamily="2" charset="2"/>
              <a:buChar char="Ø"/>
            </a:pPr>
            <a:r>
              <a:rPr lang="en-US" sz="1800" b="0" dirty="0"/>
              <a:t>Le deficit du </a:t>
            </a:r>
            <a:r>
              <a:rPr lang="en-US" sz="1800" b="0" dirty="0" err="1"/>
              <a:t>secteur</a:t>
            </a:r>
            <a:r>
              <a:rPr lang="en-US" sz="1800" b="0" dirty="0"/>
              <a:t> </a:t>
            </a:r>
            <a:r>
              <a:rPr lang="en-US" sz="1800" b="0" dirty="0" err="1"/>
              <a:t>consolidé</a:t>
            </a:r>
            <a:r>
              <a:rPr lang="en-US" sz="1800" b="0" dirty="0"/>
              <a:t> des administrations </a:t>
            </a:r>
            <a:r>
              <a:rPr lang="en-US" sz="1800" b="0" dirty="0" err="1"/>
              <a:t>publiques</a:t>
            </a:r>
            <a:r>
              <a:rPr lang="en-US" sz="1800" b="0" dirty="0"/>
              <a:t> ne </a:t>
            </a:r>
            <a:r>
              <a:rPr lang="en-US" sz="1800" b="0" dirty="0" err="1"/>
              <a:t>doit</a:t>
            </a:r>
            <a:r>
              <a:rPr lang="en-US" sz="1800" b="0" dirty="0"/>
              <a:t> pas </a:t>
            </a:r>
            <a:r>
              <a:rPr lang="en-US" sz="1800" b="0" dirty="0" err="1"/>
              <a:t>excéder</a:t>
            </a:r>
            <a:r>
              <a:rPr lang="en-US" sz="1800" b="0" dirty="0"/>
              <a:t> 3% du PIB; et</a:t>
            </a:r>
          </a:p>
          <a:p>
            <a:pPr marL="675000" lvl="1">
              <a:buClr>
                <a:srgbClr val="0F5494"/>
              </a:buClr>
              <a:buFont typeface="Wingdings" panose="05000000000000000000" pitchFamily="2" charset="2"/>
              <a:buChar char="Ø"/>
            </a:pPr>
            <a:r>
              <a:rPr lang="en-US" sz="1800" b="0" dirty="0"/>
              <a:t>La </a:t>
            </a:r>
            <a:r>
              <a:rPr lang="en-US" sz="1800" b="0" dirty="0" err="1"/>
              <a:t>dette</a:t>
            </a:r>
            <a:r>
              <a:rPr lang="en-US" sz="1800" b="0" dirty="0"/>
              <a:t> </a:t>
            </a:r>
            <a:r>
              <a:rPr lang="en-US" sz="1800" b="0" dirty="0" err="1"/>
              <a:t>publique</a:t>
            </a:r>
            <a:r>
              <a:rPr lang="en-US" sz="1800" b="0" dirty="0"/>
              <a:t> ne </a:t>
            </a:r>
            <a:r>
              <a:rPr lang="en-US" sz="1800" b="0" dirty="0" err="1"/>
              <a:t>doit</a:t>
            </a:r>
            <a:r>
              <a:rPr lang="en-US" sz="1800" b="0" dirty="0"/>
              <a:t> pas </a:t>
            </a:r>
            <a:r>
              <a:rPr lang="en-US" sz="1800" b="0" dirty="0" err="1"/>
              <a:t>dépasser</a:t>
            </a:r>
            <a:r>
              <a:rPr lang="en-US" sz="1800" b="0" dirty="0"/>
              <a:t> 60% du PIB (</a:t>
            </a:r>
            <a:r>
              <a:rPr lang="en-US" sz="1800" b="0" dirty="0" err="1"/>
              <a:t>ou</a:t>
            </a:r>
            <a:r>
              <a:rPr lang="en-US" sz="1800" b="0" dirty="0"/>
              <a:t> au </a:t>
            </a:r>
            <a:r>
              <a:rPr lang="en-US" sz="1800" b="0" dirty="0" err="1"/>
              <a:t>moins</a:t>
            </a:r>
            <a:r>
              <a:rPr lang="en-US" sz="1800" b="0" dirty="0"/>
              <a:t> </a:t>
            </a:r>
            <a:r>
              <a:rPr lang="en-US" sz="1800" b="0" dirty="0" err="1"/>
              <a:t>être</a:t>
            </a:r>
            <a:r>
              <a:rPr lang="en-US" sz="1800" b="0" dirty="0"/>
              <a:t> </a:t>
            </a:r>
            <a:r>
              <a:rPr lang="en-US" sz="1800" b="0" dirty="0" err="1"/>
              <a:t>en</a:t>
            </a:r>
            <a:r>
              <a:rPr lang="en-US" sz="1800" b="0" dirty="0"/>
              <a:t> </a:t>
            </a:r>
            <a:r>
              <a:rPr lang="en-US" sz="1800" b="0" dirty="0" err="1"/>
              <a:t>nette</a:t>
            </a:r>
            <a:r>
              <a:rPr lang="en-US" sz="1800" b="0" dirty="0"/>
              <a:t> diminution, </a:t>
            </a:r>
            <a:r>
              <a:rPr lang="en-US" sz="1800" b="0" dirty="0" err="1"/>
              <a:t>visant</a:t>
            </a:r>
            <a:r>
              <a:rPr lang="en-US" sz="1800" b="0" dirty="0"/>
              <a:t> le </a:t>
            </a:r>
            <a:r>
              <a:rPr lang="en-US" sz="1800" b="0" dirty="0" err="1"/>
              <a:t>seuil</a:t>
            </a:r>
            <a:r>
              <a:rPr lang="en-US" sz="1800" b="0" dirty="0"/>
              <a:t> de 60% </a:t>
            </a:r>
            <a:r>
              <a:rPr lang="en-US" sz="1800" b="0" dirty="0" err="1"/>
              <a:t>thres</a:t>
            </a:r>
            <a:r>
              <a:rPr lang="en-US" sz="1800" b="0" dirty="0"/>
              <a:t>).</a:t>
            </a:r>
            <a:endParaRPr lang="fr-FR" sz="2000" b="1" dirty="0"/>
          </a:p>
          <a:p>
            <a:pPr marL="274950">
              <a:buClr>
                <a:srgbClr val="0F5494"/>
              </a:buClr>
              <a:buFont typeface="Wingdings" panose="05000000000000000000" pitchFamily="2" charset="2"/>
              <a:buChar char="Ø"/>
            </a:pPr>
            <a:r>
              <a:rPr lang="fr-FR" sz="2000" b="1" dirty="0"/>
              <a:t>Le traité sur la stabilité, la coordination et la gouvernance</a:t>
            </a:r>
            <a:r>
              <a:rPr lang="fr-FR" sz="2000" dirty="0"/>
              <a:t> (TSCG) (2012), aussi appelé Pacte Budgétaire stipule:</a:t>
            </a:r>
          </a:p>
          <a:p>
            <a:pPr marL="675000" lvl="1">
              <a:buClr>
                <a:srgbClr val="0F5494"/>
              </a:buClr>
              <a:buFont typeface="Wingdings" panose="05000000000000000000" pitchFamily="2" charset="2"/>
              <a:buChar char="Ø"/>
            </a:pPr>
            <a:r>
              <a:rPr lang="en-US" sz="1800" b="0" dirty="0" err="1"/>
              <a:t>Règle</a:t>
            </a:r>
            <a:r>
              <a:rPr lang="en-US" sz="1800" b="0" dirty="0"/>
              <a:t> d’or </a:t>
            </a:r>
            <a:r>
              <a:rPr lang="en-US" sz="1800" b="0" dirty="0" err="1"/>
              <a:t>budgétaire</a:t>
            </a:r>
            <a:r>
              <a:rPr lang="en-US" sz="1800" b="0" dirty="0"/>
              <a:t>: Principe de </a:t>
            </a:r>
            <a:r>
              <a:rPr lang="en-US" sz="1800" b="0" dirty="0" err="1"/>
              <a:t>l’équilibre</a:t>
            </a:r>
            <a:r>
              <a:rPr lang="en-US" sz="1800" b="0" dirty="0"/>
              <a:t> </a:t>
            </a:r>
            <a:r>
              <a:rPr lang="en-US" sz="1800" b="0" dirty="0" err="1"/>
              <a:t>budgétaire</a:t>
            </a:r>
            <a:endParaRPr lang="en-US" sz="1800" b="0" dirty="0"/>
          </a:p>
          <a:p>
            <a:pPr marL="675000" lvl="1">
              <a:buClr>
                <a:srgbClr val="0F5494"/>
              </a:buClr>
              <a:buFont typeface="Wingdings" panose="05000000000000000000" pitchFamily="2" charset="2"/>
              <a:buChar char="Ø"/>
            </a:pPr>
            <a:r>
              <a:rPr lang="en-US" sz="1800" b="0" dirty="0" err="1"/>
              <a:t>Excès</a:t>
            </a:r>
            <a:r>
              <a:rPr lang="en-US" sz="1800" b="0" dirty="0"/>
              <a:t> de </a:t>
            </a:r>
            <a:r>
              <a:rPr lang="en-US" sz="1800" b="0" dirty="0" err="1"/>
              <a:t>dette</a:t>
            </a:r>
            <a:r>
              <a:rPr lang="en-US" sz="1800" b="0" dirty="0"/>
              <a:t> </a:t>
            </a:r>
            <a:r>
              <a:rPr lang="en-US" sz="1800" b="0" dirty="0" err="1"/>
              <a:t>publique</a:t>
            </a:r>
            <a:r>
              <a:rPr lang="en-US" sz="1800" b="0" dirty="0"/>
              <a:t> à </a:t>
            </a:r>
            <a:r>
              <a:rPr lang="en-US" sz="1800" b="0" dirty="0" err="1"/>
              <a:t>résorber</a:t>
            </a:r>
            <a:r>
              <a:rPr lang="en-US" sz="1800" b="0" dirty="0"/>
              <a:t> de 1/20 par an.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467544" y="1269107"/>
            <a:ext cx="8229600" cy="6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algn="ctr"/>
            <a:r>
              <a:rPr lang="fr-FR" i="1" dirty="0"/>
              <a:t>Les règles budgétaires</a:t>
            </a:r>
            <a:endParaRPr lang="en-GB" altLang="en-US" kern="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C71F27-4B84-46AE-8D2E-A22C0746641C}" type="slidenum">
              <a:rPr lang="en-GB" smtClean="0"/>
              <a:pPr>
                <a:defRPr/>
              </a:pPr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0145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612" y="116632"/>
            <a:ext cx="6984776" cy="15116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Espace réservé du contenu 6"/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461" y="1628279"/>
            <a:ext cx="6840759" cy="51130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555454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1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138113" y="6219825"/>
            <a:ext cx="2895600" cy="476250"/>
          </a:xfrm>
          <a:ln algn="ctr"/>
        </p:spPr>
        <p:txBody>
          <a:bodyPr anchor="b"/>
          <a:lstStyle>
            <a:lvl1pPr eaLnBrk="0" hangingPunct="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algn="l">
              <a:lnSpc>
                <a:spcPts val="1400"/>
              </a:lnSpc>
            </a:pPr>
            <a:fld id="{CA928CFF-DC82-4B49-9654-927F6B092F28}" type="slidenum">
              <a:rPr lang="en-US">
                <a:solidFill>
                  <a:srgbClr val="00A6C8"/>
                </a:solidFill>
                <a:latin typeface="Verdana" panose="020B0604030504040204" pitchFamily="34" charset="0"/>
              </a:rPr>
              <a:pPr algn="l">
                <a:lnSpc>
                  <a:spcPts val="1400"/>
                </a:lnSpc>
              </a:pPr>
              <a:t>27</a:t>
            </a:fld>
            <a:endParaRPr lang="en-US">
              <a:solidFill>
                <a:srgbClr val="00A6C8"/>
              </a:solidFill>
              <a:latin typeface="Verdana" panose="020B0604030504040204" pitchFamily="34" charset="0"/>
            </a:endParaRPr>
          </a:p>
        </p:txBody>
      </p:sp>
      <p:sp>
        <p:nvSpPr>
          <p:cNvPr id="25604" name="Rectangle 3"/>
          <p:cNvSpPr>
            <a:spLocks noChangeArrowheads="1"/>
          </p:cNvSpPr>
          <p:nvPr/>
        </p:nvSpPr>
        <p:spPr bwMode="auto">
          <a:xfrm>
            <a:off x="214313" y="3429000"/>
            <a:ext cx="1541462" cy="828675"/>
          </a:xfrm>
          <a:prstGeom prst="rect">
            <a:avLst/>
          </a:prstGeom>
          <a:solidFill>
            <a:srgbClr val="800000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lIns="92075" tIns="46038" rIns="92075" bIns="46038"/>
          <a:lstStyle>
            <a:lvl1pPr defTabSz="762000" eaLnBrk="0" hangingPunct="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950" indent="-285750" defTabSz="762000" eaLnBrk="0" hangingPunct="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3000" indent="-228600" defTabSz="762000" eaLnBrk="0" hangingPunct="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600200" indent="-228600" defTabSz="762000" eaLnBrk="0" hangingPunct="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7400" indent="-228600" defTabSz="762000" eaLnBrk="0" hangingPunct="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6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8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90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62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b="1">
                <a:solidFill>
                  <a:srgbClr val="FFFF00"/>
                </a:solidFill>
              </a:rPr>
              <a:t>Déficit </a:t>
            </a:r>
          </a:p>
          <a:p>
            <a:r>
              <a:rPr lang="en-GB" b="1">
                <a:solidFill>
                  <a:srgbClr val="FFFF00"/>
                </a:solidFill>
              </a:rPr>
              <a:t>hors dons</a:t>
            </a:r>
          </a:p>
        </p:txBody>
      </p:sp>
      <p:sp>
        <p:nvSpPr>
          <p:cNvPr id="25605" name="Rectangle 4"/>
          <p:cNvSpPr>
            <a:spLocks noChangeArrowheads="1"/>
          </p:cNvSpPr>
          <p:nvPr/>
        </p:nvSpPr>
        <p:spPr bwMode="auto">
          <a:xfrm>
            <a:off x="2265363" y="1587500"/>
            <a:ext cx="2836862" cy="466725"/>
          </a:xfrm>
          <a:prstGeom prst="rect">
            <a:avLst/>
          </a:prstGeom>
          <a:solidFill>
            <a:srgbClr val="800000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lIns="92075" tIns="46038" rIns="92075" bIns="46038"/>
          <a:lstStyle>
            <a:lvl1pPr defTabSz="762000" eaLnBrk="0" hangingPunct="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950" indent="-285750" defTabSz="762000" eaLnBrk="0" hangingPunct="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3000" indent="-228600" defTabSz="762000" eaLnBrk="0" hangingPunct="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600200" indent="-228600" defTabSz="762000" eaLnBrk="0" hangingPunct="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7400" indent="-228600" defTabSz="762000" eaLnBrk="0" hangingPunct="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6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8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90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62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sz="2000" b="1" dirty="0" err="1">
                <a:solidFill>
                  <a:srgbClr val="FFCC66"/>
                </a:solidFill>
              </a:rPr>
              <a:t>Bancaire</a:t>
            </a:r>
            <a:r>
              <a:rPr lang="en-GB" sz="2000" b="1" dirty="0">
                <a:solidFill>
                  <a:srgbClr val="FFCC66"/>
                </a:solidFill>
              </a:rPr>
              <a:t> </a:t>
            </a:r>
            <a:r>
              <a:rPr lang="en-GB" sz="2000" b="1" dirty="0" err="1">
                <a:solidFill>
                  <a:srgbClr val="FFCC66"/>
                </a:solidFill>
              </a:rPr>
              <a:t>intérieur</a:t>
            </a:r>
            <a:endParaRPr lang="en-GB" sz="2000" b="1" dirty="0">
              <a:solidFill>
                <a:srgbClr val="FFCC66"/>
              </a:solidFill>
            </a:endParaRPr>
          </a:p>
        </p:txBody>
      </p:sp>
      <p:sp>
        <p:nvSpPr>
          <p:cNvPr id="25606" name="Rectangle 5"/>
          <p:cNvSpPr>
            <a:spLocks noChangeArrowheads="1"/>
          </p:cNvSpPr>
          <p:nvPr/>
        </p:nvSpPr>
        <p:spPr bwMode="auto">
          <a:xfrm>
            <a:off x="5503863" y="1593850"/>
            <a:ext cx="2836862" cy="466725"/>
          </a:xfrm>
          <a:prstGeom prst="rect">
            <a:avLst/>
          </a:prstGeom>
          <a:solidFill>
            <a:srgbClr val="800000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lIns="92075" tIns="46038" rIns="92075" bIns="46038"/>
          <a:lstStyle>
            <a:lvl1pPr defTabSz="762000" eaLnBrk="0" hangingPunct="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950" indent="-285750" defTabSz="762000" eaLnBrk="0" hangingPunct="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3000" indent="-228600" defTabSz="762000" eaLnBrk="0" hangingPunct="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600200" indent="-228600" defTabSz="762000" eaLnBrk="0" hangingPunct="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7400" indent="-228600" defTabSz="762000" eaLnBrk="0" hangingPunct="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6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8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90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62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sz="2000" b="1">
                <a:solidFill>
                  <a:srgbClr val="FFFF00"/>
                </a:solidFill>
              </a:rPr>
              <a:t>Inflation</a:t>
            </a:r>
          </a:p>
        </p:txBody>
      </p:sp>
      <p:sp>
        <p:nvSpPr>
          <p:cNvPr id="25607" name="Rectangle 6"/>
          <p:cNvSpPr>
            <a:spLocks noChangeArrowheads="1"/>
          </p:cNvSpPr>
          <p:nvPr/>
        </p:nvSpPr>
        <p:spPr bwMode="auto">
          <a:xfrm>
            <a:off x="2266950" y="2222500"/>
            <a:ext cx="2836863" cy="466725"/>
          </a:xfrm>
          <a:prstGeom prst="rect">
            <a:avLst/>
          </a:prstGeom>
          <a:solidFill>
            <a:srgbClr val="800000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lIns="92075" tIns="46038" rIns="92075" bIns="46038"/>
          <a:lstStyle>
            <a:lvl1pPr defTabSz="762000" eaLnBrk="0" hangingPunct="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950" indent="-285750" defTabSz="762000" eaLnBrk="0" hangingPunct="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3000" indent="-228600" defTabSz="762000" eaLnBrk="0" hangingPunct="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600200" indent="-228600" defTabSz="762000" eaLnBrk="0" hangingPunct="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7400" indent="-228600" defTabSz="762000" eaLnBrk="0" hangingPunct="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6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8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90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62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sz="2000" b="1" dirty="0" err="1">
                <a:solidFill>
                  <a:srgbClr val="FFCC66"/>
                </a:solidFill>
              </a:rPr>
              <a:t>Emprunt</a:t>
            </a:r>
            <a:r>
              <a:rPr lang="en-GB" sz="2000" b="1" dirty="0">
                <a:solidFill>
                  <a:srgbClr val="FFCC66"/>
                </a:solidFill>
              </a:rPr>
              <a:t> </a:t>
            </a:r>
            <a:r>
              <a:rPr lang="en-GB" sz="2000" b="1" dirty="0" err="1">
                <a:solidFill>
                  <a:srgbClr val="FFCC66"/>
                </a:solidFill>
              </a:rPr>
              <a:t>intérieur</a:t>
            </a:r>
            <a:endParaRPr lang="en-GB" sz="2000" b="1" dirty="0">
              <a:solidFill>
                <a:srgbClr val="FFCC66"/>
              </a:solidFill>
            </a:endParaRPr>
          </a:p>
        </p:txBody>
      </p:sp>
      <p:sp>
        <p:nvSpPr>
          <p:cNvPr id="25608" name="Rectangle 7"/>
          <p:cNvSpPr>
            <a:spLocks noChangeArrowheads="1"/>
          </p:cNvSpPr>
          <p:nvPr/>
        </p:nvSpPr>
        <p:spPr bwMode="auto">
          <a:xfrm>
            <a:off x="2262188" y="2914650"/>
            <a:ext cx="2836862" cy="466725"/>
          </a:xfrm>
          <a:prstGeom prst="rect">
            <a:avLst/>
          </a:prstGeom>
          <a:solidFill>
            <a:srgbClr val="800000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lIns="92075" tIns="46038" rIns="92075" bIns="46038"/>
          <a:lstStyle>
            <a:lvl1pPr defTabSz="762000" eaLnBrk="0" hangingPunct="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950" indent="-285750" defTabSz="762000" eaLnBrk="0" hangingPunct="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3000" indent="-228600" defTabSz="762000" eaLnBrk="0" hangingPunct="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600200" indent="-228600" defTabSz="762000" eaLnBrk="0" hangingPunct="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7400" indent="-228600" defTabSz="762000" eaLnBrk="0" hangingPunct="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6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8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90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62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sz="2000" b="1">
                <a:solidFill>
                  <a:srgbClr val="FFCC66"/>
                </a:solidFill>
              </a:rPr>
              <a:t>Emprunt extérieur</a:t>
            </a:r>
          </a:p>
        </p:txBody>
      </p:sp>
      <p:sp>
        <p:nvSpPr>
          <p:cNvPr id="25609" name="Rectangle 8"/>
          <p:cNvSpPr>
            <a:spLocks noChangeArrowheads="1"/>
          </p:cNvSpPr>
          <p:nvPr/>
        </p:nvSpPr>
        <p:spPr bwMode="auto">
          <a:xfrm>
            <a:off x="2265363" y="5130800"/>
            <a:ext cx="2836862" cy="466725"/>
          </a:xfrm>
          <a:prstGeom prst="rect">
            <a:avLst/>
          </a:prstGeom>
          <a:solidFill>
            <a:srgbClr val="800000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lIns="92075" tIns="46038" rIns="92075" bIns="46038"/>
          <a:lstStyle>
            <a:lvl1pPr defTabSz="762000" eaLnBrk="0" hangingPunct="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950" indent="-285750" defTabSz="762000" eaLnBrk="0" hangingPunct="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3000" indent="-228600" defTabSz="762000" eaLnBrk="0" hangingPunct="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600200" indent="-228600" defTabSz="762000" eaLnBrk="0" hangingPunct="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7400" indent="-228600" defTabSz="762000" eaLnBrk="0" hangingPunct="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6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8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90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62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sz="2000" b="1">
                <a:solidFill>
                  <a:srgbClr val="FFFF00"/>
                </a:solidFill>
              </a:rPr>
              <a:t>Dons</a:t>
            </a:r>
          </a:p>
        </p:txBody>
      </p:sp>
      <p:sp>
        <p:nvSpPr>
          <p:cNvPr id="25610" name="Rectangle 9"/>
          <p:cNvSpPr>
            <a:spLocks noChangeArrowheads="1"/>
          </p:cNvSpPr>
          <p:nvPr/>
        </p:nvSpPr>
        <p:spPr bwMode="auto">
          <a:xfrm>
            <a:off x="2243138" y="3609975"/>
            <a:ext cx="2836862" cy="466725"/>
          </a:xfrm>
          <a:prstGeom prst="rect">
            <a:avLst/>
          </a:prstGeom>
          <a:solidFill>
            <a:srgbClr val="800000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lIns="92075" tIns="46038" rIns="92075" bIns="46038"/>
          <a:lstStyle>
            <a:lvl1pPr defTabSz="762000" eaLnBrk="0" hangingPunct="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950" indent="-285750" defTabSz="762000" eaLnBrk="0" hangingPunct="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3000" indent="-228600" defTabSz="762000" eaLnBrk="0" hangingPunct="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600200" indent="-228600" defTabSz="762000" eaLnBrk="0" hangingPunct="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7400" indent="-228600" defTabSz="762000" eaLnBrk="0" hangingPunct="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6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8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90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62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sz="2000" b="1" dirty="0" err="1">
                <a:solidFill>
                  <a:srgbClr val="FFFF00"/>
                </a:solidFill>
              </a:rPr>
              <a:t>Ventes</a:t>
            </a:r>
            <a:r>
              <a:rPr lang="en-GB" sz="2000" b="1" dirty="0">
                <a:solidFill>
                  <a:srgbClr val="FFFF00"/>
                </a:solidFill>
              </a:rPr>
              <a:t> </a:t>
            </a:r>
            <a:r>
              <a:rPr lang="en-GB" sz="2000" b="1" dirty="0" err="1">
                <a:solidFill>
                  <a:srgbClr val="FFFF00"/>
                </a:solidFill>
              </a:rPr>
              <a:t>d'actif</a:t>
            </a:r>
            <a:endParaRPr lang="en-GB" sz="2000" b="1" dirty="0">
              <a:solidFill>
                <a:srgbClr val="FFFF00"/>
              </a:solidFill>
            </a:endParaRPr>
          </a:p>
        </p:txBody>
      </p:sp>
      <p:sp>
        <p:nvSpPr>
          <p:cNvPr id="25611" name="Rectangle 10"/>
          <p:cNvSpPr>
            <a:spLocks noChangeArrowheads="1"/>
          </p:cNvSpPr>
          <p:nvPr/>
        </p:nvSpPr>
        <p:spPr bwMode="auto">
          <a:xfrm>
            <a:off x="2259013" y="4343400"/>
            <a:ext cx="2836862" cy="466725"/>
          </a:xfrm>
          <a:prstGeom prst="rect">
            <a:avLst/>
          </a:prstGeom>
          <a:solidFill>
            <a:srgbClr val="800000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lIns="92075" tIns="46038" rIns="92075" bIns="46038"/>
          <a:lstStyle>
            <a:lvl1pPr defTabSz="762000" eaLnBrk="0" hangingPunct="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950" indent="-285750" defTabSz="762000" eaLnBrk="0" hangingPunct="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3000" indent="-228600" defTabSz="762000" eaLnBrk="0" hangingPunct="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600200" indent="-228600" defTabSz="762000" eaLnBrk="0" hangingPunct="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7400" indent="-228600" defTabSz="762000" eaLnBrk="0" hangingPunct="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6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8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90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62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sz="2000" b="1">
                <a:solidFill>
                  <a:srgbClr val="FFFF00"/>
                </a:solidFill>
              </a:rPr>
              <a:t>Arriérés</a:t>
            </a:r>
          </a:p>
        </p:txBody>
      </p:sp>
      <p:sp>
        <p:nvSpPr>
          <p:cNvPr id="25613" name="Rectangle 12"/>
          <p:cNvSpPr>
            <a:spLocks noChangeArrowheads="1"/>
          </p:cNvSpPr>
          <p:nvPr/>
        </p:nvSpPr>
        <p:spPr bwMode="auto">
          <a:xfrm>
            <a:off x="5510213" y="2209800"/>
            <a:ext cx="2836862" cy="466725"/>
          </a:xfrm>
          <a:prstGeom prst="rect">
            <a:avLst/>
          </a:prstGeom>
          <a:solidFill>
            <a:srgbClr val="800000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lIns="92075" tIns="46038" rIns="92075" bIns="46038"/>
          <a:lstStyle>
            <a:lvl1pPr defTabSz="762000" eaLnBrk="0" hangingPunct="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950" indent="-285750" defTabSz="762000" eaLnBrk="0" hangingPunct="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3000" indent="-228600" defTabSz="762000" eaLnBrk="0" hangingPunct="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600200" indent="-228600" defTabSz="762000" eaLnBrk="0" hangingPunct="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7400" indent="-228600" defTabSz="762000" eaLnBrk="0" hangingPunct="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6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8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90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62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sz="2000" b="1">
                <a:solidFill>
                  <a:srgbClr val="FFFF00"/>
                </a:solidFill>
              </a:rPr>
              <a:t>Eviction </a:t>
            </a:r>
            <a:r>
              <a:rPr lang="en-GB" sz="1200" b="1">
                <a:solidFill>
                  <a:srgbClr val="FFFF00"/>
                </a:solidFill>
              </a:rPr>
              <a:t>(Crowding out)</a:t>
            </a:r>
          </a:p>
        </p:txBody>
      </p:sp>
      <p:sp>
        <p:nvSpPr>
          <p:cNvPr id="25614" name="Rectangle 13"/>
          <p:cNvSpPr>
            <a:spLocks noChangeArrowheads="1"/>
          </p:cNvSpPr>
          <p:nvPr/>
        </p:nvSpPr>
        <p:spPr bwMode="auto">
          <a:xfrm>
            <a:off x="5535613" y="2921000"/>
            <a:ext cx="2836862" cy="466725"/>
          </a:xfrm>
          <a:prstGeom prst="rect">
            <a:avLst/>
          </a:prstGeom>
          <a:solidFill>
            <a:srgbClr val="800000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lIns="92075" tIns="46038" rIns="92075" bIns="46038"/>
          <a:lstStyle>
            <a:lvl1pPr defTabSz="762000" eaLnBrk="0" hangingPunct="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950" indent="-285750" defTabSz="762000" eaLnBrk="0" hangingPunct="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3000" indent="-228600" defTabSz="762000" eaLnBrk="0" hangingPunct="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600200" indent="-228600" defTabSz="762000" eaLnBrk="0" hangingPunct="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7400" indent="-228600" defTabSz="762000" eaLnBrk="0" hangingPunct="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6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8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90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62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sz="2000" b="1">
                <a:solidFill>
                  <a:srgbClr val="FFFF00"/>
                </a:solidFill>
              </a:rPr>
              <a:t>Dette</a:t>
            </a:r>
          </a:p>
        </p:txBody>
      </p:sp>
      <p:sp>
        <p:nvSpPr>
          <p:cNvPr id="25615" name="Rectangle 14"/>
          <p:cNvSpPr>
            <a:spLocks noChangeArrowheads="1"/>
          </p:cNvSpPr>
          <p:nvPr/>
        </p:nvSpPr>
        <p:spPr bwMode="auto">
          <a:xfrm>
            <a:off x="5576888" y="5133975"/>
            <a:ext cx="2836862" cy="466725"/>
          </a:xfrm>
          <a:prstGeom prst="rect">
            <a:avLst/>
          </a:prstGeom>
          <a:solidFill>
            <a:srgbClr val="800000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lIns="92075" tIns="46038" rIns="92075" bIns="46038"/>
          <a:lstStyle>
            <a:lvl1pPr defTabSz="762000" eaLnBrk="0" hangingPunct="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950" indent="-285750" defTabSz="762000" eaLnBrk="0" hangingPunct="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3000" indent="-228600" defTabSz="762000" eaLnBrk="0" hangingPunct="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600200" indent="-228600" defTabSz="762000" eaLnBrk="0" hangingPunct="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7400" indent="-228600" defTabSz="762000" eaLnBrk="0" hangingPunct="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6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8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90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62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sz="2000" b="1">
                <a:solidFill>
                  <a:srgbClr val="FFFF00"/>
                </a:solidFill>
              </a:rPr>
              <a:t>Prévisibilité</a:t>
            </a:r>
          </a:p>
        </p:txBody>
      </p:sp>
      <p:sp>
        <p:nvSpPr>
          <p:cNvPr id="25616" name="Rectangle 15"/>
          <p:cNvSpPr>
            <a:spLocks noChangeArrowheads="1"/>
          </p:cNvSpPr>
          <p:nvPr/>
        </p:nvSpPr>
        <p:spPr bwMode="auto">
          <a:xfrm>
            <a:off x="5548313" y="3605213"/>
            <a:ext cx="2836862" cy="466725"/>
          </a:xfrm>
          <a:prstGeom prst="rect">
            <a:avLst/>
          </a:prstGeom>
          <a:solidFill>
            <a:srgbClr val="800000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lIns="92075" tIns="46038" rIns="92075" bIns="46038"/>
          <a:lstStyle>
            <a:lvl1pPr defTabSz="762000" eaLnBrk="0" hangingPunct="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950" indent="-285750" defTabSz="762000" eaLnBrk="0" hangingPunct="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3000" indent="-228600" defTabSz="762000" eaLnBrk="0" hangingPunct="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600200" indent="-228600" defTabSz="762000" eaLnBrk="0" hangingPunct="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7400" indent="-228600" defTabSz="762000" eaLnBrk="0" hangingPunct="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6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8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90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62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sz="2000" b="1">
                <a:solidFill>
                  <a:srgbClr val="FFFF00"/>
                </a:solidFill>
              </a:rPr>
              <a:t>Durabilité</a:t>
            </a:r>
          </a:p>
        </p:txBody>
      </p:sp>
      <p:sp>
        <p:nvSpPr>
          <p:cNvPr id="25617" name="Rectangle 16"/>
          <p:cNvSpPr>
            <a:spLocks noChangeArrowheads="1"/>
          </p:cNvSpPr>
          <p:nvPr/>
        </p:nvSpPr>
        <p:spPr bwMode="auto">
          <a:xfrm>
            <a:off x="5554663" y="4349750"/>
            <a:ext cx="2836862" cy="466725"/>
          </a:xfrm>
          <a:prstGeom prst="rect">
            <a:avLst/>
          </a:prstGeom>
          <a:solidFill>
            <a:srgbClr val="800000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lIns="92075" tIns="46038" rIns="92075" bIns="46038"/>
          <a:lstStyle>
            <a:lvl1pPr defTabSz="762000" eaLnBrk="0" hangingPunct="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950" indent="-285750" defTabSz="762000" eaLnBrk="0" hangingPunct="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3000" indent="-228600" defTabSz="762000" eaLnBrk="0" hangingPunct="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600200" indent="-228600" defTabSz="762000" eaLnBrk="0" hangingPunct="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7400" indent="-228600" defTabSz="762000" eaLnBrk="0" hangingPunct="0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6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8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90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62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sz="2000" b="1">
                <a:solidFill>
                  <a:srgbClr val="FFFF00"/>
                </a:solidFill>
              </a:rPr>
              <a:t>Eviction</a:t>
            </a:r>
          </a:p>
        </p:txBody>
      </p:sp>
      <p:cxnSp>
        <p:nvCxnSpPr>
          <p:cNvPr id="25619" name="AutoShape 18"/>
          <p:cNvCxnSpPr>
            <a:cxnSpLocks noChangeShapeType="1"/>
            <a:stCxn id="25604" idx="3"/>
            <a:endCxn id="25605" idx="1"/>
          </p:cNvCxnSpPr>
          <p:nvPr/>
        </p:nvCxnSpPr>
        <p:spPr bwMode="auto">
          <a:xfrm flipV="1">
            <a:off x="1755775" y="1820863"/>
            <a:ext cx="509588" cy="2022475"/>
          </a:xfrm>
          <a:prstGeom prst="bentConnector3">
            <a:avLst>
              <a:gd name="adj1" fmla="val 49843"/>
            </a:avLst>
          </a:prstGeom>
          <a:noFill/>
          <a:ln w="9525">
            <a:solidFill>
              <a:schemeClr val="tx2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5620" name="AutoShape 19"/>
          <p:cNvCxnSpPr>
            <a:cxnSpLocks noChangeShapeType="1"/>
            <a:stCxn id="25604" idx="3"/>
            <a:endCxn id="25607" idx="1"/>
          </p:cNvCxnSpPr>
          <p:nvPr/>
        </p:nvCxnSpPr>
        <p:spPr bwMode="auto">
          <a:xfrm flipV="1">
            <a:off x="1755775" y="2455863"/>
            <a:ext cx="511175" cy="1387475"/>
          </a:xfrm>
          <a:prstGeom prst="bentConnector3">
            <a:avLst>
              <a:gd name="adj1" fmla="val 49690"/>
            </a:avLst>
          </a:prstGeom>
          <a:noFill/>
          <a:ln w="9525">
            <a:solidFill>
              <a:schemeClr val="tx2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5621" name="AutoShape 20"/>
          <p:cNvCxnSpPr>
            <a:cxnSpLocks noChangeShapeType="1"/>
            <a:stCxn id="25604" idx="3"/>
            <a:endCxn id="25608" idx="1"/>
          </p:cNvCxnSpPr>
          <p:nvPr/>
        </p:nvCxnSpPr>
        <p:spPr bwMode="auto">
          <a:xfrm flipV="1">
            <a:off x="1755775" y="3148013"/>
            <a:ext cx="506413" cy="695325"/>
          </a:xfrm>
          <a:prstGeom prst="bentConnector3">
            <a:avLst>
              <a:gd name="adj1" fmla="val 49843"/>
            </a:avLst>
          </a:prstGeom>
          <a:noFill/>
          <a:ln w="9525">
            <a:solidFill>
              <a:schemeClr val="tx2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5622" name="AutoShape 21"/>
          <p:cNvCxnSpPr>
            <a:cxnSpLocks noChangeShapeType="1"/>
            <a:stCxn id="25604" idx="3"/>
            <a:endCxn id="25609" idx="1"/>
          </p:cNvCxnSpPr>
          <p:nvPr/>
        </p:nvCxnSpPr>
        <p:spPr bwMode="auto">
          <a:xfrm>
            <a:off x="1755775" y="3843338"/>
            <a:ext cx="509588" cy="1520825"/>
          </a:xfrm>
          <a:prstGeom prst="bentConnector3">
            <a:avLst>
              <a:gd name="adj1" fmla="val 49843"/>
            </a:avLst>
          </a:prstGeom>
          <a:noFill/>
          <a:ln w="9525">
            <a:solidFill>
              <a:schemeClr val="tx2"/>
            </a:solidFill>
            <a:miter lim="800000"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5623" name="AutoShape 22"/>
          <p:cNvCxnSpPr>
            <a:cxnSpLocks noChangeShapeType="1"/>
            <a:stCxn id="25604" idx="3"/>
            <a:endCxn id="25610" idx="1"/>
          </p:cNvCxnSpPr>
          <p:nvPr/>
        </p:nvCxnSpPr>
        <p:spPr bwMode="auto">
          <a:xfrm>
            <a:off x="1755775" y="3843338"/>
            <a:ext cx="487363" cy="0"/>
          </a:xfrm>
          <a:prstGeom prst="straightConnector1">
            <a:avLst/>
          </a:prstGeom>
          <a:noFill/>
          <a:ln w="9525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5624" name="AutoShape 23"/>
          <p:cNvCxnSpPr>
            <a:cxnSpLocks noChangeShapeType="1"/>
            <a:stCxn id="25604" idx="3"/>
            <a:endCxn id="25611" idx="1"/>
          </p:cNvCxnSpPr>
          <p:nvPr/>
        </p:nvCxnSpPr>
        <p:spPr bwMode="auto">
          <a:xfrm>
            <a:off x="1755775" y="3843338"/>
            <a:ext cx="503238" cy="733425"/>
          </a:xfrm>
          <a:prstGeom prst="bentConnector3">
            <a:avLst>
              <a:gd name="adj1" fmla="val 49843"/>
            </a:avLst>
          </a:prstGeom>
          <a:noFill/>
          <a:ln w="9525">
            <a:solidFill>
              <a:schemeClr val="tx2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5626" name="AutoShape 25"/>
          <p:cNvCxnSpPr>
            <a:cxnSpLocks noChangeShapeType="1"/>
            <a:stCxn id="25605" idx="3"/>
            <a:endCxn id="25606" idx="1"/>
          </p:cNvCxnSpPr>
          <p:nvPr/>
        </p:nvCxnSpPr>
        <p:spPr bwMode="auto">
          <a:xfrm>
            <a:off x="5102225" y="1820863"/>
            <a:ext cx="401638" cy="6350"/>
          </a:xfrm>
          <a:prstGeom prst="straightConnector1">
            <a:avLst/>
          </a:prstGeom>
          <a:noFill/>
          <a:ln w="9525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5627" name="AutoShape 26"/>
          <p:cNvCxnSpPr>
            <a:cxnSpLocks noChangeShapeType="1"/>
            <a:stCxn id="25607" idx="3"/>
            <a:endCxn id="25613" idx="1"/>
          </p:cNvCxnSpPr>
          <p:nvPr/>
        </p:nvCxnSpPr>
        <p:spPr bwMode="auto">
          <a:xfrm flipV="1">
            <a:off x="5103813" y="2443163"/>
            <a:ext cx="406400" cy="12700"/>
          </a:xfrm>
          <a:prstGeom prst="straightConnector1">
            <a:avLst/>
          </a:prstGeom>
          <a:noFill/>
          <a:ln w="9525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5628" name="AutoShape 27"/>
          <p:cNvCxnSpPr>
            <a:cxnSpLocks noChangeShapeType="1"/>
            <a:stCxn id="25608" idx="3"/>
            <a:endCxn id="25614" idx="1"/>
          </p:cNvCxnSpPr>
          <p:nvPr/>
        </p:nvCxnSpPr>
        <p:spPr bwMode="auto">
          <a:xfrm>
            <a:off x="5099050" y="3148013"/>
            <a:ext cx="436563" cy="6350"/>
          </a:xfrm>
          <a:prstGeom prst="straightConnector1">
            <a:avLst/>
          </a:prstGeom>
          <a:noFill/>
          <a:ln w="9525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5629" name="AutoShape 28"/>
          <p:cNvCxnSpPr>
            <a:cxnSpLocks noChangeShapeType="1"/>
            <a:stCxn id="25609" idx="3"/>
            <a:endCxn id="25615" idx="1"/>
          </p:cNvCxnSpPr>
          <p:nvPr/>
        </p:nvCxnSpPr>
        <p:spPr bwMode="auto">
          <a:xfrm>
            <a:off x="5102225" y="5364163"/>
            <a:ext cx="474663" cy="3175"/>
          </a:xfrm>
          <a:prstGeom prst="straightConnector1">
            <a:avLst/>
          </a:prstGeom>
          <a:noFill/>
          <a:ln w="9525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5630" name="AutoShape 29"/>
          <p:cNvCxnSpPr>
            <a:cxnSpLocks noChangeShapeType="1"/>
            <a:stCxn id="25610" idx="3"/>
            <a:endCxn id="25616" idx="1"/>
          </p:cNvCxnSpPr>
          <p:nvPr/>
        </p:nvCxnSpPr>
        <p:spPr bwMode="auto">
          <a:xfrm flipV="1">
            <a:off x="5080000" y="3838575"/>
            <a:ext cx="468313" cy="4763"/>
          </a:xfrm>
          <a:prstGeom prst="straightConnector1">
            <a:avLst/>
          </a:prstGeom>
          <a:noFill/>
          <a:ln w="9525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5631" name="AutoShape 30"/>
          <p:cNvCxnSpPr>
            <a:cxnSpLocks noChangeShapeType="1"/>
            <a:stCxn id="25611" idx="3"/>
            <a:endCxn id="25617" idx="1"/>
          </p:cNvCxnSpPr>
          <p:nvPr/>
        </p:nvCxnSpPr>
        <p:spPr bwMode="auto">
          <a:xfrm>
            <a:off x="5095875" y="4576763"/>
            <a:ext cx="458788" cy="6350"/>
          </a:xfrm>
          <a:prstGeom prst="straightConnector1">
            <a:avLst/>
          </a:prstGeom>
          <a:noFill/>
          <a:ln w="9525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" name="ZoneTexte 2"/>
          <p:cNvSpPr txBox="1"/>
          <p:nvPr/>
        </p:nvSpPr>
        <p:spPr>
          <a:xfrm>
            <a:off x="138113" y="101064"/>
            <a:ext cx="865693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chemeClr val="bg1"/>
                </a:solidFill>
              </a:rPr>
              <a:t>Message clef : Comment le déficit est financé importe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59203975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2155" y="1124744"/>
            <a:ext cx="8229600" cy="936625"/>
          </a:xfrm>
        </p:spPr>
        <p:txBody>
          <a:bodyPr/>
          <a:lstStyle/>
          <a:p>
            <a:r>
              <a:rPr lang="fr-FR" dirty="0"/>
              <a:t>Les quatre secteurs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2155" y="2061370"/>
            <a:ext cx="8229600" cy="3888532"/>
          </a:xfrm>
        </p:spPr>
        <p:txBody>
          <a:bodyPr/>
          <a:lstStyle/>
          <a:p>
            <a:pPr>
              <a:buClrTx/>
            </a:pPr>
            <a:r>
              <a:rPr lang="fr-FR" i="0" dirty="0">
                <a:latin typeface="+mj-lt"/>
                <a:cs typeface="Arial" panose="020B0604020202020204" pitchFamily="34" charset="0"/>
              </a:rPr>
              <a:t>Secteur « réel » : emplois/ressources</a:t>
            </a:r>
          </a:p>
          <a:p>
            <a:pPr lvl="1">
              <a:buClrTx/>
            </a:pPr>
            <a:r>
              <a:rPr lang="fr-FR" b="0" dirty="0">
                <a:latin typeface="+mj-lt"/>
                <a:cs typeface="Arial" panose="020B0604020202020204" pitchFamily="34" charset="0"/>
              </a:rPr>
              <a:t>Comptes nationaux</a:t>
            </a:r>
          </a:p>
          <a:p>
            <a:pPr>
              <a:buClrTx/>
            </a:pPr>
            <a:r>
              <a:rPr lang="fr-FR" i="0" dirty="0">
                <a:latin typeface="+mj-lt"/>
                <a:cs typeface="Arial" panose="020B0604020202020204" pitchFamily="34" charset="0"/>
              </a:rPr>
              <a:t>Secteur des administrations publiques</a:t>
            </a:r>
          </a:p>
          <a:p>
            <a:pPr lvl="1">
              <a:buClrTx/>
            </a:pPr>
            <a:r>
              <a:rPr lang="fr-FR" b="0" dirty="0">
                <a:latin typeface="+mj-lt"/>
                <a:cs typeface="Arial" panose="020B0604020202020204" pitchFamily="34" charset="0"/>
              </a:rPr>
              <a:t>TOFE</a:t>
            </a:r>
          </a:p>
          <a:p>
            <a:pPr>
              <a:buClrTx/>
            </a:pPr>
            <a:r>
              <a:rPr lang="fr-FR" i="0" dirty="0">
                <a:latin typeface="+mj-lt"/>
                <a:cs typeface="Arial" panose="020B0604020202020204" pitchFamily="34" charset="0"/>
              </a:rPr>
              <a:t>Secteur extérieur</a:t>
            </a:r>
          </a:p>
          <a:p>
            <a:pPr lvl="1">
              <a:buClrTx/>
            </a:pPr>
            <a:r>
              <a:rPr lang="fr-FR" b="0" dirty="0">
                <a:latin typeface="+mj-lt"/>
                <a:cs typeface="Arial" panose="020B0604020202020204" pitchFamily="34" charset="0"/>
              </a:rPr>
              <a:t>Balance des paiements</a:t>
            </a:r>
          </a:p>
          <a:p>
            <a:pPr>
              <a:buClrTx/>
            </a:pPr>
            <a:r>
              <a:rPr lang="fr-FR" i="0" dirty="0">
                <a:latin typeface="+mj-lt"/>
                <a:cs typeface="Arial" panose="020B0604020202020204" pitchFamily="34" charset="0"/>
              </a:rPr>
              <a:t>Secteur monétaire</a:t>
            </a:r>
          </a:p>
          <a:p>
            <a:pPr lvl="1">
              <a:buClrTx/>
            </a:pPr>
            <a:r>
              <a:rPr lang="fr-FR" b="0" dirty="0">
                <a:latin typeface="+mj-lt"/>
                <a:cs typeface="Arial" panose="020B0604020202020204" pitchFamily="34" charset="0"/>
              </a:rPr>
              <a:t>Situation monétaire</a:t>
            </a:r>
          </a:p>
          <a:p>
            <a:pPr>
              <a:buClrTx/>
            </a:pPr>
            <a:r>
              <a:rPr lang="fr-FR" i="0" dirty="0">
                <a:latin typeface="+mj-lt"/>
                <a:cs typeface="Arial" panose="020B0604020202020204" pitchFamily="34" charset="0"/>
              </a:rPr>
              <a:t>Le secteur « privé » est résiduel dans les cadres simples</a:t>
            </a:r>
          </a:p>
          <a:p>
            <a:r>
              <a:rPr lang="fr-FR" dirty="0">
                <a:latin typeface="+mj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14206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45031F-B14E-4E13-A26B-EFD45B1AD44E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  <p:graphicFrame>
        <p:nvGraphicFramePr>
          <p:cNvPr id="1026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27241679"/>
              </p:ext>
            </p:extLst>
          </p:nvPr>
        </p:nvGraphicFramePr>
        <p:xfrm>
          <a:off x="467544" y="438063"/>
          <a:ext cx="8070924" cy="64543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8" name="Worksheet" r:id="rId4" imgW="8496300" imgH="6686550" progId="Excel.Sheet.8">
                  <p:embed/>
                </p:oleObj>
              </mc:Choice>
              <mc:Fallback>
                <p:oleObj name="Worksheet" r:id="rId4" imgW="8496300" imgH="6686550" progId="Excel.Sheet.8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544" y="438063"/>
                        <a:ext cx="8070924" cy="645432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444942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902519"/>
            <a:ext cx="7410474" cy="936625"/>
          </a:xfrm>
        </p:spPr>
        <p:txBody>
          <a:bodyPr/>
          <a:lstStyle/>
          <a:p>
            <a:r>
              <a:rPr lang="en-GB" sz="2800" dirty="0"/>
              <a:t>Les </a:t>
            </a:r>
            <a:r>
              <a:rPr lang="en-GB" sz="2800" dirty="0" err="1"/>
              <a:t>équilibres</a:t>
            </a:r>
            <a:endParaRPr lang="el-GR" sz="2800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107504" y="1844824"/>
            <a:ext cx="8928992" cy="4896544"/>
          </a:xfrm>
          <a:prstGeom prst="rect">
            <a:avLst/>
          </a:prstGeom>
        </p:spPr>
        <p:txBody>
          <a:bodyPr anchor="t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bg1"/>
              </a:buClr>
              <a:buSzTx/>
              <a:buFontTx/>
              <a:buNone/>
              <a:tabLst/>
              <a:defRPr/>
            </a:pPr>
            <a:r>
              <a:rPr kumimoji="0" lang="en-GB" sz="2400" b="0" i="1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</a:t>
            </a:r>
            <a:r>
              <a:rPr kumimoji="0" lang="el-GR" sz="2400" b="0" i="1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2400" b="0" i="1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= C</a:t>
            </a:r>
            <a:r>
              <a:rPr kumimoji="0" lang="en-GB" sz="2400" b="0" i="1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+ I + </a:t>
            </a:r>
            <a:r>
              <a:rPr lang="en-GB" sz="2400" i="1" kern="0" baseline="0" dirty="0">
                <a:solidFill>
                  <a:schemeClr val="tx1"/>
                </a:solidFill>
                <a:latin typeface="+mn-lt"/>
                <a:cs typeface="+mn-cs"/>
              </a:rPr>
              <a:t>G</a:t>
            </a:r>
            <a:r>
              <a:rPr lang="el-GR" sz="2400" i="1" kern="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fr-FR" sz="2400" i="1" kern="0" dirty="0">
                <a:solidFill>
                  <a:schemeClr val="tx1"/>
                </a:solidFill>
                <a:latin typeface="+mn-lt"/>
                <a:cs typeface="+mn-cs"/>
              </a:rPr>
              <a:t>+ </a:t>
            </a:r>
            <a:r>
              <a:rPr lang="en-GB" sz="2400" i="1" kern="0" dirty="0">
                <a:solidFill>
                  <a:schemeClr val="tx1"/>
                </a:solidFill>
                <a:latin typeface="+mn-lt"/>
                <a:cs typeface="+mn-cs"/>
              </a:rPr>
              <a:t>(X – M)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bg1"/>
              </a:buClr>
              <a:buSzTx/>
              <a:buFontTx/>
              <a:buNone/>
              <a:tabLst/>
              <a:defRPr/>
            </a:pPr>
            <a:r>
              <a:rPr lang="en-GB" sz="2400" i="1" kern="0" dirty="0">
                <a:solidFill>
                  <a:schemeClr val="tx1"/>
                </a:solidFill>
                <a:latin typeface="+mn-lt"/>
                <a:cs typeface="+mn-cs"/>
              </a:rPr>
              <a:t>Y=C+S+T</a:t>
            </a:r>
          </a:p>
          <a:p>
            <a:pPr marL="723900" algn="ctr" eaLnBrk="0" hangingPunct="0">
              <a:spcBef>
                <a:spcPts val="0"/>
              </a:spcBef>
              <a:buClr>
                <a:schemeClr val="bg1"/>
              </a:buClr>
            </a:pPr>
            <a:r>
              <a:rPr lang="en-GB" sz="2400" i="1" kern="0" dirty="0">
                <a:solidFill>
                  <a:schemeClr val="tx1"/>
                </a:solidFill>
                <a:latin typeface="Verdana"/>
              </a:rPr>
              <a:t>T – G = (I-S) + (X – M)</a:t>
            </a:r>
          </a:p>
          <a:p>
            <a:pPr marL="1433513" indent="-709613" algn="ctr" eaLnBrk="0" hangingPunct="0">
              <a:spcBef>
                <a:spcPct val="20000"/>
              </a:spcBef>
              <a:buClr>
                <a:schemeClr val="bg1"/>
              </a:buClr>
              <a:tabLst>
                <a:tab pos="1433513" algn="l"/>
              </a:tabLst>
            </a:pPr>
            <a:endParaRPr lang="en-GB" sz="1800" i="1" kern="0" dirty="0">
              <a:latin typeface="+mn-lt"/>
              <a:cs typeface="+mn-cs"/>
            </a:endParaRPr>
          </a:p>
          <a:p>
            <a:pPr marL="1433513" marR="0" lvl="0" indent="-709613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bg1"/>
              </a:buClr>
              <a:buSzTx/>
              <a:buFontTx/>
              <a:buNone/>
              <a:tabLst>
                <a:tab pos="1433513" algn="l"/>
              </a:tabLst>
              <a:defRPr/>
            </a:pPr>
            <a:r>
              <a:rPr lang="fr-FR" sz="1800" i="1" kern="0" noProof="0" dirty="0">
                <a:latin typeface="+mn-lt"/>
                <a:cs typeface="+mn-cs"/>
              </a:rPr>
              <a:t>Y</a:t>
            </a:r>
            <a:r>
              <a:rPr kumimoji="0" lang="fr-FR" sz="1800" b="0" i="1" u="none" strike="noStrike" kern="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+mn-lt"/>
                <a:cs typeface="+mn-cs"/>
              </a:rPr>
              <a:t> 	– PIB</a:t>
            </a:r>
          </a:p>
          <a:p>
            <a:pPr marL="1433513" indent="-709613" eaLnBrk="0" hangingPunct="0">
              <a:spcBef>
                <a:spcPct val="20000"/>
              </a:spcBef>
              <a:buClr>
                <a:schemeClr val="bg1"/>
              </a:buClr>
              <a:tabLst>
                <a:tab pos="1433513" algn="l"/>
              </a:tabLst>
            </a:pPr>
            <a:r>
              <a:rPr lang="fr-FR" sz="1800" i="1" kern="0" dirty="0"/>
              <a:t>C	– Consommation “privée”</a:t>
            </a:r>
          </a:p>
          <a:p>
            <a:pPr marL="1433513" lvl="0" indent="-709613" eaLnBrk="0" hangingPunct="0">
              <a:spcBef>
                <a:spcPct val="20000"/>
              </a:spcBef>
              <a:buClr>
                <a:schemeClr val="bg1"/>
              </a:buClr>
              <a:tabLst>
                <a:tab pos="1433513" algn="l"/>
              </a:tabLst>
            </a:pPr>
            <a:r>
              <a:rPr lang="fr-FR" sz="1800" i="1" kern="0" noProof="0" dirty="0">
                <a:latin typeface="+mn-lt"/>
                <a:cs typeface="+mn-cs"/>
              </a:rPr>
              <a:t>I	</a:t>
            </a:r>
            <a:r>
              <a:rPr lang="fr-FR" sz="1800" i="1" kern="0" dirty="0"/>
              <a:t>– </a:t>
            </a:r>
            <a:r>
              <a:rPr lang="fr-FR" sz="1800" i="1" kern="0" noProof="0" dirty="0">
                <a:latin typeface="+mn-lt"/>
                <a:cs typeface="+mn-cs"/>
              </a:rPr>
              <a:t>Investissement </a:t>
            </a:r>
            <a:endParaRPr kumimoji="0" lang="fr-FR" sz="1800" b="0" i="1" u="none" strike="noStrike" kern="0" cap="none" spc="0" normalizeH="0" baseline="0" noProof="0" dirty="0">
              <a:ln>
                <a:noFill/>
              </a:ln>
              <a:solidFill>
                <a:srgbClr val="0F5494"/>
              </a:solidFill>
              <a:effectLst/>
              <a:uLnTx/>
              <a:uFillTx/>
              <a:latin typeface="+mn-lt"/>
              <a:cs typeface="+mn-cs"/>
            </a:endParaRPr>
          </a:p>
          <a:p>
            <a:pPr marL="1433513" marR="0" lvl="0" indent="-7096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Tx/>
              <a:buFontTx/>
              <a:buNone/>
              <a:tabLst>
                <a:tab pos="1433513" algn="l"/>
              </a:tabLst>
              <a:defRPr/>
            </a:pPr>
            <a:r>
              <a:rPr kumimoji="0" lang="fr-FR" sz="1800" b="0" i="1" u="none" strike="noStrike" kern="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+mn-lt"/>
                <a:cs typeface="+mn-cs"/>
              </a:rPr>
              <a:t>G	– Dépenses des administrations publiques</a:t>
            </a:r>
          </a:p>
          <a:p>
            <a:pPr marL="1433513" marR="0" lvl="0" indent="-7096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Tx/>
              <a:buFontTx/>
              <a:buNone/>
              <a:tabLst>
                <a:tab pos="1433513" algn="l"/>
              </a:tabLst>
              <a:defRPr/>
            </a:pPr>
            <a:r>
              <a:rPr lang="fr-FR" sz="1800" i="1" kern="0" dirty="0">
                <a:latin typeface="+mn-lt"/>
                <a:cs typeface="+mn-cs"/>
              </a:rPr>
              <a:t>S</a:t>
            </a:r>
            <a:r>
              <a:rPr kumimoji="0" lang="fr-FR" sz="1800" b="0" i="1" u="none" strike="noStrike" kern="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+mn-lt"/>
                <a:cs typeface="+mn-cs"/>
              </a:rPr>
              <a:t>	– Epargne</a:t>
            </a:r>
          </a:p>
          <a:p>
            <a:pPr marL="1433513" marR="0" lvl="0" indent="-7096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Tx/>
              <a:buFontTx/>
              <a:buNone/>
              <a:tabLst>
                <a:tab pos="1433513" algn="l"/>
              </a:tabLst>
              <a:defRPr/>
            </a:pPr>
            <a:r>
              <a:rPr kumimoji="0" lang="fr-FR" sz="1800" b="0" i="1" u="none" strike="noStrike" kern="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+mn-lt"/>
                <a:cs typeface="+mn-cs"/>
              </a:rPr>
              <a:t>T	– Impôts  et taxes</a:t>
            </a:r>
          </a:p>
          <a:p>
            <a:pPr marL="1433513" lvl="0" indent="-709613" eaLnBrk="0" hangingPunct="0">
              <a:spcBef>
                <a:spcPct val="20000"/>
              </a:spcBef>
              <a:buClr>
                <a:schemeClr val="bg1"/>
              </a:buClr>
              <a:tabLst>
                <a:tab pos="1433513" algn="l"/>
              </a:tabLst>
              <a:defRPr/>
            </a:pPr>
            <a:r>
              <a:rPr lang="fr-FR" sz="1800" i="1" kern="0" dirty="0"/>
              <a:t>X	– Exportations</a:t>
            </a:r>
          </a:p>
          <a:p>
            <a:pPr marL="1433513" lvl="0" indent="-709613" eaLnBrk="0" hangingPunct="0">
              <a:spcBef>
                <a:spcPct val="20000"/>
              </a:spcBef>
              <a:buClr>
                <a:schemeClr val="bg1"/>
              </a:buClr>
              <a:tabLst>
                <a:tab pos="1433513" algn="l"/>
              </a:tabLst>
              <a:defRPr/>
            </a:pPr>
            <a:r>
              <a:rPr lang="fr-FR" sz="1800" i="1" kern="0" dirty="0"/>
              <a:t>M	– Importations</a:t>
            </a:r>
          </a:p>
          <a:p>
            <a:pPr marL="1433513" lvl="0" indent="-709613" eaLnBrk="0" hangingPunct="0">
              <a:spcBef>
                <a:spcPct val="20000"/>
              </a:spcBef>
              <a:buClr>
                <a:schemeClr val="bg1"/>
              </a:buClr>
              <a:tabLst>
                <a:tab pos="1433513" algn="l"/>
              </a:tabLst>
              <a:defRPr/>
            </a:pPr>
            <a:r>
              <a:rPr kumimoji="0" lang="fr-FR" sz="1800" b="0" i="1" u="none" strike="noStrike" kern="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+mn-lt"/>
                <a:cs typeface="+mn-cs"/>
              </a:rPr>
              <a:t>Secteur “privé” : Ménages</a:t>
            </a:r>
            <a:r>
              <a:rPr kumimoji="0" lang="fr-FR" sz="1800" b="0" i="1" u="none" strike="noStrike" kern="0" cap="none" spc="0" normalizeH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+mn-lt"/>
                <a:cs typeface="+mn-cs"/>
              </a:rPr>
              <a:t> et Entreprises (</a:t>
            </a:r>
            <a:r>
              <a:rPr kumimoji="0" lang="fr-FR" sz="1800" b="0" i="1" u="none" strike="noStrike" kern="0" cap="none" spc="0" normalizeH="0" noProof="0" dirty="0" err="1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+mn-lt"/>
                <a:cs typeface="+mn-cs"/>
              </a:rPr>
              <a:t>y.c</a:t>
            </a:r>
            <a:r>
              <a:rPr kumimoji="0" lang="fr-FR" sz="1800" b="0" i="1" u="none" strike="noStrike" kern="0" cap="none" spc="0" normalizeH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+mn-lt"/>
                <a:cs typeface="+mn-cs"/>
              </a:rPr>
              <a:t>. entreprises publiques) </a:t>
            </a:r>
            <a:endParaRPr kumimoji="0" lang="fr-FR" sz="1800" b="0" i="1" u="none" strike="noStrike" kern="0" cap="none" spc="0" normalizeH="0" baseline="0" noProof="0" dirty="0">
              <a:ln>
                <a:noFill/>
              </a:ln>
              <a:solidFill>
                <a:srgbClr val="0F5494"/>
              </a:solidFill>
              <a:effectLst/>
              <a:uLnTx/>
              <a:uFillTx/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404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altLang="en-US" sz="3200" dirty="0"/>
              <a:t>Plan du module</a:t>
            </a:r>
          </a:p>
        </p:txBody>
      </p:sp>
      <p:sp>
        <p:nvSpPr>
          <p:cNvPr id="5123" name="Espace réservé du contenu 2"/>
          <p:cNvSpPr>
            <a:spLocks noGrp="1"/>
          </p:cNvSpPr>
          <p:nvPr>
            <p:ph idx="1"/>
          </p:nvPr>
        </p:nvSpPr>
        <p:spPr>
          <a:xfrm>
            <a:off x="428596" y="2492375"/>
            <a:ext cx="8401080" cy="3722707"/>
          </a:xfrm>
        </p:spPr>
        <p:txBody>
          <a:bodyPr/>
          <a:lstStyle/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</a:pPr>
            <a:r>
              <a:rPr lang="fr-FR" altLang="en-US" i="0" dirty="0"/>
              <a:t>Le cadre macroéconomique</a:t>
            </a:r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</a:pPr>
            <a:r>
              <a:rPr lang="fr-FR" altLang="en-US" b="1" i="0" dirty="0">
                <a:solidFill>
                  <a:srgbClr val="FF0000"/>
                </a:solidFill>
              </a:rPr>
              <a:t>Le tableau des opérations financières de l’Etat (TOFE)</a:t>
            </a:r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</a:pPr>
            <a:r>
              <a:rPr lang="fr-FR" altLang="en-US" i="0" dirty="0"/>
              <a:t>Le déficit des finances publiques</a:t>
            </a:r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</a:pPr>
            <a:r>
              <a:rPr lang="fr-FR" altLang="en-US" i="0" dirty="0"/>
              <a:t>Le financement du déficit</a:t>
            </a:r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</a:pPr>
            <a:r>
              <a:rPr lang="fr-FR" altLang="en-US" i="0" dirty="0"/>
              <a:t>Les règles budgétaires</a:t>
            </a:r>
          </a:p>
          <a:p>
            <a:pPr>
              <a:spcAft>
                <a:spcPts val="1200"/>
              </a:spcAft>
              <a:buClr>
                <a:srgbClr val="002060"/>
              </a:buClr>
              <a:buFont typeface="Wingdings" pitchFamily="2" charset="2"/>
              <a:buChar char="Ø"/>
            </a:pPr>
            <a:endParaRPr lang="en-GB" altLang="en-US" b="1" dirty="0"/>
          </a:p>
          <a:p>
            <a:endParaRPr lang="en-GB" altLang="en-US" dirty="0">
              <a:solidFill>
                <a:srgbClr val="FF0000"/>
              </a:solidFill>
            </a:endParaRPr>
          </a:p>
          <a:p>
            <a:endParaRPr lang="en-GB" altLang="en-US" dirty="0"/>
          </a:p>
          <a:p>
            <a:endParaRPr lang="en-GB" altLang="en-US" dirty="0"/>
          </a:p>
          <a:p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349714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3BC8AF-3643-41B0-9D14-4BC432135AA2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  <p:pic>
        <p:nvPicPr>
          <p:cNvPr id="942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1673225"/>
            <a:ext cx="4876800" cy="504825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</p:pic>
      <p:sp>
        <p:nvSpPr>
          <p:cNvPr id="4" name="ZoneTexte 3"/>
          <p:cNvSpPr txBox="1"/>
          <p:nvPr/>
        </p:nvSpPr>
        <p:spPr>
          <a:xfrm>
            <a:off x="285720" y="4786322"/>
            <a:ext cx="15716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Source:</a:t>
            </a:r>
          </a:p>
          <a:p>
            <a:r>
              <a:rPr lang="fr-FR" dirty="0"/>
              <a:t>Manuel de statistiques de finances publiques. FMI </a:t>
            </a:r>
          </a:p>
        </p:txBody>
      </p:sp>
      <p:sp>
        <p:nvSpPr>
          <p:cNvPr id="3" name="Ellipse 2"/>
          <p:cNvSpPr/>
          <p:nvPr/>
        </p:nvSpPr>
        <p:spPr bwMode="auto">
          <a:xfrm>
            <a:off x="3203848" y="2564904"/>
            <a:ext cx="360040" cy="3983520"/>
          </a:xfrm>
          <a:prstGeom prst="ellips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5" name="Ellipse 4"/>
          <p:cNvSpPr/>
          <p:nvPr/>
        </p:nvSpPr>
        <p:spPr bwMode="auto">
          <a:xfrm>
            <a:off x="2987824" y="6093296"/>
            <a:ext cx="1008112" cy="628179"/>
          </a:xfrm>
          <a:prstGeom prst="ellips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cxnSp>
        <p:nvCxnSpPr>
          <p:cNvPr id="7" name="Connecteur droit avec flèche 6"/>
          <p:cNvCxnSpPr/>
          <p:nvPr/>
        </p:nvCxnSpPr>
        <p:spPr bwMode="auto">
          <a:xfrm>
            <a:off x="1450482" y="2319556"/>
            <a:ext cx="1249310" cy="821412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ZoneTexte 8"/>
          <p:cNvSpPr txBox="1"/>
          <p:nvPr/>
        </p:nvSpPr>
        <p:spPr>
          <a:xfrm>
            <a:off x="402506" y="1673225"/>
            <a:ext cx="1338064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Champ théorique du TOFE</a:t>
            </a:r>
          </a:p>
        </p:txBody>
      </p:sp>
    </p:spTree>
    <p:extLst>
      <p:ext uri="{BB962C8B-B14F-4D97-AF65-F5344CB8AC3E}">
        <p14:creationId xmlns:p14="http://schemas.microsoft.com/office/powerpoint/2010/main" val="8122881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1340768"/>
            <a:ext cx="8229600" cy="368300"/>
          </a:xfrm>
        </p:spPr>
        <p:txBody>
          <a:bodyPr/>
          <a:lstStyle/>
          <a:p>
            <a:pPr algn="ctr"/>
            <a:r>
              <a:rPr lang="en-US" sz="2800" dirty="0"/>
              <a:t>Le TOFE</a:t>
            </a:r>
          </a:p>
        </p:txBody>
      </p:sp>
      <p:pic>
        <p:nvPicPr>
          <p:cNvPr id="4" name="Picture 2"/>
          <p:cNvPicPr/>
          <p:nvPr/>
        </p:nvPicPr>
        <p:blipFill rotWithShape="1">
          <a:blip r:embed="rId2" cstate="print">
            <a:lum bright="-10000"/>
          </a:blip>
          <a:srcRect l="-1314" t="20424" r="1970"/>
          <a:stretch/>
        </p:blipFill>
        <p:spPr bwMode="auto">
          <a:xfrm>
            <a:off x="899592" y="1772816"/>
            <a:ext cx="7488832" cy="489654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 descr="tmp_2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340767"/>
            <a:ext cx="7776864" cy="5356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260648"/>
            <a:ext cx="1641451" cy="368300"/>
          </a:xfrm>
        </p:spPr>
        <p:txBody>
          <a:bodyPr/>
          <a:lstStyle/>
          <a:p>
            <a:pPr algn="ctr"/>
            <a:r>
              <a:rPr lang="en-US" sz="4000" dirty="0">
                <a:solidFill>
                  <a:schemeClr val="bg1"/>
                </a:solidFill>
              </a:rPr>
              <a:t>TOFE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04D07F-267C-489E-916E-274477070761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4342628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1371</Words>
  <Application>Microsoft Office PowerPoint</Application>
  <PresentationFormat>On-screen Show (4:3)</PresentationFormat>
  <Paragraphs>308</Paragraphs>
  <Slides>27</Slides>
  <Notes>12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35" baseType="lpstr">
      <vt:lpstr>Arial</vt:lpstr>
      <vt:lpstr>Calibri</vt:lpstr>
      <vt:lpstr>Times New Roman</vt:lpstr>
      <vt:lpstr>Verdana</vt:lpstr>
      <vt:lpstr>Wingdings</vt:lpstr>
      <vt:lpstr>Slide_Master</vt:lpstr>
      <vt:lpstr>Worksheet</vt:lpstr>
      <vt:lpstr>Feuille de calcul</vt:lpstr>
      <vt:lpstr>INTRODUCTION A LA GESTION DES FINANCES PUBLIQUES</vt:lpstr>
      <vt:lpstr>Plan du module</vt:lpstr>
      <vt:lpstr>Les quatre secteurs</vt:lpstr>
      <vt:lpstr>PowerPoint Presentation</vt:lpstr>
      <vt:lpstr>Les équilibres</vt:lpstr>
      <vt:lpstr>Plan du module</vt:lpstr>
      <vt:lpstr>PowerPoint Presentation</vt:lpstr>
      <vt:lpstr>Le TOFE</vt:lpstr>
      <vt:lpstr>TOFE</vt:lpstr>
      <vt:lpstr>Plan du module</vt:lpstr>
      <vt:lpstr>L’impact macroéconomique du déficit des budgétaire des administrations publiques</vt:lpstr>
      <vt:lpstr>Quel solde (déficit/surplus) dans le TOFE?</vt:lpstr>
      <vt:lpstr>“Au dessus” ou “au dessous” de la ligne?</vt:lpstr>
      <vt:lpstr>Plan du module</vt:lpstr>
      <vt:lpstr>Le financement du déficit  </vt:lpstr>
      <vt:lpstr>L’effet d’éviction</vt:lpstr>
      <vt:lpstr>PowerPoint Presentation</vt:lpstr>
      <vt:lpstr>   Un exemple de « boule de neige »</vt:lpstr>
      <vt:lpstr>Conditions pour la stabilité du ratio dette/PIB</vt:lpstr>
      <vt:lpstr>Les analyses de viabilité de la dette</vt:lpstr>
      <vt:lpstr>Le financement monétaire du déficit </vt:lpstr>
      <vt:lpstr>Plan du module</vt:lpstr>
      <vt:lpstr>La GFP et la stabilité macro-budgétaire</vt:lpstr>
      <vt:lpstr>Les règles budgétaires </vt:lpstr>
      <vt:lpstr>PowerPoint Presentation</vt:lpstr>
      <vt:lpstr>PowerPoint Presentation</vt:lpstr>
      <vt:lpstr>PowerPoint Presentation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 PUBLIC FINANCE MANAGEMENT</dc:title>
  <dc:creator>Yiannis</dc:creator>
  <cp:lastModifiedBy>Florence Brosset-Heckel</cp:lastModifiedBy>
  <cp:revision>500</cp:revision>
  <cp:lastPrinted>2012-05-15T07:50:01Z</cp:lastPrinted>
  <dcterms:created xsi:type="dcterms:W3CDTF">2011-10-28T10:25:18Z</dcterms:created>
  <dcterms:modified xsi:type="dcterms:W3CDTF">2018-06-13T08:17:00Z</dcterms:modified>
</cp:coreProperties>
</file>