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comment1.xml" ContentType="application/vnd.openxmlformats-officedocument.presentationml.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handoutMasterIdLst>
    <p:handoutMasterId r:id="rId38"/>
  </p:handoutMasterIdLst>
  <p:sldIdLst>
    <p:sldId id="256" r:id="rId2"/>
    <p:sldId id="421" r:id="rId3"/>
    <p:sldId id="365" r:id="rId4"/>
    <p:sldId id="396" r:id="rId5"/>
    <p:sldId id="420" r:id="rId6"/>
    <p:sldId id="413" r:id="rId7"/>
    <p:sldId id="414" r:id="rId8"/>
    <p:sldId id="415" r:id="rId9"/>
    <p:sldId id="416" r:id="rId10"/>
    <p:sldId id="424" r:id="rId11"/>
    <p:sldId id="411" r:id="rId12"/>
    <p:sldId id="412" r:id="rId13"/>
    <p:sldId id="422" r:id="rId14"/>
    <p:sldId id="391" r:id="rId15"/>
    <p:sldId id="366" r:id="rId16"/>
    <p:sldId id="397" r:id="rId17"/>
    <p:sldId id="363" r:id="rId18"/>
    <p:sldId id="398" r:id="rId19"/>
    <p:sldId id="419" r:id="rId20"/>
    <p:sldId id="399" r:id="rId21"/>
    <p:sldId id="423" r:id="rId22"/>
    <p:sldId id="425" r:id="rId23"/>
    <p:sldId id="426" r:id="rId24"/>
    <p:sldId id="427" r:id="rId25"/>
    <p:sldId id="350" r:id="rId26"/>
    <p:sldId id="401" r:id="rId27"/>
    <p:sldId id="428" r:id="rId28"/>
    <p:sldId id="402" r:id="rId29"/>
    <p:sldId id="432" r:id="rId30"/>
    <p:sldId id="429" r:id="rId31"/>
    <p:sldId id="430" r:id="rId32"/>
    <p:sldId id="403" r:id="rId33"/>
    <p:sldId id="404" r:id="rId34"/>
    <p:sldId id="406" r:id="rId35"/>
    <p:sldId id="407" r:id="rId36"/>
  </p:sldIdLst>
  <p:sldSz cx="9144000" cy="6858000" type="screen4x3"/>
  <p:notesSz cx="6805613" cy="9944100"/>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ierre" initials="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5494"/>
    <a:srgbClr val="3166CF"/>
    <a:srgbClr val="3E6FD2"/>
    <a:srgbClr val="808080"/>
    <a:srgbClr val="99CCFF"/>
    <a:srgbClr val="2D5EC1"/>
    <a:srgbClr val="BDDEFF"/>
    <a:srgbClr val="FFD6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939" autoAdjust="0"/>
    <p:restoredTop sz="96803" autoAdjust="0"/>
  </p:normalViewPr>
  <p:slideViewPr>
    <p:cSldViewPr>
      <p:cViewPr varScale="1">
        <p:scale>
          <a:sx n="83" d="100"/>
          <a:sy n="83" d="100"/>
        </p:scale>
        <p:origin x="552" y="5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6-06-09T19:47:47.646" idx="1">
    <p:pos x="4784" y="2637"/>
    <p:text>edit</p:text>
  </p:cm>
</p:cmLst>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5B76B32-56C2-474D-AA77-2656F8946888}" type="doc">
      <dgm:prSet loTypeId="urn:microsoft.com/office/officeart/2005/8/layout/pyramid1" loCatId="pyramid" qsTypeId="urn:microsoft.com/office/officeart/2005/8/quickstyle/simple1" qsCatId="simple" csTypeId="urn:microsoft.com/office/officeart/2005/8/colors/colorful4" csCatId="colorful" phldr="1"/>
      <dgm:spPr/>
    </dgm:pt>
    <dgm:pt modelId="{A22B37CF-49BB-4D43-BF63-C42B101BB1F2}">
      <dgm:prSet phldrT="[Text]" custT="1"/>
      <dgm:spPr>
        <a:solidFill>
          <a:srgbClr val="0070C0"/>
        </a:solidFill>
      </dgm:spPr>
      <dgm:t>
        <a:bodyPr/>
        <a:lstStyle/>
        <a:p>
          <a:pPr>
            <a:lnSpc>
              <a:spcPct val="100000"/>
            </a:lnSpc>
            <a:spcAft>
              <a:spcPts val="0"/>
            </a:spcAft>
          </a:pPr>
          <a:endParaRPr lang="en-GB" sz="3000" dirty="0">
            <a:solidFill>
              <a:schemeClr val="bg1"/>
            </a:solidFill>
          </a:endParaRPr>
        </a:p>
        <a:p>
          <a:pPr>
            <a:lnSpc>
              <a:spcPct val="100000"/>
            </a:lnSpc>
            <a:spcAft>
              <a:spcPts val="0"/>
            </a:spcAft>
          </a:pPr>
          <a:endParaRPr lang="en-GB" sz="2800" dirty="0">
            <a:solidFill>
              <a:schemeClr val="bg1"/>
            </a:solidFill>
          </a:endParaRPr>
        </a:p>
        <a:p>
          <a:pPr>
            <a:lnSpc>
              <a:spcPct val="100000"/>
            </a:lnSpc>
            <a:spcAft>
              <a:spcPts val="0"/>
            </a:spcAft>
          </a:pPr>
          <a:r>
            <a:rPr lang="en-GB" sz="2800" dirty="0">
              <a:solidFill>
                <a:schemeClr val="bg1"/>
              </a:solidFill>
            </a:rPr>
            <a:t>TOFE </a:t>
          </a:r>
        </a:p>
        <a:p>
          <a:pPr>
            <a:lnSpc>
              <a:spcPct val="100000"/>
            </a:lnSpc>
            <a:spcAft>
              <a:spcPts val="0"/>
            </a:spcAft>
          </a:pPr>
          <a:r>
            <a:rPr lang="en-GB" sz="2000" dirty="0">
              <a:solidFill>
                <a:schemeClr val="bg1"/>
              </a:solidFill>
            </a:rPr>
            <a:t>prev.</a:t>
          </a:r>
        </a:p>
        <a:p>
          <a:pPr>
            <a:lnSpc>
              <a:spcPct val="100000"/>
            </a:lnSpc>
            <a:spcAft>
              <a:spcPts val="0"/>
            </a:spcAft>
          </a:pPr>
          <a:endParaRPr lang="en-US" sz="3000" dirty="0">
            <a:solidFill>
              <a:schemeClr val="bg1"/>
            </a:solidFill>
          </a:endParaRPr>
        </a:p>
      </dgm:t>
    </dgm:pt>
    <dgm:pt modelId="{11859B13-A6BA-4B81-A589-8389AC24A744}" type="parTrans" cxnId="{CD93FD5B-A64B-4490-AB1C-04F0F9589638}">
      <dgm:prSet/>
      <dgm:spPr/>
      <dgm:t>
        <a:bodyPr/>
        <a:lstStyle/>
        <a:p>
          <a:endParaRPr lang="en-US"/>
        </a:p>
      </dgm:t>
    </dgm:pt>
    <dgm:pt modelId="{24B932E1-C695-42C1-9AF8-A582AB84314A}" type="sibTrans" cxnId="{CD93FD5B-A64B-4490-AB1C-04F0F9589638}">
      <dgm:prSet/>
      <dgm:spPr/>
      <dgm:t>
        <a:bodyPr/>
        <a:lstStyle/>
        <a:p>
          <a:endParaRPr lang="en-US"/>
        </a:p>
      </dgm:t>
    </dgm:pt>
    <dgm:pt modelId="{F36D314B-8E22-41F4-8BBB-21FB464124DC}">
      <dgm:prSet phldrT="[Text]" custT="1"/>
      <dgm:spPr>
        <a:solidFill>
          <a:srgbClr val="99CCFF"/>
        </a:solidFill>
      </dgm:spPr>
      <dgm:t>
        <a:bodyPr/>
        <a:lstStyle/>
        <a:p>
          <a:r>
            <a:rPr lang="en-GB" sz="3200" dirty="0"/>
            <a:t>CDMT global</a:t>
          </a:r>
          <a:endParaRPr lang="en-US" sz="3200" dirty="0"/>
        </a:p>
      </dgm:t>
    </dgm:pt>
    <dgm:pt modelId="{4EF9D2C4-D073-4A81-8194-6521D3E9D19A}" type="parTrans" cxnId="{D5D1F2C1-DA11-44FA-8696-D65847F6F19E}">
      <dgm:prSet/>
      <dgm:spPr/>
      <dgm:t>
        <a:bodyPr/>
        <a:lstStyle/>
        <a:p>
          <a:endParaRPr lang="en-US"/>
        </a:p>
      </dgm:t>
    </dgm:pt>
    <dgm:pt modelId="{47127001-381C-482A-B938-3FE0D9F7D062}" type="sibTrans" cxnId="{D5D1F2C1-DA11-44FA-8696-D65847F6F19E}">
      <dgm:prSet/>
      <dgm:spPr/>
      <dgm:t>
        <a:bodyPr/>
        <a:lstStyle/>
        <a:p>
          <a:endParaRPr lang="en-US"/>
        </a:p>
      </dgm:t>
    </dgm:pt>
    <dgm:pt modelId="{8C5B51C6-6A52-414A-9AEF-CA535C9EE8D8}">
      <dgm:prSet phldrT="[Text]" custT="1"/>
      <dgm:spPr>
        <a:solidFill>
          <a:schemeClr val="accent5">
            <a:lumMod val="90000"/>
          </a:schemeClr>
        </a:solidFill>
      </dgm:spPr>
      <dgm:t>
        <a:bodyPr/>
        <a:lstStyle/>
        <a:p>
          <a:r>
            <a:rPr lang="en-GB" sz="3200" dirty="0"/>
            <a:t>CDMT </a:t>
          </a:r>
          <a:r>
            <a:rPr lang="en-GB" sz="3200" dirty="0" err="1"/>
            <a:t>ministériel</a:t>
          </a:r>
          <a:endParaRPr lang="en-US" sz="3200" dirty="0"/>
        </a:p>
      </dgm:t>
    </dgm:pt>
    <dgm:pt modelId="{DB7AE1DF-CAD9-451A-BB84-38D6C3DD3B93}" type="parTrans" cxnId="{E3F3E9D2-B51D-4921-9CF4-0DBB6F005BB5}">
      <dgm:prSet/>
      <dgm:spPr/>
      <dgm:t>
        <a:bodyPr/>
        <a:lstStyle/>
        <a:p>
          <a:endParaRPr lang="en-US"/>
        </a:p>
      </dgm:t>
    </dgm:pt>
    <dgm:pt modelId="{42974315-4A2F-4FB0-B96C-DBBFAFDE21C6}" type="sibTrans" cxnId="{E3F3E9D2-B51D-4921-9CF4-0DBB6F005BB5}">
      <dgm:prSet/>
      <dgm:spPr/>
      <dgm:t>
        <a:bodyPr/>
        <a:lstStyle/>
        <a:p>
          <a:endParaRPr lang="en-US"/>
        </a:p>
      </dgm:t>
    </dgm:pt>
    <dgm:pt modelId="{449D168A-8DC1-41EB-AA02-68ED1274E187}" type="pres">
      <dgm:prSet presAssocID="{95B76B32-56C2-474D-AA77-2656F8946888}" presName="Name0" presStyleCnt="0">
        <dgm:presLayoutVars>
          <dgm:dir/>
          <dgm:animLvl val="lvl"/>
          <dgm:resizeHandles val="exact"/>
        </dgm:presLayoutVars>
      </dgm:prSet>
      <dgm:spPr/>
    </dgm:pt>
    <dgm:pt modelId="{A4661C9E-1B29-409B-A113-DD5422344D73}" type="pres">
      <dgm:prSet presAssocID="{A22B37CF-49BB-4D43-BF63-C42B101BB1F2}" presName="Name8" presStyleCnt="0"/>
      <dgm:spPr/>
    </dgm:pt>
    <dgm:pt modelId="{A21D80E5-5F3B-41F3-8D80-66ABE14D97AE}" type="pres">
      <dgm:prSet presAssocID="{A22B37CF-49BB-4D43-BF63-C42B101BB1F2}" presName="level" presStyleLbl="node1" presStyleIdx="0" presStyleCnt="3" custScaleX="92395" custScaleY="125174" custLinFactNeighborY="9626">
        <dgm:presLayoutVars>
          <dgm:chMax val="1"/>
          <dgm:bulletEnabled val="1"/>
        </dgm:presLayoutVars>
      </dgm:prSet>
      <dgm:spPr/>
    </dgm:pt>
    <dgm:pt modelId="{CDB7DD8B-C396-46C3-944E-23A072B11D8B}" type="pres">
      <dgm:prSet presAssocID="{A22B37CF-49BB-4D43-BF63-C42B101BB1F2}" presName="levelTx" presStyleLbl="revTx" presStyleIdx="0" presStyleCnt="0">
        <dgm:presLayoutVars>
          <dgm:chMax val="1"/>
          <dgm:bulletEnabled val="1"/>
        </dgm:presLayoutVars>
      </dgm:prSet>
      <dgm:spPr/>
    </dgm:pt>
    <dgm:pt modelId="{F00AF2D7-05DE-43F2-82BC-238BAEB7DD10}" type="pres">
      <dgm:prSet presAssocID="{F36D314B-8E22-41F4-8BBB-21FB464124DC}" presName="Name8" presStyleCnt="0"/>
      <dgm:spPr/>
    </dgm:pt>
    <dgm:pt modelId="{6F17DD49-DAB6-44D5-AC8F-0A4489530DC7}" type="pres">
      <dgm:prSet presAssocID="{F36D314B-8E22-41F4-8BBB-21FB464124DC}" presName="level" presStyleLbl="node1" presStyleIdx="1" presStyleCnt="3" custLinFactNeighborX="-176" custLinFactNeighborY="7742">
        <dgm:presLayoutVars>
          <dgm:chMax val="1"/>
          <dgm:bulletEnabled val="1"/>
        </dgm:presLayoutVars>
      </dgm:prSet>
      <dgm:spPr/>
    </dgm:pt>
    <dgm:pt modelId="{8C1854AA-BD7C-40C8-AD5D-26E786CB7047}" type="pres">
      <dgm:prSet presAssocID="{F36D314B-8E22-41F4-8BBB-21FB464124DC}" presName="levelTx" presStyleLbl="revTx" presStyleIdx="0" presStyleCnt="0">
        <dgm:presLayoutVars>
          <dgm:chMax val="1"/>
          <dgm:bulletEnabled val="1"/>
        </dgm:presLayoutVars>
      </dgm:prSet>
      <dgm:spPr/>
    </dgm:pt>
    <dgm:pt modelId="{E32AD4CE-4EEF-4D5F-A887-9A14E4717DC0}" type="pres">
      <dgm:prSet presAssocID="{8C5B51C6-6A52-414A-9AEF-CA535C9EE8D8}" presName="Name8" presStyleCnt="0"/>
      <dgm:spPr/>
    </dgm:pt>
    <dgm:pt modelId="{E84BE7D3-CCF2-4BB8-963F-1B176E19E7E5}" type="pres">
      <dgm:prSet presAssocID="{8C5B51C6-6A52-414A-9AEF-CA535C9EE8D8}" presName="level" presStyleLbl="node1" presStyleIdx="2" presStyleCnt="3" custLinFactNeighborX="189" custLinFactNeighborY="1934">
        <dgm:presLayoutVars>
          <dgm:chMax val="1"/>
          <dgm:bulletEnabled val="1"/>
        </dgm:presLayoutVars>
      </dgm:prSet>
      <dgm:spPr/>
    </dgm:pt>
    <dgm:pt modelId="{C5D8FAA7-1243-4F5F-ADCA-774F6624A091}" type="pres">
      <dgm:prSet presAssocID="{8C5B51C6-6A52-414A-9AEF-CA535C9EE8D8}" presName="levelTx" presStyleLbl="revTx" presStyleIdx="0" presStyleCnt="0">
        <dgm:presLayoutVars>
          <dgm:chMax val="1"/>
          <dgm:bulletEnabled val="1"/>
        </dgm:presLayoutVars>
      </dgm:prSet>
      <dgm:spPr/>
    </dgm:pt>
  </dgm:ptLst>
  <dgm:cxnLst>
    <dgm:cxn modelId="{09247824-59FB-4A8A-A7B0-772EE746B441}" type="presOf" srcId="{F36D314B-8E22-41F4-8BBB-21FB464124DC}" destId="{8C1854AA-BD7C-40C8-AD5D-26E786CB7047}" srcOrd="1" destOrd="0" presId="urn:microsoft.com/office/officeart/2005/8/layout/pyramid1"/>
    <dgm:cxn modelId="{CD93FD5B-A64B-4490-AB1C-04F0F9589638}" srcId="{95B76B32-56C2-474D-AA77-2656F8946888}" destId="{A22B37CF-49BB-4D43-BF63-C42B101BB1F2}" srcOrd="0" destOrd="0" parTransId="{11859B13-A6BA-4B81-A589-8389AC24A744}" sibTransId="{24B932E1-C695-42C1-9AF8-A582AB84314A}"/>
    <dgm:cxn modelId="{CA5D4D87-F5E3-41E0-B5DD-40B9E9C3D23C}" type="presOf" srcId="{A22B37CF-49BB-4D43-BF63-C42B101BB1F2}" destId="{CDB7DD8B-C396-46C3-944E-23A072B11D8B}" srcOrd="1" destOrd="0" presId="urn:microsoft.com/office/officeart/2005/8/layout/pyramid1"/>
    <dgm:cxn modelId="{603BCD90-0B8C-4534-9ED2-911FD7980496}" type="presOf" srcId="{95B76B32-56C2-474D-AA77-2656F8946888}" destId="{449D168A-8DC1-41EB-AA02-68ED1274E187}" srcOrd="0" destOrd="0" presId="urn:microsoft.com/office/officeart/2005/8/layout/pyramid1"/>
    <dgm:cxn modelId="{1DB07EA3-E684-498D-ABC1-8321F4E28407}" type="presOf" srcId="{A22B37CF-49BB-4D43-BF63-C42B101BB1F2}" destId="{A21D80E5-5F3B-41F3-8D80-66ABE14D97AE}" srcOrd="0" destOrd="0" presId="urn:microsoft.com/office/officeart/2005/8/layout/pyramid1"/>
    <dgm:cxn modelId="{35AF2AA4-53F1-44CC-BBE1-A1E3FEC54F31}" type="presOf" srcId="{8C5B51C6-6A52-414A-9AEF-CA535C9EE8D8}" destId="{E84BE7D3-CCF2-4BB8-963F-1B176E19E7E5}" srcOrd="0" destOrd="0" presId="urn:microsoft.com/office/officeart/2005/8/layout/pyramid1"/>
    <dgm:cxn modelId="{88D604BD-098C-4FCE-8ED6-78192FDF2086}" type="presOf" srcId="{F36D314B-8E22-41F4-8BBB-21FB464124DC}" destId="{6F17DD49-DAB6-44D5-AC8F-0A4489530DC7}" srcOrd="0" destOrd="0" presId="urn:microsoft.com/office/officeart/2005/8/layout/pyramid1"/>
    <dgm:cxn modelId="{D5D1F2C1-DA11-44FA-8696-D65847F6F19E}" srcId="{95B76B32-56C2-474D-AA77-2656F8946888}" destId="{F36D314B-8E22-41F4-8BBB-21FB464124DC}" srcOrd="1" destOrd="0" parTransId="{4EF9D2C4-D073-4A81-8194-6521D3E9D19A}" sibTransId="{47127001-381C-482A-B938-3FE0D9F7D062}"/>
    <dgm:cxn modelId="{E3F3E9D2-B51D-4921-9CF4-0DBB6F005BB5}" srcId="{95B76B32-56C2-474D-AA77-2656F8946888}" destId="{8C5B51C6-6A52-414A-9AEF-CA535C9EE8D8}" srcOrd="2" destOrd="0" parTransId="{DB7AE1DF-CAD9-451A-BB84-38D6C3DD3B93}" sibTransId="{42974315-4A2F-4FB0-B96C-DBBFAFDE21C6}"/>
    <dgm:cxn modelId="{3986BCF0-956C-426B-B73C-86938D54F6E3}" type="presOf" srcId="{8C5B51C6-6A52-414A-9AEF-CA535C9EE8D8}" destId="{C5D8FAA7-1243-4F5F-ADCA-774F6624A091}" srcOrd="1" destOrd="0" presId="urn:microsoft.com/office/officeart/2005/8/layout/pyramid1"/>
    <dgm:cxn modelId="{14C0DCF3-5021-44F7-B381-561B36AA77B5}" type="presParOf" srcId="{449D168A-8DC1-41EB-AA02-68ED1274E187}" destId="{A4661C9E-1B29-409B-A113-DD5422344D73}" srcOrd="0" destOrd="0" presId="urn:microsoft.com/office/officeart/2005/8/layout/pyramid1"/>
    <dgm:cxn modelId="{691B8024-B67B-44A1-9DB8-F9369CE6ACE2}" type="presParOf" srcId="{A4661C9E-1B29-409B-A113-DD5422344D73}" destId="{A21D80E5-5F3B-41F3-8D80-66ABE14D97AE}" srcOrd="0" destOrd="0" presId="urn:microsoft.com/office/officeart/2005/8/layout/pyramid1"/>
    <dgm:cxn modelId="{6ACDF527-B563-4C32-8723-6FCCBE76BC7D}" type="presParOf" srcId="{A4661C9E-1B29-409B-A113-DD5422344D73}" destId="{CDB7DD8B-C396-46C3-944E-23A072B11D8B}" srcOrd="1" destOrd="0" presId="urn:microsoft.com/office/officeart/2005/8/layout/pyramid1"/>
    <dgm:cxn modelId="{273DD2D0-433D-4A50-8A5E-203AEC8F196A}" type="presParOf" srcId="{449D168A-8DC1-41EB-AA02-68ED1274E187}" destId="{F00AF2D7-05DE-43F2-82BC-238BAEB7DD10}" srcOrd="1" destOrd="0" presId="urn:microsoft.com/office/officeart/2005/8/layout/pyramid1"/>
    <dgm:cxn modelId="{A4BF49D5-1678-4E1C-B535-97D95D84D87E}" type="presParOf" srcId="{F00AF2D7-05DE-43F2-82BC-238BAEB7DD10}" destId="{6F17DD49-DAB6-44D5-AC8F-0A4489530DC7}" srcOrd="0" destOrd="0" presId="urn:microsoft.com/office/officeart/2005/8/layout/pyramid1"/>
    <dgm:cxn modelId="{704A933B-4C46-41D1-954A-4113C3C9C454}" type="presParOf" srcId="{F00AF2D7-05DE-43F2-82BC-238BAEB7DD10}" destId="{8C1854AA-BD7C-40C8-AD5D-26E786CB7047}" srcOrd="1" destOrd="0" presId="urn:microsoft.com/office/officeart/2005/8/layout/pyramid1"/>
    <dgm:cxn modelId="{0F33A0C3-0867-4B1F-9BFD-B2B804244D72}" type="presParOf" srcId="{449D168A-8DC1-41EB-AA02-68ED1274E187}" destId="{E32AD4CE-4EEF-4D5F-A887-9A14E4717DC0}" srcOrd="2" destOrd="0" presId="urn:microsoft.com/office/officeart/2005/8/layout/pyramid1"/>
    <dgm:cxn modelId="{FE601F24-EB94-42AB-AAA2-6D493BB4DA87}" type="presParOf" srcId="{E32AD4CE-4EEF-4D5F-A887-9A14E4717DC0}" destId="{E84BE7D3-CCF2-4BB8-963F-1B176E19E7E5}" srcOrd="0" destOrd="0" presId="urn:microsoft.com/office/officeart/2005/8/layout/pyramid1"/>
    <dgm:cxn modelId="{AC2893F8-D68C-4CA8-B7E3-0B99B4A2E0FD}" type="presParOf" srcId="{E32AD4CE-4EEF-4D5F-A887-9A14E4717DC0}" destId="{C5D8FAA7-1243-4F5F-ADCA-774F6624A091}"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1D80E5-5F3B-41F3-8D80-66ABE14D97AE}">
      <dsp:nvSpPr>
        <dsp:cNvPr id="0" name=""/>
        <dsp:cNvSpPr/>
      </dsp:nvSpPr>
      <dsp:spPr>
        <a:xfrm>
          <a:off x="2128135" y="115416"/>
          <a:ext cx="2349456" cy="1500840"/>
        </a:xfrm>
        <a:prstGeom prst="trapezoid">
          <a:avLst>
            <a:gd name="adj" fmla="val 84714"/>
          </a:avLst>
        </a:prstGeom>
        <a:solidFill>
          <a:srgbClr val="0070C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1333500">
            <a:lnSpc>
              <a:spcPct val="100000"/>
            </a:lnSpc>
            <a:spcBef>
              <a:spcPct val="0"/>
            </a:spcBef>
            <a:spcAft>
              <a:spcPts val="0"/>
            </a:spcAft>
            <a:buNone/>
          </a:pPr>
          <a:endParaRPr lang="en-GB" sz="3000" kern="1200" dirty="0">
            <a:solidFill>
              <a:schemeClr val="bg1"/>
            </a:solidFill>
          </a:endParaRPr>
        </a:p>
        <a:p>
          <a:pPr marL="0" lvl="0" indent="0" algn="ctr" defTabSz="1333500">
            <a:lnSpc>
              <a:spcPct val="100000"/>
            </a:lnSpc>
            <a:spcBef>
              <a:spcPct val="0"/>
            </a:spcBef>
            <a:spcAft>
              <a:spcPts val="0"/>
            </a:spcAft>
            <a:buNone/>
          </a:pPr>
          <a:endParaRPr lang="en-GB" sz="2800" kern="1200" dirty="0">
            <a:solidFill>
              <a:schemeClr val="bg1"/>
            </a:solidFill>
          </a:endParaRPr>
        </a:p>
        <a:p>
          <a:pPr marL="0" lvl="0" indent="0" algn="ctr" defTabSz="1333500">
            <a:lnSpc>
              <a:spcPct val="100000"/>
            </a:lnSpc>
            <a:spcBef>
              <a:spcPct val="0"/>
            </a:spcBef>
            <a:spcAft>
              <a:spcPts val="0"/>
            </a:spcAft>
            <a:buNone/>
          </a:pPr>
          <a:r>
            <a:rPr lang="en-GB" sz="2800" kern="1200" dirty="0">
              <a:solidFill>
                <a:schemeClr val="bg1"/>
              </a:solidFill>
            </a:rPr>
            <a:t>TOFE </a:t>
          </a:r>
        </a:p>
        <a:p>
          <a:pPr marL="0" lvl="0" indent="0" algn="ctr" defTabSz="1333500">
            <a:lnSpc>
              <a:spcPct val="100000"/>
            </a:lnSpc>
            <a:spcBef>
              <a:spcPct val="0"/>
            </a:spcBef>
            <a:spcAft>
              <a:spcPts val="0"/>
            </a:spcAft>
            <a:buNone/>
          </a:pPr>
          <a:r>
            <a:rPr lang="en-GB" sz="2000" kern="1200" dirty="0">
              <a:solidFill>
                <a:schemeClr val="bg1"/>
              </a:solidFill>
            </a:rPr>
            <a:t>prev.</a:t>
          </a:r>
        </a:p>
        <a:p>
          <a:pPr marL="0" lvl="0" indent="0" algn="ctr" defTabSz="1333500">
            <a:lnSpc>
              <a:spcPct val="100000"/>
            </a:lnSpc>
            <a:spcBef>
              <a:spcPct val="0"/>
            </a:spcBef>
            <a:spcAft>
              <a:spcPts val="0"/>
            </a:spcAft>
            <a:buNone/>
          </a:pPr>
          <a:endParaRPr lang="en-US" sz="3000" kern="1200" dirty="0">
            <a:solidFill>
              <a:schemeClr val="bg1"/>
            </a:solidFill>
          </a:endParaRPr>
        </a:p>
      </dsp:txBody>
      <dsp:txXfrm>
        <a:off x="2128135" y="115416"/>
        <a:ext cx="2349456" cy="1500840"/>
      </dsp:txXfrm>
    </dsp:sp>
    <dsp:sp modelId="{6F17DD49-DAB6-44D5-AC8F-0A4489530DC7}">
      <dsp:nvSpPr>
        <dsp:cNvPr id="0" name=""/>
        <dsp:cNvSpPr/>
      </dsp:nvSpPr>
      <dsp:spPr>
        <a:xfrm>
          <a:off x="1007671" y="1593667"/>
          <a:ext cx="4574283" cy="1199003"/>
        </a:xfrm>
        <a:prstGeom prst="trapezoid">
          <a:avLst>
            <a:gd name="adj" fmla="val 84714"/>
          </a:avLst>
        </a:prstGeom>
        <a:solidFill>
          <a:srgbClr val="99CC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r>
            <a:rPr lang="en-GB" sz="3200" kern="1200" dirty="0"/>
            <a:t>CDMT global</a:t>
          </a:r>
          <a:endParaRPr lang="en-US" sz="3200" kern="1200" dirty="0"/>
        </a:p>
      </dsp:txBody>
      <dsp:txXfrm>
        <a:off x="1808170" y="1593667"/>
        <a:ext cx="2973284" cy="1199003"/>
      </dsp:txXfrm>
    </dsp:sp>
    <dsp:sp modelId="{E84BE7D3-CCF2-4BB8-963F-1B176E19E7E5}">
      <dsp:nvSpPr>
        <dsp:cNvPr id="0" name=""/>
        <dsp:cNvSpPr/>
      </dsp:nvSpPr>
      <dsp:spPr>
        <a:xfrm>
          <a:off x="0" y="2699843"/>
          <a:ext cx="6605727" cy="1199003"/>
        </a:xfrm>
        <a:prstGeom prst="trapezoid">
          <a:avLst>
            <a:gd name="adj" fmla="val 84714"/>
          </a:avLst>
        </a:prstGeom>
        <a:solidFill>
          <a:schemeClr val="accent5">
            <a:lumMod val="9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r>
            <a:rPr lang="en-GB" sz="3200" kern="1200" dirty="0"/>
            <a:t>CDMT </a:t>
          </a:r>
          <a:r>
            <a:rPr lang="en-GB" sz="3200" kern="1200" dirty="0" err="1"/>
            <a:t>ministériel</a:t>
          </a:r>
          <a:endParaRPr lang="en-US" sz="3200" kern="1200" dirty="0"/>
        </a:p>
      </dsp:txBody>
      <dsp:txXfrm>
        <a:off x="1156002" y="2699843"/>
        <a:ext cx="4293722" cy="1199003"/>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0.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9575" cy="496888"/>
          </a:xfrm>
          <a:prstGeom prst="rect">
            <a:avLst/>
          </a:prstGeom>
          <a:noFill/>
          <a:ln w="9525">
            <a:noFill/>
            <a:miter lim="800000"/>
            <a:headEnd/>
            <a:tailEnd/>
          </a:ln>
          <a:effectLst/>
        </p:spPr>
        <p:txBody>
          <a:bodyPr vert="horz" wrap="square" lIns="91564" tIns="45783" rIns="91564" bIns="45783" numCol="1" anchor="t" anchorCtr="0" compatLnSpc="1">
            <a:prstTxWarp prst="textNoShape">
              <a:avLst/>
            </a:prstTxWarp>
          </a:bodyPr>
          <a:lstStyle>
            <a:lvl1pPr>
              <a:defRPr>
                <a:solidFill>
                  <a:schemeClr val="tx1"/>
                </a:solidFill>
                <a:latin typeface="Arial" charset="0"/>
              </a:defRPr>
            </a:lvl1pPr>
          </a:lstStyle>
          <a:p>
            <a:pPr>
              <a:defRPr/>
            </a:pPr>
            <a:endParaRPr lang="en-GB"/>
          </a:p>
        </p:txBody>
      </p:sp>
      <p:sp>
        <p:nvSpPr>
          <p:cNvPr id="37891" name="Rectangle 3"/>
          <p:cNvSpPr>
            <a:spLocks noGrp="1" noChangeArrowheads="1"/>
          </p:cNvSpPr>
          <p:nvPr>
            <p:ph type="dt" sz="quarter" idx="1"/>
          </p:nvPr>
        </p:nvSpPr>
        <p:spPr bwMode="auto">
          <a:xfrm>
            <a:off x="3854450" y="0"/>
            <a:ext cx="2949575" cy="496888"/>
          </a:xfrm>
          <a:prstGeom prst="rect">
            <a:avLst/>
          </a:prstGeom>
          <a:noFill/>
          <a:ln w="9525">
            <a:noFill/>
            <a:miter lim="800000"/>
            <a:headEnd/>
            <a:tailEnd/>
          </a:ln>
          <a:effectLst/>
        </p:spPr>
        <p:txBody>
          <a:bodyPr vert="horz" wrap="square" lIns="91564" tIns="45783" rIns="91564" bIns="45783" numCol="1" anchor="t" anchorCtr="0" compatLnSpc="1">
            <a:prstTxWarp prst="textNoShape">
              <a:avLst/>
            </a:prstTxWarp>
          </a:bodyPr>
          <a:lstStyle>
            <a:lvl1pPr algn="r">
              <a:defRPr>
                <a:solidFill>
                  <a:schemeClr val="tx1"/>
                </a:solidFill>
                <a:latin typeface="Arial" charset="0"/>
              </a:defRPr>
            </a:lvl1pPr>
          </a:lstStyle>
          <a:p>
            <a:pPr>
              <a:defRPr/>
            </a:pPr>
            <a:endParaRPr lang="en-GB"/>
          </a:p>
        </p:txBody>
      </p:sp>
      <p:sp>
        <p:nvSpPr>
          <p:cNvPr id="37892" name="Rectangle 4"/>
          <p:cNvSpPr>
            <a:spLocks noGrp="1" noChangeArrowheads="1"/>
          </p:cNvSpPr>
          <p:nvPr>
            <p:ph type="ftr" sz="quarter" idx="2"/>
          </p:nvPr>
        </p:nvSpPr>
        <p:spPr bwMode="auto">
          <a:xfrm>
            <a:off x="0" y="9445625"/>
            <a:ext cx="2949575" cy="496888"/>
          </a:xfrm>
          <a:prstGeom prst="rect">
            <a:avLst/>
          </a:prstGeom>
          <a:noFill/>
          <a:ln w="9525">
            <a:noFill/>
            <a:miter lim="800000"/>
            <a:headEnd/>
            <a:tailEnd/>
          </a:ln>
          <a:effectLst/>
        </p:spPr>
        <p:txBody>
          <a:bodyPr vert="horz" wrap="square" lIns="91564" tIns="45783" rIns="91564" bIns="45783" numCol="1" anchor="b" anchorCtr="0" compatLnSpc="1">
            <a:prstTxWarp prst="textNoShape">
              <a:avLst/>
            </a:prstTxWarp>
          </a:bodyPr>
          <a:lstStyle>
            <a:lvl1pPr>
              <a:defRPr>
                <a:solidFill>
                  <a:schemeClr val="tx1"/>
                </a:solidFill>
                <a:latin typeface="Arial" charset="0"/>
              </a:defRPr>
            </a:lvl1pPr>
          </a:lstStyle>
          <a:p>
            <a:pPr>
              <a:defRPr/>
            </a:pPr>
            <a:endParaRPr lang="en-GB"/>
          </a:p>
        </p:txBody>
      </p:sp>
      <p:sp>
        <p:nvSpPr>
          <p:cNvPr id="37893" name="Rectangle 5"/>
          <p:cNvSpPr>
            <a:spLocks noGrp="1" noChangeArrowheads="1"/>
          </p:cNvSpPr>
          <p:nvPr>
            <p:ph type="sldNum" sz="quarter" idx="3"/>
          </p:nvPr>
        </p:nvSpPr>
        <p:spPr bwMode="auto">
          <a:xfrm>
            <a:off x="3854450" y="9445625"/>
            <a:ext cx="2949575" cy="496888"/>
          </a:xfrm>
          <a:prstGeom prst="rect">
            <a:avLst/>
          </a:prstGeom>
          <a:noFill/>
          <a:ln w="9525">
            <a:noFill/>
            <a:miter lim="800000"/>
            <a:headEnd/>
            <a:tailEnd/>
          </a:ln>
          <a:effectLst/>
        </p:spPr>
        <p:txBody>
          <a:bodyPr vert="horz" wrap="square" lIns="91564" tIns="45783" rIns="91564" bIns="45783" numCol="1" anchor="b" anchorCtr="0" compatLnSpc="1">
            <a:prstTxWarp prst="textNoShape">
              <a:avLst/>
            </a:prstTxWarp>
          </a:bodyPr>
          <a:lstStyle>
            <a:lvl1pPr algn="r">
              <a:defRPr>
                <a:solidFill>
                  <a:schemeClr val="tx1"/>
                </a:solidFill>
                <a:latin typeface="Arial" charset="0"/>
              </a:defRPr>
            </a:lvl1pPr>
          </a:lstStyle>
          <a:p>
            <a:pPr>
              <a:defRPr/>
            </a:pPr>
            <a:fld id="{37BE9813-BC4D-4CC6-A113-5AC0266AE2E0}" type="slidenum">
              <a:rPr lang="en-GB"/>
              <a:pPr>
                <a:defRPr/>
              </a:pPr>
              <a:t>‹#›</a:t>
            </a:fld>
            <a:endParaRPr lang="en-GB"/>
          </a:p>
        </p:txBody>
      </p:sp>
    </p:spTree>
    <p:extLst>
      <p:ext uri="{BB962C8B-B14F-4D97-AF65-F5344CB8AC3E}">
        <p14:creationId xmlns:p14="http://schemas.microsoft.com/office/powerpoint/2010/main" val="34153202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9575" cy="496888"/>
          </a:xfrm>
          <a:prstGeom prst="rect">
            <a:avLst/>
          </a:prstGeom>
          <a:noFill/>
          <a:ln w="9525">
            <a:noFill/>
            <a:miter lim="800000"/>
            <a:headEnd/>
            <a:tailEnd/>
          </a:ln>
          <a:effectLst/>
        </p:spPr>
        <p:txBody>
          <a:bodyPr vert="horz" wrap="square" lIns="91564" tIns="45783" rIns="91564" bIns="45783" numCol="1" anchor="t" anchorCtr="0" compatLnSpc="1">
            <a:prstTxWarp prst="textNoShape">
              <a:avLst/>
            </a:prstTxWarp>
          </a:bodyPr>
          <a:lstStyle>
            <a:lvl1pPr>
              <a:defRPr>
                <a:solidFill>
                  <a:schemeClr val="tx1"/>
                </a:solidFill>
                <a:latin typeface="Arial" charset="0"/>
              </a:defRPr>
            </a:lvl1pPr>
          </a:lstStyle>
          <a:p>
            <a:pPr>
              <a:defRPr/>
            </a:pPr>
            <a:endParaRPr lang="en-GB"/>
          </a:p>
        </p:txBody>
      </p:sp>
      <p:sp>
        <p:nvSpPr>
          <p:cNvPr id="36867" name="Rectangle 3"/>
          <p:cNvSpPr>
            <a:spLocks noGrp="1" noChangeArrowheads="1"/>
          </p:cNvSpPr>
          <p:nvPr>
            <p:ph type="dt" idx="1"/>
          </p:nvPr>
        </p:nvSpPr>
        <p:spPr bwMode="auto">
          <a:xfrm>
            <a:off x="3854450" y="0"/>
            <a:ext cx="2949575" cy="496888"/>
          </a:xfrm>
          <a:prstGeom prst="rect">
            <a:avLst/>
          </a:prstGeom>
          <a:noFill/>
          <a:ln w="9525">
            <a:noFill/>
            <a:miter lim="800000"/>
            <a:headEnd/>
            <a:tailEnd/>
          </a:ln>
          <a:effectLst/>
        </p:spPr>
        <p:txBody>
          <a:bodyPr vert="horz" wrap="square" lIns="91564" tIns="45783" rIns="91564" bIns="45783" numCol="1" anchor="t" anchorCtr="0" compatLnSpc="1">
            <a:prstTxWarp prst="textNoShape">
              <a:avLst/>
            </a:prstTxWarp>
          </a:bodyPr>
          <a:lstStyle>
            <a:lvl1pPr algn="r">
              <a:defRPr>
                <a:solidFill>
                  <a:schemeClr val="tx1"/>
                </a:solidFill>
                <a:latin typeface="Arial" charset="0"/>
              </a:defRPr>
            </a:lvl1pPr>
          </a:lstStyle>
          <a:p>
            <a:pPr>
              <a:defRPr/>
            </a:pPr>
            <a:endParaRPr lang="en-GB"/>
          </a:p>
        </p:txBody>
      </p:sp>
      <p:sp>
        <p:nvSpPr>
          <p:cNvPr id="49156" name="Rectangle 4"/>
          <p:cNvSpPr>
            <a:spLocks noGrp="1" noRot="1" noChangeAspect="1" noChangeArrowheads="1" noTextEdit="1"/>
          </p:cNvSpPr>
          <p:nvPr>
            <p:ph type="sldImg" idx="2"/>
          </p:nvPr>
        </p:nvSpPr>
        <p:spPr bwMode="auto">
          <a:xfrm>
            <a:off x="917575" y="746125"/>
            <a:ext cx="4972050" cy="3729038"/>
          </a:xfrm>
          <a:prstGeom prst="rect">
            <a:avLst/>
          </a:prstGeom>
          <a:noFill/>
          <a:ln w="9525">
            <a:solidFill>
              <a:srgbClr val="000000"/>
            </a:solidFill>
            <a:miter lim="800000"/>
            <a:headEnd/>
            <a:tailEnd/>
          </a:ln>
        </p:spPr>
      </p:sp>
      <p:sp>
        <p:nvSpPr>
          <p:cNvPr id="36869" name="Rectangle 5"/>
          <p:cNvSpPr>
            <a:spLocks noGrp="1" noChangeArrowheads="1"/>
          </p:cNvSpPr>
          <p:nvPr>
            <p:ph type="body" sz="quarter" idx="3"/>
          </p:nvPr>
        </p:nvSpPr>
        <p:spPr bwMode="auto">
          <a:xfrm>
            <a:off x="679450" y="4722813"/>
            <a:ext cx="5446713" cy="4475162"/>
          </a:xfrm>
          <a:prstGeom prst="rect">
            <a:avLst/>
          </a:prstGeom>
          <a:noFill/>
          <a:ln w="9525">
            <a:noFill/>
            <a:miter lim="800000"/>
            <a:headEnd/>
            <a:tailEnd/>
          </a:ln>
          <a:effectLst/>
        </p:spPr>
        <p:txBody>
          <a:bodyPr vert="horz" wrap="square" lIns="91564" tIns="45783" rIns="91564" bIns="4578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6870" name="Rectangle 6"/>
          <p:cNvSpPr>
            <a:spLocks noGrp="1" noChangeArrowheads="1"/>
          </p:cNvSpPr>
          <p:nvPr>
            <p:ph type="ftr" sz="quarter" idx="4"/>
          </p:nvPr>
        </p:nvSpPr>
        <p:spPr bwMode="auto">
          <a:xfrm>
            <a:off x="0" y="9445625"/>
            <a:ext cx="2949575" cy="496888"/>
          </a:xfrm>
          <a:prstGeom prst="rect">
            <a:avLst/>
          </a:prstGeom>
          <a:noFill/>
          <a:ln w="9525">
            <a:noFill/>
            <a:miter lim="800000"/>
            <a:headEnd/>
            <a:tailEnd/>
          </a:ln>
          <a:effectLst/>
        </p:spPr>
        <p:txBody>
          <a:bodyPr vert="horz" wrap="square" lIns="91564" tIns="45783" rIns="91564" bIns="45783" numCol="1" anchor="b" anchorCtr="0" compatLnSpc="1">
            <a:prstTxWarp prst="textNoShape">
              <a:avLst/>
            </a:prstTxWarp>
          </a:bodyPr>
          <a:lstStyle>
            <a:lvl1pPr>
              <a:defRPr>
                <a:solidFill>
                  <a:schemeClr val="tx1"/>
                </a:solidFill>
                <a:latin typeface="Arial" charset="0"/>
              </a:defRPr>
            </a:lvl1pPr>
          </a:lstStyle>
          <a:p>
            <a:pPr>
              <a:defRPr/>
            </a:pPr>
            <a:endParaRPr lang="en-GB"/>
          </a:p>
        </p:txBody>
      </p:sp>
      <p:sp>
        <p:nvSpPr>
          <p:cNvPr id="36871" name="Rectangle 7"/>
          <p:cNvSpPr>
            <a:spLocks noGrp="1" noChangeArrowheads="1"/>
          </p:cNvSpPr>
          <p:nvPr>
            <p:ph type="sldNum" sz="quarter" idx="5"/>
          </p:nvPr>
        </p:nvSpPr>
        <p:spPr bwMode="auto">
          <a:xfrm>
            <a:off x="3854450" y="9445625"/>
            <a:ext cx="2949575" cy="496888"/>
          </a:xfrm>
          <a:prstGeom prst="rect">
            <a:avLst/>
          </a:prstGeom>
          <a:noFill/>
          <a:ln w="9525">
            <a:noFill/>
            <a:miter lim="800000"/>
            <a:headEnd/>
            <a:tailEnd/>
          </a:ln>
          <a:effectLst/>
        </p:spPr>
        <p:txBody>
          <a:bodyPr vert="horz" wrap="square" lIns="91564" tIns="45783" rIns="91564" bIns="45783" numCol="1" anchor="b" anchorCtr="0" compatLnSpc="1">
            <a:prstTxWarp prst="textNoShape">
              <a:avLst/>
            </a:prstTxWarp>
          </a:bodyPr>
          <a:lstStyle>
            <a:lvl1pPr algn="r">
              <a:defRPr>
                <a:solidFill>
                  <a:schemeClr val="tx1"/>
                </a:solidFill>
                <a:latin typeface="Arial" charset="0"/>
              </a:defRPr>
            </a:lvl1pPr>
          </a:lstStyle>
          <a:p>
            <a:pPr>
              <a:defRPr/>
            </a:pPr>
            <a:fld id="{52306924-5455-47C8-990D-CAC3EC5ABFE0}" type="slidenum">
              <a:rPr lang="en-GB"/>
              <a:pPr>
                <a:defRPr/>
              </a:pPr>
              <a:t>‹#›</a:t>
            </a:fld>
            <a:endParaRPr lang="en-GB"/>
          </a:p>
        </p:txBody>
      </p:sp>
    </p:spTree>
    <p:extLst>
      <p:ext uri="{BB962C8B-B14F-4D97-AF65-F5344CB8AC3E}">
        <p14:creationId xmlns:p14="http://schemas.microsoft.com/office/powerpoint/2010/main" val="162827146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r>
              <a:rPr lang="en-GB" sz="1200" dirty="0"/>
              <a:t>Development of multi-annual and performance oriented approaches may require documents on expenditure projections over the medium term and the expected and actual performance, such as  for example:  </a:t>
            </a:r>
          </a:p>
          <a:p>
            <a:pPr lvl="1"/>
            <a:r>
              <a:rPr lang="en-GB" sz="1200" dirty="0"/>
              <a:t>An Medium Term Expenditure Framework</a:t>
            </a:r>
          </a:p>
          <a:p>
            <a:pPr lvl="1"/>
            <a:r>
              <a:rPr lang="en-GB" sz="1200" dirty="0"/>
              <a:t>A performance project and a performance report</a:t>
            </a:r>
          </a:p>
          <a:p>
            <a:pPr lvl="1"/>
            <a:r>
              <a:rPr lang="en-GB" sz="1200" dirty="0"/>
              <a:t>etc..</a:t>
            </a:r>
          </a:p>
          <a:p>
            <a:endParaRPr lang="en-GB" dirty="0"/>
          </a:p>
        </p:txBody>
      </p:sp>
      <p:sp>
        <p:nvSpPr>
          <p:cNvPr id="55300" name="Slide Number Placeholder 3"/>
          <p:cNvSpPr>
            <a:spLocks noGrp="1"/>
          </p:cNvSpPr>
          <p:nvPr>
            <p:ph type="sldNum" sz="quarter" idx="5"/>
          </p:nvPr>
        </p:nvSpPr>
        <p:spPr>
          <a:noFill/>
        </p:spPr>
        <p:txBody>
          <a:bodyPr/>
          <a:lstStyle/>
          <a:p>
            <a:fld id="{C15F3581-54B6-469B-84AB-1CC10BA14482}" type="slidenum">
              <a:rPr lang="en-GB" smtClean="0"/>
              <a:pPr/>
              <a:t>4</a:t>
            </a:fld>
            <a:endParaRPr lang="en-GB"/>
          </a:p>
        </p:txBody>
      </p:sp>
    </p:spTree>
    <p:extLst>
      <p:ext uri="{BB962C8B-B14F-4D97-AF65-F5344CB8AC3E}">
        <p14:creationId xmlns:p14="http://schemas.microsoft.com/office/powerpoint/2010/main" val="23166478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FF5FEF9C-14BB-4D60-9152-0AA24C272224}" type="slidenum">
              <a:rPr lang="fr-FR" smtClean="0"/>
              <a:pPr/>
              <a:t>19</a:t>
            </a:fld>
            <a:endParaRPr lang="fr-FR"/>
          </a:p>
        </p:txBody>
      </p:sp>
      <p:sp>
        <p:nvSpPr>
          <p:cNvPr id="57347" name="Rectangle 7"/>
          <p:cNvSpPr txBox="1">
            <a:spLocks noGrp="1" noChangeArrowheads="1"/>
          </p:cNvSpPr>
          <p:nvPr/>
        </p:nvSpPr>
        <p:spPr bwMode="auto">
          <a:xfrm>
            <a:off x="3851275" y="9428163"/>
            <a:ext cx="2944813" cy="496887"/>
          </a:xfrm>
          <a:prstGeom prst="rect">
            <a:avLst/>
          </a:prstGeom>
          <a:noFill/>
          <a:ln w="9525">
            <a:noFill/>
            <a:miter lim="800000"/>
            <a:headEnd/>
            <a:tailEnd/>
          </a:ln>
        </p:spPr>
        <p:txBody>
          <a:bodyPr lIns="92129" tIns="46065" rIns="92129" bIns="46065" anchor="b"/>
          <a:lstStyle/>
          <a:p>
            <a:pPr algn="r" defTabSz="909638"/>
            <a:fld id="{8131447F-B436-4A31-82CC-F44EA74445B6}" type="slidenum">
              <a:rPr lang="fr-FR" sz="1300">
                <a:latin typeface="Arial" charset="0"/>
              </a:rPr>
              <a:pPr algn="r" defTabSz="909638"/>
              <a:t>19</a:t>
            </a:fld>
            <a:endParaRPr lang="fr-FR" sz="1300">
              <a:latin typeface="Arial" charset="0"/>
            </a:endParaRPr>
          </a:p>
        </p:txBody>
      </p:sp>
      <p:sp>
        <p:nvSpPr>
          <p:cNvPr id="57348" name="Rectangle 7"/>
          <p:cNvSpPr txBox="1">
            <a:spLocks noGrp="1" noChangeArrowheads="1"/>
          </p:cNvSpPr>
          <p:nvPr/>
        </p:nvSpPr>
        <p:spPr bwMode="auto">
          <a:xfrm>
            <a:off x="3851275" y="9428163"/>
            <a:ext cx="2944813" cy="496887"/>
          </a:xfrm>
          <a:prstGeom prst="rect">
            <a:avLst/>
          </a:prstGeom>
          <a:noFill/>
          <a:ln w="9525">
            <a:noFill/>
            <a:miter lim="800000"/>
            <a:headEnd/>
            <a:tailEnd/>
          </a:ln>
        </p:spPr>
        <p:txBody>
          <a:bodyPr lIns="92129" tIns="46065" rIns="92129" bIns="46065" anchor="b"/>
          <a:lstStyle/>
          <a:p>
            <a:pPr algn="r" defTabSz="909638"/>
            <a:fld id="{8475767B-A925-4915-8320-9F85B5EB7F24}" type="slidenum">
              <a:rPr lang="fr-FR" sz="1300">
                <a:latin typeface="Arial" charset="0"/>
              </a:rPr>
              <a:pPr algn="r" defTabSz="909638"/>
              <a:t>19</a:t>
            </a:fld>
            <a:endParaRPr lang="fr-FR" sz="1300">
              <a:latin typeface="Arial" charset="0"/>
            </a:endParaRPr>
          </a:p>
        </p:txBody>
      </p:sp>
      <p:sp>
        <p:nvSpPr>
          <p:cNvPr id="57349" name="Rectangle 2"/>
          <p:cNvSpPr>
            <a:spLocks noGrp="1" noRot="1" noChangeAspect="1" noChangeArrowheads="1" noTextEdit="1"/>
          </p:cNvSpPr>
          <p:nvPr>
            <p:ph type="sldImg"/>
          </p:nvPr>
        </p:nvSpPr>
        <p:spPr>
          <a:ln/>
        </p:spPr>
      </p:sp>
      <p:sp>
        <p:nvSpPr>
          <p:cNvPr id="57350" name="Rectangle 3"/>
          <p:cNvSpPr>
            <a:spLocks noGrp="1" noChangeArrowheads="1"/>
          </p:cNvSpPr>
          <p:nvPr>
            <p:ph type="body" idx="1"/>
          </p:nvPr>
        </p:nvSpPr>
        <p:spPr>
          <a:noFill/>
          <a:ln/>
        </p:spPr>
        <p:txBody>
          <a:bodyPr/>
          <a:lstStyle/>
          <a:p>
            <a:pPr eaLnBrk="1" hangingPunct="1"/>
            <a:endParaRPr lang="fr-FR"/>
          </a:p>
        </p:txBody>
      </p:sp>
    </p:spTree>
    <p:extLst>
      <p:ext uri="{BB962C8B-B14F-4D97-AF65-F5344CB8AC3E}">
        <p14:creationId xmlns:p14="http://schemas.microsoft.com/office/powerpoint/2010/main" val="8671472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Espace réservé de l'image des diapositives 1"/>
          <p:cNvSpPr>
            <a:spLocks noGrp="1" noRot="1" noChangeAspect="1" noTextEdit="1"/>
          </p:cNvSpPr>
          <p:nvPr>
            <p:ph type="sldImg"/>
          </p:nvPr>
        </p:nvSpPr>
        <p:spPr>
          <a:ln/>
        </p:spPr>
      </p:sp>
      <p:sp>
        <p:nvSpPr>
          <p:cNvPr id="59395" name="Espace réservé des commentaires 2"/>
          <p:cNvSpPr>
            <a:spLocks noGrp="1"/>
          </p:cNvSpPr>
          <p:nvPr>
            <p:ph type="body" idx="1"/>
          </p:nvPr>
        </p:nvSpPr>
        <p:spPr>
          <a:noFill/>
          <a:ln/>
        </p:spPr>
        <p:txBody>
          <a:bodyPr/>
          <a:lstStyle/>
          <a:p>
            <a:endParaRPr lang="fr-FR"/>
          </a:p>
        </p:txBody>
      </p:sp>
      <p:sp>
        <p:nvSpPr>
          <p:cNvPr id="59396" name="Espace réservé du numéro de diapositive 3"/>
          <p:cNvSpPr>
            <a:spLocks noGrp="1"/>
          </p:cNvSpPr>
          <p:nvPr>
            <p:ph type="sldNum" sz="quarter" idx="5"/>
          </p:nvPr>
        </p:nvSpPr>
        <p:spPr>
          <a:noFill/>
        </p:spPr>
        <p:txBody>
          <a:bodyPr/>
          <a:lstStyle/>
          <a:p>
            <a:fld id="{946DAC70-E048-4852-8A10-F296D7F9609A}" type="slidenum">
              <a:rPr lang="en-GB" smtClean="0"/>
              <a:pPr/>
              <a:t>20</a:t>
            </a:fld>
            <a:endParaRPr lang="en-GB"/>
          </a:p>
        </p:txBody>
      </p:sp>
    </p:spTree>
    <p:extLst>
      <p:ext uri="{BB962C8B-B14F-4D97-AF65-F5344CB8AC3E}">
        <p14:creationId xmlns:p14="http://schemas.microsoft.com/office/powerpoint/2010/main" val="18576118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99956CA5-D731-446E-9F39-093054C8F033}" type="slidenum">
              <a:rPr lang="fr-FR" smtClean="0"/>
              <a:pPr/>
              <a:t>23</a:t>
            </a:fld>
            <a:endParaRPr lang="fr-F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spcBef>
                <a:spcPct val="0"/>
              </a:spcBef>
            </a:pPr>
            <a:endParaRPr lang="fr-FR"/>
          </a:p>
        </p:txBody>
      </p:sp>
    </p:spTree>
    <p:extLst>
      <p:ext uri="{BB962C8B-B14F-4D97-AF65-F5344CB8AC3E}">
        <p14:creationId xmlns:p14="http://schemas.microsoft.com/office/powerpoint/2010/main" val="25260704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DFF6150C-CED1-4D2B-AFA1-41C229FB73EF}" type="slidenum">
              <a:rPr lang="en-US" smtClean="0"/>
              <a:pPr/>
              <a:t>24</a:t>
            </a:fld>
            <a:endParaRPr lang="en-US"/>
          </a:p>
        </p:txBody>
      </p:sp>
      <p:sp>
        <p:nvSpPr>
          <p:cNvPr id="46083" name="Rectangle 7"/>
          <p:cNvSpPr txBox="1">
            <a:spLocks noGrp="1" noChangeArrowheads="1"/>
          </p:cNvSpPr>
          <p:nvPr/>
        </p:nvSpPr>
        <p:spPr bwMode="auto">
          <a:xfrm>
            <a:off x="3851275" y="9429750"/>
            <a:ext cx="2944813" cy="495300"/>
          </a:xfrm>
          <a:prstGeom prst="rect">
            <a:avLst/>
          </a:prstGeom>
          <a:noFill/>
          <a:ln w="9525">
            <a:noFill/>
            <a:miter lim="800000"/>
            <a:headEnd/>
            <a:tailEnd/>
          </a:ln>
        </p:spPr>
        <p:txBody>
          <a:bodyPr lIns="91001" tIns="45500" rIns="91001" bIns="45500" anchor="b"/>
          <a:lstStyle/>
          <a:p>
            <a:pPr algn="r" defTabSz="908050"/>
            <a:fld id="{F1F3D8FC-2AE1-4D1E-ADE9-316C559EFCFD}" type="slidenum">
              <a:rPr lang="fr-FR" sz="1300">
                <a:latin typeface="Arial" charset="0"/>
              </a:rPr>
              <a:pPr algn="r" defTabSz="908050"/>
              <a:t>24</a:t>
            </a:fld>
            <a:endParaRPr lang="fr-FR" sz="1300">
              <a:latin typeface="Arial" charset="0"/>
            </a:endParaRPr>
          </a:p>
        </p:txBody>
      </p:sp>
      <p:sp>
        <p:nvSpPr>
          <p:cNvPr id="46084" name="Rectangle 2"/>
          <p:cNvSpPr>
            <a:spLocks noGrp="1" noRot="1" noChangeAspect="1" noChangeArrowheads="1" noTextEdit="1"/>
          </p:cNvSpPr>
          <p:nvPr>
            <p:ph type="sldImg"/>
          </p:nvPr>
        </p:nvSpPr>
        <p:spPr>
          <a:xfrm>
            <a:off x="917575" y="744538"/>
            <a:ext cx="4962525" cy="3722687"/>
          </a:xfrm>
          <a:ln/>
        </p:spPr>
      </p:sp>
      <p:sp>
        <p:nvSpPr>
          <p:cNvPr id="46085" name="Rectangle 3"/>
          <p:cNvSpPr>
            <a:spLocks noGrp="1" noChangeArrowheads="1"/>
          </p:cNvSpPr>
          <p:nvPr>
            <p:ph type="body" idx="1"/>
          </p:nvPr>
        </p:nvSpPr>
        <p:spPr>
          <a:noFill/>
          <a:ln/>
        </p:spPr>
        <p:txBody>
          <a:bodyPr lIns="91001" tIns="45500" rIns="91001" bIns="45500"/>
          <a:lstStyle/>
          <a:p>
            <a:pPr eaLnBrk="1" hangingPunct="1"/>
            <a:endParaRPr lang="fr-FR"/>
          </a:p>
        </p:txBody>
      </p:sp>
    </p:spTree>
    <p:extLst>
      <p:ext uri="{BB962C8B-B14F-4D97-AF65-F5344CB8AC3E}">
        <p14:creationId xmlns:p14="http://schemas.microsoft.com/office/powerpoint/2010/main" val="41248434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7639F39B-97EC-473A-A6EA-A5A5A22D02E2}" type="slidenum">
              <a:rPr lang="fr-FR" smtClean="0"/>
              <a:pPr/>
              <a:t>26</a:t>
            </a:fld>
            <a:endParaRPr lang="fr-FR"/>
          </a:p>
        </p:txBody>
      </p:sp>
      <p:sp>
        <p:nvSpPr>
          <p:cNvPr id="47107" name="Rectangle 7"/>
          <p:cNvSpPr txBox="1">
            <a:spLocks noGrp="1" noChangeArrowheads="1"/>
          </p:cNvSpPr>
          <p:nvPr/>
        </p:nvSpPr>
        <p:spPr bwMode="auto">
          <a:xfrm>
            <a:off x="3851275" y="9428163"/>
            <a:ext cx="2944813" cy="496887"/>
          </a:xfrm>
          <a:prstGeom prst="rect">
            <a:avLst/>
          </a:prstGeom>
          <a:noFill/>
          <a:ln w="9525">
            <a:noFill/>
            <a:miter lim="800000"/>
            <a:headEnd/>
            <a:tailEnd/>
          </a:ln>
        </p:spPr>
        <p:txBody>
          <a:bodyPr lIns="92134" tIns="46067" rIns="92134" bIns="46067" anchor="b"/>
          <a:lstStyle/>
          <a:p>
            <a:pPr algn="r"/>
            <a:fld id="{E547C3B8-30C2-4EA0-A1AB-BB49C94E1982}" type="slidenum">
              <a:rPr lang="fr-FR" sz="1300">
                <a:latin typeface="Arial" charset="0"/>
              </a:rPr>
              <a:pPr algn="r"/>
              <a:t>26</a:t>
            </a:fld>
            <a:endParaRPr lang="fr-FR" sz="1300">
              <a:latin typeface="Arial" charset="0"/>
            </a:endParaRPr>
          </a:p>
        </p:txBody>
      </p:sp>
      <p:sp>
        <p:nvSpPr>
          <p:cNvPr id="47108" name="Rectangle 2"/>
          <p:cNvSpPr>
            <a:spLocks noGrp="1" noRot="1" noChangeAspect="1" noChangeArrowheads="1" noTextEdit="1"/>
          </p:cNvSpPr>
          <p:nvPr>
            <p:ph type="sldImg"/>
          </p:nvPr>
        </p:nvSpPr>
        <p:spPr>
          <a:ln/>
        </p:spPr>
      </p:sp>
      <p:sp>
        <p:nvSpPr>
          <p:cNvPr id="47109" name="Rectangle 3"/>
          <p:cNvSpPr>
            <a:spLocks noGrp="1" noChangeArrowheads="1"/>
          </p:cNvSpPr>
          <p:nvPr>
            <p:ph type="body" idx="1"/>
          </p:nvPr>
        </p:nvSpPr>
        <p:spPr>
          <a:noFill/>
          <a:ln/>
        </p:spPr>
        <p:txBody>
          <a:bodyPr/>
          <a:lstStyle/>
          <a:p>
            <a:pPr eaLnBrk="1" hangingPunct="1"/>
            <a:endParaRPr lang="fr-FR"/>
          </a:p>
        </p:txBody>
      </p:sp>
    </p:spTree>
    <p:extLst>
      <p:ext uri="{BB962C8B-B14F-4D97-AF65-F5344CB8AC3E}">
        <p14:creationId xmlns:p14="http://schemas.microsoft.com/office/powerpoint/2010/main" val="8785715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Espace réservé de l'image des diapositives 1"/>
          <p:cNvSpPr>
            <a:spLocks noGrp="1" noRot="1" noChangeAspect="1" noTextEdit="1"/>
          </p:cNvSpPr>
          <p:nvPr>
            <p:ph type="sldImg"/>
          </p:nvPr>
        </p:nvSpPr>
        <p:spPr>
          <a:ln/>
        </p:spPr>
      </p:sp>
      <p:sp>
        <p:nvSpPr>
          <p:cNvPr id="51203" name="Espace réservé des commentaires 2"/>
          <p:cNvSpPr>
            <a:spLocks noGrp="1"/>
          </p:cNvSpPr>
          <p:nvPr>
            <p:ph type="body" idx="1"/>
          </p:nvPr>
        </p:nvSpPr>
        <p:spPr>
          <a:noFill/>
          <a:ln/>
        </p:spPr>
        <p:txBody>
          <a:bodyPr/>
          <a:lstStyle/>
          <a:p>
            <a:endParaRPr lang="fr-FR"/>
          </a:p>
        </p:txBody>
      </p:sp>
      <p:sp>
        <p:nvSpPr>
          <p:cNvPr id="51204" name="Espace réservé du numéro de diapositive 3"/>
          <p:cNvSpPr>
            <a:spLocks noGrp="1"/>
          </p:cNvSpPr>
          <p:nvPr>
            <p:ph type="sldNum" sz="quarter" idx="5"/>
          </p:nvPr>
        </p:nvSpPr>
        <p:spPr>
          <a:noFill/>
        </p:spPr>
        <p:txBody>
          <a:bodyPr/>
          <a:lstStyle/>
          <a:p>
            <a:fld id="{3FC650B5-02DC-4680-B219-C53566DD8EFA}" type="slidenum">
              <a:rPr lang="en-GB" smtClean="0"/>
              <a:pPr/>
              <a:t>27</a:t>
            </a:fld>
            <a:endParaRPr lang="en-GB"/>
          </a:p>
        </p:txBody>
      </p:sp>
    </p:spTree>
    <p:extLst>
      <p:ext uri="{BB962C8B-B14F-4D97-AF65-F5344CB8AC3E}">
        <p14:creationId xmlns:p14="http://schemas.microsoft.com/office/powerpoint/2010/main" val="5226978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pPr defTabSz="955675"/>
            <a:fld id="{2A873872-9D1F-4B22-AEA0-677572395C63}" type="slidenum">
              <a:rPr lang="nl-NL" sz="1100" smtClean="0"/>
              <a:pPr defTabSz="955675"/>
              <a:t>28</a:t>
            </a:fld>
            <a:endParaRPr lang="nl-NL" sz="110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5803461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r>
              <a:rPr lang="en-GB"/>
              <a:t>Objective: ensuring resource allocation in conformity with the sector strategy, within the constraints given by the </a:t>
            </a:r>
            <a:r>
              <a:rPr lang="en-GB" b="1">
                <a:solidFill>
                  <a:srgbClr val="FF0000"/>
                </a:solidFill>
              </a:rPr>
              <a:t>MTFF</a:t>
            </a:r>
            <a:r>
              <a:rPr lang="en-GB"/>
              <a:t> and the </a:t>
            </a:r>
            <a:r>
              <a:rPr lang="en-GB" b="1">
                <a:solidFill>
                  <a:srgbClr val="FF0000"/>
                </a:solidFill>
              </a:rPr>
              <a:t>MTBF</a:t>
            </a:r>
          </a:p>
          <a:p>
            <a:endParaRPr lang="en-GB"/>
          </a:p>
        </p:txBody>
      </p:sp>
      <p:sp>
        <p:nvSpPr>
          <p:cNvPr id="52228" name="Slide Number Placeholder 3"/>
          <p:cNvSpPr>
            <a:spLocks noGrp="1"/>
          </p:cNvSpPr>
          <p:nvPr>
            <p:ph type="sldNum" sz="quarter" idx="5"/>
          </p:nvPr>
        </p:nvSpPr>
        <p:spPr>
          <a:noFill/>
        </p:spPr>
        <p:txBody>
          <a:bodyPr/>
          <a:lstStyle/>
          <a:p>
            <a:fld id="{E2371462-F9DA-4B35-81F8-F9D32358E005}" type="slidenum">
              <a:rPr lang="en-GB" smtClean="0"/>
              <a:pPr/>
              <a:t>29</a:t>
            </a:fld>
            <a:endParaRPr lang="en-GB"/>
          </a:p>
        </p:txBody>
      </p:sp>
    </p:spTree>
    <p:extLst>
      <p:ext uri="{BB962C8B-B14F-4D97-AF65-F5344CB8AC3E}">
        <p14:creationId xmlns:p14="http://schemas.microsoft.com/office/powerpoint/2010/main" val="6436962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pPr defTabSz="957109"/>
            <a:fld id="{0CB8D7A7-14E8-4A19-8D0A-2D0615E7CEF6}" type="slidenum">
              <a:rPr lang="nl-NL" altLang="en-US" sz="1100" smtClean="0"/>
              <a:pPr defTabSz="957109"/>
              <a:t>30</a:t>
            </a:fld>
            <a:endParaRPr lang="nl-NL" altLang="en-US" sz="1100" dirty="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nl-NL" altLang="en-US"/>
          </a:p>
        </p:txBody>
      </p:sp>
    </p:spTree>
    <p:extLst>
      <p:ext uri="{BB962C8B-B14F-4D97-AF65-F5344CB8AC3E}">
        <p14:creationId xmlns:p14="http://schemas.microsoft.com/office/powerpoint/2010/main" val="33413635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FF5FEF9C-14BB-4D60-9152-0AA24C272224}" type="slidenum">
              <a:rPr lang="fr-FR" smtClean="0"/>
              <a:pPr/>
              <a:t>31</a:t>
            </a:fld>
            <a:endParaRPr lang="fr-FR"/>
          </a:p>
        </p:txBody>
      </p:sp>
      <p:sp>
        <p:nvSpPr>
          <p:cNvPr id="57347" name="Rectangle 7"/>
          <p:cNvSpPr txBox="1">
            <a:spLocks noGrp="1" noChangeArrowheads="1"/>
          </p:cNvSpPr>
          <p:nvPr/>
        </p:nvSpPr>
        <p:spPr bwMode="auto">
          <a:xfrm>
            <a:off x="3851275" y="9428163"/>
            <a:ext cx="2944813" cy="496887"/>
          </a:xfrm>
          <a:prstGeom prst="rect">
            <a:avLst/>
          </a:prstGeom>
          <a:noFill/>
          <a:ln w="9525">
            <a:noFill/>
            <a:miter lim="800000"/>
            <a:headEnd/>
            <a:tailEnd/>
          </a:ln>
        </p:spPr>
        <p:txBody>
          <a:bodyPr lIns="92129" tIns="46065" rIns="92129" bIns="46065" anchor="b"/>
          <a:lstStyle/>
          <a:p>
            <a:pPr algn="r" defTabSz="909638"/>
            <a:fld id="{8131447F-B436-4A31-82CC-F44EA74445B6}" type="slidenum">
              <a:rPr lang="fr-FR" sz="1300">
                <a:latin typeface="Arial" charset="0"/>
              </a:rPr>
              <a:pPr algn="r" defTabSz="909638"/>
              <a:t>31</a:t>
            </a:fld>
            <a:endParaRPr lang="fr-FR" sz="1300">
              <a:latin typeface="Arial" charset="0"/>
            </a:endParaRPr>
          </a:p>
        </p:txBody>
      </p:sp>
      <p:sp>
        <p:nvSpPr>
          <p:cNvPr id="57348" name="Rectangle 7"/>
          <p:cNvSpPr txBox="1">
            <a:spLocks noGrp="1" noChangeArrowheads="1"/>
          </p:cNvSpPr>
          <p:nvPr/>
        </p:nvSpPr>
        <p:spPr bwMode="auto">
          <a:xfrm>
            <a:off x="3851275" y="9428163"/>
            <a:ext cx="2944813" cy="496887"/>
          </a:xfrm>
          <a:prstGeom prst="rect">
            <a:avLst/>
          </a:prstGeom>
          <a:noFill/>
          <a:ln w="9525">
            <a:noFill/>
            <a:miter lim="800000"/>
            <a:headEnd/>
            <a:tailEnd/>
          </a:ln>
        </p:spPr>
        <p:txBody>
          <a:bodyPr lIns="92129" tIns="46065" rIns="92129" bIns="46065" anchor="b"/>
          <a:lstStyle/>
          <a:p>
            <a:pPr algn="r" defTabSz="909638"/>
            <a:fld id="{8475767B-A925-4915-8320-9F85B5EB7F24}" type="slidenum">
              <a:rPr lang="fr-FR" sz="1300">
                <a:latin typeface="Arial" charset="0"/>
              </a:rPr>
              <a:pPr algn="r" defTabSz="909638"/>
              <a:t>31</a:t>
            </a:fld>
            <a:endParaRPr lang="fr-FR" sz="1300">
              <a:latin typeface="Arial" charset="0"/>
            </a:endParaRPr>
          </a:p>
        </p:txBody>
      </p:sp>
      <p:sp>
        <p:nvSpPr>
          <p:cNvPr id="57349" name="Rectangle 2"/>
          <p:cNvSpPr>
            <a:spLocks noGrp="1" noRot="1" noChangeAspect="1" noChangeArrowheads="1" noTextEdit="1"/>
          </p:cNvSpPr>
          <p:nvPr>
            <p:ph type="sldImg"/>
          </p:nvPr>
        </p:nvSpPr>
        <p:spPr>
          <a:ln/>
        </p:spPr>
      </p:sp>
      <p:sp>
        <p:nvSpPr>
          <p:cNvPr id="57350" name="Rectangle 3"/>
          <p:cNvSpPr>
            <a:spLocks noGrp="1" noChangeArrowheads="1"/>
          </p:cNvSpPr>
          <p:nvPr>
            <p:ph type="body" idx="1"/>
          </p:nvPr>
        </p:nvSpPr>
        <p:spPr>
          <a:noFill/>
          <a:ln/>
        </p:spPr>
        <p:txBody>
          <a:bodyPr/>
          <a:lstStyle/>
          <a:p>
            <a:pPr eaLnBrk="1" hangingPunct="1"/>
            <a:endParaRPr lang="fr-FR"/>
          </a:p>
        </p:txBody>
      </p:sp>
    </p:spTree>
    <p:extLst>
      <p:ext uri="{BB962C8B-B14F-4D97-AF65-F5344CB8AC3E}">
        <p14:creationId xmlns:p14="http://schemas.microsoft.com/office/powerpoint/2010/main" val="38334721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7760826D-2EF0-4D47-84B6-7905DBC2E11B}" type="slidenum">
              <a:rPr lang="en-US" smtClean="0"/>
              <a:pPr/>
              <a:t>8</a:t>
            </a:fld>
            <a:endParaRPr lang="en-US"/>
          </a:p>
        </p:txBody>
      </p:sp>
      <p:sp>
        <p:nvSpPr>
          <p:cNvPr id="48131" name="Rectangle 2"/>
          <p:cNvSpPr>
            <a:spLocks noGrp="1" noRot="1" noChangeAspect="1" noChangeArrowheads="1" noTextEdit="1"/>
          </p:cNvSpPr>
          <p:nvPr>
            <p:ph type="sldImg"/>
          </p:nvPr>
        </p:nvSpPr>
        <p:spPr>
          <a:xfrm>
            <a:off x="915988" y="736600"/>
            <a:ext cx="4938712" cy="3703638"/>
          </a:xfrm>
          <a:ln/>
        </p:spPr>
      </p:sp>
      <p:sp>
        <p:nvSpPr>
          <p:cNvPr id="48132" name="Rectangle 3"/>
          <p:cNvSpPr>
            <a:spLocks noGrp="1" noChangeArrowheads="1"/>
          </p:cNvSpPr>
          <p:nvPr>
            <p:ph type="body" idx="1"/>
          </p:nvPr>
        </p:nvSpPr>
        <p:spPr>
          <a:xfrm>
            <a:off x="679450" y="4686300"/>
            <a:ext cx="5407025" cy="4445000"/>
          </a:xfrm>
          <a:noFill/>
          <a:ln/>
        </p:spPr>
        <p:txBody>
          <a:bodyPr/>
          <a:lstStyle/>
          <a:p>
            <a:pPr eaLnBrk="1" hangingPunct="1"/>
            <a:r>
              <a:rPr lang="en-US">
                <a:solidFill>
                  <a:schemeClr val="bg1"/>
                </a:solidFill>
              </a:rPr>
              <a:t>The hidden part of the iceberg of public finance</a:t>
            </a:r>
            <a:endParaRPr lang="en-GB"/>
          </a:p>
          <a:p>
            <a:pPr eaLnBrk="1" hangingPunct="1"/>
            <a:endParaRPr lang="en-GB"/>
          </a:p>
          <a:p>
            <a:pPr eaLnBrk="1" hangingPunct="1"/>
            <a:r>
              <a:rPr lang="en-GB"/>
              <a:t>Explain each one</a:t>
            </a:r>
          </a:p>
          <a:p>
            <a:pPr eaLnBrk="1" hangingPunct="1"/>
            <a:endParaRPr lang="en-GB"/>
          </a:p>
          <a:p>
            <a:pPr eaLnBrk="1" hangingPunct="1"/>
            <a:r>
              <a:rPr lang="en-GB"/>
              <a:t>UK examples? eg costs of tax exemptions</a:t>
            </a:r>
            <a:endParaRPr lang="en-US"/>
          </a:p>
        </p:txBody>
      </p:sp>
    </p:spTree>
    <p:extLst>
      <p:ext uri="{BB962C8B-B14F-4D97-AF65-F5344CB8AC3E}">
        <p14:creationId xmlns:p14="http://schemas.microsoft.com/office/powerpoint/2010/main" val="68636365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Espace réservé de l'image des diapositives 1"/>
          <p:cNvSpPr>
            <a:spLocks noGrp="1" noRot="1" noChangeAspect="1" noTextEdit="1"/>
          </p:cNvSpPr>
          <p:nvPr>
            <p:ph type="sldImg"/>
          </p:nvPr>
        </p:nvSpPr>
        <p:spPr>
          <a:ln/>
        </p:spPr>
      </p:sp>
      <p:sp>
        <p:nvSpPr>
          <p:cNvPr id="59395" name="Espace réservé des commentaires 2"/>
          <p:cNvSpPr>
            <a:spLocks noGrp="1"/>
          </p:cNvSpPr>
          <p:nvPr>
            <p:ph type="body" idx="1"/>
          </p:nvPr>
        </p:nvSpPr>
        <p:spPr>
          <a:noFill/>
          <a:ln/>
        </p:spPr>
        <p:txBody>
          <a:bodyPr/>
          <a:lstStyle/>
          <a:p>
            <a:endParaRPr lang="fr-FR"/>
          </a:p>
        </p:txBody>
      </p:sp>
      <p:sp>
        <p:nvSpPr>
          <p:cNvPr id="59396" name="Espace réservé du numéro de diapositive 3"/>
          <p:cNvSpPr>
            <a:spLocks noGrp="1"/>
          </p:cNvSpPr>
          <p:nvPr>
            <p:ph type="sldNum" sz="quarter" idx="5"/>
          </p:nvPr>
        </p:nvSpPr>
        <p:spPr>
          <a:noFill/>
        </p:spPr>
        <p:txBody>
          <a:bodyPr/>
          <a:lstStyle/>
          <a:p>
            <a:fld id="{A34AB876-1E1D-44E6-B618-275F737BC474}" type="slidenum">
              <a:rPr lang="en-GB" smtClean="0"/>
              <a:pPr/>
              <a:t>32</a:t>
            </a:fld>
            <a:endParaRPr lang="en-GB"/>
          </a:p>
        </p:txBody>
      </p:sp>
    </p:spTree>
    <p:extLst>
      <p:ext uri="{BB962C8B-B14F-4D97-AF65-F5344CB8AC3E}">
        <p14:creationId xmlns:p14="http://schemas.microsoft.com/office/powerpoint/2010/main" val="256968106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Espace réservé de l'image des diapositives 1"/>
          <p:cNvSpPr>
            <a:spLocks noGrp="1" noRot="1" noChangeAspect="1" noTextEdit="1"/>
          </p:cNvSpPr>
          <p:nvPr>
            <p:ph type="sldImg"/>
          </p:nvPr>
        </p:nvSpPr>
        <p:spPr>
          <a:ln/>
        </p:spPr>
      </p:sp>
      <p:sp>
        <p:nvSpPr>
          <p:cNvPr id="60419" name="Espace réservé des commentaires 2"/>
          <p:cNvSpPr>
            <a:spLocks noGrp="1"/>
          </p:cNvSpPr>
          <p:nvPr>
            <p:ph type="body" idx="1"/>
          </p:nvPr>
        </p:nvSpPr>
        <p:spPr>
          <a:noFill/>
          <a:ln/>
        </p:spPr>
        <p:txBody>
          <a:bodyPr/>
          <a:lstStyle/>
          <a:p>
            <a:pPr>
              <a:lnSpc>
                <a:spcPct val="120000"/>
              </a:lnSpc>
            </a:pPr>
            <a:r>
              <a:rPr lang="en-US" sz="2000" dirty="0"/>
              <a:t>Complexity. Some countries prepared very complex MTEFs, attempting to link </a:t>
            </a:r>
            <a:r>
              <a:rPr lang="en-US" sz="2000" dirty="0" err="1"/>
              <a:t>costed</a:t>
            </a:r>
            <a:r>
              <a:rPr lang="en-US" sz="2000" dirty="0"/>
              <a:t> activities closely to objectives.  Appeared complex and too arbitrary in estimating linkages (e.g. failed Ghana experience).</a:t>
            </a:r>
          </a:p>
          <a:p>
            <a:pPr>
              <a:lnSpc>
                <a:spcPct val="120000"/>
              </a:lnSpc>
            </a:pPr>
            <a:r>
              <a:rPr lang="en-US" sz="2000" dirty="0"/>
              <a:t>Poor budget discipline. Why an MTEF, when the budget is in practice revised every 3 months?</a:t>
            </a:r>
          </a:p>
          <a:p>
            <a:pPr>
              <a:lnSpc>
                <a:spcPct val="120000"/>
              </a:lnSpc>
            </a:pPr>
            <a:r>
              <a:rPr lang="en-US" sz="2000" dirty="0"/>
              <a:t>No impact on the annual budget, the MTEF  prepared the previous year is ignored. </a:t>
            </a:r>
          </a:p>
          <a:p>
            <a:pPr lvl="1">
              <a:lnSpc>
                <a:spcPct val="120000"/>
              </a:lnSpc>
              <a:buFont typeface="Times" pitchFamily="18" charset="0"/>
              <a:buChar char="•"/>
            </a:pPr>
            <a:r>
              <a:rPr lang="en-US" sz="1800" dirty="0"/>
              <a:t>E.g. the 2010 budget may be quite different from the 2010 tranche of the 2009-2011 MTEF prepared in 2008)</a:t>
            </a:r>
          </a:p>
          <a:p>
            <a:pPr>
              <a:lnSpc>
                <a:spcPct val="120000"/>
              </a:lnSpc>
            </a:pPr>
            <a:r>
              <a:rPr lang="en-US" sz="2000" dirty="0"/>
              <a:t>Administrative and/or political instability. Every year MTEF preparation starts from scratch. </a:t>
            </a:r>
          </a:p>
          <a:p>
            <a:pPr>
              <a:lnSpc>
                <a:spcPct val="120000"/>
              </a:lnSpc>
            </a:pPr>
            <a:endParaRPr lang="en-US" sz="2000" dirty="0"/>
          </a:p>
          <a:p>
            <a:pPr>
              <a:lnSpc>
                <a:spcPct val="120000"/>
              </a:lnSpc>
            </a:pPr>
            <a:r>
              <a:rPr lang="en-US" dirty="0"/>
              <a:t>No link with the budget process</a:t>
            </a:r>
          </a:p>
          <a:p>
            <a:pPr lvl="1">
              <a:lnSpc>
                <a:spcPct val="120000"/>
              </a:lnSpc>
              <a:buFont typeface="Times" pitchFamily="18" charset="0"/>
              <a:buChar char="•"/>
            </a:pPr>
            <a:r>
              <a:rPr lang="en-US" sz="2400" dirty="0"/>
              <a:t>Isolated sector MTEF prepared by external consultants to comply with a donor request.</a:t>
            </a:r>
          </a:p>
          <a:p>
            <a:pPr>
              <a:lnSpc>
                <a:spcPct val="120000"/>
              </a:lnSpc>
            </a:pPr>
            <a:r>
              <a:rPr lang="en-US" dirty="0"/>
              <a:t>The MTEF remain a pure technical exercise, the decision-makers are not involved in the MTEF processes  </a:t>
            </a:r>
          </a:p>
          <a:p>
            <a:pPr>
              <a:lnSpc>
                <a:spcPct val="120000"/>
              </a:lnSpc>
            </a:pPr>
            <a:r>
              <a:rPr lang="en-US" dirty="0"/>
              <a:t>Economic difficulties that make obsolete the previous MTEF forecasts</a:t>
            </a:r>
          </a:p>
          <a:p>
            <a:pPr>
              <a:lnSpc>
                <a:spcPct val="120000"/>
              </a:lnSpc>
            </a:pPr>
            <a:r>
              <a:rPr lang="en-US" dirty="0"/>
              <a:t>Lack of predictability of resources</a:t>
            </a:r>
          </a:p>
          <a:p>
            <a:pPr>
              <a:lnSpc>
                <a:spcPct val="120000"/>
              </a:lnSpc>
            </a:pPr>
            <a:endParaRPr lang="en-US" sz="2000" dirty="0"/>
          </a:p>
          <a:p>
            <a:pPr eaLnBrk="1" hangingPunct="1">
              <a:spcBef>
                <a:spcPct val="0"/>
              </a:spcBef>
            </a:pPr>
            <a:endParaRPr lang="fr-BE" dirty="0"/>
          </a:p>
        </p:txBody>
      </p:sp>
      <p:sp>
        <p:nvSpPr>
          <p:cNvPr id="60420" name="Espace réservé du numéro de diapositive 3"/>
          <p:cNvSpPr>
            <a:spLocks noGrp="1"/>
          </p:cNvSpPr>
          <p:nvPr>
            <p:ph type="sldNum" sz="quarter" idx="5"/>
          </p:nvPr>
        </p:nvSpPr>
        <p:spPr>
          <a:noFill/>
        </p:spPr>
        <p:txBody>
          <a:bodyPr/>
          <a:lstStyle/>
          <a:p>
            <a:fld id="{A7C31894-574F-4B9E-8492-B9B4AD84B0F1}" type="slidenum">
              <a:rPr lang="en-GB" smtClean="0"/>
              <a:pPr/>
              <a:t>33</a:t>
            </a:fld>
            <a:endParaRPr lang="en-GB"/>
          </a:p>
        </p:txBody>
      </p:sp>
    </p:spTree>
    <p:extLst>
      <p:ext uri="{BB962C8B-B14F-4D97-AF65-F5344CB8AC3E}">
        <p14:creationId xmlns:p14="http://schemas.microsoft.com/office/powerpoint/2010/main" val="355455753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Espace réservé de l'image des diapositives 1"/>
          <p:cNvSpPr>
            <a:spLocks noGrp="1" noRot="1" noChangeAspect="1" noTextEdit="1"/>
          </p:cNvSpPr>
          <p:nvPr>
            <p:ph type="sldImg"/>
          </p:nvPr>
        </p:nvSpPr>
        <p:spPr>
          <a:ln/>
        </p:spPr>
      </p:sp>
      <p:sp>
        <p:nvSpPr>
          <p:cNvPr id="62467" name="Espace réservé des commentaires 2"/>
          <p:cNvSpPr>
            <a:spLocks noGrp="1"/>
          </p:cNvSpPr>
          <p:nvPr>
            <p:ph type="body" idx="1"/>
          </p:nvPr>
        </p:nvSpPr>
        <p:spPr>
          <a:noFill/>
          <a:ln/>
        </p:spPr>
        <p:txBody>
          <a:bodyPr/>
          <a:lstStyle/>
          <a:p>
            <a:endParaRPr lang="fr-FR"/>
          </a:p>
        </p:txBody>
      </p:sp>
      <p:sp>
        <p:nvSpPr>
          <p:cNvPr id="62468" name="Espace réservé du numéro de diapositive 3"/>
          <p:cNvSpPr>
            <a:spLocks noGrp="1"/>
          </p:cNvSpPr>
          <p:nvPr>
            <p:ph type="sldNum" sz="quarter" idx="5"/>
          </p:nvPr>
        </p:nvSpPr>
        <p:spPr>
          <a:noFill/>
        </p:spPr>
        <p:txBody>
          <a:bodyPr/>
          <a:lstStyle/>
          <a:p>
            <a:fld id="{1E41D8A7-DADD-41E4-A98A-C7CD4B42C967}" type="slidenum">
              <a:rPr lang="en-GB" smtClean="0"/>
              <a:pPr/>
              <a:t>34</a:t>
            </a:fld>
            <a:endParaRPr lang="en-GB"/>
          </a:p>
        </p:txBody>
      </p:sp>
    </p:spTree>
    <p:extLst>
      <p:ext uri="{BB962C8B-B14F-4D97-AF65-F5344CB8AC3E}">
        <p14:creationId xmlns:p14="http://schemas.microsoft.com/office/powerpoint/2010/main" val="262127712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Espace réservé de l'image des diapositives 1"/>
          <p:cNvSpPr>
            <a:spLocks noGrp="1" noRot="1" noChangeAspect="1" noTextEdit="1"/>
          </p:cNvSpPr>
          <p:nvPr>
            <p:ph type="sldImg"/>
          </p:nvPr>
        </p:nvSpPr>
        <p:spPr>
          <a:ln/>
        </p:spPr>
      </p:sp>
      <p:sp>
        <p:nvSpPr>
          <p:cNvPr id="63491" name="Espace réservé des commentaires 2"/>
          <p:cNvSpPr>
            <a:spLocks noGrp="1"/>
          </p:cNvSpPr>
          <p:nvPr>
            <p:ph type="body" idx="1"/>
          </p:nvPr>
        </p:nvSpPr>
        <p:spPr>
          <a:noFill/>
          <a:ln/>
        </p:spPr>
        <p:txBody>
          <a:bodyPr/>
          <a:lstStyle/>
          <a:p>
            <a:endParaRPr lang="fr-FR"/>
          </a:p>
        </p:txBody>
      </p:sp>
      <p:sp>
        <p:nvSpPr>
          <p:cNvPr id="63492" name="Espace réservé du numéro de diapositive 3"/>
          <p:cNvSpPr>
            <a:spLocks noGrp="1"/>
          </p:cNvSpPr>
          <p:nvPr>
            <p:ph type="sldNum" sz="quarter" idx="5"/>
          </p:nvPr>
        </p:nvSpPr>
        <p:spPr>
          <a:noFill/>
        </p:spPr>
        <p:txBody>
          <a:bodyPr/>
          <a:lstStyle/>
          <a:p>
            <a:fld id="{C4EDE667-251B-49FA-BD98-8187201EA899}" type="slidenum">
              <a:rPr lang="en-GB" smtClean="0"/>
              <a:pPr/>
              <a:t>35</a:t>
            </a:fld>
            <a:endParaRPr lang="en-GB"/>
          </a:p>
        </p:txBody>
      </p:sp>
    </p:spTree>
    <p:extLst>
      <p:ext uri="{BB962C8B-B14F-4D97-AF65-F5344CB8AC3E}">
        <p14:creationId xmlns:p14="http://schemas.microsoft.com/office/powerpoint/2010/main" val="32707798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Espace réservé de l'image des diapositives 1"/>
          <p:cNvSpPr>
            <a:spLocks noGrp="1" noRot="1" noChangeAspect="1" noTextEdit="1"/>
          </p:cNvSpPr>
          <p:nvPr>
            <p:ph type="sldImg"/>
          </p:nvPr>
        </p:nvSpPr>
        <p:spPr>
          <a:ln/>
        </p:spPr>
      </p:sp>
      <p:sp>
        <p:nvSpPr>
          <p:cNvPr id="51203" name="Espace réservé des commentaires 2"/>
          <p:cNvSpPr>
            <a:spLocks noGrp="1"/>
          </p:cNvSpPr>
          <p:nvPr>
            <p:ph type="body" idx="1"/>
          </p:nvPr>
        </p:nvSpPr>
        <p:spPr>
          <a:noFill/>
          <a:ln/>
        </p:spPr>
        <p:txBody>
          <a:bodyPr/>
          <a:lstStyle/>
          <a:p>
            <a:pPr eaLnBrk="1" hangingPunct="1">
              <a:spcBef>
                <a:spcPct val="0"/>
              </a:spcBef>
            </a:pPr>
            <a:endParaRPr lang="fr-FR">
              <a:latin typeface="Times New Roman" pitchFamily="18" charset="0"/>
              <a:cs typeface="Arial" charset="0"/>
            </a:endParaRPr>
          </a:p>
        </p:txBody>
      </p:sp>
      <p:sp>
        <p:nvSpPr>
          <p:cNvPr id="51204" name="Espace réservé du numéro de diapositive 3"/>
          <p:cNvSpPr>
            <a:spLocks noGrp="1"/>
          </p:cNvSpPr>
          <p:nvPr>
            <p:ph type="sldNum" sz="quarter" idx="5"/>
          </p:nvPr>
        </p:nvSpPr>
        <p:spPr>
          <a:noFill/>
        </p:spPr>
        <p:txBody>
          <a:bodyPr/>
          <a:lstStyle/>
          <a:p>
            <a:fld id="{4A6E1445-DBD9-4FF5-8AF2-EBA605BC756C}" type="slidenum">
              <a:rPr lang="en-GB" smtClean="0">
                <a:latin typeface="Times New Roman" pitchFamily="18" charset="0"/>
                <a:cs typeface="Times New Roman" pitchFamily="18" charset="0"/>
              </a:rPr>
              <a:pPr/>
              <a:t>9</a:t>
            </a:fld>
            <a:endParaRPr lang="en-GB">
              <a:latin typeface="Times New Roman" pitchFamily="18" charset="0"/>
              <a:cs typeface="Times New Roman" pitchFamily="18" charset="0"/>
            </a:endParaRPr>
          </a:p>
        </p:txBody>
      </p:sp>
    </p:spTree>
    <p:extLst>
      <p:ext uri="{BB962C8B-B14F-4D97-AF65-F5344CB8AC3E}">
        <p14:creationId xmlns:p14="http://schemas.microsoft.com/office/powerpoint/2010/main" val="34804869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Espace réservé de l'image des diapositives 1"/>
          <p:cNvSpPr>
            <a:spLocks noGrp="1" noRot="1" noChangeAspect="1" noTextEdit="1"/>
          </p:cNvSpPr>
          <p:nvPr>
            <p:ph type="sldImg"/>
          </p:nvPr>
        </p:nvSpPr>
        <p:spPr>
          <a:ln/>
        </p:spPr>
      </p:sp>
      <p:sp>
        <p:nvSpPr>
          <p:cNvPr id="41987" name="Espace réservé des commentaires 2"/>
          <p:cNvSpPr>
            <a:spLocks noGrp="1"/>
          </p:cNvSpPr>
          <p:nvPr>
            <p:ph type="body" idx="1"/>
          </p:nvPr>
        </p:nvSpPr>
        <p:spPr>
          <a:noFill/>
          <a:ln/>
        </p:spPr>
        <p:txBody>
          <a:bodyPr/>
          <a:lstStyle/>
          <a:p>
            <a:pPr eaLnBrk="1" hangingPunct="1">
              <a:spcBef>
                <a:spcPct val="0"/>
              </a:spcBef>
            </a:pPr>
            <a:endParaRPr lang="fr-FR">
              <a:latin typeface="Times New Roman" pitchFamily="18" charset="0"/>
              <a:cs typeface="Arial" charset="0"/>
            </a:endParaRPr>
          </a:p>
        </p:txBody>
      </p:sp>
      <p:sp>
        <p:nvSpPr>
          <p:cNvPr id="41988" name="Espace réservé du numéro de diapositive 3"/>
          <p:cNvSpPr>
            <a:spLocks noGrp="1"/>
          </p:cNvSpPr>
          <p:nvPr>
            <p:ph type="sldNum" sz="quarter" idx="5"/>
          </p:nvPr>
        </p:nvSpPr>
        <p:spPr>
          <a:noFill/>
        </p:spPr>
        <p:txBody>
          <a:bodyPr/>
          <a:lstStyle/>
          <a:p>
            <a:fld id="{B778BE60-AD1F-48F5-B0B3-02745A388432}" type="slidenum">
              <a:rPr lang="en-GB" smtClean="0">
                <a:latin typeface="Times New Roman" pitchFamily="18" charset="0"/>
                <a:cs typeface="Times New Roman" pitchFamily="18" charset="0"/>
              </a:rPr>
              <a:pPr/>
              <a:t>11</a:t>
            </a:fld>
            <a:endParaRPr lang="en-GB">
              <a:latin typeface="Times New Roman" pitchFamily="18" charset="0"/>
              <a:cs typeface="Times New Roman" pitchFamily="18" charset="0"/>
            </a:endParaRPr>
          </a:p>
        </p:txBody>
      </p:sp>
    </p:spTree>
    <p:extLst>
      <p:ext uri="{BB962C8B-B14F-4D97-AF65-F5344CB8AC3E}">
        <p14:creationId xmlns:p14="http://schemas.microsoft.com/office/powerpoint/2010/main" val="7333973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Espace réservé de l'image des diapositives 1"/>
          <p:cNvSpPr>
            <a:spLocks noGrp="1" noRot="1" noChangeAspect="1" noTextEdit="1"/>
          </p:cNvSpPr>
          <p:nvPr>
            <p:ph type="sldImg"/>
          </p:nvPr>
        </p:nvSpPr>
        <p:spPr>
          <a:ln/>
        </p:spPr>
      </p:sp>
      <p:sp>
        <p:nvSpPr>
          <p:cNvPr id="43011" name="Espace réservé des commentaires 2"/>
          <p:cNvSpPr>
            <a:spLocks noGrp="1"/>
          </p:cNvSpPr>
          <p:nvPr>
            <p:ph type="body" idx="1"/>
          </p:nvPr>
        </p:nvSpPr>
        <p:spPr>
          <a:noFill/>
          <a:ln/>
        </p:spPr>
        <p:txBody>
          <a:bodyPr/>
          <a:lstStyle/>
          <a:p>
            <a:endParaRPr lang="fr-FR"/>
          </a:p>
        </p:txBody>
      </p:sp>
      <p:sp>
        <p:nvSpPr>
          <p:cNvPr id="43012" name="Espace réservé du numéro de diapositive 3"/>
          <p:cNvSpPr>
            <a:spLocks noGrp="1"/>
          </p:cNvSpPr>
          <p:nvPr>
            <p:ph type="sldNum" sz="quarter" idx="5"/>
          </p:nvPr>
        </p:nvSpPr>
        <p:spPr>
          <a:noFill/>
        </p:spPr>
        <p:txBody>
          <a:bodyPr/>
          <a:lstStyle/>
          <a:p>
            <a:fld id="{BDFEF78F-820F-4887-A7B2-22270AB6BA4B}" type="slidenum">
              <a:rPr lang="en-GB" smtClean="0"/>
              <a:pPr/>
              <a:t>12</a:t>
            </a:fld>
            <a:endParaRPr lang="en-GB"/>
          </a:p>
        </p:txBody>
      </p:sp>
    </p:spTree>
    <p:extLst>
      <p:ext uri="{BB962C8B-B14F-4D97-AF65-F5344CB8AC3E}">
        <p14:creationId xmlns:p14="http://schemas.microsoft.com/office/powerpoint/2010/main" val="14197429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031"/>
          <p:cNvSpPr txBox="1">
            <a:spLocks noGrp="1" noChangeArrowheads="1"/>
          </p:cNvSpPr>
          <p:nvPr/>
        </p:nvSpPr>
        <p:spPr bwMode="auto">
          <a:xfrm>
            <a:off x="3855772" y="9447929"/>
            <a:ext cx="2949841" cy="496171"/>
          </a:xfrm>
          <a:prstGeom prst="rect">
            <a:avLst/>
          </a:prstGeom>
          <a:noFill/>
          <a:ln w="9525">
            <a:noFill/>
            <a:miter lim="800000"/>
            <a:headEnd/>
            <a:tailEnd/>
          </a:ln>
        </p:spPr>
        <p:txBody>
          <a:bodyPr lIns="92054" tIns="46027" rIns="92054" bIns="46027" anchor="b"/>
          <a:lstStyle/>
          <a:p>
            <a:pPr algn="r" defTabSz="953929" eaLnBrk="0" hangingPunct="0">
              <a:spcBef>
                <a:spcPct val="50000"/>
              </a:spcBef>
            </a:pPr>
            <a:fld id="{09134221-5CA9-4537-ADC6-324C06056A07}" type="slidenum">
              <a:rPr lang="en-GB" altLang="en-US" b="1">
                <a:solidFill>
                  <a:schemeClr val="tx1"/>
                </a:solidFill>
                <a:latin typeface="Arial" charset="0"/>
              </a:rPr>
              <a:pPr algn="r" defTabSz="953929" eaLnBrk="0" hangingPunct="0">
                <a:spcBef>
                  <a:spcPct val="50000"/>
                </a:spcBef>
              </a:pPr>
              <a:t>14</a:t>
            </a:fld>
            <a:endParaRPr lang="en-GB" altLang="en-US" b="1" dirty="0">
              <a:solidFill>
                <a:schemeClr val="tx1"/>
              </a:solidFill>
              <a:latin typeface="Arial" charset="0"/>
            </a:endParaRPr>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xfrm>
            <a:off x="909111" y="4726350"/>
            <a:ext cx="4987392" cy="4470313"/>
          </a:xfrm>
          <a:noFill/>
          <a:ln/>
        </p:spPr>
        <p:txBody>
          <a:bodyPr/>
          <a:lstStyle/>
          <a:p>
            <a:pPr marL="219404" indent="-219404">
              <a:lnSpc>
                <a:spcPct val="80000"/>
              </a:lnSpc>
            </a:pPr>
            <a:endParaRPr lang="en-GB" altLang="en-US" sz="800" dirty="0"/>
          </a:p>
        </p:txBody>
      </p:sp>
    </p:spTree>
    <p:extLst>
      <p:ext uri="{BB962C8B-B14F-4D97-AF65-F5344CB8AC3E}">
        <p14:creationId xmlns:p14="http://schemas.microsoft.com/office/powerpoint/2010/main" val="20047353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Espace réservé de l'image des diapositives 1"/>
          <p:cNvSpPr>
            <a:spLocks noGrp="1" noRot="1" noChangeAspect="1" noTextEdit="1"/>
          </p:cNvSpPr>
          <p:nvPr>
            <p:ph type="sldImg"/>
          </p:nvPr>
        </p:nvSpPr>
        <p:spPr>
          <a:ln/>
        </p:spPr>
      </p:sp>
      <p:sp>
        <p:nvSpPr>
          <p:cNvPr id="76803" name="Espace réservé des commentaires 2"/>
          <p:cNvSpPr>
            <a:spLocks noGrp="1"/>
          </p:cNvSpPr>
          <p:nvPr>
            <p:ph type="body" idx="1"/>
          </p:nvPr>
        </p:nvSpPr>
        <p:spPr>
          <a:noFill/>
          <a:ln/>
        </p:spPr>
        <p:txBody>
          <a:bodyPr/>
          <a:lstStyle/>
          <a:p>
            <a:r>
              <a:rPr lang="en-US" altLang="en-US" sz="2200"/>
              <a:t>The budget should be approved by legislature before end-year, so that budget execution according to approved budget can start on-time.   </a:t>
            </a:r>
          </a:p>
          <a:p>
            <a:pPr lvl="2"/>
            <a:r>
              <a:rPr lang="en-US" altLang="en-US" sz="2200"/>
              <a:t>Otherwise, risk that service levels implied by new budget will not be reached, or reached at higher cost, through bunching in 2</a:t>
            </a:r>
            <a:r>
              <a:rPr lang="en-US" altLang="en-US" sz="2200" baseline="30000"/>
              <a:t>nd</a:t>
            </a:r>
            <a:r>
              <a:rPr lang="en-US" altLang="en-US" sz="2200"/>
              <a:t> semester.</a:t>
            </a:r>
          </a:p>
          <a:p>
            <a:pPr lvl="2"/>
            <a:r>
              <a:rPr lang="en-US" altLang="en-US" sz="2200"/>
              <a:t>This principle is systematically breached in some Commonwealth countries  </a:t>
            </a:r>
          </a:p>
          <a:p>
            <a:r>
              <a:rPr lang="en-US" altLang="en-US" sz="2200"/>
              <a:t>Legislators need sufficient time to review draft budget;  </a:t>
            </a:r>
          </a:p>
          <a:p>
            <a:pPr eaLnBrk="1" hangingPunct="1">
              <a:spcBef>
                <a:spcPct val="0"/>
              </a:spcBef>
            </a:pPr>
            <a:endParaRPr lang="fr-BE" altLang="en-US"/>
          </a:p>
        </p:txBody>
      </p:sp>
      <p:sp>
        <p:nvSpPr>
          <p:cNvPr id="76804" name="Espace réservé du numéro de diapositive 3"/>
          <p:cNvSpPr>
            <a:spLocks noGrp="1"/>
          </p:cNvSpPr>
          <p:nvPr>
            <p:ph type="sldNum" sz="quarter" idx="5"/>
          </p:nvPr>
        </p:nvSpPr>
        <p:spPr>
          <a:noFill/>
        </p:spPr>
        <p:txBody>
          <a:bodyPr/>
          <a:lstStyle/>
          <a:p>
            <a:fld id="{A7CA1A64-99A6-45ED-BF35-F18441C36B39}" type="slidenum">
              <a:rPr lang="en-GB" altLang="en-US" smtClean="0"/>
              <a:pPr/>
              <a:t>15</a:t>
            </a:fld>
            <a:endParaRPr lang="en-GB" altLang="en-US"/>
          </a:p>
        </p:txBody>
      </p:sp>
    </p:spTree>
    <p:extLst>
      <p:ext uri="{BB962C8B-B14F-4D97-AF65-F5344CB8AC3E}">
        <p14:creationId xmlns:p14="http://schemas.microsoft.com/office/powerpoint/2010/main" val="19178488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323BFBF-9463-40BF-94C3-FD441181DC34}" type="slidenum">
              <a:rPr lang="fr-FR"/>
              <a:pPr/>
              <a:t>16</a:t>
            </a:fld>
            <a:endParaRPr lang="fr-FR"/>
          </a:p>
        </p:txBody>
      </p:sp>
      <p:sp>
        <p:nvSpPr>
          <p:cNvPr id="800770" name="Rectangle 2"/>
          <p:cNvSpPr>
            <a:spLocks noGrp="1" noRot="1" noChangeAspect="1" noChangeArrowheads="1" noTextEdit="1"/>
          </p:cNvSpPr>
          <p:nvPr>
            <p:ph type="sldImg"/>
          </p:nvPr>
        </p:nvSpPr>
        <p:spPr>
          <a:ln/>
        </p:spPr>
      </p:sp>
      <p:sp>
        <p:nvSpPr>
          <p:cNvPr id="800771" name="Rectangle 3"/>
          <p:cNvSpPr>
            <a:spLocks noGrp="1" noChangeArrowheads="1"/>
          </p:cNvSpPr>
          <p:nvPr>
            <p:ph type="body" idx="1"/>
          </p:nvPr>
        </p:nvSpPr>
        <p:spPr/>
        <p:txBody>
          <a:bodyPr/>
          <a:lstStyle/>
          <a:p>
            <a:endParaRPr lang="fr-FR"/>
          </a:p>
        </p:txBody>
      </p:sp>
    </p:spTree>
    <p:extLst>
      <p:ext uri="{BB962C8B-B14F-4D97-AF65-F5344CB8AC3E}">
        <p14:creationId xmlns:p14="http://schemas.microsoft.com/office/powerpoint/2010/main" val="37240503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Espace réservé de l'image des diapositives 1"/>
          <p:cNvSpPr>
            <a:spLocks noGrp="1" noRot="1" noChangeAspect="1" noTextEdit="1"/>
          </p:cNvSpPr>
          <p:nvPr>
            <p:ph type="sldImg"/>
          </p:nvPr>
        </p:nvSpPr>
        <p:spPr>
          <a:ln/>
        </p:spPr>
      </p:sp>
      <p:sp>
        <p:nvSpPr>
          <p:cNvPr id="49155" name="Espace réservé des commentaires 2"/>
          <p:cNvSpPr>
            <a:spLocks noGrp="1"/>
          </p:cNvSpPr>
          <p:nvPr>
            <p:ph type="body" idx="1"/>
          </p:nvPr>
        </p:nvSpPr>
        <p:spPr>
          <a:noFill/>
          <a:ln/>
        </p:spPr>
        <p:txBody>
          <a:bodyPr/>
          <a:lstStyle/>
          <a:p>
            <a:pPr marL="857250" lvl="1" indent="-457200">
              <a:buFont typeface="Verdana" pitchFamily="34" charset="0"/>
              <a:buAutoNum type="arabicPeriod"/>
            </a:pPr>
            <a:r>
              <a:rPr lang="en-GB" sz="1200" dirty="0"/>
              <a:t>Strategic phase: macro-fiscal objectives (deficit, total expenditures, etc.) and inter-sector trade offs</a:t>
            </a:r>
          </a:p>
          <a:p>
            <a:pPr marL="857250" lvl="1" indent="-457200">
              <a:buFont typeface="Verdana" pitchFamily="34" charset="0"/>
              <a:buAutoNum type="arabicPeriod"/>
            </a:pPr>
            <a:r>
              <a:rPr lang="en-GB" sz="1200" dirty="0"/>
              <a:t>Detailed ministerial budgets</a:t>
            </a:r>
          </a:p>
          <a:p>
            <a:pPr marL="457200" indent="-457200"/>
            <a:r>
              <a:rPr lang="en-US" dirty="0"/>
              <a:t>Why such an approach?</a:t>
            </a:r>
          </a:p>
          <a:p>
            <a:pPr marL="857250" lvl="1" indent="-457200"/>
            <a:r>
              <a:rPr lang="en-US" dirty="0"/>
              <a:t>Acknowledge the political aspects of budgeting, encourage ministers to reveal their choice at the budget preparation stage</a:t>
            </a:r>
          </a:p>
          <a:p>
            <a:pPr marL="857250" lvl="1" indent="-457200"/>
            <a:r>
              <a:rPr lang="en-US" dirty="0"/>
              <a:t>Strategic choice should not be governed by wrangling on individual projects/activities governing strategic choice</a:t>
            </a:r>
          </a:p>
          <a:p>
            <a:pPr marL="857250" lvl="1" indent="-457200"/>
            <a:r>
              <a:rPr lang="en-US" dirty="0"/>
              <a:t>Make MDAs responsible for trade-offs in their sector</a:t>
            </a:r>
          </a:p>
          <a:p>
            <a:pPr marL="457200" indent="-457200" eaLnBrk="1" hangingPunct="1"/>
            <a:endParaRPr lang="fr-FR" dirty="0"/>
          </a:p>
        </p:txBody>
      </p:sp>
      <p:sp>
        <p:nvSpPr>
          <p:cNvPr id="49156" name="Espace réservé du numéro de diapositive 3"/>
          <p:cNvSpPr>
            <a:spLocks noGrp="1"/>
          </p:cNvSpPr>
          <p:nvPr>
            <p:ph type="sldNum" sz="quarter" idx="5"/>
          </p:nvPr>
        </p:nvSpPr>
        <p:spPr>
          <a:noFill/>
        </p:spPr>
        <p:txBody>
          <a:bodyPr/>
          <a:lstStyle/>
          <a:p>
            <a:pPr defTabSz="930275"/>
            <a:fld id="{2398F6B4-3521-48C2-A3CA-5AD61591CA40}" type="slidenum">
              <a:rPr lang="en-GB" smtClean="0"/>
              <a:pPr defTabSz="930275"/>
              <a:t>18</a:t>
            </a:fld>
            <a:endParaRPr lang="en-GB"/>
          </a:p>
        </p:txBody>
      </p:sp>
    </p:spTree>
    <p:extLst>
      <p:ext uri="{BB962C8B-B14F-4D97-AF65-F5344CB8AC3E}">
        <p14:creationId xmlns:p14="http://schemas.microsoft.com/office/powerpoint/2010/main" val="26204401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8"/>
              </a:srgbClr>
            </a:outerShdw>
          </a:effectLst>
        </p:spPr>
        <p:txBody>
          <a:bodyPr anchor="ctr"/>
          <a:lstStyle>
            <a:lvl1pPr defTabSz="457200" eaLnBrk="0" hangingPunct="0">
              <a:defRPr sz="1200">
                <a:solidFill>
                  <a:srgbClr val="0F5494"/>
                </a:solidFill>
                <a:latin typeface="Verdana" pitchFamily="34" charset="0"/>
              </a:defRPr>
            </a:lvl1pPr>
            <a:lvl2pPr marL="742950" indent="-285750" defTabSz="457200" eaLnBrk="0" hangingPunct="0">
              <a:defRPr sz="1200">
                <a:solidFill>
                  <a:srgbClr val="0F5494"/>
                </a:solidFill>
                <a:latin typeface="Verdana" pitchFamily="34" charset="0"/>
              </a:defRPr>
            </a:lvl2pPr>
            <a:lvl3pPr marL="1143000" indent="-228600" defTabSz="457200" eaLnBrk="0" hangingPunct="0">
              <a:defRPr sz="1200">
                <a:solidFill>
                  <a:srgbClr val="0F5494"/>
                </a:solidFill>
                <a:latin typeface="Verdana" pitchFamily="34" charset="0"/>
              </a:defRPr>
            </a:lvl3pPr>
            <a:lvl4pPr marL="1600200" indent="-228600" defTabSz="457200" eaLnBrk="0" hangingPunct="0">
              <a:defRPr sz="1200">
                <a:solidFill>
                  <a:srgbClr val="0F5494"/>
                </a:solidFill>
                <a:latin typeface="Verdana" pitchFamily="34" charset="0"/>
              </a:defRPr>
            </a:lvl4pPr>
            <a:lvl5pPr marL="2057400" indent="-228600" defTabSz="457200" eaLnBrk="0" hangingPunct="0">
              <a:defRPr sz="1200">
                <a:solidFill>
                  <a:srgbClr val="0F5494"/>
                </a:solidFill>
                <a:latin typeface="Verdana" pitchFamily="34" charset="0"/>
              </a:defRPr>
            </a:lvl5pPr>
            <a:lvl6pPr marL="2514600" indent="-228600" defTabSz="457200" eaLnBrk="0" fontAlgn="base" hangingPunct="0">
              <a:spcBef>
                <a:spcPct val="0"/>
              </a:spcBef>
              <a:spcAft>
                <a:spcPct val="0"/>
              </a:spcAft>
              <a:defRPr sz="1200">
                <a:solidFill>
                  <a:srgbClr val="0F5494"/>
                </a:solidFill>
                <a:latin typeface="Verdana" pitchFamily="34" charset="0"/>
              </a:defRPr>
            </a:lvl6pPr>
            <a:lvl7pPr marL="2971800" indent="-228600" defTabSz="457200" eaLnBrk="0" fontAlgn="base" hangingPunct="0">
              <a:spcBef>
                <a:spcPct val="0"/>
              </a:spcBef>
              <a:spcAft>
                <a:spcPct val="0"/>
              </a:spcAft>
              <a:defRPr sz="1200">
                <a:solidFill>
                  <a:srgbClr val="0F5494"/>
                </a:solidFill>
                <a:latin typeface="Verdana" pitchFamily="34" charset="0"/>
              </a:defRPr>
            </a:lvl7pPr>
            <a:lvl8pPr marL="3429000" indent="-228600" defTabSz="457200" eaLnBrk="0" fontAlgn="base" hangingPunct="0">
              <a:spcBef>
                <a:spcPct val="0"/>
              </a:spcBef>
              <a:spcAft>
                <a:spcPct val="0"/>
              </a:spcAft>
              <a:defRPr sz="1200">
                <a:solidFill>
                  <a:srgbClr val="0F5494"/>
                </a:solidFill>
                <a:latin typeface="Verdana" pitchFamily="34" charset="0"/>
              </a:defRPr>
            </a:lvl8pPr>
            <a:lvl9pPr marL="3886200" indent="-228600" defTabSz="457200" eaLnBrk="0" fontAlgn="base" hangingPunct="0">
              <a:spcBef>
                <a:spcPct val="0"/>
              </a:spcBef>
              <a:spcAft>
                <a:spcPct val="0"/>
              </a:spcAft>
              <a:defRPr sz="1200">
                <a:solidFill>
                  <a:srgbClr val="0F5494"/>
                </a:solidFill>
                <a:latin typeface="Verdana" pitchFamily="34" charset="0"/>
              </a:defRPr>
            </a:lvl9pPr>
          </a:lstStyle>
          <a:p>
            <a:pPr algn="ctr" eaLnBrk="1" hangingPunct="1">
              <a:defRPr/>
            </a:pPr>
            <a:endParaRPr lang="en-US" altLang="en-US" sz="1800">
              <a:solidFill>
                <a:srgbClr val="FFFFFF"/>
              </a:solidFill>
            </a:endParaRPr>
          </a:p>
        </p:txBody>
      </p:sp>
      <p:pic>
        <p:nvPicPr>
          <p:cNvPr id="5" name="Picture 6" descr="LOGO CE-EN-quadri.eps"/>
          <p:cNvPicPr>
            <a:picLocks noChangeAspect="1"/>
          </p:cNvPicPr>
          <p:nvPr/>
        </p:nvPicPr>
        <p:blipFill>
          <a:blip r:embed="rId2" cstate="print"/>
          <a:srcRect/>
          <a:stretch>
            <a:fillRect/>
          </a:stretch>
        </p:blipFill>
        <p:spPr bwMode="auto">
          <a:xfrm>
            <a:off x="3957638" y="258763"/>
            <a:ext cx="1436687" cy="998537"/>
          </a:xfrm>
          <a:prstGeom prst="rect">
            <a:avLst/>
          </a:prstGeom>
          <a:noFill/>
          <a:ln w="9525">
            <a:noFill/>
            <a:miter lim="800000"/>
            <a:headEnd/>
            <a:tailEnd/>
          </a:ln>
        </p:spPr>
      </p:pic>
      <p:sp>
        <p:nvSpPr>
          <p:cNvPr id="6" name="Rectangle 5"/>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p>
        </p:txBody>
      </p:sp>
      <p:sp>
        <p:nvSpPr>
          <p:cNvPr id="9" name="Rectangle 8"/>
          <p:cNvSpPr>
            <a:spLocks noGrp="1" noChangeArrowheads="1"/>
          </p:cNvSpPr>
          <p:nvPr>
            <p:ph type="sldNum" sz="quarter" idx="12"/>
          </p:nvPr>
        </p:nvSpPr>
        <p:spPr/>
        <p:txBody>
          <a:bodyPr/>
          <a:lstStyle>
            <a:lvl1pPr>
              <a:defRPr>
                <a:solidFill>
                  <a:schemeClr val="bg1"/>
                </a:solidFill>
                <a:latin typeface="+mn-lt"/>
              </a:defRPr>
            </a:lvl1pPr>
          </a:lstStyle>
          <a:p>
            <a:pPr>
              <a:defRPr/>
            </a:pPr>
            <a:fld id="{E8EE993B-8FBF-417C-830C-F3241BD46AF1}"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E3A5CA8-67C2-447E-A04D-8A443C572DF2}"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D8581BD1-5AB1-43BA-B50B-E7BF9A022C0E}"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D1766C8C-0572-4AE0-B326-C644778EA52F}"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0820FA81-F23C-4676-A148-1A731CD86C34}"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0152F968-7B68-4486-A6AB-D2ACE0E711B5}"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0BCD1597-6DC0-46AA-A766-27BFAB7F5C1C}"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89598353-BA56-491E-A0B6-2983D2CDF8F2}"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C344C0D6-F87C-4D18-822F-4CAFBD2DA271}"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BBADF123-F631-49C1-B98A-A228BDBB0949}"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13BF8E9B-F0E6-4322-8480-257E51E0DA12}"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395288" y="1339850"/>
            <a:ext cx="8229600" cy="9366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altLang="en-US"/>
              <a:t>Title</a:t>
            </a:r>
          </a:p>
        </p:txBody>
      </p:sp>
      <p:sp>
        <p:nvSpPr>
          <p:cNvPr id="4099" name="Rectangle 3"/>
          <p:cNvSpPr>
            <a:spLocks noGrp="1" noChangeArrowheads="1"/>
          </p:cNvSpPr>
          <p:nvPr>
            <p:ph type="body" idx="1"/>
          </p:nvPr>
        </p:nvSpPr>
        <p:spPr bwMode="auto">
          <a:xfrm>
            <a:off x="457200" y="2492375"/>
            <a:ext cx="8229600" cy="35290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BE" altLang="en-US"/>
              <a:t>Second level</a:t>
            </a:r>
            <a:endParaRPr lang="en-GB" altLang="en-US"/>
          </a:p>
          <a:p>
            <a:pPr lvl="1"/>
            <a:r>
              <a:rPr lang="en-GB" altLang="en-US"/>
              <a:t>Third level</a:t>
            </a:r>
          </a:p>
          <a:p>
            <a:pPr lvl="2"/>
            <a:r>
              <a:rPr lang="en-GB" altLang="en-US"/>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Arial" charset="0"/>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charset="0"/>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charset="0"/>
              </a:defRPr>
            </a:lvl1pPr>
          </a:lstStyle>
          <a:p>
            <a:pPr>
              <a:defRPr/>
            </a:pPr>
            <a:fld id="{E721F214-7F37-4FC2-8D4F-AEE1CDB11570}" type="slidenum">
              <a:rPr lang="en-GB"/>
              <a:pPr>
                <a:defRPr/>
              </a:pPr>
              <a:t>‹#›</a:t>
            </a:fld>
            <a:endParaRPr lang="en-GB"/>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pic>
        <p:nvPicPr>
          <p:cNvPr id="4105" name="Picture 17" descr="LOGO CE_Vertical_EN_NEG_quadri_HR"/>
          <p:cNvPicPr>
            <a:picLocks noChangeAspect="1" noChangeArrowheads="1"/>
          </p:cNvPicPr>
          <p:nvPr userDrawn="1"/>
        </p:nvPicPr>
        <p:blipFill>
          <a:blip r:embed="rId13" cstate="print"/>
          <a:srcRect/>
          <a:stretch>
            <a:fillRect/>
          </a:stretch>
        </p:blipFill>
        <p:spPr bwMode="auto">
          <a:xfrm>
            <a:off x="3957638" y="258763"/>
            <a:ext cx="1436687" cy="10048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917" r:id="rId1"/>
    <p:sldLayoutId id="2147483907" r:id="rId2"/>
    <p:sldLayoutId id="2147483908" r:id="rId3"/>
    <p:sldLayoutId id="2147483909" r:id="rId4"/>
    <p:sldLayoutId id="2147483910" r:id="rId5"/>
    <p:sldLayoutId id="2147483911" r:id="rId6"/>
    <p:sldLayoutId id="2147483912" r:id="rId7"/>
    <p:sldLayoutId id="2147483913" r:id="rId8"/>
    <p:sldLayoutId id="2147483914" r:id="rId9"/>
    <p:sldLayoutId id="2147483915" r:id="rId10"/>
    <p:sldLayoutId id="2147483916" r:id="rId11"/>
  </p:sldLayoutIdLst>
  <p:txStyles>
    <p:title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5.emf"/><Relationship Id="rId4" Type="http://schemas.openxmlformats.org/officeDocument/2006/relationships/oleObject" Target="../embeddings/oleObject2.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image" Target="../media/image6.emf"/><Relationship Id="rId4" Type="http://schemas.openxmlformats.org/officeDocument/2006/relationships/package" Target="../embeddings/Microsoft_Excel_Worksheet.xlsx"/></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7.xml"/><Relationship Id="rId1" Type="http://schemas.openxmlformats.org/officeDocument/2006/relationships/vmlDrawing" Target="../drawings/vmlDrawing4.vml"/><Relationship Id="rId5" Type="http://schemas.openxmlformats.org/officeDocument/2006/relationships/image" Target="../media/image7.emf"/><Relationship Id="rId4" Type="http://schemas.openxmlformats.org/officeDocument/2006/relationships/oleObject" Target="../embeddings/oleObject3.bin"/></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7.xml"/><Relationship Id="rId1" Type="http://schemas.openxmlformats.org/officeDocument/2006/relationships/vmlDrawing" Target="../drawings/vmlDrawing5.vml"/><Relationship Id="rId5" Type="http://schemas.openxmlformats.org/officeDocument/2006/relationships/image" Target="../media/image8.emf"/><Relationship Id="rId4" Type="http://schemas.openxmlformats.org/officeDocument/2006/relationships/oleObject" Target="../embeddings/oleObject4.bin"/></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image" Target="../media/image9.png"/><Relationship Id="rId5" Type="http://schemas.openxmlformats.org/officeDocument/2006/relationships/notesSlide" Target="../notesSlides/notesSlide16.xml"/><Relationship Id="rId4"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tags" Target="../tags/tag6.xml"/><Relationship Id="rId7" Type="http://schemas.openxmlformats.org/officeDocument/2006/relationships/image" Target="../media/image9.png"/><Relationship Id="rId2" Type="http://schemas.openxmlformats.org/officeDocument/2006/relationships/tags" Target="../tags/tag5.xml"/><Relationship Id="rId1" Type="http://schemas.openxmlformats.org/officeDocument/2006/relationships/tags" Target="../tags/tag4.xml"/><Relationship Id="rId6" Type="http://schemas.openxmlformats.org/officeDocument/2006/relationships/notesSlide" Target="../notesSlides/notesSlide18.xml"/><Relationship Id="rId5" Type="http://schemas.openxmlformats.org/officeDocument/2006/relationships/slideLayout" Target="../slideLayouts/slideLayout2.xml"/><Relationship Id="rId4" Type="http://schemas.openxmlformats.org/officeDocument/2006/relationships/tags" Target="../tags/tag7.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7.xml"/><Relationship Id="rId1" Type="http://schemas.openxmlformats.org/officeDocument/2006/relationships/vmlDrawing" Target="../drawings/vmlDrawing6.vml"/><Relationship Id="rId5" Type="http://schemas.openxmlformats.org/officeDocument/2006/relationships/image" Target="../media/image10.emf"/><Relationship Id="rId4" Type="http://schemas.openxmlformats.org/officeDocument/2006/relationships/package" Target="../embeddings/Microsoft_Excel_Worksheet1.xlsx"/></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png"/><Relationship Id="rId5" Type="http://schemas.openxmlformats.org/officeDocument/2006/relationships/image" Target="../media/image3.emf"/><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Subtitle 2"/>
          <p:cNvSpPr>
            <a:spLocks noGrp="1"/>
          </p:cNvSpPr>
          <p:nvPr>
            <p:ph type="subTitle" idx="1"/>
          </p:nvPr>
        </p:nvSpPr>
        <p:spPr>
          <a:xfrm>
            <a:off x="928662" y="3286125"/>
            <a:ext cx="7286676" cy="1285883"/>
          </a:xfrm>
        </p:spPr>
        <p:txBody>
          <a:bodyPr/>
          <a:lstStyle/>
          <a:p>
            <a:r>
              <a:rPr lang="en-GB" altLang="en-US" sz="2800" dirty="0">
                <a:solidFill>
                  <a:srgbClr val="EDB323"/>
                </a:solidFill>
              </a:rPr>
              <a:t>Module 2.1: Le Budget; </a:t>
            </a:r>
            <a:r>
              <a:rPr lang="en-GB" altLang="en-US" sz="2800" dirty="0" err="1">
                <a:solidFill>
                  <a:srgbClr val="EDB323"/>
                </a:solidFill>
              </a:rPr>
              <a:t>préparation</a:t>
            </a:r>
            <a:r>
              <a:rPr lang="en-GB" altLang="en-US" sz="2800" dirty="0">
                <a:solidFill>
                  <a:srgbClr val="EDB323"/>
                </a:solidFill>
              </a:rPr>
              <a:t> du budget ; et CDMT</a:t>
            </a:r>
          </a:p>
          <a:p>
            <a:endParaRPr lang="en-GB" altLang="en-US" dirty="0"/>
          </a:p>
        </p:txBody>
      </p:sp>
      <p:sp>
        <p:nvSpPr>
          <p:cNvPr id="5" name="Rectangle 5"/>
          <p:cNvSpPr>
            <a:spLocks noGrp="1" noChangeArrowheads="1"/>
          </p:cNvSpPr>
          <p:nvPr>
            <p:ph type="ctrTitle"/>
          </p:nvPr>
        </p:nvSpPr>
        <p:spPr>
          <a:xfrm>
            <a:off x="928662" y="1571612"/>
            <a:ext cx="7215188" cy="790575"/>
          </a:xfrm>
        </p:spPr>
        <p:txBody>
          <a:bodyPr/>
          <a:lstStyle/>
          <a:p>
            <a:pPr indent="0" algn="ctr" eaLnBrk="1" hangingPunct="1"/>
            <a:r>
              <a:rPr lang="en-US" altLang="en-US" sz="2800" dirty="0">
                <a:solidFill>
                  <a:schemeClr val="bg1"/>
                </a:solidFill>
              </a:rPr>
              <a:t>INTRODUCTION A LA GESTION DES FINANCES PUBLIQUES</a:t>
            </a:r>
            <a:endParaRPr lang="en-GB" altLang="en-US" sz="2800"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re 1"/>
          <p:cNvSpPr>
            <a:spLocks noGrp="1"/>
          </p:cNvSpPr>
          <p:nvPr>
            <p:ph type="title"/>
          </p:nvPr>
        </p:nvSpPr>
        <p:spPr>
          <a:xfrm>
            <a:off x="428596" y="1266827"/>
            <a:ext cx="8229600" cy="733413"/>
          </a:xfrm>
        </p:spPr>
        <p:txBody>
          <a:bodyPr/>
          <a:lstStyle/>
          <a:p>
            <a:r>
              <a:rPr lang="fr-FR" altLang="en-US" sz="2800" dirty="0"/>
              <a:t>Un principe clef : l’exhaustivité</a:t>
            </a:r>
          </a:p>
        </p:txBody>
      </p:sp>
      <p:sp>
        <p:nvSpPr>
          <p:cNvPr id="18435" name="Espace réservé du contenu 2"/>
          <p:cNvSpPr>
            <a:spLocks noGrp="1"/>
          </p:cNvSpPr>
          <p:nvPr>
            <p:ph idx="1"/>
          </p:nvPr>
        </p:nvSpPr>
        <p:spPr>
          <a:xfrm>
            <a:off x="485746" y="2020961"/>
            <a:ext cx="8115300" cy="3368689"/>
          </a:xfrm>
        </p:spPr>
        <p:txBody>
          <a:bodyPr/>
          <a:lstStyle/>
          <a:p>
            <a:pPr marL="431800">
              <a:spcBef>
                <a:spcPts val="0"/>
              </a:spcBef>
              <a:spcAft>
                <a:spcPts val="1200"/>
              </a:spcAft>
              <a:buClrTx/>
              <a:buFont typeface="Wingdings" panose="05000000000000000000" pitchFamily="2" charset="2"/>
              <a:buChar char="Ø"/>
              <a:defRPr/>
            </a:pPr>
            <a:r>
              <a:rPr lang="fr-FR" sz="2200" i="0" dirty="0">
                <a:solidFill>
                  <a:schemeClr val="accent5">
                    <a:lumMod val="25000"/>
                  </a:schemeClr>
                </a:solidFill>
                <a:latin typeface="Arial" panose="020B0604020202020204" pitchFamily="34" charset="0"/>
                <a:cs typeface="Arial" panose="020B0604020202020204" pitchFamily="34" charset="0"/>
              </a:rPr>
              <a:t>Révéler la face cachée de l’Iceberg</a:t>
            </a:r>
          </a:p>
          <a:p>
            <a:pPr marL="831850" lvl="1" indent="-342900">
              <a:spcBef>
                <a:spcPts val="0"/>
              </a:spcBef>
              <a:spcAft>
                <a:spcPts val="600"/>
              </a:spcAft>
              <a:buFont typeface="Arial" panose="020B0604020202020204" pitchFamily="34" charset="0"/>
              <a:buChar char="•"/>
              <a:defRPr/>
            </a:pPr>
            <a:r>
              <a:rPr lang="fr-FR" sz="2200" b="0" i="0" dirty="0">
                <a:solidFill>
                  <a:schemeClr val="accent5">
                    <a:lumMod val="25000"/>
                  </a:schemeClr>
                </a:solidFill>
                <a:latin typeface="Arial" panose="020B0604020202020204" pitchFamily="34" charset="0"/>
                <a:cs typeface="Arial" panose="020B0604020202020204" pitchFamily="34" charset="0"/>
              </a:rPr>
              <a:t>PI 5 du PEFA sur la documentation budgétaire</a:t>
            </a:r>
          </a:p>
          <a:p>
            <a:pPr marL="431800">
              <a:spcBef>
                <a:spcPts val="0"/>
              </a:spcBef>
              <a:spcAft>
                <a:spcPts val="600"/>
              </a:spcAft>
              <a:buClrTx/>
              <a:buFont typeface="Wingdings" panose="05000000000000000000" pitchFamily="2" charset="2"/>
              <a:buChar char="Ø"/>
              <a:defRPr/>
            </a:pPr>
            <a:r>
              <a:rPr lang="fr-FR" sz="2200" i="0" dirty="0">
                <a:solidFill>
                  <a:schemeClr val="accent5">
                    <a:lumMod val="25000"/>
                  </a:schemeClr>
                </a:solidFill>
                <a:latin typeface="Arial" panose="020B0604020202020204" pitchFamily="34" charset="0"/>
                <a:cs typeface="Arial" panose="020B0604020202020204" pitchFamily="34" charset="0"/>
              </a:rPr>
              <a:t>Couverture des prévisions de dépense et recettes</a:t>
            </a:r>
          </a:p>
          <a:p>
            <a:pPr marL="831850" lvl="1">
              <a:spcBef>
                <a:spcPts val="0"/>
              </a:spcBef>
              <a:spcAft>
                <a:spcPts val="600"/>
              </a:spcAft>
              <a:buClrTx/>
              <a:buFont typeface="Arial" panose="020B0604020202020204" pitchFamily="34" charset="0"/>
              <a:buChar char="•"/>
              <a:defRPr/>
            </a:pPr>
            <a:r>
              <a:rPr lang="fr-FR" sz="2200" b="0" i="0" dirty="0">
                <a:solidFill>
                  <a:schemeClr val="accent5">
                    <a:lumMod val="25000"/>
                  </a:schemeClr>
                </a:solidFill>
                <a:latin typeface="Arial" panose="020B0604020202020204" pitchFamily="34" charset="0"/>
                <a:cs typeface="Arial" panose="020B0604020202020204" pitchFamily="34" charset="0"/>
              </a:rPr>
              <a:t>PI-6 du PEFA 2016 note ‘A’ si </a:t>
            </a:r>
          </a:p>
          <a:p>
            <a:pPr marL="1314450" lvl="3" indent="0">
              <a:defRPr/>
            </a:pPr>
            <a:r>
              <a:rPr lang="fr-FR" sz="2200" dirty="0">
                <a:solidFill>
                  <a:schemeClr val="accent5">
                    <a:lumMod val="25000"/>
                  </a:schemeClr>
                </a:solidFill>
                <a:latin typeface="Arial" panose="020B0604020202020204" pitchFamily="34" charset="0"/>
                <a:cs typeface="Arial" panose="020B0604020202020204" pitchFamily="34" charset="0"/>
              </a:rPr>
              <a:t> Les dépenses et recettes non présentées dans les rapports financiers de l’administration centrale ne dépassent pas 1% du total des dépenses et des recettes</a:t>
            </a:r>
          </a:p>
          <a:p>
            <a:pPr marL="1314450" lvl="3" indent="0">
              <a:defRPr/>
            </a:pPr>
            <a:r>
              <a:rPr lang="fr-FR" sz="2200" dirty="0">
                <a:solidFill>
                  <a:schemeClr val="accent5">
                    <a:lumMod val="25000"/>
                  </a:schemeClr>
                </a:solidFill>
                <a:latin typeface="Arial" panose="020B0604020202020204" pitchFamily="34" charset="0"/>
                <a:cs typeface="Arial" panose="020B0604020202020204" pitchFamily="34" charset="0"/>
              </a:rPr>
              <a:t> Les rapports de toutes les entités extrabudgétaires sont soumis au gouvernement dans les trois mois suivant la fin  de l’année budgétaire</a:t>
            </a:r>
          </a:p>
          <a:p>
            <a:pPr marL="457200" lvl="1" indent="0">
              <a:buFontTx/>
              <a:buNone/>
              <a:defRPr/>
            </a:pPr>
            <a:endParaRPr lang="en-GB" sz="2400" b="0" i="1" dirty="0">
              <a:latin typeface="Arial" panose="020B0604020202020204" pitchFamily="34" charset="0"/>
              <a:cs typeface="Arial" panose="020B0604020202020204" pitchFamily="34" charset="0"/>
            </a:endParaRPr>
          </a:p>
        </p:txBody>
      </p:sp>
      <p:sp>
        <p:nvSpPr>
          <p:cNvPr id="24580" name="Espace réservé du numéro de diapositive 3"/>
          <p:cNvSpPr>
            <a:spLocks noGrp="1"/>
          </p:cNvSpPr>
          <p:nvPr>
            <p:ph type="sldNum" sz="quarter" idx="12"/>
          </p:nvPr>
        </p:nvSpPr>
        <p:spPr>
          <a:noFill/>
        </p:spPr>
        <p:txBody>
          <a:bodyPr/>
          <a:lstStyle/>
          <a:p>
            <a:fld id="{4E2B58D5-72F7-4463-9143-66EBC295F558}" type="slidenum">
              <a:rPr lang="en-GB" altLang="en-US" smtClean="0"/>
              <a:pPr/>
              <a:t>10</a:t>
            </a:fld>
            <a:endParaRPr lang="en-GB" altLang="en-US"/>
          </a:p>
        </p:txBody>
      </p:sp>
    </p:spTree>
    <p:extLst>
      <p:ext uri="{BB962C8B-B14F-4D97-AF65-F5344CB8AC3E}">
        <p14:creationId xmlns:p14="http://schemas.microsoft.com/office/powerpoint/2010/main" val="28110468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re 1"/>
          <p:cNvSpPr>
            <a:spLocks noGrp="1"/>
          </p:cNvSpPr>
          <p:nvPr>
            <p:ph type="title"/>
          </p:nvPr>
        </p:nvSpPr>
        <p:spPr>
          <a:xfrm>
            <a:off x="214313" y="979742"/>
            <a:ext cx="7786688" cy="1143000"/>
          </a:xfrm>
        </p:spPr>
        <p:txBody>
          <a:bodyPr/>
          <a:lstStyle/>
          <a:p>
            <a:r>
              <a:rPr lang="fr-FR" sz="2800" dirty="0"/>
              <a:t>Cadre législatif et règlementaire</a:t>
            </a:r>
          </a:p>
        </p:txBody>
      </p:sp>
      <p:sp>
        <p:nvSpPr>
          <p:cNvPr id="15363" name="Espace réservé du contenu 2"/>
          <p:cNvSpPr>
            <a:spLocks noGrp="1"/>
          </p:cNvSpPr>
          <p:nvPr>
            <p:ph idx="1"/>
          </p:nvPr>
        </p:nvSpPr>
        <p:spPr>
          <a:xfrm>
            <a:off x="203621" y="1844824"/>
            <a:ext cx="8229600" cy="3573190"/>
          </a:xfrm>
        </p:spPr>
        <p:txBody>
          <a:bodyPr/>
          <a:lstStyle/>
          <a:p>
            <a:pPr eaLnBrk="1" hangingPunct="1">
              <a:spcBef>
                <a:spcPts val="0"/>
              </a:spcBef>
              <a:spcAft>
                <a:spcPts val="0"/>
              </a:spcAft>
            </a:pPr>
            <a:r>
              <a:rPr lang="fr-FR" sz="2200" i="0" dirty="0">
                <a:latin typeface="+mj-lt"/>
                <a:cs typeface="Arial" panose="020B0604020202020204" pitchFamily="34" charset="0"/>
              </a:rPr>
              <a:t>Constitution</a:t>
            </a:r>
          </a:p>
          <a:p>
            <a:pPr eaLnBrk="1" hangingPunct="1">
              <a:spcBef>
                <a:spcPts val="0"/>
              </a:spcBef>
              <a:spcAft>
                <a:spcPts val="0"/>
              </a:spcAft>
            </a:pPr>
            <a:endParaRPr lang="fr-FR" sz="2200" i="0" dirty="0">
              <a:latin typeface="+mj-lt"/>
              <a:cs typeface="Arial" panose="020B0604020202020204" pitchFamily="34" charset="0"/>
            </a:endParaRPr>
          </a:p>
          <a:p>
            <a:pPr eaLnBrk="1" hangingPunct="1">
              <a:spcBef>
                <a:spcPts val="0"/>
              </a:spcBef>
              <a:spcAft>
                <a:spcPts val="0"/>
              </a:spcAft>
            </a:pPr>
            <a:r>
              <a:rPr lang="fr-FR" sz="2200" i="0" dirty="0">
                <a:latin typeface="+mj-lt"/>
                <a:cs typeface="Arial" panose="020B0604020202020204" pitchFamily="34" charset="0"/>
              </a:rPr>
              <a:t>Loi [organique] relative aux lois de finances</a:t>
            </a:r>
          </a:p>
          <a:p>
            <a:pPr lvl="1" eaLnBrk="1" hangingPunct="1">
              <a:spcBef>
                <a:spcPts val="0"/>
              </a:spcBef>
              <a:spcAft>
                <a:spcPts val="0"/>
              </a:spcAft>
            </a:pPr>
            <a:r>
              <a:rPr lang="fr-FR" sz="2200" b="0" i="1" dirty="0">
                <a:latin typeface="+mj-lt"/>
                <a:cs typeface="Arial" panose="020B0604020202020204" pitchFamily="34" charset="0"/>
              </a:rPr>
              <a:t>Public finance management </a:t>
            </a:r>
            <a:r>
              <a:rPr lang="fr-FR" sz="2200" b="0" i="1" dirty="0" err="1">
                <a:latin typeface="+mj-lt"/>
                <a:cs typeface="Arial" panose="020B0604020202020204" pitchFamily="34" charset="0"/>
              </a:rPr>
              <a:t>act</a:t>
            </a:r>
            <a:endParaRPr lang="fr-FR" sz="2200" b="0" i="1" dirty="0">
              <a:latin typeface="+mj-lt"/>
              <a:cs typeface="Arial" panose="020B0604020202020204" pitchFamily="34" charset="0"/>
            </a:endParaRPr>
          </a:p>
          <a:p>
            <a:pPr eaLnBrk="1" hangingPunct="1">
              <a:spcBef>
                <a:spcPts val="0"/>
              </a:spcBef>
              <a:spcAft>
                <a:spcPts val="0"/>
              </a:spcAft>
            </a:pPr>
            <a:endParaRPr lang="fr-FR" sz="2200" i="0" dirty="0">
              <a:latin typeface="+mj-lt"/>
              <a:cs typeface="Arial" panose="020B0604020202020204" pitchFamily="34" charset="0"/>
            </a:endParaRPr>
          </a:p>
          <a:p>
            <a:pPr eaLnBrk="1" hangingPunct="1">
              <a:spcBef>
                <a:spcPts val="0"/>
              </a:spcBef>
              <a:spcAft>
                <a:spcPts val="0"/>
              </a:spcAft>
            </a:pPr>
            <a:r>
              <a:rPr lang="fr-FR" sz="2200" i="0" dirty="0">
                <a:latin typeface="+mj-lt"/>
                <a:cs typeface="Arial" panose="020B0604020202020204" pitchFamily="34" charset="0"/>
              </a:rPr>
              <a:t>Autres lois et règlements</a:t>
            </a:r>
          </a:p>
          <a:p>
            <a:pPr lvl="1" eaLnBrk="1" hangingPunct="1">
              <a:spcBef>
                <a:spcPts val="0"/>
              </a:spcBef>
              <a:spcAft>
                <a:spcPts val="0"/>
              </a:spcAft>
            </a:pPr>
            <a:r>
              <a:rPr lang="fr-FR" sz="2200" b="0" dirty="0">
                <a:latin typeface="+mj-lt"/>
                <a:cs typeface="Arial" panose="020B0604020202020204" pitchFamily="34" charset="0"/>
              </a:rPr>
              <a:t>Code/Loi sur la responsabilité budgétaire</a:t>
            </a:r>
          </a:p>
          <a:p>
            <a:pPr lvl="1" eaLnBrk="1" hangingPunct="1">
              <a:spcBef>
                <a:spcPts val="0"/>
              </a:spcBef>
              <a:spcAft>
                <a:spcPts val="0"/>
              </a:spcAft>
            </a:pPr>
            <a:r>
              <a:rPr lang="fr-FR" sz="2200" b="0" dirty="0">
                <a:latin typeface="+mj-lt"/>
                <a:cs typeface="Arial" panose="020B0604020202020204" pitchFamily="34" charset="0"/>
              </a:rPr>
              <a:t>Loi sur les finances des collectivités territoriales</a:t>
            </a:r>
          </a:p>
          <a:p>
            <a:pPr lvl="1" eaLnBrk="1" hangingPunct="1">
              <a:spcBef>
                <a:spcPts val="0"/>
              </a:spcBef>
              <a:spcAft>
                <a:spcPts val="0"/>
              </a:spcAft>
            </a:pPr>
            <a:r>
              <a:rPr lang="fr-FR" sz="2200" b="0" dirty="0">
                <a:latin typeface="+mj-lt"/>
                <a:cs typeface="Arial" panose="020B0604020202020204" pitchFamily="34" charset="0"/>
              </a:rPr>
              <a:t>Décret sur la comptabilité publique</a:t>
            </a:r>
          </a:p>
          <a:p>
            <a:pPr lvl="2" eaLnBrk="1" hangingPunct="1">
              <a:spcBef>
                <a:spcPts val="0"/>
              </a:spcBef>
              <a:spcAft>
                <a:spcPts val="0"/>
              </a:spcAft>
            </a:pPr>
            <a:r>
              <a:rPr lang="fr-FR" sz="2200" b="0" i="1" dirty="0">
                <a:latin typeface="+mj-lt"/>
                <a:cs typeface="Arial" panose="020B0604020202020204" pitchFamily="34" charset="0"/>
              </a:rPr>
              <a:t>Financial </a:t>
            </a:r>
            <a:r>
              <a:rPr lang="fr-FR" sz="2200" b="0" i="1" dirty="0" err="1">
                <a:latin typeface="+mj-lt"/>
                <a:cs typeface="Arial" panose="020B0604020202020204" pitchFamily="34" charset="0"/>
              </a:rPr>
              <a:t>regulations</a:t>
            </a:r>
            <a:endParaRPr lang="fr-FR" sz="2200" b="0" i="1" dirty="0">
              <a:latin typeface="+mj-lt"/>
              <a:cs typeface="Arial" panose="020B0604020202020204" pitchFamily="34" charset="0"/>
            </a:endParaRPr>
          </a:p>
          <a:p>
            <a:pPr eaLnBrk="1" hangingPunct="1">
              <a:spcBef>
                <a:spcPts val="0"/>
              </a:spcBef>
              <a:spcAft>
                <a:spcPts val="0"/>
              </a:spcAft>
            </a:pPr>
            <a:endParaRPr lang="fr-FR" sz="2200" i="0" dirty="0">
              <a:latin typeface="+mj-lt"/>
              <a:cs typeface="Arial" panose="020B0604020202020204" pitchFamily="34" charset="0"/>
            </a:endParaRPr>
          </a:p>
          <a:p>
            <a:pPr eaLnBrk="1" hangingPunct="1">
              <a:spcBef>
                <a:spcPts val="0"/>
              </a:spcBef>
              <a:spcAft>
                <a:spcPts val="0"/>
              </a:spcAft>
            </a:pPr>
            <a:r>
              <a:rPr lang="fr-FR" sz="2200" i="0" dirty="0">
                <a:latin typeface="+mj-lt"/>
                <a:cs typeface="Arial" panose="020B0604020202020204" pitchFamily="34" charset="0"/>
              </a:rPr>
              <a:t>Lois de finances</a:t>
            </a:r>
          </a:p>
          <a:p>
            <a:pPr lvl="1" eaLnBrk="1" hangingPunct="1">
              <a:spcBef>
                <a:spcPts val="0"/>
              </a:spcBef>
              <a:spcAft>
                <a:spcPts val="0"/>
              </a:spcAft>
            </a:pPr>
            <a:r>
              <a:rPr lang="fr-FR" sz="2200" b="0" i="1" dirty="0">
                <a:latin typeface="+mj-lt"/>
                <a:cs typeface="Arial" panose="020B0604020202020204" pitchFamily="34" charset="0"/>
              </a:rPr>
              <a:t>Appropriation </a:t>
            </a:r>
            <a:r>
              <a:rPr lang="fr-FR" sz="2200" b="0" i="1" dirty="0" err="1">
                <a:latin typeface="+mj-lt"/>
                <a:cs typeface="Arial" panose="020B0604020202020204" pitchFamily="34" charset="0"/>
              </a:rPr>
              <a:t>act</a:t>
            </a:r>
            <a:endParaRPr lang="fr-FR" sz="2200" b="0" i="1" dirty="0">
              <a:latin typeface="+mj-lt"/>
              <a:cs typeface="Arial" panose="020B0604020202020204" pitchFamily="34" charset="0"/>
            </a:endParaRPr>
          </a:p>
          <a:p>
            <a:pPr>
              <a:buFontTx/>
              <a:buNone/>
            </a:pPr>
            <a:endParaRPr lang="fr-FR" dirty="0"/>
          </a:p>
        </p:txBody>
      </p:sp>
      <p:sp>
        <p:nvSpPr>
          <p:cNvPr id="15364" name="Espace réservé du numéro de diapositive 3"/>
          <p:cNvSpPr>
            <a:spLocks noGrp="1"/>
          </p:cNvSpPr>
          <p:nvPr>
            <p:ph type="sldNum" sz="quarter" idx="12"/>
          </p:nvPr>
        </p:nvSpPr>
        <p:spPr>
          <a:xfrm>
            <a:off x="8143900" y="6143644"/>
            <a:ext cx="674663" cy="476250"/>
          </a:xfrm>
          <a:noFill/>
          <a:ln algn="ctr"/>
        </p:spPr>
        <p:txBody>
          <a:bodyPr anchor="b"/>
          <a:lstStyle/>
          <a:p>
            <a:pPr algn="l" eaLnBrk="0" hangingPunct="0">
              <a:lnSpc>
                <a:spcPts val="1400"/>
              </a:lnSpc>
            </a:pPr>
            <a:fld id="{1D3AF1A8-06C5-487F-8379-9705DB49D4F0}" type="slidenum">
              <a:rPr lang="en-US" smtClean="0"/>
              <a:pPr algn="l" eaLnBrk="0" hangingPunct="0">
                <a:lnSpc>
                  <a:spcPts val="1400"/>
                </a:lnSpc>
              </a:pPr>
              <a:t>11</a:t>
            </a:fld>
            <a:endParaRPr lang="en-US" dirty="0"/>
          </a:p>
        </p:txBody>
      </p:sp>
    </p:spTree>
    <p:extLst>
      <p:ext uri="{BB962C8B-B14F-4D97-AF65-F5344CB8AC3E}">
        <p14:creationId xmlns:p14="http://schemas.microsoft.com/office/powerpoint/2010/main" val="24458929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28625" y="1071563"/>
            <a:ext cx="8229600" cy="844550"/>
          </a:xfrm>
        </p:spPr>
        <p:txBody>
          <a:bodyPr/>
          <a:lstStyle/>
          <a:p>
            <a:br>
              <a:rPr lang="en-GB" i="1" dirty="0"/>
            </a:br>
            <a:r>
              <a:rPr lang="en-GB" sz="2800" dirty="0" err="1"/>
              <a:t>Législation</a:t>
            </a:r>
            <a:r>
              <a:rPr lang="en-GB" sz="2800" dirty="0"/>
              <a:t> et </a:t>
            </a:r>
            <a:r>
              <a:rPr lang="en-GB" sz="2800" dirty="0" err="1"/>
              <a:t>réglementations</a:t>
            </a:r>
            <a:r>
              <a:rPr lang="en-GB" sz="2800" dirty="0"/>
              <a:t> </a:t>
            </a:r>
          </a:p>
        </p:txBody>
      </p:sp>
      <p:sp>
        <p:nvSpPr>
          <p:cNvPr id="16387" name="Content Placeholder 2"/>
          <p:cNvSpPr>
            <a:spLocks noGrp="1"/>
          </p:cNvSpPr>
          <p:nvPr>
            <p:ph idx="1"/>
          </p:nvPr>
        </p:nvSpPr>
        <p:spPr>
          <a:xfrm>
            <a:off x="395288" y="2133600"/>
            <a:ext cx="8229600" cy="3887788"/>
          </a:xfrm>
        </p:spPr>
        <p:txBody>
          <a:bodyPr/>
          <a:lstStyle/>
          <a:p>
            <a:pPr>
              <a:spcBef>
                <a:spcPts val="600"/>
              </a:spcBef>
              <a:spcAft>
                <a:spcPts val="600"/>
              </a:spcAft>
              <a:buClrTx/>
            </a:pPr>
            <a:r>
              <a:rPr lang="en-US" i="0" dirty="0"/>
              <a:t>Les </a:t>
            </a:r>
            <a:r>
              <a:rPr lang="en-US" i="0" dirty="0" err="1"/>
              <a:t>éléments</a:t>
            </a:r>
            <a:r>
              <a:rPr lang="en-US" i="0" dirty="0"/>
              <a:t> </a:t>
            </a:r>
            <a:r>
              <a:rPr lang="en-US" i="0" dirty="0" err="1"/>
              <a:t>essentiels</a:t>
            </a:r>
            <a:r>
              <a:rPr lang="en-US" i="0" dirty="0"/>
              <a:t> </a:t>
            </a:r>
            <a:r>
              <a:rPr lang="en-US" i="0" dirty="0" err="1"/>
              <a:t>d’une</a:t>
            </a:r>
            <a:r>
              <a:rPr lang="en-US" i="0" dirty="0"/>
              <a:t> </a:t>
            </a:r>
            <a:r>
              <a:rPr lang="en-US" i="0" dirty="0" err="1"/>
              <a:t>législation</a:t>
            </a:r>
            <a:r>
              <a:rPr lang="en-US" i="0" dirty="0"/>
              <a:t> </a:t>
            </a:r>
            <a:r>
              <a:rPr lang="en-US" i="0" dirty="0" err="1"/>
              <a:t>budgétaire</a:t>
            </a:r>
            <a:r>
              <a:rPr lang="en-US" i="0" dirty="0"/>
              <a:t>:</a:t>
            </a:r>
          </a:p>
          <a:p>
            <a:pPr lvl="1">
              <a:spcBef>
                <a:spcPts val="600"/>
              </a:spcBef>
              <a:spcAft>
                <a:spcPts val="600"/>
              </a:spcAft>
              <a:buClrTx/>
            </a:pPr>
            <a:r>
              <a:rPr lang="en-US" b="0" dirty="0" err="1"/>
              <a:t>Fournir</a:t>
            </a:r>
            <a:r>
              <a:rPr lang="en-US" b="0" dirty="0"/>
              <a:t> un cadre pour </a:t>
            </a:r>
            <a:r>
              <a:rPr lang="en-US" b="0" dirty="0" err="1"/>
              <a:t>l’autorisation</a:t>
            </a:r>
            <a:r>
              <a:rPr lang="en-US" b="0" dirty="0"/>
              <a:t> </a:t>
            </a:r>
            <a:r>
              <a:rPr lang="en-US" b="0" dirty="0" err="1"/>
              <a:t>parlementaire</a:t>
            </a:r>
            <a:endParaRPr lang="en-US" b="0" dirty="0"/>
          </a:p>
          <a:p>
            <a:pPr lvl="1">
              <a:spcBef>
                <a:spcPts val="600"/>
              </a:spcBef>
              <a:spcAft>
                <a:spcPts val="600"/>
              </a:spcAft>
              <a:buClrTx/>
            </a:pPr>
            <a:r>
              <a:rPr lang="en-US" b="0" dirty="0" err="1"/>
              <a:t>Établir</a:t>
            </a:r>
            <a:r>
              <a:rPr lang="en-US" b="0" dirty="0"/>
              <a:t> la </a:t>
            </a:r>
            <a:r>
              <a:rPr lang="en-US" b="0" dirty="0" err="1"/>
              <a:t>responsabilité</a:t>
            </a:r>
            <a:r>
              <a:rPr lang="en-US" b="0" dirty="0"/>
              <a:t> pour </a:t>
            </a:r>
            <a:r>
              <a:rPr lang="en-US" b="0" dirty="0" err="1"/>
              <a:t>une</a:t>
            </a:r>
            <a:r>
              <a:rPr lang="en-US" b="0" dirty="0"/>
              <a:t> </a:t>
            </a:r>
            <a:r>
              <a:rPr lang="en-US" b="0" dirty="0" err="1"/>
              <a:t>gestion</a:t>
            </a:r>
            <a:r>
              <a:rPr lang="en-US" b="0" dirty="0"/>
              <a:t> </a:t>
            </a:r>
            <a:r>
              <a:rPr lang="en-US" b="0" dirty="0" err="1"/>
              <a:t>efficace</a:t>
            </a:r>
            <a:endParaRPr lang="en-US" b="0" dirty="0"/>
          </a:p>
          <a:p>
            <a:pPr lvl="1">
              <a:spcBef>
                <a:spcPts val="600"/>
              </a:spcBef>
              <a:spcAft>
                <a:spcPts val="600"/>
              </a:spcAft>
              <a:buClrTx/>
            </a:pPr>
            <a:r>
              <a:rPr lang="en-US" b="0" dirty="0"/>
              <a:t>Donner </a:t>
            </a:r>
            <a:r>
              <a:rPr lang="en-US" b="0" dirty="0" err="1"/>
              <a:t>une</a:t>
            </a:r>
            <a:r>
              <a:rPr lang="en-US" b="0" dirty="0"/>
              <a:t> </a:t>
            </a:r>
            <a:r>
              <a:rPr lang="en-US" b="0" dirty="0" err="1"/>
              <a:t>autonomie</a:t>
            </a:r>
            <a:r>
              <a:rPr lang="en-US" b="0" dirty="0"/>
              <a:t> au </a:t>
            </a:r>
            <a:r>
              <a:rPr lang="en-US" b="0" dirty="0" err="1"/>
              <a:t>ministère</a:t>
            </a:r>
            <a:r>
              <a:rPr lang="en-US" b="0" dirty="0"/>
              <a:t> des Finances</a:t>
            </a:r>
          </a:p>
          <a:p>
            <a:pPr lvl="1">
              <a:spcBef>
                <a:spcPts val="600"/>
              </a:spcBef>
              <a:spcAft>
                <a:spcPts val="600"/>
              </a:spcAft>
              <a:buClrTx/>
            </a:pPr>
            <a:r>
              <a:rPr lang="en-US" b="0" dirty="0" err="1"/>
              <a:t>Définir</a:t>
            </a:r>
            <a:r>
              <a:rPr lang="en-US" b="0" dirty="0"/>
              <a:t> les </a:t>
            </a:r>
            <a:r>
              <a:rPr lang="en-US" b="0" dirty="0" err="1"/>
              <a:t>principes</a:t>
            </a:r>
            <a:r>
              <a:rPr lang="en-US" b="0" dirty="0"/>
              <a:t> </a:t>
            </a:r>
            <a:r>
              <a:rPr lang="en-US" b="0" dirty="0" err="1"/>
              <a:t>d’une</a:t>
            </a:r>
            <a:r>
              <a:rPr lang="en-US" b="0" dirty="0"/>
              <a:t> </a:t>
            </a:r>
            <a:r>
              <a:rPr lang="en-US" b="0" dirty="0" err="1"/>
              <a:t>gestion</a:t>
            </a:r>
            <a:r>
              <a:rPr lang="en-US" b="0" dirty="0"/>
              <a:t> </a:t>
            </a:r>
            <a:r>
              <a:rPr lang="en-US" b="0" dirty="0" err="1"/>
              <a:t>fiscale</a:t>
            </a:r>
            <a:r>
              <a:rPr lang="en-US" b="0" dirty="0"/>
              <a:t> </a:t>
            </a:r>
            <a:r>
              <a:rPr lang="en-US" b="0" dirty="0" err="1"/>
              <a:t>responsable</a:t>
            </a:r>
            <a:endParaRPr lang="en-US" b="0" dirty="0"/>
          </a:p>
          <a:p>
            <a:pPr lvl="1">
              <a:spcBef>
                <a:spcPts val="600"/>
              </a:spcBef>
              <a:spcAft>
                <a:spcPts val="600"/>
              </a:spcAft>
              <a:buClrTx/>
            </a:pPr>
            <a:r>
              <a:rPr lang="en-US" b="0" dirty="0" err="1"/>
              <a:t>Définir</a:t>
            </a:r>
            <a:r>
              <a:rPr lang="en-US" b="0" dirty="0"/>
              <a:t> les obligations </a:t>
            </a:r>
            <a:r>
              <a:rPr lang="en-US" b="0" dirty="0" err="1"/>
              <a:t>en</a:t>
            </a:r>
            <a:r>
              <a:rPr lang="en-US" b="0" dirty="0"/>
              <a:t> </a:t>
            </a:r>
            <a:r>
              <a:rPr lang="en-US" b="0" dirty="0" err="1"/>
              <a:t>matière</a:t>
            </a:r>
            <a:r>
              <a:rPr lang="en-US" b="0" dirty="0"/>
              <a:t> </a:t>
            </a:r>
            <a:r>
              <a:rPr lang="en-US" b="0" dirty="0" err="1"/>
              <a:t>d’établissement</a:t>
            </a:r>
            <a:r>
              <a:rPr lang="en-US" b="0" dirty="0"/>
              <a:t> de rapports</a:t>
            </a:r>
          </a:p>
          <a:p>
            <a:pPr lvl="1">
              <a:spcBef>
                <a:spcPts val="600"/>
              </a:spcBef>
              <a:spcAft>
                <a:spcPts val="600"/>
              </a:spcAft>
              <a:buClrTx/>
            </a:pPr>
            <a:r>
              <a:rPr lang="en-US" b="0" dirty="0" err="1"/>
              <a:t>Autoriser</a:t>
            </a:r>
            <a:r>
              <a:rPr lang="en-US" b="0" dirty="0"/>
              <a:t> les </a:t>
            </a:r>
            <a:r>
              <a:rPr lang="en-US" b="0" dirty="0" err="1"/>
              <a:t>dépenses</a:t>
            </a:r>
            <a:r>
              <a:rPr lang="en-US" b="0" dirty="0"/>
              <a:t> et les </a:t>
            </a:r>
            <a:r>
              <a:rPr lang="en-US" b="0" dirty="0" err="1"/>
              <a:t>encaissements</a:t>
            </a:r>
            <a:r>
              <a:rPr lang="en-US" b="0" dirty="0"/>
              <a:t> </a:t>
            </a:r>
          </a:p>
          <a:p>
            <a:endParaRPr lang="en-GB" dirty="0"/>
          </a:p>
        </p:txBody>
      </p:sp>
      <p:sp>
        <p:nvSpPr>
          <p:cNvPr id="16388" name="Espace réservé du numéro de diapositive 3"/>
          <p:cNvSpPr>
            <a:spLocks noGrp="1"/>
          </p:cNvSpPr>
          <p:nvPr>
            <p:ph type="sldNum" sz="quarter" idx="12"/>
          </p:nvPr>
        </p:nvSpPr>
        <p:spPr>
          <a:noFill/>
        </p:spPr>
        <p:txBody>
          <a:bodyPr/>
          <a:lstStyle/>
          <a:p>
            <a:fld id="{F862F4D9-4FFE-4E9A-8787-055C2136AE6A}" type="slidenum">
              <a:rPr lang="en-GB" smtClean="0"/>
              <a:pPr/>
              <a:t>12</a:t>
            </a:fld>
            <a:endParaRPr lang="en-GB"/>
          </a:p>
        </p:txBody>
      </p:sp>
    </p:spTree>
    <p:extLst>
      <p:ext uri="{BB962C8B-B14F-4D97-AF65-F5344CB8AC3E}">
        <p14:creationId xmlns:p14="http://schemas.microsoft.com/office/powerpoint/2010/main" val="4710567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re 1"/>
          <p:cNvSpPr>
            <a:spLocks noGrp="1"/>
          </p:cNvSpPr>
          <p:nvPr>
            <p:ph type="title"/>
          </p:nvPr>
        </p:nvSpPr>
        <p:spPr>
          <a:xfrm>
            <a:off x="395288" y="1052513"/>
            <a:ext cx="8229600" cy="936625"/>
          </a:xfrm>
        </p:spPr>
        <p:txBody>
          <a:bodyPr/>
          <a:lstStyle/>
          <a:p>
            <a:pPr algn="ctr"/>
            <a:r>
              <a:rPr lang="en-GB" altLang="en-US" sz="3200" dirty="0"/>
              <a:t>Plan du module </a:t>
            </a:r>
          </a:p>
        </p:txBody>
      </p:sp>
      <p:sp>
        <p:nvSpPr>
          <p:cNvPr id="5123" name="Espace réservé du contenu 2"/>
          <p:cNvSpPr>
            <a:spLocks noGrp="1"/>
          </p:cNvSpPr>
          <p:nvPr>
            <p:ph idx="1"/>
          </p:nvPr>
        </p:nvSpPr>
        <p:spPr>
          <a:xfrm>
            <a:off x="468313" y="2186004"/>
            <a:ext cx="8229600" cy="3529012"/>
          </a:xfrm>
        </p:spPr>
        <p:txBody>
          <a:bodyPr/>
          <a:lstStyle/>
          <a:p>
            <a:pPr>
              <a:spcAft>
                <a:spcPts val="1200"/>
              </a:spcAft>
              <a:buClr>
                <a:srgbClr val="002060"/>
              </a:buClr>
              <a:buFont typeface="Wingdings" pitchFamily="2" charset="2"/>
              <a:buChar char="Ø"/>
              <a:defRPr/>
            </a:pPr>
            <a:r>
              <a:rPr lang="fr-FR" altLang="en-US" i="0" dirty="0"/>
              <a:t>Le Budget </a:t>
            </a:r>
          </a:p>
          <a:p>
            <a:pPr>
              <a:spcAft>
                <a:spcPts val="1200"/>
              </a:spcAft>
              <a:buClr>
                <a:srgbClr val="002060"/>
              </a:buClr>
              <a:buFont typeface="Wingdings" pitchFamily="2" charset="2"/>
              <a:buChar char="Ø"/>
              <a:defRPr/>
            </a:pPr>
            <a:r>
              <a:rPr lang="fr-FR" altLang="en-US" i="0" dirty="0"/>
              <a:t>Principes budgétaires clefs et cadre législatif et règlementaire</a:t>
            </a:r>
          </a:p>
          <a:p>
            <a:pPr>
              <a:spcAft>
                <a:spcPts val="1200"/>
              </a:spcAft>
              <a:buClr>
                <a:srgbClr val="002060"/>
              </a:buClr>
              <a:buFont typeface="Wingdings" pitchFamily="2" charset="2"/>
              <a:buChar char="Ø"/>
              <a:defRPr/>
            </a:pPr>
            <a:r>
              <a:rPr lang="fr-FR" altLang="en-US" b="1" i="0" dirty="0">
                <a:solidFill>
                  <a:srgbClr val="FF0000"/>
                </a:solidFill>
              </a:rPr>
              <a:t>Procédure de préparation du budget</a:t>
            </a:r>
          </a:p>
          <a:p>
            <a:pPr>
              <a:spcAft>
                <a:spcPts val="1200"/>
              </a:spcAft>
              <a:buClr>
                <a:srgbClr val="002060"/>
              </a:buClr>
              <a:buFont typeface="Wingdings" pitchFamily="2" charset="2"/>
              <a:buChar char="Ø"/>
              <a:defRPr/>
            </a:pPr>
            <a:r>
              <a:rPr lang="fr-FR" altLang="en-US" i="0" dirty="0"/>
              <a:t>Le cadre des dépenses à moyen terme</a:t>
            </a:r>
          </a:p>
          <a:p>
            <a:pPr>
              <a:defRPr/>
            </a:pPr>
            <a:endParaRPr lang="fr-FR" dirty="0">
              <a:solidFill>
                <a:srgbClr val="FF0000"/>
              </a:solidFill>
            </a:endParaRPr>
          </a:p>
          <a:p>
            <a:pPr>
              <a:defRPr/>
            </a:pPr>
            <a:endParaRPr lang="fr-FR" dirty="0"/>
          </a:p>
          <a:p>
            <a:pPr>
              <a:defRPr/>
            </a:pPr>
            <a:endParaRPr lang="en-GB" dirty="0"/>
          </a:p>
          <a:p>
            <a:pPr>
              <a:defRPr/>
            </a:pPr>
            <a:endParaRPr lang="en-GB" dirty="0"/>
          </a:p>
        </p:txBody>
      </p:sp>
    </p:spTree>
    <p:extLst>
      <p:ext uri="{BB962C8B-B14F-4D97-AF65-F5344CB8AC3E}">
        <p14:creationId xmlns:p14="http://schemas.microsoft.com/office/powerpoint/2010/main" val="34642331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2"/>
          <p:cNvSpPr txBox="1">
            <a:spLocks noGrp="1"/>
          </p:cNvSpPr>
          <p:nvPr/>
        </p:nvSpPr>
        <p:spPr bwMode="auto">
          <a:xfrm>
            <a:off x="4648200" y="6172200"/>
            <a:ext cx="533400" cy="457200"/>
          </a:xfrm>
          <a:prstGeom prst="rect">
            <a:avLst/>
          </a:prstGeom>
          <a:noFill/>
          <a:ln w="12700" cap="sq">
            <a:noFill/>
            <a:miter lim="800000"/>
            <a:headEnd type="none" w="sm" len="sm"/>
            <a:tailEnd type="none" w="sm" len="sm"/>
          </a:ln>
        </p:spPr>
        <p:txBody>
          <a:bodyPr/>
          <a:lstStyle/>
          <a:p>
            <a:pPr eaLnBrk="0" hangingPunct="0">
              <a:spcBef>
                <a:spcPct val="50000"/>
              </a:spcBef>
            </a:pPr>
            <a:fld id="{0A59E9EA-F964-4A98-99E0-031016D84110}" type="slidenum">
              <a:rPr lang="en-GB" altLang="en-US">
                <a:latin typeface="Arial" charset="0"/>
              </a:rPr>
              <a:pPr eaLnBrk="0" hangingPunct="0">
                <a:spcBef>
                  <a:spcPct val="50000"/>
                </a:spcBef>
              </a:pPr>
              <a:t>14</a:t>
            </a:fld>
            <a:endParaRPr lang="en-GB" altLang="en-US">
              <a:latin typeface="Arial" charset="0"/>
            </a:endParaRPr>
          </a:p>
        </p:txBody>
      </p:sp>
      <p:grpSp>
        <p:nvGrpSpPr>
          <p:cNvPr id="2" name="Group 7"/>
          <p:cNvGrpSpPr>
            <a:grpSpLocks noChangeAspect="1"/>
          </p:cNvGrpSpPr>
          <p:nvPr/>
        </p:nvGrpSpPr>
        <p:grpSpPr bwMode="auto">
          <a:xfrm>
            <a:off x="228600" y="1903413"/>
            <a:ext cx="8591550" cy="4713287"/>
            <a:chOff x="144" y="1199"/>
            <a:chExt cx="5412" cy="2969"/>
          </a:xfrm>
        </p:grpSpPr>
        <p:sp>
          <p:nvSpPr>
            <p:cNvPr id="9221" name="AutoShape 6"/>
            <p:cNvSpPr>
              <a:spLocks noChangeAspect="1" noChangeArrowheads="1" noTextEdit="1"/>
            </p:cNvSpPr>
            <p:nvPr/>
          </p:nvSpPr>
          <p:spPr bwMode="auto">
            <a:xfrm>
              <a:off x="144" y="1199"/>
              <a:ext cx="5412" cy="2969"/>
            </a:xfrm>
            <a:prstGeom prst="rect">
              <a:avLst/>
            </a:prstGeom>
            <a:noFill/>
            <a:ln w="9525">
              <a:noFill/>
              <a:miter lim="800000"/>
              <a:headEnd/>
              <a:tailEnd/>
            </a:ln>
          </p:spPr>
          <p:txBody>
            <a:bodyPr/>
            <a:lstStyle/>
            <a:p>
              <a:endParaRPr lang="el-GR"/>
            </a:p>
          </p:txBody>
        </p:sp>
        <p:sp>
          <p:nvSpPr>
            <p:cNvPr id="9222" name="Rectangle 8"/>
            <p:cNvSpPr>
              <a:spLocks noChangeArrowheads="1"/>
            </p:cNvSpPr>
            <p:nvPr/>
          </p:nvSpPr>
          <p:spPr bwMode="auto">
            <a:xfrm>
              <a:off x="144" y="1200"/>
              <a:ext cx="154" cy="142"/>
            </a:xfrm>
            <a:prstGeom prst="rect">
              <a:avLst/>
            </a:prstGeom>
            <a:noFill/>
            <a:ln w="9525">
              <a:noFill/>
              <a:miter lim="800000"/>
              <a:headEnd/>
              <a:tailEnd/>
            </a:ln>
          </p:spPr>
          <p:txBody>
            <a:bodyPr wrap="none" lIns="0" tIns="0" rIns="0" bIns="0">
              <a:spAutoFit/>
            </a:bodyPr>
            <a:lstStyle/>
            <a:p>
              <a:pPr marL="3175"/>
              <a:r>
                <a:rPr lang="en-US" altLang="en-US" sz="1300">
                  <a:solidFill>
                    <a:srgbClr val="000000"/>
                  </a:solidFill>
                  <a:latin typeface="Times New Roman" pitchFamily="18" charset="0"/>
                </a:rPr>
                <a:t> </a:t>
              </a:r>
              <a:endParaRPr lang="en-US" altLang="en-US"/>
            </a:p>
          </p:txBody>
        </p:sp>
        <p:sp>
          <p:nvSpPr>
            <p:cNvPr id="9279" name="Rectangle 10"/>
            <p:cNvSpPr>
              <a:spLocks noChangeArrowheads="1"/>
            </p:cNvSpPr>
            <p:nvPr/>
          </p:nvSpPr>
          <p:spPr bwMode="auto">
            <a:xfrm>
              <a:off x="905" y="1665"/>
              <a:ext cx="2544" cy="450"/>
            </a:xfrm>
            <a:prstGeom prst="rect">
              <a:avLst/>
            </a:prstGeom>
            <a:solidFill>
              <a:srgbClr val="99CCFF"/>
            </a:solidFill>
            <a:ln w="23813" cap="rnd">
              <a:solidFill>
                <a:srgbClr val="000000"/>
              </a:solidFill>
              <a:miter lim="800000"/>
              <a:headEnd/>
              <a:tailEnd/>
            </a:ln>
          </p:spPr>
          <p:txBody>
            <a:bodyPr/>
            <a:lstStyle/>
            <a:p>
              <a:endParaRPr lang="nl-NL" altLang="en-US"/>
            </a:p>
          </p:txBody>
        </p:sp>
        <p:sp>
          <p:nvSpPr>
            <p:cNvPr id="9225" name="Rectangle 14"/>
            <p:cNvSpPr>
              <a:spLocks noChangeArrowheads="1"/>
            </p:cNvSpPr>
            <p:nvPr/>
          </p:nvSpPr>
          <p:spPr bwMode="auto">
            <a:xfrm>
              <a:off x="1350" y="1735"/>
              <a:ext cx="1628" cy="310"/>
            </a:xfrm>
            <a:prstGeom prst="rect">
              <a:avLst/>
            </a:prstGeom>
            <a:noFill/>
            <a:ln w="9525">
              <a:noFill/>
              <a:miter lim="800000"/>
              <a:headEnd/>
              <a:tailEnd/>
            </a:ln>
          </p:spPr>
          <p:txBody>
            <a:bodyPr wrap="square" lIns="0" tIns="0" rIns="0" bIns="0">
              <a:spAutoFit/>
            </a:bodyPr>
            <a:lstStyle/>
            <a:p>
              <a:pPr marL="3175" algn="ctr"/>
              <a:r>
                <a:rPr lang="en-US" altLang="en-US" sz="1300" dirty="0">
                  <a:solidFill>
                    <a:srgbClr val="000000"/>
                  </a:solidFill>
                  <a:latin typeface="Times New Roman" pitchFamily="18" charset="0"/>
                </a:rPr>
                <a:t> </a:t>
              </a:r>
              <a:r>
                <a:rPr lang="fr-FR" altLang="en-US" sz="1600" b="1" dirty="0">
                  <a:solidFill>
                    <a:srgbClr val="000000"/>
                  </a:solidFill>
                  <a:latin typeface="Times New Roman" pitchFamily="18" charset="0"/>
                </a:rPr>
                <a:t>Détermine les plafonds ministériels de dépenses</a:t>
              </a:r>
              <a:endParaRPr lang="fr-FR" altLang="en-US" sz="1600" b="1" dirty="0"/>
            </a:p>
          </p:txBody>
        </p:sp>
        <p:grpSp>
          <p:nvGrpSpPr>
            <p:cNvPr id="3" name="Group 19"/>
            <p:cNvGrpSpPr>
              <a:grpSpLocks/>
            </p:cNvGrpSpPr>
            <p:nvPr/>
          </p:nvGrpSpPr>
          <p:grpSpPr bwMode="auto">
            <a:xfrm>
              <a:off x="242" y="1666"/>
              <a:ext cx="663" cy="2021"/>
              <a:chOff x="242" y="1666"/>
              <a:chExt cx="663" cy="2021"/>
            </a:xfrm>
          </p:grpSpPr>
          <p:sp>
            <p:nvSpPr>
              <p:cNvPr id="9276" name="Rectangle 17"/>
              <p:cNvSpPr>
                <a:spLocks noChangeArrowheads="1"/>
              </p:cNvSpPr>
              <p:nvPr/>
            </p:nvSpPr>
            <p:spPr bwMode="auto">
              <a:xfrm>
                <a:off x="242" y="1666"/>
                <a:ext cx="663" cy="2021"/>
              </a:xfrm>
              <a:prstGeom prst="rect">
                <a:avLst/>
              </a:prstGeom>
              <a:solidFill>
                <a:srgbClr val="A9A9A9"/>
              </a:solidFill>
              <a:ln w="9525">
                <a:noFill/>
                <a:miter lim="800000"/>
                <a:headEnd/>
                <a:tailEnd/>
              </a:ln>
            </p:spPr>
            <p:txBody>
              <a:bodyPr/>
              <a:lstStyle/>
              <a:p>
                <a:endParaRPr lang="nl-NL" altLang="en-US"/>
              </a:p>
            </p:txBody>
          </p:sp>
          <p:sp>
            <p:nvSpPr>
              <p:cNvPr id="9277" name="Rectangle 18"/>
              <p:cNvSpPr>
                <a:spLocks noChangeArrowheads="1"/>
              </p:cNvSpPr>
              <p:nvPr/>
            </p:nvSpPr>
            <p:spPr bwMode="auto">
              <a:xfrm>
                <a:off x="242" y="1666"/>
                <a:ext cx="663" cy="2021"/>
              </a:xfrm>
              <a:prstGeom prst="rect">
                <a:avLst/>
              </a:prstGeom>
              <a:noFill/>
              <a:ln w="23813" cap="rnd">
                <a:solidFill>
                  <a:srgbClr val="000000"/>
                </a:solidFill>
                <a:miter lim="800000"/>
                <a:headEnd/>
                <a:tailEnd/>
              </a:ln>
            </p:spPr>
            <p:txBody>
              <a:bodyPr/>
              <a:lstStyle/>
              <a:p>
                <a:endParaRPr lang="nl-NL" altLang="en-US"/>
              </a:p>
            </p:txBody>
          </p:sp>
        </p:grpSp>
        <p:sp>
          <p:nvSpPr>
            <p:cNvPr id="9228" name="Rectangle 20"/>
            <p:cNvSpPr>
              <a:spLocks noChangeArrowheads="1"/>
            </p:cNvSpPr>
            <p:nvPr/>
          </p:nvSpPr>
          <p:spPr bwMode="auto">
            <a:xfrm rot="16200000">
              <a:off x="-178" y="2507"/>
              <a:ext cx="1531" cy="194"/>
            </a:xfrm>
            <a:prstGeom prst="rect">
              <a:avLst/>
            </a:prstGeom>
            <a:noFill/>
            <a:ln w="9525">
              <a:noFill/>
              <a:miter lim="800000"/>
              <a:headEnd/>
              <a:tailEnd/>
            </a:ln>
          </p:spPr>
          <p:txBody>
            <a:bodyPr wrap="none" lIns="0" tIns="0" rIns="0" bIns="0">
              <a:spAutoFit/>
            </a:bodyPr>
            <a:lstStyle/>
            <a:p>
              <a:pPr marL="3175"/>
              <a:r>
                <a:rPr lang="en-US" altLang="en-US" sz="2000" b="1" dirty="0" err="1">
                  <a:solidFill>
                    <a:srgbClr val="000000"/>
                  </a:solidFill>
                  <a:latin typeface="Times New Roman" pitchFamily="18" charset="0"/>
                </a:rPr>
                <a:t>Ministère</a:t>
              </a:r>
              <a:r>
                <a:rPr lang="en-US" altLang="en-US" sz="2000" b="1" dirty="0">
                  <a:solidFill>
                    <a:srgbClr val="000000"/>
                  </a:solidFill>
                  <a:latin typeface="Times New Roman" pitchFamily="18" charset="0"/>
                </a:rPr>
                <a:t> des finances</a:t>
              </a:r>
              <a:endParaRPr lang="en-US" altLang="en-US" sz="2000" dirty="0"/>
            </a:p>
          </p:txBody>
        </p:sp>
        <p:sp>
          <p:nvSpPr>
            <p:cNvPr id="9229" name="Rectangle 21"/>
            <p:cNvSpPr>
              <a:spLocks noChangeArrowheads="1"/>
            </p:cNvSpPr>
            <p:nvPr/>
          </p:nvSpPr>
          <p:spPr bwMode="auto">
            <a:xfrm rot="-5400000">
              <a:off x="509" y="2091"/>
              <a:ext cx="161" cy="138"/>
            </a:xfrm>
            <a:prstGeom prst="rect">
              <a:avLst/>
            </a:prstGeom>
            <a:noFill/>
            <a:ln w="9525">
              <a:noFill/>
              <a:miter lim="800000"/>
              <a:headEnd/>
              <a:tailEnd/>
            </a:ln>
          </p:spPr>
          <p:txBody>
            <a:bodyPr wrap="none" lIns="0" tIns="0" rIns="0" bIns="0">
              <a:spAutoFit/>
            </a:bodyPr>
            <a:lstStyle/>
            <a:p>
              <a:pPr marL="3175"/>
              <a:r>
                <a:rPr lang="en-US" altLang="en-US" sz="1300" b="1">
                  <a:solidFill>
                    <a:srgbClr val="000000"/>
                  </a:solidFill>
                  <a:latin typeface="Times New Roman" pitchFamily="18" charset="0"/>
                </a:rPr>
                <a:t> </a:t>
              </a:r>
              <a:endParaRPr lang="en-US" altLang="en-US"/>
            </a:p>
          </p:txBody>
        </p:sp>
        <p:grpSp>
          <p:nvGrpSpPr>
            <p:cNvPr id="4" name="Group 24"/>
            <p:cNvGrpSpPr>
              <a:grpSpLocks/>
            </p:cNvGrpSpPr>
            <p:nvPr/>
          </p:nvGrpSpPr>
          <p:grpSpPr bwMode="auto">
            <a:xfrm>
              <a:off x="4771" y="1636"/>
              <a:ext cx="672" cy="2051"/>
              <a:chOff x="4771" y="1636"/>
              <a:chExt cx="672" cy="2051"/>
            </a:xfrm>
          </p:grpSpPr>
          <p:sp>
            <p:nvSpPr>
              <p:cNvPr id="9274" name="Rectangle 22"/>
              <p:cNvSpPr>
                <a:spLocks noChangeArrowheads="1"/>
              </p:cNvSpPr>
              <p:nvPr/>
            </p:nvSpPr>
            <p:spPr bwMode="auto">
              <a:xfrm>
                <a:off x="4779" y="1673"/>
                <a:ext cx="664" cy="2014"/>
              </a:xfrm>
              <a:prstGeom prst="rect">
                <a:avLst/>
              </a:prstGeom>
              <a:solidFill>
                <a:srgbClr val="A9A9A9"/>
              </a:solidFill>
              <a:ln w="9525">
                <a:noFill/>
                <a:miter lim="800000"/>
                <a:headEnd/>
                <a:tailEnd/>
              </a:ln>
            </p:spPr>
            <p:txBody>
              <a:bodyPr/>
              <a:lstStyle/>
              <a:p>
                <a:endParaRPr lang="nl-NL" altLang="en-US"/>
              </a:p>
            </p:txBody>
          </p:sp>
          <p:sp>
            <p:nvSpPr>
              <p:cNvPr id="9275" name="Rectangle 23"/>
              <p:cNvSpPr>
                <a:spLocks noChangeArrowheads="1"/>
              </p:cNvSpPr>
              <p:nvPr/>
            </p:nvSpPr>
            <p:spPr bwMode="auto">
              <a:xfrm>
                <a:off x="4771" y="1636"/>
                <a:ext cx="664" cy="2014"/>
              </a:xfrm>
              <a:prstGeom prst="rect">
                <a:avLst/>
              </a:prstGeom>
              <a:noFill/>
              <a:ln w="23813" cap="rnd">
                <a:solidFill>
                  <a:srgbClr val="000000"/>
                </a:solidFill>
                <a:miter lim="800000"/>
                <a:headEnd/>
                <a:tailEnd/>
              </a:ln>
            </p:spPr>
            <p:txBody>
              <a:bodyPr/>
              <a:lstStyle/>
              <a:p>
                <a:endParaRPr lang="nl-NL" altLang="en-US" dirty="0"/>
              </a:p>
            </p:txBody>
          </p:sp>
        </p:grpSp>
        <p:sp>
          <p:nvSpPr>
            <p:cNvPr id="9231" name="Rectangle 25"/>
            <p:cNvSpPr>
              <a:spLocks noChangeArrowheads="1"/>
            </p:cNvSpPr>
            <p:nvPr/>
          </p:nvSpPr>
          <p:spPr bwMode="auto">
            <a:xfrm rot="5400000">
              <a:off x="4370" y="2399"/>
              <a:ext cx="1453" cy="194"/>
            </a:xfrm>
            <a:prstGeom prst="rect">
              <a:avLst/>
            </a:prstGeom>
            <a:noFill/>
            <a:ln w="9525">
              <a:noFill/>
              <a:miter lim="800000"/>
              <a:headEnd/>
              <a:tailEnd/>
            </a:ln>
          </p:spPr>
          <p:txBody>
            <a:bodyPr wrap="none" lIns="0" tIns="0" rIns="0" bIns="0">
              <a:spAutoFit/>
            </a:bodyPr>
            <a:lstStyle/>
            <a:p>
              <a:pPr marL="3175"/>
              <a:r>
                <a:rPr lang="fr-FR" altLang="en-US" sz="2000" b="1" dirty="0">
                  <a:solidFill>
                    <a:srgbClr val="000000"/>
                  </a:solidFill>
                  <a:latin typeface="Times New Roman" pitchFamily="18" charset="0"/>
                </a:rPr>
                <a:t>Ministères</a:t>
              </a:r>
              <a:r>
                <a:rPr lang="en-US" altLang="en-US" sz="2000" b="1" dirty="0">
                  <a:solidFill>
                    <a:srgbClr val="000000"/>
                  </a:solidFill>
                  <a:latin typeface="Times New Roman" pitchFamily="18" charset="0"/>
                </a:rPr>
                <a:t> </a:t>
              </a:r>
              <a:r>
                <a:rPr lang="fr-FR" altLang="en-US" sz="2000" b="1" dirty="0">
                  <a:solidFill>
                    <a:srgbClr val="000000"/>
                  </a:solidFill>
                  <a:latin typeface="Times New Roman" pitchFamily="18" charset="0"/>
                </a:rPr>
                <a:t>sectoriels</a:t>
              </a:r>
              <a:endParaRPr lang="fr-FR" altLang="en-US" sz="2000" dirty="0"/>
            </a:p>
          </p:txBody>
        </p:sp>
        <p:sp>
          <p:nvSpPr>
            <p:cNvPr id="9232" name="Rectangle 27"/>
            <p:cNvSpPr>
              <a:spLocks noChangeArrowheads="1"/>
            </p:cNvSpPr>
            <p:nvPr/>
          </p:nvSpPr>
          <p:spPr bwMode="auto">
            <a:xfrm rot="5400000">
              <a:off x="5015" y="3023"/>
              <a:ext cx="161" cy="138"/>
            </a:xfrm>
            <a:prstGeom prst="rect">
              <a:avLst/>
            </a:prstGeom>
            <a:noFill/>
            <a:ln w="9525">
              <a:noFill/>
              <a:miter lim="800000"/>
              <a:headEnd/>
              <a:tailEnd/>
            </a:ln>
          </p:spPr>
          <p:txBody>
            <a:bodyPr wrap="none" lIns="0" tIns="0" rIns="0" bIns="0">
              <a:spAutoFit/>
            </a:bodyPr>
            <a:lstStyle/>
            <a:p>
              <a:pPr marL="3175"/>
              <a:r>
                <a:rPr lang="en-US" altLang="en-US" sz="1300" b="1">
                  <a:solidFill>
                    <a:srgbClr val="000000"/>
                  </a:solidFill>
                  <a:latin typeface="Times New Roman" pitchFamily="18" charset="0"/>
                </a:rPr>
                <a:t> </a:t>
              </a:r>
              <a:endParaRPr lang="en-US" altLang="en-US"/>
            </a:p>
          </p:txBody>
        </p:sp>
        <p:sp>
          <p:nvSpPr>
            <p:cNvPr id="9273" name="Freeform 29"/>
            <p:cNvSpPr>
              <a:spLocks/>
            </p:cNvSpPr>
            <p:nvPr/>
          </p:nvSpPr>
          <p:spPr bwMode="auto">
            <a:xfrm>
              <a:off x="905" y="3240"/>
              <a:ext cx="2529" cy="654"/>
            </a:xfrm>
            <a:custGeom>
              <a:avLst/>
              <a:gdLst>
                <a:gd name="T0" fmla="*/ 0 w 2529"/>
                <a:gd name="T1" fmla="*/ 0 h 654"/>
                <a:gd name="T2" fmla="*/ 2529 w 2529"/>
                <a:gd name="T3" fmla="*/ 0 h 654"/>
                <a:gd name="T4" fmla="*/ 2529 w 2529"/>
                <a:gd name="T5" fmla="*/ 443 h 654"/>
                <a:gd name="T6" fmla="*/ 1581 w 2529"/>
                <a:gd name="T7" fmla="*/ 443 h 654"/>
                <a:gd name="T8" fmla="*/ 1581 w 2529"/>
                <a:gd name="T9" fmla="*/ 545 h 654"/>
                <a:gd name="T10" fmla="*/ 1897 w 2529"/>
                <a:gd name="T11" fmla="*/ 545 h 654"/>
                <a:gd name="T12" fmla="*/ 1265 w 2529"/>
                <a:gd name="T13" fmla="*/ 654 h 654"/>
                <a:gd name="T14" fmla="*/ 633 w 2529"/>
                <a:gd name="T15" fmla="*/ 545 h 654"/>
                <a:gd name="T16" fmla="*/ 949 w 2529"/>
                <a:gd name="T17" fmla="*/ 545 h 654"/>
                <a:gd name="T18" fmla="*/ 949 w 2529"/>
                <a:gd name="T19" fmla="*/ 443 h 654"/>
                <a:gd name="T20" fmla="*/ 0 w 2529"/>
                <a:gd name="T21" fmla="*/ 443 h 654"/>
                <a:gd name="T22" fmla="*/ 0 w 2529"/>
                <a:gd name="T23" fmla="*/ 0 h 6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529" h="654">
                  <a:moveTo>
                    <a:pt x="0" y="0"/>
                  </a:moveTo>
                  <a:lnTo>
                    <a:pt x="2529" y="0"/>
                  </a:lnTo>
                  <a:lnTo>
                    <a:pt x="2529" y="443"/>
                  </a:lnTo>
                  <a:lnTo>
                    <a:pt x="1581" y="443"/>
                  </a:lnTo>
                  <a:lnTo>
                    <a:pt x="1581" y="545"/>
                  </a:lnTo>
                  <a:lnTo>
                    <a:pt x="1897" y="545"/>
                  </a:lnTo>
                  <a:lnTo>
                    <a:pt x="1265" y="654"/>
                  </a:lnTo>
                  <a:lnTo>
                    <a:pt x="633" y="545"/>
                  </a:lnTo>
                  <a:lnTo>
                    <a:pt x="949" y="545"/>
                  </a:lnTo>
                  <a:lnTo>
                    <a:pt x="949" y="443"/>
                  </a:lnTo>
                  <a:lnTo>
                    <a:pt x="0" y="443"/>
                  </a:lnTo>
                  <a:lnTo>
                    <a:pt x="0" y="0"/>
                  </a:lnTo>
                  <a:close/>
                </a:path>
              </a:pathLst>
            </a:custGeom>
            <a:solidFill>
              <a:srgbClr val="99CCFF"/>
            </a:solidFill>
            <a:ln w="23813" cap="rnd">
              <a:solidFill>
                <a:srgbClr val="000000"/>
              </a:solidFill>
              <a:prstDash val="solid"/>
              <a:round/>
              <a:headEnd/>
              <a:tailEnd/>
            </a:ln>
          </p:spPr>
          <p:txBody>
            <a:bodyPr/>
            <a:lstStyle/>
            <a:p>
              <a:endParaRPr lang="el-GR"/>
            </a:p>
          </p:txBody>
        </p:sp>
        <p:sp>
          <p:nvSpPr>
            <p:cNvPr id="9235" name="Rectangle 33"/>
            <p:cNvSpPr>
              <a:spLocks noChangeArrowheads="1"/>
            </p:cNvSpPr>
            <p:nvPr/>
          </p:nvSpPr>
          <p:spPr bwMode="auto">
            <a:xfrm>
              <a:off x="1575" y="3285"/>
              <a:ext cx="1287" cy="465"/>
            </a:xfrm>
            <a:prstGeom prst="rect">
              <a:avLst/>
            </a:prstGeom>
            <a:noFill/>
            <a:ln w="9525">
              <a:noFill/>
              <a:miter lim="800000"/>
              <a:headEnd/>
              <a:tailEnd/>
            </a:ln>
          </p:spPr>
          <p:txBody>
            <a:bodyPr wrap="square" lIns="0" tIns="0" rIns="0" bIns="0">
              <a:spAutoFit/>
            </a:bodyPr>
            <a:lstStyle/>
            <a:p>
              <a:pPr marL="3175" algn="ctr"/>
              <a:r>
                <a:rPr lang="en-US" altLang="en-US" sz="1300" dirty="0">
                  <a:solidFill>
                    <a:srgbClr val="000000"/>
                  </a:solidFill>
                  <a:latin typeface="Times New Roman" pitchFamily="18" charset="0"/>
                </a:rPr>
                <a:t> </a:t>
              </a:r>
              <a:r>
                <a:rPr lang="fr-FR" altLang="en-US" sz="1300" dirty="0">
                  <a:solidFill>
                    <a:srgbClr val="000000"/>
                  </a:solidFill>
                  <a:latin typeface="Times New Roman" pitchFamily="18" charset="0"/>
                </a:rPr>
                <a:t>P</a:t>
              </a:r>
              <a:r>
                <a:rPr lang="fr-FR" altLang="en-US" sz="1600" b="1" dirty="0">
                  <a:solidFill>
                    <a:srgbClr val="000000"/>
                  </a:solidFill>
                  <a:latin typeface="Times New Roman" pitchFamily="18" charset="0"/>
                </a:rPr>
                <a:t>rojet de budget soumis au Parlement </a:t>
              </a:r>
              <a:endParaRPr lang="fr-FR" altLang="en-US" sz="1600" b="1" dirty="0"/>
            </a:p>
            <a:p>
              <a:pPr marL="3175"/>
              <a:r>
                <a:rPr lang="en-US" altLang="en-US" sz="1600" b="1" dirty="0">
                  <a:solidFill>
                    <a:srgbClr val="000000"/>
                  </a:solidFill>
                  <a:latin typeface="Times New Roman" pitchFamily="18" charset="0"/>
                </a:rPr>
                <a:t>  </a:t>
              </a:r>
              <a:endParaRPr lang="en-US" altLang="en-US" sz="1600" b="1" dirty="0"/>
            </a:p>
          </p:txBody>
        </p:sp>
        <p:sp>
          <p:nvSpPr>
            <p:cNvPr id="9237" name="Rectangle 36"/>
            <p:cNvSpPr>
              <a:spLocks noChangeArrowheads="1"/>
            </p:cNvSpPr>
            <p:nvPr/>
          </p:nvSpPr>
          <p:spPr bwMode="auto">
            <a:xfrm>
              <a:off x="2742" y="3514"/>
              <a:ext cx="154" cy="142"/>
            </a:xfrm>
            <a:prstGeom prst="rect">
              <a:avLst/>
            </a:prstGeom>
            <a:noFill/>
            <a:ln w="9525">
              <a:noFill/>
              <a:miter lim="800000"/>
              <a:headEnd/>
              <a:tailEnd/>
            </a:ln>
          </p:spPr>
          <p:txBody>
            <a:bodyPr wrap="none" lIns="0" tIns="0" rIns="0" bIns="0">
              <a:spAutoFit/>
            </a:bodyPr>
            <a:lstStyle/>
            <a:p>
              <a:pPr marL="3175"/>
              <a:r>
                <a:rPr lang="en-US" altLang="en-US" sz="1300">
                  <a:solidFill>
                    <a:srgbClr val="000000"/>
                  </a:solidFill>
                  <a:latin typeface="Times New Roman" pitchFamily="18" charset="0"/>
                </a:rPr>
                <a:t> </a:t>
              </a:r>
              <a:endParaRPr lang="en-US" altLang="en-US"/>
            </a:p>
          </p:txBody>
        </p:sp>
        <p:sp>
          <p:nvSpPr>
            <p:cNvPr id="9238" name="Rectangle 37"/>
            <p:cNvSpPr>
              <a:spLocks noChangeArrowheads="1"/>
            </p:cNvSpPr>
            <p:nvPr/>
          </p:nvSpPr>
          <p:spPr bwMode="auto">
            <a:xfrm>
              <a:off x="1040" y="3633"/>
              <a:ext cx="154" cy="142"/>
            </a:xfrm>
            <a:prstGeom prst="rect">
              <a:avLst/>
            </a:prstGeom>
            <a:noFill/>
            <a:ln w="9525">
              <a:noFill/>
              <a:miter lim="800000"/>
              <a:headEnd/>
              <a:tailEnd/>
            </a:ln>
          </p:spPr>
          <p:txBody>
            <a:bodyPr wrap="none" lIns="0" tIns="0" rIns="0" bIns="0">
              <a:spAutoFit/>
            </a:bodyPr>
            <a:lstStyle/>
            <a:p>
              <a:pPr marL="3175"/>
              <a:r>
                <a:rPr lang="en-US" altLang="en-US" sz="1300">
                  <a:solidFill>
                    <a:srgbClr val="000000"/>
                  </a:solidFill>
                  <a:latin typeface="Times New Roman" pitchFamily="18" charset="0"/>
                </a:rPr>
                <a:t> </a:t>
              </a:r>
              <a:endParaRPr lang="en-US" altLang="en-US"/>
            </a:p>
          </p:txBody>
        </p:sp>
        <p:sp>
          <p:nvSpPr>
            <p:cNvPr id="9271" name="Freeform 39"/>
            <p:cNvSpPr>
              <a:spLocks/>
            </p:cNvSpPr>
            <p:nvPr/>
          </p:nvSpPr>
          <p:spPr bwMode="auto">
            <a:xfrm>
              <a:off x="900" y="2165"/>
              <a:ext cx="3857" cy="310"/>
            </a:xfrm>
            <a:custGeom>
              <a:avLst/>
              <a:gdLst>
                <a:gd name="T0" fmla="*/ 0 w 3851"/>
                <a:gd name="T1" fmla="*/ 0 h 310"/>
                <a:gd name="T2" fmla="*/ 0 w 3851"/>
                <a:gd name="T3" fmla="*/ 310 h 310"/>
                <a:gd name="T4" fmla="*/ 2568 w 3851"/>
                <a:gd name="T5" fmla="*/ 310 h 310"/>
                <a:gd name="T6" fmla="*/ 2568 w 3851"/>
                <a:gd name="T7" fmla="*/ 194 h 310"/>
                <a:gd name="T8" fmla="*/ 3210 w 3851"/>
                <a:gd name="T9" fmla="*/ 194 h 310"/>
                <a:gd name="T10" fmla="*/ 3210 w 3851"/>
                <a:gd name="T11" fmla="*/ 233 h 310"/>
                <a:gd name="T12" fmla="*/ 3851 w 3851"/>
                <a:gd name="T13" fmla="*/ 155 h 310"/>
                <a:gd name="T14" fmla="*/ 3210 w 3851"/>
                <a:gd name="T15" fmla="*/ 77 h 310"/>
                <a:gd name="T16" fmla="*/ 3210 w 3851"/>
                <a:gd name="T17" fmla="*/ 116 h 310"/>
                <a:gd name="T18" fmla="*/ 2568 w 3851"/>
                <a:gd name="T19" fmla="*/ 116 h 310"/>
                <a:gd name="T20" fmla="*/ 2568 w 3851"/>
                <a:gd name="T21" fmla="*/ 0 h 310"/>
                <a:gd name="T22" fmla="*/ 0 w 3851"/>
                <a:gd name="T23" fmla="*/ 0 h 31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3851" h="310">
                  <a:moveTo>
                    <a:pt x="0" y="0"/>
                  </a:moveTo>
                  <a:lnTo>
                    <a:pt x="0" y="310"/>
                  </a:lnTo>
                  <a:lnTo>
                    <a:pt x="2568" y="310"/>
                  </a:lnTo>
                  <a:lnTo>
                    <a:pt x="2568" y="194"/>
                  </a:lnTo>
                  <a:lnTo>
                    <a:pt x="3210" y="194"/>
                  </a:lnTo>
                  <a:lnTo>
                    <a:pt x="3210" y="233"/>
                  </a:lnTo>
                  <a:lnTo>
                    <a:pt x="3851" y="155"/>
                  </a:lnTo>
                  <a:lnTo>
                    <a:pt x="3210" y="77"/>
                  </a:lnTo>
                  <a:lnTo>
                    <a:pt x="3210" y="116"/>
                  </a:lnTo>
                  <a:lnTo>
                    <a:pt x="2568" y="116"/>
                  </a:lnTo>
                  <a:lnTo>
                    <a:pt x="2568" y="0"/>
                  </a:lnTo>
                  <a:lnTo>
                    <a:pt x="0" y="0"/>
                  </a:lnTo>
                  <a:close/>
                </a:path>
              </a:pathLst>
            </a:custGeom>
            <a:solidFill>
              <a:srgbClr val="99CCFF"/>
            </a:solidFill>
            <a:ln w="23813" cap="rnd">
              <a:solidFill>
                <a:srgbClr val="000000"/>
              </a:solidFill>
              <a:prstDash val="solid"/>
              <a:round/>
              <a:headEnd/>
              <a:tailEnd/>
            </a:ln>
          </p:spPr>
          <p:txBody>
            <a:bodyPr/>
            <a:lstStyle/>
            <a:p>
              <a:endParaRPr lang="el-GR"/>
            </a:p>
          </p:txBody>
        </p:sp>
        <p:sp>
          <p:nvSpPr>
            <p:cNvPr id="9241" name="Rectangle 43"/>
            <p:cNvSpPr>
              <a:spLocks noChangeArrowheads="1"/>
            </p:cNvSpPr>
            <p:nvPr/>
          </p:nvSpPr>
          <p:spPr bwMode="auto">
            <a:xfrm>
              <a:off x="1342" y="2230"/>
              <a:ext cx="1689" cy="155"/>
            </a:xfrm>
            <a:prstGeom prst="rect">
              <a:avLst/>
            </a:prstGeom>
            <a:noFill/>
            <a:ln w="9525">
              <a:noFill/>
              <a:miter lim="800000"/>
              <a:headEnd/>
              <a:tailEnd/>
            </a:ln>
          </p:spPr>
          <p:txBody>
            <a:bodyPr wrap="none" lIns="0" tIns="0" rIns="0" bIns="0">
              <a:spAutoFit/>
            </a:bodyPr>
            <a:lstStyle/>
            <a:p>
              <a:pPr marL="3175" algn="ctr"/>
              <a:r>
                <a:rPr lang="fr-FR" altLang="en-US" sz="1600" b="1" dirty="0">
                  <a:solidFill>
                    <a:srgbClr val="000000"/>
                  </a:solidFill>
                  <a:latin typeface="Times New Roman" pitchFamily="18" charset="0"/>
                </a:rPr>
                <a:t>Envoie la circulaire budgétaire</a:t>
              </a:r>
              <a:endParaRPr lang="fr-FR" altLang="en-US" sz="1600" b="1" dirty="0"/>
            </a:p>
          </p:txBody>
        </p:sp>
        <p:sp>
          <p:nvSpPr>
            <p:cNvPr id="9242" name="Rectangle 45"/>
            <p:cNvSpPr>
              <a:spLocks noChangeArrowheads="1"/>
            </p:cNvSpPr>
            <p:nvPr/>
          </p:nvSpPr>
          <p:spPr bwMode="auto">
            <a:xfrm>
              <a:off x="2540" y="2211"/>
              <a:ext cx="154" cy="142"/>
            </a:xfrm>
            <a:prstGeom prst="rect">
              <a:avLst/>
            </a:prstGeom>
            <a:noFill/>
            <a:ln w="9525">
              <a:noFill/>
              <a:miter lim="800000"/>
              <a:headEnd/>
              <a:tailEnd/>
            </a:ln>
          </p:spPr>
          <p:txBody>
            <a:bodyPr wrap="none" lIns="0" tIns="0" rIns="0" bIns="0">
              <a:spAutoFit/>
            </a:bodyPr>
            <a:lstStyle/>
            <a:p>
              <a:pPr marL="3175"/>
              <a:r>
                <a:rPr lang="en-US" altLang="en-US" sz="1300">
                  <a:solidFill>
                    <a:srgbClr val="000000"/>
                  </a:solidFill>
                  <a:latin typeface="Times New Roman" pitchFamily="18" charset="0"/>
                </a:rPr>
                <a:t> </a:t>
              </a:r>
              <a:endParaRPr lang="en-US" altLang="en-US"/>
            </a:p>
          </p:txBody>
        </p:sp>
        <p:sp>
          <p:nvSpPr>
            <p:cNvPr id="9269" name="Freeform 47"/>
            <p:cNvSpPr>
              <a:spLocks/>
            </p:cNvSpPr>
            <p:nvPr/>
          </p:nvSpPr>
          <p:spPr bwMode="auto">
            <a:xfrm>
              <a:off x="900" y="2524"/>
              <a:ext cx="3869" cy="311"/>
            </a:xfrm>
            <a:custGeom>
              <a:avLst/>
              <a:gdLst>
                <a:gd name="T0" fmla="*/ 1290 w 3869"/>
                <a:gd name="T1" fmla="*/ 0 h 311"/>
                <a:gd name="T2" fmla="*/ 1290 w 3869"/>
                <a:gd name="T3" fmla="*/ 116 h 311"/>
                <a:gd name="T4" fmla="*/ 645 w 3869"/>
                <a:gd name="T5" fmla="*/ 116 h 311"/>
                <a:gd name="T6" fmla="*/ 645 w 3869"/>
                <a:gd name="T7" fmla="*/ 77 h 311"/>
                <a:gd name="T8" fmla="*/ 0 w 3869"/>
                <a:gd name="T9" fmla="*/ 155 h 311"/>
                <a:gd name="T10" fmla="*/ 645 w 3869"/>
                <a:gd name="T11" fmla="*/ 233 h 311"/>
                <a:gd name="T12" fmla="*/ 645 w 3869"/>
                <a:gd name="T13" fmla="*/ 194 h 311"/>
                <a:gd name="T14" fmla="*/ 1290 w 3869"/>
                <a:gd name="T15" fmla="*/ 194 h 311"/>
                <a:gd name="T16" fmla="*/ 1290 w 3869"/>
                <a:gd name="T17" fmla="*/ 311 h 311"/>
                <a:gd name="T18" fmla="*/ 3869 w 3869"/>
                <a:gd name="T19" fmla="*/ 311 h 311"/>
                <a:gd name="T20" fmla="*/ 3869 w 3869"/>
                <a:gd name="T21" fmla="*/ 0 h 311"/>
                <a:gd name="T22" fmla="*/ 1290 w 3869"/>
                <a:gd name="T23" fmla="*/ 0 h 31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3869" h="311">
                  <a:moveTo>
                    <a:pt x="1290" y="0"/>
                  </a:moveTo>
                  <a:lnTo>
                    <a:pt x="1290" y="116"/>
                  </a:lnTo>
                  <a:lnTo>
                    <a:pt x="645" y="116"/>
                  </a:lnTo>
                  <a:lnTo>
                    <a:pt x="645" y="77"/>
                  </a:lnTo>
                  <a:lnTo>
                    <a:pt x="0" y="155"/>
                  </a:lnTo>
                  <a:lnTo>
                    <a:pt x="645" y="233"/>
                  </a:lnTo>
                  <a:lnTo>
                    <a:pt x="645" y="194"/>
                  </a:lnTo>
                  <a:lnTo>
                    <a:pt x="1290" y="194"/>
                  </a:lnTo>
                  <a:lnTo>
                    <a:pt x="1290" y="311"/>
                  </a:lnTo>
                  <a:lnTo>
                    <a:pt x="3869" y="311"/>
                  </a:lnTo>
                  <a:lnTo>
                    <a:pt x="3869" y="0"/>
                  </a:lnTo>
                  <a:lnTo>
                    <a:pt x="1290" y="0"/>
                  </a:lnTo>
                  <a:close/>
                </a:path>
              </a:pathLst>
            </a:custGeom>
            <a:solidFill>
              <a:srgbClr val="99CCFF"/>
            </a:solidFill>
            <a:ln w="23813" cap="rnd">
              <a:solidFill>
                <a:srgbClr val="000000"/>
              </a:solidFill>
              <a:prstDash val="solid"/>
              <a:round/>
              <a:headEnd/>
              <a:tailEnd/>
            </a:ln>
          </p:spPr>
          <p:txBody>
            <a:bodyPr/>
            <a:lstStyle/>
            <a:p>
              <a:endParaRPr lang="el-GR"/>
            </a:p>
          </p:txBody>
        </p:sp>
        <p:sp>
          <p:nvSpPr>
            <p:cNvPr id="9245" name="Rectangle 50"/>
            <p:cNvSpPr>
              <a:spLocks noChangeArrowheads="1"/>
            </p:cNvSpPr>
            <p:nvPr/>
          </p:nvSpPr>
          <p:spPr bwMode="auto">
            <a:xfrm>
              <a:off x="3036" y="2527"/>
              <a:ext cx="2" cy="116"/>
            </a:xfrm>
            <a:prstGeom prst="rect">
              <a:avLst/>
            </a:prstGeom>
            <a:noFill/>
            <a:ln w="9525">
              <a:noFill/>
              <a:miter lim="800000"/>
              <a:headEnd/>
              <a:tailEnd/>
            </a:ln>
          </p:spPr>
          <p:txBody>
            <a:bodyPr wrap="none" lIns="0" tIns="0" rIns="0" bIns="0">
              <a:spAutoFit/>
            </a:bodyPr>
            <a:lstStyle/>
            <a:p>
              <a:pPr marL="3175"/>
              <a:endParaRPr lang="en-US" altLang="en-US"/>
            </a:p>
          </p:txBody>
        </p:sp>
        <p:sp>
          <p:nvSpPr>
            <p:cNvPr id="9246" name="Rectangle 51"/>
            <p:cNvSpPr>
              <a:spLocks noChangeArrowheads="1"/>
            </p:cNvSpPr>
            <p:nvPr/>
          </p:nvSpPr>
          <p:spPr bwMode="auto">
            <a:xfrm>
              <a:off x="2555" y="2590"/>
              <a:ext cx="1553" cy="155"/>
            </a:xfrm>
            <a:prstGeom prst="rect">
              <a:avLst/>
            </a:prstGeom>
            <a:noFill/>
            <a:ln w="9525">
              <a:noFill/>
              <a:miter lim="800000"/>
              <a:headEnd/>
              <a:tailEnd/>
            </a:ln>
          </p:spPr>
          <p:txBody>
            <a:bodyPr wrap="none" lIns="0" tIns="0" rIns="0" bIns="0">
              <a:spAutoFit/>
            </a:bodyPr>
            <a:lstStyle/>
            <a:p>
              <a:pPr marL="3175" algn="ctr"/>
              <a:r>
                <a:rPr lang="en-US" altLang="en-US" sz="1300" dirty="0">
                  <a:solidFill>
                    <a:srgbClr val="000000"/>
                  </a:solidFill>
                  <a:latin typeface="Times New Roman" pitchFamily="18" charset="0"/>
                </a:rPr>
                <a:t> </a:t>
              </a:r>
              <a:r>
                <a:rPr lang="fr-FR" altLang="en-US" sz="1600" b="1" dirty="0">
                  <a:solidFill>
                    <a:srgbClr val="000000"/>
                  </a:solidFill>
                  <a:latin typeface="Times New Roman" pitchFamily="18" charset="0"/>
                </a:rPr>
                <a:t>Soumettent leurs demandes</a:t>
              </a:r>
              <a:endParaRPr lang="fr-FR" altLang="en-US" sz="1600" b="1" dirty="0"/>
            </a:p>
          </p:txBody>
        </p:sp>
        <p:sp>
          <p:nvSpPr>
            <p:cNvPr id="9247" name="Rectangle 52"/>
            <p:cNvSpPr>
              <a:spLocks noChangeArrowheads="1"/>
            </p:cNvSpPr>
            <p:nvPr/>
          </p:nvSpPr>
          <p:spPr bwMode="auto">
            <a:xfrm>
              <a:off x="4206" y="2527"/>
              <a:ext cx="154" cy="142"/>
            </a:xfrm>
            <a:prstGeom prst="rect">
              <a:avLst/>
            </a:prstGeom>
            <a:noFill/>
            <a:ln w="9525">
              <a:noFill/>
              <a:miter lim="800000"/>
              <a:headEnd/>
              <a:tailEnd/>
            </a:ln>
          </p:spPr>
          <p:txBody>
            <a:bodyPr wrap="none" lIns="0" tIns="0" rIns="0" bIns="0">
              <a:spAutoFit/>
            </a:bodyPr>
            <a:lstStyle/>
            <a:p>
              <a:pPr marL="3175"/>
              <a:r>
                <a:rPr lang="en-US" altLang="en-US" sz="1300">
                  <a:solidFill>
                    <a:srgbClr val="000000"/>
                  </a:solidFill>
                  <a:latin typeface="Times New Roman" pitchFamily="18" charset="0"/>
                </a:rPr>
                <a:t> </a:t>
              </a:r>
              <a:endParaRPr lang="en-US" altLang="en-US"/>
            </a:p>
          </p:txBody>
        </p:sp>
        <p:sp>
          <p:nvSpPr>
            <p:cNvPr id="9267" name="Freeform 54"/>
            <p:cNvSpPr>
              <a:spLocks/>
            </p:cNvSpPr>
            <p:nvPr/>
          </p:nvSpPr>
          <p:spPr bwMode="auto">
            <a:xfrm>
              <a:off x="910" y="2877"/>
              <a:ext cx="3869" cy="318"/>
            </a:xfrm>
            <a:custGeom>
              <a:avLst/>
              <a:gdLst>
                <a:gd name="T0" fmla="*/ 967 w 3869"/>
                <a:gd name="T1" fmla="*/ 0 h 318"/>
                <a:gd name="T2" fmla="*/ 967 w 3869"/>
                <a:gd name="T3" fmla="*/ 120 h 318"/>
                <a:gd name="T4" fmla="*/ 484 w 3869"/>
                <a:gd name="T5" fmla="*/ 120 h 318"/>
                <a:gd name="T6" fmla="*/ 484 w 3869"/>
                <a:gd name="T7" fmla="*/ 80 h 318"/>
                <a:gd name="T8" fmla="*/ 0 w 3869"/>
                <a:gd name="T9" fmla="*/ 159 h 318"/>
                <a:gd name="T10" fmla="*/ 484 w 3869"/>
                <a:gd name="T11" fmla="*/ 239 h 318"/>
                <a:gd name="T12" fmla="*/ 484 w 3869"/>
                <a:gd name="T13" fmla="*/ 199 h 318"/>
                <a:gd name="T14" fmla="*/ 967 w 3869"/>
                <a:gd name="T15" fmla="*/ 199 h 318"/>
                <a:gd name="T16" fmla="*/ 967 w 3869"/>
                <a:gd name="T17" fmla="*/ 318 h 318"/>
                <a:gd name="T18" fmla="*/ 2902 w 3869"/>
                <a:gd name="T19" fmla="*/ 318 h 318"/>
                <a:gd name="T20" fmla="*/ 2902 w 3869"/>
                <a:gd name="T21" fmla="*/ 199 h 318"/>
                <a:gd name="T22" fmla="*/ 3386 w 3869"/>
                <a:gd name="T23" fmla="*/ 199 h 318"/>
                <a:gd name="T24" fmla="*/ 3386 w 3869"/>
                <a:gd name="T25" fmla="*/ 239 h 318"/>
                <a:gd name="T26" fmla="*/ 3869 w 3869"/>
                <a:gd name="T27" fmla="*/ 159 h 318"/>
                <a:gd name="T28" fmla="*/ 3386 w 3869"/>
                <a:gd name="T29" fmla="*/ 80 h 318"/>
                <a:gd name="T30" fmla="*/ 3386 w 3869"/>
                <a:gd name="T31" fmla="*/ 120 h 318"/>
                <a:gd name="T32" fmla="*/ 2902 w 3869"/>
                <a:gd name="T33" fmla="*/ 120 h 318"/>
                <a:gd name="T34" fmla="*/ 2902 w 3869"/>
                <a:gd name="T35" fmla="*/ 0 h 318"/>
                <a:gd name="T36" fmla="*/ 967 w 3869"/>
                <a:gd name="T37" fmla="*/ 0 h 31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3869" h="318">
                  <a:moveTo>
                    <a:pt x="967" y="0"/>
                  </a:moveTo>
                  <a:lnTo>
                    <a:pt x="967" y="120"/>
                  </a:lnTo>
                  <a:lnTo>
                    <a:pt x="484" y="120"/>
                  </a:lnTo>
                  <a:lnTo>
                    <a:pt x="484" y="80"/>
                  </a:lnTo>
                  <a:lnTo>
                    <a:pt x="0" y="159"/>
                  </a:lnTo>
                  <a:lnTo>
                    <a:pt x="484" y="239"/>
                  </a:lnTo>
                  <a:lnTo>
                    <a:pt x="484" y="199"/>
                  </a:lnTo>
                  <a:lnTo>
                    <a:pt x="967" y="199"/>
                  </a:lnTo>
                  <a:lnTo>
                    <a:pt x="967" y="318"/>
                  </a:lnTo>
                  <a:lnTo>
                    <a:pt x="2902" y="318"/>
                  </a:lnTo>
                  <a:lnTo>
                    <a:pt x="2902" y="199"/>
                  </a:lnTo>
                  <a:lnTo>
                    <a:pt x="3386" y="199"/>
                  </a:lnTo>
                  <a:lnTo>
                    <a:pt x="3386" y="239"/>
                  </a:lnTo>
                  <a:lnTo>
                    <a:pt x="3869" y="159"/>
                  </a:lnTo>
                  <a:lnTo>
                    <a:pt x="3386" y="80"/>
                  </a:lnTo>
                  <a:lnTo>
                    <a:pt x="3386" y="120"/>
                  </a:lnTo>
                  <a:lnTo>
                    <a:pt x="2902" y="120"/>
                  </a:lnTo>
                  <a:lnTo>
                    <a:pt x="2902" y="0"/>
                  </a:lnTo>
                  <a:lnTo>
                    <a:pt x="967" y="0"/>
                  </a:lnTo>
                  <a:close/>
                </a:path>
              </a:pathLst>
            </a:custGeom>
            <a:solidFill>
              <a:srgbClr val="99CCFF"/>
            </a:solidFill>
            <a:ln w="23813" cap="rnd">
              <a:solidFill>
                <a:srgbClr val="000000"/>
              </a:solidFill>
              <a:prstDash val="solid"/>
              <a:round/>
              <a:headEnd/>
              <a:tailEnd/>
            </a:ln>
          </p:spPr>
          <p:txBody>
            <a:bodyPr/>
            <a:lstStyle/>
            <a:p>
              <a:endParaRPr lang="el-GR"/>
            </a:p>
          </p:txBody>
        </p:sp>
        <p:sp>
          <p:nvSpPr>
            <p:cNvPr id="9250" name="Rectangle 57"/>
            <p:cNvSpPr>
              <a:spLocks noChangeArrowheads="1"/>
            </p:cNvSpPr>
            <p:nvPr/>
          </p:nvSpPr>
          <p:spPr bwMode="auto">
            <a:xfrm>
              <a:off x="2324" y="2915"/>
              <a:ext cx="2" cy="116"/>
            </a:xfrm>
            <a:prstGeom prst="rect">
              <a:avLst/>
            </a:prstGeom>
            <a:noFill/>
            <a:ln w="9525">
              <a:noFill/>
              <a:miter lim="800000"/>
              <a:headEnd/>
              <a:tailEnd/>
            </a:ln>
          </p:spPr>
          <p:txBody>
            <a:bodyPr wrap="none" lIns="0" tIns="0" rIns="0" bIns="0">
              <a:spAutoFit/>
            </a:bodyPr>
            <a:lstStyle/>
            <a:p>
              <a:pPr marL="3175"/>
              <a:endParaRPr lang="en-US" altLang="en-US"/>
            </a:p>
          </p:txBody>
        </p:sp>
        <p:sp>
          <p:nvSpPr>
            <p:cNvPr id="9251" name="Rectangle 58"/>
            <p:cNvSpPr>
              <a:spLocks noChangeArrowheads="1"/>
            </p:cNvSpPr>
            <p:nvPr/>
          </p:nvSpPr>
          <p:spPr bwMode="auto">
            <a:xfrm>
              <a:off x="2089" y="2950"/>
              <a:ext cx="1386" cy="155"/>
            </a:xfrm>
            <a:prstGeom prst="rect">
              <a:avLst/>
            </a:prstGeom>
            <a:noFill/>
            <a:ln w="9525">
              <a:noFill/>
              <a:miter lim="800000"/>
              <a:headEnd/>
              <a:tailEnd/>
            </a:ln>
          </p:spPr>
          <p:txBody>
            <a:bodyPr wrap="none" lIns="0" tIns="0" rIns="0" bIns="0">
              <a:spAutoFit/>
            </a:bodyPr>
            <a:lstStyle/>
            <a:p>
              <a:pPr marL="3175" algn="ctr"/>
              <a:r>
                <a:rPr lang="en-US" altLang="en-US" sz="1300" dirty="0">
                  <a:solidFill>
                    <a:srgbClr val="000000"/>
                  </a:solidFill>
                  <a:latin typeface="Times New Roman" pitchFamily="18" charset="0"/>
                </a:rPr>
                <a:t> </a:t>
              </a:r>
              <a:r>
                <a:rPr lang="fr-FR" altLang="en-US" sz="1600" b="1" dirty="0">
                  <a:solidFill>
                    <a:srgbClr val="000000"/>
                  </a:solidFill>
                  <a:latin typeface="Times New Roman" pitchFamily="18" charset="0"/>
                </a:rPr>
                <a:t>Conférences budgétaires</a:t>
              </a:r>
              <a:endParaRPr lang="fr-FR" altLang="en-US" sz="1600" b="1" dirty="0"/>
            </a:p>
          </p:txBody>
        </p:sp>
        <p:sp>
          <p:nvSpPr>
            <p:cNvPr id="9252" name="Rectangle 59"/>
            <p:cNvSpPr>
              <a:spLocks noChangeArrowheads="1"/>
            </p:cNvSpPr>
            <p:nvPr/>
          </p:nvSpPr>
          <p:spPr bwMode="auto">
            <a:xfrm>
              <a:off x="3654" y="2915"/>
              <a:ext cx="154" cy="142"/>
            </a:xfrm>
            <a:prstGeom prst="rect">
              <a:avLst/>
            </a:prstGeom>
            <a:noFill/>
            <a:ln w="9525">
              <a:noFill/>
              <a:miter lim="800000"/>
              <a:headEnd/>
              <a:tailEnd/>
            </a:ln>
          </p:spPr>
          <p:txBody>
            <a:bodyPr wrap="none" lIns="0" tIns="0" rIns="0" bIns="0">
              <a:spAutoFit/>
            </a:bodyPr>
            <a:lstStyle/>
            <a:p>
              <a:pPr marL="3175"/>
              <a:r>
                <a:rPr lang="en-US" altLang="en-US" sz="1300">
                  <a:solidFill>
                    <a:srgbClr val="000000"/>
                  </a:solidFill>
                  <a:latin typeface="Times New Roman" pitchFamily="18" charset="0"/>
                </a:rPr>
                <a:t> </a:t>
              </a:r>
              <a:endParaRPr lang="en-US" altLang="en-US"/>
            </a:p>
          </p:txBody>
        </p:sp>
        <p:grpSp>
          <p:nvGrpSpPr>
            <p:cNvPr id="5" name="Group 62"/>
            <p:cNvGrpSpPr>
              <a:grpSpLocks/>
            </p:cNvGrpSpPr>
            <p:nvPr/>
          </p:nvGrpSpPr>
          <p:grpSpPr bwMode="auto">
            <a:xfrm>
              <a:off x="913" y="3893"/>
              <a:ext cx="2521" cy="218"/>
              <a:chOff x="913" y="3893"/>
              <a:chExt cx="2521" cy="218"/>
            </a:xfrm>
          </p:grpSpPr>
          <p:sp>
            <p:nvSpPr>
              <p:cNvPr id="9264" name="Rectangle 60"/>
              <p:cNvSpPr>
                <a:spLocks noChangeArrowheads="1"/>
              </p:cNvSpPr>
              <p:nvPr/>
            </p:nvSpPr>
            <p:spPr bwMode="auto">
              <a:xfrm>
                <a:off x="913" y="3893"/>
                <a:ext cx="2521" cy="218"/>
              </a:xfrm>
              <a:prstGeom prst="rect">
                <a:avLst/>
              </a:prstGeom>
              <a:solidFill>
                <a:srgbClr val="A9A9A9"/>
              </a:solidFill>
              <a:ln w="9525">
                <a:noFill/>
                <a:miter lim="800000"/>
                <a:headEnd/>
                <a:tailEnd/>
              </a:ln>
            </p:spPr>
            <p:txBody>
              <a:bodyPr/>
              <a:lstStyle/>
              <a:p>
                <a:endParaRPr lang="nl-NL" altLang="en-US"/>
              </a:p>
            </p:txBody>
          </p:sp>
          <p:sp>
            <p:nvSpPr>
              <p:cNvPr id="9265" name="Rectangle 61"/>
              <p:cNvSpPr>
                <a:spLocks noChangeArrowheads="1"/>
              </p:cNvSpPr>
              <p:nvPr/>
            </p:nvSpPr>
            <p:spPr bwMode="auto">
              <a:xfrm>
                <a:off x="913" y="3893"/>
                <a:ext cx="2521" cy="218"/>
              </a:xfrm>
              <a:prstGeom prst="rect">
                <a:avLst/>
              </a:prstGeom>
              <a:noFill/>
              <a:ln w="23813" cap="rnd">
                <a:solidFill>
                  <a:srgbClr val="000000"/>
                </a:solidFill>
                <a:miter lim="800000"/>
                <a:headEnd/>
                <a:tailEnd/>
              </a:ln>
            </p:spPr>
            <p:txBody>
              <a:bodyPr/>
              <a:lstStyle/>
              <a:p>
                <a:endParaRPr lang="nl-NL" altLang="en-US"/>
              </a:p>
            </p:txBody>
          </p:sp>
        </p:grpSp>
        <p:sp>
          <p:nvSpPr>
            <p:cNvPr id="9254" name="Rectangle 63"/>
            <p:cNvSpPr>
              <a:spLocks noChangeArrowheads="1"/>
            </p:cNvSpPr>
            <p:nvPr/>
          </p:nvSpPr>
          <p:spPr bwMode="auto">
            <a:xfrm>
              <a:off x="1793" y="3915"/>
              <a:ext cx="772" cy="194"/>
            </a:xfrm>
            <a:prstGeom prst="rect">
              <a:avLst/>
            </a:prstGeom>
            <a:noFill/>
            <a:ln w="9525">
              <a:noFill/>
              <a:miter lim="800000"/>
              <a:headEnd/>
              <a:tailEnd/>
            </a:ln>
          </p:spPr>
          <p:txBody>
            <a:bodyPr wrap="square" lIns="0" tIns="0" rIns="0" bIns="0" anchor="ctr">
              <a:spAutoFit/>
            </a:bodyPr>
            <a:lstStyle/>
            <a:p>
              <a:pPr marL="3175"/>
              <a:r>
                <a:rPr lang="fr-FR" altLang="en-US" sz="2000" b="1" dirty="0">
                  <a:solidFill>
                    <a:srgbClr val="000000"/>
                  </a:solidFill>
                  <a:latin typeface="Times New Roman" pitchFamily="18" charset="0"/>
                </a:rPr>
                <a:t>Parlement</a:t>
              </a:r>
              <a:endParaRPr lang="fr-FR" altLang="en-US" sz="2000" dirty="0"/>
            </a:p>
          </p:txBody>
        </p:sp>
        <p:sp>
          <p:nvSpPr>
            <p:cNvPr id="9255" name="Rectangle 64"/>
            <p:cNvSpPr>
              <a:spLocks noChangeArrowheads="1"/>
            </p:cNvSpPr>
            <p:nvPr/>
          </p:nvSpPr>
          <p:spPr bwMode="auto">
            <a:xfrm>
              <a:off x="2742" y="3931"/>
              <a:ext cx="161" cy="138"/>
            </a:xfrm>
            <a:prstGeom prst="rect">
              <a:avLst/>
            </a:prstGeom>
            <a:noFill/>
            <a:ln w="9525">
              <a:noFill/>
              <a:miter lim="800000"/>
              <a:headEnd/>
              <a:tailEnd/>
            </a:ln>
          </p:spPr>
          <p:txBody>
            <a:bodyPr wrap="none" lIns="0" tIns="0" rIns="0" bIns="0">
              <a:spAutoFit/>
            </a:bodyPr>
            <a:lstStyle/>
            <a:p>
              <a:pPr marL="3175"/>
              <a:r>
                <a:rPr lang="en-US" altLang="en-US" sz="1300" b="1">
                  <a:solidFill>
                    <a:srgbClr val="000000"/>
                  </a:solidFill>
                  <a:latin typeface="Times New Roman" pitchFamily="18" charset="0"/>
                </a:rPr>
                <a:t> </a:t>
              </a:r>
              <a:endParaRPr lang="en-US" altLang="en-US"/>
            </a:p>
          </p:txBody>
        </p:sp>
        <p:grpSp>
          <p:nvGrpSpPr>
            <p:cNvPr id="6" name="Group 67"/>
            <p:cNvGrpSpPr>
              <a:grpSpLocks/>
            </p:cNvGrpSpPr>
            <p:nvPr/>
          </p:nvGrpSpPr>
          <p:grpSpPr bwMode="auto">
            <a:xfrm>
              <a:off x="895" y="1262"/>
              <a:ext cx="2522" cy="218"/>
              <a:chOff x="895" y="1262"/>
              <a:chExt cx="2522" cy="218"/>
            </a:xfrm>
          </p:grpSpPr>
          <p:sp>
            <p:nvSpPr>
              <p:cNvPr id="9262" name="Rectangle 65"/>
              <p:cNvSpPr>
                <a:spLocks noChangeArrowheads="1"/>
              </p:cNvSpPr>
              <p:nvPr/>
            </p:nvSpPr>
            <p:spPr bwMode="auto">
              <a:xfrm>
                <a:off x="895" y="1262"/>
                <a:ext cx="2522" cy="218"/>
              </a:xfrm>
              <a:prstGeom prst="rect">
                <a:avLst/>
              </a:prstGeom>
              <a:solidFill>
                <a:srgbClr val="A9A9A9"/>
              </a:solidFill>
              <a:ln w="9525">
                <a:noFill/>
                <a:miter lim="800000"/>
                <a:headEnd/>
                <a:tailEnd/>
              </a:ln>
            </p:spPr>
            <p:txBody>
              <a:bodyPr/>
              <a:lstStyle/>
              <a:p>
                <a:endParaRPr lang="nl-NL" altLang="en-US"/>
              </a:p>
            </p:txBody>
          </p:sp>
          <p:sp>
            <p:nvSpPr>
              <p:cNvPr id="9263" name="Rectangle 66"/>
              <p:cNvSpPr>
                <a:spLocks noChangeArrowheads="1"/>
              </p:cNvSpPr>
              <p:nvPr/>
            </p:nvSpPr>
            <p:spPr bwMode="auto">
              <a:xfrm>
                <a:off x="895" y="1262"/>
                <a:ext cx="2522" cy="218"/>
              </a:xfrm>
              <a:prstGeom prst="rect">
                <a:avLst/>
              </a:prstGeom>
              <a:noFill/>
              <a:ln w="23813" cap="rnd">
                <a:solidFill>
                  <a:srgbClr val="000000"/>
                </a:solidFill>
                <a:miter lim="800000"/>
                <a:headEnd/>
                <a:tailEnd/>
              </a:ln>
            </p:spPr>
            <p:txBody>
              <a:bodyPr/>
              <a:lstStyle/>
              <a:p>
                <a:endParaRPr lang="nl-NL" altLang="en-US"/>
              </a:p>
            </p:txBody>
          </p:sp>
        </p:grpSp>
        <p:sp>
          <p:nvSpPr>
            <p:cNvPr id="9257" name="Rectangle 68"/>
            <p:cNvSpPr>
              <a:spLocks noChangeArrowheads="1"/>
            </p:cNvSpPr>
            <p:nvPr/>
          </p:nvSpPr>
          <p:spPr bwMode="auto">
            <a:xfrm>
              <a:off x="1423" y="1274"/>
              <a:ext cx="1450" cy="194"/>
            </a:xfrm>
            <a:prstGeom prst="rect">
              <a:avLst/>
            </a:prstGeom>
            <a:noFill/>
            <a:ln w="9525">
              <a:noFill/>
              <a:miter lim="800000"/>
              <a:headEnd/>
              <a:tailEnd/>
            </a:ln>
          </p:spPr>
          <p:txBody>
            <a:bodyPr wrap="none" lIns="0" tIns="0" rIns="0" bIns="0">
              <a:spAutoFit/>
            </a:bodyPr>
            <a:lstStyle/>
            <a:p>
              <a:pPr marL="3175"/>
              <a:r>
                <a:rPr lang="fr-FR" altLang="en-US" sz="2000" b="1" dirty="0">
                  <a:solidFill>
                    <a:srgbClr val="000000"/>
                  </a:solidFill>
                  <a:latin typeface="Times New Roman" pitchFamily="18" charset="0"/>
                </a:rPr>
                <a:t>Conseil des ministres</a:t>
              </a:r>
              <a:endParaRPr lang="fr-FR" altLang="en-US" sz="2000" dirty="0"/>
            </a:p>
          </p:txBody>
        </p:sp>
        <p:sp>
          <p:nvSpPr>
            <p:cNvPr id="9258" name="Rectangle 69"/>
            <p:cNvSpPr>
              <a:spLocks noChangeArrowheads="1"/>
            </p:cNvSpPr>
            <p:nvPr/>
          </p:nvSpPr>
          <p:spPr bwMode="auto">
            <a:xfrm>
              <a:off x="2559" y="1301"/>
              <a:ext cx="161" cy="138"/>
            </a:xfrm>
            <a:prstGeom prst="rect">
              <a:avLst/>
            </a:prstGeom>
            <a:noFill/>
            <a:ln w="9525">
              <a:noFill/>
              <a:miter lim="800000"/>
              <a:headEnd/>
              <a:tailEnd/>
            </a:ln>
          </p:spPr>
          <p:txBody>
            <a:bodyPr wrap="none" lIns="0" tIns="0" rIns="0" bIns="0">
              <a:spAutoFit/>
            </a:bodyPr>
            <a:lstStyle/>
            <a:p>
              <a:pPr marL="3175"/>
              <a:r>
                <a:rPr lang="en-US" altLang="en-US" sz="1300" b="1">
                  <a:solidFill>
                    <a:srgbClr val="000000"/>
                  </a:solidFill>
                  <a:latin typeface="Times New Roman" pitchFamily="18" charset="0"/>
                </a:rPr>
                <a:t> </a:t>
              </a:r>
              <a:endParaRPr lang="en-US" altLang="en-US"/>
            </a:p>
          </p:txBody>
        </p:sp>
        <p:sp>
          <p:nvSpPr>
            <p:cNvPr id="9261" name="Freeform 71"/>
            <p:cNvSpPr>
              <a:spLocks/>
            </p:cNvSpPr>
            <p:nvPr/>
          </p:nvSpPr>
          <p:spPr bwMode="auto">
            <a:xfrm>
              <a:off x="1575" y="1480"/>
              <a:ext cx="1160" cy="186"/>
            </a:xfrm>
            <a:custGeom>
              <a:avLst/>
              <a:gdLst>
                <a:gd name="T0" fmla="*/ 0 w 1160"/>
                <a:gd name="T1" fmla="*/ 140 h 186"/>
                <a:gd name="T2" fmla="*/ 290 w 1160"/>
                <a:gd name="T3" fmla="*/ 140 h 186"/>
                <a:gd name="T4" fmla="*/ 290 w 1160"/>
                <a:gd name="T5" fmla="*/ 0 h 186"/>
                <a:gd name="T6" fmla="*/ 870 w 1160"/>
                <a:gd name="T7" fmla="*/ 0 h 186"/>
                <a:gd name="T8" fmla="*/ 870 w 1160"/>
                <a:gd name="T9" fmla="*/ 140 h 186"/>
                <a:gd name="T10" fmla="*/ 1160 w 1160"/>
                <a:gd name="T11" fmla="*/ 140 h 186"/>
                <a:gd name="T12" fmla="*/ 580 w 1160"/>
                <a:gd name="T13" fmla="*/ 186 h 186"/>
                <a:gd name="T14" fmla="*/ 0 w 1160"/>
                <a:gd name="T15" fmla="*/ 140 h 18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160" h="186">
                  <a:moveTo>
                    <a:pt x="0" y="140"/>
                  </a:moveTo>
                  <a:lnTo>
                    <a:pt x="290" y="140"/>
                  </a:lnTo>
                  <a:lnTo>
                    <a:pt x="290" y="0"/>
                  </a:lnTo>
                  <a:lnTo>
                    <a:pt x="870" y="0"/>
                  </a:lnTo>
                  <a:lnTo>
                    <a:pt x="870" y="140"/>
                  </a:lnTo>
                  <a:lnTo>
                    <a:pt x="1160" y="140"/>
                  </a:lnTo>
                  <a:lnTo>
                    <a:pt x="580" y="186"/>
                  </a:lnTo>
                  <a:lnTo>
                    <a:pt x="0" y="140"/>
                  </a:lnTo>
                  <a:close/>
                </a:path>
              </a:pathLst>
            </a:custGeom>
            <a:solidFill>
              <a:srgbClr val="99CCFF"/>
            </a:solidFill>
            <a:ln w="23813" cap="rnd">
              <a:solidFill>
                <a:srgbClr val="000000"/>
              </a:solidFill>
              <a:prstDash val="solid"/>
              <a:round/>
              <a:headEnd/>
              <a:tailEnd/>
            </a:ln>
          </p:spPr>
          <p:txBody>
            <a:bodyPr/>
            <a:lstStyle/>
            <a:p>
              <a:endParaRPr lang="el-GR"/>
            </a:p>
          </p:txBody>
        </p:sp>
      </p:grpSp>
      <p:sp>
        <p:nvSpPr>
          <p:cNvPr id="45" name="Titre 2"/>
          <p:cNvSpPr txBox="1">
            <a:spLocks/>
          </p:cNvSpPr>
          <p:nvPr/>
        </p:nvSpPr>
        <p:spPr>
          <a:xfrm>
            <a:off x="71406" y="1214422"/>
            <a:ext cx="8964612" cy="571504"/>
          </a:xfrm>
          <a:prstGeom prst="rect">
            <a:avLst/>
          </a:prstGeom>
        </p:spPr>
        <p:txBody>
          <a:bodyPr/>
          <a:lstStyle/>
          <a:p>
            <a:pPr marL="358775" marR="0" lvl="0" indent="0" algn="l" defTabSz="914400" rtl="0" eaLnBrk="1" fontAlgn="base" latinLnBrk="0" hangingPunct="1">
              <a:lnSpc>
                <a:spcPct val="100000"/>
              </a:lnSpc>
              <a:spcBef>
                <a:spcPct val="0"/>
              </a:spcBef>
              <a:spcAft>
                <a:spcPct val="0"/>
              </a:spcAft>
              <a:buClrTx/>
              <a:buSzTx/>
              <a:buFontTx/>
              <a:buNone/>
              <a:tabLst/>
              <a:defRPr/>
            </a:pPr>
            <a:r>
              <a:rPr kumimoji="0" lang="fr-FR" altLang="en-US" sz="2800" b="1" i="0" u="none" strike="noStrike" kern="0" cap="none" spc="0" normalizeH="0" baseline="0" dirty="0">
                <a:ln>
                  <a:noFill/>
                </a:ln>
                <a:solidFill>
                  <a:srgbClr val="0F5494"/>
                </a:solidFill>
                <a:effectLst/>
                <a:uLnTx/>
                <a:uFillTx/>
                <a:latin typeface="+mj-lt"/>
                <a:ea typeface="+mj-ea"/>
                <a:cs typeface="+mj-cs"/>
              </a:rPr>
              <a:t>La procédure de préparation du budget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Espace réservé du contenu 1"/>
          <p:cNvSpPr>
            <a:spLocks noGrp="1"/>
          </p:cNvSpPr>
          <p:nvPr>
            <p:ph idx="1"/>
          </p:nvPr>
        </p:nvSpPr>
        <p:spPr>
          <a:xfrm>
            <a:off x="179388" y="2420938"/>
            <a:ext cx="8393140" cy="3240087"/>
          </a:xfrm>
        </p:spPr>
        <p:txBody>
          <a:bodyPr/>
          <a:lstStyle/>
          <a:p>
            <a:endParaRPr lang="en-GB" altLang="en-US" sz="2200" i="0" dirty="0"/>
          </a:p>
          <a:p>
            <a:endParaRPr lang="en-GB" altLang="en-US" sz="2200" dirty="0"/>
          </a:p>
          <a:p>
            <a:endParaRPr lang="en-GB" altLang="en-US" sz="2200" dirty="0"/>
          </a:p>
        </p:txBody>
      </p:sp>
      <p:sp>
        <p:nvSpPr>
          <p:cNvPr id="44035" name="Titre 2"/>
          <p:cNvSpPr>
            <a:spLocks noGrp="1"/>
          </p:cNvSpPr>
          <p:nvPr>
            <p:ph type="title"/>
          </p:nvPr>
        </p:nvSpPr>
        <p:spPr>
          <a:xfrm>
            <a:off x="0" y="1052736"/>
            <a:ext cx="9144000" cy="785818"/>
          </a:xfrm>
        </p:spPr>
        <p:txBody>
          <a:bodyPr/>
          <a:lstStyle/>
          <a:p>
            <a:pPr indent="0" eaLnBrk="1" hangingPunct="1"/>
            <a:r>
              <a:rPr lang="fr-FR" altLang="en-US" sz="2400" dirty="0"/>
              <a:t>La préparation du budget : deux points clefs</a:t>
            </a:r>
          </a:p>
        </p:txBody>
      </p:sp>
      <p:sp>
        <p:nvSpPr>
          <p:cNvPr id="5" name="Content Placeholder 2"/>
          <p:cNvSpPr txBox="1">
            <a:spLocks/>
          </p:cNvSpPr>
          <p:nvPr/>
        </p:nvSpPr>
        <p:spPr bwMode="auto">
          <a:xfrm>
            <a:off x="0" y="1677257"/>
            <a:ext cx="8372476" cy="47274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723900" marR="0" lvl="1" indent="-368300" algn="l" defTabSz="914400" rtl="0" eaLnBrk="0" fontAlgn="base" latinLnBrk="0" hangingPunct="0">
              <a:lnSpc>
                <a:spcPct val="100000"/>
              </a:lnSpc>
              <a:spcBef>
                <a:spcPts val="0"/>
              </a:spcBef>
              <a:spcAft>
                <a:spcPts val="600"/>
              </a:spcAft>
              <a:buClr>
                <a:srgbClr val="0F5494"/>
              </a:buClr>
              <a:buSzTx/>
              <a:buFont typeface="Wingdings" pitchFamily="2" charset="2"/>
              <a:buChar char="ü"/>
              <a:tabLst/>
              <a:defRPr/>
            </a:pPr>
            <a:r>
              <a:rPr kumimoji="0" lang="fr-FR" altLang="en-US" sz="2000" b="0" i="0" u="none" strike="noStrike" kern="0" cap="none" spc="0" normalizeH="0" baseline="0" noProof="0" dirty="0">
                <a:ln>
                  <a:noFill/>
                </a:ln>
                <a:solidFill>
                  <a:srgbClr val="0F5494"/>
                </a:solidFill>
                <a:effectLst/>
                <a:uLnTx/>
                <a:uFillTx/>
                <a:latin typeface="+mn-lt"/>
              </a:rPr>
              <a:t>Le calendrier</a:t>
            </a:r>
            <a:r>
              <a:rPr kumimoji="0" lang="fr-FR" altLang="en-US" sz="2000" b="0" i="0" u="none" strike="noStrike" kern="0" cap="none" spc="0" normalizeH="0" noProof="0" dirty="0">
                <a:ln>
                  <a:noFill/>
                </a:ln>
                <a:solidFill>
                  <a:srgbClr val="0F5494"/>
                </a:solidFill>
                <a:effectLst/>
                <a:uLnTx/>
                <a:uFillTx/>
                <a:latin typeface="+mn-lt"/>
              </a:rPr>
              <a:t> </a:t>
            </a:r>
            <a:r>
              <a:rPr lang="fr-FR" altLang="en-US" sz="2000" kern="0" dirty="0">
                <a:latin typeface="+mn-lt"/>
              </a:rPr>
              <a:t>de préparation du budget</a:t>
            </a:r>
            <a:endParaRPr kumimoji="0" lang="fr-FR" altLang="en-US" sz="2000" b="0" i="0" u="none" strike="noStrike" kern="0" cap="none" spc="0" normalizeH="0" baseline="0" noProof="0" dirty="0">
              <a:ln>
                <a:noFill/>
              </a:ln>
              <a:solidFill>
                <a:srgbClr val="FF0000"/>
              </a:solidFill>
              <a:effectLst/>
              <a:uLnTx/>
              <a:uFillTx/>
              <a:latin typeface="+mn-lt"/>
            </a:endParaRPr>
          </a:p>
          <a:p>
            <a:pPr marL="990600" indent="-266700">
              <a:spcAft>
                <a:spcPts val="600"/>
              </a:spcAft>
              <a:buFont typeface="Arial" pitchFamily="34" charset="0"/>
              <a:buChar char="•"/>
            </a:pPr>
            <a:r>
              <a:rPr lang="fr-FR" altLang="en-US" sz="1800" dirty="0"/>
              <a:t>Le budget doit être prêt à temps et doit être voté par le Parlement avant le début de la nouvelle année budgétaire.</a:t>
            </a:r>
          </a:p>
          <a:p>
            <a:pPr marL="990600" indent="-266700">
              <a:spcAft>
                <a:spcPts val="600"/>
              </a:spcAft>
              <a:buFont typeface="Arial" pitchFamily="34" charset="0"/>
              <a:buChar char="•"/>
            </a:pPr>
            <a:r>
              <a:rPr lang="fr-FR" altLang="en-US" sz="1800" dirty="0"/>
              <a:t>La procédure doit laisser suffisamment de temps aux ministères pour préparer leurs demandes budgétaires (6 semaines entre la circulaire budgétaire et la soumission des ces demandes au Min. Fin.)</a:t>
            </a:r>
          </a:p>
          <a:p>
            <a:pPr marL="990600" indent="-266700">
              <a:spcAft>
                <a:spcPts val="1200"/>
              </a:spcAft>
              <a:buClr>
                <a:srgbClr val="0F5494"/>
              </a:buClr>
              <a:buFont typeface="Arial" pitchFamily="34" charset="0"/>
              <a:buChar char="•"/>
            </a:pPr>
            <a:r>
              <a:rPr lang="fr-FR" altLang="en-US" sz="1800" dirty="0"/>
              <a:t>Le parlement a besoin de temps pour analyser les projets de budget</a:t>
            </a:r>
          </a:p>
          <a:p>
            <a:pPr marL="723900" marR="0" lvl="1" indent="-368300" algn="l" defTabSz="914400" rtl="0" eaLnBrk="0" fontAlgn="base" latinLnBrk="0" hangingPunct="0">
              <a:lnSpc>
                <a:spcPct val="100000"/>
              </a:lnSpc>
              <a:spcBef>
                <a:spcPts val="0"/>
              </a:spcBef>
              <a:spcAft>
                <a:spcPts val="600"/>
              </a:spcAft>
              <a:buClr>
                <a:srgbClr val="0F5494"/>
              </a:buClr>
              <a:buSzTx/>
              <a:buFont typeface="Wingdings" pitchFamily="2" charset="2"/>
              <a:buChar char="ü"/>
              <a:tabLst/>
              <a:defRPr/>
            </a:pPr>
            <a:r>
              <a:rPr kumimoji="0" lang="fr-FR" altLang="en-US" sz="2000" b="0" i="0" u="none" strike="noStrike" kern="0" cap="none" spc="0" normalizeH="0" baseline="0" noProof="0" dirty="0">
                <a:ln>
                  <a:noFill/>
                </a:ln>
                <a:solidFill>
                  <a:srgbClr val="0F5494"/>
                </a:solidFill>
                <a:effectLst/>
                <a:uLnTx/>
                <a:uFillTx/>
                <a:latin typeface="+mn-lt"/>
              </a:rPr>
              <a:t>La circulaire budgétaire</a:t>
            </a:r>
            <a:endParaRPr kumimoji="0" lang="fr-FR" altLang="en-US" sz="2000" b="0" i="0" u="none" strike="noStrike" kern="0" cap="none" spc="0" normalizeH="0" baseline="0" noProof="0" dirty="0">
              <a:ln>
                <a:noFill/>
              </a:ln>
              <a:solidFill>
                <a:srgbClr val="FF0000"/>
              </a:solidFill>
              <a:effectLst/>
              <a:uLnTx/>
              <a:uFillTx/>
              <a:latin typeface="+mn-lt"/>
            </a:endParaRPr>
          </a:p>
          <a:p>
            <a:pPr marL="990600" marR="0" lvl="1" indent="-266700" algn="l" defTabSz="914400" rtl="0" eaLnBrk="0" fontAlgn="base" latinLnBrk="0" hangingPunct="0">
              <a:lnSpc>
                <a:spcPct val="100000"/>
              </a:lnSpc>
              <a:spcBef>
                <a:spcPts val="0"/>
              </a:spcBef>
              <a:spcAft>
                <a:spcPts val="600"/>
              </a:spcAft>
              <a:buClr>
                <a:srgbClr val="0F5494"/>
              </a:buClr>
              <a:buSzTx/>
              <a:buFont typeface="Arial" pitchFamily="34" charset="0"/>
              <a:buChar char="•"/>
              <a:tabLst/>
              <a:defRPr/>
            </a:pPr>
            <a:r>
              <a:rPr lang="fr-FR" altLang="en-US" sz="1800" kern="0" dirty="0">
                <a:latin typeface="+mn-lt"/>
              </a:rPr>
              <a:t>1/ Comprend des directives sur l’organisation de la procédure et de la documentation technique (ex. : fiches à remplir)</a:t>
            </a:r>
          </a:p>
          <a:p>
            <a:pPr marL="990600" marR="0" lvl="1" indent="-266700" algn="l" defTabSz="914400" rtl="0" eaLnBrk="0" fontAlgn="base" latinLnBrk="0" hangingPunct="0">
              <a:lnSpc>
                <a:spcPct val="100000"/>
              </a:lnSpc>
              <a:spcBef>
                <a:spcPts val="0"/>
              </a:spcBef>
              <a:spcAft>
                <a:spcPts val="600"/>
              </a:spcAft>
              <a:buClr>
                <a:srgbClr val="0F5494"/>
              </a:buClr>
              <a:buSzTx/>
              <a:buFont typeface="Arial" pitchFamily="34" charset="0"/>
              <a:buChar char="•"/>
              <a:tabLst/>
              <a:defRPr/>
            </a:pPr>
            <a:r>
              <a:rPr lang="fr-FR" altLang="en-US" sz="1800" kern="0" dirty="0">
                <a:latin typeface="+mn-lt"/>
              </a:rPr>
              <a:t>2/ Notifie les plafonds de dépense par ministère/institution approuvés en conseil des ministres</a:t>
            </a:r>
          </a:p>
          <a:p>
            <a:pPr marL="990600" marR="0" lvl="1" indent="-266700" algn="l" defTabSz="914400" rtl="0" eaLnBrk="0" fontAlgn="base" latinLnBrk="0" hangingPunct="0">
              <a:lnSpc>
                <a:spcPct val="100000"/>
              </a:lnSpc>
              <a:spcBef>
                <a:spcPts val="0"/>
              </a:spcBef>
              <a:spcAft>
                <a:spcPts val="600"/>
              </a:spcAft>
              <a:buClr>
                <a:srgbClr val="0F5494"/>
              </a:buClr>
              <a:buSzTx/>
              <a:buFont typeface="Arial" pitchFamily="34" charset="0"/>
              <a:buChar char="•"/>
              <a:tabLst/>
              <a:defRPr/>
            </a:pPr>
            <a:r>
              <a:rPr lang="fr-FR" altLang="en-US" sz="1800" kern="0" dirty="0">
                <a:latin typeface="+mn-lt"/>
              </a:rPr>
              <a:t>Peut être notifiée en deux temps 1/ puis 2/</a:t>
            </a:r>
          </a:p>
          <a:p>
            <a:pPr marL="990600" marR="0" lvl="1" indent="-266700" algn="l" defTabSz="914400" rtl="0" eaLnBrk="0" fontAlgn="base" latinLnBrk="0" hangingPunct="0">
              <a:lnSpc>
                <a:spcPct val="100000"/>
              </a:lnSpc>
              <a:spcBef>
                <a:spcPts val="0"/>
              </a:spcBef>
              <a:spcAft>
                <a:spcPts val="600"/>
              </a:spcAft>
              <a:buClr>
                <a:srgbClr val="0F5494"/>
              </a:buClr>
              <a:buSzTx/>
              <a:buFont typeface="Arial" pitchFamily="34" charset="0"/>
              <a:buChar char="•"/>
              <a:tabLst/>
              <a:defRPr/>
            </a:pPr>
            <a:endParaRPr lang="fr-FR" altLang="en-US" sz="1800" kern="0" dirty="0">
              <a:latin typeface="+mn-lt"/>
            </a:endParaRPr>
          </a:p>
          <a:p>
            <a:pPr marL="723900" marR="0" lvl="1" algn="l" defTabSz="914400" rtl="0" eaLnBrk="0" fontAlgn="base" latinLnBrk="0" hangingPunct="0">
              <a:lnSpc>
                <a:spcPct val="100000"/>
              </a:lnSpc>
              <a:spcBef>
                <a:spcPts val="0"/>
              </a:spcBef>
              <a:spcAft>
                <a:spcPts val="600"/>
              </a:spcAft>
              <a:buClr>
                <a:srgbClr val="0F5494"/>
              </a:buClr>
              <a:buSzTx/>
              <a:tabLst/>
              <a:defRPr/>
            </a:pPr>
            <a:endParaRPr kumimoji="0" lang="fr-FR" altLang="en-US" sz="1800" b="0" i="0" u="none" strike="noStrike" kern="0" cap="none" spc="0" normalizeH="0" baseline="0" noProof="0" dirty="0">
              <a:ln>
                <a:noFill/>
              </a:ln>
              <a:solidFill>
                <a:srgbClr val="FF0000"/>
              </a:solidFill>
              <a:effectLst/>
              <a:uLnTx/>
              <a:uFillTx/>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5">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anim calcmode="lin" valueType="num">
                                      <p:cBhvr additive="base">
                                        <p:cTn id="11"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2" dur="1000" fill="hold"/>
                                        <p:tgtEl>
                                          <p:spTgt spid="5">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 calcmode="lin" valueType="num">
                                      <p:cBhvr additive="base">
                                        <p:cTn id="15"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6" dur="1000" fill="hold"/>
                                        <p:tgtEl>
                                          <p:spTgt spid="5">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anim calcmode="lin" valueType="num">
                                      <p:cBhvr additive="base">
                                        <p:cTn id="19"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4" end="4"/>
                                            </p:txEl>
                                          </p:spTgt>
                                        </p:tgtEl>
                                        <p:attrNameLst>
                                          <p:attrName>style.visibility</p:attrName>
                                        </p:attrNameLst>
                                      </p:cBhvr>
                                      <p:to>
                                        <p:strVal val="visible"/>
                                      </p:to>
                                    </p:set>
                                    <p:anim calcmode="lin" valueType="num">
                                      <p:cBhvr additive="base">
                                        <p:cTn id="25"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5">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5">
                                            <p:txEl>
                                              <p:pRg st="5" end="5"/>
                                            </p:txEl>
                                          </p:spTgt>
                                        </p:tgtEl>
                                        <p:attrNameLst>
                                          <p:attrName>style.visibility</p:attrName>
                                        </p:attrNameLst>
                                      </p:cBhvr>
                                      <p:to>
                                        <p:strVal val="visible"/>
                                      </p:to>
                                    </p:set>
                                    <p:anim calcmode="lin" valueType="num">
                                      <p:cBhvr additive="base">
                                        <p:cTn id="29"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0" dur="1000" fill="hold"/>
                                        <p:tgtEl>
                                          <p:spTgt spid="5">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5">
                                            <p:txEl>
                                              <p:pRg st="6" end="6"/>
                                            </p:txEl>
                                          </p:spTgt>
                                        </p:tgtEl>
                                        <p:attrNameLst>
                                          <p:attrName>style.visibility</p:attrName>
                                        </p:attrNameLst>
                                      </p:cBhvr>
                                      <p:to>
                                        <p:strVal val="visible"/>
                                      </p:to>
                                    </p:set>
                                    <p:anim calcmode="lin" valueType="num">
                                      <p:cBhvr additive="base">
                                        <p:cTn id="33"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34" dur="1000" fill="hold"/>
                                        <p:tgtEl>
                                          <p:spTgt spid="5">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5">
                                            <p:txEl>
                                              <p:pRg st="7" end="7"/>
                                            </p:txEl>
                                          </p:spTgt>
                                        </p:tgtEl>
                                        <p:attrNameLst>
                                          <p:attrName>style.visibility</p:attrName>
                                        </p:attrNameLst>
                                      </p:cBhvr>
                                      <p:to>
                                        <p:strVal val="visible"/>
                                      </p:to>
                                    </p:set>
                                    <p:anim calcmode="lin" valueType="num">
                                      <p:cBhvr additive="base">
                                        <p:cTn id="37" dur="10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38" dur="10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5"/>
          <p:cNvSpPr>
            <a:spLocks noGrp="1"/>
          </p:cNvSpPr>
          <p:nvPr>
            <p:ph type="sldNum" sz="quarter" idx="12"/>
          </p:nvPr>
        </p:nvSpPr>
        <p:spPr/>
        <p:txBody>
          <a:bodyPr/>
          <a:lstStyle/>
          <a:p>
            <a:fld id="{4191707F-9E33-4695-B0D3-AE6E7467886C}" type="slidenum">
              <a:rPr lang="fr-FR"/>
              <a:pPr/>
              <a:t>16</a:t>
            </a:fld>
            <a:endParaRPr lang="fr-FR"/>
          </a:p>
        </p:txBody>
      </p:sp>
      <p:sp>
        <p:nvSpPr>
          <p:cNvPr id="525314" name="Rectangle 2"/>
          <p:cNvSpPr>
            <a:spLocks noGrp="1" noChangeArrowheads="1"/>
          </p:cNvSpPr>
          <p:nvPr>
            <p:ph type="title"/>
          </p:nvPr>
        </p:nvSpPr>
        <p:spPr>
          <a:xfrm>
            <a:off x="468861" y="0"/>
            <a:ext cx="8229600" cy="936625"/>
          </a:xfrm>
        </p:spPr>
        <p:txBody>
          <a:bodyPr/>
          <a:lstStyle/>
          <a:p>
            <a:r>
              <a:rPr lang="fr-FR" dirty="0">
                <a:solidFill>
                  <a:schemeClr val="bg1"/>
                </a:solidFill>
              </a:rPr>
              <a:t>Calendrier de préparation du budget</a:t>
            </a:r>
          </a:p>
        </p:txBody>
      </p:sp>
      <p:graphicFrame>
        <p:nvGraphicFramePr>
          <p:cNvPr id="525320" name="Object 8"/>
          <p:cNvGraphicFramePr>
            <a:graphicFrameLocks noGrp="1" noChangeAspect="1"/>
          </p:cNvGraphicFramePr>
          <p:nvPr>
            <p:ph idx="1"/>
            <p:extLst>
              <p:ext uri="{D42A27DB-BD31-4B8C-83A1-F6EECF244321}">
                <p14:modId xmlns:p14="http://schemas.microsoft.com/office/powerpoint/2010/main" val="3140497761"/>
              </p:ext>
            </p:extLst>
          </p:nvPr>
        </p:nvGraphicFramePr>
        <p:xfrm>
          <a:off x="468860" y="1375895"/>
          <a:ext cx="7847555" cy="5419275"/>
        </p:xfrm>
        <a:graphic>
          <a:graphicData uri="http://schemas.openxmlformats.org/presentationml/2006/ole">
            <mc:AlternateContent xmlns:mc="http://schemas.openxmlformats.org/markup-compatibility/2006">
              <mc:Choice xmlns:v="urn:schemas-microsoft-com:vml" Requires="v">
                <p:oleObj spid="_x0000_s93205" name="Feuille de calcul" r:id="rId4" imgW="9972696" imgH="6886545" progId="Excel.Sheet.8">
                  <p:embed/>
                </p:oleObj>
              </mc:Choice>
              <mc:Fallback>
                <p:oleObj name="Feuille de calcul" r:id="rId4" imgW="9972696" imgH="6886545" progId="Excel.Sheet.8">
                  <p:embed/>
                  <p:pic>
                    <p:nvPicPr>
                      <p:cNvPr id="0" name="Picture 18"/>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8860" y="1375895"/>
                        <a:ext cx="7847555" cy="5419275"/>
                      </a:xfrm>
                      <a:prstGeom prst="rect">
                        <a:avLst/>
                      </a:prstGeom>
                      <a:noFill/>
                      <a:extLst/>
                    </p:spPr>
                  </p:pic>
                </p:oleObj>
              </mc:Fallback>
            </mc:AlternateContent>
          </a:graphicData>
        </a:graphic>
      </p:graphicFrame>
    </p:spTree>
    <p:extLst>
      <p:ext uri="{BB962C8B-B14F-4D97-AF65-F5344CB8AC3E}">
        <p14:creationId xmlns:p14="http://schemas.microsoft.com/office/powerpoint/2010/main" val="4464321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142843" y="1125538"/>
            <a:ext cx="8894795" cy="936625"/>
          </a:xfrm>
          <a:noFill/>
          <a:ln w="9525">
            <a:noFill/>
            <a:miter lim="800000"/>
            <a:headEnd/>
            <a:tailEnd/>
          </a:ln>
        </p:spPr>
        <p:txBody>
          <a:bodyPr vert="horz" wrap="square" lIns="91440" tIns="45720" rIns="91440" bIns="45720" numCol="1" anchor="ctr" anchorCtr="0" compatLnSpc="1">
            <a:prstTxWarp prst="textNoShape">
              <a:avLst/>
            </a:prstTxWarp>
          </a:bodyPr>
          <a:lstStyle/>
          <a:p>
            <a:pPr indent="0" eaLnBrk="1" hangingPunct="1"/>
            <a:r>
              <a:rPr lang="fr-FR" altLang="en-US" sz="2800" dirty="0"/>
              <a:t>La procédure de préparation du budget</a:t>
            </a:r>
          </a:p>
        </p:txBody>
      </p:sp>
      <p:sp>
        <p:nvSpPr>
          <p:cNvPr id="24579" name="Content Placeholder 2"/>
          <p:cNvSpPr>
            <a:spLocks noGrp="1"/>
          </p:cNvSpPr>
          <p:nvPr>
            <p:ph idx="1"/>
          </p:nvPr>
        </p:nvSpPr>
        <p:spPr>
          <a:xfrm>
            <a:off x="475440" y="1988840"/>
            <a:ext cx="8229600" cy="3529013"/>
          </a:xfrm>
        </p:spPr>
        <p:txBody>
          <a:bodyPr/>
          <a:lstStyle/>
          <a:p>
            <a:pPr marL="457200" indent="-457200">
              <a:spcBef>
                <a:spcPts val="0"/>
              </a:spcBef>
              <a:spcAft>
                <a:spcPts val="1200"/>
              </a:spcAft>
              <a:buClrTx/>
              <a:buNone/>
              <a:defRPr/>
            </a:pPr>
            <a:r>
              <a:rPr lang="fr-FR" i="0" dirty="0">
                <a:solidFill>
                  <a:srgbClr val="FF0000"/>
                </a:solidFill>
              </a:rPr>
              <a:t>Principes de base</a:t>
            </a:r>
          </a:p>
          <a:p>
            <a:pPr marL="457200" indent="-457200">
              <a:spcBef>
                <a:spcPts val="0"/>
              </a:spcBef>
              <a:spcAft>
                <a:spcPts val="1200"/>
              </a:spcAft>
              <a:buClrTx/>
              <a:buFont typeface="Wingdings" pitchFamily="2" charset="2"/>
              <a:buChar char="ü"/>
              <a:defRPr/>
            </a:pPr>
            <a:r>
              <a:rPr lang="fr-FR" i="0" dirty="0"/>
              <a:t>La procédure a deux phases principales: (i) préparation du cadrage; (ii) préparation des crédits détaillés </a:t>
            </a:r>
          </a:p>
          <a:p>
            <a:pPr marL="457200" indent="-457200">
              <a:spcBef>
                <a:spcPts val="0"/>
              </a:spcBef>
              <a:spcAft>
                <a:spcPts val="1200"/>
              </a:spcAft>
              <a:buClrTx/>
              <a:buFont typeface="Wingdings" pitchFamily="2" charset="2"/>
              <a:buChar char="ü"/>
              <a:defRPr/>
            </a:pPr>
            <a:r>
              <a:rPr lang="fr-FR" i="0" dirty="0"/>
              <a:t>Lier le budget aux politiques publiques</a:t>
            </a:r>
          </a:p>
          <a:p>
            <a:pPr marL="457200" indent="-457200">
              <a:spcBef>
                <a:spcPts val="0"/>
              </a:spcBef>
              <a:spcAft>
                <a:spcPts val="1200"/>
              </a:spcAft>
              <a:buClrTx/>
              <a:buFont typeface="Wingdings" pitchFamily="2" charset="2"/>
              <a:buChar char="ü"/>
              <a:defRPr/>
            </a:pPr>
            <a:r>
              <a:rPr lang="fr-FR" i="0" dirty="0"/>
              <a:t>Distinguer les nouvelles politiques (ou activités) de l’existant</a:t>
            </a:r>
          </a:p>
          <a:p>
            <a:pPr marL="457200" indent="-457200">
              <a:spcBef>
                <a:spcPts val="0"/>
              </a:spcBef>
              <a:spcAft>
                <a:spcPts val="1200"/>
              </a:spcAft>
              <a:buClrTx/>
              <a:buFont typeface="Wingdings" pitchFamily="2" charset="2"/>
              <a:buChar char="ü"/>
              <a:defRPr/>
            </a:pPr>
            <a:r>
              <a:rPr lang="fr-FR" i="0" dirty="0"/>
              <a:t>Eviter la fragmentation</a:t>
            </a:r>
          </a:p>
          <a:p>
            <a:pPr marL="457200" indent="-457200">
              <a:spcBef>
                <a:spcPts val="0"/>
              </a:spcBef>
              <a:spcAft>
                <a:spcPts val="1200"/>
              </a:spcAft>
              <a:buClrTx/>
              <a:buFont typeface="Wingdings" pitchFamily="2" charset="2"/>
              <a:buChar char="ü"/>
              <a:defRPr/>
            </a:pPr>
            <a:r>
              <a:rPr lang="fr-FR" i="0" dirty="0"/>
              <a:t>Placer le budget dans une perspective pluriannuelle</a:t>
            </a:r>
          </a:p>
          <a:p>
            <a:pPr marL="457200" indent="-457200">
              <a:spcBef>
                <a:spcPts val="0"/>
              </a:spcBef>
              <a:spcAft>
                <a:spcPts val="1200"/>
              </a:spcAft>
              <a:buClrTx/>
              <a:buFont typeface="Wingdings" pitchFamily="2" charset="2"/>
              <a:buChar char="ü"/>
              <a:defRPr/>
            </a:pPr>
            <a:endParaRPr lang="en-GB" dirty="0"/>
          </a:p>
          <a:p>
            <a:pPr marL="0" indent="0">
              <a:spcBef>
                <a:spcPts val="0"/>
              </a:spcBef>
              <a:spcAft>
                <a:spcPts val="1200"/>
              </a:spcAft>
              <a:buClrTx/>
              <a:buFont typeface="Wingdings" pitchFamily="2" charset="2"/>
              <a:buChar char="ü"/>
              <a:defRPr/>
            </a:pPr>
            <a:endParaRPr lang="en-GB" dirty="0"/>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re 1"/>
          <p:cNvSpPr>
            <a:spLocks noGrp="1"/>
          </p:cNvSpPr>
          <p:nvPr>
            <p:ph type="title"/>
          </p:nvPr>
        </p:nvSpPr>
        <p:spPr>
          <a:xfrm>
            <a:off x="0" y="1143000"/>
            <a:ext cx="9144000" cy="981075"/>
          </a:xfrm>
        </p:spPr>
        <p:txBody>
          <a:bodyPr/>
          <a:lstStyle/>
          <a:p>
            <a:pPr eaLnBrk="1" hangingPunct="1"/>
            <a:r>
              <a:rPr lang="fr-FR" i="1" dirty="0"/>
              <a:t>	Articulation en 2 phases </a:t>
            </a:r>
            <a:endParaRPr lang="en-GB" sz="2800" i="1" dirty="0">
              <a:solidFill>
                <a:srgbClr val="FFFF00"/>
              </a:solidFill>
            </a:endParaRPr>
          </a:p>
        </p:txBody>
      </p:sp>
      <p:sp>
        <p:nvSpPr>
          <p:cNvPr id="13315" name="Espace réservé du numéro de diapositive 3"/>
          <p:cNvSpPr>
            <a:spLocks noGrp="1"/>
          </p:cNvSpPr>
          <p:nvPr>
            <p:ph type="sldNum" sz="quarter" idx="12"/>
          </p:nvPr>
        </p:nvSpPr>
        <p:spPr>
          <a:xfrm>
            <a:off x="457200" y="6245225"/>
            <a:ext cx="2133600" cy="476250"/>
          </a:xfrm>
          <a:noFill/>
        </p:spPr>
        <p:txBody>
          <a:bodyPr/>
          <a:lstStyle/>
          <a:p>
            <a:pPr algn="l"/>
            <a:fld id="{50F8B45E-391F-4B47-8B2E-5129CB383C88}" type="slidenum">
              <a:rPr lang="en-GB" smtClean="0"/>
              <a:pPr algn="l"/>
              <a:t>18</a:t>
            </a:fld>
            <a:endParaRPr lang="en-GB"/>
          </a:p>
        </p:txBody>
      </p:sp>
      <p:sp>
        <p:nvSpPr>
          <p:cNvPr id="20" name="Rounded Rectangle 19"/>
          <p:cNvSpPr/>
          <p:nvPr/>
        </p:nvSpPr>
        <p:spPr>
          <a:xfrm>
            <a:off x="609600" y="6324600"/>
            <a:ext cx="7924800" cy="381000"/>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90000"/>
              </a:lnSpc>
              <a:defRPr/>
            </a:pPr>
            <a:r>
              <a:rPr lang="en-GB" sz="2000" b="1">
                <a:solidFill>
                  <a:schemeClr val="tx1"/>
                </a:solidFill>
              </a:rPr>
              <a:t>Ministères</a:t>
            </a:r>
            <a:endParaRPr lang="en-GB" sz="2000" b="1" dirty="0">
              <a:solidFill>
                <a:schemeClr val="tx1"/>
              </a:solidFill>
            </a:endParaRPr>
          </a:p>
        </p:txBody>
      </p:sp>
      <p:grpSp>
        <p:nvGrpSpPr>
          <p:cNvPr id="13317" name="Group 6"/>
          <p:cNvGrpSpPr>
            <a:grpSpLocks/>
          </p:cNvGrpSpPr>
          <p:nvPr/>
        </p:nvGrpSpPr>
        <p:grpSpPr bwMode="auto">
          <a:xfrm>
            <a:off x="214313" y="2060575"/>
            <a:ext cx="8429625" cy="4473575"/>
            <a:chOff x="214313" y="1143000"/>
            <a:chExt cx="8429625" cy="5391150"/>
          </a:xfrm>
        </p:grpSpPr>
        <p:grpSp>
          <p:nvGrpSpPr>
            <p:cNvPr id="13318" name="Group 5"/>
            <p:cNvGrpSpPr>
              <a:grpSpLocks/>
            </p:cNvGrpSpPr>
            <p:nvPr/>
          </p:nvGrpSpPr>
          <p:grpSpPr bwMode="auto">
            <a:xfrm>
              <a:off x="214313" y="2214342"/>
              <a:ext cx="8429625" cy="4319808"/>
              <a:chOff x="214313" y="2214342"/>
              <a:chExt cx="8429625" cy="4319808"/>
            </a:xfrm>
          </p:grpSpPr>
          <p:sp>
            <p:nvSpPr>
              <p:cNvPr id="19" name="Rounded Rectangle 18"/>
              <p:cNvSpPr/>
              <p:nvPr/>
            </p:nvSpPr>
            <p:spPr>
              <a:xfrm>
                <a:off x="214313" y="2214343"/>
                <a:ext cx="8429625" cy="380710"/>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90000"/>
                  </a:lnSpc>
                  <a:defRPr/>
                </a:pPr>
                <a:r>
                  <a:rPr lang="en-GB" sz="1800" b="1">
                    <a:solidFill>
                      <a:schemeClr val="tx1"/>
                    </a:solidFill>
                    <a:ea typeface="ＭＳ Ｐゴシック" charset="-128"/>
                  </a:rPr>
                  <a:t>Ministère des Finances, Premier ministre, Conseil des ministres</a:t>
                </a:r>
                <a:endParaRPr lang="en-GB" sz="1800" b="1" dirty="0">
                  <a:solidFill>
                    <a:schemeClr val="tx1"/>
                  </a:solidFill>
                  <a:ea typeface="ＭＳ Ｐゴシック" charset="-128"/>
                </a:endParaRPr>
              </a:p>
            </p:txBody>
          </p:sp>
          <p:sp>
            <p:nvSpPr>
              <p:cNvPr id="13322" name="Rectangle 8"/>
              <p:cNvSpPr>
                <a:spLocks noChangeArrowheads="1"/>
              </p:cNvSpPr>
              <p:nvPr/>
            </p:nvSpPr>
            <p:spPr bwMode="auto">
              <a:xfrm>
                <a:off x="609600" y="2819400"/>
                <a:ext cx="1981200" cy="762000"/>
              </a:xfrm>
              <a:prstGeom prst="rect">
                <a:avLst/>
              </a:prstGeom>
              <a:solidFill>
                <a:srgbClr val="DCDCDC"/>
              </a:solidFill>
              <a:ln w="12700">
                <a:solidFill>
                  <a:srgbClr val="000000"/>
                </a:solidFill>
                <a:miter lim="800000"/>
                <a:headEnd/>
                <a:tailEnd/>
              </a:ln>
            </p:spPr>
            <p:txBody>
              <a:bodyPr lIns="72000" tIns="72000" rIns="72000" bIns="72000" anchor="ctr"/>
              <a:lstStyle/>
              <a:p>
                <a:pPr marL="117475" indent="-117475" defTabSz="966788" eaLnBrk="0" hangingPunct="0">
                  <a:lnSpc>
                    <a:spcPct val="90000"/>
                  </a:lnSpc>
                  <a:buClr>
                    <a:schemeClr val="bg2"/>
                  </a:buClr>
                </a:pPr>
                <a:r>
                  <a:rPr lang="en-GB">
                    <a:solidFill>
                      <a:srgbClr val="000000"/>
                    </a:solidFill>
                  </a:rPr>
                  <a:t>Analyse macroéconomique</a:t>
                </a:r>
              </a:p>
              <a:p>
                <a:pPr marL="117475" indent="-117475" defTabSz="966788" eaLnBrk="0" hangingPunct="0">
                  <a:lnSpc>
                    <a:spcPct val="90000"/>
                  </a:lnSpc>
                  <a:buClr>
                    <a:schemeClr val="bg2"/>
                  </a:buClr>
                </a:pPr>
                <a:endParaRPr lang="en-GB">
                  <a:solidFill>
                    <a:srgbClr val="000000"/>
                  </a:solidFill>
                </a:endParaRPr>
              </a:p>
            </p:txBody>
          </p:sp>
          <p:sp>
            <p:nvSpPr>
              <p:cNvPr id="13323" name="Rectangle 8"/>
              <p:cNvSpPr>
                <a:spLocks noChangeArrowheads="1"/>
              </p:cNvSpPr>
              <p:nvPr/>
            </p:nvSpPr>
            <p:spPr bwMode="auto">
              <a:xfrm>
                <a:off x="3200400" y="2571750"/>
                <a:ext cx="2586038" cy="1285875"/>
              </a:xfrm>
              <a:prstGeom prst="rect">
                <a:avLst/>
              </a:prstGeom>
              <a:solidFill>
                <a:srgbClr val="A50021"/>
              </a:solidFill>
              <a:ln w="12700">
                <a:solidFill>
                  <a:srgbClr val="000000"/>
                </a:solidFill>
                <a:miter lim="800000"/>
                <a:headEnd/>
                <a:tailEnd/>
              </a:ln>
            </p:spPr>
            <p:txBody>
              <a:bodyPr lIns="72000" tIns="72000" rIns="72000" bIns="72000" anchor="ctr"/>
              <a:lstStyle/>
              <a:p>
                <a:pPr marL="117475" indent="-117475" defTabSz="966788" eaLnBrk="0" hangingPunct="0">
                  <a:lnSpc>
                    <a:spcPct val="90000"/>
                  </a:lnSpc>
                  <a:buClr>
                    <a:schemeClr val="bg2"/>
                  </a:buClr>
                </a:pPr>
                <a:r>
                  <a:rPr lang="en-GB" sz="1600" b="1">
                    <a:solidFill>
                      <a:schemeClr val="bg1"/>
                    </a:solidFill>
                  </a:rPr>
                  <a:t>Décisions </a:t>
                </a:r>
              </a:p>
              <a:p>
                <a:pPr marL="117475" indent="-117475" defTabSz="966788" eaLnBrk="0" hangingPunct="0">
                  <a:lnSpc>
                    <a:spcPct val="90000"/>
                  </a:lnSpc>
                  <a:buClr>
                    <a:schemeClr val="bg2"/>
                  </a:buClr>
                  <a:buFont typeface="Arial" charset="0"/>
                  <a:buChar char="•"/>
                </a:pPr>
                <a:r>
                  <a:rPr lang="en-GB" sz="1600">
                    <a:solidFill>
                      <a:schemeClr val="bg1"/>
                    </a:solidFill>
                  </a:rPr>
                  <a:t>Totaux</a:t>
                </a:r>
              </a:p>
              <a:p>
                <a:pPr marL="117475" indent="-117475" defTabSz="966788" eaLnBrk="0" hangingPunct="0">
                  <a:lnSpc>
                    <a:spcPct val="90000"/>
                  </a:lnSpc>
                  <a:buClr>
                    <a:schemeClr val="bg2"/>
                  </a:buClr>
                  <a:buFont typeface="Arial" charset="0"/>
                  <a:buChar char="•"/>
                </a:pPr>
                <a:r>
                  <a:rPr lang="en-GB" sz="1600">
                    <a:solidFill>
                      <a:schemeClr val="bg1"/>
                    </a:solidFill>
                  </a:rPr>
                  <a:t>Plafonds des dépenses</a:t>
                </a:r>
              </a:p>
              <a:p>
                <a:pPr marL="117475" indent="-117475" defTabSz="966788" eaLnBrk="0" hangingPunct="0">
                  <a:lnSpc>
                    <a:spcPct val="90000"/>
                  </a:lnSpc>
                  <a:buClr>
                    <a:schemeClr val="bg2"/>
                  </a:buClr>
                  <a:buFont typeface="Arial" charset="0"/>
                  <a:buChar char="•"/>
                </a:pPr>
                <a:r>
                  <a:rPr lang="en-GB" sz="1600">
                    <a:solidFill>
                      <a:schemeClr val="bg1"/>
                    </a:solidFill>
                  </a:rPr>
                  <a:t> par ministère</a:t>
                </a:r>
              </a:p>
            </p:txBody>
          </p:sp>
          <p:sp>
            <p:nvSpPr>
              <p:cNvPr id="13324" name="Rectangle 8"/>
              <p:cNvSpPr>
                <a:spLocks noChangeArrowheads="1"/>
              </p:cNvSpPr>
              <p:nvPr/>
            </p:nvSpPr>
            <p:spPr bwMode="auto">
              <a:xfrm>
                <a:off x="5357813" y="5572125"/>
                <a:ext cx="1828800" cy="762000"/>
              </a:xfrm>
              <a:prstGeom prst="rect">
                <a:avLst/>
              </a:prstGeom>
              <a:solidFill>
                <a:srgbClr val="DCDCDC"/>
              </a:solidFill>
              <a:ln w="12700">
                <a:solidFill>
                  <a:srgbClr val="000000"/>
                </a:solidFill>
                <a:miter lim="800000"/>
                <a:headEnd/>
                <a:tailEnd/>
              </a:ln>
            </p:spPr>
            <p:txBody>
              <a:bodyPr lIns="72000" tIns="72000" rIns="72000" bIns="72000" anchor="ctr"/>
              <a:lstStyle/>
              <a:p>
                <a:pPr marL="117475" indent="-117475" defTabSz="966788" eaLnBrk="0" hangingPunct="0">
                  <a:lnSpc>
                    <a:spcPct val="90000"/>
                  </a:lnSpc>
                  <a:buClr>
                    <a:schemeClr val="bg2"/>
                  </a:buClr>
                </a:pPr>
                <a:r>
                  <a:rPr lang="en-GB">
                    <a:solidFill>
                      <a:srgbClr val="000000"/>
                    </a:solidFill>
                  </a:rPr>
                  <a:t>Arbitages intra-ministériels sous le plafond</a:t>
                </a:r>
              </a:p>
            </p:txBody>
          </p:sp>
          <p:sp>
            <p:nvSpPr>
              <p:cNvPr id="13325" name="Rectangle 8"/>
              <p:cNvSpPr>
                <a:spLocks noChangeArrowheads="1"/>
              </p:cNvSpPr>
              <p:nvPr/>
            </p:nvSpPr>
            <p:spPr bwMode="auto">
              <a:xfrm>
                <a:off x="357188" y="4353202"/>
                <a:ext cx="1395412" cy="1057952"/>
              </a:xfrm>
              <a:prstGeom prst="rect">
                <a:avLst/>
              </a:prstGeom>
              <a:solidFill>
                <a:srgbClr val="DCDCDC"/>
              </a:solidFill>
              <a:ln w="12700">
                <a:solidFill>
                  <a:srgbClr val="000000"/>
                </a:solidFill>
                <a:miter lim="800000"/>
                <a:headEnd/>
                <a:tailEnd/>
              </a:ln>
            </p:spPr>
            <p:txBody>
              <a:bodyPr lIns="72000" tIns="72000" rIns="72000" bIns="72000" anchor="ctr"/>
              <a:lstStyle/>
              <a:p>
                <a:pPr marL="117475" indent="-117475" defTabSz="966788" eaLnBrk="0" hangingPunct="0">
                  <a:lnSpc>
                    <a:spcPct val="90000"/>
                  </a:lnSpc>
                  <a:buClr>
                    <a:schemeClr val="bg2"/>
                  </a:buClr>
                  <a:defRPr/>
                </a:pPr>
                <a:endParaRPr lang="en-GB">
                  <a:solidFill>
                    <a:srgbClr val="000000"/>
                  </a:solidFill>
                </a:endParaRPr>
              </a:p>
              <a:p>
                <a:pPr defTabSz="966788" eaLnBrk="0" hangingPunct="0">
                  <a:lnSpc>
                    <a:spcPct val="90000"/>
                  </a:lnSpc>
                  <a:buClr>
                    <a:schemeClr val="bg2"/>
                  </a:buClr>
                  <a:defRPr/>
                </a:pPr>
                <a:r>
                  <a:rPr lang="en-GB">
                    <a:solidFill>
                      <a:srgbClr val="000000"/>
                    </a:solidFill>
                  </a:rPr>
                  <a:t>Mise à jour des stratégies sectorielles</a:t>
                </a:r>
              </a:p>
              <a:p>
                <a:pPr marL="117475" indent="-117475" defTabSz="966788" eaLnBrk="0" hangingPunct="0">
                  <a:lnSpc>
                    <a:spcPct val="90000"/>
                  </a:lnSpc>
                  <a:buClr>
                    <a:schemeClr val="bg2"/>
                  </a:buClr>
                  <a:defRPr/>
                </a:pPr>
                <a:endParaRPr lang="en-GB">
                  <a:solidFill>
                    <a:srgbClr val="000000"/>
                  </a:solidFill>
                </a:endParaRPr>
              </a:p>
              <a:p>
                <a:pPr marL="117475" indent="-117475" defTabSz="966788" eaLnBrk="0" hangingPunct="0">
                  <a:lnSpc>
                    <a:spcPct val="90000"/>
                  </a:lnSpc>
                  <a:buClr>
                    <a:schemeClr val="bg2"/>
                  </a:buClr>
                  <a:defRPr/>
                </a:pPr>
                <a:endParaRPr lang="en-GB">
                  <a:solidFill>
                    <a:srgbClr val="000000"/>
                  </a:solidFill>
                </a:endParaRPr>
              </a:p>
            </p:txBody>
          </p:sp>
          <p:cxnSp>
            <p:nvCxnSpPr>
              <p:cNvPr id="13326" name="AutoShape 44"/>
              <p:cNvCxnSpPr>
                <a:cxnSpLocks noChangeShapeType="1"/>
                <a:stCxn id="13323" idx="2"/>
              </p:cNvCxnSpPr>
              <p:nvPr/>
            </p:nvCxnSpPr>
            <p:spPr bwMode="auto">
              <a:xfrm>
                <a:off x="4493419" y="3857625"/>
                <a:ext cx="7144" cy="2428875"/>
              </a:xfrm>
              <a:prstGeom prst="straightConnector1">
                <a:avLst/>
              </a:prstGeom>
              <a:noFill/>
              <a:ln w="38100">
                <a:solidFill>
                  <a:srgbClr val="A50021"/>
                </a:solidFill>
                <a:round/>
                <a:headEnd/>
                <a:tailEnd type="triangle" w="med" len="lg"/>
              </a:ln>
            </p:spPr>
          </p:cxnSp>
          <p:cxnSp>
            <p:nvCxnSpPr>
              <p:cNvPr id="13327" name="AutoShape 44"/>
              <p:cNvCxnSpPr>
                <a:cxnSpLocks noChangeShapeType="1"/>
              </p:cNvCxnSpPr>
              <p:nvPr/>
            </p:nvCxnSpPr>
            <p:spPr bwMode="auto">
              <a:xfrm rot="5400000">
                <a:off x="4892675" y="4037013"/>
                <a:ext cx="2930525" cy="0"/>
              </a:xfrm>
              <a:prstGeom prst="straightConnector1">
                <a:avLst/>
              </a:prstGeom>
              <a:noFill/>
              <a:ln w="25400">
                <a:solidFill>
                  <a:srgbClr val="000000"/>
                </a:solidFill>
                <a:round/>
                <a:headEnd type="triangle" w="med" len="med"/>
                <a:tailEnd/>
              </a:ln>
            </p:spPr>
          </p:cxnSp>
          <p:sp>
            <p:nvSpPr>
              <p:cNvPr id="13328" name="Rectangle 8"/>
              <p:cNvSpPr>
                <a:spLocks noChangeArrowheads="1"/>
              </p:cNvSpPr>
              <p:nvPr/>
            </p:nvSpPr>
            <p:spPr bwMode="auto">
              <a:xfrm>
                <a:off x="6629400" y="4038600"/>
                <a:ext cx="1828800" cy="762000"/>
              </a:xfrm>
              <a:prstGeom prst="rect">
                <a:avLst/>
              </a:prstGeom>
              <a:solidFill>
                <a:srgbClr val="DCDCDC"/>
              </a:solidFill>
              <a:ln w="12700">
                <a:solidFill>
                  <a:srgbClr val="000000"/>
                </a:solidFill>
                <a:miter lim="800000"/>
                <a:headEnd/>
                <a:tailEnd/>
              </a:ln>
            </p:spPr>
            <p:txBody>
              <a:bodyPr lIns="72000" tIns="72000" rIns="72000" bIns="72000" anchor="ctr"/>
              <a:lstStyle/>
              <a:p>
                <a:pPr marL="117475" indent="-117475" defTabSz="966788" eaLnBrk="0" hangingPunct="0">
                  <a:lnSpc>
                    <a:spcPct val="90000"/>
                  </a:lnSpc>
                  <a:buClr>
                    <a:schemeClr val="bg2"/>
                  </a:buClr>
                </a:pPr>
                <a:r>
                  <a:rPr lang="fr-BE">
                    <a:solidFill>
                      <a:srgbClr val="000000"/>
                    </a:solidFill>
                  </a:rPr>
                  <a:t>Réconciliation</a:t>
                </a:r>
              </a:p>
            </p:txBody>
          </p:sp>
          <p:cxnSp>
            <p:nvCxnSpPr>
              <p:cNvPr id="13329" name="AutoShape 44"/>
              <p:cNvCxnSpPr>
                <a:cxnSpLocks noChangeShapeType="1"/>
              </p:cNvCxnSpPr>
              <p:nvPr/>
            </p:nvCxnSpPr>
            <p:spPr bwMode="auto">
              <a:xfrm rot="5400000">
                <a:off x="6477001" y="4476750"/>
                <a:ext cx="4113212" cy="1587"/>
              </a:xfrm>
              <a:prstGeom prst="straightConnector1">
                <a:avLst/>
              </a:prstGeom>
              <a:noFill/>
              <a:ln w="25400">
                <a:solidFill>
                  <a:srgbClr val="000000"/>
                </a:solidFill>
                <a:round/>
                <a:headEnd type="oval" w="med" len="med"/>
                <a:tailEnd type="oval" w="med" len="med"/>
              </a:ln>
            </p:spPr>
          </p:cxnSp>
          <p:cxnSp>
            <p:nvCxnSpPr>
              <p:cNvPr id="13330" name="AutoShape 44"/>
              <p:cNvCxnSpPr>
                <a:cxnSpLocks noChangeShapeType="1"/>
                <a:endCxn id="13325" idx="3"/>
              </p:cNvCxnSpPr>
              <p:nvPr/>
            </p:nvCxnSpPr>
            <p:spPr bwMode="auto">
              <a:xfrm flipH="1" flipV="1">
                <a:off x="1752600" y="4882150"/>
                <a:ext cx="304800" cy="72439"/>
              </a:xfrm>
              <a:prstGeom prst="straightConnector1">
                <a:avLst/>
              </a:prstGeom>
              <a:noFill/>
              <a:ln w="25400">
                <a:solidFill>
                  <a:srgbClr val="000000"/>
                </a:solidFill>
                <a:round/>
                <a:headEnd type="triangle" w="med" len="med"/>
                <a:tailEnd/>
              </a:ln>
            </p:spPr>
          </p:cxnSp>
          <p:cxnSp>
            <p:nvCxnSpPr>
              <p:cNvPr id="13331" name="AutoShape 44"/>
              <p:cNvCxnSpPr>
                <a:cxnSpLocks noChangeShapeType="1"/>
                <a:endCxn id="13323" idx="1"/>
              </p:cNvCxnSpPr>
              <p:nvPr/>
            </p:nvCxnSpPr>
            <p:spPr bwMode="auto">
              <a:xfrm rot="5400000" flipH="1" flipV="1">
                <a:off x="1454943" y="4579146"/>
                <a:ext cx="3109914" cy="380999"/>
              </a:xfrm>
              <a:prstGeom prst="bentConnector2">
                <a:avLst/>
              </a:prstGeom>
              <a:noFill/>
              <a:ln w="25400" cap="sq">
                <a:solidFill>
                  <a:srgbClr val="000000"/>
                </a:solidFill>
                <a:round/>
                <a:headEnd/>
                <a:tailEnd type="triangle" w="med" len="lg"/>
              </a:ln>
            </p:spPr>
          </p:cxnSp>
          <p:sp>
            <p:nvSpPr>
              <p:cNvPr id="13332" name="Rectangle 8"/>
              <p:cNvSpPr>
                <a:spLocks noChangeArrowheads="1"/>
              </p:cNvSpPr>
              <p:nvPr/>
            </p:nvSpPr>
            <p:spPr bwMode="auto">
              <a:xfrm>
                <a:off x="2071688" y="4214814"/>
                <a:ext cx="1657350" cy="1874810"/>
              </a:xfrm>
              <a:prstGeom prst="rect">
                <a:avLst/>
              </a:prstGeom>
              <a:solidFill>
                <a:srgbClr val="DCDCDC"/>
              </a:solidFill>
              <a:ln w="12700">
                <a:solidFill>
                  <a:srgbClr val="000000"/>
                </a:solidFill>
                <a:miter lim="800000"/>
                <a:headEnd/>
                <a:tailEnd/>
              </a:ln>
            </p:spPr>
            <p:txBody>
              <a:bodyPr lIns="72000" tIns="72000" rIns="72000" bIns="72000" anchor="ctr"/>
              <a:lstStyle/>
              <a:p>
                <a:pPr marL="117475" indent="-117475" defTabSz="966788" eaLnBrk="0" hangingPunct="0">
                  <a:lnSpc>
                    <a:spcPct val="90000"/>
                  </a:lnSpc>
                  <a:buClr>
                    <a:schemeClr val="bg2"/>
                  </a:buClr>
                  <a:buFont typeface="Arial" charset="0"/>
                  <a:buChar char="•"/>
                </a:pPr>
                <a:r>
                  <a:rPr lang="en-GB">
                    <a:solidFill>
                      <a:srgbClr val="000000"/>
                    </a:solidFill>
                  </a:rPr>
                  <a:t>Rapports de suivi</a:t>
                </a:r>
              </a:p>
              <a:p>
                <a:pPr marL="117475" indent="-117475" defTabSz="966788" eaLnBrk="0" hangingPunct="0">
                  <a:lnSpc>
                    <a:spcPct val="90000"/>
                  </a:lnSpc>
                  <a:buClr>
                    <a:schemeClr val="bg2"/>
                  </a:buClr>
                  <a:buFont typeface="Arial" charset="0"/>
                  <a:buChar char="•"/>
                </a:pPr>
                <a:r>
                  <a:rPr lang="en-GB">
                    <a:solidFill>
                      <a:srgbClr val="000000"/>
                    </a:solidFill>
                  </a:rPr>
                  <a:t>Estimations d’une base de référence</a:t>
                </a:r>
              </a:p>
              <a:p>
                <a:pPr marL="117475" indent="-117475" defTabSz="966788" eaLnBrk="0" hangingPunct="0">
                  <a:lnSpc>
                    <a:spcPct val="90000"/>
                  </a:lnSpc>
                  <a:buClr>
                    <a:schemeClr val="bg2"/>
                  </a:buClr>
                  <a:buFont typeface="Arial" charset="0"/>
                  <a:buChar char="•"/>
                </a:pPr>
                <a:r>
                  <a:rPr lang="en-GB">
                    <a:solidFill>
                      <a:srgbClr val="000000"/>
                    </a:solidFill>
                  </a:rPr>
                  <a:t>Identification des nouvelles activités et des économies</a:t>
                </a:r>
              </a:p>
            </p:txBody>
          </p:sp>
          <p:cxnSp>
            <p:nvCxnSpPr>
              <p:cNvPr id="13333" name="AutoShape 44"/>
              <p:cNvCxnSpPr>
                <a:cxnSpLocks noChangeShapeType="1"/>
                <a:stCxn id="13323" idx="1"/>
                <a:endCxn id="13325" idx="0"/>
              </p:cNvCxnSpPr>
              <p:nvPr/>
            </p:nvCxnSpPr>
            <p:spPr bwMode="auto">
              <a:xfrm flipH="1">
                <a:off x="1054894" y="3214689"/>
                <a:ext cx="2145506" cy="1139410"/>
              </a:xfrm>
              <a:prstGeom prst="straightConnector1">
                <a:avLst/>
              </a:prstGeom>
              <a:noFill/>
              <a:ln w="25400">
                <a:solidFill>
                  <a:srgbClr val="000000"/>
                </a:solidFill>
                <a:round/>
                <a:headEnd type="triangle" w="med" len="med"/>
                <a:tailEnd/>
              </a:ln>
            </p:spPr>
          </p:cxnSp>
          <p:cxnSp>
            <p:nvCxnSpPr>
              <p:cNvPr id="13334" name="AutoShape 44"/>
              <p:cNvCxnSpPr>
                <a:cxnSpLocks noChangeShapeType="1"/>
                <a:stCxn id="13323" idx="1"/>
                <a:endCxn id="13322" idx="3"/>
              </p:cNvCxnSpPr>
              <p:nvPr/>
            </p:nvCxnSpPr>
            <p:spPr bwMode="auto">
              <a:xfrm flipH="1" flipV="1">
                <a:off x="2590800" y="3200400"/>
                <a:ext cx="609600" cy="14288"/>
              </a:xfrm>
              <a:prstGeom prst="straightConnector1">
                <a:avLst/>
              </a:prstGeom>
              <a:noFill/>
              <a:ln w="25400">
                <a:solidFill>
                  <a:srgbClr val="000000"/>
                </a:solidFill>
                <a:round/>
                <a:headEnd type="triangle" w="med" len="med"/>
                <a:tailEnd/>
              </a:ln>
            </p:spPr>
          </p:cxnSp>
        </p:grpSp>
        <p:sp>
          <p:nvSpPr>
            <p:cNvPr id="87" name="AutoShape 8"/>
            <p:cNvSpPr>
              <a:spLocks noChangeArrowheads="1"/>
            </p:cNvSpPr>
            <p:nvPr/>
          </p:nvSpPr>
          <p:spPr bwMode="auto">
            <a:xfrm>
              <a:off x="428625" y="1143000"/>
              <a:ext cx="3886200" cy="533759"/>
            </a:xfrm>
            <a:prstGeom prst="chevron">
              <a:avLst>
                <a:gd name="adj" fmla="val 71739"/>
              </a:avLst>
            </a:prstGeom>
            <a:solidFill>
              <a:schemeClr val="accent1">
                <a:lumMod val="90000"/>
              </a:schemeClr>
            </a:solidFill>
            <a:ln w="12700" algn="ctr">
              <a:solidFill>
                <a:schemeClr val="tx1"/>
              </a:solidFill>
              <a:miter lim="800000"/>
              <a:headEnd/>
              <a:tailEnd/>
            </a:ln>
            <a:effectLst/>
          </p:spPr>
          <p:txBody>
            <a:bodyPr lIns="79681" tIns="39840" rIns="79681" bIns="39840" anchor="ctr"/>
            <a:lstStyle/>
            <a:p>
              <a:pPr marL="166688" defTabSz="796925" eaLnBrk="0" hangingPunct="0">
                <a:lnSpc>
                  <a:spcPct val="90000"/>
                </a:lnSpc>
                <a:spcBef>
                  <a:spcPct val="50000"/>
                </a:spcBef>
                <a:defRPr/>
              </a:pPr>
              <a:r>
                <a:rPr lang="en-GB" sz="1800" b="1" dirty="0" err="1">
                  <a:solidFill>
                    <a:schemeClr val="tx1"/>
                  </a:solidFill>
                </a:rPr>
                <a:t>Cadrage</a:t>
              </a:r>
              <a:endParaRPr lang="en-GB" sz="1800" b="1" dirty="0">
                <a:solidFill>
                  <a:schemeClr val="tx1"/>
                </a:solidFill>
              </a:endParaRPr>
            </a:p>
          </p:txBody>
        </p:sp>
        <p:sp>
          <p:nvSpPr>
            <p:cNvPr id="88" name="AutoShape 8"/>
            <p:cNvSpPr>
              <a:spLocks noChangeArrowheads="1"/>
            </p:cNvSpPr>
            <p:nvPr/>
          </p:nvSpPr>
          <p:spPr bwMode="auto">
            <a:xfrm>
              <a:off x="4495800" y="1143000"/>
              <a:ext cx="4038600" cy="572021"/>
            </a:xfrm>
            <a:prstGeom prst="chevron">
              <a:avLst>
                <a:gd name="adj" fmla="val 71739"/>
              </a:avLst>
            </a:prstGeom>
            <a:solidFill>
              <a:schemeClr val="accent1">
                <a:lumMod val="90000"/>
              </a:schemeClr>
            </a:solidFill>
            <a:ln w="12700" algn="ctr">
              <a:solidFill>
                <a:schemeClr val="tx1"/>
              </a:solidFill>
              <a:miter lim="800000"/>
              <a:headEnd/>
              <a:tailEnd/>
            </a:ln>
            <a:effectLst/>
          </p:spPr>
          <p:txBody>
            <a:bodyPr lIns="79681" tIns="39840" rIns="79681" bIns="39840" anchor="ctr"/>
            <a:lstStyle/>
            <a:p>
              <a:pPr marL="166688" defTabSz="796925" eaLnBrk="0" hangingPunct="0">
                <a:lnSpc>
                  <a:spcPct val="90000"/>
                </a:lnSpc>
                <a:spcBef>
                  <a:spcPct val="50000"/>
                </a:spcBef>
                <a:defRPr/>
              </a:pPr>
              <a:r>
                <a:rPr lang="en-GB" sz="1800" b="1" dirty="0" err="1">
                  <a:solidFill>
                    <a:schemeClr val="tx1"/>
                  </a:solidFill>
                </a:rPr>
                <a:t>Préparation</a:t>
              </a:r>
              <a:r>
                <a:rPr lang="en-GB" sz="1800" b="1" dirty="0">
                  <a:solidFill>
                    <a:schemeClr val="tx1"/>
                  </a:solidFill>
                </a:rPr>
                <a:t> </a:t>
              </a:r>
              <a:r>
                <a:rPr lang="en-GB" sz="1800" b="1" dirty="0" err="1">
                  <a:solidFill>
                    <a:schemeClr val="tx1"/>
                  </a:solidFill>
                </a:rPr>
                <a:t>détaillée</a:t>
              </a:r>
              <a:endParaRPr lang="en-GB" sz="1800" b="1" dirty="0">
                <a:solidFill>
                  <a:schemeClr val="tx1"/>
                </a:solidFill>
              </a:endParaRPr>
            </a:p>
          </p:txBody>
        </p:sp>
      </p:grpSp>
    </p:spTree>
    <p:extLst>
      <p:ext uri="{BB962C8B-B14F-4D97-AF65-F5344CB8AC3E}">
        <p14:creationId xmlns:p14="http://schemas.microsoft.com/office/powerpoint/2010/main" val="5771717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6"/>
          <p:cNvSpPr>
            <a:spLocks noGrp="1" noChangeArrowheads="1"/>
          </p:cNvSpPr>
          <p:nvPr>
            <p:ph type="sldNum" sz="quarter" idx="12"/>
          </p:nvPr>
        </p:nvSpPr>
        <p:spPr>
          <a:noFill/>
        </p:spPr>
        <p:txBody>
          <a:bodyPr/>
          <a:lstStyle/>
          <a:p>
            <a:fld id="{499879E5-485C-4C04-B951-F57FE7A64293}" type="slidenum">
              <a:rPr lang="en-GB" smtClean="0"/>
              <a:pPr/>
              <a:t>19</a:t>
            </a:fld>
            <a:endParaRPr lang="en-GB"/>
          </a:p>
        </p:txBody>
      </p:sp>
      <p:sp>
        <p:nvSpPr>
          <p:cNvPr id="7" name="Espace réservé du numéro de diapositive 3"/>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A5592F67-F8F5-4C14-A1DE-3ADFB70E72D2}" type="slidenum">
              <a:rPr lang="en-GB" sz="1400">
                <a:latin typeface="+mn-lt"/>
              </a:rPr>
              <a:pPr algn="r">
                <a:defRPr/>
              </a:pPr>
              <a:t>19</a:t>
            </a:fld>
            <a:endParaRPr lang="en-GB" sz="1400">
              <a:latin typeface="+mn-lt"/>
            </a:endParaRPr>
          </a:p>
        </p:txBody>
      </p:sp>
      <p:sp>
        <p:nvSpPr>
          <p:cNvPr id="10" name="Slide Number Placeholder 3"/>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715F4F08-9258-4AFC-9710-07E32DA5A1B1}" type="slidenum">
              <a:rPr lang="en-US" sz="1400">
                <a:latin typeface="+mn-lt"/>
              </a:rPr>
              <a:pPr algn="r">
                <a:defRPr/>
              </a:pPr>
              <a:t>19</a:t>
            </a:fld>
            <a:endParaRPr lang="en-US" sz="1400">
              <a:latin typeface="+mn-lt"/>
            </a:endParaRPr>
          </a:p>
        </p:txBody>
      </p:sp>
      <p:sp>
        <p:nvSpPr>
          <p:cNvPr id="3078" name="Rectangle 6"/>
          <p:cNvSpPr>
            <a:spLocks noChangeArrowheads="1"/>
          </p:cNvSpPr>
          <p:nvPr/>
        </p:nvSpPr>
        <p:spPr bwMode="auto">
          <a:xfrm>
            <a:off x="107504" y="1401135"/>
            <a:ext cx="9143999" cy="874713"/>
          </a:xfrm>
          <a:prstGeom prst="rect">
            <a:avLst/>
          </a:prstGeom>
          <a:noFill/>
          <a:ln w="9525">
            <a:noFill/>
            <a:miter lim="800000"/>
            <a:headEnd/>
            <a:tailEnd/>
          </a:ln>
        </p:spPr>
        <p:txBody>
          <a:bodyPr anchor="b"/>
          <a:lstStyle/>
          <a:p>
            <a:r>
              <a:rPr lang="fr-FR" sz="2800" b="1" i="1" dirty="0">
                <a:latin typeface="+mj-lt"/>
                <a:ea typeface="+mj-ea"/>
                <a:cs typeface="+mj-cs"/>
              </a:rPr>
              <a:t>Préparation des plafonds de dépense dans un cadre pluriannuel</a:t>
            </a:r>
          </a:p>
        </p:txBody>
      </p:sp>
      <p:sp>
        <p:nvSpPr>
          <p:cNvPr id="3079" name="Text Box 9"/>
          <p:cNvSpPr txBox="1">
            <a:spLocks noChangeArrowheads="1"/>
          </p:cNvSpPr>
          <p:nvPr/>
        </p:nvSpPr>
        <p:spPr bwMode="auto">
          <a:xfrm>
            <a:off x="2143125" y="6092825"/>
            <a:ext cx="4751388" cy="366713"/>
          </a:xfrm>
          <a:prstGeom prst="rect">
            <a:avLst/>
          </a:prstGeom>
          <a:noFill/>
          <a:ln w="9525">
            <a:noFill/>
            <a:miter lim="800000"/>
            <a:headEnd/>
            <a:tailEnd/>
          </a:ln>
        </p:spPr>
        <p:txBody>
          <a:bodyPr>
            <a:spAutoFit/>
          </a:bodyPr>
          <a:lstStyle/>
          <a:p>
            <a:pPr>
              <a:spcBef>
                <a:spcPct val="50000"/>
              </a:spcBef>
            </a:pPr>
            <a:endParaRPr lang="fr-FR" sz="1800"/>
          </a:p>
        </p:txBody>
      </p:sp>
      <p:sp>
        <p:nvSpPr>
          <p:cNvPr id="3080" name="Text Box 11"/>
          <p:cNvSpPr txBox="1">
            <a:spLocks noChangeArrowheads="1"/>
          </p:cNvSpPr>
          <p:nvPr/>
        </p:nvSpPr>
        <p:spPr bwMode="auto">
          <a:xfrm>
            <a:off x="6948488" y="6308725"/>
            <a:ext cx="1008062" cy="366713"/>
          </a:xfrm>
          <a:prstGeom prst="rect">
            <a:avLst/>
          </a:prstGeom>
          <a:noFill/>
          <a:ln w="9525">
            <a:noFill/>
            <a:miter lim="800000"/>
            <a:headEnd/>
            <a:tailEnd/>
          </a:ln>
        </p:spPr>
        <p:txBody>
          <a:bodyPr>
            <a:spAutoFit/>
          </a:bodyPr>
          <a:lstStyle/>
          <a:p>
            <a:pPr>
              <a:spcBef>
                <a:spcPct val="50000"/>
              </a:spcBef>
            </a:pPr>
            <a:endParaRPr lang="fr-FR" sz="1800"/>
          </a:p>
        </p:txBody>
      </p:sp>
      <p:graphicFrame>
        <p:nvGraphicFramePr>
          <p:cNvPr id="3074" name="Object 2"/>
          <p:cNvGraphicFramePr>
            <a:graphicFrameLocks noChangeAspect="1"/>
          </p:cNvGraphicFramePr>
          <p:nvPr>
            <p:extLst>
              <p:ext uri="{D42A27DB-BD31-4B8C-83A1-F6EECF244321}">
                <p14:modId xmlns:p14="http://schemas.microsoft.com/office/powerpoint/2010/main" val="1675645166"/>
              </p:ext>
            </p:extLst>
          </p:nvPr>
        </p:nvGraphicFramePr>
        <p:xfrm>
          <a:off x="0" y="2357430"/>
          <a:ext cx="8904288" cy="4071938"/>
        </p:xfrm>
        <a:graphic>
          <a:graphicData uri="http://schemas.openxmlformats.org/presentationml/2006/ole">
            <mc:AlternateContent xmlns:mc="http://schemas.openxmlformats.org/markup-compatibility/2006">
              <mc:Choice xmlns:v="urn:schemas-microsoft-com:vml" Requires="v">
                <p:oleObj spid="_x0000_s96270" name="Feuille de calcul" r:id="rId4" imgW="11039502" imgH="5048298" progId="Excel.Sheet.12">
                  <p:embed/>
                </p:oleObj>
              </mc:Choice>
              <mc:Fallback>
                <p:oleObj name="Feuille de calcul" r:id="rId4" imgW="11039502" imgH="5048298" progId="Excel.Sheet.12">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357430"/>
                        <a:ext cx="8904288" cy="4071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4596351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re 1"/>
          <p:cNvSpPr>
            <a:spLocks noGrp="1"/>
          </p:cNvSpPr>
          <p:nvPr>
            <p:ph type="title"/>
          </p:nvPr>
        </p:nvSpPr>
        <p:spPr>
          <a:xfrm>
            <a:off x="395288" y="1052513"/>
            <a:ext cx="8229600" cy="936625"/>
          </a:xfrm>
        </p:spPr>
        <p:txBody>
          <a:bodyPr/>
          <a:lstStyle/>
          <a:p>
            <a:pPr algn="ctr"/>
            <a:r>
              <a:rPr lang="en-GB" altLang="en-US" sz="3200" dirty="0"/>
              <a:t>Plan du module </a:t>
            </a:r>
          </a:p>
        </p:txBody>
      </p:sp>
      <p:sp>
        <p:nvSpPr>
          <p:cNvPr id="5123" name="Espace réservé du contenu 2"/>
          <p:cNvSpPr>
            <a:spLocks noGrp="1"/>
          </p:cNvSpPr>
          <p:nvPr>
            <p:ph idx="1"/>
          </p:nvPr>
        </p:nvSpPr>
        <p:spPr>
          <a:xfrm>
            <a:off x="468313" y="2186004"/>
            <a:ext cx="8229600" cy="3529012"/>
          </a:xfrm>
        </p:spPr>
        <p:txBody>
          <a:bodyPr/>
          <a:lstStyle/>
          <a:p>
            <a:pPr>
              <a:spcAft>
                <a:spcPts val="1200"/>
              </a:spcAft>
              <a:buClr>
                <a:srgbClr val="002060"/>
              </a:buClr>
              <a:buFont typeface="Wingdings" pitchFamily="2" charset="2"/>
              <a:buChar char="Ø"/>
              <a:defRPr/>
            </a:pPr>
            <a:r>
              <a:rPr lang="fr-FR" altLang="en-US" b="1" i="0" dirty="0">
                <a:solidFill>
                  <a:srgbClr val="FF0000"/>
                </a:solidFill>
              </a:rPr>
              <a:t>Le Budget </a:t>
            </a:r>
          </a:p>
          <a:p>
            <a:pPr>
              <a:spcAft>
                <a:spcPts val="1200"/>
              </a:spcAft>
              <a:buClr>
                <a:srgbClr val="002060"/>
              </a:buClr>
              <a:buFont typeface="Wingdings" pitchFamily="2" charset="2"/>
              <a:buChar char="Ø"/>
              <a:defRPr/>
            </a:pPr>
            <a:r>
              <a:rPr lang="fr-FR" altLang="en-US" i="0" dirty="0"/>
              <a:t>Principes budgétaires clefs et cadre législatif et règlementaire</a:t>
            </a:r>
          </a:p>
          <a:p>
            <a:pPr>
              <a:spcAft>
                <a:spcPts val="1200"/>
              </a:spcAft>
              <a:buClr>
                <a:srgbClr val="002060"/>
              </a:buClr>
              <a:buFont typeface="Wingdings" pitchFamily="2" charset="2"/>
              <a:buChar char="Ø"/>
              <a:defRPr/>
            </a:pPr>
            <a:r>
              <a:rPr lang="fr-FR" altLang="en-US" i="0" dirty="0"/>
              <a:t>Procédure de préparation du budget</a:t>
            </a:r>
          </a:p>
          <a:p>
            <a:pPr>
              <a:spcAft>
                <a:spcPts val="1200"/>
              </a:spcAft>
              <a:buClr>
                <a:srgbClr val="002060"/>
              </a:buClr>
              <a:buFont typeface="Wingdings" pitchFamily="2" charset="2"/>
              <a:buChar char="Ø"/>
              <a:defRPr/>
            </a:pPr>
            <a:r>
              <a:rPr lang="fr-FR" altLang="en-US" i="0" dirty="0"/>
              <a:t>Le cadre des dépenses à moyen terme</a:t>
            </a:r>
          </a:p>
          <a:p>
            <a:pPr>
              <a:defRPr/>
            </a:pPr>
            <a:endParaRPr lang="fr-FR" dirty="0">
              <a:solidFill>
                <a:srgbClr val="FF0000"/>
              </a:solidFill>
            </a:endParaRPr>
          </a:p>
          <a:p>
            <a:pPr>
              <a:defRPr/>
            </a:pPr>
            <a:endParaRPr lang="fr-FR" dirty="0"/>
          </a:p>
          <a:p>
            <a:pPr>
              <a:defRPr/>
            </a:pPr>
            <a:endParaRPr lang="en-GB" dirty="0"/>
          </a:p>
          <a:p>
            <a:pPr>
              <a:defRPr/>
            </a:pPr>
            <a:endParaRPr lang="en-GB" dirty="0"/>
          </a:p>
        </p:txBody>
      </p:sp>
    </p:spTree>
    <p:extLst>
      <p:ext uri="{BB962C8B-B14F-4D97-AF65-F5344CB8AC3E}">
        <p14:creationId xmlns:p14="http://schemas.microsoft.com/office/powerpoint/2010/main" val="24881048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p14="http://schemas.microsoft.com/office/powerpoint/2010/main" val="2124286654"/>
              </p:ext>
            </p:extLst>
          </p:nvPr>
        </p:nvGraphicFramePr>
        <p:xfrm>
          <a:off x="251520" y="1988840"/>
          <a:ext cx="8172401" cy="4556179"/>
        </p:xfrm>
        <a:graphic>
          <a:graphicData uri="http://schemas.openxmlformats.org/drawingml/2006/table">
            <a:tbl>
              <a:tblPr/>
              <a:tblGrid>
                <a:gridCol w="2719241">
                  <a:extLst>
                    <a:ext uri="{9D8B030D-6E8A-4147-A177-3AD203B41FA5}">
                      <a16:colId xmlns:a16="http://schemas.microsoft.com/office/drawing/2014/main" val="20000"/>
                    </a:ext>
                  </a:extLst>
                </a:gridCol>
                <a:gridCol w="2719241">
                  <a:extLst>
                    <a:ext uri="{9D8B030D-6E8A-4147-A177-3AD203B41FA5}">
                      <a16:colId xmlns:a16="http://schemas.microsoft.com/office/drawing/2014/main" val="20001"/>
                    </a:ext>
                  </a:extLst>
                </a:gridCol>
                <a:gridCol w="2733919">
                  <a:extLst>
                    <a:ext uri="{9D8B030D-6E8A-4147-A177-3AD203B41FA5}">
                      <a16:colId xmlns:a16="http://schemas.microsoft.com/office/drawing/2014/main" val="20002"/>
                    </a:ext>
                  </a:extLst>
                </a:gridCol>
              </a:tblGrid>
              <a:tr h="14401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50" b="1" i="0" u="none" strike="noStrike" cap="none" normalizeH="0" baseline="0" dirty="0" err="1">
                          <a:ln>
                            <a:noFill/>
                          </a:ln>
                          <a:solidFill>
                            <a:srgbClr val="FFFFFF"/>
                          </a:solidFill>
                          <a:effectLst/>
                          <a:latin typeface="Verdana" charset="0"/>
                          <a:ea typeface="ＭＳ Ｐゴシック" charset="-128"/>
                        </a:rPr>
                        <a:t>Forme</a:t>
                      </a:r>
                      <a:r>
                        <a:rPr kumimoji="0" lang="en-GB" sz="1250" b="1" i="0" u="none" strike="noStrike" cap="none" normalizeH="0" baseline="0" dirty="0">
                          <a:ln>
                            <a:noFill/>
                          </a:ln>
                          <a:solidFill>
                            <a:srgbClr val="FFFFFF"/>
                          </a:solidFill>
                          <a:effectLst/>
                          <a:latin typeface="Verdana" charset="0"/>
                          <a:ea typeface="ＭＳ Ｐゴシック" charset="-128"/>
                        </a:rPr>
                        <a:t> de fragmentation</a:t>
                      </a:r>
                    </a:p>
                  </a:txBody>
                  <a:tcPr marL="91441" marR="9144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50" b="1" i="0" u="none" strike="noStrike" cap="none" normalizeH="0" baseline="0" dirty="0">
                          <a:ln>
                            <a:noFill/>
                          </a:ln>
                          <a:solidFill>
                            <a:srgbClr val="FFFFFF"/>
                          </a:solidFill>
                          <a:effectLst/>
                          <a:latin typeface="Verdana" charset="0"/>
                          <a:ea typeface="ＭＳ Ｐゴシック" charset="-128"/>
                        </a:rPr>
                        <a:t>Cause de </a:t>
                      </a:r>
                      <a:r>
                        <a:rPr kumimoji="0" lang="en-GB" sz="1250" b="1" i="0" u="none" strike="noStrike" cap="none" normalizeH="0" baseline="0" dirty="0" err="1">
                          <a:ln>
                            <a:noFill/>
                          </a:ln>
                          <a:solidFill>
                            <a:srgbClr val="FFFFFF"/>
                          </a:solidFill>
                          <a:effectLst/>
                          <a:latin typeface="Verdana" charset="0"/>
                          <a:ea typeface="ＭＳ Ｐゴシック" charset="-128"/>
                        </a:rPr>
                        <a:t>mauvaise</a:t>
                      </a:r>
                      <a:r>
                        <a:rPr kumimoji="0" lang="en-GB" sz="1250" b="1" i="0" u="none" strike="noStrike" cap="none" normalizeH="0" baseline="0" dirty="0">
                          <a:ln>
                            <a:noFill/>
                          </a:ln>
                          <a:solidFill>
                            <a:srgbClr val="FFFFFF"/>
                          </a:solidFill>
                          <a:effectLst/>
                          <a:latin typeface="Verdana" charset="0"/>
                          <a:ea typeface="ＭＳ Ｐゴシック" charset="-128"/>
                        </a:rPr>
                        <a:t> affectation </a:t>
                      </a:r>
                      <a:r>
                        <a:rPr kumimoji="0" lang="en-GB" sz="1250" b="1" i="0" u="none" strike="noStrike" cap="none" normalizeH="0" baseline="0" dirty="0" err="1">
                          <a:ln>
                            <a:noFill/>
                          </a:ln>
                          <a:solidFill>
                            <a:srgbClr val="FFFFFF"/>
                          </a:solidFill>
                          <a:effectLst/>
                          <a:latin typeface="Verdana" charset="0"/>
                          <a:ea typeface="ＭＳ Ｐゴシック" charset="-128"/>
                        </a:rPr>
                        <a:t>potentielle</a:t>
                      </a:r>
                      <a:endParaRPr kumimoji="0" lang="en-GB" sz="1250" b="1" i="0" u="none" strike="noStrike" cap="none" normalizeH="0" baseline="0" dirty="0">
                        <a:ln>
                          <a:noFill/>
                        </a:ln>
                        <a:solidFill>
                          <a:srgbClr val="FFFFFF"/>
                        </a:solidFill>
                        <a:effectLst/>
                        <a:latin typeface="Verdana" charset="0"/>
                        <a:ea typeface="ＭＳ Ｐゴシック" charset="-128"/>
                      </a:endParaRPr>
                    </a:p>
                  </a:txBody>
                  <a:tcPr marL="91441" marR="9144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50" b="1" i="0" u="none" strike="noStrike" cap="none" normalizeH="0" baseline="0">
                          <a:ln>
                            <a:noFill/>
                          </a:ln>
                          <a:solidFill>
                            <a:srgbClr val="FFFFFF"/>
                          </a:solidFill>
                          <a:effectLst/>
                          <a:latin typeface="Verdana" charset="0"/>
                          <a:ea typeface="ＭＳ Ｐゴシック" charset="-128"/>
                        </a:rPr>
                        <a:t>Action corrective</a:t>
                      </a:r>
                    </a:p>
                  </a:txBody>
                  <a:tcPr marL="91441" marR="9144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1"/>
                    </a:solidFill>
                  </a:tcPr>
                </a:tc>
                <a:extLst>
                  <a:ext uri="{0D108BD9-81ED-4DB2-BD59-A6C34878D82A}">
                    <a16:rowId xmlns:a16="http://schemas.microsoft.com/office/drawing/2014/main" val="10000"/>
                  </a:ext>
                </a:extLst>
              </a:tr>
              <a:tr h="90703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50" b="0" i="0" u="none" strike="noStrike" cap="none" normalizeH="0" baseline="0" dirty="0">
                          <a:ln>
                            <a:noFill/>
                          </a:ln>
                          <a:solidFill>
                            <a:srgbClr val="000000"/>
                          </a:solidFill>
                          <a:effectLst/>
                          <a:latin typeface="Verdana" charset="0"/>
                          <a:ea typeface="ＭＳ Ｐゴシック" charset="-128"/>
                        </a:rPr>
                        <a:t>Prêt et don-</a:t>
                      </a:r>
                      <a:r>
                        <a:rPr kumimoji="0" lang="en-GB" sz="1250" b="0" i="0" u="none" strike="noStrike" cap="none" normalizeH="0" baseline="0" dirty="0" err="1">
                          <a:ln>
                            <a:noFill/>
                          </a:ln>
                          <a:solidFill>
                            <a:srgbClr val="000000"/>
                          </a:solidFill>
                          <a:effectLst/>
                          <a:latin typeface="Verdana" charset="0"/>
                          <a:ea typeface="ＭＳ Ｐゴシック" charset="-128"/>
                        </a:rPr>
                        <a:t>projet</a:t>
                      </a:r>
                      <a:r>
                        <a:rPr kumimoji="0" lang="en-GB" sz="1250" b="0" i="0" u="none" strike="noStrike" cap="none" normalizeH="0" baseline="0" dirty="0">
                          <a:ln>
                            <a:noFill/>
                          </a:ln>
                          <a:solidFill>
                            <a:srgbClr val="000000"/>
                          </a:solidFill>
                          <a:effectLst/>
                          <a:latin typeface="Verdana" charset="0"/>
                          <a:ea typeface="ＭＳ Ｐゴシック" charset="-128"/>
                        </a:rPr>
                        <a:t> </a:t>
                      </a:r>
                    </a:p>
                  </a:txBody>
                  <a:tcPr marL="91441" marR="9144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50" b="0" i="0" u="none" strike="noStrike" cap="none" normalizeH="0" baseline="0" dirty="0">
                          <a:ln>
                            <a:noFill/>
                          </a:ln>
                          <a:solidFill>
                            <a:srgbClr val="000000"/>
                          </a:solidFill>
                          <a:effectLst/>
                          <a:latin typeface="Verdana" charset="0"/>
                          <a:ea typeface="ＭＳ Ｐゴシック" charset="-128"/>
                        </a:rPr>
                        <a:t>Imposition des </a:t>
                      </a:r>
                      <a:r>
                        <a:rPr kumimoji="0" lang="en-GB" sz="1250" b="0" i="0" u="none" strike="noStrike" cap="none" normalizeH="0" baseline="0" dirty="0" err="1">
                          <a:ln>
                            <a:noFill/>
                          </a:ln>
                          <a:solidFill>
                            <a:srgbClr val="000000"/>
                          </a:solidFill>
                          <a:effectLst/>
                          <a:latin typeface="Verdana" charset="0"/>
                          <a:ea typeface="ＭＳ Ｐゴシック" charset="-128"/>
                        </a:rPr>
                        <a:t>priorités</a:t>
                      </a:r>
                      <a:r>
                        <a:rPr kumimoji="0" lang="en-GB" sz="1250" b="0" i="0" u="none" strike="noStrike" cap="none" normalizeH="0" baseline="0" dirty="0">
                          <a:ln>
                            <a:noFill/>
                          </a:ln>
                          <a:solidFill>
                            <a:srgbClr val="000000"/>
                          </a:solidFill>
                          <a:effectLst/>
                          <a:latin typeface="Verdana" charset="0"/>
                          <a:ea typeface="ＭＳ Ｐゴシック" charset="-128"/>
                        </a:rPr>
                        <a:t> des </a:t>
                      </a:r>
                      <a:r>
                        <a:rPr kumimoji="0" lang="en-GB" sz="1250" b="0" i="0" u="none" strike="noStrike" cap="none" normalizeH="0" baseline="0" dirty="0" err="1">
                          <a:ln>
                            <a:noFill/>
                          </a:ln>
                          <a:solidFill>
                            <a:srgbClr val="000000"/>
                          </a:solidFill>
                          <a:effectLst/>
                          <a:latin typeface="Verdana" charset="0"/>
                          <a:ea typeface="ＭＳ Ｐゴシック" charset="-128"/>
                        </a:rPr>
                        <a:t>donateurs</a:t>
                      </a:r>
                      <a:r>
                        <a:rPr kumimoji="0" lang="en-GB" sz="1250" b="0" i="0" u="none" strike="noStrike" cap="none" normalizeH="0" baseline="0" dirty="0">
                          <a:ln>
                            <a:noFill/>
                          </a:ln>
                          <a:solidFill>
                            <a:srgbClr val="000000"/>
                          </a:solidFill>
                          <a:effectLst/>
                          <a:latin typeface="Verdana" charset="0"/>
                          <a:ea typeface="ＭＳ Ｐゴシック" charset="-128"/>
                        </a:rPr>
                        <a:t>; </a:t>
                      </a:r>
                      <a:r>
                        <a:rPr kumimoji="0" lang="en-GB" sz="1250" b="0" i="0" u="none" strike="noStrike" cap="none" normalizeH="0" baseline="0" dirty="0" err="1">
                          <a:ln>
                            <a:noFill/>
                          </a:ln>
                          <a:solidFill>
                            <a:srgbClr val="000000"/>
                          </a:solidFill>
                          <a:effectLst/>
                          <a:latin typeface="Verdana" charset="0"/>
                          <a:ea typeface="ＭＳ Ｐゴシック" charset="-128"/>
                        </a:rPr>
                        <a:t>épuisement</a:t>
                      </a:r>
                      <a:r>
                        <a:rPr kumimoji="0" lang="en-GB" sz="1250" b="0" i="0" u="none" strike="noStrike" cap="none" normalizeH="0" baseline="0" dirty="0">
                          <a:ln>
                            <a:noFill/>
                          </a:ln>
                          <a:solidFill>
                            <a:srgbClr val="000000"/>
                          </a:solidFill>
                          <a:effectLst/>
                          <a:latin typeface="Verdana" charset="0"/>
                          <a:ea typeface="ＭＳ Ｐゴシック" charset="-128"/>
                        </a:rPr>
                        <a:t> des </a:t>
                      </a:r>
                      <a:r>
                        <a:rPr kumimoji="0" lang="en-GB" sz="1250" b="0" i="0" u="none" strike="noStrike" cap="none" normalizeH="0" baseline="0" dirty="0" err="1">
                          <a:ln>
                            <a:noFill/>
                          </a:ln>
                          <a:solidFill>
                            <a:srgbClr val="000000"/>
                          </a:solidFill>
                          <a:effectLst/>
                          <a:latin typeface="Verdana" charset="0"/>
                          <a:ea typeface="ＭＳ Ｐゴシック" charset="-128"/>
                        </a:rPr>
                        <a:t>ressources</a:t>
                      </a:r>
                      <a:r>
                        <a:rPr kumimoji="0" lang="en-GB" sz="1250" b="0" i="0" u="none" strike="noStrike" cap="none" normalizeH="0" baseline="0" dirty="0">
                          <a:ln>
                            <a:noFill/>
                          </a:ln>
                          <a:solidFill>
                            <a:srgbClr val="000000"/>
                          </a:solidFill>
                          <a:effectLst/>
                          <a:latin typeface="Verdana" charset="0"/>
                          <a:ea typeface="ＭＳ Ｐゴシック" charset="-128"/>
                        </a:rPr>
                        <a:t> de </a:t>
                      </a:r>
                      <a:r>
                        <a:rPr kumimoji="0" lang="en-GB" sz="1250" b="0" i="0" u="none" strike="noStrike" cap="none" normalizeH="0" baseline="0" dirty="0" err="1">
                          <a:ln>
                            <a:noFill/>
                          </a:ln>
                          <a:solidFill>
                            <a:srgbClr val="000000"/>
                          </a:solidFill>
                          <a:effectLst/>
                          <a:latin typeface="Verdana" charset="0"/>
                          <a:ea typeface="ＭＳ Ｐゴシック" charset="-128"/>
                        </a:rPr>
                        <a:t>contrepartie</a:t>
                      </a:r>
                      <a:endParaRPr kumimoji="0" lang="en-GB" sz="1250" b="0" i="0" u="none" strike="noStrike" cap="none" normalizeH="0" baseline="0" dirty="0">
                        <a:ln>
                          <a:noFill/>
                        </a:ln>
                        <a:solidFill>
                          <a:srgbClr val="000000"/>
                        </a:solidFill>
                        <a:effectLst/>
                        <a:latin typeface="Verdana" charset="0"/>
                        <a:ea typeface="ＭＳ Ｐゴシック" charset="-128"/>
                      </a:endParaRPr>
                    </a:p>
                  </a:txBody>
                  <a:tcPr marL="91441" marR="9144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50" b="0" i="0" u="none" strike="noStrike" cap="none" normalizeH="0" baseline="0" dirty="0" err="1">
                          <a:ln>
                            <a:noFill/>
                          </a:ln>
                          <a:solidFill>
                            <a:srgbClr val="000000"/>
                          </a:solidFill>
                          <a:effectLst/>
                          <a:latin typeface="Verdana" charset="0"/>
                          <a:ea typeface="ＭＳ Ｐゴシック" charset="-128"/>
                        </a:rPr>
                        <a:t>Garantir</a:t>
                      </a:r>
                      <a:r>
                        <a:rPr kumimoji="0" lang="en-GB" sz="1250" b="0" i="0" u="none" strike="noStrike" cap="none" normalizeH="0" baseline="0" dirty="0">
                          <a:ln>
                            <a:noFill/>
                          </a:ln>
                          <a:solidFill>
                            <a:srgbClr val="000000"/>
                          </a:solidFill>
                          <a:effectLst/>
                          <a:latin typeface="Verdana" charset="0"/>
                          <a:ea typeface="ＭＳ Ｐゴシック" charset="-128"/>
                        </a:rPr>
                        <a:t> la </a:t>
                      </a:r>
                      <a:r>
                        <a:rPr kumimoji="0" lang="en-GB" sz="1250" b="0" i="0" u="none" strike="noStrike" cap="none" normalizeH="0" baseline="0" dirty="0" err="1">
                          <a:ln>
                            <a:noFill/>
                          </a:ln>
                          <a:solidFill>
                            <a:srgbClr val="000000"/>
                          </a:solidFill>
                          <a:effectLst/>
                          <a:latin typeface="Verdana" charset="0"/>
                          <a:ea typeface="ＭＳ Ｐゴシック" charset="-128"/>
                        </a:rPr>
                        <a:t>transparence</a:t>
                      </a:r>
                      <a:r>
                        <a:rPr kumimoji="0" lang="en-GB" sz="1250" b="0" i="0" u="none" strike="noStrike" cap="none" normalizeH="0" baseline="0" dirty="0">
                          <a:ln>
                            <a:noFill/>
                          </a:ln>
                          <a:solidFill>
                            <a:srgbClr val="000000"/>
                          </a:solidFill>
                          <a:effectLst/>
                          <a:latin typeface="Verdana" charset="0"/>
                          <a:ea typeface="ＭＳ Ｐゴシック" charset="-128"/>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250" b="0" i="0" u="none" strike="noStrike" cap="none" normalizeH="0" baseline="0" dirty="0" err="1">
                          <a:ln>
                            <a:noFill/>
                          </a:ln>
                          <a:solidFill>
                            <a:srgbClr val="000000"/>
                          </a:solidFill>
                          <a:effectLst/>
                          <a:latin typeface="Verdana" charset="0"/>
                          <a:ea typeface="ＭＳ Ｐゴシック" charset="-128"/>
                        </a:rPr>
                        <a:t>Appui</a:t>
                      </a:r>
                      <a:r>
                        <a:rPr kumimoji="0" lang="en-GB" sz="1250" b="0" i="0" u="none" strike="noStrike" cap="none" normalizeH="0" baseline="0" dirty="0">
                          <a:ln>
                            <a:noFill/>
                          </a:ln>
                          <a:solidFill>
                            <a:srgbClr val="000000"/>
                          </a:solidFill>
                          <a:effectLst/>
                          <a:latin typeface="Verdana" charset="0"/>
                          <a:ea typeface="ＭＳ Ｐゴシック" charset="-128"/>
                        </a:rPr>
                        <a:t> budget </a:t>
                      </a:r>
                      <a:r>
                        <a:rPr kumimoji="0" lang="en-GB" sz="1250" b="0" i="0" u="none" strike="noStrike" cap="none" normalizeH="0" baseline="0" dirty="0" err="1">
                          <a:ln>
                            <a:noFill/>
                          </a:ln>
                          <a:solidFill>
                            <a:srgbClr val="000000"/>
                          </a:solidFill>
                          <a:effectLst/>
                          <a:latin typeface="Verdana" charset="0"/>
                          <a:ea typeface="ＭＳ Ｐゴシック" charset="-128"/>
                        </a:rPr>
                        <a:t>général</a:t>
                      </a:r>
                      <a:endParaRPr kumimoji="0" lang="en-GB" sz="1250" b="0" i="0" u="none" strike="noStrike" cap="none" normalizeH="0" baseline="0" dirty="0">
                        <a:ln>
                          <a:noFill/>
                        </a:ln>
                        <a:solidFill>
                          <a:srgbClr val="000000"/>
                        </a:solidFill>
                        <a:effectLst/>
                        <a:latin typeface="Verdana" charset="0"/>
                        <a:ea typeface="ＭＳ Ｐゴシック" charset="-128"/>
                      </a:endParaRPr>
                    </a:p>
                  </a:txBody>
                  <a:tcPr marL="91441" marR="9144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extLst>
                  <a:ext uri="{0D108BD9-81ED-4DB2-BD59-A6C34878D82A}">
                    <a16:rowId xmlns:a16="http://schemas.microsoft.com/office/drawing/2014/main" val="10001"/>
                  </a:ext>
                </a:extLst>
              </a:tr>
              <a:tr h="111435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50" b="0" i="0" u="none" strike="noStrike" cap="none" normalizeH="0" baseline="0" dirty="0">
                          <a:ln>
                            <a:noFill/>
                          </a:ln>
                          <a:solidFill>
                            <a:srgbClr val="000000"/>
                          </a:solidFill>
                          <a:effectLst/>
                          <a:latin typeface="Verdana" charset="0"/>
                          <a:ea typeface="ＭＳ Ｐゴシック" charset="-128"/>
                        </a:rPr>
                        <a:t>Double </a:t>
                      </a:r>
                      <a:r>
                        <a:rPr kumimoji="0" lang="en-GB" sz="1250" b="0" i="0" u="none" strike="noStrike" cap="none" normalizeH="0" baseline="0" dirty="0" err="1">
                          <a:ln>
                            <a:noFill/>
                          </a:ln>
                          <a:solidFill>
                            <a:srgbClr val="000000"/>
                          </a:solidFill>
                          <a:effectLst/>
                          <a:latin typeface="Verdana" charset="0"/>
                          <a:ea typeface="ＭＳ Ｐゴシック" charset="-128"/>
                        </a:rPr>
                        <a:t>Budgétisation</a:t>
                      </a:r>
                      <a:r>
                        <a:rPr kumimoji="0" lang="en-GB" sz="1250" b="0" i="0" u="none" strike="noStrike" cap="none" normalizeH="0" baseline="0" dirty="0">
                          <a:ln>
                            <a:noFill/>
                          </a:ln>
                          <a:solidFill>
                            <a:srgbClr val="000000"/>
                          </a:solidFill>
                          <a:effectLst/>
                          <a:latin typeface="Verdana" charset="0"/>
                          <a:ea typeface="ＭＳ Ｐゴシック" charset="-128"/>
                        </a:rPr>
                        <a:t> (courante&lt;-&gt;capital)</a:t>
                      </a:r>
                    </a:p>
                  </a:txBody>
                  <a:tcPr marL="91441" marR="9144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50" b="0" i="0" u="none" strike="noStrike" cap="none" normalizeH="0" baseline="0" dirty="0" err="1">
                          <a:ln>
                            <a:noFill/>
                          </a:ln>
                          <a:solidFill>
                            <a:srgbClr val="000000"/>
                          </a:solidFill>
                          <a:effectLst/>
                          <a:latin typeface="Verdana" charset="0"/>
                          <a:ea typeface="ＭＳ Ｐゴシック" charset="-128"/>
                        </a:rPr>
                        <a:t>Peut</a:t>
                      </a:r>
                      <a:r>
                        <a:rPr kumimoji="0" lang="en-GB" sz="1250" b="0" i="0" u="none" strike="noStrike" cap="none" normalizeH="0" baseline="0" dirty="0">
                          <a:ln>
                            <a:noFill/>
                          </a:ln>
                          <a:solidFill>
                            <a:srgbClr val="000000"/>
                          </a:solidFill>
                          <a:effectLst/>
                          <a:latin typeface="Verdana" charset="0"/>
                          <a:ea typeface="ＭＳ Ｐゴシック" charset="-128"/>
                        </a:rPr>
                        <a:t> </a:t>
                      </a:r>
                      <a:r>
                        <a:rPr kumimoji="0" lang="en-GB" sz="1250" b="0" i="0" u="none" strike="noStrike" cap="none" normalizeH="0" baseline="0" dirty="0" err="1">
                          <a:ln>
                            <a:noFill/>
                          </a:ln>
                          <a:solidFill>
                            <a:srgbClr val="000000"/>
                          </a:solidFill>
                          <a:effectLst/>
                          <a:latin typeface="Verdana" charset="0"/>
                          <a:ea typeface="ＭＳ Ｐゴシック" charset="-128"/>
                        </a:rPr>
                        <a:t>amener</a:t>
                      </a:r>
                      <a:r>
                        <a:rPr kumimoji="0" lang="en-GB" sz="1250" b="0" i="0" u="none" strike="noStrike" cap="none" normalizeH="0" baseline="0" dirty="0">
                          <a:ln>
                            <a:noFill/>
                          </a:ln>
                          <a:solidFill>
                            <a:srgbClr val="000000"/>
                          </a:solidFill>
                          <a:effectLst/>
                          <a:latin typeface="Verdana" charset="0"/>
                          <a:ea typeface="ＭＳ Ｐゴシック" charset="-128"/>
                        </a:rPr>
                        <a:t> à de nouveaux </a:t>
                      </a:r>
                      <a:r>
                        <a:rPr kumimoji="0" lang="en-GB" sz="1250" b="0" i="0" u="none" strike="noStrike" cap="none" normalizeH="0" baseline="0" dirty="0" err="1">
                          <a:ln>
                            <a:noFill/>
                          </a:ln>
                          <a:solidFill>
                            <a:srgbClr val="000000"/>
                          </a:solidFill>
                          <a:effectLst/>
                          <a:latin typeface="Verdana" charset="0"/>
                          <a:ea typeface="ＭＳ Ｐゴシック" charset="-128"/>
                        </a:rPr>
                        <a:t>investissements</a:t>
                      </a:r>
                      <a:r>
                        <a:rPr kumimoji="0" lang="en-GB" sz="1250" b="0" i="0" u="none" strike="noStrike" cap="none" normalizeH="0" baseline="0" dirty="0">
                          <a:ln>
                            <a:noFill/>
                          </a:ln>
                          <a:solidFill>
                            <a:srgbClr val="000000"/>
                          </a:solidFill>
                          <a:effectLst/>
                          <a:latin typeface="Verdana" charset="0"/>
                          <a:ea typeface="ＭＳ Ｐゴシック" charset="-128"/>
                        </a:rPr>
                        <a:t> de </a:t>
                      </a:r>
                      <a:r>
                        <a:rPr kumimoji="0" lang="en-GB" sz="1250" b="0" i="0" u="none" strike="noStrike" cap="none" normalizeH="0" baseline="0" dirty="0" err="1">
                          <a:ln>
                            <a:noFill/>
                          </a:ln>
                          <a:solidFill>
                            <a:srgbClr val="000000"/>
                          </a:solidFill>
                          <a:effectLst/>
                          <a:latin typeface="Verdana" charset="0"/>
                          <a:ea typeface="ＭＳ Ｐゴシック" charset="-128"/>
                        </a:rPr>
                        <a:t>faible</a:t>
                      </a:r>
                      <a:r>
                        <a:rPr kumimoji="0" lang="en-GB" sz="1250" b="0" i="0" u="none" strike="noStrike" cap="none" normalizeH="0" baseline="0" dirty="0">
                          <a:ln>
                            <a:noFill/>
                          </a:ln>
                          <a:solidFill>
                            <a:srgbClr val="000000"/>
                          </a:solidFill>
                          <a:effectLst/>
                          <a:latin typeface="Verdana" charset="0"/>
                          <a:ea typeface="ＭＳ Ｐゴシック" charset="-128"/>
                        </a:rPr>
                        <a:t> </a:t>
                      </a:r>
                      <a:r>
                        <a:rPr kumimoji="0" lang="en-GB" sz="1250" b="0" i="0" u="none" strike="noStrike" cap="none" normalizeH="0" baseline="0" dirty="0" err="1">
                          <a:ln>
                            <a:noFill/>
                          </a:ln>
                          <a:solidFill>
                            <a:srgbClr val="000000"/>
                          </a:solidFill>
                          <a:effectLst/>
                          <a:latin typeface="Verdana" charset="0"/>
                          <a:ea typeface="ＭＳ Ｐゴシック" charset="-128"/>
                        </a:rPr>
                        <a:t>rentabilité</a:t>
                      </a:r>
                      <a:r>
                        <a:rPr kumimoji="0" lang="en-GB" sz="1250" b="0" i="0" u="none" strike="noStrike" cap="none" normalizeH="0" baseline="0" dirty="0">
                          <a:ln>
                            <a:noFill/>
                          </a:ln>
                          <a:solidFill>
                            <a:srgbClr val="000000"/>
                          </a:solidFill>
                          <a:effectLst/>
                          <a:latin typeface="Verdana" charset="0"/>
                          <a:ea typeface="ＭＳ Ｐゴシック" charset="-128"/>
                        </a:rPr>
                        <a:t>, des </a:t>
                      </a:r>
                      <a:r>
                        <a:rPr kumimoji="0" lang="en-GB" sz="1250" b="0" i="0" u="none" strike="noStrike" cap="none" normalizeH="0" baseline="0" dirty="0" err="1">
                          <a:ln>
                            <a:noFill/>
                          </a:ln>
                          <a:solidFill>
                            <a:srgbClr val="000000"/>
                          </a:solidFill>
                          <a:effectLst/>
                          <a:latin typeface="Verdana" charset="0"/>
                          <a:ea typeface="ＭＳ Ｐゴシック" charset="-128"/>
                        </a:rPr>
                        <a:t>coûts</a:t>
                      </a:r>
                      <a:r>
                        <a:rPr kumimoji="0" lang="en-GB" sz="1250" b="0" i="0" u="none" strike="noStrike" cap="none" normalizeH="0" baseline="0" dirty="0">
                          <a:ln>
                            <a:noFill/>
                          </a:ln>
                          <a:solidFill>
                            <a:srgbClr val="000000"/>
                          </a:solidFill>
                          <a:effectLst/>
                          <a:latin typeface="Verdana" charset="0"/>
                          <a:ea typeface="ＭＳ Ｐゴシック" charset="-128"/>
                        </a:rPr>
                        <a:t> </a:t>
                      </a:r>
                      <a:r>
                        <a:rPr kumimoji="0" lang="en-GB" sz="1250" b="0" i="0" u="none" strike="noStrike" cap="none" normalizeH="0" baseline="0" dirty="0" err="1">
                          <a:ln>
                            <a:noFill/>
                          </a:ln>
                          <a:solidFill>
                            <a:srgbClr val="000000"/>
                          </a:solidFill>
                          <a:effectLst/>
                          <a:latin typeface="Verdana" charset="0"/>
                          <a:ea typeface="ＭＳ Ｐゴシック" charset="-128"/>
                        </a:rPr>
                        <a:t>récurrents</a:t>
                      </a:r>
                      <a:r>
                        <a:rPr kumimoji="0" lang="en-GB" sz="1250" b="0" i="0" u="none" strike="noStrike" cap="none" normalizeH="0" baseline="0" dirty="0">
                          <a:ln>
                            <a:noFill/>
                          </a:ln>
                          <a:solidFill>
                            <a:srgbClr val="000000"/>
                          </a:solidFill>
                          <a:effectLst/>
                          <a:latin typeface="Verdana" charset="0"/>
                          <a:ea typeface="ＭＳ Ｐゴシック" charset="-128"/>
                        </a:rPr>
                        <a:t> non </a:t>
                      </a:r>
                      <a:r>
                        <a:rPr kumimoji="0" lang="en-GB" sz="1250" b="0" i="0" u="none" strike="noStrike" cap="none" normalizeH="0" baseline="0" dirty="0" err="1">
                          <a:ln>
                            <a:noFill/>
                          </a:ln>
                          <a:solidFill>
                            <a:srgbClr val="000000"/>
                          </a:solidFill>
                          <a:effectLst/>
                          <a:latin typeface="Verdana" charset="0"/>
                          <a:ea typeface="ＭＳ Ｐゴシック" charset="-128"/>
                        </a:rPr>
                        <a:t>financés</a:t>
                      </a:r>
                      <a:endParaRPr kumimoji="0" lang="en-GB" sz="1250" b="0" i="0" u="none" strike="noStrike" cap="none" normalizeH="0" baseline="0" dirty="0">
                        <a:ln>
                          <a:noFill/>
                        </a:ln>
                        <a:solidFill>
                          <a:srgbClr val="000000"/>
                        </a:solidFill>
                        <a:effectLst/>
                        <a:latin typeface="Verdana" charset="0"/>
                        <a:ea typeface="ＭＳ Ｐゴシック" charset="-128"/>
                      </a:endParaRPr>
                    </a:p>
                  </a:txBody>
                  <a:tcPr marL="91441" marR="9144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50" b="0" i="0" u="none" strike="noStrike" cap="none" normalizeH="0" baseline="0" dirty="0" err="1">
                          <a:ln>
                            <a:noFill/>
                          </a:ln>
                          <a:solidFill>
                            <a:srgbClr val="000000"/>
                          </a:solidFill>
                          <a:effectLst/>
                          <a:latin typeface="Verdana" charset="0"/>
                          <a:ea typeface="ＭＳ Ｐゴシック" charset="-128"/>
                        </a:rPr>
                        <a:t>Processus</a:t>
                      </a:r>
                      <a:r>
                        <a:rPr kumimoji="0" lang="en-GB" sz="1250" b="0" i="0" u="none" strike="noStrike" cap="none" normalizeH="0" baseline="0" dirty="0">
                          <a:ln>
                            <a:noFill/>
                          </a:ln>
                          <a:solidFill>
                            <a:srgbClr val="000000"/>
                          </a:solidFill>
                          <a:effectLst/>
                          <a:latin typeface="Verdana" charset="0"/>
                          <a:ea typeface="ＭＳ Ｐゴシック" charset="-128"/>
                        </a:rPr>
                        <a:t> de </a:t>
                      </a:r>
                      <a:r>
                        <a:rPr kumimoji="0" lang="en-GB" sz="1250" b="0" i="0" u="none" strike="noStrike" cap="none" normalizeH="0" baseline="0" dirty="0" err="1">
                          <a:ln>
                            <a:noFill/>
                          </a:ln>
                          <a:solidFill>
                            <a:srgbClr val="000000"/>
                          </a:solidFill>
                          <a:effectLst/>
                          <a:latin typeface="Verdana" charset="0"/>
                          <a:ea typeface="ＭＳ Ｐゴシック" charset="-128"/>
                        </a:rPr>
                        <a:t>budgétisation</a:t>
                      </a:r>
                      <a:r>
                        <a:rPr kumimoji="0" lang="en-GB" sz="1250" b="0" i="0" u="none" strike="noStrike" cap="none" normalizeH="0" baseline="0" dirty="0">
                          <a:ln>
                            <a:noFill/>
                          </a:ln>
                          <a:solidFill>
                            <a:srgbClr val="000000"/>
                          </a:solidFill>
                          <a:effectLst/>
                          <a:latin typeface="Verdana" charset="0"/>
                          <a:ea typeface="ＭＳ Ｐゴシック" charset="-128"/>
                        </a:rPr>
                        <a:t> </a:t>
                      </a:r>
                      <a:r>
                        <a:rPr kumimoji="0" lang="en-GB" sz="1250" b="0" i="0" u="none" strike="noStrike" cap="none" normalizeH="0" baseline="0" dirty="0" err="1">
                          <a:ln>
                            <a:noFill/>
                          </a:ln>
                          <a:solidFill>
                            <a:srgbClr val="000000"/>
                          </a:solidFill>
                          <a:effectLst/>
                          <a:latin typeface="Verdana" charset="0"/>
                          <a:ea typeface="ＭＳ Ｐゴシック" charset="-128"/>
                        </a:rPr>
                        <a:t>unifié</a:t>
                      </a:r>
                      <a:endParaRPr kumimoji="0" lang="en-GB" sz="1250" b="0" i="0" u="none" strike="noStrike" cap="none" normalizeH="0" baseline="0" dirty="0">
                        <a:ln>
                          <a:noFill/>
                        </a:ln>
                        <a:solidFill>
                          <a:srgbClr val="000000"/>
                        </a:solidFill>
                        <a:effectLst/>
                        <a:latin typeface="Verdana" charset="0"/>
                        <a:ea typeface="ＭＳ Ｐゴシック" charset="-128"/>
                      </a:endParaRPr>
                    </a:p>
                  </a:txBody>
                  <a:tcPr marL="91441" marR="9144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7E7"/>
                    </a:solidFill>
                  </a:tcPr>
                </a:tc>
                <a:extLst>
                  <a:ext uri="{0D108BD9-81ED-4DB2-BD59-A6C34878D82A}">
                    <a16:rowId xmlns:a16="http://schemas.microsoft.com/office/drawing/2014/main" val="10002"/>
                  </a:ext>
                </a:extLst>
              </a:tr>
              <a:tr h="69970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50" b="0" i="0" u="none" strike="noStrike" cap="none" normalizeH="0" baseline="0">
                          <a:ln>
                            <a:noFill/>
                          </a:ln>
                          <a:solidFill>
                            <a:srgbClr val="000000"/>
                          </a:solidFill>
                          <a:effectLst/>
                          <a:latin typeface="Verdana" charset="0"/>
                          <a:ea typeface="ＭＳ Ｐゴシック" charset="-128"/>
                        </a:rPr>
                        <a:t>Fonds extra-budgétaires, organisations autonomes</a:t>
                      </a:r>
                    </a:p>
                  </a:txBody>
                  <a:tcPr marL="91441" marR="9144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50" b="0" i="0" u="none" strike="noStrike" cap="none" normalizeH="0" baseline="0" dirty="0" err="1">
                          <a:ln>
                            <a:noFill/>
                          </a:ln>
                          <a:solidFill>
                            <a:srgbClr val="000000"/>
                          </a:solidFill>
                          <a:effectLst/>
                          <a:latin typeface="Verdana" charset="0"/>
                          <a:ea typeface="ＭＳ Ｐゴシック" charset="-128"/>
                        </a:rPr>
                        <a:t>Leurs</a:t>
                      </a:r>
                      <a:r>
                        <a:rPr kumimoji="0" lang="en-GB" sz="1250" b="0" i="0" u="none" strike="noStrike" cap="none" normalizeH="0" baseline="0" dirty="0">
                          <a:ln>
                            <a:noFill/>
                          </a:ln>
                          <a:solidFill>
                            <a:srgbClr val="000000"/>
                          </a:solidFill>
                          <a:effectLst/>
                          <a:latin typeface="Verdana" charset="0"/>
                          <a:ea typeface="ＭＳ Ｐゴシック" charset="-128"/>
                        </a:rPr>
                        <a:t> </a:t>
                      </a:r>
                      <a:r>
                        <a:rPr kumimoji="0" lang="en-GB" sz="1250" b="0" i="0" u="none" strike="noStrike" cap="none" normalizeH="0" baseline="0" dirty="0" err="1">
                          <a:ln>
                            <a:noFill/>
                          </a:ln>
                          <a:solidFill>
                            <a:srgbClr val="000000"/>
                          </a:solidFill>
                          <a:effectLst/>
                          <a:latin typeface="Verdana" charset="0"/>
                          <a:ea typeface="ＭＳ Ｐゴシック" charset="-128"/>
                        </a:rPr>
                        <a:t>priorités</a:t>
                      </a:r>
                      <a:r>
                        <a:rPr kumimoji="0" lang="en-GB" sz="1250" b="0" i="0" u="none" strike="noStrike" cap="none" normalizeH="0" baseline="0" dirty="0">
                          <a:ln>
                            <a:noFill/>
                          </a:ln>
                          <a:solidFill>
                            <a:srgbClr val="000000"/>
                          </a:solidFill>
                          <a:effectLst/>
                          <a:latin typeface="Verdana" charset="0"/>
                          <a:ea typeface="ＭＳ Ｐゴシック" charset="-128"/>
                        </a:rPr>
                        <a:t> </a:t>
                      </a:r>
                      <a:r>
                        <a:rPr kumimoji="0" lang="en-GB" sz="1250" b="0" i="0" u="none" strike="noStrike" cap="none" normalizeH="0" baseline="0" dirty="0" err="1">
                          <a:ln>
                            <a:noFill/>
                          </a:ln>
                          <a:solidFill>
                            <a:srgbClr val="000000"/>
                          </a:solidFill>
                          <a:effectLst/>
                          <a:latin typeface="Verdana" charset="0"/>
                          <a:ea typeface="ＭＳ Ｐゴシック" charset="-128"/>
                        </a:rPr>
                        <a:t>propres</a:t>
                      </a:r>
                      <a:r>
                        <a:rPr kumimoji="0" lang="en-GB" sz="1250" b="0" i="0" u="none" strike="noStrike" cap="none" normalizeH="0" baseline="0" dirty="0">
                          <a:ln>
                            <a:noFill/>
                          </a:ln>
                          <a:solidFill>
                            <a:srgbClr val="000000"/>
                          </a:solidFill>
                          <a:effectLst/>
                          <a:latin typeface="Verdana" charset="0"/>
                          <a:ea typeface="ＭＳ Ｐゴシック" charset="-128"/>
                        </a:rPr>
                        <a:t> </a:t>
                      </a:r>
                      <a:r>
                        <a:rPr kumimoji="0" lang="en-GB" sz="1250" b="0" i="0" u="none" strike="noStrike" cap="none" normalizeH="0" baseline="0" dirty="0" err="1">
                          <a:ln>
                            <a:noFill/>
                          </a:ln>
                          <a:solidFill>
                            <a:srgbClr val="000000"/>
                          </a:solidFill>
                          <a:effectLst/>
                          <a:latin typeface="Verdana" charset="0"/>
                          <a:ea typeface="ＭＳ Ｐゴシック" charset="-128"/>
                        </a:rPr>
                        <a:t>dominent</a:t>
                      </a:r>
                      <a:r>
                        <a:rPr kumimoji="0" lang="en-GB" sz="1250" b="0" i="0" u="none" strike="noStrike" cap="none" normalizeH="0" baseline="0" dirty="0">
                          <a:ln>
                            <a:noFill/>
                          </a:ln>
                          <a:solidFill>
                            <a:srgbClr val="000000"/>
                          </a:solidFill>
                          <a:effectLst/>
                          <a:latin typeface="Verdana" charset="0"/>
                          <a:ea typeface="ＭＳ Ｐゴシック" charset="-128"/>
                        </a:rPr>
                        <a:t> </a:t>
                      </a:r>
                      <a:r>
                        <a:rPr kumimoji="0" lang="en-GB" sz="1250" b="0" i="0" u="none" strike="noStrike" cap="none" normalizeH="0" baseline="0" dirty="0" err="1">
                          <a:ln>
                            <a:noFill/>
                          </a:ln>
                          <a:solidFill>
                            <a:srgbClr val="000000"/>
                          </a:solidFill>
                          <a:effectLst/>
                          <a:latin typeface="Verdana" charset="0"/>
                          <a:ea typeface="ＭＳ Ｐゴシック" charset="-128"/>
                        </a:rPr>
                        <a:t>celles</a:t>
                      </a:r>
                      <a:r>
                        <a:rPr kumimoji="0" lang="en-GB" sz="1250" b="0" i="0" u="none" strike="noStrike" cap="none" normalizeH="0" baseline="0" dirty="0">
                          <a:ln>
                            <a:noFill/>
                          </a:ln>
                          <a:solidFill>
                            <a:srgbClr val="000000"/>
                          </a:solidFill>
                          <a:effectLst/>
                          <a:latin typeface="Verdana" charset="0"/>
                          <a:ea typeface="ＭＳ Ｐゴシック" charset="-128"/>
                        </a:rPr>
                        <a:t> du </a:t>
                      </a:r>
                      <a:r>
                        <a:rPr kumimoji="0" lang="en-GB" sz="1250" b="0" i="0" u="none" strike="noStrike" cap="none" normalizeH="0" baseline="0" dirty="0" err="1">
                          <a:ln>
                            <a:noFill/>
                          </a:ln>
                          <a:solidFill>
                            <a:srgbClr val="000000"/>
                          </a:solidFill>
                          <a:effectLst/>
                          <a:latin typeface="Verdana" charset="0"/>
                          <a:ea typeface="ＭＳ Ｐゴシック" charset="-128"/>
                        </a:rPr>
                        <a:t>gouvernement</a:t>
                      </a:r>
                      <a:endParaRPr kumimoji="0" lang="en-GB" sz="1250" b="0" i="0" u="none" strike="noStrike" cap="none" normalizeH="0" baseline="0" dirty="0">
                        <a:ln>
                          <a:noFill/>
                        </a:ln>
                        <a:solidFill>
                          <a:srgbClr val="000000"/>
                        </a:solidFill>
                        <a:effectLst/>
                        <a:latin typeface="Verdana" charset="0"/>
                        <a:ea typeface="ＭＳ Ｐゴシック" charset="-128"/>
                      </a:endParaRPr>
                    </a:p>
                  </a:txBody>
                  <a:tcPr marL="91441" marR="9144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50" b="0" i="0" u="none" strike="noStrike" cap="none" normalizeH="0" baseline="0" dirty="0" err="1">
                          <a:ln>
                            <a:noFill/>
                          </a:ln>
                          <a:solidFill>
                            <a:srgbClr val="000000"/>
                          </a:solidFill>
                          <a:effectLst/>
                          <a:latin typeface="Verdana" charset="0"/>
                          <a:ea typeface="ＭＳ Ｐゴシック" charset="-128"/>
                        </a:rPr>
                        <a:t>Mécanismes</a:t>
                      </a:r>
                      <a:r>
                        <a:rPr kumimoji="0" lang="en-GB" sz="1250" b="0" i="0" u="none" strike="noStrike" cap="none" normalizeH="0" baseline="0" dirty="0">
                          <a:ln>
                            <a:noFill/>
                          </a:ln>
                          <a:solidFill>
                            <a:srgbClr val="000000"/>
                          </a:solidFill>
                          <a:effectLst/>
                          <a:latin typeface="Verdana" charset="0"/>
                          <a:ea typeface="ＭＳ Ｐゴシック" charset="-128"/>
                        </a:rPr>
                        <a:t> </a:t>
                      </a:r>
                      <a:r>
                        <a:rPr kumimoji="0" lang="en-GB" sz="1250" b="0" i="0" u="none" strike="noStrike" cap="none" normalizeH="0" baseline="0" dirty="0" err="1">
                          <a:ln>
                            <a:noFill/>
                          </a:ln>
                          <a:solidFill>
                            <a:srgbClr val="000000"/>
                          </a:solidFill>
                          <a:effectLst/>
                          <a:latin typeface="Verdana" charset="0"/>
                          <a:ea typeface="ＭＳ Ｐゴシック" charset="-128"/>
                        </a:rPr>
                        <a:t>visant</a:t>
                      </a:r>
                      <a:r>
                        <a:rPr kumimoji="0" lang="en-GB" sz="1250" b="0" i="0" u="none" strike="noStrike" cap="none" normalizeH="0" baseline="0" dirty="0">
                          <a:ln>
                            <a:noFill/>
                          </a:ln>
                          <a:solidFill>
                            <a:srgbClr val="000000"/>
                          </a:solidFill>
                          <a:effectLst/>
                          <a:latin typeface="Verdana" charset="0"/>
                          <a:ea typeface="ＭＳ Ｐゴシック" charset="-128"/>
                        </a:rPr>
                        <a:t> à examiner </a:t>
                      </a:r>
                      <a:r>
                        <a:rPr kumimoji="0" lang="en-GB" sz="1250" b="0" i="0" u="none" strike="noStrike" cap="none" normalizeH="0" baseline="0" dirty="0" err="1">
                          <a:ln>
                            <a:noFill/>
                          </a:ln>
                          <a:solidFill>
                            <a:srgbClr val="000000"/>
                          </a:solidFill>
                          <a:effectLst/>
                          <a:latin typeface="Verdana" charset="0"/>
                          <a:ea typeface="ＭＳ Ｐゴシック" charset="-128"/>
                        </a:rPr>
                        <a:t>toutes</a:t>
                      </a:r>
                      <a:r>
                        <a:rPr kumimoji="0" lang="en-GB" sz="1250" b="0" i="0" u="none" strike="noStrike" cap="none" normalizeH="0" baseline="0" dirty="0">
                          <a:ln>
                            <a:noFill/>
                          </a:ln>
                          <a:solidFill>
                            <a:srgbClr val="000000"/>
                          </a:solidFill>
                          <a:effectLst/>
                          <a:latin typeface="Verdana" charset="0"/>
                          <a:ea typeface="ＭＳ Ｐゴシック" charset="-128"/>
                        </a:rPr>
                        <a:t> les </a:t>
                      </a:r>
                      <a:r>
                        <a:rPr kumimoji="0" lang="en-GB" sz="1250" b="0" i="0" u="none" strike="noStrike" cap="none" normalizeH="0" baseline="0" dirty="0" err="1">
                          <a:ln>
                            <a:noFill/>
                          </a:ln>
                          <a:solidFill>
                            <a:srgbClr val="000000"/>
                          </a:solidFill>
                          <a:effectLst/>
                          <a:latin typeface="Verdana" charset="0"/>
                          <a:ea typeface="ＭＳ Ｐゴシック" charset="-128"/>
                        </a:rPr>
                        <a:t>dépenses</a:t>
                      </a:r>
                      <a:r>
                        <a:rPr kumimoji="0" lang="en-GB" sz="1250" b="0" i="0" u="none" strike="noStrike" cap="none" normalizeH="0" baseline="0" dirty="0">
                          <a:ln>
                            <a:noFill/>
                          </a:ln>
                          <a:solidFill>
                            <a:srgbClr val="000000"/>
                          </a:solidFill>
                          <a:effectLst/>
                          <a:latin typeface="Verdana" charset="0"/>
                          <a:ea typeface="ＭＳ Ｐゴシック" charset="-128"/>
                        </a:rPr>
                        <a:t> ensemble</a:t>
                      </a:r>
                    </a:p>
                  </a:txBody>
                  <a:tcPr marL="91441" marR="9144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extLst>
                  <a:ext uri="{0D108BD9-81ED-4DB2-BD59-A6C34878D82A}">
                    <a16:rowId xmlns:a16="http://schemas.microsoft.com/office/drawing/2014/main" val="10003"/>
                  </a:ext>
                </a:extLst>
              </a:tr>
              <a:tr h="69970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50" b="0" i="0" u="none" strike="noStrike" cap="none" normalizeH="0" baseline="0">
                          <a:ln>
                            <a:noFill/>
                          </a:ln>
                          <a:solidFill>
                            <a:srgbClr val="000000"/>
                          </a:solidFill>
                          <a:effectLst/>
                          <a:latin typeface="Verdana" charset="0"/>
                          <a:ea typeface="ＭＳ Ｐゴシック" charset="-128"/>
                        </a:rPr>
                        <a:t>Dépenses fiscales</a:t>
                      </a:r>
                    </a:p>
                  </a:txBody>
                  <a:tcPr marL="91441" marR="9144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50" b="0" i="0" u="none" strike="noStrike" cap="none" normalizeH="0" baseline="0">
                          <a:ln>
                            <a:noFill/>
                          </a:ln>
                          <a:solidFill>
                            <a:srgbClr val="000000"/>
                          </a:solidFill>
                          <a:effectLst/>
                          <a:latin typeface="Verdana" charset="0"/>
                          <a:ea typeface="ＭＳ Ｐゴシック" charset="-128"/>
                        </a:rPr>
                        <a:t>Bénéfices mal ciblés, pas correctement suivis</a:t>
                      </a:r>
                    </a:p>
                  </a:txBody>
                  <a:tcPr marL="91441" marR="9144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50" b="0" i="0" u="none" strike="noStrike" cap="none" normalizeH="0" baseline="0" dirty="0" err="1">
                          <a:ln>
                            <a:noFill/>
                          </a:ln>
                          <a:solidFill>
                            <a:srgbClr val="000000"/>
                          </a:solidFill>
                          <a:effectLst/>
                          <a:latin typeface="Verdana" charset="0"/>
                          <a:ea typeface="ＭＳ Ｐゴシック" charset="-128"/>
                        </a:rPr>
                        <a:t>Examens</a:t>
                      </a:r>
                      <a:r>
                        <a:rPr kumimoji="0" lang="en-GB" sz="1250" b="0" i="0" u="none" strike="noStrike" cap="none" normalizeH="0" baseline="0" dirty="0">
                          <a:ln>
                            <a:noFill/>
                          </a:ln>
                          <a:solidFill>
                            <a:srgbClr val="000000"/>
                          </a:solidFill>
                          <a:effectLst/>
                          <a:latin typeface="Verdana" charset="0"/>
                          <a:ea typeface="ＭＳ Ｐゴシック" charset="-128"/>
                        </a:rPr>
                        <a:t> de </a:t>
                      </a:r>
                      <a:r>
                        <a:rPr kumimoji="0" lang="en-GB" sz="1250" b="0" i="0" u="none" strike="noStrike" cap="none" normalizeH="0" baseline="0" dirty="0" err="1">
                          <a:ln>
                            <a:noFill/>
                          </a:ln>
                          <a:solidFill>
                            <a:srgbClr val="000000"/>
                          </a:solidFill>
                          <a:effectLst/>
                          <a:latin typeface="Verdana" charset="0"/>
                          <a:ea typeface="ＭＳ Ｐゴシック" charset="-128"/>
                        </a:rPr>
                        <a:t>toutes</a:t>
                      </a:r>
                      <a:r>
                        <a:rPr kumimoji="0" lang="en-GB" sz="1250" b="0" i="0" u="none" strike="noStrike" cap="none" normalizeH="0" baseline="0" dirty="0">
                          <a:ln>
                            <a:noFill/>
                          </a:ln>
                          <a:solidFill>
                            <a:srgbClr val="000000"/>
                          </a:solidFill>
                          <a:effectLst/>
                          <a:latin typeface="Verdana" charset="0"/>
                          <a:ea typeface="ＭＳ Ｐゴシック" charset="-128"/>
                        </a:rPr>
                        <a:t> les </a:t>
                      </a:r>
                      <a:r>
                        <a:rPr kumimoji="0" lang="en-GB" sz="1250" b="0" i="0" u="none" strike="noStrike" cap="none" normalizeH="0" baseline="0" dirty="0" err="1">
                          <a:ln>
                            <a:noFill/>
                          </a:ln>
                          <a:solidFill>
                            <a:srgbClr val="000000"/>
                          </a:solidFill>
                          <a:effectLst/>
                          <a:latin typeface="Verdana" charset="0"/>
                          <a:ea typeface="ＭＳ Ｐゴシック" charset="-128"/>
                        </a:rPr>
                        <a:t>dépenses</a:t>
                      </a:r>
                      <a:r>
                        <a:rPr kumimoji="0" lang="en-GB" sz="1250" b="0" i="0" u="none" strike="noStrike" cap="none" normalizeH="0" baseline="0" dirty="0">
                          <a:ln>
                            <a:noFill/>
                          </a:ln>
                          <a:solidFill>
                            <a:srgbClr val="000000"/>
                          </a:solidFill>
                          <a:effectLst/>
                          <a:latin typeface="Verdana" charset="0"/>
                          <a:ea typeface="ＭＳ Ｐゴシック" charset="-128"/>
                        </a:rPr>
                        <a:t>, production de rapports</a:t>
                      </a:r>
                    </a:p>
                  </a:txBody>
                  <a:tcPr marL="91441" marR="9144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7E7"/>
                    </a:solidFill>
                  </a:tcPr>
                </a:tc>
                <a:extLst>
                  <a:ext uri="{0D108BD9-81ED-4DB2-BD59-A6C34878D82A}">
                    <a16:rowId xmlns:a16="http://schemas.microsoft.com/office/drawing/2014/main" val="10004"/>
                  </a:ext>
                </a:extLst>
              </a:tr>
              <a:tr h="658505">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1250" b="0" i="0" u="none" strike="noStrike" cap="none" normalizeH="0" baseline="0" dirty="0" err="1">
                          <a:ln>
                            <a:noFill/>
                          </a:ln>
                          <a:solidFill>
                            <a:srgbClr val="000000"/>
                          </a:solidFill>
                          <a:effectLst/>
                          <a:latin typeface="Verdana" charset="0"/>
                          <a:ea typeface="ＭＳ Ｐゴシック" charset="-128"/>
                        </a:rPr>
                        <a:t>Activités</a:t>
                      </a:r>
                      <a:r>
                        <a:rPr kumimoji="0" lang="en-GB" sz="1250" b="0" i="0" u="none" strike="noStrike" cap="none" normalizeH="0" baseline="0" dirty="0">
                          <a:ln>
                            <a:noFill/>
                          </a:ln>
                          <a:solidFill>
                            <a:srgbClr val="000000"/>
                          </a:solidFill>
                          <a:effectLst/>
                          <a:latin typeface="Verdana" charset="0"/>
                          <a:ea typeface="ＭＳ Ｐゴシック" charset="-128"/>
                        </a:rPr>
                        <a:t>  quasi-</a:t>
                      </a:r>
                      <a:r>
                        <a:rPr kumimoji="0" lang="en-GB" sz="1250" b="0" i="0" u="none" strike="noStrike" cap="none" normalizeH="0" baseline="0" dirty="0" err="1">
                          <a:ln>
                            <a:noFill/>
                          </a:ln>
                          <a:solidFill>
                            <a:srgbClr val="000000"/>
                          </a:solidFill>
                          <a:effectLst/>
                          <a:latin typeface="Verdana" charset="0"/>
                          <a:ea typeface="ＭＳ Ｐゴシック" charset="-128"/>
                        </a:rPr>
                        <a:t>budgétaires</a:t>
                      </a:r>
                      <a:endParaRPr kumimoji="0" lang="en-GB" sz="1250" b="0" i="0" u="none" strike="noStrike" cap="none" normalizeH="0" baseline="0" dirty="0">
                        <a:ln>
                          <a:noFill/>
                        </a:ln>
                        <a:solidFill>
                          <a:srgbClr val="000000"/>
                        </a:solidFill>
                        <a:effectLst/>
                        <a:latin typeface="Verdana" charset="0"/>
                        <a:ea typeface="ＭＳ Ｐゴシック" charset="-128"/>
                      </a:endParaRPr>
                    </a:p>
                  </a:txBody>
                  <a:tcPr marL="91441" marR="9144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50" b="0" i="0" u="none" strike="noStrike" cap="none" normalizeH="0" baseline="0" dirty="0">
                          <a:ln>
                            <a:noFill/>
                          </a:ln>
                          <a:solidFill>
                            <a:srgbClr val="000000"/>
                          </a:solidFill>
                          <a:effectLst/>
                          <a:latin typeface="Verdana" charset="0"/>
                          <a:ea typeface="ＭＳ Ｐゴシック" charset="-128"/>
                        </a:rPr>
                        <a:t>Subventions </a:t>
                      </a:r>
                      <a:r>
                        <a:rPr kumimoji="0" lang="en-GB" sz="1250" b="0" i="0" u="none" strike="noStrike" cap="none" normalizeH="0" baseline="0" dirty="0" err="1">
                          <a:ln>
                            <a:noFill/>
                          </a:ln>
                          <a:solidFill>
                            <a:srgbClr val="000000"/>
                          </a:solidFill>
                          <a:effectLst/>
                          <a:latin typeface="Verdana" charset="0"/>
                          <a:ea typeface="ＭＳ Ｐゴシック" charset="-128"/>
                        </a:rPr>
                        <a:t>capturées</a:t>
                      </a:r>
                      <a:r>
                        <a:rPr kumimoji="0" lang="en-GB" sz="1250" b="0" i="0" u="none" strike="noStrike" cap="none" normalizeH="0" baseline="0" dirty="0">
                          <a:ln>
                            <a:noFill/>
                          </a:ln>
                          <a:solidFill>
                            <a:srgbClr val="000000"/>
                          </a:solidFill>
                          <a:effectLst/>
                          <a:latin typeface="Verdana" charset="0"/>
                          <a:ea typeface="ＭＳ Ｐゴシック" charset="-128"/>
                        </a:rPr>
                        <a:t>  par des </a:t>
                      </a:r>
                      <a:r>
                        <a:rPr kumimoji="0" lang="en-GB" sz="1250" b="0" i="0" u="none" strike="noStrike" cap="none" normalizeH="0" baseline="0" dirty="0" err="1">
                          <a:ln>
                            <a:noFill/>
                          </a:ln>
                          <a:solidFill>
                            <a:srgbClr val="000000"/>
                          </a:solidFill>
                          <a:effectLst/>
                          <a:latin typeface="Verdana" charset="0"/>
                          <a:ea typeface="ＭＳ Ｐゴシック" charset="-128"/>
                        </a:rPr>
                        <a:t>intérêts</a:t>
                      </a:r>
                      <a:r>
                        <a:rPr kumimoji="0" lang="en-GB" sz="1250" b="0" i="0" u="none" strike="noStrike" cap="none" normalizeH="0" baseline="0" dirty="0">
                          <a:ln>
                            <a:noFill/>
                          </a:ln>
                          <a:solidFill>
                            <a:srgbClr val="000000"/>
                          </a:solidFill>
                          <a:effectLst/>
                          <a:latin typeface="Verdana" charset="0"/>
                          <a:ea typeface="ＭＳ Ｐゴシック" charset="-128"/>
                        </a:rPr>
                        <a:t> </a:t>
                      </a:r>
                      <a:r>
                        <a:rPr kumimoji="0" lang="en-GB" sz="1250" b="0" i="0" u="none" strike="noStrike" cap="none" normalizeH="0" baseline="0" dirty="0" err="1">
                          <a:ln>
                            <a:noFill/>
                          </a:ln>
                          <a:solidFill>
                            <a:srgbClr val="000000"/>
                          </a:solidFill>
                          <a:effectLst/>
                          <a:latin typeface="Verdana" charset="0"/>
                          <a:ea typeface="ＭＳ Ｐゴシック" charset="-128"/>
                        </a:rPr>
                        <a:t>privés</a:t>
                      </a:r>
                      <a:endParaRPr kumimoji="0" lang="en-GB" sz="1250" b="0" i="0" u="none" strike="noStrike" cap="none" normalizeH="0" baseline="0" dirty="0">
                        <a:ln>
                          <a:noFill/>
                        </a:ln>
                        <a:solidFill>
                          <a:srgbClr val="000000"/>
                        </a:solidFill>
                        <a:effectLst/>
                        <a:latin typeface="Verdana" charset="0"/>
                        <a:ea typeface="ＭＳ Ｐゴシック" charset="-128"/>
                      </a:endParaRPr>
                    </a:p>
                  </a:txBody>
                  <a:tcPr marL="91441" marR="9144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50" b="0" i="0" u="none" strike="noStrike" cap="none" normalizeH="0" baseline="0" dirty="0" err="1">
                          <a:ln>
                            <a:noFill/>
                          </a:ln>
                          <a:solidFill>
                            <a:srgbClr val="000000"/>
                          </a:solidFill>
                          <a:effectLst/>
                          <a:latin typeface="Verdana" charset="0"/>
                          <a:ea typeface="ＭＳ Ｐゴシック" charset="-128"/>
                        </a:rPr>
                        <a:t>Transparence</a:t>
                      </a:r>
                      <a:r>
                        <a:rPr kumimoji="0" lang="en-GB" sz="1250" b="0" i="0" u="none" strike="noStrike" cap="none" normalizeH="0" baseline="0" dirty="0">
                          <a:ln>
                            <a:noFill/>
                          </a:ln>
                          <a:solidFill>
                            <a:srgbClr val="000000"/>
                          </a:solidFill>
                          <a:effectLst/>
                          <a:latin typeface="Verdana" charset="0"/>
                          <a:ea typeface="ＭＳ Ｐゴシック" charset="-128"/>
                        </a:rPr>
                        <a:t> et obligations de services publics </a:t>
                      </a:r>
                      <a:r>
                        <a:rPr kumimoji="0" lang="en-GB" sz="1250" b="0" i="0" u="none" strike="noStrike" cap="none" normalizeH="0" baseline="0" dirty="0" err="1">
                          <a:ln>
                            <a:noFill/>
                          </a:ln>
                          <a:solidFill>
                            <a:srgbClr val="000000"/>
                          </a:solidFill>
                          <a:effectLst/>
                          <a:latin typeface="Verdana" charset="0"/>
                          <a:ea typeface="ＭＳ Ｐゴシック" charset="-128"/>
                        </a:rPr>
                        <a:t>financées</a:t>
                      </a:r>
                      <a:r>
                        <a:rPr kumimoji="0" lang="en-GB" sz="1250" b="0" i="0" u="none" strike="noStrike" cap="none" normalizeH="0" baseline="0" dirty="0">
                          <a:ln>
                            <a:noFill/>
                          </a:ln>
                          <a:solidFill>
                            <a:srgbClr val="000000"/>
                          </a:solidFill>
                          <a:effectLst/>
                          <a:latin typeface="Verdana" charset="0"/>
                          <a:ea typeface="ＭＳ Ｐゴシック" charset="-128"/>
                        </a:rPr>
                        <a:t> par le budget</a:t>
                      </a:r>
                    </a:p>
                  </a:txBody>
                  <a:tcPr marL="91441" marR="9144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extLst>
                  <a:ext uri="{0D108BD9-81ED-4DB2-BD59-A6C34878D82A}">
                    <a16:rowId xmlns:a16="http://schemas.microsoft.com/office/drawing/2014/main" val="10005"/>
                  </a:ext>
                </a:extLst>
              </a:tr>
            </a:tbl>
          </a:graphicData>
        </a:graphic>
      </p:graphicFrame>
      <p:sp>
        <p:nvSpPr>
          <p:cNvPr id="23584" name="Titre 2"/>
          <p:cNvSpPr>
            <a:spLocks noGrp="1"/>
          </p:cNvSpPr>
          <p:nvPr>
            <p:ph type="title"/>
          </p:nvPr>
        </p:nvSpPr>
        <p:spPr>
          <a:xfrm>
            <a:off x="0" y="1285875"/>
            <a:ext cx="9144000" cy="855663"/>
          </a:xfrm>
        </p:spPr>
        <p:txBody>
          <a:bodyPr/>
          <a:lstStyle/>
          <a:p>
            <a:r>
              <a:rPr lang="en-GB" dirty="0" err="1"/>
              <a:t>Eviter</a:t>
            </a:r>
            <a:r>
              <a:rPr lang="en-GB" dirty="0"/>
              <a:t> la fragmentation </a:t>
            </a:r>
            <a:br>
              <a:rPr lang="en-GB" dirty="0"/>
            </a:br>
            <a:r>
              <a:rPr lang="en-GB" sz="1400" b="0" dirty="0" err="1"/>
              <a:t>D’après</a:t>
            </a:r>
            <a:r>
              <a:rPr lang="en-GB" sz="1400" b="0" dirty="0"/>
              <a:t> </a:t>
            </a:r>
            <a:r>
              <a:rPr lang="en-GB" sz="1400" b="0" dirty="0" err="1"/>
              <a:t>J.Brumby</a:t>
            </a:r>
            <a:r>
              <a:rPr lang="en-GB" sz="1400" b="0" dirty="0"/>
              <a:t> </a:t>
            </a:r>
            <a:r>
              <a:rPr lang="en-GB" sz="1400" b="0" dirty="0" err="1"/>
              <a:t>dans</a:t>
            </a:r>
            <a:r>
              <a:rPr lang="en-GB" sz="1400" b="0" dirty="0"/>
              <a:t> Robinson </a:t>
            </a:r>
            <a:r>
              <a:rPr lang="en-GB" sz="1400" b="0" dirty="0">
                <a:latin typeface="Calibri" pitchFamily="34" charset="0"/>
              </a:rPr>
              <a:t>«</a:t>
            </a:r>
            <a:r>
              <a:rPr lang="en-GB" sz="1400" b="0" i="1" dirty="0"/>
              <a:t>Performance budgeting</a:t>
            </a:r>
            <a:r>
              <a:rPr lang="en-GB" sz="1400" b="0" i="1" dirty="0">
                <a:latin typeface="Calibri" pitchFamily="34" charset="0"/>
              </a:rPr>
              <a:t>»</a:t>
            </a:r>
            <a:r>
              <a:rPr lang="en-GB" sz="1400" b="0" dirty="0"/>
              <a:t>. FMI. 2007 </a:t>
            </a:r>
            <a:br>
              <a:rPr lang="en-GB" sz="1400" b="0" dirty="0"/>
            </a:br>
            <a:endParaRPr lang="en-GB" sz="1400" b="0" dirty="0"/>
          </a:p>
        </p:txBody>
      </p:sp>
    </p:spTree>
    <p:extLst>
      <p:ext uri="{BB962C8B-B14F-4D97-AF65-F5344CB8AC3E}">
        <p14:creationId xmlns:p14="http://schemas.microsoft.com/office/powerpoint/2010/main" val="19628162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re 1"/>
          <p:cNvSpPr>
            <a:spLocks noGrp="1"/>
          </p:cNvSpPr>
          <p:nvPr>
            <p:ph type="title"/>
          </p:nvPr>
        </p:nvSpPr>
        <p:spPr>
          <a:xfrm>
            <a:off x="395288" y="1052513"/>
            <a:ext cx="8229600" cy="936625"/>
          </a:xfrm>
        </p:spPr>
        <p:txBody>
          <a:bodyPr/>
          <a:lstStyle/>
          <a:p>
            <a:pPr algn="ctr"/>
            <a:r>
              <a:rPr lang="en-GB" altLang="en-US" sz="3200" dirty="0"/>
              <a:t>Plan du module </a:t>
            </a:r>
          </a:p>
        </p:txBody>
      </p:sp>
      <p:sp>
        <p:nvSpPr>
          <p:cNvPr id="5123" name="Espace réservé du contenu 2"/>
          <p:cNvSpPr>
            <a:spLocks noGrp="1"/>
          </p:cNvSpPr>
          <p:nvPr>
            <p:ph idx="1"/>
          </p:nvPr>
        </p:nvSpPr>
        <p:spPr>
          <a:xfrm>
            <a:off x="468313" y="2186004"/>
            <a:ext cx="8229600" cy="3529012"/>
          </a:xfrm>
        </p:spPr>
        <p:txBody>
          <a:bodyPr/>
          <a:lstStyle/>
          <a:p>
            <a:pPr>
              <a:spcAft>
                <a:spcPts val="1200"/>
              </a:spcAft>
              <a:buClr>
                <a:srgbClr val="002060"/>
              </a:buClr>
              <a:buFont typeface="Wingdings" pitchFamily="2" charset="2"/>
              <a:buChar char="Ø"/>
              <a:defRPr/>
            </a:pPr>
            <a:r>
              <a:rPr lang="fr-FR" altLang="en-US" i="0" dirty="0"/>
              <a:t>Le Budget </a:t>
            </a:r>
          </a:p>
          <a:p>
            <a:pPr>
              <a:spcAft>
                <a:spcPts val="1200"/>
              </a:spcAft>
              <a:buClr>
                <a:srgbClr val="002060"/>
              </a:buClr>
              <a:buFont typeface="Wingdings" pitchFamily="2" charset="2"/>
              <a:buChar char="Ø"/>
              <a:defRPr/>
            </a:pPr>
            <a:r>
              <a:rPr lang="fr-FR" altLang="en-US" i="0" dirty="0"/>
              <a:t>Principes budgétaires clefs et cadre législatif et règlementaire</a:t>
            </a:r>
          </a:p>
          <a:p>
            <a:pPr>
              <a:spcAft>
                <a:spcPts val="1200"/>
              </a:spcAft>
              <a:buClr>
                <a:srgbClr val="002060"/>
              </a:buClr>
              <a:buFont typeface="Wingdings" pitchFamily="2" charset="2"/>
              <a:buChar char="Ø"/>
              <a:defRPr/>
            </a:pPr>
            <a:r>
              <a:rPr lang="fr-FR" altLang="en-US" i="0" dirty="0"/>
              <a:t>Procédure de préparation du budget</a:t>
            </a:r>
          </a:p>
          <a:p>
            <a:pPr>
              <a:spcAft>
                <a:spcPts val="1200"/>
              </a:spcAft>
              <a:buClr>
                <a:srgbClr val="002060"/>
              </a:buClr>
              <a:buFont typeface="Wingdings" pitchFamily="2" charset="2"/>
              <a:buChar char="Ø"/>
              <a:defRPr/>
            </a:pPr>
            <a:r>
              <a:rPr lang="fr-FR" altLang="en-US" b="1" i="0" dirty="0">
                <a:solidFill>
                  <a:srgbClr val="FF0000"/>
                </a:solidFill>
              </a:rPr>
              <a:t>Le cadre des dépenses à moyen terme (CDMT)</a:t>
            </a:r>
          </a:p>
          <a:p>
            <a:pPr>
              <a:defRPr/>
            </a:pPr>
            <a:endParaRPr lang="fr-FR" dirty="0">
              <a:solidFill>
                <a:srgbClr val="FF0000"/>
              </a:solidFill>
            </a:endParaRPr>
          </a:p>
          <a:p>
            <a:pPr>
              <a:defRPr/>
            </a:pPr>
            <a:endParaRPr lang="fr-FR" dirty="0"/>
          </a:p>
          <a:p>
            <a:pPr>
              <a:defRPr/>
            </a:pPr>
            <a:endParaRPr lang="en-GB" dirty="0"/>
          </a:p>
          <a:p>
            <a:pPr>
              <a:defRPr/>
            </a:pPr>
            <a:endParaRPr lang="en-GB" dirty="0"/>
          </a:p>
        </p:txBody>
      </p:sp>
    </p:spTree>
    <p:extLst>
      <p:ext uri="{BB962C8B-B14F-4D97-AF65-F5344CB8AC3E}">
        <p14:creationId xmlns:p14="http://schemas.microsoft.com/office/powerpoint/2010/main" val="23177750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Espace réservé du numéro de diapositive 8"/>
          <p:cNvSpPr>
            <a:spLocks noGrp="1"/>
          </p:cNvSpPr>
          <p:nvPr>
            <p:ph type="sldNum" sz="quarter" idx="12"/>
          </p:nvPr>
        </p:nvSpPr>
        <p:spPr>
          <a:noFill/>
        </p:spPr>
        <p:txBody>
          <a:bodyPr/>
          <a:lstStyle/>
          <a:p>
            <a:fld id="{7A7B7F3F-1ADA-4A4B-B7CB-7CCEACD0A7C1}" type="slidenum">
              <a:rPr lang="en-GB" smtClean="0"/>
              <a:pPr/>
              <a:t>22</a:t>
            </a:fld>
            <a:endParaRPr lang="en-GB"/>
          </a:p>
        </p:txBody>
      </p:sp>
      <p:sp>
        <p:nvSpPr>
          <p:cNvPr id="12291" name="Rectangle 2"/>
          <p:cNvSpPr>
            <a:spLocks noGrp="1" noChangeArrowheads="1"/>
          </p:cNvSpPr>
          <p:nvPr>
            <p:ph type="title" idx="4294967295"/>
          </p:nvPr>
        </p:nvSpPr>
        <p:spPr>
          <a:xfrm>
            <a:off x="379413" y="-26988"/>
            <a:ext cx="8764587" cy="1335088"/>
          </a:xfrm>
        </p:spPr>
        <p:txBody>
          <a:bodyPr/>
          <a:lstStyle/>
          <a:p>
            <a:br>
              <a:rPr lang="fr-FR" sz="3600"/>
            </a:br>
            <a:r>
              <a:rPr lang="fr-FR" sz="3600"/>
              <a:t>Qu’est qu’un CDMT ?</a:t>
            </a:r>
            <a:br>
              <a:rPr lang="fr-FR" sz="3600"/>
            </a:br>
            <a:endParaRPr lang="fr-FR" sz="3600"/>
          </a:p>
        </p:txBody>
      </p:sp>
      <p:sp>
        <p:nvSpPr>
          <p:cNvPr id="12292" name="ZoneTexte 3"/>
          <p:cNvSpPr txBox="1">
            <a:spLocks noChangeArrowheads="1"/>
          </p:cNvSpPr>
          <p:nvPr/>
        </p:nvSpPr>
        <p:spPr bwMode="auto">
          <a:xfrm>
            <a:off x="214313" y="2571750"/>
            <a:ext cx="3857625" cy="2862263"/>
          </a:xfrm>
          <a:prstGeom prst="rect">
            <a:avLst/>
          </a:prstGeom>
          <a:noFill/>
          <a:ln w="9525">
            <a:solidFill>
              <a:schemeClr val="tx1"/>
            </a:solidFill>
            <a:miter lim="800000"/>
            <a:headEnd/>
            <a:tailEnd/>
          </a:ln>
        </p:spPr>
        <p:txBody>
          <a:bodyPr>
            <a:spAutoFit/>
          </a:bodyPr>
          <a:lstStyle/>
          <a:p>
            <a:r>
              <a:rPr lang="fr-FR" sz="2000" dirty="0">
                <a:solidFill>
                  <a:srgbClr val="103C72"/>
                </a:solidFill>
              </a:rPr>
              <a:t>Variante 1/ Le CDMT est un instrument pour la discipline budgétaire globale, allouer les ressources conformément aux priorités et fournir aux gestionnaires de la prévisibilité</a:t>
            </a:r>
          </a:p>
          <a:p>
            <a:r>
              <a:rPr lang="en-GB" sz="2000" i="1" dirty="0">
                <a:solidFill>
                  <a:srgbClr val="103C72"/>
                </a:solidFill>
              </a:rPr>
              <a:t>Pays de </a:t>
            </a:r>
            <a:r>
              <a:rPr lang="en-GB" sz="2000" i="1" dirty="0" err="1">
                <a:solidFill>
                  <a:srgbClr val="103C72"/>
                </a:solidFill>
              </a:rPr>
              <a:t>l’OCDE</a:t>
            </a:r>
            <a:endParaRPr lang="en-GB" sz="2000" i="1" dirty="0">
              <a:solidFill>
                <a:srgbClr val="103C72"/>
              </a:solidFill>
            </a:endParaRPr>
          </a:p>
          <a:p>
            <a:r>
              <a:rPr lang="en-GB" sz="2000" i="1" dirty="0" err="1">
                <a:solidFill>
                  <a:srgbClr val="103C72"/>
                </a:solidFill>
              </a:rPr>
              <a:t>Afrique</a:t>
            </a:r>
            <a:r>
              <a:rPr lang="en-GB" sz="2000" i="1" dirty="0">
                <a:solidFill>
                  <a:srgbClr val="103C72"/>
                </a:solidFill>
              </a:rPr>
              <a:t> du Sud, etc.</a:t>
            </a:r>
            <a:endParaRPr lang="en-GB" sz="2000" i="1" dirty="0">
              <a:solidFill>
                <a:srgbClr val="00B050"/>
              </a:solidFill>
            </a:endParaRPr>
          </a:p>
        </p:txBody>
      </p:sp>
      <p:sp>
        <p:nvSpPr>
          <p:cNvPr id="12293" name="ZoneTexte 4"/>
          <p:cNvSpPr txBox="1">
            <a:spLocks noChangeArrowheads="1"/>
          </p:cNvSpPr>
          <p:nvPr/>
        </p:nvSpPr>
        <p:spPr bwMode="auto">
          <a:xfrm>
            <a:off x="4572000" y="2643188"/>
            <a:ext cx="4214813" cy="2862262"/>
          </a:xfrm>
          <a:prstGeom prst="rect">
            <a:avLst/>
          </a:prstGeom>
          <a:noFill/>
          <a:ln w="9525">
            <a:solidFill>
              <a:schemeClr val="tx1"/>
            </a:solidFill>
            <a:miter lim="800000"/>
            <a:headEnd/>
            <a:tailEnd/>
          </a:ln>
        </p:spPr>
        <p:txBody>
          <a:bodyPr>
            <a:spAutoFit/>
          </a:bodyPr>
          <a:lstStyle/>
          <a:p>
            <a:r>
              <a:rPr lang="fr-FR" sz="2000" dirty="0">
                <a:solidFill>
                  <a:srgbClr val="103C72"/>
                </a:solidFill>
              </a:rPr>
              <a:t>Variante 2/ Le CDMT présente le chiffrage des stratégies. </a:t>
            </a:r>
            <a:r>
              <a:rPr lang="fr-FR" sz="2000" dirty="0" err="1">
                <a:solidFill>
                  <a:srgbClr val="103C72"/>
                </a:solidFill>
              </a:rPr>
              <a:t>ll</a:t>
            </a:r>
            <a:r>
              <a:rPr lang="fr-FR" sz="2000" dirty="0">
                <a:solidFill>
                  <a:srgbClr val="103C72"/>
                </a:solidFill>
              </a:rPr>
              <a:t> est utilisé pour négocier avec le ministère des finances ou rechercher du financement additionnel  auprès des bailleurs de fonds</a:t>
            </a:r>
          </a:p>
          <a:p>
            <a:endParaRPr lang="fr-FR" sz="2000" dirty="0">
              <a:solidFill>
                <a:srgbClr val="103C72"/>
              </a:solidFill>
            </a:endParaRPr>
          </a:p>
          <a:p>
            <a:r>
              <a:rPr lang="fr-FR" sz="2000" i="1" dirty="0">
                <a:solidFill>
                  <a:srgbClr val="103C72"/>
                </a:solidFill>
              </a:rPr>
              <a:t>Version en voie d’extinction</a:t>
            </a:r>
          </a:p>
        </p:txBody>
      </p:sp>
      <p:sp>
        <p:nvSpPr>
          <p:cNvPr id="8" name="ZoneTexte 7"/>
          <p:cNvSpPr txBox="1"/>
          <p:nvPr/>
        </p:nvSpPr>
        <p:spPr>
          <a:xfrm>
            <a:off x="1214438" y="5715000"/>
            <a:ext cx="6521450" cy="400050"/>
          </a:xfrm>
          <a:prstGeom prst="rect">
            <a:avLst/>
          </a:prstGeom>
          <a:noFill/>
          <a:ln>
            <a:solidFill>
              <a:schemeClr val="tx1"/>
            </a:solidFill>
          </a:ln>
        </p:spPr>
        <p:txBody>
          <a:bodyPr>
            <a:spAutoFit/>
          </a:bodyPr>
          <a:lstStyle/>
          <a:p>
            <a:pPr algn="ctr">
              <a:defRPr/>
            </a:pPr>
            <a:r>
              <a:rPr lang="en-GB" sz="2000" dirty="0">
                <a:solidFill>
                  <a:srgbClr val="103C72"/>
                </a:solidFill>
                <a:latin typeface="+mn-lt"/>
              </a:rPr>
              <a:t>Et beaucoup de </a:t>
            </a:r>
            <a:r>
              <a:rPr lang="en-GB" sz="2000" dirty="0" err="1">
                <a:solidFill>
                  <a:srgbClr val="103C72"/>
                </a:solidFill>
                <a:latin typeface="+mn-lt"/>
              </a:rPr>
              <a:t>sous-variantes</a:t>
            </a:r>
            <a:endParaRPr lang="en-GB" sz="2000" dirty="0">
              <a:solidFill>
                <a:srgbClr val="103C72"/>
              </a:solidFill>
              <a:latin typeface="+mn-lt"/>
            </a:endParaRPr>
          </a:p>
        </p:txBody>
      </p:sp>
      <p:sp>
        <p:nvSpPr>
          <p:cNvPr id="12295" name="Rectangle 9"/>
          <p:cNvSpPr>
            <a:spLocks noChangeArrowheads="1"/>
          </p:cNvSpPr>
          <p:nvPr/>
        </p:nvSpPr>
        <p:spPr bwMode="auto">
          <a:xfrm>
            <a:off x="214313" y="1285875"/>
            <a:ext cx="7500937" cy="1077913"/>
          </a:xfrm>
          <a:prstGeom prst="rect">
            <a:avLst/>
          </a:prstGeom>
          <a:noFill/>
          <a:ln w="9525">
            <a:noFill/>
            <a:miter lim="800000"/>
            <a:headEnd/>
            <a:tailEnd/>
          </a:ln>
        </p:spPr>
        <p:txBody>
          <a:bodyPr>
            <a:spAutoFit/>
          </a:bodyPr>
          <a:lstStyle/>
          <a:p>
            <a:r>
              <a:rPr lang="en-GB" sz="3200" b="1">
                <a:ea typeface="Verdana" pitchFamily="34" charset="0"/>
                <a:cs typeface="Verdana" pitchFamily="34" charset="0"/>
              </a:rPr>
              <a:t>En quoi consiste un CDMT? (2)</a:t>
            </a:r>
            <a:br>
              <a:rPr lang="en-GB" sz="3200" b="1">
                <a:ea typeface="Verdana" pitchFamily="34" charset="0"/>
                <a:cs typeface="Verdana" pitchFamily="34" charset="0"/>
              </a:rPr>
            </a:br>
            <a:endParaRPr lang="en-GB" sz="3200" b="1">
              <a:ea typeface="Verdana" pitchFamily="34" charset="0"/>
              <a:cs typeface="Verdana" pitchFamily="34" charset="0"/>
            </a:endParaRPr>
          </a:p>
        </p:txBody>
      </p:sp>
    </p:spTree>
    <p:extLst>
      <p:ext uri="{BB962C8B-B14F-4D97-AF65-F5344CB8AC3E}">
        <p14:creationId xmlns:p14="http://schemas.microsoft.com/office/powerpoint/2010/main" val="1552938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Espace réservé du numéro de diapositive 5"/>
          <p:cNvSpPr>
            <a:spLocks noGrp="1"/>
          </p:cNvSpPr>
          <p:nvPr>
            <p:ph type="sldNum" sz="quarter" idx="12"/>
          </p:nvPr>
        </p:nvSpPr>
        <p:spPr>
          <a:noFill/>
        </p:spPr>
        <p:txBody>
          <a:bodyPr anchor="b"/>
          <a:lstStyle/>
          <a:p>
            <a:pPr algn="l" eaLnBrk="0" hangingPunct="0">
              <a:lnSpc>
                <a:spcPts val="1400"/>
              </a:lnSpc>
            </a:pPr>
            <a:fld id="{FF5D48B8-774C-40AC-8B67-5BF77F01E49D}" type="slidenum">
              <a:rPr lang="en-GB" smtClean="0"/>
              <a:pPr algn="l" eaLnBrk="0" hangingPunct="0">
                <a:lnSpc>
                  <a:spcPts val="1400"/>
                </a:lnSpc>
              </a:pPr>
              <a:t>23</a:t>
            </a:fld>
            <a:endParaRPr lang="en-GB"/>
          </a:p>
        </p:txBody>
      </p:sp>
      <p:sp>
        <p:nvSpPr>
          <p:cNvPr id="13315" name="Rectangle 3"/>
          <p:cNvSpPr>
            <a:spLocks noGrp="1" noChangeArrowheads="1"/>
          </p:cNvSpPr>
          <p:nvPr>
            <p:ph type="body" idx="1"/>
          </p:nvPr>
        </p:nvSpPr>
        <p:spPr>
          <a:xfrm>
            <a:off x="285750" y="1214438"/>
            <a:ext cx="8362950" cy="5000625"/>
          </a:xfrm>
        </p:spPr>
        <p:txBody>
          <a:bodyPr/>
          <a:lstStyle/>
          <a:p>
            <a:pPr lvl="1" eaLnBrk="1" hangingPunct="1">
              <a:buFontTx/>
              <a:buNone/>
            </a:pPr>
            <a:endParaRPr lang="fr-FR"/>
          </a:p>
        </p:txBody>
      </p:sp>
      <p:graphicFrame>
        <p:nvGraphicFramePr>
          <p:cNvPr id="5" name="Tableau 4"/>
          <p:cNvGraphicFramePr>
            <a:graphicFrameLocks noGrp="1"/>
          </p:cNvGraphicFramePr>
          <p:nvPr>
            <p:extLst>
              <p:ext uri="{D42A27DB-BD31-4B8C-83A1-F6EECF244321}">
                <p14:modId xmlns:p14="http://schemas.microsoft.com/office/powerpoint/2010/main" val="2523612669"/>
              </p:ext>
            </p:extLst>
          </p:nvPr>
        </p:nvGraphicFramePr>
        <p:xfrm>
          <a:off x="611560" y="101619"/>
          <a:ext cx="8201052" cy="6756381"/>
        </p:xfrm>
        <a:graphic>
          <a:graphicData uri="http://schemas.openxmlformats.org/drawingml/2006/table">
            <a:tbl>
              <a:tblPr/>
              <a:tblGrid>
                <a:gridCol w="4101292">
                  <a:extLst>
                    <a:ext uri="{9D8B030D-6E8A-4147-A177-3AD203B41FA5}">
                      <a16:colId xmlns:a16="http://schemas.microsoft.com/office/drawing/2014/main" val="20000"/>
                    </a:ext>
                  </a:extLst>
                </a:gridCol>
                <a:gridCol w="4099760">
                  <a:extLst>
                    <a:ext uri="{9D8B030D-6E8A-4147-A177-3AD203B41FA5}">
                      <a16:colId xmlns:a16="http://schemas.microsoft.com/office/drawing/2014/main" val="20001"/>
                    </a:ext>
                  </a:extLst>
                </a:gridCol>
              </a:tblGrid>
              <a:tr h="93537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noProof="0" dirty="0">
                          <a:ln>
                            <a:noFill/>
                          </a:ln>
                          <a:solidFill>
                            <a:srgbClr val="C00000"/>
                          </a:solidFill>
                          <a:effectLst/>
                          <a:latin typeface="Arial" pitchFamily="34" charset="0"/>
                          <a:ea typeface="ＭＳ Ｐゴシック" charset="-128"/>
                          <a:cs typeface="Arial" pitchFamily="34" charset="0"/>
                        </a:rPr>
                        <a:t>CDMT pour établir les priorités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noProof="0" dirty="0">
                          <a:ln>
                            <a:noFill/>
                          </a:ln>
                          <a:solidFill>
                            <a:srgbClr val="C00000"/>
                          </a:solidFill>
                          <a:effectLst/>
                          <a:latin typeface="Arial" pitchFamily="34" charset="0"/>
                          <a:ea typeface="ＭＳ Ｐゴシック" charset="-128"/>
                          <a:cs typeface="Arial" pitchFamily="34" charset="0"/>
                        </a:rPr>
                        <a:t>Chiffrage de stratégies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0"/>
                  </a:ext>
                </a:extLst>
              </a:tr>
              <a:tr h="63195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noProof="0" dirty="0">
                          <a:ln>
                            <a:noFill/>
                          </a:ln>
                          <a:solidFill>
                            <a:srgbClr val="000000"/>
                          </a:solidFill>
                          <a:effectLst/>
                          <a:latin typeface="Arial" pitchFamily="34" charset="0"/>
                          <a:ea typeface="ＭＳ Ｐゴシック" charset="-128"/>
                          <a:cs typeface="Arial" pitchFamily="34" charset="0"/>
                        </a:rPr>
                        <a:t>Ministériel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noProof="0" dirty="0">
                          <a:ln>
                            <a:noFill/>
                          </a:ln>
                          <a:solidFill>
                            <a:srgbClr val="000000"/>
                          </a:solidFill>
                          <a:effectLst/>
                          <a:latin typeface="Arial" pitchFamily="34" charset="0"/>
                          <a:ea typeface="ＭＳ Ｐゴシック" charset="-128"/>
                          <a:cs typeface="Arial" pitchFamily="34" charset="0"/>
                        </a:rPr>
                        <a:t>Sectoriel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r h="117716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noProof="0" dirty="0">
                          <a:ln>
                            <a:noFill/>
                          </a:ln>
                          <a:solidFill>
                            <a:srgbClr val="000000"/>
                          </a:solidFill>
                          <a:effectLst/>
                          <a:latin typeface="Arial" pitchFamily="34" charset="0"/>
                          <a:ea typeface="ＭＳ Ｐゴシック" charset="-128"/>
                          <a:cs typeface="Arial" pitchFamily="34" charset="0"/>
                        </a:rPr>
                        <a:t>Conforme au TOFE prévisionnel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noProof="0" dirty="0">
                          <a:ln>
                            <a:noFill/>
                          </a:ln>
                          <a:solidFill>
                            <a:srgbClr val="000000"/>
                          </a:solidFill>
                          <a:effectLst/>
                          <a:latin typeface="Arial" pitchFamily="34" charset="0"/>
                          <a:ea typeface="ＭＳ Ｐゴシック" charset="-128"/>
                          <a:cs typeface="Arial" pitchFamily="34" charset="0"/>
                        </a:rPr>
                        <a:t>Doit être réaliste, mais peut inclure des scénarios « hauts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2"/>
                  </a:ext>
                </a:extLst>
              </a:tr>
              <a:tr h="82401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noProof="0" dirty="0">
                          <a:ln>
                            <a:noFill/>
                          </a:ln>
                          <a:solidFill>
                            <a:srgbClr val="000000"/>
                          </a:solidFill>
                          <a:effectLst/>
                          <a:latin typeface="Arial" pitchFamily="34" charset="0"/>
                          <a:ea typeface="ＭＳ Ｐゴシック" charset="-128"/>
                          <a:cs typeface="Arial" pitchFamily="34" charset="0"/>
                        </a:rPr>
                        <a:t>A horizon glissant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noProof="0" dirty="0">
                          <a:ln>
                            <a:noFill/>
                          </a:ln>
                          <a:solidFill>
                            <a:srgbClr val="000000"/>
                          </a:solidFill>
                          <a:effectLst/>
                          <a:latin typeface="Arial" pitchFamily="34" charset="0"/>
                          <a:ea typeface="ＭＳ Ｐゴシック" charset="-128"/>
                          <a:cs typeface="Arial" pitchFamily="34" charset="0"/>
                        </a:rPr>
                        <a:t>Mis à jour régulièrement, mais peut avoir un horizon fixe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3"/>
                  </a:ext>
                </a:extLst>
              </a:tr>
              <a:tr h="82401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noProof="0" dirty="0">
                          <a:ln>
                            <a:noFill/>
                          </a:ln>
                          <a:solidFill>
                            <a:srgbClr val="000000"/>
                          </a:solidFill>
                          <a:effectLst/>
                          <a:latin typeface="Arial" pitchFamily="34" charset="0"/>
                          <a:ea typeface="ＭＳ Ｐゴシック" charset="-128"/>
                          <a:cs typeface="Arial" pitchFamily="34" charset="0"/>
                        </a:rPr>
                        <a:t>Période de projection : 3 à 4 ans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noProof="0" dirty="0">
                        <a:ln>
                          <a:noFill/>
                        </a:ln>
                        <a:solidFill>
                          <a:srgbClr val="000000"/>
                        </a:solidFill>
                        <a:effectLst/>
                        <a:latin typeface="Arial" pitchFamily="34" charset="0"/>
                        <a:ea typeface="ＭＳ Ｐゴシック" charset="-128"/>
                        <a:cs typeface="Arial"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noProof="0" dirty="0">
                          <a:ln>
                            <a:noFill/>
                          </a:ln>
                          <a:solidFill>
                            <a:srgbClr val="000000"/>
                          </a:solidFill>
                          <a:effectLst/>
                          <a:latin typeface="Arial" pitchFamily="34" charset="0"/>
                          <a:ea typeface="ＭＳ Ｐゴシック" charset="-128"/>
                          <a:cs typeface="Arial" pitchFamily="34" charset="0"/>
                        </a:rPr>
                        <a:t>Une période de long terme est nécessaire dans certains secteurs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4"/>
                  </a:ext>
                </a:extLst>
              </a:tr>
              <a:tr h="117716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noProof="0" dirty="0">
                          <a:ln>
                            <a:noFill/>
                          </a:ln>
                          <a:solidFill>
                            <a:srgbClr val="000000"/>
                          </a:solidFill>
                          <a:effectLst/>
                          <a:latin typeface="Arial" pitchFamily="34" charset="0"/>
                          <a:ea typeface="ＭＳ Ｐゴシック" charset="-128"/>
                          <a:cs typeface="Arial" pitchFamily="34" charset="0"/>
                        </a:rPr>
                        <a:t>Procédure de préparation du budget et du CDMT unifiée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noProof="0" dirty="0">
                          <a:ln>
                            <a:noFill/>
                          </a:ln>
                          <a:solidFill>
                            <a:srgbClr val="000000"/>
                          </a:solidFill>
                          <a:effectLst/>
                          <a:latin typeface="Arial" pitchFamily="34" charset="0"/>
                          <a:ea typeface="ＭＳ Ｐゴシック" charset="-128"/>
                          <a:cs typeface="Arial" pitchFamily="34" charset="0"/>
                        </a:rPr>
                        <a:t>Préparé en dehors de la pression de la procédure de préparation du budget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5"/>
                  </a:ext>
                </a:extLst>
              </a:tr>
              <a:tr h="117716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noProof="0" dirty="0">
                          <a:ln>
                            <a:noFill/>
                          </a:ln>
                          <a:solidFill>
                            <a:srgbClr val="000000"/>
                          </a:solidFill>
                          <a:effectLst/>
                          <a:latin typeface="Arial" pitchFamily="34" charset="0"/>
                          <a:ea typeface="ＭＳ Ｐゴシック" charset="-128"/>
                          <a:cs typeface="Arial" pitchFamily="34" charset="0"/>
                        </a:rPr>
                        <a:t>Les projections de dépense sont le résultat de la procédure de préparation du budget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noProof="0" dirty="0">
                          <a:ln>
                            <a:noFill/>
                          </a:ln>
                          <a:solidFill>
                            <a:srgbClr val="000000"/>
                          </a:solidFill>
                          <a:effectLst/>
                          <a:latin typeface="Arial" pitchFamily="34" charset="0"/>
                          <a:ea typeface="ＭＳ Ｐゴシック" charset="-128"/>
                          <a:cs typeface="Arial" pitchFamily="34" charset="0"/>
                        </a:rPr>
                        <a:t>Des modèles de simulation sont fréquemment utilisés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noProof="0" dirty="0">
                        <a:ln>
                          <a:noFill/>
                        </a:ln>
                        <a:solidFill>
                          <a:srgbClr val="000000"/>
                        </a:solidFill>
                        <a:effectLst/>
                        <a:latin typeface="Arial" pitchFamily="34" charset="0"/>
                        <a:ea typeface="ＭＳ Ｐゴシック" charset="-128"/>
                        <a:cs typeface="Arial"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41112879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6"/>
          <p:cNvSpPr>
            <a:spLocks noGrp="1" noChangeArrowheads="1"/>
          </p:cNvSpPr>
          <p:nvPr>
            <p:ph type="sldNum" sz="quarter" idx="12"/>
          </p:nvPr>
        </p:nvSpPr>
        <p:spPr>
          <a:noFill/>
        </p:spPr>
        <p:txBody>
          <a:bodyPr/>
          <a:lstStyle/>
          <a:p>
            <a:fld id="{E190EBD7-81D6-40A0-9446-AEB6AD12966D}" type="slidenum">
              <a:rPr lang="en-GB" smtClean="0"/>
              <a:pPr/>
              <a:t>24</a:t>
            </a:fld>
            <a:endParaRPr lang="en-GB"/>
          </a:p>
        </p:txBody>
      </p:sp>
      <p:sp>
        <p:nvSpPr>
          <p:cNvPr id="1028" name="Espace réservé du numéro de diapositive 3"/>
          <p:cNvSpPr txBox="1">
            <a:spLocks noGrp="1"/>
          </p:cNvSpPr>
          <p:nvPr/>
        </p:nvSpPr>
        <p:spPr bwMode="auto">
          <a:xfrm>
            <a:off x="6553200" y="6248400"/>
            <a:ext cx="2133600" cy="457200"/>
          </a:xfrm>
          <a:prstGeom prst="rect">
            <a:avLst/>
          </a:prstGeom>
          <a:noFill/>
          <a:ln w="9525">
            <a:noFill/>
            <a:miter lim="800000"/>
            <a:headEnd/>
            <a:tailEnd/>
          </a:ln>
        </p:spPr>
        <p:txBody>
          <a:bodyPr/>
          <a:lstStyle/>
          <a:p>
            <a:pPr algn="r"/>
            <a:fld id="{CE38469B-40C6-45B8-AE81-43E8039088A5}" type="slidenum">
              <a:rPr lang="en-GB" sz="1000"/>
              <a:pPr algn="r"/>
              <a:t>24</a:t>
            </a:fld>
            <a:endParaRPr lang="en-GB" sz="1000"/>
          </a:p>
        </p:txBody>
      </p:sp>
      <p:graphicFrame>
        <p:nvGraphicFramePr>
          <p:cNvPr id="1026" name="Object 2"/>
          <p:cNvGraphicFramePr>
            <a:graphicFrameLocks noChangeAspect="1"/>
          </p:cNvGraphicFramePr>
          <p:nvPr>
            <p:extLst>
              <p:ext uri="{D42A27DB-BD31-4B8C-83A1-F6EECF244321}">
                <p14:modId xmlns:p14="http://schemas.microsoft.com/office/powerpoint/2010/main" val="371440828"/>
              </p:ext>
            </p:extLst>
          </p:nvPr>
        </p:nvGraphicFramePr>
        <p:xfrm>
          <a:off x="1043608" y="1220788"/>
          <a:ext cx="7332662" cy="5500687"/>
        </p:xfrm>
        <a:graphic>
          <a:graphicData uri="http://schemas.openxmlformats.org/presentationml/2006/ole">
            <mc:AlternateContent xmlns:mc="http://schemas.openxmlformats.org/markup-compatibility/2006">
              <mc:Choice xmlns:v="urn:schemas-microsoft-com:vml" Requires="v">
                <p:oleObj spid="_x0000_s97289" name="Worksheet" r:id="rId4" imgW="8486671" imgH="6915158" progId="Excel.Sheet.8">
                  <p:embed/>
                </p:oleObj>
              </mc:Choice>
              <mc:Fallback>
                <p:oleObj name="Worksheet" r:id="rId4" imgW="8486671" imgH="6915158" progId="Excel.Sheet.8">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43608" y="1220788"/>
                        <a:ext cx="7332662" cy="5500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7516985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323528" y="1268760"/>
            <a:ext cx="8229600" cy="504825"/>
          </a:xfrm>
        </p:spPr>
        <p:txBody>
          <a:bodyPr lIns="0" tIns="0" rIns="0" bIns="0" anchor="t"/>
          <a:lstStyle/>
          <a:p>
            <a:pPr marL="177800" indent="0"/>
            <a:r>
              <a:rPr lang="fr-FR" altLang="en-US" sz="2800" dirty="0"/>
              <a:t>Le CDMT, instrument d’allocation des ressources sous contrainte financière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03769764"/>
              </p:ext>
            </p:extLst>
          </p:nvPr>
        </p:nvGraphicFramePr>
        <p:xfrm>
          <a:off x="1030515" y="2244797"/>
          <a:ext cx="6605727" cy="38988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5364" name="Straight Arrow Connector 5"/>
          <p:cNvCxnSpPr>
            <a:cxnSpLocks noChangeShapeType="1"/>
          </p:cNvCxnSpPr>
          <p:nvPr/>
        </p:nvCxnSpPr>
        <p:spPr bwMode="auto">
          <a:xfrm rot="5400000">
            <a:off x="762001" y="2644791"/>
            <a:ext cx="3409950" cy="2873375"/>
          </a:xfrm>
          <a:prstGeom prst="straightConnector1">
            <a:avLst/>
          </a:prstGeom>
          <a:noFill/>
          <a:ln w="63500" algn="ctr">
            <a:solidFill>
              <a:schemeClr val="tx1"/>
            </a:solidFill>
            <a:round/>
            <a:headEnd/>
            <a:tailEnd type="triangle" w="med" len="med"/>
          </a:ln>
        </p:spPr>
      </p:cxn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Espace réservé du numéro de diapositive 3"/>
          <p:cNvSpPr>
            <a:spLocks noGrp="1"/>
          </p:cNvSpPr>
          <p:nvPr>
            <p:ph type="sldNum" sz="quarter" idx="12"/>
          </p:nvPr>
        </p:nvSpPr>
        <p:spPr>
          <a:noFill/>
        </p:spPr>
        <p:txBody>
          <a:bodyPr/>
          <a:lstStyle/>
          <a:p>
            <a:fld id="{C40E5BAB-575D-4253-A6EB-6A0D9D11F8CF}" type="slidenum">
              <a:rPr lang="en-GB" smtClean="0"/>
              <a:pPr/>
              <a:t>26</a:t>
            </a:fld>
            <a:endParaRPr lang="en-GB"/>
          </a:p>
        </p:txBody>
      </p:sp>
      <p:sp>
        <p:nvSpPr>
          <p:cNvPr id="6" name="Slide Number Placeholder 3"/>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1AFEBDE1-5677-4E88-B6CD-4EBC4B6A6300}" type="slidenum">
              <a:rPr lang="en-US" sz="1400">
                <a:latin typeface="+mn-lt"/>
              </a:rPr>
              <a:pPr algn="r">
                <a:defRPr/>
              </a:pPr>
              <a:t>26</a:t>
            </a:fld>
            <a:endParaRPr lang="en-US" sz="1400" dirty="0">
              <a:latin typeface="+mn-lt"/>
            </a:endParaRPr>
          </a:p>
        </p:txBody>
      </p:sp>
      <p:sp>
        <p:nvSpPr>
          <p:cNvPr id="2053" name="AutoShape 9"/>
          <p:cNvSpPr>
            <a:spLocks noChangeArrowheads="1"/>
          </p:cNvSpPr>
          <p:nvPr/>
        </p:nvSpPr>
        <p:spPr bwMode="auto">
          <a:xfrm>
            <a:off x="682998" y="2636912"/>
            <a:ext cx="2376487" cy="2157412"/>
          </a:xfrm>
          <a:prstGeom prst="wedgeRectCallout">
            <a:avLst>
              <a:gd name="adj1" fmla="val 93620"/>
              <a:gd name="adj2" fmla="val -18162"/>
            </a:avLst>
          </a:prstGeom>
          <a:noFill/>
          <a:ln w="9525">
            <a:solidFill>
              <a:schemeClr val="tx1"/>
            </a:solidFill>
            <a:miter lim="800000"/>
            <a:headEnd/>
            <a:tailEnd/>
          </a:ln>
        </p:spPr>
        <p:txBody>
          <a:bodyPr/>
          <a:lstStyle/>
          <a:p>
            <a:pPr algn="ctr"/>
            <a:r>
              <a:rPr lang="fr-FR" sz="1800" i="1">
                <a:solidFill>
                  <a:srgbClr val="0066CC"/>
                </a:solidFill>
              </a:rPr>
              <a:t>CDMT global</a:t>
            </a:r>
          </a:p>
          <a:p>
            <a:pPr algn="ctr"/>
            <a:r>
              <a:rPr lang="fr-FR" sz="1800" i="1"/>
              <a:t>Allocation interministérielle/ intersectorielle des ressources ; cadrage budgétaire</a:t>
            </a:r>
          </a:p>
        </p:txBody>
      </p:sp>
      <p:sp>
        <p:nvSpPr>
          <p:cNvPr id="2054" name="AutoShape 10"/>
          <p:cNvSpPr>
            <a:spLocks noChangeArrowheads="1"/>
          </p:cNvSpPr>
          <p:nvPr/>
        </p:nvSpPr>
        <p:spPr bwMode="auto">
          <a:xfrm>
            <a:off x="703910" y="1208199"/>
            <a:ext cx="2376487" cy="1368425"/>
          </a:xfrm>
          <a:prstGeom prst="wedgeRectCallout">
            <a:avLst>
              <a:gd name="adj1" fmla="val 79727"/>
              <a:gd name="adj2" fmla="val 8468"/>
            </a:avLst>
          </a:prstGeom>
          <a:noFill/>
          <a:ln w="9525">
            <a:solidFill>
              <a:schemeClr val="tx1"/>
            </a:solidFill>
            <a:miter lim="800000"/>
            <a:headEnd/>
            <a:tailEnd/>
          </a:ln>
        </p:spPr>
        <p:txBody>
          <a:bodyPr/>
          <a:lstStyle/>
          <a:p>
            <a:pPr algn="ctr"/>
            <a:r>
              <a:rPr lang="fr-FR" sz="1800" i="1">
                <a:solidFill>
                  <a:srgbClr val="FF3300"/>
                </a:solidFill>
              </a:rPr>
              <a:t>TOFE prévisionnel</a:t>
            </a:r>
          </a:p>
          <a:p>
            <a:pPr algn="ctr"/>
            <a:r>
              <a:rPr lang="fr-FR" sz="1800" i="1"/>
              <a:t>Définition des agrégats budgétaires</a:t>
            </a:r>
          </a:p>
        </p:txBody>
      </p:sp>
      <p:sp>
        <p:nvSpPr>
          <p:cNvPr id="2055" name="AutoShape 11"/>
          <p:cNvSpPr>
            <a:spLocks noChangeArrowheads="1"/>
          </p:cNvSpPr>
          <p:nvPr/>
        </p:nvSpPr>
        <p:spPr bwMode="auto">
          <a:xfrm>
            <a:off x="611560" y="4914900"/>
            <a:ext cx="2447925" cy="1943100"/>
          </a:xfrm>
          <a:prstGeom prst="wedgeRectCallout">
            <a:avLst>
              <a:gd name="adj1" fmla="val 97991"/>
              <a:gd name="adj2" fmla="val -27861"/>
            </a:avLst>
          </a:prstGeom>
          <a:noFill/>
          <a:ln w="9525">
            <a:solidFill>
              <a:schemeClr val="tx1"/>
            </a:solidFill>
            <a:miter lim="800000"/>
            <a:headEnd/>
            <a:tailEnd/>
          </a:ln>
        </p:spPr>
        <p:txBody>
          <a:bodyPr/>
          <a:lstStyle/>
          <a:p>
            <a:pPr algn="ctr"/>
            <a:r>
              <a:rPr lang="fr-FR" sz="1800" i="1">
                <a:solidFill>
                  <a:srgbClr val="008000"/>
                </a:solidFill>
              </a:rPr>
              <a:t>CDMT ministériel</a:t>
            </a:r>
          </a:p>
          <a:p>
            <a:pPr algn="ctr"/>
            <a:r>
              <a:rPr lang="fr-FR" sz="1800" i="1"/>
              <a:t>Allocation intraministérielle des ressources;</a:t>
            </a:r>
          </a:p>
          <a:p>
            <a:pPr algn="ctr"/>
            <a:r>
              <a:rPr lang="fr-FR" sz="1800" i="1"/>
              <a:t>(degré de détail variable</a:t>
            </a:r>
            <a:r>
              <a:rPr lang="fr-FR" sz="2000" i="1"/>
              <a:t>)</a:t>
            </a:r>
          </a:p>
        </p:txBody>
      </p:sp>
      <p:graphicFrame>
        <p:nvGraphicFramePr>
          <p:cNvPr id="2050" name="Object 9"/>
          <p:cNvGraphicFramePr>
            <a:graphicFrameLocks noChangeAspect="1"/>
          </p:cNvGraphicFramePr>
          <p:nvPr>
            <p:extLst>
              <p:ext uri="{D42A27DB-BD31-4B8C-83A1-F6EECF244321}">
                <p14:modId xmlns:p14="http://schemas.microsoft.com/office/powerpoint/2010/main" val="1122620887"/>
              </p:ext>
            </p:extLst>
          </p:nvPr>
        </p:nvGraphicFramePr>
        <p:xfrm>
          <a:off x="3708400" y="1184275"/>
          <a:ext cx="4524375" cy="5530850"/>
        </p:xfrm>
        <a:graphic>
          <a:graphicData uri="http://schemas.openxmlformats.org/presentationml/2006/ole">
            <mc:AlternateContent xmlns:mc="http://schemas.openxmlformats.org/markup-compatibility/2006">
              <mc:Choice xmlns:v="urn:schemas-microsoft-com:vml" Requires="v">
                <p:oleObj spid="_x0000_s94228" name="Feuille de calcul" r:id="rId4" imgW="7572381" imgH="9258182" progId="Excel.Sheet.8">
                  <p:embed/>
                </p:oleObj>
              </mc:Choice>
              <mc:Fallback>
                <p:oleObj name="Feuille de calcul" r:id="rId4" imgW="7572381" imgH="9258182" progId="Excel.Sheet.8">
                  <p:embed/>
                  <p:pic>
                    <p:nvPicPr>
                      <p:cNvPr id="0" name="Picture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08400" y="1184275"/>
                        <a:ext cx="4524375" cy="5530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5923816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43338" y="1196752"/>
            <a:ext cx="8229600" cy="936625"/>
          </a:xfrm>
        </p:spPr>
        <p:txBody>
          <a:bodyPr/>
          <a:lstStyle/>
          <a:p>
            <a:r>
              <a:rPr lang="en-GB" i="1" dirty="0" err="1"/>
              <a:t>Caractéristiques</a:t>
            </a:r>
            <a:r>
              <a:rPr lang="en-GB" i="1" dirty="0"/>
              <a:t> d’un CDMT </a:t>
            </a:r>
          </a:p>
        </p:txBody>
      </p:sp>
      <p:sp>
        <p:nvSpPr>
          <p:cNvPr id="18435" name="Content Placeholder 2"/>
          <p:cNvSpPr>
            <a:spLocks noGrp="1"/>
          </p:cNvSpPr>
          <p:nvPr>
            <p:ph idx="1"/>
          </p:nvPr>
        </p:nvSpPr>
        <p:spPr>
          <a:xfrm>
            <a:off x="448329" y="2147816"/>
            <a:ext cx="8229600" cy="3529013"/>
          </a:xfrm>
        </p:spPr>
        <p:txBody>
          <a:bodyPr/>
          <a:lstStyle/>
          <a:p>
            <a:pPr eaLnBrk="1" hangingPunct="1">
              <a:spcBef>
                <a:spcPts val="600"/>
              </a:spcBef>
              <a:spcAft>
                <a:spcPts val="600"/>
              </a:spcAft>
              <a:buClrTx/>
              <a:buFont typeface="Wingdings" pitchFamily="2" charset="2"/>
              <a:buChar char="Ø"/>
            </a:pPr>
            <a:r>
              <a:rPr lang="en-GB" sz="2300" i="0" dirty="0" err="1"/>
              <a:t>Période</a:t>
            </a:r>
            <a:r>
              <a:rPr lang="en-GB" sz="2300" i="0" dirty="0"/>
              <a:t> de projection : 3 à 4 </a:t>
            </a:r>
            <a:r>
              <a:rPr lang="en-GB" sz="2300" i="0" dirty="0" err="1"/>
              <a:t>ans</a:t>
            </a:r>
            <a:r>
              <a:rPr lang="en-GB" sz="2300" i="0" dirty="0"/>
              <a:t> </a:t>
            </a:r>
          </a:p>
          <a:p>
            <a:pPr eaLnBrk="1" hangingPunct="1">
              <a:spcBef>
                <a:spcPts val="600"/>
              </a:spcBef>
              <a:spcAft>
                <a:spcPts val="600"/>
              </a:spcAft>
              <a:buClrTx/>
              <a:buFont typeface="Wingdings" pitchFamily="2" charset="2"/>
              <a:buChar char="Ø"/>
            </a:pPr>
            <a:r>
              <a:rPr lang="en-GB" sz="2300" i="0" dirty="0" err="1"/>
              <a:t>Inclut</a:t>
            </a:r>
            <a:r>
              <a:rPr lang="en-GB" sz="2300" i="0" dirty="0"/>
              <a:t> </a:t>
            </a:r>
            <a:r>
              <a:rPr lang="en-GB" sz="2300" i="0" dirty="0" err="1"/>
              <a:t>toutes</a:t>
            </a:r>
            <a:r>
              <a:rPr lang="en-GB" sz="2300" i="0" dirty="0"/>
              <a:t> les </a:t>
            </a:r>
            <a:r>
              <a:rPr lang="en-GB" sz="2300" i="0" dirty="0" err="1"/>
              <a:t>dépenses</a:t>
            </a:r>
            <a:r>
              <a:rPr lang="en-GB" sz="2300" i="0" dirty="0"/>
              <a:t> </a:t>
            </a:r>
            <a:r>
              <a:rPr lang="en-GB" sz="2300" i="0" dirty="0" err="1"/>
              <a:t>quelles</a:t>
            </a:r>
            <a:r>
              <a:rPr lang="en-GB" sz="2300" i="0" dirty="0"/>
              <a:t> que </a:t>
            </a:r>
            <a:r>
              <a:rPr lang="en-GB" sz="2300" i="0" dirty="0" err="1"/>
              <a:t>soient</a:t>
            </a:r>
            <a:r>
              <a:rPr lang="en-GB" sz="2300" i="0" dirty="0"/>
              <a:t> </a:t>
            </a:r>
            <a:r>
              <a:rPr lang="en-GB" sz="2300" i="0" dirty="0" err="1"/>
              <a:t>leur</a:t>
            </a:r>
            <a:r>
              <a:rPr lang="en-GB" sz="2300" i="0" dirty="0"/>
              <a:t> nature </a:t>
            </a:r>
            <a:r>
              <a:rPr lang="en-GB" sz="2300" i="0" dirty="0" err="1"/>
              <a:t>économique</a:t>
            </a:r>
            <a:r>
              <a:rPr lang="en-GB" sz="2300" i="0" dirty="0"/>
              <a:t> et </a:t>
            </a:r>
            <a:r>
              <a:rPr lang="en-GB" sz="2300" i="0" dirty="0" err="1"/>
              <a:t>leur</a:t>
            </a:r>
            <a:r>
              <a:rPr lang="en-GB" sz="2300" i="0" dirty="0"/>
              <a:t> source de </a:t>
            </a:r>
            <a:r>
              <a:rPr lang="en-GB" sz="2300" i="0" dirty="0" err="1"/>
              <a:t>financement</a:t>
            </a:r>
            <a:endParaRPr lang="en-GB" sz="2300" i="0" dirty="0"/>
          </a:p>
          <a:p>
            <a:pPr eaLnBrk="1" hangingPunct="1">
              <a:spcBef>
                <a:spcPts val="600"/>
              </a:spcBef>
              <a:spcAft>
                <a:spcPts val="600"/>
              </a:spcAft>
              <a:buClrTx/>
              <a:buFont typeface="Wingdings" pitchFamily="2" charset="2"/>
              <a:buChar char="Ø"/>
            </a:pPr>
            <a:r>
              <a:rPr lang="en-GB" sz="2300" i="0" dirty="0" err="1"/>
              <a:t>En</a:t>
            </a:r>
            <a:r>
              <a:rPr lang="en-GB" sz="2300" i="0" dirty="0"/>
              <a:t> </a:t>
            </a:r>
            <a:r>
              <a:rPr lang="en-GB" sz="2300" i="0" dirty="0" err="1"/>
              <a:t>général</a:t>
            </a:r>
            <a:r>
              <a:rPr lang="en-GB" sz="2300" i="0" dirty="0"/>
              <a:t>, le CDMT </a:t>
            </a:r>
            <a:r>
              <a:rPr lang="en-GB" sz="2300" i="0" dirty="0" err="1"/>
              <a:t>est</a:t>
            </a:r>
            <a:r>
              <a:rPr lang="en-GB" sz="2300" i="0" dirty="0"/>
              <a:t> </a:t>
            </a:r>
            <a:r>
              <a:rPr lang="en-GB" sz="2300" i="0" dirty="0" err="1"/>
              <a:t>glissant</a:t>
            </a:r>
            <a:r>
              <a:rPr lang="en-GB" sz="2300" i="0" dirty="0"/>
              <a:t>. </a:t>
            </a:r>
          </a:p>
          <a:p>
            <a:pPr eaLnBrk="1" hangingPunct="1">
              <a:spcBef>
                <a:spcPts val="600"/>
              </a:spcBef>
              <a:spcAft>
                <a:spcPts val="600"/>
              </a:spcAft>
              <a:buClrTx/>
              <a:buFont typeface="Wingdings" pitchFamily="2" charset="2"/>
              <a:buChar char="Ø"/>
            </a:pPr>
            <a:r>
              <a:rPr lang="en-GB" sz="2300" i="0" dirty="0"/>
              <a:t>Le CDMT </a:t>
            </a:r>
            <a:r>
              <a:rPr lang="en-GB" sz="2300" i="0" dirty="0" err="1"/>
              <a:t>est</a:t>
            </a:r>
            <a:r>
              <a:rPr lang="en-GB" sz="2300" i="0" dirty="0"/>
              <a:t> </a:t>
            </a:r>
            <a:r>
              <a:rPr lang="en-GB" sz="2300" i="0" dirty="0" err="1"/>
              <a:t>cohérent</a:t>
            </a:r>
            <a:r>
              <a:rPr lang="en-GB" sz="2300" i="0" dirty="0"/>
              <a:t> avec le TOFE </a:t>
            </a:r>
            <a:r>
              <a:rPr lang="en-GB" sz="2300" i="0" dirty="0" err="1"/>
              <a:t>prévisionnel</a:t>
            </a:r>
            <a:endParaRPr lang="en-GB" sz="2300" i="0" dirty="0"/>
          </a:p>
          <a:p>
            <a:pPr eaLnBrk="1" hangingPunct="1">
              <a:spcBef>
                <a:spcPts val="600"/>
              </a:spcBef>
              <a:spcAft>
                <a:spcPts val="600"/>
              </a:spcAft>
              <a:buClrTx/>
              <a:buFont typeface="Wingdings" pitchFamily="2" charset="2"/>
              <a:buChar char="Ø"/>
            </a:pPr>
            <a:r>
              <a:rPr lang="en-GB" sz="2300" i="0" dirty="0"/>
              <a:t>La première </a:t>
            </a:r>
            <a:r>
              <a:rPr lang="en-GB" sz="2300" i="0" dirty="0" err="1"/>
              <a:t>année</a:t>
            </a:r>
            <a:r>
              <a:rPr lang="en-GB" sz="2300" i="0" dirty="0"/>
              <a:t> d’un CDMT </a:t>
            </a:r>
            <a:r>
              <a:rPr lang="en-GB" sz="2300" i="0" dirty="0" err="1"/>
              <a:t>est</a:t>
            </a:r>
            <a:r>
              <a:rPr lang="en-GB" sz="2300" i="0" dirty="0"/>
              <a:t> </a:t>
            </a:r>
            <a:r>
              <a:rPr lang="en-GB" sz="2300" i="0" dirty="0" err="1"/>
              <a:t>cohérente</a:t>
            </a:r>
            <a:r>
              <a:rPr lang="en-GB" sz="2300" i="0" dirty="0"/>
              <a:t> avec le budget</a:t>
            </a:r>
          </a:p>
          <a:p>
            <a:pPr eaLnBrk="1" hangingPunct="1">
              <a:spcBef>
                <a:spcPts val="600"/>
              </a:spcBef>
              <a:spcAft>
                <a:spcPts val="600"/>
              </a:spcAft>
              <a:buClrTx/>
              <a:buFont typeface="Wingdings" pitchFamily="2" charset="2"/>
              <a:buChar char="Ø"/>
            </a:pPr>
            <a:r>
              <a:rPr lang="en-GB" sz="2300" i="0" dirty="0"/>
              <a:t>Les </a:t>
            </a:r>
            <a:r>
              <a:rPr lang="en-GB" sz="2300" i="0" dirty="0" err="1"/>
              <a:t>dernières</a:t>
            </a:r>
            <a:r>
              <a:rPr lang="en-GB" sz="2300" i="0" dirty="0"/>
              <a:t> </a:t>
            </a:r>
            <a:r>
              <a:rPr lang="en-GB" sz="2300" i="0" dirty="0" err="1"/>
              <a:t>années</a:t>
            </a:r>
            <a:r>
              <a:rPr lang="en-GB" sz="2300" i="0" dirty="0"/>
              <a:t> de la </a:t>
            </a:r>
            <a:r>
              <a:rPr lang="en-GB" sz="2300" i="0" dirty="0" err="1"/>
              <a:t>période</a:t>
            </a:r>
            <a:r>
              <a:rPr lang="en-GB" sz="2300" i="0" dirty="0"/>
              <a:t> de projection </a:t>
            </a:r>
            <a:r>
              <a:rPr lang="en-GB" sz="2300" i="0" dirty="0" err="1"/>
              <a:t>sont</a:t>
            </a:r>
            <a:r>
              <a:rPr lang="en-GB" sz="2300" i="0" dirty="0"/>
              <a:t> indicatives, </a:t>
            </a:r>
            <a:r>
              <a:rPr lang="en-GB" sz="2300" i="0" dirty="0" err="1"/>
              <a:t>mais</a:t>
            </a:r>
            <a:r>
              <a:rPr lang="en-GB" sz="2300" i="0" dirty="0"/>
              <a:t> </a:t>
            </a:r>
            <a:r>
              <a:rPr lang="en-GB" sz="2300" i="0" dirty="0" err="1"/>
              <a:t>elles</a:t>
            </a:r>
            <a:r>
              <a:rPr lang="en-GB" sz="2300" i="0" dirty="0"/>
              <a:t> </a:t>
            </a:r>
            <a:r>
              <a:rPr lang="en-GB" sz="2300" i="0" dirty="0" err="1"/>
              <a:t>doivent</a:t>
            </a:r>
            <a:r>
              <a:rPr lang="en-GB" sz="2300" i="0" dirty="0"/>
              <a:t> </a:t>
            </a:r>
            <a:r>
              <a:rPr lang="en-GB" sz="2300" i="0" dirty="0" err="1"/>
              <a:t>montrer</a:t>
            </a:r>
            <a:r>
              <a:rPr lang="en-GB" sz="2300" i="0" dirty="0"/>
              <a:t> un engagement du </a:t>
            </a:r>
            <a:r>
              <a:rPr lang="en-GB" sz="2300" i="0" dirty="0" err="1"/>
              <a:t>politique</a:t>
            </a:r>
            <a:endParaRPr lang="en-GB" sz="2300" i="0" dirty="0"/>
          </a:p>
          <a:p>
            <a:pPr lvl="1" eaLnBrk="1" hangingPunct="1">
              <a:buFontTx/>
              <a:buNone/>
            </a:pPr>
            <a:endParaRPr lang="fr-FR" dirty="0"/>
          </a:p>
          <a:p>
            <a:endParaRPr lang="en-GB" dirty="0"/>
          </a:p>
        </p:txBody>
      </p:sp>
      <p:sp>
        <p:nvSpPr>
          <p:cNvPr id="18436" name="Espace réservé du numéro de diapositive 3"/>
          <p:cNvSpPr>
            <a:spLocks noGrp="1"/>
          </p:cNvSpPr>
          <p:nvPr>
            <p:ph type="sldNum" sz="quarter" idx="12"/>
          </p:nvPr>
        </p:nvSpPr>
        <p:spPr>
          <a:noFill/>
        </p:spPr>
        <p:txBody>
          <a:bodyPr/>
          <a:lstStyle/>
          <a:p>
            <a:fld id="{34B1394E-0CFE-41DA-82E7-B11413ADCC3D}" type="slidenum">
              <a:rPr lang="en-GB" smtClean="0"/>
              <a:pPr/>
              <a:t>27</a:t>
            </a:fld>
            <a:endParaRPr lang="en-GB"/>
          </a:p>
        </p:txBody>
      </p:sp>
    </p:spTree>
    <p:extLst>
      <p:ext uri="{BB962C8B-B14F-4D97-AF65-F5344CB8AC3E}">
        <p14:creationId xmlns:p14="http://schemas.microsoft.com/office/powerpoint/2010/main" val="32484882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bg" descr="dia-w"/>
          <p:cNvPicPr>
            <a:picLocks noChangeAspect="1" noChangeArrowheads="1"/>
          </p:cNvPicPr>
          <p:nvPr>
            <p:custDataLst>
              <p:tags r:id="rId2"/>
            </p:custDataLst>
          </p:nvPr>
        </p:nvPicPr>
        <p:blipFill>
          <a:blip r:embed="rId6"/>
          <a:srcRect/>
          <a:stretch>
            <a:fillRect/>
          </a:stretch>
        </p:blipFill>
        <p:spPr bwMode="auto">
          <a:xfrm>
            <a:off x="0" y="595313"/>
            <a:ext cx="1588" cy="1587"/>
          </a:xfrm>
          <a:prstGeom prst="rect">
            <a:avLst/>
          </a:prstGeom>
          <a:noFill/>
          <a:ln w="9525">
            <a:noFill/>
            <a:miter lim="800000"/>
            <a:headEnd/>
            <a:tailEnd/>
          </a:ln>
        </p:spPr>
      </p:pic>
      <p:sp>
        <p:nvSpPr>
          <p:cNvPr id="17411" name="titeltekst"/>
          <p:cNvSpPr>
            <a:spLocks noGrp="1" noChangeArrowheads="1"/>
          </p:cNvSpPr>
          <p:nvPr>
            <p:ph type="title"/>
            <p:custDataLst>
              <p:tags r:id="rId3"/>
            </p:custDataLst>
          </p:nvPr>
        </p:nvSpPr>
        <p:spPr>
          <a:xfrm>
            <a:off x="-32208" y="1117601"/>
            <a:ext cx="9356736" cy="936625"/>
          </a:xfrm>
        </p:spPr>
        <p:txBody>
          <a:bodyPr/>
          <a:lstStyle/>
          <a:p>
            <a:pPr algn="ctr" eaLnBrk="1" hangingPunct="1"/>
            <a:r>
              <a:rPr lang="en-GB" sz="2950" i="1" dirty="0" err="1"/>
              <a:t>En</a:t>
            </a:r>
            <a:r>
              <a:rPr lang="en-GB" sz="2950" i="1" dirty="0"/>
              <a:t> quoi </a:t>
            </a:r>
            <a:r>
              <a:rPr lang="en-GB" sz="2950" i="1" dirty="0" err="1"/>
              <a:t>consiste</a:t>
            </a:r>
            <a:r>
              <a:rPr lang="en-GB" sz="2950" i="1" dirty="0"/>
              <a:t> un programme </a:t>
            </a:r>
            <a:r>
              <a:rPr lang="en-GB" sz="2950" i="1" dirty="0" err="1"/>
              <a:t>glissant</a:t>
            </a:r>
            <a:r>
              <a:rPr lang="en-GB" sz="2950" i="1" dirty="0"/>
              <a:t> ?</a:t>
            </a:r>
            <a:r>
              <a:rPr lang="en-GB" sz="2950" i="1" dirty="0">
                <a:solidFill>
                  <a:schemeClr val="bg1"/>
                </a:solidFill>
              </a:rPr>
              <a:t>?</a:t>
            </a:r>
            <a:endParaRPr lang="en-US" sz="2950" i="1" dirty="0">
              <a:solidFill>
                <a:schemeClr val="bg1"/>
              </a:solidFill>
            </a:endParaRPr>
          </a:p>
        </p:txBody>
      </p:sp>
      <p:sp>
        <p:nvSpPr>
          <p:cNvPr id="17412" name="Slide Number Placeholder 3"/>
          <p:cNvSpPr txBox="1">
            <a:spLocks noGrp="1"/>
          </p:cNvSpPr>
          <p:nvPr/>
        </p:nvSpPr>
        <p:spPr bwMode="auto">
          <a:xfrm>
            <a:off x="8610600" y="6400800"/>
            <a:ext cx="533400" cy="457200"/>
          </a:xfrm>
          <a:prstGeom prst="rect">
            <a:avLst/>
          </a:prstGeom>
          <a:noFill/>
          <a:ln w="12700" cap="sq">
            <a:noFill/>
            <a:miter lim="800000"/>
            <a:headEnd type="none" w="sm" len="sm"/>
            <a:tailEnd type="none" w="sm" len="sm"/>
          </a:ln>
        </p:spPr>
        <p:txBody>
          <a:bodyPr/>
          <a:lstStyle/>
          <a:p>
            <a:pPr eaLnBrk="0" hangingPunct="0"/>
            <a:fld id="{6D85CF96-F630-4F12-902B-CE654B97B285}" type="slidenum">
              <a:rPr lang="en-GB">
                <a:solidFill>
                  <a:schemeClr val="tx1"/>
                </a:solidFill>
                <a:latin typeface="Arial" charset="0"/>
                <a:cs typeface="Arial" charset="0"/>
              </a:rPr>
              <a:pPr eaLnBrk="0" hangingPunct="0"/>
              <a:t>28</a:t>
            </a:fld>
            <a:endParaRPr lang="en-GB">
              <a:solidFill>
                <a:schemeClr val="tx1"/>
              </a:solidFill>
              <a:latin typeface="Arial" charset="0"/>
              <a:cs typeface="Arial" charset="0"/>
            </a:endParaRPr>
          </a:p>
        </p:txBody>
      </p:sp>
      <p:sp>
        <p:nvSpPr>
          <p:cNvPr id="17413" name="Line 2"/>
          <p:cNvSpPr>
            <a:spLocks noChangeShapeType="1"/>
          </p:cNvSpPr>
          <p:nvPr/>
        </p:nvSpPr>
        <p:spPr bwMode="auto">
          <a:xfrm>
            <a:off x="4191000" y="2347913"/>
            <a:ext cx="0" cy="3657600"/>
          </a:xfrm>
          <a:prstGeom prst="line">
            <a:avLst/>
          </a:prstGeom>
          <a:noFill/>
          <a:ln w="38100">
            <a:solidFill>
              <a:srgbClr val="FF0000"/>
            </a:solidFill>
            <a:prstDash val="dashDot"/>
            <a:round/>
            <a:headEnd/>
            <a:tailEnd/>
          </a:ln>
        </p:spPr>
        <p:txBody>
          <a:bodyPr lIns="0" tIns="0" rIns="0" bIns="0" anchor="b"/>
          <a:lstStyle/>
          <a:p>
            <a:endParaRPr lang="en-GB"/>
          </a:p>
        </p:txBody>
      </p:sp>
      <p:sp>
        <p:nvSpPr>
          <p:cNvPr id="17414" name="Line 3"/>
          <p:cNvSpPr>
            <a:spLocks noChangeShapeType="1"/>
          </p:cNvSpPr>
          <p:nvPr/>
        </p:nvSpPr>
        <p:spPr bwMode="auto">
          <a:xfrm>
            <a:off x="2667000" y="2347913"/>
            <a:ext cx="0" cy="3657600"/>
          </a:xfrm>
          <a:prstGeom prst="line">
            <a:avLst/>
          </a:prstGeom>
          <a:noFill/>
          <a:ln w="38100">
            <a:solidFill>
              <a:srgbClr val="FF0000"/>
            </a:solidFill>
            <a:prstDash val="dashDot"/>
            <a:round/>
            <a:headEnd/>
            <a:tailEnd/>
          </a:ln>
        </p:spPr>
        <p:txBody>
          <a:bodyPr lIns="0" tIns="0" rIns="0" bIns="0" anchor="b"/>
          <a:lstStyle/>
          <a:p>
            <a:endParaRPr lang="en-GB"/>
          </a:p>
        </p:txBody>
      </p:sp>
      <p:sp>
        <p:nvSpPr>
          <p:cNvPr id="17415" name="Line 4"/>
          <p:cNvSpPr>
            <a:spLocks noChangeShapeType="1"/>
          </p:cNvSpPr>
          <p:nvPr/>
        </p:nvSpPr>
        <p:spPr bwMode="auto">
          <a:xfrm>
            <a:off x="5715000" y="2347913"/>
            <a:ext cx="0" cy="3657600"/>
          </a:xfrm>
          <a:prstGeom prst="line">
            <a:avLst/>
          </a:prstGeom>
          <a:noFill/>
          <a:ln w="38100">
            <a:solidFill>
              <a:srgbClr val="FF0000"/>
            </a:solidFill>
            <a:prstDash val="dashDot"/>
            <a:round/>
            <a:headEnd/>
            <a:tailEnd/>
          </a:ln>
        </p:spPr>
        <p:txBody>
          <a:bodyPr lIns="0" tIns="0" rIns="0" bIns="0" anchor="b"/>
          <a:lstStyle/>
          <a:p>
            <a:endParaRPr lang="en-GB"/>
          </a:p>
        </p:txBody>
      </p:sp>
      <p:sp>
        <p:nvSpPr>
          <p:cNvPr id="17416" name="Line 5"/>
          <p:cNvSpPr>
            <a:spLocks noChangeShapeType="1"/>
          </p:cNvSpPr>
          <p:nvPr/>
        </p:nvSpPr>
        <p:spPr bwMode="auto">
          <a:xfrm>
            <a:off x="7239000" y="2347913"/>
            <a:ext cx="0" cy="3657600"/>
          </a:xfrm>
          <a:prstGeom prst="line">
            <a:avLst/>
          </a:prstGeom>
          <a:noFill/>
          <a:ln w="38100">
            <a:solidFill>
              <a:srgbClr val="FF0000"/>
            </a:solidFill>
            <a:prstDash val="dashDot"/>
            <a:round/>
            <a:headEnd/>
            <a:tailEnd/>
          </a:ln>
        </p:spPr>
        <p:txBody>
          <a:bodyPr lIns="0" tIns="0" rIns="0" bIns="0" anchor="b"/>
          <a:lstStyle/>
          <a:p>
            <a:endParaRPr lang="en-GB"/>
          </a:p>
        </p:txBody>
      </p:sp>
      <p:grpSp>
        <p:nvGrpSpPr>
          <p:cNvPr id="17417" name="Group 7"/>
          <p:cNvGrpSpPr>
            <a:grpSpLocks/>
          </p:cNvGrpSpPr>
          <p:nvPr/>
        </p:nvGrpSpPr>
        <p:grpSpPr bwMode="auto">
          <a:xfrm>
            <a:off x="1143000" y="2347913"/>
            <a:ext cx="4572000" cy="609600"/>
            <a:chOff x="720" y="1104"/>
            <a:chExt cx="2880" cy="384"/>
          </a:xfrm>
        </p:grpSpPr>
        <p:sp>
          <p:nvSpPr>
            <p:cNvPr id="17439" name="Rectangle 8"/>
            <p:cNvSpPr>
              <a:spLocks noChangeArrowheads="1"/>
            </p:cNvSpPr>
            <p:nvPr/>
          </p:nvSpPr>
          <p:spPr bwMode="auto">
            <a:xfrm>
              <a:off x="1680" y="1104"/>
              <a:ext cx="1920" cy="384"/>
            </a:xfrm>
            <a:prstGeom prst="rect">
              <a:avLst/>
            </a:prstGeom>
            <a:solidFill>
              <a:srgbClr val="808080"/>
            </a:solidFill>
            <a:ln w="9525">
              <a:solidFill>
                <a:srgbClr val="FF0000"/>
              </a:solidFill>
              <a:miter lim="800000"/>
              <a:headEnd/>
              <a:tailEnd/>
            </a:ln>
          </p:spPr>
          <p:txBody>
            <a:bodyPr wrap="none" lIns="0" tIns="0" rIns="0" bIns="0" anchor="ctr"/>
            <a:lstStyle/>
            <a:p>
              <a:pPr eaLnBrk="0" hangingPunct="0">
                <a:lnSpc>
                  <a:spcPts val="2000"/>
                </a:lnSpc>
              </a:pPr>
              <a:r>
                <a:rPr lang="en-US" sz="2200">
                  <a:solidFill>
                    <a:schemeClr val="bg1"/>
                  </a:solidFill>
                  <a:latin typeface="Arial Black" pitchFamily="34" charset="0"/>
                  <a:cs typeface="Arial" charset="0"/>
                </a:rPr>
                <a:t>      Prévisions</a:t>
              </a:r>
              <a:endParaRPr lang="en-GB" sz="2200">
                <a:solidFill>
                  <a:schemeClr val="bg1"/>
                </a:solidFill>
                <a:latin typeface="Arial Black" pitchFamily="34" charset="0"/>
                <a:cs typeface="Arial" charset="0"/>
              </a:endParaRPr>
            </a:p>
          </p:txBody>
        </p:sp>
        <p:sp>
          <p:nvSpPr>
            <p:cNvPr id="17440" name="Rectangle 9"/>
            <p:cNvSpPr>
              <a:spLocks noChangeArrowheads="1"/>
            </p:cNvSpPr>
            <p:nvPr/>
          </p:nvSpPr>
          <p:spPr bwMode="auto">
            <a:xfrm>
              <a:off x="720" y="1104"/>
              <a:ext cx="960" cy="384"/>
            </a:xfrm>
            <a:prstGeom prst="rect">
              <a:avLst/>
            </a:prstGeom>
            <a:solidFill>
              <a:srgbClr val="FFCC00"/>
            </a:solidFill>
            <a:ln w="9525">
              <a:solidFill>
                <a:srgbClr val="FF0000"/>
              </a:solidFill>
              <a:miter lim="800000"/>
              <a:headEnd/>
              <a:tailEnd/>
            </a:ln>
          </p:spPr>
          <p:txBody>
            <a:bodyPr wrap="none" lIns="0" tIns="0" rIns="0" bIns="0" anchor="ctr"/>
            <a:lstStyle/>
            <a:p>
              <a:pPr eaLnBrk="0" hangingPunct="0">
                <a:lnSpc>
                  <a:spcPts val="2000"/>
                </a:lnSpc>
              </a:pPr>
              <a:r>
                <a:rPr lang="en-US" sz="2200" dirty="0">
                  <a:solidFill>
                    <a:schemeClr val="tx1"/>
                  </a:solidFill>
                  <a:latin typeface="Arial Black" pitchFamily="34" charset="0"/>
                  <a:cs typeface="Arial" charset="0"/>
                </a:rPr>
                <a:t>Budget</a:t>
              </a:r>
              <a:endParaRPr lang="en-GB" sz="2200" dirty="0">
                <a:solidFill>
                  <a:schemeClr val="tx1"/>
                </a:solidFill>
                <a:latin typeface="Arial Black" pitchFamily="34" charset="0"/>
                <a:cs typeface="Arial" charset="0"/>
              </a:endParaRPr>
            </a:p>
          </p:txBody>
        </p:sp>
      </p:grpSp>
      <p:sp>
        <p:nvSpPr>
          <p:cNvPr id="17418" name="Rectangle 10"/>
          <p:cNvSpPr>
            <a:spLocks noChangeArrowheads="1"/>
          </p:cNvSpPr>
          <p:nvPr/>
        </p:nvSpPr>
        <p:spPr bwMode="auto">
          <a:xfrm>
            <a:off x="304800" y="2500313"/>
            <a:ext cx="762000" cy="457200"/>
          </a:xfrm>
          <a:prstGeom prst="rect">
            <a:avLst/>
          </a:prstGeom>
          <a:noFill/>
          <a:ln w="9525">
            <a:noFill/>
            <a:miter lim="800000"/>
            <a:headEnd/>
            <a:tailEnd/>
          </a:ln>
        </p:spPr>
        <p:txBody>
          <a:bodyPr wrap="none" lIns="0" tIns="0" rIns="0" bIns="0" anchor="ctr"/>
          <a:lstStyle/>
          <a:p>
            <a:pPr eaLnBrk="0" hangingPunct="0">
              <a:lnSpc>
                <a:spcPts val="2000"/>
              </a:lnSpc>
            </a:pPr>
            <a:r>
              <a:rPr lang="en-US" sz="2200">
                <a:solidFill>
                  <a:schemeClr val="hlink"/>
                </a:solidFill>
                <a:latin typeface="Arial Black" pitchFamily="34" charset="0"/>
                <a:cs typeface="Arial" charset="0"/>
              </a:rPr>
              <a:t>T</a:t>
            </a:r>
            <a:endParaRPr lang="en-GB" sz="2200">
              <a:solidFill>
                <a:schemeClr val="hlink"/>
              </a:solidFill>
              <a:latin typeface="Arial Black" pitchFamily="34" charset="0"/>
              <a:cs typeface="Arial" charset="0"/>
            </a:endParaRPr>
          </a:p>
        </p:txBody>
      </p:sp>
      <p:sp>
        <p:nvSpPr>
          <p:cNvPr id="17419" name="Rectangle 11"/>
          <p:cNvSpPr>
            <a:spLocks noChangeArrowheads="1"/>
          </p:cNvSpPr>
          <p:nvPr/>
        </p:nvSpPr>
        <p:spPr bwMode="auto">
          <a:xfrm>
            <a:off x="304800" y="3643313"/>
            <a:ext cx="762000" cy="533400"/>
          </a:xfrm>
          <a:prstGeom prst="rect">
            <a:avLst/>
          </a:prstGeom>
          <a:noFill/>
          <a:ln w="9525">
            <a:noFill/>
            <a:miter lim="800000"/>
            <a:headEnd/>
            <a:tailEnd/>
          </a:ln>
        </p:spPr>
        <p:txBody>
          <a:bodyPr wrap="none" lIns="0" tIns="0" rIns="0" bIns="0" anchor="ctr"/>
          <a:lstStyle/>
          <a:p>
            <a:pPr eaLnBrk="0" hangingPunct="0">
              <a:lnSpc>
                <a:spcPts val="2000"/>
              </a:lnSpc>
            </a:pPr>
            <a:r>
              <a:rPr lang="en-US" sz="2200">
                <a:solidFill>
                  <a:schemeClr val="hlink"/>
                </a:solidFill>
                <a:latin typeface="Arial Black" pitchFamily="34" charset="0"/>
                <a:cs typeface="Arial" charset="0"/>
              </a:rPr>
              <a:t>T +1</a:t>
            </a:r>
            <a:endParaRPr lang="en-GB" sz="2200">
              <a:solidFill>
                <a:schemeClr val="hlink"/>
              </a:solidFill>
              <a:latin typeface="Arial Black" pitchFamily="34" charset="0"/>
              <a:cs typeface="Arial" charset="0"/>
            </a:endParaRPr>
          </a:p>
        </p:txBody>
      </p:sp>
      <p:sp>
        <p:nvSpPr>
          <p:cNvPr id="17420" name="Rectangle 12"/>
          <p:cNvSpPr>
            <a:spLocks noChangeArrowheads="1"/>
          </p:cNvSpPr>
          <p:nvPr/>
        </p:nvSpPr>
        <p:spPr bwMode="auto">
          <a:xfrm>
            <a:off x="304800" y="4786313"/>
            <a:ext cx="762000" cy="457200"/>
          </a:xfrm>
          <a:prstGeom prst="rect">
            <a:avLst/>
          </a:prstGeom>
          <a:noFill/>
          <a:ln w="9525">
            <a:noFill/>
            <a:miter lim="800000"/>
            <a:headEnd/>
            <a:tailEnd/>
          </a:ln>
        </p:spPr>
        <p:txBody>
          <a:bodyPr wrap="none" lIns="0" tIns="0" rIns="0" bIns="0" anchor="ctr"/>
          <a:lstStyle/>
          <a:p>
            <a:pPr eaLnBrk="0" hangingPunct="0">
              <a:lnSpc>
                <a:spcPts val="2000"/>
              </a:lnSpc>
            </a:pPr>
            <a:r>
              <a:rPr lang="en-US" sz="2200">
                <a:solidFill>
                  <a:schemeClr val="hlink"/>
                </a:solidFill>
                <a:latin typeface="Arial Black" pitchFamily="34" charset="0"/>
                <a:cs typeface="Arial" charset="0"/>
              </a:rPr>
              <a:t>T +2</a:t>
            </a:r>
            <a:endParaRPr lang="en-GB" sz="2200">
              <a:solidFill>
                <a:schemeClr val="hlink"/>
              </a:solidFill>
              <a:latin typeface="Arial Black" pitchFamily="34" charset="0"/>
              <a:cs typeface="Arial" charset="0"/>
            </a:endParaRPr>
          </a:p>
        </p:txBody>
      </p:sp>
      <p:grpSp>
        <p:nvGrpSpPr>
          <p:cNvPr id="3" name="Group 13"/>
          <p:cNvGrpSpPr>
            <a:grpSpLocks/>
          </p:cNvGrpSpPr>
          <p:nvPr/>
        </p:nvGrpSpPr>
        <p:grpSpPr bwMode="auto">
          <a:xfrm>
            <a:off x="2667000" y="3033713"/>
            <a:ext cx="4572000" cy="1143000"/>
            <a:chOff x="1680" y="1536"/>
            <a:chExt cx="2880" cy="720"/>
          </a:xfrm>
        </p:grpSpPr>
        <p:grpSp>
          <p:nvGrpSpPr>
            <p:cNvPr id="17435" name="Group 14"/>
            <p:cNvGrpSpPr>
              <a:grpSpLocks/>
            </p:cNvGrpSpPr>
            <p:nvPr/>
          </p:nvGrpSpPr>
          <p:grpSpPr bwMode="auto">
            <a:xfrm>
              <a:off x="1680" y="1872"/>
              <a:ext cx="2880" cy="384"/>
              <a:chOff x="1680" y="1872"/>
              <a:chExt cx="2880" cy="384"/>
            </a:xfrm>
          </p:grpSpPr>
          <p:sp>
            <p:nvSpPr>
              <p:cNvPr id="17437" name="Rectangle 15"/>
              <p:cNvSpPr>
                <a:spLocks noChangeArrowheads="1"/>
              </p:cNvSpPr>
              <p:nvPr/>
            </p:nvSpPr>
            <p:spPr bwMode="auto">
              <a:xfrm>
                <a:off x="1680" y="1872"/>
                <a:ext cx="960" cy="384"/>
              </a:xfrm>
              <a:prstGeom prst="rect">
                <a:avLst/>
              </a:prstGeom>
              <a:solidFill>
                <a:srgbClr val="FFCC00"/>
              </a:solidFill>
              <a:ln w="9525">
                <a:solidFill>
                  <a:srgbClr val="FF0000"/>
                </a:solidFill>
                <a:miter lim="800000"/>
                <a:headEnd/>
                <a:tailEnd/>
              </a:ln>
            </p:spPr>
            <p:txBody>
              <a:bodyPr wrap="none" lIns="0" tIns="0" rIns="0" bIns="0" anchor="ctr"/>
              <a:lstStyle/>
              <a:p>
                <a:pPr eaLnBrk="0" hangingPunct="0">
                  <a:lnSpc>
                    <a:spcPts val="2000"/>
                  </a:lnSpc>
                </a:pPr>
                <a:r>
                  <a:rPr lang="en-US" sz="2200" dirty="0">
                    <a:solidFill>
                      <a:schemeClr val="tx1"/>
                    </a:solidFill>
                    <a:latin typeface="Arial Black" pitchFamily="34" charset="0"/>
                    <a:cs typeface="Arial" charset="0"/>
                  </a:rPr>
                  <a:t>Budget</a:t>
                </a:r>
                <a:endParaRPr lang="en-GB" sz="2200" dirty="0">
                  <a:solidFill>
                    <a:schemeClr val="tx1"/>
                  </a:solidFill>
                  <a:latin typeface="Arial Black" pitchFamily="34" charset="0"/>
                  <a:cs typeface="Arial" charset="0"/>
                </a:endParaRPr>
              </a:p>
            </p:txBody>
          </p:sp>
          <p:sp>
            <p:nvSpPr>
              <p:cNvPr id="17438" name="Rectangle 16"/>
              <p:cNvSpPr>
                <a:spLocks noChangeArrowheads="1"/>
              </p:cNvSpPr>
              <p:nvPr/>
            </p:nvSpPr>
            <p:spPr bwMode="auto">
              <a:xfrm>
                <a:off x="2640" y="1872"/>
                <a:ext cx="1920" cy="384"/>
              </a:xfrm>
              <a:prstGeom prst="rect">
                <a:avLst/>
              </a:prstGeom>
              <a:solidFill>
                <a:srgbClr val="808080"/>
              </a:solidFill>
              <a:ln w="9525">
                <a:solidFill>
                  <a:srgbClr val="FF0000"/>
                </a:solidFill>
                <a:miter lim="800000"/>
                <a:headEnd/>
                <a:tailEnd/>
              </a:ln>
            </p:spPr>
            <p:txBody>
              <a:bodyPr wrap="none" lIns="0" tIns="0" rIns="0" bIns="0" anchor="ctr"/>
              <a:lstStyle/>
              <a:p>
                <a:pPr eaLnBrk="0" hangingPunct="0">
                  <a:lnSpc>
                    <a:spcPts val="2000"/>
                  </a:lnSpc>
                </a:pPr>
                <a:r>
                  <a:rPr lang="en-US" sz="2200">
                    <a:solidFill>
                      <a:schemeClr val="bg1"/>
                    </a:solidFill>
                    <a:latin typeface="Arial Black" pitchFamily="34" charset="0"/>
                    <a:cs typeface="Arial" charset="0"/>
                  </a:rPr>
                  <a:t>        Prévisions</a:t>
                </a:r>
                <a:endParaRPr lang="en-GB" sz="2200">
                  <a:solidFill>
                    <a:schemeClr val="bg1"/>
                  </a:solidFill>
                  <a:latin typeface="Arial Black" pitchFamily="34" charset="0"/>
                  <a:cs typeface="Arial" charset="0"/>
                </a:endParaRPr>
              </a:p>
            </p:txBody>
          </p:sp>
        </p:grpSp>
        <p:sp>
          <p:nvSpPr>
            <p:cNvPr id="17436" name="Line 17"/>
            <p:cNvSpPr>
              <a:spLocks noChangeShapeType="1"/>
            </p:cNvSpPr>
            <p:nvPr/>
          </p:nvSpPr>
          <p:spPr bwMode="auto">
            <a:xfrm>
              <a:off x="2160" y="1536"/>
              <a:ext cx="0" cy="288"/>
            </a:xfrm>
            <a:prstGeom prst="line">
              <a:avLst/>
            </a:prstGeom>
            <a:noFill/>
            <a:ln w="31750">
              <a:solidFill>
                <a:srgbClr val="FF0000"/>
              </a:solidFill>
              <a:round/>
              <a:headEnd/>
              <a:tailEnd type="triangle" w="med" len="med"/>
            </a:ln>
          </p:spPr>
          <p:txBody>
            <a:bodyPr wrap="none" lIns="0" tIns="0" rIns="0" bIns="0" anchor="ctr"/>
            <a:lstStyle/>
            <a:p>
              <a:endParaRPr lang="en-GB"/>
            </a:p>
          </p:txBody>
        </p:sp>
      </p:grpSp>
      <p:grpSp>
        <p:nvGrpSpPr>
          <p:cNvPr id="5" name="Group 18"/>
          <p:cNvGrpSpPr>
            <a:grpSpLocks/>
          </p:cNvGrpSpPr>
          <p:nvPr/>
        </p:nvGrpSpPr>
        <p:grpSpPr bwMode="auto">
          <a:xfrm>
            <a:off x="4191000" y="4252913"/>
            <a:ext cx="4572000" cy="1143000"/>
            <a:chOff x="2640" y="2304"/>
            <a:chExt cx="2880" cy="720"/>
          </a:xfrm>
        </p:grpSpPr>
        <p:grpSp>
          <p:nvGrpSpPr>
            <p:cNvPr id="17431" name="Group 19"/>
            <p:cNvGrpSpPr>
              <a:grpSpLocks/>
            </p:cNvGrpSpPr>
            <p:nvPr/>
          </p:nvGrpSpPr>
          <p:grpSpPr bwMode="auto">
            <a:xfrm>
              <a:off x="2640" y="2640"/>
              <a:ext cx="2880" cy="384"/>
              <a:chOff x="2640" y="2640"/>
              <a:chExt cx="2880" cy="384"/>
            </a:xfrm>
          </p:grpSpPr>
          <p:sp>
            <p:nvSpPr>
              <p:cNvPr id="17433" name="Rectangle 20"/>
              <p:cNvSpPr>
                <a:spLocks noChangeArrowheads="1"/>
              </p:cNvSpPr>
              <p:nvPr/>
            </p:nvSpPr>
            <p:spPr bwMode="auto">
              <a:xfrm>
                <a:off x="3600" y="2640"/>
                <a:ext cx="1920" cy="384"/>
              </a:xfrm>
              <a:prstGeom prst="rect">
                <a:avLst/>
              </a:prstGeom>
              <a:solidFill>
                <a:srgbClr val="808080"/>
              </a:solidFill>
              <a:ln w="9525">
                <a:solidFill>
                  <a:srgbClr val="FF0000"/>
                </a:solidFill>
                <a:miter lim="800000"/>
                <a:headEnd/>
                <a:tailEnd/>
              </a:ln>
            </p:spPr>
            <p:txBody>
              <a:bodyPr wrap="none" lIns="0" tIns="0" rIns="0" bIns="0" anchor="ctr"/>
              <a:lstStyle/>
              <a:p>
                <a:pPr eaLnBrk="0" hangingPunct="0">
                  <a:lnSpc>
                    <a:spcPts val="2000"/>
                  </a:lnSpc>
                </a:pPr>
                <a:r>
                  <a:rPr lang="en-GB" sz="2200">
                    <a:solidFill>
                      <a:schemeClr val="bg1"/>
                    </a:solidFill>
                    <a:latin typeface="Arial Black" pitchFamily="34" charset="0"/>
                    <a:cs typeface="Arial" charset="0"/>
                  </a:rPr>
                  <a:t>       Prévisions</a:t>
                </a:r>
              </a:p>
            </p:txBody>
          </p:sp>
          <p:sp>
            <p:nvSpPr>
              <p:cNvPr id="17434" name="Rectangle 21"/>
              <p:cNvSpPr>
                <a:spLocks noChangeArrowheads="1"/>
              </p:cNvSpPr>
              <p:nvPr/>
            </p:nvSpPr>
            <p:spPr bwMode="auto">
              <a:xfrm>
                <a:off x="2640" y="2640"/>
                <a:ext cx="960" cy="384"/>
              </a:xfrm>
              <a:prstGeom prst="rect">
                <a:avLst/>
              </a:prstGeom>
              <a:solidFill>
                <a:srgbClr val="FFCC00"/>
              </a:solidFill>
              <a:ln w="9525">
                <a:solidFill>
                  <a:srgbClr val="FF0000"/>
                </a:solidFill>
                <a:miter lim="800000"/>
                <a:headEnd/>
                <a:tailEnd/>
              </a:ln>
            </p:spPr>
            <p:txBody>
              <a:bodyPr wrap="none" lIns="0" tIns="0" rIns="0" bIns="0" anchor="ctr"/>
              <a:lstStyle/>
              <a:p>
                <a:pPr eaLnBrk="0" hangingPunct="0">
                  <a:lnSpc>
                    <a:spcPts val="2000"/>
                  </a:lnSpc>
                </a:pPr>
                <a:r>
                  <a:rPr lang="en-US" sz="2200" dirty="0">
                    <a:solidFill>
                      <a:schemeClr val="tx1"/>
                    </a:solidFill>
                    <a:latin typeface="Arial Black" pitchFamily="34" charset="0"/>
                    <a:cs typeface="Arial" charset="0"/>
                  </a:rPr>
                  <a:t>Budget</a:t>
                </a:r>
                <a:endParaRPr lang="en-GB" sz="2200" dirty="0">
                  <a:solidFill>
                    <a:schemeClr val="tx1"/>
                  </a:solidFill>
                  <a:latin typeface="Arial Black" pitchFamily="34" charset="0"/>
                  <a:cs typeface="Arial" charset="0"/>
                </a:endParaRPr>
              </a:p>
            </p:txBody>
          </p:sp>
        </p:grpSp>
        <p:sp>
          <p:nvSpPr>
            <p:cNvPr id="17432" name="Line 22"/>
            <p:cNvSpPr>
              <a:spLocks noChangeShapeType="1"/>
            </p:cNvSpPr>
            <p:nvPr/>
          </p:nvSpPr>
          <p:spPr bwMode="auto">
            <a:xfrm>
              <a:off x="3120" y="2304"/>
              <a:ext cx="0" cy="288"/>
            </a:xfrm>
            <a:prstGeom prst="line">
              <a:avLst/>
            </a:prstGeom>
            <a:noFill/>
            <a:ln w="31750">
              <a:solidFill>
                <a:srgbClr val="FF0000"/>
              </a:solidFill>
              <a:round/>
              <a:headEnd/>
              <a:tailEnd type="triangle" w="med" len="med"/>
            </a:ln>
          </p:spPr>
          <p:txBody>
            <a:bodyPr wrap="none" lIns="0" tIns="0" rIns="0" bIns="0" anchor="ctr"/>
            <a:lstStyle/>
            <a:p>
              <a:endParaRPr lang="en-GB"/>
            </a:p>
          </p:txBody>
        </p:sp>
      </p:grpSp>
      <p:sp>
        <p:nvSpPr>
          <p:cNvPr id="17423" name="Line 23"/>
          <p:cNvSpPr>
            <a:spLocks noChangeShapeType="1"/>
          </p:cNvSpPr>
          <p:nvPr/>
        </p:nvSpPr>
        <p:spPr bwMode="auto">
          <a:xfrm>
            <a:off x="1143000" y="6005513"/>
            <a:ext cx="7696200" cy="0"/>
          </a:xfrm>
          <a:prstGeom prst="line">
            <a:avLst/>
          </a:prstGeom>
          <a:noFill/>
          <a:ln w="38100">
            <a:solidFill>
              <a:srgbClr val="FF0000"/>
            </a:solidFill>
            <a:round/>
            <a:headEnd/>
            <a:tailEnd/>
          </a:ln>
        </p:spPr>
        <p:txBody>
          <a:bodyPr lIns="0" tIns="0" rIns="0" bIns="0" anchor="b"/>
          <a:lstStyle/>
          <a:p>
            <a:endParaRPr lang="en-GB"/>
          </a:p>
        </p:txBody>
      </p:sp>
      <p:sp>
        <p:nvSpPr>
          <p:cNvPr id="17424" name="Rectangle 24"/>
          <p:cNvSpPr>
            <a:spLocks noChangeArrowheads="1"/>
          </p:cNvSpPr>
          <p:nvPr/>
        </p:nvSpPr>
        <p:spPr bwMode="auto">
          <a:xfrm>
            <a:off x="1524000" y="6056313"/>
            <a:ext cx="762000" cy="533400"/>
          </a:xfrm>
          <a:prstGeom prst="rect">
            <a:avLst/>
          </a:prstGeom>
          <a:noFill/>
          <a:ln w="9525">
            <a:noFill/>
            <a:miter lim="800000"/>
            <a:headEnd/>
            <a:tailEnd/>
          </a:ln>
        </p:spPr>
        <p:txBody>
          <a:bodyPr wrap="none" lIns="0" tIns="0" rIns="0" bIns="0" anchor="ctr"/>
          <a:lstStyle/>
          <a:p>
            <a:pPr eaLnBrk="0" hangingPunct="0">
              <a:lnSpc>
                <a:spcPts val="2000"/>
              </a:lnSpc>
            </a:pPr>
            <a:r>
              <a:rPr lang="en-US" sz="2200">
                <a:solidFill>
                  <a:schemeClr val="hlink"/>
                </a:solidFill>
                <a:latin typeface="Arial Black" pitchFamily="34" charset="0"/>
                <a:cs typeface="Arial" charset="0"/>
              </a:rPr>
              <a:t>t +1</a:t>
            </a:r>
            <a:endParaRPr lang="en-GB" sz="2200">
              <a:solidFill>
                <a:schemeClr val="hlink"/>
              </a:solidFill>
              <a:latin typeface="Arial Black" pitchFamily="34" charset="0"/>
              <a:cs typeface="Arial" charset="0"/>
            </a:endParaRPr>
          </a:p>
        </p:txBody>
      </p:sp>
      <p:sp>
        <p:nvSpPr>
          <p:cNvPr id="17425" name="Rectangle 25"/>
          <p:cNvSpPr>
            <a:spLocks noChangeArrowheads="1"/>
          </p:cNvSpPr>
          <p:nvPr/>
        </p:nvSpPr>
        <p:spPr bwMode="auto">
          <a:xfrm>
            <a:off x="3048000" y="6081713"/>
            <a:ext cx="762000" cy="457200"/>
          </a:xfrm>
          <a:prstGeom prst="rect">
            <a:avLst/>
          </a:prstGeom>
          <a:noFill/>
          <a:ln w="9525">
            <a:noFill/>
            <a:miter lim="800000"/>
            <a:headEnd/>
            <a:tailEnd/>
          </a:ln>
        </p:spPr>
        <p:txBody>
          <a:bodyPr wrap="none" lIns="0" tIns="0" rIns="0" bIns="0" anchor="ctr"/>
          <a:lstStyle/>
          <a:p>
            <a:pPr eaLnBrk="0" hangingPunct="0">
              <a:lnSpc>
                <a:spcPts val="2000"/>
              </a:lnSpc>
            </a:pPr>
            <a:r>
              <a:rPr lang="en-US" sz="2200">
                <a:solidFill>
                  <a:schemeClr val="hlink"/>
                </a:solidFill>
                <a:latin typeface="Arial Black" pitchFamily="34" charset="0"/>
                <a:cs typeface="Arial" charset="0"/>
              </a:rPr>
              <a:t>t +2</a:t>
            </a:r>
            <a:endParaRPr lang="en-GB" sz="2200">
              <a:solidFill>
                <a:schemeClr val="hlink"/>
              </a:solidFill>
              <a:latin typeface="Arial Black" pitchFamily="34" charset="0"/>
              <a:cs typeface="Arial" charset="0"/>
            </a:endParaRPr>
          </a:p>
        </p:txBody>
      </p:sp>
      <p:sp>
        <p:nvSpPr>
          <p:cNvPr id="17426" name="Rectangle 26"/>
          <p:cNvSpPr>
            <a:spLocks noChangeArrowheads="1"/>
          </p:cNvSpPr>
          <p:nvPr/>
        </p:nvSpPr>
        <p:spPr bwMode="auto">
          <a:xfrm>
            <a:off x="4572000" y="6081713"/>
            <a:ext cx="762000" cy="457200"/>
          </a:xfrm>
          <a:prstGeom prst="rect">
            <a:avLst/>
          </a:prstGeom>
          <a:noFill/>
          <a:ln w="9525">
            <a:noFill/>
            <a:miter lim="800000"/>
            <a:headEnd/>
            <a:tailEnd/>
          </a:ln>
        </p:spPr>
        <p:txBody>
          <a:bodyPr wrap="none" lIns="0" tIns="0" rIns="0" bIns="0" anchor="ctr"/>
          <a:lstStyle/>
          <a:p>
            <a:pPr eaLnBrk="0" hangingPunct="0">
              <a:lnSpc>
                <a:spcPts val="2000"/>
              </a:lnSpc>
            </a:pPr>
            <a:r>
              <a:rPr lang="en-US" sz="2200">
                <a:solidFill>
                  <a:schemeClr val="hlink"/>
                </a:solidFill>
                <a:latin typeface="Arial Black" pitchFamily="34" charset="0"/>
                <a:cs typeface="Arial" charset="0"/>
              </a:rPr>
              <a:t>t +3</a:t>
            </a:r>
            <a:endParaRPr lang="en-GB" sz="2200">
              <a:solidFill>
                <a:schemeClr val="hlink"/>
              </a:solidFill>
              <a:latin typeface="Arial Black" pitchFamily="34" charset="0"/>
              <a:cs typeface="Arial" charset="0"/>
            </a:endParaRPr>
          </a:p>
        </p:txBody>
      </p:sp>
      <p:sp>
        <p:nvSpPr>
          <p:cNvPr id="17427" name="Rectangle 27"/>
          <p:cNvSpPr>
            <a:spLocks noChangeArrowheads="1"/>
          </p:cNvSpPr>
          <p:nvPr/>
        </p:nvSpPr>
        <p:spPr bwMode="auto">
          <a:xfrm>
            <a:off x="6172200" y="6107113"/>
            <a:ext cx="685800" cy="381000"/>
          </a:xfrm>
          <a:prstGeom prst="rect">
            <a:avLst/>
          </a:prstGeom>
          <a:noFill/>
          <a:ln w="9525">
            <a:noFill/>
            <a:miter lim="800000"/>
            <a:headEnd/>
            <a:tailEnd/>
          </a:ln>
        </p:spPr>
        <p:txBody>
          <a:bodyPr wrap="none" lIns="0" tIns="0" rIns="0" bIns="0" anchor="ctr"/>
          <a:lstStyle/>
          <a:p>
            <a:pPr eaLnBrk="0" hangingPunct="0">
              <a:lnSpc>
                <a:spcPts val="2000"/>
              </a:lnSpc>
            </a:pPr>
            <a:r>
              <a:rPr lang="en-US" sz="2200">
                <a:solidFill>
                  <a:schemeClr val="hlink"/>
                </a:solidFill>
                <a:latin typeface="Arial Black" pitchFamily="34" charset="0"/>
                <a:cs typeface="Arial" charset="0"/>
              </a:rPr>
              <a:t>t +4</a:t>
            </a:r>
            <a:endParaRPr lang="en-GB" sz="2200">
              <a:solidFill>
                <a:schemeClr val="hlink"/>
              </a:solidFill>
              <a:latin typeface="Arial Black" pitchFamily="34" charset="0"/>
              <a:cs typeface="Arial" charset="0"/>
            </a:endParaRPr>
          </a:p>
        </p:txBody>
      </p:sp>
      <p:sp>
        <p:nvSpPr>
          <p:cNvPr id="17428" name="Rectangle 28"/>
          <p:cNvSpPr>
            <a:spLocks noChangeArrowheads="1"/>
          </p:cNvSpPr>
          <p:nvPr/>
        </p:nvSpPr>
        <p:spPr bwMode="auto">
          <a:xfrm>
            <a:off x="7696200" y="6157913"/>
            <a:ext cx="685800" cy="381000"/>
          </a:xfrm>
          <a:prstGeom prst="rect">
            <a:avLst/>
          </a:prstGeom>
          <a:noFill/>
          <a:ln w="9525">
            <a:noFill/>
            <a:miter lim="800000"/>
            <a:headEnd/>
            <a:tailEnd/>
          </a:ln>
        </p:spPr>
        <p:txBody>
          <a:bodyPr wrap="none" lIns="0" tIns="0" rIns="0" bIns="0" anchor="ctr"/>
          <a:lstStyle/>
          <a:p>
            <a:pPr eaLnBrk="0" hangingPunct="0">
              <a:lnSpc>
                <a:spcPts val="2000"/>
              </a:lnSpc>
            </a:pPr>
            <a:r>
              <a:rPr lang="en-US" sz="2200">
                <a:solidFill>
                  <a:schemeClr val="hlink"/>
                </a:solidFill>
                <a:latin typeface="Arial Black" pitchFamily="34" charset="0"/>
                <a:cs typeface="Arial" charset="0"/>
              </a:rPr>
              <a:t>t+5</a:t>
            </a:r>
            <a:endParaRPr lang="en-GB" sz="2200">
              <a:solidFill>
                <a:schemeClr val="hlink"/>
              </a:solidFill>
              <a:latin typeface="Arial Black" pitchFamily="34" charset="0"/>
              <a:cs typeface="Arial" charset="0"/>
            </a:endParaRPr>
          </a:p>
        </p:txBody>
      </p:sp>
      <p:sp>
        <p:nvSpPr>
          <p:cNvPr id="17429" name="Line 29"/>
          <p:cNvSpPr>
            <a:spLocks noChangeShapeType="1"/>
          </p:cNvSpPr>
          <p:nvPr/>
        </p:nvSpPr>
        <p:spPr bwMode="auto">
          <a:xfrm>
            <a:off x="1143000" y="1844823"/>
            <a:ext cx="0" cy="4160689"/>
          </a:xfrm>
          <a:prstGeom prst="line">
            <a:avLst/>
          </a:prstGeom>
          <a:noFill/>
          <a:ln w="9525">
            <a:solidFill>
              <a:srgbClr val="FF0000"/>
            </a:solidFill>
            <a:round/>
            <a:headEnd/>
            <a:tailEnd/>
          </a:ln>
        </p:spPr>
        <p:txBody>
          <a:bodyPr wrap="none" lIns="0" tIns="0" rIns="0" bIns="0" anchor="ctr"/>
          <a:lstStyle/>
          <a:p>
            <a:endParaRPr lang="en-GB"/>
          </a:p>
        </p:txBody>
      </p:sp>
      <p:sp>
        <p:nvSpPr>
          <p:cNvPr id="17430" name="Espace réservé du numéro de diapositive 31"/>
          <p:cNvSpPr>
            <a:spLocks noGrp="1"/>
          </p:cNvSpPr>
          <p:nvPr>
            <p:ph type="sldNum" sz="quarter" idx="12"/>
          </p:nvPr>
        </p:nvSpPr>
        <p:spPr>
          <a:noFill/>
        </p:spPr>
        <p:txBody>
          <a:bodyPr/>
          <a:lstStyle/>
          <a:p>
            <a:fld id="{6677A3B8-D26F-4581-9696-B31301E96CDB}" type="slidenum">
              <a:rPr lang="en-GB" smtClean="0"/>
              <a:pPr/>
              <a:t>28</a:t>
            </a:fld>
            <a:endParaRPr lang="en-GB"/>
          </a:p>
        </p:txBody>
      </p:sp>
    </p:spTree>
    <p:custDataLst>
      <p:tags r:id="rId1"/>
    </p:custDataLst>
    <p:extLst>
      <p:ext uri="{BB962C8B-B14F-4D97-AF65-F5344CB8AC3E}">
        <p14:creationId xmlns:p14="http://schemas.microsoft.com/office/powerpoint/2010/main" val="19759832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0-#ppt_w/2"/>
                                          </p:val>
                                        </p:tav>
                                        <p:tav tm="100000">
                                          <p:val>
                                            <p:strVal val="#ppt_x"/>
                                          </p:val>
                                        </p:tav>
                                      </p:tavLst>
                                    </p:anim>
                                    <p:anim calcmode="lin" valueType="num">
                                      <p:cBhvr additive="base">
                                        <p:cTn id="8"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0-#ppt_w/2"/>
                                          </p:val>
                                        </p:tav>
                                        <p:tav tm="100000">
                                          <p:val>
                                            <p:strVal val="#ppt_x"/>
                                          </p:val>
                                        </p:tav>
                                      </p:tavLst>
                                    </p:anim>
                                    <p:anim calcmode="lin" valueType="num">
                                      <p:cBhvr additive="base">
                                        <p:cTn id="14"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re 1"/>
          <p:cNvSpPr>
            <a:spLocks noGrp="1"/>
          </p:cNvSpPr>
          <p:nvPr>
            <p:ph type="title"/>
          </p:nvPr>
        </p:nvSpPr>
        <p:spPr>
          <a:xfrm>
            <a:off x="285750" y="1357313"/>
            <a:ext cx="7786688" cy="796925"/>
          </a:xfrm>
        </p:spPr>
        <p:txBody>
          <a:bodyPr/>
          <a:lstStyle/>
          <a:p>
            <a:r>
              <a:rPr lang="en-GB" sz="3200" i="1"/>
              <a:t>Principales caractéristiques d’un CDMT  “sectoriel”</a:t>
            </a:r>
          </a:p>
        </p:txBody>
      </p:sp>
      <p:sp>
        <p:nvSpPr>
          <p:cNvPr id="19459" name="Espace réservé du contenu 2"/>
          <p:cNvSpPr>
            <a:spLocks noGrp="1"/>
          </p:cNvSpPr>
          <p:nvPr>
            <p:ph idx="1"/>
          </p:nvPr>
        </p:nvSpPr>
        <p:spPr>
          <a:xfrm>
            <a:off x="500063" y="2357438"/>
            <a:ext cx="8643937" cy="3719512"/>
          </a:xfrm>
        </p:spPr>
        <p:txBody>
          <a:bodyPr/>
          <a:lstStyle/>
          <a:p>
            <a:pPr>
              <a:spcBef>
                <a:spcPct val="0"/>
              </a:spcBef>
              <a:buClrTx/>
            </a:pPr>
            <a:r>
              <a:rPr lang="fr-FR" sz="2200" i="0" dirty="0">
                <a:solidFill>
                  <a:srgbClr val="FF0000"/>
                </a:solidFill>
              </a:rPr>
              <a:t>Le CDMT sectoriel doit être ministériel  </a:t>
            </a:r>
            <a:endParaRPr lang="fr-FR" sz="2200" i="0" dirty="0"/>
          </a:p>
          <a:p>
            <a:pPr lvl="1">
              <a:spcBef>
                <a:spcPct val="0"/>
              </a:spcBef>
              <a:buClrTx/>
              <a:buFont typeface="Wingdings" panose="05000000000000000000" pitchFamily="2" charset="2"/>
              <a:buChar char="§"/>
            </a:pPr>
            <a:r>
              <a:rPr lang="fr-FR" sz="2200" b="0" dirty="0"/>
              <a:t>Pour la redevabilité et assurer un lien étroit avec la gestion du budget </a:t>
            </a:r>
          </a:p>
          <a:p>
            <a:pPr lvl="1">
              <a:spcBef>
                <a:spcPct val="0"/>
              </a:spcBef>
              <a:buClrTx/>
              <a:buFont typeface="Wingdings" panose="05000000000000000000" pitchFamily="2" charset="2"/>
              <a:buChar char="§"/>
            </a:pPr>
            <a:r>
              <a:rPr lang="fr-FR" sz="2200" b="0" dirty="0"/>
              <a:t>Les CDMT sectoriels/interministériels doivent donc être divisés en CDMT ministériels </a:t>
            </a:r>
          </a:p>
          <a:p>
            <a:pPr>
              <a:spcBef>
                <a:spcPct val="0"/>
              </a:spcBef>
              <a:buClrTx/>
            </a:pPr>
            <a:r>
              <a:rPr lang="fr-FR" sz="2200" i="0" dirty="0"/>
              <a:t>Offre aux gestionnaires une certaine prévisibilité</a:t>
            </a:r>
          </a:p>
          <a:p>
            <a:pPr>
              <a:spcBef>
                <a:spcPct val="0"/>
              </a:spcBef>
              <a:buClrTx/>
            </a:pPr>
            <a:r>
              <a:rPr lang="fr-FR" sz="2200" i="0" dirty="0"/>
              <a:t>Généralement structuré en programmes, il peut offrir un cadre pour le suivi de la performance</a:t>
            </a:r>
          </a:p>
          <a:p>
            <a:pPr>
              <a:spcBef>
                <a:spcPct val="0"/>
              </a:spcBef>
              <a:buClrTx/>
            </a:pPr>
            <a:r>
              <a:rPr lang="fr-FR" sz="2200" i="0" dirty="0"/>
              <a:t>Le degré de détail des projections de dépense est variable. Il peut être le même que celui du budget ou au contraire être limité aux programmes</a:t>
            </a:r>
            <a:r>
              <a:rPr lang="fr-FR" sz="2000" i="0" dirty="0"/>
              <a:t>.</a:t>
            </a:r>
            <a:endParaRPr lang="fr-FR" dirty="0"/>
          </a:p>
        </p:txBody>
      </p:sp>
      <p:sp>
        <p:nvSpPr>
          <p:cNvPr id="19460" name="Espace réservé du numéro de diapositive 3"/>
          <p:cNvSpPr>
            <a:spLocks noGrp="1"/>
          </p:cNvSpPr>
          <p:nvPr>
            <p:ph type="sldNum" sz="quarter" idx="12"/>
          </p:nvPr>
        </p:nvSpPr>
        <p:spPr>
          <a:noFill/>
        </p:spPr>
        <p:txBody>
          <a:bodyPr/>
          <a:lstStyle/>
          <a:p>
            <a:fld id="{048C53BA-8F99-4D04-A83D-54A2F664C765}" type="slidenum">
              <a:rPr lang="en-GB" smtClean="0"/>
              <a:pPr/>
              <a:t>29</a:t>
            </a:fld>
            <a:endParaRPr lang="en-GB"/>
          </a:p>
        </p:txBody>
      </p:sp>
    </p:spTree>
    <p:extLst>
      <p:ext uri="{BB962C8B-B14F-4D97-AF65-F5344CB8AC3E}">
        <p14:creationId xmlns:p14="http://schemas.microsoft.com/office/powerpoint/2010/main" val="23058883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2555" y="1186873"/>
            <a:ext cx="8229600" cy="648990"/>
          </a:xfrm>
        </p:spPr>
        <p:txBody>
          <a:bodyPr/>
          <a:lstStyle/>
          <a:p>
            <a:r>
              <a:rPr lang="fr-FR" sz="2800" dirty="0"/>
              <a:t>Qu’est-ce que le Budget?</a:t>
            </a:r>
          </a:p>
        </p:txBody>
      </p:sp>
      <p:sp>
        <p:nvSpPr>
          <p:cNvPr id="3" name="Content Placeholder 2"/>
          <p:cNvSpPr>
            <a:spLocks noGrp="1"/>
          </p:cNvSpPr>
          <p:nvPr>
            <p:ph idx="1"/>
          </p:nvPr>
        </p:nvSpPr>
        <p:spPr>
          <a:xfrm>
            <a:off x="372555" y="1835863"/>
            <a:ext cx="8229600" cy="3671615"/>
          </a:xfrm>
        </p:spPr>
        <p:txBody>
          <a:bodyPr/>
          <a:lstStyle/>
          <a:p>
            <a:pPr marL="431800">
              <a:spcAft>
                <a:spcPts val="1200"/>
              </a:spcAft>
              <a:buClrTx/>
              <a:buFont typeface="Wingdings" panose="05000000000000000000" pitchFamily="2" charset="2"/>
              <a:buChar char="Ø"/>
            </a:pPr>
            <a:r>
              <a:rPr lang="fr-FR" sz="2100" i="0" dirty="0">
                <a:latin typeface="+mj-lt"/>
                <a:cs typeface="Arial" panose="020B0604020202020204" pitchFamily="34" charset="0"/>
              </a:rPr>
              <a:t>Le plus important instrument de l’exécutif pour la conduite de ses politiques</a:t>
            </a:r>
          </a:p>
          <a:p>
            <a:pPr marL="266700" indent="0">
              <a:buNone/>
            </a:pPr>
            <a:r>
              <a:rPr lang="fr-FR" sz="1800" dirty="0">
                <a:latin typeface="+mj-lt"/>
                <a:cs typeface="Arial" panose="020B0604020202020204" pitchFamily="34" charset="0"/>
              </a:rPr>
              <a:t>“… Le plan des futures activités financières de l’administration […] préparé chaque année, comprenant les projections de dépenses, recettes, emprunt des autres opérations financières […] Il est soumis au Parlement qui autorise les dépenses et recettes” Allen &amp; Tommasi (2001)</a:t>
            </a:r>
          </a:p>
          <a:p>
            <a:pPr marL="609600">
              <a:buClrTx/>
              <a:buFont typeface="Wingdings" panose="05000000000000000000" pitchFamily="2" charset="2"/>
              <a:buChar char="Ø"/>
            </a:pPr>
            <a:r>
              <a:rPr lang="fr-FR" sz="2100" i="0" dirty="0">
                <a:latin typeface="+mj-lt"/>
                <a:cs typeface="Arial" panose="020B0604020202020204" pitchFamily="34" charset="0"/>
              </a:rPr>
              <a:t>Le budget comprend les prévisions de recettes et les autorisations de dépense. </a:t>
            </a:r>
          </a:p>
          <a:p>
            <a:pPr marL="1066800" lvl="1" indent="-342900">
              <a:buClrTx/>
              <a:buFont typeface="Courier New" panose="02070309020205020404" pitchFamily="49" charset="0"/>
              <a:buChar char="o"/>
            </a:pPr>
            <a:r>
              <a:rPr lang="fr-FR" sz="1800" b="0" i="0" dirty="0">
                <a:latin typeface="+mj-lt"/>
                <a:cs typeface="Arial" panose="020B0604020202020204" pitchFamily="34" charset="0"/>
              </a:rPr>
              <a:t>Dans les systèmes francophones </a:t>
            </a:r>
            <a:r>
              <a:rPr lang="fr-FR" sz="1800" b="0" dirty="0">
                <a:latin typeface="+mj-lt"/>
                <a:cs typeface="Arial" panose="020B0604020202020204" pitchFamily="34" charset="0"/>
              </a:rPr>
              <a:t>le budget (détaillé) est une annexe </a:t>
            </a:r>
            <a:r>
              <a:rPr lang="fr-FR" sz="1800" b="0" i="0" dirty="0">
                <a:latin typeface="+mj-lt"/>
                <a:cs typeface="Arial" panose="020B0604020202020204" pitchFamily="34" charset="0"/>
              </a:rPr>
              <a:t>de la loi de finances</a:t>
            </a:r>
          </a:p>
          <a:p>
            <a:pPr marL="609600">
              <a:buClrTx/>
              <a:buFont typeface="Wingdings" panose="05000000000000000000" pitchFamily="2" charset="2"/>
              <a:buChar char="Ø"/>
            </a:pPr>
            <a:r>
              <a:rPr lang="fr-FR" sz="2100" i="0" dirty="0">
                <a:latin typeface="+mj-lt"/>
                <a:cs typeface="Arial" panose="020B0604020202020204" pitchFamily="34" charset="0"/>
              </a:rPr>
              <a:t>Il est accompagné de divers documents (les documents budgétaires) expliquant la politique budgétaire</a:t>
            </a:r>
          </a:p>
          <a:p>
            <a:pPr marL="266700" indent="0">
              <a:buClrTx/>
              <a:buNone/>
            </a:pPr>
            <a:endParaRPr lang="fr-FR" sz="2200" i="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par>
                                <p:cTn id="18" presetID="22" presetClass="entr" presetSubtype="4"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wipe(down)">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wipe(down)">
                                      <p:cBhvr>
                                        <p:cTn id="2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bg" descr="dia-w"/>
          <p:cNvPicPr>
            <a:picLocks noChangeAspect="1" noChangeArrowheads="1"/>
          </p:cNvPicPr>
          <p:nvPr>
            <p:custDataLst>
              <p:tags r:id="rId2"/>
            </p:custDataLst>
          </p:nvPr>
        </p:nvPicPr>
        <p:blipFill>
          <a:blip r:embed="rId7"/>
          <a:srcRect/>
          <a:stretch>
            <a:fillRect/>
          </a:stretch>
        </p:blipFill>
        <p:spPr bwMode="auto">
          <a:xfrm>
            <a:off x="0" y="0"/>
            <a:ext cx="1588" cy="1588"/>
          </a:xfrm>
          <a:prstGeom prst="rect">
            <a:avLst/>
          </a:prstGeom>
          <a:noFill/>
          <a:ln w="9525">
            <a:noFill/>
            <a:miter lim="800000"/>
            <a:headEnd/>
            <a:tailEnd/>
          </a:ln>
        </p:spPr>
      </p:pic>
      <p:sp>
        <p:nvSpPr>
          <p:cNvPr id="19459" name="titeltekst"/>
          <p:cNvSpPr>
            <a:spLocks noGrp="1" noChangeArrowheads="1"/>
          </p:cNvSpPr>
          <p:nvPr>
            <p:ph type="title"/>
            <p:custDataLst>
              <p:tags r:id="rId3"/>
            </p:custDataLst>
          </p:nvPr>
        </p:nvSpPr>
        <p:spPr>
          <a:xfrm>
            <a:off x="395288" y="1857364"/>
            <a:ext cx="8229600" cy="419111"/>
          </a:xfrm>
        </p:spPr>
        <p:txBody>
          <a:bodyPr/>
          <a:lstStyle/>
          <a:p>
            <a:pPr algn="ctr" eaLnBrk="1" hangingPunct="1"/>
            <a:r>
              <a:rPr lang="en-GB" altLang="en-US" sz="3200" dirty="0">
                <a:solidFill>
                  <a:srgbClr val="FFFFFF"/>
                </a:solidFill>
              </a:rPr>
              <a:t>What is top-down / bottom-up in an MTEF?</a:t>
            </a:r>
            <a:endParaRPr lang="en-US" altLang="en-US" sz="3200" dirty="0">
              <a:solidFill>
                <a:srgbClr val="FFFFFF"/>
              </a:solidFill>
            </a:endParaRPr>
          </a:p>
        </p:txBody>
      </p:sp>
      <p:sp>
        <p:nvSpPr>
          <p:cNvPr id="19460" name="bodytekst"/>
          <p:cNvSpPr>
            <a:spLocks noGrp="1" noChangeArrowheads="1"/>
          </p:cNvSpPr>
          <p:nvPr>
            <p:ph type="body" idx="1"/>
            <p:custDataLst>
              <p:tags r:id="rId4"/>
            </p:custDataLst>
          </p:nvPr>
        </p:nvSpPr>
        <p:spPr>
          <a:xfrm>
            <a:off x="107504" y="1587346"/>
            <a:ext cx="8928992" cy="4535487"/>
          </a:xfrm>
        </p:spPr>
        <p:txBody>
          <a:bodyPr/>
          <a:lstStyle/>
          <a:p>
            <a:pPr eaLnBrk="1" hangingPunct="1">
              <a:spcBef>
                <a:spcPts val="0"/>
              </a:spcBef>
              <a:buClr>
                <a:srgbClr val="0F5494"/>
              </a:buClr>
              <a:buSzPct val="120000"/>
              <a:buFont typeface="Wingdings" panose="05000000000000000000" pitchFamily="2" charset="2"/>
              <a:buChar char="Ø"/>
            </a:pPr>
            <a:r>
              <a:rPr lang="fr-FR" altLang="en-US" sz="1900" i="0" dirty="0">
                <a:solidFill>
                  <a:schemeClr val="accent5">
                    <a:lumMod val="25000"/>
                  </a:schemeClr>
                </a:solidFill>
                <a:latin typeface="+mj-lt"/>
                <a:cs typeface="Arial" panose="020B0604020202020204" pitchFamily="34" charset="0"/>
              </a:rPr>
              <a:t>Combiner les processus montant et descendant</a:t>
            </a:r>
          </a:p>
          <a:p>
            <a:pPr marL="781050" lvl="1" indent="-381000" eaLnBrk="1" hangingPunct="1">
              <a:spcBef>
                <a:spcPts val="0"/>
              </a:spcBef>
              <a:buClr>
                <a:srgbClr val="0F5494"/>
              </a:buClr>
              <a:buSzPct val="120000"/>
              <a:buFont typeface="Wingdings" pitchFamily="2" charset="2"/>
              <a:buChar char="ü"/>
            </a:pPr>
            <a:r>
              <a:rPr lang="fr-FR" altLang="en-US" sz="1900" b="0" i="0" dirty="0">
                <a:solidFill>
                  <a:schemeClr val="accent5">
                    <a:lumMod val="25000"/>
                  </a:schemeClr>
                </a:solidFill>
                <a:latin typeface="+mj-lt"/>
                <a:cs typeface="Arial" panose="020B0604020202020204" pitchFamily="34" charset="0"/>
              </a:rPr>
              <a:t>Processus descendant </a:t>
            </a:r>
          </a:p>
          <a:p>
            <a:pPr marL="1130300" lvl="2" indent="-285750" eaLnBrk="1" hangingPunct="1">
              <a:spcBef>
                <a:spcPts val="0"/>
              </a:spcBef>
              <a:buFont typeface="Arial" panose="020B0604020202020204" pitchFamily="34" charset="0"/>
              <a:buChar char="•"/>
            </a:pPr>
            <a:r>
              <a:rPr lang="fr-FR" altLang="en-US" sz="1900" dirty="0">
                <a:solidFill>
                  <a:schemeClr val="accent5">
                    <a:lumMod val="25000"/>
                  </a:schemeClr>
                </a:solidFill>
                <a:latin typeface="+mj-lt"/>
                <a:cs typeface="Arial" panose="020B0604020202020204" pitchFamily="34" charset="0"/>
              </a:rPr>
              <a:t> Enveloppe des ressources (TOFE prévisionnel ; CDMT global)</a:t>
            </a:r>
          </a:p>
          <a:p>
            <a:pPr marL="781050" lvl="1" indent="-381000" eaLnBrk="1" hangingPunct="1">
              <a:spcBef>
                <a:spcPts val="0"/>
              </a:spcBef>
              <a:buClr>
                <a:srgbClr val="0F5494"/>
              </a:buClr>
              <a:buSzPct val="120000"/>
              <a:buFont typeface="Wingdings" pitchFamily="2" charset="2"/>
              <a:buChar char="ü"/>
            </a:pPr>
            <a:r>
              <a:rPr lang="fr-FR" altLang="en-US" sz="1900" b="0" i="0" dirty="0">
                <a:solidFill>
                  <a:schemeClr val="accent5">
                    <a:lumMod val="25000"/>
                  </a:schemeClr>
                </a:solidFill>
                <a:latin typeface="+mj-lt"/>
                <a:cs typeface="Arial" panose="020B0604020202020204" pitchFamily="34" charset="0"/>
              </a:rPr>
              <a:t>Processus montant</a:t>
            </a:r>
          </a:p>
          <a:p>
            <a:pPr marL="1181100" lvl="2" indent="-381000" eaLnBrk="1" hangingPunct="1">
              <a:spcBef>
                <a:spcPts val="0"/>
              </a:spcBef>
              <a:buClr>
                <a:srgbClr val="0F5494"/>
              </a:buClr>
              <a:buSzPct val="120000"/>
              <a:buFont typeface="Arial" panose="020B0604020202020204" pitchFamily="34" charset="0"/>
              <a:buChar char="•"/>
            </a:pPr>
            <a:r>
              <a:rPr lang="fr-FR" altLang="en-US" sz="1900" dirty="0">
                <a:solidFill>
                  <a:schemeClr val="accent5">
                    <a:lumMod val="25000"/>
                  </a:schemeClr>
                </a:solidFill>
                <a:latin typeface="+mj-lt"/>
                <a:cs typeface="Arial" panose="020B0604020202020204" pitchFamily="34" charset="0"/>
              </a:rPr>
              <a:t>Coûts futurs des programmes sectoriels pour atteindre les objectifs du secteur</a:t>
            </a:r>
          </a:p>
          <a:p>
            <a:pPr marL="781050" lvl="1" indent="-381000" eaLnBrk="1" hangingPunct="1">
              <a:spcBef>
                <a:spcPts val="0"/>
              </a:spcBef>
              <a:buClr>
                <a:srgbClr val="0F5494"/>
              </a:buClr>
              <a:buSzPct val="120000"/>
              <a:buFont typeface="Wingdings" pitchFamily="2" charset="2"/>
              <a:buChar char="ü"/>
            </a:pPr>
            <a:r>
              <a:rPr lang="fr-FR" altLang="en-US" sz="1900" b="0" i="0" dirty="0">
                <a:solidFill>
                  <a:schemeClr val="accent5">
                    <a:lumMod val="25000"/>
                  </a:schemeClr>
                </a:solidFill>
                <a:latin typeface="+mj-lt"/>
                <a:cs typeface="Arial" panose="020B0604020202020204" pitchFamily="34" charset="0"/>
              </a:rPr>
              <a:t>Rapprocher les deux processus</a:t>
            </a:r>
          </a:p>
          <a:p>
            <a:pPr marL="1187450" lvl="2" indent="-342900" eaLnBrk="1" hangingPunct="1">
              <a:spcBef>
                <a:spcPts val="0"/>
              </a:spcBef>
              <a:buFont typeface="Arial" panose="020B0604020202020204" pitchFamily="34" charset="0"/>
              <a:buChar char="•"/>
            </a:pPr>
            <a:r>
              <a:rPr lang="fr-FR" altLang="en-US" sz="1900" dirty="0">
                <a:solidFill>
                  <a:schemeClr val="accent5">
                    <a:lumMod val="25000"/>
                  </a:schemeClr>
                </a:solidFill>
                <a:latin typeface="+mj-lt"/>
                <a:cs typeface="Arial" panose="020B0604020202020204" pitchFamily="34" charset="0"/>
              </a:rPr>
              <a:t>Négociations techniques et politiques</a:t>
            </a:r>
            <a:r>
              <a:rPr lang="fr-FR" altLang="en-US" sz="1900" b="0" dirty="0">
                <a:solidFill>
                  <a:schemeClr val="accent5">
                    <a:lumMod val="25000"/>
                  </a:schemeClr>
                </a:solidFill>
                <a:latin typeface="+mj-lt"/>
                <a:cs typeface="Arial" panose="020B0604020202020204" pitchFamily="34" charset="0"/>
              </a:rPr>
              <a:t>, processus décisionnel conduisant aux arbitrages, dans le respect des objectifs budgétaires globaux (TOFE prévisionnel)</a:t>
            </a:r>
          </a:p>
          <a:p>
            <a:pPr marL="501650" indent="-457200" eaLnBrk="1" hangingPunct="1">
              <a:spcBef>
                <a:spcPts val="0"/>
              </a:spcBef>
              <a:buClrTx/>
              <a:buFont typeface="Wingdings" panose="05000000000000000000" pitchFamily="2" charset="2"/>
              <a:buChar char="Ø"/>
            </a:pPr>
            <a:r>
              <a:rPr lang="fr-FR" altLang="en-US" sz="1900" i="0" dirty="0">
                <a:solidFill>
                  <a:schemeClr val="accent5">
                    <a:lumMod val="25000"/>
                  </a:schemeClr>
                </a:solidFill>
                <a:latin typeface="+mj-lt"/>
                <a:cs typeface="Arial" panose="020B0604020202020204" pitchFamily="34" charset="0"/>
              </a:rPr>
              <a:t>Déterminer l’espace budgétaire à répartir</a:t>
            </a:r>
          </a:p>
          <a:p>
            <a:pPr marL="901700" lvl="1" indent="-457200" eaLnBrk="1" hangingPunct="1">
              <a:spcBef>
                <a:spcPts val="0"/>
              </a:spcBef>
              <a:buClrTx/>
              <a:buFont typeface="Wingdings" panose="05000000000000000000" pitchFamily="2" charset="2"/>
              <a:buChar char="ü"/>
            </a:pPr>
            <a:r>
              <a:rPr lang="fr-FR" altLang="en-US" sz="1900" b="0" dirty="0">
                <a:solidFill>
                  <a:schemeClr val="accent5">
                    <a:lumMod val="25000"/>
                  </a:schemeClr>
                </a:solidFill>
                <a:latin typeface="+mj-lt"/>
                <a:cs typeface="Arial" panose="020B0604020202020204" pitchFamily="34" charset="0"/>
              </a:rPr>
              <a:t>L’enveloppe des ressources à répartir par ministère/secteur  doit tenir compte de : </a:t>
            </a:r>
          </a:p>
          <a:p>
            <a:pPr marL="1301750" lvl="2" indent="-457200" eaLnBrk="1" hangingPunct="1">
              <a:spcBef>
                <a:spcPts val="0"/>
              </a:spcBef>
              <a:buFont typeface="Arial" panose="020B0604020202020204" pitchFamily="34" charset="0"/>
              <a:buChar char="•"/>
            </a:pPr>
            <a:r>
              <a:rPr lang="fr-FR" altLang="en-US" sz="1900" dirty="0">
                <a:solidFill>
                  <a:schemeClr val="accent5">
                    <a:lumMod val="25000"/>
                  </a:schemeClr>
                </a:solidFill>
                <a:latin typeface="+mj-lt"/>
                <a:cs typeface="Arial" panose="020B0604020202020204" pitchFamily="34" charset="0"/>
              </a:rPr>
              <a:t>contraintes liés à l’existant ou des politiques décidées (cf. « projection de référence », « tendanciel »)</a:t>
            </a:r>
          </a:p>
          <a:p>
            <a:pPr marL="1301750" lvl="2" indent="-457200" eaLnBrk="1" hangingPunct="1">
              <a:spcBef>
                <a:spcPts val="0"/>
              </a:spcBef>
              <a:buFont typeface="Arial" panose="020B0604020202020204" pitchFamily="34" charset="0"/>
              <a:buChar char="•"/>
            </a:pPr>
            <a:r>
              <a:rPr lang="fr-FR" altLang="en-US" sz="1900" dirty="0">
                <a:solidFill>
                  <a:schemeClr val="accent5">
                    <a:lumMod val="25000"/>
                  </a:schemeClr>
                </a:solidFill>
                <a:latin typeface="+mj-lt"/>
                <a:cs typeface="Arial" panose="020B0604020202020204" pitchFamily="34" charset="0"/>
              </a:rPr>
              <a:t>l’enveloppe globale définie dans le TOFE prévisionnel</a:t>
            </a:r>
            <a:endParaRPr lang="fr-FR" altLang="en-US" sz="1900" b="0" dirty="0">
              <a:solidFill>
                <a:schemeClr val="accent5">
                  <a:lumMod val="25000"/>
                </a:schemeClr>
              </a:solidFill>
              <a:latin typeface="+mj-lt"/>
              <a:cs typeface="Arial" panose="020B0604020202020204" pitchFamily="34" charset="0"/>
            </a:endParaRPr>
          </a:p>
          <a:p>
            <a:pPr marL="381000" indent="-381000" eaLnBrk="1" hangingPunct="1">
              <a:spcBef>
                <a:spcPts val="0"/>
              </a:spcBef>
            </a:pPr>
            <a:endParaRPr lang="en-US" altLang="en-US" dirty="0"/>
          </a:p>
        </p:txBody>
      </p:sp>
      <p:sp>
        <p:nvSpPr>
          <p:cNvPr id="7" name="Titre 1"/>
          <p:cNvSpPr txBox="1">
            <a:spLocks/>
          </p:cNvSpPr>
          <p:nvPr/>
        </p:nvSpPr>
        <p:spPr bwMode="auto">
          <a:xfrm>
            <a:off x="266700" y="923785"/>
            <a:ext cx="8358188" cy="663561"/>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358775" marR="0" lvl="0" indent="-358775" algn="l" defTabSz="914400" rtl="0" eaLnBrk="0" fontAlgn="base" latinLnBrk="0" hangingPunct="0">
              <a:lnSpc>
                <a:spcPct val="100000"/>
              </a:lnSpc>
              <a:spcBef>
                <a:spcPct val="0"/>
              </a:spcBef>
              <a:spcAft>
                <a:spcPct val="0"/>
              </a:spcAft>
              <a:buClrTx/>
              <a:buSzTx/>
              <a:buFontTx/>
              <a:buNone/>
              <a:tabLst/>
              <a:defRPr/>
            </a:pPr>
            <a:r>
              <a:rPr kumimoji="0" lang="fr-FR" altLang="en-US" sz="2800" b="1" i="0" u="none" strike="noStrike" kern="0" cap="none" spc="0" normalizeH="0" baseline="0" dirty="0">
                <a:ln>
                  <a:noFill/>
                </a:ln>
                <a:solidFill>
                  <a:srgbClr val="0F5494"/>
                </a:solidFill>
                <a:effectLst/>
                <a:uLnTx/>
                <a:uFillTx/>
                <a:latin typeface="+mj-lt"/>
                <a:ea typeface="+mj-ea"/>
                <a:cs typeface="+mj-cs"/>
              </a:rPr>
              <a:t>Les processus</a:t>
            </a:r>
          </a:p>
        </p:txBody>
      </p:sp>
    </p:spTree>
    <p:custDataLst>
      <p:tags r:id="rId1"/>
    </p:custDataLst>
    <p:extLst>
      <p:ext uri="{BB962C8B-B14F-4D97-AF65-F5344CB8AC3E}">
        <p14:creationId xmlns:p14="http://schemas.microsoft.com/office/powerpoint/2010/main" val="1845571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460">
                                            <p:txEl>
                                              <p:pRg st="0" end="0"/>
                                            </p:txEl>
                                          </p:spTgt>
                                        </p:tgtEl>
                                        <p:attrNameLst>
                                          <p:attrName>style.visibility</p:attrName>
                                        </p:attrNameLst>
                                      </p:cBhvr>
                                      <p:to>
                                        <p:strVal val="visible"/>
                                      </p:to>
                                    </p:set>
                                    <p:animEffect transition="in" filter="fade">
                                      <p:cBhvr>
                                        <p:cTn id="7" dur="2000"/>
                                        <p:tgtEl>
                                          <p:spTgt spid="19460">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9460">
                                            <p:txEl>
                                              <p:pRg st="1" end="1"/>
                                            </p:txEl>
                                          </p:spTgt>
                                        </p:tgtEl>
                                        <p:attrNameLst>
                                          <p:attrName>style.visibility</p:attrName>
                                        </p:attrNameLst>
                                      </p:cBhvr>
                                      <p:to>
                                        <p:strVal val="visible"/>
                                      </p:to>
                                    </p:set>
                                    <p:animEffect transition="in" filter="fade">
                                      <p:cBhvr>
                                        <p:cTn id="10" dur="2000"/>
                                        <p:tgtEl>
                                          <p:spTgt spid="19460">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9460">
                                            <p:txEl>
                                              <p:pRg st="2" end="2"/>
                                            </p:txEl>
                                          </p:spTgt>
                                        </p:tgtEl>
                                        <p:attrNameLst>
                                          <p:attrName>style.visibility</p:attrName>
                                        </p:attrNameLst>
                                      </p:cBhvr>
                                      <p:to>
                                        <p:strVal val="visible"/>
                                      </p:to>
                                    </p:set>
                                    <p:animEffect transition="in" filter="fade">
                                      <p:cBhvr>
                                        <p:cTn id="13" dur="2000"/>
                                        <p:tgtEl>
                                          <p:spTgt spid="19460">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9460">
                                            <p:txEl>
                                              <p:pRg st="3" end="3"/>
                                            </p:txEl>
                                          </p:spTgt>
                                        </p:tgtEl>
                                        <p:attrNameLst>
                                          <p:attrName>style.visibility</p:attrName>
                                        </p:attrNameLst>
                                      </p:cBhvr>
                                      <p:to>
                                        <p:strVal val="visible"/>
                                      </p:to>
                                    </p:set>
                                    <p:animEffect transition="in" filter="fade">
                                      <p:cBhvr>
                                        <p:cTn id="16" dur="2000"/>
                                        <p:tgtEl>
                                          <p:spTgt spid="19460">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9460">
                                            <p:txEl>
                                              <p:pRg st="4" end="4"/>
                                            </p:txEl>
                                          </p:spTgt>
                                        </p:tgtEl>
                                        <p:attrNameLst>
                                          <p:attrName>style.visibility</p:attrName>
                                        </p:attrNameLst>
                                      </p:cBhvr>
                                      <p:to>
                                        <p:strVal val="visible"/>
                                      </p:to>
                                    </p:set>
                                    <p:animEffect transition="in" filter="fade">
                                      <p:cBhvr>
                                        <p:cTn id="19" dur="2000"/>
                                        <p:tgtEl>
                                          <p:spTgt spid="19460">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9460">
                                            <p:txEl>
                                              <p:pRg st="5" end="5"/>
                                            </p:txEl>
                                          </p:spTgt>
                                        </p:tgtEl>
                                        <p:attrNameLst>
                                          <p:attrName>style.visibility</p:attrName>
                                        </p:attrNameLst>
                                      </p:cBhvr>
                                      <p:to>
                                        <p:strVal val="visible"/>
                                      </p:to>
                                    </p:set>
                                    <p:animEffect transition="in" filter="fade">
                                      <p:cBhvr>
                                        <p:cTn id="22" dur="2000"/>
                                        <p:tgtEl>
                                          <p:spTgt spid="19460">
                                            <p:txEl>
                                              <p:pRg st="5" end="5"/>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9460">
                                            <p:txEl>
                                              <p:pRg st="6" end="6"/>
                                            </p:txEl>
                                          </p:spTgt>
                                        </p:tgtEl>
                                        <p:attrNameLst>
                                          <p:attrName>style.visibility</p:attrName>
                                        </p:attrNameLst>
                                      </p:cBhvr>
                                      <p:to>
                                        <p:strVal val="visible"/>
                                      </p:to>
                                    </p:set>
                                    <p:animEffect transition="in" filter="fade">
                                      <p:cBhvr>
                                        <p:cTn id="25" dur="2000"/>
                                        <p:tgtEl>
                                          <p:spTgt spid="19460">
                                            <p:txEl>
                                              <p:pRg st="6" end="6"/>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9460">
                                            <p:txEl>
                                              <p:pRg st="7" end="7"/>
                                            </p:txEl>
                                          </p:spTgt>
                                        </p:tgtEl>
                                        <p:attrNameLst>
                                          <p:attrName>style.visibility</p:attrName>
                                        </p:attrNameLst>
                                      </p:cBhvr>
                                      <p:to>
                                        <p:strVal val="visible"/>
                                      </p:to>
                                    </p:set>
                                    <p:animEffect transition="in" filter="fade">
                                      <p:cBhvr>
                                        <p:cTn id="30" dur="2000"/>
                                        <p:tgtEl>
                                          <p:spTgt spid="19460">
                                            <p:txEl>
                                              <p:pRg st="7" end="7"/>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19460">
                                            <p:txEl>
                                              <p:pRg st="8" end="8"/>
                                            </p:txEl>
                                          </p:spTgt>
                                        </p:tgtEl>
                                        <p:attrNameLst>
                                          <p:attrName>style.visibility</p:attrName>
                                        </p:attrNameLst>
                                      </p:cBhvr>
                                      <p:to>
                                        <p:strVal val="visible"/>
                                      </p:to>
                                    </p:set>
                                    <p:animEffect transition="in" filter="fade">
                                      <p:cBhvr>
                                        <p:cTn id="33" dur="2000"/>
                                        <p:tgtEl>
                                          <p:spTgt spid="19460">
                                            <p:txEl>
                                              <p:pRg st="8" end="8"/>
                                            </p:txEl>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19460">
                                            <p:txEl>
                                              <p:pRg st="9" end="9"/>
                                            </p:txEl>
                                          </p:spTgt>
                                        </p:tgtEl>
                                        <p:attrNameLst>
                                          <p:attrName>style.visibility</p:attrName>
                                        </p:attrNameLst>
                                      </p:cBhvr>
                                      <p:to>
                                        <p:strVal val="visible"/>
                                      </p:to>
                                    </p:set>
                                    <p:animEffect transition="in" filter="fade">
                                      <p:cBhvr>
                                        <p:cTn id="36" dur="2000"/>
                                        <p:tgtEl>
                                          <p:spTgt spid="19460">
                                            <p:txEl>
                                              <p:pRg st="9" end="9"/>
                                            </p:tx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19460">
                                            <p:txEl>
                                              <p:pRg st="10" end="10"/>
                                            </p:txEl>
                                          </p:spTgt>
                                        </p:tgtEl>
                                        <p:attrNameLst>
                                          <p:attrName>style.visibility</p:attrName>
                                        </p:attrNameLst>
                                      </p:cBhvr>
                                      <p:to>
                                        <p:strVal val="visible"/>
                                      </p:to>
                                    </p:set>
                                    <p:animEffect transition="in" filter="fade">
                                      <p:cBhvr>
                                        <p:cTn id="39" dur="2000"/>
                                        <p:tgtEl>
                                          <p:spTgt spid="19460">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0"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6"/>
          <p:cNvSpPr>
            <a:spLocks noGrp="1" noChangeArrowheads="1"/>
          </p:cNvSpPr>
          <p:nvPr>
            <p:ph type="sldNum" sz="quarter" idx="12"/>
          </p:nvPr>
        </p:nvSpPr>
        <p:spPr>
          <a:noFill/>
        </p:spPr>
        <p:txBody>
          <a:bodyPr/>
          <a:lstStyle/>
          <a:p>
            <a:fld id="{499879E5-485C-4C04-B951-F57FE7A64293}" type="slidenum">
              <a:rPr lang="en-GB" smtClean="0"/>
              <a:pPr/>
              <a:t>31</a:t>
            </a:fld>
            <a:endParaRPr lang="en-GB"/>
          </a:p>
        </p:txBody>
      </p:sp>
      <p:sp>
        <p:nvSpPr>
          <p:cNvPr id="7" name="Espace réservé du numéro de diapositive 3"/>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A5592F67-F8F5-4C14-A1DE-3ADFB70E72D2}" type="slidenum">
              <a:rPr lang="en-GB" sz="1400">
                <a:latin typeface="+mn-lt"/>
              </a:rPr>
              <a:pPr algn="r">
                <a:defRPr/>
              </a:pPr>
              <a:t>31</a:t>
            </a:fld>
            <a:endParaRPr lang="en-GB" sz="1400">
              <a:latin typeface="+mn-lt"/>
            </a:endParaRPr>
          </a:p>
        </p:txBody>
      </p:sp>
      <p:sp>
        <p:nvSpPr>
          <p:cNvPr id="10" name="Slide Number Placeholder 3"/>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715F4F08-9258-4AFC-9710-07E32DA5A1B1}" type="slidenum">
              <a:rPr lang="en-US" sz="1400">
                <a:latin typeface="+mn-lt"/>
              </a:rPr>
              <a:pPr algn="r">
                <a:defRPr/>
              </a:pPr>
              <a:t>31</a:t>
            </a:fld>
            <a:endParaRPr lang="en-US" sz="1400">
              <a:latin typeface="+mn-lt"/>
            </a:endParaRPr>
          </a:p>
        </p:txBody>
      </p:sp>
      <p:sp>
        <p:nvSpPr>
          <p:cNvPr id="3078" name="Rectangle 6"/>
          <p:cNvSpPr>
            <a:spLocks noChangeArrowheads="1"/>
          </p:cNvSpPr>
          <p:nvPr/>
        </p:nvSpPr>
        <p:spPr bwMode="auto">
          <a:xfrm>
            <a:off x="107504" y="988355"/>
            <a:ext cx="9143999" cy="874713"/>
          </a:xfrm>
          <a:prstGeom prst="rect">
            <a:avLst/>
          </a:prstGeom>
          <a:noFill/>
          <a:ln w="9525">
            <a:noFill/>
            <a:miter lim="800000"/>
            <a:headEnd/>
            <a:tailEnd/>
          </a:ln>
        </p:spPr>
        <p:txBody>
          <a:bodyPr anchor="b"/>
          <a:lstStyle/>
          <a:p>
            <a:r>
              <a:rPr lang="fr-FR" sz="3000" b="1" i="1" dirty="0">
                <a:latin typeface="+mj-lt"/>
                <a:ea typeface="+mj-ea"/>
                <a:cs typeface="+mj-cs"/>
              </a:rPr>
              <a:t>Préparation des plafonds de dépense</a:t>
            </a:r>
          </a:p>
        </p:txBody>
      </p:sp>
      <p:sp>
        <p:nvSpPr>
          <p:cNvPr id="3079" name="Text Box 9"/>
          <p:cNvSpPr txBox="1">
            <a:spLocks noChangeArrowheads="1"/>
          </p:cNvSpPr>
          <p:nvPr/>
        </p:nvSpPr>
        <p:spPr bwMode="auto">
          <a:xfrm>
            <a:off x="2143125" y="6092825"/>
            <a:ext cx="4751388" cy="366713"/>
          </a:xfrm>
          <a:prstGeom prst="rect">
            <a:avLst/>
          </a:prstGeom>
          <a:noFill/>
          <a:ln w="9525">
            <a:noFill/>
            <a:miter lim="800000"/>
            <a:headEnd/>
            <a:tailEnd/>
          </a:ln>
        </p:spPr>
        <p:txBody>
          <a:bodyPr>
            <a:spAutoFit/>
          </a:bodyPr>
          <a:lstStyle/>
          <a:p>
            <a:pPr>
              <a:spcBef>
                <a:spcPct val="50000"/>
              </a:spcBef>
            </a:pPr>
            <a:endParaRPr lang="fr-FR" sz="1800"/>
          </a:p>
        </p:txBody>
      </p:sp>
      <p:sp>
        <p:nvSpPr>
          <p:cNvPr id="3080" name="Text Box 11"/>
          <p:cNvSpPr txBox="1">
            <a:spLocks noChangeArrowheads="1"/>
          </p:cNvSpPr>
          <p:nvPr/>
        </p:nvSpPr>
        <p:spPr bwMode="auto">
          <a:xfrm>
            <a:off x="6948488" y="6308725"/>
            <a:ext cx="1008062" cy="366713"/>
          </a:xfrm>
          <a:prstGeom prst="rect">
            <a:avLst/>
          </a:prstGeom>
          <a:noFill/>
          <a:ln w="9525">
            <a:noFill/>
            <a:miter lim="800000"/>
            <a:headEnd/>
            <a:tailEnd/>
          </a:ln>
        </p:spPr>
        <p:txBody>
          <a:bodyPr>
            <a:spAutoFit/>
          </a:bodyPr>
          <a:lstStyle/>
          <a:p>
            <a:pPr>
              <a:spcBef>
                <a:spcPct val="50000"/>
              </a:spcBef>
            </a:pPr>
            <a:endParaRPr lang="fr-FR" sz="1800"/>
          </a:p>
        </p:txBody>
      </p:sp>
      <p:graphicFrame>
        <p:nvGraphicFramePr>
          <p:cNvPr id="3074" name="Object 2"/>
          <p:cNvGraphicFramePr>
            <a:graphicFrameLocks noChangeAspect="1"/>
          </p:cNvGraphicFramePr>
          <p:nvPr>
            <p:extLst>
              <p:ext uri="{D42A27DB-BD31-4B8C-83A1-F6EECF244321}">
                <p14:modId xmlns:p14="http://schemas.microsoft.com/office/powerpoint/2010/main" val="2868979925"/>
              </p:ext>
            </p:extLst>
          </p:nvPr>
        </p:nvGraphicFramePr>
        <p:xfrm>
          <a:off x="0" y="2357430"/>
          <a:ext cx="8904288" cy="4071938"/>
        </p:xfrm>
        <a:graphic>
          <a:graphicData uri="http://schemas.openxmlformats.org/presentationml/2006/ole">
            <mc:AlternateContent xmlns:mc="http://schemas.openxmlformats.org/markup-compatibility/2006">
              <mc:Choice xmlns:v="urn:schemas-microsoft-com:vml" Requires="v">
                <p:oleObj spid="_x0000_s98314" name="Feuille de calcul" r:id="rId4" imgW="11039502" imgH="5048298" progId="Excel.Sheet.12">
                  <p:embed/>
                </p:oleObj>
              </mc:Choice>
              <mc:Fallback>
                <p:oleObj name="Feuille de calcul" r:id="rId4" imgW="11039502" imgH="5048298" progId="Excel.Sheet.12">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357430"/>
                        <a:ext cx="8904288" cy="4071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8082085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re 1"/>
          <p:cNvSpPr>
            <a:spLocks noGrp="1"/>
          </p:cNvSpPr>
          <p:nvPr>
            <p:ph type="title"/>
          </p:nvPr>
        </p:nvSpPr>
        <p:spPr>
          <a:xfrm>
            <a:off x="500063" y="1428750"/>
            <a:ext cx="7786687" cy="500063"/>
          </a:xfrm>
        </p:spPr>
        <p:txBody>
          <a:bodyPr/>
          <a:lstStyle/>
          <a:p>
            <a:r>
              <a:rPr lang="en-GB" i="1" dirty="0"/>
              <a:t>Les </a:t>
            </a:r>
            <a:r>
              <a:rPr lang="en-GB" i="1" dirty="0" err="1"/>
              <a:t>résultats</a:t>
            </a:r>
            <a:r>
              <a:rPr lang="en-GB" i="1" dirty="0"/>
              <a:t> </a:t>
            </a:r>
            <a:r>
              <a:rPr lang="en-GB" i="1" dirty="0" err="1"/>
              <a:t>sont</a:t>
            </a:r>
            <a:r>
              <a:rPr lang="en-GB" i="1" dirty="0"/>
              <a:t> </a:t>
            </a:r>
            <a:r>
              <a:rPr lang="en-GB" i="1" dirty="0" err="1"/>
              <a:t>inégaux</a:t>
            </a:r>
            <a:r>
              <a:rPr lang="en-GB" i="1" dirty="0"/>
              <a:t> </a:t>
            </a:r>
          </a:p>
        </p:txBody>
      </p:sp>
      <p:sp>
        <p:nvSpPr>
          <p:cNvPr id="25603" name="Espace réservé du contenu 2"/>
          <p:cNvSpPr>
            <a:spLocks noGrp="1"/>
          </p:cNvSpPr>
          <p:nvPr>
            <p:ph idx="1"/>
          </p:nvPr>
        </p:nvSpPr>
        <p:spPr>
          <a:xfrm>
            <a:off x="395288" y="1989138"/>
            <a:ext cx="8301037" cy="3816350"/>
          </a:xfrm>
        </p:spPr>
        <p:txBody>
          <a:bodyPr/>
          <a:lstStyle/>
          <a:p>
            <a:endParaRPr lang="en-GB"/>
          </a:p>
          <a:p>
            <a:r>
              <a:rPr lang="en-GB">
                <a:latin typeface="Calibri" pitchFamily="34" charset="0"/>
              </a:rPr>
              <a:t>«</a:t>
            </a:r>
            <a:r>
              <a:rPr lang="en-GB"/>
              <a:t>L’élaboration d’un CDMT exhaustif </a:t>
            </a:r>
            <a:r>
              <a:rPr lang="fr-FR"/>
              <a:t>est </a:t>
            </a:r>
            <a:r>
              <a:rPr lang="en-US"/>
              <a:t>efficace si les circonstances et les capacités le permettent…. Dans le cas contraire, … cela peut détourner l’attention des besoins immédiats </a:t>
            </a:r>
            <a:r>
              <a:rPr lang="en-US" u="sng"/>
              <a:t>d’amélioration du budget annuel </a:t>
            </a:r>
            <a:r>
              <a:rPr lang="en-GB"/>
              <a:t>et des processus d’exécution du budget … </a:t>
            </a:r>
            <a:r>
              <a:rPr lang="en-US"/>
              <a:t>dans plusieurs pays d’Afrique, le CDMT a été introduit </a:t>
            </a:r>
            <a:r>
              <a:rPr lang="en-US" u="sng"/>
              <a:t>prématurément</a:t>
            </a:r>
            <a:r>
              <a:rPr lang="en-US"/>
              <a:t> et s’avère être un simple exercice théorique</a:t>
            </a:r>
            <a:r>
              <a:rPr lang="en-US" i="0">
                <a:latin typeface="Calibri" pitchFamily="34" charset="0"/>
              </a:rPr>
              <a:t>»</a:t>
            </a:r>
            <a:r>
              <a:rPr lang="en-GB"/>
              <a:t>.</a:t>
            </a:r>
          </a:p>
          <a:p>
            <a:pPr>
              <a:buFont typeface="Times" pitchFamily="18" charset="0"/>
              <a:buNone/>
            </a:pPr>
            <a:r>
              <a:rPr lang="en-GB"/>
              <a:t>	</a:t>
            </a:r>
            <a:r>
              <a:rPr lang="en-GB" sz="1400"/>
              <a:t>Banque mondiale-FMI  Global Economic Report 2006, page 146</a:t>
            </a:r>
          </a:p>
          <a:p>
            <a:endParaRPr lang="en-GB"/>
          </a:p>
          <a:p>
            <a:endParaRPr lang="en-GB"/>
          </a:p>
          <a:p>
            <a:endParaRPr lang="en-GB"/>
          </a:p>
          <a:p>
            <a:endParaRPr lang="en-GB"/>
          </a:p>
          <a:p>
            <a:endParaRPr lang="en-GB"/>
          </a:p>
        </p:txBody>
      </p:sp>
      <p:sp>
        <p:nvSpPr>
          <p:cNvPr id="25604" name="Espace réservé du numéro de diapositive 3"/>
          <p:cNvSpPr>
            <a:spLocks noGrp="1"/>
          </p:cNvSpPr>
          <p:nvPr>
            <p:ph type="sldNum" sz="quarter" idx="12"/>
          </p:nvPr>
        </p:nvSpPr>
        <p:spPr>
          <a:noFill/>
        </p:spPr>
        <p:txBody>
          <a:bodyPr/>
          <a:lstStyle/>
          <a:p>
            <a:fld id="{7D6AA270-A28B-482D-8754-303AE9F96EDB}" type="slidenum">
              <a:rPr lang="en-GB" smtClean="0"/>
              <a:pPr/>
              <a:t>32</a:t>
            </a:fld>
            <a:endParaRPr lang="en-GB"/>
          </a:p>
        </p:txBody>
      </p:sp>
    </p:spTree>
    <p:extLst>
      <p:ext uri="{BB962C8B-B14F-4D97-AF65-F5344CB8AC3E}">
        <p14:creationId xmlns:p14="http://schemas.microsoft.com/office/powerpoint/2010/main" val="368572703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Espace réservé du contenu 1"/>
          <p:cNvSpPr>
            <a:spLocks noGrp="1"/>
          </p:cNvSpPr>
          <p:nvPr>
            <p:ph idx="1"/>
          </p:nvPr>
        </p:nvSpPr>
        <p:spPr>
          <a:xfrm>
            <a:off x="179512" y="1761778"/>
            <a:ext cx="8286750" cy="4437063"/>
          </a:xfrm>
        </p:spPr>
        <p:txBody>
          <a:bodyPr/>
          <a:lstStyle/>
          <a:p>
            <a:pPr>
              <a:lnSpc>
                <a:spcPct val="120000"/>
              </a:lnSpc>
              <a:buClrTx/>
              <a:buFont typeface="Wingdings" pitchFamily="2" charset="2"/>
              <a:buChar char="Ø"/>
            </a:pPr>
            <a:r>
              <a:rPr lang="fr-FR" sz="2000" i="0" dirty="0"/>
              <a:t>Approches trop complexes/trop sophistiquées.</a:t>
            </a:r>
          </a:p>
          <a:p>
            <a:pPr>
              <a:lnSpc>
                <a:spcPct val="120000"/>
              </a:lnSpc>
              <a:buClrTx/>
              <a:buFont typeface="Wingdings" pitchFamily="2" charset="2"/>
              <a:buChar char="Ø"/>
            </a:pPr>
            <a:r>
              <a:rPr lang="fr-FR" sz="2000" i="0" dirty="0"/>
              <a:t>Mauvaise discipline budgétaire. </a:t>
            </a:r>
          </a:p>
          <a:p>
            <a:pPr>
              <a:lnSpc>
                <a:spcPct val="120000"/>
              </a:lnSpc>
              <a:buClrTx/>
              <a:buFont typeface="Wingdings" pitchFamily="2" charset="2"/>
              <a:buChar char="Ø"/>
            </a:pPr>
            <a:r>
              <a:rPr lang="fr-FR" sz="2000" i="0" dirty="0"/>
              <a:t>Aucun impact sur le budget annuel, il n’est pas tenu compte du CDMT élaboré l’année précédente. </a:t>
            </a:r>
          </a:p>
          <a:p>
            <a:pPr>
              <a:lnSpc>
                <a:spcPct val="120000"/>
              </a:lnSpc>
              <a:buClrTx/>
              <a:buFont typeface="Wingdings" pitchFamily="2" charset="2"/>
              <a:buChar char="Ø"/>
            </a:pPr>
            <a:r>
              <a:rPr lang="fr-FR" sz="2000" i="0" dirty="0"/>
              <a:t>Instabilité administrative et/ou politique. Tous les ans, l’élaboration du CDMT repart de zéro.</a:t>
            </a:r>
          </a:p>
          <a:p>
            <a:pPr>
              <a:lnSpc>
                <a:spcPct val="120000"/>
              </a:lnSpc>
              <a:buClrTx/>
              <a:buFont typeface="Wingdings" pitchFamily="2" charset="2"/>
              <a:buChar char="Ø"/>
            </a:pPr>
            <a:r>
              <a:rPr lang="fr-FR" sz="2000" i="0" dirty="0"/>
              <a:t>Des CDMT sectoriels sont élaborés par des consultants externes afin de se conformer à la demande d’un donateur. Mais l’exercice n’est pas intégré dans le processus budgétaire national  </a:t>
            </a:r>
          </a:p>
          <a:p>
            <a:pPr>
              <a:lnSpc>
                <a:spcPct val="120000"/>
              </a:lnSpc>
              <a:buClrTx/>
              <a:buFont typeface="Wingdings" pitchFamily="2" charset="2"/>
              <a:buChar char="Ø"/>
            </a:pPr>
            <a:r>
              <a:rPr lang="fr-FR" sz="2000" i="0" dirty="0"/>
              <a:t>Instabilité économique</a:t>
            </a:r>
          </a:p>
          <a:p>
            <a:pPr>
              <a:lnSpc>
                <a:spcPct val="120000"/>
              </a:lnSpc>
              <a:buClrTx/>
              <a:buFont typeface="Wingdings" pitchFamily="2" charset="2"/>
              <a:buChar char="Ø"/>
            </a:pPr>
            <a:r>
              <a:rPr lang="fr-FR" sz="2000" i="0" dirty="0"/>
              <a:t>Absence de prévisibilité des ressources</a:t>
            </a:r>
            <a:endParaRPr lang="en-US" i="0" dirty="0"/>
          </a:p>
          <a:p>
            <a:pPr>
              <a:lnSpc>
                <a:spcPct val="120000"/>
              </a:lnSpc>
              <a:buClr>
                <a:srgbClr val="FF0000"/>
              </a:buClr>
              <a:buFont typeface="Wingdings" pitchFamily="2" charset="2"/>
              <a:buChar char="Ø"/>
            </a:pPr>
            <a:endParaRPr lang="en-US" sz="2000" dirty="0"/>
          </a:p>
          <a:p>
            <a:pPr lvl="1">
              <a:lnSpc>
                <a:spcPct val="120000"/>
              </a:lnSpc>
              <a:buFont typeface="Times" pitchFamily="18" charset="0"/>
              <a:buChar char="•"/>
            </a:pPr>
            <a:endParaRPr lang="en-US" sz="2800" dirty="0"/>
          </a:p>
          <a:p>
            <a:pPr>
              <a:lnSpc>
                <a:spcPct val="120000"/>
              </a:lnSpc>
            </a:pPr>
            <a:endParaRPr lang="en-US" sz="2800" dirty="0"/>
          </a:p>
          <a:p>
            <a:pPr lvl="1">
              <a:spcAft>
                <a:spcPts val="1200"/>
              </a:spcAft>
            </a:pPr>
            <a:endParaRPr lang="en-US" dirty="0"/>
          </a:p>
          <a:p>
            <a:pPr>
              <a:spcAft>
                <a:spcPts val="1200"/>
              </a:spcAft>
            </a:pPr>
            <a:endParaRPr lang="en-US" sz="2000" dirty="0"/>
          </a:p>
        </p:txBody>
      </p:sp>
      <p:sp>
        <p:nvSpPr>
          <p:cNvPr id="26627" name="Espace réservé du numéro de diapositive 3"/>
          <p:cNvSpPr>
            <a:spLocks noGrp="1"/>
          </p:cNvSpPr>
          <p:nvPr>
            <p:ph type="sldNum" sz="quarter" idx="12"/>
          </p:nvPr>
        </p:nvSpPr>
        <p:spPr>
          <a:xfrm>
            <a:off x="8429625" y="6381750"/>
            <a:ext cx="2133600" cy="476250"/>
          </a:xfrm>
          <a:noFill/>
        </p:spPr>
        <p:txBody>
          <a:bodyPr/>
          <a:lstStyle/>
          <a:p>
            <a:pPr algn="l"/>
            <a:fld id="{C3AB6FF1-E7FA-4147-B540-C5974B0EE28B}" type="slidenum">
              <a:rPr lang="en-GB" smtClean="0"/>
              <a:pPr algn="l"/>
              <a:t>33</a:t>
            </a:fld>
            <a:endParaRPr lang="en-GB"/>
          </a:p>
        </p:txBody>
      </p:sp>
      <p:sp>
        <p:nvSpPr>
          <p:cNvPr id="26628" name="Titre 1"/>
          <p:cNvSpPr txBox="1">
            <a:spLocks/>
          </p:cNvSpPr>
          <p:nvPr/>
        </p:nvSpPr>
        <p:spPr bwMode="auto">
          <a:xfrm>
            <a:off x="211518" y="1170262"/>
            <a:ext cx="8858250" cy="500062"/>
          </a:xfrm>
          <a:prstGeom prst="rect">
            <a:avLst/>
          </a:prstGeom>
          <a:noFill/>
          <a:ln w="9525">
            <a:noFill/>
            <a:miter lim="800000"/>
            <a:headEnd/>
            <a:tailEnd/>
          </a:ln>
        </p:spPr>
        <p:txBody>
          <a:bodyPr anchor="ctr"/>
          <a:lstStyle/>
          <a:p>
            <a:pPr marL="358775" indent="-358775" eaLnBrk="0" hangingPunct="0"/>
            <a:r>
              <a:rPr lang="en-GB" sz="2900" b="1" i="1" dirty="0" err="1"/>
              <a:t>Pourquoi</a:t>
            </a:r>
            <a:r>
              <a:rPr lang="en-GB" sz="2900" b="1" i="1" dirty="0"/>
              <a:t> les </a:t>
            </a:r>
            <a:r>
              <a:rPr lang="en-GB" sz="2900" b="1" i="1" dirty="0" err="1"/>
              <a:t>résultats</a:t>
            </a:r>
            <a:r>
              <a:rPr lang="en-GB" sz="2900" b="1" i="1" dirty="0"/>
              <a:t> </a:t>
            </a:r>
            <a:r>
              <a:rPr lang="en-GB" sz="2900" b="1" i="1" dirty="0" err="1"/>
              <a:t>sont</a:t>
            </a:r>
            <a:r>
              <a:rPr lang="en-GB" sz="2900" b="1" i="1" dirty="0"/>
              <a:t> </a:t>
            </a:r>
            <a:r>
              <a:rPr lang="en-GB" sz="2900" b="1" i="1" dirty="0" err="1"/>
              <a:t>inégaux</a:t>
            </a:r>
            <a:endParaRPr lang="en-GB" sz="2900" b="1" i="1" dirty="0"/>
          </a:p>
        </p:txBody>
      </p:sp>
    </p:spTree>
    <p:extLst>
      <p:ext uri="{BB962C8B-B14F-4D97-AF65-F5344CB8AC3E}">
        <p14:creationId xmlns:p14="http://schemas.microsoft.com/office/powerpoint/2010/main" val="8428357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Espace réservé du contenu 2"/>
          <p:cNvSpPr>
            <a:spLocks noGrp="1"/>
          </p:cNvSpPr>
          <p:nvPr>
            <p:ph idx="1"/>
          </p:nvPr>
        </p:nvSpPr>
        <p:spPr>
          <a:xfrm>
            <a:off x="357188" y="2276475"/>
            <a:ext cx="8301037" cy="4081463"/>
          </a:xfrm>
        </p:spPr>
        <p:txBody>
          <a:bodyPr/>
          <a:lstStyle/>
          <a:p>
            <a:pPr>
              <a:buClrTx/>
            </a:pPr>
            <a:r>
              <a:rPr lang="en-US" i="0" dirty="0">
                <a:latin typeface="Calibri" pitchFamily="34" charset="0"/>
              </a:rPr>
              <a:t>« </a:t>
            </a:r>
            <a:r>
              <a:rPr lang="en-GB" i="0" dirty="0" err="1"/>
              <a:t>Cependant</a:t>
            </a:r>
            <a:r>
              <a:rPr lang="en-GB" i="0" dirty="0"/>
              <a:t>, </a:t>
            </a:r>
            <a:r>
              <a:rPr lang="en-US" i="0" dirty="0" err="1"/>
              <a:t>il</a:t>
            </a:r>
            <a:r>
              <a:rPr lang="en-US" i="0" dirty="0"/>
              <a:t> </a:t>
            </a:r>
            <a:r>
              <a:rPr lang="en-US" i="0" dirty="0" err="1"/>
              <a:t>est</a:t>
            </a:r>
            <a:r>
              <a:rPr lang="en-US" i="0" dirty="0"/>
              <a:t> </a:t>
            </a:r>
            <a:r>
              <a:rPr lang="en-US" i="0" dirty="0" err="1"/>
              <a:t>insensé</a:t>
            </a:r>
            <a:r>
              <a:rPr lang="en-US" i="0" dirty="0"/>
              <a:t> de demander un “CDMT </a:t>
            </a:r>
            <a:r>
              <a:rPr lang="en-US" i="0" dirty="0" err="1"/>
              <a:t>sectoriel</a:t>
            </a:r>
            <a:r>
              <a:rPr lang="en-US" i="0" dirty="0"/>
              <a:t>” </a:t>
            </a:r>
            <a:r>
              <a:rPr lang="en-US" i="0" dirty="0" err="1"/>
              <a:t>prématurément</a:t>
            </a:r>
            <a:r>
              <a:rPr lang="en-US" i="0" dirty="0"/>
              <a:t>…. </a:t>
            </a:r>
            <a:r>
              <a:rPr lang="en-US" i="0" dirty="0" err="1"/>
              <a:t>En</a:t>
            </a:r>
            <a:r>
              <a:rPr lang="en-US" i="0" dirty="0"/>
              <a:t> </a:t>
            </a:r>
            <a:r>
              <a:rPr lang="en-US" i="0" dirty="0" err="1"/>
              <a:t>tirant</a:t>
            </a:r>
            <a:r>
              <a:rPr lang="en-US" i="0" dirty="0"/>
              <a:t> les </a:t>
            </a:r>
            <a:r>
              <a:rPr lang="en-US" i="0" dirty="0" err="1"/>
              <a:t>enseignements</a:t>
            </a:r>
            <a:r>
              <a:rPr lang="en-US" i="0" dirty="0"/>
              <a:t> de </a:t>
            </a:r>
            <a:r>
              <a:rPr lang="en-US" i="0" dirty="0" err="1"/>
              <a:t>l’expérience</a:t>
            </a:r>
            <a:r>
              <a:rPr lang="en-US" i="0" dirty="0"/>
              <a:t> </a:t>
            </a:r>
            <a:r>
              <a:rPr lang="en-US" i="0" dirty="0" err="1"/>
              <a:t>acquise</a:t>
            </a:r>
            <a:r>
              <a:rPr lang="en-US" i="0" dirty="0"/>
              <a:t>, </a:t>
            </a:r>
            <a:r>
              <a:rPr lang="en-US" i="0" dirty="0" err="1"/>
              <a:t>il</a:t>
            </a:r>
            <a:r>
              <a:rPr lang="en-US" i="0" dirty="0"/>
              <a:t> </a:t>
            </a:r>
            <a:r>
              <a:rPr lang="en-US" i="0" dirty="0" err="1"/>
              <a:t>est</a:t>
            </a:r>
            <a:r>
              <a:rPr lang="en-US" i="0" dirty="0"/>
              <a:t> </a:t>
            </a:r>
            <a:r>
              <a:rPr lang="en-US" i="0" dirty="0" err="1"/>
              <a:t>recommandé</a:t>
            </a:r>
            <a:r>
              <a:rPr lang="en-US" i="0" dirty="0"/>
              <a:t> </a:t>
            </a:r>
            <a:r>
              <a:rPr lang="en-US" i="0" dirty="0" err="1"/>
              <a:t>d’adopter</a:t>
            </a:r>
            <a:r>
              <a:rPr lang="en-US" i="0" dirty="0"/>
              <a:t> un </a:t>
            </a:r>
            <a:r>
              <a:rPr lang="en-US" i="0" dirty="0" err="1"/>
              <a:t>processus</a:t>
            </a:r>
            <a:r>
              <a:rPr lang="en-US" i="0" dirty="0"/>
              <a:t> et </a:t>
            </a:r>
            <a:r>
              <a:rPr lang="en-US" i="0" dirty="0" err="1"/>
              <a:t>une</a:t>
            </a:r>
            <a:r>
              <a:rPr lang="en-US" i="0" dirty="0"/>
              <a:t> perspective </a:t>
            </a:r>
            <a:r>
              <a:rPr lang="en-US" i="0" dirty="0" err="1"/>
              <a:t>systémique</a:t>
            </a:r>
            <a:r>
              <a:rPr lang="en-US" i="0" dirty="0"/>
              <a:t> sur </a:t>
            </a:r>
            <a:r>
              <a:rPr lang="en-US" i="0" dirty="0" err="1"/>
              <a:t>l’élaboration</a:t>
            </a:r>
            <a:r>
              <a:rPr lang="en-US" i="0" dirty="0"/>
              <a:t> d’un CDMT </a:t>
            </a:r>
            <a:r>
              <a:rPr lang="en-US" i="0" dirty="0" err="1"/>
              <a:t>sectoriel</a:t>
            </a:r>
            <a:r>
              <a:rPr lang="en-US" i="0" dirty="0"/>
              <a:t> </a:t>
            </a:r>
            <a:r>
              <a:rPr lang="en-US" i="0" dirty="0" err="1"/>
              <a:t>plutôt</a:t>
            </a:r>
            <a:r>
              <a:rPr lang="en-US" i="0" dirty="0"/>
              <a:t> que </a:t>
            </a:r>
            <a:r>
              <a:rPr lang="en-US" i="0" dirty="0" err="1"/>
              <a:t>d’en</a:t>
            </a:r>
            <a:r>
              <a:rPr lang="en-US" i="0" dirty="0"/>
              <a:t> faire un </a:t>
            </a:r>
            <a:r>
              <a:rPr lang="en-US" i="0" u="sng" dirty="0" err="1"/>
              <a:t>prérequis</a:t>
            </a:r>
            <a:r>
              <a:rPr lang="en-US" i="0" u="sng" dirty="0"/>
              <a:t> pour </a:t>
            </a:r>
            <a:r>
              <a:rPr lang="en-US" i="0" u="sng" dirty="0" err="1"/>
              <a:t>soutenir</a:t>
            </a:r>
            <a:r>
              <a:rPr lang="en-US" i="0" u="sng" dirty="0"/>
              <a:t> un programme </a:t>
            </a:r>
            <a:r>
              <a:rPr lang="en-US" i="0" u="sng" dirty="0" err="1"/>
              <a:t>sectoriel</a:t>
            </a:r>
            <a:r>
              <a:rPr lang="en-US" i="0" dirty="0"/>
              <a:t>.</a:t>
            </a:r>
            <a:r>
              <a:rPr lang="en-US" i="0" dirty="0">
                <a:latin typeface="Calibri" pitchFamily="34" charset="0"/>
              </a:rPr>
              <a:t> »</a:t>
            </a:r>
            <a:r>
              <a:rPr lang="en-US" i="0" dirty="0"/>
              <a:t> </a:t>
            </a:r>
          </a:p>
          <a:p>
            <a:pPr marL="0" indent="0">
              <a:buClrTx/>
              <a:buNone/>
            </a:pPr>
            <a:endParaRPr lang="en-US" i="0" dirty="0"/>
          </a:p>
          <a:p>
            <a:pPr>
              <a:buClrTx/>
              <a:buFont typeface="Times" pitchFamily="18" charset="0"/>
              <a:buNone/>
            </a:pPr>
            <a:r>
              <a:rPr lang="fr-FR" sz="1500" i="0" dirty="0"/>
              <a:t>  CE. Programmes d’appui sectoriel. Directives no2. Juillet. 2007. Page 22. </a:t>
            </a:r>
            <a:endParaRPr lang="en-GB" sz="1500" i="0" dirty="0"/>
          </a:p>
          <a:p>
            <a:endParaRPr lang="en-GB" dirty="0"/>
          </a:p>
          <a:p>
            <a:endParaRPr lang="en-GB" dirty="0"/>
          </a:p>
          <a:p>
            <a:endParaRPr lang="en-GB" dirty="0"/>
          </a:p>
          <a:p>
            <a:endParaRPr lang="en-GB" dirty="0"/>
          </a:p>
          <a:p>
            <a:endParaRPr lang="en-GB" dirty="0"/>
          </a:p>
        </p:txBody>
      </p:sp>
      <p:sp>
        <p:nvSpPr>
          <p:cNvPr id="28675" name="Espace réservé du numéro de diapositive 3"/>
          <p:cNvSpPr>
            <a:spLocks noGrp="1"/>
          </p:cNvSpPr>
          <p:nvPr>
            <p:ph type="sldNum" sz="quarter" idx="12"/>
          </p:nvPr>
        </p:nvSpPr>
        <p:spPr>
          <a:noFill/>
        </p:spPr>
        <p:txBody>
          <a:bodyPr/>
          <a:lstStyle/>
          <a:p>
            <a:fld id="{1DCD6F0C-615B-4258-B825-C11482DE9644}" type="slidenum">
              <a:rPr lang="en-GB" smtClean="0"/>
              <a:pPr/>
              <a:t>34</a:t>
            </a:fld>
            <a:endParaRPr lang="en-GB"/>
          </a:p>
        </p:txBody>
      </p:sp>
      <p:sp>
        <p:nvSpPr>
          <p:cNvPr id="28676" name="Titre 1"/>
          <p:cNvSpPr txBox="1">
            <a:spLocks/>
          </p:cNvSpPr>
          <p:nvPr/>
        </p:nvSpPr>
        <p:spPr bwMode="auto">
          <a:xfrm>
            <a:off x="285750" y="1500188"/>
            <a:ext cx="7786688" cy="500062"/>
          </a:xfrm>
          <a:prstGeom prst="rect">
            <a:avLst/>
          </a:prstGeom>
          <a:noFill/>
          <a:ln w="9525">
            <a:noFill/>
            <a:miter lim="800000"/>
            <a:headEnd/>
            <a:tailEnd/>
          </a:ln>
        </p:spPr>
        <p:txBody>
          <a:bodyPr anchor="ctr"/>
          <a:lstStyle/>
          <a:p>
            <a:pPr marL="358775" indent="-358775" eaLnBrk="0" hangingPunct="0"/>
            <a:r>
              <a:rPr lang="en-GB" sz="3000" b="1" i="1"/>
              <a:t>Des précautions sont nécessaires</a:t>
            </a:r>
          </a:p>
        </p:txBody>
      </p:sp>
    </p:spTree>
    <p:extLst>
      <p:ext uri="{BB962C8B-B14F-4D97-AF65-F5344CB8AC3E}">
        <p14:creationId xmlns:p14="http://schemas.microsoft.com/office/powerpoint/2010/main" val="285543565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Espace réservé du contenu 1"/>
          <p:cNvSpPr>
            <a:spLocks noGrp="1"/>
          </p:cNvSpPr>
          <p:nvPr>
            <p:ph idx="1"/>
          </p:nvPr>
        </p:nvSpPr>
        <p:spPr>
          <a:xfrm>
            <a:off x="285750" y="1844824"/>
            <a:ext cx="8401050" cy="4727426"/>
          </a:xfrm>
        </p:spPr>
        <p:txBody>
          <a:bodyPr/>
          <a:lstStyle/>
          <a:p>
            <a:pPr>
              <a:spcBef>
                <a:spcPts val="0"/>
              </a:spcBef>
              <a:spcAft>
                <a:spcPts val="0"/>
              </a:spcAft>
              <a:buClrTx/>
              <a:defRPr/>
            </a:pPr>
            <a:r>
              <a:rPr lang="fr-FR" sz="2100" dirty="0">
                <a:latin typeface="+mj-lt"/>
                <a:cs typeface="Arial" panose="020B0604020202020204" pitchFamily="34" charset="0"/>
              </a:rPr>
              <a:t>Avant d’envisager la mise en œuvre d’un CDMT ministériel/sectoriel :</a:t>
            </a:r>
          </a:p>
          <a:p>
            <a:pPr lvl="1">
              <a:spcBef>
                <a:spcPts val="0"/>
              </a:spcBef>
              <a:spcAft>
                <a:spcPts val="0"/>
              </a:spcAft>
              <a:buClrTx/>
              <a:buFont typeface="Wingdings" panose="05000000000000000000" pitchFamily="2" charset="2"/>
              <a:buChar char="§"/>
              <a:defRPr/>
            </a:pPr>
            <a:r>
              <a:rPr lang="fr-FR" sz="2100" b="0" dirty="0">
                <a:latin typeface="+mj-lt"/>
                <a:cs typeface="Arial" panose="020B0604020202020204" pitchFamily="34" charset="0"/>
              </a:rPr>
              <a:t>Assurez-vous que les processus de budgétisation annuelle sont bien ordonnés</a:t>
            </a:r>
          </a:p>
          <a:p>
            <a:pPr lvl="1">
              <a:spcBef>
                <a:spcPts val="0"/>
              </a:spcBef>
              <a:spcAft>
                <a:spcPts val="0"/>
              </a:spcAft>
              <a:buClrTx/>
              <a:buFont typeface="Wingdings" panose="05000000000000000000" pitchFamily="2" charset="2"/>
              <a:buChar char="§"/>
              <a:defRPr/>
            </a:pPr>
            <a:r>
              <a:rPr lang="fr-FR" sz="2100" b="0" dirty="0">
                <a:latin typeface="+mj-lt"/>
                <a:cs typeface="Arial" panose="020B0604020202020204" pitchFamily="34" charset="0"/>
              </a:rPr>
              <a:t>Assurez-vous que les décideurs sont impliqués </a:t>
            </a:r>
          </a:p>
          <a:p>
            <a:pPr lvl="1">
              <a:spcBef>
                <a:spcPts val="0"/>
              </a:spcBef>
              <a:spcAft>
                <a:spcPts val="0"/>
              </a:spcAft>
              <a:buClrTx/>
              <a:buFont typeface="Wingdings" panose="05000000000000000000" pitchFamily="2" charset="2"/>
              <a:buChar char="§"/>
              <a:defRPr/>
            </a:pPr>
            <a:r>
              <a:rPr lang="fr-FR" sz="2100" b="0" dirty="0">
                <a:latin typeface="+mj-lt"/>
                <a:cs typeface="Arial" panose="020B0604020202020204" pitchFamily="34" charset="0"/>
              </a:rPr>
              <a:t>Assurez-vous qu’il existe des capacités pour élaborer un CDMT</a:t>
            </a:r>
          </a:p>
          <a:p>
            <a:pPr lvl="1">
              <a:buClrTx/>
              <a:buFont typeface="Wingdings" panose="05000000000000000000" pitchFamily="2" charset="2"/>
              <a:buChar char="§"/>
            </a:pPr>
            <a:r>
              <a:rPr lang="fr-FR" sz="2100" b="0" i="0" dirty="0">
                <a:latin typeface="+mj-lt"/>
                <a:cs typeface="Arial" panose="020B0604020202020204" pitchFamily="34" charset="0"/>
              </a:rPr>
              <a:t>Élaborez en premier lieu les stratégies sectorielles</a:t>
            </a:r>
          </a:p>
          <a:p>
            <a:pPr lvl="1">
              <a:buClrTx/>
              <a:buFont typeface="Wingdings" panose="05000000000000000000" pitchFamily="2" charset="2"/>
              <a:buChar char="§"/>
            </a:pPr>
            <a:r>
              <a:rPr lang="fr-FR" sz="2100" b="0" i="0" dirty="0">
                <a:latin typeface="+mj-lt"/>
                <a:cs typeface="Arial" panose="020B0604020202020204" pitchFamily="34" charset="0"/>
              </a:rPr>
              <a:t>Estimez les coûts futurs des activités existantes en particulier des projets d’investissement (la projection de référence)</a:t>
            </a:r>
          </a:p>
          <a:p>
            <a:pPr lvl="1">
              <a:buClrTx/>
              <a:buFont typeface="Wingdings" panose="05000000000000000000" pitchFamily="2" charset="2"/>
              <a:buChar char="§"/>
            </a:pPr>
            <a:r>
              <a:rPr lang="fr-FR" sz="2100" b="0" i="0" dirty="0">
                <a:latin typeface="+mj-lt"/>
                <a:cs typeface="Arial" panose="020B0604020202020204" pitchFamily="34" charset="0"/>
              </a:rPr>
              <a:t>Elaborez un TOFE et un CDMT global</a:t>
            </a:r>
          </a:p>
          <a:p>
            <a:pPr>
              <a:spcBef>
                <a:spcPts val="0"/>
              </a:spcBef>
              <a:spcAft>
                <a:spcPts val="0"/>
              </a:spcAft>
              <a:buClrTx/>
              <a:defRPr/>
            </a:pPr>
            <a:r>
              <a:rPr lang="fr-FR" sz="2100" b="0" dirty="0">
                <a:latin typeface="+mj-lt"/>
                <a:cs typeface="Arial" panose="020B0604020202020204" pitchFamily="34" charset="0"/>
              </a:rPr>
              <a:t>Evitez la complexité, l’excès de détail</a:t>
            </a:r>
            <a:endParaRPr lang="fr-FR" sz="2100" b="0" dirty="0">
              <a:latin typeface="+mj-lt"/>
            </a:endParaRPr>
          </a:p>
          <a:p>
            <a:pPr>
              <a:defRPr/>
            </a:pPr>
            <a:endParaRPr lang="fr-FR" dirty="0"/>
          </a:p>
          <a:p>
            <a:pPr>
              <a:defRPr/>
            </a:pPr>
            <a:endParaRPr lang="en-GB" dirty="0"/>
          </a:p>
          <a:p>
            <a:pPr>
              <a:defRPr/>
            </a:pPr>
            <a:endParaRPr lang="en-GB" dirty="0"/>
          </a:p>
        </p:txBody>
      </p:sp>
      <p:sp>
        <p:nvSpPr>
          <p:cNvPr id="29699" name="Espace réservé du numéro de diapositive 4"/>
          <p:cNvSpPr>
            <a:spLocks noGrp="1"/>
          </p:cNvSpPr>
          <p:nvPr>
            <p:ph type="sldNum" sz="quarter" idx="12"/>
          </p:nvPr>
        </p:nvSpPr>
        <p:spPr>
          <a:xfrm>
            <a:off x="8429625" y="6381750"/>
            <a:ext cx="2133600" cy="476250"/>
          </a:xfrm>
          <a:noFill/>
        </p:spPr>
        <p:txBody>
          <a:bodyPr/>
          <a:lstStyle/>
          <a:p>
            <a:pPr algn="l"/>
            <a:fld id="{F63FF3E3-ED4D-4826-B3E9-CAB6802648EF}" type="slidenum">
              <a:rPr lang="en-GB" smtClean="0"/>
              <a:pPr algn="l"/>
              <a:t>35</a:t>
            </a:fld>
            <a:endParaRPr lang="en-GB"/>
          </a:p>
        </p:txBody>
      </p:sp>
      <p:sp>
        <p:nvSpPr>
          <p:cNvPr id="29700" name="Titre 1"/>
          <p:cNvSpPr>
            <a:spLocks noGrp="1"/>
          </p:cNvSpPr>
          <p:nvPr>
            <p:ph type="title"/>
          </p:nvPr>
        </p:nvSpPr>
        <p:spPr>
          <a:xfrm>
            <a:off x="371475" y="1052513"/>
            <a:ext cx="8229600" cy="936625"/>
          </a:xfrm>
        </p:spPr>
        <p:txBody>
          <a:bodyPr/>
          <a:lstStyle/>
          <a:p>
            <a:r>
              <a:rPr lang="fr-FR" dirty="0"/>
              <a:t>Comment éviter les écueils? </a:t>
            </a:r>
            <a:endParaRPr lang="en-GB" dirty="0"/>
          </a:p>
        </p:txBody>
      </p:sp>
    </p:spTree>
    <p:extLst>
      <p:ext uri="{BB962C8B-B14F-4D97-AF65-F5344CB8AC3E}">
        <p14:creationId xmlns:p14="http://schemas.microsoft.com/office/powerpoint/2010/main" val="30412485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re 1"/>
          <p:cNvSpPr>
            <a:spLocks noGrp="1"/>
          </p:cNvSpPr>
          <p:nvPr>
            <p:ph type="title"/>
          </p:nvPr>
        </p:nvSpPr>
        <p:spPr>
          <a:xfrm>
            <a:off x="183504" y="-99392"/>
            <a:ext cx="8229600" cy="936625"/>
          </a:xfrm>
        </p:spPr>
        <p:txBody>
          <a:bodyPr/>
          <a:lstStyle/>
          <a:p>
            <a:r>
              <a:rPr lang="en-US" sz="2800" i="1" dirty="0">
                <a:solidFill>
                  <a:schemeClr val="bg1"/>
                </a:solidFill>
              </a:rPr>
              <a:t>Documents </a:t>
            </a:r>
            <a:r>
              <a:rPr lang="en-US" sz="2800" i="1" dirty="0" err="1">
                <a:solidFill>
                  <a:schemeClr val="bg1"/>
                </a:solidFill>
              </a:rPr>
              <a:t>budgétaires</a:t>
            </a:r>
            <a:r>
              <a:rPr lang="en-US" sz="2800" i="1" dirty="0">
                <a:solidFill>
                  <a:schemeClr val="bg1"/>
                </a:solidFill>
              </a:rPr>
              <a:t> (PEFA PI-5)</a:t>
            </a:r>
            <a:endParaRPr lang="fr-FR" sz="2800" i="1" dirty="0">
              <a:solidFill>
                <a:schemeClr val="bg1"/>
              </a:solidFill>
            </a:endParaRPr>
          </a:p>
        </p:txBody>
      </p:sp>
      <p:sp>
        <p:nvSpPr>
          <p:cNvPr id="27651" name="Espace réservé du contenu 2"/>
          <p:cNvSpPr>
            <a:spLocks noGrp="1"/>
          </p:cNvSpPr>
          <p:nvPr>
            <p:ph idx="1"/>
          </p:nvPr>
        </p:nvSpPr>
        <p:spPr>
          <a:xfrm>
            <a:off x="159103" y="925707"/>
            <a:ext cx="8877393" cy="3960788"/>
          </a:xfrm>
        </p:spPr>
        <p:txBody>
          <a:bodyPr/>
          <a:lstStyle/>
          <a:p>
            <a:pPr marL="0" indent="0">
              <a:buFontTx/>
              <a:buNone/>
              <a:defRPr/>
            </a:pPr>
            <a:r>
              <a:rPr lang="en-US" sz="1700" i="0" dirty="0"/>
              <a:t> </a:t>
            </a:r>
          </a:p>
          <a:p>
            <a:pPr marL="0" indent="0">
              <a:buClrTx/>
              <a:buNone/>
              <a:defRPr/>
            </a:pPr>
            <a:r>
              <a:rPr lang="fr-FR" sz="1600" i="0" u="sng" dirty="0">
                <a:latin typeface="+mj-lt"/>
                <a:cs typeface="Arial" panose="020B0604020202020204" pitchFamily="34" charset="0"/>
              </a:rPr>
              <a:t>Eléments de base</a:t>
            </a:r>
            <a:r>
              <a:rPr lang="fr-FR" sz="1600" i="0" dirty="0">
                <a:latin typeface="+mj-lt"/>
                <a:cs typeface="Arial" panose="020B0604020202020204" pitchFamily="34" charset="0"/>
              </a:rPr>
              <a:t> </a:t>
            </a:r>
          </a:p>
          <a:p>
            <a:pPr>
              <a:buClrTx/>
              <a:defRPr/>
            </a:pPr>
            <a:r>
              <a:rPr lang="fr-FR" sz="1600" i="0" dirty="0">
                <a:latin typeface="+mj-lt"/>
                <a:cs typeface="Arial" panose="020B0604020202020204" pitchFamily="34" charset="0"/>
              </a:rPr>
              <a:t>Prévision du déficit ou du surplus budgétaire ou du solde de gestion (selon la méthode comptable d’exercice)</a:t>
            </a:r>
          </a:p>
          <a:p>
            <a:pPr>
              <a:buClrTx/>
              <a:defRPr/>
            </a:pPr>
            <a:r>
              <a:rPr lang="fr-FR" sz="1600" i="0" dirty="0">
                <a:latin typeface="+mj-lt"/>
                <a:cs typeface="Arial" panose="020B0604020202020204" pitchFamily="34" charset="0"/>
              </a:rPr>
              <a:t>Exécution du budget de l’année précédente, présenté dans le même format que le projet de budget</a:t>
            </a:r>
          </a:p>
          <a:p>
            <a:pPr>
              <a:buClrTx/>
              <a:defRPr/>
            </a:pPr>
            <a:r>
              <a:rPr lang="fr-FR" sz="1600" i="0" dirty="0">
                <a:latin typeface="+mj-lt"/>
                <a:cs typeface="Arial" panose="020B0604020202020204" pitchFamily="34" charset="0"/>
              </a:rPr>
              <a:t>Budget de l’année en cours présenté dans le même format que le projet de budget</a:t>
            </a:r>
          </a:p>
          <a:p>
            <a:pPr>
              <a:buClrTx/>
              <a:defRPr/>
            </a:pPr>
            <a:r>
              <a:rPr lang="fr-FR" sz="1600" i="0" dirty="0">
                <a:latin typeface="+mj-lt"/>
                <a:cs typeface="Arial" panose="020B0604020202020204" pitchFamily="34" charset="0"/>
              </a:rPr>
              <a:t>Dépenses et recettes du projet de budget présentées agrégées  selon les principales rubriques de la classification et de manière détaillé</a:t>
            </a:r>
          </a:p>
          <a:p>
            <a:pPr marL="0" indent="0">
              <a:buClrTx/>
              <a:buNone/>
              <a:defRPr/>
            </a:pPr>
            <a:r>
              <a:rPr lang="fr-FR" sz="1600" i="0" u="sng" dirty="0">
                <a:latin typeface="+mj-lt"/>
                <a:cs typeface="Arial" panose="020B0604020202020204" pitchFamily="34" charset="0"/>
              </a:rPr>
              <a:t>Eléments additionnels</a:t>
            </a:r>
          </a:p>
          <a:p>
            <a:pPr>
              <a:buClrTx/>
              <a:defRPr/>
            </a:pPr>
            <a:r>
              <a:rPr lang="fr-FR" sz="1600" i="0" dirty="0">
                <a:latin typeface="+mj-lt"/>
                <a:cs typeface="Arial" panose="020B0604020202020204" pitchFamily="34" charset="0"/>
              </a:rPr>
              <a:t>Financement du déficit, décrivant sa composition.</a:t>
            </a:r>
          </a:p>
          <a:p>
            <a:pPr>
              <a:buClrTx/>
              <a:defRPr/>
            </a:pPr>
            <a:r>
              <a:rPr lang="fr-FR" sz="1600" i="0" dirty="0" err="1">
                <a:latin typeface="+mj-lt"/>
                <a:cs typeface="Arial" panose="020B0604020202020204" pitchFamily="34" charset="0"/>
              </a:rPr>
              <a:t>Hyp</a:t>
            </a:r>
            <a:r>
              <a:rPr lang="fr-FR" sz="1600" i="0" dirty="0">
                <a:latin typeface="+mj-lt"/>
                <a:cs typeface="Arial" panose="020B0604020202020204" pitchFamily="34" charset="0"/>
              </a:rPr>
              <a:t>. macro-éco., </a:t>
            </a:r>
            <a:r>
              <a:rPr lang="fr-FR" sz="1600" i="0" dirty="0" err="1">
                <a:latin typeface="+mj-lt"/>
                <a:cs typeface="Arial" panose="020B0604020202020204" pitchFamily="34" charset="0"/>
              </a:rPr>
              <a:t>y.c</a:t>
            </a:r>
            <a:r>
              <a:rPr lang="fr-FR" sz="1600" i="0" dirty="0">
                <a:latin typeface="+mj-lt"/>
                <a:cs typeface="Arial" panose="020B0604020202020204" pitchFamily="34" charset="0"/>
              </a:rPr>
              <a:t>. croissance du PIB, inflation, taux d’intérêt et taux de change</a:t>
            </a:r>
          </a:p>
          <a:p>
            <a:pPr>
              <a:buClrTx/>
              <a:defRPr/>
            </a:pPr>
            <a:r>
              <a:rPr lang="fr-FR" sz="1600" i="0" dirty="0">
                <a:latin typeface="+mj-lt"/>
                <a:cs typeface="Arial" panose="020B0604020202020204" pitchFamily="34" charset="0"/>
              </a:rPr>
              <a:t>Encours de la dette; </a:t>
            </a:r>
          </a:p>
          <a:p>
            <a:pPr>
              <a:buClrTx/>
              <a:defRPr/>
            </a:pPr>
            <a:r>
              <a:rPr lang="fr-FR" sz="1600" i="0" dirty="0">
                <a:latin typeface="+mj-lt"/>
                <a:cs typeface="Arial" panose="020B0604020202020204" pitchFamily="34" charset="0"/>
              </a:rPr>
              <a:t>Actifs financiers </a:t>
            </a:r>
          </a:p>
          <a:p>
            <a:pPr>
              <a:buClrTx/>
              <a:defRPr/>
            </a:pPr>
            <a:r>
              <a:rPr lang="fr-FR" sz="1600" i="0" dirty="0">
                <a:latin typeface="+mj-lt"/>
                <a:cs typeface="Arial" panose="020B0604020202020204" pitchFamily="34" charset="0"/>
              </a:rPr>
              <a:t>Information sur les risques budgétaires</a:t>
            </a:r>
          </a:p>
          <a:p>
            <a:pPr>
              <a:buClrTx/>
              <a:defRPr/>
            </a:pPr>
            <a:r>
              <a:rPr lang="fr-FR" sz="1600" i="0" dirty="0">
                <a:latin typeface="+mj-lt"/>
                <a:cs typeface="Arial" panose="020B0604020202020204" pitchFamily="34" charset="0"/>
              </a:rPr>
              <a:t>Implications budgétaires concernant les nouvelles initiatives politiques</a:t>
            </a:r>
          </a:p>
          <a:p>
            <a:pPr>
              <a:buClrTx/>
              <a:defRPr/>
            </a:pPr>
            <a:r>
              <a:rPr lang="fr-FR" sz="1600" i="0" dirty="0">
                <a:latin typeface="+mj-lt"/>
                <a:cs typeface="Arial" panose="020B0604020202020204" pitchFamily="34" charset="0"/>
              </a:rPr>
              <a:t>Présentation des projections budgétaires à moyen terme</a:t>
            </a:r>
          </a:p>
          <a:p>
            <a:pPr>
              <a:buClrTx/>
              <a:defRPr/>
            </a:pPr>
            <a:r>
              <a:rPr lang="fr-FR" sz="1600" i="0" dirty="0">
                <a:latin typeface="+mj-lt"/>
                <a:cs typeface="Arial" panose="020B0604020202020204" pitchFamily="34" charset="0"/>
              </a:rPr>
              <a:t>Quantification des dépenses fiscales</a:t>
            </a:r>
          </a:p>
          <a:p>
            <a:pPr>
              <a:buClrTx/>
              <a:defRPr/>
            </a:pPr>
            <a:endParaRPr lang="fr-FR" sz="1700" i="0" dirty="0"/>
          </a:p>
          <a:p>
            <a:pPr>
              <a:buClrTx/>
              <a:defRPr/>
            </a:pPr>
            <a:endParaRPr lang="en-US" sz="1700" i="0" dirty="0"/>
          </a:p>
          <a:p>
            <a:pPr>
              <a:buFont typeface="Times" pitchFamily="18" charset="0"/>
              <a:buNone/>
              <a:defRPr/>
            </a:pPr>
            <a:endParaRPr lang="fr-FR" sz="2000" dirty="0"/>
          </a:p>
        </p:txBody>
      </p:sp>
      <p:sp>
        <p:nvSpPr>
          <p:cNvPr id="27654" name="Espace réservé du numéro de diapositive 5"/>
          <p:cNvSpPr>
            <a:spLocks noGrp="1"/>
          </p:cNvSpPr>
          <p:nvPr>
            <p:ph type="sldNum" sz="quarter" idx="12"/>
          </p:nvPr>
        </p:nvSpPr>
        <p:spPr>
          <a:noFill/>
        </p:spPr>
        <p:txBody>
          <a:bodyPr/>
          <a:lstStyle/>
          <a:p>
            <a:fld id="{3DB83C2F-2506-452E-826A-6D8308ED2BF7}" type="slidenum">
              <a:rPr lang="en-GB" smtClean="0"/>
              <a:pPr/>
              <a:t>4</a:t>
            </a:fld>
            <a:endParaRPr lang="en-GB"/>
          </a:p>
        </p:txBody>
      </p:sp>
    </p:spTree>
    <p:extLst>
      <p:ext uri="{BB962C8B-B14F-4D97-AF65-F5344CB8AC3E}">
        <p14:creationId xmlns:p14="http://schemas.microsoft.com/office/powerpoint/2010/main" val="37181169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re 1"/>
          <p:cNvSpPr>
            <a:spLocks noGrp="1"/>
          </p:cNvSpPr>
          <p:nvPr>
            <p:ph type="title"/>
          </p:nvPr>
        </p:nvSpPr>
        <p:spPr>
          <a:xfrm>
            <a:off x="395288" y="1052513"/>
            <a:ext cx="8229600" cy="936625"/>
          </a:xfrm>
        </p:spPr>
        <p:txBody>
          <a:bodyPr/>
          <a:lstStyle/>
          <a:p>
            <a:pPr algn="ctr"/>
            <a:r>
              <a:rPr lang="en-GB" altLang="en-US" sz="3200" dirty="0"/>
              <a:t>Plan du module </a:t>
            </a:r>
          </a:p>
        </p:txBody>
      </p:sp>
      <p:sp>
        <p:nvSpPr>
          <p:cNvPr id="5123" name="Espace réservé du contenu 2"/>
          <p:cNvSpPr>
            <a:spLocks noGrp="1"/>
          </p:cNvSpPr>
          <p:nvPr>
            <p:ph idx="1"/>
          </p:nvPr>
        </p:nvSpPr>
        <p:spPr>
          <a:xfrm>
            <a:off x="468313" y="2186004"/>
            <a:ext cx="8229600" cy="3529012"/>
          </a:xfrm>
        </p:spPr>
        <p:txBody>
          <a:bodyPr/>
          <a:lstStyle/>
          <a:p>
            <a:pPr>
              <a:spcAft>
                <a:spcPts val="1200"/>
              </a:spcAft>
              <a:buClr>
                <a:srgbClr val="002060"/>
              </a:buClr>
              <a:buFont typeface="Wingdings" pitchFamily="2" charset="2"/>
              <a:buChar char="Ø"/>
              <a:defRPr/>
            </a:pPr>
            <a:r>
              <a:rPr lang="fr-FR" altLang="en-US" i="0" dirty="0"/>
              <a:t>Le Budget </a:t>
            </a:r>
          </a:p>
          <a:p>
            <a:pPr>
              <a:spcAft>
                <a:spcPts val="1200"/>
              </a:spcAft>
              <a:buClr>
                <a:srgbClr val="002060"/>
              </a:buClr>
              <a:buFont typeface="Wingdings" pitchFamily="2" charset="2"/>
              <a:buChar char="Ø"/>
              <a:defRPr/>
            </a:pPr>
            <a:r>
              <a:rPr lang="fr-FR" altLang="en-US" b="1" i="0" dirty="0">
                <a:solidFill>
                  <a:srgbClr val="FF0000"/>
                </a:solidFill>
              </a:rPr>
              <a:t>Principes budgétaires clefs et cadre législatif et règlementaire</a:t>
            </a:r>
          </a:p>
          <a:p>
            <a:pPr>
              <a:spcAft>
                <a:spcPts val="1200"/>
              </a:spcAft>
              <a:buClr>
                <a:srgbClr val="002060"/>
              </a:buClr>
              <a:buFont typeface="Wingdings" pitchFamily="2" charset="2"/>
              <a:buChar char="Ø"/>
              <a:defRPr/>
            </a:pPr>
            <a:r>
              <a:rPr lang="fr-FR" altLang="en-US" i="0" dirty="0"/>
              <a:t>Procédure de préparation du budget</a:t>
            </a:r>
          </a:p>
          <a:p>
            <a:pPr>
              <a:spcAft>
                <a:spcPts val="1200"/>
              </a:spcAft>
              <a:buClr>
                <a:srgbClr val="002060"/>
              </a:buClr>
              <a:buFont typeface="Wingdings" pitchFamily="2" charset="2"/>
              <a:buChar char="Ø"/>
              <a:defRPr/>
            </a:pPr>
            <a:r>
              <a:rPr lang="fr-FR" altLang="en-US" i="0" dirty="0"/>
              <a:t>Le cadre des dépenses à moyen terme</a:t>
            </a:r>
          </a:p>
          <a:p>
            <a:pPr>
              <a:defRPr/>
            </a:pPr>
            <a:endParaRPr lang="fr-FR" dirty="0">
              <a:solidFill>
                <a:srgbClr val="FF0000"/>
              </a:solidFill>
            </a:endParaRPr>
          </a:p>
          <a:p>
            <a:pPr>
              <a:defRPr/>
            </a:pPr>
            <a:endParaRPr lang="fr-FR" dirty="0"/>
          </a:p>
          <a:p>
            <a:pPr>
              <a:defRPr/>
            </a:pPr>
            <a:endParaRPr lang="en-GB" dirty="0"/>
          </a:p>
          <a:p>
            <a:pPr>
              <a:defRPr/>
            </a:pPr>
            <a:endParaRPr lang="en-GB" dirty="0"/>
          </a:p>
        </p:txBody>
      </p:sp>
    </p:spTree>
    <p:extLst>
      <p:ext uri="{BB962C8B-B14F-4D97-AF65-F5344CB8AC3E}">
        <p14:creationId xmlns:p14="http://schemas.microsoft.com/office/powerpoint/2010/main" val="5297343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5609" y="0"/>
            <a:ext cx="8229600" cy="936625"/>
          </a:xfrm>
        </p:spPr>
        <p:txBody>
          <a:bodyPr/>
          <a:lstStyle/>
          <a:p>
            <a:r>
              <a:rPr lang="fr-FR" dirty="0">
                <a:solidFill>
                  <a:schemeClr val="bg1"/>
                </a:solidFill>
              </a:rPr>
              <a:t>Principes budgétaires (1)</a:t>
            </a:r>
          </a:p>
        </p:txBody>
      </p:sp>
      <p:sp>
        <p:nvSpPr>
          <p:cNvPr id="3" name="Espace réservé du contenu 2"/>
          <p:cNvSpPr>
            <a:spLocks noGrp="1"/>
          </p:cNvSpPr>
          <p:nvPr>
            <p:ph idx="1"/>
          </p:nvPr>
        </p:nvSpPr>
        <p:spPr>
          <a:xfrm>
            <a:off x="107504" y="1196752"/>
            <a:ext cx="8573957" cy="3529013"/>
          </a:xfrm>
        </p:spPr>
        <p:txBody>
          <a:bodyPr/>
          <a:lstStyle/>
          <a:p>
            <a:r>
              <a:rPr lang="fr-FR" i="0" dirty="0"/>
              <a:t>1</a:t>
            </a:r>
            <a:r>
              <a:rPr lang="fr-FR" sz="1800" i="0" dirty="0"/>
              <a:t>. </a:t>
            </a:r>
            <a:r>
              <a:rPr lang="fr-FR" sz="1800" b="1" i="0" dirty="0"/>
              <a:t>L’autorité : </a:t>
            </a:r>
            <a:r>
              <a:rPr lang="fr-FR" sz="1800" i="0" dirty="0"/>
              <a:t>pour chacun des stades de la procédure budgétaire, on précise à qui appartient le pouvoir de décision. Suprématie du législateur en matière de finances publiques.</a:t>
            </a:r>
          </a:p>
          <a:p>
            <a:r>
              <a:rPr lang="fr-FR" sz="1800" b="1" i="0" dirty="0"/>
              <a:t>Principes classiques</a:t>
            </a:r>
          </a:p>
          <a:p>
            <a:r>
              <a:rPr lang="fr-FR" sz="1800" i="0" dirty="0"/>
              <a:t>2. </a:t>
            </a:r>
            <a:r>
              <a:rPr lang="fr-FR" sz="1800" b="1" i="0" dirty="0"/>
              <a:t>L’annualité : </a:t>
            </a:r>
            <a:r>
              <a:rPr lang="fr-FR" sz="1800" i="0" dirty="0"/>
              <a:t>l’autorité budgétaire est conférée pour une période de 12 mois. Les transactions sont estimées sur une base annuelle.</a:t>
            </a:r>
          </a:p>
          <a:p>
            <a:r>
              <a:rPr lang="fr-FR" sz="1800" i="0" dirty="0"/>
              <a:t>3. </a:t>
            </a:r>
            <a:r>
              <a:rPr lang="fr-FR" sz="1800" b="1" i="0" dirty="0"/>
              <a:t>L’universalité : </a:t>
            </a:r>
            <a:r>
              <a:rPr lang="fr-FR" sz="1800" i="0" dirty="0"/>
              <a:t>toutes les ressources et charges sont inscrites dans le budget pour leur montant brut. Les ressources ne sont pas affectées. Les charges ne sont pas compensées par des recettes. </a:t>
            </a:r>
          </a:p>
          <a:p>
            <a:r>
              <a:rPr lang="fr-FR" sz="1800" i="0" dirty="0"/>
              <a:t>4. </a:t>
            </a:r>
            <a:r>
              <a:rPr lang="fr-FR" sz="1800" b="1" i="0" dirty="0"/>
              <a:t>L’unité : </a:t>
            </a:r>
            <a:r>
              <a:rPr lang="fr-FR" sz="1800" i="0" dirty="0"/>
              <a:t>la loi de finances présente, et éventuellement approuve, l’ensemble des recettes et des paiements en même temps et généralement dans le même document.</a:t>
            </a:r>
          </a:p>
          <a:p>
            <a:r>
              <a:rPr lang="fr-FR" sz="1800" i="0" dirty="0"/>
              <a:t>5. </a:t>
            </a:r>
            <a:r>
              <a:rPr lang="fr-FR" sz="1800" b="1" i="0" dirty="0"/>
              <a:t>La spécialité : </a:t>
            </a:r>
            <a:r>
              <a:rPr lang="fr-FR" sz="1800" i="0" dirty="0"/>
              <a:t>les estimations budgétaires indiquent les ressources et les charges avec un certain degré de détail. Les dotations, qui indiquent le montant maximum des fonds alloués à des fins particulières, sont légalement contraignantes.</a:t>
            </a:r>
          </a:p>
          <a:p>
            <a:r>
              <a:rPr lang="fr-FR" sz="1800" i="0" dirty="0"/>
              <a:t>6. </a:t>
            </a:r>
            <a:r>
              <a:rPr lang="fr-FR" sz="1800" b="1" i="0" dirty="0"/>
              <a:t>L’équilibre : </a:t>
            </a:r>
            <a:r>
              <a:rPr lang="fr-FR" sz="1800" i="0" dirty="0"/>
              <a:t>les engagements sont équilibrés par les recettes et par des emprunts.« L’équilibre » est bien défini.</a:t>
            </a:r>
          </a:p>
        </p:txBody>
      </p:sp>
    </p:spTree>
    <p:extLst>
      <p:ext uri="{BB962C8B-B14F-4D97-AF65-F5344CB8AC3E}">
        <p14:creationId xmlns:p14="http://schemas.microsoft.com/office/powerpoint/2010/main" val="9520546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125265"/>
            <a:ext cx="8229600" cy="4896124"/>
          </a:xfrm>
        </p:spPr>
        <p:txBody>
          <a:bodyPr/>
          <a:lstStyle/>
          <a:p>
            <a:r>
              <a:rPr lang="fr-FR" sz="1800" b="1" i="0" dirty="0"/>
              <a:t>Principes modernes</a:t>
            </a:r>
          </a:p>
          <a:p>
            <a:r>
              <a:rPr lang="fr-FR" sz="1800" i="0" dirty="0"/>
              <a:t>7. </a:t>
            </a:r>
            <a:r>
              <a:rPr lang="fr-FR" sz="1800" b="1" i="0" dirty="0"/>
              <a:t>La responsabilité : </a:t>
            </a:r>
            <a:r>
              <a:rPr lang="fr-FR" sz="1800" i="0" dirty="0"/>
              <a:t>l’exécutif rend compte au législateur de la manière dont il s’acquitte de ses responsabilités. En son sein, la responsabilité des gestionnaires de budgets est bien précisée. Une instance externe indépendante établit, au moins une fois par an, un rapport sur l’exécution du budget destiné au législateur.</a:t>
            </a:r>
          </a:p>
          <a:p>
            <a:r>
              <a:rPr lang="fr-FR" sz="1800" i="0" dirty="0"/>
              <a:t>8. </a:t>
            </a:r>
            <a:r>
              <a:rPr lang="fr-FR" sz="1800" b="1" i="0" dirty="0"/>
              <a:t>La transparence : </a:t>
            </a:r>
            <a:r>
              <a:rPr lang="fr-FR" sz="1800" i="0" dirty="0"/>
              <a:t>Les fonctions des différents organes de l’État sont clairement établies. Des informations budgétaires à caractère financier et non financier sont publiquement disponibles en temps utile. La terminologie budgétaire est bien expliquée.</a:t>
            </a:r>
          </a:p>
          <a:p>
            <a:r>
              <a:rPr lang="fr-FR" sz="1800" i="0" dirty="0"/>
              <a:t>9. </a:t>
            </a:r>
            <a:r>
              <a:rPr lang="fr-FR" sz="1800" b="1" i="0" dirty="0"/>
              <a:t>La stabilité : </a:t>
            </a:r>
            <a:r>
              <a:rPr lang="fr-FR" sz="1800" i="0" dirty="0"/>
              <a:t>On assigne au budget et à la dette publique des objectifs, qui s’inscrivent dans un cadre financier à moyen terme périodiquement mis à jour. Les taux et l’assiette des impôts et des autres prélèvements restent relativement stables.</a:t>
            </a:r>
          </a:p>
          <a:p>
            <a:r>
              <a:rPr lang="fr-FR" sz="1800" i="0" dirty="0"/>
              <a:t>10. </a:t>
            </a:r>
            <a:r>
              <a:rPr lang="fr-FR" sz="1800" b="1" i="0" dirty="0"/>
              <a:t>La performance : </a:t>
            </a:r>
            <a:r>
              <a:rPr lang="fr-FR" sz="1800" i="0" dirty="0"/>
              <a:t>la loi de finances indique les résultats attendus des programmes budgétaires et ceux qui ont été constatés récemment. La « performance » est appréciée à l’aune des principes d’efficience, d’économie et d’efficacité.</a:t>
            </a:r>
            <a:endParaRPr lang="fr-FR" sz="1800" dirty="0"/>
          </a:p>
          <a:p>
            <a:endParaRPr lang="fr-FR" dirty="0"/>
          </a:p>
        </p:txBody>
      </p:sp>
      <p:sp>
        <p:nvSpPr>
          <p:cNvPr id="4" name="Rectangle 3"/>
          <p:cNvSpPr/>
          <p:nvPr/>
        </p:nvSpPr>
        <p:spPr>
          <a:xfrm>
            <a:off x="3653319" y="3290501"/>
            <a:ext cx="1837362" cy="276999"/>
          </a:xfrm>
          <a:prstGeom prst="rect">
            <a:avLst/>
          </a:prstGeom>
        </p:spPr>
        <p:txBody>
          <a:bodyPr wrap="none">
            <a:spAutoFit/>
          </a:bodyPr>
          <a:lstStyle/>
          <a:p>
            <a:r>
              <a:rPr lang="fr-FR" dirty="0">
                <a:solidFill>
                  <a:schemeClr val="bg1"/>
                </a:solidFill>
              </a:rPr>
              <a:t>Principes budgétaires</a:t>
            </a:r>
            <a:endParaRPr lang="fr-FR" dirty="0"/>
          </a:p>
        </p:txBody>
      </p:sp>
      <p:sp>
        <p:nvSpPr>
          <p:cNvPr id="5" name="Titre 1"/>
          <p:cNvSpPr>
            <a:spLocks noGrp="1"/>
          </p:cNvSpPr>
          <p:nvPr>
            <p:ph type="title"/>
          </p:nvPr>
        </p:nvSpPr>
        <p:spPr>
          <a:xfrm>
            <a:off x="425609" y="0"/>
            <a:ext cx="8229600" cy="936625"/>
          </a:xfrm>
        </p:spPr>
        <p:txBody>
          <a:bodyPr/>
          <a:lstStyle/>
          <a:p>
            <a:r>
              <a:rPr lang="fr-FR" dirty="0">
                <a:solidFill>
                  <a:schemeClr val="bg1"/>
                </a:solidFill>
              </a:rPr>
              <a:t>Principes budgétaires (2)</a:t>
            </a:r>
          </a:p>
        </p:txBody>
      </p:sp>
      <p:sp>
        <p:nvSpPr>
          <p:cNvPr id="6" name="ZoneTexte 5"/>
          <p:cNvSpPr txBox="1"/>
          <p:nvPr/>
        </p:nvSpPr>
        <p:spPr>
          <a:xfrm>
            <a:off x="179512" y="6453336"/>
            <a:ext cx="5400600" cy="276999"/>
          </a:xfrm>
          <a:prstGeom prst="rect">
            <a:avLst/>
          </a:prstGeom>
          <a:noFill/>
        </p:spPr>
        <p:txBody>
          <a:bodyPr wrap="square" rtlCol="0">
            <a:spAutoFit/>
          </a:bodyPr>
          <a:lstStyle/>
          <a:p>
            <a:r>
              <a:rPr lang="fr-FR" dirty="0"/>
              <a:t>Source: Le cadre juridique des systèmes budgétaires. OCDE</a:t>
            </a:r>
          </a:p>
        </p:txBody>
      </p:sp>
    </p:spTree>
    <p:extLst>
      <p:ext uri="{BB962C8B-B14F-4D97-AF65-F5344CB8AC3E}">
        <p14:creationId xmlns:p14="http://schemas.microsoft.com/office/powerpoint/2010/main" val="4618044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Espace réservé du numéro de diapositive 3"/>
          <p:cNvSpPr>
            <a:spLocks noGrp="1"/>
          </p:cNvSpPr>
          <p:nvPr>
            <p:ph type="sldNum" sz="quarter" idx="12"/>
          </p:nvPr>
        </p:nvSpPr>
        <p:spPr>
          <a:xfrm>
            <a:off x="457200" y="6245225"/>
            <a:ext cx="2133600" cy="476250"/>
          </a:xfrm>
          <a:noFill/>
        </p:spPr>
        <p:txBody>
          <a:bodyPr/>
          <a:lstStyle/>
          <a:p>
            <a:pPr algn="l" eaLnBrk="0" hangingPunct="0">
              <a:lnSpc>
                <a:spcPts val="1400"/>
              </a:lnSpc>
            </a:pPr>
            <a:fld id="{7CA365AF-F303-43C0-BD06-87A55B3B9505}" type="slidenum">
              <a:rPr lang="en-US" smtClean="0"/>
              <a:pPr algn="l" eaLnBrk="0" hangingPunct="0">
                <a:lnSpc>
                  <a:spcPts val="1400"/>
                </a:lnSpc>
              </a:pPr>
              <a:t>8</a:t>
            </a:fld>
            <a:endParaRPr lang="en-US"/>
          </a:p>
        </p:txBody>
      </p:sp>
      <p:sp>
        <p:nvSpPr>
          <p:cNvPr id="72707" name="Rectangle 3"/>
          <p:cNvSpPr>
            <a:spLocks noGrp="1" noChangeArrowheads="1"/>
          </p:cNvSpPr>
          <p:nvPr>
            <p:ph type="body" idx="1"/>
          </p:nvPr>
        </p:nvSpPr>
        <p:spPr>
          <a:xfrm>
            <a:off x="251520" y="1144390"/>
            <a:ext cx="8210550" cy="1060450"/>
          </a:xfrm>
        </p:spPr>
        <p:txBody>
          <a:bodyPr/>
          <a:lstStyle/>
          <a:p>
            <a:pPr marL="88900" indent="-88900">
              <a:buFont typeface="Times" pitchFamily="18" charset="0"/>
              <a:buNone/>
            </a:pPr>
            <a:r>
              <a:rPr lang="en-US" dirty="0"/>
              <a:t> </a:t>
            </a:r>
            <a:r>
              <a:rPr lang="en-US" dirty="0" err="1"/>
              <a:t>L’iceberg</a:t>
            </a:r>
            <a:r>
              <a:rPr lang="en-US" dirty="0"/>
              <a:t>: </a:t>
            </a:r>
            <a:r>
              <a:rPr lang="en-US" sz="2200" i="0" dirty="0"/>
              <a:t>Le budget national </a:t>
            </a:r>
            <a:r>
              <a:rPr lang="en-US" sz="2200" i="0" dirty="0" err="1"/>
              <a:t>est</a:t>
            </a:r>
            <a:r>
              <a:rPr lang="en-US" sz="2200" i="0" dirty="0"/>
              <a:t> visible au </a:t>
            </a:r>
            <a:r>
              <a:rPr lang="en-US" sz="2200" i="0" dirty="0" err="1"/>
              <a:t>dessus</a:t>
            </a:r>
            <a:r>
              <a:rPr lang="en-US" sz="2200" i="0" dirty="0"/>
              <a:t> de la surface, </a:t>
            </a:r>
            <a:r>
              <a:rPr lang="en-US" sz="2200" i="0" dirty="0" err="1"/>
              <a:t>mais</a:t>
            </a:r>
            <a:r>
              <a:rPr lang="en-US" sz="2200" i="0" dirty="0"/>
              <a:t> de </a:t>
            </a:r>
            <a:r>
              <a:rPr lang="en-US" sz="2200" i="0" dirty="0" err="1"/>
              <a:t>nombreuses</a:t>
            </a:r>
            <a:r>
              <a:rPr lang="en-US" sz="2200" i="0" dirty="0"/>
              <a:t> parties </a:t>
            </a:r>
            <a:r>
              <a:rPr lang="en-US" sz="2200" i="0" dirty="0" err="1"/>
              <a:t>sont</a:t>
            </a:r>
            <a:r>
              <a:rPr lang="en-US" sz="2200" i="0" dirty="0"/>
              <a:t> invisibles </a:t>
            </a:r>
          </a:p>
        </p:txBody>
      </p:sp>
      <p:sp>
        <p:nvSpPr>
          <p:cNvPr id="21508" name="Rectangle 4"/>
          <p:cNvSpPr>
            <a:spLocks noChangeArrowheads="1"/>
          </p:cNvSpPr>
          <p:nvPr/>
        </p:nvSpPr>
        <p:spPr bwMode="auto">
          <a:xfrm>
            <a:off x="0" y="0"/>
            <a:ext cx="9144000" cy="0"/>
          </a:xfrm>
          <a:prstGeom prst="rect">
            <a:avLst/>
          </a:prstGeom>
          <a:noFill/>
          <a:ln w="9525">
            <a:noFill/>
            <a:miter lim="800000"/>
            <a:headEnd/>
            <a:tailEnd/>
          </a:ln>
        </p:spPr>
        <p:txBody>
          <a:bodyPr wrap="none" lIns="82039" tIns="41020" rIns="82039" bIns="41020" anchor="ctr">
            <a:spAutoFit/>
          </a:bodyPr>
          <a:lstStyle/>
          <a:p>
            <a:endParaRPr lang="fr-FR"/>
          </a:p>
        </p:txBody>
      </p:sp>
      <p:sp>
        <p:nvSpPr>
          <p:cNvPr id="72709" name="Text Box 5"/>
          <p:cNvSpPr txBox="1">
            <a:spLocks noChangeArrowheads="1"/>
          </p:cNvSpPr>
          <p:nvPr/>
        </p:nvSpPr>
        <p:spPr bwMode="auto">
          <a:xfrm>
            <a:off x="6029325" y="1641475"/>
            <a:ext cx="2949575" cy="523875"/>
          </a:xfrm>
          <a:prstGeom prst="rect">
            <a:avLst/>
          </a:prstGeom>
          <a:noFill/>
          <a:ln w="9525">
            <a:noFill/>
            <a:miter lim="800000"/>
            <a:headEnd/>
            <a:tailEnd/>
          </a:ln>
        </p:spPr>
        <p:txBody>
          <a:bodyPr>
            <a:spAutoFit/>
          </a:bodyPr>
          <a:lstStyle/>
          <a:p>
            <a:pPr>
              <a:buClr>
                <a:schemeClr val="accent1"/>
              </a:buClr>
            </a:pPr>
            <a:r>
              <a:rPr lang="en-US" sz="2800">
                <a:solidFill>
                  <a:schemeClr val="tx2"/>
                </a:solidFill>
              </a:rPr>
              <a:t>…</a:t>
            </a:r>
            <a:endParaRPr lang="en-US" sz="2800"/>
          </a:p>
        </p:txBody>
      </p:sp>
      <p:sp>
        <p:nvSpPr>
          <p:cNvPr id="21510" name="Rectangle 6"/>
          <p:cNvSpPr>
            <a:spLocks noChangeArrowheads="1"/>
          </p:cNvSpPr>
          <p:nvPr/>
        </p:nvSpPr>
        <p:spPr bwMode="auto">
          <a:xfrm>
            <a:off x="4775200" y="4581525"/>
            <a:ext cx="23813" cy="106363"/>
          </a:xfrm>
          <a:prstGeom prst="rect">
            <a:avLst/>
          </a:prstGeom>
          <a:noFill/>
          <a:ln w="9525">
            <a:noFill/>
            <a:miter lim="800000"/>
            <a:headEnd/>
            <a:tailEnd/>
          </a:ln>
        </p:spPr>
        <p:txBody>
          <a:bodyPr wrap="none" lIns="0" tIns="0" rIns="0" bIns="0">
            <a:spAutoFit/>
          </a:bodyPr>
          <a:lstStyle/>
          <a:p>
            <a:pPr defTabSz="820738">
              <a:spcBef>
                <a:spcPct val="50000"/>
              </a:spcBef>
            </a:pPr>
            <a:r>
              <a:rPr lang="en-US" sz="700">
                <a:solidFill>
                  <a:srgbClr val="000000"/>
                </a:solidFill>
              </a:rPr>
              <a:t>-</a:t>
            </a:r>
            <a:endParaRPr lang="en-US"/>
          </a:p>
        </p:txBody>
      </p:sp>
      <p:sp>
        <p:nvSpPr>
          <p:cNvPr id="21511" name="AutoShape 8"/>
          <p:cNvSpPr>
            <a:spLocks noChangeArrowheads="1"/>
          </p:cNvSpPr>
          <p:nvPr/>
        </p:nvSpPr>
        <p:spPr bwMode="auto">
          <a:xfrm rot="5400000">
            <a:off x="592931" y="3415507"/>
            <a:ext cx="3127375" cy="2792412"/>
          </a:xfrm>
          <a:prstGeom prst="rtTriangle">
            <a:avLst/>
          </a:prstGeom>
          <a:gradFill rotWithShape="1">
            <a:gsLst>
              <a:gs pos="0">
                <a:srgbClr val="0033CC"/>
              </a:gs>
              <a:gs pos="100000">
                <a:schemeClr val="accent1"/>
              </a:gs>
            </a:gsLst>
            <a:path path="shape">
              <a:fillToRect l="50000" t="50000" r="50000" b="50000"/>
            </a:path>
          </a:gradFill>
          <a:ln w="9525">
            <a:noFill/>
            <a:miter lim="800000"/>
            <a:headEnd/>
            <a:tailEnd/>
          </a:ln>
        </p:spPr>
        <p:txBody>
          <a:bodyPr wrap="none" lIns="82039" tIns="41020" rIns="82039" bIns="41020" anchor="ctr"/>
          <a:lstStyle/>
          <a:p>
            <a:endParaRPr lang="fr-FR"/>
          </a:p>
        </p:txBody>
      </p:sp>
      <p:sp>
        <p:nvSpPr>
          <p:cNvPr id="21512" name="AutoShape 9"/>
          <p:cNvSpPr>
            <a:spLocks noChangeArrowheads="1"/>
          </p:cNvSpPr>
          <p:nvPr/>
        </p:nvSpPr>
        <p:spPr bwMode="auto">
          <a:xfrm rot="16200000" flipH="1">
            <a:off x="5723731" y="3390107"/>
            <a:ext cx="3127375" cy="2792412"/>
          </a:xfrm>
          <a:prstGeom prst="rtTriangle">
            <a:avLst/>
          </a:prstGeom>
          <a:gradFill rotWithShape="1">
            <a:gsLst>
              <a:gs pos="0">
                <a:srgbClr val="0033CC"/>
              </a:gs>
              <a:gs pos="100000">
                <a:schemeClr val="accent1"/>
              </a:gs>
            </a:gsLst>
            <a:path path="shape">
              <a:fillToRect l="50000" t="50000" r="50000" b="50000"/>
            </a:path>
          </a:gradFill>
          <a:ln w="9525">
            <a:noFill/>
            <a:miter lim="800000"/>
            <a:headEnd/>
            <a:tailEnd/>
          </a:ln>
        </p:spPr>
        <p:txBody>
          <a:bodyPr wrap="none" lIns="82039" tIns="41020" rIns="82039" bIns="41020" anchor="ctr"/>
          <a:lstStyle/>
          <a:p>
            <a:endParaRPr lang="fr-FR"/>
          </a:p>
        </p:txBody>
      </p:sp>
      <p:sp>
        <p:nvSpPr>
          <p:cNvPr id="21513" name="Freeform 10"/>
          <p:cNvSpPr>
            <a:spLocks/>
          </p:cNvSpPr>
          <p:nvPr/>
        </p:nvSpPr>
        <p:spPr bwMode="auto">
          <a:xfrm flipV="1">
            <a:off x="781050" y="2838450"/>
            <a:ext cx="7875588" cy="557213"/>
          </a:xfrm>
          <a:custGeom>
            <a:avLst/>
            <a:gdLst>
              <a:gd name="T0" fmla="*/ 0 w 1881"/>
              <a:gd name="T1" fmla="*/ 2147483647 h 117"/>
              <a:gd name="T2" fmla="*/ 2147483647 w 1881"/>
              <a:gd name="T3" fmla="*/ 2147483647 h 117"/>
              <a:gd name="T4" fmla="*/ 2147483647 w 1881"/>
              <a:gd name="T5" fmla="*/ 2147483647 h 117"/>
              <a:gd name="T6" fmla="*/ 2147483647 w 1881"/>
              <a:gd name="T7" fmla="*/ 2147483647 h 117"/>
              <a:gd name="T8" fmla="*/ 2147483647 w 1881"/>
              <a:gd name="T9" fmla="*/ 2147483647 h 117"/>
              <a:gd name="T10" fmla="*/ 2147483647 w 1881"/>
              <a:gd name="T11" fmla="*/ 2147483647 h 117"/>
              <a:gd name="T12" fmla="*/ 2147483647 w 1881"/>
              <a:gd name="T13" fmla="*/ 2147483647 h 117"/>
              <a:gd name="T14" fmla="*/ 2147483647 w 1881"/>
              <a:gd name="T15" fmla="*/ 2147483647 h 117"/>
              <a:gd name="T16" fmla="*/ 2147483647 w 1881"/>
              <a:gd name="T17" fmla="*/ 2147483647 h 117"/>
              <a:gd name="T18" fmla="*/ 2147483647 w 1881"/>
              <a:gd name="T19" fmla="*/ 2147483647 h 117"/>
              <a:gd name="T20" fmla="*/ 2147483647 w 1881"/>
              <a:gd name="T21" fmla="*/ 2147483647 h 117"/>
              <a:gd name="T22" fmla="*/ 2147483647 w 1881"/>
              <a:gd name="T23" fmla="*/ 2147483647 h 117"/>
              <a:gd name="T24" fmla="*/ 2147483647 w 1881"/>
              <a:gd name="T25" fmla="*/ 2147483647 h 117"/>
              <a:gd name="T26" fmla="*/ 2147483647 w 1881"/>
              <a:gd name="T27" fmla="*/ 2147483647 h 117"/>
              <a:gd name="T28" fmla="*/ 2147483647 w 1881"/>
              <a:gd name="T29" fmla="*/ 2147483647 h 117"/>
              <a:gd name="T30" fmla="*/ 2147483647 w 1881"/>
              <a:gd name="T31" fmla="*/ 2147483647 h 117"/>
              <a:gd name="T32" fmla="*/ 2147483647 w 1881"/>
              <a:gd name="T33" fmla="*/ 2147483647 h 117"/>
              <a:gd name="T34" fmla="*/ 2147483647 w 1881"/>
              <a:gd name="T35" fmla="*/ 2147483647 h 117"/>
              <a:gd name="T36" fmla="*/ 2147483647 w 1881"/>
              <a:gd name="T37" fmla="*/ 2147483647 h 117"/>
              <a:gd name="T38" fmla="*/ 2147483647 w 1881"/>
              <a:gd name="T39" fmla="*/ 2147483647 h 117"/>
              <a:gd name="T40" fmla="*/ 2147483647 w 1881"/>
              <a:gd name="T41" fmla="*/ 2147483647 h 117"/>
              <a:gd name="T42" fmla="*/ 2147483647 w 1881"/>
              <a:gd name="T43" fmla="*/ 2147483647 h 117"/>
              <a:gd name="T44" fmla="*/ 2147483647 w 1881"/>
              <a:gd name="T45" fmla="*/ 2147483647 h 117"/>
              <a:gd name="T46" fmla="*/ 2147483647 w 1881"/>
              <a:gd name="T47" fmla="*/ 2147483647 h 117"/>
              <a:gd name="T48" fmla="*/ 2147483647 w 1881"/>
              <a:gd name="T49" fmla="*/ 2147483647 h 117"/>
              <a:gd name="T50" fmla="*/ 2147483647 w 1881"/>
              <a:gd name="T51" fmla="*/ 2147483647 h 117"/>
              <a:gd name="T52" fmla="*/ 2147483647 w 1881"/>
              <a:gd name="T53" fmla="*/ 2147483647 h 117"/>
              <a:gd name="T54" fmla="*/ 2147483647 w 1881"/>
              <a:gd name="T55" fmla="*/ 2147483647 h 117"/>
              <a:gd name="T56" fmla="*/ 2147483647 w 1881"/>
              <a:gd name="T57" fmla="*/ 2147483647 h 117"/>
              <a:gd name="T58" fmla="*/ 2147483647 w 1881"/>
              <a:gd name="T59" fmla="*/ 2147483647 h 117"/>
              <a:gd name="T60" fmla="*/ 2147483647 w 1881"/>
              <a:gd name="T61" fmla="*/ 2147483647 h 117"/>
              <a:gd name="T62" fmla="*/ 2147483647 w 1881"/>
              <a:gd name="T63" fmla="*/ 2147483647 h 117"/>
              <a:gd name="T64" fmla="*/ 2147483647 w 1881"/>
              <a:gd name="T65" fmla="*/ 2147483647 h 117"/>
              <a:gd name="T66" fmla="*/ 2147483647 w 1881"/>
              <a:gd name="T67" fmla="*/ 2147483647 h 117"/>
              <a:gd name="T68" fmla="*/ 2147483647 w 1881"/>
              <a:gd name="T69" fmla="*/ 2147483647 h 117"/>
              <a:gd name="T70" fmla="*/ 2147483647 w 1881"/>
              <a:gd name="T71" fmla="*/ 2147483647 h 117"/>
              <a:gd name="T72" fmla="*/ 2147483647 w 1881"/>
              <a:gd name="T73" fmla="*/ 2147483647 h 117"/>
              <a:gd name="T74" fmla="*/ 2147483647 w 1881"/>
              <a:gd name="T75" fmla="*/ 2147483647 h 117"/>
              <a:gd name="T76" fmla="*/ 2147483647 w 1881"/>
              <a:gd name="T77" fmla="*/ 2147483647 h 117"/>
              <a:gd name="T78" fmla="*/ 2147483647 w 1881"/>
              <a:gd name="T79" fmla="*/ 2147483647 h 117"/>
              <a:gd name="T80" fmla="*/ 2147483647 w 1881"/>
              <a:gd name="T81" fmla="*/ 2147483647 h 117"/>
              <a:gd name="T82" fmla="*/ 2147483647 w 1881"/>
              <a:gd name="T83" fmla="*/ 2147483647 h 117"/>
              <a:gd name="T84" fmla="*/ 2147483647 w 1881"/>
              <a:gd name="T85" fmla="*/ 2147483647 h 117"/>
              <a:gd name="T86" fmla="*/ 2147483647 w 1881"/>
              <a:gd name="T87" fmla="*/ 2147483647 h 117"/>
              <a:gd name="T88" fmla="*/ 2147483647 w 1881"/>
              <a:gd name="T89" fmla="*/ 2147483647 h 117"/>
              <a:gd name="T90" fmla="*/ 2147483647 w 1881"/>
              <a:gd name="T91" fmla="*/ 2147483647 h 117"/>
              <a:gd name="T92" fmla="*/ 2147483647 w 1881"/>
              <a:gd name="T93" fmla="*/ 2147483647 h 117"/>
              <a:gd name="T94" fmla="*/ 2147483647 w 1881"/>
              <a:gd name="T95" fmla="*/ 2147483647 h 117"/>
              <a:gd name="T96" fmla="*/ 2147483647 w 1881"/>
              <a:gd name="T97" fmla="*/ 2147483647 h 117"/>
              <a:gd name="T98" fmla="*/ 2147483647 w 1881"/>
              <a:gd name="T99" fmla="*/ 2147483647 h 117"/>
              <a:gd name="T100" fmla="*/ 2147483647 w 1881"/>
              <a:gd name="T101" fmla="*/ 2147483647 h 117"/>
              <a:gd name="T102" fmla="*/ 2147483647 w 1881"/>
              <a:gd name="T103" fmla="*/ 2147483647 h 117"/>
              <a:gd name="T104" fmla="*/ 2147483647 w 1881"/>
              <a:gd name="T105" fmla="*/ 2147483647 h 117"/>
              <a:gd name="T106" fmla="*/ 2147483647 w 1881"/>
              <a:gd name="T107" fmla="*/ 2147483647 h 117"/>
              <a:gd name="T108" fmla="*/ 2147483647 w 1881"/>
              <a:gd name="T109" fmla="*/ 2147483647 h 117"/>
              <a:gd name="T110" fmla="*/ 2147483647 w 1881"/>
              <a:gd name="T111" fmla="*/ 2147483647 h 117"/>
              <a:gd name="T112" fmla="*/ 2147483647 w 1881"/>
              <a:gd name="T113" fmla="*/ 2147483647 h 117"/>
              <a:gd name="T114" fmla="*/ 2147483647 w 1881"/>
              <a:gd name="T115" fmla="*/ 2147483647 h 117"/>
              <a:gd name="T116" fmla="*/ 2147483647 w 1881"/>
              <a:gd name="T117" fmla="*/ 2147483647 h 117"/>
              <a:gd name="T118" fmla="*/ 2147483647 w 1881"/>
              <a:gd name="T119" fmla="*/ 2147483647 h 117"/>
              <a:gd name="T120" fmla="*/ 2147483647 w 1881"/>
              <a:gd name="T121" fmla="*/ 2147483647 h 117"/>
              <a:gd name="T122" fmla="*/ 2147483647 w 1881"/>
              <a:gd name="T123" fmla="*/ 2147483647 h 117"/>
              <a:gd name="T124" fmla="*/ 2147483647 w 1881"/>
              <a:gd name="T125" fmla="*/ 2147483647 h 11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881"/>
              <a:gd name="T190" fmla="*/ 0 h 117"/>
              <a:gd name="T191" fmla="*/ 1881 w 1881"/>
              <a:gd name="T192" fmla="*/ 117 h 11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881" h="117">
                <a:moveTo>
                  <a:pt x="0" y="10"/>
                </a:moveTo>
                <a:cubicBezTo>
                  <a:pt x="5" y="20"/>
                  <a:pt x="9" y="31"/>
                  <a:pt x="18" y="37"/>
                </a:cubicBezTo>
                <a:cubicBezTo>
                  <a:pt x="24" y="56"/>
                  <a:pt x="15" y="31"/>
                  <a:pt x="27" y="50"/>
                </a:cubicBezTo>
                <a:cubicBezTo>
                  <a:pt x="38" y="70"/>
                  <a:pt x="15" y="46"/>
                  <a:pt x="37" y="67"/>
                </a:cubicBezTo>
                <a:cubicBezTo>
                  <a:pt x="42" y="81"/>
                  <a:pt x="51" y="83"/>
                  <a:pt x="64" y="88"/>
                </a:cubicBezTo>
                <a:cubicBezTo>
                  <a:pt x="103" y="86"/>
                  <a:pt x="123" y="90"/>
                  <a:pt x="153" y="77"/>
                </a:cubicBezTo>
                <a:cubicBezTo>
                  <a:pt x="160" y="74"/>
                  <a:pt x="167" y="70"/>
                  <a:pt x="174" y="67"/>
                </a:cubicBezTo>
                <a:cubicBezTo>
                  <a:pt x="179" y="64"/>
                  <a:pt x="190" y="59"/>
                  <a:pt x="190" y="59"/>
                </a:cubicBezTo>
                <a:cubicBezTo>
                  <a:pt x="199" y="50"/>
                  <a:pt x="209" y="42"/>
                  <a:pt x="220" y="37"/>
                </a:cubicBezTo>
                <a:cubicBezTo>
                  <a:pt x="231" y="22"/>
                  <a:pt x="229" y="29"/>
                  <a:pt x="243" y="33"/>
                </a:cubicBezTo>
                <a:cubicBezTo>
                  <a:pt x="253" y="40"/>
                  <a:pt x="253" y="51"/>
                  <a:pt x="260" y="60"/>
                </a:cubicBezTo>
                <a:cubicBezTo>
                  <a:pt x="280" y="86"/>
                  <a:pt x="307" y="106"/>
                  <a:pt x="338" y="117"/>
                </a:cubicBezTo>
                <a:cubicBezTo>
                  <a:pt x="359" y="115"/>
                  <a:pt x="374" y="110"/>
                  <a:pt x="392" y="98"/>
                </a:cubicBezTo>
                <a:cubicBezTo>
                  <a:pt x="401" y="92"/>
                  <a:pt x="405" y="85"/>
                  <a:pt x="415" y="81"/>
                </a:cubicBezTo>
                <a:cubicBezTo>
                  <a:pt x="425" y="72"/>
                  <a:pt x="430" y="71"/>
                  <a:pt x="442" y="65"/>
                </a:cubicBezTo>
                <a:cubicBezTo>
                  <a:pt x="458" y="56"/>
                  <a:pt x="473" y="47"/>
                  <a:pt x="489" y="37"/>
                </a:cubicBezTo>
                <a:cubicBezTo>
                  <a:pt x="496" y="27"/>
                  <a:pt x="512" y="21"/>
                  <a:pt x="522" y="14"/>
                </a:cubicBezTo>
                <a:cubicBezTo>
                  <a:pt x="524" y="13"/>
                  <a:pt x="529" y="10"/>
                  <a:pt x="529" y="10"/>
                </a:cubicBezTo>
                <a:cubicBezTo>
                  <a:pt x="533" y="11"/>
                  <a:pt x="537" y="10"/>
                  <a:pt x="541" y="12"/>
                </a:cubicBezTo>
                <a:cubicBezTo>
                  <a:pt x="562" y="25"/>
                  <a:pt x="570" y="55"/>
                  <a:pt x="594" y="62"/>
                </a:cubicBezTo>
                <a:cubicBezTo>
                  <a:pt x="603" y="68"/>
                  <a:pt x="619" y="82"/>
                  <a:pt x="629" y="85"/>
                </a:cubicBezTo>
                <a:cubicBezTo>
                  <a:pt x="696" y="84"/>
                  <a:pt x="722" y="94"/>
                  <a:pt x="770" y="75"/>
                </a:cubicBezTo>
                <a:cubicBezTo>
                  <a:pt x="777" y="65"/>
                  <a:pt x="772" y="70"/>
                  <a:pt x="787" y="60"/>
                </a:cubicBezTo>
                <a:cubicBezTo>
                  <a:pt x="789" y="59"/>
                  <a:pt x="793" y="56"/>
                  <a:pt x="793" y="56"/>
                </a:cubicBezTo>
                <a:cubicBezTo>
                  <a:pt x="802" y="44"/>
                  <a:pt x="822" y="34"/>
                  <a:pt x="835" y="29"/>
                </a:cubicBezTo>
                <a:cubicBezTo>
                  <a:pt x="849" y="30"/>
                  <a:pt x="866" y="24"/>
                  <a:pt x="875" y="33"/>
                </a:cubicBezTo>
                <a:cubicBezTo>
                  <a:pt x="877" y="35"/>
                  <a:pt x="876" y="38"/>
                  <a:pt x="877" y="40"/>
                </a:cubicBezTo>
                <a:cubicBezTo>
                  <a:pt x="882" y="44"/>
                  <a:pt x="894" y="50"/>
                  <a:pt x="894" y="50"/>
                </a:cubicBezTo>
                <a:cubicBezTo>
                  <a:pt x="897" y="59"/>
                  <a:pt x="904" y="59"/>
                  <a:pt x="911" y="65"/>
                </a:cubicBezTo>
                <a:cubicBezTo>
                  <a:pt x="926" y="77"/>
                  <a:pt x="942" y="82"/>
                  <a:pt x="961" y="85"/>
                </a:cubicBezTo>
                <a:cubicBezTo>
                  <a:pt x="975" y="85"/>
                  <a:pt x="988" y="86"/>
                  <a:pt x="1001" y="84"/>
                </a:cubicBezTo>
                <a:cubicBezTo>
                  <a:pt x="1005" y="83"/>
                  <a:pt x="1007" y="79"/>
                  <a:pt x="1010" y="77"/>
                </a:cubicBezTo>
                <a:cubicBezTo>
                  <a:pt x="1022" y="70"/>
                  <a:pt x="1035" y="63"/>
                  <a:pt x="1050" y="59"/>
                </a:cubicBezTo>
                <a:cubicBezTo>
                  <a:pt x="1058" y="50"/>
                  <a:pt x="1070" y="46"/>
                  <a:pt x="1081" y="40"/>
                </a:cubicBezTo>
                <a:cubicBezTo>
                  <a:pt x="1084" y="38"/>
                  <a:pt x="1086" y="35"/>
                  <a:pt x="1089" y="33"/>
                </a:cubicBezTo>
                <a:cubicBezTo>
                  <a:pt x="1093" y="31"/>
                  <a:pt x="1102" y="29"/>
                  <a:pt x="1102" y="29"/>
                </a:cubicBezTo>
                <a:cubicBezTo>
                  <a:pt x="1109" y="19"/>
                  <a:pt x="1125" y="17"/>
                  <a:pt x="1136" y="10"/>
                </a:cubicBezTo>
                <a:cubicBezTo>
                  <a:pt x="1143" y="12"/>
                  <a:pt x="1151" y="12"/>
                  <a:pt x="1159" y="14"/>
                </a:cubicBezTo>
                <a:cubicBezTo>
                  <a:pt x="1163" y="16"/>
                  <a:pt x="1171" y="23"/>
                  <a:pt x="1171" y="23"/>
                </a:cubicBezTo>
                <a:cubicBezTo>
                  <a:pt x="1178" y="33"/>
                  <a:pt x="1181" y="40"/>
                  <a:pt x="1192" y="44"/>
                </a:cubicBezTo>
                <a:cubicBezTo>
                  <a:pt x="1205" y="57"/>
                  <a:pt x="1217" y="61"/>
                  <a:pt x="1232" y="71"/>
                </a:cubicBezTo>
                <a:cubicBezTo>
                  <a:pt x="1235" y="73"/>
                  <a:pt x="1237" y="76"/>
                  <a:pt x="1240" y="77"/>
                </a:cubicBezTo>
                <a:cubicBezTo>
                  <a:pt x="1243" y="78"/>
                  <a:pt x="1270" y="81"/>
                  <a:pt x="1270" y="81"/>
                </a:cubicBezTo>
                <a:cubicBezTo>
                  <a:pt x="1290" y="80"/>
                  <a:pt x="1302" y="79"/>
                  <a:pt x="1320" y="73"/>
                </a:cubicBezTo>
                <a:cubicBezTo>
                  <a:pt x="1327" y="71"/>
                  <a:pt x="1332" y="67"/>
                  <a:pt x="1339" y="65"/>
                </a:cubicBezTo>
                <a:cubicBezTo>
                  <a:pt x="1342" y="55"/>
                  <a:pt x="1351" y="55"/>
                  <a:pt x="1358" y="48"/>
                </a:cubicBezTo>
                <a:cubicBezTo>
                  <a:pt x="1371" y="35"/>
                  <a:pt x="1369" y="33"/>
                  <a:pt x="1385" y="27"/>
                </a:cubicBezTo>
                <a:cubicBezTo>
                  <a:pt x="1395" y="12"/>
                  <a:pt x="1404" y="20"/>
                  <a:pt x="1423" y="23"/>
                </a:cubicBezTo>
                <a:cubicBezTo>
                  <a:pt x="1427" y="24"/>
                  <a:pt x="1436" y="27"/>
                  <a:pt x="1438" y="29"/>
                </a:cubicBezTo>
                <a:cubicBezTo>
                  <a:pt x="1440" y="32"/>
                  <a:pt x="1440" y="35"/>
                  <a:pt x="1442" y="37"/>
                </a:cubicBezTo>
                <a:cubicBezTo>
                  <a:pt x="1444" y="40"/>
                  <a:pt x="1448" y="40"/>
                  <a:pt x="1451" y="42"/>
                </a:cubicBezTo>
                <a:cubicBezTo>
                  <a:pt x="1464" y="51"/>
                  <a:pt x="1472" y="62"/>
                  <a:pt x="1489" y="67"/>
                </a:cubicBezTo>
                <a:cubicBezTo>
                  <a:pt x="1502" y="77"/>
                  <a:pt x="1507" y="78"/>
                  <a:pt x="1522" y="81"/>
                </a:cubicBezTo>
                <a:cubicBezTo>
                  <a:pt x="1545" y="96"/>
                  <a:pt x="1582" y="86"/>
                  <a:pt x="1604" y="85"/>
                </a:cubicBezTo>
                <a:cubicBezTo>
                  <a:pt x="1612" y="83"/>
                  <a:pt x="1624" y="79"/>
                  <a:pt x="1631" y="75"/>
                </a:cubicBezTo>
                <a:cubicBezTo>
                  <a:pt x="1659" y="59"/>
                  <a:pt x="1640" y="65"/>
                  <a:pt x="1659" y="60"/>
                </a:cubicBezTo>
                <a:cubicBezTo>
                  <a:pt x="1667" y="54"/>
                  <a:pt x="1674" y="49"/>
                  <a:pt x="1684" y="46"/>
                </a:cubicBezTo>
                <a:cubicBezTo>
                  <a:pt x="1698" y="32"/>
                  <a:pt x="1715" y="21"/>
                  <a:pt x="1732" y="10"/>
                </a:cubicBezTo>
                <a:cubicBezTo>
                  <a:pt x="1735" y="0"/>
                  <a:pt x="1739" y="2"/>
                  <a:pt x="1749" y="4"/>
                </a:cubicBezTo>
                <a:cubicBezTo>
                  <a:pt x="1759" y="20"/>
                  <a:pt x="1775" y="28"/>
                  <a:pt x="1789" y="40"/>
                </a:cubicBezTo>
                <a:cubicBezTo>
                  <a:pt x="1803" y="52"/>
                  <a:pt x="1819" y="61"/>
                  <a:pt x="1837" y="67"/>
                </a:cubicBezTo>
                <a:cubicBezTo>
                  <a:pt x="1846" y="65"/>
                  <a:pt x="1853" y="61"/>
                  <a:pt x="1862" y="59"/>
                </a:cubicBezTo>
                <a:cubicBezTo>
                  <a:pt x="1871" y="53"/>
                  <a:pt x="1881" y="48"/>
                  <a:pt x="1881" y="35"/>
                </a:cubicBezTo>
              </a:path>
            </a:pathLst>
          </a:custGeom>
          <a:solidFill>
            <a:schemeClr val="accent1"/>
          </a:solidFill>
          <a:ln w="57150">
            <a:solidFill>
              <a:schemeClr val="accent1"/>
            </a:solidFill>
            <a:round/>
            <a:headEnd/>
            <a:tailEnd/>
          </a:ln>
        </p:spPr>
        <p:txBody>
          <a:bodyPr/>
          <a:lstStyle/>
          <a:p>
            <a:endParaRPr lang="en-GB"/>
          </a:p>
        </p:txBody>
      </p:sp>
      <p:sp>
        <p:nvSpPr>
          <p:cNvPr id="21514" name="Rectangle 11"/>
          <p:cNvSpPr>
            <a:spLocks noChangeArrowheads="1"/>
          </p:cNvSpPr>
          <p:nvPr/>
        </p:nvSpPr>
        <p:spPr bwMode="auto">
          <a:xfrm>
            <a:off x="3459163" y="3429000"/>
            <a:ext cx="2357437" cy="307975"/>
          </a:xfrm>
          <a:prstGeom prst="rect">
            <a:avLst/>
          </a:prstGeom>
          <a:noFill/>
          <a:ln w="9525">
            <a:noFill/>
            <a:miter lim="800000"/>
            <a:headEnd/>
            <a:tailEnd/>
          </a:ln>
        </p:spPr>
        <p:txBody>
          <a:bodyPr wrap="none" lIns="0" tIns="0" rIns="0" bIns="0">
            <a:spAutoFit/>
          </a:bodyPr>
          <a:lstStyle/>
          <a:p>
            <a:pPr algn="ctr" defTabSz="820738">
              <a:spcBef>
                <a:spcPct val="50000"/>
              </a:spcBef>
            </a:pPr>
            <a:r>
              <a:rPr lang="en-US" sz="2000" dirty="0" err="1">
                <a:solidFill>
                  <a:srgbClr val="000000"/>
                </a:solidFill>
              </a:rPr>
              <a:t>Dépenses</a:t>
            </a:r>
            <a:r>
              <a:rPr lang="en-US" sz="2000" dirty="0">
                <a:solidFill>
                  <a:srgbClr val="000000"/>
                </a:solidFill>
              </a:rPr>
              <a:t> </a:t>
            </a:r>
            <a:r>
              <a:rPr lang="en-US" sz="2000" dirty="0" err="1">
                <a:solidFill>
                  <a:srgbClr val="000000"/>
                </a:solidFill>
              </a:rPr>
              <a:t>fiscales</a:t>
            </a:r>
            <a:r>
              <a:rPr lang="en-US" sz="2000" dirty="0">
                <a:solidFill>
                  <a:srgbClr val="000000"/>
                </a:solidFill>
              </a:rPr>
              <a:t> </a:t>
            </a:r>
            <a:endParaRPr lang="en-US" sz="6100" dirty="0"/>
          </a:p>
        </p:txBody>
      </p:sp>
      <p:sp>
        <p:nvSpPr>
          <p:cNvPr id="21515" name="Rectangle 12"/>
          <p:cNvSpPr>
            <a:spLocks noChangeArrowheads="1"/>
          </p:cNvSpPr>
          <p:nvPr/>
        </p:nvSpPr>
        <p:spPr bwMode="auto">
          <a:xfrm>
            <a:off x="1531089" y="5876925"/>
            <a:ext cx="6742550" cy="307777"/>
          </a:xfrm>
          <a:prstGeom prst="rect">
            <a:avLst/>
          </a:prstGeom>
          <a:noFill/>
          <a:ln w="9525">
            <a:noFill/>
            <a:miter lim="800000"/>
            <a:headEnd/>
            <a:tailEnd/>
          </a:ln>
        </p:spPr>
        <p:txBody>
          <a:bodyPr wrap="none" lIns="0" tIns="0" rIns="0" bIns="0">
            <a:spAutoFit/>
          </a:bodyPr>
          <a:lstStyle/>
          <a:p>
            <a:pPr algn="ctr" defTabSz="820738">
              <a:spcBef>
                <a:spcPct val="50000"/>
              </a:spcBef>
            </a:pPr>
            <a:r>
              <a:rPr lang="en-US" sz="2000" dirty="0">
                <a:solidFill>
                  <a:srgbClr val="000000"/>
                </a:solidFill>
              </a:rPr>
              <a:t> </a:t>
            </a:r>
            <a:r>
              <a:rPr lang="en-US" sz="2000" dirty="0" err="1">
                <a:solidFill>
                  <a:srgbClr val="000000"/>
                </a:solidFill>
              </a:rPr>
              <a:t>Déficit</a:t>
            </a:r>
            <a:r>
              <a:rPr lang="en-US" sz="2000" dirty="0">
                <a:solidFill>
                  <a:srgbClr val="000000"/>
                </a:solidFill>
              </a:rPr>
              <a:t> des budgets des administrations </a:t>
            </a:r>
            <a:r>
              <a:rPr lang="en-US" sz="2000" dirty="0" err="1">
                <a:solidFill>
                  <a:srgbClr val="000000"/>
                </a:solidFill>
              </a:rPr>
              <a:t>territoriales</a:t>
            </a:r>
            <a:endParaRPr lang="en-US" sz="6100" dirty="0"/>
          </a:p>
        </p:txBody>
      </p:sp>
      <p:sp>
        <p:nvSpPr>
          <p:cNvPr id="21516" name="Rectangle 13"/>
          <p:cNvSpPr>
            <a:spLocks noChangeArrowheads="1"/>
          </p:cNvSpPr>
          <p:nvPr/>
        </p:nvSpPr>
        <p:spPr bwMode="auto">
          <a:xfrm>
            <a:off x="2295249" y="4724400"/>
            <a:ext cx="5034519" cy="307777"/>
          </a:xfrm>
          <a:prstGeom prst="rect">
            <a:avLst/>
          </a:prstGeom>
          <a:noFill/>
          <a:ln w="9525">
            <a:noFill/>
            <a:miter lim="800000"/>
            <a:headEnd/>
            <a:tailEnd/>
          </a:ln>
        </p:spPr>
        <p:txBody>
          <a:bodyPr wrap="none" lIns="0" tIns="0" rIns="0" bIns="0">
            <a:spAutoFit/>
          </a:bodyPr>
          <a:lstStyle/>
          <a:p>
            <a:pPr algn="ctr" defTabSz="820738">
              <a:spcBef>
                <a:spcPct val="50000"/>
              </a:spcBef>
            </a:pPr>
            <a:r>
              <a:rPr lang="en-US" sz="2000" dirty="0" err="1">
                <a:solidFill>
                  <a:srgbClr val="000000"/>
                </a:solidFill>
              </a:rPr>
              <a:t>Passifs</a:t>
            </a:r>
            <a:r>
              <a:rPr lang="en-US" sz="2000" dirty="0">
                <a:solidFill>
                  <a:srgbClr val="000000"/>
                </a:solidFill>
              </a:rPr>
              <a:t> </a:t>
            </a:r>
            <a:r>
              <a:rPr lang="en-US" sz="2000" dirty="0" err="1">
                <a:solidFill>
                  <a:srgbClr val="000000"/>
                </a:solidFill>
              </a:rPr>
              <a:t>éventuels</a:t>
            </a:r>
            <a:r>
              <a:rPr lang="en-US" sz="2000" dirty="0">
                <a:solidFill>
                  <a:srgbClr val="000000"/>
                </a:solidFill>
              </a:rPr>
              <a:t> (</a:t>
            </a:r>
            <a:r>
              <a:rPr lang="en-US" sz="2000" dirty="0" err="1">
                <a:solidFill>
                  <a:srgbClr val="000000"/>
                </a:solidFill>
              </a:rPr>
              <a:t>implicites-explicites</a:t>
            </a:r>
            <a:r>
              <a:rPr lang="en-US" sz="2000" dirty="0">
                <a:solidFill>
                  <a:srgbClr val="000000"/>
                </a:solidFill>
              </a:rPr>
              <a:t>)</a:t>
            </a:r>
          </a:p>
        </p:txBody>
      </p:sp>
      <p:sp>
        <p:nvSpPr>
          <p:cNvPr id="21517" name="Rectangle 14"/>
          <p:cNvSpPr>
            <a:spLocks noChangeArrowheads="1"/>
          </p:cNvSpPr>
          <p:nvPr/>
        </p:nvSpPr>
        <p:spPr bwMode="auto">
          <a:xfrm>
            <a:off x="3276600" y="3860800"/>
            <a:ext cx="3136900" cy="307975"/>
          </a:xfrm>
          <a:prstGeom prst="rect">
            <a:avLst/>
          </a:prstGeom>
          <a:noFill/>
          <a:ln w="9525">
            <a:noFill/>
            <a:miter lim="800000"/>
            <a:headEnd/>
            <a:tailEnd/>
          </a:ln>
        </p:spPr>
        <p:txBody>
          <a:bodyPr wrap="none" lIns="0" tIns="0" rIns="0" bIns="0">
            <a:spAutoFit/>
          </a:bodyPr>
          <a:lstStyle/>
          <a:p>
            <a:pPr defTabSz="820738">
              <a:spcBef>
                <a:spcPct val="50000"/>
              </a:spcBef>
            </a:pPr>
            <a:r>
              <a:rPr lang="en-US" sz="2000">
                <a:solidFill>
                  <a:srgbClr val="000000"/>
                </a:solidFill>
              </a:rPr>
              <a:t>Fonds extra-budgétaires</a:t>
            </a:r>
            <a:endParaRPr lang="en-US" sz="6100"/>
          </a:p>
        </p:txBody>
      </p:sp>
      <p:sp>
        <p:nvSpPr>
          <p:cNvPr id="21518" name="Rectangle 15"/>
          <p:cNvSpPr>
            <a:spLocks noChangeArrowheads="1"/>
          </p:cNvSpPr>
          <p:nvPr/>
        </p:nvSpPr>
        <p:spPr bwMode="auto">
          <a:xfrm>
            <a:off x="2962275" y="5516563"/>
            <a:ext cx="2884488" cy="307975"/>
          </a:xfrm>
          <a:prstGeom prst="rect">
            <a:avLst/>
          </a:prstGeom>
          <a:noFill/>
          <a:ln w="9525">
            <a:noFill/>
            <a:miter lim="800000"/>
            <a:headEnd/>
            <a:tailEnd/>
          </a:ln>
        </p:spPr>
        <p:txBody>
          <a:bodyPr wrap="none" lIns="0" tIns="0" rIns="0" bIns="0">
            <a:spAutoFit/>
          </a:bodyPr>
          <a:lstStyle/>
          <a:p>
            <a:pPr algn="ctr" defTabSz="820738">
              <a:spcBef>
                <a:spcPct val="50000"/>
              </a:spcBef>
            </a:pPr>
            <a:r>
              <a:rPr lang="en-US" sz="2000">
                <a:solidFill>
                  <a:srgbClr val="000000"/>
                </a:solidFill>
              </a:rPr>
              <a:t>Activités quasi fiscales</a:t>
            </a:r>
            <a:endParaRPr lang="en-US" sz="6100"/>
          </a:p>
        </p:txBody>
      </p:sp>
      <p:sp>
        <p:nvSpPr>
          <p:cNvPr id="21519" name="Rectangle 17"/>
          <p:cNvSpPr>
            <a:spLocks noChangeArrowheads="1"/>
          </p:cNvSpPr>
          <p:nvPr/>
        </p:nvSpPr>
        <p:spPr bwMode="auto">
          <a:xfrm>
            <a:off x="2700338" y="4292600"/>
            <a:ext cx="4011612" cy="307975"/>
          </a:xfrm>
          <a:prstGeom prst="rect">
            <a:avLst/>
          </a:prstGeom>
          <a:noFill/>
          <a:ln w="9525">
            <a:noFill/>
            <a:miter lim="800000"/>
            <a:headEnd/>
            <a:tailEnd/>
          </a:ln>
        </p:spPr>
        <p:txBody>
          <a:bodyPr lIns="0" tIns="0" rIns="0" bIns="0">
            <a:spAutoFit/>
          </a:bodyPr>
          <a:lstStyle/>
          <a:p>
            <a:pPr algn="ctr" defTabSz="820738">
              <a:spcBef>
                <a:spcPct val="50000"/>
              </a:spcBef>
            </a:pPr>
            <a:r>
              <a:rPr lang="en-US" sz="2000">
                <a:solidFill>
                  <a:srgbClr val="000000"/>
                </a:solidFill>
              </a:rPr>
              <a:t>Dépassements budgétaires</a:t>
            </a:r>
            <a:endParaRPr lang="en-US" sz="2000"/>
          </a:p>
        </p:txBody>
      </p:sp>
      <p:sp>
        <p:nvSpPr>
          <p:cNvPr id="21520" name="Freeform 18"/>
          <p:cNvSpPr>
            <a:spLocks/>
          </p:cNvSpPr>
          <p:nvPr/>
        </p:nvSpPr>
        <p:spPr bwMode="auto">
          <a:xfrm>
            <a:off x="827088" y="1916113"/>
            <a:ext cx="7821612" cy="4405312"/>
          </a:xfrm>
          <a:custGeom>
            <a:avLst/>
            <a:gdLst>
              <a:gd name="T0" fmla="*/ 2147483647 w 1799"/>
              <a:gd name="T1" fmla="*/ 0 h 1391"/>
              <a:gd name="T2" fmla="*/ 0 w 1799"/>
              <a:gd name="T3" fmla="*/ 2147483647 h 1391"/>
              <a:gd name="T4" fmla="*/ 2147483647 w 1799"/>
              <a:gd name="T5" fmla="*/ 2147483647 h 1391"/>
              <a:gd name="T6" fmla="*/ 2147483647 w 1799"/>
              <a:gd name="T7" fmla="*/ 0 h 1391"/>
              <a:gd name="T8" fmla="*/ 0 60000 65536"/>
              <a:gd name="T9" fmla="*/ 0 60000 65536"/>
              <a:gd name="T10" fmla="*/ 0 60000 65536"/>
              <a:gd name="T11" fmla="*/ 0 60000 65536"/>
              <a:gd name="T12" fmla="*/ 0 w 1799"/>
              <a:gd name="T13" fmla="*/ 0 h 1391"/>
              <a:gd name="T14" fmla="*/ 1799 w 1799"/>
              <a:gd name="T15" fmla="*/ 1391 h 1391"/>
            </a:gdLst>
            <a:ahLst/>
            <a:cxnLst>
              <a:cxn ang="T8">
                <a:pos x="T0" y="T1"/>
              </a:cxn>
              <a:cxn ang="T9">
                <a:pos x="T2" y="T3"/>
              </a:cxn>
              <a:cxn ang="T10">
                <a:pos x="T4" y="T5"/>
              </a:cxn>
              <a:cxn ang="T11">
                <a:pos x="T6" y="T7"/>
              </a:cxn>
            </a:cxnLst>
            <a:rect l="T12" t="T13" r="T14" b="T15"/>
            <a:pathLst>
              <a:path w="1799" h="1391">
                <a:moveTo>
                  <a:pt x="900" y="0"/>
                </a:moveTo>
                <a:lnTo>
                  <a:pt x="0" y="1391"/>
                </a:lnTo>
                <a:lnTo>
                  <a:pt x="1799" y="1391"/>
                </a:lnTo>
                <a:lnTo>
                  <a:pt x="900" y="0"/>
                </a:lnTo>
                <a:close/>
              </a:path>
            </a:pathLst>
          </a:custGeom>
          <a:noFill/>
          <a:ln w="57150" cap="rnd">
            <a:solidFill>
              <a:schemeClr val="accent1"/>
            </a:solidFill>
            <a:miter lim="800000"/>
            <a:headEnd/>
            <a:tailEnd/>
          </a:ln>
        </p:spPr>
        <p:txBody>
          <a:bodyPr/>
          <a:lstStyle/>
          <a:p>
            <a:endParaRPr lang="en-GB"/>
          </a:p>
        </p:txBody>
      </p:sp>
      <p:sp>
        <p:nvSpPr>
          <p:cNvPr id="21521" name="Rectangle 20"/>
          <p:cNvSpPr>
            <a:spLocks noChangeArrowheads="1"/>
          </p:cNvSpPr>
          <p:nvPr/>
        </p:nvSpPr>
        <p:spPr bwMode="auto">
          <a:xfrm>
            <a:off x="762000" y="6280150"/>
            <a:ext cx="7927975" cy="180975"/>
          </a:xfrm>
          <a:prstGeom prst="rect">
            <a:avLst/>
          </a:prstGeom>
          <a:solidFill>
            <a:srgbClr val="0033CC"/>
          </a:solidFill>
          <a:ln w="9525">
            <a:noFill/>
            <a:miter lim="800000"/>
            <a:headEnd/>
            <a:tailEnd/>
          </a:ln>
        </p:spPr>
        <p:txBody>
          <a:bodyPr wrap="none" lIns="82039" tIns="41020" rIns="82039" bIns="41020" anchor="ctr"/>
          <a:lstStyle/>
          <a:p>
            <a:endParaRPr lang="fr-FR"/>
          </a:p>
        </p:txBody>
      </p:sp>
      <p:sp>
        <p:nvSpPr>
          <p:cNvPr id="21522" name="Rectangle 13"/>
          <p:cNvSpPr>
            <a:spLocks noChangeArrowheads="1"/>
          </p:cNvSpPr>
          <p:nvPr/>
        </p:nvSpPr>
        <p:spPr bwMode="auto">
          <a:xfrm>
            <a:off x="2389188" y="5157788"/>
            <a:ext cx="4194175" cy="307975"/>
          </a:xfrm>
          <a:prstGeom prst="rect">
            <a:avLst/>
          </a:prstGeom>
          <a:noFill/>
          <a:ln w="9525">
            <a:noFill/>
            <a:miter lim="800000"/>
            <a:headEnd/>
            <a:tailEnd/>
          </a:ln>
        </p:spPr>
        <p:txBody>
          <a:bodyPr wrap="none" lIns="0" tIns="0" rIns="0" bIns="0">
            <a:spAutoFit/>
          </a:bodyPr>
          <a:lstStyle/>
          <a:p>
            <a:pPr algn="ctr" defTabSz="820738">
              <a:spcBef>
                <a:spcPct val="50000"/>
              </a:spcBef>
            </a:pPr>
            <a:r>
              <a:rPr lang="en-US" sz="2000">
                <a:solidFill>
                  <a:srgbClr val="000000"/>
                </a:solidFill>
              </a:rPr>
              <a:t>Déficit des entreprises publiques</a:t>
            </a:r>
          </a:p>
        </p:txBody>
      </p:sp>
      <p:sp>
        <p:nvSpPr>
          <p:cNvPr id="21523" name="Rectangle 19"/>
          <p:cNvSpPr>
            <a:spLocks noChangeArrowheads="1"/>
          </p:cNvSpPr>
          <p:nvPr/>
        </p:nvSpPr>
        <p:spPr bwMode="auto">
          <a:xfrm>
            <a:off x="3995738" y="1989138"/>
            <a:ext cx="1655762" cy="738187"/>
          </a:xfrm>
          <a:prstGeom prst="rect">
            <a:avLst/>
          </a:prstGeom>
          <a:solidFill>
            <a:schemeClr val="bg1"/>
          </a:solidFill>
          <a:ln w="9525">
            <a:solidFill>
              <a:schemeClr val="bg1"/>
            </a:solidFill>
            <a:miter lim="800000"/>
            <a:headEnd/>
            <a:tailEnd/>
          </a:ln>
        </p:spPr>
        <p:txBody>
          <a:bodyPr lIns="0" tIns="0" rIns="0" bIns="0">
            <a:spAutoFit/>
          </a:bodyPr>
          <a:lstStyle/>
          <a:p>
            <a:pPr defTabSz="820738">
              <a:spcBef>
                <a:spcPct val="50000"/>
              </a:spcBef>
            </a:pPr>
            <a:r>
              <a:rPr lang="en-US" sz="2400" b="1" dirty="0">
                <a:solidFill>
                  <a:srgbClr val="FF0000"/>
                </a:solidFill>
              </a:rPr>
              <a:t>Budget de </a:t>
            </a:r>
            <a:r>
              <a:rPr lang="en-US" sz="2400" b="1" dirty="0" err="1">
                <a:solidFill>
                  <a:srgbClr val="FF0000"/>
                </a:solidFill>
              </a:rPr>
              <a:t>l’État</a:t>
            </a:r>
            <a:endParaRPr lang="en-US" sz="6000" b="1" dirty="0">
              <a:solidFill>
                <a:srgbClr val="FF0000"/>
              </a:solidFill>
            </a:endParaRPr>
          </a:p>
        </p:txBody>
      </p:sp>
    </p:spTree>
    <p:extLst>
      <p:ext uri="{BB962C8B-B14F-4D97-AF65-F5344CB8AC3E}">
        <p14:creationId xmlns:p14="http://schemas.microsoft.com/office/powerpoint/2010/main" val="144690911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270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270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7" grpId="0" build="p"/>
      <p:bldP spid="7270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itre 1"/>
          <p:cNvSpPr>
            <a:spLocks noGrp="1"/>
          </p:cNvSpPr>
          <p:nvPr>
            <p:ph type="title"/>
          </p:nvPr>
        </p:nvSpPr>
        <p:spPr>
          <a:xfrm>
            <a:off x="0" y="0"/>
            <a:ext cx="7786688" cy="1143000"/>
          </a:xfrm>
        </p:spPr>
        <p:txBody>
          <a:bodyPr/>
          <a:lstStyle/>
          <a:p>
            <a:pPr indent="0" eaLnBrk="1" hangingPunct="1"/>
            <a:r>
              <a:rPr lang="fr-FR" sz="2600"/>
              <a:t>Unité et universalité: des principes bafoués?</a:t>
            </a:r>
          </a:p>
        </p:txBody>
      </p:sp>
      <p:sp>
        <p:nvSpPr>
          <p:cNvPr id="2052" name="Espace réservé du numéro de diapositive 3"/>
          <p:cNvSpPr>
            <a:spLocks noGrp="1"/>
          </p:cNvSpPr>
          <p:nvPr>
            <p:ph type="sldNum" sz="quarter" idx="12"/>
          </p:nvPr>
        </p:nvSpPr>
        <p:spPr>
          <a:xfrm>
            <a:off x="468313" y="6237288"/>
            <a:ext cx="2895600" cy="476250"/>
          </a:xfrm>
          <a:noFill/>
          <a:ln algn="ctr"/>
        </p:spPr>
        <p:txBody>
          <a:bodyPr anchor="b"/>
          <a:lstStyle/>
          <a:p>
            <a:pPr algn="l" eaLnBrk="0" hangingPunct="0">
              <a:lnSpc>
                <a:spcPts val="1400"/>
              </a:lnSpc>
            </a:pPr>
            <a:fld id="{7158B2B9-FB10-4E12-9E5F-994F6F1F3E82}" type="slidenum">
              <a:rPr lang="en-US" smtClean="0"/>
              <a:pPr algn="l" eaLnBrk="0" hangingPunct="0">
                <a:lnSpc>
                  <a:spcPts val="1400"/>
                </a:lnSpc>
              </a:pPr>
              <a:t>9</a:t>
            </a:fld>
            <a:endParaRPr lang="en-US"/>
          </a:p>
        </p:txBody>
      </p:sp>
      <p:sp>
        <p:nvSpPr>
          <p:cNvPr id="2053" name="Espace réservé du contenu 5"/>
          <p:cNvSpPr>
            <a:spLocks noGrp="1"/>
          </p:cNvSpPr>
          <p:nvPr>
            <p:ph idx="1"/>
          </p:nvPr>
        </p:nvSpPr>
        <p:spPr>
          <a:xfrm>
            <a:off x="251520" y="1175555"/>
            <a:ext cx="8786812" cy="1017587"/>
          </a:xfrm>
        </p:spPr>
        <p:txBody>
          <a:bodyPr/>
          <a:lstStyle/>
          <a:p>
            <a:pPr>
              <a:buFontTx/>
              <a:buNone/>
            </a:pPr>
            <a:r>
              <a:rPr lang="fr-FR" dirty="0"/>
              <a:t>Pour la discipline budgétaire et l'efficacité de l'allocation des ressources toutes les dépenses doivent être examinées ensemble, mais en pratique</a:t>
            </a:r>
          </a:p>
          <a:p>
            <a:pPr>
              <a:buFontTx/>
              <a:buNone/>
            </a:pPr>
            <a:endParaRPr lang="fr-FR" dirty="0"/>
          </a:p>
        </p:txBody>
      </p:sp>
      <p:graphicFrame>
        <p:nvGraphicFramePr>
          <p:cNvPr id="2050" name="Object 3"/>
          <p:cNvGraphicFramePr>
            <a:graphicFrameLocks noChangeAspect="1"/>
          </p:cNvGraphicFramePr>
          <p:nvPr>
            <p:extLst>
              <p:ext uri="{D42A27DB-BD31-4B8C-83A1-F6EECF244321}">
                <p14:modId xmlns:p14="http://schemas.microsoft.com/office/powerpoint/2010/main" val="3623440180"/>
              </p:ext>
            </p:extLst>
          </p:nvPr>
        </p:nvGraphicFramePr>
        <p:xfrm>
          <a:off x="468313" y="2301081"/>
          <a:ext cx="7907338" cy="3406775"/>
        </p:xfrm>
        <a:graphic>
          <a:graphicData uri="http://schemas.openxmlformats.org/presentationml/2006/ole">
            <mc:AlternateContent xmlns:mc="http://schemas.openxmlformats.org/markup-compatibility/2006">
              <mc:Choice xmlns:v="urn:schemas-microsoft-com:vml" Requires="v">
                <p:oleObj spid="_x0000_s95248" name="Feuille de calcul" r:id="rId4" imgW="3581400" imgH="1543050" progId="Excel.Sheet.8">
                  <p:embed/>
                </p:oleObj>
              </mc:Choice>
              <mc:Fallback>
                <p:oleObj name="Feuille de calcul" r:id="rId4" imgW="3581400" imgH="1543050" progId="Excel.Sheet.8">
                  <p:embed/>
                  <p:pic>
                    <p:nvPicPr>
                      <p:cNvPr id="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8313" y="2301081"/>
                        <a:ext cx="7907338" cy="3406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054" name="ZoneTexte 7"/>
          <p:cNvSpPr txBox="1">
            <a:spLocks noChangeArrowheads="1"/>
          </p:cNvSpPr>
          <p:nvPr/>
        </p:nvSpPr>
        <p:spPr bwMode="auto">
          <a:xfrm>
            <a:off x="1000125" y="5000625"/>
            <a:ext cx="6715125" cy="400050"/>
          </a:xfrm>
          <a:prstGeom prst="rect">
            <a:avLst/>
          </a:prstGeom>
          <a:noFill/>
          <a:ln w="9525">
            <a:noFill/>
            <a:miter lim="800000"/>
            <a:headEnd/>
            <a:tailEnd/>
          </a:ln>
        </p:spPr>
        <p:txBody>
          <a:bodyPr>
            <a:spAutoFit/>
          </a:bodyPr>
          <a:lstStyle/>
          <a:p>
            <a:pPr defTabSz="820738">
              <a:spcBef>
                <a:spcPct val="50000"/>
              </a:spcBef>
            </a:pPr>
            <a:r>
              <a:rPr lang="fr-FR" sz="2000" i="1" dirty="0">
                <a:solidFill>
                  <a:srgbClr val="FF0000"/>
                </a:solidFill>
              </a:rPr>
              <a:t>Le camembert est grignoté…</a:t>
            </a:r>
          </a:p>
        </p:txBody>
      </p:sp>
      <p:pic>
        <p:nvPicPr>
          <p:cNvPr id="2055" name="Picture 11"/>
          <p:cNvPicPr>
            <a:picLocks noChangeAspect="1" noChangeArrowheads="1"/>
          </p:cNvPicPr>
          <p:nvPr/>
        </p:nvPicPr>
        <p:blipFill>
          <a:blip r:embed="rId6" cstate="print"/>
          <a:srcRect/>
          <a:stretch>
            <a:fillRect/>
          </a:stretch>
        </p:blipFill>
        <p:spPr bwMode="auto">
          <a:xfrm>
            <a:off x="525463" y="5967413"/>
            <a:ext cx="561975" cy="561975"/>
          </a:xfrm>
          <a:prstGeom prst="rect">
            <a:avLst/>
          </a:prstGeom>
          <a:noFill/>
          <a:ln w="9525" algn="ctr">
            <a:noFill/>
            <a:miter lim="800000"/>
            <a:headEnd/>
            <a:tailEnd/>
          </a:ln>
        </p:spPr>
      </p:pic>
      <p:sp>
        <p:nvSpPr>
          <p:cNvPr id="2056" name="AutoShape 8"/>
          <p:cNvSpPr>
            <a:spLocks noChangeArrowheads="1"/>
          </p:cNvSpPr>
          <p:nvPr/>
        </p:nvSpPr>
        <p:spPr bwMode="auto">
          <a:xfrm>
            <a:off x="1174750" y="5930107"/>
            <a:ext cx="1092994" cy="654843"/>
          </a:xfrm>
          <a:prstGeom prst="can">
            <a:avLst>
              <a:gd name="adj" fmla="val 25000"/>
            </a:avLst>
          </a:prstGeom>
          <a:solidFill>
            <a:srgbClr val="99CCFF"/>
          </a:solidFill>
          <a:ln w="9525">
            <a:solidFill>
              <a:schemeClr val="tx1"/>
            </a:solidFill>
            <a:round/>
            <a:headEnd/>
            <a:tailEnd/>
          </a:ln>
        </p:spPr>
        <p:txBody>
          <a:bodyPr wrap="none" lIns="82039" tIns="41020" rIns="82039" bIns="41020" anchor="ctr"/>
          <a:lstStyle/>
          <a:p>
            <a:pPr defTabSz="820738"/>
            <a:r>
              <a:rPr lang="fr-FR" sz="1500" b="1" dirty="0">
                <a:solidFill>
                  <a:schemeClr val="tx1"/>
                </a:solidFill>
              </a:rPr>
              <a:t>Recettes </a:t>
            </a:r>
          </a:p>
          <a:p>
            <a:pPr defTabSz="820738"/>
            <a:r>
              <a:rPr lang="fr-FR" sz="1500" b="1" dirty="0">
                <a:solidFill>
                  <a:schemeClr val="tx1"/>
                </a:solidFill>
              </a:rPr>
              <a:t>affectées</a:t>
            </a:r>
          </a:p>
        </p:txBody>
      </p:sp>
      <p:pic>
        <p:nvPicPr>
          <p:cNvPr id="2057" name="Picture 12"/>
          <p:cNvPicPr>
            <a:picLocks noChangeAspect="1" noChangeArrowheads="1"/>
          </p:cNvPicPr>
          <p:nvPr/>
        </p:nvPicPr>
        <p:blipFill>
          <a:blip r:embed="rId6" cstate="print"/>
          <a:srcRect/>
          <a:stretch>
            <a:fillRect/>
          </a:stretch>
        </p:blipFill>
        <p:spPr bwMode="auto">
          <a:xfrm>
            <a:off x="2789238" y="5688013"/>
            <a:ext cx="561975" cy="561975"/>
          </a:xfrm>
          <a:prstGeom prst="rect">
            <a:avLst/>
          </a:prstGeom>
          <a:noFill/>
          <a:ln w="9525" algn="ctr">
            <a:noFill/>
            <a:miter lim="800000"/>
            <a:headEnd/>
            <a:tailEnd/>
          </a:ln>
        </p:spPr>
      </p:pic>
      <p:sp>
        <p:nvSpPr>
          <p:cNvPr id="2058" name="AutoShape 5"/>
          <p:cNvSpPr>
            <a:spLocks noChangeArrowheads="1"/>
          </p:cNvSpPr>
          <p:nvPr/>
        </p:nvSpPr>
        <p:spPr bwMode="auto">
          <a:xfrm>
            <a:off x="3357563" y="5781675"/>
            <a:ext cx="926405" cy="357188"/>
          </a:xfrm>
          <a:prstGeom prst="can">
            <a:avLst>
              <a:gd name="adj" fmla="val 25000"/>
            </a:avLst>
          </a:prstGeom>
          <a:solidFill>
            <a:srgbClr val="FF00FF"/>
          </a:solidFill>
          <a:ln w="9525">
            <a:solidFill>
              <a:schemeClr val="tx1"/>
            </a:solidFill>
            <a:round/>
            <a:headEnd/>
            <a:tailEnd/>
          </a:ln>
        </p:spPr>
        <p:txBody>
          <a:bodyPr wrap="none" lIns="82039" tIns="41020" rIns="82039" bIns="41020" anchor="ctr"/>
          <a:lstStyle/>
          <a:p>
            <a:pPr defTabSz="820738"/>
            <a:r>
              <a:rPr lang="fr-FR" sz="1600" b="1" dirty="0">
                <a:solidFill>
                  <a:schemeClr val="tx1"/>
                </a:solidFill>
              </a:rPr>
              <a:t>Fonds</a:t>
            </a:r>
          </a:p>
        </p:txBody>
      </p:sp>
      <p:pic>
        <p:nvPicPr>
          <p:cNvPr id="2059" name="Picture 9"/>
          <p:cNvPicPr>
            <a:picLocks noChangeAspect="1" noChangeArrowheads="1"/>
          </p:cNvPicPr>
          <p:nvPr/>
        </p:nvPicPr>
        <p:blipFill>
          <a:blip r:embed="rId6" cstate="print"/>
          <a:srcRect/>
          <a:stretch>
            <a:fillRect/>
          </a:stretch>
        </p:blipFill>
        <p:spPr bwMode="auto">
          <a:xfrm>
            <a:off x="4852988" y="6015038"/>
            <a:ext cx="561975" cy="561975"/>
          </a:xfrm>
          <a:prstGeom prst="rect">
            <a:avLst/>
          </a:prstGeom>
          <a:noFill/>
          <a:ln w="9525" algn="ctr">
            <a:noFill/>
            <a:miter lim="800000"/>
            <a:headEnd/>
            <a:tailEnd/>
          </a:ln>
        </p:spPr>
      </p:pic>
      <p:pic>
        <p:nvPicPr>
          <p:cNvPr id="2060" name="Picture 9"/>
          <p:cNvPicPr>
            <a:picLocks noChangeAspect="1" noChangeArrowheads="1"/>
          </p:cNvPicPr>
          <p:nvPr/>
        </p:nvPicPr>
        <p:blipFill>
          <a:blip r:embed="rId6" cstate="print"/>
          <a:srcRect/>
          <a:stretch>
            <a:fillRect/>
          </a:stretch>
        </p:blipFill>
        <p:spPr bwMode="auto">
          <a:xfrm>
            <a:off x="7027863" y="5734050"/>
            <a:ext cx="561975" cy="561975"/>
          </a:xfrm>
          <a:prstGeom prst="rect">
            <a:avLst/>
          </a:prstGeom>
          <a:noFill/>
          <a:ln w="9525" algn="ctr">
            <a:noFill/>
            <a:miter lim="800000"/>
            <a:headEnd/>
            <a:tailEnd/>
          </a:ln>
        </p:spPr>
      </p:pic>
      <p:sp>
        <p:nvSpPr>
          <p:cNvPr id="2061" name="AutoShape 7"/>
          <p:cNvSpPr>
            <a:spLocks noChangeArrowheads="1"/>
          </p:cNvSpPr>
          <p:nvPr/>
        </p:nvSpPr>
        <p:spPr bwMode="auto">
          <a:xfrm>
            <a:off x="5426075" y="6146800"/>
            <a:ext cx="1004888" cy="341313"/>
          </a:xfrm>
          <a:prstGeom prst="can">
            <a:avLst>
              <a:gd name="adj" fmla="val 25000"/>
            </a:avLst>
          </a:prstGeom>
          <a:solidFill>
            <a:srgbClr val="666699"/>
          </a:solidFill>
          <a:ln w="9525">
            <a:solidFill>
              <a:schemeClr val="tx1"/>
            </a:solidFill>
            <a:round/>
            <a:headEnd/>
            <a:tailEnd/>
          </a:ln>
        </p:spPr>
        <p:txBody>
          <a:bodyPr wrap="none" lIns="82039" tIns="41020" rIns="82039" bIns="41020" anchor="ctr"/>
          <a:lstStyle/>
          <a:p>
            <a:pPr defTabSz="820738"/>
            <a:r>
              <a:rPr lang="fr-FR" sz="1300" b="1" dirty="0">
                <a:solidFill>
                  <a:schemeClr val="bg1"/>
                </a:solidFill>
              </a:rPr>
              <a:t>Agence</a:t>
            </a:r>
          </a:p>
        </p:txBody>
      </p:sp>
      <p:sp>
        <p:nvSpPr>
          <p:cNvPr id="2062" name="AutoShape 6"/>
          <p:cNvSpPr>
            <a:spLocks noChangeArrowheads="1"/>
          </p:cNvSpPr>
          <p:nvPr/>
        </p:nvSpPr>
        <p:spPr bwMode="auto">
          <a:xfrm>
            <a:off x="7602538" y="5797550"/>
            <a:ext cx="1004887" cy="341313"/>
          </a:xfrm>
          <a:prstGeom prst="can">
            <a:avLst>
              <a:gd name="adj" fmla="val 25000"/>
            </a:avLst>
          </a:prstGeom>
          <a:solidFill>
            <a:srgbClr val="FFFF00"/>
          </a:solidFill>
          <a:ln w="9525">
            <a:solidFill>
              <a:schemeClr val="tx1"/>
            </a:solidFill>
            <a:round/>
            <a:headEnd/>
            <a:tailEnd/>
          </a:ln>
        </p:spPr>
        <p:txBody>
          <a:bodyPr wrap="none" lIns="82039" tIns="41020" rIns="82039" bIns="41020" anchor="ctr"/>
          <a:lstStyle/>
          <a:p>
            <a:pPr defTabSz="820738"/>
            <a:r>
              <a:rPr lang="fr-FR" sz="1300" b="1" dirty="0"/>
              <a:t>Comptes</a:t>
            </a:r>
          </a:p>
        </p:txBody>
      </p:sp>
    </p:spTree>
    <p:extLst>
      <p:ext uri="{BB962C8B-B14F-4D97-AF65-F5344CB8AC3E}">
        <p14:creationId xmlns:p14="http://schemas.microsoft.com/office/powerpoint/2010/main" val="374253186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0" val="0"/>
  <p:tag name="DS-SLIDEID" val="dia-met-opsomming"/>
  <p:tag name="DS-STYLEID" val="dia-wit-opsomming"/>
</p:tagLst>
</file>

<file path=ppt/tags/tag2.xml><?xml version="1.0" encoding="utf-8"?>
<p:tagLst xmlns:a="http://schemas.openxmlformats.org/drawingml/2006/main" xmlns:r="http://schemas.openxmlformats.org/officeDocument/2006/relationships" xmlns:p="http://schemas.openxmlformats.org/presentationml/2006/main">
  <p:tag name="DS-SHAPEID" val="bg"/>
</p:tagLst>
</file>

<file path=ppt/tags/tag3.xml><?xml version="1.0" encoding="utf-8"?>
<p:tagLst xmlns:a="http://schemas.openxmlformats.org/drawingml/2006/main" xmlns:r="http://schemas.openxmlformats.org/officeDocument/2006/relationships" xmlns:p="http://schemas.openxmlformats.org/presentationml/2006/main">
  <p:tag name="DS-SHAPEID" val="titeltekst"/>
</p:tagLst>
</file>

<file path=ppt/tags/tag4.xml><?xml version="1.0" encoding="utf-8"?>
<p:tagLst xmlns:a="http://schemas.openxmlformats.org/drawingml/2006/main" xmlns:r="http://schemas.openxmlformats.org/officeDocument/2006/relationships" xmlns:p="http://schemas.openxmlformats.org/presentationml/2006/main">
  <p:tag name="0" val="0"/>
  <p:tag name="DS-SLIDEID" val="dia-met-opsomming"/>
  <p:tag name="DS-STYLEID" val="dia-wit-opsomming"/>
</p:tagLst>
</file>

<file path=ppt/tags/tag5.xml><?xml version="1.0" encoding="utf-8"?>
<p:tagLst xmlns:a="http://schemas.openxmlformats.org/drawingml/2006/main" xmlns:r="http://schemas.openxmlformats.org/officeDocument/2006/relationships" xmlns:p="http://schemas.openxmlformats.org/presentationml/2006/main">
  <p:tag name="DS-SHAPEID" val="bg"/>
</p:tagLst>
</file>

<file path=ppt/tags/tag6.xml><?xml version="1.0" encoding="utf-8"?>
<p:tagLst xmlns:a="http://schemas.openxmlformats.org/drawingml/2006/main" xmlns:r="http://schemas.openxmlformats.org/officeDocument/2006/relationships" xmlns:p="http://schemas.openxmlformats.org/presentationml/2006/main">
  <p:tag name="DS-SHAPEID" val="titeltekst"/>
</p:tagLst>
</file>

<file path=ppt/tags/tag7.xml><?xml version="1.0" encoding="utf-8"?>
<p:tagLst xmlns:a="http://schemas.openxmlformats.org/drawingml/2006/main" xmlns:r="http://schemas.openxmlformats.org/officeDocument/2006/relationships" xmlns:p="http://schemas.openxmlformats.org/presentationml/2006/main">
  <p:tag name="DS-SHAPEID" val="bodytekst"/>
</p:tagLst>
</file>

<file path=ppt/theme/theme1.xml><?xml version="1.0" encoding="utf-8"?>
<a:theme xmlns:a="http://schemas.openxmlformats.org/drawingml/2006/main" name="Slide_Master">
  <a:themeElements>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2726</Words>
  <Application>Microsoft Office PowerPoint</Application>
  <PresentationFormat>On-screen Show (4:3)</PresentationFormat>
  <Paragraphs>398</Paragraphs>
  <Slides>35</Slides>
  <Notes>23</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2</vt:i4>
      </vt:variant>
      <vt:variant>
        <vt:lpstr>Slide Titles</vt:lpstr>
      </vt:variant>
      <vt:variant>
        <vt:i4>35</vt:i4>
      </vt:variant>
    </vt:vector>
  </HeadingPairs>
  <TitlesOfParts>
    <vt:vector size="47" baseType="lpstr">
      <vt:lpstr>ＭＳ Ｐゴシック</vt:lpstr>
      <vt:lpstr>Arial</vt:lpstr>
      <vt:lpstr>Arial Black</vt:lpstr>
      <vt:lpstr>Calibri</vt:lpstr>
      <vt:lpstr>Courier New</vt:lpstr>
      <vt:lpstr>Times</vt:lpstr>
      <vt:lpstr>Times New Roman</vt:lpstr>
      <vt:lpstr>Verdana</vt:lpstr>
      <vt:lpstr>Wingdings</vt:lpstr>
      <vt:lpstr>Slide_Master</vt:lpstr>
      <vt:lpstr>Feuille de calcul</vt:lpstr>
      <vt:lpstr>Worksheet</vt:lpstr>
      <vt:lpstr>INTRODUCTION A LA GESTION DES FINANCES PUBLIQUES</vt:lpstr>
      <vt:lpstr>Plan du module </vt:lpstr>
      <vt:lpstr>Qu’est-ce que le Budget?</vt:lpstr>
      <vt:lpstr>Documents budgétaires (PEFA PI-5)</vt:lpstr>
      <vt:lpstr>Plan du module </vt:lpstr>
      <vt:lpstr>Principes budgétaires (1)</vt:lpstr>
      <vt:lpstr>Principes budgétaires (2)</vt:lpstr>
      <vt:lpstr>PowerPoint Presentation</vt:lpstr>
      <vt:lpstr>Unité et universalité: des principes bafoués?</vt:lpstr>
      <vt:lpstr>Un principe clef : l’exhaustivité</vt:lpstr>
      <vt:lpstr>Cadre législatif et règlementaire</vt:lpstr>
      <vt:lpstr> Législation et réglementations </vt:lpstr>
      <vt:lpstr>Plan du module </vt:lpstr>
      <vt:lpstr>PowerPoint Presentation</vt:lpstr>
      <vt:lpstr>La préparation du budget : deux points clefs</vt:lpstr>
      <vt:lpstr>Calendrier de préparation du budget</vt:lpstr>
      <vt:lpstr>La procédure de préparation du budget</vt:lpstr>
      <vt:lpstr> Articulation en 2 phases </vt:lpstr>
      <vt:lpstr>PowerPoint Presentation</vt:lpstr>
      <vt:lpstr>Eviter la fragmentation  D’après J.Brumby dans Robinson «Performance budgeting». FMI. 2007  </vt:lpstr>
      <vt:lpstr>Plan du module </vt:lpstr>
      <vt:lpstr> Qu’est qu’un CDMT ? </vt:lpstr>
      <vt:lpstr>PowerPoint Presentation</vt:lpstr>
      <vt:lpstr>PowerPoint Presentation</vt:lpstr>
      <vt:lpstr>Le CDMT, instrument d’allocation des ressources sous contrainte financière </vt:lpstr>
      <vt:lpstr>PowerPoint Presentation</vt:lpstr>
      <vt:lpstr>Caractéristiques d’un CDMT </vt:lpstr>
      <vt:lpstr>En quoi consiste un programme glissant ??</vt:lpstr>
      <vt:lpstr>Principales caractéristiques d’un CDMT  “sectoriel”</vt:lpstr>
      <vt:lpstr>What is top-down / bottom-up in an MTEF?</vt:lpstr>
      <vt:lpstr>PowerPoint Presentation</vt:lpstr>
      <vt:lpstr>Les résultats sont inégaux </vt:lpstr>
      <vt:lpstr>PowerPoint Presentation</vt:lpstr>
      <vt:lpstr>PowerPoint Presentation</vt:lpstr>
      <vt:lpstr>Comment éviter les écueils? </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turneem</dc:creator>
  <cp:lastModifiedBy>Florence Brosset-Heckel</cp:lastModifiedBy>
  <cp:revision>382</cp:revision>
  <cp:lastPrinted>2012-10-23T14:51:51Z</cp:lastPrinted>
  <dcterms:created xsi:type="dcterms:W3CDTF">2011-10-28T10:25:18Z</dcterms:created>
  <dcterms:modified xsi:type="dcterms:W3CDTF">2018-06-13T08:18:25Z</dcterms:modified>
</cp:coreProperties>
</file>