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8" r:id="rId2"/>
    <p:sldId id="260" r:id="rId3"/>
    <p:sldId id="308" r:id="rId4"/>
    <p:sldId id="296" r:id="rId5"/>
    <p:sldId id="309" r:id="rId6"/>
    <p:sldId id="310" r:id="rId7"/>
    <p:sldId id="336" r:id="rId8"/>
    <p:sldId id="318" r:id="rId9"/>
    <p:sldId id="319" r:id="rId10"/>
    <p:sldId id="337" r:id="rId11"/>
    <p:sldId id="311" r:id="rId12"/>
    <p:sldId id="312" r:id="rId13"/>
    <p:sldId id="339" r:id="rId14"/>
    <p:sldId id="340" r:id="rId15"/>
    <p:sldId id="321" r:id="rId16"/>
    <p:sldId id="327" r:id="rId17"/>
    <p:sldId id="329" r:id="rId18"/>
    <p:sldId id="313" r:id="rId19"/>
    <p:sldId id="316" r:id="rId20"/>
    <p:sldId id="330" r:id="rId21"/>
    <p:sldId id="332" r:id="rId22"/>
    <p:sldId id="338" r:id="rId23"/>
    <p:sldId id="323" r:id="rId24"/>
    <p:sldId id="289" r:id="rId25"/>
  </p:sldIdLst>
  <p:sldSz cx="9144000" cy="6858000" type="screen4x3"/>
  <p:notesSz cx="6858000" cy="9947275"/>
  <p:defaultTextStyle>
    <a:defPPr>
      <a:defRPr lang="en-GB"/>
    </a:defPPr>
    <a:lvl1pPr algn="l" rtl="0" fontAlgn="base">
      <a:spcBef>
        <a:spcPct val="0"/>
      </a:spcBef>
      <a:spcAft>
        <a:spcPct val="0"/>
      </a:spcAft>
      <a:defRPr sz="1200" kern="1200">
        <a:solidFill>
          <a:srgbClr val="0F5494"/>
        </a:solidFill>
        <a:latin typeface="Verdana" pitchFamily="34" charset="0"/>
        <a:ea typeface="MS PGothic" pitchFamily="34" charset="-128"/>
        <a:cs typeface="+mn-cs"/>
      </a:defRPr>
    </a:lvl1pPr>
    <a:lvl2pPr marL="457200" algn="l" rtl="0" fontAlgn="base">
      <a:spcBef>
        <a:spcPct val="0"/>
      </a:spcBef>
      <a:spcAft>
        <a:spcPct val="0"/>
      </a:spcAft>
      <a:defRPr sz="1200" kern="1200">
        <a:solidFill>
          <a:srgbClr val="0F5494"/>
        </a:solidFill>
        <a:latin typeface="Verdana" pitchFamily="34" charset="0"/>
        <a:ea typeface="MS PGothic" pitchFamily="34" charset="-128"/>
        <a:cs typeface="+mn-cs"/>
      </a:defRPr>
    </a:lvl2pPr>
    <a:lvl3pPr marL="914400" algn="l" rtl="0" fontAlgn="base">
      <a:spcBef>
        <a:spcPct val="0"/>
      </a:spcBef>
      <a:spcAft>
        <a:spcPct val="0"/>
      </a:spcAft>
      <a:defRPr sz="1200" kern="1200">
        <a:solidFill>
          <a:srgbClr val="0F5494"/>
        </a:solidFill>
        <a:latin typeface="Verdana" pitchFamily="34" charset="0"/>
        <a:ea typeface="MS PGothic" pitchFamily="34" charset="-128"/>
        <a:cs typeface="+mn-cs"/>
      </a:defRPr>
    </a:lvl3pPr>
    <a:lvl4pPr marL="1371600" algn="l" rtl="0" fontAlgn="base">
      <a:spcBef>
        <a:spcPct val="0"/>
      </a:spcBef>
      <a:spcAft>
        <a:spcPct val="0"/>
      </a:spcAft>
      <a:defRPr sz="1200" kern="1200">
        <a:solidFill>
          <a:srgbClr val="0F5494"/>
        </a:solidFill>
        <a:latin typeface="Verdana" pitchFamily="34" charset="0"/>
        <a:ea typeface="MS PGothic" pitchFamily="34" charset="-128"/>
        <a:cs typeface="+mn-cs"/>
      </a:defRPr>
    </a:lvl4pPr>
    <a:lvl5pPr marL="1828800" algn="l" rtl="0" fontAlgn="base">
      <a:spcBef>
        <a:spcPct val="0"/>
      </a:spcBef>
      <a:spcAft>
        <a:spcPct val="0"/>
      </a:spcAft>
      <a:defRPr sz="1200" kern="1200">
        <a:solidFill>
          <a:srgbClr val="0F5494"/>
        </a:solidFill>
        <a:latin typeface="Verdana" pitchFamily="34" charset="0"/>
        <a:ea typeface="MS PGothic" pitchFamily="34" charset="-128"/>
        <a:cs typeface="+mn-cs"/>
      </a:defRPr>
    </a:lvl5pPr>
    <a:lvl6pPr marL="2286000" algn="l" defTabSz="914400" rtl="0" eaLnBrk="1" latinLnBrk="0" hangingPunct="1">
      <a:defRPr sz="1200" kern="1200">
        <a:solidFill>
          <a:srgbClr val="0F5494"/>
        </a:solidFill>
        <a:latin typeface="Verdana" pitchFamily="34" charset="0"/>
        <a:ea typeface="MS PGothic" pitchFamily="34" charset="-128"/>
        <a:cs typeface="+mn-cs"/>
      </a:defRPr>
    </a:lvl6pPr>
    <a:lvl7pPr marL="2743200" algn="l" defTabSz="914400" rtl="0" eaLnBrk="1" latinLnBrk="0" hangingPunct="1">
      <a:defRPr sz="1200" kern="1200">
        <a:solidFill>
          <a:srgbClr val="0F5494"/>
        </a:solidFill>
        <a:latin typeface="Verdana" pitchFamily="34" charset="0"/>
        <a:ea typeface="MS PGothic" pitchFamily="34" charset="-128"/>
        <a:cs typeface="+mn-cs"/>
      </a:defRPr>
    </a:lvl7pPr>
    <a:lvl8pPr marL="3200400" algn="l" defTabSz="914400" rtl="0" eaLnBrk="1" latinLnBrk="0" hangingPunct="1">
      <a:defRPr sz="1200" kern="1200">
        <a:solidFill>
          <a:srgbClr val="0F5494"/>
        </a:solidFill>
        <a:latin typeface="Verdana" pitchFamily="34" charset="0"/>
        <a:ea typeface="MS PGothic" pitchFamily="34" charset="-128"/>
        <a:cs typeface="+mn-cs"/>
      </a:defRPr>
    </a:lvl8pPr>
    <a:lvl9pPr marL="3657600" algn="l" defTabSz="914400" rtl="0" eaLnBrk="1" latinLnBrk="0" hangingPunct="1">
      <a:defRPr sz="1200" kern="1200">
        <a:solidFill>
          <a:srgbClr val="0F5494"/>
        </a:solidFill>
        <a:latin typeface="Verdana"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166CF"/>
    <a:srgbClr val="FFD624"/>
    <a:srgbClr val="3E6FD2"/>
    <a:srgbClr val="2D5EC1"/>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82" autoAdjust="0"/>
    <p:restoredTop sz="94660"/>
  </p:normalViewPr>
  <p:slideViewPr>
    <p:cSldViewPr>
      <p:cViewPr varScale="1">
        <p:scale>
          <a:sx n="100" d="100"/>
          <a:sy n="100" d="100"/>
        </p:scale>
        <p:origin x="411" y="39"/>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68EFC5-50C7-AE43-A1AA-CA3ACDFED03F}" type="doc">
      <dgm:prSet loTypeId="urn:microsoft.com/office/officeart/2005/8/layout/cycle3" loCatId="cycle" qsTypeId="urn:microsoft.com/office/officeart/2005/8/quickstyle/simple4" qsCatId="simple" csTypeId="urn:microsoft.com/office/officeart/2005/8/colors/accent1_2" csCatId="accent1" phldr="1"/>
      <dgm:spPr/>
      <dgm:t>
        <a:bodyPr/>
        <a:lstStyle/>
        <a:p>
          <a:endParaRPr lang="en-US"/>
        </a:p>
      </dgm:t>
    </dgm:pt>
    <dgm:pt modelId="{F7A222C4-2F30-444E-A24E-6351ABB363C4}">
      <dgm:prSet phldrT="[Text]"/>
      <dgm:spPr/>
      <dgm:t>
        <a:bodyPr/>
        <a:lstStyle/>
        <a:p>
          <a:r>
            <a:rPr lang="en-US" dirty="0" err="1"/>
            <a:t>Ouverture</a:t>
          </a:r>
          <a:r>
            <a:rPr lang="en-US" dirty="0"/>
            <a:t> des </a:t>
          </a:r>
          <a:r>
            <a:rPr lang="en-US" dirty="0" err="1"/>
            <a:t>crédits</a:t>
          </a:r>
          <a:r>
            <a:rPr lang="en-US" dirty="0"/>
            <a:t> pour les  </a:t>
          </a:r>
          <a:r>
            <a:rPr lang="en-US" dirty="0" err="1"/>
            <a:t>ministères</a:t>
          </a:r>
          <a:r>
            <a:rPr lang="en-US" dirty="0"/>
            <a:t> </a:t>
          </a:r>
          <a:r>
            <a:rPr lang="en-US" dirty="0" err="1"/>
            <a:t>sectoriels</a:t>
          </a:r>
          <a:endParaRPr lang="en-US" dirty="0"/>
        </a:p>
      </dgm:t>
    </dgm:pt>
    <dgm:pt modelId="{0521DE12-3559-584A-98C1-17E2A6F51082}" type="parTrans" cxnId="{4EFD70A8-0686-AB48-8918-2A1609A17B5A}">
      <dgm:prSet/>
      <dgm:spPr/>
      <dgm:t>
        <a:bodyPr/>
        <a:lstStyle/>
        <a:p>
          <a:endParaRPr lang="en-US"/>
        </a:p>
      </dgm:t>
    </dgm:pt>
    <dgm:pt modelId="{041541C1-A5EC-8D4F-A1D8-A7160BE9CACC}" type="sibTrans" cxnId="{4EFD70A8-0686-AB48-8918-2A1609A17B5A}">
      <dgm:prSet/>
      <dgm:spPr/>
      <dgm:t>
        <a:bodyPr/>
        <a:lstStyle/>
        <a:p>
          <a:endParaRPr lang="en-US"/>
        </a:p>
      </dgm:t>
    </dgm:pt>
    <dgm:pt modelId="{82A45930-BCF8-E541-8024-B52D35057B58}">
      <dgm:prSet phldrT="[Text]"/>
      <dgm:spPr/>
      <dgm:t>
        <a:bodyPr/>
        <a:lstStyle/>
        <a:p>
          <a:r>
            <a:rPr lang="en-US" dirty="0"/>
            <a:t>Les </a:t>
          </a:r>
          <a:r>
            <a:rPr lang="en-US" dirty="0" err="1"/>
            <a:t>ministères</a:t>
          </a:r>
          <a:r>
            <a:rPr lang="en-US" dirty="0"/>
            <a:t> </a:t>
          </a:r>
          <a:r>
            <a:rPr lang="en-US" dirty="0" err="1"/>
            <a:t>sectorirels</a:t>
          </a:r>
          <a:r>
            <a:rPr lang="en-US" dirty="0"/>
            <a:t> </a:t>
          </a:r>
          <a:r>
            <a:rPr lang="en-US" dirty="0" err="1"/>
            <a:t>engagent</a:t>
          </a:r>
          <a:r>
            <a:rPr lang="en-US" dirty="0"/>
            <a:t> des </a:t>
          </a:r>
          <a:r>
            <a:rPr lang="en-US" dirty="0" err="1"/>
            <a:t>fonds</a:t>
          </a:r>
          <a:r>
            <a:rPr lang="en-US" dirty="0"/>
            <a:t> par le </a:t>
          </a:r>
          <a:r>
            <a:rPr lang="en-US" dirty="0" err="1"/>
            <a:t>biais</a:t>
          </a:r>
          <a:r>
            <a:rPr lang="en-US" dirty="0"/>
            <a:t> de </a:t>
          </a:r>
          <a:r>
            <a:rPr lang="en-US" dirty="0" err="1"/>
            <a:t>commandes</a:t>
          </a:r>
          <a:r>
            <a:rPr lang="en-US" dirty="0"/>
            <a:t> </a:t>
          </a:r>
          <a:r>
            <a:rPr lang="en-US" dirty="0" err="1"/>
            <a:t>ou</a:t>
          </a:r>
          <a:r>
            <a:rPr lang="en-US" dirty="0"/>
            <a:t> de </a:t>
          </a:r>
          <a:r>
            <a:rPr lang="en-US" dirty="0" err="1"/>
            <a:t>contrats</a:t>
          </a:r>
          <a:endParaRPr lang="en-US" dirty="0"/>
        </a:p>
      </dgm:t>
    </dgm:pt>
    <dgm:pt modelId="{F7210225-10DD-6841-A76B-844C8A547EFD}" type="parTrans" cxnId="{DCC25B18-052A-1E4E-A703-27814D1FA763}">
      <dgm:prSet/>
      <dgm:spPr/>
      <dgm:t>
        <a:bodyPr/>
        <a:lstStyle/>
        <a:p>
          <a:endParaRPr lang="en-US"/>
        </a:p>
      </dgm:t>
    </dgm:pt>
    <dgm:pt modelId="{409B171F-F9CF-3A44-A935-0169572609C9}" type="sibTrans" cxnId="{DCC25B18-052A-1E4E-A703-27814D1FA763}">
      <dgm:prSet/>
      <dgm:spPr/>
      <dgm:t>
        <a:bodyPr/>
        <a:lstStyle/>
        <a:p>
          <a:endParaRPr lang="en-US"/>
        </a:p>
      </dgm:t>
    </dgm:pt>
    <dgm:pt modelId="{93C2A42D-287A-4248-BF24-E362AA974158}">
      <dgm:prSet phldrT="[Text]"/>
      <dgm:spPr/>
      <dgm:t>
        <a:bodyPr/>
        <a:lstStyle/>
        <a:p>
          <a:r>
            <a:rPr lang="en-US" dirty="0"/>
            <a:t>Les </a:t>
          </a:r>
          <a:r>
            <a:rPr lang="en-US" dirty="0" err="1"/>
            <a:t>paiements</a:t>
          </a:r>
          <a:r>
            <a:rPr lang="en-US" dirty="0"/>
            <a:t> </a:t>
          </a:r>
          <a:r>
            <a:rPr lang="en-US" dirty="0" err="1"/>
            <a:t>sont</a:t>
          </a:r>
          <a:r>
            <a:rPr lang="en-US" dirty="0"/>
            <a:t> </a:t>
          </a:r>
          <a:r>
            <a:rPr lang="en-US" dirty="0" err="1"/>
            <a:t>effectués</a:t>
          </a:r>
          <a:r>
            <a:rPr lang="en-US" dirty="0"/>
            <a:t> pour les </a:t>
          </a:r>
          <a:r>
            <a:rPr lang="en-US" dirty="0" err="1"/>
            <a:t>biens</a:t>
          </a:r>
          <a:r>
            <a:rPr lang="en-US" dirty="0"/>
            <a:t> &amp; services </a:t>
          </a:r>
          <a:r>
            <a:rPr lang="en-US" dirty="0" err="1"/>
            <a:t>fournis</a:t>
          </a:r>
          <a:endParaRPr lang="en-US" dirty="0"/>
        </a:p>
      </dgm:t>
    </dgm:pt>
    <dgm:pt modelId="{404AF5F5-57A1-964E-830F-996FBFFCA28F}" type="parTrans" cxnId="{BB69C549-5001-6E48-BB91-04FC86E9858C}">
      <dgm:prSet/>
      <dgm:spPr/>
      <dgm:t>
        <a:bodyPr/>
        <a:lstStyle/>
        <a:p>
          <a:endParaRPr lang="en-US"/>
        </a:p>
      </dgm:t>
    </dgm:pt>
    <dgm:pt modelId="{88E47423-56E7-184E-AA5D-9BD4C5DDC8CC}" type="sibTrans" cxnId="{BB69C549-5001-6E48-BB91-04FC86E9858C}">
      <dgm:prSet/>
      <dgm:spPr/>
      <dgm:t>
        <a:bodyPr/>
        <a:lstStyle/>
        <a:p>
          <a:endParaRPr lang="en-US"/>
        </a:p>
      </dgm:t>
    </dgm:pt>
    <dgm:pt modelId="{0DF78B20-389E-594E-944A-2D1527FCA542}">
      <dgm:prSet phldrT="[Text]"/>
      <dgm:spPr/>
      <dgm:t>
        <a:bodyPr/>
        <a:lstStyle/>
        <a:p>
          <a:r>
            <a:rPr lang="en-US" dirty="0"/>
            <a:t>Les transactions </a:t>
          </a:r>
          <a:r>
            <a:rPr lang="en-US" dirty="0" err="1"/>
            <a:t>sont</a:t>
          </a:r>
          <a:r>
            <a:rPr lang="en-US" dirty="0"/>
            <a:t> </a:t>
          </a:r>
          <a:r>
            <a:rPr lang="en-US" dirty="0" err="1"/>
            <a:t>inscrites</a:t>
          </a:r>
          <a:r>
            <a:rPr lang="en-US" dirty="0"/>
            <a:t> </a:t>
          </a:r>
          <a:r>
            <a:rPr lang="en-US" dirty="0" err="1"/>
            <a:t>dans</a:t>
          </a:r>
          <a:r>
            <a:rPr lang="en-US" dirty="0"/>
            <a:t> le </a:t>
          </a:r>
          <a:r>
            <a:rPr lang="en-US" dirty="0" err="1"/>
            <a:t>système</a:t>
          </a:r>
          <a:r>
            <a:rPr lang="en-US" dirty="0"/>
            <a:t> </a:t>
          </a:r>
          <a:r>
            <a:rPr lang="en-US" dirty="0" err="1"/>
            <a:t>comptable</a:t>
          </a:r>
          <a:endParaRPr lang="en-US" dirty="0"/>
        </a:p>
      </dgm:t>
    </dgm:pt>
    <dgm:pt modelId="{2FC22B8F-2F7E-D644-8A98-7246B8C0D0C1}" type="parTrans" cxnId="{AD3F2D41-4DF5-9D45-9846-ADEB73355581}">
      <dgm:prSet/>
      <dgm:spPr/>
      <dgm:t>
        <a:bodyPr/>
        <a:lstStyle/>
        <a:p>
          <a:endParaRPr lang="en-US"/>
        </a:p>
      </dgm:t>
    </dgm:pt>
    <dgm:pt modelId="{CE96BB67-3C0B-CF4E-A44F-65FB9B071E4C}" type="sibTrans" cxnId="{AD3F2D41-4DF5-9D45-9846-ADEB73355581}">
      <dgm:prSet/>
      <dgm:spPr/>
      <dgm:t>
        <a:bodyPr/>
        <a:lstStyle/>
        <a:p>
          <a:endParaRPr lang="en-US"/>
        </a:p>
      </dgm:t>
    </dgm:pt>
    <dgm:pt modelId="{00CB27D5-CF01-8F4C-BD24-D20DA871E06F}">
      <dgm:prSet phldrT="[Text]"/>
      <dgm:spPr/>
      <dgm:t>
        <a:bodyPr/>
        <a:lstStyle/>
        <a:p>
          <a:r>
            <a:rPr lang="en-US" dirty="0"/>
            <a:t>Rapports </a:t>
          </a:r>
          <a:r>
            <a:rPr lang="en-US" dirty="0" err="1"/>
            <a:t>budgétaires</a:t>
          </a:r>
          <a:r>
            <a:rPr lang="en-US" dirty="0"/>
            <a:t> et </a:t>
          </a:r>
          <a:r>
            <a:rPr lang="en-US" dirty="0" err="1"/>
            <a:t>préparation</a:t>
          </a:r>
          <a:r>
            <a:rPr lang="en-US" dirty="0"/>
            <a:t> des </a:t>
          </a:r>
          <a:r>
            <a:rPr lang="en-US" dirty="0" err="1"/>
            <a:t>états</a:t>
          </a:r>
          <a:r>
            <a:rPr lang="en-US" dirty="0"/>
            <a:t> financiers </a:t>
          </a:r>
        </a:p>
      </dgm:t>
    </dgm:pt>
    <dgm:pt modelId="{1070CE92-E193-7740-BC9D-5E7B92A4D745}" type="parTrans" cxnId="{02EA7F15-0855-9944-BE75-F8605C850DFA}">
      <dgm:prSet/>
      <dgm:spPr/>
      <dgm:t>
        <a:bodyPr/>
        <a:lstStyle/>
        <a:p>
          <a:endParaRPr lang="en-US"/>
        </a:p>
      </dgm:t>
    </dgm:pt>
    <dgm:pt modelId="{0553F665-67C4-0944-A88B-108EFA342274}" type="sibTrans" cxnId="{02EA7F15-0855-9944-BE75-F8605C850DFA}">
      <dgm:prSet/>
      <dgm:spPr/>
      <dgm:t>
        <a:bodyPr/>
        <a:lstStyle/>
        <a:p>
          <a:endParaRPr lang="en-US"/>
        </a:p>
      </dgm:t>
    </dgm:pt>
    <dgm:pt modelId="{95AD5CCB-89D2-F64B-A987-B2286780DE6C}" type="pres">
      <dgm:prSet presAssocID="{0F68EFC5-50C7-AE43-A1AA-CA3ACDFED03F}" presName="Name0" presStyleCnt="0">
        <dgm:presLayoutVars>
          <dgm:dir/>
          <dgm:resizeHandles val="exact"/>
        </dgm:presLayoutVars>
      </dgm:prSet>
      <dgm:spPr/>
    </dgm:pt>
    <dgm:pt modelId="{089B9EBC-8113-EB46-9537-8D410CA72228}" type="pres">
      <dgm:prSet presAssocID="{0F68EFC5-50C7-AE43-A1AA-CA3ACDFED03F}" presName="cycle" presStyleCnt="0"/>
      <dgm:spPr/>
    </dgm:pt>
    <dgm:pt modelId="{7A7ED172-213C-1B45-9227-CD51ACD985B8}" type="pres">
      <dgm:prSet presAssocID="{F7A222C4-2F30-444E-A24E-6351ABB363C4}" presName="nodeFirstNode" presStyleLbl="node1" presStyleIdx="0" presStyleCnt="5" custScaleX="108167" custScaleY="115809">
        <dgm:presLayoutVars>
          <dgm:bulletEnabled val="1"/>
        </dgm:presLayoutVars>
      </dgm:prSet>
      <dgm:spPr/>
    </dgm:pt>
    <dgm:pt modelId="{FD754BBF-5389-5848-8057-89178A7A2D5D}" type="pres">
      <dgm:prSet presAssocID="{041541C1-A5EC-8D4F-A1D8-A7160BE9CACC}" presName="sibTransFirstNode" presStyleLbl="bgShp" presStyleIdx="0" presStyleCnt="1"/>
      <dgm:spPr/>
    </dgm:pt>
    <dgm:pt modelId="{AAE7F391-73BF-1E4D-92DD-6D007C021063}" type="pres">
      <dgm:prSet presAssocID="{82A45930-BCF8-E541-8024-B52D35057B58}" presName="nodeFollowingNodes" presStyleLbl="node1" presStyleIdx="1" presStyleCnt="5" custScaleX="125382" custScaleY="126046" custRadScaleRad="135155" custRadScaleInc="7972">
        <dgm:presLayoutVars>
          <dgm:bulletEnabled val="1"/>
        </dgm:presLayoutVars>
      </dgm:prSet>
      <dgm:spPr/>
    </dgm:pt>
    <dgm:pt modelId="{48A8B9F7-66A1-A048-ADEF-2B5E6CB60260}" type="pres">
      <dgm:prSet presAssocID="{93C2A42D-287A-4248-BF24-E362AA974158}" presName="nodeFollowingNodes" presStyleLbl="node1" presStyleIdx="2" presStyleCnt="5" custScaleX="134638" custScaleY="134499" custRadScaleRad="129406" custRadScaleInc="-33228">
        <dgm:presLayoutVars>
          <dgm:bulletEnabled val="1"/>
        </dgm:presLayoutVars>
      </dgm:prSet>
      <dgm:spPr/>
    </dgm:pt>
    <dgm:pt modelId="{1A44938C-A64E-854A-8285-07A973B0C688}" type="pres">
      <dgm:prSet presAssocID="{0DF78B20-389E-594E-944A-2D1527FCA542}" presName="nodeFollowingNodes" presStyleLbl="node1" presStyleIdx="3" presStyleCnt="5" custScaleX="122513" custScaleY="138442" custRadScaleRad="128861" custRadScaleInc="31978">
        <dgm:presLayoutVars>
          <dgm:bulletEnabled val="1"/>
        </dgm:presLayoutVars>
      </dgm:prSet>
      <dgm:spPr/>
    </dgm:pt>
    <dgm:pt modelId="{12DD6430-50CE-1F41-8611-184B464AB303}" type="pres">
      <dgm:prSet presAssocID="{00CB27D5-CF01-8F4C-BD24-D20DA871E06F}" presName="nodeFollowingNodes" presStyleLbl="node1" presStyleIdx="4" presStyleCnt="5" custScaleX="127907" custScaleY="133685" custRadScaleRad="126293" custRadScaleInc="-11291">
        <dgm:presLayoutVars>
          <dgm:bulletEnabled val="1"/>
        </dgm:presLayoutVars>
      </dgm:prSet>
      <dgm:spPr/>
    </dgm:pt>
  </dgm:ptLst>
  <dgm:cxnLst>
    <dgm:cxn modelId="{02EA7F15-0855-9944-BE75-F8605C850DFA}" srcId="{0F68EFC5-50C7-AE43-A1AA-CA3ACDFED03F}" destId="{00CB27D5-CF01-8F4C-BD24-D20DA871E06F}" srcOrd="4" destOrd="0" parTransId="{1070CE92-E193-7740-BC9D-5E7B92A4D745}" sibTransId="{0553F665-67C4-0944-A88B-108EFA342274}"/>
    <dgm:cxn modelId="{DCC25B18-052A-1E4E-A703-27814D1FA763}" srcId="{0F68EFC5-50C7-AE43-A1AA-CA3ACDFED03F}" destId="{82A45930-BCF8-E541-8024-B52D35057B58}" srcOrd="1" destOrd="0" parTransId="{F7210225-10DD-6841-A76B-844C8A547EFD}" sibTransId="{409B171F-F9CF-3A44-A935-0169572609C9}"/>
    <dgm:cxn modelId="{CE118E3A-3DAA-4B3A-A1C0-B778464CFABB}" type="presOf" srcId="{F7A222C4-2F30-444E-A24E-6351ABB363C4}" destId="{7A7ED172-213C-1B45-9227-CD51ACD985B8}" srcOrd="0" destOrd="0" presId="urn:microsoft.com/office/officeart/2005/8/layout/cycle3"/>
    <dgm:cxn modelId="{AD3F2D41-4DF5-9D45-9846-ADEB73355581}" srcId="{0F68EFC5-50C7-AE43-A1AA-CA3ACDFED03F}" destId="{0DF78B20-389E-594E-944A-2D1527FCA542}" srcOrd="3" destOrd="0" parTransId="{2FC22B8F-2F7E-D644-8A98-7246B8C0D0C1}" sibTransId="{CE96BB67-3C0B-CF4E-A44F-65FB9B071E4C}"/>
    <dgm:cxn modelId="{6FD21C49-200A-4900-90E3-CCEDEA04E840}" type="presOf" srcId="{041541C1-A5EC-8D4F-A1D8-A7160BE9CACC}" destId="{FD754BBF-5389-5848-8057-89178A7A2D5D}" srcOrd="0" destOrd="0" presId="urn:microsoft.com/office/officeart/2005/8/layout/cycle3"/>
    <dgm:cxn modelId="{BB69C549-5001-6E48-BB91-04FC86E9858C}" srcId="{0F68EFC5-50C7-AE43-A1AA-CA3ACDFED03F}" destId="{93C2A42D-287A-4248-BF24-E362AA974158}" srcOrd="2" destOrd="0" parTransId="{404AF5F5-57A1-964E-830F-996FBFFCA28F}" sibTransId="{88E47423-56E7-184E-AA5D-9BD4C5DDC8CC}"/>
    <dgm:cxn modelId="{4EFD70A8-0686-AB48-8918-2A1609A17B5A}" srcId="{0F68EFC5-50C7-AE43-A1AA-CA3ACDFED03F}" destId="{F7A222C4-2F30-444E-A24E-6351ABB363C4}" srcOrd="0" destOrd="0" parTransId="{0521DE12-3559-584A-98C1-17E2A6F51082}" sibTransId="{041541C1-A5EC-8D4F-A1D8-A7160BE9CACC}"/>
    <dgm:cxn modelId="{396CFAB6-EB81-4040-817E-458A7C73F768}" type="presOf" srcId="{00CB27D5-CF01-8F4C-BD24-D20DA871E06F}" destId="{12DD6430-50CE-1F41-8611-184B464AB303}" srcOrd="0" destOrd="0" presId="urn:microsoft.com/office/officeart/2005/8/layout/cycle3"/>
    <dgm:cxn modelId="{AF7A0FC6-92D4-4357-A167-D99603AEC906}" type="presOf" srcId="{0DF78B20-389E-594E-944A-2D1527FCA542}" destId="{1A44938C-A64E-854A-8285-07A973B0C688}" srcOrd="0" destOrd="0" presId="urn:microsoft.com/office/officeart/2005/8/layout/cycle3"/>
    <dgm:cxn modelId="{E1C04FCF-D17B-4888-9D1A-F24DC85221FF}" type="presOf" srcId="{93C2A42D-287A-4248-BF24-E362AA974158}" destId="{48A8B9F7-66A1-A048-ADEF-2B5E6CB60260}" srcOrd="0" destOrd="0" presId="urn:microsoft.com/office/officeart/2005/8/layout/cycle3"/>
    <dgm:cxn modelId="{0F2B23D0-EE3E-4A7B-B9B0-B705ACECC855}" type="presOf" srcId="{82A45930-BCF8-E541-8024-B52D35057B58}" destId="{AAE7F391-73BF-1E4D-92DD-6D007C021063}" srcOrd="0" destOrd="0" presId="urn:microsoft.com/office/officeart/2005/8/layout/cycle3"/>
    <dgm:cxn modelId="{952B5BEA-A193-4438-AB92-8E424CA5CEED}" type="presOf" srcId="{0F68EFC5-50C7-AE43-A1AA-CA3ACDFED03F}" destId="{95AD5CCB-89D2-F64B-A987-B2286780DE6C}" srcOrd="0" destOrd="0" presId="urn:microsoft.com/office/officeart/2005/8/layout/cycle3"/>
    <dgm:cxn modelId="{A60154BA-EC95-42C9-870D-191A79723EE5}" type="presParOf" srcId="{95AD5CCB-89D2-F64B-A987-B2286780DE6C}" destId="{089B9EBC-8113-EB46-9537-8D410CA72228}" srcOrd="0" destOrd="0" presId="urn:microsoft.com/office/officeart/2005/8/layout/cycle3"/>
    <dgm:cxn modelId="{DB768B09-8173-4CEA-816E-B5BEFF381590}" type="presParOf" srcId="{089B9EBC-8113-EB46-9537-8D410CA72228}" destId="{7A7ED172-213C-1B45-9227-CD51ACD985B8}" srcOrd="0" destOrd="0" presId="urn:microsoft.com/office/officeart/2005/8/layout/cycle3"/>
    <dgm:cxn modelId="{11234011-CD84-4493-96C8-9AC91592F006}" type="presParOf" srcId="{089B9EBC-8113-EB46-9537-8D410CA72228}" destId="{FD754BBF-5389-5848-8057-89178A7A2D5D}" srcOrd="1" destOrd="0" presId="urn:microsoft.com/office/officeart/2005/8/layout/cycle3"/>
    <dgm:cxn modelId="{30C221F1-DFF3-4CB4-8DE9-65A814096DB5}" type="presParOf" srcId="{089B9EBC-8113-EB46-9537-8D410CA72228}" destId="{AAE7F391-73BF-1E4D-92DD-6D007C021063}" srcOrd="2" destOrd="0" presId="urn:microsoft.com/office/officeart/2005/8/layout/cycle3"/>
    <dgm:cxn modelId="{4FAC5CF7-817C-4350-B2A4-679AE15D40E2}" type="presParOf" srcId="{089B9EBC-8113-EB46-9537-8D410CA72228}" destId="{48A8B9F7-66A1-A048-ADEF-2B5E6CB60260}" srcOrd="3" destOrd="0" presId="urn:microsoft.com/office/officeart/2005/8/layout/cycle3"/>
    <dgm:cxn modelId="{FE2498EB-5421-4C83-9470-AD3CEBC4D9AA}" type="presParOf" srcId="{089B9EBC-8113-EB46-9537-8D410CA72228}" destId="{1A44938C-A64E-854A-8285-07A973B0C688}" srcOrd="4" destOrd="0" presId="urn:microsoft.com/office/officeart/2005/8/layout/cycle3"/>
    <dgm:cxn modelId="{99BE4BA2-C6B7-43F1-995F-4A326360F32A}" type="presParOf" srcId="{089B9EBC-8113-EB46-9537-8D410CA72228}" destId="{12DD6430-50CE-1F41-8611-184B464AB303}"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754BBF-5389-5848-8057-89178A7A2D5D}">
      <dsp:nvSpPr>
        <dsp:cNvPr id="0" name=""/>
        <dsp:cNvSpPr/>
      </dsp:nvSpPr>
      <dsp:spPr>
        <a:xfrm>
          <a:off x="2005467" y="-134819"/>
          <a:ext cx="4243853" cy="4243853"/>
        </a:xfrm>
        <a:prstGeom prst="circularArrow">
          <a:avLst>
            <a:gd name="adj1" fmla="val 5544"/>
            <a:gd name="adj2" fmla="val 330680"/>
            <a:gd name="adj3" fmla="val 13573394"/>
            <a:gd name="adj4" fmla="val 17510496"/>
            <a:gd name="adj5" fmla="val 5757"/>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7A7ED172-213C-1B45-9227-CD51ACD985B8}">
      <dsp:nvSpPr>
        <dsp:cNvPr id="0" name=""/>
        <dsp:cNvSpPr/>
      </dsp:nvSpPr>
      <dsp:spPr>
        <a:xfrm>
          <a:off x="3048365" y="-132642"/>
          <a:ext cx="2158056" cy="115526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err="1"/>
            <a:t>Ouverture</a:t>
          </a:r>
          <a:r>
            <a:rPr lang="en-US" sz="1400" kern="1200" dirty="0"/>
            <a:t> des </a:t>
          </a:r>
          <a:r>
            <a:rPr lang="en-US" sz="1400" kern="1200" dirty="0" err="1"/>
            <a:t>crédits</a:t>
          </a:r>
          <a:r>
            <a:rPr lang="en-US" sz="1400" kern="1200" dirty="0"/>
            <a:t> pour les  </a:t>
          </a:r>
          <a:r>
            <a:rPr lang="en-US" sz="1400" kern="1200" dirty="0" err="1"/>
            <a:t>ministères</a:t>
          </a:r>
          <a:r>
            <a:rPr lang="en-US" sz="1400" kern="1200" dirty="0"/>
            <a:t> </a:t>
          </a:r>
          <a:r>
            <a:rPr lang="en-US" sz="1400" kern="1200" dirty="0" err="1"/>
            <a:t>sectoriels</a:t>
          </a:r>
          <a:endParaRPr lang="en-US" sz="1400" kern="1200" dirty="0"/>
        </a:p>
      </dsp:txBody>
      <dsp:txXfrm>
        <a:off x="3104760" y="-76247"/>
        <a:ext cx="2045266" cy="1042471"/>
      </dsp:txXfrm>
    </dsp:sp>
    <dsp:sp modelId="{AAE7F391-73BF-1E4D-92DD-6D007C021063}">
      <dsp:nvSpPr>
        <dsp:cNvPr id="0" name=""/>
        <dsp:cNvSpPr/>
      </dsp:nvSpPr>
      <dsp:spPr>
        <a:xfrm>
          <a:off x="5257808" y="1066807"/>
          <a:ext cx="2501515" cy="1257381"/>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Les </a:t>
          </a:r>
          <a:r>
            <a:rPr lang="en-US" sz="1400" kern="1200" dirty="0" err="1"/>
            <a:t>ministères</a:t>
          </a:r>
          <a:r>
            <a:rPr lang="en-US" sz="1400" kern="1200" dirty="0"/>
            <a:t> </a:t>
          </a:r>
          <a:r>
            <a:rPr lang="en-US" sz="1400" kern="1200" dirty="0" err="1"/>
            <a:t>sectorirels</a:t>
          </a:r>
          <a:r>
            <a:rPr lang="en-US" sz="1400" kern="1200" dirty="0"/>
            <a:t> </a:t>
          </a:r>
          <a:r>
            <a:rPr lang="en-US" sz="1400" kern="1200" dirty="0" err="1"/>
            <a:t>engagent</a:t>
          </a:r>
          <a:r>
            <a:rPr lang="en-US" sz="1400" kern="1200" dirty="0"/>
            <a:t> des </a:t>
          </a:r>
          <a:r>
            <a:rPr lang="en-US" sz="1400" kern="1200" dirty="0" err="1"/>
            <a:t>fonds</a:t>
          </a:r>
          <a:r>
            <a:rPr lang="en-US" sz="1400" kern="1200" dirty="0"/>
            <a:t> par le </a:t>
          </a:r>
          <a:r>
            <a:rPr lang="en-US" sz="1400" kern="1200" dirty="0" err="1"/>
            <a:t>biais</a:t>
          </a:r>
          <a:r>
            <a:rPr lang="en-US" sz="1400" kern="1200" dirty="0"/>
            <a:t> de </a:t>
          </a:r>
          <a:r>
            <a:rPr lang="en-US" sz="1400" kern="1200" dirty="0" err="1"/>
            <a:t>commandes</a:t>
          </a:r>
          <a:r>
            <a:rPr lang="en-US" sz="1400" kern="1200" dirty="0"/>
            <a:t> </a:t>
          </a:r>
          <a:r>
            <a:rPr lang="en-US" sz="1400" kern="1200" dirty="0" err="1"/>
            <a:t>ou</a:t>
          </a:r>
          <a:r>
            <a:rPr lang="en-US" sz="1400" kern="1200" dirty="0"/>
            <a:t> de </a:t>
          </a:r>
          <a:r>
            <a:rPr lang="en-US" sz="1400" kern="1200" dirty="0" err="1"/>
            <a:t>contrats</a:t>
          </a:r>
          <a:endParaRPr lang="en-US" sz="1400" kern="1200" dirty="0"/>
        </a:p>
      </dsp:txBody>
      <dsp:txXfrm>
        <a:off x="5319188" y="1128187"/>
        <a:ext cx="2378755" cy="1134621"/>
      </dsp:txXfrm>
    </dsp:sp>
    <dsp:sp modelId="{48A8B9F7-66A1-A048-ADEF-2B5E6CB60260}">
      <dsp:nvSpPr>
        <dsp:cNvPr id="0" name=""/>
        <dsp:cNvSpPr/>
      </dsp:nvSpPr>
      <dsp:spPr>
        <a:xfrm>
          <a:off x="4724395" y="2895606"/>
          <a:ext cx="2686183" cy="134170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Les </a:t>
          </a:r>
          <a:r>
            <a:rPr lang="en-US" sz="1400" kern="1200" dirty="0" err="1"/>
            <a:t>paiements</a:t>
          </a:r>
          <a:r>
            <a:rPr lang="en-US" sz="1400" kern="1200" dirty="0"/>
            <a:t> </a:t>
          </a:r>
          <a:r>
            <a:rPr lang="en-US" sz="1400" kern="1200" dirty="0" err="1"/>
            <a:t>sont</a:t>
          </a:r>
          <a:r>
            <a:rPr lang="en-US" sz="1400" kern="1200" dirty="0"/>
            <a:t> </a:t>
          </a:r>
          <a:r>
            <a:rPr lang="en-US" sz="1400" kern="1200" dirty="0" err="1"/>
            <a:t>effectués</a:t>
          </a:r>
          <a:r>
            <a:rPr lang="en-US" sz="1400" kern="1200" dirty="0"/>
            <a:t> pour les </a:t>
          </a:r>
          <a:r>
            <a:rPr lang="en-US" sz="1400" kern="1200" dirty="0" err="1"/>
            <a:t>biens</a:t>
          </a:r>
          <a:r>
            <a:rPr lang="en-US" sz="1400" kern="1200" dirty="0"/>
            <a:t> &amp; services </a:t>
          </a:r>
          <a:r>
            <a:rPr lang="en-US" sz="1400" kern="1200" dirty="0" err="1"/>
            <a:t>fournis</a:t>
          </a:r>
          <a:endParaRPr lang="en-US" sz="1400" kern="1200" dirty="0"/>
        </a:p>
      </dsp:txBody>
      <dsp:txXfrm>
        <a:off x="4789892" y="2961103"/>
        <a:ext cx="2555189" cy="1210711"/>
      </dsp:txXfrm>
    </dsp:sp>
    <dsp:sp modelId="{1A44938C-A64E-854A-8285-07A973B0C688}">
      <dsp:nvSpPr>
        <dsp:cNvPr id="0" name=""/>
        <dsp:cNvSpPr/>
      </dsp:nvSpPr>
      <dsp:spPr>
        <a:xfrm>
          <a:off x="990596" y="2895591"/>
          <a:ext cx="2444275" cy="138103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Les transactions </a:t>
          </a:r>
          <a:r>
            <a:rPr lang="en-US" sz="1400" kern="1200" dirty="0" err="1"/>
            <a:t>sont</a:t>
          </a:r>
          <a:r>
            <a:rPr lang="en-US" sz="1400" kern="1200" dirty="0"/>
            <a:t> </a:t>
          </a:r>
          <a:r>
            <a:rPr lang="en-US" sz="1400" kern="1200" dirty="0" err="1"/>
            <a:t>inscrites</a:t>
          </a:r>
          <a:r>
            <a:rPr lang="en-US" sz="1400" kern="1200" dirty="0"/>
            <a:t> </a:t>
          </a:r>
          <a:r>
            <a:rPr lang="en-US" sz="1400" kern="1200" dirty="0" err="1"/>
            <a:t>dans</a:t>
          </a:r>
          <a:r>
            <a:rPr lang="en-US" sz="1400" kern="1200" dirty="0"/>
            <a:t> le </a:t>
          </a:r>
          <a:r>
            <a:rPr lang="en-US" sz="1400" kern="1200" dirty="0" err="1"/>
            <a:t>système</a:t>
          </a:r>
          <a:r>
            <a:rPr lang="en-US" sz="1400" kern="1200" dirty="0"/>
            <a:t> </a:t>
          </a:r>
          <a:r>
            <a:rPr lang="en-US" sz="1400" kern="1200" dirty="0" err="1"/>
            <a:t>comptable</a:t>
          </a:r>
          <a:endParaRPr lang="en-US" sz="1400" kern="1200" dirty="0"/>
        </a:p>
      </dsp:txBody>
      <dsp:txXfrm>
        <a:off x="1058013" y="2963008"/>
        <a:ext cx="2309441" cy="1246204"/>
      </dsp:txXfrm>
    </dsp:sp>
    <dsp:sp modelId="{12DD6430-50CE-1F41-8611-184B464AB303}">
      <dsp:nvSpPr>
        <dsp:cNvPr id="0" name=""/>
        <dsp:cNvSpPr/>
      </dsp:nvSpPr>
      <dsp:spPr>
        <a:xfrm>
          <a:off x="609591" y="1143008"/>
          <a:ext cx="2551892" cy="133358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Rapports </a:t>
          </a:r>
          <a:r>
            <a:rPr lang="en-US" sz="1400" kern="1200" dirty="0" err="1"/>
            <a:t>budgétaires</a:t>
          </a:r>
          <a:r>
            <a:rPr lang="en-US" sz="1400" kern="1200" dirty="0"/>
            <a:t> et </a:t>
          </a:r>
          <a:r>
            <a:rPr lang="en-US" sz="1400" kern="1200" dirty="0" err="1"/>
            <a:t>préparation</a:t>
          </a:r>
          <a:r>
            <a:rPr lang="en-US" sz="1400" kern="1200" dirty="0"/>
            <a:t> des </a:t>
          </a:r>
          <a:r>
            <a:rPr lang="en-US" sz="1400" kern="1200" dirty="0" err="1"/>
            <a:t>états</a:t>
          </a:r>
          <a:r>
            <a:rPr lang="en-US" sz="1400" kern="1200" dirty="0"/>
            <a:t> financiers </a:t>
          </a:r>
        </a:p>
      </dsp:txBody>
      <dsp:txXfrm>
        <a:off x="674691" y="1208108"/>
        <a:ext cx="2421692" cy="1203385"/>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1" name="Rectangle 3"/>
          <p:cNvSpPr>
            <a:spLocks noGrp="1" noChangeArrowheads="1"/>
          </p:cNvSpPr>
          <p:nvPr>
            <p:ph type="dt" sz="quarter" idx="1"/>
          </p:nvPr>
        </p:nvSpPr>
        <p:spPr bwMode="auto">
          <a:xfrm>
            <a:off x="3883852"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83852"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a:defRPr>
                <a:solidFill>
                  <a:schemeClr val="tx1"/>
                </a:solidFill>
                <a:latin typeface="Arial" pitchFamily="34" charset="0"/>
              </a:defRPr>
            </a:lvl1pPr>
          </a:lstStyle>
          <a:p>
            <a:fld id="{DF06AD43-F2CF-4BBD-9FAE-072B3C9D48E2}" type="slidenum">
              <a:rPr lang="en-GB"/>
              <a:pPr/>
              <a:t>‹N°›</a:t>
            </a:fld>
            <a:endParaRPr lang="en-GB"/>
          </a:p>
        </p:txBody>
      </p:sp>
    </p:spTree>
    <p:extLst>
      <p:ext uri="{BB962C8B-B14F-4D97-AF65-F5344CB8AC3E}">
        <p14:creationId xmlns:p14="http://schemas.microsoft.com/office/powerpoint/2010/main" val="23119469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67" name="Rectangle 3"/>
          <p:cNvSpPr>
            <a:spLocks noGrp="1" noChangeArrowheads="1"/>
          </p:cNvSpPr>
          <p:nvPr>
            <p:ph type="dt" idx="1"/>
          </p:nvPr>
        </p:nvSpPr>
        <p:spPr bwMode="auto">
          <a:xfrm>
            <a:off x="3883852"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942975" y="746125"/>
            <a:ext cx="4973638" cy="3730625"/>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85480" y="4724678"/>
            <a:ext cx="5487041" cy="4476512"/>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83852"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a:defRPr>
                <a:solidFill>
                  <a:schemeClr val="tx1"/>
                </a:solidFill>
                <a:latin typeface="Arial" pitchFamily="34" charset="0"/>
              </a:defRPr>
            </a:lvl1pPr>
          </a:lstStyle>
          <a:p>
            <a:fld id="{00A52270-03CC-44EB-86CA-5C51705FD7DA}" type="slidenum">
              <a:rPr lang="en-GB"/>
              <a:pPr/>
              <a:t>‹N°›</a:t>
            </a:fld>
            <a:endParaRPr lang="en-GB"/>
          </a:p>
        </p:txBody>
      </p:sp>
    </p:spTree>
    <p:extLst>
      <p:ext uri="{BB962C8B-B14F-4D97-AF65-F5344CB8AC3E}">
        <p14:creationId xmlns:p14="http://schemas.microsoft.com/office/powerpoint/2010/main" val="19456518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p:cNvSpPr>
            <a:spLocks noGrp="1" noRot="1" noChangeAspect="1" noTextEdit="1"/>
          </p:cNvSpPr>
          <p:nvPr>
            <p:ph type="sldImg"/>
          </p:nvPr>
        </p:nvSpPr>
        <p:spPr>
          <a:ln/>
        </p:spPr>
      </p:sp>
      <p:sp>
        <p:nvSpPr>
          <p:cNvPr id="17410"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17411" name="Espace réservé du numéro de diapositive 3"/>
          <p:cNvSpPr>
            <a:spLocks noGrp="1"/>
          </p:cNvSpPr>
          <p:nvPr>
            <p:ph type="sldNum" sz="quarter" idx="5"/>
          </p:nvPr>
        </p:nvSpPr>
        <p:spPr>
          <a:noFill/>
        </p:spPr>
        <p:txBody>
          <a:bodyPr/>
          <a:lstStyle/>
          <a:p>
            <a:fld id="{A44674FA-47CD-4578-AD07-08448D8B5F7E}" type="slidenum">
              <a:rPr lang="fr-BE"/>
              <a:pPr/>
              <a:t>1</a:t>
            </a:fld>
            <a:endParaRPr lang="fr-BE"/>
          </a:p>
        </p:txBody>
      </p:sp>
    </p:spTree>
    <p:extLst>
      <p:ext uri="{BB962C8B-B14F-4D97-AF65-F5344CB8AC3E}">
        <p14:creationId xmlns:p14="http://schemas.microsoft.com/office/powerpoint/2010/main" val="29912425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277D30F6-A331-41E9-AA85-74244E220A80}" type="slidenum">
              <a:rPr lang="en-GB"/>
              <a:pPr/>
              <a:t>10</a:t>
            </a:fld>
            <a:endParaRPr lang="en-GB"/>
          </a:p>
        </p:txBody>
      </p:sp>
    </p:spTree>
    <p:extLst>
      <p:ext uri="{BB962C8B-B14F-4D97-AF65-F5344CB8AC3E}">
        <p14:creationId xmlns:p14="http://schemas.microsoft.com/office/powerpoint/2010/main" val="3509555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D7975DF-5512-46DF-91D0-B13CEF6A5911}" type="slidenum">
              <a:rPr lang="en-GB" smtClean="0">
                <a:latin typeface="Times New Roman" pitchFamily="18" charset="0"/>
                <a:cs typeface="Times New Roman" pitchFamily="18" charset="0"/>
              </a:rPr>
              <a:pPr/>
              <a:t>11</a:t>
            </a:fld>
            <a:endParaRPr lang="en-GB">
              <a:latin typeface="Times New Roman" pitchFamily="18" charset="0"/>
              <a:cs typeface="Times New Roman" pitchFamily="18" charset="0"/>
            </a:endParaRPr>
          </a:p>
        </p:txBody>
      </p:sp>
      <p:sp>
        <p:nvSpPr>
          <p:cNvPr id="63491" name="Rectangle 2"/>
          <p:cNvSpPr>
            <a:spLocks noGrp="1" noRot="1" noChangeAspect="1" noChangeArrowheads="1" noTextEdit="1"/>
          </p:cNvSpPr>
          <p:nvPr>
            <p:ph type="sldImg"/>
          </p:nvPr>
        </p:nvSpPr>
        <p:spPr bwMode="auto">
          <a:xfrm>
            <a:off x="941388" y="746125"/>
            <a:ext cx="4976812" cy="3732213"/>
          </a:xfrm>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3511785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41FEBAC-078D-4246-AC3E-D0F78E5F39CB}" type="slidenum">
              <a:rPr lang="en-GB" smtClean="0">
                <a:latin typeface="Times New Roman" pitchFamily="18" charset="0"/>
                <a:cs typeface="Times New Roman" pitchFamily="18" charset="0"/>
              </a:rPr>
              <a:pPr/>
              <a:t>12</a:t>
            </a:fld>
            <a:endParaRPr lang="en-GB">
              <a:latin typeface="Times New Roman" pitchFamily="18" charset="0"/>
              <a:cs typeface="Times New Roman" pitchFamily="18" charset="0"/>
            </a:endParaRPr>
          </a:p>
        </p:txBody>
      </p:sp>
      <p:sp>
        <p:nvSpPr>
          <p:cNvPr id="64515" name="Rectangle 2"/>
          <p:cNvSpPr>
            <a:spLocks noGrp="1" noRot="1" noChangeAspect="1" noChangeArrowheads="1" noTextEdit="1"/>
          </p:cNvSpPr>
          <p:nvPr>
            <p:ph type="sldImg"/>
          </p:nvPr>
        </p:nvSpPr>
        <p:spPr bwMode="auto">
          <a:xfrm>
            <a:off x="941388" y="746125"/>
            <a:ext cx="4976812" cy="3732213"/>
          </a:xfrm>
          <a:noFill/>
          <a:ln>
            <a:solidFill>
              <a:srgbClr val="000000"/>
            </a:solidFill>
            <a:miter lim="800000"/>
            <a:headEnd/>
            <a:tailEnd/>
          </a:ln>
        </p:spPr>
      </p:sp>
      <p:sp>
        <p:nvSpPr>
          <p:cNvPr id="645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197225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ln/>
        </p:spPr>
      </p:sp>
      <p:sp>
        <p:nvSpPr>
          <p:cNvPr id="60419" name="Espace réservé des commentaires 2"/>
          <p:cNvSpPr>
            <a:spLocks noGrp="1"/>
          </p:cNvSpPr>
          <p:nvPr>
            <p:ph type="body" idx="1"/>
          </p:nvPr>
        </p:nvSpPr>
        <p:spPr>
          <a:noFill/>
          <a:ln/>
        </p:spPr>
        <p:txBody>
          <a:bodyPr/>
          <a:lstStyle/>
          <a:p>
            <a:pPr eaLnBrk="1" hangingPunct="1">
              <a:spcBef>
                <a:spcPct val="0"/>
              </a:spcBef>
            </a:pPr>
            <a:endParaRPr lang="fr-BE" dirty="0"/>
          </a:p>
        </p:txBody>
      </p:sp>
      <p:sp>
        <p:nvSpPr>
          <p:cNvPr id="60420" name="Espace réservé du numéro de diapositive 3"/>
          <p:cNvSpPr>
            <a:spLocks noGrp="1"/>
          </p:cNvSpPr>
          <p:nvPr>
            <p:ph type="sldNum" sz="quarter" idx="5"/>
          </p:nvPr>
        </p:nvSpPr>
        <p:spPr>
          <a:noFill/>
        </p:spPr>
        <p:txBody>
          <a:bodyPr/>
          <a:lstStyle/>
          <a:p>
            <a:fld id="{CCA396AD-5D80-4AB7-B4ED-886EF05CD0E8}" type="slidenum">
              <a:rPr lang="en-GB" smtClean="0"/>
              <a:pPr/>
              <a:t>13</a:t>
            </a:fld>
            <a:endParaRPr lang="en-GB"/>
          </a:p>
        </p:txBody>
      </p:sp>
    </p:spTree>
    <p:extLst>
      <p:ext uri="{BB962C8B-B14F-4D97-AF65-F5344CB8AC3E}">
        <p14:creationId xmlns:p14="http://schemas.microsoft.com/office/powerpoint/2010/main" val="3349293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ln/>
        </p:spPr>
      </p:sp>
      <p:sp>
        <p:nvSpPr>
          <p:cNvPr id="60419" name="Espace réservé des commentaires 2"/>
          <p:cNvSpPr>
            <a:spLocks noGrp="1"/>
          </p:cNvSpPr>
          <p:nvPr>
            <p:ph type="body" idx="1"/>
          </p:nvPr>
        </p:nvSpPr>
        <p:spPr>
          <a:noFill/>
          <a:ln/>
        </p:spPr>
        <p:txBody>
          <a:bodyPr/>
          <a:lstStyle/>
          <a:p>
            <a:pPr eaLnBrk="1" hangingPunct="1">
              <a:spcBef>
                <a:spcPct val="0"/>
              </a:spcBef>
            </a:pPr>
            <a:endParaRPr lang="fr-BE" dirty="0"/>
          </a:p>
        </p:txBody>
      </p:sp>
      <p:sp>
        <p:nvSpPr>
          <p:cNvPr id="60420" name="Espace réservé du numéro de diapositive 3"/>
          <p:cNvSpPr>
            <a:spLocks noGrp="1"/>
          </p:cNvSpPr>
          <p:nvPr>
            <p:ph type="sldNum" sz="quarter" idx="5"/>
          </p:nvPr>
        </p:nvSpPr>
        <p:spPr>
          <a:noFill/>
        </p:spPr>
        <p:txBody>
          <a:bodyPr/>
          <a:lstStyle/>
          <a:p>
            <a:fld id="{CCA396AD-5D80-4AB7-B4ED-886EF05CD0E8}" type="slidenum">
              <a:rPr lang="en-GB" smtClean="0"/>
              <a:pPr/>
              <a:t>14</a:t>
            </a:fld>
            <a:endParaRPr lang="en-GB"/>
          </a:p>
        </p:txBody>
      </p:sp>
    </p:spTree>
    <p:extLst>
      <p:ext uri="{BB962C8B-B14F-4D97-AF65-F5344CB8AC3E}">
        <p14:creationId xmlns:p14="http://schemas.microsoft.com/office/powerpoint/2010/main" val="37405834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ln/>
        </p:spPr>
      </p:sp>
      <p:sp>
        <p:nvSpPr>
          <p:cNvPr id="60419" name="Espace réservé des commentaires 2"/>
          <p:cNvSpPr>
            <a:spLocks noGrp="1"/>
          </p:cNvSpPr>
          <p:nvPr>
            <p:ph type="body" idx="1"/>
          </p:nvPr>
        </p:nvSpPr>
        <p:spPr>
          <a:noFill/>
          <a:ln/>
        </p:spPr>
        <p:txBody>
          <a:bodyPr/>
          <a:lstStyle/>
          <a:p>
            <a:pPr eaLnBrk="1" hangingPunct="1">
              <a:spcBef>
                <a:spcPct val="0"/>
              </a:spcBef>
            </a:pPr>
            <a:r>
              <a:rPr lang="en-US" dirty="0"/>
              <a:t>There are different forms of commitment control: make reference to the internal control module. Also it may be distinguished (</a:t>
            </a:r>
            <a:r>
              <a:rPr lang="en-US" dirty="0" err="1"/>
              <a:t>i</a:t>
            </a:r>
            <a:r>
              <a:rPr lang="en-US" dirty="0"/>
              <a:t>) the commitment control which consists of only controlling the commitment against the appropriation and (ii) the control that includes also other regularity controls  Commitment plans badly designed  may lead to inefficiencies (impossible to commit contract for maintenance the first semester because of a 50% rule in Madagascar until recently)</a:t>
            </a:r>
          </a:p>
          <a:p>
            <a:pPr eaLnBrk="1" hangingPunct="1">
              <a:spcBef>
                <a:spcPct val="0"/>
              </a:spcBef>
            </a:pPr>
            <a:endParaRPr lang="en-US" dirty="0"/>
          </a:p>
          <a:p>
            <a:pPr eaLnBrk="1" hangingPunct="1">
              <a:spcBef>
                <a:spcPct val="0"/>
              </a:spcBef>
            </a:pPr>
            <a:r>
              <a:rPr lang="en-US" dirty="0"/>
              <a:t>Payment arrears may be after a month (UK) or three months (Ghana and UEMOA).</a:t>
            </a:r>
            <a:endParaRPr lang="fr-BE" dirty="0"/>
          </a:p>
        </p:txBody>
      </p:sp>
      <p:sp>
        <p:nvSpPr>
          <p:cNvPr id="60420" name="Espace réservé du numéro de diapositive 3"/>
          <p:cNvSpPr>
            <a:spLocks noGrp="1"/>
          </p:cNvSpPr>
          <p:nvPr>
            <p:ph type="sldNum" sz="quarter" idx="5"/>
          </p:nvPr>
        </p:nvSpPr>
        <p:spPr>
          <a:noFill/>
        </p:spPr>
        <p:txBody>
          <a:bodyPr/>
          <a:lstStyle/>
          <a:p>
            <a:fld id="{CCA396AD-5D80-4AB7-B4ED-886EF05CD0E8}" type="slidenum">
              <a:rPr lang="en-GB" smtClean="0"/>
              <a:pPr/>
              <a:t>15</a:t>
            </a:fld>
            <a:endParaRPr lang="en-GB"/>
          </a:p>
        </p:txBody>
      </p:sp>
    </p:spTree>
    <p:extLst>
      <p:ext uri="{BB962C8B-B14F-4D97-AF65-F5344CB8AC3E}">
        <p14:creationId xmlns:p14="http://schemas.microsoft.com/office/powerpoint/2010/main" val="1454749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7D6B7CC-B750-49F1-88A8-4FD6B533E661}" type="slidenum">
              <a:rPr lang="en-GB" smtClean="0">
                <a:latin typeface="Times New Roman" pitchFamily="18" charset="0"/>
                <a:cs typeface="Times New Roman" pitchFamily="18" charset="0"/>
              </a:rPr>
              <a:pPr/>
              <a:t>18</a:t>
            </a:fld>
            <a:endParaRPr lang="en-GB">
              <a:latin typeface="Times New Roman" pitchFamily="18" charset="0"/>
              <a:cs typeface="Times New Roman" pitchFamily="18" charset="0"/>
            </a:endParaRPr>
          </a:p>
        </p:txBody>
      </p:sp>
      <p:sp>
        <p:nvSpPr>
          <p:cNvPr id="686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2408021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11354A96-556E-499D-90A8-55106672EAA8}" type="slidenum">
              <a:rPr lang="en-GB" smtClean="0">
                <a:latin typeface="Times New Roman" pitchFamily="18" charset="0"/>
                <a:cs typeface="Times New Roman" pitchFamily="18" charset="0"/>
              </a:rPr>
              <a:pPr/>
              <a:t>19</a:t>
            </a:fld>
            <a:endParaRPr lang="en-GB">
              <a:latin typeface="Times New Roman" pitchFamily="18" charset="0"/>
              <a:cs typeface="Times New Roman" pitchFamily="18" charset="0"/>
            </a:endParaRPr>
          </a:p>
        </p:txBody>
      </p:sp>
      <p:sp>
        <p:nvSpPr>
          <p:cNvPr id="716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16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520744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e l'image des diapositives 1"/>
          <p:cNvSpPr>
            <a:spLocks noGrp="1" noRot="1" noChangeAspect="1" noTextEdit="1"/>
          </p:cNvSpPr>
          <p:nvPr>
            <p:ph type="sldImg"/>
          </p:nvPr>
        </p:nvSpPr>
        <p:spPr>
          <a:ln/>
        </p:spPr>
      </p:sp>
      <p:sp>
        <p:nvSpPr>
          <p:cNvPr id="68611"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68612" name="Espace réservé du numéro de diapositive 3"/>
          <p:cNvSpPr>
            <a:spLocks noGrp="1"/>
          </p:cNvSpPr>
          <p:nvPr>
            <p:ph type="sldNum" sz="quarter" idx="5"/>
          </p:nvPr>
        </p:nvSpPr>
        <p:spPr>
          <a:noFill/>
        </p:spPr>
        <p:txBody>
          <a:bodyPr/>
          <a:lstStyle/>
          <a:p>
            <a:fld id="{8A6D849F-4D4B-4373-A657-186388233CB2}" type="slidenum">
              <a:rPr lang="en-GB" smtClean="0"/>
              <a:pPr/>
              <a:t>20</a:t>
            </a:fld>
            <a:endParaRPr lang="en-GB"/>
          </a:p>
        </p:txBody>
      </p:sp>
    </p:spTree>
    <p:extLst>
      <p:ext uri="{BB962C8B-B14F-4D97-AF65-F5344CB8AC3E}">
        <p14:creationId xmlns:p14="http://schemas.microsoft.com/office/powerpoint/2010/main" val="3854616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e l'image des diapositives 1"/>
          <p:cNvSpPr>
            <a:spLocks noGrp="1" noRot="1" noChangeAspect="1" noTextEdit="1"/>
          </p:cNvSpPr>
          <p:nvPr>
            <p:ph type="sldImg"/>
          </p:nvPr>
        </p:nvSpPr>
        <p:spPr>
          <a:ln/>
        </p:spPr>
      </p:sp>
      <p:sp>
        <p:nvSpPr>
          <p:cNvPr id="68611"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68612" name="Espace réservé du numéro de diapositive 3"/>
          <p:cNvSpPr>
            <a:spLocks noGrp="1"/>
          </p:cNvSpPr>
          <p:nvPr>
            <p:ph type="sldNum" sz="quarter" idx="5"/>
          </p:nvPr>
        </p:nvSpPr>
        <p:spPr>
          <a:noFill/>
        </p:spPr>
        <p:txBody>
          <a:bodyPr/>
          <a:lstStyle/>
          <a:p>
            <a:fld id="{8A6D849F-4D4B-4373-A657-186388233CB2}" type="slidenum">
              <a:rPr lang="en-GB" smtClean="0"/>
              <a:pPr/>
              <a:t>21</a:t>
            </a:fld>
            <a:endParaRPr lang="en-GB"/>
          </a:p>
        </p:txBody>
      </p:sp>
    </p:spTree>
    <p:extLst>
      <p:ext uri="{BB962C8B-B14F-4D97-AF65-F5344CB8AC3E}">
        <p14:creationId xmlns:p14="http://schemas.microsoft.com/office/powerpoint/2010/main" val="1875243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277D30F6-A331-41E9-AA85-74244E220A80}" type="slidenum">
              <a:rPr lang="en-GB"/>
              <a:pPr/>
              <a:t>2</a:t>
            </a:fld>
            <a:endParaRPr lang="en-GB"/>
          </a:p>
        </p:txBody>
      </p:sp>
    </p:spTree>
    <p:extLst>
      <p:ext uri="{BB962C8B-B14F-4D97-AF65-F5344CB8AC3E}">
        <p14:creationId xmlns:p14="http://schemas.microsoft.com/office/powerpoint/2010/main" val="3133631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277D30F6-A331-41E9-AA85-74244E220A80}" type="slidenum">
              <a:rPr lang="en-GB"/>
              <a:pPr/>
              <a:t>22</a:t>
            </a:fld>
            <a:endParaRPr lang="en-GB"/>
          </a:p>
        </p:txBody>
      </p:sp>
    </p:spTree>
    <p:extLst>
      <p:ext uri="{BB962C8B-B14F-4D97-AF65-F5344CB8AC3E}">
        <p14:creationId xmlns:p14="http://schemas.microsoft.com/office/powerpoint/2010/main" val="4204162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89D03A-73DA-47C4-B079-397079A4CE7B}" type="slidenum">
              <a:rPr lang="en-US"/>
              <a:pPr/>
              <a:t>23</a:t>
            </a:fld>
            <a:endParaRPr lang="en-US"/>
          </a:p>
        </p:txBody>
      </p:sp>
      <p:sp>
        <p:nvSpPr>
          <p:cNvPr id="860162" name="Rectangle 2"/>
          <p:cNvSpPr>
            <a:spLocks noGrp="1" noRot="1" noChangeAspect="1" noChangeArrowheads="1" noTextEdit="1"/>
          </p:cNvSpPr>
          <p:nvPr>
            <p:ph type="sldImg"/>
          </p:nvPr>
        </p:nvSpPr>
        <p:spPr>
          <a:ln/>
        </p:spPr>
      </p:sp>
      <p:sp>
        <p:nvSpPr>
          <p:cNvPr id="860163"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6887027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Espace réservé de l'image des diapositives 1"/>
          <p:cNvSpPr>
            <a:spLocks noGrp="1" noRot="1" noChangeAspect="1" noTextEdit="1"/>
          </p:cNvSpPr>
          <p:nvPr>
            <p:ph type="sldImg"/>
          </p:nvPr>
        </p:nvSpPr>
        <p:spPr>
          <a:ln/>
        </p:spPr>
      </p:sp>
      <p:sp>
        <p:nvSpPr>
          <p:cNvPr id="74754"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74755" name="Espace réservé du numéro de diapositive 3"/>
          <p:cNvSpPr>
            <a:spLocks noGrp="1"/>
          </p:cNvSpPr>
          <p:nvPr>
            <p:ph type="sldNum" sz="quarter" idx="5"/>
          </p:nvPr>
        </p:nvSpPr>
        <p:spPr>
          <a:noFill/>
        </p:spPr>
        <p:txBody>
          <a:bodyPr/>
          <a:lstStyle/>
          <a:p>
            <a:fld id="{E7F1D363-D074-443A-9658-0756A052EF8D}" type="slidenum">
              <a:rPr lang="en-GB"/>
              <a:pPr/>
              <a:t>24</a:t>
            </a:fld>
            <a:endParaRPr lang="en-GB"/>
          </a:p>
        </p:txBody>
      </p:sp>
    </p:spTree>
    <p:extLst>
      <p:ext uri="{BB962C8B-B14F-4D97-AF65-F5344CB8AC3E}">
        <p14:creationId xmlns:p14="http://schemas.microsoft.com/office/powerpoint/2010/main" val="4102423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F7B2BE5-54C6-4127-93AA-5E0BBD0B19C9}" type="slidenum">
              <a:rPr lang="en-GB" smtClean="0">
                <a:latin typeface="Times New Roman" pitchFamily="18" charset="0"/>
                <a:cs typeface="Times New Roman" pitchFamily="18" charset="0"/>
              </a:rPr>
              <a:pPr/>
              <a:t>3</a:t>
            </a:fld>
            <a:endParaRPr lang="en-GB">
              <a:latin typeface="Times New Roman" pitchFamily="18" charset="0"/>
              <a:cs typeface="Times New Roman" pitchFamily="18" charset="0"/>
            </a:endParaRPr>
          </a:p>
        </p:txBody>
      </p:sp>
      <p:sp>
        <p:nvSpPr>
          <p:cNvPr id="419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19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394326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Espace réservé de l'image des diapositives 1"/>
          <p:cNvSpPr>
            <a:spLocks noGrp="1" noRot="1" noChangeAspect="1" noTextEdit="1"/>
          </p:cNvSpPr>
          <p:nvPr>
            <p:ph type="sldImg"/>
          </p:nvPr>
        </p:nvSpPr>
        <p:spPr>
          <a:ln/>
        </p:spPr>
      </p:sp>
      <p:sp>
        <p:nvSpPr>
          <p:cNvPr id="35842"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35843" name="Espace réservé du numéro de diapositive 3"/>
          <p:cNvSpPr>
            <a:spLocks noGrp="1"/>
          </p:cNvSpPr>
          <p:nvPr>
            <p:ph type="sldNum" sz="quarter" idx="5"/>
          </p:nvPr>
        </p:nvSpPr>
        <p:spPr>
          <a:noFill/>
        </p:spPr>
        <p:txBody>
          <a:bodyPr/>
          <a:lstStyle/>
          <a:p>
            <a:fld id="{EC4702FD-B76E-4DC1-981B-405FD8E7FCAA}" type="slidenum">
              <a:rPr lang="en-GB"/>
              <a:pPr/>
              <a:t>4</a:t>
            </a:fld>
            <a:endParaRPr lang="en-GB"/>
          </a:p>
        </p:txBody>
      </p:sp>
    </p:spTree>
    <p:extLst>
      <p:ext uri="{BB962C8B-B14F-4D97-AF65-F5344CB8AC3E}">
        <p14:creationId xmlns:p14="http://schemas.microsoft.com/office/powerpoint/2010/main" val="3075606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Espace réservé de l'image des diapositives 1"/>
          <p:cNvSpPr>
            <a:spLocks noGrp="1" noRot="1" noChangeAspect="1" noTextEdit="1"/>
          </p:cNvSpPr>
          <p:nvPr>
            <p:ph type="sldImg"/>
          </p:nvPr>
        </p:nvSpPr>
        <p:spPr>
          <a:ln/>
        </p:spPr>
      </p:sp>
      <p:sp>
        <p:nvSpPr>
          <p:cNvPr id="47107" name="Espace réservé des commentaires 2"/>
          <p:cNvSpPr>
            <a:spLocks noGrp="1"/>
          </p:cNvSpPr>
          <p:nvPr>
            <p:ph type="body" idx="1"/>
          </p:nvPr>
        </p:nvSpPr>
        <p:spPr>
          <a:noFill/>
          <a:ln/>
        </p:spPr>
        <p:txBody>
          <a:bodyPr/>
          <a:lstStyle/>
          <a:p>
            <a:pPr eaLnBrk="1" hangingPunct="1">
              <a:spcBef>
                <a:spcPct val="0"/>
              </a:spcBef>
            </a:pPr>
            <a:endParaRPr lang="en-US" dirty="0">
              <a:latin typeface="Times New Roman" pitchFamily="18" charset="0"/>
            </a:endParaRPr>
          </a:p>
          <a:p>
            <a:pPr eaLnBrk="1" hangingPunct="1">
              <a:spcBef>
                <a:spcPct val="0"/>
              </a:spcBef>
            </a:pPr>
            <a:endParaRPr lang="en-US" dirty="0">
              <a:latin typeface="Times New Roman" pitchFamily="18" charset="0"/>
            </a:endParaRPr>
          </a:p>
          <a:p>
            <a:pPr eaLnBrk="1" hangingPunct="1">
              <a:spcBef>
                <a:spcPct val="0"/>
              </a:spcBef>
            </a:pPr>
            <a:r>
              <a:rPr lang="en-US" dirty="0">
                <a:latin typeface="Times New Roman" pitchFamily="18" charset="0"/>
              </a:rPr>
              <a:t>British systems allows for cash allocations to ministries by the Treasury/Exchequer on control accounts while the French systems retains the Exchequer Function at the </a:t>
            </a:r>
            <a:r>
              <a:rPr lang="en-US" dirty="0" err="1">
                <a:latin typeface="Times New Roman" pitchFamily="18" charset="0"/>
              </a:rPr>
              <a:t>Trésor</a:t>
            </a:r>
            <a:r>
              <a:rPr lang="en-US" dirty="0">
                <a:latin typeface="Times New Roman" pitchFamily="18" charset="0"/>
              </a:rPr>
              <a:t> so ministries are acting as spending units in charge of a budget and a “dotation </a:t>
            </a:r>
            <a:r>
              <a:rPr lang="en-US" dirty="0" err="1">
                <a:latin typeface="Times New Roman" pitchFamily="18" charset="0"/>
              </a:rPr>
              <a:t>budgétaire</a:t>
            </a:r>
            <a:r>
              <a:rPr lang="en-US" dirty="0">
                <a:latin typeface="Times New Roman" pitchFamily="18" charset="0"/>
              </a:rPr>
              <a:t>” (cash allocation).</a:t>
            </a:r>
            <a:endParaRPr lang="en-GB" dirty="0">
              <a:latin typeface="Times New Roman" pitchFamily="18" charset="0"/>
            </a:endParaRPr>
          </a:p>
          <a:p>
            <a:pPr eaLnBrk="1" hangingPunct="1">
              <a:spcBef>
                <a:spcPct val="0"/>
              </a:spcBef>
            </a:pPr>
            <a:endParaRPr lang="en-US" dirty="0">
              <a:latin typeface="Times New Roman" pitchFamily="18" charset="0"/>
            </a:endParaRPr>
          </a:p>
          <a:p>
            <a:pPr eaLnBrk="1" hangingPunct="1">
              <a:spcBef>
                <a:spcPct val="0"/>
              </a:spcBef>
            </a:pPr>
            <a:endParaRPr lang="fr-BE" dirty="0"/>
          </a:p>
        </p:txBody>
      </p:sp>
      <p:sp>
        <p:nvSpPr>
          <p:cNvPr id="47108" name="Espace réservé du numéro de diapositive 3"/>
          <p:cNvSpPr>
            <a:spLocks noGrp="1"/>
          </p:cNvSpPr>
          <p:nvPr>
            <p:ph type="sldNum" sz="quarter" idx="5"/>
          </p:nvPr>
        </p:nvSpPr>
        <p:spPr>
          <a:noFill/>
        </p:spPr>
        <p:txBody>
          <a:bodyPr/>
          <a:lstStyle/>
          <a:p>
            <a:fld id="{95E8BE89-4EDE-42B4-AC21-CEC1961DF203}" type="slidenum">
              <a:rPr lang="en-GB" smtClean="0"/>
              <a:pPr/>
              <a:t>5</a:t>
            </a:fld>
            <a:endParaRPr lang="en-GB"/>
          </a:p>
        </p:txBody>
      </p:sp>
    </p:spTree>
    <p:extLst>
      <p:ext uri="{BB962C8B-B14F-4D97-AF65-F5344CB8AC3E}">
        <p14:creationId xmlns:p14="http://schemas.microsoft.com/office/powerpoint/2010/main" val="2836644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a:ln/>
        </p:spPr>
      </p:sp>
      <p:sp>
        <p:nvSpPr>
          <p:cNvPr id="49155" name="Espace réservé des commentaires 2"/>
          <p:cNvSpPr>
            <a:spLocks noGrp="1"/>
          </p:cNvSpPr>
          <p:nvPr>
            <p:ph type="body" idx="1"/>
          </p:nvPr>
        </p:nvSpPr>
        <p:spPr>
          <a:noFill/>
          <a:ln/>
        </p:spPr>
        <p:txBody>
          <a:bodyPr/>
          <a:lstStyle/>
          <a:p>
            <a:pPr eaLnBrk="1" hangingPunct="1">
              <a:spcBef>
                <a:spcPct val="0"/>
              </a:spcBef>
            </a:pPr>
            <a:endParaRPr lang="en-US" dirty="0">
              <a:latin typeface="Times New Roman" pitchFamily="18" charset="0"/>
            </a:endParaRPr>
          </a:p>
          <a:p>
            <a:pPr eaLnBrk="1" hangingPunct="1">
              <a:spcBef>
                <a:spcPct val="0"/>
              </a:spcBef>
            </a:pPr>
            <a:endParaRPr lang="en-US" dirty="0">
              <a:latin typeface="Times New Roman" pitchFamily="18" charset="0"/>
            </a:endParaRPr>
          </a:p>
          <a:p>
            <a:pPr eaLnBrk="1" hangingPunct="1">
              <a:spcBef>
                <a:spcPct val="0"/>
              </a:spcBef>
            </a:pPr>
            <a:r>
              <a:rPr lang="en-US" dirty="0">
                <a:latin typeface="Times New Roman" pitchFamily="18" charset="0"/>
              </a:rPr>
              <a:t>Many countries have extra-budgetary funds (around 40% of budget?, Fin Regs </a:t>
            </a:r>
            <a:r>
              <a:rPr lang="en-US" dirty="0" err="1">
                <a:latin typeface="Times New Roman" pitchFamily="18" charset="0"/>
              </a:rPr>
              <a:t>etc</a:t>
            </a:r>
            <a:r>
              <a:rPr lang="en-US" dirty="0">
                <a:latin typeface="Times New Roman" pitchFamily="18" charset="0"/>
              </a:rPr>
              <a:t> may not apply) in the social sectors (pension funds, social security &amp; public health).  In Africa:</a:t>
            </a:r>
          </a:p>
          <a:p>
            <a:pPr eaLnBrk="1" hangingPunct="1">
              <a:spcBef>
                <a:spcPct val="0"/>
              </a:spcBef>
              <a:buFontTx/>
              <a:buChar char="•"/>
            </a:pPr>
            <a:r>
              <a:rPr lang="en-US" dirty="0">
                <a:latin typeface="Times New Roman" pitchFamily="18" charset="0"/>
              </a:rPr>
              <a:t> aid financed expenditure as required by donors</a:t>
            </a:r>
          </a:p>
          <a:p>
            <a:pPr eaLnBrk="1" hangingPunct="1">
              <a:spcBef>
                <a:spcPct val="0"/>
              </a:spcBef>
              <a:buFontTx/>
              <a:buChar char="•"/>
            </a:pPr>
            <a:r>
              <a:rPr lang="en-US" dirty="0">
                <a:latin typeface="Times New Roman" pitchFamily="18" charset="0"/>
              </a:rPr>
              <a:t> road funds</a:t>
            </a:r>
          </a:p>
          <a:p>
            <a:pPr eaLnBrk="1" hangingPunct="1">
              <a:spcBef>
                <a:spcPct val="0"/>
              </a:spcBef>
              <a:buFontTx/>
              <a:buChar char="•"/>
            </a:pPr>
            <a:r>
              <a:rPr lang="en-US" dirty="0">
                <a:latin typeface="Times New Roman" pitchFamily="18" charset="0"/>
              </a:rPr>
              <a:t> funds of revenue from natural resources or commodity boards</a:t>
            </a:r>
          </a:p>
          <a:p>
            <a:pPr eaLnBrk="1" hangingPunct="1">
              <a:spcBef>
                <a:spcPct val="0"/>
              </a:spcBef>
            </a:pPr>
            <a:endParaRPr lang="en-US" dirty="0">
              <a:latin typeface="Times New Roman" pitchFamily="18" charset="0"/>
            </a:endParaRPr>
          </a:p>
          <a:p>
            <a:pPr eaLnBrk="1" hangingPunct="1">
              <a:spcBef>
                <a:spcPct val="0"/>
              </a:spcBef>
            </a:pPr>
            <a:r>
              <a:rPr lang="en-US" dirty="0">
                <a:latin typeface="Times New Roman" pitchFamily="18" charset="0"/>
              </a:rPr>
              <a:t>They should be included in the budget and  it is a rule of the GFS (Government Finance Statistics of IMF) that they are included in a consolidated government account, but it is not always the case. </a:t>
            </a:r>
            <a:endParaRPr lang="en-GB" dirty="0">
              <a:latin typeface="Times New Roman" pitchFamily="18" charset="0"/>
            </a:endParaRPr>
          </a:p>
          <a:p>
            <a:pPr eaLnBrk="1" hangingPunct="1">
              <a:spcBef>
                <a:spcPct val="0"/>
              </a:spcBef>
            </a:pPr>
            <a:endParaRPr lang="en-US" dirty="0">
              <a:latin typeface="Times New Roman" pitchFamily="18" charset="0"/>
            </a:endParaRPr>
          </a:p>
          <a:p>
            <a:pPr eaLnBrk="1" hangingPunct="1">
              <a:spcBef>
                <a:spcPct val="0"/>
              </a:spcBef>
            </a:pPr>
            <a:endParaRPr lang="fr-BE" dirty="0"/>
          </a:p>
        </p:txBody>
      </p:sp>
      <p:sp>
        <p:nvSpPr>
          <p:cNvPr id="49156" name="Espace réservé du numéro de diapositive 3"/>
          <p:cNvSpPr>
            <a:spLocks noGrp="1"/>
          </p:cNvSpPr>
          <p:nvPr>
            <p:ph type="sldNum" sz="quarter" idx="5"/>
          </p:nvPr>
        </p:nvSpPr>
        <p:spPr>
          <a:noFill/>
        </p:spPr>
        <p:txBody>
          <a:bodyPr/>
          <a:lstStyle/>
          <a:p>
            <a:fld id="{96E556E6-90AB-4E0B-B5B5-2772E1035AE9}" type="slidenum">
              <a:rPr lang="en-GB" smtClean="0"/>
              <a:pPr/>
              <a:t>6</a:t>
            </a:fld>
            <a:endParaRPr lang="en-GB"/>
          </a:p>
        </p:txBody>
      </p:sp>
    </p:spTree>
    <p:extLst>
      <p:ext uri="{BB962C8B-B14F-4D97-AF65-F5344CB8AC3E}">
        <p14:creationId xmlns:p14="http://schemas.microsoft.com/office/powerpoint/2010/main" val="3381250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277D30F6-A331-41E9-AA85-74244E220A80}" type="slidenum">
              <a:rPr lang="en-GB"/>
              <a:pPr/>
              <a:t>7</a:t>
            </a:fld>
            <a:endParaRPr lang="en-GB"/>
          </a:p>
        </p:txBody>
      </p:sp>
    </p:spTree>
    <p:extLst>
      <p:ext uri="{BB962C8B-B14F-4D97-AF65-F5344CB8AC3E}">
        <p14:creationId xmlns:p14="http://schemas.microsoft.com/office/powerpoint/2010/main" val="2409231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E70698C-ED07-4BF6-BE84-7A8D73032489}" type="slidenum">
              <a:rPr lang="en-GB" smtClean="0">
                <a:latin typeface="Times New Roman" pitchFamily="18" charset="0"/>
                <a:cs typeface="Times New Roman" pitchFamily="18" charset="0"/>
              </a:rPr>
              <a:pPr/>
              <a:t>8</a:t>
            </a:fld>
            <a:endParaRPr lang="en-GB">
              <a:latin typeface="Times New Roman" pitchFamily="18" charset="0"/>
              <a:cs typeface="Times New Roman" pitchFamily="18" charset="0"/>
            </a:endParaRPr>
          </a:p>
        </p:txBody>
      </p:sp>
      <p:sp>
        <p:nvSpPr>
          <p:cNvPr id="501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01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3674408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A20CA311-C2FE-441D-B9B1-FB38D5417AC7}" type="slidenum">
              <a:rPr lang="en-GB" smtClean="0">
                <a:latin typeface="Times New Roman" pitchFamily="18" charset="0"/>
                <a:cs typeface="Times New Roman" pitchFamily="18" charset="0"/>
              </a:rPr>
              <a:pPr/>
              <a:t>9</a:t>
            </a:fld>
            <a:endParaRPr lang="en-GB">
              <a:latin typeface="Times New Roman" pitchFamily="18" charset="0"/>
              <a:cs typeface="Times New Roman" pitchFamily="18" charset="0"/>
            </a:endParaRPr>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2887565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fld id="{D1C2C452-AB81-43CF-91E0-EA2FFC7E78C3}" type="slidenum">
              <a:rPr lang="en-GB"/>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6525451C-3279-4BC4-80C7-3997000C70C1}" type="slidenum">
              <a:rPr lang="en-GB"/>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39A71E70-5230-4713-9F62-0ACF3FE57EFE}" type="slidenum">
              <a:rPr lang="en-GB"/>
              <a:pPr/>
              <a:t>‹N°›</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p:cNvSpPr>
            <a:spLocks noGrp="1" noChangeArrowheads="1"/>
          </p:cNvSpPr>
          <p:nvPr>
            <p:ph type="title"/>
          </p:nvPr>
        </p:nvSpPr>
        <p:spPr bwMode="auto">
          <a:xfrm>
            <a:off x="-32" y="-14068"/>
            <a:ext cx="9144000" cy="1143001"/>
          </a:xfrm>
          <a:prstGeom prst="rect">
            <a:avLst/>
          </a:prstGeom>
          <a:noFill/>
          <a:ln w="9525" algn="ctr">
            <a:noFill/>
            <a:miter lim="800000"/>
            <a:headEnd/>
            <a:tailEnd/>
          </a:ln>
          <a:effectLst/>
        </p:spPr>
        <p:txBody>
          <a:bodyPr/>
          <a:lstStyle/>
          <a:p>
            <a:pPr lvl="0"/>
            <a:r>
              <a:rPr lang="en-GB" dirty="0"/>
              <a:t>Click to edit Master title style</a:t>
            </a:r>
          </a:p>
        </p:txBody>
      </p:sp>
      <p:sp>
        <p:nvSpPr>
          <p:cNvPr id="4" name="Rectangle 2"/>
          <p:cNvSpPr>
            <a:spLocks noGrp="1" noChangeArrowheads="1"/>
          </p:cNvSpPr>
          <p:nvPr>
            <p:ph type="sldNum" sz="quarter" idx="10"/>
          </p:nvPr>
        </p:nvSpPr>
        <p:spPr/>
        <p:txBody>
          <a:bodyPr/>
          <a:lstStyle>
            <a:lvl1pPr>
              <a:defRPr/>
            </a:lvl1pPr>
          </a:lstStyle>
          <a:p>
            <a:fld id="{C69F9811-0ACA-438D-8365-F861128E9C02}" type="slidenum">
              <a:rPr lang="en-GB"/>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6E6B164B-62C0-4E83-9753-D1E37AEF24C5}" type="slidenum">
              <a:rPr lang="en-GB"/>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BB64AD18-756A-408C-86FD-9CBF3464B268}" type="slidenum">
              <a:rPr lang="en-GB"/>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C80D4A0E-0CA0-4D1E-B6C3-972EB9B7F9A7}" type="slidenum">
              <a:rPr lang="en-GB"/>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5E8E991F-930A-471D-A6F7-1797BDC73625}" type="slidenum">
              <a:rPr lang="en-GB"/>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3AD0AABB-3713-45F9-A31A-098466BE538F}" type="slidenum">
              <a:rPr lang="en-GB"/>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0DBEB8B5-6F66-482B-99AA-F1429B0626D4}" type="slidenum">
              <a:rPr lang="en-GB"/>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1724674A-46F1-455F-A00B-A0D3B2A698AD}" type="slidenum">
              <a:rPr lang="en-GB"/>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1D549554-E244-4B4B-A171-6EEA9797AD63}" type="slidenum">
              <a:rPr lang="en-GB"/>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17731ECD-D63C-41FA-B7DC-48FD49F662CE}" type="slidenum">
              <a:rPr lang="en-GB"/>
              <a:pPr/>
              <a:t>‹N°›</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pic>
        <p:nvPicPr>
          <p:cNvPr id="1033" name="Picture 17" descr="LOGO CE_Vertical_EN_NEG_quadri_HR"/>
          <p:cNvPicPr>
            <a:picLocks noChangeAspect="1" noChangeArrowheads="1"/>
          </p:cNvPicPr>
          <p:nvPr userDrawn="1"/>
        </p:nvPicPr>
        <p:blipFill>
          <a:blip r:embed="rId14"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9"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800" r:id="rId12"/>
  </p:sldLayoutIdLst>
  <p:txStyles>
    <p:title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MS PGothic"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S PGothic" pitchFamily="34" charset="-128"/>
          <a:cs typeface="MS PGothic" charset="0"/>
        </a:defRPr>
      </a:lvl2pPr>
      <a:lvl3pPr marL="1143000" indent="-228600" algn="l" rtl="0" eaLnBrk="0" fontAlgn="base" hangingPunct="0">
        <a:spcBef>
          <a:spcPct val="20000"/>
        </a:spcBef>
        <a:spcAft>
          <a:spcPct val="0"/>
        </a:spcAft>
        <a:defRPr sz="1400">
          <a:solidFill>
            <a:srgbClr val="0F5494"/>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cs typeface="MS PGothic"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539552" y="1988840"/>
            <a:ext cx="7772400" cy="938213"/>
          </a:xfrm>
        </p:spPr>
        <p:txBody>
          <a:bodyPr/>
          <a:lstStyle/>
          <a:p>
            <a:pPr marL="0" indent="1588" algn="ctr" eaLnBrk="1" hangingPunct="1"/>
            <a:r>
              <a:rPr lang="en-US" altLang="en-US" sz="2800" dirty="0">
                <a:solidFill>
                  <a:srgbClr val="FFC000"/>
                </a:solidFill>
              </a:rPr>
              <a:t>INTRODUCTION A LA GESTION DES FINANCES PUBLIQUES</a:t>
            </a:r>
            <a:endParaRPr lang="en-GB" sz="2800" dirty="0">
              <a:solidFill>
                <a:srgbClr val="FFC000"/>
              </a:solidFill>
            </a:endParaRPr>
          </a:p>
        </p:txBody>
      </p:sp>
      <p:sp>
        <p:nvSpPr>
          <p:cNvPr id="16386" name="Rectangle 3"/>
          <p:cNvSpPr>
            <a:spLocks noGrp="1" noChangeArrowheads="1"/>
          </p:cNvSpPr>
          <p:nvPr>
            <p:ph type="subTitle" idx="1"/>
          </p:nvPr>
        </p:nvSpPr>
        <p:spPr>
          <a:xfrm>
            <a:off x="881658" y="3645024"/>
            <a:ext cx="7088187" cy="1285875"/>
          </a:xfrm>
        </p:spPr>
        <p:txBody>
          <a:bodyPr/>
          <a:lstStyle/>
          <a:p>
            <a:pPr algn="ctr" eaLnBrk="1" hangingPunct="1"/>
            <a:r>
              <a:rPr lang="en-US" sz="3200" dirty="0"/>
              <a:t>Module 2.3:</a:t>
            </a:r>
            <a:r>
              <a:rPr lang="en-GB" sz="3200" dirty="0"/>
              <a:t> </a:t>
            </a:r>
            <a:r>
              <a:rPr lang="en-GB" sz="3200" dirty="0" err="1"/>
              <a:t>Exécution</a:t>
            </a:r>
            <a:r>
              <a:rPr lang="en-GB" sz="3200" dirty="0"/>
              <a:t> du budget</a:t>
            </a:r>
          </a:p>
          <a:p>
            <a:pPr algn="ctr" eaLnBrk="1" hangingPunct="1"/>
            <a:endParaRPr lang="en-GB" sz="3600" i="1" dirty="0">
              <a:solidFill>
                <a:srgbClr val="FFD624"/>
              </a:solidFill>
            </a:endParaRPr>
          </a:p>
          <a:p>
            <a:pPr algn="ctr" eaLnBrk="1" hangingPunct="1"/>
            <a:endParaRPr lang="en-GB" sz="3600" i="1" dirty="0">
              <a:solidFill>
                <a:srgbClr val="FFD624"/>
              </a:solidFill>
            </a:endParaRPr>
          </a:p>
          <a:p>
            <a:pPr algn="ctr" eaLnBrk="1" hangingPunct="1"/>
            <a:endParaRPr lang="fr-FR" dirty="0">
              <a:solidFill>
                <a:srgbClr val="FFD624"/>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755576" y="1976816"/>
            <a:ext cx="8229600" cy="4276725"/>
          </a:xfrm>
        </p:spPr>
        <p:txBody>
          <a:bodyPr/>
          <a:lstStyle/>
          <a:p>
            <a:pPr eaLnBrk="1" hangingPunct="1">
              <a:buClrTx/>
            </a:pPr>
            <a:endParaRPr lang="fr-FR" i="0" dirty="0">
              <a:solidFill>
                <a:srgbClr val="3166CF"/>
              </a:solidFill>
            </a:endParaRPr>
          </a:p>
          <a:p>
            <a:pPr eaLnBrk="1" hangingPunct="1">
              <a:buClrTx/>
              <a:buFont typeface="Wingdings" panose="05000000000000000000" pitchFamily="2" charset="2"/>
              <a:buChar char="Ø"/>
            </a:pPr>
            <a:r>
              <a:rPr lang="fr-FR" i="0" dirty="0"/>
              <a:t>Généralités</a:t>
            </a:r>
          </a:p>
          <a:p>
            <a:pPr eaLnBrk="1" hangingPunct="1">
              <a:buClrTx/>
              <a:buFont typeface="Wingdings" panose="05000000000000000000" pitchFamily="2" charset="2"/>
              <a:buChar char="Ø"/>
            </a:pPr>
            <a:endParaRPr lang="fr-FR" i="0" dirty="0"/>
          </a:p>
          <a:p>
            <a:pPr eaLnBrk="1" hangingPunct="1">
              <a:buClrTx/>
              <a:buFont typeface="Wingdings" panose="05000000000000000000" pitchFamily="2" charset="2"/>
              <a:buChar char="Ø"/>
            </a:pPr>
            <a:r>
              <a:rPr lang="fr-FR" i="0" dirty="0"/>
              <a:t>Le cycle de la dépense</a:t>
            </a:r>
          </a:p>
          <a:p>
            <a:pPr eaLnBrk="1" hangingPunct="1">
              <a:buClrTx/>
              <a:buFont typeface="Wingdings" panose="05000000000000000000" pitchFamily="2" charset="2"/>
              <a:buChar char="Ø"/>
            </a:pPr>
            <a:endParaRPr lang="fr-FR" i="0" dirty="0">
              <a:solidFill>
                <a:srgbClr val="002060"/>
              </a:solidFill>
            </a:endParaRPr>
          </a:p>
          <a:p>
            <a:pPr eaLnBrk="1" hangingPunct="1">
              <a:buClrTx/>
              <a:buFont typeface="Wingdings" panose="05000000000000000000" pitchFamily="2" charset="2"/>
              <a:buChar char="Ø"/>
            </a:pPr>
            <a:r>
              <a:rPr lang="fr-FR" b="1" i="0" dirty="0">
                <a:solidFill>
                  <a:srgbClr val="FF0000"/>
                </a:solidFill>
              </a:rPr>
              <a:t>Le contrôle de l’exécution</a:t>
            </a:r>
          </a:p>
          <a:p>
            <a:pPr eaLnBrk="1" hangingPunct="1">
              <a:buClrTx/>
              <a:buFont typeface="Wingdings" panose="05000000000000000000" pitchFamily="2" charset="2"/>
              <a:buChar char="Ø"/>
            </a:pPr>
            <a:endParaRPr lang="fr-FR" i="0" dirty="0">
              <a:solidFill>
                <a:srgbClr val="002060"/>
              </a:solidFill>
            </a:endParaRPr>
          </a:p>
          <a:p>
            <a:pPr eaLnBrk="1" hangingPunct="1">
              <a:buClrTx/>
              <a:buFont typeface="Wingdings" panose="05000000000000000000" pitchFamily="2" charset="2"/>
              <a:buChar char="Ø"/>
            </a:pPr>
            <a:r>
              <a:rPr lang="fr-FR" i="0" dirty="0"/>
              <a:t>Les rapports d’exécution</a:t>
            </a:r>
            <a:endParaRPr lang="fr-FR" dirty="0"/>
          </a:p>
        </p:txBody>
      </p:sp>
      <p:sp>
        <p:nvSpPr>
          <p:cNvPr id="18434" name="Titre 2"/>
          <p:cNvSpPr>
            <a:spLocks noGrp="1"/>
          </p:cNvSpPr>
          <p:nvPr>
            <p:ph type="title"/>
          </p:nvPr>
        </p:nvSpPr>
        <p:spPr>
          <a:xfrm>
            <a:off x="0" y="1143000"/>
            <a:ext cx="9144000" cy="1143000"/>
          </a:xfrm>
          <a:ln/>
        </p:spPr>
        <p:txBody>
          <a:bodyPr/>
          <a:lstStyle/>
          <a:p>
            <a:pPr indent="0" algn="ctr" eaLnBrk="1" hangingPunct="1"/>
            <a:r>
              <a:rPr lang="en-GB" altLang="en-US" sz="2800" dirty="0"/>
              <a:t>Plan du module</a:t>
            </a:r>
            <a:endParaRPr lang="fr-BE" dirty="0">
              <a:solidFill>
                <a:schemeClr val="accent6"/>
              </a:solidFill>
            </a:endParaRPr>
          </a:p>
        </p:txBody>
      </p:sp>
      <p:sp>
        <p:nvSpPr>
          <p:cNvPr id="18435" name="Espace réservé du numéro de diapositive 3"/>
          <p:cNvSpPr>
            <a:spLocks noGrp="1"/>
          </p:cNvSpPr>
          <p:nvPr>
            <p:ph type="sldNum" sz="quarter" idx="10"/>
          </p:nvPr>
        </p:nvSpPr>
        <p:spPr>
          <a:noFill/>
        </p:spPr>
        <p:txBody>
          <a:bodyPr/>
          <a:lstStyle/>
          <a:p>
            <a:fld id="{8A4C4124-4DE0-4311-96C9-328EA353A5DE}" type="slidenum">
              <a:rPr lang="en-GB"/>
              <a:pPr/>
              <a:t>10</a:t>
            </a:fld>
            <a:endParaRPr lang="en-GB"/>
          </a:p>
        </p:txBody>
      </p:sp>
      <p:sp>
        <p:nvSpPr>
          <p:cNvPr id="2" name="Flèche droite 1"/>
          <p:cNvSpPr/>
          <p:nvPr/>
        </p:nvSpPr>
        <p:spPr bwMode="auto">
          <a:xfrm>
            <a:off x="539552" y="2564904"/>
            <a:ext cx="3888432" cy="720080"/>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rgbClr val="0F5494"/>
              </a:solidFill>
              <a:effectLst/>
              <a:latin typeface="Verdana" pitchFamily="34" charset="0"/>
            </a:endParaRPr>
          </a:p>
        </p:txBody>
      </p:sp>
    </p:spTree>
    <p:extLst>
      <p:ext uri="{BB962C8B-B14F-4D97-AF65-F5344CB8AC3E}">
        <p14:creationId xmlns:p14="http://schemas.microsoft.com/office/powerpoint/2010/main" val="4130580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940F4300-1F07-449C-820B-6C044B898F87}" type="slidenum">
              <a:rPr lang="en-GB">
                <a:latin typeface="+mj-lt"/>
              </a:rPr>
              <a:pPr algn="l" eaLnBrk="0" hangingPunct="0">
                <a:lnSpc>
                  <a:spcPts val="1400"/>
                </a:lnSpc>
                <a:defRPr/>
              </a:pPr>
              <a:t>11</a:t>
            </a:fld>
            <a:endParaRPr lang="en-GB" dirty="0">
              <a:latin typeface="+mj-lt"/>
            </a:endParaRPr>
          </a:p>
        </p:txBody>
      </p:sp>
      <p:sp>
        <p:nvSpPr>
          <p:cNvPr id="2052" name="Rectangle 2"/>
          <p:cNvSpPr>
            <a:spLocks noGrp="1" noChangeArrowheads="1"/>
          </p:cNvSpPr>
          <p:nvPr>
            <p:ph type="title"/>
          </p:nvPr>
        </p:nvSpPr>
        <p:spPr>
          <a:xfrm>
            <a:off x="766441" y="1047720"/>
            <a:ext cx="7786687" cy="1143000"/>
          </a:xfrm>
        </p:spPr>
        <p:txBody>
          <a:bodyPr/>
          <a:lstStyle/>
          <a:p>
            <a:r>
              <a:rPr lang="fr-FR" sz="2600" dirty="0"/>
              <a:t>Pays francophones: les contrôles ex-ante du ministère des finances </a:t>
            </a:r>
          </a:p>
        </p:txBody>
      </p:sp>
      <p:graphicFrame>
        <p:nvGraphicFramePr>
          <p:cNvPr id="2050" name="Object 2"/>
          <p:cNvGraphicFramePr>
            <a:graphicFrameLocks noGrp="1" noChangeAspect="1"/>
          </p:cNvGraphicFramePr>
          <p:nvPr>
            <p:ph idx="1"/>
            <p:extLst>
              <p:ext uri="{D42A27DB-BD31-4B8C-83A1-F6EECF244321}">
                <p14:modId xmlns:p14="http://schemas.microsoft.com/office/powerpoint/2010/main" val="910846353"/>
              </p:ext>
            </p:extLst>
          </p:nvPr>
        </p:nvGraphicFramePr>
        <p:xfrm>
          <a:off x="323528" y="2190720"/>
          <a:ext cx="8229600" cy="4286280"/>
        </p:xfrm>
        <a:graphic>
          <a:graphicData uri="http://schemas.openxmlformats.org/presentationml/2006/ole">
            <mc:AlternateContent xmlns:mc="http://schemas.openxmlformats.org/markup-compatibility/2006">
              <mc:Choice xmlns:v="urn:schemas-microsoft-com:vml" Requires="v">
                <p:oleObj spid="_x0000_s42026" name="Feuille de calcul" r:id="rId4" imgW="9396898" imgH="5070482" progId="Excel.Sheet.8">
                  <p:embed/>
                </p:oleObj>
              </mc:Choice>
              <mc:Fallback>
                <p:oleObj name="Feuille de calcul" r:id="rId4" imgW="9396898" imgH="5070482" progId="Excel.Sheet.8">
                  <p:embed/>
                  <p:pic>
                    <p:nvPicPr>
                      <p:cNvPr id="0" name="Picture 2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2190720"/>
                        <a:ext cx="8229600" cy="42862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32509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AE4FEE5D-ED1C-4F32-967E-3B4CA9753432}" type="slidenum">
              <a:rPr lang="en-GB">
                <a:latin typeface="+mj-lt"/>
              </a:rPr>
              <a:pPr algn="l" eaLnBrk="0" hangingPunct="0">
                <a:lnSpc>
                  <a:spcPts val="1400"/>
                </a:lnSpc>
                <a:defRPr/>
              </a:pPr>
              <a:t>12</a:t>
            </a:fld>
            <a:endParaRPr lang="en-GB" dirty="0">
              <a:latin typeface="+mj-lt"/>
            </a:endParaRPr>
          </a:p>
        </p:txBody>
      </p:sp>
      <p:graphicFrame>
        <p:nvGraphicFramePr>
          <p:cNvPr id="3074" name="Object 2"/>
          <p:cNvGraphicFramePr>
            <a:graphicFrameLocks noGrp="1" noChangeAspect="1"/>
          </p:cNvGraphicFramePr>
          <p:nvPr>
            <p:ph idx="1"/>
          </p:nvPr>
        </p:nvGraphicFramePr>
        <p:xfrm>
          <a:off x="1000100" y="2143116"/>
          <a:ext cx="7175500" cy="4530725"/>
        </p:xfrm>
        <a:graphic>
          <a:graphicData uri="http://schemas.openxmlformats.org/presentationml/2006/ole">
            <mc:AlternateContent xmlns:mc="http://schemas.openxmlformats.org/markup-compatibility/2006">
              <mc:Choice xmlns:v="urn:schemas-microsoft-com:vml" Requires="v">
                <p:oleObj spid="_x0000_s43050" name="Feuille de calcul" r:id="rId4" imgW="8915400" imgH="5629487" progId="Excel.Sheet.8">
                  <p:embed/>
                </p:oleObj>
              </mc:Choice>
              <mc:Fallback>
                <p:oleObj name="Feuille de calcul" r:id="rId4" imgW="8915400" imgH="5629487" progId="Excel.Sheet.8">
                  <p:embed/>
                  <p:pic>
                    <p:nvPicPr>
                      <p:cNvPr id="0" name="Picture 2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00" y="2143116"/>
                        <a:ext cx="7175500" cy="453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2"/>
          <p:cNvSpPr txBox="1">
            <a:spLocks noChangeArrowheads="1"/>
          </p:cNvSpPr>
          <p:nvPr/>
        </p:nvSpPr>
        <p:spPr bwMode="auto">
          <a:xfrm>
            <a:off x="827584" y="1124744"/>
            <a:ext cx="778668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MS PGothic"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r>
              <a:rPr lang="fr-FR" sz="2600" kern="0" dirty="0"/>
              <a:t>Pays anglophones: les contrôles ex-ante du ministère des finances </a:t>
            </a:r>
          </a:p>
        </p:txBody>
      </p:sp>
    </p:spTree>
    <p:extLst>
      <p:ext uri="{BB962C8B-B14F-4D97-AF65-F5344CB8AC3E}">
        <p14:creationId xmlns:p14="http://schemas.microsoft.com/office/powerpoint/2010/main" val="2690971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1"/>
          <p:cNvSpPr>
            <a:spLocks noGrp="1"/>
          </p:cNvSpPr>
          <p:nvPr>
            <p:ph idx="1"/>
          </p:nvPr>
        </p:nvSpPr>
        <p:spPr>
          <a:xfrm>
            <a:off x="214282" y="1785926"/>
            <a:ext cx="8358246" cy="5072074"/>
          </a:xfrm>
        </p:spPr>
        <p:txBody>
          <a:bodyPr/>
          <a:lstStyle/>
          <a:p>
            <a:pPr eaLnBrk="1" hangingPunct="1"/>
            <a:r>
              <a:rPr lang="fr-BE" b="1" dirty="0"/>
              <a:t>Pays francophones (système </a:t>
            </a:r>
            <a:r>
              <a:rPr lang="fr-BE" b="1"/>
              <a:t>du trésor)</a:t>
            </a:r>
            <a:endParaRPr lang="fr-BE" dirty="0"/>
          </a:p>
          <a:p>
            <a:pPr marL="0" indent="0" eaLnBrk="1" hangingPunct="1">
              <a:buNone/>
            </a:pPr>
            <a:r>
              <a:rPr lang="fr-BE" sz="2000" i="0" dirty="0"/>
              <a:t>Le contrôle financier est centralisé au Ministère des Finances</a:t>
            </a:r>
          </a:p>
          <a:p>
            <a:pPr marL="0" indent="0" eaLnBrk="1" hangingPunct="1">
              <a:buNone/>
            </a:pPr>
            <a:endParaRPr lang="fr-BE" sz="2000" i="0" dirty="0"/>
          </a:p>
          <a:p>
            <a:pPr marL="0" indent="0" eaLnBrk="1" hangingPunct="1">
              <a:buNone/>
            </a:pPr>
            <a:r>
              <a:rPr lang="fr-BE" sz="2000" i="0" dirty="0"/>
              <a:t>La Direction du Contrôle Financier est représentée par des agents dans les ministères sectoriels</a:t>
            </a:r>
          </a:p>
          <a:p>
            <a:pPr marL="0" indent="0" eaLnBrk="1" hangingPunct="1">
              <a:buNone/>
            </a:pPr>
            <a:endParaRPr lang="fr-BE" sz="2000" i="0" dirty="0"/>
          </a:p>
          <a:p>
            <a:pPr marL="0" indent="0" eaLnBrk="1" hangingPunct="1">
              <a:buNone/>
            </a:pPr>
            <a:r>
              <a:rPr lang="fr-BE" sz="2000" i="0" dirty="0"/>
              <a:t>Le contrôle financier porte sur l’engagement, et parfois sur le service fait et sur l’ordonnancement</a:t>
            </a:r>
          </a:p>
          <a:p>
            <a:pPr marL="0" indent="0" eaLnBrk="1" hangingPunct="1">
              <a:buNone/>
            </a:pPr>
            <a:endParaRPr lang="fr-BE" sz="2000" i="0" dirty="0"/>
          </a:p>
          <a:p>
            <a:pPr marL="0" indent="0" eaLnBrk="1" hangingPunct="1">
              <a:buNone/>
            </a:pPr>
            <a:r>
              <a:rPr lang="fr-BE" sz="2000" i="0" dirty="0"/>
              <a:t>Séparation des rôles de l’ordonnateur, du contrôleur, et du comptable</a:t>
            </a:r>
          </a:p>
          <a:p>
            <a:pPr marL="0" indent="0" eaLnBrk="1" hangingPunct="1">
              <a:buNone/>
            </a:pPr>
            <a:endParaRPr lang="fr-BE" sz="2000" i="0" dirty="0"/>
          </a:p>
          <a:p>
            <a:pPr marL="0" indent="0" eaLnBrk="1" hangingPunct="1">
              <a:buNone/>
            </a:pPr>
            <a:r>
              <a:rPr lang="fr-BE" sz="2000" i="0" dirty="0"/>
              <a:t>Existence d’une période complémentaire</a:t>
            </a:r>
          </a:p>
          <a:p>
            <a:pPr marL="0" indent="0" eaLnBrk="1" hangingPunct="1">
              <a:buNone/>
            </a:pPr>
            <a:endParaRPr lang="fr-BE" dirty="0"/>
          </a:p>
        </p:txBody>
      </p:sp>
      <p:sp>
        <p:nvSpPr>
          <p:cNvPr id="22531" name="Titre 2"/>
          <p:cNvSpPr>
            <a:spLocks noGrp="1"/>
          </p:cNvSpPr>
          <p:nvPr>
            <p:ph type="title"/>
          </p:nvPr>
        </p:nvSpPr>
        <p:spPr>
          <a:xfrm>
            <a:off x="0" y="1000108"/>
            <a:ext cx="9144000" cy="857256"/>
          </a:xfrm>
          <a:ln/>
        </p:spPr>
        <p:txBody>
          <a:bodyPr/>
          <a:lstStyle/>
          <a:p>
            <a:pPr indent="0" eaLnBrk="1" hangingPunct="1"/>
            <a:r>
              <a:rPr lang="fr-BE" sz="2800" i="1" dirty="0"/>
              <a:t>Comparaison des contrôles financiers (1)</a:t>
            </a:r>
          </a:p>
        </p:txBody>
      </p:sp>
      <p:sp>
        <p:nvSpPr>
          <p:cNvPr id="22532" name="Espace réservé du numéro de diapositive 3"/>
          <p:cNvSpPr>
            <a:spLocks noGrp="1"/>
          </p:cNvSpPr>
          <p:nvPr>
            <p:ph type="sldNum" sz="quarter" idx="10"/>
          </p:nvPr>
        </p:nvSpPr>
        <p:spPr>
          <a:xfrm>
            <a:off x="6948264" y="6619875"/>
            <a:ext cx="2133600" cy="476250"/>
          </a:xfrm>
          <a:noFill/>
        </p:spPr>
        <p:txBody>
          <a:bodyPr/>
          <a:lstStyle/>
          <a:p>
            <a:fld id="{17167D91-F97B-48FE-BB82-E487B5C86ACA}" type="slidenum">
              <a:rPr lang="en-GB" smtClean="0"/>
              <a:pPr/>
              <a:t>13</a:t>
            </a:fld>
            <a:endParaRPr lang="en-GB" dirty="0"/>
          </a:p>
        </p:txBody>
      </p:sp>
    </p:spTree>
    <p:extLst>
      <p:ext uri="{BB962C8B-B14F-4D97-AF65-F5344CB8AC3E}">
        <p14:creationId xmlns:p14="http://schemas.microsoft.com/office/powerpoint/2010/main" val="3167949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1"/>
          <p:cNvSpPr>
            <a:spLocks noGrp="1"/>
          </p:cNvSpPr>
          <p:nvPr>
            <p:ph idx="1"/>
          </p:nvPr>
        </p:nvSpPr>
        <p:spPr>
          <a:xfrm>
            <a:off x="214282" y="1785926"/>
            <a:ext cx="8358246" cy="5072074"/>
          </a:xfrm>
        </p:spPr>
        <p:txBody>
          <a:bodyPr/>
          <a:lstStyle/>
          <a:p>
            <a:pPr eaLnBrk="1" hangingPunct="1"/>
            <a:r>
              <a:rPr lang="fr-BE" b="1" dirty="0"/>
              <a:t>Pays anglophones (modèle britannique)</a:t>
            </a:r>
            <a:endParaRPr lang="fr-BE" dirty="0"/>
          </a:p>
          <a:p>
            <a:pPr marL="0" indent="0" eaLnBrk="1" hangingPunct="1">
              <a:buNone/>
            </a:pPr>
            <a:r>
              <a:rPr lang="fr-BE" sz="2000" i="0" dirty="0"/>
              <a:t>Le contrôle financier est confié aux ministères sectoriels eux-mêmes.  C’est le rôle du « </a:t>
            </a:r>
            <a:r>
              <a:rPr lang="fr-BE" sz="2000" i="0" dirty="0" err="1"/>
              <a:t>accounting</a:t>
            </a:r>
            <a:r>
              <a:rPr lang="fr-BE" sz="2000" i="0" dirty="0"/>
              <a:t> </a:t>
            </a:r>
            <a:r>
              <a:rPr lang="fr-BE" sz="2000" i="0" dirty="0" err="1"/>
              <a:t>officer</a:t>
            </a:r>
            <a:r>
              <a:rPr lang="fr-BE" sz="2000" i="0" dirty="0"/>
              <a:t> », souvent issu du ministère des finances.</a:t>
            </a:r>
          </a:p>
          <a:p>
            <a:pPr marL="0" indent="0" eaLnBrk="1" hangingPunct="1">
              <a:buNone/>
            </a:pPr>
            <a:endParaRPr lang="fr-BE" sz="2000" i="0" dirty="0"/>
          </a:p>
          <a:p>
            <a:pPr marL="0" indent="0" eaLnBrk="1" hangingPunct="1">
              <a:buNone/>
            </a:pPr>
            <a:r>
              <a:rPr lang="fr-BE" sz="2000" i="0" dirty="0"/>
              <a:t>Les paiements sont centralisés au ministère des finances, comme dans les pays francophones (</a:t>
            </a:r>
            <a:r>
              <a:rPr lang="fr-BE" sz="2000" i="0" dirty="0" err="1"/>
              <a:t>accountant</a:t>
            </a:r>
            <a:r>
              <a:rPr lang="fr-BE" sz="2000" i="0" dirty="0"/>
              <a:t> </a:t>
            </a:r>
            <a:r>
              <a:rPr lang="fr-BE" sz="2000" i="0" dirty="0" err="1"/>
              <a:t>general</a:t>
            </a:r>
            <a:r>
              <a:rPr lang="fr-BE" sz="2000" i="0" dirty="0"/>
              <a:t>)</a:t>
            </a:r>
          </a:p>
          <a:p>
            <a:pPr marL="0" indent="0" eaLnBrk="1" hangingPunct="1">
              <a:buNone/>
            </a:pPr>
            <a:endParaRPr lang="fr-BE" sz="2000" i="0" dirty="0"/>
          </a:p>
          <a:p>
            <a:pPr marL="0" indent="0" eaLnBrk="1" hangingPunct="1">
              <a:buNone/>
            </a:pPr>
            <a:r>
              <a:rPr lang="fr-BE" sz="2000" i="0" dirty="0"/>
              <a:t>La responsabilité de la dépense et celle de contrôle de la régularité de la dépense sont confiés au même département</a:t>
            </a:r>
          </a:p>
          <a:p>
            <a:pPr marL="0" indent="0" eaLnBrk="1" hangingPunct="1">
              <a:buNone/>
            </a:pPr>
            <a:endParaRPr lang="fr-BE" sz="2000" i="0" dirty="0"/>
          </a:p>
          <a:p>
            <a:pPr marL="0" indent="0" eaLnBrk="1" hangingPunct="1">
              <a:buNone/>
            </a:pPr>
            <a:r>
              <a:rPr lang="fr-BE" sz="2000" i="0" dirty="0"/>
              <a:t>Pas de période complémentaire</a:t>
            </a:r>
          </a:p>
          <a:p>
            <a:pPr marL="0" indent="0" eaLnBrk="1" hangingPunct="1">
              <a:buNone/>
            </a:pPr>
            <a:endParaRPr lang="fr-BE" dirty="0"/>
          </a:p>
        </p:txBody>
      </p:sp>
      <p:sp>
        <p:nvSpPr>
          <p:cNvPr id="22531" name="Titre 2"/>
          <p:cNvSpPr>
            <a:spLocks noGrp="1"/>
          </p:cNvSpPr>
          <p:nvPr>
            <p:ph type="title"/>
          </p:nvPr>
        </p:nvSpPr>
        <p:spPr>
          <a:xfrm>
            <a:off x="0" y="1000108"/>
            <a:ext cx="9144000" cy="857256"/>
          </a:xfrm>
          <a:ln/>
        </p:spPr>
        <p:txBody>
          <a:bodyPr/>
          <a:lstStyle/>
          <a:p>
            <a:pPr indent="0" eaLnBrk="1" hangingPunct="1"/>
            <a:r>
              <a:rPr lang="fr-BE" sz="2800" i="1" dirty="0"/>
              <a:t>Comparaison des contrôles financiers (2)</a:t>
            </a:r>
          </a:p>
        </p:txBody>
      </p:sp>
      <p:sp>
        <p:nvSpPr>
          <p:cNvPr id="22532" name="Espace réservé du numéro de diapositive 3"/>
          <p:cNvSpPr>
            <a:spLocks noGrp="1"/>
          </p:cNvSpPr>
          <p:nvPr>
            <p:ph type="sldNum" sz="quarter" idx="10"/>
          </p:nvPr>
        </p:nvSpPr>
        <p:spPr>
          <a:xfrm>
            <a:off x="6948264" y="6619875"/>
            <a:ext cx="2133600" cy="476250"/>
          </a:xfrm>
          <a:noFill/>
        </p:spPr>
        <p:txBody>
          <a:bodyPr/>
          <a:lstStyle/>
          <a:p>
            <a:fld id="{17167D91-F97B-48FE-BB82-E487B5C86ACA}" type="slidenum">
              <a:rPr lang="en-GB" smtClean="0"/>
              <a:pPr/>
              <a:t>14</a:t>
            </a:fld>
            <a:endParaRPr lang="en-GB" dirty="0"/>
          </a:p>
        </p:txBody>
      </p:sp>
    </p:spTree>
    <p:extLst>
      <p:ext uri="{BB962C8B-B14F-4D97-AF65-F5344CB8AC3E}">
        <p14:creationId xmlns:p14="http://schemas.microsoft.com/office/powerpoint/2010/main" val="1833750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1"/>
          <p:cNvSpPr>
            <a:spLocks noGrp="1"/>
          </p:cNvSpPr>
          <p:nvPr>
            <p:ph idx="1"/>
          </p:nvPr>
        </p:nvSpPr>
        <p:spPr>
          <a:xfrm>
            <a:off x="285720" y="2249488"/>
            <a:ext cx="8229600" cy="4608512"/>
          </a:xfrm>
        </p:spPr>
        <p:txBody>
          <a:bodyPr/>
          <a:lstStyle/>
          <a:p>
            <a:pPr eaLnBrk="1" hangingPunct="1">
              <a:spcBef>
                <a:spcPts val="1200"/>
              </a:spcBef>
              <a:spcAft>
                <a:spcPts val="1200"/>
              </a:spcAft>
              <a:buClrTx/>
              <a:buFont typeface="Wingdings" pitchFamily="2" charset="2"/>
              <a:buChar char="Ø"/>
            </a:pPr>
            <a:r>
              <a:rPr lang="fr-FR" sz="2200" i="0" dirty="0"/>
              <a:t>Garantit que les gestionnaires ne dépensent uniquement que ce qui est autorisé par le Parlement &amp; débloqué par le ministère des Finances</a:t>
            </a:r>
          </a:p>
          <a:p>
            <a:pPr eaLnBrk="1" hangingPunct="1">
              <a:spcBef>
                <a:spcPts val="1200"/>
              </a:spcBef>
              <a:spcAft>
                <a:spcPts val="1200"/>
              </a:spcAft>
              <a:buClrTx/>
              <a:buFont typeface="Wingdings" pitchFamily="2" charset="2"/>
              <a:buChar char="Ø"/>
            </a:pPr>
            <a:r>
              <a:rPr lang="fr-FR" sz="2200" i="0" dirty="0"/>
              <a:t>Réduit les arriérés</a:t>
            </a:r>
          </a:p>
          <a:p>
            <a:pPr eaLnBrk="1" hangingPunct="1">
              <a:spcBef>
                <a:spcPts val="1200"/>
              </a:spcBef>
              <a:spcAft>
                <a:spcPts val="1200"/>
              </a:spcAft>
              <a:buClrTx/>
              <a:buFont typeface="Wingdings" pitchFamily="2" charset="2"/>
              <a:buChar char="Ø"/>
            </a:pPr>
            <a:r>
              <a:rPr lang="fr-FR" sz="2200" i="0" dirty="0"/>
              <a:t>Renforce la confiance des fournisseurs</a:t>
            </a:r>
          </a:p>
          <a:p>
            <a:pPr eaLnBrk="1" hangingPunct="1">
              <a:buFont typeface="Wingdings" pitchFamily="2" charset="2"/>
              <a:buChar char="Ø"/>
            </a:pPr>
            <a:endParaRPr lang="en-US" dirty="0"/>
          </a:p>
          <a:p>
            <a:pPr eaLnBrk="1" hangingPunct="1"/>
            <a:endParaRPr lang="fr-BE" dirty="0"/>
          </a:p>
        </p:txBody>
      </p:sp>
      <p:sp>
        <p:nvSpPr>
          <p:cNvPr id="22531" name="Titre 2"/>
          <p:cNvSpPr>
            <a:spLocks noGrp="1"/>
          </p:cNvSpPr>
          <p:nvPr>
            <p:ph type="title"/>
          </p:nvPr>
        </p:nvSpPr>
        <p:spPr>
          <a:xfrm>
            <a:off x="0" y="1000108"/>
            <a:ext cx="9144000" cy="1143000"/>
          </a:xfrm>
          <a:ln/>
        </p:spPr>
        <p:txBody>
          <a:bodyPr/>
          <a:lstStyle/>
          <a:p>
            <a:pPr indent="0" eaLnBrk="1" hangingPunct="1"/>
            <a:r>
              <a:rPr lang="fr-BE" i="1" dirty="0"/>
              <a:t>Le contrôle des engagements</a:t>
            </a:r>
          </a:p>
        </p:txBody>
      </p:sp>
      <p:sp>
        <p:nvSpPr>
          <p:cNvPr id="22532" name="Espace réservé du numéro de diapositive 3"/>
          <p:cNvSpPr>
            <a:spLocks noGrp="1"/>
          </p:cNvSpPr>
          <p:nvPr>
            <p:ph type="sldNum" sz="quarter" idx="10"/>
          </p:nvPr>
        </p:nvSpPr>
        <p:spPr>
          <a:noFill/>
        </p:spPr>
        <p:txBody>
          <a:bodyPr/>
          <a:lstStyle/>
          <a:p>
            <a:fld id="{17167D91-F97B-48FE-BB82-E487B5C86ACA}" type="slidenum">
              <a:rPr lang="en-GB" smtClean="0"/>
              <a:pPr/>
              <a:t>15</a:t>
            </a:fld>
            <a:endParaRPr lang="en-GB"/>
          </a:p>
        </p:txBody>
      </p:sp>
    </p:spTree>
    <p:extLst>
      <p:ext uri="{BB962C8B-B14F-4D97-AF65-F5344CB8AC3E}">
        <p14:creationId xmlns:p14="http://schemas.microsoft.com/office/powerpoint/2010/main" val="3408972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196752"/>
            <a:ext cx="8229600" cy="936625"/>
          </a:xfrm>
        </p:spPr>
        <p:txBody>
          <a:bodyPr/>
          <a:lstStyle/>
          <a:p>
            <a:r>
              <a:rPr lang="fr-FR" dirty="0"/>
              <a:t>Les autorisations d’engagement (pluriannuel)</a:t>
            </a:r>
          </a:p>
        </p:txBody>
      </p:sp>
      <p:sp>
        <p:nvSpPr>
          <p:cNvPr id="3" name="Espace réservé du contenu 2"/>
          <p:cNvSpPr>
            <a:spLocks noGrp="1"/>
          </p:cNvSpPr>
          <p:nvPr>
            <p:ph idx="1"/>
          </p:nvPr>
        </p:nvSpPr>
        <p:spPr>
          <a:xfrm>
            <a:off x="395536" y="2276872"/>
            <a:ext cx="8229600" cy="3960019"/>
          </a:xfrm>
        </p:spPr>
        <p:txBody>
          <a:bodyPr/>
          <a:lstStyle/>
          <a:p>
            <a:pPr>
              <a:buClrTx/>
            </a:pPr>
            <a:r>
              <a:rPr lang="fr-FR" sz="2200" i="0" dirty="0">
                <a:latin typeface="Arial" panose="020B0604020202020204" pitchFamily="34" charset="0"/>
                <a:cs typeface="Arial" panose="020B0604020202020204" pitchFamily="34" charset="0"/>
              </a:rPr>
              <a:t>Les marchés/contrats peuvent devoir couvrir une période pluriannuelle, en particulier pour l’ investissement</a:t>
            </a:r>
          </a:p>
          <a:p>
            <a:pPr marL="0" indent="0">
              <a:buClrTx/>
              <a:buNone/>
            </a:pPr>
            <a:endParaRPr lang="fr-FR" sz="2200" i="0" dirty="0">
              <a:latin typeface="Arial" panose="020B0604020202020204" pitchFamily="34" charset="0"/>
              <a:cs typeface="Arial" panose="020B0604020202020204" pitchFamily="34" charset="0"/>
            </a:endParaRPr>
          </a:p>
          <a:p>
            <a:pPr>
              <a:buClrTx/>
            </a:pPr>
            <a:r>
              <a:rPr lang="fr-FR" sz="2200" i="0" dirty="0">
                <a:latin typeface="Arial" panose="020B0604020202020204" pitchFamily="34" charset="0"/>
                <a:cs typeface="Arial" panose="020B0604020202020204" pitchFamily="34" charset="0"/>
              </a:rPr>
              <a:t>Pour gérer budgétairement ces marchés, l’UE, plusieurs pays d’Europe continentale, certains pays africains francophones ont dans leur budget des autorisations/crédit d’engagement (AE). </a:t>
            </a:r>
          </a:p>
          <a:p>
            <a:pPr lvl="1">
              <a:buClrTx/>
              <a:buFont typeface="Wingdings" panose="05000000000000000000" pitchFamily="2" charset="2"/>
              <a:buChar char="§"/>
            </a:pPr>
            <a:r>
              <a:rPr lang="fr-FR" sz="2200" b="0" dirty="0">
                <a:latin typeface="Arial" panose="020B0604020202020204" pitchFamily="34" charset="0"/>
                <a:cs typeface="Arial" panose="020B0604020202020204" pitchFamily="34" charset="0"/>
              </a:rPr>
              <a:t>En voie de généralisation dans le cadre des réformes budgétaires dans les pays francophones</a:t>
            </a:r>
          </a:p>
          <a:p>
            <a:pPr lvl="1">
              <a:buClrTx/>
              <a:buFont typeface="Wingdings" panose="05000000000000000000" pitchFamily="2" charset="2"/>
              <a:buChar char="§"/>
            </a:pPr>
            <a:r>
              <a:rPr lang="fr-FR" sz="2200" b="0" dirty="0">
                <a:latin typeface="Arial" panose="020B0604020202020204" pitchFamily="34" charset="0"/>
                <a:cs typeface="Arial" panose="020B0604020202020204" pitchFamily="34" charset="0"/>
              </a:rPr>
              <a:t>L’AE n’autorise que l’engagement, des crédits de paiement (CP) sont nécessaires pour payer.  </a:t>
            </a:r>
          </a:p>
          <a:p>
            <a:pPr lvl="1">
              <a:buClrTx/>
            </a:pPr>
            <a:endParaRPr lang="fr-FR" sz="1600" i="0" dirty="0">
              <a:latin typeface="Arial" panose="020B0604020202020204" pitchFamily="34" charset="0"/>
              <a:cs typeface="Arial" panose="020B0604020202020204" pitchFamily="34" charset="0"/>
            </a:endParaRPr>
          </a:p>
          <a:p>
            <a:endParaRPr lang="fr-FR" dirty="0"/>
          </a:p>
          <a:p>
            <a:endParaRPr lang="fr-FR" dirty="0"/>
          </a:p>
        </p:txBody>
      </p:sp>
    </p:spTree>
    <p:extLst>
      <p:ext uri="{BB962C8B-B14F-4D97-AF65-F5344CB8AC3E}">
        <p14:creationId xmlns:p14="http://schemas.microsoft.com/office/powerpoint/2010/main" val="2078784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0298" y="980728"/>
            <a:ext cx="8229600" cy="936625"/>
          </a:xfrm>
        </p:spPr>
        <p:txBody>
          <a:bodyPr/>
          <a:lstStyle/>
          <a:p>
            <a:r>
              <a:rPr lang="fr-FR" dirty="0"/>
              <a:t>Budget, AE et CP</a:t>
            </a:r>
          </a:p>
        </p:txBody>
      </p:sp>
      <p:pic>
        <p:nvPicPr>
          <p:cNvPr id="4" name="Espace réservé du contenu 3"/>
          <p:cNvPicPr>
            <a:picLocks noGrp="1" noChangeAspect="1"/>
          </p:cNvPicPr>
          <p:nvPr>
            <p:ph idx="1"/>
          </p:nvPr>
        </p:nvPicPr>
        <p:blipFill>
          <a:blip r:embed="rId2" cstate="print"/>
          <a:stretch>
            <a:fillRect/>
          </a:stretch>
        </p:blipFill>
        <p:spPr>
          <a:xfrm>
            <a:off x="250825" y="2307388"/>
            <a:ext cx="8229600" cy="3791036"/>
          </a:xfrm>
          <a:prstGeom prst="rect">
            <a:avLst/>
          </a:prstGeom>
        </p:spPr>
      </p:pic>
      <p:sp>
        <p:nvSpPr>
          <p:cNvPr id="3" name="TextBox 2">
            <a:extLst>
              <a:ext uri="{FF2B5EF4-FFF2-40B4-BE49-F238E27FC236}">
                <a16:creationId xmlns:a16="http://schemas.microsoft.com/office/drawing/2014/main" id="{5E4E1C65-03B2-4D3F-9A1A-E6D950B93BC3}"/>
              </a:ext>
            </a:extLst>
          </p:cNvPr>
          <p:cNvSpPr txBox="1"/>
          <p:nvPr/>
        </p:nvSpPr>
        <p:spPr>
          <a:xfrm>
            <a:off x="430298" y="6309320"/>
            <a:ext cx="7454070" cy="276999"/>
          </a:xfrm>
          <a:prstGeom prst="rect">
            <a:avLst/>
          </a:prstGeom>
          <a:noFill/>
        </p:spPr>
        <p:txBody>
          <a:bodyPr wrap="square" rtlCol="0">
            <a:spAutoFit/>
          </a:bodyPr>
          <a:lstStyle/>
          <a:p>
            <a:r>
              <a:rPr lang="fr-BE" i="1" dirty="0">
                <a:solidFill>
                  <a:schemeClr val="tx1"/>
                </a:solidFill>
              </a:rPr>
              <a:t>AE = </a:t>
            </a:r>
            <a:r>
              <a:rPr lang="fr-FR" i="1" dirty="0">
                <a:solidFill>
                  <a:schemeClr val="tx1"/>
                </a:solidFill>
              </a:rPr>
              <a:t>autorisation d’engagement</a:t>
            </a:r>
            <a:r>
              <a:rPr lang="fr-BE" i="1" dirty="0">
                <a:solidFill>
                  <a:schemeClr val="tx1"/>
                </a:solidFill>
              </a:rPr>
              <a:t> ; CP = </a:t>
            </a:r>
            <a:r>
              <a:rPr lang="fr-FR" i="1" dirty="0">
                <a:solidFill>
                  <a:schemeClr val="tx1"/>
                </a:solidFill>
              </a:rPr>
              <a:t>crédit de paiement</a:t>
            </a:r>
            <a:endParaRPr lang="en-BE" i="1" dirty="0">
              <a:solidFill>
                <a:schemeClr val="tx1"/>
              </a:solidFill>
            </a:endParaRPr>
          </a:p>
        </p:txBody>
      </p:sp>
    </p:spTree>
    <p:extLst>
      <p:ext uri="{BB962C8B-B14F-4D97-AF65-F5344CB8AC3E}">
        <p14:creationId xmlns:p14="http://schemas.microsoft.com/office/powerpoint/2010/main" val="3073703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1885A190-E433-4B14-9674-8AF964BA6254}" type="slidenum">
              <a:rPr lang="en-GB">
                <a:latin typeface="+mj-lt"/>
              </a:rPr>
              <a:pPr algn="l" eaLnBrk="0" hangingPunct="0">
                <a:lnSpc>
                  <a:spcPts val="1400"/>
                </a:lnSpc>
                <a:defRPr/>
              </a:pPr>
              <a:t>18</a:t>
            </a:fld>
            <a:endParaRPr lang="en-GB" dirty="0">
              <a:latin typeface="+mj-lt"/>
            </a:endParaRPr>
          </a:p>
        </p:txBody>
      </p:sp>
      <p:sp>
        <p:nvSpPr>
          <p:cNvPr id="33795" name="Rectangle 2"/>
          <p:cNvSpPr>
            <a:spLocks noGrp="1" noChangeArrowheads="1"/>
          </p:cNvSpPr>
          <p:nvPr>
            <p:ph type="title"/>
          </p:nvPr>
        </p:nvSpPr>
        <p:spPr>
          <a:xfrm>
            <a:off x="16633" y="1291007"/>
            <a:ext cx="8929718" cy="571500"/>
          </a:xfrm>
        </p:spPr>
        <p:txBody>
          <a:bodyPr/>
          <a:lstStyle/>
          <a:p>
            <a:r>
              <a:rPr lang="fr-FR" sz="2800" i="1" dirty="0"/>
              <a:t>Mouvements de crédit</a:t>
            </a:r>
          </a:p>
        </p:txBody>
      </p:sp>
      <p:sp>
        <p:nvSpPr>
          <p:cNvPr id="33796" name="Rectangle 3"/>
          <p:cNvSpPr>
            <a:spLocks noGrp="1" noChangeArrowheads="1"/>
          </p:cNvSpPr>
          <p:nvPr>
            <p:ph type="body" idx="1"/>
          </p:nvPr>
        </p:nvSpPr>
        <p:spPr>
          <a:xfrm>
            <a:off x="251520" y="1862507"/>
            <a:ext cx="8784976" cy="4729175"/>
          </a:xfrm>
        </p:spPr>
        <p:txBody>
          <a:bodyPr/>
          <a:lstStyle/>
          <a:p>
            <a:pPr>
              <a:spcBef>
                <a:spcPts val="0"/>
              </a:spcBef>
              <a:spcAft>
                <a:spcPts val="0"/>
              </a:spcAft>
              <a:buClrTx/>
              <a:buFont typeface="Wingdings" panose="05000000000000000000" pitchFamily="2" charset="2"/>
              <a:buChar char="Ø"/>
            </a:pPr>
            <a:r>
              <a:rPr lang="fr-FR" sz="2000" i="0" dirty="0">
                <a:latin typeface="+mj-lt"/>
                <a:cs typeface="Arial" panose="020B0604020202020204" pitchFamily="34" charset="0"/>
              </a:rPr>
              <a:t>Distinguer</a:t>
            </a:r>
          </a:p>
          <a:p>
            <a:pPr lvl="1">
              <a:spcBef>
                <a:spcPts val="0"/>
              </a:spcBef>
              <a:spcAft>
                <a:spcPts val="0"/>
              </a:spcAft>
            </a:pPr>
            <a:r>
              <a:rPr lang="fr-FR" b="0" dirty="0">
                <a:latin typeface="+mj-lt"/>
                <a:cs typeface="Arial" panose="020B0604020202020204" pitchFamily="34" charset="0"/>
              </a:rPr>
              <a:t>Les règles qui délimitent les pouvoirs respectifs du législatif et de l'exécutif</a:t>
            </a:r>
          </a:p>
          <a:p>
            <a:pPr marL="1257300" lvl="2" indent="-342900">
              <a:spcBef>
                <a:spcPts val="0"/>
              </a:spcBef>
              <a:spcAft>
                <a:spcPts val="0"/>
              </a:spcAft>
              <a:buFont typeface="Courier New" panose="02070309020205020404" pitchFamily="49" charset="0"/>
              <a:buChar char="o"/>
            </a:pPr>
            <a:r>
              <a:rPr lang="fr-FR" sz="1500" dirty="0">
                <a:latin typeface="+mj-lt"/>
                <a:cs typeface="Arial" panose="020B0604020202020204" pitchFamily="34" charset="0"/>
              </a:rPr>
              <a:t>Les lois (organiques) définissent l’unité de spécialisation budgétaire (ou des crédits) et les règles (restrictives) de virement entre ces unités</a:t>
            </a:r>
          </a:p>
          <a:p>
            <a:pPr lvl="1">
              <a:spcBef>
                <a:spcPts val="0"/>
              </a:spcBef>
              <a:spcAft>
                <a:spcPts val="0"/>
              </a:spcAft>
            </a:pPr>
            <a:r>
              <a:rPr lang="fr-FR" b="0" dirty="0">
                <a:latin typeface="+mj-lt"/>
                <a:cs typeface="Arial" panose="020B0604020202020204" pitchFamily="34" charset="0"/>
              </a:rPr>
              <a:t>Les règles internes à l’exécutif</a:t>
            </a:r>
          </a:p>
          <a:p>
            <a:pPr marL="1257300" lvl="2" indent="-342900">
              <a:spcBef>
                <a:spcPts val="0"/>
              </a:spcBef>
              <a:spcAft>
                <a:spcPts val="0"/>
              </a:spcAft>
              <a:buFont typeface="Courier New" panose="02070309020205020404" pitchFamily="49" charset="0"/>
              <a:buChar char="o"/>
            </a:pPr>
            <a:r>
              <a:rPr lang="fr-FR" sz="1500" dirty="0">
                <a:latin typeface="+mj-lt"/>
                <a:cs typeface="Arial" panose="020B0604020202020204" pitchFamily="34" charset="0"/>
              </a:rPr>
              <a:t>A quel degré de détail faut-il un visa du ministre sectoriel?</a:t>
            </a:r>
          </a:p>
          <a:p>
            <a:pPr marL="1257300" lvl="2" indent="-342900">
              <a:spcBef>
                <a:spcPts val="0"/>
              </a:spcBef>
              <a:spcAft>
                <a:spcPts val="0"/>
              </a:spcAft>
              <a:buFont typeface="Courier New" panose="02070309020205020404" pitchFamily="49" charset="0"/>
              <a:buChar char="o"/>
            </a:pPr>
            <a:r>
              <a:rPr lang="fr-FR" sz="1500" dirty="0">
                <a:latin typeface="+mj-lt"/>
                <a:cs typeface="Arial" panose="020B0604020202020204" pitchFamily="34" charset="0"/>
              </a:rPr>
              <a:t>A quel degré de détail faut-il un visa du ministère des finances?</a:t>
            </a:r>
          </a:p>
          <a:p>
            <a:pPr marL="914400" lvl="2" indent="0">
              <a:spcBef>
                <a:spcPts val="0"/>
              </a:spcBef>
              <a:spcAft>
                <a:spcPts val="0"/>
              </a:spcAft>
            </a:pPr>
            <a:endParaRPr lang="fr-FR" sz="1500" dirty="0">
              <a:latin typeface="+mj-lt"/>
              <a:cs typeface="Arial" panose="020B0604020202020204" pitchFamily="34" charset="0"/>
            </a:endParaRPr>
          </a:p>
          <a:p>
            <a:pPr>
              <a:spcBef>
                <a:spcPts val="0"/>
              </a:spcBef>
              <a:spcAft>
                <a:spcPts val="0"/>
              </a:spcAft>
              <a:buClrTx/>
              <a:buFont typeface="Wingdings" pitchFamily="2" charset="2"/>
              <a:buChar char="Ø"/>
            </a:pPr>
            <a:r>
              <a:rPr lang="fr-FR" sz="2000" i="0" dirty="0">
                <a:latin typeface="+mj-lt"/>
                <a:cs typeface="Arial" panose="020B0604020202020204" pitchFamily="34" charset="0"/>
              </a:rPr>
              <a:t>Les règles de mouvement de crédit (au sein de l’exécutif) sont souvent extrêmement tatillonnes et sources de lourdeurs , donc de corruption possible</a:t>
            </a:r>
          </a:p>
          <a:p>
            <a:pPr lvl="1">
              <a:spcBef>
                <a:spcPts val="0"/>
              </a:spcBef>
              <a:spcAft>
                <a:spcPts val="0"/>
              </a:spcAft>
              <a:buClrTx/>
              <a:buFont typeface="Arial" pitchFamily="34" charset="0"/>
              <a:buChar char="•"/>
            </a:pPr>
            <a:r>
              <a:rPr lang="fr-FR" b="0" dirty="0">
                <a:latin typeface="+mj-lt"/>
                <a:cs typeface="Arial" panose="020B0604020202020204" pitchFamily="34" charset="0"/>
              </a:rPr>
              <a:t>La tendance "moderne" est vers une globalisation des crédits</a:t>
            </a:r>
          </a:p>
          <a:p>
            <a:pPr lvl="1">
              <a:spcBef>
                <a:spcPts val="0"/>
              </a:spcBef>
              <a:spcAft>
                <a:spcPts val="0"/>
              </a:spcAft>
              <a:buClrTx/>
              <a:buFont typeface="Arial" pitchFamily="34" charset="0"/>
              <a:buChar char="•"/>
            </a:pPr>
            <a:r>
              <a:rPr lang="fr-FR" b="0" dirty="0">
                <a:latin typeface="+mj-lt"/>
                <a:cs typeface="Arial" panose="020B0604020202020204" pitchFamily="34" charset="0"/>
              </a:rPr>
              <a:t>Un assouplissement de ces règles est souvent souhaitable, même dans le cadre du budget "traditionnel" basé sur les moyens</a:t>
            </a:r>
          </a:p>
          <a:p>
            <a:pPr lvl="1">
              <a:spcBef>
                <a:spcPts val="600"/>
              </a:spcBef>
              <a:spcAft>
                <a:spcPts val="600"/>
              </a:spcAft>
              <a:buClrTx/>
              <a:buFont typeface="Arial" pitchFamily="34" charset="0"/>
              <a:buChar char="•"/>
            </a:pPr>
            <a:endParaRPr lang="fr-FR" b="0" dirty="0">
              <a:latin typeface="Arial" panose="020B0604020202020204" pitchFamily="34" charset="0"/>
              <a:cs typeface="Arial" panose="020B0604020202020204" pitchFamily="34" charset="0"/>
            </a:endParaRPr>
          </a:p>
          <a:p>
            <a:pPr lvl="1">
              <a:spcBef>
                <a:spcPts val="600"/>
              </a:spcBef>
              <a:spcAft>
                <a:spcPts val="600"/>
              </a:spcAft>
              <a:buClrTx/>
              <a:buFont typeface="Arial" pitchFamily="34" charset="0"/>
              <a:buChar char="•"/>
            </a:pPr>
            <a:endParaRPr lang="fr-FR" b="0" dirty="0">
              <a:latin typeface="Arial" panose="020B0604020202020204" pitchFamily="34" charset="0"/>
              <a:cs typeface="Arial" panose="020B0604020202020204" pitchFamily="34" charset="0"/>
            </a:endParaRPr>
          </a:p>
          <a:p>
            <a:pPr lvl="2">
              <a:spcBef>
                <a:spcPts val="0"/>
              </a:spcBef>
              <a:spcAft>
                <a:spcPts val="0"/>
              </a:spcAft>
              <a:buFont typeface="Wingdings" pitchFamily="2" charset="2"/>
              <a:buChar char="§"/>
            </a:pPr>
            <a:endParaRPr lang="fr-FR" sz="2000" dirty="0">
              <a:latin typeface="Arial" panose="020B0604020202020204" pitchFamily="34" charset="0"/>
              <a:cs typeface="Arial" panose="020B0604020202020204" pitchFamily="34" charset="0"/>
            </a:endParaRPr>
          </a:p>
          <a:p>
            <a:pPr lvl="2">
              <a:lnSpc>
                <a:spcPct val="90000"/>
              </a:lnSpc>
            </a:pP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774209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84E42F15-722F-4ABD-BA80-A9D2B07577BA}" type="slidenum">
              <a:rPr lang="en-GB">
                <a:latin typeface="+mj-lt"/>
              </a:rPr>
              <a:pPr algn="l" eaLnBrk="0" hangingPunct="0">
                <a:lnSpc>
                  <a:spcPts val="1400"/>
                </a:lnSpc>
                <a:defRPr/>
              </a:pPr>
              <a:t>19</a:t>
            </a:fld>
            <a:endParaRPr lang="en-GB" dirty="0">
              <a:latin typeface="+mj-lt"/>
            </a:endParaRPr>
          </a:p>
        </p:txBody>
      </p:sp>
      <p:sp>
        <p:nvSpPr>
          <p:cNvPr id="35843" name="Rectangle 2"/>
          <p:cNvSpPr>
            <a:spLocks noGrp="1" noChangeArrowheads="1"/>
          </p:cNvSpPr>
          <p:nvPr>
            <p:ph type="title"/>
          </p:nvPr>
        </p:nvSpPr>
        <p:spPr>
          <a:xfrm>
            <a:off x="214282" y="1124744"/>
            <a:ext cx="8929718" cy="682201"/>
          </a:xfrm>
        </p:spPr>
        <p:txBody>
          <a:bodyPr/>
          <a:lstStyle/>
          <a:p>
            <a:r>
              <a:rPr lang="fr-FR" i="1" dirty="0"/>
              <a:t>Les collectifs budgétaires</a:t>
            </a:r>
          </a:p>
        </p:txBody>
      </p:sp>
      <p:sp>
        <p:nvSpPr>
          <p:cNvPr id="35844" name="Rectangle 3"/>
          <p:cNvSpPr>
            <a:spLocks noGrp="1" noChangeArrowheads="1"/>
          </p:cNvSpPr>
          <p:nvPr>
            <p:ph type="body" idx="1"/>
          </p:nvPr>
        </p:nvSpPr>
        <p:spPr>
          <a:xfrm>
            <a:off x="395536" y="1988840"/>
            <a:ext cx="8929718" cy="5054889"/>
          </a:xfrm>
        </p:spPr>
        <p:txBody>
          <a:bodyPr/>
          <a:lstStyle/>
          <a:p>
            <a:pPr>
              <a:spcBef>
                <a:spcPts val="0"/>
              </a:spcBef>
              <a:spcAft>
                <a:spcPts val="0"/>
              </a:spcAft>
              <a:buClrTx/>
              <a:buFont typeface="Wingdings" pitchFamily="2" charset="2"/>
              <a:buChar char="Ø"/>
            </a:pPr>
            <a:r>
              <a:rPr lang="fr-FR" sz="2000" i="0" dirty="0">
                <a:latin typeface="+mj-lt"/>
                <a:cs typeface="Arial" panose="020B0604020202020204" pitchFamily="34" charset="0"/>
              </a:rPr>
              <a:t>Des modifications des unités de spécialisation de crédits (programme, chapitre) au-delà d'un certain seuil altèrent la politique budgétaire et doivent être soumises au Parlement</a:t>
            </a:r>
          </a:p>
          <a:p>
            <a:pPr lvl="1">
              <a:spcBef>
                <a:spcPts val="0"/>
              </a:spcBef>
              <a:spcAft>
                <a:spcPts val="0"/>
              </a:spcAft>
              <a:buFont typeface="Arial" pitchFamily="34" charset="0"/>
              <a:buChar char="•"/>
            </a:pPr>
            <a:r>
              <a:rPr lang="fr-FR" b="0" dirty="0">
                <a:latin typeface="+mj-lt"/>
                <a:cs typeface="Arial" panose="020B0604020202020204" pitchFamily="34" charset="0"/>
              </a:rPr>
              <a:t>Conditions fixées par la loi (organique)</a:t>
            </a:r>
          </a:p>
          <a:p>
            <a:pPr marL="457200" lvl="1" indent="0">
              <a:spcBef>
                <a:spcPts val="0"/>
              </a:spcBef>
              <a:spcAft>
                <a:spcPts val="0"/>
              </a:spcAft>
              <a:buClrTx/>
              <a:buNone/>
            </a:pPr>
            <a:endParaRPr lang="fr-FR" b="0" dirty="0">
              <a:latin typeface="+mj-lt"/>
              <a:cs typeface="Arial" panose="020B0604020202020204" pitchFamily="34" charset="0"/>
            </a:endParaRPr>
          </a:p>
          <a:p>
            <a:pPr>
              <a:spcBef>
                <a:spcPts val="0"/>
              </a:spcBef>
              <a:spcAft>
                <a:spcPts val="0"/>
              </a:spcAft>
              <a:buClrTx/>
              <a:buFont typeface="Wingdings" pitchFamily="2" charset="2"/>
              <a:buChar char="Ø"/>
            </a:pPr>
            <a:r>
              <a:rPr lang="fr-FR" sz="2000" i="0" dirty="0">
                <a:latin typeface="+mj-lt"/>
                <a:cs typeface="Arial" panose="020B0604020202020204" pitchFamily="34" charset="0"/>
              </a:rPr>
              <a:t>Les révisions doivent être limitées à une ou deux par an</a:t>
            </a:r>
          </a:p>
          <a:p>
            <a:pPr marL="0" indent="0">
              <a:spcBef>
                <a:spcPts val="0"/>
              </a:spcBef>
              <a:spcAft>
                <a:spcPts val="0"/>
              </a:spcAft>
              <a:buClrTx/>
              <a:buNone/>
            </a:pPr>
            <a:endParaRPr lang="fr-FR" sz="2000" i="0" dirty="0">
              <a:latin typeface="+mj-lt"/>
              <a:cs typeface="Arial" panose="020B0604020202020204" pitchFamily="34" charset="0"/>
            </a:endParaRPr>
          </a:p>
          <a:p>
            <a:pPr>
              <a:spcBef>
                <a:spcPts val="0"/>
              </a:spcBef>
              <a:spcAft>
                <a:spcPts val="0"/>
              </a:spcAft>
              <a:buClrTx/>
              <a:buFont typeface="Wingdings" pitchFamily="2" charset="2"/>
              <a:buChar char="Ø"/>
            </a:pPr>
            <a:r>
              <a:rPr lang="fr-FR" sz="2000" i="0" dirty="0">
                <a:latin typeface="+mj-lt"/>
                <a:cs typeface="Arial" panose="020B0604020202020204" pitchFamily="34" charset="0"/>
              </a:rPr>
              <a:t>Une bonne pratique: les revues à mi-parcours présentées au Parlement qui peuvent comprendre:</a:t>
            </a:r>
          </a:p>
          <a:p>
            <a:pPr lvl="1">
              <a:spcBef>
                <a:spcPts val="0"/>
              </a:spcBef>
              <a:spcAft>
                <a:spcPts val="0"/>
              </a:spcAft>
            </a:pPr>
            <a:r>
              <a:rPr lang="fr-FR" b="0" dirty="0">
                <a:latin typeface="+mj-lt"/>
                <a:cs typeface="Arial" panose="020B0604020202020204" pitchFamily="34" charset="0"/>
              </a:rPr>
              <a:t>Un examen de l'exécution budgétaire</a:t>
            </a:r>
          </a:p>
          <a:p>
            <a:pPr lvl="1">
              <a:spcBef>
                <a:spcPts val="0"/>
              </a:spcBef>
              <a:spcAft>
                <a:spcPts val="0"/>
              </a:spcAft>
            </a:pPr>
            <a:r>
              <a:rPr lang="fr-FR" b="0" dirty="0">
                <a:latin typeface="+mj-lt"/>
                <a:cs typeface="Arial" panose="020B0604020202020204" pitchFamily="34" charset="0"/>
              </a:rPr>
              <a:t>Une loi de finances rectificative (budget révisé) </a:t>
            </a:r>
          </a:p>
          <a:p>
            <a:pPr lvl="1">
              <a:spcBef>
                <a:spcPts val="0"/>
              </a:spcBef>
              <a:spcAft>
                <a:spcPts val="0"/>
              </a:spcAft>
            </a:pPr>
            <a:r>
              <a:rPr lang="fr-FR" b="0" dirty="0">
                <a:latin typeface="+mj-lt"/>
                <a:cs typeface="Arial" panose="020B0604020202020204" pitchFamily="34" charset="0"/>
              </a:rPr>
              <a:t>Une note d'orientation budgétaire pour la préparation du budget de l'année suivante, qui donne des orientations sur 3 ou 4 ans.</a:t>
            </a:r>
          </a:p>
          <a:p>
            <a:pPr>
              <a:spcBef>
                <a:spcPts val="600"/>
              </a:spcBef>
              <a:spcAft>
                <a:spcPts val="600"/>
              </a:spcAft>
              <a:buClrTx/>
              <a:buFont typeface="Wingdings" pitchFamily="2" charset="2"/>
              <a:buChar char="Ø"/>
            </a:pPr>
            <a:endParaRPr lang="fr-FR" sz="2200" i="0" dirty="0"/>
          </a:p>
          <a:p>
            <a:pPr>
              <a:spcBef>
                <a:spcPts val="600"/>
              </a:spcBef>
              <a:spcAft>
                <a:spcPts val="600"/>
              </a:spcAft>
              <a:buClrTx/>
              <a:buFont typeface="Wingdings" pitchFamily="2" charset="2"/>
              <a:buChar char="Ø"/>
            </a:pPr>
            <a:endParaRPr lang="fr-FR" sz="2200" i="0" dirty="0"/>
          </a:p>
        </p:txBody>
      </p:sp>
    </p:spTree>
    <p:extLst>
      <p:ext uri="{BB962C8B-B14F-4D97-AF65-F5344CB8AC3E}">
        <p14:creationId xmlns:p14="http://schemas.microsoft.com/office/powerpoint/2010/main" val="121924118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755576" y="1976816"/>
            <a:ext cx="8229600" cy="4276725"/>
          </a:xfrm>
        </p:spPr>
        <p:txBody>
          <a:bodyPr/>
          <a:lstStyle/>
          <a:p>
            <a:pPr eaLnBrk="1" hangingPunct="1">
              <a:buClrTx/>
            </a:pPr>
            <a:endParaRPr lang="fr-FR" i="0" dirty="0">
              <a:solidFill>
                <a:srgbClr val="3166CF"/>
              </a:solidFill>
            </a:endParaRPr>
          </a:p>
          <a:p>
            <a:pPr eaLnBrk="1" hangingPunct="1">
              <a:buClrTx/>
              <a:buFont typeface="Wingdings" panose="05000000000000000000" pitchFamily="2" charset="2"/>
              <a:buChar char="Ø"/>
            </a:pPr>
            <a:r>
              <a:rPr lang="fr-FR" b="1" i="0" dirty="0">
                <a:solidFill>
                  <a:srgbClr val="FF0000"/>
                </a:solidFill>
              </a:rPr>
              <a:t>Généralités</a:t>
            </a:r>
          </a:p>
          <a:p>
            <a:pPr eaLnBrk="1" hangingPunct="1">
              <a:buClrTx/>
              <a:buFont typeface="Wingdings" panose="05000000000000000000" pitchFamily="2" charset="2"/>
              <a:buChar char="Ø"/>
            </a:pPr>
            <a:endParaRPr lang="fr-FR" i="0" dirty="0">
              <a:solidFill>
                <a:srgbClr val="002060"/>
              </a:solidFill>
            </a:endParaRPr>
          </a:p>
          <a:p>
            <a:pPr eaLnBrk="1" hangingPunct="1">
              <a:buClrTx/>
              <a:buFont typeface="Wingdings" panose="05000000000000000000" pitchFamily="2" charset="2"/>
              <a:buChar char="Ø"/>
            </a:pPr>
            <a:r>
              <a:rPr lang="fr-FR" i="0" dirty="0"/>
              <a:t>Le cycle de la dépense</a:t>
            </a:r>
          </a:p>
          <a:p>
            <a:pPr eaLnBrk="1" hangingPunct="1">
              <a:buClrTx/>
              <a:buFont typeface="Wingdings" panose="05000000000000000000" pitchFamily="2" charset="2"/>
              <a:buChar char="Ø"/>
            </a:pPr>
            <a:endParaRPr lang="fr-FR" i="0" dirty="0"/>
          </a:p>
          <a:p>
            <a:pPr eaLnBrk="1" hangingPunct="1">
              <a:buClrTx/>
              <a:buFont typeface="Wingdings" panose="05000000000000000000" pitchFamily="2" charset="2"/>
              <a:buChar char="Ø"/>
            </a:pPr>
            <a:r>
              <a:rPr lang="fr-FR" i="0" dirty="0"/>
              <a:t>Le contrôle de l’exécution</a:t>
            </a:r>
          </a:p>
          <a:p>
            <a:pPr eaLnBrk="1" hangingPunct="1">
              <a:buClrTx/>
              <a:buFont typeface="Wingdings" panose="05000000000000000000" pitchFamily="2" charset="2"/>
              <a:buChar char="Ø"/>
            </a:pPr>
            <a:endParaRPr lang="fr-FR" i="0" dirty="0"/>
          </a:p>
          <a:p>
            <a:pPr eaLnBrk="1" hangingPunct="1">
              <a:buClrTx/>
              <a:buFont typeface="Wingdings" panose="05000000000000000000" pitchFamily="2" charset="2"/>
              <a:buChar char="Ø"/>
            </a:pPr>
            <a:r>
              <a:rPr lang="fr-FR" i="0" dirty="0"/>
              <a:t>Les rapports d’exécution</a:t>
            </a:r>
            <a:endParaRPr lang="fr-FR" dirty="0"/>
          </a:p>
        </p:txBody>
      </p:sp>
      <p:sp>
        <p:nvSpPr>
          <p:cNvPr id="18434" name="Titre 2"/>
          <p:cNvSpPr>
            <a:spLocks noGrp="1"/>
          </p:cNvSpPr>
          <p:nvPr>
            <p:ph type="title"/>
          </p:nvPr>
        </p:nvSpPr>
        <p:spPr>
          <a:xfrm>
            <a:off x="0" y="1143000"/>
            <a:ext cx="9144000" cy="1143000"/>
          </a:xfrm>
          <a:ln/>
        </p:spPr>
        <p:txBody>
          <a:bodyPr/>
          <a:lstStyle/>
          <a:p>
            <a:pPr indent="0" algn="ctr" eaLnBrk="1" hangingPunct="1"/>
            <a:r>
              <a:rPr lang="en-GB" altLang="en-US" sz="2800" dirty="0"/>
              <a:t>Plan du module</a:t>
            </a:r>
            <a:endParaRPr lang="fr-BE" dirty="0">
              <a:solidFill>
                <a:schemeClr val="accent6"/>
              </a:solidFill>
            </a:endParaRPr>
          </a:p>
        </p:txBody>
      </p:sp>
      <p:sp>
        <p:nvSpPr>
          <p:cNvPr id="18435" name="Espace réservé du numéro de diapositive 3"/>
          <p:cNvSpPr>
            <a:spLocks noGrp="1"/>
          </p:cNvSpPr>
          <p:nvPr>
            <p:ph type="sldNum" sz="quarter" idx="10"/>
          </p:nvPr>
        </p:nvSpPr>
        <p:spPr>
          <a:noFill/>
        </p:spPr>
        <p:txBody>
          <a:bodyPr/>
          <a:lstStyle/>
          <a:p>
            <a:fld id="{8A4C4124-4DE0-4311-96C9-328EA353A5DE}" type="slidenum">
              <a:rPr lang="en-GB"/>
              <a:pPr/>
              <a:t>2</a:t>
            </a:fld>
            <a:endParaRPr lang="en-GB"/>
          </a:p>
        </p:txBody>
      </p:sp>
      <p:sp>
        <p:nvSpPr>
          <p:cNvPr id="2" name="Flèche droite 1"/>
          <p:cNvSpPr/>
          <p:nvPr/>
        </p:nvSpPr>
        <p:spPr bwMode="auto">
          <a:xfrm>
            <a:off x="539552" y="2564904"/>
            <a:ext cx="3888432" cy="720080"/>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rgbClr val="0F5494"/>
              </a:solidFill>
              <a:effectLst/>
              <a:latin typeface="Verdan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contenu 1"/>
          <p:cNvSpPr>
            <a:spLocks noGrp="1"/>
          </p:cNvSpPr>
          <p:nvPr>
            <p:ph idx="1"/>
          </p:nvPr>
        </p:nvSpPr>
        <p:spPr>
          <a:xfrm>
            <a:off x="357158" y="2071678"/>
            <a:ext cx="8515380" cy="4491047"/>
          </a:xfrm>
        </p:spPr>
        <p:txBody>
          <a:bodyPr/>
          <a:lstStyle/>
          <a:p>
            <a:pPr>
              <a:spcAft>
                <a:spcPts val="1200"/>
              </a:spcAft>
              <a:buClrTx/>
            </a:pPr>
            <a:r>
              <a:rPr lang="fr-FR" sz="2200" i="0" dirty="0"/>
              <a:t>Le cadre législatif doit permettre au ministère des finances de « réguler » l’utilisation des crédits de paiement, afin d'assurer un équilibre entre les ressources et les dépenses en toutes circonstances.</a:t>
            </a:r>
          </a:p>
          <a:p>
            <a:pPr>
              <a:spcAft>
                <a:spcPts val="1200"/>
              </a:spcAft>
              <a:buClrTx/>
            </a:pPr>
            <a:r>
              <a:rPr lang="fr-FR" sz="2200" i="0" dirty="0"/>
              <a:t>Les modalités comprennent:</a:t>
            </a:r>
          </a:p>
          <a:p>
            <a:pPr lvl="1">
              <a:spcBef>
                <a:spcPts val="0"/>
              </a:spcBef>
              <a:spcAft>
                <a:spcPts val="0"/>
              </a:spcAft>
              <a:buClrTx/>
              <a:buFont typeface="Wingdings" panose="05000000000000000000" pitchFamily="2" charset="2"/>
              <a:buChar char="§"/>
            </a:pPr>
            <a:r>
              <a:rPr lang="fr-FR" b="0" i="0" dirty="0"/>
              <a:t>Annulation/gel des crédits de paiement</a:t>
            </a:r>
          </a:p>
          <a:p>
            <a:pPr lvl="1">
              <a:spcBef>
                <a:spcPts val="0"/>
              </a:spcBef>
              <a:spcAft>
                <a:spcPts val="0"/>
              </a:spcAft>
              <a:buClrTx/>
              <a:buFont typeface="Wingdings" panose="05000000000000000000" pitchFamily="2" charset="2"/>
              <a:buChar char="§"/>
            </a:pPr>
            <a:r>
              <a:rPr lang="fr-FR" b="0" i="0" dirty="0"/>
              <a:t>Limites d'engagement</a:t>
            </a:r>
          </a:p>
          <a:p>
            <a:pPr lvl="1">
              <a:spcBef>
                <a:spcPts val="0"/>
              </a:spcBef>
              <a:spcAft>
                <a:spcPts val="0"/>
              </a:spcAft>
              <a:buClrTx/>
              <a:buFont typeface="Wingdings" panose="05000000000000000000" pitchFamily="2" charset="2"/>
              <a:buChar char="§"/>
            </a:pPr>
            <a:r>
              <a:rPr lang="fr-FR" b="0" i="0" dirty="0"/>
              <a:t>Régulation des paiements au niveau du Trésor</a:t>
            </a:r>
          </a:p>
          <a:p>
            <a:pPr lvl="1">
              <a:spcBef>
                <a:spcPts val="0"/>
              </a:spcBef>
              <a:spcAft>
                <a:spcPts val="0"/>
              </a:spcAft>
              <a:buClrTx/>
              <a:buFont typeface="Wingdings" panose="05000000000000000000" pitchFamily="2" charset="2"/>
              <a:buChar char="§"/>
            </a:pPr>
            <a:r>
              <a:rPr lang="fr-FR" b="0" i="0" dirty="0"/>
              <a:t>"Budget de caisse" dans certains pays anglophones </a:t>
            </a:r>
            <a:r>
              <a:rPr lang="fr-FR" b="0" i="1" dirty="0"/>
              <a:t>("cash </a:t>
            </a:r>
            <a:r>
              <a:rPr lang="fr-FR" b="0" i="1" dirty="0" err="1"/>
              <a:t>budgeting</a:t>
            </a:r>
            <a:r>
              <a:rPr lang="fr-FR" b="0" i="1" dirty="0"/>
              <a:t>")</a:t>
            </a:r>
          </a:p>
          <a:p>
            <a:pPr>
              <a:spcAft>
                <a:spcPts val="1200"/>
              </a:spcAft>
              <a:buClrTx/>
            </a:pPr>
            <a:endParaRPr lang="fr-FR" i="0" dirty="0"/>
          </a:p>
          <a:p>
            <a:pPr>
              <a:spcAft>
                <a:spcPts val="1200"/>
              </a:spcAft>
              <a:buClrTx/>
            </a:pPr>
            <a:endParaRPr lang="fr-FR" i="0" dirty="0"/>
          </a:p>
          <a:p>
            <a:pPr>
              <a:spcAft>
                <a:spcPts val="1200"/>
              </a:spcAft>
            </a:pPr>
            <a:endParaRPr lang="en-US" dirty="0"/>
          </a:p>
          <a:p>
            <a:endParaRPr lang="fr-BE" dirty="0"/>
          </a:p>
        </p:txBody>
      </p:sp>
      <p:sp>
        <p:nvSpPr>
          <p:cNvPr id="27651" name="Titre 2"/>
          <p:cNvSpPr>
            <a:spLocks noGrp="1"/>
          </p:cNvSpPr>
          <p:nvPr>
            <p:ph type="title"/>
          </p:nvPr>
        </p:nvSpPr>
        <p:spPr>
          <a:xfrm>
            <a:off x="0" y="1285860"/>
            <a:ext cx="9144000" cy="642942"/>
          </a:xfrm>
        </p:spPr>
        <p:txBody>
          <a:bodyPr/>
          <a:lstStyle/>
          <a:p>
            <a:pPr indent="0" eaLnBrk="1" hangingPunct="1"/>
            <a:r>
              <a:rPr lang="fr-FR" i="1" dirty="0"/>
              <a:t>La régulation budgétaire</a:t>
            </a:r>
          </a:p>
        </p:txBody>
      </p:sp>
      <p:sp>
        <p:nvSpPr>
          <p:cNvPr id="27652" name="Espace réservé du numéro de diapositive 3"/>
          <p:cNvSpPr>
            <a:spLocks noGrp="1"/>
          </p:cNvSpPr>
          <p:nvPr>
            <p:ph type="sldNum" sz="quarter" idx="4294967295"/>
          </p:nvPr>
        </p:nvSpPr>
        <p:spPr>
          <a:xfrm>
            <a:off x="8358188" y="6381750"/>
            <a:ext cx="2133600" cy="476250"/>
          </a:xfrm>
          <a:prstGeom prst="rect">
            <a:avLst/>
          </a:prstGeom>
          <a:noFill/>
        </p:spPr>
        <p:txBody>
          <a:bodyPr/>
          <a:lstStyle/>
          <a:p>
            <a:pPr algn="l"/>
            <a:fld id="{F2AA1C8A-F9C4-45DB-A2E8-A26B8DF03299}" type="slidenum">
              <a:rPr lang="en-GB" smtClean="0">
                <a:latin typeface="Verdana" pitchFamily="34" charset="0"/>
              </a:rPr>
              <a:pPr algn="l"/>
              <a:t>20</a:t>
            </a:fld>
            <a:endParaRPr lang="en-GB">
              <a:latin typeface="Verdana" pitchFamily="34" charset="0"/>
            </a:endParaRPr>
          </a:p>
        </p:txBody>
      </p:sp>
    </p:spTree>
    <p:extLst>
      <p:ext uri="{BB962C8B-B14F-4D97-AF65-F5344CB8AC3E}">
        <p14:creationId xmlns:p14="http://schemas.microsoft.com/office/powerpoint/2010/main" val="3594865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contenu 1"/>
          <p:cNvSpPr>
            <a:spLocks noGrp="1"/>
          </p:cNvSpPr>
          <p:nvPr>
            <p:ph idx="1"/>
          </p:nvPr>
        </p:nvSpPr>
        <p:spPr>
          <a:xfrm>
            <a:off x="225641" y="1695678"/>
            <a:ext cx="8658256" cy="5162322"/>
          </a:xfrm>
        </p:spPr>
        <p:txBody>
          <a:bodyPr/>
          <a:lstStyle/>
          <a:p>
            <a:pPr marL="342900" lvl="1" indent="-342900">
              <a:spcBef>
                <a:spcPts val="0"/>
              </a:spcBef>
              <a:spcAft>
                <a:spcPts val="0"/>
              </a:spcAft>
              <a:buClrTx/>
            </a:pPr>
            <a:r>
              <a:rPr lang="fr-FR" sz="1900" b="0" dirty="0">
                <a:latin typeface="+mj-lt"/>
                <a:cs typeface="Arial" panose="020B0604020202020204" pitchFamily="34" charset="0"/>
              </a:rPr>
              <a:t>La régulation doit s’effectuer au niveau des engagements ou des ouvertures de crédit (warrant) pour éviter des générations d’arriérés</a:t>
            </a:r>
          </a:p>
          <a:p>
            <a:pPr marL="0" lvl="1" indent="0">
              <a:spcBef>
                <a:spcPts val="0"/>
              </a:spcBef>
              <a:spcAft>
                <a:spcPts val="0"/>
              </a:spcAft>
              <a:buClrTx/>
              <a:buNone/>
            </a:pPr>
            <a:endParaRPr lang="fr-FR" sz="1900" b="0" dirty="0">
              <a:latin typeface="+mj-lt"/>
              <a:cs typeface="Arial" panose="020B0604020202020204" pitchFamily="34" charset="0"/>
            </a:endParaRPr>
          </a:p>
          <a:p>
            <a:pPr marL="342900" lvl="1" indent="-342900">
              <a:spcBef>
                <a:spcPts val="0"/>
              </a:spcBef>
              <a:spcAft>
                <a:spcPts val="0"/>
              </a:spcAft>
              <a:buClrTx/>
            </a:pPr>
            <a:r>
              <a:rPr lang="fr-FR" sz="1900" b="0" dirty="0">
                <a:latin typeface="+mj-lt"/>
                <a:cs typeface="Arial" panose="020B0604020202020204" pitchFamily="34" charset="0"/>
              </a:rPr>
              <a:t>Toutefois, </a:t>
            </a:r>
            <a:r>
              <a:rPr lang="fr-FR" sz="1900" b="0" u="sng" dirty="0">
                <a:latin typeface="+mj-lt"/>
                <a:cs typeface="Arial" panose="020B0604020202020204" pitchFamily="34" charset="0"/>
              </a:rPr>
              <a:t>dans les pays francophone</a:t>
            </a:r>
            <a:r>
              <a:rPr lang="fr-FR" sz="1900" b="0" dirty="0">
                <a:latin typeface="+mj-lt"/>
                <a:cs typeface="Arial" panose="020B0604020202020204" pitchFamily="34" charset="0"/>
              </a:rPr>
              <a:t>s la régulation s’effectue quelquefois au niveau du Trésor: les dépenses sont engagées, ordonnancées mais ne sont pas payées. Les conséquences sont:</a:t>
            </a:r>
          </a:p>
          <a:p>
            <a:pPr marL="742950" lvl="2" indent="-342900">
              <a:spcBef>
                <a:spcPts val="0"/>
              </a:spcBef>
              <a:spcAft>
                <a:spcPts val="0"/>
              </a:spcAft>
              <a:buFont typeface="Courier New" panose="02070309020205020404" pitchFamily="49" charset="0"/>
              <a:buChar char="o"/>
            </a:pPr>
            <a:r>
              <a:rPr lang="fr-FR" sz="1800" b="0" dirty="0">
                <a:latin typeface="+mj-lt"/>
                <a:cs typeface="Arial" panose="020B0604020202020204" pitchFamily="34" charset="0"/>
              </a:rPr>
              <a:t>des génération d'arriérés </a:t>
            </a:r>
          </a:p>
          <a:p>
            <a:pPr marL="742950" lvl="2" indent="-342900">
              <a:spcBef>
                <a:spcPts val="0"/>
              </a:spcBef>
              <a:spcAft>
                <a:spcPts val="0"/>
              </a:spcAft>
              <a:buFont typeface="Courier New" panose="02070309020205020404" pitchFamily="49" charset="0"/>
              <a:buChar char="o"/>
            </a:pPr>
            <a:r>
              <a:rPr lang="fr-FR" sz="1800" b="0" dirty="0">
                <a:latin typeface="+mj-lt"/>
                <a:cs typeface="Arial" panose="020B0604020202020204" pitchFamily="34" charset="0"/>
              </a:rPr>
              <a:t>quelquefois des procédure de paiement </a:t>
            </a:r>
            <a:r>
              <a:rPr lang="fr-FR" sz="1800" b="0">
                <a:latin typeface="+mj-lt"/>
                <a:cs typeface="Arial" panose="020B0604020202020204" pitchFamily="34" charset="0"/>
              </a:rPr>
              <a:t>peu transparentes. </a:t>
            </a:r>
            <a:r>
              <a:rPr lang="fr-FR" sz="1800" b="0" dirty="0">
                <a:latin typeface="+mj-lt"/>
                <a:cs typeface="Arial" panose="020B0604020202020204" pitchFamily="34" charset="0"/>
              </a:rPr>
              <a:t>Les priorités étant alors basées sur la nature des relations avec les fournisseurs, pas sur le caractère prioritaire de la dépense</a:t>
            </a:r>
          </a:p>
          <a:p>
            <a:pPr marL="342900" lvl="1" indent="-342900">
              <a:spcBef>
                <a:spcPts val="0"/>
              </a:spcBef>
              <a:spcAft>
                <a:spcPts val="0"/>
              </a:spcAft>
              <a:buClrTx/>
            </a:pPr>
            <a:endParaRPr lang="fr-FR" sz="1900" b="0" dirty="0">
              <a:latin typeface="+mj-lt"/>
              <a:cs typeface="Arial" panose="020B0604020202020204" pitchFamily="34" charset="0"/>
            </a:endParaRPr>
          </a:p>
          <a:p>
            <a:pPr marL="342900" lvl="1" indent="-342900">
              <a:spcBef>
                <a:spcPts val="0"/>
              </a:spcBef>
              <a:spcAft>
                <a:spcPts val="0"/>
              </a:spcAft>
              <a:buClrTx/>
            </a:pPr>
            <a:r>
              <a:rPr lang="fr-FR" sz="1900" b="0" dirty="0">
                <a:latin typeface="+mj-lt"/>
                <a:cs typeface="Arial" panose="020B0604020202020204" pitchFamily="34" charset="0"/>
              </a:rPr>
              <a:t>Certains </a:t>
            </a:r>
            <a:r>
              <a:rPr lang="fr-FR" sz="1900" b="0" u="sng" dirty="0">
                <a:latin typeface="+mj-lt"/>
                <a:cs typeface="Arial" panose="020B0604020202020204" pitchFamily="34" charset="0"/>
              </a:rPr>
              <a:t>pays anglophones</a:t>
            </a:r>
            <a:r>
              <a:rPr lang="fr-FR" sz="1900" b="0" dirty="0">
                <a:latin typeface="+mj-lt"/>
                <a:cs typeface="Arial" panose="020B0604020202020204" pitchFamily="34" charset="0"/>
              </a:rPr>
              <a:t> effectuent ou ont effectué du « </a:t>
            </a:r>
            <a:r>
              <a:rPr lang="fr-FR" sz="1900" b="0" i="1" dirty="0">
                <a:latin typeface="+mj-lt"/>
                <a:cs typeface="Arial" panose="020B0604020202020204" pitchFamily="34" charset="0"/>
              </a:rPr>
              <a:t>cash </a:t>
            </a:r>
            <a:r>
              <a:rPr lang="fr-FR" sz="1900" b="0" i="1" dirty="0" err="1">
                <a:latin typeface="+mj-lt"/>
                <a:cs typeface="Arial" panose="020B0604020202020204" pitchFamily="34" charset="0"/>
              </a:rPr>
              <a:t>budgeting</a:t>
            </a:r>
            <a:r>
              <a:rPr lang="fr-FR" sz="1900" b="0" dirty="0">
                <a:latin typeface="+mj-lt"/>
                <a:cs typeface="Arial" panose="020B0604020202020204" pitchFamily="34" charset="0"/>
              </a:rPr>
              <a:t> » qui consiste à adapter le niveau de dépenses des ministères mois par mois aux prévisions de trésorerie </a:t>
            </a:r>
          </a:p>
          <a:p>
            <a:pPr marL="742950" lvl="2" indent="-342900">
              <a:spcBef>
                <a:spcPts val="0"/>
              </a:spcBef>
              <a:spcAft>
                <a:spcPts val="0"/>
              </a:spcAft>
              <a:buFont typeface="Courier New" panose="02070309020205020404" pitchFamily="49" charset="0"/>
              <a:buChar char="o"/>
            </a:pPr>
            <a:r>
              <a:rPr lang="fr-FR" sz="1900" b="0" dirty="0">
                <a:latin typeface="+mj-lt"/>
                <a:cs typeface="Arial" panose="020B0604020202020204" pitchFamily="34" charset="0"/>
              </a:rPr>
              <a:t>Cette procédure rend difficile la gestion du budget qui nécessite un minimum de prévisibilité</a:t>
            </a:r>
          </a:p>
          <a:p>
            <a:pPr marL="342900" lvl="1" indent="-342900">
              <a:spcAft>
                <a:spcPts val="1200"/>
              </a:spcAft>
              <a:buClrTx/>
            </a:pPr>
            <a:endParaRPr lang="fr-FR" sz="2200" b="0" dirty="0"/>
          </a:p>
          <a:p>
            <a:pPr>
              <a:spcAft>
                <a:spcPts val="1200"/>
              </a:spcAft>
              <a:buClrTx/>
            </a:pPr>
            <a:endParaRPr lang="fr-FR" i="0" dirty="0"/>
          </a:p>
          <a:p>
            <a:pPr>
              <a:spcAft>
                <a:spcPts val="1200"/>
              </a:spcAft>
              <a:buClrTx/>
            </a:pPr>
            <a:endParaRPr lang="fr-FR" sz="2200" b="0" i="1" dirty="0"/>
          </a:p>
          <a:p>
            <a:pPr>
              <a:spcAft>
                <a:spcPts val="1200"/>
              </a:spcAft>
              <a:buClrTx/>
            </a:pPr>
            <a:endParaRPr lang="fr-FR" i="0" dirty="0"/>
          </a:p>
          <a:p>
            <a:pPr>
              <a:spcAft>
                <a:spcPts val="1200"/>
              </a:spcAft>
              <a:buClrTx/>
            </a:pPr>
            <a:endParaRPr lang="fr-FR" i="0" dirty="0"/>
          </a:p>
          <a:p>
            <a:pPr>
              <a:spcAft>
                <a:spcPts val="1200"/>
              </a:spcAft>
            </a:pPr>
            <a:endParaRPr lang="en-US" dirty="0"/>
          </a:p>
          <a:p>
            <a:endParaRPr lang="fr-BE" dirty="0"/>
          </a:p>
        </p:txBody>
      </p:sp>
      <p:sp>
        <p:nvSpPr>
          <p:cNvPr id="27651" name="Titre 2"/>
          <p:cNvSpPr>
            <a:spLocks noGrp="1"/>
          </p:cNvSpPr>
          <p:nvPr>
            <p:ph type="title"/>
          </p:nvPr>
        </p:nvSpPr>
        <p:spPr>
          <a:xfrm>
            <a:off x="225641" y="1052736"/>
            <a:ext cx="9144000" cy="642942"/>
          </a:xfrm>
        </p:spPr>
        <p:txBody>
          <a:bodyPr/>
          <a:lstStyle/>
          <a:p>
            <a:pPr indent="0" eaLnBrk="1" hangingPunct="1"/>
            <a:r>
              <a:rPr lang="fr-FR" i="1" dirty="0"/>
              <a:t>La régulation des paiements</a:t>
            </a:r>
          </a:p>
        </p:txBody>
      </p:sp>
      <p:sp>
        <p:nvSpPr>
          <p:cNvPr id="27652" name="Espace réservé du numéro de diapositive 3"/>
          <p:cNvSpPr>
            <a:spLocks noGrp="1"/>
          </p:cNvSpPr>
          <p:nvPr>
            <p:ph type="sldNum" sz="quarter" idx="4294967295"/>
          </p:nvPr>
        </p:nvSpPr>
        <p:spPr>
          <a:xfrm>
            <a:off x="8358188" y="6381750"/>
            <a:ext cx="2133600" cy="476250"/>
          </a:xfrm>
          <a:prstGeom prst="rect">
            <a:avLst/>
          </a:prstGeom>
          <a:noFill/>
        </p:spPr>
        <p:txBody>
          <a:bodyPr/>
          <a:lstStyle/>
          <a:p>
            <a:pPr algn="l"/>
            <a:fld id="{F2AA1C8A-F9C4-45DB-A2E8-A26B8DF03299}" type="slidenum">
              <a:rPr lang="en-GB" smtClean="0">
                <a:latin typeface="Verdana" pitchFamily="34" charset="0"/>
              </a:rPr>
              <a:pPr algn="l"/>
              <a:t>21</a:t>
            </a:fld>
            <a:endParaRPr lang="en-GB">
              <a:latin typeface="Verdana" pitchFamily="34" charset="0"/>
            </a:endParaRPr>
          </a:p>
        </p:txBody>
      </p:sp>
    </p:spTree>
    <p:extLst>
      <p:ext uri="{BB962C8B-B14F-4D97-AF65-F5344CB8AC3E}">
        <p14:creationId xmlns:p14="http://schemas.microsoft.com/office/powerpoint/2010/main" val="1296793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755576" y="1976816"/>
            <a:ext cx="8229600" cy="4276725"/>
          </a:xfrm>
        </p:spPr>
        <p:txBody>
          <a:bodyPr/>
          <a:lstStyle/>
          <a:p>
            <a:pPr eaLnBrk="1" hangingPunct="1">
              <a:buClrTx/>
            </a:pPr>
            <a:endParaRPr lang="fr-FR" i="0" dirty="0">
              <a:solidFill>
                <a:srgbClr val="3166CF"/>
              </a:solidFill>
            </a:endParaRPr>
          </a:p>
          <a:p>
            <a:pPr eaLnBrk="1" hangingPunct="1">
              <a:buClrTx/>
              <a:buFont typeface="Wingdings" panose="05000000000000000000" pitchFamily="2" charset="2"/>
              <a:buChar char="Ø"/>
            </a:pPr>
            <a:r>
              <a:rPr lang="fr-FR" i="0" dirty="0"/>
              <a:t>Généralités</a:t>
            </a:r>
          </a:p>
          <a:p>
            <a:pPr eaLnBrk="1" hangingPunct="1">
              <a:buClrTx/>
              <a:buFont typeface="Wingdings" panose="05000000000000000000" pitchFamily="2" charset="2"/>
              <a:buChar char="Ø"/>
            </a:pPr>
            <a:endParaRPr lang="fr-FR" i="0" dirty="0"/>
          </a:p>
          <a:p>
            <a:pPr eaLnBrk="1" hangingPunct="1">
              <a:buClrTx/>
              <a:buFont typeface="Wingdings" panose="05000000000000000000" pitchFamily="2" charset="2"/>
              <a:buChar char="Ø"/>
            </a:pPr>
            <a:r>
              <a:rPr lang="fr-FR" i="0" dirty="0"/>
              <a:t>Le cycle de la dépense</a:t>
            </a:r>
          </a:p>
          <a:p>
            <a:pPr eaLnBrk="1" hangingPunct="1">
              <a:buClrTx/>
              <a:buFont typeface="Wingdings" panose="05000000000000000000" pitchFamily="2" charset="2"/>
              <a:buChar char="Ø"/>
            </a:pPr>
            <a:endParaRPr lang="fr-FR" i="0" dirty="0"/>
          </a:p>
          <a:p>
            <a:pPr eaLnBrk="1" hangingPunct="1">
              <a:buClrTx/>
              <a:buFont typeface="Wingdings" panose="05000000000000000000" pitchFamily="2" charset="2"/>
              <a:buChar char="Ø"/>
            </a:pPr>
            <a:r>
              <a:rPr lang="fr-FR" i="0" dirty="0"/>
              <a:t>Le contrôle de l’exécution</a:t>
            </a:r>
          </a:p>
          <a:p>
            <a:pPr eaLnBrk="1" hangingPunct="1">
              <a:buClrTx/>
              <a:buFont typeface="Wingdings" panose="05000000000000000000" pitchFamily="2" charset="2"/>
              <a:buChar char="Ø"/>
            </a:pPr>
            <a:endParaRPr lang="fr-FR" i="0" dirty="0">
              <a:solidFill>
                <a:srgbClr val="002060"/>
              </a:solidFill>
            </a:endParaRPr>
          </a:p>
          <a:p>
            <a:pPr eaLnBrk="1" hangingPunct="1">
              <a:buClrTx/>
              <a:buFont typeface="Wingdings" panose="05000000000000000000" pitchFamily="2" charset="2"/>
              <a:buChar char="Ø"/>
            </a:pPr>
            <a:r>
              <a:rPr lang="fr-FR" b="1" i="0" dirty="0">
                <a:solidFill>
                  <a:srgbClr val="FF0000"/>
                </a:solidFill>
              </a:rPr>
              <a:t>Les rapports d’exécution</a:t>
            </a:r>
            <a:endParaRPr lang="fr-FR" b="1" dirty="0">
              <a:solidFill>
                <a:srgbClr val="FF0000"/>
              </a:solidFill>
            </a:endParaRPr>
          </a:p>
        </p:txBody>
      </p:sp>
      <p:sp>
        <p:nvSpPr>
          <p:cNvPr id="18434" name="Titre 2"/>
          <p:cNvSpPr>
            <a:spLocks noGrp="1"/>
          </p:cNvSpPr>
          <p:nvPr>
            <p:ph type="title"/>
          </p:nvPr>
        </p:nvSpPr>
        <p:spPr>
          <a:xfrm>
            <a:off x="0" y="1143000"/>
            <a:ext cx="9144000" cy="1143000"/>
          </a:xfrm>
          <a:ln/>
        </p:spPr>
        <p:txBody>
          <a:bodyPr/>
          <a:lstStyle/>
          <a:p>
            <a:pPr indent="0" algn="ctr" eaLnBrk="1" hangingPunct="1"/>
            <a:r>
              <a:rPr lang="en-GB" altLang="en-US" sz="2800" dirty="0"/>
              <a:t>Plan du module</a:t>
            </a:r>
            <a:endParaRPr lang="fr-BE" dirty="0">
              <a:solidFill>
                <a:schemeClr val="accent6"/>
              </a:solidFill>
            </a:endParaRPr>
          </a:p>
        </p:txBody>
      </p:sp>
      <p:sp>
        <p:nvSpPr>
          <p:cNvPr id="18435" name="Espace réservé du numéro de diapositive 3"/>
          <p:cNvSpPr>
            <a:spLocks noGrp="1"/>
          </p:cNvSpPr>
          <p:nvPr>
            <p:ph type="sldNum" sz="quarter" idx="10"/>
          </p:nvPr>
        </p:nvSpPr>
        <p:spPr>
          <a:noFill/>
        </p:spPr>
        <p:txBody>
          <a:bodyPr/>
          <a:lstStyle/>
          <a:p>
            <a:fld id="{8A4C4124-4DE0-4311-96C9-328EA353A5DE}" type="slidenum">
              <a:rPr lang="en-GB"/>
              <a:pPr/>
              <a:t>22</a:t>
            </a:fld>
            <a:endParaRPr lang="en-GB"/>
          </a:p>
        </p:txBody>
      </p:sp>
      <p:sp>
        <p:nvSpPr>
          <p:cNvPr id="2" name="Flèche droite 1"/>
          <p:cNvSpPr/>
          <p:nvPr/>
        </p:nvSpPr>
        <p:spPr bwMode="auto">
          <a:xfrm>
            <a:off x="539552" y="2564904"/>
            <a:ext cx="3888432" cy="720080"/>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rgbClr val="0F5494"/>
              </a:solidFill>
              <a:effectLst/>
              <a:latin typeface="Verdana" pitchFamily="34" charset="0"/>
            </a:endParaRPr>
          </a:p>
        </p:txBody>
      </p:sp>
    </p:spTree>
    <p:extLst>
      <p:ext uri="{BB962C8B-B14F-4D97-AF65-F5344CB8AC3E}">
        <p14:creationId xmlns:p14="http://schemas.microsoft.com/office/powerpoint/2010/main" val="2400105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73617A0F-9063-46ED-9F42-27BE0278DD6D}" type="slidenum">
              <a:rPr lang="fr-FR"/>
              <a:pPr/>
              <a:t>23</a:t>
            </a:fld>
            <a:endParaRPr lang="fr-FR"/>
          </a:p>
        </p:txBody>
      </p:sp>
      <p:sp>
        <p:nvSpPr>
          <p:cNvPr id="859138" name="Rectangle 2"/>
          <p:cNvSpPr>
            <a:spLocks noGrp="1" noChangeArrowheads="1"/>
          </p:cNvSpPr>
          <p:nvPr>
            <p:ph type="title"/>
          </p:nvPr>
        </p:nvSpPr>
        <p:spPr>
          <a:xfrm>
            <a:off x="395288" y="1339851"/>
            <a:ext cx="8229600" cy="382588"/>
          </a:xfrm>
        </p:spPr>
        <p:txBody>
          <a:bodyPr/>
          <a:lstStyle/>
          <a:p>
            <a:r>
              <a:rPr lang="fr-FR" dirty="0"/>
              <a:t>Les rapports d’exécution du budget</a:t>
            </a:r>
          </a:p>
        </p:txBody>
      </p:sp>
      <p:sp>
        <p:nvSpPr>
          <p:cNvPr id="859139" name="Rectangle 3"/>
          <p:cNvSpPr>
            <a:spLocks noGrp="1" noChangeArrowheads="1"/>
          </p:cNvSpPr>
          <p:nvPr>
            <p:ph type="body" idx="1"/>
          </p:nvPr>
        </p:nvSpPr>
        <p:spPr>
          <a:xfrm>
            <a:off x="511175" y="1722438"/>
            <a:ext cx="8229600" cy="4735512"/>
          </a:xfrm>
        </p:spPr>
        <p:txBody>
          <a:bodyPr/>
          <a:lstStyle/>
          <a:p>
            <a:endParaRPr lang="fr-FR" sz="2000" i="0" dirty="0">
              <a:latin typeface="Arial" panose="020B0604020202020204" pitchFamily="34" charset="0"/>
              <a:cs typeface="Arial" panose="020B0604020202020204" pitchFamily="34" charset="0"/>
            </a:endParaRPr>
          </a:p>
          <a:p>
            <a:pPr>
              <a:spcBef>
                <a:spcPts val="0"/>
              </a:spcBef>
              <a:buClrTx/>
              <a:buFont typeface="Wingdings" panose="05000000000000000000" pitchFamily="2" charset="2"/>
              <a:buChar char="Ø"/>
            </a:pPr>
            <a:r>
              <a:rPr lang="fr-FR" sz="2000" i="0" dirty="0">
                <a:latin typeface="+mj-lt"/>
                <a:cs typeface="Arial" panose="020B0604020202020204" pitchFamily="34" charset="0"/>
              </a:rPr>
              <a:t>Objectifs</a:t>
            </a:r>
          </a:p>
          <a:p>
            <a:pPr lvl="1">
              <a:spcBef>
                <a:spcPts val="0"/>
              </a:spcBef>
              <a:buClrTx/>
              <a:buFont typeface="Arial" panose="020B0604020202020204" pitchFamily="34" charset="0"/>
              <a:buChar char="•"/>
            </a:pPr>
            <a:r>
              <a:rPr lang="fr-FR" b="0" dirty="0">
                <a:latin typeface="+mj-lt"/>
                <a:cs typeface="Arial" panose="020B0604020202020204" pitchFamily="34" charset="0"/>
              </a:rPr>
              <a:t>Assurer le pilotage de l'exécution budgétaire</a:t>
            </a:r>
          </a:p>
          <a:p>
            <a:pPr lvl="1">
              <a:spcBef>
                <a:spcPts val="0"/>
              </a:spcBef>
              <a:buClrTx/>
              <a:buFont typeface="Arial" panose="020B0604020202020204" pitchFamily="34" charset="0"/>
              <a:buChar char="•"/>
            </a:pPr>
            <a:r>
              <a:rPr lang="fr-FR" b="0" dirty="0">
                <a:latin typeface="+mj-lt"/>
                <a:cs typeface="Arial" panose="020B0604020202020204" pitchFamily="34" charset="0"/>
              </a:rPr>
              <a:t>Disposer d'un feedback pour la préparation du budget</a:t>
            </a:r>
          </a:p>
          <a:p>
            <a:pPr lvl="1">
              <a:spcBef>
                <a:spcPts val="0"/>
              </a:spcBef>
              <a:buClrTx/>
              <a:buFont typeface="Arial" panose="020B0604020202020204" pitchFamily="34" charset="0"/>
              <a:buChar char="•"/>
            </a:pPr>
            <a:r>
              <a:rPr lang="fr-FR" b="0" dirty="0">
                <a:latin typeface="+mj-lt"/>
                <a:cs typeface="Arial" panose="020B0604020202020204" pitchFamily="34" charset="0"/>
              </a:rPr>
              <a:t>Rendre compte de l'exécution des politiques publiques</a:t>
            </a:r>
          </a:p>
          <a:p>
            <a:pPr>
              <a:spcBef>
                <a:spcPts val="0"/>
              </a:spcBef>
              <a:buClrTx/>
              <a:buFont typeface="Wingdings" panose="05000000000000000000" pitchFamily="2" charset="2"/>
              <a:buChar char="Ø"/>
            </a:pPr>
            <a:r>
              <a:rPr lang="fr-FR" sz="2000" b="0" i="0" u="sng" dirty="0">
                <a:latin typeface="+mj-lt"/>
                <a:cs typeface="Arial" panose="020B0604020202020204" pitchFamily="34" charset="0"/>
              </a:rPr>
              <a:t>Etat mensuel </a:t>
            </a:r>
            <a:r>
              <a:rPr lang="fr-FR" sz="2000" b="0" i="0" dirty="0">
                <a:latin typeface="+mj-lt"/>
                <a:cs typeface="Arial" panose="020B0604020202020204" pitchFamily="34" charset="0"/>
              </a:rPr>
              <a:t>d’exécution du budget sur fonds propres</a:t>
            </a:r>
          </a:p>
          <a:p>
            <a:pPr lvl="1"/>
            <a:r>
              <a:rPr lang="fr-FR" b="0" dirty="0">
                <a:latin typeface="+mj-lt"/>
                <a:cs typeface="Arial" panose="020B0604020202020204" pitchFamily="34" charset="0"/>
              </a:rPr>
              <a:t>Engagement</a:t>
            </a:r>
          </a:p>
          <a:p>
            <a:pPr lvl="1"/>
            <a:r>
              <a:rPr lang="fr-FR" b="0" dirty="0">
                <a:latin typeface="+mj-lt"/>
                <a:cs typeface="Arial" panose="020B0604020202020204" pitchFamily="34" charset="0"/>
              </a:rPr>
              <a:t>Liquidation/Ordonnancement </a:t>
            </a:r>
          </a:p>
          <a:p>
            <a:pPr lvl="1"/>
            <a:r>
              <a:rPr lang="fr-FR" b="0" dirty="0">
                <a:latin typeface="+mj-lt"/>
                <a:cs typeface="Arial" panose="020B0604020202020204" pitchFamily="34" charset="0"/>
              </a:rPr>
              <a:t>Paiement (difficile sans informatisation dans les système francophones)</a:t>
            </a:r>
          </a:p>
          <a:p>
            <a:pPr>
              <a:buClrTx/>
              <a:buFont typeface="Wingdings" panose="05000000000000000000" pitchFamily="2" charset="2"/>
              <a:buChar char="Ø"/>
            </a:pPr>
            <a:r>
              <a:rPr lang="fr-FR" sz="2000" i="0" dirty="0">
                <a:latin typeface="+mj-lt"/>
                <a:cs typeface="Arial" panose="020B0604020202020204" pitchFamily="34" charset="0"/>
              </a:rPr>
              <a:t>Exécution des dépenses sur financement extérieur: </a:t>
            </a:r>
            <a:r>
              <a:rPr lang="fr-FR" sz="2000" i="0" u="sng" dirty="0">
                <a:latin typeface="+mj-lt"/>
                <a:cs typeface="Arial" panose="020B0604020202020204" pitchFamily="34" charset="0"/>
              </a:rPr>
              <a:t>état trimestriel </a:t>
            </a:r>
            <a:r>
              <a:rPr lang="fr-FR" sz="2000" i="0" dirty="0">
                <a:latin typeface="+mj-lt"/>
                <a:cs typeface="Arial" panose="020B0604020202020204" pitchFamily="34" charset="0"/>
              </a:rPr>
              <a:t>(ou semestriel, selon les capacités)</a:t>
            </a:r>
          </a:p>
          <a:p>
            <a:pPr>
              <a:buClrTx/>
              <a:buFont typeface="Wingdings" panose="05000000000000000000" pitchFamily="2" charset="2"/>
              <a:buChar char="Ø"/>
            </a:pPr>
            <a:r>
              <a:rPr lang="fr-FR" sz="2000" i="0" dirty="0">
                <a:latin typeface="+mj-lt"/>
                <a:cs typeface="Arial" panose="020B0604020202020204" pitchFamily="34" charset="0"/>
              </a:rPr>
              <a:t>Situation sur les arriérés, les paiements non ordonnancés (systèmes francophones), les </a:t>
            </a:r>
            <a:r>
              <a:rPr lang="fr-FR" sz="2000" dirty="0">
                <a:latin typeface="+mj-lt"/>
                <a:cs typeface="Arial" panose="020B0604020202020204" pitchFamily="34" charset="0"/>
              </a:rPr>
              <a:t>suspense </a:t>
            </a:r>
            <a:r>
              <a:rPr lang="fr-FR" sz="2000" dirty="0" err="1">
                <a:latin typeface="+mj-lt"/>
                <a:cs typeface="Arial" panose="020B0604020202020204" pitchFamily="34" charset="0"/>
              </a:rPr>
              <a:t>accounts</a:t>
            </a:r>
            <a:r>
              <a:rPr lang="fr-FR" sz="2000" i="0" dirty="0">
                <a:latin typeface="+mj-lt"/>
                <a:cs typeface="Arial" panose="020B0604020202020204" pitchFamily="34" charset="0"/>
              </a:rPr>
              <a:t>, etc.  </a:t>
            </a:r>
          </a:p>
          <a:p>
            <a:pPr>
              <a:spcBef>
                <a:spcPts val="0"/>
              </a:spcBef>
              <a:buClrTx/>
              <a:buFont typeface="Arial" panose="020B0604020202020204" pitchFamily="34" charset="0"/>
              <a:buChar char="•"/>
            </a:pPr>
            <a:endParaRPr lang="fr-FR" sz="2000"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7798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u contenu 1"/>
          <p:cNvSpPr>
            <a:spLocks noGrp="1"/>
          </p:cNvSpPr>
          <p:nvPr>
            <p:ph idx="1"/>
          </p:nvPr>
        </p:nvSpPr>
        <p:spPr>
          <a:xfrm>
            <a:off x="285750" y="2357438"/>
            <a:ext cx="8229600" cy="3490912"/>
          </a:xfrm>
        </p:spPr>
        <p:txBody>
          <a:bodyPr/>
          <a:lstStyle/>
          <a:p>
            <a:pPr eaLnBrk="1" hangingPunct="1">
              <a:buClrTx/>
            </a:pPr>
            <a:r>
              <a:rPr lang="fr-FR" sz="2000" i="0" dirty="0"/>
              <a:t>Les systèmes d’exécution budgétaires doivent assurer le respect des autorisations parlementaires.</a:t>
            </a:r>
            <a:br>
              <a:rPr lang="fr-FR" altLang="ja-JP" sz="2000" i="0" dirty="0"/>
            </a:br>
            <a:endParaRPr lang="fr-FR" altLang="ja-JP" sz="2000" i="0" dirty="0"/>
          </a:p>
          <a:p>
            <a:pPr eaLnBrk="1" hangingPunct="1">
              <a:buClrTx/>
            </a:pPr>
            <a:r>
              <a:rPr lang="fr-FR" sz="2000" i="0" dirty="0"/>
              <a:t>Les règles de mouvements de crédit doivent procurer aux gestionnaires un certain degré de souplesse, tout en respectant les politiques sur lesquelles repose le budget.</a:t>
            </a:r>
          </a:p>
          <a:p>
            <a:pPr eaLnBrk="1" hangingPunct="1">
              <a:buClrTx/>
            </a:pPr>
            <a:endParaRPr lang="fr-FR" altLang="ja-JP" sz="2000" i="0" dirty="0"/>
          </a:p>
          <a:p>
            <a:pPr eaLnBrk="1" hangingPunct="1">
              <a:buClrTx/>
            </a:pPr>
            <a:r>
              <a:rPr lang="fr-FR" sz="2000" i="0" dirty="0"/>
              <a:t>Les consommations de crédit doivent être suivies régulièrement aux principales étapes du cycle de </a:t>
            </a:r>
            <a:r>
              <a:rPr lang="fr-FR" sz="2000" i="0"/>
              <a:t>la dépense.</a:t>
            </a:r>
            <a:endParaRPr lang="fr-FR" dirty="0"/>
          </a:p>
        </p:txBody>
      </p:sp>
      <p:sp>
        <p:nvSpPr>
          <p:cNvPr id="73730" name="Titre 2"/>
          <p:cNvSpPr>
            <a:spLocks noGrp="1"/>
          </p:cNvSpPr>
          <p:nvPr>
            <p:ph type="title"/>
          </p:nvPr>
        </p:nvSpPr>
        <p:spPr>
          <a:xfrm>
            <a:off x="-324544" y="1016001"/>
            <a:ext cx="9144000" cy="1143000"/>
          </a:xfrm>
          <a:ln/>
        </p:spPr>
        <p:txBody>
          <a:bodyPr/>
          <a:lstStyle/>
          <a:p>
            <a:pPr indent="0" algn="ctr" eaLnBrk="1" hangingPunct="1"/>
            <a:r>
              <a:rPr lang="fr-BE" dirty="0"/>
              <a:t>Messages clef</a:t>
            </a:r>
          </a:p>
        </p:txBody>
      </p:sp>
      <p:sp>
        <p:nvSpPr>
          <p:cNvPr id="73731" name="Espace réservé du numéro de diapositive 3"/>
          <p:cNvSpPr>
            <a:spLocks noGrp="1"/>
          </p:cNvSpPr>
          <p:nvPr>
            <p:ph type="sldNum" sz="quarter" idx="10"/>
          </p:nvPr>
        </p:nvSpPr>
        <p:spPr>
          <a:noFill/>
        </p:spPr>
        <p:txBody>
          <a:bodyPr/>
          <a:lstStyle/>
          <a:p>
            <a:fld id="{79DECAE1-DF44-4C76-9AB1-9D700D4D2025}" type="slidenum">
              <a:rPr lang="en-GB"/>
              <a:pPr/>
              <a:t>24</a:t>
            </a:fld>
            <a:endParaRPr lang="en-GB"/>
          </a:p>
        </p:txBody>
      </p:sp>
      <p:sp>
        <p:nvSpPr>
          <p:cNvPr id="5" name="Right Arrow 4"/>
          <p:cNvSpPr>
            <a:spLocks noChangeArrowheads="1"/>
          </p:cNvSpPr>
          <p:nvPr/>
        </p:nvSpPr>
        <p:spPr bwMode="auto">
          <a:xfrm rot="10800000">
            <a:off x="6156176" y="1264181"/>
            <a:ext cx="1584325" cy="720725"/>
          </a:xfrm>
          <a:prstGeom prst="rightArrow">
            <a:avLst>
              <a:gd name="adj1" fmla="val 50000"/>
              <a:gd name="adj2" fmla="val 49959"/>
            </a:avLst>
          </a:prstGeom>
          <a:solidFill>
            <a:srgbClr val="FFC000"/>
          </a:solidFill>
          <a:ln w="9525" algn="ctr">
            <a:noFill/>
            <a:round/>
            <a:headEnd/>
            <a:tailEnd/>
          </a:ln>
        </p:spPr>
        <p:txBody>
          <a:bodyPr anchor="ct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marL="3175"/>
            <a:endParaRPr lang="en-US"/>
          </a:p>
        </p:txBody>
      </p:sp>
      <p:sp>
        <p:nvSpPr>
          <p:cNvPr id="6" name="Right Arrow 5"/>
          <p:cNvSpPr>
            <a:spLocks noChangeArrowheads="1"/>
          </p:cNvSpPr>
          <p:nvPr/>
        </p:nvSpPr>
        <p:spPr bwMode="auto">
          <a:xfrm>
            <a:off x="1187624" y="1293998"/>
            <a:ext cx="1584325" cy="720725"/>
          </a:xfrm>
          <a:prstGeom prst="rightArrow">
            <a:avLst>
              <a:gd name="adj1" fmla="val 50000"/>
              <a:gd name="adj2" fmla="val 49959"/>
            </a:avLst>
          </a:prstGeom>
          <a:solidFill>
            <a:srgbClr val="FFC000"/>
          </a:solidFill>
          <a:ln w="9525" algn="ctr">
            <a:noFill/>
            <a:round/>
            <a:headEnd/>
            <a:tailEnd/>
          </a:ln>
        </p:spPr>
        <p:txBody>
          <a:bodyPr anchor="ct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marL="3175"/>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E89735F3-85C2-4071-AEC9-95BB5836E0C0}" type="slidenum">
              <a:rPr lang="en-GB">
                <a:latin typeface="+mj-lt"/>
              </a:rPr>
              <a:pPr algn="l" eaLnBrk="0" hangingPunct="0">
                <a:lnSpc>
                  <a:spcPts val="1400"/>
                </a:lnSpc>
                <a:defRPr/>
              </a:pPr>
              <a:t>3</a:t>
            </a:fld>
            <a:endParaRPr lang="en-GB" dirty="0">
              <a:latin typeface="+mj-lt"/>
            </a:endParaRPr>
          </a:p>
        </p:txBody>
      </p:sp>
      <p:sp>
        <p:nvSpPr>
          <p:cNvPr id="14339" name="Rectangle 2"/>
          <p:cNvSpPr>
            <a:spLocks noGrp="1" noChangeArrowheads="1"/>
          </p:cNvSpPr>
          <p:nvPr>
            <p:ph type="title"/>
          </p:nvPr>
        </p:nvSpPr>
        <p:spPr>
          <a:xfrm>
            <a:off x="357158" y="1142984"/>
            <a:ext cx="8039100" cy="571500"/>
          </a:xfrm>
        </p:spPr>
        <p:txBody>
          <a:bodyPr/>
          <a:lstStyle/>
          <a:p>
            <a:r>
              <a:rPr lang="fr-FR" sz="2700" i="1" dirty="0"/>
              <a:t>Qu'est ce que l'exécution budgétaire?</a:t>
            </a:r>
          </a:p>
        </p:txBody>
      </p:sp>
      <p:sp>
        <p:nvSpPr>
          <p:cNvPr id="14340" name="Rectangle 3"/>
          <p:cNvSpPr>
            <a:spLocks noGrp="1" noChangeArrowheads="1"/>
          </p:cNvSpPr>
          <p:nvPr>
            <p:ph type="body" idx="1"/>
          </p:nvPr>
        </p:nvSpPr>
        <p:spPr>
          <a:xfrm>
            <a:off x="285720" y="2071678"/>
            <a:ext cx="8569325" cy="4619625"/>
          </a:xfrm>
        </p:spPr>
        <p:txBody>
          <a:bodyPr/>
          <a:lstStyle/>
          <a:p>
            <a:pPr>
              <a:spcBef>
                <a:spcPts val="600"/>
              </a:spcBef>
              <a:spcAft>
                <a:spcPts val="600"/>
              </a:spcAft>
              <a:buClrTx/>
            </a:pPr>
            <a:r>
              <a:rPr lang="fr-FR" sz="2400" i="0" dirty="0"/>
              <a:t>Toute activité nécessaire pour s'assurer que les fonds seront disponibles pour la destination correspondant à l'inscription budgétaire et qu'ils sont effectivement utilisés pour cette destination</a:t>
            </a:r>
          </a:p>
          <a:p>
            <a:pPr>
              <a:spcBef>
                <a:spcPts val="600"/>
              </a:spcBef>
              <a:spcAft>
                <a:spcPts val="600"/>
              </a:spcAft>
              <a:buClrTx/>
            </a:pPr>
            <a:r>
              <a:rPr lang="fr-FR" sz="2400" i="0" dirty="0"/>
              <a:t>Il peut être nécessaire d'opérer des ajustements par rapport à la programmation initiales pour tenir compte de l'évolution de la conjoncture économique ou de l'avancement de l'exécution des programmes et projets </a:t>
            </a:r>
          </a:p>
          <a:p>
            <a:pPr>
              <a:spcBef>
                <a:spcPts val="600"/>
              </a:spcBef>
              <a:spcAft>
                <a:spcPts val="600"/>
              </a:spcAft>
              <a:buClrTx/>
            </a:pPr>
            <a:r>
              <a:rPr lang="fr-FR" sz="2400" i="0" dirty="0"/>
              <a:t>Mais, toute distorsion par rapport aux politiques publiques votées par le Parlement est à éviter</a:t>
            </a:r>
          </a:p>
        </p:txBody>
      </p:sp>
    </p:spTree>
    <p:extLst>
      <p:ext uri="{BB962C8B-B14F-4D97-AF65-F5344CB8AC3E}">
        <p14:creationId xmlns:p14="http://schemas.microsoft.com/office/powerpoint/2010/main" val="363035914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Espace réservé du contenu 1"/>
          <p:cNvSpPr>
            <a:spLocks noGrp="1"/>
          </p:cNvSpPr>
          <p:nvPr>
            <p:ph idx="1"/>
          </p:nvPr>
        </p:nvSpPr>
        <p:spPr>
          <a:xfrm>
            <a:off x="457200" y="2708920"/>
            <a:ext cx="8229600" cy="3024336"/>
          </a:xfrm>
        </p:spPr>
        <p:txBody>
          <a:bodyPr/>
          <a:lstStyle/>
          <a:p>
            <a:pPr marL="623888" eaLnBrk="1" hangingPunct="1">
              <a:spcBef>
                <a:spcPts val="600"/>
              </a:spcBef>
              <a:spcAft>
                <a:spcPts val="600"/>
              </a:spcAft>
              <a:buClrTx/>
              <a:buFont typeface="Wingdings" panose="05000000000000000000" pitchFamily="2" charset="2"/>
              <a:buChar char="ü"/>
            </a:pPr>
            <a:r>
              <a:rPr lang="fr-FR" sz="2200" i="0" dirty="0"/>
              <a:t>Un budget réaliste (crédible) est mis en œuvre avec peu de déviations significatives.</a:t>
            </a:r>
          </a:p>
          <a:p>
            <a:pPr marL="623888" eaLnBrk="1" hangingPunct="1">
              <a:spcBef>
                <a:spcPts val="600"/>
              </a:spcBef>
              <a:spcAft>
                <a:spcPts val="600"/>
              </a:spcAft>
              <a:buClrTx/>
              <a:buFont typeface="Wingdings" panose="05000000000000000000" pitchFamily="2" charset="2"/>
              <a:buChar char="ü"/>
            </a:pPr>
            <a:r>
              <a:rPr lang="fr-FR" sz="2200" i="0" dirty="0"/>
              <a:t>Transparence élevée.</a:t>
            </a:r>
          </a:p>
          <a:p>
            <a:pPr marL="623888" eaLnBrk="1" hangingPunct="1">
              <a:spcBef>
                <a:spcPts val="600"/>
              </a:spcBef>
              <a:spcAft>
                <a:spcPts val="600"/>
              </a:spcAft>
              <a:buClrTx/>
              <a:buFont typeface="Wingdings" panose="05000000000000000000" pitchFamily="2" charset="2"/>
              <a:buChar char="ü"/>
            </a:pPr>
            <a:r>
              <a:rPr lang="fr-FR" sz="2200" i="0" dirty="0"/>
              <a:t>Les crédits sont dépensés seulement pour les objets autorisés.</a:t>
            </a:r>
          </a:p>
          <a:p>
            <a:pPr marL="623888" eaLnBrk="1" hangingPunct="1">
              <a:spcBef>
                <a:spcPts val="600"/>
              </a:spcBef>
              <a:spcAft>
                <a:spcPts val="600"/>
              </a:spcAft>
              <a:buClrTx/>
              <a:buFont typeface="Wingdings" panose="05000000000000000000" pitchFamily="2" charset="2"/>
              <a:buChar char="ü"/>
            </a:pPr>
            <a:r>
              <a:rPr lang="fr-FR" sz="2200" i="0" dirty="0"/>
              <a:t>Les ministères et autres unités ont une bonne certitude quant aux crédits qu’ils vont recevoir.</a:t>
            </a:r>
          </a:p>
        </p:txBody>
      </p:sp>
      <p:sp>
        <p:nvSpPr>
          <p:cNvPr id="34819" name="Espace réservé du numéro de diapositive 3"/>
          <p:cNvSpPr>
            <a:spLocks noGrp="1"/>
          </p:cNvSpPr>
          <p:nvPr>
            <p:ph type="sldNum" sz="quarter" idx="10"/>
          </p:nvPr>
        </p:nvSpPr>
        <p:spPr>
          <a:noFill/>
        </p:spPr>
        <p:txBody>
          <a:bodyPr/>
          <a:lstStyle/>
          <a:p>
            <a:fld id="{213925CC-51D5-4F75-B57C-6427C53248DF}" type="slidenum">
              <a:rPr lang="en-GB"/>
              <a:pPr/>
              <a:t>4</a:t>
            </a:fld>
            <a:endParaRPr lang="en-GB"/>
          </a:p>
        </p:txBody>
      </p:sp>
      <p:sp>
        <p:nvSpPr>
          <p:cNvPr id="6" name="Titre 2"/>
          <p:cNvSpPr>
            <a:spLocks noGrp="1"/>
          </p:cNvSpPr>
          <p:nvPr>
            <p:ph type="title"/>
          </p:nvPr>
        </p:nvSpPr>
        <p:spPr>
          <a:xfrm>
            <a:off x="0" y="1268760"/>
            <a:ext cx="9144000" cy="773261"/>
          </a:xfrm>
          <a:noFill/>
          <a:ln w="9525" algn="ctr">
            <a:noFill/>
            <a:miter lim="800000"/>
            <a:headEnd/>
            <a:tailEnd/>
          </a:ln>
          <a:effectLst/>
        </p:spPr>
        <p:txBody>
          <a:bodyPr vert="horz" wrap="square" lIns="91440" tIns="45720" rIns="91440" bIns="45720" numCol="1" anchor="ctr" anchorCtr="0" compatLnSpc="1">
            <a:prstTxWarp prst="textNoShape">
              <a:avLst/>
            </a:prstTxWarp>
          </a:bodyPr>
          <a:lstStyle/>
          <a:p>
            <a:pPr indent="0" algn="ctr" eaLnBrk="1" hangingPunct="1"/>
            <a:r>
              <a:rPr lang="en-GB" dirty="0" err="1"/>
              <a:t>Quelques</a:t>
            </a:r>
            <a:r>
              <a:rPr lang="en-GB" dirty="0"/>
              <a:t> </a:t>
            </a:r>
            <a:r>
              <a:rPr lang="en-GB" dirty="0" err="1"/>
              <a:t>principes</a:t>
            </a:r>
            <a:r>
              <a:rPr lang="en-GB" dirty="0"/>
              <a:t> de base</a:t>
            </a:r>
          </a:p>
        </p:txBody>
      </p:sp>
    </p:spTree>
    <p:extLst>
      <p:ext uri="{BB962C8B-B14F-4D97-AF65-F5344CB8AC3E}">
        <p14:creationId xmlns:p14="http://schemas.microsoft.com/office/powerpoint/2010/main" val="1401593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2"/>
          <p:cNvSpPr>
            <a:spLocks noGrp="1"/>
          </p:cNvSpPr>
          <p:nvPr>
            <p:ph type="title"/>
          </p:nvPr>
        </p:nvSpPr>
        <p:spPr>
          <a:xfrm>
            <a:off x="0" y="1071563"/>
            <a:ext cx="9144000" cy="1143000"/>
          </a:xfrm>
          <a:ln/>
        </p:spPr>
        <p:txBody>
          <a:bodyPr/>
          <a:lstStyle/>
          <a:p>
            <a:pPr indent="0" eaLnBrk="1" hangingPunct="1"/>
            <a:r>
              <a:rPr lang="fr-BE" i="1" dirty="0"/>
              <a:t>Processus d’exécution du budget</a:t>
            </a:r>
          </a:p>
        </p:txBody>
      </p:sp>
      <p:sp>
        <p:nvSpPr>
          <p:cNvPr id="10243" name="Espace réservé du numéro de diapositive 3"/>
          <p:cNvSpPr>
            <a:spLocks noGrp="1"/>
          </p:cNvSpPr>
          <p:nvPr>
            <p:ph type="sldNum" sz="quarter" idx="10"/>
          </p:nvPr>
        </p:nvSpPr>
        <p:spPr>
          <a:noFill/>
        </p:spPr>
        <p:txBody>
          <a:bodyPr/>
          <a:lstStyle/>
          <a:p>
            <a:fld id="{FEE241B2-151F-4E4D-A088-906CCE5AEB97}" type="slidenum">
              <a:rPr lang="en-GB" smtClean="0"/>
              <a:pPr/>
              <a:t>5</a:t>
            </a:fld>
            <a:endParaRPr lang="en-GB"/>
          </a:p>
        </p:txBody>
      </p:sp>
      <p:sp>
        <p:nvSpPr>
          <p:cNvPr id="10244" name="Content Placeholder 6"/>
          <p:cNvSpPr>
            <a:spLocks noGrp="1"/>
          </p:cNvSpPr>
          <p:nvPr>
            <p:ph idx="1"/>
          </p:nvPr>
        </p:nvSpPr>
        <p:spPr/>
        <p:txBody>
          <a:bodyPr/>
          <a:lstStyle/>
          <a:p>
            <a:pPr eaLnBrk="1" hangingPunct="1">
              <a:buFont typeface="Times" pitchFamily="18" charset="0"/>
              <a:buNone/>
            </a:pPr>
            <a:r>
              <a:rPr lang="en-US"/>
              <a:t>  </a:t>
            </a:r>
          </a:p>
        </p:txBody>
      </p:sp>
      <p:graphicFrame>
        <p:nvGraphicFramePr>
          <p:cNvPr id="8" name="Content Placeholder 3"/>
          <p:cNvGraphicFramePr>
            <a:graphicFrameLocks/>
          </p:cNvGraphicFramePr>
          <p:nvPr>
            <p:extLst>
              <p:ext uri="{D42A27DB-BD31-4B8C-83A1-F6EECF244321}">
                <p14:modId xmlns:p14="http://schemas.microsoft.com/office/powerpoint/2010/main" val="843131697"/>
              </p:ext>
            </p:extLst>
          </p:nvPr>
        </p:nvGraphicFramePr>
        <p:xfrm>
          <a:off x="428596" y="2214554"/>
          <a:ext cx="8229600" cy="4276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6" name="Oval 8"/>
          <p:cNvSpPr>
            <a:spLocks noChangeArrowheads="1"/>
          </p:cNvSpPr>
          <p:nvPr/>
        </p:nvSpPr>
        <p:spPr bwMode="auto">
          <a:xfrm>
            <a:off x="3563938" y="3716338"/>
            <a:ext cx="2133600" cy="2057400"/>
          </a:xfrm>
          <a:prstGeom prst="ellipse">
            <a:avLst/>
          </a:prstGeom>
          <a:solidFill>
            <a:srgbClr val="103C72"/>
          </a:solidFill>
          <a:ln w="9525">
            <a:noFill/>
            <a:round/>
            <a:headEnd/>
            <a:tailEnd/>
          </a:ln>
        </p:spPr>
        <p:txBody>
          <a:bodyPr lIns="90000" tIns="46800" rIns="90000" bIns="46800" anchor="ctr">
            <a:spAutoFit/>
          </a:bodyPr>
          <a:lstStyle/>
          <a:p>
            <a:endParaRPr lang="en-US"/>
          </a:p>
        </p:txBody>
      </p:sp>
      <p:sp>
        <p:nvSpPr>
          <p:cNvPr id="10247" name="TextBox 10"/>
          <p:cNvSpPr txBox="1">
            <a:spLocks noChangeArrowheads="1"/>
          </p:cNvSpPr>
          <p:nvPr/>
        </p:nvSpPr>
        <p:spPr bwMode="auto">
          <a:xfrm>
            <a:off x="3851920" y="4214123"/>
            <a:ext cx="1633264" cy="1061829"/>
          </a:xfrm>
          <a:prstGeom prst="rect">
            <a:avLst/>
          </a:prstGeom>
          <a:noFill/>
          <a:ln w="9525">
            <a:noFill/>
            <a:miter lim="800000"/>
            <a:headEnd/>
            <a:tailEnd/>
          </a:ln>
        </p:spPr>
        <p:txBody>
          <a:bodyPr wrap="square">
            <a:spAutoFit/>
          </a:bodyPr>
          <a:lstStyle/>
          <a:p>
            <a:pPr algn="ctr"/>
            <a:r>
              <a:rPr lang="en-US" sz="1700" b="1" dirty="0" err="1">
                <a:solidFill>
                  <a:schemeClr val="bg1"/>
                </a:solidFill>
              </a:rPr>
              <a:t>Processus</a:t>
            </a:r>
            <a:r>
              <a:rPr lang="en-US" sz="1700" b="1" dirty="0">
                <a:solidFill>
                  <a:schemeClr val="bg1"/>
                </a:solidFill>
              </a:rPr>
              <a:t> </a:t>
            </a:r>
            <a:r>
              <a:rPr lang="en-US" sz="1700" b="1" dirty="0" err="1">
                <a:solidFill>
                  <a:schemeClr val="bg1"/>
                </a:solidFill>
              </a:rPr>
              <a:t>d’exécution</a:t>
            </a:r>
            <a:r>
              <a:rPr lang="en-US" sz="1700" b="1" dirty="0">
                <a:solidFill>
                  <a:schemeClr val="bg1"/>
                </a:solidFill>
              </a:rPr>
              <a:t> du budget</a:t>
            </a:r>
            <a:r>
              <a:rPr lang="en-US" sz="1500" b="1" dirty="0">
                <a:solidFill>
                  <a:schemeClr val="bg1"/>
                </a:solidFill>
              </a:rPr>
              <a:t> </a:t>
            </a:r>
          </a:p>
          <a:p>
            <a:endParaRPr lang="en-US" dirty="0"/>
          </a:p>
        </p:txBody>
      </p:sp>
    </p:spTree>
    <p:extLst>
      <p:ext uri="{BB962C8B-B14F-4D97-AF65-F5344CB8AC3E}">
        <p14:creationId xmlns:p14="http://schemas.microsoft.com/office/powerpoint/2010/main" val="1642561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contenu 1"/>
          <p:cNvSpPr>
            <a:spLocks noGrp="1"/>
          </p:cNvSpPr>
          <p:nvPr>
            <p:ph idx="1"/>
          </p:nvPr>
        </p:nvSpPr>
        <p:spPr>
          <a:xfrm>
            <a:off x="285688" y="2015347"/>
            <a:ext cx="8858312" cy="4679961"/>
          </a:xfrm>
        </p:spPr>
        <p:txBody>
          <a:bodyPr/>
          <a:lstStyle/>
          <a:p>
            <a:pPr eaLnBrk="1" hangingPunct="1">
              <a:spcBef>
                <a:spcPts val="0"/>
              </a:spcBef>
              <a:buClrTx/>
            </a:pPr>
            <a:r>
              <a:rPr lang="fr-FR" sz="2200" i="0" dirty="0"/>
              <a:t>La mise à disposition/répartition des crédits est tardive</a:t>
            </a:r>
          </a:p>
          <a:p>
            <a:pPr eaLnBrk="1" hangingPunct="1">
              <a:spcBef>
                <a:spcPts val="0"/>
              </a:spcBef>
              <a:buClrTx/>
            </a:pPr>
            <a:r>
              <a:rPr lang="fr-FR" sz="2200" i="0" dirty="0"/>
              <a:t>Le budget approuvé n’est pas réaliste, </a:t>
            </a:r>
          </a:p>
          <a:p>
            <a:pPr eaLnBrk="1" hangingPunct="1">
              <a:spcBef>
                <a:spcPts val="0"/>
              </a:spcBef>
              <a:buClrTx/>
            </a:pPr>
            <a:r>
              <a:rPr lang="fr-FR" sz="2200" i="0" dirty="0"/>
              <a:t>Grande incertitude concernant les ressources disponibles au niveau  </a:t>
            </a:r>
          </a:p>
          <a:p>
            <a:pPr lvl="1" eaLnBrk="1" hangingPunct="1">
              <a:spcBef>
                <a:spcPts val="0"/>
              </a:spcBef>
              <a:buClrTx/>
              <a:buFont typeface="Wingdings" panose="05000000000000000000" pitchFamily="2" charset="2"/>
              <a:buChar char="§"/>
            </a:pPr>
            <a:r>
              <a:rPr lang="fr-FR" b="0" i="0" dirty="0"/>
              <a:t>national (évolution de la conjoncture économique, mobilisation des aides budgétaires)</a:t>
            </a:r>
          </a:p>
          <a:p>
            <a:pPr lvl="1" eaLnBrk="1" hangingPunct="1">
              <a:spcBef>
                <a:spcPts val="0"/>
              </a:spcBef>
              <a:buClrTx/>
              <a:buFont typeface="Wingdings" panose="05000000000000000000" pitchFamily="2" charset="2"/>
              <a:buChar char="§"/>
            </a:pPr>
            <a:r>
              <a:rPr lang="fr-FR" b="0" dirty="0"/>
              <a:t>des ministères sectoriels</a:t>
            </a:r>
            <a:r>
              <a:rPr lang="fr-FR" b="0" i="0" dirty="0"/>
              <a:t>, les dotations pouvant être débloquées trimestriellement voire mensuellement</a:t>
            </a:r>
          </a:p>
          <a:p>
            <a:pPr eaLnBrk="1" hangingPunct="1">
              <a:spcBef>
                <a:spcPts val="0"/>
              </a:spcBef>
              <a:buClrTx/>
            </a:pPr>
            <a:r>
              <a:rPr lang="fr-FR" sz="2200" i="0" dirty="0"/>
              <a:t>Des dépenses hors budget peuvent utiliser les ressources disponibles au détriment des dépenses autorisées par le budget (voir fonds spéciaux des projets)</a:t>
            </a:r>
          </a:p>
          <a:p>
            <a:pPr eaLnBrk="1" hangingPunct="1">
              <a:spcBef>
                <a:spcPts val="0"/>
              </a:spcBef>
              <a:buClrTx/>
            </a:pPr>
            <a:r>
              <a:rPr lang="fr-FR" sz="2200" i="0" dirty="0"/>
              <a:t>Génération d’arriérés de paiement</a:t>
            </a:r>
          </a:p>
          <a:p>
            <a:pPr eaLnBrk="1" hangingPunct="1">
              <a:spcBef>
                <a:spcPct val="80000"/>
              </a:spcBef>
            </a:pPr>
            <a:endParaRPr lang="en-US" dirty="0"/>
          </a:p>
          <a:p>
            <a:pPr eaLnBrk="1" hangingPunct="1"/>
            <a:endParaRPr lang="fr-BE" dirty="0"/>
          </a:p>
        </p:txBody>
      </p:sp>
      <p:sp>
        <p:nvSpPr>
          <p:cNvPr id="12291" name="Titre 2"/>
          <p:cNvSpPr>
            <a:spLocks noGrp="1"/>
          </p:cNvSpPr>
          <p:nvPr>
            <p:ph type="title"/>
          </p:nvPr>
        </p:nvSpPr>
        <p:spPr>
          <a:xfrm>
            <a:off x="0" y="1000125"/>
            <a:ext cx="9144000" cy="928677"/>
          </a:xfrm>
          <a:ln/>
        </p:spPr>
        <p:txBody>
          <a:bodyPr/>
          <a:lstStyle/>
          <a:p>
            <a:pPr indent="0" eaLnBrk="1" hangingPunct="1"/>
            <a:r>
              <a:rPr lang="fr-BE" i="1" dirty="0"/>
              <a:t>Problèmes budgétaires communs </a:t>
            </a:r>
          </a:p>
        </p:txBody>
      </p:sp>
      <p:sp>
        <p:nvSpPr>
          <p:cNvPr id="12292" name="Espace réservé du numéro de diapositive 3"/>
          <p:cNvSpPr>
            <a:spLocks noGrp="1"/>
          </p:cNvSpPr>
          <p:nvPr>
            <p:ph type="sldNum" sz="quarter" idx="10"/>
          </p:nvPr>
        </p:nvSpPr>
        <p:spPr>
          <a:noFill/>
        </p:spPr>
        <p:txBody>
          <a:bodyPr/>
          <a:lstStyle/>
          <a:p>
            <a:fld id="{E5961D7A-91AC-4044-AA63-D0339D814D85}" type="slidenum">
              <a:rPr lang="en-GB" smtClean="0"/>
              <a:pPr/>
              <a:t>6</a:t>
            </a:fld>
            <a:endParaRPr lang="en-GB"/>
          </a:p>
        </p:txBody>
      </p:sp>
    </p:spTree>
    <p:extLst>
      <p:ext uri="{BB962C8B-B14F-4D97-AF65-F5344CB8AC3E}">
        <p14:creationId xmlns:p14="http://schemas.microsoft.com/office/powerpoint/2010/main" val="332491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755576" y="1976816"/>
            <a:ext cx="8229600" cy="4276725"/>
          </a:xfrm>
        </p:spPr>
        <p:txBody>
          <a:bodyPr/>
          <a:lstStyle/>
          <a:p>
            <a:pPr eaLnBrk="1" hangingPunct="1">
              <a:buClrTx/>
            </a:pPr>
            <a:endParaRPr lang="fr-FR" i="0" dirty="0">
              <a:solidFill>
                <a:srgbClr val="3166CF"/>
              </a:solidFill>
            </a:endParaRPr>
          </a:p>
          <a:p>
            <a:pPr eaLnBrk="1" hangingPunct="1">
              <a:buClrTx/>
              <a:buFont typeface="Wingdings" panose="05000000000000000000" pitchFamily="2" charset="2"/>
              <a:buChar char="Ø"/>
            </a:pPr>
            <a:r>
              <a:rPr lang="fr-FR" i="0" dirty="0"/>
              <a:t>Généralités</a:t>
            </a:r>
          </a:p>
          <a:p>
            <a:pPr eaLnBrk="1" hangingPunct="1">
              <a:buClrTx/>
              <a:buFont typeface="Wingdings" panose="05000000000000000000" pitchFamily="2" charset="2"/>
              <a:buChar char="Ø"/>
            </a:pPr>
            <a:endParaRPr lang="fr-FR" i="0" dirty="0">
              <a:solidFill>
                <a:srgbClr val="002060"/>
              </a:solidFill>
            </a:endParaRPr>
          </a:p>
          <a:p>
            <a:pPr eaLnBrk="1" hangingPunct="1">
              <a:buClrTx/>
              <a:buFont typeface="Wingdings" panose="05000000000000000000" pitchFamily="2" charset="2"/>
              <a:buChar char="Ø"/>
            </a:pPr>
            <a:r>
              <a:rPr lang="fr-FR" b="1" i="0" dirty="0">
                <a:solidFill>
                  <a:srgbClr val="FF0000"/>
                </a:solidFill>
              </a:rPr>
              <a:t>Le cycle de la dépense</a:t>
            </a:r>
          </a:p>
          <a:p>
            <a:pPr eaLnBrk="1" hangingPunct="1">
              <a:buClrTx/>
              <a:buFont typeface="Wingdings" panose="05000000000000000000" pitchFamily="2" charset="2"/>
              <a:buChar char="Ø"/>
            </a:pPr>
            <a:endParaRPr lang="fr-FR" i="0" dirty="0">
              <a:solidFill>
                <a:srgbClr val="002060"/>
              </a:solidFill>
            </a:endParaRPr>
          </a:p>
          <a:p>
            <a:pPr eaLnBrk="1" hangingPunct="1">
              <a:buClrTx/>
              <a:buFont typeface="Wingdings" panose="05000000000000000000" pitchFamily="2" charset="2"/>
              <a:buChar char="Ø"/>
            </a:pPr>
            <a:r>
              <a:rPr lang="fr-FR" i="0" dirty="0"/>
              <a:t>Le contrôle de l’exécution</a:t>
            </a:r>
          </a:p>
          <a:p>
            <a:pPr eaLnBrk="1" hangingPunct="1">
              <a:buClrTx/>
              <a:buFont typeface="Wingdings" panose="05000000000000000000" pitchFamily="2" charset="2"/>
              <a:buChar char="Ø"/>
            </a:pPr>
            <a:endParaRPr lang="fr-FR" i="0" dirty="0"/>
          </a:p>
          <a:p>
            <a:pPr eaLnBrk="1" hangingPunct="1">
              <a:buClrTx/>
              <a:buFont typeface="Wingdings" panose="05000000000000000000" pitchFamily="2" charset="2"/>
              <a:buChar char="Ø"/>
            </a:pPr>
            <a:r>
              <a:rPr lang="fr-FR" i="0" dirty="0"/>
              <a:t>Les rapports d’exécution</a:t>
            </a:r>
            <a:endParaRPr lang="fr-FR" dirty="0"/>
          </a:p>
        </p:txBody>
      </p:sp>
      <p:sp>
        <p:nvSpPr>
          <p:cNvPr id="18434" name="Titre 2"/>
          <p:cNvSpPr>
            <a:spLocks noGrp="1"/>
          </p:cNvSpPr>
          <p:nvPr>
            <p:ph type="title"/>
          </p:nvPr>
        </p:nvSpPr>
        <p:spPr>
          <a:xfrm>
            <a:off x="0" y="1143000"/>
            <a:ext cx="9144000" cy="1143000"/>
          </a:xfrm>
          <a:ln/>
        </p:spPr>
        <p:txBody>
          <a:bodyPr/>
          <a:lstStyle/>
          <a:p>
            <a:pPr indent="0" algn="ctr" eaLnBrk="1" hangingPunct="1"/>
            <a:r>
              <a:rPr lang="en-GB" altLang="en-US" sz="2800" dirty="0"/>
              <a:t>Plan du module</a:t>
            </a:r>
            <a:endParaRPr lang="fr-BE" dirty="0">
              <a:solidFill>
                <a:schemeClr val="accent6"/>
              </a:solidFill>
            </a:endParaRPr>
          </a:p>
        </p:txBody>
      </p:sp>
      <p:sp>
        <p:nvSpPr>
          <p:cNvPr id="18435" name="Espace réservé du numéro de diapositive 3"/>
          <p:cNvSpPr>
            <a:spLocks noGrp="1"/>
          </p:cNvSpPr>
          <p:nvPr>
            <p:ph type="sldNum" sz="quarter" idx="10"/>
          </p:nvPr>
        </p:nvSpPr>
        <p:spPr>
          <a:noFill/>
        </p:spPr>
        <p:txBody>
          <a:bodyPr/>
          <a:lstStyle/>
          <a:p>
            <a:fld id="{8A4C4124-4DE0-4311-96C9-328EA353A5DE}" type="slidenum">
              <a:rPr lang="en-GB"/>
              <a:pPr/>
              <a:t>7</a:t>
            </a:fld>
            <a:endParaRPr lang="en-GB"/>
          </a:p>
        </p:txBody>
      </p:sp>
      <p:sp>
        <p:nvSpPr>
          <p:cNvPr id="2" name="Flèche droite 1"/>
          <p:cNvSpPr/>
          <p:nvPr/>
        </p:nvSpPr>
        <p:spPr bwMode="auto">
          <a:xfrm>
            <a:off x="539552" y="2564904"/>
            <a:ext cx="3888432" cy="720080"/>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rgbClr val="0F5494"/>
              </a:solidFill>
              <a:effectLst/>
              <a:latin typeface="Verdana" pitchFamily="34" charset="0"/>
            </a:endParaRPr>
          </a:p>
        </p:txBody>
      </p:sp>
    </p:spTree>
    <p:extLst>
      <p:ext uri="{BB962C8B-B14F-4D97-AF65-F5344CB8AC3E}">
        <p14:creationId xmlns:p14="http://schemas.microsoft.com/office/powerpoint/2010/main" val="3885494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4770CD24-7606-493D-AB77-93BC1B4C9904}" type="slidenum">
              <a:rPr lang="en-GB">
                <a:latin typeface="+mj-lt"/>
              </a:rPr>
              <a:pPr algn="l" eaLnBrk="0" hangingPunct="0">
                <a:lnSpc>
                  <a:spcPts val="1400"/>
                </a:lnSpc>
                <a:defRPr/>
              </a:pPr>
              <a:t>8</a:t>
            </a:fld>
            <a:endParaRPr lang="en-GB" dirty="0">
              <a:latin typeface="+mj-lt"/>
            </a:endParaRPr>
          </a:p>
        </p:txBody>
      </p:sp>
      <p:sp>
        <p:nvSpPr>
          <p:cNvPr id="1028" name="Rectangle 2"/>
          <p:cNvSpPr>
            <a:spLocks noGrp="1" noChangeArrowheads="1"/>
          </p:cNvSpPr>
          <p:nvPr>
            <p:ph type="title"/>
          </p:nvPr>
        </p:nvSpPr>
        <p:spPr>
          <a:xfrm>
            <a:off x="285719" y="1052736"/>
            <a:ext cx="8229600" cy="774700"/>
          </a:xfrm>
        </p:spPr>
        <p:txBody>
          <a:bodyPr/>
          <a:lstStyle/>
          <a:p>
            <a:r>
              <a:rPr lang="fr-FR" sz="2700" dirty="0"/>
              <a:t>Cycle simplifié d'exécution de la dépense</a:t>
            </a:r>
          </a:p>
        </p:txBody>
      </p:sp>
      <p:graphicFrame>
        <p:nvGraphicFramePr>
          <p:cNvPr id="1026" name="Object 2"/>
          <p:cNvGraphicFramePr>
            <a:graphicFrameLocks noGrp="1" noChangeAspect="1"/>
          </p:cNvGraphicFramePr>
          <p:nvPr>
            <p:ph idx="1"/>
            <p:extLst>
              <p:ext uri="{D42A27DB-BD31-4B8C-83A1-F6EECF244321}">
                <p14:modId xmlns:p14="http://schemas.microsoft.com/office/powerpoint/2010/main" val="560853835"/>
              </p:ext>
            </p:extLst>
          </p:nvPr>
        </p:nvGraphicFramePr>
        <p:xfrm>
          <a:off x="959613" y="1693862"/>
          <a:ext cx="6881813" cy="5164138"/>
        </p:xfrm>
        <a:graphic>
          <a:graphicData uri="http://schemas.openxmlformats.org/presentationml/2006/ole">
            <mc:AlternateContent xmlns:mc="http://schemas.openxmlformats.org/markup-compatibility/2006">
              <mc:Choice xmlns:v="urn:schemas-microsoft-com:vml" Requires="v">
                <p:oleObj spid="_x0000_s45095" name="Feuille de calcul" r:id="rId4" imgW="6600864" imgH="4953011" progId="Excel.Sheet.8">
                  <p:embed/>
                </p:oleObj>
              </mc:Choice>
              <mc:Fallback>
                <p:oleObj name="Feuille de calcul" r:id="rId4" imgW="6600864" imgH="4953011" progId="Excel.Sheet.8">
                  <p:embed/>
                  <p:pic>
                    <p:nvPicPr>
                      <p:cNvPr id="0" name="Picture 17"/>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9613" y="1693862"/>
                        <a:ext cx="6881813" cy="5164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78497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777DA833-9EC5-4B27-8A14-A86063532B5C}" type="slidenum">
              <a:rPr lang="en-GB">
                <a:latin typeface="+mj-lt"/>
              </a:rPr>
              <a:pPr algn="l" eaLnBrk="0" hangingPunct="0">
                <a:lnSpc>
                  <a:spcPts val="1400"/>
                </a:lnSpc>
                <a:defRPr/>
              </a:pPr>
              <a:t>9</a:t>
            </a:fld>
            <a:endParaRPr lang="en-GB" dirty="0">
              <a:latin typeface="+mj-lt"/>
            </a:endParaRPr>
          </a:p>
        </p:txBody>
      </p:sp>
      <p:sp>
        <p:nvSpPr>
          <p:cNvPr id="22531" name="Rectangle 2"/>
          <p:cNvSpPr>
            <a:spLocks noGrp="1" noChangeArrowheads="1"/>
          </p:cNvSpPr>
          <p:nvPr>
            <p:ph type="title"/>
          </p:nvPr>
        </p:nvSpPr>
        <p:spPr>
          <a:xfrm>
            <a:off x="179512" y="756301"/>
            <a:ext cx="8229600" cy="1139825"/>
          </a:xfrm>
        </p:spPr>
        <p:txBody>
          <a:bodyPr/>
          <a:lstStyle/>
          <a:p>
            <a:r>
              <a:rPr lang="fr-FR" sz="2800" i="1" dirty="0"/>
              <a:t>Principales étapes</a:t>
            </a:r>
          </a:p>
        </p:txBody>
      </p:sp>
      <p:sp>
        <p:nvSpPr>
          <p:cNvPr id="22532" name="Rectangle 3"/>
          <p:cNvSpPr>
            <a:spLocks noGrp="1" noChangeArrowheads="1"/>
          </p:cNvSpPr>
          <p:nvPr>
            <p:ph type="body" idx="1"/>
          </p:nvPr>
        </p:nvSpPr>
        <p:spPr>
          <a:xfrm>
            <a:off x="173629" y="1700808"/>
            <a:ext cx="8750175" cy="5300762"/>
          </a:xfrm>
        </p:spPr>
        <p:txBody>
          <a:bodyPr/>
          <a:lstStyle/>
          <a:p>
            <a:pPr marL="457200" indent="-457200">
              <a:lnSpc>
                <a:spcPct val="90000"/>
              </a:lnSpc>
              <a:spcBef>
                <a:spcPts val="600"/>
              </a:spcBef>
              <a:spcAft>
                <a:spcPts val="600"/>
              </a:spcAft>
              <a:buClrTx/>
              <a:buFont typeface="+mj-lt"/>
              <a:buAutoNum type="arabicPeriod"/>
            </a:pPr>
            <a:r>
              <a:rPr lang="fr-FR" sz="1800" i="0" u="sng" dirty="0">
                <a:latin typeface="+mj-lt"/>
                <a:cs typeface="Arial" panose="020B0604020202020204" pitchFamily="34" charset="0"/>
              </a:rPr>
              <a:t>Ouverture/mise à disposition des crédits</a:t>
            </a:r>
          </a:p>
          <a:p>
            <a:pPr lvl="1">
              <a:spcBef>
                <a:spcPts val="0"/>
              </a:spcBef>
              <a:spcAft>
                <a:spcPts val="0"/>
              </a:spcAft>
              <a:buFont typeface="Arial" panose="020B0604020202020204" pitchFamily="34" charset="0"/>
              <a:buChar char="•"/>
            </a:pPr>
            <a:r>
              <a:rPr lang="fr-FR" sz="1800" b="0" dirty="0">
                <a:latin typeface="+mj-lt"/>
                <a:cs typeface="Arial" panose="020B0604020202020204" pitchFamily="34" charset="0"/>
              </a:rPr>
              <a:t>Divers modalités (décret de répartition, warrant dans les pays anglophones qui peuvent être émis par tranche)</a:t>
            </a:r>
          </a:p>
          <a:p>
            <a:pPr lvl="1">
              <a:spcBef>
                <a:spcPts val="0"/>
              </a:spcBef>
              <a:spcAft>
                <a:spcPts val="0"/>
              </a:spcAft>
              <a:buClrTx/>
              <a:buFont typeface="Arial" panose="020B0604020202020204" pitchFamily="34" charset="0"/>
              <a:buChar char="•"/>
            </a:pPr>
            <a:r>
              <a:rPr lang="fr-FR" sz="1800" b="0" dirty="0">
                <a:latin typeface="+mj-lt"/>
                <a:cs typeface="Arial" panose="020B0604020202020204" pitchFamily="34" charset="0"/>
              </a:rPr>
              <a:t>Des lenteurs, sources d'inefficacités, en particulier pour l'allocation des crédits aux services déconcentrés</a:t>
            </a:r>
          </a:p>
          <a:p>
            <a:pPr marL="457200" indent="-457200">
              <a:spcBef>
                <a:spcPts val="0"/>
              </a:spcBef>
              <a:spcAft>
                <a:spcPts val="0"/>
              </a:spcAft>
              <a:buClrTx/>
              <a:buFont typeface="+mj-lt"/>
              <a:buAutoNum type="arabicPeriod"/>
            </a:pPr>
            <a:r>
              <a:rPr lang="fr-FR" sz="1800" i="0" u="sng" dirty="0">
                <a:latin typeface="+mj-lt"/>
                <a:cs typeface="Arial" panose="020B0604020202020204" pitchFamily="34" charset="0"/>
              </a:rPr>
              <a:t>Engagement</a:t>
            </a:r>
            <a:r>
              <a:rPr lang="fr-FR" sz="1800" i="0" dirty="0">
                <a:latin typeface="+mj-lt"/>
                <a:cs typeface="Arial" panose="020B0604020202020204" pitchFamily="34" charset="0"/>
              </a:rPr>
              <a:t> (juridique - contrat, marché, bon de commande) : Obligation de payer si le tiers (le fournisseur) remplit sa partie du contrat.</a:t>
            </a:r>
          </a:p>
          <a:p>
            <a:pPr lvl="1">
              <a:spcBef>
                <a:spcPts val="0"/>
              </a:spcBef>
              <a:spcAft>
                <a:spcPts val="0"/>
              </a:spcAft>
              <a:buClrTx/>
              <a:buFont typeface="Wingdings" panose="05000000000000000000" pitchFamily="2" charset="2"/>
              <a:buChar char="Ø"/>
            </a:pPr>
            <a:r>
              <a:rPr lang="fr-FR" sz="1800" b="0" dirty="0">
                <a:latin typeface="+mj-lt"/>
                <a:cs typeface="Arial" panose="020B0604020202020204" pitchFamily="34" charset="0"/>
              </a:rPr>
              <a:t>ATTN: dans le jargon budgétaire le terme engagement correspond quelquefois à une réservation de crédit</a:t>
            </a:r>
          </a:p>
          <a:p>
            <a:pPr marL="457200" indent="-457200">
              <a:spcBef>
                <a:spcPts val="0"/>
              </a:spcBef>
              <a:spcAft>
                <a:spcPts val="0"/>
              </a:spcAft>
              <a:buClrTx/>
              <a:buFont typeface="+mj-lt"/>
              <a:buAutoNum type="arabicPeriod"/>
            </a:pPr>
            <a:r>
              <a:rPr lang="fr-FR" sz="1800" i="0" u="sng" dirty="0">
                <a:latin typeface="+mj-lt"/>
                <a:cs typeface="Arial" panose="020B0604020202020204" pitchFamily="34" charset="0"/>
              </a:rPr>
              <a:t>La liquidation </a:t>
            </a:r>
            <a:r>
              <a:rPr lang="fr-FR" sz="1800" i="0" dirty="0">
                <a:latin typeface="+mj-lt"/>
                <a:cs typeface="Arial" panose="020B0604020202020204" pitchFamily="34" charset="0"/>
              </a:rPr>
              <a:t>comprend (i) </a:t>
            </a:r>
            <a:r>
              <a:rPr lang="fr-FR" sz="1800" b="0" i="0" dirty="0">
                <a:latin typeface="+mj-lt"/>
                <a:cs typeface="Arial" panose="020B0604020202020204" pitchFamily="34" charset="0"/>
              </a:rPr>
              <a:t>La constatation du service fait; (ii) La vérification des éléments comptables de la facture</a:t>
            </a:r>
          </a:p>
          <a:p>
            <a:pPr marL="457200" indent="-457200">
              <a:spcBef>
                <a:spcPts val="600"/>
              </a:spcBef>
              <a:spcAft>
                <a:spcPts val="600"/>
              </a:spcAft>
              <a:buClrTx/>
              <a:buFont typeface="+mj-lt"/>
              <a:buAutoNum type="arabicPeriod"/>
            </a:pPr>
            <a:r>
              <a:rPr lang="fr-FR" sz="1800" i="0" u="sng" dirty="0">
                <a:latin typeface="+mj-lt"/>
                <a:cs typeface="Arial" panose="020B0604020202020204" pitchFamily="34" charset="0"/>
              </a:rPr>
              <a:t>L’ordonnancement</a:t>
            </a:r>
            <a:r>
              <a:rPr lang="fr-FR" sz="1800" i="0" dirty="0">
                <a:latin typeface="+mj-lt"/>
                <a:cs typeface="Arial" panose="020B0604020202020204" pitchFamily="34" charset="0"/>
              </a:rPr>
              <a:t> : émission par les ministères sectoriels d'une demande de paiement à l'intention du comptable</a:t>
            </a:r>
          </a:p>
          <a:p>
            <a:pPr marL="457200" indent="-457200">
              <a:spcBef>
                <a:spcPts val="0"/>
              </a:spcBef>
              <a:spcAft>
                <a:spcPts val="0"/>
              </a:spcAft>
              <a:buClrTx/>
              <a:buFont typeface="+mj-lt"/>
              <a:buAutoNum type="arabicPeriod"/>
            </a:pPr>
            <a:r>
              <a:rPr lang="fr-FR" sz="1800" b="0" i="0" u="sng" dirty="0">
                <a:latin typeface="+mj-lt"/>
                <a:cs typeface="Arial" panose="020B0604020202020204" pitchFamily="34" charset="0"/>
              </a:rPr>
              <a:t>Paiement.</a:t>
            </a:r>
          </a:p>
          <a:p>
            <a:pPr lvl="1">
              <a:spcBef>
                <a:spcPts val="0"/>
              </a:spcBef>
              <a:spcAft>
                <a:spcPts val="0"/>
              </a:spcAft>
              <a:buClrTx/>
              <a:buFont typeface="Wingdings" panose="05000000000000000000" pitchFamily="2" charset="2"/>
              <a:buChar char="Ø"/>
            </a:pPr>
            <a:endParaRPr lang="fr-FR" sz="1800" b="0" dirty="0">
              <a:latin typeface="+mj-lt"/>
              <a:cs typeface="Arial" panose="020B0604020202020204" pitchFamily="34" charset="0"/>
            </a:endParaRPr>
          </a:p>
          <a:p>
            <a:pPr lvl="1">
              <a:spcBef>
                <a:spcPts val="0"/>
              </a:spcBef>
              <a:spcAft>
                <a:spcPts val="0"/>
              </a:spcAft>
              <a:buClrTx/>
              <a:buFont typeface="Wingdings" panose="05000000000000000000" pitchFamily="2" charset="2"/>
              <a:buChar char="Ø"/>
            </a:pPr>
            <a:endParaRPr lang="fr-FR" sz="1800" i="0" dirty="0">
              <a:latin typeface="+mj-lt"/>
              <a:cs typeface="Arial" panose="020B0604020202020204" pitchFamily="34" charset="0"/>
            </a:endParaRPr>
          </a:p>
          <a:p>
            <a:pPr marL="0" indent="0">
              <a:spcBef>
                <a:spcPts val="0"/>
              </a:spcBef>
              <a:spcAft>
                <a:spcPts val="0"/>
              </a:spcAft>
              <a:buClrTx/>
              <a:buNone/>
            </a:pPr>
            <a:endParaRPr lang="fr-FR" sz="1800" b="0" dirty="0">
              <a:latin typeface="+mj-lt"/>
              <a:cs typeface="Arial" panose="020B0604020202020204" pitchFamily="34" charset="0"/>
            </a:endParaRPr>
          </a:p>
          <a:p>
            <a:pPr lvl="1">
              <a:spcBef>
                <a:spcPts val="0"/>
              </a:spcBef>
              <a:spcAft>
                <a:spcPts val="0"/>
              </a:spcAft>
              <a:buClrTx/>
              <a:buFont typeface="Arial" panose="020B0604020202020204" pitchFamily="34" charset="0"/>
              <a:buChar char="•"/>
            </a:pPr>
            <a:endParaRPr lang="fr-FR" sz="1800" b="0" dirty="0">
              <a:latin typeface="+mj-lt"/>
              <a:cs typeface="Arial" panose="020B0604020202020204" pitchFamily="34" charset="0"/>
            </a:endParaRPr>
          </a:p>
        </p:txBody>
      </p:sp>
    </p:spTree>
    <p:extLst>
      <p:ext uri="{BB962C8B-B14F-4D97-AF65-F5344CB8AC3E}">
        <p14:creationId xmlns:p14="http://schemas.microsoft.com/office/powerpoint/2010/main" val="2193191755"/>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1444</Words>
  <Application>Microsoft Office PowerPoint</Application>
  <PresentationFormat>Affichage à l'écran (4:3)</PresentationFormat>
  <Paragraphs>231</Paragraphs>
  <Slides>24</Slides>
  <Notes>22</Notes>
  <HiddenSlides>0</HiddenSlides>
  <MMClips>0</MMClips>
  <ScaleCrop>false</ScaleCrop>
  <HeadingPairs>
    <vt:vector size="8" baseType="variant">
      <vt:variant>
        <vt:lpstr>Polices utilisées</vt:lpstr>
      </vt:variant>
      <vt:variant>
        <vt:i4>7</vt:i4>
      </vt:variant>
      <vt:variant>
        <vt:lpstr>Thème</vt:lpstr>
      </vt:variant>
      <vt:variant>
        <vt:i4>1</vt:i4>
      </vt:variant>
      <vt:variant>
        <vt:lpstr>Serveurs OLE incorporés</vt:lpstr>
      </vt:variant>
      <vt:variant>
        <vt:i4>1</vt:i4>
      </vt:variant>
      <vt:variant>
        <vt:lpstr>Titres des diapositives</vt:lpstr>
      </vt:variant>
      <vt:variant>
        <vt:i4>24</vt:i4>
      </vt:variant>
    </vt:vector>
  </HeadingPairs>
  <TitlesOfParts>
    <vt:vector size="33" baseType="lpstr">
      <vt:lpstr>MS PGothic</vt:lpstr>
      <vt:lpstr>Arial</vt:lpstr>
      <vt:lpstr>Courier New</vt:lpstr>
      <vt:lpstr>Times</vt:lpstr>
      <vt:lpstr>Times New Roman</vt:lpstr>
      <vt:lpstr>Verdana</vt:lpstr>
      <vt:lpstr>Wingdings</vt:lpstr>
      <vt:lpstr>Slide_Master</vt:lpstr>
      <vt:lpstr>Feuille de calcul</vt:lpstr>
      <vt:lpstr>INTRODUCTION A LA GESTION DES FINANCES PUBLIQUES</vt:lpstr>
      <vt:lpstr>Plan du module</vt:lpstr>
      <vt:lpstr>Qu'est ce que l'exécution budgétaire?</vt:lpstr>
      <vt:lpstr>Quelques principes de base</vt:lpstr>
      <vt:lpstr>Processus d’exécution du budget</vt:lpstr>
      <vt:lpstr>Problèmes budgétaires communs </vt:lpstr>
      <vt:lpstr>Plan du module</vt:lpstr>
      <vt:lpstr>Cycle simplifié d'exécution de la dépense</vt:lpstr>
      <vt:lpstr>Principales étapes</vt:lpstr>
      <vt:lpstr>Plan du module</vt:lpstr>
      <vt:lpstr>Pays francophones: les contrôles ex-ante du ministère des finances </vt:lpstr>
      <vt:lpstr>Présentation PowerPoint</vt:lpstr>
      <vt:lpstr>Comparaison des contrôles financiers (1)</vt:lpstr>
      <vt:lpstr>Comparaison des contrôles financiers (2)</vt:lpstr>
      <vt:lpstr>Le contrôle des engagements</vt:lpstr>
      <vt:lpstr>Les autorisations d’engagement (pluriannuel)</vt:lpstr>
      <vt:lpstr>Budget, AE et CP</vt:lpstr>
      <vt:lpstr>Mouvements de crédit</vt:lpstr>
      <vt:lpstr>Les collectifs budgétaires</vt:lpstr>
      <vt:lpstr>La régulation budgétaire</vt:lpstr>
      <vt:lpstr>La régulation des paiements</vt:lpstr>
      <vt:lpstr>Plan du module</vt:lpstr>
      <vt:lpstr>Les rapports d’exécution du budget</vt:lpstr>
      <vt:lpstr>Messages clef</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Pierre Demangel</cp:lastModifiedBy>
  <cp:revision>170</cp:revision>
  <cp:lastPrinted>2016-05-22T16:10:43Z</cp:lastPrinted>
  <dcterms:created xsi:type="dcterms:W3CDTF">2011-10-28T10:25:18Z</dcterms:created>
  <dcterms:modified xsi:type="dcterms:W3CDTF">2018-05-28T08:23:21Z</dcterms:modified>
</cp:coreProperties>
</file>