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handoutMasterIdLst>
    <p:handoutMasterId r:id="rId34"/>
  </p:handoutMasterIdLst>
  <p:sldIdLst>
    <p:sldId id="258" r:id="rId2"/>
    <p:sldId id="339" r:id="rId3"/>
    <p:sldId id="337" r:id="rId4"/>
    <p:sldId id="303" r:id="rId5"/>
    <p:sldId id="304" r:id="rId6"/>
    <p:sldId id="305" r:id="rId7"/>
    <p:sldId id="306" r:id="rId8"/>
    <p:sldId id="307" r:id="rId9"/>
    <p:sldId id="308" r:id="rId10"/>
    <p:sldId id="309" r:id="rId11"/>
    <p:sldId id="310" r:id="rId12"/>
    <p:sldId id="311" r:id="rId13"/>
    <p:sldId id="340" r:id="rId14"/>
    <p:sldId id="313" r:id="rId15"/>
    <p:sldId id="314" r:id="rId16"/>
    <p:sldId id="315" r:id="rId17"/>
    <p:sldId id="316" r:id="rId18"/>
    <p:sldId id="317" r:id="rId19"/>
    <p:sldId id="318" r:id="rId20"/>
    <p:sldId id="319" r:id="rId21"/>
    <p:sldId id="341" r:id="rId22"/>
    <p:sldId id="323" r:id="rId23"/>
    <p:sldId id="343" r:id="rId24"/>
    <p:sldId id="326" r:id="rId25"/>
    <p:sldId id="327" r:id="rId26"/>
    <p:sldId id="328" r:id="rId27"/>
    <p:sldId id="344" r:id="rId28"/>
    <p:sldId id="329" r:id="rId29"/>
    <p:sldId id="330" r:id="rId30"/>
    <p:sldId id="332" r:id="rId31"/>
    <p:sldId id="336" r:id="rId32"/>
  </p:sldIdLst>
  <p:sldSz cx="9144000" cy="6858000" type="screen4x3"/>
  <p:notesSz cx="6858000" cy="9947275"/>
  <p:defaultTextStyle>
    <a:defPPr>
      <a:defRPr lang="en-GB"/>
    </a:defPPr>
    <a:lvl1pPr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1pPr>
    <a:lvl2pPr marL="4572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2pPr>
    <a:lvl3pPr marL="9144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3pPr>
    <a:lvl4pPr marL="13716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4pPr>
    <a:lvl5pPr marL="1828800" algn="l" rtl="0" fontAlgn="base">
      <a:spcBef>
        <a:spcPct val="0"/>
      </a:spcBef>
      <a:spcAft>
        <a:spcPct val="0"/>
      </a:spcAft>
      <a:defRPr sz="1200" kern="1200">
        <a:solidFill>
          <a:srgbClr val="0F5494"/>
        </a:solidFill>
        <a:latin typeface="Verdana" charset="0"/>
        <a:ea typeface="ＭＳ Ｐゴシック" charset="0"/>
        <a:cs typeface="ＭＳ Ｐゴシック" charset="0"/>
      </a:defRPr>
    </a:lvl5pPr>
    <a:lvl6pPr marL="2286000" algn="l" defTabSz="457200" rtl="0" eaLnBrk="1" latinLnBrk="0" hangingPunct="1">
      <a:defRPr sz="1200" kern="1200">
        <a:solidFill>
          <a:srgbClr val="0F5494"/>
        </a:solidFill>
        <a:latin typeface="Verdana" charset="0"/>
        <a:ea typeface="ＭＳ Ｐゴシック" charset="0"/>
        <a:cs typeface="ＭＳ Ｐゴシック" charset="0"/>
      </a:defRPr>
    </a:lvl6pPr>
    <a:lvl7pPr marL="2743200" algn="l" defTabSz="457200" rtl="0" eaLnBrk="1" latinLnBrk="0" hangingPunct="1">
      <a:defRPr sz="1200" kern="1200">
        <a:solidFill>
          <a:srgbClr val="0F5494"/>
        </a:solidFill>
        <a:latin typeface="Verdana" charset="0"/>
        <a:ea typeface="ＭＳ Ｐゴシック" charset="0"/>
        <a:cs typeface="ＭＳ Ｐゴシック" charset="0"/>
      </a:defRPr>
    </a:lvl7pPr>
    <a:lvl8pPr marL="3200400" algn="l" defTabSz="457200" rtl="0" eaLnBrk="1" latinLnBrk="0" hangingPunct="1">
      <a:defRPr sz="1200" kern="1200">
        <a:solidFill>
          <a:srgbClr val="0F5494"/>
        </a:solidFill>
        <a:latin typeface="Verdana" charset="0"/>
        <a:ea typeface="ＭＳ Ｐゴシック" charset="0"/>
        <a:cs typeface="ＭＳ Ｐゴシック" charset="0"/>
      </a:defRPr>
    </a:lvl8pPr>
    <a:lvl9pPr marL="3657600" algn="l" defTabSz="457200" rtl="0" eaLnBrk="1" latinLnBrk="0" hangingPunct="1">
      <a:defRPr sz="1200" kern="1200">
        <a:solidFill>
          <a:srgbClr val="0F5494"/>
        </a:solidFill>
        <a:latin typeface="Verdan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5494"/>
    <a:srgbClr val="3E6FD2"/>
    <a:srgbClr val="2D5EC1"/>
    <a:srgbClr val="CC3399"/>
    <a:srgbClr val="FFD624"/>
    <a:srgbClr val="3166CF"/>
    <a:srgbClr val="BDDEFF"/>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085" y="4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6343DA-371B-294F-8A59-FEB8EE93F837}" type="doc">
      <dgm:prSet loTypeId="urn:microsoft.com/office/officeart/2005/8/layout/chevron2" loCatId="process" qsTypeId="urn:microsoft.com/office/officeart/2005/8/quickstyle/simple4" qsCatId="simple" csTypeId="urn:microsoft.com/office/officeart/2005/8/colors/accent1_2" csCatId="accent1" phldr="1"/>
      <dgm:spPr/>
      <dgm:t>
        <a:bodyPr/>
        <a:lstStyle/>
        <a:p>
          <a:endParaRPr lang="en-US"/>
        </a:p>
      </dgm:t>
    </dgm:pt>
    <dgm:pt modelId="{8890DCBA-2D35-3147-B163-2B5B4592D949}">
      <dgm:prSet phldrT="[Text]" custT="1"/>
      <dgm:spPr/>
      <dgm:t>
        <a:bodyPr/>
        <a:lstStyle/>
        <a:p>
          <a:r>
            <a:rPr lang="en-US" sz="1400" dirty="0" err="1">
              <a:solidFill>
                <a:schemeClr val="tx1"/>
              </a:solidFill>
            </a:rPr>
            <a:t>Planification</a:t>
          </a:r>
          <a:endParaRPr lang="en-US" sz="1400" dirty="0">
            <a:solidFill>
              <a:schemeClr val="tx1"/>
            </a:solidFill>
          </a:endParaRPr>
        </a:p>
      </dgm:t>
    </dgm:pt>
    <dgm:pt modelId="{263E99EB-6AE8-F646-8798-677578C667F3}" type="parTrans" cxnId="{E347023D-717B-BB4E-A94A-F9536E18503D}">
      <dgm:prSet/>
      <dgm:spPr/>
      <dgm:t>
        <a:bodyPr/>
        <a:lstStyle/>
        <a:p>
          <a:endParaRPr lang="en-US"/>
        </a:p>
      </dgm:t>
    </dgm:pt>
    <dgm:pt modelId="{6A08AEF2-8D3A-AF45-87B1-3570317CA70E}" type="sibTrans" cxnId="{E347023D-717B-BB4E-A94A-F9536E18503D}">
      <dgm:prSet/>
      <dgm:spPr/>
      <dgm:t>
        <a:bodyPr/>
        <a:lstStyle/>
        <a:p>
          <a:endParaRPr lang="en-US"/>
        </a:p>
      </dgm:t>
    </dgm:pt>
    <dgm:pt modelId="{A27241DE-F6EA-B94D-A511-8D8925EB231F}">
      <dgm:prSet phldrT="[Text]" custT="1"/>
      <dgm:spPr/>
      <dgm:t>
        <a:bodyPr/>
        <a:lstStyle/>
        <a:p>
          <a:endParaRPr lang="en-US" sz="2000" dirty="0"/>
        </a:p>
      </dgm:t>
    </dgm:pt>
    <dgm:pt modelId="{488BDCCB-A378-8A44-BEA5-E40DAD2B0DC1}" type="parTrans" cxnId="{9E273D39-046B-7A40-B203-AE7FBBD5FCC9}">
      <dgm:prSet/>
      <dgm:spPr/>
      <dgm:t>
        <a:bodyPr/>
        <a:lstStyle/>
        <a:p>
          <a:endParaRPr lang="en-US"/>
        </a:p>
      </dgm:t>
    </dgm:pt>
    <dgm:pt modelId="{B7E60FA2-0265-9D42-8984-64F4DA314225}" type="sibTrans" cxnId="{9E273D39-046B-7A40-B203-AE7FBBD5FCC9}">
      <dgm:prSet/>
      <dgm:spPr/>
      <dgm:t>
        <a:bodyPr/>
        <a:lstStyle/>
        <a:p>
          <a:endParaRPr lang="en-US"/>
        </a:p>
      </dgm:t>
    </dgm:pt>
    <dgm:pt modelId="{03118FB3-2E3F-6048-9FE1-FB60111D6706}">
      <dgm:prSet phldrT="[Text]" custT="1"/>
      <dgm:spPr/>
      <dgm:t>
        <a:bodyPr/>
        <a:lstStyle/>
        <a:p>
          <a:r>
            <a:rPr lang="en-US" sz="1400">
              <a:solidFill>
                <a:schemeClr val="tx1"/>
              </a:solidFill>
            </a:rPr>
            <a:t>Offre </a:t>
          </a:r>
          <a:endParaRPr lang="en-US" sz="1400" dirty="0">
            <a:solidFill>
              <a:schemeClr val="tx1"/>
            </a:solidFill>
          </a:endParaRPr>
        </a:p>
      </dgm:t>
    </dgm:pt>
    <dgm:pt modelId="{71076E32-E1D9-FF43-89B7-932C051A9F40}" type="parTrans" cxnId="{69071B2E-CB43-874D-984C-E273E695114C}">
      <dgm:prSet/>
      <dgm:spPr/>
      <dgm:t>
        <a:bodyPr/>
        <a:lstStyle/>
        <a:p>
          <a:endParaRPr lang="en-US"/>
        </a:p>
      </dgm:t>
    </dgm:pt>
    <dgm:pt modelId="{66EA2A46-11D2-0640-9526-9D7151E3F79E}" type="sibTrans" cxnId="{69071B2E-CB43-874D-984C-E273E695114C}">
      <dgm:prSet/>
      <dgm:spPr/>
      <dgm:t>
        <a:bodyPr/>
        <a:lstStyle/>
        <a:p>
          <a:endParaRPr lang="en-US"/>
        </a:p>
      </dgm:t>
    </dgm:pt>
    <dgm:pt modelId="{2C314AB9-E505-0746-B1B6-1BE1E148FA70}">
      <dgm:prSet phldrT="[Text]" custT="1"/>
      <dgm:spPr/>
      <dgm:t>
        <a:bodyPr/>
        <a:lstStyle/>
        <a:p>
          <a:r>
            <a:rPr lang="fr-FR" sz="2000" noProof="0" dirty="0"/>
            <a:t>publicité</a:t>
          </a:r>
        </a:p>
      </dgm:t>
    </dgm:pt>
    <dgm:pt modelId="{6058111E-A582-2443-85E9-EB2CAD42EECD}" type="parTrans" cxnId="{78C2B41F-E11F-7E46-91FE-E852C52E3EFF}">
      <dgm:prSet/>
      <dgm:spPr/>
      <dgm:t>
        <a:bodyPr/>
        <a:lstStyle/>
        <a:p>
          <a:endParaRPr lang="en-US"/>
        </a:p>
      </dgm:t>
    </dgm:pt>
    <dgm:pt modelId="{C613B891-69A5-8F45-B44C-3605F2F46B4A}" type="sibTrans" cxnId="{78C2B41F-E11F-7E46-91FE-E852C52E3EFF}">
      <dgm:prSet/>
      <dgm:spPr/>
      <dgm:t>
        <a:bodyPr/>
        <a:lstStyle/>
        <a:p>
          <a:endParaRPr lang="en-US"/>
        </a:p>
      </dgm:t>
    </dgm:pt>
    <dgm:pt modelId="{5E5FED85-0450-904A-8754-BAADE979C128}">
      <dgm:prSet phldrT="[Text]" custT="1"/>
      <dgm:spPr/>
      <dgm:t>
        <a:bodyPr/>
        <a:lstStyle/>
        <a:p>
          <a:r>
            <a:rPr lang="fr-FR" sz="2000" noProof="0" dirty="0"/>
            <a:t>ouverture</a:t>
          </a:r>
        </a:p>
      </dgm:t>
    </dgm:pt>
    <dgm:pt modelId="{56BE4858-6E4B-EE42-A85E-C229BA7E0230}" type="parTrans" cxnId="{B9271A93-350C-FF47-B950-756B2077F5F1}">
      <dgm:prSet/>
      <dgm:spPr/>
      <dgm:t>
        <a:bodyPr/>
        <a:lstStyle/>
        <a:p>
          <a:endParaRPr lang="en-US"/>
        </a:p>
      </dgm:t>
    </dgm:pt>
    <dgm:pt modelId="{C83EFE80-3BE6-2340-BFBC-FEC200CD01E4}" type="sibTrans" cxnId="{B9271A93-350C-FF47-B950-756B2077F5F1}">
      <dgm:prSet/>
      <dgm:spPr/>
      <dgm:t>
        <a:bodyPr/>
        <a:lstStyle/>
        <a:p>
          <a:endParaRPr lang="en-US"/>
        </a:p>
      </dgm:t>
    </dgm:pt>
    <dgm:pt modelId="{38C365F2-2339-684D-8BD3-E56272462AE6}">
      <dgm:prSet phldrT="[Text]" custT="1"/>
      <dgm:spPr/>
      <dgm:t>
        <a:bodyPr/>
        <a:lstStyle/>
        <a:p>
          <a:r>
            <a:rPr lang="en-US" sz="1400">
              <a:solidFill>
                <a:schemeClr val="tx1"/>
              </a:solidFill>
            </a:rPr>
            <a:t>Contrôle qualité</a:t>
          </a:r>
          <a:endParaRPr lang="en-US" sz="1400" dirty="0">
            <a:solidFill>
              <a:schemeClr val="tx1"/>
            </a:solidFill>
          </a:endParaRPr>
        </a:p>
      </dgm:t>
    </dgm:pt>
    <dgm:pt modelId="{D84F22E0-199B-374B-8FDA-CE971B450112}" type="parTrans" cxnId="{7B642DED-8CDC-3C49-AC72-AD883DF50242}">
      <dgm:prSet/>
      <dgm:spPr/>
      <dgm:t>
        <a:bodyPr/>
        <a:lstStyle/>
        <a:p>
          <a:endParaRPr lang="en-US"/>
        </a:p>
      </dgm:t>
    </dgm:pt>
    <dgm:pt modelId="{81359801-FB4B-1945-BF73-85F021F65120}" type="sibTrans" cxnId="{7B642DED-8CDC-3C49-AC72-AD883DF50242}">
      <dgm:prSet/>
      <dgm:spPr/>
      <dgm:t>
        <a:bodyPr/>
        <a:lstStyle/>
        <a:p>
          <a:endParaRPr lang="en-US"/>
        </a:p>
      </dgm:t>
    </dgm:pt>
    <dgm:pt modelId="{8E87394D-9709-D14B-92D1-F5183DF503DF}">
      <dgm:prSet phldrT="[Text]" custT="1"/>
      <dgm:spPr/>
      <dgm:t>
        <a:bodyPr/>
        <a:lstStyle/>
        <a:p>
          <a:r>
            <a:rPr lang="fr-FR" sz="2000" noProof="0" dirty="0"/>
            <a:t>Liquidation : (i)  Vérification  du service fait ; (ii) vérification de la facture</a:t>
          </a:r>
        </a:p>
      </dgm:t>
    </dgm:pt>
    <dgm:pt modelId="{3F01EC86-46B7-6F4C-9DEF-E67DCF986C08}" type="parTrans" cxnId="{A448951B-2943-344D-B62C-011646EBC74A}">
      <dgm:prSet/>
      <dgm:spPr/>
      <dgm:t>
        <a:bodyPr/>
        <a:lstStyle/>
        <a:p>
          <a:endParaRPr lang="en-US"/>
        </a:p>
      </dgm:t>
    </dgm:pt>
    <dgm:pt modelId="{7FBB9E50-586F-D34A-A0A4-D637D082D6E7}" type="sibTrans" cxnId="{A448951B-2943-344D-B62C-011646EBC74A}">
      <dgm:prSet/>
      <dgm:spPr/>
      <dgm:t>
        <a:bodyPr/>
        <a:lstStyle/>
        <a:p>
          <a:endParaRPr lang="en-US"/>
        </a:p>
      </dgm:t>
    </dgm:pt>
    <dgm:pt modelId="{4B6B5D24-C317-D540-ABE3-21C4DA572692}">
      <dgm:prSet custT="1"/>
      <dgm:spPr/>
      <dgm:t>
        <a:bodyPr/>
        <a:lstStyle/>
        <a:p>
          <a:r>
            <a:rPr lang="en-US" sz="1400" dirty="0" err="1">
              <a:solidFill>
                <a:schemeClr val="tx1"/>
              </a:solidFill>
            </a:rPr>
            <a:t>Paiement</a:t>
          </a:r>
          <a:endParaRPr lang="en-US" sz="1400" dirty="0">
            <a:solidFill>
              <a:schemeClr val="tx1"/>
            </a:solidFill>
          </a:endParaRPr>
        </a:p>
      </dgm:t>
    </dgm:pt>
    <dgm:pt modelId="{BBBC3A2E-93E9-8E41-A8E5-8AE287E2995D}" type="parTrans" cxnId="{C425ECBD-53E9-984F-80F0-F4D715AD7733}">
      <dgm:prSet/>
      <dgm:spPr/>
      <dgm:t>
        <a:bodyPr/>
        <a:lstStyle/>
        <a:p>
          <a:endParaRPr lang="en-US"/>
        </a:p>
      </dgm:t>
    </dgm:pt>
    <dgm:pt modelId="{8755293B-67CC-8E45-A9C6-856590F6F325}" type="sibTrans" cxnId="{C425ECBD-53E9-984F-80F0-F4D715AD7733}">
      <dgm:prSet/>
      <dgm:spPr/>
      <dgm:t>
        <a:bodyPr/>
        <a:lstStyle/>
        <a:p>
          <a:endParaRPr lang="en-US"/>
        </a:p>
      </dgm:t>
    </dgm:pt>
    <dgm:pt modelId="{6122F104-7C09-E341-81EA-F430E7E4F502}">
      <dgm:prSet phldrT="[Text]" custT="1"/>
      <dgm:spPr/>
      <dgm:t>
        <a:bodyPr/>
        <a:lstStyle/>
        <a:p>
          <a:r>
            <a:rPr lang="fr-FR" sz="2000" noProof="0" dirty="0"/>
            <a:t>évaluation des offres</a:t>
          </a:r>
        </a:p>
      </dgm:t>
    </dgm:pt>
    <dgm:pt modelId="{FB59AE20-C9C9-6F47-A5C3-8B7A514D8676}" type="parTrans" cxnId="{FC001254-C3D2-9A46-8209-5566D2B51C1C}">
      <dgm:prSet/>
      <dgm:spPr/>
      <dgm:t>
        <a:bodyPr/>
        <a:lstStyle/>
        <a:p>
          <a:endParaRPr lang="en-US"/>
        </a:p>
      </dgm:t>
    </dgm:pt>
    <dgm:pt modelId="{BBE6D0A6-E878-B04A-8DEF-665A2406EC19}" type="sibTrans" cxnId="{FC001254-C3D2-9A46-8209-5566D2B51C1C}">
      <dgm:prSet/>
      <dgm:spPr/>
      <dgm:t>
        <a:bodyPr/>
        <a:lstStyle/>
        <a:p>
          <a:endParaRPr lang="en-US"/>
        </a:p>
      </dgm:t>
    </dgm:pt>
    <dgm:pt modelId="{AE0C3659-D523-6344-8A87-9421447A3ED7}">
      <dgm:prSet/>
      <dgm:spPr/>
      <dgm:t>
        <a:bodyPr/>
        <a:lstStyle/>
        <a:p>
          <a:r>
            <a:rPr lang="fr-FR" noProof="0" dirty="0"/>
            <a:t>Paiement</a:t>
          </a:r>
        </a:p>
      </dgm:t>
    </dgm:pt>
    <dgm:pt modelId="{1B525A57-1C10-FB4E-97A4-D92001D9B7D6}" type="parTrans" cxnId="{9D2D183F-2E67-C84B-8E83-390089A9D327}">
      <dgm:prSet/>
      <dgm:spPr/>
      <dgm:t>
        <a:bodyPr/>
        <a:lstStyle/>
        <a:p>
          <a:endParaRPr lang="en-US"/>
        </a:p>
      </dgm:t>
    </dgm:pt>
    <dgm:pt modelId="{39E75BD6-9294-BB4E-8180-02BF273A60BF}" type="sibTrans" cxnId="{9D2D183F-2E67-C84B-8E83-390089A9D327}">
      <dgm:prSet/>
      <dgm:spPr/>
      <dgm:t>
        <a:bodyPr/>
        <a:lstStyle/>
        <a:p>
          <a:endParaRPr lang="en-US"/>
        </a:p>
      </dgm:t>
    </dgm:pt>
    <dgm:pt modelId="{C6631B73-B374-DA42-869B-35D54185D38F}">
      <dgm:prSet/>
      <dgm:spPr/>
      <dgm:t>
        <a:bodyPr/>
        <a:lstStyle/>
        <a:p>
          <a:r>
            <a:rPr lang="fr-FR" noProof="0" dirty="0"/>
            <a:t>Frais de mobilisation</a:t>
          </a:r>
        </a:p>
      </dgm:t>
    </dgm:pt>
    <dgm:pt modelId="{BE6A34F7-B255-3246-BD27-CE1B4CBF8F55}" type="parTrans" cxnId="{8EBCC31B-CAF3-D044-941F-D29E0A55DBE4}">
      <dgm:prSet/>
      <dgm:spPr/>
      <dgm:t>
        <a:bodyPr/>
        <a:lstStyle/>
        <a:p>
          <a:endParaRPr lang="en-US"/>
        </a:p>
      </dgm:t>
    </dgm:pt>
    <dgm:pt modelId="{BD06DE18-FF6C-AD4B-9204-46B3F6E59C8C}" type="sibTrans" cxnId="{8EBCC31B-CAF3-D044-941F-D29E0A55DBE4}">
      <dgm:prSet/>
      <dgm:spPr/>
      <dgm:t>
        <a:bodyPr/>
        <a:lstStyle/>
        <a:p>
          <a:endParaRPr lang="en-US"/>
        </a:p>
      </dgm:t>
    </dgm:pt>
    <dgm:pt modelId="{CEFA0219-2CE8-1B4A-9BA1-76CBE9CD0B0B}">
      <dgm:prSet phldrT="[Text]" custT="1"/>
      <dgm:spPr/>
      <dgm:t>
        <a:bodyPr/>
        <a:lstStyle/>
        <a:p>
          <a:endParaRPr lang="en-US" sz="2000" dirty="0"/>
        </a:p>
      </dgm:t>
    </dgm:pt>
    <dgm:pt modelId="{638986BE-F55B-8B47-8AD3-773A917FF304}" type="sibTrans" cxnId="{F9E882D3-BF27-2345-9F00-FFDAAE9DA364}">
      <dgm:prSet/>
      <dgm:spPr/>
      <dgm:t>
        <a:bodyPr/>
        <a:lstStyle/>
        <a:p>
          <a:endParaRPr lang="en-US"/>
        </a:p>
      </dgm:t>
    </dgm:pt>
    <dgm:pt modelId="{B5C4FD5F-F8BA-1F46-9298-B410006D7CE3}" type="parTrans" cxnId="{F9E882D3-BF27-2345-9F00-FFDAAE9DA364}">
      <dgm:prSet/>
      <dgm:spPr/>
      <dgm:t>
        <a:bodyPr/>
        <a:lstStyle/>
        <a:p>
          <a:endParaRPr lang="en-US"/>
        </a:p>
      </dgm:t>
    </dgm:pt>
    <dgm:pt modelId="{896A317E-78A9-7F48-9DFF-EA28C72349CA}" type="pres">
      <dgm:prSet presAssocID="{DE6343DA-371B-294F-8A59-FEB8EE93F837}" presName="linearFlow" presStyleCnt="0">
        <dgm:presLayoutVars>
          <dgm:dir/>
          <dgm:animLvl val="lvl"/>
          <dgm:resizeHandles val="exact"/>
        </dgm:presLayoutVars>
      </dgm:prSet>
      <dgm:spPr/>
    </dgm:pt>
    <dgm:pt modelId="{A10AB994-1BB2-794C-AC0B-7A3933787DC7}" type="pres">
      <dgm:prSet presAssocID="{8890DCBA-2D35-3147-B163-2B5B4592D949}" presName="composite" presStyleCnt="0"/>
      <dgm:spPr/>
    </dgm:pt>
    <dgm:pt modelId="{0E2AE222-067D-EA47-907C-BD32AACAF8DD}" type="pres">
      <dgm:prSet presAssocID="{8890DCBA-2D35-3147-B163-2B5B4592D949}" presName="parentText" presStyleLbl="alignNode1" presStyleIdx="0" presStyleCnt="4" custScaleX="164809" custScaleY="105449" custLinFactNeighborX="-1428" custLinFactNeighborY="-33011">
        <dgm:presLayoutVars>
          <dgm:chMax val="1"/>
          <dgm:bulletEnabled val="1"/>
        </dgm:presLayoutVars>
      </dgm:prSet>
      <dgm:spPr/>
    </dgm:pt>
    <dgm:pt modelId="{D0ED5653-DBEB-8A49-8EC7-32CC0EB64F58}" type="pres">
      <dgm:prSet presAssocID="{8890DCBA-2D35-3147-B163-2B5B4592D949}" presName="descendantText" presStyleLbl="alignAcc1" presStyleIdx="0" presStyleCnt="4" custAng="8060242" custScaleX="556" custLinFactX="90021716" custLinFactNeighborX="90100000" custLinFactNeighborY="-3287">
        <dgm:presLayoutVars>
          <dgm:bulletEnabled val="1"/>
        </dgm:presLayoutVars>
      </dgm:prSet>
      <dgm:spPr/>
    </dgm:pt>
    <dgm:pt modelId="{A8ED5303-6A84-F84B-9421-CE5F85C4EFA9}" type="pres">
      <dgm:prSet presAssocID="{6A08AEF2-8D3A-AF45-87B1-3570317CA70E}" presName="sp" presStyleCnt="0"/>
      <dgm:spPr/>
    </dgm:pt>
    <dgm:pt modelId="{A116E8AD-0136-7A47-9B2A-454985567BB0}" type="pres">
      <dgm:prSet presAssocID="{03118FB3-2E3F-6048-9FE1-FB60111D6706}" presName="composite" presStyleCnt="0"/>
      <dgm:spPr/>
    </dgm:pt>
    <dgm:pt modelId="{C0EC99B3-3794-B24F-AE82-CA2B857295F5}" type="pres">
      <dgm:prSet presAssocID="{03118FB3-2E3F-6048-9FE1-FB60111D6706}" presName="parentText" presStyleLbl="alignNode1" presStyleIdx="1" presStyleCnt="4" custScaleX="145356" custScaleY="91915" custLinFactNeighborX="-1402" custLinFactNeighborY="-29934">
        <dgm:presLayoutVars>
          <dgm:chMax val="1"/>
          <dgm:bulletEnabled val="1"/>
        </dgm:presLayoutVars>
      </dgm:prSet>
      <dgm:spPr/>
    </dgm:pt>
    <dgm:pt modelId="{7DA6C893-5584-2A41-8276-25E1C0557B0E}" type="pres">
      <dgm:prSet presAssocID="{03118FB3-2E3F-6048-9FE1-FB60111D6706}" presName="descendantText" presStyleLbl="alignAcc1" presStyleIdx="1" presStyleCnt="4" custScaleX="72535" custScaleY="128868" custLinFactNeighborX="-6407" custLinFactNeighborY="-9335">
        <dgm:presLayoutVars>
          <dgm:bulletEnabled val="1"/>
        </dgm:presLayoutVars>
      </dgm:prSet>
      <dgm:spPr/>
    </dgm:pt>
    <dgm:pt modelId="{A4FED717-E71B-7442-B931-A4441F65FADC}" type="pres">
      <dgm:prSet presAssocID="{66EA2A46-11D2-0640-9526-9D7151E3F79E}" presName="sp" presStyleCnt="0"/>
      <dgm:spPr/>
    </dgm:pt>
    <dgm:pt modelId="{47EDE200-90F5-394C-A257-FE3880FAB6D5}" type="pres">
      <dgm:prSet presAssocID="{38C365F2-2339-684D-8BD3-E56272462AE6}" presName="composite" presStyleCnt="0"/>
      <dgm:spPr/>
    </dgm:pt>
    <dgm:pt modelId="{CE52305F-7BC5-1C4A-9C05-4CC418B35E4E}" type="pres">
      <dgm:prSet presAssocID="{38C365F2-2339-684D-8BD3-E56272462AE6}" presName="parentText" presStyleLbl="alignNode1" presStyleIdx="2" presStyleCnt="4" custScaleX="140972" custScaleY="93225">
        <dgm:presLayoutVars>
          <dgm:chMax val="1"/>
          <dgm:bulletEnabled val="1"/>
        </dgm:presLayoutVars>
      </dgm:prSet>
      <dgm:spPr/>
    </dgm:pt>
    <dgm:pt modelId="{4B3AC0E7-F912-514C-A3C3-FFE93861C4E7}" type="pres">
      <dgm:prSet presAssocID="{38C365F2-2339-684D-8BD3-E56272462AE6}" presName="descendantText" presStyleLbl="alignAcc1" presStyleIdx="2" presStyleCnt="4" custScaleX="79169" custLinFactNeighborX="-4662" custLinFactNeighborY="51464">
        <dgm:presLayoutVars>
          <dgm:bulletEnabled val="1"/>
        </dgm:presLayoutVars>
      </dgm:prSet>
      <dgm:spPr/>
    </dgm:pt>
    <dgm:pt modelId="{56E9E42C-3DD5-794A-A438-53AFB4677FCE}" type="pres">
      <dgm:prSet presAssocID="{81359801-FB4B-1945-BF73-85F021F65120}" presName="sp" presStyleCnt="0"/>
      <dgm:spPr/>
    </dgm:pt>
    <dgm:pt modelId="{BBF4F5CD-70CA-764B-BBD2-1561ECDD2155}" type="pres">
      <dgm:prSet presAssocID="{4B6B5D24-C317-D540-ABE3-21C4DA572692}" presName="composite" presStyleCnt="0"/>
      <dgm:spPr/>
    </dgm:pt>
    <dgm:pt modelId="{8C7ABC7B-B950-BB41-9DFA-6FE7D200C97A}" type="pres">
      <dgm:prSet presAssocID="{4B6B5D24-C317-D540-ABE3-21C4DA572692}" presName="parentText" presStyleLbl="alignNode1" presStyleIdx="3" presStyleCnt="4" custScaleX="144680" custLinFactNeighborX="-10957" custLinFactNeighborY="22955">
        <dgm:presLayoutVars>
          <dgm:chMax val="1"/>
          <dgm:bulletEnabled val="1"/>
        </dgm:presLayoutVars>
      </dgm:prSet>
      <dgm:spPr/>
    </dgm:pt>
    <dgm:pt modelId="{C70DCB8B-7F42-3E40-BE27-05ACF8BFB316}" type="pres">
      <dgm:prSet presAssocID="{4B6B5D24-C317-D540-ABE3-21C4DA572692}" presName="descendantText" presStyleLbl="alignAcc1" presStyleIdx="3" presStyleCnt="4" custScaleX="74904" custLinFactNeighborX="-4451" custLinFactNeighborY="59659">
        <dgm:presLayoutVars>
          <dgm:bulletEnabled val="1"/>
        </dgm:presLayoutVars>
      </dgm:prSet>
      <dgm:spPr/>
    </dgm:pt>
  </dgm:ptLst>
  <dgm:cxnLst>
    <dgm:cxn modelId="{D9562B01-D2E0-4DB5-811D-3C90C61DC9D3}" type="presOf" srcId="{8890DCBA-2D35-3147-B163-2B5B4592D949}" destId="{0E2AE222-067D-EA47-907C-BD32AACAF8DD}" srcOrd="0" destOrd="0" presId="urn:microsoft.com/office/officeart/2005/8/layout/chevron2"/>
    <dgm:cxn modelId="{A448951B-2943-344D-B62C-011646EBC74A}" srcId="{38C365F2-2339-684D-8BD3-E56272462AE6}" destId="{8E87394D-9709-D14B-92D1-F5183DF503DF}" srcOrd="0" destOrd="0" parTransId="{3F01EC86-46B7-6F4C-9DEF-E67DCF986C08}" sibTransId="{7FBB9E50-586F-D34A-A0A4-D637D082D6E7}"/>
    <dgm:cxn modelId="{8EBCC31B-CAF3-D044-941F-D29E0A55DBE4}" srcId="{4B6B5D24-C317-D540-ABE3-21C4DA572692}" destId="{C6631B73-B374-DA42-869B-35D54185D38F}" srcOrd="1" destOrd="0" parTransId="{BE6A34F7-B255-3246-BD27-CE1B4CBF8F55}" sibTransId="{BD06DE18-FF6C-AD4B-9204-46B3F6E59C8C}"/>
    <dgm:cxn modelId="{78C2B41F-E11F-7E46-91FE-E852C52E3EFF}" srcId="{03118FB3-2E3F-6048-9FE1-FB60111D6706}" destId="{2C314AB9-E505-0746-B1B6-1BE1E148FA70}" srcOrd="0" destOrd="0" parTransId="{6058111E-A582-2443-85E9-EB2CAD42EECD}" sibTransId="{C613B891-69A5-8F45-B44C-3605F2F46B4A}"/>
    <dgm:cxn modelId="{69071B2E-CB43-874D-984C-E273E695114C}" srcId="{DE6343DA-371B-294F-8A59-FEB8EE93F837}" destId="{03118FB3-2E3F-6048-9FE1-FB60111D6706}" srcOrd="1" destOrd="0" parTransId="{71076E32-E1D9-FF43-89B7-932C051A9F40}" sibTransId="{66EA2A46-11D2-0640-9526-9D7151E3F79E}"/>
    <dgm:cxn modelId="{9E273D39-046B-7A40-B203-AE7FBBD5FCC9}" srcId="{8890DCBA-2D35-3147-B163-2B5B4592D949}" destId="{A27241DE-F6EA-B94D-A511-8D8925EB231F}" srcOrd="0" destOrd="0" parTransId="{488BDCCB-A378-8A44-BEA5-E40DAD2B0DC1}" sibTransId="{B7E60FA2-0265-9D42-8984-64F4DA314225}"/>
    <dgm:cxn modelId="{D20C013A-1676-46BC-A523-A8725BE63615}" type="presOf" srcId="{5E5FED85-0450-904A-8754-BAADE979C128}" destId="{7DA6C893-5584-2A41-8276-25E1C0557B0E}" srcOrd="0" destOrd="1" presId="urn:microsoft.com/office/officeart/2005/8/layout/chevron2"/>
    <dgm:cxn modelId="{E347023D-717B-BB4E-A94A-F9536E18503D}" srcId="{DE6343DA-371B-294F-8A59-FEB8EE93F837}" destId="{8890DCBA-2D35-3147-B163-2B5B4592D949}" srcOrd="0" destOrd="0" parTransId="{263E99EB-6AE8-F646-8798-677578C667F3}" sibTransId="{6A08AEF2-8D3A-AF45-87B1-3570317CA70E}"/>
    <dgm:cxn modelId="{9D2D183F-2E67-C84B-8E83-390089A9D327}" srcId="{4B6B5D24-C317-D540-ABE3-21C4DA572692}" destId="{AE0C3659-D523-6344-8A87-9421447A3ED7}" srcOrd="0" destOrd="0" parTransId="{1B525A57-1C10-FB4E-97A4-D92001D9B7D6}" sibTransId="{39E75BD6-9294-BB4E-8180-02BF273A60BF}"/>
    <dgm:cxn modelId="{3037FF4B-68E8-405A-9DA9-E53705E13422}" type="presOf" srcId="{6122F104-7C09-E341-81EA-F430E7E4F502}" destId="{7DA6C893-5584-2A41-8276-25E1C0557B0E}" srcOrd="0" destOrd="2" presId="urn:microsoft.com/office/officeart/2005/8/layout/chevron2"/>
    <dgm:cxn modelId="{761F6C71-E27F-434E-BA83-C3F96C431789}" type="presOf" srcId="{AE0C3659-D523-6344-8A87-9421447A3ED7}" destId="{C70DCB8B-7F42-3E40-BE27-05ACF8BFB316}" srcOrd="0" destOrd="0" presId="urn:microsoft.com/office/officeart/2005/8/layout/chevron2"/>
    <dgm:cxn modelId="{FC001254-C3D2-9A46-8209-5566D2B51C1C}" srcId="{03118FB3-2E3F-6048-9FE1-FB60111D6706}" destId="{6122F104-7C09-E341-81EA-F430E7E4F502}" srcOrd="2" destOrd="0" parTransId="{FB59AE20-C9C9-6F47-A5C3-8B7A514D8676}" sibTransId="{BBE6D0A6-E878-B04A-8DEF-665A2406EC19}"/>
    <dgm:cxn modelId="{9A76148C-07CC-47FB-B6E3-CA4B8ED87D85}" type="presOf" srcId="{A27241DE-F6EA-B94D-A511-8D8925EB231F}" destId="{D0ED5653-DBEB-8A49-8EC7-32CC0EB64F58}" srcOrd="0" destOrd="0" presId="urn:microsoft.com/office/officeart/2005/8/layout/chevron2"/>
    <dgm:cxn modelId="{E4133A8C-F9D5-4900-8B7A-21CF911C2114}" type="presOf" srcId="{C6631B73-B374-DA42-869B-35D54185D38F}" destId="{C70DCB8B-7F42-3E40-BE27-05ACF8BFB316}" srcOrd="0" destOrd="1" presId="urn:microsoft.com/office/officeart/2005/8/layout/chevron2"/>
    <dgm:cxn modelId="{B9271A93-350C-FF47-B950-756B2077F5F1}" srcId="{03118FB3-2E3F-6048-9FE1-FB60111D6706}" destId="{5E5FED85-0450-904A-8754-BAADE979C128}" srcOrd="1" destOrd="0" parTransId="{56BE4858-6E4B-EE42-A85E-C229BA7E0230}" sibTransId="{C83EFE80-3BE6-2340-BFBC-FEC200CD01E4}"/>
    <dgm:cxn modelId="{7A054593-E76C-456D-94A4-AAE6D61C6017}" type="presOf" srcId="{38C365F2-2339-684D-8BD3-E56272462AE6}" destId="{CE52305F-7BC5-1C4A-9C05-4CC418B35E4E}" srcOrd="0" destOrd="0" presId="urn:microsoft.com/office/officeart/2005/8/layout/chevron2"/>
    <dgm:cxn modelId="{0389E8A2-2D81-4A01-BD78-2D3CFA6CB18D}" type="presOf" srcId="{2C314AB9-E505-0746-B1B6-1BE1E148FA70}" destId="{7DA6C893-5584-2A41-8276-25E1C0557B0E}" srcOrd="0" destOrd="0" presId="urn:microsoft.com/office/officeart/2005/8/layout/chevron2"/>
    <dgm:cxn modelId="{237F13AA-FDF7-4672-9058-10A4B97D21D8}" type="presOf" srcId="{8E87394D-9709-D14B-92D1-F5183DF503DF}" destId="{4B3AC0E7-F912-514C-A3C3-FFE93861C4E7}" srcOrd="0" destOrd="0" presId="urn:microsoft.com/office/officeart/2005/8/layout/chevron2"/>
    <dgm:cxn modelId="{1A0FF1AB-2FAE-46E0-827B-52A57F8101BA}" type="presOf" srcId="{4B6B5D24-C317-D540-ABE3-21C4DA572692}" destId="{8C7ABC7B-B950-BB41-9DFA-6FE7D200C97A}" srcOrd="0" destOrd="0" presId="urn:microsoft.com/office/officeart/2005/8/layout/chevron2"/>
    <dgm:cxn modelId="{1CA86ABA-755D-404A-B88F-52E6205C3233}" type="presOf" srcId="{CEFA0219-2CE8-1B4A-9BA1-76CBE9CD0B0B}" destId="{D0ED5653-DBEB-8A49-8EC7-32CC0EB64F58}" srcOrd="0" destOrd="1" presId="urn:microsoft.com/office/officeart/2005/8/layout/chevron2"/>
    <dgm:cxn modelId="{C425ECBD-53E9-984F-80F0-F4D715AD7733}" srcId="{DE6343DA-371B-294F-8A59-FEB8EE93F837}" destId="{4B6B5D24-C317-D540-ABE3-21C4DA572692}" srcOrd="3" destOrd="0" parTransId="{BBBC3A2E-93E9-8E41-A8E5-8AE287E2995D}" sibTransId="{8755293B-67CC-8E45-A9C6-856590F6F325}"/>
    <dgm:cxn modelId="{5080BAC8-EB13-4628-99E4-92312406132B}" type="presOf" srcId="{03118FB3-2E3F-6048-9FE1-FB60111D6706}" destId="{C0EC99B3-3794-B24F-AE82-CA2B857295F5}" srcOrd="0" destOrd="0" presId="urn:microsoft.com/office/officeart/2005/8/layout/chevron2"/>
    <dgm:cxn modelId="{F9E882D3-BF27-2345-9F00-FFDAAE9DA364}" srcId="{8890DCBA-2D35-3147-B163-2B5B4592D949}" destId="{CEFA0219-2CE8-1B4A-9BA1-76CBE9CD0B0B}" srcOrd="1" destOrd="0" parTransId="{B5C4FD5F-F8BA-1F46-9298-B410006D7CE3}" sibTransId="{638986BE-F55B-8B47-8AD3-773A917FF304}"/>
    <dgm:cxn modelId="{11F62DDC-F85F-4E77-9DB8-EADF615C3100}" type="presOf" srcId="{DE6343DA-371B-294F-8A59-FEB8EE93F837}" destId="{896A317E-78A9-7F48-9DFF-EA28C72349CA}" srcOrd="0" destOrd="0" presId="urn:microsoft.com/office/officeart/2005/8/layout/chevron2"/>
    <dgm:cxn modelId="{7B642DED-8CDC-3C49-AC72-AD883DF50242}" srcId="{DE6343DA-371B-294F-8A59-FEB8EE93F837}" destId="{38C365F2-2339-684D-8BD3-E56272462AE6}" srcOrd="2" destOrd="0" parTransId="{D84F22E0-199B-374B-8FDA-CE971B450112}" sibTransId="{81359801-FB4B-1945-BF73-85F021F65120}"/>
    <dgm:cxn modelId="{9FBD5F75-FD26-40B7-B679-98E1E1B53DA8}" type="presParOf" srcId="{896A317E-78A9-7F48-9DFF-EA28C72349CA}" destId="{A10AB994-1BB2-794C-AC0B-7A3933787DC7}" srcOrd="0" destOrd="0" presId="urn:microsoft.com/office/officeart/2005/8/layout/chevron2"/>
    <dgm:cxn modelId="{3249CEE3-721B-4032-98AE-C0F3A83602F9}" type="presParOf" srcId="{A10AB994-1BB2-794C-AC0B-7A3933787DC7}" destId="{0E2AE222-067D-EA47-907C-BD32AACAF8DD}" srcOrd="0" destOrd="0" presId="urn:microsoft.com/office/officeart/2005/8/layout/chevron2"/>
    <dgm:cxn modelId="{A3643173-A075-482E-B785-F0BDF0253C26}" type="presParOf" srcId="{A10AB994-1BB2-794C-AC0B-7A3933787DC7}" destId="{D0ED5653-DBEB-8A49-8EC7-32CC0EB64F58}" srcOrd="1" destOrd="0" presId="urn:microsoft.com/office/officeart/2005/8/layout/chevron2"/>
    <dgm:cxn modelId="{939B6952-8DC9-47E7-A7AE-9D451E19BDB1}" type="presParOf" srcId="{896A317E-78A9-7F48-9DFF-EA28C72349CA}" destId="{A8ED5303-6A84-F84B-9421-CE5F85C4EFA9}" srcOrd="1" destOrd="0" presId="urn:microsoft.com/office/officeart/2005/8/layout/chevron2"/>
    <dgm:cxn modelId="{B82050FA-CAD9-434F-A16B-E708E18BEDC2}" type="presParOf" srcId="{896A317E-78A9-7F48-9DFF-EA28C72349CA}" destId="{A116E8AD-0136-7A47-9B2A-454985567BB0}" srcOrd="2" destOrd="0" presId="urn:microsoft.com/office/officeart/2005/8/layout/chevron2"/>
    <dgm:cxn modelId="{89DC7451-8843-40F9-9E0D-4374D809DF67}" type="presParOf" srcId="{A116E8AD-0136-7A47-9B2A-454985567BB0}" destId="{C0EC99B3-3794-B24F-AE82-CA2B857295F5}" srcOrd="0" destOrd="0" presId="urn:microsoft.com/office/officeart/2005/8/layout/chevron2"/>
    <dgm:cxn modelId="{E952F40D-DA52-487C-84E9-56CFD5AEA4A9}" type="presParOf" srcId="{A116E8AD-0136-7A47-9B2A-454985567BB0}" destId="{7DA6C893-5584-2A41-8276-25E1C0557B0E}" srcOrd="1" destOrd="0" presId="urn:microsoft.com/office/officeart/2005/8/layout/chevron2"/>
    <dgm:cxn modelId="{D7E6DBC7-29C0-4D6F-A39D-18243AC8D857}" type="presParOf" srcId="{896A317E-78A9-7F48-9DFF-EA28C72349CA}" destId="{A4FED717-E71B-7442-B931-A4441F65FADC}" srcOrd="3" destOrd="0" presId="urn:microsoft.com/office/officeart/2005/8/layout/chevron2"/>
    <dgm:cxn modelId="{7DF6098B-143E-4304-A204-3838C370DE3D}" type="presParOf" srcId="{896A317E-78A9-7F48-9DFF-EA28C72349CA}" destId="{47EDE200-90F5-394C-A257-FE3880FAB6D5}" srcOrd="4" destOrd="0" presId="urn:microsoft.com/office/officeart/2005/8/layout/chevron2"/>
    <dgm:cxn modelId="{C3CE67F9-9AEC-477D-8952-DB1042FBE192}" type="presParOf" srcId="{47EDE200-90F5-394C-A257-FE3880FAB6D5}" destId="{CE52305F-7BC5-1C4A-9C05-4CC418B35E4E}" srcOrd="0" destOrd="0" presId="urn:microsoft.com/office/officeart/2005/8/layout/chevron2"/>
    <dgm:cxn modelId="{0FF8C065-E74F-44E9-8F08-17FFD027CE99}" type="presParOf" srcId="{47EDE200-90F5-394C-A257-FE3880FAB6D5}" destId="{4B3AC0E7-F912-514C-A3C3-FFE93861C4E7}" srcOrd="1" destOrd="0" presId="urn:microsoft.com/office/officeart/2005/8/layout/chevron2"/>
    <dgm:cxn modelId="{B06BA5C9-E60C-4A47-AAB2-C63FE105A4A8}" type="presParOf" srcId="{896A317E-78A9-7F48-9DFF-EA28C72349CA}" destId="{56E9E42C-3DD5-794A-A438-53AFB4677FCE}" srcOrd="5" destOrd="0" presId="urn:microsoft.com/office/officeart/2005/8/layout/chevron2"/>
    <dgm:cxn modelId="{8CFA1AF9-3D60-4919-8840-49B2E265148B}" type="presParOf" srcId="{896A317E-78A9-7F48-9DFF-EA28C72349CA}" destId="{BBF4F5CD-70CA-764B-BBD2-1561ECDD2155}" srcOrd="6" destOrd="0" presId="urn:microsoft.com/office/officeart/2005/8/layout/chevron2"/>
    <dgm:cxn modelId="{CAFD4C4D-7D0F-4693-83B1-F75D241C2F74}" type="presParOf" srcId="{BBF4F5CD-70CA-764B-BBD2-1561ECDD2155}" destId="{8C7ABC7B-B950-BB41-9DFA-6FE7D200C97A}" srcOrd="0" destOrd="0" presId="urn:microsoft.com/office/officeart/2005/8/layout/chevron2"/>
    <dgm:cxn modelId="{3FEE8B71-8861-470C-A25F-3C15F820E063}" type="presParOf" srcId="{BBF4F5CD-70CA-764B-BBD2-1561ECDD2155}" destId="{C70DCB8B-7F42-3E40-BE27-05ACF8BFB316}"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2AE222-067D-EA47-907C-BD32AACAF8DD}">
      <dsp:nvSpPr>
        <dsp:cNvPr id="0" name=""/>
        <dsp:cNvSpPr/>
      </dsp:nvSpPr>
      <dsp:spPr>
        <a:xfrm rot="5400000">
          <a:off x="783952" y="152229"/>
          <a:ext cx="1138358" cy="1245419"/>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err="1">
              <a:solidFill>
                <a:schemeClr val="tx1"/>
              </a:solidFill>
            </a:rPr>
            <a:t>Planification</a:t>
          </a:r>
          <a:endParaRPr lang="en-US" sz="1400" kern="1200" dirty="0">
            <a:solidFill>
              <a:schemeClr val="tx1"/>
            </a:solidFill>
          </a:endParaRPr>
        </a:p>
      </dsp:txBody>
      <dsp:txXfrm rot="-5400000">
        <a:off x="730422" y="205759"/>
        <a:ext cx="1245419" cy="1138358"/>
      </dsp:txXfrm>
    </dsp:sp>
    <dsp:sp modelId="{D0ED5653-DBEB-8A49-8EC7-32CC0EB64F58}">
      <dsp:nvSpPr>
        <dsp:cNvPr id="0" name=""/>
        <dsp:cNvSpPr/>
      </dsp:nvSpPr>
      <dsp:spPr>
        <a:xfrm rot="13460242">
          <a:off x="1849279" y="919320"/>
          <a:ext cx="701697" cy="1"/>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endParaRPr lang="en-US" sz="2000" kern="1200" dirty="0"/>
        </a:p>
      </dsp:txBody>
      <dsp:txXfrm rot="-5400000">
        <a:off x="2200127" y="568472"/>
        <a:ext cx="1" cy="701697"/>
      </dsp:txXfrm>
    </dsp:sp>
    <dsp:sp modelId="{C0EC99B3-3794-B24F-AE82-CA2B857295F5}">
      <dsp:nvSpPr>
        <dsp:cNvPr id="0" name=""/>
        <dsp:cNvSpPr/>
      </dsp:nvSpPr>
      <dsp:spPr>
        <a:xfrm rot="5400000">
          <a:off x="793523" y="1294798"/>
          <a:ext cx="992254" cy="1118451"/>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solidFill>
                <a:schemeClr val="tx1"/>
              </a:solidFill>
            </a:rPr>
            <a:t>Offre </a:t>
          </a:r>
          <a:endParaRPr lang="en-US" sz="1400" kern="1200" dirty="0">
            <a:solidFill>
              <a:schemeClr val="tx1"/>
            </a:solidFill>
          </a:endParaRPr>
        </a:p>
      </dsp:txBody>
      <dsp:txXfrm rot="-5400000">
        <a:off x="730425" y="1357896"/>
        <a:ext cx="1118451" cy="992254"/>
      </dsp:txXfrm>
    </dsp:sp>
    <dsp:sp modelId="{7DA6C893-5584-2A41-8276-25E1C0557B0E}">
      <dsp:nvSpPr>
        <dsp:cNvPr id="0" name=""/>
        <dsp:cNvSpPr/>
      </dsp:nvSpPr>
      <dsp:spPr>
        <a:xfrm rot="5400000">
          <a:off x="3828358" y="-242180"/>
          <a:ext cx="904263" cy="4329861"/>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kern="1200" noProof="0" dirty="0"/>
            <a:t>publicité</a:t>
          </a:r>
        </a:p>
        <a:p>
          <a:pPr marL="228600" lvl="1" indent="-228600" algn="l" defTabSz="889000">
            <a:lnSpc>
              <a:spcPct val="90000"/>
            </a:lnSpc>
            <a:spcBef>
              <a:spcPct val="0"/>
            </a:spcBef>
            <a:spcAft>
              <a:spcPct val="15000"/>
            </a:spcAft>
            <a:buChar char="•"/>
          </a:pPr>
          <a:r>
            <a:rPr lang="fr-FR" sz="2000" kern="1200" noProof="0" dirty="0"/>
            <a:t>ouverture</a:t>
          </a:r>
        </a:p>
        <a:p>
          <a:pPr marL="228600" lvl="1" indent="-228600" algn="l" defTabSz="889000">
            <a:lnSpc>
              <a:spcPct val="90000"/>
            </a:lnSpc>
            <a:spcBef>
              <a:spcPct val="0"/>
            </a:spcBef>
            <a:spcAft>
              <a:spcPct val="15000"/>
            </a:spcAft>
            <a:buChar char="•"/>
          </a:pPr>
          <a:r>
            <a:rPr lang="fr-FR" sz="2000" kern="1200" noProof="0" dirty="0"/>
            <a:t>évaluation des offres</a:t>
          </a:r>
        </a:p>
      </dsp:txBody>
      <dsp:txXfrm rot="-5400000">
        <a:off x="2115559" y="1514761"/>
        <a:ext cx="4285719" cy="815979"/>
      </dsp:txXfrm>
    </dsp:sp>
    <dsp:sp modelId="{CE52305F-7BC5-1C4A-9C05-4CC418B35E4E}">
      <dsp:nvSpPr>
        <dsp:cNvPr id="0" name=""/>
        <dsp:cNvSpPr/>
      </dsp:nvSpPr>
      <dsp:spPr>
        <a:xfrm rot="5400000">
          <a:off x="770659" y="2516059"/>
          <a:ext cx="1006396" cy="1065289"/>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a:solidFill>
                <a:schemeClr val="tx1"/>
              </a:solidFill>
            </a:rPr>
            <a:t>Contrôle qualité</a:t>
          </a:r>
          <a:endParaRPr lang="en-US" sz="1400" kern="1200" dirty="0">
            <a:solidFill>
              <a:schemeClr val="tx1"/>
            </a:solidFill>
          </a:endParaRPr>
        </a:p>
      </dsp:txBody>
      <dsp:txXfrm rot="-5400000">
        <a:off x="741213" y="2545505"/>
        <a:ext cx="1065289" cy="1006396"/>
      </dsp:txXfrm>
    </dsp:sp>
    <dsp:sp modelId="{4B3AC0E7-F912-514C-A3C3-FFE93861C4E7}">
      <dsp:nvSpPr>
        <dsp:cNvPr id="0" name=""/>
        <dsp:cNvSpPr/>
      </dsp:nvSpPr>
      <dsp:spPr>
        <a:xfrm rot="5400000">
          <a:off x="4254749" y="641861"/>
          <a:ext cx="701697" cy="5158091"/>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kern="1200" noProof="0" dirty="0"/>
            <a:t>Liquidation : (i)  Vérification  du service fait ; (ii) vérification de la facture</a:t>
          </a:r>
        </a:p>
      </dsp:txBody>
      <dsp:txXfrm rot="-5400000">
        <a:off x="2026552" y="2904312"/>
        <a:ext cx="5123837" cy="633189"/>
      </dsp:txXfrm>
    </dsp:sp>
    <dsp:sp modelId="{8C7ABC7B-B950-BB41-9DFA-6FE7D200C97A}">
      <dsp:nvSpPr>
        <dsp:cNvPr id="0" name=""/>
        <dsp:cNvSpPr/>
      </dsp:nvSpPr>
      <dsp:spPr>
        <a:xfrm rot="5400000">
          <a:off x="665301" y="3628459"/>
          <a:ext cx="1079534" cy="1093309"/>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err="1">
              <a:solidFill>
                <a:schemeClr val="tx1"/>
              </a:solidFill>
            </a:rPr>
            <a:t>Paiement</a:t>
          </a:r>
          <a:endParaRPr lang="en-US" sz="1400" kern="1200" dirty="0">
            <a:solidFill>
              <a:schemeClr val="tx1"/>
            </a:solidFill>
          </a:endParaRPr>
        </a:p>
      </dsp:txBody>
      <dsp:txXfrm rot="-5400000">
        <a:off x="658414" y="3635346"/>
        <a:ext cx="1093309" cy="1079534"/>
      </dsp:txXfrm>
    </dsp:sp>
    <dsp:sp modelId="{C70DCB8B-7F42-3E40-BE27-05ACF8BFB316}">
      <dsp:nvSpPr>
        <dsp:cNvPr id="0" name=""/>
        <dsp:cNvSpPr/>
      </dsp:nvSpPr>
      <dsp:spPr>
        <a:xfrm rot="5400000">
          <a:off x="4122633" y="1848361"/>
          <a:ext cx="701697" cy="4617306"/>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fr-FR" sz="2000" kern="1200" noProof="0" dirty="0"/>
            <a:t>Paiement</a:t>
          </a:r>
        </a:p>
        <a:p>
          <a:pPr marL="228600" lvl="1" indent="-228600" algn="l" defTabSz="889000">
            <a:lnSpc>
              <a:spcPct val="90000"/>
            </a:lnSpc>
            <a:spcBef>
              <a:spcPct val="0"/>
            </a:spcBef>
            <a:spcAft>
              <a:spcPct val="15000"/>
            </a:spcAft>
            <a:buChar char="•"/>
          </a:pPr>
          <a:r>
            <a:rPr lang="fr-FR" sz="2000" kern="1200" noProof="0" dirty="0"/>
            <a:t>Frais de mobilisation</a:t>
          </a:r>
        </a:p>
      </dsp:txBody>
      <dsp:txXfrm rot="-5400000">
        <a:off x="2164829" y="3840419"/>
        <a:ext cx="4583052" cy="633189"/>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7891" name="Rectangle 3"/>
          <p:cNvSpPr>
            <a:spLocks noGrp="1" noChangeArrowheads="1"/>
          </p:cNvSpPr>
          <p:nvPr>
            <p:ph type="dt" sz="quarter" idx="1"/>
          </p:nvPr>
        </p:nvSpPr>
        <p:spPr bwMode="auto">
          <a:xfrm>
            <a:off x="3883852"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lgn="r">
              <a:defRPr>
                <a:solidFill>
                  <a:schemeClr val="tx1"/>
                </a:solidFill>
                <a:latin typeface="Arial" charset="0"/>
                <a:ea typeface="+mn-ea"/>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83852"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lgn="r">
              <a:defRPr smtClean="0">
                <a:solidFill>
                  <a:schemeClr val="tx1"/>
                </a:solidFill>
                <a:latin typeface="Arial" charset="0"/>
                <a:cs typeface="+mn-cs"/>
              </a:defRPr>
            </a:lvl1pPr>
          </a:lstStyle>
          <a:p>
            <a:pPr>
              <a:defRPr/>
            </a:pPr>
            <a:fld id="{DB37038B-63C4-3248-A511-A85132CD85B6}" type="slidenum">
              <a:rPr lang="en-GB"/>
              <a:pPr>
                <a:defRPr/>
              </a:pPr>
              <a:t>‹#›</a:t>
            </a:fld>
            <a:endParaRPr lang="en-GB"/>
          </a:p>
        </p:txBody>
      </p:sp>
    </p:spTree>
    <p:extLst>
      <p:ext uri="{BB962C8B-B14F-4D97-AF65-F5344CB8AC3E}">
        <p14:creationId xmlns:p14="http://schemas.microsoft.com/office/powerpoint/2010/main" val="3281345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6867" name="Rectangle 3"/>
          <p:cNvSpPr>
            <a:spLocks noGrp="1" noChangeArrowheads="1"/>
          </p:cNvSpPr>
          <p:nvPr>
            <p:ph type="dt" idx="1"/>
          </p:nvPr>
        </p:nvSpPr>
        <p:spPr bwMode="auto">
          <a:xfrm>
            <a:off x="3883852"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lgn="r">
              <a:defRPr>
                <a:solidFill>
                  <a:schemeClr val="tx1"/>
                </a:solidFill>
                <a:latin typeface="Arial" charset="0"/>
                <a:ea typeface="+mn-ea"/>
                <a:cs typeface="+mn-cs"/>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942975" y="746125"/>
            <a:ext cx="4973638" cy="373062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36869" name="Rectangle 5"/>
          <p:cNvSpPr>
            <a:spLocks noGrp="1" noChangeArrowheads="1"/>
          </p:cNvSpPr>
          <p:nvPr>
            <p:ph type="body" sz="quarter" idx="3"/>
          </p:nvPr>
        </p:nvSpPr>
        <p:spPr bwMode="auto">
          <a:xfrm>
            <a:off x="685480" y="4724678"/>
            <a:ext cx="5487041" cy="4476512"/>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36870" name="Rectangle 6"/>
          <p:cNvSpPr>
            <a:spLocks noGrp="1" noChangeArrowheads="1"/>
          </p:cNvSpPr>
          <p:nvPr>
            <p:ph type="ftr" sz="quarter" idx="4"/>
          </p:nvPr>
        </p:nvSpPr>
        <p:spPr bwMode="auto">
          <a:xfrm>
            <a:off x="0"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defRPr>
                <a:solidFill>
                  <a:schemeClr val="tx1"/>
                </a:solidFill>
                <a:latin typeface="Arial" charset="0"/>
                <a:ea typeface="+mn-ea"/>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83852"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lgn="r">
              <a:defRPr smtClean="0">
                <a:solidFill>
                  <a:schemeClr val="tx1"/>
                </a:solidFill>
                <a:latin typeface="Arial" charset="0"/>
                <a:cs typeface="+mn-cs"/>
              </a:defRPr>
            </a:lvl1pPr>
          </a:lstStyle>
          <a:p>
            <a:pPr>
              <a:defRPr/>
            </a:pPr>
            <a:fld id="{D234865A-D32C-F848-9796-8449F383F755}" type="slidenum">
              <a:rPr lang="en-GB"/>
              <a:pPr>
                <a:defRPr/>
              </a:pPr>
              <a:t>‹#›</a:t>
            </a:fld>
            <a:endParaRPr lang="en-GB"/>
          </a:p>
        </p:txBody>
      </p:sp>
    </p:spTree>
    <p:extLst>
      <p:ext uri="{BB962C8B-B14F-4D97-AF65-F5344CB8AC3E}">
        <p14:creationId xmlns:p14="http://schemas.microsoft.com/office/powerpoint/2010/main" val="32827881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Espace réservé de l'image des diapositives 1"/>
          <p:cNvSpPr>
            <a:spLocks noGrp="1" noRot="1" noChangeAspect="1" noTextEdit="1"/>
          </p:cNvSpPr>
          <p:nvPr>
            <p:ph type="sldImg"/>
          </p:nvPr>
        </p:nvSpPr>
        <p:spPr>
          <a:ln/>
        </p:spPr>
      </p:sp>
      <p:sp>
        <p:nvSpPr>
          <p:cNvPr id="17410" name="Espace réservé des commentaires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spcBef>
                <a:spcPct val="0"/>
              </a:spcBef>
            </a:pPr>
            <a:endParaRPr lang="fr-BE"/>
          </a:p>
        </p:txBody>
      </p:sp>
      <p:sp>
        <p:nvSpPr>
          <p:cNvPr id="17411" name="Espace réservé du numéro de diapositive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charset="0"/>
                <a:ea typeface="ＭＳ Ｐゴシック" charset="0"/>
                <a:cs typeface="ＭＳ Ｐゴシック" charset="0"/>
              </a:defRPr>
            </a:lvl1pPr>
            <a:lvl2pPr marL="746516" indent="-287122" eaLnBrk="0" hangingPunct="0">
              <a:defRPr sz="1200">
                <a:solidFill>
                  <a:srgbClr val="0F5494"/>
                </a:solidFill>
                <a:latin typeface="Verdana" charset="0"/>
                <a:ea typeface="ＭＳ Ｐゴシック" charset="0"/>
              </a:defRPr>
            </a:lvl2pPr>
            <a:lvl3pPr marL="1148486" indent="-229697" eaLnBrk="0" hangingPunct="0">
              <a:defRPr sz="1200">
                <a:solidFill>
                  <a:srgbClr val="0F5494"/>
                </a:solidFill>
                <a:latin typeface="Verdana" charset="0"/>
                <a:ea typeface="ＭＳ Ｐゴシック" charset="0"/>
              </a:defRPr>
            </a:lvl3pPr>
            <a:lvl4pPr marL="1607881" indent="-229697" eaLnBrk="0" hangingPunct="0">
              <a:defRPr sz="1200">
                <a:solidFill>
                  <a:srgbClr val="0F5494"/>
                </a:solidFill>
                <a:latin typeface="Verdana" charset="0"/>
                <a:ea typeface="ＭＳ Ｐゴシック" charset="0"/>
              </a:defRPr>
            </a:lvl4pPr>
            <a:lvl5pPr marL="2067276" indent="-229697" eaLnBrk="0" hangingPunct="0">
              <a:defRPr sz="1200">
                <a:solidFill>
                  <a:srgbClr val="0F5494"/>
                </a:solidFill>
                <a:latin typeface="Verdana" charset="0"/>
                <a:ea typeface="ＭＳ Ｐゴシック" charset="0"/>
              </a:defRPr>
            </a:lvl5pPr>
            <a:lvl6pPr marL="2526670" indent="-229697" eaLnBrk="0" fontAlgn="base" hangingPunct="0">
              <a:spcBef>
                <a:spcPct val="0"/>
              </a:spcBef>
              <a:spcAft>
                <a:spcPct val="0"/>
              </a:spcAft>
              <a:defRPr sz="1200">
                <a:solidFill>
                  <a:srgbClr val="0F5494"/>
                </a:solidFill>
                <a:latin typeface="Verdana" charset="0"/>
                <a:ea typeface="ＭＳ Ｐゴシック" charset="0"/>
              </a:defRPr>
            </a:lvl6pPr>
            <a:lvl7pPr marL="2986065" indent="-229697" eaLnBrk="0" fontAlgn="base" hangingPunct="0">
              <a:spcBef>
                <a:spcPct val="0"/>
              </a:spcBef>
              <a:spcAft>
                <a:spcPct val="0"/>
              </a:spcAft>
              <a:defRPr sz="1200">
                <a:solidFill>
                  <a:srgbClr val="0F5494"/>
                </a:solidFill>
                <a:latin typeface="Verdana" charset="0"/>
                <a:ea typeface="ＭＳ Ｐゴシック" charset="0"/>
              </a:defRPr>
            </a:lvl7pPr>
            <a:lvl8pPr marL="3445459" indent="-229697" eaLnBrk="0" fontAlgn="base" hangingPunct="0">
              <a:spcBef>
                <a:spcPct val="0"/>
              </a:spcBef>
              <a:spcAft>
                <a:spcPct val="0"/>
              </a:spcAft>
              <a:defRPr sz="1200">
                <a:solidFill>
                  <a:srgbClr val="0F5494"/>
                </a:solidFill>
                <a:latin typeface="Verdana" charset="0"/>
                <a:ea typeface="ＭＳ Ｐゴシック" charset="0"/>
              </a:defRPr>
            </a:lvl8pPr>
            <a:lvl9pPr marL="3904854" indent="-229697" eaLnBrk="0" fontAlgn="base" hangingPunct="0">
              <a:spcBef>
                <a:spcPct val="0"/>
              </a:spcBef>
              <a:spcAft>
                <a:spcPct val="0"/>
              </a:spcAft>
              <a:defRPr sz="1200">
                <a:solidFill>
                  <a:srgbClr val="0F5494"/>
                </a:solidFill>
                <a:latin typeface="Verdana" charset="0"/>
                <a:ea typeface="ＭＳ Ｐゴシック" charset="0"/>
              </a:defRPr>
            </a:lvl9pPr>
          </a:lstStyle>
          <a:p>
            <a:pPr eaLnBrk="1" hangingPunct="1"/>
            <a:fld id="{75A9E835-D35E-CA4A-A5D7-52F1A417E58B}" type="slidenum">
              <a:rPr lang="fr-BE">
                <a:solidFill>
                  <a:schemeClr val="tx1"/>
                </a:solidFill>
                <a:latin typeface="Arial" charset="0"/>
              </a:rPr>
              <a:pPr eaLnBrk="1" hangingPunct="1"/>
              <a:t>1</a:t>
            </a:fld>
            <a:endParaRPr lang="fr-BE">
              <a:solidFill>
                <a:schemeClr val="tx1"/>
              </a:solidFill>
              <a:latin typeface="Arial" charset="0"/>
            </a:endParaRPr>
          </a:p>
        </p:txBody>
      </p:sp>
    </p:spTree>
    <p:extLst>
      <p:ext uri="{BB962C8B-B14F-4D97-AF65-F5344CB8AC3E}">
        <p14:creationId xmlns:p14="http://schemas.microsoft.com/office/powerpoint/2010/main" val="21114312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Espace réservé de l'image des diapositives 1"/>
          <p:cNvSpPr>
            <a:spLocks noGrp="1" noRot="1" noChangeAspect="1" noTextEdit="1"/>
          </p:cNvSpPr>
          <p:nvPr>
            <p:ph type="sldImg"/>
          </p:nvPr>
        </p:nvSpPr>
        <p:spPr>
          <a:ln/>
        </p:spPr>
      </p:sp>
      <p:sp>
        <p:nvSpPr>
          <p:cNvPr id="46083"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46084" name="Espace réservé du numéro de diapositive 3"/>
          <p:cNvSpPr>
            <a:spLocks noGrp="1"/>
          </p:cNvSpPr>
          <p:nvPr>
            <p:ph type="sldNum" sz="quarter" idx="5"/>
          </p:nvPr>
        </p:nvSpPr>
        <p:spPr>
          <a:noFill/>
        </p:spPr>
        <p:txBody>
          <a:bodyPr/>
          <a:lstStyle/>
          <a:p>
            <a:fld id="{D2A768B0-5266-4C71-B5DA-C5E00E63781F}" type="slidenum">
              <a:rPr lang="en-GB" smtClean="0"/>
              <a:pPr/>
              <a:t>11</a:t>
            </a:fld>
            <a:endParaRPr lang="en-GB"/>
          </a:p>
        </p:txBody>
      </p:sp>
    </p:spTree>
    <p:extLst>
      <p:ext uri="{BB962C8B-B14F-4D97-AF65-F5344CB8AC3E}">
        <p14:creationId xmlns:p14="http://schemas.microsoft.com/office/powerpoint/2010/main" val="10655089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Espace réservé de l'image des diapositives 1"/>
          <p:cNvSpPr>
            <a:spLocks noGrp="1" noRot="1" noChangeAspect="1" noTextEdit="1"/>
          </p:cNvSpPr>
          <p:nvPr>
            <p:ph type="sldImg"/>
          </p:nvPr>
        </p:nvSpPr>
        <p:spPr>
          <a:ln/>
        </p:spPr>
      </p:sp>
      <p:sp>
        <p:nvSpPr>
          <p:cNvPr id="47107" name="Espace réservé des commentaires 2"/>
          <p:cNvSpPr>
            <a:spLocks noGrp="1"/>
          </p:cNvSpPr>
          <p:nvPr>
            <p:ph type="body" idx="1"/>
          </p:nvPr>
        </p:nvSpPr>
        <p:spPr>
          <a:noFill/>
          <a:ln/>
        </p:spPr>
        <p:txBody>
          <a:bodyPr/>
          <a:lstStyle/>
          <a:p>
            <a:pPr eaLnBrk="1" hangingPunct="1">
              <a:spcBef>
                <a:spcPct val="0"/>
              </a:spcBef>
            </a:pPr>
            <a:r>
              <a:rPr lang="en-GB">
                <a:latin typeface="Times New Roman" pitchFamily="18" charset="0"/>
              </a:rPr>
              <a:t>What do you think?</a:t>
            </a:r>
          </a:p>
          <a:p>
            <a:pPr eaLnBrk="1" hangingPunct="1">
              <a:spcBef>
                <a:spcPct val="0"/>
              </a:spcBef>
            </a:pPr>
            <a:endParaRPr lang="en-GB">
              <a:latin typeface="Times New Roman" pitchFamily="18" charset="0"/>
            </a:endParaRPr>
          </a:p>
          <a:p>
            <a:pPr eaLnBrk="1" hangingPunct="1">
              <a:spcBef>
                <a:spcPct val="0"/>
              </a:spcBef>
            </a:pPr>
            <a:r>
              <a:rPr lang="en-GB">
                <a:latin typeface="Times New Roman" pitchFamily="18" charset="0"/>
              </a:rPr>
              <a:t>When Kenya removed user fees in 2003, over 1.3 million children enrolled in school for the first time, but the government was not allowed to employ any more teachers owing to an IMF cap imposed since 1997. Class sizes rose and the quality of education plummeted. </a:t>
            </a:r>
          </a:p>
          <a:p>
            <a:pPr eaLnBrk="1" hangingPunct="1">
              <a:spcBef>
                <a:spcPct val="0"/>
              </a:spcBef>
            </a:pPr>
            <a:endParaRPr lang="en-GB">
              <a:latin typeface="Times New Roman" pitchFamily="18" charset="0"/>
            </a:endParaRPr>
          </a:p>
          <a:p>
            <a:pPr eaLnBrk="1" hangingPunct="1">
              <a:spcBef>
                <a:spcPct val="0"/>
              </a:spcBef>
            </a:pPr>
            <a:r>
              <a:rPr lang="en-GB">
                <a:latin typeface="Times New Roman" pitchFamily="18" charset="0"/>
              </a:rPr>
              <a:t>Limits for both personnel spending and staff ceilings are needed in transition countries (and rules to limit transfers into or out of personnel budget (Allen &amp; Tommasi 2001: 230)</a:t>
            </a:r>
          </a:p>
          <a:p>
            <a:pPr eaLnBrk="1" hangingPunct="1">
              <a:spcBef>
                <a:spcPct val="0"/>
              </a:spcBef>
            </a:pPr>
            <a:endParaRPr lang="en-GB">
              <a:latin typeface="Times New Roman" pitchFamily="18" charset="0"/>
            </a:endParaRPr>
          </a:p>
          <a:p>
            <a:pPr eaLnBrk="1" hangingPunct="1">
              <a:spcBef>
                <a:spcPct val="0"/>
              </a:spcBef>
            </a:pPr>
            <a:r>
              <a:rPr lang="en-GB">
                <a:latin typeface="Times New Roman" pitchFamily="18" charset="0"/>
              </a:rPr>
              <a:t>Some countries may have too many low paid civil servants – may be only social service!!</a:t>
            </a:r>
          </a:p>
          <a:p>
            <a:pPr eaLnBrk="1" hangingPunct="1">
              <a:spcBef>
                <a:spcPct val="0"/>
              </a:spcBef>
            </a:pPr>
            <a:endParaRPr lang="fr-BE"/>
          </a:p>
        </p:txBody>
      </p:sp>
      <p:sp>
        <p:nvSpPr>
          <p:cNvPr id="47108" name="Espace réservé du numéro de diapositive 3"/>
          <p:cNvSpPr>
            <a:spLocks noGrp="1"/>
          </p:cNvSpPr>
          <p:nvPr>
            <p:ph type="sldNum" sz="quarter" idx="5"/>
          </p:nvPr>
        </p:nvSpPr>
        <p:spPr>
          <a:noFill/>
        </p:spPr>
        <p:txBody>
          <a:bodyPr/>
          <a:lstStyle/>
          <a:p>
            <a:fld id="{5421B0D4-1BDD-4304-8281-5E5C38D9C8F2}" type="slidenum">
              <a:rPr lang="en-GB" smtClean="0"/>
              <a:pPr/>
              <a:t>12</a:t>
            </a:fld>
            <a:endParaRPr lang="en-GB"/>
          </a:p>
        </p:txBody>
      </p:sp>
    </p:spTree>
    <p:extLst>
      <p:ext uri="{BB962C8B-B14F-4D97-AF65-F5344CB8AC3E}">
        <p14:creationId xmlns:p14="http://schemas.microsoft.com/office/powerpoint/2010/main" val="1554740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e l'image des diapositives 1"/>
          <p:cNvSpPr>
            <a:spLocks noGrp="1" noRot="1" noChangeAspect="1" noTextEdit="1"/>
          </p:cNvSpPr>
          <p:nvPr>
            <p:ph type="sldImg"/>
          </p:nvPr>
        </p:nvSpPr>
        <p:spPr>
          <a:ln/>
        </p:spPr>
      </p:sp>
      <p:sp>
        <p:nvSpPr>
          <p:cNvPr id="39939"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39940" name="Espace réservé du numéro de diapositive 3"/>
          <p:cNvSpPr>
            <a:spLocks noGrp="1"/>
          </p:cNvSpPr>
          <p:nvPr>
            <p:ph type="sldNum" sz="quarter" idx="5"/>
          </p:nvPr>
        </p:nvSpPr>
        <p:spPr>
          <a:noFill/>
        </p:spPr>
        <p:txBody>
          <a:bodyPr/>
          <a:lstStyle/>
          <a:p>
            <a:fld id="{F804FF13-6893-45E3-9303-52C51FA34270}" type="slidenum">
              <a:rPr lang="en-GB" smtClean="0"/>
              <a:pPr/>
              <a:t>13</a:t>
            </a:fld>
            <a:endParaRPr lang="en-GB"/>
          </a:p>
        </p:txBody>
      </p:sp>
    </p:spTree>
    <p:extLst>
      <p:ext uri="{BB962C8B-B14F-4D97-AF65-F5344CB8AC3E}">
        <p14:creationId xmlns:p14="http://schemas.microsoft.com/office/powerpoint/2010/main" val="7806612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Espace réservé de l'image des diapositives 1"/>
          <p:cNvSpPr>
            <a:spLocks noGrp="1" noRot="1" noChangeAspect="1" noTextEdit="1"/>
          </p:cNvSpPr>
          <p:nvPr>
            <p:ph type="sldImg"/>
          </p:nvPr>
        </p:nvSpPr>
        <p:spPr>
          <a:ln/>
        </p:spPr>
      </p:sp>
      <p:sp>
        <p:nvSpPr>
          <p:cNvPr id="49155" name="Espace réservé des commentaires 2"/>
          <p:cNvSpPr>
            <a:spLocks noGrp="1"/>
          </p:cNvSpPr>
          <p:nvPr>
            <p:ph type="body" idx="1"/>
          </p:nvPr>
        </p:nvSpPr>
        <p:spPr>
          <a:noFill/>
          <a:ln/>
        </p:spPr>
        <p:txBody>
          <a:bodyPr/>
          <a:lstStyle/>
          <a:p>
            <a:pPr eaLnBrk="1" hangingPunct="1">
              <a:spcBef>
                <a:spcPct val="0"/>
              </a:spcBef>
            </a:pPr>
            <a:r>
              <a:rPr lang="en-GB">
                <a:latin typeface="Times New Roman" pitchFamily="18" charset="0"/>
              </a:rPr>
              <a:t>Procurement, out-sourcing and privatisation are high risk areas for fraud and corruption.  Stiglitz called privatisation – briberization.</a:t>
            </a:r>
          </a:p>
          <a:p>
            <a:pPr eaLnBrk="1" hangingPunct="1">
              <a:spcBef>
                <a:spcPct val="0"/>
              </a:spcBef>
            </a:pPr>
            <a:endParaRPr lang="en-US">
              <a:latin typeface="Times New Roman" pitchFamily="18" charset="0"/>
            </a:endParaRPr>
          </a:p>
          <a:p>
            <a:pPr eaLnBrk="1" hangingPunct="1">
              <a:spcBef>
                <a:spcPct val="0"/>
              </a:spcBef>
            </a:pPr>
            <a:endParaRPr lang="en-US">
              <a:latin typeface="Times New Roman" pitchFamily="18" charset="0"/>
            </a:endParaRPr>
          </a:p>
          <a:p>
            <a:pPr eaLnBrk="1" hangingPunct="1">
              <a:spcBef>
                <a:spcPct val="0"/>
              </a:spcBef>
            </a:pPr>
            <a:r>
              <a:rPr lang="en-US">
                <a:latin typeface="Times New Roman" pitchFamily="18" charset="0"/>
              </a:rPr>
              <a:t>Procurement planning to achieve above:</a:t>
            </a:r>
          </a:p>
          <a:p>
            <a:pPr eaLnBrk="1" hangingPunct="1">
              <a:spcBef>
                <a:spcPct val="0"/>
              </a:spcBef>
              <a:buFontTx/>
              <a:buChar char="•"/>
            </a:pPr>
            <a:r>
              <a:rPr lang="en-US">
                <a:latin typeface="Times New Roman" pitchFamily="18" charset="0"/>
              </a:rPr>
              <a:t>  review requirements</a:t>
            </a:r>
          </a:p>
          <a:p>
            <a:pPr eaLnBrk="1" hangingPunct="1">
              <a:spcBef>
                <a:spcPct val="0"/>
              </a:spcBef>
              <a:buFontTx/>
              <a:buChar char="•"/>
            </a:pPr>
            <a:r>
              <a:rPr lang="en-US">
                <a:latin typeface="Times New Roman" pitchFamily="18" charset="0"/>
              </a:rPr>
              <a:t>  timings</a:t>
            </a:r>
          </a:p>
          <a:p>
            <a:pPr eaLnBrk="1" hangingPunct="1">
              <a:spcBef>
                <a:spcPct val="0"/>
              </a:spcBef>
              <a:buFontTx/>
              <a:buChar char="•"/>
            </a:pPr>
            <a:r>
              <a:rPr lang="en-US">
                <a:latin typeface="Times New Roman" pitchFamily="18" charset="0"/>
              </a:rPr>
              <a:t>  sources</a:t>
            </a:r>
          </a:p>
          <a:p>
            <a:pPr eaLnBrk="1" hangingPunct="1">
              <a:spcBef>
                <a:spcPct val="0"/>
              </a:spcBef>
              <a:buFontTx/>
              <a:buChar char="•"/>
            </a:pPr>
            <a:r>
              <a:rPr lang="en-US">
                <a:latin typeface="Times New Roman" pitchFamily="18" charset="0"/>
              </a:rPr>
              <a:t>  major items need long lead times</a:t>
            </a:r>
            <a:endParaRPr lang="fr-BE"/>
          </a:p>
        </p:txBody>
      </p:sp>
      <p:sp>
        <p:nvSpPr>
          <p:cNvPr id="49156" name="Espace réservé du numéro de diapositive 3"/>
          <p:cNvSpPr>
            <a:spLocks noGrp="1"/>
          </p:cNvSpPr>
          <p:nvPr>
            <p:ph type="sldNum" sz="quarter" idx="5"/>
          </p:nvPr>
        </p:nvSpPr>
        <p:spPr>
          <a:noFill/>
        </p:spPr>
        <p:txBody>
          <a:bodyPr/>
          <a:lstStyle/>
          <a:p>
            <a:fld id="{279038DD-D495-46D8-B89F-DF0D93E4DA51}" type="slidenum">
              <a:rPr lang="en-GB" smtClean="0"/>
              <a:pPr/>
              <a:t>14</a:t>
            </a:fld>
            <a:endParaRPr lang="en-GB"/>
          </a:p>
        </p:txBody>
      </p:sp>
    </p:spTree>
    <p:extLst>
      <p:ext uri="{BB962C8B-B14F-4D97-AF65-F5344CB8AC3E}">
        <p14:creationId xmlns:p14="http://schemas.microsoft.com/office/powerpoint/2010/main" val="35703323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Espace réservé de l'image des diapositives 1"/>
          <p:cNvSpPr>
            <a:spLocks noGrp="1" noRot="1" noChangeAspect="1" noTextEdit="1"/>
          </p:cNvSpPr>
          <p:nvPr>
            <p:ph type="sldImg"/>
          </p:nvPr>
        </p:nvSpPr>
        <p:spPr>
          <a:ln/>
        </p:spPr>
      </p:sp>
      <p:sp>
        <p:nvSpPr>
          <p:cNvPr id="50179" name="Espace réservé des commentaires 2"/>
          <p:cNvSpPr>
            <a:spLocks noGrp="1"/>
          </p:cNvSpPr>
          <p:nvPr>
            <p:ph type="body" idx="1"/>
          </p:nvPr>
        </p:nvSpPr>
        <p:spPr>
          <a:noFill/>
          <a:ln/>
        </p:spPr>
        <p:txBody>
          <a:bodyPr/>
          <a:lstStyle/>
          <a:p>
            <a:pPr eaLnBrk="1" hangingPunct="1"/>
            <a:endParaRPr lang="en-US"/>
          </a:p>
        </p:txBody>
      </p:sp>
      <p:sp>
        <p:nvSpPr>
          <p:cNvPr id="50180" name="Espace réservé du numéro de diapositive 3"/>
          <p:cNvSpPr>
            <a:spLocks noGrp="1"/>
          </p:cNvSpPr>
          <p:nvPr>
            <p:ph type="sldNum" sz="quarter" idx="5"/>
          </p:nvPr>
        </p:nvSpPr>
        <p:spPr>
          <a:noFill/>
        </p:spPr>
        <p:txBody>
          <a:bodyPr/>
          <a:lstStyle/>
          <a:p>
            <a:fld id="{3DFC0D22-609E-48EE-B8EC-457BC2B0E6CA}" type="slidenum">
              <a:rPr lang="fr-BE" smtClean="0"/>
              <a:pPr/>
              <a:t>15</a:t>
            </a:fld>
            <a:endParaRPr lang="fr-BE"/>
          </a:p>
        </p:txBody>
      </p:sp>
    </p:spTree>
    <p:extLst>
      <p:ext uri="{BB962C8B-B14F-4D97-AF65-F5344CB8AC3E}">
        <p14:creationId xmlns:p14="http://schemas.microsoft.com/office/powerpoint/2010/main" val="31523695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Espace réservé de l'image des diapositives 1"/>
          <p:cNvSpPr>
            <a:spLocks noGrp="1" noRot="1" noChangeAspect="1" noTextEdit="1"/>
          </p:cNvSpPr>
          <p:nvPr>
            <p:ph type="sldImg"/>
          </p:nvPr>
        </p:nvSpPr>
        <p:spPr>
          <a:ln/>
        </p:spPr>
      </p:sp>
      <p:sp>
        <p:nvSpPr>
          <p:cNvPr id="51203"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51204" name="Espace réservé du numéro de diapositive 3"/>
          <p:cNvSpPr>
            <a:spLocks noGrp="1"/>
          </p:cNvSpPr>
          <p:nvPr>
            <p:ph type="sldNum" sz="quarter" idx="5"/>
          </p:nvPr>
        </p:nvSpPr>
        <p:spPr>
          <a:noFill/>
        </p:spPr>
        <p:txBody>
          <a:bodyPr/>
          <a:lstStyle/>
          <a:p>
            <a:fld id="{89A39B10-17C1-4887-9174-A42B94B074E3}" type="slidenum">
              <a:rPr lang="en-GB" smtClean="0"/>
              <a:pPr/>
              <a:t>16</a:t>
            </a:fld>
            <a:endParaRPr lang="en-GB"/>
          </a:p>
        </p:txBody>
      </p:sp>
    </p:spTree>
    <p:extLst>
      <p:ext uri="{BB962C8B-B14F-4D97-AF65-F5344CB8AC3E}">
        <p14:creationId xmlns:p14="http://schemas.microsoft.com/office/powerpoint/2010/main" val="7041718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Espace réservé de l'image des diapositives 1"/>
          <p:cNvSpPr>
            <a:spLocks noGrp="1" noRot="1" noChangeAspect="1" noTextEdit="1"/>
          </p:cNvSpPr>
          <p:nvPr>
            <p:ph type="sldImg"/>
          </p:nvPr>
        </p:nvSpPr>
        <p:spPr>
          <a:ln/>
        </p:spPr>
      </p:sp>
      <p:sp>
        <p:nvSpPr>
          <p:cNvPr id="52227" name="Espace réservé des commentaires 2"/>
          <p:cNvSpPr>
            <a:spLocks noGrp="1"/>
          </p:cNvSpPr>
          <p:nvPr>
            <p:ph type="body" idx="1"/>
          </p:nvPr>
        </p:nvSpPr>
        <p:spPr>
          <a:noFill/>
          <a:ln/>
        </p:spPr>
        <p:txBody>
          <a:bodyPr/>
          <a:lstStyle/>
          <a:p>
            <a:pPr eaLnBrk="1" hangingPunct="1">
              <a:spcBef>
                <a:spcPct val="0"/>
              </a:spcBef>
            </a:pPr>
            <a:r>
              <a:rPr lang="en-US">
                <a:latin typeface="Times New Roman" pitchFamily="18" charset="0"/>
              </a:rPr>
              <a:t>Also segregation of preparing contract documents; holding of bids; evaluation of bids; and selection/informing bidders.</a:t>
            </a:r>
          </a:p>
          <a:p>
            <a:pPr eaLnBrk="1" hangingPunct="1">
              <a:spcBef>
                <a:spcPct val="0"/>
              </a:spcBef>
            </a:pPr>
            <a:endParaRPr lang="fr-BE"/>
          </a:p>
        </p:txBody>
      </p:sp>
      <p:sp>
        <p:nvSpPr>
          <p:cNvPr id="52228" name="Espace réservé du numéro de diapositive 3"/>
          <p:cNvSpPr>
            <a:spLocks noGrp="1"/>
          </p:cNvSpPr>
          <p:nvPr>
            <p:ph type="sldNum" sz="quarter" idx="5"/>
          </p:nvPr>
        </p:nvSpPr>
        <p:spPr>
          <a:noFill/>
        </p:spPr>
        <p:txBody>
          <a:bodyPr/>
          <a:lstStyle/>
          <a:p>
            <a:fld id="{C057EC79-33EF-41CB-9082-82815C588ABF}" type="slidenum">
              <a:rPr lang="en-GB" smtClean="0"/>
              <a:pPr/>
              <a:t>17</a:t>
            </a:fld>
            <a:endParaRPr lang="en-GB"/>
          </a:p>
        </p:txBody>
      </p:sp>
    </p:spTree>
    <p:extLst>
      <p:ext uri="{BB962C8B-B14F-4D97-AF65-F5344CB8AC3E}">
        <p14:creationId xmlns:p14="http://schemas.microsoft.com/office/powerpoint/2010/main" val="24833506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Espace réservé de l'image des diapositives 1"/>
          <p:cNvSpPr>
            <a:spLocks noGrp="1" noRot="1" noChangeAspect="1" noTextEdit="1"/>
          </p:cNvSpPr>
          <p:nvPr>
            <p:ph type="sldImg"/>
          </p:nvPr>
        </p:nvSpPr>
        <p:spPr>
          <a:ln/>
        </p:spPr>
      </p:sp>
      <p:sp>
        <p:nvSpPr>
          <p:cNvPr id="53251" name="Espace réservé des commentaires 2"/>
          <p:cNvSpPr>
            <a:spLocks noGrp="1"/>
          </p:cNvSpPr>
          <p:nvPr>
            <p:ph type="body" idx="1"/>
          </p:nvPr>
        </p:nvSpPr>
        <p:spPr>
          <a:noFill/>
          <a:ln/>
        </p:spPr>
        <p:txBody>
          <a:bodyPr/>
          <a:lstStyle/>
          <a:p>
            <a:pPr eaLnBrk="1" hangingPunct="1">
              <a:spcBef>
                <a:spcPct val="0"/>
              </a:spcBef>
            </a:pPr>
            <a:r>
              <a:rPr lang="fr-BE"/>
              <a:t>This is a major area of corruption – how to prevent politicians effectively choosing who will get a contract.</a:t>
            </a:r>
          </a:p>
        </p:txBody>
      </p:sp>
      <p:sp>
        <p:nvSpPr>
          <p:cNvPr id="53252" name="Espace réservé du numéro de diapositive 3"/>
          <p:cNvSpPr>
            <a:spLocks noGrp="1"/>
          </p:cNvSpPr>
          <p:nvPr>
            <p:ph type="sldNum" sz="quarter" idx="5"/>
          </p:nvPr>
        </p:nvSpPr>
        <p:spPr>
          <a:noFill/>
        </p:spPr>
        <p:txBody>
          <a:bodyPr/>
          <a:lstStyle/>
          <a:p>
            <a:fld id="{FEA6A03E-A4EE-41C3-B8BA-30348A32A44B}" type="slidenum">
              <a:rPr lang="en-GB" smtClean="0"/>
              <a:pPr/>
              <a:t>18</a:t>
            </a:fld>
            <a:endParaRPr lang="en-GB"/>
          </a:p>
        </p:txBody>
      </p:sp>
    </p:spTree>
    <p:extLst>
      <p:ext uri="{BB962C8B-B14F-4D97-AF65-F5344CB8AC3E}">
        <p14:creationId xmlns:p14="http://schemas.microsoft.com/office/powerpoint/2010/main" val="9787515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Espace réservé de l'image des diapositives 1"/>
          <p:cNvSpPr>
            <a:spLocks noGrp="1" noRot="1" noChangeAspect="1" noTextEdit="1"/>
          </p:cNvSpPr>
          <p:nvPr>
            <p:ph type="sldImg"/>
          </p:nvPr>
        </p:nvSpPr>
        <p:spPr>
          <a:ln/>
        </p:spPr>
      </p:sp>
      <p:sp>
        <p:nvSpPr>
          <p:cNvPr id="54275" name="Espace réservé des commentaires 2"/>
          <p:cNvSpPr>
            <a:spLocks noGrp="1"/>
          </p:cNvSpPr>
          <p:nvPr>
            <p:ph type="body" idx="1"/>
          </p:nvPr>
        </p:nvSpPr>
        <p:spPr>
          <a:noFill/>
          <a:ln/>
        </p:spPr>
        <p:txBody>
          <a:bodyPr/>
          <a:lstStyle/>
          <a:p>
            <a:pPr eaLnBrk="1" hangingPunct="1">
              <a:spcBef>
                <a:spcPct val="0"/>
              </a:spcBef>
            </a:pPr>
            <a:r>
              <a:rPr lang="en-US" dirty="0">
                <a:latin typeface="Times New Roman" pitchFamily="18" charset="0"/>
              </a:rPr>
              <a:t>Recent moves towards Independent oversight bodies that regulate and supervise but do not manage procurement – set rules, but do not procure of tender.</a:t>
            </a:r>
          </a:p>
          <a:p>
            <a:pPr eaLnBrk="1" hangingPunct="1">
              <a:spcBef>
                <a:spcPct val="0"/>
              </a:spcBef>
            </a:pPr>
            <a:r>
              <a:rPr lang="en-US" dirty="0">
                <a:latin typeface="Times New Roman" pitchFamily="18" charset="0"/>
              </a:rPr>
              <a:t>ARMP: </a:t>
            </a:r>
            <a:r>
              <a:rPr lang="en-US" dirty="0" err="1">
                <a:latin typeface="Times New Roman" pitchFamily="18" charset="0"/>
              </a:rPr>
              <a:t>Autorité</a:t>
            </a:r>
            <a:r>
              <a:rPr lang="en-US" dirty="0">
                <a:latin typeface="Times New Roman" pitchFamily="18" charset="0"/>
              </a:rPr>
              <a:t> de </a:t>
            </a:r>
            <a:r>
              <a:rPr lang="en-US" dirty="0" err="1">
                <a:latin typeface="Times New Roman" pitchFamily="18" charset="0"/>
              </a:rPr>
              <a:t>régulation</a:t>
            </a:r>
            <a:r>
              <a:rPr lang="en-US" dirty="0">
                <a:latin typeface="Times New Roman" pitchFamily="18" charset="0"/>
              </a:rPr>
              <a:t> des </a:t>
            </a:r>
            <a:r>
              <a:rPr lang="en-US" dirty="0" err="1">
                <a:latin typeface="Times New Roman" pitchFamily="18" charset="0"/>
              </a:rPr>
              <a:t>marchés</a:t>
            </a:r>
            <a:r>
              <a:rPr lang="en-US" dirty="0">
                <a:latin typeface="Times New Roman" pitchFamily="18" charset="0"/>
              </a:rPr>
              <a:t> publics (</a:t>
            </a:r>
            <a:r>
              <a:rPr lang="en-US" dirty="0" err="1">
                <a:latin typeface="Times New Roman" pitchFamily="18" charset="0"/>
              </a:rPr>
              <a:t>Sénégal</a:t>
            </a:r>
            <a:r>
              <a:rPr lang="en-US" dirty="0">
                <a:latin typeface="Times New Roman" pitchFamily="18" charset="0"/>
              </a:rPr>
              <a:t>)</a:t>
            </a:r>
          </a:p>
          <a:p>
            <a:pPr eaLnBrk="1" hangingPunct="1">
              <a:spcBef>
                <a:spcPct val="0"/>
              </a:spcBef>
            </a:pPr>
            <a:r>
              <a:rPr lang="en-GB" dirty="0">
                <a:latin typeface="Times New Roman" pitchFamily="18" charset="0"/>
              </a:rPr>
              <a:t>Central Purchasing Organisation</a:t>
            </a:r>
          </a:p>
          <a:p>
            <a:pPr eaLnBrk="1" hangingPunct="1">
              <a:spcBef>
                <a:spcPct val="0"/>
              </a:spcBef>
              <a:buFontTx/>
              <a:buChar char="•"/>
            </a:pPr>
            <a:r>
              <a:rPr lang="en-GB" dirty="0">
                <a:latin typeface="Times New Roman" pitchFamily="18" charset="0"/>
              </a:rPr>
              <a:t>  lower prices as buying in bulk</a:t>
            </a:r>
          </a:p>
          <a:p>
            <a:pPr eaLnBrk="1" hangingPunct="1">
              <a:spcBef>
                <a:spcPct val="0"/>
              </a:spcBef>
              <a:buFontTx/>
              <a:buChar char="•"/>
            </a:pPr>
            <a:r>
              <a:rPr lang="en-GB" dirty="0">
                <a:latin typeface="Times New Roman" pitchFamily="18" charset="0"/>
              </a:rPr>
              <a:t>  but, slow bureaucratic, high stock, losses &amp; pilferage.</a:t>
            </a:r>
          </a:p>
          <a:p>
            <a:pPr eaLnBrk="1" hangingPunct="1">
              <a:spcBef>
                <a:spcPct val="0"/>
              </a:spcBef>
            </a:pPr>
            <a:endParaRPr lang="en-US" dirty="0">
              <a:latin typeface="Times New Roman" pitchFamily="18" charset="0"/>
            </a:endParaRPr>
          </a:p>
          <a:p>
            <a:pPr eaLnBrk="1" hangingPunct="1">
              <a:spcBef>
                <a:spcPct val="0"/>
              </a:spcBef>
            </a:pPr>
            <a:endParaRPr lang="en-US" dirty="0">
              <a:latin typeface="Times New Roman" pitchFamily="18" charset="0"/>
            </a:endParaRPr>
          </a:p>
          <a:p>
            <a:pPr eaLnBrk="1" hangingPunct="1">
              <a:spcBef>
                <a:spcPct val="0"/>
              </a:spcBef>
            </a:pPr>
            <a:endParaRPr lang="fr-BE" dirty="0"/>
          </a:p>
        </p:txBody>
      </p:sp>
      <p:sp>
        <p:nvSpPr>
          <p:cNvPr id="54276" name="Espace réservé du numéro de diapositive 3"/>
          <p:cNvSpPr>
            <a:spLocks noGrp="1"/>
          </p:cNvSpPr>
          <p:nvPr>
            <p:ph type="sldNum" sz="quarter" idx="5"/>
          </p:nvPr>
        </p:nvSpPr>
        <p:spPr>
          <a:noFill/>
        </p:spPr>
        <p:txBody>
          <a:bodyPr/>
          <a:lstStyle/>
          <a:p>
            <a:fld id="{94E659C3-D29B-4F21-9CC9-898A717C5728}" type="slidenum">
              <a:rPr lang="en-GB" smtClean="0"/>
              <a:pPr/>
              <a:t>19</a:t>
            </a:fld>
            <a:endParaRPr lang="en-GB"/>
          </a:p>
        </p:txBody>
      </p:sp>
    </p:spTree>
    <p:extLst>
      <p:ext uri="{BB962C8B-B14F-4D97-AF65-F5344CB8AC3E}">
        <p14:creationId xmlns:p14="http://schemas.microsoft.com/office/powerpoint/2010/main" val="37765052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e l'image des diapositives 1"/>
          <p:cNvSpPr>
            <a:spLocks noGrp="1" noRot="1" noChangeAspect="1" noTextEdit="1"/>
          </p:cNvSpPr>
          <p:nvPr>
            <p:ph type="sldImg"/>
          </p:nvPr>
        </p:nvSpPr>
        <p:spPr>
          <a:ln/>
        </p:spPr>
      </p:sp>
      <p:sp>
        <p:nvSpPr>
          <p:cNvPr id="55299"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55300" name="Espace réservé du numéro de diapositive 3"/>
          <p:cNvSpPr>
            <a:spLocks noGrp="1"/>
          </p:cNvSpPr>
          <p:nvPr>
            <p:ph type="sldNum" sz="quarter" idx="5"/>
          </p:nvPr>
        </p:nvSpPr>
        <p:spPr>
          <a:noFill/>
        </p:spPr>
        <p:txBody>
          <a:bodyPr/>
          <a:lstStyle/>
          <a:p>
            <a:fld id="{1DC6D6DE-5BE9-4FA8-AC61-5E2F280AE694}" type="slidenum">
              <a:rPr lang="en-GB" smtClean="0"/>
              <a:pPr/>
              <a:t>20</a:t>
            </a:fld>
            <a:endParaRPr lang="en-GB"/>
          </a:p>
        </p:txBody>
      </p:sp>
    </p:spTree>
    <p:extLst>
      <p:ext uri="{BB962C8B-B14F-4D97-AF65-F5344CB8AC3E}">
        <p14:creationId xmlns:p14="http://schemas.microsoft.com/office/powerpoint/2010/main" val="1326906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e l'image des diapositives 1"/>
          <p:cNvSpPr>
            <a:spLocks noGrp="1" noRot="1" noChangeAspect="1" noTextEdit="1"/>
          </p:cNvSpPr>
          <p:nvPr>
            <p:ph type="sldImg"/>
          </p:nvPr>
        </p:nvSpPr>
        <p:spPr>
          <a:ln/>
        </p:spPr>
      </p:sp>
      <p:sp>
        <p:nvSpPr>
          <p:cNvPr id="39939"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39940" name="Espace réservé du numéro de diapositive 3"/>
          <p:cNvSpPr>
            <a:spLocks noGrp="1"/>
          </p:cNvSpPr>
          <p:nvPr>
            <p:ph type="sldNum" sz="quarter" idx="5"/>
          </p:nvPr>
        </p:nvSpPr>
        <p:spPr>
          <a:noFill/>
        </p:spPr>
        <p:txBody>
          <a:bodyPr/>
          <a:lstStyle/>
          <a:p>
            <a:fld id="{F804FF13-6893-45E3-9303-52C51FA34270}" type="slidenum">
              <a:rPr lang="en-GB" smtClean="0"/>
              <a:pPr/>
              <a:t>3</a:t>
            </a:fld>
            <a:endParaRPr lang="en-GB"/>
          </a:p>
        </p:txBody>
      </p:sp>
    </p:spTree>
    <p:extLst>
      <p:ext uri="{BB962C8B-B14F-4D97-AF65-F5344CB8AC3E}">
        <p14:creationId xmlns:p14="http://schemas.microsoft.com/office/powerpoint/2010/main" val="37694995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e l'image des diapositives 1"/>
          <p:cNvSpPr>
            <a:spLocks noGrp="1" noRot="1" noChangeAspect="1" noTextEdit="1"/>
          </p:cNvSpPr>
          <p:nvPr>
            <p:ph type="sldImg"/>
          </p:nvPr>
        </p:nvSpPr>
        <p:spPr>
          <a:ln/>
        </p:spPr>
      </p:sp>
      <p:sp>
        <p:nvSpPr>
          <p:cNvPr id="39939"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39940" name="Espace réservé du numéro de diapositive 3"/>
          <p:cNvSpPr>
            <a:spLocks noGrp="1"/>
          </p:cNvSpPr>
          <p:nvPr>
            <p:ph type="sldNum" sz="quarter" idx="5"/>
          </p:nvPr>
        </p:nvSpPr>
        <p:spPr>
          <a:noFill/>
        </p:spPr>
        <p:txBody>
          <a:bodyPr/>
          <a:lstStyle/>
          <a:p>
            <a:fld id="{F804FF13-6893-45E3-9303-52C51FA34270}" type="slidenum">
              <a:rPr lang="en-GB" smtClean="0"/>
              <a:pPr/>
              <a:t>21</a:t>
            </a:fld>
            <a:endParaRPr lang="en-GB"/>
          </a:p>
        </p:txBody>
      </p:sp>
    </p:spTree>
    <p:extLst>
      <p:ext uri="{BB962C8B-B14F-4D97-AF65-F5344CB8AC3E}">
        <p14:creationId xmlns:p14="http://schemas.microsoft.com/office/powerpoint/2010/main" val="7847957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58BF542-884D-4472-B87B-140FB8B6EC9E}" type="slidenum">
              <a:rPr lang="en-US" smtClean="0">
                <a:latin typeface="Times New Roman" pitchFamily="18" charset="0"/>
                <a:cs typeface="Times New Roman" pitchFamily="18" charset="0"/>
              </a:rPr>
              <a:pPr/>
              <a:t>25</a:t>
            </a:fld>
            <a:endParaRPr lang="en-US">
              <a:latin typeface="Times New Roman" pitchFamily="18" charset="0"/>
              <a:cs typeface="Times New Roman" pitchFamily="18" charset="0"/>
            </a:endParaRPr>
          </a:p>
        </p:txBody>
      </p:sp>
      <p:sp>
        <p:nvSpPr>
          <p:cNvPr id="27651" name="Rectangle 2"/>
          <p:cNvSpPr>
            <a:spLocks noGrp="1" noRot="1" noChangeAspect="1" noChangeArrowheads="1" noTextEdit="1"/>
          </p:cNvSpPr>
          <p:nvPr>
            <p:ph type="sldImg"/>
          </p:nvPr>
        </p:nvSpPr>
        <p:spPr bwMode="auto">
          <a:xfrm>
            <a:off x="941388" y="746125"/>
            <a:ext cx="4976812" cy="3732213"/>
          </a:xfrm>
          <a:noFill/>
          <a:ln>
            <a:solidFill>
              <a:srgbClr val="000000"/>
            </a:solidFill>
            <a:miter lim="800000"/>
            <a:headEnd/>
            <a:tailEnd/>
          </a:ln>
        </p:spPr>
      </p:sp>
      <p:sp>
        <p:nvSpPr>
          <p:cNvPr id="2765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fr-FR">
              <a:latin typeface="Times New Roman" pitchFamily="18" charset="0"/>
            </a:endParaRPr>
          </a:p>
        </p:txBody>
      </p:sp>
    </p:spTree>
    <p:extLst>
      <p:ext uri="{BB962C8B-B14F-4D97-AF65-F5344CB8AC3E}">
        <p14:creationId xmlns:p14="http://schemas.microsoft.com/office/powerpoint/2010/main" val="27583577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Espace réservé de l'image des diapositives 1"/>
          <p:cNvSpPr>
            <a:spLocks noGrp="1" noRot="1" noChangeAspect="1" noTextEdit="1"/>
          </p:cNvSpPr>
          <p:nvPr>
            <p:ph type="sldImg"/>
          </p:nvPr>
        </p:nvSpPr>
        <p:spPr>
          <a:ln/>
        </p:spPr>
      </p:sp>
      <p:sp>
        <p:nvSpPr>
          <p:cNvPr id="64515" name="Espace réservé des commentaires 2"/>
          <p:cNvSpPr>
            <a:spLocks noGrp="1"/>
          </p:cNvSpPr>
          <p:nvPr>
            <p:ph type="body" idx="1"/>
          </p:nvPr>
        </p:nvSpPr>
        <p:spPr>
          <a:noFill/>
          <a:ln/>
        </p:spPr>
        <p:txBody>
          <a:bodyPr/>
          <a:lstStyle/>
          <a:p>
            <a:pPr eaLnBrk="1" hangingPunct="1">
              <a:spcBef>
                <a:spcPct val="0"/>
              </a:spcBef>
            </a:pPr>
            <a:r>
              <a:rPr lang="en-GB">
                <a:latin typeface="Times New Roman" pitchFamily="18" charset="0"/>
              </a:rPr>
              <a:t>March 2005</a:t>
            </a:r>
          </a:p>
          <a:p>
            <a:pPr eaLnBrk="1" hangingPunct="1">
              <a:spcBef>
                <a:spcPct val="0"/>
              </a:spcBef>
            </a:pPr>
            <a:endParaRPr lang="en-GB">
              <a:latin typeface="Times New Roman" pitchFamily="18" charset="0"/>
            </a:endParaRPr>
          </a:p>
          <a:p>
            <a:pPr eaLnBrk="1" hangingPunct="1">
              <a:spcBef>
                <a:spcPct val="0"/>
              </a:spcBef>
            </a:pPr>
            <a:r>
              <a:rPr lang="en-GB">
                <a:latin typeface="Times New Roman" pitchFamily="18" charset="0"/>
              </a:rPr>
              <a:t>According to the World Bank, Tanzania is the “most successfully implemented system in an Anglophone African country”</a:t>
            </a:r>
          </a:p>
          <a:p>
            <a:pPr eaLnBrk="1" hangingPunct="1">
              <a:spcBef>
                <a:spcPct val="0"/>
              </a:spcBef>
            </a:pPr>
            <a:endParaRPr lang="en-GB">
              <a:latin typeface="Times New Roman" pitchFamily="18" charset="0"/>
            </a:endParaRPr>
          </a:p>
          <a:p>
            <a:pPr eaLnBrk="1" hangingPunct="1">
              <a:spcBef>
                <a:spcPct val="0"/>
              </a:spcBef>
            </a:pPr>
            <a:r>
              <a:rPr lang="en-GB">
                <a:latin typeface="Times New Roman" pitchFamily="18" charset="0"/>
              </a:rPr>
              <a:t>Started with MoF and 10 ministries.  Also second IT system.</a:t>
            </a:r>
          </a:p>
          <a:p>
            <a:pPr eaLnBrk="1" hangingPunct="1">
              <a:spcBef>
                <a:spcPct val="0"/>
              </a:spcBef>
            </a:pPr>
            <a:endParaRPr lang="fr-BE"/>
          </a:p>
        </p:txBody>
      </p:sp>
      <p:sp>
        <p:nvSpPr>
          <p:cNvPr id="64516" name="Espace réservé du numéro de diapositive 3"/>
          <p:cNvSpPr>
            <a:spLocks noGrp="1"/>
          </p:cNvSpPr>
          <p:nvPr>
            <p:ph type="sldNum" sz="quarter" idx="5"/>
          </p:nvPr>
        </p:nvSpPr>
        <p:spPr>
          <a:noFill/>
        </p:spPr>
        <p:txBody>
          <a:bodyPr/>
          <a:lstStyle/>
          <a:p>
            <a:fld id="{90D7FED0-1E43-4447-A9AD-99C04A83DF32}" type="slidenum">
              <a:rPr lang="en-GB" smtClean="0"/>
              <a:pPr/>
              <a:t>28</a:t>
            </a:fld>
            <a:endParaRPr lang="en-GB"/>
          </a:p>
        </p:txBody>
      </p:sp>
    </p:spTree>
    <p:extLst>
      <p:ext uri="{BB962C8B-B14F-4D97-AF65-F5344CB8AC3E}">
        <p14:creationId xmlns:p14="http://schemas.microsoft.com/office/powerpoint/2010/main" val="20611727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4822C5C-45DF-46E9-9064-0E1AF812FFD5}" type="slidenum">
              <a:rPr lang="en-US" smtClean="0">
                <a:latin typeface="Times New Roman" pitchFamily="18" charset="0"/>
                <a:cs typeface="Times New Roman" pitchFamily="18" charset="0"/>
              </a:rPr>
              <a:pPr/>
              <a:t>29</a:t>
            </a:fld>
            <a:endParaRPr lang="en-US">
              <a:latin typeface="Times New Roman" pitchFamily="18" charset="0"/>
              <a:cs typeface="Times New Roman" pitchFamily="18" charset="0"/>
            </a:endParaRPr>
          </a:p>
        </p:txBody>
      </p:sp>
      <p:sp>
        <p:nvSpPr>
          <p:cNvPr id="28675" name="Rectangle 2"/>
          <p:cNvSpPr>
            <a:spLocks noGrp="1" noRot="1" noChangeAspect="1" noChangeArrowheads="1" noTextEdit="1"/>
          </p:cNvSpPr>
          <p:nvPr>
            <p:ph type="sldImg"/>
          </p:nvPr>
        </p:nvSpPr>
        <p:spPr bwMode="auto">
          <a:xfrm>
            <a:off x="941388" y="746125"/>
            <a:ext cx="4976812" cy="3732213"/>
          </a:xfrm>
          <a:noFill/>
          <a:ln>
            <a:solidFill>
              <a:srgbClr val="000000"/>
            </a:solidFill>
            <a:miter lim="800000"/>
            <a:headEnd/>
            <a:tailEnd/>
          </a:ln>
        </p:spPr>
      </p:sp>
      <p:sp>
        <p:nvSpPr>
          <p:cNvPr id="2867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fr-FR">
              <a:latin typeface="Times New Roman" pitchFamily="18" charset="0"/>
            </a:endParaRPr>
          </a:p>
        </p:txBody>
      </p:sp>
    </p:spTree>
    <p:extLst>
      <p:ext uri="{BB962C8B-B14F-4D97-AF65-F5344CB8AC3E}">
        <p14:creationId xmlns:p14="http://schemas.microsoft.com/office/powerpoint/2010/main" val="10818462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Espace réservé de l'image des diapositives 1"/>
          <p:cNvSpPr>
            <a:spLocks noGrp="1" noRot="1" noChangeAspect="1" noTextEdit="1"/>
          </p:cNvSpPr>
          <p:nvPr>
            <p:ph type="sldImg"/>
          </p:nvPr>
        </p:nvSpPr>
        <p:spPr>
          <a:ln/>
        </p:spPr>
      </p:sp>
      <p:sp>
        <p:nvSpPr>
          <p:cNvPr id="65539" name="Espace réservé des commentaires 2"/>
          <p:cNvSpPr>
            <a:spLocks noGrp="1"/>
          </p:cNvSpPr>
          <p:nvPr>
            <p:ph type="body" idx="1"/>
          </p:nvPr>
        </p:nvSpPr>
        <p:spPr>
          <a:noFill/>
          <a:ln/>
        </p:spPr>
        <p:txBody>
          <a:bodyPr/>
          <a:lstStyle/>
          <a:p>
            <a:pPr eaLnBrk="1" hangingPunct="1">
              <a:spcBef>
                <a:spcPct val="0"/>
              </a:spcBef>
            </a:pPr>
            <a:r>
              <a:rPr lang="en-GB" dirty="0"/>
              <a:t>The UK has suffered a string of disasters in implementing e-Governance projects.  The Child Support Agency; the Home Office’s accounting system; the Passport Office; Connecting for Health; tax credits; benefits smart cards are all memories which the IT industry would rather forget. The National Audit Office concluded its review of IT procurement by saying that “the history of failure of major IT-enabled projects has been characterised by overspends, delays, poor performance and abandonment of projects at major cost” (NAO, 2003).</a:t>
            </a:r>
          </a:p>
          <a:p>
            <a:pPr eaLnBrk="1" hangingPunct="1">
              <a:spcBef>
                <a:spcPct val="0"/>
              </a:spcBef>
            </a:pPr>
            <a:endParaRPr lang="en-GB" dirty="0"/>
          </a:p>
          <a:p>
            <a:pPr eaLnBrk="1" hangingPunct="1">
              <a:spcBef>
                <a:spcPct val="0"/>
              </a:spcBef>
            </a:pPr>
            <a:r>
              <a:rPr lang="en-GB" dirty="0"/>
              <a:t>Average public sector wage costs in Africa can be one-tenth or less than those in the West; average ICT costs can be two to three times higher.  E-Governance and automation using modern IT technology therefore results in replacing cheap civil servants with costly IT (</a:t>
            </a:r>
            <a:r>
              <a:rPr lang="en-GB" dirty="0" err="1"/>
              <a:t>Heeks</a:t>
            </a:r>
            <a:r>
              <a:rPr lang="en-GB" dirty="0"/>
              <a:t> 2002). </a:t>
            </a:r>
          </a:p>
          <a:p>
            <a:pPr eaLnBrk="1" hangingPunct="1">
              <a:spcBef>
                <a:spcPct val="0"/>
              </a:spcBef>
            </a:pPr>
            <a:endParaRPr lang="en-GB" dirty="0"/>
          </a:p>
          <a:p>
            <a:pPr eaLnBrk="1" hangingPunct="1">
              <a:spcBef>
                <a:spcPct val="0"/>
              </a:spcBef>
            </a:pPr>
            <a:r>
              <a:rPr lang="en-GB" dirty="0"/>
              <a:t>“attempts to computerise an entire government accounting system within a few years were doomed either to failure or to dramatic cost and time overruns.”  UN (1991) Government Financial Management in Least Developed Countries Pg 17</a:t>
            </a:r>
          </a:p>
          <a:p>
            <a:pPr eaLnBrk="1" hangingPunct="1">
              <a:spcBef>
                <a:spcPct val="0"/>
              </a:spcBef>
            </a:pPr>
            <a:endParaRPr lang="en-GB" dirty="0"/>
          </a:p>
          <a:p>
            <a:pPr eaLnBrk="1" hangingPunct="1">
              <a:spcBef>
                <a:spcPct val="0"/>
              </a:spcBef>
            </a:pPr>
            <a:endParaRPr lang="en-GB" dirty="0"/>
          </a:p>
          <a:p>
            <a:pPr eaLnBrk="1" hangingPunct="1">
              <a:spcBef>
                <a:spcPct val="0"/>
              </a:spcBef>
            </a:pPr>
            <a:endParaRPr lang="fr-BE" dirty="0"/>
          </a:p>
        </p:txBody>
      </p:sp>
      <p:sp>
        <p:nvSpPr>
          <p:cNvPr id="65540" name="Espace réservé du numéro de diapositive 3"/>
          <p:cNvSpPr>
            <a:spLocks noGrp="1"/>
          </p:cNvSpPr>
          <p:nvPr>
            <p:ph type="sldNum" sz="quarter" idx="5"/>
          </p:nvPr>
        </p:nvSpPr>
        <p:spPr>
          <a:noFill/>
        </p:spPr>
        <p:txBody>
          <a:bodyPr/>
          <a:lstStyle/>
          <a:p>
            <a:fld id="{DD0F8465-E95A-41A7-BFF0-A2DC500CC123}" type="slidenum">
              <a:rPr lang="en-GB" smtClean="0"/>
              <a:pPr/>
              <a:t>30</a:t>
            </a:fld>
            <a:endParaRPr lang="en-GB"/>
          </a:p>
        </p:txBody>
      </p:sp>
    </p:spTree>
    <p:extLst>
      <p:ext uri="{BB962C8B-B14F-4D97-AF65-F5344CB8AC3E}">
        <p14:creationId xmlns:p14="http://schemas.microsoft.com/office/powerpoint/2010/main" val="159354271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Espace réservé de l'image des diapositives 1"/>
          <p:cNvSpPr>
            <a:spLocks noGrp="1" noRot="1" noChangeAspect="1" noTextEdit="1"/>
          </p:cNvSpPr>
          <p:nvPr>
            <p:ph type="sldImg"/>
          </p:nvPr>
        </p:nvSpPr>
        <p:spPr>
          <a:ln/>
        </p:spPr>
      </p:sp>
      <p:sp>
        <p:nvSpPr>
          <p:cNvPr id="67587"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67588" name="Espace réservé du numéro de diapositive 3"/>
          <p:cNvSpPr>
            <a:spLocks noGrp="1"/>
          </p:cNvSpPr>
          <p:nvPr>
            <p:ph type="sldNum" sz="quarter" idx="5"/>
          </p:nvPr>
        </p:nvSpPr>
        <p:spPr>
          <a:noFill/>
        </p:spPr>
        <p:txBody>
          <a:bodyPr/>
          <a:lstStyle/>
          <a:p>
            <a:fld id="{D9FB80EB-7430-4234-9900-5B597728A1C4}" type="slidenum">
              <a:rPr lang="en-GB" smtClean="0"/>
              <a:pPr/>
              <a:t>31</a:t>
            </a:fld>
            <a:endParaRPr lang="en-GB"/>
          </a:p>
        </p:txBody>
      </p:sp>
    </p:spTree>
    <p:extLst>
      <p:ext uri="{BB962C8B-B14F-4D97-AF65-F5344CB8AC3E}">
        <p14:creationId xmlns:p14="http://schemas.microsoft.com/office/powerpoint/2010/main" val="1195638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e l'image des diapositives 1"/>
          <p:cNvSpPr>
            <a:spLocks noGrp="1" noRot="1" noChangeAspect="1" noTextEdit="1"/>
          </p:cNvSpPr>
          <p:nvPr>
            <p:ph type="sldImg"/>
          </p:nvPr>
        </p:nvSpPr>
        <p:spPr>
          <a:ln/>
        </p:spPr>
      </p:sp>
      <p:sp>
        <p:nvSpPr>
          <p:cNvPr id="43011" name="Espace réservé des commentaires 2"/>
          <p:cNvSpPr>
            <a:spLocks noGrp="1"/>
          </p:cNvSpPr>
          <p:nvPr>
            <p:ph type="body" idx="1"/>
          </p:nvPr>
        </p:nvSpPr>
        <p:spPr>
          <a:noFill/>
          <a:ln/>
        </p:spPr>
        <p:txBody>
          <a:bodyPr/>
          <a:lstStyle/>
          <a:p>
            <a:pPr eaLnBrk="1" hangingPunct="1">
              <a:spcBef>
                <a:spcPct val="0"/>
              </a:spcBef>
            </a:pPr>
            <a:r>
              <a:rPr lang="en-US">
                <a:latin typeface="Times New Roman" pitchFamily="18" charset="0"/>
              </a:rPr>
              <a:t>Direct links require computerization and direct data links, but second best solutions exist through frequent reconciliations between the three files.  All changes are adequately recorded </a:t>
            </a:r>
          </a:p>
          <a:p>
            <a:pPr eaLnBrk="1" hangingPunct="1">
              <a:spcBef>
                <a:spcPct val="0"/>
              </a:spcBef>
            </a:pPr>
            <a:endParaRPr lang="en-US">
              <a:latin typeface="Times New Roman" pitchFamily="18" charset="0"/>
            </a:endParaRPr>
          </a:p>
          <a:p>
            <a:pPr eaLnBrk="1" hangingPunct="1">
              <a:spcBef>
                <a:spcPct val="0"/>
              </a:spcBef>
            </a:pPr>
            <a:r>
              <a:rPr lang="en-US">
                <a:latin typeface="Times New Roman" pitchFamily="18" charset="0"/>
              </a:rPr>
              <a:t>If personnel/payroll data is updated within 3 months for a minority of changes then a PEFA B score.</a:t>
            </a:r>
          </a:p>
          <a:p>
            <a:pPr eaLnBrk="1" hangingPunct="1">
              <a:spcBef>
                <a:spcPct val="0"/>
              </a:spcBef>
            </a:pPr>
            <a:endParaRPr lang="en-US">
              <a:latin typeface="Times New Roman" pitchFamily="18" charset="0"/>
            </a:endParaRPr>
          </a:p>
          <a:p>
            <a:pPr eaLnBrk="1" hangingPunct="1">
              <a:spcBef>
                <a:spcPct val="0"/>
              </a:spcBef>
            </a:pPr>
            <a:r>
              <a:rPr lang="en-US">
                <a:latin typeface="Times New Roman" pitchFamily="18" charset="0"/>
              </a:rPr>
              <a:t>May be different payrolls eg separate one for teachers.</a:t>
            </a:r>
            <a:endParaRPr lang="en-GB">
              <a:latin typeface="Times New Roman" pitchFamily="18" charset="0"/>
            </a:endParaRPr>
          </a:p>
          <a:p>
            <a:pPr eaLnBrk="1" hangingPunct="1">
              <a:spcBef>
                <a:spcPct val="0"/>
              </a:spcBef>
            </a:pPr>
            <a:endParaRPr lang="fr-BE"/>
          </a:p>
        </p:txBody>
      </p:sp>
      <p:sp>
        <p:nvSpPr>
          <p:cNvPr id="43012" name="Espace réservé du numéro de diapositive 3"/>
          <p:cNvSpPr>
            <a:spLocks noGrp="1"/>
          </p:cNvSpPr>
          <p:nvPr>
            <p:ph type="sldNum" sz="quarter" idx="5"/>
          </p:nvPr>
        </p:nvSpPr>
        <p:spPr>
          <a:noFill/>
        </p:spPr>
        <p:txBody>
          <a:bodyPr/>
          <a:lstStyle/>
          <a:p>
            <a:fld id="{F486C008-5E8F-40C9-A251-31F1B8D18740}" type="slidenum">
              <a:rPr lang="en-GB" smtClean="0"/>
              <a:pPr/>
              <a:t>4</a:t>
            </a:fld>
            <a:endParaRPr lang="en-GB"/>
          </a:p>
        </p:txBody>
      </p:sp>
    </p:spTree>
    <p:extLst>
      <p:ext uri="{BB962C8B-B14F-4D97-AF65-F5344CB8AC3E}">
        <p14:creationId xmlns:p14="http://schemas.microsoft.com/office/powerpoint/2010/main" val="2104753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Espace réservé de l'image des diapositives 1"/>
          <p:cNvSpPr>
            <a:spLocks noGrp="1" noRot="1" noChangeAspect="1" noTextEdit="1"/>
          </p:cNvSpPr>
          <p:nvPr>
            <p:ph type="sldImg"/>
          </p:nvPr>
        </p:nvSpPr>
        <p:spPr>
          <a:ln/>
        </p:spPr>
      </p:sp>
      <p:sp>
        <p:nvSpPr>
          <p:cNvPr id="45059"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45060" name="Espace réservé du numéro de diapositive 3"/>
          <p:cNvSpPr>
            <a:spLocks noGrp="1"/>
          </p:cNvSpPr>
          <p:nvPr>
            <p:ph type="sldNum" sz="quarter" idx="5"/>
          </p:nvPr>
        </p:nvSpPr>
        <p:spPr>
          <a:noFill/>
        </p:spPr>
        <p:txBody>
          <a:bodyPr/>
          <a:lstStyle/>
          <a:p>
            <a:fld id="{5AF6BCE8-A7DE-4F43-BA3E-4EE7987ED030}" type="slidenum">
              <a:rPr lang="en-GB" smtClean="0"/>
              <a:pPr/>
              <a:t>5</a:t>
            </a:fld>
            <a:endParaRPr lang="en-GB"/>
          </a:p>
        </p:txBody>
      </p:sp>
    </p:spTree>
    <p:extLst>
      <p:ext uri="{BB962C8B-B14F-4D97-AF65-F5344CB8AC3E}">
        <p14:creationId xmlns:p14="http://schemas.microsoft.com/office/powerpoint/2010/main" val="3873125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Espace réservé de l'image des diapositives 1"/>
          <p:cNvSpPr>
            <a:spLocks noGrp="1" noRot="1" noChangeAspect="1" noTextEdit="1"/>
          </p:cNvSpPr>
          <p:nvPr>
            <p:ph type="sldImg"/>
          </p:nvPr>
        </p:nvSpPr>
        <p:spPr>
          <a:ln/>
        </p:spPr>
      </p:sp>
      <p:sp>
        <p:nvSpPr>
          <p:cNvPr id="45059" name="Espace réservé des commentaires 2"/>
          <p:cNvSpPr>
            <a:spLocks noGrp="1"/>
          </p:cNvSpPr>
          <p:nvPr>
            <p:ph type="body" idx="1"/>
          </p:nvPr>
        </p:nvSpPr>
        <p:spPr>
          <a:noFill/>
          <a:ln/>
        </p:spPr>
        <p:txBody>
          <a:bodyPr/>
          <a:lstStyle/>
          <a:p>
            <a:pPr eaLnBrk="1" hangingPunct="1">
              <a:spcBef>
                <a:spcPct val="0"/>
              </a:spcBef>
            </a:pPr>
            <a:endParaRPr lang="fr-BE"/>
          </a:p>
        </p:txBody>
      </p:sp>
      <p:sp>
        <p:nvSpPr>
          <p:cNvPr id="45060" name="Espace réservé du numéro de diapositive 3"/>
          <p:cNvSpPr>
            <a:spLocks noGrp="1"/>
          </p:cNvSpPr>
          <p:nvPr>
            <p:ph type="sldNum" sz="quarter" idx="5"/>
          </p:nvPr>
        </p:nvSpPr>
        <p:spPr>
          <a:noFill/>
        </p:spPr>
        <p:txBody>
          <a:bodyPr/>
          <a:lstStyle/>
          <a:p>
            <a:fld id="{5AF6BCE8-A7DE-4F43-BA3E-4EE7987ED030}" type="slidenum">
              <a:rPr lang="en-GB" smtClean="0"/>
              <a:pPr/>
              <a:t>6</a:t>
            </a:fld>
            <a:endParaRPr lang="en-GB"/>
          </a:p>
        </p:txBody>
      </p:sp>
    </p:spTree>
    <p:extLst>
      <p:ext uri="{BB962C8B-B14F-4D97-AF65-F5344CB8AC3E}">
        <p14:creationId xmlns:p14="http://schemas.microsoft.com/office/powerpoint/2010/main" val="239961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B71C5176-A0D3-43C1-8EDF-C8B87BBC117E}" type="slidenum">
              <a:rPr lang="en-GB" smtClean="0">
                <a:latin typeface="Times New Roman" pitchFamily="18" charset="0"/>
                <a:cs typeface="Times New Roman" pitchFamily="18" charset="0"/>
              </a:rPr>
              <a:pPr/>
              <a:t>7</a:t>
            </a:fld>
            <a:endParaRPr lang="en-GB">
              <a:latin typeface="Times New Roman" pitchFamily="18" charset="0"/>
              <a:cs typeface="Times New Roman" pitchFamily="18" charset="0"/>
            </a:endParaRPr>
          </a:p>
        </p:txBody>
      </p:sp>
      <p:sp>
        <p:nvSpPr>
          <p:cNvPr id="430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30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fr-FR">
              <a:latin typeface="Times New Roman" pitchFamily="18" charset="0"/>
              <a:cs typeface="Arial" charset="0"/>
            </a:endParaRPr>
          </a:p>
        </p:txBody>
      </p:sp>
    </p:spTree>
    <p:extLst>
      <p:ext uri="{BB962C8B-B14F-4D97-AF65-F5344CB8AC3E}">
        <p14:creationId xmlns:p14="http://schemas.microsoft.com/office/powerpoint/2010/main" val="25093899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1CA2272-3BA4-48D4-AA5F-21181196CCF8}" type="slidenum">
              <a:rPr lang="en-GB" smtClean="0">
                <a:latin typeface="Times New Roman" pitchFamily="18" charset="0"/>
                <a:cs typeface="Times New Roman" pitchFamily="18" charset="0"/>
              </a:rPr>
              <a:pPr/>
              <a:t>8</a:t>
            </a:fld>
            <a:endParaRPr lang="en-GB">
              <a:latin typeface="Times New Roman" pitchFamily="18" charset="0"/>
              <a:cs typeface="Times New Roman" pitchFamily="18" charset="0"/>
            </a:endParaRPr>
          </a:p>
        </p:txBody>
      </p:sp>
      <p:sp>
        <p:nvSpPr>
          <p:cNvPr id="4505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506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r>
              <a:rPr lang="fr-FR" dirty="0">
                <a:latin typeface="Times New Roman" pitchFamily="18" charset="0"/>
                <a:cs typeface="Arial" charset="0"/>
              </a:rPr>
              <a:t>PPTE = HIPC</a:t>
            </a:r>
          </a:p>
        </p:txBody>
      </p:sp>
    </p:spTree>
    <p:extLst>
      <p:ext uri="{BB962C8B-B14F-4D97-AF65-F5344CB8AC3E}">
        <p14:creationId xmlns:p14="http://schemas.microsoft.com/office/powerpoint/2010/main" val="3167945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914B6C9-EB32-4DF8-B523-70BACFD4D8EB}" type="slidenum">
              <a:rPr lang="en-GB" smtClean="0">
                <a:latin typeface="Times New Roman" pitchFamily="18" charset="0"/>
                <a:cs typeface="Times New Roman" pitchFamily="18" charset="0"/>
              </a:rPr>
              <a:pPr/>
              <a:t>9</a:t>
            </a:fld>
            <a:endParaRPr lang="en-GB">
              <a:latin typeface="Times New Roman" pitchFamily="18" charset="0"/>
              <a:cs typeface="Times New Roman" pitchFamily="18" charset="0"/>
            </a:endParaRPr>
          </a:p>
        </p:txBody>
      </p:sp>
      <p:sp>
        <p:nvSpPr>
          <p:cNvPr id="4608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460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endParaRPr lang="fr-FR">
              <a:latin typeface="Times New Roman" pitchFamily="18" charset="0"/>
              <a:cs typeface="Arial" charset="0"/>
            </a:endParaRPr>
          </a:p>
        </p:txBody>
      </p:sp>
    </p:spTree>
    <p:extLst>
      <p:ext uri="{BB962C8B-B14F-4D97-AF65-F5344CB8AC3E}">
        <p14:creationId xmlns:p14="http://schemas.microsoft.com/office/powerpoint/2010/main" val="11178176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e l'image des diapositives 1"/>
          <p:cNvSpPr>
            <a:spLocks noGrp="1" noRot="1" noChangeAspect="1" noTextEdit="1"/>
          </p:cNvSpPr>
          <p:nvPr>
            <p:ph type="sldImg"/>
          </p:nvPr>
        </p:nvSpPr>
        <p:spPr>
          <a:ln/>
        </p:spPr>
      </p:sp>
      <p:sp>
        <p:nvSpPr>
          <p:cNvPr id="44035" name="Espace réservé des commentaires 2"/>
          <p:cNvSpPr>
            <a:spLocks noGrp="1"/>
          </p:cNvSpPr>
          <p:nvPr>
            <p:ph type="body" idx="1"/>
          </p:nvPr>
        </p:nvSpPr>
        <p:spPr>
          <a:noFill/>
          <a:ln/>
        </p:spPr>
        <p:txBody>
          <a:bodyPr/>
          <a:lstStyle/>
          <a:p>
            <a:pPr eaLnBrk="1" hangingPunct="1">
              <a:spcBef>
                <a:spcPct val="0"/>
              </a:spcBef>
            </a:pPr>
            <a:r>
              <a:rPr lang="en-US">
                <a:latin typeface="Times New Roman" pitchFamily="18" charset="0"/>
              </a:rPr>
              <a:t>The length of the personnel administration chain – may lead to ghosts due to terminations not being updated quickly enough.  </a:t>
            </a:r>
          </a:p>
          <a:p>
            <a:pPr eaLnBrk="1" hangingPunct="1">
              <a:spcBef>
                <a:spcPct val="0"/>
              </a:spcBef>
            </a:pPr>
            <a:endParaRPr lang="en-US">
              <a:latin typeface="Times New Roman" pitchFamily="18" charset="0"/>
            </a:endParaRPr>
          </a:p>
          <a:p>
            <a:pPr eaLnBrk="1" hangingPunct="1">
              <a:spcBef>
                <a:spcPct val="0"/>
              </a:spcBef>
            </a:pPr>
            <a:r>
              <a:rPr lang="en-US">
                <a:latin typeface="Times New Roman" pitchFamily="18" charset="0"/>
              </a:rPr>
              <a:t>So staff still paid after left, transferred, retired, died etc as a result of poor payroll management.</a:t>
            </a:r>
          </a:p>
          <a:p>
            <a:pPr eaLnBrk="1" hangingPunct="1">
              <a:spcBef>
                <a:spcPct val="0"/>
              </a:spcBef>
            </a:pPr>
            <a:endParaRPr lang="en-US">
              <a:latin typeface="Times New Roman" pitchFamily="18" charset="0"/>
            </a:endParaRPr>
          </a:p>
          <a:p>
            <a:pPr eaLnBrk="1" hangingPunct="1">
              <a:spcBef>
                <a:spcPct val="0"/>
              </a:spcBef>
            </a:pPr>
            <a:r>
              <a:rPr lang="en-US">
                <a:latin typeface="Times New Roman" pitchFamily="18" charset="0"/>
              </a:rPr>
              <a:t>Ghosts may add up to 10% of payroll.  Worst case can be ‘ghost institutions’.</a:t>
            </a:r>
            <a:endParaRPr lang="en-GB">
              <a:latin typeface="Times New Roman" pitchFamily="18" charset="0"/>
            </a:endParaRPr>
          </a:p>
          <a:p>
            <a:pPr eaLnBrk="1" hangingPunct="1">
              <a:spcBef>
                <a:spcPct val="0"/>
              </a:spcBef>
            </a:pPr>
            <a:endParaRPr lang="fr-BE"/>
          </a:p>
        </p:txBody>
      </p:sp>
      <p:sp>
        <p:nvSpPr>
          <p:cNvPr id="44036" name="Espace réservé du numéro de diapositive 3"/>
          <p:cNvSpPr>
            <a:spLocks noGrp="1"/>
          </p:cNvSpPr>
          <p:nvPr>
            <p:ph type="sldNum" sz="quarter" idx="5"/>
          </p:nvPr>
        </p:nvSpPr>
        <p:spPr>
          <a:noFill/>
        </p:spPr>
        <p:txBody>
          <a:bodyPr/>
          <a:lstStyle/>
          <a:p>
            <a:fld id="{16B34329-0A3B-4700-A024-1D3817EDC12A}" type="slidenum">
              <a:rPr lang="en-GB" smtClean="0"/>
              <a:pPr/>
              <a:t>10</a:t>
            </a:fld>
            <a:endParaRPr lang="en-GB"/>
          </a:p>
        </p:txBody>
      </p:sp>
    </p:spTree>
    <p:extLst>
      <p:ext uri="{BB962C8B-B14F-4D97-AF65-F5344CB8AC3E}">
        <p14:creationId xmlns:p14="http://schemas.microsoft.com/office/powerpoint/2010/main" val="9819298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3"/>
          <p:cNvSpPr>
            <a:spLocks noChangeArrowheads="1"/>
          </p:cNvSpPr>
          <p:nvPr/>
        </p:nvSpPr>
        <p:spPr bwMode="auto">
          <a:xfrm>
            <a:off x="0" y="981075"/>
            <a:ext cx="9180513" cy="5876925"/>
          </a:xfrm>
          <a:prstGeom prst="rect">
            <a:avLst/>
          </a:prstGeom>
          <a:solidFill>
            <a:srgbClr val="0F5494"/>
          </a:solidFill>
          <a:ln w="25400">
            <a:solidFill>
              <a:srgbClr val="0F5494"/>
            </a:solidFill>
            <a:miter lim="800000"/>
            <a:headEnd/>
            <a:tailEnd/>
          </a:ln>
          <a:effectLst>
            <a:outerShdw blurRad="63500" dist="23000" dir="5400000" rotWithShape="0">
              <a:srgbClr val="000000">
                <a:alpha val="34998"/>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5" name="Picture 6" descr="LOGO CE-EN-quadri.eps"/>
          <p:cNvPicPr>
            <a:picLocks noChangeAspect="1"/>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6" name="Rectangle 5"/>
          <p:cNvSpPr>
            <a:spLocks noChangeArrowheads="1"/>
          </p:cNvSpPr>
          <p:nvPr userDrawn="1"/>
        </p:nvSpPr>
        <p:spPr bwMode="auto">
          <a:xfrm>
            <a:off x="4267200" y="6659563"/>
            <a:ext cx="611188" cy="215900"/>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smtClean="0">
                <a:solidFill>
                  <a:schemeClr val="bg1"/>
                </a:solidFill>
                <a:latin typeface="Verdana" charset="0"/>
              </a:defRPr>
            </a:lvl1pPr>
          </a:lstStyle>
          <a:p>
            <a:pPr>
              <a:defRPr/>
            </a:pPr>
            <a:fld id="{5867C318-EA0B-5D4E-9FB4-DFAA69E302B7}" type="slidenum">
              <a:rPr lang="en-GB"/>
              <a:pPr>
                <a:defRPr/>
              </a:pPr>
              <a:t>‹#›</a:t>
            </a:fld>
            <a:endParaRPr lang="en-GB"/>
          </a:p>
        </p:txBody>
      </p:sp>
    </p:spTree>
    <p:extLst>
      <p:ext uri="{BB962C8B-B14F-4D97-AF65-F5344CB8AC3E}">
        <p14:creationId xmlns:p14="http://schemas.microsoft.com/office/powerpoint/2010/main" val="263424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980D0E1-5244-8F49-A507-62E595C2415F}" type="slidenum">
              <a:rPr lang="en-GB"/>
              <a:pPr>
                <a:defRPr/>
              </a:pPr>
              <a:t>‹#›</a:t>
            </a:fld>
            <a:endParaRPr lang="en-GB"/>
          </a:p>
        </p:txBody>
      </p:sp>
    </p:spTree>
    <p:extLst>
      <p:ext uri="{BB962C8B-B14F-4D97-AF65-F5344CB8AC3E}">
        <p14:creationId xmlns:p14="http://schemas.microsoft.com/office/powerpoint/2010/main" val="14967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a:t>Cliquez pour modifier le style du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B54B532-4C18-5941-B854-44FC80D65BD4}" type="slidenum">
              <a:rPr lang="en-GB"/>
              <a:pPr>
                <a:defRPr/>
              </a:pPr>
              <a:t>‹#›</a:t>
            </a:fld>
            <a:endParaRPr lang="en-GB"/>
          </a:p>
        </p:txBody>
      </p:sp>
    </p:spTree>
    <p:extLst>
      <p:ext uri="{BB962C8B-B14F-4D97-AF65-F5344CB8AC3E}">
        <p14:creationId xmlns:p14="http://schemas.microsoft.com/office/powerpoint/2010/main" val="2911199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7"/>
          <p:cNvSpPr>
            <a:spLocks noGrp="1" noChangeArrowheads="1"/>
          </p:cNvSpPr>
          <p:nvPr>
            <p:ph type="title"/>
          </p:nvPr>
        </p:nvSpPr>
        <p:spPr bwMode="auto">
          <a:xfrm>
            <a:off x="-32" y="-14068"/>
            <a:ext cx="9144000" cy="1143001"/>
          </a:xfrm>
          <a:prstGeom prst="rect">
            <a:avLst/>
          </a:prstGeom>
          <a:noFill/>
          <a:ln w="9525" algn="ctr">
            <a:noFill/>
            <a:miter lim="800000"/>
            <a:headEnd/>
            <a:tailEnd/>
          </a:ln>
          <a:effectLst/>
        </p:spPr>
        <p:txBody>
          <a:bodyPr/>
          <a:lstStyle/>
          <a:p>
            <a:pPr lvl="0"/>
            <a:r>
              <a:rPr lang="en-GB" dirty="0"/>
              <a:t>Click to edit Master title style</a:t>
            </a:r>
          </a:p>
        </p:txBody>
      </p:sp>
      <p:sp>
        <p:nvSpPr>
          <p:cNvPr id="4" name="Rectangle 2"/>
          <p:cNvSpPr>
            <a:spLocks noGrp="1" noChangeArrowheads="1"/>
          </p:cNvSpPr>
          <p:nvPr>
            <p:ph type="sldNum" sz="quarter" idx="10"/>
          </p:nvPr>
        </p:nvSpPr>
        <p:spPr/>
        <p:txBody>
          <a:bodyPr/>
          <a:lstStyle>
            <a:lvl1pPr>
              <a:defRPr smtClean="0"/>
            </a:lvl1pPr>
          </a:lstStyle>
          <a:p>
            <a:pPr>
              <a:defRPr/>
            </a:pPr>
            <a:fld id="{ABCDEB88-AA2E-E441-A8B5-D666151604BF}" type="slidenum">
              <a:rPr lang="en-GB"/>
              <a:pPr>
                <a:defRPr/>
              </a:pPr>
              <a:t>‹#›</a:t>
            </a:fld>
            <a:endParaRPr lang="en-GB"/>
          </a:p>
        </p:txBody>
      </p:sp>
    </p:spTree>
    <p:extLst>
      <p:ext uri="{BB962C8B-B14F-4D97-AF65-F5344CB8AC3E}">
        <p14:creationId xmlns:p14="http://schemas.microsoft.com/office/powerpoint/2010/main" val="14852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D186FAA-CDD4-284E-BE64-687A83398BFB}" type="slidenum">
              <a:rPr lang="en-GB"/>
              <a:pPr>
                <a:defRPr/>
              </a:pPr>
              <a:t>‹#›</a:t>
            </a:fld>
            <a:endParaRPr lang="en-GB"/>
          </a:p>
        </p:txBody>
      </p:sp>
    </p:spTree>
    <p:extLst>
      <p:ext uri="{BB962C8B-B14F-4D97-AF65-F5344CB8AC3E}">
        <p14:creationId xmlns:p14="http://schemas.microsoft.com/office/powerpoint/2010/main" val="210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57948C9-E7AA-8F4F-80CA-7263A3D592C2}" type="slidenum">
              <a:rPr lang="en-GB"/>
              <a:pPr>
                <a:defRPr/>
              </a:pPr>
              <a:t>‹#›</a:t>
            </a:fld>
            <a:endParaRPr lang="en-GB"/>
          </a:p>
        </p:txBody>
      </p:sp>
    </p:spTree>
    <p:extLst>
      <p:ext uri="{BB962C8B-B14F-4D97-AF65-F5344CB8AC3E}">
        <p14:creationId xmlns:p14="http://schemas.microsoft.com/office/powerpoint/2010/main" val="2478722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F8995E6-A1BB-7C40-ABAF-986D1E464647}" type="slidenum">
              <a:rPr lang="en-GB"/>
              <a:pPr>
                <a:defRPr/>
              </a:pPr>
              <a:t>‹#›</a:t>
            </a:fld>
            <a:endParaRPr lang="en-GB"/>
          </a:p>
        </p:txBody>
      </p:sp>
    </p:spTree>
    <p:extLst>
      <p:ext uri="{BB962C8B-B14F-4D97-AF65-F5344CB8AC3E}">
        <p14:creationId xmlns:p14="http://schemas.microsoft.com/office/powerpoint/2010/main" val="10886134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CAB9E127-E9F6-CF45-A8BF-99782B57FA6D}" type="slidenum">
              <a:rPr lang="en-GB"/>
              <a:pPr>
                <a:defRPr/>
              </a:pPr>
              <a:t>‹#›</a:t>
            </a:fld>
            <a:endParaRPr lang="en-GB"/>
          </a:p>
        </p:txBody>
      </p:sp>
    </p:spTree>
    <p:extLst>
      <p:ext uri="{BB962C8B-B14F-4D97-AF65-F5344CB8AC3E}">
        <p14:creationId xmlns:p14="http://schemas.microsoft.com/office/powerpoint/2010/main" val="18676123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241AE10E-FF38-5244-ABC8-AB7F0BD3EE31}" type="slidenum">
              <a:rPr lang="en-GB"/>
              <a:pPr>
                <a:defRPr/>
              </a:pPr>
              <a:t>‹#›</a:t>
            </a:fld>
            <a:endParaRPr lang="en-GB"/>
          </a:p>
        </p:txBody>
      </p:sp>
    </p:spTree>
    <p:extLst>
      <p:ext uri="{BB962C8B-B14F-4D97-AF65-F5344CB8AC3E}">
        <p14:creationId xmlns:p14="http://schemas.microsoft.com/office/powerpoint/2010/main" val="3765594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A53EDFB-D62A-3C4F-985D-6F55E1F83EE4}" type="slidenum">
              <a:rPr lang="en-GB"/>
              <a:pPr>
                <a:defRPr/>
              </a:pPr>
              <a:t>‹#›</a:t>
            </a:fld>
            <a:endParaRPr lang="en-GB"/>
          </a:p>
        </p:txBody>
      </p:sp>
    </p:spTree>
    <p:extLst>
      <p:ext uri="{BB962C8B-B14F-4D97-AF65-F5344CB8AC3E}">
        <p14:creationId xmlns:p14="http://schemas.microsoft.com/office/powerpoint/2010/main" val="2608843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7819727-FEFD-3448-A2FF-9915DF0D2920}" type="slidenum">
              <a:rPr lang="en-GB"/>
              <a:pPr>
                <a:defRPr/>
              </a:pPr>
              <a:t>‹#›</a:t>
            </a:fld>
            <a:endParaRPr lang="en-GB"/>
          </a:p>
        </p:txBody>
      </p:sp>
    </p:spTree>
    <p:extLst>
      <p:ext uri="{BB962C8B-B14F-4D97-AF65-F5344CB8AC3E}">
        <p14:creationId xmlns:p14="http://schemas.microsoft.com/office/powerpoint/2010/main" val="9186687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A700E4E9-5818-B04F-935C-45420307472B}" type="slidenum">
              <a:rPr lang="en-GB"/>
              <a:pPr>
                <a:defRPr/>
              </a:pPr>
              <a:t>‹#›</a:t>
            </a:fld>
            <a:endParaRPr lang="en-GB"/>
          </a:p>
        </p:txBody>
      </p:sp>
    </p:spTree>
    <p:extLst>
      <p:ext uri="{BB962C8B-B14F-4D97-AF65-F5344CB8AC3E}">
        <p14:creationId xmlns:p14="http://schemas.microsoft.com/office/powerpoint/2010/main" val="553853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fr-BE"/>
              <a:t>Second level</a:t>
            </a:r>
            <a:endParaRPr lang="en-GB"/>
          </a:p>
          <a:p>
            <a:pPr lvl="1"/>
            <a:r>
              <a:rPr lang="en-GB"/>
              <a:t>Third level</a:t>
            </a:r>
          </a:p>
          <a:p>
            <a:pPr lvl="2"/>
            <a:r>
              <a:rPr lang="en-GB"/>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ea typeface="+mn-ea"/>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ea typeface="+mn-ea"/>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tx1"/>
                </a:solidFill>
                <a:latin typeface="Arial" charset="0"/>
                <a:cs typeface="+mn-cs"/>
              </a:defRPr>
            </a:lvl1pPr>
          </a:lstStyle>
          <a:p>
            <a:pPr>
              <a:defRPr/>
            </a:pPr>
            <a:fld id="{AAD6D742-93C4-B44A-BF32-0A112822CAB8}" type="slidenum">
              <a:rPr lang="en-GB"/>
              <a:pPr>
                <a:defRPr/>
              </a:pPr>
              <a:t>‹#›</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a:spLocks noChangeArrowheads="1"/>
          </p:cNvSpPr>
          <p:nvPr/>
        </p:nvSpPr>
        <p:spPr bwMode="auto">
          <a:xfrm>
            <a:off x="4262438" y="6659563"/>
            <a:ext cx="611187" cy="198437"/>
          </a:xfrm>
          <a:prstGeom prst="rect">
            <a:avLst/>
          </a:prstGeom>
          <a:solidFill>
            <a:srgbClr val="133176"/>
          </a:solidFill>
          <a:ln w="9525">
            <a:solidFill>
              <a:srgbClr val="133176"/>
            </a:solidFill>
            <a:miter lim="800000"/>
            <a:headEnd/>
            <a:tailEnd/>
          </a:ln>
          <a:effectLst>
            <a:outerShdw blurRad="63500" dist="23000" dir="5400000" rotWithShape="0">
              <a:srgbClr val="000000">
                <a:alpha val="34999"/>
              </a:srgbClr>
            </a:outerShdw>
          </a:effectLst>
        </p:spPr>
        <p:txBody>
          <a:bodyPr anchor="ctr"/>
          <a:lstStyle/>
          <a:p>
            <a:pPr algn="ctr" defTabSz="457200" fontAlgn="auto">
              <a:spcBef>
                <a:spcPts val="0"/>
              </a:spcBef>
              <a:spcAft>
                <a:spcPts val="0"/>
              </a:spcAft>
              <a:defRPr/>
            </a:pPr>
            <a:endParaRPr lang="en-US" sz="1800">
              <a:solidFill>
                <a:schemeClr val="lt1"/>
              </a:solidFill>
              <a:latin typeface="+mn-lt"/>
              <a:ea typeface="+mn-ea"/>
              <a:cs typeface="+mn-cs"/>
            </a:endParaRPr>
          </a:p>
        </p:txBody>
      </p:sp>
      <p:pic>
        <p:nvPicPr>
          <p:cNvPr id="1033" name="Picture 17" descr="LOGO CE_Vertical_EN_NEG_quadri_HR"/>
          <p:cNvPicPr>
            <a:picLocks noChangeAspect="1" noChangeArrowheads="1"/>
          </p:cNvPicPr>
          <p:nvPr userDrawn="1"/>
        </p:nvPicPr>
        <p:blipFill>
          <a:blip r:embed="rId14" cstate="email">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5"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6" r:id="rId12"/>
  </p:sldLayoutIdLst>
  <p:txStyles>
    <p:titleStyle>
      <a:lvl1pPr marL="358775" indent="-358775" algn="l" rtl="0" eaLnBrk="0" fontAlgn="base" hangingPunct="0">
        <a:spcBef>
          <a:spcPct val="0"/>
        </a:spcBef>
        <a:spcAft>
          <a:spcPct val="0"/>
        </a:spcAft>
        <a:defRPr sz="3000" b="1">
          <a:solidFill>
            <a:srgbClr val="0F5494"/>
          </a:solidFill>
          <a:latin typeface="+mj-lt"/>
          <a:ea typeface="ＭＳ Ｐゴシック" charset="0"/>
          <a:cs typeface="ＭＳ Ｐゴシック" charset="0"/>
        </a:defRPr>
      </a:lvl1pPr>
      <a:lvl2pPr marL="358775" indent="-358775" algn="l" rtl="0" eaLnBrk="0" fontAlgn="base" hangingPunct="0">
        <a:spcBef>
          <a:spcPct val="0"/>
        </a:spcBef>
        <a:spcAft>
          <a:spcPct val="0"/>
        </a:spcAft>
        <a:defRPr sz="3000" b="1">
          <a:solidFill>
            <a:srgbClr val="0F5494"/>
          </a:solidFill>
          <a:latin typeface="Verdana" pitchFamily="34" charset="0"/>
          <a:ea typeface="ＭＳ Ｐゴシック" charset="0"/>
          <a:cs typeface="ＭＳ Ｐゴシック" charset="0"/>
        </a:defRPr>
      </a:lvl2pPr>
      <a:lvl3pPr marL="358775" indent="-358775" algn="l" rtl="0" eaLnBrk="0" fontAlgn="base" hangingPunct="0">
        <a:spcBef>
          <a:spcPct val="0"/>
        </a:spcBef>
        <a:spcAft>
          <a:spcPct val="0"/>
        </a:spcAft>
        <a:defRPr sz="3000" b="1">
          <a:solidFill>
            <a:srgbClr val="0F5494"/>
          </a:solidFill>
          <a:latin typeface="Verdana" pitchFamily="34" charset="0"/>
          <a:ea typeface="ＭＳ Ｐゴシック" charset="0"/>
          <a:cs typeface="ＭＳ Ｐゴシック" charset="0"/>
        </a:defRPr>
      </a:lvl3pPr>
      <a:lvl4pPr marL="358775" indent="-358775" algn="l" rtl="0" eaLnBrk="0" fontAlgn="base" hangingPunct="0">
        <a:spcBef>
          <a:spcPct val="0"/>
        </a:spcBef>
        <a:spcAft>
          <a:spcPct val="0"/>
        </a:spcAft>
        <a:defRPr sz="3000" b="1">
          <a:solidFill>
            <a:srgbClr val="0F5494"/>
          </a:solidFill>
          <a:latin typeface="Verdana" pitchFamily="34" charset="0"/>
          <a:ea typeface="ＭＳ Ｐゴシック" charset="0"/>
          <a:cs typeface="ＭＳ Ｐゴシック" charset="0"/>
        </a:defRPr>
      </a:lvl4pPr>
      <a:lvl5pPr marL="358775" indent="-358775" algn="l" rtl="0" eaLnBrk="0" fontAlgn="base" hangingPunct="0">
        <a:spcBef>
          <a:spcPct val="0"/>
        </a:spcBef>
        <a:spcAft>
          <a:spcPct val="0"/>
        </a:spcAft>
        <a:defRPr sz="3000" b="1">
          <a:solidFill>
            <a:srgbClr val="0F5494"/>
          </a:solidFill>
          <a:latin typeface="Verdana" pitchFamily="34" charset="0"/>
          <a:ea typeface="ＭＳ Ｐゴシック" charset="0"/>
          <a:cs typeface="ＭＳ Ｐゴシック"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ea typeface="ＭＳ Ｐゴシック" charset="0"/>
        </a:defRPr>
      </a:lvl2pPr>
      <a:lvl3pPr marL="1143000" indent="-228600" algn="l" rtl="0" eaLnBrk="0" fontAlgn="base" hangingPunct="0">
        <a:spcBef>
          <a:spcPct val="20000"/>
        </a:spcBef>
        <a:spcAft>
          <a:spcPct val="0"/>
        </a:spcAft>
        <a:defRPr sz="1400">
          <a:solidFill>
            <a:srgbClr val="0F5494"/>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Arial" charset="0"/>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Arial" charset="0"/>
          <a:ea typeface="ＭＳ Ｐゴシック"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ctrTitle"/>
          </p:nvPr>
        </p:nvSpPr>
        <p:spPr>
          <a:xfrm>
            <a:off x="685800" y="2132856"/>
            <a:ext cx="7772400" cy="938213"/>
          </a:xfrm>
        </p:spPr>
        <p:txBody>
          <a:bodyPr/>
          <a:lstStyle/>
          <a:p>
            <a:pPr indent="0" algn="ctr" eaLnBrk="1" hangingPunct="1">
              <a:defRPr/>
            </a:pPr>
            <a:r>
              <a:rPr lang="en-US" sz="2800" dirty="0">
                <a:solidFill>
                  <a:srgbClr val="FFC000"/>
                </a:solidFill>
              </a:rPr>
              <a:t>INTRODUCTION A LA GESTION DES FINANCES PUBLIQUES</a:t>
            </a:r>
            <a:endParaRPr lang="en-GB" sz="2800" dirty="0">
              <a:solidFill>
                <a:srgbClr val="FFC000"/>
              </a:solidFill>
            </a:endParaRPr>
          </a:p>
        </p:txBody>
      </p:sp>
      <p:sp>
        <p:nvSpPr>
          <p:cNvPr id="16386" name="Rectangle 3"/>
          <p:cNvSpPr>
            <a:spLocks noGrp="1" noChangeArrowheads="1"/>
          </p:cNvSpPr>
          <p:nvPr>
            <p:ph type="subTitle" idx="1"/>
          </p:nvPr>
        </p:nvSpPr>
        <p:spPr>
          <a:xfrm>
            <a:off x="928688" y="3714750"/>
            <a:ext cx="7286625" cy="1285875"/>
          </a:xfrm>
        </p:spPr>
        <p:txBody>
          <a:bodyPr/>
          <a:lstStyle/>
          <a:p>
            <a:pPr algn="ctr" eaLnBrk="1" hangingPunct="1"/>
            <a:r>
              <a:rPr lang="fr-FR" sz="3200" dirty="0">
                <a:latin typeface="Verdana" charset="0"/>
              </a:rPr>
              <a:t>Module 3.1: Gestion de la paie, passation des marchés publics et informatique</a:t>
            </a:r>
          </a:p>
          <a:p>
            <a:pPr algn="ctr" eaLnBrk="1" hangingPunct="1"/>
            <a:endParaRPr lang="fr-FR" sz="3600" dirty="0">
              <a:latin typeface="Verdana" charset="0"/>
            </a:endParaRPr>
          </a:p>
          <a:p>
            <a:pPr algn="ctr" eaLnBrk="1" hangingPunct="1"/>
            <a:endParaRPr lang="en-GB" sz="3600" dirty="0">
              <a:latin typeface="Verdana" charset="0"/>
            </a:endParaRPr>
          </a:p>
          <a:p>
            <a:pPr algn="ctr" eaLnBrk="1" hangingPunct="1"/>
            <a:endParaRPr lang="en-GB" sz="3600" dirty="0">
              <a:latin typeface="Verdana" charset="0"/>
            </a:endParaRPr>
          </a:p>
          <a:p>
            <a:pPr algn="ctr" eaLnBrk="1" hangingPunct="1"/>
            <a:endParaRPr lang="fr-FR" dirty="0">
              <a:latin typeface="Verdana"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ce réservé du contenu 1"/>
          <p:cNvSpPr>
            <a:spLocks noGrp="1"/>
          </p:cNvSpPr>
          <p:nvPr>
            <p:ph idx="1"/>
          </p:nvPr>
        </p:nvSpPr>
        <p:spPr>
          <a:xfrm>
            <a:off x="250825" y="1989138"/>
            <a:ext cx="8715375" cy="2347912"/>
          </a:xfrm>
        </p:spPr>
        <p:txBody>
          <a:bodyPr/>
          <a:lstStyle/>
          <a:p>
            <a:pPr eaLnBrk="1" hangingPunct="1">
              <a:spcBef>
                <a:spcPts val="600"/>
              </a:spcBef>
              <a:spcAft>
                <a:spcPts val="600"/>
              </a:spcAft>
              <a:buClrTx/>
            </a:pPr>
            <a:r>
              <a:rPr lang="fr-FR" sz="2200" i="0" dirty="0"/>
              <a:t>Accès limité aux données, autorisation claire, pistes d’audit pour tous les changements</a:t>
            </a:r>
          </a:p>
          <a:p>
            <a:pPr eaLnBrk="1" hangingPunct="1">
              <a:spcBef>
                <a:spcPts val="600"/>
              </a:spcBef>
              <a:spcAft>
                <a:spcPts val="600"/>
              </a:spcAft>
              <a:buClrTx/>
            </a:pPr>
            <a:r>
              <a:rPr lang="fr-FR" sz="2200" i="0" dirty="0"/>
              <a:t>Contrôles des données permanentes sur les niveaux de salaire, l’imposition </a:t>
            </a:r>
            <a:r>
              <a:rPr lang="fr-FR" sz="2200" i="0" dirty="0" err="1"/>
              <a:t>etc</a:t>
            </a:r>
            <a:endParaRPr lang="fr-FR" sz="2200" i="0" dirty="0"/>
          </a:p>
          <a:p>
            <a:pPr eaLnBrk="1" hangingPunct="1">
              <a:spcBef>
                <a:spcPts val="600"/>
              </a:spcBef>
              <a:spcAft>
                <a:spcPts val="600"/>
              </a:spcAft>
              <a:buClrTx/>
            </a:pPr>
            <a:r>
              <a:rPr lang="fr-FR" sz="2200" i="0" dirty="0"/>
              <a:t>Contrôles des états de paie et vérifications réalisées régulièrement</a:t>
            </a:r>
          </a:p>
          <a:p>
            <a:pPr eaLnBrk="1" hangingPunct="1">
              <a:spcBef>
                <a:spcPts val="600"/>
              </a:spcBef>
              <a:spcAft>
                <a:spcPts val="600"/>
              </a:spcAft>
              <a:buClrTx/>
            </a:pPr>
            <a:r>
              <a:rPr lang="fr-FR" sz="2200" i="0" dirty="0"/>
              <a:t>Les données en matière de personnel et de l’état de paie doivent être mises à jour rapidement</a:t>
            </a:r>
          </a:p>
          <a:p>
            <a:pPr eaLnBrk="1" hangingPunct="1">
              <a:spcBef>
                <a:spcPts val="600"/>
              </a:spcBef>
              <a:spcAft>
                <a:spcPts val="600"/>
              </a:spcAft>
              <a:buClrTx/>
            </a:pPr>
            <a:r>
              <a:rPr lang="fr-FR" sz="2200" i="0" dirty="0"/>
              <a:t>Les bases de données (personnel et paye) doivent être interfacées ou unifiées</a:t>
            </a:r>
          </a:p>
          <a:p>
            <a:pPr eaLnBrk="1" hangingPunct="1">
              <a:spcBef>
                <a:spcPts val="600"/>
              </a:spcBef>
              <a:spcAft>
                <a:spcPts val="600"/>
              </a:spcAft>
              <a:buClrTx/>
            </a:pPr>
            <a:r>
              <a:rPr lang="fr-FR" sz="2200" i="0" dirty="0"/>
              <a:t>Développer les moyens modernes de paiement</a:t>
            </a:r>
          </a:p>
          <a:p>
            <a:pPr eaLnBrk="1" hangingPunct="1">
              <a:spcBef>
                <a:spcPts val="600"/>
              </a:spcBef>
              <a:spcAft>
                <a:spcPts val="600"/>
              </a:spcAft>
              <a:buClrTx/>
            </a:pPr>
            <a:endParaRPr lang="fr-FR" sz="2200" i="0" dirty="0"/>
          </a:p>
          <a:p>
            <a:pPr eaLnBrk="1" hangingPunct="1"/>
            <a:endParaRPr lang="fr-FR" sz="2200" dirty="0"/>
          </a:p>
        </p:txBody>
      </p:sp>
      <p:sp>
        <p:nvSpPr>
          <p:cNvPr id="11267" name="Titre 2"/>
          <p:cNvSpPr>
            <a:spLocks noGrp="1"/>
          </p:cNvSpPr>
          <p:nvPr>
            <p:ph type="title"/>
          </p:nvPr>
        </p:nvSpPr>
        <p:spPr>
          <a:xfrm>
            <a:off x="0" y="1143000"/>
            <a:ext cx="9144000" cy="571488"/>
          </a:xfrm>
          <a:ln/>
        </p:spPr>
        <p:txBody>
          <a:bodyPr/>
          <a:lstStyle/>
          <a:p>
            <a:pPr indent="0" eaLnBrk="1" hangingPunct="1"/>
            <a:r>
              <a:rPr lang="fr-FR" sz="2800" i="1" dirty="0"/>
              <a:t>Quelques bons principes</a:t>
            </a:r>
          </a:p>
        </p:txBody>
      </p:sp>
      <p:sp>
        <p:nvSpPr>
          <p:cNvPr id="11268" name="Espace réservé du numéro de diapositive 3"/>
          <p:cNvSpPr>
            <a:spLocks noGrp="1"/>
          </p:cNvSpPr>
          <p:nvPr>
            <p:ph type="sldNum" sz="quarter" idx="10"/>
          </p:nvPr>
        </p:nvSpPr>
        <p:spPr>
          <a:noFill/>
        </p:spPr>
        <p:txBody>
          <a:bodyPr/>
          <a:lstStyle/>
          <a:p>
            <a:fld id="{AF394BAF-CDF7-40F8-9AD5-01550936768A}" type="slidenum">
              <a:rPr lang="en-GB" smtClean="0"/>
              <a:pPr/>
              <a:t>10</a:t>
            </a:fld>
            <a:endParaRPr lang="en-GB"/>
          </a:p>
        </p:txBody>
      </p:sp>
    </p:spTree>
    <p:extLst>
      <p:ext uri="{BB962C8B-B14F-4D97-AF65-F5344CB8AC3E}">
        <p14:creationId xmlns:p14="http://schemas.microsoft.com/office/powerpoint/2010/main" val="2663940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Espace réservé du contenu 1"/>
          <p:cNvSpPr>
            <a:spLocks noGrp="1"/>
          </p:cNvSpPr>
          <p:nvPr>
            <p:ph idx="1"/>
          </p:nvPr>
        </p:nvSpPr>
        <p:spPr>
          <a:xfrm>
            <a:off x="214313" y="2428875"/>
            <a:ext cx="8686800" cy="3529013"/>
          </a:xfrm>
        </p:spPr>
        <p:txBody>
          <a:bodyPr/>
          <a:lstStyle/>
          <a:p>
            <a:pPr marL="457200" indent="-457200">
              <a:buFont typeface="+mj-lt"/>
              <a:buAutoNum type="arabicPeriod"/>
            </a:pPr>
            <a:r>
              <a:rPr lang="en-GB" sz="2000" i="0" dirty="0" err="1"/>
              <a:t>i</a:t>
            </a:r>
            <a:r>
              <a:rPr lang="en-GB" sz="2000" i="0" dirty="0"/>
              <a:t>) </a:t>
            </a:r>
            <a:r>
              <a:rPr lang="fr-FR" sz="2000" i="0" dirty="0"/>
              <a:t>Degré d’intégration et concordance entre les registres du personnel et les données sur l’état de paie. </a:t>
            </a:r>
          </a:p>
          <a:p>
            <a:pPr marL="457200" indent="-457200">
              <a:buFont typeface="+mj-lt"/>
              <a:buAutoNum type="arabicPeriod"/>
            </a:pPr>
            <a:endParaRPr lang="fr-FR" sz="2000" i="0" dirty="0"/>
          </a:p>
          <a:p>
            <a:pPr marL="457200" indent="-457200">
              <a:buFont typeface="+mj-lt"/>
              <a:buAutoNum type="arabicPeriod"/>
            </a:pPr>
            <a:r>
              <a:rPr lang="fr-FR" sz="2000" i="0" dirty="0"/>
              <a:t>(ii) Ponctualité des changements dans les registres du personnel et l’état de paie.</a:t>
            </a:r>
          </a:p>
          <a:p>
            <a:pPr marL="457200" indent="-457200">
              <a:buFont typeface="+mj-lt"/>
              <a:buAutoNum type="arabicPeriod"/>
            </a:pPr>
            <a:endParaRPr lang="fr-FR" sz="2000" i="0" dirty="0"/>
          </a:p>
          <a:p>
            <a:pPr marL="457200" indent="-457200">
              <a:buFont typeface="+mj-lt"/>
              <a:buAutoNum type="arabicPeriod"/>
            </a:pPr>
            <a:r>
              <a:rPr lang="fr-FR" sz="2000" i="0" dirty="0"/>
              <a:t>(iii) Contrôles internes des changements dans les registres du personnel et de l’état de paie. </a:t>
            </a:r>
          </a:p>
          <a:p>
            <a:pPr marL="457200" indent="-457200">
              <a:buFont typeface="+mj-lt"/>
              <a:buAutoNum type="arabicPeriod"/>
            </a:pPr>
            <a:endParaRPr lang="fr-FR" sz="2000" i="0" dirty="0"/>
          </a:p>
          <a:p>
            <a:pPr marL="457200" indent="-457200">
              <a:buFont typeface="+mj-lt"/>
              <a:buAutoNum type="arabicPeriod"/>
            </a:pPr>
            <a:r>
              <a:rPr lang="fr-FR" sz="2000" i="0" dirty="0"/>
              <a:t>(iv) Existence d’audits d’état de paie afin d’identifier les faiblesses en matière de contrôle et/ou les travailleurs fictifs. </a:t>
            </a:r>
          </a:p>
        </p:txBody>
      </p:sp>
      <p:sp>
        <p:nvSpPr>
          <p:cNvPr id="13315" name="Titre 2"/>
          <p:cNvSpPr>
            <a:spLocks noGrp="1"/>
          </p:cNvSpPr>
          <p:nvPr>
            <p:ph type="title"/>
          </p:nvPr>
        </p:nvSpPr>
        <p:spPr>
          <a:xfrm>
            <a:off x="0" y="1285875"/>
            <a:ext cx="9144000" cy="1143000"/>
          </a:xfrm>
          <a:ln/>
        </p:spPr>
        <p:txBody>
          <a:bodyPr/>
          <a:lstStyle/>
          <a:p>
            <a:pPr indent="0" eaLnBrk="1" hangingPunct="1"/>
            <a:r>
              <a:rPr lang="fr-FR" sz="2800" i="1" dirty="0"/>
              <a:t>Indicateur PEFA sur la gestion de la paie (PI 23) </a:t>
            </a:r>
          </a:p>
        </p:txBody>
      </p:sp>
      <p:sp>
        <p:nvSpPr>
          <p:cNvPr id="13316" name="Espace réservé du numéro de diapositive 3"/>
          <p:cNvSpPr>
            <a:spLocks noGrp="1"/>
          </p:cNvSpPr>
          <p:nvPr>
            <p:ph type="sldNum" sz="quarter" idx="10"/>
          </p:nvPr>
        </p:nvSpPr>
        <p:spPr>
          <a:noFill/>
        </p:spPr>
        <p:txBody>
          <a:bodyPr/>
          <a:lstStyle/>
          <a:p>
            <a:fld id="{74E2B946-0A80-408A-A09D-DE436C87A409}" type="slidenum">
              <a:rPr lang="en-GB" smtClean="0"/>
              <a:pPr/>
              <a:t>11</a:t>
            </a:fld>
            <a:endParaRPr lang="en-GB"/>
          </a:p>
        </p:txBody>
      </p:sp>
    </p:spTree>
    <p:extLst>
      <p:ext uri="{BB962C8B-B14F-4D97-AF65-F5344CB8AC3E}">
        <p14:creationId xmlns:p14="http://schemas.microsoft.com/office/powerpoint/2010/main" val="37223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Espace réservé du contenu 1"/>
          <p:cNvSpPr>
            <a:spLocks noGrp="1"/>
          </p:cNvSpPr>
          <p:nvPr>
            <p:ph idx="1"/>
          </p:nvPr>
        </p:nvSpPr>
        <p:spPr>
          <a:xfrm>
            <a:off x="179388" y="2571743"/>
            <a:ext cx="8964612" cy="2944819"/>
          </a:xfrm>
        </p:spPr>
        <p:txBody>
          <a:bodyPr/>
          <a:lstStyle/>
          <a:p>
            <a:pPr eaLnBrk="1" hangingPunct="1">
              <a:spcBef>
                <a:spcPts val="1200"/>
              </a:spcBef>
              <a:spcAft>
                <a:spcPts val="1200"/>
              </a:spcAft>
              <a:buClrTx/>
            </a:pPr>
            <a:r>
              <a:rPr lang="fr-FR" sz="2200" i="0" dirty="0"/>
              <a:t>Les crédits de personnel sont en principe limitatifs, mais peuvent souvent être dépassés pour éviter des tensions sociales</a:t>
            </a:r>
          </a:p>
          <a:p>
            <a:pPr eaLnBrk="1" hangingPunct="1">
              <a:spcBef>
                <a:spcPts val="1200"/>
              </a:spcBef>
              <a:spcAft>
                <a:spcPts val="1200"/>
              </a:spcAft>
              <a:buClrTx/>
            </a:pPr>
            <a:r>
              <a:rPr lang="fr-FR" sz="2200" i="0" dirty="0"/>
              <a:t>Le contrôle des postes budgétaires (ou de leur équivalent temps plein) peut compléter le contrôle de la masse salariale</a:t>
            </a:r>
          </a:p>
          <a:p>
            <a:pPr eaLnBrk="1" hangingPunct="1">
              <a:spcBef>
                <a:spcPts val="1200"/>
              </a:spcBef>
              <a:spcAft>
                <a:spcPts val="1200"/>
              </a:spcAft>
              <a:buClrTx/>
            </a:pPr>
            <a:endParaRPr lang="fr-FR" sz="2200" i="0" dirty="0"/>
          </a:p>
          <a:p>
            <a:pPr eaLnBrk="1" hangingPunct="1">
              <a:spcBef>
                <a:spcPts val="1200"/>
              </a:spcBef>
              <a:spcAft>
                <a:spcPts val="1200"/>
              </a:spcAft>
              <a:buClrTx/>
            </a:pPr>
            <a:r>
              <a:rPr lang="fr-FR" sz="2200" dirty="0"/>
              <a:t>(Dans certains pays, les crédits étaient ou sont évaluatifs)</a:t>
            </a:r>
          </a:p>
          <a:p>
            <a:pPr eaLnBrk="1" hangingPunct="1">
              <a:spcBef>
                <a:spcPts val="1200"/>
              </a:spcBef>
              <a:spcAft>
                <a:spcPts val="1200"/>
              </a:spcAft>
              <a:buClrTx/>
            </a:pPr>
            <a:endParaRPr lang="fr-FR" sz="2200" i="0" dirty="0"/>
          </a:p>
          <a:p>
            <a:pPr eaLnBrk="1" hangingPunct="1"/>
            <a:endParaRPr lang="fr-BE" sz="2200" dirty="0"/>
          </a:p>
        </p:txBody>
      </p:sp>
      <p:sp>
        <p:nvSpPr>
          <p:cNvPr id="14339" name="Titre 2"/>
          <p:cNvSpPr>
            <a:spLocks noGrp="1"/>
          </p:cNvSpPr>
          <p:nvPr>
            <p:ph type="title"/>
          </p:nvPr>
        </p:nvSpPr>
        <p:spPr>
          <a:xfrm>
            <a:off x="0" y="1143000"/>
            <a:ext cx="9144000" cy="1062038"/>
          </a:xfrm>
          <a:ln/>
        </p:spPr>
        <p:txBody>
          <a:bodyPr/>
          <a:lstStyle/>
          <a:p>
            <a:pPr indent="0" eaLnBrk="1" hangingPunct="1"/>
            <a:r>
              <a:rPr lang="fr-FR" i="1" dirty="0"/>
              <a:t>Crédits de paiement et postes budgétaires</a:t>
            </a:r>
          </a:p>
        </p:txBody>
      </p:sp>
      <p:sp>
        <p:nvSpPr>
          <p:cNvPr id="14340" name="Espace réservé du numéro de diapositive 3"/>
          <p:cNvSpPr>
            <a:spLocks noGrp="1"/>
          </p:cNvSpPr>
          <p:nvPr>
            <p:ph type="sldNum" sz="quarter" idx="10"/>
          </p:nvPr>
        </p:nvSpPr>
        <p:spPr>
          <a:xfrm>
            <a:off x="7929563" y="6429375"/>
            <a:ext cx="757237" cy="292100"/>
          </a:xfrm>
          <a:noFill/>
        </p:spPr>
        <p:txBody>
          <a:bodyPr/>
          <a:lstStyle/>
          <a:p>
            <a:fld id="{9DBBEED5-2F66-40C9-A6B2-8CC3D9EF4C34}" type="slidenum">
              <a:rPr lang="en-GB" smtClean="0"/>
              <a:pPr/>
              <a:t>12</a:t>
            </a:fld>
            <a:endParaRPr lang="en-GB"/>
          </a:p>
        </p:txBody>
      </p:sp>
    </p:spTree>
    <p:extLst>
      <p:ext uri="{BB962C8B-B14F-4D97-AF65-F5344CB8AC3E}">
        <p14:creationId xmlns:p14="http://schemas.microsoft.com/office/powerpoint/2010/main" val="2727700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u contenu 1"/>
          <p:cNvSpPr>
            <a:spLocks noGrp="1"/>
          </p:cNvSpPr>
          <p:nvPr>
            <p:ph idx="1"/>
          </p:nvPr>
        </p:nvSpPr>
        <p:spPr>
          <a:xfrm>
            <a:off x="500063" y="2571750"/>
            <a:ext cx="8229600" cy="2163763"/>
          </a:xfrm>
        </p:spPr>
        <p:txBody>
          <a:bodyPr/>
          <a:lstStyle/>
          <a:p>
            <a:pPr eaLnBrk="1" hangingPunct="1">
              <a:buClrTx/>
              <a:buFont typeface="Wingdings" panose="05000000000000000000" pitchFamily="2" charset="2"/>
              <a:buChar char="Ø"/>
            </a:pPr>
            <a:r>
              <a:rPr lang="fr-FR" sz="2500" i="0" dirty="0"/>
              <a:t>Gestion budgétaire des dépenses de personnel</a:t>
            </a:r>
          </a:p>
          <a:p>
            <a:pPr eaLnBrk="1" hangingPunct="1">
              <a:buClrTx/>
              <a:buFont typeface="Wingdings" panose="05000000000000000000" pitchFamily="2" charset="2"/>
              <a:buChar char="Ø"/>
            </a:pPr>
            <a:endParaRPr lang="fr-FR" sz="2500" i="0" dirty="0">
              <a:solidFill>
                <a:srgbClr val="FF0000"/>
              </a:solidFill>
            </a:endParaRPr>
          </a:p>
          <a:p>
            <a:pPr eaLnBrk="1" hangingPunct="1">
              <a:buClrTx/>
              <a:buFont typeface="Wingdings" panose="05000000000000000000" pitchFamily="2" charset="2"/>
              <a:buChar char="Ø"/>
            </a:pPr>
            <a:r>
              <a:rPr lang="fr-FR" sz="2500" b="1" i="0" dirty="0">
                <a:solidFill>
                  <a:srgbClr val="FF0000"/>
                </a:solidFill>
              </a:rPr>
              <a:t>Les marchés publics</a:t>
            </a:r>
            <a:br>
              <a:rPr lang="fr-FR" sz="2500" i="0" dirty="0">
                <a:solidFill>
                  <a:schemeClr val="accent6"/>
                </a:solidFill>
              </a:rPr>
            </a:br>
            <a:endParaRPr lang="fr-FR" sz="2500" i="0" dirty="0">
              <a:solidFill>
                <a:schemeClr val="accent6"/>
              </a:solidFill>
            </a:endParaRPr>
          </a:p>
          <a:p>
            <a:pPr eaLnBrk="1" hangingPunct="1">
              <a:buClrTx/>
              <a:buFont typeface="Wingdings" panose="05000000000000000000" pitchFamily="2" charset="2"/>
              <a:buChar char="Ø"/>
            </a:pPr>
            <a:r>
              <a:rPr lang="fr-FR" sz="2500" i="0" dirty="0"/>
              <a:t>Utilisation de l’informatique</a:t>
            </a:r>
          </a:p>
          <a:p>
            <a:pPr eaLnBrk="1" hangingPunct="1"/>
            <a:endParaRPr lang="fr-BE" sz="2800" dirty="0"/>
          </a:p>
        </p:txBody>
      </p:sp>
      <p:sp>
        <p:nvSpPr>
          <p:cNvPr id="7171" name="Titre 2"/>
          <p:cNvSpPr>
            <a:spLocks noGrp="1"/>
          </p:cNvSpPr>
          <p:nvPr>
            <p:ph type="title"/>
          </p:nvPr>
        </p:nvSpPr>
        <p:spPr>
          <a:xfrm>
            <a:off x="0" y="1357313"/>
            <a:ext cx="9144000" cy="1143000"/>
          </a:xfrm>
          <a:ln/>
        </p:spPr>
        <p:txBody>
          <a:bodyPr/>
          <a:lstStyle/>
          <a:p>
            <a:pPr indent="0" algn="ctr" eaLnBrk="1" hangingPunct="1"/>
            <a:r>
              <a:rPr lang="fr-BE" i="1" dirty="0"/>
              <a:t>Plan du module</a:t>
            </a:r>
          </a:p>
        </p:txBody>
      </p:sp>
      <p:sp>
        <p:nvSpPr>
          <p:cNvPr id="7172" name="Espace réservé du numéro de diapositive 3"/>
          <p:cNvSpPr>
            <a:spLocks noGrp="1"/>
          </p:cNvSpPr>
          <p:nvPr>
            <p:ph type="sldNum" sz="quarter" idx="10"/>
          </p:nvPr>
        </p:nvSpPr>
        <p:spPr>
          <a:noFill/>
        </p:spPr>
        <p:txBody>
          <a:bodyPr/>
          <a:lstStyle/>
          <a:p>
            <a:fld id="{318E22C0-3C5B-4F04-8A75-B49A0E955A90}" type="slidenum">
              <a:rPr lang="en-GB" smtClean="0"/>
              <a:pPr/>
              <a:t>13</a:t>
            </a:fld>
            <a:endParaRPr lang="en-GB"/>
          </a:p>
        </p:txBody>
      </p:sp>
    </p:spTree>
    <p:extLst>
      <p:ext uri="{BB962C8B-B14F-4D97-AF65-F5344CB8AC3E}">
        <p14:creationId xmlns:p14="http://schemas.microsoft.com/office/powerpoint/2010/main" val="2746955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u contenu 1"/>
          <p:cNvSpPr>
            <a:spLocks noGrp="1"/>
          </p:cNvSpPr>
          <p:nvPr>
            <p:ph idx="1"/>
          </p:nvPr>
        </p:nvSpPr>
        <p:spPr>
          <a:xfrm>
            <a:off x="357188" y="2286000"/>
            <a:ext cx="8607425" cy="3490913"/>
          </a:xfrm>
        </p:spPr>
        <p:txBody>
          <a:bodyPr/>
          <a:lstStyle/>
          <a:p>
            <a:pPr eaLnBrk="1" hangingPunct="1">
              <a:spcBef>
                <a:spcPts val="1200"/>
              </a:spcBef>
              <a:spcAft>
                <a:spcPts val="1200"/>
              </a:spcAft>
              <a:buClrTx/>
              <a:buFont typeface="Wingdings" pitchFamily="2" charset="2"/>
              <a:buChar char="Ø"/>
            </a:pPr>
            <a:r>
              <a:rPr lang="fr-FR" sz="2150" i="0" dirty="0"/>
              <a:t>Les procédures de gestion des marchés publics sont un élément essentiel de l’exécution budgétaire.</a:t>
            </a:r>
          </a:p>
          <a:p>
            <a:pPr eaLnBrk="1" hangingPunct="1">
              <a:spcBef>
                <a:spcPts val="0"/>
              </a:spcBef>
              <a:spcAft>
                <a:spcPts val="0"/>
              </a:spcAft>
              <a:buClrTx/>
              <a:buFont typeface="Wingdings" pitchFamily="2" charset="2"/>
              <a:buChar char="Ø"/>
            </a:pPr>
            <a:r>
              <a:rPr lang="fr-FR" sz="2150" i="0" dirty="0"/>
              <a:t>Elles consistent à:</a:t>
            </a:r>
          </a:p>
          <a:p>
            <a:pPr lvl="1" eaLnBrk="1" hangingPunct="1">
              <a:spcBef>
                <a:spcPts val="0"/>
              </a:spcBef>
              <a:spcAft>
                <a:spcPts val="0"/>
              </a:spcAft>
              <a:buClrTx/>
            </a:pPr>
            <a:r>
              <a:rPr lang="fr-FR" sz="2150" b="0" i="0" dirty="0"/>
              <a:t>Identifier ce qui est nécessaire – programme d’achat</a:t>
            </a:r>
          </a:p>
          <a:p>
            <a:pPr lvl="1" eaLnBrk="1" hangingPunct="1">
              <a:spcBef>
                <a:spcPts val="0"/>
              </a:spcBef>
              <a:spcAft>
                <a:spcPts val="0"/>
              </a:spcAft>
              <a:buClrTx/>
            </a:pPr>
            <a:r>
              <a:rPr lang="fr-FR" sz="2150" b="0" i="0" dirty="0"/>
              <a:t>Déterminer qui est la meilleure personne ou société pouvant répondre à ce besoin – commande/contrat</a:t>
            </a:r>
          </a:p>
          <a:p>
            <a:pPr lvl="1" eaLnBrk="1" hangingPunct="1">
              <a:spcBef>
                <a:spcPts val="0"/>
              </a:spcBef>
              <a:spcAft>
                <a:spcPts val="0"/>
              </a:spcAft>
              <a:buClrTx/>
            </a:pPr>
            <a:r>
              <a:rPr lang="fr-FR" sz="2150" b="0" i="0" dirty="0"/>
              <a:t>S’assurer que ce qui est nécessaire est livré au bon endroit, au bon moment, au meilleur prix et que tout cela est réalisé équitablement et librement</a:t>
            </a:r>
            <a:endParaRPr lang="fr-FR" sz="2150" b="0" dirty="0"/>
          </a:p>
          <a:p>
            <a:pPr lvl="1" eaLnBrk="1" hangingPunct="1">
              <a:spcBef>
                <a:spcPts val="0"/>
              </a:spcBef>
              <a:spcAft>
                <a:spcPts val="0"/>
              </a:spcAft>
              <a:buClrTx/>
            </a:pPr>
            <a:r>
              <a:rPr lang="fr-FR" sz="2150" b="0" dirty="0"/>
              <a:t>Sélectionner en 2 temps selon 1) le critère technique et 2) le critère de coût</a:t>
            </a:r>
          </a:p>
          <a:p>
            <a:pPr eaLnBrk="1" hangingPunct="1"/>
            <a:endParaRPr lang="fr-BE" dirty="0"/>
          </a:p>
        </p:txBody>
      </p:sp>
      <p:sp>
        <p:nvSpPr>
          <p:cNvPr id="16387" name="Titre 2"/>
          <p:cNvSpPr>
            <a:spLocks noGrp="1"/>
          </p:cNvSpPr>
          <p:nvPr>
            <p:ph type="title"/>
          </p:nvPr>
        </p:nvSpPr>
        <p:spPr>
          <a:xfrm>
            <a:off x="0" y="1143000"/>
            <a:ext cx="9144000" cy="1143000"/>
          </a:xfrm>
          <a:ln/>
        </p:spPr>
        <p:txBody>
          <a:bodyPr/>
          <a:lstStyle/>
          <a:p>
            <a:pPr indent="0" eaLnBrk="1" hangingPunct="1"/>
            <a:r>
              <a:rPr lang="fr-FR" sz="2800" i="1" dirty="0"/>
              <a:t>Procédures de gestion des marchés publics</a:t>
            </a:r>
          </a:p>
        </p:txBody>
      </p:sp>
      <p:sp>
        <p:nvSpPr>
          <p:cNvPr id="16388" name="Espace réservé du numéro de diapositive 3"/>
          <p:cNvSpPr>
            <a:spLocks noGrp="1"/>
          </p:cNvSpPr>
          <p:nvPr>
            <p:ph type="sldNum" sz="quarter" idx="10"/>
          </p:nvPr>
        </p:nvSpPr>
        <p:spPr>
          <a:noFill/>
        </p:spPr>
        <p:txBody>
          <a:bodyPr/>
          <a:lstStyle/>
          <a:p>
            <a:fld id="{7CD354FB-817D-4531-B0BF-981BB2DAF028}" type="slidenum">
              <a:rPr lang="en-GB" smtClean="0"/>
              <a:pPr/>
              <a:t>14</a:t>
            </a:fld>
            <a:endParaRPr lang="en-GB"/>
          </a:p>
        </p:txBody>
      </p:sp>
    </p:spTree>
    <p:extLst>
      <p:ext uri="{BB962C8B-B14F-4D97-AF65-F5344CB8AC3E}">
        <p14:creationId xmlns:p14="http://schemas.microsoft.com/office/powerpoint/2010/main" val="1927576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78879781"/>
              </p:ext>
            </p:extLst>
          </p:nvPr>
        </p:nvGraphicFramePr>
        <p:xfrm>
          <a:off x="457200" y="2143116"/>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411" name="Title 2"/>
          <p:cNvSpPr>
            <a:spLocks noGrp="1"/>
          </p:cNvSpPr>
          <p:nvPr>
            <p:ph type="title"/>
          </p:nvPr>
        </p:nvSpPr>
        <p:spPr>
          <a:xfrm>
            <a:off x="0" y="1214438"/>
            <a:ext cx="9144000" cy="785812"/>
          </a:xfrm>
          <a:ln/>
        </p:spPr>
        <p:txBody>
          <a:bodyPr/>
          <a:lstStyle/>
          <a:p>
            <a:pPr indent="0" eaLnBrk="1" hangingPunct="1"/>
            <a:r>
              <a:rPr lang="fr-FR" sz="2800" i="1" dirty="0"/>
              <a:t>Procédure de gestion des marchés</a:t>
            </a:r>
          </a:p>
        </p:txBody>
      </p:sp>
      <p:sp>
        <p:nvSpPr>
          <p:cNvPr id="17412" name="Rectangle 4"/>
          <p:cNvSpPr>
            <a:spLocks noChangeArrowheads="1"/>
          </p:cNvSpPr>
          <p:nvPr/>
        </p:nvSpPr>
        <p:spPr bwMode="auto">
          <a:xfrm>
            <a:off x="2643188" y="2614613"/>
            <a:ext cx="5673725" cy="707886"/>
          </a:xfrm>
          <a:prstGeom prst="rect">
            <a:avLst/>
          </a:prstGeom>
          <a:noFill/>
          <a:ln w="9525">
            <a:noFill/>
            <a:miter lim="800000"/>
            <a:headEnd/>
            <a:tailEnd/>
          </a:ln>
        </p:spPr>
        <p:txBody>
          <a:bodyPr>
            <a:spAutoFit/>
          </a:bodyPr>
          <a:lstStyle/>
          <a:p>
            <a:pPr>
              <a:buFont typeface="Arial" charset="0"/>
              <a:buChar char="•"/>
            </a:pPr>
            <a:r>
              <a:rPr lang="fr-FR" sz="2000" dirty="0">
                <a:solidFill>
                  <a:schemeClr val="tx1"/>
                </a:solidFill>
              </a:rPr>
              <a:t>Plan de passation des marchés</a:t>
            </a:r>
          </a:p>
          <a:p>
            <a:pPr>
              <a:buFont typeface="Arial" charset="0"/>
              <a:buChar char="•"/>
            </a:pPr>
            <a:r>
              <a:rPr lang="fr-FR" sz="2000" dirty="0">
                <a:solidFill>
                  <a:schemeClr val="tx1"/>
                </a:solidFill>
              </a:rPr>
              <a:t>spécification/documents de soumission</a:t>
            </a:r>
          </a:p>
        </p:txBody>
      </p:sp>
    </p:spTree>
    <p:extLst>
      <p:ext uri="{BB962C8B-B14F-4D97-AF65-F5344CB8AC3E}">
        <p14:creationId xmlns:p14="http://schemas.microsoft.com/office/powerpoint/2010/main" val="338536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u contenu 1"/>
          <p:cNvSpPr>
            <a:spLocks noGrp="1"/>
          </p:cNvSpPr>
          <p:nvPr>
            <p:ph idx="1"/>
          </p:nvPr>
        </p:nvSpPr>
        <p:spPr>
          <a:xfrm>
            <a:off x="428625" y="2428875"/>
            <a:ext cx="8229600" cy="2600325"/>
          </a:xfrm>
        </p:spPr>
        <p:txBody>
          <a:bodyPr/>
          <a:lstStyle/>
          <a:p>
            <a:pPr eaLnBrk="1" hangingPunct="1">
              <a:spcBef>
                <a:spcPts val="600"/>
              </a:spcBef>
              <a:buClrTx/>
            </a:pPr>
            <a:r>
              <a:rPr lang="en-GB" i="0" dirty="0" err="1"/>
              <a:t>Liste</a:t>
            </a:r>
            <a:r>
              <a:rPr lang="en-GB" i="0" dirty="0"/>
              <a:t> standard des </a:t>
            </a:r>
            <a:r>
              <a:rPr lang="en-GB" i="0" dirty="0" err="1"/>
              <a:t>fournisseurs</a:t>
            </a:r>
            <a:endParaRPr lang="en-GB" i="0" dirty="0"/>
          </a:p>
          <a:p>
            <a:pPr eaLnBrk="1" hangingPunct="1">
              <a:spcBef>
                <a:spcPts val="600"/>
              </a:spcBef>
              <a:buClrTx/>
            </a:pPr>
            <a:r>
              <a:rPr lang="en-GB" i="0" dirty="0" err="1"/>
              <a:t>Devis</a:t>
            </a:r>
            <a:r>
              <a:rPr lang="en-GB" i="0" dirty="0"/>
              <a:t> </a:t>
            </a:r>
            <a:r>
              <a:rPr lang="en-GB" i="0" dirty="0" err="1"/>
              <a:t>écrits</a:t>
            </a:r>
            <a:endParaRPr lang="en-GB" i="0" dirty="0"/>
          </a:p>
          <a:p>
            <a:pPr eaLnBrk="1" hangingPunct="1">
              <a:spcBef>
                <a:spcPts val="600"/>
              </a:spcBef>
              <a:buClrTx/>
            </a:pPr>
            <a:r>
              <a:rPr lang="en-GB" i="0" dirty="0" err="1"/>
              <a:t>Offres</a:t>
            </a:r>
            <a:r>
              <a:rPr lang="en-GB" i="0" dirty="0"/>
              <a:t> </a:t>
            </a:r>
            <a:r>
              <a:rPr lang="en-GB" i="0" dirty="0" err="1"/>
              <a:t>officielles</a:t>
            </a:r>
            <a:r>
              <a:rPr lang="en-GB" i="0" dirty="0"/>
              <a:t>– </a:t>
            </a:r>
            <a:r>
              <a:rPr lang="en-GB" i="0" dirty="0" err="1"/>
              <a:t>présélection</a:t>
            </a:r>
            <a:br>
              <a:rPr lang="en-GB" i="0" dirty="0"/>
            </a:br>
            <a:endParaRPr lang="en-GB" i="0" dirty="0"/>
          </a:p>
          <a:p>
            <a:pPr eaLnBrk="1" hangingPunct="1">
              <a:spcBef>
                <a:spcPts val="600"/>
              </a:spcBef>
              <a:buClrTx/>
              <a:buFont typeface="Times" pitchFamily="18" charset="0"/>
              <a:buNone/>
            </a:pPr>
            <a:r>
              <a:rPr lang="en-GB" i="0" dirty="0"/>
              <a:t>Exceptions:</a:t>
            </a:r>
          </a:p>
          <a:p>
            <a:pPr eaLnBrk="1" hangingPunct="1">
              <a:spcBef>
                <a:spcPts val="600"/>
              </a:spcBef>
              <a:buClrTx/>
            </a:pPr>
            <a:r>
              <a:rPr lang="en-GB" i="0" dirty="0" err="1"/>
              <a:t>Achat</a:t>
            </a:r>
            <a:r>
              <a:rPr lang="en-GB" i="0" dirty="0"/>
              <a:t> </a:t>
            </a:r>
            <a:r>
              <a:rPr lang="en-GB" i="0" dirty="0" err="1"/>
              <a:t>auprès</a:t>
            </a:r>
            <a:r>
              <a:rPr lang="en-GB" i="0" dirty="0"/>
              <a:t> d’un </a:t>
            </a:r>
            <a:r>
              <a:rPr lang="en-GB" i="0" dirty="0" err="1"/>
              <a:t>fournisseur</a:t>
            </a:r>
            <a:r>
              <a:rPr lang="en-GB" i="0" dirty="0"/>
              <a:t> </a:t>
            </a:r>
          </a:p>
          <a:p>
            <a:pPr eaLnBrk="1" hangingPunct="1">
              <a:spcBef>
                <a:spcPts val="600"/>
              </a:spcBef>
              <a:buClrTx/>
              <a:buFontTx/>
              <a:buNone/>
            </a:pPr>
            <a:r>
              <a:rPr lang="en-GB" i="0" dirty="0"/>
              <a:t>Unique</a:t>
            </a:r>
          </a:p>
          <a:p>
            <a:pPr eaLnBrk="1" hangingPunct="1">
              <a:spcBef>
                <a:spcPts val="600"/>
              </a:spcBef>
              <a:buClrTx/>
            </a:pPr>
            <a:r>
              <a:rPr lang="en-GB" i="0" dirty="0" err="1"/>
              <a:t>Offre</a:t>
            </a:r>
            <a:r>
              <a:rPr lang="en-GB" i="0" dirty="0"/>
              <a:t> </a:t>
            </a:r>
            <a:r>
              <a:rPr lang="en-GB" i="0" dirty="0" err="1"/>
              <a:t>limitée</a:t>
            </a:r>
            <a:endParaRPr lang="en-GB" i="0" dirty="0"/>
          </a:p>
          <a:p>
            <a:pPr eaLnBrk="1" hangingPunct="1">
              <a:buClrTx/>
            </a:pPr>
            <a:endParaRPr lang="fr-BE" i="0" dirty="0"/>
          </a:p>
        </p:txBody>
      </p:sp>
      <p:sp>
        <p:nvSpPr>
          <p:cNvPr id="18435" name="Titre 2"/>
          <p:cNvSpPr>
            <a:spLocks noGrp="1"/>
          </p:cNvSpPr>
          <p:nvPr>
            <p:ph type="title"/>
          </p:nvPr>
        </p:nvSpPr>
        <p:spPr>
          <a:xfrm>
            <a:off x="0" y="1357313"/>
            <a:ext cx="9144000" cy="1143000"/>
          </a:xfrm>
          <a:ln/>
        </p:spPr>
        <p:txBody>
          <a:bodyPr/>
          <a:lstStyle/>
          <a:p>
            <a:pPr indent="0" eaLnBrk="1" hangingPunct="1"/>
            <a:r>
              <a:rPr lang="fr-FR" i="1" dirty="0"/>
              <a:t>Approches</a:t>
            </a:r>
          </a:p>
        </p:txBody>
      </p:sp>
      <p:sp>
        <p:nvSpPr>
          <p:cNvPr id="18436" name="Espace réservé du numéro de diapositive 3"/>
          <p:cNvSpPr>
            <a:spLocks noGrp="1"/>
          </p:cNvSpPr>
          <p:nvPr>
            <p:ph type="sldNum" sz="quarter" idx="10"/>
          </p:nvPr>
        </p:nvSpPr>
        <p:spPr>
          <a:noFill/>
        </p:spPr>
        <p:txBody>
          <a:bodyPr/>
          <a:lstStyle/>
          <a:p>
            <a:fld id="{AD629352-69F3-470C-8EC1-49941E8F284A}" type="slidenum">
              <a:rPr lang="en-GB" smtClean="0"/>
              <a:pPr/>
              <a:t>16</a:t>
            </a:fld>
            <a:endParaRPr lang="en-GB"/>
          </a:p>
        </p:txBody>
      </p:sp>
    </p:spTree>
    <p:extLst>
      <p:ext uri="{BB962C8B-B14F-4D97-AF65-F5344CB8AC3E}">
        <p14:creationId xmlns:p14="http://schemas.microsoft.com/office/powerpoint/2010/main" val="12720450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Espace réservé du contenu 1"/>
          <p:cNvSpPr>
            <a:spLocks noGrp="1"/>
          </p:cNvSpPr>
          <p:nvPr>
            <p:ph idx="1"/>
          </p:nvPr>
        </p:nvSpPr>
        <p:spPr>
          <a:xfrm>
            <a:off x="214313" y="2428875"/>
            <a:ext cx="8229600" cy="3322638"/>
          </a:xfrm>
        </p:spPr>
        <p:txBody>
          <a:bodyPr/>
          <a:lstStyle/>
          <a:p>
            <a:pPr eaLnBrk="1" hangingPunct="1">
              <a:spcAft>
                <a:spcPts val="1200"/>
              </a:spcAft>
              <a:buClrTx/>
            </a:pPr>
            <a:r>
              <a:rPr lang="fr-FR" sz="2000" i="0" dirty="0"/>
              <a:t>Lien avec le budget par le biais des plans de passation des marchés</a:t>
            </a:r>
          </a:p>
          <a:p>
            <a:pPr eaLnBrk="1" hangingPunct="1">
              <a:spcAft>
                <a:spcPts val="1200"/>
              </a:spcAft>
              <a:buClrTx/>
            </a:pPr>
            <a:r>
              <a:rPr lang="fr-FR" sz="2000" i="0" dirty="0"/>
              <a:t>Pas de passation des marchés sans crédits budgétaires disponibles</a:t>
            </a:r>
          </a:p>
          <a:p>
            <a:pPr eaLnBrk="1" hangingPunct="1">
              <a:spcAft>
                <a:spcPts val="1200"/>
              </a:spcAft>
              <a:buClrTx/>
            </a:pPr>
            <a:r>
              <a:rPr lang="fr-FR" sz="2000" i="0" dirty="0"/>
              <a:t>Séparation des tâches (commande, attestation et paiement)</a:t>
            </a:r>
          </a:p>
          <a:p>
            <a:pPr eaLnBrk="1" hangingPunct="1">
              <a:spcAft>
                <a:spcPts val="1200"/>
              </a:spcAft>
              <a:buClrTx/>
            </a:pPr>
            <a:r>
              <a:rPr lang="fr-FR" sz="2000" i="0" dirty="0"/>
              <a:t>Transparence à toutes les étapes de la procédure</a:t>
            </a:r>
          </a:p>
          <a:p>
            <a:pPr eaLnBrk="1" hangingPunct="1">
              <a:spcAft>
                <a:spcPts val="1200"/>
              </a:spcAft>
              <a:buClrTx/>
            </a:pPr>
            <a:r>
              <a:rPr lang="fr-FR" sz="2000" i="0" dirty="0"/>
              <a:t>Concurrence effective– bon rapport qualité/prix</a:t>
            </a:r>
            <a:br>
              <a:rPr lang="en-US" dirty="0"/>
            </a:br>
            <a:endParaRPr lang="en-US" dirty="0"/>
          </a:p>
          <a:p>
            <a:pPr lvl="1" eaLnBrk="1" hangingPunct="1"/>
            <a:endParaRPr lang="fr-BE" sz="2400" dirty="0"/>
          </a:p>
        </p:txBody>
      </p:sp>
      <p:sp>
        <p:nvSpPr>
          <p:cNvPr id="19459" name="Titre 2"/>
          <p:cNvSpPr>
            <a:spLocks noGrp="1"/>
          </p:cNvSpPr>
          <p:nvPr>
            <p:ph type="title"/>
          </p:nvPr>
        </p:nvSpPr>
        <p:spPr>
          <a:xfrm>
            <a:off x="0" y="1285875"/>
            <a:ext cx="9144000" cy="1143000"/>
          </a:xfrm>
          <a:ln/>
        </p:spPr>
        <p:txBody>
          <a:bodyPr/>
          <a:lstStyle/>
          <a:p>
            <a:pPr indent="0" eaLnBrk="1" hangingPunct="1"/>
            <a:r>
              <a:rPr lang="fr-FR" i="1" dirty="0"/>
              <a:t>Gestion des marchés </a:t>
            </a:r>
            <a:r>
              <a:rPr lang="en-GB" i="1" dirty="0"/>
              <a:t>- 1</a:t>
            </a:r>
            <a:endParaRPr lang="fr-BE" i="1" dirty="0"/>
          </a:p>
        </p:txBody>
      </p:sp>
      <p:sp>
        <p:nvSpPr>
          <p:cNvPr id="19460" name="Espace réservé du numéro de diapositive 3"/>
          <p:cNvSpPr>
            <a:spLocks noGrp="1"/>
          </p:cNvSpPr>
          <p:nvPr>
            <p:ph type="sldNum" sz="quarter" idx="10"/>
          </p:nvPr>
        </p:nvSpPr>
        <p:spPr>
          <a:noFill/>
        </p:spPr>
        <p:txBody>
          <a:bodyPr/>
          <a:lstStyle/>
          <a:p>
            <a:fld id="{5C04C1B2-C5EB-4E37-8B1F-0E214A0DDC6D}" type="slidenum">
              <a:rPr lang="en-GB" smtClean="0"/>
              <a:pPr/>
              <a:t>17</a:t>
            </a:fld>
            <a:endParaRPr lang="en-GB"/>
          </a:p>
        </p:txBody>
      </p:sp>
    </p:spTree>
    <p:extLst>
      <p:ext uri="{BB962C8B-B14F-4D97-AF65-F5344CB8AC3E}">
        <p14:creationId xmlns:p14="http://schemas.microsoft.com/office/powerpoint/2010/main" val="2879129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Espace réservé du contenu 1"/>
          <p:cNvSpPr>
            <a:spLocks noGrp="1"/>
          </p:cNvSpPr>
          <p:nvPr>
            <p:ph idx="1"/>
          </p:nvPr>
        </p:nvSpPr>
        <p:spPr>
          <a:xfrm>
            <a:off x="285750" y="2143125"/>
            <a:ext cx="8358188" cy="3643313"/>
          </a:xfrm>
        </p:spPr>
        <p:txBody>
          <a:bodyPr/>
          <a:lstStyle/>
          <a:p>
            <a:pPr eaLnBrk="1" hangingPunct="1">
              <a:spcBef>
                <a:spcPct val="0"/>
              </a:spcBef>
              <a:spcAft>
                <a:spcPts val="600"/>
              </a:spcAft>
              <a:buClrTx/>
            </a:pPr>
            <a:r>
              <a:rPr lang="en-US" i="0" dirty="0"/>
              <a:t>Concurrence effective </a:t>
            </a:r>
            <a:r>
              <a:rPr lang="en-US" i="0" dirty="0" err="1"/>
              <a:t>dans</a:t>
            </a:r>
            <a:r>
              <a:rPr lang="en-US" i="0" dirty="0"/>
              <a:t> la </a:t>
            </a:r>
            <a:r>
              <a:rPr lang="en-US" i="0" dirty="0" err="1"/>
              <a:t>sélection</a:t>
            </a:r>
            <a:r>
              <a:rPr lang="en-US" i="0" dirty="0"/>
              <a:t> des entrepreneurs:</a:t>
            </a:r>
          </a:p>
          <a:p>
            <a:pPr lvl="1" eaLnBrk="1" hangingPunct="1">
              <a:spcBef>
                <a:spcPct val="0"/>
              </a:spcBef>
              <a:spcAft>
                <a:spcPts val="600"/>
              </a:spcAft>
              <a:buClrTx/>
              <a:buFont typeface="Wingdings" panose="05000000000000000000" pitchFamily="2" charset="2"/>
              <a:buChar char="§"/>
            </a:pPr>
            <a:r>
              <a:rPr lang="en-US" b="0" dirty="0" err="1"/>
              <a:t>Contrôles</a:t>
            </a:r>
            <a:r>
              <a:rPr lang="en-US" b="0" dirty="0"/>
              <a:t> sur le </a:t>
            </a:r>
            <a:r>
              <a:rPr lang="en-US" b="0" dirty="0" err="1"/>
              <a:t>partage</a:t>
            </a:r>
            <a:r>
              <a:rPr lang="en-US" b="0" dirty="0"/>
              <a:t> des </a:t>
            </a:r>
            <a:r>
              <a:rPr lang="en-US" b="0" dirty="0" err="1"/>
              <a:t>contrats</a:t>
            </a:r>
            <a:endParaRPr lang="en-US" b="0" dirty="0"/>
          </a:p>
          <a:p>
            <a:pPr lvl="1" eaLnBrk="1" hangingPunct="1">
              <a:spcBef>
                <a:spcPct val="0"/>
              </a:spcBef>
              <a:spcAft>
                <a:spcPts val="600"/>
              </a:spcAft>
              <a:buClrTx/>
              <a:buFont typeface="Wingdings" panose="05000000000000000000" pitchFamily="2" charset="2"/>
              <a:buChar char="§"/>
            </a:pPr>
            <a:r>
              <a:rPr lang="en-US" b="0" dirty="0" err="1"/>
              <a:t>Publicité</a:t>
            </a:r>
            <a:r>
              <a:rPr lang="en-US" b="0" dirty="0"/>
              <a:t> </a:t>
            </a:r>
            <a:r>
              <a:rPr lang="en-US" b="0" dirty="0" err="1"/>
              <a:t>adéquate</a:t>
            </a:r>
            <a:endParaRPr lang="en-US" b="0" dirty="0"/>
          </a:p>
          <a:p>
            <a:pPr lvl="1" eaLnBrk="1" hangingPunct="1">
              <a:spcBef>
                <a:spcPct val="0"/>
              </a:spcBef>
              <a:spcAft>
                <a:spcPts val="600"/>
              </a:spcAft>
              <a:buClrTx/>
              <a:buFont typeface="Wingdings" panose="05000000000000000000" pitchFamily="2" charset="2"/>
              <a:buChar char="§"/>
            </a:pPr>
            <a:r>
              <a:rPr lang="en-US" b="0" dirty="0" err="1"/>
              <a:t>Soumissions</a:t>
            </a:r>
            <a:r>
              <a:rPr lang="en-US" b="0" dirty="0"/>
              <a:t> </a:t>
            </a:r>
            <a:r>
              <a:rPr lang="en-US" b="0" dirty="0" err="1"/>
              <a:t>scellées</a:t>
            </a:r>
            <a:endParaRPr lang="en-US" b="0" dirty="0"/>
          </a:p>
          <a:p>
            <a:pPr lvl="1" eaLnBrk="1" hangingPunct="1">
              <a:spcBef>
                <a:spcPct val="0"/>
              </a:spcBef>
              <a:spcAft>
                <a:spcPts val="600"/>
              </a:spcAft>
              <a:buClrTx/>
              <a:buFont typeface="Wingdings" panose="05000000000000000000" pitchFamily="2" charset="2"/>
              <a:buChar char="§"/>
            </a:pPr>
            <a:r>
              <a:rPr lang="en-US" b="0" dirty="0" err="1"/>
              <a:t>Spécification</a:t>
            </a:r>
            <a:r>
              <a:rPr lang="en-US" b="0" dirty="0"/>
              <a:t> de </a:t>
            </a:r>
            <a:r>
              <a:rPr lang="en-US" b="0" dirty="0" err="1"/>
              <a:t>l’offre</a:t>
            </a:r>
            <a:r>
              <a:rPr lang="en-US" b="0" dirty="0"/>
              <a:t>, à la </a:t>
            </a:r>
            <a:r>
              <a:rPr lang="en-US" b="0" dirty="0" err="1"/>
              <a:t>fois</a:t>
            </a:r>
            <a:r>
              <a:rPr lang="en-US" b="0" dirty="0"/>
              <a:t> pour les </a:t>
            </a:r>
            <a:r>
              <a:rPr lang="en-US" b="0" dirty="0" err="1"/>
              <a:t>critères</a:t>
            </a:r>
            <a:r>
              <a:rPr lang="en-US" b="0" dirty="0"/>
              <a:t> de </a:t>
            </a:r>
            <a:r>
              <a:rPr lang="en-US" b="0" dirty="0" err="1"/>
              <a:t>conformité</a:t>
            </a:r>
            <a:r>
              <a:rPr lang="en-US" b="0" dirty="0"/>
              <a:t> et les </a:t>
            </a:r>
            <a:r>
              <a:rPr lang="en-US" b="0" dirty="0" err="1"/>
              <a:t>critères</a:t>
            </a:r>
            <a:r>
              <a:rPr lang="en-US" b="0" dirty="0"/>
              <a:t> </a:t>
            </a:r>
            <a:r>
              <a:rPr lang="en-US" b="0" dirty="0" err="1"/>
              <a:t>d’évaluation</a:t>
            </a:r>
            <a:endParaRPr lang="en-US" b="0" dirty="0"/>
          </a:p>
          <a:p>
            <a:pPr lvl="1" eaLnBrk="1" hangingPunct="1">
              <a:spcBef>
                <a:spcPct val="0"/>
              </a:spcBef>
              <a:spcAft>
                <a:spcPts val="600"/>
              </a:spcAft>
              <a:buClrTx/>
              <a:buFont typeface="Wingdings" panose="05000000000000000000" pitchFamily="2" charset="2"/>
              <a:buChar char="§"/>
            </a:pPr>
            <a:r>
              <a:rPr lang="en-US" b="0" dirty="0" err="1"/>
              <a:t>Évaluations</a:t>
            </a:r>
            <a:r>
              <a:rPr lang="en-US" b="0" dirty="0"/>
              <a:t> </a:t>
            </a:r>
            <a:r>
              <a:rPr lang="en-US" b="0" dirty="0" err="1"/>
              <a:t>rapides</a:t>
            </a:r>
            <a:endParaRPr lang="en-US" b="0" dirty="0"/>
          </a:p>
          <a:p>
            <a:pPr lvl="1" eaLnBrk="1" hangingPunct="1">
              <a:spcBef>
                <a:spcPct val="0"/>
              </a:spcBef>
              <a:spcAft>
                <a:spcPts val="600"/>
              </a:spcAft>
              <a:buClrTx/>
              <a:buFont typeface="Wingdings" panose="05000000000000000000" pitchFamily="2" charset="2"/>
              <a:buChar char="§"/>
            </a:pPr>
            <a:r>
              <a:rPr lang="en-US" b="0" dirty="0" err="1"/>
              <a:t>Période</a:t>
            </a:r>
            <a:r>
              <a:rPr lang="en-US" b="0" dirty="0"/>
              <a:t> </a:t>
            </a:r>
            <a:r>
              <a:rPr lang="en-US" b="0" dirty="0" err="1"/>
              <a:t>adéquate</a:t>
            </a:r>
            <a:r>
              <a:rPr lang="en-US" b="0" dirty="0"/>
              <a:t> pour les </a:t>
            </a:r>
            <a:r>
              <a:rPr lang="en-US" b="0" dirty="0" err="1"/>
              <a:t>réclamations</a:t>
            </a:r>
            <a:r>
              <a:rPr lang="en-US" b="0" dirty="0"/>
              <a:t>/</a:t>
            </a:r>
            <a:r>
              <a:rPr lang="en-US" b="0" dirty="0" err="1"/>
              <a:t>recours</a:t>
            </a:r>
            <a:r>
              <a:rPr lang="en-US" b="0" dirty="0"/>
              <a:t> après attribution de </a:t>
            </a:r>
            <a:r>
              <a:rPr lang="en-US" b="0" dirty="0" err="1"/>
              <a:t>contrat</a:t>
            </a:r>
            <a:endParaRPr lang="en-US" b="0" dirty="0"/>
          </a:p>
          <a:p>
            <a:pPr eaLnBrk="1" hangingPunct="1">
              <a:spcAft>
                <a:spcPts val="1200"/>
              </a:spcAft>
            </a:pPr>
            <a:endParaRPr lang="fr-BE" dirty="0"/>
          </a:p>
        </p:txBody>
      </p:sp>
      <p:sp>
        <p:nvSpPr>
          <p:cNvPr id="20483" name="Titre 2"/>
          <p:cNvSpPr>
            <a:spLocks noGrp="1"/>
          </p:cNvSpPr>
          <p:nvPr>
            <p:ph type="title"/>
          </p:nvPr>
        </p:nvSpPr>
        <p:spPr>
          <a:xfrm>
            <a:off x="0" y="1071563"/>
            <a:ext cx="9144000" cy="1143000"/>
          </a:xfrm>
          <a:ln/>
        </p:spPr>
        <p:txBody>
          <a:bodyPr/>
          <a:lstStyle/>
          <a:p>
            <a:pPr indent="0" eaLnBrk="1" hangingPunct="1"/>
            <a:r>
              <a:rPr lang="fr-FR" i="1" dirty="0"/>
              <a:t>Gestion des marchés - 2</a:t>
            </a:r>
          </a:p>
        </p:txBody>
      </p:sp>
      <p:sp>
        <p:nvSpPr>
          <p:cNvPr id="20484" name="Espace réservé du numéro de diapositive 3"/>
          <p:cNvSpPr>
            <a:spLocks noGrp="1"/>
          </p:cNvSpPr>
          <p:nvPr>
            <p:ph type="sldNum" sz="quarter" idx="10"/>
          </p:nvPr>
        </p:nvSpPr>
        <p:spPr>
          <a:noFill/>
        </p:spPr>
        <p:txBody>
          <a:bodyPr/>
          <a:lstStyle/>
          <a:p>
            <a:fld id="{37EEFFE7-90DD-4F99-8ACB-F013E048415A}" type="slidenum">
              <a:rPr lang="en-GB" smtClean="0"/>
              <a:pPr/>
              <a:t>18</a:t>
            </a:fld>
            <a:endParaRPr lang="en-GB"/>
          </a:p>
        </p:txBody>
      </p:sp>
    </p:spTree>
    <p:extLst>
      <p:ext uri="{BB962C8B-B14F-4D97-AF65-F5344CB8AC3E}">
        <p14:creationId xmlns:p14="http://schemas.microsoft.com/office/powerpoint/2010/main" val="22725153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u contenu 1"/>
          <p:cNvSpPr>
            <a:spLocks noGrp="1"/>
          </p:cNvSpPr>
          <p:nvPr>
            <p:ph idx="1"/>
          </p:nvPr>
        </p:nvSpPr>
        <p:spPr>
          <a:xfrm>
            <a:off x="445535" y="2052197"/>
            <a:ext cx="8429625" cy="2786081"/>
          </a:xfrm>
        </p:spPr>
        <p:txBody>
          <a:bodyPr/>
          <a:lstStyle/>
          <a:p>
            <a:pPr eaLnBrk="1" hangingPunct="1">
              <a:spcBef>
                <a:spcPct val="0"/>
              </a:spcBef>
              <a:buClrTx/>
            </a:pPr>
            <a:r>
              <a:rPr lang="fr-FR" i="0" dirty="0"/>
              <a:t>Commission ministérielles: attribution de contrats</a:t>
            </a:r>
          </a:p>
          <a:p>
            <a:pPr eaLnBrk="1" hangingPunct="1">
              <a:spcBef>
                <a:spcPct val="0"/>
              </a:spcBef>
              <a:buClrTx/>
              <a:buFontTx/>
              <a:buNone/>
            </a:pPr>
            <a:endParaRPr lang="fr-FR" i="0" dirty="0"/>
          </a:p>
          <a:p>
            <a:pPr eaLnBrk="1" hangingPunct="1">
              <a:spcBef>
                <a:spcPct val="0"/>
              </a:spcBef>
              <a:buClrTx/>
            </a:pPr>
            <a:r>
              <a:rPr lang="fr-FR" i="0" dirty="0"/>
              <a:t>Commission centrale: attribution de contrats importants</a:t>
            </a:r>
          </a:p>
          <a:p>
            <a:pPr eaLnBrk="1" hangingPunct="1">
              <a:spcBef>
                <a:spcPct val="0"/>
              </a:spcBef>
              <a:buClrTx/>
            </a:pPr>
            <a:endParaRPr lang="fr-FR" i="0" dirty="0"/>
          </a:p>
          <a:p>
            <a:pPr eaLnBrk="1" hangingPunct="1">
              <a:spcBef>
                <a:spcPct val="0"/>
              </a:spcBef>
              <a:buClrTx/>
            </a:pPr>
            <a:r>
              <a:rPr lang="fr-FR" i="0" dirty="0"/>
              <a:t>Autorité de régulation des marchés publics (ARMP)</a:t>
            </a:r>
          </a:p>
          <a:p>
            <a:pPr lvl="1" eaLnBrk="1" hangingPunct="1">
              <a:spcBef>
                <a:spcPct val="0"/>
              </a:spcBef>
              <a:buClrTx/>
            </a:pPr>
            <a:r>
              <a:rPr lang="fr-FR" sz="2200" b="0" i="0" dirty="0"/>
              <a:t>réglementation, suivi, réclamations et formation</a:t>
            </a:r>
          </a:p>
          <a:p>
            <a:pPr eaLnBrk="1" hangingPunct="1">
              <a:spcBef>
                <a:spcPct val="0"/>
              </a:spcBef>
              <a:buClrTx/>
            </a:pPr>
            <a:endParaRPr lang="fr-FR" i="0" dirty="0"/>
          </a:p>
        </p:txBody>
      </p:sp>
      <p:sp>
        <p:nvSpPr>
          <p:cNvPr id="21507" name="Titre 2"/>
          <p:cNvSpPr>
            <a:spLocks noGrp="1"/>
          </p:cNvSpPr>
          <p:nvPr>
            <p:ph type="title"/>
          </p:nvPr>
        </p:nvSpPr>
        <p:spPr>
          <a:xfrm>
            <a:off x="202464" y="1071555"/>
            <a:ext cx="9144000" cy="1143000"/>
          </a:xfrm>
          <a:ln/>
        </p:spPr>
        <p:txBody>
          <a:bodyPr/>
          <a:lstStyle/>
          <a:p>
            <a:pPr indent="0" eaLnBrk="1" hangingPunct="1"/>
            <a:r>
              <a:rPr lang="en-GB" i="1" dirty="0" err="1"/>
              <a:t>Dispositifs</a:t>
            </a:r>
            <a:r>
              <a:rPr lang="en-GB" i="1" dirty="0"/>
              <a:t> </a:t>
            </a:r>
            <a:r>
              <a:rPr lang="en-GB" i="1" dirty="0" err="1"/>
              <a:t>institutionnels</a:t>
            </a:r>
            <a:endParaRPr lang="fr-BE" i="1" dirty="0"/>
          </a:p>
        </p:txBody>
      </p:sp>
      <p:sp>
        <p:nvSpPr>
          <p:cNvPr id="21508" name="Espace réservé du numéro de diapositive 3"/>
          <p:cNvSpPr>
            <a:spLocks noGrp="1"/>
          </p:cNvSpPr>
          <p:nvPr>
            <p:ph type="sldNum" sz="quarter" idx="10"/>
          </p:nvPr>
        </p:nvSpPr>
        <p:spPr>
          <a:noFill/>
        </p:spPr>
        <p:txBody>
          <a:bodyPr/>
          <a:lstStyle/>
          <a:p>
            <a:fld id="{DFE1D56B-AEE8-43C9-B3DA-8C387BC36BA7}" type="slidenum">
              <a:rPr lang="en-GB" smtClean="0"/>
              <a:pPr/>
              <a:t>19</a:t>
            </a:fld>
            <a:endParaRPr lang="en-GB"/>
          </a:p>
        </p:txBody>
      </p:sp>
      <p:pic>
        <p:nvPicPr>
          <p:cNvPr id="8" name="Picture 1"/>
          <p:cNvPicPr>
            <a:picLocks noGrp="1" noChangeAspect="1" noChangeArrowheads="1"/>
          </p:cNvPicPr>
          <p:nvPr/>
        </p:nvPicPr>
        <p:blipFill>
          <a:blip r:embed="rId3" cstate="print"/>
          <a:srcRect/>
          <a:stretch>
            <a:fillRect/>
          </a:stretch>
        </p:blipFill>
        <p:spPr bwMode="auto">
          <a:xfrm>
            <a:off x="362249" y="4713660"/>
            <a:ext cx="8596195" cy="1883692"/>
          </a:xfrm>
          <a:prstGeom prst="rect">
            <a:avLst/>
          </a:prstGeom>
          <a:noFill/>
          <a:ln w="12700">
            <a:solidFill>
              <a:srgbClr val="FF0000"/>
            </a:solidFill>
            <a:miter lim="800000"/>
            <a:headEnd/>
            <a:tailEnd/>
          </a:ln>
          <a:effectLst/>
        </p:spPr>
      </p:pic>
    </p:spTree>
    <p:extLst>
      <p:ext uri="{BB962C8B-B14F-4D97-AF65-F5344CB8AC3E}">
        <p14:creationId xmlns:p14="http://schemas.microsoft.com/office/powerpoint/2010/main" val="1779882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323528" y="2492375"/>
            <a:ext cx="8363272" cy="3529013"/>
          </a:xfrm>
        </p:spPr>
        <p:txBody>
          <a:bodyPr/>
          <a:lstStyle/>
          <a:p>
            <a:pPr>
              <a:buClrTx/>
              <a:buFont typeface="Wingdings" panose="05000000000000000000" pitchFamily="2" charset="2"/>
              <a:buChar char="Ø"/>
            </a:pPr>
            <a:r>
              <a:rPr lang="fr-FR" sz="2200" i="0" dirty="0">
                <a:latin typeface="+mj-lt"/>
                <a:cs typeface="Arial" panose="020B0604020202020204" pitchFamily="34" charset="0"/>
              </a:rPr>
              <a:t>Ce sont des postes de dépenses à haut risque</a:t>
            </a:r>
          </a:p>
          <a:p>
            <a:pPr lvl="1" indent="-342900">
              <a:buFont typeface="Wingdings" panose="05000000000000000000" pitchFamily="2" charset="2"/>
              <a:buChar char="§"/>
            </a:pPr>
            <a:r>
              <a:rPr lang="fr-FR" sz="2200" b="0" i="0" dirty="0">
                <a:latin typeface="+mj-lt"/>
                <a:cs typeface="Arial" panose="020B0604020202020204" pitchFamily="34" charset="0"/>
              </a:rPr>
              <a:t>Personnels « fantômes »	</a:t>
            </a:r>
          </a:p>
          <a:p>
            <a:pPr lvl="1" indent="-342900">
              <a:buFont typeface="Wingdings" panose="05000000000000000000" pitchFamily="2" charset="2"/>
              <a:buChar char="§"/>
            </a:pPr>
            <a:r>
              <a:rPr lang="fr-FR" sz="2200" b="0" i="0" dirty="0">
                <a:latin typeface="+mj-lt"/>
                <a:cs typeface="Arial" panose="020B0604020202020204" pitchFamily="34" charset="0"/>
              </a:rPr>
              <a:t>Fraudes, corruption administrative dans les passations de marché. </a:t>
            </a:r>
          </a:p>
          <a:p>
            <a:pPr marL="1085850" lvl="2">
              <a:buFont typeface="Arial" panose="020B0604020202020204" pitchFamily="34" charset="0"/>
              <a:buChar char="•"/>
            </a:pPr>
            <a:r>
              <a:rPr lang="fr-FR" sz="2000" i="0" dirty="0">
                <a:latin typeface="+mj-lt"/>
                <a:cs typeface="Arial" panose="020B0604020202020204" pitchFamily="34" charset="0"/>
              </a:rPr>
              <a:t>Mais la « grande » corruption sort du champ technique de la GFP</a:t>
            </a:r>
          </a:p>
          <a:p>
            <a:pPr>
              <a:buClrTx/>
              <a:buFont typeface="Wingdings" panose="05000000000000000000" pitchFamily="2" charset="2"/>
              <a:buChar char="Ø"/>
            </a:pPr>
            <a:r>
              <a:rPr lang="fr-FR" sz="2200" i="0" dirty="0">
                <a:latin typeface="+mj-lt"/>
                <a:cs typeface="Arial" panose="020B0604020202020204" pitchFamily="34" charset="0"/>
              </a:rPr>
              <a:t>L’efficacité et l’efficience dans la fonction achat nécessitent de bons systèmes de gestion</a:t>
            </a:r>
          </a:p>
          <a:p>
            <a:pPr lvl="1" indent="-342900">
              <a:buFont typeface="Wingdings" panose="05000000000000000000" pitchFamily="2" charset="2"/>
              <a:buChar char="§"/>
            </a:pPr>
            <a:r>
              <a:rPr lang="fr-FR" sz="2200" b="0" dirty="0">
                <a:latin typeface="+mj-lt"/>
                <a:cs typeface="Arial" panose="020B0604020202020204" pitchFamily="34" charset="0"/>
              </a:rPr>
              <a:t>Eviter des retards dans les passations de marché</a:t>
            </a:r>
          </a:p>
          <a:p>
            <a:pPr lvl="1" indent="-342900">
              <a:buFont typeface="Wingdings" panose="05000000000000000000" pitchFamily="2" charset="2"/>
              <a:buChar char="§"/>
            </a:pPr>
            <a:r>
              <a:rPr lang="fr-FR" sz="2200" b="0" dirty="0">
                <a:latin typeface="+mj-lt"/>
                <a:cs typeface="Arial" panose="020B0604020202020204" pitchFamily="34" charset="0"/>
              </a:rPr>
              <a:t>Payer le personnel à temps</a:t>
            </a:r>
          </a:p>
          <a:p>
            <a:pPr marL="0" indent="0">
              <a:buNone/>
            </a:pPr>
            <a:endParaRPr lang="fr-FR" i="0" dirty="0"/>
          </a:p>
        </p:txBody>
      </p:sp>
      <p:sp>
        <p:nvSpPr>
          <p:cNvPr id="3" name="Titre 2"/>
          <p:cNvSpPr>
            <a:spLocks noGrp="1"/>
          </p:cNvSpPr>
          <p:nvPr>
            <p:ph type="title"/>
          </p:nvPr>
        </p:nvSpPr>
        <p:spPr>
          <a:xfrm>
            <a:off x="321093" y="1196752"/>
            <a:ext cx="9144000" cy="1143001"/>
          </a:xfrm>
        </p:spPr>
        <p:txBody>
          <a:bodyPr/>
          <a:lstStyle/>
          <a:p>
            <a:r>
              <a:rPr lang="fr-FR" dirty="0"/>
              <a:t>L’importance de la gestion de la paie et de la passation des marchés</a:t>
            </a:r>
          </a:p>
        </p:txBody>
      </p:sp>
    </p:spTree>
    <p:extLst>
      <p:ext uri="{BB962C8B-B14F-4D97-AF65-F5344CB8AC3E}">
        <p14:creationId xmlns:p14="http://schemas.microsoft.com/office/powerpoint/2010/main" val="1351946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ce réservé du contenu 1"/>
          <p:cNvSpPr>
            <a:spLocks noGrp="1"/>
          </p:cNvSpPr>
          <p:nvPr>
            <p:ph idx="1"/>
          </p:nvPr>
        </p:nvSpPr>
        <p:spPr>
          <a:xfrm>
            <a:off x="285750" y="2071688"/>
            <a:ext cx="8229600" cy="2378075"/>
          </a:xfrm>
        </p:spPr>
        <p:txBody>
          <a:bodyPr/>
          <a:lstStyle/>
          <a:p>
            <a:endParaRPr lang="en-GB" dirty="0"/>
          </a:p>
          <a:p>
            <a:pPr marL="457200" indent="-457200">
              <a:spcBef>
                <a:spcPts val="1200"/>
              </a:spcBef>
              <a:spcAft>
                <a:spcPts val="600"/>
              </a:spcAft>
              <a:buFont typeface="+mj-lt"/>
              <a:buAutoNum type="arabicPeriod"/>
            </a:pPr>
            <a:r>
              <a:rPr lang="en-GB" i="0" dirty="0"/>
              <a:t>(</a:t>
            </a:r>
            <a:r>
              <a:rPr lang="en-GB" i="0" dirty="0" err="1"/>
              <a:t>i</a:t>
            </a:r>
            <a:r>
              <a:rPr lang="fr-FR" i="0" dirty="0"/>
              <a:t>) Transparence, exhaustivité et concurrence dans le cadre légal et réglementaire. </a:t>
            </a:r>
          </a:p>
          <a:p>
            <a:pPr marL="457200" indent="-457200">
              <a:spcBef>
                <a:spcPts val="1200"/>
              </a:spcBef>
              <a:spcAft>
                <a:spcPts val="600"/>
              </a:spcAft>
              <a:buFont typeface="+mj-lt"/>
              <a:buAutoNum type="arabicPeriod"/>
            </a:pPr>
            <a:r>
              <a:rPr lang="fr-FR" i="0" dirty="0"/>
              <a:t>(ii) Recours à des méthodes de passation des marches concurrentielles. </a:t>
            </a:r>
          </a:p>
          <a:p>
            <a:pPr marL="457200" indent="-457200">
              <a:spcBef>
                <a:spcPts val="1200"/>
              </a:spcBef>
              <a:spcAft>
                <a:spcPts val="600"/>
              </a:spcAft>
              <a:buFont typeface="+mj-lt"/>
              <a:buAutoNum type="arabicPeriod"/>
            </a:pPr>
            <a:r>
              <a:rPr lang="fr-FR" i="0" dirty="0"/>
              <a:t>(iii) Accès public à des informations relatives aux achats complètes, fiables et dans les délais. </a:t>
            </a:r>
          </a:p>
          <a:p>
            <a:pPr marL="457200" indent="-457200">
              <a:spcBef>
                <a:spcPts val="1200"/>
              </a:spcBef>
              <a:spcAft>
                <a:spcPts val="600"/>
              </a:spcAft>
              <a:buFont typeface="+mj-lt"/>
              <a:buAutoNum type="arabicPeriod"/>
            </a:pPr>
            <a:r>
              <a:rPr lang="fr-FR" i="0" dirty="0"/>
              <a:t>(iv) Existence d’un système administratif indépendant pour les réclamations</a:t>
            </a:r>
            <a:endParaRPr lang="fr-FR" dirty="0"/>
          </a:p>
        </p:txBody>
      </p:sp>
      <p:sp>
        <p:nvSpPr>
          <p:cNvPr id="22531" name="Titre 2"/>
          <p:cNvSpPr>
            <a:spLocks noGrp="1"/>
          </p:cNvSpPr>
          <p:nvPr>
            <p:ph type="title"/>
          </p:nvPr>
        </p:nvSpPr>
        <p:spPr>
          <a:xfrm>
            <a:off x="0" y="1071563"/>
            <a:ext cx="9144000" cy="1143000"/>
          </a:xfrm>
          <a:ln/>
        </p:spPr>
        <p:txBody>
          <a:bodyPr/>
          <a:lstStyle/>
          <a:p>
            <a:pPr indent="0" eaLnBrk="1" hangingPunct="1"/>
            <a:r>
              <a:rPr lang="fr-FR" i="1" dirty="0"/>
              <a:t>Dimensions PEFA en matière de passation des marchés (PI 24)</a:t>
            </a:r>
          </a:p>
        </p:txBody>
      </p:sp>
      <p:sp>
        <p:nvSpPr>
          <p:cNvPr id="22532" name="Espace réservé du numéro de diapositive 3"/>
          <p:cNvSpPr>
            <a:spLocks noGrp="1"/>
          </p:cNvSpPr>
          <p:nvPr>
            <p:ph type="sldNum" sz="quarter" idx="10"/>
          </p:nvPr>
        </p:nvSpPr>
        <p:spPr>
          <a:noFill/>
        </p:spPr>
        <p:txBody>
          <a:bodyPr/>
          <a:lstStyle/>
          <a:p>
            <a:fld id="{5FA313E8-84FC-42BF-8E7B-5C4F204E0FB6}" type="slidenum">
              <a:rPr lang="en-GB" smtClean="0"/>
              <a:pPr/>
              <a:t>20</a:t>
            </a:fld>
            <a:endParaRPr lang="en-GB"/>
          </a:p>
        </p:txBody>
      </p:sp>
    </p:spTree>
    <p:extLst>
      <p:ext uri="{BB962C8B-B14F-4D97-AF65-F5344CB8AC3E}">
        <p14:creationId xmlns:p14="http://schemas.microsoft.com/office/powerpoint/2010/main" val="3163579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u contenu 1"/>
          <p:cNvSpPr>
            <a:spLocks noGrp="1"/>
          </p:cNvSpPr>
          <p:nvPr>
            <p:ph idx="1"/>
          </p:nvPr>
        </p:nvSpPr>
        <p:spPr>
          <a:xfrm>
            <a:off x="500063" y="2571750"/>
            <a:ext cx="8229600" cy="2163763"/>
          </a:xfrm>
        </p:spPr>
        <p:txBody>
          <a:bodyPr/>
          <a:lstStyle/>
          <a:p>
            <a:pPr eaLnBrk="1" hangingPunct="1">
              <a:buClrTx/>
              <a:buFont typeface="Wingdings" panose="05000000000000000000" pitchFamily="2" charset="2"/>
              <a:buChar char="Ø"/>
            </a:pPr>
            <a:r>
              <a:rPr lang="fr-FR" sz="2500" i="0" dirty="0"/>
              <a:t>Gestion budgétaire des dépenses de personnel</a:t>
            </a:r>
          </a:p>
          <a:p>
            <a:pPr eaLnBrk="1" hangingPunct="1">
              <a:buClrTx/>
              <a:buFont typeface="Wingdings" panose="05000000000000000000" pitchFamily="2" charset="2"/>
              <a:buChar char="Ø"/>
            </a:pPr>
            <a:endParaRPr lang="fr-FR" sz="2500" i="0" dirty="0"/>
          </a:p>
          <a:p>
            <a:pPr eaLnBrk="1" hangingPunct="1">
              <a:buClrTx/>
              <a:buFont typeface="Wingdings" panose="05000000000000000000" pitchFamily="2" charset="2"/>
              <a:buChar char="Ø"/>
            </a:pPr>
            <a:r>
              <a:rPr lang="fr-FR" sz="2500" i="0" dirty="0"/>
              <a:t>Les marchés publics</a:t>
            </a:r>
            <a:br>
              <a:rPr lang="fr-FR" sz="2500" i="0" dirty="0">
                <a:solidFill>
                  <a:schemeClr val="accent6"/>
                </a:solidFill>
              </a:rPr>
            </a:br>
            <a:endParaRPr lang="fr-FR" sz="2500" i="0" dirty="0">
              <a:solidFill>
                <a:schemeClr val="accent6"/>
              </a:solidFill>
            </a:endParaRPr>
          </a:p>
          <a:p>
            <a:pPr eaLnBrk="1" hangingPunct="1">
              <a:buClrTx/>
              <a:buFont typeface="Wingdings" panose="05000000000000000000" pitchFamily="2" charset="2"/>
              <a:buChar char="Ø"/>
            </a:pPr>
            <a:r>
              <a:rPr lang="fr-FR" sz="2500" b="1" i="0" dirty="0">
                <a:solidFill>
                  <a:srgbClr val="FF0000"/>
                </a:solidFill>
              </a:rPr>
              <a:t>Utilisation de l’informatique</a:t>
            </a:r>
          </a:p>
          <a:p>
            <a:pPr eaLnBrk="1" hangingPunct="1"/>
            <a:endParaRPr lang="fr-BE" sz="2800" dirty="0"/>
          </a:p>
        </p:txBody>
      </p:sp>
      <p:sp>
        <p:nvSpPr>
          <p:cNvPr id="7171" name="Titre 2"/>
          <p:cNvSpPr>
            <a:spLocks noGrp="1"/>
          </p:cNvSpPr>
          <p:nvPr>
            <p:ph type="title"/>
          </p:nvPr>
        </p:nvSpPr>
        <p:spPr>
          <a:xfrm>
            <a:off x="0" y="1357313"/>
            <a:ext cx="9144000" cy="1143000"/>
          </a:xfrm>
          <a:ln/>
        </p:spPr>
        <p:txBody>
          <a:bodyPr/>
          <a:lstStyle/>
          <a:p>
            <a:pPr indent="0" algn="ctr" eaLnBrk="1" hangingPunct="1"/>
            <a:r>
              <a:rPr lang="fr-BE" i="1" dirty="0"/>
              <a:t>Plan du module</a:t>
            </a:r>
          </a:p>
        </p:txBody>
      </p:sp>
      <p:sp>
        <p:nvSpPr>
          <p:cNvPr id="7172" name="Espace réservé du numéro de diapositive 3"/>
          <p:cNvSpPr>
            <a:spLocks noGrp="1"/>
          </p:cNvSpPr>
          <p:nvPr>
            <p:ph type="sldNum" sz="quarter" idx="10"/>
          </p:nvPr>
        </p:nvSpPr>
        <p:spPr>
          <a:noFill/>
        </p:spPr>
        <p:txBody>
          <a:bodyPr/>
          <a:lstStyle/>
          <a:p>
            <a:fld id="{318E22C0-3C5B-4F04-8A75-B49A0E955A90}" type="slidenum">
              <a:rPr lang="en-GB" smtClean="0"/>
              <a:pPr/>
              <a:t>21</a:t>
            </a:fld>
            <a:endParaRPr lang="en-GB"/>
          </a:p>
        </p:txBody>
      </p:sp>
    </p:spTree>
    <p:extLst>
      <p:ext uri="{BB962C8B-B14F-4D97-AF65-F5344CB8AC3E}">
        <p14:creationId xmlns:p14="http://schemas.microsoft.com/office/powerpoint/2010/main" val="19490401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457200" y="2214555"/>
            <a:ext cx="8229600" cy="3806834"/>
          </a:xfrm>
        </p:spPr>
        <p:txBody>
          <a:bodyPr/>
          <a:lstStyle/>
          <a:p>
            <a:pPr eaLnBrk="1" hangingPunct="1">
              <a:spcBef>
                <a:spcPts val="600"/>
              </a:spcBef>
              <a:spcAft>
                <a:spcPts val="600"/>
              </a:spcAft>
              <a:buClrTx/>
              <a:buFont typeface="Wingdings" pitchFamily="2" charset="2"/>
              <a:buChar char="Ø"/>
            </a:pPr>
            <a:r>
              <a:rPr lang="fr-FR" sz="2200" i="0" dirty="0"/>
              <a:t>Système informatique unique intégré pour </a:t>
            </a:r>
            <a:r>
              <a:rPr lang="fr-FR" sz="2200" b="0" i="0" dirty="0"/>
              <a:t>tous les aspects liés à la gestion budgétaire : budgétisation, grand livre, état de paie, passation des marchés </a:t>
            </a:r>
            <a:r>
              <a:rPr lang="fr-FR" sz="2200" b="0" i="0" dirty="0" err="1"/>
              <a:t>etc</a:t>
            </a:r>
            <a:endParaRPr lang="fr-FR" sz="2200" b="0" i="0" dirty="0"/>
          </a:p>
          <a:p>
            <a:pPr lvl="1" eaLnBrk="1" hangingPunct="1">
              <a:spcBef>
                <a:spcPts val="600"/>
              </a:spcBef>
              <a:spcAft>
                <a:spcPts val="600"/>
              </a:spcAft>
              <a:buClrTx/>
            </a:pPr>
            <a:r>
              <a:rPr lang="fr-FR" sz="2200" b="0" dirty="0"/>
              <a:t>Les opérations ne sont saisies qu’une fois et transmises à chaque étape du traitement. Par exemple les références d’un marché sont conservées de l’engagement au paiement et les données sur le fournisseur reportées dans le système de gestion des contribuables</a:t>
            </a:r>
          </a:p>
          <a:p>
            <a:pPr>
              <a:buClrTx/>
              <a:buFont typeface="Wingdings" pitchFamily="2" charset="2"/>
              <a:buChar char="Ø"/>
            </a:pPr>
            <a:r>
              <a:rPr lang="fr-FR" sz="2200" i="0" dirty="0"/>
              <a:t>Le système comptable constitue le noyau du système intégré </a:t>
            </a:r>
          </a:p>
        </p:txBody>
      </p:sp>
      <p:sp>
        <p:nvSpPr>
          <p:cNvPr id="3" name="Titre 2"/>
          <p:cNvSpPr>
            <a:spLocks noGrp="1"/>
          </p:cNvSpPr>
          <p:nvPr>
            <p:ph type="title"/>
          </p:nvPr>
        </p:nvSpPr>
        <p:spPr>
          <a:xfrm>
            <a:off x="0" y="1000108"/>
            <a:ext cx="9144000" cy="1143001"/>
          </a:xfrm>
        </p:spPr>
        <p:txBody>
          <a:bodyPr/>
          <a:lstStyle/>
          <a:p>
            <a:r>
              <a:rPr lang="fr-FR" i="1" dirty="0"/>
              <a:t>La notion de système intégré</a:t>
            </a:r>
          </a:p>
        </p:txBody>
      </p:sp>
    </p:spTree>
    <p:extLst>
      <p:ext uri="{BB962C8B-B14F-4D97-AF65-F5344CB8AC3E}">
        <p14:creationId xmlns:p14="http://schemas.microsoft.com/office/powerpoint/2010/main" val="17132029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2FE6CB-B7D5-4913-96FF-A37CBE4AF187}"/>
              </a:ext>
            </a:extLst>
          </p:cNvPr>
          <p:cNvSpPr>
            <a:spLocks noGrp="1"/>
          </p:cNvSpPr>
          <p:nvPr>
            <p:ph type="title"/>
          </p:nvPr>
        </p:nvSpPr>
        <p:spPr>
          <a:xfrm>
            <a:off x="467544" y="1052736"/>
            <a:ext cx="8229600" cy="648990"/>
          </a:xfrm>
        </p:spPr>
        <p:txBody>
          <a:bodyPr/>
          <a:lstStyle/>
          <a:p>
            <a:pPr algn="ctr"/>
            <a:r>
              <a:rPr lang="fr-FR" sz="2400" dirty="0"/>
              <a:t>Exemple de système intégré (Bénin 2017)</a:t>
            </a:r>
          </a:p>
        </p:txBody>
      </p:sp>
      <p:pic>
        <p:nvPicPr>
          <p:cNvPr id="6" name="Espace réservé du contenu 5">
            <a:extLst>
              <a:ext uri="{FF2B5EF4-FFF2-40B4-BE49-F238E27FC236}">
                <a16:creationId xmlns:a16="http://schemas.microsoft.com/office/drawing/2014/main" id="{169727CF-1706-4E67-B1DE-A13FE6606EC3}"/>
              </a:ext>
            </a:extLst>
          </p:cNvPr>
          <p:cNvPicPr>
            <a:picLocks noGrp="1"/>
          </p:cNvPicPr>
          <p:nvPr>
            <p:ph idx="1"/>
          </p:nvPr>
        </p:nvPicPr>
        <p:blipFill>
          <a:blip r:embed="rId2" cstate="email">
            <a:extLst>
              <a:ext uri="{28A0092B-C50C-407E-A947-70E740481C1C}">
                <a14:useLocalDpi xmlns:a14="http://schemas.microsoft.com/office/drawing/2010/main" val="0"/>
              </a:ext>
            </a:extLst>
          </a:blip>
          <a:stretch>
            <a:fillRect/>
          </a:stretch>
        </p:blipFill>
        <p:spPr>
          <a:xfrm>
            <a:off x="1478835" y="1701726"/>
            <a:ext cx="6207018" cy="4967634"/>
          </a:xfrm>
          <a:prstGeom prst="rect">
            <a:avLst/>
          </a:prstGeom>
        </p:spPr>
      </p:pic>
    </p:spTree>
    <p:extLst>
      <p:ext uri="{BB962C8B-B14F-4D97-AF65-F5344CB8AC3E}">
        <p14:creationId xmlns:p14="http://schemas.microsoft.com/office/powerpoint/2010/main" val="1924609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4786" y="849302"/>
            <a:ext cx="8229600" cy="936625"/>
          </a:xfrm>
        </p:spPr>
        <p:txBody>
          <a:bodyPr/>
          <a:lstStyle/>
          <a:p>
            <a:r>
              <a:rPr lang="fr-FR" i="1" dirty="0"/>
              <a:t>En pratique </a:t>
            </a:r>
            <a:endParaRPr lang="en-GB" i="1" dirty="0"/>
          </a:p>
        </p:txBody>
      </p:sp>
      <p:sp>
        <p:nvSpPr>
          <p:cNvPr id="3" name="Espace réservé du contenu 2"/>
          <p:cNvSpPr>
            <a:spLocks noGrp="1"/>
          </p:cNvSpPr>
          <p:nvPr>
            <p:ph idx="1"/>
          </p:nvPr>
        </p:nvSpPr>
        <p:spPr>
          <a:xfrm>
            <a:off x="107504" y="1646692"/>
            <a:ext cx="7572428" cy="785817"/>
          </a:xfrm>
        </p:spPr>
        <p:txBody>
          <a:bodyPr/>
          <a:lstStyle/>
          <a:p>
            <a:pPr>
              <a:buClrTx/>
              <a:buFont typeface="Wingdings" pitchFamily="2" charset="2"/>
              <a:buChar char="Ø"/>
            </a:pPr>
            <a:r>
              <a:rPr lang="fr-FR" i="0" dirty="0"/>
              <a:t>Le coût moyen des projets de la Banque mondiale est 7,7 millions US$ (2011)</a:t>
            </a:r>
          </a:p>
          <a:p>
            <a:endParaRPr lang="fr-FR" i="0" dirty="0"/>
          </a:p>
        </p:txBody>
      </p:sp>
      <p:sp>
        <p:nvSpPr>
          <p:cNvPr id="6" name="ZoneTexte 5"/>
          <p:cNvSpPr txBox="1"/>
          <p:nvPr/>
        </p:nvSpPr>
        <p:spPr>
          <a:xfrm>
            <a:off x="683568" y="4005064"/>
            <a:ext cx="1071538" cy="830997"/>
          </a:xfrm>
          <a:prstGeom prst="rect">
            <a:avLst/>
          </a:prstGeom>
          <a:noFill/>
        </p:spPr>
        <p:txBody>
          <a:bodyPr wrap="square" rtlCol="0">
            <a:spAutoFit/>
          </a:bodyPr>
          <a:lstStyle/>
          <a:p>
            <a:r>
              <a:rPr lang="en-GB" dirty="0" err="1"/>
              <a:t>Dener</a:t>
            </a:r>
            <a:r>
              <a:rPr lang="en-GB" dirty="0"/>
              <a:t>. </a:t>
            </a:r>
            <a:r>
              <a:rPr lang="en-GB" dirty="0" err="1"/>
              <a:t>Banque</a:t>
            </a:r>
            <a:r>
              <a:rPr lang="en-GB" dirty="0"/>
              <a:t> </a:t>
            </a:r>
            <a:r>
              <a:rPr lang="en-GB" dirty="0" err="1"/>
              <a:t>mondiale</a:t>
            </a:r>
            <a:r>
              <a:rPr lang="en-GB" dirty="0"/>
              <a:t> 2011</a:t>
            </a:r>
          </a:p>
        </p:txBody>
      </p:sp>
      <p:pic>
        <p:nvPicPr>
          <p:cNvPr id="162819" name="Picture 3"/>
          <p:cNvPicPr>
            <a:picLocks noChangeAspect="1" noChangeArrowheads="1"/>
          </p:cNvPicPr>
          <p:nvPr/>
        </p:nvPicPr>
        <p:blipFill>
          <a:blip r:embed="rId2" cstate="print"/>
          <a:srcRect/>
          <a:stretch>
            <a:fillRect/>
          </a:stretch>
        </p:blipFill>
        <p:spPr bwMode="auto">
          <a:xfrm>
            <a:off x="3553152" y="2432509"/>
            <a:ext cx="4403223" cy="4394069"/>
          </a:xfrm>
          <a:prstGeom prst="rect">
            <a:avLst/>
          </a:prstGeom>
          <a:noFill/>
          <a:ln w="9525">
            <a:noFill/>
            <a:miter lim="800000"/>
            <a:headEnd/>
            <a:tailEnd/>
          </a:ln>
          <a:effectLst/>
        </p:spPr>
      </p:pic>
    </p:spTree>
    <p:extLst>
      <p:ext uri="{BB962C8B-B14F-4D97-AF65-F5344CB8AC3E}">
        <p14:creationId xmlns:p14="http://schemas.microsoft.com/office/powerpoint/2010/main" val="3187997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4F981E1F-AE79-4837-9F7A-94F12BEEB0CF}" type="slidenum">
              <a:rPr lang="fr-FR">
                <a:latin typeface="+mj-lt"/>
              </a:rPr>
              <a:pPr algn="l" eaLnBrk="0" hangingPunct="0">
                <a:lnSpc>
                  <a:spcPts val="1400"/>
                </a:lnSpc>
                <a:defRPr/>
              </a:pPr>
              <a:t>25</a:t>
            </a:fld>
            <a:endParaRPr lang="fr-FR" dirty="0">
              <a:latin typeface="+mj-lt"/>
            </a:endParaRPr>
          </a:p>
        </p:txBody>
      </p:sp>
      <p:sp>
        <p:nvSpPr>
          <p:cNvPr id="13315" name="Rectangle 2"/>
          <p:cNvSpPr>
            <a:spLocks noGrp="1" noChangeArrowheads="1"/>
          </p:cNvSpPr>
          <p:nvPr>
            <p:ph type="title"/>
          </p:nvPr>
        </p:nvSpPr>
        <p:spPr>
          <a:xfrm>
            <a:off x="0" y="1000108"/>
            <a:ext cx="8858280" cy="1000132"/>
          </a:xfrm>
        </p:spPr>
        <p:txBody>
          <a:bodyPr/>
          <a:lstStyle/>
          <a:p>
            <a:r>
              <a:rPr lang="fr-FR" i="1" dirty="0"/>
              <a:t>Progiciel ou développement maison ?</a:t>
            </a:r>
          </a:p>
        </p:txBody>
      </p:sp>
      <p:sp>
        <p:nvSpPr>
          <p:cNvPr id="13316" name="Rectangle 3"/>
          <p:cNvSpPr>
            <a:spLocks noGrp="1" noChangeArrowheads="1"/>
          </p:cNvSpPr>
          <p:nvPr>
            <p:ph type="body" idx="1"/>
          </p:nvPr>
        </p:nvSpPr>
        <p:spPr>
          <a:xfrm>
            <a:off x="251520" y="1858952"/>
            <a:ext cx="9144000" cy="4846648"/>
          </a:xfrm>
        </p:spPr>
        <p:txBody>
          <a:bodyPr/>
          <a:lstStyle/>
          <a:p>
            <a:pPr>
              <a:spcBef>
                <a:spcPts val="600"/>
              </a:spcBef>
              <a:buClrTx/>
              <a:buFont typeface="Wingdings" pitchFamily="2" charset="2"/>
              <a:buChar char="Ø"/>
            </a:pPr>
            <a:r>
              <a:rPr lang="fr-FR" sz="2000" dirty="0"/>
              <a:t>Progiciels de gestion intégrée (PGI) </a:t>
            </a:r>
          </a:p>
          <a:p>
            <a:pPr lvl="1">
              <a:spcBef>
                <a:spcPts val="600"/>
              </a:spcBef>
            </a:pPr>
            <a:r>
              <a:rPr lang="fr-FR" b="0" dirty="0"/>
              <a:t>SAP, </a:t>
            </a:r>
            <a:r>
              <a:rPr lang="fr-FR" b="0" i="1" dirty="0"/>
              <a:t>Oracle </a:t>
            </a:r>
            <a:r>
              <a:rPr lang="fr-FR" b="0" i="1" dirty="0" err="1"/>
              <a:t>financials</a:t>
            </a:r>
            <a:r>
              <a:rPr lang="fr-FR" b="0" dirty="0"/>
              <a:t>, etc.</a:t>
            </a:r>
          </a:p>
          <a:p>
            <a:pPr lvl="1">
              <a:spcBef>
                <a:spcPts val="600"/>
              </a:spcBef>
            </a:pPr>
            <a:r>
              <a:rPr lang="fr-FR" sz="2000" b="0" dirty="0"/>
              <a:t>Plus modeste: Free Balance</a:t>
            </a:r>
          </a:p>
          <a:p>
            <a:pPr>
              <a:spcBef>
                <a:spcPts val="600"/>
              </a:spcBef>
              <a:buClrTx/>
              <a:buFont typeface="Wingdings" pitchFamily="2" charset="2"/>
              <a:buChar char="Ø"/>
            </a:pPr>
            <a:r>
              <a:rPr lang="fr-FR" sz="2000" dirty="0"/>
              <a:t>Avantages théoriques du PGI </a:t>
            </a:r>
          </a:p>
          <a:p>
            <a:pPr lvl="1">
              <a:spcBef>
                <a:spcPts val="600"/>
              </a:spcBef>
            </a:pPr>
            <a:r>
              <a:rPr lang="fr-FR" b="0" dirty="0"/>
              <a:t>On ne réinvente pas la roue: il suffit de paramétrer sans développer</a:t>
            </a:r>
          </a:p>
          <a:p>
            <a:pPr lvl="1">
              <a:spcBef>
                <a:spcPts val="600"/>
              </a:spcBef>
            </a:pPr>
            <a:r>
              <a:rPr lang="fr-FR" b="0" dirty="0"/>
              <a:t>Moins de risque de bogues, service après vente, documentation, etc.</a:t>
            </a:r>
          </a:p>
          <a:p>
            <a:pPr>
              <a:spcBef>
                <a:spcPts val="600"/>
              </a:spcBef>
              <a:buClrTx/>
              <a:buFont typeface="Wingdings" pitchFamily="2" charset="2"/>
              <a:buChar char="Ø"/>
            </a:pPr>
            <a:r>
              <a:rPr lang="fr-FR" sz="2000" dirty="0"/>
              <a:t> Inconvénients</a:t>
            </a:r>
          </a:p>
          <a:p>
            <a:pPr lvl="1">
              <a:spcBef>
                <a:spcPts val="600"/>
              </a:spcBef>
            </a:pPr>
            <a:r>
              <a:rPr lang="fr-FR" b="0" dirty="0"/>
              <a:t>€€€€€€€€€€€€€€€€€€€ </a:t>
            </a:r>
          </a:p>
          <a:p>
            <a:pPr lvl="1">
              <a:spcBef>
                <a:spcPts val="600"/>
              </a:spcBef>
            </a:pPr>
            <a:r>
              <a:rPr lang="fr-FR" b="0" dirty="0"/>
              <a:t>Le paramétrage peut être lourd et ne pas correspondre à ce que l'on veut</a:t>
            </a:r>
          </a:p>
          <a:p>
            <a:pPr lvl="1">
              <a:spcBef>
                <a:spcPts val="600"/>
              </a:spcBef>
            </a:pPr>
            <a:r>
              <a:rPr lang="fr-FR" b="0" dirty="0"/>
              <a:t>Moins bonne appropriation</a:t>
            </a:r>
          </a:p>
        </p:txBody>
      </p:sp>
    </p:spTree>
    <p:extLst>
      <p:ext uri="{BB962C8B-B14F-4D97-AF65-F5344CB8AC3E}">
        <p14:creationId xmlns:p14="http://schemas.microsoft.com/office/powerpoint/2010/main" val="8805592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7458" name="Picture 2"/>
          <p:cNvPicPr>
            <a:picLocks noChangeAspect="1" noChangeArrowheads="1"/>
          </p:cNvPicPr>
          <p:nvPr/>
        </p:nvPicPr>
        <p:blipFill>
          <a:blip r:embed="rId2" cstate="print"/>
          <a:srcRect/>
          <a:stretch>
            <a:fillRect/>
          </a:stretch>
        </p:blipFill>
        <p:spPr bwMode="auto">
          <a:xfrm>
            <a:off x="3203848" y="928670"/>
            <a:ext cx="5597245" cy="3181350"/>
          </a:xfrm>
          <a:prstGeom prst="rect">
            <a:avLst/>
          </a:prstGeom>
          <a:noFill/>
          <a:ln w="9525">
            <a:noFill/>
            <a:miter lim="800000"/>
            <a:headEnd/>
            <a:tailEnd/>
          </a:ln>
          <a:effectLst/>
        </p:spPr>
      </p:pic>
      <p:sp>
        <p:nvSpPr>
          <p:cNvPr id="5" name="Rectangle 4"/>
          <p:cNvSpPr/>
          <p:nvPr/>
        </p:nvSpPr>
        <p:spPr>
          <a:xfrm>
            <a:off x="226069" y="4437112"/>
            <a:ext cx="8429684" cy="2185214"/>
          </a:xfrm>
          <a:prstGeom prst="rect">
            <a:avLst/>
          </a:prstGeom>
        </p:spPr>
        <p:txBody>
          <a:bodyPr wrap="square">
            <a:spAutoFit/>
          </a:bodyPr>
          <a:lstStyle/>
          <a:p>
            <a:r>
              <a:rPr lang="fr-FR" sz="1700" b="1" dirty="0"/>
              <a:t>Chorus : </a:t>
            </a:r>
            <a:r>
              <a:rPr lang="fr-FR" sz="1700" dirty="0"/>
              <a:t>la Cour des Comptes pointe un dérapage de 500 millions d’euros ….</a:t>
            </a:r>
          </a:p>
          <a:p>
            <a:r>
              <a:rPr lang="fr-FR" sz="1700" dirty="0"/>
              <a:t>Alors que le coût prévisionnel du projet Chorus était estimé en 2006 à 1,01 milliard d'euros sur la période 2006-2015, l'Agence pour l'Informatique Financière de l'</a:t>
            </a:r>
            <a:r>
              <a:rPr lang="fr-FR" sz="1700" dirty="0" err="1"/>
              <a:t>Etat</a:t>
            </a:r>
            <a:r>
              <a:rPr lang="fr-FR" sz="1700" dirty="0"/>
              <a:t> (AIFE) a réactualisé sa prévision en raison du " coût de l'adaptation des systèmes ministériels qui peut être évalué à 220 millions d'euros et celui de l'environnement de Chorus estimé à 280 millions d'euros portant le coût total du projet à 1,5 milliard d'euros. »</a:t>
            </a:r>
            <a:endParaRPr lang="fr-FR" sz="1700" b="1" dirty="0"/>
          </a:p>
        </p:txBody>
      </p:sp>
      <p:sp>
        <p:nvSpPr>
          <p:cNvPr id="6" name="ZoneTexte 5"/>
          <p:cNvSpPr txBox="1"/>
          <p:nvPr/>
        </p:nvSpPr>
        <p:spPr>
          <a:xfrm>
            <a:off x="214282" y="1571612"/>
            <a:ext cx="2143140" cy="2246769"/>
          </a:xfrm>
          <a:prstGeom prst="rect">
            <a:avLst/>
          </a:prstGeom>
          <a:noFill/>
        </p:spPr>
        <p:txBody>
          <a:bodyPr wrap="square" rtlCol="0">
            <a:spAutoFit/>
          </a:bodyPr>
          <a:lstStyle/>
          <a:p>
            <a:r>
              <a:rPr lang="fr-FR" sz="2800" b="1" i="1" dirty="0"/>
              <a:t>Un système intégré</a:t>
            </a:r>
            <a:r>
              <a:rPr lang="en-GB" sz="2800" b="1" i="1" dirty="0"/>
              <a:t>: CHORUS- France</a:t>
            </a:r>
          </a:p>
        </p:txBody>
      </p:sp>
    </p:spTree>
    <p:extLst>
      <p:ext uri="{BB962C8B-B14F-4D97-AF65-F5344CB8AC3E}">
        <p14:creationId xmlns:p14="http://schemas.microsoft.com/office/powerpoint/2010/main" val="12467966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63D518-380C-4146-BCCE-99FAD73CDC44}"/>
              </a:ext>
            </a:extLst>
          </p:cNvPr>
          <p:cNvSpPr>
            <a:spLocks noGrp="1"/>
          </p:cNvSpPr>
          <p:nvPr>
            <p:ph type="title"/>
          </p:nvPr>
        </p:nvSpPr>
        <p:spPr/>
        <p:txBody>
          <a:bodyPr/>
          <a:lstStyle/>
          <a:p>
            <a:r>
              <a:rPr lang="fr-FR" dirty="0"/>
              <a:t>Les coûts des projets</a:t>
            </a:r>
          </a:p>
        </p:txBody>
      </p:sp>
      <p:sp>
        <p:nvSpPr>
          <p:cNvPr id="3" name="Espace réservé du contenu 2">
            <a:extLst>
              <a:ext uri="{FF2B5EF4-FFF2-40B4-BE49-F238E27FC236}">
                <a16:creationId xmlns:a16="http://schemas.microsoft.com/office/drawing/2014/main" id="{8CA8614D-FA5F-47F3-9FA8-1ED924471456}"/>
              </a:ext>
            </a:extLst>
          </p:cNvPr>
          <p:cNvSpPr>
            <a:spLocks noGrp="1"/>
          </p:cNvSpPr>
          <p:nvPr>
            <p:ph idx="1"/>
          </p:nvPr>
        </p:nvSpPr>
        <p:spPr/>
        <p:txBody>
          <a:bodyPr/>
          <a:lstStyle/>
          <a:p>
            <a:r>
              <a:rPr lang="fr-FR" dirty="0"/>
              <a:t>. En février 2015, le cout total du projet Chorus pour la sphère publique est estimé à 993 millions d'euros et le gain annuel récurrent à 427 millions d'euros. La diminution du coût global de Chorus s'explique par la baisse des couts récurrents qui vient plus que compenser la réévaluation des coûts d'investissement.</a:t>
            </a:r>
          </a:p>
          <a:p>
            <a:r>
              <a:rPr lang="fr-FR" dirty="0"/>
              <a:t>. Le coût de développement du logiciel intégré SIGFIP au Bénin est estimé à 4 millions d’euros.</a:t>
            </a:r>
          </a:p>
        </p:txBody>
      </p:sp>
    </p:spTree>
    <p:extLst>
      <p:ext uri="{BB962C8B-B14F-4D97-AF65-F5344CB8AC3E}">
        <p14:creationId xmlns:p14="http://schemas.microsoft.com/office/powerpoint/2010/main" val="13154602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Espace réservé du contenu 1"/>
          <p:cNvSpPr>
            <a:spLocks noGrp="1"/>
          </p:cNvSpPr>
          <p:nvPr>
            <p:ph idx="1"/>
          </p:nvPr>
        </p:nvSpPr>
        <p:spPr>
          <a:xfrm>
            <a:off x="285750" y="2643188"/>
            <a:ext cx="8229600" cy="3276600"/>
          </a:xfrm>
        </p:spPr>
        <p:txBody>
          <a:bodyPr/>
          <a:lstStyle/>
          <a:p>
            <a:pPr eaLnBrk="1" hangingPunct="1">
              <a:spcBef>
                <a:spcPts val="1200"/>
              </a:spcBef>
              <a:spcAft>
                <a:spcPts val="1200"/>
              </a:spcAft>
              <a:buClrTx/>
              <a:buFont typeface="Wingdings" pitchFamily="2" charset="2"/>
              <a:buChar char="Ø"/>
            </a:pPr>
            <a:r>
              <a:rPr lang="fr-FR" sz="2000" i="0" dirty="0"/>
              <a:t>D’après une étude du FMI le système informatisé de gestion budgétaire en Tanzanie est l’un des systèmes qui donne des résultats satisfaisants</a:t>
            </a:r>
          </a:p>
          <a:p>
            <a:pPr eaLnBrk="1" hangingPunct="1">
              <a:spcBef>
                <a:spcPts val="1200"/>
              </a:spcBef>
              <a:spcAft>
                <a:spcPts val="1200"/>
              </a:spcAft>
              <a:buClrTx/>
              <a:buFont typeface="Wingdings" pitchFamily="2" charset="2"/>
              <a:buChar char="Ø"/>
            </a:pPr>
            <a:r>
              <a:rPr lang="fr-FR" sz="2000" i="0" dirty="0"/>
              <a:t>Ce système a fait l’objet d’un développement </a:t>
            </a:r>
            <a:r>
              <a:rPr lang="fr-FR" sz="2000" i="0" dirty="0" err="1"/>
              <a:t>ad’hoc</a:t>
            </a:r>
            <a:endParaRPr lang="fr-FR" sz="2000" i="0" dirty="0"/>
          </a:p>
          <a:p>
            <a:pPr eaLnBrk="1" hangingPunct="1">
              <a:spcBef>
                <a:spcPts val="1200"/>
              </a:spcBef>
              <a:spcAft>
                <a:spcPts val="1200"/>
              </a:spcAft>
              <a:buClrTx/>
              <a:buFont typeface="Wingdings" pitchFamily="2" charset="2"/>
              <a:buChar char="Ø"/>
            </a:pPr>
            <a:r>
              <a:rPr lang="fr-FR" sz="2000" i="0" dirty="0"/>
              <a:t>Il n’est pas totalement intégré. Les entités et systèmes suivants ne sont pas intégrés dans le système central : (i) système de gestion de la paie et des ressources humaines; (ii) système de préparation du budget; (iii) systèmes informatisés de l’administration fiscale de Tanzanie; (iv) les 21 sous-trésoreries et ministères régionaux</a:t>
            </a:r>
          </a:p>
          <a:p>
            <a:pPr eaLnBrk="1" hangingPunct="1"/>
            <a:endParaRPr lang="fr-BE" dirty="0"/>
          </a:p>
        </p:txBody>
      </p:sp>
      <p:sp>
        <p:nvSpPr>
          <p:cNvPr id="31747" name="Titre 2"/>
          <p:cNvSpPr>
            <a:spLocks noGrp="1"/>
          </p:cNvSpPr>
          <p:nvPr>
            <p:ph type="title"/>
          </p:nvPr>
        </p:nvSpPr>
        <p:spPr>
          <a:xfrm>
            <a:off x="584126" y="1337470"/>
            <a:ext cx="7632848" cy="1143000"/>
          </a:xfrm>
          <a:ln/>
        </p:spPr>
        <p:txBody>
          <a:bodyPr/>
          <a:lstStyle/>
          <a:p>
            <a:pPr indent="0" eaLnBrk="1" hangingPunct="1"/>
            <a:r>
              <a:rPr lang="fr-FR" i="1" dirty="0"/>
              <a:t>Tanzanie – un système non complètement intégré mais qui fonctionne</a:t>
            </a:r>
          </a:p>
        </p:txBody>
      </p:sp>
      <p:sp>
        <p:nvSpPr>
          <p:cNvPr id="31748" name="Espace réservé du numéro de diapositive 3"/>
          <p:cNvSpPr>
            <a:spLocks noGrp="1"/>
          </p:cNvSpPr>
          <p:nvPr>
            <p:ph type="sldNum" sz="quarter" idx="10"/>
          </p:nvPr>
        </p:nvSpPr>
        <p:spPr>
          <a:noFill/>
        </p:spPr>
        <p:txBody>
          <a:bodyPr/>
          <a:lstStyle/>
          <a:p>
            <a:fld id="{30C4CFB3-5906-4F63-A380-F8193E3CC230}" type="slidenum">
              <a:rPr lang="en-GB" smtClean="0"/>
              <a:pPr/>
              <a:t>28</a:t>
            </a:fld>
            <a:endParaRPr lang="en-GB"/>
          </a:p>
        </p:txBody>
      </p:sp>
    </p:spTree>
    <p:extLst>
      <p:ext uri="{BB962C8B-B14F-4D97-AF65-F5344CB8AC3E}">
        <p14:creationId xmlns:p14="http://schemas.microsoft.com/office/powerpoint/2010/main" val="32745051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2773DD7A-F6C6-4216-B306-F98165C58FE4}" type="slidenum">
              <a:rPr lang="fr-FR">
                <a:latin typeface="+mj-lt"/>
              </a:rPr>
              <a:pPr algn="l" eaLnBrk="0" hangingPunct="0">
                <a:lnSpc>
                  <a:spcPts val="1400"/>
                </a:lnSpc>
                <a:defRPr/>
              </a:pPr>
              <a:t>29</a:t>
            </a:fld>
            <a:endParaRPr lang="fr-FR" dirty="0">
              <a:latin typeface="+mj-lt"/>
            </a:endParaRPr>
          </a:p>
        </p:txBody>
      </p:sp>
      <p:sp>
        <p:nvSpPr>
          <p:cNvPr id="14339" name="Rectangle 2"/>
          <p:cNvSpPr>
            <a:spLocks noGrp="1" noChangeArrowheads="1"/>
          </p:cNvSpPr>
          <p:nvPr>
            <p:ph type="title"/>
          </p:nvPr>
        </p:nvSpPr>
        <p:spPr>
          <a:xfrm>
            <a:off x="285720" y="928670"/>
            <a:ext cx="8339138" cy="1139825"/>
          </a:xfrm>
        </p:spPr>
        <p:txBody>
          <a:bodyPr/>
          <a:lstStyle/>
          <a:p>
            <a:r>
              <a:rPr lang="fr-FR" sz="2600" i="1" dirty="0"/>
              <a:t>Est-ce qu'un PGI doit dicter les procédures?</a:t>
            </a:r>
          </a:p>
        </p:txBody>
      </p:sp>
      <p:sp>
        <p:nvSpPr>
          <p:cNvPr id="14340" name="Rectangle 3"/>
          <p:cNvSpPr>
            <a:spLocks noGrp="1" noChangeArrowheads="1"/>
          </p:cNvSpPr>
          <p:nvPr>
            <p:ph type="body" idx="1"/>
          </p:nvPr>
        </p:nvSpPr>
        <p:spPr>
          <a:xfrm>
            <a:off x="142875" y="2214555"/>
            <a:ext cx="8786843" cy="4051308"/>
          </a:xfrm>
        </p:spPr>
        <p:txBody>
          <a:bodyPr/>
          <a:lstStyle/>
          <a:p>
            <a:pPr lvl="1">
              <a:spcBef>
                <a:spcPts val="600"/>
              </a:spcBef>
              <a:spcAft>
                <a:spcPts val="600"/>
              </a:spcAft>
              <a:buClrTx/>
              <a:buFont typeface="Wingdings" pitchFamily="2" charset="2"/>
              <a:buChar char="Ø"/>
            </a:pPr>
            <a:r>
              <a:rPr lang="fr-FR" sz="2200" b="0" dirty="0"/>
              <a:t>Les partisans des PGI suggèrent quelquefois de repenser les procédures budgétaires pour les adapter à un PGI.</a:t>
            </a:r>
          </a:p>
          <a:p>
            <a:pPr lvl="2">
              <a:spcBef>
                <a:spcPts val="600"/>
              </a:spcBef>
              <a:spcAft>
                <a:spcPts val="600"/>
              </a:spcAft>
              <a:buFont typeface="Arial" pitchFamily="34" charset="0"/>
              <a:buChar char="•"/>
            </a:pPr>
            <a:r>
              <a:rPr lang="fr-FR" sz="2200" dirty="0"/>
              <a:t>Cela est un moyen de diminuer le coût du paramétrage</a:t>
            </a:r>
          </a:p>
          <a:p>
            <a:pPr lvl="1">
              <a:spcBef>
                <a:spcPts val="600"/>
              </a:spcBef>
              <a:spcAft>
                <a:spcPts val="600"/>
              </a:spcAft>
              <a:buClrTx/>
              <a:buFont typeface="Wingdings" pitchFamily="2" charset="2"/>
              <a:buChar char="Ø"/>
            </a:pPr>
            <a:r>
              <a:rPr lang="fr-FR" sz="2200" b="0" dirty="0"/>
              <a:t>Cette démarche est à écarter</a:t>
            </a:r>
          </a:p>
          <a:p>
            <a:pPr lvl="2">
              <a:spcBef>
                <a:spcPts val="600"/>
              </a:spcBef>
              <a:spcAft>
                <a:spcPts val="600"/>
              </a:spcAft>
              <a:buFont typeface="Arial" pitchFamily="34" charset="0"/>
              <a:buChar char="•"/>
            </a:pPr>
            <a:r>
              <a:rPr lang="fr-FR" sz="2200" dirty="0"/>
              <a:t>On n'informatise pas des procédures discutables</a:t>
            </a:r>
          </a:p>
          <a:p>
            <a:pPr lvl="2">
              <a:spcBef>
                <a:spcPts val="600"/>
              </a:spcBef>
              <a:spcAft>
                <a:spcPts val="600"/>
              </a:spcAft>
              <a:buFont typeface="Arial" pitchFamily="34" charset="0"/>
              <a:buChar char="•"/>
            </a:pPr>
            <a:r>
              <a:rPr lang="fr-FR" sz="2200" dirty="0"/>
              <a:t>Mais l'informatisation doit tenir compte de l'existant, des réformes en cours et de la culture administrative</a:t>
            </a:r>
          </a:p>
        </p:txBody>
      </p:sp>
      <p:pic>
        <p:nvPicPr>
          <p:cNvPr id="14341" name="Picture 4"/>
          <p:cNvPicPr>
            <a:picLocks noChangeAspect="1" noChangeArrowheads="1"/>
          </p:cNvPicPr>
          <p:nvPr/>
        </p:nvPicPr>
        <p:blipFill>
          <a:blip r:embed="rId3" cstate="print"/>
          <a:srcRect/>
          <a:stretch>
            <a:fillRect/>
          </a:stretch>
        </p:blipFill>
        <p:spPr bwMode="auto">
          <a:xfrm>
            <a:off x="7390377" y="5615266"/>
            <a:ext cx="1234481" cy="1090334"/>
          </a:xfrm>
          <a:prstGeom prst="rect">
            <a:avLst/>
          </a:prstGeom>
          <a:noFill/>
          <a:ln w="9525">
            <a:noFill/>
            <a:miter lim="800000"/>
            <a:headEnd/>
            <a:tailEnd/>
          </a:ln>
        </p:spPr>
      </p:pic>
    </p:spTree>
    <p:extLst>
      <p:ext uri="{BB962C8B-B14F-4D97-AF65-F5344CB8AC3E}">
        <p14:creationId xmlns:p14="http://schemas.microsoft.com/office/powerpoint/2010/main" val="2355496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Espace réservé du contenu 1"/>
          <p:cNvSpPr>
            <a:spLocks noGrp="1"/>
          </p:cNvSpPr>
          <p:nvPr>
            <p:ph idx="1"/>
          </p:nvPr>
        </p:nvSpPr>
        <p:spPr>
          <a:xfrm>
            <a:off x="500063" y="2571750"/>
            <a:ext cx="8229600" cy="2163763"/>
          </a:xfrm>
        </p:spPr>
        <p:txBody>
          <a:bodyPr/>
          <a:lstStyle/>
          <a:p>
            <a:pPr eaLnBrk="1" hangingPunct="1">
              <a:buClrTx/>
              <a:buFont typeface="Wingdings" panose="05000000000000000000" pitchFamily="2" charset="2"/>
              <a:buChar char="Ø"/>
            </a:pPr>
            <a:r>
              <a:rPr lang="fr-FR" sz="2500" b="1" i="0" dirty="0">
                <a:solidFill>
                  <a:srgbClr val="FF0000"/>
                </a:solidFill>
              </a:rPr>
              <a:t>Gestion budgétaire des dépenses de personnel</a:t>
            </a:r>
          </a:p>
          <a:p>
            <a:pPr eaLnBrk="1" hangingPunct="1">
              <a:buClrTx/>
              <a:buFont typeface="Wingdings" panose="05000000000000000000" pitchFamily="2" charset="2"/>
              <a:buChar char="Ø"/>
            </a:pPr>
            <a:endParaRPr lang="fr-FR" sz="2500" i="0" dirty="0">
              <a:solidFill>
                <a:srgbClr val="FF0000"/>
              </a:solidFill>
            </a:endParaRPr>
          </a:p>
          <a:p>
            <a:pPr eaLnBrk="1" hangingPunct="1">
              <a:buClrTx/>
              <a:buFont typeface="Wingdings" panose="05000000000000000000" pitchFamily="2" charset="2"/>
              <a:buChar char="Ø"/>
            </a:pPr>
            <a:r>
              <a:rPr lang="fr-FR" sz="2500" i="0" dirty="0"/>
              <a:t>Les marchés publics</a:t>
            </a:r>
            <a:br>
              <a:rPr lang="fr-FR" sz="2500" i="0" dirty="0"/>
            </a:br>
            <a:endParaRPr lang="fr-FR" sz="2500" i="0" dirty="0"/>
          </a:p>
          <a:p>
            <a:pPr eaLnBrk="1" hangingPunct="1">
              <a:buClrTx/>
              <a:buFont typeface="Wingdings" panose="05000000000000000000" pitchFamily="2" charset="2"/>
              <a:buChar char="Ø"/>
            </a:pPr>
            <a:r>
              <a:rPr lang="fr-FR" sz="2500" i="0" dirty="0"/>
              <a:t>Utilisation de l’informatique</a:t>
            </a:r>
          </a:p>
          <a:p>
            <a:pPr eaLnBrk="1" hangingPunct="1"/>
            <a:endParaRPr lang="fr-BE" sz="2800" dirty="0"/>
          </a:p>
        </p:txBody>
      </p:sp>
      <p:sp>
        <p:nvSpPr>
          <p:cNvPr id="7171" name="Titre 2"/>
          <p:cNvSpPr>
            <a:spLocks noGrp="1"/>
          </p:cNvSpPr>
          <p:nvPr>
            <p:ph type="title"/>
          </p:nvPr>
        </p:nvSpPr>
        <p:spPr>
          <a:xfrm>
            <a:off x="0" y="1357313"/>
            <a:ext cx="9144000" cy="1143000"/>
          </a:xfrm>
          <a:ln/>
        </p:spPr>
        <p:txBody>
          <a:bodyPr/>
          <a:lstStyle/>
          <a:p>
            <a:pPr indent="0" algn="ctr" eaLnBrk="1" hangingPunct="1"/>
            <a:r>
              <a:rPr lang="fr-BE" i="1" dirty="0"/>
              <a:t>Plan du module</a:t>
            </a:r>
          </a:p>
        </p:txBody>
      </p:sp>
      <p:sp>
        <p:nvSpPr>
          <p:cNvPr id="7172" name="Espace réservé du numéro de diapositive 3"/>
          <p:cNvSpPr>
            <a:spLocks noGrp="1"/>
          </p:cNvSpPr>
          <p:nvPr>
            <p:ph type="sldNum" sz="quarter" idx="10"/>
          </p:nvPr>
        </p:nvSpPr>
        <p:spPr>
          <a:noFill/>
        </p:spPr>
        <p:txBody>
          <a:bodyPr/>
          <a:lstStyle/>
          <a:p>
            <a:fld id="{318E22C0-3C5B-4F04-8A75-B49A0E955A90}" type="slidenum">
              <a:rPr lang="en-GB" smtClean="0"/>
              <a:pPr/>
              <a:t>3</a:t>
            </a:fld>
            <a:endParaRPr lang="en-GB"/>
          </a:p>
        </p:txBody>
      </p:sp>
    </p:spTree>
    <p:extLst>
      <p:ext uri="{BB962C8B-B14F-4D97-AF65-F5344CB8AC3E}">
        <p14:creationId xmlns:p14="http://schemas.microsoft.com/office/powerpoint/2010/main" val="37389010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ce réservé du contenu 1"/>
          <p:cNvSpPr>
            <a:spLocks noGrp="1"/>
          </p:cNvSpPr>
          <p:nvPr>
            <p:ph idx="1"/>
          </p:nvPr>
        </p:nvSpPr>
        <p:spPr>
          <a:xfrm>
            <a:off x="90263" y="1582362"/>
            <a:ext cx="9017592" cy="4290982"/>
          </a:xfrm>
        </p:spPr>
        <p:txBody>
          <a:bodyPr/>
          <a:lstStyle/>
          <a:p>
            <a:pPr eaLnBrk="1" hangingPunct="1">
              <a:spcBef>
                <a:spcPts val="0"/>
              </a:spcBef>
              <a:spcAft>
                <a:spcPts val="0"/>
              </a:spcAft>
              <a:buClrTx/>
              <a:buFont typeface="Wingdings" panose="05000000000000000000" pitchFamily="2" charset="2"/>
              <a:buChar char="Ø"/>
            </a:pPr>
            <a:r>
              <a:rPr lang="fr-FR" sz="1800" i="0" dirty="0">
                <a:latin typeface="+mj-lt"/>
                <a:cs typeface="Arial" panose="020B0604020202020204" pitchFamily="34" charset="0"/>
              </a:rPr>
              <a:t>L’informatisation présente des risques qui augmentent lorsque:</a:t>
            </a:r>
          </a:p>
          <a:p>
            <a:pPr lvl="1" eaLnBrk="1" hangingPunct="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Le projet est complexe</a:t>
            </a:r>
          </a:p>
          <a:p>
            <a:pPr lvl="1" eaLnBrk="1" hangingPunct="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La capacité des fonctionnaires locaux d’évaluer de manière critique tous les aspects du projet est limitée</a:t>
            </a:r>
          </a:p>
          <a:p>
            <a:pPr lvl="1" eaLnBrk="1" hangingPunct="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Le projet est fortement influencé par des consultants externes</a:t>
            </a:r>
          </a:p>
          <a:p>
            <a:pPr lvl="1" eaLnBrk="1" hangingPunct="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L’appui politique est insuffisant</a:t>
            </a:r>
          </a:p>
          <a:p>
            <a:pPr marL="457200" lvl="1" indent="0" eaLnBrk="1" hangingPunct="1">
              <a:spcBef>
                <a:spcPts val="0"/>
              </a:spcBef>
              <a:spcAft>
                <a:spcPts val="0"/>
              </a:spcAft>
              <a:buClrTx/>
              <a:buNone/>
            </a:pPr>
            <a:endParaRPr lang="fr-FR" sz="1800" b="0" i="0" dirty="0">
              <a:latin typeface="+mj-lt"/>
              <a:cs typeface="Arial" panose="020B0604020202020204" pitchFamily="34" charset="0"/>
            </a:endParaRPr>
          </a:p>
          <a:p>
            <a:pPr>
              <a:spcBef>
                <a:spcPts val="0"/>
              </a:spcBef>
              <a:spcAft>
                <a:spcPts val="0"/>
              </a:spcAft>
              <a:buClrTx/>
              <a:buFont typeface="Wingdings" pitchFamily="2" charset="2"/>
              <a:buChar char="Ø"/>
            </a:pPr>
            <a:r>
              <a:rPr lang="fr-FR" sz="1800" i="0" dirty="0">
                <a:latin typeface="+mj-lt"/>
                <a:cs typeface="Arial" panose="020B0604020202020204" pitchFamily="34" charset="0"/>
              </a:rPr>
              <a:t>La préparation d’un projet d’informatisation comprend :</a:t>
            </a:r>
          </a:p>
          <a:p>
            <a:pPr lvl="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Définir le champ du projet</a:t>
            </a:r>
          </a:p>
          <a:p>
            <a:pPr lvl="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Examiner les préalables sur le plan des procédures (ex. classification budgétaire)</a:t>
            </a:r>
          </a:p>
          <a:p>
            <a:pPr lvl="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Examiner les contraintes de capacité, s’assurer de l’engagement politique</a:t>
            </a:r>
          </a:p>
          <a:p>
            <a:pPr lvl="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Choix des options (PGI, développement)</a:t>
            </a:r>
          </a:p>
          <a:p>
            <a:pPr lvl="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Modalités d’extension progressive sur le territoire, dans les ministères </a:t>
            </a:r>
          </a:p>
          <a:p>
            <a:pPr lvl="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Dispositif de gestion du projet</a:t>
            </a:r>
          </a:p>
          <a:p>
            <a:pPr lvl="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Budget, financement</a:t>
            </a:r>
          </a:p>
          <a:p>
            <a:pPr lvl="1">
              <a:spcBef>
                <a:spcPts val="0"/>
              </a:spcBef>
              <a:spcAft>
                <a:spcPts val="0"/>
              </a:spcAft>
              <a:buClrTx/>
              <a:buFont typeface="Arial" panose="020B0604020202020204" pitchFamily="34" charset="0"/>
              <a:buChar char="•"/>
            </a:pPr>
            <a:r>
              <a:rPr lang="fr-FR" sz="1800" b="0" i="0" dirty="0">
                <a:latin typeface="+mj-lt"/>
                <a:cs typeface="Arial" panose="020B0604020202020204" pitchFamily="34" charset="0"/>
              </a:rPr>
              <a:t>Gestion du changement</a:t>
            </a:r>
          </a:p>
          <a:p>
            <a:pPr lvl="1" eaLnBrk="1" hangingPunct="1">
              <a:spcBef>
                <a:spcPts val="0"/>
              </a:spcBef>
              <a:spcAft>
                <a:spcPts val="0"/>
              </a:spcAft>
              <a:buClrTx/>
              <a:buFont typeface="Arial" panose="020B0604020202020204" pitchFamily="34" charset="0"/>
              <a:buChar char="•"/>
            </a:pPr>
            <a:endParaRPr lang="fr-FR" sz="1600" i="0" dirty="0"/>
          </a:p>
          <a:p>
            <a:pPr eaLnBrk="1" hangingPunct="1"/>
            <a:endParaRPr lang="fr-BE" dirty="0"/>
          </a:p>
        </p:txBody>
      </p:sp>
      <p:sp>
        <p:nvSpPr>
          <p:cNvPr id="32771" name="Titre 2"/>
          <p:cNvSpPr>
            <a:spLocks noGrp="1"/>
          </p:cNvSpPr>
          <p:nvPr>
            <p:ph type="title"/>
          </p:nvPr>
        </p:nvSpPr>
        <p:spPr>
          <a:xfrm>
            <a:off x="90263" y="1374611"/>
            <a:ext cx="9144000" cy="415503"/>
          </a:xfrm>
          <a:ln/>
        </p:spPr>
        <p:txBody>
          <a:bodyPr/>
          <a:lstStyle/>
          <a:p>
            <a:pPr indent="0" eaLnBrk="1" hangingPunct="1"/>
            <a:r>
              <a:rPr lang="fr-FR" sz="2400" i="1" dirty="0"/>
              <a:t>Gérer l’informatisation</a:t>
            </a:r>
            <a:br>
              <a:rPr lang="fr-FR" sz="2400" i="1" dirty="0"/>
            </a:br>
            <a:endParaRPr lang="fr-FR" sz="2400" i="1" dirty="0"/>
          </a:p>
        </p:txBody>
      </p:sp>
      <p:sp>
        <p:nvSpPr>
          <p:cNvPr id="32772" name="Espace réservé du numéro de diapositive 3"/>
          <p:cNvSpPr>
            <a:spLocks noGrp="1"/>
          </p:cNvSpPr>
          <p:nvPr>
            <p:ph type="sldNum" sz="quarter" idx="10"/>
          </p:nvPr>
        </p:nvSpPr>
        <p:spPr>
          <a:noFill/>
        </p:spPr>
        <p:txBody>
          <a:bodyPr/>
          <a:lstStyle/>
          <a:p>
            <a:fld id="{CCBBCEC2-AB8B-4FEC-86B1-90060FDE2301}" type="slidenum">
              <a:rPr lang="en-GB" smtClean="0"/>
              <a:pPr/>
              <a:t>30</a:t>
            </a:fld>
            <a:endParaRPr lang="en-GB"/>
          </a:p>
        </p:txBody>
      </p:sp>
    </p:spTree>
    <p:extLst>
      <p:ext uri="{BB962C8B-B14F-4D97-AF65-F5344CB8AC3E}">
        <p14:creationId xmlns:p14="http://schemas.microsoft.com/office/powerpoint/2010/main" val="8355569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Espace réservé du contenu 1"/>
          <p:cNvSpPr>
            <a:spLocks noGrp="1"/>
          </p:cNvSpPr>
          <p:nvPr>
            <p:ph idx="1"/>
          </p:nvPr>
        </p:nvSpPr>
        <p:spPr>
          <a:xfrm>
            <a:off x="357188" y="2571750"/>
            <a:ext cx="8229600" cy="2592388"/>
          </a:xfrm>
        </p:spPr>
        <p:txBody>
          <a:bodyPr/>
          <a:lstStyle/>
          <a:p>
            <a:pPr eaLnBrk="1" hangingPunct="1">
              <a:spcBef>
                <a:spcPts val="1200"/>
              </a:spcBef>
              <a:spcAft>
                <a:spcPts val="1200"/>
              </a:spcAft>
              <a:buClrTx/>
            </a:pPr>
            <a:r>
              <a:rPr lang="fr-FR" sz="2200" i="0" dirty="0"/>
              <a:t>La gestion de la paie et les marchés sont des domaines présentant de hauts risques de fraude et corruption</a:t>
            </a:r>
          </a:p>
          <a:p>
            <a:pPr eaLnBrk="1" hangingPunct="1">
              <a:spcBef>
                <a:spcPts val="1200"/>
              </a:spcBef>
              <a:spcAft>
                <a:spcPts val="1200"/>
              </a:spcAft>
              <a:buClrTx/>
            </a:pPr>
            <a:r>
              <a:rPr lang="fr-FR" sz="2200" i="0" dirty="0"/>
              <a:t>Les marchés sont un domaine propice à la fraude et à la corruption</a:t>
            </a:r>
          </a:p>
          <a:p>
            <a:pPr eaLnBrk="1" hangingPunct="1">
              <a:spcBef>
                <a:spcPts val="1200"/>
              </a:spcBef>
              <a:spcAft>
                <a:spcPts val="1200"/>
              </a:spcAft>
              <a:buClrTx/>
            </a:pPr>
            <a:r>
              <a:rPr lang="fr-FR" sz="2200" b="0" i="0" dirty="0"/>
              <a:t>Les contrôles internes peuvent atténuer ces aspects</a:t>
            </a:r>
          </a:p>
          <a:p>
            <a:pPr eaLnBrk="1" hangingPunct="1">
              <a:spcBef>
                <a:spcPts val="1200"/>
              </a:spcBef>
              <a:spcAft>
                <a:spcPts val="1200"/>
              </a:spcAft>
              <a:buClrTx/>
            </a:pPr>
            <a:r>
              <a:rPr lang="fr-FR" sz="2200" i="0" dirty="0"/>
              <a:t>Bien analyser les risques avant d’engager une opération d’informatisation</a:t>
            </a:r>
            <a:br>
              <a:rPr lang="fr-FR" sz="2000" dirty="0"/>
            </a:br>
            <a:endParaRPr lang="fr-FR" sz="2000" dirty="0"/>
          </a:p>
          <a:p>
            <a:pPr eaLnBrk="1" hangingPunct="1"/>
            <a:endParaRPr lang="fr-BE" sz="2800" dirty="0"/>
          </a:p>
        </p:txBody>
      </p:sp>
      <p:sp>
        <p:nvSpPr>
          <p:cNvPr id="34819" name="Titre 2"/>
          <p:cNvSpPr>
            <a:spLocks noGrp="1"/>
          </p:cNvSpPr>
          <p:nvPr>
            <p:ph type="title"/>
          </p:nvPr>
        </p:nvSpPr>
        <p:spPr>
          <a:xfrm>
            <a:off x="-100012" y="1285874"/>
            <a:ext cx="9144000" cy="1143000"/>
          </a:xfrm>
          <a:ln/>
        </p:spPr>
        <p:txBody>
          <a:bodyPr/>
          <a:lstStyle/>
          <a:p>
            <a:pPr indent="0" algn="ctr" eaLnBrk="1" hangingPunct="1"/>
            <a:r>
              <a:rPr lang="en-US" dirty="0"/>
              <a:t>Messages clef</a:t>
            </a:r>
            <a:endParaRPr lang="fr-BE" dirty="0"/>
          </a:p>
        </p:txBody>
      </p:sp>
      <p:sp>
        <p:nvSpPr>
          <p:cNvPr id="34820" name="Espace réservé du numéro de diapositive 3"/>
          <p:cNvSpPr>
            <a:spLocks noGrp="1"/>
          </p:cNvSpPr>
          <p:nvPr>
            <p:ph type="sldNum" sz="quarter" idx="10"/>
          </p:nvPr>
        </p:nvSpPr>
        <p:spPr>
          <a:noFill/>
        </p:spPr>
        <p:txBody>
          <a:bodyPr/>
          <a:lstStyle/>
          <a:p>
            <a:fld id="{6CFA574C-E6B6-40C8-8BEE-F692BB65CCE6}" type="slidenum">
              <a:rPr lang="en-GB" smtClean="0"/>
              <a:pPr/>
              <a:t>31</a:t>
            </a:fld>
            <a:endParaRPr lang="en-GB"/>
          </a:p>
        </p:txBody>
      </p:sp>
      <p:sp>
        <p:nvSpPr>
          <p:cNvPr id="5" name="Right Arrow 4"/>
          <p:cNvSpPr>
            <a:spLocks noChangeArrowheads="1"/>
          </p:cNvSpPr>
          <p:nvPr/>
        </p:nvSpPr>
        <p:spPr bwMode="auto">
          <a:xfrm>
            <a:off x="1331640" y="1497012"/>
            <a:ext cx="1584325" cy="720725"/>
          </a:xfrm>
          <a:prstGeom prst="rightArrow">
            <a:avLst>
              <a:gd name="adj1" fmla="val 50000"/>
              <a:gd name="adj2" fmla="val 49959"/>
            </a:avLst>
          </a:prstGeom>
          <a:solidFill>
            <a:srgbClr val="FFC000"/>
          </a:solidFill>
          <a:ln w="9525" algn="ctr">
            <a:noFill/>
            <a:round/>
            <a:headEnd/>
            <a:tailEnd/>
          </a:ln>
        </p:spPr>
        <p:txBody>
          <a:bodyPr anchor="ctr"/>
          <a:ls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marL="3175"/>
            <a:endParaRPr lang="en-US"/>
          </a:p>
        </p:txBody>
      </p:sp>
      <p:sp>
        <p:nvSpPr>
          <p:cNvPr id="6" name="Right Arrow 5"/>
          <p:cNvSpPr>
            <a:spLocks noChangeArrowheads="1"/>
          </p:cNvSpPr>
          <p:nvPr/>
        </p:nvSpPr>
        <p:spPr bwMode="auto">
          <a:xfrm rot="10800000">
            <a:off x="6300192" y="1524131"/>
            <a:ext cx="1584325" cy="720725"/>
          </a:xfrm>
          <a:prstGeom prst="rightArrow">
            <a:avLst>
              <a:gd name="adj1" fmla="val 50000"/>
              <a:gd name="adj2" fmla="val 49959"/>
            </a:avLst>
          </a:prstGeom>
          <a:solidFill>
            <a:srgbClr val="FFC000"/>
          </a:solidFill>
          <a:ln w="9525" algn="ctr">
            <a:noFill/>
            <a:round/>
            <a:headEnd/>
            <a:tailEnd/>
          </a:ln>
        </p:spPr>
        <p:txBody>
          <a:bodyPr anchor="ctr"/>
          <a:ls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a:lstStyle>
          <a:p>
            <a:pPr marL="3175"/>
            <a:endParaRPr lang="en-US"/>
          </a:p>
        </p:txBody>
      </p:sp>
    </p:spTree>
    <p:extLst>
      <p:ext uri="{BB962C8B-B14F-4D97-AF65-F5344CB8AC3E}">
        <p14:creationId xmlns:p14="http://schemas.microsoft.com/office/powerpoint/2010/main" val="52609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u contenu 1"/>
          <p:cNvSpPr>
            <a:spLocks noGrp="1"/>
          </p:cNvSpPr>
          <p:nvPr>
            <p:ph idx="1"/>
          </p:nvPr>
        </p:nvSpPr>
        <p:spPr>
          <a:xfrm>
            <a:off x="179512" y="2499483"/>
            <a:ext cx="8229600" cy="3529012"/>
          </a:xfrm>
        </p:spPr>
        <p:txBody>
          <a:bodyPr/>
          <a:lstStyle/>
          <a:p>
            <a:pPr eaLnBrk="1" hangingPunct="1">
              <a:spcBef>
                <a:spcPts val="300"/>
              </a:spcBef>
              <a:buClrTx/>
            </a:pPr>
            <a:r>
              <a:rPr lang="fr-FR" sz="2200" i="0" dirty="0"/>
              <a:t>La gestion et le contrôle des dépenses de personnel repose sur trois séries de données:</a:t>
            </a:r>
            <a:br>
              <a:rPr lang="fr-FR" sz="2200" i="0" dirty="0"/>
            </a:br>
            <a:br>
              <a:rPr lang="fr-FR" i="0" dirty="0"/>
            </a:br>
            <a:r>
              <a:rPr lang="fr-FR" sz="2000" i="0" dirty="0"/>
              <a:t>(1) postes financés par organisme</a:t>
            </a:r>
            <a:br>
              <a:rPr lang="fr-FR" sz="2000" i="0" dirty="0"/>
            </a:br>
            <a:br>
              <a:rPr lang="fr-FR" sz="2000" i="0" dirty="0"/>
            </a:br>
            <a:r>
              <a:rPr lang="fr-FR" sz="2000" i="0" dirty="0"/>
              <a:t>(2) données sur le personnel – liste nominative, situation de chaque personne </a:t>
            </a:r>
            <a:br>
              <a:rPr lang="fr-FR" sz="2000" i="0" dirty="0"/>
            </a:br>
            <a:br>
              <a:rPr lang="fr-FR" sz="2000" i="0" dirty="0"/>
            </a:br>
            <a:r>
              <a:rPr lang="fr-FR" sz="2000" i="0" dirty="0"/>
              <a:t>(3) états de paie (dit de la “solde” en Afrique francophone sub-saharienne)  </a:t>
            </a:r>
            <a:br>
              <a:rPr lang="fr-FR" i="0" dirty="0"/>
            </a:br>
            <a:r>
              <a:rPr lang="fr-FR" i="0" dirty="0"/>
              <a:t> </a:t>
            </a:r>
          </a:p>
          <a:p>
            <a:pPr eaLnBrk="1" hangingPunct="1">
              <a:buClrTx/>
            </a:pPr>
            <a:endParaRPr lang="fr-BE" i="0" dirty="0"/>
          </a:p>
        </p:txBody>
      </p:sp>
      <p:sp>
        <p:nvSpPr>
          <p:cNvPr id="10243" name="Titre 2"/>
          <p:cNvSpPr>
            <a:spLocks noGrp="1"/>
          </p:cNvSpPr>
          <p:nvPr>
            <p:ph type="title"/>
          </p:nvPr>
        </p:nvSpPr>
        <p:spPr>
          <a:xfrm>
            <a:off x="0" y="1143000"/>
            <a:ext cx="9144000" cy="1143000"/>
          </a:xfrm>
          <a:ln/>
        </p:spPr>
        <p:txBody>
          <a:bodyPr/>
          <a:lstStyle/>
          <a:p>
            <a:pPr indent="0" eaLnBrk="1" hangingPunct="1"/>
            <a:r>
              <a:rPr lang="fr-FR" sz="2800" i="1" dirty="0"/>
              <a:t>Gestion budgétaire des dépenses de personnel: les données</a:t>
            </a:r>
          </a:p>
        </p:txBody>
      </p:sp>
      <p:sp>
        <p:nvSpPr>
          <p:cNvPr id="10244" name="Espace réservé du numéro de diapositive 3"/>
          <p:cNvSpPr>
            <a:spLocks noGrp="1"/>
          </p:cNvSpPr>
          <p:nvPr>
            <p:ph type="sldNum" sz="quarter" idx="10"/>
          </p:nvPr>
        </p:nvSpPr>
        <p:spPr>
          <a:noFill/>
        </p:spPr>
        <p:txBody>
          <a:bodyPr/>
          <a:lstStyle/>
          <a:p>
            <a:fld id="{078C1F7B-1385-40BC-AD1E-726DE6C44FE0}" type="slidenum">
              <a:rPr lang="en-GB" smtClean="0"/>
              <a:pPr/>
              <a:t>4</a:t>
            </a:fld>
            <a:endParaRPr lang="en-GB"/>
          </a:p>
        </p:txBody>
      </p:sp>
    </p:spTree>
    <p:extLst>
      <p:ext uri="{BB962C8B-B14F-4D97-AF65-F5344CB8AC3E}">
        <p14:creationId xmlns:p14="http://schemas.microsoft.com/office/powerpoint/2010/main" val="3377270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contenu 1"/>
          <p:cNvSpPr>
            <a:spLocks noGrp="1"/>
          </p:cNvSpPr>
          <p:nvPr>
            <p:ph idx="1"/>
          </p:nvPr>
        </p:nvSpPr>
        <p:spPr>
          <a:xfrm>
            <a:off x="357188" y="2286000"/>
            <a:ext cx="8229600" cy="2871788"/>
          </a:xfrm>
        </p:spPr>
        <p:txBody>
          <a:bodyPr/>
          <a:lstStyle/>
          <a:p>
            <a:pPr eaLnBrk="1" hangingPunct="1">
              <a:buClrTx/>
              <a:buFont typeface="Wingdings" pitchFamily="2" charset="2"/>
              <a:buChar char="Ø"/>
              <a:defRPr/>
            </a:pPr>
            <a:r>
              <a:rPr lang="fr-FR" sz="2200" i="0" dirty="0"/>
              <a:t>Ministères responsable de la gestion de la Fonction publique</a:t>
            </a:r>
          </a:p>
          <a:p>
            <a:pPr lvl="1" eaLnBrk="1" hangingPunct="1">
              <a:buClrTx/>
              <a:defRPr/>
            </a:pPr>
            <a:r>
              <a:rPr lang="fr-FR" sz="2200" b="0" i="0" dirty="0"/>
              <a:t>contrôle le nombre de postes et les grades ainsi que le budget du personnel</a:t>
            </a:r>
          </a:p>
          <a:p>
            <a:pPr lvl="1" eaLnBrk="1" hangingPunct="1">
              <a:buClrTx/>
              <a:defRPr/>
            </a:pPr>
            <a:r>
              <a:rPr lang="fr-FR" sz="2200" b="0" i="0" dirty="0"/>
              <a:t>gère la nomination et l’avancement du personnel (liste nominative) –</a:t>
            </a:r>
          </a:p>
          <a:p>
            <a:pPr lvl="1" eaLnBrk="1" hangingPunct="1">
              <a:buClrTx/>
              <a:defRPr/>
            </a:pPr>
            <a:r>
              <a:rPr lang="fr-FR" sz="2200" b="0" dirty="0"/>
              <a:t>Parfois, est seulement responsable de la règlementation</a:t>
            </a:r>
          </a:p>
          <a:p>
            <a:pPr lvl="1" eaLnBrk="1" hangingPunct="1">
              <a:buClrTx/>
              <a:defRPr/>
            </a:pPr>
            <a:r>
              <a:rPr lang="fr-FR" sz="2200" i="0" dirty="0"/>
              <a:t>Ministère des Finances</a:t>
            </a:r>
          </a:p>
          <a:p>
            <a:pPr lvl="1" eaLnBrk="1" hangingPunct="1">
              <a:buClrTx/>
              <a:buFont typeface="Arial" pitchFamily="34" charset="0"/>
              <a:buChar char="•"/>
              <a:defRPr/>
            </a:pPr>
            <a:r>
              <a:rPr lang="fr-FR" sz="2200" b="0" i="0" dirty="0"/>
              <a:t>gère les postes budgétaires</a:t>
            </a:r>
          </a:p>
          <a:p>
            <a:pPr lvl="1" eaLnBrk="1" hangingPunct="1">
              <a:buClrTx/>
              <a:buFont typeface="Arial" pitchFamily="34" charset="0"/>
              <a:buChar char="•"/>
              <a:defRPr/>
            </a:pPr>
            <a:r>
              <a:rPr lang="fr-FR" sz="2200" b="0" i="0" dirty="0"/>
              <a:t>peut gérer le système de gestion de la paie</a:t>
            </a:r>
          </a:p>
          <a:p>
            <a:pPr lvl="1" eaLnBrk="1" hangingPunct="1">
              <a:buClrTx/>
              <a:defRPr/>
            </a:pPr>
            <a:endParaRPr lang="fr-FR" sz="1600" i="0" dirty="0"/>
          </a:p>
          <a:p>
            <a:pPr eaLnBrk="1" hangingPunct="1">
              <a:buClrTx/>
              <a:defRPr/>
            </a:pPr>
            <a:endParaRPr lang="fr-FR" sz="2000" i="0" dirty="0"/>
          </a:p>
          <a:p>
            <a:pPr eaLnBrk="1" hangingPunct="1">
              <a:buClrTx/>
              <a:buFont typeface="Times" pitchFamily="18" charset="0"/>
              <a:buNone/>
              <a:defRPr/>
            </a:pPr>
            <a:r>
              <a:rPr lang="fr-FR" sz="2000" i="0" dirty="0"/>
              <a:t>	</a:t>
            </a:r>
          </a:p>
          <a:p>
            <a:pPr eaLnBrk="1" hangingPunct="1">
              <a:buClrTx/>
              <a:defRPr/>
            </a:pPr>
            <a:endParaRPr lang="fr-FR" sz="2000" i="0" dirty="0"/>
          </a:p>
          <a:p>
            <a:pPr eaLnBrk="1" hangingPunct="1">
              <a:buClrTx/>
              <a:defRPr/>
            </a:pPr>
            <a:endParaRPr lang="fr-BE" dirty="0"/>
          </a:p>
        </p:txBody>
      </p:sp>
      <p:sp>
        <p:nvSpPr>
          <p:cNvPr id="12291" name="Titre 2"/>
          <p:cNvSpPr>
            <a:spLocks noGrp="1"/>
          </p:cNvSpPr>
          <p:nvPr>
            <p:ph type="title"/>
          </p:nvPr>
        </p:nvSpPr>
        <p:spPr>
          <a:xfrm>
            <a:off x="0" y="1143000"/>
            <a:ext cx="9144000" cy="1143000"/>
          </a:xfrm>
          <a:ln/>
        </p:spPr>
        <p:txBody>
          <a:bodyPr/>
          <a:lstStyle/>
          <a:p>
            <a:pPr indent="0" eaLnBrk="1" hangingPunct="1"/>
            <a:r>
              <a:rPr lang="fr-FR" sz="2800" i="1" dirty="0"/>
              <a:t>Gestion budgétaire du personnel: les responsabilités (1)</a:t>
            </a:r>
          </a:p>
        </p:txBody>
      </p:sp>
      <p:sp>
        <p:nvSpPr>
          <p:cNvPr id="12292" name="Espace réservé du numéro de diapositive 3"/>
          <p:cNvSpPr>
            <a:spLocks noGrp="1"/>
          </p:cNvSpPr>
          <p:nvPr>
            <p:ph type="sldNum" sz="quarter" idx="10"/>
          </p:nvPr>
        </p:nvSpPr>
        <p:spPr>
          <a:noFill/>
        </p:spPr>
        <p:txBody>
          <a:bodyPr/>
          <a:lstStyle/>
          <a:p>
            <a:fld id="{BC43AE97-6B2B-4580-A684-9DA288F6DD6C}" type="slidenum">
              <a:rPr lang="en-GB" smtClean="0"/>
              <a:pPr/>
              <a:t>5</a:t>
            </a:fld>
            <a:endParaRPr lang="en-GB"/>
          </a:p>
        </p:txBody>
      </p:sp>
    </p:spTree>
    <p:extLst>
      <p:ext uri="{BB962C8B-B14F-4D97-AF65-F5344CB8AC3E}">
        <p14:creationId xmlns:p14="http://schemas.microsoft.com/office/powerpoint/2010/main" val="4163867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Espace réservé du contenu 1"/>
          <p:cNvSpPr>
            <a:spLocks noGrp="1"/>
          </p:cNvSpPr>
          <p:nvPr>
            <p:ph idx="1"/>
          </p:nvPr>
        </p:nvSpPr>
        <p:spPr>
          <a:xfrm>
            <a:off x="357188" y="2286000"/>
            <a:ext cx="8229600" cy="2871788"/>
          </a:xfrm>
        </p:spPr>
        <p:txBody>
          <a:bodyPr/>
          <a:lstStyle/>
          <a:p>
            <a:pPr eaLnBrk="1" hangingPunct="1">
              <a:buClrTx/>
              <a:buFont typeface="Wingdings" pitchFamily="2" charset="2"/>
              <a:buChar char="Ø"/>
              <a:defRPr/>
            </a:pPr>
            <a:r>
              <a:rPr lang="fr-FR" sz="2200" i="0" dirty="0"/>
              <a:t>Ministères sectoriels</a:t>
            </a:r>
          </a:p>
          <a:p>
            <a:pPr lvl="1" eaLnBrk="1" hangingPunct="1">
              <a:buClrTx/>
              <a:defRPr/>
            </a:pPr>
            <a:r>
              <a:rPr lang="fr-FR" sz="2200" b="0" i="0" dirty="0"/>
              <a:t>Gestion du personnel (répartition des responsabilités avec le ministère de la Fonction publique peut varier)</a:t>
            </a:r>
          </a:p>
          <a:p>
            <a:pPr lvl="1" eaLnBrk="1" hangingPunct="1">
              <a:buClrTx/>
              <a:defRPr/>
            </a:pPr>
            <a:r>
              <a:rPr lang="fr-FR" sz="2200" b="0" dirty="0"/>
              <a:t>Gestion du fichier de la paie, lorsque confiée aux ministères</a:t>
            </a:r>
          </a:p>
          <a:p>
            <a:pPr lvl="1" eaLnBrk="1" hangingPunct="1">
              <a:buClrTx/>
              <a:defRPr/>
            </a:pPr>
            <a:r>
              <a:rPr lang="fr-FR" sz="2200" b="0" dirty="0"/>
              <a:t>Gestion des personnels non fonctionnaires</a:t>
            </a:r>
          </a:p>
          <a:p>
            <a:pPr lvl="1" eaLnBrk="1" hangingPunct="1">
              <a:buClrTx/>
              <a:defRPr/>
            </a:pPr>
            <a:r>
              <a:rPr lang="fr-FR" sz="2200" b="0" dirty="0"/>
              <a:t>Système de paiement éventuellement en totalité ou en partie</a:t>
            </a:r>
          </a:p>
          <a:p>
            <a:pPr lvl="1" eaLnBrk="1" hangingPunct="1">
              <a:buClrTx/>
              <a:defRPr/>
            </a:pPr>
            <a:endParaRPr lang="fr-FR" sz="1600" i="0" dirty="0"/>
          </a:p>
          <a:p>
            <a:pPr eaLnBrk="1" hangingPunct="1">
              <a:buClrTx/>
              <a:defRPr/>
            </a:pPr>
            <a:endParaRPr lang="fr-FR" sz="2000" i="0" dirty="0"/>
          </a:p>
          <a:p>
            <a:pPr eaLnBrk="1" hangingPunct="1">
              <a:buClrTx/>
              <a:buFont typeface="Times" pitchFamily="18" charset="0"/>
              <a:buNone/>
              <a:defRPr/>
            </a:pPr>
            <a:r>
              <a:rPr lang="fr-FR" sz="2000" i="0" dirty="0"/>
              <a:t>	</a:t>
            </a:r>
            <a:endParaRPr lang="fr-BE" dirty="0"/>
          </a:p>
        </p:txBody>
      </p:sp>
      <p:sp>
        <p:nvSpPr>
          <p:cNvPr id="12291" name="Titre 2"/>
          <p:cNvSpPr>
            <a:spLocks noGrp="1"/>
          </p:cNvSpPr>
          <p:nvPr>
            <p:ph type="title"/>
          </p:nvPr>
        </p:nvSpPr>
        <p:spPr>
          <a:xfrm>
            <a:off x="0" y="1143000"/>
            <a:ext cx="9144000" cy="1143000"/>
          </a:xfrm>
          <a:ln/>
        </p:spPr>
        <p:txBody>
          <a:bodyPr/>
          <a:lstStyle/>
          <a:p>
            <a:pPr indent="0" eaLnBrk="1" hangingPunct="1"/>
            <a:r>
              <a:rPr lang="fr-FR" sz="2800" i="1" dirty="0"/>
              <a:t>Gestion budgétaire du personnel: les responsabilités (2)</a:t>
            </a:r>
          </a:p>
        </p:txBody>
      </p:sp>
      <p:sp>
        <p:nvSpPr>
          <p:cNvPr id="12292" name="Espace réservé du numéro de diapositive 3"/>
          <p:cNvSpPr>
            <a:spLocks noGrp="1"/>
          </p:cNvSpPr>
          <p:nvPr>
            <p:ph type="sldNum" sz="quarter" idx="10"/>
          </p:nvPr>
        </p:nvSpPr>
        <p:spPr>
          <a:noFill/>
        </p:spPr>
        <p:txBody>
          <a:bodyPr/>
          <a:lstStyle/>
          <a:p>
            <a:fld id="{BC43AE97-6B2B-4580-A684-9DA288F6DD6C}" type="slidenum">
              <a:rPr lang="en-GB" smtClean="0"/>
              <a:pPr/>
              <a:t>6</a:t>
            </a:fld>
            <a:endParaRPr lang="en-GB"/>
          </a:p>
        </p:txBody>
      </p:sp>
    </p:spTree>
    <p:extLst>
      <p:ext uri="{BB962C8B-B14F-4D97-AF65-F5344CB8AC3E}">
        <p14:creationId xmlns:p14="http://schemas.microsoft.com/office/powerpoint/2010/main" val="1533984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9C62FCE3-F09C-4A1F-BE9C-3612C9E887B2}" type="slidenum">
              <a:rPr lang="en-GB">
                <a:latin typeface="+mj-lt"/>
              </a:rPr>
              <a:pPr algn="l" eaLnBrk="0" hangingPunct="0">
                <a:lnSpc>
                  <a:spcPts val="1400"/>
                </a:lnSpc>
                <a:defRPr/>
              </a:pPr>
              <a:t>7</a:t>
            </a:fld>
            <a:endParaRPr lang="en-GB" dirty="0">
              <a:latin typeface="+mj-lt"/>
            </a:endParaRPr>
          </a:p>
        </p:txBody>
      </p:sp>
      <p:sp>
        <p:nvSpPr>
          <p:cNvPr id="12291" name="Rectangle 2"/>
          <p:cNvSpPr>
            <a:spLocks noGrp="1" noChangeArrowheads="1"/>
          </p:cNvSpPr>
          <p:nvPr>
            <p:ph type="title"/>
          </p:nvPr>
        </p:nvSpPr>
        <p:spPr>
          <a:xfrm>
            <a:off x="467544" y="1124744"/>
            <a:ext cx="7786688" cy="1143000"/>
          </a:xfrm>
        </p:spPr>
        <p:txBody>
          <a:bodyPr/>
          <a:lstStyle/>
          <a:p>
            <a:r>
              <a:rPr lang="fr-FR" sz="2600" i="1" dirty="0"/>
              <a:t>Gestion du personnel et de la paie</a:t>
            </a:r>
            <a:br>
              <a:rPr lang="fr-FR" sz="2800" i="1" dirty="0"/>
            </a:br>
            <a:r>
              <a:rPr lang="fr-FR" sz="2800" i="1" dirty="0"/>
              <a:t>Faiblesses fréquentes (1)</a:t>
            </a:r>
          </a:p>
        </p:txBody>
      </p:sp>
      <p:sp>
        <p:nvSpPr>
          <p:cNvPr id="12292" name="Rectangle 3"/>
          <p:cNvSpPr>
            <a:spLocks noGrp="1" noChangeArrowheads="1"/>
          </p:cNvSpPr>
          <p:nvPr>
            <p:ph type="body" idx="1"/>
          </p:nvPr>
        </p:nvSpPr>
        <p:spPr>
          <a:xfrm>
            <a:off x="395536" y="1916832"/>
            <a:ext cx="8497888" cy="5072062"/>
          </a:xfrm>
        </p:spPr>
        <p:txBody>
          <a:bodyPr/>
          <a:lstStyle/>
          <a:p>
            <a:pPr>
              <a:spcBef>
                <a:spcPts val="600"/>
              </a:spcBef>
              <a:spcAft>
                <a:spcPts val="600"/>
              </a:spcAft>
              <a:buClrTx/>
              <a:buFont typeface="Wingdings" pitchFamily="2" charset="2"/>
              <a:buChar char="Ø"/>
            </a:pPr>
            <a:endParaRPr lang="fr-FR" sz="2200" i="0" dirty="0"/>
          </a:p>
          <a:p>
            <a:pPr>
              <a:spcBef>
                <a:spcPts val="600"/>
              </a:spcBef>
              <a:spcAft>
                <a:spcPts val="600"/>
              </a:spcAft>
              <a:buClrTx/>
              <a:buFont typeface="Wingdings" pitchFamily="2" charset="2"/>
              <a:buChar char="Ø"/>
            </a:pPr>
            <a:r>
              <a:rPr lang="fr-FR" sz="2200" i="0" dirty="0"/>
              <a:t>Fichiers de la paie irrégulièrement mis à jour</a:t>
            </a:r>
          </a:p>
          <a:p>
            <a:pPr lvl="1">
              <a:spcBef>
                <a:spcPts val="600"/>
              </a:spcBef>
              <a:spcAft>
                <a:spcPts val="600"/>
              </a:spcAft>
            </a:pPr>
            <a:r>
              <a:rPr lang="fr-FR" sz="2200" b="0" dirty="0"/>
              <a:t>Les "fantômes"</a:t>
            </a:r>
          </a:p>
          <a:p>
            <a:pPr lvl="1">
              <a:spcBef>
                <a:spcPts val="600"/>
              </a:spcBef>
              <a:spcAft>
                <a:spcPts val="600"/>
              </a:spcAft>
            </a:pPr>
            <a:r>
              <a:rPr lang="fr-FR" sz="2200" b="0" dirty="0"/>
              <a:t>Des écarts entre affectation réelle et affectation indiquée dans le fichier de la paye </a:t>
            </a:r>
          </a:p>
          <a:p>
            <a:pPr lvl="1">
              <a:spcBef>
                <a:spcPts val="600"/>
              </a:spcBef>
              <a:spcAft>
                <a:spcPts val="600"/>
              </a:spcAft>
            </a:pPr>
            <a:r>
              <a:rPr lang="fr-FR" sz="2200" b="0" dirty="0"/>
              <a:t>Des personnels en poste payés hors états de paye </a:t>
            </a:r>
          </a:p>
          <a:p>
            <a:pPr>
              <a:spcBef>
                <a:spcPts val="600"/>
              </a:spcBef>
              <a:spcAft>
                <a:spcPts val="600"/>
              </a:spcAft>
              <a:buClrTx/>
              <a:buFont typeface="Wingdings" pitchFamily="2" charset="2"/>
              <a:buChar char="Ø"/>
            </a:pPr>
            <a:endParaRPr lang="fr-FR" sz="2200" i="0" dirty="0"/>
          </a:p>
          <a:p>
            <a:pPr>
              <a:spcBef>
                <a:spcPts val="600"/>
              </a:spcBef>
              <a:spcAft>
                <a:spcPts val="600"/>
              </a:spcAft>
              <a:buClrTx/>
              <a:buFont typeface="Wingdings" pitchFamily="2" charset="2"/>
              <a:buChar char="Ø"/>
            </a:pPr>
            <a:r>
              <a:rPr lang="fr-FR" sz="2200" i="0" dirty="0"/>
              <a:t>Des fichiers fragmentés, non exhaustifs et incohérents</a:t>
            </a:r>
          </a:p>
        </p:txBody>
      </p:sp>
    </p:spTree>
    <p:extLst>
      <p:ext uri="{BB962C8B-B14F-4D97-AF65-F5344CB8AC3E}">
        <p14:creationId xmlns:p14="http://schemas.microsoft.com/office/powerpoint/2010/main" val="3423971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7364CB38-9DF2-4442-9AF9-1CA98E4DA681}" type="slidenum">
              <a:rPr lang="en-GB">
                <a:latin typeface="+mj-lt"/>
              </a:rPr>
              <a:pPr algn="l" eaLnBrk="0" hangingPunct="0">
                <a:lnSpc>
                  <a:spcPts val="1400"/>
                </a:lnSpc>
                <a:defRPr/>
              </a:pPr>
              <a:t>8</a:t>
            </a:fld>
            <a:endParaRPr lang="en-GB" dirty="0">
              <a:latin typeface="+mj-lt"/>
            </a:endParaRPr>
          </a:p>
        </p:txBody>
      </p:sp>
      <p:sp>
        <p:nvSpPr>
          <p:cNvPr id="13315" name="Rectangle 2"/>
          <p:cNvSpPr>
            <a:spLocks noGrp="1" noChangeArrowheads="1"/>
          </p:cNvSpPr>
          <p:nvPr>
            <p:ph type="title"/>
          </p:nvPr>
        </p:nvSpPr>
        <p:spPr>
          <a:xfrm>
            <a:off x="539552" y="1052736"/>
            <a:ext cx="9144000" cy="1143000"/>
          </a:xfrm>
        </p:spPr>
        <p:txBody>
          <a:bodyPr/>
          <a:lstStyle/>
          <a:p>
            <a:r>
              <a:rPr lang="fr-FR" sz="2400" i="1" dirty="0"/>
              <a:t>   </a:t>
            </a:r>
            <a:r>
              <a:rPr lang="fr-FR" sz="2600" i="1" dirty="0"/>
              <a:t>Gestion du personnel et de la paie </a:t>
            </a:r>
            <a:br>
              <a:rPr lang="fr-FR" sz="2600" i="1" dirty="0"/>
            </a:br>
            <a:r>
              <a:rPr lang="fr-FR" sz="2800" i="1" dirty="0"/>
              <a:t>Faiblesses fréquentes (2)</a:t>
            </a:r>
          </a:p>
        </p:txBody>
      </p:sp>
      <p:sp>
        <p:nvSpPr>
          <p:cNvPr id="13316" name="Rectangle 3"/>
          <p:cNvSpPr>
            <a:spLocks noGrp="1" noChangeArrowheads="1"/>
          </p:cNvSpPr>
          <p:nvPr>
            <p:ph type="body" idx="1"/>
          </p:nvPr>
        </p:nvSpPr>
        <p:spPr>
          <a:xfrm>
            <a:off x="179512" y="2195736"/>
            <a:ext cx="8893175" cy="5634037"/>
          </a:xfrm>
        </p:spPr>
        <p:txBody>
          <a:bodyPr/>
          <a:lstStyle/>
          <a:p>
            <a:pPr>
              <a:lnSpc>
                <a:spcPct val="90000"/>
              </a:lnSpc>
              <a:spcBef>
                <a:spcPts val="600"/>
              </a:spcBef>
              <a:spcAft>
                <a:spcPts val="600"/>
              </a:spcAft>
              <a:buClrTx/>
              <a:buFont typeface="Wingdings" pitchFamily="2" charset="2"/>
              <a:buChar char="Ø"/>
            </a:pPr>
            <a:r>
              <a:rPr lang="fr-FR" sz="2200" i="0" dirty="0"/>
              <a:t>Des ministères sectoriels peu responsabilisés (dans les pays francophones)</a:t>
            </a:r>
          </a:p>
          <a:p>
            <a:pPr lvl="1">
              <a:lnSpc>
                <a:spcPct val="90000"/>
              </a:lnSpc>
              <a:spcBef>
                <a:spcPts val="600"/>
              </a:spcBef>
              <a:spcAft>
                <a:spcPts val="600"/>
              </a:spcAft>
            </a:pPr>
            <a:r>
              <a:rPr lang="fr-FR" b="0" dirty="0"/>
              <a:t>Ne contrôlent pas la solde et quelquefois considèrent que ce n'est pas leur budget</a:t>
            </a:r>
          </a:p>
          <a:p>
            <a:pPr lvl="1">
              <a:lnSpc>
                <a:spcPct val="90000"/>
              </a:lnSpc>
              <a:spcBef>
                <a:spcPts val="600"/>
              </a:spcBef>
              <a:spcAft>
                <a:spcPts val="600"/>
              </a:spcAft>
            </a:pPr>
            <a:r>
              <a:rPr lang="fr-FR" b="0" dirty="0"/>
              <a:t>Leur implication dans les recrutements est variable, il peut exister des interférences du ministère de la fonction publique</a:t>
            </a:r>
          </a:p>
          <a:p>
            <a:pPr>
              <a:lnSpc>
                <a:spcPct val="90000"/>
              </a:lnSpc>
              <a:spcBef>
                <a:spcPts val="600"/>
              </a:spcBef>
              <a:spcAft>
                <a:spcPts val="600"/>
              </a:spcAft>
              <a:buClrTx/>
              <a:buFont typeface="Wingdings" pitchFamily="2" charset="2"/>
              <a:buChar char="Ø"/>
            </a:pPr>
            <a:r>
              <a:rPr lang="fr-FR" sz="2200" i="0" dirty="0"/>
              <a:t>Des procédures de contournement</a:t>
            </a:r>
          </a:p>
          <a:p>
            <a:pPr lvl="1">
              <a:lnSpc>
                <a:spcPct val="90000"/>
              </a:lnSpc>
              <a:spcBef>
                <a:spcPts val="600"/>
              </a:spcBef>
              <a:spcAft>
                <a:spcPts val="600"/>
              </a:spcAft>
            </a:pPr>
            <a:r>
              <a:rPr lang="fr-FR" b="0" dirty="0"/>
              <a:t>Personnel payés par les projets, des lignes du budget de fonctionnement</a:t>
            </a:r>
          </a:p>
          <a:p>
            <a:pPr lvl="1">
              <a:lnSpc>
                <a:spcPct val="90000"/>
              </a:lnSpc>
              <a:spcBef>
                <a:spcPts val="600"/>
              </a:spcBef>
              <a:spcAft>
                <a:spcPts val="600"/>
              </a:spcAft>
            </a:pPr>
            <a:r>
              <a:rPr lang="fr-FR" b="0" dirty="0"/>
              <a:t>Ces procédures ne sont pas systématiquement accompagnées d'un suivi adéquat -&gt; fort risque de sous-estimation des charges récurrentes</a:t>
            </a:r>
            <a:r>
              <a:rPr lang="fr-FR" dirty="0"/>
              <a:t>.  </a:t>
            </a:r>
          </a:p>
        </p:txBody>
      </p:sp>
    </p:spTree>
    <p:extLst>
      <p:ext uri="{BB962C8B-B14F-4D97-AF65-F5344CB8AC3E}">
        <p14:creationId xmlns:p14="http://schemas.microsoft.com/office/powerpoint/2010/main" val="2550836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5"/>
          <p:cNvSpPr>
            <a:spLocks noGrp="1"/>
          </p:cNvSpPr>
          <p:nvPr>
            <p:ph type="sldNum" sz="quarter" idx="12"/>
          </p:nvPr>
        </p:nvSpPr>
        <p:spPr>
          <a:xfrm>
            <a:off x="6553200" y="6248400"/>
            <a:ext cx="2133600" cy="457200"/>
          </a:xfrm>
          <a:ln algn="ctr"/>
        </p:spPr>
        <p:txBody>
          <a:bodyPr anchor="b"/>
          <a:lstStyle/>
          <a:p>
            <a:pPr algn="l" eaLnBrk="0" hangingPunct="0">
              <a:lnSpc>
                <a:spcPts val="1400"/>
              </a:lnSpc>
              <a:defRPr/>
            </a:pPr>
            <a:fld id="{19A8BB17-AF71-449B-B2A9-2AD0147DF37E}" type="slidenum">
              <a:rPr lang="en-GB">
                <a:latin typeface="+mj-lt"/>
              </a:rPr>
              <a:pPr algn="l" eaLnBrk="0" hangingPunct="0">
                <a:lnSpc>
                  <a:spcPts val="1400"/>
                </a:lnSpc>
                <a:defRPr/>
              </a:pPr>
              <a:t>9</a:t>
            </a:fld>
            <a:endParaRPr lang="en-GB" dirty="0">
              <a:latin typeface="+mj-lt"/>
            </a:endParaRPr>
          </a:p>
        </p:txBody>
      </p:sp>
      <p:sp>
        <p:nvSpPr>
          <p:cNvPr id="14339" name="Rectangle 2"/>
          <p:cNvSpPr>
            <a:spLocks noGrp="1" noChangeArrowheads="1"/>
          </p:cNvSpPr>
          <p:nvPr>
            <p:ph type="title"/>
          </p:nvPr>
        </p:nvSpPr>
        <p:spPr>
          <a:xfrm>
            <a:off x="1043608" y="1052736"/>
            <a:ext cx="7786688" cy="1143000"/>
          </a:xfrm>
        </p:spPr>
        <p:txBody>
          <a:bodyPr/>
          <a:lstStyle/>
          <a:p>
            <a:r>
              <a:rPr lang="fr-FR" sz="2600" i="1" dirty="0"/>
              <a:t>Gestion du personnel et de la paie</a:t>
            </a:r>
            <a:br>
              <a:rPr lang="fr-FR" sz="2400" i="1" dirty="0"/>
            </a:br>
            <a:r>
              <a:rPr lang="fr-FR" sz="2800" i="1" dirty="0"/>
              <a:t>Faiblesses fréquentes (3)</a:t>
            </a:r>
          </a:p>
        </p:txBody>
      </p:sp>
      <p:sp>
        <p:nvSpPr>
          <p:cNvPr id="14340" name="Rectangle 3"/>
          <p:cNvSpPr>
            <a:spLocks noGrp="1" noChangeArrowheads="1"/>
          </p:cNvSpPr>
          <p:nvPr>
            <p:ph type="body" idx="1"/>
          </p:nvPr>
        </p:nvSpPr>
        <p:spPr>
          <a:xfrm>
            <a:off x="107504" y="2195736"/>
            <a:ext cx="8893175" cy="4500562"/>
          </a:xfrm>
        </p:spPr>
        <p:txBody>
          <a:bodyPr/>
          <a:lstStyle/>
          <a:p>
            <a:pPr>
              <a:spcBef>
                <a:spcPts val="600"/>
              </a:spcBef>
              <a:spcAft>
                <a:spcPts val="600"/>
              </a:spcAft>
              <a:buClrTx/>
              <a:buFont typeface="Wingdings" pitchFamily="2" charset="2"/>
              <a:buChar char="Ø"/>
            </a:pPr>
            <a:r>
              <a:rPr lang="fr-FR" sz="2200" i="0" dirty="0"/>
              <a:t>Le « </a:t>
            </a:r>
            <a:r>
              <a:rPr lang="fr-FR" sz="2200" i="0" dirty="0" err="1"/>
              <a:t>billetage</a:t>
            </a:r>
            <a:r>
              <a:rPr lang="fr-FR" sz="2200" i="0" dirty="0"/>
              <a:t> » (Paiement de la solde en espèces par un </a:t>
            </a:r>
            <a:r>
              <a:rPr lang="fr-FR" sz="2200" i="0" dirty="0" err="1"/>
              <a:t>billeteur</a:t>
            </a:r>
            <a:r>
              <a:rPr lang="fr-FR" sz="2200" i="0" dirty="0"/>
              <a:t>)</a:t>
            </a:r>
          </a:p>
          <a:p>
            <a:pPr lvl="1">
              <a:spcBef>
                <a:spcPts val="600"/>
              </a:spcBef>
              <a:spcAft>
                <a:spcPts val="600"/>
              </a:spcAft>
            </a:pPr>
            <a:r>
              <a:rPr lang="fr-FR" sz="2200" b="0" dirty="0"/>
              <a:t>Inévitable dans beaucoup de situations en dehors de la capitale, </a:t>
            </a:r>
            <a:r>
              <a:rPr lang="fr-FR" sz="2200" b="0" i="1" dirty="0"/>
              <a:t>mais</a:t>
            </a:r>
          </a:p>
          <a:p>
            <a:pPr lvl="1">
              <a:spcBef>
                <a:spcPts val="600"/>
              </a:spcBef>
              <a:spcAft>
                <a:spcPts val="600"/>
              </a:spcAft>
            </a:pPr>
            <a:r>
              <a:rPr lang="fr-FR" sz="2200" b="0" dirty="0"/>
              <a:t>Lourd</a:t>
            </a:r>
          </a:p>
          <a:p>
            <a:pPr lvl="1">
              <a:spcBef>
                <a:spcPts val="600"/>
              </a:spcBef>
              <a:spcAft>
                <a:spcPts val="600"/>
              </a:spcAft>
            </a:pPr>
            <a:r>
              <a:rPr lang="fr-FR" sz="2200" b="0" dirty="0"/>
              <a:t>Risques de corruption et d'abus de pouvoir de la part du </a:t>
            </a:r>
            <a:r>
              <a:rPr lang="fr-FR" sz="2200" b="0" dirty="0" err="1"/>
              <a:t>billeteur</a:t>
            </a:r>
            <a:endParaRPr lang="fr-FR" sz="2200" b="0" dirty="0"/>
          </a:p>
          <a:p>
            <a:pPr lvl="1">
              <a:spcBef>
                <a:spcPts val="600"/>
              </a:spcBef>
              <a:spcAft>
                <a:spcPts val="600"/>
              </a:spcAft>
            </a:pPr>
            <a:r>
              <a:rPr lang="fr-FR" sz="2200" b="0" dirty="0"/>
              <a:t>Partage du salaire des absents dans certains pays</a:t>
            </a:r>
          </a:p>
        </p:txBody>
      </p:sp>
    </p:spTree>
    <p:extLst>
      <p:ext uri="{BB962C8B-B14F-4D97-AF65-F5344CB8AC3E}">
        <p14:creationId xmlns:p14="http://schemas.microsoft.com/office/powerpoint/2010/main" val="3460363831"/>
      </p:ext>
    </p:extLst>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2236</Words>
  <Application>Microsoft Office PowerPoint</Application>
  <PresentationFormat>On-screen Show (4:3)</PresentationFormat>
  <Paragraphs>294</Paragraphs>
  <Slides>31</Slides>
  <Notes>25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31</vt:i4>
      </vt:variant>
    </vt:vector>
  </HeadingPairs>
  <TitlesOfParts>
    <vt:vector size="38" baseType="lpstr">
      <vt:lpstr>ＭＳ Ｐゴシック</vt:lpstr>
      <vt:lpstr>Arial</vt:lpstr>
      <vt:lpstr>Times</vt:lpstr>
      <vt:lpstr>Times New Roman</vt:lpstr>
      <vt:lpstr>Verdana</vt:lpstr>
      <vt:lpstr>Wingdings</vt:lpstr>
      <vt:lpstr>Slide_Master</vt:lpstr>
      <vt:lpstr>INTRODUCTION A LA GESTION DES FINANCES PUBLIQUES</vt:lpstr>
      <vt:lpstr>L’importance de la gestion de la paie et de la passation des marchés</vt:lpstr>
      <vt:lpstr>Plan du module</vt:lpstr>
      <vt:lpstr>Gestion budgétaire des dépenses de personnel: les données</vt:lpstr>
      <vt:lpstr>Gestion budgétaire du personnel: les responsabilités (1)</vt:lpstr>
      <vt:lpstr>Gestion budgétaire du personnel: les responsabilités (2)</vt:lpstr>
      <vt:lpstr>Gestion du personnel et de la paie Faiblesses fréquentes (1)</vt:lpstr>
      <vt:lpstr>   Gestion du personnel et de la paie  Faiblesses fréquentes (2)</vt:lpstr>
      <vt:lpstr>Gestion du personnel et de la paie Faiblesses fréquentes (3)</vt:lpstr>
      <vt:lpstr>Quelques bons principes</vt:lpstr>
      <vt:lpstr>Indicateur PEFA sur la gestion de la paie (PI 23) </vt:lpstr>
      <vt:lpstr>Crédits de paiement et postes budgétaires</vt:lpstr>
      <vt:lpstr>Plan du module</vt:lpstr>
      <vt:lpstr>Procédures de gestion des marchés publics</vt:lpstr>
      <vt:lpstr>Procédure de gestion des marchés</vt:lpstr>
      <vt:lpstr>Approches</vt:lpstr>
      <vt:lpstr>Gestion des marchés - 1</vt:lpstr>
      <vt:lpstr>Gestion des marchés - 2</vt:lpstr>
      <vt:lpstr>Dispositifs institutionnels</vt:lpstr>
      <vt:lpstr>Dimensions PEFA en matière de passation des marchés (PI 24)</vt:lpstr>
      <vt:lpstr>Plan du module</vt:lpstr>
      <vt:lpstr>La notion de système intégré</vt:lpstr>
      <vt:lpstr>Exemple de système intégré (Bénin 2017)</vt:lpstr>
      <vt:lpstr>En pratique </vt:lpstr>
      <vt:lpstr>Progiciel ou développement maison ?</vt:lpstr>
      <vt:lpstr>PowerPoint Presentation</vt:lpstr>
      <vt:lpstr>Les coûts des projets</vt:lpstr>
      <vt:lpstr>Tanzanie – un système non complètement intégré mais qui fonctionne</vt:lpstr>
      <vt:lpstr>Est-ce qu'un PGI doit dicter les procédures?</vt:lpstr>
      <vt:lpstr>Gérer l’informatisation </vt:lpstr>
      <vt:lpstr>Messages clef</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Florence Brosset-Heckel</cp:lastModifiedBy>
  <cp:revision>157</cp:revision>
  <cp:lastPrinted>2016-04-22T12:46:36Z</cp:lastPrinted>
  <dcterms:created xsi:type="dcterms:W3CDTF">2011-10-28T10:25:18Z</dcterms:created>
  <dcterms:modified xsi:type="dcterms:W3CDTF">2018-06-13T08:43:01Z</dcterms:modified>
</cp:coreProperties>
</file>