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260" r:id="rId3"/>
    <p:sldId id="262" r:id="rId4"/>
    <p:sldId id="391" r:id="rId5"/>
    <p:sldId id="392" r:id="rId6"/>
    <p:sldId id="393" r:id="rId7"/>
    <p:sldId id="394" r:id="rId8"/>
    <p:sldId id="376" r:id="rId9"/>
    <p:sldId id="377" r:id="rId10"/>
    <p:sldId id="380" r:id="rId11"/>
    <p:sldId id="404" r:id="rId12"/>
    <p:sldId id="381" r:id="rId13"/>
    <p:sldId id="395" r:id="rId14"/>
    <p:sldId id="385" r:id="rId15"/>
    <p:sldId id="386" r:id="rId16"/>
    <p:sldId id="387" r:id="rId17"/>
    <p:sldId id="388" r:id="rId18"/>
    <p:sldId id="389" r:id="rId19"/>
    <p:sldId id="390" r:id="rId20"/>
    <p:sldId id="396" r:id="rId21"/>
    <p:sldId id="398" r:id="rId22"/>
    <p:sldId id="400" r:id="rId23"/>
    <p:sldId id="401" r:id="rId24"/>
    <p:sldId id="402" r:id="rId25"/>
    <p:sldId id="403" r:id="rId26"/>
    <p:sldId id="332" r:id="rId27"/>
    <p:sldId id="333" r:id="rId28"/>
    <p:sldId id="372" r:id="rId29"/>
    <p:sldId id="373" r:id="rId30"/>
  </p:sldIdLst>
  <p:sldSz cx="9144000" cy="6858000" type="screen4x3"/>
  <p:notesSz cx="6858000" cy="994727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9AC"/>
    <a:srgbClr val="002F8E"/>
    <a:srgbClr val="001848"/>
    <a:srgbClr val="0F5494"/>
    <a:srgbClr val="0036A2"/>
    <a:srgbClr val="003192"/>
    <a:srgbClr val="BDDE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783" autoAdjust="0"/>
  </p:normalViewPr>
  <p:slideViewPr>
    <p:cSldViewPr>
      <p:cViewPr varScale="1">
        <p:scale>
          <a:sx n="78" d="100"/>
          <a:sy n="78" d="100"/>
        </p:scale>
        <p:origin x="1109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Classeur5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3.8615175524103693E-2"/>
          <c:y val="3.8964719670702135E-2"/>
          <c:w val="0.73855396542201857"/>
          <c:h val="0.89724685108689051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Feuil1!$A$2</c:f>
            </c:strRef>
          </c:tx>
          <c:invertIfNegative val="0"/>
          <c:cat>
            <c:multiLvlStrRef>
              <c:f>Feuil1!$B$1:$M$1</c:f>
            </c:multiLvlStrRef>
          </c:cat>
          <c:val>
            <c:numRef>
              <c:f>Feuil1!$B$2:$M$2</c:f>
            </c:numRef>
          </c:val>
          <c:extLst>
            <c:ext xmlns:c16="http://schemas.microsoft.com/office/drawing/2014/chart" uri="{C3380CC4-5D6E-409C-BE32-E72D297353CC}">
              <c16:uniqueId val="{00000000-C6BA-4F2A-A8E3-05F941798E1B}"/>
            </c:ext>
          </c:extLst>
        </c:ser>
        <c:ser>
          <c:idx val="3"/>
          <c:order val="3"/>
          <c:tx>
            <c:strRef>
              <c:f>Feuil1!$A$3</c:f>
            </c:strRef>
          </c:tx>
          <c:invertIfNegative val="0"/>
          <c:cat>
            <c:multiLvlStrRef>
              <c:f>Feuil1!$B$1:$M$1</c:f>
            </c:multiLvlStrRef>
          </c:cat>
          <c:val>
            <c:numRef>
              <c:f>Feuil1!$B$3:$M$3</c:f>
            </c:numRef>
          </c:val>
          <c:extLst>
            <c:ext xmlns:c16="http://schemas.microsoft.com/office/drawing/2014/chart" uri="{C3380CC4-5D6E-409C-BE32-E72D297353CC}">
              <c16:uniqueId val="{00000001-C6BA-4F2A-A8E3-05F941798E1B}"/>
            </c:ext>
          </c:extLst>
        </c:ser>
        <c:ser>
          <c:idx val="0"/>
          <c:order val="0"/>
          <c:tx>
            <c:strRef>
              <c:f>Feuil1!$A$2</c:f>
              <c:strCache>
                <c:ptCount val="1"/>
                <c:pt idx="0">
                  <c:v>Cash inflows</c:v>
                </c:pt>
              </c:strCache>
            </c:strRef>
          </c:tx>
          <c:invertIfNegative val="0"/>
          <c:cat>
            <c:numRef>
              <c:f>Feuil1!$B$1:$M$1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cat>
          <c:val>
            <c:numRef>
              <c:f>Feuil1!$B$2:$M$2</c:f>
              <c:numCache>
                <c:formatCode>General</c:formatCode>
                <c:ptCount val="12"/>
                <c:pt idx="0">
                  <c:v>45</c:v>
                </c:pt>
                <c:pt idx="1">
                  <c:v>53</c:v>
                </c:pt>
                <c:pt idx="2">
                  <c:v>55</c:v>
                </c:pt>
                <c:pt idx="3">
                  <c:v>55</c:v>
                </c:pt>
                <c:pt idx="4">
                  <c:v>75</c:v>
                </c:pt>
                <c:pt idx="5">
                  <c:v>55</c:v>
                </c:pt>
                <c:pt idx="6">
                  <c:v>50</c:v>
                </c:pt>
                <c:pt idx="7">
                  <c:v>40</c:v>
                </c:pt>
                <c:pt idx="8">
                  <c:v>40</c:v>
                </c:pt>
                <c:pt idx="9">
                  <c:v>50</c:v>
                </c:pt>
                <c:pt idx="10">
                  <c:v>60</c:v>
                </c:pt>
                <c:pt idx="1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6BA-4F2A-A8E3-05F941798E1B}"/>
            </c:ext>
          </c:extLst>
        </c:ser>
        <c:ser>
          <c:idx val="1"/>
          <c:order val="1"/>
          <c:tx>
            <c:strRef>
              <c:f>Feuil1!$A$3</c:f>
              <c:strCache>
                <c:ptCount val="1"/>
                <c:pt idx="0">
                  <c:v>Cash outflows</c:v>
                </c:pt>
              </c:strCache>
            </c:strRef>
          </c:tx>
          <c:invertIfNegative val="0"/>
          <c:cat>
            <c:numRef>
              <c:f>Feuil1!$B$1:$M$1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cat>
          <c:val>
            <c:numRef>
              <c:f>Feuil1!$B$3:$M$3</c:f>
              <c:numCache>
                <c:formatCode>General</c:formatCode>
                <c:ptCount val="12"/>
                <c:pt idx="0">
                  <c:v>40</c:v>
                </c:pt>
                <c:pt idx="1">
                  <c:v>45</c:v>
                </c:pt>
                <c:pt idx="2">
                  <c:v>55</c:v>
                </c:pt>
                <c:pt idx="3">
                  <c:v>55</c:v>
                </c:pt>
                <c:pt idx="4">
                  <c:v>60</c:v>
                </c:pt>
                <c:pt idx="5">
                  <c:v>55</c:v>
                </c:pt>
                <c:pt idx="6">
                  <c:v>50</c:v>
                </c:pt>
                <c:pt idx="7">
                  <c:v>40</c:v>
                </c:pt>
                <c:pt idx="8">
                  <c:v>60</c:v>
                </c:pt>
                <c:pt idx="9">
                  <c:v>65</c:v>
                </c:pt>
                <c:pt idx="10">
                  <c:v>80</c:v>
                </c:pt>
                <c:pt idx="11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6BA-4F2A-A8E3-05F941798E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8538592"/>
        <c:axId val="158544472"/>
      </c:barChart>
      <c:catAx>
        <c:axId val="158538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58544472"/>
        <c:crosses val="autoZero"/>
        <c:auto val="1"/>
        <c:lblAlgn val="ctr"/>
        <c:lblOffset val="100"/>
        <c:noMultiLvlLbl val="0"/>
      </c:catAx>
      <c:valAx>
        <c:axId val="1585444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58538592"/>
        <c:crosses val="autoZero"/>
        <c:crossBetween val="between"/>
      </c:valAx>
    </c:plotArea>
    <c:legend>
      <c:legendPos val="r"/>
      <c:legendEntry>
        <c:idx val="0"/>
        <c:delete val="1"/>
      </c:legendEntry>
      <c:legendEntry>
        <c:idx val="1"/>
        <c:delete val="1"/>
      </c:legendEntry>
      <c:overlay val="0"/>
      <c:txPr>
        <a:bodyPr/>
        <a:lstStyle/>
        <a:p>
          <a:pPr>
            <a:defRPr sz="1800"/>
          </a:pPr>
          <a:endParaRPr lang="en-BE"/>
        </a:p>
      </c:txPr>
    </c:legend>
    <c:plotVisOnly val="1"/>
    <c:dispBlanksAs val="gap"/>
    <c:showDLblsOverMax val="0"/>
  </c:chart>
  <c:externalData r:id="rId2">
    <c:autoUpdate val="0"/>
  </c:externalData>
  <c:userShapes r:id="rId3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0.65455</cdr:x>
      <cdr:y>0.0274</cdr:y>
    </cdr:from>
    <cdr:to>
      <cdr:x>0.85455</cdr:x>
      <cdr:y>0.16438</cdr:y>
    </cdr:to>
    <cdr:sp macro="" textlink="">
      <cdr:nvSpPr>
        <cdr:cNvPr id="2" name="Rectangle 1"/>
        <cdr:cNvSpPr/>
      </cdr:nvSpPr>
      <cdr:spPr>
        <a:xfrm xmlns:a="http://schemas.openxmlformats.org/drawingml/2006/main">
          <a:off x="5143536" y="142876"/>
          <a:ext cx="1571636" cy="714380"/>
        </a:xfrm>
        <a:prstGeom xmlns:a="http://schemas.openxmlformats.org/drawingml/2006/main" prst="wedgeRectCallout">
          <a:avLst/>
        </a:prstGeom>
        <a:noFill xmlns:a="http://schemas.openxmlformats.org/drawingml/2006/main"/>
        <a:ln xmlns:a="http://schemas.openxmlformats.org/drawingml/2006/main" w="19050" cap="flat" cmpd="sng" algn="ctr">
          <a:solidFill>
            <a:srgbClr val="D34817">
              <a:shade val="50000"/>
            </a:srgbClr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GB"/>
          </a:defPPr>
          <a:lvl1pPr algn="ctr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Perpetua"/>
            </a:defRPr>
          </a:lvl1pPr>
          <a:lvl2pPr marL="457200" algn="ctr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Perpetua"/>
            </a:defRPr>
          </a:lvl2pPr>
          <a:lvl3pPr marL="914400" algn="ctr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Perpetua"/>
            </a:defRPr>
          </a:lvl3pPr>
          <a:lvl4pPr marL="1371600" algn="ctr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Perpetua"/>
            </a:defRPr>
          </a:lvl4pPr>
          <a:lvl5pPr marL="1828800" algn="ctr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Perpetua"/>
            </a:defRPr>
          </a:lvl5pPr>
          <a:lvl6pPr marL="2286000" algn="l" defTabSz="914400" rtl="0" eaLnBrk="1" latinLnBrk="0" hangingPunct="1">
            <a:defRPr kern="1200">
              <a:solidFill>
                <a:sysClr val="window" lastClr="FFFFFF"/>
              </a:solidFill>
              <a:latin typeface="Perpetua"/>
            </a:defRPr>
          </a:lvl6pPr>
          <a:lvl7pPr marL="2743200" algn="l" defTabSz="914400" rtl="0" eaLnBrk="1" latinLnBrk="0" hangingPunct="1">
            <a:defRPr kern="1200">
              <a:solidFill>
                <a:sysClr val="window" lastClr="FFFFFF"/>
              </a:solidFill>
              <a:latin typeface="Perpetua"/>
            </a:defRPr>
          </a:lvl7pPr>
          <a:lvl8pPr marL="3200400" algn="l" defTabSz="914400" rtl="0" eaLnBrk="1" latinLnBrk="0" hangingPunct="1">
            <a:defRPr kern="1200">
              <a:solidFill>
                <a:sysClr val="window" lastClr="FFFFFF"/>
              </a:solidFill>
              <a:latin typeface="Perpetua"/>
            </a:defRPr>
          </a:lvl8pPr>
          <a:lvl9pPr marL="3657600" algn="l" defTabSz="914400" rtl="0" eaLnBrk="1" latinLnBrk="0" hangingPunct="1">
            <a:defRPr kern="1200">
              <a:solidFill>
                <a:sysClr val="window" lastClr="FFFFFF"/>
              </a:solidFill>
              <a:latin typeface="Perpetua"/>
            </a:defRPr>
          </a:lvl9pPr>
        </a:lstStyle>
        <a:p xmlns:a="http://schemas.openxmlformats.org/drawingml/2006/main">
          <a:pPr algn="ctr"/>
          <a:r>
            <a:rPr lang="fr-FR" sz="200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rPr>
            <a:t>Emprunt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2547" cy="497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79" tIns="45939" rIns="91879" bIns="45939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3852" y="0"/>
            <a:ext cx="2972547" cy="497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79" tIns="45939" rIns="91879" bIns="45939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7764"/>
            <a:ext cx="2972547" cy="497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79" tIns="45939" rIns="91879" bIns="45939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3852" y="9447764"/>
            <a:ext cx="2972547" cy="497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79" tIns="45939" rIns="91879" bIns="45939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5201D80F-E26B-4F58-8278-C3BC4247CE8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3516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2547" cy="497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79" tIns="45939" rIns="91879" bIns="45939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3852" y="0"/>
            <a:ext cx="2972547" cy="497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79" tIns="45939" rIns="91879" bIns="45939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2975" y="746125"/>
            <a:ext cx="4973638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480" y="4724678"/>
            <a:ext cx="5487041" cy="4476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79" tIns="45939" rIns="91879" bIns="4593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7764"/>
            <a:ext cx="2972547" cy="497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79" tIns="45939" rIns="91879" bIns="45939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852" y="9447764"/>
            <a:ext cx="2972547" cy="497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79" tIns="45939" rIns="91879" bIns="45939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1B06D80F-8A5C-4E11-8A1D-26EAE69FEE4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82558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unctad.org/en/pages/gds/Debt%20and%20Development%20Finance/Debt-Management-and-Financial-Analysis-System-(DMFAS).aspx" TargetMode="External"/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en-US"/>
          </a:p>
        </p:txBody>
      </p:sp>
      <p:sp>
        <p:nvSpPr>
          <p:cNvPr id="4198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7F2E15-0999-4A9D-ABF3-FC00149567D1}" type="slidenum">
              <a:rPr lang="en-GB" altLang="en-US" smtClean="0"/>
              <a:pPr/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113519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/>
          </a:p>
        </p:txBody>
      </p:sp>
      <p:sp>
        <p:nvSpPr>
          <p:cNvPr id="7168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459C919-B267-46FE-9151-3F78386728CF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2484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en-US"/>
          </a:p>
        </p:txBody>
      </p:sp>
      <p:sp>
        <p:nvSpPr>
          <p:cNvPr id="4198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7F2E15-0999-4A9D-ABF3-FC00149567D1}" type="slidenum">
              <a:rPr lang="en-GB" altLang="en-US" smtClean="0"/>
              <a:pPr/>
              <a:t>13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8381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/>
              <a:t>During fiscal year, governments are gain cash resources through receipts and reduce these through spending.</a:t>
            </a:r>
          </a:p>
          <a:p>
            <a:pPr eaLnBrk="1" hangingPunct="1">
              <a:spcBef>
                <a:spcPct val="0"/>
              </a:spcBef>
            </a:pPr>
            <a:endParaRPr lang="fr-BE"/>
          </a:p>
        </p:txBody>
      </p:sp>
      <p:sp>
        <p:nvSpPr>
          <p:cNvPr id="6349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340FF8-0E1B-4967-A6AE-ED676F100F03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29499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Espace réservé des commentaires 2"/>
          <p:cNvSpPr>
            <a:spLocks noGrp="1"/>
          </p:cNvSpPr>
          <p:nvPr>
            <p:ph type="body" idx="1"/>
          </p:nvPr>
        </p:nvSpPr>
        <p:spPr>
          <a:ln/>
          <a:extLst/>
        </p:spPr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n-US" sz="2400" i="1" kern="0" dirty="0">
                <a:solidFill>
                  <a:srgbClr val="0F5494"/>
                </a:solidFill>
                <a:latin typeface="Verdana"/>
              </a:rPr>
              <a:t>Forecasts should be consistent with procurement plans and (if any) commitment plans.</a:t>
            </a:r>
            <a:endParaRPr lang="fr-BE" dirty="0"/>
          </a:p>
        </p:txBody>
      </p:sp>
      <p:sp>
        <p:nvSpPr>
          <p:cNvPr id="6451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F5E797-E775-4A80-BD6C-44521F753464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22831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lvl="1">
              <a:spcAft>
                <a:spcPts val="1206"/>
              </a:spcAft>
            </a:pPr>
            <a:endParaRPr lang="en-US" sz="2400"/>
          </a:p>
          <a:p>
            <a:pPr lvl="3">
              <a:spcAft>
                <a:spcPts val="1206"/>
              </a:spcAft>
            </a:pPr>
            <a:r>
              <a:rPr lang="en-US" sz="2400"/>
              <a:t>Liquid resources are cash and financial assets easily convertible to cash.</a:t>
            </a:r>
          </a:p>
          <a:p>
            <a:pPr lvl="3">
              <a:spcAft>
                <a:spcPts val="1206"/>
              </a:spcAft>
            </a:pPr>
            <a:endParaRPr lang="en-US" sz="2400"/>
          </a:p>
          <a:p>
            <a:pPr eaLnBrk="1" hangingPunct="1">
              <a:spcBef>
                <a:spcPct val="0"/>
              </a:spcBef>
            </a:pPr>
            <a:r>
              <a:rPr lang="en-US"/>
              <a:t>(e.g. foreign govt. securities, cash deposits in domestic banks) and pending of liquid resources during “earnings” deficit situation; Used to prepare borrowing plans  </a:t>
            </a:r>
          </a:p>
          <a:p>
            <a:pPr eaLnBrk="1" hangingPunct="1">
              <a:spcBef>
                <a:spcPct val="0"/>
              </a:spcBef>
            </a:pPr>
            <a:endParaRPr lang="fr-BE"/>
          </a:p>
        </p:txBody>
      </p:sp>
      <p:sp>
        <p:nvSpPr>
          <p:cNvPr id="6554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8D14B6-FEF5-42AA-9D37-327FEA744923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327861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/>
          </a:p>
        </p:txBody>
      </p:sp>
      <p:sp>
        <p:nvSpPr>
          <p:cNvPr id="6656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342E3E-1DEB-48D4-97F9-CBD60BC9AB1A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046319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/>
          </a:p>
        </p:txBody>
      </p:sp>
      <p:sp>
        <p:nvSpPr>
          <p:cNvPr id="6758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3E3F7B-9010-4C43-8A88-3919CDB08822}" type="slidenum">
              <a:rPr lang="en-GB" smtClean="0"/>
              <a:pPr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448032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en-US"/>
          </a:p>
        </p:txBody>
      </p:sp>
      <p:sp>
        <p:nvSpPr>
          <p:cNvPr id="4198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7F2E15-0999-4A9D-ABF3-FC00149567D1}" type="slidenum">
              <a:rPr lang="en-GB" altLang="en-US" smtClean="0"/>
              <a:pPr/>
              <a:t>20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8296656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/>
          </a:p>
        </p:txBody>
      </p:sp>
      <p:sp>
        <p:nvSpPr>
          <p:cNvPr id="7885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C3323F-FE50-47B5-994A-D4FF0EAB6A85}" type="slidenum">
              <a:rPr lang="en-GB" smtClean="0"/>
              <a:pPr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330484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/>
          </a:p>
        </p:txBody>
      </p:sp>
      <p:sp>
        <p:nvSpPr>
          <p:cNvPr id="8294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37EB85-72D3-4004-AE56-FEF69E78C2B6}" type="slidenum">
              <a:rPr lang="en-GB" smtClean="0"/>
              <a:pPr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94297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BE" altLang="en-US" dirty="0"/>
          </a:p>
          <a:p>
            <a:pPr eaLnBrk="1" hangingPunct="1">
              <a:spcBef>
                <a:spcPct val="0"/>
              </a:spcBef>
            </a:pPr>
            <a:endParaRPr lang="fr-BE" altLang="en-US" dirty="0"/>
          </a:p>
        </p:txBody>
      </p:sp>
      <p:sp>
        <p:nvSpPr>
          <p:cNvPr id="4403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1205BB-73DC-41EB-B8D5-C0C15D078DBD}" type="slidenum">
              <a:rPr lang="en-GB" altLang="en-US" smtClean="0"/>
              <a:pPr/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7021811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/>
          </a:p>
        </p:txBody>
      </p:sp>
      <p:sp>
        <p:nvSpPr>
          <p:cNvPr id="7987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6C9E13-10AE-4D7B-A0E3-D5641B0A70D5}" type="slidenum">
              <a:rPr lang="en-GB" smtClean="0"/>
              <a:pPr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07997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defTabSz="918789">
              <a:defRPr/>
            </a:pPr>
            <a:r>
              <a:rPr lang="en-US" b="1" i="1" dirty="0">
                <a:hlinkClick r:id="rId3"/>
              </a:rPr>
              <a:t>Debt Management and Financial Analysis System</a:t>
            </a:r>
            <a:r>
              <a:rPr lang="en-US" b="1" dirty="0">
                <a:hlinkClick r:id="rId3"/>
              </a:rPr>
              <a:t> (</a:t>
            </a:r>
            <a:r>
              <a:rPr lang="en-US" b="1" i="1" dirty="0">
                <a:hlinkClick r:id="rId3"/>
              </a:rPr>
              <a:t>DMFAS</a:t>
            </a:r>
            <a:r>
              <a:rPr lang="en-US" b="1" dirty="0">
                <a:hlinkClick r:id="rId3"/>
              </a:rPr>
              <a:t>)</a:t>
            </a:r>
            <a:endParaRPr lang="en-US" b="1" dirty="0"/>
          </a:p>
          <a:p>
            <a:r>
              <a:rPr lang="en-US" dirty="0"/>
              <a:t>Commonwealth Secretariat Debt Recording and Management System (</a:t>
            </a:r>
            <a:r>
              <a:rPr lang="en-US" i="1" dirty="0"/>
              <a:t>CS</a:t>
            </a:r>
            <a:r>
              <a:rPr lang="en-US" dirty="0"/>
              <a:t>-</a:t>
            </a:r>
            <a:r>
              <a:rPr lang="en-US" i="1" dirty="0"/>
              <a:t>DRMS</a:t>
            </a:r>
            <a:r>
              <a:rPr lang="en-US" dirty="0"/>
              <a:t>)</a:t>
            </a:r>
            <a:endParaRPr lang="fr-FR" dirty="0"/>
          </a:p>
        </p:txBody>
      </p:sp>
      <p:sp>
        <p:nvSpPr>
          <p:cNvPr id="8192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0D4966-50DF-4D6A-A5CD-94FEF40C35C4}" type="slidenum">
              <a:rPr lang="en-GB" smtClean="0"/>
              <a:pPr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147193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/>
          </a:p>
        </p:txBody>
      </p:sp>
      <p:sp>
        <p:nvSpPr>
          <p:cNvPr id="8397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229F17-2998-4B19-9492-F2752716FCFE}" type="slidenum">
              <a:rPr lang="en-GB" smtClean="0"/>
              <a:pPr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908590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499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/>
          </a:p>
        </p:txBody>
      </p:sp>
      <p:sp>
        <p:nvSpPr>
          <p:cNvPr id="8499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3A33AA-6FB6-4709-A43C-E4B9510DD88A}" type="slidenum">
              <a:rPr lang="en-GB" smtClean="0"/>
              <a:pPr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70688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en-US"/>
          </a:p>
        </p:txBody>
      </p:sp>
      <p:sp>
        <p:nvSpPr>
          <p:cNvPr id="4198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7F2E15-0999-4A9D-ABF3-FC00149567D1}" type="slidenum">
              <a:rPr lang="en-GB" altLang="en-US" smtClean="0"/>
              <a:pPr/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92833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(termed Consolidated Fund Account or Treasury account)</a:t>
            </a:r>
          </a:p>
          <a:p>
            <a:pPr marL="0" lvl="1"/>
            <a:r>
              <a:rPr lang="en-US" sz="2400"/>
              <a:t>Important Issue for budget support. </a:t>
            </a:r>
          </a:p>
          <a:p>
            <a:endParaRPr lang="en-GB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4E01CF-3A77-4C84-B655-3A1D59399DC7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17264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>
                <a:latin typeface="Times New Roman" pitchFamily="18" charset="0"/>
              </a:rPr>
              <a:t>Revenues and spending have “seasonal” influences; cannot just divide by 12 for monthly projections.</a:t>
            </a:r>
          </a:p>
          <a:p>
            <a:pPr eaLnBrk="1" hangingPunct="1">
              <a:spcBef>
                <a:spcPct val="0"/>
              </a:spcBef>
            </a:pPr>
            <a:r>
              <a:rPr lang="en-US" dirty="0">
                <a:latin typeface="Times New Roman" pitchFamily="18" charset="0"/>
              </a:rPr>
              <a:t>TMU might be under Accountant General’s Department</a:t>
            </a:r>
          </a:p>
          <a:p>
            <a:pPr eaLnBrk="1" hangingPunct="1">
              <a:spcBef>
                <a:spcPct val="0"/>
              </a:spcBef>
            </a:pPr>
            <a:endParaRPr lang="fr-BE" dirty="0"/>
          </a:p>
        </p:txBody>
      </p:sp>
      <p:sp>
        <p:nvSpPr>
          <p:cNvPr id="6042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8E4BB3-A83B-4D20-94C4-0E4A31099E80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7166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en-US"/>
          </a:p>
        </p:txBody>
      </p:sp>
      <p:sp>
        <p:nvSpPr>
          <p:cNvPr id="4198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7F2E15-0999-4A9D-ABF3-FC00149567D1}" type="slidenum">
              <a:rPr lang="en-GB" altLang="en-US" smtClean="0"/>
              <a:pPr/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059323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0425856-53FB-4B8E-BB2B-B9908A3FD813}" type="slidenum">
              <a:rPr lang="en-US" smtClean="0">
                <a:latin typeface="Times New Roman" pitchFamily="18" charset="0"/>
                <a:cs typeface="Times New Roman" pitchFamily="18" charset="0"/>
              </a:rPr>
              <a:pPr/>
              <a:t>8</a:t>
            </a:fld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fr-FR"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61069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z="2200" dirty="0"/>
              <a:t>Even in developing countries with </a:t>
            </a:r>
            <a:r>
              <a:rPr lang="en-US" sz="2200" dirty="0" err="1"/>
              <a:t>centralised</a:t>
            </a:r>
            <a:r>
              <a:rPr lang="en-US" sz="2200" dirty="0"/>
              <a:t> TSA, donor-funded projects accounts are often kept outside the TSA and the Treasury controls</a:t>
            </a:r>
          </a:p>
          <a:p>
            <a:pPr lvl="1"/>
            <a:r>
              <a:rPr lang="en-US" sz="2200" dirty="0"/>
              <a:t>Donors fear that cash will be used to pay other expenditure than those from the project</a:t>
            </a:r>
          </a:p>
          <a:p>
            <a:r>
              <a:rPr lang="en-US" sz="2200" dirty="0"/>
              <a:t>There are also domestic resistance to the implementation of the TSA. </a:t>
            </a:r>
            <a:r>
              <a:rPr lang="en-GB" sz="2200" dirty="0"/>
              <a:t>Multiple bank accounts facilitate budget ring-fencing and </a:t>
            </a:r>
            <a:r>
              <a:rPr lang="en-GB" sz="2200" dirty="0" err="1"/>
              <a:t>potentialy</a:t>
            </a:r>
            <a:r>
              <a:rPr lang="en-GB" sz="2200" dirty="0"/>
              <a:t> corrupt behaviour</a:t>
            </a:r>
            <a:r>
              <a:rPr lang="en-US" sz="2200" dirty="0"/>
              <a:t>.</a:t>
            </a:r>
          </a:p>
          <a:p>
            <a:r>
              <a:rPr lang="en-US" sz="2200" dirty="0"/>
              <a:t>Establishing TSA may require strong political leadership, or special circumstances</a:t>
            </a:r>
          </a:p>
          <a:p>
            <a:pPr lvl="1"/>
            <a:r>
              <a:rPr lang="en-US" sz="2200" dirty="0"/>
              <a:t>TSA has been implemented in most former Soviet Union countries in the 1990s </a:t>
            </a:r>
          </a:p>
          <a:p>
            <a:endParaRPr lang="en-US" dirty="0"/>
          </a:p>
          <a:p>
            <a:pPr eaLnBrk="1" hangingPunct="1">
              <a:spcBef>
                <a:spcPct val="0"/>
              </a:spcBef>
            </a:pPr>
            <a:endParaRPr lang="fr-BE" dirty="0"/>
          </a:p>
        </p:txBody>
      </p:sp>
      <p:sp>
        <p:nvSpPr>
          <p:cNvPr id="7578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6B0207-74F2-4E4F-BC8C-64B6835F21F1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02850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/>
          </a:p>
        </p:txBody>
      </p:sp>
      <p:sp>
        <p:nvSpPr>
          <p:cNvPr id="7168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459C919-B267-46FE-9151-3F78386728CF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9641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>
            <a:lvl1pPr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6B7AAB46-CE40-4FB4-BC90-B744536CD2D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A18E0-EE95-4217-94E7-5E763DE9074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68A848-3237-4979-8DAA-EB1841038B1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45EBB3-32DB-47F5-85FC-E3CEAA8C54F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AC1EFD-4C8E-4FB4-8833-50D4CF254DE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A7341C-293E-44C9-BCC6-BA526D2C773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DEACAB-9B26-4654-863A-A50C5AFE65C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379B01-68B2-40A7-A163-7AF5E96333E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4BA5FF-0C20-4211-BB20-8C385347CCA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DCB69-F4CC-40CF-A2B3-2916322F581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319C75-84C2-4C70-B903-6DB1AF2E111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/>
              <a:t>Second level</a:t>
            </a:r>
            <a:endParaRPr lang="en-GB" altLang="en-US"/>
          </a:p>
          <a:p>
            <a:pPr lvl="1"/>
            <a:r>
              <a:rPr lang="en-GB" altLang="en-US"/>
              <a:t>Third level</a:t>
            </a:r>
          </a:p>
          <a:p>
            <a:pPr lvl="2"/>
            <a:r>
              <a:rPr lang="en-GB" altLang="en-US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E8B66AFF-AA87-42AF-8915-A31DAC8DEAB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</p:sldLayoutIdLst>
  <p:hf sldNum="0" hdr="0" ftr="0" dt="0"/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package" Target="../embeddings/Microsoft_Excel_Worksheet.xlsx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921124" y="3861048"/>
            <a:ext cx="7313639" cy="1214446"/>
          </a:xfrm>
        </p:spPr>
        <p:txBody>
          <a:bodyPr/>
          <a:lstStyle/>
          <a:p>
            <a:pPr eaLnBrk="1" hangingPunct="1"/>
            <a:r>
              <a:rPr lang="fr-FR" altLang="en-US" sz="2800" dirty="0"/>
              <a:t>Module 3.2: Gestion de la trésorerie et de la dette</a:t>
            </a: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921124" y="2132856"/>
            <a:ext cx="7215187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1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+mj-lt"/>
                <a:ea typeface="+mj-ea"/>
                <a:cs typeface="+mj-cs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indent="0" algn="ctr" eaLnBrk="1" hangingPunct="1">
              <a:defRPr/>
            </a:pPr>
            <a:r>
              <a:rPr lang="en-US" sz="2800" kern="0" dirty="0">
                <a:solidFill>
                  <a:srgbClr val="FFC000"/>
                </a:solidFill>
              </a:rPr>
              <a:t>INTRODUCTION A LA GESTION DES FINANCES PUBLIQUES</a:t>
            </a:r>
            <a:endParaRPr lang="en-GB" sz="2800" kern="0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ce réservé du contenu 1"/>
          <p:cNvSpPr>
            <a:spLocks noGrp="1"/>
          </p:cNvSpPr>
          <p:nvPr>
            <p:ph idx="1"/>
          </p:nvPr>
        </p:nvSpPr>
        <p:spPr>
          <a:xfrm>
            <a:off x="33847" y="1484784"/>
            <a:ext cx="9028689" cy="4436145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600"/>
              </a:spcAft>
              <a:buClrTx/>
              <a:defRPr/>
            </a:pPr>
            <a:r>
              <a:rPr lang="fr-FR" sz="2300" b="0" i="0" dirty="0"/>
              <a:t>1. Le Trésor effectue des contrôles de régularité et centralise toutes les factures (ex. pays francophones). </a:t>
            </a:r>
          </a:p>
          <a:p>
            <a:pPr>
              <a:spcBef>
                <a:spcPts val="1200"/>
              </a:spcBef>
              <a:spcAft>
                <a:spcPts val="600"/>
              </a:spcAft>
              <a:buClrTx/>
              <a:defRPr/>
            </a:pPr>
            <a:r>
              <a:rPr lang="fr-FR" sz="2300" b="0" i="0" dirty="0"/>
              <a:t>2. Le Trésor ne traite que les factures qui vont être payées immédiatement, les impayés sont conservés par les services dépensiers.</a:t>
            </a:r>
          </a:p>
          <a:p>
            <a:pPr>
              <a:spcBef>
                <a:spcPts val="1200"/>
              </a:spcBef>
              <a:spcAft>
                <a:spcPts val="600"/>
              </a:spcAft>
              <a:buClrTx/>
              <a:defRPr/>
            </a:pPr>
            <a:r>
              <a:rPr lang="fr-FR" sz="2300" b="0" i="0" dirty="0"/>
              <a:t>3. Le Trésor débloque des fonds pour des comptes secondaires utilisables par les ministères à la Banque centrale (ou dans des banques commerciales qui sont « agent » du Trésor)</a:t>
            </a:r>
          </a:p>
          <a:p>
            <a:pPr>
              <a:spcBef>
                <a:spcPts val="1200"/>
              </a:spcBef>
              <a:spcAft>
                <a:spcPts val="600"/>
              </a:spcAft>
              <a:buClrTx/>
              <a:defRPr/>
            </a:pPr>
            <a:r>
              <a:rPr lang="fr-FR" sz="2300" b="0" i="0" dirty="0"/>
              <a:t>4. La banque des ministères autorise des facilités de caisse dans une limite notifié par le trésor. Cette banque est remboursée quotidiennement par le Trésor (Inde)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defRPr/>
            </a:pPr>
            <a:endParaRPr lang="fr-FR" sz="2400" b="0" dirty="0"/>
          </a:p>
          <a:p>
            <a:pPr lvl="1">
              <a:spcBef>
                <a:spcPts val="1200"/>
              </a:spcBef>
              <a:spcAft>
                <a:spcPts val="600"/>
              </a:spcAft>
              <a:defRPr/>
            </a:pPr>
            <a:endParaRPr lang="fr-FR" sz="3000" b="0" dirty="0"/>
          </a:p>
        </p:txBody>
      </p:sp>
      <p:sp>
        <p:nvSpPr>
          <p:cNvPr id="30723" name="Titre 2"/>
          <p:cNvSpPr>
            <a:spLocks noGrp="1"/>
          </p:cNvSpPr>
          <p:nvPr>
            <p:ph type="title"/>
          </p:nvPr>
        </p:nvSpPr>
        <p:spPr>
          <a:xfrm>
            <a:off x="7807" y="0"/>
            <a:ext cx="9144000" cy="863600"/>
          </a:xfrm>
        </p:spPr>
        <p:txBody>
          <a:bodyPr/>
          <a:lstStyle/>
          <a:p>
            <a:pPr indent="0" eaLnBrk="1" hangingPunct="1"/>
            <a:r>
              <a:rPr lang="en-US" i="1" dirty="0" err="1">
                <a:solidFill>
                  <a:schemeClr val="bg1"/>
                </a:solidFill>
              </a:rPr>
              <a:t>Différentes</a:t>
            </a:r>
            <a:r>
              <a:rPr lang="en-US" i="1" dirty="0">
                <a:solidFill>
                  <a:schemeClr val="bg1"/>
                </a:solidFill>
              </a:rPr>
              <a:t> </a:t>
            </a:r>
            <a:r>
              <a:rPr lang="en-US" i="1" dirty="0" err="1">
                <a:solidFill>
                  <a:schemeClr val="bg1"/>
                </a:solidFill>
              </a:rPr>
              <a:t>variantes</a:t>
            </a:r>
            <a:r>
              <a:rPr lang="en-US" i="1" dirty="0">
                <a:solidFill>
                  <a:schemeClr val="bg1"/>
                </a:solidFill>
              </a:rPr>
              <a:t> de </a:t>
            </a:r>
            <a:r>
              <a:rPr lang="en-US" i="1" dirty="0" err="1">
                <a:solidFill>
                  <a:schemeClr val="bg1"/>
                </a:solidFill>
              </a:rPr>
              <a:t>compte</a:t>
            </a:r>
            <a:r>
              <a:rPr lang="en-US" i="1" dirty="0">
                <a:solidFill>
                  <a:schemeClr val="bg1"/>
                </a:solidFill>
              </a:rPr>
              <a:t> unique du </a:t>
            </a:r>
            <a:r>
              <a:rPr lang="en-US" i="1" dirty="0" err="1">
                <a:solidFill>
                  <a:schemeClr val="bg1"/>
                </a:solidFill>
              </a:rPr>
              <a:t>Trésor</a:t>
            </a:r>
            <a:r>
              <a:rPr lang="en-US" i="1" dirty="0">
                <a:solidFill>
                  <a:schemeClr val="bg1"/>
                </a:solidFill>
              </a:rPr>
              <a:t> </a:t>
            </a:r>
            <a:endParaRPr lang="fr-BE" i="1" dirty="0"/>
          </a:p>
        </p:txBody>
      </p:sp>
      <p:sp>
        <p:nvSpPr>
          <p:cNvPr id="3072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358188" y="6381750"/>
            <a:ext cx="2133600" cy="476250"/>
          </a:xfrm>
          <a:noFill/>
        </p:spPr>
        <p:txBody>
          <a:bodyPr/>
          <a:lstStyle/>
          <a:p>
            <a:pPr algn="l"/>
            <a:fld id="{DFF3C391-5F3B-4D7B-94C2-6CB9CD047DEA}" type="slidenum">
              <a:rPr lang="en-GB" smtClean="0">
                <a:latin typeface="Verdana" pitchFamily="34" charset="0"/>
              </a:rPr>
              <a:pPr algn="l"/>
              <a:t>10</a:t>
            </a:fld>
            <a:endParaRPr lang="en-GB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78337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ce réservé du contenu 1"/>
          <p:cNvSpPr>
            <a:spLocks noGrp="1"/>
          </p:cNvSpPr>
          <p:nvPr>
            <p:ph idx="1"/>
          </p:nvPr>
        </p:nvSpPr>
        <p:spPr>
          <a:xfrm>
            <a:off x="180696" y="1393932"/>
            <a:ext cx="8798222" cy="4968552"/>
          </a:xfrm>
        </p:spPr>
        <p:txBody>
          <a:bodyPr/>
          <a:lstStyle/>
          <a:p>
            <a:pPr marL="0" indent="0">
              <a:spcBef>
                <a:spcPts val="1200"/>
              </a:spcBef>
              <a:spcAft>
                <a:spcPts val="600"/>
              </a:spcAft>
              <a:buClrTx/>
              <a:buNone/>
              <a:defRPr/>
            </a:pPr>
            <a:r>
              <a:rPr lang="fr-FR" sz="1800" b="0" i="0" dirty="0"/>
              <a:t>Le système est très proche du CUT:</a:t>
            </a:r>
          </a:p>
          <a:p>
            <a:pPr>
              <a:spcBef>
                <a:spcPts val="1200"/>
              </a:spcBef>
              <a:spcAft>
                <a:spcPts val="600"/>
              </a:spcAft>
              <a:buClrTx/>
              <a:defRPr/>
            </a:pPr>
            <a:r>
              <a:rPr lang="fr-FR" sz="1800" b="0" i="0" dirty="0"/>
              <a:t>Toutes les dépenses et recettes de l’Etat sont versées au Trésor, qui verse tous ses fonds à son compte à la Banque centrale</a:t>
            </a:r>
          </a:p>
          <a:p>
            <a:pPr>
              <a:spcBef>
                <a:spcPts val="1200"/>
              </a:spcBef>
              <a:spcAft>
                <a:spcPts val="600"/>
              </a:spcAft>
              <a:buClrTx/>
              <a:defRPr/>
            </a:pPr>
            <a:r>
              <a:rPr lang="fr-FR" sz="1800" b="0" i="0" dirty="0"/>
              <a:t>Tous les organismes publics: collectivités territoriales, établissements publics sont tenus de déposer leurs fonds au Trésor</a:t>
            </a:r>
            <a:r>
              <a:rPr lang="fr-FR" sz="2000" b="0" i="0" dirty="0"/>
              <a:t>.</a:t>
            </a:r>
          </a:p>
          <a:p>
            <a:pPr marL="0" indent="0">
              <a:spcBef>
                <a:spcPts val="1200"/>
              </a:spcBef>
              <a:spcAft>
                <a:spcPts val="600"/>
              </a:spcAft>
              <a:buClrTx/>
              <a:buNone/>
              <a:defRPr/>
            </a:pPr>
            <a:r>
              <a:rPr lang="fr-FR" sz="1800" i="0" dirty="0"/>
              <a:t>Toutefois, des </a:t>
            </a:r>
            <a:r>
              <a:rPr lang="fr-FR" sz="1800" b="1" i="0" dirty="0"/>
              <a:t>dérogations</a:t>
            </a:r>
            <a:r>
              <a:rPr lang="fr-FR" sz="1800" i="0" dirty="0"/>
              <a:t> apparaissent:</a:t>
            </a:r>
            <a:endParaRPr lang="fr-FR" sz="1800" b="0" i="0" dirty="0"/>
          </a:p>
          <a:p>
            <a:pPr>
              <a:spcBef>
                <a:spcPts val="1200"/>
              </a:spcBef>
              <a:spcAft>
                <a:spcPts val="600"/>
              </a:spcAft>
              <a:buClrTx/>
              <a:defRPr/>
            </a:pPr>
            <a:r>
              <a:rPr lang="fr-FR" sz="1800" b="0" i="0" dirty="0"/>
              <a:t>Les bailleurs font ouvrir des comptes dans les banques pour leurs projets.</a:t>
            </a:r>
          </a:p>
          <a:p>
            <a:pPr>
              <a:spcBef>
                <a:spcPts val="1200"/>
              </a:spcBef>
              <a:spcAft>
                <a:spcPts val="600"/>
              </a:spcAft>
              <a:buClrTx/>
              <a:defRPr/>
            </a:pPr>
            <a:r>
              <a:rPr lang="fr-FR" sz="1800" i="0" dirty="0"/>
              <a:t>Dans certains pays, des ministères ouvrent des comptes</a:t>
            </a:r>
            <a:endParaRPr lang="fr-FR" sz="1800" b="0" i="0" dirty="0"/>
          </a:p>
          <a:p>
            <a:pPr>
              <a:spcBef>
                <a:spcPts val="1200"/>
              </a:spcBef>
              <a:spcAft>
                <a:spcPts val="600"/>
              </a:spcAft>
              <a:buClrTx/>
              <a:defRPr/>
            </a:pPr>
            <a:r>
              <a:rPr lang="fr-FR" sz="1800" b="0" i="0" dirty="0"/>
              <a:t>Les grands organismes (sécurité sociale, entreprises publiques) échappent à l’obligation de dépôt au Trésor</a:t>
            </a:r>
          </a:p>
          <a:p>
            <a:pPr>
              <a:spcBef>
                <a:spcPts val="1200"/>
              </a:spcBef>
              <a:spcAft>
                <a:spcPts val="600"/>
              </a:spcAft>
              <a:buClrTx/>
              <a:defRPr/>
            </a:pPr>
            <a:r>
              <a:rPr lang="fr-FR" sz="1800" i="0" dirty="0"/>
              <a:t>Dans certains pays, le manque de développement du système bancaire dans les régions rend difficile le nivellement des encaisses.</a:t>
            </a:r>
            <a:endParaRPr lang="fr-FR" sz="1800" b="0" i="0" dirty="0"/>
          </a:p>
          <a:p>
            <a:pPr lvl="1">
              <a:spcBef>
                <a:spcPts val="1200"/>
              </a:spcBef>
              <a:spcAft>
                <a:spcPts val="600"/>
              </a:spcAft>
              <a:defRPr/>
            </a:pPr>
            <a:endParaRPr lang="fr-FR" sz="2400" b="0" dirty="0"/>
          </a:p>
          <a:p>
            <a:pPr lvl="1">
              <a:spcBef>
                <a:spcPts val="1200"/>
              </a:spcBef>
              <a:spcAft>
                <a:spcPts val="600"/>
              </a:spcAft>
              <a:defRPr/>
            </a:pPr>
            <a:endParaRPr lang="fr-FR" sz="3000" b="0" dirty="0"/>
          </a:p>
        </p:txBody>
      </p:sp>
      <p:sp>
        <p:nvSpPr>
          <p:cNvPr id="30723" name="Titre 2"/>
          <p:cNvSpPr>
            <a:spLocks noGrp="1"/>
          </p:cNvSpPr>
          <p:nvPr>
            <p:ph type="title"/>
          </p:nvPr>
        </p:nvSpPr>
        <p:spPr>
          <a:xfrm>
            <a:off x="7807" y="0"/>
            <a:ext cx="9144000" cy="863600"/>
          </a:xfrm>
        </p:spPr>
        <p:txBody>
          <a:bodyPr/>
          <a:lstStyle/>
          <a:p>
            <a:pPr indent="0" eaLnBrk="1" hangingPunct="1"/>
            <a:r>
              <a:rPr lang="en-US" i="1" dirty="0">
                <a:solidFill>
                  <a:schemeClr val="bg1"/>
                </a:solidFill>
              </a:rPr>
              <a:t>Le </a:t>
            </a:r>
            <a:r>
              <a:rPr lang="en-US" i="1" dirty="0" err="1">
                <a:solidFill>
                  <a:schemeClr val="bg1"/>
                </a:solidFill>
              </a:rPr>
              <a:t>compte</a:t>
            </a:r>
            <a:r>
              <a:rPr lang="en-US" i="1" dirty="0">
                <a:solidFill>
                  <a:schemeClr val="bg1"/>
                </a:solidFill>
              </a:rPr>
              <a:t> unique du </a:t>
            </a:r>
            <a:r>
              <a:rPr lang="en-US" i="1" dirty="0" err="1">
                <a:solidFill>
                  <a:schemeClr val="bg1"/>
                </a:solidFill>
              </a:rPr>
              <a:t>Trésor</a:t>
            </a:r>
            <a:r>
              <a:rPr lang="en-US" i="1" dirty="0">
                <a:solidFill>
                  <a:schemeClr val="bg1"/>
                </a:solidFill>
              </a:rPr>
              <a:t> dans les systems francophones</a:t>
            </a:r>
            <a:endParaRPr lang="fr-BE" i="1" dirty="0"/>
          </a:p>
        </p:txBody>
      </p:sp>
      <p:sp>
        <p:nvSpPr>
          <p:cNvPr id="3072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358188" y="6381750"/>
            <a:ext cx="2133600" cy="476250"/>
          </a:xfrm>
          <a:noFill/>
        </p:spPr>
        <p:txBody>
          <a:bodyPr/>
          <a:lstStyle/>
          <a:p>
            <a:pPr algn="l"/>
            <a:fld id="{DFF3C391-5F3B-4D7B-94C2-6CB9CD047DEA}" type="slidenum">
              <a:rPr lang="en-GB" smtClean="0">
                <a:latin typeface="Verdana" pitchFamily="34" charset="0"/>
              </a:rPr>
              <a:pPr algn="l"/>
              <a:t>11</a:t>
            </a:fld>
            <a:endParaRPr lang="en-GB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6606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-124455"/>
            <a:ext cx="8229600" cy="936625"/>
          </a:xfrm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Deux variantes de CUT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5631058"/>
              </p:ext>
            </p:extLst>
          </p:nvPr>
        </p:nvGraphicFramePr>
        <p:xfrm>
          <a:off x="849927" y="1504316"/>
          <a:ext cx="7593370" cy="50209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4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35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58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990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35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475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0443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353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4154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8307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1220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94218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82441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141491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669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fr-FR" sz="1900" u="none" strike="noStrike">
                          <a:effectLst/>
                        </a:rPr>
                        <a:t>Variante  1. Centralisé. Paiement par le Trésor </a:t>
                      </a:r>
                      <a:endParaRPr lang="fr-FR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0334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0334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0334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0334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0334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1491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1491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41491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0669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gridSpan="9">
                  <a:txBody>
                    <a:bodyPr/>
                    <a:lstStyle/>
                    <a:p>
                      <a:pPr algn="l" fontAlgn="b"/>
                      <a:r>
                        <a:rPr lang="fr-FR" sz="1900" u="none" strike="noStrike">
                          <a:effectLst/>
                        </a:rPr>
                        <a:t>Variante 2. Paiement décentralisé, soldes bancaires centralisés</a:t>
                      </a:r>
                      <a:endParaRPr lang="fr-FR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41491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0334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50334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50334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0334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50334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50334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80258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6864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9311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41491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50334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50334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41491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41491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</a:tbl>
          </a:graphicData>
        </a:graphic>
      </p:graphicFrame>
      <p:sp>
        <p:nvSpPr>
          <p:cNvPr id="5" name="Text Box 1"/>
          <p:cNvSpPr txBox="1">
            <a:spLocks noChangeArrowheads="1"/>
          </p:cNvSpPr>
          <p:nvPr/>
        </p:nvSpPr>
        <p:spPr bwMode="auto">
          <a:xfrm>
            <a:off x="908050" y="2690813"/>
            <a:ext cx="1209675" cy="695325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</a:extLst>
        </p:spPr>
        <p:txBody>
          <a:bodyPr wrap="square" lIns="45720" tIns="36576" rIns="4572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fr-FR" sz="1800" b="0" i="0" u="none" strike="noStrike" baseline="0">
                <a:solidFill>
                  <a:srgbClr val="000080"/>
                </a:solidFill>
                <a:latin typeface="Arial"/>
                <a:cs typeface="Arial"/>
              </a:rPr>
              <a:t>Service dépensier</a:t>
            </a: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3756025" y="2709863"/>
            <a:ext cx="1371600" cy="628650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</a:extLst>
        </p:spPr>
        <p:txBody>
          <a:bodyPr wrap="square" lIns="45720" tIns="36576" rIns="4572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fr-FR" sz="2000" b="0" i="0" u="none" strike="noStrike" baseline="0">
                <a:solidFill>
                  <a:srgbClr val="000080"/>
                </a:solidFill>
                <a:latin typeface="Arial"/>
                <a:cs typeface="Arial"/>
              </a:rPr>
              <a:t>Trésor</a:t>
            </a:r>
            <a:r>
              <a:rPr lang="fr-FR" sz="1800" b="0" i="0" u="none" strike="noStrike" baseline="0">
                <a:solidFill>
                  <a:srgbClr val="000080"/>
                </a:solidFill>
                <a:latin typeface="Arial"/>
                <a:cs typeface="Arial"/>
              </a:rPr>
              <a:t> </a:t>
            </a: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5756275" y="2690813"/>
            <a:ext cx="1066800" cy="695325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</a:extLst>
        </p:spPr>
        <p:txBody>
          <a:bodyPr wrap="square" lIns="45720" tIns="41148" rIns="4572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fr-FR" sz="2000" b="0" i="0" u="none" strike="noStrike" baseline="0">
                <a:solidFill>
                  <a:srgbClr val="000080"/>
                </a:solidFill>
                <a:latin typeface="Times New Roman"/>
                <a:cs typeface="Times New Roman"/>
              </a:rPr>
              <a:t>Banque</a:t>
            </a:r>
          </a:p>
          <a:p>
            <a:pPr algn="ctr" rtl="0">
              <a:defRPr sz="1000"/>
            </a:pPr>
            <a:r>
              <a:rPr lang="fr-FR" sz="1400" b="0" i="1" u="none" strike="noStrike" baseline="0">
                <a:solidFill>
                  <a:srgbClr val="000080"/>
                </a:solidFill>
                <a:latin typeface="Times New Roman"/>
                <a:cs typeface="Times New Roman"/>
              </a:rPr>
              <a:t> Agent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7308850" y="2728913"/>
            <a:ext cx="1381125" cy="533400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</a:extLst>
        </p:spPr>
        <p:txBody>
          <a:bodyPr wrap="square" lIns="45720" tIns="36576" rIns="4572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fr-FR" sz="1800" b="0" i="0" u="none" strike="noStrike" baseline="0">
                <a:solidFill>
                  <a:srgbClr val="000080"/>
                </a:solidFill>
                <a:latin typeface="Arial"/>
                <a:cs typeface="Arial"/>
              </a:rPr>
              <a:t>Fournisseur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4041775" y="5929313"/>
            <a:ext cx="1209675" cy="323850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</a:extLst>
        </p:spPr>
        <p:txBody>
          <a:bodyPr wrap="square" lIns="45720" tIns="36576" rIns="4572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fr-FR" sz="2000" b="0" i="0" u="none" strike="noStrike" baseline="0">
                <a:solidFill>
                  <a:srgbClr val="000080"/>
                </a:solidFill>
                <a:latin typeface="Arial"/>
                <a:cs typeface="Arial"/>
              </a:rPr>
              <a:t>Trésor</a:t>
            </a:r>
          </a:p>
        </p:txBody>
      </p:sp>
      <p:sp>
        <p:nvSpPr>
          <p:cNvPr id="10" name="Line 6"/>
          <p:cNvSpPr>
            <a:spLocks noChangeShapeType="1"/>
          </p:cNvSpPr>
          <p:nvPr/>
        </p:nvSpPr>
        <p:spPr bwMode="auto">
          <a:xfrm>
            <a:off x="2117725" y="3024188"/>
            <a:ext cx="16287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1" name="Oval 7"/>
          <p:cNvSpPr>
            <a:spLocks noChangeArrowheads="1"/>
          </p:cNvSpPr>
          <p:nvPr/>
        </p:nvSpPr>
        <p:spPr bwMode="auto">
          <a:xfrm>
            <a:off x="2289175" y="2576513"/>
            <a:ext cx="1238250" cy="8763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square" lIns="36576" tIns="27432" rIns="36576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fr-FR" sz="14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Demande Paiement </a:t>
            </a:r>
          </a:p>
        </p:txBody>
      </p:sp>
      <p:sp>
        <p:nvSpPr>
          <p:cNvPr id="12" name="Line 8"/>
          <p:cNvSpPr>
            <a:spLocks noChangeShapeType="1"/>
          </p:cNvSpPr>
          <p:nvPr/>
        </p:nvSpPr>
        <p:spPr bwMode="auto">
          <a:xfrm flipV="1">
            <a:off x="5146675" y="2995613"/>
            <a:ext cx="619125" cy="9525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3" name="Line 9"/>
          <p:cNvSpPr>
            <a:spLocks noChangeShapeType="1"/>
          </p:cNvSpPr>
          <p:nvPr/>
        </p:nvSpPr>
        <p:spPr bwMode="auto">
          <a:xfrm flipV="1">
            <a:off x="6889750" y="2995613"/>
            <a:ext cx="371475" cy="9525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4" name="Line 10"/>
          <p:cNvSpPr>
            <a:spLocks noChangeShapeType="1"/>
          </p:cNvSpPr>
          <p:nvPr/>
        </p:nvSpPr>
        <p:spPr bwMode="auto">
          <a:xfrm flipH="1">
            <a:off x="4470400" y="4662488"/>
            <a:ext cx="0" cy="12573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5" name="Line 11"/>
          <p:cNvSpPr>
            <a:spLocks noChangeShapeType="1"/>
          </p:cNvSpPr>
          <p:nvPr/>
        </p:nvSpPr>
        <p:spPr bwMode="auto">
          <a:xfrm flipV="1">
            <a:off x="4927600" y="4605338"/>
            <a:ext cx="9525" cy="131445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6" name="Oval 17"/>
          <p:cNvSpPr>
            <a:spLocks noChangeArrowheads="1"/>
          </p:cNvSpPr>
          <p:nvPr/>
        </p:nvSpPr>
        <p:spPr bwMode="auto">
          <a:xfrm>
            <a:off x="2584450" y="4700588"/>
            <a:ext cx="1981200" cy="75247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square" lIns="36576" tIns="32004" rIns="36576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fr-FR" sz="16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Compensation</a:t>
            </a:r>
          </a:p>
          <a:p>
            <a:pPr algn="ctr" rtl="0">
              <a:defRPr sz="1000"/>
            </a:pPr>
            <a:r>
              <a:rPr lang="fr-FR" sz="16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quotidienne</a:t>
            </a:r>
          </a:p>
        </p:txBody>
      </p:sp>
      <p:sp>
        <p:nvSpPr>
          <p:cNvPr id="17" name="Oval 18"/>
          <p:cNvSpPr>
            <a:spLocks noChangeArrowheads="1"/>
          </p:cNvSpPr>
          <p:nvPr/>
        </p:nvSpPr>
        <p:spPr bwMode="auto">
          <a:xfrm>
            <a:off x="4746625" y="4710113"/>
            <a:ext cx="1876425" cy="79057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square" lIns="36576" tIns="32004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fr-FR" sz="16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Plafond de paiement</a:t>
            </a:r>
          </a:p>
        </p:txBody>
      </p:sp>
      <p:sp>
        <p:nvSpPr>
          <p:cNvPr id="18" name="Text Box 20"/>
          <p:cNvSpPr txBox="1">
            <a:spLocks noChangeArrowheads="1"/>
          </p:cNvSpPr>
          <p:nvPr/>
        </p:nvSpPr>
        <p:spPr bwMode="auto">
          <a:xfrm>
            <a:off x="908050" y="4014788"/>
            <a:ext cx="1371600" cy="638175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</a:extLst>
        </p:spPr>
        <p:txBody>
          <a:bodyPr wrap="square" lIns="45720" tIns="36576" rIns="4572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fr-FR" sz="1800" b="0" i="0" u="none" strike="noStrike" baseline="0">
                <a:solidFill>
                  <a:srgbClr val="000080"/>
                </a:solidFill>
                <a:latin typeface="Arial"/>
                <a:cs typeface="Arial"/>
              </a:rPr>
              <a:t>Service dépensier</a:t>
            </a:r>
          </a:p>
        </p:txBody>
      </p:sp>
      <p:sp>
        <p:nvSpPr>
          <p:cNvPr id="19" name="Line 23"/>
          <p:cNvSpPr>
            <a:spLocks noChangeShapeType="1"/>
          </p:cNvSpPr>
          <p:nvPr/>
        </p:nvSpPr>
        <p:spPr bwMode="auto">
          <a:xfrm flipV="1">
            <a:off x="2289175" y="4300538"/>
            <a:ext cx="1571625" cy="9525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0" name="Line 24"/>
          <p:cNvSpPr>
            <a:spLocks noChangeShapeType="1"/>
          </p:cNvSpPr>
          <p:nvPr/>
        </p:nvSpPr>
        <p:spPr bwMode="auto">
          <a:xfrm>
            <a:off x="5165725" y="4329113"/>
            <a:ext cx="647700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1" name="Line 28"/>
          <p:cNvSpPr>
            <a:spLocks noChangeShapeType="1"/>
          </p:cNvSpPr>
          <p:nvPr/>
        </p:nvSpPr>
        <p:spPr bwMode="auto">
          <a:xfrm flipH="1" flipV="1">
            <a:off x="1450975" y="5643563"/>
            <a:ext cx="3448050" cy="952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2" name="Line 29"/>
          <p:cNvSpPr>
            <a:spLocks noChangeShapeType="1"/>
          </p:cNvSpPr>
          <p:nvPr/>
        </p:nvSpPr>
        <p:spPr bwMode="auto">
          <a:xfrm flipH="1" flipV="1">
            <a:off x="1403350" y="4633913"/>
            <a:ext cx="28575" cy="105727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3" name="Line 54"/>
          <p:cNvSpPr>
            <a:spLocks noChangeShapeType="1"/>
          </p:cNvSpPr>
          <p:nvPr/>
        </p:nvSpPr>
        <p:spPr bwMode="auto">
          <a:xfrm flipH="1" flipV="1">
            <a:off x="5156200" y="4176713"/>
            <a:ext cx="685800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4" name="Text Box 59"/>
          <p:cNvSpPr txBox="1">
            <a:spLocks noChangeArrowheads="1"/>
          </p:cNvSpPr>
          <p:nvPr/>
        </p:nvSpPr>
        <p:spPr bwMode="auto">
          <a:xfrm>
            <a:off x="3889375" y="4014788"/>
            <a:ext cx="1247775" cy="590550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</a:extLst>
        </p:spPr>
        <p:txBody>
          <a:bodyPr wrap="square" lIns="45720" tIns="41148" rIns="4572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fr-FR" sz="2000" b="0" i="0" u="none" strike="noStrike" baseline="0">
                <a:solidFill>
                  <a:srgbClr val="000080"/>
                </a:solidFill>
                <a:latin typeface="Times New Roman"/>
                <a:cs typeface="Times New Roman"/>
              </a:rPr>
              <a:t>Banque</a:t>
            </a:r>
          </a:p>
          <a:p>
            <a:pPr algn="ctr" rtl="0">
              <a:defRPr sz="1000"/>
            </a:pPr>
            <a:r>
              <a:rPr lang="fr-FR" sz="1400" b="0" i="1" u="none" strike="noStrike" baseline="0">
                <a:solidFill>
                  <a:srgbClr val="000080"/>
                </a:solidFill>
                <a:latin typeface="Times New Roman"/>
                <a:cs typeface="Times New Roman"/>
              </a:rPr>
              <a:t> Agent</a:t>
            </a:r>
          </a:p>
        </p:txBody>
      </p:sp>
      <p:sp>
        <p:nvSpPr>
          <p:cNvPr id="25" name="Text Box 60"/>
          <p:cNvSpPr txBox="1">
            <a:spLocks noChangeArrowheads="1"/>
          </p:cNvSpPr>
          <p:nvPr/>
        </p:nvSpPr>
        <p:spPr bwMode="auto">
          <a:xfrm>
            <a:off x="5832475" y="4043363"/>
            <a:ext cx="1504950" cy="485775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</a:extLst>
        </p:spPr>
        <p:txBody>
          <a:bodyPr wrap="square" lIns="45720" tIns="36576" rIns="4572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fr-FR" sz="2000" b="0" i="0" u="none" strike="noStrike" baseline="0">
                <a:solidFill>
                  <a:srgbClr val="000080"/>
                </a:solidFill>
                <a:latin typeface="Arial"/>
                <a:cs typeface="Arial"/>
              </a:rPr>
              <a:t>Fournisseur</a:t>
            </a:r>
          </a:p>
        </p:txBody>
      </p:sp>
    </p:spTree>
    <p:extLst>
      <p:ext uri="{BB962C8B-B14F-4D97-AF65-F5344CB8AC3E}">
        <p14:creationId xmlns:p14="http://schemas.microsoft.com/office/powerpoint/2010/main" val="6941534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u contenu 1"/>
          <p:cNvSpPr>
            <a:spLocks noGrp="1"/>
          </p:cNvSpPr>
          <p:nvPr>
            <p:ph idx="1"/>
          </p:nvPr>
        </p:nvSpPr>
        <p:spPr>
          <a:xfrm>
            <a:off x="1259632" y="2348880"/>
            <a:ext cx="6950075" cy="3776659"/>
          </a:xfrm>
        </p:spPr>
        <p:txBody>
          <a:bodyPr/>
          <a:lstStyle/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fr-FR" altLang="en-US" i="0" dirty="0"/>
              <a:t>Objectifs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fr-FR" altLang="en-US" i="0" dirty="0"/>
              <a:t>Eléments d’une gestion de la trésorerie efficace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fr-FR" altLang="en-US" i="0" dirty="0"/>
              <a:t>Compte unique du Trésor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fr-FR" altLang="en-US" b="1" i="0" dirty="0">
                <a:solidFill>
                  <a:srgbClr val="FF0000"/>
                </a:solidFill>
              </a:rPr>
              <a:t>Plan de trésorerie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fr-FR" altLang="en-US" i="0" dirty="0"/>
              <a:t>Gestion de la dette</a:t>
            </a:r>
            <a:endParaRPr lang="fr-FR" altLang="en-US" dirty="0"/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395288" y="1277929"/>
            <a:ext cx="8229600" cy="936625"/>
          </a:xfrm>
        </p:spPr>
        <p:txBody>
          <a:bodyPr/>
          <a:lstStyle/>
          <a:p>
            <a:pPr algn="ctr"/>
            <a:r>
              <a:rPr lang="en-GB" altLang="en-US" sz="3200" dirty="0"/>
              <a:t>Plan du module</a:t>
            </a:r>
          </a:p>
        </p:txBody>
      </p:sp>
    </p:spTree>
    <p:extLst>
      <p:ext uri="{BB962C8B-B14F-4D97-AF65-F5344CB8AC3E}">
        <p14:creationId xmlns:p14="http://schemas.microsoft.com/office/powerpoint/2010/main" val="23354277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Espace réservé du contenu 1"/>
          <p:cNvSpPr>
            <a:spLocks noGrp="1"/>
          </p:cNvSpPr>
          <p:nvPr>
            <p:ph idx="1"/>
          </p:nvPr>
        </p:nvSpPr>
        <p:spPr>
          <a:xfrm>
            <a:off x="323850" y="2205038"/>
            <a:ext cx="8534400" cy="4276725"/>
          </a:xfrm>
        </p:spPr>
        <p:txBody>
          <a:bodyPr/>
          <a:lstStyle/>
          <a:p>
            <a:pPr>
              <a:spcAft>
                <a:spcPts val="1200"/>
              </a:spcAft>
              <a:buClrTx/>
            </a:pPr>
            <a:r>
              <a:rPr lang="fr-FR" i="0" dirty="0"/>
              <a:t>Le calendrier des encaissements n’est pas identique à celui des dépenses:</a:t>
            </a:r>
          </a:p>
          <a:p>
            <a:pPr lvl="1">
              <a:spcAft>
                <a:spcPts val="1200"/>
              </a:spcAft>
              <a:buClrTx/>
              <a:buFont typeface="Wingdings" panose="05000000000000000000" pitchFamily="2" charset="2"/>
              <a:buChar char="§"/>
            </a:pPr>
            <a:r>
              <a:rPr lang="fr-FR" sz="2400" b="0" dirty="0"/>
              <a:t>À un moment donné, les administrations publiques auront un excédent ou un déficit de ressources de liquidités</a:t>
            </a:r>
          </a:p>
          <a:p>
            <a:pPr lvl="1">
              <a:spcAft>
                <a:spcPts val="1200"/>
              </a:spcAft>
              <a:buClrTx/>
              <a:buFont typeface="Wingdings" panose="05000000000000000000" pitchFamily="2" charset="2"/>
              <a:buChar char="§"/>
            </a:pPr>
            <a:r>
              <a:rPr lang="fr-FR" sz="2400" b="0" dirty="0"/>
              <a:t>La prévision des flux de trésorerie doit permettre à la mise en œuvre du budget en conformité avec les plans d’engagements, s’ils existent, ou d’autres instruments de régulation budgétaire, comme les warrants.  </a:t>
            </a:r>
          </a:p>
          <a:p>
            <a:pPr lvl="1">
              <a:spcAft>
                <a:spcPts val="1200"/>
              </a:spcAft>
            </a:pPr>
            <a:endParaRPr lang="en-US" sz="2400" dirty="0"/>
          </a:p>
        </p:txBody>
      </p:sp>
      <p:sp>
        <p:nvSpPr>
          <p:cNvPr id="23555" name="Titre 2"/>
          <p:cNvSpPr>
            <a:spLocks noGrp="1"/>
          </p:cNvSpPr>
          <p:nvPr>
            <p:ph type="title"/>
          </p:nvPr>
        </p:nvSpPr>
        <p:spPr>
          <a:xfrm>
            <a:off x="0" y="1484313"/>
            <a:ext cx="9144000" cy="846137"/>
          </a:xfrm>
        </p:spPr>
        <p:txBody>
          <a:bodyPr/>
          <a:lstStyle/>
          <a:p>
            <a:pPr indent="0" eaLnBrk="1" hangingPunct="1"/>
            <a:r>
              <a:rPr lang="fr-FR" i="1" dirty="0"/>
              <a:t>Prévisions des flux de trésorerie </a:t>
            </a:r>
            <a:r>
              <a:rPr lang="en-US" i="1" dirty="0"/>
              <a:t>(1)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i="1" dirty="0"/>
              <a:t> </a:t>
            </a:r>
            <a:endParaRPr lang="fr-BE" i="1" dirty="0"/>
          </a:p>
        </p:txBody>
      </p:sp>
      <p:sp>
        <p:nvSpPr>
          <p:cNvPr id="23556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429625" y="6381750"/>
            <a:ext cx="2133600" cy="476250"/>
          </a:xfrm>
          <a:noFill/>
        </p:spPr>
        <p:txBody>
          <a:bodyPr/>
          <a:lstStyle/>
          <a:p>
            <a:pPr algn="l"/>
            <a:fld id="{4F067E14-2248-4690-B28F-2ACECC0B4DFE}" type="slidenum">
              <a:rPr lang="en-GB" smtClean="0">
                <a:latin typeface="Verdana" pitchFamily="34" charset="0"/>
              </a:rPr>
              <a:pPr algn="l"/>
              <a:t>14</a:t>
            </a:fld>
            <a:endParaRPr lang="en-GB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18627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aphique 2"/>
          <p:cNvGraphicFramePr/>
          <p:nvPr/>
        </p:nvGraphicFramePr>
        <p:xfrm>
          <a:off x="642910" y="1643026"/>
          <a:ext cx="7858180" cy="52149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4DB56C-5BCD-47B7-BF04-F2C8E61F3024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2500298" y="1785926"/>
            <a:ext cx="1571625" cy="714375"/>
          </a:xfrm>
          <a:prstGeom prst="wedgeRectCallou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r-F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Placement</a:t>
            </a:r>
          </a:p>
        </p:txBody>
      </p:sp>
      <p:sp>
        <p:nvSpPr>
          <p:cNvPr id="6" name="Titre 2"/>
          <p:cNvSpPr txBox="1">
            <a:spLocks/>
          </p:cNvSpPr>
          <p:nvPr/>
        </p:nvSpPr>
        <p:spPr>
          <a:xfrm>
            <a:off x="0" y="1142984"/>
            <a:ext cx="9144000" cy="846137"/>
          </a:xfrm>
          <a:prstGeom prst="rect">
            <a:avLst/>
          </a:prstGeom>
        </p:spPr>
        <p:txBody>
          <a:bodyPr/>
          <a:lstStyle/>
          <a:p>
            <a:pPr marL="358775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1" u="none" strike="noStrike" kern="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Prévisions</a:t>
            </a:r>
            <a:r>
              <a:rPr kumimoji="0" lang="en-US" sz="3000" b="1" i="1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des flux de </a:t>
            </a:r>
            <a:r>
              <a:rPr kumimoji="0" lang="en-US" sz="3000" b="1" i="1" u="none" strike="noStrike" kern="0" cap="none" spc="0" normalizeH="0" baseline="0" noProof="0" dirty="0" err="1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trésorerie</a:t>
            </a:r>
            <a:r>
              <a:rPr kumimoji="0" lang="en-US" sz="3000" b="1" i="1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(2)</a:t>
            </a:r>
            <a:br>
              <a:rPr kumimoji="0" lang="en-US" sz="30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000" b="1" i="1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fr-BE" sz="3000" b="1" i="1" u="none" strike="noStrike" kern="0" cap="none" spc="0" normalizeH="0" baseline="0" noProof="0" dirty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206470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ce réservé du contenu 1"/>
          <p:cNvSpPr>
            <a:spLocks noGrp="1"/>
          </p:cNvSpPr>
          <p:nvPr>
            <p:ph idx="1"/>
          </p:nvPr>
        </p:nvSpPr>
        <p:spPr>
          <a:xfrm>
            <a:off x="250825" y="2214554"/>
            <a:ext cx="8642350" cy="3832235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buClrTx/>
              <a:defRPr/>
            </a:pPr>
            <a:r>
              <a:rPr lang="fr-FR" sz="2300" i="0" dirty="0"/>
              <a:t>Les administrations fiscales préparent les projections mensuelles d’encaissement des recettes pour l’exercice et les soumettent à l’unité de gestion de la trésorerie. Ces prévisions sont actualisées tous les mois ou plus fréquemment si nécessaire.</a:t>
            </a:r>
          </a:p>
          <a:p>
            <a:pPr>
              <a:spcBef>
                <a:spcPts val="0"/>
              </a:spcBef>
              <a:spcAft>
                <a:spcPts val="0"/>
              </a:spcAft>
              <a:buClrTx/>
              <a:defRPr/>
            </a:pPr>
            <a:r>
              <a:rPr lang="fr-FR" sz="2300" i="0" dirty="0"/>
              <a:t>Les ministères préparent les projections mensuelles de dépenses et les soumettent à l’unité de gestion de la trésorerie. </a:t>
            </a:r>
          </a:p>
          <a:p>
            <a:pPr>
              <a:spcBef>
                <a:spcPts val="0"/>
              </a:spcBef>
              <a:spcAft>
                <a:spcPts val="0"/>
              </a:spcAft>
              <a:buClrTx/>
              <a:defRPr/>
            </a:pPr>
            <a:r>
              <a:rPr lang="fr-FR" sz="2300" i="0" dirty="0"/>
              <a:t>L’unité de gestion de la trésorerie estime les excédents et besoins de liquidités</a:t>
            </a:r>
          </a:p>
          <a:p>
            <a:pPr>
              <a:spcBef>
                <a:spcPts val="0"/>
              </a:spcBef>
              <a:spcAft>
                <a:spcPts val="0"/>
              </a:spcAft>
              <a:buClrTx/>
              <a:defRPr/>
            </a:pPr>
            <a:r>
              <a:rPr lang="fr-FR" sz="2300" i="0" dirty="0"/>
              <a:t>Les plans d’emprunt et de placement sont établis à partir de ces estimations</a:t>
            </a:r>
          </a:p>
          <a:p>
            <a:pPr>
              <a:defRPr/>
            </a:pPr>
            <a:endParaRPr lang="fr-BE" dirty="0"/>
          </a:p>
        </p:txBody>
      </p:sp>
      <p:sp>
        <p:nvSpPr>
          <p:cNvPr id="24579" name="Titre 2"/>
          <p:cNvSpPr>
            <a:spLocks noGrp="1"/>
          </p:cNvSpPr>
          <p:nvPr>
            <p:ph type="title"/>
          </p:nvPr>
        </p:nvSpPr>
        <p:spPr>
          <a:xfrm>
            <a:off x="0" y="1214422"/>
            <a:ext cx="9144000" cy="1000132"/>
          </a:xfrm>
        </p:spPr>
        <p:txBody>
          <a:bodyPr/>
          <a:lstStyle/>
          <a:p>
            <a:pPr indent="0" eaLnBrk="1" hangingPunct="1"/>
            <a:r>
              <a:rPr lang="fr-FR" i="1" dirty="0"/>
              <a:t>Prévisions des flux de trésorerie : activités</a:t>
            </a:r>
          </a:p>
        </p:txBody>
      </p:sp>
      <p:sp>
        <p:nvSpPr>
          <p:cNvPr id="24580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501063" y="6381750"/>
            <a:ext cx="2133600" cy="476250"/>
          </a:xfrm>
          <a:noFill/>
        </p:spPr>
        <p:txBody>
          <a:bodyPr/>
          <a:lstStyle/>
          <a:p>
            <a:pPr algn="l"/>
            <a:fld id="{69B11150-D639-4771-9351-ADDB7EEAE499}" type="slidenum">
              <a:rPr lang="en-GB" smtClean="0">
                <a:latin typeface="Verdana" pitchFamily="34" charset="0"/>
              </a:rPr>
              <a:pPr algn="l"/>
              <a:t>16</a:t>
            </a:fld>
            <a:endParaRPr lang="en-GB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45547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ce réservé du contenu 1"/>
          <p:cNvSpPr>
            <a:spLocks noGrp="1"/>
          </p:cNvSpPr>
          <p:nvPr>
            <p:ph idx="1"/>
          </p:nvPr>
        </p:nvSpPr>
        <p:spPr>
          <a:xfrm>
            <a:off x="250825" y="2857500"/>
            <a:ext cx="8229600" cy="3192463"/>
          </a:xfrm>
        </p:spPr>
        <p:txBody>
          <a:bodyPr/>
          <a:lstStyle/>
          <a:p>
            <a:pPr>
              <a:spcAft>
                <a:spcPts val="1200"/>
              </a:spcAft>
              <a:buClr>
                <a:srgbClr val="0F5494"/>
              </a:buClr>
            </a:pPr>
            <a:r>
              <a:rPr lang="fr-FR" i="0" dirty="0"/>
              <a:t>Les prévisions de flux de trésorerie permettent à l’unité de gestion de trésorerie de préparer un plan de trésorerie;</a:t>
            </a:r>
          </a:p>
          <a:p>
            <a:pPr>
              <a:spcAft>
                <a:spcPts val="1200"/>
              </a:spcAft>
              <a:buClr>
                <a:srgbClr val="0F5494"/>
              </a:buClr>
            </a:pPr>
            <a:r>
              <a:rPr lang="fr-FR" i="0" dirty="0"/>
              <a:t>Ce plan permet la planification des emprunts et des placements</a:t>
            </a:r>
          </a:p>
          <a:p>
            <a:pPr>
              <a:spcAft>
                <a:spcPts val="1200"/>
              </a:spcAft>
            </a:pPr>
            <a:endParaRPr lang="en-US" dirty="0"/>
          </a:p>
          <a:p>
            <a:endParaRPr lang="fr-BE" dirty="0"/>
          </a:p>
        </p:txBody>
      </p:sp>
      <p:sp>
        <p:nvSpPr>
          <p:cNvPr id="25603" name="Titre 2"/>
          <p:cNvSpPr>
            <a:spLocks noGrp="1"/>
          </p:cNvSpPr>
          <p:nvPr>
            <p:ph type="title"/>
          </p:nvPr>
        </p:nvSpPr>
        <p:spPr>
          <a:xfrm>
            <a:off x="179388" y="1500188"/>
            <a:ext cx="8964612" cy="935037"/>
          </a:xfrm>
        </p:spPr>
        <p:txBody>
          <a:bodyPr/>
          <a:lstStyle/>
          <a:p>
            <a:pPr indent="0" eaLnBrk="1" hangingPunct="1"/>
            <a:r>
              <a:rPr lang="fr-FR" i="1" dirty="0"/>
              <a:t>Le plan de trésorerie</a:t>
            </a:r>
          </a:p>
        </p:txBody>
      </p:sp>
      <p:sp>
        <p:nvSpPr>
          <p:cNvPr id="2560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286750" y="6381750"/>
            <a:ext cx="2133600" cy="476250"/>
          </a:xfrm>
          <a:noFill/>
        </p:spPr>
        <p:txBody>
          <a:bodyPr/>
          <a:lstStyle/>
          <a:p>
            <a:pPr algn="l"/>
            <a:fld id="{802981B5-D4EC-48D9-A795-4DDD04E6B1BB}" type="slidenum">
              <a:rPr lang="en-GB" smtClean="0">
                <a:latin typeface="Verdana" pitchFamily="34" charset="0"/>
              </a:rPr>
              <a:pPr algn="l"/>
              <a:t>17</a:t>
            </a:fld>
            <a:endParaRPr lang="en-GB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38386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re 2"/>
          <p:cNvSpPr>
            <a:spLocks noGrp="1"/>
          </p:cNvSpPr>
          <p:nvPr>
            <p:ph type="title"/>
          </p:nvPr>
        </p:nvSpPr>
        <p:spPr>
          <a:xfrm>
            <a:off x="0" y="1285875"/>
            <a:ext cx="8643938" cy="857250"/>
          </a:xfrm>
        </p:spPr>
        <p:txBody>
          <a:bodyPr/>
          <a:lstStyle/>
          <a:p>
            <a:pPr indent="0" eaLnBrk="1" hangingPunct="1"/>
            <a:r>
              <a:rPr lang="en-GB" i="1" dirty="0"/>
              <a:t>Un plan de </a:t>
            </a:r>
            <a:r>
              <a:rPr lang="en-GB" i="1" dirty="0" err="1"/>
              <a:t>trésorerie</a:t>
            </a:r>
            <a:br>
              <a:rPr lang="en-GB" i="1" dirty="0"/>
            </a:br>
            <a:endParaRPr lang="en-GB" i="1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4468813"/>
              </p:ext>
            </p:extLst>
          </p:nvPr>
        </p:nvGraphicFramePr>
        <p:xfrm>
          <a:off x="303154" y="2020094"/>
          <a:ext cx="8316912" cy="448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1" name="Feuille de calcul" r:id="rId4" imgW="7639057" imgH="4152928" progId="Excel.Sheet.12">
                  <p:embed/>
                </p:oleObj>
              </mc:Choice>
              <mc:Fallback>
                <p:oleObj name="Feuille de calcul" r:id="rId4" imgW="7639057" imgH="4152928" progId="Excel.Sheet.12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154" y="2020094"/>
                        <a:ext cx="8316912" cy="4484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103C7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315325" y="6381750"/>
            <a:ext cx="828675" cy="476250"/>
          </a:xfrm>
          <a:noFill/>
        </p:spPr>
        <p:txBody>
          <a:bodyPr/>
          <a:lstStyle/>
          <a:p>
            <a:fld id="{B084F7DA-636D-4667-A080-C9853D162611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84134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ce réservé du contenu 1"/>
          <p:cNvSpPr>
            <a:spLocks noGrp="1"/>
          </p:cNvSpPr>
          <p:nvPr>
            <p:ph idx="1"/>
          </p:nvPr>
        </p:nvSpPr>
        <p:spPr>
          <a:xfrm>
            <a:off x="323528" y="1320006"/>
            <a:ext cx="8713787" cy="4733925"/>
          </a:xfrm>
        </p:spPr>
        <p:txBody>
          <a:bodyPr/>
          <a:lstStyle/>
          <a:p>
            <a:r>
              <a:rPr lang="fr-FR" sz="2800" b="1" dirty="0"/>
              <a:t>La gestion des plans de trésorerie</a:t>
            </a:r>
            <a:endParaRPr lang="fr-FR" dirty="0"/>
          </a:p>
          <a:p>
            <a:pPr>
              <a:buClrTx/>
            </a:pPr>
            <a:endParaRPr lang="en-GB" sz="2200" i="0" dirty="0"/>
          </a:p>
          <a:p>
            <a:pPr>
              <a:buClrTx/>
            </a:pPr>
            <a:r>
              <a:rPr lang="fr-FR" sz="2200" i="0" dirty="0"/>
              <a:t>Les plans mensualisés de trésorerie sont préparés tous les mois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fr-FR" sz="2200" b="0" dirty="0"/>
              <a:t>Et mis à jour pour l’année entière au minimum trimestriellement </a:t>
            </a:r>
            <a:endParaRPr lang="fr-FR" sz="2200" b="0" i="0" dirty="0"/>
          </a:p>
          <a:p>
            <a:pPr>
              <a:buClrTx/>
            </a:pPr>
            <a:r>
              <a:rPr lang="fr-FR" sz="2200" i="0" dirty="0"/>
              <a:t>Ils doivent être annoncés à l’avance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fr-FR" sz="2200" b="0" dirty="0"/>
              <a:t>aux ministères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fr-FR" sz="2200" b="0" dirty="0"/>
              <a:t>au marché financier intérieur s’ils sont utilisés pour l’emprunt </a:t>
            </a:r>
          </a:p>
          <a:p>
            <a:pPr>
              <a:buClrTx/>
            </a:pPr>
            <a:r>
              <a:rPr lang="fr-FR" sz="2200" i="0" dirty="0"/>
              <a:t>Ils doivent être cohérents avec le plan de passation des marchés (et le plan d’engagement s’il existe)</a:t>
            </a:r>
            <a:endParaRPr lang="fr-FR" sz="2200" dirty="0"/>
          </a:p>
        </p:txBody>
      </p:sp>
      <p:sp>
        <p:nvSpPr>
          <p:cNvPr id="26627" name="Titre 2"/>
          <p:cNvSpPr>
            <a:spLocks noGrp="1"/>
          </p:cNvSpPr>
          <p:nvPr>
            <p:ph type="title"/>
          </p:nvPr>
        </p:nvSpPr>
        <p:spPr>
          <a:xfrm>
            <a:off x="0" y="-14288"/>
            <a:ext cx="9144000" cy="1143001"/>
          </a:xfrm>
        </p:spPr>
        <p:txBody>
          <a:bodyPr/>
          <a:lstStyle/>
          <a:p>
            <a:pPr indent="0" eaLnBrk="1" hangingPunct="1"/>
            <a:r>
              <a:rPr lang="en-GB" i="1"/>
              <a:t> Some issues</a:t>
            </a:r>
          </a:p>
        </p:txBody>
      </p:sp>
      <p:sp>
        <p:nvSpPr>
          <p:cNvPr id="26628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3BA57A5-191D-46FC-A143-FC51341A1EF6}" type="slidenum">
              <a:rPr lang="en-GB" smtClean="0"/>
              <a:pPr/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1617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u contenu 1"/>
          <p:cNvSpPr>
            <a:spLocks noGrp="1"/>
          </p:cNvSpPr>
          <p:nvPr>
            <p:ph idx="1"/>
          </p:nvPr>
        </p:nvSpPr>
        <p:spPr>
          <a:xfrm>
            <a:off x="1214414" y="2366985"/>
            <a:ext cx="6950075" cy="3776659"/>
          </a:xfrm>
        </p:spPr>
        <p:txBody>
          <a:bodyPr/>
          <a:lstStyle/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fr-FR" altLang="en-US" b="1" i="0" dirty="0">
                <a:solidFill>
                  <a:srgbClr val="FF0000"/>
                </a:solidFill>
              </a:rPr>
              <a:t>Objectifs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fr-FR" altLang="en-US" i="0" dirty="0"/>
              <a:t>Eléments d’une gestion de la trésorerie efficace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fr-FR" altLang="en-US" i="0" dirty="0"/>
              <a:t>Compte unique du Trésor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fr-FR" altLang="en-US" i="0" dirty="0"/>
              <a:t>Plan de trésorerie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fr-FR" altLang="en-US" i="0" dirty="0"/>
              <a:t>Gestion de la dette</a:t>
            </a:r>
            <a:endParaRPr lang="fr-FR" altLang="en-US" dirty="0"/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395288" y="1277929"/>
            <a:ext cx="8229600" cy="936625"/>
          </a:xfrm>
        </p:spPr>
        <p:txBody>
          <a:bodyPr/>
          <a:lstStyle/>
          <a:p>
            <a:pPr algn="ctr"/>
            <a:r>
              <a:rPr lang="en-GB" altLang="en-US" sz="3200" dirty="0"/>
              <a:t>Plan du module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u contenu 1"/>
          <p:cNvSpPr>
            <a:spLocks noGrp="1"/>
          </p:cNvSpPr>
          <p:nvPr>
            <p:ph idx="1"/>
          </p:nvPr>
        </p:nvSpPr>
        <p:spPr>
          <a:xfrm>
            <a:off x="1259632" y="2348880"/>
            <a:ext cx="6950075" cy="3776659"/>
          </a:xfrm>
        </p:spPr>
        <p:txBody>
          <a:bodyPr/>
          <a:lstStyle/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fr-FR" altLang="en-US" i="0" dirty="0"/>
              <a:t>Objectifs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fr-FR" altLang="en-US" i="0" dirty="0"/>
              <a:t>Eléments d’une gestion de la trésorerie efficace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fr-FR" altLang="en-US" i="0" dirty="0"/>
              <a:t>Compte unique du Trésor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fr-FR" altLang="en-US" i="0" dirty="0"/>
              <a:t>Plan de trésorerie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fr-FR" altLang="en-US" b="1" i="0" dirty="0">
                <a:solidFill>
                  <a:srgbClr val="FF0000"/>
                </a:solidFill>
              </a:rPr>
              <a:t>Gestion de la dette</a:t>
            </a:r>
            <a:endParaRPr lang="fr-FR" altLang="en-US" b="1" dirty="0">
              <a:solidFill>
                <a:srgbClr val="FF0000"/>
              </a:solidFill>
            </a:endParaRPr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395288" y="1277929"/>
            <a:ext cx="8229600" cy="936625"/>
          </a:xfrm>
        </p:spPr>
        <p:txBody>
          <a:bodyPr/>
          <a:lstStyle/>
          <a:p>
            <a:pPr algn="ctr"/>
            <a:r>
              <a:rPr lang="en-GB" altLang="en-US" sz="3200" dirty="0"/>
              <a:t>Plan du module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</p:spPr>
        <p:txBody>
          <a:bodyPr/>
          <a:lstStyle/>
          <a:p>
            <a:r>
              <a:rPr lang="en-GB" dirty="0"/>
              <a:t>19</a:t>
            </a:r>
          </a:p>
        </p:txBody>
      </p:sp>
    </p:spTree>
    <p:extLst>
      <p:ext uri="{BB962C8B-B14F-4D97-AF65-F5344CB8AC3E}">
        <p14:creationId xmlns:p14="http://schemas.microsoft.com/office/powerpoint/2010/main" val="6670421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Espace réservé du contenu 1"/>
          <p:cNvSpPr>
            <a:spLocks noGrp="1"/>
          </p:cNvSpPr>
          <p:nvPr>
            <p:ph idx="1"/>
          </p:nvPr>
        </p:nvSpPr>
        <p:spPr>
          <a:xfrm>
            <a:off x="251520" y="1998561"/>
            <a:ext cx="8640763" cy="4176712"/>
          </a:xfrm>
        </p:spPr>
        <p:txBody>
          <a:bodyPr/>
          <a:lstStyle/>
          <a:p>
            <a:pPr>
              <a:spcBef>
                <a:spcPts val="0"/>
              </a:spcBef>
              <a:buClrTx/>
            </a:pPr>
            <a:r>
              <a:rPr lang="fr-FR" sz="2200" i="0" dirty="0">
                <a:latin typeface="Arial" panose="020B0604020202020204" pitchFamily="34" charset="0"/>
                <a:cs typeface="Arial" panose="020B0604020202020204" pitchFamily="34" charset="0"/>
              </a:rPr>
              <a:t>La gestion de la dette doit être coordonnée avec celle de la trésorerie:  </a:t>
            </a:r>
          </a:p>
          <a:p>
            <a:pPr lvl="1">
              <a:spcBef>
                <a:spcPts val="0"/>
              </a:spcBef>
              <a:buClrTx/>
              <a:buFont typeface="Wingdings" panose="05000000000000000000" pitchFamily="2" charset="2"/>
              <a:buChar char="§"/>
            </a:pPr>
            <a:r>
              <a:rPr lang="fr-FR" sz="1900" b="0" dirty="0">
                <a:latin typeface="Arial" panose="020B0604020202020204" pitchFamily="34" charset="0"/>
                <a:cs typeface="Arial" panose="020B0604020202020204" pitchFamily="34" charset="0"/>
              </a:rPr>
              <a:t>Ne pas emprunter inutilement si des actifs liquides sont disponibles.</a:t>
            </a:r>
          </a:p>
          <a:p>
            <a:pPr lvl="1">
              <a:spcBef>
                <a:spcPts val="0"/>
              </a:spcBef>
              <a:buClrTx/>
              <a:buFont typeface="Wingdings" panose="05000000000000000000" pitchFamily="2" charset="2"/>
              <a:buChar char="§"/>
            </a:pPr>
            <a:r>
              <a:rPr lang="fr-FR" sz="1900" b="0" dirty="0">
                <a:latin typeface="Arial" panose="020B0604020202020204" pitchFamily="34" charset="0"/>
                <a:cs typeface="Arial" panose="020B0604020202020204" pitchFamily="34" charset="0"/>
              </a:rPr>
              <a:t>L’unité de gestion de la dette et l’unité de gestion de trésorerie doivent travailler en étroite collaboration.</a:t>
            </a:r>
          </a:p>
          <a:p>
            <a:pPr marL="457200" lvl="1" indent="0">
              <a:spcBef>
                <a:spcPts val="0"/>
              </a:spcBef>
              <a:buClrTx/>
              <a:buNone/>
            </a:pPr>
            <a:endParaRPr lang="fr-FR" sz="19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2" indent="-342900">
              <a:spcBef>
                <a:spcPts val="0"/>
              </a:spcBef>
              <a:buFontTx/>
              <a:buChar char="•"/>
            </a:pPr>
            <a:r>
              <a:rPr lang="fr-FR" sz="2200" i="0" dirty="0">
                <a:latin typeface="Arial" panose="020B0604020202020204" pitchFamily="34" charset="0"/>
                <a:cs typeface="Arial" panose="020B0604020202020204" pitchFamily="34" charset="0"/>
              </a:rPr>
              <a:t>L’emprunt doit être cohérent avec </a:t>
            </a:r>
            <a:r>
              <a:rPr lang="fr-FR" sz="2200" dirty="0">
                <a:latin typeface="Arial" panose="020B0604020202020204" pitchFamily="34" charset="0"/>
                <a:cs typeface="Arial" panose="020B0604020202020204" pitchFamily="34" charset="0"/>
              </a:rPr>
              <a:t>la stratégie de gestion de la dette et l’évaluation de la viabilité de la dette </a:t>
            </a:r>
          </a:p>
          <a:p>
            <a:pPr lvl="1">
              <a:spcBef>
                <a:spcPts val="0"/>
              </a:spcBef>
              <a:buClrTx/>
              <a:buFont typeface="Wingdings" panose="05000000000000000000" pitchFamily="2" charset="2"/>
              <a:buChar char="§"/>
            </a:pPr>
            <a:r>
              <a:rPr lang="fr-FR" sz="1900" b="0" dirty="0">
                <a:latin typeface="Arial" panose="020B0604020202020204" pitchFamily="34" charset="0"/>
                <a:cs typeface="Arial" panose="020B0604020202020204" pitchFamily="34" charset="0"/>
              </a:rPr>
              <a:t>Tenir compte des options de taux d’intérêts flottants/fixes, de la maturité, du délai de grâce, de la devise</a:t>
            </a:r>
          </a:p>
          <a:p>
            <a:pPr lvl="1">
              <a:spcBef>
                <a:spcPts val="0"/>
              </a:spcBef>
              <a:buClrTx/>
              <a:buFont typeface="Wingdings" panose="05000000000000000000" pitchFamily="2" charset="2"/>
              <a:buChar char="§"/>
            </a:pPr>
            <a:r>
              <a:rPr lang="fr-FR" sz="1900" b="0" dirty="0">
                <a:latin typeface="Arial" panose="020B0604020202020204" pitchFamily="34" charset="0"/>
                <a:cs typeface="Arial" panose="020B0604020202020204" pitchFamily="34" charset="0"/>
              </a:rPr>
              <a:t>Si possible utiliser des options d’endettement  concessionnel </a:t>
            </a:r>
          </a:p>
          <a:p>
            <a:pPr lvl="1">
              <a:spcBef>
                <a:spcPts val="0"/>
              </a:spcBef>
              <a:buClrTx/>
              <a:buFont typeface="Wingdings" panose="05000000000000000000" pitchFamily="2" charset="2"/>
              <a:buChar char="§"/>
            </a:pPr>
            <a:r>
              <a:rPr lang="fr-FR" sz="1900" b="0" dirty="0">
                <a:latin typeface="Arial" panose="020B0604020202020204" pitchFamily="34" charset="0"/>
                <a:cs typeface="Arial" panose="020B0604020202020204" pitchFamily="34" charset="0"/>
              </a:rPr>
              <a:t>Pour les prêts projets être cohérent avec les programmes sectoriels et les critères de rentabilité socio-économique des projets</a:t>
            </a:r>
          </a:p>
        </p:txBody>
      </p:sp>
      <p:sp>
        <p:nvSpPr>
          <p:cNvPr id="36867" name="Titre 2"/>
          <p:cNvSpPr>
            <a:spLocks noGrp="1"/>
          </p:cNvSpPr>
          <p:nvPr>
            <p:ph type="title"/>
          </p:nvPr>
        </p:nvSpPr>
        <p:spPr>
          <a:xfrm>
            <a:off x="-180528" y="1031723"/>
            <a:ext cx="9144000" cy="863600"/>
          </a:xfrm>
        </p:spPr>
        <p:txBody>
          <a:bodyPr/>
          <a:lstStyle/>
          <a:p>
            <a:pPr indent="0" eaLnBrk="1" hangingPunct="1"/>
            <a:r>
              <a:rPr lang="fr-FR" i="1" dirty="0"/>
              <a:t>Gestion de la dette </a:t>
            </a:r>
          </a:p>
        </p:txBody>
      </p:sp>
      <p:sp>
        <p:nvSpPr>
          <p:cNvPr id="36868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429625" y="6381750"/>
            <a:ext cx="2133600" cy="476250"/>
          </a:xfrm>
          <a:noFill/>
        </p:spPr>
        <p:txBody>
          <a:bodyPr/>
          <a:lstStyle/>
          <a:p>
            <a:pPr algn="l"/>
            <a:fld id="{CB280664-94DD-4C66-9B72-890BAB3737BE}" type="slidenum">
              <a:rPr lang="en-GB" smtClean="0">
                <a:latin typeface="Verdana" pitchFamily="34" charset="0"/>
              </a:rPr>
              <a:pPr algn="l"/>
              <a:t>21</a:t>
            </a:fld>
            <a:endParaRPr lang="en-GB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8179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Content Placeholder 1"/>
          <p:cNvSpPr>
            <a:spLocks noGrp="1"/>
          </p:cNvSpPr>
          <p:nvPr>
            <p:ph idx="1"/>
          </p:nvPr>
        </p:nvSpPr>
        <p:spPr>
          <a:xfrm>
            <a:off x="468313" y="2205038"/>
            <a:ext cx="8229600" cy="3529012"/>
          </a:xfrm>
        </p:spPr>
        <p:txBody>
          <a:bodyPr/>
          <a:lstStyle/>
          <a:p>
            <a:pPr>
              <a:spcAft>
                <a:spcPts val="1200"/>
              </a:spcAft>
              <a:buClrTx/>
              <a:buFont typeface="Wingdings" pitchFamily="2" charset="2"/>
              <a:buChar char="Ø"/>
              <a:defRPr/>
            </a:pPr>
            <a:r>
              <a:rPr lang="fr-FR" i="0" dirty="0"/>
              <a:t>L’État a besoin d’une stratégie claire pour émettre des garanties visant à empêcher que des passifs éventuels ne se transforment en passifs réels</a:t>
            </a:r>
          </a:p>
          <a:p>
            <a:pPr>
              <a:spcAft>
                <a:spcPts val="1200"/>
              </a:spcAft>
              <a:buClrTx/>
              <a:buFont typeface="Wingdings" pitchFamily="2" charset="2"/>
              <a:buChar char="Ø"/>
              <a:defRPr/>
            </a:pPr>
            <a:r>
              <a:rPr lang="fr-FR" i="0" dirty="0"/>
              <a:t>Tenir compte des garanties à l’égard des administrations infranationales, des entreprises publiques et des sociétés privées.</a:t>
            </a:r>
          </a:p>
          <a:p>
            <a:pPr>
              <a:spcAft>
                <a:spcPts val="1200"/>
              </a:spcAft>
              <a:buClrTx/>
              <a:buFont typeface="Wingdings" pitchFamily="2" charset="2"/>
              <a:buChar char="Ø"/>
              <a:defRPr/>
            </a:pPr>
            <a:r>
              <a:rPr lang="fr-FR" i="0" dirty="0"/>
              <a:t>Vérifier les garanties accordées dans le cadre des accords de partenariat public-privé et les risques encourus</a:t>
            </a:r>
          </a:p>
        </p:txBody>
      </p:sp>
      <p:sp>
        <p:nvSpPr>
          <p:cNvPr id="40963" name="Title 2"/>
          <p:cNvSpPr>
            <a:spLocks noGrp="1"/>
          </p:cNvSpPr>
          <p:nvPr>
            <p:ph type="title"/>
          </p:nvPr>
        </p:nvSpPr>
        <p:spPr>
          <a:xfrm>
            <a:off x="0" y="1196975"/>
            <a:ext cx="9144000" cy="1143000"/>
          </a:xfrm>
        </p:spPr>
        <p:txBody>
          <a:bodyPr/>
          <a:lstStyle/>
          <a:p>
            <a:pPr indent="0" eaLnBrk="1" hangingPunct="1"/>
            <a:r>
              <a:rPr lang="en-US" i="1" dirty="0"/>
              <a:t>Les guaranties et </a:t>
            </a:r>
            <a:r>
              <a:rPr lang="en-US" i="1" dirty="0" err="1"/>
              <a:t>risques</a:t>
            </a:r>
            <a:endParaRPr lang="en-US" i="1" dirty="0"/>
          </a:p>
        </p:txBody>
      </p:sp>
      <p:sp>
        <p:nvSpPr>
          <p:cNvPr id="4096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29E4DEA-AC77-47D2-898A-BBCB13BEBE3B}" type="slidenum">
              <a:rPr lang="en-GB" smtClean="0"/>
              <a:pPr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06923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 </a:t>
            </a:r>
            <a:r>
              <a:rPr lang="en-GB" dirty="0" err="1"/>
              <a:t>outils</a:t>
            </a:r>
            <a:r>
              <a:rPr lang="en-GB" dirty="0"/>
              <a:t> de </a:t>
            </a:r>
            <a:r>
              <a:rPr lang="en-GB" dirty="0" err="1"/>
              <a:t>pilotage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</a:pPr>
            <a:r>
              <a:rPr lang="en-GB" i="0" dirty="0" err="1"/>
              <a:t>Stratégie</a:t>
            </a:r>
            <a:r>
              <a:rPr lang="en-GB" i="0" dirty="0"/>
              <a:t> de </a:t>
            </a:r>
            <a:r>
              <a:rPr lang="en-GB" i="0" dirty="0" err="1"/>
              <a:t>gestion</a:t>
            </a:r>
            <a:r>
              <a:rPr lang="en-GB" i="0" dirty="0"/>
              <a:t> de la </a:t>
            </a:r>
            <a:r>
              <a:rPr lang="en-GB" i="0" dirty="0" err="1"/>
              <a:t>dette</a:t>
            </a:r>
            <a:endParaRPr lang="en-GB" i="0" dirty="0"/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GB" sz="2400" b="0" dirty="0"/>
              <a:t>Analyse des </a:t>
            </a:r>
            <a:r>
              <a:rPr lang="en-GB" sz="2400" b="0" dirty="0" err="1"/>
              <a:t>contraintes</a:t>
            </a:r>
            <a:r>
              <a:rPr lang="en-GB" sz="2400" b="0" dirty="0"/>
              <a:t>, des </a:t>
            </a:r>
            <a:r>
              <a:rPr lang="en-GB" sz="2400" b="0" dirty="0" err="1"/>
              <a:t>risques</a:t>
            </a:r>
            <a:r>
              <a:rPr lang="en-GB" sz="2400" b="0" dirty="0"/>
              <a:t>, des </a:t>
            </a:r>
            <a:r>
              <a:rPr lang="en-GB" sz="2400" b="0" dirty="0" err="1"/>
              <a:t>marchés</a:t>
            </a:r>
            <a:r>
              <a:rPr lang="en-GB" sz="2400" b="0" dirty="0"/>
              <a:t> et de </a:t>
            </a:r>
            <a:r>
              <a:rPr lang="en-GB" sz="2400" b="0" dirty="0" err="1"/>
              <a:t>leur</a:t>
            </a:r>
            <a:r>
              <a:rPr lang="en-GB" sz="2400" b="0" dirty="0"/>
              <a:t> </a:t>
            </a:r>
            <a:r>
              <a:rPr lang="en-GB" sz="2400" b="0" dirty="0" err="1"/>
              <a:t>développement</a:t>
            </a:r>
            <a:r>
              <a:rPr lang="en-GB" sz="2400" b="0" dirty="0"/>
              <a:t> 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GB" sz="2400" b="0" dirty="0" err="1"/>
              <a:t>Cohérente</a:t>
            </a:r>
            <a:r>
              <a:rPr lang="en-GB" sz="2400" b="0" dirty="0"/>
              <a:t> avec </a:t>
            </a:r>
            <a:r>
              <a:rPr lang="en-GB" sz="2400" b="0" dirty="0" err="1"/>
              <a:t>l’AVD</a:t>
            </a:r>
            <a:endParaRPr lang="en-GB" sz="2400" b="0" dirty="0"/>
          </a:p>
          <a:p>
            <a:pPr>
              <a:buClrTx/>
            </a:pPr>
            <a:r>
              <a:rPr lang="en-GB" i="0" dirty="0"/>
              <a:t> Analyse de la </a:t>
            </a:r>
            <a:r>
              <a:rPr lang="en-GB" i="0" dirty="0" err="1"/>
              <a:t>viabilité</a:t>
            </a:r>
            <a:r>
              <a:rPr lang="en-GB" i="0" dirty="0"/>
              <a:t> de la </a:t>
            </a:r>
            <a:r>
              <a:rPr lang="en-GB" i="0" dirty="0" err="1"/>
              <a:t>dette</a:t>
            </a:r>
            <a:r>
              <a:rPr lang="en-GB" i="0" dirty="0"/>
              <a:t> (AVD)</a:t>
            </a:r>
          </a:p>
          <a:p>
            <a:pPr lvl="1"/>
            <a:endParaRPr lang="en-GB" sz="2400" b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0536B3-9240-4691-92B1-187A9E82B7B3}" type="slidenum">
              <a:rPr lang="en-GB" smtClean="0"/>
              <a:pPr>
                <a:defRPr/>
              </a:pPr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45686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xfrm>
            <a:off x="0" y="1143000"/>
            <a:ext cx="8229600" cy="936625"/>
          </a:xfrm>
        </p:spPr>
        <p:txBody>
          <a:bodyPr/>
          <a:lstStyle/>
          <a:p>
            <a:pPr indent="0" eaLnBrk="1" hangingPunct="1"/>
            <a:r>
              <a:rPr lang="en-GB" i="1"/>
              <a:t>Analyse de la viabilité de la dette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323850" y="1989138"/>
            <a:ext cx="8640763" cy="3743325"/>
          </a:xfrm>
        </p:spPr>
        <p:txBody>
          <a:bodyPr/>
          <a:lstStyle/>
          <a:p>
            <a:pPr marL="0" indent="0">
              <a:buClrTx/>
              <a:buNone/>
            </a:pPr>
            <a:r>
              <a:rPr lang="en-GB" sz="2200" i="0" dirty="0" err="1"/>
              <a:t>Consiste</a:t>
            </a:r>
            <a:r>
              <a:rPr lang="en-GB" sz="2200" i="0" dirty="0"/>
              <a:t> </a:t>
            </a:r>
            <a:r>
              <a:rPr lang="en-GB" sz="2200" i="0" dirty="0" err="1"/>
              <a:t>en</a:t>
            </a:r>
            <a:r>
              <a:rPr lang="en-GB" sz="2200" i="0" dirty="0"/>
              <a:t>:</a:t>
            </a:r>
          </a:p>
          <a:p>
            <a:pPr>
              <a:buClrTx/>
            </a:pPr>
            <a:r>
              <a:rPr lang="en-GB" sz="2200" i="0" dirty="0" err="1"/>
              <a:t>une</a:t>
            </a:r>
            <a:r>
              <a:rPr lang="en-GB" sz="2200" i="0" dirty="0"/>
              <a:t> analyse des projections </a:t>
            </a:r>
            <a:r>
              <a:rPr lang="en-GB" sz="2200" i="0" dirty="0" err="1"/>
              <a:t>d’endettement</a:t>
            </a:r>
            <a:r>
              <a:rPr lang="en-GB" sz="2200" i="0" dirty="0"/>
              <a:t> d’un pays sur les 20 </a:t>
            </a:r>
            <a:r>
              <a:rPr lang="en-GB" sz="2200" i="0" dirty="0" err="1"/>
              <a:t>prochaines</a:t>
            </a:r>
            <a:r>
              <a:rPr lang="en-GB" sz="2200" i="0" dirty="0"/>
              <a:t> </a:t>
            </a:r>
            <a:r>
              <a:rPr lang="en-GB" sz="2200" i="0" dirty="0" err="1"/>
              <a:t>années</a:t>
            </a:r>
            <a:r>
              <a:rPr lang="en-GB" sz="2200" i="0" dirty="0"/>
              <a:t>, </a:t>
            </a:r>
            <a:r>
              <a:rPr lang="en-GB" sz="2200" i="0" dirty="0" err="1"/>
              <a:t>ainsi</a:t>
            </a:r>
            <a:r>
              <a:rPr lang="en-GB" sz="2200" i="0" dirty="0"/>
              <a:t> que </a:t>
            </a:r>
            <a:r>
              <a:rPr lang="en-GB" sz="2200" i="0" dirty="0" err="1"/>
              <a:t>sa</a:t>
            </a:r>
            <a:r>
              <a:rPr lang="en-GB" sz="2200" i="0" dirty="0"/>
              <a:t> </a:t>
            </a:r>
            <a:r>
              <a:rPr lang="en-GB" sz="2200" i="0" dirty="0" err="1"/>
              <a:t>vulnérabilité</a:t>
            </a:r>
            <a:r>
              <a:rPr lang="en-GB" sz="2200" i="0" dirty="0"/>
              <a:t> à des </a:t>
            </a:r>
            <a:r>
              <a:rPr lang="en-GB" sz="2200" i="0" dirty="0" err="1"/>
              <a:t>chocs</a:t>
            </a:r>
            <a:r>
              <a:rPr lang="en-GB" sz="2200" i="0" dirty="0"/>
              <a:t> </a:t>
            </a:r>
            <a:r>
              <a:rPr lang="en-GB" sz="2200" i="0" dirty="0" err="1"/>
              <a:t>exogènes</a:t>
            </a:r>
            <a:r>
              <a:rPr lang="en-GB" sz="2200" i="0" dirty="0"/>
              <a:t> et </a:t>
            </a:r>
            <a:r>
              <a:rPr lang="en-GB" sz="2200" i="0" dirty="0" err="1"/>
              <a:t>politiques</a:t>
            </a:r>
            <a:r>
              <a:rPr lang="en-GB" sz="2200" i="0" dirty="0"/>
              <a:t> —les </a:t>
            </a:r>
            <a:r>
              <a:rPr lang="en-GB" sz="2200" i="0" dirty="0" err="1"/>
              <a:t>scénarios</a:t>
            </a:r>
            <a:r>
              <a:rPr lang="en-GB" sz="2200" i="0" dirty="0"/>
              <a:t> de </a:t>
            </a:r>
            <a:r>
              <a:rPr lang="en-GB" sz="2200" i="0" dirty="0" err="1"/>
              <a:t>référence</a:t>
            </a:r>
            <a:r>
              <a:rPr lang="en-GB" sz="2200" i="0" dirty="0"/>
              <a:t> et de </a:t>
            </a:r>
            <a:r>
              <a:rPr lang="en-GB" sz="2200" i="0" dirty="0" err="1"/>
              <a:t>chocs</a:t>
            </a:r>
            <a:r>
              <a:rPr lang="en-GB" sz="2200" i="0" dirty="0"/>
              <a:t> </a:t>
            </a:r>
            <a:r>
              <a:rPr lang="en-GB" sz="2200" i="0" dirty="0" err="1"/>
              <a:t>sont</a:t>
            </a:r>
            <a:r>
              <a:rPr lang="en-GB" sz="2200" i="0" dirty="0"/>
              <a:t> </a:t>
            </a:r>
            <a:r>
              <a:rPr lang="en-GB" sz="2200" i="0" dirty="0" err="1"/>
              <a:t>calculés</a:t>
            </a:r>
            <a:r>
              <a:rPr lang="en-GB" sz="2200" i="0" dirty="0"/>
              <a:t>; </a:t>
            </a:r>
          </a:p>
          <a:p>
            <a:pPr>
              <a:buClrTx/>
            </a:pPr>
            <a:r>
              <a:rPr lang="en-GB" sz="2200" i="0" dirty="0" err="1"/>
              <a:t>une</a:t>
            </a:r>
            <a:r>
              <a:rPr lang="en-GB" sz="2200" i="0" dirty="0"/>
              <a:t> </a:t>
            </a:r>
            <a:r>
              <a:rPr lang="en-GB" sz="2200" i="0" dirty="0" err="1"/>
              <a:t>évaluation</a:t>
            </a:r>
            <a:r>
              <a:rPr lang="en-GB" sz="2200" i="0" dirty="0"/>
              <a:t> du </a:t>
            </a:r>
            <a:r>
              <a:rPr lang="en-GB" sz="2200" i="0" dirty="0" err="1"/>
              <a:t>risque</a:t>
            </a:r>
            <a:r>
              <a:rPr lang="en-GB" sz="2200" i="0" dirty="0"/>
              <a:t> de </a:t>
            </a:r>
            <a:r>
              <a:rPr lang="en-GB" sz="2200" i="0" dirty="0" err="1"/>
              <a:t>surendettement</a:t>
            </a:r>
            <a:r>
              <a:rPr lang="en-GB" sz="2200" i="0" dirty="0"/>
              <a:t> ...., à </a:t>
            </a:r>
            <a:r>
              <a:rPr lang="en-GB" sz="2200" i="0" dirty="0" err="1"/>
              <a:t>partir</a:t>
            </a:r>
            <a:r>
              <a:rPr lang="en-GB" sz="2200" i="0" dirty="0"/>
              <a:t> des </a:t>
            </a:r>
            <a:r>
              <a:rPr lang="en-GB" sz="2200" i="0" dirty="0" err="1"/>
              <a:t>seuils</a:t>
            </a:r>
            <a:r>
              <a:rPr lang="en-GB" sz="2200" i="0" dirty="0"/>
              <a:t> </a:t>
            </a:r>
            <a:r>
              <a:rPr lang="en-GB" sz="2200" i="0" dirty="0" err="1"/>
              <a:t>indicatifs</a:t>
            </a:r>
            <a:r>
              <a:rPr lang="en-GB" sz="2200" i="0" dirty="0"/>
              <a:t> </a:t>
            </a:r>
            <a:r>
              <a:rPr lang="en-GB" sz="2200" i="0" dirty="0" err="1"/>
              <a:t>d’endettement</a:t>
            </a:r>
            <a:r>
              <a:rPr lang="en-GB" sz="2200" i="0" dirty="0"/>
              <a:t> qui </a:t>
            </a:r>
            <a:r>
              <a:rPr lang="en-GB" sz="2200" i="0" dirty="0" err="1"/>
              <a:t>dépendent</a:t>
            </a:r>
            <a:r>
              <a:rPr lang="en-GB" sz="2200" i="0" dirty="0"/>
              <a:t> de la </a:t>
            </a:r>
            <a:r>
              <a:rPr lang="en-GB" sz="2200" i="0" dirty="0" err="1"/>
              <a:t>qualité</a:t>
            </a:r>
            <a:r>
              <a:rPr lang="en-GB" sz="2200" i="0" dirty="0"/>
              <a:t> des </a:t>
            </a:r>
            <a:r>
              <a:rPr lang="en-GB" sz="2200" i="0" dirty="0" err="1"/>
              <a:t>politiques</a:t>
            </a:r>
            <a:r>
              <a:rPr lang="en-GB" sz="2200" i="0" dirty="0"/>
              <a:t> et des institutions du pays; et</a:t>
            </a:r>
          </a:p>
          <a:p>
            <a:pPr>
              <a:buClrTx/>
            </a:pPr>
            <a:r>
              <a:rPr lang="en-GB" sz="2200" i="0" dirty="0"/>
              <a:t>des </a:t>
            </a:r>
            <a:r>
              <a:rPr lang="en-GB" sz="2200" i="0" dirty="0" err="1"/>
              <a:t>recommandations</a:t>
            </a:r>
            <a:r>
              <a:rPr lang="en-GB" sz="2200" i="0" dirty="0"/>
              <a:t> pour </a:t>
            </a:r>
            <a:r>
              <a:rPr lang="en-GB" sz="2200" i="0" dirty="0" err="1"/>
              <a:t>une</a:t>
            </a:r>
            <a:r>
              <a:rPr lang="en-GB" sz="2200" i="0" dirty="0"/>
              <a:t> </a:t>
            </a:r>
            <a:r>
              <a:rPr lang="en-GB" sz="2200" i="0" dirty="0" err="1"/>
              <a:t>stratégie</a:t>
            </a:r>
            <a:r>
              <a:rPr lang="en-GB" sz="2200" i="0" dirty="0"/>
              <a:t> </a:t>
            </a:r>
            <a:r>
              <a:rPr lang="en-GB" sz="2200" i="0" dirty="0" err="1"/>
              <a:t>d’emprunt</a:t>
            </a:r>
            <a:r>
              <a:rPr lang="en-GB" sz="2200" i="0" dirty="0"/>
              <a:t> (et de prêt) qui </a:t>
            </a:r>
            <a:r>
              <a:rPr lang="en-GB" sz="2200" i="0" dirty="0" err="1"/>
              <a:t>limite</a:t>
            </a:r>
            <a:r>
              <a:rPr lang="en-GB" sz="2200" i="0" dirty="0"/>
              <a:t> le </a:t>
            </a:r>
            <a:r>
              <a:rPr lang="en-GB" sz="2200" i="0" dirty="0" err="1"/>
              <a:t>risque</a:t>
            </a:r>
            <a:r>
              <a:rPr lang="en-GB" sz="2200" i="0" dirty="0"/>
              <a:t> de </a:t>
            </a:r>
            <a:r>
              <a:rPr lang="en-GB" sz="2200" i="0" dirty="0" err="1"/>
              <a:t>surendettement</a:t>
            </a:r>
            <a:r>
              <a:rPr lang="en-GB" sz="2200" i="0" dirty="0"/>
              <a:t>.</a:t>
            </a:r>
          </a:p>
          <a:p>
            <a:pPr>
              <a:buClrTx/>
              <a:buFontTx/>
              <a:buNone/>
            </a:pPr>
            <a:endParaRPr lang="en-GB" sz="1000" dirty="0"/>
          </a:p>
          <a:p>
            <a:pPr marL="0" indent="0">
              <a:buClrTx/>
              <a:buNone/>
            </a:pPr>
            <a:r>
              <a:rPr lang="en-GB" sz="1500" dirty="0"/>
              <a:t>Fiche technique </a:t>
            </a:r>
            <a:r>
              <a:rPr lang="en-GB" sz="1500" b="1" dirty="0"/>
              <a:t>Le cadre de </a:t>
            </a:r>
            <a:r>
              <a:rPr lang="en-GB" sz="1500" b="1" dirty="0" err="1"/>
              <a:t>viabilité</a:t>
            </a:r>
            <a:r>
              <a:rPr lang="en-GB" sz="1500" b="1" dirty="0"/>
              <a:t> de la </a:t>
            </a:r>
            <a:r>
              <a:rPr lang="en-GB" sz="1500" b="1" dirty="0" err="1"/>
              <a:t>dette</a:t>
            </a:r>
            <a:r>
              <a:rPr lang="en-GB" sz="1500" b="1" dirty="0"/>
              <a:t> </a:t>
            </a:r>
            <a:r>
              <a:rPr lang="en-GB" sz="1500" b="1" dirty="0" err="1"/>
              <a:t>établi</a:t>
            </a:r>
            <a:r>
              <a:rPr lang="en-GB" sz="1500" b="1" dirty="0"/>
              <a:t> </a:t>
            </a:r>
            <a:r>
              <a:rPr lang="en-GB" sz="1500" b="1" dirty="0" err="1"/>
              <a:t>conjointement</a:t>
            </a:r>
            <a:r>
              <a:rPr lang="en-GB" sz="1500" b="1" dirty="0"/>
              <a:t> par la </a:t>
            </a:r>
            <a:r>
              <a:rPr lang="en-GB" sz="1500" b="1" dirty="0" err="1"/>
              <a:t>Banque</a:t>
            </a:r>
            <a:r>
              <a:rPr lang="en-GB" sz="1500" b="1" dirty="0"/>
              <a:t> </a:t>
            </a:r>
            <a:r>
              <a:rPr lang="en-GB" sz="1500" b="1" dirty="0" err="1"/>
              <a:t>mondiale</a:t>
            </a:r>
            <a:r>
              <a:rPr lang="en-GB" sz="1500" b="1" dirty="0"/>
              <a:t> et le FMI pour les pays à </a:t>
            </a:r>
            <a:r>
              <a:rPr lang="en-GB" sz="1500" b="1" dirty="0" err="1"/>
              <a:t>faibre</a:t>
            </a:r>
            <a:r>
              <a:rPr lang="en-GB" sz="1500" b="1" dirty="0"/>
              <a:t> </a:t>
            </a:r>
            <a:r>
              <a:rPr lang="en-GB" sz="1500" b="1" dirty="0" err="1"/>
              <a:t>revenu</a:t>
            </a:r>
            <a:endParaRPr lang="en-GB" sz="1500" b="1" dirty="0"/>
          </a:p>
          <a:p>
            <a:pPr marL="0" indent="0">
              <a:buClrTx/>
              <a:buNone/>
            </a:pPr>
            <a:r>
              <a:rPr lang="en-GB" sz="1500" dirty="0"/>
              <a:t>16 </a:t>
            </a:r>
            <a:r>
              <a:rPr lang="en-GB" sz="1500" dirty="0" err="1"/>
              <a:t>avril</a:t>
            </a:r>
            <a:r>
              <a:rPr lang="en-GB" sz="1500" dirty="0"/>
              <a:t> 2012</a:t>
            </a:r>
          </a:p>
          <a:p>
            <a:pPr>
              <a:buClrTx/>
            </a:pPr>
            <a:endParaRPr lang="en-GB" dirty="0"/>
          </a:p>
        </p:txBody>
      </p:sp>
      <p:sp>
        <p:nvSpPr>
          <p:cNvPr id="37892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D5C8335-103D-44F8-948E-12A6D9B97292}" type="slidenum">
              <a:rPr lang="en-GB" smtClean="0"/>
              <a:pPr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22129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indent="0" eaLnBrk="1" hangingPunct="1"/>
            <a:r>
              <a:rPr lang="fr-FR" i="1" dirty="0"/>
              <a:t>Systèmes d’information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spcAft>
                <a:spcPts val="1200"/>
              </a:spcAft>
              <a:buClrTx/>
            </a:pPr>
            <a:r>
              <a:rPr lang="fr-FR" i="0" dirty="0"/>
              <a:t>Bon système d’information de gestion de la dette: exhaustif, précis, donne les informations en temps voulu.</a:t>
            </a:r>
          </a:p>
          <a:p>
            <a:pPr lvl="1">
              <a:lnSpc>
                <a:spcPct val="90000"/>
              </a:lnSpc>
              <a:spcAft>
                <a:spcPts val="1200"/>
              </a:spcAft>
              <a:buClrTx/>
            </a:pPr>
            <a:r>
              <a:rPr lang="fr-FR" sz="2400" b="0" dirty="0"/>
              <a:t>Utilisation de programmes informatiques</a:t>
            </a:r>
          </a:p>
          <a:p>
            <a:pPr lvl="2">
              <a:lnSpc>
                <a:spcPct val="90000"/>
              </a:lnSpc>
              <a:spcAft>
                <a:spcPts val="1200"/>
              </a:spcAft>
            </a:pPr>
            <a:r>
              <a:rPr lang="fr-FR" sz="1800" b="0" dirty="0"/>
              <a:t>ex,. DMFAS (CNUCED), CS-DRMS (Commonwealth)</a:t>
            </a:r>
          </a:p>
          <a:p>
            <a:pPr>
              <a:spcAft>
                <a:spcPts val="1200"/>
              </a:spcAft>
            </a:pPr>
            <a:endParaRPr lang="en-US" dirty="0"/>
          </a:p>
          <a:p>
            <a:endParaRPr lang="fr-BE" dirty="0"/>
          </a:p>
          <a:p>
            <a:endParaRPr lang="en-GB" dirty="0"/>
          </a:p>
        </p:txBody>
      </p:sp>
      <p:sp>
        <p:nvSpPr>
          <p:cNvPr id="39940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654C8A6-E39B-4D39-92E1-29743E65AD30}" type="slidenum">
              <a:rPr lang="en-GB" smtClean="0"/>
              <a:pPr/>
              <a:t>25</a:t>
            </a:fld>
            <a:endParaRPr lang="en-GB"/>
          </a:p>
        </p:txBody>
      </p:sp>
      <p:pic>
        <p:nvPicPr>
          <p:cNvPr id="5" name="Picture 4" descr="H:\Citrix\Redirection\My Documents\My Pictures\dmfas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4797425"/>
            <a:ext cx="2100262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18956" y="4996656"/>
            <a:ext cx="1868487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033056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re 1"/>
          <p:cNvSpPr>
            <a:spLocks noGrp="1"/>
          </p:cNvSpPr>
          <p:nvPr>
            <p:ph type="title"/>
          </p:nvPr>
        </p:nvSpPr>
        <p:spPr>
          <a:xfrm>
            <a:off x="428596" y="1266827"/>
            <a:ext cx="8229600" cy="733413"/>
          </a:xfrm>
        </p:spPr>
        <p:txBody>
          <a:bodyPr/>
          <a:lstStyle/>
          <a:p>
            <a:r>
              <a:rPr lang="fr-FR" altLang="en-US" sz="2800" dirty="0"/>
              <a:t>Gestion de la trésorerie – diagnostic</a:t>
            </a:r>
          </a:p>
        </p:txBody>
      </p:sp>
      <p:sp>
        <p:nvSpPr>
          <p:cNvPr id="18435" name="Espace réservé du contenu 2"/>
          <p:cNvSpPr>
            <a:spLocks noGrp="1"/>
          </p:cNvSpPr>
          <p:nvPr>
            <p:ph idx="1"/>
          </p:nvPr>
        </p:nvSpPr>
        <p:spPr>
          <a:xfrm>
            <a:off x="571500" y="2346327"/>
            <a:ext cx="8115300" cy="4225945"/>
          </a:xfrm>
        </p:spPr>
        <p:txBody>
          <a:bodyPr/>
          <a:lstStyle/>
          <a:p>
            <a:pPr marL="88900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fr-FR" b="1" i="0" dirty="0"/>
              <a:t>PI-21 PEFA 2016 Prévisibilité de l’allocation des ressources en cours d’exercice</a:t>
            </a:r>
            <a:endParaRPr lang="fr-FR" sz="2800" b="0" i="0" dirty="0"/>
          </a:p>
          <a:p>
            <a:pPr marL="457200" lvl="1" indent="0">
              <a:spcAft>
                <a:spcPts val="600"/>
              </a:spcAft>
              <a:buFontTx/>
              <a:buNone/>
              <a:defRPr/>
            </a:pPr>
            <a:r>
              <a:rPr lang="fr-FR" sz="2400" b="0" dirty="0"/>
              <a:t>Quatre composantes:</a:t>
            </a:r>
          </a:p>
          <a:p>
            <a:pPr marL="844550" indent="-400050">
              <a:buClr>
                <a:srgbClr val="0036A2"/>
              </a:buClr>
              <a:buFont typeface="+mj-lt"/>
              <a:buAutoNum type="romanLcPeriod"/>
            </a:pPr>
            <a:r>
              <a:rPr lang="fr-FR" sz="2000" i="0" dirty="0"/>
              <a:t>Consolidation des soldes de trésorerie. </a:t>
            </a:r>
          </a:p>
          <a:p>
            <a:pPr marL="844550" indent="-400050">
              <a:buClr>
                <a:srgbClr val="0036A2"/>
              </a:buClr>
              <a:buFont typeface="+mj-lt"/>
              <a:buAutoNum type="romanLcPeriod"/>
            </a:pPr>
            <a:r>
              <a:rPr lang="fr-FR" sz="2000" i="0" dirty="0"/>
              <a:t>Prévisions et suivi des flux de trésorerie.</a:t>
            </a:r>
          </a:p>
          <a:p>
            <a:pPr marL="844550" indent="-400050">
              <a:buClr>
                <a:srgbClr val="0036A2"/>
              </a:buClr>
              <a:buFont typeface="+mj-lt"/>
              <a:buAutoNum type="romanLcPeriod"/>
            </a:pPr>
            <a:r>
              <a:rPr lang="fr-FR" sz="2000" i="0" dirty="0"/>
              <a:t>Information sur les plafonds d’engagement. </a:t>
            </a:r>
          </a:p>
          <a:p>
            <a:pPr marL="844550" indent="-400050">
              <a:buClr>
                <a:srgbClr val="0036A2"/>
              </a:buClr>
              <a:buFont typeface="+mj-lt"/>
              <a:buAutoNum type="romanLcPeriod"/>
            </a:pPr>
            <a:r>
              <a:rPr lang="fr-FR" sz="2000" i="0" dirty="0"/>
              <a:t>Ampleur des ajustements budgétaires en cours d’exercice </a:t>
            </a:r>
            <a:endParaRPr lang="fr-FR" sz="2800" b="0" i="0" dirty="0"/>
          </a:p>
          <a:p>
            <a:pPr marL="88900" lvl="1" indent="0">
              <a:buFontTx/>
              <a:buNone/>
              <a:defRPr/>
            </a:pPr>
            <a:endParaRPr lang="en-GB" dirty="0">
              <a:ea typeface="+mn-ea"/>
              <a:cs typeface="+mn-cs"/>
            </a:endParaRPr>
          </a:p>
          <a:p>
            <a:pPr marL="444500" lvl="1" indent="0">
              <a:buFontTx/>
              <a:buNone/>
              <a:defRPr/>
            </a:pPr>
            <a:endParaRPr lang="en-GB" sz="1800" b="0" i="1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Espace réservé du contenu 2"/>
          <p:cNvSpPr>
            <a:spLocks noGrp="1"/>
          </p:cNvSpPr>
          <p:nvPr>
            <p:ph idx="1"/>
          </p:nvPr>
        </p:nvSpPr>
        <p:spPr>
          <a:xfrm>
            <a:off x="571500" y="1484785"/>
            <a:ext cx="8115300" cy="4536504"/>
          </a:xfrm>
        </p:spPr>
        <p:txBody>
          <a:bodyPr/>
          <a:lstStyle/>
          <a:p>
            <a:pPr marL="88900" lvl="1" indent="0">
              <a:spcAft>
                <a:spcPts val="600"/>
              </a:spcAft>
              <a:buFontTx/>
              <a:buNone/>
              <a:defRPr/>
            </a:pPr>
            <a:r>
              <a:rPr lang="en-GB" sz="3200" dirty="0"/>
              <a:t>PEFA PI-13 </a:t>
            </a:r>
            <a:r>
              <a:rPr lang="fr-FR" sz="3200" dirty="0"/>
              <a:t>Gestion de la dette</a:t>
            </a:r>
            <a:endParaRPr lang="en-US" sz="3200" dirty="0"/>
          </a:p>
          <a:p>
            <a:pPr marL="444500" lvl="1" indent="0">
              <a:spcAft>
                <a:spcPts val="600"/>
              </a:spcAft>
              <a:buFontTx/>
              <a:buNone/>
              <a:defRPr/>
            </a:pPr>
            <a:r>
              <a:rPr lang="en-US" sz="3200" b="0" dirty="0"/>
              <a:t>Trois </a:t>
            </a:r>
            <a:r>
              <a:rPr lang="en-US" sz="3200" b="0" dirty="0" err="1"/>
              <a:t>composantes</a:t>
            </a:r>
            <a:r>
              <a:rPr lang="en-US" sz="3200" b="0" dirty="0"/>
              <a:t>:</a:t>
            </a:r>
          </a:p>
          <a:p>
            <a:pPr marL="958850" indent="-514350">
              <a:buClr>
                <a:srgbClr val="0036A2"/>
              </a:buClr>
              <a:buFont typeface="+mj-lt"/>
              <a:buAutoNum type="arabicPeriod"/>
            </a:pPr>
            <a:r>
              <a:rPr lang="fr-FR" sz="2800" i="0" dirty="0"/>
              <a:t>Enregistrement et présentation des données sur la dette et les garanties</a:t>
            </a:r>
            <a:r>
              <a:rPr lang="en-US" sz="2800" i="0" dirty="0"/>
              <a:t>; </a:t>
            </a:r>
          </a:p>
          <a:p>
            <a:pPr marL="958850" indent="-514350">
              <a:buClr>
                <a:srgbClr val="0036A2"/>
              </a:buClr>
              <a:buFont typeface="+mj-lt"/>
              <a:buAutoNum type="arabicPeriod"/>
            </a:pPr>
            <a:r>
              <a:rPr lang="fr-FR" sz="2800" i="0" dirty="0"/>
              <a:t>Approbation de la dette et des garanties</a:t>
            </a:r>
            <a:r>
              <a:rPr lang="en-US" sz="2800" i="0" dirty="0"/>
              <a:t>; </a:t>
            </a:r>
          </a:p>
          <a:p>
            <a:pPr marL="958850" indent="-514350">
              <a:buClr>
                <a:srgbClr val="0036A2"/>
              </a:buClr>
              <a:buFont typeface="+mj-lt"/>
              <a:buAutoNum type="arabicPeriod"/>
            </a:pPr>
            <a:r>
              <a:rPr lang="fr-FR" sz="2800" i="0" dirty="0"/>
              <a:t>Stratégie de gestion de la dette.</a:t>
            </a:r>
          </a:p>
          <a:p>
            <a:pPr marL="88900" lvl="1" indent="0">
              <a:buFontTx/>
              <a:buNone/>
              <a:defRPr/>
            </a:pPr>
            <a:endParaRPr lang="en-GB" sz="3200" dirty="0">
              <a:ea typeface="+mn-ea"/>
              <a:cs typeface="+mn-cs"/>
            </a:endParaRPr>
          </a:p>
          <a:p>
            <a:pPr marL="444500" lvl="1" indent="0">
              <a:buFontTx/>
              <a:buNone/>
              <a:defRPr/>
            </a:pPr>
            <a:endParaRPr lang="en-GB" sz="1800" b="0" i="1" dirty="0"/>
          </a:p>
        </p:txBody>
      </p:sp>
    </p:spTree>
    <p:extLst>
      <p:ext uri="{BB962C8B-B14F-4D97-AF65-F5344CB8AC3E}">
        <p14:creationId xmlns:p14="http://schemas.microsoft.com/office/powerpoint/2010/main" val="5544084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Messages clef 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600"/>
              </a:spcAft>
              <a:buClrTx/>
            </a:pPr>
            <a:r>
              <a:rPr lang="fr-FR" sz="2200" i="0" dirty="0"/>
              <a:t>Une gestion de trésorerie efficace :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§"/>
            </a:pPr>
            <a:r>
              <a:rPr lang="fr-FR" sz="2200" b="0" i="0" dirty="0"/>
              <a:t>reconnaît les coûts d’opportunité de la trésorerie: </a:t>
            </a:r>
            <a:r>
              <a:rPr lang="fr-FR" sz="2200" b="0" dirty="0"/>
              <a:t>minimise la trésorerie oisive conservée par les organismes de l’État;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§"/>
            </a:pPr>
            <a:r>
              <a:rPr lang="fr-FR" sz="2200" b="0" dirty="0"/>
              <a:t>renforce la garantie de paiements effectués correctement à la date d’échéance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§"/>
            </a:pPr>
            <a:r>
              <a:rPr lang="fr-FR" sz="2200" b="0" dirty="0"/>
              <a:t>doit éviter le recours au rationnement de trésorerie</a:t>
            </a:r>
          </a:p>
          <a:p>
            <a:endParaRPr lang="fr-FR" dirty="0"/>
          </a:p>
        </p:txBody>
      </p:sp>
      <p:sp>
        <p:nvSpPr>
          <p:cNvPr id="41988" name="Right Arrow 3"/>
          <p:cNvSpPr>
            <a:spLocks noChangeArrowheads="1"/>
          </p:cNvSpPr>
          <p:nvPr/>
        </p:nvSpPr>
        <p:spPr bwMode="auto">
          <a:xfrm>
            <a:off x="755650" y="1484313"/>
            <a:ext cx="1584325" cy="720725"/>
          </a:xfrm>
          <a:prstGeom prst="rightArrow">
            <a:avLst>
              <a:gd name="adj1" fmla="val 50000"/>
              <a:gd name="adj2" fmla="val 49959"/>
            </a:avLst>
          </a:prstGeom>
          <a:solidFill>
            <a:srgbClr val="FFC000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endParaRPr lang="en-US"/>
          </a:p>
        </p:txBody>
      </p:sp>
      <p:sp>
        <p:nvSpPr>
          <p:cNvPr id="41989" name="Right Arrow 4"/>
          <p:cNvSpPr>
            <a:spLocks noChangeArrowheads="1"/>
          </p:cNvSpPr>
          <p:nvPr/>
        </p:nvSpPr>
        <p:spPr bwMode="auto">
          <a:xfrm rot="10800000">
            <a:off x="6443663" y="1436688"/>
            <a:ext cx="1584325" cy="720725"/>
          </a:xfrm>
          <a:prstGeom prst="rightArrow">
            <a:avLst>
              <a:gd name="adj1" fmla="val 50000"/>
              <a:gd name="adj2" fmla="val 49959"/>
            </a:avLst>
          </a:prstGeom>
          <a:solidFill>
            <a:srgbClr val="FFC000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endParaRPr lang="en-US"/>
          </a:p>
        </p:txBody>
      </p:sp>
      <p:sp>
        <p:nvSpPr>
          <p:cNvPr id="41990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37E8D7-A0CE-448F-92CD-093511189EB2}" type="slidenum">
              <a:rPr lang="en-GB" smtClean="0"/>
              <a:pPr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022805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/>
              <a:t>Messages clef </a:t>
            </a:r>
            <a:endParaRPr lang="en-GB" dirty="0"/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200" y="2714625"/>
            <a:ext cx="8229600" cy="3306763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600"/>
              </a:spcAft>
              <a:buClrTx/>
              <a:defRPr/>
            </a:pPr>
            <a:r>
              <a:rPr lang="fr-FR" i="0" dirty="0"/>
              <a:t>Orientations pour améliorer la gestion de trésorerie :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§"/>
              <a:defRPr/>
            </a:pPr>
            <a:r>
              <a:rPr lang="fr-FR" sz="2400" b="0" dirty="0">
                <a:ea typeface="+mn-ea"/>
                <a:cs typeface="+mn-cs"/>
              </a:rPr>
              <a:t>Préparation régulière des prévisions de trésorerie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§"/>
              <a:defRPr/>
            </a:pPr>
            <a:r>
              <a:rPr lang="fr-FR" sz="2400" b="0" dirty="0">
                <a:ea typeface="+mn-ea"/>
                <a:cs typeface="+mn-cs"/>
              </a:rPr>
              <a:t>Passage à un compte unique du Trésor</a:t>
            </a:r>
          </a:p>
          <a:p>
            <a:pPr>
              <a:spcBef>
                <a:spcPts val="1200"/>
              </a:spcBef>
              <a:spcAft>
                <a:spcPts val="600"/>
              </a:spcAft>
              <a:buClrTx/>
              <a:defRPr/>
            </a:pPr>
            <a:r>
              <a:rPr lang="fr-FR" i="0" dirty="0"/>
              <a:t>La gestion de trésorerie et celle de la dette doivent être rigoureusement coordonnées</a:t>
            </a:r>
          </a:p>
          <a:p>
            <a:pPr>
              <a:defRPr/>
            </a:pPr>
            <a:endParaRPr lang="en-GB" dirty="0"/>
          </a:p>
        </p:txBody>
      </p:sp>
      <p:sp>
        <p:nvSpPr>
          <p:cNvPr id="43012" name="Right Arrow 3"/>
          <p:cNvSpPr>
            <a:spLocks noChangeArrowheads="1"/>
          </p:cNvSpPr>
          <p:nvPr/>
        </p:nvSpPr>
        <p:spPr bwMode="auto">
          <a:xfrm>
            <a:off x="755650" y="1484313"/>
            <a:ext cx="1584325" cy="720725"/>
          </a:xfrm>
          <a:prstGeom prst="rightArrow">
            <a:avLst>
              <a:gd name="adj1" fmla="val 50000"/>
              <a:gd name="adj2" fmla="val 49959"/>
            </a:avLst>
          </a:prstGeom>
          <a:solidFill>
            <a:srgbClr val="FFC000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endParaRPr lang="en-US"/>
          </a:p>
        </p:txBody>
      </p:sp>
      <p:sp>
        <p:nvSpPr>
          <p:cNvPr id="43013" name="Right Arrow 4"/>
          <p:cNvSpPr>
            <a:spLocks noChangeArrowheads="1"/>
          </p:cNvSpPr>
          <p:nvPr/>
        </p:nvSpPr>
        <p:spPr bwMode="auto">
          <a:xfrm rot="10800000">
            <a:off x="6443663" y="1436688"/>
            <a:ext cx="1584325" cy="720725"/>
          </a:xfrm>
          <a:prstGeom prst="rightArrow">
            <a:avLst>
              <a:gd name="adj1" fmla="val 50000"/>
              <a:gd name="adj2" fmla="val 49959"/>
            </a:avLst>
          </a:prstGeom>
          <a:solidFill>
            <a:srgbClr val="FFC000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endParaRPr lang="en-US"/>
          </a:p>
        </p:txBody>
      </p:sp>
      <p:sp>
        <p:nvSpPr>
          <p:cNvPr id="4301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AB1283D-A64F-4F98-A9D0-113BB48BA84C}" type="slidenum">
              <a:rPr lang="en-GB" smtClean="0"/>
              <a:pPr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4318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u contenu 1"/>
          <p:cNvSpPr>
            <a:spLocks noGrp="1"/>
          </p:cNvSpPr>
          <p:nvPr>
            <p:ph idx="1"/>
          </p:nvPr>
        </p:nvSpPr>
        <p:spPr>
          <a:xfrm>
            <a:off x="457168" y="1916832"/>
            <a:ext cx="8229600" cy="4392612"/>
          </a:xfrm>
        </p:spPr>
        <p:txBody>
          <a:bodyPr/>
          <a:lstStyle/>
          <a:p>
            <a:pPr marL="400050">
              <a:spcAft>
                <a:spcPts val="1200"/>
              </a:spcAft>
              <a:buClr>
                <a:srgbClr val="003192"/>
              </a:buClr>
              <a:buFont typeface="Arial" panose="020B0604020202020204" pitchFamily="34" charset="0"/>
              <a:buChar char="•"/>
              <a:defRPr/>
            </a:pPr>
            <a:r>
              <a:rPr lang="fr-FR" sz="2200" b="0" i="0" dirty="0">
                <a:latin typeface="+mj-lt"/>
                <a:cs typeface="Arial" panose="020B0604020202020204" pitchFamily="34" charset="0"/>
              </a:rPr>
              <a:t>Assurer un bon déroulement de l’exécution budgétaire </a:t>
            </a:r>
          </a:p>
          <a:p>
            <a:pPr marL="400050">
              <a:spcAft>
                <a:spcPts val="1200"/>
              </a:spcAft>
              <a:buClr>
                <a:srgbClr val="003192"/>
              </a:buClr>
              <a:buFont typeface="Arial" panose="020B0604020202020204" pitchFamily="34" charset="0"/>
              <a:buChar char="•"/>
              <a:defRPr/>
            </a:pPr>
            <a:r>
              <a:rPr lang="fr-FR" sz="2200" b="0" i="0" dirty="0">
                <a:latin typeface="+mj-lt"/>
                <a:cs typeface="Arial" panose="020B0604020202020204" pitchFamily="34" charset="0"/>
              </a:rPr>
              <a:t>Eviter de désorganiser l’exécution budgétaire par les mesures de régulation des paiements inappropriées</a:t>
            </a:r>
          </a:p>
          <a:p>
            <a:pPr marL="400050">
              <a:spcAft>
                <a:spcPts val="1200"/>
              </a:spcAft>
              <a:buClr>
                <a:srgbClr val="003192"/>
              </a:buClr>
              <a:buFont typeface="Arial" panose="020B0604020202020204" pitchFamily="34" charset="0"/>
              <a:buChar char="•"/>
              <a:defRPr/>
            </a:pPr>
            <a:r>
              <a:rPr lang="fr-FR" sz="2200" b="0" i="0" dirty="0">
                <a:latin typeface="+mj-lt"/>
                <a:cs typeface="Arial" panose="020B0604020202020204" pitchFamily="34" charset="0"/>
              </a:rPr>
              <a:t>Eviter les arriérés de paiement</a:t>
            </a:r>
          </a:p>
          <a:p>
            <a:pPr>
              <a:spcAft>
                <a:spcPts val="1200"/>
              </a:spcAft>
              <a:buClr>
                <a:srgbClr val="0036A2"/>
              </a:buClr>
              <a:buFont typeface="Arial" panose="020B0604020202020204" pitchFamily="34" charset="0"/>
              <a:buChar char="•"/>
              <a:defRPr/>
            </a:pPr>
            <a:r>
              <a:rPr lang="fr-FR" sz="2200" i="0" dirty="0">
                <a:latin typeface="+mj-lt"/>
                <a:cs typeface="Arial" panose="020B0604020202020204" pitchFamily="34" charset="0"/>
              </a:rPr>
              <a:t>Optimiser l’utilisation des liquidités, investir le surplus disponible</a:t>
            </a:r>
          </a:p>
          <a:p>
            <a:pPr>
              <a:spcAft>
                <a:spcPts val="1200"/>
              </a:spcAft>
              <a:buClr>
                <a:srgbClr val="0036A2"/>
              </a:buClr>
              <a:buFont typeface="Arial" panose="020B0604020202020204" pitchFamily="34" charset="0"/>
              <a:buChar char="•"/>
              <a:defRPr/>
            </a:pPr>
            <a:r>
              <a:rPr lang="fr-FR" sz="2200" i="0" dirty="0">
                <a:latin typeface="+mj-lt"/>
                <a:cs typeface="Arial" panose="020B0604020202020204" pitchFamily="34" charset="0"/>
              </a:rPr>
              <a:t>Conduire une politique d’emprunts avantageux</a:t>
            </a:r>
          </a:p>
          <a:p>
            <a:pPr>
              <a:spcAft>
                <a:spcPts val="1200"/>
              </a:spcAft>
              <a:buClr>
                <a:srgbClr val="0036A2"/>
              </a:buClr>
              <a:buFont typeface="Arial" panose="020B0604020202020204" pitchFamily="34" charset="0"/>
              <a:buChar char="•"/>
              <a:defRPr/>
            </a:pPr>
            <a:r>
              <a:rPr lang="fr-FR" sz="2200" i="0" dirty="0">
                <a:latin typeface="+mj-lt"/>
                <a:cs typeface="Arial" panose="020B0604020202020204" pitchFamily="34" charset="0"/>
              </a:rPr>
              <a:t>Assurer la cohérence avec la politique monétaire</a:t>
            </a:r>
            <a:endParaRPr lang="fr-FR" sz="2200" i="0" dirty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  <a:p>
            <a:pPr marL="457200" lvl="1" indent="0">
              <a:spcAft>
                <a:spcPts val="1200"/>
              </a:spcAft>
              <a:buClr>
                <a:srgbClr val="003192"/>
              </a:buClr>
              <a:buNone/>
              <a:defRPr/>
            </a:pPr>
            <a:endParaRPr lang="en-GB" b="0" i="1" dirty="0"/>
          </a:p>
          <a:p>
            <a:pPr lvl="1">
              <a:spcAft>
                <a:spcPts val="1200"/>
              </a:spcAft>
              <a:buClr>
                <a:srgbClr val="003192"/>
              </a:buClr>
              <a:buFont typeface="Wingdings" pitchFamily="2" charset="2"/>
              <a:buChar char="Ø"/>
              <a:defRPr/>
            </a:pPr>
            <a:endParaRPr lang="en-GB" b="0" i="1" dirty="0"/>
          </a:p>
        </p:txBody>
      </p:sp>
      <p:sp>
        <p:nvSpPr>
          <p:cNvPr id="10243" name="Titre 2"/>
          <p:cNvSpPr>
            <a:spLocks noGrp="1"/>
          </p:cNvSpPr>
          <p:nvPr>
            <p:ph type="title"/>
          </p:nvPr>
        </p:nvSpPr>
        <p:spPr>
          <a:xfrm>
            <a:off x="-32" y="908050"/>
            <a:ext cx="9144000" cy="1143000"/>
          </a:xfrm>
        </p:spPr>
        <p:txBody>
          <a:bodyPr/>
          <a:lstStyle/>
          <a:p>
            <a:pPr indent="0" eaLnBrk="1" hangingPunct="1"/>
            <a:r>
              <a:rPr lang="fr-FR" altLang="en-US" dirty="0"/>
              <a:t>Gestion de trésorerie : objectifs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u contenu 1"/>
          <p:cNvSpPr>
            <a:spLocks noGrp="1"/>
          </p:cNvSpPr>
          <p:nvPr>
            <p:ph idx="1"/>
          </p:nvPr>
        </p:nvSpPr>
        <p:spPr>
          <a:xfrm>
            <a:off x="611560" y="2366985"/>
            <a:ext cx="8013328" cy="3776659"/>
          </a:xfrm>
        </p:spPr>
        <p:txBody>
          <a:bodyPr/>
          <a:lstStyle/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fr-FR" altLang="en-US" i="0" dirty="0"/>
              <a:t>Objectifs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fr-FR" altLang="en-US" b="1" i="0" dirty="0">
                <a:solidFill>
                  <a:srgbClr val="FF0000"/>
                </a:solidFill>
              </a:rPr>
              <a:t>Eléments d’une gestion de la trésorerie efficace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fr-FR" altLang="en-US" i="0" dirty="0"/>
              <a:t>Compte unique du Trésor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fr-FR" altLang="en-US" i="0" dirty="0"/>
              <a:t>Plan de trésorerie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fr-FR" altLang="en-US" i="0" dirty="0"/>
              <a:t>Gestion de la dette</a:t>
            </a:r>
            <a:endParaRPr lang="fr-FR" altLang="en-US" dirty="0"/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395288" y="1277929"/>
            <a:ext cx="8229600" cy="936625"/>
          </a:xfrm>
        </p:spPr>
        <p:txBody>
          <a:bodyPr/>
          <a:lstStyle/>
          <a:p>
            <a:pPr algn="ctr"/>
            <a:r>
              <a:rPr lang="en-GB" altLang="en-US" sz="3200" dirty="0"/>
              <a:t>Plan du module</a:t>
            </a:r>
          </a:p>
        </p:txBody>
      </p:sp>
    </p:spTree>
    <p:extLst>
      <p:ext uri="{BB962C8B-B14F-4D97-AF65-F5344CB8AC3E}">
        <p14:creationId xmlns:p14="http://schemas.microsoft.com/office/powerpoint/2010/main" val="3985564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u contenu 1"/>
          <p:cNvSpPr>
            <a:spLocks noGrp="1"/>
          </p:cNvSpPr>
          <p:nvPr>
            <p:ph idx="1"/>
          </p:nvPr>
        </p:nvSpPr>
        <p:spPr>
          <a:xfrm>
            <a:off x="0" y="2428868"/>
            <a:ext cx="9144000" cy="3778261"/>
          </a:xfrm>
        </p:spPr>
        <p:txBody>
          <a:bodyPr/>
          <a:lstStyle/>
          <a:p>
            <a:pPr lvl="1">
              <a:spcBef>
                <a:spcPts val="0"/>
              </a:spcBef>
              <a:spcAft>
                <a:spcPts val="0"/>
              </a:spcAft>
              <a:buClrTx/>
            </a:pPr>
            <a:r>
              <a:rPr lang="fr-FR" sz="2300" b="0" dirty="0"/>
              <a:t>Les recettes doivent être rapidement versées sur le compte de l’État à la Banque centrale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ClrTx/>
            </a:pPr>
            <a:r>
              <a:rPr lang="fr-FR" sz="2300" b="0" dirty="0"/>
              <a:t>Les aides budgétaires doivent être prévisibles et versées sur le compte de l’État à la Banque centrale  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ClrTx/>
              <a:buFont typeface="Arial" pitchFamily="34" charset="0"/>
              <a:buChar char="•"/>
              <a:defRPr/>
            </a:pPr>
            <a:r>
              <a:rPr lang="fr-FR" sz="2300" b="0" dirty="0"/>
              <a:t>La gestion de trésorerie doit faciliter le paiement des fournisseurs dans les délais contractuels afin d’éviter les retards de paiement et les intérêts y afférents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ClrTx/>
              <a:buFont typeface="Arial" pitchFamily="34" charset="0"/>
              <a:buChar char="•"/>
              <a:defRPr/>
            </a:pPr>
            <a:r>
              <a:rPr lang="fr-FR" sz="2300" b="0" dirty="0"/>
              <a:t>La conservation de liquidités « oisives » doit être évitée. Ces liquidités doivent être placées ou utilisées pour financer les dépenses avant d’avoir recours à l’emprunt</a:t>
            </a:r>
          </a:p>
          <a:p>
            <a:pPr lvl="1">
              <a:spcAft>
                <a:spcPts val="1200"/>
              </a:spcAft>
              <a:buClrTx/>
            </a:pPr>
            <a:endParaRPr lang="en-US" sz="2400" b="0" dirty="0"/>
          </a:p>
          <a:p>
            <a:pPr lvl="1">
              <a:spcAft>
                <a:spcPts val="1200"/>
              </a:spcAft>
            </a:pPr>
            <a:endParaRPr lang="en-US" sz="2400" dirty="0"/>
          </a:p>
        </p:txBody>
      </p:sp>
      <p:sp>
        <p:nvSpPr>
          <p:cNvPr id="17411" name="Titre 2"/>
          <p:cNvSpPr>
            <a:spLocks noGrp="1"/>
          </p:cNvSpPr>
          <p:nvPr>
            <p:ph type="title"/>
          </p:nvPr>
        </p:nvSpPr>
        <p:spPr>
          <a:xfrm>
            <a:off x="16272" y="1412776"/>
            <a:ext cx="8786813" cy="785818"/>
          </a:xfrm>
        </p:spPr>
        <p:txBody>
          <a:bodyPr/>
          <a:lstStyle/>
          <a:p>
            <a:pPr indent="0" eaLnBrk="1" hangingPunct="1"/>
            <a:r>
              <a:rPr lang="fr-FR" i="1" dirty="0"/>
              <a:t>Gestion efficace de la trésorerie: Quelques principes</a:t>
            </a:r>
          </a:p>
        </p:txBody>
      </p:sp>
      <p:sp>
        <p:nvSpPr>
          <p:cNvPr id="17412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1142223-5FEC-4069-B4D3-21703B7C6828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4776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ce réservé du contenu 1"/>
          <p:cNvSpPr>
            <a:spLocks noGrp="1"/>
          </p:cNvSpPr>
          <p:nvPr>
            <p:ph idx="1"/>
          </p:nvPr>
        </p:nvSpPr>
        <p:spPr>
          <a:xfrm>
            <a:off x="642938" y="2428875"/>
            <a:ext cx="8229600" cy="3722688"/>
          </a:xfrm>
        </p:spPr>
        <p:txBody>
          <a:bodyPr/>
          <a:lstStyle/>
          <a:p>
            <a:pPr>
              <a:spcAft>
                <a:spcPts val="1200"/>
              </a:spcAft>
              <a:buClrTx/>
              <a:buFont typeface="Wingdings" pitchFamily="2" charset="2"/>
              <a:buChar char="Ø"/>
            </a:pPr>
            <a:r>
              <a:rPr lang="fr-FR" i="0" dirty="0"/>
              <a:t>Prévisions hebdomadaires/mensuelles de flux de trésorerie.</a:t>
            </a:r>
          </a:p>
          <a:p>
            <a:pPr lvl="1">
              <a:spcAft>
                <a:spcPts val="1200"/>
              </a:spcAft>
              <a:buClrTx/>
              <a:buFont typeface="Arial" pitchFamily="34" charset="0"/>
              <a:buChar char="•"/>
            </a:pPr>
            <a:r>
              <a:rPr lang="fr-FR" b="0" i="0" dirty="0"/>
              <a:t>Une unité responsable – généralement un service du Ministère des Finances.</a:t>
            </a:r>
          </a:p>
          <a:p>
            <a:pPr>
              <a:spcAft>
                <a:spcPts val="1200"/>
              </a:spcAft>
              <a:buClrTx/>
              <a:buFont typeface="Wingdings" pitchFamily="2" charset="2"/>
              <a:buChar char="Ø"/>
            </a:pPr>
            <a:r>
              <a:rPr lang="fr-FR" i="0" dirty="0"/>
              <a:t>Compte unique du Trésor</a:t>
            </a:r>
          </a:p>
          <a:p>
            <a:pPr>
              <a:spcAft>
                <a:spcPts val="1200"/>
              </a:spcAft>
              <a:buClrTx/>
              <a:buFont typeface="Wingdings" pitchFamily="2" charset="2"/>
              <a:buChar char="Ø"/>
            </a:pPr>
            <a:r>
              <a:rPr lang="fr-FR" i="0" dirty="0"/>
              <a:t>Enregistrement, suivi et gestion de la dette</a:t>
            </a:r>
          </a:p>
          <a:p>
            <a:pPr>
              <a:spcAft>
                <a:spcPts val="1200"/>
              </a:spcAft>
              <a:buClrTx/>
              <a:buFont typeface="Wingdings" pitchFamily="2" charset="2"/>
              <a:buChar char="Ø"/>
            </a:pPr>
            <a:r>
              <a:rPr lang="fr-FR" i="0" dirty="0"/>
              <a:t>Un pré-requis: bonne préparation du budget  (cf. modules précédents)</a:t>
            </a:r>
          </a:p>
          <a:p>
            <a:pPr>
              <a:spcAft>
                <a:spcPts val="1200"/>
              </a:spcAft>
              <a:buClrTx/>
              <a:buFont typeface="Wingdings" pitchFamily="2" charset="2"/>
              <a:buChar char="Ø"/>
            </a:pPr>
            <a:endParaRPr lang="fr-FR" i="0" dirty="0"/>
          </a:p>
          <a:p>
            <a:pPr>
              <a:spcAft>
                <a:spcPts val="1200"/>
              </a:spcAft>
            </a:pPr>
            <a:endParaRPr lang="en-US" dirty="0"/>
          </a:p>
          <a:p>
            <a:pPr>
              <a:spcAft>
                <a:spcPts val="1200"/>
              </a:spcAft>
            </a:pPr>
            <a:endParaRPr lang="en-US" dirty="0"/>
          </a:p>
          <a:p>
            <a:pPr>
              <a:spcAft>
                <a:spcPts val="1200"/>
              </a:spcAft>
            </a:pPr>
            <a:endParaRPr lang="fr-BE" dirty="0"/>
          </a:p>
        </p:txBody>
      </p:sp>
      <p:sp>
        <p:nvSpPr>
          <p:cNvPr id="20483" name="Titre 2"/>
          <p:cNvSpPr>
            <a:spLocks noGrp="1"/>
          </p:cNvSpPr>
          <p:nvPr>
            <p:ph type="title"/>
          </p:nvPr>
        </p:nvSpPr>
        <p:spPr>
          <a:xfrm>
            <a:off x="0" y="1196975"/>
            <a:ext cx="9144000" cy="1143000"/>
          </a:xfrm>
        </p:spPr>
        <p:txBody>
          <a:bodyPr/>
          <a:lstStyle/>
          <a:p>
            <a:pPr indent="0" eaLnBrk="1" hangingPunct="1"/>
            <a:r>
              <a:rPr lang="fr-FR" i="1" dirty="0"/>
              <a:t>Gestion efficace de la trésorerie: Comment procéder?</a:t>
            </a:r>
          </a:p>
        </p:txBody>
      </p:sp>
      <p:sp>
        <p:nvSpPr>
          <p:cNvPr id="2048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077200" y="6381750"/>
            <a:ext cx="2133600" cy="476250"/>
          </a:xfrm>
          <a:noFill/>
        </p:spPr>
        <p:txBody>
          <a:bodyPr/>
          <a:lstStyle/>
          <a:p>
            <a:pPr algn="l"/>
            <a:fld id="{8D6BA547-A33C-48B2-88E5-747C5EED39FD}" type="slidenum">
              <a:rPr lang="en-GB" smtClean="0">
                <a:latin typeface="Verdana" pitchFamily="34" charset="0"/>
              </a:rPr>
              <a:pPr algn="l"/>
              <a:t>6</a:t>
            </a:fld>
            <a:endParaRPr lang="en-GB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1483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u contenu 1"/>
          <p:cNvSpPr>
            <a:spLocks noGrp="1"/>
          </p:cNvSpPr>
          <p:nvPr>
            <p:ph idx="1"/>
          </p:nvPr>
        </p:nvSpPr>
        <p:spPr>
          <a:xfrm>
            <a:off x="1214414" y="2366985"/>
            <a:ext cx="6950075" cy="3776659"/>
          </a:xfrm>
        </p:spPr>
        <p:txBody>
          <a:bodyPr/>
          <a:lstStyle/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fr-FR" altLang="en-US" i="0" dirty="0"/>
              <a:t>Objectifs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fr-FR" altLang="en-US" i="0" dirty="0"/>
              <a:t>Eléments d’une gestion de la trésorerie efficace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fr-FR" altLang="en-US" b="1" i="0" dirty="0">
                <a:solidFill>
                  <a:srgbClr val="FF0000"/>
                </a:solidFill>
              </a:rPr>
              <a:t>Compte unique du Trésor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fr-FR" altLang="en-US" i="0" dirty="0"/>
              <a:t>Plan de trésorerie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fr-FR" altLang="en-US" i="0" dirty="0"/>
              <a:t>Gestion de la dette</a:t>
            </a:r>
            <a:endParaRPr lang="fr-FR" altLang="en-US" dirty="0"/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395288" y="1277929"/>
            <a:ext cx="8229600" cy="936625"/>
          </a:xfrm>
        </p:spPr>
        <p:txBody>
          <a:bodyPr/>
          <a:lstStyle/>
          <a:p>
            <a:pPr algn="ctr"/>
            <a:r>
              <a:rPr lang="en-GB" altLang="en-US" sz="3200" dirty="0"/>
              <a:t>Plan du module</a:t>
            </a:r>
          </a:p>
        </p:txBody>
      </p:sp>
    </p:spTree>
    <p:extLst>
      <p:ext uri="{BB962C8B-B14F-4D97-AF65-F5344CB8AC3E}">
        <p14:creationId xmlns:p14="http://schemas.microsoft.com/office/powerpoint/2010/main" val="3564517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ln algn="ctr"/>
        </p:spPr>
        <p:txBody>
          <a:bodyPr anchor="b"/>
          <a:lstStyle/>
          <a:p>
            <a:pPr algn="l" eaLnBrk="0" hangingPunct="0">
              <a:lnSpc>
                <a:spcPts val="1400"/>
              </a:lnSpc>
              <a:defRPr/>
            </a:pPr>
            <a:fld id="{AB42E6DA-EF50-48A7-A7A7-EF03C1990D20}" type="slidenum">
              <a:rPr lang="en-GB">
                <a:latin typeface="+mj-lt"/>
              </a:rPr>
              <a:pPr algn="l" eaLnBrk="0" hangingPunct="0">
                <a:lnSpc>
                  <a:spcPts val="1400"/>
                </a:lnSpc>
                <a:defRPr/>
              </a:pPr>
              <a:t>8</a:t>
            </a:fld>
            <a:endParaRPr lang="en-GB" dirty="0">
              <a:latin typeface="+mj-lt"/>
            </a:endParaRP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0" y="714356"/>
            <a:ext cx="8143878" cy="1785927"/>
          </a:xfrm>
        </p:spPr>
        <p:txBody>
          <a:bodyPr/>
          <a:lstStyle/>
          <a:p>
            <a:pPr eaLnBrk="1" hangingPunct="1"/>
            <a:r>
              <a:rPr lang="fr-FR" i="1" dirty="0"/>
              <a:t>Le Compte unique du Trésor (1)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8138" y="1928802"/>
            <a:ext cx="8805862" cy="4589462"/>
          </a:xfrm>
        </p:spPr>
        <p:txBody>
          <a:bodyPr/>
          <a:lstStyle/>
          <a:p>
            <a:pPr lvl="1" eaLnBrk="1" hangingPunct="1"/>
            <a:endParaRPr lang="fr-FR" dirty="0"/>
          </a:p>
          <a:p>
            <a:pPr eaLnBrk="1" hangingPunct="1">
              <a:spcBef>
                <a:spcPts val="1200"/>
              </a:spcBef>
              <a:spcAft>
                <a:spcPts val="600"/>
              </a:spcAft>
              <a:buClrTx/>
              <a:buFont typeface="Wingdings" pitchFamily="2" charset="2"/>
              <a:buChar char="Ø"/>
            </a:pPr>
            <a:r>
              <a:rPr lang="fr-FR" i="0" dirty="0"/>
              <a:t>Compte unique [ou ensemble de sous-comptes dont les soldes sont centralisés], à travers lesquels les paiements sont canalisés. </a:t>
            </a:r>
          </a:p>
          <a:p>
            <a:pPr eaLnBrk="1" hangingPunct="1">
              <a:spcBef>
                <a:spcPts val="1200"/>
              </a:spcBef>
              <a:spcAft>
                <a:spcPts val="600"/>
              </a:spcAft>
              <a:buClrTx/>
              <a:buFont typeface="Wingdings" pitchFamily="2" charset="2"/>
              <a:buChar char="Ø"/>
            </a:pPr>
            <a:r>
              <a:rPr lang="fr-FR" b="0" i="0" dirty="0"/>
              <a:t>Facilite la gestion, les contrôles et le suivi de la trésorerie</a:t>
            </a:r>
          </a:p>
          <a:p>
            <a:pPr eaLnBrk="1" hangingPunct="1">
              <a:spcBef>
                <a:spcPts val="1200"/>
              </a:spcBef>
              <a:spcAft>
                <a:spcPts val="600"/>
              </a:spcAft>
              <a:buClrTx/>
              <a:buFont typeface="Wingdings" pitchFamily="2" charset="2"/>
              <a:buChar char="Ø"/>
            </a:pPr>
            <a:r>
              <a:rPr lang="fr-FR" b="0" i="0" dirty="0"/>
              <a:t>Permet d’éliminer les soldes bancaires oisifs, et donc de minimiser les coûts d'emprunt</a:t>
            </a:r>
          </a:p>
          <a:p>
            <a:pPr eaLnBrk="1" hangingPunct="1">
              <a:spcBef>
                <a:spcPts val="1200"/>
              </a:spcBef>
              <a:spcAft>
                <a:spcPts val="600"/>
              </a:spcAft>
              <a:buClrTx/>
              <a:buFont typeface="Wingdings" pitchFamily="2" charset="2"/>
              <a:buChar char="Ø"/>
            </a:pPr>
            <a:r>
              <a:rPr lang="fr-FR" b="0" i="0" dirty="0"/>
              <a:t>Permet un bon suivi des paiements</a:t>
            </a:r>
          </a:p>
        </p:txBody>
      </p:sp>
    </p:spTree>
    <p:extLst>
      <p:ext uri="{BB962C8B-B14F-4D97-AF65-F5344CB8AC3E}">
        <p14:creationId xmlns:p14="http://schemas.microsoft.com/office/powerpoint/2010/main" val="3481835943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Espace réservé du contenu 1"/>
          <p:cNvSpPr>
            <a:spLocks noGrp="1"/>
          </p:cNvSpPr>
          <p:nvPr>
            <p:ph idx="1"/>
          </p:nvPr>
        </p:nvSpPr>
        <p:spPr>
          <a:xfrm>
            <a:off x="250825" y="2060575"/>
            <a:ext cx="8358188" cy="4032250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600"/>
              </a:spcAft>
              <a:buClrTx/>
              <a:buFont typeface="Wingdings" pitchFamily="2" charset="2"/>
              <a:buChar char="Ø"/>
              <a:defRPr/>
            </a:pPr>
            <a:r>
              <a:rPr lang="fr-FR" sz="2200" i="0" dirty="0"/>
              <a:t>Généralement recommandé par les institutions financières internationales</a:t>
            </a:r>
          </a:p>
          <a:p>
            <a:pPr>
              <a:spcBef>
                <a:spcPts val="1200"/>
              </a:spcBef>
              <a:spcAft>
                <a:spcPts val="600"/>
              </a:spcAft>
              <a:buClrTx/>
              <a:buFont typeface="Wingdings" pitchFamily="2" charset="2"/>
              <a:buChar char="Ø"/>
              <a:defRPr/>
            </a:pPr>
            <a:r>
              <a:rPr lang="fr-FR" sz="2200" i="0" dirty="0"/>
              <a:t>Mais, n’est pas encore répandu dans tous les pays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§"/>
              <a:defRPr/>
            </a:pPr>
            <a:r>
              <a:rPr lang="fr-FR" sz="2200" b="0" i="0" dirty="0"/>
              <a:t>Il existe des résistances internes  à la mise en place d’un compte unique du Trésor dans certains pays. 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§"/>
              <a:defRPr/>
            </a:pPr>
            <a:r>
              <a:rPr lang="fr-FR" sz="2200" b="0" i="0" dirty="0"/>
              <a:t>Les comptes de projets financés par les donateurs sont souvent distincts du compte unique et échappent aux contrôles du Trésor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33795" name="Titre 2"/>
          <p:cNvSpPr>
            <a:spLocks noGrp="1"/>
          </p:cNvSpPr>
          <p:nvPr>
            <p:ph type="title"/>
          </p:nvPr>
        </p:nvSpPr>
        <p:spPr>
          <a:xfrm>
            <a:off x="0" y="1196975"/>
            <a:ext cx="8893175" cy="792163"/>
          </a:xfrm>
        </p:spPr>
        <p:txBody>
          <a:bodyPr/>
          <a:lstStyle/>
          <a:p>
            <a:pPr indent="0" eaLnBrk="1" hangingPunct="1"/>
            <a:r>
              <a:rPr lang="fr-FR" i="1" dirty="0"/>
              <a:t>Le compte unique du Trésor (2)</a:t>
            </a:r>
          </a:p>
        </p:txBody>
      </p:sp>
      <p:sp>
        <p:nvSpPr>
          <p:cNvPr id="33796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501063" y="6381750"/>
            <a:ext cx="2133600" cy="476250"/>
          </a:xfrm>
          <a:noFill/>
        </p:spPr>
        <p:txBody>
          <a:bodyPr/>
          <a:lstStyle/>
          <a:p>
            <a:pPr algn="l"/>
            <a:fld id="{8C4FE34A-7C0D-4744-BFD3-537391730BE2}" type="slidenum">
              <a:rPr lang="en-GB" smtClean="0">
                <a:latin typeface="Verdana" pitchFamily="34" charset="0"/>
              </a:rPr>
              <a:pPr algn="l"/>
              <a:t>9</a:t>
            </a:fld>
            <a:endParaRPr lang="en-GB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6274617"/>
      </p:ext>
    </p:extLst>
  </p:cSld>
  <p:clrMapOvr>
    <a:masterClrMapping/>
  </p:clrMapOvr>
</p:sld>
</file>

<file path=ppt/theme/_rels/themeOverr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apitaux">
    <a:dk1>
      <a:sysClr val="windowText" lastClr="000000"/>
    </a:dk1>
    <a:lt1>
      <a:sysClr val="window" lastClr="FFFFFF"/>
    </a:lt1>
    <a:dk2>
      <a:srgbClr val="696464"/>
    </a:dk2>
    <a:lt2>
      <a:srgbClr val="E9E5DC"/>
    </a:lt2>
    <a:accent1>
      <a:srgbClr val="D34817"/>
    </a:accent1>
    <a:accent2>
      <a:srgbClr val="9B2D1F"/>
    </a:accent2>
    <a:accent3>
      <a:srgbClr val="A28E6A"/>
    </a:accent3>
    <a:accent4>
      <a:srgbClr val="956251"/>
    </a:accent4>
    <a:accent5>
      <a:srgbClr val="918485"/>
    </a:accent5>
    <a:accent6>
      <a:srgbClr val="855D5D"/>
    </a:accent6>
    <a:hlink>
      <a:srgbClr val="CC9900"/>
    </a:hlink>
    <a:folHlink>
      <a:srgbClr val="96A9A9"/>
    </a:folHlink>
  </a:clrScheme>
  <a:fontScheme name="Capitaux">
    <a:majorFont>
      <a:latin typeface="Franklin Gothic Book"/>
      <a:ea typeface=""/>
      <a:cs typeface=""/>
      <a:font script="Grek" typeface="Calibri"/>
      <a:font script="Cyrl" typeface="Calibri"/>
      <a:font script="Jpan" typeface="HGｺﾞｼｯｸM"/>
      <a:font script="Hang" typeface="바탕"/>
      <a:font script="Hans" typeface="幼圆"/>
      <a:font script="Hant" typeface="微軟正黑體"/>
      <a:font script="Arab" typeface="Tahoma"/>
      <a:font script="Hebr" typeface="Aharoni"/>
      <a:font script="Thai" typeface="Lily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Perpetua"/>
      <a:ea typeface=""/>
      <a:cs typeface=""/>
      <a:font script="Grek" typeface="Cambria"/>
      <a:font script="Cyrl" typeface="Cambria"/>
      <a:font script="Jpan" typeface="HG創英ﾌﾟﾚｾﾞﾝｽEB"/>
      <a:font script="Hang" typeface="맑은 고딕"/>
      <a:font script="Hans" typeface="宋体"/>
      <a:font script="Hant" typeface="新細明體"/>
      <a:font script="Arab" typeface="Times New Roman"/>
      <a:font script="Hebr" typeface="Aharoni"/>
      <a:font script="Thai" typeface="EucrosiaUPC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apitaux">
    <a: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tint val="30000"/>
              <a:satMod val="300000"/>
            </a:schemeClr>
            <a:schemeClr val="phClr">
              <a:tint val="40000"/>
              <a:satMod val="200000"/>
            </a:schemeClr>
          </a:duotone>
        </a:blip>
        <a:tile tx="0" ty="0" sx="70000" sy="70000" flip="none" algn="ctr"/>
      </a:blipFill>
      <a:blipFill>
        <a:blip xmlns:r="http://schemas.openxmlformats.org/officeDocument/2006/relationships" r:embed="rId1">
          <a:duotone>
            <a:schemeClr val="phClr">
              <a:shade val="22000"/>
              <a:satMod val="160000"/>
            </a:schemeClr>
            <a:schemeClr val="phClr">
              <a:shade val="45000"/>
              <a:satMod val="100000"/>
            </a:schemeClr>
          </a:duotone>
        </a:blip>
        <a:tile tx="0" ty="0" sx="65000" sy="65000" flip="none" algn="ctr"/>
      </a:blipFill>
    </a:fillStyleLst>
    <a:lnStyleLst>
      <a:ln w="9525" cap="flat" cmpd="sng" algn="ctr">
        <a:solidFill>
          <a:schemeClr val="phClr">
            <a:shade val="60000"/>
            <a:satMod val="110000"/>
          </a:schemeClr>
        </a:solidFill>
        <a:prstDash val="solid"/>
      </a:ln>
      <a:ln w="127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38100" dist="25400" dir="5400000" algn="t" rotWithShape="0">
            <a:srgbClr val="000000">
              <a:alpha val="50000"/>
            </a:srgbClr>
          </a:outerShdw>
        </a:effectLst>
      </a:effectStyle>
      <a:effectStyle>
        <a:effectLst>
          <a:outerShdw blurRad="38100" dist="25400" dir="5400000" algn="t" rotWithShape="0">
            <a:srgbClr val="000000">
              <a:alpha val="50000"/>
            </a:srgbClr>
          </a:outerShdw>
        </a:effectLst>
      </a:effectStyle>
      <a:effectStyle>
        <a:effectLst>
          <a:outerShdw blurRad="50800" dist="50800" dir="5400000" algn="t" rotWithShape="0">
            <a:srgbClr val="000000">
              <a:alpha val="60000"/>
            </a:srgbClr>
          </a:outerShdw>
        </a:effectLst>
        <a:scene3d>
          <a:camera prst="isometricBottomUp" fov="0">
            <a:rot lat="0" lon="0" rev="0"/>
          </a:camera>
          <a:lightRig rig="soft" dir="b">
            <a:rot lat="0" lon="0" rev="9000000"/>
          </a:lightRig>
        </a:scene3d>
        <a:sp3d contourW="35000" prstMaterial="matte">
          <a:bevelT w="45000" h="38100" prst="convex"/>
          <a:contourClr>
            <a:schemeClr val="phClr">
              <a:tint val="10000"/>
              <a:satMod val="13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shade val="40000"/>
              <a:satMod val="165000"/>
            </a:schemeClr>
          </a:gs>
          <a:gs pos="50000">
            <a:schemeClr val="phClr">
              <a:shade val="80000"/>
              <a:satMod val="155000"/>
            </a:schemeClr>
          </a:gs>
          <a:gs pos="100000">
            <a:schemeClr val="phClr">
              <a:tint val="95000"/>
              <a:satMod val="200000"/>
            </a:schemeClr>
          </a:gs>
        </a:gsLst>
        <a:lin ang="16200000" scaled="1"/>
      </a:gradFill>
      <a:blipFill>
        <a:blip xmlns:r="http://schemas.openxmlformats.org/officeDocument/2006/relationships" r:embed="rId1">
          <a:duotone>
            <a:schemeClr val="phClr">
              <a:tint val="95000"/>
              <a:satMod val="200000"/>
            </a:schemeClr>
            <a:schemeClr val="phClr">
              <a:shade val="80000"/>
              <a:satMod val="100000"/>
            </a:schemeClr>
          </a:duotone>
        </a:blip>
        <a:tile tx="0" ty="0" sx="55000" sy="55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1745</Words>
  <Application>Microsoft Office PowerPoint</Application>
  <PresentationFormat>On-screen Show (4:3)</PresentationFormat>
  <Paragraphs>299</Paragraphs>
  <Slides>29</Slides>
  <Notes>23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Times New Roman</vt:lpstr>
      <vt:lpstr>Verdana</vt:lpstr>
      <vt:lpstr>Wingdings</vt:lpstr>
      <vt:lpstr>Slide_Master</vt:lpstr>
      <vt:lpstr>Feuille de calcul</vt:lpstr>
      <vt:lpstr>PowerPoint Presentation</vt:lpstr>
      <vt:lpstr>Plan du module</vt:lpstr>
      <vt:lpstr>Gestion de trésorerie : objectifs</vt:lpstr>
      <vt:lpstr>Plan du module</vt:lpstr>
      <vt:lpstr>Gestion efficace de la trésorerie: Quelques principes</vt:lpstr>
      <vt:lpstr>Gestion efficace de la trésorerie: Comment procéder?</vt:lpstr>
      <vt:lpstr>Plan du module</vt:lpstr>
      <vt:lpstr>Le Compte unique du Trésor (1)</vt:lpstr>
      <vt:lpstr>Le compte unique du Trésor (2)</vt:lpstr>
      <vt:lpstr>Différentes variantes de compte unique du Trésor </vt:lpstr>
      <vt:lpstr>Le compte unique du Trésor dans les systems francophones</vt:lpstr>
      <vt:lpstr>Deux variantes de CUT</vt:lpstr>
      <vt:lpstr>Plan du module</vt:lpstr>
      <vt:lpstr>Prévisions des flux de trésorerie (1)  </vt:lpstr>
      <vt:lpstr>PowerPoint Presentation</vt:lpstr>
      <vt:lpstr>Prévisions des flux de trésorerie : activités</vt:lpstr>
      <vt:lpstr>Le plan de trésorerie</vt:lpstr>
      <vt:lpstr>Un plan de trésorerie </vt:lpstr>
      <vt:lpstr> Some issues</vt:lpstr>
      <vt:lpstr>Plan du module</vt:lpstr>
      <vt:lpstr>Gestion de la dette </vt:lpstr>
      <vt:lpstr>Les guaranties et risques</vt:lpstr>
      <vt:lpstr>Les outils de pilotage</vt:lpstr>
      <vt:lpstr>Analyse de la viabilité de la dette</vt:lpstr>
      <vt:lpstr>Systèmes d’information</vt:lpstr>
      <vt:lpstr>Gestion de la trésorerie – diagnostic</vt:lpstr>
      <vt:lpstr>PowerPoint Presentation</vt:lpstr>
      <vt:lpstr>Messages clef </vt:lpstr>
      <vt:lpstr>Messages clef 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Florence Brosset-Heckel</cp:lastModifiedBy>
  <cp:revision>236</cp:revision>
  <cp:lastPrinted>2016-04-22T18:00:59Z</cp:lastPrinted>
  <dcterms:created xsi:type="dcterms:W3CDTF">2011-10-28T10:25:18Z</dcterms:created>
  <dcterms:modified xsi:type="dcterms:W3CDTF">2018-06-13T08:51:19Z</dcterms:modified>
</cp:coreProperties>
</file>