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8" r:id="rId3"/>
    <p:sldId id="261" r:id="rId4"/>
    <p:sldId id="262" r:id="rId5"/>
    <p:sldId id="294" r:id="rId6"/>
    <p:sldId id="263" r:id="rId7"/>
    <p:sldId id="305" r:id="rId8"/>
    <p:sldId id="306" r:id="rId9"/>
    <p:sldId id="265" r:id="rId10"/>
    <p:sldId id="308" r:id="rId11"/>
    <p:sldId id="267" r:id="rId12"/>
    <p:sldId id="300" r:id="rId13"/>
    <p:sldId id="269" r:id="rId14"/>
    <p:sldId id="299" r:id="rId15"/>
    <p:sldId id="272" r:id="rId16"/>
    <p:sldId id="296" r:id="rId17"/>
    <p:sldId id="302" r:id="rId18"/>
    <p:sldId id="309" r:id="rId19"/>
    <p:sldId id="275" r:id="rId20"/>
    <p:sldId id="307" r:id="rId21"/>
    <p:sldId id="278" r:id="rId22"/>
    <p:sldId id="279" r:id="rId23"/>
    <p:sldId id="280" r:id="rId24"/>
    <p:sldId id="281" r:id="rId25"/>
    <p:sldId id="310" r:id="rId26"/>
    <p:sldId id="284" r:id="rId27"/>
    <p:sldId id="285" r:id="rId28"/>
    <p:sldId id="287" r:id="rId29"/>
    <p:sldId id="311" r:id="rId30"/>
    <p:sldId id="289" r:id="rId31"/>
    <p:sldId id="303" r:id="rId32"/>
    <p:sldId id="292" r:id="rId3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108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6A514FE-CB35-4F35-B474-F26015A50D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29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893EFC9-B19E-465B-A86F-2B12B0FF86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89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754BE-4D62-40EC-811E-29290CC58F3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679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FA3DC-BE04-42D4-BFD5-A7C196AF0BC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5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5FE43-76E9-4F21-80C1-DE4652FDBC4E}" type="slidenum">
              <a:rPr lang="en-US" smtClean="0">
                <a:cs typeface="Arial" charset="0"/>
              </a:rPr>
              <a:pPr/>
              <a:t>14</a:t>
            </a:fld>
            <a:endParaRPr lang="en-US"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07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14AF7-22C6-478E-8C23-241E1CAF2E2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238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6271A-FFBB-429F-960A-FDB9549075C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06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BFA1A-30C5-40EF-9E0A-A9C4584D8B4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948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DA997-6D9F-4335-9299-33EE1ECDE24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23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96CEC-5D8D-4C8F-B071-04DBD641810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506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r>
              <a:rPr lang="en-GB"/>
              <a:t>This notion of programme differs from the common notion of programme/project, which refers to specific activities not to a division of the budget.</a:t>
            </a:r>
          </a:p>
          <a:p>
            <a:endParaRPr lang="en-GB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6E973-FB71-4AD3-9EDE-235AEDB86C5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53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Sometimes expenditures are grouped into programmes  only in an annex to the budget or in a document for information only (such as many Medium Term Expenditure Frameworks [MTEF])</a:t>
            </a:r>
          </a:p>
          <a:p>
            <a:endParaRPr lang="en-GB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162E4-B53D-482E-9D48-EB35888BFDC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68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BC7286-2281-4988-B7C9-63A001C3C40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DA997-6D9F-4335-9299-33EE1ECDE24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31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z="100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9F91C-FA97-46F6-92F5-104A0FCDEBC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23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DA997-6D9F-4335-9299-33EE1ECDE24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571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FCCD1-FBF4-42F2-ABBE-5FBF56B5300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64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GB" dirty="0"/>
              <a:t>specify the scope of the appropriation</a:t>
            </a:r>
          </a:p>
          <a:p>
            <a:pPr lvl="2"/>
            <a:r>
              <a:rPr lang="en-GB" sz="2000" dirty="0"/>
              <a:t>E.g.: directorate x broad economic category or the </a:t>
            </a:r>
            <a:r>
              <a:rPr lang="en-GB" sz="2000" dirty="0" err="1"/>
              <a:t>progamme</a:t>
            </a:r>
            <a:r>
              <a:rPr lang="en-GB" sz="2000" dirty="0"/>
              <a:t> depending on the budget system </a:t>
            </a:r>
          </a:p>
          <a:p>
            <a:pPr lvl="1"/>
            <a:r>
              <a:rPr lang="en-GB" dirty="0"/>
              <a:t>Define </a:t>
            </a:r>
            <a:r>
              <a:rPr lang="en-GB" dirty="0" err="1"/>
              <a:t>virement</a:t>
            </a:r>
            <a:r>
              <a:rPr lang="en-GB" dirty="0"/>
              <a:t> (transfers between budget items) rules</a:t>
            </a:r>
          </a:p>
          <a:p>
            <a:pPr lvl="1"/>
            <a:r>
              <a:rPr lang="en-GB" dirty="0"/>
              <a:t>set up internal control procedures</a:t>
            </a:r>
          </a:p>
          <a:p>
            <a:pPr lvl="2"/>
            <a:r>
              <a:rPr lang="en-GB" sz="2000" dirty="0"/>
              <a:t>E.g. spending on some objects, such as international travel expenses, may be centrally controlled by the ministry of Finance  </a:t>
            </a:r>
          </a:p>
          <a:p>
            <a:endParaRPr lang="en-GB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941E2-3DA2-47E9-87F8-FBC492C6345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15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747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5E5AB-3CC7-42A6-BFDB-A8C3B010F95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83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DA997-6D9F-4335-9299-33EE1ECDE24F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388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7D87E-7C64-48CC-86B4-468FD60727BC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97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ACF57-5F14-4EA2-B2AF-56936E5B6A2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07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(payments, revenues, increase/decrease in liabilities increase/decrease in assets, internal operations between agencies and treasury offices, etc.)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84419-B138-451D-A842-6816E4E49AF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1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C46FB-82EC-4CA0-A946-2CA9643D6B1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17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D8668-3241-42EF-82DF-B9A308E2F2C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93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6267E-2A74-4325-9E69-96C2808A4EA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30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19D8E-FD9C-414D-BA88-DC519C5BDCB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65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DA997-6D9F-4335-9299-33EE1ECDE24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081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391F8-5066-445D-A395-5571F0C188D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28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9CA306F-63ED-47EF-AFAE-6392F5244E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B31F4-8C3D-4714-86E7-9AE8D0C5E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7777B-9373-4CBF-AA22-1F1D5E235E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61C59-ADFF-472B-AFA3-B4037F618D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DD2C-423F-4D0C-95C1-8A1A845FC0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184FA-2136-41D6-B377-0CEF0B667E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696B4-CDB9-4272-9BF6-8847073466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24462-3267-4E41-91BF-0B2F8C32F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DBFDF-E2B8-47B4-821D-31B5263C5B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A1303-2861-4F0F-8D27-8EE85B0CAA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835E-3B8A-4802-820F-43CB662DA9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04BB44B-23F9-4098-91D5-2F01AFD0EE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3081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4375" y="2143125"/>
            <a:ext cx="7643813" cy="790575"/>
          </a:xfrm>
        </p:spPr>
        <p:txBody>
          <a:bodyPr/>
          <a:lstStyle/>
          <a:p>
            <a:pPr indent="0" algn="ctr" eaLnBrk="1" hangingPunct="1"/>
            <a:r>
              <a:rPr lang="en-GB" sz="3200">
                <a:solidFill>
                  <a:schemeClr val="bg1"/>
                </a:solidFill>
              </a:rPr>
              <a:t>INTRODUCTION À LA GESTION DES FINANCES PUBLIQUES</a:t>
            </a:r>
            <a:endParaRPr lang="en-GB" sz="7000">
              <a:solidFill>
                <a:schemeClr val="bg1"/>
              </a:solidFill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sz="3200" dirty="0">
                <a:solidFill>
                  <a:srgbClr val="FFD624"/>
                </a:solidFill>
              </a:rPr>
              <a:t>Module 4.1 – Nomenclatures </a:t>
            </a:r>
            <a:r>
              <a:rPr lang="en-US" sz="3200" dirty="0" err="1">
                <a:solidFill>
                  <a:srgbClr val="FFD624"/>
                </a:solidFill>
              </a:rPr>
              <a:t>budgétaires</a:t>
            </a:r>
            <a:r>
              <a:rPr lang="en-US" sz="3200" dirty="0">
                <a:solidFill>
                  <a:srgbClr val="FFD624"/>
                </a:solidFill>
              </a:rPr>
              <a:t> et </a:t>
            </a:r>
            <a:r>
              <a:rPr lang="en-US" sz="3200" dirty="0" err="1">
                <a:solidFill>
                  <a:srgbClr val="FFD624"/>
                </a:solidFill>
              </a:rPr>
              <a:t>comptables</a:t>
            </a:r>
            <a:endParaRPr lang="fr-FR" dirty="0">
              <a:solidFill>
                <a:srgbClr val="FFD624"/>
              </a:solidFill>
            </a:endParaRPr>
          </a:p>
          <a:p>
            <a:pPr eaLnBrk="1" hangingPunct="1"/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036D5-BED8-49A3-8506-091AC30ECDD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37727" y="1124744"/>
            <a:ext cx="8229600" cy="936625"/>
          </a:xfrm>
        </p:spPr>
        <p:txBody>
          <a:bodyPr/>
          <a:lstStyle/>
          <a:p>
            <a:pPr algn="ctr"/>
            <a:r>
              <a:rPr lang="en-GB" sz="3600" dirty="0"/>
              <a:t>Plan du module 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507288" cy="3529012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Questions </a:t>
            </a:r>
            <a:r>
              <a:rPr lang="en-GB" sz="2200" i="0" dirty="0" err="1"/>
              <a:t>générales</a:t>
            </a: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b="1" i="0" dirty="0">
                <a:solidFill>
                  <a:srgbClr val="FF0000"/>
                </a:solidFill>
              </a:rPr>
              <a:t>Classifications des </a:t>
            </a:r>
            <a:r>
              <a:rPr lang="en-GB" sz="2200" b="1" i="0" dirty="0" err="1">
                <a:solidFill>
                  <a:srgbClr val="FF0000"/>
                </a:solidFill>
              </a:rPr>
              <a:t>dépenses</a:t>
            </a:r>
            <a:r>
              <a:rPr lang="en-GB" sz="2200" b="1" i="0" dirty="0">
                <a:solidFill>
                  <a:srgbClr val="FF0000"/>
                </a:solidFill>
              </a:rPr>
              <a:t> à des fins </a:t>
            </a:r>
            <a:r>
              <a:rPr lang="en-GB" sz="2200" b="1" i="0" dirty="0" err="1">
                <a:solidFill>
                  <a:srgbClr val="FF0000"/>
                </a:solidFill>
              </a:rPr>
              <a:t>analytiques</a:t>
            </a:r>
            <a:endParaRPr lang="en-GB" sz="2200" b="1" i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Classification des </a:t>
            </a:r>
            <a:r>
              <a:rPr lang="en-GB" sz="2200" i="0" dirty="0" err="1"/>
              <a:t>dépenses</a:t>
            </a:r>
            <a:r>
              <a:rPr lang="en-GB" sz="2200" i="0" dirty="0"/>
              <a:t> pour la </a:t>
            </a:r>
            <a:r>
              <a:rPr lang="en-GB" sz="2200" i="0" dirty="0" err="1"/>
              <a:t>gestion</a:t>
            </a:r>
            <a:r>
              <a:rPr lang="en-GB" sz="2200" i="0" dirty="0"/>
              <a:t> du budget au </a:t>
            </a:r>
            <a:r>
              <a:rPr lang="en-GB" sz="2200" i="0" dirty="0" err="1"/>
              <a:t>quotidien</a:t>
            </a: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Codification et utilisation du </a:t>
            </a:r>
            <a:r>
              <a:rPr lang="en-GB" sz="2200" i="0" dirty="0" err="1"/>
              <a:t>système</a:t>
            </a:r>
            <a:r>
              <a:rPr lang="en-GB" sz="2200" i="0" dirty="0"/>
              <a:t> de classification du budget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Le plan comptable</a:t>
            </a:r>
          </a:p>
          <a:p>
            <a:pPr>
              <a:spcBef>
                <a:spcPct val="0"/>
              </a:spcBef>
              <a:buClrTx/>
            </a:pPr>
            <a:endParaRPr lang="en-GB" i="0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F4E2-61AD-4861-B26A-67C9B8F777C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6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2649F4-8A85-46FE-9361-D024476AA4A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850" y="1196975"/>
            <a:ext cx="8605838" cy="936625"/>
          </a:xfrm>
        </p:spPr>
        <p:txBody>
          <a:bodyPr/>
          <a:lstStyle/>
          <a:p>
            <a:r>
              <a:rPr lang="en-US" sz="2800" i="1"/>
              <a:t>CFAP/COFOG (classification des fonctions des administrations publiques)</a:t>
            </a:r>
          </a:p>
        </p:txBody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388" y="2214563"/>
            <a:ext cx="8964612" cy="4079875"/>
          </a:xfrm>
        </p:spPr>
        <p:txBody>
          <a:bodyPr/>
          <a:lstStyle/>
          <a:p>
            <a:pPr>
              <a:buClrTx/>
            </a:pPr>
            <a:r>
              <a:rPr lang="en-US" sz="1900" i="0" dirty="0"/>
              <a:t>Classification par </a:t>
            </a:r>
            <a:r>
              <a:rPr lang="en-US" sz="1900" i="0" dirty="0" err="1"/>
              <a:t>objectifs</a:t>
            </a:r>
            <a:r>
              <a:rPr lang="en-US" sz="1900" i="0" dirty="0"/>
              <a:t> socio-</a:t>
            </a:r>
            <a:r>
              <a:rPr lang="en-US" sz="1900" i="0" dirty="0" err="1"/>
              <a:t>économiques</a:t>
            </a:r>
            <a:r>
              <a:rPr lang="en-US" sz="1900" i="0" dirty="0"/>
              <a:t> (</a:t>
            </a:r>
            <a:r>
              <a:rPr lang="en-US" sz="1900" i="0" dirty="0" err="1"/>
              <a:t>généralement</a:t>
            </a:r>
            <a:r>
              <a:rPr lang="en-US" sz="1900" i="0" dirty="0"/>
              <a:t> par </a:t>
            </a:r>
            <a:r>
              <a:rPr lang="en-US" sz="1900" i="0" dirty="0" err="1"/>
              <a:t>secteur</a:t>
            </a:r>
            <a:r>
              <a:rPr lang="en-US" sz="1900" i="0" dirty="0"/>
              <a:t> </a:t>
            </a:r>
            <a:r>
              <a:rPr lang="en-US" sz="1900" i="0" dirty="0" err="1"/>
              <a:t>bénéficiaire</a:t>
            </a:r>
            <a:r>
              <a:rPr lang="en-US" sz="1900" i="0" dirty="0"/>
              <a:t> de la </a:t>
            </a:r>
            <a:r>
              <a:rPr lang="en-US" sz="1900" i="0" dirty="0" err="1"/>
              <a:t>dépense</a:t>
            </a:r>
            <a:r>
              <a:rPr lang="en-US" sz="1900" i="0" dirty="0"/>
              <a:t>)</a:t>
            </a:r>
          </a:p>
          <a:p>
            <a:pPr>
              <a:buClrTx/>
            </a:pPr>
            <a:r>
              <a:rPr lang="en-US" sz="1900" i="0" dirty="0" err="1"/>
              <a:t>Indépendante</a:t>
            </a:r>
            <a:r>
              <a:rPr lang="en-US" sz="1900" i="0" dirty="0"/>
              <a:t> de la structure des administrations </a:t>
            </a:r>
            <a:r>
              <a:rPr lang="en-US" sz="1900" i="0" dirty="0" err="1"/>
              <a:t>publiques</a:t>
            </a:r>
            <a:endParaRPr lang="en-US" sz="1900" i="0" dirty="0"/>
          </a:p>
          <a:p>
            <a:pPr>
              <a:buClrTx/>
            </a:pPr>
            <a:r>
              <a:rPr lang="en-US" sz="1900" i="0" dirty="0" err="1"/>
              <a:t>Utilisée</a:t>
            </a:r>
            <a:r>
              <a:rPr lang="en-US" sz="1900" i="0" dirty="0"/>
              <a:t> pour des analyses </a:t>
            </a:r>
            <a:r>
              <a:rPr lang="en-US" sz="1900" i="0" dirty="0" err="1"/>
              <a:t>historiques</a:t>
            </a:r>
            <a:r>
              <a:rPr lang="en-US" sz="1900" i="0" dirty="0"/>
              <a:t>, </a:t>
            </a:r>
            <a:r>
              <a:rPr lang="en-US" sz="1900" i="0" dirty="0" err="1"/>
              <a:t>une</a:t>
            </a:r>
            <a:r>
              <a:rPr lang="en-US" sz="1900" i="0" dirty="0"/>
              <a:t> </a:t>
            </a:r>
            <a:r>
              <a:rPr lang="en-US" sz="1900" i="0" dirty="0" err="1"/>
              <a:t>comparaison</a:t>
            </a:r>
            <a:r>
              <a:rPr lang="en-US" sz="1900" i="0" dirty="0"/>
              <a:t> </a:t>
            </a:r>
            <a:r>
              <a:rPr lang="en-US" sz="1900" i="0" dirty="0" err="1"/>
              <a:t>internationale</a:t>
            </a:r>
            <a:r>
              <a:rPr lang="en-US" sz="1900" i="0" dirty="0"/>
              <a:t> et la formulation de </a:t>
            </a:r>
            <a:r>
              <a:rPr lang="en-US" sz="1900" i="0" dirty="0" err="1"/>
              <a:t>politiques</a:t>
            </a:r>
            <a:r>
              <a:rPr lang="en-US" sz="1900" i="0" dirty="0"/>
              <a:t> </a:t>
            </a:r>
            <a:r>
              <a:rPr lang="en-US" sz="1900" i="0" dirty="0" err="1"/>
              <a:t>publiques</a:t>
            </a:r>
            <a:endParaRPr lang="en-US" sz="1900" i="0" dirty="0"/>
          </a:p>
          <a:p>
            <a:pPr>
              <a:buClrTx/>
            </a:pPr>
            <a:r>
              <a:rPr lang="en-US" sz="1900" i="0" dirty="0"/>
              <a:t>Trois </a:t>
            </a:r>
            <a:r>
              <a:rPr lang="en-US" sz="1900" i="0" dirty="0" err="1"/>
              <a:t>niveaux</a:t>
            </a:r>
            <a:r>
              <a:rPr lang="en-US" sz="1900" i="0" dirty="0"/>
              <a:t>: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1900" b="0" dirty="0"/>
              <a:t>Division. </a:t>
            </a:r>
          </a:p>
          <a:p>
            <a:pPr lvl="2">
              <a:buFontTx/>
              <a:buChar char="•"/>
            </a:pPr>
            <a:r>
              <a:rPr lang="en-US" sz="1600" dirty="0"/>
              <a:t>Par ex.: 4. Affaires </a:t>
            </a:r>
            <a:r>
              <a:rPr lang="en-US" sz="1600" dirty="0" err="1"/>
              <a:t>économiques</a:t>
            </a:r>
            <a:r>
              <a:rPr lang="en-US" sz="1600" dirty="0"/>
              <a:t>; 9. </a:t>
            </a:r>
            <a:r>
              <a:rPr lang="en-US" sz="1600" dirty="0" err="1"/>
              <a:t>Éducation</a:t>
            </a:r>
            <a:endParaRPr lang="en-US" sz="1600" dirty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1900" b="0" dirty="0" err="1"/>
              <a:t>Groupe</a:t>
            </a:r>
            <a:r>
              <a:rPr lang="en-US" sz="1900" b="0" dirty="0"/>
              <a:t>.</a:t>
            </a:r>
            <a:r>
              <a:rPr lang="en-US" b="0" dirty="0"/>
              <a:t> </a:t>
            </a:r>
          </a:p>
          <a:p>
            <a:pPr lvl="2">
              <a:buFontTx/>
              <a:buChar char="•"/>
            </a:pPr>
            <a:r>
              <a:rPr lang="en-US" sz="1600" dirty="0"/>
              <a:t>Par ex.: 4.2. Agriculture, </a:t>
            </a:r>
            <a:r>
              <a:rPr lang="en-US" sz="1600" dirty="0" err="1"/>
              <a:t>forêts</a:t>
            </a:r>
            <a:r>
              <a:rPr lang="en-US" sz="1600" dirty="0"/>
              <a:t>, </a:t>
            </a:r>
            <a:r>
              <a:rPr lang="en-US" sz="1600" dirty="0" err="1"/>
              <a:t>pêche</a:t>
            </a:r>
            <a:r>
              <a:rPr lang="en-US" sz="1600" dirty="0"/>
              <a:t> et chasse; 9.2. </a:t>
            </a:r>
            <a:r>
              <a:rPr lang="en-US" sz="1600" dirty="0" err="1"/>
              <a:t>Enseignement</a:t>
            </a:r>
            <a:r>
              <a:rPr lang="en-US" sz="1600" dirty="0"/>
              <a:t> </a:t>
            </a:r>
            <a:r>
              <a:rPr lang="en-US" sz="1600" dirty="0" err="1"/>
              <a:t>secondaire</a:t>
            </a:r>
            <a:endParaRPr lang="en-US" sz="1600" dirty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1900" b="0" dirty="0" err="1"/>
              <a:t>Classe</a:t>
            </a:r>
            <a:r>
              <a:rPr lang="en-US" sz="1900" b="0" dirty="0"/>
              <a:t>.</a:t>
            </a:r>
            <a:r>
              <a:rPr lang="en-US" b="0" dirty="0"/>
              <a:t> </a:t>
            </a:r>
          </a:p>
          <a:p>
            <a:pPr lvl="2">
              <a:buFontTx/>
              <a:buChar char="•"/>
            </a:pPr>
            <a:r>
              <a:rPr lang="en-US" sz="1600" dirty="0"/>
              <a:t>Par ex.: 4.2.1 Agriculture; 9.2.1. Premier cycle de </a:t>
            </a:r>
            <a:r>
              <a:rPr lang="en-US" sz="1600" dirty="0" err="1"/>
              <a:t>l’enseignement</a:t>
            </a:r>
            <a:r>
              <a:rPr lang="en-US" sz="1600" dirty="0"/>
              <a:t> </a:t>
            </a:r>
            <a:r>
              <a:rPr lang="en-US" sz="1600" dirty="0" err="1"/>
              <a:t>secondaire</a:t>
            </a:r>
            <a:endParaRPr lang="en-US" sz="1600" dirty="0"/>
          </a:p>
          <a:p>
            <a:pPr lvl="1"/>
            <a:endParaRPr lang="en-US" sz="2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0"/>
            <a:ext cx="689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F65D6D-8CA6-4D46-B042-8A420FA18EA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507974" y="1412776"/>
            <a:ext cx="8286750" cy="357187"/>
          </a:xfrm>
        </p:spPr>
        <p:txBody>
          <a:bodyPr/>
          <a:lstStyle/>
          <a:p>
            <a:r>
              <a:rPr lang="fr-FR" sz="3200" i="1" dirty="0"/>
              <a:t>Classification économique du  manuel SFP/GFS</a:t>
            </a:r>
          </a:p>
        </p:txBody>
      </p:sp>
      <p:sp>
        <p:nvSpPr>
          <p:cNvPr id="19459" name="Espace réservé du contenu 2"/>
          <p:cNvSpPr>
            <a:spLocks noGrp="1"/>
          </p:cNvSpPr>
          <p:nvPr>
            <p:ph idx="1"/>
          </p:nvPr>
        </p:nvSpPr>
        <p:spPr>
          <a:xfrm>
            <a:off x="169043" y="2132856"/>
            <a:ext cx="8964612" cy="2500312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fr-FR" sz="2200" i="0" dirty="0"/>
              <a:t>Utilisée pour des analyses budgétaires globales et l’établissement de rapports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sz="2200" b="0" dirty="0"/>
              <a:t>Par ex. le TOFE</a:t>
            </a:r>
          </a:p>
          <a:p>
            <a:pPr lvl="1">
              <a:spcBef>
                <a:spcPct val="0"/>
              </a:spcBef>
              <a:buClrTx/>
            </a:pPr>
            <a:endParaRPr lang="fr-FR" sz="2200" dirty="0"/>
          </a:p>
          <a:p>
            <a:pPr>
              <a:spcBef>
                <a:spcPct val="0"/>
              </a:spcBef>
              <a:buClrTx/>
            </a:pPr>
            <a:r>
              <a:rPr lang="fr-FR" sz="2200" i="0" dirty="0"/>
              <a:t>Utilisée pour définir les soldes des comptes des administrations publiques (déficit/surplus)</a:t>
            </a:r>
          </a:p>
          <a:p>
            <a:pPr>
              <a:spcBef>
                <a:spcPct val="0"/>
              </a:spcBef>
              <a:buClrTx/>
            </a:pPr>
            <a:endParaRPr lang="fr-FR" sz="2200" i="0" dirty="0"/>
          </a:p>
          <a:p>
            <a:pPr>
              <a:spcBef>
                <a:spcPct val="0"/>
              </a:spcBef>
              <a:buClrTx/>
            </a:pPr>
            <a:r>
              <a:rPr lang="fr-FR" sz="2200" i="0" dirty="0"/>
              <a:t>Les catégories économiques du Manuel SFP/GFS 2014 incluent la consommation du capital fixe (l’amortissement), mais généralement pas les TOFE préparés par le FMI pour les programmes financiers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fr-FR" b="0" dirty="0"/>
              <a:t>Le Manuel SFP est basé sur la comptabilité d'exercice complète, voir le module de cours sur la comptabilité</a:t>
            </a:r>
          </a:p>
          <a:p>
            <a:pPr lvl="1">
              <a:buFontTx/>
              <a:buNone/>
            </a:pPr>
            <a:endParaRPr lang="fr-FR" dirty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3076E5-B9B5-45BF-BCB1-7EAB446C0D5D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  <a:ln algn="ctr"/>
        </p:spPr>
        <p:txBody>
          <a:bodyPr anchor="b"/>
          <a:lstStyle/>
          <a:p>
            <a:pPr algn="l" eaLnBrk="0" hangingPunct="0">
              <a:lnSpc>
                <a:spcPts val="1400"/>
              </a:lnSpc>
            </a:pPr>
            <a:fld id="{484C843F-64E7-448A-82BC-F32782886335}" type="slidenum">
              <a:rPr lang="en-GB" smtClean="0">
                <a:cs typeface="Times New Roman" pitchFamily="18" charset="0"/>
              </a:rPr>
              <a:pPr algn="l" eaLnBrk="0" hangingPunct="0">
                <a:lnSpc>
                  <a:spcPts val="1400"/>
                </a:lnSpc>
              </a:pPr>
              <a:t>14</a:t>
            </a:fld>
            <a:endParaRPr lang="en-GB"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612900"/>
            <a:ext cx="8458200" cy="4746625"/>
          </a:xfrm>
        </p:spPr>
        <p:txBody>
          <a:bodyPr/>
          <a:lstStyle/>
          <a:p>
            <a:pPr lvl="1" eaLnBrk="1" hangingPunct="1"/>
            <a:endParaRPr lang="fr-FR"/>
          </a:p>
          <a:p>
            <a:pPr lvl="1" eaLnBrk="1" hangingPunct="1">
              <a:buFont typeface="Wingdings" pitchFamily="2" charset="2"/>
              <a:buNone/>
            </a:pPr>
            <a:r>
              <a:rPr lang="fr-FR"/>
              <a:t> </a:t>
            </a:r>
          </a:p>
          <a:p>
            <a:pPr lvl="1" eaLnBrk="1" hangingPunct="1"/>
            <a:endParaRPr lang="fr-FR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0"/>
            <a:ext cx="4127500" cy="492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3575" y="1416050"/>
            <a:ext cx="4137025" cy="499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107504" y="1072943"/>
            <a:ext cx="9144000" cy="1203325"/>
          </a:xfrm>
        </p:spPr>
        <p:txBody>
          <a:bodyPr/>
          <a:lstStyle/>
          <a:p>
            <a:pPr indent="4763"/>
            <a:r>
              <a:rPr lang="fr-FR" sz="2800" i="1" dirty="0"/>
              <a:t>La classification économique et l’établissement de rapports  financiers (1)</a:t>
            </a:r>
          </a:p>
        </p:txBody>
      </p:sp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107504" y="2276268"/>
            <a:ext cx="8928992" cy="3816350"/>
          </a:xfrm>
        </p:spPr>
        <p:txBody>
          <a:bodyPr/>
          <a:lstStyle/>
          <a:p>
            <a:pPr>
              <a:spcAft>
                <a:spcPts val="600"/>
              </a:spcAft>
              <a:buClrTx/>
            </a:pPr>
            <a:r>
              <a:rPr lang="fr-FR" sz="2200" i="0" dirty="0"/>
              <a:t>La classification économique est utilisée pour préparer les comptes nationaux, les “tableaux des opérations financières de l’</a:t>
            </a:r>
            <a:r>
              <a:rPr lang="fr-FR" sz="2200" i="0" dirty="0" err="1"/>
              <a:t>Etat</a:t>
            </a:r>
            <a:r>
              <a:rPr lang="fr-FR" sz="2200" i="0" dirty="0"/>
              <a:t>” (TOFE) inclus dans les programmes du FMI</a:t>
            </a:r>
          </a:p>
          <a:p>
            <a:pPr>
              <a:spcAft>
                <a:spcPts val="600"/>
              </a:spcAft>
              <a:buClrTx/>
            </a:pPr>
            <a:r>
              <a:rPr lang="fr-FR" sz="2200" i="0" dirty="0"/>
              <a:t>Quelques précautions cependant</a:t>
            </a:r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fr-FR" sz="2100" b="0" dirty="0"/>
              <a:t>Actuellement, le TOFE inclus dans les programmes du FMI n’est pas totalement cohérent avec les normes MSFP/GFSM 2014</a:t>
            </a:r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fr-FR" sz="2100" b="0" dirty="0"/>
              <a:t>Ce qui est désigné sous le nom de dépenses en «capital» peut inclure une part importante des dépenses courantes (en particulier les projets «d’investissement» financés par les bailleurs)</a:t>
            </a:r>
          </a:p>
          <a:p>
            <a:pPr lvl="1">
              <a:buFontTx/>
              <a:buNone/>
            </a:pPr>
            <a:endParaRPr lang="en-GB" dirty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B8EB76-AF0D-4BB2-A4A6-8C71D31DDBA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120038" y="1178180"/>
            <a:ext cx="9039378" cy="1143008"/>
          </a:xfrm>
        </p:spPr>
        <p:txBody>
          <a:bodyPr/>
          <a:lstStyle/>
          <a:p>
            <a:r>
              <a:rPr lang="fr-FR" sz="2800" i="1" dirty="0"/>
              <a:t>La classification économique et l’établissement de rapports financiers (</a:t>
            </a:r>
            <a:r>
              <a:rPr lang="en-GB" sz="2800" i="1" dirty="0"/>
              <a:t>2)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151538" y="2438572"/>
            <a:ext cx="8572500" cy="3571884"/>
          </a:xfrm>
        </p:spPr>
        <p:txBody>
          <a:bodyPr/>
          <a:lstStyle/>
          <a:p>
            <a:pPr lvl="1"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fr-FR" sz="2400" b="0" dirty="0"/>
              <a:t>Les recettes dans le TOFE sont “base caisse”</a:t>
            </a:r>
          </a:p>
          <a:p>
            <a:pPr lvl="1">
              <a:buClr>
                <a:srgbClr val="0F5494"/>
              </a:buClr>
              <a:buFont typeface="Arial" panose="020B0604020202020204" pitchFamily="34" charset="0"/>
              <a:buChar char="•"/>
            </a:pPr>
            <a:r>
              <a:rPr lang="fr-FR" sz="2400" b="0" dirty="0"/>
              <a:t>Les dépenses sont: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300" dirty="0"/>
              <a:t>« base caisse »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fr-FR" sz="2300" dirty="0"/>
              <a:t>et/ou « base ordonnancement » , cette base correspondant à la base caisse plus/moins les variations des impayés, et non aux engagements juridiques (commandes, contrats livrés ou non, annuels ou pluriannuels)</a:t>
            </a: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5A0AE4-61D0-468A-83A6-66F0D9F6D10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54F13E-8137-4115-B10A-9E25B01FC25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1508" name="ZoneTexte 7"/>
          <p:cNvSpPr txBox="1">
            <a:spLocks noChangeArrowheads="1"/>
          </p:cNvSpPr>
          <p:nvPr/>
        </p:nvSpPr>
        <p:spPr bwMode="auto">
          <a:xfrm>
            <a:off x="0" y="1428750"/>
            <a:ext cx="1857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 err="1"/>
              <a:t>Établissement</a:t>
            </a:r>
            <a:r>
              <a:rPr lang="en-GB" sz="1800" dirty="0"/>
              <a:t> de rapports</a:t>
            </a:r>
          </a:p>
          <a:p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fonction</a:t>
            </a:r>
            <a:r>
              <a:rPr lang="en-GB" sz="1800" dirty="0"/>
              <a:t> de la classification </a:t>
            </a:r>
            <a:r>
              <a:rPr lang="en-GB" sz="1800" dirty="0" err="1"/>
              <a:t>économique</a:t>
            </a:r>
            <a:r>
              <a:rPr lang="en-GB" sz="1800" dirty="0"/>
              <a:t> </a:t>
            </a:r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</p:txBody>
      </p:sp>
      <p:sp>
        <p:nvSpPr>
          <p:cNvPr id="21509" name="ZoneTexte 8"/>
          <p:cNvSpPr txBox="1">
            <a:spLocks noChangeArrowheads="1"/>
          </p:cNvSpPr>
          <p:nvPr/>
        </p:nvSpPr>
        <p:spPr bwMode="auto">
          <a:xfrm>
            <a:off x="0" y="5715000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i="1">
                <a:solidFill>
                  <a:schemeClr val="tx1"/>
                </a:solidFill>
              </a:rPr>
              <a:t>Les déficits</a:t>
            </a:r>
          </a:p>
        </p:txBody>
      </p:sp>
      <p:cxnSp>
        <p:nvCxnSpPr>
          <p:cNvPr id="21510" name="Connecteur droit avec flèche 10"/>
          <p:cNvCxnSpPr>
            <a:cxnSpLocks noChangeShapeType="1"/>
            <a:stCxn id="21509" idx="3"/>
          </p:cNvCxnSpPr>
          <p:nvPr/>
        </p:nvCxnSpPr>
        <p:spPr bwMode="auto">
          <a:xfrm flipV="1">
            <a:off x="1643063" y="5715000"/>
            <a:ext cx="357187" cy="2000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1" name="Connecteur droit avec flèche 11"/>
          <p:cNvCxnSpPr>
            <a:cxnSpLocks noChangeShapeType="1"/>
            <a:stCxn id="21509" idx="3"/>
          </p:cNvCxnSpPr>
          <p:nvPr/>
        </p:nvCxnSpPr>
        <p:spPr bwMode="auto">
          <a:xfrm>
            <a:off x="1643063" y="5915025"/>
            <a:ext cx="428625" cy="514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2" name="Connecteur droit avec flèche 14"/>
          <p:cNvCxnSpPr>
            <a:cxnSpLocks noChangeShapeType="1"/>
            <a:stCxn id="21509" idx="3"/>
          </p:cNvCxnSpPr>
          <p:nvPr/>
        </p:nvCxnSpPr>
        <p:spPr bwMode="auto">
          <a:xfrm flipV="1">
            <a:off x="1643063" y="5857875"/>
            <a:ext cx="428625" cy="571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28604"/>
            <a:ext cx="6934200" cy="6105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37727" y="1124744"/>
            <a:ext cx="8229600" cy="936625"/>
          </a:xfrm>
        </p:spPr>
        <p:txBody>
          <a:bodyPr/>
          <a:lstStyle/>
          <a:p>
            <a:pPr algn="ctr"/>
            <a:r>
              <a:rPr lang="en-GB" sz="3600" dirty="0"/>
              <a:t>Plan du module 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529012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Questions </a:t>
            </a:r>
            <a:r>
              <a:rPr lang="en-GB" sz="2200" i="0" dirty="0" err="1"/>
              <a:t>générales</a:t>
            </a: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Classifications des </a:t>
            </a:r>
            <a:r>
              <a:rPr lang="en-GB" sz="2200" i="0" dirty="0" err="1"/>
              <a:t>dépenses</a:t>
            </a:r>
            <a:r>
              <a:rPr lang="en-GB" sz="2200" i="0" dirty="0"/>
              <a:t> à des fins </a:t>
            </a:r>
            <a:r>
              <a:rPr lang="en-GB" sz="2200" i="0" dirty="0" err="1"/>
              <a:t>analytiques</a:t>
            </a: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b="1" i="0" dirty="0">
                <a:solidFill>
                  <a:srgbClr val="FF0000"/>
                </a:solidFill>
              </a:rPr>
              <a:t>Classification des </a:t>
            </a:r>
            <a:r>
              <a:rPr lang="en-GB" sz="2200" b="1" i="0" dirty="0" err="1">
                <a:solidFill>
                  <a:srgbClr val="FF0000"/>
                </a:solidFill>
              </a:rPr>
              <a:t>dépenses</a:t>
            </a:r>
            <a:r>
              <a:rPr lang="en-GB" sz="2200" b="1" i="0" dirty="0">
                <a:solidFill>
                  <a:srgbClr val="FF0000"/>
                </a:solidFill>
              </a:rPr>
              <a:t> pour la </a:t>
            </a:r>
            <a:r>
              <a:rPr lang="en-GB" sz="2200" b="1" i="0" dirty="0" err="1">
                <a:solidFill>
                  <a:srgbClr val="FF0000"/>
                </a:solidFill>
              </a:rPr>
              <a:t>gestion</a:t>
            </a:r>
            <a:r>
              <a:rPr lang="en-GB" sz="2200" b="1" i="0" dirty="0">
                <a:solidFill>
                  <a:srgbClr val="FF0000"/>
                </a:solidFill>
              </a:rPr>
              <a:t> du budget au </a:t>
            </a:r>
            <a:r>
              <a:rPr lang="en-GB" sz="2200" b="1" i="0" dirty="0" err="1">
                <a:solidFill>
                  <a:srgbClr val="FF0000"/>
                </a:solidFill>
              </a:rPr>
              <a:t>quotidien</a:t>
            </a:r>
            <a:endParaRPr lang="en-GB" sz="2200" b="1" i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Codification et utilisation du </a:t>
            </a:r>
            <a:r>
              <a:rPr lang="en-GB" sz="2200" i="0" dirty="0" err="1"/>
              <a:t>système</a:t>
            </a:r>
            <a:r>
              <a:rPr lang="en-GB" sz="2200" i="0" dirty="0"/>
              <a:t> de classification du budget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Le plan comptable</a:t>
            </a:r>
          </a:p>
          <a:p>
            <a:pPr>
              <a:spcBef>
                <a:spcPct val="0"/>
              </a:spcBef>
              <a:buClrTx/>
            </a:pPr>
            <a:endParaRPr lang="en-GB" i="0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F4E2-61AD-4861-B26A-67C9B8F777C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493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86195F-DA48-4BA4-99D9-5067837FA01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5750" y="1484313"/>
            <a:ext cx="8858250" cy="504825"/>
          </a:xfrm>
        </p:spPr>
        <p:txBody>
          <a:bodyPr/>
          <a:lstStyle/>
          <a:p>
            <a:r>
              <a:rPr lang="en-US" sz="2400" i="1"/>
              <a:t>Classifications pour la gestion du budget</a:t>
            </a:r>
            <a:br>
              <a:rPr lang="en-US" sz="3600" i="1"/>
            </a:br>
            <a:endParaRPr lang="en-US" sz="3600" i="1"/>
          </a:p>
        </p:txBody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5750" y="1928802"/>
            <a:ext cx="8858250" cy="4214812"/>
          </a:xfrm>
        </p:spPr>
        <p:txBody>
          <a:bodyPr/>
          <a:lstStyle/>
          <a:p>
            <a:pPr marL="261938" lvl="1" indent="-261938">
              <a:buClrTx/>
              <a:defRPr/>
            </a:pPr>
            <a:r>
              <a:rPr lang="fr-FR" sz="2200" b="0" dirty="0"/>
              <a:t>Classification par nature (économique): pour des contrôles de conformité, la gestion interne</a:t>
            </a:r>
          </a:p>
          <a:p>
            <a:pPr marL="261938" indent="-261938">
              <a:buClrTx/>
              <a:defRPr/>
            </a:pPr>
            <a:r>
              <a:rPr lang="fr-FR" sz="2200" i="0" dirty="0"/>
              <a:t>Classification administrative : pour la </a:t>
            </a:r>
            <a:r>
              <a:rPr lang="fr-FR" sz="2200" i="0" dirty="0" err="1"/>
              <a:t>redevabilité</a:t>
            </a:r>
            <a:r>
              <a:rPr lang="fr-FR" sz="2200" i="0" dirty="0"/>
              <a:t>, l’administration du budget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lang="fr-FR" sz="2100" b="0" dirty="0"/>
              <a:t>Ministère, Direction, Division, etc.</a:t>
            </a:r>
          </a:p>
          <a:p>
            <a:pPr>
              <a:buClrTx/>
              <a:defRPr/>
            </a:pPr>
            <a:r>
              <a:rPr lang="fr-FR" sz="2200" i="0" dirty="0"/>
              <a:t>Sources de financement, pour l’administration du budget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lang="fr-FR" sz="2100" b="0" dirty="0"/>
              <a:t>Par ex,. pour identifier des projets financés par l’aide externe </a:t>
            </a:r>
          </a:p>
          <a:p>
            <a:pPr>
              <a:buClrTx/>
              <a:defRPr/>
            </a:pPr>
            <a:r>
              <a:rPr lang="fr-FR" sz="2200" i="0" dirty="0"/>
              <a:t>Autre pour des besoins particuliers   </a:t>
            </a:r>
          </a:p>
          <a:p>
            <a:pPr lvl="1">
              <a:buClrTx/>
              <a:buFont typeface="Wingdings" panose="05000000000000000000" pitchFamily="2" charset="2"/>
              <a:buChar char="§"/>
              <a:defRPr/>
            </a:pPr>
            <a:r>
              <a:rPr lang="fr-FR" sz="2100" b="0" dirty="0"/>
              <a:t>Par ex,. classification géographique</a:t>
            </a:r>
          </a:p>
          <a:p>
            <a:pPr>
              <a:buClrTx/>
              <a:defRPr/>
            </a:pPr>
            <a:r>
              <a:rPr lang="fr-FR" sz="2200" i="0" dirty="0"/>
              <a:t>Programme: pour la formulation des politiques publiques, le suivi de la performance, la </a:t>
            </a:r>
            <a:r>
              <a:rPr lang="fr-FR" sz="2200" i="0" dirty="0" err="1"/>
              <a:t>redevabilité</a:t>
            </a:r>
            <a:endParaRPr lang="fr-FR" sz="2200" i="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37727" y="1124744"/>
            <a:ext cx="8229600" cy="936625"/>
          </a:xfrm>
        </p:spPr>
        <p:txBody>
          <a:bodyPr/>
          <a:lstStyle/>
          <a:p>
            <a:pPr algn="ctr"/>
            <a:r>
              <a:rPr lang="en-GB" sz="3600" dirty="0"/>
              <a:t>Plan du module 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529012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b="1" i="0" dirty="0">
                <a:solidFill>
                  <a:srgbClr val="FF0000"/>
                </a:solidFill>
              </a:rPr>
              <a:t>Questions </a:t>
            </a:r>
            <a:r>
              <a:rPr lang="en-GB" sz="2200" b="1" i="0" dirty="0" err="1">
                <a:solidFill>
                  <a:srgbClr val="FF0000"/>
                </a:solidFill>
              </a:rPr>
              <a:t>générales</a:t>
            </a:r>
            <a:endParaRPr lang="en-GB" sz="2200" b="1" i="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Classifications des </a:t>
            </a:r>
            <a:r>
              <a:rPr lang="en-GB" sz="2200" i="0" dirty="0" err="1"/>
              <a:t>dépenses</a:t>
            </a:r>
            <a:r>
              <a:rPr lang="en-GB" sz="2200" i="0" dirty="0"/>
              <a:t> à des fins </a:t>
            </a:r>
            <a:r>
              <a:rPr lang="en-GB" sz="2200" i="0" dirty="0" err="1"/>
              <a:t>analytiques</a:t>
            </a: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Classification des </a:t>
            </a:r>
            <a:r>
              <a:rPr lang="en-GB" sz="2200" i="0" dirty="0" err="1"/>
              <a:t>dépenses</a:t>
            </a:r>
            <a:r>
              <a:rPr lang="en-GB" sz="2200" i="0" dirty="0"/>
              <a:t> pour la </a:t>
            </a:r>
            <a:r>
              <a:rPr lang="en-GB" sz="2200" i="0" dirty="0" err="1"/>
              <a:t>gestion</a:t>
            </a:r>
            <a:r>
              <a:rPr lang="en-GB" sz="2200" i="0" dirty="0"/>
              <a:t> du budget au </a:t>
            </a:r>
            <a:r>
              <a:rPr lang="en-GB" sz="2200" i="0" dirty="0" err="1"/>
              <a:t>quotidien</a:t>
            </a: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Codification et utilisation du </a:t>
            </a:r>
            <a:r>
              <a:rPr lang="en-GB" sz="2200" i="0" dirty="0" err="1"/>
              <a:t>système</a:t>
            </a:r>
            <a:r>
              <a:rPr lang="en-GB" sz="2200" i="0" dirty="0"/>
              <a:t> de classification du budget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Le plan comptable</a:t>
            </a:r>
          </a:p>
          <a:p>
            <a:pPr>
              <a:spcBef>
                <a:spcPct val="0"/>
              </a:spcBef>
              <a:buClrTx/>
            </a:pPr>
            <a:endParaRPr lang="en-GB" i="0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F4E2-61AD-4861-B26A-67C9B8F777C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61C59-ADFF-472B-AFA3-B4037F618D3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1"/>
            <a:ext cx="9144000" cy="642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7"/>
          <p:cNvSpPr txBox="1">
            <a:spLocks noChangeArrowheads="1"/>
          </p:cNvSpPr>
          <p:nvPr/>
        </p:nvSpPr>
        <p:spPr bwMode="auto">
          <a:xfrm>
            <a:off x="3857620" y="1071546"/>
            <a:ext cx="2357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Classification par nature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285750" y="1285875"/>
            <a:ext cx="8229600" cy="936625"/>
          </a:xfrm>
        </p:spPr>
        <p:txBody>
          <a:bodyPr/>
          <a:lstStyle/>
          <a:p>
            <a:r>
              <a:rPr lang="en-GB" sz="2400" i="1"/>
              <a:t>Le programme comme élément d’un système de classification du budget (1</a:t>
            </a:r>
            <a:r>
              <a:rPr lang="en-GB" sz="2800" i="1"/>
              <a:t>)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357188" y="2357438"/>
            <a:ext cx="8401050" cy="3571875"/>
          </a:xfrm>
        </p:spPr>
        <p:txBody>
          <a:bodyPr/>
          <a:lstStyle/>
          <a:p>
            <a:pPr>
              <a:buClrTx/>
            </a:pPr>
            <a:r>
              <a:rPr lang="en-GB" sz="2200" i="0" dirty="0"/>
              <a:t>Un programme – </a:t>
            </a:r>
            <a:r>
              <a:rPr lang="en-GB" sz="2200" i="0" dirty="0" err="1"/>
              <a:t>groupe</a:t>
            </a:r>
            <a:r>
              <a:rPr lang="en-GB" sz="2200" i="0" dirty="0"/>
              <a:t> de </a:t>
            </a:r>
            <a:r>
              <a:rPr lang="en-GB" sz="2200" i="0" dirty="0" err="1"/>
              <a:t>dépenses</a:t>
            </a:r>
            <a:r>
              <a:rPr lang="en-GB" sz="2200" i="0" dirty="0"/>
              <a:t> qui </a:t>
            </a:r>
            <a:r>
              <a:rPr lang="en-GB" sz="2200" i="0" dirty="0" err="1"/>
              <a:t>répondent</a:t>
            </a:r>
            <a:r>
              <a:rPr lang="en-GB" sz="2200" i="0" dirty="0"/>
              <a:t> à la </a:t>
            </a:r>
            <a:r>
              <a:rPr lang="en-GB" sz="2200" i="0" dirty="0" err="1"/>
              <a:t>même</a:t>
            </a:r>
            <a:r>
              <a:rPr lang="en-GB" sz="2200" i="0" dirty="0"/>
              <a:t> </a:t>
            </a:r>
            <a:r>
              <a:rPr lang="en-GB" sz="2200" i="0" dirty="0" err="1"/>
              <a:t>série</a:t>
            </a:r>
            <a:r>
              <a:rPr lang="en-GB" sz="2200" i="0" dirty="0"/>
              <a:t> </a:t>
            </a:r>
            <a:r>
              <a:rPr lang="en-GB" sz="2200" i="0" dirty="0" err="1"/>
              <a:t>d’objectifs</a:t>
            </a:r>
            <a:r>
              <a:rPr lang="en-GB" sz="2200" i="0" dirty="0"/>
              <a:t> </a:t>
            </a:r>
            <a:r>
              <a:rPr lang="en-GB" sz="2200" i="0" dirty="0" err="1"/>
              <a:t>quelle</a:t>
            </a:r>
            <a:r>
              <a:rPr lang="en-GB" sz="2200" i="0" dirty="0"/>
              <a:t> que </a:t>
            </a:r>
            <a:r>
              <a:rPr lang="en-GB" sz="2200" i="0" dirty="0" err="1"/>
              <a:t>soit</a:t>
            </a:r>
            <a:r>
              <a:rPr lang="en-GB" sz="2200" i="0" dirty="0"/>
              <a:t> </a:t>
            </a:r>
            <a:r>
              <a:rPr lang="en-GB" sz="2200" i="0" dirty="0" err="1"/>
              <a:t>leur</a:t>
            </a:r>
            <a:r>
              <a:rPr lang="en-GB" sz="2200" i="0" dirty="0"/>
              <a:t> nature </a:t>
            </a:r>
            <a:r>
              <a:rPr lang="en-GB" sz="2200" i="0" dirty="0" err="1"/>
              <a:t>économique</a:t>
            </a:r>
            <a:r>
              <a:rPr lang="en-GB" sz="2200" i="0" dirty="0"/>
              <a:t> </a:t>
            </a:r>
            <a:r>
              <a:rPr lang="en-GB" sz="2200" i="0" dirty="0" err="1"/>
              <a:t>ou</a:t>
            </a:r>
            <a:r>
              <a:rPr lang="en-GB" sz="2200" i="0" dirty="0"/>
              <a:t> </a:t>
            </a:r>
            <a:r>
              <a:rPr lang="en-GB" sz="2200" i="0" dirty="0" err="1"/>
              <a:t>leur</a:t>
            </a:r>
            <a:r>
              <a:rPr lang="en-GB" sz="2200" i="0" dirty="0"/>
              <a:t> source de </a:t>
            </a:r>
            <a:r>
              <a:rPr lang="en-GB" sz="2200" i="0" dirty="0" err="1"/>
              <a:t>financement</a:t>
            </a:r>
            <a:endParaRPr lang="en-GB" sz="2200" i="0" dirty="0"/>
          </a:p>
          <a:p>
            <a:pPr>
              <a:buClrTx/>
            </a:pPr>
            <a:r>
              <a:rPr lang="en-GB" sz="2200" i="0" dirty="0" err="1"/>
              <a:t>Toutes</a:t>
            </a:r>
            <a:r>
              <a:rPr lang="en-GB" sz="2200" i="0" dirty="0"/>
              <a:t> les </a:t>
            </a:r>
            <a:r>
              <a:rPr lang="en-GB" sz="2200" i="0" dirty="0" err="1"/>
              <a:t>dépenses</a:t>
            </a:r>
            <a:r>
              <a:rPr lang="en-GB" sz="2200" i="0" dirty="0"/>
              <a:t> des </a:t>
            </a:r>
            <a:r>
              <a:rPr lang="en-GB" sz="2200" i="0" dirty="0" err="1"/>
              <a:t>ministères</a:t>
            </a:r>
            <a:r>
              <a:rPr lang="en-GB" sz="2200" i="0" dirty="0"/>
              <a:t> et organisations </a:t>
            </a:r>
            <a:r>
              <a:rPr lang="en-GB" sz="2200" i="0" dirty="0" err="1"/>
              <a:t>sont</a:t>
            </a:r>
            <a:r>
              <a:rPr lang="en-GB" sz="2200" i="0" dirty="0"/>
              <a:t> </a:t>
            </a:r>
            <a:r>
              <a:rPr lang="en-GB" sz="2200" i="0" dirty="0" err="1"/>
              <a:t>classées</a:t>
            </a:r>
            <a:r>
              <a:rPr lang="en-GB" sz="2200" i="0" dirty="0"/>
              <a:t> </a:t>
            </a:r>
            <a:r>
              <a:rPr lang="en-GB" sz="2200" i="0" dirty="0" err="1"/>
              <a:t>en</a:t>
            </a:r>
            <a:r>
              <a:rPr lang="en-GB" sz="2200" i="0" dirty="0"/>
              <a:t> programmes </a:t>
            </a:r>
          </a:p>
          <a:p>
            <a:pPr>
              <a:buClrTx/>
            </a:pPr>
            <a:r>
              <a:rPr lang="en-GB" sz="2200" i="0" dirty="0" err="1"/>
              <a:t>Généralement</a:t>
            </a:r>
            <a:r>
              <a:rPr lang="en-GB" sz="2200" i="0" dirty="0"/>
              <a:t>, les programmes </a:t>
            </a:r>
            <a:r>
              <a:rPr lang="en-GB" sz="2200" i="0" dirty="0" err="1"/>
              <a:t>sont</a:t>
            </a:r>
            <a:r>
              <a:rPr lang="en-GB" sz="2200" i="0" dirty="0"/>
              <a:t> </a:t>
            </a:r>
            <a:r>
              <a:rPr lang="en-GB" sz="2200" i="0" dirty="0" err="1"/>
              <a:t>établis</a:t>
            </a:r>
            <a:r>
              <a:rPr lang="en-GB" sz="2200" i="0" dirty="0"/>
              <a:t> au sein des </a:t>
            </a:r>
            <a:r>
              <a:rPr lang="en-GB" sz="2200" i="0" dirty="0" err="1"/>
              <a:t>ministères</a:t>
            </a:r>
            <a:r>
              <a:rPr lang="en-GB" sz="2200" i="0" dirty="0"/>
              <a:t>, pour des raisons de </a:t>
            </a:r>
            <a:r>
              <a:rPr lang="en-GB" sz="2200" i="0" dirty="0" err="1"/>
              <a:t>redevabilité</a:t>
            </a:r>
            <a:r>
              <a:rPr lang="en-GB" sz="2200" i="0" dirty="0"/>
              <a:t> et de </a:t>
            </a:r>
            <a:r>
              <a:rPr lang="en-GB" sz="2200" i="0" dirty="0" err="1"/>
              <a:t>gestion</a:t>
            </a:r>
            <a:r>
              <a:rPr lang="en-GB" sz="2200" i="0" dirty="0"/>
              <a:t>.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GB" sz="2200" b="0" dirty="0" err="1"/>
              <a:t>Toutefois</a:t>
            </a:r>
            <a:r>
              <a:rPr lang="en-GB" sz="2200" b="0" dirty="0"/>
              <a:t>, </a:t>
            </a:r>
            <a:r>
              <a:rPr lang="en-GB" sz="2200" b="0" dirty="0" err="1"/>
              <a:t>en</a:t>
            </a:r>
            <a:r>
              <a:rPr lang="en-GB" sz="2200" b="0" dirty="0"/>
              <a:t> </a:t>
            </a:r>
            <a:r>
              <a:rPr lang="en-GB" sz="2200" b="0" dirty="0" err="1"/>
              <a:t>parallèle</a:t>
            </a:r>
            <a:r>
              <a:rPr lang="en-GB" sz="2200" b="0" dirty="0"/>
              <a:t> </a:t>
            </a:r>
            <a:r>
              <a:rPr lang="en-GB" sz="2200" b="0" dirty="0" err="1"/>
              <a:t>ou</a:t>
            </a:r>
            <a:r>
              <a:rPr lang="en-GB" sz="2200" b="0" dirty="0"/>
              <a:t> </a:t>
            </a:r>
            <a:r>
              <a:rPr lang="en-GB" sz="2200" b="0" dirty="0" err="1"/>
              <a:t>en</a:t>
            </a:r>
            <a:r>
              <a:rPr lang="en-GB" sz="2200" b="0" dirty="0"/>
              <a:t> </a:t>
            </a:r>
            <a:r>
              <a:rPr lang="en-GB" sz="2200" b="0" dirty="0" err="1"/>
              <a:t>amont</a:t>
            </a:r>
            <a:r>
              <a:rPr lang="en-GB" sz="2200" b="0" dirty="0"/>
              <a:t>, des documents </a:t>
            </a:r>
            <a:r>
              <a:rPr lang="en-GB" sz="2200" b="0" dirty="0" err="1"/>
              <a:t>transversaux</a:t>
            </a:r>
            <a:r>
              <a:rPr lang="en-GB" sz="2200" b="0" dirty="0"/>
              <a:t> </a:t>
            </a:r>
            <a:r>
              <a:rPr lang="en-GB" sz="2200" b="0" dirty="0" err="1"/>
              <a:t>peuvent</a:t>
            </a:r>
            <a:r>
              <a:rPr lang="en-GB" sz="2200" b="0" dirty="0"/>
              <a:t> </a:t>
            </a:r>
            <a:r>
              <a:rPr lang="en-GB" sz="2200" b="0" dirty="0" err="1"/>
              <a:t>être</a:t>
            </a:r>
            <a:r>
              <a:rPr lang="en-GB" sz="2200" b="0" dirty="0"/>
              <a:t> </a:t>
            </a:r>
            <a:r>
              <a:rPr lang="en-GB" sz="2200" b="0" dirty="0" err="1"/>
              <a:t>préparés</a:t>
            </a:r>
            <a:r>
              <a:rPr lang="en-GB" sz="2200" b="0" dirty="0"/>
              <a:t> pour des </a:t>
            </a:r>
            <a:r>
              <a:rPr lang="en-GB" sz="2200" b="0" dirty="0" err="1"/>
              <a:t>politiques</a:t>
            </a:r>
            <a:r>
              <a:rPr lang="en-GB" sz="2200" b="0" dirty="0"/>
              <a:t> </a:t>
            </a:r>
            <a:r>
              <a:rPr lang="en-GB" sz="2200" b="0" dirty="0" err="1"/>
              <a:t>publiques</a:t>
            </a:r>
            <a:r>
              <a:rPr lang="en-GB" sz="2200" b="0" dirty="0"/>
              <a:t> </a:t>
            </a:r>
            <a:r>
              <a:rPr lang="en-GB" sz="2200" b="0" dirty="0" err="1"/>
              <a:t>spécifiques</a:t>
            </a:r>
            <a:r>
              <a:rPr lang="en-GB" sz="2200" b="0" dirty="0"/>
              <a:t> </a:t>
            </a:r>
          </a:p>
          <a:p>
            <a:endParaRPr lang="en-GB" sz="2000" dirty="0"/>
          </a:p>
          <a:p>
            <a:endParaRPr lang="en-GB" dirty="0"/>
          </a:p>
          <a:p>
            <a:r>
              <a:rPr lang="en-GB" dirty="0"/>
              <a:t>     </a:t>
            </a: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963DA0-05E9-46AC-AF4B-F078420024C3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0" y="1357313"/>
            <a:ext cx="9144000" cy="919162"/>
          </a:xfrm>
        </p:spPr>
        <p:txBody>
          <a:bodyPr/>
          <a:lstStyle/>
          <a:p>
            <a:r>
              <a:rPr lang="en-GB" sz="2400" i="1" dirty="0"/>
              <a:t>Le programme </a:t>
            </a:r>
            <a:r>
              <a:rPr lang="en-GB" sz="2400" i="1" dirty="0" err="1"/>
              <a:t>comme</a:t>
            </a:r>
            <a:r>
              <a:rPr lang="en-GB" sz="2400" i="1" dirty="0"/>
              <a:t> </a:t>
            </a:r>
            <a:r>
              <a:rPr lang="en-GB" sz="2400" i="1" dirty="0" err="1"/>
              <a:t>élément</a:t>
            </a:r>
            <a:r>
              <a:rPr lang="en-GB" sz="2400" i="1" dirty="0"/>
              <a:t> d’un </a:t>
            </a:r>
            <a:r>
              <a:rPr lang="en-GB" sz="2400" i="1" dirty="0" err="1"/>
              <a:t>système</a:t>
            </a:r>
            <a:r>
              <a:rPr lang="en-GB" sz="2400" i="1" dirty="0"/>
              <a:t> de classification du budget </a:t>
            </a:r>
            <a:br>
              <a:rPr lang="en-GB" sz="2400" i="1" dirty="0"/>
            </a:br>
            <a:endParaRPr lang="en-GB" sz="2400" i="1" dirty="0"/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214282" y="2357430"/>
            <a:ext cx="8429625" cy="4032250"/>
          </a:xfrm>
        </p:spPr>
        <p:txBody>
          <a:bodyPr/>
          <a:lstStyle/>
          <a:p>
            <a:pPr>
              <a:spcAft>
                <a:spcPts val="600"/>
              </a:spcAft>
              <a:buClrTx/>
            </a:pPr>
            <a:r>
              <a:rPr lang="fr-FR" sz="2200" i="0" dirty="0"/>
              <a:t>Le programme et la CFAP/COFOG</a:t>
            </a:r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fr-FR" sz="2200" b="0" dirty="0"/>
              <a:t>La notion de programme et de fonction sont proches </a:t>
            </a:r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fr-FR" sz="2200" b="0" dirty="0"/>
              <a:t>Mais la CFAP/COFOG est une norme internationale tandis que la classification par programmes doit tenir compte du contexte politique du pays et des dispositions en matière de gestion du budget</a:t>
            </a:r>
          </a:p>
          <a:p>
            <a:pPr>
              <a:spcAft>
                <a:spcPts val="600"/>
              </a:spcAft>
              <a:buClrTx/>
            </a:pPr>
            <a:r>
              <a:rPr lang="fr-FR" sz="2200" i="0" dirty="0"/>
              <a:t>Généralement, les dépenses des services d’administration générale (ex. DAAF) sont regroupées  en un «programme d’administration générale»</a:t>
            </a:r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fr-FR" sz="2200" b="0" dirty="0"/>
              <a:t>Mais ce programme ne doit pas être un fourre-tout</a:t>
            </a:r>
          </a:p>
          <a:p>
            <a:endParaRPr lang="en-GB" sz="2000" dirty="0"/>
          </a:p>
          <a:p>
            <a:pPr lvl="1"/>
            <a:endParaRPr lang="en-GB" sz="2200" dirty="0"/>
          </a:p>
          <a:p>
            <a:pPr lvl="1">
              <a:buFontTx/>
              <a:buNone/>
            </a:pPr>
            <a:r>
              <a:rPr lang="en-GB" sz="2200" dirty="0"/>
              <a:t> </a:t>
            </a:r>
          </a:p>
          <a:p>
            <a:pPr lvl="1"/>
            <a:endParaRPr lang="en-GB" dirty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42D248-6827-4463-9979-B90EBD7E0DE8}" type="slidenum">
              <a:rPr lang="en-GB" smtClean="0"/>
              <a:pPr/>
              <a:t>22</a:t>
            </a:fld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214313" y="1428750"/>
            <a:ext cx="9144000" cy="719138"/>
          </a:xfrm>
        </p:spPr>
        <p:txBody>
          <a:bodyPr/>
          <a:lstStyle/>
          <a:p>
            <a:r>
              <a:rPr lang="en-GB" sz="2800" i="1"/>
              <a:t>Le programme et la gestion du budget </a:t>
            </a: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357188" y="2286000"/>
            <a:ext cx="8329612" cy="4132263"/>
          </a:xfrm>
        </p:spPr>
        <p:txBody>
          <a:bodyPr/>
          <a:lstStyle/>
          <a:p>
            <a:pPr>
              <a:buClrTx/>
            </a:pPr>
            <a:r>
              <a:rPr lang="en-GB" sz="2200" i="0" dirty="0" err="1"/>
              <a:t>Lorsque</a:t>
            </a:r>
            <a:r>
              <a:rPr lang="en-GB" sz="2200" i="0" dirty="0"/>
              <a:t> le programme </a:t>
            </a:r>
            <a:r>
              <a:rPr lang="en-GB" sz="2200" i="0" dirty="0" err="1"/>
              <a:t>est</a:t>
            </a:r>
            <a:r>
              <a:rPr lang="en-GB" sz="2200" i="0" dirty="0"/>
              <a:t> </a:t>
            </a:r>
            <a:r>
              <a:rPr lang="en-GB" sz="2200" i="0" dirty="0" err="1"/>
              <a:t>utilisé</a:t>
            </a:r>
            <a:r>
              <a:rPr lang="en-GB" sz="2200" i="0" dirty="0"/>
              <a:t> de </a:t>
            </a:r>
            <a:r>
              <a:rPr lang="en-GB" sz="2200" i="0" dirty="0" err="1"/>
              <a:t>manière</a:t>
            </a:r>
            <a:r>
              <a:rPr lang="en-GB" sz="2200" i="0" dirty="0"/>
              <a:t> effective pour la </a:t>
            </a:r>
            <a:r>
              <a:rPr lang="en-GB" sz="2200" i="0" dirty="0" err="1"/>
              <a:t>gestion</a:t>
            </a:r>
            <a:r>
              <a:rPr lang="en-GB" sz="2200" i="0" dirty="0"/>
              <a:t> du budget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GB" sz="2200" b="0" dirty="0"/>
              <a:t>Le cadre </a:t>
            </a:r>
            <a:r>
              <a:rPr lang="en-GB" sz="2200" b="0" dirty="0" err="1"/>
              <a:t>juridique</a:t>
            </a:r>
            <a:r>
              <a:rPr lang="en-GB" sz="2200" b="0" dirty="0"/>
              <a:t> et les </a:t>
            </a:r>
            <a:r>
              <a:rPr lang="en-GB" sz="2200" b="0" dirty="0" err="1"/>
              <a:t>procédures</a:t>
            </a:r>
            <a:r>
              <a:rPr lang="en-GB" sz="2200" b="0" dirty="0"/>
              <a:t> </a:t>
            </a:r>
            <a:r>
              <a:rPr lang="en-GB" sz="2200" b="0" dirty="0" err="1"/>
              <a:t>budgétaires</a:t>
            </a:r>
            <a:r>
              <a:rPr lang="en-GB" sz="2200" b="0" dirty="0"/>
              <a:t> </a:t>
            </a:r>
            <a:r>
              <a:rPr lang="en-GB" sz="2200" b="0" dirty="0" err="1"/>
              <a:t>doivent</a:t>
            </a:r>
            <a:r>
              <a:rPr lang="en-GB" sz="2200" b="0" dirty="0"/>
              <a:t> </a:t>
            </a:r>
            <a:r>
              <a:rPr lang="en-GB" sz="2200" b="0" dirty="0" err="1"/>
              <a:t>être</a:t>
            </a:r>
            <a:r>
              <a:rPr lang="en-GB" sz="2200" b="0" dirty="0"/>
              <a:t> </a:t>
            </a:r>
            <a:r>
              <a:rPr lang="en-GB" sz="2200" b="0" dirty="0" err="1"/>
              <a:t>adaptés</a:t>
            </a:r>
            <a:endParaRPr lang="en-GB" sz="2200" b="0" dirty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GB" sz="2200" b="0" dirty="0"/>
              <a:t>Un </a:t>
            </a:r>
            <a:r>
              <a:rPr lang="en-GB" sz="2200" b="0" dirty="0" err="1"/>
              <a:t>responsable</a:t>
            </a:r>
            <a:r>
              <a:rPr lang="en-GB" sz="2200" b="0" dirty="0"/>
              <a:t> de programme </a:t>
            </a:r>
            <a:r>
              <a:rPr lang="en-GB" sz="2200" b="0" dirty="0" err="1"/>
              <a:t>doit</a:t>
            </a:r>
            <a:r>
              <a:rPr lang="en-GB" sz="2200" b="0" dirty="0"/>
              <a:t> </a:t>
            </a:r>
            <a:r>
              <a:rPr lang="en-GB" sz="2200" b="0" dirty="0" err="1"/>
              <a:t>être</a:t>
            </a:r>
            <a:r>
              <a:rPr lang="en-GB" sz="2200" b="0" dirty="0"/>
              <a:t> </a:t>
            </a:r>
            <a:r>
              <a:rPr lang="en-GB" sz="2200" b="0" dirty="0" err="1"/>
              <a:t>nommé</a:t>
            </a:r>
            <a:r>
              <a:rPr lang="en-GB" sz="2200" b="0" dirty="0"/>
              <a:t>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GB" sz="2200" b="0" dirty="0"/>
              <a:t>Des rapports sur la performance </a:t>
            </a:r>
            <a:r>
              <a:rPr lang="en-GB" sz="2200" b="0" dirty="0" err="1"/>
              <a:t>prévue</a:t>
            </a:r>
            <a:r>
              <a:rPr lang="en-GB" sz="2200" b="0" dirty="0"/>
              <a:t> et </a:t>
            </a:r>
            <a:r>
              <a:rPr lang="en-GB" sz="2200" b="0" dirty="0" err="1"/>
              <a:t>réalisée</a:t>
            </a:r>
            <a:r>
              <a:rPr lang="en-GB" sz="2200" b="0" dirty="0"/>
              <a:t> </a:t>
            </a:r>
            <a:r>
              <a:rPr lang="en-GB" sz="2200" b="0" dirty="0" err="1"/>
              <a:t>doivent</a:t>
            </a:r>
            <a:r>
              <a:rPr lang="en-GB" sz="2200" b="0" dirty="0"/>
              <a:t> </a:t>
            </a:r>
            <a:r>
              <a:rPr lang="en-GB" sz="2200" b="0" dirty="0" err="1"/>
              <a:t>être</a:t>
            </a:r>
            <a:r>
              <a:rPr lang="en-GB" sz="2200" b="0" dirty="0"/>
              <a:t> </a:t>
            </a:r>
            <a:r>
              <a:rPr lang="en-GB" sz="2200" b="0" dirty="0" err="1"/>
              <a:t>produits</a:t>
            </a:r>
            <a:endParaRPr lang="en-GB" sz="2200" b="0" dirty="0"/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GB" sz="2200" dirty="0"/>
              <a:t>Les </a:t>
            </a:r>
            <a:r>
              <a:rPr lang="en-GB" sz="2200" dirty="0" err="1"/>
              <a:t>indicateurs</a:t>
            </a:r>
            <a:r>
              <a:rPr lang="en-GB" sz="2200" dirty="0"/>
              <a:t> de performance (</a:t>
            </a:r>
            <a:r>
              <a:rPr lang="en-GB" sz="2200" dirty="0" err="1"/>
              <a:t>intrants</a:t>
            </a:r>
            <a:r>
              <a:rPr lang="en-GB" sz="2200" dirty="0"/>
              <a:t>, </a:t>
            </a:r>
            <a:r>
              <a:rPr lang="en-GB" sz="2200" dirty="0" err="1"/>
              <a:t>extrants</a:t>
            </a:r>
            <a:r>
              <a:rPr lang="en-GB" sz="2200" dirty="0"/>
              <a:t> et </a:t>
            </a:r>
            <a:r>
              <a:rPr lang="en-GB" sz="2200" dirty="0" err="1"/>
              <a:t>indicateurs</a:t>
            </a:r>
            <a:r>
              <a:rPr lang="en-GB" sz="2200" dirty="0"/>
              <a:t> de </a:t>
            </a:r>
            <a:r>
              <a:rPr lang="en-GB" sz="2200" dirty="0" err="1"/>
              <a:t>résultats</a:t>
            </a:r>
            <a:r>
              <a:rPr lang="en-GB" sz="2200" dirty="0"/>
              <a:t> socio-</a:t>
            </a:r>
            <a:r>
              <a:rPr lang="en-GB" sz="2200" dirty="0" err="1"/>
              <a:t>économiques</a:t>
            </a:r>
            <a:r>
              <a:rPr lang="en-GB" sz="2200" dirty="0"/>
              <a:t>) </a:t>
            </a:r>
            <a:r>
              <a:rPr lang="en-GB" sz="2200" dirty="0" err="1"/>
              <a:t>sont</a:t>
            </a:r>
            <a:r>
              <a:rPr lang="en-GB" sz="2200" dirty="0"/>
              <a:t> </a:t>
            </a:r>
            <a:r>
              <a:rPr lang="en-GB" sz="2200" dirty="0" err="1"/>
              <a:t>définis</a:t>
            </a:r>
            <a:r>
              <a:rPr lang="en-GB" sz="2200" dirty="0"/>
              <a:t> </a:t>
            </a:r>
            <a:r>
              <a:rPr lang="en-GB" sz="2200" dirty="0" err="1"/>
              <a:t>afin</a:t>
            </a:r>
            <a:r>
              <a:rPr lang="en-GB" sz="2200" dirty="0"/>
              <a:t> de </a:t>
            </a:r>
            <a:r>
              <a:rPr lang="en-GB" sz="2200" dirty="0" err="1"/>
              <a:t>mesurer</a:t>
            </a:r>
            <a:r>
              <a:rPr lang="en-GB" sz="2200" dirty="0"/>
              <a:t> </a:t>
            </a:r>
            <a:r>
              <a:rPr lang="en-GB" sz="2200" dirty="0" err="1"/>
              <a:t>l’efficience</a:t>
            </a:r>
            <a:r>
              <a:rPr lang="en-GB" sz="2200" dirty="0"/>
              <a:t> et </a:t>
            </a:r>
            <a:r>
              <a:rPr lang="en-GB" sz="2200" dirty="0" err="1"/>
              <a:t>l’efficacité</a:t>
            </a:r>
            <a:r>
              <a:rPr lang="en-GB" sz="2200" dirty="0"/>
              <a:t> des programmes</a:t>
            </a:r>
          </a:p>
          <a:p>
            <a:pPr lvl="2"/>
            <a:r>
              <a:rPr lang="en-GB" sz="2400" dirty="0"/>
              <a:t> </a:t>
            </a:r>
            <a:endParaRPr lang="en-GB" dirty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93C541-FAE3-4838-816E-24ABCBE4C89E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-252536" y="1047750"/>
            <a:ext cx="4570860" cy="796925"/>
          </a:xfrm>
        </p:spPr>
        <p:txBody>
          <a:bodyPr/>
          <a:lstStyle/>
          <a:p>
            <a:r>
              <a:rPr lang="en-GB" sz="2000" i="1" dirty="0"/>
              <a:t>   </a:t>
            </a:r>
            <a:r>
              <a:rPr lang="en-GB" sz="2000" i="1" dirty="0" err="1"/>
              <a:t>Afrique</a:t>
            </a:r>
            <a:r>
              <a:rPr lang="en-GB" sz="2000" i="1" dirty="0"/>
              <a:t> du </a:t>
            </a:r>
            <a:r>
              <a:rPr lang="en-GB" sz="2000" i="1" dirty="0" err="1"/>
              <a:t>Sud</a:t>
            </a:r>
            <a:r>
              <a:rPr lang="en-GB" sz="2000" i="1" dirty="0"/>
              <a:t>: </a:t>
            </a:r>
            <a:r>
              <a:rPr lang="en-GB" sz="2000" i="1" dirty="0" err="1"/>
              <a:t>Ministère</a:t>
            </a:r>
            <a:r>
              <a:rPr lang="en-GB" sz="2000" i="1" dirty="0"/>
              <a:t> de la </a:t>
            </a:r>
            <a:r>
              <a:rPr lang="en-GB" sz="2000" i="1" dirty="0" err="1"/>
              <a:t>Défense</a:t>
            </a:r>
            <a:r>
              <a:rPr lang="en-GB" sz="2000" i="1" dirty="0"/>
              <a:t> et des </a:t>
            </a:r>
            <a:r>
              <a:rPr lang="en-GB" sz="2000" i="1" dirty="0" err="1"/>
              <a:t>vétérans</a:t>
            </a:r>
            <a:endParaRPr lang="en-GB" sz="2000" i="1" dirty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420938"/>
            <a:ext cx="26860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ZoneTexte 6"/>
          <p:cNvSpPr txBox="1">
            <a:spLocks noChangeArrowheads="1"/>
          </p:cNvSpPr>
          <p:nvPr/>
        </p:nvSpPr>
        <p:spPr bwMode="auto">
          <a:xfrm>
            <a:off x="468313" y="1989138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i="1">
                <a:solidFill>
                  <a:schemeClr val="tx1"/>
                </a:solidFill>
              </a:rPr>
              <a:t>Programme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285750" y="1857375"/>
            <a:ext cx="2857500" cy="4786313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428875"/>
            <a:ext cx="399891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51" name="Connecteur droit avec flèche 10"/>
          <p:cNvCxnSpPr>
            <a:cxnSpLocks noChangeShapeType="1"/>
          </p:cNvCxnSpPr>
          <p:nvPr/>
        </p:nvCxnSpPr>
        <p:spPr bwMode="auto">
          <a:xfrm>
            <a:off x="3132138" y="2852738"/>
            <a:ext cx="1511300" cy="63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1752" name="ZoneTexte 13"/>
          <p:cNvSpPr txBox="1">
            <a:spLocks noChangeArrowheads="1"/>
          </p:cNvSpPr>
          <p:nvPr/>
        </p:nvSpPr>
        <p:spPr bwMode="auto">
          <a:xfrm>
            <a:off x="4932363" y="1844675"/>
            <a:ext cx="3675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i="1">
                <a:solidFill>
                  <a:schemeClr val="tx1"/>
                </a:solidFill>
              </a:rPr>
              <a:t>Sous-programme</a:t>
            </a:r>
          </a:p>
        </p:txBody>
      </p:sp>
      <p:sp>
        <p:nvSpPr>
          <p:cNvPr id="31753" name="Rectangle 14"/>
          <p:cNvSpPr>
            <a:spLocks noChangeArrowheads="1"/>
          </p:cNvSpPr>
          <p:nvPr/>
        </p:nvSpPr>
        <p:spPr bwMode="auto">
          <a:xfrm>
            <a:off x="4714875" y="1571625"/>
            <a:ext cx="4000500" cy="5286375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31754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E0FF52-C0FA-40C4-A4F9-4DA3892B6354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37727" y="1124744"/>
            <a:ext cx="8229600" cy="936625"/>
          </a:xfrm>
        </p:spPr>
        <p:txBody>
          <a:bodyPr/>
          <a:lstStyle/>
          <a:p>
            <a:pPr algn="ctr"/>
            <a:r>
              <a:rPr lang="en-GB" sz="3600" dirty="0"/>
              <a:t>Plan du module 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529012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Questions </a:t>
            </a:r>
            <a:r>
              <a:rPr lang="en-GB" sz="2200" i="0" dirty="0" err="1"/>
              <a:t>générales</a:t>
            </a: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Classifications des </a:t>
            </a:r>
            <a:r>
              <a:rPr lang="en-GB" sz="2200" i="0" dirty="0" err="1"/>
              <a:t>dépenses</a:t>
            </a:r>
            <a:r>
              <a:rPr lang="en-GB" sz="2200" i="0" dirty="0"/>
              <a:t> à des fins </a:t>
            </a:r>
            <a:r>
              <a:rPr lang="en-GB" sz="2200" i="0" dirty="0" err="1"/>
              <a:t>analytiques</a:t>
            </a: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Classification des </a:t>
            </a:r>
            <a:r>
              <a:rPr lang="en-GB" sz="2200" i="0" dirty="0" err="1"/>
              <a:t>dépenses</a:t>
            </a:r>
            <a:r>
              <a:rPr lang="en-GB" sz="2200" i="0" dirty="0"/>
              <a:t> pour la </a:t>
            </a:r>
            <a:r>
              <a:rPr lang="en-GB" sz="2200" i="0" dirty="0" err="1"/>
              <a:t>gestion</a:t>
            </a:r>
            <a:r>
              <a:rPr lang="en-GB" sz="2200" i="0" dirty="0"/>
              <a:t> du budget au </a:t>
            </a:r>
            <a:r>
              <a:rPr lang="en-GB" sz="2200" i="0" dirty="0" err="1"/>
              <a:t>quotidien</a:t>
            </a: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b="1" i="0" dirty="0">
                <a:solidFill>
                  <a:srgbClr val="FF0000"/>
                </a:solidFill>
              </a:rPr>
              <a:t>Codification et utilisation du </a:t>
            </a:r>
            <a:r>
              <a:rPr lang="en-GB" sz="2200" b="1" i="0" dirty="0" err="1">
                <a:solidFill>
                  <a:srgbClr val="FF0000"/>
                </a:solidFill>
              </a:rPr>
              <a:t>système</a:t>
            </a:r>
            <a:r>
              <a:rPr lang="en-GB" sz="2200" b="1" i="0" dirty="0">
                <a:solidFill>
                  <a:srgbClr val="FF0000"/>
                </a:solidFill>
              </a:rPr>
              <a:t> de classification du budget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Le plan comptable</a:t>
            </a:r>
          </a:p>
          <a:p>
            <a:pPr>
              <a:spcBef>
                <a:spcPct val="0"/>
              </a:spcBef>
              <a:buClrTx/>
            </a:pPr>
            <a:endParaRPr lang="en-GB" i="0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F4E2-61AD-4861-B26A-67C9B8F777CD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96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2500313"/>
            <a:ext cx="7732712" cy="4143375"/>
          </a:xfrm>
        </p:spPr>
      </p:pic>
      <p:sp>
        <p:nvSpPr>
          <p:cNvPr id="33795" name="ZoneTexte 9"/>
          <p:cNvSpPr txBox="1">
            <a:spLocks noChangeArrowheads="1"/>
          </p:cNvSpPr>
          <p:nvPr/>
        </p:nvSpPr>
        <p:spPr bwMode="auto">
          <a:xfrm>
            <a:off x="642938" y="1928813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>X XX XXX</a:t>
            </a:r>
          </a:p>
          <a:p>
            <a:r>
              <a:rPr lang="en-GB" sz="1600" b="1"/>
              <a:t>Administratif</a:t>
            </a:r>
          </a:p>
        </p:txBody>
      </p:sp>
      <p:sp>
        <p:nvSpPr>
          <p:cNvPr id="33796" name="Titre 10"/>
          <p:cNvSpPr>
            <a:spLocks noGrp="1"/>
          </p:cNvSpPr>
          <p:nvPr>
            <p:ph type="title"/>
          </p:nvPr>
        </p:nvSpPr>
        <p:spPr>
          <a:xfrm>
            <a:off x="0" y="980728"/>
            <a:ext cx="8101013" cy="1071562"/>
          </a:xfrm>
        </p:spPr>
        <p:txBody>
          <a:bodyPr/>
          <a:lstStyle/>
          <a:p>
            <a:r>
              <a:rPr lang="en-GB" sz="2400" dirty="0"/>
              <a:t>Code </a:t>
            </a:r>
            <a:r>
              <a:rPr lang="en-GB" sz="2400" dirty="0" err="1"/>
              <a:t>budgétaire</a:t>
            </a:r>
            <a:r>
              <a:rPr lang="en-GB" sz="2400" dirty="0"/>
              <a:t> (</a:t>
            </a:r>
            <a:r>
              <a:rPr lang="en-GB" sz="2400" dirty="0" err="1"/>
              <a:t>Arménie</a:t>
            </a:r>
            <a:r>
              <a:rPr lang="en-GB" sz="2400" dirty="0"/>
              <a:t>): </a:t>
            </a:r>
          </a:p>
        </p:txBody>
      </p:sp>
      <p:sp>
        <p:nvSpPr>
          <p:cNvPr id="33797" name="ZoneTexte 11"/>
          <p:cNvSpPr txBox="1">
            <a:spLocks noChangeArrowheads="1"/>
          </p:cNvSpPr>
          <p:nvPr/>
        </p:nvSpPr>
        <p:spPr bwMode="auto">
          <a:xfrm>
            <a:off x="3071813" y="1928813"/>
            <a:ext cx="178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>X XX X</a:t>
            </a:r>
          </a:p>
          <a:p>
            <a:r>
              <a:rPr lang="en-GB" sz="1600" b="1"/>
              <a:t>Fonction</a:t>
            </a:r>
          </a:p>
        </p:txBody>
      </p:sp>
      <p:sp>
        <p:nvSpPr>
          <p:cNvPr id="33798" name="ZoneTexte 12"/>
          <p:cNvSpPr txBox="1">
            <a:spLocks noChangeArrowheads="1"/>
          </p:cNvSpPr>
          <p:nvPr/>
        </p:nvSpPr>
        <p:spPr bwMode="auto">
          <a:xfrm>
            <a:off x="6643688" y="1928813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>XXX XXX</a:t>
            </a:r>
          </a:p>
          <a:p>
            <a:r>
              <a:rPr lang="en-GB" sz="1600" b="1"/>
              <a:t>Économique</a:t>
            </a:r>
          </a:p>
        </p:txBody>
      </p:sp>
      <p:sp>
        <p:nvSpPr>
          <p:cNvPr id="33799" name="ZoneTexte 13"/>
          <p:cNvSpPr txBox="1">
            <a:spLocks noChangeArrowheads="1"/>
          </p:cNvSpPr>
          <p:nvPr/>
        </p:nvSpPr>
        <p:spPr bwMode="auto">
          <a:xfrm>
            <a:off x="4643438" y="1928813"/>
            <a:ext cx="2143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>XXX XX</a:t>
            </a:r>
          </a:p>
          <a:p>
            <a:r>
              <a:rPr lang="en-GB" sz="1600" b="1"/>
              <a:t>Programme</a:t>
            </a:r>
          </a:p>
        </p:txBody>
      </p:sp>
      <p:sp>
        <p:nvSpPr>
          <p:cNvPr id="33800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DB04DCCC-FE1F-47F5-A139-B32C790142EC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214313" y="1285875"/>
            <a:ext cx="8929687" cy="1143000"/>
          </a:xfrm>
        </p:spPr>
        <p:txBody>
          <a:bodyPr/>
          <a:lstStyle/>
          <a:p>
            <a:r>
              <a:rPr lang="en-GB" sz="2800" i="1"/>
              <a:t>Classification budgétaire et contrôle des dépenses</a:t>
            </a:r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323850" y="2420938"/>
            <a:ext cx="8229600" cy="2520950"/>
          </a:xfrm>
        </p:spPr>
        <p:txBody>
          <a:bodyPr/>
          <a:lstStyle/>
          <a:p>
            <a:endParaRPr lang="en-GB" dirty="0"/>
          </a:p>
          <a:p>
            <a:pPr>
              <a:spcAft>
                <a:spcPts val="1200"/>
              </a:spcAft>
              <a:buClrTx/>
            </a:pPr>
            <a:r>
              <a:rPr lang="en-GB" i="0" dirty="0"/>
              <a:t>Le </a:t>
            </a:r>
            <a:r>
              <a:rPr lang="en-GB" i="0" dirty="0" err="1"/>
              <a:t>système</a:t>
            </a:r>
            <a:r>
              <a:rPr lang="en-GB" i="0" dirty="0"/>
              <a:t> de classification du budget </a:t>
            </a:r>
            <a:r>
              <a:rPr lang="en-GB" i="0" dirty="0" err="1"/>
              <a:t>est</a:t>
            </a:r>
            <a:r>
              <a:rPr lang="en-GB" i="0" dirty="0"/>
              <a:t> </a:t>
            </a:r>
            <a:r>
              <a:rPr lang="en-GB" i="0" dirty="0" err="1"/>
              <a:t>utilisé</a:t>
            </a:r>
            <a:r>
              <a:rPr lang="en-GB" i="0" dirty="0"/>
              <a:t> pour: </a:t>
            </a:r>
          </a:p>
          <a:p>
            <a:pPr lvl="1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GB" sz="2400" b="0" dirty="0" err="1"/>
              <a:t>Spécifier</a:t>
            </a:r>
            <a:r>
              <a:rPr lang="en-GB" sz="2400" b="0" dirty="0"/>
              <a:t> le champs </a:t>
            </a:r>
            <a:r>
              <a:rPr lang="en-GB" sz="2400" b="0" dirty="0" err="1"/>
              <a:t>d’application</a:t>
            </a:r>
            <a:r>
              <a:rPr lang="en-GB" sz="2400" b="0" dirty="0"/>
              <a:t> des </a:t>
            </a:r>
            <a:r>
              <a:rPr lang="en-GB" sz="2400" b="0" dirty="0" err="1"/>
              <a:t>crédits</a:t>
            </a:r>
            <a:r>
              <a:rPr lang="en-GB" sz="2400" b="0" dirty="0"/>
              <a:t> </a:t>
            </a:r>
            <a:r>
              <a:rPr lang="en-GB" sz="2400" b="0" dirty="0" err="1"/>
              <a:t>votés</a:t>
            </a:r>
            <a:endParaRPr lang="en-GB" sz="2400" b="0" dirty="0"/>
          </a:p>
          <a:p>
            <a:pPr lvl="1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GB" sz="2400" b="0" dirty="0" err="1"/>
              <a:t>Définir</a:t>
            </a:r>
            <a:r>
              <a:rPr lang="en-GB" sz="2400" b="0" dirty="0"/>
              <a:t> les </a:t>
            </a:r>
            <a:r>
              <a:rPr lang="en-GB" sz="2400" b="0" dirty="0" err="1"/>
              <a:t>règles</a:t>
            </a:r>
            <a:r>
              <a:rPr lang="en-GB" sz="2400" b="0" dirty="0"/>
              <a:t> de </a:t>
            </a:r>
            <a:r>
              <a:rPr lang="en-GB" sz="2400" b="0" dirty="0" err="1"/>
              <a:t>virements</a:t>
            </a:r>
            <a:r>
              <a:rPr lang="en-GB" sz="2400" b="0" dirty="0"/>
              <a:t> et </a:t>
            </a:r>
            <a:r>
              <a:rPr lang="en-GB" sz="2400" b="0" dirty="0" err="1"/>
              <a:t>transferts</a:t>
            </a:r>
            <a:r>
              <a:rPr lang="en-GB" sz="2400" b="0" dirty="0"/>
              <a:t> (entre les </a:t>
            </a:r>
            <a:r>
              <a:rPr lang="en-GB" sz="2400" b="0" dirty="0" err="1"/>
              <a:t>éléments</a:t>
            </a:r>
            <a:r>
              <a:rPr lang="en-GB" sz="2400" b="0" dirty="0"/>
              <a:t> du budget )</a:t>
            </a:r>
          </a:p>
          <a:p>
            <a:pPr lvl="1"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GB" sz="2400" b="0" dirty="0" err="1"/>
              <a:t>Établir</a:t>
            </a:r>
            <a:r>
              <a:rPr lang="en-GB" sz="2400" b="0" dirty="0"/>
              <a:t> des </a:t>
            </a:r>
            <a:r>
              <a:rPr lang="en-GB" sz="2400" b="0" dirty="0" err="1"/>
              <a:t>procédures</a:t>
            </a:r>
            <a:r>
              <a:rPr lang="en-GB" sz="2400" b="0" dirty="0"/>
              <a:t> de </a:t>
            </a:r>
            <a:r>
              <a:rPr lang="en-GB" sz="2400" b="0" dirty="0" err="1"/>
              <a:t>contrôle</a:t>
            </a:r>
            <a:r>
              <a:rPr lang="en-GB" sz="2400" b="0" dirty="0"/>
              <a:t> interne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41608C-80A7-4392-9CB8-4D2801994483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re 1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1714500"/>
          </a:xfrm>
        </p:spPr>
        <p:txBody>
          <a:bodyPr/>
          <a:lstStyle/>
          <a:p>
            <a:pPr algn="ctr"/>
            <a:r>
              <a:rPr lang="en-GB" sz="2400" i="1"/>
              <a:t>Relations entre les classifications des dépenses</a:t>
            </a:r>
          </a:p>
        </p:txBody>
      </p:sp>
      <p:sp>
        <p:nvSpPr>
          <p:cNvPr id="205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66761-B40E-4A3E-B21D-17E8FA617E9A}" type="slidenum">
              <a:rPr lang="en-GB" smtClean="0"/>
              <a:pPr/>
              <a:t>28</a:t>
            </a:fld>
            <a:endParaRPr lang="en-GB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500188" y="1785938"/>
          <a:ext cx="59182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Feuille de calcul" r:id="rId4" imgW="8915400" imgH="7324649" progId="Excel.Sheet.8">
                  <p:embed/>
                </p:oleObj>
              </mc:Choice>
              <mc:Fallback>
                <p:oleObj name="Feuille de calcul" r:id="rId4" imgW="8915400" imgH="7324649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785938"/>
                        <a:ext cx="5918200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37727" y="1124744"/>
            <a:ext cx="8229600" cy="936625"/>
          </a:xfrm>
        </p:spPr>
        <p:txBody>
          <a:bodyPr/>
          <a:lstStyle/>
          <a:p>
            <a:pPr algn="ctr"/>
            <a:r>
              <a:rPr lang="en-GB" sz="3600" dirty="0"/>
              <a:t>Plan du module 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529012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Questions </a:t>
            </a:r>
            <a:r>
              <a:rPr lang="en-GB" sz="2200" i="0" dirty="0" err="1"/>
              <a:t>générales</a:t>
            </a: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Classifications des </a:t>
            </a:r>
            <a:r>
              <a:rPr lang="en-GB" sz="2200" i="0" dirty="0" err="1"/>
              <a:t>dépenses</a:t>
            </a:r>
            <a:r>
              <a:rPr lang="en-GB" sz="2200" i="0" dirty="0"/>
              <a:t> à des fins </a:t>
            </a:r>
            <a:r>
              <a:rPr lang="en-GB" sz="2200" i="0" dirty="0" err="1"/>
              <a:t>analytiques</a:t>
            </a: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Classification des </a:t>
            </a:r>
            <a:r>
              <a:rPr lang="en-GB" sz="2200" i="0" dirty="0" err="1"/>
              <a:t>dépenses</a:t>
            </a:r>
            <a:r>
              <a:rPr lang="en-GB" sz="2200" i="0" dirty="0"/>
              <a:t> pour la </a:t>
            </a:r>
            <a:r>
              <a:rPr lang="en-GB" sz="2200" i="0" dirty="0" err="1"/>
              <a:t>gestion</a:t>
            </a:r>
            <a:r>
              <a:rPr lang="en-GB" sz="2200" i="0" dirty="0"/>
              <a:t> du budget au </a:t>
            </a:r>
            <a:r>
              <a:rPr lang="en-GB" sz="2200" i="0" dirty="0" err="1"/>
              <a:t>quotidien</a:t>
            </a: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i="0" dirty="0"/>
              <a:t>Codification et utilisation du </a:t>
            </a:r>
            <a:r>
              <a:rPr lang="en-GB" sz="2200" i="0" dirty="0" err="1"/>
              <a:t>système</a:t>
            </a:r>
            <a:r>
              <a:rPr lang="en-GB" sz="2200" i="0" dirty="0"/>
              <a:t> de classification du budget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en-GB" sz="2200" i="0" dirty="0"/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en-GB" sz="2200" b="1" i="0" dirty="0">
                <a:solidFill>
                  <a:srgbClr val="FF0000"/>
                </a:solidFill>
              </a:rPr>
              <a:t>Le plan comptable</a:t>
            </a:r>
          </a:p>
          <a:p>
            <a:pPr>
              <a:spcBef>
                <a:spcPct val="0"/>
              </a:spcBef>
              <a:buClrTx/>
            </a:pPr>
            <a:endParaRPr lang="en-GB" i="0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F4E2-61AD-4861-B26A-67C9B8F777CD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3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323850" y="1125538"/>
            <a:ext cx="7786688" cy="866775"/>
          </a:xfrm>
        </p:spPr>
        <p:txBody>
          <a:bodyPr/>
          <a:lstStyle/>
          <a:p>
            <a:r>
              <a:rPr lang="en-GB" i="1"/>
              <a:t>Définitions</a:t>
            </a:r>
            <a:r>
              <a:rPr lang="en-GB" sz="3200" i="1"/>
              <a:t> 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323850" y="1989138"/>
            <a:ext cx="8401050" cy="4286250"/>
          </a:xfrm>
        </p:spPr>
        <p:txBody>
          <a:bodyPr/>
          <a:lstStyle/>
          <a:p>
            <a:pPr>
              <a:spcAft>
                <a:spcPts val="600"/>
              </a:spcAft>
              <a:buClrTx/>
            </a:pPr>
            <a:r>
              <a:rPr lang="fr-FR" sz="2000" dirty="0"/>
              <a:t>Une </a:t>
            </a:r>
            <a:r>
              <a:rPr lang="fr-FR" sz="2000" b="1" dirty="0"/>
              <a:t>nomenclature</a:t>
            </a:r>
            <a:r>
              <a:rPr lang="fr-FR" sz="2000" dirty="0"/>
              <a:t> désigne une instance de classification (code, tableau, liste, règles d'attribution d'identité...) faisant autorité et servant de référence dans le cadre d'une discipline donnée (exemples : la chimie, la biologie, l'astronomie, etc.). La </a:t>
            </a:r>
            <a:r>
              <a:rPr lang="fr-FR" sz="2000" b="1" dirty="0"/>
              <a:t>nomenclature</a:t>
            </a:r>
            <a:r>
              <a:rPr lang="fr-FR" sz="2000" dirty="0"/>
              <a:t> est un élément-clé de toute taxonomie.</a:t>
            </a:r>
            <a:endParaRPr lang="en-GB" sz="2200" i="0" dirty="0"/>
          </a:p>
          <a:p>
            <a:pPr>
              <a:spcAft>
                <a:spcPts val="600"/>
              </a:spcAft>
              <a:buClrTx/>
            </a:pPr>
            <a:r>
              <a:rPr lang="en-GB" sz="2200" b="1" i="0" dirty="0"/>
              <a:t>Nomenclature (</a:t>
            </a:r>
            <a:r>
              <a:rPr lang="en-GB" sz="2200" b="1" i="0" dirty="0" err="1"/>
              <a:t>Système</a:t>
            </a:r>
            <a:r>
              <a:rPr lang="en-GB" sz="2200" b="1" i="0" dirty="0"/>
              <a:t> de classification) </a:t>
            </a:r>
            <a:r>
              <a:rPr lang="en-GB" sz="2200" b="1" i="0" dirty="0" err="1"/>
              <a:t>budgetaire</a:t>
            </a:r>
            <a:r>
              <a:rPr lang="en-GB" sz="2200" i="0" dirty="0"/>
              <a:t>: </a:t>
            </a:r>
            <a:r>
              <a:rPr lang="en-GB" sz="2200" i="0" dirty="0" err="1"/>
              <a:t>classifie</a:t>
            </a:r>
            <a:r>
              <a:rPr lang="en-GB" sz="2200" i="0" dirty="0"/>
              <a:t> les </a:t>
            </a:r>
            <a:r>
              <a:rPr lang="en-GB" sz="2200" i="0" dirty="0" err="1"/>
              <a:t>opérations</a:t>
            </a:r>
            <a:r>
              <a:rPr lang="en-GB" sz="2200" i="0" dirty="0"/>
              <a:t> </a:t>
            </a:r>
            <a:r>
              <a:rPr lang="en-GB" sz="2200" i="0" dirty="0" err="1"/>
              <a:t>budgétaires</a:t>
            </a:r>
            <a:r>
              <a:rPr lang="en-GB" sz="2200" i="0" dirty="0"/>
              <a:t> </a:t>
            </a:r>
            <a:r>
              <a:rPr lang="en-GB" sz="2200" i="0" dirty="0" err="1"/>
              <a:t>en</a:t>
            </a:r>
            <a:r>
              <a:rPr lang="en-GB" sz="2200" i="0" dirty="0"/>
              <a:t> </a:t>
            </a:r>
            <a:r>
              <a:rPr lang="en-GB" sz="2200" i="0" dirty="0" err="1"/>
              <a:t>fonction</a:t>
            </a:r>
            <a:r>
              <a:rPr lang="en-GB" sz="2200" i="0" dirty="0"/>
              <a:t> de </a:t>
            </a:r>
            <a:r>
              <a:rPr lang="en-GB" sz="2200" i="0" dirty="0" err="1"/>
              <a:t>différents</a:t>
            </a:r>
            <a:r>
              <a:rPr lang="en-GB" sz="2200" i="0" dirty="0"/>
              <a:t> </a:t>
            </a:r>
            <a:r>
              <a:rPr lang="en-GB" sz="2200" i="0" dirty="0" err="1"/>
              <a:t>critères</a:t>
            </a:r>
            <a:r>
              <a:rPr lang="en-GB" sz="2200" i="0" dirty="0"/>
              <a:t> (nature </a:t>
            </a:r>
            <a:r>
              <a:rPr lang="en-GB" sz="2200" i="0" dirty="0" err="1"/>
              <a:t>économique</a:t>
            </a:r>
            <a:r>
              <a:rPr lang="en-GB" sz="2200" i="0" dirty="0"/>
              <a:t>, destination, etc.)</a:t>
            </a:r>
          </a:p>
          <a:p>
            <a:pPr>
              <a:spcAft>
                <a:spcPts val="600"/>
              </a:spcAft>
              <a:buClrTx/>
            </a:pPr>
            <a:r>
              <a:rPr lang="fr-FR" dirty="0"/>
              <a:t>DIRECTIVE N°08/2009/CM/UEMOA  PORTANT NOMENCLATURE BUDGETAIRE DE L’ETAT AU SEIN DE L’UEMOA</a:t>
            </a:r>
            <a:endParaRPr lang="en-GB" sz="2400" b="0" dirty="0"/>
          </a:p>
          <a:p>
            <a:pPr lvl="2"/>
            <a:r>
              <a:rPr lang="fr-FR" sz="2400" dirty="0"/>
              <a:t>   </a:t>
            </a: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BF3F7C-9F30-4342-8716-9467004275CB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327979" y="1124744"/>
            <a:ext cx="8786812" cy="558800"/>
          </a:xfrm>
        </p:spPr>
        <p:txBody>
          <a:bodyPr/>
          <a:lstStyle/>
          <a:p>
            <a:r>
              <a:rPr lang="en-GB" sz="3200" i="1" dirty="0"/>
              <a:t>Le plan </a:t>
            </a:r>
            <a:r>
              <a:rPr lang="en-GB" sz="3200" i="1" dirty="0" err="1"/>
              <a:t>comptable</a:t>
            </a:r>
            <a:endParaRPr lang="en-GB" sz="3200" i="1" dirty="0"/>
          </a:p>
        </p:txBody>
      </p:sp>
      <p:sp>
        <p:nvSpPr>
          <p:cNvPr id="37891" name="Espace réservé du contenu 2"/>
          <p:cNvSpPr>
            <a:spLocks noGrp="1"/>
          </p:cNvSpPr>
          <p:nvPr>
            <p:ph idx="1"/>
          </p:nvPr>
        </p:nvSpPr>
        <p:spPr>
          <a:xfrm>
            <a:off x="22921" y="1702002"/>
            <a:ext cx="8712968" cy="453531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1900" i="0" dirty="0">
                <a:latin typeface="+mj-lt"/>
                <a:cs typeface="Arial" panose="020B0604020202020204" pitchFamily="34" charset="0"/>
              </a:rPr>
              <a:t>Le plan comptable est utilisé pour classer les transactions et les événements financiers et préparer des états financiers (voir module sur la comptabilité). </a:t>
            </a:r>
            <a:endParaRPr lang="fr-FR" sz="1000" i="0" dirty="0">
              <a:latin typeface="+mj-lt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2000" i="0" dirty="0">
                <a:latin typeface="+mj-lt"/>
                <a:cs typeface="Arial" panose="020B0604020202020204" pitchFamily="34" charset="0"/>
              </a:rPr>
              <a:t> </a:t>
            </a:r>
            <a:r>
              <a:rPr lang="fr-FR" sz="1900" i="0" dirty="0">
                <a:latin typeface="+mj-lt"/>
                <a:cs typeface="Arial" panose="020B0604020202020204" pitchFamily="34" charset="0"/>
              </a:rPr>
              <a:t>Dans les pays francophones on distingue</a:t>
            </a:r>
            <a:r>
              <a:rPr lang="fr-FR" sz="2000" i="0" dirty="0">
                <a:latin typeface="+mj-lt"/>
                <a:cs typeface="Arial" panose="020B0604020202020204" pitchFamily="34" charset="0"/>
              </a:rPr>
              <a:t>:</a:t>
            </a:r>
          </a:p>
          <a:p>
            <a:pPr lvl="1">
              <a:buClrTx/>
            </a:pPr>
            <a:r>
              <a:rPr lang="fr-FR" sz="1700" b="0" dirty="0">
                <a:latin typeface="+mj-lt"/>
                <a:cs typeface="Arial" panose="020B0604020202020204" pitchFamily="34" charset="0"/>
              </a:rPr>
              <a:t>La nomenclature budgétaire utilisée pour classer les opérations budgétaires et la comptabilité budgétaire</a:t>
            </a:r>
          </a:p>
          <a:p>
            <a:pPr lvl="1">
              <a:buClrTx/>
            </a:pPr>
            <a:r>
              <a:rPr lang="fr-FR" sz="1700" b="0" dirty="0">
                <a:latin typeface="+mj-lt"/>
                <a:cs typeface="Arial" panose="020B0604020202020204" pitchFamily="34" charset="0"/>
              </a:rPr>
              <a:t>Le plan comptable qui classe l’ensemble des opérations et évènements selon leur nature économique et leur degré de liquidité</a:t>
            </a:r>
          </a:p>
          <a:p>
            <a:pPr lvl="1">
              <a:buClrTx/>
            </a:pPr>
            <a:r>
              <a:rPr lang="fr-FR" sz="1700" b="0" i="0" dirty="0">
                <a:latin typeface="+mj-lt"/>
                <a:cs typeface="Arial" panose="020B0604020202020204" pitchFamily="34" charset="0"/>
              </a:rPr>
              <a:t>Plan comptable et classification budgétaire économique doivent être de préférence identiques pour leur champ commun</a:t>
            </a:r>
          </a:p>
          <a:p>
            <a:pPr marL="457200" lvl="1" indent="0">
              <a:buClrTx/>
              <a:buNone/>
            </a:pPr>
            <a:endParaRPr lang="fr-FR" sz="1000" b="0" i="0" dirty="0">
              <a:latin typeface="+mj-lt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1900" i="0" dirty="0">
                <a:latin typeface="+mj-lt"/>
                <a:cs typeface="Arial" panose="020B0604020202020204" pitchFamily="34" charset="0"/>
              </a:rPr>
              <a:t>Souvent dans les pays anglophones le terme « chart of </a:t>
            </a:r>
            <a:r>
              <a:rPr lang="fr-FR" sz="1900" i="0" dirty="0" err="1">
                <a:latin typeface="+mj-lt"/>
                <a:cs typeface="Arial" panose="020B0604020202020204" pitchFamily="34" charset="0"/>
              </a:rPr>
              <a:t>account</a:t>
            </a:r>
            <a:r>
              <a:rPr lang="fr-FR" sz="1900" i="0" dirty="0">
                <a:latin typeface="+mj-lt"/>
                <a:cs typeface="Arial" panose="020B0604020202020204" pitchFamily="34" charset="0"/>
              </a:rPr>
              <a:t> » regroupe à la fois la classification des opérations budgétaires et la classification des autres opérations et évènements</a:t>
            </a:r>
            <a:r>
              <a:rPr lang="fr-FR" sz="1900" b="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>
              <a:buClrTx/>
              <a:buNone/>
            </a:pPr>
            <a:endParaRPr lang="fr-BE" sz="1900" i="0" dirty="0">
              <a:latin typeface="+mj-lt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fr-FR" sz="1900" b="0" dirty="0">
              <a:latin typeface="+mj-lt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DBFDF-E2B8-47B4-821D-31B5263C5BCE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71450" y="85725"/>
          <a:ext cx="8972550" cy="67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8" name="Worksheet" r:id="rId3" imgW="8972565" imgH="6772364" progId="Excel.Sheet.8">
                  <p:embed/>
                </p:oleObj>
              </mc:Choice>
              <mc:Fallback>
                <p:oleObj name="Worksheet" r:id="rId3" imgW="8972565" imgH="6772364" progId="Excel.Sheet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85725"/>
                        <a:ext cx="8972550" cy="677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936625"/>
          </a:xfrm>
        </p:spPr>
        <p:txBody>
          <a:bodyPr/>
          <a:lstStyle/>
          <a:p>
            <a:pPr algn="ctr"/>
            <a:r>
              <a:rPr lang="en-GB" sz="3200" dirty="0"/>
              <a:t>Messages clef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395288" y="2276475"/>
            <a:ext cx="8229600" cy="4248869"/>
          </a:xfrm>
        </p:spPr>
        <p:txBody>
          <a:bodyPr/>
          <a:lstStyle/>
          <a:p>
            <a:pPr>
              <a:buClrTx/>
            </a:pPr>
            <a:r>
              <a:rPr lang="fr-FR" sz="2000" i="0" dirty="0"/>
              <a:t>Le système de classification du budget doit être adapté aux besoins en matière d’établissement de rapports, de redevabilité et de gestion budgétaire</a:t>
            </a:r>
          </a:p>
          <a:p>
            <a:pPr>
              <a:buClrTx/>
            </a:pPr>
            <a:r>
              <a:rPr lang="fr-FR" sz="2000" i="0" dirty="0"/>
              <a:t>Quelle que soit l’approche budgétaire,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fr-FR" b="0" dirty="0"/>
              <a:t> elle doit inclure des classifications administrative et économique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fr-FR" b="0" dirty="0"/>
              <a:t> elle doit permettre l’établissement de rapports conformément aux normes SFP/GFS et CFAP/COFOG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r-FR" sz="2000" i="0" dirty="0"/>
              <a:t>C</a:t>
            </a:r>
            <a:r>
              <a:rPr lang="fr-FR" sz="2000" b="0" i="0" dirty="0"/>
              <a:t>ontenu de la comptabilité: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fr-FR" b="0" dirty="0"/>
              <a:t>Seulement la trésorerie et les dettes (base caisse)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fr-FR" b="0" i="0" dirty="0"/>
              <a:t>Tous les actifs et les passifs (base exercice/normes IPSAS </a:t>
            </a:r>
            <a:r>
              <a:rPr lang="fr-FR" b="0" i="1" dirty="0"/>
              <a:t>International Public </a:t>
            </a:r>
            <a:r>
              <a:rPr lang="fr-FR" b="0" i="1" dirty="0" err="1"/>
              <a:t>Sector</a:t>
            </a:r>
            <a:r>
              <a:rPr lang="fr-FR" b="0" i="1" dirty="0"/>
              <a:t> </a:t>
            </a:r>
            <a:r>
              <a:rPr lang="fr-FR" b="0" i="1" dirty="0" err="1"/>
              <a:t>Accounting</a:t>
            </a:r>
            <a:r>
              <a:rPr lang="fr-FR" b="0" i="1" dirty="0"/>
              <a:t> Standards</a:t>
            </a:r>
            <a:r>
              <a:rPr lang="fr-FR" b="0" i="0" dirty="0"/>
              <a:t>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fr-FR" b="0" dirty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882033-CC0B-4BEF-A320-E5D429CD71F0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1259632" y="1272158"/>
            <a:ext cx="1584325" cy="720725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175"/>
            <a:endParaRPr lang="en-US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 rot="10800000">
            <a:off x="6444208" y="1304701"/>
            <a:ext cx="1584325" cy="720725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175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22DD3E-FDEC-42B5-A8F6-B5B4312F3C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571625"/>
            <a:ext cx="8858250" cy="857250"/>
          </a:xfrm>
        </p:spPr>
        <p:txBody>
          <a:bodyPr/>
          <a:lstStyle/>
          <a:p>
            <a:r>
              <a:rPr lang="en-US" i="1" dirty="0"/>
              <a:t>Nomenclature (</a:t>
            </a:r>
            <a:r>
              <a:rPr lang="en-US" i="1" dirty="0" err="1"/>
              <a:t>système</a:t>
            </a:r>
            <a:r>
              <a:rPr lang="en-US" i="1" dirty="0"/>
              <a:t> de classification) </a:t>
            </a:r>
            <a:r>
              <a:rPr lang="en-US" i="1" dirty="0" err="1"/>
              <a:t>budgétaire</a:t>
            </a:r>
            <a:r>
              <a:rPr lang="en-US" i="1" dirty="0"/>
              <a:t> : </a:t>
            </a:r>
            <a:r>
              <a:rPr lang="en-US" i="1" dirty="0" err="1"/>
              <a:t>Rôle</a:t>
            </a:r>
            <a:endParaRPr lang="en-US" i="1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2636912"/>
            <a:ext cx="8401050" cy="2928937"/>
          </a:xfrm>
        </p:spPr>
        <p:txBody>
          <a:bodyPr/>
          <a:lstStyle/>
          <a:p>
            <a:pPr marL="64800" lvl="1">
              <a:buClrTx/>
              <a:defRPr/>
            </a:pPr>
            <a:r>
              <a:rPr lang="en-GB" sz="2800" b="0" dirty="0"/>
              <a:t>Cadre </a:t>
            </a:r>
            <a:r>
              <a:rPr lang="en-GB" sz="2800" b="0" dirty="0" err="1"/>
              <a:t>normatif</a:t>
            </a:r>
            <a:r>
              <a:rPr lang="en-GB" sz="2800" b="0" dirty="0"/>
              <a:t> pour :</a:t>
            </a:r>
          </a:p>
          <a:p>
            <a:pPr lvl="2">
              <a:buFontTx/>
              <a:buChar char="•"/>
              <a:defRPr/>
            </a:pPr>
            <a:r>
              <a:rPr lang="en-GB" sz="2800" dirty="0" err="1"/>
              <a:t>L’élaboration</a:t>
            </a:r>
            <a:r>
              <a:rPr lang="en-GB" sz="2800" dirty="0"/>
              <a:t> de </a:t>
            </a:r>
            <a:r>
              <a:rPr lang="en-GB" sz="2800" dirty="0" err="1"/>
              <a:t>politiques</a:t>
            </a:r>
            <a:endParaRPr lang="en-GB" sz="2800" dirty="0"/>
          </a:p>
          <a:p>
            <a:pPr lvl="2">
              <a:buFontTx/>
              <a:buChar char="•"/>
              <a:defRPr/>
            </a:pPr>
            <a:r>
              <a:rPr lang="en-GB" sz="2800" dirty="0"/>
              <a:t>La </a:t>
            </a:r>
            <a:r>
              <a:rPr lang="en-GB" sz="2800" dirty="0" err="1"/>
              <a:t>redevabilité</a:t>
            </a:r>
            <a:endParaRPr lang="en-GB" sz="2800" dirty="0"/>
          </a:p>
          <a:p>
            <a:pPr lvl="2">
              <a:buFontTx/>
              <a:buChar char="•"/>
              <a:defRPr/>
            </a:pPr>
            <a:r>
              <a:rPr lang="en-GB" sz="2800" dirty="0"/>
              <a:t>La </a:t>
            </a:r>
            <a:r>
              <a:rPr lang="en-GB" sz="2800" dirty="0" err="1"/>
              <a:t>transparence</a:t>
            </a:r>
            <a:endParaRPr lang="en-GB" sz="2800" dirty="0"/>
          </a:p>
          <a:p>
            <a:pPr marL="64800" lvl="2">
              <a:spcAft>
                <a:spcPts val="600"/>
              </a:spcAft>
              <a:buFontTx/>
              <a:buChar char="•"/>
              <a:defRPr/>
            </a:pPr>
            <a:r>
              <a:rPr lang="en-GB" sz="2800" dirty="0"/>
              <a:t>Instrument pour la </a:t>
            </a:r>
            <a:r>
              <a:rPr lang="en-GB" sz="2800" dirty="0" err="1"/>
              <a:t>gestion</a:t>
            </a:r>
            <a:r>
              <a:rPr lang="en-GB" sz="2800" dirty="0"/>
              <a:t> et le </a:t>
            </a:r>
            <a:r>
              <a:rPr lang="en-GB" sz="2800" dirty="0" err="1"/>
              <a:t>contrôle</a:t>
            </a:r>
            <a:r>
              <a:rPr lang="en-GB" sz="2800" dirty="0"/>
              <a:t> du budget </a:t>
            </a:r>
          </a:p>
          <a:p>
            <a:pPr lvl="2">
              <a:buFontTx/>
              <a:buChar char="•"/>
              <a:defRPr/>
            </a:pPr>
            <a:endParaRPr lang="en-GB" sz="28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517F40-9062-4D90-8FB9-232F3DB6D3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5875"/>
            <a:ext cx="9144000" cy="857250"/>
          </a:xfrm>
        </p:spPr>
        <p:txBody>
          <a:bodyPr/>
          <a:lstStyle/>
          <a:p>
            <a:r>
              <a:rPr lang="en-US" sz="2700" i="1"/>
              <a:t>Les types de classification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357438"/>
            <a:ext cx="8401050" cy="3649662"/>
          </a:xfrm>
        </p:spPr>
        <p:txBody>
          <a:bodyPr/>
          <a:lstStyle/>
          <a:p>
            <a:pPr>
              <a:spcAft>
                <a:spcPts val="600"/>
              </a:spcAft>
              <a:buClrTx/>
            </a:pPr>
            <a:r>
              <a:rPr lang="en-US" sz="2000" i="0" dirty="0"/>
              <a:t>Le </a:t>
            </a:r>
            <a:r>
              <a:rPr lang="en-US" sz="2000" i="0" dirty="0" err="1"/>
              <a:t>système</a:t>
            </a:r>
            <a:r>
              <a:rPr lang="en-US" sz="2000" i="0" dirty="0"/>
              <a:t> de classification </a:t>
            </a:r>
            <a:r>
              <a:rPr lang="en-US" sz="2000" i="0" dirty="0" err="1"/>
              <a:t>budgétaire</a:t>
            </a:r>
            <a:r>
              <a:rPr lang="en-US" sz="2000" i="0" dirty="0"/>
              <a:t> </a:t>
            </a:r>
            <a:r>
              <a:rPr lang="en-US" sz="2000" i="0" dirty="0" err="1"/>
              <a:t>doit</a:t>
            </a:r>
            <a:r>
              <a:rPr lang="en-US" sz="2000" i="0" dirty="0"/>
              <a:t> </a:t>
            </a:r>
            <a:r>
              <a:rPr lang="en-US" sz="2000" i="0" dirty="0" err="1"/>
              <a:t>permettre</a:t>
            </a:r>
            <a:r>
              <a:rPr lang="en-US" sz="2000" i="0" dirty="0"/>
              <a:t> </a:t>
            </a:r>
            <a:r>
              <a:rPr lang="en-US" sz="2000" i="0" dirty="0" err="1"/>
              <a:t>d’établir</a:t>
            </a:r>
            <a:r>
              <a:rPr lang="en-US" sz="2000" i="0" dirty="0"/>
              <a:t> des rapports </a:t>
            </a:r>
            <a:r>
              <a:rPr lang="en-US" sz="2000" i="0" dirty="0" err="1"/>
              <a:t>en</a:t>
            </a:r>
            <a:r>
              <a:rPr lang="en-US" sz="2000" i="0" dirty="0"/>
              <a:t> </a:t>
            </a:r>
            <a:r>
              <a:rPr lang="en-US" sz="2000" i="0" dirty="0" err="1"/>
              <a:t>fonction</a:t>
            </a:r>
            <a:r>
              <a:rPr lang="en-US" sz="2000" i="0" dirty="0"/>
              <a:t> des </a:t>
            </a:r>
            <a:r>
              <a:rPr lang="en-US" sz="2000" i="0" dirty="0" err="1"/>
              <a:t>normes</a:t>
            </a:r>
            <a:r>
              <a:rPr lang="en-US" sz="2000" i="0" dirty="0"/>
              <a:t> </a:t>
            </a:r>
            <a:r>
              <a:rPr lang="en-US" sz="2000" i="0" dirty="0" err="1"/>
              <a:t>internationales</a:t>
            </a:r>
            <a:r>
              <a:rPr lang="en-US" sz="2000" i="0" dirty="0"/>
              <a:t> </a:t>
            </a:r>
            <a:r>
              <a:rPr lang="en-US" sz="2000" i="0" dirty="0" err="1"/>
              <a:t>définies</a:t>
            </a:r>
            <a:r>
              <a:rPr lang="en-US" sz="2000" i="0" dirty="0"/>
              <a:t> </a:t>
            </a:r>
            <a:r>
              <a:rPr lang="en-US" sz="2000" i="0" dirty="0" err="1"/>
              <a:t>dans</a:t>
            </a:r>
            <a:r>
              <a:rPr lang="en-US" sz="2000" i="0" dirty="0"/>
              <a:t> le </a:t>
            </a:r>
            <a:r>
              <a:rPr lang="en-US" sz="2000" i="0" dirty="0" err="1"/>
              <a:t>manuel</a:t>
            </a:r>
            <a:r>
              <a:rPr lang="en-US" sz="2000" i="0" dirty="0"/>
              <a:t> de </a:t>
            </a:r>
            <a:r>
              <a:rPr lang="en-US" sz="2000" i="0" dirty="0" err="1"/>
              <a:t>statistiques</a:t>
            </a:r>
            <a:r>
              <a:rPr lang="en-US" sz="2000" i="0" dirty="0"/>
              <a:t> de finances </a:t>
            </a:r>
            <a:r>
              <a:rPr lang="en-US" sz="2000" i="0" dirty="0" err="1"/>
              <a:t>publiques</a:t>
            </a:r>
            <a:r>
              <a:rPr lang="en-US" sz="2000" i="0" dirty="0"/>
              <a:t> (SFP/GFS) du FMI et les </a:t>
            </a:r>
            <a:r>
              <a:rPr lang="en-US" sz="2000" i="0" dirty="0" err="1"/>
              <a:t>manuels</a:t>
            </a:r>
            <a:r>
              <a:rPr lang="en-US" sz="2000" i="0" dirty="0"/>
              <a:t> de </a:t>
            </a:r>
            <a:r>
              <a:rPr lang="en-US" sz="2000" i="0" dirty="0" err="1"/>
              <a:t>comptabilité</a:t>
            </a:r>
            <a:r>
              <a:rPr lang="en-US" sz="2000" i="0" dirty="0"/>
              <a:t> </a:t>
            </a:r>
            <a:r>
              <a:rPr lang="en-US" sz="2000" i="0" dirty="0" err="1"/>
              <a:t>nationale</a:t>
            </a:r>
            <a:endParaRPr lang="en-US" sz="2000" i="0" dirty="0"/>
          </a:p>
          <a:p>
            <a:pPr>
              <a:spcAft>
                <a:spcPts val="600"/>
              </a:spcAft>
              <a:buClrTx/>
            </a:pPr>
            <a:r>
              <a:rPr lang="en-US" sz="2000" i="0" dirty="0" err="1"/>
              <a:t>Toutefois</a:t>
            </a:r>
            <a:r>
              <a:rPr lang="en-US" sz="2000" i="0" dirty="0"/>
              <a:t>, </a:t>
            </a:r>
            <a:r>
              <a:rPr lang="en-US" sz="2000" i="0" dirty="0" err="1"/>
              <a:t>ces</a:t>
            </a:r>
            <a:r>
              <a:rPr lang="en-US" sz="2000" i="0" dirty="0"/>
              <a:t> </a:t>
            </a:r>
            <a:r>
              <a:rPr lang="en-US" sz="2000" i="0" dirty="0" err="1"/>
              <a:t>normes</a:t>
            </a:r>
            <a:r>
              <a:rPr lang="en-US" sz="2000" i="0" dirty="0"/>
              <a:t> ne </a:t>
            </a:r>
            <a:r>
              <a:rPr lang="en-US" sz="2000" i="0" dirty="0" err="1"/>
              <a:t>sont</a:t>
            </a:r>
            <a:r>
              <a:rPr lang="en-US" sz="2000" i="0" dirty="0"/>
              <a:t> pas </a:t>
            </a:r>
            <a:r>
              <a:rPr lang="en-US" sz="2000" i="0" dirty="0" err="1"/>
              <a:t>adaptées</a:t>
            </a:r>
            <a:r>
              <a:rPr lang="en-US" sz="2000" i="0" dirty="0"/>
              <a:t> à </a:t>
            </a:r>
            <a:r>
              <a:rPr lang="en-US" sz="2000" i="0" dirty="0" err="1"/>
              <a:t>tous</a:t>
            </a:r>
            <a:r>
              <a:rPr lang="en-US" sz="2000" i="0" dirty="0"/>
              <a:t> les </a:t>
            </a:r>
            <a:r>
              <a:rPr lang="en-US" sz="2000" i="0" dirty="0" err="1"/>
              <a:t>besoins</a:t>
            </a:r>
            <a:r>
              <a:rPr lang="en-US" sz="2000" i="0" dirty="0"/>
              <a:t> </a:t>
            </a:r>
            <a:r>
              <a:rPr lang="en-US" sz="2000" i="0" dirty="0" err="1"/>
              <a:t>en</a:t>
            </a:r>
            <a:r>
              <a:rPr lang="en-US" sz="2000" i="0" dirty="0"/>
              <a:t> </a:t>
            </a:r>
            <a:r>
              <a:rPr lang="en-US" sz="2000" i="0" dirty="0" err="1"/>
              <a:t>matière</a:t>
            </a:r>
            <a:r>
              <a:rPr lang="en-US" sz="2000" i="0" dirty="0"/>
              <a:t> de </a:t>
            </a:r>
            <a:r>
              <a:rPr lang="en-US" sz="2000" i="0" dirty="0" err="1"/>
              <a:t>gestion</a:t>
            </a:r>
            <a:r>
              <a:rPr lang="en-US" sz="2000" i="0" dirty="0"/>
              <a:t> </a:t>
            </a:r>
            <a:r>
              <a:rPr lang="en-US" sz="2000" i="0" dirty="0" err="1"/>
              <a:t>budgétaire</a:t>
            </a:r>
            <a:r>
              <a:rPr lang="en-US" sz="2000" i="0" dirty="0"/>
              <a:t>. On </a:t>
            </a:r>
            <a:r>
              <a:rPr lang="en-US" sz="2000" i="0" dirty="0" err="1"/>
              <a:t>peut</a:t>
            </a:r>
            <a:r>
              <a:rPr lang="en-US" sz="2000" i="0" dirty="0"/>
              <a:t> </a:t>
            </a:r>
            <a:r>
              <a:rPr lang="en-US" sz="2000" i="0" dirty="0" err="1"/>
              <a:t>distinguer</a:t>
            </a:r>
            <a:r>
              <a:rPr lang="en-US" sz="2000" i="0" dirty="0"/>
              <a:t>:</a:t>
            </a:r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b="0" dirty="0"/>
              <a:t>les classifications à des fins </a:t>
            </a:r>
            <a:r>
              <a:rPr lang="en-US" b="0" dirty="0" err="1"/>
              <a:t>analytiques</a:t>
            </a:r>
            <a:r>
              <a:rPr lang="en-US" b="0" dirty="0"/>
              <a:t> (les </a:t>
            </a:r>
            <a:r>
              <a:rPr lang="en-US" b="0" dirty="0" err="1"/>
              <a:t>normes</a:t>
            </a:r>
            <a:r>
              <a:rPr lang="en-US" b="0" dirty="0"/>
              <a:t> </a:t>
            </a:r>
            <a:r>
              <a:rPr lang="en-US" b="0" dirty="0" err="1"/>
              <a:t>internationales</a:t>
            </a:r>
            <a:r>
              <a:rPr lang="en-US" b="0" dirty="0"/>
              <a:t>);</a:t>
            </a:r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b="0" dirty="0"/>
              <a:t>les classifications </a:t>
            </a:r>
            <a:r>
              <a:rPr lang="en-US" b="0" dirty="0" err="1"/>
              <a:t>utilisées</a:t>
            </a:r>
            <a:r>
              <a:rPr lang="en-US" b="0" dirty="0"/>
              <a:t> pour la </a:t>
            </a:r>
            <a:r>
              <a:rPr lang="en-US" b="0" dirty="0" err="1"/>
              <a:t>gestion</a:t>
            </a:r>
            <a:r>
              <a:rPr lang="en-US" b="0" dirty="0"/>
              <a:t> </a:t>
            </a:r>
            <a:r>
              <a:rPr lang="en-US" b="0" dirty="0" err="1"/>
              <a:t>budgétaire</a:t>
            </a:r>
            <a:r>
              <a:rPr lang="en-US" b="0" dirty="0"/>
              <a:t>.   </a:t>
            </a:r>
            <a:r>
              <a:rPr lang="en-US" sz="2400" b="0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625"/>
          </a:xfrm>
        </p:spPr>
        <p:txBody>
          <a:bodyPr/>
          <a:lstStyle/>
          <a:p>
            <a:r>
              <a:rPr lang="en-GB" sz="2800" i="1" dirty="0"/>
              <a:t>Classification des </a:t>
            </a:r>
            <a:r>
              <a:rPr lang="en-GB" sz="2800" i="1" dirty="0" err="1"/>
              <a:t>recettes</a:t>
            </a:r>
            <a:endParaRPr lang="en-GB" sz="2800" i="1" dirty="0"/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321469" y="2205385"/>
            <a:ext cx="8501062" cy="3643312"/>
          </a:xfrm>
        </p:spPr>
        <p:txBody>
          <a:bodyPr/>
          <a:lstStyle/>
          <a:p>
            <a:pPr>
              <a:spcAft>
                <a:spcPts val="600"/>
              </a:spcAft>
              <a:buClrTx/>
            </a:pPr>
            <a:r>
              <a:rPr lang="en-GB" sz="2200" i="0" dirty="0"/>
              <a:t>Les </a:t>
            </a:r>
            <a:r>
              <a:rPr lang="en-GB" sz="2200" i="0" dirty="0" err="1"/>
              <a:t>normes</a:t>
            </a:r>
            <a:r>
              <a:rPr lang="en-GB" sz="2200" i="0" dirty="0"/>
              <a:t> SFP/GFS </a:t>
            </a:r>
            <a:r>
              <a:rPr lang="en-GB" sz="2200" i="0" dirty="0" err="1"/>
              <a:t>sont</a:t>
            </a:r>
            <a:r>
              <a:rPr lang="en-GB" sz="2200" i="0" dirty="0"/>
              <a:t> </a:t>
            </a:r>
            <a:r>
              <a:rPr lang="en-GB" sz="2200" i="0" dirty="0" err="1"/>
              <a:t>généralement</a:t>
            </a:r>
            <a:r>
              <a:rPr lang="en-GB" sz="2200" i="0" dirty="0"/>
              <a:t> </a:t>
            </a:r>
            <a:r>
              <a:rPr lang="en-GB" sz="2200" i="0" dirty="0" err="1"/>
              <a:t>utilisées</a:t>
            </a:r>
            <a:r>
              <a:rPr lang="en-GB" sz="2200" i="0" dirty="0"/>
              <a:t>, </a:t>
            </a:r>
            <a:r>
              <a:rPr lang="en-GB" sz="2200" i="0" dirty="0" err="1"/>
              <a:t>éventuellement</a:t>
            </a:r>
            <a:r>
              <a:rPr lang="en-GB" sz="2200" i="0" dirty="0"/>
              <a:t> </a:t>
            </a:r>
            <a:r>
              <a:rPr lang="en-GB" sz="2200" i="0" dirty="0" err="1"/>
              <a:t>complétées</a:t>
            </a:r>
            <a:r>
              <a:rPr lang="en-GB" sz="2200" i="0" dirty="0"/>
              <a:t> par </a:t>
            </a:r>
            <a:r>
              <a:rPr lang="en-GB" sz="2200" i="0" dirty="0" err="1"/>
              <a:t>une</a:t>
            </a:r>
            <a:r>
              <a:rPr lang="en-GB" sz="2200" i="0" dirty="0"/>
              <a:t> classification administrative, </a:t>
            </a:r>
            <a:r>
              <a:rPr lang="en-GB" sz="2200" i="0" dirty="0" err="1"/>
              <a:t>afin</a:t>
            </a:r>
            <a:r>
              <a:rPr lang="en-GB" sz="2200" i="0" dirty="0"/>
              <a:t> </a:t>
            </a:r>
            <a:r>
              <a:rPr lang="en-GB" sz="2200" i="0" dirty="0" err="1"/>
              <a:t>d’identifier</a:t>
            </a:r>
            <a:r>
              <a:rPr lang="en-GB" sz="2200" i="0" dirty="0"/>
              <a:t> </a:t>
            </a:r>
            <a:r>
              <a:rPr lang="en-GB" sz="2200" i="0" dirty="0" err="1"/>
              <a:t>l’organisation</a:t>
            </a:r>
            <a:r>
              <a:rPr lang="en-GB" sz="2200" i="0" dirty="0"/>
              <a:t> qui </a:t>
            </a:r>
            <a:r>
              <a:rPr lang="en-GB" sz="2200" i="0" dirty="0" err="1"/>
              <a:t>perçoit</a:t>
            </a:r>
            <a:r>
              <a:rPr lang="en-GB" sz="2200" i="0" dirty="0"/>
              <a:t> les </a:t>
            </a:r>
            <a:r>
              <a:rPr lang="en-GB" sz="2200" i="0" dirty="0" err="1"/>
              <a:t>recettes</a:t>
            </a:r>
            <a:r>
              <a:rPr lang="en-GB" sz="2200" i="0" dirty="0"/>
              <a:t>  </a:t>
            </a:r>
          </a:p>
          <a:p>
            <a:pPr>
              <a:spcAft>
                <a:spcPts val="600"/>
              </a:spcAft>
              <a:buClrTx/>
            </a:pPr>
            <a:r>
              <a:rPr lang="en-US" sz="2200" i="0" dirty="0" err="1">
                <a:solidFill>
                  <a:srgbClr val="FF0000"/>
                </a:solidFill>
              </a:rPr>
              <a:t>Selon</a:t>
            </a:r>
            <a:r>
              <a:rPr lang="en-US" sz="2200" i="0" dirty="0">
                <a:solidFill>
                  <a:srgbClr val="FF0000"/>
                </a:solidFill>
              </a:rPr>
              <a:t> le </a:t>
            </a:r>
            <a:r>
              <a:rPr lang="en-US" sz="2200" i="0" dirty="0" err="1">
                <a:solidFill>
                  <a:srgbClr val="FF0000"/>
                </a:solidFill>
              </a:rPr>
              <a:t>manuel</a:t>
            </a:r>
            <a:r>
              <a:rPr lang="en-US" sz="2200" i="0" dirty="0">
                <a:solidFill>
                  <a:srgbClr val="FF0000"/>
                </a:solidFill>
              </a:rPr>
              <a:t> SFP/GFS:  </a:t>
            </a:r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100" b="0" dirty="0"/>
              <a:t>Les </a:t>
            </a:r>
            <a:r>
              <a:rPr lang="en-US" sz="2100" b="0" dirty="0" err="1"/>
              <a:t>impôts</a:t>
            </a:r>
            <a:r>
              <a:rPr lang="en-US" sz="2100" b="0" dirty="0"/>
              <a:t> </a:t>
            </a:r>
            <a:r>
              <a:rPr lang="en-US" sz="2100" b="0" dirty="0" err="1"/>
              <a:t>sont</a:t>
            </a:r>
            <a:r>
              <a:rPr lang="en-US" sz="2100" b="0" dirty="0"/>
              <a:t> </a:t>
            </a:r>
            <a:r>
              <a:rPr lang="en-US" sz="2100" b="0" dirty="0" err="1"/>
              <a:t>classés</a:t>
            </a:r>
            <a:r>
              <a:rPr lang="en-US" sz="2100" b="0" dirty="0"/>
              <a:t> </a:t>
            </a:r>
            <a:r>
              <a:rPr lang="en-US" sz="2100" b="0" dirty="0" err="1"/>
              <a:t>principalement</a:t>
            </a:r>
            <a:r>
              <a:rPr lang="en-US" sz="2100" b="0" dirty="0"/>
              <a:t> </a:t>
            </a:r>
            <a:r>
              <a:rPr lang="en-US" sz="2100" b="0" dirty="0" err="1"/>
              <a:t>en</a:t>
            </a:r>
            <a:r>
              <a:rPr lang="en-US" sz="2100" b="0" dirty="0"/>
              <a:t> </a:t>
            </a:r>
            <a:r>
              <a:rPr lang="en-US" sz="2100" b="0" dirty="0" err="1"/>
              <a:t>fonction</a:t>
            </a:r>
            <a:r>
              <a:rPr lang="en-US" sz="2100" b="0" dirty="0"/>
              <a:t> de </a:t>
            </a:r>
            <a:r>
              <a:rPr lang="en-US" sz="2100" b="0" dirty="0" err="1"/>
              <a:t>l’assiette</a:t>
            </a:r>
            <a:r>
              <a:rPr lang="en-US" sz="2100" b="0" dirty="0"/>
              <a:t> sur </a:t>
            </a:r>
            <a:r>
              <a:rPr lang="en-US" sz="2100" b="0" dirty="0" err="1"/>
              <a:t>laquelle</a:t>
            </a:r>
            <a:r>
              <a:rPr lang="en-US" sz="2100" b="0" dirty="0"/>
              <a:t> </a:t>
            </a:r>
            <a:r>
              <a:rPr lang="en-US" sz="2100" b="0" dirty="0" err="1"/>
              <a:t>l’impôt</a:t>
            </a:r>
            <a:r>
              <a:rPr lang="en-US" sz="2100" b="0" dirty="0"/>
              <a:t> </a:t>
            </a:r>
            <a:r>
              <a:rPr lang="en-US" sz="2100" b="0" dirty="0" err="1"/>
              <a:t>est</a:t>
            </a:r>
            <a:r>
              <a:rPr lang="en-US" sz="2100" b="0" dirty="0"/>
              <a:t> </a:t>
            </a:r>
            <a:r>
              <a:rPr lang="en-US" sz="2100" b="0" dirty="0" err="1"/>
              <a:t>levé</a:t>
            </a:r>
            <a:r>
              <a:rPr lang="en-US" sz="2100" b="0" dirty="0"/>
              <a:t>. </a:t>
            </a:r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100" b="0" dirty="0"/>
              <a:t>Les dons </a:t>
            </a:r>
            <a:r>
              <a:rPr lang="en-US" sz="2100" b="0" dirty="0" err="1"/>
              <a:t>sont</a:t>
            </a:r>
            <a:r>
              <a:rPr lang="en-US" sz="2100" b="0" dirty="0"/>
              <a:t> </a:t>
            </a:r>
            <a:r>
              <a:rPr lang="en-US" sz="2100" b="0" dirty="0" err="1"/>
              <a:t>classés</a:t>
            </a:r>
            <a:r>
              <a:rPr lang="en-US" sz="2100" b="0" dirty="0"/>
              <a:t> </a:t>
            </a:r>
            <a:r>
              <a:rPr lang="en-US" sz="2100" b="0" dirty="0" err="1"/>
              <a:t>en</a:t>
            </a:r>
            <a:r>
              <a:rPr lang="en-US" sz="2100" b="0" dirty="0"/>
              <a:t> </a:t>
            </a:r>
            <a:r>
              <a:rPr lang="en-US" sz="2100" b="0" dirty="0" err="1"/>
              <a:t>fonction</a:t>
            </a:r>
            <a:r>
              <a:rPr lang="en-US" sz="2100" b="0" dirty="0"/>
              <a:t> du type de source à </a:t>
            </a:r>
            <a:r>
              <a:rPr lang="en-US" sz="2100" b="0" dirty="0" err="1"/>
              <a:t>partir</a:t>
            </a:r>
            <a:r>
              <a:rPr lang="en-US" sz="2100" b="0" dirty="0"/>
              <a:t> de </a:t>
            </a:r>
            <a:r>
              <a:rPr lang="en-US" sz="2100" b="0" dirty="0" err="1"/>
              <a:t>laquelle</a:t>
            </a:r>
            <a:r>
              <a:rPr lang="en-US" sz="2100" b="0" dirty="0"/>
              <a:t> les </a:t>
            </a:r>
            <a:r>
              <a:rPr lang="en-US" sz="2100" b="0" dirty="0" err="1"/>
              <a:t>recettes</a:t>
            </a:r>
            <a:r>
              <a:rPr lang="en-US" sz="2100" b="0" dirty="0"/>
              <a:t> </a:t>
            </a:r>
            <a:r>
              <a:rPr lang="en-US" sz="2100" b="0" dirty="0" err="1"/>
              <a:t>sont</a:t>
            </a:r>
            <a:r>
              <a:rPr lang="en-US" sz="2100" b="0" dirty="0"/>
              <a:t> </a:t>
            </a:r>
            <a:r>
              <a:rPr lang="en-US" sz="2100" b="0" dirty="0" err="1"/>
              <a:t>dérivées</a:t>
            </a:r>
            <a:endParaRPr lang="en-US" sz="2100" b="0" dirty="0"/>
          </a:p>
          <a:p>
            <a:pPr lvl="1"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100" b="0" dirty="0"/>
              <a:t>Les </a:t>
            </a:r>
            <a:r>
              <a:rPr lang="en-US" sz="2100" b="0" dirty="0" err="1"/>
              <a:t>revenus</a:t>
            </a:r>
            <a:r>
              <a:rPr lang="en-US" sz="2100" b="0" dirty="0"/>
              <a:t> de la </a:t>
            </a:r>
            <a:r>
              <a:rPr lang="en-US" sz="2100" b="0" dirty="0" err="1"/>
              <a:t>propriété</a:t>
            </a:r>
            <a:r>
              <a:rPr lang="en-US" sz="2100" b="0" dirty="0"/>
              <a:t> </a:t>
            </a:r>
            <a:r>
              <a:rPr lang="en-US" sz="2100" b="0" dirty="0" err="1"/>
              <a:t>sont</a:t>
            </a:r>
            <a:r>
              <a:rPr lang="en-US" sz="2100" b="0" dirty="0"/>
              <a:t> </a:t>
            </a:r>
            <a:r>
              <a:rPr lang="en-US" sz="2100" b="0" dirty="0" err="1"/>
              <a:t>classés</a:t>
            </a:r>
            <a:r>
              <a:rPr lang="en-US" sz="2100" b="0" dirty="0"/>
              <a:t> </a:t>
            </a:r>
            <a:r>
              <a:rPr lang="en-US" sz="2100" b="0" dirty="0" err="1"/>
              <a:t>en</a:t>
            </a:r>
            <a:r>
              <a:rPr lang="en-US" sz="2100" b="0" dirty="0"/>
              <a:t> </a:t>
            </a:r>
            <a:r>
              <a:rPr lang="en-US" sz="2100" b="0" dirty="0" err="1"/>
              <a:t>fonction</a:t>
            </a:r>
            <a:r>
              <a:rPr lang="en-US" sz="2100" b="0" dirty="0"/>
              <a:t> du type de </a:t>
            </a:r>
            <a:r>
              <a:rPr lang="en-US" sz="2100" b="0" dirty="0" err="1"/>
              <a:t>revenu</a:t>
            </a:r>
            <a:endParaRPr lang="en-US" sz="2100" dirty="0"/>
          </a:p>
          <a:p>
            <a:pPr lvl="1"/>
            <a:endParaRPr lang="en-GB" sz="2200" dirty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B9F651-57C2-4A11-9A0B-849EEEC65B6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936625"/>
          </a:xfrm>
        </p:spPr>
        <p:txBody>
          <a:bodyPr/>
          <a:lstStyle/>
          <a:p>
            <a:r>
              <a:rPr lang="en-GB" dirty="0" err="1"/>
              <a:t>Recettes</a:t>
            </a:r>
            <a:r>
              <a:rPr lang="en-GB" dirty="0"/>
              <a:t> SFP/GFS (1)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61C59-ADFF-472B-AFA3-B4037F618D3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1701"/>
            <a:ext cx="9144000" cy="50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Recettes</a:t>
            </a:r>
            <a:r>
              <a:rPr lang="en-GB" dirty="0"/>
              <a:t> SFP/GFS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61C59-ADFF-472B-AFA3-B4037F618D3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02914"/>
            <a:ext cx="9144000" cy="400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2EFB58-2C0A-4E39-90D0-331F44B6E1C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1082031"/>
            <a:ext cx="7786687" cy="654050"/>
          </a:xfrm>
        </p:spPr>
        <p:txBody>
          <a:bodyPr/>
          <a:lstStyle/>
          <a:p>
            <a:r>
              <a:rPr lang="en-US" sz="3200" i="1" dirty="0"/>
              <a:t>Classifications des </a:t>
            </a:r>
            <a:r>
              <a:rPr lang="en-US" sz="3200" i="1" dirty="0" err="1"/>
              <a:t>dépenses</a:t>
            </a:r>
            <a:r>
              <a:rPr lang="en-US" sz="3200" i="1" dirty="0"/>
              <a:t> </a:t>
            </a:r>
          </a:p>
        </p:txBody>
      </p:sp>
      <p:sp>
        <p:nvSpPr>
          <p:cNvPr id="1434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16" y="1772816"/>
            <a:ext cx="9144000" cy="374488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fr-FR" sz="2200" i="0" dirty="0">
                <a:latin typeface="+mj-lt"/>
                <a:cs typeface="Arial" panose="020B0604020202020204" pitchFamily="34" charset="0"/>
              </a:rPr>
              <a:t>Classifications analytiques, normes internationales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</a:pPr>
            <a:r>
              <a:rPr lang="fr-FR" b="0" dirty="0">
                <a:latin typeface="+mj-lt"/>
                <a:cs typeface="Arial" panose="020B0604020202020204" pitchFamily="34" charset="0"/>
              </a:rPr>
              <a:t>Fonction (CFAP/COFOG): pour des analyses historiques, des comparaisons internationales et la formulation des politiques publiques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Tx/>
            </a:pPr>
            <a:r>
              <a:rPr lang="fr-FR" b="0" dirty="0">
                <a:latin typeface="+mj-lt"/>
                <a:cs typeface="Arial" panose="020B0604020202020204" pitchFamily="34" charset="0"/>
              </a:rPr>
              <a:t>Économique (SFP/GFS): pour des analyses budgétaires et économiques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fr-FR" sz="2200" i="0" dirty="0">
                <a:latin typeface="+mj-lt"/>
                <a:cs typeface="Arial" panose="020B0604020202020204" pitchFamily="34" charset="0"/>
              </a:rPr>
              <a:t>Classifications pour gérer le budget</a:t>
            </a:r>
          </a:p>
          <a:p>
            <a:pPr lvl="1">
              <a:buClrTx/>
            </a:pPr>
            <a:r>
              <a:rPr lang="fr-FR" b="0" dirty="0">
                <a:latin typeface="+mj-lt"/>
                <a:cs typeface="Arial" panose="020B0604020202020204" pitchFamily="34" charset="0"/>
              </a:rPr>
              <a:t>par nature (en principe économique) : pour les contrôles et la gestion interne</a:t>
            </a:r>
          </a:p>
          <a:p>
            <a:pPr lvl="1">
              <a:buClrTx/>
            </a:pPr>
            <a:r>
              <a:rPr lang="fr-FR" b="0" dirty="0">
                <a:latin typeface="+mj-lt"/>
                <a:cs typeface="Arial" panose="020B0604020202020204" pitchFamily="34" charset="0"/>
              </a:rPr>
              <a:t>Organisation (administrative): pour la redevabilité, la gestion</a:t>
            </a:r>
          </a:p>
          <a:p>
            <a:pPr lvl="1">
              <a:buClrTx/>
            </a:pPr>
            <a:r>
              <a:rPr lang="fr-FR" b="0" dirty="0">
                <a:latin typeface="+mj-lt"/>
                <a:cs typeface="Arial" panose="020B0604020202020204" pitchFamily="34" charset="0"/>
              </a:rPr>
              <a:t>Autre (par ex. sources de financement) pour l’administration du budget, et des besoins spécifiques   </a:t>
            </a:r>
          </a:p>
          <a:p>
            <a:pPr lvl="1">
              <a:buClrTx/>
            </a:pPr>
            <a:r>
              <a:rPr lang="fr-FR" b="0" dirty="0">
                <a:latin typeface="+mj-lt"/>
                <a:cs typeface="Arial" panose="020B0604020202020204" pitchFamily="34" charset="0"/>
              </a:rPr>
              <a:t>Programme: pour la formulation de politiques, le suivi de la performance, la redevabilité</a:t>
            </a: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1712</Words>
  <Application>Microsoft Office PowerPoint</Application>
  <PresentationFormat>On-screen Show (4:3)</PresentationFormat>
  <Paragraphs>258</Paragraphs>
  <Slides>32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Courier New</vt:lpstr>
      <vt:lpstr>Times New Roman</vt:lpstr>
      <vt:lpstr>Verdana</vt:lpstr>
      <vt:lpstr>Wingdings</vt:lpstr>
      <vt:lpstr>Slide_Master</vt:lpstr>
      <vt:lpstr>Feuille de calcul</vt:lpstr>
      <vt:lpstr>Worksheet</vt:lpstr>
      <vt:lpstr>INTRODUCTION À LA GESTION DES FINANCES PUBLIQUES</vt:lpstr>
      <vt:lpstr>Plan du module </vt:lpstr>
      <vt:lpstr>Définitions </vt:lpstr>
      <vt:lpstr>Nomenclature (système de classification) budgétaire : Rôle</vt:lpstr>
      <vt:lpstr>Les types de classification</vt:lpstr>
      <vt:lpstr>Classification des recettes</vt:lpstr>
      <vt:lpstr>Recettes SFP/GFS (1)</vt:lpstr>
      <vt:lpstr>Recettes SFP/GFS (2)</vt:lpstr>
      <vt:lpstr>Classifications des dépenses </vt:lpstr>
      <vt:lpstr>Plan du module </vt:lpstr>
      <vt:lpstr>CFAP/COFOG (classification des fonctions des administrations publiques)</vt:lpstr>
      <vt:lpstr>PowerPoint Presentation</vt:lpstr>
      <vt:lpstr>Classification économique du  manuel SFP/GFS</vt:lpstr>
      <vt:lpstr>PowerPoint Presentation</vt:lpstr>
      <vt:lpstr>La classification économique et l’établissement de rapports  financiers (1)</vt:lpstr>
      <vt:lpstr>La classification économique et l’établissement de rapports financiers (2)</vt:lpstr>
      <vt:lpstr>PowerPoint Presentation</vt:lpstr>
      <vt:lpstr>Plan du module </vt:lpstr>
      <vt:lpstr>Classifications pour la gestion du budget </vt:lpstr>
      <vt:lpstr>PowerPoint Presentation</vt:lpstr>
      <vt:lpstr>Le programme comme élément d’un système de classification du budget (1)</vt:lpstr>
      <vt:lpstr>Le programme comme élément d’un système de classification du budget  </vt:lpstr>
      <vt:lpstr>Le programme et la gestion du budget </vt:lpstr>
      <vt:lpstr>   Afrique du Sud: Ministère de la Défense et des vétérans</vt:lpstr>
      <vt:lpstr>Plan du module </vt:lpstr>
      <vt:lpstr>Code budgétaire (Arménie): </vt:lpstr>
      <vt:lpstr>Classification budgétaire et contrôle des dépenses</vt:lpstr>
      <vt:lpstr>Relations entre les classifications des dépenses</vt:lpstr>
      <vt:lpstr>Plan du module </vt:lpstr>
      <vt:lpstr>Le plan comptable</vt:lpstr>
      <vt:lpstr>PowerPoint Presentation</vt:lpstr>
      <vt:lpstr>Messages clef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Florence Brosset-Heckel</cp:lastModifiedBy>
  <cp:revision>173</cp:revision>
  <dcterms:created xsi:type="dcterms:W3CDTF">2011-10-28T10:25:18Z</dcterms:created>
  <dcterms:modified xsi:type="dcterms:W3CDTF">2018-06-13T08:54:06Z</dcterms:modified>
</cp:coreProperties>
</file>