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61" r:id="rId2"/>
  </p:sldMasterIdLst>
  <p:notesMasterIdLst>
    <p:notesMasterId r:id="rId28"/>
  </p:notesMasterIdLst>
  <p:handoutMasterIdLst>
    <p:handoutMasterId r:id="rId29"/>
  </p:handoutMasterIdLst>
  <p:sldIdLst>
    <p:sldId id="258" r:id="rId3"/>
    <p:sldId id="314" r:id="rId4"/>
    <p:sldId id="313" r:id="rId5"/>
    <p:sldId id="261" r:id="rId6"/>
    <p:sldId id="311" r:id="rId7"/>
    <p:sldId id="327" r:id="rId8"/>
    <p:sldId id="318" r:id="rId9"/>
    <p:sldId id="321" r:id="rId10"/>
    <p:sldId id="263" r:id="rId11"/>
    <p:sldId id="315" r:id="rId12"/>
    <p:sldId id="328" r:id="rId13"/>
    <p:sldId id="322" r:id="rId14"/>
    <p:sldId id="267" r:id="rId15"/>
    <p:sldId id="268" r:id="rId16"/>
    <p:sldId id="323" r:id="rId17"/>
    <p:sldId id="272" r:id="rId18"/>
    <p:sldId id="273" r:id="rId19"/>
    <p:sldId id="277" r:id="rId20"/>
    <p:sldId id="278" r:id="rId21"/>
    <p:sldId id="320" r:id="rId22"/>
    <p:sldId id="326" r:id="rId23"/>
    <p:sldId id="325" r:id="rId24"/>
    <p:sldId id="281" r:id="rId25"/>
    <p:sldId id="282" r:id="rId26"/>
    <p:sldId id="283" r:id="rId2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D62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65" autoAdjust="0"/>
    <p:restoredTop sz="83929" autoAdjust="0"/>
  </p:normalViewPr>
  <p:slideViewPr>
    <p:cSldViewPr>
      <p:cViewPr varScale="1">
        <p:scale>
          <a:sx n="70" d="100"/>
          <a:sy n="70" d="100"/>
        </p:scale>
        <p:origin x="1085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912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A4E38D2-EF15-427E-8D42-9324B1416C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45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F435C05-7188-46A7-8FC3-B0D4C72BBF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916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327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9949F-59D2-4AAF-BDBB-535A05BC5BDD}" type="slidenum">
              <a:rPr lang="fr-BE" smtClean="0"/>
              <a:pPr/>
              <a:t>1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62748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1EB6E-4572-4CA6-9754-5528A3BB6F90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92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Times New Roman" pitchFamily="18" charset="0"/>
              </a:rPr>
              <a:t>In post-conflict economies, due to capacity constraints, first step would be for MOF to collect the revenue itself, until sufficient capacity in place for revenue administration responsibilities to be devolved. </a:t>
            </a:r>
          </a:p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512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79E7C8-F19A-44CE-B861-1BB44EFEA93D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736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E5DC8-DE23-43B9-B0A1-704EBDB00A37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523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>
                <a:latin typeface="Times New Roman" pitchFamily="18" charset="0"/>
              </a:rPr>
              <a:t>In post-conflict economies, due to capacity constraints, first step would be for MOF to collect the revenue itself, until sufficient capacity in place for revenue administration responsibilities to be devolved. </a:t>
            </a:r>
          </a:p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532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8FB411-0DD7-48BC-B55E-1BD0591AA801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525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542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A1590E-3CBC-49CE-AB62-9B190BD5B029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9238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E3AC15-E7EE-0D47-A204-EA4AC7113311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318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1EB6E-4572-4CA6-9754-5528A3BB6F90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209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563796-5CD2-46BA-B105-3F33306863D0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0671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fr-BE" dirty="0"/>
              <a:t>NB: Full </a:t>
            </a:r>
            <a:r>
              <a:rPr lang="fr-BE" dirty="0" err="1"/>
              <a:t>equation</a:t>
            </a:r>
            <a:r>
              <a:rPr lang="fr-BE" dirty="0"/>
              <a:t> for variation of </a:t>
            </a:r>
            <a:r>
              <a:rPr lang="fr-BE" dirty="0" err="1"/>
              <a:t>tax</a:t>
            </a:r>
            <a:r>
              <a:rPr lang="fr-BE" dirty="0"/>
              <a:t> revenue </a:t>
            </a:r>
            <a:r>
              <a:rPr lang="fr-BE" dirty="0" err="1"/>
              <a:t>is</a:t>
            </a:r>
            <a:r>
              <a:rPr lang="fr-BE" dirty="0"/>
              <a:t> </a:t>
            </a:r>
          </a:p>
          <a:p>
            <a:pPr eaLnBrk="1" hangingPunct="1">
              <a:spcBef>
                <a:spcPct val="0"/>
              </a:spcBef>
              <a:defRPr/>
            </a:pPr>
            <a:endParaRPr lang="fr-BE" dirty="0"/>
          </a:p>
          <a:p>
            <a:pPr eaLnBrk="1" hangingPunct="1">
              <a:spcBef>
                <a:spcPct val="0"/>
              </a:spcBef>
              <a:defRPr/>
            </a:pPr>
            <a:r>
              <a:rPr lang="fr-BE" dirty="0" err="1">
                <a:latin typeface="Symbol" pitchFamily="18" charset="2"/>
              </a:rPr>
              <a:t>D</a:t>
            </a:r>
            <a:r>
              <a:rPr lang="fr-BE" dirty="0" err="1"/>
              <a:t>TR</a:t>
            </a:r>
            <a:r>
              <a:rPr lang="fr-BE" baseline="-25000" dirty="0" err="1"/>
              <a:t>i</a:t>
            </a:r>
            <a:r>
              <a:rPr lang="fr-BE" dirty="0"/>
              <a:t> = </a:t>
            </a:r>
            <a:r>
              <a:rPr lang="fr-BE" dirty="0" err="1">
                <a:latin typeface="Symbol" pitchFamily="18" charset="2"/>
              </a:rPr>
              <a:t>D</a:t>
            </a:r>
            <a:r>
              <a:rPr lang="fr-BE" dirty="0" err="1"/>
              <a:t>Tb</a:t>
            </a:r>
            <a:r>
              <a:rPr lang="fr-BE" baseline="-25000" dirty="0" err="1"/>
              <a:t>i</a:t>
            </a:r>
            <a:r>
              <a:rPr lang="fr-BE" dirty="0"/>
              <a:t> x t</a:t>
            </a:r>
            <a:r>
              <a:rPr lang="fr-BE" baseline="-25000" dirty="0"/>
              <a:t>i </a:t>
            </a:r>
            <a:r>
              <a:rPr lang="fr-BE" dirty="0"/>
              <a:t>+ </a:t>
            </a:r>
            <a:r>
              <a:rPr lang="fr-BE" dirty="0" err="1"/>
              <a:t>TB</a:t>
            </a:r>
            <a:r>
              <a:rPr lang="fr-BE" baseline="-25000" dirty="0" err="1"/>
              <a:t>i</a:t>
            </a:r>
            <a:r>
              <a:rPr lang="fr-BE" dirty="0"/>
              <a:t> x </a:t>
            </a:r>
            <a:r>
              <a:rPr lang="fr-BE" dirty="0" err="1">
                <a:latin typeface="Symbol" pitchFamily="18" charset="2"/>
              </a:rPr>
              <a:t>D</a:t>
            </a:r>
            <a:r>
              <a:rPr lang="fr-BE" dirty="0" err="1"/>
              <a:t>t</a:t>
            </a:r>
            <a:r>
              <a:rPr lang="fr-BE" baseline="-25000" dirty="0" err="1"/>
              <a:t>i</a:t>
            </a:r>
            <a:r>
              <a:rPr lang="fr-BE" baseline="-25000" dirty="0"/>
              <a:t>  </a:t>
            </a:r>
            <a:r>
              <a:rPr lang="fr-BE" dirty="0">
                <a:latin typeface="+mn-lt"/>
              </a:rPr>
              <a:t>+ </a:t>
            </a:r>
            <a:r>
              <a:rPr lang="fr-BE" dirty="0" err="1">
                <a:latin typeface="Symbol" pitchFamily="18" charset="2"/>
              </a:rPr>
              <a:t>D</a:t>
            </a:r>
            <a:r>
              <a:rPr lang="fr-BE" dirty="0" err="1"/>
              <a:t>Tb</a:t>
            </a:r>
            <a:r>
              <a:rPr lang="fr-BE" baseline="-25000" dirty="0" err="1"/>
              <a:t>i</a:t>
            </a:r>
            <a:r>
              <a:rPr lang="fr-BE" dirty="0"/>
              <a:t> x  </a:t>
            </a:r>
            <a:r>
              <a:rPr lang="fr-BE" dirty="0" err="1">
                <a:latin typeface="Symbol" pitchFamily="18" charset="2"/>
              </a:rPr>
              <a:t>D</a:t>
            </a:r>
            <a:r>
              <a:rPr lang="fr-BE" dirty="0" err="1"/>
              <a:t>t</a:t>
            </a:r>
            <a:r>
              <a:rPr lang="fr-BE" baseline="-25000" dirty="0" err="1"/>
              <a:t>i</a:t>
            </a:r>
            <a:r>
              <a:rPr lang="fr-BE" baseline="-25000" dirty="0"/>
              <a:t> </a:t>
            </a:r>
            <a:r>
              <a:rPr lang="fr-BE" dirty="0"/>
              <a:t> but the second </a:t>
            </a:r>
            <a:r>
              <a:rPr lang="fr-BE" dirty="0" err="1"/>
              <a:t>derivative</a:t>
            </a:r>
            <a:r>
              <a:rPr lang="fr-BE" dirty="0"/>
              <a:t> </a:t>
            </a:r>
            <a:r>
              <a:rPr lang="fr-BE" dirty="0" err="1"/>
              <a:t>term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neglected</a:t>
            </a:r>
            <a:r>
              <a:rPr lang="fr-BE" dirty="0"/>
              <a:t>. </a:t>
            </a:r>
            <a:endParaRPr lang="fr-BE" dirty="0">
              <a:latin typeface="+mn-lt"/>
            </a:endParaRPr>
          </a:p>
        </p:txBody>
      </p:sp>
      <p:sp>
        <p:nvSpPr>
          <p:cNvPr id="573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F19277-CE57-4BB1-8D8E-E57295A13BEB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4093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528460-1C0D-4B01-BD21-9FFEC8428504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39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1EB6E-4572-4CA6-9754-5528A3BB6F9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4595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BE" dirty="0"/>
              <a:t>Note 1:  Government revenues arise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many</a:t>
            </a:r>
            <a:r>
              <a:rPr lang="fr-BE" dirty="0"/>
              <a:t> sources: taxes, user </a:t>
            </a:r>
            <a:r>
              <a:rPr lang="fr-BE" dirty="0" err="1"/>
              <a:t>fees</a:t>
            </a:r>
            <a:r>
              <a:rPr lang="fr-BE" dirty="0"/>
              <a:t>, </a:t>
            </a:r>
            <a:r>
              <a:rPr lang="fr-BE" dirty="0" err="1"/>
              <a:t>interest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investments</a:t>
            </a:r>
            <a:r>
              <a:rPr lang="fr-BE" dirty="0"/>
              <a:t>, dividendes, </a:t>
            </a:r>
            <a:r>
              <a:rPr lang="fr-BE" dirty="0" err="1"/>
              <a:t>proceeds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sale or </a:t>
            </a:r>
            <a:r>
              <a:rPr lang="fr-BE" dirty="0" err="1"/>
              <a:t>lease</a:t>
            </a:r>
            <a:r>
              <a:rPr lang="fr-BE" dirty="0"/>
              <a:t> of </a:t>
            </a:r>
            <a:r>
              <a:rPr lang="fr-BE" dirty="0" err="1"/>
              <a:t>government</a:t>
            </a:r>
            <a:r>
              <a:rPr lang="fr-BE" dirty="0"/>
              <a:t> </a:t>
            </a:r>
            <a:r>
              <a:rPr lang="fr-BE" dirty="0" err="1"/>
              <a:t>property</a:t>
            </a:r>
            <a:r>
              <a:rPr lang="fr-BE" dirty="0"/>
              <a:t>, </a:t>
            </a:r>
            <a:r>
              <a:rPr lang="fr-BE" dirty="0" err="1"/>
              <a:t>proceeds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licensing</a:t>
            </a:r>
            <a:r>
              <a:rPr lang="fr-BE" dirty="0"/>
              <a:t> or </a:t>
            </a:r>
            <a:r>
              <a:rPr lang="fr-BE" dirty="0" err="1"/>
              <a:t>selling</a:t>
            </a:r>
            <a:r>
              <a:rPr lang="fr-BE" dirty="0"/>
              <a:t> </a:t>
            </a:r>
            <a:r>
              <a:rPr lang="fr-BE" dirty="0" err="1"/>
              <a:t>rights</a:t>
            </a:r>
            <a:r>
              <a:rPr lang="fr-BE" dirty="0"/>
              <a:t> </a:t>
            </a:r>
            <a:r>
              <a:rPr lang="fr-BE" dirty="0" err="1"/>
              <a:t>controlled</a:t>
            </a:r>
            <a:r>
              <a:rPr lang="fr-BE" dirty="0"/>
              <a:t> by </a:t>
            </a:r>
            <a:r>
              <a:rPr lang="fr-BE" dirty="0" err="1"/>
              <a:t>governments</a:t>
            </a:r>
            <a:r>
              <a:rPr lang="fr-BE" dirty="0"/>
              <a:t>, fines, </a:t>
            </a:r>
            <a:r>
              <a:rPr lang="fr-BE" dirty="0" err="1"/>
              <a:t>grants</a:t>
            </a:r>
            <a:r>
              <a:rPr lang="fr-BE" dirty="0"/>
              <a:t>. </a:t>
            </a:r>
          </a:p>
          <a:p>
            <a:pPr eaLnBrk="1" hangingPunct="1">
              <a:spcBef>
                <a:spcPct val="0"/>
              </a:spcBef>
            </a:pPr>
            <a:r>
              <a:rPr lang="fr-BE" dirty="0"/>
              <a:t>This module </a:t>
            </a:r>
            <a:r>
              <a:rPr lang="fr-BE" dirty="0" err="1"/>
              <a:t>will</a:t>
            </a:r>
            <a:r>
              <a:rPr lang="fr-BE" dirty="0"/>
              <a:t> focus on taxes (in the </a:t>
            </a:r>
            <a:r>
              <a:rPr lang="fr-BE" dirty="0" err="1"/>
              <a:t>broad</a:t>
            </a:r>
            <a:r>
              <a:rPr lang="fr-BE" dirty="0"/>
              <a:t> </a:t>
            </a:r>
            <a:r>
              <a:rPr lang="fr-BE" dirty="0" err="1"/>
              <a:t>sense</a:t>
            </a:r>
            <a:r>
              <a:rPr lang="fr-BE" dirty="0"/>
              <a:t> </a:t>
            </a:r>
            <a:r>
              <a:rPr lang="fr-BE" dirty="0" err="1"/>
              <a:t>including</a:t>
            </a:r>
            <a:r>
              <a:rPr lang="fr-BE" dirty="0"/>
              <a:t> social </a:t>
            </a:r>
            <a:r>
              <a:rPr lang="fr-BE" dirty="0" err="1"/>
              <a:t>security</a:t>
            </a:r>
            <a:r>
              <a:rPr lang="fr-BE" dirty="0"/>
              <a:t> contributions)</a:t>
            </a:r>
          </a:p>
          <a:p>
            <a:pPr eaLnBrk="1" hangingPunct="1">
              <a:spcBef>
                <a:spcPct val="0"/>
              </a:spcBef>
            </a:pPr>
            <a:endParaRPr lang="fr-BE" dirty="0"/>
          </a:p>
          <a:p>
            <a:pPr eaLnBrk="1" hangingPunct="1">
              <a:spcBef>
                <a:spcPct val="0"/>
              </a:spcBef>
            </a:pPr>
            <a:r>
              <a:rPr lang="fr-BE" dirty="0"/>
              <a:t>Note 2: This session </a:t>
            </a:r>
            <a:r>
              <a:rPr lang="fr-BE" dirty="0" err="1"/>
              <a:t>does</a:t>
            </a:r>
            <a:r>
              <a:rPr lang="fr-BE" dirty="0"/>
              <a:t> not deal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tax</a:t>
            </a:r>
            <a:r>
              <a:rPr lang="fr-BE" dirty="0"/>
              <a:t> </a:t>
            </a:r>
            <a:r>
              <a:rPr lang="fr-BE" dirty="0" err="1"/>
              <a:t>policy</a:t>
            </a:r>
            <a:r>
              <a:rPr lang="fr-BE" dirty="0"/>
              <a:t> (cf. Macro-course and PFM II).</a:t>
            </a:r>
          </a:p>
          <a:p>
            <a:pPr eaLnBrk="1" hangingPunct="1">
              <a:spcBef>
                <a:spcPct val="0"/>
              </a:spcBef>
            </a:pPr>
            <a:endParaRPr lang="fr-BE" dirty="0"/>
          </a:p>
          <a:p>
            <a:pPr eaLnBrk="1" hangingPunct="1">
              <a:spcBef>
                <a:spcPct val="0"/>
              </a:spcBef>
            </a:pPr>
            <a:r>
              <a:rPr lang="fr-BE" dirty="0"/>
              <a:t>Note</a:t>
            </a:r>
            <a:r>
              <a:rPr lang="fr-BE" baseline="0" dirty="0"/>
              <a:t> 3: Noter l’insistance renforcée de la CE sur la mobilisation des ressources financières nationales. Mentionner qu’un cours spécifique y est consacré dans le cadre du PPCM.</a:t>
            </a:r>
            <a:endParaRPr lang="fr-BE" dirty="0"/>
          </a:p>
          <a:p>
            <a:pPr eaLnBrk="1" hangingPunct="1">
              <a:spcBef>
                <a:spcPct val="0"/>
              </a:spcBef>
            </a:pPr>
            <a:endParaRPr lang="fr-BE" dirty="0"/>
          </a:p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05FD11-4E66-4DA8-AA34-B85BB1A32C2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910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E3AC15-E7EE-0D47-A204-EA4AC7113311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224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1EB6E-4572-4CA6-9754-5528A3BB6F9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778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BE"/>
              <a:t>Note: Economic classification can be completed by an administrative classification (by managing department) if necessary</a:t>
            </a:r>
          </a:p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B36E4E-A42C-4C3C-B45D-8425C4E4AA03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876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1EB6E-4572-4CA6-9754-5528A3BB6F90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324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BE" dirty="0"/>
              <a:t>Noter</a:t>
            </a:r>
            <a:r>
              <a:rPr lang="fr-BE" baseline="0" dirty="0"/>
              <a:t> que ceci fait l’objet d’un nouveau critère d’éligibilité pour l’AB de la CE. </a:t>
            </a:r>
          </a:p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450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9136B6-EFAB-44C4-945B-DA13CEE538BF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98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460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7B0704-55F5-4BA1-A68C-436F1F235D01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59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4B68DD0-85A2-4D6E-AEF8-35542DD6FF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0827F-635E-4497-83D4-1580683EB4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E9260-C981-44CB-BDFB-26CD08DBB7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26B60-E545-4BC2-BBD2-D1F6F14EC6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EF36C-B5DA-4493-B2FD-23E4F43BDA7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EF36C-B5DA-4493-B2FD-23E4F43BDA7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8A3CBB-9799-4B2E-817A-A65773E97D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376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5ECB5-2831-417A-A598-4543F1A21D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E9B16-1A67-4F35-B1D0-C16FBB2B30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4F171-46D4-4814-864F-8B683E8A08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13B48-1864-4DDE-999B-C08B34D6BE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DCACE-75E3-4744-8D7C-7C503297EA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10D1B-3875-428E-B521-3DC578D1E4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202C7-EDB5-40BD-96F8-05263F4A11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E3F7B-04E5-4618-94EE-F3C23E9A77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29EF36C-B5DA-4493-B2FD-23E4F43BDA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2057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8" r:id="rId12"/>
    <p:sldLayoutId id="2147483759" r:id="rId13"/>
    <p:sldLayoutId id="2147483760" r:id="rId14"/>
    <p:sldLayoutId id="2147483782" r:id="rId15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12A2D-DB6A-4B37-826B-B3C4BD6E7961}" type="datetimeFigureOut">
              <a:rPr lang="en-US" smtClean="0"/>
              <a:pPr/>
              <a:t>6/13/2018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F7E6F-C2E2-4623-A4C6-B0595E2664F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Consommation" TargetMode="External"/><Relationship Id="rId2" Type="http://schemas.openxmlformats.org/officeDocument/2006/relationships/hyperlink" Target="https://fr.wikipedia.org/wiki/Imp%C3%B4t_indirec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iti.org/" TargetMode="External"/><Relationship Id="rId7" Type="http://schemas.openxmlformats.org/officeDocument/2006/relationships/hyperlink" Target="http://www.taxcompact.net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://www.oecd.org/tax/transparency/" TargetMode="External"/><Relationship Id="rId5" Type="http://schemas.openxmlformats.org/officeDocument/2006/relationships/hyperlink" Target="http://www.oecd.org/tax/transparency/global-forum-AEOI-roadmap-for-developing-countries.pdf" TargetMode="External"/><Relationship Id="rId4" Type="http://schemas.openxmlformats.org/officeDocument/2006/relationships/hyperlink" Target="http://www.oecd.org/ctp/beps.htm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2071688"/>
            <a:ext cx="7772400" cy="938212"/>
          </a:xfrm>
        </p:spPr>
        <p:txBody>
          <a:bodyPr/>
          <a:lstStyle/>
          <a:p>
            <a:pPr marL="0" indent="1588" algn="ctr" eaLnBrk="1" hangingPunct="1"/>
            <a:r>
              <a:rPr lang="en-GB" sz="2800" dirty="0">
                <a:solidFill>
                  <a:schemeClr val="bg1"/>
                </a:solidFill>
              </a:rPr>
              <a:t>INTRODUCTION À LA GESTION DES FINANCES PUBLIQUES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38" y="3643313"/>
            <a:ext cx="7088187" cy="1285875"/>
          </a:xfrm>
        </p:spPr>
        <p:txBody>
          <a:bodyPr/>
          <a:lstStyle/>
          <a:p>
            <a:pPr algn="ctr" eaLnBrk="1" hangingPunct="1"/>
            <a:r>
              <a:rPr lang="en-US" sz="3600" dirty="0">
                <a:solidFill>
                  <a:srgbClr val="FFD624"/>
                </a:solidFill>
              </a:rPr>
              <a:t>Module 4.2 –</a:t>
            </a:r>
            <a:r>
              <a:rPr lang="fr-BE" sz="3600" dirty="0">
                <a:solidFill>
                  <a:srgbClr val="FFD624"/>
                </a:solidFill>
              </a:rPr>
              <a:t>Administration fiscale</a:t>
            </a:r>
            <a:endParaRPr lang="en-GB" sz="3600" dirty="0">
              <a:solidFill>
                <a:srgbClr val="FFD624"/>
              </a:solidFill>
            </a:endParaRPr>
          </a:p>
          <a:p>
            <a:pPr algn="ctr" eaLnBrk="1" hangingPunct="1"/>
            <a:endParaRPr lang="en-GB" sz="3600" dirty="0"/>
          </a:p>
          <a:p>
            <a:pPr algn="ctr" eaLnBrk="1" hangingPunct="1"/>
            <a:endParaRPr lang="en-GB" sz="3600" dirty="0"/>
          </a:p>
          <a:p>
            <a:pPr algn="ctr" eaLnBrk="1" hangingPunct="1"/>
            <a:endParaRPr lang="en-GB" sz="3600" dirty="0"/>
          </a:p>
          <a:p>
            <a:pPr algn="ctr" eaLnBrk="1" hangingPunct="1"/>
            <a:endParaRPr lang="en-GB" sz="3600" dirty="0"/>
          </a:p>
          <a:p>
            <a:pPr algn="ctr" eaLnBrk="1" hangingPunct="1"/>
            <a:endParaRPr lang="en-GB" sz="3600" dirty="0"/>
          </a:p>
          <a:p>
            <a:pPr algn="ctr" eaLnBrk="1" hangingPunct="1"/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53477" y="-10345"/>
            <a:ext cx="6984776" cy="679013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0" y="1988840"/>
            <a:ext cx="19077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/>
              <a:t>Classification </a:t>
            </a:r>
          </a:p>
          <a:p>
            <a:r>
              <a:rPr lang="fr-FR" sz="1800" dirty="0"/>
              <a:t>des recettes</a:t>
            </a:r>
          </a:p>
          <a:p>
            <a:r>
              <a:rPr lang="fr-FR" sz="1800" dirty="0"/>
              <a:t>Manuel SFP/GFS</a:t>
            </a:r>
          </a:p>
          <a:p>
            <a:r>
              <a:rPr lang="fr-FR" sz="1800" dirty="0"/>
              <a:t>FMI</a:t>
            </a:r>
          </a:p>
        </p:txBody>
      </p:sp>
    </p:spTree>
    <p:extLst>
      <p:ext uri="{BB962C8B-B14F-4D97-AF65-F5344CB8AC3E}">
        <p14:creationId xmlns:p14="http://schemas.microsoft.com/office/powerpoint/2010/main" val="1633712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05704C-80C1-455B-8DE2-6D74410D2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Taxe à la valeur Ajoutée (TVA)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E3CF1-23F9-4053-8F00-BC945798F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2060"/>
              </a:buClr>
            </a:pPr>
            <a:r>
              <a:rPr lang="fr-FR" dirty="0"/>
              <a:t>La </a:t>
            </a:r>
            <a:r>
              <a:rPr lang="fr-FR" b="1" dirty="0"/>
              <a:t>taxe sur la valeur ajoutée</a:t>
            </a:r>
            <a:r>
              <a:rPr lang="fr-FR" dirty="0"/>
              <a:t> ou </a:t>
            </a:r>
            <a:r>
              <a:rPr lang="fr-FR" b="1" dirty="0"/>
              <a:t>TVA</a:t>
            </a:r>
            <a:r>
              <a:rPr lang="fr-FR" dirty="0"/>
              <a:t> est un </a:t>
            </a:r>
            <a:r>
              <a:rPr lang="fr-FR" dirty="0">
                <a:hlinkClick r:id="rId2" tooltip="Impôt indirect"/>
              </a:rPr>
              <a:t>impôt indirect</a:t>
            </a:r>
            <a:r>
              <a:rPr lang="fr-FR" dirty="0"/>
              <a:t> sur la </a:t>
            </a:r>
            <a:r>
              <a:rPr lang="fr-FR" dirty="0">
                <a:hlinkClick r:id="rId3" tooltip="Consommation"/>
              </a:rPr>
              <a:t>consommation</a:t>
            </a:r>
            <a:r>
              <a:rPr lang="fr-FR" dirty="0"/>
              <a:t>.</a:t>
            </a:r>
          </a:p>
          <a:p>
            <a:pPr>
              <a:buClr>
                <a:srgbClr val="002060"/>
              </a:buClr>
            </a:pPr>
            <a:r>
              <a:rPr lang="fr-FR" dirty="0"/>
              <a:t>Créé en France en 1954, il s’est depuis étendu à de nombreux pays.</a:t>
            </a:r>
          </a:p>
          <a:p>
            <a:pPr>
              <a:buClr>
                <a:srgbClr val="002060"/>
              </a:buClr>
            </a:pPr>
            <a:r>
              <a:rPr lang="fr-FR" dirty="0"/>
              <a:t>Le principe central de la TVA est d'éviter les impositions cumulatives dites « en cascade ».</a:t>
            </a:r>
          </a:p>
          <a:p>
            <a:pPr>
              <a:buClr>
                <a:srgbClr val="002060"/>
              </a:buClr>
            </a:pPr>
            <a:r>
              <a:rPr lang="fr-FR" dirty="0"/>
              <a:t>Chaque contribuable paye la taxe uniquement sur sa « valeur ajoutée », c’est-à-dire la différence entre ses ventes et ses achats.</a:t>
            </a:r>
          </a:p>
        </p:txBody>
      </p:sp>
    </p:spTree>
    <p:extLst>
      <p:ext uri="{BB962C8B-B14F-4D97-AF65-F5344CB8AC3E}">
        <p14:creationId xmlns:p14="http://schemas.microsoft.com/office/powerpoint/2010/main" val="2415256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1"/>
          <p:cNvSpPr>
            <a:spLocks noGrp="1"/>
          </p:cNvSpPr>
          <p:nvPr>
            <p:ph idx="1"/>
          </p:nvPr>
        </p:nvSpPr>
        <p:spPr>
          <a:xfrm>
            <a:off x="309818" y="2420888"/>
            <a:ext cx="8858280" cy="36798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Politique fiscale et administration des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Principales catégories de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b="1" i="0" dirty="0">
                <a:solidFill>
                  <a:srgbClr val="FF0000"/>
                </a:solidFill>
              </a:rPr>
              <a:t>Conditions en termes de performance, de transparence et de régularité de procédure</a:t>
            </a:r>
            <a:endParaRPr lang="fr-FR" i="0" dirty="0"/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Dispositifs institutionnels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Prévisions de recettes</a:t>
            </a:r>
          </a:p>
          <a:p>
            <a:pPr eaLnBrk="1" hangingPunct="1">
              <a:spcAft>
                <a:spcPts val="1200"/>
              </a:spcAft>
            </a:pPr>
            <a:endParaRPr lang="fr-BE" dirty="0"/>
          </a:p>
        </p:txBody>
      </p:sp>
      <p:sp>
        <p:nvSpPr>
          <p:cNvPr id="12291" name="Titre 2"/>
          <p:cNvSpPr>
            <a:spLocks noGrp="1"/>
          </p:cNvSpPr>
          <p:nvPr>
            <p:ph type="title" idx="4294967295"/>
          </p:nvPr>
        </p:nvSpPr>
        <p:spPr>
          <a:xfrm>
            <a:off x="2195736" y="1162100"/>
            <a:ext cx="4357464" cy="1143000"/>
          </a:xfrm>
          <a:ln/>
        </p:spPr>
        <p:txBody>
          <a:bodyPr/>
          <a:lstStyle/>
          <a:p>
            <a:pPr indent="0" eaLnBrk="1" hangingPunct="1"/>
            <a:r>
              <a:rPr lang="en-US" dirty="0"/>
              <a:t>Plan du module</a:t>
            </a:r>
            <a:endParaRPr lang="fr-BE" dirty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9DD312-8E68-47C0-89CA-B8B19B1B95F1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07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1"/>
          <p:cNvSpPr>
            <a:spLocks noGrp="1"/>
          </p:cNvSpPr>
          <p:nvPr>
            <p:ph idx="1"/>
          </p:nvPr>
        </p:nvSpPr>
        <p:spPr>
          <a:xfrm>
            <a:off x="285750" y="1857375"/>
            <a:ext cx="8401050" cy="4019550"/>
          </a:xfrm>
        </p:spPr>
        <p:txBody>
          <a:bodyPr/>
          <a:lstStyle/>
          <a:p>
            <a:pPr marL="457200" indent="-457200" eaLnBrk="1" hangingPunct="1">
              <a:spcAft>
                <a:spcPts val="600"/>
              </a:spcAft>
              <a:buClrTx/>
            </a:pPr>
            <a:r>
              <a:rPr lang="en-US" sz="2000" i="0"/>
              <a:t>Clarté &amp; exhaustivité des impôts exigibles</a:t>
            </a:r>
          </a:p>
          <a:p>
            <a:pPr marL="457200" indent="-457200" eaLnBrk="1" hangingPunct="1">
              <a:spcAft>
                <a:spcPts val="600"/>
              </a:spcAft>
              <a:buClrTx/>
            </a:pPr>
            <a:r>
              <a:rPr lang="en-US" sz="2000" i="0"/>
              <a:t>Exigences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1800" b="0"/>
              <a:t>(1)	Une législation claire et exhaustive, l’administration fiscale ayant un pouvoir discrétionnaire limité 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1800" b="0"/>
              <a:t>(2)	Accès facile à des informations compréhensibles sur les impôts exigibles et les procédures administratives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en-US" sz="1800" b="0"/>
              <a:t>(3)	Existence et fonctionnement des mécanismes de recours en matière d’impôt</a:t>
            </a:r>
          </a:p>
          <a:p>
            <a:pPr marL="457200" indent="-457200" eaLnBrk="1" hangingPunct="1">
              <a:spcAft>
                <a:spcPts val="600"/>
              </a:spcAft>
              <a:buClrTx/>
            </a:pPr>
            <a:r>
              <a:rPr lang="en-US" sz="2000" i="0"/>
              <a:t>Réalité</a:t>
            </a:r>
          </a:p>
          <a:p>
            <a:pPr marL="457200" indent="-457200" eaLnBrk="1" hangingPunct="1">
              <a:spcAft>
                <a:spcPts val="600"/>
              </a:spcAft>
              <a:buClrTx/>
            </a:pPr>
            <a:r>
              <a:rPr lang="en-US" sz="2000" i="0"/>
              <a:t>De nombreux pays en développement ont progressé sur les points (1) et (2) (amélioration de la notation PEFA)</a:t>
            </a:r>
          </a:p>
          <a:p>
            <a:pPr marL="457200" indent="-457200" eaLnBrk="1" hangingPunct="1">
              <a:spcAft>
                <a:spcPts val="600"/>
              </a:spcAft>
              <a:buClrTx/>
            </a:pPr>
            <a:r>
              <a:rPr lang="en-US" sz="2000" i="0"/>
              <a:t>Progression moindre sur le point (3) qui est plus exigent en termes de capacités institutionnelles et de compétences</a:t>
            </a:r>
          </a:p>
          <a:p>
            <a:pPr marL="457200" indent="-457200" eaLnBrk="1" hangingPunct="1">
              <a:spcAft>
                <a:spcPts val="1200"/>
              </a:spcAft>
              <a:buFontTx/>
              <a:buNone/>
            </a:pPr>
            <a:endParaRPr lang="en-US"/>
          </a:p>
          <a:p>
            <a:pPr marL="457200" indent="-457200" eaLnBrk="1" hangingPunct="1">
              <a:buFontTx/>
              <a:buNone/>
            </a:pPr>
            <a:endParaRPr lang="fr-BE"/>
          </a:p>
        </p:txBody>
      </p:sp>
      <p:sp>
        <p:nvSpPr>
          <p:cNvPr id="16387" name="Titre 2"/>
          <p:cNvSpPr>
            <a:spLocks noGrp="1"/>
          </p:cNvSpPr>
          <p:nvPr>
            <p:ph type="title" idx="4294967295"/>
          </p:nvPr>
        </p:nvSpPr>
        <p:spPr>
          <a:xfrm>
            <a:off x="0" y="928688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FR" sz="2400" i="1" dirty="0"/>
              <a:t>Transparence en matière d’impôt exigible du contribuable</a:t>
            </a:r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E251C0D-0888-490C-A7A5-C9F1D6098065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1"/>
          <p:cNvSpPr>
            <a:spLocks noGrp="1"/>
          </p:cNvSpPr>
          <p:nvPr>
            <p:ph idx="1"/>
          </p:nvPr>
        </p:nvSpPr>
        <p:spPr>
          <a:xfrm>
            <a:off x="357188" y="2214563"/>
            <a:ext cx="8462962" cy="4276725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ClrTx/>
            </a:pPr>
            <a:r>
              <a:rPr lang="fr-FR" sz="2100" i="0" dirty="0"/>
              <a:t>Contrôles dans les systèmes d’enregistrement des contribuables </a:t>
            </a:r>
            <a:r>
              <a:rPr lang="fr-FR" sz="2100" i="0" dirty="0">
                <a:sym typeface="Wingdings" pitchFamily="2" charset="2"/>
              </a:rPr>
              <a:t> ceux qui doivent être inscrits sont inscrits. L’enregistrement permet ensuite une estimation.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Système unique d’identification du contribuable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Base de données avec des liens vers d’autres systèmes d’administrations publiques pertinents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Enquêtes occasionnelles</a:t>
            </a:r>
          </a:p>
          <a:p>
            <a:pPr eaLnBrk="1" hangingPunct="1">
              <a:spcAft>
                <a:spcPts val="600"/>
              </a:spcAft>
              <a:buClrTx/>
            </a:pPr>
            <a:r>
              <a:rPr lang="fr-FR" sz="2100" i="0" dirty="0"/>
              <a:t>Pénalités applicables pour non-respect des obligations d’enregistrement et d’estimation</a:t>
            </a:r>
          </a:p>
          <a:p>
            <a:pPr eaLnBrk="1" hangingPunct="1">
              <a:spcAft>
                <a:spcPts val="600"/>
              </a:spcAft>
              <a:buClrTx/>
            </a:pPr>
            <a:r>
              <a:rPr lang="fr-FR" sz="2100" i="0" dirty="0"/>
              <a:t>Système efficace pour contrôler les impôts déclaratifs</a:t>
            </a:r>
          </a:p>
          <a:p>
            <a:pPr marL="1019175" lvl="1" indent="-457200" eaLnBrk="1" hangingPunct="1"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Ciblage des contribuables présentant un risque potentiel plus important</a:t>
            </a:r>
          </a:p>
          <a:p>
            <a:pPr eaLnBrk="1" hangingPunct="1"/>
            <a:endParaRPr lang="fr-BE" dirty="0"/>
          </a:p>
        </p:txBody>
      </p:sp>
      <p:sp>
        <p:nvSpPr>
          <p:cNvPr id="17411" name="Titre 2"/>
          <p:cNvSpPr>
            <a:spLocks noGrp="1"/>
          </p:cNvSpPr>
          <p:nvPr>
            <p:ph type="title" idx="4294967295"/>
          </p:nvPr>
        </p:nvSpPr>
        <p:spPr>
          <a:xfrm>
            <a:off x="0" y="1071563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en-US" sz="2400" i="1" dirty="0"/>
              <a:t> </a:t>
            </a:r>
            <a:r>
              <a:rPr lang="fr-FR" sz="2400" i="1" dirty="0"/>
              <a:t>Efficacité en matière d’enregistrement et d’estimation du contribuable</a:t>
            </a:r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B35BE3A-AF9B-4382-B5D5-B80461096FDB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1"/>
          <p:cNvSpPr>
            <a:spLocks noGrp="1"/>
          </p:cNvSpPr>
          <p:nvPr>
            <p:ph idx="1"/>
          </p:nvPr>
        </p:nvSpPr>
        <p:spPr>
          <a:xfrm>
            <a:off x="309818" y="2420888"/>
            <a:ext cx="8858280" cy="36798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Politique fiscale et administration des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Principales catégories de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Conditions en termes de performance, de transparence et de régularité de procédure</a:t>
            </a:r>
            <a:endParaRPr lang="fr-FR" b="1" i="0" dirty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>
                <a:solidFill>
                  <a:srgbClr val="FF0000"/>
                </a:solidFill>
              </a:rPr>
              <a:t>Dispositifs institutionnels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Prévisions de recettes</a:t>
            </a:r>
          </a:p>
          <a:p>
            <a:pPr marL="0" indent="0" eaLnBrk="1" hangingPunct="1">
              <a:spcBef>
                <a:spcPts val="600"/>
              </a:spcBef>
              <a:buClrTx/>
              <a:buNone/>
            </a:pPr>
            <a:endParaRPr lang="fr-FR" i="0" dirty="0"/>
          </a:p>
          <a:p>
            <a:pPr eaLnBrk="1" hangingPunct="1">
              <a:spcAft>
                <a:spcPts val="1200"/>
              </a:spcAft>
            </a:pPr>
            <a:endParaRPr lang="fr-BE" dirty="0"/>
          </a:p>
        </p:txBody>
      </p:sp>
      <p:sp>
        <p:nvSpPr>
          <p:cNvPr id="12291" name="Titre 2"/>
          <p:cNvSpPr>
            <a:spLocks noGrp="1"/>
          </p:cNvSpPr>
          <p:nvPr>
            <p:ph type="title" idx="4294967295"/>
          </p:nvPr>
        </p:nvSpPr>
        <p:spPr>
          <a:xfrm>
            <a:off x="2195736" y="1162100"/>
            <a:ext cx="4357464" cy="1143000"/>
          </a:xfrm>
          <a:ln/>
        </p:spPr>
        <p:txBody>
          <a:bodyPr/>
          <a:lstStyle/>
          <a:p>
            <a:pPr indent="0" eaLnBrk="1" hangingPunct="1"/>
            <a:r>
              <a:rPr lang="en-US" dirty="0"/>
              <a:t>Plan du module</a:t>
            </a:r>
            <a:endParaRPr lang="fr-BE" dirty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9DD312-8E68-47C0-89CA-B8B19B1B95F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629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contenu 1"/>
          <p:cNvSpPr>
            <a:spLocks noGrp="1"/>
          </p:cNvSpPr>
          <p:nvPr>
            <p:ph idx="1"/>
          </p:nvPr>
        </p:nvSpPr>
        <p:spPr>
          <a:xfrm>
            <a:off x="251520" y="1772816"/>
            <a:ext cx="8534400" cy="42767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fr-FR" sz="2000" i="0" dirty="0"/>
              <a:t>Direction générale des douanes et des impôts indirects : assiettes de l’imposition et des perceptions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Les taxes et droits sur les importations et les exportations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TVA sur les marchandises importées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Taxes intérieures sur les produits de combustible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Droits d’accises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fr-FR" sz="2000" i="0" dirty="0"/>
              <a:t>Direction générale des impôts : évalue l’impôt exigible et parfois le perçoit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b="0" dirty="0"/>
              <a:t>Impôts directs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b="0" dirty="0"/>
              <a:t>TVA intérieure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b="0" dirty="0"/>
              <a:t>Impôt foncier, etc.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Tx/>
            </a:pPr>
            <a:r>
              <a:rPr lang="fr-FR" sz="2000" i="0" dirty="0"/>
              <a:t>Dans certains pays (principalement francophones), le Trésor perçoit certains impôts (directs, TVA intérieur, foncier, etc…)</a:t>
            </a:r>
          </a:p>
        </p:txBody>
      </p:sp>
      <p:sp>
        <p:nvSpPr>
          <p:cNvPr id="22531" name="Titre 2"/>
          <p:cNvSpPr>
            <a:spLocks noGrp="1"/>
          </p:cNvSpPr>
          <p:nvPr>
            <p:ph type="title" idx="4294967295"/>
          </p:nvPr>
        </p:nvSpPr>
        <p:spPr>
          <a:xfrm>
            <a:off x="14704" y="908720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en-US" sz="2400" i="1" dirty="0" err="1"/>
              <a:t>Exemple</a:t>
            </a:r>
            <a:r>
              <a:rPr lang="en-US" sz="2400" i="1" dirty="0"/>
              <a:t> de </a:t>
            </a:r>
            <a:r>
              <a:rPr lang="en-US" sz="2400" i="1" dirty="0" err="1"/>
              <a:t>dispositifs</a:t>
            </a:r>
            <a:r>
              <a:rPr lang="en-US" sz="2400" i="1" dirty="0"/>
              <a:t> </a:t>
            </a:r>
            <a:r>
              <a:rPr lang="en-US" sz="2400" i="1" dirty="0" err="1"/>
              <a:t>institutionnels</a:t>
            </a:r>
            <a:endParaRPr lang="en-US" sz="2400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contenu 1"/>
          <p:cNvSpPr>
            <a:spLocks noGrp="1"/>
          </p:cNvSpPr>
          <p:nvPr>
            <p:ph idx="1"/>
          </p:nvPr>
        </p:nvSpPr>
        <p:spPr>
          <a:xfrm>
            <a:off x="179388" y="2276475"/>
            <a:ext cx="8785225" cy="4276725"/>
          </a:xfrm>
        </p:spPr>
        <p:txBody>
          <a:bodyPr/>
          <a:lstStyle/>
          <a:p>
            <a:pPr marL="457200" indent="-457200" eaLnBrk="1" hangingPunct="1">
              <a:spcAft>
                <a:spcPts val="600"/>
              </a:spcAft>
              <a:buClrTx/>
              <a:buFont typeface="Verdana" pitchFamily="34" charset="0"/>
              <a:buAutoNum type="arabicPeriod"/>
            </a:pPr>
            <a:r>
              <a:rPr lang="fr-BE" sz="2000" i="0" dirty="0"/>
              <a:t>L’administration fiscale établit l’assiette de l’impôt, l’impôt exigible et émet un demande de paiement.</a:t>
            </a:r>
          </a:p>
          <a:p>
            <a:pPr marL="1019175" lvl="1" indent="-457200" eaLnBrk="1" hangingPunct="1">
              <a:spcAft>
                <a:spcPts val="600"/>
              </a:spcAft>
              <a:buClrTx/>
            </a:pPr>
            <a:r>
              <a:rPr lang="fr-BE" sz="1800" b="0" dirty="0"/>
              <a:t>1.1 Dans certains pays, le Trésor perçoit l’impôt</a:t>
            </a:r>
          </a:p>
          <a:p>
            <a:pPr marL="1019175" lvl="1" indent="-457200" eaLnBrk="1" hangingPunct="1">
              <a:spcAft>
                <a:spcPts val="600"/>
              </a:spcAft>
              <a:buClrTx/>
            </a:pPr>
            <a:r>
              <a:rPr lang="fr-BE" sz="1800" b="0" dirty="0"/>
              <a:t>1.2 Dans d’autres, les administrations fiscales perçoivent l’impôt</a:t>
            </a:r>
          </a:p>
          <a:p>
            <a:pPr marL="457200" indent="-457200" eaLnBrk="1" hangingPunct="1">
              <a:spcAft>
                <a:spcPts val="600"/>
              </a:spcAft>
              <a:buClrTx/>
              <a:buFont typeface="Verdana" pitchFamily="34" charset="0"/>
              <a:buAutoNum type="arabicPeriod"/>
            </a:pPr>
            <a:r>
              <a:rPr lang="fr-BE" sz="2000" i="0" dirty="0"/>
              <a:t>Le contribuable estime l’impôt exigible et le paye,  généralement à l’administration fiscale</a:t>
            </a:r>
          </a:p>
          <a:p>
            <a:pPr marL="457200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fr-BE" sz="2000" i="0" dirty="0"/>
              <a:t>	Cela est souvent le cas pour l’impôt sur les sociétés, la TVA.</a:t>
            </a:r>
          </a:p>
          <a:p>
            <a:pPr marL="457200" indent="-457200" eaLnBrk="1" hangingPunct="1">
              <a:spcAft>
                <a:spcPts val="600"/>
              </a:spcAft>
              <a:buClrTx/>
              <a:buFontTx/>
              <a:buNone/>
            </a:pPr>
            <a:r>
              <a:rPr lang="fr-BE" sz="2000" i="0" dirty="0"/>
              <a:t>     NB: pour 1.2 et 2, il faut que les fonds soient virés quotidiennement au Trésor</a:t>
            </a:r>
            <a:r>
              <a:rPr lang="fr-BE" sz="2200" i="0" dirty="0"/>
              <a:t> </a:t>
            </a:r>
          </a:p>
          <a:p>
            <a:pPr marL="457200" indent="-457200" eaLnBrk="1" hangingPunct="1">
              <a:spcAft>
                <a:spcPts val="600"/>
              </a:spcAft>
              <a:buFontTx/>
              <a:buNone/>
            </a:pPr>
            <a:endParaRPr lang="fr-BE" dirty="0"/>
          </a:p>
          <a:p>
            <a:pPr marL="457200" indent="-457200" eaLnBrk="1" hangingPunct="1">
              <a:spcAft>
                <a:spcPts val="600"/>
              </a:spcAft>
              <a:buFontTx/>
              <a:buNone/>
            </a:pPr>
            <a:endParaRPr lang="fr-BE" dirty="0"/>
          </a:p>
          <a:p>
            <a:pPr marL="1019175" lvl="1" indent="-457200" eaLnBrk="1" hangingPunct="1">
              <a:spcAft>
                <a:spcPts val="600"/>
              </a:spcAft>
            </a:pPr>
            <a:endParaRPr lang="fr-BE" dirty="0"/>
          </a:p>
          <a:p>
            <a:pPr marL="457200" indent="-457200" eaLnBrk="1" hangingPunct="1">
              <a:spcAft>
                <a:spcPts val="600"/>
              </a:spcAft>
            </a:pPr>
            <a:r>
              <a:rPr lang="fr-BE" dirty="0"/>
              <a:t>	</a:t>
            </a:r>
          </a:p>
        </p:txBody>
      </p:sp>
      <p:sp>
        <p:nvSpPr>
          <p:cNvPr id="23555" name="Titre 2"/>
          <p:cNvSpPr>
            <a:spLocks noGrp="1"/>
          </p:cNvSpPr>
          <p:nvPr>
            <p:ph type="title" idx="4294967295"/>
          </p:nvPr>
        </p:nvSpPr>
        <p:spPr>
          <a:xfrm>
            <a:off x="0" y="1125538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FR" sz="2900" i="1" dirty="0"/>
              <a:t>Recouvrement de l’impôt: deux variantes principales</a:t>
            </a:r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4D96D1D-C184-40A4-BF85-41AD55FF4853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contenu 1"/>
          <p:cNvSpPr>
            <a:spLocks noGrp="1"/>
          </p:cNvSpPr>
          <p:nvPr>
            <p:ph idx="1"/>
          </p:nvPr>
        </p:nvSpPr>
        <p:spPr>
          <a:xfrm>
            <a:off x="309856" y="2060848"/>
            <a:ext cx="8563293" cy="4524375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Deux modèles: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Les recettes sont administrées par une division administrative du ministères des Finances	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Les administrations/autorités fiscales sont autonomes, ou semi-autonomes, et rattachées au MF.</a:t>
            </a:r>
            <a:br>
              <a:rPr lang="fr-FR" sz="2200" i="0" dirty="0">
                <a:latin typeface="+mj-lt"/>
                <a:cs typeface="Arial" panose="020B0604020202020204" pitchFamily="34" charset="0"/>
              </a:rPr>
            </a:br>
            <a:r>
              <a:rPr lang="fr-FR" sz="2200" i="0">
                <a:latin typeface="+mj-lt"/>
                <a:cs typeface="Arial" panose="020B0604020202020204" pitchFamily="34" charset="0"/>
              </a:rPr>
              <a:t>Elles </a:t>
            </a:r>
            <a:r>
              <a:rPr lang="fr-FR" sz="2200" i="0" dirty="0">
                <a:latin typeface="+mj-lt"/>
                <a:cs typeface="Arial" panose="020B0604020202020204" pitchFamily="34" charset="0"/>
              </a:rPr>
              <a:t>ont été créées à des fins d’optimisation de la performances;</a:t>
            </a:r>
          </a:p>
          <a:p>
            <a:pPr marL="1257300" lvl="2" indent="-3429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900" dirty="0">
                <a:latin typeface="+mj-lt"/>
                <a:cs typeface="Arial" panose="020B0604020202020204" pitchFamily="34" charset="0"/>
              </a:rPr>
              <a:t>Peuvent avoir une structure salariale distincte;</a:t>
            </a:r>
          </a:p>
          <a:p>
            <a:pPr marL="1257300" lvl="2" indent="-3429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900" dirty="0">
                <a:latin typeface="+mj-lt"/>
                <a:cs typeface="Arial" panose="020B0604020202020204" pitchFamily="34" charset="0"/>
              </a:rPr>
              <a:t>Le recrutement &amp; le licenciement n’ont pas à être approuvés par les services centraux du ministères</a:t>
            </a:r>
          </a:p>
          <a:p>
            <a:pPr marL="1257300" lvl="2" indent="-3429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900" dirty="0">
                <a:latin typeface="+mj-lt"/>
                <a:cs typeface="Arial" panose="020B0604020202020204" pitchFamily="34" charset="0"/>
              </a:rPr>
              <a:t>Ne sont pas soumises au même régime de contrôle que les autres services administratifs</a:t>
            </a:r>
          </a:p>
          <a:p>
            <a:pPr marL="1257300" lvl="2" indent="-3429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900" dirty="0">
                <a:latin typeface="+mj-lt"/>
                <a:cs typeface="Arial" panose="020B0604020202020204" pitchFamily="34" charset="0"/>
              </a:rPr>
              <a:t>Les risques : faible supervision par le ministère des finances qui doit rester responsable de la politique fiscale</a:t>
            </a:r>
          </a:p>
        </p:txBody>
      </p:sp>
      <p:sp>
        <p:nvSpPr>
          <p:cNvPr id="24579" name="Titre 2"/>
          <p:cNvSpPr>
            <a:spLocks noGrp="1"/>
          </p:cNvSpPr>
          <p:nvPr>
            <p:ph type="title" idx="4294967295"/>
          </p:nvPr>
        </p:nvSpPr>
        <p:spPr>
          <a:xfrm>
            <a:off x="613315" y="1052736"/>
            <a:ext cx="7956376" cy="1143000"/>
          </a:xfrm>
          <a:ln/>
        </p:spPr>
        <p:txBody>
          <a:bodyPr/>
          <a:lstStyle/>
          <a:p>
            <a:pPr marL="71438" indent="0" eaLnBrk="1" hangingPunct="1"/>
            <a:r>
              <a:rPr lang="fr-FR" sz="2300" i="1" dirty="0"/>
              <a:t>Aspects organisationnels de l’administration fiscale (1)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698F2E3-3093-4610-B4A7-D3995C81E184}" type="slidenum">
              <a:rPr lang="en-GB" smtClean="0"/>
              <a:pPr/>
              <a:t>18</a:t>
            </a:fld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1"/>
          <p:cNvSpPr>
            <a:spLocks noGrp="1"/>
          </p:cNvSpPr>
          <p:nvPr>
            <p:ph idx="1"/>
          </p:nvPr>
        </p:nvSpPr>
        <p:spPr>
          <a:xfrm>
            <a:off x="179388" y="2205038"/>
            <a:ext cx="8785225" cy="4332287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ClrTx/>
            </a:pPr>
            <a:r>
              <a:rPr lang="fr-FR" sz="2100" i="0" dirty="0"/>
              <a:t>L’administration fiscale est habituellement organisée selon des axes fonctionnels, notamment: inspection, traitement des données, audit et administration internes.</a:t>
            </a:r>
          </a:p>
          <a:p>
            <a:pPr lvl="1"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sz="2100" b="0" dirty="0"/>
              <a:t>Il est courant d’avoir une unité chargée des gros contribuables, un petit nombre de contribuables pouvant représenter une large proportion de tout l’impôt perçu.</a:t>
            </a:r>
          </a:p>
          <a:p>
            <a:pPr lvl="1"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sz="2100" b="0" dirty="0"/>
              <a:t>Peut inclure des sociétés exploitant des ressources naturelles, sinon celles-ci peuvent être gérées par une unité distincte.  </a:t>
            </a:r>
          </a:p>
          <a:p>
            <a:pPr lvl="1"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sz="2100" b="0" dirty="0"/>
              <a:t>Le service des douanes peut avoir une unité de lutte contre la contrebande.</a:t>
            </a:r>
          </a:p>
        </p:txBody>
      </p:sp>
      <p:sp>
        <p:nvSpPr>
          <p:cNvPr id="25603" name="Titre 2"/>
          <p:cNvSpPr>
            <a:spLocks noGrp="1"/>
          </p:cNvSpPr>
          <p:nvPr>
            <p:ph type="title" idx="4294967295"/>
          </p:nvPr>
        </p:nvSpPr>
        <p:spPr>
          <a:xfrm>
            <a:off x="432173" y="1062038"/>
            <a:ext cx="8532440" cy="1143000"/>
          </a:xfrm>
          <a:ln/>
        </p:spPr>
        <p:txBody>
          <a:bodyPr/>
          <a:lstStyle/>
          <a:p>
            <a:pPr indent="0" eaLnBrk="1" hangingPunct="1"/>
            <a:r>
              <a:rPr lang="fr-FR" sz="2300" i="1" dirty="0"/>
              <a:t>Aspects organisationnels de l’administration fiscale (2)</a:t>
            </a:r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6CC8343-E015-4E58-8D69-C08247CD977C}" type="slidenum">
              <a:rPr lang="en-GB" smtClean="0"/>
              <a:pPr/>
              <a:t>19</a:t>
            </a:fld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936625"/>
          </a:xfrm>
        </p:spPr>
        <p:txBody>
          <a:bodyPr/>
          <a:lstStyle/>
          <a:p>
            <a:pPr algn="ctr"/>
            <a:r>
              <a:rPr lang="en-US" dirty="0"/>
              <a:t>Champ du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3529013"/>
          </a:xfrm>
        </p:spPr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r>
              <a:rPr lang="fr-FR" b="1" i="0" dirty="0"/>
              <a:t>Ce module couvre l’administration des seules recettes fiscales - </a:t>
            </a:r>
            <a:r>
              <a:rPr lang="fr-FR" b="0" dirty="0"/>
              <a:t>Pour un champ plus large voir le cours « </a:t>
            </a:r>
            <a:r>
              <a:rPr lang="en-GB" b="0" dirty="0"/>
              <a:t>domestic revenue mobilisation</a:t>
            </a:r>
            <a:r>
              <a:rPr lang="fr-FR" b="0" dirty="0"/>
              <a:t> »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fr-FR" b="1" dirty="0"/>
              <a:t>Domaine de haut risque:</a:t>
            </a:r>
            <a:r>
              <a:rPr lang="fr-FR" dirty="0"/>
              <a:t> L’administration fiscale manie des sommes d’argent considérables, et il y a des possibilités considérables de pertes ou de corruption si la supervision et la redevabilité sont insuffisantes</a:t>
            </a:r>
            <a:endParaRPr lang="fr-FR" b="1" dirty="0"/>
          </a:p>
          <a:p>
            <a:pPr>
              <a:buClr>
                <a:schemeClr val="tx1"/>
              </a:buClr>
              <a:buFont typeface="Arial"/>
              <a:buChar char="•"/>
            </a:pPr>
            <a:endParaRPr lang="fr-FR" b="1" i="0" dirty="0"/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b="1" i="0" dirty="0"/>
          </a:p>
          <a:p>
            <a:pPr lvl="1"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59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Content Placeholder 1"/>
          <p:cNvSpPr>
            <a:spLocks noGrp="1"/>
          </p:cNvSpPr>
          <p:nvPr>
            <p:ph idx="1"/>
          </p:nvPr>
        </p:nvSpPr>
        <p:spPr>
          <a:xfrm>
            <a:off x="484176" y="1484784"/>
            <a:ext cx="8336295" cy="4248472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2500" b="1" i="0" dirty="0"/>
              <a:t>Pays </a:t>
            </a:r>
            <a:r>
              <a:rPr lang="en-GB" sz="2500" b="1" i="0" dirty="0" err="1"/>
              <a:t>très</a:t>
            </a:r>
            <a:r>
              <a:rPr lang="en-GB" sz="2500" b="1" i="0" dirty="0"/>
              <a:t> dependants des </a:t>
            </a:r>
            <a:r>
              <a:rPr lang="en-GB" sz="2500" b="1" i="0" dirty="0" err="1"/>
              <a:t>ressources</a:t>
            </a:r>
            <a:r>
              <a:rPr lang="en-GB" sz="2500" b="1" i="0" dirty="0"/>
              <a:t> </a:t>
            </a:r>
            <a:r>
              <a:rPr lang="en-GB" sz="2500" b="1" i="0" dirty="0" err="1"/>
              <a:t>naturelles</a:t>
            </a:r>
            <a:r>
              <a:rPr lang="en-GB" sz="2500" b="1" i="0" dirty="0"/>
              <a:t>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None/>
            </a:pPr>
            <a:endParaRPr lang="en-GB" sz="2500" b="1" i="0" dirty="0"/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/>
              <a:t>Base fiscal </a:t>
            </a:r>
            <a:r>
              <a:rPr lang="en-GB" sz="2200" i="0" dirty="0" err="1"/>
              <a:t>étroite</a:t>
            </a:r>
            <a:r>
              <a:rPr lang="en-GB" sz="2200" i="0" dirty="0"/>
              <a:t>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 err="1"/>
              <a:t>Sensibles</a:t>
            </a:r>
            <a:r>
              <a:rPr lang="en-GB" sz="2200" i="0" dirty="0"/>
              <a:t> à la </a:t>
            </a:r>
            <a:r>
              <a:rPr lang="en-GB" sz="2200" i="0" dirty="0" err="1"/>
              <a:t>volatilité</a:t>
            </a:r>
            <a:r>
              <a:rPr lang="en-GB" sz="2200" i="0" dirty="0"/>
              <a:t> des </a:t>
            </a:r>
            <a:r>
              <a:rPr lang="en-GB" sz="2200" i="0" dirty="0" err="1"/>
              <a:t>marchés</a:t>
            </a:r>
            <a:r>
              <a:rPr lang="en-GB" sz="2200" i="0" dirty="0"/>
              <a:t>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/>
              <a:t>Services </a:t>
            </a:r>
            <a:r>
              <a:rPr lang="en-GB" sz="2200" i="0" dirty="0" err="1"/>
              <a:t>fiscaux</a:t>
            </a:r>
            <a:r>
              <a:rPr lang="en-GB" sz="2200" i="0" dirty="0"/>
              <a:t> </a:t>
            </a:r>
            <a:r>
              <a:rPr lang="en-GB" sz="2200" i="0" dirty="0" err="1"/>
              <a:t>spécialisés</a:t>
            </a:r>
            <a:r>
              <a:rPr lang="en-GB" sz="2200" i="0" dirty="0"/>
              <a:t>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GB" sz="2200" i="0" dirty="0" err="1"/>
              <a:t>Potentiel</a:t>
            </a:r>
            <a:r>
              <a:rPr lang="en-GB" sz="2200" i="0" dirty="0"/>
              <a:t> important pour la corruption et la </a:t>
            </a:r>
            <a:r>
              <a:rPr lang="en-GB" sz="2200" i="0" dirty="0" err="1"/>
              <a:t>fraude</a:t>
            </a:r>
            <a:r>
              <a:rPr lang="en-GB" sz="2200" i="0" dirty="0"/>
              <a:t>;</a:t>
            </a:r>
          </a:p>
          <a:p>
            <a:pPr marL="538163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fr-FR" sz="2200" i="0" dirty="0"/>
              <a:t>Peut utiliser des revenus provenant de ressources autres que des recettes fiscales</a:t>
            </a:r>
            <a:r>
              <a:rPr lang="en-GB" sz="2200" i="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A3CBB-9799-4B2E-817A-A65773E97D18}" type="slidenum">
              <a:rPr lang="en-GB" smtClean="0">
                <a:solidFill>
                  <a:srgbClr val="000000"/>
                </a:solidFill>
              </a:rPr>
              <a:pPr/>
              <a:t>20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771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5"/>
            <a:ext cx="9036496" cy="5184576"/>
          </a:xfrm>
        </p:spPr>
        <p:txBody>
          <a:bodyPr/>
          <a:lstStyle/>
          <a:p>
            <a:r>
              <a:rPr lang="en-GB" dirty="0"/>
              <a:t>Initiatives </a:t>
            </a:r>
            <a:r>
              <a:rPr lang="en-GB" dirty="0" err="1"/>
              <a:t>internationales</a:t>
            </a:r>
            <a:endParaRPr lang="en-GB" dirty="0"/>
          </a:p>
          <a:p>
            <a:pPr marL="714375" lvl="1" indent="0">
              <a:spcAft>
                <a:spcPts val="600"/>
              </a:spcAft>
              <a:buNone/>
              <a:tabLst>
                <a:tab pos="620713" algn="l"/>
              </a:tabLst>
            </a:pPr>
            <a:r>
              <a:rPr lang="en-GB" sz="1800" i="1" dirty="0" err="1">
                <a:latin typeface="Verdana" charset="0"/>
              </a:rPr>
              <a:t>Réformer</a:t>
            </a:r>
            <a:r>
              <a:rPr lang="en-GB" sz="1800" i="1" dirty="0">
                <a:latin typeface="Verdana" charset="0"/>
              </a:rPr>
              <a:t> les norms </a:t>
            </a:r>
            <a:r>
              <a:rPr lang="en-GB" sz="1800" i="1" dirty="0" err="1">
                <a:latin typeface="Verdana" charset="0"/>
              </a:rPr>
              <a:t>fiscales</a:t>
            </a:r>
            <a:r>
              <a:rPr lang="en-GB" sz="1800" i="1" dirty="0">
                <a:latin typeface="Verdana" charset="0"/>
              </a:rPr>
              <a:t> internationals </a:t>
            </a:r>
            <a:r>
              <a:rPr lang="en-GB" sz="1800" i="1" dirty="0" err="1">
                <a:latin typeface="Verdana" charset="0"/>
              </a:rPr>
              <a:t>afin</a:t>
            </a:r>
            <a:r>
              <a:rPr lang="en-GB" sz="1800" i="1" dirty="0">
                <a:latin typeface="Verdana" charset="0"/>
              </a:rPr>
              <a:t> de </a:t>
            </a:r>
            <a:r>
              <a:rPr lang="en-GB" sz="1800" i="1" dirty="0" err="1">
                <a:latin typeface="Verdana" charset="0"/>
              </a:rPr>
              <a:t>lutter</a:t>
            </a:r>
            <a:r>
              <a:rPr lang="en-GB" sz="1800" i="1" dirty="0">
                <a:latin typeface="Verdana" charset="0"/>
              </a:rPr>
              <a:t> </a:t>
            </a:r>
            <a:r>
              <a:rPr lang="en-GB" sz="1800" i="1" dirty="0" err="1">
                <a:latin typeface="Verdana" charset="0"/>
              </a:rPr>
              <a:t>contre</a:t>
            </a:r>
            <a:r>
              <a:rPr lang="en-GB" sz="1800" i="1" dirty="0">
                <a:latin typeface="Verdana" charset="0"/>
              </a:rPr>
              <a:t> </a:t>
            </a:r>
            <a:r>
              <a:rPr lang="en-GB" sz="1800" i="1" dirty="0" err="1">
                <a:latin typeface="Verdana" charset="0"/>
              </a:rPr>
              <a:t>l’evasion</a:t>
            </a:r>
            <a:r>
              <a:rPr lang="en-GB" sz="1800" i="1" dirty="0">
                <a:latin typeface="Verdana" charset="0"/>
              </a:rPr>
              <a:t> et </a:t>
            </a:r>
            <a:r>
              <a:rPr lang="en-GB" sz="1800" i="1" dirty="0" err="1">
                <a:latin typeface="Verdana" charset="0"/>
              </a:rPr>
              <a:t>l’optimisation</a:t>
            </a:r>
            <a:r>
              <a:rPr lang="en-GB" sz="1800" i="1" dirty="0">
                <a:latin typeface="Verdana" charset="0"/>
              </a:rPr>
              <a:t> </a:t>
            </a:r>
            <a:r>
              <a:rPr lang="en-GB" sz="1800" i="1" dirty="0" err="1">
                <a:latin typeface="Verdana" charset="0"/>
              </a:rPr>
              <a:t>fiscales</a:t>
            </a:r>
            <a:r>
              <a:rPr lang="en-GB" sz="1800" i="1" dirty="0">
                <a:latin typeface="Verdana" charset="0"/>
              </a:rPr>
              <a:t> et </a:t>
            </a:r>
            <a:r>
              <a:rPr lang="en-GB" sz="1800" i="1" dirty="0" err="1">
                <a:latin typeface="Verdana" charset="0"/>
              </a:rPr>
              <a:t>améliorer</a:t>
            </a:r>
            <a:r>
              <a:rPr lang="en-GB" sz="1800" i="1" dirty="0">
                <a:latin typeface="Verdana" charset="0"/>
              </a:rPr>
              <a:t> le </a:t>
            </a:r>
            <a:r>
              <a:rPr lang="en-GB" sz="1800" i="1" dirty="0" err="1">
                <a:latin typeface="Verdana" charset="0"/>
              </a:rPr>
              <a:t>partage</a:t>
            </a:r>
            <a:r>
              <a:rPr lang="en-GB" sz="1800" i="1" dirty="0">
                <a:latin typeface="Verdana" charset="0"/>
              </a:rPr>
              <a:t> </a:t>
            </a:r>
            <a:r>
              <a:rPr lang="en-GB" sz="1800" i="1" dirty="0" err="1">
                <a:latin typeface="Verdana" charset="0"/>
              </a:rPr>
              <a:t>d’information</a:t>
            </a:r>
            <a:endParaRPr lang="en-GB" sz="1800" i="1" dirty="0">
              <a:latin typeface="Verdana" charset="0"/>
            </a:endParaRPr>
          </a:p>
          <a:p>
            <a:pPr lvl="1"/>
            <a:r>
              <a:rPr lang="en-GB" sz="1800" dirty="0">
                <a:latin typeface="Verdana" charset="0"/>
              </a:rPr>
              <a:t>Extractive Industry Transparency Initiative </a:t>
            </a:r>
            <a:r>
              <a:rPr lang="en-GB" sz="1800" b="0" dirty="0">
                <a:latin typeface="Verdana" charset="0"/>
              </a:rPr>
              <a:t>(</a:t>
            </a:r>
            <a:r>
              <a:rPr lang="en-GB" sz="1800" b="0" dirty="0">
                <a:latin typeface="Verdana" charset="0"/>
                <a:hlinkClick r:id="rId3"/>
              </a:rPr>
              <a:t>EITI</a:t>
            </a:r>
            <a:r>
              <a:rPr lang="en-GB" sz="1800" b="0" dirty="0">
                <a:latin typeface="Verdana" charset="0"/>
              </a:rPr>
              <a:t>)</a:t>
            </a:r>
          </a:p>
          <a:p>
            <a:pPr lvl="1"/>
            <a:r>
              <a:rPr lang="en-GB" altLang="en-US" sz="1800" b="0" dirty="0"/>
              <a:t>Tripartite Initiative  EU/WB/ OECD on </a:t>
            </a:r>
            <a:r>
              <a:rPr lang="en-GB" altLang="en-US" sz="1800" dirty="0"/>
              <a:t>Transfer Pricing</a:t>
            </a:r>
            <a:endParaRPr lang="en-GB" sz="1800" dirty="0">
              <a:latin typeface="Verdana" charset="0"/>
            </a:endParaRPr>
          </a:p>
          <a:p>
            <a:pPr lvl="1"/>
            <a:r>
              <a:rPr lang="en-GB" sz="1800" b="0" dirty="0">
                <a:latin typeface="Verdana" charset="0"/>
              </a:rPr>
              <a:t>G20/OECD </a:t>
            </a:r>
            <a:r>
              <a:rPr lang="en-GB" sz="1800" dirty="0">
                <a:latin typeface="Verdana" charset="0"/>
              </a:rPr>
              <a:t>base erosion and profit shifting </a:t>
            </a:r>
            <a:r>
              <a:rPr lang="en-GB" sz="1800" b="0" dirty="0">
                <a:latin typeface="Verdana" charset="0"/>
              </a:rPr>
              <a:t>(</a:t>
            </a:r>
            <a:r>
              <a:rPr lang="en-GB" sz="1800" b="0" dirty="0">
                <a:latin typeface="Verdana" charset="0"/>
                <a:hlinkClick r:id="rId4"/>
              </a:rPr>
              <a:t>BEPS</a:t>
            </a:r>
            <a:r>
              <a:rPr lang="en-GB" sz="1800" b="0" dirty="0">
                <a:latin typeface="Verdana" charset="0"/>
              </a:rPr>
              <a:t>)Action Plan</a:t>
            </a:r>
          </a:p>
          <a:p>
            <a:pPr lvl="1"/>
            <a:r>
              <a:rPr lang="en-GB" sz="1800" b="0" dirty="0"/>
              <a:t>G20/OECD </a:t>
            </a:r>
            <a:r>
              <a:rPr lang="en-GB" sz="1800" dirty="0"/>
              <a:t>Automatic Exchange of Information </a:t>
            </a:r>
            <a:r>
              <a:rPr lang="en-GB" sz="1800" b="0" dirty="0"/>
              <a:t>(</a:t>
            </a:r>
            <a:r>
              <a:rPr lang="en-GB" sz="1800" b="0" dirty="0">
                <a:hlinkClick r:id="rId5"/>
              </a:rPr>
              <a:t>AEOI</a:t>
            </a:r>
            <a:r>
              <a:rPr lang="en-GB" sz="1800" b="0" dirty="0"/>
              <a:t>) Roadmap</a:t>
            </a:r>
          </a:p>
          <a:p>
            <a:pPr lvl="1"/>
            <a:r>
              <a:rPr lang="en-GB" sz="1800" b="0" dirty="0">
                <a:latin typeface="Verdana" charset="0"/>
              </a:rPr>
              <a:t>OECD Task Force "</a:t>
            </a:r>
            <a:r>
              <a:rPr lang="en-GB" sz="1800" dirty="0">
                <a:latin typeface="Verdana" charset="0"/>
              </a:rPr>
              <a:t>Tax and Development </a:t>
            </a:r>
            <a:r>
              <a:rPr lang="en-GB" sz="1800" b="0" dirty="0">
                <a:latin typeface="Verdana" charset="0"/>
              </a:rPr>
              <a:t>"</a:t>
            </a:r>
          </a:p>
          <a:p>
            <a:pPr lvl="1"/>
            <a:r>
              <a:rPr lang="en-GB" sz="1800" b="0" dirty="0">
                <a:latin typeface="Verdana" charset="0"/>
                <a:hlinkClick r:id="rId6"/>
              </a:rPr>
              <a:t>Global Forum </a:t>
            </a:r>
            <a:r>
              <a:rPr lang="en-GB" sz="1800" b="0" dirty="0">
                <a:latin typeface="Verdana" charset="0"/>
              </a:rPr>
              <a:t>on </a:t>
            </a:r>
            <a:r>
              <a:rPr lang="en-GB" sz="1800" dirty="0">
                <a:latin typeface="Verdana" charset="0"/>
              </a:rPr>
              <a:t>Transparency and Exchange of Information </a:t>
            </a:r>
            <a:r>
              <a:rPr lang="en-GB" sz="1800" b="0" dirty="0">
                <a:latin typeface="Verdana" charset="0"/>
              </a:rPr>
              <a:t>for Tax Purposes</a:t>
            </a:r>
          </a:p>
          <a:p>
            <a:pPr lvl="1"/>
            <a:r>
              <a:rPr lang="en-GB" sz="1800" b="0" dirty="0">
                <a:latin typeface="Verdana" charset="0"/>
                <a:hlinkClick r:id="rId7"/>
              </a:rPr>
              <a:t>International </a:t>
            </a:r>
            <a:r>
              <a:rPr lang="en-GB" sz="1800" dirty="0">
                <a:latin typeface="Verdana" charset="0"/>
                <a:hlinkClick r:id="rId7"/>
              </a:rPr>
              <a:t>Tax Compact</a:t>
            </a:r>
            <a:endParaRPr lang="en-GB" sz="1800" dirty="0">
              <a:latin typeface="Verdana" charset="0"/>
            </a:endParaRPr>
          </a:p>
          <a:p>
            <a:pPr lvl="1"/>
            <a:r>
              <a:rPr lang="en-GB" sz="1800" b="0" dirty="0">
                <a:latin typeface="Verdana" charset="0"/>
              </a:rPr>
              <a:t>UN Committee of Experts on </a:t>
            </a:r>
            <a:r>
              <a:rPr lang="en-GB" sz="1800" dirty="0">
                <a:latin typeface="Verdana" charset="0"/>
              </a:rPr>
              <a:t>International Cooperation in Tax Matters</a:t>
            </a:r>
            <a:endParaRPr lang="en-GB" sz="1800" dirty="0"/>
          </a:p>
          <a:p>
            <a:pPr lvl="1"/>
            <a:r>
              <a:rPr lang="en-GB" sz="1800" dirty="0"/>
              <a:t>Financial Action Task Force </a:t>
            </a:r>
            <a:r>
              <a:rPr lang="en-GB" sz="1800" b="0" dirty="0"/>
              <a:t>FATF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48893CE-97C1-2140-8146-FCBA2DF0D74E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00269" y="1988840"/>
            <a:ext cx="792124" cy="79208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400" b="1" dirty="0"/>
              <a:t>BUT</a:t>
            </a:r>
          </a:p>
        </p:txBody>
      </p:sp>
    </p:spTree>
    <p:extLst>
      <p:ext uri="{BB962C8B-B14F-4D97-AF65-F5344CB8AC3E}">
        <p14:creationId xmlns:p14="http://schemas.microsoft.com/office/powerpoint/2010/main" val="1256357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1"/>
          <p:cNvSpPr>
            <a:spLocks noGrp="1"/>
          </p:cNvSpPr>
          <p:nvPr>
            <p:ph idx="1"/>
          </p:nvPr>
        </p:nvSpPr>
        <p:spPr>
          <a:xfrm>
            <a:off x="309818" y="2420888"/>
            <a:ext cx="8858280" cy="36798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Politique fiscale et administration des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Principales catégories de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Conditions en termes de performance, de transparence et de régularité de procédure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Dispositifs institutionnels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b="1" i="0" dirty="0">
                <a:solidFill>
                  <a:srgbClr val="FF0000"/>
                </a:solidFill>
              </a:rPr>
              <a:t>Prévisions de recettes</a:t>
            </a:r>
            <a:r>
              <a:rPr lang="fr-FR" i="0" dirty="0"/>
              <a:t> </a:t>
            </a:r>
          </a:p>
          <a:p>
            <a:pPr eaLnBrk="1" hangingPunct="1">
              <a:spcAft>
                <a:spcPts val="1200"/>
              </a:spcAft>
            </a:pPr>
            <a:endParaRPr lang="fr-BE" dirty="0"/>
          </a:p>
        </p:txBody>
      </p:sp>
      <p:sp>
        <p:nvSpPr>
          <p:cNvPr id="12291" name="Titre 2"/>
          <p:cNvSpPr>
            <a:spLocks noGrp="1"/>
          </p:cNvSpPr>
          <p:nvPr>
            <p:ph type="title" idx="4294967295"/>
          </p:nvPr>
        </p:nvSpPr>
        <p:spPr>
          <a:xfrm>
            <a:off x="2195736" y="1162100"/>
            <a:ext cx="4357464" cy="1143000"/>
          </a:xfrm>
          <a:ln/>
        </p:spPr>
        <p:txBody>
          <a:bodyPr/>
          <a:lstStyle/>
          <a:p>
            <a:pPr indent="0" eaLnBrk="1" hangingPunct="1"/>
            <a:r>
              <a:rPr lang="en-US" dirty="0"/>
              <a:t>Plan du module</a:t>
            </a:r>
            <a:endParaRPr lang="fr-BE" dirty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9DD312-8E68-47C0-89CA-B8B19B1B95F1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98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contenu 1"/>
          <p:cNvSpPr>
            <a:spLocks noGrp="1"/>
          </p:cNvSpPr>
          <p:nvPr>
            <p:ph idx="1"/>
          </p:nvPr>
        </p:nvSpPr>
        <p:spPr>
          <a:xfrm>
            <a:off x="285750" y="2357438"/>
            <a:ext cx="8229600" cy="3465512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ClrTx/>
            </a:pPr>
            <a:r>
              <a:rPr lang="fr-BE" i="0" dirty="0"/>
              <a:t>Il est important d’avoir des estimations précises des recettes</a:t>
            </a:r>
          </a:p>
          <a:p>
            <a:pPr lvl="1"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BE" sz="2200" b="0" dirty="0"/>
              <a:t>Légalement, le montant budgétisé des recettes pour l’année t n’est qu’une prévision</a:t>
            </a:r>
          </a:p>
          <a:p>
            <a:pPr lvl="1"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BE" sz="2200" b="0" dirty="0"/>
              <a:t>Pour la préparation du budget: la détermination des plafonds des dépenses en dépend</a:t>
            </a:r>
          </a:p>
          <a:p>
            <a:pPr lvl="1" eaLnBrk="1" hangingPunct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BE" sz="2200" b="0" dirty="0"/>
              <a:t>Pour une cohérence à moyen-terme (par ex,. évolution sur la durée des recettes en cas de réduction tarifaire et d’introduction de la TVA)</a:t>
            </a:r>
          </a:p>
          <a:p>
            <a:pPr eaLnBrk="1" hangingPunct="1"/>
            <a:endParaRPr lang="fr-BE" dirty="0"/>
          </a:p>
        </p:txBody>
      </p:sp>
      <p:sp>
        <p:nvSpPr>
          <p:cNvPr id="27651" name="Titre 2"/>
          <p:cNvSpPr>
            <a:spLocks noGrp="1"/>
          </p:cNvSpPr>
          <p:nvPr>
            <p:ph type="title" idx="4294967295"/>
          </p:nvPr>
        </p:nvSpPr>
        <p:spPr>
          <a:xfrm>
            <a:off x="0" y="1214438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FR" i="1" dirty="0"/>
              <a:t>Prévisions de recettes </a:t>
            </a:r>
            <a:r>
              <a:rPr lang="en-US" i="1" dirty="0"/>
              <a:t>(1)</a:t>
            </a:r>
            <a:endParaRPr lang="fr-BE" i="1" dirty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3D19CA5-6C56-4E26-ABF1-23FB51042862}" type="slidenum">
              <a:rPr lang="en-GB" smtClean="0"/>
              <a:pPr/>
              <a:t>23</a:t>
            </a:fld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contenu 1"/>
          <p:cNvSpPr>
            <a:spLocks noGrp="1"/>
          </p:cNvSpPr>
          <p:nvPr>
            <p:ph idx="1"/>
          </p:nvPr>
        </p:nvSpPr>
        <p:spPr>
          <a:xfrm>
            <a:off x="89693" y="1988840"/>
            <a:ext cx="8964613" cy="4608513"/>
          </a:xfrm>
        </p:spPr>
        <p:txBody>
          <a:bodyPr/>
          <a:lstStyle/>
          <a:p>
            <a:pPr eaLnBrk="1" hangingPunct="1">
              <a:buClrTx/>
              <a:buFont typeface="Wingdings" panose="05000000000000000000" pitchFamily="2" charset="2"/>
              <a:buChar char="Ø"/>
            </a:pPr>
            <a:r>
              <a:rPr lang="fr-BE" sz="2000" i="0" dirty="0">
                <a:latin typeface="+mj-lt"/>
                <a:cs typeface="Arial" panose="020B0604020202020204" pitchFamily="34" charset="0"/>
              </a:rPr>
              <a:t>Etape 1. Prévision à fiscalité inchangée. Méthodes:</a:t>
            </a:r>
          </a:p>
          <a:p>
            <a:pPr lvl="1"/>
            <a:r>
              <a:rPr lang="fr-FR" i="0" dirty="0">
                <a:latin typeface="+mj-lt"/>
                <a:cs typeface="Arial" panose="020B0604020202020204" pitchFamily="34" charset="0"/>
              </a:rPr>
              <a:t>Taux effectif</a:t>
            </a:r>
            <a:r>
              <a:rPr lang="fr-FR" b="0" i="0" dirty="0">
                <a:latin typeface="+mj-lt"/>
                <a:cs typeface="Arial" panose="020B0604020202020204" pitchFamily="34" charset="0"/>
              </a:rPr>
              <a:t>. Multiplier, pour chaque impôt, la prévision de la base imposable par le taux d’imposition effectif correspondant. Les taux effectif est calculé à partir des données passées </a:t>
            </a:r>
          </a:p>
          <a:p>
            <a:pPr lvl="1"/>
            <a:r>
              <a:rPr lang="fr-FR" i="0" dirty="0">
                <a:latin typeface="+mj-lt"/>
                <a:cs typeface="Arial" panose="020B0604020202020204" pitchFamily="34" charset="0"/>
              </a:rPr>
              <a:t>Élasticité</a:t>
            </a:r>
            <a:r>
              <a:rPr lang="fr-FR" b="0" i="0" dirty="0">
                <a:latin typeface="+mj-lt"/>
                <a:cs typeface="Arial" panose="020B0604020202020204" pitchFamily="34" charset="0"/>
              </a:rPr>
              <a:t>. Relation empirique stable entre la croissance des recettes procurées par chaque impôt et celle de la base imposable correspondante. </a:t>
            </a:r>
          </a:p>
          <a:p>
            <a:pPr lvl="1"/>
            <a:r>
              <a:rPr lang="fr-FR" i="0" dirty="0">
                <a:latin typeface="+mj-lt"/>
                <a:cs typeface="Arial" panose="020B0604020202020204" pitchFamily="34" charset="0"/>
              </a:rPr>
              <a:t>Tendance</a:t>
            </a:r>
            <a:r>
              <a:rPr lang="fr-FR" b="0" i="0" dirty="0">
                <a:latin typeface="+mj-lt"/>
                <a:cs typeface="Arial" panose="020B0604020202020204" pitchFamily="34" charset="0"/>
              </a:rPr>
              <a:t>.  Tendances passées, complétées par des informations spécifiques sur chaque source de recettes (lorsqu’une relation avec les paramètres économiques est difficile à établir)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Etape 2. Evaluation de l’impact financier des nouvelles mesures fiscales</a:t>
            </a:r>
            <a:endParaRPr lang="fr-BE" sz="2000" i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28675" name="Titre 2"/>
          <p:cNvSpPr>
            <a:spLocks noGrp="1"/>
          </p:cNvSpPr>
          <p:nvPr>
            <p:ph type="title" idx="4294967295"/>
          </p:nvPr>
        </p:nvSpPr>
        <p:spPr>
          <a:xfrm>
            <a:off x="0" y="981075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FR" sz="2800" i="1" dirty="0"/>
              <a:t>Prévisions et projections en matière de recettes (2)</a:t>
            </a:r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498233D-582D-4D3F-A890-9CBADBB9EFF3}" type="slidenum">
              <a:rPr lang="en-GB" smtClean="0"/>
              <a:pPr/>
              <a:t>24</a:t>
            </a:fld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contenu 1"/>
          <p:cNvSpPr>
            <a:spLocks noGrp="1"/>
          </p:cNvSpPr>
          <p:nvPr>
            <p:ph idx="1"/>
          </p:nvPr>
        </p:nvSpPr>
        <p:spPr>
          <a:xfrm>
            <a:off x="120911" y="1882183"/>
            <a:ext cx="8565890" cy="3251200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ClrTx/>
            </a:pPr>
            <a:r>
              <a:rPr lang="fr-FR" sz="2100" i="0" dirty="0"/>
              <a:t>Une administration fiscale performante est essentielle pour mobiliser les ressources nécessaires au financement des services publics.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fr-FR" sz="2100" i="0" dirty="0"/>
              <a:t>Les contribuables doivent être clairement informés de leurs obligations fiscales. </a:t>
            </a:r>
          </a:p>
          <a:p>
            <a:pPr eaLnBrk="1" hangingPunct="1">
              <a:spcAft>
                <a:spcPts val="1200"/>
              </a:spcAft>
              <a:buClrTx/>
            </a:pPr>
            <a:r>
              <a:rPr lang="fr-FR" sz="2100" i="0" dirty="0"/>
              <a:t>L’administration fiscale doit faire en sorte que les contribuables soient enregistrés et s’acquittent de leurs obligations fiscales, et que les recettes fiscales soient perçues &amp; déposées rapidement sur le compte central du trésor.</a:t>
            </a:r>
          </a:p>
          <a:p>
            <a:pPr eaLnBrk="1" hangingPunct="1">
              <a:buClrTx/>
            </a:pPr>
            <a:r>
              <a:rPr lang="fr-FR" sz="2100" i="0" dirty="0"/>
              <a:t>La prudence est de mise avant de déléguer </a:t>
            </a:r>
            <a:r>
              <a:rPr lang="fr-FR" sz="2100" i="0"/>
              <a:t>la responsabilité </a:t>
            </a:r>
            <a:r>
              <a:rPr lang="fr-FR" sz="2100" i="0" dirty="0"/>
              <a:t>à un organisme de recouvrement autonome.</a:t>
            </a:r>
          </a:p>
          <a:p>
            <a:pPr eaLnBrk="1" hangingPunct="1"/>
            <a:endParaRPr lang="en-US" dirty="0"/>
          </a:p>
          <a:p>
            <a:pPr eaLnBrk="1" hangingPunct="1"/>
            <a:endParaRPr lang="fr-BE" dirty="0"/>
          </a:p>
        </p:txBody>
      </p:sp>
      <p:sp>
        <p:nvSpPr>
          <p:cNvPr id="30723" name="Titre 2"/>
          <p:cNvSpPr>
            <a:spLocks noGrp="1"/>
          </p:cNvSpPr>
          <p:nvPr>
            <p:ph type="title" idx="4294967295"/>
          </p:nvPr>
        </p:nvSpPr>
        <p:spPr>
          <a:xfrm>
            <a:off x="-125413" y="943685"/>
            <a:ext cx="9144000" cy="915987"/>
          </a:xfrm>
          <a:ln/>
        </p:spPr>
        <p:txBody>
          <a:bodyPr/>
          <a:lstStyle/>
          <a:p>
            <a:pPr indent="0" algn="ctr" eaLnBrk="1" hangingPunct="1"/>
            <a:r>
              <a:rPr lang="fr-FR" i="1" dirty="0"/>
              <a:t>Messages clef</a:t>
            </a:r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80373BD-D0C0-4F2B-AB21-C293B5657264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5" name="Right Arrow 4"/>
          <p:cNvSpPr>
            <a:spLocks noChangeArrowheads="1"/>
          </p:cNvSpPr>
          <p:nvPr/>
        </p:nvSpPr>
        <p:spPr bwMode="auto">
          <a:xfrm>
            <a:off x="1331640" y="1041315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  <p:sp>
        <p:nvSpPr>
          <p:cNvPr id="6" name="Right Arrow 5"/>
          <p:cNvSpPr>
            <a:spLocks noChangeArrowheads="1"/>
          </p:cNvSpPr>
          <p:nvPr/>
        </p:nvSpPr>
        <p:spPr bwMode="auto">
          <a:xfrm rot="10800000">
            <a:off x="6300192" y="1052572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marL="3175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1"/>
          <p:cNvSpPr>
            <a:spLocks noGrp="1"/>
          </p:cNvSpPr>
          <p:nvPr>
            <p:ph idx="1"/>
          </p:nvPr>
        </p:nvSpPr>
        <p:spPr>
          <a:xfrm>
            <a:off x="309818" y="2420888"/>
            <a:ext cx="8858280" cy="36798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b="1" i="0" dirty="0">
                <a:solidFill>
                  <a:srgbClr val="FF0000"/>
                </a:solidFill>
              </a:rPr>
              <a:t>Politique fiscale et administration des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Principales catégories de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Conditions en termes de performance, de transparence et de régularité de procédure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Dispositifs institutionnels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Prévisions de recettes </a:t>
            </a:r>
          </a:p>
          <a:p>
            <a:pPr eaLnBrk="1" hangingPunct="1">
              <a:spcAft>
                <a:spcPts val="1200"/>
              </a:spcAft>
            </a:pPr>
            <a:endParaRPr lang="fr-BE" dirty="0"/>
          </a:p>
        </p:txBody>
      </p:sp>
      <p:sp>
        <p:nvSpPr>
          <p:cNvPr id="12291" name="Titre 2"/>
          <p:cNvSpPr>
            <a:spLocks noGrp="1"/>
          </p:cNvSpPr>
          <p:nvPr>
            <p:ph type="title" idx="4294967295"/>
          </p:nvPr>
        </p:nvSpPr>
        <p:spPr>
          <a:xfrm>
            <a:off x="2195736" y="1162100"/>
            <a:ext cx="4357464" cy="1143000"/>
          </a:xfrm>
          <a:ln/>
        </p:spPr>
        <p:txBody>
          <a:bodyPr/>
          <a:lstStyle/>
          <a:p>
            <a:pPr indent="0" eaLnBrk="1" hangingPunct="1"/>
            <a:r>
              <a:rPr lang="en-US" dirty="0"/>
              <a:t>Plan du module</a:t>
            </a:r>
            <a:endParaRPr lang="fr-BE" dirty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9DD312-8E68-47C0-89CA-B8B19B1B95F1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057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1"/>
          <p:cNvSpPr>
            <a:spLocks noGrp="1"/>
          </p:cNvSpPr>
          <p:nvPr>
            <p:ph idx="1"/>
          </p:nvPr>
        </p:nvSpPr>
        <p:spPr>
          <a:xfrm>
            <a:off x="251520" y="2138238"/>
            <a:ext cx="9072562" cy="41322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</a:pPr>
            <a:r>
              <a:rPr lang="fr-FR" sz="2200" i="0" dirty="0"/>
              <a:t>La politique fiscale détermine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Les prélèvements fiscaux totaux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La structure des recettes fiscales et la part relative de chaque impôt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L’assiette et le taux de chaque impôt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</a:pPr>
            <a:r>
              <a:rPr lang="fr-FR" sz="2200" i="0" dirty="0"/>
              <a:t>L’administration fiscale s’acquitte des tâches de base suivantes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Identification des contribuables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Calcul de l’assiette de l’impôt, détermination de l’impôt dû par un contribuable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Perception de l’impôt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endParaRPr lang="fr-BE" dirty="0"/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endParaRPr lang="en-GB" dirty="0"/>
          </a:p>
          <a:p>
            <a:pPr eaLnBrk="1" hangingPunct="1"/>
            <a:endParaRPr lang="fr-BE" dirty="0"/>
          </a:p>
        </p:txBody>
      </p:sp>
      <p:sp>
        <p:nvSpPr>
          <p:cNvPr id="11267" name="Titre 2"/>
          <p:cNvSpPr>
            <a:spLocks noGrp="1"/>
          </p:cNvSpPr>
          <p:nvPr>
            <p:ph type="title" idx="4294967295"/>
          </p:nvPr>
        </p:nvSpPr>
        <p:spPr>
          <a:xfrm>
            <a:off x="0" y="1071563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BE" sz="2500" i="1" dirty="0"/>
              <a:t>Politique fiscale et administration des recettes fiscales</a:t>
            </a:r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16187AD-BF81-4F11-BE8F-C49916527507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88841"/>
            <a:ext cx="8229600" cy="432048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600" b="1" i="0" dirty="0"/>
              <a:t>Evasion </a:t>
            </a:r>
            <a:r>
              <a:rPr lang="en-US" sz="2600" b="1" i="0" dirty="0" err="1"/>
              <a:t>fiscale</a:t>
            </a:r>
            <a:r>
              <a:rPr lang="en-US" sz="2600" b="1" i="0" dirty="0"/>
              <a:t> et </a:t>
            </a:r>
            <a:r>
              <a:rPr lang="en-US" sz="2600" b="1" i="0" dirty="0" err="1"/>
              <a:t>optimisation</a:t>
            </a:r>
            <a:r>
              <a:rPr lang="en-US" sz="2600" b="1" i="0" dirty="0"/>
              <a:t> </a:t>
            </a:r>
            <a:r>
              <a:rPr lang="en-US" sz="2600" b="1" i="0" dirty="0" err="1"/>
              <a:t>fiscale</a:t>
            </a:r>
            <a:endParaRPr lang="en-US" sz="2600" b="1" i="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600" b="1" i="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</a:pPr>
            <a:r>
              <a:rPr lang="en-US" b="1" i="0" dirty="0"/>
              <a:t>Evasion: </a:t>
            </a:r>
            <a:r>
              <a:rPr lang="en-US" i="0" dirty="0" err="1"/>
              <a:t>Utilise</a:t>
            </a:r>
            <a:r>
              <a:rPr lang="en-US" i="0" dirty="0"/>
              <a:t> des </a:t>
            </a:r>
            <a:r>
              <a:rPr lang="en-US" i="0" dirty="0" err="1"/>
              <a:t>activités</a:t>
            </a:r>
            <a:r>
              <a:rPr lang="en-US" i="0" dirty="0"/>
              <a:t> </a:t>
            </a:r>
            <a:r>
              <a:rPr lang="en-US" i="0" dirty="0" err="1"/>
              <a:t>illégales</a:t>
            </a:r>
            <a:r>
              <a:rPr lang="en-US" i="0" dirty="0"/>
              <a:t> pour se </a:t>
            </a:r>
            <a:r>
              <a:rPr lang="en-US" i="0" dirty="0" err="1"/>
              <a:t>soustraire</a:t>
            </a:r>
            <a:r>
              <a:rPr lang="en-US" i="0" dirty="0"/>
              <a:t> à </a:t>
            </a:r>
            <a:r>
              <a:rPr lang="en-US" i="0" dirty="0" err="1"/>
              <a:t>l’impôt</a:t>
            </a:r>
            <a:endParaRPr lang="en-US" b="1" i="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</a:pPr>
            <a:r>
              <a:rPr lang="en-US" b="1" i="0" dirty="0" err="1"/>
              <a:t>Optimisation:</a:t>
            </a:r>
            <a:r>
              <a:rPr lang="en-US" i="0" dirty="0" err="1"/>
              <a:t>Emploi</a:t>
            </a:r>
            <a:r>
              <a:rPr lang="en-US" i="0" dirty="0"/>
              <a:t> des </a:t>
            </a:r>
            <a:r>
              <a:rPr lang="en-US" i="0" dirty="0" err="1"/>
              <a:t>méthodes</a:t>
            </a:r>
            <a:r>
              <a:rPr lang="en-US" i="0" dirty="0"/>
              <a:t> </a:t>
            </a:r>
            <a:r>
              <a:rPr lang="en-US" i="0" dirty="0" err="1"/>
              <a:t>légales</a:t>
            </a:r>
            <a:r>
              <a:rPr lang="en-US" i="0" dirty="0"/>
              <a:t> pour </a:t>
            </a:r>
            <a:r>
              <a:rPr lang="en-US" i="0" dirty="0" err="1"/>
              <a:t>diminuer</a:t>
            </a:r>
            <a:r>
              <a:rPr lang="en-US" i="0" dirty="0"/>
              <a:t> </a:t>
            </a:r>
            <a:r>
              <a:rPr lang="en-US" i="0" dirty="0" err="1"/>
              <a:t>ou</a:t>
            </a:r>
            <a:r>
              <a:rPr lang="en-US" i="0" dirty="0"/>
              <a:t> </a:t>
            </a:r>
            <a:r>
              <a:rPr lang="en-US" i="0" dirty="0" err="1"/>
              <a:t>annuler</a:t>
            </a:r>
            <a:r>
              <a:rPr lang="en-US" i="0" dirty="0"/>
              <a:t> </a:t>
            </a:r>
            <a:r>
              <a:rPr lang="en-US" i="0" dirty="0" err="1"/>
              <a:t>ses</a:t>
            </a:r>
            <a:r>
              <a:rPr lang="en-US" i="0" dirty="0"/>
              <a:t> obligations </a:t>
            </a:r>
            <a:r>
              <a:rPr lang="en-US" i="0" dirty="0" err="1"/>
              <a:t>fiscales</a:t>
            </a:r>
            <a:r>
              <a:rPr lang="en-US" i="0" dirty="0"/>
              <a:t> (par </a:t>
            </a:r>
            <a:r>
              <a:rPr lang="en-US" i="0" dirty="0" err="1"/>
              <a:t>exemple</a:t>
            </a:r>
            <a:r>
              <a:rPr lang="en-US" i="0" dirty="0"/>
              <a:t> manipulation des prix de </a:t>
            </a:r>
            <a:r>
              <a:rPr lang="en-US" i="0" dirty="0" err="1"/>
              <a:t>facturation</a:t>
            </a:r>
            <a:r>
              <a:rPr lang="en-US" i="0" dirty="0"/>
              <a:t> entre </a:t>
            </a:r>
            <a:r>
              <a:rPr lang="en-US" i="0" dirty="0" err="1"/>
              <a:t>filiales</a:t>
            </a:r>
            <a:r>
              <a:rPr lang="en-US" i="0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A3CBB-9799-4B2E-817A-A65773E97D1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47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88841"/>
            <a:ext cx="8229600" cy="432048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</a:pPr>
            <a:r>
              <a:rPr lang="en-US" sz="2000" b="1" i="0" dirty="0" err="1"/>
              <a:t>Dépenses</a:t>
            </a:r>
            <a:r>
              <a:rPr lang="en-US" sz="2000" b="1" i="0" dirty="0"/>
              <a:t> </a:t>
            </a:r>
            <a:r>
              <a:rPr lang="en-US" sz="2000" b="1" i="0" dirty="0" err="1"/>
              <a:t>fiscales</a:t>
            </a:r>
            <a:endParaRPr lang="en-US" sz="2000" b="1" i="0" dirty="0"/>
          </a:p>
          <a:p>
            <a:pPr marL="0" indent="0"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  <a:buNone/>
            </a:pPr>
            <a:r>
              <a:rPr lang="en-US" sz="2000" i="0" dirty="0"/>
              <a:t>Il </a:t>
            </a:r>
            <a:r>
              <a:rPr lang="en-US" sz="2000" i="0" dirty="0" err="1"/>
              <a:t>s’agit</a:t>
            </a:r>
            <a:r>
              <a:rPr lang="en-US" sz="2000" i="0" dirty="0"/>
              <a:t> de </a:t>
            </a:r>
            <a:r>
              <a:rPr lang="en-US" sz="2000" i="0" dirty="0" err="1"/>
              <a:t>recettes</a:t>
            </a:r>
            <a:r>
              <a:rPr lang="en-US" sz="2000" i="0" dirty="0"/>
              <a:t> non </a:t>
            </a:r>
            <a:r>
              <a:rPr lang="en-US" sz="2000" i="0" dirty="0" err="1"/>
              <a:t>perçues</a:t>
            </a:r>
            <a:r>
              <a:rPr lang="en-US" sz="2000" i="0" dirty="0"/>
              <a:t> </a:t>
            </a:r>
            <a:r>
              <a:rPr lang="en-US" sz="2000" i="0" dirty="0" err="1"/>
              <a:t>en</a:t>
            </a:r>
            <a:r>
              <a:rPr lang="en-US" sz="2000" i="0" dirty="0"/>
              <a:t> raison </a:t>
            </a:r>
            <a:r>
              <a:rPr lang="en-US" sz="2000" i="0" dirty="0" err="1"/>
              <a:t>d’exonérations</a:t>
            </a:r>
            <a:r>
              <a:rPr lang="en-US" sz="2000" i="0" dirty="0"/>
              <a:t> </a:t>
            </a:r>
            <a:r>
              <a:rPr lang="en-US" sz="2000" i="0" dirty="0" err="1"/>
              <a:t>systématiques</a:t>
            </a:r>
            <a:r>
              <a:rPr lang="en-US" sz="2000" i="0" dirty="0"/>
              <a:t> </a:t>
            </a:r>
            <a:r>
              <a:rPr lang="en-US" sz="2000" i="0" dirty="0" err="1"/>
              <a:t>ou</a:t>
            </a:r>
            <a:r>
              <a:rPr lang="en-US" sz="2000" i="0" dirty="0"/>
              <a:t> </a:t>
            </a:r>
            <a:r>
              <a:rPr lang="en-US" sz="2000" i="0" dirty="0" err="1"/>
              <a:t>d’exemptions</a:t>
            </a:r>
            <a:r>
              <a:rPr lang="en-US" sz="2000" i="0" dirty="0"/>
              <a:t> </a:t>
            </a:r>
            <a:r>
              <a:rPr lang="en-US" sz="2000" i="0" dirty="0" err="1"/>
              <a:t>occasionnelles</a:t>
            </a:r>
            <a:r>
              <a:rPr lang="en-US" sz="2000" i="0" dirty="0"/>
              <a:t>.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  <a:buNone/>
            </a:pPr>
            <a:r>
              <a:rPr lang="en-US" sz="2000" i="0" dirty="0"/>
              <a:t>Il </a:t>
            </a:r>
            <a:r>
              <a:rPr lang="en-US" sz="2000" i="0" dirty="0" err="1"/>
              <a:t>peut</a:t>
            </a:r>
            <a:r>
              <a:rPr lang="en-US" sz="2000" i="0" dirty="0"/>
              <a:t> </a:t>
            </a:r>
            <a:r>
              <a:rPr lang="en-US" sz="2000" i="0" dirty="0" err="1"/>
              <a:t>s’agir</a:t>
            </a:r>
            <a:r>
              <a:rPr lang="en-US" sz="2000" i="0" dirty="0"/>
              <a:t> </a:t>
            </a:r>
            <a:r>
              <a:rPr lang="en-US" sz="2000" i="0" dirty="0" err="1"/>
              <a:t>d’éxonérations</a:t>
            </a:r>
            <a:r>
              <a:rPr lang="en-US" sz="2000" i="0" dirty="0"/>
              <a:t> </a:t>
            </a:r>
            <a:r>
              <a:rPr lang="en-US" sz="2000" i="0" dirty="0" err="1"/>
              <a:t>ou</a:t>
            </a:r>
            <a:r>
              <a:rPr lang="en-US" sz="2000" i="0" dirty="0"/>
              <a:t> de </a:t>
            </a:r>
            <a:r>
              <a:rPr lang="en-US" sz="2000" i="0" dirty="0" err="1"/>
              <a:t>taux</a:t>
            </a:r>
            <a:r>
              <a:rPr lang="en-US" sz="2000" i="0" dirty="0"/>
              <a:t> </a:t>
            </a:r>
            <a:r>
              <a:rPr lang="en-US" sz="2000" i="0" dirty="0" err="1"/>
              <a:t>réduits</a:t>
            </a:r>
            <a:r>
              <a:rPr lang="en-US" sz="2000" i="0" dirty="0"/>
              <a:t> </a:t>
            </a:r>
            <a:r>
              <a:rPr lang="en-US" sz="2000" i="0" dirty="0" err="1"/>
              <a:t>concernant</a:t>
            </a:r>
            <a:r>
              <a:rPr lang="en-US" sz="2000" i="0" dirty="0"/>
              <a:t> </a:t>
            </a:r>
            <a:r>
              <a:rPr lang="en-US" sz="2000" i="0" dirty="0" err="1"/>
              <a:t>certains</a:t>
            </a:r>
            <a:r>
              <a:rPr lang="en-US" sz="2000" i="0" dirty="0"/>
              <a:t> </a:t>
            </a:r>
            <a:r>
              <a:rPr lang="en-US" sz="2000" i="0" dirty="0" err="1"/>
              <a:t>biens</a:t>
            </a:r>
            <a:r>
              <a:rPr lang="en-US" sz="2000" i="0" dirty="0"/>
              <a:t> </a:t>
            </a:r>
            <a:r>
              <a:rPr lang="en-US" sz="2000" i="0" dirty="0" err="1"/>
              <a:t>ou</a:t>
            </a:r>
            <a:r>
              <a:rPr lang="en-US" sz="2000" i="0" dirty="0"/>
              <a:t> services, </a:t>
            </a:r>
            <a:r>
              <a:rPr lang="en-US" sz="2000" i="0" dirty="0" err="1"/>
              <a:t>ou</a:t>
            </a:r>
            <a:r>
              <a:rPr lang="en-US" sz="2000" i="0" dirty="0"/>
              <a:t> resultant de </a:t>
            </a:r>
            <a:r>
              <a:rPr lang="en-US" sz="2000" i="0" dirty="0" err="1"/>
              <a:t>textes</a:t>
            </a:r>
            <a:r>
              <a:rPr lang="en-US" sz="2000" i="0" dirty="0"/>
              <a:t> </a:t>
            </a:r>
            <a:r>
              <a:rPr lang="en-US" sz="2000" i="0" dirty="0" err="1"/>
              <a:t>tels</a:t>
            </a:r>
            <a:r>
              <a:rPr lang="en-US" sz="2000" i="0" dirty="0"/>
              <a:t> que le code des </a:t>
            </a:r>
            <a:r>
              <a:rPr lang="en-US" sz="2000" i="0" dirty="0" err="1"/>
              <a:t>investissements</a:t>
            </a:r>
            <a:r>
              <a:rPr lang="en-US" sz="2000" i="0" dirty="0"/>
              <a:t> </a:t>
            </a:r>
            <a:r>
              <a:rPr lang="en-US" sz="2000" i="0" dirty="0" err="1"/>
              <a:t>ou</a:t>
            </a:r>
            <a:r>
              <a:rPr lang="en-US" sz="2000" i="0" dirty="0"/>
              <a:t> les zones </a:t>
            </a:r>
            <a:r>
              <a:rPr lang="en-US" sz="2000" i="0" dirty="0" err="1"/>
              <a:t>franches</a:t>
            </a:r>
            <a:r>
              <a:rPr lang="en-US" sz="2000" i="0" dirty="0"/>
              <a:t>.</a:t>
            </a:r>
            <a:endParaRPr lang="en-US" sz="1800" b="1" i="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2060"/>
              </a:buClr>
            </a:pPr>
            <a:r>
              <a:rPr lang="en-US" sz="2000" b="1" i="0" dirty="0"/>
              <a:t>Transparence: </a:t>
            </a:r>
            <a:r>
              <a:rPr lang="en-US" sz="2000" i="0" dirty="0"/>
              <a:t>Dans de </a:t>
            </a:r>
            <a:r>
              <a:rPr lang="en-US" sz="2000" i="0" dirty="0" err="1"/>
              <a:t>nombreux</a:t>
            </a:r>
            <a:r>
              <a:rPr lang="en-US" sz="2000" i="0" dirty="0"/>
              <a:t> pays, les </a:t>
            </a:r>
            <a:r>
              <a:rPr lang="en-US" sz="2000" i="0" dirty="0" err="1"/>
              <a:t>autorités</a:t>
            </a:r>
            <a:r>
              <a:rPr lang="en-US" sz="2000" i="0" dirty="0"/>
              <a:t> </a:t>
            </a:r>
            <a:r>
              <a:rPr lang="en-US" sz="2000" i="0" dirty="0" err="1"/>
              <a:t>ont</a:t>
            </a:r>
            <a:r>
              <a:rPr lang="en-US" sz="2000" i="0" dirty="0"/>
              <a:t> </a:t>
            </a:r>
            <a:r>
              <a:rPr lang="en-US" sz="2000" i="0" dirty="0" err="1"/>
              <a:t>l’obligation</a:t>
            </a:r>
            <a:r>
              <a:rPr lang="en-US" sz="2000" i="0" dirty="0"/>
              <a:t> de </a:t>
            </a:r>
            <a:r>
              <a:rPr lang="en-US" sz="2000" i="0" dirty="0" err="1"/>
              <a:t>recenser</a:t>
            </a:r>
            <a:r>
              <a:rPr lang="en-US" sz="2000" i="0" dirty="0"/>
              <a:t> les </a:t>
            </a:r>
            <a:r>
              <a:rPr lang="en-US" sz="2000" i="0" dirty="0" err="1"/>
              <a:t>dépenses</a:t>
            </a:r>
            <a:r>
              <a:rPr lang="en-US" sz="2000" i="0" dirty="0"/>
              <a:t> </a:t>
            </a:r>
            <a:r>
              <a:rPr lang="en-US" sz="2000" i="0" dirty="0" err="1"/>
              <a:t>fiscales</a:t>
            </a:r>
            <a:r>
              <a:rPr lang="en-US" sz="2000" i="0" dirty="0"/>
              <a:t>, </a:t>
            </a:r>
            <a:r>
              <a:rPr lang="en-US" sz="2000" i="0" dirty="0" err="1"/>
              <a:t>d’en</a:t>
            </a:r>
            <a:r>
              <a:rPr lang="en-US" sz="2000" i="0" dirty="0"/>
              <a:t> </a:t>
            </a:r>
            <a:r>
              <a:rPr lang="en-US" sz="2000" i="0" dirty="0" err="1"/>
              <a:t>évaluer</a:t>
            </a:r>
            <a:r>
              <a:rPr lang="en-US" sz="2000" i="0" dirty="0"/>
              <a:t> le </a:t>
            </a:r>
            <a:r>
              <a:rPr lang="en-US" sz="2000" i="0" dirty="0" err="1"/>
              <a:t>montant</a:t>
            </a:r>
            <a:r>
              <a:rPr lang="en-US" sz="2000" i="0" dirty="0"/>
              <a:t>, et de </a:t>
            </a:r>
            <a:r>
              <a:rPr lang="en-US" sz="2000" i="0" dirty="0" err="1"/>
              <a:t>publier</a:t>
            </a:r>
            <a:r>
              <a:rPr lang="en-US" sz="2000" i="0" dirty="0"/>
              <a:t> les </a:t>
            </a:r>
            <a:r>
              <a:rPr lang="en-US" sz="2000" i="0" dirty="0" err="1"/>
              <a:t>résultats</a:t>
            </a:r>
            <a:r>
              <a:rPr lang="en-US" sz="2000" i="0" dirty="0"/>
              <a:t> </a:t>
            </a:r>
            <a:r>
              <a:rPr lang="en-US" sz="2000" i="0" dirty="0" err="1"/>
              <a:t>en</a:t>
            </a:r>
            <a:r>
              <a:rPr lang="en-US" sz="2000" i="0" dirty="0"/>
              <a:t> </a:t>
            </a:r>
            <a:r>
              <a:rPr lang="en-US" sz="2000" i="0" dirty="0" err="1"/>
              <a:t>annexe</a:t>
            </a:r>
            <a:r>
              <a:rPr lang="en-US" sz="2000" i="0" dirty="0"/>
              <a:t> au budget.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A3CBB-9799-4B2E-817A-A65773E97D18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69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7416" y="3133068"/>
            <a:ext cx="5256584" cy="335028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9017"/>
            <a:ext cx="8229600" cy="46831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Un mot sur la fraude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idx="1"/>
          </p:nvPr>
        </p:nvSpPr>
        <p:spPr>
          <a:xfrm>
            <a:off x="4467715" y="2683460"/>
            <a:ext cx="4412414" cy="3529013"/>
          </a:xfrm>
        </p:spPr>
        <p:txBody>
          <a:bodyPr/>
          <a:lstStyle/>
          <a:p>
            <a:pPr marL="0" indent="0">
              <a:buNone/>
            </a:pPr>
            <a:r>
              <a:rPr lang="pt-PT" sz="1400" dirty="0"/>
              <a:t>Cumulative Illicit Financial Flows by Region, 2003-2012 </a:t>
            </a:r>
            <a:r>
              <a:rPr lang="pt-PT" sz="1400" b="0" dirty="0"/>
              <a:t>(as percent of total real illicit outflows)</a:t>
            </a:r>
          </a:p>
          <a:p>
            <a:endParaRPr lang="pt-PT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F48893CE-97C1-2140-8146-FCBA2DF0D74E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95536" y="2924944"/>
            <a:ext cx="18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2286000" y="319816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PT" dirty="0"/>
          </a:p>
        </p:txBody>
      </p:sp>
      <p:sp>
        <p:nvSpPr>
          <p:cNvPr id="18" name="Content Placeholder 12"/>
          <p:cNvSpPr txBox="1">
            <a:spLocks/>
          </p:cNvSpPr>
          <p:nvPr/>
        </p:nvSpPr>
        <p:spPr bwMode="auto">
          <a:xfrm>
            <a:off x="107504" y="2627785"/>
            <a:ext cx="4176464" cy="302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Font typeface="Courier New" pitchFamily="49" charset="0"/>
              <a:buChar char="o"/>
              <a:defRPr lang="fr-BE" sz="2400" b="1" i="0">
                <a:solidFill>
                  <a:srgbClr val="0F5494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b="0" dirty="0">
                <a:latin typeface="Arial" panose="020B0604020202020204" pitchFamily="34" charset="0"/>
                <a:cs typeface="Arial" panose="020B0604020202020204" pitchFamily="34" charset="0"/>
              </a:rPr>
              <a:t>Les pays en développement ont perdu 991 milliards de dollars à en 2012 à cause de la fraude fiscale, soit dix fois le montant de l’aide reçue en 2012.</a:t>
            </a:r>
          </a:p>
          <a:p>
            <a:r>
              <a:rPr lang="fr-FR" sz="2000" b="0" dirty="0">
                <a:latin typeface="Arial" panose="020B0604020202020204" pitchFamily="34" charset="0"/>
                <a:cs typeface="Arial" panose="020B0604020202020204" pitchFamily="34" charset="0"/>
              </a:rPr>
              <a:t>De 2003 à 2012, 6 600 milliards de dollars ont quitté illégalement les pays en développement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159586" y="5994518"/>
            <a:ext cx="4572000" cy="5770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pt-PT" sz="1050" dirty="0">
                <a:solidFill>
                  <a:schemeClr val="bg1">
                    <a:lumMod val="75000"/>
                  </a:schemeClr>
                </a:solidFill>
              </a:rPr>
              <a:t>Data:http://www.gfintegrity.org/wp-content/uploads/2014/12/Illicit-Financial-Flows-from-Developing-Countries-2003-2012.pdf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 bwMode="auto">
          <a:xfrm>
            <a:off x="134082" y="1395108"/>
            <a:ext cx="8229600" cy="100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Fraude : Activités illégales pour échapper aux obligations fiscales</a:t>
            </a:r>
          </a:p>
          <a:p>
            <a:r>
              <a:rPr lang="fr-FR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Evasion  : Utilisation de méthodes légales pour échapper à ses obligations fiscales</a:t>
            </a:r>
          </a:p>
        </p:txBody>
      </p:sp>
    </p:spTree>
    <p:extLst>
      <p:ext uri="{BB962C8B-B14F-4D97-AF65-F5344CB8AC3E}">
        <p14:creationId xmlns:p14="http://schemas.microsoft.com/office/powerpoint/2010/main" val="178209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1"/>
          <p:cNvSpPr>
            <a:spLocks noGrp="1"/>
          </p:cNvSpPr>
          <p:nvPr>
            <p:ph idx="1"/>
          </p:nvPr>
        </p:nvSpPr>
        <p:spPr>
          <a:xfrm>
            <a:off x="309818" y="2420888"/>
            <a:ext cx="8858280" cy="36798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Politique fiscale et administration des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b="1" i="0" dirty="0">
                <a:solidFill>
                  <a:srgbClr val="FF0000"/>
                </a:solidFill>
              </a:rPr>
              <a:t>Principales catégories de recettes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Conditions en termes de performance, de transparence et de régularité de procédure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Dispositifs institutionnels</a:t>
            </a:r>
          </a:p>
          <a:p>
            <a:pPr eaLnBrk="1" hangingPunct="1"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fr-FR" i="0" dirty="0"/>
              <a:t>Prévisions de recette</a:t>
            </a:r>
          </a:p>
          <a:p>
            <a:pPr eaLnBrk="1" hangingPunct="1">
              <a:spcAft>
                <a:spcPts val="1200"/>
              </a:spcAft>
            </a:pPr>
            <a:endParaRPr lang="fr-BE" dirty="0"/>
          </a:p>
        </p:txBody>
      </p:sp>
      <p:sp>
        <p:nvSpPr>
          <p:cNvPr id="12291" name="Titre 2"/>
          <p:cNvSpPr>
            <a:spLocks noGrp="1"/>
          </p:cNvSpPr>
          <p:nvPr>
            <p:ph type="title" idx="4294967295"/>
          </p:nvPr>
        </p:nvSpPr>
        <p:spPr>
          <a:xfrm>
            <a:off x="2195736" y="1162100"/>
            <a:ext cx="4357464" cy="1143000"/>
          </a:xfrm>
          <a:ln/>
        </p:spPr>
        <p:txBody>
          <a:bodyPr/>
          <a:lstStyle/>
          <a:p>
            <a:pPr indent="0" eaLnBrk="1" hangingPunct="1"/>
            <a:r>
              <a:rPr lang="en-US" dirty="0"/>
              <a:t>Plan du module</a:t>
            </a:r>
            <a:endParaRPr lang="fr-BE" dirty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9DD312-8E68-47C0-89CA-B8B19B1B95F1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3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1"/>
          <p:cNvSpPr>
            <a:spLocks noGrp="1"/>
          </p:cNvSpPr>
          <p:nvPr>
            <p:ph idx="1"/>
          </p:nvPr>
        </p:nvSpPr>
        <p:spPr>
          <a:xfrm>
            <a:off x="23499" y="1754188"/>
            <a:ext cx="8929688" cy="4276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</a:pPr>
            <a:r>
              <a:rPr lang="fr-FR" sz="2200" i="0" dirty="0"/>
              <a:t>Classification économique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Recettes fiscales en fonction d’une assiette d’impôt (GFS)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Recettes non fiscales en fonction du type de recette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1800" b="0" dirty="0"/>
              <a:t>Dons selon la source de financement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Tx/>
            </a:pPr>
            <a:r>
              <a:rPr lang="fr-BE" sz="2200" i="0" dirty="0"/>
              <a:t>Impôt direct ou indirect ?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BE" sz="1800" b="0" dirty="0"/>
              <a:t>Impôt direct : habituellement perçu sur la base d’un enregistrement nominatif, périodique, habituellement supporté et payé directement par le contribuable (sauf selon les pays l’impôt sur le revenu/les cotisations de sécurité sociale)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BE" sz="1800" b="0" dirty="0"/>
              <a:t>Impôt indirect:  pas d’enregistrement nominatif, non périodique car lié à une opération précise (par ex., l’achat d’un bien de consommation), il est supporté par le consommateur mais payé par le vendeur.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endParaRPr lang="fr-BE" dirty="0"/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endParaRPr lang="fr-BE" dirty="0"/>
          </a:p>
          <a:p>
            <a:pPr lvl="2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endParaRPr lang="fr-BE" dirty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endParaRPr lang="fr-BE" dirty="0"/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endParaRPr lang="en-GB" dirty="0"/>
          </a:p>
          <a:p>
            <a:pPr eaLnBrk="1" hangingPunct="1"/>
            <a:endParaRPr lang="fr-BE" dirty="0"/>
          </a:p>
        </p:txBody>
      </p:sp>
      <p:sp>
        <p:nvSpPr>
          <p:cNvPr id="13315" name="Titre 2"/>
          <p:cNvSpPr>
            <a:spLocks noGrp="1"/>
          </p:cNvSpPr>
          <p:nvPr>
            <p:ph type="title" idx="4294967295"/>
          </p:nvPr>
        </p:nvSpPr>
        <p:spPr>
          <a:xfrm>
            <a:off x="0" y="1052513"/>
            <a:ext cx="9144000" cy="701675"/>
          </a:xfrm>
          <a:ln/>
        </p:spPr>
        <p:txBody>
          <a:bodyPr/>
          <a:lstStyle/>
          <a:p>
            <a:pPr indent="0" eaLnBrk="1" hangingPunct="1"/>
            <a:r>
              <a:rPr lang="fr-BE" sz="2400" i="1" dirty="0"/>
              <a:t>Catégories des recettes</a:t>
            </a:r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7010400" y="6500813"/>
            <a:ext cx="2133600" cy="357187"/>
          </a:xfrm>
          <a:noFill/>
        </p:spPr>
        <p:txBody>
          <a:bodyPr/>
          <a:lstStyle/>
          <a:p>
            <a:fld id="{6DB81730-A9B1-4FF2-94AD-0217393464F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1676</Words>
  <Application>Microsoft Office PowerPoint</Application>
  <PresentationFormat>On-screen Show (4:3)</PresentationFormat>
  <Paragraphs>225</Paragraphs>
  <Slides>25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ＭＳ Ｐゴシック</vt:lpstr>
      <vt:lpstr>Arial</vt:lpstr>
      <vt:lpstr>Calibri</vt:lpstr>
      <vt:lpstr>Courier New</vt:lpstr>
      <vt:lpstr>Symbol</vt:lpstr>
      <vt:lpstr>Times New Roman</vt:lpstr>
      <vt:lpstr>Verdana</vt:lpstr>
      <vt:lpstr>Wingdings</vt:lpstr>
      <vt:lpstr>Slide_Master</vt:lpstr>
      <vt:lpstr>Custom Design</vt:lpstr>
      <vt:lpstr>INTRODUCTION À LA GESTION DES FINANCES PUBLIQUES</vt:lpstr>
      <vt:lpstr>Champ du module</vt:lpstr>
      <vt:lpstr>Plan du module</vt:lpstr>
      <vt:lpstr>Politique fiscale et administration des recettes fiscales</vt:lpstr>
      <vt:lpstr>PowerPoint Presentation</vt:lpstr>
      <vt:lpstr>PowerPoint Presentation</vt:lpstr>
      <vt:lpstr>Un mot sur la fraude</vt:lpstr>
      <vt:lpstr>Plan du module</vt:lpstr>
      <vt:lpstr>Catégories des recettes</vt:lpstr>
      <vt:lpstr>PowerPoint Presentation</vt:lpstr>
      <vt:lpstr>Taxe à la valeur Ajoutée (TVA)</vt:lpstr>
      <vt:lpstr>Plan du module</vt:lpstr>
      <vt:lpstr>Transparence en matière d’impôt exigible du contribuable</vt:lpstr>
      <vt:lpstr> Efficacité en matière d’enregistrement et d’estimation du contribuable</vt:lpstr>
      <vt:lpstr>Plan du module</vt:lpstr>
      <vt:lpstr>Exemple de dispositifs institutionnels</vt:lpstr>
      <vt:lpstr>Recouvrement de l’impôt: deux variantes principales</vt:lpstr>
      <vt:lpstr>Aspects organisationnels de l’administration fiscale (1)</vt:lpstr>
      <vt:lpstr>Aspects organisationnels de l’administration fiscale (2)</vt:lpstr>
      <vt:lpstr>PowerPoint Presentation</vt:lpstr>
      <vt:lpstr>PowerPoint Presentation</vt:lpstr>
      <vt:lpstr>Plan du module</vt:lpstr>
      <vt:lpstr>Prévisions de recettes (1)</vt:lpstr>
      <vt:lpstr>Prévisions et projections en matière de recettes (2)</vt:lpstr>
      <vt:lpstr>Messages clef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200</cp:revision>
  <dcterms:created xsi:type="dcterms:W3CDTF">2011-10-28T10:25:18Z</dcterms:created>
  <dcterms:modified xsi:type="dcterms:W3CDTF">2018-06-13T09:26:50Z</dcterms:modified>
</cp:coreProperties>
</file>