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92" r:id="rId3"/>
    <p:sldId id="297" r:id="rId4"/>
    <p:sldId id="298" r:id="rId5"/>
    <p:sldId id="299" r:id="rId6"/>
    <p:sldId id="300" r:id="rId7"/>
    <p:sldId id="329" r:id="rId8"/>
    <p:sldId id="262" r:id="rId9"/>
    <p:sldId id="314" r:id="rId10"/>
    <p:sldId id="315" r:id="rId11"/>
    <p:sldId id="342" r:id="rId12"/>
    <p:sldId id="267" r:id="rId13"/>
    <p:sldId id="268" r:id="rId14"/>
    <p:sldId id="343" r:id="rId15"/>
    <p:sldId id="301" r:id="rId16"/>
    <p:sldId id="322" r:id="rId17"/>
    <p:sldId id="323" r:id="rId18"/>
    <p:sldId id="302" r:id="rId19"/>
    <p:sldId id="303" r:id="rId20"/>
    <p:sldId id="304" r:id="rId21"/>
    <p:sldId id="311" r:id="rId22"/>
    <p:sldId id="337" r:id="rId23"/>
    <p:sldId id="312" r:id="rId24"/>
    <p:sldId id="341" r:id="rId25"/>
    <p:sldId id="276" r:id="rId26"/>
    <p:sldId id="344" r:id="rId27"/>
    <p:sldId id="310" r:id="rId28"/>
    <p:sldId id="307" r:id="rId29"/>
    <p:sldId id="308" r:id="rId30"/>
    <p:sldId id="345" r:id="rId31"/>
    <p:sldId id="330" r:id="rId32"/>
    <p:sldId id="331" r:id="rId33"/>
    <p:sldId id="333" r:id="rId34"/>
    <p:sldId id="317" r:id="rId35"/>
    <p:sldId id="326" r:id="rId36"/>
    <p:sldId id="327" r:id="rId37"/>
    <p:sldId id="289" r:id="rId38"/>
  </p:sldIdLst>
  <p:sldSz cx="9144000" cy="6858000" type="screen4x3"/>
  <p:notesSz cx="6858000" cy="99472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200"/>
    <a:srgbClr val="0F5494"/>
    <a:srgbClr val="FFD624"/>
    <a:srgbClr val="3166CF"/>
    <a:srgbClr val="3E6FD2"/>
    <a:srgbClr val="2D5EC1"/>
    <a:srgbClr val="BDDEFF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852" y="0"/>
            <a:ext cx="2972547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764"/>
            <a:ext cx="2972547" cy="49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852" y="9447764"/>
            <a:ext cx="2972547" cy="49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3CD2F32-5568-450B-9B5F-61A3A65F7E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856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852" y="0"/>
            <a:ext cx="2972547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3638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0" y="4724678"/>
            <a:ext cx="5487041" cy="44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764"/>
            <a:ext cx="2972547" cy="49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852" y="9447764"/>
            <a:ext cx="2972547" cy="49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3AFB9A6-1B4C-4C7D-A8B0-B12382DC6E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29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BE">
              <a:ea typeface="ＭＳ Ｐゴシック" charset="-128"/>
            </a:endParaRPr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8E9A33-72E4-4161-8D61-5AB16322F6E5}" type="slidenum">
              <a:rPr lang="fr-BE" smtClean="0">
                <a:ea typeface="ＭＳ Ｐゴシック" charset="-128"/>
              </a:rPr>
              <a:pPr/>
              <a:t>1</a:t>
            </a:fld>
            <a:endParaRPr lang="fr-B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3927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BE">
                <a:ea typeface="ＭＳ Ｐゴシック" charset="-128"/>
              </a:rPr>
              <a:t>GASB is the accounting standard setter for states in the US.</a:t>
            </a:r>
          </a:p>
          <a:p>
            <a:pPr eaLnBrk="1" hangingPunct="1"/>
            <a:endParaRPr lang="fr-BE">
              <a:ea typeface="ＭＳ Ｐゴシック" charset="-128"/>
            </a:endParaRPr>
          </a:p>
          <a:p>
            <a:pPr eaLnBrk="1" hangingPunct="1"/>
            <a:r>
              <a:rPr lang="fr-BE">
                <a:ea typeface="ＭＳ Ｐゴシック" charset="-128"/>
              </a:rPr>
              <a:t>Useful to read the executive summary of this report.</a:t>
            </a:r>
          </a:p>
        </p:txBody>
      </p:sp>
      <p:sp>
        <p:nvSpPr>
          <p:cNvPr id="604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ED4C94-8EF5-429A-98C3-D01346FA9027}" type="slidenum">
              <a:rPr lang="en-GB" smtClean="0">
                <a:ea typeface="ＭＳ Ｐゴシック" charset="-128"/>
              </a:rPr>
              <a:pPr/>
              <a:t>13</a:t>
            </a:fld>
            <a:endParaRPr lang="en-GB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1001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BE">
              <a:ea typeface="ＭＳ Ｐゴシック" charset="-128"/>
            </a:endParaRPr>
          </a:p>
        </p:txBody>
      </p:sp>
      <p:sp>
        <p:nvSpPr>
          <p:cNvPr id="491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DC36D0-2817-4099-BD07-17AAF2FAB6B7}" type="slidenum">
              <a:rPr lang="en-GB" smtClean="0">
                <a:ea typeface="ＭＳ Ｐゴシック" charset="-128"/>
              </a:rPr>
              <a:pPr/>
              <a:t>14</a:t>
            </a:fld>
            <a:endParaRPr lang="en-GB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3265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A2012F-4ADF-4752-8BC1-5AE853E8F113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01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  <a:ea typeface="ＭＳ Ｐゴシック" charset="-128"/>
              </a:rPr>
              <a:t>Cash basis does not require detailed accounting knowledge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Times New Roman" pitchFamily="18" charset="0"/>
                <a:ea typeface="ＭＳ Ｐゴシック" charset="-128"/>
              </a:rPr>
              <a:t>  users can understand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Times New Roman" pitchFamily="18" charset="0"/>
                <a:ea typeface="ＭＳ Ｐゴシック" charset="-128"/>
              </a:rPr>
              <a:t>  does not need qualified staff to prepare (Norway had one qualified accountant in Ministry of Finance)</a:t>
            </a:r>
          </a:p>
          <a:p>
            <a:pPr eaLnBrk="1" hangingPunct="1"/>
            <a:endParaRPr lang="fr-BE">
              <a:ea typeface="ＭＳ Ｐゴシック" charset="-128"/>
            </a:endParaRPr>
          </a:p>
        </p:txBody>
      </p:sp>
      <p:sp>
        <p:nvSpPr>
          <p:cNvPr id="634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4997CF-12EB-450E-8793-420D9D192963}" type="slidenum">
              <a:rPr lang="en-GB" smtClean="0">
                <a:ea typeface="ＭＳ Ｐゴシック" charset="-128"/>
              </a:rPr>
              <a:pPr/>
              <a:t>16</a:t>
            </a:fld>
            <a:endParaRPr lang="en-GB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7810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BE">
              <a:ea typeface="ＭＳ Ｐゴシック" charset="-128"/>
            </a:endParaRPr>
          </a:p>
        </p:txBody>
      </p:sp>
      <p:sp>
        <p:nvSpPr>
          <p:cNvPr id="645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484FF9-C9AA-447E-A534-8B5FCE8DD083}" type="slidenum">
              <a:rPr lang="en-GB" smtClean="0">
                <a:ea typeface="ＭＳ Ｐゴシック" charset="-128"/>
              </a:rPr>
              <a:pPr/>
              <a:t>17</a:t>
            </a:fld>
            <a:endParaRPr lang="en-GB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9253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F3351E-BB82-4A30-83A8-C5DC0FEDD53A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18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942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26131C-E35A-484C-8E5D-6D7C0B72782C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19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786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2326B6-36B6-4F8C-9730-6D4064DA2266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20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1388" y="746125"/>
            <a:ext cx="4976812" cy="37322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36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085894-1BAC-43D5-9E3C-35D3F5F1B7AD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22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BE">
              <a:ea typeface="ＭＳ Ｐゴシック" charset="-128"/>
            </a:endParaRPr>
          </a:p>
        </p:txBody>
      </p:sp>
      <p:sp>
        <p:nvSpPr>
          <p:cNvPr id="675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4638B0-7585-4986-8F7B-9B7BA9013F4E}" type="slidenum">
              <a:rPr lang="en-GB" smtClean="0">
                <a:ea typeface="ＭＳ Ｐゴシック" charset="-128"/>
              </a:rPr>
              <a:pPr/>
              <a:t>23</a:t>
            </a:fld>
            <a:endParaRPr lang="en-GB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9817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BE">
              <a:ea typeface="ＭＳ Ｐゴシック" charset="-128"/>
            </a:endParaRPr>
          </a:p>
        </p:txBody>
      </p:sp>
      <p:sp>
        <p:nvSpPr>
          <p:cNvPr id="491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DC36D0-2817-4099-BD07-17AAF2FAB6B7}" type="slidenum">
              <a:rPr lang="en-GB" smtClean="0">
                <a:ea typeface="ＭＳ Ｐゴシック" charset="-128"/>
              </a:rPr>
              <a:pPr/>
              <a:t>2</a:t>
            </a:fld>
            <a:endParaRPr lang="en-GB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8152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>
                <a:ea typeface="ＭＳ Ｐゴシック" charset="-128"/>
              </a:rPr>
              <a:t>Certainly more NAO accounts went from 6 pages in 2000-01 to 26 pages in 2001-002</a:t>
            </a:r>
          </a:p>
          <a:p>
            <a:pPr eaLnBrk="1" hangingPunct="1"/>
            <a:endParaRPr lang="en-GB">
              <a:ea typeface="ＭＳ Ｐゴシック" charset="-128"/>
            </a:endParaRPr>
          </a:p>
        </p:txBody>
      </p:sp>
      <p:sp>
        <p:nvSpPr>
          <p:cNvPr id="727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0ABA24-0AB8-49C3-A4BE-D55A8C78BFFB}" type="slidenum">
              <a:rPr lang="en-GB" smtClean="0">
                <a:ea typeface="ＭＳ Ｐゴシック" charset="-128"/>
              </a:rPr>
              <a:pPr/>
              <a:t>24</a:t>
            </a:fld>
            <a:endParaRPr lang="en-GB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14575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BE">
              <a:ea typeface="ＭＳ Ｐゴシック" charset="-128"/>
            </a:endParaRPr>
          </a:p>
        </p:txBody>
      </p:sp>
      <p:sp>
        <p:nvSpPr>
          <p:cNvPr id="706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DBBA9E-6734-49BA-A161-4F460514251D}" type="slidenum">
              <a:rPr lang="en-GB" smtClean="0">
                <a:ea typeface="ＭＳ Ｐゴシック" charset="-128"/>
              </a:rPr>
              <a:pPr/>
              <a:t>25</a:t>
            </a:fld>
            <a:endParaRPr lang="en-GB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94794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BE">
              <a:ea typeface="ＭＳ Ｐゴシック" charset="-128"/>
            </a:endParaRPr>
          </a:p>
        </p:txBody>
      </p:sp>
      <p:sp>
        <p:nvSpPr>
          <p:cNvPr id="491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DC36D0-2817-4099-BD07-17AAF2FAB6B7}" type="slidenum">
              <a:rPr lang="en-GB" smtClean="0">
                <a:ea typeface="ＭＳ Ｐゴシック" charset="-128"/>
              </a:rPr>
              <a:pPr/>
              <a:t>26</a:t>
            </a:fld>
            <a:endParaRPr lang="en-GB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97160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>
                <a:latin typeface="Times New Roman" pitchFamily="18" charset="0"/>
                <a:ea typeface="ＭＳ Ｐゴシック" charset="-128"/>
              </a:rPr>
              <a:t>Key to report within 12 months; Uganda struggles with 9 months;  Lagos State managed 4 months in 2009.  Ghana achieved in 6 months.</a:t>
            </a:r>
            <a:endParaRPr lang="fr-BE">
              <a:ea typeface="ＭＳ Ｐゴシック" charset="-128"/>
            </a:endParaRPr>
          </a:p>
        </p:txBody>
      </p:sp>
      <p:sp>
        <p:nvSpPr>
          <p:cNvPr id="860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CA867A-4108-48B5-985F-C53C3728C076}" type="slidenum">
              <a:rPr lang="en-GB" smtClean="0">
                <a:ea typeface="ＭＳ Ｐゴシック" charset="-128"/>
              </a:rPr>
              <a:pPr/>
              <a:t>27</a:t>
            </a:fld>
            <a:endParaRPr lang="en-GB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35004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3AAD85-3B11-4619-8E22-CF9B93F46078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28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3554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F2CC35-2522-47AB-9F38-8C2D80AAFB67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29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5590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BE">
              <a:ea typeface="ＭＳ Ｐゴシック" charset="-128"/>
            </a:endParaRPr>
          </a:p>
        </p:txBody>
      </p:sp>
      <p:sp>
        <p:nvSpPr>
          <p:cNvPr id="491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DC36D0-2817-4099-BD07-17AAF2FAB6B7}" type="slidenum">
              <a:rPr lang="en-GB" smtClean="0">
                <a:ea typeface="ＭＳ Ｐゴシック" charset="-128"/>
              </a:rPr>
              <a:pPr/>
              <a:t>30</a:t>
            </a:fld>
            <a:endParaRPr lang="en-GB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07857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>
                <a:latin typeface="Times New Roman" pitchFamily="18" charset="0"/>
                <a:ea typeface="ＭＳ Ｐゴシック" charset="-128"/>
              </a:rPr>
              <a:t>Key to report within 12 months; Uganda struggles with 9 months;  Lagos State managed 4 months in 2009.  Ghana achieved in 6 months.</a:t>
            </a:r>
            <a:endParaRPr lang="fr-BE">
              <a:ea typeface="ＭＳ Ｐゴシック" charset="-128"/>
            </a:endParaRPr>
          </a:p>
        </p:txBody>
      </p:sp>
      <p:sp>
        <p:nvSpPr>
          <p:cNvPr id="860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CA867A-4108-48B5-985F-C53C3728C076}" type="slidenum">
              <a:rPr lang="en-GB" smtClean="0">
                <a:ea typeface="ＭＳ Ｐゴシック" charset="-128"/>
              </a:rPr>
              <a:pPr/>
              <a:t>31</a:t>
            </a:fld>
            <a:endParaRPr lang="en-GB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93088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9C38A8-8576-4299-84C7-867505D76C91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32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559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>
                <a:latin typeface="Times New Roman" pitchFamily="18" charset="0"/>
                <a:ea typeface="ＭＳ Ｐゴシック" charset="-128"/>
              </a:rPr>
              <a:t>Key to report within 12 months; Uganda struggles with 9 months;  Lagos State managed 4 months in 2009.  Ghana achieved in 6 months.</a:t>
            </a:r>
            <a:endParaRPr lang="fr-BE">
              <a:ea typeface="ＭＳ Ｐゴシック" charset="-128"/>
            </a:endParaRPr>
          </a:p>
        </p:txBody>
      </p:sp>
      <p:sp>
        <p:nvSpPr>
          <p:cNvPr id="860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CA867A-4108-48B5-985F-C53C3728C076}" type="slidenum">
              <a:rPr lang="en-GB" smtClean="0">
                <a:ea typeface="ＭＳ Ｐゴシック" charset="-128"/>
              </a:rPr>
              <a:pPr/>
              <a:t>33</a:t>
            </a:fld>
            <a:endParaRPr lang="en-GB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5395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C8216D-B707-4A6D-BE29-8ED731D4C9AC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1646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93B71C-162A-4431-8E01-6C5B411691CB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34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dirty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3503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>
                <a:latin typeface="Times New Roman" pitchFamily="18" charset="0"/>
                <a:ea typeface="ＭＳ Ｐゴシック" charset="-128"/>
              </a:rPr>
              <a:t>Key to report within 12 months; Uganda struggles with 9 months;  Lagos State managed 4 months in 2009.  Ghana achieved in 6 months.</a:t>
            </a:r>
            <a:endParaRPr lang="fr-BE">
              <a:ea typeface="ＭＳ Ｐゴシック" charset="-128"/>
            </a:endParaRPr>
          </a:p>
        </p:txBody>
      </p:sp>
      <p:sp>
        <p:nvSpPr>
          <p:cNvPr id="860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CA867A-4108-48B5-985F-C53C3728C076}" type="slidenum">
              <a:rPr lang="en-GB" smtClean="0">
                <a:ea typeface="ＭＳ Ｐゴシック" charset="-128"/>
              </a:rPr>
              <a:pPr/>
              <a:t>35</a:t>
            </a:fld>
            <a:endParaRPr lang="en-GB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44869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>
                <a:latin typeface="Times New Roman" pitchFamily="18" charset="0"/>
                <a:ea typeface="ＭＳ Ｐゴシック" charset="-128"/>
              </a:rPr>
              <a:t>Key to report within 12 months; Uganda struggles with 9 months;  Lagos State managed 4 months in 2009.  Ghana achieved in 6 months.</a:t>
            </a:r>
            <a:endParaRPr lang="fr-BE">
              <a:ea typeface="ＭＳ Ｐゴシック" charset="-128"/>
            </a:endParaRPr>
          </a:p>
        </p:txBody>
      </p:sp>
      <p:sp>
        <p:nvSpPr>
          <p:cNvPr id="860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CA867A-4108-48B5-985F-C53C3728C076}" type="slidenum">
              <a:rPr lang="en-GB" smtClean="0">
                <a:ea typeface="ＭＳ Ｐゴシック" charset="-128"/>
              </a:rPr>
              <a:pPr/>
              <a:t>36</a:t>
            </a:fld>
            <a:endParaRPr lang="en-GB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54119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>
                <a:latin typeface="Times New Roman" pitchFamily="18" charset="0"/>
                <a:ea typeface="ＭＳ Ｐゴシック" charset="-128"/>
              </a:rPr>
              <a:t>Key to report within 12 months; Uganda struggles with 9 months;  Lagos State managed 4 months in 2009.  Ghana achieved in 6 months.</a:t>
            </a:r>
            <a:endParaRPr lang="fr-BE">
              <a:ea typeface="ＭＳ Ｐゴシック" charset="-128"/>
            </a:endParaRPr>
          </a:p>
        </p:txBody>
      </p:sp>
      <p:sp>
        <p:nvSpPr>
          <p:cNvPr id="860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CA867A-4108-48B5-985F-C53C3728C076}" type="slidenum">
              <a:rPr lang="en-GB" smtClean="0">
                <a:ea typeface="ＭＳ Ｐゴシック" charset="-128"/>
              </a:rPr>
              <a:pPr/>
              <a:t>37</a:t>
            </a:fld>
            <a:endParaRPr lang="en-GB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57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8BD657-02B8-494A-BB45-BCCFE9D0E545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234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B00408-AD70-4268-8D3D-2292844924AC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433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98D7F2-6DF6-4099-85AE-7DDCE3069C27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761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359735-933C-4F08-9B37-BF640779392E}" type="slidenum">
              <a:rPr lang="en-GB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pPr/>
              <a:t>8</a:t>
            </a:fld>
            <a:endParaRPr lang="en-GB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177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BE">
              <a:ea typeface="ＭＳ Ｐゴシック" charset="-128"/>
            </a:endParaRPr>
          </a:p>
        </p:txBody>
      </p:sp>
      <p:sp>
        <p:nvSpPr>
          <p:cNvPr id="491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DC36D0-2817-4099-BD07-17AAF2FAB6B7}" type="slidenum">
              <a:rPr lang="en-GB" smtClean="0">
                <a:ea typeface="ＭＳ Ｐゴシック" charset="-128"/>
              </a:rPr>
              <a:pPr/>
              <a:t>11</a:t>
            </a:fld>
            <a:endParaRPr lang="en-GB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8022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  <a:ea typeface="ＭＳ Ｐゴシック" charset="-128"/>
              </a:rPr>
              <a:t>Financial statements are budget out-turn rather than profit &amp; loss and balance sheet.</a:t>
            </a:r>
          </a:p>
          <a:p>
            <a:pPr eaLnBrk="1" hangingPunct="1"/>
            <a:endParaRPr lang="en-US">
              <a:latin typeface="Times New Roman" pitchFamily="18" charset="0"/>
              <a:ea typeface="ＭＳ Ｐゴシック" charset="-128"/>
            </a:endParaRPr>
          </a:p>
          <a:p>
            <a:pPr eaLnBrk="1" hangingPunct="1"/>
            <a:r>
              <a:rPr lang="en-US">
                <a:latin typeface="Times New Roman" pitchFamily="18" charset="0"/>
                <a:ea typeface="ＭＳ Ｐゴシック" charset="-128"/>
              </a:rPr>
              <a:t>With New Public Management in UK, New Zealand etc an emphasis on efficiency.</a:t>
            </a:r>
          </a:p>
          <a:p>
            <a:pPr eaLnBrk="1" hangingPunct="1"/>
            <a:endParaRPr lang="fr-BE">
              <a:ea typeface="ＭＳ Ｐゴシック" charset="-128"/>
            </a:endParaRPr>
          </a:p>
        </p:txBody>
      </p:sp>
      <p:sp>
        <p:nvSpPr>
          <p:cNvPr id="593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E7F792-56F1-4AEE-906C-8313CE6D4086}" type="slidenum">
              <a:rPr lang="en-GB" smtClean="0">
                <a:ea typeface="ＭＳ Ｐゴシック" charset="-128"/>
              </a:rPr>
              <a:pPr/>
              <a:t>12</a:t>
            </a:fld>
            <a:endParaRPr lang="en-GB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6044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r>
              <a:rPr lang="fr-BE"/>
              <a:t>Title</a:t>
            </a: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r>
              <a:rPr lang="fr-BE"/>
              <a:t>Subtitle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ADD0BB8-376C-44CF-8977-1CF14704F5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75E3-BAE7-4D1F-9880-E2B169C19D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6B5E2-AEB3-4502-B4D9-039A2D3F42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-32" y="-14068"/>
            <a:ext cx="9144000" cy="11430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84FED-CCDE-4EC1-A1E3-82D550AADB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ABD0C-8188-47F7-851B-E99B445FBA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0F02A-6614-427D-A888-6D17E483D6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1D4B9-7068-4A59-8F01-10AD418F37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1E4EE-7F00-4A72-A667-50F84EC1A7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5217E-3A4D-4A9B-A652-DFC8A99252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9FB82-23DD-4EB5-BA7E-05BAE9293C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748D7-6EE2-45E1-A109-6003C94D57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A91F3-641E-415D-B8E3-6182BF9C9D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Second level</a:t>
            </a:r>
            <a:endParaRPr lang="en-GB"/>
          </a:p>
          <a:p>
            <a:pPr lvl="1"/>
            <a:r>
              <a:rPr lang="en-GB"/>
              <a:t>Third level</a:t>
            </a:r>
          </a:p>
          <a:p>
            <a:pPr lvl="2"/>
            <a:r>
              <a:rPr lang="en-GB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1B21DCA-3B66-450E-96AF-1E6058654C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8" r:id="rId12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857375"/>
            <a:ext cx="7772400" cy="938213"/>
          </a:xfrm>
        </p:spPr>
        <p:txBody>
          <a:bodyPr/>
          <a:lstStyle/>
          <a:p>
            <a:pPr marL="0" indent="1588" algn="ctr" eaLnBrk="1" hangingPunct="1"/>
            <a:r>
              <a:rPr lang="en-GB" sz="2800" dirty="0">
                <a:solidFill>
                  <a:schemeClr val="bg1"/>
                </a:solidFill>
                <a:ea typeface="ＭＳ Ｐゴシック" charset="-128"/>
              </a:rPr>
              <a:t>INTRODUCTION </a:t>
            </a:r>
            <a:r>
              <a:rPr lang="en-GB" sz="2800" dirty="0">
                <a:solidFill>
                  <a:schemeClr val="bg1"/>
                </a:solidFill>
              </a:rPr>
              <a:t>À LA GESTION DES FINANCES PUBLIQUES</a:t>
            </a:r>
            <a:endParaRPr lang="en-GB" sz="28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2938" y="3429000"/>
            <a:ext cx="7088187" cy="1285875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sz="3600" dirty="0">
                <a:solidFill>
                  <a:srgbClr val="FFC000"/>
                </a:solidFill>
                <a:ea typeface="ＭＳ Ｐゴシック" charset="-128"/>
              </a:rPr>
              <a:t>Module 4.3:  </a:t>
            </a:r>
            <a:r>
              <a:rPr lang="en-GB" sz="3600" dirty="0" err="1">
                <a:solidFill>
                  <a:srgbClr val="FFC000"/>
                </a:solidFill>
                <a:ea typeface="ＭＳ Ｐゴシック" charset="-128"/>
              </a:rPr>
              <a:t>comptabilité</a:t>
            </a:r>
            <a:r>
              <a:rPr lang="en-GB" sz="3600" dirty="0">
                <a:solidFill>
                  <a:srgbClr val="FFC000"/>
                </a:solidFill>
                <a:ea typeface="ＭＳ Ｐゴシック" charset="-128"/>
              </a:rPr>
              <a:t> et </a:t>
            </a:r>
            <a:r>
              <a:rPr lang="en-GB" sz="3600" dirty="0" err="1">
                <a:solidFill>
                  <a:srgbClr val="FFC000"/>
                </a:solidFill>
                <a:ea typeface="ＭＳ Ｐゴシック" charset="-128"/>
              </a:rPr>
              <a:t>établissement</a:t>
            </a:r>
            <a:r>
              <a:rPr lang="en-GB" sz="3600" dirty="0">
                <a:solidFill>
                  <a:srgbClr val="FFC000"/>
                </a:solidFill>
                <a:ea typeface="ＭＳ Ｐゴシック" charset="-128"/>
              </a:rPr>
              <a:t> des rapports </a:t>
            </a:r>
            <a:r>
              <a:rPr lang="en-GB" sz="3600" dirty="0">
                <a:ea typeface="ＭＳ Ｐゴシック" charset="-128"/>
              </a:rPr>
              <a:t>	</a:t>
            </a:r>
          </a:p>
          <a:p>
            <a:pPr algn="ctr" eaLnBrk="1" hangingPunct="1"/>
            <a:endParaRPr lang="en-GB" sz="3600" dirty="0">
              <a:ea typeface="ＭＳ Ｐゴシック" charset="-128"/>
            </a:endParaRPr>
          </a:p>
          <a:p>
            <a:pPr algn="ctr" eaLnBrk="1" hangingPunct="1"/>
            <a:endParaRPr lang="en-GB" sz="3600" dirty="0">
              <a:ea typeface="ＭＳ Ｐゴシック" charset="-128"/>
            </a:endParaRPr>
          </a:p>
          <a:p>
            <a:pPr algn="ctr" eaLnBrk="1" hangingPunct="1"/>
            <a:endParaRPr lang="fr-FR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857232"/>
            <a:ext cx="8929654" cy="1143001"/>
          </a:xfrm>
        </p:spPr>
        <p:txBody>
          <a:bodyPr/>
          <a:lstStyle/>
          <a:p>
            <a:r>
              <a:rPr lang="en-GB" i="1" dirty="0" err="1"/>
              <a:t>Afrique</a:t>
            </a:r>
            <a:r>
              <a:rPr lang="en-GB" i="1" dirty="0"/>
              <a:t> du </a:t>
            </a:r>
            <a:r>
              <a:rPr lang="en-GB" i="1" dirty="0" err="1"/>
              <a:t>Sud</a:t>
            </a:r>
            <a:r>
              <a:rPr lang="en-GB" i="1" dirty="0"/>
              <a:t> : </a:t>
            </a:r>
            <a:r>
              <a:rPr lang="en-GB" i="1" dirty="0" err="1"/>
              <a:t>Etats</a:t>
            </a:r>
            <a:r>
              <a:rPr lang="en-GB" i="1" dirty="0"/>
              <a:t> financiers</a:t>
            </a:r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00240"/>
            <a:ext cx="7396843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contenu 1"/>
          <p:cNvSpPr>
            <a:spLocks noGrp="1"/>
          </p:cNvSpPr>
          <p:nvPr>
            <p:ph idx="1"/>
          </p:nvPr>
        </p:nvSpPr>
        <p:spPr>
          <a:xfrm>
            <a:off x="357188" y="2500313"/>
            <a:ext cx="8229600" cy="3919537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ClrTx/>
              <a:buFont typeface="Wingdings" panose="05000000000000000000" pitchFamily="2" charset="2"/>
              <a:buChar char="Ø"/>
            </a:pPr>
            <a:r>
              <a:rPr lang="fr-FR" i="0" dirty="0">
                <a:ea typeface="ＭＳ Ｐゴシック" charset="-128"/>
              </a:rPr>
              <a:t>Définitions et exemples de rapport</a:t>
            </a:r>
          </a:p>
          <a:p>
            <a:pPr eaLnBrk="1" hangingPunct="1">
              <a:spcAft>
                <a:spcPts val="1200"/>
              </a:spcAft>
              <a:buClrTx/>
              <a:buFont typeface="Wingdings" panose="05000000000000000000" pitchFamily="2" charset="2"/>
              <a:buChar char="Ø"/>
            </a:pPr>
            <a:r>
              <a:rPr lang="fr-FR" b="1" i="0" dirty="0">
                <a:solidFill>
                  <a:srgbClr val="FF0000"/>
                </a:solidFill>
                <a:ea typeface="ＭＳ Ｐゴシック" charset="-128"/>
              </a:rPr>
              <a:t>Rôle de la comptabilité</a:t>
            </a:r>
          </a:p>
          <a:p>
            <a:pPr eaLnBrk="1" hangingPunct="1">
              <a:spcAft>
                <a:spcPts val="1200"/>
              </a:spcAft>
              <a:buClrTx/>
              <a:buFont typeface="Wingdings" panose="05000000000000000000" pitchFamily="2" charset="2"/>
              <a:buChar char="Ø"/>
            </a:pPr>
            <a:r>
              <a:rPr lang="fr-FR" i="0" dirty="0">
                <a:ea typeface="ＭＳ Ｐゴシック" charset="-128"/>
              </a:rPr>
              <a:t>Les méthodes comptables</a:t>
            </a:r>
          </a:p>
          <a:p>
            <a:pPr eaLnBrk="1" hangingPunct="1">
              <a:spcAft>
                <a:spcPts val="1200"/>
              </a:spcAft>
              <a:buClrTx/>
              <a:buFont typeface="Wingdings" panose="05000000000000000000" pitchFamily="2" charset="2"/>
              <a:buChar char="Ø"/>
            </a:pPr>
            <a:r>
              <a:rPr lang="fr-FR" i="0" dirty="0">
                <a:ea typeface="ＭＳ Ｐゴシック" charset="-128"/>
              </a:rPr>
              <a:t>TOFE et comptabilité</a:t>
            </a:r>
          </a:p>
          <a:p>
            <a:pPr eaLnBrk="1" hangingPunct="1">
              <a:spcAft>
                <a:spcPts val="1200"/>
              </a:spcAft>
              <a:buClrTx/>
              <a:buFont typeface="Wingdings" panose="05000000000000000000" pitchFamily="2" charset="2"/>
              <a:buChar char="Ø"/>
            </a:pPr>
            <a:r>
              <a:rPr lang="fr-FR" i="0" dirty="0">
                <a:ea typeface="ＭＳ Ｐゴシック" charset="-128"/>
              </a:rPr>
              <a:t>Points d’attention et rapports requis</a:t>
            </a:r>
          </a:p>
          <a:p>
            <a:pPr eaLnBrk="1" hangingPunct="1">
              <a:spcAft>
                <a:spcPts val="1200"/>
              </a:spcAft>
              <a:buClrTx/>
            </a:pPr>
            <a:endParaRPr lang="en-GB" i="0" dirty="0">
              <a:ea typeface="ＭＳ Ｐゴシック" charset="-128"/>
            </a:endParaRPr>
          </a:p>
          <a:p>
            <a:pPr eaLnBrk="1" hangingPunct="1"/>
            <a:endParaRPr lang="fr-BE" dirty="0">
              <a:ea typeface="ＭＳ Ｐゴシック" charset="-128"/>
            </a:endParaRPr>
          </a:p>
        </p:txBody>
      </p:sp>
      <p:sp>
        <p:nvSpPr>
          <p:cNvPr id="7171" name="Titre 2"/>
          <p:cNvSpPr>
            <a:spLocks noGrp="1"/>
          </p:cNvSpPr>
          <p:nvPr>
            <p:ph type="title"/>
          </p:nvPr>
        </p:nvSpPr>
        <p:spPr>
          <a:xfrm>
            <a:off x="0" y="1000125"/>
            <a:ext cx="9144000" cy="1143000"/>
          </a:xfrm>
          <a:ln/>
        </p:spPr>
        <p:txBody>
          <a:bodyPr/>
          <a:lstStyle/>
          <a:p>
            <a:pPr indent="0" algn="ctr" eaLnBrk="1" hangingPunct="1"/>
            <a:r>
              <a:rPr lang="fr-BE" dirty="0">
                <a:ea typeface="ＭＳ Ｐゴシック" charset="-128"/>
              </a:rPr>
              <a:t>Plan du module</a:t>
            </a:r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64EE477-F20E-4801-A0F2-61E0799263FE}" type="slidenum">
              <a:rPr lang="en-GB" smtClean="0">
                <a:ea typeface="ＭＳ Ｐゴシック" charset="-128"/>
              </a:rPr>
              <a:pPr/>
              <a:t>11</a:t>
            </a:fld>
            <a:endParaRPr lang="en-GB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1017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contenu 1"/>
          <p:cNvSpPr>
            <a:spLocks noGrp="1"/>
          </p:cNvSpPr>
          <p:nvPr>
            <p:ph idx="1"/>
          </p:nvPr>
        </p:nvSpPr>
        <p:spPr>
          <a:xfrm>
            <a:off x="323850" y="2349500"/>
            <a:ext cx="8229600" cy="3529013"/>
          </a:xfrm>
        </p:spPr>
        <p:txBody>
          <a:bodyPr/>
          <a:lstStyle/>
          <a:p>
            <a:pPr eaLnBrk="1" hangingPunct="1">
              <a:buClrTx/>
            </a:pPr>
            <a:r>
              <a:rPr lang="fr-FR" i="0" dirty="0" err="1">
                <a:ea typeface="ＭＳ Ｐゴシック" charset="-128"/>
              </a:rPr>
              <a:t>Redevabilité</a:t>
            </a:r>
            <a:r>
              <a:rPr lang="fr-FR" i="0" dirty="0">
                <a:ea typeface="ＭＳ Ｐゴシック" charset="-128"/>
              </a:rPr>
              <a:t> à l’égard de l’électorat et du pouvoir législatif</a:t>
            </a:r>
          </a:p>
          <a:p>
            <a:pPr eaLnBrk="1" hangingPunct="1">
              <a:buClrTx/>
            </a:pPr>
            <a:r>
              <a:rPr lang="fr-FR" i="0" dirty="0">
                <a:ea typeface="ＭＳ Ｐゴシック" charset="-128"/>
              </a:rPr>
              <a:t>Vérifier la conformité au budget et la régularité</a:t>
            </a:r>
          </a:p>
          <a:p>
            <a:pPr eaLnBrk="1" hangingPunct="1">
              <a:buClrTx/>
            </a:pPr>
            <a:r>
              <a:rPr lang="fr-FR" i="0" dirty="0">
                <a:ea typeface="ＭＳ Ｐゴシック" charset="-128"/>
              </a:rPr>
              <a:t>Appuyer la gestion courante</a:t>
            </a:r>
          </a:p>
          <a:p>
            <a:pPr marL="742950" lvl="2" indent="-342900" eaLnBrk="1" hangingPunct="1">
              <a:buFont typeface="Wingdings" pitchFamily="2" charset="2"/>
              <a:buChar char="§"/>
            </a:pPr>
            <a:r>
              <a:rPr lang="fr-FR" sz="2400" dirty="0"/>
              <a:t>Identifier les difficultés, les risques de dérapage</a:t>
            </a:r>
          </a:p>
          <a:p>
            <a:pPr eaLnBrk="1" hangingPunct="1">
              <a:buClrTx/>
            </a:pPr>
            <a:r>
              <a:rPr lang="fr-FR" i="0" dirty="0">
                <a:ea typeface="ＭＳ Ｐゴシック" charset="-128"/>
              </a:rPr>
              <a:t>Fournir feedback de l’exécution du budget pour sa préparation</a:t>
            </a:r>
          </a:p>
        </p:txBody>
      </p:sp>
      <p:sp>
        <p:nvSpPr>
          <p:cNvPr id="17411" name="Titre 2"/>
          <p:cNvSpPr>
            <a:spLocks noGrp="1"/>
          </p:cNvSpPr>
          <p:nvPr>
            <p:ph type="title"/>
          </p:nvPr>
        </p:nvSpPr>
        <p:spPr>
          <a:xfrm>
            <a:off x="0" y="1214422"/>
            <a:ext cx="9144000" cy="920750"/>
          </a:xfrm>
          <a:ln/>
        </p:spPr>
        <p:txBody>
          <a:bodyPr/>
          <a:lstStyle/>
          <a:p>
            <a:pPr indent="0" eaLnBrk="1" hangingPunct="1"/>
            <a:r>
              <a:rPr lang="fr-FR" i="1" dirty="0">
                <a:ea typeface="ＭＳ Ｐゴシック" charset="-128"/>
              </a:rPr>
              <a:t>Les objectifs</a:t>
            </a:r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9D3588F-9DEF-49C5-A780-231B3E2745F6}" type="slidenum">
              <a:rPr lang="en-GB" smtClean="0">
                <a:ea typeface="ＭＳ Ｐゴシック" charset="-128"/>
              </a:rPr>
              <a:pPr/>
              <a:t>12</a:t>
            </a:fld>
            <a:endParaRPr lang="en-GB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contenu 1"/>
          <p:cNvSpPr>
            <a:spLocks noGrp="1"/>
          </p:cNvSpPr>
          <p:nvPr>
            <p:ph idx="1"/>
          </p:nvPr>
        </p:nvSpPr>
        <p:spPr>
          <a:xfrm>
            <a:off x="215106" y="2348880"/>
            <a:ext cx="8713788" cy="4276725"/>
          </a:xfrm>
        </p:spPr>
        <p:txBody>
          <a:bodyPr/>
          <a:lstStyle/>
          <a:p>
            <a:pPr indent="0" eaLnBrk="1" hangingPunct="1">
              <a:buFont typeface="Wingdings" pitchFamily="2" charset="2"/>
              <a:buNone/>
            </a:pPr>
            <a:r>
              <a:rPr lang="en-GB" sz="2200" i="0" dirty="0">
                <a:ea typeface="ＭＳ Ｐゴシック" charset="-128"/>
              </a:rPr>
              <a:t> «</a:t>
            </a:r>
            <a:r>
              <a:rPr lang="fr-FR" sz="2200" i="0" dirty="0">
                <a:ea typeface="ＭＳ Ｐゴシック" charset="-128"/>
              </a:rPr>
              <a:t>Les administrations publiques sont fondamentalement différentes des entreprises à but lucratif à bien des égards. Elles ont des objectifs, des procédures de revenus, des acteurs, des obligations budgétaires et une </a:t>
            </a:r>
            <a:r>
              <a:rPr lang="fr-FR" sz="2200" i="0" dirty="0" err="1">
                <a:ea typeface="ＭＳ Ｐゴシック" charset="-128"/>
              </a:rPr>
              <a:t>propensité</a:t>
            </a:r>
            <a:r>
              <a:rPr lang="fr-FR" sz="2200" i="0" dirty="0">
                <a:ea typeface="ＭＳ Ｐゴシック" charset="-128"/>
              </a:rPr>
              <a:t> à la longévité différents. Ces différences nécessitent des comptes et des normes de rapports financiers distincts afin de fournir des informations visant à répondre aux besoins des acteurs pour évaluer la </a:t>
            </a:r>
            <a:r>
              <a:rPr lang="fr-FR" sz="2200" i="0" dirty="0" err="1">
                <a:ea typeface="ＭＳ Ｐゴシック" charset="-128"/>
              </a:rPr>
              <a:t>redevabilité</a:t>
            </a:r>
            <a:r>
              <a:rPr lang="fr-FR" sz="2200" i="0" dirty="0">
                <a:ea typeface="ＭＳ Ｐゴシック" charset="-128"/>
              </a:rPr>
              <a:t> des administrations publiques et pour prendre des décisions politiques, sociales et économiques.»</a:t>
            </a:r>
          </a:p>
        </p:txBody>
      </p:sp>
      <p:sp>
        <p:nvSpPr>
          <p:cNvPr id="18435" name="Titre 2"/>
          <p:cNvSpPr>
            <a:spLocks noGrp="1"/>
          </p:cNvSpPr>
          <p:nvPr>
            <p:ph type="title"/>
          </p:nvPr>
        </p:nvSpPr>
        <p:spPr>
          <a:xfrm>
            <a:off x="0" y="1214438"/>
            <a:ext cx="9144000" cy="919162"/>
          </a:xfrm>
          <a:ln/>
        </p:spPr>
        <p:txBody>
          <a:bodyPr/>
          <a:lstStyle/>
          <a:p>
            <a:pPr indent="0" eaLnBrk="1" hangingPunct="1"/>
            <a:r>
              <a:rPr lang="fr-FR" i="1" dirty="0">
                <a:ea typeface="ＭＳ Ｐゴシック" charset="-128"/>
              </a:rPr>
              <a:t>Différences avec le secteur privé</a:t>
            </a:r>
            <a:br>
              <a:rPr lang="fr-FR" i="1" dirty="0">
                <a:ea typeface="ＭＳ Ｐゴシック" charset="-128"/>
              </a:rPr>
            </a:br>
            <a:r>
              <a:rPr lang="fr-FR" sz="2000" i="1" dirty="0">
                <a:ea typeface="ＭＳ Ｐゴシック" charset="-128"/>
              </a:rPr>
              <a:t>Livre blanc du GASB (USA) 2006</a:t>
            </a: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BBDC416-EA60-4859-BCD9-057CE0A247DB}" type="slidenum">
              <a:rPr lang="en-GB" smtClean="0">
                <a:ea typeface="ＭＳ Ｐゴシック" charset="-128"/>
              </a:rPr>
              <a:pPr/>
              <a:t>13</a:t>
            </a:fld>
            <a:endParaRPr lang="en-GB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contenu 1"/>
          <p:cNvSpPr>
            <a:spLocks noGrp="1"/>
          </p:cNvSpPr>
          <p:nvPr>
            <p:ph idx="1"/>
          </p:nvPr>
        </p:nvSpPr>
        <p:spPr>
          <a:xfrm>
            <a:off x="357188" y="2500313"/>
            <a:ext cx="8229600" cy="3919537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ClrTx/>
              <a:buFont typeface="Wingdings" panose="05000000000000000000" pitchFamily="2" charset="2"/>
              <a:buChar char="Ø"/>
            </a:pPr>
            <a:r>
              <a:rPr lang="fr-FR" i="0" dirty="0">
                <a:ea typeface="ＭＳ Ｐゴシック" charset="-128"/>
              </a:rPr>
              <a:t>Définitions et exemples de rapport</a:t>
            </a:r>
          </a:p>
          <a:p>
            <a:pPr eaLnBrk="1" hangingPunct="1">
              <a:spcAft>
                <a:spcPts val="1200"/>
              </a:spcAft>
              <a:buClrTx/>
              <a:buFont typeface="Wingdings" panose="05000000000000000000" pitchFamily="2" charset="2"/>
              <a:buChar char="Ø"/>
            </a:pPr>
            <a:r>
              <a:rPr lang="fr-FR" i="0" dirty="0">
                <a:ea typeface="ＭＳ Ｐゴシック" charset="-128"/>
              </a:rPr>
              <a:t>Rôle de la comptabilité</a:t>
            </a:r>
          </a:p>
          <a:p>
            <a:pPr eaLnBrk="1" hangingPunct="1">
              <a:spcAft>
                <a:spcPts val="1200"/>
              </a:spcAft>
              <a:buClrTx/>
              <a:buFont typeface="Wingdings" panose="05000000000000000000" pitchFamily="2" charset="2"/>
              <a:buChar char="Ø"/>
            </a:pPr>
            <a:r>
              <a:rPr lang="fr-FR" b="1" i="0" dirty="0">
                <a:solidFill>
                  <a:srgbClr val="FF0000"/>
                </a:solidFill>
                <a:ea typeface="ＭＳ Ｐゴシック" charset="-128"/>
              </a:rPr>
              <a:t>Les méthodes comptables</a:t>
            </a:r>
          </a:p>
          <a:p>
            <a:pPr eaLnBrk="1" hangingPunct="1">
              <a:spcAft>
                <a:spcPts val="1200"/>
              </a:spcAft>
              <a:buClrTx/>
              <a:buFont typeface="Wingdings" panose="05000000000000000000" pitchFamily="2" charset="2"/>
              <a:buChar char="Ø"/>
            </a:pPr>
            <a:r>
              <a:rPr lang="fr-FR" i="0" dirty="0">
                <a:ea typeface="ＭＳ Ｐゴシック" charset="-128"/>
              </a:rPr>
              <a:t>TOFE et comptabilité</a:t>
            </a:r>
          </a:p>
          <a:p>
            <a:pPr eaLnBrk="1" hangingPunct="1">
              <a:spcAft>
                <a:spcPts val="1200"/>
              </a:spcAft>
              <a:buClrTx/>
              <a:buFont typeface="Wingdings" panose="05000000000000000000" pitchFamily="2" charset="2"/>
              <a:buChar char="Ø"/>
            </a:pPr>
            <a:r>
              <a:rPr lang="fr-FR" i="0" dirty="0">
                <a:ea typeface="ＭＳ Ｐゴシック" charset="-128"/>
              </a:rPr>
              <a:t>Points d’attention et rapports requis</a:t>
            </a:r>
          </a:p>
          <a:p>
            <a:pPr eaLnBrk="1" hangingPunct="1">
              <a:spcAft>
                <a:spcPts val="1200"/>
              </a:spcAft>
              <a:buClrTx/>
            </a:pPr>
            <a:endParaRPr lang="en-GB" i="0" dirty="0">
              <a:ea typeface="ＭＳ Ｐゴシック" charset="-128"/>
            </a:endParaRPr>
          </a:p>
          <a:p>
            <a:pPr eaLnBrk="1" hangingPunct="1"/>
            <a:endParaRPr lang="fr-BE" dirty="0">
              <a:ea typeface="ＭＳ Ｐゴシック" charset="-128"/>
            </a:endParaRPr>
          </a:p>
        </p:txBody>
      </p:sp>
      <p:sp>
        <p:nvSpPr>
          <p:cNvPr id="7171" name="Titre 2"/>
          <p:cNvSpPr>
            <a:spLocks noGrp="1"/>
          </p:cNvSpPr>
          <p:nvPr>
            <p:ph type="title"/>
          </p:nvPr>
        </p:nvSpPr>
        <p:spPr>
          <a:xfrm>
            <a:off x="0" y="1000125"/>
            <a:ext cx="9144000" cy="1143000"/>
          </a:xfrm>
          <a:ln/>
        </p:spPr>
        <p:txBody>
          <a:bodyPr/>
          <a:lstStyle/>
          <a:p>
            <a:pPr indent="0" algn="ctr" eaLnBrk="1" hangingPunct="1"/>
            <a:r>
              <a:rPr lang="fr-BE" dirty="0">
                <a:ea typeface="ＭＳ Ｐゴシック" charset="-128"/>
              </a:rPr>
              <a:t>Plan du module</a:t>
            </a:r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64EE477-F20E-4801-A0F2-61E0799263FE}" type="slidenum">
              <a:rPr lang="en-GB" smtClean="0">
                <a:ea typeface="ＭＳ Ｐゴシック" charset="-128"/>
              </a:rPr>
              <a:pPr/>
              <a:t>14</a:t>
            </a:fld>
            <a:endParaRPr lang="en-GB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1534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ln algn="ctr"/>
        </p:spPr>
        <p:txBody>
          <a:bodyPr anchor="b"/>
          <a:lstStyle/>
          <a:p>
            <a:pPr algn="l" eaLnBrk="0" hangingPunct="0">
              <a:lnSpc>
                <a:spcPts val="1400"/>
              </a:lnSpc>
              <a:defRPr/>
            </a:pPr>
            <a:fld id="{712692D1-FAC5-4226-B6D7-39C225D27518}" type="slidenum">
              <a:rPr lang="en-GB">
                <a:latin typeface="+mj-lt"/>
              </a:rPr>
              <a:pPr algn="l" eaLnBrk="0" hangingPunct="0">
                <a:lnSpc>
                  <a:spcPts val="1400"/>
                </a:lnSpc>
                <a:defRPr/>
              </a:pPr>
              <a:t>15</a:t>
            </a:fld>
            <a:endParaRPr lang="en-GB" dirty="0">
              <a:latin typeface="+mj-lt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857232"/>
            <a:ext cx="8715436" cy="704850"/>
          </a:xfrm>
        </p:spPr>
        <p:txBody>
          <a:bodyPr/>
          <a:lstStyle/>
          <a:p>
            <a:pPr eaLnBrk="1" hangingPunct="1"/>
            <a:br>
              <a:rPr lang="fr-FR" dirty="0"/>
            </a:br>
            <a:r>
              <a:rPr lang="fr-FR" sz="2700" i="1" dirty="0"/>
              <a:t>Méthodes comptables: les deux extrêmes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85926"/>
            <a:ext cx="8572530" cy="4370399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200" i="0" dirty="0"/>
              <a:t>Méthodes précisées par le Conseil des normes comptables internationales du secteur public </a:t>
            </a:r>
            <a:r>
              <a:rPr lang="fr-FR" sz="2200" dirty="0"/>
              <a:t>– IPSASB </a:t>
            </a:r>
            <a:r>
              <a:rPr lang="fr-FR" sz="2200" i="1" dirty="0"/>
              <a:t>International Public </a:t>
            </a:r>
            <a:r>
              <a:rPr lang="fr-FR" sz="2200" i="1" dirty="0" err="1"/>
              <a:t>Sector</a:t>
            </a:r>
            <a:r>
              <a:rPr lang="fr-FR" sz="2200" i="1" dirty="0"/>
              <a:t> </a:t>
            </a:r>
            <a:r>
              <a:rPr lang="fr-FR" sz="2200" i="1" dirty="0" err="1"/>
              <a:t>Accounting</a:t>
            </a:r>
            <a:r>
              <a:rPr lang="fr-FR" sz="2200" i="1" dirty="0"/>
              <a:t> Standards </a:t>
            </a:r>
            <a:r>
              <a:rPr lang="fr-FR" sz="2200" i="1" dirty="0" err="1"/>
              <a:t>Board</a:t>
            </a:r>
            <a:endParaRPr lang="fr-FR" sz="2200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200" u="sng" dirty="0"/>
              <a:t>Comptabilité base caisse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200" b="0" dirty="0"/>
              <a:t>Retrace l'exécution des dépenses, au moment où elles sont payées et l'exécution des recettes, au moment où elles sont encaissées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200" u="sng" dirty="0"/>
              <a:t>Comptabilité d'exercice </a:t>
            </a:r>
            <a:endParaRPr lang="fr-FR" sz="2200" dirty="0"/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200" b="0" dirty="0"/>
              <a:t>Comptabilisation d’opérations et d’autres événements au moment où ils se produisent. Les éléments comptabilisés sont les actifs, les passifs, l’actif net/situation nette, les produits et les charges.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200" b="0" dirty="0">
                <a:solidFill>
                  <a:srgbClr val="C00000"/>
                </a:solidFill>
              </a:rPr>
              <a:t>Les charges </a:t>
            </a:r>
            <a:r>
              <a:rPr lang="fr-FR" sz="2200" b="0" dirty="0"/>
              <a:t>sont comptabilisées au lieu des dépenses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contenu 1"/>
          <p:cNvSpPr>
            <a:spLocks noGrp="1"/>
          </p:cNvSpPr>
          <p:nvPr>
            <p:ph idx="1"/>
          </p:nvPr>
        </p:nvSpPr>
        <p:spPr>
          <a:xfrm>
            <a:off x="179512" y="1700808"/>
            <a:ext cx="8229600" cy="3850804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</a:pPr>
            <a:r>
              <a:rPr lang="fr-FR" sz="2200" i="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Encaissements/décaissements </a:t>
            </a:r>
            <a:br>
              <a:rPr lang="fr-FR" sz="2200" i="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lang="fr-FR" sz="2200" i="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Comptes = rapports sur l’exécution budgétaire; compte de caisse (toutes les sommes dépensées ou reçues en cours d’année)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fr-FR" sz="2200" i="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Comptabilité de caisse modifiée: période complémentaire pour enregistrer au début de l’année t+1 les paiements effectués au titre du budget de l’année t  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fr-FR" sz="2200" i="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Afrique francophone – la dépense budgétaire comptabilisée est l’ordonnancement</a:t>
            </a:r>
          </a:p>
          <a:p>
            <a:pPr lvl="1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fr-FR" sz="2100" b="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Le plus souvent la période comptable </a:t>
            </a:r>
            <a:r>
              <a:rPr lang="fr-FR" sz="2100" b="0" i="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comporte une période complémentaire pour les ordonnancements et les paiements de 1 à 2 mois selon les pays.</a:t>
            </a:r>
          </a:p>
          <a:p>
            <a:pPr lvl="1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fr-FR" sz="2100" b="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D’après les directives UEMOA de 2009 et CEMAC de 2011, cette période ne serait plus que d’un mois et ne concernerait que </a:t>
            </a:r>
            <a:r>
              <a:rPr lang="fr-FR" sz="2100" b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les paiements.</a:t>
            </a:r>
            <a:endParaRPr lang="fr-FR" sz="2100" b="0" i="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21507" name="Titre 2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846138"/>
          </a:xfrm>
          <a:ln/>
        </p:spPr>
        <p:txBody>
          <a:bodyPr/>
          <a:lstStyle/>
          <a:p>
            <a:pPr indent="0" eaLnBrk="1" hangingPunct="1"/>
            <a:r>
              <a:rPr lang="fr-FR" i="1" dirty="0">
                <a:ea typeface="ＭＳ Ｐゴシック" charset="-128"/>
              </a:rPr>
              <a:t>Comptabilité de caisse</a:t>
            </a:r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BE1DC26-C3D5-4370-B624-0F2B973F17EF}" type="slidenum">
              <a:rPr lang="en-GB" smtClean="0">
                <a:ea typeface="ＭＳ Ｐゴシック" charset="-128"/>
              </a:rPr>
              <a:pPr/>
              <a:t>16</a:t>
            </a:fld>
            <a:endParaRPr lang="en-GB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contenu 1"/>
          <p:cNvSpPr>
            <a:spLocks noGrp="1"/>
          </p:cNvSpPr>
          <p:nvPr>
            <p:ph idx="1"/>
          </p:nvPr>
        </p:nvSpPr>
        <p:spPr>
          <a:xfrm>
            <a:off x="428625" y="2060575"/>
            <a:ext cx="8715375" cy="34194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</a:pPr>
            <a:r>
              <a:rPr lang="fr-FR" sz="2100" i="0" dirty="0">
                <a:ea typeface="ＭＳ Ｐゴシック" charset="-128"/>
              </a:rPr>
              <a:t>Comptabilité d’exercice = similaire à la comptabilité du secteur privé</a:t>
            </a:r>
            <a:br>
              <a:rPr lang="fr-FR" sz="2100" i="0" dirty="0">
                <a:ea typeface="ＭＳ Ｐゴシック" charset="-128"/>
              </a:rPr>
            </a:br>
            <a:endParaRPr lang="fr-FR" sz="2100" i="0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fr-FR" sz="2100" i="0" dirty="0">
                <a:ea typeface="ＭＳ Ｐゴシック" charset="-128"/>
              </a:rPr>
              <a:t>Indique le </a:t>
            </a:r>
            <a:r>
              <a:rPr lang="fr-FR" sz="2100" i="0" dirty="0">
                <a:latin typeface="Calibri" pitchFamily="34" charset="0"/>
                <a:ea typeface="ＭＳ Ｐゴシック" charset="-128"/>
              </a:rPr>
              <a:t>«</a:t>
            </a:r>
            <a:r>
              <a:rPr lang="fr-FR" sz="2100" i="0" dirty="0">
                <a:ea typeface="ＭＳ Ｐゴシック" charset="-128"/>
              </a:rPr>
              <a:t>bénéfice</a:t>
            </a:r>
            <a:r>
              <a:rPr lang="fr-FR" sz="2100" i="0" dirty="0">
                <a:latin typeface="Calibri" pitchFamily="34" charset="0"/>
                <a:ea typeface="ＭＳ Ｐゴシック" charset="-128"/>
              </a:rPr>
              <a:t>»</a:t>
            </a:r>
            <a:r>
              <a:rPr lang="fr-FR" sz="2100" i="0" dirty="0">
                <a:ea typeface="ＭＳ Ｐゴシック" charset="-128"/>
              </a:rPr>
              <a:t> (profits ou pertes) pour l’année.  On parle de déficit (ou de surplus)</a:t>
            </a:r>
            <a:br>
              <a:rPr lang="fr-FR" sz="2100" i="0" dirty="0">
                <a:ea typeface="ＭＳ Ｐゴシック" charset="-128"/>
              </a:rPr>
            </a:br>
            <a:endParaRPr lang="fr-FR" sz="2100" i="0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fr-FR" sz="2100" i="0" dirty="0">
                <a:ea typeface="ＭＳ Ｐゴシック" charset="-128"/>
              </a:rPr>
              <a:t>Principales différences avec la comptabilité base caisse:</a:t>
            </a:r>
          </a:p>
          <a:p>
            <a:pPr lvl="1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fr-FR" sz="2100" b="0" dirty="0">
                <a:ea typeface="ＭＳ Ｐゴシック" charset="-128"/>
              </a:rPr>
              <a:t>les actifs réels évalués dans le bilan</a:t>
            </a:r>
          </a:p>
          <a:p>
            <a:pPr lvl="1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fr-FR" sz="2100" b="0" dirty="0">
                <a:ea typeface="ＭＳ Ｐゴシック" charset="-128"/>
              </a:rPr>
              <a:t>amortissement inclus dans les comptes 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endParaRPr lang="fr-FR" sz="2100" b="0" dirty="0">
              <a:ea typeface="ＭＳ Ｐゴシック" charset="-128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</a:pPr>
            <a:endParaRPr lang="fr-FR" sz="2100" i="0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fr-FR" i="0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fr-FR" i="0" dirty="0">
              <a:ea typeface="ＭＳ Ｐゴシック" charset="-128"/>
            </a:endParaRPr>
          </a:p>
        </p:txBody>
      </p:sp>
      <p:sp>
        <p:nvSpPr>
          <p:cNvPr id="22531" name="Titre 2"/>
          <p:cNvSpPr>
            <a:spLocks noGrp="1"/>
          </p:cNvSpPr>
          <p:nvPr>
            <p:ph type="title"/>
          </p:nvPr>
        </p:nvSpPr>
        <p:spPr>
          <a:xfrm>
            <a:off x="0" y="1214438"/>
            <a:ext cx="9144000" cy="919162"/>
          </a:xfrm>
          <a:ln/>
        </p:spPr>
        <p:txBody>
          <a:bodyPr/>
          <a:lstStyle/>
          <a:p>
            <a:pPr indent="0" eaLnBrk="1" hangingPunct="1"/>
            <a:r>
              <a:rPr lang="fr-FR" i="1" dirty="0">
                <a:ea typeface="ＭＳ Ｐゴシック" charset="-128"/>
              </a:rPr>
              <a:t>Comptabilité d’exercice 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B2D1AAB-3B71-4337-A4F5-EE08991DA410}" type="slidenum">
              <a:rPr lang="en-GB" smtClean="0">
                <a:ea typeface="ＭＳ Ｐゴシック" charset="-128"/>
              </a:rPr>
              <a:pPr/>
              <a:t>17</a:t>
            </a:fld>
            <a:endParaRPr lang="en-GB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ln algn="ctr"/>
        </p:spPr>
        <p:txBody>
          <a:bodyPr anchor="b"/>
          <a:lstStyle/>
          <a:p>
            <a:pPr algn="l" eaLnBrk="0" hangingPunct="0">
              <a:lnSpc>
                <a:spcPts val="1400"/>
              </a:lnSpc>
              <a:defRPr/>
            </a:pPr>
            <a:fld id="{78023A6C-D122-4E4D-8FEC-BB74E648826B}" type="slidenum">
              <a:rPr lang="en-GB">
                <a:latin typeface="+mj-lt"/>
              </a:rPr>
              <a:pPr algn="l" eaLnBrk="0" hangingPunct="0">
                <a:lnSpc>
                  <a:spcPts val="1400"/>
                </a:lnSpc>
                <a:defRPr/>
              </a:pPr>
              <a:t>18</a:t>
            </a:fld>
            <a:endParaRPr lang="en-GB" dirty="0">
              <a:latin typeface="+mj-lt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26" y="1142984"/>
            <a:ext cx="8786874" cy="357190"/>
          </a:xfrm>
        </p:spPr>
        <p:txBody>
          <a:bodyPr/>
          <a:lstStyle/>
          <a:p>
            <a:pPr eaLnBrk="1" hangingPunct="1"/>
            <a:br>
              <a:rPr lang="fr-FR" dirty="0"/>
            </a:br>
            <a:r>
              <a:rPr lang="fr-FR" i="1" dirty="0"/>
              <a:t>Le spectre des méthodes comptables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916113"/>
            <a:ext cx="8337550" cy="4941887"/>
          </a:xfrm>
        </p:spPr>
        <p:txBody>
          <a:bodyPr/>
          <a:lstStyle/>
          <a:p>
            <a:pPr eaLnBrk="1" hangingPunct="1"/>
            <a:r>
              <a:rPr lang="fr-FR" dirty="0"/>
              <a:t>Dépend du pays, de nombreuses variantes entre deux extrêmes</a:t>
            </a: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341313" y="5759450"/>
            <a:ext cx="2457450" cy="636839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lIns="82039" tIns="41020" rIns="82039" bIns="41020">
            <a:spAutoFit/>
          </a:bodyPr>
          <a:lstStyle/>
          <a:p>
            <a:pPr defTabSz="820738">
              <a:spcBef>
                <a:spcPct val="50000"/>
              </a:spcBef>
            </a:pPr>
            <a:r>
              <a:rPr lang="fr-FR" sz="1800" dirty="0"/>
              <a:t>Comptabilité base caisse</a:t>
            </a:r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6858016" y="2928934"/>
            <a:ext cx="1979612" cy="636839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lIns="82039" tIns="41020" rIns="82039" bIns="41020">
            <a:spAutoFit/>
          </a:bodyPr>
          <a:lstStyle/>
          <a:p>
            <a:pPr defTabSz="820738">
              <a:spcBef>
                <a:spcPct val="50000"/>
              </a:spcBef>
            </a:pPr>
            <a:r>
              <a:rPr lang="fr-FR" sz="1800" dirty="0"/>
              <a:t>Comptabilité d'exercice</a:t>
            </a:r>
          </a:p>
        </p:txBody>
      </p:sp>
      <p:sp>
        <p:nvSpPr>
          <p:cNvPr id="23559" name="Line 6"/>
          <p:cNvSpPr>
            <a:spLocks noChangeShapeType="1"/>
          </p:cNvSpPr>
          <p:nvPr/>
        </p:nvSpPr>
        <p:spPr bwMode="auto">
          <a:xfrm flipV="1">
            <a:off x="2798763" y="3565772"/>
            <a:ext cx="4059253" cy="21936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82039" tIns="41020" rIns="82039" bIns="41020"/>
          <a:lstStyle/>
          <a:p>
            <a:endParaRPr lang="en-GB"/>
          </a:p>
        </p:txBody>
      </p:sp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3571868" y="3143248"/>
            <a:ext cx="2811463" cy="636839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82039" tIns="41020" rIns="82039" bIns="41020">
            <a:spAutoFit/>
          </a:bodyPr>
          <a:lstStyle/>
          <a:p>
            <a:pPr defTabSz="820738">
              <a:spcBef>
                <a:spcPct val="50000"/>
              </a:spcBef>
            </a:pPr>
            <a:r>
              <a:rPr lang="fr-FR" sz="1800" dirty="0"/>
              <a:t>Modifications de la base exercice</a:t>
            </a:r>
          </a:p>
        </p:txBody>
      </p:sp>
      <p:sp>
        <p:nvSpPr>
          <p:cNvPr id="23561" name="Text Box 8"/>
          <p:cNvSpPr txBox="1">
            <a:spLocks noChangeArrowheads="1"/>
          </p:cNvSpPr>
          <p:nvPr/>
        </p:nvSpPr>
        <p:spPr bwMode="auto">
          <a:xfrm>
            <a:off x="1071538" y="4500570"/>
            <a:ext cx="2689225" cy="636839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82039" tIns="41020" rIns="82039" bIns="41020">
            <a:spAutoFit/>
          </a:bodyPr>
          <a:lstStyle/>
          <a:p>
            <a:pPr defTabSz="820738">
              <a:spcBef>
                <a:spcPct val="50000"/>
              </a:spcBef>
            </a:pPr>
            <a:r>
              <a:rPr lang="fr-FR" sz="1800" dirty="0"/>
              <a:t>Modifications de la base caisse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ln algn="ctr"/>
        </p:spPr>
        <p:txBody>
          <a:bodyPr anchor="b"/>
          <a:lstStyle/>
          <a:p>
            <a:pPr algn="l" eaLnBrk="0" hangingPunct="0">
              <a:lnSpc>
                <a:spcPts val="1400"/>
              </a:lnSpc>
              <a:defRPr/>
            </a:pPr>
            <a:fld id="{A95B70BF-AC4E-46C8-BBEE-712875677415}" type="slidenum">
              <a:rPr lang="en-GB">
                <a:latin typeface="+mj-lt"/>
              </a:rPr>
              <a:pPr algn="l" eaLnBrk="0" hangingPunct="0">
                <a:lnSpc>
                  <a:spcPts val="1400"/>
                </a:lnSpc>
                <a:defRPr/>
              </a:pPr>
              <a:t>19</a:t>
            </a:fld>
            <a:endParaRPr lang="en-GB" dirty="0">
              <a:latin typeface="+mj-lt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710499"/>
            <a:ext cx="7786687" cy="1143000"/>
          </a:xfrm>
        </p:spPr>
        <p:txBody>
          <a:bodyPr/>
          <a:lstStyle/>
          <a:p>
            <a:pPr eaLnBrk="1" hangingPunct="1"/>
            <a:r>
              <a:rPr lang="fr-FR" sz="2800" i="1" dirty="0"/>
              <a:t>Charges et dépenses</a:t>
            </a: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23942145"/>
              </p:ext>
            </p:extLst>
          </p:nvPr>
        </p:nvGraphicFramePr>
        <p:xfrm>
          <a:off x="785813" y="1698625"/>
          <a:ext cx="6964362" cy="378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11" name="Worksheet" r:id="rId4" imgW="5783676" imgH="3147150" progId="Excel.Sheet.8">
                  <p:embed/>
                </p:oleObj>
              </mc:Choice>
              <mc:Fallback>
                <p:oleObj name="Worksheet" r:id="rId4" imgW="5783676" imgH="3147150" progId="Excel.Sheet.8">
                  <p:embed/>
                  <p:pic>
                    <p:nvPicPr>
                      <p:cNvPr id="0" name="Picture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1698625"/>
                        <a:ext cx="6964362" cy="3789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3063" y="5544053"/>
            <a:ext cx="9144000" cy="13139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pPr defTabSz="820738"/>
            <a:r>
              <a:rPr lang="fr-FR" sz="1900" dirty="0"/>
              <a:t>Charges: toutes les transactions qui diminuent la valeur nette du secteur des administrations publiques</a:t>
            </a:r>
          </a:p>
          <a:p>
            <a:pPr defTabSz="820738"/>
            <a:r>
              <a:rPr lang="fr-FR" sz="1900" dirty="0"/>
              <a:t>Dépenses totales: Charges+Acquisitions nettes d'actifs non financiers</a:t>
            </a:r>
          </a:p>
          <a:p>
            <a:pPr defTabSz="820738"/>
            <a:endParaRPr lang="fr-FR" sz="20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contenu 1"/>
          <p:cNvSpPr>
            <a:spLocks noGrp="1"/>
          </p:cNvSpPr>
          <p:nvPr>
            <p:ph idx="1"/>
          </p:nvPr>
        </p:nvSpPr>
        <p:spPr>
          <a:xfrm>
            <a:off x="357188" y="2500313"/>
            <a:ext cx="8229600" cy="3919537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ClrTx/>
              <a:buFont typeface="Wingdings" panose="05000000000000000000" pitchFamily="2" charset="2"/>
              <a:buChar char="Ø"/>
            </a:pPr>
            <a:r>
              <a:rPr lang="fr-FR" b="1" i="0" dirty="0">
                <a:solidFill>
                  <a:srgbClr val="FF0000"/>
                </a:solidFill>
                <a:ea typeface="ＭＳ Ｐゴシック" charset="-128"/>
              </a:rPr>
              <a:t>Définitions et exemples de rapports</a:t>
            </a:r>
          </a:p>
          <a:p>
            <a:pPr eaLnBrk="1" hangingPunct="1">
              <a:spcAft>
                <a:spcPts val="1200"/>
              </a:spcAft>
              <a:buClrTx/>
              <a:buFont typeface="Wingdings" panose="05000000000000000000" pitchFamily="2" charset="2"/>
              <a:buChar char="Ø"/>
            </a:pPr>
            <a:r>
              <a:rPr lang="fr-FR" i="0" dirty="0">
                <a:ea typeface="ＭＳ Ｐゴシック" charset="-128"/>
              </a:rPr>
              <a:t>Rôle de la comptabilité</a:t>
            </a:r>
          </a:p>
          <a:p>
            <a:pPr eaLnBrk="1" hangingPunct="1">
              <a:spcAft>
                <a:spcPts val="1200"/>
              </a:spcAft>
              <a:buClrTx/>
              <a:buFont typeface="Wingdings" panose="05000000000000000000" pitchFamily="2" charset="2"/>
              <a:buChar char="Ø"/>
            </a:pPr>
            <a:r>
              <a:rPr lang="fr-FR" i="0" dirty="0">
                <a:ea typeface="ＭＳ Ｐゴシック" charset="-128"/>
              </a:rPr>
              <a:t>Les méthodes comptables</a:t>
            </a:r>
          </a:p>
          <a:p>
            <a:pPr eaLnBrk="1" hangingPunct="1">
              <a:spcAft>
                <a:spcPts val="1200"/>
              </a:spcAft>
              <a:buClrTx/>
              <a:buFont typeface="Wingdings" panose="05000000000000000000" pitchFamily="2" charset="2"/>
              <a:buChar char="Ø"/>
            </a:pPr>
            <a:r>
              <a:rPr lang="fr-FR" i="0" dirty="0">
                <a:ea typeface="ＭＳ Ｐゴシック" charset="-128"/>
              </a:rPr>
              <a:t>TOFE et comptabilité</a:t>
            </a:r>
          </a:p>
          <a:p>
            <a:pPr eaLnBrk="1" hangingPunct="1">
              <a:spcAft>
                <a:spcPts val="1200"/>
              </a:spcAft>
              <a:buClrTx/>
              <a:buFont typeface="Wingdings" panose="05000000000000000000" pitchFamily="2" charset="2"/>
              <a:buChar char="Ø"/>
            </a:pPr>
            <a:r>
              <a:rPr lang="fr-FR" i="0" dirty="0">
                <a:ea typeface="ＭＳ Ｐゴシック" charset="-128"/>
              </a:rPr>
              <a:t>Points d’attention et rapports requis</a:t>
            </a:r>
          </a:p>
          <a:p>
            <a:pPr eaLnBrk="1" hangingPunct="1">
              <a:spcAft>
                <a:spcPts val="1200"/>
              </a:spcAft>
              <a:buClrTx/>
            </a:pPr>
            <a:endParaRPr lang="en-GB" i="0" dirty="0">
              <a:ea typeface="ＭＳ Ｐゴシック" charset="-128"/>
            </a:endParaRPr>
          </a:p>
          <a:p>
            <a:pPr eaLnBrk="1" hangingPunct="1"/>
            <a:endParaRPr lang="fr-BE" dirty="0">
              <a:ea typeface="ＭＳ Ｐゴシック" charset="-128"/>
            </a:endParaRPr>
          </a:p>
        </p:txBody>
      </p:sp>
      <p:sp>
        <p:nvSpPr>
          <p:cNvPr id="7171" name="Titre 2"/>
          <p:cNvSpPr>
            <a:spLocks noGrp="1"/>
          </p:cNvSpPr>
          <p:nvPr>
            <p:ph type="title"/>
          </p:nvPr>
        </p:nvSpPr>
        <p:spPr>
          <a:xfrm>
            <a:off x="0" y="1000125"/>
            <a:ext cx="9144000" cy="1143000"/>
          </a:xfrm>
          <a:ln/>
        </p:spPr>
        <p:txBody>
          <a:bodyPr/>
          <a:lstStyle/>
          <a:p>
            <a:pPr indent="0" algn="ctr" eaLnBrk="1" hangingPunct="1"/>
            <a:r>
              <a:rPr lang="fr-BE" dirty="0">
                <a:ea typeface="ＭＳ Ｐゴシック" charset="-128"/>
              </a:rPr>
              <a:t>Plan du module</a:t>
            </a:r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64EE477-F20E-4801-A0F2-61E0799263FE}" type="slidenum">
              <a:rPr lang="en-GB" smtClean="0">
                <a:ea typeface="ＭＳ Ｐゴシック" charset="-128"/>
              </a:rPr>
              <a:pPr/>
              <a:t>2</a:t>
            </a:fld>
            <a:endParaRPr lang="en-GB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ln algn="ctr"/>
        </p:spPr>
        <p:txBody>
          <a:bodyPr anchor="b"/>
          <a:lstStyle/>
          <a:p>
            <a:pPr algn="l" eaLnBrk="0" hangingPunct="0">
              <a:lnSpc>
                <a:spcPts val="1400"/>
              </a:lnSpc>
              <a:defRPr/>
            </a:pPr>
            <a:fld id="{51207EA8-9412-4979-99B1-F3D9582454D9}" type="slidenum">
              <a:rPr lang="en-GB">
                <a:latin typeface="+mj-lt"/>
              </a:rPr>
              <a:pPr algn="l" eaLnBrk="0" hangingPunct="0">
                <a:lnSpc>
                  <a:spcPts val="1400"/>
                </a:lnSpc>
                <a:defRPr/>
              </a:pPr>
              <a:t>20</a:t>
            </a:fld>
            <a:endParaRPr lang="en-GB" dirty="0">
              <a:latin typeface="+mj-lt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836712"/>
            <a:ext cx="9144000" cy="1071570"/>
          </a:xfrm>
        </p:spPr>
        <p:txBody>
          <a:bodyPr/>
          <a:lstStyle/>
          <a:p>
            <a:pPr eaLnBrk="1" hangingPunct="1"/>
            <a:r>
              <a:rPr lang="fr-FR" sz="2700" i="1" dirty="0"/>
              <a:t>Exemples</a:t>
            </a: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639568"/>
              </p:ext>
            </p:extLst>
          </p:nvPr>
        </p:nvGraphicFramePr>
        <p:xfrm>
          <a:off x="179512" y="1390420"/>
          <a:ext cx="8640960" cy="5358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5" name="Document" r:id="rId4" imgW="5901465" imgH="3659271" progId="Word.Document.8">
                  <p:embed/>
                </p:oleObj>
              </mc:Choice>
              <mc:Fallback>
                <p:oleObj name="Document" r:id="rId4" imgW="5901465" imgH="3659271" progId="Word.Document.8">
                  <p:embed/>
                  <p:pic>
                    <p:nvPicPr>
                      <p:cNvPr id="0" name="Picture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390420"/>
                        <a:ext cx="8640960" cy="535867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85720" y="1214422"/>
            <a:ext cx="8410606" cy="936625"/>
          </a:xfrm>
        </p:spPr>
        <p:txBody>
          <a:bodyPr/>
          <a:lstStyle/>
          <a:p>
            <a:r>
              <a:rPr lang="en-GB" b="0" i="1" dirty="0"/>
              <a:t>  </a:t>
            </a:r>
            <a:r>
              <a:rPr lang="fr-FR" i="1" dirty="0"/>
              <a:t>Comptabilité d’exercice et circuit de la dépense</a:t>
            </a:r>
          </a:p>
        </p:txBody>
      </p:sp>
      <p:graphicFrame>
        <p:nvGraphicFramePr>
          <p:cNvPr id="1054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00667"/>
              </p:ext>
            </p:extLst>
          </p:nvPr>
        </p:nvGraphicFramePr>
        <p:xfrm>
          <a:off x="29182" y="2518181"/>
          <a:ext cx="8986857" cy="2768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8" name="Worksheet" r:id="rId3" imgW="10515547" imgH="3219498" progId="Excel.Sheet.8">
                  <p:embed/>
                </p:oleObj>
              </mc:Choice>
              <mc:Fallback>
                <p:oleObj name="Worksheet" r:id="rId3" imgW="10515547" imgH="3219498" progId="Excel.Sheet.8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82" y="2518181"/>
                        <a:ext cx="8986857" cy="27682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000108"/>
            <a:ext cx="8229600" cy="936625"/>
          </a:xfrm>
        </p:spPr>
        <p:txBody>
          <a:bodyPr/>
          <a:lstStyle/>
          <a:p>
            <a:pPr eaLnBrk="1" hangingPunct="1"/>
            <a:r>
              <a:rPr lang="fr-FR" sz="2000" dirty="0"/>
              <a:t>Les états financiers selon la comptabilité d’exercice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0" y="1857365"/>
            <a:ext cx="8929718" cy="4164024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/>
              <a:t>IPSASB: Un jeu complet d'états financiers comprend les composantes suivantes (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0" dirty="0"/>
              <a:t>(a) un état de la situation financière;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0" dirty="0"/>
              <a:t>(b) un état de la performance financière;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0" dirty="0"/>
              <a:t>(c) un état des variations de l’actif net/situation nette;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0" dirty="0"/>
              <a:t>(d) un tableau des flux de trésorerie; et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0" dirty="0"/>
              <a:t>(e) les méthodes comptables et les notes aux états financiers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/>
              <a:t>FMI: Manuel des statistique des finances publiques (SFP/</a:t>
            </a:r>
            <a:r>
              <a:rPr lang="fr-FR" sz="2000" i="1" dirty="0"/>
              <a:t>GFS) 2014 </a:t>
            </a:r>
            <a:r>
              <a:rPr lang="fr-FR" sz="2000" dirty="0"/>
              <a:t>approche plus ou moins similaire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0" dirty="0"/>
              <a:t>Sépare les "autres flux économiques" (ex. réévaluation d'actifs)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0" dirty="0"/>
              <a:t>Isole les prêts nets octroyés pour la poursuite des objectifs de politique économique 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ln algn="ctr"/>
        </p:spPr>
        <p:txBody>
          <a:bodyPr anchor="b"/>
          <a:lstStyle/>
          <a:p>
            <a:pPr algn="l" eaLnBrk="0" hangingPunct="0">
              <a:lnSpc>
                <a:spcPts val="1400"/>
              </a:lnSpc>
              <a:defRPr/>
            </a:pPr>
            <a:fld id="{A8C63F76-496E-4738-BE09-F5D6F9F87595}" type="slidenum">
              <a:rPr lang="en-GB">
                <a:latin typeface="+mj-lt"/>
              </a:rPr>
              <a:pPr algn="l" eaLnBrk="0" hangingPunct="0">
                <a:lnSpc>
                  <a:spcPts val="1400"/>
                </a:lnSpc>
                <a:defRPr/>
              </a:pPr>
              <a:t>22</a:t>
            </a:fld>
            <a:endParaRPr lang="en-GB" dirty="0">
              <a:latin typeface="+mj-lt"/>
            </a:endParaRP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1333500" y="6164263"/>
            <a:ext cx="7589838" cy="933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039" tIns="41020" rIns="82039" bIns="41020">
            <a:spAutoFit/>
          </a:bodyPr>
          <a:lstStyle/>
          <a:p>
            <a:pPr defTabSz="820738"/>
            <a:endParaRPr lang="fr-FR" sz="1400"/>
          </a:p>
          <a:p>
            <a:pPr defTabSz="820738">
              <a:spcBef>
                <a:spcPct val="50000"/>
              </a:spcBef>
            </a:pPr>
            <a:endParaRPr lang="fr-FR" sz="1400"/>
          </a:p>
          <a:p>
            <a:pPr defTabSz="820738">
              <a:spcBef>
                <a:spcPct val="50000"/>
              </a:spcBef>
            </a:pPr>
            <a:endParaRPr lang="fr-FR" sz="140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u contenu 1"/>
          <p:cNvSpPr>
            <a:spLocks noGrp="1"/>
          </p:cNvSpPr>
          <p:nvPr>
            <p:ph idx="1"/>
          </p:nvPr>
        </p:nvSpPr>
        <p:spPr>
          <a:xfrm>
            <a:off x="0" y="2060575"/>
            <a:ext cx="9144000" cy="4062413"/>
          </a:xfrm>
        </p:spPr>
        <p:txBody>
          <a:bodyPr/>
          <a:lstStyle/>
          <a:p>
            <a:pPr indent="0" eaLnBrk="1" hangingPunct="1">
              <a:spcAft>
                <a:spcPts val="1200"/>
              </a:spcAft>
              <a:buClrTx/>
              <a:buFontTx/>
              <a:buNone/>
            </a:pPr>
            <a:r>
              <a:rPr lang="fr-FR" sz="2300" i="0" dirty="0">
                <a:ea typeface="ＭＳ Ｐゴシック" charset="-128"/>
              </a:rPr>
              <a:t>Les rapports financiers permettent aux utilisateurs :</a:t>
            </a:r>
          </a:p>
          <a:p>
            <a:pPr indent="0" eaLnBrk="1" hangingPunct="1">
              <a:spcAft>
                <a:spcPts val="1200"/>
              </a:spcAft>
              <a:buClrTx/>
            </a:pPr>
            <a:r>
              <a:rPr lang="fr-FR" sz="2300" i="0" dirty="0">
                <a:ea typeface="ＭＳ Ｐゴシック" charset="-128"/>
              </a:rPr>
              <a:t> D’évaluer le coût de toutes les ressources </a:t>
            </a:r>
            <a:br>
              <a:rPr lang="fr-FR" sz="2300" i="0" dirty="0">
                <a:ea typeface="ＭＳ Ｐゴシック" charset="-128"/>
              </a:rPr>
            </a:br>
            <a:r>
              <a:rPr lang="fr-FR" sz="2300" i="0" dirty="0">
                <a:ea typeface="ＭＳ Ｐゴシック" charset="-128"/>
              </a:rPr>
              <a:t>  contrôlées par les entités</a:t>
            </a:r>
          </a:p>
          <a:p>
            <a:pPr indent="0" eaLnBrk="1" hangingPunct="1">
              <a:spcAft>
                <a:spcPts val="1200"/>
              </a:spcAft>
              <a:buClrTx/>
            </a:pPr>
            <a:r>
              <a:rPr lang="fr-FR" sz="2300" i="0" dirty="0">
                <a:ea typeface="ＭＳ Ｐゴシック" charset="-128"/>
              </a:rPr>
              <a:t> D’évaluer la performance, la position financière et les flux de trésorerie de l’entité</a:t>
            </a:r>
          </a:p>
          <a:p>
            <a:pPr indent="0" eaLnBrk="1" hangingPunct="1">
              <a:spcAft>
                <a:spcPts val="1200"/>
              </a:spcAft>
              <a:buClrTx/>
            </a:pPr>
            <a:r>
              <a:rPr lang="fr-FR" sz="2300" i="0" dirty="0">
                <a:ea typeface="ＭＳ Ｐゴシック" charset="-128"/>
              </a:rPr>
              <a:t> De prendre des décisions sur l’apport des ressources à l’entité ou les transactions avec celle-ci</a:t>
            </a:r>
          </a:p>
          <a:p>
            <a:pPr indent="0" eaLnBrk="1" hangingPunct="1">
              <a:buClrTx/>
              <a:buFontTx/>
              <a:buNone/>
            </a:pPr>
            <a:r>
              <a:rPr lang="en-GB" sz="1800" b="1" i="0" dirty="0" err="1">
                <a:solidFill>
                  <a:srgbClr val="C09200"/>
                </a:solidFill>
                <a:ea typeface="ＭＳ Ｐゴシック" charset="-128"/>
              </a:rPr>
              <a:t>Conseil</a:t>
            </a:r>
            <a:r>
              <a:rPr lang="en-GB" sz="1800" b="1" i="0" dirty="0">
                <a:solidFill>
                  <a:srgbClr val="C09200"/>
                </a:solidFill>
                <a:ea typeface="ＭＳ Ｐゴシック" charset="-128"/>
              </a:rPr>
              <a:t> </a:t>
            </a:r>
            <a:r>
              <a:rPr lang="en-GB" sz="1800" b="1" i="0" dirty="0" err="1">
                <a:solidFill>
                  <a:srgbClr val="C09200"/>
                </a:solidFill>
                <a:ea typeface="ＭＳ Ｐゴシック" charset="-128"/>
              </a:rPr>
              <a:t>d’administration</a:t>
            </a:r>
            <a:r>
              <a:rPr lang="en-GB" sz="1800" b="1" i="0" dirty="0">
                <a:solidFill>
                  <a:srgbClr val="C09200"/>
                </a:solidFill>
                <a:ea typeface="ＭＳ Ｐゴシック" charset="-128"/>
              </a:rPr>
              <a:t> de </a:t>
            </a:r>
            <a:r>
              <a:rPr lang="en-GB" sz="1800" b="1" i="0" dirty="0" err="1">
                <a:solidFill>
                  <a:srgbClr val="C09200"/>
                </a:solidFill>
                <a:ea typeface="ＭＳ Ｐゴシック" charset="-128"/>
              </a:rPr>
              <a:t>l’IPSAS</a:t>
            </a:r>
            <a:r>
              <a:rPr lang="en-GB" sz="1800" b="1" i="0" dirty="0">
                <a:solidFill>
                  <a:srgbClr val="C09200"/>
                </a:solidFill>
                <a:ea typeface="ＭＳ Ｐゴシック" charset="-128"/>
              </a:rPr>
              <a:t> (</a:t>
            </a:r>
            <a:r>
              <a:rPr lang="en-GB" sz="1800" b="1" i="0" dirty="0" err="1">
                <a:solidFill>
                  <a:srgbClr val="C09200"/>
                </a:solidFill>
                <a:ea typeface="ＭＳ Ｐゴシック" charset="-128"/>
              </a:rPr>
              <a:t>Normes</a:t>
            </a:r>
            <a:r>
              <a:rPr lang="en-GB" sz="1800" b="1" i="0" dirty="0">
                <a:solidFill>
                  <a:srgbClr val="C09200"/>
                </a:solidFill>
                <a:ea typeface="ＭＳ Ｐゴシック" charset="-128"/>
              </a:rPr>
              <a:t> </a:t>
            </a:r>
            <a:r>
              <a:rPr lang="en-GB" sz="1800" b="1" i="0" dirty="0" err="1">
                <a:solidFill>
                  <a:srgbClr val="C09200"/>
                </a:solidFill>
                <a:ea typeface="ＭＳ Ｐゴシック" charset="-128"/>
              </a:rPr>
              <a:t>internationales</a:t>
            </a:r>
            <a:r>
              <a:rPr lang="en-GB" sz="1800" b="1" i="0" dirty="0">
                <a:solidFill>
                  <a:srgbClr val="C09200"/>
                </a:solidFill>
                <a:ea typeface="ＭＳ Ｐゴシック" charset="-128"/>
              </a:rPr>
              <a:t> de </a:t>
            </a:r>
            <a:r>
              <a:rPr lang="en-GB" sz="1800" b="1" i="0" dirty="0" err="1">
                <a:solidFill>
                  <a:srgbClr val="C09200"/>
                </a:solidFill>
                <a:ea typeface="ＭＳ Ｐゴシック" charset="-128"/>
              </a:rPr>
              <a:t>comptabilité</a:t>
            </a:r>
            <a:r>
              <a:rPr lang="en-GB" sz="1800" b="1" i="0" dirty="0">
                <a:solidFill>
                  <a:srgbClr val="C09200"/>
                </a:solidFill>
                <a:ea typeface="ＭＳ Ｐゴシック" charset="-128"/>
              </a:rPr>
              <a:t> du </a:t>
            </a:r>
            <a:r>
              <a:rPr lang="en-GB" sz="1800" b="1" i="0" dirty="0" err="1">
                <a:solidFill>
                  <a:srgbClr val="C09200"/>
                </a:solidFill>
                <a:ea typeface="ＭＳ Ｐゴシック" charset="-128"/>
              </a:rPr>
              <a:t>secteur</a:t>
            </a:r>
            <a:r>
              <a:rPr lang="en-GB" sz="1800" b="1" i="0" dirty="0">
                <a:solidFill>
                  <a:srgbClr val="C09200"/>
                </a:solidFill>
                <a:ea typeface="ＭＳ Ｐゴシック" charset="-128"/>
              </a:rPr>
              <a:t>  public)  (2002)</a:t>
            </a:r>
          </a:p>
          <a:p>
            <a:pPr indent="0" eaLnBrk="1" hangingPunct="1">
              <a:buFont typeface="Wingdings" pitchFamily="2" charset="2"/>
              <a:buNone/>
            </a:pPr>
            <a:endParaRPr lang="fr-BE" dirty="0">
              <a:ea typeface="ＭＳ Ｐゴシック" charset="-128"/>
            </a:endParaRPr>
          </a:p>
        </p:txBody>
      </p:sp>
      <p:sp>
        <p:nvSpPr>
          <p:cNvPr id="25603" name="Titre 2"/>
          <p:cNvSpPr>
            <a:spLocks noGrp="1"/>
          </p:cNvSpPr>
          <p:nvPr>
            <p:ph type="title"/>
          </p:nvPr>
        </p:nvSpPr>
        <p:spPr>
          <a:xfrm>
            <a:off x="0" y="1268413"/>
            <a:ext cx="9144000" cy="865187"/>
          </a:xfrm>
          <a:ln/>
        </p:spPr>
        <p:txBody>
          <a:bodyPr/>
          <a:lstStyle/>
          <a:p>
            <a:pPr indent="0" eaLnBrk="1" hangingPunct="1"/>
            <a:r>
              <a:rPr lang="fr-FR" sz="2800" i="1" dirty="0">
                <a:ea typeface="ＭＳ Ｐゴシック" charset="-128"/>
              </a:rPr>
              <a:t>Avantages d’une comptabilité d’exercice </a:t>
            </a:r>
            <a:endParaRPr lang="fr-FR" i="1" dirty="0">
              <a:ea typeface="ＭＳ Ｐゴシック" charset="-128"/>
            </a:endParaRPr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CE1C22A-A68E-4084-8902-0154AB960314}" type="slidenum">
              <a:rPr lang="en-GB" smtClean="0">
                <a:ea typeface="ＭＳ Ｐゴシック" charset="-128"/>
              </a:rPr>
              <a:pPr/>
              <a:t>23</a:t>
            </a:fld>
            <a:endParaRPr lang="en-GB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contenu 1"/>
          <p:cNvSpPr>
            <a:spLocks noGrp="1"/>
          </p:cNvSpPr>
          <p:nvPr>
            <p:ph idx="1"/>
          </p:nvPr>
        </p:nvSpPr>
        <p:spPr>
          <a:xfrm>
            <a:off x="250825" y="2205038"/>
            <a:ext cx="8229600" cy="3276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ＭＳ Ｐゴシック" charset="-128"/>
              </a:rPr>
              <a:t>«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Les services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ont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réalisé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d’importants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progrès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dans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l’utilisation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d’une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comptabilité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d’exercice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et des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systèmes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de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budgétisation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depuis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notre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précédente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étude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.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Cela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leur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a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permis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de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mieux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saisir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la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manière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dont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ils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utilisent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leurs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ressources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financières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, par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exemple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en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offrant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des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informations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plus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détaillées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pour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gérer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leurs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actifs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et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leurs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passifs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. Les services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ont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utilisé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ces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informations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pour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permettre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d’identifer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les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actifs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sous-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utilisés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et pour se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départir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de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ceux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dont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ils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n’avaient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plus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besoin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.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ＭＳ Ｐゴシック" charset="-128"/>
              </a:rPr>
              <a:t>»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</a:t>
            </a:r>
          </a:p>
          <a:p>
            <a:pPr eaLnBrk="1" hangingPunct="1">
              <a:buFontTx/>
              <a:buNone/>
            </a:pPr>
            <a:endParaRPr lang="en-GB" sz="2200" dirty="0">
              <a:ea typeface="ＭＳ Ｐゴシック" charset="-128"/>
            </a:endParaRPr>
          </a:p>
          <a:p>
            <a:pPr eaLnBrk="1" hangingPunct="1">
              <a:buFontTx/>
              <a:buNone/>
            </a:pPr>
            <a:r>
              <a:rPr lang="en-GB" b="1" dirty="0">
                <a:solidFill>
                  <a:srgbClr val="DCAC3A"/>
                </a:solidFill>
                <a:ea typeface="ＭＳ Ｐゴシック" charset="-128"/>
              </a:rPr>
              <a:t>			</a:t>
            </a:r>
            <a:r>
              <a:rPr lang="en-GB" b="1" i="0" dirty="0">
                <a:solidFill>
                  <a:srgbClr val="DCAC3A"/>
                </a:solidFill>
                <a:ea typeface="ＭＳ Ｐゴシック" charset="-128"/>
              </a:rPr>
              <a:t>National Audit Office (RU), 2008 </a:t>
            </a:r>
          </a:p>
          <a:p>
            <a:pPr eaLnBrk="1" hangingPunct="1">
              <a:buFont typeface="Wingdings" pitchFamily="2" charset="2"/>
              <a:buNone/>
            </a:pPr>
            <a:endParaRPr lang="fr-BE" dirty="0">
              <a:ea typeface="ＭＳ Ｐゴシック" charset="-128"/>
            </a:endParaRPr>
          </a:p>
        </p:txBody>
      </p:sp>
      <p:sp>
        <p:nvSpPr>
          <p:cNvPr id="30723" name="Titre 2"/>
          <p:cNvSpPr>
            <a:spLocks noGrp="1"/>
          </p:cNvSpPr>
          <p:nvPr>
            <p:ph type="title"/>
          </p:nvPr>
        </p:nvSpPr>
        <p:spPr>
          <a:xfrm>
            <a:off x="0" y="1268413"/>
            <a:ext cx="9144000" cy="1143000"/>
          </a:xfrm>
          <a:ln/>
        </p:spPr>
        <p:txBody>
          <a:bodyPr/>
          <a:lstStyle/>
          <a:p>
            <a:pPr indent="0" eaLnBrk="1" hangingPunct="1"/>
            <a:r>
              <a:rPr lang="en-GB" i="1" dirty="0" err="1">
                <a:ea typeface="ＭＳ Ｐゴシック" charset="-128"/>
              </a:rPr>
              <a:t>Comptabilité</a:t>
            </a:r>
            <a:r>
              <a:rPr lang="en-GB" i="1" dirty="0">
                <a:ea typeface="ＭＳ Ｐゴシック" charset="-128"/>
              </a:rPr>
              <a:t> </a:t>
            </a:r>
            <a:r>
              <a:rPr lang="en-GB" i="1" dirty="0" err="1">
                <a:ea typeface="ＭＳ Ｐゴシック" charset="-128"/>
              </a:rPr>
              <a:t>d’exercice</a:t>
            </a:r>
            <a:r>
              <a:rPr lang="en-GB" i="1" dirty="0">
                <a:ea typeface="ＭＳ Ｐゴシック" charset="-128"/>
              </a:rPr>
              <a:t> – le </a:t>
            </a:r>
            <a:r>
              <a:rPr lang="en-GB" i="1" dirty="0" err="1">
                <a:ea typeface="ＭＳ Ｐゴシック" charset="-128"/>
              </a:rPr>
              <a:t>débat</a:t>
            </a:r>
            <a:r>
              <a:rPr lang="en-GB" i="1" dirty="0">
                <a:ea typeface="ＭＳ Ｐゴシック" charset="-128"/>
              </a:rPr>
              <a:t> (1)</a:t>
            </a:r>
            <a:endParaRPr lang="fr-BE" i="1" dirty="0">
              <a:ea typeface="ＭＳ Ｐゴシック" charset="-128"/>
            </a:endParaRPr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824637A-2BBF-4D73-ADE8-8D235B3C9791}" type="slidenum">
              <a:rPr lang="en-GB" smtClean="0">
                <a:ea typeface="ＭＳ Ｐゴシック" charset="-128"/>
              </a:rPr>
              <a:pPr/>
              <a:t>24</a:t>
            </a:fld>
            <a:endParaRPr lang="en-GB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8796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u contenu 1"/>
          <p:cNvSpPr>
            <a:spLocks noGrp="1"/>
          </p:cNvSpPr>
          <p:nvPr>
            <p:ph idx="1"/>
          </p:nvPr>
        </p:nvSpPr>
        <p:spPr>
          <a:xfrm>
            <a:off x="0" y="1928802"/>
            <a:ext cx="8786841" cy="3482985"/>
          </a:xfrm>
        </p:spPr>
        <p:txBody>
          <a:bodyPr/>
          <a:lstStyle/>
          <a:p>
            <a:pPr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2200" i="0" dirty="0">
                <a:ea typeface="ＭＳ Ｐゴシック" charset="-128"/>
              </a:rPr>
              <a:t> «</a:t>
            </a:r>
            <a:r>
              <a:rPr lang="fr-FR" sz="2200" i="0" dirty="0">
                <a:ea typeface="ＭＳ Ｐゴシック" charset="-128"/>
              </a:rPr>
              <a:t>Dans la plupart des cas, il est trop tôt pour identifier tous les bénéfices perceptibles d’une meilleure gestion des ressources»</a:t>
            </a:r>
            <a:r>
              <a:rPr lang="fr-FR" sz="2200" b="1" i="0" dirty="0">
                <a:solidFill>
                  <a:srgbClr val="DCAC3A"/>
                </a:solidFill>
                <a:ea typeface="ＭＳ Ｐゴシック" charset="-128"/>
              </a:rPr>
              <a:t> </a:t>
            </a:r>
          </a:p>
          <a:p>
            <a:pPr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sz="1800" b="1" i="0" dirty="0">
                <a:solidFill>
                  <a:srgbClr val="DCAC3A"/>
                </a:solidFill>
                <a:ea typeface="ＭＳ Ｐゴシック" charset="-128"/>
              </a:rPr>
              <a:t>National Audit Office (RU), 2003</a:t>
            </a:r>
            <a:r>
              <a:rPr lang="fr-FR" sz="2200" b="1" i="0" dirty="0">
                <a:solidFill>
                  <a:srgbClr val="DCAC3A"/>
                </a:solidFill>
                <a:ea typeface="ＭＳ Ｐゴシック" charset="-128"/>
              </a:rPr>
              <a:t> </a:t>
            </a:r>
          </a:p>
          <a:p>
            <a:pPr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sz="2200" b="1" i="0" dirty="0">
                <a:solidFill>
                  <a:srgbClr val="DCAC3A"/>
                </a:solidFill>
                <a:ea typeface="ＭＳ Ｐゴシック" charset="-128"/>
              </a:rPr>
              <a:t> </a:t>
            </a:r>
          </a:p>
          <a:p>
            <a:pPr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sz="2200" b="1" i="0" dirty="0">
                <a:solidFill>
                  <a:srgbClr val="DCAC3A"/>
                </a:solidFill>
                <a:ea typeface="ＭＳ Ｐゴシック" charset="-128"/>
              </a:rPr>
              <a:t> </a:t>
            </a:r>
            <a:r>
              <a:rPr lang="fr-FR" sz="2200" i="0" dirty="0">
                <a:ea typeface="ＭＳ Ｐゴシック" charset="-128"/>
              </a:rPr>
              <a:t>«Rien ne prouvait vraiment que les informations [d’exercice] aient été largement utilisées dans les prises de décision…  les coûts étaient perçus comme substantiels»</a:t>
            </a:r>
          </a:p>
          <a:p>
            <a:pPr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sz="1800" b="1" i="0" dirty="0">
                <a:solidFill>
                  <a:srgbClr val="DCAC3A"/>
                </a:solidFill>
                <a:ea typeface="ＭＳ Ｐゴシック" charset="-128"/>
              </a:rPr>
              <a:t>Connolly et </a:t>
            </a:r>
            <a:r>
              <a:rPr lang="fr-FR" sz="1800" b="1" i="0" dirty="0" err="1">
                <a:solidFill>
                  <a:srgbClr val="DCAC3A"/>
                </a:solidFill>
                <a:ea typeface="ＭＳ Ｐゴシック" charset="-128"/>
              </a:rPr>
              <a:t>Hyndman</a:t>
            </a:r>
            <a:r>
              <a:rPr lang="fr-FR" sz="1800" b="1" i="0" dirty="0">
                <a:solidFill>
                  <a:srgbClr val="DCAC3A"/>
                </a:solidFill>
                <a:ea typeface="ＭＳ Ｐゴシック" charset="-128"/>
              </a:rPr>
              <a:t>, 2005 (financé par ACCA)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sz="2200" i="0" dirty="0">
                <a:ea typeface="ＭＳ Ｐゴシック" charset="-128"/>
              </a:rPr>
              <a:t>  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sz="2200" i="0" dirty="0">
                <a:ea typeface="ＭＳ Ｐゴシック" charset="-128"/>
              </a:rPr>
              <a:t> «Rien ne prouve que les bénéfices retirés de l’introduction de... la comptabilité d’exercice... soient réalisés» 	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sz="2200" b="1" i="0" dirty="0">
                <a:solidFill>
                  <a:srgbClr val="DCAC3A"/>
                </a:solidFill>
                <a:ea typeface="ＭＳ Ｐゴシック" charset="-128"/>
              </a:rPr>
              <a:t>	</a:t>
            </a:r>
            <a:r>
              <a:rPr lang="fr-FR" sz="1800" b="1" i="0" dirty="0" err="1">
                <a:solidFill>
                  <a:srgbClr val="DCAC3A"/>
                </a:solidFill>
                <a:ea typeface="ＭＳ Ｐゴシック" charset="-128"/>
              </a:rPr>
              <a:t>Mellett</a:t>
            </a:r>
            <a:r>
              <a:rPr lang="fr-FR" sz="1800" b="1" i="0" dirty="0">
                <a:solidFill>
                  <a:srgbClr val="DCAC3A"/>
                </a:solidFill>
                <a:ea typeface="ＭＳ Ｐゴシック" charset="-128"/>
              </a:rPr>
              <a:t>, </a:t>
            </a:r>
            <a:r>
              <a:rPr lang="fr-FR" sz="1800" b="1" i="0" dirty="0" err="1">
                <a:solidFill>
                  <a:srgbClr val="DCAC3A"/>
                </a:solidFill>
                <a:ea typeface="ＭＳ Ｐゴシック" charset="-128"/>
              </a:rPr>
              <a:t>Macniven</a:t>
            </a:r>
            <a:r>
              <a:rPr lang="fr-FR" sz="1800" b="1" i="0" dirty="0">
                <a:solidFill>
                  <a:srgbClr val="DCAC3A"/>
                </a:solidFill>
                <a:ea typeface="ＭＳ Ｐゴシック" charset="-128"/>
              </a:rPr>
              <a:t> &amp; Marriott, 2008. (financé par ICAS</a:t>
            </a:r>
            <a:r>
              <a:rPr lang="en-GB" sz="1800" b="1" i="0" dirty="0">
                <a:solidFill>
                  <a:srgbClr val="DCAC3A"/>
                </a:solidFill>
                <a:ea typeface="ＭＳ Ｐゴシック" charset="-128"/>
              </a:rPr>
              <a:t>)</a:t>
            </a:r>
            <a:endParaRPr lang="en-GB" sz="1800" b="1" dirty="0">
              <a:solidFill>
                <a:srgbClr val="DCAC3A"/>
              </a:solidFill>
              <a:ea typeface="ＭＳ Ｐゴシック" charset="-128"/>
            </a:endParaRPr>
          </a:p>
          <a:p>
            <a:pPr indent="0" eaLnBrk="1" hangingPunct="1">
              <a:buFontTx/>
              <a:buNone/>
            </a:pPr>
            <a:endParaRPr lang="en-GB" sz="2000" b="1" i="0" dirty="0">
              <a:solidFill>
                <a:srgbClr val="DCAC3A"/>
              </a:solidFill>
              <a:ea typeface="ＭＳ Ｐゴシック" charset="-128"/>
            </a:endParaRPr>
          </a:p>
          <a:p>
            <a:pPr indent="0" eaLnBrk="1" hangingPunct="1">
              <a:buFont typeface="Wingdings" pitchFamily="2" charset="2"/>
              <a:buNone/>
            </a:pPr>
            <a:endParaRPr lang="fr-BE" dirty="0">
              <a:ea typeface="ＭＳ Ｐゴシック" charset="-128"/>
            </a:endParaRPr>
          </a:p>
        </p:txBody>
      </p:sp>
      <p:sp>
        <p:nvSpPr>
          <p:cNvPr id="28675" name="Titre 2"/>
          <p:cNvSpPr>
            <a:spLocks noGrp="1"/>
          </p:cNvSpPr>
          <p:nvPr>
            <p:ph type="title"/>
          </p:nvPr>
        </p:nvSpPr>
        <p:spPr>
          <a:xfrm>
            <a:off x="0" y="1069806"/>
            <a:ext cx="9144000" cy="785818"/>
          </a:xfrm>
          <a:ln/>
        </p:spPr>
        <p:txBody>
          <a:bodyPr/>
          <a:lstStyle/>
          <a:p>
            <a:pPr indent="0" algn="ctr" eaLnBrk="1" hangingPunct="1"/>
            <a:r>
              <a:rPr lang="en-GB" i="1" dirty="0" err="1">
                <a:ea typeface="ＭＳ Ｐゴシック" charset="-128"/>
              </a:rPr>
              <a:t>Comptabilité</a:t>
            </a:r>
            <a:r>
              <a:rPr lang="en-GB" i="1" dirty="0">
                <a:ea typeface="ＭＳ Ｐゴシック" charset="-128"/>
              </a:rPr>
              <a:t> </a:t>
            </a:r>
            <a:r>
              <a:rPr lang="en-GB" i="1" dirty="0" err="1">
                <a:ea typeface="ＭＳ Ｐゴシック" charset="-128"/>
              </a:rPr>
              <a:t>d’exercice</a:t>
            </a:r>
            <a:r>
              <a:rPr lang="en-GB" i="1" dirty="0">
                <a:ea typeface="ＭＳ Ｐゴシック" charset="-128"/>
              </a:rPr>
              <a:t> – le </a:t>
            </a:r>
            <a:r>
              <a:rPr lang="en-GB" i="1" dirty="0" err="1">
                <a:ea typeface="ＭＳ Ｐゴシック" charset="-128"/>
              </a:rPr>
              <a:t>débat</a:t>
            </a:r>
            <a:r>
              <a:rPr lang="en-GB" i="1" dirty="0">
                <a:ea typeface="ＭＳ Ｐゴシック" charset="-128"/>
              </a:rPr>
              <a:t> (2)</a:t>
            </a:r>
            <a:endParaRPr lang="fr-BE" i="1" dirty="0">
              <a:ea typeface="ＭＳ Ｐゴシック" charset="-128"/>
            </a:endParaRPr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1D55361-B8C4-4322-AA20-03022A48DEE6}" type="slidenum">
              <a:rPr lang="en-GB" smtClean="0">
                <a:ea typeface="ＭＳ Ｐゴシック" charset="-128"/>
              </a:rPr>
              <a:pPr/>
              <a:t>25</a:t>
            </a:fld>
            <a:endParaRPr lang="en-GB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contenu 1"/>
          <p:cNvSpPr>
            <a:spLocks noGrp="1"/>
          </p:cNvSpPr>
          <p:nvPr>
            <p:ph idx="1"/>
          </p:nvPr>
        </p:nvSpPr>
        <p:spPr>
          <a:xfrm>
            <a:off x="357188" y="2500313"/>
            <a:ext cx="8229600" cy="3919537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ClrTx/>
              <a:buFont typeface="Wingdings" panose="05000000000000000000" pitchFamily="2" charset="2"/>
              <a:buChar char="Ø"/>
            </a:pPr>
            <a:r>
              <a:rPr lang="fr-FR" i="0" dirty="0">
                <a:ea typeface="ＭＳ Ｐゴシック" charset="-128"/>
              </a:rPr>
              <a:t>Définitions et exemples de rapport</a:t>
            </a:r>
          </a:p>
          <a:p>
            <a:pPr eaLnBrk="1" hangingPunct="1">
              <a:spcAft>
                <a:spcPts val="1200"/>
              </a:spcAft>
              <a:buClrTx/>
              <a:buFont typeface="Wingdings" panose="05000000000000000000" pitchFamily="2" charset="2"/>
              <a:buChar char="Ø"/>
            </a:pPr>
            <a:r>
              <a:rPr lang="fr-FR" i="0" dirty="0">
                <a:ea typeface="ＭＳ Ｐゴシック" charset="-128"/>
              </a:rPr>
              <a:t>Rôle de la comptabilité</a:t>
            </a:r>
          </a:p>
          <a:p>
            <a:pPr eaLnBrk="1" hangingPunct="1">
              <a:spcAft>
                <a:spcPts val="1200"/>
              </a:spcAft>
              <a:buClrTx/>
              <a:buFont typeface="Wingdings" panose="05000000000000000000" pitchFamily="2" charset="2"/>
              <a:buChar char="Ø"/>
            </a:pPr>
            <a:r>
              <a:rPr lang="fr-FR" i="0" dirty="0">
                <a:ea typeface="ＭＳ Ｐゴシック" charset="-128"/>
              </a:rPr>
              <a:t>Les méthodes comptables</a:t>
            </a:r>
          </a:p>
          <a:p>
            <a:pPr eaLnBrk="1" hangingPunct="1">
              <a:spcAft>
                <a:spcPts val="1200"/>
              </a:spcAft>
              <a:buClrTx/>
              <a:buFont typeface="Wingdings" panose="05000000000000000000" pitchFamily="2" charset="2"/>
              <a:buChar char="Ø"/>
            </a:pPr>
            <a:r>
              <a:rPr lang="fr-FR" b="1" i="0" dirty="0">
                <a:solidFill>
                  <a:srgbClr val="FF0000"/>
                </a:solidFill>
                <a:ea typeface="ＭＳ Ｐゴシック" charset="-128"/>
              </a:rPr>
              <a:t>TOFE et comptabilité</a:t>
            </a:r>
          </a:p>
          <a:p>
            <a:pPr eaLnBrk="1" hangingPunct="1">
              <a:spcAft>
                <a:spcPts val="1200"/>
              </a:spcAft>
              <a:buClrTx/>
              <a:buFont typeface="Wingdings" panose="05000000000000000000" pitchFamily="2" charset="2"/>
              <a:buChar char="Ø"/>
            </a:pPr>
            <a:r>
              <a:rPr lang="fr-FR" i="0" dirty="0">
                <a:ea typeface="ＭＳ Ｐゴシック" charset="-128"/>
              </a:rPr>
              <a:t>Points d’attention et rapports requis</a:t>
            </a:r>
          </a:p>
          <a:p>
            <a:pPr eaLnBrk="1" hangingPunct="1">
              <a:spcAft>
                <a:spcPts val="1200"/>
              </a:spcAft>
              <a:buClrTx/>
            </a:pPr>
            <a:endParaRPr lang="en-GB" i="0" dirty="0">
              <a:ea typeface="ＭＳ Ｐゴシック" charset="-128"/>
            </a:endParaRPr>
          </a:p>
          <a:p>
            <a:pPr eaLnBrk="1" hangingPunct="1"/>
            <a:endParaRPr lang="fr-BE" dirty="0">
              <a:ea typeface="ＭＳ Ｐゴシック" charset="-128"/>
            </a:endParaRPr>
          </a:p>
        </p:txBody>
      </p:sp>
      <p:sp>
        <p:nvSpPr>
          <p:cNvPr id="7171" name="Titre 2"/>
          <p:cNvSpPr>
            <a:spLocks noGrp="1"/>
          </p:cNvSpPr>
          <p:nvPr>
            <p:ph type="title"/>
          </p:nvPr>
        </p:nvSpPr>
        <p:spPr>
          <a:xfrm>
            <a:off x="0" y="1000125"/>
            <a:ext cx="9144000" cy="1143000"/>
          </a:xfrm>
          <a:ln/>
        </p:spPr>
        <p:txBody>
          <a:bodyPr/>
          <a:lstStyle/>
          <a:p>
            <a:pPr indent="0" algn="ctr" eaLnBrk="1" hangingPunct="1"/>
            <a:r>
              <a:rPr lang="fr-BE" dirty="0">
                <a:ea typeface="ＭＳ Ｐゴシック" charset="-128"/>
              </a:rPr>
              <a:t>Plan du module</a:t>
            </a:r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64EE477-F20E-4801-A0F2-61E0799263FE}" type="slidenum">
              <a:rPr lang="en-GB" smtClean="0">
                <a:ea typeface="ＭＳ Ｐゴシック" charset="-128"/>
              </a:rPr>
              <a:pPr/>
              <a:t>26</a:t>
            </a:fld>
            <a:endParaRPr lang="en-GB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8766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u contenu 1"/>
          <p:cNvSpPr>
            <a:spLocks noGrp="1"/>
          </p:cNvSpPr>
          <p:nvPr>
            <p:ph idx="1"/>
          </p:nvPr>
        </p:nvSpPr>
        <p:spPr>
          <a:xfrm>
            <a:off x="285720" y="1928802"/>
            <a:ext cx="8643998" cy="464347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</a:pPr>
            <a:r>
              <a:rPr lang="fr-FR" sz="2200" i="0" dirty="0">
                <a:ea typeface="ＭＳ Ｐゴシック" charset="-128"/>
              </a:rPr>
              <a:t>Le TOFE est dérivé du système comptable, mais comprend en plus des opérations extracomptables</a:t>
            </a:r>
          </a:p>
          <a:p>
            <a:pPr lvl="1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fr-FR" b="0" i="0" dirty="0">
                <a:ea typeface="ＭＳ Ｐゴシック" charset="-128"/>
              </a:rPr>
              <a:t>Exemple d’opérations extracomptables : arriérés et financement extérieur non comptabilisés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fr-FR" sz="2200" i="0" dirty="0">
                <a:ea typeface="ＭＳ Ｐゴシック" charset="-128"/>
              </a:rPr>
              <a:t>Dans le manuel SFP/GFS 2014, le TOFE est basé sur la méthode de la compatibilité d’exercice.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fr-FR" sz="2200" i="0" dirty="0">
                <a:ea typeface="ＭＳ Ｐゴシック" charset="-128"/>
              </a:rPr>
              <a:t>Pour l’instant, dans les TOFE </a:t>
            </a:r>
          </a:p>
          <a:p>
            <a:pPr lvl="1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fr-FR" b="0" dirty="0">
                <a:ea typeface="ＭＳ Ｐゴシック" charset="-128"/>
              </a:rPr>
              <a:t>Les recettes sont base caisse</a:t>
            </a:r>
          </a:p>
          <a:p>
            <a:pPr lvl="1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fr-FR" b="0" i="0" dirty="0">
                <a:ea typeface="ＭＳ Ｐゴシック" charset="-128"/>
              </a:rPr>
              <a:t>Les dépenses sont: a/ base caisse; b/ base caisse plus impayés=liquidations (dites base “ordonnancement”)</a:t>
            </a:r>
          </a:p>
          <a:p>
            <a:pPr lvl="1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fr-FR" b="0" dirty="0">
                <a:ea typeface="ＭＳ Ｐゴシック" charset="-128"/>
              </a:rPr>
              <a:t>L’engagement (annuel) et l’ordonnancement donnent une valeur approchée des liquidations</a:t>
            </a:r>
            <a:endParaRPr lang="fr-FR" b="0" i="0" dirty="0">
              <a:ea typeface="ＭＳ Ｐゴシック" charset="-128"/>
            </a:endParaRPr>
          </a:p>
        </p:txBody>
      </p:sp>
      <p:sp>
        <p:nvSpPr>
          <p:cNvPr id="44035" name="Titre 2"/>
          <p:cNvSpPr>
            <a:spLocks noGrp="1"/>
          </p:cNvSpPr>
          <p:nvPr>
            <p:ph type="title"/>
          </p:nvPr>
        </p:nvSpPr>
        <p:spPr>
          <a:xfrm>
            <a:off x="-142908" y="928670"/>
            <a:ext cx="9144000" cy="1143000"/>
          </a:xfrm>
          <a:ln/>
        </p:spPr>
        <p:txBody>
          <a:bodyPr/>
          <a:lstStyle/>
          <a:p>
            <a:pPr indent="0" eaLnBrk="1" hangingPunct="1"/>
            <a:r>
              <a:rPr lang="fr-FR" i="1" dirty="0">
                <a:ea typeface="ＭＳ Ｐゴシック" charset="-128"/>
              </a:rPr>
              <a:t>Le TOFE et la comptabilité</a:t>
            </a:r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2066ED0-C619-46CF-A889-607C5BB712EC}" type="slidenum">
              <a:rPr lang="en-GB" smtClean="0">
                <a:ea typeface="ＭＳ Ｐゴシック" charset="-128"/>
              </a:rPr>
              <a:pPr/>
              <a:t>27</a:t>
            </a:fld>
            <a:endParaRPr lang="en-GB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48464" y="6381750"/>
            <a:ext cx="2133600" cy="476250"/>
          </a:xfrm>
          <a:ln algn="ctr"/>
        </p:spPr>
        <p:txBody>
          <a:bodyPr anchor="b"/>
          <a:lstStyle/>
          <a:p>
            <a:pPr algn="l" eaLnBrk="0" hangingPunct="0">
              <a:lnSpc>
                <a:spcPts val="1400"/>
              </a:lnSpc>
              <a:defRPr/>
            </a:pPr>
            <a:fld id="{D8479D84-113D-4B1E-85C4-70CFC6099391}" type="slidenum">
              <a:rPr lang="fr-FR">
                <a:latin typeface="+mj-lt"/>
              </a:rPr>
              <a:pPr algn="l" eaLnBrk="0" hangingPunct="0">
                <a:lnSpc>
                  <a:spcPts val="1400"/>
                </a:lnSpc>
                <a:defRPr/>
              </a:pPr>
              <a:t>28</a:t>
            </a:fld>
            <a:endParaRPr lang="fr-FR" dirty="0">
              <a:latin typeface="+mj-lt"/>
            </a:endParaRPr>
          </a:p>
        </p:txBody>
      </p:sp>
      <p:graphicFrame>
        <p:nvGraphicFramePr>
          <p:cNvPr id="614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708588"/>
              </p:ext>
            </p:extLst>
          </p:nvPr>
        </p:nvGraphicFramePr>
        <p:xfrm>
          <a:off x="2977745" y="782638"/>
          <a:ext cx="6146800" cy="607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9" name="Document" r:id="rId4" imgW="6248614" imgH="6175360" progId="Word.Document.8">
                  <p:embed/>
                </p:oleObj>
              </mc:Choice>
              <mc:Fallback>
                <p:oleObj name="Document" r:id="rId4" imgW="6248614" imgH="6175360" progId="Word.Document.8">
                  <p:embed/>
                  <p:pic>
                    <p:nvPicPr>
                      <p:cNvPr id="0" name="Picture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7745" y="782638"/>
                        <a:ext cx="6146800" cy="60753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165100" y="2201863"/>
            <a:ext cx="2619375" cy="2852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039" tIns="41020" rIns="82039" bIns="41020">
            <a:spAutoFit/>
          </a:bodyPr>
          <a:lstStyle/>
          <a:p>
            <a:pPr defTabSz="820738">
              <a:spcBef>
                <a:spcPct val="50000"/>
              </a:spcBef>
              <a:defRPr/>
            </a:pPr>
            <a:r>
              <a:rPr lang="fr-FR" sz="2400" dirty="0">
                <a:solidFill>
                  <a:srgbClr val="002060"/>
                </a:solidFill>
                <a:latin typeface="+mj-lt"/>
              </a:rPr>
              <a:t>Extrait de table de passage </a:t>
            </a:r>
          </a:p>
          <a:p>
            <a:pPr defTabSz="820738">
              <a:spcBef>
                <a:spcPct val="50000"/>
              </a:spcBef>
              <a:defRPr/>
            </a:pPr>
            <a:r>
              <a:rPr lang="fr-FR" sz="2400" dirty="0">
                <a:solidFill>
                  <a:srgbClr val="002060"/>
                </a:solidFill>
                <a:latin typeface="+mj-lt"/>
              </a:rPr>
              <a:t>TOFE</a:t>
            </a:r>
          </a:p>
          <a:p>
            <a:pPr defTabSz="820738">
              <a:spcBef>
                <a:spcPct val="50000"/>
              </a:spcBef>
              <a:defRPr/>
            </a:pPr>
            <a:r>
              <a:rPr lang="fr-FR" sz="2400" dirty="0">
                <a:solidFill>
                  <a:srgbClr val="002060"/>
                </a:solidFill>
                <a:latin typeface="+mj-lt"/>
              </a:rPr>
              <a:t>-&gt;Plan comptable</a:t>
            </a:r>
          </a:p>
          <a:p>
            <a:pPr defTabSz="820738">
              <a:spcBef>
                <a:spcPct val="50000"/>
              </a:spcBef>
              <a:defRPr/>
            </a:pPr>
            <a:r>
              <a:rPr lang="fr-FR" sz="2400" dirty="0">
                <a:solidFill>
                  <a:srgbClr val="002060"/>
                </a:solidFill>
                <a:latin typeface="+mj-lt"/>
              </a:rPr>
              <a:t>(Ex.: UEMOA)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76456" y="6245225"/>
            <a:ext cx="2133600" cy="476250"/>
          </a:xfrm>
          <a:ln algn="ctr"/>
        </p:spPr>
        <p:txBody>
          <a:bodyPr anchor="b"/>
          <a:lstStyle/>
          <a:p>
            <a:pPr algn="l" eaLnBrk="0" hangingPunct="0">
              <a:lnSpc>
                <a:spcPts val="1400"/>
              </a:lnSpc>
              <a:defRPr/>
            </a:pPr>
            <a:fld id="{10D56C94-CD6B-444C-A315-3DC5AE3E5385}" type="slidenum">
              <a:rPr lang="fr-FR">
                <a:latin typeface="+mj-lt"/>
              </a:rPr>
              <a:pPr algn="l" eaLnBrk="0" hangingPunct="0">
                <a:lnSpc>
                  <a:spcPts val="1400"/>
                </a:lnSpc>
                <a:defRPr/>
              </a:pPr>
              <a:t>29</a:t>
            </a:fld>
            <a:endParaRPr lang="fr-FR" dirty="0">
              <a:latin typeface="+mj-lt"/>
            </a:endParaRP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846039"/>
              </p:ext>
            </p:extLst>
          </p:nvPr>
        </p:nvGraphicFramePr>
        <p:xfrm>
          <a:off x="1691680" y="200131"/>
          <a:ext cx="5732463" cy="648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3" name="Worksheet" r:id="rId4" imgW="8010495" imgH="8905919" progId="Excel.Sheet.8">
                  <p:embed/>
                </p:oleObj>
              </mc:Choice>
              <mc:Fallback>
                <p:oleObj name="Worksheet" r:id="rId4" imgW="8010495" imgH="8905919" progId="Excel.Sheet.8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00131"/>
                        <a:ext cx="5732463" cy="648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Line 5"/>
          <p:cNvSpPr>
            <a:spLocks noChangeShapeType="1"/>
          </p:cNvSpPr>
          <p:nvPr/>
        </p:nvSpPr>
        <p:spPr bwMode="auto">
          <a:xfrm flipH="1">
            <a:off x="804863" y="614363"/>
            <a:ext cx="4367212" cy="81915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lIns="82039" tIns="41020" rIns="82039" bIns="41020"/>
          <a:lstStyle/>
          <a:p>
            <a:endParaRPr lang="en-GB"/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7742238" y="601663"/>
            <a:ext cx="1338262" cy="825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82039" tIns="41020" rIns="82039" bIns="41020">
            <a:spAutoFit/>
          </a:bodyPr>
          <a:lstStyle/>
          <a:p>
            <a:pPr defTabSz="820738">
              <a:spcBef>
                <a:spcPct val="50000"/>
              </a:spcBef>
            </a:pPr>
            <a:r>
              <a:rPr lang="fr-FR" sz="1600"/>
              <a:t>Données extra comptables</a:t>
            </a:r>
          </a:p>
        </p:txBody>
      </p:sp>
      <p:sp>
        <p:nvSpPr>
          <p:cNvPr id="7174" name="Line 9"/>
          <p:cNvSpPr>
            <a:spLocks noChangeShapeType="1"/>
          </p:cNvSpPr>
          <p:nvPr/>
        </p:nvSpPr>
        <p:spPr bwMode="auto">
          <a:xfrm flipV="1">
            <a:off x="1516063" y="682624"/>
            <a:ext cx="3589337" cy="58613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2039" tIns="41020" rIns="82039" bIns="41020"/>
          <a:lstStyle/>
          <a:p>
            <a:endParaRPr lang="en-GB"/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177800" y="996950"/>
            <a:ext cx="1338263" cy="5810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82039" tIns="41020" rIns="82039" bIns="41020">
            <a:spAutoFit/>
          </a:bodyPr>
          <a:lstStyle/>
          <a:p>
            <a:pPr defTabSz="820738">
              <a:spcBef>
                <a:spcPct val="50000"/>
              </a:spcBef>
            </a:pPr>
            <a:r>
              <a:rPr lang="fr-FR" sz="1600"/>
              <a:t>Données comptables</a:t>
            </a:r>
          </a:p>
        </p:txBody>
      </p:sp>
      <p:sp>
        <p:nvSpPr>
          <p:cNvPr id="7176" name="Line 11"/>
          <p:cNvSpPr>
            <a:spLocks noChangeShapeType="1"/>
          </p:cNvSpPr>
          <p:nvPr/>
        </p:nvSpPr>
        <p:spPr bwMode="auto">
          <a:xfrm flipH="1" flipV="1">
            <a:off x="6443662" y="730250"/>
            <a:ext cx="1298575" cy="106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2039" tIns="41020" rIns="82039" bIns="41020"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ln algn="ctr"/>
        </p:spPr>
        <p:txBody>
          <a:bodyPr anchor="b"/>
          <a:lstStyle/>
          <a:p>
            <a:pPr algn="l" eaLnBrk="0" hangingPunct="0">
              <a:lnSpc>
                <a:spcPts val="1400"/>
              </a:lnSpc>
              <a:defRPr/>
            </a:pPr>
            <a:fld id="{8D2968F6-8509-4BDB-8331-24C64BFCEBB0}" type="slidenum">
              <a:rPr lang="en-GB">
                <a:latin typeface="+mj-lt"/>
              </a:rPr>
              <a:pPr algn="l" eaLnBrk="0" hangingPunct="0">
                <a:lnSpc>
                  <a:spcPts val="1400"/>
                </a:lnSpc>
                <a:defRPr/>
              </a:pPr>
              <a:t>3</a:t>
            </a:fld>
            <a:endParaRPr lang="en-GB" dirty="0">
              <a:latin typeface="+mj-lt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857232"/>
            <a:ext cx="7143778" cy="785818"/>
          </a:xfrm>
        </p:spPr>
        <p:txBody>
          <a:bodyPr/>
          <a:lstStyle/>
          <a:p>
            <a:pPr eaLnBrk="1" hangingPunct="1"/>
            <a:r>
              <a:rPr lang="fr-FR" i="1" dirty="0"/>
              <a:t>Définitions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643050"/>
            <a:ext cx="8712200" cy="4929222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fr-FR" sz="2200" u="sng" dirty="0"/>
              <a:t>Mode de tenue des livres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fr-FR" sz="2200" b="0" dirty="0"/>
              <a:t>Partie simple  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fr-FR" sz="2200" b="0" dirty="0"/>
              <a:t>Partie double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fr-FR" sz="2200" u="sng" dirty="0"/>
              <a:t>Type de comptabilité (distinction plus marquée dans les systèmes francophones) 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fr-FR" sz="2200" b="0" dirty="0"/>
              <a:t>Comptabilité budgétaire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fr-FR" sz="2200" b="0" dirty="0"/>
              <a:t>Comptabilité générale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200" b="0" i="1" u="sng" dirty="0"/>
              <a:t>Méthodes comptables 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fr-FR" sz="2200" b="0" dirty="0">
                <a:solidFill>
                  <a:srgbClr val="0F5494"/>
                </a:solidFill>
                <a:latin typeface="+mn-lt"/>
              </a:rPr>
              <a:t>Comptabilité d'exercice </a:t>
            </a:r>
            <a:r>
              <a:rPr lang="fr-FR" sz="2200" b="0" i="1" dirty="0">
                <a:solidFill>
                  <a:srgbClr val="0F5494"/>
                </a:solidFill>
                <a:latin typeface="+mn-lt"/>
              </a:rPr>
              <a:t>(</a:t>
            </a:r>
            <a:r>
              <a:rPr lang="fr-FR" sz="2200" b="0" i="1" dirty="0" err="1">
                <a:solidFill>
                  <a:srgbClr val="0F5494"/>
                </a:solidFill>
                <a:latin typeface="+mn-lt"/>
              </a:rPr>
              <a:t>accrual</a:t>
            </a:r>
            <a:r>
              <a:rPr lang="fr-FR" sz="2200" b="0" i="1" dirty="0">
                <a:solidFill>
                  <a:srgbClr val="0F5494"/>
                </a:solidFill>
                <a:latin typeface="+mn-lt"/>
              </a:rPr>
              <a:t>)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fr-FR" sz="2200" b="0" dirty="0">
                <a:solidFill>
                  <a:srgbClr val="0F5494"/>
                </a:solidFill>
                <a:latin typeface="+mn-lt"/>
              </a:rPr>
              <a:t>Comptabilité de caisse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contenu 1"/>
          <p:cNvSpPr>
            <a:spLocks noGrp="1"/>
          </p:cNvSpPr>
          <p:nvPr>
            <p:ph idx="1"/>
          </p:nvPr>
        </p:nvSpPr>
        <p:spPr>
          <a:xfrm>
            <a:off x="357188" y="2500313"/>
            <a:ext cx="8229600" cy="3919537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ClrTx/>
              <a:buFont typeface="Wingdings" panose="05000000000000000000" pitchFamily="2" charset="2"/>
              <a:buChar char="Ø"/>
            </a:pPr>
            <a:r>
              <a:rPr lang="fr-FR" i="0" dirty="0">
                <a:ea typeface="ＭＳ Ｐゴシック" charset="-128"/>
              </a:rPr>
              <a:t>Définitions et exemples de rapport</a:t>
            </a:r>
          </a:p>
          <a:p>
            <a:pPr eaLnBrk="1" hangingPunct="1">
              <a:spcAft>
                <a:spcPts val="1200"/>
              </a:spcAft>
              <a:buClrTx/>
              <a:buFont typeface="Wingdings" panose="05000000000000000000" pitchFamily="2" charset="2"/>
              <a:buChar char="Ø"/>
            </a:pPr>
            <a:r>
              <a:rPr lang="fr-FR" i="0" dirty="0">
                <a:ea typeface="ＭＳ Ｐゴシック" charset="-128"/>
              </a:rPr>
              <a:t>Rôle de la comptabilité</a:t>
            </a:r>
          </a:p>
          <a:p>
            <a:pPr eaLnBrk="1" hangingPunct="1">
              <a:spcAft>
                <a:spcPts val="1200"/>
              </a:spcAft>
              <a:buClrTx/>
              <a:buFont typeface="Wingdings" panose="05000000000000000000" pitchFamily="2" charset="2"/>
              <a:buChar char="Ø"/>
            </a:pPr>
            <a:r>
              <a:rPr lang="fr-FR" i="0" dirty="0">
                <a:ea typeface="ＭＳ Ｐゴシック" charset="-128"/>
              </a:rPr>
              <a:t>Les méthodes comptables</a:t>
            </a:r>
          </a:p>
          <a:p>
            <a:pPr eaLnBrk="1" hangingPunct="1">
              <a:spcAft>
                <a:spcPts val="1200"/>
              </a:spcAft>
              <a:buClrTx/>
              <a:buFont typeface="Wingdings" panose="05000000000000000000" pitchFamily="2" charset="2"/>
              <a:buChar char="Ø"/>
            </a:pPr>
            <a:r>
              <a:rPr lang="fr-FR" i="0" dirty="0">
                <a:ea typeface="ＭＳ Ｐゴシック" charset="-128"/>
              </a:rPr>
              <a:t>TOFE et comptabilité</a:t>
            </a:r>
          </a:p>
          <a:p>
            <a:pPr eaLnBrk="1" hangingPunct="1">
              <a:spcAft>
                <a:spcPts val="1200"/>
              </a:spcAft>
              <a:buClrTx/>
              <a:buFont typeface="Wingdings" panose="05000000000000000000" pitchFamily="2" charset="2"/>
              <a:buChar char="Ø"/>
            </a:pPr>
            <a:r>
              <a:rPr lang="fr-FR" b="1" i="0" dirty="0">
                <a:solidFill>
                  <a:srgbClr val="FF0000"/>
                </a:solidFill>
                <a:ea typeface="ＭＳ Ｐゴシック" charset="-128"/>
              </a:rPr>
              <a:t>Points d’attention et rapports requis</a:t>
            </a:r>
          </a:p>
          <a:p>
            <a:pPr eaLnBrk="1" hangingPunct="1">
              <a:spcAft>
                <a:spcPts val="1200"/>
              </a:spcAft>
              <a:buClrTx/>
            </a:pPr>
            <a:endParaRPr lang="en-GB" i="0" dirty="0">
              <a:ea typeface="ＭＳ Ｐゴシック" charset="-128"/>
            </a:endParaRPr>
          </a:p>
          <a:p>
            <a:pPr eaLnBrk="1" hangingPunct="1"/>
            <a:endParaRPr lang="fr-BE" dirty="0">
              <a:ea typeface="ＭＳ Ｐゴシック" charset="-128"/>
            </a:endParaRPr>
          </a:p>
        </p:txBody>
      </p:sp>
      <p:sp>
        <p:nvSpPr>
          <p:cNvPr id="7171" name="Titre 2"/>
          <p:cNvSpPr>
            <a:spLocks noGrp="1"/>
          </p:cNvSpPr>
          <p:nvPr>
            <p:ph type="title"/>
          </p:nvPr>
        </p:nvSpPr>
        <p:spPr>
          <a:xfrm>
            <a:off x="0" y="1000125"/>
            <a:ext cx="9144000" cy="1143000"/>
          </a:xfrm>
          <a:ln/>
        </p:spPr>
        <p:txBody>
          <a:bodyPr/>
          <a:lstStyle/>
          <a:p>
            <a:pPr indent="0" algn="ctr" eaLnBrk="1" hangingPunct="1"/>
            <a:r>
              <a:rPr lang="fr-BE" dirty="0">
                <a:ea typeface="ＭＳ Ｐゴシック" charset="-128"/>
              </a:rPr>
              <a:t>Plan du module</a:t>
            </a:r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64EE477-F20E-4801-A0F2-61E0799263FE}" type="slidenum">
              <a:rPr lang="en-GB" smtClean="0">
                <a:ea typeface="ＭＳ Ｐゴシック" charset="-128"/>
              </a:rPr>
              <a:pPr/>
              <a:t>30</a:t>
            </a:fld>
            <a:endParaRPr lang="en-GB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3201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u contenu 1"/>
          <p:cNvSpPr>
            <a:spLocks noGrp="1"/>
          </p:cNvSpPr>
          <p:nvPr>
            <p:ph idx="1"/>
          </p:nvPr>
        </p:nvSpPr>
        <p:spPr>
          <a:xfrm>
            <a:off x="285720" y="2143116"/>
            <a:ext cx="8643998" cy="4429156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</a:pPr>
            <a:r>
              <a:rPr lang="fr-FR" i="0" dirty="0">
                <a:ea typeface="ＭＳ Ｐゴシック" charset="-128"/>
              </a:rPr>
              <a:t>Est-ce que les arriérés sont correctement recensés?</a:t>
            </a:r>
          </a:p>
          <a:p>
            <a:pPr marL="0" indent="0" eaLnBrk="1" hangingPunct="1">
              <a:spcBef>
                <a:spcPct val="0"/>
              </a:spcBef>
              <a:buClrTx/>
              <a:buNone/>
            </a:pPr>
            <a:endParaRPr lang="fr-FR" i="0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fr-FR" i="0" dirty="0">
                <a:ea typeface="ＭＳ Ｐゴシック" charset="-128"/>
              </a:rPr>
              <a:t>Est-ce que les rapprochements sont effectués avec les comptes bancaires? Entre le Trésor et les ministères?</a:t>
            </a:r>
          </a:p>
          <a:p>
            <a:pPr marL="0" indent="0" eaLnBrk="1" hangingPunct="1">
              <a:spcBef>
                <a:spcPct val="0"/>
              </a:spcBef>
              <a:buClrTx/>
              <a:buNone/>
            </a:pPr>
            <a:endParaRPr lang="fr-FR" i="0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fr-FR" i="0" dirty="0">
                <a:ea typeface="ＭＳ Ｐゴシック" charset="-128"/>
              </a:rPr>
              <a:t>Est-ce que les procédures spéciales de paiement et/ou de comptabilisation sont bien suivies?</a:t>
            </a:r>
          </a:p>
          <a:p>
            <a:pPr lvl="1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fr-FR" sz="2400" b="0" dirty="0">
                <a:ea typeface="ＭＳ Ｐゴシック" charset="-128"/>
              </a:rPr>
              <a:t>PPA, DNO, réquisitions : système francophones</a:t>
            </a:r>
          </a:p>
          <a:p>
            <a:pPr lvl="1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fr-FR" sz="2400" b="0" dirty="0">
                <a:ea typeface="ＭＳ Ｐゴシック" charset="-128"/>
              </a:rPr>
              <a:t>Suspense </a:t>
            </a:r>
            <a:r>
              <a:rPr lang="fr-FR" sz="2400" b="0" dirty="0" err="1">
                <a:ea typeface="ＭＳ Ｐゴシック" charset="-128"/>
              </a:rPr>
              <a:t>account</a:t>
            </a:r>
            <a:r>
              <a:rPr lang="fr-FR" sz="2400" b="0" dirty="0">
                <a:ea typeface="ＭＳ Ｐゴシック" charset="-128"/>
              </a:rPr>
              <a:t> : systèmes anglophones</a:t>
            </a:r>
          </a:p>
          <a:p>
            <a:pPr lvl="1" eaLnBrk="1" hangingPunct="1">
              <a:spcBef>
                <a:spcPct val="0"/>
              </a:spcBef>
              <a:buClrTx/>
            </a:pPr>
            <a:endParaRPr lang="fr-FR" sz="2400" b="0" i="0" dirty="0"/>
          </a:p>
          <a:p>
            <a:pPr eaLnBrk="1" hangingPunct="1">
              <a:spcBef>
                <a:spcPct val="0"/>
              </a:spcBef>
              <a:buClrTx/>
            </a:pPr>
            <a:endParaRPr lang="fr-FR" i="0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fr-FR" sz="2800" i="0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fr-FR" sz="2200" i="0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fr-FR" i="0" dirty="0">
              <a:ea typeface="ＭＳ Ｐゴシック" charset="-128"/>
            </a:endParaRPr>
          </a:p>
        </p:txBody>
      </p:sp>
      <p:sp>
        <p:nvSpPr>
          <p:cNvPr id="44035" name="Titre 2"/>
          <p:cNvSpPr>
            <a:spLocks noGrp="1"/>
          </p:cNvSpPr>
          <p:nvPr>
            <p:ph type="title"/>
          </p:nvPr>
        </p:nvSpPr>
        <p:spPr>
          <a:xfrm>
            <a:off x="142844" y="928670"/>
            <a:ext cx="9001156" cy="1143000"/>
          </a:xfrm>
          <a:ln/>
        </p:spPr>
        <p:txBody>
          <a:bodyPr/>
          <a:lstStyle/>
          <a:p>
            <a:pPr indent="0" eaLnBrk="1" hangingPunct="1"/>
            <a:r>
              <a:rPr lang="fr-FR" i="1" dirty="0">
                <a:ea typeface="ＭＳ Ｐゴシック" charset="-128"/>
              </a:rPr>
              <a:t>Points d’attention</a:t>
            </a:r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2066ED0-C619-46CF-A889-607C5BB712EC}" type="slidenum">
              <a:rPr lang="en-GB" smtClean="0">
                <a:ea typeface="ＭＳ Ｐゴシック" charset="-128"/>
              </a:rPr>
              <a:pPr/>
              <a:t>31</a:t>
            </a:fld>
            <a:endParaRPr lang="en-GB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ln algn="ctr"/>
        </p:spPr>
        <p:txBody>
          <a:bodyPr anchor="b"/>
          <a:lstStyle/>
          <a:p>
            <a:pPr algn="l" eaLnBrk="0" hangingPunct="0">
              <a:lnSpc>
                <a:spcPts val="1400"/>
              </a:lnSpc>
              <a:defRPr/>
            </a:pPr>
            <a:fld id="{ADD65B5E-0B29-4CE1-A576-FC3051B7D1B5}" type="slidenum">
              <a:rPr lang="en-GB">
                <a:latin typeface="+mj-lt"/>
              </a:rPr>
              <a:pPr algn="l" eaLnBrk="0" hangingPunct="0">
                <a:lnSpc>
                  <a:spcPts val="1400"/>
                </a:lnSpc>
                <a:defRPr/>
              </a:pPr>
              <a:t>32</a:t>
            </a:fld>
            <a:endParaRPr lang="en-GB" dirty="0">
              <a:latin typeface="+mj-lt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928670"/>
            <a:ext cx="7786687" cy="1143000"/>
          </a:xfrm>
        </p:spPr>
        <p:txBody>
          <a:bodyPr/>
          <a:lstStyle/>
          <a:p>
            <a:pPr eaLnBrk="1" hangingPunct="1"/>
            <a:r>
              <a:rPr lang="fr-FR" sz="2800" i="1" dirty="0"/>
              <a:t>Les arriérés: Une dette exigible échue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28802"/>
            <a:ext cx="4095750" cy="4530725"/>
          </a:xfrm>
        </p:spPr>
        <p:txBody>
          <a:bodyPr/>
          <a:lstStyle/>
          <a:p>
            <a:pPr eaLnBrk="1" hangingPunct="1"/>
            <a:r>
              <a:rPr lang="fr-FR" dirty="0"/>
              <a:t>Engagement</a:t>
            </a:r>
          </a:p>
          <a:p>
            <a:pPr eaLnBrk="1" hangingPunct="1">
              <a:buFontTx/>
              <a:buNone/>
            </a:pPr>
            <a:endParaRPr lang="fr-FR" dirty="0"/>
          </a:p>
          <a:p>
            <a:pPr eaLnBrk="1" hangingPunct="1"/>
            <a:endParaRPr lang="fr-FR" dirty="0"/>
          </a:p>
          <a:p>
            <a:pPr eaLnBrk="1" hangingPunct="1">
              <a:spcBef>
                <a:spcPts val="600"/>
              </a:spcBef>
            </a:pPr>
            <a:r>
              <a:rPr lang="fr-FR" dirty="0"/>
              <a:t>Livraison/liquidation</a:t>
            </a:r>
          </a:p>
          <a:p>
            <a:pPr eaLnBrk="1" hangingPunct="1">
              <a:spcBef>
                <a:spcPts val="600"/>
              </a:spcBef>
            </a:pPr>
            <a:endParaRPr lang="fr-FR" dirty="0"/>
          </a:p>
          <a:p>
            <a:pPr eaLnBrk="1" hangingPunct="1"/>
            <a:r>
              <a:rPr lang="fr-FR" dirty="0"/>
              <a:t>Date à laquelle le paiement est exigible</a:t>
            </a:r>
          </a:p>
          <a:p>
            <a:pPr eaLnBrk="1" hangingPunct="1">
              <a:buFontTx/>
              <a:buNone/>
            </a:pPr>
            <a:endParaRPr lang="fr-FR" dirty="0"/>
          </a:p>
          <a:p>
            <a:pPr eaLnBrk="1" hangingPunct="1"/>
            <a:r>
              <a:rPr lang="fr-FR" dirty="0"/>
              <a:t>Paiement </a:t>
            </a:r>
          </a:p>
        </p:txBody>
      </p:sp>
      <p:sp>
        <p:nvSpPr>
          <p:cNvPr id="32773" name="AutoShape 4"/>
          <p:cNvSpPr>
            <a:spLocks/>
          </p:cNvSpPr>
          <p:nvPr/>
        </p:nvSpPr>
        <p:spPr bwMode="auto">
          <a:xfrm>
            <a:off x="4132263" y="4300538"/>
            <a:ext cx="711200" cy="1643062"/>
          </a:xfrm>
          <a:prstGeom prst="rightBrace">
            <a:avLst>
              <a:gd name="adj1" fmla="val 19252"/>
              <a:gd name="adj2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82039" tIns="41020" rIns="82039" bIns="41020" anchor="ctr"/>
          <a:lstStyle/>
          <a:p>
            <a:endParaRPr lang="fr-FR"/>
          </a:p>
        </p:txBody>
      </p:sp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4454525" y="4927600"/>
            <a:ext cx="1219200" cy="4826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lIns="82039" tIns="41020" rIns="82039" bIns="41020">
            <a:spAutoFit/>
          </a:bodyPr>
          <a:lstStyle/>
          <a:p>
            <a:pPr defTabSz="820738">
              <a:spcBef>
                <a:spcPct val="50000"/>
              </a:spcBef>
            </a:pPr>
            <a:r>
              <a:rPr lang="fr-FR"/>
              <a:t>Arriéré</a:t>
            </a:r>
          </a:p>
        </p:txBody>
      </p:sp>
      <p:sp>
        <p:nvSpPr>
          <p:cNvPr id="32775" name="Line 6"/>
          <p:cNvSpPr>
            <a:spLocks noChangeShapeType="1"/>
          </p:cNvSpPr>
          <p:nvPr/>
        </p:nvSpPr>
        <p:spPr bwMode="auto">
          <a:xfrm>
            <a:off x="2913063" y="3421063"/>
            <a:ext cx="2065337" cy="33337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lIns="82039" tIns="41020" rIns="82039" bIns="41020"/>
          <a:lstStyle/>
          <a:p>
            <a:endParaRPr lang="en-GB"/>
          </a:p>
        </p:txBody>
      </p:sp>
      <p:sp>
        <p:nvSpPr>
          <p:cNvPr id="32776" name="AutoShape 7"/>
          <p:cNvSpPr>
            <a:spLocks/>
          </p:cNvSpPr>
          <p:nvPr/>
        </p:nvSpPr>
        <p:spPr bwMode="auto">
          <a:xfrm>
            <a:off x="4216400" y="3370263"/>
            <a:ext cx="4503738" cy="2505075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82039" tIns="41020" rIns="82039" bIns="41020" anchor="ctr"/>
          <a:lstStyle/>
          <a:p>
            <a:endParaRPr lang="fr-FR"/>
          </a:p>
        </p:txBody>
      </p:sp>
      <p:sp>
        <p:nvSpPr>
          <p:cNvPr id="32777" name="Line 8"/>
          <p:cNvSpPr>
            <a:spLocks noChangeShapeType="1"/>
          </p:cNvSpPr>
          <p:nvPr/>
        </p:nvSpPr>
        <p:spPr bwMode="auto">
          <a:xfrm>
            <a:off x="3646487" y="3390234"/>
            <a:ext cx="3956051" cy="2601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82039" tIns="41020" rIns="82039" bIns="41020"/>
          <a:lstStyle/>
          <a:p>
            <a:endParaRPr lang="en-GB"/>
          </a:p>
        </p:txBody>
      </p:sp>
      <p:sp>
        <p:nvSpPr>
          <p:cNvPr id="32778" name="Line 9"/>
          <p:cNvSpPr>
            <a:spLocks noChangeShapeType="1"/>
          </p:cNvSpPr>
          <p:nvPr/>
        </p:nvSpPr>
        <p:spPr bwMode="auto">
          <a:xfrm flipV="1">
            <a:off x="3491880" y="5643683"/>
            <a:ext cx="4095955" cy="1258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82039" tIns="41020" rIns="82039" bIns="41020"/>
          <a:lstStyle/>
          <a:p>
            <a:endParaRPr lang="en-GB"/>
          </a:p>
        </p:txBody>
      </p:sp>
      <p:sp>
        <p:nvSpPr>
          <p:cNvPr id="32779" name="Line 10"/>
          <p:cNvSpPr>
            <a:spLocks noChangeShapeType="1"/>
          </p:cNvSpPr>
          <p:nvPr/>
        </p:nvSpPr>
        <p:spPr bwMode="auto">
          <a:xfrm>
            <a:off x="5064125" y="5410200"/>
            <a:ext cx="0" cy="22554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82039" tIns="41020" rIns="82039" bIns="41020"/>
          <a:lstStyle/>
          <a:p>
            <a:endParaRPr lang="en-GB"/>
          </a:p>
        </p:txBody>
      </p:sp>
      <p:sp>
        <p:nvSpPr>
          <p:cNvPr id="32780" name="Line 11"/>
          <p:cNvSpPr>
            <a:spLocks noChangeShapeType="1"/>
          </p:cNvSpPr>
          <p:nvPr/>
        </p:nvSpPr>
        <p:spPr bwMode="auto">
          <a:xfrm flipV="1">
            <a:off x="4227668" y="4522787"/>
            <a:ext cx="699932" cy="100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82039" tIns="41020" rIns="82039" bIns="41020"/>
          <a:lstStyle/>
          <a:p>
            <a:endParaRPr lang="en-GB"/>
          </a:p>
        </p:txBody>
      </p:sp>
      <p:sp>
        <p:nvSpPr>
          <p:cNvPr id="32781" name="Line 12"/>
          <p:cNvSpPr>
            <a:spLocks noChangeShapeType="1"/>
          </p:cNvSpPr>
          <p:nvPr/>
        </p:nvSpPr>
        <p:spPr bwMode="auto">
          <a:xfrm>
            <a:off x="4941965" y="4533850"/>
            <a:ext cx="17463" cy="388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82039" tIns="41020" rIns="82039" bIns="41020"/>
          <a:lstStyle/>
          <a:p>
            <a:endParaRPr lang="en-GB"/>
          </a:p>
        </p:txBody>
      </p:sp>
      <p:sp>
        <p:nvSpPr>
          <p:cNvPr id="32782" name="Text Box 13"/>
          <p:cNvSpPr txBox="1">
            <a:spLocks noChangeArrowheads="1"/>
          </p:cNvSpPr>
          <p:nvPr/>
        </p:nvSpPr>
        <p:spPr bwMode="auto">
          <a:xfrm>
            <a:off x="6994525" y="4114800"/>
            <a:ext cx="1200150" cy="4826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lIns="82039" tIns="41020" rIns="82039" bIns="41020">
            <a:spAutoFit/>
          </a:bodyPr>
          <a:lstStyle/>
          <a:p>
            <a:pPr defTabSz="820738">
              <a:spcBef>
                <a:spcPct val="50000"/>
              </a:spcBef>
            </a:pPr>
            <a:r>
              <a:rPr lang="fr-FR"/>
              <a:t>Dette</a:t>
            </a:r>
          </a:p>
        </p:txBody>
      </p:sp>
      <p:sp>
        <p:nvSpPr>
          <p:cNvPr id="32783" name="Text Box 14"/>
          <p:cNvSpPr txBox="1">
            <a:spLocks noChangeArrowheads="1"/>
          </p:cNvSpPr>
          <p:nvPr/>
        </p:nvSpPr>
        <p:spPr bwMode="auto">
          <a:xfrm>
            <a:off x="3646488" y="3635375"/>
            <a:ext cx="2673350" cy="4826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lIns="82039" tIns="41020" rIns="82039" bIns="41020">
            <a:spAutoFit/>
          </a:bodyPr>
          <a:lstStyle/>
          <a:p>
            <a:pPr defTabSz="820738">
              <a:spcBef>
                <a:spcPct val="50000"/>
              </a:spcBef>
            </a:pPr>
            <a:r>
              <a:rPr lang="fr-FR"/>
              <a:t>Dette non échue</a:t>
            </a:r>
          </a:p>
        </p:txBody>
      </p:sp>
      <p:sp>
        <p:nvSpPr>
          <p:cNvPr id="32784" name="Line 15"/>
          <p:cNvSpPr>
            <a:spLocks noChangeShapeType="1"/>
          </p:cNvSpPr>
          <p:nvPr/>
        </p:nvSpPr>
        <p:spPr bwMode="auto">
          <a:xfrm flipV="1">
            <a:off x="4181264" y="4323530"/>
            <a:ext cx="76358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82039" tIns="41020" rIns="82039" bIns="41020"/>
          <a:lstStyle/>
          <a:p>
            <a:endParaRPr lang="en-GB"/>
          </a:p>
        </p:txBody>
      </p:sp>
      <p:sp>
        <p:nvSpPr>
          <p:cNvPr id="32785" name="Line 16"/>
          <p:cNvSpPr>
            <a:spLocks noChangeShapeType="1"/>
          </p:cNvSpPr>
          <p:nvPr/>
        </p:nvSpPr>
        <p:spPr bwMode="auto">
          <a:xfrm flipH="1" flipV="1">
            <a:off x="4919662" y="4137912"/>
            <a:ext cx="15875" cy="168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82039" tIns="41020" rIns="82039" bIns="41020"/>
          <a:lstStyle/>
          <a:p>
            <a:endParaRPr lang="en-GB"/>
          </a:p>
        </p:txBody>
      </p:sp>
      <p:sp>
        <p:nvSpPr>
          <p:cNvPr id="32786" name="Line 17"/>
          <p:cNvSpPr>
            <a:spLocks noChangeShapeType="1"/>
          </p:cNvSpPr>
          <p:nvPr/>
        </p:nvSpPr>
        <p:spPr bwMode="auto">
          <a:xfrm>
            <a:off x="4841875" y="3436938"/>
            <a:ext cx="0" cy="203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82039" tIns="41020" rIns="82039" bIns="41020"/>
          <a:lstStyle/>
          <a:p>
            <a:endParaRPr lang="en-GB"/>
          </a:p>
        </p:txBody>
      </p:sp>
      <p:sp>
        <p:nvSpPr>
          <p:cNvPr id="32787" name="Line 18"/>
          <p:cNvSpPr>
            <a:spLocks noChangeShapeType="1"/>
          </p:cNvSpPr>
          <p:nvPr/>
        </p:nvSpPr>
        <p:spPr bwMode="auto">
          <a:xfrm flipH="1">
            <a:off x="7625066" y="3416251"/>
            <a:ext cx="12607" cy="69854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82039" tIns="41020" rIns="82039" bIns="41020"/>
          <a:lstStyle/>
          <a:p>
            <a:endParaRPr lang="en-GB"/>
          </a:p>
        </p:txBody>
      </p:sp>
      <p:sp>
        <p:nvSpPr>
          <p:cNvPr id="32788" name="Line 19"/>
          <p:cNvSpPr>
            <a:spLocks noChangeShapeType="1"/>
          </p:cNvSpPr>
          <p:nvPr/>
        </p:nvSpPr>
        <p:spPr bwMode="auto">
          <a:xfrm flipV="1">
            <a:off x="7602538" y="4640263"/>
            <a:ext cx="0" cy="101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82039" tIns="41020" rIns="82039" bIns="41020"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u contenu 1"/>
          <p:cNvSpPr>
            <a:spLocks noGrp="1"/>
          </p:cNvSpPr>
          <p:nvPr>
            <p:ph idx="1"/>
          </p:nvPr>
        </p:nvSpPr>
        <p:spPr>
          <a:xfrm>
            <a:off x="285720" y="2143116"/>
            <a:ext cx="8643998" cy="4429156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</a:pPr>
            <a:r>
              <a:rPr lang="fr-FR" i="0" dirty="0">
                <a:ea typeface="ＭＳ Ｐゴシック" charset="-128"/>
              </a:rPr>
              <a:t>Systèmes anglophones: comptabilité base caisse dominante, des registres doivent être tenus par les ministères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fr-FR" i="0" dirty="0">
                <a:ea typeface="ＭＳ Ｐゴシック" charset="-128"/>
              </a:rPr>
              <a:t>Systèmes francophones: les ordonnancements impayés sont comptabilisés par le Trésor</a:t>
            </a:r>
          </a:p>
          <a:p>
            <a:pPr lvl="1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fr-FR" sz="2400" b="0" dirty="0">
                <a:ea typeface="ＭＳ Ｐゴシック" charset="-128"/>
              </a:rPr>
              <a:t>Mais il existe des arriérés en amont du Trésor</a:t>
            </a:r>
          </a:p>
          <a:p>
            <a:pPr lvl="1" eaLnBrk="1" hangingPunct="1">
              <a:spcBef>
                <a:spcPct val="0"/>
              </a:spcBef>
              <a:buClrTx/>
            </a:pPr>
            <a:endParaRPr lang="fr-FR" sz="2400" b="0" i="0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fr-FR" i="0" dirty="0">
                <a:ea typeface="ＭＳ Ｐゴシック" charset="-128"/>
              </a:rPr>
              <a:t>Dans les deux systèmes des recensements </a:t>
            </a:r>
            <a:r>
              <a:rPr lang="fr-FR" i="0" dirty="0" err="1">
                <a:ea typeface="ＭＳ Ｐゴシック" charset="-128"/>
              </a:rPr>
              <a:t>ad’hoc</a:t>
            </a:r>
            <a:r>
              <a:rPr lang="fr-FR" i="0" dirty="0">
                <a:ea typeface="ＭＳ Ｐゴシック" charset="-128"/>
              </a:rPr>
              <a:t> peuvent s’avérer nécessaires</a:t>
            </a:r>
          </a:p>
          <a:p>
            <a:pPr lvl="1" eaLnBrk="1" hangingPunct="1">
              <a:spcBef>
                <a:spcPct val="0"/>
              </a:spcBef>
              <a:buClrTx/>
            </a:pPr>
            <a:endParaRPr lang="fr-FR" sz="2400" b="0" i="0" dirty="0"/>
          </a:p>
          <a:p>
            <a:pPr eaLnBrk="1" hangingPunct="1">
              <a:spcBef>
                <a:spcPct val="0"/>
              </a:spcBef>
              <a:buClrTx/>
            </a:pPr>
            <a:endParaRPr lang="fr-FR" i="0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fr-FR" sz="2800" i="0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fr-FR" sz="2200" i="0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fr-FR" i="0" dirty="0">
              <a:ea typeface="ＭＳ Ｐゴシック" charset="-128"/>
            </a:endParaRPr>
          </a:p>
        </p:txBody>
      </p:sp>
      <p:sp>
        <p:nvSpPr>
          <p:cNvPr id="44035" name="Titre 2"/>
          <p:cNvSpPr>
            <a:spLocks noGrp="1"/>
          </p:cNvSpPr>
          <p:nvPr>
            <p:ph type="title"/>
          </p:nvPr>
        </p:nvSpPr>
        <p:spPr>
          <a:xfrm>
            <a:off x="142844" y="928670"/>
            <a:ext cx="9001156" cy="1143000"/>
          </a:xfrm>
          <a:ln/>
        </p:spPr>
        <p:txBody>
          <a:bodyPr/>
          <a:lstStyle/>
          <a:p>
            <a:pPr indent="0" eaLnBrk="1" hangingPunct="1"/>
            <a:r>
              <a:rPr lang="fr-FR" i="1" dirty="0">
                <a:ea typeface="ＭＳ Ｐゴシック" charset="-128"/>
              </a:rPr>
              <a:t>Le suivi des arriérés</a:t>
            </a:r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2066ED0-C619-46CF-A889-607C5BB712EC}" type="slidenum">
              <a:rPr lang="en-GB" smtClean="0">
                <a:ea typeface="ＭＳ Ｐゴシック" charset="-128"/>
              </a:rPr>
              <a:pPr/>
              <a:t>33</a:t>
            </a:fld>
            <a:endParaRPr lang="en-GB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ln algn="ctr"/>
        </p:spPr>
        <p:txBody>
          <a:bodyPr anchor="b"/>
          <a:lstStyle/>
          <a:p>
            <a:pPr algn="l" eaLnBrk="0" hangingPunct="0">
              <a:lnSpc>
                <a:spcPts val="1400"/>
              </a:lnSpc>
              <a:defRPr/>
            </a:pPr>
            <a:fld id="{40A16D4A-7039-4929-94D2-0F245F087259}" type="slidenum">
              <a:rPr lang="en-GB">
                <a:latin typeface="+mj-lt"/>
              </a:rPr>
              <a:pPr algn="l" eaLnBrk="0" hangingPunct="0">
                <a:lnSpc>
                  <a:spcPts val="1400"/>
                </a:lnSpc>
                <a:defRPr/>
              </a:pPr>
              <a:t>34</a:t>
            </a:fld>
            <a:endParaRPr lang="en-GB" dirty="0">
              <a:latin typeface="+mj-lt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51282"/>
            <a:ext cx="8715436" cy="857256"/>
          </a:xfrm>
        </p:spPr>
        <p:txBody>
          <a:bodyPr/>
          <a:lstStyle/>
          <a:p>
            <a:pPr eaLnBrk="1" hangingPunct="1"/>
            <a:r>
              <a:rPr lang="fr-FR" sz="2700" b="0" i="1" dirty="0"/>
              <a:t>   </a:t>
            </a:r>
            <a:r>
              <a:rPr lang="fr-FR" sz="2700" i="1" dirty="0"/>
              <a:t>Les états financiers: piloter l'exécution budgétaire (1)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71689"/>
            <a:ext cx="8796368" cy="4686311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fr-FR" sz="2400" u="sng" dirty="0"/>
              <a:t>Etat mensuel d'exécution du budget, sur fonds propres, par ligne budgétaire</a:t>
            </a:r>
          </a:p>
          <a:p>
            <a:pPr lvl="1" eaLnBrk="1" hangingPunct="1">
              <a:spcBef>
                <a:spcPts val="600"/>
              </a:spcBef>
            </a:pPr>
            <a:r>
              <a:rPr lang="fr-FR" sz="1900" b="0" dirty="0"/>
              <a:t>Engagement: ministère sectoriel/ordonnateur</a:t>
            </a:r>
          </a:p>
          <a:p>
            <a:pPr lvl="1" eaLnBrk="1" hangingPunct="1">
              <a:spcBef>
                <a:spcPts val="600"/>
              </a:spcBef>
            </a:pPr>
            <a:r>
              <a:rPr lang="fr-FR" sz="1900" b="0" dirty="0"/>
              <a:t>Demande de paiement/Ordonnancement émis: ministère sectoriel/ordonnateur </a:t>
            </a:r>
          </a:p>
          <a:p>
            <a:pPr lvl="1" eaLnBrk="1" hangingPunct="1">
              <a:spcBef>
                <a:spcPts val="600"/>
              </a:spcBef>
            </a:pPr>
            <a:r>
              <a:rPr lang="fr-FR" sz="1900" b="0" dirty="0"/>
              <a:t>[Système francophones] Ordonnancement admis au Trésor</a:t>
            </a:r>
          </a:p>
          <a:p>
            <a:pPr lvl="1" eaLnBrk="1" hangingPunct="1">
              <a:spcBef>
                <a:spcPts val="600"/>
              </a:spcBef>
            </a:pPr>
            <a:r>
              <a:rPr lang="fr-FR" sz="1900" b="0" dirty="0"/>
              <a:t>Paiement (difficile sans informatisation dans les système francophones)</a:t>
            </a:r>
          </a:p>
          <a:p>
            <a:pPr eaLnBrk="1" hangingPunct="1">
              <a:spcBef>
                <a:spcPts val="600"/>
              </a:spcBef>
            </a:pPr>
            <a:r>
              <a:rPr lang="fr-FR" sz="2400" u="sng" dirty="0"/>
              <a:t>Exécution des dépenses sur financement extérieur: trimestriel ou semestriel </a:t>
            </a:r>
          </a:p>
          <a:p>
            <a:pPr lvl="1" eaLnBrk="1" hangingPunct="1">
              <a:spcBef>
                <a:spcPts val="600"/>
              </a:spcBef>
            </a:pPr>
            <a:r>
              <a:rPr lang="fr-FR" sz="1900" b="0" dirty="0"/>
              <a:t>Ministères sectoriels, service gérant la dette. Centralisation par le ministère des finances ou du plan</a:t>
            </a:r>
          </a:p>
          <a:p>
            <a:pPr lvl="1" eaLnBrk="1" hangingPunct="1">
              <a:spcBef>
                <a:spcPts val="600"/>
              </a:spcBef>
            </a:pPr>
            <a:endParaRPr lang="fr-FR" b="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u contenu 1"/>
          <p:cNvSpPr>
            <a:spLocks noGrp="1"/>
          </p:cNvSpPr>
          <p:nvPr>
            <p:ph idx="1"/>
          </p:nvPr>
        </p:nvSpPr>
        <p:spPr>
          <a:xfrm>
            <a:off x="285720" y="2143116"/>
            <a:ext cx="8643998" cy="4429156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</a:pPr>
            <a:endParaRPr lang="fr-FR" sz="2200" i="0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fr-FR" i="0" dirty="0">
                <a:ea typeface="ＭＳ Ｐゴシック" charset="-128"/>
              </a:rPr>
              <a:t>TOFE, balance du Trésor : Trimestriel</a:t>
            </a:r>
          </a:p>
          <a:p>
            <a:pPr eaLnBrk="1" hangingPunct="1">
              <a:spcBef>
                <a:spcPct val="0"/>
              </a:spcBef>
              <a:buClrTx/>
            </a:pPr>
            <a:endParaRPr lang="fr-FR" i="0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fr-FR" i="0" dirty="0">
                <a:ea typeface="ＭＳ Ｐゴシック" charset="-128"/>
              </a:rPr>
              <a:t>Arriérés au Trésor et/ou dans les ministères par ligne budgétaire : Trimestriel désirable</a:t>
            </a:r>
          </a:p>
          <a:p>
            <a:pPr eaLnBrk="1" hangingPunct="1">
              <a:spcBef>
                <a:spcPct val="0"/>
              </a:spcBef>
              <a:buClrTx/>
            </a:pPr>
            <a:endParaRPr lang="fr-FR" i="0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fr-FR" i="0" dirty="0">
                <a:ea typeface="ＭＳ Ｐゴシック" charset="-128"/>
              </a:rPr>
              <a:t>Situation de la dette: </a:t>
            </a:r>
            <a:r>
              <a:rPr lang="fr-FR" i="0" dirty="0" err="1">
                <a:ea typeface="ＭＳ Ｐゴシック" charset="-128"/>
              </a:rPr>
              <a:t>bi-annuel</a:t>
            </a:r>
            <a:r>
              <a:rPr lang="fr-FR" i="0" dirty="0">
                <a:ea typeface="ＭＳ Ｐゴシック" charset="-128"/>
              </a:rPr>
              <a:t>?</a:t>
            </a:r>
          </a:p>
          <a:p>
            <a:pPr eaLnBrk="1" hangingPunct="1">
              <a:spcBef>
                <a:spcPct val="0"/>
              </a:spcBef>
              <a:buClrTx/>
            </a:pPr>
            <a:endParaRPr lang="fr-FR" i="0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fr-FR" i="0" dirty="0">
                <a:ea typeface="ＭＳ Ｐゴシック" charset="-128"/>
              </a:rPr>
              <a:t>Programme d’investissement public</a:t>
            </a:r>
          </a:p>
        </p:txBody>
      </p:sp>
      <p:sp>
        <p:nvSpPr>
          <p:cNvPr id="44035" name="Titre 2"/>
          <p:cNvSpPr>
            <a:spLocks noGrp="1"/>
          </p:cNvSpPr>
          <p:nvPr>
            <p:ph type="title"/>
          </p:nvPr>
        </p:nvSpPr>
        <p:spPr>
          <a:xfrm>
            <a:off x="142844" y="1285860"/>
            <a:ext cx="9001156" cy="1000132"/>
          </a:xfrm>
          <a:ln/>
        </p:spPr>
        <p:txBody>
          <a:bodyPr/>
          <a:lstStyle/>
          <a:p>
            <a:pPr indent="0" eaLnBrk="1" hangingPunct="1"/>
            <a:r>
              <a:rPr lang="fr-FR" i="1" dirty="0">
                <a:ea typeface="ＭＳ Ｐゴシック" charset="-128"/>
              </a:rPr>
              <a:t>L</a:t>
            </a:r>
            <a:r>
              <a:rPr lang="fr-FR" sz="3200" i="1" dirty="0"/>
              <a:t>es états financiers: piloter l'exécution budgétaire (2)</a:t>
            </a:r>
            <a:endParaRPr lang="fr-FR" i="1" dirty="0">
              <a:ea typeface="ＭＳ Ｐゴシック" charset="-128"/>
            </a:endParaRPr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2066ED0-C619-46CF-A889-607C5BB712EC}" type="slidenum">
              <a:rPr lang="en-GB" smtClean="0">
                <a:ea typeface="ＭＳ Ｐゴシック" charset="-128"/>
              </a:rPr>
              <a:pPr/>
              <a:t>35</a:t>
            </a:fld>
            <a:endParaRPr lang="en-GB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u contenu 1"/>
          <p:cNvSpPr>
            <a:spLocks noGrp="1"/>
          </p:cNvSpPr>
          <p:nvPr>
            <p:ph idx="1"/>
          </p:nvPr>
        </p:nvSpPr>
        <p:spPr>
          <a:xfrm>
            <a:off x="285720" y="2143116"/>
            <a:ext cx="8643998" cy="4429156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</a:pPr>
            <a:r>
              <a:rPr lang="fr-FR" i="0" dirty="0">
                <a:ea typeface="ＭＳ Ｐゴシック" charset="-128"/>
              </a:rPr>
              <a:t>Essentiels pour la redevabilité, sont audités </a:t>
            </a:r>
          </a:p>
          <a:p>
            <a:pPr lvl="1" eaLnBrk="1" hangingPunct="1">
              <a:spcBef>
                <a:spcPct val="0"/>
              </a:spcBef>
              <a:buClrTx/>
              <a:buFont typeface="Courier New" panose="02070309020205020404" pitchFamily="49" charset="0"/>
              <a:buChar char="o"/>
            </a:pPr>
            <a:r>
              <a:rPr lang="fr-FR" sz="2400" b="0" i="0" dirty="0"/>
              <a:t>Idéalement produire les comptes audités 9 mois après la fin de l'année budgétaire, en pratique beaucoup de retards</a:t>
            </a:r>
          </a:p>
          <a:p>
            <a:pPr lvl="1" eaLnBrk="1" hangingPunct="1">
              <a:spcBef>
                <a:spcPct val="0"/>
              </a:spcBef>
              <a:buClrTx/>
            </a:pPr>
            <a:endParaRPr lang="fr-FR" sz="2400" b="0" dirty="0"/>
          </a:p>
          <a:p>
            <a:pPr eaLnBrk="1" hangingPunct="1">
              <a:spcBef>
                <a:spcPct val="0"/>
              </a:spcBef>
              <a:buClrTx/>
            </a:pPr>
            <a:r>
              <a:rPr lang="fr-FR" i="0" dirty="0"/>
              <a:t>Procurent un feedback pour la préparation du budget</a:t>
            </a:r>
          </a:p>
          <a:p>
            <a:pPr lvl="1" eaLnBrk="1" hangingPunct="1">
              <a:spcBef>
                <a:spcPct val="0"/>
              </a:spcBef>
              <a:buClrTx/>
              <a:buFont typeface="Courier New" panose="02070309020205020404" pitchFamily="49" charset="0"/>
              <a:buChar char="o"/>
            </a:pPr>
            <a:r>
              <a:rPr lang="fr-FR" sz="2400" b="0" i="0" dirty="0"/>
              <a:t>Des comptes provisoires devraient être disponibles dans les trois mois</a:t>
            </a:r>
          </a:p>
          <a:p>
            <a:pPr lvl="1" eaLnBrk="1" hangingPunct="1">
              <a:spcBef>
                <a:spcPct val="0"/>
              </a:spcBef>
              <a:buClrTx/>
            </a:pPr>
            <a:endParaRPr lang="fr-FR" sz="2400" b="0" i="0" dirty="0"/>
          </a:p>
          <a:p>
            <a:pPr eaLnBrk="1" hangingPunct="1">
              <a:spcBef>
                <a:spcPct val="0"/>
              </a:spcBef>
              <a:buClrTx/>
            </a:pPr>
            <a:endParaRPr lang="fr-FR" i="0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fr-FR" sz="2800" i="0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fr-FR" sz="2200" i="0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fr-FR" i="0" dirty="0">
              <a:ea typeface="ＭＳ Ｐゴシック" charset="-128"/>
            </a:endParaRPr>
          </a:p>
        </p:txBody>
      </p:sp>
      <p:sp>
        <p:nvSpPr>
          <p:cNvPr id="44035" name="Titre 2"/>
          <p:cNvSpPr>
            <a:spLocks noGrp="1"/>
          </p:cNvSpPr>
          <p:nvPr>
            <p:ph type="title"/>
          </p:nvPr>
        </p:nvSpPr>
        <p:spPr>
          <a:xfrm>
            <a:off x="142844" y="928670"/>
            <a:ext cx="9001156" cy="1143000"/>
          </a:xfrm>
          <a:ln/>
        </p:spPr>
        <p:txBody>
          <a:bodyPr/>
          <a:lstStyle/>
          <a:p>
            <a:pPr indent="0" eaLnBrk="1" hangingPunct="1"/>
            <a:r>
              <a:rPr lang="fr-FR" i="1" dirty="0">
                <a:ea typeface="ＭＳ Ｐゴシック" charset="-128"/>
              </a:rPr>
              <a:t>L</a:t>
            </a:r>
            <a:r>
              <a:rPr lang="fr-FR" sz="3200" i="1" dirty="0"/>
              <a:t>es comptes de fin d’année</a:t>
            </a:r>
            <a:endParaRPr lang="fr-FR" i="1" dirty="0">
              <a:ea typeface="ＭＳ Ｐゴシック" charset="-128"/>
            </a:endParaRPr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2066ED0-C619-46CF-A889-607C5BB712EC}" type="slidenum">
              <a:rPr lang="en-GB" smtClean="0">
                <a:ea typeface="ＭＳ Ｐゴシック" charset="-128"/>
              </a:rPr>
              <a:pPr/>
              <a:t>36</a:t>
            </a:fld>
            <a:endParaRPr lang="en-GB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u contenu 1"/>
          <p:cNvSpPr>
            <a:spLocks noGrp="1"/>
          </p:cNvSpPr>
          <p:nvPr>
            <p:ph idx="1"/>
          </p:nvPr>
        </p:nvSpPr>
        <p:spPr>
          <a:xfrm>
            <a:off x="323850" y="1844675"/>
            <a:ext cx="8462963" cy="30289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</a:pPr>
            <a:r>
              <a:rPr lang="fr-FR" i="0" dirty="0">
                <a:ea typeface="ＭＳ Ｐゴシック" charset="-128"/>
              </a:rPr>
              <a:t>Les systèmes de comptabilité et d’établissement de rapports sont cruciaux en termes de </a:t>
            </a:r>
            <a:r>
              <a:rPr lang="fr-FR" i="0" dirty="0" err="1">
                <a:ea typeface="ＭＳ Ｐゴシック" charset="-128"/>
              </a:rPr>
              <a:t>redevabilité</a:t>
            </a:r>
            <a:endParaRPr lang="fr-FR" i="0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fr-FR" i="0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fr-FR" i="0" dirty="0">
                <a:ea typeface="ＭＳ Ｐゴシック" charset="-128"/>
              </a:rPr>
              <a:t>Une attention doit être portée sur: </a:t>
            </a:r>
          </a:p>
          <a:p>
            <a:pPr lvl="1" eaLnBrk="1" hangingPunct="1">
              <a:spcBef>
                <a:spcPct val="0"/>
              </a:spcBef>
              <a:buClrTx/>
            </a:pPr>
            <a:r>
              <a:rPr lang="fr-FR" sz="2400" b="0" dirty="0">
                <a:ea typeface="ＭＳ Ｐゴシック" charset="-128"/>
              </a:rPr>
              <a:t>La </a:t>
            </a:r>
            <a:r>
              <a:rPr lang="fr-FR" sz="2400" b="0" dirty="0" err="1">
                <a:ea typeface="ＭＳ Ｐゴシック" charset="-128"/>
              </a:rPr>
              <a:t>redevabilité</a:t>
            </a:r>
            <a:r>
              <a:rPr lang="fr-FR" sz="2400" b="0" dirty="0">
                <a:ea typeface="ＭＳ Ｐゴシック" charset="-128"/>
              </a:rPr>
              <a:t> vis-à-vis du Parlement &amp; du public (avec rapport d’audit)</a:t>
            </a:r>
          </a:p>
          <a:p>
            <a:pPr lvl="1" eaLnBrk="1" hangingPunct="1">
              <a:spcBef>
                <a:spcPct val="0"/>
              </a:spcBef>
              <a:buClrTx/>
            </a:pPr>
            <a:r>
              <a:rPr lang="fr-FR" sz="2400" b="0" dirty="0">
                <a:ea typeface="ＭＳ Ｐゴシック" charset="-128"/>
              </a:rPr>
              <a:t>Le respect des délais, la clarté et la simplicité des rapports financiers.</a:t>
            </a:r>
          </a:p>
          <a:p>
            <a:pPr eaLnBrk="1" hangingPunct="1">
              <a:spcBef>
                <a:spcPct val="0"/>
              </a:spcBef>
              <a:buClrTx/>
            </a:pPr>
            <a:endParaRPr lang="fr-FR" i="0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fr-FR" i="0" dirty="0">
                <a:ea typeface="ＭＳ Ｐゴシック" charset="-128"/>
              </a:rPr>
              <a:t>Les registres des actifs doivent être tenus à jour, mais passer totalement à une comptabilité d’exercice n’est pas une priorité.</a:t>
            </a:r>
          </a:p>
        </p:txBody>
      </p:sp>
      <p:sp>
        <p:nvSpPr>
          <p:cNvPr id="44035" name="Titre 2"/>
          <p:cNvSpPr>
            <a:spLocks noGrp="1"/>
          </p:cNvSpPr>
          <p:nvPr>
            <p:ph type="title"/>
          </p:nvPr>
        </p:nvSpPr>
        <p:spPr>
          <a:xfrm>
            <a:off x="0" y="928688"/>
            <a:ext cx="9144000" cy="1143000"/>
          </a:xfrm>
          <a:ln/>
        </p:spPr>
        <p:txBody>
          <a:bodyPr/>
          <a:lstStyle/>
          <a:p>
            <a:pPr indent="0" algn="ctr" eaLnBrk="1" hangingPunct="1"/>
            <a:r>
              <a:rPr lang="en-GB" i="1" dirty="0">
                <a:ea typeface="ＭＳ Ｐゴシック" charset="-128"/>
              </a:rPr>
              <a:t>Messages clef</a:t>
            </a:r>
            <a:endParaRPr lang="fr-BE" i="1" dirty="0">
              <a:ea typeface="ＭＳ Ｐゴシック" charset="-128"/>
            </a:endParaRPr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2066ED0-C619-46CF-A889-607C5BB712EC}" type="slidenum">
              <a:rPr lang="en-GB" smtClean="0">
                <a:ea typeface="ＭＳ Ｐゴシック" charset="-128"/>
              </a:rPr>
              <a:pPr/>
              <a:t>37</a:t>
            </a:fld>
            <a:endParaRPr lang="en-GB">
              <a:ea typeface="ＭＳ Ｐゴシック" charset="-128"/>
            </a:endParaRPr>
          </a:p>
        </p:txBody>
      </p:sp>
      <p:sp>
        <p:nvSpPr>
          <p:cNvPr id="5" name="Right Arrow 4"/>
          <p:cNvSpPr>
            <a:spLocks noChangeArrowheads="1"/>
          </p:cNvSpPr>
          <p:nvPr/>
        </p:nvSpPr>
        <p:spPr bwMode="auto">
          <a:xfrm>
            <a:off x="1475656" y="1091699"/>
            <a:ext cx="1584325" cy="720725"/>
          </a:xfrm>
          <a:prstGeom prst="rightArrow">
            <a:avLst>
              <a:gd name="adj1" fmla="val 50000"/>
              <a:gd name="adj2" fmla="val 49959"/>
            </a:avLst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3175"/>
            <a:endParaRPr lang="en-US"/>
          </a:p>
        </p:txBody>
      </p:sp>
      <p:sp>
        <p:nvSpPr>
          <p:cNvPr id="6" name="Right Arrow 5"/>
          <p:cNvSpPr>
            <a:spLocks noChangeArrowheads="1"/>
          </p:cNvSpPr>
          <p:nvPr/>
        </p:nvSpPr>
        <p:spPr bwMode="auto">
          <a:xfrm rot="10800000">
            <a:off x="6660232" y="1139825"/>
            <a:ext cx="1584325" cy="720725"/>
          </a:xfrm>
          <a:prstGeom prst="rightArrow">
            <a:avLst>
              <a:gd name="adj1" fmla="val 50000"/>
              <a:gd name="adj2" fmla="val 49959"/>
            </a:avLst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3175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ln algn="ctr"/>
        </p:spPr>
        <p:txBody>
          <a:bodyPr anchor="b"/>
          <a:lstStyle/>
          <a:p>
            <a:pPr algn="l" eaLnBrk="0" hangingPunct="0">
              <a:lnSpc>
                <a:spcPts val="1400"/>
              </a:lnSpc>
              <a:defRPr/>
            </a:pPr>
            <a:fld id="{0148AC7C-EF9F-420A-8107-7CA723869704}" type="slidenum">
              <a:rPr lang="en-GB">
                <a:latin typeface="+mj-lt"/>
              </a:rPr>
              <a:pPr algn="l" eaLnBrk="0" hangingPunct="0">
                <a:lnSpc>
                  <a:spcPts val="1400"/>
                </a:lnSpc>
                <a:defRPr/>
              </a:pPr>
              <a:t>4</a:t>
            </a:fld>
            <a:endParaRPr lang="en-GB" dirty="0">
              <a:latin typeface="+mj-lt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24744"/>
            <a:ext cx="7786688" cy="785818"/>
          </a:xfrm>
        </p:spPr>
        <p:txBody>
          <a:bodyPr/>
          <a:lstStyle/>
          <a:p>
            <a:pPr eaLnBrk="1" hangingPunct="1"/>
            <a:r>
              <a:rPr lang="fr-FR" sz="3200" i="1" dirty="0"/>
              <a:t>Tenue des livres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57364"/>
            <a:ext cx="8594725" cy="4689485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fr-FR" sz="2200" u="sng" dirty="0"/>
              <a:t>Partie simple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fr-FR" sz="2200" b="0" dirty="0"/>
              <a:t>Tenues de registres où chaque opération n'est enregistrée qu'une fois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2200" dirty="0"/>
              <a:t>Registre des engagements: pays francophones et anglophones.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2200" dirty="0"/>
              <a:t>Registre des paiements: beaucoup de pays anglophones.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fr-FR" sz="2200" u="sng" dirty="0"/>
              <a:t>Partie double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fr-FR" sz="2200" b="0" dirty="0"/>
              <a:t>Chaque opération est enregistrée comme un mouvement de fonds d'un compte à l'autre: </a:t>
            </a:r>
            <a:r>
              <a:rPr lang="fr-FR" sz="2200" b="0" dirty="0">
                <a:solidFill>
                  <a:srgbClr val="0F5494"/>
                </a:solidFill>
                <a:latin typeface="+mn-lt"/>
              </a:rPr>
              <a:t>Un compte est débité, un compte est crédité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</a:pPr>
            <a:r>
              <a:rPr lang="fr-FR" sz="2200" b="0" dirty="0"/>
              <a:t>Pays francophones: comptabilité générale du Trésor.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ln algn="ctr"/>
        </p:spPr>
        <p:txBody>
          <a:bodyPr anchor="b"/>
          <a:lstStyle/>
          <a:p>
            <a:pPr algn="l" eaLnBrk="0" hangingPunct="0">
              <a:lnSpc>
                <a:spcPts val="1400"/>
              </a:lnSpc>
              <a:defRPr/>
            </a:pPr>
            <a:fld id="{9CBFCE66-3719-45C7-86CC-8CD86D3A673B}" type="slidenum">
              <a:rPr lang="en-GB">
                <a:latin typeface="+mj-lt"/>
              </a:rPr>
              <a:pPr algn="l" eaLnBrk="0" hangingPunct="0">
                <a:lnSpc>
                  <a:spcPts val="1400"/>
                </a:lnSpc>
                <a:defRPr/>
              </a:pPr>
              <a:t>5</a:t>
            </a:fld>
            <a:endParaRPr lang="en-GB" dirty="0">
              <a:latin typeface="+mj-lt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42875"/>
            <a:ext cx="7786688" cy="1143000"/>
          </a:xfrm>
        </p:spPr>
        <p:txBody>
          <a:bodyPr/>
          <a:lstStyle/>
          <a:p>
            <a:pPr eaLnBrk="1" hangingPunct="1"/>
            <a:r>
              <a:rPr lang="fr-FR" sz="3200"/>
              <a:t>Débits et crédits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060419"/>
              </p:ext>
            </p:extLst>
          </p:nvPr>
        </p:nvGraphicFramePr>
        <p:xfrm>
          <a:off x="500062" y="1390731"/>
          <a:ext cx="6808241" cy="471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7" name="Feuille de calcul" r:id="rId4" imgW="6762902" imgH="5200802" progId="Excel.Sheet.8">
                  <p:embed/>
                </p:oleObj>
              </mc:Choice>
              <mc:Fallback>
                <p:oleObj name="Feuille de calcul" r:id="rId4" imgW="6762902" imgH="5200802" progId="Excel.Sheet.8">
                  <p:embed/>
                  <p:pic>
                    <p:nvPicPr>
                      <p:cNvPr id="0" name="Picture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" y="1390731"/>
                        <a:ext cx="6808241" cy="47116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ln algn="ctr"/>
        </p:spPr>
        <p:txBody>
          <a:bodyPr anchor="b"/>
          <a:lstStyle/>
          <a:p>
            <a:pPr algn="l" eaLnBrk="0" hangingPunct="0">
              <a:lnSpc>
                <a:spcPts val="1400"/>
              </a:lnSpc>
              <a:defRPr/>
            </a:pPr>
            <a:fld id="{CEA610E2-6000-43B6-92A3-C72A3BA0E8E4}" type="slidenum">
              <a:rPr lang="en-GB">
                <a:latin typeface="+mj-lt"/>
              </a:rPr>
              <a:pPr algn="l" eaLnBrk="0" hangingPunct="0">
                <a:lnSpc>
                  <a:spcPts val="1400"/>
                </a:lnSpc>
                <a:defRPr/>
              </a:pPr>
              <a:t>6</a:t>
            </a:fld>
            <a:endParaRPr lang="en-GB" dirty="0">
              <a:latin typeface="+mj-lt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1340768"/>
            <a:ext cx="9361040" cy="500066"/>
          </a:xfrm>
        </p:spPr>
        <p:txBody>
          <a:bodyPr/>
          <a:lstStyle/>
          <a:p>
            <a:pPr eaLnBrk="1" hangingPunct="1"/>
            <a:br>
              <a:rPr lang="fr-FR" sz="3700" dirty="0"/>
            </a:br>
            <a:br>
              <a:rPr lang="fr-FR" sz="3700" dirty="0"/>
            </a:br>
            <a:br>
              <a:rPr lang="fr-FR" sz="3700" dirty="0"/>
            </a:br>
            <a:br>
              <a:rPr lang="fr-FR" sz="3700" dirty="0"/>
            </a:br>
            <a:br>
              <a:rPr lang="fr-FR" sz="3700" dirty="0"/>
            </a:br>
            <a:r>
              <a:rPr lang="fr-FR" sz="3200" i="1" dirty="0"/>
              <a:t>Comptabilité budgétaire et comptabilité générale </a:t>
            </a:r>
            <a:r>
              <a:rPr lang="fr-FR" sz="2000" b="0" i="1" dirty="0"/>
              <a:t>(définitions francophones)</a:t>
            </a:r>
            <a:br>
              <a:rPr lang="fr-FR" sz="2400" b="0" i="1" dirty="0"/>
            </a:br>
            <a:br>
              <a:rPr lang="fr-FR" sz="3700" dirty="0"/>
            </a:br>
            <a:br>
              <a:rPr lang="fr-FR" sz="3700" dirty="0"/>
            </a:br>
            <a:br>
              <a:rPr lang="fr-FR" sz="3700" dirty="0"/>
            </a:br>
            <a:br>
              <a:rPr lang="fr-FR" sz="2600" dirty="0"/>
            </a:br>
            <a:endParaRPr lang="en-US" sz="2600" dirty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00240"/>
            <a:ext cx="9144000" cy="5249873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endParaRPr lang="fr-FR" sz="2200" b="0" dirty="0"/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fr-FR" sz="2200" b="0" dirty="0"/>
              <a:t>Comptabilité budgétaire: Suivi de l‘exécution budgétaire à toutes les étapes du circuit de la dépense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</a:pPr>
            <a:r>
              <a:rPr lang="fr-FR" sz="2200" dirty="0">
                <a:latin typeface="+mn-lt"/>
              </a:rPr>
              <a:t>Ouverture des crédits 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</a:pPr>
            <a:r>
              <a:rPr lang="fr-FR" sz="2200" dirty="0">
                <a:latin typeface="+mn-lt"/>
              </a:rPr>
              <a:t>Virements/transferts/révisions budgétaires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</a:pPr>
            <a:r>
              <a:rPr lang="fr-FR" sz="2200" dirty="0">
                <a:latin typeface="+mn-lt"/>
              </a:rPr>
              <a:t>Engagement; Ordonnancement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</a:pPr>
            <a:r>
              <a:rPr lang="fr-FR" sz="2200" dirty="0">
                <a:latin typeface="+mn-lt"/>
              </a:rPr>
              <a:t>Paiement (peu effectué dans les systèmes francophones)</a:t>
            </a:r>
            <a:endParaRPr lang="fr-FR" sz="2200" dirty="0"/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fr-FR" sz="2200" b="0" dirty="0"/>
              <a:t>Comptabilité générale. Suivi de l'ensemble des opérations financières et évènements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</a:pPr>
            <a:r>
              <a:rPr lang="fr-FR" sz="2200" dirty="0">
                <a:latin typeface="+mn-lt"/>
              </a:rPr>
              <a:t>Recettes, dépenses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</a:pPr>
            <a:r>
              <a:rPr lang="fr-FR" sz="2200" dirty="0">
                <a:latin typeface="+mn-lt"/>
              </a:rPr>
              <a:t>Actifs, passifs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</a:pPr>
            <a:r>
              <a:rPr lang="fr-FR" sz="2200" dirty="0">
                <a:latin typeface="+mn-lt"/>
              </a:rPr>
              <a:t>Opérations entre postes comptables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3214686"/>
            <a:ext cx="8229600" cy="936625"/>
          </a:xfrm>
        </p:spPr>
        <p:txBody>
          <a:bodyPr/>
          <a:lstStyle/>
          <a:p>
            <a:pPr algn="ctr"/>
            <a:r>
              <a:rPr lang="en-GB" dirty="0" err="1"/>
              <a:t>Exemples</a:t>
            </a:r>
            <a:r>
              <a:rPr lang="en-GB" dirty="0"/>
              <a:t> de rapports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03837" y="1051404"/>
            <a:ext cx="8229600" cy="773113"/>
          </a:xfrm>
        </p:spPr>
        <p:txBody>
          <a:bodyPr/>
          <a:lstStyle/>
          <a:p>
            <a:pPr indent="0" algn="ctr" eaLnBrk="1" hangingPunct="1"/>
            <a:r>
              <a:rPr lang="en-GB" i="1" dirty="0">
                <a:ea typeface="ＭＳ Ｐゴシック" charset="-128"/>
              </a:rPr>
              <a:t>Rapport </a:t>
            </a:r>
            <a:r>
              <a:rPr lang="en-GB" i="1" dirty="0" err="1">
                <a:ea typeface="ＭＳ Ｐゴシック" charset="-128"/>
              </a:rPr>
              <a:t>sur</a:t>
            </a:r>
            <a:r>
              <a:rPr lang="en-GB" i="1" dirty="0">
                <a:ea typeface="ＭＳ Ｐゴシック" charset="-128"/>
              </a:rPr>
              <a:t> </a:t>
            </a:r>
            <a:r>
              <a:rPr lang="en-GB" i="1" dirty="0" err="1">
                <a:ea typeface="ＭＳ Ｐゴシック" charset="-128"/>
              </a:rPr>
              <a:t>l’exécution</a:t>
            </a:r>
            <a:r>
              <a:rPr lang="en-GB" i="1" dirty="0">
                <a:ea typeface="ＭＳ Ｐゴシック" charset="-128"/>
              </a:rPr>
              <a:t> </a:t>
            </a:r>
            <a:r>
              <a:rPr lang="en-GB" i="1" dirty="0" err="1">
                <a:ea typeface="ＭＳ Ｐゴシック" charset="-128"/>
              </a:rPr>
              <a:t>budgétaire</a:t>
            </a:r>
            <a:endParaRPr lang="en-GB" i="1" dirty="0">
              <a:ea typeface="ＭＳ Ｐゴシック" charset="-128"/>
            </a:endParaRPr>
          </a:p>
        </p:txBody>
      </p:sp>
      <p:sp>
        <p:nvSpPr>
          <p:cNvPr id="1132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237288"/>
            <a:ext cx="2895600" cy="476250"/>
          </a:xfrm>
          <a:noFill/>
        </p:spPr>
        <p:txBody>
          <a:bodyPr anchor="b"/>
          <a:lstStyle/>
          <a:p>
            <a:pPr algn="l" eaLnBrk="0" hangingPunct="0">
              <a:lnSpc>
                <a:spcPts val="1400"/>
              </a:lnSpc>
            </a:pPr>
            <a:fld id="{C08C74AE-CC55-4B92-AAC2-A82EE26036F6}" type="slidenum">
              <a:rPr lang="en-US" smtClean="0">
                <a:ea typeface="ＭＳ Ｐゴシック" charset="-128"/>
              </a:rPr>
              <a:pPr algn="l" eaLnBrk="0" hangingPunct="0">
                <a:lnSpc>
                  <a:spcPts val="1400"/>
                </a:lnSpc>
              </a:pPr>
              <a:t>8</a:t>
            </a:fld>
            <a:endParaRPr lang="en-US">
              <a:ea typeface="ＭＳ Ｐゴシック" charset="-128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9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1700808"/>
            <a:ext cx="8322956" cy="492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06" y="1028931"/>
            <a:ext cx="8072494" cy="582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0" y="1571612"/>
            <a:ext cx="1547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Côte d’Ivoire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1753</Words>
  <Application>Microsoft Office PowerPoint</Application>
  <PresentationFormat>On-screen Show (4:3)</PresentationFormat>
  <Paragraphs>298</Paragraphs>
  <Slides>37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ＭＳ Ｐゴシック</vt:lpstr>
      <vt:lpstr>Arial</vt:lpstr>
      <vt:lpstr>Calibri</vt:lpstr>
      <vt:lpstr>Courier New</vt:lpstr>
      <vt:lpstr>Times New Roman</vt:lpstr>
      <vt:lpstr>Verdana</vt:lpstr>
      <vt:lpstr>Wingdings</vt:lpstr>
      <vt:lpstr>Slide_Master</vt:lpstr>
      <vt:lpstr>Feuille de calcul</vt:lpstr>
      <vt:lpstr>Microsoft Excel 97-2003 Worksheet</vt:lpstr>
      <vt:lpstr>Document</vt:lpstr>
      <vt:lpstr>Worksheet</vt:lpstr>
      <vt:lpstr>Microsoft Word 97 - 2003 Document</vt:lpstr>
      <vt:lpstr>INTRODUCTION À LA GESTION DES FINANCES PUBLIQUES</vt:lpstr>
      <vt:lpstr>Plan du module</vt:lpstr>
      <vt:lpstr>Définitions</vt:lpstr>
      <vt:lpstr>Tenue des livres</vt:lpstr>
      <vt:lpstr>Débits et crédits</vt:lpstr>
      <vt:lpstr>     Comptabilité budgétaire et comptabilité générale (définitions francophones)     </vt:lpstr>
      <vt:lpstr>Exemples de rapports</vt:lpstr>
      <vt:lpstr>Rapport sur l’exécution budgétaire</vt:lpstr>
      <vt:lpstr>PowerPoint Presentation</vt:lpstr>
      <vt:lpstr>Afrique du Sud : Etats financiers</vt:lpstr>
      <vt:lpstr>Plan du module</vt:lpstr>
      <vt:lpstr>Les objectifs</vt:lpstr>
      <vt:lpstr>Différences avec le secteur privé Livre blanc du GASB (USA) 2006</vt:lpstr>
      <vt:lpstr>Plan du module</vt:lpstr>
      <vt:lpstr> Méthodes comptables: les deux extrêmes</vt:lpstr>
      <vt:lpstr>Comptabilité de caisse</vt:lpstr>
      <vt:lpstr>Comptabilité d’exercice </vt:lpstr>
      <vt:lpstr> Le spectre des méthodes comptables</vt:lpstr>
      <vt:lpstr>Charges et dépenses</vt:lpstr>
      <vt:lpstr>Exemples</vt:lpstr>
      <vt:lpstr>  Comptabilité d’exercice et circuit de la dépense</vt:lpstr>
      <vt:lpstr>Les états financiers selon la comptabilité d’exercice</vt:lpstr>
      <vt:lpstr>Avantages d’une comptabilité d’exercice </vt:lpstr>
      <vt:lpstr>Comptabilité d’exercice – le débat (1)</vt:lpstr>
      <vt:lpstr>Comptabilité d’exercice – le débat (2)</vt:lpstr>
      <vt:lpstr>Plan du module</vt:lpstr>
      <vt:lpstr>Le TOFE et la comptabilité</vt:lpstr>
      <vt:lpstr>PowerPoint Presentation</vt:lpstr>
      <vt:lpstr>PowerPoint Presentation</vt:lpstr>
      <vt:lpstr>Plan du module</vt:lpstr>
      <vt:lpstr>Points d’attention</vt:lpstr>
      <vt:lpstr>Les arriérés: Une dette exigible échue</vt:lpstr>
      <vt:lpstr>Le suivi des arriérés</vt:lpstr>
      <vt:lpstr>   Les états financiers: piloter l'exécution budgétaire (1)</vt:lpstr>
      <vt:lpstr>Les états financiers: piloter l'exécution budgétaire (2)</vt:lpstr>
      <vt:lpstr>Les comptes de fin d’année</vt:lpstr>
      <vt:lpstr>Messages clef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Florence Brosset-Heckel</cp:lastModifiedBy>
  <cp:revision>416</cp:revision>
  <cp:lastPrinted>2016-04-25T05:47:06Z</cp:lastPrinted>
  <dcterms:created xsi:type="dcterms:W3CDTF">2011-10-28T10:25:18Z</dcterms:created>
  <dcterms:modified xsi:type="dcterms:W3CDTF">2018-06-13T09:34:31Z</dcterms:modified>
</cp:coreProperties>
</file>