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24" r:id="rId2"/>
    <p:sldId id="317" r:id="rId3"/>
    <p:sldId id="280" r:id="rId4"/>
    <p:sldId id="282" r:id="rId5"/>
    <p:sldId id="283" r:id="rId6"/>
    <p:sldId id="284" r:id="rId7"/>
    <p:sldId id="286" r:id="rId8"/>
    <p:sldId id="325" r:id="rId9"/>
    <p:sldId id="319" r:id="rId10"/>
    <p:sldId id="326" r:id="rId11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EFF"/>
    <a:srgbClr val="3166CF"/>
    <a:srgbClr val="3E6FD2"/>
    <a:srgbClr val="2D5EC1"/>
    <a:srgbClr val="0F5494"/>
    <a:srgbClr val="FFD624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4DC7F67-8009-4C37-86F7-43E36337C1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088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F11AB01-08CD-465E-9AD9-C0207695E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513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FF48CD-B4A4-489F-B1F4-409BA338DADA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9916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4088"/>
            <a:fld id="{F71290DB-4ADB-4E08-9CC2-2805CB82F6A0}" type="slidenum">
              <a:rPr lang="nl-NL" sz="1100"/>
              <a:pPr defTabSz="954088"/>
              <a:t>2</a:t>
            </a:fld>
            <a:endParaRPr lang="nl-NL" sz="110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65386" indent="-165386">
              <a:buFontTx/>
              <a:buChar char="-"/>
              <a:defRPr/>
            </a:pPr>
            <a:endParaRPr lang="nl-NL" dirty="0">
              <a:ea typeface="ＭＳ Ｐゴシック" charset="0"/>
              <a:cs typeface="+mn-cs"/>
            </a:endParaRPr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Public Expenditure Analysis and Management Course Zimbabwe 2014</a:t>
            </a:r>
          </a:p>
        </p:txBody>
      </p:sp>
    </p:spTree>
    <p:extLst>
      <p:ext uri="{BB962C8B-B14F-4D97-AF65-F5344CB8AC3E}">
        <p14:creationId xmlns:p14="http://schemas.microsoft.com/office/powerpoint/2010/main" val="619994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706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C31D39-4C32-4F0D-920C-BA2A24D8A0F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535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727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C62F6D-1AAB-480D-9F72-3F232954F9EA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25552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D0FF29-08FE-4B39-BD54-C1AC245A255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122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757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063287-60FD-4A01-93A0-3AAFF2C31759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62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BE">
                <a:latin typeface="Times New Roman" pitchFamily="18" charset="0"/>
              </a:rPr>
              <a:t>In best countries internal audit is a single department headed by a director on the same level as the Accountant General and staff posted out to the different MDAs.</a:t>
            </a:r>
          </a:p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788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176C8F-7A72-4071-9705-4C20D0258051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59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>
              <a:latin typeface="Arial" pitchFamily="34" charset="0"/>
            </a:endParaRPr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D2B40485-9D2A-4437-B298-A6A953D4DBC0}" type="slidenum">
              <a:rPr lang="en-GB" altLang="en-US">
                <a:solidFill>
                  <a:schemeClr val="tx1"/>
                </a:solidFill>
                <a:latin typeface="Arial" pitchFamily="34" charset="0"/>
              </a:rPr>
              <a:pPr/>
              <a:t>10</a:t>
            </a:fld>
            <a:endParaRPr lang="en-GB" altLang="en-US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439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3132E28-E1CD-48EB-9D24-E1AB64ED2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68C1A-DDE2-4BD0-A30A-D4F8A4B78F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4BB80-4620-4015-86A9-82798EE495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680A4-80F6-4DDA-9CA7-AA94E326F6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94E4D-B2B0-4467-B1F9-19D3FB3028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1C2C2-8E33-4611-A076-F99387C58C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8DAD5-23FA-4C8C-91E1-DEE4401CAD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A1149-82B1-472F-8A04-4596A784C3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DD981-4C0C-4BFA-8C42-976076400A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DC09F-A77E-4F45-997B-FBD03F3DC2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FC8CA-ABD4-4645-AB15-E955F1F51E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A3865-1C64-40DE-AC61-23E5BD736D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CAD3841-2FB0-4479-A412-DBAC37D2D1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800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.theiia.org/Pages/globaliiaHome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2286000"/>
            <a:ext cx="7772400" cy="938213"/>
          </a:xfrm>
        </p:spPr>
        <p:txBody>
          <a:bodyPr/>
          <a:lstStyle/>
          <a:p>
            <a:pPr marL="0" indent="1588" algn="ctr" eaLnBrk="1" hangingPunct="1"/>
            <a:r>
              <a:rPr lang="en-GB" sz="2800">
                <a:solidFill>
                  <a:schemeClr val="bg1"/>
                </a:solidFill>
              </a:rPr>
              <a:t>INTRODUCTION À LA GESTION DES FINANCES PUBLIQUES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5813" y="3857625"/>
            <a:ext cx="7715250" cy="1285875"/>
          </a:xfrm>
        </p:spPr>
        <p:txBody>
          <a:bodyPr/>
          <a:lstStyle/>
          <a:p>
            <a:pPr algn="ctr" eaLnBrk="1" hangingPunct="1"/>
            <a:r>
              <a:rPr lang="en-US" sz="3200" dirty="0">
                <a:solidFill>
                  <a:srgbClr val="FFD624"/>
                </a:solidFill>
              </a:rPr>
              <a:t>Module 5.1 – Audit interne</a:t>
            </a:r>
            <a:r>
              <a:rPr lang="en-GB" sz="3600" dirty="0">
                <a:solidFill>
                  <a:srgbClr val="A50021"/>
                </a:solidFill>
              </a:rPr>
              <a:t>	</a:t>
            </a:r>
          </a:p>
          <a:p>
            <a:pPr algn="ctr" eaLnBrk="1" hangingPunct="1"/>
            <a:endParaRPr lang="en-GB" sz="3600" dirty="0">
              <a:solidFill>
                <a:srgbClr val="EDB323"/>
              </a:solidFill>
            </a:endParaRPr>
          </a:p>
          <a:p>
            <a:pPr algn="ctr" eaLnBrk="1" hangingPunct="1"/>
            <a:endParaRPr lang="en-GB" sz="3600" dirty="0">
              <a:solidFill>
                <a:srgbClr val="EDB323"/>
              </a:solidFill>
            </a:endParaRPr>
          </a:p>
          <a:p>
            <a:pPr algn="ctr" eaLnBrk="1" hangingPunct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6C7E2-6713-4296-A6C2-0BE2D9D9D294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213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u contenu 1"/>
          <p:cNvSpPr>
            <a:spLocks noGrp="1"/>
          </p:cNvSpPr>
          <p:nvPr>
            <p:ph idx="1"/>
          </p:nvPr>
        </p:nvSpPr>
        <p:spPr>
          <a:xfrm>
            <a:off x="408230" y="2488540"/>
            <a:ext cx="8013576" cy="3608313"/>
          </a:xfrm>
        </p:spPr>
        <p:txBody>
          <a:bodyPr/>
          <a:lstStyle/>
          <a:p>
            <a:pPr marL="722313" eaLnBrk="1" hangingPunct="1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GB" i="0" dirty="0" err="1"/>
              <a:t>L’audit</a:t>
            </a:r>
            <a:r>
              <a:rPr lang="en-GB" i="0" dirty="0"/>
              <a:t> interne fait </a:t>
            </a:r>
            <a:r>
              <a:rPr lang="en-GB" i="0" dirty="0" err="1"/>
              <a:t>partie</a:t>
            </a:r>
            <a:r>
              <a:rPr lang="en-GB" i="0" dirty="0"/>
              <a:t> du </a:t>
            </a:r>
            <a:r>
              <a:rPr lang="en-GB" i="0" dirty="0" err="1"/>
              <a:t>système</a:t>
            </a:r>
            <a:r>
              <a:rPr lang="en-GB" i="0" dirty="0"/>
              <a:t> de </a:t>
            </a:r>
            <a:r>
              <a:rPr lang="en-GB" i="0" dirty="0" err="1"/>
              <a:t>contrôle</a:t>
            </a:r>
            <a:r>
              <a:rPr lang="en-GB" i="0" dirty="0"/>
              <a:t> interne</a:t>
            </a:r>
            <a:r>
              <a:rPr lang="en-GB" i="0" dirty="0">
                <a:ea typeface="+mn-ea"/>
                <a:cs typeface="+mn-cs"/>
              </a:rPr>
              <a:t>.</a:t>
            </a:r>
          </a:p>
          <a:p>
            <a:pPr marL="722313" eaLnBrk="1" hangingPunct="1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GB" i="0" dirty="0" err="1"/>
              <a:t>C’est</a:t>
            </a:r>
            <a:r>
              <a:rPr lang="en-GB" i="0" dirty="0"/>
              <a:t> </a:t>
            </a:r>
            <a:r>
              <a:rPr lang="en-GB" i="0" dirty="0" err="1"/>
              <a:t>une</a:t>
            </a:r>
            <a:r>
              <a:rPr lang="en-GB" i="0" dirty="0"/>
              <a:t> </a:t>
            </a:r>
            <a:r>
              <a:rPr lang="en-GB" i="0" dirty="0" err="1"/>
              <a:t>fonction</a:t>
            </a:r>
            <a:r>
              <a:rPr lang="en-GB" i="0" dirty="0"/>
              <a:t> de direction (management)</a:t>
            </a:r>
            <a:r>
              <a:rPr lang="en-GB" i="0" dirty="0">
                <a:ea typeface="+mn-ea"/>
                <a:cs typeface="+mn-cs"/>
              </a:rPr>
              <a:t>.</a:t>
            </a:r>
          </a:p>
          <a:p>
            <a:pPr marL="722313" eaLnBrk="1" hangingPunct="1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GB" i="0" dirty="0">
                <a:ea typeface="+mn-ea"/>
                <a:cs typeface="+mn-cs"/>
              </a:rPr>
              <a:t>Audit de </a:t>
            </a:r>
            <a:r>
              <a:rPr lang="en-GB" i="0" dirty="0" err="1">
                <a:ea typeface="+mn-ea"/>
                <a:cs typeface="+mn-cs"/>
              </a:rPr>
              <a:t>conformité</a:t>
            </a:r>
            <a:r>
              <a:rPr lang="en-GB" i="0" dirty="0">
                <a:ea typeface="+mn-ea"/>
                <a:cs typeface="+mn-cs"/>
              </a:rPr>
              <a:t> et audit de </a:t>
            </a:r>
            <a:r>
              <a:rPr lang="en-GB" i="0" dirty="0" err="1">
                <a:ea typeface="+mn-ea"/>
                <a:cs typeface="+mn-cs"/>
              </a:rPr>
              <a:t>système</a:t>
            </a:r>
            <a:r>
              <a:rPr lang="en-GB" i="0" dirty="0">
                <a:ea typeface="+mn-ea"/>
                <a:cs typeface="+mn-cs"/>
              </a:rPr>
              <a:t> </a:t>
            </a:r>
            <a:r>
              <a:rPr lang="en-GB" i="0" dirty="0" err="1">
                <a:ea typeface="+mn-ea"/>
                <a:cs typeface="+mn-cs"/>
              </a:rPr>
              <a:t>sont</a:t>
            </a:r>
            <a:r>
              <a:rPr lang="en-GB" i="0" dirty="0">
                <a:ea typeface="+mn-ea"/>
                <a:cs typeface="+mn-cs"/>
              </a:rPr>
              <a:t> </a:t>
            </a:r>
            <a:r>
              <a:rPr lang="en-GB" i="0" dirty="0" err="1">
                <a:ea typeface="+mn-ea"/>
                <a:cs typeface="+mn-cs"/>
              </a:rPr>
              <a:t>tous</a:t>
            </a:r>
            <a:r>
              <a:rPr lang="en-GB" i="0" dirty="0">
                <a:ea typeface="+mn-ea"/>
                <a:cs typeface="+mn-cs"/>
              </a:rPr>
              <a:t> </a:t>
            </a:r>
            <a:r>
              <a:rPr lang="en-GB" i="0" dirty="0" err="1">
                <a:ea typeface="+mn-ea"/>
                <a:cs typeface="+mn-cs"/>
              </a:rPr>
              <a:t>deux</a:t>
            </a:r>
            <a:r>
              <a:rPr lang="en-GB" i="0" dirty="0">
                <a:ea typeface="+mn-ea"/>
                <a:cs typeface="+mn-cs"/>
              </a:rPr>
              <a:t> </a:t>
            </a:r>
            <a:r>
              <a:rPr lang="en-GB" i="0" dirty="0" err="1">
                <a:ea typeface="+mn-ea"/>
                <a:cs typeface="+mn-cs"/>
              </a:rPr>
              <a:t>importants</a:t>
            </a:r>
            <a:r>
              <a:rPr lang="en-GB" i="0" dirty="0">
                <a:ea typeface="+mn-ea"/>
                <a:cs typeface="+mn-cs"/>
              </a:rPr>
              <a:t>.</a:t>
            </a:r>
          </a:p>
          <a:p>
            <a:pPr marL="722313" eaLnBrk="1" hangingPunct="1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GB" i="0" dirty="0">
                <a:ea typeface="+mn-ea"/>
                <a:cs typeface="+mn-cs"/>
              </a:rPr>
              <a:t>Il </a:t>
            </a:r>
            <a:r>
              <a:rPr lang="en-GB" i="0" dirty="0" err="1">
                <a:ea typeface="+mn-ea"/>
                <a:cs typeface="+mn-cs"/>
              </a:rPr>
              <a:t>existe</a:t>
            </a:r>
            <a:r>
              <a:rPr lang="en-GB" i="0" dirty="0">
                <a:ea typeface="+mn-ea"/>
                <a:cs typeface="+mn-cs"/>
              </a:rPr>
              <a:t> un corps </a:t>
            </a:r>
            <a:r>
              <a:rPr lang="en-GB" i="0" dirty="0" err="1">
                <a:ea typeface="+mn-ea"/>
                <a:cs typeface="+mn-cs"/>
              </a:rPr>
              <a:t>professionnel</a:t>
            </a:r>
            <a:r>
              <a:rPr lang="en-GB" i="0" dirty="0">
                <a:ea typeface="+mn-ea"/>
                <a:cs typeface="+mn-cs"/>
              </a:rPr>
              <a:t> international pour les </a:t>
            </a:r>
            <a:r>
              <a:rPr lang="en-GB" i="0" dirty="0" err="1">
                <a:ea typeface="+mn-ea"/>
                <a:cs typeface="+mn-cs"/>
              </a:rPr>
              <a:t>auditeurs</a:t>
            </a:r>
            <a:r>
              <a:rPr lang="en-GB" i="0" dirty="0">
                <a:ea typeface="+mn-ea"/>
                <a:cs typeface="+mn-cs"/>
              </a:rPr>
              <a:t> internes</a:t>
            </a:r>
            <a:r>
              <a:rPr lang="en-GB" dirty="0">
                <a:ea typeface="+mn-ea"/>
                <a:cs typeface="+mn-cs"/>
              </a:rPr>
              <a:t>.</a:t>
            </a:r>
            <a:endParaRPr lang="en-GB" i="0" dirty="0">
              <a:ea typeface="+mn-ea"/>
              <a:cs typeface="+mn-cs"/>
            </a:endParaRPr>
          </a:p>
        </p:txBody>
      </p:sp>
      <p:sp>
        <p:nvSpPr>
          <p:cNvPr id="1946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3A26896-F935-48F5-B754-89F7EAEB92A3}" type="slidenum">
              <a:rPr lang="en-GB" altLang="en-US" sz="1400" i="0">
                <a:solidFill>
                  <a:schemeClr val="tx1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en-US" sz="14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60389"/>
          </a:xfrm>
        </p:spPr>
        <p:txBody>
          <a:bodyPr/>
          <a:lstStyle/>
          <a:p>
            <a:pPr marL="0" indent="0" algn="ctr" eaLnBrk="1" hangingPunct="1"/>
            <a:r>
              <a:rPr lang="en-US" dirty="0"/>
              <a:t>Messages clef</a:t>
            </a:r>
            <a:endParaRPr lang="en-GB" altLang="en-US" dirty="0"/>
          </a:p>
        </p:txBody>
      </p:sp>
      <p:sp>
        <p:nvSpPr>
          <p:cNvPr id="7" name="Right Arrow 3">
            <a:extLst>
              <a:ext uri="{FF2B5EF4-FFF2-40B4-BE49-F238E27FC236}">
                <a16:creationId xmlns:a16="http://schemas.microsoft.com/office/drawing/2014/main" id="{3C9AB89A-B634-40E1-897E-A63AA6DA9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1279515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marL="3175"/>
            <a:endParaRPr lang="en-US"/>
          </a:p>
        </p:txBody>
      </p:sp>
      <p:sp>
        <p:nvSpPr>
          <p:cNvPr id="8" name="Right Arrow 4">
            <a:extLst>
              <a:ext uri="{FF2B5EF4-FFF2-40B4-BE49-F238E27FC236}">
                <a16:creationId xmlns:a16="http://schemas.microsoft.com/office/drawing/2014/main" id="{31CEC345-24F3-4DA9-BED8-9F81070E029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300192" y="1149882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marL="3175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61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bg" descr="dia-w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0" y="453156"/>
            <a:ext cx="1588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AutoShape 6"/>
          <p:cNvSpPr>
            <a:spLocks noGrp="1" noChangeArrowheads="1"/>
          </p:cNvSpPr>
          <p:nvPr>
            <p:ph type="body" idx="1"/>
          </p:nvPr>
        </p:nvSpPr>
        <p:spPr>
          <a:xfrm>
            <a:off x="744538" y="2104156"/>
            <a:ext cx="7545387" cy="4403725"/>
          </a:xfrm>
          <a:prstGeom prst="triangle">
            <a:avLst>
              <a:gd name="adj" fmla="val 50000"/>
            </a:avLst>
          </a:prstGeom>
          <a:solidFill>
            <a:srgbClr val="ECA519"/>
          </a:solidFill>
          <a:ln w="38100">
            <a:solidFill>
              <a:srgbClr val="A9A9A9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 </a:t>
            </a:r>
          </a:p>
        </p:txBody>
      </p:sp>
      <p:sp>
        <p:nvSpPr>
          <p:cNvPr id="26627" name="Text Box 9"/>
          <p:cNvSpPr txBox="1">
            <a:spLocks noChangeArrowheads="1"/>
          </p:cNvSpPr>
          <p:nvPr/>
        </p:nvSpPr>
        <p:spPr bwMode="auto">
          <a:xfrm>
            <a:off x="3652838" y="2892772"/>
            <a:ext cx="1728787" cy="433388"/>
          </a:xfrm>
          <a:prstGeom prst="rect">
            <a:avLst/>
          </a:prstGeom>
          <a:noFill/>
          <a:ln w="9525">
            <a:solidFill>
              <a:srgbClr val="A9A9A9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800" b="1" dirty="0" err="1">
                <a:solidFill>
                  <a:schemeClr val="tx1"/>
                </a:solidFill>
                <a:latin typeface="Arial" pitchFamily="34" charset="0"/>
              </a:rPr>
              <a:t>Parlement</a:t>
            </a:r>
            <a:endParaRPr lang="en-US" sz="1800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6628" name="Line 10"/>
          <p:cNvSpPr>
            <a:spLocks noChangeShapeType="1"/>
          </p:cNvSpPr>
          <p:nvPr/>
        </p:nvSpPr>
        <p:spPr bwMode="auto">
          <a:xfrm>
            <a:off x="2922588" y="3517031"/>
            <a:ext cx="3179762" cy="0"/>
          </a:xfrm>
          <a:prstGeom prst="line">
            <a:avLst/>
          </a:prstGeom>
          <a:noFill/>
          <a:ln w="76200">
            <a:solidFill>
              <a:srgbClr val="A9A9A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6629" name="Text Box 11"/>
          <p:cNvSpPr txBox="1">
            <a:spLocks noChangeArrowheads="1"/>
          </p:cNvSpPr>
          <p:nvPr/>
        </p:nvSpPr>
        <p:spPr bwMode="auto">
          <a:xfrm>
            <a:off x="3652837" y="3727797"/>
            <a:ext cx="1728788" cy="433388"/>
          </a:xfrm>
          <a:prstGeom prst="rect">
            <a:avLst/>
          </a:prstGeom>
          <a:noFill/>
          <a:ln w="9525">
            <a:solidFill>
              <a:srgbClr val="A9A9A9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800" b="1" dirty="0">
                <a:solidFill>
                  <a:schemeClr val="tx1"/>
                </a:solidFill>
                <a:latin typeface="Arial" pitchFamily="34" charset="0"/>
              </a:rPr>
              <a:t>Audit </a:t>
            </a:r>
            <a:r>
              <a:rPr lang="en-US" sz="1800" b="1" dirty="0" err="1">
                <a:solidFill>
                  <a:schemeClr val="tx1"/>
                </a:solidFill>
                <a:latin typeface="Arial" pitchFamily="34" charset="0"/>
              </a:rPr>
              <a:t>externe</a:t>
            </a:r>
            <a:endParaRPr lang="en-US" sz="1800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6630" name="Line 12"/>
          <p:cNvSpPr>
            <a:spLocks noChangeShapeType="1"/>
          </p:cNvSpPr>
          <p:nvPr/>
        </p:nvSpPr>
        <p:spPr bwMode="auto">
          <a:xfrm>
            <a:off x="622300" y="4312369"/>
            <a:ext cx="7680325" cy="0"/>
          </a:xfrm>
          <a:prstGeom prst="line">
            <a:avLst/>
          </a:prstGeom>
          <a:noFill/>
          <a:ln w="76200">
            <a:solidFill>
              <a:srgbClr val="A9A9A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6631" name="Text Box 13"/>
          <p:cNvSpPr txBox="1">
            <a:spLocks noChangeArrowheads="1"/>
          </p:cNvSpPr>
          <p:nvPr/>
        </p:nvSpPr>
        <p:spPr bwMode="auto">
          <a:xfrm>
            <a:off x="3328988" y="4539010"/>
            <a:ext cx="23764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800" b="1" dirty="0">
                <a:solidFill>
                  <a:schemeClr val="tx1"/>
                </a:solidFill>
                <a:latin typeface="Arial" pitchFamily="34" charset="0"/>
              </a:rPr>
              <a:t>Audit Interne</a:t>
            </a:r>
          </a:p>
        </p:txBody>
      </p:sp>
      <p:sp>
        <p:nvSpPr>
          <p:cNvPr id="26632" name="Line 14"/>
          <p:cNvSpPr>
            <a:spLocks noChangeShapeType="1"/>
          </p:cNvSpPr>
          <p:nvPr/>
        </p:nvSpPr>
        <p:spPr bwMode="auto">
          <a:xfrm>
            <a:off x="1439863" y="5244231"/>
            <a:ext cx="6119812" cy="0"/>
          </a:xfrm>
          <a:prstGeom prst="line">
            <a:avLst/>
          </a:prstGeom>
          <a:noFill/>
          <a:ln w="76200">
            <a:solidFill>
              <a:srgbClr val="A9A9A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6633" name="Text Box 15"/>
          <p:cNvSpPr txBox="1">
            <a:spLocks noChangeArrowheads="1"/>
          </p:cNvSpPr>
          <p:nvPr/>
        </p:nvSpPr>
        <p:spPr bwMode="auto">
          <a:xfrm>
            <a:off x="3167856" y="5471759"/>
            <a:ext cx="2808287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800" b="1" dirty="0" err="1">
                <a:solidFill>
                  <a:schemeClr val="tx1"/>
                </a:solidFill>
                <a:latin typeface="Arial" pitchFamily="34" charset="0"/>
              </a:rPr>
              <a:t>Contrôle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</a:rPr>
              <a:t> interne</a:t>
            </a:r>
          </a:p>
        </p:txBody>
      </p:sp>
      <p:sp>
        <p:nvSpPr>
          <p:cNvPr id="26634" name="Down Arrow 1"/>
          <p:cNvSpPr>
            <a:spLocks noChangeArrowheads="1"/>
          </p:cNvSpPr>
          <p:nvPr/>
        </p:nvSpPr>
        <p:spPr bwMode="auto">
          <a:xfrm>
            <a:off x="1082675" y="4312369"/>
            <a:ext cx="714375" cy="2212975"/>
          </a:xfrm>
          <a:prstGeom prst="downArrow">
            <a:avLst>
              <a:gd name="adj1" fmla="val 50000"/>
              <a:gd name="adj2" fmla="val 49937"/>
            </a:avLst>
          </a:prstGeom>
          <a:solidFill>
            <a:srgbClr val="BDDE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5" name="Oval 2"/>
          <p:cNvSpPr>
            <a:spLocks noChangeArrowheads="1"/>
          </p:cNvSpPr>
          <p:nvPr/>
        </p:nvSpPr>
        <p:spPr bwMode="auto">
          <a:xfrm>
            <a:off x="857250" y="4963244"/>
            <a:ext cx="2890838" cy="562630"/>
          </a:xfrm>
          <a:prstGeom prst="ellipse">
            <a:avLst/>
          </a:prstGeom>
          <a:solidFill>
            <a:srgbClr val="BDDE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nl-NL" sz="2000" b="1" dirty="0">
                <a:solidFill>
                  <a:schemeClr val="tx1"/>
                </a:solidFill>
              </a:rPr>
              <a:t>Management</a:t>
            </a:r>
          </a:p>
        </p:txBody>
      </p:sp>
      <p:sp>
        <p:nvSpPr>
          <p:cNvPr id="26636" name="Down Arrow 1"/>
          <p:cNvSpPr>
            <a:spLocks noChangeArrowheads="1"/>
          </p:cNvSpPr>
          <p:nvPr/>
        </p:nvSpPr>
        <p:spPr bwMode="auto">
          <a:xfrm rot="10800000">
            <a:off x="1439863" y="2093044"/>
            <a:ext cx="714375" cy="2212975"/>
          </a:xfrm>
          <a:prstGeom prst="downArrow">
            <a:avLst>
              <a:gd name="adj1" fmla="val 50000"/>
              <a:gd name="adj2" fmla="val 49937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7" name="Oval 2"/>
          <p:cNvSpPr>
            <a:spLocks noChangeArrowheads="1"/>
          </p:cNvSpPr>
          <p:nvPr/>
        </p:nvSpPr>
        <p:spPr bwMode="auto">
          <a:xfrm>
            <a:off x="1319213" y="2624856"/>
            <a:ext cx="2428875" cy="56197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nl-NL" sz="2000" b="1" dirty="0">
                <a:solidFill>
                  <a:schemeClr val="tx1"/>
                </a:solidFill>
              </a:rPr>
              <a:t>Politique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750" y="1444774"/>
            <a:ext cx="7610475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nl-NL" sz="2000" b="1" dirty="0" err="1">
                <a:latin typeface="+mn-lt"/>
                <a:ea typeface="ＭＳ Ｐゴシック" charset="0"/>
              </a:rPr>
              <a:t>L’audit</a:t>
            </a:r>
            <a:r>
              <a:rPr lang="nl-NL" sz="2000" b="1" dirty="0">
                <a:latin typeface="+mn-lt"/>
                <a:ea typeface="ＭＳ Ｐゴシック" charset="0"/>
              </a:rPr>
              <a:t> interne </a:t>
            </a:r>
            <a:r>
              <a:rPr lang="nl-NL" sz="2000" b="1" dirty="0" err="1">
                <a:latin typeface="+mn-lt"/>
                <a:ea typeface="ＭＳ Ｐゴシック" charset="0"/>
              </a:rPr>
              <a:t>est</a:t>
            </a:r>
            <a:r>
              <a:rPr lang="nl-NL" sz="2000" b="1" dirty="0">
                <a:latin typeface="+mn-lt"/>
                <a:ea typeface="ＭＳ Ｐゴシック" charset="0"/>
              </a:rPr>
              <a:t> </a:t>
            </a:r>
            <a:r>
              <a:rPr lang="nl-NL" sz="2000" b="1" dirty="0" err="1">
                <a:latin typeface="+mn-lt"/>
                <a:ea typeface="ＭＳ Ｐゴシック" charset="0"/>
              </a:rPr>
              <a:t>rattaché</a:t>
            </a:r>
            <a:r>
              <a:rPr lang="nl-NL" sz="2000" b="1" dirty="0">
                <a:latin typeface="+mn-lt"/>
                <a:ea typeface="ＭＳ Ｐゴシック" charset="0"/>
              </a:rPr>
              <a:t> à </a:t>
            </a:r>
            <a:r>
              <a:rPr lang="nl-NL" sz="2000" b="1" dirty="0" err="1">
                <a:latin typeface="+mn-lt"/>
                <a:ea typeface="ＭＳ Ｐゴシック" charset="0"/>
              </a:rPr>
              <a:t>l’exécutif</a:t>
            </a:r>
            <a:endParaRPr lang="en-GB" sz="2000" b="1" dirty="0">
              <a:latin typeface="+mn-lt"/>
              <a:ea typeface="ＭＳ Ｐゴシック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04EBB-7DDE-4261-BAE3-A0272D3D190C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21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u contenu 1"/>
          <p:cNvSpPr>
            <a:spLocks noGrp="1"/>
          </p:cNvSpPr>
          <p:nvPr>
            <p:ph idx="1"/>
          </p:nvPr>
        </p:nvSpPr>
        <p:spPr>
          <a:xfrm>
            <a:off x="250825" y="2071678"/>
            <a:ext cx="8893175" cy="4562485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  <a:buFont typeface="Wingdings" pitchFamily="2" charset="2"/>
              <a:buChar char="Ø"/>
            </a:pPr>
            <a:r>
              <a:rPr lang="fr-FR" sz="2200" i="0" dirty="0"/>
              <a:t>Approches: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b="0" dirty="0"/>
              <a:t>Inspection ou audit de conformité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b="0" dirty="0"/>
              <a:t>Audit de système: vérifie que les contrôles internes fonctionnent correctement et formule des recommandations pour l’optimisation des contrôles </a:t>
            </a:r>
          </a:p>
          <a:p>
            <a:pPr marL="457200" lvl="1" indent="0" eaLnBrk="1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fr-FR" sz="2200" b="0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  <a:buFont typeface="Wingdings" pitchFamily="2" charset="2"/>
              <a:buChar char="Ø"/>
            </a:pPr>
            <a:r>
              <a:rPr lang="fr-FR" sz="2200" b="0" i="0" dirty="0"/>
              <a:t>En pratique: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b="0" dirty="0"/>
              <a:t>Très peu d’unités dans les pays francophones, mais des inspections (souvent faibles)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b="0" dirty="0"/>
              <a:t>Les unités d’audits des pays africains anglophones font surtout des audits de conformité. </a:t>
            </a:r>
          </a:p>
          <a:p>
            <a:pPr lvl="2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fr-FR" sz="2000" b="0" i="0" dirty="0"/>
              <a:t>Certaines unités “d’audit” font aussi du contrôle financier ex-ante (dit quelquefois </a:t>
            </a:r>
            <a:r>
              <a:rPr lang="fr-FR" sz="2000" b="0" i="0" dirty="0" err="1"/>
              <a:t>pre</a:t>
            </a:r>
            <a:r>
              <a:rPr lang="fr-FR" sz="2000" b="0" i="0" dirty="0"/>
              <a:t>-audit)</a:t>
            </a:r>
          </a:p>
          <a:p>
            <a:pPr eaLnBrk="1" hangingPunct="1"/>
            <a:endParaRPr lang="fr-BE" dirty="0"/>
          </a:p>
        </p:txBody>
      </p:sp>
      <p:sp>
        <p:nvSpPr>
          <p:cNvPr id="31747" name="Titre 2"/>
          <p:cNvSpPr>
            <a:spLocks noGrp="1"/>
          </p:cNvSpPr>
          <p:nvPr>
            <p:ph type="title"/>
          </p:nvPr>
        </p:nvSpPr>
        <p:spPr>
          <a:xfrm>
            <a:off x="0" y="1285875"/>
            <a:ext cx="9144000" cy="785803"/>
          </a:xfrm>
          <a:ln/>
        </p:spPr>
        <p:txBody>
          <a:bodyPr/>
          <a:lstStyle/>
          <a:p>
            <a:pPr indent="0" eaLnBrk="1" hangingPunct="1"/>
            <a:r>
              <a:rPr lang="fr-BE" i="1" dirty="0"/>
              <a:t>AUDIT INTERNE</a:t>
            </a:r>
          </a:p>
        </p:txBody>
      </p:sp>
      <p:sp>
        <p:nvSpPr>
          <p:cNvPr id="31748" name="Espace réservé du numéro de diapositive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24A9422-DB34-4359-8C1E-AFEB1F55584B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1"/>
          <p:cNvSpPr>
            <a:spLocks noGrp="1"/>
          </p:cNvSpPr>
          <p:nvPr>
            <p:ph idx="1"/>
          </p:nvPr>
        </p:nvSpPr>
        <p:spPr>
          <a:xfrm>
            <a:off x="358775" y="1785927"/>
            <a:ext cx="8785225" cy="3587762"/>
          </a:xfrm>
        </p:spPr>
        <p:txBody>
          <a:bodyPr/>
          <a:lstStyle/>
          <a:p>
            <a:pPr eaLnBrk="1" hangingPunct="1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fr-FR" sz="2200" i="0" dirty="0"/>
              <a:t>L’ inspection générale des finances – systèmes francophones</a:t>
            </a:r>
          </a:p>
          <a:p>
            <a:pPr lvl="1" eaLnBrk="1" hangingPunct="1">
              <a:spcBef>
                <a:spcPts val="0"/>
              </a:spcBef>
              <a:buClrTx/>
            </a:pPr>
            <a:r>
              <a:rPr lang="fr-FR" b="0" dirty="0"/>
              <a:t>examine les transactions, les comptes et les organismes</a:t>
            </a:r>
          </a:p>
          <a:p>
            <a:pPr lvl="1" eaLnBrk="1" hangingPunct="1">
              <a:spcBef>
                <a:spcPts val="0"/>
              </a:spcBef>
              <a:buClrTx/>
            </a:pPr>
            <a:r>
              <a:rPr lang="fr-FR" b="0" dirty="0"/>
              <a:t>conformité – les lois des finances &amp; les réglementations sont-elles respectées ?</a:t>
            </a:r>
          </a:p>
          <a:p>
            <a:pPr lvl="1" eaLnBrk="1" hangingPunct="1">
              <a:spcBef>
                <a:spcPts val="0"/>
              </a:spcBef>
              <a:buClrTx/>
            </a:pPr>
            <a:r>
              <a:rPr lang="fr-FR" b="0" dirty="0"/>
              <a:t>rectifie – analyse les problèmes &amp; préconise des changements</a:t>
            </a:r>
          </a:p>
          <a:p>
            <a:pPr lvl="1" eaLnBrk="1" hangingPunct="1">
              <a:spcBef>
                <a:spcPts val="0"/>
              </a:spcBef>
              <a:buClrTx/>
            </a:pPr>
            <a:r>
              <a:rPr lang="fr-FR" b="0" dirty="0"/>
              <a:t>rend des comptes au ministère des Finances </a:t>
            </a:r>
          </a:p>
          <a:p>
            <a:pPr marL="457200" lvl="1" indent="0" eaLnBrk="1" hangingPunct="1">
              <a:spcBef>
                <a:spcPts val="0"/>
              </a:spcBef>
              <a:buClrTx/>
              <a:buNone/>
            </a:pPr>
            <a:endParaRPr lang="fr-FR" sz="1900" b="0" dirty="0"/>
          </a:p>
          <a:p>
            <a:pPr eaLnBrk="1" hangingPunct="1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fr-FR" sz="2200" i="0" dirty="0"/>
              <a:t>L’inspection s’assure que tous les comptables respectent les réglementations (si l’audit interne n’est pas effectué au sein du Trésor)</a:t>
            </a:r>
          </a:p>
          <a:p>
            <a:pPr marL="0" indent="0" eaLnBrk="1" hangingPunct="1">
              <a:spcBef>
                <a:spcPts val="0"/>
              </a:spcBef>
              <a:buClrTx/>
              <a:buNone/>
            </a:pPr>
            <a:endParaRPr lang="fr-FR" sz="2000" i="0" dirty="0"/>
          </a:p>
          <a:p>
            <a:pPr eaLnBrk="1" hangingPunct="1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fr-FR" sz="2200" i="0" dirty="0"/>
              <a:t>Inspections dans les ministères sectoriel (éducation, santé, etc.)</a:t>
            </a:r>
            <a:br>
              <a:rPr lang="fr-FR" i="0" dirty="0"/>
            </a:br>
            <a:endParaRPr lang="fr-FR" i="0" dirty="0"/>
          </a:p>
          <a:p>
            <a:pPr eaLnBrk="1" hangingPunct="1">
              <a:buClrTx/>
            </a:pPr>
            <a:endParaRPr lang="en-US" i="0" dirty="0"/>
          </a:p>
        </p:txBody>
      </p:sp>
      <p:sp>
        <p:nvSpPr>
          <p:cNvPr id="33795" name="Title 2"/>
          <p:cNvSpPr>
            <a:spLocks noGrp="1"/>
          </p:cNvSpPr>
          <p:nvPr>
            <p:ph type="title"/>
          </p:nvPr>
        </p:nvSpPr>
        <p:spPr>
          <a:xfrm>
            <a:off x="285750" y="928670"/>
            <a:ext cx="8858250" cy="1143000"/>
          </a:xfrm>
          <a:ln/>
        </p:spPr>
        <p:txBody>
          <a:bodyPr/>
          <a:lstStyle/>
          <a:p>
            <a:pPr marL="24161750" indent="-24161750" eaLnBrk="1" hangingPunct="1"/>
            <a:r>
              <a:rPr lang="fr-FR" sz="2600" i="1" dirty="0"/>
              <a:t>Inspection ou audit de conformité</a:t>
            </a:r>
          </a:p>
        </p:txBody>
      </p:sp>
      <p:sp>
        <p:nvSpPr>
          <p:cNvPr id="33796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994D33F2-8920-483C-A9EA-5C242EBC3FE2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contenu 1"/>
          <p:cNvSpPr>
            <a:spLocks noGrp="1"/>
          </p:cNvSpPr>
          <p:nvPr>
            <p:ph idx="1"/>
          </p:nvPr>
        </p:nvSpPr>
        <p:spPr>
          <a:xfrm>
            <a:off x="214282" y="2500306"/>
            <a:ext cx="8229600" cy="3705225"/>
          </a:xfrm>
        </p:spPr>
        <p:txBody>
          <a:bodyPr/>
          <a:lstStyle/>
          <a:p>
            <a:pPr marL="379413" indent="-379413" eaLnBrk="1" hangingPunct="1">
              <a:lnSpc>
                <a:spcPct val="90000"/>
              </a:lnSpc>
              <a:spcAft>
                <a:spcPts val="1200"/>
              </a:spcAft>
              <a:buClrTx/>
              <a:buFont typeface="Wingdings" pitchFamily="2" charset="2"/>
              <a:buChar char="Ø"/>
            </a:pPr>
            <a:r>
              <a:rPr lang="fr-FR" i="0" dirty="0"/>
              <a:t>Examine le système de  contrôle interne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fr-FR" i="0" dirty="0"/>
              <a:t>Définition « moderne » de l’audit "L'audit interne est une activité indépendante et objective qui donne à une organisation une assurance sur le degré de maîtrise de ses opérations, lui apporte ses conseils pour les améliorer et contribue à créer de la valeur ajoutée" (</a:t>
            </a:r>
            <a:r>
              <a:rPr lang="fr-FR" dirty="0"/>
              <a:t>Institute of </a:t>
            </a:r>
            <a:r>
              <a:rPr lang="fr-FR" dirty="0" err="1"/>
              <a:t>internal</a:t>
            </a:r>
            <a:r>
              <a:rPr lang="fr-FR" dirty="0"/>
              <a:t> </a:t>
            </a:r>
            <a:r>
              <a:rPr lang="fr-FR" dirty="0" err="1"/>
              <a:t>auditors</a:t>
            </a:r>
            <a:r>
              <a:rPr lang="fr-FR" dirty="0"/>
              <a:t>)</a:t>
            </a:r>
          </a:p>
          <a:p>
            <a:pPr marL="379413" indent="-379413" eaLnBrk="1" hangingPunct="1">
              <a:lnSpc>
                <a:spcPct val="90000"/>
              </a:lnSpc>
              <a:spcAft>
                <a:spcPts val="1200"/>
              </a:spcAft>
              <a:buClrTx/>
            </a:pPr>
            <a:endParaRPr lang="en-ZW" dirty="0"/>
          </a:p>
          <a:p>
            <a:pPr marL="379413" indent="-379413" eaLnBrk="1" hangingPunct="1"/>
            <a:endParaRPr lang="fr-BE" dirty="0"/>
          </a:p>
        </p:txBody>
      </p:sp>
      <p:sp>
        <p:nvSpPr>
          <p:cNvPr id="34819" name="Titre 2"/>
          <p:cNvSpPr>
            <a:spLocks noGrp="1"/>
          </p:cNvSpPr>
          <p:nvPr>
            <p:ph type="title"/>
          </p:nvPr>
        </p:nvSpPr>
        <p:spPr>
          <a:xfrm>
            <a:off x="0" y="1000125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fr-BE" i="1" dirty="0"/>
              <a:t>Audit de systèmes (axé sur le risque)</a:t>
            </a:r>
          </a:p>
        </p:txBody>
      </p:sp>
      <p:sp>
        <p:nvSpPr>
          <p:cNvPr id="34821" name="Espace réservé du numéro de diapositive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D35BA75-C1C6-465E-854D-9C42D038FB3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u contenu 1"/>
          <p:cNvSpPr>
            <a:spLocks noGrp="1"/>
          </p:cNvSpPr>
          <p:nvPr>
            <p:ph idx="1"/>
          </p:nvPr>
        </p:nvSpPr>
        <p:spPr>
          <a:xfrm>
            <a:off x="251520" y="2357438"/>
            <a:ext cx="8229600" cy="3276607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sz="2200" i="0" dirty="0"/>
              <a:t>Il est plus simple d’identifier les irrégularités qu’un mauvais contrôle interne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endParaRPr lang="fr-FR" sz="900" i="0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sz="2200" i="0" dirty="0"/>
              <a:t>Le champ d’application de l’audit interne devrait  inclure tous les systèmes, procédures et lieux des entités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fr-FR" sz="900" i="0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sz="2200" i="0" dirty="0"/>
              <a:t>L’audit interne devrait vérifier tous les systèmes de contrôle interne des entités, sa gestion du risque et ses procédures de gouvernance d’entreprise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fr-FR" sz="900" i="0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sz="2200" i="0" dirty="0"/>
              <a:t>Doit couvrir les systèmes les plus importants (présentant des risques) chaque année</a:t>
            </a:r>
          </a:p>
          <a:p>
            <a:pPr eaLnBrk="1" hangingPunct="1"/>
            <a:endParaRPr lang="fr-BE" dirty="0"/>
          </a:p>
        </p:txBody>
      </p:sp>
      <p:sp>
        <p:nvSpPr>
          <p:cNvPr id="36867" name="Titre 2"/>
          <p:cNvSpPr>
            <a:spLocks noGrp="1"/>
          </p:cNvSpPr>
          <p:nvPr>
            <p:ph type="title"/>
          </p:nvPr>
        </p:nvSpPr>
        <p:spPr>
          <a:xfrm>
            <a:off x="0" y="1214438"/>
            <a:ext cx="9144000" cy="1143000"/>
          </a:xfrm>
          <a:ln/>
        </p:spPr>
        <p:txBody>
          <a:bodyPr/>
          <a:lstStyle/>
          <a:p>
            <a:pPr marL="342900" indent="-342900" eaLnBrk="1" hangingPunct="1"/>
            <a:r>
              <a:rPr lang="fr-FR" i="1" dirty="0"/>
              <a:t>Difficultés d’introduction de l’audit de systèmes (axé </a:t>
            </a:r>
            <a:r>
              <a:rPr lang="fr-FR" sz="3200" i="1" dirty="0"/>
              <a:t>sur le risque)</a:t>
            </a:r>
            <a:endParaRPr lang="fr-FR" i="1" dirty="0"/>
          </a:p>
        </p:txBody>
      </p:sp>
      <p:sp>
        <p:nvSpPr>
          <p:cNvPr id="36868" name="Espace réservé du numéro de diapositive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EC82D23-707C-4CB2-B120-48F3B4A39EBA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u contenu 1"/>
          <p:cNvSpPr>
            <a:spLocks noGrp="1"/>
          </p:cNvSpPr>
          <p:nvPr>
            <p:ph idx="1"/>
          </p:nvPr>
        </p:nvSpPr>
        <p:spPr>
          <a:xfrm>
            <a:off x="285750" y="3000375"/>
            <a:ext cx="8229600" cy="2847975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fr-FR" sz="2800" i="0" dirty="0"/>
              <a:t>Rend des comptes directement au secrétaire général ou au ministre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fr-FR" sz="2800" i="0" dirty="0"/>
              <a:t>Indépendant du Directeur de la Comptabilité</a:t>
            </a:r>
          </a:p>
          <a:p>
            <a:pPr eaLnBrk="1" hangingPunct="1"/>
            <a:endParaRPr lang="fr-BE" dirty="0"/>
          </a:p>
        </p:txBody>
      </p:sp>
      <p:sp>
        <p:nvSpPr>
          <p:cNvPr id="39939" name="Titre 2"/>
          <p:cNvSpPr>
            <a:spLocks noGrp="1"/>
          </p:cNvSpPr>
          <p:nvPr>
            <p:ph type="title"/>
          </p:nvPr>
        </p:nvSpPr>
        <p:spPr>
          <a:xfrm>
            <a:off x="0" y="1285875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fr-BE" i="1"/>
              <a:t>Indépendance de l’audit interne</a:t>
            </a:r>
          </a:p>
        </p:txBody>
      </p:sp>
      <p:sp>
        <p:nvSpPr>
          <p:cNvPr id="39940" name="Espace réservé du numéro de diapositive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796B3E4-6AA5-4B51-945F-B29C76A2DF31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688" y="2328987"/>
            <a:ext cx="8229600" cy="4392488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/>
              <a:t>Il </a:t>
            </a:r>
            <a:r>
              <a:rPr lang="en-GB" i="0" dirty="0" err="1"/>
              <a:t>devrait</a:t>
            </a:r>
            <a:r>
              <a:rPr lang="en-GB" i="0" dirty="0"/>
              <a:t> y </a:t>
            </a:r>
            <a:r>
              <a:rPr lang="en-GB" i="0" dirty="0" err="1"/>
              <a:t>avoir</a:t>
            </a:r>
            <a:r>
              <a:rPr lang="en-GB" i="0" dirty="0"/>
              <a:t> </a:t>
            </a:r>
            <a:r>
              <a:rPr lang="en-GB" i="0" dirty="0" err="1"/>
              <a:t>une</a:t>
            </a:r>
            <a:r>
              <a:rPr lang="en-GB" i="0" dirty="0"/>
              <a:t> obligation pour </a:t>
            </a:r>
            <a:r>
              <a:rPr lang="en-GB" i="0" dirty="0" err="1"/>
              <a:t>toutes</a:t>
            </a:r>
            <a:r>
              <a:rPr lang="en-GB" i="0" dirty="0"/>
              <a:t> les unites d’être </a:t>
            </a:r>
            <a:r>
              <a:rPr lang="en-GB" i="0" dirty="0" err="1"/>
              <a:t>couvertes</a:t>
            </a:r>
            <a:r>
              <a:rPr lang="en-GB" i="0" dirty="0"/>
              <a:t> par </a:t>
            </a:r>
            <a:r>
              <a:rPr lang="en-GB" i="0" dirty="0" err="1"/>
              <a:t>l’audit</a:t>
            </a:r>
            <a:r>
              <a:rPr lang="en-GB" i="0" dirty="0"/>
              <a:t> interne (</a:t>
            </a:r>
            <a:r>
              <a:rPr lang="en-GB" i="0" dirty="0" err="1"/>
              <a:t>une</a:t>
            </a:r>
            <a:r>
              <a:rPr lang="en-GB" i="0" dirty="0"/>
              <a:t> </a:t>
            </a:r>
            <a:r>
              <a:rPr lang="en-GB" i="0" dirty="0" err="1"/>
              <a:t>fois</a:t>
            </a:r>
            <a:r>
              <a:rPr lang="en-GB" i="0" dirty="0"/>
              <a:t> mis </a:t>
            </a:r>
            <a:r>
              <a:rPr lang="en-GB" i="0" dirty="0" err="1"/>
              <a:t>en</a:t>
            </a:r>
            <a:r>
              <a:rPr lang="en-GB" i="0" dirty="0"/>
              <a:t> place </a:t>
            </a:r>
            <a:r>
              <a:rPr lang="en-GB" i="0" dirty="0" err="1"/>
              <a:t>l’audit</a:t>
            </a:r>
            <a:r>
              <a:rPr lang="en-GB" i="0" dirty="0"/>
              <a:t> interne);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 err="1"/>
              <a:t>L’audit</a:t>
            </a:r>
            <a:r>
              <a:rPr lang="en-GB" i="0" dirty="0"/>
              <a:t> interne </a:t>
            </a:r>
            <a:r>
              <a:rPr lang="en-GB" i="0" dirty="0" err="1"/>
              <a:t>est</a:t>
            </a:r>
            <a:r>
              <a:rPr lang="en-GB" i="0" dirty="0"/>
              <a:t> </a:t>
            </a:r>
            <a:r>
              <a:rPr lang="en-GB" i="0" dirty="0" err="1"/>
              <a:t>partie</a:t>
            </a:r>
            <a:r>
              <a:rPr lang="en-GB" i="0" dirty="0"/>
              <a:t> </a:t>
            </a:r>
            <a:r>
              <a:rPr lang="en-GB" i="0" dirty="0" err="1"/>
              <a:t>intégrale</a:t>
            </a:r>
            <a:r>
              <a:rPr lang="en-GB" i="0" dirty="0"/>
              <a:t> du </a:t>
            </a:r>
            <a:r>
              <a:rPr lang="en-GB" i="0" dirty="0" err="1"/>
              <a:t>contrôle</a:t>
            </a:r>
            <a:r>
              <a:rPr lang="en-GB" i="0" dirty="0"/>
              <a:t> interne et de </a:t>
            </a:r>
            <a:r>
              <a:rPr lang="en-GB" i="0" dirty="0" err="1"/>
              <a:t>l’aide</a:t>
            </a:r>
            <a:r>
              <a:rPr lang="en-GB" i="0" dirty="0"/>
              <a:t> au management;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/>
              <a:t>Les audits </a:t>
            </a:r>
            <a:r>
              <a:rPr lang="en-GB" i="0" dirty="0" err="1"/>
              <a:t>doivent</a:t>
            </a:r>
            <a:r>
              <a:rPr lang="en-GB" i="0" dirty="0"/>
              <a:t> </a:t>
            </a:r>
            <a:r>
              <a:rPr lang="en-GB" i="0" dirty="0" err="1"/>
              <a:t>être</a:t>
            </a:r>
            <a:r>
              <a:rPr lang="en-GB" i="0" dirty="0"/>
              <a:t> </a:t>
            </a:r>
            <a:r>
              <a:rPr lang="en-GB" i="0" dirty="0" err="1"/>
              <a:t>planifiés</a:t>
            </a:r>
            <a:r>
              <a:rPr lang="en-GB" i="0" dirty="0"/>
              <a:t> et </a:t>
            </a:r>
            <a:r>
              <a:rPr lang="en-GB" i="0" dirty="0" err="1"/>
              <a:t>agréés</a:t>
            </a:r>
            <a:r>
              <a:rPr lang="en-GB" i="0" dirty="0"/>
              <a:t> par les services, </a:t>
            </a:r>
            <a:r>
              <a:rPr lang="en-GB" dirty="0" err="1"/>
              <a:t>excepté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cas</a:t>
            </a:r>
            <a:r>
              <a:rPr lang="en-GB" dirty="0"/>
              <a:t> de soupçons de malversation</a:t>
            </a:r>
            <a:r>
              <a:rPr lang="en-GB" b="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8E01-BB4B-4D85-BF54-E23AA2CB9803}" type="slidenum">
              <a:rPr lang="en-GB" altLang="en-US" smtClean="0"/>
              <a:pPr/>
              <a:t>8</a:t>
            </a:fld>
            <a:endParaRPr lang="en-GB" altLang="en-US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-36512" y="1277888"/>
            <a:ext cx="9144000" cy="78296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en-US" sz="2800" dirty="0" err="1"/>
              <a:t>Caractéristiques</a:t>
            </a:r>
            <a:r>
              <a:rPr lang="en-GB" altLang="en-US" sz="2800" dirty="0"/>
              <a:t> de </a:t>
            </a:r>
            <a:r>
              <a:rPr lang="en-GB" altLang="en-US" sz="2800" dirty="0" err="1"/>
              <a:t>l’Audit</a:t>
            </a:r>
            <a:r>
              <a:rPr lang="en-GB" altLang="en-US" sz="2800" dirty="0"/>
              <a:t> Interne</a:t>
            </a:r>
          </a:p>
        </p:txBody>
      </p:sp>
    </p:spTree>
    <p:extLst>
      <p:ext uri="{BB962C8B-B14F-4D97-AF65-F5344CB8AC3E}">
        <p14:creationId xmlns:p14="http://schemas.microsoft.com/office/powerpoint/2010/main" val="1244965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892" y="2060848"/>
            <a:ext cx="7643192" cy="3529013"/>
          </a:xfrm>
        </p:spPr>
        <p:txBody>
          <a:bodyPr/>
          <a:lstStyle/>
          <a:p>
            <a:pPr marL="0" indent="0">
              <a:spcAft>
                <a:spcPts val="1200"/>
              </a:spcAft>
              <a:buClrTx/>
              <a:buNone/>
            </a:pPr>
            <a:endParaRPr lang="en-GB" b="1" i="0" dirty="0"/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/>
              <a:t>Ce </a:t>
            </a:r>
            <a:r>
              <a:rPr lang="en-GB" i="0" dirty="0" err="1"/>
              <a:t>sont</a:t>
            </a:r>
            <a:r>
              <a:rPr lang="en-GB" i="0" dirty="0"/>
              <a:t> des rapports pour le management – </a:t>
            </a:r>
            <a:r>
              <a:rPr lang="en-GB" i="0" dirty="0" err="1"/>
              <a:t>Ils</a:t>
            </a:r>
            <a:r>
              <a:rPr lang="en-GB" i="0" dirty="0"/>
              <a:t> ne </a:t>
            </a:r>
            <a:r>
              <a:rPr lang="en-GB" i="0" dirty="0" err="1"/>
              <a:t>sont</a:t>
            </a:r>
            <a:r>
              <a:rPr lang="en-GB" i="0" dirty="0"/>
              <a:t> pas </a:t>
            </a:r>
            <a:r>
              <a:rPr lang="en-GB" i="0" dirty="0" err="1"/>
              <a:t>rendus</a:t>
            </a:r>
            <a:r>
              <a:rPr lang="en-GB" i="0" dirty="0"/>
              <a:t> publics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en-GB" i="0" dirty="0"/>
              <a:t>Institute of Internal Auditors (IIA) </a:t>
            </a:r>
            <a:r>
              <a:rPr lang="en-GB" i="0" dirty="0" err="1"/>
              <a:t>est</a:t>
            </a:r>
            <a:r>
              <a:rPr lang="en-GB" i="0" dirty="0"/>
              <a:t> un corps </a:t>
            </a:r>
            <a:r>
              <a:rPr lang="en-GB" i="0" dirty="0" err="1"/>
              <a:t>professionnel</a:t>
            </a:r>
            <a:r>
              <a:rPr lang="en-GB" i="0" dirty="0"/>
              <a:t> Mondial qui </a:t>
            </a:r>
            <a:r>
              <a:rPr lang="en-GB" i="0" dirty="0" err="1"/>
              <a:t>fournit</a:t>
            </a:r>
            <a:r>
              <a:rPr lang="en-GB" i="0" dirty="0"/>
              <a:t> des </a:t>
            </a:r>
            <a:r>
              <a:rPr lang="en-GB" i="0" dirty="0" err="1"/>
              <a:t>informations</a:t>
            </a:r>
            <a:r>
              <a:rPr lang="en-GB" i="0" dirty="0"/>
              <a:t> et de la formation</a:t>
            </a:r>
          </a:p>
          <a:p>
            <a:pPr marL="0" indent="0">
              <a:buClrTx/>
              <a:buNone/>
            </a:pPr>
            <a:r>
              <a:rPr lang="en-GB" sz="2000" dirty="0">
                <a:hlinkClick r:id="rId2"/>
              </a:rPr>
              <a:t>https://global.theiia.org/Pages/globaliiaHome.aspx</a:t>
            </a:r>
            <a:r>
              <a:rPr lang="en-GB" sz="20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8E01-BB4B-4D85-BF54-E23AA2CB9803}" type="slidenum">
              <a:rPr lang="en-GB" altLang="en-US" smtClean="0"/>
              <a:pPr/>
              <a:t>9</a:t>
            </a:fld>
            <a:endParaRPr lang="en-GB" altLang="en-US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-36512" y="1277888"/>
            <a:ext cx="9144000" cy="78296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/>
            <a:r>
              <a:rPr lang="en-GB" altLang="en-US" sz="2800" dirty="0"/>
              <a:t>Les rapports </a:t>
            </a:r>
            <a:r>
              <a:rPr lang="en-GB" altLang="en-US" sz="2800" dirty="0" err="1"/>
              <a:t>d’audit</a:t>
            </a:r>
            <a:r>
              <a:rPr lang="en-GB" altLang="en-US" sz="2800" dirty="0"/>
              <a:t> interne</a:t>
            </a:r>
          </a:p>
        </p:txBody>
      </p:sp>
    </p:spTree>
    <p:extLst>
      <p:ext uri="{BB962C8B-B14F-4D97-AF65-F5344CB8AC3E}">
        <p14:creationId xmlns:p14="http://schemas.microsoft.com/office/powerpoint/2010/main" val="36849219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" val="0"/>
  <p:tag name="DS-SLIDEID" val="dia-met-opsomming"/>
  <p:tag name="DS-STYLEID" val="dia-wit-opsomm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S-SHAPEID" val="bg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513</Words>
  <Application>Microsoft Office PowerPoint</Application>
  <PresentationFormat>On-screen Show (4:3)</PresentationFormat>
  <Paragraphs>78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MS PGothic</vt:lpstr>
      <vt:lpstr>MS PGothic</vt:lpstr>
      <vt:lpstr>Arial</vt:lpstr>
      <vt:lpstr>Times New Roman</vt:lpstr>
      <vt:lpstr>Verdana</vt:lpstr>
      <vt:lpstr>Wingdings</vt:lpstr>
      <vt:lpstr>Slide_Master</vt:lpstr>
      <vt:lpstr>INTRODUCTION À LA GESTION DES FINANCES PUBLIQUES</vt:lpstr>
      <vt:lpstr>PowerPoint Presentation</vt:lpstr>
      <vt:lpstr>AUDIT INTERNE</vt:lpstr>
      <vt:lpstr>Inspection ou audit de conformité</vt:lpstr>
      <vt:lpstr>Audit de systèmes (axé sur le risque)</vt:lpstr>
      <vt:lpstr>Difficultés d’introduction de l’audit de systèmes (axé sur le risque)</vt:lpstr>
      <vt:lpstr>Indépendance de l’audit interne</vt:lpstr>
      <vt:lpstr>Caractéristiques de l’Audit Interne</vt:lpstr>
      <vt:lpstr>Les rapports d’audit interne</vt:lpstr>
      <vt:lpstr>Messages clef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157</cp:revision>
  <dcterms:created xsi:type="dcterms:W3CDTF">2011-10-28T10:25:18Z</dcterms:created>
  <dcterms:modified xsi:type="dcterms:W3CDTF">2018-06-13T09:37:18Z</dcterms:modified>
</cp:coreProperties>
</file>