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7" r:id="rId3"/>
    <p:sldId id="410" r:id="rId4"/>
    <p:sldId id="388" r:id="rId5"/>
    <p:sldId id="389" r:id="rId6"/>
    <p:sldId id="390" r:id="rId7"/>
    <p:sldId id="412" r:id="rId8"/>
    <p:sldId id="391" r:id="rId9"/>
    <p:sldId id="409" r:id="rId10"/>
    <p:sldId id="393" r:id="rId11"/>
    <p:sldId id="400" r:id="rId12"/>
    <p:sldId id="408" r:id="rId13"/>
    <p:sldId id="406" r:id="rId14"/>
    <p:sldId id="403" r:id="rId15"/>
    <p:sldId id="402" r:id="rId16"/>
    <p:sldId id="404" r:id="rId17"/>
    <p:sldId id="405" r:id="rId18"/>
    <p:sldId id="328" r:id="rId19"/>
    <p:sldId id="383" r:id="rId20"/>
    <p:sldId id="384" r:id="rId21"/>
    <p:sldId id="413" r:id="rId22"/>
    <p:sldId id="411" r:id="rId23"/>
    <p:sldId id="379" r:id="rId24"/>
    <p:sldId id="407" r:id="rId25"/>
    <p:sldId id="347" r:id="rId26"/>
    <p:sldId id="397" r:id="rId27"/>
    <p:sldId id="349" r:id="rId28"/>
    <p:sldId id="398" r:id="rId29"/>
    <p:sldId id="394" r:id="rId30"/>
    <p:sldId id="395" r:id="rId31"/>
    <p:sldId id="414" r:id="rId32"/>
    <p:sldId id="381" r:id="rId33"/>
    <p:sldId id="387" r:id="rId34"/>
    <p:sldId id="370" r:id="rId35"/>
    <p:sldId id="385" r:id="rId36"/>
    <p:sldId id="386" r:id="rId37"/>
    <p:sldId id="382" r:id="rId38"/>
    <p:sldId id="416" r:id="rId39"/>
    <p:sldId id="392" r:id="rId40"/>
    <p:sldId id="377" r:id="rId41"/>
    <p:sldId id="415" r:id="rId42"/>
    <p:sldId id="399" r:id="rId43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CAB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80000" autoAdjust="0"/>
  </p:normalViewPr>
  <p:slideViewPr>
    <p:cSldViewPr>
      <p:cViewPr varScale="1">
        <p:scale>
          <a:sx n="39" d="100"/>
          <a:sy n="3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78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734" y="-96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62E3287F-AC3C-42C1-98BD-DF82043A84F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D81DAA2C-27A7-4460-B92A-7D067C91FF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E8E43-AAE8-48EA-B233-231279234855}" type="slidenum">
              <a:rPr lang="en-US"/>
              <a:pPr/>
              <a:t>10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DD78D-6331-42E8-A746-0EA74781E81E}" type="slidenum">
              <a:rPr lang="en-US"/>
              <a:pPr/>
              <a:t>11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ln/>
        </p:spPr>
        <p:txBody>
          <a:bodyPr/>
          <a:lstStyle/>
          <a:p>
            <a:endParaRPr lang="en-GB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4239D-5E30-40EB-AA0E-FE9AB3656B4C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0413"/>
            <a:ext cx="4970463" cy="372745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716463"/>
            <a:ext cx="4852988" cy="44894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9FA8B-EF9E-4C59-9D2A-A6DB8EF4A767}" type="slidenum">
              <a:rPr lang="en-US"/>
              <a:pPr/>
              <a:t>13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514C8-757E-4E6C-9B1A-6C3C43B96B03}" type="slidenum">
              <a:rPr lang="en-US"/>
              <a:pPr/>
              <a:t>14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66E76-85D7-46F0-83D1-32A00F5583A5}" type="slidenum">
              <a:rPr lang="en-US"/>
              <a:pPr/>
              <a:t>15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6FA6C-F3A5-43E4-948B-B82D5974DF16}" type="slidenum">
              <a:rPr lang="en-US"/>
              <a:pPr/>
              <a:t>16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866B1-F60D-4902-96C0-10A0A6D3CF65}" type="slidenum">
              <a:rPr lang="en-US"/>
              <a:pPr/>
              <a:t>17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118EA-FE3D-4DFB-B8FE-917E92B18038}" type="slidenum">
              <a:rPr lang="en-US"/>
              <a:pPr/>
              <a:t>18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3028B-6EAC-40FB-9869-5B378F3343BC}" type="slidenum">
              <a:rPr lang="en-US"/>
              <a:pPr/>
              <a:t>20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ACP to total portfolio: 1.4%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EF57C-499F-43FA-B44C-BE0967813630}" type="slidenum">
              <a:rPr lang="en-US"/>
              <a:pPr/>
              <a:t>2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5650"/>
            <a:ext cx="4964112" cy="3722688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897437" cy="44815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18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F287-B412-47DE-B6D9-26E5F349955B}" type="slidenum">
              <a:rPr lang="en-US"/>
              <a:pPr/>
              <a:t>21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E9111-C098-4616-9BBE-0C96B8178055}" type="slidenum">
              <a:rPr lang="en-US"/>
              <a:pPr/>
              <a:t>22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88B59-1669-4DE4-9A4D-C00CD7A44069}" type="slidenum">
              <a:rPr lang="en-US"/>
              <a:pPr/>
              <a:t>24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C45EE-F819-4FFF-B29C-11F96E8F200A}" type="slidenum">
              <a:rPr lang="en-US"/>
              <a:pPr/>
              <a:t>25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ACP region the EU and the EIB has been cooperating closely through the ACP-EU Water Facility. The EUWF main goal is to contribute towards the achievement of the MDGs targets on water and sanitation in the ACP region. A total of EUR 500 million was made available as grants to water and sanitation projects, via a two competitive call for proposals. </a:t>
            </a:r>
          </a:p>
          <a:p>
            <a:endParaRPr lang="en-US" dirty="0"/>
          </a:p>
          <a:p>
            <a:r>
              <a:rPr lang="en-US" dirty="0"/>
              <a:t>This has resulted in seven project applications either supported or submitted by the EIB as lead donor to be accepted. </a:t>
            </a:r>
            <a:r>
              <a:rPr lang="en-US" b="1" dirty="0"/>
              <a:t>The EC grants allocated to these projects amount to EUR 109m (25%</a:t>
            </a:r>
            <a:r>
              <a:rPr lang="en-US" dirty="0"/>
              <a:t> of </a:t>
            </a:r>
            <a:r>
              <a:rPr lang="en-US" b="1" dirty="0"/>
              <a:t>the total grant amount available under the Water facility</a:t>
            </a:r>
            <a:r>
              <a:rPr lang="en-US" dirty="0"/>
              <a:t>), and </a:t>
            </a:r>
            <a:r>
              <a:rPr lang="en-US" b="1" dirty="0"/>
              <a:t>further leveraged EUR 130m in soft loans from EIB</a:t>
            </a:r>
            <a:r>
              <a:rPr lang="en-US" dirty="0"/>
              <a:t>, as well as </a:t>
            </a:r>
            <a:r>
              <a:rPr lang="en-US" b="1" dirty="0"/>
              <a:t>EUR 87m in loans and grants from other donors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dirty="0"/>
              <a:t>The water and sanitation projects in Ethiopia, Mozambique, Madagascar, Benin, Lesotho, Malawi, and Senegal)</a:t>
            </a:r>
            <a:r>
              <a:rPr lang="en-GB" dirty="0"/>
              <a:t> </a:t>
            </a:r>
            <a:r>
              <a:rPr lang="en-US" dirty="0"/>
              <a:t>are typical of the new EIB approach: while they build on the Bank’s traditional strengths of co-financing investments that are technically, economically, and environmentally sound; they also incorporate a </a:t>
            </a:r>
            <a:r>
              <a:rPr lang="en-US" b="1" dirty="0"/>
              <a:t>number of innovative aspects</a:t>
            </a:r>
            <a:r>
              <a:rPr lang="en-US" dirty="0"/>
              <a:t>, including the </a:t>
            </a:r>
            <a:r>
              <a:rPr lang="en-US" b="1" dirty="0"/>
              <a:t>objective of universal coverage</a:t>
            </a:r>
            <a:r>
              <a:rPr lang="en-US" dirty="0"/>
              <a:t>, </a:t>
            </a:r>
            <a:r>
              <a:rPr lang="en-US" b="1" dirty="0"/>
              <a:t>focus on social inclusion</a:t>
            </a:r>
            <a:r>
              <a:rPr lang="en-US" dirty="0"/>
              <a:t>, support of </a:t>
            </a:r>
            <a:r>
              <a:rPr lang="en-US" b="1" dirty="0"/>
              <a:t>partnerships with</a:t>
            </a:r>
            <a:r>
              <a:rPr lang="en-US" dirty="0"/>
              <a:t> </a:t>
            </a:r>
            <a:r>
              <a:rPr lang="en-US" b="1" dirty="0"/>
              <a:t>NGOs and local private sector</a:t>
            </a:r>
            <a:r>
              <a:rPr lang="en-US" dirty="0"/>
              <a:t>, and </a:t>
            </a:r>
            <a:r>
              <a:rPr lang="en-US" b="1" dirty="0"/>
              <a:t>strengthening the operational capacity and commercial performance of water service providers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 important element of these projects is to use the blending of </a:t>
            </a:r>
            <a:r>
              <a:rPr lang="en-GB" dirty="0"/>
              <a:t>grants and loans</a:t>
            </a:r>
            <a:r>
              <a:rPr lang="en-US" dirty="0"/>
              <a:t> to support pro-poor aspects of projects such as affordability</a:t>
            </a:r>
            <a:r>
              <a:rPr lang="en-GB" dirty="0"/>
              <a:t> and </a:t>
            </a:r>
            <a:r>
              <a:rPr lang="en-GB" b="1" dirty="0"/>
              <a:t>expanding coverage to previously </a:t>
            </a:r>
            <a:r>
              <a:rPr lang="en-GB" b="1" dirty="0" err="1"/>
              <a:t>unserved</a:t>
            </a:r>
            <a:r>
              <a:rPr lang="en-GB" b="1" dirty="0"/>
              <a:t> </a:t>
            </a:r>
            <a:r>
              <a:rPr lang="en-GB" b="1" dirty="0" err="1"/>
              <a:t>peri</a:t>
            </a:r>
            <a:r>
              <a:rPr lang="en-GB" b="1" dirty="0"/>
              <a:t>-urban and slum areas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response to a significant need to support upstream project preparation activities, including institutional and policy development, to create bankable projects that can attract financing, </a:t>
            </a:r>
            <a:r>
              <a:rPr lang="en-GB" b="1" dirty="0"/>
              <a:t>the EIB has launched a €3 million ACP Water Project Preparation Facility</a:t>
            </a:r>
            <a:r>
              <a:rPr lang="en-GB" dirty="0"/>
              <a:t> co-funded by </a:t>
            </a:r>
            <a:r>
              <a:rPr lang="en-GB" b="1" dirty="0"/>
              <a:t>the ACP-EU Water Facility</a:t>
            </a:r>
            <a:r>
              <a:rPr lang="en-GB" dirty="0"/>
              <a:t>, to fund technical assistance for the preparation of sound water and sanitation projects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FC57-B55F-41AD-BFC2-D0D7AA277915}" type="slidenum">
              <a:rPr lang="en-US"/>
              <a:pPr/>
              <a:t>26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3m,</a:t>
            </a:r>
            <a:r>
              <a:rPr lang="en-GB" baseline="0" dirty="0" smtClean="0"/>
              <a:t> period 2008-10, 2.25m </a:t>
            </a:r>
            <a:r>
              <a:rPr lang="en-GB" baseline="0" dirty="0" err="1" smtClean="0"/>
              <a:t>eu</a:t>
            </a:r>
            <a:r>
              <a:rPr lang="en-GB" baseline="0" dirty="0" smtClean="0"/>
              <a:t>, 0.75m </a:t>
            </a:r>
            <a:r>
              <a:rPr lang="en-GB" baseline="0" dirty="0" err="1" smtClean="0"/>
              <a:t>eib</a:t>
            </a:r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06873-0989-413D-B29A-A38BF40077B2}" type="slidenum">
              <a:rPr lang="en-US"/>
              <a:pPr/>
              <a:t>27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31998-BADA-49CB-8D7F-316D936C19AC}" type="slidenum">
              <a:rPr lang="en-US"/>
              <a:pPr/>
              <a:t>28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D8287-C976-4174-9238-61F8514E2D48}" type="slidenum">
              <a:rPr lang="en-US"/>
              <a:pPr/>
              <a:t>29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BEE72-EC96-4CB1-B9C7-8A1F5199E673}" type="slidenum">
              <a:rPr lang="en-US"/>
              <a:pPr/>
              <a:t>30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</a:t>
            </a:r>
            <a:r>
              <a:rPr lang="en-US" baseline="0" dirty="0" smtClean="0"/>
              <a:t> investments, capacity building, operational efficiency, close coop with </a:t>
            </a:r>
            <a:r>
              <a:rPr lang="en-US" baseline="0" dirty="0" err="1" smtClean="0"/>
              <a:t>organisations+local</a:t>
            </a:r>
            <a:r>
              <a:rPr lang="en-US" baseline="0" dirty="0" smtClean="0"/>
              <a:t> communities to extend services</a:t>
            </a:r>
          </a:p>
          <a:p>
            <a:r>
              <a:rPr lang="en-US" baseline="0" dirty="0" smtClean="0"/>
              <a:t>EIB with loan + interest rate subsidy</a:t>
            </a:r>
          </a:p>
          <a:p>
            <a:r>
              <a:rPr lang="en-US" baseline="0" dirty="0" smtClean="0"/>
              <a:t>Loan to </a:t>
            </a:r>
            <a:r>
              <a:rPr lang="en-US" baseline="0" dirty="0" err="1" smtClean="0"/>
              <a:t>malawi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blantyre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lilongwe</a:t>
            </a:r>
            <a:endParaRPr lang="en-US" baseline="0" dirty="0" smtClean="0"/>
          </a:p>
          <a:p>
            <a:r>
              <a:rPr lang="en-US" baseline="0" dirty="0" smtClean="0"/>
              <a:t>Project conditions: tariff policy, </a:t>
            </a:r>
            <a:r>
              <a:rPr lang="en-US" baseline="0" dirty="0" err="1" smtClean="0"/>
              <a:t>ol</a:t>
            </a:r>
            <a:r>
              <a:rPr lang="en-US" baseline="0" dirty="0" smtClean="0"/>
              <a:t>-loan to water boards, water sector reform, arrears </a:t>
            </a:r>
            <a:r>
              <a:rPr lang="en-US" baseline="0" dirty="0" err="1" smtClean="0"/>
              <a:t>a/r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BEB7-0503-4666-B40B-AEB326288D13}" type="slidenum">
              <a:rPr lang="en-US"/>
              <a:pPr/>
              <a:t>3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0413"/>
            <a:ext cx="4970463" cy="372745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716463"/>
            <a:ext cx="4852988" cy="44894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31443-56F9-4D89-B728-D0644C571F62}" type="slidenum">
              <a:rPr lang="en-US"/>
              <a:pPr/>
              <a:t>32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PSP: Public service </a:t>
            </a:r>
            <a:r>
              <a:rPr lang="de-CH" dirty="0" smtClean="0"/>
              <a:t>provision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Maputo: pop 1.7m, 48% in absolute poverty; 95m project cost, 31m </a:t>
            </a:r>
            <a:r>
              <a:rPr lang="en-US" dirty="0" err="1" smtClean="0"/>
              <a:t>eib</a:t>
            </a:r>
            <a:r>
              <a:rPr lang="en-US" dirty="0" smtClean="0"/>
              <a:t>;</a:t>
            </a:r>
          </a:p>
          <a:p>
            <a:r>
              <a:rPr lang="en-US" dirty="0" smtClean="0"/>
              <a:t>100bp risk pricing, 3% IR subsidy, 25</a:t>
            </a:r>
            <a:r>
              <a:rPr lang="en-US" baseline="0" dirty="0" smtClean="0"/>
              <a:t> (5) yr loan, borrower Rep </a:t>
            </a:r>
            <a:r>
              <a:rPr lang="en-US" baseline="0" dirty="0" err="1" smtClean="0"/>
              <a:t>Moz</a:t>
            </a:r>
            <a:r>
              <a:rPr lang="en-US" baseline="0" dirty="0" smtClean="0"/>
              <a:t>, HIPC, min 35% </a:t>
            </a:r>
            <a:r>
              <a:rPr lang="en-US" baseline="0" dirty="0" err="1" smtClean="0"/>
              <a:t>concessionality</a:t>
            </a:r>
            <a:r>
              <a:rPr lang="en-US" baseline="0" dirty="0" smtClean="0"/>
              <a:t>, actually needs 47% to viability. EIB exposure to </a:t>
            </a:r>
            <a:r>
              <a:rPr lang="en-US" baseline="0" dirty="0" err="1" smtClean="0"/>
              <a:t>RoMZ</a:t>
            </a:r>
            <a:r>
              <a:rPr lang="en-US" baseline="0" dirty="0" smtClean="0"/>
              <a:t> also considered, other loans by WB also considered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debt/service ratio) </a:t>
            </a:r>
          </a:p>
          <a:p>
            <a:r>
              <a:rPr lang="en-US" baseline="0" dirty="0" err="1" smtClean="0"/>
              <a:t>EuWf</a:t>
            </a:r>
            <a:r>
              <a:rPr lang="en-US" baseline="0" dirty="0" smtClean="0"/>
              <a:t> </a:t>
            </a:r>
            <a:r>
              <a:rPr lang="en-US" baseline="0" dirty="0" smtClean="0"/>
              <a:t>25m</a:t>
            </a:r>
          </a:p>
          <a:p>
            <a:r>
              <a:rPr lang="en-US" baseline="0" dirty="0" smtClean="0"/>
              <a:t>FIPAG the promoter, responsible for water provision in 9 cities, under </a:t>
            </a:r>
            <a:r>
              <a:rPr lang="en-US" baseline="0" dirty="0" err="1" smtClean="0"/>
              <a:t>mgmgt</a:t>
            </a:r>
            <a:r>
              <a:rPr lang="en-US" baseline="0" dirty="0" smtClean="0"/>
              <a:t> contracts except lease contract for </a:t>
            </a:r>
            <a:r>
              <a:rPr lang="en-US" baseline="0" dirty="0" smtClean="0"/>
              <a:t>Maputo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Arrears a problem,</a:t>
            </a:r>
          </a:p>
          <a:p>
            <a:r>
              <a:rPr lang="en-US" dirty="0" smtClean="0"/>
              <a:t>Internal mgmt</a:t>
            </a:r>
            <a:r>
              <a:rPr lang="en-US" baseline="0" dirty="0" smtClean="0"/>
              <a:t> weaknesses</a:t>
            </a:r>
          </a:p>
          <a:p>
            <a:r>
              <a:rPr lang="en-US" baseline="0" dirty="0" smtClean="0"/>
              <a:t>WB et al ratios to respect</a:t>
            </a:r>
          </a:p>
          <a:p>
            <a:r>
              <a:rPr lang="en-US" baseline="0" dirty="0" smtClean="0"/>
              <a:t>212m cost of project, 42% by </a:t>
            </a:r>
            <a:r>
              <a:rPr lang="en-US" baseline="0" dirty="0" err="1" smtClean="0"/>
              <a:t>eib</a:t>
            </a:r>
            <a:r>
              <a:rPr lang="en-US" baseline="0" dirty="0" smtClean="0"/>
              <a:t>, 34% by </a:t>
            </a:r>
            <a:r>
              <a:rPr lang="en-US" baseline="0" dirty="0" err="1" smtClean="0"/>
              <a:t>gov,t</a:t>
            </a:r>
            <a:endParaRPr lang="en-US" baseline="0" dirty="0" smtClean="0"/>
          </a:p>
          <a:p>
            <a:r>
              <a:rPr lang="en-US" baseline="0" dirty="0" smtClean="0"/>
              <a:t>Upgrade and rehab of existing water plant, network restructure and rehab, extension of water supply to informal settlements, new water </a:t>
            </a:r>
            <a:r>
              <a:rPr lang="en-US" baseline="0" dirty="0" err="1" smtClean="0"/>
              <a:t>treat,ment</a:t>
            </a:r>
            <a:r>
              <a:rPr lang="en-US" baseline="0" dirty="0" smtClean="0"/>
              <a:t> plan, </a:t>
            </a:r>
            <a:r>
              <a:rPr lang="en-US" baseline="0" smtClean="0"/>
              <a:t>capacity building</a:t>
            </a:r>
            <a:endParaRPr lang="en-US" baseline="0" dirty="0" smtClean="0"/>
          </a:p>
          <a:p>
            <a:r>
              <a:rPr lang="en-US" baseline="0" dirty="0" smtClean="0"/>
              <a:t>Conditions precedent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E94C5-8074-49C1-BA84-35B5C5D9A391}" type="slidenum">
              <a:rPr lang="en-US"/>
              <a:pPr/>
              <a:t>42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0413"/>
            <a:ext cx="4970463" cy="3727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716463"/>
            <a:ext cx="4852988" cy="44894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DAA2C-27A7-4460-B92A-7D067C91FF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5992C-5BAB-4CFA-B189-FFABF5416391}" type="slidenum">
              <a:rPr lang="en-US"/>
              <a:pPr/>
              <a:t>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741FB-2877-4883-AFF3-460C34001182}" type="slidenum">
              <a:rPr lang="en-US"/>
              <a:pPr/>
              <a:t>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ACP: 11.8 </a:t>
            </a:r>
            <a:r>
              <a:rPr lang="en-GB" dirty="0" err="1" smtClean="0"/>
              <a:t>bn</a:t>
            </a:r>
            <a:r>
              <a:rPr lang="en-GB" dirty="0" smtClean="0"/>
              <a:t>, more than 1,200 projects, in 91 countries</a:t>
            </a:r>
            <a:r>
              <a:rPr lang="en-GB" baseline="0" dirty="0" smtClean="0"/>
              <a:t> since the 60s.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458AA-B2BB-4057-8316-ACEA3246F30E}" type="slidenum">
              <a:rPr lang="en-US"/>
              <a:pPr/>
              <a:t>7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26208-B1AD-47A7-AD8E-669382078C6B}" type="slidenum">
              <a:rPr lang="en-US"/>
              <a:pPr/>
              <a:t>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A5D99-AF34-46DE-AFC9-440E9AD98433}" type="slidenum">
              <a:rPr lang="en-US"/>
              <a:pPr/>
              <a:t>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</p:spPr>
        <p:txBody>
          <a:bodyPr/>
          <a:lstStyle/>
          <a:p>
            <a:pPr algn="just"/>
            <a:endParaRPr lang="en-GB"/>
          </a:p>
          <a:p>
            <a:pPr algn="ctr"/>
            <a:endParaRPr lang="en-GB" sz="1000"/>
          </a:p>
          <a:p>
            <a:pPr algn="ctr"/>
            <a:endParaRPr lang="en-GB" sz="900"/>
          </a:p>
          <a:p>
            <a:pPr algn="ctr"/>
            <a:r>
              <a:rPr lang="en-GB" sz="900"/>
              <a:t>           </a:t>
            </a:r>
          </a:p>
          <a:p>
            <a:pPr algn="ctr"/>
            <a:endParaRPr lang="en-GB" sz="900"/>
          </a:p>
          <a:p>
            <a:pPr algn="ctr"/>
            <a:endParaRPr lang="en-GB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35384-578A-4EF8-A875-0B23FEC623D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387052-9DE9-40D1-8A1D-B5B64BF83C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E3E0B-7CFF-4501-BBC9-0DD6B0A530FC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7448BE-6238-4623-8351-FAC440F46D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404813"/>
            <a:ext cx="1844675" cy="5608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404813"/>
            <a:ext cx="5381625" cy="5608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41183-7041-4732-8907-D6B48B2A0115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5C7E0-FE82-45E8-A62A-B95EB361D9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258888"/>
            <a:ext cx="3594100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258888"/>
            <a:ext cx="3595688" cy="475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0B2F3BBA-06DC-4816-8916-FA6C2BCCEF9D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3CCCD38D-C851-444F-80FF-F41AB78914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403350" y="6524625"/>
            <a:ext cx="63373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79500" y="1258888"/>
            <a:ext cx="7342188" cy="47545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1B3ADC3E-D9CB-43BA-B82B-A2C77BEA0682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85727E3D-51E4-4858-AF61-72E1FA5F83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403350" y="6524625"/>
            <a:ext cx="63373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2009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79500" y="1258888"/>
            <a:ext cx="7342188" cy="47545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83CFAE53-AC4D-4CAA-9199-4A5135DE38AD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04D0611D-975E-46AD-B419-93CF378F79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403350" y="6524625"/>
            <a:ext cx="6337300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C181C-8B90-473F-BFD2-E02700D939C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7F0D15-31BE-4AFF-8A64-44EF8149F5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1BBCF-1485-4A48-B681-5B08EFC61F85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64F433-CE90-4355-A8E8-B2DDB94FB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258888"/>
            <a:ext cx="35941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258888"/>
            <a:ext cx="3595688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D7D9D-52EB-41F5-80F4-AF2C43CB549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E63DF3-99F1-481A-A9DC-330F01A061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87461-8BD9-42A0-BB59-8E8FA5470D50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1854F-D5AF-4CAA-AC16-196857E5FE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B1012-7BA7-4C02-A7C2-7584F3A1BE22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04749-7F85-44B6-BA6E-18894C89AD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CE4F9-CD11-4B5B-9650-0EC42CA02B23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729CB0-1067-4282-8CA3-8113C5839F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5C0A5-E21E-4375-A9D2-FDEF09ED00F9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3934A-523A-45C6-91B0-7BDF20AD6F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85F96-DC4C-4B26-9EDE-44C0AD9BDB2C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ED09C-3833-4E4B-8D70-BFE09E5806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7200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258888"/>
            <a:ext cx="7342188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CC50D87E-F6F9-42C6-8A63-606EB175F69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fld id="{770EA3BF-D03E-4DE9-9410-E9A6EAA09E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European Investment Bank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b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eib.org" TargetMode="External"/><Relationship Id="rId4" Type="http://schemas.openxmlformats.org/officeDocument/2006/relationships/hyperlink" Target="http://www.eib.org/projects/regions/acp/index.ht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9316-6BB1-4AB0-81C6-F3E67BE65778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43714E-11CF-49F2-8212-8B56C2F8290F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22588"/>
            <a:ext cx="7777163" cy="2665412"/>
          </a:xfrm>
        </p:spPr>
        <p:txBody>
          <a:bodyPr/>
          <a:lstStyle/>
          <a:p>
            <a:r>
              <a:rPr lang="en-GB" sz="2800" b="1"/>
              <a:t>EUROPEAN INVESTMENT BANK </a:t>
            </a:r>
            <a:br>
              <a:rPr lang="en-GB" sz="2800" b="1"/>
            </a:br>
            <a:r>
              <a:rPr lang="en-GB" sz="1800" b="1"/>
              <a:t/>
            </a:r>
            <a:br>
              <a:rPr lang="en-GB" sz="1800" b="1"/>
            </a:br>
            <a:r>
              <a:rPr lang="en-GB" sz="1800" b="1"/>
              <a:t/>
            </a:r>
            <a:br>
              <a:rPr lang="en-GB" sz="1800" b="1"/>
            </a:br>
            <a:r>
              <a:rPr lang="en-GB" sz="1800" b="1"/>
              <a:t/>
            </a:r>
            <a:br>
              <a:rPr lang="en-GB" sz="1800" b="1"/>
            </a:br>
            <a:r>
              <a:rPr lang="en-GB" sz="2000" b="1"/>
              <a:t>European Union</a:t>
            </a:r>
            <a:r>
              <a:rPr lang="en-GB" sz="1800" b="1"/>
              <a:t> </a:t>
            </a:r>
            <a:r>
              <a:rPr lang="en-GB" sz="2000" b="1"/>
              <a:t>Regional Water &amp; Sanitation Workshop</a:t>
            </a:r>
            <a:br>
              <a:rPr lang="en-GB" sz="2000" b="1"/>
            </a:br>
            <a:r>
              <a:rPr lang="en-GB" sz="1800" b="1"/>
              <a:t/>
            </a:r>
            <a:br>
              <a:rPr lang="en-GB" sz="1800" b="1"/>
            </a:br>
            <a:r>
              <a:rPr lang="en-GB" sz="1800" i="1"/>
              <a:t>Nairobi 18-21 October 2010</a:t>
            </a:r>
            <a:br>
              <a:rPr lang="en-GB" sz="1800" i="1"/>
            </a:br>
            <a:r>
              <a:rPr lang="en-GB" sz="1800" i="1"/>
              <a:t/>
            </a:r>
            <a:br>
              <a:rPr lang="en-GB" sz="1800" i="1"/>
            </a:br>
            <a:r>
              <a:rPr lang="en-GB" sz="1800" i="1"/>
              <a:t>Nikos Milianitis, Senior Resident Loan Officer</a:t>
            </a:r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31E9-E077-40D4-94C6-7BD05590883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A362D-A35D-490F-863D-619266730BBF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250825" y="981075"/>
            <a:ext cx="8642350" cy="792163"/>
          </a:xfrm>
          <a:prstGeom prst="rect">
            <a:avLst/>
          </a:prstGeom>
          <a:solidFill>
            <a:schemeClr val="folHlink">
              <a:alpha val="49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200900" cy="719138"/>
          </a:xfrm>
        </p:spPr>
        <p:txBody>
          <a:bodyPr/>
          <a:lstStyle/>
          <a:p>
            <a:r>
              <a:rPr lang="en-GB" b="1"/>
              <a:t>Other initiatives in the ACPs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23850" y="1312863"/>
            <a:ext cx="9467850" cy="5545137"/>
          </a:xfrm>
        </p:spPr>
        <p:txBody>
          <a:bodyPr/>
          <a:lstStyle/>
          <a:p>
            <a:pPr algn="ctr">
              <a:spcBef>
                <a:spcPct val="15000"/>
              </a:spcBef>
              <a:spcAft>
                <a:spcPct val="10000"/>
              </a:spcAft>
              <a:buFontTx/>
              <a:buNone/>
            </a:pPr>
            <a:r>
              <a:rPr lang="en-GB" sz="2400" b="1">
                <a:solidFill>
                  <a:srgbClr val="993300"/>
                </a:solidFill>
              </a:rPr>
              <a:t>supporting development-oriented initiatives</a:t>
            </a:r>
            <a:r>
              <a:rPr lang="en-GB" sz="2200" b="1">
                <a:solidFill>
                  <a:srgbClr val="993300"/>
                </a:solidFill>
              </a:rPr>
              <a:t>  </a:t>
            </a:r>
          </a:p>
          <a:p>
            <a:pPr algn="ctr">
              <a:spcBef>
                <a:spcPct val="15000"/>
              </a:spcBef>
              <a:spcAft>
                <a:spcPct val="10000"/>
              </a:spcAft>
              <a:buFontTx/>
              <a:buNone/>
            </a:pPr>
            <a:endParaRPr lang="en-GB" sz="2400">
              <a:solidFill>
                <a:schemeClr val="tx2"/>
              </a:solidFill>
            </a:endParaRPr>
          </a:p>
          <a:p>
            <a:pPr lvl="1">
              <a:spcBef>
                <a:spcPct val="45000"/>
              </a:spcBef>
              <a:spcAft>
                <a:spcPct val="45000"/>
              </a:spcAft>
              <a:buFontTx/>
              <a:buChar char="•"/>
            </a:pPr>
            <a:r>
              <a:rPr lang="en-GB" sz="2000" b="1" i="1" u="sng">
                <a:solidFill>
                  <a:srgbClr val="993300"/>
                </a:solidFill>
              </a:rPr>
              <a:t>EU-Africa Infrastructure Trust Fund</a:t>
            </a:r>
            <a:r>
              <a:rPr lang="en-GB" sz="2000">
                <a:solidFill>
                  <a:schemeClr val="tx2"/>
                </a:solidFill>
              </a:rPr>
              <a:t>:                                                          finance cross- border infrastructure projects in sub-Saharan Africa</a:t>
            </a:r>
          </a:p>
          <a:p>
            <a:pPr lvl="1">
              <a:spcBef>
                <a:spcPct val="45000"/>
              </a:spcBef>
              <a:spcAft>
                <a:spcPct val="45000"/>
              </a:spcAft>
              <a:buFontTx/>
              <a:buChar char="•"/>
            </a:pPr>
            <a:r>
              <a:rPr lang="en-GB" sz="2000" b="1" i="1" u="sng">
                <a:solidFill>
                  <a:srgbClr val="993300"/>
                </a:solidFill>
              </a:rPr>
              <a:t>ACP Water Project Preparation Facility (ACP-EU Water Facility)</a:t>
            </a:r>
            <a:r>
              <a:rPr lang="en-GB" sz="2000">
                <a:solidFill>
                  <a:schemeClr val="tx2"/>
                </a:solidFill>
              </a:rPr>
              <a:t> :          identify and prepare water and sanitation projects</a:t>
            </a:r>
          </a:p>
          <a:p>
            <a:pPr lvl="1">
              <a:spcBef>
                <a:spcPct val="45000"/>
              </a:spcBef>
              <a:spcAft>
                <a:spcPct val="45000"/>
              </a:spcAft>
              <a:buFontTx/>
              <a:buChar char="•"/>
            </a:pPr>
            <a:r>
              <a:rPr lang="en-GB" sz="2000" b="1" i="1" u="sng">
                <a:solidFill>
                  <a:srgbClr val="993300"/>
                </a:solidFill>
              </a:rPr>
              <a:t>RSA Risk Capital Facility</a:t>
            </a:r>
            <a:r>
              <a:rPr lang="en-GB" sz="2000">
                <a:solidFill>
                  <a:schemeClr val="tx2"/>
                </a:solidFill>
              </a:rPr>
              <a:t>:                                                                           promote South African SMEs owned by disadvantaged people</a:t>
            </a:r>
          </a:p>
          <a:p>
            <a:pPr lvl="1">
              <a:spcBef>
                <a:spcPct val="45000"/>
              </a:spcBef>
              <a:spcAft>
                <a:spcPct val="45000"/>
              </a:spcAft>
              <a:buFontTx/>
              <a:buChar char="•"/>
            </a:pPr>
            <a:r>
              <a:rPr lang="en-US" sz="2000" b="1" i="1" u="sng">
                <a:solidFill>
                  <a:srgbClr val="993300"/>
                </a:solidFill>
              </a:rPr>
              <a:t>Global Energy Efficiency and Renewable Energy Fund</a:t>
            </a:r>
            <a:r>
              <a:rPr lang="en-US" sz="2000">
                <a:solidFill>
                  <a:schemeClr val="tx2"/>
                </a:solidFill>
              </a:rPr>
              <a:t>:                         support renewable energy &amp; energy efficiency project developers and SMEs</a:t>
            </a:r>
            <a:endParaRPr lang="en-US" sz="2000" b="1">
              <a:solidFill>
                <a:schemeClr val="tx2"/>
              </a:solidFill>
            </a:endParaRPr>
          </a:p>
          <a:p>
            <a:pPr lvl="1" algn="just"/>
            <a:endParaRPr lang="en-GB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493B-0D08-4C6A-B006-384F3D1A72F6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B360B-C5C4-4B0B-8FA7-BE58FCB2851A}" type="slidenum">
              <a:rPr lang="en-US"/>
              <a:pPr/>
              <a:t>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622776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50" y="6457950"/>
            <a:ext cx="4552950" cy="400050"/>
          </a:xfrm>
          <a:prstGeom prst="rect">
            <a:avLst/>
          </a:prstGeom>
          <a:noFill/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544513" y="1052513"/>
            <a:ext cx="39354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bg2"/>
                </a:solidFill>
                <a:latin typeface="Tahoma" pitchFamily="34" charset="0"/>
              </a:rPr>
              <a:t> Investment Facility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bg2"/>
                </a:solidFill>
                <a:latin typeface="Tahoma" pitchFamily="34" charset="0"/>
              </a:rPr>
              <a:t>Cumulative Signatures  ACPs &amp; OCTs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1600" b="1">
                <a:solidFill>
                  <a:schemeClr val="bg2"/>
                </a:solidFill>
                <a:latin typeface="Tahoma" pitchFamily="34" charset="0"/>
              </a:rPr>
              <a:t>01/04/2003-31/12/2009</a:t>
            </a:r>
            <a:br>
              <a:rPr lang="en-GB" sz="1600" b="1">
                <a:solidFill>
                  <a:schemeClr val="bg2"/>
                </a:solidFill>
                <a:latin typeface="Tahoma" pitchFamily="34" charset="0"/>
              </a:rPr>
            </a:br>
            <a:endParaRPr lang="en-GB" sz="1600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9500" y="1579563"/>
            <a:ext cx="7342188" cy="4322762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/>
              <a:t>  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684213" y="333375"/>
            <a:ext cx="5761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GB" b="1">
                <a:solidFill>
                  <a:srgbClr val="993300"/>
                </a:solidFill>
              </a:rPr>
              <a:t>Breakdown by sector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6227763" y="836613"/>
            <a:ext cx="2808287" cy="1828800"/>
          </a:xfrm>
          <a:prstGeom prst="rect">
            <a:avLst/>
          </a:prstGeom>
          <a:solidFill>
            <a:srgbClr val="C0C0C0">
              <a:alpha val="17000"/>
            </a:srgbClr>
          </a:solidFill>
          <a:ln w="25400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 Own Resources Portfolio Breakdown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>
                <a:solidFill>
                  <a:srgbClr val="0066CC"/>
                </a:solidFill>
              </a:rPr>
              <a:t>Industrial undertakings: 36%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>
                <a:solidFill>
                  <a:srgbClr val="0066CC"/>
                </a:solidFill>
              </a:rPr>
              <a:t>Energy projects: 22%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>
                <a:solidFill>
                  <a:srgbClr val="0066CC"/>
                </a:solidFill>
              </a:rPr>
              <a:t>Credit lines: 10%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>
                <a:solidFill>
                  <a:srgbClr val="0066CC"/>
                </a:solidFill>
              </a:rPr>
              <a:t>Services: 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600">
                <a:solidFill>
                  <a:srgbClr val="0066CC"/>
                </a:solidFill>
              </a:rPr>
              <a:t>Water/sewerage: 9%</a:t>
            </a:r>
            <a:endParaRPr lang="en-US" sz="1600" b="1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25E9-D3BB-42C8-8EBC-A168E6230F08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3537A-2B6F-4E28-9F02-307A8977EC26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93175" cy="4681537"/>
          </a:xfrm>
          <a:noFill/>
          <a:ln/>
        </p:spPr>
        <p:txBody>
          <a:bodyPr/>
          <a:lstStyle/>
          <a:p>
            <a:pPr algn="just">
              <a:spcBef>
                <a:spcPct val="45000"/>
              </a:spcBef>
              <a:spcAft>
                <a:spcPct val="45000"/>
              </a:spcAft>
              <a:buClr>
                <a:srgbClr val="993300"/>
              </a:buClr>
              <a:buSzPct val="105000"/>
              <a:buFont typeface="Wingdings" pitchFamily="2" charset="2"/>
              <a:buChar char="Ø"/>
            </a:pPr>
            <a:r>
              <a:rPr lang="en-GB" b="1">
                <a:solidFill>
                  <a:srgbClr val="0158A7"/>
                </a:solidFill>
              </a:rPr>
              <a:t>Technically sound</a:t>
            </a:r>
            <a:endParaRPr lang="fr-FR" b="1">
              <a:solidFill>
                <a:srgbClr val="0158A7"/>
              </a:solidFill>
            </a:endParaRPr>
          </a:p>
          <a:p>
            <a:pPr algn="just">
              <a:spcBef>
                <a:spcPct val="45000"/>
              </a:spcBef>
              <a:spcAft>
                <a:spcPct val="45000"/>
              </a:spcAft>
              <a:buClr>
                <a:srgbClr val="993300"/>
              </a:buClr>
              <a:buSzPct val="105000"/>
              <a:buFont typeface="Wingdings" pitchFamily="2" charset="2"/>
              <a:buChar char="Ø"/>
            </a:pPr>
            <a:r>
              <a:rPr lang="en-GB" b="1">
                <a:solidFill>
                  <a:srgbClr val="0158A7"/>
                </a:solidFill>
              </a:rPr>
              <a:t>Financially viable</a:t>
            </a:r>
            <a:endParaRPr lang="fr-FR" b="1">
              <a:solidFill>
                <a:srgbClr val="0158A7"/>
              </a:solidFill>
            </a:endParaRPr>
          </a:p>
          <a:p>
            <a:pPr algn="just">
              <a:spcBef>
                <a:spcPct val="45000"/>
              </a:spcBef>
              <a:spcAft>
                <a:spcPct val="45000"/>
              </a:spcAft>
              <a:buClr>
                <a:srgbClr val="993300"/>
              </a:buClr>
              <a:buSzPct val="105000"/>
              <a:buFont typeface="Wingdings" pitchFamily="2" charset="2"/>
              <a:buChar char="Ø"/>
            </a:pPr>
            <a:r>
              <a:rPr lang="en-GB" b="1">
                <a:solidFill>
                  <a:srgbClr val="0158A7"/>
                </a:solidFill>
              </a:rPr>
              <a:t>Bear a positive impact on the economy: </a:t>
            </a:r>
          </a:p>
          <a:p>
            <a:pPr algn="just">
              <a:lnSpc>
                <a:spcPct val="75000"/>
              </a:lnSpc>
              <a:spcBef>
                <a:spcPct val="0"/>
              </a:spcBef>
              <a:spcAft>
                <a:spcPct val="35000"/>
              </a:spcAft>
              <a:buClr>
                <a:srgbClr val="993300"/>
              </a:buClr>
              <a:buSzPct val="105000"/>
              <a:buFont typeface="Wingdings" pitchFamily="2" charset="2"/>
              <a:buNone/>
            </a:pPr>
            <a:r>
              <a:rPr lang="en-GB">
                <a:solidFill>
                  <a:srgbClr val="0158A7"/>
                </a:solidFill>
              </a:rPr>
              <a:t>    </a:t>
            </a:r>
            <a:r>
              <a:rPr lang="en-GB" sz="2400">
                <a:solidFill>
                  <a:srgbClr val="0158A7"/>
                </a:solidFill>
              </a:rPr>
              <a:t>- economic and social impact assessment framework</a:t>
            </a:r>
            <a:endParaRPr lang="fr-FR" sz="2400">
              <a:solidFill>
                <a:srgbClr val="0158A7"/>
              </a:solidFill>
            </a:endParaRPr>
          </a:p>
          <a:p>
            <a:pPr algn="just">
              <a:spcBef>
                <a:spcPct val="45000"/>
              </a:spcBef>
              <a:spcAft>
                <a:spcPct val="10000"/>
              </a:spcAft>
              <a:buClr>
                <a:srgbClr val="993300"/>
              </a:buClr>
              <a:buSzPct val="105000"/>
              <a:buFont typeface="Wingdings" pitchFamily="2" charset="2"/>
              <a:buChar char="Ø"/>
            </a:pPr>
            <a:r>
              <a:rPr lang="en-GB" b="1">
                <a:solidFill>
                  <a:srgbClr val="0158A7"/>
                </a:solidFill>
              </a:rPr>
              <a:t>Comply with environmental protection and procurement regulations:</a:t>
            </a:r>
          </a:p>
          <a:p>
            <a:pPr algn="just">
              <a:spcBef>
                <a:spcPct val="10000"/>
              </a:spcBef>
              <a:spcAft>
                <a:spcPct val="45000"/>
              </a:spcAft>
              <a:buClr>
                <a:srgbClr val="993300"/>
              </a:buClr>
              <a:buSzPct val="105000"/>
              <a:buFont typeface="Wingdings" pitchFamily="2" charset="2"/>
              <a:buNone/>
            </a:pPr>
            <a:r>
              <a:rPr lang="en-GB" sz="2400">
                <a:solidFill>
                  <a:srgbClr val="0158A7"/>
                </a:solidFill>
              </a:rPr>
              <a:t>    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611188" y="404813"/>
            <a:ext cx="547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600" b="1" u="sng">
                <a:solidFill>
                  <a:schemeClr val="bg2"/>
                </a:solidFill>
              </a:rPr>
              <a:t>Project requirements</a:t>
            </a:r>
            <a:endParaRPr lang="en-US" sz="2600" b="1" u="sng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957B-3137-418A-AC53-4DECC486F0C9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39E566-98B6-42EB-9A9D-EFF01EA9B747}" type="slidenum">
              <a:rPr lang="en-US"/>
              <a:pPr/>
              <a:t>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200900" cy="719137"/>
          </a:xfrm>
        </p:spPr>
        <p:txBody>
          <a:bodyPr/>
          <a:lstStyle/>
          <a:p>
            <a:r>
              <a:rPr lang="fr-BE" sz="2600" b="1" u="sng">
                <a:solidFill>
                  <a:schemeClr val="bg2"/>
                </a:solidFill>
              </a:rPr>
              <a:t>Terms and conditions</a:t>
            </a:r>
            <a:endParaRPr lang="en-GB" sz="2600" b="1" u="sng">
              <a:solidFill>
                <a:schemeClr val="bg2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  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187450" y="4652963"/>
            <a:ext cx="7129463" cy="1333500"/>
          </a:xfrm>
          <a:prstGeom prst="rect">
            <a:avLst/>
          </a:prstGeom>
          <a:solidFill>
            <a:srgbClr val="FF3300">
              <a:alpha val="14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en-GB" b="1"/>
              <a:t>Subsidies</a:t>
            </a:r>
            <a:r>
              <a:rPr lang="en-GB"/>
              <a:t> are available:</a:t>
            </a:r>
          </a:p>
          <a:p>
            <a:pPr marL="342900" indent="-342900">
              <a:buFontTx/>
              <a:buChar char="-"/>
            </a:pPr>
            <a:r>
              <a:rPr lang="en-GB"/>
              <a:t>for project related technical assistance</a:t>
            </a:r>
          </a:p>
          <a:p>
            <a:pPr marL="342900" indent="-342900">
              <a:buFontTx/>
              <a:buChar char="-"/>
            </a:pPr>
            <a:r>
              <a:rPr lang="en-GB"/>
              <a:t>to ensure concessionality whenever required</a:t>
            </a:r>
          </a:p>
        </p:txBody>
      </p:sp>
      <p:pic>
        <p:nvPicPr>
          <p:cNvPr id="262149" name="Picture 5" descr="MMj018558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941888"/>
            <a:ext cx="792162" cy="792162"/>
          </a:xfrm>
          <a:prstGeom prst="rect">
            <a:avLst/>
          </a:prstGeom>
          <a:noFill/>
        </p:spPr>
      </p:pic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0" y="1196975"/>
            <a:ext cx="10044113" cy="274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Aft>
                <a:spcPct val="55000"/>
              </a:spcAft>
              <a:buFontTx/>
              <a:buBlip>
                <a:blip r:embed="rId4"/>
              </a:buBlip>
            </a:pPr>
            <a:r>
              <a:rPr lang="en-GB"/>
              <a:t>EIB operates on market related terms: risk pricing, cost recovery </a:t>
            </a:r>
          </a:p>
          <a:p>
            <a:pPr marL="342900" indent="-342900">
              <a:spcAft>
                <a:spcPct val="55000"/>
              </a:spcAft>
              <a:buFontTx/>
              <a:buBlip>
                <a:blip r:embed="rId4"/>
              </a:buBlip>
            </a:pPr>
            <a:r>
              <a:rPr lang="en-GB"/>
              <a:t>Long maturities and grace periods </a:t>
            </a:r>
          </a:p>
          <a:p>
            <a:pPr marL="342900" indent="-342900">
              <a:buFontTx/>
              <a:buBlip>
                <a:blip r:embed="rId4"/>
              </a:buBlip>
            </a:pPr>
            <a:r>
              <a:rPr lang="en-GB"/>
              <a:t>EIB  =   catalyst  </a:t>
            </a:r>
            <a:r>
              <a:rPr lang="en-GB">
                <a:sym typeface="Wingdings" pitchFamily="2" charset="2"/>
              </a:rPr>
              <a:t> encourages co-financing </a:t>
            </a:r>
          </a:p>
          <a:p>
            <a:pPr marL="342900" indent="-342900">
              <a:spcBef>
                <a:spcPct val="0"/>
              </a:spcBef>
              <a:spcAft>
                <a:spcPct val="55000"/>
              </a:spcAft>
              <a:buFontTx/>
              <a:buNone/>
            </a:pPr>
            <a:r>
              <a:rPr lang="en-GB">
                <a:sym typeface="Wingdings" pitchFamily="2" charset="2"/>
              </a:rPr>
              <a:t>              </a:t>
            </a:r>
            <a:r>
              <a:rPr lang="en-GB" i="1">
                <a:sym typeface="Wingdings" pitchFamily="2" charset="2"/>
              </a:rPr>
              <a:t>   max. 50% of funding provided by EIB </a:t>
            </a:r>
            <a:r>
              <a:rPr lang="en-GB">
                <a:sym typeface="Wingdings" pitchFamily="2" charset="2"/>
              </a:rPr>
              <a:t> </a:t>
            </a:r>
          </a:p>
          <a:p>
            <a:pPr marL="342900" indent="-342900">
              <a:buFontTx/>
              <a:buBlip>
                <a:blip r:embed="rId4"/>
              </a:buBlip>
            </a:pPr>
            <a:r>
              <a:rPr lang="en-GB"/>
              <a:t>Direct or indirect intervention </a:t>
            </a:r>
            <a:r>
              <a:rPr lang="en-GB" i="1"/>
              <a:t>(major /smaller scale investments)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D59-E6B7-4B5E-B941-EAE056062C30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A562D-5898-4A53-80B1-C1EB0A8138B0}" type="slidenum">
              <a:rPr lang="en-US"/>
              <a:pPr/>
              <a:t>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50825" y="2060575"/>
            <a:ext cx="82073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800" b="1">
                <a:solidFill>
                  <a:schemeClr val="tx2"/>
                </a:solidFill>
              </a:rPr>
              <a:t>Senior debt</a:t>
            </a: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000">
                <a:solidFill>
                  <a:schemeClr val="tx2"/>
                </a:solidFill>
              </a:rPr>
              <a:t>d</a:t>
            </a:r>
            <a:r>
              <a:rPr lang="en-US" sz="2000">
                <a:solidFill>
                  <a:schemeClr val="tx2"/>
                </a:solidFill>
              </a:rPr>
              <a:t>enominated in EUR and widely traded currencies</a:t>
            </a:r>
            <a:endParaRPr lang="fr-BE" sz="2000" b="1">
              <a:solidFill>
                <a:schemeClr val="tx2"/>
              </a:solidFill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042988" y="765175"/>
            <a:ext cx="6831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GB" sz="2800" b="1">
                <a:solidFill>
                  <a:schemeClr val="tx2"/>
                </a:solidFill>
              </a:rPr>
              <a:t>Funds borrowed on the capital markets</a:t>
            </a: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4284663" y="1989138"/>
            <a:ext cx="1943100" cy="50323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5" name="AutoShape 5"/>
          <p:cNvSpPr>
            <a:spLocks noChangeArrowheads="1"/>
          </p:cNvSpPr>
          <p:nvPr/>
        </p:nvSpPr>
        <p:spPr bwMode="auto">
          <a:xfrm>
            <a:off x="3132138" y="1341438"/>
            <a:ext cx="22320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fr-BE" sz="2000" b="1">
                <a:solidFill>
                  <a:schemeClr val="tx2"/>
                </a:solidFill>
              </a:rPr>
              <a:t>providing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1979613" y="5589588"/>
            <a:ext cx="5976937" cy="771525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GB" sz="2000"/>
              <a:t>1</a:t>
            </a:r>
            <a:r>
              <a:rPr lang="en-GB" sz="2000" baseline="30000"/>
              <a:t>st</a:t>
            </a:r>
            <a:r>
              <a:rPr lang="en-GB" sz="2000"/>
              <a:t> class guarantee or prime-quality security </a:t>
            </a:r>
          </a:p>
          <a:p>
            <a:pPr marL="342900" indent="-342900" algn="ctr">
              <a:buFontTx/>
              <a:buNone/>
            </a:pPr>
            <a:r>
              <a:rPr lang="en-GB" sz="2000"/>
              <a:t>usually required (unless sovereign risk)</a:t>
            </a:r>
          </a:p>
        </p:txBody>
      </p:sp>
      <p:pic>
        <p:nvPicPr>
          <p:cNvPr id="256007" name="Picture 7" descr="MCj043475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589588"/>
            <a:ext cx="900113" cy="744537"/>
          </a:xfrm>
          <a:prstGeom prst="rect">
            <a:avLst/>
          </a:prstGeom>
          <a:noFill/>
        </p:spPr>
      </p:pic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755650" y="0"/>
            <a:ext cx="72009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fr-BE" b="1">
                <a:solidFill>
                  <a:schemeClr val="accent2"/>
                </a:solidFill>
              </a:rPr>
              <a:t>Instruments </a:t>
            </a:r>
            <a:r>
              <a:rPr lang="fr-BE" sz="2600" b="1" u="sng">
                <a:solidFill>
                  <a:schemeClr val="bg2"/>
                </a:solidFill>
              </a:rPr>
              <a:t>EIB own resources</a:t>
            </a:r>
            <a:endParaRPr lang="en-GB" sz="2600" b="1" u="sng">
              <a:solidFill>
                <a:schemeClr val="bg2"/>
              </a:solidFill>
            </a:endParaRPr>
          </a:p>
        </p:txBody>
      </p:sp>
      <p:pic>
        <p:nvPicPr>
          <p:cNvPr id="2560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852738"/>
            <a:ext cx="48577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1463-D9A4-4791-B503-10C0FA43A9C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81DBD-FD52-4871-B601-029B0AF6A408}" type="slidenum">
              <a:rPr lang="en-US"/>
              <a:pPr/>
              <a:t>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08275"/>
            <a:ext cx="6481762" cy="3654425"/>
          </a:xfrm>
          <a:prstGeom prst="rect">
            <a:avLst/>
          </a:prstGeom>
          <a:noFill/>
        </p:spPr>
      </p:pic>
      <p:sp>
        <p:nvSpPr>
          <p:cNvPr id="253955" name="AutoShape 3"/>
          <p:cNvSpPr>
            <a:spLocks noChangeArrowheads="1"/>
          </p:cNvSpPr>
          <p:nvPr/>
        </p:nvSpPr>
        <p:spPr bwMode="auto">
          <a:xfrm>
            <a:off x="3132138" y="1412875"/>
            <a:ext cx="2232025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None/>
            </a:pPr>
            <a:endParaRPr lang="en-GB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00900" cy="719138"/>
          </a:xfrm>
        </p:spPr>
        <p:txBody>
          <a:bodyPr/>
          <a:lstStyle/>
          <a:p>
            <a:r>
              <a:rPr lang="fr-BE" b="1">
                <a:solidFill>
                  <a:schemeClr val="accent2"/>
                </a:solidFill>
              </a:rPr>
              <a:t>Instruments </a:t>
            </a:r>
            <a:r>
              <a:rPr lang="fr-BE" sz="2600" b="1" u="sng">
                <a:solidFill>
                  <a:schemeClr val="bg2"/>
                </a:solidFill>
              </a:rPr>
              <a:t>The Investment Facility</a:t>
            </a:r>
            <a:endParaRPr lang="en-GB" sz="2600" b="1" u="sng">
              <a:solidFill>
                <a:schemeClr val="bg2"/>
              </a:solidFill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-612775" y="692150"/>
            <a:ext cx="99060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800" b="1">
                <a:solidFill>
                  <a:schemeClr val="tx2"/>
                </a:solidFill>
              </a:rPr>
              <a:t>A revolving fund</a:t>
            </a:r>
          </a:p>
          <a:p>
            <a:pPr>
              <a:lnSpc>
                <a:spcPct val="90000"/>
              </a:lnSpc>
              <a:spcBef>
                <a:spcPct val="13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r-BE" sz="1800" b="1">
                <a:solidFill>
                  <a:schemeClr val="tx2"/>
                </a:solidFill>
              </a:rPr>
              <a:t>                                                                   providing</a:t>
            </a: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endParaRPr lang="fr-BE" sz="2000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800" b="1">
                <a:solidFill>
                  <a:schemeClr val="tx2"/>
                </a:solidFill>
              </a:rPr>
              <a:t>Flexible / risk-bearing financial instruments</a:t>
            </a: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000">
                <a:solidFill>
                  <a:schemeClr val="tx2"/>
                </a:solidFill>
              </a:rPr>
              <a:t>d</a:t>
            </a:r>
            <a:r>
              <a:rPr lang="en-US" sz="2000">
                <a:solidFill>
                  <a:schemeClr val="tx2"/>
                </a:solidFill>
              </a:rPr>
              <a:t>enominated in EUR, widely traded currencies or local currencies</a:t>
            </a:r>
            <a:endParaRPr lang="fr-BE" sz="2000" b="1">
              <a:solidFill>
                <a:schemeClr val="tx2"/>
              </a:solidFill>
            </a:endParaRPr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 flipH="1">
            <a:off x="2916238" y="1125538"/>
            <a:ext cx="28082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7EBF-80DD-4CC9-9D57-77C4A5B55DCB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6DC5C-4AD4-4FD8-9B08-DC2067297137}" type="slidenum">
              <a:rPr lang="en-US"/>
              <a:pPr/>
              <a:t>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921625" cy="719138"/>
          </a:xfrm>
        </p:spPr>
        <p:txBody>
          <a:bodyPr/>
          <a:lstStyle/>
          <a:p>
            <a:r>
              <a:rPr lang="en-US" sz="2600" b="1" u="sng">
                <a:solidFill>
                  <a:schemeClr val="bg2"/>
                </a:solidFill>
              </a:rPr>
              <a:t>Own Resources versus Investment Facility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  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9577388" cy="352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>
              <a:spcAft>
                <a:spcPct val="10000"/>
              </a:spcAft>
              <a:buFontTx/>
              <a:buNone/>
            </a:pPr>
            <a:r>
              <a:rPr lang="en-GB">
                <a:solidFill>
                  <a:srgbClr val="015CAB"/>
                </a:solidFill>
              </a:rPr>
              <a:t>       </a:t>
            </a:r>
            <a:endParaRPr lang="fr-CH">
              <a:solidFill>
                <a:srgbClr val="015CAB"/>
              </a:solidFill>
            </a:endParaRPr>
          </a:p>
          <a:p>
            <a:pPr marL="171450" indent="-171450">
              <a:spcAft>
                <a:spcPct val="10000"/>
              </a:spcAft>
              <a:buFontTx/>
              <a:buNone/>
            </a:pPr>
            <a:r>
              <a:rPr lang="en-US" b="1">
                <a:solidFill>
                  <a:srgbClr val="993300"/>
                </a:solidFill>
              </a:rPr>
              <a:t>EIB own resources:</a:t>
            </a:r>
          </a:p>
          <a:p>
            <a:pPr marL="171450" indent="-171450">
              <a:spcBef>
                <a:spcPct val="0"/>
              </a:spcBef>
            </a:pPr>
            <a:r>
              <a:rPr lang="en-GB">
                <a:solidFill>
                  <a:srgbClr val="993300"/>
                </a:solidFill>
              </a:rPr>
              <a:t>Public sector investments</a:t>
            </a:r>
            <a:r>
              <a:rPr lang="en-GB">
                <a:solidFill>
                  <a:srgbClr val="015CAB"/>
                </a:solidFill>
              </a:rPr>
              <a:t>: sovereign/sub-sovereign borrowers</a:t>
            </a:r>
          </a:p>
          <a:p>
            <a:pPr marL="171450" indent="-171450">
              <a:spcBef>
                <a:spcPct val="0"/>
              </a:spcBef>
            </a:pPr>
            <a:r>
              <a:rPr lang="en-GB">
                <a:solidFill>
                  <a:srgbClr val="015CAB"/>
                </a:solidFill>
              </a:rPr>
              <a:t>Private sector projects covered by a </a:t>
            </a:r>
            <a:r>
              <a:rPr lang="en-GB">
                <a:solidFill>
                  <a:srgbClr val="993300"/>
                </a:solidFill>
              </a:rPr>
              <a:t>third party guarantee</a:t>
            </a:r>
          </a:p>
          <a:p>
            <a:pPr marL="171450" indent="-171450">
              <a:spcBef>
                <a:spcPct val="0"/>
              </a:spcBef>
              <a:buFontTx/>
              <a:buNone/>
            </a:pPr>
            <a:endParaRPr lang="fr-CH" b="1">
              <a:solidFill>
                <a:srgbClr val="015CAB"/>
              </a:solidFill>
            </a:endParaRPr>
          </a:p>
          <a:p>
            <a:pPr marL="171450" indent="-171450">
              <a:spcBef>
                <a:spcPct val="0"/>
              </a:spcBef>
              <a:buFontTx/>
              <a:buNone/>
            </a:pPr>
            <a:endParaRPr lang="fr-CH">
              <a:solidFill>
                <a:srgbClr val="015CAB"/>
              </a:solidFill>
            </a:endParaRPr>
          </a:p>
          <a:p>
            <a:pPr marL="171450" indent="-171450">
              <a:spcBef>
                <a:spcPct val="0"/>
              </a:spcBef>
              <a:buFontTx/>
              <a:buNone/>
            </a:pPr>
            <a:r>
              <a:rPr lang="fr-CH" b="1">
                <a:solidFill>
                  <a:srgbClr val="993300"/>
                </a:solidFill>
              </a:rPr>
              <a:t>IF </a:t>
            </a:r>
            <a:r>
              <a:rPr lang="en-US" b="1">
                <a:solidFill>
                  <a:srgbClr val="993300"/>
                </a:solidFill>
              </a:rPr>
              <a:t>resources: </a:t>
            </a:r>
          </a:p>
          <a:p>
            <a:pPr marL="171450" indent="-171450">
              <a:spcBef>
                <a:spcPct val="0"/>
              </a:spcBef>
            </a:pPr>
            <a:r>
              <a:rPr lang="en-GB">
                <a:solidFill>
                  <a:srgbClr val="993300"/>
                </a:solidFill>
              </a:rPr>
              <a:t>Private sector</a:t>
            </a:r>
            <a:r>
              <a:rPr lang="en-GB">
                <a:solidFill>
                  <a:srgbClr val="502800"/>
                </a:solidFill>
              </a:rPr>
              <a:t> </a:t>
            </a:r>
            <a:r>
              <a:rPr lang="en-GB">
                <a:solidFill>
                  <a:schemeClr val="tx2"/>
                </a:solidFill>
              </a:rPr>
              <a:t>investments requiring</a:t>
            </a:r>
            <a:r>
              <a:rPr lang="en-GB">
                <a:solidFill>
                  <a:srgbClr val="502800"/>
                </a:solidFill>
              </a:rPr>
              <a:t> </a:t>
            </a:r>
            <a:r>
              <a:rPr lang="en-GB">
                <a:solidFill>
                  <a:srgbClr val="993300"/>
                </a:solidFill>
              </a:rPr>
              <a:t>risk-bearing instruments</a:t>
            </a:r>
            <a:r>
              <a:rPr lang="en-GB"/>
              <a:t> </a:t>
            </a:r>
          </a:p>
          <a:p>
            <a:pPr marL="171450" indent="-171450">
              <a:spcBef>
                <a:spcPct val="0"/>
              </a:spcBef>
              <a:buFontTx/>
              <a:buNone/>
            </a:pPr>
            <a:r>
              <a:rPr lang="en-GB">
                <a:solidFill>
                  <a:schemeClr val="tx2"/>
                </a:solidFill>
              </a:rPr>
              <a:t>  e.g.: conditional loans/ subordinated loans/guarantees/equity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6192837" cy="427037"/>
          </a:xfrm>
          <a:prstGeom prst="rect">
            <a:avLst/>
          </a:prstGeom>
          <a:solidFill>
            <a:schemeClr val="folHlink">
              <a:alpha val="49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70000"/>
              </a:spcBef>
              <a:spcAft>
                <a:spcPct val="40000"/>
              </a:spcAft>
              <a:buFontTx/>
              <a:buNone/>
            </a:pPr>
            <a:r>
              <a:rPr lang="lb-LU" sz="2200" b="1">
                <a:solidFill>
                  <a:srgbClr val="993300"/>
                </a:solidFill>
              </a:rPr>
              <a:t>OR &amp; IF resources complement each other</a:t>
            </a:r>
            <a:endParaRPr lang="en-GB" sz="2200">
              <a:solidFill>
                <a:schemeClr val="tx2"/>
              </a:solidFill>
            </a:endParaRP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684213" y="0"/>
            <a:ext cx="72009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fr-BE" b="1">
                <a:solidFill>
                  <a:schemeClr val="accent2"/>
                </a:solidFill>
              </a:rPr>
              <a:t>Instruments</a:t>
            </a:r>
            <a:endParaRPr lang="en-GB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27D1-8054-4E31-966F-3CC25EED9E33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DF529-0857-4166-9F7D-D4A593269F58}" type="slidenum">
              <a:rPr lang="en-US"/>
              <a:pPr/>
              <a:t>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200900" cy="719137"/>
          </a:xfrm>
        </p:spPr>
        <p:txBody>
          <a:bodyPr/>
          <a:lstStyle/>
          <a:p>
            <a:r>
              <a:rPr lang="fr-BE" sz="2200" b="1" u="sng">
                <a:solidFill>
                  <a:schemeClr val="bg2"/>
                </a:solidFill>
              </a:rPr>
              <a:t>Technical assistance &amp; Interest-Rate Subsidies</a:t>
            </a:r>
            <a:endParaRPr lang="en-GB" sz="2200" b="1" u="sng">
              <a:solidFill>
                <a:schemeClr val="bg2"/>
              </a:solidFill>
            </a:endParaRP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0" y="2852738"/>
            <a:ext cx="93249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200" b="1">
                <a:solidFill>
                  <a:schemeClr val="tx2"/>
                </a:solidFill>
              </a:rPr>
              <a:t>Project-related TA grant funding covering the whole project cycle</a:t>
            </a: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r>
              <a:rPr lang="fr-BE" sz="2200" b="1">
                <a:solidFill>
                  <a:schemeClr val="tx2"/>
                </a:solidFill>
              </a:rPr>
              <a:t>and Interest-rate subsidies lowering cost of financing to promoter</a:t>
            </a:r>
          </a:p>
          <a:p>
            <a:pPr algn="ctr">
              <a:lnSpc>
                <a:spcPct val="90000"/>
              </a:lnSpc>
              <a:buClr>
                <a:srgbClr val="003399"/>
              </a:buClr>
              <a:buFont typeface="Wingdings" pitchFamily="2" charset="2"/>
              <a:buNone/>
            </a:pPr>
            <a:endParaRPr lang="fr-BE" sz="2200">
              <a:solidFill>
                <a:schemeClr val="tx2"/>
              </a:solidFill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1187450" y="981075"/>
            <a:ext cx="64150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GB" b="1">
                <a:solidFill>
                  <a:schemeClr val="tx2"/>
                </a:solidFill>
              </a:rPr>
              <a:t>Up to EUR 400 m (ACPs) and 1.5 m (OCTs) </a:t>
            </a:r>
          </a:p>
          <a:p>
            <a:pPr marL="342900" indent="-342900" algn="ctr"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over the 2008-2013 period</a:t>
            </a:r>
          </a:p>
        </p:txBody>
      </p:sp>
      <p:sp>
        <p:nvSpPr>
          <p:cNvPr id="260101" name="AutoShape 5"/>
          <p:cNvSpPr>
            <a:spLocks noChangeArrowheads="1"/>
          </p:cNvSpPr>
          <p:nvPr/>
        </p:nvSpPr>
        <p:spPr bwMode="auto">
          <a:xfrm>
            <a:off x="4284663" y="1989138"/>
            <a:ext cx="1943100" cy="50323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AutoShape 6"/>
          <p:cNvSpPr>
            <a:spLocks noChangeArrowheads="1"/>
          </p:cNvSpPr>
          <p:nvPr/>
        </p:nvSpPr>
        <p:spPr bwMode="auto">
          <a:xfrm>
            <a:off x="2987675" y="1844675"/>
            <a:ext cx="3095625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fr-BE" sz="2000" b="1">
                <a:solidFill>
                  <a:schemeClr val="tx2"/>
                </a:solidFill>
              </a:rPr>
              <a:t> to provide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1116013" y="4221163"/>
            <a:ext cx="6985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GB" sz="2800">
              <a:solidFill>
                <a:schemeClr val="tx2"/>
              </a:solidFill>
            </a:endParaRP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1042988" y="3860800"/>
            <a:ext cx="7272337" cy="1957388"/>
          </a:xfrm>
          <a:prstGeom prst="rect">
            <a:avLst/>
          </a:prstGeom>
          <a:solidFill>
            <a:schemeClr val="folHlink">
              <a:alpha val="24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Aft>
                <a:spcPct val="35000"/>
              </a:spcAft>
              <a:buFontTx/>
              <a:buNone/>
            </a:pPr>
            <a:r>
              <a:rPr lang="fr-BE" b="1" u="sng">
                <a:solidFill>
                  <a:srgbClr val="CC0000"/>
                </a:solidFill>
              </a:rPr>
              <a:t>Aim(s)</a:t>
            </a:r>
            <a:r>
              <a:rPr lang="fr-BE" b="1">
                <a:solidFill>
                  <a:srgbClr val="CC0000"/>
                </a:solidFill>
              </a:rPr>
              <a:t>:</a:t>
            </a:r>
            <a:endParaRPr lang="fr-BE" b="1">
              <a:solidFill>
                <a:srgbClr val="0158A7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lang="fr-BE" sz="2000" b="1">
                <a:solidFill>
                  <a:srgbClr val="0158A7"/>
                </a:solidFill>
              </a:rPr>
              <a:t>enhancing project quality and success-rate</a:t>
            </a:r>
          </a:p>
          <a:p>
            <a:pPr marL="342900" indent="-342900">
              <a:lnSpc>
                <a:spcPct val="130000"/>
              </a:lnSpc>
            </a:pPr>
            <a:r>
              <a:rPr lang="fr-BE" sz="2000" b="1">
                <a:solidFill>
                  <a:srgbClr val="0158A7"/>
                </a:solidFill>
              </a:rPr>
              <a:t>increasing the efficiency of EIB’s investment activities</a:t>
            </a:r>
          </a:p>
          <a:p>
            <a:pPr marL="342900" indent="-342900">
              <a:lnSpc>
                <a:spcPct val="130000"/>
              </a:lnSpc>
            </a:pPr>
            <a:r>
              <a:rPr lang="fr-BE" sz="2000" b="1">
                <a:solidFill>
                  <a:srgbClr val="0158A7"/>
                </a:solidFill>
              </a:rPr>
              <a:t>complementing other EIB products</a:t>
            </a:r>
            <a:endParaRPr lang="en-GB" sz="2000" b="1">
              <a:solidFill>
                <a:srgbClr val="0158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7CBC-8A89-44C2-970F-B9084E1C334D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EC56E8-3876-418E-9891-2F4390EBFC3F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Some Facts: EIB in the Water Sector</a:t>
            </a:r>
            <a:endParaRPr lang="en-GB" sz="1800" b="1">
              <a:solidFill>
                <a:schemeClr val="tx2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/>
              <a:t>Key objective is to finance projects that contribute to the implementation of EU policy objectives.</a:t>
            </a:r>
          </a:p>
          <a:p>
            <a:r>
              <a:rPr lang="en-GB" sz="2400"/>
              <a:t>In the ACP countries, support to water and sanitation MDG is main goal</a:t>
            </a:r>
          </a:p>
          <a:p>
            <a:r>
              <a:rPr lang="en-GB" sz="2400"/>
              <a:t>EIB provides long-term loans to public and private clients for funding all parts of the water cycle. </a:t>
            </a:r>
          </a:p>
          <a:p>
            <a:r>
              <a:rPr lang="en-GB" sz="2400"/>
              <a:t>EIB lends up to 50% of the investment costs of individual projects.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35AF-D8E0-4D32-B88E-D9E53E4BD699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ACCFB-19E0-431A-BC17-890BCBF2BAFF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b="1"/>
              <a:t>EIB Direct Lending to the Water Sector: EUR 14.5bn </a:t>
            </a:r>
            <a:br>
              <a:rPr lang="en-GB" sz="2000" b="1"/>
            </a:br>
            <a:r>
              <a:rPr lang="en-GB" sz="2000" b="1"/>
              <a:t>(126 operations, during 2005-09)</a:t>
            </a:r>
          </a:p>
        </p:txBody>
      </p:sp>
      <p:graphicFrame>
        <p:nvGraphicFramePr>
          <p:cNvPr id="217094" name="Object 6"/>
          <p:cNvGraphicFramePr>
            <a:graphicFrameLocks noChangeAspect="1"/>
          </p:cNvGraphicFramePr>
          <p:nvPr>
            <p:ph idx="1"/>
          </p:nvPr>
        </p:nvGraphicFramePr>
        <p:xfrm>
          <a:off x="1087438" y="188913"/>
          <a:ext cx="7588250" cy="5308600"/>
        </p:xfrm>
        <a:graphic>
          <a:graphicData uri="http://schemas.openxmlformats.org/presentationml/2006/ole">
            <p:oleObj spid="_x0000_s217094" name="Chart" r:id="rId3" imgW="9629871" imgH="641028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2ED7-C07F-4C53-BC93-3F849FAB2230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DE20A-D0C1-4813-90C3-EBB96578F3D3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04825"/>
            <a:ext cx="7037387" cy="669925"/>
          </a:xfrm>
        </p:spPr>
        <p:txBody>
          <a:bodyPr/>
          <a:lstStyle/>
          <a:p>
            <a:r>
              <a:rPr lang="en-GB" sz="2800" b="1"/>
              <a:t>To come: Topics</a:t>
            </a:r>
            <a:endParaRPr lang="en-US" sz="2800" b="1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>
                <a:solidFill>
                  <a:schemeClr val="tx2"/>
                </a:solidFill>
              </a:rPr>
              <a:t>General EIB Presentation</a:t>
            </a:r>
          </a:p>
          <a:p>
            <a:r>
              <a:rPr lang="en-GB" sz="2400">
                <a:solidFill>
                  <a:schemeClr val="tx2"/>
                </a:solidFill>
              </a:rPr>
              <a:t>EIB Instruments</a:t>
            </a:r>
            <a:endParaRPr lang="en-US" sz="2400">
              <a:solidFill>
                <a:schemeClr val="tx2"/>
              </a:solidFill>
            </a:endParaRPr>
          </a:p>
          <a:p>
            <a:r>
              <a:rPr lang="en-GB" sz="2400">
                <a:solidFill>
                  <a:schemeClr val="tx2"/>
                </a:solidFill>
              </a:rPr>
              <a:t>EIB in the Water Sector</a:t>
            </a:r>
          </a:p>
          <a:p>
            <a:r>
              <a:rPr lang="en-GB" sz="2400">
                <a:solidFill>
                  <a:schemeClr val="tx2"/>
                </a:solidFill>
              </a:rPr>
              <a:t>EIB Water Projects in Africa: Collaboration with the ACP EU Water Facility</a:t>
            </a:r>
          </a:p>
          <a:p>
            <a:r>
              <a:rPr lang="en-GB" sz="2400">
                <a:solidFill>
                  <a:schemeClr val="tx2"/>
                </a:solidFill>
              </a:rPr>
              <a:t>EIB Intervention: Example 1: </a:t>
            </a:r>
            <a:r>
              <a:rPr lang="en-US" sz="2400">
                <a:solidFill>
                  <a:schemeClr val="tx2"/>
                </a:solidFill>
              </a:rPr>
              <a:t>Peri-urban WatSan, Malawi</a:t>
            </a:r>
            <a:r>
              <a:rPr lang="en-US" sz="2400" b="1"/>
              <a:t> </a:t>
            </a:r>
            <a:endParaRPr lang="en-GB" sz="2400">
              <a:solidFill>
                <a:schemeClr val="tx2"/>
              </a:solidFill>
            </a:endParaRPr>
          </a:p>
          <a:p>
            <a:r>
              <a:rPr lang="en-GB" sz="2400">
                <a:solidFill>
                  <a:schemeClr val="tx2"/>
                </a:solidFill>
              </a:rPr>
              <a:t>EIB Intervention: Example 2: </a:t>
            </a:r>
            <a:r>
              <a:rPr lang="en-US" sz="2400">
                <a:solidFill>
                  <a:schemeClr val="tx2"/>
                </a:solidFill>
              </a:rPr>
              <a:t>Maputo Water Project, Mozambique</a:t>
            </a:r>
          </a:p>
          <a:p>
            <a:r>
              <a:rPr lang="en-US" sz="2400">
                <a:solidFill>
                  <a:schemeClr val="tx2"/>
                </a:solidFill>
              </a:rPr>
              <a:t>Closing Comments</a:t>
            </a:r>
            <a:endParaRPr lang="en-GB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59DF-BC17-4C56-A287-C70CAB7ED25D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1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33464A-8E8C-4503-896D-D44EEC7359FB}" type="slidenum">
              <a:rPr lang="en-US"/>
              <a:pPr/>
              <a:t>20</a:t>
            </a:fld>
            <a:endParaRPr lang="en-US"/>
          </a:p>
        </p:txBody>
      </p:sp>
      <p:sp>
        <p:nvSpPr>
          <p:cNvPr id="14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21667" name="Rectangle 1507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200900" cy="360362"/>
          </a:xfrm>
        </p:spPr>
        <p:txBody>
          <a:bodyPr/>
          <a:lstStyle/>
          <a:p>
            <a:endParaRPr lang="en-GB" sz="2000"/>
          </a:p>
        </p:txBody>
      </p:sp>
      <p:graphicFrame>
        <p:nvGraphicFramePr>
          <p:cNvPr id="224027" name="Group 2843"/>
          <p:cNvGraphicFramePr>
            <a:graphicFrameLocks noGrp="1"/>
          </p:cNvGraphicFramePr>
          <p:nvPr>
            <p:ph type="tbl" idx="1"/>
          </p:nvPr>
        </p:nvGraphicFramePr>
        <p:xfrm>
          <a:off x="1042988" y="0"/>
          <a:ext cx="7342187" cy="6370320"/>
        </p:xfrm>
        <a:graphic>
          <a:graphicData uri="http://schemas.openxmlformats.org/drawingml/2006/table">
            <a:tbl>
              <a:tblPr/>
              <a:tblGrid>
                <a:gridCol w="3033712"/>
                <a:gridCol w="2328863"/>
                <a:gridCol w="1346200"/>
                <a:gridCol w="633412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Signatures de 2005 à 2009 - Secteur EAU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 du  groupe de pays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 du pays de localisation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mEUR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Nb.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Etats membres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13,149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Ensemble des pays M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é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dit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é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rran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é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796.98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Ensemble des pays ACP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BENIN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CAMEROON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ETHIOPIE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LESOTHO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MOZAMBIQUE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SENEGAL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MADAGASCAR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MALAWI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BURKINA FASO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Ensemble des pays ACP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207.55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Pays d'Am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é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rique Centr.&amp; Latine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27.14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Afrique du sud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Pays d'Asie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Etats en voie d'adh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é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Balkans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AELE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AELE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Russie,Europe Est,Caucase Sud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FED. DE RUSSIE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21.10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Russie,Europe Est,Caucase Sud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21.10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Sum: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14,502.12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Count: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FB99-F49A-4F35-B048-58218510B624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81769-3CC9-49EC-8157-9FF8E1B5AB38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5" y="531813"/>
            <a:ext cx="5545138" cy="361950"/>
          </a:xfrm>
          <a:noFill/>
          <a:ln/>
        </p:spPr>
        <p:txBody>
          <a:bodyPr/>
          <a:lstStyle/>
          <a:p>
            <a:r>
              <a:rPr lang="fr-CH" sz="1800" b="1">
                <a:solidFill>
                  <a:srgbClr val="0066FF"/>
                </a:solidFill>
              </a:rPr>
              <a:t>Association prêts / subventions: </a:t>
            </a:r>
            <a:br>
              <a:rPr lang="fr-CH" sz="1800" b="1">
                <a:solidFill>
                  <a:srgbClr val="0066FF"/>
                </a:solidFill>
              </a:rPr>
            </a:br>
            <a:r>
              <a:rPr lang="fr-CH" sz="1800" b="1">
                <a:solidFill>
                  <a:srgbClr val="0066FF"/>
                </a:solidFill>
              </a:rPr>
              <a:t>cofinancement BEI/UE - Facilité Eau</a:t>
            </a:r>
          </a:p>
        </p:txBody>
      </p:sp>
      <p:graphicFrame>
        <p:nvGraphicFramePr>
          <p:cNvPr id="276483" name="Object 3"/>
          <p:cNvGraphicFramePr>
            <a:graphicFrameLocks noChangeAspect="1"/>
          </p:cNvGraphicFramePr>
          <p:nvPr>
            <p:ph idx="1"/>
          </p:nvPr>
        </p:nvGraphicFramePr>
        <p:xfrm>
          <a:off x="614363" y="1338263"/>
          <a:ext cx="7745412" cy="4225925"/>
        </p:xfrm>
        <a:graphic>
          <a:graphicData uri="http://schemas.openxmlformats.org/presentationml/2006/ole">
            <p:oleObj spid="_x0000_s276483" name="Document" r:id="rId4" imgW="6134310" imgH="3346995" progId="Word.Document.8">
              <p:embed/>
            </p:oleObj>
          </a:graphicData>
        </a:graphic>
      </p:graphicFrame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23850" y="5157788"/>
            <a:ext cx="8497888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fr-CH" sz="1600" b="1">
                <a:solidFill>
                  <a:schemeClr val="tx2"/>
                </a:solidFill>
              </a:rPr>
              <a:t>L’effet levier des fonds de la Facilité Eau UE/BEI est de 3.0 bien au delà de la moyenne estimée 1.76 pour le total de la Facilité Eau</a:t>
            </a:r>
            <a:r>
              <a:rPr lang="fr-CH" sz="1800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3726-5D54-437B-A3D8-B0663FD751A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3FB586-C36E-4EB3-AC6E-869421D52AD2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577850"/>
            <a:ext cx="6551613" cy="317500"/>
          </a:xfrm>
          <a:noFill/>
          <a:ln/>
        </p:spPr>
        <p:txBody>
          <a:bodyPr/>
          <a:lstStyle/>
          <a:p>
            <a:r>
              <a:rPr lang="fr-CH" sz="1800" b="1">
                <a:solidFill>
                  <a:srgbClr val="0066FF"/>
                </a:solidFill>
              </a:rPr>
              <a:t>La BEI supporte les approches pragmatiques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23850" y="5734050"/>
            <a:ext cx="42481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buFontTx/>
              <a:buNone/>
            </a:pPr>
            <a:endParaRPr lang="fr-CH" sz="1400"/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95288" y="1235075"/>
            <a:ext cx="85693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La participation du secteur privé dans l’exploitation du secteur de l’eau apporte des meilleurs niveaux de performances commerciales et de gestion</a:t>
            </a:r>
          </a:p>
          <a:p>
            <a:pPr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Le PPP doit être adaptée en fonction de l’environnement économique/social du pays</a:t>
            </a:r>
          </a:p>
          <a:p>
            <a:pPr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Le PPP ne se limite pas aux grandes sociétés internationales mais aussi aux partenariats avec les PMEs (e.g. pour les contrats de gestion de zones périurbaines)</a:t>
            </a:r>
          </a:p>
          <a:p>
            <a:pPr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L’association de prêts et subventions apporte:</a:t>
            </a:r>
          </a:p>
          <a:p>
            <a:pPr lvl="1"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 Subventions:  baisse du cout du financement total et réponse à un secteur très social</a:t>
            </a:r>
          </a:p>
          <a:p>
            <a:pPr lvl="1"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 Prêts: introduction de discipline financière et de gestion; Obligation de remboursement par la génération adéquate de cash flow et d’efficacité dans la gestion</a:t>
            </a:r>
          </a:p>
          <a:p>
            <a:pPr lvl="1"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 Bonifications de taux d’intérêt:  dédiées au financement de composantes plus sociales/moins porteuses; respect des limites d’endettement des gouvernement des pays PPTE.</a:t>
            </a:r>
          </a:p>
          <a:p>
            <a:pPr>
              <a:spcBef>
                <a:spcPct val="50000"/>
              </a:spcBef>
            </a:pPr>
            <a:r>
              <a:rPr lang="fr-CH" sz="1600" b="1">
                <a:solidFill>
                  <a:srgbClr val="0158A7"/>
                </a:solidFill>
              </a:rPr>
              <a:t> Le cofinancement BEI / UE (Facilité eau) a un effet levier de fonds pour le bouclage du financement</a:t>
            </a:r>
          </a:p>
          <a:p>
            <a:pPr lvl="1">
              <a:spcBef>
                <a:spcPct val="50000"/>
              </a:spcBef>
            </a:pPr>
            <a:endParaRPr lang="fr-CH" sz="1600" b="1">
              <a:solidFill>
                <a:srgbClr val="0158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6C5A-C650-4675-A29A-F4578D66C0AD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8F21F-4B41-47C2-9E6D-AC49262E729B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200900" cy="647700"/>
          </a:xfrm>
        </p:spPr>
        <p:txBody>
          <a:bodyPr/>
          <a:lstStyle/>
          <a:p>
            <a:r>
              <a:rPr lang="en-GB" b="1"/>
              <a:t>Blending loans with Grants: EIB and other instruments in the Water Sector</a:t>
            </a:r>
            <a:endParaRPr lang="en-GB" b="1">
              <a:solidFill>
                <a:srgbClr val="FF3300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8066087" cy="37449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Grants for TA and interest subsidy for ACP investment under the Cotonou mandate: 400 M </a:t>
            </a:r>
            <a:r>
              <a:rPr lang="en-US" sz="2400">
                <a:latin typeface="Verdana"/>
              </a:rPr>
              <a:t>€</a:t>
            </a:r>
            <a:r>
              <a:rPr lang="en-US" sz="2400"/>
              <a:t> till 2013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EU-Africa Infrastructure Trust Fund: facilitate blending and regional projects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Co-funding, EC (e.g. using the ACP EU Water Facility), IFIs and bilaterals: leverage and share resources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Water Project Preparation Facility (WPPF)</a:t>
            </a: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2D24-3514-4FAC-AEEA-21D209993BB8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4FFF9B-14EC-4CDB-9BDD-4B78799A8B40}" type="slidenum">
              <a:rPr lang="en-US"/>
              <a:pPr/>
              <a:t>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3049588"/>
            <a:ext cx="2782887" cy="3808412"/>
          </a:xfrm>
          <a:prstGeom prst="rect">
            <a:avLst/>
          </a:prstGeom>
          <a:noFill/>
        </p:spPr>
      </p:pic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5616575" cy="719138"/>
          </a:xfrm>
        </p:spPr>
        <p:txBody>
          <a:bodyPr/>
          <a:lstStyle/>
          <a:p>
            <a:r>
              <a:rPr lang="fr-BE" sz="2600" b="1" u="sng">
                <a:solidFill>
                  <a:schemeClr val="bg2"/>
                </a:solidFill>
              </a:rPr>
              <a:t>Who can benefit ?</a:t>
            </a:r>
            <a:endParaRPr lang="en-GB" sz="2600" b="1" u="sng">
              <a:solidFill>
                <a:schemeClr val="bg2"/>
              </a:solidFill>
            </a:endParaRP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  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0" y="1268413"/>
            <a:ext cx="105140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5000"/>
              </a:lnSpc>
              <a:buFont typeface="Wingdings" pitchFamily="2" charset="2"/>
              <a:buChar char="Ø"/>
            </a:pPr>
            <a:endParaRPr lang="en-GB" sz="2000" b="1">
              <a:solidFill>
                <a:srgbClr val="0158A7"/>
              </a:solidFill>
            </a:endParaRPr>
          </a:p>
          <a:p>
            <a:pPr marL="342900" indent="-342900">
              <a:lnSpc>
                <a:spcPct val="115000"/>
              </a:lnSpc>
              <a:buClr>
                <a:srgbClr val="4D4D4D"/>
              </a:buClr>
              <a:buSzPct val="140000"/>
              <a:buFont typeface="Wingdings" pitchFamily="2" charset="2"/>
              <a:buChar char="Ø"/>
            </a:pPr>
            <a:r>
              <a:rPr lang="en-GB" sz="2000" b="1">
                <a:solidFill>
                  <a:srgbClr val="0158A7"/>
                </a:solidFill>
              </a:rPr>
              <a:t>Private entrepreneurs and commercially-run public sector enterprises</a:t>
            </a:r>
          </a:p>
          <a:p>
            <a:pPr marL="342900" indent="-342900">
              <a:lnSpc>
                <a:spcPct val="150000"/>
              </a:lnSpc>
              <a:spcAft>
                <a:spcPct val="25000"/>
              </a:spcAft>
              <a:buClr>
                <a:srgbClr val="4D4D4D"/>
              </a:buClr>
              <a:buSzPct val="140000"/>
              <a:buFont typeface="Wingdings" pitchFamily="2" charset="2"/>
              <a:buNone/>
            </a:pPr>
            <a:endParaRPr lang="en-GB" sz="2000" b="1">
              <a:solidFill>
                <a:srgbClr val="0158A7"/>
              </a:solidFill>
            </a:endParaRPr>
          </a:p>
          <a:p>
            <a:pPr marL="342900" indent="-342900">
              <a:lnSpc>
                <a:spcPct val="105000"/>
              </a:lnSpc>
              <a:spcAft>
                <a:spcPct val="25000"/>
              </a:spcAft>
              <a:buClr>
                <a:srgbClr val="4D4D4D"/>
              </a:buClr>
              <a:buSzPct val="140000"/>
              <a:buFont typeface="Wingdings" pitchFamily="2" charset="2"/>
              <a:buChar char="Ø"/>
            </a:pPr>
            <a:r>
              <a:rPr lang="en-GB" sz="2000" b="1">
                <a:solidFill>
                  <a:srgbClr val="0158A7"/>
                </a:solidFill>
              </a:rPr>
              <a:t>Investment funds and other financial intermediaries</a:t>
            </a:r>
          </a:p>
          <a:p>
            <a:pPr marL="342900" indent="-342900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endParaRPr lang="en-GB" sz="2000" b="1">
              <a:solidFill>
                <a:srgbClr val="0158A7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4D4D4D"/>
              </a:buClr>
              <a:buSzPct val="140000"/>
              <a:buFont typeface="Wingdings" pitchFamily="2" charset="2"/>
              <a:buChar char="Ø"/>
            </a:pPr>
            <a:r>
              <a:rPr lang="en-GB" sz="2000" b="1">
                <a:solidFill>
                  <a:srgbClr val="0158A7"/>
                </a:solidFill>
              </a:rPr>
              <a:t>ACP and EU Member States entrepreneurs</a:t>
            </a:r>
          </a:p>
          <a:p>
            <a:pPr marL="342900" indent="-342900">
              <a:lnSpc>
                <a:spcPct val="150000"/>
              </a:lnSpc>
              <a:buClr>
                <a:srgbClr val="4D4D4D"/>
              </a:buClr>
              <a:buSzPct val="140000"/>
              <a:buFont typeface="Wingdings" pitchFamily="2" charset="2"/>
              <a:buNone/>
            </a:pPr>
            <a:endParaRPr lang="en-GB" sz="2000" b="1">
              <a:solidFill>
                <a:srgbClr val="0158A7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4D4D4D"/>
              </a:buClr>
              <a:buSzPct val="140000"/>
              <a:buFont typeface="Wingdings" pitchFamily="2" charset="2"/>
              <a:buChar char="Ø"/>
            </a:pPr>
            <a:r>
              <a:rPr lang="en-GB" sz="2000" b="1">
                <a:solidFill>
                  <a:srgbClr val="0158A7"/>
                </a:solidFill>
              </a:rPr>
              <a:t>Large enterprises and MSMEs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E0FF-3C86-46D2-A292-9EEABA90A2B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F451B-5B79-4765-A349-25E8D75D63FC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5688012" cy="863600"/>
          </a:xfrm>
        </p:spPr>
        <p:txBody>
          <a:bodyPr/>
          <a:lstStyle/>
          <a:p>
            <a:r>
              <a:rPr lang="en-GB" b="1">
                <a:solidFill>
                  <a:schemeClr val="hlink"/>
                </a:solidFill>
              </a:rPr>
              <a:t>EIB and EU: Collaboration in ACP through the EU Water Facility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042988" y="1412875"/>
            <a:ext cx="734536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Blip>
                <a:blip r:embed="rId3"/>
              </a:buBlip>
            </a:pPr>
            <a:r>
              <a:rPr lang="en-GB"/>
              <a:t>Main objective of ACP-EU Water Facility: support to achieve water &amp; sanitation MDGs</a:t>
            </a:r>
          </a:p>
          <a:p>
            <a:pPr marL="457200" indent="-457200">
              <a:buFontTx/>
              <a:buBlip>
                <a:blip r:embed="rId3"/>
              </a:buBlip>
            </a:pPr>
            <a:r>
              <a:rPr lang="en-GB"/>
              <a:t>EUR 500m grants from 9</a:t>
            </a:r>
            <a:r>
              <a:rPr lang="en-GB" baseline="30000"/>
              <a:t>th</a:t>
            </a:r>
            <a:r>
              <a:rPr lang="en-GB"/>
              <a:t> EDF and </a:t>
            </a:r>
          </a:p>
          <a:p>
            <a:pPr marL="457200" indent="-457200">
              <a:buFontTx/>
              <a:buBlip>
                <a:blip r:embed="rId3"/>
              </a:buBlip>
            </a:pPr>
            <a:r>
              <a:rPr lang="en-GB"/>
              <a:t>Two competitive calls for applications 2004-07</a:t>
            </a:r>
          </a:p>
          <a:p>
            <a:pPr marL="457200" indent="-457200">
              <a:buFontTx/>
              <a:buBlip>
                <a:blip r:embed="rId3"/>
              </a:buBlip>
            </a:pPr>
            <a:r>
              <a:rPr lang="en-GB"/>
              <a:t>Seven investment projects selected with EIB as applicant/co-donor (326m investments -109m EU grants leveraging 217m loans) - Senegal, Benin, Ethiopia, Malawi, Mozambique, Lesotho, and Madagascar</a:t>
            </a:r>
          </a:p>
          <a:p>
            <a:pPr marL="457200" indent="-457200">
              <a:buFontTx/>
              <a:buBlip>
                <a:blip r:embed="rId3"/>
              </a:buBlip>
            </a:pPr>
            <a:r>
              <a:rPr lang="en-GB"/>
              <a:t>one technical assistance project – Water Project Preparation Facility (WPPF</a:t>
            </a:r>
            <a:r>
              <a:rPr lang="en-GB" b="1">
                <a:latin typeface="Times New Roman" pitchFamily="18" charset="0"/>
              </a:rPr>
              <a:t>)</a:t>
            </a:r>
          </a:p>
          <a:p>
            <a:pPr marL="457200" indent="-457200">
              <a:buFontTx/>
              <a:buBlip>
                <a:blip r:embed="rId3"/>
              </a:buBlip>
            </a:pPr>
            <a:endParaRPr lang="en-GB" sz="18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6CD7-7D29-44D4-9006-9F597CD57FBB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0F754C-5887-4187-B9FE-4DE0AF802795}" type="slidenum">
              <a:rPr lang="en-US"/>
              <a:pPr/>
              <a:t>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200900" cy="719138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GB" b="1"/>
              <a:t>ACP-EU Water Project Preparation Facility</a:t>
            </a:r>
            <a:r>
              <a:rPr lang="en-GB"/>
              <a:t>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052513"/>
            <a:ext cx="10080625" cy="6238875"/>
          </a:xfrm>
        </p:spPr>
        <p:txBody>
          <a:bodyPr/>
          <a:lstStyle/>
          <a:p>
            <a:pPr marL="171450" indent="-171450">
              <a:spcAft>
                <a:spcPct val="20000"/>
              </a:spcAft>
              <a:buClr>
                <a:srgbClr val="993300"/>
              </a:buClr>
              <a:buSzPct val="120000"/>
              <a:buFont typeface="Wingdings" pitchFamily="2" charset="2"/>
              <a:buChar char="Ø"/>
            </a:pPr>
            <a:r>
              <a:rPr lang="en-GB" sz="2400">
                <a:solidFill>
                  <a:schemeClr val="tx2"/>
                </a:solidFill>
              </a:rPr>
              <a:t>Help to achieve the </a:t>
            </a:r>
            <a:r>
              <a:rPr lang="en-GB" sz="2400" b="1">
                <a:solidFill>
                  <a:schemeClr val="tx2"/>
                </a:solidFill>
              </a:rPr>
              <a:t>MDGs for water &amp; sanitation</a:t>
            </a:r>
          </a:p>
          <a:p>
            <a:pPr marL="171450" indent="-171450">
              <a:spcBef>
                <a:spcPct val="0"/>
              </a:spcBef>
              <a:buClr>
                <a:srgbClr val="993300"/>
              </a:buClr>
              <a:buSzPct val="120000"/>
              <a:buFont typeface="Wingdings" pitchFamily="2" charset="2"/>
              <a:buChar char="Ø"/>
            </a:pPr>
            <a:endParaRPr lang="en-GB" sz="2400" b="1">
              <a:solidFill>
                <a:schemeClr val="tx2"/>
              </a:solidFill>
            </a:endParaRPr>
          </a:p>
          <a:p>
            <a:pPr marL="171450" indent="-171450">
              <a:spcAft>
                <a:spcPct val="20000"/>
              </a:spcAft>
              <a:buClr>
                <a:srgbClr val="993300"/>
              </a:buClr>
              <a:buSzPct val="120000"/>
              <a:buFont typeface="Wingdings" pitchFamily="2" charset="2"/>
              <a:buChar char="Ø"/>
            </a:pPr>
            <a:r>
              <a:rPr lang="en-GB" sz="2400" b="1">
                <a:solidFill>
                  <a:schemeClr val="tx2"/>
                </a:solidFill>
              </a:rPr>
              <a:t>Support the objectives of the ACP-EU Water Facility:</a:t>
            </a:r>
          </a:p>
          <a:p>
            <a:pPr marL="533400" lvl="1" indent="-171450">
              <a:lnSpc>
                <a:spcPct val="70000"/>
              </a:lnSpc>
              <a:spcAft>
                <a:spcPct val="20000"/>
              </a:spcAft>
              <a:buClr>
                <a:srgbClr val="993300"/>
              </a:buClr>
              <a:buSzPct val="120000"/>
              <a:buFontTx/>
              <a:buChar char="•"/>
            </a:pPr>
            <a:r>
              <a:rPr lang="en-GB" sz="2200" b="1">
                <a:solidFill>
                  <a:schemeClr val="tx2"/>
                </a:solidFill>
              </a:rPr>
              <a:t>ownership, </a:t>
            </a:r>
          </a:p>
          <a:p>
            <a:pPr marL="533400" lvl="1" indent="-171450">
              <a:lnSpc>
                <a:spcPct val="70000"/>
              </a:lnSpc>
              <a:spcAft>
                <a:spcPct val="20000"/>
              </a:spcAft>
              <a:buClr>
                <a:srgbClr val="993300"/>
              </a:buClr>
              <a:buSzPct val="120000"/>
              <a:buFontTx/>
              <a:buChar char="•"/>
            </a:pPr>
            <a:r>
              <a:rPr lang="en-GB" sz="2200" b="1">
                <a:solidFill>
                  <a:schemeClr val="tx2"/>
                </a:solidFill>
              </a:rPr>
              <a:t>innovation, </a:t>
            </a:r>
          </a:p>
          <a:p>
            <a:pPr marL="533400" lvl="1" indent="-171450">
              <a:lnSpc>
                <a:spcPct val="70000"/>
              </a:lnSpc>
              <a:spcAft>
                <a:spcPct val="20000"/>
              </a:spcAft>
              <a:buClr>
                <a:srgbClr val="993300"/>
              </a:buClr>
              <a:buSzPct val="120000"/>
              <a:buFontTx/>
              <a:buChar char="•"/>
            </a:pPr>
            <a:r>
              <a:rPr lang="en-GB" sz="2200" b="1">
                <a:solidFill>
                  <a:schemeClr val="tx2"/>
                </a:solidFill>
              </a:rPr>
              <a:t>integrated project approach </a:t>
            </a:r>
          </a:p>
          <a:p>
            <a:pPr marL="533400" lvl="1" indent="-171450">
              <a:lnSpc>
                <a:spcPct val="70000"/>
              </a:lnSpc>
              <a:spcAft>
                <a:spcPct val="20000"/>
              </a:spcAft>
              <a:buClr>
                <a:srgbClr val="993300"/>
              </a:buClr>
              <a:buSzPct val="120000"/>
              <a:buFontTx/>
              <a:buChar char="•"/>
            </a:pPr>
            <a:r>
              <a:rPr lang="en-GB" sz="2200" b="1">
                <a:solidFill>
                  <a:schemeClr val="tx2"/>
                </a:solidFill>
              </a:rPr>
              <a:t>equality of access: </a:t>
            </a:r>
            <a:r>
              <a:rPr lang="en-GB" sz="2200">
                <a:solidFill>
                  <a:schemeClr val="tx2"/>
                </a:solidFill>
              </a:rPr>
              <a:t>poorer &amp; more vulnerable communities</a:t>
            </a:r>
          </a:p>
          <a:p>
            <a:pPr marL="533400" lvl="1" indent="-171450">
              <a:spcBef>
                <a:spcPct val="0"/>
              </a:spcBef>
              <a:buClr>
                <a:srgbClr val="993300"/>
              </a:buClr>
              <a:buSzPct val="120000"/>
              <a:buFont typeface="Wingdings" pitchFamily="2" charset="2"/>
              <a:buChar char="Ø"/>
            </a:pPr>
            <a:endParaRPr lang="en-GB" sz="2200" b="1">
              <a:solidFill>
                <a:schemeClr val="tx2"/>
              </a:solidFill>
            </a:endParaRPr>
          </a:p>
          <a:p>
            <a:pPr marL="171450" indent="-171450">
              <a:spcAft>
                <a:spcPct val="20000"/>
              </a:spcAft>
              <a:buClr>
                <a:srgbClr val="993300"/>
              </a:buClr>
              <a:buSzPct val="120000"/>
              <a:buFont typeface="Wingdings" pitchFamily="2" charset="2"/>
              <a:buChar char="Ø"/>
            </a:pPr>
            <a:r>
              <a:rPr lang="en-GB" sz="2400">
                <a:solidFill>
                  <a:schemeClr val="tx2"/>
                </a:solidFill>
              </a:rPr>
              <a:t>Increase the</a:t>
            </a:r>
            <a:r>
              <a:rPr lang="en-GB" sz="2400" b="1">
                <a:solidFill>
                  <a:schemeClr val="tx2"/>
                </a:solidFill>
              </a:rPr>
              <a:t> effectiveness of ODA</a:t>
            </a:r>
          </a:p>
          <a:p>
            <a:pPr marL="171450" indent="-171450">
              <a:spcAft>
                <a:spcPct val="20000"/>
              </a:spcAft>
              <a:buFontTx/>
              <a:buNone/>
            </a:pPr>
            <a:r>
              <a:rPr lang="en-GB" sz="2400" b="1">
                <a:solidFill>
                  <a:schemeClr val="tx2"/>
                </a:solidFill>
              </a:rPr>
              <a:t>                </a:t>
            </a:r>
          </a:p>
          <a:p>
            <a:pPr marL="171450" indent="-171450">
              <a:spcAft>
                <a:spcPct val="20000"/>
              </a:spcAft>
              <a:buFontTx/>
              <a:buNone/>
            </a:pPr>
            <a:r>
              <a:rPr lang="en-GB" sz="2400" b="1">
                <a:solidFill>
                  <a:schemeClr val="tx2"/>
                </a:solidFill>
              </a:rPr>
              <a:t>       </a:t>
            </a:r>
            <a:r>
              <a:rPr lang="en-GB" sz="2000" b="1">
                <a:solidFill>
                  <a:srgbClr val="993300"/>
                </a:solidFill>
              </a:rPr>
              <a:t>EUR 3m* facility: fund technical assistance </a:t>
            </a:r>
          </a:p>
          <a:p>
            <a:pPr marL="171450" indent="-171450">
              <a:spcAft>
                <a:spcPct val="20000"/>
              </a:spcAft>
              <a:buFontTx/>
              <a:buNone/>
            </a:pPr>
            <a:r>
              <a:rPr lang="en-GB" sz="2000" b="1">
                <a:solidFill>
                  <a:srgbClr val="993300"/>
                </a:solidFill>
              </a:rPr>
              <a:t>for preparation of sound water &amp; sanitation projects </a:t>
            </a:r>
          </a:p>
          <a:p>
            <a:pPr marL="533400" lvl="1" indent="-171450">
              <a:buFontTx/>
              <a:buNone/>
            </a:pPr>
            <a:r>
              <a:rPr lang="en-GB" sz="1400">
                <a:solidFill>
                  <a:srgbClr val="993300"/>
                </a:solidFill>
              </a:rPr>
              <a:t>                                                                                                                                  * 2008-2010</a:t>
            </a:r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0" cy="6308725"/>
          </a:xfrm>
          <a:prstGeom prst="rect">
            <a:avLst/>
          </a:prstGeom>
          <a:noFill/>
        </p:spPr>
      </p:pic>
      <p:sp>
        <p:nvSpPr>
          <p:cNvPr id="243717" name="AutoShape 5"/>
          <p:cNvSpPr>
            <a:spLocks noChangeArrowheads="1"/>
          </p:cNvSpPr>
          <p:nvPr/>
        </p:nvSpPr>
        <p:spPr bwMode="auto">
          <a:xfrm rot="5400000">
            <a:off x="4175919" y="4760119"/>
            <a:ext cx="574675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14B6-F69F-409D-A899-30F40B1F9752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51BB5-65CE-4BD7-9C92-53A8B05EFBC7}" type="slidenum">
              <a:rPr lang="en-US"/>
              <a:pPr/>
              <a:t>27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558087" cy="720725"/>
          </a:xfrm>
        </p:spPr>
        <p:txBody>
          <a:bodyPr/>
          <a:lstStyle/>
          <a:p>
            <a:r>
              <a:rPr lang="en-GB" b="1">
                <a:solidFill>
                  <a:schemeClr val="accent2"/>
                </a:solidFill>
              </a:rPr>
              <a:t>Water Project Preparation Facility: Basic Facts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827088" y="1412875"/>
            <a:ext cx="791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Blip>
                <a:blip r:embed="rId3"/>
              </a:buBlip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827088" y="1196975"/>
            <a:ext cx="7416800" cy="4967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en-GB" dirty="0"/>
              <a:t>Budget EUR 3m (75% ACP-EUWF, 25% EIB)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GB" dirty="0"/>
              <a:t>Duration 3 years </a:t>
            </a:r>
            <a:r>
              <a:rPr lang="en-GB" dirty="0" smtClean="0"/>
              <a:t>2008-10</a:t>
            </a:r>
            <a:endParaRPr lang="en-GB" dirty="0"/>
          </a:p>
          <a:p>
            <a:pPr marL="342900" indent="-342900">
              <a:buFontTx/>
              <a:buBlip>
                <a:blip r:embed="rId3"/>
              </a:buBlip>
            </a:pPr>
            <a:r>
              <a:rPr lang="en-US" dirty="0"/>
              <a:t>Managed and supervised by EIB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dirty="0"/>
              <a:t>Technical Assistance for project preparation activities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US" dirty="0"/>
              <a:t>All TA contracts procured and supervised by EIB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GB" dirty="0"/>
              <a:t>Currently in the process of procuring consultants to prepare 5 projects in Ghana, Zambia, Rwanda, and Burundi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en-GB" dirty="0"/>
              <a:t>Also supporting the project preparation studies in </a:t>
            </a:r>
            <a:r>
              <a:rPr lang="en-GB" dirty="0" err="1"/>
              <a:t>Kisumu</a:t>
            </a:r>
            <a:r>
              <a:rPr lang="en-GB" dirty="0"/>
              <a:t> and </a:t>
            </a:r>
            <a:r>
              <a:rPr lang="en-GB" dirty="0" err="1"/>
              <a:t>Mwanza</a:t>
            </a:r>
            <a:r>
              <a:rPr lang="en-GB" dirty="0"/>
              <a:t> via the UN-Habitat Lake Victoria </a:t>
            </a:r>
            <a:r>
              <a:rPr lang="en-GB" dirty="0" err="1"/>
              <a:t>Watsan</a:t>
            </a:r>
            <a:r>
              <a:rPr lang="en-GB" dirty="0"/>
              <a:t> Initiative</a:t>
            </a:r>
            <a:endParaRPr lang="en-GB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9CA-0C28-4D36-940C-BBE473ABBC9B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D84C1-6D47-4352-AC8A-1DF625CF701B}" type="slidenum">
              <a:rPr lang="en-US"/>
              <a:pPr/>
              <a:t>28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85786" y="1052513"/>
            <a:ext cx="9001188" cy="4371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US" sz="2700" u="sng" dirty="0">
                <a:solidFill>
                  <a:srgbClr val="993300"/>
                </a:solidFill>
              </a:rPr>
              <a:t>Technical assistance</a:t>
            </a:r>
            <a:r>
              <a:rPr lang="en-US" sz="2700" u="sng" dirty="0">
                <a:solidFill>
                  <a:schemeClr val="tx2"/>
                </a:solidFill>
              </a:rPr>
              <a:t> to support</a:t>
            </a:r>
            <a:r>
              <a:rPr lang="en-US" sz="2700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FontTx/>
              <a:buNone/>
            </a:pPr>
            <a:endParaRPr lang="en-US" sz="2700" dirty="0">
              <a:solidFill>
                <a:schemeClr val="tx2"/>
              </a:solidFill>
            </a:endParaRPr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US" sz="2700" dirty="0"/>
              <a:t>Country needs assessment</a:t>
            </a:r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US" sz="2700" dirty="0"/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US" sz="2700" dirty="0"/>
              <a:t>Project identification</a:t>
            </a:r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US" sz="2700" dirty="0"/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US" sz="2700" dirty="0"/>
              <a:t>Preparatory studies for specific projects</a:t>
            </a:r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US" sz="2700" dirty="0"/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US" sz="2700" dirty="0"/>
              <a:t>Facilitating </a:t>
            </a:r>
            <a:r>
              <a:rPr lang="en-US" sz="2700" dirty="0" smtClean="0"/>
              <a:t> &amp; structuring </a:t>
            </a:r>
            <a:r>
              <a:rPr lang="en-US" sz="2700" dirty="0"/>
              <a:t>the project’s financing</a:t>
            </a:r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US" sz="2700" dirty="0"/>
          </a:p>
          <a:p>
            <a:pPr lvl="1">
              <a:lnSpc>
                <a:spcPct val="70000"/>
              </a:lnSpc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US" sz="2700" dirty="0"/>
              <a:t>Groundwork for project implementation</a:t>
            </a:r>
            <a:endParaRPr lang="en-GB" sz="2700" dirty="0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915988" y="5734050"/>
            <a:ext cx="8228012" cy="442913"/>
          </a:xfrm>
          <a:prstGeom prst="rect">
            <a:avLst/>
          </a:prstGeom>
          <a:solidFill>
            <a:schemeClr val="folHlink">
              <a:alpha val="49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Aft>
                <a:spcPct val="20000"/>
              </a:spcAft>
              <a:buFontTx/>
              <a:buNone/>
            </a:pPr>
            <a:r>
              <a:rPr lang="en-GB" sz="2300" b="1">
                <a:solidFill>
                  <a:srgbClr val="993300"/>
                </a:solidFill>
              </a:rPr>
              <a:t>promote co-financing opportunities between stakeholders</a:t>
            </a:r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4348" cy="6308725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900113" y="260350"/>
            <a:ext cx="72009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GB" b="1">
                <a:solidFill>
                  <a:srgbClr val="015CAB"/>
                </a:solidFill>
              </a:rPr>
              <a:t>ACP-EU Water Project Preparation Facility</a:t>
            </a:r>
            <a:r>
              <a:rPr lang="en-GB">
                <a:solidFill>
                  <a:srgbClr val="015CAB"/>
                </a:solidFill>
              </a:rPr>
              <a:t> 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200900" cy="719138"/>
          </a:xfrm>
        </p:spPr>
        <p:txBody>
          <a:bodyPr/>
          <a:lstStyle/>
          <a:p>
            <a:r>
              <a:rPr lang="en-GB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435-AA8C-4AB9-A015-C3BC28808CCD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599D8-A757-4497-9E45-4075BD54C9C5}" type="slidenum">
              <a:rPr lang="en-US"/>
              <a:pPr/>
              <a:t>29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637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pPr algn="just"/>
            <a:r>
              <a:rPr lang="en-GB"/>
              <a:t>  </a:t>
            </a:r>
            <a:endParaRPr lang="en-GB" b="1"/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1331913" y="0"/>
            <a:ext cx="65516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GB" b="1">
                <a:solidFill>
                  <a:srgbClr val="015CAB"/>
                </a:solidFill>
              </a:rPr>
              <a:t>EU-Africa Infrastructure Trust Fund</a:t>
            </a:r>
            <a:br>
              <a:rPr lang="en-GB" b="1">
                <a:solidFill>
                  <a:srgbClr val="015CAB"/>
                </a:solidFill>
              </a:rPr>
            </a:br>
            <a:r>
              <a:rPr lang="en-GB" b="1" i="1" u="sng">
                <a:solidFill>
                  <a:schemeClr val="bg2"/>
                </a:solidFill>
              </a:rPr>
              <a:t>Eligibility Criteria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252413" y="1628775"/>
            <a:ext cx="11306176" cy="46085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GB" sz="2400" b="1" u="sng">
              <a:solidFill>
                <a:schemeClr val="accent2"/>
              </a:solidFill>
            </a:endParaRPr>
          </a:p>
          <a:p>
            <a:pPr lvl="1">
              <a:spcAft>
                <a:spcPct val="50000"/>
              </a:spcAft>
            </a:pPr>
            <a:r>
              <a:rPr lang="en-GB" b="1"/>
              <a:t>Support cross-border/regional infrastructure projects </a:t>
            </a:r>
            <a:br>
              <a:rPr lang="en-GB" b="1"/>
            </a:br>
            <a:endParaRPr lang="en-GB" sz="1000" b="1"/>
          </a:p>
          <a:p>
            <a:pPr lvl="1">
              <a:spcBef>
                <a:spcPct val="25000"/>
              </a:spcBef>
              <a:spcAft>
                <a:spcPct val="40000"/>
              </a:spcAft>
            </a:pPr>
            <a:r>
              <a:rPr lang="en-GB" b="1"/>
              <a:t>Targeted infrastructure sectors:</a:t>
            </a:r>
          </a:p>
          <a:p>
            <a:pPr lvl="4">
              <a:spcBef>
                <a:spcPct val="35000"/>
              </a:spcBef>
              <a:spcAft>
                <a:spcPct val="50000"/>
              </a:spcAft>
              <a:buFontTx/>
              <a:buNone/>
            </a:pPr>
            <a:r>
              <a:rPr lang="en-GB" sz="2200" b="1"/>
              <a:t>Energy</a:t>
            </a:r>
          </a:p>
          <a:p>
            <a:pPr lvl="4">
              <a:spcBef>
                <a:spcPct val="35000"/>
              </a:spcBef>
              <a:spcAft>
                <a:spcPct val="50000"/>
              </a:spcAft>
              <a:buFontTx/>
              <a:buNone/>
            </a:pPr>
            <a:r>
              <a:rPr lang="en-GB" sz="2200" b="1"/>
              <a:t>Transport</a:t>
            </a:r>
          </a:p>
          <a:p>
            <a:pPr lvl="4">
              <a:spcBef>
                <a:spcPct val="35000"/>
              </a:spcBef>
              <a:spcAft>
                <a:spcPct val="50000"/>
              </a:spcAft>
              <a:buFontTx/>
              <a:buNone/>
            </a:pPr>
            <a:r>
              <a:rPr lang="en-GB" sz="2200" b="1"/>
              <a:t>Water &amp; Sanitation</a:t>
            </a:r>
          </a:p>
          <a:p>
            <a:pPr lvl="4">
              <a:spcBef>
                <a:spcPct val="35000"/>
              </a:spcBef>
              <a:spcAft>
                <a:spcPct val="50000"/>
              </a:spcAft>
              <a:buFontTx/>
              <a:buNone/>
            </a:pPr>
            <a:r>
              <a:rPr lang="en-GB" sz="2200" b="1"/>
              <a:t>Telecommunications / IT</a:t>
            </a:r>
          </a:p>
        </p:txBody>
      </p:sp>
      <p:pic>
        <p:nvPicPr>
          <p:cNvPr id="2385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581525"/>
            <a:ext cx="334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933825"/>
            <a:ext cx="392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357563"/>
            <a:ext cx="280987" cy="431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pic>
        <p:nvPicPr>
          <p:cNvPr id="2386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5300663"/>
            <a:ext cx="309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8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07D1-2901-4F67-8CB2-D52136F4B0AA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D2453-56AA-4DF9-BDCA-C087DBBEE25E}" type="slidenum">
              <a:rPr lang="en-US"/>
              <a:pPr/>
              <a:t>3</a:t>
            </a:fld>
            <a:endParaRPr lang="en-US"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426450" cy="4824413"/>
          </a:xfrm>
        </p:spPr>
        <p:txBody>
          <a:bodyPr/>
          <a:lstStyle/>
          <a:p>
            <a:pPr marL="0" indent="0" defTabSz="244475">
              <a:lnSpc>
                <a:spcPct val="16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GB" sz="1800"/>
              <a:t> </a:t>
            </a:r>
            <a:r>
              <a:rPr lang="en-GB" sz="1800" b="1">
                <a:solidFill>
                  <a:srgbClr val="015AAB"/>
                </a:solidFill>
              </a:rPr>
              <a:t>Birth</a:t>
            </a:r>
            <a:r>
              <a:rPr lang="en-GB" sz="1800">
                <a:solidFill>
                  <a:srgbClr val="015AAB"/>
                </a:solidFill>
              </a:rPr>
              <a:t>:				  Treaty of Rome, 1958</a:t>
            </a:r>
          </a:p>
          <a:p>
            <a:pPr marL="0" indent="0" defTabSz="244475">
              <a:lnSpc>
                <a:spcPct val="16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GB" sz="1800">
                <a:solidFill>
                  <a:srgbClr val="015AAB"/>
                </a:solidFill>
              </a:rPr>
              <a:t> </a:t>
            </a:r>
            <a:r>
              <a:rPr lang="en-GB" sz="1800" b="1">
                <a:solidFill>
                  <a:srgbClr val="015AAB"/>
                </a:solidFill>
              </a:rPr>
              <a:t>Purpose</a:t>
            </a:r>
            <a:r>
              <a:rPr lang="en-GB" sz="1800">
                <a:solidFill>
                  <a:srgbClr val="015AAB"/>
                </a:solidFill>
              </a:rPr>
              <a:t>: 			 “Provide long term lending to promote European objectives”</a:t>
            </a:r>
          </a:p>
          <a:p>
            <a:pPr marL="0" indent="0" defTabSz="244475">
              <a:lnSpc>
                <a:spcPct val="160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en-GB" sz="1800">
                <a:solidFill>
                  <a:srgbClr val="015AAB"/>
                </a:solidFill>
              </a:rPr>
              <a:t> </a:t>
            </a:r>
            <a:r>
              <a:rPr lang="en-GB" sz="1800" b="1">
                <a:solidFill>
                  <a:srgbClr val="015AAB"/>
                </a:solidFill>
              </a:rPr>
              <a:t>Shareholders</a:t>
            </a:r>
            <a:r>
              <a:rPr lang="en-GB" sz="1800">
                <a:solidFill>
                  <a:srgbClr val="015AAB"/>
                </a:solidFill>
              </a:rPr>
              <a:t>:	  27 EU Member States </a:t>
            </a:r>
          </a:p>
          <a:p>
            <a:pPr marL="0" indent="0" defTabSz="244475">
              <a:lnSpc>
                <a:spcPct val="160000"/>
              </a:lnSpc>
              <a:spcBef>
                <a:spcPct val="60000"/>
              </a:spcBef>
              <a:spcAft>
                <a:spcPct val="45000"/>
              </a:spcAft>
            </a:pPr>
            <a:r>
              <a:rPr lang="en-US" sz="1800">
                <a:solidFill>
                  <a:srgbClr val="015AAB"/>
                </a:solidFill>
              </a:rPr>
              <a:t> </a:t>
            </a:r>
            <a:r>
              <a:rPr lang="en-US" sz="1800" b="1">
                <a:solidFill>
                  <a:srgbClr val="015AAB"/>
                </a:solidFill>
              </a:rPr>
              <a:t>Governance</a:t>
            </a:r>
            <a:r>
              <a:rPr lang="en-US" sz="1800">
                <a:solidFill>
                  <a:srgbClr val="015AAB"/>
                </a:solidFill>
              </a:rPr>
              <a:t>:</a:t>
            </a:r>
            <a:r>
              <a:rPr lang="en-US" sz="1800">
                <a:solidFill>
                  <a:srgbClr val="000000"/>
                </a:solidFill>
              </a:rPr>
              <a:t>	</a:t>
            </a:r>
          </a:p>
          <a:p>
            <a:pPr marL="0" indent="0" defTabSz="244475">
              <a:lnSpc>
                <a:spcPct val="160000"/>
              </a:lnSpc>
              <a:buFontTx/>
              <a:buNone/>
            </a:pPr>
            <a:endParaRPr lang="en-US" sz="1800">
              <a:solidFill>
                <a:srgbClr val="000000"/>
              </a:solidFill>
            </a:endParaRPr>
          </a:p>
          <a:p>
            <a:pPr marL="0" indent="0" defTabSz="244475">
              <a:lnSpc>
                <a:spcPct val="160000"/>
              </a:lnSpc>
              <a:buFontTx/>
              <a:buNone/>
            </a:pPr>
            <a:endParaRPr lang="en-GB" sz="3200"/>
          </a:p>
        </p:txBody>
      </p:sp>
      <p:graphicFrame>
        <p:nvGraphicFramePr>
          <p:cNvPr id="270339" name="Group 3"/>
          <p:cNvGraphicFramePr>
            <a:graphicFrameLocks noGrp="1"/>
          </p:cNvGraphicFramePr>
          <p:nvPr/>
        </p:nvGraphicFramePr>
        <p:xfrm>
          <a:off x="2087563" y="3644900"/>
          <a:ext cx="7082155" cy="1873251"/>
        </p:xfrm>
        <a:graphic>
          <a:graphicData uri="http://schemas.openxmlformats.org/drawingml/2006/table">
            <a:tbl>
              <a:tblPr/>
              <a:tblGrid>
                <a:gridCol w="2644775"/>
                <a:gridCol w="208280"/>
                <a:gridCol w="42291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Board of Governors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 Finance Ministers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Board of directors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Member States &amp; European Commission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Management Committee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EIB’s executive body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Audit Committee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Independent, non-resident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6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EIB: Background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9A62-7D0A-42D7-9171-251CA1879ADB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0EAAF-AA97-41A9-A201-A9FC80156768}" type="slidenum">
              <a:rPr lang="en-US"/>
              <a:pPr/>
              <a:t>30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23850" y="836613"/>
            <a:ext cx="11628438" cy="5111750"/>
          </a:xfrm>
          <a:noFill/>
          <a:ln/>
        </p:spPr>
        <p:txBody>
          <a:bodyPr/>
          <a:lstStyle/>
          <a:p>
            <a:pPr marL="660400" indent="-660400">
              <a:buFontTx/>
              <a:buNone/>
            </a:pPr>
            <a:endParaRPr lang="en-GB" sz="2400" b="1" u="sng">
              <a:solidFill>
                <a:schemeClr val="accent2"/>
              </a:solidFill>
            </a:endParaRPr>
          </a:p>
          <a:p>
            <a:pPr marL="660400" indent="-660400">
              <a:buFontTx/>
              <a:buNone/>
            </a:pPr>
            <a:endParaRPr lang="en-GB" sz="2400" b="1" u="sng">
              <a:solidFill>
                <a:schemeClr val="accent2"/>
              </a:solidFill>
            </a:endParaRPr>
          </a:p>
          <a:p>
            <a:pPr marL="1035050" lvl="1" indent="-577850">
              <a:spcBef>
                <a:spcPct val="80000"/>
              </a:spcBef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GB" b="1">
                <a:solidFill>
                  <a:schemeClr val="tx2"/>
                </a:solidFill>
              </a:rPr>
              <a:t>Interest rate subsidies</a:t>
            </a:r>
            <a:r>
              <a:rPr lang="en-GB">
                <a:solidFill>
                  <a:schemeClr val="tx2"/>
                </a:solidFill>
              </a:rPr>
              <a:t> on medium- and long-term loans</a:t>
            </a:r>
          </a:p>
          <a:p>
            <a:pPr marL="1035050" lvl="1" indent="-577850">
              <a:lnSpc>
                <a:spcPct val="6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 marL="1035050" lvl="1" indent="-577850">
              <a:lnSpc>
                <a:spcPct val="6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 marL="1035050" lvl="1" indent="-577850"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GB" b="1">
                <a:solidFill>
                  <a:schemeClr val="tx2"/>
                </a:solidFill>
              </a:rPr>
              <a:t>Technical assistance</a:t>
            </a:r>
            <a:r>
              <a:rPr lang="en-GB">
                <a:solidFill>
                  <a:schemeClr val="tx2"/>
                </a:solidFill>
              </a:rPr>
              <a:t>, notably:</a:t>
            </a:r>
          </a:p>
          <a:p>
            <a:pPr marL="1035050" lvl="1" indent="-577850">
              <a:buClr>
                <a:srgbClr val="993300"/>
              </a:buClr>
              <a:buSzPct val="12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</a:rPr>
              <a:t>	project preparation &amp; project-related capacity building</a:t>
            </a:r>
          </a:p>
          <a:p>
            <a:pPr marL="1035050" lvl="1" indent="-577850">
              <a:lnSpc>
                <a:spcPct val="6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 marL="1035050" lvl="1" indent="-577850">
              <a:lnSpc>
                <a:spcPct val="6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 marL="1035050" lvl="1" indent="-577850"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GB">
                <a:solidFill>
                  <a:schemeClr val="tx2"/>
                </a:solidFill>
              </a:rPr>
              <a:t>One-off </a:t>
            </a:r>
            <a:r>
              <a:rPr lang="en-GB" b="1">
                <a:solidFill>
                  <a:schemeClr val="tx2"/>
                </a:solidFill>
              </a:rPr>
              <a:t>grants for social or environmental components</a:t>
            </a:r>
          </a:p>
          <a:p>
            <a:pPr marL="1035050" lvl="1" indent="-577850">
              <a:lnSpc>
                <a:spcPct val="6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 marL="1035050" lvl="1" indent="-577850">
              <a:lnSpc>
                <a:spcPct val="60000"/>
              </a:lnSpc>
              <a:buClr>
                <a:srgbClr val="993300"/>
              </a:buClr>
              <a:buSzPct val="12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</a:endParaRPr>
          </a:p>
          <a:p>
            <a:pPr marL="1035050" lvl="1" indent="-577850">
              <a:buClr>
                <a:srgbClr val="993300"/>
              </a:buClr>
              <a:buSzPct val="120000"/>
              <a:buFont typeface="Wingdings" pitchFamily="2" charset="2"/>
              <a:buChar char="ü"/>
            </a:pPr>
            <a:r>
              <a:rPr lang="en-GB">
                <a:solidFill>
                  <a:schemeClr val="tx2"/>
                </a:solidFill>
              </a:rPr>
              <a:t>Early-stage </a:t>
            </a:r>
            <a:r>
              <a:rPr lang="en-GB" b="1">
                <a:solidFill>
                  <a:schemeClr val="tx2"/>
                </a:solidFill>
              </a:rPr>
              <a:t>insurance premiums</a:t>
            </a:r>
            <a:r>
              <a:rPr lang="en-GB">
                <a:solidFill>
                  <a:schemeClr val="tx2"/>
                </a:solidFill>
              </a:rPr>
              <a:t> to cover country risks</a:t>
            </a: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6697662" cy="1628775"/>
          </a:xfrm>
          <a:noFill/>
          <a:ln/>
        </p:spPr>
        <p:txBody>
          <a:bodyPr anchor="ctr"/>
          <a:lstStyle/>
          <a:p>
            <a:pPr algn="ctr"/>
            <a:r>
              <a:rPr lang="en-GB" b="1"/>
              <a:t>EU-Africa Infrastructure Trust Fund</a:t>
            </a:r>
            <a:br>
              <a:rPr lang="en-GB" b="1"/>
            </a:br>
            <a:r>
              <a:rPr lang="en-GB" b="1"/>
              <a:t> </a:t>
            </a:r>
            <a:br>
              <a:rPr lang="en-GB" b="1"/>
            </a:br>
            <a:r>
              <a:rPr lang="en-GB" b="1" i="1" u="sng">
                <a:solidFill>
                  <a:schemeClr val="bg2"/>
                </a:solidFill>
              </a:rPr>
              <a:t>Forms of grant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0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0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0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3830-52E9-4F47-ACD6-B6694F98E9D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06E18-ED74-49B9-B5C2-79F5011090CC}" type="slidenum">
              <a:rPr lang="en-US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b="1"/>
              <a:t>EIB INTERVENTIONS IN ACP: TWO EXAMPLES</a:t>
            </a:r>
            <a:endParaRPr lang="en-GB" b="1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  <a:p>
            <a:r>
              <a:rPr lang="en-US">
                <a:solidFill>
                  <a:schemeClr val="tx2"/>
                </a:solidFill>
              </a:rPr>
              <a:t>Peri-urban WatSan, Malawi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Maputo Water Project, Mozambique</a:t>
            </a:r>
          </a:p>
          <a:p>
            <a:endParaRPr lang="en-GB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6713-7CDF-4166-A0BF-D382297D8FC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13DCA-99E3-4D2B-AC3F-A0C012FA05B3}" type="slidenum">
              <a:rPr lang="en-US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993062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Significant EIB involvement in the preparation of project;</a:t>
            </a:r>
          </a:p>
          <a:p>
            <a:pPr>
              <a:lnSpc>
                <a:spcPct val="80000"/>
              </a:lnSpc>
            </a:pPr>
            <a:r>
              <a:rPr lang="en-GB" sz="2400"/>
              <a:t>Increase: access to water for an additional 723,000 people and basic sanitation for an additional 468,000 in two cities (Lilongwe and Blantyre);</a:t>
            </a:r>
          </a:p>
          <a:p>
            <a:pPr>
              <a:lnSpc>
                <a:spcPct val="80000"/>
              </a:lnSpc>
            </a:pPr>
            <a:r>
              <a:rPr lang="en-GB" sz="2400"/>
              <a:t>Two-fold PSP-approach:</a:t>
            </a:r>
            <a:r>
              <a:rPr lang="en-GB" sz="2400" b="1"/>
              <a:t>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1) incentive-based service contract to address the O&amp;M inefficiencies and investment needs; and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2) small local concessions for the provision of services through kiosks and associated public sanitation facilities. </a:t>
            </a:r>
          </a:p>
          <a:p>
            <a:pPr>
              <a:lnSpc>
                <a:spcPct val="80000"/>
              </a:lnSpc>
            </a:pPr>
            <a:r>
              <a:rPr lang="en-GB" sz="2400"/>
              <a:t>Active involvement of NGOs in project structure/design (key partner: WaterAid);</a:t>
            </a:r>
          </a:p>
          <a:p>
            <a:pPr>
              <a:lnSpc>
                <a:spcPct val="80000"/>
              </a:lnSpc>
            </a:pPr>
            <a:r>
              <a:rPr lang="en-GB" sz="2400"/>
              <a:t>Creation of a revolving fund to make connections affordable;</a:t>
            </a:r>
          </a:p>
          <a:p>
            <a:pPr>
              <a:lnSpc>
                <a:spcPct val="80000"/>
              </a:lnSpc>
            </a:pPr>
            <a:r>
              <a:rPr lang="en-GB" sz="2400"/>
              <a:t>Blending of grants and loans: total costs EUR 31.8m, of which 1.5% from GoM, 48.5% ACP-EUWF (grant), and 50% EIB (loan).</a:t>
            </a:r>
            <a:endParaRPr lang="en-GB" sz="2400">
              <a:solidFill>
                <a:srgbClr val="FF3300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054850" cy="863600"/>
          </a:xfrm>
          <a:noFill/>
          <a:ln/>
        </p:spPr>
        <p:txBody>
          <a:bodyPr/>
          <a:lstStyle/>
          <a:p>
            <a:r>
              <a:rPr lang="en-US" b="1"/>
              <a:t>Peri-urban WatSan, Malawi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6A0F-529A-4A4C-B7F7-FF7AE1A66E95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B111DF-51D1-484C-A0BD-2904637271EF}" type="slidenum">
              <a:rPr lang="en-US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13787" cy="576263"/>
          </a:xfrm>
        </p:spPr>
        <p:txBody>
          <a:bodyPr/>
          <a:lstStyle/>
          <a:p>
            <a:pPr algn="ctr"/>
            <a:r>
              <a:rPr lang="en-US" b="1"/>
              <a:t>Peri-urban WatSan, Malawi </a:t>
            </a:r>
            <a:r>
              <a:rPr lang="en-US" sz="1600" b="1"/>
              <a:t>(cont’d)</a:t>
            </a:r>
            <a:r>
              <a:rPr lang="en-GB" u="sng">
                <a:solidFill>
                  <a:srgbClr val="000066"/>
                </a:solidFill>
              </a:rPr>
              <a:t/>
            </a:r>
            <a:br>
              <a:rPr lang="en-GB" u="sng">
                <a:solidFill>
                  <a:srgbClr val="000066"/>
                </a:solidFill>
              </a:rPr>
            </a:br>
            <a:endParaRPr lang="en-GB" u="sng">
              <a:solidFill>
                <a:srgbClr val="000066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u="sng">
                <a:solidFill>
                  <a:srgbClr val="000066"/>
                </a:solidFill>
              </a:rPr>
              <a:t>Main problems</a:t>
            </a:r>
            <a:r>
              <a:rPr lang="en-GB" sz="2400">
                <a:solidFill>
                  <a:schemeClr val="tx2"/>
                </a:solidFill>
              </a:rPr>
              <a:t>: </a:t>
            </a:r>
            <a:r>
              <a:rPr lang="en-GB" sz="2400"/>
              <a:t>i) Highly inefficient water supply system; ii) Large poor population un-served; iii) Low affordability</a:t>
            </a:r>
          </a:p>
          <a:p>
            <a:pPr>
              <a:lnSpc>
                <a:spcPct val="90000"/>
              </a:lnSpc>
            </a:pPr>
            <a:r>
              <a:rPr lang="en-GB" sz="2400" u="sng">
                <a:solidFill>
                  <a:srgbClr val="000066"/>
                </a:solidFill>
              </a:rPr>
              <a:t>Main goals</a:t>
            </a:r>
            <a:r>
              <a:rPr lang="en-GB" sz="2400"/>
              <a:t>: More water to the un-served at minimum cost</a:t>
            </a:r>
          </a:p>
          <a:p>
            <a:pPr>
              <a:lnSpc>
                <a:spcPct val="90000"/>
              </a:lnSpc>
            </a:pPr>
            <a:r>
              <a:rPr lang="en-GB" sz="2400" u="sng">
                <a:solidFill>
                  <a:srgbClr val="000066"/>
                </a:solidFill>
              </a:rPr>
              <a:t>Concept of the project based on 2 components</a:t>
            </a:r>
            <a:r>
              <a:rPr lang="en-GB" sz="2400">
                <a:solidFill>
                  <a:schemeClr val="tx2"/>
                </a:solidFill>
              </a:rPr>
              <a:t>: </a:t>
            </a:r>
            <a:r>
              <a:rPr lang="en-GB" sz="2400"/>
              <a:t>i) works for efficiency gains; ii)  extension of network in poor areas =&gt; transfer the drinking water saved to the un-served population</a:t>
            </a:r>
          </a:p>
          <a:p>
            <a:pPr>
              <a:lnSpc>
                <a:spcPct val="90000"/>
              </a:lnSpc>
            </a:pPr>
            <a:r>
              <a:rPr lang="en-GB" sz="2400" u="sng">
                <a:solidFill>
                  <a:srgbClr val="000066"/>
                </a:solidFill>
              </a:rPr>
              <a:t>Conditions to succeed/partnership with</a:t>
            </a:r>
            <a:r>
              <a:rPr lang="en-GB" sz="2400">
                <a:solidFill>
                  <a:schemeClr val="tx2"/>
                </a:solidFill>
              </a:rPr>
              <a:t>: i) </a:t>
            </a:r>
            <a:r>
              <a:rPr lang="en-GB" sz="2400"/>
              <a:t>private company under a PPP to support the public utility on efficiency (O&amp;M + rehabilitat. works); ii) NGOs to support peri-urban works+Op)</a:t>
            </a:r>
          </a:p>
          <a:p>
            <a:pPr>
              <a:lnSpc>
                <a:spcPct val="90000"/>
              </a:lnSpc>
            </a:pPr>
            <a:r>
              <a:rPr lang="en-GB" sz="2400" u="sng">
                <a:solidFill>
                  <a:srgbClr val="000066"/>
                </a:solidFill>
              </a:rPr>
              <a:t>The project</a:t>
            </a:r>
            <a:r>
              <a:rPr lang="en-GB" sz="2400">
                <a:solidFill>
                  <a:schemeClr val="tx2"/>
                </a:solidFill>
              </a:rPr>
              <a:t>: </a:t>
            </a:r>
            <a:r>
              <a:rPr lang="en-GB" sz="2400"/>
              <a:t>31 M € investment, 50% EIB soft loan, 50% EC grant to supply water to 723 000 un-served pop. (half by 735 kiosks) and basic sanitation to 470 000 pop. (all by VIP latrines) in close coordination with water utility and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F60-34FA-4059-8BAB-5980BDF881AB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CDEBB-398E-4070-9E47-8C6E2F8F9B47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848600" cy="4897437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First-time access to water for over 500,000 people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Financiers, led by EIB, set up harmonised procedures on procurement, disbursements and approvals;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Two-fold PSP delegate management approach: </a:t>
            </a:r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lang="en-GB" sz="2000"/>
              <a:t>strengthen the ongoing PSP lease contract;</a:t>
            </a:r>
          </a:p>
          <a:p>
            <a:pPr lvl="1" algn="just">
              <a:lnSpc>
                <a:spcPct val="80000"/>
              </a:lnSpc>
              <a:spcBef>
                <a:spcPct val="50000"/>
              </a:spcBef>
            </a:pPr>
            <a:r>
              <a:rPr lang="en-GB" sz="2000"/>
              <a:t>support informal small scale service providers (SSSPs) - lease contract between FIPAG and SSSPs, awarded through competitive bidding; use OBA to facilitate new connections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Blending of grants and loan: total investment </a:t>
            </a:r>
            <a:r>
              <a:rPr lang="en-US" sz="2400"/>
              <a:t>EUR 95</a:t>
            </a:r>
            <a:r>
              <a:rPr lang="en-GB" sz="2400"/>
              <a:t> M - funded by EIB loan (31%), ACP EUWF, AFD, FMO, GoM grants(59%)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684213" y="333375"/>
            <a:ext cx="7054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15CAB"/>
                </a:solidFill>
              </a:rPr>
              <a:t>Maputo Water Project, Mozambique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5D52-187F-4B50-BEE4-17FEB689CC4A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CAA5B-04AB-4C70-B9AF-0F5457F6CD89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13787" cy="719138"/>
          </a:xfrm>
        </p:spPr>
        <p:txBody>
          <a:bodyPr/>
          <a:lstStyle/>
          <a:p>
            <a:pPr algn="ctr"/>
            <a:r>
              <a:rPr lang="en-US" b="1"/>
              <a:t>Maputo Water Project, Mozambique </a:t>
            </a:r>
            <a:r>
              <a:rPr lang="en-US" sz="1800" b="1"/>
              <a:t>(cont’d)</a:t>
            </a:r>
            <a:endParaRPr lang="en-GB" sz="1800" b="1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46005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GB" sz="2400" u="sng" dirty="0">
                <a:solidFill>
                  <a:srgbClr val="000066"/>
                </a:solidFill>
              </a:rPr>
              <a:t>Before the project (2006)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Only 38% of the 1.8 million population is properly served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Of 0.7 million served, 80% are in the urban “cement” area with water 12 hr/day, only 20% in </a:t>
            </a:r>
            <a:r>
              <a:rPr lang="en-GB" sz="2400" dirty="0" err="1"/>
              <a:t>peri</a:t>
            </a:r>
            <a:r>
              <a:rPr lang="en-GB" sz="2400" dirty="0"/>
              <a:t>-urban with standpipes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UFW = 65%, illegal connections (25%)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Investment needs to increase coverage of &gt; 100 M €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No capacity to pay more for the cost of services (very poor)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Lack of sewerage and basic sanitation, groundwater at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AA11-C657-4E61-8C91-8C5D393F48DC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DD2E3-39FC-40C9-9957-6B50278F13AC}" type="slidenum">
              <a:rPr lang="en-US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13787" cy="719138"/>
          </a:xfrm>
        </p:spPr>
        <p:txBody>
          <a:bodyPr/>
          <a:lstStyle/>
          <a:p>
            <a:pPr algn="ctr"/>
            <a:r>
              <a:rPr lang="en-US" b="1"/>
              <a:t>Maputo Water Project, Mozambique </a:t>
            </a:r>
            <a:r>
              <a:rPr lang="en-US" sz="1800" b="1"/>
              <a:t>(cont’d)</a:t>
            </a:r>
            <a:endParaRPr lang="en-GB" sz="1800" b="1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856662" cy="5111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400" u="sng">
                <a:solidFill>
                  <a:srgbClr val="000066"/>
                </a:solidFill>
              </a:rPr>
              <a:t>With the project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GB">
                <a:solidFill>
                  <a:srgbClr val="CC3300"/>
                </a:solidFill>
              </a:rPr>
              <a:t>The main objectives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/>
              <a:t>Increase availability of water (24 hr) to served population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/>
              <a:t>Expand services to larger population (MDGs)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/>
              <a:t>Reduce UFW both technical and commercial losses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/>
              <a:t>Make the services affordable to all the users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v"/>
            </a:pPr>
            <a:r>
              <a:rPr lang="en-GB">
                <a:solidFill>
                  <a:srgbClr val="CC3300"/>
                </a:solidFill>
              </a:rPr>
              <a:t>The results (expected for 2011)</a:t>
            </a:r>
            <a:endParaRPr lang="en-GB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400"/>
              <a:t>100 M € funds of which 30% is EIB soft loan and 70% grants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400"/>
              <a:t>Coverage from 38% to 85% of which half are poor &amp; un-served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400"/>
              <a:t>UFW reduced to 30% + average tariff kept at current 0.6 €/m</a:t>
            </a:r>
            <a:r>
              <a:rPr lang="en-GB" sz="2400" baseline="30000"/>
              <a:t>3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400"/>
              <a:t>NGOs joined with + 7 M € grants for reticulation &amp; sanitation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0167-1ED4-46A6-B4D1-BDEF2A792C3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2C283-505F-489E-A79A-FAFA5883C1AD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6300" cy="4995862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200" b="1"/>
          </a:p>
          <a:p>
            <a:pPr>
              <a:lnSpc>
                <a:spcPct val="90000"/>
              </a:lnSpc>
            </a:pPr>
            <a:r>
              <a:rPr lang="en-GB" sz="2400"/>
              <a:t>Build project preparation capacity and ownership</a:t>
            </a:r>
          </a:p>
          <a:p>
            <a:pPr>
              <a:lnSpc>
                <a:spcPct val="90000"/>
              </a:lnSpc>
            </a:pPr>
            <a:r>
              <a:rPr lang="en-GB" sz="2400"/>
              <a:t>Harmonise procedures;</a:t>
            </a:r>
          </a:p>
          <a:p>
            <a:pPr>
              <a:lnSpc>
                <a:spcPct val="90000"/>
              </a:lnSpc>
            </a:pPr>
            <a:r>
              <a:rPr lang="en-GB" sz="2400"/>
              <a:t>Support PSP – as a policy option, not an inevitability; local private sector; use of OBA;</a:t>
            </a:r>
          </a:p>
          <a:p>
            <a:pPr>
              <a:lnSpc>
                <a:spcPct val="90000"/>
              </a:lnSpc>
            </a:pPr>
            <a:r>
              <a:rPr lang="en-GB" sz="2400"/>
              <a:t>Partner with NGOs;</a:t>
            </a:r>
            <a:endParaRPr lang="en-GB" sz="2400" i="1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/>
              <a:t>Support to secondary cities; peri-urban and informal areas;</a:t>
            </a:r>
          </a:p>
          <a:p>
            <a:pPr>
              <a:lnSpc>
                <a:spcPct val="90000"/>
              </a:lnSpc>
            </a:pPr>
            <a:r>
              <a:rPr lang="en-GB" sz="2400"/>
              <a:t>Facilitate pro-poor access to water and sanitation services (universal coverage);</a:t>
            </a:r>
          </a:p>
          <a:p>
            <a:pPr>
              <a:lnSpc>
                <a:spcPct val="90000"/>
              </a:lnSpc>
            </a:pPr>
            <a:r>
              <a:rPr lang="en-GB" sz="2400"/>
              <a:t>Strengthen utilities’ implementation capacity and operational performance.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b="1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b="1">
                <a:solidFill>
                  <a:srgbClr val="FF3300"/>
                </a:solidFill>
              </a:rPr>
              <a:t>Key is Blending of loans &amp; grants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416800" cy="863600"/>
          </a:xfrm>
          <a:noFill/>
          <a:ln/>
        </p:spPr>
        <p:txBody>
          <a:bodyPr/>
          <a:lstStyle/>
          <a:p>
            <a:r>
              <a:rPr lang="en-GB" b="1"/>
              <a:t>Summary of EIB’s Approach to WatSan Projects in SSA</a:t>
            </a:r>
            <a:endParaRPr lang="en-US" b="1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POINTS TO RETAIN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EIB matches commercial-term loans with other instruments to create soft-loans</a:t>
            </a:r>
          </a:p>
          <a:p>
            <a:r>
              <a:rPr lang="en-US" dirty="0" smtClean="0"/>
              <a:t>(often required by </a:t>
            </a:r>
            <a:r>
              <a:rPr lang="en-US" dirty="0" err="1" smtClean="0"/>
              <a:t>concessionality</a:t>
            </a:r>
            <a:r>
              <a:rPr lang="en-US" dirty="0" smtClean="0"/>
              <a:t>-IMF)</a:t>
            </a:r>
          </a:p>
          <a:p>
            <a:endParaRPr lang="en-US" dirty="0" smtClean="0"/>
          </a:p>
          <a:p>
            <a:r>
              <a:rPr lang="en-US" dirty="0" smtClean="0"/>
              <a:t>Economic </a:t>
            </a:r>
            <a:r>
              <a:rPr lang="en-US" dirty="0" err="1" smtClean="0"/>
              <a:t>vs</a:t>
            </a:r>
            <a:r>
              <a:rPr lang="en-US" dirty="0" smtClean="0"/>
              <a:t> Financial Rate of Return</a:t>
            </a:r>
          </a:p>
          <a:p>
            <a:endParaRPr lang="en-US" dirty="0" smtClean="0"/>
          </a:p>
          <a:p>
            <a:r>
              <a:rPr lang="en-US" dirty="0" smtClean="0"/>
              <a:t>EIB always co-finances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181C-8B90-473F-BFD2-E02700D939CE}" type="datetime1">
              <a:rPr lang="en-GB" smtClean="0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F0D15-31BE-4AFF-8A64-44EF8149F52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European Investment Bank</a:t>
            </a:r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634C-CD59-44DD-B5E6-D38AAA721D1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77C5E-D2D9-42AE-B27F-B67BB6BBFBCB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200900" cy="719138"/>
          </a:xfrm>
        </p:spPr>
        <p:txBody>
          <a:bodyPr/>
          <a:lstStyle/>
          <a:p>
            <a:r>
              <a:rPr lang="fr-FR" b="1"/>
              <a:t>EIB ACP Contacts</a:t>
            </a:r>
            <a:endParaRPr lang="en-GB" b="1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C775-44AF-4B42-A640-E64C58380EBF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43B1F0-B5FC-4756-B2C8-7BA466B88B33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9361487" cy="4970462"/>
          </a:xfrm>
          <a:noFill/>
          <a:ln/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700" b="1">
                <a:solidFill>
                  <a:schemeClr val="tx2"/>
                </a:solidFill>
              </a:rPr>
              <a:t>Within the Union</a:t>
            </a:r>
            <a:r>
              <a:rPr lang="en-GB" sz="2700">
                <a:solidFill>
                  <a:schemeClr val="tx2"/>
                </a:solidFill>
              </a:rPr>
              <a:t>: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Cohesion and convergence 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Small and medium-sized enterprises (SMEs)</a:t>
            </a:r>
            <a:r>
              <a:rPr lang="en-GB" sz="2000">
                <a:solidFill>
                  <a:schemeClr val="tx2"/>
                </a:solidFill>
              </a:rPr>
              <a:t> 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Environmental sustainability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Knowledge Economy</a:t>
            </a:r>
            <a:endParaRPr lang="en-US" sz="2000">
              <a:solidFill>
                <a:schemeClr val="tx2"/>
              </a:solidFill>
            </a:endParaRP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Trans-European Networks (TENs) </a:t>
            </a:r>
            <a:endParaRPr lang="en-US" sz="2000">
              <a:solidFill>
                <a:schemeClr val="tx2"/>
              </a:solidFill>
            </a:endParaRP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Sustainable, competitive and secure energy</a:t>
            </a:r>
          </a:p>
          <a:p>
            <a:pPr lvl="1" indent="-220663" algn="just">
              <a:lnSpc>
                <a:spcPct val="80000"/>
              </a:lnSpc>
              <a:buFontTx/>
              <a:buNone/>
            </a:pPr>
            <a:endParaRPr lang="en-GB" sz="200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700" b="1">
                <a:solidFill>
                  <a:schemeClr val="tx2"/>
                </a:solidFill>
              </a:rPr>
              <a:t>Outside the Union</a:t>
            </a:r>
            <a:r>
              <a:rPr lang="en-GB" sz="2700">
                <a:solidFill>
                  <a:schemeClr val="tx2"/>
                </a:solidFill>
              </a:rPr>
              <a:t>: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Private sector development</a:t>
            </a:r>
            <a:endParaRPr lang="en-GB" sz="2000">
              <a:solidFill>
                <a:schemeClr val="tx2"/>
              </a:solidFill>
            </a:endParaRP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Infrastructure development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Security of energy supply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Environmental sustainability</a:t>
            </a:r>
          </a:p>
          <a:p>
            <a:pPr lvl="1" indent="-220663" algn="just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Support for EU presence in Asia &amp; Latin America via</a:t>
            </a:r>
          </a:p>
          <a:p>
            <a:pPr lvl="1" indent="-220663" algn="just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2"/>
                </a:solidFill>
              </a:rPr>
              <a:t>   Foreign Direct Investment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200900" cy="647700"/>
          </a:xfrm>
          <a:noFill/>
          <a:ln/>
        </p:spPr>
        <p:txBody>
          <a:bodyPr anchor="ctr"/>
          <a:lstStyle/>
          <a:p>
            <a:r>
              <a:rPr lang="en-US" b="1"/>
              <a:t>EIB: P</a:t>
            </a:r>
            <a:r>
              <a:rPr lang="en-GB" b="1"/>
              <a:t>riority Objectives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E87-D6AD-46ED-A272-2178FEC74652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782E3-4F83-4BA0-AB81-75A49281D8EF}" type="slidenum">
              <a:rPr lang="en-US"/>
              <a:pPr/>
              <a:t>40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2400" b="1"/>
              <a:t>    </a:t>
            </a:r>
            <a:r>
              <a:rPr lang="en-GB" sz="2400" b="1">
                <a:solidFill>
                  <a:schemeClr val="tx2"/>
                </a:solidFill>
              </a:rPr>
              <a:t>Investing in the Water Sector in the ACP: feasible, challenging, and rewarding in the long-term</a:t>
            </a:r>
          </a:p>
          <a:p>
            <a:pPr algn="ctr">
              <a:buFontTx/>
              <a:buNone/>
            </a:pPr>
            <a:r>
              <a:rPr lang="en-GB" sz="2400" b="1"/>
              <a:t> </a:t>
            </a:r>
            <a:r>
              <a:rPr lang="en-GB" sz="2400" b="1">
                <a:solidFill>
                  <a:srgbClr val="FF3300"/>
                </a:solidFill>
              </a:rPr>
              <a:t/>
            </a:r>
            <a:br>
              <a:rPr lang="en-GB" sz="2400" b="1">
                <a:solidFill>
                  <a:srgbClr val="FF3300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For more information:</a:t>
            </a:r>
            <a:endParaRPr lang="en-GB" sz="2400" b="1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GB" sz="2400">
                <a:hlinkClick r:id="rId3"/>
              </a:rPr>
              <a:t>http://www.eib.org</a:t>
            </a:r>
            <a:endParaRPr lang="en-GB" sz="2400"/>
          </a:p>
          <a:p>
            <a:pPr algn="ctr">
              <a:buFontTx/>
              <a:buNone/>
            </a:pPr>
            <a:r>
              <a:rPr lang="en-GB" sz="2400">
                <a:hlinkClick r:id="rId4" tooltip="http://www.eib.org/projects/regions/acp/index.htm"/>
              </a:rPr>
              <a:t>http://www.eib.org/projects/regions/acp/index.htm</a:t>
            </a:r>
            <a:r>
              <a:rPr lang="en-GB"/>
              <a:t> </a:t>
            </a:r>
            <a:r>
              <a:rPr lang="en-GB" sz="2400"/>
              <a:t> </a:t>
            </a:r>
          </a:p>
          <a:p>
            <a:pPr algn="ctr">
              <a:buFontTx/>
              <a:buNone/>
            </a:pPr>
            <a:r>
              <a:rPr lang="en-GB" sz="2400">
                <a:hlinkClick r:id="rId5"/>
              </a:rPr>
              <a:t>info@eib.org</a:t>
            </a:r>
            <a:r>
              <a:rPr lang="en-GB" sz="2400"/>
              <a:t> </a:t>
            </a:r>
          </a:p>
          <a:p>
            <a:pPr algn="ctr">
              <a:buFontTx/>
              <a:buNone/>
            </a:pPr>
            <a:r>
              <a:rPr lang="en-GB" sz="2400">
                <a:solidFill>
                  <a:schemeClr val="tx2"/>
                </a:solidFill>
              </a:rPr>
              <a:t>Tel: +352 43 79 22 000</a:t>
            </a:r>
          </a:p>
          <a:p>
            <a:pPr algn="ctr">
              <a:buFontTx/>
              <a:buNone/>
            </a:pPr>
            <a:r>
              <a:rPr lang="fr-FR" sz="2400">
                <a:solidFill>
                  <a:schemeClr val="tx2"/>
                </a:solidFill>
              </a:rPr>
              <a:t>Fax: +352 43 79 62 000</a:t>
            </a:r>
            <a:endParaRPr lang="en-GB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8C24-E8C5-460C-B57E-592F09143FF7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98F12-6071-40F9-A6D4-511899319296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b="1"/>
              <a:t>REGIONAL OFFICE CONTACT DETAILS</a:t>
            </a:r>
            <a:endParaRPr lang="en-GB" b="1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>
                <a:solidFill>
                  <a:schemeClr val="tx2"/>
                </a:solidFill>
              </a:rPr>
              <a:t>European Investment Bank</a:t>
            </a:r>
          </a:p>
          <a:p>
            <a:pPr>
              <a:buFontTx/>
              <a:buNone/>
            </a:pPr>
            <a:r>
              <a:rPr lang="en-GB" sz="2400" b="1">
                <a:solidFill>
                  <a:schemeClr val="tx2"/>
                </a:solidFill>
              </a:rPr>
              <a:t>East &amp; Central African Representation</a:t>
            </a:r>
            <a:endParaRPr lang="en-GB" sz="240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400" b="1">
                <a:solidFill>
                  <a:schemeClr val="tx2"/>
                </a:solidFill>
              </a:rPr>
              <a:t>Nairobi Office</a:t>
            </a:r>
            <a:endParaRPr lang="en-GB" sz="240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GB" sz="2400">
                <a:solidFill>
                  <a:schemeClr val="tx2"/>
                </a:solidFill>
              </a:rPr>
              <a:t>Africa Re Centre, 5th Floor, Hospital Road</a:t>
            </a:r>
          </a:p>
          <a:p>
            <a:pPr>
              <a:buFontTx/>
              <a:buNone/>
            </a:pPr>
            <a:r>
              <a:rPr lang="en-GB" sz="2400">
                <a:solidFill>
                  <a:schemeClr val="tx2"/>
                </a:solidFill>
              </a:rPr>
              <a:t>PO Box 40193, KE-00100 Nairobi </a:t>
            </a:r>
          </a:p>
          <a:p>
            <a:pPr>
              <a:buFontTx/>
              <a:buNone/>
            </a:pPr>
            <a:r>
              <a:rPr lang="en-GB" sz="2400">
                <a:solidFill>
                  <a:schemeClr val="tx2"/>
                </a:solidFill>
              </a:rPr>
              <a:t>Tel: +254 20 273 52 60/1</a:t>
            </a:r>
          </a:p>
          <a:p>
            <a:pPr>
              <a:buFontTx/>
              <a:buNone/>
            </a:pPr>
            <a:r>
              <a:rPr lang="en-GB" sz="2400">
                <a:solidFill>
                  <a:schemeClr val="tx2"/>
                </a:solidFill>
              </a:rPr>
              <a:t>Fax: +254 20 271 32 78</a:t>
            </a:r>
            <a:r>
              <a:rPr lang="en-GB"/>
              <a:t> </a:t>
            </a:r>
            <a:endParaRPr lang="en-GB">
              <a:solidFill>
                <a:schemeClr val="tx2"/>
              </a:solidFill>
            </a:endParaRPr>
          </a:p>
          <a:p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8FAC-5E41-4FAC-97E4-B915E009BD28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E1244-024B-4AE4-B2AE-FBA99FFFD6A3}" type="slidenum">
              <a:rPr lang="en-US"/>
              <a:pPr/>
              <a:t>42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914400" y="304800"/>
            <a:ext cx="386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GB" sz="28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1250950" y="293688"/>
            <a:ext cx="296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GB" sz="2800" b="1">
              <a:solidFill>
                <a:srgbClr val="800019"/>
              </a:solidFill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317500" y="5229225"/>
            <a:ext cx="16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GB" sz="2000">
              <a:solidFill>
                <a:srgbClr val="663300"/>
              </a:solidFill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0" y="4292600"/>
            <a:ext cx="857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GB" b="1">
                <a:solidFill>
                  <a:schemeClr val="accent2"/>
                </a:solidFill>
              </a:rPr>
              <a:t> </a:t>
            </a:r>
            <a:endParaRPr lang="en-GB" sz="2000">
              <a:solidFill>
                <a:srgbClr val="800019"/>
              </a:solidFill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715963" y="55895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514475" y="333375"/>
            <a:ext cx="16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GB" sz="3200" b="1">
              <a:solidFill>
                <a:srgbClr val="993300"/>
              </a:solidFill>
            </a:endParaRP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582613" y="1412875"/>
            <a:ext cx="169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GB" sz="3200" b="1">
              <a:solidFill>
                <a:srgbClr val="800019"/>
              </a:solidFill>
            </a:endParaRP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565150" y="1403350"/>
            <a:ext cx="16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GB" sz="3200" b="1">
              <a:solidFill>
                <a:srgbClr val="800019"/>
              </a:solidFill>
            </a:endParaRP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3059113" y="2708275"/>
            <a:ext cx="3321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sz="4400" b="1">
                <a:solidFill>
                  <a:schemeClr val="bg2"/>
                </a:solidFill>
              </a:rPr>
              <a:t>Thank you !</a:t>
            </a:r>
          </a:p>
        </p:txBody>
      </p:sp>
      <p:pic>
        <p:nvPicPr>
          <p:cNvPr id="24781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9144000" cy="202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0A00-38B3-417A-8504-5F9D654DE501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44F8D8-02BC-4934-82B1-5F8BBE78ABB2}" type="slidenum">
              <a:rPr lang="en-US"/>
              <a:pPr/>
              <a:t>5</a:t>
            </a:fld>
            <a:endParaRPr lang="en-US"/>
          </a:p>
        </p:txBody>
      </p:sp>
      <p:sp>
        <p:nvSpPr>
          <p:cNvPr id="2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270625" cy="1011238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b="1"/>
              <a:t/>
            </a:r>
            <a:br>
              <a:rPr lang="en-US" b="1"/>
            </a:b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2276475"/>
            <a:ext cx="8574088" cy="4333875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20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15AAB"/>
                </a:solidFill>
              </a:rPr>
              <a:t>                                                                                                                                           *Situation as at 31/12/2009</a:t>
            </a:r>
          </a:p>
        </p:txBody>
      </p:sp>
      <p:graphicFrame>
        <p:nvGraphicFramePr>
          <p:cNvPr id="229380" name="Group 4"/>
          <p:cNvGraphicFramePr>
            <a:graphicFrameLocks noGrp="1"/>
          </p:cNvGraphicFramePr>
          <p:nvPr/>
        </p:nvGraphicFramePr>
        <p:xfrm>
          <a:off x="434975" y="1557338"/>
          <a:ext cx="8169275" cy="3920808"/>
        </p:xfrm>
        <a:graphic>
          <a:graphicData uri="http://schemas.openxmlformats.org/drawingml/2006/table">
            <a:tbl>
              <a:tblPr/>
              <a:tblGrid>
                <a:gridCol w="1022350"/>
                <a:gridCol w="4570413"/>
                <a:gridCol w="215900"/>
                <a:gridCol w="2360612"/>
              </a:tblGrid>
              <a:tr h="717550">
                <a:tc gridSpan="4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Projects signed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European Union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435100" algn="l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70.6 bn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Partner countries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Total Lending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8.5   bn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79.1   bn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11225"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Borrowings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1700" algn="l"/>
                          <a:tab pos="1257300" algn="l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79.4   bn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08013"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Subscribed capital </a:t>
                      </a: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(at 01/04/2009)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15AAB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14375" algn="l"/>
                          <a:tab pos="1076325" algn="l"/>
                        </a:tabLst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5AAB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232.4   bn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1042988" y="188913"/>
            <a:ext cx="7200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GB" b="1">
                <a:solidFill>
                  <a:srgbClr val="015CAB"/>
                </a:solidFill>
              </a:rPr>
              <a:t>EIB: 2009 key figures </a:t>
            </a:r>
            <a:r>
              <a:rPr lang="en-GB" b="1">
                <a:solidFill>
                  <a:srgbClr val="015AAB"/>
                </a:solidFill>
              </a:rPr>
              <a:t>*</a:t>
            </a:r>
            <a:endParaRPr lang="en-GB" b="1">
              <a:solidFill>
                <a:srgbClr val="015C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4481-B22B-4AD1-BA2B-C91B3C079084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7729F-8557-4E6A-96E1-61FEFB9B04BF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1187450" y="188913"/>
            <a:ext cx="70564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628650">
              <a:spcBef>
                <a:spcPct val="0"/>
              </a:spcBef>
              <a:buFontTx/>
              <a:buNone/>
            </a:pPr>
            <a:r>
              <a:rPr lang="en-GB" b="1">
                <a:solidFill>
                  <a:srgbClr val="015CAB"/>
                </a:solidFill>
              </a:rPr>
              <a:t>EIB lending in 2009 (in EUR billion)</a:t>
            </a:r>
            <a:endParaRPr lang="en-GB" sz="2000"/>
          </a:p>
        </p:txBody>
      </p:sp>
      <p:pic>
        <p:nvPicPr>
          <p:cNvPr id="231427" name="Picture 3" descr="EN_PRET_B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79538"/>
            <a:ext cx="7920038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20B3-2F73-4E7A-8CB9-034E75505E62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C0E72-7DC8-466E-9E57-86290FC9FBAB}" type="slidenum">
              <a:rPr lang="en-US"/>
              <a:pPr/>
              <a:t>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013325"/>
            <a:ext cx="1295400" cy="358775"/>
          </a:xfrm>
          <a:prstGeom prst="rect">
            <a:avLst/>
          </a:prstGeom>
          <a:noFill/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013325"/>
            <a:ext cx="1154112" cy="300038"/>
          </a:xfrm>
          <a:prstGeom prst="rect">
            <a:avLst/>
          </a:prstGeom>
          <a:noFill/>
        </p:spPr>
      </p:pic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013325"/>
            <a:ext cx="1296988" cy="300038"/>
          </a:xfrm>
          <a:prstGeom prst="rect">
            <a:avLst/>
          </a:prstGeom>
          <a:noFill/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72009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GB" b="1" u="sng">
                <a:solidFill>
                  <a:srgbClr val="015CAB"/>
                </a:solidFill>
              </a:rPr>
              <a:t>EIB lending in ACPs &amp; OCTs</a:t>
            </a:r>
          </a:p>
        </p:txBody>
      </p:sp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08050"/>
            <a:ext cx="8604250" cy="541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F4F6-2820-4856-AB85-C7718E7F37D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9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16C00-DAC5-4EC5-9F32-262229B03896}" type="slidenum">
              <a:rPr lang="en-US"/>
              <a:pPr/>
              <a:t>8</a:t>
            </a:fld>
            <a:endParaRPr lang="en-US"/>
          </a:p>
        </p:txBody>
      </p:sp>
      <p:sp>
        <p:nvSpPr>
          <p:cNvPr id="93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33474" name="Slide Number Placeholder 3"/>
          <p:cNvSpPr txBox="1">
            <a:spLocks noGrp="1"/>
          </p:cNvSpPr>
          <p:nvPr/>
        </p:nvSpPr>
        <p:spPr bwMode="auto">
          <a:xfrm>
            <a:off x="7073900" y="6213475"/>
            <a:ext cx="1905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6" tIns="47893" rIns="95786" bIns="47893"/>
          <a:lstStyle/>
          <a:p>
            <a:pPr algn="r" defTabSz="957263" eaLnBrk="0" hangingPunct="0">
              <a:spcBef>
                <a:spcPct val="0"/>
              </a:spcBef>
              <a:buFontTx/>
              <a:buNone/>
            </a:pPr>
            <a:fld id="{6A96D792-4A07-45C9-93B5-93863ECF30A0}" type="slidenum">
              <a:rPr lang="fr-FR" sz="1500">
                <a:solidFill>
                  <a:schemeClr val="accent2"/>
                </a:solidFill>
              </a:rPr>
              <a:pPr algn="r" defTabSz="957263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fr-FR" sz="15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33475" name="Rectangle 4"/>
          <p:cNvSpPr>
            <a:spLocks noChangeArrowheads="1"/>
          </p:cNvSpPr>
          <p:nvPr/>
        </p:nvSpPr>
        <p:spPr bwMode="auto">
          <a:xfrm>
            <a:off x="684213" y="476250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57263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Breakdown of funds managed by the EIB</a:t>
            </a:r>
            <a:endParaRPr lang="en-US" sz="20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33476" name="Group 4"/>
          <p:cNvGraphicFramePr>
            <a:graphicFrameLocks noGrp="1"/>
          </p:cNvGraphicFramePr>
          <p:nvPr/>
        </p:nvGraphicFramePr>
        <p:xfrm>
          <a:off x="539750" y="908050"/>
          <a:ext cx="8424863" cy="5260979"/>
        </p:xfrm>
        <a:graphic>
          <a:graphicData uri="http://schemas.openxmlformats.org/drawingml/2006/table">
            <a:tbl>
              <a:tblPr/>
              <a:tblGrid>
                <a:gridCol w="5748338"/>
                <a:gridCol w="658812"/>
                <a:gridCol w="201771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EUR 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 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Republic of South Africa (2007-2013)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900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ACP countries (2008-2013):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- Investment Facility revolving fund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3,137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- Investment Facility grants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400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- Own resource lending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 to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2,000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 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OCTs (2008-2013):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- Investment Facility revolving fund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 48.5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- Investment Facility grants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l"/>
                        </a:tabLst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   1.5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36195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- Own funds lending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 to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 30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Other initiatives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ACP Water Project Preparation Facility (2008-2010)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    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EU-Africa Infrastructure Trust Fund (2007-2013)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372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 Africa Risk Capital Facility (2007-2011)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  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 Energy Efficiency and Renewable Energy Fund (GEEREF)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l"/>
                        </a:tabLst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       108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1CDA-DD4F-484B-9C5B-340300A2FCAE}" type="datetime1">
              <a:rPr lang="en-GB"/>
              <a:pPr/>
              <a:t>21/10/2010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D6D7E-944A-4759-A99B-BD187E39FA79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European Investment Bank</a:t>
            </a: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07950" y="620713"/>
            <a:ext cx="7920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GB" b="1">
                <a:solidFill>
                  <a:schemeClr val="tx2"/>
                </a:solidFill>
              </a:rPr>
              <a:t>Active management of the portfolio:  2003-2009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720263" cy="4679950"/>
          </a:xfrm>
          <a:noFill/>
          <a:ln/>
        </p:spPr>
        <p:txBody>
          <a:bodyPr/>
          <a:lstStyle/>
          <a:p>
            <a:pPr marL="419100" indent="-419100" defTabSz="957263">
              <a:buFontTx/>
              <a:buNone/>
            </a:pPr>
            <a:r>
              <a:rPr lang="en-US" sz="2000" b="1" u="sng">
                <a:solidFill>
                  <a:schemeClr val="tx2"/>
                </a:solidFill>
              </a:rPr>
              <a:t>        ACP &amp; OCT figures</a:t>
            </a:r>
          </a:p>
          <a:p>
            <a:pPr marL="419100" indent="-419100" defTabSz="957263">
              <a:buFontTx/>
              <a:buNone/>
            </a:pPr>
            <a:endParaRPr lang="en-US" sz="1800" b="1" u="sng">
              <a:solidFill>
                <a:srgbClr val="993300"/>
              </a:solidFill>
            </a:endParaRPr>
          </a:p>
          <a:p>
            <a:pPr marL="598488" lvl="1" indent="-26988" defTabSz="957263">
              <a:buFontTx/>
              <a:buNone/>
            </a:pPr>
            <a:r>
              <a:rPr lang="en-US" sz="2200" b="1">
                <a:solidFill>
                  <a:srgbClr val="993300"/>
                </a:solidFill>
              </a:rPr>
              <a:t>Investment   </a:t>
            </a:r>
            <a:r>
              <a:rPr lang="en-US" sz="2200" b="1">
                <a:solidFill>
                  <a:srgbClr val="0066CC"/>
                </a:solidFill>
              </a:rPr>
              <a:t>Total approvals     EUR 2.97 bln </a:t>
            </a:r>
          </a:p>
          <a:p>
            <a:pPr marL="598488" lvl="1" indent="-26988" defTabSz="957263">
              <a:buFontTx/>
              <a:buNone/>
            </a:pPr>
            <a:r>
              <a:rPr lang="en-US" sz="2200" b="1">
                <a:solidFill>
                  <a:srgbClr val="993300"/>
                </a:solidFill>
              </a:rPr>
              <a:t>Facility </a:t>
            </a:r>
            <a:r>
              <a:rPr lang="en-US" sz="2200" b="1">
                <a:solidFill>
                  <a:srgbClr val="0066CC"/>
                </a:solidFill>
              </a:rPr>
              <a:t>	     Total signatures    EUR 2.50 bln</a:t>
            </a:r>
          </a:p>
          <a:p>
            <a:pPr marL="598488" lvl="1" indent="-26988" defTabSz="957263">
              <a:buFontTx/>
              <a:buNone/>
            </a:pPr>
            <a:endParaRPr lang="en-US" sz="2200" b="1">
              <a:solidFill>
                <a:srgbClr val="0066CC"/>
              </a:solidFill>
            </a:endParaRPr>
          </a:p>
          <a:p>
            <a:pPr marL="598488" lvl="1" indent="-26988" defTabSz="957263">
              <a:buFontTx/>
              <a:buNone/>
            </a:pPr>
            <a:r>
              <a:rPr lang="en-US" sz="1800" b="1">
                <a:solidFill>
                  <a:schemeClr val="tx2"/>
                </a:solidFill>
                <a:sym typeface="Wingdings" pitchFamily="2" charset="2"/>
              </a:rPr>
              <a:t>At the end of 2009 ~ </a:t>
            </a:r>
            <a:r>
              <a:rPr lang="en-US" sz="1800" b="1" u="sng">
                <a:solidFill>
                  <a:schemeClr val="tx2"/>
                </a:solidFill>
                <a:sym typeface="Wingdings" pitchFamily="2" charset="2"/>
              </a:rPr>
              <a:t>45.5</a:t>
            </a:r>
            <a:r>
              <a:rPr lang="en-US" sz="1800" b="1">
                <a:solidFill>
                  <a:schemeClr val="tx2"/>
                </a:solidFill>
                <a:sym typeface="Wingdings" pitchFamily="2" charset="2"/>
              </a:rPr>
              <a:t>% of the portfolio under/partly/fully  disbursed</a:t>
            </a:r>
            <a:endParaRPr lang="en-US" sz="1800" b="1">
              <a:solidFill>
                <a:schemeClr val="tx2"/>
              </a:solidFill>
            </a:endParaRPr>
          </a:p>
          <a:p>
            <a:pPr marL="598488" lvl="1" indent="-26988" defTabSz="957263">
              <a:buFontTx/>
              <a:buNone/>
            </a:pPr>
            <a:endParaRPr lang="en-US" sz="1800" b="1"/>
          </a:p>
          <a:p>
            <a:pPr marL="598488" lvl="1" indent="-26988" defTabSz="957263">
              <a:buFontTx/>
              <a:buNone/>
            </a:pPr>
            <a:endParaRPr lang="en-US" sz="1800" b="1"/>
          </a:p>
          <a:p>
            <a:pPr marL="598488" lvl="1" indent="-26988" defTabSz="957263">
              <a:buFontTx/>
              <a:buNone/>
            </a:pPr>
            <a:r>
              <a:rPr lang="en-US" sz="2200" b="1">
                <a:solidFill>
                  <a:srgbClr val="993300"/>
                </a:solidFill>
              </a:rPr>
              <a:t>Own </a:t>
            </a:r>
            <a:r>
              <a:rPr lang="en-US" sz="2200" b="1"/>
              <a:t>  	     </a:t>
            </a:r>
            <a:r>
              <a:rPr lang="en-US" sz="2200" b="1">
                <a:solidFill>
                  <a:srgbClr val="0066CC"/>
                </a:solidFill>
              </a:rPr>
              <a:t>Total approvals   EUR 1.9 bln</a:t>
            </a:r>
          </a:p>
          <a:p>
            <a:pPr marL="598488" lvl="1" indent="-26988" defTabSz="957263">
              <a:buFontTx/>
              <a:buNone/>
            </a:pPr>
            <a:r>
              <a:rPr lang="en-US" sz="2200" b="1">
                <a:solidFill>
                  <a:srgbClr val="993300"/>
                </a:solidFill>
              </a:rPr>
              <a:t>Resources</a:t>
            </a:r>
            <a:r>
              <a:rPr lang="en-US" sz="2200" b="1">
                <a:solidFill>
                  <a:srgbClr val="0066CC"/>
                </a:solidFill>
              </a:rPr>
              <a:t>    Total signatures  EUR 1.5 bln</a:t>
            </a:r>
          </a:p>
          <a:p>
            <a:pPr marL="598488" lvl="1" indent="-26988" defTabSz="957263">
              <a:buFontTx/>
              <a:buNone/>
            </a:pPr>
            <a:endParaRPr lang="en-US" sz="2200" b="1">
              <a:solidFill>
                <a:srgbClr val="0066CC"/>
              </a:solidFill>
            </a:endParaRPr>
          </a:p>
          <a:p>
            <a:pPr marL="598488" lvl="1" indent="-26988" defTabSz="957263">
              <a:spcBef>
                <a:spcPct val="0"/>
              </a:spcBef>
              <a:buFontTx/>
              <a:buNone/>
            </a:pPr>
            <a:r>
              <a:rPr lang="en-US" b="1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sz="1800" b="1">
                <a:solidFill>
                  <a:schemeClr val="tx2"/>
                </a:solidFill>
                <a:sym typeface="Wingdings" pitchFamily="2" charset="2"/>
              </a:rPr>
              <a:t>At the end of 2009 ~ </a:t>
            </a:r>
            <a:r>
              <a:rPr lang="en-US" sz="1800" b="1" u="sng">
                <a:solidFill>
                  <a:schemeClr val="tx2"/>
                </a:solidFill>
                <a:sym typeface="Wingdings" pitchFamily="2" charset="2"/>
              </a:rPr>
              <a:t>43</a:t>
            </a:r>
            <a:r>
              <a:rPr lang="en-US" sz="1800" b="1">
                <a:solidFill>
                  <a:schemeClr val="tx2"/>
                </a:solidFill>
                <a:sym typeface="Wingdings" pitchFamily="2" charset="2"/>
              </a:rPr>
              <a:t>% of the portfolio under/partly/fully  disbursed</a:t>
            </a:r>
            <a:endParaRPr lang="en-US" sz="1800" b="1">
              <a:solidFill>
                <a:schemeClr val="tx2"/>
              </a:solidFill>
            </a:endParaRPr>
          </a:p>
          <a:p>
            <a:pPr marL="598488" lvl="1" indent="-26988" defTabSz="957263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993300"/>
                </a:solidFill>
                <a:sym typeface="Wingdings" pitchFamily="2" charset="2"/>
              </a:rPr>
              <a:t> </a:t>
            </a:r>
            <a:endParaRPr lang="en-US" b="1">
              <a:solidFill>
                <a:srgbClr val="993300"/>
              </a:solidFill>
              <a:sym typeface="Wingdings" pitchFamily="2" charset="2"/>
            </a:endParaRPr>
          </a:p>
          <a:p>
            <a:pPr marL="598488" lvl="1" indent="-26988" defTabSz="957263">
              <a:spcBef>
                <a:spcPct val="0"/>
              </a:spcBef>
              <a:spcAft>
                <a:spcPct val="50000"/>
              </a:spcAft>
              <a:buClr>
                <a:srgbClr val="4D4D4D"/>
              </a:buClr>
              <a:buSzPct val="130000"/>
              <a:buFont typeface="Wingdings" pitchFamily="2" charset="2"/>
              <a:buNone/>
            </a:pPr>
            <a:endParaRPr lang="en-US" b="1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IB PPT Templat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Settings\cliffor.BEILUX\Local Settings\Temporary Internet Files\OLK56F\EIB PPT Template.pot</Template>
  <TotalTime>15801</TotalTime>
  <Words>3125</Words>
  <Application>Microsoft PowerPoint</Application>
  <PresentationFormat>On-screen Show (4:3)</PresentationFormat>
  <Paragraphs>658</Paragraphs>
  <Slides>42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EIB PPT Template</vt:lpstr>
      <vt:lpstr>Chart</vt:lpstr>
      <vt:lpstr>Document</vt:lpstr>
      <vt:lpstr>EUROPEAN INVESTMENT BANK     European Union Regional Water &amp; Sanitation Workshop  Nairobi 18-21 October 2010  Nikos Milianitis, Senior Resident Loan Officer</vt:lpstr>
      <vt:lpstr>To come: Topics</vt:lpstr>
      <vt:lpstr>EIB: Background Information</vt:lpstr>
      <vt:lpstr>EIB: Priority Objectives</vt:lpstr>
      <vt:lpstr> </vt:lpstr>
      <vt:lpstr>Slide 6</vt:lpstr>
      <vt:lpstr>Slide 7</vt:lpstr>
      <vt:lpstr>Slide 8</vt:lpstr>
      <vt:lpstr>Slide 9</vt:lpstr>
      <vt:lpstr>Other initiatives in the ACPs</vt:lpstr>
      <vt:lpstr>Slide 11</vt:lpstr>
      <vt:lpstr>Slide 12</vt:lpstr>
      <vt:lpstr>Terms and conditions</vt:lpstr>
      <vt:lpstr>Slide 14</vt:lpstr>
      <vt:lpstr>Instruments The Investment Facility</vt:lpstr>
      <vt:lpstr>Own Resources versus Investment Facility</vt:lpstr>
      <vt:lpstr>Technical assistance &amp; Interest-Rate Subsidies</vt:lpstr>
      <vt:lpstr>Some Facts: EIB in the Water Sector</vt:lpstr>
      <vt:lpstr>EIB Direct Lending to the Water Sector: EUR 14.5bn  (126 operations, during 2005-09)</vt:lpstr>
      <vt:lpstr>Slide 20</vt:lpstr>
      <vt:lpstr>Association prêts / subventions:  cofinancement BEI/UE - Facilité Eau</vt:lpstr>
      <vt:lpstr>La BEI supporte les approches pragmatiques</vt:lpstr>
      <vt:lpstr>Blending loans with Grants: EIB and other instruments in the Water Sector</vt:lpstr>
      <vt:lpstr>Who can benefit ?</vt:lpstr>
      <vt:lpstr>EIB and EU: Collaboration in ACP through the EU Water Facility</vt:lpstr>
      <vt:lpstr>ACP-EU Water Project Preparation Facility </vt:lpstr>
      <vt:lpstr>Water Project Preparation Facility: Basic Facts</vt:lpstr>
      <vt:lpstr>   </vt:lpstr>
      <vt:lpstr>  </vt:lpstr>
      <vt:lpstr>EU-Africa Infrastructure Trust Fund   Forms of grant support</vt:lpstr>
      <vt:lpstr>EIB INTERVENTIONS IN ACP: TWO EXAMPLES</vt:lpstr>
      <vt:lpstr>Peri-urban WatSan, Malawi</vt:lpstr>
      <vt:lpstr>Peri-urban WatSan, Malawi (cont’d) </vt:lpstr>
      <vt:lpstr>Slide 34</vt:lpstr>
      <vt:lpstr>Maputo Water Project, Mozambique (cont’d)</vt:lpstr>
      <vt:lpstr>Maputo Water Project, Mozambique (cont’d)</vt:lpstr>
      <vt:lpstr>Summary of EIB’s Approach to WatSan Projects in SSA</vt:lpstr>
      <vt:lpstr>POINTS TO RETAIN</vt:lpstr>
      <vt:lpstr>EIB ACP Contacts</vt:lpstr>
      <vt:lpstr>Slide 40</vt:lpstr>
      <vt:lpstr>REGIONAL OFFICE CONTACT DETAILS</vt:lpstr>
      <vt:lpstr>Slide 42</vt:lpstr>
    </vt:vector>
  </TitlesOfParts>
  <Company>BEI | EIB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</dc:creator>
  <cp:lastModifiedBy>Nikos</cp:lastModifiedBy>
  <cp:revision>215</cp:revision>
  <dcterms:created xsi:type="dcterms:W3CDTF">2006-01-26T09:30:31Z</dcterms:created>
  <dcterms:modified xsi:type="dcterms:W3CDTF">2010-10-21T05:49:41Z</dcterms:modified>
</cp:coreProperties>
</file>