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Default Extension="emf" ContentType="image/x-emf"/>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4"/>
  </p:notesMasterIdLst>
  <p:handoutMasterIdLst>
    <p:handoutMasterId r:id="rId35"/>
  </p:handoutMasterIdLst>
  <p:sldIdLst>
    <p:sldId id="279" r:id="rId2"/>
    <p:sldId id="287" r:id="rId3"/>
    <p:sldId id="280" r:id="rId4"/>
    <p:sldId id="288" r:id="rId5"/>
    <p:sldId id="257" r:id="rId6"/>
    <p:sldId id="258" r:id="rId7"/>
    <p:sldId id="259" r:id="rId8"/>
    <p:sldId id="260" r:id="rId9"/>
    <p:sldId id="261" r:id="rId10"/>
    <p:sldId id="262" r:id="rId11"/>
    <p:sldId id="289" r:id="rId12"/>
    <p:sldId id="263" r:id="rId13"/>
    <p:sldId id="264" r:id="rId14"/>
    <p:sldId id="281" r:id="rId15"/>
    <p:sldId id="282" r:id="rId16"/>
    <p:sldId id="283" r:id="rId17"/>
    <p:sldId id="284" r:id="rId18"/>
    <p:sldId id="290" r:id="rId19"/>
    <p:sldId id="268" r:id="rId20"/>
    <p:sldId id="285" r:id="rId21"/>
    <p:sldId id="286" r:id="rId22"/>
    <p:sldId id="269" r:id="rId23"/>
    <p:sldId id="270" r:id="rId24"/>
    <p:sldId id="272" r:id="rId25"/>
    <p:sldId id="271" r:id="rId26"/>
    <p:sldId id="273" r:id="rId27"/>
    <p:sldId id="274" r:id="rId28"/>
    <p:sldId id="275" r:id="rId29"/>
    <p:sldId id="277" r:id="rId30"/>
    <p:sldId id="278" r:id="rId31"/>
    <p:sldId id="292" r:id="rId32"/>
    <p:sldId id="291" r:id="rId33"/>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13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633250D-5B4B-48B3-8F93-AB4DF418D507}" type="doc">
      <dgm:prSet loTypeId="urn:microsoft.com/office/officeart/2005/8/layout/cycle5" loCatId="cycle" qsTypeId="urn:microsoft.com/office/officeart/2005/8/quickstyle/simple1" qsCatId="simple" csTypeId="urn:microsoft.com/office/officeart/2005/8/colors/accent1_2" csCatId="accent1" phldr="1"/>
      <dgm:spPr/>
      <dgm:t>
        <a:bodyPr/>
        <a:lstStyle/>
        <a:p>
          <a:endParaRPr lang="en-US"/>
        </a:p>
      </dgm:t>
    </dgm:pt>
    <dgm:pt modelId="{62F272E4-2D8D-41B1-8CC3-31AABED0C314}">
      <dgm:prSet phldrT="[Testo]" custT="1"/>
      <dgm:spPr>
        <a:xfrm>
          <a:off x="3362608" y="981"/>
          <a:ext cx="1408601" cy="549904"/>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600" noProof="0" dirty="0" smtClean="0">
              <a:solidFill>
                <a:sysClr val="window" lastClr="FFFFFF"/>
              </a:solidFill>
              <a:latin typeface="Calibri"/>
              <a:ea typeface="+mn-ea"/>
              <a:cs typeface="+mn-cs"/>
            </a:rPr>
            <a:t>Programming </a:t>
          </a:r>
          <a:endParaRPr lang="en-US" sz="1600" noProof="0" dirty="0">
            <a:solidFill>
              <a:sysClr val="window" lastClr="FFFFFF"/>
            </a:solidFill>
            <a:latin typeface="Calibri"/>
            <a:ea typeface="+mn-ea"/>
            <a:cs typeface="+mn-cs"/>
          </a:endParaRPr>
        </a:p>
      </dgm:t>
    </dgm:pt>
    <dgm:pt modelId="{B8337EA4-4459-4BDC-9B2E-F65DC6B714EC}" type="parTrans" cxnId="{4C924B6C-DDC2-452E-917B-3D7613A61D78}">
      <dgm:prSet/>
      <dgm:spPr/>
      <dgm:t>
        <a:bodyPr/>
        <a:lstStyle/>
        <a:p>
          <a:endParaRPr lang="en-US"/>
        </a:p>
      </dgm:t>
    </dgm:pt>
    <dgm:pt modelId="{0FCBB45E-3386-423A-B6B2-44D5C3927065}" type="sibTrans" cxnId="{4C924B6C-DDC2-452E-917B-3D7613A61D78}">
      <dgm:prSet/>
      <dgm:spPr>
        <a:xfrm>
          <a:off x="2581854" y="224966"/>
          <a:ext cx="2591411" cy="2591411"/>
        </a:xfrm>
        <a:custGeom>
          <a:avLst/>
          <a:gdLst/>
          <a:ahLst/>
          <a:cxnLst/>
          <a:rect l="0" t="0" r="0" b="0"/>
          <a:pathLst>
            <a:path>
              <a:moveTo>
                <a:pt x="2175659" y="344635"/>
              </a:moveTo>
              <a:arcTo wR="1295705" hR="1295705" stAng="18766545" swAng="222133"/>
            </a:path>
          </a:pathLst>
        </a:custGeom>
        <a:noFill/>
        <a:ln w="9525" cap="flat" cmpd="sng" algn="ctr">
          <a:solidFill>
            <a:srgbClr val="4F81BD">
              <a:hueOff val="0"/>
              <a:satOff val="0"/>
              <a:lumOff val="0"/>
              <a:alphaOff val="0"/>
            </a:srgbClr>
          </a:solidFill>
          <a:prstDash val="solid"/>
          <a:tailEnd type="arrow"/>
        </a:ln>
        <a:effectLst/>
      </dgm:spPr>
      <dgm:t>
        <a:bodyPr/>
        <a:lstStyle/>
        <a:p>
          <a:endParaRPr lang="en-US"/>
        </a:p>
      </dgm:t>
    </dgm:pt>
    <dgm:pt modelId="{782ABFF7-C32B-4E60-AFEA-48825D691524}">
      <dgm:prSet phldrT="[Testo]" custT="1"/>
      <dgm:spPr>
        <a:xfrm>
          <a:off x="4170408" y="648830"/>
          <a:ext cx="1756453" cy="549904"/>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600" noProof="0" dirty="0" smtClean="0">
              <a:solidFill>
                <a:sysClr val="window" lastClr="FFFFFF"/>
              </a:solidFill>
              <a:latin typeface="Calibri"/>
              <a:ea typeface="+mn-ea"/>
              <a:cs typeface="+mn-cs"/>
            </a:rPr>
            <a:t>Identification</a:t>
          </a:r>
          <a:endParaRPr lang="en-US" sz="1600" noProof="0" dirty="0">
            <a:solidFill>
              <a:sysClr val="window" lastClr="FFFFFF"/>
            </a:solidFill>
            <a:latin typeface="Calibri"/>
            <a:ea typeface="+mn-ea"/>
            <a:cs typeface="+mn-cs"/>
          </a:endParaRPr>
        </a:p>
      </dgm:t>
    </dgm:pt>
    <dgm:pt modelId="{011C7CA8-561F-4273-87ED-BD0E8D1355B3}" type="parTrans" cxnId="{2878D38E-B9D1-4FE1-8CD6-6704768CBA14}">
      <dgm:prSet/>
      <dgm:spPr/>
      <dgm:t>
        <a:bodyPr/>
        <a:lstStyle/>
        <a:p>
          <a:endParaRPr lang="en-US"/>
        </a:p>
      </dgm:t>
    </dgm:pt>
    <dgm:pt modelId="{D30FFD03-FB87-4F90-83A0-2638FEFA80BE}" type="sibTrans" cxnId="{2878D38E-B9D1-4FE1-8CD6-6704768CBA14}">
      <dgm:prSet/>
      <dgm:spPr>
        <a:xfrm>
          <a:off x="2655239" y="349205"/>
          <a:ext cx="2591411" cy="2591411"/>
        </a:xfrm>
        <a:custGeom>
          <a:avLst/>
          <a:gdLst/>
          <a:ahLst/>
          <a:cxnLst/>
          <a:rect l="0" t="0" r="0" b="0"/>
          <a:pathLst>
            <a:path>
              <a:moveTo>
                <a:pt x="2555427" y="992463"/>
              </a:moveTo>
              <a:arcTo wR="1295705" hR="1295705" stAng="20787911" swAng="1217860"/>
            </a:path>
          </a:pathLst>
        </a:custGeom>
        <a:noFill/>
        <a:ln w="9525" cap="flat" cmpd="sng" algn="ctr">
          <a:solidFill>
            <a:srgbClr val="4F81BD">
              <a:hueOff val="0"/>
              <a:satOff val="0"/>
              <a:lumOff val="0"/>
              <a:alphaOff val="0"/>
            </a:srgbClr>
          </a:solidFill>
          <a:prstDash val="solid"/>
          <a:tailEnd type="arrow"/>
        </a:ln>
        <a:effectLst/>
      </dgm:spPr>
      <dgm:t>
        <a:bodyPr/>
        <a:lstStyle/>
        <a:p>
          <a:endParaRPr lang="en-US"/>
        </a:p>
      </dgm:t>
    </dgm:pt>
    <dgm:pt modelId="{CD5F86B1-4AD9-4B31-BC81-8AD9F21B85DD}">
      <dgm:prSet phldrT="[Testo]" custT="1"/>
      <dgm:spPr>
        <a:xfrm>
          <a:off x="4540312" y="1944533"/>
          <a:ext cx="1113869" cy="549904"/>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600" noProof="0" dirty="0" smtClean="0">
              <a:solidFill>
                <a:sysClr val="window" lastClr="FFFFFF"/>
              </a:solidFill>
              <a:latin typeface="Calibri"/>
              <a:ea typeface="+mn-ea"/>
              <a:cs typeface="+mn-cs"/>
            </a:rPr>
            <a:t>Appraisal</a:t>
          </a:r>
          <a:endParaRPr lang="en-US" sz="1600" noProof="0" dirty="0">
            <a:solidFill>
              <a:sysClr val="window" lastClr="FFFFFF"/>
            </a:solidFill>
            <a:latin typeface="Calibri"/>
            <a:ea typeface="+mn-ea"/>
            <a:cs typeface="+mn-cs"/>
          </a:endParaRPr>
        </a:p>
      </dgm:t>
    </dgm:pt>
    <dgm:pt modelId="{9F20CFEF-2E0D-4D4B-A08A-223862085D30}" type="parTrans" cxnId="{762DBF7F-BAC3-4E2E-B9DF-EFD49F6EEB12}">
      <dgm:prSet/>
      <dgm:spPr/>
      <dgm:t>
        <a:bodyPr/>
        <a:lstStyle/>
        <a:p>
          <a:endParaRPr lang="en-US"/>
        </a:p>
      </dgm:t>
    </dgm:pt>
    <dgm:pt modelId="{C046FF5B-9DDB-439F-B704-01661987A3B5}" type="sibTrans" cxnId="{762DBF7F-BAC3-4E2E-B9DF-EFD49F6EEB12}">
      <dgm:prSet/>
      <dgm:spPr>
        <a:xfrm>
          <a:off x="2763505" y="208969"/>
          <a:ext cx="2591411" cy="2591411"/>
        </a:xfrm>
        <a:custGeom>
          <a:avLst/>
          <a:gdLst/>
          <a:ahLst/>
          <a:cxnLst/>
          <a:rect l="0" t="0" r="0" b="0"/>
          <a:pathLst>
            <a:path>
              <a:moveTo>
                <a:pt x="2074272" y="2331412"/>
              </a:moveTo>
              <a:arcTo wR="1295705" hR="1295705" stAng="3184013" swAng="590056"/>
            </a:path>
          </a:pathLst>
        </a:custGeom>
        <a:noFill/>
        <a:ln w="9525" cap="flat" cmpd="sng" algn="ctr">
          <a:solidFill>
            <a:srgbClr val="4F81BD">
              <a:hueOff val="0"/>
              <a:satOff val="0"/>
              <a:lumOff val="0"/>
              <a:alphaOff val="0"/>
            </a:srgbClr>
          </a:solidFill>
          <a:prstDash val="solid"/>
          <a:tailEnd type="arrow"/>
        </a:ln>
        <a:effectLst/>
      </dgm:spPr>
      <dgm:t>
        <a:bodyPr/>
        <a:lstStyle/>
        <a:p>
          <a:endParaRPr lang="en-US"/>
        </a:p>
      </dgm:t>
    </dgm:pt>
    <dgm:pt modelId="{31D3E0EF-48C9-41D4-A8B7-0AA189D89178}">
      <dgm:prSet phldrT="[Testo]" custT="1"/>
      <dgm:spPr>
        <a:xfrm>
          <a:off x="3367374" y="2592385"/>
          <a:ext cx="1215525" cy="549904"/>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600" noProof="0" dirty="0" smtClean="0">
              <a:solidFill>
                <a:sysClr val="window" lastClr="FFFFFF"/>
              </a:solidFill>
              <a:latin typeface="Calibri"/>
              <a:ea typeface="+mn-ea"/>
              <a:cs typeface="+mn-cs"/>
            </a:rPr>
            <a:t>Financing </a:t>
          </a:r>
          <a:endParaRPr lang="en-US" sz="1600" noProof="0" dirty="0">
            <a:solidFill>
              <a:sysClr val="window" lastClr="FFFFFF"/>
            </a:solidFill>
            <a:latin typeface="Calibri"/>
            <a:ea typeface="+mn-ea"/>
            <a:cs typeface="+mn-cs"/>
          </a:endParaRPr>
        </a:p>
      </dgm:t>
    </dgm:pt>
    <dgm:pt modelId="{E6A7064C-6CFF-4AF2-A28D-45ABF6CE3799}" type="parTrans" cxnId="{51B4C9D1-6658-4712-9906-1476C0C241CC}">
      <dgm:prSet/>
      <dgm:spPr/>
      <dgm:t>
        <a:bodyPr/>
        <a:lstStyle/>
        <a:p>
          <a:endParaRPr lang="en-US"/>
        </a:p>
      </dgm:t>
    </dgm:pt>
    <dgm:pt modelId="{30F9D0E9-1D9C-4196-B48D-2AA6B78F202B}" type="sibTrans" cxnId="{51B4C9D1-6658-4712-9906-1476C0C241CC}">
      <dgm:prSet/>
      <dgm:spPr>
        <a:xfrm>
          <a:off x="3066210" y="615278"/>
          <a:ext cx="2591411" cy="2591411"/>
        </a:xfrm>
        <a:custGeom>
          <a:avLst/>
          <a:gdLst/>
          <a:ahLst/>
          <a:cxnLst/>
          <a:rect l="0" t="0" r="0" b="0"/>
          <a:pathLst>
            <a:path>
              <a:moveTo>
                <a:pt x="252919" y="2064763"/>
              </a:moveTo>
              <a:arcTo wR="1295705" hR="1295705" stAng="8615468" swAng="625900"/>
            </a:path>
          </a:pathLst>
        </a:custGeom>
        <a:noFill/>
        <a:ln w="9525" cap="flat" cmpd="sng" algn="ctr">
          <a:solidFill>
            <a:srgbClr val="4F81BD">
              <a:hueOff val="0"/>
              <a:satOff val="0"/>
              <a:lumOff val="0"/>
              <a:alphaOff val="0"/>
            </a:srgbClr>
          </a:solidFill>
          <a:prstDash val="solid"/>
          <a:tailEnd type="arrow"/>
        </a:ln>
        <a:effectLst/>
      </dgm:spPr>
      <dgm:t>
        <a:bodyPr/>
        <a:lstStyle/>
        <a:p>
          <a:endParaRPr lang="en-US"/>
        </a:p>
      </dgm:t>
    </dgm:pt>
    <dgm:pt modelId="{F9937DAA-BE59-451E-BA5B-E92232E0AC04}">
      <dgm:prSet phldrT="[Testo]" custT="1"/>
      <dgm:spPr>
        <a:xfrm>
          <a:off x="2143138" y="1857385"/>
          <a:ext cx="1603300" cy="549904"/>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600" noProof="0" dirty="0" smtClean="0">
              <a:solidFill>
                <a:sysClr val="window" lastClr="FFFFFF"/>
              </a:solidFill>
              <a:latin typeface="Calibri"/>
              <a:ea typeface="+mn-ea"/>
              <a:cs typeface="+mn-cs"/>
            </a:rPr>
            <a:t>Implementation</a:t>
          </a:r>
        </a:p>
      </dgm:t>
    </dgm:pt>
    <dgm:pt modelId="{CCE6D461-1C4C-467F-B91E-E6262E3614B7}" type="parTrans" cxnId="{0A9FE988-7F10-4015-8697-2E79EECB3DEC}">
      <dgm:prSet/>
      <dgm:spPr/>
      <dgm:t>
        <a:bodyPr/>
        <a:lstStyle/>
        <a:p>
          <a:endParaRPr lang="en-US"/>
        </a:p>
      </dgm:t>
    </dgm:pt>
    <dgm:pt modelId="{9F109751-CCF7-43A3-A6BB-DB5D37399733}" type="sibTrans" cxnId="{0A9FE988-7F10-4015-8697-2E79EECB3DEC}">
      <dgm:prSet/>
      <dgm:spPr>
        <a:xfrm>
          <a:off x="2778537" y="191106"/>
          <a:ext cx="2591411" cy="2591411"/>
        </a:xfrm>
        <a:custGeom>
          <a:avLst/>
          <a:gdLst/>
          <a:ahLst/>
          <a:cxnLst/>
          <a:rect l="0" t="0" r="0" b="0"/>
          <a:pathLst>
            <a:path>
              <a:moveTo>
                <a:pt x="22910" y="1538284"/>
              </a:moveTo>
              <a:arcTo wR="1295705" hR="1295705" stAng="10152573" swAng="1068500"/>
            </a:path>
          </a:pathLst>
        </a:custGeom>
        <a:noFill/>
        <a:ln w="9525" cap="flat" cmpd="sng" algn="ctr">
          <a:solidFill>
            <a:srgbClr val="4F81BD">
              <a:hueOff val="0"/>
              <a:satOff val="0"/>
              <a:lumOff val="0"/>
              <a:alphaOff val="0"/>
            </a:srgbClr>
          </a:solidFill>
          <a:prstDash val="solid"/>
          <a:tailEnd type="arrow"/>
        </a:ln>
        <a:effectLst/>
      </dgm:spPr>
      <dgm:t>
        <a:bodyPr/>
        <a:lstStyle/>
        <a:p>
          <a:endParaRPr lang="en-US"/>
        </a:p>
      </dgm:t>
    </dgm:pt>
    <dgm:pt modelId="{7FED5D3B-ADEE-45F6-BD49-9DDF21F4E7DA}">
      <dgm:prSet phldrT="[Testo]" custT="1"/>
      <dgm:spPr>
        <a:xfrm>
          <a:off x="2342072" y="648829"/>
          <a:ext cx="1205432" cy="549904"/>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r>
            <a:rPr lang="en-US" sz="1600" noProof="0" dirty="0" smtClean="0">
              <a:solidFill>
                <a:sysClr val="window" lastClr="FFFFFF"/>
              </a:solidFill>
              <a:latin typeface="Calibri"/>
              <a:ea typeface="+mn-ea"/>
              <a:cs typeface="+mn-cs"/>
            </a:rPr>
            <a:t>Evaluation</a:t>
          </a:r>
        </a:p>
      </dgm:t>
    </dgm:pt>
    <dgm:pt modelId="{490CAA37-9F3B-4708-82E2-3BAF0EC106E3}" type="parTrans" cxnId="{3896A29E-812B-408C-9B2D-C2CBEB6547E9}">
      <dgm:prSet/>
      <dgm:spPr/>
      <dgm:t>
        <a:bodyPr/>
        <a:lstStyle/>
        <a:p>
          <a:endParaRPr lang="en-US"/>
        </a:p>
      </dgm:t>
    </dgm:pt>
    <dgm:pt modelId="{27D51041-78BE-4269-8E34-DCD45BC3F1BA}" type="sibTrans" cxnId="{3896A29E-812B-408C-9B2D-C2CBEB6547E9}">
      <dgm:prSet/>
      <dgm:spPr>
        <a:xfrm>
          <a:off x="3060199" y="-67046"/>
          <a:ext cx="2591411" cy="2591411"/>
        </a:xfrm>
        <a:custGeom>
          <a:avLst/>
          <a:gdLst/>
          <a:ahLst/>
          <a:cxnLst/>
          <a:rect l="0" t="0" r="0" b="0"/>
          <a:pathLst>
            <a:path>
              <a:moveTo>
                <a:pt x="165215" y="662582"/>
              </a:moveTo>
              <a:arcTo wR="1295705" hR="1295705" stAng="12555042" swAng="481915"/>
            </a:path>
          </a:pathLst>
        </a:custGeom>
        <a:noFill/>
        <a:ln w="9525" cap="flat" cmpd="sng" algn="ctr">
          <a:solidFill>
            <a:srgbClr val="4F81BD">
              <a:hueOff val="0"/>
              <a:satOff val="0"/>
              <a:lumOff val="0"/>
              <a:alphaOff val="0"/>
            </a:srgbClr>
          </a:solidFill>
          <a:prstDash val="solid"/>
          <a:tailEnd type="arrow"/>
        </a:ln>
        <a:effectLst/>
      </dgm:spPr>
      <dgm:t>
        <a:bodyPr/>
        <a:lstStyle/>
        <a:p>
          <a:endParaRPr lang="en-US"/>
        </a:p>
      </dgm:t>
    </dgm:pt>
    <dgm:pt modelId="{1E484B56-F53F-457B-91CB-726282CAF341}" type="pres">
      <dgm:prSet presAssocID="{A633250D-5B4B-48B3-8F93-AB4DF418D507}" presName="cycle" presStyleCnt="0">
        <dgm:presLayoutVars>
          <dgm:dir/>
          <dgm:resizeHandles val="exact"/>
        </dgm:presLayoutVars>
      </dgm:prSet>
      <dgm:spPr/>
      <dgm:t>
        <a:bodyPr/>
        <a:lstStyle/>
        <a:p>
          <a:endParaRPr lang="en-US"/>
        </a:p>
      </dgm:t>
    </dgm:pt>
    <dgm:pt modelId="{B18524C1-45F3-4F0D-BA42-E91D5D341CF4}" type="pres">
      <dgm:prSet presAssocID="{62F272E4-2D8D-41B1-8CC3-31AABED0C314}" presName="node" presStyleLbl="node1" presStyleIdx="0" presStyleCnt="6" custScaleX="166500" custRadScaleRad="100585" custRadScaleInc="30919">
        <dgm:presLayoutVars>
          <dgm:bulletEnabled val="1"/>
        </dgm:presLayoutVars>
      </dgm:prSet>
      <dgm:spPr/>
      <dgm:t>
        <a:bodyPr/>
        <a:lstStyle/>
        <a:p>
          <a:endParaRPr lang="en-US"/>
        </a:p>
      </dgm:t>
    </dgm:pt>
    <dgm:pt modelId="{7E7AF585-CCD1-4037-9065-DA455D20F57F}" type="pres">
      <dgm:prSet presAssocID="{62F272E4-2D8D-41B1-8CC3-31AABED0C314}" presName="spNode" presStyleCnt="0"/>
      <dgm:spPr/>
    </dgm:pt>
    <dgm:pt modelId="{7AE2808B-3CA8-41BC-9EB5-E4B38139A897}" type="pres">
      <dgm:prSet presAssocID="{0FCBB45E-3386-423A-B6B2-44D5C3927065}" presName="sibTrans" presStyleLbl="sibTrans1D1" presStyleIdx="0" presStyleCnt="6"/>
      <dgm:spPr/>
      <dgm:t>
        <a:bodyPr/>
        <a:lstStyle/>
        <a:p>
          <a:endParaRPr lang="en-US"/>
        </a:p>
      </dgm:t>
    </dgm:pt>
    <dgm:pt modelId="{9DFEAE6D-C666-40A8-AE84-260E01497529}" type="pres">
      <dgm:prSet presAssocID="{782ABFF7-C32B-4E60-AFEA-48825D691524}" presName="node" presStyleLbl="node1" presStyleIdx="1" presStyleCnt="6" custScaleX="207617">
        <dgm:presLayoutVars>
          <dgm:bulletEnabled val="1"/>
        </dgm:presLayoutVars>
      </dgm:prSet>
      <dgm:spPr/>
      <dgm:t>
        <a:bodyPr/>
        <a:lstStyle/>
        <a:p>
          <a:endParaRPr lang="en-US"/>
        </a:p>
      </dgm:t>
    </dgm:pt>
    <dgm:pt modelId="{E79BF790-0F7A-43D6-8729-643D1C562DD1}" type="pres">
      <dgm:prSet presAssocID="{782ABFF7-C32B-4E60-AFEA-48825D691524}" presName="spNode" presStyleCnt="0"/>
      <dgm:spPr/>
    </dgm:pt>
    <dgm:pt modelId="{9AE0FA9C-7E20-457F-AD82-BA5B18459D26}" type="pres">
      <dgm:prSet presAssocID="{D30FFD03-FB87-4F90-83A0-2638FEFA80BE}" presName="sibTrans" presStyleLbl="sibTrans1D1" presStyleIdx="1" presStyleCnt="6"/>
      <dgm:spPr/>
      <dgm:t>
        <a:bodyPr/>
        <a:lstStyle/>
        <a:p>
          <a:endParaRPr lang="en-US"/>
        </a:p>
      </dgm:t>
    </dgm:pt>
    <dgm:pt modelId="{FA879C93-AF9D-4718-9B5C-93DD8F718926}" type="pres">
      <dgm:prSet presAssocID="{CD5F86B1-4AD9-4B31-BC81-8AD9F21B85DD}" presName="node" presStyleLbl="node1" presStyleIdx="2" presStyleCnt="6" custScaleX="131662" custRadScaleRad="103266" custRadScaleInc="-5205">
        <dgm:presLayoutVars>
          <dgm:bulletEnabled val="1"/>
        </dgm:presLayoutVars>
      </dgm:prSet>
      <dgm:spPr/>
      <dgm:t>
        <a:bodyPr/>
        <a:lstStyle/>
        <a:p>
          <a:endParaRPr lang="en-US"/>
        </a:p>
      </dgm:t>
    </dgm:pt>
    <dgm:pt modelId="{07349193-7C91-4DC1-B748-7BB1B6BE6338}" type="pres">
      <dgm:prSet presAssocID="{CD5F86B1-4AD9-4B31-BC81-8AD9F21B85DD}" presName="spNode" presStyleCnt="0"/>
      <dgm:spPr/>
    </dgm:pt>
    <dgm:pt modelId="{524B21E3-9060-4E05-B53A-279CB96E97CE}" type="pres">
      <dgm:prSet presAssocID="{C046FF5B-9DDB-439F-B704-01661987A3B5}" presName="sibTrans" presStyleLbl="sibTrans1D1" presStyleIdx="2" presStyleCnt="6"/>
      <dgm:spPr/>
      <dgm:t>
        <a:bodyPr/>
        <a:lstStyle/>
        <a:p>
          <a:endParaRPr lang="en-US"/>
        </a:p>
      </dgm:t>
    </dgm:pt>
    <dgm:pt modelId="{BE4093C8-1701-4F2F-B214-0D171D0B6D17}" type="pres">
      <dgm:prSet presAssocID="{31D3E0EF-48C9-41D4-A8B7-0AA189D89178}" presName="node" presStyleLbl="node1" presStyleIdx="3" presStyleCnt="6" custScaleX="143678" custRadScaleRad="100555" custRadScaleInc="-30318">
        <dgm:presLayoutVars>
          <dgm:bulletEnabled val="1"/>
        </dgm:presLayoutVars>
      </dgm:prSet>
      <dgm:spPr/>
      <dgm:t>
        <a:bodyPr/>
        <a:lstStyle/>
        <a:p>
          <a:endParaRPr lang="en-US"/>
        </a:p>
      </dgm:t>
    </dgm:pt>
    <dgm:pt modelId="{11096F39-8A47-45D9-8B46-083BA7ECEE37}" type="pres">
      <dgm:prSet presAssocID="{31D3E0EF-48C9-41D4-A8B7-0AA189D89178}" presName="spNode" presStyleCnt="0"/>
      <dgm:spPr/>
    </dgm:pt>
    <dgm:pt modelId="{74009E0B-5E22-4B3B-AE0D-5B70F37E56C5}" type="pres">
      <dgm:prSet presAssocID="{30F9D0E9-1D9C-4196-B48D-2AA6B78F202B}" presName="sibTrans" presStyleLbl="sibTrans1D1" presStyleIdx="3" presStyleCnt="6"/>
      <dgm:spPr/>
      <dgm:t>
        <a:bodyPr/>
        <a:lstStyle/>
        <a:p>
          <a:endParaRPr lang="en-US"/>
        </a:p>
      </dgm:t>
    </dgm:pt>
    <dgm:pt modelId="{E8EAFF3B-B637-4A46-B379-DDEA799CE4D6}" type="pres">
      <dgm:prSet presAssocID="{F9937DAA-BE59-451E-BA5B-E92232E0AC04}" presName="node" presStyleLbl="node1" presStyleIdx="4" presStyleCnt="6" custScaleX="189514" custRadScaleRad="87255" custRadScaleInc="1339">
        <dgm:presLayoutVars>
          <dgm:bulletEnabled val="1"/>
        </dgm:presLayoutVars>
      </dgm:prSet>
      <dgm:spPr/>
      <dgm:t>
        <a:bodyPr/>
        <a:lstStyle/>
        <a:p>
          <a:endParaRPr lang="en-US"/>
        </a:p>
      </dgm:t>
    </dgm:pt>
    <dgm:pt modelId="{D2DC288F-9A7E-4D51-BB95-A1F4BF32F4BC}" type="pres">
      <dgm:prSet presAssocID="{F9937DAA-BE59-451E-BA5B-E92232E0AC04}" presName="spNode" presStyleCnt="0"/>
      <dgm:spPr/>
    </dgm:pt>
    <dgm:pt modelId="{34DBBF84-21CD-4AB7-BDB1-6824C7DE60AF}" type="pres">
      <dgm:prSet presAssocID="{9F109751-CCF7-43A3-A6BB-DB5D37399733}" presName="sibTrans" presStyleLbl="sibTrans1D1" presStyleIdx="4" presStyleCnt="6"/>
      <dgm:spPr/>
      <dgm:t>
        <a:bodyPr/>
        <a:lstStyle/>
        <a:p>
          <a:endParaRPr lang="en-US"/>
        </a:p>
      </dgm:t>
    </dgm:pt>
    <dgm:pt modelId="{39DD591A-DF4C-4990-80AF-3791F67236D7}" type="pres">
      <dgm:prSet presAssocID="{7FED5D3B-ADEE-45F6-BD49-9DDF21F4E7DA}" presName="node" presStyleLbl="node1" presStyleIdx="5" presStyleCnt="6" custScaleX="142485" custRadScaleRad="90779" custRadScaleInc="17106">
        <dgm:presLayoutVars>
          <dgm:bulletEnabled val="1"/>
        </dgm:presLayoutVars>
      </dgm:prSet>
      <dgm:spPr/>
      <dgm:t>
        <a:bodyPr/>
        <a:lstStyle/>
        <a:p>
          <a:endParaRPr lang="en-US"/>
        </a:p>
      </dgm:t>
    </dgm:pt>
    <dgm:pt modelId="{84AF6287-D94A-44B7-AEAC-905A15CD43FA}" type="pres">
      <dgm:prSet presAssocID="{7FED5D3B-ADEE-45F6-BD49-9DDF21F4E7DA}" presName="spNode" presStyleCnt="0"/>
      <dgm:spPr/>
    </dgm:pt>
    <dgm:pt modelId="{929105B2-8782-4372-B480-2A34608C1649}" type="pres">
      <dgm:prSet presAssocID="{27D51041-78BE-4269-8E34-DCD45BC3F1BA}" presName="sibTrans" presStyleLbl="sibTrans1D1" presStyleIdx="5" presStyleCnt="6"/>
      <dgm:spPr/>
      <dgm:t>
        <a:bodyPr/>
        <a:lstStyle/>
        <a:p>
          <a:endParaRPr lang="en-US"/>
        </a:p>
      </dgm:t>
    </dgm:pt>
  </dgm:ptLst>
  <dgm:cxnLst>
    <dgm:cxn modelId="{18FAEA75-035C-453C-8D78-3F16C820492E}" type="presOf" srcId="{A633250D-5B4B-48B3-8F93-AB4DF418D507}" destId="{1E484B56-F53F-457B-91CB-726282CAF341}" srcOrd="0" destOrd="0" presId="urn:microsoft.com/office/officeart/2005/8/layout/cycle5"/>
    <dgm:cxn modelId="{3896A29E-812B-408C-9B2D-C2CBEB6547E9}" srcId="{A633250D-5B4B-48B3-8F93-AB4DF418D507}" destId="{7FED5D3B-ADEE-45F6-BD49-9DDF21F4E7DA}" srcOrd="5" destOrd="0" parTransId="{490CAA37-9F3B-4708-82E2-3BAF0EC106E3}" sibTransId="{27D51041-78BE-4269-8E34-DCD45BC3F1BA}"/>
    <dgm:cxn modelId="{52B2627D-AD0A-49BB-8D62-B197BE66F550}" type="presOf" srcId="{30F9D0E9-1D9C-4196-B48D-2AA6B78F202B}" destId="{74009E0B-5E22-4B3B-AE0D-5B70F37E56C5}" srcOrd="0" destOrd="0" presId="urn:microsoft.com/office/officeart/2005/8/layout/cycle5"/>
    <dgm:cxn modelId="{B8DFE5BC-5E59-4B06-A21A-42BEB343BCA0}" type="presOf" srcId="{31D3E0EF-48C9-41D4-A8B7-0AA189D89178}" destId="{BE4093C8-1701-4F2F-B214-0D171D0B6D17}" srcOrd="0" destOrd="0" presId="urn:microsoft.com/office/officeart/2005/8/layout/cycle5"/>
    <dgm:cxn modelId="{31CAE9BA-AA41-4795-B26B-CCAB98AC25EC}" type="presOf" srcId="{C046FF5B-9DDB-439F-B704-01661987A3B5}" destId="{524B21E3-9060-4E05-B53A-279CB96E97CE}" srcOrd="0" destOrd="0" presId="urn:microsoft.com/office/officeart/2005/8/layout/cycle5"/>
    <dgm:cxn modelId="{B9311657-653B-4181-88F0-D99334CA8CA0}" type="presOf" srcId="{CD5F86B1-4AD9-4B31-BC81-8AD9F21B85DD}" destId="{FA879C93-AF9D-4718-9B5C-93DD8F718926}" srcOrd="0" destOrd="0" presId="urn:microsoft.com/office/officeart/2005/8/layout/cycle5"/>
    <dgm:cxn modelId="{948E7FFB-1143-4EF5-A526-EACA16E20090}" type="presOf" srcId="{F9937DAA-BE59-451E-BA5B-E92232E0AC04}" destId="{E8EAFF3B-B637-4A46-B379-DDEA799CE4D6}" srcOrd="0" destOrd="0" presId="urn:microsoft.com/office/officeart/2005/8/layout/cycle5"/>
    <dgm:cxn modelId="{2878D38E-B9D1-4FE1-8CD6-6704768CBA14}" srcId="{A633250D-5B4B-48B3-8F93-AB4DF418D507}" destId="{782ABFF7-C32B-4E60-AFEA-48825D691524}" srcOrd="1" destOrd="0" parTransId="{011C7CA8-561F-4273-87ED-BD0E8D1355B3}" sibTransId="{D30FFD03-FB87-4F90-83A0-2638FEFA80BE}"/>
    <dgm:cxn modelId="{46C5AF27-7C9B-4652-BDA2-01E156BA2773}" type="presOf" srcId="{782ABFF7-C32B-4E60-AFEA-48825D691524}" destId="{9DFEAE6D-C666-40A8-AE84-260E01497529}" srcOrd="0" destOrd="0" presId="urn:microsoft.com/office/officeart/2005/8/layout/cycle5"/>
    <dgm:cxn modelId="{762DBF7F-BAC3-4E2E-B9DF-EFD49F6EEB12}" srcId="{A633250D-5B4B-48B3-8F93-AB4DF418D507}" destId="{CD5F86B1-4AD9-4B31-BC81-8AD9F21B85DD}" srcOrd="2" destOrd="0" parTransId="{9F20CFEF-2E0D-4D4B-A08A-223862085D30}" sibTransId="{C046FF5B-9DDB-439F-B704-01661987A3B5}"/>
    <dgm:cxn modelId="{B9E51543-3955-4344-9757-B387A86DED1D}" type="presOf" srcId="{7FED5D3B-ADEE-45F6-BD49-9DDF21F4E7DA}" destId="{39DD591A-DF4C-4990-80AF-3791F67236D7}" srcOrd="0" destOrd="0" presId="urn:microsoft.com/office/officeart/2005/8/layout/cycle5"/>
    <dgm:cxn modelId="{AFB67977-0197-4C88-B5D4-1227B7722F69}" type="presOf" srcId="{0FCBB45E-3386-423A-B6B2-44D5C3927065}" destId="{7AE2808B-3CA8-41BC-9EB5-E4B38139A897}" srcOrd="0" destOrd="0" presId="urn:microsoft.com/office/officeart/2005/8/layout/cycle5"/>
    <dgm:cxn modelId="{4C924B6C-DDC2-452E-917B-3D7613A61D78}" srcId="{A633250D-5B4B-48B3-8F93-AB4DF418D507}" destId="{62F272E4-2D8D-41B1-8CC3-31AABED0C314}" srcOrd="0" destOrd="0" parTransId="{B8337EA4-4459-4BDC-9B2E-F65DC6B714EC}" sibTransId="{0FCBB45E-3386-423A-B6B2-44D5C3927065}"/>
    <dgm:cxn modelId="{51B4C9D1-6658-4712-9906-1476C0C241CC}" srcId="{A633250D-5B4B-48B3-8F93-AB4DF418D507}" destId="{31D3E0EF-48C9-41D4-A8B7-0AA189D89178}" srcOrd="3" destOrd="0" parTransId="{E6A7064C-6CFF-4AF2-A28D-45ABF6CE3799}" sibTransId="{30F9D0E9-1D9C-4196-B48D-2AA6B78F202B}"/>
    <dgm:cxn modelId="{5EC9B7D8-1099-49E1-9A9F-9FFD619F068C}" type="presOf" srcId="{27D51041-78BE-4269-8E34-DCD45BC3F1BA}" destId="{929105B2-8782-4372-B480-2A34608C1649}" srcOrd="0" destOrd="0" presId="urn:microsoft.com/office/officeart/2005/8/layout/cycle5"/>
    <dgm:cxn modelId="{DCDC6DC6-D419-404E-B153-7DF988756E19}" type="presOf" srcId="{D30FFD03-FB87-4F90-83A0-2638FEFA80BE}" destId="{9AE0FA9C-7E20-457F-AD82-BA5B18459D26}" srcOrd="0" destOrd="0" presId="urn:microsoft.com/office/officeart/2005/8/layout/cycle5"/>
    <dgm:cxn modelId="{0A9FE988-7F10-4015-8697-2E79EECB3DEC}" srcId="{A633250D-5B4B-48B3-8F93-AB4DF418D507}" destId="{F9937DAA-BE59-451E-BA5B-E92232E0AC04}" srcOrd="4" destOrd="0" parTransId="{CCE6D461-1C4C-467F-B91E-E6262E3614B7}" sibTransId="{9F109751-CCF7-43A3-A6BB-DB5D37399733}"/>
    <dgm:cxn modelId="{155C38EB-AED9-4364-AA3A-0D0874CBE4A8}" type="presOf" srcId="{9F109751-CCF7-43A3-A6BB-DB5D37399733}" destId="{34DBBF84-21CD-4AB7-BDB1-6824C7DE60AF}" srcOrd="0" destOrd="0" presId="urn:microsoft.com/office/officeart/2005/8/layout/cycle5"/>
    <dgm:cxn modelId="{1639B9D7-A94A-4679-AC09-6C25A5E529BA}" type="presOf" srcId="{62F272E4-2D8D-41B1-8CC3-31AABED0C314}" destId="{B18524C1-45F3-4F0D-BA42-E91D5D341CF4}" srcOrd="0" destOrd="0" presId="urn:microsoft.com/office/officeart/2005/8/layout/cycle5"/>
    <dgm:cxn modelId="{A106BB63-30FA-45DE-95F5-F857B46F4439}" type="presParOf" srcId="{1E484B56-F53F-457B-91CB-726282CAF341}" destId="{B18524C1-45F3-4F0D-BA42-E91D5D341CF4}" srcOrd="0" destOrd="0" presId="urn:microsoft.com/office/officeart/2005/8/layout/cycle5"/>
    <dgm:cxn modelId="{CBE76713-7D96-4E7A-AB36-D00B8B1CC440}" type="presParOf" srcId="{1E484B56-F53F-457B-91CB-726282CAF341}" destId="{7E7AF585-CCD1-4037-9065-DA455D20F57F}" srcOrd="1" destOrd="0" presId="urn:microsoft.com/office/officeart/2005/8/layout/cycle5"/>
    <dgm:cxn modelId="{33B2CB04-9D64-4E9A-BB1C-7031C9F78A13}" type="presParOf" srcId="{1E484B56-F53F-457B-91CB-726282CAF341}" destId="{7AE2808B-3CA8-41BC-9EB5-E4B38139A897}" srcOrd="2" destOrd="0" presId="urn:microsoft.com/office/officeart/2005/8/layout/cycle5"/>
    <dgm:cxn modelId="{08D58A6D-4234-4837-B6B3-1E64CB48FE45}" type="presParOf" srcId="{1E484B56-F53F-457B-91CB-726282CAF341}" destId="{9DFEAE6D-C666-40A8-AE84-260E01497529}" srcOrd="3" destOrd="0" presId="urn:microsoft.com/office/officeart/2005/8/layout/cycle5"/>
    <dgm:cxn modelId="{DA91781A-695F-40E2-AAE3-8B4C10DE24F4}" type="presParOf" srcId="{1E484B56-F53F-457B-91CB-726282CAF341}" destId="{E79BF790-0F7A-43D6-8729-643D1C562DD1}" srcOrd="4" destOrd="0" presId="urn:microsoft.com/office/officeart/2005/8/layout/cycle5"/>
    <dgm:cxn modelId="{FEDE4970-A327-415F-8BE2-F76FA69B97A1}" type="presParOf" srcId="{1E484B56-F53F-457B-91CB-726282CAF341}" destId="{9AE0FA9C-7E20-457F-AD82-BA5B18459D26}" srcOrd="5" destOrd="0" presId="urn:microsoft.com/office/officeart/2005/8/layout/cycle5"/>
    <dgm:cxn modelId="{53326A82-4075-462F-9A60-72AC5278CCE7}" type="presParOf" srcId="{1E484B56-F53F-457B-91CB-726282CAF341}" destId="{FA879C93-AF9D-4718-9B5C-93DD8F718926}" srcOrd="6" destOrd="0" presId="urn:microsoft.com/office/officeart/2005/8/layout/cycle5"/>
    <dgm:cxn modelId="{F4923C72-86FE-46BF-B04D-011267DD8BEB}" type="presParOf" srcId="{1E484B56-F53F-457B-91CB-726282CAF341}" destId="{07349193-7C91-4DC1-B748-7BB1B6BE6338}" srcOrd="7" destOrd="0" presId="urn:microsoft.com/office/officeart/2005/8/layout/cycle5"/>
    <dgm:cxn modelId="{8E88D84D-EF5D-4941-9A4F-0EB3DF7BC373}" type="presParOf" srcId="{1E484B56-F53F-457B-91CB-726282CAF341}" destId="{524B21E3-9060-4E05-B53A-279CB96E97CE}" srcOrd="8" destOrd="0" presId="urn:microsoft.com/office/officeart/2005/8/layout/cycle5"/>
    <dgm:cxn modelId="{601522D7-D922-42E8-89D4-C952D7234191}" type="presParOf" srcId="{1E484B56-F53F-457B-91CB-726282CAF341}" destId="{BE4093C8-1701-4F2F-B214-0D171D0B6D17}" srcOrd="9" destOrd="0" presId="urn:microsoft.com/office/officeart/2005/8/layout/cycle5"/>
    <dgm:cxn modelId="{F9FE7742-2A0E-47FE-ABD1-C9D260531B1D}" type="presParOf" srcId="{1E484B56-F53F-457B-91CB-726282CAF341}" destId="{11096F39-8A47-45D9-8B46-083BA7ECEE37}" srcOrd="10" destOrd="0" presId="urn:microsoft.com/office/officeart/2005/8/layout/cycle5"/>
    <dgm:cxn modelId="{87CF10E8-B71C-4F13-AD9A-01BFFEC4B01C}" type="presParOf" srcId="{1E484B56-F53F-457B-91CB-726282CAF341}" destId="{74009E0B-5E22-4B3B-AE0D-5B70F37E56C5}" srcOrd="11" destOrd="0" presId="urn:microsoft.com/office/officeart/2005/8/layout/cycle5"/>
    <dgm:cxn modelId="{06F73231-38CA-4094-B053-EE18678C9A93}" type="presParOf" srcId="{1E484B56-F53F-457B-91CB-726282CAF341}" destId="{E8EAFF3B-B637-4A46-B379-DDEA799CE4D6}" srcOrd="12" destOrd="0" presId="urn:microsoft.com/office/officeart/2005/8/layout/cycle5"/>
    <dgm:cxn modelId="{CD9342CF-C92A-44D7-8A98-D6770695FDD6}" type="presParOf" srcId="{1E484B56-F53F-457B-91CB-726282CAF341}" destId="{D2DC288F-9A7E-4D51-BB95-A1F4BF32F4BC}" srcOrd="13" destOrd="0" presId="urn:microsoft.com/office/officeart/2005/8/layout/cycle5"/>
    <dgm:cxn modelId="{D1C8524F-29C2-4C3F-99F9-F3CA0AABFA2D}" type="presParOf" srcId="{1E484B56-F53F-457B-91CB-726282CAF341}" destId="{34DBBF84-21CD-4AB7-BDB1-6824C7DE60AF}" srcOrd="14" destOrd="0" presId="urn:microsoft.com/office/officeart/2005/8/layout/cycle5"/>
    <dgm:cxn modelId="{696F5951-DE68-4D04-AE42-0241B2660929}" type="presParOf" srcId="{1E484B56-F53F-457B-91CB-726282CAF341}" destId="{39DD591A-DF4C-4990-80AF-3791F67236D7}" srcOrd="15" destOrd="0" presId="urn:microsoft.com/office/officeart/2005/8/layout/cycle5"/>
    <dgm:cxn modelId="{6F29428C-FF7D-4A00-9483-3416F2047E01}" type="presParOf" srcId="{1E484B56-F53F-457B-91CB-726282CAF341}" destId="{84AF6287-D94A-44B7-AEAC-905A15CD43FA}" srcOrd="16" destOrd="0" presId="urn:microsoft.com/office/officeart/2005/8/layout/cycle5"/>
    <dgm:cxn modelId="{0E9D0E0D-4B3A-478C-AA2D-C9AE5F735858}" type="presParOf" srcId="{1E484B56-F53F-457B-91CB-726282CAF341}" destId="{929105B2-8782-4372-B480-2A34608C1649}" srcOrd="17" destOrd="0" presId="urn:microsoft.com/office/officeart/2005/8/layout/cycle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18524C1-45F3-4F0D-BA42-E91D5D341CF4}">
      <dsp:nvSpPr>
        <dsp:cNvPr id="0" name=""/>
        <dsp:cNvSpPr/>
      </dsp:nvSpPr>
      <dsp:spPr>
        <a:xfrm>
          <a:off x="3362608" y="981"/>
          <a:ext cx="1408601" cy="549904"/>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noProof="0" dirty="0" smtClean="0">
              <a:solidFill>
                <a:sysClr val="window" lastClr="FFFFFF"/>
              </a:solidFill>
              <a:latin typeface="Calibri"/>
              <a:ea typeface="+mn-ea"/>
              <a:cs typeface="+mn-cs"/>
            </a:rPr>
            <a:t>Programming </a:t>
          </a:r>
          <a:endParaRPr lang="en-US" sz="1600" kern="1200" noProof="0" dirty="0">
            <a:solidFill>
              <a:sysClr val="window" lastClr="FFFFFF"/>
            </a:solidFill>
            <a:latin typeface="Calibri"/>
            <a:ea typeface="+mn-ea"/>
            <a:cs typeface="+mn-cs"/>
          </a:endParaRPr>
        </a:p>
      </dsp:txBody>
      <dsp:txXfrm>
        <a:off x="3362608" y="981"/>
        <a:ext cx="1408601" cy="549904"/>
      </dsp:txXfrm>
    </dsp:sp>
    <dsp:sp modelId="{7AE2808B-3CA8-41BC-9EB5-E4B38139A897}">
      <dsp:nvSpPr>
        <dsp:cNvPr id="0" name=""/>
        <dsp:cNvSpPr/>
      </dsp:nvSpPr>
      <dsp:spPr>
        <a:xfrm>
          <a:off x="2581854" y="224966"/>
          <a:ext cx="2591411" cy="2591411"/>
        </a:xfrm>
        <a:custGeom>
          <a:avLst/>
          <a:gdLst/>
          <a:ahLst/>
          <a:cxnLst/>
          <a:rect l="0" t="0" r="0" b="0"/>
          <a:pathLst>
            <a:path>
              <a:moveTo>
                <a:pt x="2175659" y="344635"/>
              </a:moveTo>
              <a:arcTo wR="1295705" hR="1295705" stAng="18766545" swAng="222133"/>
            </a:path>
          </a:pathLst>
        </a:custGeom>
        <a:noFill/>
        <a:ln w="9525" cap="flat" cmpd="sng" algn="ctr">
          <a:solidFill>
            <a:srgbClr val="4F81BD">
              <a:hueOff val="0"/>
              <a:satOff val="0"/>
              <a:lumOff val="0"/>
              <a:alphaOff val="0"/>
            </a:srgbClr>
          </a:solidFill>
          <a:prstDash val="solid"/>
          <a:tailEnd type="arrow"/>
        </a:ln>
        <a:effectLst/>
      </dsp:spPr>
      <dsp:style>
        <a:lnRef idx="1">
          <a:scrgbClr r="0" g="0" b="0"/>
        </a:lnRef>
        <a:fillRef idx="0">
          <a:scrgbClr r="0" g="0" b="0"/>
        </a:fillRef>
        <a:effectRef idx="0">
          <a:scrgbClr r="0" g="0" b="0"/>
        </a:effectRef>
        <a:fontRef idx="minor"/>
      </dsp:style>
    </dsp:sp>
    <dsp:sp modelId="{9DFEAE6D-C666-40A8-AE84-260E01497529}">
      <dsp:nvSpPr>
        <dsp:cNvPr id="0" name=""/>
        <dsp:cNvSpPr/>
      </dsp:nvSpPr>
      <dsp:spPr>
        <a:xfrm>
          <a:off x="4170408" y="648830"/>
          <a:ext cx="1756453" cy="549904"/>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noProof="0" dirty="0" smtClean="0">
              <a:solidFill>
                <a:sysClr val="window" lastClr="FFFFFF"/>
              </a:solidFill>
              <a:latin typeface="Calibri"/>
              <a:ea typeface="+mn-ea"/>
              <a:cs typeface="+mn-cs"/>
            </a:rPr>
            <a:t>Identification</a:t>
          </a:r>
          <a:endParaRPr lang="en-US" sz="1600" kern="1200" noProof="0" dirty="0">
            <a:solidFill>
              <a:sysClr val="window" lastClr="FFFFFF"/>
            </a:solidFill>
            <a:latin typeface="Calibri"/>
            <a:ea typeface="+mn-ea"/>
            <a:cs typeface="+mn-cs"/>
          </a:endParaRPr>
        </a:p>
      </dsp:txBody>
      <dsp:txXfrm>
        <a:off x="4170408" y="648830"/>
        <a:ext cx="1756453" cy="549904"/>
      </dsp:txXfrm>
    </dsp:sp>
    <dsp:sp modelId="{9AE0FA9C-7E20-457F-AD82-BA5B18459D26}">
      <dsp:nvSpPr>
        <dsp:cNvPr id="0" name=""/>
        <dsp:cNvSpPr/>
      </dsp:nvSpPr>
      <dsp:spPr>
        <a:xfrm>
          <a:off x="2655239" y="349205"/>
          <a:ext cx="2591411" cy="2591411"/>
        </a:xfrm>
        <a:custGeom>
          <a:avLst/>
          <a:gdLst/>
          <a:ahLst/>
          <a:cxnLst/>
          <a:rect l="0" t="0" r="0" b="0"/>
          <a:pathLst>
            <a:path>
              <a:moveTo>
                <a:pt x="2555427" y="992463"/>
              </a:moveTo>
              <a:arcTo wR="1295705" hR="1295705" stAng="20787911" swAng="1217860"/>
            </a:path>
          </a:pathLst>
        </a:custGeom>
        <a:noFill/>
        <a:ln w="9525" cap="flat" cmpd="sng" algn="ctr">
          <a:solidFill>
            <a:srgbClr val="4F81BD">
              <a:hueOff val="0"/>
              <a:satOff val="0"/>
              <a:lumOff val="0"/>
              <a:alphaOff val="0"/>
            </a:srgbClr>
          </a:solidFill>
          <a:prstDash val="solid"/>
          <a:tailEnd type="arrow"/>
        </a:ln>
        <a:effectLst/>
      </dsp:spPr>
      <dsp:style>
        <a:lnRef idx="1">
          <a:scrgbClr r="0" g="0" b="0"/>
        </a:lnRef>
        <a:fillRef idx="0">
          <a:scrgbClr r="0" g="0" b="0"/>
        </a:fillRef>
        <a:effectRef idx="0">
          <a:scrgbClr r="0" g="0" b="0"/>
        </a:effectRef>
        <a:fontRef idx="minor"/>
      </dsp:style>
    </dsp:sp>
    <dsp:sp modelId="{FA879C93-AF9D-4718-9B5C-93DD8F718926}">
      <dsp:nvSpPr>
        <dsp:cNvPr id="0" name=""/>
        <dsp:cNvSpPr/>
      </dsp:nvSpPr>
      <dsp:spPr>
        <a:xfrm>
          <a:off x="4540312" y="1944533"/>
          <a:ext cx="1113869" cy="549904"/>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noProof="0" dirty="0" smtClean="0">
              <a:solidFill>
                <a:sysClr val="window" lastClr="FFFFFF"/>
              </a:solidFill>
              <a:latin typeface="Calibri"/>
              <a:ea typeface="+mn-ea"/>
              <a:cs typeface="+mn-cs"/>
            </a:rPr>
            <a:t>Appraisal</a:t>
          </a:r>
          <a:endParaRPr lang="en-US" sz="1600" kern="1200" noProof="0" dirty="0">
            <a:solidFill>
              <a:sysClr val="window" lastClr="FFFFFF"/>
            </a:solidFill>
            <a:latin typeface="Calibri"/>
            <a:ea typeface="+mn-ea"/>
            <a:cs typeface="+mn-cs"/>
          </a:endParaRPr>
        </a:p>
      </dsp:txBody>
      <dsp:txXfrm>
        <a:off x="4540312" y="1944533"/>
        <a:ext cx="1113869" cy="549904"/>
      </dsp:txXfrm>
    </dsp:sp>
    <dsp:sp modelId="{524B21E3-9060-4E05-B53A-279CB96E97CE}">
      <dsp:nvSpPr>
        <dsp:cNvPr id="0" name=""/>
        <dsp:cNvSpPr/>
      </dsp:nvSpPr>
      <dsp:spPr>
        <a:xfrm>
          <a:off x="2783738" y="192224"/>
          <a:ext cx="2591411" cy="2591411"/>
        </a:xfrm>
        <a:custGeom>
          <a:avLst/>
          <a:gdLst/>
          <a:ahLst/>
          <a:cxnLst/>
          <a:rect l="0" t="0" r="0" b="0"/>
          <a:pathLst>
            <a:path>
              <a:moveTo>
                <a:pt x="2074272" y="2331412"/>
              </a:moveTo>
              <a:arcTo wR="1295705" hR="1295705" stAng="3184013" swAng="590056"/>
            </a:path>
          </a:pathLst>
        </a:custGeom>
        <a:noFill/>
        <a:ln w="9525" cap="flat" cmpd="sng" algn="ctr">
          <a:solidFill>
            <a:srgbClr val="4F81BD">
              <a:hueOff val="0"/>
              <a:satOff val="0"/>
              <a:lumOff val="0"/>
              <a:alphaOff val="0"/>
            </a:srgbClr>
          </a:solidFill>
          <a:prstDash val="solid"/>
          <a:tailEnd type="arrow"/>
        </a:ln>
        <a:effectLst/>
      </dsp:spPr>
      <dsp:style>
        <a:lnRef idx="1">
          <a:scrgbClr r="0" g="0" b="0"/>
        </a:lnRef>
        <a:fillRef idx="0">
          <a:scrgbClr r="0" g="0" b="0"/>
        </a:fillRef>
        <a:effectRef idx="0">
          <a:scrgbClr r="0" g="0" b="0"/>
        </a:effectRef>
        <a:fontRef idx="minor"/>
      </dsp:style>
    </dsp:sp>
    <dsp:sp modelId="{BE4093C8-1701-4F2F-B214-0D171D0B6D17}">
      <dsp:nvSpPr>
        <dsp:cNvPr id="0" name=""/>
        <dsp:cNvSpPr/>
      </dsp:nvSpPr>
      <dsp:spPr>
        <a:xfrm>
          <a:off x="3456386" y="2592291"/>
          <a:ext cx="1215525" cy="549904"/>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noProof="0" dirty="0" smtClean="0">
              <a:solidFill>
                <a:sysClr val="window" lastClr="FFFFFF"/>
              </a:solidFill>
              <a:latin typeface="Calibri"/>
              <a:ea typeface="+mn-ea"/>
              <a:cs typeface="+mn-cs"/>
            </a:rPr>
            <a:t>Financing </a:t>
          </a:r>
          <a:endParaRPr lang="en-US" sz="1600" kern="1200" noProof="0" dirty="0">
            <a:solidFill>
              <a:sysClr val="window" lastClr="FFFFFF"/>
            </a:solidFill>
            <a:latin typeface="Calibri"/>
            <a:ea typeface="+mn-ea"/>
            <a:cs typeface="+mn-cs"/>
          </a:endParaRPr>
        </a:p>
      </dsp:txBody>
      <dsp:txXfrm>
        <a:off x="3456386" y="2592291"/>
        <a:ext cx="1215525" cy="549904"/>
      </dsp:txXfrm>
    </dsp:sp>
    <dsp:sp modelId="{74009E0B-5E22-4B3B-AE0D-5B70F37E56C5}">
      <dsp:nvSpPr>
        <dsp:cNvPr id="0" name=""/>
        <dsp:cNvSpPr/>
      </dsp:nvSpPr>
      <dsp:spPr>
        <a:xfrm>
          <a:off x="3025051" y="525794"/>
          <a:ext cx="2591411" cy="2591411"/>
        </a:xfrm>
        <a:custGeom>
          <a:avLst/>
          <a:gdLst/>
          <a:ahLst/>
          <a:cxnLst/>
          <a:rect l="0" t="0" r="0" b="0"/>
          <a:pathLst>
            <a:path>
              <a:moveTo>
                <a:pt x="252919" y="2064763"/>
              </a:moveTo>
              <a:arcTo wR="1295705" hR="1295705" stAng="8615468" swAng="625900"/>
            </a:path>
          </a:pathLst>
        </a:custGeom>
        <a:noFill/>
        <a:ln w="9525" cap="flat" cmpd="sng" algn="ctr">
          <a:solidFill>
            <a:srgbClr val="4F81BD">
              <a:hueOff val="0"/>
              <a:satOff val="0"/>
              <a:lumOff val="0"/>
              <a:alphaOff val="0"/>
            </a:srgbClr>
          </a:solidFill>
          <a:prstDash val="solid"/>
          <a:tailEnd type="arrow"/>
        </a:ln>
        <a:effectLst/>
      </dsp:spPr>
      <dsp:style>
        <a:lnRef idx="1">
          <a:scrgbClr r="0" g="0" b="0"/>
        </a:lnRef>
        <a:fillRef idx="0">
          <a:scrgbClr r="0" g="0" b="0"/>
        </a:fillRef>
        <a:effectRef idx="0">
          <a:scrgbClr r="0" g="0" b="0"/>
        </a:effectRef>
        <a:fontRef idx="minor"/>
      </dsp:style>
    </dsp:sp>
    <dsp:sp modelId="{E8EAFF3B-B637-4A46-B379-DDEA799CE4D6}">
      <dsp:nvSpPr>
        <dsp:cNvPr id="0" name=""/>
        <dsp:cNvSpPr/>
      </dsp:nvSpPr>
      <dsp:spPr>
        <a:xfrm>
          <a:off x="2143138" y="1857385"/>
          <a:ext cx="1603300" cy="549904"/>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noProof="0" dirty="0" smtClean="0">
              <a:solidFill>
                <a:sysClr val="window" lastClr="FFFFFF"/>
              </a:solidFill>
              <a:latin typeface="Calibri"/>
              <a:ea typeface="+mn-ea"/>
              <a:cs typeface="+mn-cs"/>
            </a:rPr>
            <a:t>Implementation</a:t>
          </a:r>
        </a:p>
      </dsp:txBody>
      <dsp:txXfrm>
        <a:off x="2143138" y="1857385"/>
        <a:ext cx="1603300" cy="549904"/>
      </dsp:txXfrm>
    </dsp:sp>
    <dsp:sp modelId="{34DBBF84-21CD-4AB7-BDB1-6824C7DE60AF}">
      <dsp:nvSpPr>
        <dsp:cNvPr id="0" name=""/>
        <dsp:cNvSpPr/>
      </dsp:nvSpPr>
      <dsp:spPr>
        <a:xfrm>
          <a:off x="2778537" y="191106"/>
          <a:ext cx="2591411" cy="2591411"/>
        </a:xfrm>
        <a:custGeom>
          <a:avLst/>
          <a:gdLst/>
          <a:ahLst/>
          <a:cxnLst/>
          <a:rect l="0" t="0" r="0" b="0"/>
          <a:pathLst>
            <a:path>
              <a:moveTo>
                <a:pt x="22910" y="1538284"/>
              </a:moveTo>
              <a:arcTo wR="1295705" hR="1295705" stAng="10152573" swAng="1068500"/>
            </a:path>
          </a:pathLst>
        </a:custGeom>
        <a:noFill/>
        <a:ln w="9525" cap="flat" cmpd="sng" algn="ctr">
          <a:solidFill>
            <a:srgbClr val="4F81BD">
              <a:hueOff val="0"/>
              <a:satOff val="0"/>
              <a:lumOff val="0"/>
              <a:alphaOff val="0"/>
            </a:srgbClr>
          </a:solidFill>
          <a:prstDash val="solid"/>
          <a:tailEnd type="arrow"/>
        </a:ln>
        <a:effectLst/>
      </dsp:spPr>
      <dsp:style>
        <a:lnRef idx="1">
          <a:scrgbClr r="0" g="0" b="0"/>
        </a:lnRef>
        <a:fillRef idx="0">
          <a:scrgbClr r="0" g="0" b="0"/>
        </a:fillRef>
        <a:effectRef idx="0">
          <a:scrgbClr r="0" g="0" b="0"/>
        </a:effectRef>
        <a:fontRef idx="minor"/>
      </dsp:style>
    </dsp:sp>
    <dsp:sp modelId="{39DD591A-DF4C-4990-80AF-3791F67236D7}">
      <dsp:nvSpPr>
        <dsp:cNvPr id="0" name=""/>
        <dsp:cNvSpPr/>
      </dsp:nvSpPr>
      <dsp:spPr>
        <a:xfrm>
          <a:off x="2342072" y="648829"/>
          <a:ext cx="1205432" cy="549904"/>
        </a:xfrm>
        <a:prstGeom prst="roundRect">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noProof="0" dirty="0" smtClean="0">
              <a:solidFill>
                <a:sysClr val="window" lastClr="FFFFFF"/>
              </a:solidFill>
              <a:latin typeface="Calibri"/>
              <a:ea typeface="+mn-ea"/>
              <a:cs typeface="+mn-cs"/>
            </a:rPr>
            <a:t>Evaluation</a:t>
          </a:r>
        </a:p>
      </dsp:txBody>
      <dsp:txXfrm>
        <a:off x="2342072" y="648829"/>
        <a:ext cx="1205432" cy="549904"/>
      </dsp:txXfrm>
    </dsp:sp>
    <dsp:sp modelId="{929105B2-8782-4372-B480-2A34608C1649}">
      <dsp:nvSpPr>
        <dsp:cNvPr id="0" name=""/>
        <dsp:cNvSpPr/>
      </dsp:nvSpPr>
      <dsp:spPr>
        <a:xfrm>
          <a:off x="3060199" y="-67046"/>
          <a:ext cx="2591411" cy="2591411"/>
        </a:xfrm>
        <a:custGeom>
          <a:avLst/>
          <a:gdLst/>
          <a:ahLst/>
          <a:cxnLst/>
          <a:rect l="0" t="0" r="0" b="0"/>
          <a:pathLst>
            <a:path>
              <a:moveTo>
                <a:pt x="165215" y="662582"/>
              </a:moveTo>
              <a:arcTo wR="1295705" hR="1295705" stAng="12555042" swAng="481915"/>
            </a:path>
          </a:pathLst>
        </a:custGeom>
        <a:noFill/>
        <a:ln w="9525" cap="flat" cmpd="sng" algn="ctr">
          <a:solidFill>
            <a:srgbClr val="4F81BD">
              <a:hueOff val="0"/>
              <a:satOff val="0"/>
              <a:lumOff val="0"/>
              <a:alphaOff val="0"/>
            </a:srgb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it-IT"/>
          </a:p>
        </p:txBody>
      </p:sp>
      <p:sp>
        <p:nvSpPr>
          <p:cNvPr id="3379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it-IT"/>
          </a:p>
        </p:txBody>
      </p:sp>
      <p:sp>
        <p:nvSpPr>
          <p:cNvPr id="3379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it-IT"/>
          </a:p>
        </p:txBody>
      </p:sp>
      <p:sp>
        <p:nvSpPr>
          <p:cNvPr id="3379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937F3EA-151D-46C8-A826-A29AB423FB0D}" type="slidenum">
              <a:rPr lang="it-IT"/>
              <a:pPr/>
              <a:t>‹N›</a:t>
            </a:fld>
            <a:endParaRPr lang="it-IT"/>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it-IT"/>
          </a:p>
        </p:txBody>
      </p:sp>
      <p:sp>
        <p:nvSpPr>
          <p:cNvPr id="317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it-IT"/>
          </a:p>
        </p:txBody>
      </p:sp>
      <p:sp>
        <p:nvSpPr>
          <p:cNvPr id="317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17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317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it-IT"/>
          </a:p>
        </p:txBody>
      </p:sp>
      <p:sp>
        <p:nvSpPr>
          <p:cNvPr id="317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CC84A62-EF3A-4849-A6EF-1B92854D38D3}" type="slidenum">
              <a:rPr lang="it-IT"/>
              <a:pPr/>
              <a:t>‹N›</a:t>
            </a:fld>
            <a:endParaRPr lang="it-IT"/>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en-GB" dirty="0"/>
          </a:p>
        </p:txBody>
      </p:sp>
      <p:sp>
        <p:nvSpPr>
          <p:cNvPr id="4" name="Segnaposto numero diapositiva 3"/>
          <p:cNvSpPr>
            <a:spLocks noGrp="1"/>
          </p:cNvSpPr>
          <p:nvPr>
            <p:ph type="sldNum" sz="quarter" idx="10"/>
          </p:nvPr>
        </p:nvSpPr>
        <p:spPr/>
        <p:txBody>
          <a:bodyPr/>
          <a:lstStyle/>
          <a:p>
            <a:fld id="{9CC84A62-EF3A-4849-A6EF-1B92854D38D3}" type="slidenum">
              <a:rPr lang="it-IT" smtClean="0"/>
              <a:pPr/>
              <a:t>2</a:t>
            </a:fld>
            <a:endParaRPr lang="it-IT"/>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A89E1F-F10F-4337-9C84-9DD24C3790F8}" type="slidenum">
              <a:rPr lang="it-IT"/>
              <a:pPr/>
              <a:t>12</a:t>
            </a:fld>
            <a:endParaRPr lang="it-IT"/>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11FEA2-9341-485D-8772-67C525892DFA}" type="slidenum">
              <a:rPr lang="it-IT"/>
              <a:pPr/>
              <a:t>13</a:t>
            </a:fld>
            <a:endParaRPr lang="it-IT"/>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32771"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7652" name="Segnaposto numero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7863629-004F-49A2-A14C-7C84E8E1329E}" type="slidenum">
              <a:rPr lang="en-US" smtClean="0"/>
              <a:pPr fontAlgn="base">
                <a:spcBef>
                  <a:spcPct val="0"/>
                </a:spcBef>
                <a:spcAft>
                  <a:spcPct val="0"/>
                </a:spcAft>
                <a:defRPr/>
              </a:pPr>
              <a:t>14</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29699"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4" name="Segnaposto numero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4033015-32FA-4829-A9D7-D0DA9BD4E8D3}" type="slidenum">
              <a:rPr lang="en-US" smtClean="0"/>
              <a:pPr fontAlgn="base">
                <a:spcBef>
                  <a:spcPct val="0"/>
                </a:spcBef>
                <a:spcAft>
                  <a:spcPct val="0"/>
                </a:spcAft>
                <a:defRPr/>
              </a:pPr>
              <a:t>15</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30723"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6628" name="Segnaposto numero diapositiva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CAC6602-7749-4012-B66B-BCB1E96E6320}" type="slidenum">
              <a:rPr lang="en-US" smtClean="0"/>
              <a:pPr fontAlgn="base">
                <a:spcBef>
                  <a:spcPct val="0"/>
                </a:spcBef>
                <a:spcAft>
                  <a:spcPct val="0"/>
                </a:spcAft>
                <a:defRPr/>
              </a:pPr>
              <a:t>16</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3174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egnaposto numero diapositiva 3"/>
          <p:cNvSpPr>
            <a:spLocks noGrp="1"/>
          </p:cNvSpPr>
          <p:nvPr>
            <p:ph type="sldNum" sz="quarter" idx="5"/>
          </p:nvPr>
        </p:nvSpPr>
        <p:spPr/>
        <p:txBody>
          <a:bodyPr/>
          <a:lstStyle/>
          <a:p>
            <a:pPr>
              <a:defRPr/>
            </a:pPr>
            <a:fld id="{6AED4751-22C1-459A-AAA2-03D9F7C70AB4}" type="slidenum">
              <a:rPr lang="en-US" smtClean="0"/>
              <a:pPr>
                <a:defRPr/>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en-GB" dirty="0"/>
          </a:p>
        </p:txBody>
      </p:sp>
      <p:sp>
        <p:nvSpPr>
          <p:cNvPr id="4" name="Segnaposto numero diapositiva 3"/>
          <p:cNvSpPr>
            <a:spLocks noGrp="1"/>
          </p:cNvSpPr>
          <p:nvPr>
            <p:ph type="sldNum" sz="quarter" idx="10"/>
          </p:nvPr>
        </p:nvSpPr>
        <p:spPr/>
        <p:txBody>
          <a:bodyPr/>
          <a:lstStyle/>
          <a:p>
            <a:fld id="{9CC84A62-EF3A-4849-A6EF-1B92854D38D3}" type="slidenum">
              <a:rPr lang="it-IT" smtClean="0"/>
              <a:pPr/>
              <a:t>18</a:t>
            </a:fld>
            <a:endParaRPr lang="it-IT"/>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AD3EDD-7253-4C2F-B2E3-22738686FF76}" type="slidenum">
              <a:rPr lang="it-IT"/>
              <a:pPr/>
              <a:t>19</a:t>
            </a:fld>
            <a:endParaRPr lang="it-IT"/>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DAE84FE-529B-4EBD-9413-FABCB9384E67}" type="slidenum">
              <a:rPr lang="it-IT"/>
              <a:pPr/>
              <a:t>20</a:t>
            </a:fld>
            <a:endParaRPr lang="it-IT"/>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22722E-AD6A-4560-91D2-5248B11CBA33}" type="slidenum">
              <a:rPr lang="it-IT"/>
              <a:pPr/>
              <a:t>21</a:t>
            </a:fld>
            <a:endParaRPr lang="it-IT"/>
          </a:p>
        </p:txBody>
      </p:sp>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en-GB" dirty="0"/>
          </a:p>
        </p:txBody>
      </p:sp>
      <p:sp>
        <p:nvSpPr>
          <p:cNvPr id="4" name="Segnaposto numero diapositiva 3"/>
          <p:cNvSpPr>
            <a:spLocks noGrp="1"/>
          </p:cNvSpPr>
          <p:nvPr>
            <p:ph type="sldNum" sz="quarter" idx="10"/>
          </p:nvPr>
        </p:nvSpPr>
        <p:spPr/>
        <p:txBody>
          <a:bodyPr/>
          <a:lstStyle/>
          <a:p>
            <a:fld id="{9CC84A62-EF3A-4849-A6EF-1B92854D38D3}" type="slidenum">
              <a:rPr lang="it-IT" smtClean="0"/>
              <a:pPr/>
              <a:t>4</a:t>
            </a:fld>
            <a:endParaRPr lang="it-IT"/>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21CD137-E479-4F4E-9975-234737979740}" type="slidenum">
              <a:rPr lang="it-IT"/>
              <a:pPr/>
              <a:t>22</a:t>
            </a:fld>
            <a:endParaRPr lang="it-IT"/>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1AC586F-6E59-4283-A311-5957BD402D11}" type="slidenum">
              <a:rPr lang="it-IT"/>
              <a:pPr/>
              <a:t>23</a:t>
            </a:fld>
            <a:endParaRPr lang="it-IT"/>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A52F78-F15B-4915-BCBF-55F3BB5B2A0A}" type="slidenum">
              <a:rPr lang="it-IT"/>
              <a:pPr/>
              <a:t>24</a:t>
            </a:fld>
            <a:endParaRPr lang="it-IT"/>
          </a:p>
        </p:txBody>
      </p:sp>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201E87A-D9FD-4E38-B2D6-CE4D8F279C1A}" type="slidenum">
              <a:rPr lang="it-IT"/>
              <a:pPr/>
              <a:t>25</a:t>
            </a:fld>
            <a:endParaRPr lang="it-IT"/>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1F4449-AC47-4591-9936-AB3CDBB6FD73}" type="slidenum">
              <a:rPr lang="it-IT"/>
              <a:pPr/>
              <a:t>26</a:t>
            </a:fld>
            <a:endParaRPr lang="it-IT"/>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A871A3-7F77-4416-B49A-5CF62A3009DB}" type="slidenum">
              <a:rPr lang="it-IT"/>
              <a:pPr/>
              <a:t>27</a:t>
            </a:fld>
            <a:endParaRPr lang="it-IT"/>
          </a:p>
        </p:txBody>
      </p:sp>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3D3E16-9D6D-45A5-AF9D-BCEFB38DC84B}" type="slidenum">
              <a:rPr lang="it-IT"/>
              <a:pPr/>
              <a:t>28</a:t>
            </a:fld>
            <a:endParaRPr lang="it-IT"/>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DA7EEC7-584A-4C82-9115-740C99AA8EC5}" type="slidenum">
              <a:rPr lang="it-IT"/>
              <a:pPr/>
              <a:t>29</a:t>
            </a:fld>
            <a:endParaRPr lang="it-IT"/>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984EE4-A0D4-4442-BB23-F659AD792E5E}" type="slidenum">
              <a:rPr lang="it-IT"/>
              <a:pPr/>
              <a:t>30</a:t>
            </a:fld>
            <a:endParaRPr lang="it-IT"/>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en-GB" dirty="0"/>
          </a:p>
        </p:txBody>
      </p:sp>
      <p:sp>
        <p:nvSpPr>
          <p:cNvPr id="4" name="Segnaposto numero diapositiva 3"/>
          <p:cNvSpPr>
            <a:spLocks noGrp="1"/>
          </p:cNvSpPr>
          <p:nvPr>
            <p:ph type="sldNum" sz="quarter" idx="10"/>
          </p:nvPr>
        </p:nvSpPr>
        <p:spPr/>
        <p:txBody>
          <a:bodyPr/>
          <a:lstStyle/>
          <a:p>
            <a:fld id="{9CC84A62-EF3A-4849-A6EF-1B92854D38D3}" type="slidenum">
              <a:rPr lang="it-IT" smtClean="0"/>
              <a:pPr/>
              <a:t>31</a:t>
            </a:fld>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A2CB3C-42E7-49D6-A3F1-7856C368FA9E}" type="slidenum">
              <a:rPr lang="it-IT"/>
              <a:pPr/>
              <a:t>5</a:t>
            </a:fld>
            <a:endParaRPr lang="it-IT"/>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egnaposto immagine diapositiva 1"/>
          <p:cNvSpPr>
            <a:spLocks noGrp="1" noRot="1" noChangeAspect="1" noTextEdit="1"/>
          </p:cNvSpPr>
          <p:nvPr>
            <p:ph type="sldImg"/>
          </p:nvPr>
        </p:nvSpPr>
        <p:spPr bwMode="auto">
          <a:noFill/>
          <a:ln>
            <a:solidFill>
              <a:srgbClr val="000000"/>
            </a:solidFill>
            <a:miter lim="800000"/>
            <a:headEnd/>
            <a:tailEnd/>
          </a:ln>
        </p:spPr>
      </p:sp>
      <p:sp>
        <p:nvSpPr>
          <p:cNvPr id="47107" name="Segnaposto note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US" smtClean="0"/>
          </a:p>
        </p:txBody>
      </p:sp>
      <p:sp>
        <p:nvSpPr>
          <p:cNvPr id="4" name="Segnaposto numero diapositiva 3"/>
          <p:cNvSpPr>
            <a:spLocks noGrp="1"/>
          </p:cNvSpPr>
          <p:nvPr>
            <p:ph type="sldNum" sz="quarter" idx="5"/>
          </p:nvPr>
        </p:nvSpPr>
        <p:spPr/>
        <p:txBody>
          <a:bodyPr/>
          <a:lstStyle/>
          <a:p>
            <a:pPr>
              <a:defRPr/>
            </a:pPr>
            <a:fld id="{A42FB797-2359-4D77-B48E-1A1C0544651B}" type="slidenum">
              <a:rPr lang="en-US" smtClean="0"/>
              <a:pPr>
                <a:defRPr/>
              </a:pPr>
              <a:t>32</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BF1996-7165-401F-A785-5486984B0FB7}" type="slidenum">
              <a:rPr lang="it-IT"/>
              <a:pPr/>
              <a:t>6</a:t>
            </a:fld>
            <a:endParaRPr lang="it-IT"/>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EEA240-6CF0-444D-AD7F-CFBC722FE86B}" type="slidenum">
              <a:rPr lang="it-IT"/>
              <a:pPr/>
              <a:t>7</a:t>
            </a:fld>
            <a:endParaRPr lang="it-IT"/>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8D0A103-426E-4527-ACD8-876D0B75E1A1}" type="slidenum">
              <a:rPr lang="it-IT"/>
              <a:pPr/>
              <a:t>8</a:t>
            </a:fld>
            <a:endParaRPr lang="it-IT"/>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A29628-D3F5-4E32-A73E-D563C1504273}" type="slidenum">
              <a:rPr lang="it-IT"/>
              <a:pPr/>
              <a:t>9</a:t>
            </a:fld>
            <a:endParaRPr lang="it-IT"/>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83D5B6-7BC1-43B3-B50D-A21CD2AEC5B2}" type="slidenum">
              <a:rPr lang="it-IT"/>
              <a:pPr/>
              <a:t>10</a:t>
            </a:fld>
            <a:endParaRPr lang="it-IT"/>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en-GB" dirty="0"/>
          </a:p>
        </p:txBody>
      </p:sp>
      <p:sp>
        <p:nvSpPr>
          <p:cNvPr id="4" name="Segnaposto numero diapositiva 3"/>
          <p:cNvSpPr>
            <a:spLocks noGrp="1"/>
          </p:cNvSpPr>
          <p:nvPr>
            <p:ph type="sldNum" sz="quarter" idx="10"/>
          </p:nvPr>
        </p:nvSpPr>
        <p:spPr/>
        <p:txBody>
          <a:bodyPr/>
          <a:lstStyle/>
          <a:p>
            <a:fld id="{9CC84A62-EF3A-4849-A6EF-1B92854D38D3}" type="slidenum">
              <a:rPr lang="it-IT" smtClean="0"/>
              <a:pPr/>
              <a:t>11</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Line 332"/>
          <p:cNvSpPr>
            <a:spLocks noChangeShapeType="1"/>
          </p:cNvSpPr>
          <p:nvPr/>
        </p:nvSpPr>
        <p:spPr bwMode="auto">
          <a:xfrm>
            <a:off x="8555038" y="6734175"/>
            <a:ext cx="0" cy="123825"/>
          </a:xfrm>
          <a:prstGeom prst="line">
            <a:avLst/>
          </a:prstGeom>
          <a:noFill/>
          <a:ln w="9525">
            <a:solidFill>
              <a:srgbClr val="172F37"/>
            </a:solidFill>
            <a:round/>
            <a:headEnd/>
            <a:tailEnd/>
          </a:ln>
          <a:effectLst/>
        </p:spPr>
        <p:txBody>
          <a:bodyPr wrap="none" lIns="0" tIns="0" rIns="0" bIns="0" anchor="ctr">
            <a:spAutoFit/>
          </a:bodyPr>
          <a:lstStyle/>
          <a:p>
            <a:pPr algn="ctr" eaLnBrk="0" hangingPunct="0">
              <a:defRPr/>
            </a:pPr>
            <a:endParaRPr kumimoji="1" lang="en-GB" sz="1000" b="1">
              <a:solidFill>
                <a:srgbClr val="000000"/>
              </a:solidFill>
              <a:latin typeface="Times New Roman" pitchFamily="18" charset="0"/>
              <a:cs typeface="Arial" charset="0"/>
            </a:endParaRPr>
          </a:p>
        </p:txBody>
      </p:sp>
      <p:sp>
        <p:nvSpPr>
          <p:cNvPr id="3" name="Line 281"/>
          <p:cNvSpPr>
            <a:spLocks noChangeShapeType="1"/>
          </p:cNvSpPr>
          <p:nvPr/>
        </p:nvSpPr>
        <p:spPr bwMode="auto">
          <a:xfrm>
            <a:off x="0" y="762000"/>
            <a:ext cx="9144000" cy="0"/>
          </a:xfrm>
          <a:prstGeom prst="line">
            <a:avLst/>
          </a:prstGeom>
          <a:noFill/>
          <a:ln w="9525">
            <a:solidFill>
              <a:srgbClr val="172F37"/>
            </a:solidFill>
            <a:round/>
            <a:headEnd/>
            <a:tailEnd/>
          </a:ln>
          <a:effectLst/>
        </p:spPr>
        <p:txBody>
          <a:bodyPr wrap="none" lIns="0" tIns="0" rIns="0" bIns="0" anchor="ctr"/>
          <a:lstStyle/>
          <a:p>
            <a:pPr algn="ctr" eaLnBrk="0" hangingPunct="0">
              <a:defRPr/>
            </a:pPr>
            <a:endParaRPr kumimoji="1" lang="en-GB" sz="1000" b="1">
              <a:solidFill>
                <a:srgbClr val="000000"/>
              </a:solidFill>
              <a:latin typeface="Times New Roman" pitchFamily="18" charset="0"/>
              <a:cs typeface="Arial" charset="0"/>
            </a:endParaRPr>
          </a:p>
        </p:txBody>
      </p:sp>
      <p:sp>
        <p:nvSpPr>
          <p:cNvPr id="4" name="Rectangle 340"/>
          <p:cNvSpPr>
            <a:spLocks noGrp="1" noChangeArrowheads="1"/>
          </p:cNvSpPr>
          <p:nvPr>
            <p:ph type="sldNum" sz="quarter" idx="10"/>
          </p:nvPr>
        </p:nvSpPr>
        <p:spPr>
          <a:xfrm>
            <a:off x="8666163" y="6705600"/>
            <a:ext cx="141287" cy="128588"/>
          </a:xfrm>
        </p:spPr>
        <p:txBody>
          <a:bodyPr/>
          <a:lstStyle>
            <a:lvl1pPr>
              <a:defRPr/>
            </a:lvl1pPr>
          </a:lstStyle>
          <a:p>
            <a:pPr>
              <a:defRPr/>
            </a:pPr>
            <a:fld id="{11797C26-2993-40F6-B148-F2F5304DA0B4}" type="slidenum">
              <a:rPr lang="en-GB"/>
              <a:pPr>
                <a:defRPr/>
              </a:pPr>
              <a:t>‹N›</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en-GB"/>
          </a:p>
        </p:txBody>
      </p:sp>
      <p:sp>
        <p:nvSpPr>
          <p:cNvPr id="3" name="Segnaposto testo verticale 2"/>
          <p:cNvSpPr>
            <a:spLocks noGrp="1"/>
          </p:cNvSpPr>
          <p:nvPr>
            <p:ph type="body" orient="vert" idx="1"/>
          </p:nvPr>
        </p:nvSpPr>
        <p:spPr>
          <a:xfrm>
            <a:off x="457200" y="1600201"/>
            <a:ext cx="8229600" cy="4525963"/>
          </a:xfrm>
          <a:prstGeom prst="rect">
            <a:avLst/>
          </a:prstGeo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4" name="Rectangle 360"/>
          <p:cNvSpPr>
            <a:spLocks noGrp="1" noChangeArrowheads="1"/>
          </p:cNvSpPr>
          <p:nvPr>
            <p:ph type="sldNum" sz="quarter" idx="10"/>
          </p:nvPr>
        </p:nvSpPr>
        <p:spPr>
          <a:ln/>
        </p:spPr>
        <p:txBody>
          <a:bodyPr/>
          <a:lstStyle>
            <a:lvl1pPr>
              <a:defRPr/>
            </a:lvl1pPr>
          </a:lstStyle>
          <a:p>
            <a:pPr>
              <a:defRPr/>
            </a:pPr>
            <a:fld id="{E18DFF9D-76CB-46B9-BB4C-48D5F4E957BB}" type="slidenum">
              <a:rPr lang="en-GB"/>
              <a:pPr>
                <a:defRPr/>
              </a:pPr>
              <a:t>‹N›</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9"/>
            <a:ext cx="2057400" cy="5851525"/>
          </a:xfrm>
          <a:prstGeom prst="rect">
            <a:avLst/>
          </a:prstGeom>
        </p:spPr>
        <p:txBody>
          <a:bodyPr vert="eaVert"/>
          <a:lstStyle/>
          <a:p>
            <a:r>
              <a:rPr lang="it-IT" smtClean="0"/>
              <a:t>Fare clic per modificare lo stile del titolo</a:t>
            </a:r>
            <a:endParaRPr lang="en-GB"/>
          </a:p>
        </p:txBody>
      </p:sp>
      <p:sp>
        <p:nvSpPr>
          <p:cNvPr id="3" name="Segnaposto testo verticale 2"/>
          <p:cNvSpPr>
            <a:spLocks noGrp="1"/>
          </p:cNvSpPr>
          <p:nvPr>
            <p:ph type="body" orient="vert" idx="1"/>
          </p:nvPr>
        </p:nvSpPr>
        <p:spPr>
          <a:xfrm>
            <a:off x="457200" y="274639"/>
            <a:ext cx="6031523" cy="5851525"/>
          </a:xfrm>
          <a:prstGeom prst="rect">
            <a:avLst/>
          </a:prstGeo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4" name="Rectangle 360"/>
          <p:cNvSpPr>
            <a:spLocks noGrp="1" noChangeArrowheads="1"/>
          </p:cNvSpPr>
          <p:nvPr>
            <p:ph type="sldNum" sz="quarter" idx="10"/>
          </p:nvPr>
        </p:nvSpPr>
        <p:spPr>
          <a:ln/>
        </p:spPr>
        <p:txBody>
          <a:bodyPr/>
          <a:lstStyle>
            <a:lvl1pPr>
              <a:defRPr/>
            </a:lvl1pPr>
          </a:lstStyle>
          <a:p>
            <a:pPr>
              <a:defRPr/>
            </a:pPr>
            <a:fld id="{69681351-A13A-429F-B4B2-0D669680A98A}" type="slidenum">
              <a:rPr lang="en-GB"/>
              <a:pPr>
                <a:defRPr/>
              </a:pPr>
              <a:t>‹N›</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en-US"/>
          </a:p>
        </p:txBody>
      </p:sp>
      <p:sp>
        <p:nvSpPr>
          <p:cNvPr id="3" name="Segnaposto contenuto 2"/>
          <p:cNvSpPr>
            <a:spLocks noGrp="1"/>
          </p:cNvSpPr>
          <p:nvPr>
            <p:ph idx="1"/>
          </p:nvPr>
        </p:nvSpPr>
        <p:spPr>
          <a:xfrm>
            <a:off x="457200" y="1600200"/>
            <a:ext cx="8229600" cy="4525963"/>
          </a:xfrm>
          <a:prstGeom prst="rect">
            <a:avLst/>
          </a:prstGeo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egnaposto data 3"/>
          <p:cNvSpPr>
            <a:spLocks noGrp="1"/>
          </p:cNvSpPr>
          <p:nvPr>
            <p:ph type="dt" sz="half" idx="10"/>
          </p:nvPr>
        </p:nvSpPr>
        <p:spPr>
          <a:xfrm>
            <a:off x="457200" y="6356350"/>
            <a:ext cx="2133600" cy="365125"/>
          </a:xfrm>
          <a:prstGeom prst="rect">
            <a:avLst/>
          </a:prstGeom>
        </p:spPr>
        <p:txBody>
          <a:bodyPr/>
          <a:lstStyle>
            <a:lvl1pPr>
              <a:defRPr/>
            </a:lvl1pPr>
          </a:lstStyle>
          <a:p>
            <a:pPr>
              <a:defRPr/>
            </a:pPr>
            <a:fld id="{A1AFE0A1-6632-4F45-B755-73CC08CDAED8}" type="datetimeFigureOut">
              <a:rPr lang="en-US"/>
              <a:pPr>
                <a:defRPr/>
              </a:pPr>
              <a:t>1/27/2011</a:t>
            </a:fld>
            <a:endParaRPr lang="en-US"/>
          </a:p>
        </p:txBody>
      </p:sp>
      <p:sp>
        <p:nvSpPr>
          <p:cNvPr id="5" name="Segnaposto piè di pagina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egnaposto numero diapositiva 5"/>
          <p:cNvSpPr>
            <a:spLocks noGrp="1"/>
          </p:cNvSpPr>
          <p:nvPr>
            <p:ph type="sldNum" sz="quarter" idx="12"/>
          </p:nvPr>
        </p:nvSpPr>
        <p:spPr/>
        <p:txBody>
          <a:bodyPr/>
          <a:lstStyle>
            <a:lvl1pPr>
              <a:defRPr/>
            </a:lvl1pPr>
          </a:lstStyle>
          <a:p>
            <a:pPr>
              <a:defRPr/>
            </a:pPr>
            <a:fld id="{BC1C1705-1D23-4BC9-9F8C-497C7921710D}" type="slidenum">
              <a:rPr lang="en-US"/>
              <a:pPr>
                <a:defRPr/>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1600201"/>
            <a:ext cx="8229600" cy="4525963"/>
          </a:xfrm>
          <a:prstGeom prst="rect">
            <a:avLst/>
          </a:prstGeo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4" name="Rectangle 360"/>
          <p:cNvSpPr>
            <a:spLocks noGrp="1" noChangeArrowheads="1"/>
          </p:cNvSpPr>
          <p:nvPr>
            <p:ph type="sldNum" sz="quarter" idx="10"/>
          </p:nvPr>
        </p:nvSpPr>
        <p:spPr>
          <a:ln/>
        </p:spPr>
        <p:txBody>
          <a:bodyPr/>
          <a:lstStyle>
            <a:lvl1pPr>
              <a:defRPr/>
            </a:lvl1pPr>
          </a:lstStyle>
          <a:p>
            <a:pPr>
              <a:defRPr/>
            </a:pPr>
            <a:fld id="{D19F591E-8D34-40F7-BEE6-F3CEA64B0879}" type="slidenum">
              <a:rPr lang="en-GB"/>
              <a:pPr>
                <a:defRPr/>
              </a:pPr>
              <a:t>‹N›</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435" y="4406901"/>
            <a:ext cx="7772400" cy="1362075"/>
          </a:xfrm>
          <a:prstGeom prst="rect">
            <a:avLst/>
          </a:prstGeom>
        </p:spPr>
        <p:txBody>
          <a:bodyPr anchor="t"/>
          <a:lstStyle>
            <a:lvl1pPr algn="l">
              <a:defRPr sz="4000" b="1" cap="all"/>
            </a:lvl1pPr>
          </a:lstStyle>
          <a:p>
            <a:r>
              <a:rPr lang="it-IT" smtClean="0"/>
              <a:t>Fare clic per modificare lo stile del titolo</a:t>
            </a:r>
            <a:endParaRPr lang="en-GB"/>
          </a:p>
        </p:txBody>
      </p:sp>
      <p:sp>
        <p:nvSpPr>
          <p:cNvPr id="3" name="Segnaposto testo 2"/>
          <p:cNvSpPr>
            <a:spLocks noGrp="1"/>
          </p:cNvSpPr>
          <p:nvPr>
            <p:ph type="body" idx="1"/>
          </p:nvPr>
        </p:nvSpPr>
        <p:spPr>
          <a:xfrm>
            <a:off x="722435"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360"/>
          <p:cNvSpPr>
            <a:spLocks noGrp="1" noChangeArrowheads="1"/>
          </p:cNvSpPr>
          <p:nvPr>
            <p:ph type="sldNum" sz="quarter" idx="10"/>
          </p:nvPr>
        </p:nvSpPr>
        <p:spPr>
          <a:ln/>
        </p:spPr>
        <p:txBody>
          <a:bodyPr/>
          <a:lstStyle>
            <a:lvl1pPr>
              <a:defRPr/>
            </a:lvl1pPr>
          </a:lstStyle>
          <a:p>
            <a:pPr>
              <a:defRPr/>
            </a:pPr>
            <a:fld id="{5A0CFC2B-00A9-44B2-9369-694ED37210D0}" type="slidenum">
              <a:rPr lang="en-GB"/>
              <a:pPr>
                <a:defRPr/>
              </a:pPr>
              <a:t>‹N›</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en-GB"/>
          </a:p>
        </p:txBody>
      </p:sp>
      <p:sp>
        <p:nvSpPr>
          <p:cNvPr id="3" name="Segnaposto contenuto 2"/>
          <p:cNvSpPr>
            <a:spLocks noGrp="1"/>
          </p:cNvSpPr>
          <p:nvPr>
            <p:ph sz="half" idx="1"/>
          </p:nvPr>
        </p:nvSpPr>
        <p:spPr>
          <a:xfrm>
            <a:off x="457200" y="1600201"/>
            <a:ext cx="4044462"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4" name="Segnaposto contenuto 3"/>
          <p:cNvSpPr>
            <a:spLocks noGrp="1"/>
          </p:cNvSpPr>
          <p:nvPr>
            <p:ph sz="half" idx="2"/>
          </p:nvPr>
        </p:nvSpPr>
        <p:spPr>
          <a:xfrm>
            <a:off x="4642338" y="1600201"/>
            <a:ext cx="4044462"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5" name="Rectangle 360"/>
          <p:cNvSpPr>
            <a:spLocks noGrp="1" noChangeArrowheads="1"/>
          </p:cNvSpPr>
          <p:nvPr>
            <p:ph type="sldNum" sz="quarter" idx="10"/>
          </p:nvPr>
        </p:nvSpPr>
        <p:spPr>
          <a:ln/>
        </p:spPr>
        <p:txBody>
          <a:bodyPr/>
          <a:lstStyle>
            <a:lvl1pPr>
              <a:defRPr/>
            </a:lvl1pPr>
          </a:lstStyle>
          <a:p>
            <a:pPr>
              <a:defRPr/>
            </a:pPr>
            <a:fld id="{65618CF5-2101-4C22-AECD-97B4FF21EE72}" type="slidenum">
              <a:rPr lang="en-GB"/>
              <a:pPr>
                <a:defRPr/>
              </a:pPr>
              <a:t>‹N›</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smtClean="0"/>
              <a:t>Fare clic per modificare lo stile del titolo</a:t>
            </a:r>
            <a:endParaRPr lang="en-GB"/>
          </a:p>
        </p:txBody>
      </p:sp>
      <p:sp>
        <p:nvSpPr>
          <p:cNvPr id="3" name="Segnaposto testo 2"/>
          <p:cNvSpPr>
            <a:spLocks noGrp="1"/>
          </p:cNvSpPr>
          <p:nvPr>
            <p:ph type="body" idx="1"/>
          </p:nvPr>
        </p:nvSpPr>
        <p:spPr>
          <a:xfrm>
            <a:off x="457200" y="1535113"/>
            <a:ext cx="4040066"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066"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5" name="Segnaposto testo 4"/>
          <p:cNvSpPr>
            <a:spLocks noGrp="1"/>
          </p:cNvSpPr>
          <p:nvPr>
            <p:ph type="body" sz="quarter" idx="3"/>
          </p:nvPr>
        </p:nvSpPr>
        <p:spPr>
          <a:xfrm>
            <a:off x="4645270" y="1535113"/>
            <a:ext cx="4041531"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270" y="2174875"/>
            <a:ext cx="4041531"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7" name="Rectangle 360"/>
          <p:cNvSpPr>
            <a:spLocks noGrp="1" noChangeArrowheads="1"/>
          </p:cNvSpPr>
          <p:nvPr>
            <p:ph type="sldNum" sz="quarter" idx="10"/>
          </p:nvPr>
        </p:nvSpPr>
        <p:spPr>
          <a:ln/>
        </p:spPr>
        <p:txBody>
          <a:bodyPr/>
          <a:lstStyle>
            <a:lvl1pPr>
              <a:defRPr/>
            </a:lvl1pPr>
          </a:lstStyle>
          <a:p>
            <a:pPr>
              <a:defRPr/>
            </a:pPr>
            <a:fld id="{D4CB4F75-78CD-4C3F-AB6B-F02174FB1415}" type="slidenum">
              <a:rPr lang="en-GB"/>
              <a:pPr>
                <a:defRPr/>
              </a:pPr>
              <a:t>‹N›</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en-GB"/>
          </a:p>
        </p:txBody>
      </p:sp>
      <p:sp>
        <p:nvSpPr>
          <p:cNvPr id="3" name="Rectangle 360"/>
          <p:cNvSpPr>
            <a:spLocks noGrp="1" noChangeArrowheads="1"/>
          </p:cNvSpPr>
          <p:nvPr>
            <p:ph type="sldNum" sz="quarter" idx="10"/>
          </p:nvPr>
        </p:nvSpPr>
        <p:spPr>
          <a:ln/>
        </p:spPr>
        <p:txBody>
          <a:bodyPr/>
          <a:lstStyle>
            <a:lvl1pPr>
              <a:defRPr/>
            </a:lvl1pPr>
          </a:lstStyle>
          <a:p>
            <a:pPr>
              <a:defRPr/>
            </a:pPr>
            <a:fld id="{41DC288A-A7D8-471D-BA42-3A42F7650C7C}" type="slidenum">
              <a:rPr lang="en-GB"/>
              <a:pPr>
                <a:defRPr/>
              </a:pPr>
              <a:t>‹N›</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360"/>
          <p:cNvSpPr>
            <a:spLocks noGrp="1" noChangeArrowheads="1"/>
          </p:cNvSpPr>
          <p:nvPr>
            <p:ph type="sldNum" sz="quarter" idx="10"/>
          </p:nvPr>
        </p:nvSpPr>
        <p:spPr>
          <a:ln/>
        </p:spPr>
        <p:txBody>
          <a:bodyPr/>
          <a:lstStyle>
            <a:lvl1pPr>
              <a:defRPr/>
            </a:lvl1pPr>
          </a:lstStyle>
          <a:p>
            <a:pPr>
              <a:defRPr/>
            </a:pPr>
            <a:fld id="{D90EA4D8-7C74-49B9-826F-89CA7F46DA80}" type="slidenum">
              <a:rPr lang="en-GB"/>
              <a:pPr>
                <a:defRPr/>
              </a:pPr>
              <a:t>‹N›</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435" cy="1162050"/>
          </a:xfrm>
          <a:prstGeom prst="rect">
            <a:avLst/>
          </a:prstGeom>
        </p:spPr>
        <p:txBody>
          <a:bodyPr anchor="b"/>
          <a:lstStyle>
            <a:lvl1pPr algn="l">
              <a:defRPr sz="2000" b="1"/>
            </a:lvl1pPr>
          </a:lstStyle>
          <a:p>
            <a:r>
              <a:rPr lang="it-IT" dirty="0" smtClean="0"/>
              <a:t>Fare clic per modificare lo stile del titolo</a:t>
            </a:r>
            <a:endParaRPr lang="en-GB" dirty="0"/>
          </a:p>
        </p:txBody>
      </p:sp>
      <p:sp>
        <p:nvSpPr>
          <p:cNvPr id="3" name="Segnaposto contenuto 2"/>
          <p:cNvSpPr>
            <a:spLocks noGrp="1"/>
          </p:cNvSpPr>
          <p:nvPr>
            <p:ph idx="1"/>
          </p:nvPr>
        </p:nvSpPr>
        <p:spPr>
          <a:xfrm>
            <a:off x="3575538" y="273051"/>
            <a:ext cx="5111262"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4" name="Segnaposto testo 3"/>
          <p:cNvSpPr>
            <a:spLocks noGrp="1"/>
          </p:cNvSpPr>
          <p:nvPr>
            <p:ph type="body" sz="half" idx="2"/>
          </p:nvPr>
        </p:nvSpPr>
        <p:spPr>
          <a:xfrm>
            <a:off x="457200" y="1435101"/>
            <a:ext cx="3008435"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360"/>
          <p:cNvSpPr>
            <a:spLocks noGrp="1" noChangeArrowheads="1"/>
          </p:cNvSpPr>
          <p:nvPr>
            <p:ph type="sldNum" sz="quarter" idx="10"/>
          </p:nvPr>
        </p:nvSpPr>
        <p:spPr>
          <a:ln/>
        </p:spPr>
        <p:txBody>
          <a:bodyPr/>
          <a:lstStyle>
            <a:lvl1pPr>
              <a:defRPr/>
            </a:lvl1pPr>
          </a:lstStyle>
          <a:p>
            <a:pPr>
              <a:defRPr/>
            </a:pPr>
            <a:fld id="{BA4C15B1-5FB2-4409-9917-ACA2ECC33B16}" type="slidenum">
              <a:rPr lang="en-GB"/>
              <a:pPr>
                <a:defRPr/>
              </a:pPr>
              <a:t>‹N›</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166" y="4800600"/>
            <a:ext cx="5486400" cy="566738"/>
          </a:xfrm>
          <a:prstGeom prst="rect">
            <a:avLst/>
          </a:prstGeom>
        </p:spPr>
        <p:txBody>
          <a:bodyPr anchor="b"/>
          <a:lstStyle>
            <a:lvl1pPr algn="l">
              <a:defRPr sz="2000" b="1"/>
            </a:lvl1pPr>
          </a:lstStyle>
          <a:p>
            <a:r>
              <a:rPr lang="it-IT" smtClean="0"/>
              <a:t>Fare clic per modificare lo stile del titolo</a:t>
            </a:r>
            <a:endParaRPr lang="en-GB"/>
          </a:p>
        </p:txBody>
      </p:sp>
      <p:sp>
        <p:nvSpPr>
          <p:cNvPr id="3" name="Segnaposto immagine 2"/>
          <p:cNvSpPr>
            <a:spLocks noGrp="1"/>
          </p:cNvSpPr>
          <p:nvPr>
            <p:ph type="pic" idx="1"/>
          </p:nvPr>
        </p:nvSpPr>
        <p:spPr>
          <a:xfrm>
            <a:off x="1792166"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Segnaposto testo 3"/>
          <p:cNvSpPr>
            <a:spLocks noGrp="1"/>
          </p:cNvSpPr>
          <p:nvPr>
            <p:ph type="body" sz="half" idx="2"/>
          </p:nvPr>
        </p:nvSpPr>
        <p:spPr>
          <a:xfrm>
            <a:off x="1792166"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360"/>
          <p:cNvSpPr>
            <a:spLocks noGrp="1" noChangeArrowheads="1"/>
          </p:cNvSpPr>
          <p:nvPr>
            <p:ph type="sldNum" sz="quarter" idx="10"/>
          </p:nvPr>
        </p:nvSpPr>
        <p:spPr>
          <a:ln/>
        </p:spPr>
        <p:txBody>
          <a:bodyPr/>
          <a:lstStyle>
            <a:lvl1pPr>
              <a:defRPr/>
            </a:lvl1pPr>
          </a:lstStyle>
          <a:p>
            <a:pPr>
              <a:defRPr/>
            </a:pPr>
            <a:fld id="{7C25C2AD-647B-419B-B80B-45585D8797B8}" type="slidenum">
              <a:rPr lang="en-GB"/>
              <a:pPr>
                <a:defRPr/>
              </a:pPr>
              <a:t>‹N›</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dist="107763" dir="2700000" algn="ctr" rotWithShape="0">
            <a:srgbClr val="000000"/>
          </a:outerShdw>
        </a:effectLst>
      </p:bgPr>
    </p:bg>
    <p:spTree>
      <p:nvGrpSpPr>
        <p:cNvPr id="1" name=""/>
        <p:cNvGrpSpPr/>
        <p:nvPr/>
      </p:nvGrpSpPr>
      <p:grpSpPr>
        <a:xfrm>
          <a:off x="0" y="0"/>
          <a:ext cx="0" cy="0"/>
          <a:chOff x="0" y="0"/>
          <a:chExt cx="0" cy="0"/>
        </a:xfrm>
      </p:grpSpPr>
      <p:sp>
        <p:nvSpPr>
          <p:cNvPr id="2408" name="Rectangle 360"/>
          <p:cNvSpPr>
            <a:spLocks noGrp="1" noChangeArrowheads="1"/>
          </p:cNvSpPr>
          <p:nvPr>
            <p:ph type="sldNum" sz="quarter" idx="4"/>
          </p:nvPr>
        </p:nvSpPr>
        <p:spPr bwMode="auto">
          <a:xfrm>
            <a:off x="8666163" y="6716713"/>
            <a:ext cx="141287" cy="128587"/>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eaLnBrk="0" hangingPunct="0">
              <a:defRPr kumimoji="1" sz="900" b="1">
                <a:solidFill>
                  <a:srgbClr val="000000"/>
                </a:solidFill>
                <a:latin typeface="+mn-lt"/>
                <a:cs typeface="+mn-cs"/>
              </a:defRPr>
            </a:lvl1pPr>
          </a:lstStyle>
          <a:p>
            <a:pPr>
              <a:defRPr/>
            </a:pPr>
            <a:fld id="{B7D7224E-8987-4C29-9B5C-5012695CF043}" type="slidenum">
              <a:rPr lang="en-GB"/>
              <a:pPr>
                <a:defRPr/>
              </a:pPr>
              <a:t>‹N›</a:t>
            </a:fld>
            <a:endParaRPr lang="en-GB"/>
          </a:p>
        </p:txBody>
      </p:sp>
      <p:sp>
        <p:nvSpPr>
          <p:cNvPr id="2327" name="Line 279"/>
          <p:cNvSpPr>
            <a:spLocks noChangeShapeType="1"/>
          </p:cNvSpPr>
          <p:nvPr/>
        </p:nvSpPr>
        <p:spPr bwMode="auto">
          <a:xfrm>
            <a:off x="8578850" y="-6350"/>
            <a:ext cx="0" cy="7073900"/>
          </a:xfrm>
          <a:prstGeom prst="line">
            <a:avLst/>
          </a:prstGeom>
          <a:noFill/>
          <a:ln w="19050">
            <a:noFill/>
            <a:prstDash val="sysDot"/>
            <a:round/>
            <a:headEnd/>
            <a:tailEnd/>
          </a:ln>
          <a:effectLst/>
        </p:spPr>
        <p:txBody>
          <a:bodyPr wrap="none" anchor="ctr"/>
          <a:lstStyle/>
          <a:p>
            <a:pPr algn="ctr" eaLnBrk="0" hangingPunct="0">
              <a:defRPr/>
            </a:pPr>
            <a:endParaRPr kumimoji="1" lang="en-GB" sz="1000" b="1">
              <a:solidFill>
                <a:srgbClr val="000000"/>
              </a:solidFill>
              <a:latin typeface="Times New Roman" pitchFamily="18" charset="0"/>
              <a:cs typeface="Arial" charset="0"/>
            </a:endParaRPr>
          </a:p>
        </p:txBody>
      </p:sp>
      <p:sp>
        <p:nvSpPr>
          <p:cNvPr id="2398" name="Line 350"/>
          <p:cNvSpPr>
            <a:spLocks noChangeShapeType="1"/>
          </p:cNvSpPr>
          <p:nvPr/>
        </p:nvSpPr>
        <p:spPr bwMode="auto">
          <a:xfrm>
            <a:off x="8555038" y="6734175"/>
            <a:ext cx="0" cy="123825"/>
          </a:xfrm>
          <a:prstGeom prst="line">
            <a:avLst/>
          </a:prstGeom>
          <a:noFill/>
          <a:ln w="9525">
            <a:solidFill>
              <a:srgbClr val="172F37"/>
            </a:solidFill>
            <a:round/>
            <a:headEnd/>
            <a:tailEnd/>
          </a:ln>
          <a:effectLst/>
        </p:spPr>
        <p:txBody>
          <a:bodyPr wrap="none" lIns="0" tIns="0" rIns="0" bIns="0" anchor="ctr">
            <a:spAutoFit/>
          </a:bodyPr>
          <a:lstStyle/>
          <a:p>
            <a:pPr algn="ctr" eaLnBrk="0" hangingPunct="0">
              <a:defRPr/>
            </a:pPr>
            <a:endParaRPr kumimoji="1" lang="en-GB" sz="1000" b="1">
              <a:solidFill>
                <a:srgbClr val="000000"/>
              </a:solidFill>
              <a:latin typeface="Times New Roman" pitchFamily="18" charset="0"/>
              <a:cs typeface="Arial" charset="0"/>
            </a:endParaRPr>
          </a:p>
        </p:txBody>
      </p:sp>
      <p:sp>
        <p:nvSpPr>
          <p:cNvPr id="2437" name="Rectangle 389"/>
          <p:cNvSpPr>
            <a:spLocks noChangeArrowheads="1"/>
          </p:cNvSpPr>
          <p:nvPr userDrawn="1"/>
        </p:nvSpPr>
        <p:spPr bwMode="auto">
          <a:xfrm>
            <a:off x="3675063" y="3252788"/>
            <a:ext cx="9144000" cy="153987"/>
          </a:xfrm>
          <a:prstGeom prst="rect">
            <a:avLst/>
          </a:prstGeom>
          <a:noFill/>
          <a:ln w="9525">
            <a:noFill/>
            <a:miter lim="800000"/>
            <a:headEnd/>
            <a:tailEnd/>
          </a:ln>
          <a:effectLst/>
        </p:spPr>
        <p:txBody>
          <a:bodyPr lIns="0" tIns="0" rIns="0" bIns="0">
            <a:spAutoFit/>
          </a:bodyPr>
          <a:lstStyle/>
          <a:p>
            <a:pPr algn="ctr" eaLnBrk="0" hangingPunct="0">
              <a:defRPr/>
            </a:pPr>
            <a:endParaRPr kumimoji="1" lang="en-GB" sz="1000" b="1">
              <a:solidFill>
                <a:srgbClr val="000000"/>
              </a:solidFill>
              <a:latin typeface="Times New Roman" pitchFamily="18" charset="0"/>
              <a:cs typeface="Arial" charset="0"/>
            </a:endParaRPr>
          </a:p>
        </p:txBody>
      </p:sp>
      <p:sp>
        <p:nvSpPr>
          <p:cNvPr id="2185" name="Line 137"/>
          <p:cNvSpPr>
            <a:spLocks noChangeShapeType="1"/>
          </p:cNvSpPr>
          <p:nvPr/>
        </p:nvSpPr>
        <p:spPr bwMode="auto">
          <a:xfrm>
            <a:off x="0" y="762000"/>
            <a:ext cx="9144000" cy="0"/>
          </a:xfrm>
          <a:prstGeom prst="line">
            <a:avLst/>
          </a:prstGeom>
          <a:noFill/>
          <a:ln w="9525">
            <a:solidFill>
              <a:srgbClr val="172F37"/>
            </a:solidFill>
            <a:round/>
            <a:headEnd/>
            <a:tailEnd/>
          </a:ln>
          <a:effectLst/>
        </p:spPr>
        <p:txBody>
          <a:bodyPr wrap="none" lIns="0" tIns="0" rIns="0" bIns="0" anchor="ctr"/>
          <a:lstStyle/>
          <a:p>
            <a:pPr algn="ctr" eaLnBrk="0" hangingPunct="0">
              <a:defRPr/>
            </a:pPr>
            <a:endParaRPr kumimoji="1" lang="en-GB" sz="1000" b="1">
              <a:solidFill>
                <a:srgbClr val="000000"/>
              </a:solidFill>
              <a:latin typeface="Times New Roman" pitchFamily="18" charset="0"/>
              <a:cs typeface="Arial" charset="0"/>
            </a:endParaRP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hdr="0" ftr="0" dt="0"/>
  <p:txStyles>
    <p:titleStyle>
      <a:lvl1pPr algn="l" rtl="0" eaLnBrk="0" fontAlgn="base" hangingPunct="0">
        <a:lnSpc>
          <a:spcPct val="93000"/>
        </a:lnSpc>
        <a:spcBef>
          <a:spcPct val="0"/>
        </a:spcBef>
        <a:spcAft>
          <a:spcPct val="0"/>
        </a:spcAft>
        <a:defRPr kumimoji="1" sz="2100" b="1">
          <a:solidFill>
            <a:srgbClr val="000000"/>
          </a:solidFill>
          <a:latin typeface="+mj-lt"/>
          <a:ea typeface="+mj-ea"/>
          <a:cs typeface="+mj-cs"/>
        </a:defRPr>
      </a:lvl1pPr>
      <a:lvl2pPr algn="l" rtl="0" eaLnBrk="0" fontAlgn="base" hangingPunct="0">
        <a:lnSpc>
          <a:spcPct val="93000"/>
        </a:lnSpc>
        <a:spcBef>
          <a:spcPct val="0"/>
        </a:spcBef>
        <a:spcAft>
          <a:spcPct val="0"/>
        </a:spcAft>
        <a:defRPr kumimoji="1" sz="2100" b="1">
          <a:solidFill>
            <a:srgbClr val="000000"/>
          </a:solidFill>
          <a:latin typeface="Arial" charset="0"/>
        </a:defRPr>
      </a:lvl2pPr>
      <a:lvl3pPr algn="l" rtl="0" eaLnBrk="0" fontAlgn="base" hangingPunct="0">
        <a:lnSpc>
          <a:spcPct val="93000"/>
        </a:lnSpc>
        <a:spcBef>
          <a:spcPct val="0"/>
        </a:spcBef>
        <a:spcAft>
          <a:spcPct val="0"/>
        </a:spcAft>
        <a:defRPr kumimoji="1" sz="2100" b="1">
          <a:solidFill>
            <a:srgbClr val="000000"/>
          </a:solidFill>
          <a:latin typeface="Arial" charset="0"/>
        </a:defRPr>
      </a:lvl3pPr>
      <a:lvl4pPr algn="l" rtl="0" eaLnBrk="0" fontAlgn="base" hangingPunct="0">
        <a:lnSpc>
          <a:spcPct val="93000"/>
        </a:lnSpc>
        <a:spcBef>
          <a:spcPct val="0"/>
        </a:spcBef>
        <a:spcAft>
          <a:spcPct val="0"/>
        </a:spcAft>
        <a:defRPr kumimoji="1" sz="2100" b="1">
          <a:solidFill>
            <a:srgbClr val="000000"/>
          </a:solidFill>
          <a:latin typeface="Arial" charset="0"/>
        </a:defRPr>
      </a:lvl4pPr>
      <a:lvl5pPr algn="l" rtl="0" eaLnBrk="0" fontAlgn="base" hangingPunct="0">
        <a:lnSpc>
          <a:spcPct val="93000"/>
        </a:lnSpc>
        <a:spcBef>
          <a:spcPct val="0"/>
        </a:spcBef>
        <a:spcAft>
          <a:spcPct val="0"/>
        </a:spcAft>
        <a:defRPr kumimoji="1" sz="2100" b="1">
          <a:solidFill>
            <a:srgbClr val="000000"/>
          </a:solidFill>
          <a:latin typeface="Arial" charset="0"/>
        </a:defRPr>
      </a:lvl5pPr>
      <a:lvl6pPr marL="457200" algn="l" rtl="0" eaLnBrk="0" fontAlgn="base" hangingPunct="0">
        <a:lnSpc>
          <a:spcPct val="93000"/>
        </a:lnSpc>
        <a:spcBef>
          <a:spcPct val="0"/>
        </a:spcBef>
        <a:spcAft>
          <a:spcPct val="0"/>
        </a:spcAft>
        <a:defRPr kumimoji="1" sz="2100" b="1">
          <a:solidFill>
            <a:srgbClr val="000000"/>
          </a:solidFill>
          <a:latin typeface="Arial" charset="0"/>
        </a:defRPr>
      </a:lvl6pPr>
      <a:lvl7pPr marL="914400" algn="l" rtl="0" eaLnBrk="0" fontAlgn="base" hangingPunct="0">
        <a:lnSpc>
          <a:spcPct val="93000"/>
        </a:lnSpc>
        <a:spcBef>
          <a:spcPct val="0"/>
        </a:spcBef>
        <a:spcAft>
          <a:spcPct val="0"/>
        </a:spcAft>
        <a:defRPr kumimoji="1" sz="2100" b="1">
          <a:solidFill>
            <a:srgbClr val="000000"/>
          </a:solidFill>
          <a:latin typeface="Arial" charset="0"/>
        </a:defRPr>
      </a:lvl7pPr>
      <a:lvl8pPr marL="1371600" algn="l" rtl="0" eaLnBrk="0" fontAlgn="base" hangingPunct="0">
        <a:lnSpc>
          <a:spcPct val="93000"/>
        </a:lnSpc>
        <a:spcBef>
          <a:spcPct val="0"/>
        </a:spcBef>
        <a:spcAft>
          <a:spcPct val="0"/>
        </a:spcAft>
        <a:defRPr kumimoji="1" sz="2100" b="1">
          <a:solidFill>
            <a:srgbClr val="000000"/>
          </a:solidFill>
          <a:latin typeface="Arial" charset="0"/>
        </a:defRPr>
      </a:lvl8pPr>
      <a:lvl9pPr marL="1828800" algn="l" rtl="0" eaLnBrk="0" fontAlgn="base" hangingPunct="0">
        <a:lnSpc>
          <a:spcPct val="93000"/>
        </a:lnSpc>
        <a:spcBef>
          <a:spcPct val="0"/>
        </a:spcBef>
        <a:spcAft>
          <a:spcPct val="0"/>
        </a:spcAft>
        <a:defRPr kumimoji="1" sz="2100" b="1">
          <a:solidFill>
            <a:srgbClr val="000000"/>
          </a:solidFill>
          <a:latin typeface="Arial" charset="0"/>
        </a:defRPr>
      </a:lvl9pPr>
    </p:titleStyle>
    <p:bodyStyle>
      <a:lvl1pPr marL="342900" indent="-342900" algn="l" defTabSz="330200" rtl="0" eaLnBrk="0" fontAlgn="base" hangingPunct="0">
        <a:spcBef>
          <a:spcPct val="0"/>
        </a:spcBef>
        <a:spcAft>
          <a:spcPct val="0"/>
        </a:spcAft>
        <a:buChar char="•"/>
        <a:defRPr kumimoji="1" sz="1700" b="1">
          <a:solidFill>
            <a:srgbClr val="000000"/>
          </a:solidFill>
          <a:latin typeface="+mn-lt"/>
          <a:ea typeface="+mn-ea"/>
          <a:cs typeface="+mn-cs"/>
        </a:defRPr>
      </a:lvl1pPr>
      <a:lvl2pPr marL="392113" indent="-390525" algn="l" defTabSz="330200" rtl="0" eaLnBrk="0" fontAlgn="base" hangingPunct="0">
        <a:spcBef>
          <a:spcPct val="0"/>
        </a:spcBef>
        <a:spcAft>
          <a:spcPct val="0"/>
        </a:spcAft>
        <a:buChar char="•"/>
        <a:defRPr kumimoji="1" sz="1700">
          <a:solidFill>
            <a:srgbClr val="000000"/>
          </a:solidFill>
          <a:latin typeface="+mn-lt"/>
        </a:defRPr>
      </a:lvl2pPr>
      <a:lvl3pPr marL="835025" indent="-441325" algn="l" defTabSz="330200" rtl="0" eaLnBrk="0" fontAlgn="base" hangingPunct="0">
        <a:spcBef>
          <a:spcPct val="0"/>
        </a:spcBef>
        <a:spcAft>
          <a:spcPct val="0"/>
        </a:spcAft>
        <a:buChar char="–"/>
        <a:defRPr kumimoji="1" sz="1700">
          <a:solidFill>
            <a:srgbClr val="000000"/>
          </a:solidFill>
          <a:latin typeface="+mn-lt"/>
        </a:defRPr>
      </a:lvl3pPr>
      <a:lvl4pPr marL="1239838" indent="-403225" algn="l" defTabSz="330200" rtl="0" eaLnBrk="0" fontAlgn="base" hangingPunct="0">
        <a:spcBef>
          <a:spcPct val="0"/>
        </a:spcBef>
        <a:spcAft>
          <a:spcPct val="0"/>
        </a:spcAft>
        <a:buChar char="-"/>
        <a:defRPr kumimoji="1" sz="1700">
          <a:solidFill>
            <a:srgbClr val="000000"/>
          </a:solidFill>
          <a:latin typeface="+mn-lt"/>
        </a:defRPr>
      </a:lvl4pPr>
      <a:lvl5pPr marL="2624138" indent="4763" algn="ctr" defTabSz="330200" rtl="0" eaLnBrk="0" fontAlgn="base" hangingPunct="0">
        <a:lnSpc>
          <a:spcPts val="1600"/>
        </a:lnSpc>
        <a:spcBef>
          <a:spcPct val="0"/>
        </a:spcBef>
        <a:spcAft>
          <a:spcPct val="0"/>
        </a:spcAft>
        <a:buChar char="»"/>
        <a:defRPr kumimoji="1" sz="1400" b="1">
          <a:solidFill>
            <a:srgbClr val="000000"/>
          </a:solidFill>
          <a:latin typeface="+mn-lt"/>
        </a:defRPr>
      </a:lvl5pPr>
      <a:lvl6pPr marL="3081338" indent="4763" algn="ctr" defTabSz="330200" rtl="0" eaLnBrk="0" fontAlgn="base" hangingPunct="0">
        <a:lnSpc>
          <a:spcPts val="1600"/>
        </a:lnSpc>
        <a:spcBef>
          <a:spcPct val="0"/>
        </a:spcBef>
        <a:spcAft>
          <a:spcPct val="0"/>
        </a:spcAft>
        <a:defRPr kumimoji="1" sz="1400" b="1">
          <a:solidFill>
            <a:srgbClr val="000000"/>
          </a:solidFill>
          <a:latin typeface="+mn-lt"/>
        </a:defRPr>
      </a:lvl6pPr>
      <a:lvl7pPr marL="3538538" indent="4763" algn="ctr" defTabSz="330200" rtl="0" eaLnBrk="0" fontAlgn="base" hangingPunct="0">
        <a:lnSpc>
          <a:spcPts val="1600"/>
        </a:lnSpc>
        <a:spcBef>
          <a:spcPct val="0"/>
        </a:spcBef>
        <a:spcAft>
          <a:spcPct val="0"/>
        </a:spcAft>
        <a:defRPr kumimoji="1" sz="1400" b="1">
          <a:solidFill>
            <a:srgbClr val="000000"/>
          </a:solidFill>
          <a:latin typeface="+mn-lt"/>
        </a:defRPr>
      </a:lvl7pPr>
      <a:lvl8pPr marL="3995738" indent="4763" algn="ctr" defTabSz="330200" rtl="0" eaLnBrk="0" fontAlgn="base" hangingPunct="0">
        <a:lnSpc>
          <a:spcPts val="1600"/>
        </a:lnSpc>
        <a:spcBef>
          <a:spcPct val="0"/>
        </a:spcBef>
        <a:spcAft>
          <a:spcPct val="0"/>
        </a:spcAft>
        <a:defRPr kumimoji="1" sz="1400" b="1">
          <a:solidFill>
            <a:srgbClr val="000000"/>
          </a:solidFill>
          <a:latin typeface="+mn-lt"/>
        </a:defRPr>
      </a:lvl8pPr>
      <a:lvl9pPr marL="4452938" indent="4763" algn="ctr" defTabSz="330200" rtl="0" eaLnBrk="0" fontAlgn="base" hangingPunct="0">
        <a:lnSpc>
          <a:spcPts val="1600"/>
        </a:lnSpc>
        <a:spcBef>
          <a:spcPct val="0"/>
        </a:spcBef>
        <a:spcAft>
          <a:spcPct val="0"/>
        </a:spcAft>
        <a:defRPr kumimoji="1" sz="1400" b="1">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mauronapodano@tin.it" TargetMode="External"/><Relationship Id="rId2" Type="http://schemas.openxmlformats.org/officeDocument/2006/relationships/hyperlink" Target="mailto:scandizzo@uniroma2.i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3.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hyperlink" Target="http://www.amazon.co.uk/Public-Investment-Management-National-Experiences/dp/3639313003"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egnaposto numero diapositiva 1"/>
          <p:cNvSpPr>
            <a:spLocks noGrp="1"/>
          </p:cNvSpPr>
          <p:nvPr>
            <p:ph type="sldNum" sz="quarter" idx="10"/>
          </p:nvPr>
        </p:nvSpPr>
        <p:spPr>
          <a:noFill/>
        </p:spPr>
        <p:txBody>
          <a:bodyPr/>
          <a:lstStyle/>
          <a:p>
            <a:fld id="{E42B083C-3658-493D-840F-951AA1522570}" type="slidenum">
              <a:rPr lang="en-GB" smtClean="0"/>
              <a:pPr/>
              <a:t>1</a:t>
            </a:fld>
            <a:endParaRPr lang="en-GB" smtClean="0"/>
          </a:p>
        </p:txBody>
      </p:sp>
      <p:sp>
        <p:nvSpPr>
          <p:cNvPr id="3" name="Rectangle 2"/>
          <p:cNvSpPr txBox="1">
            <a:spLocks noChangeArrowheads="1"/>
          </p:cNvSpPr>
          <p:nvPr/>
        </p:nvSpPr>
        <p:spPr bwMode="auto">
          <a:xfrm>
            <a:off x="382339" y="2011640"/>
            <a:ext cx="8366125" cy="2857520"/>
          </a:xfrm>
          <a:prstGeom prst="rect">
            <a:avLst/>
          </a:prstGeom>
          <a:solidFill>
            <a:schemeClr val="accent2"/>
          </a:solidFill>
          <a:ln>
            <a:miter lim="800000"/>
            <a:headEnd/>
            <a:tailEnd/>
          </a:ln>
          <a:effectLst>
            <a:innerShdw blurRad="63500" dist="25400" dir="9000000">
              <a:prstClr val="black">
                <a:alpha val="50000"/>
              </a:prstClr>
            </a:innerShdw>
          </a:effectLst>
          <a:scene3d>
            <a:camera prst="orthographicFront"/>
            <a:lightRig rig="threePt" dir="t"/>
          </a:scene3d>
          <a:sp3d>
            <a:bevelT w="165100" prst="coolSlant"/>
          </a:sp3d>
        </p:spPr>
        <p:txBody>
          <a:bodyPr lIns="0" tIns="0" rIns="0" bIns="0" anchor="ctr"/>
          <a:lstStyle/>
          <a:p>
            <a:pPr algn="ctr" eaLnBrk="0" hangingPunct="0">
              <a:lnSpc>
                <a:spcPct val="93000"/>
              </a:lnSpc>
              <a:tabLst>
                <a:tab pos="571500" algn="l"/>
              </a:tabLst>
              <a:defRPr/>
            </a:pPr>
            <a:r>
              <a:rPr kumimoji="1" lang="en-US" sz="2400" b="1" kern="0" dirty="0">
                <a:solidFill>
                  <a:srgbClr val="000000"/>
                </a:solidFill>
                <a:latin typeface="Arial"/>
                <a:cs typeface="Arial" charset="0"/>
              </a:rPr>
              <a:t/>
            </a:r>
            <a:br>
              <a:rPr kumimoji="1" lang="en-US" sz="2400" b="1" kern="0" dirty="0">
                <a:solidFill>
                  <a:srgbClr val="000000"/>
                </a:solidFill>
                <a:latin typeface="Arial"/>
                <a:cs typeface="Arial" charset="0"/>
              </a:rPr>
            </a:br>
            <a:r>
              <a:rPr kumimoji="1" lang="en-US" sz="2400" b="1" kern="0" dirty="0">
                <a:solidFill>
                  <a:srgbClr val="000000"/>
                </a:solidFill>
                <a:latin typeface="Arial"/>
                <a:cs typeface="Arial" charset="0"/>
              </a:rPr>
              <a:t/>
            </a:r>
            <a:br>
              <a:rPr kumimoji="1" lang="en-US" sz="2400" b="1" kern="0" dirty="0">
                <a:solidFill>
                  <a:srgbClr val="000000"/>
                </a:solidFill>
                <a:latin typeface="Arial"/>
                <a:cs typeface="Arial" charset="0"/>
              </a:rPr>
            </a:br>
            <a:r>
              <a:rPr kumimoji="1" lang="en-US" sz="2400" b="1" kern="0" dirty="0">
                <a:solidFill>
                  <a:srgbClr val="000000"/>
                </a:solidFill>
                <a:latin typeface="Arial"/>
                <a:cs typeface="Arial" charset="0"/>
              </a:rPr>
              <a:t/>
            </a:r>
            <a:br>
              <a:rPr kumimoji="1" lang="en-US" sz="2400" b="1" kern="0" dirty="0">
                <a:solidFill>
                  <a:srgbClr val="000000"/>
                </a:solidFill>
                <a:latin typeface="Arial"/>
                <a:cs typeface="Arial" charset="0"/>
              </a:rPr>
            </a:br>
            <a:r>
              <a:rPr kumimoji="1" lang="en-US" sz="2400" b="1" kern="0" dirty="0">
                <a:solidFill>
                  <a:srgbClr val="000000"/>
                </a:solidFill>
                <a:latin typeface="Arial"/>
                <a:cs typeface="Arial" charset="0"/>
              </a:rPr>
              <a:t/>
            </a:r>
            <a:br>
              <a:rPr kumimoji="1" lang="en-US" sz="2400" b="1" kern="0" dirty="0">
                <a:solidFill>
                  <a:srgbClr val="000000"/>
                </a:solidFill>
                <a:latin typeface="Arial"/>
                <a:cs typeface="Arial" charset="0"/>
              </a:rPr>
            </a:br>
            <a:r>
              <a:rPr kumimoji="1" lang="en-US" sz="900" b="1" kern="0" dirty="0">
                <a:solidFill>
                  <a:srgbClr val="000000"/>
                </a:solidFill>
                <a:latin typeface="Arial"/>
                <a:cs typeface="Arial" charset="0"/>
              </a:rPr>
              <a:t> </a:t>
            </a:r>
            <a:br>
              <a:rPr kumimoji="1" lang="en-US" sz="900" b="1" kern="0" dirty="0">
                <a:solidFill>
                  <a:srgbClr val="000000"/>
                </a:solidFill>
                <a:latin typeface="Arial"/>
                <a:cs typeface="Arial" charset="0"/>
              </a:rPr>
            </a:br>
            <a:r>
              <a:rPr kumimoji="1" lang="en-US" sz="900" b="1" kern="0" dirty="0">
                <a:solidFill>
                  <a:srgbClr val="000000"/>
                </a:solidFill>
                <a:latin typeface="Arial"/>
                <a:cs typeface="Arial" charset="0"/>
              </a:rPr>
              <a:t/>
            </a:r>
            <a:br>
              <a:rPr kumimoji="1" lang="en-US" sz="900" b="1" kern="0" dirty="0">
                <a:solidFill>
                  <a:srgbClr val="000000"/>
                </a:solidFill>
                <a:latin typeface="Arial"/>
                <a:cs typeface="Arial" charset="0"/>
              </a:rPr>
            </a:br>
            <a:r>
              <a:rPr kumimoji="1" lang="en-US" sz="900" b="1" kern="0" dirty="0">
                <a:solidFill>
                  <a:srgbClr val="000000"/>
                </a:solidFill>
                <a:latin typeface="Arial"/>
                <a:cs typeface="Arial" charset="0"/>
              </a:rPr>
              <a:t/>
            </a:r>
            <a:br>
              <a:rPr kumimoji="1" lang="en-US" sz="900" b="1" kern="0" dirty="0">
                <a:solidFill>
                  <a:srgbClr val="000000"/>
                </a:solidFill>
                <a:latin typeface="Arial"/>
                <a:cs typeface="Arial" charset="0"/>
              </a:rPr>
            </a:br>
            <a:r>
              <a:rPr kumimoji="1" lang="en-US" sz="900" b="1" kern="0" dirty="0">
                <a:solidFill>
                  <a:srgbClr val="000000"/>
                </a:solidFill>
                <a:latin typeface="Arial"/>
                <a:cs typeface="Arial" charset="0"/>
              </a:rPr>
              <a:t/>
            </a:r>
            <a:br>
              <a:rPr kumimoji="1" lang="en-US" sz="900" b="1" kern="0" dirty="0">
                <a:solidFill>
                  <a:srgbClr val="000000"/>
                </a:solidFill>
                <a:latin typeface="Arial"/>
                <a:cs typeface="Arial" charset="0"/>
              </a:rPr>
            </a:br>
            <a:r>
              <a:rPr kumimoji="1" lang="en-US" sz="900" b="1" kern="0" dirty="0">
                <a:solidFill>
                  <a:srgbClr val="000000"/>
                </a:solidFill>
                <a:latin typeface="Arial"/>
                <a:cs typeface="Arial" charset="0"/>
              </a:rPr>
              <a:t/>
            </a:r>
            <a:br>
              <a:rPr kumimoji="1" lang="en-US" sz="900" b="1" kern="0" dirty="0">
                <a:solidFill>
                  <a:srgbClr val="000000"/>
                </a:solidFill>
                <a:latin typeface="Arial"/>
                <a:cs typeface="Arial" charset="0"/>
              </a:rPr>
            </a:br>
            <a:r>
              <a:rPr kumimoji="1" lang="en-US" sz="900" b="1" kern="0" dirty="0">
                <a:solidFill>
                  <a:srgbClr val="000000"/>
                </a:solidFill>
                <a:latin typeface="Arial"/>
                <a:cs typeface="Arial" charset="0"/>
              </a:rPr>
              <a:t/>
            </a:r>
            <a:br>
              <a:rPr kumimoji="1" lang="en-US" sz="900" b="1" kern="0" dirty="0">
                <a:solidFill>
                  <a:srgbClr val="000000"/>
                </a:solidFill>
                <a:latin typeface="Arial"/>
                <a:cs typeface="Arial" charset="0"/>
              </a:rPr>
            </a:br>
            <a:r>
              <a:rPr kumimoji="1" lang="en-US" sz="900" b="1" kern="0" dirty="0">
                <a:solidFill>
                  <a:srgbClr val="000000"/>
                </a:solidFill>
                <a:latin typeface="Arial"/>
                <a:cs typeface="Arial" charset="0"/>
              </a:rPr>
              <a:t/>
            </a:r>
            <a:br>
              <a:rPr kumimoji="1" lang="en-US" sz="900" b="1" kern="0" dirty="0">
                <a:solidFill>
                  <a:srgbClr val="000000"/>
                </a:solidFill>
                <a:latin typeface="Arial"/>
                <a:cs typeface="Arial" charset="0"/>
              </a:rPr>
            </a:br>
            <a:r>
              <a:rPr lang="en-US" sz="2400" b="1" dirty="0" smtClean="0">
                <a:solidFill>
                  <a:srgbClr val="000000"/>
                </a:solidFill>
                <a:latin typeface="Arial"/>
                <a:cs typeface="Arial" charset="0"/>
              </a:rPr>
              <a:t>Public </a:t>
            </a:r>
            <a:r>
              <a:rPr lang="en-GB" sz="2400" b="1" dirty="0">
                <a:solidFill>
                  <a:srgbClr val="000000"/>
                </a:solidFill>
                <a:latin typeface="Arial"/>
                <a:cs typeface="Arial" charset="0"/>
              </a:rPr>
              <a:t>Investment Management: </a:t>
            </a:r>
          </a:p>
          <a:p>
            <a:pPr algn="ctr" eaLnBrk="0" hangingPunct="0">
              <a:lnSpc>
                <a:spcPct val="93000"/>
              </a:lnSpc>
              <a:tabLst>
                <a:tab pos="571500" algn="l"/>
              </a:tabLst>
              <a:defRPr/>
            </a:pPr>
            <a:r>
              <a:rPr lang="en-GB" sz="2400" b="1" dirty="0">
                <a:solidFill>
                  <a:srgbClr val="000000"/>
                </a:solidFill>
                <a:latin typeface="Arial"/>
                <a:cs typeface="Arial" charset="0"/>
              </a:rPr>
              <a:t>Linking Global Trends to National </a:t>
            </a:r>
            <a:r>
              <a:rPr lang="en-GB" sz="2400" b="1" dirty="0" smtClean="0">
                <a:solidFill>
                  <a:srgbClr val="000000"/>
                </a:solidFill>
                <a:latin typeface="Arial"/>
                <a:cs typeface="Arial" charset="0"/>
              </a:rPr>
              <a:t>Experiences</a:t>
            </a:r>
          </a:p>
          <a:p>
            <a:pPr algn="ctr" eaLnBrk="0" hangingPunct="0">
              <a:lnSpc>
                <a:spcPct val="93000"/>
              </a:lnSpc>
              <a:tabLst>
                <a:tab pos="571500" algn="l"/>
              </a:tabLst>
              <a:defRPr/>
            </a:pPr>
            <a:r>
              <a:rPr kumimoji="1" lang="en-GB" sz="2400" b="1" kern="0" dirty="0" smtClean="0">
                <a:solidFill>
                  <a:srgbClr val="000000"/>
                </a:solidFill>
                <a:latin typeface="Arial"/>
                <a:cs typeface="Arial" charset="0"/>
              </a:rPr>
              <a:t> - </a:t>
            </a:r>
            <a:endParaRPr kumimoji="1" lang="en-GB" sz="2400" b="1" kern="0" dirty="0">
              <a:solidFill>
                <a:srgbClr val="000000"/>
              </a:solidFill>
              <a:latin typeface="Arial"/>
              <a:cs typeface="Arial" charset="0"/>
            </a:endParaRPr>
          </a:p>
          <a:p>
            <a:pPr algn="ctr" eaLnBrk="0" hangingPunct="0">
              <a:lnSpc>
                <a:spcPct val="93000"/>
              </a:lnSpc>
              <a:tabLst>
                <a:tab pos="571500" algn="l"/>
              </a:tabLst>
              <a:defRPr/>
            </a:pPr>
            <a:r>
              <a:rPr lang="en-US" altLang="ja-JP" sz="2400" b="1" dirty="0">
                <a:ea typeface="ＭＳ Ｐゴシック" charset="-128"/>
              </a:rPr>
              <a:t>The Evolution of International Best Practices </a:t>
            </a:r>
            <a:r>
              <a:rPr kumimoji="1" lang="en-US" sz="2200" b="1" kern="0" dirty="0">
                <a:solidFill>
                  <a:srgbClr val="000000"/>
                </a:solidFill>
                <a:latin typeface="Arial"/>
                <a:cs typeface="Arial" charset="0"/>
              </a:rPr>
              <a:t/>
            </a:r>
            <a:br>
              <a:rPr kumimoji="1" lang="en-US" sz="2200" b="1" kern="0" dirty="0">
                <a:solidFill>
                  <a:srgbClr val="000000"/>
                </a:solidFill>
                <a:latin typeface="Arial"/>
                <a:cs typeface="Arial" charset="0"/>
              </a:rPr>
            </a:br>
            <a:endParaRPr kumimoji="1" lang="en-US" sz="2200" b="1" kern="0" dirty="0" smtClean="0">
              <a:solidFill>
                <a:srgbClr val="000000"/>
              </a:solidFill>
              <a:latin typeface="Arial"/>
              <a:cs typeface="Arial" charset="0"/>
            </a:endParaRPr>
          </a:p>
          <a:p>
            <a:pPr algn="ctr" eaLnBrk="0" hangingPunct="0">
              <a:lnSpc>
                <a:spcPct val="93000"/>
              </a:lnSpc>
              <a:tabLst>
                <a:tab pos="571500" algn="l"/>
              </a:tabLst>
              <a:defRPr/>
            </a:pPr>
            <a:r>
              <a:rPr kumimoji="1" lang="en-US" sz="1400" i="1" kern="0" dirty="0" smtClean="0">
                <a:solidFill>
                  <a:srgbClr val="000000"/>
                </a:solidFill>
                <a:latin typeface="Arial"/>
                <a:cs typeface="Arial" charset="0"/>
              </a:rPr>
              <a:t>Pasquale </a:t>
            </a:r>
            <a:r>
              <a:rPr kumimoji="1" lang="en-US" sz="1400" i="1" kern="0" dirty="0">
                <a:solidFill>
                  <a:srgbClr val="000000"/>
                </a:solidFill>
                <a:latin typeface="Arial"/>
                <a:cs typeface="Arial" charset="0"/>
              </a:rPr>
              <a:t>Scandizzo  </a:t>
            </a:r>
            <a:r>
              <a:rPr kumimoji="1" lang="en-US" sz="1400" b="1" i="1" kern="0" dirty="0">
                <a:solidFill>
                  <a:srgbClr val="000000"/>
                </a:solidFill>
                <a:latin typeface="Arial"/>
                <a:cs typeface="Arial" charset="0"/>
                <a:hlinkClick r:id="rId2"/>
              </a:rPr>
              <a:t>scandizzo@uniroma2.it</a:t>
            </a:r>
            <a:r>
              <a:rPr kumimoji="1" lang="en-US" sz="1400" b="1" i="1" kern="0" dirty="0">
                <a:solidFill>
                  <a:srgbClr val="000000"/>
                </a:solidFill>
                <a:latin typeface="Arial"/>
                <a:cs typeface="Arial" charset="0"/>
              </a:rPr>
              <a:t> </a:t>
            </a:r>
          </a:p>
          <a:p>
            <a:pPr algn="ctr" eaLnBrk="0" hangingPunct="0">
              <a:lnSpc>
                <a:spcPct val="93000"/>
              </a:lnSpc>
              <a:tabLst>
                <a:tab pos="571500" algn="l"/>
              </a:tabLst>
              <a:defRPr/>
            </a:pPr>
            <a:r>
              <a:rPr kumimoji="1" lang="en-US" sz="1400" b="1" i="1" kern="0" dirty="0">
                <a:solidFill>
                  <a:srgbClr val="000000"/>
                </a:solidFill>
                <a:latin typeface="Arial"/>
                <a:cs typeface="Arial" charset="0"/>
              </a:rPr>
              <a:t> </a:t>
            </a:r>
            <a:r>
              <a:rPr kumimoji="1" lang="en-US" sz="1400" i="1" kern="0" dirty="0">
                <a:solidFill>
                  <a:srgbClr val="000000"/>
                </a:solidFill>
                <a:latin typeface="Arial"/>
                <a:cs typeface="Arial" charset="0"/>
              </a:rPr>
              <a:t>Mauro Napodano </a:t>
            </a:r>
            <a:r>
              <a:rPr kumimoji="1" lang="en-US" sz="1400" b="1" i="1" kern="0" dirty="0">
                <a:solidFill>
                  <a:srgbClr val="000000"/>
                </a:solidFill>
                <a:latin typeface="Arial"/>
                <a:cs typeface="Arial" charset="0"/>
                <a:hlinkClick r:id="rId3"/>
              </a:rPr>
              <a:t>mauronapodano@tin.it</a:t>
            </a:r>
            <a:r>
              <a:rPr kumimoji="1" lang="en-US" sz="1400" b="1" i="1" kern="0" dirty="0">
                <a:solidFill>
                  <a:srgbClr val="000000"/>
                </a:solidFill>
                <a:latin typeface="Arial"/>
                <a:cs typeface="Arial" charset="0"/>
              </a:rPr>
              <a:t> </a:t>
            </a:r>
            <a:r>
              <a:rPr kumimoji="1" lang="en-US" sz="1400" i="1" kern="0" dirty="0">
                <a:solidFill>
                  <a:srgbClr val="000000"/>
                </a:solidFill>
                <a:latin typeface="Arial"/>
                <a:cs typeface="Arial" charset="0"/>
              </a:rPr>
              <a:t/>
            </a:r>
            <a:br>
              <a:rPr kumimoji="1" lang="en-US" sz="1400" i="1" kern="0" dirty="0">
                <a:solidFill>
                  <a:srgbClr val="000000"/>
                </a:solidFill>
                <a:latin typeface="Arial"/>
                <a:cs typeface="Arial" charset="0"/>
              </a:rPr>
            </a:br>
            <a:r>
              <a:rPr kumimoji="1" lang="en-US" sz="1400" i="1" kern="0" dirty="0">
                <a:solidFill>
                  <a:srgbClr val="000000"/>
                </a:solidFill>
                <a:latin typeface="Arial"/>
                <a:cs typeface="Arial" charset="0"/>
              </a:rPr>
              <a:t/>
            </a:r>
            <a:br>
              <a:rPr kumimoji="1" lang="en-US" sz="1400" i="1" kern="0" dirty="0">
                <a:solidFill>
                  <a:srgbClr val="000000"/>
                </a:solidFill>
                <a:latin typeface="Arial"/>
                <a:cs typeface="Arial" charset="0"/>
              </a:rPr>
            </a:br>
            <a:r>
              <a:rPr kumimoji="1" lang="en-US" sz="1400" i="1" kern="0" dirty="0">
                <a:solidFill>
                  <a:srgbClr val="000000"/>
                </a:solidFill>
                <a:latin typeface="Arial"/>
                <a:cs typeface="Arial" charset="0"/>
              </a:rPr>
              <a:t/>
            </a:r>
            <a:br>
              <a:rPr kumimoji="1" lang="en-US" sz="1400" i="1" kern="0" dirty="0">
                <a:solidFill>
                  <a:srgbClr val="000000"/>
                </a:solidFill>
                <a:latin typeface="Arial"/>
                <a:cs typeface="Arial" charset="0"/>
              </a:rPr>
            </a:br>
            <a:r>
              <a:rPr kumimoji="1" lang="en-US" sz="1400" i="1" kern="0" dirty="0">
                <a:solidFill>
                  <a:srgbClr val="000000"/>
                </a:solidFill>
                <a:latin typeface="Arial"/>
                <a:cs typeface="Arial" charset="0"/>
              </a:rPr>
              <a:t/>
            </a:r>
            <a:br>
              <a:rPr kumimoji="1" lang="en-US" sz="1400" i="1" kern="0" dirty="0">
                <a:solidFill>
                  <a:srgbClr val="000000"/>
                </a:solidFill>
                <a:latin typeface="Arial"/>
                <a:cs typeface="Arial" charset="0"/>
              </a:rPr>
            </a:br>
            <a:r>
              <a:rPr kumimoji="1" lang="en-US" sz="1400" i="1" kern="0" dirty="0">
                <a:solidFill>
                  <a:srgbClr val="000000"/>
                </a:solidFill>
                <a:latin typeface="Arial"/>
                <a:cs typeface="Arial" charset="0"/>
              </a:rPr>
              <a:t/>
            </a:r>
            <a:br>
              <a:rPr kumimoji="1" lang="en-US" sz="1400" i="1" kern="0" dirty="0">
                <a:solidFill>
                  <a:srgbClr val="000000"/>
                </a:solidFill>
                <a:latin typeface="Arial"/>
                <a:cs typeface="Arial" charset="0"/>
              </a:rPr>
            </a:br>
            <a:r>
              <a:rPr kumimoji="1" lang="en-US" sz="1400" i="1" kern="0" dirty="0">
                <a:solidFill>
                  <a:srgbClr val="000000"/>
                </a:solidFill>
                <a:latin typeface="Arial"/>
                <a:cs typeface="Arial" charset="0"/>
              </a:rPr>
              <a:t/>
            </a:r>
            <a:br>
              <a:rPr kumimoji="1" lang="en-US" sz="1400" i="1" kern="0" dirty="0">
                <a:solidFill>
                  <a:srgbClr val="000000"/>
                </a:solidFill>
                <a:latin typeface="Arial"/>
                <a:cs typeface="Arial" charset="0"/>
              </a:rPr>
            </a:br>
            <a:r>
              <a:rPr kumimoji="1" lang="en-US" sz="1400" i="1" kern="0" dirty="0">
                <a:solidFill>
                  <a:srgbClr val="000000"/>
                </a:solidFill>
                <a:latin typeface="Arial"/>
                <a:cs typeface="Arial" charset="0"/>
              </a:rPr>
              <a:t/>
            </a:r>
            <a:br>
              <a:rPr kumimoji="1" lang="en-US" sz="1400" i="1" kern="0" dirty="0">
                <a:solidFill>
                  <a:srgbClr val="000000"/>
                </a:solidFill>
                <a:latin typeface="Arial"/>
                <a:cs typeface="Arial" charset="0"/>
              </a:rPr>
            </a:br>
            <a:r>
              <a:rPr kumimoji="1" lang="en-US" sz="1400" i="1" kern="0" dirty="0">
                <a:solidFill>
                  <a:srgbClr val="000000"/>
                </a:solidFill>
                <a:latin typeface="Arial"/>
                <a:cs typeface="Arial" charset="0"/>
              </a:rPr>
              <a:t/>
            </a:r>
            <a:br>
              <a:rPr kumimoji="1" lang="en-US" sz="1400" i="1" kern="0" dirty="0">
                <a:solidFill>
                  <a:srgbClr val="000000"/>
                </a:solidFill>
                <a:latin typeface="Arial"/>
                <a:cs typeface="Arial" charset="0"/>
              </a:rPr>
            </a:br>
            <a:r>
              <a:rPr kumimoji="1" lang="en-US" sz="1400" i="1" kern="0" dirty="0">
                <a:solidFill>
                  <a:srgbClr val="000000"/>
                </a:solidFill>
                <a:latin typeface="Arial"/>
                <a:cs typeface="Arial" charset="0"/>
              </a:rPr>
              <a:t/>
            </a:r>
            <a:br>
              <a:rPr kumimoji="1" lang="en-US" sz="1400" i="1" kern="0" dirty="0">
                <a:solidFill>
                  <a:srgbClr val="000000"/>
                </a:solidFill>
                <a:latin typeface="Arial"/>
                <a:cs typeface="Arial" charset="0"/>
              </a:rPr>
            </a:br>
            <a:r>
              <a:rPr kumimoji="1" lang="en-US" sz="1400" i="1" kern="0" dirty="0">
                <a:solidFill>
                  <a:srgbClr val="000000"/>
                </a:solidFill>
                <a:latin typeface="Arial"/>
                <a:cs typeface="Arial" charset="0"/>
              </a:rPr>
              <a:t/>
            </a:r>
            <a:br>
              <a:rPr kumimoji="1" lang="en-US" sz="1400" i="1" kern="0" dirty="0">
                <a:solidFill>
                  <a:srgbClr val="000000"/>
                </a:solidFill>
                <a:latin typeface="Arial"/>
                <a:cs typeface="Arial" charset="0"/>
              </a:rPr>
            </a:br>
            <a:endParaRPr kumimoji="1" lang="en-US" sz="1400" b="1" i="1" kern="0" dirty="0">
              <a:solidFill>
                <a:srgbClr val="000000"/>
              </a:solidFill>
              <a:latin typeface="Arial"/>
              <a:cs typeface="Arial"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idx="4294967295"/>
          </p:nvPr>
        </p:nvSpPr>
        <p:spPr>
          <a:xfrm>
            <a:off x="230832" y="917848"/>
            <a:ext cx="8229600" cy="1143000"/>
          </a:xfrm>
          <a:prstGeom prst="rect">
            <a:avLst/>
          </a:prstGeom>
        </p:spPr>
        <p:txBody>
          <a:bodyPr/>
          <a:lstStyle/>
          <a:p>
            <a:r>
              <a:rPr lang="en-GB" dirty="0"/>
              <a:t>The main </a:t>
            </a:r>
            <a:r>
              <a:rPr lang="en-GB" dirty="0" smtClean="0"/>
              <a:t>problem is</a:t>
            </a:r>
            <a:br>
              <a:rPr lang="en-GB" dirty="0" smtClean="0"/>
            </a:br>
            <a:r>
              <a:rPr lang="en-GB" dirty="0" smtClean="0"/>
              <a:t/>
            </a:r>
            <a:br>
              <a:rPr lang="en-GB" dirty="0" smtClean="0"/>
            </a:br>
            <a:r>
              <a:rPr lang="en-GB" dirty="0" smtClean="0"/>
              <a:t/>
            </a:r>
            <a:br>
              <a:rPr lang="en-GB" dirty="0" smtClean="0"/>
            </a:br>
            <a:r>
              <a:rPr lang="en-GB" dirty="0" smtClean="0"/>
              <a:t> </a:t>
            </a:r>
            <a:endParaRPr lang="it-IT" dirty="0"/>
          </a:p>
        </p:txBody>
      </p:sp>
      <p:sp>
        <p:nvSpPr>
          <p:cNvPr id="9219" name="Rectangle 3"/>
          <p:cNvSpPr>
            <a:spLocks noGrp="1" noChangeArrowheads="1"/>
          </p:cNvSpPr>
          <p:nvPr>
            <p:ph type="body" idx="4294967295"/>
          </p:nvPr>
        </p:nvSpPr>
        <p:spPr>
          <a:xfrm>
            <a:off x="590872" y="1484437"/>
            <a:ext cx="8229600" cy="1584523"/>
          </a:xfrm>
          <a:prstGeom prst="rect">
            <a:avLst/>
          </a:prstGeom>
        </p:spPr>
        <p:txBody>
          <a:bodyPr/>
          <a:lstStyle/>
          <a:p>
            <a:pPr algn="just">
              <a:buNone/>
            </a:pPr>
            <a:r>
              <a:rPr lang="en-GB" sz="2400" b="0" dirty="0" smtClean="0"/>
              <a:t>	in </a:t>
            </a:r>
            <a:r>
              <a:rPr lang="en-GB" sz="2400" b="0" dirty="0"/>
              <a:t>establishing an effective form of capital budgeting for public investment is the concern for fiscal profligacy and the possibility to classify as investment many forms of current expenditure.</a:t>
            </a:r>
          </a:p>
        </p:txBody>
      </p:sp>
      <p:sp>
        <p:nvSpPr>
          <p:cNvPr id="9221" name="Rectangle 5"/>
          <p:cNvSpPr>
            <a:spLocks noChangeArrowheads="1"/>
          </p:cNvSpPr>
          <p:nvPr/>
        </p:nvSpPr>
        <p:spPr bwMode="auto">
          <a:xfrm>
            <a:off x="900113" y="3573463"/>
            <a:ext cx="7993062" cy="2808287"/>
          </a:xfrm>
          <a:prstGeom prst="rect">
            <a:avLst/>
          </a:prstGeom>
          <a:solidFill>
            <a:schemeClr val="accent2"/>
          </a:solidFill>
          <a:ln>
            <a:miter lim="800000"/>
            <a:headEnd/>
            <a:tailEnd/>
          </a:ln>
          <a:effectLst>
            <a:innerShdw blurRad="63500" dist="25400" dir="9000000">
              <a:prstClr val="black">
                <a:alpha val="50000"/>
              </a:prstClr>
            </a:innerShdw>
          </a:effectLst>
          <a:scene3d>
            <a:camera prst="orthographicFront"/>
            <a:lightRig rig="threePt" dir="t"/>
          </a:scene3d>
          <a:sp3d>
            <a:bevelT w="165100" prst="coolSlant"/>
          </a:sp3d>
        </p:spPr>
        <p:txBody>
          <a:bodyPr lIns="0" tIns="0" rIns="0" bIns="0" anchor="ctr"/>
          <a:lstStyle/>
          <a:p>
            <a:pPr lvl="1" eaLnBrk="0" hangingPunct="0">
              <a:lnSpc>
                <a:spcPct val="93000"/>
              </a:lnSpc>
              <a:tabLst>
                <a:tab pos="571500" algn="l"/>
              </a:tabLst>
              <a:defRPr/>
            </a:pPr>
            <a:r>
              <a:rPr kumimoji="1" lang="en-GB" kern="0" dirty="0">
                <a:solidFill>
                  <a:srgbClr val="000000"/>
                </a:solidFill>
                <a:latin typeface="Arial"/>
                <a:cs typeface="Arial" charset="0"/>
              </a:rPr>
              <a:t>Whether an expenditure should be included in the capital budget, </a:t>
            </a:r>
          </a:p>
          <a:p>
            <a:pPr lvl="1" eaLnBrk="0" hangingPunct="0">
              <a:lnSpc>
                <a:spcPct val="93000"/>
              </a:lnSpc>
              <a:tabLst>
                <a:tab pos="571500" algn="l"/>
              </a:tabLst>
              <a:defRPr/>
            </a:pPr>
            <a:r>
              <a:rPr kumimoji="1" lang="en-GB" kern="0" dirty="0">
                <a:solidFill>
                  <a:srgbClr val="000000"/>
                </a:solidFill>
                <a:latin typeface="Arial"/>
                <a:cs typeface="Arial" charset="0"/>
              </a:rPr>
              <a:t>or inthe government budget as an investment cost, should follow </a:t>
            </a:r>
          </a:p>
          <a:p>
            <a:pPr lvl="1" eaLnBrk="0" hangingPunct="0">
              <a:lnSpc>
                <a:spcPct val="93000"/>
              </a:lnSpc>
              <a:tabLst>
                <a:tab pos="571500" algn="l"/>
              </a:tabLst>
              <a:defRPr/>
            </a:pPr>
            <a:r>
              <a:rPr kumimoji="1" lang="en-GB" kern="0" dirty="0">
                <a:solidFill>
                  <a:srgbClr val="000000"/>
                </a:solidFill>
                <a:latin typeface="Arial"/>
                <a:cs typeface="Arial" charset="0"/>
              </a:rPr>
              <a:t>the same rule.  </a:t>
            </a:r>
            <a:endParaRPr kumimoji="1" lang="en-GB" kern="0" dirty="0" smtClean="0">
              <a:solidFill>
                <a:srgbClr val="000000"/>
              </a:solidFill>
              <a:latin typeface="Arial"/>
              <a:cs typeface="Arial" charset="0"/>
            </a:endParaRPr>
          </a:p>
          <a:p>
            <a:pPr lvl="1" eaLnBrk="0" hangingPunct="0">
              <a:lnSpc>
                <a:spcPct val="93000"/>
              </a:lnSpc>
              <a:tabLst>
                <a:tab pos="571500" algn="l"/>
              </a:tabLst>
              <a:defRPr/>
            </a:pPr>
            <a:endParaRPr kumimoji="1" lang="en-GB" kern="0" dirty="0">
              <a:solidFill>
                <a:srgbClr val="000000"/>
              </a:solidFill>
              <a:latin typeface="Arial"/>
              <a:cs typeface="Arial" charset="0"/>
            </a:endParaRPr>
          </a:p>
          <a:p>
            <a:pPr lvl="1" eaLnBrk="0" hangingPunct="0">
              <a:lnSpc>
                <a:spcPct val="93000"/>
              </a:lnSpc>
              <a:tabLst>
                <a:tab pos="571500" algn="l"/>
              </a:tabLst>
              <a:defRPr/>
            </a:pPr>
            <a:r>
              <a:rPr kumimoji="1" lang="en-GB" kern="0" dirty="0">
                <a:solidFill>
                  <a:srgbClr val="000000"/>
                </a:solidFill>
                <a:latin typeface="Arial"/>
                <a:cs typeface="Arial" charset="0"/>
              </a:rPr>
              <a:t>Investment  implies a commitment of resources  with the </a:t>
            </a:r>
          </a:p>
          <a:p>
            <a:pPr lvl="1" eaLnBrk="0" hangingPunct="0">
              <a:lnSpc>
                <a:spcPct val="93000"/>
              </a:lnSpc>
              <a:tabLst>
                <a:tab pos="571500" algn="l"/>
              </a:tabLst>
              <a:defRPr/>
            </a:pPr>
            <a:r>
              <a:rPr kumimoji="1" lang="en-GB" kern="0" dirty="0">
                <a:solidFill>
                  <a:srgbClr val="000000"/>
                </a:solidFill>
                <a:latin typeface="Arial"/>
                <a:cs typeface="Arial" charset="0"/>
              </a:rPr>
              <a:t>expectation of future benefits, i.e. higher rates of economic growth</a:t>
            </a:r>
          </a:p>
          <a:p>
            <a:pPr lvl="1" eaLnBrk="0" hangingPunct="0">
              <a:lnSpc>
                <a:spcPct val="93000"/>
              </a:lnSpc>
              <a:tabLst>
                <a:tab pos="571500" algn="l"/>
              </a:tabLst>
              <a:defRPr/>
            </a:pPr>
            <a:r>
              <a:rPr kumimoji="1" lang="en-GB" kern="0" dirty="0">
                <a:solidFill>
                  <a:srgbClr val="000000"/>
                </a:solidFill>
                <a:latin typeface="Arial"/>
                <a:cs typeface="Arial" charset="0"/>
              </a:rPr>
              <a:t>and/or better quality of life (i.e. research and development, capital </a:t>
            </a:r>
          </a:p>
          <a:p>
            <a:pPr lvl="1" eaLnBrk="0" hangingPunct="0">
              <a:lnSpc>
                <a:spcPct val="93000"/>
              </a:lnSpc>
              <a:tabLst>
                <a:tab pos="571500" algn="l"/>
              </a:tabLst>
              <a:defRPr/>
            </a:pPr>
            <a:r>
              <a:rPr kumimoji="1" lang="en-GB" kern="0" dirty="0">
                <a:solidFill>
                  <a:srgbClr val="000000"/>
                </a:solidFill>
                <a:latin typeface="Arial"/>
                <a:cs typeface="Arial" charset="0"/>
              </a:rPr>
              <a:t>expenditures for infrastructure,  and education and training)</a:t>
            </a:r>
            <a:r>
              <a:rPr kumimoji="1" lang="it-IT" kern="0" dirty="0">
                <a:solidFill>
                  <a:srgbClr val="000000"/>
                </a:solidFill>
                <a:latin typeface="Arial"/>
                <a:cs typeface="Arial" charset="0"/>
              </a:rPr>
              <a:t>.</a:t>
            </a:r>
          </a:p>
        </p:txBody>
      </p:sp>
      <p:sp>
        <p:nvSpPr>
          <p:cNvPr id="9220" name="AutoShape 4"/>
          <p:cNvSpPr>
            <a:spLocks noChangeArrowheads="1"/>
          </p:cNvSpPr>
          <p:nvPr/>
        </p:nvSpPr>
        <p:spPr bwMode="auto">
          <a:xfrm>
            <a:off x="323850" y="4005263"/>
            <a:ext cx="863600" cy="1008062"/>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2">
              <a:lumMod val="50000"/>
            </a:schemeClr>
          </a:solidFill>
          <a:ln>
            <a:miter lim="800000"/>
            <a:headEnd/>
            <a:tailEnd/>
          </a:ln>
          <a:effectLst>
            <a:innerShdw blurRad="63500" dist="25400" dir="9000000">
              <a:prstClr val="black">
                <a:alpha val="50000"/>
              </a:prstClr>
            </a:innerShdw>
          </a:effectLst>
          <a:scene3d>
            <a:camera prst="orthographicFront"/>
            <a:lightRig rig="threePt" dir="t"/>
          </a:scene3d>
          <a:sp3d>
            <a:bevelT w="165100" prst="coolSlant"/>
          </a:sp3d>
        </p:spPr>
        <p:txBody>
          <a:bodyPr lIns="0" tIns="0" rIns="0" bIns="0" anchor="ctr"/>
          <a:lstStyle/>
          <a:p>
            <a:pPr lvl="1" algn="ctr" eaLnBrk="0" hangingPunct="0">
              <a:lnSpc>
                <a:spcPct val="93000"/>
              </a:lnSpc>
              <a:tabLst>
                <a:tab pos="571500" algn="l"/>
              </a:tabLst>
              <a:defRPr/>
            </a:pPr>
            <a:endParaRPr kumimoji="1" lang="en-GB" sz="2000" b="1" kern="0" dirty="0">
              <a:solidFill>
                <a:srgbClr val="000000"/>
              </a:solidFill>
              <a:latin typeface="Arial"/>
              <a:cs typeface="Arial"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0"/>
          </p:nvPr>
        </p:nvSpPr>
        <p:spPr/>
        <p:txBody>
          <a:bodyPr/>
          <a:lstStyle/>
          <a:p>
            <a:pPr>
              <a:defRPr/>
            </a:pPr>
            <a:fld id="{D19F591E-8D34-40F7-BEE6-F3CEA64B0879}" type="slidenum">
              <a:rPr lang="en-GB" smtClean="0"/>
              <a:pPr>
                <a:defRPr/>
              </a:pPr>
              <a:t>11</a:t>
            </a:fld>
            <a:endParaRPr lang="en-GB"/>
          </a:p>
        </p:txBody>
      </p:sp>
      <p:sp>
        <p:nvSpPr>
          <p:cNvPr id="5" name="AutoShape 5"/>
          <p:cNvSpPr>
            <a:spLocks noChangeArrowheads="1"/>
          </p:cNvSpPr>
          <p:nvPr/>
        </p:nvSpPr>
        <p:spPr bwMode="auto">
          <a:xfrm>
            <a:off x="273050" y="3284984"/>
            <a:ext cx="8424863" cy="676275"/>
          </a:xfrm>
          <a:prstGeom prst="roundRect">
            <a:avLst>
              <a:gd name="adj" fmla="val 16667"/>
            </a:avLst>
          </a:prstGeom>
          <a:solidFill>
            <a:schemeClr val="accent2"/>
          </a:solidFill>
          <a:ln w="9525">
            <a:noFill/>
            <a:round/>
            <a:headEnd/>
            <a:tailEnd/>
          </a:ln>
          <a:effectLst/>
          <a:scene3d>
            <a:camera prst="orthographicFront"/>
            <a:lightRig rig="threePt" dir="t"/>
          </a:scene3d>
          <a:sp3d>
            <a:bevelT w="165100" prst="coolSlant"/>
          </a:sp3d>
        </p:spPr>
        <p:txBody>
          <a:bodyPr wrap="none" lIns="0" tIns="0" rIns="0" bIns="0" anchor="ctr"/>
          <a:lstStyle/>
          <a:p>
            <a:pPr algn="ctr" eaLnBrk="0" hangingPunct="0">
              <a:defRPr/>
            </a:pPr>
            <a:endParaRPr lang="en-GB">
              <a:cs typeface="+mn-cs"/>
            </a:endParaRPr>
          </a:p>
        </p:txBody>
      </p:sp>
      <p:sp>
        <p:nvSpPr>
          <p:cNvPr id="6" name="Rectangle 6"/>
          <p:cNvSpPr>
            <a:spLocks noChangeArrowheads="1"/>
          </p:cNvSpPr>
          <p:nvPr/>
        </p:nvSpPr>
        <p:spPr bwMode="auto">
          <a:xfrm>
            <a:off x="380968" y="1564243"/>
            <a:ext cx="8129587" cy="4355038"/>
          </a:xfrm>
          <a:prstGeom prst="rect">
            <a:avLst/>
          </a:prstGeom>
          <a:noFill/>
          <a:ln w="9525">
            <a:noFill/>
            <a:miter lim="800000"/>
            <a:headEnd/>
            <a:tailEnd/>
          </a:ln>
        </p:spPr>
        <p:txBody>
          <a:bodyPr lIns="0" tIns="0" rIns="0" bIns="0">
            <a:spAutoFit/>
          </a:bodyPr>
          <a:lstStyle/>
          <a:p>
            <a:pPr marL="369888" indent="-369888" eaLnBrk="0" hangingPunct="0">
              <a:buFont typeface="Wingdings" pitchFamily="2" charset="2"/>
              <a:buChar char="Ø"/>
              <a:tabLst>
                <a:tab pos="952500" algn="l"/>
                <a:tab pos="8534400" algn="r"/>
              </a:tabLst>
            </a:pPr>
            <a:endParaRPr lang="en-GB" altLang="de-DE" sz="1700" dirty="0">
              <a:solidFill>
                <a:schemeClr val="tx1"/>
              </a:solidFill>
              <a:latin typeface="Arial" charset="0"/>
            </a:endParaRPr>
          </a:p>
          <a:p>
            <a:pPr marL="369888" indent="-369888" eaLnBrk="0" hangingPunct="0">
              <a:buFont typeface="Wingdings" pitchFamily="2" charset="2"/>
              <a:buChar char="Ø"/>
              <a:tabLst>
                <a:tab pos="952500" algn="l"/>
                <a:tab pos="8534400" algn="r"/>
              </a:tabLst>
            </a:pPr>
            <a:r>
              <a:rPr lang="en-GB" altLang="de-DE" b="1" dirty="0" smtClean="0"/>
              <a:t>Introduction</a:t>
            </a:r>
            <a:endParaRPr lang="en-GB" altLang="de-DE" b="1" dirty="0">
              <a:solidFill>
                <a:schemeClr val="tx1"/>
              </a:solidFill>
              <a:latin typeface="Arial" charset="0"/>
            </a:endParaRPr>
          </a:p>
          <a:p>
            <a:pPr marL="369888" indent="-369888" eaLnBrk="0" hangingPunct="0">
              <a:buFont typeface="Wingdings" pitchFamily="2" charset="2"/>
              <a:buChar char="Ø"/>
              <a:tabLst>
                <a:tab pos="952500" algn="l"/>
                <a:tab pos="8534400" algn="r"/>
              </a:tabLst>
            </a:pPr>
            <a:endParaRPr lang="en-GB" altLang="de-DE" b="1" dirty="0">
              <a:solidFill>
                <a:schemeClr val="tx1"/>
              </a:solidFill>
              <a:latin typeface="Arial" charset="0"/>
            </a:endParaRPr>
          </a:p>
          <a:p>
            <a:pPr marL="369888" indent="-369888" eaLnBrk="0" hangingPunct="0">
              <a:tabLst>
                <a:tab pos="952500" algn="l"/>
                <a:tab pos="8534400" algn="r"/>
              </a:tabLst>
            </a:pPr>
            <a:endParaRPr lang="en-GB" altLang="de-DE" b="1" dirty="0">
              <a:solidFill>
                <a:schemeClr val="tx1"/>
              </a:solidFill>
              <a:latin typeface="Arial" charset="0"/>
            </a:endParaRPr>
          </a:p>
          <a:p>
            <a:pPr marL="369888" indent="-369888" eaLnBrk="0" hangingPunct="0">
              <a:buFont typeface="Wingdings" pitchFamily="2" charset="2"/>
              <a:buChar char="Ø"/>
              <a:tabLst>
                <a:tab pos="952500" algn="l"/>
                <a:tab pos="8534400" algn="r"/>
              </a:tabLst>
            </a:pPr>
            <a:r>
              <a:rPr lang="en-GB" b="1" dirty="0" smtClean="0"/>
              <a:t>Capital budgeting and Government accounts</a:t>
            </a:r>
            <a:endParaRPr lang="en-GB" b="1" dirty="0">
              <a:solidFill>
                <a:schemeClr val="tx1"/>
              </a:solidFill>
              <a:latin typeface="Arial" charset="0"/>
            </a:endParaRPr>
          </a:p>
          <a:p>
            <a:pPr marL="369888" indent="-369888" eaLnBrk="0" hangingPunct="0">
              <a:buFont typeface="Wingdings" pitchFamily="2" charset="2"/>
              <a:buChar char="Ø"/>
              <a:tabLst>
                <a:tab pos="952500" algn="l"/>
                <a:tab pos="8534400" algn="r"/>
              </a:tabLst>
            </a:pPr>
            <a:endParaRPr lang="en-GB" b="1" dirty="0">
              <a:solidFill>
                <a:schemeClr val="tx1"/>
              </a:solidFill>
              <a:latin typeface="Arial" charset="0"/>
            </a:endParaRPr>
          </a:p>
          <a:p>
            <a:pPr marL="369888" indent="-369888" eaLnBrk="0" hangingPunct="0">
              <a:tabLst>
                <a:tab pos="952500" algn="l"/>
                <a:tab pos="8534400" algn="r"/>
              </a:tabLst>
            </a:pPr>
            <a:endParaRPr lang="en-GB" b="1" dirty="0">
              <a:solidFill>
                <a:schemeClr val="tx1"/>
              </a:solidFill>
              <a:latin typeface="Arial" charset="0"/>
            </a:endParaRPr>
          </a:p>
          <a:p>
            <a:pPr marL="369888" indent="-369888" eaLnBrk="0" hangingPunct="0">
              <a:buFont typeface="Wingdings" pitchFamily="2" charset="2"/>
              <a:buChar char="Ø"/>
              <a:tabLst>
                <a:tab pos="952500" algn="l"/>
                <a:tab pos="8534400" algn="r"/>
              </a:tabLst>
            </a:pPr>
            <a:r>
              <a:rPr lang="en-GB" b="1" dirty="0" smtClean="0">
                <a:solidFill>
                  <a:schemeClr val="tx1"/>
                </a:solidFill>
                <a:latin typeface="Arial" charset="0"/>
              </a:rPr>
              <a:t>Performance management evaluation</a:t>
            </a:r>
          </a:p>
          <a:p>
            <a:pPr marL="369888" indent="-369888" eaLnBrk="0" hangingPunct="0">
              <a:buFont typeface="Wingdings" pitchFamily="2" charset="2"/>
              <a:buChar char="Ø"/>
              <a:tabLst>
                <a:tab pos="952500" algn="l"/>
                <a:tab pos="8534400" algn="r"/>
              </a:tabLst>
            </a:pPr>
            <a:endParaRPr lang="en-GB" b="1" dirty="0" smtClean="0">
              <a:solidFill>
                <a:schemeClr val="tx1"/>
              </a:solidFill>
              <a:latin typeface="Arial" charset="0"/>
            </a:endParaRPr>
          </a:p>
          <a:p>
            <a:pPr marL="369888" indent="-369888" eaLnBrk="0" hangingPunct="0">
              <a:buFont typeface="Wingdings" pitchFamily="2" charset="2"/>
              <a:buChar char="Ø"/>
              <a:tabLst>
                <a:tab pos="952500" algn="l"/>
                <a:tab pos="8534400" algn="r"/>
              </a:tabLst>
            </a:pPr>
            <a:endParaRPr lang="en-GB" b="1" dirty="0" smtClean="0">
              <a:solidFill>
                <a:schemeClr val="tx1"/>
              </a:solidFill>
              <a:latin typeface="Arial" charset="0"/>
            </a:endParaRPr>
          </a:p>
          <a:p>
            <a:pPr marL="369888" indent="-369888" eaLnBrk="0" hangingPunct="0">
              <a:buFont typeface="Wingdings" pitchFamily="2" charset="2"/>
              <a:buChar char="Ø"/>
              <a:tabLst>
                <a:tab pos="952500" algn="l"/>
                <a:tab pos="8534400" algn="r"/>
              </a:tabLst>
            </a:pPr>
            <a:r>
              <a:rPr lang="pt-BR" b="1" dirty="0"/>
              <a:t>A r</a:t>
            </a:r>
            <a:r>
              <a:rPr lang="pt-BR" b="1" dirty="0" smtClean="0"/>
              <a:t>ecent development </a:t>
            </a:r>
            <a:r>
              <a:rPr lang="pt-BR" b="1" dirty="0"/>
              <a:t>in </a:t>
            </a:r>
            <a:r>
              <a:rPr lang="pt-BR" b="1" dirty="0" smtClean="0"/>
              <a:t>evaluation</a:t>
            </a:r>
            <a:r>
              <a:rPr lang="pt-BR" b="1" dirty="0"/>
              <a:t>: the Real Option </a:t>
            </a:r>
            <a:r>
              <a:rPr lang="pt-BR" b="1" dirty="0" smtClean="0"/>
              <a:t>Methodology</a:t>
            </a:r>
          </a:p>
          <a:p>
            <a:pPr marL="369888" indent="-369888" eaLnBrk="0" hangingPunct="0">
              <a:buFont typeface="Wingdings" pitchFamily="2" charset="2"/>
              <a:buChar char="Ø"/>
              <a:tabLst>
                <a:tab pos="952500" algn="l"/>
                <a:tab pos="8534400" algn="r"/>
              </a:tabLst>
            </a:pPr>
            <a:endParaRPr lang="pt-BR" b="1" dirty="0" smtClean="0"/>
          </a:p>
          <a:p>
            <a:pPr marL="369888" indent="-369888" eaLnBrk="0" hangingPunct="0">
              <a:buFont typeface="Wingdings" pitchFamily="2" charset="2"/>
              <a:buChar char="Ø"/>
              <a:tabLst>
                <a:tab pos="952500" algn="l"/>
                <a:tab pos="8534400" algn="r"/>
              </a:tabLst>
            </a:pPr>
            <a:endParaRPr lang="pt-BR" b="1" dirty="0" smtClean="0"/>
          </a:p>
          <a:p>
            <a:pPr marL="369888" indent="-369888" eaLnBrk="0" hangingPunct="0">
              <a:buFont typeface="Wingdings" pitchFamily="2" charset="2"/>
              <a:buChar char="Ø"/>
              <a:tabLst>
                <a:tab pos="952500" algn="l"/>
                <a:tab pos="8534400" algn="r"/>
              </a:tabLst>
            </a:pPr>
            <a:r>
              <a:rPr lang="pt-BR" b="1" dirty="0" smtClean="0"/>
              <a:t>Some general conclusions</a:t>
            </a:r>
            <a:endParaRPr lang="en-GB" b="1" dirty="0"/>
          </a:p>
          <a:p>
            <a:pPr marL="369888" indent="-369888" eaLnBrk="0" hangingPunct="0">
              <a:tabLst>
                <a:tab pos="952500" algn="l"/>
                <a:tab pos="8534400" algn="r"/>
              </a:tabLst>
            </a:pPr>
            <a:endParaRPr lang="en-GB" b="1" dirty="0" smtClean="0">
              <a:solidFill>
                <a:schemeClr val="tx1"/>
              </a:solidFill>
              <a:latin typeface="Arial" charset="0"/>
            </a:endParaRPr>
          </a:p>
          <a:p>
            <a:pPr marL="827088" lvl="1" indent="-369888" eaLnBrk="0" hangingPunct="0">
              <a:buFont typeface="Wingdings" pitchFamily="2" charset="2"/>
              <a:buChar char="§"/>
              <a:tabLst>
                <a:tab pos="952500" algn="l"/>
                <a:tab pos="8534400" algn="r"/>
              </a:tabLst>
            </a:pPr>
            <a:endParaRPr lang="en-GB" sz="1400" b="0" dirty="0" smtClean="0">
              <a:solidFill>
                <a:schemeClr val="tx1"/>
              </a:solidFill>
              <a:latin typeface="Arial" charset="0"/>
            </a:endParaRPr>
          </a:p>
        </p:txBody>
      </p:sp>
      <p:sp>
        <p:nvSpPr>
          <p:cNvPr id="7" name="Rectangle 7"/>
          <p:cNvSpPr>
            <a:spLocks noChangeArrowheads="1"/>
          </p:cNvSpPr>
          <p:nvPr/>
        </p:nvSpPr>
        <p:spPr bwMode="auto">
          <a:xfrm>
            <a:off x="251520" y="908050"/>
            <a:ext cx="8383587" cy="822325"/>
          </a:xfrm>
          <a:prstGeom prst="rect">
            <a:avLst/>
          </a:prstGeom>
          <a:noFill/>
          <a:ln w="9525">
            <a:noFill/>
            <a:miter lim="800000"/>
            <a:headEnd/>
            <a:tailEnd/>
          </a:ln>
        </p:spPr>
        <p:txBody>
          <a:bodyPr lIns="0" tIns="0" rIns="0" bIns="0"/>
          <a:lstStyle/>
          <a:p>
            <a:pPr eaLnBrk="0" hangingPunct="0">
              <a:lnSpc>
                <a:spcPct val="93000"/>
              </a:lnSpc>
              <a:tabLst>
                <a:tab pos="8559800" algn="r"/>
              </a:tabLst>
            </a:pPr>
            <a:endParaRPr lang="it-IT" altLang="de-DE" sz="2100" b="1" dirty="0">
              <a:latin typeface="Arial" charset="0"/>
            </a:endParaRPr>
          </a:p>
        </p:txBody>
      </p:sp>
      <p:sp>
        <p:nvSpPr>
          <p:cNvPr id="8" name="Text Box 8"/>
          <p:cNvSpPr txBox="1">
            <a:spLocks noChangeArrowheads="1"/>
          </p:cNvSpPr>
          <p:nvPr/>
        </p:nvSpPr>
        <p:spPr bwMode="auto">
          <a:xfrm>
            <a:off x="7812360" y="1196752"/>
            <a:ext cx="577850" cy="5729261"/>
          </a:xfrm>
          <a:prstGeom prst="rect">
            <a:avLst/>
          </a:prstGeom>
          <a:noFill/>
          <a:ln w="9525">
            <a:noFill/>
            <a:miter lim="800000"/>
            <a:headEnd/>
            <a:tailEnd/>
          </a:ln>
        </p:spPr>
        <p:txBody>
          <a:bodyPr lIns="0" tIns="0" rIns="0" bIns="0">
            <a:spAutoFit/>
          </a:bodyPr>
          <a:lstStyle/>
          <a:p>
            <a:pPr algn="r" eaLnBrk="0" hangingPunct="0"/>
            <a:r>
              <a:rPr lang="en-GB" b="1" u="sng" dirty="0">
                <a:latin typeface="Arial" charset="0"/>
              </a:rPr>
              <a:t>Page</a:t>
            </a:r>
          </a:p>
          <a:p>
            <a:pPr eaLnBrk="0" hangingPunct="0">
              <a:spcBef>
                <a:spcPct val="35000"/>
              </a:spcBef>
            </a:pPr>
            <a:endParaRPr lang="en-GB" b="1" dirty="0">
              <a:latin typeface="Arial" charset="0"/>
            </a:endParaRPr>
          </a:p>
          <a:p>
            <a:pPr algn="r" eaLnBrk="0" hangingPunct="0"/>
            <a:r>
              <a:rPr lang="en-GB" b="1" dirty="0">
                <a:latin typeface="Arial" charset="0"/>
              </a:rPr>
              <a:t>2</a:t>
            </a:r>
          </a:p>
          <a:p>
            <a:pPr algn="r" eaLnBrk="0" hangingPunct="0"/>
            <a:endParaRPr lang="en-GB" b="1" dirty="0">
              <a:latin typeface="Arial" charset="0"/>
            </a:endParaRPr>
          </a:p>
          <a:p>
            <a:pPr algn="r" eaLnBrk="0" hangingPunct="0"/>
            <a:endParaRPr lang="en-GB" b="1" dirty="0">
              <a:latin typeface="Arial" charset="0"/>
            </a:endParaRPr>
          </a:p>
          <a:p>
            <a:pPr algn="r" eaLnBrk="0" hangingPunct="0"/>
            <a:r>
              <a:rPr lang="en-GB" b="1" dirty="0"/>
              <a:t>4</a:t>
            </a:r>
            <a:endParaRPr lang="en-GB" b="1" dirty="0">
              <a:latin typeface="Arial" charset="0"/>
            </a:endParaRPr>
          </a:p>
          <a:p>
            <a:pPr algn="r" eaLnBrk="0" hangingPunct="0"/>
            <a:endParaRPr lang="en-GB" b="1" dirty="0">
              <a:latin typeface="Arial" charset="0"/>
            </a:endParaRPr>
          </a:p>
          <a:p>
            <a:pPr algn="r" eaLnBrk="0" hangingPunct="0"/>
            <a:endParaRPr lang="en-GB" b="1" dirty="0">
              <a:latin typeface="Arial" charset="0"/>
            </a:endParaRPr>
          </a:p>
          <a:p>
            <a:pPr algn="r" eaLnBrk="0" hangingPunct="0"/>
            <a:r>
              <a:rPr lang="en-GB" b="1" dirty="0" smtClean="0">
                <a:latin typeface="Arial" charset="0"/>
              </a:rPr>
              <a:t>11</a:t>
            </a:r>
          </a:p>
          <a:p>
            <a:pPr algn="r" eaLnBrk="0" hangingPunct="0"/>
            <a:endParaRPr lang="en-GB" b="1" dirty="0" smtClean="0">
              <a:latin typeface="Arial" charset="0"/>
            </a:endParaRPr>
          </a:p>
          <a:p>
            <a:pPr algn="r" eaLnBrk="0" hangingPunct="0"/>
            <a:endParaRPr lang="en-GB" b="1" dirty="0" smtClean="0">
              <a:latin typeface="Arial" charset="0"/>
            </a:endParaRPr>
          </a:p>
          <a:p>
            <a:pPr algn="r" eaLnBrk="0" hangingPunct="0"/>
            <a:r>
              <a:rPr lang="en-GB" b="1" dirty="0" smtClean="0"/>
              <a:t>18</a:t>
            </a:r>
          </a:p>
          <a:p>
            <a:pPr algn="r" eaLnBrk="0" hangingPunct="0"/>
            <a:endParaRPr lang="en-GB" b="1" dirty="0" smtClean="0">
              <a:latin typeface="Arial" charset="0"/>
            </a:endParaRPr>
          </a:p>
          <a:p>
            <a:pPr algn="r" eaLnBrk="0" hangingPunct="0"/>
            <a:endParaRPr lang="en-GB" b="1" dirty="0" smtClean="0"/>
          </a:p>
          <a:p>
            <a:pPr algn="r" eaLnBrk="0" hangingPunct="0"/>
            <a:r>
              <a:rPr lang="en-GB" b="1" dirty="0" smtClean="0">
                <a:latin typeface="Arial" charset="0"/>
              </a:rPr>
              <a:t>31</a:t>
            </a:r>
            <a:endParaRPr lang="en-GB" b="1" dirty="0">
              <a:latin typeface="Arial" charset="0"/>
            </a:endParaRPr>
          </a:p>
          <a:p>
            <a:pPr algn="r" eaLnBrk="0" hangingPunct="0"/>
            <a:endParaRPr lang="en-GB" sz="1600" b="1" dirty="0">
              <a:latin typeface="Arial" charset="0"/>
            </a:endParaRPr>
          </a:p>
          <a:p>
            <a:pPr algn="r" eaLnBrk="0" hangingPunct="0"/>
            <a:endParaRPr lang="en-GB" sz="1600" b="1" dirty="0">
              <a:latin typeface="Arial" charset="0"/>
            </a:endParaRPr>
          </a:p>
          <a:p>
            <a:pPr algn="r" eaLnBrk="0" hangingPunct="0">
              <a:spcBef>
                <a:spcPct val="50000"/>
              </a:spcBef>
            </a:pPr>
            <a:endParaRPr lang="en-GB" sz="1600" dirty="0">
              <a:latin typeface="Arial" charset="0"/>
            </a:endParaRPr>
          </a:p>
          <a:p>
            <a:pPr algn="r" eaLnBrk="0" hangingPunct="0">
              <a:lnSpc>
                <a:spcPct val="150000"/>
              </a:lnSpc>
            </a:pPr>
            <a:endParaRPr lang="en-GB" sz="1600" dirty="0">
              <a:latin typeface="Arial" charset="0"/>
            </a:endParaRPr>
          </a:p>
          <a:p>
            <a:pPr algn="r" eaLnBrk="0" hangingPunct="0"/>
            <a:endParaRPr lang="en-GB" sz="1600" dirty="0">
              <a:latin typeface="Arial"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bwMode="auto">
          <a:xfrm>
            <a:off x="179512" y="1268760"/>
            <a:ext cx="7488832" cy="504056"/>
          </a:xfrm>
          <a:prstGeom prst="rect">
            <a:avLst/>
          </a:prstGeom>
          <a:solidFill>
            <a:schemeClr val="accent2"/>
          </a:solidFill>
          <a:ln>
            <a:miter lim="800000"/>
            <a:headEnd/>
            <a:tailEnd/>
          </a:ln>
          <a:effectLst>
            <a:innerShdw blurRad="63500" dist="25400" dir="9000000">
              <a:prstClr val="black">
                <a:alpha val="50000"/>
              </a:prstClr>
            </a:innerShdw>
          </a:effectLst>
          <a:scene3d>
            <a:camera prst="orthographicFront"/>
            <a:lightRig rig="threePt" dir="t"/>
          </a:scene3d>
          <a:sp3d>
            <a:bevelT w="165100" prst="coolSlant"/>
          </a:sp3d>
        </p:spPr>
        <p:txBody>
          <a:bodyPr lIns="0" tIns="0" rIns="0" bIns="0" anchor="ctr"/>
          <a:lstStyle/>
          <a:p>
            <a:pPr marR="0" lvl="1" indent="0" defTabSz="914400" eaLnBrk="0" latinLnBrk="0" hangingPunct="0">
              <a:lnSpc>
                <a:spcPct val="93000"/>
              </a:lnSpc>
              <a:buClrTx/>
              <a:buSzTx/>
              <a:buFontTx/>
              <a:buNone/>
              <a:tabLst>
                <a:tab pos="571500" algn="l"/>
              </a:tabLst>
              <a:defRPr/>
            </a:pPr>
            <a:endParaRPr kumimoji="1" lang="en-GB" kern="0">
              <a:solidFill>
                <a:srgbClr val="000000"/>
              </a:solidFill>
              <a:latin typeface="Arial"/>
              <a:cs typeface="Arial" charset="0"/>
            </a:endParaRPr>
          </a:p>
        </p:txBody>
      </p:sp>
      <p:sp>
        <p:nvSpPr>
          <p:cNvPr id="6" name="Rettangolo 5"/>
          <p:cNvSpPr/>
          <p:nvPr/>
        </p:nvSpPr>
        <p:spPr bwMode="auto">
          <a:xfrm>
            <a:off x="179512" y="3501008"/>
            <a:ext cx="8640960" cy="576064"/>
          </a:xfrm>
          <a:prstGeom prst="rect">
            <a:avLst/>
          </a:prstGeom>
          <a:solidFill>
            <a:schemeClr val="accent2"/>
          </a:solidFill>
          <a:ln>
            <a:miter lim="800000"/>
            <a:headEnd/>
            <a:tailEnd/>
          </a:ln>
          <a:effectLst>
            <a:innerShdw blurRad="63500" dist="25400" dir="9000000">
              <a:prstClr val="black">
                <a:alpha val="50000"/>
              </a:prstClr>
            </a:innerShdw>
          </a:effectLst>
          <a:scene3d>
            <a:camera prst="orthographicFront"/>
            <a:lightRig rig="threePt" dir="t"/>
          </a:scene3d>
          <a:sp3d>
            <a:bevelT w="165100" prst="coolSlant"/>
          </a:sp3d>
        </p:spPr>
        <p:txBody>
          <a:bodyPr lIns="0" tIns="0" rIns="0" bIns="0" anchor="ctr"/>
          <a:lstStyle/>
          <a:p>
            <a:pPr lvl="1" eaLnBrk="0" hangingPunct="0">
              <a:lnSpc>
                <a:spcPct val="93000"/>
              </a:lnSpc>
              <a:tabLst>
                <a:tab pos="571500" algn="l"/>
              </a:tabLst>
              <a:defRPr/>
            </a:pPr>
            <a:endParaRPr kumimoji="1" lang="en-GB" kern="0">
              <a:solidFill>
                <a:srgbClr val="000000"/>
              </a:solidFill>
              <a:latin typeface="Arial"/>
              <a:cs typeface="Arial" charset="0"/>
            </a:endParaRPr>
          </a:p>
        </p:txBody>
      </p:sp>
      <p:sp>
        <p:nvSpPr>
          <p:cNvPr id="10242" name="Rectangle 2"/>
          <p:cNvSpPr>
            <a:spLocks noGrp="1" noChangeArrowheads="1"/>
          </p:cNvSpPr>
          <p:nvPr>
            <p:ph type="title" idx="4294967295"/>
          </p:nvPr>
        </p:nvSpPr>
        <p:spPr>
          <a:xfrm>
            <a:off x="0" y="836538"/>
            <a:ext cx="8229600" cy="648246"/>
          </a:xfrm>
          <a:prstGeom prst="rect">
            <a:avLst/>
          </a:prstGeom>
        </p:spPr>
        <p:txBody>
          <a:bodyPr/>
          <a:lstStyle/>
          <a:p>
            <a:r>
              <a:rPr lang="pt-BR" dirty="0"/>
              <a:t>Performance Management Evaluation</a:t>
            </a:r>
            <a:r>
              <a:rPr lang="it-IT" dirty="0"/>
              <a:t> </a:t>
            </a:r>
          </a:p>
        </p:txBody>
      </p:sp>
      <p:sp>
        <p:nvSpPr>
          <p:cNvPr id="10243" name="Rectangle 3"/>
          <p:cNvSpPr>
            <a:spLocks noGrp="1" noChangeArrowheads="1"/>
          </p:cNvSpPr>
          <p:nvPr>
            <p:ph type="body" idx="4294967295"/>
          </p:nvPr>
        </p:nvSpPr>
        <p:spPr>
          <a:xfrm>
            <a:off x="251520" y="1341264"/>
            <a:ext cx="8640960" cy="5472112"/>
          </a:xfrm>
          <a:prstGeom prst="rect">
            <a:avLst/>
          </a:prstGeom>
        </p:spPr>
        <p:txBody>
          <a:bodyPr/>
          <a:lstStyle/>
          <a:p>
            <a:pPr marL="533400" indent="-533400" algn="just">
              <a:lnSpc>
                <a:spcPct val="80000"/>
              </a:lnSpc>
              <a:buFontTx/>
              <a:buNone/>
            </a:pPr>
            <a:r>
              <a:rPr lang="en-GB" sz="2000" b="0" dirty="0"/>
              <a:t>Public managers, in practice, use a double system of accounts. </a:t>
            </a:r>
            <a:endParaRPr lang="en-GB" sz="2000" b="0" dirty="0" smtClean="0"/>
          </a:p>
          <a:p>
            <a:pPr marL="533400" indent="-533400" algn="just">
              <a:lnSpc>
                <a:spcPct val="80000"/>
              </a:lnSpc>
              <a:buFontTx/>
              <a:buNone/>
            </a:pPr>
            <a:endParaRPr lang="en-GB" sz="2000" b="0" dirty="0"/>
          </a:p>
          <a:p>
            <a:pPr marL="273050" indent="-273050" algn="just">
              <a:lnSpc>
                <a:spcPct val="80000"/>
              </a:lnSpc>
              <a:buFontTx/>
              <a:buAutoNum type="arabicPeriod"/>
            </a:pPr>
            <a:r>
              <a:rPr lang="en-GB" sz="1800" b="0" dirty="0"/>
              <a:t>They use a formal set of accounts, that ensures that the budget chapters to which their expenditures are assigned are  coherent with the allocations provided by the financial bill. </a:t>
            </a:r>
            <a:endParaRPr lang="en-GB" sz="1800" b="0" dirty="0" smtClean="0"/>
          </a:p>
          <a:p>
            <a:pPr marL="273050" indent="-273050" algn="just">
              <a:lnSpc>
                <a:spcPct val="80000"/>
              </a:lnSpc>
              <a:buFontTx/>
              <a:buAutoNum type="arabicPeriod"/>
            </a:pPr>
            <a:endParaRPr lang="en-GB" sz="1800" b="0" dirty="0"/>
          </a:p>
          <a:p>
            <a:pPr marL="273050" indent="-273050" algn="just">
              <a:lnSpc>
                <a:spcPct val="80000"/>
              </a:lnSpc>
              <a:buFontTx/>
              <a:buAutoNum type="arabicPeriod"/>
            </a:pPr>
            <a:r>
              <a:rPr lang="en-GB" sz="1800" b="0" dirty="0"/>
              <a:t>They develop a second set of accounts, of more substantial, if “shadowy” nature, that can be  utilized to monitor more effectively project expenditure on the basis of principles of effectiveness and economic efficiency. </a:t>
            </a:r>
            <a:endParaRPr lang="en-GB" sz="1800" b="0" dirty="0" smtClean="0"/>
          </a:p>
          <a:p>
            <a:pPr marL="533400" indent="-533400" algn="just">
              <a:lnSpc>
                <a:spcPct val="80000"/>
              </a:lnSpc>
              <a:buFontTx/>
              <a:buNone/>
            </a:pPr>
            <a:endParaRPr lang="en-GB" sz="2000" b="0" dirty="0" smtClean="0"/>
          </a:p>
          <a:p>
            <a:pPr marL="533400" indent="-533400" algn="just">
              <a:lnSpc>
                <a:spcPct val="80000"/>
              </a:lnSpc>
              <a:buFontTx/>
              <a:buNone/>
            </a:pPr>
            <a:r>
              <a:rPr lang="en-GB" sz="2000" b="0" dirty="0" smtClean="0"/>
              <a:t>What </a:t>
            </a:r>
            <a:r>
              <a:rPr lang="en-GB" sz="2000" b="0" dirty="0"/>
              <a:t>are the main tenets of performance management evaluation (PME</a:t>
            </a:r>
            <a:r>
              <a:rPr lang="en-GB" sz="2000" b="0" dirty="0" smtClean="0"/>
              <a:t>)?</a:t>
            </a:r>
          </a:p>
          <a:p>
            <a:pPr marL="533400" indent="-533400" algn="just">
              <a:lnSpc>
                <a:spcPct val="80000"/>
              </a:lnSpc>
              <a:buFontTx/>
              <a:buNone/>
            </a:pPr>
            <a:r>
              <a:rPr lang="en-GB" sz="2000" b="0" dirty="0" smtClean="0"/>
              <a:t> </a:t>
            </a:r>
            <a:endParaRPr lang="en-GB" sz="2000" b="0" dirty="0"/>
          </a:p>
          <a:p>
            <a:pPr marL="273050" indent="-273050" algn="just">
              <a:lnSpc>
                <a:spcPct val="80000"/>
              </a:lnSpc>
            </a:pPr>
            <a:r>
              <a:rPr lang="en-GB" sz="1800" b="0" dirty="0"/>
              <a:t>To construct an information system on the basis of analytical input accounts, including, in particular, </a:t>
            </a:r>
            <a:r>
              <a:rPr lang="en-GB" sz="1800" b="0" dirty="0" err="1"/>
              <a:t>labor</a:t>
            </a:r>
            <a:r>
              <a:rPr lang="en-GB" sz="1800" b="0" dirty="0"/>
              <a:t> of various skill categories and functions, and  intermediate inputs</a:t>
            </a:r>
            <a:r>
              <a:rPr lang="it-IT" sz="1800" b="0" dirty="0"/>
              <a:t> </a:t>
            </a:r>
            <a:endParaRPr lang="it-IT" sz="1800" b="0" dirty="0" smtClean="0"/>
          </a:p>
          <a:p>
            <a:pPr marL="273050" indent="-273050" algn="just">
              <a:lnSpc>
                <a:spcPct val="80000"/>
              </a:lnSpc>
            </a:pPr>
            <a:endParaRPr lang="it-IT" sz="1800" b="0" dirty="0"/>
          </a:p>
          <a:p>
            <a:pPr marL="273050" indent="-273050" algn="just">
              <a:lnSpc>
                <a:spcPct val="80000"/>
              </a:lnSpc>
            </a:pPr>
            <a:r>
              <a:rPr lang="en-GB" sz="1800" b="0" dirty="0"/>
              <a:t>To correspond that each procedure (and ultimately each project) is responsibility of a single officer, who is accountable for it.</a:t>
            </a:r>
            <a:r>
              <a:rPr lang="it-IT" sz="1800" b="0" dirty="0"/>
              <a:t> </a:t>
            </a:r>
            <a:endParaRPr lang="it-IT" sz="1800" b="0" dirty="0" smtClean="0"/>
          </a:p>
          <a:p>
            <a:pPr marL="273050" indent="-273050" algn="just">
              <a:lnSpc>
                <a:spcPct val="80000"/>
              </a:lnSpc>
            </a:pPr>
            <a:endParaRPr lang="it-IT" sz="1800" b="0" dirty="0"/>
          </a:p>
          <a:p>
            <a:pPr marL="273050" indent="-273050" algn="just">
              <a:lnSpc>
                <a:spcPct val="80000"/>
              </a:lnSpc>
            </a:pPr>
            <a:r>
              <a:rPr lang="en-GB" sz="1800" b="0" dirty="0"/>
              <a:t>To offer managers and supervisors a reading of the project “performance accounts” in real time, thus giving them the possibility of effective implementation, correcting manoeuvres and other interventions to improve project performance. </a:t>
            </a:r>
            <a:endParaRPr lang="it-IT" sz="1800" b="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4294967295"/>
          </p:nvPr>
        </p:nvSpPr>
        <p:spPr>
          <a:xfrm>
            <a:off x="683568" y="1855365"/>
            <a:ext cx="8229600" cy="4525963"/>
          </a:xfrm>
          <a:prstGeom prst="rect">
            <a:avLst/>
          </a:prstGeom>
        </p:spPr>
        <p:txBody>
          <a:bodyPr/>
          <a:lstStyle/>
          <a:p>
            <a:pPr>
              <a:lnSpc>
                <a:spcPct val="90000"/>
              </a:lnSpc>
            </a:pPr>
            <a:r>
              <a:rPr lang="en-US" sz="2400" b="0" dirty="0" smtClean="0"/>
              <a:t>The </a:t>
            </a:r>
            <a:r>
              <a:rPr lang="en-US" sz="2400" b="0" dirty="0"/>
              <a:t>scope and the range of questions addressed by PME are vast and so are its possibilities of use</a:t>
            </a:r>
            <a:r>
              <a:rPr lang="it-IT" sz="2400" b="0" dirty="0"/>
              <a:t> </a:t>
            </a:r>
            <a:endParaRPr lang="it-IT" sz="2400" b="0" dirty="0" smtClean="0"/>
          </a:p>
          <a:p>
            <a:pPr>
              <a:lnSpc>
                <a:spcPct val="90000"/>
              </a:lnSpc>
            </a:pPr>
            <a:endParaRPr lang="it-IT" sz="2400" b="0" dirty="0" smtClean="0"/>
          </a:p>
          <a:p>
            <a:pPr>
              <a:lnSpc>
                <a:spcPct val="90000"/>
              </a:lnSpc>
            </a:pPr>
            <a:endParaRPr lang="it-IT" sz="2400" b="0" dirty="0"/>
          </a:p>
          <a:p>
            <a:pPr>
              <a:lnSpc>
                <a:spcPct val="90000"/>
              </a:lnSpc>
            </a:pPr>
            <a:r>
              <a:rPr lang="en-US" sz="2400" b="0" dirty="0"/>
              <a:t>Because the ultimate performance of a project is the realization of its intended (and perhaps unintended) outcomes, however, most of the PME idea  apply in the larger area of evaluating the project on the basis of its final and proven effects. </a:t>
            </a:r>
            <a:endParaRPr lang="it-IT" sz="2400" b="0" dirty="0"/>
          </a:p>
        </p:txBody>
      </p:sp>
      <p:sp>
        <p:nvSpPr>
          <p:cNvPr id="5" name="Rectangle 2"/>
          <p:cNvSpPr txBox="1">
            <a:spLocks noChangeArrowheads="1"/>
          </p:cNvSpPr>
          <p:nvPr/>
        </p:nvSpPr>
        <p:spPr>
          <a:xfrm>
            <a:off x="374848" y="908546"/>
            <a:ext cx="8229600" cy="648246"/>
          </a:xfrm>
          <a:prstGeom prst="rect">
            <a:avLst/>
          </a:prstGeom>
        </p:spPr>
        <p:txBody>
          <a:bodyPr/>
          <a:lstStyle/>
          <a:p>
            <a:pPr marL="0" marR="0" lvl="0" indent="0" algn="l" defTabSz="914400" rtl="0" eaLnBrk="0" fontAlgn="base" latinLnBrk="0" hangingPunct="0">
              <a:lnSpc>
                <a:spcPct val="93000"/>
              </a:lnSpc>
              <a:spcBef>
                <a:spcPct val="0"/>
              </a:spcBef>
              <a:spcAft>
                <a:spcPct val="0"/>
              </a:spcAft>
              <a:buClrTx/>
              <a:buSzTx/>
              <a:buFontTx/>
              <a:buNone/>
              <a:tabLst/>
              <a:defRPr/>
            </a:pPr>
            <a:r>
              <a:rPr kumimoji="1" lang="pt-BR" sz="2100" b="1" i="0" u="none" strike="noStrike" kern="0" cap="none" spc="0" normalizeH="0" baseline="0" noProof="0" dirty="0" smtClean="0">
                <a:ln>
                  <a:noFill/>
                </a:ln>
                <a:solidFill>
                  <a:srgbClr val="000000"/>
                </a:solidFill>
                <a:effectLst/>
                <a:uLnTx/>
                <a:uFillTx/>
                <a:latin typeface="+mj-lt"/>
                <a:ea typeface="+mj-ea"/>
                <a:cs typeface="+mj-cs"/>
              </a:rPr>
              <a:t>Performance Management Evaluation</a:t>
            </a:r>
            <a:r>
              <a:rPr kumimoji="1" lang="it-IT" sz="2100" b="1" i="0" u="none" strike="noStrike" kern="0" cap="none" spc="0" normalizeH="0" baseline="0" noProof="0" dirty="0" smtClean="0">
                <a:ln>
                  <a:noFill/>
                </a:ln>
                <a:solidFill>
                  <a:srgbClr val="000000"/>
                </a:solidFill>
                <a:effectLst/>
                <a:uLnTx/>
                <a:uFillTx/>
                <a:latin typeface="+mj-lt"/>
                <a:ea typeface="+mj-ea"/>
                <a:cs typeface="+mj-cs"/>
              </a:rPr>
              <a:t> </a:t>
            </a:r>
            <a:endParaRPr kumimoji="1" lang="it-IT" sz="2100" b="1" i="0" u="none" strike="noStrike" kern="0" cap="none" spc="0" normalizeH="0" baseline="0" noProof="0" dirty="0">
              <a:ln>
                <a:noFill/>
              </a:ln>
              <a:solidFill>
                <a:srgbClr val="000000"/>
              </a:solidFill>
              <a:effectLst/>
              <a:uLnTx/>
              <a:uFillTx/>
              <a:latin typeface="+mj-lt"/>
              <a:ea typeface="+mj-ea"/>
              <a:cs typeface="+mj-cs"/>
            </a:endParaRPr>
          </a:p>
        </p:txBody>
      </p:sp>
      <p:sp>
        <p:nvSpPr>
          <p:cNvPr id="6" name="Line 7"/>
          <p:cNvSpPr>
            <a:spLocks noChangeShapeType="1"/>
          </p:cNvSpPr>
          <p:nvPr/>
        </p:nvSpPr>
        <p:spPr bwMode="auto">
          <a:xfrm>
            <a:off x="467544" y="2924944"/>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323528" y="836712"/>
            <a:ext cx="8229600" cy="1143000"/>
          </a:xfrm>
        </p:spPr>
        <p:txBody>
          <a:bodyPr rtlCol="0">
            <a:normAutofit/>
          </a:bodyPr>
          <a:lstStyle/>
          <a:p>
            <a:pPr eaLnBrk="1" fontAlgn="auto" hangingPunct="1">
              <a:spcAft>
                <a:spcPts val="0"/>
              </a:spcAft>
              <a:defRPr/>
            </a:pPr>
            <a:r>
              <a:rPr lang="pt-BR" b="1" dirty="0" smtClean="0"/>
              <a:t>Merging PCM and Logframe Approach </a:t>
            </a:r>
            <a:endParaRPr lang="en-US" dirty="0" smtClean="0"/>
          </a:p>
        </p:txBody>
      </p:sp>
      <p:pic>
        <p:nvPicPr>
          <p:cNvPr id="9219" name="Picture 4"/>
          <p:cNvPicPr>
            <a:picLocks noGrp="1" noChangeAspect="1" noChangeArrowheads="1"/>
          </p:cNvPicPr>
          <p:nvPr>
            <p:ph idx="1"/>
          </p:nvPr>
        </p:nvPicPr>
        <p:blipFill>
          <a:blip r:embed="rId3" cstate="print"/>
          <a:srcRect/>
          <a:stretch>
            <a:fillRect/>
          </a:stretch>
        </p:blipFill>
        <p:spPr>
          <a:xfrm>
            <a:off x="428625" y="1593304"/>
            <a:ext cx="8286750" cy="4572000"/>
          </a:xfr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989856"/>
            <a:ext cx="8229600" cy="1143000"/>
          </a:xfrm>
        </p:spPr>
        <p:txBody>
          <a:bodyPr rtlCol="0">
            <a:normAutofit/>
          </a:bodyPr>
          <a:lstStyle/>
          <a:p>
            <a:pPr eaLnBrk="1" fontAlgn="auto" hangingPunct="1">
              <a:spcAft>
                <a:spcPts val="0"/>
              </a:spcAft>
              <a:defRPr/>
            </a:pPr>
            <a:r>
              <a:rPr lang="en-US" dirty="0" smtClean="0"/>
              <a:t>The Project Cycle and the Logical Framework</a:t>
            </a:r>
          </a:p>
        </p:txBody>
      </p:sp>
      <p:graphicFrame>
        <p:nvGraphicFramePr>
          <p:cNvPr id="6" name="Segnaposto contenuto 3"/>
          <p:cNvGraphicFramePr>
            <a:graphicFrameLocks/>
          </p:cNvGraphicFramePr>
          <p:nvPr/>
        </p:nvGraphicFramePr>
        <p:xfrm>
          <a:off x="683568" y="2157936"/>
          <a:ext cx="7929618" cy="31432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olo 1"/>
          <p:cNvSpPr>
            <a:spLocks noGrp="1"/>
          </p:cNvSpPr>
          <p:nvPr>
            <p:ph type="title"/>
          </p:nvPr>
        </p:nvSpPr>
        <p:spPr>
          <a:xfrm>
            <a:off x="457200" y="980728"/>
            <a:ext cx="8229600" cy="1143000"/>
          </a:xfrm>
        </p:spPr>
        <p:txBody>
          <a:bodyPr/>
          <a:lstStyle/>
          <a:p>
            <a:pPr eaLnBrk="1" hangingPunct="1"/>
            <a:r>
              <a:rPr lang="pt-BR" b="1" dirty="0" smtClean="0"/>
              <a:t>The Logical Framework</a:t>
            </a:r>
            <a:endParaRPr lang="en-US" dirty="0" smtClean="0"/>
          </a:p>
        </p:txBody>
      </p:sp>
      <p:pic>
        <p:nvPicPr>
          <p:cNvPr id="7171" name="Picture 4"/>
          <p:cNvPicPr>
            <a:picLocks noGrp="1" noChangeAspect="1" noChangeArrowheads="1"/>
          </p:cNvPicPr>
          <p:nvPr>
            <p:ph idx="1"/>
          </p:nvPr>
        </p:nvPicPr>
        <p:blipFill>
          <a:blip r:embed="rId3" cstate="print"/>
          <a:srcRect/>
          <a:stretch>
            <a:fillRect/>
          </a:stretch>
        </p:blipFill>
        <p:spPr>
          <a:xfrm>
            <a:off x="628650" y="1737320"/>
            <a:ext cx="8229600" cy="4572000"/>
          </a:xfr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olo 1"/>
          <p:cNvSpPr>
            <a:spLocks noGrp="1"/>
          </p:cNvSpPr>
          <p:nvPr>
            <p:ph type="title"/>
          </p:nvPr>
        </p:nvSpPr>
        <p:spPr>
          <a:xfrm>
            <a:off x="457200" y="845840"/>
            <a:ext cx="8229600" cy="1143000"/>
          </a:xfrm>
        </p:spPr>
        <p:txBody>
          <a:bodyPr/>
          <a:lstStyle/>
          <a:p>
            <a:pPr eaLnBrk="1" hangingPunct="1"/>
            <a:r>
              <a:rPr lang="pt-BR" b="1" dirty="0" smtClean="0"/>
              <a:t>The Logical Framework</a:t>
            </a:r>
            <a:endParaRPr lang="en-US" dirty="0" smtClean="0"/>
          </a:p>
        </p:txBody>
      </p:sp>
      <p:sp>
        <p:nvSpPr>
          <p:cNvPr id="8195" name="Segnaposto contenuto 2"/>
          <p:cNvSpPr>
            <a:spLocks noGrp="1"/>
          </p:cNvSpPr>
          <p:nvPr>
            <p:ph idx="1"/>
          </p:nvPr>
        </p:nvSpPr>
        <p:spPr>
          <a:xfrm>
            <a:off x="539552" y="1700808"/>
            <a:ext cx="8229600" cy="4525962"/>
          </a:xfrm>
        </p:spPr>
        <p:txBody>
          <a:bodyPr/>
          <a:lstStyle/>
          <a:p>
            <a:pPr algn="just" eaLnBrk="1" hangingPunct="1"/>
            <a:r>
              <a:rPr lang="en-US" sz="2000" b="0" dirty="0" smtClean="0"/>
              <a:t>In practice, the emphasis put on consistent design and consequent impact assessment not only deflates somewhat the importance of the CBM approach, but tends to generate contrasts and some time conflicts with the concern of impact assessment during and after project implementation.  </a:t>
            </a:r>
          </a:p>
          <a:p>
            <a:pPr algn="just" eaLnBrk="1" hangingPunct="1"/>
            <a:endParaRPr lang="en-US" sz="2000" b="0" dirty="0" smtClean="0"/>
          </a:p>
          <a:p>
            <a:pPr algn="just" eaLnBrk="1" hangingPunct="1"/>
            <a:r>
              <a:rPr lang="en-US" sz="2000" b="0" dirty="0" smtClean="0"/>
              <a:t>The nature of CBM evaluation, furthermore, is more technical, its background more distinctively theoretical and its reports lengthier and less transparent and “absorbable” by managers and bureaucrats. The EU has thus attempted to reduce these conflicts by using the project cycle process (PCP), already developed within the cost benefit – economic evaluation framework, as an integrating tool.</a:t>
            </a:r>
          </a:p>
          <a:p>
            <a:pPr eaLnBrk="1" hangingPunct="1"/>
            <a:endParaRPr lang="en-US" dirty="0" smtClean="0"/>
          </a:p>
        </p:txBody>
      </p:sp>
      <p:sp>
        <p:nvSpPr>
          <p:cNvPr id="4" name="Line 7"/>
          <p:cNvSpPr>
            <a:spLocks noChangeShapeType="1"/>
          </p:cNvSpPr>
          <p:nvPr/>
        </p:nvSpPr>
        <p:spPr bwMode="auto">
          <a:xfrm>
            <a:off x="467544" y="3429000"/>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0"/>
          </p:nvPr>
        </p:nvSpPr>
        <p:spPr/>
        <p:txBody>
          <a:bodyPr/>
          <a:lstStyle/>
          <a:p>
            <a:pPr>
              <a:defRPr/>
            </a:pPr>
            <a:fld id="{D19F591E-8D34-40F7-BEE6-F3CEA64B0879}" type="slidenum">
              <a:rPr lang="en-GB" smtClean="0"/>
              <a:pPr>
                <a:defRPr/>
              </a:pPr>
              <a:t>18</a:t>
            </a:fld>
            <a:endParaRPr lang="en-GB"/>
          </a:p>
        </p:txBody>
      </p:sp>
      <p:sp>
        <p:nvSpPr>
          <p:cNvPr id="5" name="AutoShape 5"/>
          <p:cNvSpPr>
            <a:spLocks noChangeArrowheads="1"/>
          </p:cNvSpPr>
          <p:nvPr/>
        </p:nvSpPr>
        <p:spPr bwMode="auto">
          <a:xfrm>
            <a:off x="251520" y="4120877"/>
            <a:ext cx="8424863" cy="676275"/>
          </a:xfrm>
          <a:prstGeom prst="roundRect">
            <a:avLst>
              <a:gd name="adj" fmla="val 16667"/>
            </a:avLst>
          </a:prstGeom>
          <a:solidFill>
            <a:schemeClr val="accent2"/>
          </a:solidFill>
          <a:ln w="9525">
            <a:noFill/>
            <a:round/>
            <a:headEnd/>
            <a:tailEnd/>
          </a:ln>
          <a:effectLst/>
          <a:scene3d>
            <a:camera prst="orthographicFront"/>
            <a:lightRig rig="threePt" dir="t"/>
          </a:scene3d>
          <a:sp3d>
            <a:bevelT w="165100" prst="coolSlant"/>
          </a:sp3d>
        </p:spPr>
        <p:txBody>
          <a:bodyPr wrap="none" lIns="0" tIns="0" rIns="0" bIns="0" anchor="ctr"/>
          <a:lstStyle/>
          <a:p>
            <a:pPr algn="ctr" eaLnBrk="0" hangingPunct="0">
              <a:defRPr/>
            </a:pPr>
            <a:endParaRPr lang="en-GB">
              <a:cs typeface="+mn-cs"/>
            </a:endParaRPr>
          </a:p>
        </p:txBody>
      </p:sp>
      <p:sp>
        <p:nvSpPr>
          <p:cNvPr id="6" name="Rectangle 6"/>
          <p:cNvSpPr>
            <a:spLocks noChangeArrowheads="1"/>
          </p:cNvSpPr>
          <p:nvPr/>
        </p:nvSpPr>
        <p:spPr bwMode="auto">
          <a:xfrm>
            <a:off x="380968" y="1564243"/>
            <a:ext cx="8129587" cy="4355038"/>
          </a:xfrm>
          <a:prstGeom prst="rect">
            <a:avLst/>
          </a:prstGeom>
          <a:noFill/>
          <a:ln w="9525">
            <a:noFill/>
            <a:miter lim="800000"/>
            <a:headEnd/>
            <a:tailEnd/>
          </a:ln>
        </p:spPr>
        <p:txBody>
          <a:bodyPr lIns="0" tIns="0" rIns="0" bIns="0">
            <a:spAutoFit/>
          </a:bodyPr>
          <a:lstStyle/>
          <a:p>
            <a:pPr marL="369888" indent="-369888" eaLnBrk="0" hangingPunct="0">
              <a:buFont typeface="Wingdings" pitchFamily="2" charset="2"/>
              <a:buChar char="Ø"/>
              <a:tabLst>
                <a:tab pos="952500" algn="l"/>
                <a:tab pos="8534400" algn="r"/>
              </a:tabLst>
            </a:pPr>
            <a:endParaRPr lang="en-GB" altLang="de-DE" sz="1700" dirty="0">
              <a:solidFill>
                <a:schemeClr val="tx1"/>
              </a:solidFill>
              <a:latin typeface="Arial" charset="0"/>
            </a:endParaRPr>
          </a:p>
          <a:p>
            <a:pPr marL="369888" indent="-369888" eaLnBrk="0" hangingPunct="0">
              <a:buFont typeface="Wingdings" pitchFamily="2" charset="2"/>
              <a:buChar char="Ø"/>
              <a:tabLst>
                <a:tab pos="952500" algn="l"/>
                <a:tab pos="8534400" algn="r"/>
              </a:tabLst>
            </a:pPr>
            <a:r>
              <a:rPr lang="en-GB" altLang="de-DE" b="1" dirty="0" smtClean="0"/>
              <a:t>Introduction</a:t>
            </a:r>
            <a:endParaRPr lang="en-GB" altLang="de-DE" b="1" dirty="0">
              <a:solidFill>
                <a:schemeClr val="tx1"/>
              </a:solidFill>
              <a:latin typeface="Arial" charset="0"/>
            </a:endParaRPr>
          </a:p>
          <a:p>
            <a:pPr marL="369888" indent="-369888" eaLnBrk="0" hangingPunct="0">
              <a:buFont typeface="Wingdings" pitchFamily="2" charset="2"/>
              <a:buChar char="Ø"/>
              <a:tabLst>
                <a:tab pos="952500" algn="l"/>
                <a:tab pos="8534400" algn="r"/>
              </a:tabLst>
            </a:pPr>
            <a:endParaRPr lang="en-GB" altLang="de-DE" b="1" dirty="0">
              <a:solidFill>
                <a:schemeClr val="tx1"/>
              </a:solidFill>
              <a:latin typeface="Arial" charset="0"/>
            </a:endParaRPr>
          </a:p>
          <a:p>
            <a:pPr marL="369888" indent="-369888" eaLnBrk="0" hangingPunct="0">
              <a:tabLst>
                <a:tab pos="952500" algn="l"/>
                <a:tab pos="8534400" algn="r"/>
              </a:tabLst>
            </a:pPr>
            <a:endParaRPr lang="en-GB" altLang="de-DE" b="1" dirty="0">
              <a:solidFill>
                <a:schemeClr val="tx1"/>
              </a:solidFill>
              <a:latin typeface="Arial" charset="0"/>
            </a:endParaRPr>
          </a:p>
          <a:p>
            <a:pPr marL="369888" indent="-369888" eaLnBrk="0" hangingPunct="0">
              <a:buFont typeface="Wingdings" pitchFamily="2" charset="2"/>
              <a:buChar char="Ø"/>
              <a:tabLst>
                <a:tab pos="952500" algn="l"/>
                <a:tab pos="8534400" algn="r"/>
              </a:tabLst>
            </a:pPr>
            <a:r>
              <a:rPr lang="en-GB" b="1" dirty="0" smtClean="0"/>
              <a:t>Capital budgeting and Government accounts</a:t>
            </a:r>
            <a:endParaRPr lang="en-GB" b="1" dirty="0">
              <a:solidFill>
                <a:schemeClr val="tx1"/>
              </a:solidFill>
              <a:latin typeface="Arial" charset="0"/>
            </a:endParaRPr>
          </a:p>
          <a:p>
            <a:pPr marL="369888" indent="-369888" eaLnBrk="0" hangingPunct="0">
              <a:buFont typeface="Wingdings" pitchFamily="2" charset="2"/>
              <a:buChar char="Ø"/>
              <a:tabLst>
                <a:tab pos="952500" algn="l"/>
                <a:tab pos="8534400" algn="r"/>
              </a:tabLst>
            </a:pPr>
            <a:endParaRPr lang="en-GB" b="1" dirty="0">
              <a:solidFill>
                <a:schemeClr val="tx1"/>
              </a:solidFill>
              <a:latin typeface="Arial" charset="0"/>
            </a:endParaRPr>
          </a:p>
          <a:p>
            <a:pPr marL="369888" indent="-369888" eaLnBrk="0" hangingPunct="0">
              <a:tabLst>
                <a:tab pos="952500" algn="l"/>
                <a:tab pos="8534400" algn="r"/>
              </a:tabLst>
            </a:pPr>
            <a:endParaRPr lang="en-GB" b="1" dirty="0">
              <a:solidFill>
                <a:schemeClr val="tx1"/>
              </a:solidFill>
              <a:latin typeface="Arial" charset="0"/>
            </a:endParaRPr>
          </a:p>
          <a:p>
            <a:pPr marL="369888" indent="-369888" eaLnBrk="0" hangingPunct="0">
              <a:buFont typeface="Wingdings" pitchFamily="2" charset="2"/>
              <a:buChar char="Ø"/>
              <a:tabLst>
                <a:tab pos="952500" algn="l"/>
                <a:tab pos="8534400" algn="r"/>
              </a:tabLst>
            </a:pPr>
            <a:r>
              <a:rPr lang="en-GB" b="1" dirty="0" smtClean="0">
                <a:solidFill>
                  <a:schemeClr val="tx1"/>
                </a:solidFill>
                <a:latin typeface="Arial" charset="0"/>
              </a:rPr>
              <a:t>Performance management evaluation</a:t>
            </a:r>
          </a:p>
          <a:p>
            <a:pPr marL="369888" indent="-369888" eaLnBrk="0" hangingPunct="0">
              <a:buFont typeface="Wingdings" pitchFamily="2" charset="2"/>
              <a:buChar char="Ø"/>
              <a:tabLst>
                <a:tab pos="952500" algn="l"/>
                <a:tab pos="8534400" algn="r"/>
              </a:tabLst>
            </a:pPr>
            <a:endParaRPr lang="en-GB" b="1" dirty="0" smtClean="0">
              <a:solidFill>
                <a:schemeClr val="tx1"/>
              </a:solidFill>
              <a:latin typeface="Arial" charset="0"/>
            </a:endParaRPr>
          </a:p>
          <a:p>
            <a:pPr marL="369888" indent="-369888" eaLnBrk="0" hangingPunct="0">
              <a:buFont typeface="Wingdings" pitchFamily="2" charset="2"/>
              <a:buChar char="Ø"/>
              <a:tabLst>
                <a:tab pos="952500" algn="l"/>
                <a:tab pos="8534400" algn="r"/>
              </a:tabLst>
            </a:pPr>
            <a:endParaRPr lang="en-GB" b="1" dirty="0" smtClean="0">
              <a:solidFill>
                <a:schemeClr val="tx1"/>
              </a:solidFill>
              <a:latin typeface="Arial" charset="0"/>
            </a:endParaRPr>
          </a:p>
          <a:p>
            <a:pPr marL="369888" indent="-369888" eaLnBrk="0" hangingPunct="0">
              <a:buFont typeface="Wingdings" pitchFamily="2" charset="2"/>
              <a:buChar char="Ø"/>
              <a:tabLst>
                <a:tab pos="952500" algn="l"/>
                <a:tab pos="8534400" algn="r"/>
              </a:tabLst>
            </a:pPr>
            <a:r>
              <a:rPr lang="pt-BR" b="1" dirty="0"/>
              <a:t>A </a:t>
            </a:r>
            <a:r>
              <a:rPr lang="pt-BR" b="1" dirty="0" smtClean="0"/>
              <a:t>recent </a:t>
            </a:r>
            <a:r>
              <a:rPr lang="pt-BR" b="1" dirty="0"/>
              <a:t>d</a:t>
            </a:r>
            <a:r>
              <a:rPr lang="pt-BR" b="1" dirty="0" smtClean="0"/>
              <a:t>evelopment </a:t>
            </a:r>
            <a:r>
              <a:rPr lang="pt-BR" b="1" dirty="0"/>
              <a:t>in </a:t>
            </a:r>
            <a:r>
              <a:rPr lang="pt-BR" b="1" dirty="0" smtClean="0"/>
              <a:t>evaluation</a:t>
            </a:r>
            <a:r>
              <a:rPr lang="pt-BR" b="1" dirty="0"/>
              <a:t>: the Real Option </a:t>
            </a:r>
            <a:r>
              <a:rPr lang="pt-BR" b="1" dirty="0" smtClean="0"/>
              <a:t>Methodology</a:t>
            </a:r>
          </a:p>
          <a:p>
            <a:pPr marL="369888" indent="-369888" eaLnBrk="0" hangingPunct="0">
              <a:buFont typeface="Wingdings" pitchFamily="2" charset="2"/>
              <a:buChar char="Ø"/>
              <a:tabLst>
                <a:tab pos="952500" algn="l"/>
                <a:tab pos="8534400" algn="r"/>
              </a:tabLst>
            </a:pPr>
            <a:endParaRPr lang="pt-BR" b="1" dirty="0" smtClean="0"/>
          </a:p>
          <a:p>
            <a:pPr marL="369888" indent="-369888" eaLnBrk="0" hangingPunct="0">
              <a:buFont typeface="Wingdings" pitchFamily="2" charset="2"/>
              <a:buChar char="Ø"/>
              <a:tabLst>
                <a:tab pos="952500" algn="l"/>
                <a:tab pos="8534400" algn="r"/>
              </a:tabLst>
            </a:pPr>
            <a:endParaRPr lang="pt-BR" b="1" dirty="0" smtClean="0"/>
          </a:p>
          <a:p>
            <a:pPr marL="369888" indent="-369888" eaLnBrk="0" hangingPunct="0">
              <a:buFont typeface="Wingdings" pitchFamily="2" charset="2"/>
              <a:buChar char="Ø"/>
              <a:tabLst>
                <a:tab pos="952500" algn="l"/>
                <a:tab pos="8534400" algn="r"/>
              </a:tabLst>
            </a:pPr>
            <a:r>
              <a:rPr lang="pt-BR" b="1" dirty="0" smtClean="0"/>
              <a:t>Some general </a:t>
            </a:r>
            <a:r>
              <a:rPr lang="pt-BR" b="1" dirty="0" smtClean="0"/>
              <a:t>conclusions</a:t>
            </a:r>
            <a:endParaRPr lang="en-GB" b="1" dirty="0"/>
          </a:p>
          <a:p>
            <a:pPr marL="369888" indent="-369888" eaLnBrk="0" hangingPunct="0">
              <a:tabLst>
                <a:tab pos="952500" algn="l"/>
                <a:tab pos="8534400" algn="r"/>
              </a:tabLst>
            </a:pPr>
            <a:endParaRPr lang="en-GB" b="1" dirty="0" smtClean="0">
              <a:solidFill>
                <a:schemeClr val="tx1"/>
              </a:solidFill>
              <a:latin typeface="Arial" charset="0"/>
            </a:endParaRPr>
          </a:p>
          <a:p>
            <a:pPr marL="827088" lvl="1" indent="-369888" eaLnBrk="0" hangingPunct="0">
              <a:buFont typeface="Wingdings" pitchFamily="2" charset="2"/>
              <a:buChar char="§"/>
              <a:tabLst>
                <a:tab pos="952500" algn="l"/>
                <a:tab pos="8534400" algn="r"/>
              </a:tabLst>
            </a:pPr>
            <a:endParaRPr lang="en-GB" sz="1400" b="0" dirty="0" smtClean="0">
              <a:solidFill>
                <a:schemeClr val="tx1"/>
              </a:solidFill>
              <a:latin typeface="Arial" charset="0"/>
            </a:endParaRPr>
          </a:p>
        </p:txBody>
      </p:sp>
      <p:sp>
        <p:nvSpPr>
          <p:cNvPr id="8" name="Text Box 8"/>
          <p:cNvSpPr txBox="1">
            <a:spLocks noChangeArrowheads="1"/>
          </p:cNvSpPr>
          <p:nvPr/>
        </p:nvSpPr>
        <p:spPr bwMode="auto">
          <a:xfrm>
            <a:off x="7812360" y="1196752"/>
            <a:ext cx="577850" cy="5729261"/>
          </a:xfrm>
          <a:prstGeom prst="rect">
            <a:avLst/>
          </a:prstGeom>
          <a:noFill/>
          <a:ln w="9525">
            <a:noFill/>
            <a:miter lim="800000"/>
            <a:headEnd/>
            <a:tailEnd/>
          </a:ln>
        </p:spPr>
        <p:txBody>
          <a:bodyPr lIns="0" tIns="0" rIns="0" bIns="0">
            <a:spAutoFit/>
          </a:bodyPr>
          <a:lstStyle/>
          <a:p>
            <a:pPr algn="r" eaLnBrk="0" hangingPunct="0"/>
            <a:r>
              <a:rPr lang="en-GB" b="1" u="sng" dirty="0">
                <a:latin typeface="Arial" charset="0"/>
              </a:rPr>
              <a:t>Page</a:t>
            </a:r>
          </a:p>
          <a:p>
            <a:pPr eaLnBrk="0" hangingPunct="0">
              <a:spcBef>
                <a:spcPct val="35000"/>
              </a:spcBef>
            </a:pPr>
            <a:endParaRPr lang="en-GB" b="1" dirty="0">
              <a:latin typeface="Arial" charset="0"/>
            </a:endParaRPr>
          </a:p>
          <a:p>
            <a:pPr algn="r" eaLnBrk="0" hangingPunct="0"/>
            <a:r>
              <a:rPr lang="en-GB" b="1" dirty="0">
                <a:latin typeface="Arial" charset="0"/>
              </a:rPr>
              <a:t>2</a:t>
            </a:r>
          </a:p>
          <a:p>
            <a:pPr algn="r" eaLnBrk="0" hangingPunct="0"/>
            <a:endParaRPr lang="en-GB" b="1" dirty="0">
              <a:latin typeface="Arial" charset="0"/>
            </a:endParaRPr>
          </a:p>
          <a:p>
            <a:pPr algn="r" eaLnBrk="0" hangingPunct="0"/>
            <a:endParaRPr lang="en-GB" b="1" dirty="0">
              <a:latin typeface="Arial" charset="0"/>
            </a:endParaRPr>
          </a:p>
          <a:p>
            <a:pPr algn="r" eaLnBrk="0" hangingPunct="0"/>
            <a:r>
              <a:rPr lang="en-GB" b="1" dirty="0"/>
              <a:t>4</a:t>
            </a:r>
            <a:endParaRPr lang="en-GB" b="1" dirty="0">
              <a:latin typeface="Arial" charset="0"/>
            </a:endParaRPr>
          </a:p>
          <a:p>
            <a:pPr algn="r" eaLnBrk="0" hangingPunct="0"/>
            <a:endParaRPr lang="en-GB" b="1" dirty="0">
              <a:latin typeface="Arial" charset="0"/>
            </a:endParaRPr>
          </a:p>
          <a:p>
            <a:pPr algn="r" eaLnBrk="0" hangingPunct="0"/>
            <a:endParaRPr lang="en-GB" b="1" dirty="0">
              <a:latin typeface="Arial" charset="0"/>
            </a:endParaRPr>
          </a:p>
          <a:p>
            <a:pPr algn="r" eaLnBrk="0" hangingPunct="0"/>
            <a:r>
              <a:rPr lang="en-GB" b="1" dirty="0" smtClean="0">
                <a:latin typeface="Arial" charset="0"/>
              </a:rPr>
              <a:t>11</a:t>
            </a:r>
          </a:p>
          <a:p>
            <a:pPr algn="r" eaLnBrk="0" hangingPunct="0"/>
            <a:endParaRPr lang="en-GB" b="1" dirty="0" smtClean="0">
              <a:latin typeface="Arial" charset="0"/>
            </a:endParaRPr>
          </a:p>
          <a:p>
            <a:pPr algn="r" eaLnBrk="0" hangingPunct="0"/>
            <a:endParaRPr lang="en-GB" b="1" dirty="0" smtClean="0">
              <a:latin typeface="Arial" charset="0"/>
            </a:endParaRPr>
          </a:p>
          <a:p>
            <a:pPr algn="r" eaLnBrk="0" hangingPunct="0"/>
            <a:r>
              <a:rPr lang="en-GB" b="1" dirty="0" smtClean="0"/>
              <a:t>18</a:t>
            </a:r>
          </a:p>
          <a:p>
            <a:pPr algn="r" eaLnBrk="0" hangingPunct="0"/>
            <a:endParaRPr lang="en-GB" b="1" dirty="0" smtClean="0">
              <a:latin typeface="Arial" charset="0"/>
            </a:endParaRPr>
          </a:p>
          <a:p>
            <a:pPr algn="r" eaLnBrk="0" hangingPunct="0"/>
            <a:endParaRPr lang="en-GB" b="1" dirty="0" smtClean="0"/>
          </a:p>
          <a:p>
            <a:pPr algn="r" eaLnBrk="0" hangingPunct="0"/>
            <a:r>
              <a:rPr lang="en-GB" b="1" dirty="0" smtClean="0">
                <a:latin typeface="Arial" charset="0"/>
              </a:rPr>
              <a:t>31</a:t>
            </a:r>
            <a:endParaRPr lang="en-GB" b="1" dirty="0">
              <a:latin typeface="Arial" charset="0"/>
            </a:endParaRPr>
          </a:p>
          <a:p>
            <a:pPr algn="r" eaLnBrk="0" hangingPunct="0"/>
            <a:endParaRPr lang="en-GB" sz="1600" b="1" dirty="0">
              <a:latin typeface="Arial" charset="0"/>
            </a:endParaRPr>
          </a:p>
          <a:p>
            <a:pPr algn="r" eaLnBrk="0" hangingPunct="0"/>
            <a:endParaRPr lang="en-GB" sz="1600" b="1" dirty="0">
              <a:latin typeface="Arial" charset="0"/>
            </a:endParaRPr>
          </a:p>
          <a:p>
            <a:pPr algn="r" eaLnBrk="0" hangingPunct="0">
              <a:spcBef>
                <a:spcPct val="50000"/>
              </a:spcBef>
            </a:pPr>
            <a:endParaRPr lang="en-GB" sz="1600" dirty="0">
              <a:latin typeface="Arial" charset="0"/>
            </a:endParaRPr>
          </a:p>
          <a:p>
            <a:pPr algn="r" eaLnBrk="0" hangingPunct="0">
              <a:lnSpc>
                <a:spcPct val="150000"/>
              </a:lnSpc>
            </a:pPr>
            <a:endParaRPr lang="en-GB" sz="1600" dirty="0">
              <a:latin typeface="Arial" charset="0"/>
            </a:endParaRPr>
          </a:p>
          <a:p>
            <a:pPr algn="r" eaLnBrk="0" hangingPunct="0"/>
            <a:endParaRPr lang="en-GB" sz="1600" dirty="0">
              <a:latin typeface="Arial"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a:xfrm>
            <a:off x="179512" y="917848"/>
            <a:ext cx="8784976" cy="1143000"/>
          </a:xfrm>
          <a:prstGeom prst="rect">
            <a:avLst/>
          </a:prstGeom>
        </p:spPr>
        <p:txBody>
          <a:bodyPr/>
          <a:lstStyle/>
          <a:p>
            <a:r>
              <a:rPr lang="pt-BR" dirty="0" smtClean="0"/>
              <a:t/>
            </a:r>
            <a:br>
              <a:rPr lang="pt-BR" dirty="0" smtClean="0"/>
            </a:br>
            <a:r>
              <a:rPr lang="pt-BR" dirty="0" smtClean="0"/>
              <a:t>A </a:t>
            </a:r>
            <a:r>
              <a:rPr lang="pt-BR" dirty="0"/>
              <a:t>Recent Development in Evaluation: the Real Option Methodology</a:t>
            </a:r>
            <a:r>
              <a:rPr lang="it-IT" dirty="0"/>
              <a:t> </a:t>
            </a:r>
          </a:p>
        </p:txBody>
      </p:sp>
      <p:sp>
        <p:nvSpPr>
          <p:cNvPr id="16387" name="Rectangle 3"/>
          <p:cNvSpPr>
            <a:spLocks noGrp="1" noChangeArrowheads="1"/>
          </p:cNvSpPr>
          <p:nvPr>
            <p:ph type="body" sz="half" idx="4294967295"/>
          </p:nvPr>
        </p:nvSpPr>
        <p:spPr>
          <a:xfrm>
            <a:off x="683568" y="2321024"/>
            <a:ext cx="8075613" cy="3124200"/>
          </a:xfrm>
          <a:prstGeom prst="rect">
            <a:avLst/>
          </a:prstGeom>
        </p:spPr>
        <p:txBody>
          <a:bodyPr/>
          <a:lstStyle/>
          <a:p>
            <a:r>
              <a:rPr lang="pt-BR" sz="2000" b="0" dirty="0" smtClean="0"/>
              <a:t>a recent development is the increasing application of Extended Cost Benefit (ECB), i.e. of CBA extended to consideration of the so called real option values. </a:t>
            </a:r>
          </a:p>
          <a:p>
            <a:endParaRPr lang="pt-BR" sz="2000" b="0" dirty="0" smtClean="0"/>
          </a:p>
          <a:p>
            <a:endParaRPr lang="pt-BR" sz="2000" b="0" dirty="0" smtClean="0"/>
          </a:p>
          <a:p>
            <a:r>
              <a:rPr lang="en-US" sz="2000" b="0" dirty="0" smtClean="0"/>
              <a:t>This type of evaluation is based </a:t>
            </a:r>
          </a:p>
          <a:p>
            <a:pPr lvl="2">
              <a:buFontTx/>
              <a:buNone/>
            </a:pPr>
            <a:r>
              <a:rPr lang="en-US" sz="1800" dirty="0"/>
              <a:t>on a multi-stage investment or policy problem under uncertainty. The decision maker is faced with an irreversible (or costly to reverse decision) about the direction of the economy. </a:t>
            </a:r>
          </a:p>
          <a:p>
            <a:pPr lvl="2">
              <a:buFontTx/>
              <a:buNone/>
            </a:pPr>
            <a:endParaRPr lang="en-US" sz="1800" dirty="0"/>
          </a:p>
          <a:p>
            <a:pPr>
              <a:buFontTx/>
              <a:buNone/>
            </a:pPr>
            <a:endParaRPr lang="it-IT" sz="2400" dirty="0"/>
          </a:p>
        </p:txBody>
      </p:sp>
      <p:sp>
        <p:nvSpPr>
          <p:cNvPr id="5" name="Line 7"/>
          <p:cNvSpPr>
            <a:spLocks noChangeShapeType="1"/>
          </p:cNvSpPr>
          <p:nvPr/>
        </p:nvSpPr>
        <p:spPr bwMode="auto">
          <a:xfrm>
            <a:off x="467544" y="3573016"/>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0"/>
          </p:nvPr>
        </p:nvSpPr>
        <p:spPr/>
        <p:txBody>
          <a:bodyPr/>
          <a:lstStyle/>
          <a:p>
            <a:pPr>
              <a:defRPr/>
            </a:pPr>
            <a:fld id="{D19F591E-8D34-40F7-BEE6-F3CEA64B0879}" type="slidenum">
              <a:rPr lang="en-GB" smtClean="0"/>
              <a:pPr>
                <a:defRPr/>
              </a:pPr>
              <a:t>2</a:t>
            </a:fld>
            <a:endParaRPr lang="en-GB"/>
          </a:p>
        </p:txBody>
      </p:sp>
      <p:sp>
        <p:nvSpPr>
          <p:cNvPr id="5" name="AutoShape 5"/>
          <p:cNvSpPr>
            <a:spLocks noChangeArrowheads="1"/>
          </p:cNvSpPr>
          <p:nvPr/>
        </p:nvSpPr>
        <p:spPr bwMode="auto">
          <a:xfrm>
            <a:off x="273050" y="1666875"/>
            <a:ext cx="8424863" cy="676275"/>
          </a:xfrm>
          <a:prstGeom prst="roundRect">
            <a:avLst>
              <a:gd name="adj" fmla="val 16667"/>
            </a:avLst>
          </a:prstGeom>
          <a:solidFill>
            <a:schemeClr val="accent2"/>
          </a:solidFill>
          <a:ln w="9525">
            <a:noFill/>
            <a:round/>
            <a:headEnd/>
            <a:tailEnd/>
          </a:ln>
          <a:effectLst/>
          <a:scene3d>
            <a:camera prst="orthographicFront"/>
            <a:lightRig rig="threePt" dir="t"/>
          </a:scene3d>
          <a:sp3d>
            <a:bevelT w="165100" prst="coolSlant"/>
          </a:sp3d>
        </p:spPr>
        <p:txBody>
          <a:bodyPr wrap="none" lIns="0" tIns="0" rIns="0" bIns="0" anchor="ctr"/>
          <a:lstStyle/>
          <a:p>
            <a:pPr algn="ctr" eaLnBrk="0" hangingPunct="0">
              <a:defRPr/>
            </a:pPr>
            <a:endParaRPr lang="en-GB">
              <a:cs typeface="+mn-cs"/>
            </a:endParaRPr>
          </a:p>
        </p:txBody>
      </p:sp>
      <p:sp>
        <p:nvSpPr>
          <p:cNvPr id="6" name="Rectangle 6"/>
          <p:cNvSpPr>
            <a:spLocks noChangeArrowheads="1"/>
          </p:cNvSpPr>
          <p:nvPr/>
        </p:nvSpPr>
        <p:spPr bwMode="auto">
          <a:xfrm>
            <a:off x="380968" y="1564243"/>
            <a:ext cx="8129587" cy="4355038"/>
          </a:xfrm>
          <a:prstGeom prst="rect">
            <a:avLst/>
          </a:prstGeom>
          <a:noFill/>
          <a:ln w="9525">
            <a:noFill/>
            <a:miter lim="800000"/>
            <a:headEnd/>
            <a:tailEnd/>
          </a:ln>
        </p:spPr>
        <p:txBody>
          <a:bodyPr lIns="0" tIns="0" rIns="0" bIns="0">
            <a:spAutoFit/>
          </a:bodyPr>
          <a:lstStyle/>
          <a:p>
            <a:pPr marL="369888" indent="-369888" eaLnBrk="0" hangingPunct="0">
              <a:buFont typeface="Wingdings" pitchFamily="2" charset="2"/>
              <a:buChar char="Ø"/>
              <a:tabLst>
                <a:tab pos="952500" algn="l"/>
                <a:tab pos="8534400" algn="r"/>
              </a:tabLst>
            </a:pPr>
            <a:endParaRPr lang="en-GB" altLang="de-DE" sz="1700" dirty="0">
              <a:solidFill>
                <a:schemeClr val="tx1"/>
              </a:solidFill>
              <a:latin typeface="Arial" charset="0"/>
            </a:endParaRPr>
          </a:p>
          <a:p>
            <a:pPr marL="369888" indent="-369888" eaLnBrk="0" hangingPunct="0">
              <a:buFont typeface="Wingdings" pitchFamily="2" charset="2"/>
              <a:buChar char="Ø"/>
              <a:tabLst>
                <a:tab pos="952500" algn="l"/>
                <a:tab pos="8534400" algn="r"/>
              </a:tabLst>
            </a:pPr>
            <a:r>
              <a:rPr lang="en-GB" altLang="de-DE" b="1" dirty="0" smtClean="0"/>
              <a:t>Introduction</a:t>
            </a:r>
            <a:endParaRPr lang="en-GB" altLang="de-DE" b="1" dirty="0">
              <a:solidFill>
                <a:schemeClr val="tx1"/>
              </a:solidFill>
              <a:latin typeface="Arial" charset="0"/>
            </a:endParaRPr>
          </a:p>
          <a:p>
            <a:pPr marL="369888" indent="-369888" eaLnBrk="0" hangingPunct="0">
              <a:buFont typeface="Wingdings" pitchFamily="2" charset="2"/>
              <a:buChar char="Ø"/>
              <a:tabLst>
                <a:tab pos="952500" algn="l"/>
                <a:tab pos="8534400" algn="r"/>
              </a:tabLst>
            </a:pPr>
            <a:endParaRPr lang="en-GB" altLang="de-DE" b="1" dirty="0">
              <a:solidFill>
                <a:schemeClr val="tx1"/>
              </a:solidFill>
              <a:latin typeface="Arial" charset="0"/>
            </a:endParaRPr>
          </a:p>
          <a:p>
            <a:pPr marL="369888" indent="-369888" eaLnBrk="0" hangingPunct="0">
              <a:tabLst>
                <a:tab pos="952500" algn="l"/>
                <a:tab pos="8534400" algn="r"/>
              </a:tabLst>
            </a:pPr>
            <a:endParaRPr lang="en-GB" altLang="de-DE" b="1" dirty="0">
              <a:solidFill>
                <a:schemeClr val="tx1"/>
              </a:solidFill>
              <a:latin typeface="Arial" charset="0"/>
            </a:endParaRPr>
          </a:p>
          <a:p>
            <a:pPr marL="369888" indent="-369888" eaLnBrk="0" hangingPunct="0">
              <a:buFont typeface="Wingdings" pitchFamily="2" charset="2"/>
              <a:buChar char="Ø"/>
              <a:tabLst>
                <a:tab pos="952500" algn="l"/>
                <a:tab pos="8534400" algn="r"/>
              </a:tabLst>
            </a:pPr>
            <a:r>
              <a:rPr lang="en-GB" b="1" dirty="0" smtClean="0"/>
              <a:t>Capital budgeting and Government accounts</a:t>
            </a:r>
            <a:endParaRPr lang="en-GB" b="1" dirty="0">
              <a:solidFill>
                <a:schemeClr val="tx1"/>
              </a:solidFill>
              <a:latin typeface="Arial" charset="0"/>
            </a:endParaRPr>
          </a:p>
          <a:p>
            <a:pPr marL="369888" indent="-369888" eaLnBrk="0" hangingPunct="0">
              <a:buFont typeface="Wingdings" pitchFamily="2" charset="2"/>
              <a:buChar char="Ø"/>
              <a:tabLst>
                <a:tab pos="952500" algn="l"/>
                <a:tab pos="8534400" algn="r"/>
              </a:tabLst>
            </a:pPr>
            <a:endParaRPr lang="en-GB" b="1" dirty="0">
              <a:solidFill>
                <a:schemeClr val="tx1"/>
              </a:solidFill>
              <a:latin typeface="Arial" charset="0"/>
            </a:endParaRPr>
          </a:p>
          <a:p>
            <a:pPr marL="369888" indent="-369888" eaLnBrk="0" hangingPunct="0">
              <a:tabLst>
                <a:tab pos="952500" algn="l"/>
                <a:tab pos="8534400" algn="r"/>
              </a:tabLst>
            </a:pPr>
            <a:endParaRPr lang="en-GB" b="1" dirty="0">
              <a:solidFill>
                <a:schemeClr val="tx1"/>
              </a:solidFill>
              <a:latin typeface="Arial" charset="0"/>
            </a:endParaRPr>
          </a:p>
          <a:p>
            <a:pPr marL="369888" indent="-369888" eaLnBrk="0" hangingPunct="0">
              <a:buFont typeface="Wingdings" pitchFamily="2" charset="2"/>
              <a:buChar char="Ø"/>
              <a:tabLst>
                <a:tab pos="952500" algn="l"/>
                <a:tab pos="8534400" algn="r"/>
              </a:tabLst>
            </a:pPr>
            <a:r>
              <a:rPr lang="en-GB" b="1" dirty="0" smtClean="0">
                <a:solidFill>
                  <a:schemeClr val="tx1"/>
                </a:solidFill>
                <a:latin typeface="Arial" charset="0"/>
              </a:rPr>
              <a:t>Performance management evaluation</a:t>
            </a:r>
          </a:p>
          <a:p>
            <a:pPr marL="369888" indent="-369888" eaLnBrk="0" hangingPunct="0">
              <a:buFont typeface="Wingdings" pitchFamily="2" charset="2"/>
              <a:buChar char="Ø"/>
              <a:tabLst>
                <a:tab pos="952500" algn="l"/>
                <a:tab pos="8534400" algn="r"/>
              </a:tabLst>
            </a:pPr>
            <a:endParaRPr lang="en-GB" b="1" dirty="0" smtClean="0">
              <a:solidFill>
                <a:schemeClr val="tx1"/>
              </a:solidFill>
              <a:latin typeface="Arial" charset="0"/>
            </a:endParaRPr>
          </a:p>
          <a:p>
            <a:pPr marL="369888" indent="-369888" eaLnBrk="0" hangingPunct="0">
              <a:buFont typeface="Wingdings" pitchFamily="2" charset="2"/>
              <a:buChar char="Ø"/>
              <a:tabLst>
                <a:tab pos="952500" algn="l"/>
                <a:tab pos="8534400" algn="r"/>
              </a:tabLst>
            </a:pPr>
            <a:endParaRPr lang="en-GB" b="1" dirty="0" smtClean="0">
              <a:solidFill>
                <a:schemeClr val="tx1"/>
              </a:solidFill>
              <a:latin typeface="Arial" charset="0"/>
            </a:endParaRPr>
          </a:p>
          <a:p>
            <a:pPr marL="369888" indent="-369888" eaLnBrk="0" hangingPunct="0">
              <a:buFont typeface="Wingdings" pitchFamily="2" charset="2"/>
              <a:buChar char="Ø"/>
              <a:tabLst>
                <a:tab pos="952500" algn="l"/>
                <a:tab pos="8534400" algn="r"/>
              </a:tabLst>
            </a:pPr>
            <a:r>
              <a:rPr lang="pt-BR" b="1" dirty="0"/>
              <a:t>A </a:t>
            </a:r>
            <a:r>
              <a:rPr lang="pt-BR" b="1" dirty="0" smtClean="0"/>
              <a:t>recent </a:t>
            </a:r>
            <a:r>
              <a:rPr lang="pt-BR" b="1" dirty="0"/>
              <a:t>d</a:t>
            </a:r>
            <a:r>
              <a:rPr lang="pt-BR" b="1" dirty="0" smtClean="0"/>
              <a:t>evelopment </a:t>
            </a:r>
            <a:r>
              <a:rPr lang="pt-BR" b="1" dirty="0"/>
              <a:t>in </a:t>
            </a:r>
            <a:r>
              <a:rPr lang="pt-BR" b="1" dirty="0" smtClean="0"/>
              <a:t>evaluation</a:t>
            </a:r>
            <a:r>
              <a:rPr lang="pt-BR" b="1" dirty="0"/>
              <a:t>: the Real Option </a:t>
            </a:r>
            <a:r>
              <a:rPr lang="pt-BR" b="1" dirty="0" smtClean="0"/>
              <a:t>Methodology</a:t>
            </a:r>
          </a:p>
          <a:p>
            <a:pPr marL="369888" indent="-369888" eaLnBrk="0" hangingPunct="0">
              <a:buFont typeface="Wingdings" pitchFamily="2" charset="2"/>
              <a:buChar char="Ø"/>
              <a:tabLst>
                <a:tab pos="952500" algn="l"/>
                <a:tab pos="8534400" algn="r"/>
              </a:tabLst>
            </a:pPr>
            <a:endParaRPr lang="pt-BR" b="1" dirty="0" smtClean="0"/>
          </a:p>
          <a:p>
            <a:pPr marL="369888" indent="-369888" eaLnBrk="0" hangingPunct="0">
              <a:buFont typeface="Wingdings" pitchFamily="2" charset="2"/>
              <a:buChar char="Ø"/>
              <a:tabLst>
                <a:tab pos="952500" algn="l"/>
                <a:tab pos="8534400" algn="r"/>
              </a:tabLst>
            </a:pPr>
            <a:endParaRPr lang="pt-BR" b="1" dirty="0" smtClean="0"/>
          </a:p>
          <a:p>
            <a:pPr marL="369888" indent="-369888" eaLnBrk="0" hangingPunct="0">
              <a:buFont typeface="Wingdings" pitchFamily="2" charset="2"/>
              <a:buChar char="Ø"/>
              <a:tabLst>
                <a:tab pos="952500" algn="l"/>
                <a:tab pos="8534400" algn="r"/>
              </a:tabLst>
            </a:pPr>
            <a:r>
              <a:rPr lang="pt-BR" b="1" dirty="0" smtClean="0"/>
              <a:t>Some general </a:t>
            </a:r>
            <a:r>
              <a:rPr lang="pt-BR" b="1" dirty="0" smtClean="0"/>
              <a:t>conclusions</a:t>
            </a:r>
            <a:endParaRPr lang="en-GB" b="1" dirty="0"/>
          </a:p>
          <a:p>
            <a:pPr marL="369888" indent="-369888" eaLnBrk="0" hangingPunct="0">
              <a:tabLst>
                <a:tab pos="952500" algn="l"/>
                <a:tab pos="8534400" algn="r"/>
              </a:tabLst>
            </a:pPr>
            <a:endParaRPr lang="en-GB" b="1" dirty="0" smtClean="0">
              <a:solidFill>
                <a:schemeClr val="tx1"/>
              </a:solidFill>
              <a:latin typeface="Arial" charset="0"/>
            </a:endParaRPr>
          </a:p>
          <a:p>
            <a:pPr marL="827088" lvl="1" indent="-369888" eaLnBrk="0" hangingPunct="0">
              <a:buFont typeface="Wingdings" pitchFamily="2" charset="2"/>
              <a:buChar char="§"/>
              <a:tabLst>
                <a:tab pos="952500" algn="l"/>
                <a:tab pos="8534400" algn="r"/>
              </a:tabLst>
            </a:pPr>
            <a:endParaRPr lang="en-GB" sz="1400" b="0" dirty="0" smtClean="0">
              <a:solidFill>
                <a:schemeClr val="tx1"/>
              </a:solidFill>
              <a:latin typeface="Arial" charset="0"/>
            </a:endParaRPr>
          </a:p>
        </p:txBody>
      </p:sp>
      <p:sp>
        <p:nvSpPr>
          <p:cNvPr id="7" name="Rectangle 7"/>
          <p:cNvSpPr>
            <a:spLocks noChangeArrowheads="1"/>
          </p:cNvSpPr>
          <p:nvPr/>
        </p:nvSpPr>
        <p:spPr bwMode="auto">
          <a:xfrm>
            <a:off x="251520" y="908050"/>
            <a:ext cx="8383587" cy="822325"/>
          </a:xfrm>
          <a:prstGeom prst="rect">
            <a:avLst/>
          </a:prstGeom>
          <a:noFill/>
          <a:ln w="9525">
            <a:noFill/>
            <a:miter lim="800000"/>
            <a:headEnd/>
            <a:tailEnd/>
          </a:ln>
        </p:spPr>
        <p:txBody>
          <a:bodyPr lIns="0" tIns="0" rIns="0" bIns="0"/>
          <a:lstStyle/>
          <a:p>
            <a:pPr eaLnBrk="0" hangingPunct="0">
              <a:lnSpc>
                <a:spcPct val="93000"/>
              </a:lnSpc>
              <a:tabLst>
                <a:tab pos="8559800" algn="r"/>
              </a:tabLst>
            </a:pPr>
            <a:r>
              <a:rPr lang="de-DE" altLang="de-DE" sz="2100" b="1" dirty="0">
                <a:latin typeface="Arial" charset="0"/>
              </a:rPr>
              <a:t>Content</a:t>
            </a:r>
            <a:endParaRPr lang="it-IT" altLang="de-DE" sz="2100" b="1" dirty="0">
              <a:latin typeface="Arial" charset="0"/>
            </a:endParaRPr>
          </a:p>
        </p:txBody>
      </p:sp>
      <p:sp>
        <p:nvSpPr>
          <p:cNvPr id="8" name="Text Box 8"/>
          <p:cNvSpPr txBox="1">
            <a:spLocks noChangeArrowheads="1"/>
          </p:cNvSpPr>
          <p:nvPr/>
        </p:nvSpPr>
        <p:spPr bwMode="auto">
          <a:xfrm>
            <a:off x="7812360" y="1196752"/>
            <a:ext cx="577850" cy="5729261"/>
          </a:xfrm>
          <a:prstGeom prst="rect">
            <a:avLst/>
          </a:prstGeom>
          <a:noFill/>
          <a:ln w="9525">
            <a:noFill/>
            <a:miter lim="800000"/>
            <a:headEnd/>
            <a:tailEnd/>
          </a:ln>
        </p:spPr>
        <p:txBody>
          <a:bodyPr lIns="0" tIns="0" rIns="0" bIns="0">
            <a:spAutoFit/>
          </a:bodyPr>
          <a:lstStyle/>
          <a:p>
            <a:pPr algn="r" eaLnBrk="0" hangingPunct="0"/>
            <a:r>
              <a:rPr lang="en-GB" b="1" u="sng" dirty="0">
                <a:latin typeface="Arial" charset="0"/>
              </a:rPr>
              <a:t>Page</a:t>
            </a:r>
          </a:p>
          <a:p>
            <a:pPr eaLnBrk="0" hangingPunct="0">
              <a:spcBef>
                <a:spcPct val="35000"/>
              </a:spcBef>
            </a:pPr>
            <a:endParaRPr lang="en-GB" b="1" dirty="0">
              <a:latin typeface="Arial" charset="0"/>
            </a:endParaRPr>
          </a:p>
          <a:p>
            <a:pPr algn="r" eaLnBrk="0" hangingPunct="0"/>
            <a:r>
              <a:rPr lang="en-GB" b="1" dirty="0">
                <a:latin typeface="Arial" charset="0"/>
              </a:rPr>
              <a:t>2</a:t>
            </a:r>
          </a:p>
          <a:p>
            <a:pPr algn="r" eaLnBrk="0" hangingPunct="0"/>
            <a:endParaRPr lang="en-GB" b="1" dirty="0">
              <a:latin typeface="Arial" charset="0"/>
            </a:endParaRPr>
          </a:p>
          <a:p>
            <a:pPr algn="r" eaLnBrk="0" hangingPunct="0"/>
            <a:endParaRPr lang="en-GB" b="1" dirty="0">
              <a:latin typeface="Arial" charset="0"/>
            </a:endParaRPr>
          </a:p>
          <a:p>
            <a:pPr algn="r" eaLnBrk="0" hangingPunct="0"/>
            <a:r>
              <a:rPr lang="en-GB" b="1" dirty="0"/>
              <a:t>4</a:t>
            </a:r>
            <a:endParaRPr lang="en-GB" b="1" dirty="0">
              <a:latin typeface="Arial" charset="0"/>
            </a:endParaRPr>
          </a:p>
          <a:p>
            <a:pPr algn="r" eaLnBrk="0" hangingPunct="0"/>
            <a:endParaRPr lang="en-GB" b="1" dirty="0">
              <a:latin typeface="Arial" charset="0"/>
            </a:endParaRPr>
          </a:p>
          <a:p>
            <a:pPr algn="r" eaLnBrk="0" hangingPunct="0"/>
            <a:endParaRPr lang="en-GB" b="1" dirty="0">
              <a:latin typeface="Arial" charset="0"/>
            </a:endParaRPr>
          </a:p>
          <a:p>
            <a:pPr algn="r" eaLnBrk="0" hangingPunct="0"/>
            <a:r>
              <a:rPr lang="en-GB" b="1" dirty="0" smtClean="0">
                <a:latin typeface="Arial" charset="0"/>
              </a:rPr>
              <a:t>11</a:t>
            </a:r>
          </a:p>
          <a:p>
            <a:pPr algn="r" eaLnBrk="0" hangingPunct="0"/>
            <a:endParaRPr lang="en-GB" b="1" dirty="0" smtClean="0">
              <a:latin typeface="Arial" charset="0"/>
            </a:endParaRPr>
          </a:p>
          <a:p>
            <a:pPr algn="r" eaLnBrk="0" hangingPunct="0"/>
            <a:endParaRPr lang="en-GB" b="1" dirty="0" smtClean="0">
              <a:latin typeface="Arial" charset="0"/>
            </a:endParaRPr>
          </a:p>
          <a:p>
            <a:pPr algn="r" eaLnBrk="0" hangingPunct="0"/>
            <a:r>
              <a:rPr lang="en-GB" b="1" dirty="0" smtClean="0"/>
              <a:t>18</a:t>
            </a:r>
          </a:p>
          <a:p>
            <a:pPr algn="r" eaLnBrk="0" hangingPunct="0"/>
            <a:endParaRPr lang="en-GB" b="1" dirty="0" smtClean="0">
              <a:latin typeface="Arial" charset="0"/>
            </a:endParaRPr>
          </a:p>
          <a:p>
            <a:pPr algn="r" eaLnBrk="0" hangingPunct="0"/>
            <a:endParaRPr lang="en-GB" b="1" dirty="0" smtClean="0"/>
          </a:p>
          <a:p>
            <a:pPr algn="r" eaLnBrk="0" hangingPunct="0"/>
            <a:r>
              <a:rPr lang="en-GB" b="1" dirty="0" smtClean="0">
                <a:latin typeface="Arial" charset="0"/>
              </a:rPr>
              <a:t>31</a:t>
            </a:r>
            <a:endParaRPr lang="en-GB" b="1" dirty="0">
              <a:latin typeface="Arial" charset="0"/>
            </a:endParaRPr>
          </a:p>
          <a:p>
            <a:pPr algn="r" eaLnBrk="0" hangingPunct="0"/>
            <a:endParaRPr lang="en-GB" sz="1600" b="1" dirty="0">
              <a:latin typeface="Arial" charset="0"/>
            </a:endParaRPr>
          </a:p>
          <a:p>
            <a:pPr algn="r" eaLnBrk="0" hangingPunct="0"/>
            <a:endParaRPr lang="en-GB" sz="1600" b="1" dirty="0">
              <a:latin typeface="Arial" charset="0"/>
            </a:endParaRPr>
          </a:p>
          <a:p>
            <a:pPr algn="r" eaLnBrk="0" hangingPunct="0">
              <a:spcBef>
                <a:spcPct val="50000"/>
              </a:spcBef>
            </a:pPr>
            <a:endParaRPr lang="en-GB" sz="1600" dirty="0">
              <a:latin typeface="Arial" charset="0"/>
            </a:endParaRPr>
          </a:p>
          <a:p>
            <a:pPr algn="r" eaLnBrk="0" hangingPunct="0">
              <a:lnSpc>
                <a:spcPct val="150000"/>
              </a:lnSpc>
            </a:pPr>
            <a:endParaRPr lang="en-GB" sz="1600" dirty="0">
              <a:latin typeface="Arial" charset="0"/>
            </a:endParaRPr>
          </a:p>
          <a:p>
            <a:pPr algn="r" eaLnBrk="0" hangingPunct="0"/>
            <a:endParaRPr lang="en-GB" sz="1600" dirty="0">
              <a:latin typeface="Arial"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158824" y="922710"/>
            <a:ext cx="8229600" cy="778098"/>
          </a:xfrm>
          <a:prstGeom prst="rect">
            <a:avLst/>
          </a:prstGeom>
        </p:spPr>
        <p:txBody>
          <a:bodyPr/>
          <a:lstStyle/>
          <a:p>
            <a:r>
              <a:rPr lang="pt-BR" dirty="0" smtClean="0"/>
              <a:t>Appraisal of Infrastructure Investment</a:t>
            </a:r>
            <a:r>
              <a:rPr lang="it-IT" dirty="0" smtClean="0"/>
              <a:t> </a:t>
            </a:r>
          </a:p>
        </p:txBody>
      </p:sp>
      <p:sp>
        <p:nvSpPr>
          <p:cNvPr id="12291" name="Rectangle 3"/>
          <p:cNvSpPr>
            <a:spLocks noGrp="1" noChangeArrowheads="1"/>
          </p:cNvSpPr>
          <p:nvPr>
            <p:ph type="body" sz="half" idx="4294967295"/>
          </p:nvPr>
        </p:nvSpPr>
        <p:spPr>
          <a:xfrm>
            <a:off x="564257" y="1960240"/>
            <a:ext cx="3935735" cy="3484984"/>
          </a:xfrm>
          <a:prstGeom prst="rect">
            <a:avLst/>
          </a:prstGeom>
        </p:spPr>
        <p:txBody>
          <a:bodyPr/>
          <a:lstStyle/>
          <a:p>
            <a:pPr algn="just">
              <a:lnSpc>
                <a:spcPct val="90000"/>
              </a:lnSpc>
              <a:buFontTx/>
              <a:buNone/>
            </a:pPr>
            <a:r>
              <a:rPr lang="en-US" sz="1800" b="0" dirty="0" smtClean="0"/>
              <a:t>	The </a:t>
            </a:r>
            <a:r>
              <a:rPr lang="en-US" sz="1800" b="0" dirty="0"/>
              <a:t>EUNET project (EUNET 1998)  concluded that the most common forms of appraisal in use in the EU member states  for  transport infrastructure are cost-benefit analysis (CBA) and multi criteria analysis (MCA</a:t>
            </a:r>
            <a:r>
              <a:rPr lang="en-US" sz="1800" b="0" dirty="0" smtClean="0"/>
              <a:t>).</a:t>
            </a:r>
          </a:p>
          <a:p>
            <a:pPr algn="just">
              <a:lnSpc>
                <a:spcPct val="90000"/>
              </a:lnSpc>
              <a:buFontTx/>
              <a:buNone/>
            </a:pPr>
            <a:r>
              <a:rPr lang="en-US" sz="1800" b="0" dirty="0" smtClean="0"/>
              <a:t> </a:t>
            </a:r>
            <a:endParaRPr lang="en-US" sz="1800" b="0" dirty="0"/>
          </a:p>
          <a:p>
            <a:pPr algn="just">
              <a:lnSpc>
                <a:spcPct val="90000"/>
              </a:lnSpc>
              <a:buFontTx/>
              <a:buNone/>
            </a:pPr>
            <a:r>
              <a:rPr lang="en-US" sz="1800" b="0" dirty="0" smtClean="0"/>
              <a:t>	The </a:t>
            </a:r>
            <a:r>
              <a:rPr lang="en-US" sz="1800" b="0" dirty="0"/>
              <a:t>table shows the Impacts included (partly or all) in infrastructure appraisal in different EU countries</a:t>
            </a:r>
            <a:r>
              <a:rPr lang="it-IT" sz="1800" b="0" dirty="0"/>
              <a:t> </a:t>
            </a:r>
            <a:endParaRPr lang="en-US" sz="1800" b="0" dirty="0"/>
          </a:p>
          <a:p>
            <a:pPr>
              <a:lnSpc>
                <a:spcPct val="90000"/>
              </a:lnSpc>
            </a:pPr>
            <a:endParaRPr lang="it-IT" sz="2400" dirty="0"/>
          </a:p>
        </p:txBody>
      </p:sp>
      <p:pic>
        <p:nvPicPr>
          <p:cNvPr id="12292" name="Picture 4"/>
          <p:cNvPicPr>
            <a:picLocks noGrp="1" noChangeAspect="1" noChangeArrowheads="1"/>
          </p:cNvPicPr>
          <p:nvPr>
            <p:ph sz="half" idx="4294967295"/>
          </p:nvPr>
        </p:nvPicPr>
        <p:blipFill>
          <a:blip r:embed="rId3" cstate="print"/>
          <a:srcRect/>
          <a:stretch>
            <a:fillRect/>
          </a:stretch>
        </p:blipFill>
        <p:spPr>
          <a:xfrm>
            <a:off x="4824413" y="1412875"/>
            <a:ext cx="4319587" cy="4826000"/>
          </a:xfrm>
          <a:prstGeom prst="rect">
            <a:avLst/>
          </a:prstGeom>
          <a:noFill/>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a:xfrm>
            <a:off x="230832" y="936104"/>
            <a:ext cx="8229600" cy="764704"/>
          </a:xfrm>
          <a:prstGeom prst="rect">
            <a:avLst/>
          </a:prstGeom>
        </p:spPr>
        <p:txBody>
          <a:bodyPr/>
          <a:lstStyle/>
          <a:p>
            <a:r>
              <a:rPr lang="pt-BR" dirty="0" smtClean="0"/>
              <a:t>Appraisal of Infrastructure Investment</a:t>
            </a:r>
            <a:endParaRPr lang="it-IT" dirty="0" smtClean="0"/>
          </a:p>
        </p:txBody>
      </p:sp>
      <p:sp>
        <p:nvSpPr>
          <p:cNvPr id="15363" name="Rectangle 3"/>
          <p:cNvSpPr>
            <a:spLocks noGrp="1" noChangeArrowheads="1"/>
          </p:cNvSpPr>
          <p:nvPr>
            <p:ph type="body" idx="4294967295"/>
          </p:nvPr>
        </p:nvSpPr>
        <p:spPr>
          <a:xfrm>
            <a:off x="755576" y="1600201"/>
            <a:ext cx="7474024" cy="2548880"/>
          </a:xfrm>
          <a:prstGeom prst="rect">
            <a:avLst/>
          </a:prstGeom>
        </p:spPr>
        <p:txBody>
          <a:bodyPr/>
          <a:lstStyle/>
          <a:p>
            <a:pPr algn="just">
              <a:lnSpc>
                <a:spcPct val="90000"/>
              </a:lnSpc>
            </a:pPr>
            <a:r>
              <a:rPr lang="en-US" sz="1800" b="0" dirty="0"/>
              <a:t>Best practices in this evaluation include social accounting matrices and input output methods and, at times, computable general equilibrium models. </a:t>
            </a:r>
            <a:endParaRPr lang="en-US" sz="1800" b="0" dirty="0" smtClean="0"/>
          </a:p>
          <a:p>
            <a:pPr algn="just">
              <a:lnSpc>
                <a:spcPct val="90000"/>
              </a:lnSpc>
            </a:pPr>
            <a:endParaRPr lang="en-US" sz="1800" b="0" dirty="0"/>
          </a:p>
          <a:p>
            <a:pPr algn="just">
              <a:lnSpc>
                <a:spcPct val="90000"/>
              </a:lnSpc>
            </a:pPr>
            <a:r>
              <a:rPr lang="en-US" sz="1800" b="0" dirty="0"/>
              <a:t>An additional dimension of infrastructure evaluation is given by the combination of consensus building and environmental impact assessment. </a:t>
            </a:r>
            <a:endParaRPr lang="en-US" sz="1800" b="0" dirty="0" smtClean="0"/>
          </a:p>
          <a:p>
            <a:pPr algn="just">
              <a:lnSpc>
                <a:spcPct val="90000"/>
              </a:lnSpc>
            </a:pPr>
            <a:endParaRPr lang="en-US" sz="1800" b="0" dirty="0"/>
          </a:p>
          <a:p>
            <a:pPr algn="just">
              <a:lnSpc>
                <a:spcPct val="90000"/>
              </a:lnSpc>
            </a:pPr>
            <a:r>
              <a:rPr lang="en-US" sz="1800" b="0" dirty="0"/>
              <a:t>Because of its public nature and its important relationship with every day activity, decision making about infrastructure increasingly enters the deliberative aspect of democracy.</a:t>
            </a:r>
          </a:p>
        </p:txBody>
      </p:sp>
      <p:sp>
        <p:nvSpPr>
          <p:cNvPr id="15365" name="AutoShape 5"/>
          <p:cNvSpPr>
            <a:spLocks noChangeArrowheads="1"/>
          </p:cNvSpPr>
          <p:nvPr/>
        </p:nvSpPr>
        <p:spPr bwMode="auto">
          <a:xfrm>
            <a:off x="250825" y="5300663"/>
            <a:ext cx="649288" cy="720725"/>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2">
              <a:lumMod val="50000"/>
            </a:schemeClr>
          </a:solidFill>
          <a:ln>
            <a:miter lim="800000"/>
            <a:headEnd/>
            <a:tailEnd/>
          </a:ln>
          <a:effectLst>
            <a:innerShdw blurRad="63500" dist="25400" dir="9000000">
              <a:prstClr val="black">
                <a:alpha val="50000"/>
              </a:prstClr>
            </a:innerShdw>
          </a:effectLst>
          <a:scene3d>
            <a:camera prst="orthographicFront"/>
            <a:lightRig rig="threePt" dir="t"/>
          </a:scene3d>
          <a:sp3d>
            <a:bevelT w="165100" prst="coolSlant"/>
          </a:sp3d>
        </p:spPr>
        <p:txBody>
          <a:bodyPr lIns="0" tIns="0" rIns="0" bIns="0" anchor="ctr"/>
          <a:lstStyle/>
          <a:p>
            <a:pPr lvl="1" algn="ctr" eaLnBrk="0" hangingPunct="0">
              <a:lnSpc>
                <a:spcPct val="93000"/>
              </a:lnSpc>
              <a:tabLst>
                <a:tab pos="571500" algn="l"/>
              </a:tabLst>
              <a:defRPr/>
            </a:pPr>
            <a:endParaRPr kumimoji="1" lang="en-GB" sz="2000" b="1" kern="0" dirty="0">
              <a:solidFill>
                <a:srgbClr val="000000"/>
              </a:solidFill>
              <a:latin typeface="Arial"/>
              <a:cs typeface="Arial" charset="0"/>
            </a:endParaRPr>
          </a:p>
        </p:txBody>
      </p:sp>
      <p:sp>
        <p:nvSpPr>
          <p:cNvPr id="15366" name="Rectangle 6"/>
          <p:cNvSpPr>
            <a:spLocks noChangeArrowheads="1"/>
          </p:cNvSpPr>
          <p:nvPr/>
        </p:nvSpPr>
        <p:spPr bwMode="auto">
          <a:xfrm>
            <a:off x="1042988" y="5229225"/>
            <a:ext cx="7345362" cy="935038"/>
          </a:xfrm>
          <a:prstGeom prst="rect">
            <a:avLst/>
          </a:prstGeom>
          <a:solidFill>
            <a:schemeClr val="accent2"/>
          </a:solidFill>
          <a:ln>
            <a:miter lim="800000"/>
            <a:headEnd/>
            <a:tailEnd/>
          </a:ln>
          <a:effectLst>
            <a:innerShdw blurRad="63500" dist="25400" dir="9000000">
              <a:prstClr val="black">
                <a:alpha val="50000"/>
              </a:prstClr>
            </a:innerShdw>
          </a:effectLst>
          <a:scene3d>
            <a:camera prst="orthographicFront"/>
            <a:lightRig rig="threePt" dir="t"/>
          </a:scene3d>
          <a:sp3d>
            <a:bevelT w="165100" prst="coolSlant"/>
          </a:sp3d>
        </p:spPr>
        <p:txBody>
          <a:bodyPr lIns="0" tIns="0" rIns="0" bIns="0" anchor="ctr"/>
          <a:lstStyle/>
          <a:p>
            <a:pPr lvl="1" eaLnBrk="0" hangingPunct="0">
              <a:lnSpc>
                <a:spcPct val="93000"/>
              </a:lnSpc>
              <a:tabLst>
                <a:tab pos="571500" algn="l"/>
              </a:tabLst>
              <a:defRPr/>
            </a:pPr>
            <a:r>
              <a:rPr kumimoji="1" lang="en-US" b="1" kern="0" dirty="0">
                <a:solidFill>
                  <a:srgbClr val="000000"/>
                </a:solidFill>
                <a:latin typeface="Arial"/>
                <a:cs typeface="Arial" charset="0"/>
              </a:rPr>
              <a:t>an increasing attention to integrate the evaluation part into</a:t>
            </a:r>
          </a:p>
          <a:p>
            <a:pPr lvl="1" eaLnBrk="0" hangingPunct="0">
              <a:lnSpc>
                <a:spcPct val="93000"/>
              </a:lnSpc>
              <a:tabLst>
                <a:tab pos="571500" algn="l"/>
              </a:tabLst>
              <a:defRPr/>
            </a:pPr>
            <a:r>
              <a:rPr kumimoji="1" lang="en-US" b="1" kern="0" dirty="0">
                <a:solidFill>
                  <a:srgbClr val="000000"/>
                </a:solidFill>
                <a:latin typeface="Arial"/>
                <a:cs typeface="Arial" charset="0"/>
              </a:rPr>
              <a:t> the whole decision process that surrounds investment</a:t>
            </a:r>
            <a:r>
              <a:rPr kumimoji="1" lang="it-IT" b="1" kern="0" dirty="0">
                <a:solidFill>
                  <a:srgbClr val="000000"/>
                </a:solidFill>
                <a:latin typeface="Arial"/>
                <a:cs typeface="Arial" charset="0"/>
              </a:rPr>
              <a:t> </a:t>
            </a:r>
          </a:p>
        </p:txBody>
      </p:sp>
      <p:sp>
        <p:nvSpPr>
          <p:cNvPr id="6" name="Line 7"/>
          <p:cNvSpPr>
            <a:spLocks noChangeShapeType="1"/>
          </p:cNvSpPr>
          <p:nvPr/>
        </p:nvSpPr>
        <p:spPr bwMode="auto">
          <a:xfrm>
            <a:off x="467544" y="2492896"/>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
        <p:nvSpPr>
          <p:cNvPr id="7" name="Line 7"/>
          <p:cNvSpPr>
            <a:spLocks noChangeShapeType="1"/>
          </p:cNvSpPr>
          <p:nvPr/>
        </p:nvSpPr>
        <p:spPr bwMode="auto">
          <a:xfrm>
            <a:off x="467544" y="3501008"/>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a:xfrm>
            <a:off x="158824" y="989856"/>
            <a:ext cx="8733656" cy="1143000"/>
          </a:xfrm>
          <a:prstGeom prst="rect">
            <a:avLst/>
          </a:prstGeom>
        </p:spPr>
        <p:txBody>
          <a:bodyPr/>
          <a:lstStyle/>
          <a:p>
            <a:r>
              <a:rPr lang="pt-BR" dirty="0" smtClean="0"/>
              <a:t>A Recent Development in Evaluation: the Real Option Methodology</a:t>
            </a:r>
            <a:r>
              <a:rPr lang="it-IT" dirty="0" smtClean="0"/>
              <a:t> </a:t>
            </a:r>
          </a:p>
        </p:txBody>
      </p:sp>
      <p:sp>
        <p:nvSpPr>
          <p:cNvPr id="18437" name="Line 5"/>
          <p:cNvSpPr>
            <a:spLocks noChangeShapeType="1"/>
          </p:cNvSpPr>
          <p:nvPr/>
        </p:nvSpPr>
        <p:spPr bwMode="auto">
          <a:xfrm flipH="1">
            <a:off x="3203575" y="2275359"/>
            <a:ext cx="792163" cy="504825"/>
          </a:xfrm>
          <a:prstGeom prst="line">
            <a:avLst/>
          </a:prstGeom>
          <a:noFill/>
          <a:ln w="9525">
            <a:solidFill>
              <a:schemeClr val="tx1"/>
            </a:solidFill>
            <a:round/>
            <a:headEnd/>
            <a:tailEnd type="triangle" w="med" len="med"/>
          </a:ln>
          <a:effectLst/>
        </p:spPr>
        <p:txBody>
          <a:bodyPr/>
          <a:lstStyle/>
          <a:p>
            <a:endParaRPr lang="en-GB"/>
          </a:p>
        </p:txBody>
      </p:sp>
      <p:sp>
        <p:nvSpPr>
          <p:cNvPr id="18438" name="Line 6"/>
          <p:cNvSpPr>
            <a:spLocks noChangeShapeType="1"/>
          </p:cNvSpPr>
          <p:nvPr/>
        </p:nvSpPr>
        <p:spPr bwMode="auto">
          <a:xfrm>
            <a:off x="5076825" y="2275359"/>
            <a:ext cx="863600" cy="576262"/>
          </a:xfrm>
          <a:prstGeom prst="line">
            <a:avLst/>
          </a:prstGeom>
          <a:noFill/>
          <a:ln w="9525">
            <a:solidFill>
              <a:schemeClr val="tx1"/>
            </a:solidFill>
            <a:round/>
            <a:headEnd/>
            <a:tailEnd type="triangle" w="med" len="med"/>
          </a:ln>
          <a:effectLst/>
        </p:spPr>
        <p:txBody>
          <a:bodyPr/>
          <a:lstStyle/>
          <a:p>
            <a:endParaRPr lang="en-GB"/>
          </a:p>
        </p:txBody>
      </p:sp>
      <p:sp>
        <p:nvSpPr>
          <p:cNvPr id="18436" name="Rectangle 4"/>
          <p:cNvSpPr>
            <a:spLocks noChangeArrowheads="1"/>
          </p:cNvSpPr>
          <p:nvPr/>
        </p:nvSpPr>
        <p:spPr bwMode="auto">
          <a:xfrm>
            <a:off x="2411413" y="1843559"/>
            <a:ext cx="4032250" cy="720725"/>
          </a:xfrm>
          <a:prstGeom prst="rect">
            <a:avLst/>
          </a:prstGeom>
          <a:solidFill>
            <a:schemeClr val="accent2"/>
          </a:solidFill>
          <a:ln>
            <a:miter lim="800000"/>
            <a:headEnd/>
            <a:tailEnd/>
          </a:ln>
          <a:effectLst>
            <a:innerShdw blurRad="63500" dist="25400" dir="9000000">
              <a:prstClr val="black">
                <a:alpha val="50000"/>
              </a:prstClr>
            </a:innerShdw>
          </a:effectLst>
          <a:scene3d>
            <a:camera prst="orthographicFront"/>
            <a:lightRig rig="threePt" dir="t"/>
          </a:scene3d>
          <a:sp3d>
            <a:bevelT w="165100" prst="coolSlant"/>
          </a:sp3d>
        </p:spPr>
        <p:txBody>
          <a:bodyPr lIns="0" tIns="0" rIns="0" bIns="0" anchor="ctr"/>
          <a:lstStyle/>
          <a:p>
            <a:pPr lvl="1" eaLnBrk="0" hangingPunct="0">
              <a:lnSpc>
                <a:spcPct val="93000"/>
              </a:lnSpc>
              <a:tabLst>
                <a:tab pos="571500" algn="l"/>
              </a:tabLst>
              <a:defRPr/>
            </a:pPr>
            <a:r>
              <a:rPr kumimoji="1" lang="pt-BR" b="1" kern="0" dirty="0">
                <a:solidFill>
                  <a:srgbClr val="000000"/>
                </a:solidFill>
                <a:latin typeface="Arial"/>
                <a:cs typeface="Arial" charset="0"/>
              </a:rPr>
              <a:t>For example</a:t>
            </a:r>
          </a:p>
          <a:p>
            <a:pPr lvl="1" eaLnBrk="0" hangingPunct="0">
              <a:lnSpc>
                <a:spcPct val="93000"/>
              </a:lnSpc>
              <a:tabLst>
                <a:tab pos="571500" algn="l"/>
              </a:tabLst>
              <a:defRPr/>
            </a:pPr>
            <a:r>
              <a:rPr kumimoji="1" lang="pt-BR" b="1" kern="0" dirty="0">
                <a:solidFill>
                  <a:srgbClr val="000000"/>
                </a:solidFill>
                <a:latin typeface="Arial"/>
                <a:cs typeface="Arial" charset="0"/>
              </a:rPr>
              <a:t>to build a new highway or port </a:t>
            </a:r>
            <a:endParaRPr kumimoji="1" lang="it-IT" b="1" kern="0" dirty="0">
              <a:solidFill>
                <a:srgbClr val="000000"/>
              </a:solidFill>
              <a:latin typeface="Arial"/>
              <a:cs typeface="Arial" charset="0"/>
            </a:endParaRPr>
          </a:p>
        </p:txBody>
      </p:sp>
      <p:sp>
        <p:nvSpPr>
          <p:cNvPr id="18439" name="Oval 7"/>
          <p:cNvSpPr>
            <a:spLocks noChangeArrowheads="1"/>
          </p:cNvSpPr>
          <p:nvPr/>
        </p:nvSpPr>
        <p:spPr bwMode="auto">
          <a:xfrm>
            <a:off x="323528" y="2780184"/>
            <a:ext cx="4319910" cy="1728787"/>
          </a:xfrm>
          <a:prstGeom prst="ellipse">
            <a:avLst/>
          </a:prstGeom>
          <a:solidFill>
            <a:srgbClr val="FFC000"/>
          </a:solidFill>
          <a:ln>
            <a:miter lim="800000"/>
            <a:headEnd/>
            <a:tailEnd/>
          </a:ln>
          <a:effectLst>
            <a:innerShdw blurRad="63500" dist="25400" dir="9000000">
              <a:prstClr val="black">
                <a:alpha val="50000"/>
              </a:prstClr>
            </a:innerShdw>
          </a:effectLst>
          <a:scene3d>
            <a:camera prst="orthographicFront"/>
            <a:lightRig rig="threePt" dir="t"/>
          </a:scene3d>
          <a:sp3d>
            <a:bevelT w="165100" prst="coolSlant"/>
          </a:sp3d>
        </p:spPr>
        <p:txBody>
          <a:bodyPr lIns="0" tIns="0" rIns="0" bIns="0" anchor="ctr"/>
          <a:lstStyle/>
          <a:p>
            <a:pPr lvl="1" eaLnBrk="0" hangingPunct="0">
              <a:lnSpc>
                <a:spcPct val="93000"/>
              </a:lnSpc>
              <a:tabLst>
                <a:tab pos="571500" algn="l"/>
              </a:tabLst>
              <a:defRPr/>
            </a:pPr>
            <a:r>
              <a:rPr kumimoji="1" lang="pt-BR" sz="1600" b="1" kern="0" dirty="0">
                <a:solidFill>
                  <a:srgbClr val="000000"/>
                </a:solidFill>
                <a:latin typeface="Arial"/>
                <a:cs typeface="Arial" charset="0"/>
              </a:rPr>
              <a:t>The policy decision</a:t>
            </a:r>
          </a:p>
          <a:p>
            <a:pPr lvl="1" eaLnBrk="0" hangingPunct="0">
              <a:lnSpc>
                <a:spcPct val="93000"/>
              </a:lnSpc>
              <a:tabLst>
                <a:tab pos="571500" algn="l"/>
              </a:tabLst>
              <a:defRPr/>
            </a:pPr>
            <a:r>
              <a:rPr kumimoji="1" lang="pt-BR" sz="1600" b="1" kern="0" dirty="0">
                <a:solidFill>
                  <a:srgbClr val="000000"/>
                </a:solidFill>
                <a:latin typeface="Arial"/>
                <a:cs typeface="Arial" charset="0"/>
              </a:rPr>
              <a:t> destroys the option to wait </a:t>
            </a:r>
            <a:r>
              <a:rPr kumimoji="1" lang="pt-BR" sz="1600" b="1" kern="0" dirty="0" smtClean="0">
                <a:solidFill>
                  <a:srgbClr val="000000"/>
                </a:solidFill>
                <a:latin typeface="Arial"/>
                <a:cs typeface="Arial" charset="0"/>
              </a:rPr>
              <a:t> for </a:t>
            </a:r>
            <a:r>
              <a:rPr kumimoji="1" lang="pt-BR" sz="1600" b="1" kern="0" dirty="0">
                <a:solidFill>
                  <a:srgbClr val="000000"/>
                </a:solidFill>
                <a:latin typeface="Arial"/>
                <a:cs typeface="Arial" charset="0"/>
              </a:rPr>
              <a:t>more </a:t>
            </a:r>
            <a:r>
              <a:rPr kumimoji="1" lang="pt-BR" sz="1600" b="1" kern="0" dirty="0" smtClean="0">
                <a:solidFill>
                  <a:srgbClr val="000000"/>
                </a:solidFill>
                <a:latin typeface="Arial"/>
                <a:cs typeface="Arial" charset="0"/>
              </a:rPr>
              <a:t>nformation </a:t>
            </a:r>
            <a:endParaRPr kumimoji="1" lang="pt-BR" sz="1600" b="1" kern="0" dirty="0">
              <a:solidFill>
                <a:srgbClr val="000000"/>
              </a:solidFill>
              <a:latin typeface="Arial"/>
              <a:cs typeface="Arial" charset="0"/>
            </a:endParaRPr>
          </a:p>
          <a:p>
            <a:pPr lvl="1" eaLnBrk="0" hangingPunct="0">
              <a:lnSpc>
                <a:spcPct val="93000"/>
              </a:lnSpc>
              <a:tabLst>
                <a:tab pos="571500" algn="l"/>
              </a:tabLst>
              <a:defRPr/>
            </a:pPr>
            <a:r>
              <a:rPr kumimoji="1" lang="pt-BR" sz="1600" b="1" kern="0" dirty="0">
                <a:solidFill>
                  <a:srgbClr val="000000"/>
                </a:solidFill>
                <a:latin typeface="Arial"/>
                <a:cs typeface="Arial" charset="0"/>
              </a:rPr>
              <a:t>to emerge, for example on directions </a:t>
            </a:r>
            <a:r>
              <a:rPr kumimoji="1" lang="pt-BR" sz="1600" b="1" kern="0" dirty="0" smtClean="0">
                <a:solidFill>
                  <a:srgbClr val="000000"/>
                </a:solidFill>
                <a:latin typeface="Arial"/>
                <a:cs typeface="Arial" charset="0"/>
              </a:rPr>
              <a:t>of </a:t>
            </a:r>
            <a:r>
              <a:rPr kumimoji="1" lang="pt-BR" sz="1600" b="1" kern="0" dirty="0">
                <a:solidFill>
                  <a:srgbClr val="000000"/>
                </a:solidFill>
                <a:latin typeface="Arial"/>
                <a:cs typeface="Arial" charset="0"/>
              </a:rPr>
              <a:t>the world economy</a:t>
            </a:r>
            <a:r>
              <a:rPr kumimoji="1" lang="it-IT" sz="1600" b="1" kern="0" dirty="0">
                <a:solidFill>
                  <a:srgbClr val="000000"/>
                </a:solidFill>
                <a:latin typeface="Arial"/>
                <a:cs typeface="Arial" charset="0"/>
              </a:rPr>
              <a:t> </a:t>
            </a:r>
          </a:p>
        </p:txBody>
      </p:sp>
      <p:sp>
        <p:nvSpPr>
          <p:cNvPr id="18440" name="Oval 8"/>
          <p:cNvSpPr>
            <a:spLocks noChangeArrowheads="1"/>
          </p:cNvSpPr>
          <p:nvPr/>
        </p:nvSpPr>
        <p:spPr bwMode="auto">
          <a:xfrm>
            <a:off x="4716463" y="2780184"/>
            <a:ext cx="4176712" cy="1727200"/>
          </a:xfrm>
          <a:prstGeom prst="ellipse">
            <a:avLst/>
          </a:prstGeom>
          <a:solidFill>
            <a:srgbClr val="FFC000"/>
          </a:solidFill>
          <a:ln>
            <a:miter lim="800000"/>
            <a:headEnd/>
            <a:tailEnd/>
          </a:ln>
          <a:effectLst>
            <a:innerShdw blurRad="63500" dist="25400" dir="9000000">
              <a:prstClr val="black">
                <a:alpha val="50000"/>
              </a:prstClr>
            </a:innerShdw>
          </a:effectLst>
          <a:scene3d>
            <a:camera prst="orthographicFront"/>
            <a:lightRig rig="threePt" dir="t"/>
          </a:scene3d>
          <a:sp3d>
            <a:bevelT w="165100" prst="coolSlant"/>
          </a:sp3d>
        </p:spPr>
        <p:txBody>
          <a:bodyPr lIns="0" tIns="0" rIns="0" bIns="0" anchor="ctr"/>
          <a:lstStyle/>
          <a:p>
            <a:pPr lvl="1" eaLnBrk="0" hangingPunct="0">
              <a:lnSpc>
                <a:spcPct val="93000"/>
              </a:lnSpc>
              <a:tabLst>
                <a:tab pos="571500" algn="l"/>
              </a:tabLst>
              <a:defRPr/>
            </a:pPr>
            <a:r>
              <a:rPr kumimoji="1" lang="pt-BR" sz="1600" b="1" kern="0" dirty="0">
                <a:solidFill>
                  <a:srgbClr val="000000"/>
                </a:solidFill>
                <a:latin typeface="Arial"/>
                <a:cs typeface="Arial" charset="0"/>
              </a:rPr>
              <a:t>The policy decision</a:t>
            </a:r>
          </a:p>
          <a:p>
            <a:pPr lvl="1" eaLnBrk="0" hangingPunct="0">
              <a:lnSpc>
                <a:spcPct val="93000"/>
              </a:lnSpc>
              <a:tabLst>
                <a:tab pos="571500" algn="l"/>
              </a:tabLst>
              <a:defRPr/>
            </a:pPr>
            <a:r>
              <a:rPr kumimoji="1" lang="pt-BR" sz="1600" b="1" kern="0" dirty="0">
                <a:solidFill>
                  <a:srgbClr val="000000"/>
                </a:solidFill>
                <a:latin typeface="Arial"/>
                <a:cs typeface="Arial" charset="0"/>
              </a:rPr>
              <a:t>creates new options for the economy, </a:t>
            </a:r>
            <a:r>
              <a:rPr kumimoji="1" lang="pt-BR" sz="1600" b="1" kern="0" dirty="0" smtClean="0">
                <a:solidFill>
                  <a:srgbClr val="000000"/>
                </a:solidFill>
                <a:latin typeface="Arial"/>
                <a:cs typeface="Arial" charset="0"/>
              </a:rPr>
              <a:t>for  example</a:t>
            </a:r>
            <a:r>
              <a:rPr kumimoji="1" lang="pt-BR" sz="1600" b="1" kern="0" dirty="0">
                <a:solidFill>
                  <a:srgbClr val="000000"/>
                </a:solidFill>
                <a:latin typeface="Arial"/>
                <a:cs typeface="Arial" charset="0"/>
              </a:rPr>
              <a:t>, through increased </a:t>
            </a:r>
            <a:r>
              <a:rPr kumimoji="1" lang="pt-BR" sz="1600" b="1" kern="0" dirty="0" smtClean="0">
                <a:solidFill>
                  <a:srgbClr val="000000"/>
                </a:solidFill>
                <a:latin typeface="Arial"/>
                <a:cs typeface="Arial" charset="0"/>
              </a:rPr>
              <a:t> stability</a:t>
            </a:r>
            <a:r>
              <a:rPr kumimoji="1" lang="it-IT" sz="1600" b="1" kern="0" dirty="0" smtClean="0">
                <a:solidFill>
                  <a:srgbClr val="000000"/>
                </a:solidFill>
                <a:latin typeface="Arial"/>
                <a:cs typeface="Arial" charset="0"/>
              </a:rPr>
              <a:t> </a:t>
            </a:r>
            <a:endParaRPr kumimoji="1" lang="it-IT" sz="1600" b="1" kern="0" dirty="0">
              <a:solidFill>
                <a:srgbClr val="000000"/>
              </a:solidFill>
              <a:latin typeface="Arial"/>
              <a:cs typeface="Arial" charset="0"/>
            </a:endParaRPr>
          </a:p>
        </p:txBody>
      </p:sp>
      <p:sp>
        <p:nvSpPr>
          <p:cNvPr id="18443" name="Rectangle 11"/>
          <p:cNvSpPr>
            <a:spLocks noChangeArrowheads="1"/>
          </p:cNvSpPr>
          <p:nvPr/>
        </p:nvSpPr>
        <p:spPr bwMode="auto">
          <a:xfrm>
            <a:off x="755576" y="5301208"/>
            <a:ext cx="8064896" cy="792162"/>
          </a:xfrm>
          <a:prstGeom prst="rect">
            <a:avLst/>
          </a:prstGeom>
          <a:solidFill>
            <a:schemeClr val="accent2"/>
          </a:solidFill>
          <a:ln>
            <a:miter lim="800000"/>
            <a:headEnd/>
            <a:tailEnd/>
          </a:ln>
          <a:effectLst>
            <a:innerShdw blurRad="63500" dist="25400" dir="9000000">
              <a:prstClr val="black">
                <a:alpha val="50000"/>
              </a:prstClr>
            </a:innerShdw>
          </a:effectLst>
          <a:scene3d>
            <a:camera prst="orthographicFront"/>
            <a:lightRig rig="threePt" dir="t"/>
          </a:scene3d>
          <a:sp3d>
            <a:bevelT w="165100" prst="coolSlant"/>
          </a:sp3d>
        </p:spPr>
        <p:txBody>
          <a:bodyPr lIns="0" tIns="0" rIns="0" bIns="0" anchor="ctr"/>
          <a:lstStyle/>
          <a:p>
            <a:pPr lvl="1" eaLnBrk="0" hangingPunct="0">
              <a:lnSpc>
                <a:spcPct val="93000"/>
              </a:lnSpc>
              <a:tabLst>
                <a:tab pos="571500" algn="l"/>
              </a:tabLst>
              <a:defRPr/>
            </a:pPr>
            <a:r>
              <a:rPr kumimoji="1" lang="pt-BR" b="1" kern="0" dirty="0">
                <a:solidFill>
                  <a:srgbClr val="000000"/>
                </a:solidFill>
                <a:latin typeface="Arial"/>
                <a:cs typeface="Arial" charset="0"/>
              </a:rPr>
              <a:t>The investment decision destroys the option of using</a:t>
            </a:r>
          </a:p>
          <a:p>
            <a:pPr lvl="1" eaLnBrk="0" hangingPunct="0">
              <a:lnSpc>
                <a:spcPct val="93000"/>
              </a:lnSpc>
              <a:tabLst>
                <a:tab pos="571500" algn="l"/>
              </a:tabLst>
              <a:defRPr/>
            </a:pPr>
            <a:r>
              <a:rPr kumimoji="1" lang="pt-BR" b="1" kern="0" dirty="0">
                <a:solidFill>
                  <a:srgbClr val="000000"/>
                </a:solidFill>
                <a:latin typeface="Arial"/>
                <a:cs typeface="Arial" charset="0"/>
              </a:rPr>
              <a:t> the resources elsewhere but opens options for future development</a:t>
            </a:r>
            <a:r>
              <a:rPr kumimoji="1" lang="it-IT" b="1" kern="0" dirty="0">
                <a:solidFill>
                  <a:srgbClr val="000000"/>
                </a:solidFill>
                <a:latin typeface="Arial"/>
                <a:cs typeface="Arial" charset="0"/>
              </a:rPr>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a:xfrm>
            <a:off x="86816" y="922710"/>
            <a:ext cx="8805664" cy="850106"/>
          </a:xfrm>
          <a:prstGeom prst="rect">
            <a:avLst/>
          </a:prstGeom>
        </p:spPr>
        <p:txBody>
          <a:bodyPr/>
          <a:lstStyle/>
          <a:p>
            <a:r>
              <a:rPr lang="pt-BR" dirty="0" smtClean="0"/>
              <a:t>A Recent Development in Evaluation: the Real Option Methodology</a:t>
            </a:r>
            <a:endParaRPr lang="it-IT" dirty="0" smtClean="0"/>
          </a:p>
        </p:txBody>
      </p:sp>
      <p:sp>
        <p:nvSpPr>
          <p:cNvPr id="7" name="Rettangolo 6"/>
          <p:cNvSpPr/>
          <p:nvPr/>
        </p:nvSpPr>
        <p:spPr bwMode="auto">
          <a:xfrm>
            <a:off x="611560" y="1484784"/>
            <a:ext cx="7488832" cy="504056"/>
          </a:xfrm>
          <a:prstGeom prst="rect">
            <a:avLst/>
          </a:prstGeom>
          <a:solidFill>
            <a:schemeClr val="accent2"/>
          </a:solidFill>
          <a:ln>
            <a:miter lim="800000"/>
            <a:headEnd/>
            <a:tailEnd/>
          </a:ln>
          <a:effectLst>
            <a:innerShdw blurRad="63500" dist="25400" dir="9000000">
              <a:prstClr val="black">
                <a:alpha val="50000"/>
              </a:prstClr>
            </a:innerShdw>
          </a:effectLst>
          <a:scene3d>
            <a:camera prst="orthographicFront"/>
            <a:lightRig rig="threePt" dir="t"/>
          </a:scene3d>
          <a:sp3d>
            <a:bevelT w="165100" prst="coolSlant"/>
          </a:sp3d>
        </p:spPr>
        <p:txBody>
          <a:bodyPr lIns="0" tIns="0" rIns="0" bIns="0" anchor="ctr"/>
          <a:lstStyle/>
          <a:p>
            <a:pPr marR="0" lvl="1" indent="0" defTabSz="914400" eaLnBrk="0" latinLnBrk="0" hangingPunct="0">
              <a:lnSpc>
                <a:spcPct val="93000"/>
              </a:lnSpc>
              <a:buClrTx/>
              <a:buSzTx/>
              <a:buFontTx/>
              <a:buNone/>
              <a:tabLst>
                <a:tab pos="571500" algn="l"/>
              </a:tabLst>
              <a:defRPr/>
            </a:pPr>
            <a:endParaRPr kumimoji="1" lang="en-GB" kern="0">
              <a:solidFill>
                <a:srgbClr val="000000"/>
              </a:solidFill>
              <a:latin typeface="Arial"/>
              <a:cs typeface="Arial" charset="0"/>
            </a:endParaRPr>
          </a:p>
        </p:txBody>
      </p:sp>
      <p:sp>
        <p:nvSpPr>
          <p:cNvPr id="19459" name="Rectangle 3"/>
          <p:cNvSpPr>
            <a:spLocks noGrp="1" noChangeArrowheads="1"/>
          </p:cNvSpPr>
          <p:nvPr>
            <p:ph type="body" idx="4294967295"/>
          </p:nvPr>
        </p:nvSpPr>
        <p:spPr>
          <a:xfrm>
            <a:off x="683568" y="1600200"/>
            <a:ext cx="7546032" cy="5068888"/>
          </a:xfrm>
          <a:prstGeom prst="rect">
            <a:avLst/>
          </a:prstGeom>
        </p:spPr>
        <p:txBody>
          <a:bodyPr/>
          <a:lstStyle/>
          <a:p>
            <a:pPr marL="273050" indent="-273050" algn="just">
              <a:lnSpc>
                <a:spcPct val="80000"/>
              </a:lnSpc>
              <a:buNone/>
            </a:pPr>
            <a:r>
              <a:rPr lang="pt-BR" sz="2000" b="0" dirty="0"/>
              <a:t>Cost-benefit analysis is based </a:t>
            </a:r>
            <a:endParaRPr lang="pt-BR" sz="2000" b="0" dirty="0" smtClean="0"/>
          </a:p>
          <a:p>
            <a:pPr marL="273050" indent="-273050" algn="just">
              <a:lnSpc>
                <a:spcPct val="80000"/>
              </a:lnSpc>
              <a:buNone/>
            </a:pPr>
            <a:endParaRPr lang="pt-BR" sz="2000" b="0" dirty="0" smtClean="0"/>
          </a:p>
          <a:p>
            <a:pPr marL="273050" indent="-273050" algn="just">
              <a:lnSpc>
                <a:spcPct val="80000"/>
              </a:lnSpc>
              <a:buNone/>
            </a:pPr>
            <a:endParaRPr lang="pt-BR" sz="1800" b="0" dirty="0"/>
          </a:p>
          <a:p>
            <a:pPr marL="273050" indent="-273050" algn="just">
              <a:lnSpc>
                <a:spcPct val="80000"/>
              </a:lnSpc>
              <a:buFontTx/>
              <a:buAutoNum type="arabicPeriod"/>
            </a:pPr>
            <a:r>
              <a:rPr lang="pt-BR" sz="1800" b="0" dirty="0"/>
              <a:t>on discounted cash flows (DCF) and net present values (NPV) of benefits and costs generated by the project. </a:t>
            </a:r>
            <a:endParaRPr lang="pt-BR" sz="1800" b="0" dirty="0" smtClean="0"/>
          </a:p>
          <a:p>
            <a:pPr marL="273050" indent="-273050" algn="just">
              <a:lnSpc>
                <a:spcPct val="80000"/>
              </a:lnSpc>
              <a:buFontTx/>
              <a:buAutoNum type="arabicPeriod"/>
            </a:pPr>
            <a:endParaRPr lang="pt-BR" sz="1800" b="0" dirty="0"/>
          </a:p>
          <a:p>
            <a:pPr marL="273050" indent="-273050" algn="just">
              <a:lnSpc>
                <a:spcPct val="80000"/>
              </a:lnSpc>
              <a:buFontTx/>
              <a:buAutoNum type="arabicPeriod"/>
            </a:pPr>
            <a:r>
              <a:rPr lang="pt-BR" sz="1800" b="0" dirty="0"/>
              <a:t>compresses in a single scenario the information available on the project and accounts for uncertainty by considering possible deviations from such a scenario.</a:t>
            </a:r>
            <a:r>
              <a:rPr lang="it-IT" sz="1800" b="0" dirty="0"/>
              <a:t> </a:t>
            </a:r>
            <a:endParaRPr lang="it-IT" sz="1800" b="0" dirty="0" smtClean="0"/>
          </a:p>
          <a:p>
            <a:pPr marL="273050" indent="-273050" algn="just">
              <a:lnSpc>
                <a:spcPct val="80000"/>
              </a:lnSpc>
              <a:buFontTx/>
              <a:buAutoNum type="arabicPeriod"/>
            </a:pPr>
            <a:endParaRPr lang="it-IT" sz="1800" b="0" dirty="0"/>
          </a:p>
          <a:p>
            <a:pPr marL="273050" indent="-273050" algn="just">
              <a:lnSpc>
                <a:spcPct val="80000"/>
              </a:lnSpc>
              <a:buFontTx/>
              <a:buAutoNum type="arabicPeriod"/>
            </a:pPr>
            <a:r>
              <a:rPr lang="pt-BR" sz="1800" b="0" dirty="0"/>
              <a:t>Real option theory is incorporated in </a:t>
            </a:r>
            <a:r>
              <a:rPr lang="pt-BR" sz="1800" b="0" dirty="0" smtClean="0"/>
              <a:t>project </a:t>
            </a:r>
            <a:r>
              <a:rPr lang="pt-BR" sz="1800" b="0" dirty="0"/>
              <a:t>evaluation in the method of extended net present value (NPVE</a:t>
            </a:r>
            <a:r>
              <a:rPr lang="pt-BR" sz="1800" b="0" dirty="0" smtClean="0"/>
              <a:t>).</a:t>
            </a:r>
          </a:p>
          <a:p>
            <a:pPr marL="273050" indent="-273050" algn="just">
              <a:lnSpc>
                <a:spcPct val="80000"/>
              </a:lnSpc>
              <a:buFontTx/>
              <a:buAutoNum type="arabicPeriod"/>
            </a:pPr>
            <a:endParaRPr lang="pt-BR" sz="1800" b="0" dirty="0" smtClean="0"/>
          </a:p>
          <a:p>
            <a:pPr marL="273050" indent="-273050" algn="just">
              <a:lnSpc>
                <a:spcPct val="80000"/>
              </a:lnSpc>
              <a:buFontTx/>
              <a:buAutoNum type="arabicPeriod"/>
            </a:pPr>
            <a:r>
              <a:rPr lang="pt-BR" sz="1800" b="0" dirty="0" smtClean="0"/>
              <a:t>Use </a:t>
            </a:r>
            <a:r>
              <a:rPr lang="pt-BR" sz="1800" b="0" dirty="0"/>
              <a:t>appears increasingly popular in capital budgeting and other business applications, adds to the value created by the project in terms of expected cash flow, the value created (or destroyed) in terms of rights and opportunities</a:t>
            </a:r>
            <a:r>
              <a:rPr lang="it-IT" sz="1800" b="0" dirty="0"/>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bwMode="auto">
          <a:xfrm>
            <a:off x="683568" y="1772816"/>
            <a:ext cx="7488832" cy="504056"/>
          </a:xfrm>
          <a:prstGeom prst="rect">
            <a:avLst/>
          </a:prstGeom>
          <a:solidFill>
            <a:schemeClr val="accent2"/>
          </a:solidFill>
          <a:ln>
            <a:miter lim="800000"/>
            <a:headEnd/>
            <a:tailEnd/>
          </a:ln>
          <a:effectLst>
            <a:innerShdw blurRad="63500" dist="25400" dir="9000000">
              <a:prstClr val="black">
                <a:alpha val="50000"/>
              </a:prstClr>
            </a:innerShdw>
          </a:effectLst>
          <a:scene3d>
            <a:camera prst="orthographicFront"/>
            <a:lightRig rig="threePt" dir="t"/>
          </a:scene3d>
          <a:sp3d>
            <a:bevelT w="165100" prst="coolSlant"/>
          </a:sp3d>
        </p:spPr>
        <p:txBody>
          <a:bodyPr lIns="0" tIns="0" rIns="0" bIns="0" anchor="ctr"/>
          <a:lstStyle/>
          <a:p>
            <a:pPr marR="0" lvl="1" indent="0" defTabSz="914400" eaLnBrk="0" latinLnBrk="0" hangingPunct="0">
              <a:lnSpc>
                <a:spcPct val="93000"/>
              </a:lnSpc>
              <a:buClrTx/>
              <a:buSzTx/>
              <a:buFontTx/>
              <a:buNone/>
              <a:tabLst>
                <a:tab pos="571500" algn="l"/>
              </a:tabLst>
              <a:defRPr/>
            </a:pPr>
            <a:endParaRPr kumimoji="1" lang="en-GB" kern="0">
              <a:solidFill>
                <a:srgbClr val="000000"/>
              </a:solidFill>
              <a:latin typeface="Arial"/>
              <a:cs typeface="Arial" charset="0"/>
            </a:endParaRPr>
          </a:p>
        </p:txBody>
      </p:sp>
      <p:sp>
        <p:nvSpPr>
          <p:cNvPr id="6" name="Rettangolo 5"/>
          <p:cNvSpPr/>
          <p:nvPr/>
        </p:nvSpPr>
        <p:spPr bwMode="auto">
          <a:xfrm>
            <a:off x="683568" y="3573016"/>
            <a:ext cx="7488832" cy="504056"/>
          </a:xfrm>
          <a:prstGeom prst="rect">
            <a:avLst/>
          </a:prstGeom>
          <a:solidFill>
            <a:schemeClr val="accent2"/>
          </a:solidFill>
          <a:ln>
            <a:miter lim="800000"/>
            <a:headEnd/>
            <a:tailEnd/>
          </a:ln>
          <a:effectLst>
            <a:innerShdw blurRad="63500" dist="25400" dir="9000000">
              <a:prstClr val="black">
                <a:alpha val="50000"/>
              </a:prstClr>
            </a:innerShdw>
          </a:effectLst>
          <a:scene3d>
            <a:camera prst="orthographicFront"/>
            <a:lightRig rig="threePt" dir="t"/>
          </a:scene3d>
          <a:sp3d>
            <a:bevelT w="165100" prst="coolSlant"/>
          </a:sp3d>
        </p:spPr>
        <p:txBody>
          <a:bodyPr lIns="0" tIns="0" rIns="0" bIns="0" anchor="ctr"/>
          <a:lstStyle/>
          <a:p>
            <a:pPr marR="0" lvl="1" indent="0" defTabSz="914400" eaLnBrk="0" latinLnBrk="0" hangingPunct="0">
              <a:lnSpc>
                <a:spcPct val="93000"/>
              </a:lnSpc>
              <a:buClrTx/>
              <a:buSzTx/>
              <a:buFontTx/>
              <a:buNone/>
              <a:tabLst>
                <a:tab pos="571500" algn="l"/>
              </a:tabLst>
              <a:defRPr/>
            </a:pPr>
            <a:endParaRPr kumimoji="1" lang="en-GB" kern="0">
              <a:solidFill>
                <a:srgbClr val="000000"/>
              </a:solidFill>
              <a:latin typeface="Arial"/>
              <a:cs typeface="Arial" charset="0"/>
            </a:endParaRPr>
          </a:p>
        </p:txBody>
      </p:sp>
      <p:sp>
        <p:nvSpPr>
          <p:cNvPr id="21506" name="Rectangle 2"/>
          <p:cNvSpPr>
            <a:spLocks noGrp="1" noChangeArrowheads="1"/>
          </p:cNvSpPr>
          <p:nvPr>
            <p:ph type="title" idx="4294967295"/>
          </p:nvPr>
        </p:nvSpPr>
        <p:spPr>
          <a:xfrm>
            <a:off x="179512" y="908720"/>
            <a:ext cx="8712968" cy="864840"/>
          </a:xfrm>
          <a:prstGeom prst="rect">
            <a:avLst/>
          </a:prstGeom>
        </p:spPr>
        <p:txBody>
          <a:bodyPr/>
          <a:lstStyle/>
          <a:p>
            <a:r>
              <a:rPr lang="pt-BR" dirty="0" smtClean="0"/>
              <a:t>A Recent Development in Evaluation: the Real Option Methodology</a:t>
            </a:r>
            <a:endParaRPr lang="it-IT" dirty="0" smtClean="0"/>
          </a:p>
        </p:txBody>
      </p:sp>
      <p:sp>
        <p:nvSpPr>
          <p:cNvPr id="21507" name="Rectangle 3"/>
          <p:cNvSpPr>
            <a:spLocks noGrp="1" noChangeArrowheads="1"/>
          </p:cNvSpPr>
          <p:nvPr>
            <p:ph type="body" idx="4294967295"/>
          </p:nvPr>
        </p:nvSpPr>
        <p:spPr>
          <a:xfrm>
            <a:off x="852488" y="1844477"/>
            <a:ext cx="7607944" cy="3240707"/>
          </a:xfrm>
          <a:prstGeom prst="rect">
            <a:avLst/>
          </a:prstGeom>
        </p:spPr>
        <p:txBody>
          <a:bodyPr/>
          <a:lstStyle/>
          <a:p>
            <a:pPr marL="273050" indent="-273050" algn="just">
              <a:lnSpc>
                <a:spcPct val="80000"/>
              </a:lnSpc>
              <a:buNone/>
            </a:pPr>
            <a:r>
              <a:rPr lang="en-US" sz="2000" b="0" dirty="0"/>
              <a:t>Benefits and costs</a:t>
            </a:r>
            <a:r>
              <a:rPr lang="en-US" sz="2000" b="0" dirty="0" smtClean="0"/>
              <a:t>:</a:t>
            </a:r>
          </a:p>
          <a:p>
            <a:pPr marL="273050" indent="-273050" algn="just">
              <a:lnSpc>
                <a:spcPct val="80000"/>
              </a:lnSpc>
              <a:buNone/>
            </a:pPr>
            <a:endParaRPr lang="en-US" sz="2000" b="0" dirty="0"/>
          </a:p>
          <a:p>
            <a:pPr marL="273050" indent="-273050" algn="just">
              <a:lnSpc>
                <a:spcPct val="80000"/>
              </a:lnSpc>
              <a:buFontTx/>
              <a:buAutoNum type="arabicPeriod"/>
            </a:pPr>
            <a:r>
              <a:rPr lang="en-US" sz="1800" b="0" dirty="0"/>
              <a:t>are a subjective approach to the decision-making problem. </a:t>
            </a:r>
            <a:endParaRPr lang="en-US" sz="1800" b="0" dirty="0" smtClean="0"/>
          </a:p>
          <a:p>
            <a:pPr marL="273050" indent="-273050" algn="just">
              <a:lnSpc>
                <a:spcPct val="80000"/>
              </a:lnSpc>
              <a:buFontTx/>
              <a:buAutoNum type="arabicPeriod"/>
            </a:pPr>
            <a:endParaRPr lang="en-US" sz="1800" b="0" dirty="0"/>
          </a:p>
          <a:p>
            <a:pPr marL="273050" indent="-273050" algn="just">
              <a:lnSpc>
                <a:spcPct val="80000"/>
              </a:lnSpc>
              <a:buFontTx/>
              <a:buAutoNum type="arabicPeriod"/>
            </a:pPr>
            <a:r>
              <a:rPr lang="en-US" sz="1800" b="0" dirty="0"/>
              <a:t>They depend, in particular, on the hypothesis that the utility function of the decision maker has been identified or reduced, in the simplest case, to the increase of expected values at market or economic prices. </a:t>
            </a:r>
            <a:endParaRPr lang="en-US" sz="1800" b="0" dirty="0" smtClean="0"/>
          </a:p>
          <a:p>
            <a:pPr marL="273050" indent="-273050" algn="just">
              <a:lnSpc>
                <a:spcPct val="80000"/>
              </a:lnSpc>
              <a:buFontTx/>
              <a:buAutoNum type="arabicPeriod"/>
            </a:pPr>
            <a:endParaRPr lang="en-US" sz="1800" b="0" dirty="0"/>
          </a:p>
          <a:p>
            <a:pPr marL="273050" indent="-273050" algn="just">
              <a:lnSpc>
                <a:spcPct val="80000"/>
              </a:lnSpc>
              <a:buNone/>
            </a:pPr>
            <a:r>
              <a:rPr lang="en-US" sz="2000" b="0" dirty="0"/>
              <a:t>The theory of real options</a:t>
            </a:r>
            <a:r>
              <a:rPr lang="en-US" sz="2000" b="0" dirty="0" smtClean="0"/>
              <a:t>:</a:t>
            </a:r>
          </a:p>
          <a:p>
            <a:pPr marL="273050" indent="-273050" algn="just">
              <a:lnSpc>
                <a:spcPct val="80000"/>
              </a:lnSpc>
              <a:buNone/>
            </a:pPr>
            <a:endParaRPr lang="en-US" sz="1800" b="0" dirty="0"/>
          </a:p>
          <a:p>
            <a:pPr marL="273050" indent="-273050" algn="just">
              <a:lnSpc>
                <a:spcPct val="80000"/>
              </a:lnSpc>
              <a:buFontTx/>
              <a:buAutoNum type="arabicPeriod"/>
            </a:pPr>
            <a:r>
              <a:rPr lang="en-US" sz="1800" b="0" dirty="0"/>
              <a:t>assets with uncertain returns can be evaluated by utilizing the observed market values of a matching asset or asset combination, with the same expected return and volatility. </a:t>
            </a:r>
            <a:endParaRPr lang="en-US" sz="1800" b="0" dirty="0" smtClean="0"/>
          </a:p>
          <a:p>
            <a:pPr marL="273050" indent="-273050" algn="just">
              <a:lnSpc>
                <a:spcPct val="80000"/>
              </a:lnSpc>
              <a:buFontTx/>
              <a:buAutoNum type="arabicPeriod"/>
            </a:pPr>
            <a:endParaRPr lang="en-US" sz="1800" b="0" dirty="0"/>
          </a:p>
          <a:p>
            <a:pPr marL="273050" indent="-273050" algn="just">
              <a:lnSpc>
                <a:spcPct val="80000"/>
              </a:lnSpc>
              <a:buFontTx/>
              <a:buAutoNum type="arabicPeriod"/>
            </a:pPr>
            <a:r>
              <a:rPr lang="en-US" sz="1800" b="0" dirty="0"/>
              <a:t>it possible to attribute a value to options, on the basis on a single observable market-wide parameter—the risk free interest rate, and of only three asset specific parameters: (</a:t>
            </a:r>
            <a:r>
              <a:rPr lang="en-US" sz="1800" b="0" dirty="0" err="1"/>
              <a:t>i</a:t>
            </a:r>
            <a:r>
              <a:rPr lang="en-US" sz="1800" b="0" dirty="0"/>
              <a:t>) the expected cash flow, (ii) the volatility and (iii) the expiration time for the option.</a:t>
            </a:r>
            <a:endParaRPr lang="it-IT" sz="1800" b="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idx="4294967295"/>
          </p:nvPr>
        </p:nvSpPr>
        <p:spPr>
          <a:xfrm>
            <a:off x="179512" y="850702"/>
            <a:ext cx="8697144" cy="850106"/>
          </a:xfrm>
          <a:prstGeom prst="rect">
            <a:avLst/>
          </a:prstGeom>
        </p:spPr>
        <p:txBody>
          <a:bodyPr/>
          <a:lstStyle/>
          <a:p>
            <a:r>
              <a:rPr lang="pt-BR" dirty="0" smtClean="0"/>
              <a:t>A Recent Development in Evaluation: the Real Option Methodology</a:t>
            </a:r>
            <a:endParaRPr lang="it-IT" dirty="0" smtClean="0"/>
          </a:p>
        </p:txBody>
      </p:sp>
      <p:sp>
        <p:nvSpPr>
          <p:cNvPr id="20483" name="Rectangle 3"/>
          <p:cNvSpPr>
            <a:spLocks noGrp="1" noChangeArrowheads="1"/>
          </p:cNvSpPr>
          <p:nvPr>
            <p:ph type="body" idx="4294967295"/>
          </p:nvPr>
        </p:nvSpPr>
        <p:spPr>
          <a:xfrm>
            <a:off x="374848" y="1960240"/>
            <a:ext cx="8229600" cy="3412976"/>
          </a:xfrm>
          <a:prstGeom prst="rect">
            <a:avLst/>
          </a:prstGeom>
        </p:spPr>
        <p:txBody>
          <a:bodyPr/>
          <a:lstStyle/>
          <a:p>
            <a:pPr algn="just">
              <a:lnSpc>
                <a:spcPct val="90000"/>
              </a:lnSpc>
            </a:pPr>
            <a:r>
              <a:rPr lang="pt-BR" sz="2000" b="0" dirty="0"/>
              <a:t>For example, the development of an expansion plan to provide electrical energy provides the opportunities, i.e. the right, but not the obligation, to produce a certain amount of electricity at subsequent dates</a:t>
            </a:r>
            <a:r>
              <a:rPr lang="pt-BR" sz="2000" b="0" dirty="0" smtClean="0"/>
              <a:t>.</a:t>
            </a:r>
          </a:p>
          <a:p>
            <a:pPr algn="just">
              <a:lnSpc>
                <a:spcPct val="90000"/>
              </a:lnSpc>
              <a:buNone/>
            </a:pPr>
            <a:r>
              <a:rPr lang="pt-BR" sz="2000" b="0" dirty="0" smtClean="0"/>
              <a:t> </a:t>
            </a:r>
            <a:endParaRPr lang="pt-BR" sz="2000" b="0" dirty="0"/>
          </a:p>
          <a:p>
            <a:pPr algn="just">
              <a:lnSpc>
                <a:spcPct val="90000"/>
              </a:lnSpc>
            </a:pPr>
            <a:r>
              <a:rPr lang="pt-BR" sz="2000" b="0" dirty="0"/>
              <a:t>The value of the expansion plan is thus equal to the NPV of the amount of electricity that will be produced plus the value of the option to produce more or less than what is expected, according to the circumstances. </a:t>
            </a:r>
            <a:endParaRPr lang="pt-BR" sz="2000" b="0" dirty="0" smtClean="0"/>
          </a:p>
          <a:p>
            <a:pPr algn="just">
              <a:lnSpc>
                <a:spcPct val="90000"/>
              </a:lnSpc>
            </a:pPr>
            <a:endParaRPr lang="pt-BR" sz="2000" b="0" dirty="0"/>
          </a:p>
          <a:p>
            <a:pPr algn="just">
              <a:lnSpc>
                <a:spcPct val="90000"/>
              </a:lnSpc>
            </a:pPr>
            <a:r>
              <a:rPr lang="pt-BR" sz="2000" b="0" dirty="0"/>
              <a:t>In a similar way, the construction of a transport infrastructure, that can accommodate different flows of traffic, generates an expected value plus an option value deriving from the opportunity to employ more or less of the available capacity.</a:t>
            </a:r>
            <a:r>
              <a:rPr lang="it-IT" sz="2000" b="0" dirty="0"/>
              <a:t> </a:t>
            </a:r>
          </a:p>
        </p:txBody>
      </p:sp>
      <p:sp>
        <p:nvSpPr>
          <p:cNvPr id="5" name="Line 7"/>
          <p:cNvSpPr>
            <a:spLocks noChangeShapeType="1"/>
          </p:cNvSpPr>
          <p:nvPr/>
        </p:nvSpPr>
        <p:spPr bwMode="auto">
          <a:xfrm>
            <a:off x="467544" y="3212976"/>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
        <p:nvSpPr>
          <p:cNvPr id="6" name="Line 7"/>
          <p:cNvSpPr>
            <a:spLocks noChangeShapeType="1"/>
          </p:cNvSpPr>
          <p:nvPr/>
        </p:nvSpPr>
        <p:spPr bwMode="auto">
          <a:xfrm>
            <a:off x="467544" y="4653136"/>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302840" y="989856"/>
            <a:ext cx="8229600" cy="1143000"/>
          </a:xfrm>
          <a:prstGeom prst="rect">
            <a:avLst/>
          </a:prstGeom>
        </p:spPr>
        <p:txBody>
          <a:bodyPr/>
          <a:lstStyle/>
          <a:p>
            <a:r>
              <a:rPr lang="it-IT" dirty="0" err="1" smtClean="0"/>
              <a:t>Real</a:t>
            </a:r>
            <a:r>
              <a:rPr lang="it-IT" dirty="0" smtClean="0"/>
              <a:t> </a:t>
            </a:r>
            <a:r>
              <a:rPr lang="it-IT" dirty="0" err="1" smtClean="0"/>
              <a:t>Option</a:t>
            </a:r>
            <a:r>
              <a:rPr lang="it-IT" dirty="0" smtClean="0"/>
              <a:t> and Policy </a:t>
            </a:r>
            <a:r>
              <a:rPr lang="it-IT" dirty="0"/>
              <a:t>planning</a:t>
            </a:r>
          </a:p>
        </p:txBody>
      </p:sp>
      <p:sp>
        <p:nvSpPr>
          <p:cNvPr id="22531" name="Rectangle 3"/>
          <p:cNvSpPr>
            <a:spLocks noGrp="1" noChangeArrowheads="1"/>
          </p:cNvSpPr>
          <p:nvPr>
            <p:ph type="body" idx="4294967295"/>
          </p:nvPr>
        </p:nvSpPr>
        <p:spPr>
          <a:xfrm>
            <a:off x="360040" y="1600200"/>
            <a:ext cx="8604448" cy="4525963"/>
          </a:xfrm>
          <a:prstGeom prst="rect">
            <a:avLst/>
          </a:prstGeom>
        </p:spPr>
        <p:txBody>
          <a:bodyPr/>
          <a:lstStyle/>
          <a:p>
            <a:pPr marL="0" indent="0">
              <a:lnSpc>
                <a:spcPct val="80000"/>
              </a:lnSpc>
              <a:buFontTx/>
              <a:buNone/>
            </a:pPr>
            <a:r>
              <a:rPr lang="pt-BR" sz="2000" b="0" dirty="0"/>
              <a:t>The real option approach has several implications for </a:t>
            </a:r>
            <a:r>
              <a:rPr lang="pt-BR" sz="2000" b="0" dirty="0" smtClean="0"/>
              <a:t>government operations</a:t>
            </a:r>
            <a:r>
              <a:rPr lang="pt-BR" sz="2000" b="0" dirty="0"/>
              <a:t>. These implications concern both policies and projects at the two levels of planning and evaluation. For policies, the methodology of real options implies that risks and opportunities are given more systematic attention in considering alternative courses of action. </a:t>
            </a:r>
            <a:endParaRPr lang="pt-BR" sz="2000" b="0" dirty="0" smtClean="0"/>
          </a:p>
          <a:p>
            <a:pPr>
              <a:lnSpc>
                <a:spcPct val="80000"/>
              </a:lnSpc>
              <a:buFontTx/>
              <a:buNone/>
            </a:pPr>
            <a:endParaRPr lang="pt-BR" sz="2000" b="0" dirty="0"/>
          </a:p>
          <a:p>
            <a:pPr marL="0" indent="0">
              <a:lnSpc>
                <a:spcPct val="80000"/>
              </a:lnSpc>
              <a:buFontTx/>
              <a:buNone/>
            </a:pPr>
            <a:r>
              <a:rPr lang="pt-BR" sz="2000" b="0" dirty="0"/>
              <a:t>The impact of uncertainty on the timing and the sequencing of policy actions, in particular, appear to be worth of consideration far beyond what has been generally taken into account in the traditional way of formulating and planning economic policies. </a:t>
            </a:r>
            <a:endParaRPr lang="pt-BR" sz="2000" b="0" dirty="0" smtClean="0"/>
          </a:p>
          <a:p>
            <a:pPr>
              <a:lnSpc>
                <a:spcPct val="80000"/>
              </a:lnSpc>
              <a:buFontTx/>
              <a:buNone/>
            </a:pPr>
            <a:endParaRPr lang="pt-BR" sz="2000" b="0" dirty="0"/>
          </a:p>
          <a:p>
            <a:pPr marL="0" indent="0">
              <a:lnSpc>
                <a:spcPct val="80000"/>
              </a:lnSpc>
              <a:buFontTx/>
              <a:buNone/>
            </a:pPr>
            <a:r>
              <a:rPr lang="pt-BR" sz="2000" b="0" dirty="0"/>
              <a:t>Development strategies, for example, may be almost invariably considered as sequences of stages, each characterized by one or more key policy choices, and by waiting and expansion policies related to each other through the particular sequence that may be selected (Knudsen and Scandizzo, 2002). </a:t>
            </a:r>
            <a:endParaRPr lang="pt-BR" sz="2000" b="0" dirty="0" smtClean="0"/>
          </a:p>
          <a:p>
            <a:pPr>
              <a:lnSpc>
                <a:spcPct val="80000"/>
              </a:lnSpc>
              <a:buFontTx/>
              <a:buNone/>
            </a:pPr>
            <a:endParaRPr lang="pt-BR" sz="2000" b="0" dirty="0"/>
          </a:p>
          <a:p>
            <a:pPr marL="0" indent="0">
              <a:lnSpc>
                <a:spcPct val="80000"/>
              </a:lnSpc>
              <a:buFontTx/>
              <a:buNone/>
            </a:pPr>
            <a:r>
              <a:rPr lang="pt-BR" sz="2000" b="0" dirty="0"/>
              <a:t>Choosing one path of development over another thus implies a unique set of risks and opportunities that arise both from the stages involved and from their order in the path. </a:t>
            </a:r>
            <a:endParaRPr lang="it-IT" sz="2000" b="0" dirty="0"/>
          </a:p>
        </p:txBody>
      </p:sp>
      <p:sp>
        <p:nvSpPr>
          <p:cNvPr id="5" name="Line 7"/>
          <p:cNvSpPr>
            <a:spLocks noChangeShapeType="1"/>
          </p:cNvSpPr>
          <p:nvPr/>
        </p:nvSpPr>
        <p:spPr bwMode="auto">
          <a:xfrm>
            <a:off x="395536" y="2996952"/>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
        <p:nvSpPr>
          <p:cNvPr id="6" name="Line 7"/>
          <p:cNvSpPr>
            <a:spLocks noChangeShapeType="1"/>
          </p:cNvSpPr>
          <p:nvPr/>
        </p:nvSpPr>
        <p:spPr bwMode="auto">
          <a:xfrm>
            <a:off x="467544" y="4221088"/>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
        <p:nvSpPr>
          <p:cNvPr id="7" name="Line 7"/>
          <p:cNvSpPr>
            <a:spLocks noChangeShapeType="1"/>
          </p:cNvSpPr>
          <p:nvPr/>
        </p:nvSpPr>
        <p:spPr bwMode="auto">
          <a:xfrm>
            <a:off x="467544" y="5661248"/>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xfrm>
            <a:off x="230832" y="989856"/>
            <a:ext cx="8229600" cy="1143000"/>
          </a:xfrm>
          <a:prstGeom prst="rect">
            <a:avLst/>
          </a:prstGeom>
        </p:spPr>
        <p:txBody>
          <a:bodyPr/>
          <a:lstStyle/>
          <a:p>
            <a:r>
              <a:rPr lang="it-IT" dirty="0" err="1" smtClean="0"/>
              <a:t>Real</a:t>
            </a:r>
            <a:r>
              <a:rPr lang="it-IT" dirty="0" smtClean="0"/>
              <a:t> </a:t>
            </a:r>
            <a:r>
              <a:rPr lang="it-IT" dirty="0" err="1" smtClean="0"/>
              <a:t>Option</a:t>
            </a:r>
            <a:r>
              <a:rPr lang="it-IT" dirty="0" smtClean="0"/>
              <a:t> and Policy </a:t>
            </a:r>
            <a:r>
              <a:rPr lang="it-IT" dirty="0"/>
              <a:t>planning</a:t>
            </a:r>
          </a:p>
        </p:txBody>
      </p:sp>
      <p:sp>
        <p:nvSpPr>
          <p:cNvPr id="23555" name="Rectangle 3"/>
          <p:cNvSpPr>
            <a:spLocks noGrp="1" noChangeArrowheads="1"/>
          </p:cNvSpPr>
          <p:nvPr>
            <p:ph type="body" idx="4294967295"/>
          </p:nvPr>
        </p:nvSpPr>
        <p:spPr>
          <a:xfrm>
            <a:off x="683568" y="1855365"/>
            <a:ext cx="7546032" cy="4525963"/>
          </a:xfrm>
          <a:prstGeom prst="rect">
            <a:avLst/>
          </a:prstGeom>
        </p:spPr>
        <p:txBody>
          <a:bodyPr/>
          <a:lstStyle/>
          <a:p>
            <a:pPr>
              <a:lnSpc>
                <a:spcPct val="90000"/>
              </a:lnSpc>
            </a:pPr>
            <a:r>
              <a:rPr lang="pt-BR" sz="2000" b="0" dirty="0"/>
              <a:t>Policies are rather considered programs of action coordinated over time</a:t>
            </a:r>
            <a:r>
              <a:rPr lang="it-IT" sz="2000" b="0" dirty="0"/>
              <a:t> </a:t>
            </a:r>
            <a:endParaRPr lang="it-IT" sz="2000" b="0" dirty="0" smtClean="0"/>
          </a:p>
          <a:p>
            <a:pPr>
              <a:lnSpc>
                <a:spcPct val="90000"/>
              </a:lnSpc>
            </a:pPr>
            <a:endParaRPr lang="it-IT" sz="2000" b="0" dirty="0" smtClean="0"/>
          </a:p>
          <a:p>
            <a:pPr>
              <a:lnSpc>
                <a:spcPct val="90000"/>
              </a:lnSpc>
            </a:pPr>
            <a:endParaRPr lang="it-IT" sz="2000" b="0" dirty="0"/>
          </a:p>
          <a:p>
            <a:pPr>
              <a:lnSpc>
                <a:spcPct val="90000"/>
              </a:lnSpc>
            </a:pPr>
            <a:r>
              <a:rPr lang="pt-BR" sz="2000" b="0" dirty="0"/>
              <a:t>Policies should thus be formulated in a way that allows governments and policy makers to suggest timely corrections and even reversal of the course previously established if information is acquired to that effect. Learning by doing and additional information, in other words, should be used to reduce irreversible effects and resource commitment of policies that prove to be wrong or incorrectly formulated.</a:t>
            </a:r>
            <a:endParaRPr lang="it-IT" sz="2000" b="0" dirty="0"/>
          </a:p>
        </p:txBody>
      </p:sp>
      <p:sp>
        <p:nvSpPr>
          <p:cNvPr id="5" name="Line 7"/>
          <p:cNvSpPr>
            <a:spLocks noChangeShapeType="1"/>
          </p:cNvSpPr>
          <p:nvPr/>
        </p:nvSpPr>
        <p:spPr bwMode="auto">
          <a:xfrm>
            <a:off x="467544" y="2708920"/>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bwMode="auto">
          <a:xfrm>
            <a:off x="251520" y="1340768"/>
            <a:ext cx="8640960" cy="648072"/>
          </a:xfrm>
          <a:prstGeom prst="rect">
            <a:avLst/>
          </a:prstGeom>
          <a:solidFill>
            <a:schemeClr val="accent2"/>
          </a:solidFill>
          <a:ln>
            <a:miter lim="800000"/>
            <a:headEnd/>
            <a:tailEnd/>
          </a:ln>
          <a:effectLst>
            <a:innerShdw blurRad="63500" dist="25400" dir="9000000">
              <a:prstClr val="black">
                <a:alpha val="50000"/>
              </a:prstClr>
            </a:innerShdw>
          </a:effectLst>
          <a:scene3d>
            <a:camera prst="orthographicFront"/>
            <a:lightRig rig="threePt" dir="t"/>
          </a:scene3d>
          <a:sp3d>
            <a:bevelT w="165100" prst="coolSlant"/>
          </a:sp3d>
        </p:spPr>
        <p:txBody>
          <a:bodyPr lIns="0" tIns="0" rIns="0" bIns="0" anchor="ctr"/>
          <a:lstStyle/>
          <a:p>
            <a:pPr marR="0" lvl="1" indent="0" defTabSz="914400" eaLnBrk="0" latinLnBrk="0" hangingPunct="0">
              <a:lnSpc>
                <a:spcPct val="93000"/>
              </a:lnSpc>
              <a:buClrTx/>
              <a:buSzTx/>
              <a:buFontTx/>
              <a:buNone/>
              <a:tabLst>
                <a:tab pos="571500" algn="l"/>
              </a:tabLst>
              <a:defRPr/>
            </a:pPr>
            <a:endParaRPr kumimoji="1" lang="en-GB" kern="0">
              <a:solidFill>
                <a:srgbClr val="000000"/>
              </a:solidFill>
              <a:latin typeface="Arial"/>
              <a:cs typeface="Arial" charset="0"/>
            </a:endParaRPr>
          </a:p>
        </p:txBody>
      </p:sp>
      <p:sp>
        <p:nvSpPr>
          <p:cNvPr id="24578" name="Rectangle 2"/>
          <p:cNvSpPr>
            <a:spLocks noGrp="1" noChangeArrowheads="1"/>
          </p:cNvSpPr>
          <p:nvPr>
            <p:ph type="title" idx="4294967295"/>
          </p:nvPr>
        </p:nvSpPr>
        <p:spPr>
          <a:xfrm>
            <a:off x="251520" y="836712"/>
            <a:ext cx="8229600" cy="850900"/>
          </a:xfrm>
          <a:prstGeom prst="rect">
            <a:avLst/>
          </a:prstGeom>
        </p:spPr>
        <p:txBody>
          <a:bodyPr/>
          <a:lstStyle/>
          <a:p>
            <a:r>
              <a:rPr lang="it-IT" dirty="0" err="1" smtClean="0"/>
              <a:t>Real</a:t>
            </a:r>
            <a:r>
              <a:rPr lang="it-IT" dirty="0" smtClean="0"/>
              <a:t> </a:t>
            </a:r>
            <a:r>
              <a:rPr lang="it-IT" dirty="0" err="1" smtClean="0"/>
              <a:t>Option</a:t>
            </a:r>
            <a:r>
              <a:rPr lang="it-IT" dirty="0" smtClean="0"/>
              <a:t> and Project </a:t>
            </a:r>
            <a:r>
              <a:rPr lang="it-IT" dirty="0"/>
              <a:t>work</a:t>
            </a:r>
          </a:p>
        </p:txBody>
      </p:sp>
      <p:sp>
        <p:nvSpPr>
          <p:cNvPr id="24579" name="Rectangle 3"/>
          <p:cNvSpPr>
            <a:spLocks noGrp="1" noChangeArrowheads="1"/>
          </p:cNvSpPr>
          <p:nvPr>
            <p:ph type="body" idx="4294967295"/>
          </p:nvPr>
        </p:nvSpPr>
        <p:spPr>
          <a:xfrm>
            <a:off x="251520" y="1340768"/>
            <a:ext cx="8640960" cy="5073650"/>
          </a:xfrm>
          <a:prstGeom prst="rect">
            <a:avLst/>
          </a:prstGeom>
        </p:spPr>
        <p:txBody>
          <a:bodyPr/>
          <a:lstStyle/>
          <a:p>
            <a:pPr marL="0" indent="0">
              <a:lnSpc>
                <a:spcPct val="80000"/>
              </a:lnSpc>
              <a:buFontTx/>
              <a:buNone/>
            </a:pPr>
            <a:r>
              <a:rPr lang="pt-BR" sz="2000" b="0" dirty="0"/>
              <a:t>For project </a:t>
            </a:r>
            <a:r>
              <a:rPr lang="pt-BR" sz="2000" b="0" dirty="0" smtClean="0"/>
              <a:t> work</a:t>
            </a:r>
            <a:r>
              <a:rPr lang="pt-BR" sz="2000" b="0" dirty="0"/>
              <a:t>, option theory  is specially relevant for public infrastructure from several points of view. </a:t>
            </a:r>
            <a:endParaRPr lang="pt-BR" sz="2000" b="0" dirty="0" smtClean="0"/>
          </a:p>
          <a:p>
            <a:pPr marL="0" indent="0">
              <a:lnSpc>
                <a:spcPct val="80000"/>
              </a:lnSpc>
              <a:buFontTx/>
              <a:buNone/>
            </a:pPr>
            <a:endParaRPr lang="pt-BR" sz="2000" b="0" dirty="0" smtClean="0"/>
          </a:p>
          <a:p>
            <a:pPr marL="177800" indent="-177800">
              <a:buFontTx/>
              <a:buAutoNum type="arabicPeriod"/>
            </a:pPr>
            <a:r>
              <a:rPr lang="pt-BR" sz="1800" b="0" dirty="0" smtClean="0"/>
              <a:t>Real </a:t>
            </a:r>
            <a:r>
              <a:rPr lang="pt-BR" sz="1800" b="0" dirty="0"/>
              <a:t>option methods provide a framework to evaluate policy changes and programs that, by encouraging the evaluation of opportunities created and foregone, strengthens the link between aggregate government strategies and specific projects. </a:t>
            </a:r>
            <a:endParaRPr lang="pt-BR" sz="1800" b="0" dirty="0" smtClean="0"/>
          </a:p>
          <a:p>
            <a:pPr marL="177800" indent="-177800">
              <a:buFontTx/>
              <a:buAutoNum type="arabicPeriod"/>
            </a:pPr>
            <a:endParaRPr lang="pt-BR" sz="1800" b="0" dirty="0"/>
          </a:p>
          <a:p>
            <a:pPr marL="177800" indent="-177800">
              <a:buFontTx/>
              <a:buAutoNum type="arabicPeriod"/>
            </a:pPr>
            <a:r>
              <a:rPr lang="pt-BR" sz="1800" b="0" dirty="0"/>
              <a:t>The concept of real option, in fact, widens the set of benefits and costs that characterize a project, by considering the risks and opportunities that the project would create and destroy, in the context of alternative aggregate policies and according to alternative designs and implementation paths.For a public project, the net creation of opportunities for the private sector may indeed be the dominant benefit and reason to adopt the project</a:t>
            </a:r>
            <a:r>
              <a:rPr lang="it-IT" sz="1800" b="0" dirty="0"/>
              <a:t> </a:t>
            </a:r>
            <a:endParaRPr lang="it-IT" sz="1800" b="0" dirty="0" smtClean="0"/>
          </a:p>
          <a:p>
            <a:pPr marL="177800" indent="-177800">
              <a:buFontTx/>
              <a:buAutoNum type="arabicPeriod"/>
            </a:pPr>
            <a:endParaRPr lang="it-IT" sz="1800" b="0" dirty="0" smtClean="0"/>
          </a:p>
          <a:p>
            <a:pPr marL="177800" indent="-177800">
              <a:buClr>
                <a:schemeClr val="tx1"/>
              </a:buClr>
              <a:buFontTx/>
              <a:buAutoNum type="arabicPeriod" startAt="3"/>
            </a:pPr>
            <a:r>
              <a:rPr lang="pt-BR" sz="1800" b="0" dirty="0" smtClean="0"/>
              <a:t>The value of the institutional arrangements, a characteristic much commented upon in project documents, but seldom considered as an endogenous feature of the project, may enter as a very important set of real options</a:t>
            </a:r>
            <a:r>
              <a:rPr lang="it-IT" sz="1800" b="0" dirty="0" smtClean="0"/>
              <a:t> </a:t>
            </a:r>
          </a:p>
          <a:p>
            <a:pPr marL="177800" indent="-177800">
              <a:buClr>
                <a:schemeClr val="tx1"/>
              </a:buClr>
              <a:buNone/>
            </a:pPr>
            <a:r>
              <a:rPr lang="pt-BR" sz="1800" b="0" dirty="0" smtClean="0"/>
              <a:t>. </a:t>
            </a:r>
            <a:endParaRPr lang="it-IT" sz="1800" b="0"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idx="4294967295"/>
          </p:nvPr>
        </p:nvSpPr>
        <p:spPr>
          <a:xfrm>
            <a:off x="158824" y="836712"/>
            <a:ext cx="8229600" cy="850900"/>
          </a:xfrm>
          <a:prstGeom prst="rect">
            <a:avLst/>
          </a:prstGeom>
        </p:spPr>
        <p:txBody>
          <a:bodyPr/>
          <a:lstStyle/>
          <a:p>
            <a:r>
              <a:rPr lang="it-IT" dirty="0" err="1" smtClean="0"/>
              <a:t>Real</a:t>
            </a:r>
            <a:r>
              <a:rPr lang="it-IT" dirty="0" smtClean="0"/>
              <a:t> </a:t>
            </a:r>
            <a:r>
              <a:rPr lang="it-IT" dirty="0" err="1" smtClean="0"/>
              <a:t>Option</a:t>
            </a:r>
            <a:r>
              <a:rPr lang="it-IT" dirty="0" smtClean="0"/>
              <a:t> and Project work </a:t>
            </a:r>
            <a:r>
              <a:rPr lang="it-IT" sz="1800" i="1" dirty="0" smtClean="0"/>
              <a:t>(</a:t>
            </a:r>
            <a:r>
              <a:rPr lang="it-IT" sz="1800" i="1" dirty="0" err="1" smtClean="0"/>
              <a:t>continued</a:t>
            </a:r>
            <a:r>
              <a:rPr lang="it-IT" sz="1800" i="1" dirty="0" smtClean="0"/>
              <a:t>)</a:t>
            </a:r>
            <a:endParaRPr lang="it-IT" sz="1800" i="1" dirty="0"/>
          </a:p>
        </p:txBody>
      </p:sp>
      <p:sp>
        <p:nvSpPr>
          <p:cNvPr id="26627" name="Rectangle 3"/>
          <p:cNvSpPr>
            <a:spLocks noGrp="1" noChangeArrowheads="1"/>
          </p:cNvSpPr>
          <p:nvPr>
            <p:ph type="body" idx="4294967295"/>
          </p:nvPr>
        </p:nvSpPr>
        <p:spPr>
          <a:xfrm>
            <a:off x="251520" y="1340768"/>
            <a:ext cx="8640960" cy="4320703"/>
          </a:xfrm>
          <a:prstGeom prst="rect">
            <a:avLst/>
          </a:prstGeom>
        </p:spPr>
        <p:txBody>
          <a:bodyPr/>
          <a:lstStyle/>
          <a:p>
            <a:pPr marL="355600" indent="-355600">
              <a:buClr>
                <a:schemeClr val="tx1"/>
              </a:buClr>
              <a:buAutoNum type="arabicPeriod" startAt="4"/>
            </a:pPr>
            <a:r>
              <a:rPr lang="pt-BR" sz="1800" b="0" dirty="0" smtClean="0"/>
              <a:t>The option approach highlights the importance of management flexibility, thus suggesting that project design should allow for features such as over-capacity, in built expansion/ contraction options, modular structure and sequencing. </a:t>
            </a:r>
          </a:p>
          <a:p>
            <a:pPr marL="355600" indent="-355600">
              <a:buClr>
                <a:schemeClr val="tx1"/>
              </a:buClr>
              <a:buAutoNum type="arabicPeriod" startAt="4"/>
            </a:pPr>
            <a:endParaRPr lang="it-IT" sz="800" b="0" dirty="0" smtClean="0"/>
          </a:p>
          <a:p>
            <a:pPr marL="355600" indent="-355600">
              <a:buClr>
                <a:schemeClr val="tx1"/>
              </a:buClr>
              <a:buFontTx/>
              <a:buAutoNum type="arabicPeriod" startAt="5"/>
            </a:pPr>
            <a:r>
              <a:rPr lang="pt-BR" sz="1800" b="0" dirty="0" smtClean="0"/>
              <a:t>Project </a:t>
            </a:r>
            <a:r>
              <a:rPr lang="pt-BR" sz="1800" b="0" dirty="0"/>
              <a:t>evaluation is also bound to undergo a profound change by the application of the new methodology</a:t>
            </a:r>
            <a:r>
              <a:rPr lang="it-IT" sz="1800" b="0" dirty="0"/>
              <a:t> </a:t>
            </a:r>
            <a:r>
              <a:rPr lang="pt-BR" sz="1800" b="0" dirty="0"/>
              <a:t>On one hand, in fact, the consideration of the waiting option implies a systematic evaluation of the possibility of delaying the project as a key project alternative. On the other hand, the other relevant project alternatives may be simultaneously considered as options that would be destroyed by project adoption. Project evaluation may thus consider, in a more systematic way, the qualitative and quantitative impact of preferring the project to all its relevant alternatives, including the delaying one</a:t>
            </a:r>
            <a:r>
              <a:rPr lang="pt-BR" sz="1800" b="0" dirty="0" smtClean="0"/>
              <a:t>.</a:t>
            </a:r>
          </a:p>
          <a:p>
            <a:pPr marL="355600" indent="-355600">
              <a:buClr>
                <a:schemeClr val="tx1"/>
              </a:buClr>
              <a:buFontTx/>
              <a:buAutoNum type="arabicPeriod" startAt="5"/>
            </a:pPr>
            <a:endParaRPr lang="pt-BR" sz="800" b="0" dirty="0"/>
          </a:p>
          <a:p>
            <a:pPr marL="355600" indent="-355600">
              <a:buClr>
                <a:schemeClr val="tx1"/>
              </a:buClr>
              <a:buFontTx/>
              <a:buAutoNum type="arabicPeriod" startAt="5"/>
            </a:pPr>
            <a:r>
              <a:rPr lang="pt-BR" sz="1800" b="0" dirty="0"/>
              <a:t>Multi-Phase Program Financing: The objective of this instrument, the Multi-Phase Program Financing (MPF) is to provide systemic and longer-term support of a far-reaching investment program, which by the nature of its complexity could take more than one project cycle to complete. The underlying principle of  MPF  is that in many instances a sustained effort (beyond the traditional 4-5 year project) is needed in a particular area, sector or sub-sector in order to make a difference in addressing pervasive development problems. </a:t>
            </a:r>
            <a:endParaRPr lang="it-IT" sz="1800" b="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0"/>
          </p:nvPr>
        </p:nvSpPr>
        <p:spPr/>
        <p:txBody>
          <a:bodyPr/>
          <a:lstStyle/>
          <a:p>
            <a:pPr>
              <a:defRPr/>
            </a:pPr>
            <a:fld id="{D19F591E-8D34-40F7-BEE6-F3CEA64B0879}" type="slidenum">
              <a:rPr lang="en-GB" smtClean="0"/>
              <a:pPr>
                <a:defRPr/>
              </a:pPr>
              <a:t>3</a:t>
            </a:fld>
            <a:endParaRPr lang="en-GB"/>
          </a:p>
        </p:txBody>
      </p:sp>
      <p:sp>
        <p:nvSpPr>
          <p:cNvPr id="4" name="Rectangle 3"/>
          <p:cNvSpPr>
            <a:spLocks noChangeArrowheads="1"/>
          </p:cNvSpPr>
          <p:nvPr/>
        </p:nvSpPr>
        <p:spPr bwMode="auto">
          <a:xfrm>
            <a:off x="214313" y="908050"/>
            <a:ext cx="8745537" cy="822325"/>
          </a:xfrm>
          <a:prstGeom prst="rect">
            <a:avLst/>
          </a:prstGeom>
          <a:noFill/>
          <a:ln w="9525">
            <a:noFill/>
            <a:miter lim="800000"/>
            <a:headEnd/>
            <a:tailEnd/>
          </a:ln>
        </p:spPr>
        <p:txBody>
          <a:bodyPr lIns="0" tIns="0" rIns="0" bIns="0"/>
          <a:lstStyle/>
          <a:p>
            <a:pPr eaLnBrk="0" hangingPunct="0">
              <a:lnSpc>
                <a:spcPct val="93000"/>
              </a:lnSpc>
              <a:tabLst>
                <a:tab pos="8559800" algn="r"/>
              </a:tabLst>
            </a:pPr>
            <a:r>
              <a:rPr kumimoji="1" lang="en-GB" altLang="de-DE" sz="2100" b="1" dirty="0">
                <a:solidFill>
                  <a:srgbClr val="000000"/>
                </a:solidFill>
                <a:cs typeface="Arial" charset="0"/>
              </a:rPr>
              <a:t>This presentation is based on the analysis contained in the book </a:t>
            </a:r>
          </a:p>
          <a:p>
            <a:pPr eaLnBrk="0" hangingPunct="0">
              <a:lnSpc>
                <a:spcPct val="93000"/>
              </a:lnSpc>
              <a:tabLst>
                <a:tab pos="8559800" algn="r"/>
              </a:tabLst>
            </a:pPr>
            <a:r>
              <a:rPr kumimoji="1" lang="en-GB" altLang="de-DE" sz="2100" b="1" dirty="0">
                <a:solidFill>
                  <a:srgbClr val="000000"/>
                </a:solidFill>
                <a:cs typeface="Arial" charset="0"/>
              </a:rPr>
              <a:t>‘Public Investment Management: Linking Global Trends to National Experiences’</a:t>
            </a:r>
          </a:p>
          <a:p>
            <a:pPr eaLnBrk="0" hangingPunct="0">
              <a:lnSpc>
                <a:spcPct val="93000"/>
              </a:lnSpc>
              <a:tabLst>
                <a:tab pos="8559800" algn="r"/>
              </a:tabLst>
            </a:pPr>
            <a:r>
              <a:rPr kumimoji="1" lang="en-GB" altLang="de-DE" sz="2100" b="1" dirty="0">
                <a:solidFill>
                  <a:srgbClr val="000000"/>
                </a:solidFill>
                <a:cs typeface="Arial" charset="0"/>
              </a:rPr>
              <a:t>  </a:t>
            </a:r>
          </a:p>
        </p:txBody>
      </p:sp>
      <p:sp>
        <p:nvSpPr>
          <p:cNvPr id="5" name="Rectangle 44"/>
          <p:cNvSpPr>
            <a:spLocks noChangeArrowheads="1"/>
          </p:cNvSpPr>
          <p:nvPr/>
        </p:nvSpPr>
        <p:spPr bwMode="auto">
          <a:xfrm>
            <a:off x="417606" y="5952178"/>
            <a:ext cx="8291146" cy="720000"/>
          </a:xfrm>
          <a:prstGeom prst="rect">
            <a:avLst/>
          </a:prstGeom>
          <a:solidFill>
            <a:schemeClr val="accent2"/>
          </a:solidFill>
          <a:ln w="9525">
            <a:noFill/>
            <a:miter lim="800000"/>
            <a:headEnd/>
            <a:tailEnd/>
          </a:ln>
          <a:effectLst/>
          <a:scene3d>
            <a:camera prst="orthographicFront"/>
            <a:lightRig rig="threePt" dir="t"/>
          </a:scene3d>
          <a:sp3d>
            <a:bevelT w="165100" prst="coolSlant"/>
          </a:sp3d>
        </p:spPr>
        <p:txBody>
          <a:bodyPr lIns="0" tIns="0" rIns="0" bIns="0" anchor="ctr">
            <a:spAutoFit/>
          </a:bodyPr>
          <a:lstStyle/>
          <a:p>
            <a:pPr algn="ctr" eaLnBrk="0" hangingPunct="0">
              <a:defRPr/>
            </a:pPr>
            <a:endParaRPr kumimoji="1" lang="en-US" sz="1000" b="1">
              <a:solidFill>
                <a:srgbClr val="000000"/>
              </a:solidFill>
              <a:latin typeface="Times New Roman" pitchFamily="18" charset="0"/>
              <a:cs typeface="Arial" charset="0"/>
            </a:endParaRPr>
          </a:p>
        </p:txBody>
      </p:sp>
      <p:sp>
        <p:nvSpPr>
          <p:cNvPr id="6" name="Text Box 45"/>
          <p:cNvSpPr txBox="1">
            <a:spLocks noChangeArrowheads="1"/>
          </p:cNvSpPr>
          <p:nvPr/>
        </p:nvSpPr>
        <p:spPr bwMode="auto">
          <a:xfrm>
            <a:off x="484188" y="6095037"/>
            <a:ext cx="8128000" cy="646331"/>
          </a:xfrm>
          <a:prstGeom prst="rect">
            <a:avLst/>
          </a:prstGeom>
          <a:noFill/>
          <a:ln w="9525">
            <a:noFill/>
            <a:miter lim="800000"/>
            <a:headEnd/>
            <a:tailEnd/>
          </a:ln>
        </p:spPr>
        <p:txBody>
          <a:bodyPr lIns="0" tIns="0" rIns="0" bIns="0">
            <a:spAutoFit/>
          </a:bodyPr>
          <a:lstStyle/>
          <a:p>
            <a:pPr algn="ctr" eaLnBrk="0" hangingPunct="0"/>
            <a:r>
              <a:rPr kumimoji="1" lang="en-GB" sz="1400" b="1" i="1" dirty="0">
                <a:solidFill>
                  <a:srgbClr val="000000"/>
                </a:solidFill>
                <a:cs typeface="Arial" charset="0"/>
              </a:rPr>
              <a:t>The book published by VDM </a:t>
            </a:r>
            <a:r>
              <a:rPr kumimoji="1" lang="en-GB" sz="1400" b="1" i="1" dirty="0" err="1">
                <a:solidFill>
                  <a:srgbClr val="000000"/>
                </a:solidFill>
                <a:cs typeface="Arial" charset="0"/>
              </a:rPr>
              <a:t>Verlag</a:t>
            </a:r>
            <a:r>
              <a:rPr kumimoji="1" lang="en-GB" sz="1400" b="1" i="1" dirty="0">
                <a:solidFill>
                  <a:srgbClr val="000000"/>
                </a:solidFill>
                <a:cs typeface="Arial" charset="0"/>
              </a:rPr>
              <a:t>, New York and London, 2010 is available at </a:t>
            </a:r>
          </a:p>
          <a:p>
            <a:pPr algn="ctr" eaLnBrk="0" hangingPunct="0"/>
            <a:r>
              <a:rPr lang="en-GB" sz="1400" dirty="0">
                <a:solidFill>
                  <a:srgbClr val="000000"/>
                </a:solidFill>
                <a:cs typeface="Arial" charset="0"/>
                <a:hlinkClick r:id="rId2"/>
              </a:rPr>
              <a:t>http://www.amazon.co.uk/Public-Investment-Management-National-Experiences/dp/3639313003</a:t>
            </a:r>
            <a:r>
              <a:rPr lang="en-GB" sz="1400" dirty="0">
                <a:solidFill>
                  <a:srgbClr val="000000"/>
                </a:solidFill>
                <a:cs typeface="Arial" charset="0"/>
              </a:rPr>
              <a:t> </a:t>
            </a:r>
            <a:br>
              <a:rPr lang="en-GB" sz="1400" dirty="0">
                <a:solidFill>
                  <a:srgbClr val="000000"/>
                </a:solidFill>
                <a:cs typeface="Arial" charset="0"/>
              </a:rPr>
            </a:br>
            <a:endParaRPr kumimoji="1" lang="en-US" sz="1400" b="1" i="1" dirty="0">
              <a:solidFill>
                <a:srgbClr val="000000"/>
              </a:solidFill>
              <a:cs typeface="Arial" charset="0"/>
            </a:endParaRPr>
          </a:p>
        </p:txBody>
      </p:sp>
      <p:pic>
        <p:nvPicPr>
          <p:cNvPr id="8" name="Immagine 7" descr="PIM book.GIF"/>
          <p:cNvPicPr>
            <a:picLocks noChangeAspect="1"/>
          </p:cNvPicPr>
          <p:nvPr/>
        </p:nvPicPr>
        <p:blipFill>
          <a:blip r:embed="rId3" cstate="print"/>
          <a:stretch>
            <a:fillRect/>
          </a:stretch>
        </p:blipFill>
        <p:spPr>
          <a:xfrm>
            <a:off x="5823148" y="1905347"/>
            <a:ext cx="2781300" cy="3971925"/>
          </a:xfrm>
          <a:prstGeom prst="rect">
            <a:avLst/>
          </a:prstGeom>
        </p:spPr>
      </p:pic>
      <p:sp>
        <p:nvSpPr>
          <p:cNvPr id="9" name="Rettangolo 8"/>
          <p:cNvSpPr/>
          <p:nvPr/>
        </p:nvSpPr>
        <p:spPr>
          <a:xfrm>
            <a:off x="251520" y="2121818"/>
            <a:ext cx="5400600" cy="3539430"/>
          </a:xfrm>
          <a:prstGeom prst="rect">
            <a:avLst/>
          </a:prstGeom>
        </p:spPr>
        <p:txBody>
          <a:bodyPr wrap="square">
            <a:spAutoFit/>
          </a:bodyPr>
          <a:lstStyle/>
          <a:p>
            <a:r>
              <a:rPr lang="en-GB" sz="1400" b="1" dirty="0">
                <a:solidFill>
                  <a:srgbClr val="000000"/>
                </a:solidFill>
                <a:cs typeface="Arial" charset="0"/>
              </a:rPr>
              <a:t>Abstract: </a:t>
            </a:r>
            <a:r>
              <a:rPr lang="en-GB" sz="1400" dirty="0">
                <a:solidFill>
                  <a:srgbClr val="000000"/>
                </a:solidFill>
                <a:cs typeface="Arial" charset="0"/>
              </a:rPr>
              <a:t>This book focuses on the need to "put the management in charge" of the implementation of public investment and public policies, in order to render as flexible as possible the project response to the unforeseen changes in the environment, in a world where uncertainty and irreversibility dominate. In particular, the book reviews the attempts from several countries to: </a:t>
            </a:r>
          </a:p>
          <a:p>
            <a:r>
              <a:rPr lang="en-GB" sz="1400" dirty="0">
                <a:solidFill>
                  <a:srgbClr val="000000"/>
                </a:solidFill>
                <a:cs typeface="Arial" charset="0"/>
              </a:rPr>
              <a:t>(</a:t>
            </a:r>
            <a:r>
              <a:rPr lang="en-GB" sz="1400" dirty="0" err="1">
                <a:solidFill>
                  <a:srgbClr val="000000"/>
                </a:solidFill>
                <a:cs typeface="Arial" charset="0"/>
              </a:rPr>
              <a:t>i</a:t>
            </a:r>
            <a:r>
              <a:rPr lang="en-GB" sz="1400" dirty="0">
                <a:solidFill>
                  <a:srgbClr val="000000"/>
                </a:solidFill>
                <a:cs typeface="Arial" charset="0"/>
              </a:rPr>
              <a:t>) Empower managers to move away from ex-ante controls, while increasing accountability through continuous monitoring and evaluation of performance; </a:t>
            </a:r>
          </a:p>
          <a:p>
            <a:r>
              <a:rPr lang="en-GB" sz="1400" dirty="0">
                <a:solidFill>
                  <a:srgbClr val="000000"/>
                </a:solidFill>
                <a:cs typeface="Arial" charset="0"/>
              </a:rPr>
              <a:t>(ii) Make project design more flexible through modularity and sequencing; </a:t>
            </a:r>
            <a:endParaRPr lang="en-GB" sz="1400" dirty="0" smtClean="0">
              <a:solidFill>
                <a:srgbClr val="000000"/>
              </a:solidFill>
              <a:cs typeface="Arial" charset="0"/>
            </a:endParaRPr>
          </a:p>
          <a:p>
            <a:r>
              <a:rPr lang="en-GB" sz="1400" dirty="0" smtClean="0">
                <a:solidFill>
                  <a:srgbClr val="000000"/>
                </a:solidFill>
                <a:cs typeface="Arial" charset="0"/>
              </a:rPr>
              <a:t>(</a:t>
            </a:r>
            <a:r>
              <a:rPr lang="en-GB" sz="1400" dirty="0">
                <a:solidFill>
                  <a:srgbClr val="000000"/>
                </a:solidFill>
                <a:cs typeface="Arial" charset="0"/>
              </a:rPr>
              <a:t>iii)Assess projects not as a product but as a process of value creation, and as a part of an overall national policy strategy;</a:t>
            </a:r>
          </a:p>
          <a:p>
            <a:r>
              <a:rPr lang="en-GB" sz="1400" dirty="0">
                <a:solidFill>
                  <a:srgbClr val="000000"/>
                </a:solidFill>
                <a:cs typeface="Arial" charset="0"/>
              </a:rPr>
              <a:t>(iv) Introduce a medium term expenditure framework to lengthen the public financial commitments and ensure financial predictability in the budget process.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a:xfrm>
            <a:off x="374848" y="993924"/>
            <a:ext cx="8229600" cy="850900"/>
          </a:xfrm>
          <a:prstGeom prst="rect">
            <a:avLst/>
          </a:prstGeom>
        </p:spPr>
        <p:txBody>
          <a:bodyPr/>
          <a:lstStyle/>
          <a:p>
            <a:r>
              <a:rPr lang="it-IT" dirty="0" err="1" smtClean="0"/>
              <a:t>Real</a:t>
            </a:r>
            <a:r>
              <a:rPr lang="it-IT" dirty="0" smtClean="0"/>
              <a:t> </a:t>
            </a:r>
            <a:r>
              <a:rPr lang="it-IT" dirty="0" err="1" smtClean="0"/>
              <a:t>Option</a:t>
            </a:r>
            <a:r>
              <a:rPr lang="it-IT" dirty="0" smtClean="0"/>
              <a:t> and Project </a:t>
            </a:r>
            <a:r>
              <a:rPr lang="it-IT" dirty="0"/>
              <a:t>work</a:t>
            </a:r>
          </a:p>
        </p:txBody>
      </p:sp>
      <p:sp>
        <p:nvSpPr>
          <p:cNvPr id="27651" name="Rectangle 3"/>
          <p:cNvSpPr>
            <a:spLocks noGrp="1" noChangeArrowheads="1"/>
          </p:cNvSpPr>
          <p:nvPr>
            <p:ph type="body" idx="4294967295"/>
          </p:nvPr>
        </p:nvSpPr>
        <p:spPr>
          <a:xfrm>
            <a:off x="971600" y="2348657"/>
            <a:ext cx="7258000" cy="3528615"/>
          </a:xfrm>
          <a:prstGeom prst="rect">
            <a:avLst/>
          </a:prstGeom>
        </p:spPr>
        <p:txBody>
          <a:bodyPr/>
          <a:lstStyle/>
          <a:p>
            <a:pPr marL="0" indent="0" algn="just">
              <a:buClr>
                <a:schemeClr val="tx1"/>
              </a:buClr>
              <a:buFontTx/>
              <a:buNone/>
            </a:pPr>
            <a:r>
              <a:rPr lang="pt-BR" sz="2000" b="0" dirty="0"/>
              <a:t>The application of the options method to these types of loans is especially appropriate as the idea behind these operations is that as the first phase is being executed (irreversible investments being made), information is being gained so as to determine the best course of action to be taken in the future. At the end of each phase a number of options are presented to the planner and the options method provides a framework under which to determine the most appropriate course.</a:t>
            </a:r>
            <a:endParaRPr lang="it-IT" sz="2000" b="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0"/>
          </p:nvPr>
        </p:nvSpPr>
        <p:spPr/>
        <p:txBody>
          <a:bodyPr/>
          <a:lstStyle/>
          <a:p>
            <a:pPr>
              <a:defRPr/>
            </a:pPr>
            <a:fld id="{D19F591E-8D34-40F7-BEE6-F3CEA64B0879}" type="slidenum">
              <a:rPr lang="en-GB" smtClean="0"/>
              <a:pPr>
                <a:defRPr/>
              </a:pPr>
              <a:t>31</a:t>
            </a:fld>
            <a:endParaRPr lang="en-GB"/>
          </a:p>
        </p:txBody>
      </p:sp>
      <p:sp>
        <p:nvSpPr>
          <p:cNvPr id="5" name="AutoShape 5"/>
          <p:cNvSpPr>
            <a:spLocks noChangeArrowheads="1"/>
          </p:cNvSpPr>
          <p:nvPr/>
        </p:nvSpPr>
        <p:spPr bwMode="auto">
          <a:xfrm>
            <a:off x="251520" y="4941168"/>
            <a:ext cx="8424863" cy="676275"/>
          </a:xfrm>
          <a:prstGeom prst="roundRect">
            <a:avLst>
              <a:gd name="adj" fmla="val 16667"/>
            </a:avLst>
          </a:prstGeom>
          <a:solidFill>
            <a:schemeClr val="accent2"/>
          </a:solidFill>
          <a:ln w="9525">
            <a:noFill/>
            <a:round/>
            <a:headEnd/>
            <a:tailEnd/>
          </a:ln>
          <a:effectLst/>
          <a:scene3d>
            <a:camera prst="orthographicFront"/>
            <a:lightRig rig="threePt" dir="t"/>
          </a:scene3d>
          <a:sp3d>
            <a:bevelT w="165100" prst="coolSlant"/>
          </a:sp3d>
        </p:spPr>
        <p:txBody>
          <a:bodyPr wrap="none" lIns="0" tIns="0" rIns="0" bIns="0" anchor="ctr"/>
          <a:lstStyle/>
          <a:p>
            <a:pPr algn="ctr" eaLnBrk="0" hangingPunct="0">
              <a:defRPr/>
            </a:pPr>
            <a:endParaRPr lang="en-GB">
              <a:cs typeface="+mn-cs"/>
            </a:endParaRPr>
          </a:p>
        </p:txBody>
      </p:sp>
      <p:sp>
        <p:nvSpPr>
          <p:cNvPr id="6" name="Rectangle 6"/>
          <p:cNvSpPr>
            <a:spLocks noChangeArrowheads="1"/>
          </p:cNvSpPr>
          <p:nvPr/>
        </p:nvSpPr>
        <p:spPr bwMode="auto">
          <a:xfrm>
            <a:off x="380968" y="1564243"/>
            <a:ext cx="8129587" cy="4355038"/>
          </a:xfrm>
          <a:prstGeom prst="rect">
            <a:avLst/>
          </a:prstGeom>
          <a:noFill/>
          <a:ln w="9525">
            <a:noFill/>
            <a:miter lim="800000"/>
            <a:headEnd/>
            <a:tailEnd/>
          </a:ln>
        </p:spPr>
        <p:txBody>
          <a:bodyPr lIns="0" tIns="0" rIns="0" bIns="0">
            <a:spAutoFit/>
          </a:bodyPr>
          <a:lstStyle/>
          <a:p>
            <a:pPr marL="369888" indent="-369888" eaLnBrk="0" hangingPunct="0">
              <a:buFont typeface="Wingdings" pitchFamily="2" charset="2"/>
              <a:buChar char="Ø"/>
              <a:tabLst>
                <a:tab pos="952500" algn="l"/>
                <a:tab pos="8534400" algn="r"/>
              </a:tabLst>
            </a:pPr>
            <a:endParaRPr lang="en-GB" altLang="de-DE" sz="1700" dirty="0">
              <a:solidFill>
                <a:schemeClr val="tx1"/>
              </a:solidFill>
              <a:latin typeface="Arial" charset="0"/>
            </a:endParaRPr>
          </a:p>
          <a:p>
            <a:pPr marL="369888" indent="-369888" eaLnBrk="0" hangingPunct="0">
              <a:buFont typeface="Wingdings" pitchFamily="2" charset="2"/>
              <a:buChar char="Ø"/>
              <a:tabLst>
                <a:tab pos="952500" algn="l"/>
                <a:tab pos="8534400" algn="r"/>
              </a:tabLst>
            </a:pPr>
            <a:r>
              <a:rPr lang="en-GB" altLang="de-DE" b="1" dirty="0" smtClean="0"/>
              <a:t>Introduction</a:t>
            </a:r>
            <a:endParaRPr lang="en-GB" altLang="de-DE" b="1" dirty="0">
              <a:solidFill>
                <a:schemeClr val="tx1"/>
              </a:solidFill>
              <a:latin typeface="Arial" charset="0"/>
            </a:endParaRPr>
          </a:p>
          <a:p>
            <a:pPr marL="369888" indent="-369888" eaLnBrk="0" hangingPunct="0">
              <a:buFont typeface="Wingdings" pitchFamily="2" charset="2"/>
              <a:buChar char="Ø"/>
              <a:tabLst>
                <a:tab pos="952500" algn="l"/>
                <a:tab pos="8534400" algn="r"/>
              </a:tabLst>
            </a:pPr>
            <a:endParaRPr lang="en-GB" altLang="de-DE" b="1" dirty="0">
              <a:solidFill>
                <a:schemeClr val="tx1"/>
              </a:solidFill>
              <a:latin typeface="Arial" charset="0"/>
            </a:endParaRPr>
          </a:p>
          <a:p>
            <a:pPr marL="369888" indent="-369888" eaLnBrk="0" hangingPunct="0">
              <a:tabLst>
                <a:tab pos="952500" algn="l"/>
                <a:tab pos="8534400" algn="r"/>
              </a:tabLst>
            </a:pPr>
            <a:endParaRPr lang="en-GB" altLang="de-DE" b="1" dirty="0">
              <a:solidFill>
                <a:schemeClr val="tx1"/>
              </a:solidFill>
              <a:latin typeface="Arial" charset="0"/>
            </a:endParaRPr>
          </a:p>
          <a:p>
            <a:pPr marL="369888" indent="-369888" eaLnBrk="0" hangingPunct="0">
              <a:buFont typeface="Wingdings" pitchFamily="2" charset="2"/>
              <a:buChar char="Ø"/>
              <a:tabLst>
                <a:tab pos="952500" algn="l"/>
                <a:tab pos="8534400" algn="r"/>
              </a:tabLst>
            </a:pPr>
            <a:r>
              <a:rPr lang="en-GB" b="1" dirty="0" smtClean="0"/>
              <a:t>Capital budgeting and Government accounts</a:t>
            </a:r>
            <a:endParaRPr lang="en-GB" b="1" dirty="0">
              <a:solidFill>
                <a:schemeClr val="tx1"/>
              </a:solidFill>
              <a:latin typeface="Arial" charset="0"/>
            </a:endParaRPr>
          </a:p>
          <a:p>
            <a:pPr marL="369888" indent="-369888" eaLnBrk="0" hangingPunct="0">
              <a:buFont typeface="Wingdings" pitchFamily="2" charset="2"/>
              <a:buChar char="Ø"/>
              <a:tabLst>
                <a:tab pos="952500" algn="l"/>
                <a:tab pos="8534400" algn="r"/>
              </a:tabLst>
            </a:pPr>
            <a:endParaRPr lang="en-GB" b="1" dirty="0">
              <a:solidFill>
                <a:schemeClr val="tx1"/>
              </a:solidFill>
              <a:latin typeface="Arial" charset="0"/>
            </a:endParaRPr>
          </a:p>
          <a:p>
            <a:pPr marL="369888" indent="-369888" eaLnBrk="0" hangingPunct="0">
              <a:tabLst>
                <a:tab pos="952500" algn="l"/>
                <a:tab pos="8534400" algn="r"/>
              </a:tabLst>
            </a:pPr>
            <a:endParaRPr lang="en-GB" b="1" dirty="0">
              <a:solidFill>
                <a:schemeClr val="tx1"/>
              </a:solidFill>
              <a:latin typeface="Arial" charset="0"/>
            </a:endParaRPr>
          </a:p>
          <a:p>
            <a:pPr marL="369888" indent="-369888" eaLnBrk="0" hangingPunct="0">
              <a:buFont typeface="Wingdings" pitchFamily="2" charset="2"/>
              <a:buChar char="Ø"/>
              <a:tabLst>
                <a:tab pos="952500" algn="l"/>
                <a:tab pos="8534400" algn="r"/>
              </a:tabLst>
            </a:pPr>
            <a:r>
              <a:rPr lang="en-GB" b="1" dirty="0" smtClean="0">
                <a:solidFill>
                  <a:schemeClr val="tx1"/>
                </a:solidFill>
                <a:latin typeface="Arial" charset="0"/>
              </a:rPr>
              <a:t>Performance management evaluation</a:t>
            </a:r>
          </a:p>
          <a:p>
            <a:pPr marL="369888" indent="-369888" eaLnBrk="0" hangingPunct="0">
              <a:buFont typeface="Wingdings" pitchFamily="2" charset="2"/>
              <a:buChar char="Ø"/>
              <a:tabLst>
                <a:tab pos="952500" algn="l"/>
                <a:tab pos="8534400" algn="r"/>
              </a:tabLst>
            </a:pPr>
            <a:endParaRPr lang="en-GB" b="1" dirty="0" smtClean="0">
              <a:solidFill>
                <a:schemeClr val="tx1"/>
              </a:solidFill>
              <a:latin typeface="Arial" charset="0"/>
            </a:endParaRPr>
          </a:p>
          <a:p>
            <a:pPr marL="369888" indent="-369888" eaLnBrk="0" hangingPunct="0">
              <a:buFont typeface="Wingdings" pitchFamily="2" charset="2"/>
              <a:buChar char="Ø"/>
              <a:tabLst>
                <a:tab pos="952500" algn="l"/>
                <a:tab pos="8534400" algn="r"/>
              </a:tabLst>
            </a:pPr>
            <a:endParaRPr lang="en-GB" b="1" dirty="0" smtClean="0">
              <a:solidFill>
                <a:schemeClr val="tx1"/>
              </a:solidFill>
              <a:latin typeface="Arial" charset="0"/>
            </a:endParaRPr>
          </a:p>
          <a:p>
            <a:pPr marL="369888" indent="-369888" eaLnBrk="0" hangingPunct="0">
              <a:buFont typeface="Wingdings" pitchFamily="2" charset="2"/>
              <a:buChar char="Ø"/>
              <a:tabLst>
                <a:tab pos="952500" algn="l"/>
                <a:tab pos="8534400" algn="r"/>
              </a:tabLst>
            </a:pPr>
            <a:r>
              <a:rPr lang="pt-BR" b="1" dirty="0"/>
              <a:t>A </a:t>
            </a:r>
            <a:r>
              <a:rPr lang="pt-BR" b="1" dirty="0" smtClean="0"/>
              <a:t>recent </a:t>
            </a:r>
            <a:r>
              <a:rPr lang="pt-BR" b="1" dirty="0"/>
              <a:t>d</a:t>
            </a:r>
            <a:r>
              <a:rPr lang="pt-BR" b="1" dirty="0" smtClean="0"/>
              <a:t>evelopment </a:t>
            </a:r>
            <a:r>
              <a:rPr lang="pt-BR" b="1" dirty="0"/>
              <a:t>in </a:t>
            </a:r>
            <a:r>
              <a:rPr lang="pt-BR" b="1" dirty="0" smtClean="0"/>
              <a:t>evaluation</a:t>
            </a:r>
            <a:r>
              <a:rPr lang="pt-BR" b="1" dirty="0"/>
              <a:t>: the Real Option </a:t>
            </a:r>
            <a:r>
              <a:rPr lang="pt-BR" b="1" dirty="0" smtClean="0"/>
              <a:t>Methodology</a:t>
            </a:r>
          </a:p>
          <a:p>
            <a:pPr marL="369888" indent="-369888" eaLnBrk="0" hangingPunct="0">
              <a:buFont typeface="Wingdings" pitchFamily="2" charset="2"/>
              <a:buChar char="Ø"/>
              <a:tabLst>
                <a:tab pos="952500" algn="l"/>
                <a:tab pos="8534400" algn="r"/>
              </a:tabLst>
            </a:pPr>
            <a:endParaRPr lang="pt-BR" b="1" dirty="0" smtClean="0"/>
          </a:p>
          <a:p>
            <a:pPr marL="369888" indent="-369888" eaLnBrk="0" hangingPunct="0">
              <a:buFont typeface="Wingdings" pitchFamily="2" charset="2"/>
              <a:buChar char="Ø"/>
              <a:tabLst>
                <a:tab pos="952500" algn="l"/>
                <a:tab pos="8534400" algn="r"/>
              </a:tabLst>
            </a:pPr>
            <a:endParaRPr lang="pt-BR" b="1" dirty="0" smtClean="0"/>
          </a:p>
          <a:p>
            <a:pPr marL="369888" indent="-369888" eaLnBrk="0" hangingPunct="0">
              <a:buFont typeface="Wingdings" pitchFamily="2" charset="2"/>
              <a:buChar char="Ø"/>
              <a:tabLst>
                <a:tab pos="952500" algn="l"/>
                <a:tab pos="8534400" algn="r"/>
              </a:tabLst>
            </a:pPr>
            <a:r>
              <a:rPr lang="pt-BR" b="1" dirty="0" smtClean="0"/>
              <a:t>Some general </a:t>
            </a:r>
            <a:r>
              <a:rPr lang="pt-BR" b="1" dirty="0" smtClean="0"/>
              <a:t>conclusions</a:t>
            </a:r>
            <a:endParaRPr lang="en-GB" b="1" dirty="0"/>
          </a:p>
          <a:p>
            <a:pPr marL="369888" indent="-369888" eaLnBrk="0" hangingPunct="0">
              <a:tabLst>
                <a:tab pos="952500" algn="l"/>
                <a:tab pos="8534400" algn="r"/>
              </a:tabLst>
            </a:pPr>
            <a:endParaRPr lang="en-GB" b="1" dirty="0" smtClean="0">
              <a:solidFill>
                <a:schemeClr val="tx1"/>
              </a:solidFill>
              <a:latin typeface="Arial" charset="0"/>
            </a:endParaRPr>
          </a:p>
          <a:p>
            <a:pPr marL="827088" lvl="1" indent="-369888" eaLnBrk="0" hangingPunct="0">
              <a:buFont typeface="Wingdings" pitchFamily="2" charset="2"/>
              <a:buChar char="§"/>
              <a:tabLst>
                <a:tab pos="952500" algn="l"/>
                <a:tab pos="8534400" algn="r"/>
              </a:tabLst>
            </a:pPr>
            <a:endParaRPr lang="en-GB" sz="1400" b="0" dirty="0" smtClean="0">
              <a:solidFill>
                <a:schemeClr val="tx1"/>
              </a:solidFill>
              <a:latin typeface="Arial" charset="0"/>
            </a:endParaRPr>
          </a:p>
        </p:txBody>
      </p:sp>
      <p:sp>
        <p:nvSpPr>
          <p:cNvPr id="8" name="Text Box 8"/>
          <p:cNvSpPr txBox="1">
            <a:spLocks noChangeArrowheads="1"/>
          </p:cNvSpPr>
          <p:nvPr/>
        </p:nvSpPr>
        <p:spPr bwMode="auto">
          <a:xfrm>
            <a:off x="7812360" y="1196752"/>
            <a:ext cx="577850" cy="5729261"/>
          </a:xfrm>
          <a:prstGeom prst="rect">
            <a:avLst/>
          </a:prstGeom>
          <a:noFill/>
          <a:ln w="9525">
            <a:noFill/>
            <a:miter lim="800000"/>
            <a:headEnd/>
            <a:tailEnd/>
          </a:ln>
        </p:spPr>
        <p:txBody>
          <a:bodyPr lIns="0" tIns="0" rIns="0" bIns="0">
            <a:spAutoFit/>
          </a:bodyPr>
          <a:lstStyle/>
          <a:p>
            <a:pPr algn="r" eaLnBrk="0" hangingPunct="0"/>
            <a:r>
              <a:rPr lang="en-GB" b="1" u="sng" dirty="0">
                <a:latin typeface="Arial" charset="0"/>
              </a:rPr>
              <a:t>Page</a:t>
            </a:r>
          </a:p>
          <a:p>
            <a:pPr eaLnBrk="0" hangingPunct="0">
              <a:spcBef>
                <a:spcPct val="35000"/>
              </a:spcBef>
            </a:pPr>
            <a:endParaRPr lang="en-GB" b="1" dirty="0">
              <a:latin typeface="Arial" charset="0"/>
            </a:endParaRPr>
          </a:p>
          <a:p>
            <a:pPr algn="r" eaLnBrk="0" hangingPunct="0"/>
            <a:r>
              <a:rPr lang="en-GB" b="1" dirty="0">
                <a:latin typeface="Arial" charset="0"/>
              </a:rPr>
              <a:t>2</a:t>
            </a:r>
          </a:p>
          <a:p>
            <a:pPr algn="r" eaLnBrk="0" hangingPunct="0"/>
            <a:endParaRPr lang="en-GB" b="1" dirty="0">
              <a:latin typeface="Arial" charset="0"/>
            </a:endParaRPr>
          </a:p>
          <a:p>
            <a:pPr algn="r" eaLnBrk="0" hangingPunct="0"/>
            <a:endParaRPr lang="en-GB" b="1" dirty="0">
              <a:latin typeface="Arial" charset="0"/>
            </a:endParaRPr>
          </a:p>
          <a:p>
            <a:pPr algn="r" eaLnBrk="0" hangingPunct="0"/>
            <a:r>
              <a:rPr lang="en-GB" b="1" dirty="0"/>
              <a:t>4</a:t>
            </a:r>
            <a:endParaRPr lang="en-GB" b="1" dirty="0">
              <a:latin typeface="Arial" charset="0"/>
            </a:endParaRPr>
          </a:p>
          <a:p>
            <a:pPr algn="r" eaLnBrk="0" hangingPunct="0"/>
            <a:endParaRPr lang="en-GB" b="1" dirty="0">
              <a:latin typeface="Arial" charset="0"/>
            </a:endParaRPr>
          </a:p>
          <a:p>
            <a:pPr algn="r" eaLnBrk="0" hangingPunct="0"/>
            <a:endParaRPr lang="en-GB" b="1" dirty="0">
              <a:latin typeface="Arial" charset="0"/>
            </a:endParaRPr>
          </a:p>
          <a:p>
            <a:pPr algn="r" eaLnBrk="0" hangingPunct="0"/>
            <a:r>
              <a:rPr lang="en-GB" b="1" dirty="0" smtClean="0">
                <a:latin typeface="Arial" charset="0"/>
              </a:rPr>
              <a:t>11</a:t>
            </a:r>
          </a:p>
          <a:p>
            <a:pPr algn="r" eaLnBrk="0" hangingPunct="0"/>
            <a:endParaRPr lang="en-GB" b="1" dirty="0" smtClean="0">
              <a:latin typeface="Arial" charset="0"/>
            </a:endParaRPr>
          </a:p>
          <a:p>
            <a:pPr algn="r" eaLnBrk="0" hangingPunct="0"/>
            <a:endParaRPr lang="en-GB" b="1" dirty="0" smtClean="0">
              <a:latin typeface="Arial" charset="0"/>
            </a:endParaRPr>
          </a:p>
          <a:p>
            <a:pPr algn="r" eaLnBrk="0" hangingPunct="0"/>
            <a:r>
              <a:rPr lang="en-GB" b="1" dirty="0" smtClean="0"/>
              <a:t>18</a:t>
            </a:r>
          </a:p>
          <a:p>
            <a:pPr algn="r" eaLnBrk="0" hangingPunct="0"/>
            <a:endParaRPr lang="en-GB" b="1" dirty="0" smtClean="0">
              <a:latin typeface="Arial" charset="0"/>
            </a:endParaRPr>
          </a:p>
          <a:p>
            <a:pPr algn="r" eaLnBrk="0" hangingPunct="0"/>
            <a:endParaRPr lang="en-GB" b="1" dirty="0" smtClean="0"/>
          </a:p>
          <a:p>
            <a:pPr algn="r" eaLnBrk="0" hangingPunct="0"/>
            <a:r>
              <a:rPr lang="en-GB" b="1" dirty="0" smtClean="0">
                <a:latin typeface="Arial" charset="0"/>
              </a:rPr>
              <a:t>31</a:t>
            </a:r>
            <a:endParaRPr lang="en-GB" b="1" dirty="0">
              <a:latin typeface="Arial" charset="0"/>
            </a:endParaRPr>
          </a:p>
          <a:p>
            <a:pPr algn="r" eaLnBrk="0" hangingPunct="0"/>
            <a:endParaRPr lang="en-GB" sz="1600" b="1" dirty="0">
              <a:latin typeface="Arial" charset="0"/>
            </a:endParaRPr>
          </a:p>
          <a:p>
            <a:pPr algn="r" eaLnBrk="0" hangingPunct="0"/>
            <a:endParaRPr lang="en-GB" sz="1600" b="1" dirty="0">
              <a:latin typeface="Arial" charset="0"/>
            </a:endParaRPr>
          </a:p>
          <a:p>
            <a:pPr algn="r" eaLnBrk="0" hangingPunct="0">
              <a:spcBef>
                <a:spcPct val="50000"/>
              </a:spcBef>
            </a:pPr>
            <a:endParaRPr lang="en-GB" sz="1600" dirty="0">
              <a:latin typeface="Arial" charset="0"/>
            </a:endParaRPr>
          </a:p>
          <a:p>
            <a:pPr algn="r" eaLnBrk="0" hangingPunct="0">
              <a:lnSpc>
                <a:spcPct val="150000"/>
              </a:lnSpc>
            </a:pPr>
            <a:endParaRPr lang="en-GB" sz="1600" dirty="0">
              <a:latin typeface="Arial" charset="0"/>
            </a:endParaRPr>
          </a:p>
          <a:p>
            <a:pPr algn="r" eaLnBrk="0" hangingPunct="0"/>
            <a:endParaRPr lang="en-GB" sz="1600" dirty="0">
              <a:latin typeface="Arial"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contenuto 2"/>
          <p:cNvSpPr>
            <a:spLocks noGrp="1"/>
          </p:cNvSpPr>
          <p:nvPr>
            <p:ph idx="1"/>
          </p:nvPr>
        </p:nvSpPr>
        <p:spPr>
          <a:xfrm>
            <a:off x="251520" y="1357313"/>
            <a:ext cx="8640960" cy="4757737"/>
          </a:xfrm>
        </p:spPr>
        <p:txBody>
          <a:bodyPr/>
          <a:lstStyle/>
          <a:p>
            <a:pPr algn="just" eaLnBrk="1" hangingPunct="1"/>
            <a:r>
              <a:rPr lang="en-US" sz="2000" b="0" dirty="0" smtClean="0"/>
              <a:t>A minimal set of budgetary rules thus includes an accounting re-foundation of the public budget on a cash flow and balance sheet base, with explicit connection between the budget chapters and individual investment programs (or projects, when they are so large that they can be considered tantamount to programs).</a:t>
            </a:r>
          </a:p>
          <a:p>
            <a:pPr algn="just" eaLnBrk="1" hangingPunct="1"/>
            <a:endParaRPr lang="en-US" sz="2000" b="0" dirty="0" smtClean="0"/>
          </a:p>
          <a:p>
            <a:pPr algn="just" eaLnBrk="1" hangingPunct="1"/>
            <a:r>
              <a:rPr lang="en-US" sz="2000" b="0" dirty="0" smtClean="0"/>
              <a:t>A minimal set of result oriented evaluation practices should include performance evaluation and indicator based impact analysis to monitor the evolution of the environment and the success of public programs in the sectors where the P.A. operates with the greater responsibilities (e.g. health, education, national security, infrastructure).</a:t>
            </a:r>
          </a:p>
          <a:p>
            <a:pPr algn="just" eaLnBrk="1" hangingPunct="1"/>
            <a:endParaRPr lang="en-US" sz="2000" b="0" dirty="0" smtClean="0"/>
          </a:p>
          <a:p>
            <a:pPr algn="just" eaLnBrk="1" hangingPunct="1"/>
            <a:r>
              <a:rPr lang="en-US" sz="2000" b="0" dirty="0" smtClean="0"/>
              <a:t>A minimal set of economic evaluation practices should include cost benefit tests in all crucial phases of the project cycle, as well as tests of financial and environmental sustainability. Experimenting with some of the newest extensions of evaluation from the point of view of a plurality of stakeholders should also be highly recommended.</a:t>
            </a:r>
          </a:p>
          <a:p>
            <a:pPr eaLnBrk="1" hangingPunct="1"/>
            <a:endParaRPr lang="en-US" sz="2000" b="1" dirty="0" smtClean="0"/>
          </a:p>
          <a:p>
            <a:pPr algn="just" eaLnBrk="1" hangingPunct="1"/>
            <a:endParaRPr lang="en-US" sz="2000" b="1" dirty="0" smtClean="0"/>
          </a:p>
          <a:p>
            <a:pPr eaLnBrk="1" hangingPunct="1"/>
            <a:endParaRPr lang="en-US" dirty="0" smtClean="0"/>
          </a:p>
        </p:txBody>
      </p:sp>
      <p:sp>
        <p:nvSpPr>
          <p:cNvPr id="23555" name="Titolo 1"/>
          <p:cNvSpPr>
            <a:spLocks noGrp="1"/>
          </p:cNvSpPr>
          <p:nvPr>
            <p:ph type="title"/>
          </p:nvPr>
        </p:nvSpPr>
        <p:spPr>
          <a:xfrm>
            <a:off x="323528" y="836712"/>
            <a:ext cx="8229600" cy="1143000"/>
          </a:xfrm>
        </p:spPr>
        <p:txBody>
          <a:bodyPr/>
          <a:lstStyle/>
          <a:p>
            <a:pPr eaLnBrk="1" hangingPunct="1"/>
            <a:r>
              <a:rPr lang="en-US" b="1" dirty="0" smtClean="0"/>
              <a:t>Some General Conclusions</a:t>
            </a:r>
            <a:endParaRPr lang="en-US" dirty="0" smtClean="0"/>
          </a:p>
        </p:txBody>
      </p:sp>
      <p:sp>
        <p:nvSpPr>
          <p:cNvPr id="4" name="Line 7"/>
          <p:cNvSpPr>
            <a:spLocks noChangeShapeType="1"/>
          </p:cNvSpPr>
          <p:nvPr/>
        </p:nvSpPr>
        <p:spPr bwMode="auto">
          <a:xfrm>
            <a:off x="395536" y="3068960"/>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
        <p:nvSpPr>
          <p:cNvPr id="5" name="Line 7"/>
          <p:cNvSpPr>
            <a:spLocks noChangeShapeType="1"/>
          </p:cNvSpPr>
          <p:nvPr/>
        </p:nvSpPr>
        <p:spPr bwMode="auto">
          <a:xfrm>
            <a:off x="395536" y="4941168"/>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numero diapositiva 2"/>
          <p:cNvSpPr>
            <a:spLocks noGrp="1"/>
          </p:cNvSpPr>
          <p:nvPr>
            <p:ph type="sldNum" sz="quarter" idx="10"/>
          </p:nvPr>
        </p:nvSpPr>
        <p:spPr/>
        <p:txBody>
          <a:bodyPr/>
          <a:lstStyle/>
          <a:p>
            <a:pPr>
              <a:defRPr/>
            </a:pPr>
            <a:fld id="{D19F591E-8D34-40F7-BEE6-F3CEA64B0879}" type="slidenum">
              <a:rPr lang="en-GB" smtClean="0"/>
              <a:pPr>
                <a:defRPr/>
              </a:pPr>
              <a:t>4</a:t>
            </a:fld>
            <a:endParaRPr lang="en-GB"/>
          </a:p>
        </p:txBody>
      </p:sp>
      <p:sp>
        <p:nvSpPr>
          <p:cNvPr id="5" name="AutoShape 5"/>
          <p:cNvSpPr>
            <a:spLocks noChangeArrowheads="1"/>
          </p:cNvSpPr>
          <p:nvPr/>
        </p:nvSpPr>
        <p:spPr bwMode="auto">
          <a:xfrm>
            <a:off x="273050" y="2492896"/>
            <a:ext cx="8424863" cy="676275"/>
          </a:xfrm>
          <a:prstGeom prst="roundRect">
            <a:avLst>
              <a:gd name="adj" fmla="val 16667"/>
            </a:avLst>
          </a:prstGeom>
          <a:solidFill>
            <a:schemeClr val="accent2"/>
          </a:solidFill>
          <a:ln w="9525">
            <a:noFill/>
            <a:round/>
            <a:headEnd/>
            <a:tailEnd/>
          </a:ln>
          <a:effectLst/>
          <a:scene3d>
            <a:camera prst="orthographicFront"/>
            <a:lightRig rig="threePt" dir="t"/>
          </a:scene3d>
          <a:sp3d>
            <a:bevelT w="165100" prst="coolSlant"/>
          </a:sp3d>
        </p:spPr>
        <p:txBody>
          <a:bodyPr wrap="none" lIns="0" tIns="0" rIns="0" bIns="0" anchor="ctr"/>
          <a:lstStyle/>
          <a:p>
            <a:pPr algn="ctr" eaLnBrk="0" hangingPunct="0">
              <a:defRPr/>
            </a:pPr>
            <a:endParaRPr lang="en-GB">
              <a:cs typeface="+mn-cs"/>
            </a:endParaRPr>
          </a:p>
        </p:txBody>
      </p:sp>
      <p:sp>
        <p:nvSpPr>
          <p:cNvPr id="6" name="Rectangle 6"/>
          <p:cNvSpPr>
            <a:spLocks noChangeArrowheads="1"/>
          </p:cNvSpPr>
          <p:nvPr/>
        </p:nvSpPr>
        <p:spPr bwMode="auto">
          <a:xfrm>
            <a:off x="380968" y="1564243"/>
            <a:ext cx="8129587" cy="4355038"/>
          </a:xfrm>
          <a:prstGeom prst="rect">
            <a:avLst/>
          </a:prstGeom>
          <a:noFill/>
          <a:ln w="9525">
            <a:noFill/>
            <a:miter lim="800000"/>
            <a:headEnd/>
            <a:tailEnd/>
          </a:ln>
        </p:spPr>
        <p:txBody>
          <a:bodyPr lIns="0" tIns="0" rIns="0" bIns="0">
            <a:spAutoFit/>
          </a:bodyPr>
          <a:lstStyle/>
          <a:p>
            <a:pPr marL="369888" indent="-369888" eaLnBrk="0" hangingPunct="0">
              <a:buFont typeface="Wingdings" pitchFamily="2" charset="2"/>
              <a:buChar char="Ø"/>
              <a:tabLst>
                <a:tab pos="952500" algn="l"/>
                <a:tab pos="8534400" algn="r"/>
              </a:tabLst>
            </a:pPr>
            <a:endParaRPr lang="en-GB" altLang="de-DE" sz="1700" dirty="0">
              <a:solidFill>
                <a:schemeClr val="tx1"/>
              </a:solidFill>
              <a:latin typeface="Arial" charset="0"/>
            </a:endParaRPr>
          </a:p>
          <a:p>
            <a:pPr marL="369888" indent="-369888" eaLnBrk="0" hangingPunct="0">
              <a:buFont typeface="Wingdings" pitchFamily="2" charset="2"/>
              <a:buChar char="Ø"/>
              <a:tabLst>
                <a:tab pos="952500" algn="l"/>
                <a:tab pos="8534400" algn="r"/>
              </a:tabLst>
            </a:pPr>
            <a:r>
              <a:rPr lang="en-GB" altLang="de-DE" b="1" dirty="0" smtClean="0"/>
              <a:t>Introduction</a:t>
            </a:r>
            <a:endParaRPr lang="en-GB" altLang="de-DE" b="1" dirty="0">
              <a:solidFill>
                <a:schemeClr val="tx1"/>
              </a:solidFill>
              <a:latin typeface="Arial" charset="0"/>
            </a:endParaRPr>
          </a:p>
          <a:p>
            <a:pPr marL="369888" indent="-369888" eaLnBrk="0" hangingPunct="0">
              <a:buFont typeface="Wingdings" pitchFamily="2" charset="2"/>
              <a:buChar char="Ø"/>
              <a:tabLst>
                <a:tab pos="952500" algn="l"/>
                <a:tab pos="8534400" algn="r"/>
              </a:tabLst>
            </a:pPr>
            <a:endParaRPr lang="en-GB" altLang="de-DE" b="1" dirty="0">
              <a:solidFill>
                <a:schemeClr val="tx1"/>
              </a:solidFill>
              <a:latin typeface="Arial" charset="0"/>
            </a:endParaRPr>
          </a:p>
          <a:p>
            <a:pPr marL="369888" indent="-369888" eaLnBrk="0" hangingPunct="0">
              <a:tabLst>
                <a:tab pos="952500" algn="l"/>
                <a:tab pos="8534400" algn="r"/>
              </a:tabLst>
            </a:pPr>
            <a:endParaRPr lang="en-GB" altLang="de-DE" b="1" dirty="0">
              <a:solidFill>
                <a:schemeClr val="tx1"/>
              </a:solidFill>
              <a:latin typeface="Arial" charset="0"/>
            </a:endParaRPr>
          </a:p>
          <a:p>
            <a:pPr marL="369888" indent="-369888" eaLnBrk="0" hangingPunct="0">
              <a:buFont typeface="Wingdings" pitchFamily="2" charset="2"/>
              <a:buChar char="Ø"/>
              <a:tabLst>
                <a:tab pos="952500" algn="l"/>
                <a:tab pos="8534400" algn="r"/>
              </a:tabLst>
            </a:pPr>
            <a:r>
              <a:rPr lang="en-GB" b="1" dirty="0" smtClean="0"/>
              <a:t>Capital budgeting and Government accounts</a:t>
            </a:r>
            <a:endParaRPr lang="en-GB" b="1" dirty="0">
              <a:solidFill>
                <a:schemeClr val="tx1"/>
              </a:solidFill>
              <a:latin typeface="Arial" charset="0"/>
            </a:endParaRPr>
          </a:p>
          <a:p>
            <a:pPr marL="369888" indent="-369888" eaLnBrk="0" hangingPunct="0">
              <a:buFont typeface="Wingdings" pitchFamily="2" charset="2"/>
              <a:buChar char="Ø"/>
              <a:tabLst>
                <a:tab pos="952500" algn="l"/>
                <a:tab pos="8534400" algn="r"/>
              </a:tabLst>
            </a:pPr>
            <a:endParaRPr lang="en-GB" b="1" dirty="0">
              <a:solidFill>
                <a:schemeClr val="tx1"/>
              </a:solidFill>
              <a:latin typeface="Arial" charset="0"/>
            </a:endParaRPr>
          </a:p>
          <a:p>
            <a:pPr marL="369888" indent="-369888" eaLnBrk="0" hangingPunct="0">
              <a:tabLst>
                <a:tab pos="952500" algn="l"/>
                <a:tab pos="8534400" algn="r"/>
              </a:tabLst>
            </a:pPr>
            <a:endParaRPr lang="en-GB" b="1" dirty="0">
              <a:solidFill>
                <a:schemeClr val="tx1"/>
              </a:solidFill>
              <a:latin typeface="Arial" charset="0"/>
            </a:endParaRPr>
          </a:p>
          <a:p>
            <a:pPr marL="369888" indent="-369888" eaLnBrk="0" hangingPunct="0">
              <a:buFont typeface="Wingdings" pitchFamily="2" charset="2"/>
              <a:buChar char="Ø"/>
              <a:tabLst>
                <a:tab pos="952500" algn="l"/>
                <a:tab pos="8534400" algn="r"/>
              </a:tabLst>
            </a:pPr>
            <a:r>
              <a:rPr lang="en-GB" b="1" dirty="0" smtClean="0">
                <a:solidFill>
                  <a:schemeClr val="tx1"/>
                </a:solidFill>
                <a:latin typeface="Arial" charset="0"/>
              </a:rPr>
              <a:t>Performance management evaluation</a:t>
            </a:r>
          </a:p>
          <a:p>
            <a:pPr marL="369888" indent="-369888" eaLnBrk="0" hangingPunct="0">
              <a:buFont typeface="Wingdings" pitchFamily="2" charset="2"/>
              <a:buChar char="Ø"/>
              <a:tabLst>
                <a:tab pos="952500" algn="l"/>
                <a:tab pos="8534400" algn="r"/>
              </a:tabLst>
            </a:pPr>
            <a:endParaRPr lang="en-GB" b="1" dirty="0" smtClean="0">
              <a:solidFill>
                <a:schemeClr val="tx1"/>
              </a:solidFill>
              <a:latin typeface="Arial" charset="0"/>
            </a:endParaRPr>
          </a:p>
          <a:p>
            <a:pPr marL="369888" indent="-369888" eaLnBrk="0" hangingPunct="0">
              <a:buFont typeface="Wingdings" pitchFamily="2" charset="2"/>
              <a:buChar char="Ø"/>
              <a:tabLst>
                <a:tab pos="952500" algn="l"/>
                <a:tab pos="8534400" algn="r"/>
              </a:tabLst>
            </a:pPr>
            <a:endParaRPr lang="en-GB" b="1" dirty="0" smtClean="0">
              <a:solidFill>
                <a:schemeClr val="tx1"/>
              </a:solidFill>
              <a:latin typeface="Arial" charset="0"/>
            </a:endParaRPr>
          </a:p>
          <a:p>
            <a:pPr marL="369888" indent="-369888" eaLnBrk="0" hangingPunct="0">
              <a:buFont typeface="Wingdings" pitchFamily="2" charset="2"/>
              <a:buChar char="Ø"/>
              <a:tabLst>
                <a:tab pos="952500" algn="l"/>
                <a:tab pos="8534400" algn="r"/>
              </a:tabLst>
            </a:pPr>
            <a:r>
              <a:rPr lang="pt-BR" b="1" dirty="0"/>
              <a:t>A </a:t>
            </a:r>
            <a:r>
              <a:rPr lang="pt-BR" b="1" dirty="0" smtClean="0"/>
              <a:t>recent </a:t>
            </a:r>
            <a:r>
              <a:rPr lang="pt-BR" b="1" dirty="0"/>
              <a:t>d</a:t>
            </a:r>
            <a:r>
              <a:rPr lang="pt-BR" b="1" dirty="0" smtClean="0"/>
              <a:t>evelopment </a:t>
            </a:r>
            <a:r>
              <a:rPr lang="pt-BR" b="1" dirty="0"/>
              <a:t>in </a:t>
            </a:r>
            <a:r>
              <a:rPr lang="pt-BR" b="1" dirty="0" smtClean="0"/>
              <a:t>evaluation</a:t>
            </a:r>
            <a:r>
              <a:rPr lang="pt-BR" b="1" dirty="0"/>
              <a:t>: the Real Option </a:t>
            </a:r>
            <a:r>
              <a:rPr lang="pt-BR" b="1" dirty="0" smtClean="0"/>
              <a:t>Methodology</a:t>
            </a:r>
          </a:p>
          <a:p>
            <a:pPr marL="369888" indent="-369888" eaLnBrk="0" hangingPunct="0">
              <a:tabLst>
                <a:tab pos="952500" algn="l"/>
                <a:tab pos="8534400" algn="r"/>
              </a:tabLst>
            </a:pPr>
            <a:endParaRPr lang="en-GB" b="1" dirty="0" smtClean="0"/>
          </a:p>
          <a:p>
            <a:pPr marL="369888" indent="-369888" eaLnBrk="0" hangingPunct="0">
              <a:tabLst>
                <a:tab pos="952500" algn="l"/>
                <a:tab pos="8534400" algn="r"/>
              </a:tabLst>
            </a:pPr>
            <a:endParaRPr lang="en-GB" b="1" dirty="0" smtClean="0"/>
          </a:p>
          <a:p>
            <a:pPr marL="369888" indent="-369888" eaLnBrk="0" hangingPunct="0">
              <a:buFont typeface="Wingdings" pitchFamily="2" charset="2"/>
              <a:buChar char="Ø"/>
              <a:tabLst>
                <a:tab pos="952500" algn="l"/>
                <a:tab pos="8534400" algn="r"/>
              </a:tabLst>
            </a:pPr>
            <a:r>
              <a:rPr lang="en-GB" b="1" dirty="0" smtClean="0"/>
              <a:t>Some general </a:t>
            </a:r>
            <a:r>
              <a:rPr lang="en-GB" b="1" dirty="0" smtClean="0"/>
              <a:t>conclusions</a:t>
            </a:r>
            <a:endParaRPr lang="en-GB" b="1" dirty="0" smtClean="0"/>
          </a:p>
          <a:p>
            <a:pPr marL="369888" indent="-369888" eaLnBrk="0" hangingPunct="0">
              <a:tabLst>
                <a:tab pos="952500" algn="l"/>
                <a:tab pos="8534400" algn="r"/>
              </a:tabLst>
            </a:pPr>
            <a:endParaRPr lang="en-GB" b="1" dirty="0" smtClean="0">
              <a:solidFill>
                <a:schemeClr val="tx1"/>
              </a:solidFill>
              <a:latin typeface="Arial" charset="0"/>
            </a:endParaRPr>
          </a:p>
          <a:p>
            <a:pPr marL="827088" lvl="1" indent="-369888" eaLnBrk="0" hangingPunct="0">
              <a:buFont typeface="Wingdings" pitchFamily="2" charset="2"/>
              <a:buChar char="§"/>
              <a:tabLst>
                <a:tab pos="952500" algn="l"/>
                <a:tab pos="8534400" algn="r"/>
              </a:tabLst>
            </a:pPr>
            <a:endParaRPr lang="en-GB" sz="1400" b="0" dirty="0" smtClean="0">
              <a:solidFill>
                <a:schemeClr val="tx1"/>
              </a:solidFill>
              <a:latin typeface="Arial" charset="0"/>
            </a:endParaRPr>
          </a:p>
        </p:txBody>
      </p:sp>
      <p:sp>
        <p:nvSpPr>
          <p:cNvPr id="7" name="Rectangle 7"/>
          <p:cNvSpPr>
            <a:spLocks noChangeArrowheads="1"/>
          </p:cNvSpPr>
          <p:nvPr/>
        </p:nvSpPr>
        <p:spPr bwMode="auto">
          <a:xfrm>
            <a:off x="251520" y="908050"/>
            <a:ext cx="8383587" cy="822325"/>
          </a:xfrm>
          <a:prstGeom prst="rect">
            <a:avLst/>
          </a:prstGeom>
          <a:noFill/>
          <a:ln w="9525">
            <a:noFill/>
            <a:miter lim="800000"/>
            <a:headEnd/>
            <a:tailEnd/>
          </a:ln>
        </p:spPr>
        <p:txBody>
          <a:bodyPr lIns="0" tIns="0" rIns="0" bIns="0"/>
          <a:lstStyle/>
          <a:p>
            <a:pPr eaLnBrk="0" hangingPunct="0">
              <a:lnSpc>
                <a:spcPct val="93000"/>
              </a:lnSpc>
              <a:tabLst>
                <a:tab pos="8559800" algn="r"/>
              </a:tabLst>
            </a:pPr>
            <a:endParaRPr lang="it-IT" altLang="de-DE" sz="2100" b="1" dirty="0">
              <a:latin typeface="Arial" charset="0"/>
            </a:endParaRPr>
          </a:p>
        </p:txBody>
      </p:sp>
      <p:sp>
        <p:nvSpPr>
          <p:cNvPr id="8" name="Text Box 8"/>
          <p:cNvSpPr txBox="1">
            <a:spLocks noChangeArrowheads="1"/>
          </p:cNvSpPr>
          <p:nvPr/>
        </p:nvSpPr>
        <p:spPr bwMode="auto">
          <a:xfrm>
            <a:off x="7812360" y="1196752"/>
            <a:ext cx="577850" cy="5729261"/>
          </a:xfrm>
          <a:prstGeom prst="rect">
            <a:avLst/>
          </a:prstGeom>
          <a:noFill/>
          <a:ln w="9525">
            <a:noFill/>
            <a:miter lim="800000"/>
            <a:headEnd/>
            <a:tailEnd/>
          </a:ln>
        </p:spPr>
        <p:txBody>
          <a:bodyPr lIns="0" tIns="0" rIns="0" bIns="0">
            <a:spAutoFit/>
          </a:bodyPr>
          <a:lstStyle/>
          <a:p>
            <a:pPr algn="r" eaLnBrk="0" hangingPunct="0"/>
            <a:r>
              <a:rPr lang="en-GB" b="1" u="sng" dirty="0">
                <a:latin typeface="Arial" charset="0"/>
              </a:rPr>
              <a:t>Page</a:t>
            </a:r>
          </a:p>
          <a:p>
            <a:pPr eaLnBrk="0" hangingPunct="0">
              <a:spcBef>
                <a:spcPct val="35000"/>
              </a:spcBef>
            </a:pPr>
            <a:endParaRPr lang="en-GB" b="1" dirty="0">
              <a:latin typeface="Arial" charset="0"/>
            </a:endParaRPr>
          </a:p>
          <a:p>
            <a:pPr algn="r" eaLnBrk="0" hangingPunct="0"/>
            <a:r>
              <a:rPr lang="en-GB" b="1" dirty="0">
                <a:latin typeface="Arial" charset="0"/>
              </a:rPr>
              <a:t>2</a:t>
            </a:r>
          </a:p>
          <a:p>
            <a:pPr algn="r" eaLnBrk="0" hangingPunct="0"/>
            <a:endParaRPr lang="en-GB" b="1" dirty="0">
              <a:latin typeface="Arial" charset="0"/>
            </a:endParaRPr>
          </a:p>
          <a:p>
            <a:pPr algn="r" eaLnBrk="0" hangingPunct="0"/>
            <a:endParaRPr lang="en-GB" b="1" dirty="0">
              <a:latin typeface="Arial" charset="0"/>
            </a:endParaRPr>
          </a:p>
          <a:p>
            <a:pPr algn="r" eaLnBrk="0" hangingPunct="0"/>
            <a:r>
              <a:rPr lang="en-GB" b="1" dirty="0"/>
              <a:t>4</a:t>
            </a:r>
            <a:endParaRPr lang="en-GB" b="1" dirty="0">
              <a:latin typeface="Arial" charset="0"/>
            </a:endParaRPr>
          </a:p>
          <a:p>
            <a:pPr algn="r" eaLnBrk="0" hangingPunct="0"/>
            <a:endParaRPr lang="en-GB" b="1" dirty="0">
              <a:latin typeface="Arial" charset="0"/>
            </a:endParaRPr>
          </a:p>
          <a:p>
            <a:pPr algn="r" eaLnBrk="0" hangingPunct="0"/>
            <a:endParaRPr lang="en-GB" b="1" dirty="0">
              <a:latin typeface="Arial" charset="0"/>
            </a:endParaRPr>
          </a:p>
          <a:p>
            <a:pPr algn="r" eaLnBrk="0" hangingPunct="0"/>
            <a:r>
              <a:rPr lang="en-GB" b="1" dirty="0" smtClean="0">
                <a:latin typeface="Arial" charset="0"/>
              </a:rPr>
              <a:t>11</a:t>
            </a:r>
          </a:p>
          <a:p>
            <a:pPr algn="r" eaLnBrk="0" hangingPunct="0"/>
            <a:endParaRPr lang="en-GB" b="1" dirty="0" smtClean="0">
              <a:latin typeface="Arial" charset="0"/>
            </a:endParaRPr>
          </a:p>
          <a:p>
            <a:pPr algn="r" eaLnBrk="0" hangingPunct="0"/>
            <a:endParaRPr lang="en-GB" b="1" dirty="0" smtClean="0">
              <a:latin typeface="Arial" charset="0"/>
            </a:endParaRPr>
          </a:p>
          <a:p>
            <a:pPr algn="r" eaLnBrk="0" hangingPunct="0"/>
            <a:r>
              <a:rPr lang="en-GB" b="1" dirty="0" smtClean="0"/>
              <a:t>18</a:t>
            </a:r>
          </a:p>
          <a:p>
            <a:pPr algn="r" eaLnBrk="0" hangingPunct="0"/>
            <a:endParaRPr lang="en-GB" b="1" dirty="0" smtClean="0">
              <a:latin typeface="Arial" charset="0"/>
            </a:endParaRPr>
          </a:p>
          <a:p>
            <a:pPr algn="r" eaLnBrk="0" hangingPunct="0"/>
            <a:endParaRPr lang="en-GB" b="1" dirty="0" smtClean="0"/>
          </a:p>
          <a:p>
            <a:pPr algn="r" eaLnBrk="0" hangingPunct="0"/>
            <a:r>
              <a:rPr lang="en-GB" b="1" dirty="0" smtClean="0">
                <a:latin typeface="Arial" charset="0"/>
              </a:rPr>
              <a:t>31</a:t>
            </a:r>
            <a:endParaRPr lang="en-GB" b="1" dirty="0">
              <a:latin typeface="Arial" charset="0"/>
            </a:endParaRPr>
          </a:p>
          <a:p>
            <a:pPr algn="r" eaLnBrk="0" hangingPunct="0"/>
            <a:endParaRPr lang="en-GB" sz="1600" b="1" dirty="0">
              <a:latin typeface="Arial" charset="0"/>
            </a:endParaRPr>
          </a:p>
          <a:p>
            <a:pPr algn="r" eaLnBrk="0" hangingPunct="0"/>
            <a:endParaRPr lang="en-GB" sz="1600" b="1" dirty="0">
              <a:latin typeface="Arial" charset="0"/>
            </a:endParaRPr>
          </a:p>
          <a:p>
            <a:pPr algn="r" eaLnBrk="0" hangingPunct="0">
              <a:spcBef>
                <a:spcPct val="50000"/>
              </a:spcBef>
            </a:pPr>
            <a:endParaRPr lang="en-GB" sz="1600" dirty="0">
              <a:latin typeface="Arial" charset="0"/>
            </a:endParaRPr>
          </a:p>
          <a:p>
            <a:pPr algn="r" eaLnBrk="0" hangingPunct="0">
              <a:lnSpc>
                <a:spcPct val="150000"/>
              </a:lnSpc>
            </a:pPr>
            <a:endParaRPr lang="en-GB" sz="1600" dirty="0">
              <a:latin typeface="Arial" charset="0"/>
            </a:endParaRPr>
          </a:p>
          <a:p>
            <a:pPr algn="r" eaLnBrk="0" hangingPunct="0"/>
            <a:endParaRPr lang="en-GB" sz="1600" dirty="0">
              <a:latin typeface="Arial"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a:xfrm>
            <a:off x="14808" y="980728"/>
            <a:ext cx="8229600" cy="1143000"/>
          </a:xfrm>
          <a:prstGeom prst="rect">
            <a:avLst/>
          </a:prstGeom>
        </p:spPr>
        <p:txBody>
          <a:bodyPr/>
          <a:lstStyle/>
          <a:p>
            <a:pPr algn="l" eaLnBrk="0" hangingPunct="0">
              <a:lnSpc>
                <a:spcPct val="93000"/>
              </a:lnSpc>
              <a:tabLst>
                <a:tab pos="8559800" algn="r"/>
              </a:tabLst>
            </a:pPr>
            <a:r>
              <a:rPr kumimoji="1" lang="pt-BR" altLang="de-DE" sz="2100" b="1" kern="1200" dirty="0">
                <a:solidFill>
                  <a:srgbClr val="000000"/>
                </a:solidFill>
                <a:latin typeface="Arial" charset="0"/>
                <a:ea typeface="+mn-ea"/>
                <a:cs typeface="Arial" charset="0"/>
              </a:rPr>
              <a:t>Capital budgeting and Government Accounts</a:t>
            </a:r>
            <a:r>
              <a:rPr kumimoji="1" lang="it-IT" altLang="de-DE" sz="2100" b="1" kern="1200" dirty="0">
                <a:solidFill>
                  <a:srgbClr val="000000"/>
                </a:solidFill>
                <a:latin typeface="Arial" charset="0"/>
                <a:ea typeface="+mn-ea"/>
                <a:cs typeface="Arial" charset="0"/>
              </a:rPr>
              <a:t> (G. A.)</a:t>
            </a:r>
          </a:p>
        </p:txBody>
      </p:sp>
      <p:sp>
        <p:nvSpPr>
          <p:cNvPr id="3075" name="Rectangle 3"/>
          <p:cNvSpPr>
            <a:spLocks noGrp="1" noChangeArrowheads="1"/>
          </p:cNvSpPr>
          <p:nvPr>
            <p:ph type="body" idx="4294967295"/>
          </p:nvPr>
        </p:nvSpPr>
        <p:spPr>
          <a:xfrm>
            <a:off x="251520" y="1855365"/>
            <a:ext cx="8229600" cy="4525963"/>
          </a:xfrm>
          <a:prstGeom prst="rect">
            <a:avLst/>
          </a:prstGeom>
        </p:spPr>
        <p:txBody>
          <a:bodyPr/>
          <a:lstStyle/>
          <a:p>
            <a:pPr algn="just">
              <a:buFontTx/>
              <a:buNone/>
            </a:pPr>
            <a:r>
              <a:rPr lang="en-GB" sz="2400" b="0" dirty="0"/>
              <a:t>Government accounts (G.A.) are afflicted by a twofold shortcoming</a:t>
            </a:r>
            <a:r>
              <a:rPr lang="en-GB" sz="2400" b="0" dirty="0" smtClean="0"/>
              <a:t>:</a:t>
            </a:r>
          </a:p>
          <a:p>
            <a:pPr algn="just">
              <a:buFontTx/>
              <a:buNone/>
            </a:pPr>
            <a:endParaRPr lang="en-GB" sz="2400" b="0" dirty="0"/>
          </a:p>
          <a:p>
            <a:pPr algn="just"/>
            <a:r>
              <a:rPr lang="en-GB" sz="2400" b="0" dirty="0"/>
              <a:t>they are short-sighted and lack time perspective, since budgets are generally for one year, with only limited perspective on a three year horizon</a:t>
            </a:r>
            <a:r>
              <a:rPr lang="en-GB" sz="2400" b="0" dirty="0" smtClean="0"/>
              <a:t>.</a:t>
            </a:r>
          </a:p>
          <a:p>
            <a:pPr algn="just"/>
            <a:endParaRPr lang="en-GB" sz="2400" b="0" dirty="0"/>
          </a:p>
          <a:p>
            <a:pPr algn="just"/>
            <a:r>
              <a:rPr lang="en-GB" sz="2400" b="0" dirty="0"/>
              <a:t>accounts are specialized for liquidity management and do not address either the question of income nor the question of wealth accounting in any significant manner</a:t>
            </a:r>
            <a:r>
              <a:rPr lang="it-IT" sz="2400" b="0" dirty="0"/>
              <a:t> </a:t>
            </a:r>
          </a:p>
        </p:txBody>
      </p:sp>
      <p:sp>
        <p:nvSpPr>
          <p:cNvPr id="5" name="Line 7"/>
          <p:cNvSpPr>
            <a:spLocks noChangeShapeType="1"/>
          </p:cNvSpPr>
          <p:nvPr/>
        </p:nvSpPr>
        <p:spPr bwMode="auto">
          <a:xfrm>
            <a:off x="428596" y="2780928"/>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
        <p:nvSpPr>
          <p:cNvPr id="6" name="Line 7"/>
          <p:cNvSpPr>
            <a:spLocks noChangeShapeType="1"/>
          </p:cNvSpPr>
          <p:nvPr/>
        </p:nvSpPr>
        <p:spPr bwMode="auto">
          <a:xfrm>
            <a:off x="395536" y="4293096"/>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4294967295"/>
          </p:nvPr>
        </p:nvSpPr>
        <p:spPr>
          <a:xfrm>
            <a:off x="467544" y="1855365"/>
            <a:ext cx="8229600" cy="4525963"/>
          </a:xfrm>
          <a:prstGeom prst="rect">
            <a:avLst/>
          </a:prstGeom>
        </p:spPr>
        <p:txBody>
          <a:bodyPr/>
          <a:lstStyle/>
          <a:p>
            <a:pPr algn="just">
              <a:buFontTx/>
              <a:buNone/>
            </a:pPr>
            <a:r>
              <a:rPr lang="en-GB" sz="2400" b="0" dirty="0"/>
              <a:t>G.A. have been mostly used to expand parliamentary control over the budget by trying to incorporate a crucial phase of financial and economic management within the legislative </a:t>
            </a:r>
            <a:r>
              <a:rPr lang="en-GB" sz="2400" b="0" dirty="0" smtClean="0"/>
              <a:t>process</a:t>
            </a:r>
          </a:p>
          <a:p>
            <a:pPr algn="just">
              <a:buFontTx/>
              <a:buNone/>
            </a:pPr>
            <a:endParaRPr lang="en-GB" sz="2400" b="0" dirty="0"/>
          </a:p>
          <a:p>
            <a:pPr algn="just"/>
            <a:r>
              <a:rPr lang="en-GB" sz="2400" b="0" dirty="0"/>
              <a:t>to control spending of the executive branch</a:t>
            </a:r>
            <a:r>
              <a:rPr lang="en-GB" sz="2400" b="0" dirty="0" smtClean="0"/>
              <a:t>;</a:t>
            </a:r>
          </a:p>
          <a:p>
            <a:pPr algn="just"/>
            <a:endParaRPr lang="en-GB" sz="2400" b="0" dirty="0"/>
          </a:p>
          <a:p>
            <a:pPr algn="just"/>
            <a:r>
              <a:rPr lang="en-GB" sz="2400" b="0" dirty="0"/>
              <a:t>to transfer a significant part of the economic power of the state into the political process, mainly through its “pork and barrel” mode.</a:t>
            </a:r>
            <a:r>
              <a:rPr lang="it-IT" sz="2400" b="0" dirty="0"/>
              <a:t> </a:t>
            </a:r>
          </a:p>
        </p:txBody>
      </p:sp>
      <p:sp>
        <p:nvSpPr>
          <p:cNvPr id="4100" name="Rectangle 4"/>
          <p:cNvSpPr>
            <a:spLocks noGrp="1" noChangeArrowheads="1"/>
          </p:cNvSpPr>
          <p:nvPr>
            <p:ph type="title" idx="4294967295"/>
          </p:nvPr>
        </p:nvSpPr>
        <p:spPr>
          <a:xfrm>
            <a:off x="158824" y="1061864"/>
            <a:ext cx="8229600" cy="1143000"/>
          </a:xfrm>
          <a:prstGeom prst="rect">
            <a:avLst/>
          </a:prstGeom>
          <a:noFill/>
          <a:ln/>
        </p:spPr>
        <p:txBody>
          <a:bodyPr/>
          <a:lstStyle/>
          <a:p>
            <a:r>
              <a:rPr lang="pt-BR" altLang="de-DE" kern="1200" dirty="0">
                <a:latin typeface="Arial" charset="0"/>
                <a:ea typeface="+mn-ea"/>
                <a:cs typeface="Arial" charset="0"/>
              </a:rPr>
              <a:t>Government Accounts </a:t>
            </a:r>
            <a:r>
              <a:rPr lang="pt-BR" altLang="de-DE" kern="1200" dirty="0" smtClean="0">
                <a:latin typeface="Arial" charset="0"/>
                <a:ea typeface="+mn-ea"/>
                <a:cs typeface="Arial" charset="0"/>
              </a:rPr>
              <a:t> </a:t>
            </a:r>
            <a:r>
              <a:rPr lang="en-GB" altLang="de-DE" kern="1200" dirty="0">
                <a:latin typeface="Arial" charset="0"/>
                <a:ea typeface="+mn-ea"/>
                <a:cs typeface="Arial" charset="0"/>
              </a:rPr>
              <a:t>as tools of management</a:t>
            </a:r>
            <a:r>
              <a:rPr lang="it-IT" altLang="de-DE" kern="1200" dirty="0">
                <a:latin typeface="Arial" charset="0"/>
                <a:ea typeface="+mn-ea"/>
                <a:cs typeface="Arial" charset="0"/>
              </a:rPr>
              <a:t> </a:t>
            </a:r>
          </a:p>
        </p:txBody>
      </p:sp>
      <p:sp>
        <p:nvSpPr>
          <p:cNvPr id="5" name="Line 7"/>
          <p:cNvSpPr>
            <a:spLocks noChangeShapeType="1"/>
          </p:cNvSpPr>
          <p:nvPr/>
        </p:nvSpPr>
        <p:spPr bwMode="auto">
          <a:xfrm>
            <a:off x="323528" y="4365104"/>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
        <p:nvSpPr>
          <p:cNvPr id="6" name="Line 7"/>
          <p:cNvSpPr>
            <a:spLocks noChangeShapeType="1"/>
          </p:cNvSpPr>
          <p:nvPr/>
        </p:nvSpPr>
        <p:spPr bwMode="auto">
          <a:xfrm>
            <a:off x="323528" y="3573016"/>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a:xfrm>
            <a:off x="158824" y="980728"/>
            <a:ext cx="8229600" cy="1143000"/>
          </a:xfrm>
          <a:prstGeom prst="rect">
            <a:avLst/>
          </a:prstGeom>
        </p:spPr>
        <p:txBody>
          <a:bodyPr/>
          <a:lstStyle/>
          <a:p>
            <a:r>
              <a:rPr lang="pt-BR" altLang="de-DE" kern="1200" dirty="0">
                <a:latin typeface="Arial" charset="0"/>
                <a:ea typeface="+mn-ea"/>
                <a:cs typeface="Arial" charset="0"/>
              </a:rPr>
              <a:t>Government Accounts </a:t>
            </a:r>
            <a:r>
              <a:rPr lang="pt-BR" altLang="de-DE" kern="1200" dirty="0" smtClean="0">
                <a:latin typeface="Arial" charset="0"/>
                <a:ea typeface="+mn-ea"/>
                <a:cs typeface="Arial" charset="0"/>
              </a:rPr>
              <a:t>from a </a:t>
            </a:r>
            <a:r>
              <a:rPr lang="en-GB" altLang="de-DE" kern="1200" dirty="0" smtClean="0">
                <a:latin typeface="Arial" charset="0"/>
                <a:ea typeface="+mn-ea"/>
                <a:cs typeface="Arial" charset="0"/>
              </a:rPr>
              <a:t>technically </a:t>
            </a:r>
            <a:r>
              <a:rPr lang="en-GB" altLang="de-DE" kern="1200" dirty="0">
                <a:latin typeface="Arial" charset="0"/>
                <a:ea typeface="+mn-ea"/>
                <a:cs typeface="Arial" charset="0"/>
              </a:rPr>
              <a:t>point of view</a:t>
            </a:r>
            <a:r>
              <a:rPr lang="pt-BR" altLang="de-DE" kern="1200" dirty="0">
                <a:latin typeface="Arial" charset="0"/>
                <a:ea typeface="+mn-ea"/>
                <a:cs typeface="Arial" charset="0"/>
              </a:rPr>
              <a:t> </a:t>
            </a:r>
            <a:endParaRPr lang="it-IT" altLang="de-DE" kern="1200" dirty="0">
              <a:latin typeface="Arial" charset="0"/>
              <a:ea typeface="+mn-ea"/>
              <a:cs typeface="Arial" charset="0"/>
            </a:endParaRPr>
          </a:p>
        </p:txBody>
      </p:sp>
      <p:sp>
        <p:nvSpPr>
          <p:cNvPr id="5123" name="Rectangle 3"/>
          <p:cNvSpPr>
            <a:spLocks noGrp="1" noChangeArrowheads="1"/>
          </p:cNvSpPr>
          <p:nvPr>
            <p:ph type="body" idx="4294967295"/>
          </p:nvPr>
        </p:nvSpPr>
        <p:spPr>
          <a:xfrm>
            <a:off x="518864" y="3789363"/>
            <a:ext cx="8229600" cy="2663825"/>
          </a:xfrm>
          <a:prstGeom prst="rect">
            <a:avLst/>
          </a:prstGeom>
        </p:spPr>
        <p:txBody>
          <a:bodyPr/>
          <a:lstStyle/>
          <a:p>
            <a:pPr algn="just"/>
            <a:r>
              <a:rPr lang="en-GB" sz="2400" b="0" dirty="0"/>
              <a:t>This type of budget is  completely non recognizant of the inter-temporal nature of capital expenditure</a:t>
            </a:r>
          </a:p>
          <a:p>
            <a:pPr algn="just"/>
            <a:r>
              <a:rPr lang="en-GB" sz="2400" b="0" dirty="0"/>
              <a:t>Wealth and capital accounting is limited to financial assets and liabilities and is a consequence of current accounting of issuance of paper on the part of the government in form of bonds or money</a:t>
            </a:r>
            <a:r>
              <a:rPr lang="it-IT" sz="2400" b="0" dirty="0"/>
              <a:t> </a:t>
            </a:r>
          </a:p>
        </p:txBody>
      </p:sp>
      <p:sp>
        <p:nvSpPr>
          <p:cNvPr id="5124" name="Rectangle 4"/>
          <p:cNvSpPr>
            <a:spLocks noChangeArrowheads="1"/>
          </p:cNvSpPr>
          <p:nvPr/>
        </p:nvSpPr>
        <p:spPr bwMode="auto">
          <a:xfrm>
            <a:off x="1331913" y="1773238"/>
            <a:ext cx="6335712" cy="1008062"/>
          </a:xfrm>
          <a:prstGeom prst="rect">
            <a:avLst/>
          </a:prstGeom>
          <a:solidFill>
            <a:schemeClr val="accent2"/>
          </a:solidFill>
          <a:ln>
            <a:miter lim="800000"/>
            <a:headEnd/>
            <a:tailEnd/>
          </a:ln>
          <a:effectLst>
            <a:innerShdw blurRad="63500" dist="25400" dir="9000000">
              <a:prstClr val="black">
                <a:alpha val="50000"/>
              </a:prstClr>
            </a:innerShdw>
          </a:effectLst>
          <a:scene3d>
            <a:camera prst="orthographicFront"/>
            <a:lightRig rig="threePt" dir="t"/>
          </a:scene3d>
          <a:sp3d>
            <a:bevelT w="165100" prst="coolSlant"/>
          </a:sp3d>
        </p:spPr>
        <p:txBody>
          <a:bodyPr lIns="0" tIns="0" rIns="0" bIns="0" anchor="ctr"/>
          <a:lstStyle/>
          <a:p>
            <a:pPr algn="ctr" eaLnBrk="0" hangingPunct="0">
              <a:lnSpc>
                <a:spcPct val="93000"/>
              </a:lnSpc>
              <a:tabLst>
                <a:tab pos="571500" algn="l"/>
              </a:tabLst>
              <a:defRPr/>
            </a:pPr>
            <a:r>
              <a:rPr kumimoji="1" lang="en-GB" sz="2000" b="1" kern="0" dirty="0">
                <a:solidFill>
                  <a:srgbClr val="000000"/>
                </a:solidFill>
                <a:latin typeface="Arial"/>
                <a:cs typeface="Arial" charset="0"/>
              </a:rPr>
              <a:t>in most advanced countries, the public budget</a:t>
            </a:r>
          </a:p>
          <a:p>
            <a:pPr algn="ctr" eaLnBrk="0" hangingPunct="0">
              <a:lnSpc>
                <a:spcPct val="93000"/>
              </a:lnSpc>
              <a:tabLst>
                <a:tab pos="571500" algn="l"/>
              </a:tabLst>
              <a:defRPr/>
            </a:pPr>
            <a:r>
              <a:rPr kumimoji="1" lang="en-GB" sz="2000" b="1" kern="0" dirty="0">
                <a:solidFill>
                  <a:srgbClr val="000000"/>
                </a:solidFill>
                <a:latin typeface="Arial"/>
                <a:cs typeface="Arial" charset="0"/>
              </a:rPr>
              <a:t> is still a so called “authorization “budget</a:t>
            </a:r>
            <a:endParaRPr kumimoji="1" lang="it-IT" sz="2000" b="1" kern="0" dirty="0">
              <a:solidFill>
                <a:srgbClr val="000000"/>
              </a:solidFill>
              <a:latin typeface="Arial"/>
              <a:cs typeface="Arial" charset="0"/>
            </a:endParaRPr>
          </a:p>
        </p:txBody>
      </p:sp>
      <p:sp>
        <p:nvSpPr>
          <p:cNvPr id="5125" name="AutoShape 5"/>
          <p:cNvSpPr>
            <a:spLocks noChangeArrowheads="1"/>
          </p:cNvSpPr>
          <p:nvPr/>
        </p:nvSpPr>
        <p:spPr bwMode="auto">
          <a:xfrm>
            <a:off x="4140200" y="3068638"/>
            <a:ext cx="1152525" cy="576262"/>
          </a:xfrm>
          <a:prstGeom prst="downArrow">
            <a:avLst>
              <a:gd name="adj1" fmla="val 50000"/>
              <a:gd name="adj2" fmla="val 25000"/>
            </a:avLst>
          </a:prstGeom>
          <a:solidFill>
            <a:schemeClr val="accent2"/>
          </a:solidFill>
          <a:ln>
            <a:miter lim="800000"/>
            <a:headEnd/>
            <a:tailEnd/>
          </a:ln>
          <a:effectLst>
            <a:innerShdw blurRad="63500" dist="25400" dir="9000000">
              <a:prstClr val="black">
                <a:alpha val="50000"/>
              </a:prstClr>
            </a:innerShdw>
          </a:effectLst>
          <a:scene3d>
            <a:camera prst="orthographicFront"/>
            <a:lightRig rig="threePt" dir="t"/>
          </a:scene3d>
          <a:sp3d>
            <a:bevelT w="165100" prst="coolSlant"/>
          </a:sp3d>
        </p:spPr>
        <p:txBody>
          <a:bodyPr lIns="0" tIns="0" rIns="0" bIns="0" anchor="ctr"/>
          <a:lstStyle/>
          <a:p>
            <a:pPr algn="ctr" eaLnBrk="0" hangingPunct="0">
              <a:lnSpc>
                <a:spcPct val="93000"/>
              </a:lnSpc>
              <a:tabLst>
                <a:tab pos="571500" algn="l"/>
              </a:tabLst>
              <a:defRPr/>
            </a:pPr>
            <a:endParaRPr kumimoji="1" lang="en-GB" sz="2000" b="1" kern="0" dirty="0">
              <a:solidFill>
                <a:srgbClr val="000000"/>
              </a:solidFill>
              <a:latin typeface="Arial"/>
              <a:cs typeface="Arial"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sz="half" idx="4294967295"/>
          </p:nvPr>
        </p:nvSpPr>
        <p:spPr>
          <a:xfrm>
            <a:off x="216024" y="4449464"/>
            <a:ext cx="8748464" cy="2147888"/>
          </a:xfrm>
          <a:prstGeom prst="rect">
            <a:avLst/>
          </a:prstGeom>
        </p:spPr>
        <p:txBody>
          <a:bodyPr/>
          <a:lstStyle/>
          <a:p>
            <a:pPr marL="381000" indent="-381000" algn="ctr">
              <a:lnSpc>
                <a:spcPct val="80000"/>
              </a:lnSpc>
              <a:buFontTx/>
              <a:buNone/>
            </a:pPr>
            <a:r>
              <a:rPr lang="en-GB" sz="1600" b="0" dirty="0"/>
              <a:t>For </a:t>
            </a:r>
            <a:r>
              <a:rPr lang="en-GB" sz="1600" b="0" dirty="0" smtClean="0"/>
              <a:t>example</a:t>
            </a:r>
          </a:p>
          <a:p>
            <a:pPr marL="381000" indent="-381000" algn="ctr">
              <a:lnSpc>
                <a:spcPct val="80000"/>
              </a:lnSpc>
              <a:buFontTx/>
              <a:buNone/>
            </a:pPr>
            <a:endParaRPr lang="en-GB" sz="1600" b="0" dirty="0"/>
          </a:p>
          <a:p>
            <a:pPr marL="381000" indent="-381000" algn="just">
              <a:lnSpc>
                <a:spcPct val="80000"/>
              </a:lnSpc>
              <a:buFontTx/>
              <a:buAutoNum type="arabicPeriod"/>
            </a:pPr>
            <a:r>
              <a:rPr lang="en-GB" sz="1600" b="0" dirty="0"/>
              <a:t>The budget financial figures are typically inconsistent with the cash flows approved for the projects financed;</a:t>
            </a:r>
          </a:p>
          <a:p>
            <a:pPr marL="381000" indent="-381000" algn="just">
              <a:lnSpc>
                <a:spcPct val="80000"/>
              </a:lnSpc>
              <a:buFontTx/>
              <a:buAutoNum type="arabicPeriod"/>
            </a:pPr>
            <a:r>
              <a:rPr lang="en-GB" sz="1600" b="0" dirty="0"/>
              <a:t>In spite of the theoretical multiyear nature of the  authorizations for capital expenditure, government liquidity management in practice interferes with the planned flow of funds and impresses its own rhythm to project implementation;</a:t>
            </a:r>
          </a:p>
          <a:p>
            <a:pPr marL="381000" indent="-381000" algn="just">
              <a:lnSpc>
                <a:spcPct val="80000"/>
              </a:lnSpc>
              <a:buFontTx/>
              <a:buAutoNum type="arabicPeriod"/>
            </a:pPr>
            <a:r>
              <a:rPr lang="en-GB" sz="1600" b="0" dirty="0"/>
              <a:t>In many cases, authorizations without projects are matched by projects without authorizations generating a standstill or, even worse, the artificial creation of non economic projects out of perceived availability of resources and political will.</a:t>
            </a:r>
            <a:endParaRPr lang="it-IT" sz="1600" b="0" dirty="0"/>
          </a:p>
        </p:txBody>
      </p:sp>
      <p:sp>
        <p:nvSpPr>
          <p:cNvPr id="6164" name="Rectangle 20"/>
          <p:cNvSpPr>
            <a:spLocks noChangeArrowheads="1"/>
          </p:cNvSpPr>
          <p:nvPr/>
        </p:nvSpPr>
        <p:spPr bwMode="auto">
          <a:xfrm>
            <a:off x="322263" y="1555750"/>
            <a:ext cx="8570912" cy="1008063"/>
          </a:xfrm>
          <a:prstGeom prst="rect">
            <a:avLst/>
          </a:prstGeom>
          <a:solidFill>
            <a:schemeClr val="accent1"/>
          </a:solidFill>
          <a:ln w="38100">
            <a:solidFill>
              <a:schemeClr val="tx1"/>
            </a:solidFill>
            <a:miter lim="800000"/>
            <a:headEnd/>
            <a:tailEnd/>
          </a:ln>
          <a:effectLst/>
        </p:spPr>
        <p:txBody>
          <a:bodyPr wrap="none" anchor="ctr"/>
          <a:lstStyle/>
          <a:p>
            <a:pPr algn="just"/>
            <a:r>
              <a:rPr lang="en-GB" sz="1600"/>
              <a:t>the process of authorizing the budget and managing the ensuing expenditure flows is  thus, </a:t>
            </a:r>
          </a:p>
          <a:p>
            <a:pPr algn="just"/>
            <a:r>
              <a:rPr lang="en-GB" sz="1600"/>
              <a:t>in practice completely independent from  the estimate and the evaluation of the  project</a:t>
            </a:r>
          </a:p>
          <a:p>
            <a:pPr algn="just"/>
            <a:r>
              <a:rPr lang="en-GB" sz="1600"/>
              <a:t>cash flows</a:t>
            </a:r>
            <a:endParaRPr lang="it-IT"/>
          </a:p>
        </p:txBody>
      </p:sp>
      <p:sp>
        <p:nvSpPr>
          <p:cNvPr id="6165" name="Rectangle 21"/>
          <p:cNvSpPr>
            <a:spLocks noChangeArrowheads="1"/>
          </p:cNvSpPr>
          <p:nvPr/>
        </p:nvSpPr>
        <p:spPr bwMode="auto">
          <a:xfrm>
            <a:off x="2484438" y="3211513"/>
            <a:ext cx="4321175" cy="936625"/>
          </a:xfrm>
          <a:prstGeom prst="rect">
            <a:avLst/>
          </a:prstGeom>
          <a:solidFill>
            <a:schemeClr val="accent1"/>
          </a:solidFill>
          <a:ln w="38100">
            <a:solidFill>
              <a:schemeClr val="tx1"/>
            </a:solidFill>
            <a:miter lim="800000"/>
            <a:headEnd/>
            <a:tailEnd/>
          </a:ln>
          <a:effectLst/>
        </p:spPr>
        <p:txBody>
          <a:bodyPr wrap="none" anchor="ctr"/>
          <a:lstStyle/>
          <a:p>
            <a:pPr algn="ctr"/>
            <a:r>
              <a:rPr lang="en-GB"/>
              <a:t>This independence extends</a:t>
            </a:r>
          </a:p>
          <a:p>
            <a:pPr algn="ctr"/>
            <a:r>
              <a:rPr lang="en-GB"/>
              <a:t> on several dimensions and generates</a:t>
            </a:r>
          </a:p>
          <a:p>
            <a:pPr algn="ctr"/>
            <a:r>
              <a:rPr lang="en-GB"/>
              <a:t> a number of conflicts. </a:t>
            </a:r>
            <a:endParaRPr lang="it-IT"/>
          </a:p>
        </p:txBody>
      </p:sp>
      <p:sp>
        <p:nvSpPr>
          <p:cNvPr id="6161" name="Rectangle 17"/>
          <p:cNvSpPr>
            <a:spLocks noChangeArrowheads="1"/>
          </p:cNvSpPr>
          <p:nvPr/>
        </p:nvSpPr>
        <p:spPr bwMode="auto">
          <a:xfrm>
            <a:off x="1763713" y="188913"/>
            <a:ext cx="6048375" cy="1150937"/>
          </a:xfrm>
          <a:prstGeom prst="rect">
            <a:avLst/>
          </a:prstGeom>
          <a:solidFill>
            <a:schemeClr val="accent2"/>
          </a:solidFill>
          <a:ln>
            <a:miter lim="800000"/>
            <a:headEnd/>
            <a:tailEnd/>
          </a:ln>
          <a:effectLst>
            <a:innerShdw blurRad="63500" dist="25400" dir="9000000">
              <a:prstClr val="black">
                <a:alpha val="50000"/>
              </a:prstClr>
            </a:innerShdw>
          </a:effectLst>
          <a:scene3d>
            <a:camera prst="orthographicFront"/>
            <a:lightRig rig="threePt" dir="t"/>
          </a:scene3d>
          <a:sp3d>
            <a:bevelT w="165100" prst="coolSlant"/>
          </a:sp3d>
        </p:spPr>
        <p:txBody>
          <a:bodyPr lIns="0" tIns="0" rIns="0" bIns="0" anchor="ctr"/>
          <a:lstStyle/>
          <a:p>
            <a:pPr algn="ctr" eaLnBrk="0" hangingPunct="0">
              <a:lnSpc>
                <a:spcPct val="93000"/>
              </a:lnSpc>
              <a:tabLst>
                <a:tab pos="571500" algn="l"/>
              </a:tabLst>
              <a:defRPr/>
            </a:pPr>
            <a:r>
              <a:rPr kumimoji="1" lang="en-GB" sz="2000" b="1" kern="0" dirty="0">
                <a:solidFill>
                  <a:srgbClr val="000000"/>
                </a:solidFill>
                <a:latin typeface="Arial"/>
                <a:cs typeface="Arial" charset="0"/>
              </a:rPr>
              <a:t>In order  to be financed investment projects are </a:t>
            </a:r>
          </a:p>
          <a:p>
            <a:pPr algn="ctr" eaLnBrk="0" hangingPunct="0">
              <a:lnSpc>
                <a:spcPct val="93000"/>
              </a:lnSpc>
              <a:tabLst>
                <a:tab pos="571500" algn="l"/>
              </a:tabLst>
              <a:defRPr/>
            </a:pPr>
            <a:r>
              <a:rPr kumimoji="1" lang="en-GB" sz="2000" b="1" kern="0" dirty="0">
                <a:solidFill>
                  <a:srgbClr val="000000"/>
                </a:solidFill>
                <a:latin typeface="Arial"/>
                <a:cs typeface="Arial" charset="0"/>
              </a:rPr>
              <a:t> required to pass  a cost benefit test:</a:t>
            </a:r>
            <a:endParaRPr kumimoji="1" lang="it-IT" sz="2000" b="1" kern="0" dirty="0">
              <a:solidFill>
                <a:srgbClr val="000000"/>
              </a:solidFill>
              <a:latin typeface="Arial"/>
              <a:cs typeface="Arial" charset="0"/>
            </a:endParaRPr>
          </a:p>
        </p:txBody>
      </p:sp>
      <p:sp>
        <p:nvSpPr>
          <p:cNvPr id="6167" name="AutoShape 23"/>
          <p:cNvSpPr>
            <a:spLocks noChangeArrowheads="1"/>
          </p:cNvSpPr>
          <p:nvPr/>
        </p:nvSpPr>
        <p:spPr bwMode="auto">
          <a:xfrm rot="5400000">
            <a:off x="4439445" y="2624931"/>
            <a:ext cx="461962" cy="485775"/>
          </a:xfrm>
          <a:custGeom>
            <a:avLst/>
            <a:gdLst>
              <a:gd name="G0" fmla="+- 16200 0 0"/>
              <a:gd name="G1" fmla="+- 5400 0 0"/>
              <a:gd name="G2" fmla="+- 21600 0 5400"/>
              <a:gd name="G3" fmla="+- 10800 0 5400"/>
              <a:gd name="G4" fmla="+- 21600 0 16200"/>
              <a:gd name="G5" fmla="*/ G4 G3 10800"/>
              <a:gd name="G6" fmla="+- 21600 0 G5"/>
              <a:gd name="T0" fmla="*/ 16200 w 21600"/>
              <a:gd name="T1" fmla="*/ 0 h 21600"/>
              <a:gd name="T2" fmla="*/ 0 w 21600"/>
              <a:gd name="T3" fmla="*/ 10800 h 21600"/>
              <a:gd name="T4" fmla="*/ 16200 w 21600"/>
              <a:gd name="T5" fmla="*/ 21600 h 21600"/>
              <a:gd name="T6" fmla="*/ 21600 w 21600"/>
              <a:gd name="T7" fmla="*/ 10800 h 21600"/>
              <a:gd name="T8" fmla="*/ 17694720 60000 65536"/>
              <a:gd name="T9" fmla="*/ 11796480 60000 65536"/>
              <a:gd name="T10" fmla="*/ 5898240 60000 65536"/>
              <a:gd name="T11" fmla="*/ 0 60000 65536"/>
              <a:gd name="T12" fmla="*/ 3375 w 21600"/>
              <a:gd name="T13" fmla="*/ G1 h 21600"/>
              <a:gd name="T14" fmla="*/ G6 w 21600"/>
              <a:gd name="T15" fmla="*/ G2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close/>
              </a:path>
              <a:path w="21600" h="21600">
                <a:moveTo>
                  <a:pt x="1350" y="5400"/>
                </a:moveTo>
                <a:lnTo>
                  <a:pt x="1350" y="16200"/>
                </a:lnTo>
                <a:lnTo>
                  <a:pt x="2700" y="16200"/>
                </a:lnTo>
                <a:lnTo>
                  <a:pt x="2700" y="5400"/>
                </a:lnTo>
                <a:close/>
              </a:path>
              <a:path w="21600" h="21600">
                <a:moveTo>
                  <a:pt x="0" y="5400"/>
                </a:moveTo>
                <a:lnTo>
                  <a:pt x="0" y="16200"/>
                </a:lnTo>
                <a:lnTo>
                  <a:pt x="675" y="16200"/>
                </a:lnTo>
                <a:lnTo>
                  <a:pt x="675" y="5400"/>
                </a:lnTo>
                <a:close/>
              </a:path>
            </a:pathLst>
          </a:custGeom>
          <a:solidFill>
            <a:schemeClr val="accent2"/>
          </a:solidFill>
          <a:ln>
            <a:miter lim="800000"/>
            <a:headEnd/>
            <a:tailEnd/>
          </a:ln>
          <a:effectLst>
            <a:innerShdw blurRad="63500" dist="25400" dir="9000000">
              <a:prstClr val="black">
                <a:alpha val="50000"/>
              </a:prstClr>
            </a:innerShdw>
          </a:effectLst>
          <a:scene3d>
            <a:camera prst="orthographicFront"/>
            <a:lightRig rig="threePt" dir="t"/>
          </a:scene3d>
          <a:sp3d>
            <a:bevelT w="165100" prst="coolSlant"/>
          </a:sp3d>
        </p:spPr>
        <p:txBody>
          <a:bodyPr lIns="0" tIns="0" rIns="0" bIns="0" anchor="ctr"/>
          <a:lstStyle/>
          <a:p>
            <a:pPr algn="ctr" eaLnBrk="0" hangingPunct="0">
              <a:lnSpc>
                <a:spcPct val="93000"/>
              </a:lnSpc>
              <a:tabLst>
                <a:tab pos="571500" algn="l"/>
              </a:tabLst>
              <a:defRPr/>
            </a:pPr>
            <a:endParaRPr kumimoji="1" lang="en-GB" sz="2000" b="1" kern="0" dirty="0">
              <a:solidFill>
                <a:srgbClr val="000000"/>
              </a:solidFill>
              <a:latin typeface="Arial"/>
              <a:cs typeface="Arial"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idx="4294967295"/>
          </p:nvPr>
        </p:nvSpPr>
        <p:spPr>
          <a:xfrm>
            <a:off x="230832" y="1052736"/>
            <a:ext cx="8229600" cy="634082"/>
          </a:xfrm>
          <a:prstGeom prst="rect">
            <a:avLst/>
          </a:prstGeom>
        </p:spPr>
        <p:txBody>
          <a:bodyPr/>
          <a:lstStyle/>
          <a:p>
            <a:r>
              <a:rPr lang="it-IT" altLang="de-DE" kern="1200" dirty="0">
                <a:latin typeface="Arial" charset="0"/>
                <a:ea typeface="+mn-ea"/>
                <a:cs typeface="Arial" charset="0"/>
              </a:rPr>
              <a:t>G. A. </a:t>
            </a:r>
            <a:r>
              <a:rPr lang="it-IT" altLang="de-DE" kern="1200" dirty="0" err="1">
                <a:latin typeface="Arial" charset="0"/>
                <a:ea typeface="+mn-ea"/>
                <a:cs typeface="Arial" charset="0"/>
              </a:rPr>
              <a:t>as</a:t>
            </a:r>
            <a:r>
              <a:rPr lang="it-IT" altLang="de-DE" kern="1200" dirty="0">
                <a:latin typeface="Arial" charset="0"/>
                <a:ea typeface="+mn-ea"/>
                <a:cs typeface="Arial" charset="0"/>
              </a:rPr>
              <a:t>:</a:t>
            </a:r>
          </a:p>
        </p:txBody>
      </p:sp>
      <p:sp>
        <p:nvSpPr>
          <p:cNvPr id="8195" name="Rectangle 3"/>
          <p:cNvSpPr>
            <a:spLocks noGrp="1" noChangeArrowheads="1"/>
          </p:cNvSpPr>
          <p:nvPr>
            <p:ph type="body" idx="4294967295"/>
          </p:nvPr>
        </p:nvSpPr>
        <p:spPr>
          <a:xfrm>
            <a:off x="323528" y="2060848"/>
            <a:ext cx="8352928" cy="3917032"/>
          </a:xfrm>
          <a:prstGeom prst="rect">
            <a:avLst/>
          </a:prstGeom>
        </p:spPr>
        <p:txBody>
          <a:bodyPr/>
          <a:lstStyle/>
          <a:p>
            <a:pPr algn="just">
              <a:lnSpc>
                <a:spcPct val="80000"/>
              </a:lnSpc>
            </a:pPr>
            <a:r>
              <a:rPr lang="en-GB" sz="2400" b="0" dirty="0"/>
              <a:t>As an accounting tool, it fails to represent in any meaningful way the fair value of the underlying financial and economic magnitudes; </a:t>
            </a:r>
            <a:endParaRPr lang="en-GB" sz="2400" b="0" dirty="0" smtClean="0"/>
          </a:p>
          <a:p>
            <a:pPr algn="just">
              <a:lnSpc>
                <a:spcPct val="80000"/>
              </a:lnSpc>
            </a:pPr>
            <a:endParaRPr lang="en-GB" sz="2400" b="0" dirty="0"/>
          </a:p>
          <a:p>
            <a:pPr algn="just">
              <a:lnSpc>
                <a:spcPct val="80000"/>
              </a:lnSpc>
            </a:pPr>
            <a:r>
              <a:rPr lang="en-GB" sz="2400" b="0" dirty="0"/>
              <a:t>As a management </a:t>
            </a:r>
            <a:r>
              <a:rPr lang="en-GB" sz="2400" b="0" dirty="0" smtClean="0"/>
              <a:t>tool, the </a:t>
            </a:r>
            <a:r>
              <a:rPr lang="en-GB" sz="2400" b="0" dirty="0"/>
              <a:t>present system of government accounts appears totally useless, since it centralizes in a particularly rigid way, economic and financial management in selected bureaucracies. In these bureaucracies, the  mission of managing the budget is perceived as one of  expenditure containment and control, rather than one of enhancing the </a:t>
            </a:r>
            <a:r>
              <a:rPr lang="en-GB" sz="2400" b="0" dirty="0" smtClean="0"/>
              <a:t>performance </a:t>
            </a:r>
            <a:r>
              <a:rPr lang="en-GB" sz="2400" b="0" dirty="0"/>
              <a:t>of programs and projects. </a:t>
            </a:r>
            <a:endParaRPr lang="it-IT" sz="2400" b="0" dirty="0"/>
          </a:p>
        </p:txBody>
      </p:sp>
      <p:sp>
        <p:nvSpPr>
          <p:cNvPr id="5" name="Line 7"/>
          <p:cNvSpPr>
            <a:spLocks noChangeShapeType="1"/>
          </p:cNvSpPr>
          <p:nvPr/>
        </p:nvSpPr>
        <p:spPr bwMode="auto">
          <a:xfrm>
            <a:off x="428596" y="3068960"/>
            <a:ext cx="8424863" cy="0"/>
          </a:xfrm>
          <a:prstGeom prst="line">
            <a:avLst/>
          </a:prstGeom>
          <a:noFill/>
          <a:ln w="53975">
            <a:solidFill>
              <a:schemeClr val="hlink"/>
            </a:solidFill>
            <a:round/>
            <a:headEnd/>
            <a:tailEnd/>
          </a:ln>
          <a:effectLst>
            <a:outerShdw blurRad="50800" dir="5400000" algn="t" rotWithShape="0">
              <a:prstClr val="black">
                <a:alpha val="72000"/>
              </a:prstClr>
            </a:outerShdw>
          </a:effectLst>
          <a:scene3d>
            <a:camera prst="orthographicFront"/>
            <a:lightRig rig="threePt" dir="t"/>
          </a:scene3d>
          <a:sp3d>
            <a:bevelT w="165100" prst="coolSlant"/>
          </a:sp3d>
        </p:spPr>
        <p:txBody>
          <a:bodyPr lIns="0" tIns="0" rIns="0" bIns="0" anchor="ctr"/>
          <a:lstStyle/>
          <a:p>
            <a:pPr algn="ctr" eaLnBrk="0" fontAlgn="auto" hangingPunct="0">
              <a:spcBef>
                <a:spcPts val="0"/>
              </a:spcBef>
              <a:spcAft>
                <a:spcPts val="0"/>
              </a:spcAft>
              <a:defRPr/>
            </a:pPr>
            <a:endParaRPr lang="en-GB">
              <a:latin typeface="+mn-lt"/>
              <a:cs typeface="+mn-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auroNapodano4">
  <a:themeElements>
    <a:clrScheme name="">
      <a:dk1>
        <a:srgbClr val="000000"/>
      </a:dk1>
      <a:lt1>
        <a:srgbClr val="FFFFFF"/>
      </a:lt1>
      <a:dk2>
        <a:srgbClr val="000000"/>
      </a:dk2>
      <a:lt2>
        <a:srgbClr val="FFAA00"/>
      </a:lt2>
      <a:accent1>
        <a:srgbClr val="FFFFFF"/>
      </a:accent1>
      <a:accent2>
        <a:srgbClr val="B2D2DE"/>
      </a:accent2>
      <a:accent3>
        <a:srgbClr val="FFFFFF"/>
      </a:accent3>
      <a:accent4>
        <a:srgbClr val="000000"/>
      </a:accent4>
      <a:accent5>
        <a:srgbClr val="FFFFFF"/>
      </a:accent5>
      <a:accent6>
        <a:srgbClr val="A1BEC9"/>
      </a:accent6>
      <a:hlink>
        <a:srgbClr val="366B7E"/>
      </a:hlink>
      <a:folHlink>
        <a:srgbClr val="6CAAC0"/>
      </a:folHlink>
    </a:clrScheme>
    <a:fontScheme name="MauroNapodano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9525" cap="flat" cmpd="sng" algn="ctr">
          <a:noFill/>
          <a:prstDash val="solid"/>
          <a:round/>
          <a:headEnd type="none" w="med" len="med"/>
          <a:tailEnd type="none" w="med" len="med"/>
        </a:ln>
        <a:effectLst/>
      </a:spPr>
      <a:bodyPr vert="horz" wrap="square" lIns="0" tIns="0" rIns="0" bIns="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sz="1000" b="1" i="0" u="none" strike="noStrike" cap="none" normalizeH="0" baseline="0" smtClean="0">
            <a:ln>
              <a:noFill/>
            </a:ln>
            <a:solidFill>
              <a:srgbClr val="000000"/>
            </a:solidFill>
            <a:effectLst/>
            <a:latin typeface="Times New Roman" pitchFamily="18" charset="0"/>
          </a:defRPr>
        </a:defPPr>
      </a:lstStyle>
    </a:spDef>
    <a:lnDef>
      <a:spPr bwMode="auto">
        <a:xfrm>
          <a:off x="0" y="0"/>
          <a:ext cx="1" cy="1"/>
        </a:xfrm>
        <a:custGeom>
          <a:avLst/>
          <a:gdLst/>
          <a:ahLst/>
          <a:cxnLst/>
          <a:rect l="0" t="0" r="0" b="0"/>
          <a:pathLst/>
        </a:custGeom>
        <a:solidFill>
          <a:schemeClr val="accent2"/>
        </a:solidFill>
        <a:ln w="9525" cap="flat" cmpd="sng" algn="ctr">
          <a:noFill/>
          <a:prstDash val="solid"/>
          <a:round/>
          <a:headEnd type="none" w="med" len="med"/>
          <a:tailEnd type="none" w="med" len="med"/>
        </a:ln>
        <a:effectLst/>
      </a:spPr>
      <a:bodyPr vert="horz" wrap="square" lIns="0" tIns="0" rIns="0" bIns="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sz="1000" b="1" i="0" u="none" strike="noStrike" cap="none" normalizeH="0" baseline="0" smtClean="0">
            <a:ln>
              <a:noFill/>
            </a:ln>
            <a:solidFill>
              <a:srgbClr val="000000"/>
            </a:solidFill>
            <a:effectLst/>
            <a:latin typeface="Times New Roman" pitchFamily="18" charset="0"/>
          </a:defRPr>
        </a:defPPr>
      </a:lstStyle>
    </a:lnDef>
  </a:objectDefaults>
  <a:extraClrSchemeLst>
    <a:extraClrScheme>
      <a:clrScheme name="MauroNapodano4 1">
        <a:dk1>
          <a:srgbClr val="000000"/>
        </a:dk1>
        <a:lt1>
          <a:srgbClr val="FFFFFF"/>
        </a:lt1>
        <a:dk2>
          <a:srgbClr val="6600CC"/>
        </a:dk2>
        <a:lt2>
          <a:srgbClr val="CCECFF"/>
        </a:lt2>
        <a:accent1>
          <a:srgbClr val="00FFCC"/>
        </a:accent1>
        <a:accent2>
          <a:srgbClr val="9933FF"/>
        </a:accent2>
        <a:accent3>
          <a:srgbClr val="B8AAE2"/>
        </a:accent3>
        <a:accent4>
          <a:srgbClr val="DADADA"/>
        </a:accent4>
        <a:accent5>
          <a:srgbClr val="AAFFE2"/>
        </a:accent5>
        <a:accent6>
          <a:srgbClr val="8A2DE7"/>
        </a:accent6>
        <a:hlink>
          <a:srgbClr val="660066"/>
        </a:hlink>
        <a:folHlink>
          <a:srgbClr val="006699"/>
        </a:folHlink>
      </a:clrScheme>
      <a:clrMap bg1="dk2" tx1="lt1" bg2="dk1" tx2="lt2" accent1="accent1" accent2="accent2" accent3="accent3" accent4="accent4" accent5="accent5" accent6="accent6" hlink="hlink" folHlink="folHlink"/>
    </a:extraClrScheme>
    <a:extraClrScheme>
      <a:clrScheme name="MauroNapodano4 2">
        <a:dk1>
          <a:srgbClr val="660066"/>
        </a:dk1>
        <a:lt1>
          <a:srgbClr val="FFFFFF"/>
        </a:lt1>
        <a:dk2>
          <a:srgbClr val="FF00FF"/>
        </a:dk2>
        <a:lt2>
          <a:srgbClr val="FFCC99"/>
        </a:lt2>
        <a:accent1>
          <a:srgbClr val="99FF99"/>
        </a:accent1>
        <a:accent2>
          <a:srgbClr val="CC66FF"/>
        </a:accent2>
        <a:accent3>
          <a:srgbClr val="FFFFFF"/>
        </a:accent3>
        <a:accent4>
          <a:srgbClr val="560056"/>
        </a:accent4>
        <a:accent5>
          <a:srgbClr val="CAFFCA"/>
        </a:accent5>
        <a:accent6>
          <a:srgbClr val="B95CE7"/>
        </a:accent6>
        <a:hlink>
          <a:srgbClr val="FF99CC"/>
        </a:hlink>
        <a:folHlink>
          <a:srgbClr val="006600"/>
        </a:folHlink>
      </a:clrScheme>
      <a:clrMap bg1="lt1" tx1="dk1" bg2="lt2" tx2="dk2" accent1="accent1" accent2="accent2" accent3="accent3" accent4="accent4" accent5="accent5" accent6="accent6" hlink="hlink" folHlink="folHlink"/>
    </a:extraClrScheme>
    <a:extraClrScheme>
      <a:clrScheme name="MauroNapodano4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auroNapodano4 4">
        <a:dk1>
          <a:srgbClr val="000000"/>
        </a:dk1>
        <a:lt1>
          <a:srgbClr val="FFFFFF"/>
        </a:lt1>
        <a:dk2>
          <a:srgbClr val="CC0099"/>
        </a:dk2>
        <a:lt2>
          <a:srgbClr val="FFCCFF"/>
        </a:lt2>
        <a:accent1>
          <a:srgbClr val="00FF00"/>
        </a:accent1>
        <a:accent2>
          <a:srgbClr val="9933FF"/>
        </a:accent2>
        <a:accent3>
          <a:srgbClr val="E2AACA"/>
        </a:accent3>
        <a:accent4>
          <a:srgbClr val="DADADA"/>
        </a:accent4>
        <a:accent5>
          <a:srgbClr val="AAFFAA"/>
        </a:accent5>
        <a:accent6>
          <a:srgbClr val="8A2DE7"/>
        </a:accent6>
        <a:hlink>
          <a:srgbClr val="660066"/>
        </a:hlink>
        <a:folHlink>
          <a:srgbClr val="006600"/>
        </a:folHlink>
      </a:clrScheme>
      <a:clrMap bg1="dk2" tx1="lt1" bg2="dk1" tx2="lt2" accent1="accent1" accent2="accent2" accent3="accent3" accent4="accent4" accent5="accent5" accent6="accent6" hlink="hlink" folHlink="folHlink"/>
    </a:extraClrScheme>
    <a:extraClrScheme>
      <a:clrScheme name="MauroNapodano4 5">
        <a:dk1>
          <a:srgbClr val="000000"/>
        </a:dk1>
        <a:lt1>
          <a:srgbClr val="FFFFFF"/>
        </a:lt1>
        <a:dk2>
          <a:srgbClr val="000000"/>
        </a:dk2>
        <a:lt2>
          <a:srgbClr val="777777"/>
        </a:lt2>
        <a:accent1>
          <a:srgbClr val="FFFFFF"/>
        </a:accent1>
        <a:accent2>
          <a:srgbClr val="DDDDDD"/>
        </a:accent2>
        <a:accent3>
          <a:srgbClr val="FFFFFF"/>
        </a:accent3>
        <a:accent4>
          <a:srgbClr val="000000"/>
        </a:accent4>
        <a:accent5>
          <a:srgbClr val="FFFFFF"/>
        </a:accent5>
        <a:accent6>
          <a:srgbClr val="C8C8C8"/>
        </a:accent6>
        <a:hlink>
          <a:srgbClr val="777777"/>
        </a:hlink>
        <a:folHlink>
          <a:srgbClr val="0000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470</TotalTime>
  <Words>2875</Words>
  <Application>Microsoft Office PowerPoint</Application>
  <PresentationFormat>Presentazione su schermo (4:3)</PresentationFormat>
  <Paragraphs>384</Paragraphs>
  <Slides>32</Slides>
  <Notes>30</Notes>
  <HiddenSlides>0</HiddenSlides>
  <MMClips>0</MMClips>
  <ScaleCrop>false</ScaleCrop>
  <HeadingPairs>
    <vt:vector size="4" baseType="variant">
      <vt:variant>
        <vt:lpstr>Tema</vt:lpstr>
      </vt:variant>
      <vt:variant>
        <vt:i4>1</vt:i4>
      </vt:variant>
      <vt:variant>
        <vt:lpstr>Titoli diapositive</vt:lpstr>
      </vt:variant>
      <vt:variant>
        <vt:i4>32</vt:i4>
      </vt:variant>
    </vt:vector>
  </HeadingPairs>
  <TitlesOfParts>
    <vt:vector size="33" baseType="lpstr">
      <vt:lpstr>MauroNapodano4</vt:lpstr>
      <vt:lpstr>Diapositiva 1</vt:lpstr>
      <vt:lpstr>Diapositiva 2</vt:lpstr>
      <vt:lpstr>Diapositiva 3</vt:lpstr>
      <vt:lpstr>Diapositiva 4</vt:lpstr>
      <vt:lpstr>Capital budgeting and Government Accounts (G. A.)</vt:lpstr>
      <vt:lpstr>Government Accounts  as tools of management </vt:lpstr>
      <vt:lpstr>Government Accounts from a technically point of view </vt:lpstr>
      <vt:lpstr>Diapositiva 8</vt:lpstr>
      <vt:lpstr>G. A. as:</vt:lpstr>
      <vt:lpstr>The main problem is    </vt:lpstr>
      <vt:lpstr>Diapositiva 11</vt:lpstr>
      <vt:lpstr>Performance Management Evaluation </vt:lpstr>
      <vt:lpstr>Diapositiva 13</vt:lpstr>
      <vt:lpstr>Merging PCM and Logframe Approach </vt:lpstr>
      <vt:lpstr>The Project Cycle and the Logical Framework</vt:lpstr>
      <vt:lpstr>The Logical Framework</vt:lpstr>
      <vt:lpstr>The Logical Framework</vt:lpstr>
      <vt:lpstr>Diapositiva 18</vt:lpstr>
      <vt:lpstr> A Recent Development in Evaluation: the Real Option Methodology </vt:lpstr>
      <vt:lpstr>Appraisal of Infrastructure Investment </vt:lpstr>
      <vt:lpstr>Appraisal of Infrastructure Investment</vt:lpstr>
      <vt:lpstr>A Recent Development in Evaluation: the Real Option Methodology </vt:lpstr>
      <vt:lpstr>A Recent Development in Evaluation: the Real Option Methodology</vt:lpstr>
      <vt:lpstr>A Recent Development in Evaluation: the Real Option Methodology</vt:lpstr>
      <vt:lpstr>A Recent Development in Evaluation: the Real Option Methodology</vt:lpstr>
      <vt:lpstr>Real Option and Policy planning</vt:lpstr>
      <vt:lpstr>Real Option and Policy planning</vt:lpstr>
      <vt:lpstr>Real Option and Project work</vt:lpstr>
      <vt:lpstr>Real Option and Project work (continued)</vt:lpstr>
      <vt:lpstr>Real Option and Project work</vt:lpstr>
      <vt:lpstr>Diapositiva 31</vt:lpstr>
      <vt:lpstr>Some General Conclusions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_margotten_</dc:creator>
  <cp:lastModifiedBy>Utente Windows</cp:lastModifiedBy>
  <cp:revision>31</cp:revision>
  <dcterms:created xsi:type="dcterms:W3CDTF">2009-05-19T13:22:41Z</dcterms:created>
  <dcterms:modified xsi:type="dcterms:W3CDTF">2011-01-27T15:20:17Z</dcterms:modified>
</cp:coreProperties>
</file>