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3" r:id="rId3"/>
    <p:sldId id="260" r:id="rId4"/>
    <p:sldId id="261" r:id="rId5"/>
    <p:sldId id="262" r:id="rId6"/>
    <p:sldId id="263" r:id="rId7"/>
    <p:sldId id="264" r:id="rId8"/>
    <p:sldId id="265" r:id="rId9"/>
    <p:sldId id="266" r:id="rId10"/>
    <p:sldId id="257" r:id="rId11"/>
    <p:sldId id="267" r:id="rId12"/>
    <p:sldId id="258" r:id="rId13"/>
    <p:sldId id="27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50" autoAdjust="0"/>
    <p:restoredTop sz="94660"/>
  </p:normalViewPr>
  <p:slideViewPr>
    <p:cSldViewPr>
      <p:cViewPr>
        <p:scale>
          <a:sx n="60" d="100"/>
          <a:sy n="60" d="100"/>
        </p:scale>
        <p:origin x="-1338"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Line 332"/>
          <p:cNvSpPr>
            <a:spLocks noChangeShapeType="1"/>
          </p:cNvSpPr>
          <p:nvPr/>
        </p:nvSpPr>
        <p:spPr bwMode="auto">
          <a:xfrm>
            <a:off x="8555038" y="6734175"/>
            <a:ext cx="0" cy="123825"/>
          </a:xfrm>
          <a:prstGeom prst="line">
            <a:avLst/>
          </a:prstGeom>
          <a:noFill/>
          <a:ln w="9525">
            <a:solidFill>
              <a:srgbClr val="172F37"/>
            </a:solidFill>
            <a:round/>
            <a:headEnd/>
            <a:tailEnd/>
          </a:ln>
          <a:effectLst/>
        </p:spPr>
        <p:txBody>
          <a:bodyPr wrap="none"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3" name="Line 281"/>
          <p:cNvSpPr>
            <a:spLocks noChangeShapeType="1"/>
          </p:cNvSpPr>
          <p:nvPr/>
        </p:nvSpPr>
        <p:spPr bwMode="auto">
          <a:xfrm>
            <a:off x="0" y="762000"/>
            <a:ext cx="9144000" cy="0"/>
          </a:xfrm>
          <a:prstGeom prst="line">
            <a:avLst/>
          </a:prstGeom>
          <a:noFill/>
          <a:ln w="9525">
            <a:solidFill>
              <a:srgbClr val="172F37"/>
            </a:solidFill>
            <a:round/>
            <a:headEnd/>
            <a:tailEnd/>
          </a:ln>
          <a:effectLst/>
        </p:spPr>
        <p:txBody>
          <a:bodyPr wrap="none" lIns="0" tIns="0" rIns="0" bIns="0" anchor="ctr"/>
          <a:lstStyle/>
          <a:p>
            <a:pPr algn="ctr" eaLnBrk="0" hangingPunct="0">
              <a:defRPr/>
            </a:pPr>
            <a:endParaRPr kumimoji="1" lang="en-GB" sz="1000" b="1">
              <a:solidFill>
                <a:srgbClr val="000000"/>
              </a:solidFill>
              <a:latin typeface="Times New Roman" pitchFamily="18" charset="0"/>
            </a:endParaRPr>
          </a:p>
        </p:txBody>
      </p:sp>
      <p:sp>
        <p:nvSpPr>
          <p:cNvPr id="4" name="Rectangle 340"/>
          <p:cNvSpPr>
            <a:spLocks noGrp="1" noChangeArrowheads="1"/>
          </p:cNvSpPr>
          <p:nvPr>
            <p:ph type="sldNum" sz="quarter" idx="10"/>
          </p:nvPr>
        </p:nvSpPr>
        <p:spPr>
          <a:xfrm>
            <a:off x="8666163" y="6705600"/>
            <a:ext cx="141287" cy="128588"/>
          </a:xfrm>
        </p:spPr>
        <p:txBody>
          <a:bodyPr/>
          <a:lstStyle>
            <a:lvl1pPr>
              <a:defRPr/>
            </a:lvl1pPr>
          </a:lstStyle>
          <a:p>
            <a:pPr>
              <a:defRPr/>
            </a:pPr>
            <a:fld id="{11797C26-2993-40F6-B148-F2F5304DA0B4}" type="slidenum">
              <a:rPr lang="en-GB"/>
              <a:pPr>
                <a:defRPr/>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Segnaposto testo verticale 2"/>
          <p:cNvSpPr>
            <a:spLocks noGrp="1"/>
          </p:cNvSpPr>
          <p:nvPr>
            <p:ph type="body" orient="vert" idx="1"/>
          </p:nvPr>
        </p:nvSpPr>
        <p:spPr>
          <a:xfrm>
            <a:off x="457200" y="1600201"/>
            <a:ext cx="8229600" cy="4525963"/>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E18DFF9D-76CB-46B9-BB4C-48D5F4E957BB}" type="slidenum">
              <a:rPr lang="en-GB"/>
              <a:pPr>
                <a:defRPr/>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2057400" cy="5851525"/>
          </a:xfrm>
          <a:prstGeom prst="rect">
            <a:avLst/>
          </a:prstGeom>
        </p:spPr>
        <p:txBody>
          <a:bodyPr vert="eaVert"/>
          <a:lstStyle/>
          <a:p>
            <a:r>
              <a:rPr lang="it-IT" smtClean="0"/>
              <a:t>Fare clic per modificare lo stile del titolo</a:t>
            </a:r>
            <a:endParaRPr lang="en-GB"/>
          </a:p>
        </p:txBody>
      </p:sp>
      <p:sp>
        <p:nvSpPr>
          <p:cNvPr id="3" name="Segnaposto testo verticale 2"/>
          <p:cNvSpPr>
            <a:spLocks noGrp="1"/>
          </p:cNvSpPr>
          <p:nvPr>
            <p:ph type="body" orient="vert" idx="1"/>
          </p:nvPr>
        </p:nvSpPr>
        <p:spPr>
          <a:xfrm>
            <a:off x="457200" y="274639"/>
            <a:ext cx="6031523" cy="5851525"/>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69681351-A13A-429F-B4B2-0D669680A98A}" type="slidenum">
              <a:rPr lang="en-GB"/>
              <a:pPr>
                <a:defRPr/>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1"/>
            <a:ext cx="8229600" cy="4525963"/>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D19F591E-8D34-40F7-BEE6-F3CEA64B0879}" type="slidenum">
              <a:rPr lang="en-GB"/>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435" y="4406901"/>
            <a:ext cx="7772400" cy="1362075"/>
          </a:xfrm>
          <a:prstGeom prst="rect">
            <a:avLst/>
          </a:prstGeom>
        </p:spPr>
        <p:txBody>
          <a:bodyPr anchor="t"/>
          <a:lstStyle>
            <a:lvl1pPr algn="l">
              <a:defRPr sz="4000" b="1" cap="all"/>
            </a:lvl1pPr>
          </a:lstStyle>
          <a:p>
            <a:r>
              <a:rPr lang="it-IT" smtClean="0"/>
              <a:t>Fare clic per modificare lo stile del titolo</a:t>
            </a:r>
            <a:endParaRPr lang="en-GB"/>
          </a:p>
        </p:txBody>
      </p:sp>
      <p:sp>
        <p:nvSpPr>
          <p:cNvPr id="3" name="Segnaposto testo 2"/>
          <p:cNvSpPr>
            <a:spLocks noGrp="1"/>
          </p:cNvSpPr>
          <p:nvPr>
            <p:ph type="body" idx="1"/>
          </p:nvPr>
        </p:nvSpPr>
        <p:spPr>
          <a:xfrm>
            <a:off x="722435"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360"/>
          <p:cNvSpPr>
            <a:spLocks noGrp="1" noChangeArrowheads="1"/>
          </p:cNvSpPr>
          <p:nvPr>
            <p:ph type="sldNum" sz="quarter" idx="10"/>
          </p:nvPr>
        </p:nvSpPr>
        <p:spPr>
          <a:ln/>
        </p:spPr>
        <p:txBody>
          <a:bodyPr/>
          <a:lstStyle>
            <a:lvl1pPr>
              <a:defRPr/>
            </a:lvl1pPr>
          </a:lstStyle>
          <a:p>
            <a:pPr>
              <a:defRPr/>
            </a:pPr>
            <a:fld id="{5A0CFC2B-00A9-44B2-9369-694ED37210D0}" type="slidenum">
              <a:rPr lang="en-GB"/>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Segnaposto contenuto 2"/>
          <p:cNvSpPr>
            <a:spLocks noGrp="1"/>
          </p:cNvSpPr>
          <p:nvPr>
            <p:ph sz="half" idx="1"/>
          </p:nvPr>
        </p:nvSpPr>
        <p:spPr>
          <a:xfrm>
            <a:off x="457200"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contenuto 3"/>
          <p:cNvSpPr>
            <a:spLocks noGrp="1"/>
          </p:cNvSpPr>
          <p:nvPr>
            <p:ph sz="half" idx="2"/>
          </p:nvPr>
        </p:nvSpPr>
        <p:spPr>
          <a:xfrm>
            <a:off x="4642338"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Rectangle 360"/>
          <p:cNvSpPr>
            <a:spLocks noGrp="1" noChangeArrowheads="1"/>
          </p:cNvSpPr>
          <p:nvPr>
            <p:ph type="sldNum" sz="quarter" idx="10"/>
          </p:nvPr>
        </p:nvSpPr>
        <p:spPr>
          <a:ln/>
        </p:spPr>
        <p:txBody>
          <a:bodyPr/>
          <a:lstStyle>
            <a:lvl1pPr>
              <a:defRPr/>
            </a:lvl1pPr>
          </a:lstStyle>
          <a:p>
            <a:pPr>
              <a:defRPr/>
            </a:pPr>
            <a:fld id="{65618CF5-2101-4C22-AECD-97B4FF21EE72}" type="slidenum">
              <a:rPr lang="en-GB"/>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en-GB"/>
          </a:p>
        </p:txBody>
      </p:sp>
      <p:sp>
        <p:nvSpPr>
          <p:cNvPr id="3" name="Segnaposto testo 2"/>
          <p:cNvSpPr>
            <a:spLocks noGrp="1"/>
          </p:cNvSpPr>
          <p:nvPr>
            <p:ph type="body" idx="1"/>
          </p:nvPr>
        </p:nvSpPr>
        <p:spPr>
          <a:xfrm>
            <a:off x="457200" y="1535113"/>
            <a:ext cx="404006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06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testo 4"/>
          <p:cNvSpPr>
            <a:spLocks noGrp="1"/>
          </p:cNvSpPr>
          <p:nvPr>
            <p:ph type="body" sz="quarter" idx="3"/>
          </p:nvPr>
        </p:nvSpPr>
        <p:spPr>
          <a:xfrm>
            <a:off x="4645270" y="1535113"/>
            <a:ext cx="4041531"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270" y="2174875"/>
            <a:ext cx="4041531"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7" name="Rectangle 360"/>
          <p:cNvSpPr>
            <a:spLocks noGrp="1" noChangeArrowheads="1"/>
          </p:cNvSpPr>
          <p:nvPr>
            <p:ph type="sldNum" sz="quarter" idx="10"/>
          </p:nvPr>
        </p:nvSpPr>
        <p:spPr>
          <a:ln/>
        </p:spPr>
        <p:txBody>
          <a:bodyPr/>
          <a:lstStyle>
            <a:lvl1pPr>
              <a:defRPr/>
            </a:lvl1pPr>
          </a:lstStyle>
          <a:p>
            <a:pPr>
              <a:defRPr/>
            </a:pPr>
            <a:fld id="{D4CB4F75-78CD-4C3F-AB6B-F02174FB1415}" type="slidenum">
              <a:rPr lang="en-GB"/>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Rectangle 360"/>
          <p:cNvSpPr>
            <a:spLocks noGrp="1" noChangeArrowheads="1"/>
          </p:cNvSpPr>
          <p:nvPr>
            <p:ph type="sldNum" sz="quarter" idx="10"/>
          </p:nvPr>
        </p:nvSpPr>
        <p:spPr>
          <a:ln/>
        </p:spPr>
        <p:txBody>
          <a:bodyPr/>
          <a:lstStyle>
            <a:lvl1pPr>
              <a:defRPr/>
            </a:lvl1pPr>
          </a:lstStyle>
          <a:p>
            <a:pPr>
              <a:defRPr/>
            </a:pPr>
            <a:fld id="{41DC288A-A7D8-471D-BA42-3A42F7650C7C}" type="slidenum">
              <a:rPr lang="en-GB"/>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360"/>
          <p:cNvSpPr>
            <a:spLocks noGrp="1" noChangeArrowheads="1"/>
          </p:cNvSpPr>
          <p:nvPr>
            <p:ph type="sldNum" sz="quarter" idx="10"/>
          </p:nvPr>
        </p:nvSpPr>
        <p:spPr>
          <a:ln/>
        </p:spPr>
        <p:txBody>
          <a:bodyPr/>
          <a:lstStyle>
            <a:lvl1pPr>
              <a:defRPr/>
            </a:lvl1pPr>
          </a:lstStyle>
          <a:p>
            <a:pPr>
              <a:defRPr/>
            </a:pPr>
            <a:fld id="{D90EA4D8-7C74-49B9-826F-89CA7F46DA80}" type="slidenum">
              <a:rPr lang="en-GB"/>
              <a:pPr>
                <a:defRPr/>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435" cy="1162050"/>
          </a:xfrm>
          <a:prstGeom prst="rect">
            <a:avLst/>
          </a:prstGeom>
        </p:spPr>
        <p:txBody>
          <a:bodyPr anchor="b"/>
          <a:lstStyle>
            <a:lvl1pPr algn="l">
              <a:defRPr sz="2000" b="1"/>
            </a:lvl1pPr>
          </a:lstStyle>
          <a:p>
            <a:r>
              <a:rPr lang="it-IT" dirty="0" smtClean="0"/>
              <a:t>Fare clic per modificare lo stile del titolo</a:t>
            </a:r>
            <a:endParaRPr lang="en-GB" dirty="0"/>
          </a:p>
        </p:txBody>
      </p:sp>
      <p:sp>
        <p:nvSpPr>
          <p:cNvPr id="3" name="Segnaposto contenuto 2"/>
          <p:cNvSpPr>
            <a:spLocks noGrp="1"/>
          </p:cNvSpPr>
          <p:nvPr>
            <p:ph idx="1"/>
          </p:nvPr>
        </p:nvSpPr>
        <p:spPr>
          <a:xfrm>
            <a:off x="3575538" y="273051"/>
            <a:ext cx="5111262"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testo 3"/>
          <p:cNvSpPr>
            <a:spLocks noGrp="1"/>
          </p:cNvSpPr>
          <p:nvPr>
            <p:ph type="body" sz="half" idx="2"/>
          </p:nvPr>
        </p:nvSpPr>
        <p:spPr>
          <a:xfrm>
            <a:off x="457200" y="1435101"/>
            <a:ext cx="3008435"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360"/>
          <p:cNvSpPr>
            <a:spLocks noGrp="1" noChangeArrowheads="1"/>
          </p:cNvSpPr>
          <p:nvPr>
            <p:ph type="sldNum" sz="quarter" idx="10"/>
          </p:nvPr>
        </p:nvSpPr>
        <p:spPr>
          <a:ln/>
        </p:spPr>
        <p:txBody>
          <a:bodyPr/>
          <a:lstStyle>
            <a:lvl1pPr>
              <a:defRPr/>
            </a:lvl1pPr>
          </a:lstStyle>
          <a:p>
            <a:pPr>
              <a:defRPr/>
            </a:pPr>
            <a:fld id="{BA4C15B1-5FB2-4409-9917-ACA2ECC33B16}" type="slidenum">
              <a:rPr lang="en-GB"/>
              <a:pPr>
                <a:defRPr/>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166" y="4800600"/>
            <a:ext cx="5486400" cy="566738"/>
          </a:xfrm>
          <a:prstGeom prst="rect">
            <a:avLst/>
          </a:prstGeom>
        </p:spPr>
        <p:txBody>
          <a:bodyPr anchor="b"/>
          <a:lstStyle>
            <a:lvl1pPr algn="l">
              <a:defRPr sz="2000" b="1"/>
            </a:lvl1pPr>
          </a:lstStyle>
          <a:p>
            <a:r>
              <a:rPr lang="it-IT" smtClean="0"/>
              <a:t>Fare clic per modificare lo stile del titolo</a:t>
            </a:r>
            <a:endParaRPr lang="en-GB"/>
          </a:p>
        </p:txBody>
      </p:sp>
      <p:sp>
        <p:nvSpPr>
          <p:cNvPr id="3" name="Segnaposto immagine 2"/>
          <p:cNvSpPr>
            <a:spLocks noGrp="1"/>
          </p:cNvSpPr>
          <p:nvPr>
            <p:ph type="pic" idx="1"/>
          </p:nvPr>
        </p:nvSpPr>
        <p:spPr>
          <a:xfrm>
            <a:off x="1792166"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Segnaposto testo 3"/>
          <p:cNvSpPr>
            <a:spLocks noGrp="1"/>
          </p:cNvSpPr>
          <p:nvPr>
            <p:ph type="body" sz="half" idx="2"/>
          </p:nvPr>
        </p:nvSpPr>
        <p:spPr>
          <a:xfrm>
            <a:off x="1792166"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360"/>
          <p:cNvSpPr>
            <a:spLocks noGrp="1" noChangeArrowheads="1"/>
          </p:cNvSpPr>
          <p:nvPr>
            <p:ph type="sldNum" sz="quarter" idx="10"/>
          </p:nvPr>
        </p:nvSpPr>
        <p:spPr>
          <a:ln/>
        </p:spPr>
        <p:txBody>
          <a:bodyPr/>
          <a:lstStyle>
            <a:lvl1pPr>
              <a:defRPr/>
            </a:lvl1pPr>
          </a:lstStyle>
          <a:p>
            <a:pPr>
              <a:defRPr/>
            </a:pPr>
            <a:fld id="{7C25C2AD-647B-419B-B80B-45585D8797B8}" type="slidenum">
              <a:rPr lang="en-GB"/>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408" name="Rectangle 360"/>
          <p:cNvSpPr>
            <a:spLocks noGrp="1" noChangeArrowheads="1"/>
          </p:cNvSpPr>
          <p:nvPr>
            <p:ph type="sldNum" sz="quarter" idx="4"/>
          </p:nvPr>
        </p:nvSpPr>
        <p:spPr bwMode="auto">
          <a:xfrm>
            <a:off x="8666163" y="6716713"/>
            <a:ext cx="141287" cy="1285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kumimoji="1" sz="900" b="1">
                <a:solidFill>
                  <a:srgbClr val="000000"/>
                </a:solidFill>
                <a:latin typeface="+mn-lt"/>
                <a:cs typeface="+mn-cs"/>
              </a:defRPr>
            </a:lvl1pPr>
          </a:lstStyle>
          <a:p>
            <a:pPr>
              <a:defRPr/>
            </a:pPr>
            <a:fld id="{B7D7224E-8987-4C29-9B5C-5012695CF043}" type="slidenum">
              <a:rPr lang="en-GB"/>
              <a:pPr>
                <a:defRPr/>
              </a:pPr>
              <a:t>‹N›</a:t>
            </a:fld>
            <a:endParaRPr lang="en-GB"/>
          </a:p>
        </p:txBody>
      </p:sp>
      <p:sp>
        <p:nvSpPr>
          <p:cNvPr id="2327" name="Line 279"/>
          <p:cNvSpPr>
            <a:spLocks noChangeShapeType="1"/>
          </p:cNvSpPr>
          <p:nvPr/>
        </p:nvSpPr>
        <p:spPr bwMode="auto">
          <a:xfrm>
            <a:off x="8578850" y="-6350"/>
            <a:ext cx="0" cy="7073900"/>
          </a:xfrm>
          <a:prstGeom prst="line">
            <a:avLst/>
          </a:prstGeom>
          <a:noFill/>
          <a:ln w="19050">
            <a:noFill/>
            <a:prstDash val="sysDot"/>
            <a:round/>
            <a:headEnd/>
            <a:tailEnd/>
          </a:ln>
          <a:effectLst/>
        </p:spPr>
        <p:txBody>
          <a:bodyPr wrap="none" anchor="ctr"/>
          <a:lstStyle/>
          <a:p>
            <a:pPr algn="ctr" eaLnBrk="0" hangingPunct="0">
              <a:defRPr/>
            </a:pPr>
            <a:endParaRPr kumimoji="1" lang="en-GB" sz="1000" b="1">
              <a:solidFill>
                <a:srgbClr val="000000"/>
              </a:solidFill>
              <a:latin typeface="Times New Roman" pitchFamily="18" charset="0"/>
            </a:endParaRPr>
          </a:p>
        </p:txBody>
      </p:sp>
      <p:sp>
        <p:nvSpPr>
          <p:cNvPr id="2398" name="Line 350"/>
          <p:cNvSpPr>
            <a:spLocks noChangeShapeType="1"/>
          </p:cNvSpPr>
          <p:nvPr/>
        </p:nvSpPr>
        <p:spPr bwMode="auto">
          <a:xfrm>
            <a:off x="8555038" y="6734175"/>
            <a:ext cx="0" cy="123825"/>
          </a:xfrm>
          <a:prstGeom prst="line">
            <a:avLst/>
          </a:prstGeom>
          <a:noFill/>
          <a:ln w="9525">
            <a:solidFill>
              <a:srgbClr val="172F37"/>
            </a:solidFill>
            <a:round/>
            <a:headEnd/>
            <a:tailEnd/>
          </a:ln>
          <a:effectLst/>
        </p:spPr>
        <p:txBody>
          <a:bodyPr wrap="none"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2437" name="Rectangle 389"/>
          <p:cNvSpPr>
            <a:spLocks noChangeArrowheads="1"/>
          </p:cNvSpPr>
          <p:nvPr userDrawn="1"/>
        </p:nvSpPr>
        <p:spPr bwMode="auto">
          <a:xfrm>
            <a:off x="3675063" y="3252788"/>
            <a:ext cx="9144000" cy="153987"/>
          </a:xfrm>
          <a:prstGeom prst="rect">
            <a:avLst/>
          </a:prstGeom>
          <a:noFill/>
          <a:ln w="9525">
            <a:noFill/>
            <a:miter lim="800000"/>
            <a:headEnd/>
            <a:tailEnd/>
          </a:ln>
          <a:effectLst/>
        </p:spPr>
        <p:txBody>
          <a:bodyPr lIns="0" tIns="0" rIns="0" bIns="0">
            <a:spAutoFit/>
          </a:bodyPr>
          <a:lstStyle/>
          <a:p>
            <a:pPr algn="ctr" eaLnBrk="0" hangingPunct="0">
              <a:defRPr/>
            </a:pPr>
            <a:endParaRPr kumimoji="1" lang="en-GB" sz="1000" b="1">
              <a:solidFill>
                <a:srgbClr val="000000"/>
              </a:solidFill>
              <a:latin typeface="Times New Roman" pitchFamily="18" charset="0"/>
            </a:endParaRPr>
          </a:p>
        </p:txBody>
      </p:sp>
      <p:sp>
        <p:nvSpPr>
          <p:cNvPr id="2185" name="Line 137"/>
          <p:cNvSpPr>
            <a:spLocks noChangeShapeType="1"/>
          </p:cNvSpPr>
          <p:nvPr/>
        </p:nvSpPr>
        <p:spPr bwMode="auto">
          <a:xfrm>
            <a:off x="0" y="762000"/>
            <a:ext cx="9144000" cy="0"/>
          </a:xfrm>
          <a:prstGeom prst="line">
            <a:avLst/>
          </a:prstGeom>
          <a:noFill/>
          <a:ln w="9525">
            <a:solidFill>
              <a:srgbClr val="172F37"/>
            </a:solidFill>
            <a:round/>
            <a:headEnd/>
            <a:tailEnd/>
          </a:ln>
          <a:effectLst/>
        </p:spPr>
        <p:txBody>
          <a:bodyPr wrap="none" lIns="0" tIns="0" rIns="0" bIns="0" anchor="ctr"/>
          <a:lstStyle/>
          <a:p>
            <a:pPr algn="ctr" eaLnBrk="0" hangingPunct="0">
              <a:defRPr/>
            </a:pPr>
            <a:endParaRPr kumimoji="1" lang="en-GB" sz="10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rtl="0" eaLnBrk="0" fontAlgn="base" hangingPunct="0">
        <a:lnSpc>
          <a:spcPct val="93000"/>
        </a:lnSpc>
        <a:spcBef>
          <a:spcPct val="0"/>
        </a:spcBef>
        <a:spcAft>
          <a:spcPct val="0"/>
        </a:spcAft>
        <a:defRPr kumimoji="1" sz="2100" b="1">
          <a:solidFill>
            <a:srgbClr val="000000"/>
          </a:solidFill>
          <a:latin typeface="+mj-lt"/>
          <a:ea typeface="+mj-ea"/>
          <a:cs typeface="+mj-cs"/>
        </a:defRPr>
      </a:lvl1pPr>
      <a:lvl2pPr algn="l" rtl="0" eaLnBrk="0" fontAlgn="base" hangingPunct="0">
        <a:lnSpc>
          <a:spcPct val="93000"/>
        </a:lnSpc>
        <a:spcBef>
          <a:spcPct val="0"/>
        </a:spcBef>
        <a:spcAft>
          <a:spcPct val="0"/>
        </a:spcAft>
        <a:defRPr kumimoji="1" sz="2100" b="1">
          <a:solidFill>
            <a:srgbClr val="000000"/>
          </a:solidFill>
          <a:latin typeface="Arial" charset="0"/>
        </a:defRPr>
      </a:lvl2pPr>
      <a:lvl3pPr algn="l" rtl="0" eaLnBrk="0" fontAlgn="base" hangingPunct="0">
        <a:lnSpc>
          <a:spcPct val="93000"/>
        </a:lnSpc>
        <a:spcBef>
          <a:spcPct val="0"/>
        </a:spcBef>
        <a:spcAft>
          <a:spcPct val="0"/>
        </a:spcAft>
        <a:defRPr kumimoji="1" sz="2100" b="1">
          <a:solidFill>
            <a:srgbClr val="000000"/>
          </a:solidFill>
          <a:latin typeface="Arial" charset="0"/>
        </a:defRPr>
      </a:lvl3pPr>
      <a:lvl4pPr algn="l" rtl="0" eaLnBrk="0" fontAlgn="base" hangingPunct="0">
        <a:lnSpc>
          <a:spcPct val="93000"/>
        </a:lnSpc>
        <a:spcBef>
          <a:spcPct val="0"/>
        </a:spcBef>
        <a:spcAft>
          <a:spcPct val="0"/>
        </a:spcAft>
        <a:defRPr kumimoji="1" sz="2100" b="1">
          <a:solidFill>
            <a:srgbClr val="000000"/>
          </a:solidFill>
          <a:latin typeface="Arial" charset="0"/>
        </a:defRPr>
      </a:lvl4pPr>
      <a:lvl5pPr algn="l" rtl="0" eaLnBrk="0" fontAlgn="base" hangingPunct="0">
        <a:lnSpc>
          <a:spcPct val="93000"/>
        </a:lnSpc>
        <a:spcBef>
          <a:spcPct val="0"/>
        </a:spcBef>
        <a:spcAft>
          <a:spcPct val="0"/>
        </a:spcAft>
        <a:defRPr kumimoji="1" sz="2100" b="1">
          <a:solidFill>
            <a:srgbClr val="000000"/>
          </a:solidFill>
          <a:latin typeface="Arial" charset="0"/>
        </a:defRPr>
      </a:lvl5pPr>
      <a:lvl6pPr marL="457200" algn="l" rtl="0" eaLnBrk="0" fontAlgn="base" hangingPunct="0">
        <a:lnSpc>
          <a:spcPct val="93000"/>
        </a:lnSpc>
        <a:spcBef>
          <a:spcPct val="0"/>
        </a:spcBef>
        <a:spcAft>
          <a:spcPct val="0"/>
        </a:spcAft>
        <a:defRPr kumimoji="1" sz="2100" b="1">
          <a:solidFill>
            <a:srgbClr val="000000"/>
          </a:solidFill>
          <a:latin typeface="Arial" charset="0"/>
        </a:defRPr>
      </a:lvl6pPr>
      <a:lvl7pPr marL="914400" algn="l" rtl="0" eaLnBrk="0" fontAlgn="base" hangingPunct="0">
        <a:lnSpc>
          <a:spcPct val="93000"/>
        </a:lnSpc>
        <a:spcBef>
          <a:spcPct val="0"/>
        </a:spcBef>
        <a:spcAft>
          <a:spcPct val="0"/>
        </a:spcAft>
        <a:defRPr kumimoji="1" sz="2100" b="1">
          <a:solidFill>
            <a:srgbClr val="000000"/>
          </a:solidFill>
          <a:latin typeface="Arial" charset="0"/>
        </a:defRPr>
      </a:lvl7pPr>
      <a:lvl8pPr marL="1371600" algn="l" rtl="0" eaLnBrk="0" fontAlgn="base" hangingPunct="0">
        <a:lnSpc>
          <a:spcPct val="93000"/>
        </a:lnSpc>
        <a:spcBef>
          <a:spcPct val="0"/>
        </a:spcBef>
        <a:spcAft>
          <a:spcPct val="0"/>
        </a:spcAft>
        <a:defRPr kumimoji="1" sz="2100" b="1">
          <a:solidFill>
            <a:srgbClr val="000000"/>
          </a:solidFill>
          <a:latin typeface="Arial" charset="0"/>
        </a:defRPr>
      </a:lvl8pPr>
      <a:lvl9pPr marL="1828800" algn="l" rtl="0" eaLnBrk="0" fontAlgn="base" hangingPunct="0">
        <a:lnSpc>
          <a:spcPct val="93000"/>
        </a:lnSpc>
        <a:spcBef>
          <a:spcPct val="0"/>
        </a:spcBef>
        <a:spcAft>
          <a:spcPct val="0"/>
        </a:spcAft>
        <a:defRPr kumimoji="1" sz="2100" b="1">
          <a:solidFill>
            <a:srgbClr val="000000"/>
          </a:solidFill>
          <a:latin typeface="Arial" charset="0"/>
        </a:defRPr>
      </a:lvl9pPr>
    </p:titleStyle>
    <p:bodyStyle>
      <a:lvl1pPr marL="342900" indent="-342900" algn="l" defTabSz="330200" rtl="0" eaLnBrk="0" fontAlgn="base" hangingPunct="0">
        <a:spcBef>
          <a:spcPct val="0"/>
        </a:spcBef>
        <a:spcAft>
          <a:spcPct val="0"/>
        </a:spcAft>
        <a:buChar char="•"/>
        <a:defRPr kumimoji="1" sz="1700" b="1">
          <a:solidFill>
            <a:srgbClr val="000000"/>
          </a:solidFill>
          <a:latin typeface="+mn-lt"/>
          <a:ea typeface="+mn-ea"/>
          <a:cs typeface="+mn-cs"/>
        </a:defRPr>
      </a:lvl1pPr>
      <a:lvl2pPr marL="392113" indent="-390525" algn="l" defTabSz="330200" rtl="0" eaLnBrk="0" fontAlgn="base" hangingPunct="0">
        <a:spcBef>
          <a:spcPct val="0"/>
        </a:spcBef>
        <a:spcAft>
          <a:spcPct val="0"/>
        </a:spcAft>
        <a:buChar char="•"/>
        <a:defRPr kumimoji="1" sz="1700">
          <a:solidFill>
            <a:srgbClr val="000000"/>
          </a:solidFill>
          <a:latin typeface="+mn-lt"/>
        </a:defRPr>
      </a:lvl2pPr>
      <a:lvl3pPr marL="835025" indent="-441325" algn="l" defTabSz="330200" rtl="0" eaLnBrk="0" fontAlgn="base" hangingPunct="0">
        <a:spcBef>
          <a:spcPct val="0"/>
        </a:spcBef>
        <a:spcAft>
          <a:spcPct val="0"/>
        </a:spcAft>
        <a:buChar char="–"/>
        <a:defRPr kumimoji="1" sz="1700">
          <a:solidFill>
            <a:srgbClr val="000000"/>
          </a:solidFill>
          <a:latin typeface="+mn-lt"/>
        </a:defRPr>
      </a:lvl3pPr>
      <a:lvl4pPr marL="1239838" indent="-403225" algn="l" defTabSz="330200" rtl="0" eaLnBrk="0" fontAlgn="base" hangingPunct="0">
        <a:spcBef>
          <a:spcPct val="0"/>
        </a:spcBef>
        <a:spcAft>
          <a:spcPct val="0"/>
        </a:spcAft>
        <a:buChar char="-"/>
        <a:defRPr kumimoji="1" sz="1700">
          <a:solidFill>
            <a:srgbClr val="000000"/>
          </a:solidFill>
          <a:latin typeface="+mn-lt"/>
        </a:defRPr>
      </a:lvl4pPr>
      <a:lvl5pPr marL="2624138" indent="4763" algn="ctr" defTabSz="330200" rtl="0" eaLnBrk="0" fontAlgn="base" hangingPunct="0">
        <a:lnSpc>
          <a:spcPts val="1600"/>
        </a:lnSpc>
        <a:spcBef>
          <a:spcPct val="0"/>
        </a:spcBef>
        <a:spcAft>
          <a:spcPct val="0"/>
        </a:spcAft>
        <a:buChar char="»"/>
        <a:defRPr kumimoji="1" sz="1400" b="1">
          <a:solidFill>
            <a:srgbClr val="000000"/>
          </a:solidFill>
          <a:latin typeface="+mn-lt"/>
        </a:defRPr>
      </a:lvl5pPr>
      <a:lvl6pPr marL="3081338" indent="4763" algn="ctr" defTabSz="330200" rtl="0" eaLnBrk="0" fontAlgn="base" hangingPunct="0">
        <a:lnSpc>
          <a:spcPts val="1600"/>
        </a:lnSpc>
        <a:spcBef>
          <a:spcPct val="0"/>
        </a:spcBef>
        <a:spcAft>
          <a:spcPct val="0"/>
        </a:spcAft>
        <a:defRPr kumimoji="1" sz="1400" b="1">
          <a:solidFill>
            <a:srgbClr val="000000"/>
          </a:solidFill>
          <a:latin typeface="+mn-lt"/>
        </a:defRPr>
      </a:lvl6pPr>
      <a:lvl7pPr marL="3538538" indent="4763" algn="ctr" defTabSz="330200" rtl="0" eaLnBrk="0" fontAlgn="base" hangingPunct="0">
        <a:lnSpc>
          <a:spcPts val="1600"/>
        </a:lnSpc>
        <a:spcBef>
          <a:spcPct val="0"/>
        </a:spcBef>
        <a:spcAft>
          <a:spcPct val="0"/>
        </a:spcAft>
        <a:defRPr kumimoji="1" sz="1400" b="1">
          <a:solidFill>
            <a:srgbClr val="000000"/>
          </a:solidFill>
          <a:latin typeface="+mn-lt"/>
        </a:defRPr>
      </a:lvl7pPr>
      <a:lvl8pPr marL="3995738" indent="4763" algn="ctr" defTabSz="330200" rtl="0" eaLnBrk="0" fontAlgn="base" hangingPunct="0">
        <a:lnSpc>
          <a:spcPts val="1600"/>
        </a:lnSpc>
        <a:spcBef>
          <a:spcPct val="0"/>
        </a:spcBef>
        <a:spcAft>
          <a:spcPct val="0"/>
        </a:spcAft>
        <a:defRPr kumimoji="1" sz="1400" b="1">
          <a:solidFill>
            <a:srgbClr val="000000"/>
          </a:solidFill>
          <a:latin typeface="+mn-lt"/>
        </a:defRPr>
      </a:lvl8pPr>
      <a:lvl9pPr marL="4452938" indent="4763" algn="ctr" defTabSz="330200" rtl="0" eaLnBrk="0" fontAlgn="base" hangingPunct="0">
        <a:lnSpc>
          <a:spcPts val="1600"/>
        </a:lnSpc>
        <a:spcBef>
          <a:spcPct val="0"/>
        </a:spcBef>
        <a:spcAft>
          <a:spcPct val="0"/>
        </a:spcAft>
        <a:defRPr kumimoji="1" sz="1400"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uronapodano@tin.it" TargetMode="External"/><Relationship Id="rId2" Type="http://schemas.openxmlformats.org/officeDocument/2006/relationships/hyperlink" Target="mailto:scandizzo@uniroma2.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amazon.co.uk/Public-Investment-Management-National-Experiences/dp/363931300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1"/>
          <p:cNvSpPr>
            <a:spLocks noGrp="1"/>
          </p:cNvSpPr>
          <p:nvPr>
            <p:ph type="sldNum" sz="quarter" idx="10"/>
          </p:nvPr>
        </p:nvSpPr>
        <p:spPr>
          <a:noFill/>
        </p:spPr>
        <p:txBody>
          <a:bodyPr/>
          <a:lstStyle/>
          <a:p>
            <a:fld id="{E42B083C-3658-493D-840F-951AA1522570}" type="slidenum">
              <a:rPr lang="en-GB" smtClean="0"/>
              <a:pPr/>
              <a:t>1</a:t>
            </a:fld>
            <a:endParaRPr lang="en-GB" smtClean="0"/>
          </a:p>
        </p:txBody>
      </p:sp>
      <p:sp>
        <p:nvSpPr>
          <p:cNvPr id="3" name="Rectangle 2"/>
          <p:cNvSpPr txBox="1">
            <a:spLocks noChangeArrowheads="1"/>
          </p:cNvSpPr>
          <p:nvPr/>
        </p:nvSpPr>
        <p:spPr bwMode="auto">
          <a:xfrm>
            <a:off x="382339" y="2011640"/>
            <a:ext cx="8366125" cy="2857520"/>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r>
              <a:rPr kumimoji="1" lang="en-US" sz="2400" b="1" kern="0" dirty="0">
                <a:solidFill>
                  <a:srgbClr val="000000"/>
                </a:solidFill>
                <a:latin typeface="+mj-lt"/>
                <a:ea typeface="+mj-ea"/>
                <a:cs typeface="+mj-cs"/>
              </a:rPr>
              <a:t/>
            </a:r>
            <a:br>
              <a:rPr kumimoji="1" lang="en-US" sz="2400" b="1" kern="0" dirty="0">
                <a:solidFill>
                  <a:srgbClr val="000000"/>
                </a:solidFill>
                <a:latin typeface="+mj-lt"/>
                <a:ea typeface="+mj-ea"/>
                <a:cs typeface="+mj-cs"/>
              </a:rPr>
            </a:br>
            <a:r>
              <a:rPr kumimoji="1" lang="en-US" sz="2400" b="1" kern="0" dirty="0">
                <a:solidFill>
                  <a:srgbClr val="000000"/>
                </a:solidFill>
                <a:latin typeface="+mj-lt"/>
                <a:ea typeface="+mj-ea"/>
                <a:cs typeface="+mj-cs"/>
              </a:rPr>
              <a:t/>
            </a:r>
            <a:br>
              <a:rPr kumimoji="1" lang="en-US" sz="2400" b="1" kern="0" dirty="0">
                <a:solidFill>
                  <a:srgbClr val="000000"/>
                </a:solidFill>
                <a:latin typeface="+mj-lt"/>
                <a:ea typeface="+mj-ea"/>
                <a:cs typeface="+mj-cs"/>
              </a:rPr>
            </a:br>
            <a:r>
              <a:rPr kumimoji="1" lang="en-US" sz="2400" b="1" kern="0" dirty="0">
                <a:solidFill>
                  <a:srgbClr val="000000"/>
                </a:solidFill>
                <a:latin typeface="+mj-lt"/>
                <a:ea typeface="+mj-ea"/>
                <a:cs typeface="+mj-cs"/>
              </a:rPr>
              <a:t/>
            </a:r>
            <a:br>
              <a:rPr kumimoji="1" lang="en-US" sz="2400" b="1" kern="0" dirty="0">
                <a:solidFill>
                  <a:srgbClr val="000000"/>
                </a:solidFill>
                <a:latin typeface="+mj-lt"/>
                <a:ea typeface="+mj-ea"/>
                <a:cs typeface="+mj-cs"/>
              </a:rPr>
            </a:br>
            <a:r>
              <a:rPr kumimoji="1" lang="en-US" sz="2400" b="1" kern="0" dirty="0">
                <a:solidFill>
                  <a:srgbClr val="000000"/>
                </a:solidFill>
                <a:latin typeface="+mj-lt"/>
                <a:ea typeface="+mj-ea"/>
                <a:cs typeface="+mj-cs"/>
              </a:rPr>
              <a:t/>
            </a:r>
            <a:br>
              <a:rPr kumimoji="1" lang="en-US" sz="2400" b="1" kern="0" dirty="0">
                <a:solidFill>
                  <a:srgbClr val="000000"/>
                </a:solidFill>
                <a:latin typeface="+mj-lt"/>
                <a:ea typeface="+mj-ea"/>
                <a:cs typeface="+mj-cs"/>
              </a:rPr>
            </a:br>
            <a:r>
              <a:rPr kumimoji="1" lang="en-US" sz="900" b="1" kern="0" dirty="0">
                <a:solidFill>
                  <a:srgbClr val="000000"/>
                </a:solidFill>
                <a:latin typeface="+mj-lt"/>
                <a:ea typeface="+mj-ea"/>
                <a:cs typeface="+mj-cs"/>
              </a:rPr>
              <a:t>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r>
              <a:rPr kumimoji="1" lang="en-US" sz="900" b="1" kern="0" dirty="0">
                <a:solidFill>
                  <a:srgbClr val="000000"/>
                </a:solidFill>
                <a:latin typeface="+mj-lt"/>
                <a:ea typeface="+mj-ea"/>
                <a:cs typeface="+mj-cs"/>
              </a:rPr>
              <a:t/>
            </a:r>
            <a:br>
              <a:rPr kumimoji="1" lang="en-US" sz="900" b="1" kern="0" dirty="0">
                <a:solidFill>
                  <a:srgbClr val="000000"/>
                </a:solidFill>
                <a:latin typeface="+mj-lt"/>
                <a:ea typeface="+mj-ea"/>
                <a:cs typeface="+mj-cs"/>
              </a:rPr>
            </a:br>
            <a:endParaRPr kumimoji="1" lang="en-US" sz="900" b="1" kern="0" dirty="0" smtClean="0">
              <a:solidFill>
                <a:srgbClr val="000000"/>
              </a:solidFill>
              <a:latin typeface="+mj-lt"/>
              <a:ea typeface="+mj-ea"/>
              <a:cs typeface="+mj-cs"/>
            </a:endParaRPr>
          </a:p>
          <a:p>
            <a:pPr algn="ctr" eaLnBrk="0" hangingPunct="0">
              <a:lnSpc>
                <a:spcPct val="93000"/>
              </a:lnSpc>
              <a:tabLst>
                <a:tab pos="571500" algn="l"/>
              </a:tabLst>
              <a:defRPr/>
            </a:pPr>
            <a:endParaRPr kumimoji="1" lang="en-US" sz="900" b="1" kern="0" dirty="0">
              <a:solidFill>
                <a:srgbClr val="000000"/>
              </a:solidFill>
              <a:latin typeface="+mj-lt"/>
              <a:ea typeface="+mj-ea"/>
              <a:cs typeface="+mj-cs"/>
            </a:endParaRPr>
          </a:p>
          <a:p>
            <a:pPr algn="ctr" eaLnBrk="0" hangingPunct="0">
              <a:lnSpc>
                <a:spcPct val="93000"/>
              </a:lnSpc>
              <a:tabLst>
                <a:tab pos="571500" algn="l"/>
              </a:tabLst>
              <a:defRPr/>
            </a:pPr>
            <a:r>
              <a:rPr lang="en-US" sz="2400" b="1" dirty="0" smtClean="0">
                <a:latin typeface="+mn-lt"/>
                <a:cs typeface="+mn-cs"/>
              </a:rPr>
              <a:t>Public </a:t>
            </a:r>
            <a:r>
              <a:rPr lang="en-GB" sz="2400" b="1" dirty="0">
                <a:latin typeface="+mn-lt"/>
                <a:cs typeface="+mn-cs"/>
              </a:rPr>
              <a:t>Investment Management: </a:t>
            </a:r>
            <a:endParaRPr lang="en-GB" sz="2400" b="1" dirty="0" smtClean="0">
              <a:latin typeface="+mn-lt"/>
              <a:cs typeface="+mn-cs"/>
            </a:endParaRPr>
          </a:p>
          <a:p>
            <a:pPr algn="ctr" eaLnBrk="0" hangingPunct="0">
              <a:lnSpc>
                <a:spcPct val="93000"/>
              </a:lnSpc>
              <a:tabLst>
                <a:tab pos="571500" algn="l"/>
              </a:tabLst>
              <a:defRPr/>
            </a:pPr>
            <a:r>
              <a:rPr lang="en-GB" sz="2400" b="1" dirty="0" smtClean="0">
                <a:latin typeface="+mn-lt"/>
                <a:cs typeface="+mn-cs"/>
              </a:rPr>
              <a:t>Linking </a:t>
            </a:r>
            <a:r>
              <a:rPr lang="en-GB" sz="2400" b="1" dirty="0">
                <a:latin typeface="+mn-lt"/>
                <a:cs typeface="+mn-cs"/>
              </a:rPr>
              <a:t>Global Trends to National </a:t>
            </a:r>
            <a:r>
              <a:rPr lang="en-GB" sz="2400" b="1" dirty="0" smtClean="0">
                <a:latin typeface="+mn-lt"/>
                <a:cs typeface="+mn-cs"/>
              </a:rPr>
              <a:t>Experiences</a:t>
            </a:r>
            <a:r>
              <a:rPr lang="en-GB" sz="2400" b="1" dirty="0">
                <a:latin typeface="+mn-lt"/>
                <a:cs typeface="+mn-cs"/>
              </a:rPr>
              <a:t/>
            </a:r>
            <a:br>
              <a:rPr lang="en-GB" sz="2400" b="1" dirty="0">
                <a:latin typeface="+mn-lt"/>
                <a:cs typeface="+mn-cs"/>
              </a:rPr>
            </a:br>
            <a:r>
              <a:rPr kumimoji="1" lang="en-US" sz="2200" b="1" kern="0" dirty="0">
                <a:solidFill>
                  <a:srgbClr val="000000"/>
                </a:solidFill>
                <a:latin typeface="+mj-lt"/>
                <a:ea typeface="+mj-ea"/>
                <a:cs typeface="+mj-cs"/>
              </a:rPr>
              <a:t/>
            </a:r>
            <a:br>
              <a:rPr kumimoji="1" lang="en-US" sz="2200" b="1" kern="0" dirty="0">
                <a:solidFill>
                  <a:srgbClr val="000000"/>
                </a:solidFill>
                <a:latin typeface="+mj-lt"/>
                <a:ea typeface="+mj-ea"/>
                <a:cs typeface="+mj-cs"/>
              </a:rPr>
            </a:br>
            <a:r>
              <a:rPr kumimoji="1" lang="en-US" sz="1400" i="1" kern="0" dirty="0">
                <a:solidFill>
                  <a:srgbClr val="000000"/>
                </a:solidFill>
                <a:latin typeface="+mj-lt"/>
                <a:ea typeface="+mj-ea"/>
                <a:cs typeface="+mj-cs"/>
              </a:rPr>
              <a:t>Pasquale Scandizzo </a:t>
            </a:r>
            <a:r>
              <a:rPr kumimoji="1" lang="en-US" sz="1400" i="1" kern="0" dirty="0">
                <a:solidFill>
                  <a:srgbClr val="000000"/>
                </a:solidFill>
                <a:latin typeface="+mj-lt"/>
                <a:ea typeface="+mj-ea"/>
                <a:cs typeface="+mj-cs"/>
              </a:rPr>
              <a:t> </a:t>
            </a:r>
            <a:r>
              <a:rPr kumimoji="1" lang="en-US" sz="1400" b="1" i="1" kern="0" dirty="0" smtClean="0">
                <a:solidFill>
                  <a:srgbClr val="000000"/>
                </a:solidFill>
                <a:latin typeface="+mj-lt"/>
                <a:ea typeface="+mj-ea"/>
                <a:cs typeface="+mj-cs"/>
                <a:hlinkClick r:id="rId2"/>
              </a:rPr>
              <a:t>scandizzo@uniroma2.it</a:t>
            </a:r>
            <a:r>
              <a:rPr kumimoji="1" lang="en-US" sz="1400" b="1" i="1" kern="0" dirty="0" smtClean="0">
                <a:solidFill>
                  <a:srgbClr val="000000"/>
                </a:solidFill>
                <a:latin typeface="+mj-lt"/>
                <a:ea typeface="+mj-ea"/>
                <a:cs typeface="+mj-cs"/>
              </a:rPr>
              <a:t> </a:t>
            </a:r>
            <a:endParaRPr kumimoji="1" lang="en-US" sz="1400" b="1" i="1" kern="0" dirty="0">
              <a:solidFill>
                <a:srgbClr val="000000"/>
              </a:solidFill>
              <a:latin typeface="+mj-lt"/>
              <a:ea typeface="+mj-ea"/>
              <a:cs typeface="+mj-cs"/>
            </a:endParaRPr>
          </a:p>
          <a:p>
            <a:pPr algn="ctr" eaLnBrk="0" hangingPunct="0">
              <a:lnSpc>
                <a:spcPct val="93000"/>
              </a:lnSpc>
              <a:tabLst>
                <a:tab pos="571500" algn="l"/>
              </a:tabLst>
              <a:defRPr/>
            </a:pPr>
            <a:r>
              <a:rPr kumimoji="1" lang="en-US" sz="1400" b="1" i="1" kern="0" dirty="0" smtClean="0">
                <a:solidFill>
                  <a:srgbClr val="000000"/>
                </a:solidFill>
                <a:latin typeface="+mj-lt"/>
                <a:ea typeface="+mj-ea"/>
                <a:cs typeface="+mj-cs"/>
              </a:rPr>
              <a:t> </a:t>
            </a:r>
            <a:r>
              <a:rPr kumimoji="1" lang="en-US" sz="1400" i="1" kern="0" dirty="0">
                <a:solidFill>
                  <a:srgbClr val="000000"/>
                </a:solidFill>
                <a:latin typeface="+mj-lt"/>
                <a:ea typeface="+mj-ea"/>
                <a:cs typeface="+mj-cs"/>
              </a:rPr>
              <a:t>Mauro Napodano </a:t>
            </a:r>
            <a:r>
              <a:rPr kumimoji="1" lang="en-US" sz="1400" b="1" i="1" kern="0" dirty="0">
                <a:solidFill>
                  <a:srgbClr val="000000"/>
                </a:solidFill>
                <a:latin typeface="+mj-lt"/>
                <a:ea typeface="+mj-ea"/>
                <a:cs typeface="+mj-cs"/>
                <a:hlinkClick r:id="rId3"/>
              </a:rPr>
              <a:t>mauronapodano@tin.it</a:t>
            </a:r>
            <a:r>
              <a:rPr kumimoji="1" lang="en-US" sz="1400" b="1" i="1" kern="0" dirty="0">
                <a:solidFill>
                  <a:srgbClr val="000000"/>
                </a:solidFill>
                <a:latin typeface="+mj-lt"/>
                <a:ea typeface="+mj-ea"/>
                <a:cs typeface="+mj-cs"/>
              </a:rPr>
              <a:t> </a:t>
            </a: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r>
              <a:rPr kumimoji="1" lang="en-US" sz="1400" i="1" kern="0" dirty="0">
                <a:solidFill>
                  <a:srgbClr val="000000"/>
                </a:solidFill>
                <a:latin typeface="+mj-lt"/>
                <a:ea typeface="+mj-ea"/>
                <a:cs typeface="+mj-cs"/>
              </a:rPr>
              <a:t/>
            </a:r>
            <a:br>
              <a:rPr kumimoji="1" lang="en-US" sz="1400" i="1" kern="0" dirty="0">
                <a:solidFill>
                  <a:srgbClr val="000000"/>
                </a:solidFill>
                <a:latin typeface="+mj-lt"/>
                <a:ea typeface="+mj-ea"/>
                <a:cs typeface="+mj-cs"/>
              </a:rPr>
            </a:br>
            <a:endParaRPr kumimoji="1" lang="en-US" sz="1400" b="1" i="1" kern="0" dirty="0">
              <a:solidFill>
                <a:srgbClr val="000000"/>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450850" y="908050"/>
            <a:ext cx="8509000"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A full performance framework may be in place in public financing management, but operational efficiency problems may persist </a:t>
            </a:r>
          </a:p>
        </p:txBody>
      </p:sp>
      <p:sp>
        <p:nvSpPr>
          <p:cNvPr id="8196" name="Text Box 15"/>
          <p:cNvSpPr txBox="1">
            <a:spLocks noChangeArrowheads="1"/>
          </p:cNvSpPr>
          <p:nvPr/>
        </p:nvSpPr>
        <p:spPr bwMode="auto">
          <a:xfrm>
            <a:off x="428625" y="2043113"/>
            <a:ext cx="1685925" cy="600075"/>
          </a:xfrm>
          <a:prstGeom prst="rect">
            <a:avLst/>
          </a:prstGeom>
          <a:noFill/>
          <a:ln w="9525">
            <a:noFill/>
            <a:miter lim="800000"/>
            <a:headEnd/>
            <a:tailEnd/>
          </a:ln>
        </p:spPr>
        <p:txBody>
          <a:bodyPr lIns="0" tIns="0" rIns="0" bIns="0">
            <a:spAutoFit/>
          </a:bodyPr>
          <a:lstStyle/>
          <a:p>
            <a:pPr eaLnBrk="0" hangingPunct="0"/>
            <a:r>
              <a:rPr kumimoji="1" lang="en-GB" altLang="it-IT" sz="1300" b="1">
                <a:solidFill>
                  <a:srgbClr val="000000"/>
                </a:solidFill>
              </a:rPr>
              <a:t>Institutional and regulatory framework is in place</a:t>
            </a:r>
          </a:p>
        </p:txBody>
      </p:sp>
      <p:sp>
        <p:nvSpPr>
          <p:cNvPr id="5126" name="Freeform 16"/>
          <p:cNvSpPr>
            <a:spLocks/>
          </p:cNvSpPr>
          <p:nvPr/>
        </p:nvSpPr>
        <p:spPr bwMode="auto">
          <a:xfrm>
            <a:off x="432230" y="1844675"/>
            <a:ext cx="1836000" cy="1008000"/>
          </a:xfrm>
          <a:custGeom>
            <a:avLst/>
            <a:gdLst>
              <a:gd name="T0" fmla="*/ 0 w 1507"/>
              <a:gd name="T1" fmla="*/ 0 h 648"/>
              <a:gd name="T2" fmla="*/ 1665664 w 1507"/>
              <a:gd name="T3" fmla="*/ 0 h 648"/>
              <a:gd name="T4" fmla="*/ 1873250 w 1507"/>
              <a:gd name="T5" fmla="*/ 505587 h 648"/>
              <a:gd name="T6" fmla="*/ 1665664 w 1507"/>
              <a:gd name="T7" fmla="*/ 1008063 h 648"/>
              <a:gd name="T8" fmla="*/ 0 60000 65536"/>
              <a:gd name="T9" fmla="*/ 0 60000 65536"/>
              <a:gd name="T10" fmla="*/ 0 60000 65536"/>
              <a:gd name="T11" fmla="*/ 0 60000 65536"/>
              <a:gd name="T12" fmla="*/ 0 w 1507"/>
              <a:gd name="T13" fmla="*/ 0 h 648"/>
              <a:gd name="T14" fmla="*/ 1507 w 1507"/>
              <a:gd name="T15" fmla="*/ 648 h 648"/>
            </a:gdLst>
            <a:ahLst/>
            <a:cxnLst>
              <a:cxn ang="T8">
                <a:pos x="T0" y="T1"/>
              </a:cxn>
              <a:cxn ang="T9">
                <a:pos x="T2" y="T3"/>
              </a:cxn>
              <a:cxn ang="T10">
                <a:pos x="T4" y="T5"/>
              </a:cxn>
              <a:cxn ang="T11">
                <a:pos x="T6" y="T7"/>
              </a:cxn>
            </a:cxnLst>
            <a:rect l="T12" t="T13" r="T14" b="T15"/>
            <a:pathLst>
              <a:path w="1507" h="648">
                <a:moveTo>
                  <a:pt x="0" y="0"/>
                </a:moveTo>
                <a:lnTo>
                  <a:pt x="1340" y="0"/>
                </a:lnTo>
                <a:lnTo>
                  <a:pt x="1507" y="325"/>
                </a:lnTo>
                <a:lnTo>
                  <a:pt x="1340" y="648"/>
                </a:lnTo>
              </a:path>
            </a:pathLst>
          </a:custGeom>
          <a:noFill/>
          <a:ln w="76200">
            <a:solidFill>
              <a:schemeClr val="hlink"/>
            </a:solidFill>
            <a:round/>
            <a:headEnd/>
            <a:tailEnd/>
          </a:ln>
          <a:effectLst>
            <a:outerShdw blurRad="50800" dir="5400000" algn="t" rotWithShape="0">
              <a:prstClr val="black">
                <a:alpha val="73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5127" name="Freeform 17"/>
          <p:cNvSpPr>
            <a:spLocks/>
          </p:cNvSpPr>
          <p:nvPr/>
        </p:nvSpPr>
        <p:spPr bwMode="auto">
          <a:xfrm>
            <a:off x="2364368" y="1844675"/>
            <a:ext cx="1836000" cy="1008000"/>
          </a:xfrm>
          <a:custGeom>
            <a:avLst/>
            <a:gdLst>
              <a:gd name="T0" fmla="*/ 0 w 1507"/>
              <a:gd name="T1" fmla="*/ 0 h 648"/>
              <a:gd name="T2" fmla="*/ 1664253 w 1507"/>
              <a:gd name="T3" fmla="*/ 0 h 648"/>
              <a:gd name="T4" fmla="*/ 1871663 w 1507"/>
              <a:gd name="T5" fmla="*/ 469758 h 648"/>
              <a:gd name="T6" fmla="*/ 1664253 w 1507"/>
              <a:gd name="T7" fmla="*/ 936625 h 648"/>
              <a:gd name="T8" fmla="*/ 0 60000 65536"/>
              <a:gd name="T9" fmla="*/ 0 60000 65536"/>
              <a:gd name="T10" fmla="*/ 0 60000 65536"/>
              <a:gd name="T11" fmla="*/ 0 60000 65536"/>
              <a:gd name="T12" fmla="*/ 0 w 1507"/>
              <a:gd name="T13" fmla="*/ 0 h 648"/>
              <a:gd name="T14" fmla="*/ 1507 w 1507"/>
              <a:gd name="T15" fmla="*/ 648 h 648"/>
            </a:gdLst>
            <a:ahLst/>
            <a:cxnLst>
              <a:cxn ang="T8">
                <a:pos x="T0" y="T1"/>
              </a:cxn>
              <a:cxn ang="T9">
                <a:pos x="T2" y="T3"/>
              </a:cxn>
              <a:cxn ang="T10">
                <a:pos x="T4" y="T5"/>
              </a:cxn>
              <a:cxn ang="T11">
                <a:pos x="T6" y="T7"/>
              </a:cxn>
            </a:cxnLst>
            <a:rect l="T12" t="T13" r="T14" b="T15"/>
            <a:pathLst>
              <a:path w="1507" h="648">
                <a:moveTo>
                  <a:pt x="0" y="0"/>
                </a:moveTo>
                <a:lnTo>
                  <a:pt x="1340" y="0"/>
                </a:lnTo>
                <a:lnTo>
                  <a:pt x="1507" y="325"/>
                </a:lnTo>
                <a:lnTo>
                  <a:pt x="1340" y="648"/>
                </a:lnTo>
              </a:path>
            </a:pathLst>
          </a:custGeom>
          <a:noFill/>
          <a:ln w="76200">
            <a:solidFill>
              <a:schemeClr val="hlink"/>
            </a:solidFill>
            <a:round/>
            <a:headEnd/>
            <a:tailEnd/>
          </a:ln>
          <a:effectLst>
            <a:outerShdw blurRad="50800" dir="5400000" algn="t" rotWithShape="0">
              <a:prstClr val="black">
                <a:alpha val="73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5128" name="Freeform 18"/>
          <p:cNvSpPr>
            <a:spLocks/>
          </p:cNvSpPr>
          <p:nvPr/>
        </p:nvSpPr>
        <p:spPr bwMode="auto">
          <a:xfrm>
            <a:off x="4289882" y="1858963"/>
            <a:ext cx="1836000" cy="1008000"/>
          </a:xfrm>
          <a:custGeom>
            <a:avLst/>
            <a:gdLst>
              <a:gd name="T0" fmla="*/ 0 w 1507"/>
              <a:gd name="T1" fmla="*/ 0 h 648"/>
              <a:gd name="T2" fmla="*/ 1664253 w 1507"/>
              <a:gd name="T3" fmla="*/ 0 h 648"/>
              <a:gd name="T4" fmla="*/ 1871663 w 1507"/>
              <a:gd name="T5" fmla="*/ 498421 h 648"/>
              <a:gd name="T6" fmla="*/ 1664253 w 1507"/>
              <a:gd name="T7" fmla="*/ 993775 h 648"/>
              <a:gd name="T8" fmla="*/ 0 60000 65536"/>
              <a:gd name="T9" fmla="*/ 0 60000 65536"/>
              <a:gd name="T10" fmla="*/ 0 60000 65536"/>
              <a:gd name="T11" fmla="*/ 0 60000 65536"/>
              <a:gd name="T12" fmla="*/ 0 w 1507"/>
              <a:gd name="T13" fmla="*/ 0 h 648"/>
              <a:gd name="T14" fmla="*/ 1507 w 1507"/>
              <a:gd name="T15" fmla="*/ 648 h 648"/>
            </a:gdLst>
            <a:ahLst/>
            <a:cxnLst>
              <a:cxn ang="T8">
                <a:pos x="T0" y="T1"/>
              </a:cxn>
              <a:cxn ang="T9">
                <a:pos x="T2" y="T3"/>
              </a:cxn>
              <a:cxn ang="T10">
                <a:pos x="T4" y="T5"/>
              </a:cxn>
              <a:cxn ang="T11">
                <a:pos x="T6" y="T7"/>
              </a:cxn>
            </a:cxnLst>
            <a:rect l="T12" t="T13" r="T14" b="T15"/>
            <a:pathLst>
              <a:path w="1507" h="648">
                <a:moveTo>
                  <a:pt x="0" y="0"/>
                </a:moveTo>
                <a:lnTo>
                  <a:pt x="1340" y="0"/>
                </a:lnTo>
                <a:lnTo>
                  <a:pt x="1507" y="325"/>
                </a:lnTo>
                <a:lnTo>
                  <a:pt x="1340" y="648"/>
                </a:lnTo>
              </a:path>
            </a:pathLst>
          </a:custGeom>
          <a:noFill/>
          <a:ln w="76200">
            <a:solidFill>
              <a:schemeClr val="hlink"/>
            </a:solidFill>
            <a:round/>
            <a:headEnd/>
            <a:tailEnd/>
          </a:ln>
          <a:effectLst>
            <a:outerShdw blurRad="50800" dir="5400000" algn="t" rotWithShape="0">
              <a:prstClr val="black">
                <a:alpha val="73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5129" name="Freeform 19"/>
          <p:cNvSpPr>
            <a:spLocks/>
          </p:cNvSpPr>
          <p:nvPr/>
        </p:nvSpPr>
        <p:spPr bwMode="auto">
          <a:xfrm flipH="1">
            <a:off x="6379338" y="1858963"/>
            <a:ext cx="1836000" cy="1008000"/>
          </a:xfrm>
          <a:custGeom>
            <a:avLst/>
            <a:gdLst>
              <a:gd name="T0" fmla="*/ 0 w 1507"/>
              <a:gd name="T1" fmla="*/ 0 h 648"/>
              <a:gd name="T2" fmla="*/ 1664253 w 1507"/>
              <a:gd name="T3" fmla="*/ 0 h 648"/>
              <a:gd name="T4" fmla="*/ 1871663 w 1507"/>
              <a:gd name="T5" fmla="*/ 462592 h 648"/>
              <a:gd name="T6" fmla="*/ 1664253 w 1507"/>
              <a:gd name="T7" fmla="*/ 922337 h 648"/>
              <a:gd name="T8" fmla="*/ 0 60000 65536"/>
              <a:gd name="T9" fmla="*/ 0 60000 65536"/>
              <a:gd name="T10" fmla="*/ 0 60000 65536"/>
              <a:gd name="T11" fmla="*/ 0 60000 65536"/>
              <a:gd name="T12" fmla="*/ 0 w 1507"/>
              <a:gd name="T13" fmla="*/ 0 h 648"/>
              <a:gd name="T14" fmla="*/ 1507 w 1507"/>
              <a:gd name="T15" fmla="*/ 648 h 648"/>
            </a:gdLst>
            <a:ahLst/>
            <a:cxnLst>
              <a:cxn ang="T8">
                <a:pos x="T0" y="T1"/>
              </a:cxn>
              <a:cxn ang="T9">
                <a:pos x="T2" y="T3"/>
              </a:cxn>
              <a:cxn ang="T10">
                <a:pos x="T4" y="T5"/>
              </a:cxn>
              <a:cxn ang="T11">
                <a:pos x="T6" y="T7"/>
              </a:cxn>
            </a:cxnLst>
            <a:rect l="T12" t="T13" r="T14" b="T15"/>
            <a:pathLst>
              <a:path w="1507" h="648">
                <a:moveTo>
                  <a:pt x="0" y="0"/>
                </a:moveTo>
                <a:lnTo>
                  <a:pt x="1340" y="0"/>
                </a:lnTo>
                <a:lnTo>
                  <a:pt x="1507" y="325"/>
                </a:lnTo>
                <a:lnTo>
                  <a:pt x="1340" y="648"/>
                </a:lnTo>
              </a:path>
            </a:pathLst>
          </a:custGeom>
          <a:noFill/>
          <a:ln w="76200">
            <a:solidFill>
              <a:srgbClr val="FF0000"/>
            </a:solidFill>
            <a:round/>
            <a:headEnd/>
            <a:tailEnd/>
          </a:ln>
          <a:effectLst>
            <a:outerShdw blurRad="50800" dir="5400000" algn="t" rotWithShape="0">
              <a:prstClr val="black">
                <a:alpha val="71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8209" name="Text Box 20"/>
          <p:cNvSpPr txBox="1">
            <a:spLocks noChangeArrowheads="1"/>
          </p:cNvSpPr>
          <p:nvPr/>
        </p:nvSpPr>
        <p:spPr bwMode="auto">
          <a:xfrm>
            <a:off x="2378075" y="2043113"/>
            <a:ext cx="1779588" cy="600075"/>
          </a:xfrm>
          <a:prstGeom prst="rect">
            <a:avLst/>
          </a:prstGeom>
          <a:noFill/>
          <a:ln w="9525">
            <a:noFill/>
            <a:miter lim="800000"/>
            <a:headEnd/>
            <a:tailEnd/>
          </a:ln>
        </p:spPr>
        <p:txBody>
          <a:bodyPr lIns="0" tIns="0" rIns="0" bIns="0">
            <a:spAutoFit/>
          </a:bodyPr>
          <a:lstStyle/>
          <a:p>
            <a:pPr eaLnBrk="0" hangingPunct="0"/>
            <a:r>
              <a:rPr kumimoji="1" lang="en-GB" altLang="it-IT" sz="1300" b="1">
                <a:solidFill>
                  <a:srgbClr val="000000"/>
                </a:solidFill>
              </a:rPr>
              <a:t>Mid term expenditure framework links </a:t>
            </a:r>
          </a:p>
          <a:p>
            <a:pPr eaLnBrk="0" hangingPunct="0"/>
            <a:r>
              <a:rPr kumimoji="1" lang="en-GB" altLang="it-IT" sz="1300" b="1">
                <a:solidFill>
                  <a:srgbClr val="000000"/>
                </a:solidFill>
              </a:rPr>
              <a:t>budget to policies</a:t>
            </a:r>
          </a:p>
        </p:txBody>
      </p:sp>
      <p:sp>
        <p:nvSpPr>
          <p:cNvPr id="8210" name="Text Box 22"/>
          <p:cNvSpPr txBox="1">
            <a:spLocks noChangeArrowheads="1"/>
          </p:cNvSpPr>
          <p:nvPr/>
        </p:nvSpPr>
        <p:spPr bwMode="auto">
          <a:xfrm>
            <a:off x="6599238" y="2043113"/>
            <a:ext cx="1616075" cy="600075"/>
          </a:xfrm>
          <a:prstGeom prst="rect">
            <a:avLst/>
          </a:prstGeom>
          <a:noFill/>
          <a:ln w="9525">
            <a:noFill/>
            <a:miter lim="800000"/>
            <a:headEnd/>
            <a:tailEnd/>
          </a:ln>
        </p:spPr>
        <p:txBody>
          <a:bodyPr lIns="0" tIns="0" rIns="0" bIns="0">
            <a:spAutoFit/>
          </a:bodyPr>
          <a:lstStyle/>
          <a:p>
            <a:pPr eaLnBrk="0" hangingPunct="0"/>
            <a:r>
              <a:rPr kumimoji="1" lang="en-GB" altLang="it-IT" sz="1300" b="1">
                <a:solidFill>
                  <a:srgbClr val="000000"/>
                </a:solidFill>
              </a:rPr>
              <a:t>Management of performance framework is WEAK</a:t>
            </a:r>
          </a:p>
        </p:txBody>
      </p:sp>
      <p:sp>
        <p:nvSpPr>
          <p:cNvPr id="8211" name="Text Box 23"/>
          <p:cNvSpPr txBox="1">
            <a:spLocks noChangeArrowheads="1"/>
          </p:cNvSpPr>
          <p:nvPr/>
        </p:nvSpPr>
        <p:spPr bwMode="auto">
          <a:xfrm>
            <a:off x="501650" y="2997200"/>
            <a:ext cx="1595438" cy="2154238"/>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300">
                <a:solidFill>
                  <a:srgbClr val="000000"/>
                </a:solidFill>
              </a:rPr>
              <a:t>Integrated planning system provides a robust foundation</a:t>
            </a:r>
          </a:p>
          <a:p>
            <a:pPr marL="88900" indent="-88900" eaLnBrk="0" hangingPunct="0">
              <a:spcAft>
                <a:spcPts val="600"/>
              </a:spcAft>
              <a:buFontTx/>
              <a:buChar char="•"/>
            </a:pPr>
            <a:r>
              <a:rPr kumimoji="1" lang="en-GB" altLang="it-IT" sz="1300">
                <a:solidFill>
                  <a:srgbClr val="000000"/>
                </a:solidFill>
              </a:rPr>
              <a:t>National Strategy Plan is prepared</a:t>
            </a:r>
          </a:p>
          <a:p>
            <a:pPr marL="88900" indent="-88900" eaLnBrk="0" hangingPunct="0">
              <a:buFontTx/>
              <a:buChar char="•"/>
            </a:pPr>
            <a:r>
              <a:rPr kumimoji="1" lang="en-GB" altLang="it-IT" sz="1300">
                <a:solidFill>
                  <a:srgbClr val="000000"/>
                </a:solidFill>
              </a:rPr>
              <a:t>Planning Committee at cabinet level and program planning  at ministry level exists</a:t>
            </a:r>
          </a:p>
        </p:txBody>
      </p:sp>
      <p:sp>
        <p:nvSpPr>
          <p:cNvPr id="8212" name="Text Box 24"/>
          <p:cNvSpPr txBox="1">
            <a:spLocks noChangeArrowheads="1"/>
          </p:cNvSpPr>
          <p:nvPr/>
        </p:nvSpPr>
        <p:spPr bwMode="auto">
          <a:xfrm>
            <a:off x="2365375" y="2997200"/>
            <a:ext cx="1593850" cy="2154238"/>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300">
                <a:solidFill>
                  <a:srgbClr val="000000"/>
                </a:solidFill>
              </a:rPr>
              <a:t>MTEF is prepared annually (three-year horizon)</a:t>
            </a:r>
          </a:p>
          <a:p>
            <a:pPr marL="88900" indent="-88900" eaLnBrk="0" hangingPunct="0">
              <a:spcAft>
                <a:spcPts val="600"/>
              </a:spcAft>
              <a:buFontTx/>
              <a:buChar char="•"/>
            </a:pPr>
            <a:r>
              <a:rPr kumimoji="1" lang="en-GB" altLang="it-IT" sz="1300">
                <a:solidFill>
                  <a:srgbClr val="000000"/>
                </a:solidFill>
              </a:rPr>
              <a:t>From input to performance  budgeting</a:t>
            </a:r>
          </a:p>
          <a:p>
            <a:pPr marL="88900" indent="-88900" eaLnBrk="0" hangingPunct="0">
              <a:buFontTx/>
              <a:buChar char="•"/>
            </a:pPr>
            <a:r>
              <a:rPr kumimoji="1" lang="en-GB" altLang="it-IT" sz="1300">
                <a:solidFill>
                  <a:srgbClr val="000000"/>
                </a:solidFill>
              </a:rPr>
              <a:t>New Organic Budget Law approved by Parliament </a:t>
            </a:r>
          </a:p>
        </p:txBody>
      </p:sp>
      <p:sp>
        <p:nvSpPr>
          <p:cNvPr id="8213" name="Text Box 25"/>
          <p:cNvSpPr txBox="1">
            <a:spLocks noChangeArrowheads="1"/>
          </p:cNvSpPr>
          <p:nvPr/>
        </p:nvSpPr>
        <p:spPr bwMode="auto">
          <a:xfrm>
            <a:off x="4286250" y="2928938"/>
            <a:ext cx="1593850" cy="2278062"/>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300">
                <a:solidFill>
                  <a:srgbClr val="000000"/>
                </a:solidFill>
              </a:rPr>
              <a:t>IT system includes MTBP software, embedded in GovNet</a:t>
            </a:r>
          </a:p>
          <a:p>
            <a:pPr marL="88900" indent="-88900" eaLnBrk="0" hangingPunct="0">
              <a:buFontTx/>
              <a:buChar char="•"/>
            </a:pPr>
            <a:r>
              <a:rPr kumimoji="1" lang="en-GB" altLang="it-IT" sz="1300">
                <a:solidFill>
                  <a:srgbClr val="000000"/>
                </a:solidFill>
              </a:rPr>
              <a:t>Budget submissions and MoF negotiations based on electronic reporting</a:t>
            </a:r>
          </a:p>
          <a:p>
            <a:pPr marL="88900" indent="-88900" eaLnBrk="0" hangingPunct="0"/>
            <a:endParaRPr kumimoji="1" lang="en-GB" altLang="it-IT" sz="1300">
              <a:solidFill>
                <a:srgbClr val="000000"/>
              </a:solidFill>
            </a:endParaRPr>
          </a:p>
          <a:p>
            <a:pPr marL="88900" indent="-88900" eaLnBrk="0" hangingPunct="0">
              <a:buFontTx/>
              <a:buChar char="•"/>
            </a:pPr>
            <a:endParaRPr kumimoji="1" lang="en-GB" altLang="it-IT" sz="1300">
              <a:solidFill>
                <a:srgbClr val="000000"/>
              </a:solidFill>
            </a:endParaRPr>
          </a:p>
        </p:txBody>
      </p:sp>
      <p:sp>
        <p:nvSpPr>
          <p:cNvPr id="8214" name="Text Box 26"/>
          <p:cNvSpPr txBox="1">
            <a:spLocks noChangeArrowheads="1"/>
          </p:cNvSpPr>
          <p:nvPr/>
        </p:nvSpPr>
        <p:spPr bwMode="auto">
          <a:xfrm>
            <a:off x="6500813" y="3082925"/>
            <a:ext cx="2052637" cy="2632075"/>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300">
                <a:solidFill>
                  <a:srgbClr val="000000"/>
                </a:solidFill>
              </a:rPr>
              <a:t>Performance indicators are not monitored</a:t>
            </a:r>
          </a:p>
          <a:p>
            <a:pPr marL="88900" indent="-88900" eaLnBrk="0" hangingPunct="0">
              <a:spcAft>
                <a:spcPts val="600"/>
              </a:spcAft>
              <a:buFontTx/>
              <a:buChar char="•"/>
            </a:pPr>
            <a:r>
              <a:rPr kumimoji="1" lang="en-GB" altLang="it-IT" sz="1300">
                <a:solidFill>
                  <a:srgbClr val="000000"/>
                </a:solidFill>
              </a:rPr>
              <a:t>Weak management information system to make decisions</a:t>
            </a:r>
          </a:p>
          <a:p>
            <a:pPr marL="88900" indent="-88900" eaLnBrk="0" hangingPunct="0">
              <a:spcAft>
                <a:spcPts val="600"/>
              </a:spcAft>
              <a:buFontTx/>
              <a:buChar char="•"/>
            </a:pPr>
            <a:r>
              <a:rPr kumimoji="1" lang="en-GB" altLang="it-IT" sz="1300">
                <a:solidFill>
                  <a:srgbClr val="000000"/>
                </a:solidFill>
              </a:rPr>
              <a:t>Significant deviations from plan due to absence of proactive management </a:t>
            </a:r>
          </a:p>
          <a:p>
            <a:pPr marL="88900" indent="-88900" eaLnBrk="0" hangingPunct="0">
              <a:buFontTx/>
              <a:buChar char="•"/>
            </a:pPr>
            <a:r>
              <a:rPr kumimoji="1" lang="en-GB" altLang="it-IT" sz="1300">
                <a:solidFill>
                  <a:srgbClr val="000000"/>
                </a:solidFill>
              </a:rPr>
              <a:t>Comprehensive Annual Report is not prepared to inform next year plan revision</a:t>
            </a:r>
          </a:p>
        </p:txBody>
      </p:sp>
      <p:sp>
        <p:nvSpPr>
          <p:cNvPr id="8215" name="Text Box 20"/>
          <p:cNvSpPr txBox="1">
            <a:spLocks noChangeArrowheads="1"/>
          </p:cNvSpPr>
          <p:nvPr/>
        </p:nvSpPr>
        <p:spPr bwMode="auto">
          <a:xfrm>
            <a:off x="4289425" y="2043113"/>
            <a:ext cx="1846263" cy="600075"/>
          </a:xfrm>
          <a:prstGeom prst="rect">
            <a:avLst/>
          </a:prstGeom>
          <a:noFill/>
          <a:ln w="9525">
            <a:noFill/>
            <a:miter lim="800000"/>
            <a:headEnd/>
            <a:tailEnd/>
          </a:ln>
        </p:spPr>
        <p:txBody>
          <a:bodyPr lIns="0" tIns="0" rIns="0" bIns="0">
            <a:spAutoFit/>
          </a:bodyPr>
          <a:lstStyle/>
          <a:p>
            <a:pPr eaLnBrk="0" hangingPunct="0"/>
            <a:r>
              <a:rPr kumimoji="1" lang="en-GB" altLang="it-IT" sz="1300" b="1">
                <a:solidFill>
                  <a:srgbClr val="000000"/>
                </a:solidFill>
              </a:rPr>
              <a:t>Planning and budget </a:t>
            </a:r>
          </a:p>
          <a:p>
            <a:pPr eaLnBrk="0" hangingPunct="0"/>
            <a:r>
              <a:rPr kumimoji="1" lang="en-GB" altLang="it-IT" sz="1300" b="1">
                <a:solidFill>
                  <a:srgbClr val="000000"/>
                </a:solidFill>
              </a:rPr>
              <a:t>are integrated in </a:t>
            </a:r>
          </a:p>
          <a:p>
            <a:pPr eaLnBrk="0" hangingPunct="0"/>
            <a:r>
              <a:rPr kumimoji="1" lang="en-GB" altLang="it-IT" sz="1300" b="1">
                <a:solidFill>
                  <a:srgbClr val="000000"/>
                </a:solidFill>
              </a:rPr>
              <a:t>IT system</a:t>
            </a:r>
          </a:p>
        </p:txBody>
      </p:sp>
      <p:sp>
        <p:nvSpPr>
          <p:cNvPr id="22" name="Rectangle 44"/>
          <p:cNvSpPr>
            <a:spLocks noChangeArrowheads="1"/>
          </p:cNvSpPr>
          <p:nvPr/>
        </p:nvSpPr>
        <p:spPr bwMode="auto">
          <a:xfrm>
            <a:off x="417606" y="5929331"/>
            <a:ext cx="8291146" cy="684000"/>
          </a:xfrm>
          <a:prstGeom prst="rect">
            <a:avLst/>
          </a:prstGeom>
          <a:solidFill>
            <a:schemeClr val="accent2"/>
          </a:solidFill>
          <a:ln w="9525">
            <a:noFill/>
            <a:miter lim="800000"/>
            <a:headEnd/>
            <a:tailEnd/>
          </a:ln>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US" sz="1000" b="1">
              <a:solidFill>
                <a:srgbClr val="000000"/>
              </a:solidFill>
              <a:latin typeface="Times New Roman" pitchFamily="18" charset="0"/>
            </a:endParaRPr>
          </a:p>
        </p:txBody>
      </p:sp>
      <p:sp>
        <p:nvSpPr>
          <p:cNvPr id="11290" name="Text Box 45"/>
          <p:cNvSpPr txBox="1">
            <a:spLocks noChangeArrowheads="1"/>
          </p:cNvSpPr>
          <p:nvPr/>
        </p:nvSpPr>
        <p:spPr bwMode="auto">
          <a:xfrm>
            <a:off x="484188" y="6100763"/>
            <a:ext cx="8128000" cy="369887"/>
          </a:xfrm>
          <a:prstGeom prst="rect">
            <a:avLst/>
          </a:prstGeom>
          <a:noFill/>
          <a:ln w="9525">
            <a:noFill/>
            <a:miter lim="800000"/>
            <a:headEnd/>
            <a:tailEnd/>
          </a:ln>
        </p:spPr>
        <p:txBody>
          <a:bodyPr lIns="0" tIns="0" rIns="0" bIns="0">
            <a:spAutoFit/>
          </a:bodyPr>
          <a:lstStyle/>
          <a:p>
            <a:pPr algn="ctr" eaLnBrk="0" hangingPunct="0"/>
            <a:r>
              <a:rPr kumimoji="1" lang="en-US" sz="1200" b="1" i="1">
                <a:solidFill>
                  <a:srgbClr val="000000"/>
                </a:solidFill>
              </a:rPr>
              <a:t>Management problems differ among countries adopting  a performance framework in planning and budgeting. They require country-specific solutions</a:t>
            </a:r>
          </a:p>
        </p:txBody>
      </p:sp>
      <p:sp>
        <p:nvSpPr>
          <p:cNvPr id="19" name="Rettangolo arrotondato 18"/>
          <p:cNvSpPr/>
          <p:nvPr/>
        </p:nvSpPr>
        <p:spPr bwMode="auto">
          <a:xfrm>
            <a:off x="6253541" y="1646454"/>
            <a:ext cx="2318987" cy="4140000"/>
          </a:xfrm>
          <a:prstGeom prst="roundRect">
            <a:avLst/>
          </a:prstGeom>
          <a:solidFill>
            <a:srgbClr val="FF0000">
              <a:alpha val="20000"/>
            </a:srgbClr>
          </a:solidFill>
          <a:ln w="9525" cap="flat" cmpd="sng" algn="ctr">
            <a:noFill/>
            <a:prstDash val="solid"/>
            <a:round/>
            <a:headEnd type="none" w="med" len="med"/>
            <a:tailEnd type="none" w="med" len="med"/>
          </a:ln>
          <a:effectLst>
            <a:outerShdw blurRad="50800" dir="5400000" algn="ctr" rotWithShape="0">
              <a:schemeClr val="tx1">
                <a:alpha val="50000"/>
              </a:schemeClr>
            </a:outerShdw>
          </a:effectLst>
          <a:scene3d>
            <a:camera prst="orthographicFront"/>
            <a:lightRig rig="threePt" dir="t"/>
          </a:scene3d>
          <a:sp3d>
            <a:bevelT w="165100" prst="coolSlant"/>
          </a:sp3d>
        </p:spPr>
        <p:txBody>
          <a:bodyPr lIns="0" tIns="0" rIns="0" bIns="0" anchor="ctr"/>
          <a:lstStyle/>
          <a:p>
            <a:pPr algn="ctr" eaLnBrk="0" hangingPunct="0">
              <a:defRPr/>
            </a:pPr>
            <a:endParaRPr kumimoji="1" lang="en-GB" sz="1000" b="1">
              <a:solidFill>
                <a:srgbClr val="00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0-#ppt_w/2"/>
                                          </p:val>
                                        </p:tav>
                                        <p:tav tm="100000">
                                          <p:val>
                                            <p:strVal val="#ppt_x"/>
                                          </p:val>
                                        </p:tav>
                                      </p:tavLst>
                                    </p:anim>
                                    <p:anim calcmode="lin" valueType="num">
                                      <p:cBhvr additive="base">
                                        <p:cTn id="8" dur="500" fill="hold"/>
                                        <p:tgtEl>
                                          <p:spTgt spid="8196"/>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126"/>
                                        </p:tgtEl>
                                        <p:attrNameLst>
                                          <p:attrName>style.visibility</p:attrName>
                                        </p:attrNameLst>
                                      </p:cBhvr>
                                      <p:to>
                                        <p:strVal val="visible"/>
                                      </p:to>
                                    </p:set>
                                    <p:anim calcmode="lin" valueType="num">
                                      <p:cBhvr additive="base">
                                        <p:cTn id="11" dur="500" fill="hold"/>
                                        <p:tgtEl>
                                          <p:spTgt spid="5126"/>
                                        </p:tgtEl>
                                        <p:attrNameLst>
                                          <p:attrName>ppt_x</p:attrName>
                                        </p:attrNameLst>
                                      </p:cBhvr>
                                      <p:tavLst>
                                        <p:tav tm="0">
                                          <p:val>
                                            <p:strVal val="0-#ppt_w/2"/>
                                          </p:val>
                                        </p:tav>
                                        <p:tav tm="100000">
                                          <p:val>
                                            <p:strVal val="#ppt_x"/>
                                          </p:val>
                                        </p:tav>
                                      </p:tavLst>
                                    </p:anim>
                                    <p:anim calcmode="lin" valueType="num">
                                      <p:cBhvr additive="base">
                                        <p:cTn id="12" dur="500" fill="hold"/>
                                        <p:tgtEl>
                                          <p:spTgt spid="5126"/>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5127"/>
                                        </p:tgtEl>
                                        <p:attrNameLst>
                                          <p:attrName>style.visibility</p:attrName>
                                        </p:attrNameLst>
                                      </p:cBhvr>
                                      <p:to>
                                        <p:strVal val="visible"/>
                                      </p:to>
                                    </p:set>
                                    <p:anim calcmode="lin" valueType="num">
                                      <p:cBhvr additive="base">
                                        <p:cTn id="15" dur="500" fill="hold"/>
                                        <p:tgtEl>
                                          <p:spTgt spid="5127"/>
                                        </p:tgtEl>
                                        <p:attrNameLst>
                                          <p:attrName>ppt_x</p:attrName>
                                        </p:attrNameLst>
                                      </p:cBhvr>
                                      <p:tavLst>
                                        <p:tav tm="0">
                                          <p:val>
                                            <p:strVal val="0-#ppt_w/2"/>
                                          </p:val>
                                        </p:tav>
                                        <p:tav tm="100000">
                                          <p:val>
                                            <p:strVal val="#ppt_x"/>
                                          </p:val>
                                        </p:tav>
                                      </p:tavLst>
                                    </p:anim>
                                    <p:anim calcmode="lin" valueType="num">
                                      <p:cBhvr additive="base">
                                        <p:cTn id="16" dur="500" fill="hold"/>
                                        <p:tgtEl>
                                          <p:spTgt spid="5127"/>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5128"/>
                                        </p:tgtEl>
                                        <p:attrNameLst>
                                          <p:attrName>style.visibility</p:attrName>
                                        </p:attrNameLst>
                                      </p:cBhvr>
                                      <p:to>
                                        <p:strVal val="visible"/>
                                      </p:to>
                                    </p:set>
                                    <p:anim calcmode="lin" valueType="num">
                                      <p:cBhvr additive="base">
                                        <p:cTn id="19" dur="500" fill="hold"/>
                                        <p:tgtEl>
                                          <p:spTgt spid="5128"/>
                                        </p:tgtEl>
                                        <p:attrNameLst>
                                          <p:attrName>ppt_x</p:attrName>
                                        </p:attrNameLst>
                                      </p:cBhvr>
                                      <p:tavLst>
                                        <p:tav tm="0">
                                          <p:val>
                                            <p:strVal val="0-#ppt_w/2"/>
                                          </p:val>
                                        </p:tav>
                                        <p:tav tm="100000">
                                          <p:val>
                                            <p:strVal val="#ppt_x"/>
                                          </p:val>
                                        </p:tav>
                                      </p:tavLst>
                                    </p:anim>
                                    <p:anim calcmode="lin" valueType="num">
                                      <p:cBhvr additive="base">
                                        <p:cTn id="20" dur="500" fill="hold"/>
                                        <p:tgtEl>
                                          <p:spTgt spid="5128"/>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8209"/>
                                        </p:tgtEl>
                                        <p:attrNameLst>
                                          <p:attrName>style.visibility</p:attrName>
                                        </p:attrNameLst>
                                      </p:cBhvr>
                                      <p:to>
                                        <p:strVal val="visible"/>
                                      </p:to>
                                    </p:set>
                                    <p:anim calcmode="lin" valueType="num">
                                      <p:cBhvr additive="base">
                                        <p:cTn id="23" dur="500" fill="hold"/>
                                        <p:tgtEl>
                                          <p:spTgt spid="8209"/>
                                        </p:tgtEl>
                                        <p:attrNameLst>
                                          <p:attrName>ppt_x</p:attrName>
                                        </p:attrNameLst>
                                      </p:cBhvr>
                                      <p:tavLst>
                                        <p:tav tm="0">
                                          <p:val>
                                            <p:strVal val="0-#ppt_w/2"/>
                                          </p:val>
                                        </p:tav>
                                        <p:tav tm="100000">
                                          <p:val>
                                            <p:strVal val="#ppt_x"/>
                                          </p:val>
                                        </p:tav>
                                      </p:tavLst>
                                    </p:anim>
                                    <p:anim calcmode="lin" valueType="num">
                                      <p:cBhvr additive="base">
                                        <p:cTn id="24" dur="500" fill="hold"/>
                                        <p:tgtEl>
                                          <p:spTgt spid="8209"/>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8211"/>
                                        </p:tgtEl>
                                        <p:attrNameLst>
                                          <p:attrName>style.visibility</p:attrName>
                                        </p:attrNameLst>
                                      </p:cBhvr>
                                      <p:to>
                                        <p:strVal val="visible"/>
                                      </p:to>
                                    </p:set>
                                    <p:anim calcmode="lin" valueType="num">
                                      <p:cBhvr additive="base">
                                        <p:cTn id="27" dur="500" fill="hold"/>
                                        <p:tgtEl>
                                          <p:spTgt spid="8211"/>
                                        </p:tgtEl>
                                        <p:attrNameLst>
                                          <p:attrName>ppt_x</p:attrName>
                                        </p:attrNameLst>
                                      </p:cBhvr>
                                      <p:tavLst>
                                        <p:tav tm="0">
                                          <p:val>
                                            <p:strVal val="0-#ppt_w/2"/>
                                          </p:val>
                                        </p:tav>
                                        <p:tav tm="100000">
                                          <p:val>
                                            <p:strVal val="#ppt_x"/>
                                          </p:val>
                                        </p:tav>
                                      </p:tavLst>
                                    </p:anim>
                                    <p:anim calcmode="lin" valueType="num">
                                      <p:cBhvr additive="base">
                                        <p:cTn id="28" dur="500" fill="hold"/>
                                        <p:tgtEl>
                                          <p:spTgt spid="8211"/>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8212"/>
                                        </p:tgtEl>
                                        <p:attrNameLst>
                                          <p:attrName>style.visibility</p:attrName>
                                        </p:attrNameLst>
                                      </p:cBhvr>
                                      <p:to>
                                        <p:strVal val="visible"/>
                                      </p:to>
                                    </p:set>
                                    <p:anim calcmode="lin" valueType="num">
                                      <p:cBhvr additive="base">
                                        <p:cTn id="31" dur="500" fill="hold"/>
                                        <p:tgtEl>
                                          <p:spTgt spid="8212"/>
                                        </p:tgtEl>
                                        <p:attrNameLst>
                                          <p:attrName>ppt_x</p:attrName>
                                        </p:attrNameLst>
                                      </p:cBhvr>
                                      <p:tavLst>
                                        <p:tav tm="0">
                                          <p:val>
                                            <p:strVal val="0-#ppt_w/2"/>
                                          </p:val>
                                        </p:tav>
                                        <p:tav tm="100000">
                                          <p:val>
                                            <p:strVal val="#ppt_x"/>
                                          </p:val>
                                        </p:tav>
                                      </p:tavLst>
                                    </p:anim>
                                    <p:anim calcmode="lin" valueType="num">
                                      <p:cBhvr additive="base">
                                        <p:cTn id="32" dur="500" fill="hold"/>
                                        <p:tgtEl>
                                          <p:spTgt spid="8212"/>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8213"/>
                                        </p:tgtEl>
                                        <p:attrNameLst>
                                          <p:attrName>style.visibility</p:attrName>
                                        </p:attrNameLst>
                                      </p:cBhvr>
                                      <p:to>
                                        <p:strVal val="visible"/>
                                      </p:to>
                                    </p:set>
                                    <p:anim calcmode="lin" valueType="num">
                                      <p:cBhvr additive="base">
                                        <p:cTn id="35" dur="500" fill="hold"/>
                                        <p:tgtEl>
                                          <p:spTgt spid="8213"/>
                                        </p:tgtEl>
                                        <p:attrNameLst>
                                          <p:attrName>ppt_x</p:attrName>
                                        </p:attrNameLst>
                                      </p:cBhvr>
                                      <p:tavLst>
                                        <p:tav tm="0">
                                          <p:val>
                                            <p:strVal val="0-#ppt_w/2"/>
                                          </p:val>
                                        </p:tav>
                                        <p:tav tm="100000">
                                          <p:val>
                                            <p:strVal val="#ppt_x"/>
                                          </p:val>
                                        </p:tav>
                                      </p:tavLst>
                                    </p:anim>
                                    <p:anim calcmode="lin" valueType="num">
                                      <p:cBhvr additive="base">
                                        <p:cTn id="36" dur="500" fill="hold"/>
                                        <p:tgtEl>
                                          <p:spTgt spid="8213"/>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8215"/>
                                        </p:tgtEl>
                                        <p:attrNameLst>
                                          <p:attrName>style.visibility</p:attrName>
                                        </p:attrNameLst>
                                      </p:cBhvr>
                                      <p:to>
                                        <p:strVal val="visible"/>
                                      </p:to>
                                    </p:set>
                                    <p:anim calcmode="lin" valueType="num">
                                      <p:cBhvr additive="base">
                                        <p:cTn id="39" dur="500" fill="hold"/>
                                        <p:tgtEl>
                                          <p:spTgt spid="8215"/>
                                        </p:tgtEl>
                                        <p:attrNameLst>
                                          <p:attrName>ppt_x</p:attrName>
                                        </p:attrNameLst>
                                      </p:cBhvr>
                                      <p:tavLst>
                                        <p:tav tm="0">
                                          <p:val>
                                            <p:strVal val="0-#ppt_w/2"/>
                                          </p:val>
                                        </p:tav>
                                        <p:tav tm="100000">
                                          <p:val>
                                            <p:strVal val="#ppt_x"/>
                                          </p:val>
                                        </p:tav>
                                      </p:tavLst>
                                    </p:anim>
                                    <p:anim calcmode="lin" valueType="num">
                                      <p:cBhvr additive="base">
                                        <p:cTn id="40" dur="500" fill="hold"/>
                                        <p:tgtEl>
                                          <p:spTgt spid="8215"/>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2" fill="hold" nodeType="clickEffect">
                                  <p:stCondLst>
                                    <p:cond delay="0"/>
                                  </p:stCondLst>
                                  <p:childTnLst>
                                    <p:set>
                                      <p:cBhvr>
                                        <p:cTn id="44" dur="1" fill="hold">
                                          <p:stCondLst>
                                            <p:cond delay="0"/>
                                          </p:stCondLst>
                                        </p:cTn>
                                        <p:tgtEl>
                                          <p:spTgt spid="5129"/>
                                        </p:tgtEl>
                                        <p:attrNameLst>
                                          <p:attrName>style.visibility</p:attrName>
                                        </p:attrNameLst>
                                      </p:cBhvr>
                                      <p:to>
                                        <p:strVal val="visible"/>
                                      </p:to>
                                    </p:set>
                                    <p:anim calcmode="lin" valueType="num">
                                      <p:cBhvr additive="base">
                                        <p:cTn id="45" dur="500" fill="hold"/>
                                        <p:tgtEl>
                                          <p:spTgt spid="5129"/>
                                        </p:tgtEl>
                                        <p:attrNameLst>
                                          <p:attrName>ppt_x</p:attrName>
                                        </p:attrNameLst>
                                      </p:cBhvr>
                                      <p:tavLst>
                                        <p:tav tm="0">
                                          <p:val>
                                            <p:strVal val="1+#ppt_w/2"/>
                                          </p:val>
                                        </p:tav>
                                        <p:tav tm="100000">
                                          <p:val>
                                            <p:strVal val="#ppt_x"/>
                                          </p:val>
                                        </p:tav>
                                      </p:tavLst>
                                    </p:anim>
                                    <p:anim calcmode="lin" valueType="num">
                                      <p:cBhvr additive="base">
                                        <p:cTn id="46" dur="500" fill="hold"/>
                                        <p:tgtEl>
                                          <p:spTgt spid="5129"/>
                                        </p:tgtEl>
                                        <p:attrNameLst>
                                          <p:attrName>ppt_y</p:attrName>
                                        </p:attrNameLst>
                                      </p:cBhvr>
                                      <p:tavLst>
                                        <p:tav tm="0">
                                          <p:val>
                                            <p:strVal val="#ppt_y"/>
                                          </p:val>
                                        </p:tav>
                                        <p:tav tm="100000">
                                          <p:val>
                                            <p:strVal val="#ppt_y"/>
                                          </p:val>
                                        </p:tav>
                                      </p:tavLst>
                                    </p:anim>
                                  </p:childTnLst>
                                </p:cTn>
                              </p:par>
                              <p:par>
                                <p:cTn id="47" presetID="2" presetClass="entr" presetSubtype="2" fill="hold" grpId="0" nodeType="withEffect">
                                  <p:stCondLst>
                                    <p:cond delay="0"/>
                                  </p:stCondLst>
                                  <p:childTnLst>
                                    <p:set>
                                      <p:cBhvr>
                                        <p:cTn id="48" dur="1" fill="hold">
                                          <p:stCondLst>
                                            <p:cond delay="0"/>
                                          </p:stCondLst>
                                        </p:cTn>
                                        <p:tgtEl>
                                          <p:spTgt spid="8210"/>
                                        </p:tgtEl>
                                        <p:attrNameLst>
                                          <p:attrName>style.visibility</p:attrName>
                                        </p:attrNameLst>
                                      </p:cBhvr>
                                      <p:to>
                                        <p:strVal val="visible"/>
                                      </p:to>
                                    </p:set>
                                    <p:anim calcmode="lin" valueType="num">
                                      <p:cBhvr additive="base">
                                        <p:cTn id="49" dur="500" fill="hold"/>
                                        <p:tgtEl>
                                          <p:spTgt spid="8210"/>
                                        </p:tgtEl>
                                        <p:attrNameLst>
                                          <p:attrName>ppt_x</p:attrName>
                                        </p:attrNameLst>
                                      </p:cBhvr>
                                      <p:tavLst>
                                        <p:tav tm="0">
                                          <p:val>
                                            <p:strVal val="1+#ppt_w/2"/>
                                          </p:val>
                                        </p:tav>
                                        <p:tav tm="100000">
                                          <p:val>
                                            <p:strVal val="#ppt_x"/>
                                          </p:val>
                                        </p:tav>
                                      </p:tavLst>
                                    </p:anim>
                                    <p:anim calcmode="lin" valueType="num">
                                      <p:cBhvr additive="base">
                                        <p:cTn id="50" dur="500" fill="hold"/>
                                        <p:tgtEl>
                                          <p:spTgt spid="8210"/>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8214"/>
                                        </p:tgtEl>
                                        <p:attrNameLst>
                                          <p:attrName>style.visibility</p:attrName>
                                        </p:attrNameLst>
                                      </p:cBhvr>
                                      <p:to>
                                        <p:strVal val="visible"/>
                                      </p:to>
                                    </p:set>
                                    <p:anim calcmode="lin" valueType="num">
                                      <p:cBhvr additive="base">
                                        <p:cTn id="53" dur="500" fill="hold"/>
                                        <p:tgtEl>
                                          <p:spTgt spid="8214"/>
                                        </p:tgtEl>
                                        <p:attrNameLst>
                                          <p:attrName>ppt_x</p:attrName>
                                        </p:attrNameLst>
                                      </p:cBhvr>
                                      <p:tavLst>
                                        <p:tav tm="0">
                                          <p:val>
                                            <p:strVal val="1+#ppt_w/2"/>
                                          </p:val>
                                        </p:tav>
                                        <p:tav tm="100000">
                                          <p:val>
                                            <p:strVal val="#ppt_x"/>
                                          </p:val>
                                        </p:tav>
                                      </p:tavLst>
                                    </p:anim>
                                    <p:anim calcmode="lin" valueType="num">
                                      <p:cBhvr additive="base">
                                        <p:cTn id="54" dur="500" fill="hold"/>
                                        <p:tgtEl>
                                          <p:spTgt spid="8214"/>
                                        </p:tgtEl>
                                        <p:attrNameLst>
                                          <p:attrName>ppt_y</p:attrName>
                                        </p:attrNameLst>
                                      </p:cBhvr>
                                      <p:tavLst>
                                        <p:tav tm="0">
                                          <p:val>
                                            <p:strVal val="#ppt_y"/>
                                          </p:val>
                                        </p:tav>
                                        <p:tav tm="100000">
                                          <p:val>
                                            <p:strVal val="#ppt_y"/>
                                          </p:val>
                                        </p:tav>
                                      </p:tavLst>
                                    </p:anim>
                                  </p:childTnLst>
                                </p:cTn>
                              </p:par>
                              <p:par>
                                <p:cTn id="55" presetID="2" presetClass="entr" presetSubtype="2"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additive="base">
                                        <p:cTn id="57" dur="500" fill="hold"/>
                                        <p:tgtEl>
                                          <p:spTgt spid="19"/>
                                        </p:tgtEl>
                                        <p:attrNameLst>
                                          <p:attrName>ppt_x</p:attrName>
                                        </p:attrNameLst>
                                      </p:cBhvr>
                                      <p:tavLst>
                                        <p:tav tm="0">
                                          <p:val>
                                            <p:strVal val="1+#ppt_w/2"/>
                                          </p:val>
                                        </p:tav>
                                        <p:tav tm="100000">
                                          <p:val>
                                            <p:strVal val="#ppt_x"/>
                                          </p:val>
                                        </p:tav>
                                      </p:tavLst>
                                    </p:anim>
                                    <p:anim calcmode="lin" valueType="num">
                                      <p:cBhvr additive="base">
                                        <p:cTn id="58"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209" grpId="0"/>
      <p:bldP spid="8210" grpId="0"/>
      <p:bldP spid="8211" grpId="0"/>
      <p:bldP spid="8212" grpId="0"/>
      <p:bldP spid="8213" grpId="0"/>
      <p:bldP spid="8214" grpId="0"/>
      <p:bldP spid="82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2"/>
          <p:cNvSpPr>
            <a:spLocks noGrp="1"/>
          </p:cNvSpPr>
          <p:nvPr>
            <p:ph type="sldNum" sz="quarter" idx="10"/>
          </p:nvPr>
        </p:nvSpPr>
        <p:spPr>
          <a:noFill/>
        </p:spPr>
        <p:txBody>
          <a:bodyPr/>
          <a:lstStyle/>
          <a:p>
            <a:fld id="{14ED9B09-FD27-4221-BC99-CE32E6F44B0D}" type="slidenum">
              <a:rPr lang="en-GB" smtClean="0"/>
              <a:pPr/>
              <a:t>11</a:t>
            </a:fld>
            <a:endParaRPr lang="en-GB" smtClean="0"/>
          </a:p>
        </p:txBody>
      </p:sp>
      <p:sp>
        <p:nvSpPr>
          <p:cNvPr id="12291"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Italy - a well defined architecture but a low operational efficiency due to:</a:t>
            </a:r>
          </a:p>
          <a:p>
            <a:pPr eaLnBrk="0" hangingPunct="0">
              <a:lnSpc>
                <a:spcPct val="93000"/>
              </a:lnSpc>
              <a:tabLst>
                <a:tab pos="8559800" algn="r"/>
              </a:tabLst>
            </a:pPr>
            <a:endParaRPr kumimoji="1" lang="en-GB" altLang="de-DE" sz="2100" b="1">
              <a:solidFill>
                <a:srgbClr val="000000"/>
              </a:solidFill>
            </a:endParaRPr>
          </a:p>
          <a:p>
            <a:pPr eaLnBrk="0" hangingPunct="0">
              <a:lnSpc>
                <a:spcPct val="93000"/>
              </a:lnSpc>
              <a:tabLst>
                <a:tab pos="8559800" algn="r"/>
              </a:tabLst>
            </a:pPr>
            <a:endParaRPr kumimoji="1" lang="en-GB" altLang="de-DE" sz="2100" b="1">
              <a:solidFill>
                <a:srgbClr val="000000"/>
              </a:solidFill>
            </a:endParaRPr>
          </a:p>
        </p:txBody>
      </p:sp>
      <p:sp>
        <p:nvSpPr>
          <p:cNvPr id="12292" name="Rectangle 1"/>
          <p:cNvSpPr>
            <a:spLocks noChangeArrowheads="1"/>
          </p:cNvSpPr>
          <p:nvPr/>
        </p:nvSpPr>
        <p:spPr bwMode="auto">
          <a:xfrm>
            <a:off x="357188" y="1785938"/>
            <a:ext cx="8286750" cy="4524375"/>
          </a:xfrm>
          <a:prstGeom prst="rect">
            <a:avLst/>
          </a:prstGeom>
          <a:noFill/>
          <a:ln w="9525">
            <a:noFill/>
            <a:miter lim="800000"/>
            <a:headEnd/>
            <a:tailEnd/>
          </a:ln>
        </p:spPr>
        <p:txBody>
          <a:bodyPr anchor="ctr">
            <a:spAutoFit/>
          </a:bodyPr>
          <a:lstStyle/>
          <a:p>
            <a:pPr marL="268288" indent="-268288" algn="just">
              <a:buFont typeface="Wingdings" pitchFamily="2" charset="2"/>
              <a:buChar char="Ø"/>
            </a:pPr>
            <a:r>
              <a:rPr lang="en-US" sz="1600"/>
              <a:t>Methodologies such as the logical framework and impact evaluation, which are privileged by the EU for the management of its projects, have received low attention </a:t>
            </a:r>
          </a:p>
          <a:p>
            <a:pPr marL="268288" indent="-268288" algn="just">
              <a:buFont typeface="Wingdings" pitchFamily="2" charset="2"/>
              <a:buChar char="Ø"/>
            </a:pPr>
            <a:endParaRPr lang="en-GB" sz="1600"/>
          </a:p>
          <a:p>
            <a:pPr marL="268288" indent="-268288" algn="just" eaLnBrk="0" hangingPunct="0">
              <a:buFont typeface="Wingdings" pitchFamily="2" charset="2"/>
              <a:buChar char="Ø"/>
            </a:pPr>
            <a:r>
              <a:rPr lang="en-US" sz="1600"/>
              <a:t>The evaluation problem has been traditionally conceived as a technique to improve resource allocation, and only recently the focus has been shifted to the improvement of project performance and the control of quality in the deliverance of public goods. </a:t>
            </a:r>
          </a:p>
          <a:p>
            <a:pPr marL="268288" indent="-268288" algn="just" eaLnBrk="0" hangingPunct="0">
              <a:buFont typeface="Wingdings" pitchFamily="2" charset="2"/>
              <a:buChar char="Ø"/>
            </a:pPr>
            <a:endParaRPr lang="en-GB" sz="1600"/>
          </a:p>
          <a:p>
            <a:pPr marL="268288" indent="-268288" algn="just" eaLnBrk="0" hangingPunct="0">
              <a:buFont typeface="Wingdings" pitchFamily="2" charset="2"/>
              <a:buChar char="Ø"/>
            </a:pPr>
            <a:r>
              <a:rPr lang="en-US" sz="1600"/>
              <a:t>Auditing methodologies are based on formal controls of consistency and correctness of the spending and accounting procedures, with only sporadic attempts to look at performance, mostly on the base of disbursement and /or bottom line results.  </a:t>
            </a:r>
          </a:p>
          <a:p>
            <a:pPr marL="268288" indent="-268288" algn="just" eaLnBrk="0" hangingPunct="0">
              <a:buFont typeface="Wingdings" pitchFamily="2" charset="2"/>
              <a:buChar char="Ø"/>
            </a:pPr>
            <a:endParaRPr lang="en-GB" sz="1600"/>
          </a:p>
          <a:p>
            <a:pPr marL="268288" indent="-268288" algn="just" eaLnBrk="0" hangingPunct="0">
              <a:buFont typeface="Wingdings" pitchFamily="2" charset="2"/>
              <a:buChar char="Ø"/>
            </a:pPr>
            <a:r>
              <a:rPr lang="en-US" sz="1600"/>
              <a:t>Expenditures at all level of government and lay-outs for individual projects are increasingly disconnected, due to the fact that they follow different systems of accounting, with the flow of expenditure at the government level being regulated by a cash flow constraint applied discretionally to individual allocations. </a:t>
            </a:r>
          </a:p>
          <a:p>
            <a:pPr marL="268288" indent="-268288" algn="just" eaLnBrk="0" hangingPunct="0">
              <a:buFont typeface="Wingdings" pitchFamily="2" charset="2"/>
              <a:buChar char="Ø"/>
            </a:pPr>
            <a:endParaRPr lang="en-GB" sz="1600"/>
          </a:p>
          <a:p>
            <a:pPr marL="268288" indent="-268288" algn="just" eaLnBrk="0" hangingPunct="0">
              <a:buFont typeface="Wingdings" pitchFamily="2" charset="2"/>
              <a:buChar char="Ø"/>
            </a:pPr>
            <a:r>
              <a:rPr lang="en-US" sz="1600"/>
              <a:t>The concentration of human resources in  the field of project evaluation is not matched by a comparable allocation of money, discretionary funds  and organizational power. </a:t>
            </a:r>
          </a:p>
        </p:txBody>
      </p:sp>
      <p:sp>
        <p:nvSpPr>
          <p:cNvPr id="5" name="Line 7"/>
          <p:cNvSpPr>
            <a:spLocks noChangeShapeType="1"/>
          </p:cNvSpPr>
          <p:nvPr/>
        </p:nvSpPr>
        <p:spPr bwMode="auto">
          <a:xfrm>
            <a:off x="428596" y="240823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6" name="Line 7"/>
          <p:cNvSpPr>
            <a:spLocks noChangeShapeType="1"/>
          </p:cNvSpPr>
          <p:nvPr/>
        </p:nvSpPr>
        <p:spPr bwMode="auto">
          <a:xfrm>
            <a:off x="428596" y="334010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7" name="Line 7"/>
          <p:cNvSpPr>
            <a:spLocks noChangeShapeType="1"/>
          </p:cNvSpPr>
          <p:nvPr/>
        </p:nvSpPr>
        <p:spPr bwMode="auto">
          <a:xfrm>
            <a:off x="428596" y="4340225"/>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8" name="Line 7"/>
          <p:cNvSpPr>
            <a:spLocks noChangeShapeType="1"/>
          </p:cNvSpPr>
          <p:nvPr/>
        </p:nvSpPr>
        <p:spPr bwMode="auto">
          <a:xfrm>
            <a:off x="428596" y="5553075"/>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317500" y="908050"/>
            <a:ext cx="8509000"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dirty="0">
                <a:solidFill>
                  <a:srgbClr val="000000"/>
                </a:solidFill>
              </a:rPr>
              <a:t>Management of performance framework – a response to situations of weakness</a:t>
            </a:r>
          </a:p>
        </p:txBody>
      </p:sp>
      <p:sp>
        <p:nvSpPr>
          <p:cNvPr id="26" name="Rectangle 39"/>
          <p:cNvSpPr>
            <a:spLocks noChangeArrowheads="1"/>
          </p:cNvSpPr>
          <p:nvPr/>
        </p:nvSpPr>
        <p:spPr bwMode="auto">
          <a:xfrm>
            <a:off x="5139134" y="2428868"/>
            <a:ext cx="3587262" cy="2571768"/>
          </a:xfrm>
          <a:prstGeom prst="rect">
            <a:avLst/>
          </a:prstGeom>
          <a:solidFill>
            <a:schemeClr val="accent2">
              <a:lumMod val="50000"/>
            </a:schemeClr>
          </a:solidFill>
          <a:ln w="9525">
            <a:noFill/>
            <a:prstDash val="dash"/>
            <a:miter lim="800000"/>
            <a:headEnd/>
            <a:tailEnd/>
          </a:ln>
          <a:effectLst>
            <a:outerShdw blurRad="50800" dir="5400000" algn="t" rotWithShape="0">
              <a:prstClr val="black">
                <a:alpha val="40000"/>
              </a:prstClr>
            </a:outerShdw>
          </a:effectLst>
          <a:scene3d>
            <a:camera prst="orthographicFront"/>
            <a:lightRig rig="threePt" dir="t"/>
          </a:scene3d>
          <a:sp3d>
            <a:bevelT w="165100" prst="coolSlant"/>
          </a:sp3d>
        </p:spPr>
        <p:txBody>
          <a:bodyPr wrap="none" lIns="0" tIns="0" rIns="0" bIns="0" anchor="ctr"/>
          <a:lstStyle/>
          <a:p>
            <a:pPr algn="ctr" eaLnBrk="0" hangingPunct="0">
              <a:defRPr/>
            </a:pPr>
            <a:endParaRPr kumimoji="1" lang="en-GB" sz="1000" b="1">
              <a:solidFill>
                <a:srgbClr val="000000"/>
              </a:solidFill>
              <a:latin typeface="Times New Roman" pitchFamily="18" charset="0"/>
            </a:endParaRPr>
          </a:p>
        </p:txBody>
      </p:sp>
      <p:sp>
        <p:nvSpPr>
          <p:cNvPr id="13318" name="Text Box 42"/>
          <p:cNvSpPr txBox="1">
            <a:spLocks noChangeArrowheads="1"/>
          </p:cNvSpPr>
          <p:nvPr/>
        </p:nvSpPr>
        <p:spPr bwMode="auto">
          <a:xfrm>
            <a:off x="5786438" y="2089150"/>
            <a:ext cx="2279650" cy="246063"/>
          </a:xfrm>
          <a:prstGeom prst="rect">
            <a:avLst/>
          </a:prstGeom>
          <a:noFill/>
          <a:ln w="9525">
            <a:noFill/>
            <a:miter lim="800000"/>
            <a:headEnd/>
            <a:tailEnd/>
          </a:ln>
        </p:spPr>
        <p:txBody>
          <a:bodyPr wrap="none" lIns="0" tIns="0" rIns="0" bIns="0">
            <a:spAutoFit/>
          </a:bodyPr>
          <a:lstStyle/>
          <a:p>
            <a:pPr algn="ctr" eaLnBrk="0" hangingPunct="0"/>
            <a:r>
              <a:rPr kumimoji="1" lang="en-GB" sz="1600" b="1">
                <a:solidFill>
                  <a:srgbClr val="000000"/>
                </a:solidFill>
              </a:rPr>
              <a:t>Management response </a:t>
            </a:r>
          </a:p>
        </p:txBody>
      </p:sp>
      <p:sp>
        <p:nvSpPr>
          <p:cNvPr id="30" name="Freeform 44"/>
          <p:cNvSpPr>
            <a:spLocks/>
          </p:cNvSpPr>
          <p:nvPr/>
        </p:nvSpPr>
        <p:spPr bwMode="auto">
          <a:xfrm rot="21519933">
            <a:off x="4644793" y="2502980"/>
            <a:ext cx="256442" cy="2304000"/>
          </a:xfrm>
          <a:custGeom>
            <a:avLst/>
            <a:gdLst/>
            <a:ahLst/>
            <a:cxnLst>
              <a:cxn ang="0">
                <a:pos x="0" y="0"/>
              </a:cxn>
              <a:cxn ang="0">
                <a:pos x="193" y="462"/>
              </a:cxn>
              <a:cxn ang="0">
                <a:pos x="0" y="915"/>
              </a:cxn>
            </a:cxnLst>
            <a:rect l="0" t="0" r="r" b="b"/>
            <a:pathLst>
              <a:path w="193" h="915">
                <a:moveTo>
                  <a:pt x="0" y="0"/>
                </a:moveTo>
                <a:lnTo>
                  <a:pt x="193" y="462"/>
                </a:lnTo>
                <a:lnTo>
                  <a:pt x="0" y="915"/>
                </a:lnTo>
              </a:path>
            </a:pathLst>
          </a:custGeom>
          <a:noFill/>
          <a:ln w="76200" cap="flat" cmpd="sng">
            <a:solidFill>
              <a:schemeClr val="accent2">
                <a:lumMod val="75000"/>
              </a:schemeClr>
            </a:solidFill>
            <a:prstDash val="solid"/>
            <a:round/>
            <a:headEnd/>
            <a:tailEnd/>
          </a:ln>
          <a:effectLst>
            <a:outerShdw blurRad="50800" dir="5400000" algn="t" rotWithShape="0">
              <a:prstClr val="black">
                <a:alpha val="40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
        <p:nvSpPr>
          <p:cNvPr id="13322" name="Text Box 23"/>
          <p:cNvSpPr txBox="1">
            <a:spLocks noChangeArrowheads="1"/>
          </p:cNvSpPr>
          <p:nvPr/>
        </p:nvSpPr>
        <p:spPr bwMode="auto">
          <a:xfrm>
            <a:off x="5565775" y="2693988"/>
            <a:ext cx="2792413" cy="1878012"/>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600">
                <a:solidFill>
                  <a:srgbClr val="FFFFFF"/>
                </a:solidFill>
              </a:rPr>
              <a:t>Political leadership involved in planning process</a:t>
            </a:r>
          </a:p>
          <a:p>
            <a:pPr marL="88900" indent="-88900" eaLnBrk="0" hangingPunct="0">
              <a:spcAft>
                <a:spcPts val="600"/>
              </a:spcAft>
              <a:buFontTx/>
              <a:buChar char="•"/>
            </a:pPr>
            <a:r>
              <a:rPr kumimoji="1" lang="en-GB" altLang="it-IT" sz="1600">
                <a:solidFill>
                  <a:srgbClr val="FFFFFF"/>
                </a:solidFill>
              </a:rPr>
              <a:t>Good management practice is enforced in daily operations</a:t>
            </a:r>
          </a:p>
          <a:p>
            <a:pPr marL="88900" indent="-88900" eaLnBrk="0" hangingPunct="0">
              <a:buFontTx/>
              <a:buChar char="•"/>
            </a:pPr>
            <a:r>
              <a:rPr kumimoji="1" lang="en-GB" altLang="it-IT" sz="1600">
                <a:solidFill>
                  <a:srgbClr val="FFFFFF"/>
                </a:solidFill>
              </a:rPr>
              <a:t>Advanced dialogue with international financing institutions on policy priorities</a:t>
            </a:r>
          </a:p>
        </p:txBody>
      </p:sp>
      <p:sp>
        <p:nvSpPr>
          <p:cNvPr id="37" name="Rectangle 39"/>
          <p:cNvSpPr>
            <a:spLocks noChangeArrowheads="1"/>
          </p:cNvSpPr>
          <p:nvPr/>
        </p:nvSpPr>
        <p:spPr bwMode="auto">
          <a:xfrm>
            <a:off x="457196" y="2404496"/>
            <a:ext cx="3587262" cy="2571768"/>
          </a:xfrm>
          <a:prstGeom prst="rect">
            <a:avLst/>
          </a:prstGeom>
          <a:solidFill>
            <a:srgbClr val="FF0000"/>
          </a:solidFill>
          <a:ln w="9525">
            <a:noFill/>
            <a:prstDash val="dash"/>
            <a:miter lim="800000"/>
            <a:headEnd/>
            <a:tailEnd/>
          </a:ln>
          <a:effectLst>
            <a:outerShdw blurRad="50800" dir="5400000" algn="t" rotWithShape="0">
              <a:prstClr val="black">
                <a:alpha val="40000"/>
              </a:prstClr>
            </a:outerShdw>
          </a:effectLst>
          <a:scene3d>
            <a:camera prst="orthographicFront"/>
            <a:lightRig rig="threePt" dir="t"/>
          </a:scene3d>
          <a:sp3d>
            <a:bevelT w="165100" prst="coolSlant"/>
          </a:sp3d>
        </p:spPr>
        <p:txBody>
          <a:bodyPr wrap="none" lIns="0" tIns="0" rIns="0" bIns="0" anchor="ctr"/>
          <a:lstStyle/>
          <a:p>
            <a:pPr algn="ctr" eaLnBrk="0" hangingPunct="0">
              <a:defRPr/>
            </a:pPr>
            <a:endParaRPr kumimoji="1" lang="en-GB" sz="1000" b="1">
              <a:solidFill>
                <a:srgbClr val="000000"/>
              </a:solidFill>
              <a:latin typeface="Times New Roman" pitchFamily="18" charset="0"/>
            </a:endParaRPr>
          </a:p>
        </p:txBody>
      </p:sp>
      <p:sp>
        <p:nvSpPr>
          <p:cNvPr id="13326" name="Text Box 42"/>
          <p:cNvSpPr txBox="1">
            <a:spLocks noChangeArrowheads="1"/>
          </p:cNvSpPr>
          <p:nvPr/>
        </p:nvSpPr>
        <p:spPr bwMode="auto">
          <a:xfrm>
            <a:off x="1011238" y="2089150"/>
            <a:ext cx="2327275" cy="246063"/>
          </a:xfrm>
          <a:prstGeom prst="rect">
            <a:avLst/>
          </a:prstGeom>
          <a:noFill/>
          <a:ln w="9525">
            <a:noFill/>
            <a:miter lim="800000"/>
            <a:headEnd/>
            <a:tailEnd/>
          </a:ln>
        </p:spPr>
        <p:txBody>
          <a:bodyPr wrap="none" lIns="0" tIns="0" rIns="0" bIns="0">
            <a:spAutoFit/>
          </a:bodyPr>
          <a:lstStyle/>
          <a:p>
            <a:pPr algn="ctr" eaLnBrk="0" hangingPunct="0"/>
            <a:r>
              <a:rPr kumimoji="1" lang="en-GB" sz="1600" b="1">
                <a:solidFill>
                  <a:srgbClr val="000000"/>
                </a:solidFill>
              </a:rPr>
              <a:t>Situations of weakness </a:t>
            </a:r>
          </a:p>
        </p:txBody>
      </p:sp>
      <p:sp>
        <p:nvSpPr>
          <p:cNvPr id="13327" name="Text Box 23"/>
          <p:cNvSpPr txBox="1">
            <a:spLocks noChangeArrowheads="1"/>
          </p:cNvSpPr>
          <p:nvPr/>
        </p:nvSpPr>
        <p:spPr bwMode="auto">
          <a:xfrm>
            <a:off x="571500" y="2589213"/>
            <a:ext cx="3429000" cy="2200275"/>
          </a:xfrm>
          <a:prstGeom prst="rect">
            <a:avLst/>
          </a:prstGeom>
          <a:noFill/>
          <a:ln w="9525">
            <a:noFill/>
            <a:miter lim="800000"/>
            <a:headEnd/>
            <a:tailEnd/>
          </a:ln>
        </p:spPr>
        <p:txBody>
          <a:bodyPr lIns="0" tIns="0" rIns="0" bIns="0">
            <a:spAutoFit/>
          </a:bodyPr>
          <a:lstStyle/>
          <a:p>
            <a:pPr marL="88900" indent="-88900" eaLnBrk="0" hangingPunct="0">
              <a:spcAft>
                <a:spcPts val="600"/>
              </a:spcAft>
              <a:buFontTx/>
              <a:buChar char="•"/>
            </a:pPr>
            <a:r>
              <a:rPr kumimoji="1" lang="en-GB" altLang="it-IT" sz="1600">
                <a:solidFill>
                  <a:srgbClr val="FFFFFF"/>
                </a:solidFill>
              </a:rPr>
              <a:t>Political leadership driven by short-term agenda  </a:t>
            </a:r>
          </a:p>
          <a:p>
            <a:pPr marL="88900" indent="-88900" eaLnBrk="0" hangingPunct="0">
              <a:spcAft>
                <a:spcPts val="600"/>
              </a:spcAft>
              <a:buFontTx/>
              <a:buChar char="•"/>
            </a:pPr>
            <a:r>
              <a:rPr kumimoji="1" lang="en-GB" altLang="it-IT" sz="1600">
                <a:solidFill>
                  <a:srgbClr val="FFFFFF"/>
                </a:solidFill>
              </a:rPr>
              <a:t>Performance principle not yet accepted/understood </a:t>
            </a:r>
          </a:p>
          <a:p>
            <a:pPr marL="88900" indent="-88900" eaLnBrk="0" hangingPunct="0">
              <a:spcAft>
                <a:spcPts val="600"/>
              </a:spcAft>
              <a:buFontTx/>
              <a:buChar char="•"/>
            </a:pPr>
            <a:r>
              <a:rPr kumimoji="1" lang="en-GB" altLang="it-IT" sz="1600">
                <a:solidFill>
                  <a:srgbClr val="FFFFFF"/>
                </a:solidFill>
              </a:rPr>
              <a:t>Management practice is weak, driven by urgency </a:t>
            </a:r>
          </a:p>
          <a:p>
            <a:pPr marL="88900" indent="-88900" eaLnBrk="0" hangingPunct="0">
              <a:buFontTx/>
              <a:buChar char="•"/>
            </a:pPr>
            <a:r>
              <a:rPr kumimoji="1" lang="en-GB" altLang="it-IT" sz="1600">
                <a:solidFill>
                  <a:srgbClr val="FFFFFF"/>
                </a:solidFill>
              </a:rPr>
              <a:t>Dialogue with international financial institutions still at project level</a:t>
            </a:r>
          </a:p>
        </p:txBody>
      </p:sp>
      <p:sp>
        <p:nvSpPr>
          <p:cNvPr id="12" name="Rectangle 44"/>
          <p:cNvSpPr>
            <a:spLocks noChangeArrowheads="1"/>
          </p:cNvSpPr>
          <p:nvPr/>
        </p:nvSpPr>
        <p:spPr bwMode="auto">
          <a:xfrm>
            <a:off x="417606" y="5786454"/>
            <a:ext cx="8291146" cy="720000"/>
          </a:xfrm>
          <a:prstGeom prst="rect">
            <a:avLst/>
          </a:prstGeom>
          <a:solidFill>
            <a:schemeClr val="accent2"/>
          </a:solidFill>
          <a:ln w="9525">
            <a:noFill/>
            <a:miter lim="800000"/>
            <a:headEnd/>
            <a:tailEnd/>
          </a:ln>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US" sz="1000" b="1">
              <a:solidFill>
                <a:srgbClr val="000000"/>
              </a:solidFill>
              <a:latin typeface="Times New Roman" pitchFamily="18" charset="0"/>
            </a:endParaRPr>
          </a:p>
        </p:txBody>
      </p:sp>
      <p:sp>
        <p:nvSpPr>
          <p:cNvPr id="13331" name="Text Box 45"/>
          <p:cNvSpPr txBox="1">
            <a:spLocks noChangeArrowheads="1"/>
          </p:cNvSpPr>
          <p:nvPr/>
        </p:nvSpPr>
        <p:spPr bwMode="auto">
          <a:xfrm>
            <a:off x="484188" y="5929313"/>
            <a:ext cx="8128000" cy="430212"/>
          </a:xfrm>
          <a:prstGeom prst="rect">
            <a:avLst/>
          </a:prstGeom>
          <a:noFill/>
          <a:ln w="9525">
            <a:noFill/>
            <a:miter lim="800000"/>
            <a:headEnd/>
            <a:tailEnd/>
          </a:ln>
        </p:spPr>
        <p:txBody>
          <a:bodyPr lIns="0" tIns="0" rIns="0" bIns="0">
            <a:spAutoFit/>
          </a:bodyPr>
          <a:lstStyle/>
          <a:p>
            <a:pPr algn="ctr" eaLnBrk="0" hangingPunct="0"/>
            <a:r>
              <a:rPr kumimoji="1" lang="en-US" sz="1400" b="1" i="1">
                <a:solidFill>
                  <a:srgbClr val="000000"/>
                </a:solidFill>
              </a:rPr>
              <a:t>Minister in past UK Government : ‘Political leaders need show competence and continuous support on performance framework to ensure that the practice is accepted by the civil service’</a:t>
            </a:r>
          </a:p>
        </p:txBody>
      </p:sp>
      <p:sp>
        <p:nvSpPr>
          <p:cNvPr id="14" name="Freeform 44"/>
          <p:cNvSpPr>
            <a:spLocks/>
          </p:cNvSpPr>
          <p:nvPr/>
        </p:nvSpPr>
        <p:spPr bwMode="auto">
          <a:xfrm rot="21519933">
            <a:off x="4358758" y="2502980"/>
            <a:ext cx="256442" cy="2304000"/>
          </a:xfrm>
          <a:custGeom>
            <a:avLst/>
            <a:gdLst/>
            <a:ahLst/>
            <a:cxnLst>
              <a:cxn ang="0">
                <a:pos x="0" y="0"/>
              </a:cxn>
              <a:cxn ang="0">
                <a:pos x="193" y="462"/>
              </a:cxn>
              <a:cxn ang="0">
                <a:pos x="0" y="915"/>
              </a:cxn>
            </a:cxnLst>
            <a:rect l="0" t="0" r="r" b="b"/>
            <a:pathLst>
              <a:path w="193" h="915">
                <a:moveTo>
                  <a:pt x="0" y="0"/>
                </a:moveTo>
                <a:lnTo>
                  <a:pt x="193" y="462"/>
                </a:lnTo>
                <a:lnTo>
                  <a:pt x="0" y="915"/>
                </a:lnTo>
              </a:path>
            </a:pathLst>
          </a:custGeom>
          <a:noFill/>
          <a:ln w="76200" cap="flat" cmpd="sng">
            <a:solidFill>
              <a:srgbClr val="FF0000"/>
            </a:solidFill>
            <a:prstDash val="solid"/>
            <a:round/>
            <a:headEnd/>
            <a:tailEnd/>
          </a:ln>
          <a:effectLst>
            <a:outerShdw blurRad="50800" dir="5400000" algn="t" rotWithShape="0">
              <a:prstClr val="black">
                <a:alpha val="40000"/>
              </a:prstClr>
            </a:outerShdw>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GB" sz="1000" b="1">
              <a:solidFill>
                <a:srgbClr val="000000"/>
              </a:solidFill>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0"/>
          </p:nvPr>
        </p:nvSpPr>
        <p:spPr/>
        <p:txBody>
          <a:bodyPr/>
          <a:lstStyle/>
          <a:p>
            <a:pPr>
              <a:defRPr/>
            </a:pPr>
            <a:fld id="{D90EA4D8-7C74-49B9-826F-89CA7F46DA80}" type="slidenum">
              <a:rPr lang="en-GB" smtClean="0"/>
              <a:pPr>
                <a:defRPr/>
              </a:pPr>
              <a:t>13</a:t>
            </a:fld>
            <a:endParaRPr lang="en-GB"/>
          </a:p>
        </p:txBody>
      </p:sp>
      <p:sp>
        <p:nvSpPr>
          <p:cNvPr id="3" name="Rectangle 4"/>
          <p:cNvSpPr>
            <a:spLocks noChangeArrowheads="1"/>
          </p:cNvSpPr>
          <p:nvPr/>
        </p:nvSpPr>
        <p:spPr bwMode="auto">
          <a:xfrm>
            <a:off x="317500" y="908050"/>
            <a:ext cx="8509000"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dirty="0" smtClean="0">
                <a:solidFill>
                  <a:srgbClr val="000000"/>
                </a:solidFill>
              </a:rPr>
              <a:t>A full PIM assessment framework is under preparation based on an initial checklist of issues included in the book </a:t>
            </a:r>
            <a:endParaRPr kumimoji="1" lang="en-GB" altLang="de-DE" sz="2100" b="1" dirty="0">
              <a:solidFill>
                <a:srgbClr val="000000"/>
              </a:solidFill>
            </a:endParaRPr>
          </a:p>
        </p:txBody>
      </p:sp>
      <p:sp>
        <p:nvSpPr>
          <p:cNvPr id="4" name="Freeform 3"/>
          <p:cNvSpPr>
            <a:spLocks/>
          </p:cNvSpPr>
          <p:nvPr/>
        </p:nvSpPr>
        <p:spPr bwMode="auto">
          <a:xfrm>
            <a:off x="285720" y="2035175"/>
            <a:ext cx="4133850" cy="1843088"/>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5" name="Freeform 4"/>
          <p:cNvSpPr>
            <a:spLocks/>
          </p:cNvSpPr>
          <p:nvPr/>
        </p:nvSpPr>
        <p:spPr bwMode="auto">
          <a:xfrm flipH="1">
            <a:off x="4686270" y="2035175"/>
            <a:ext cx="4133850" cy="1843088"/>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6" name="Freeform 5"/>
          <p:cNvSpPr>
            <a:spLocks/>
          </p:cNvSpPr>
          <p:nvPr/>
        </p:nvSpPr>
        <p:spPr bwMode="auto">
          <a:xfrm flipV="1">
            <a:off x="285720" y="4087813"/>
            <a:ext cx="4133850" cy="1843087"/>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7" name="Freeform 6"/>
          <p:cNvSpPr>
            <a:spLocks/>
          </p:cNvSpPr>
          <p:nvPr/>
        </p:nvSpPr>
        <p:spPr bwMode="auto">
          <a:xfrm flipH="1" flipV="1">
            <a:off x="4686270" y="4087813"/>
            <a:ext cx="4133850" cy="1843087"/>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8" name="Text Box 7"/>
          <p:cNvSpPr txBox="1">
            <a:spLocks noChangeArrowheads="1"/>
          </p:cNvSpPr>
          <p:nvPr/>
        </p:nvSpPr>
        <p:spPr bwMode="auto">
          <a:xfrm>
            <a:off x="3491880" y="3521373"/>
            <a:ext cx="2088232" cy="923330"/>
          </a:xfrm>
          <a:prstGeom prst="rect">
            <a:avLst/>
          </a:prstGeom>
          <a:noFill/>
          <a:ln w="6350">
            <a:noFill/>
            <a:miter lim="800000"/>
            <a:headEnd/>
            <a:tailEnd/>
          </a:ln>
        </p:spPr>
        <p:txBody>
          <a:bodyPr wrap="square" lIns="0" tIns="0" rIns="0" bIns="0" anchor="ctr">
            <a:spAutoFit/>
          </a:bodyPr>
          <a:lstStyle/>
          <a:p>
            <a:pPr algn="ctr"/>
            <a:r>
              <a:rPr lang="it-IT" sz="2000" dirty="0" smtClean="0"/>
              <a:t>Ten </a:t>
            </a:r>
            <a:r>
              <a:rPr lang="it-IT" sz="2000" dirty="0" err="1" smtClean="0"/>
              <a:t>issues</a:t>
            </a:r>
            <a:r>
              <a:rPr lang="it-IT" sz="2000" dirty="0" smtClean="0"/>
              <a:t> </a:t>
            </a:r>
            <a:r>
              <a:rPr lang="it-IT" sz="2000" dirty="0" err="1" smtClean="0"/>
              <a:t>framed</a:t>
            </a:r>
            <a:r>
              <a:rPr lang="it-IT" sz="2000" dirty="0" smtClean="0"/>
              <a:t> </a:t>
            </a:r>
            <a:r>
              <a:rPr lang="it-IT" sz="2000" dirty="0" err="1" smtClean="0"/>
              <a:t>around</a:t>
            </a:r>
            <a:r>
              <a:rPr lang="it-IT" sz="2000" dirty="0" smtClean="0"/>
              <a:t> 4 </a:t>
            </a:r>
            <a:r>
              <a:rPr lang="it-IT" sz="2000" dirty="0" err="1" smtClean="0"/>
              <a:t>cornerstones</a:t>
            </a:r>
            <a:endParaRPr lang="it-IT" sz="2000" dirty="0"/>
          </a:p>
        </p:txBody>
      </p:sp>
      <p:sp>
        <p:nvSpPr>
          <p:cNvPr id="9" name="Rectangle 9"/>
          <p:cNvSpPr>
            <a:spLocks noChangeArrowheads="1"/>
          </p:cNvSpPr>
          <p:nvPr/>
        </p:nvSpPr>
        <p:spPr bwMode="auto">
          <a:xfrm>
            <a:off x="5454650" y="2566065"/>
            <a:ext cx="2861766" cy="430887"/>
          </a:xfrm>
          <a:prstGeom prst="rect">
            <a:avLst/>
          </a:prstGeom>
          <a:noFill/>
          <a:ln w="6350">
            <a:noFill/>
            <a:miter lim="800000"/>
            <a:headEnd/>
            <a:tailEnd/>
          </a:ln>
          <a:effectLst/>
        </p:spPr>
        <p:txBody>
          <a:bodyPr wrap="square" lIns="0" tIns="0" rIns="0" bIns="0">
            <a:spAutoFit/>
          </a:bodyPr>
          <a:lstStyle/>
          <a:p>
            <a:pPr marL="0" lvl="1" indent="1588" algn="ctr" defTabSz="330200" fontAlgn="auto">
              <a:spcBef>
                <a:spcPts val="0"/>
              </a:spcBef>
              <a:spcAft>
                <a:spcPts val="0"/>
              </a:spcAft>
              <a:tabLst>
                <a:tab pos="8521700" algn="r"/>
              </a:tabLst>
              <a:defRPr/>
            </a:pPr>
            <a:r>
              <a:rPr lang="en-GB" sz="1400" b="1" i="1" dirty="0"/>
              <a:t>EVALUATION OF INVESTMENT PROJECTS</a:t>
            </a:r>
            <a:endParaRPr lang="en-GB" altLang="de-DE" sz="1400" dirty="0">
              <a:cs typeface="+mn-cs"/>
            </a:endParaRPr>
          </a:p>
        </p:txBody>
      </p:sp>
      <p:sp>
        <p:nvSpPr>
          <p:cNvPr id="10" name="Rectangle 10"/>
          <p:cNvSpPr>
            <a:spLocks noChangeArrowheads="1"/>
          </p:cNvSpPr>
          <p:nvPr/>
        </p:nvSpPr>
        <p:spPr bwMode="auto">
          <a:xfrm>
            <a:off x="8543925" y="1981200"/>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b</a:t>
            </a:r>
            <a:endParaRPr lang="en-GB" sz="1200" dirty="0">
              <a:solidFill>
                <a:schemeClr val="bg1"/>
              </a:solidFill>
              <a:cs typeface="+mn-cs"/>
            </a:endParaRPr>
          </a:p>
        </p:txBody>
      </p:sp>
      <p:sp>
        <p:nvSpPr>
          <p:cNvPr id="11" name="Rectangle 13"/>
          <p:cNvSpPr>
            <a:spLocks noChangeArrowheads="1"/>
          </p:cNvSpPr>
          <p:nvPr/>
        </p:nvSpPr>
        <p:spPr bwMode="auto">
          <a:xfrm>
            <a:off x="292100" y="4371975"/>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c</a:t>
            </a:r>
            <a:endParaRPr lang="en-GB" sz="1200" dirty="0">
              <a:solidFill>
                <a:schemeClr val="bg1"/>
              </a:solidFill>
              <a:cs typeface="+mn-cs"/>
            </a:endParaRPr>
          </a:p>
        </p:txBody>
      </p:sp>
      <p:sp>
        <p:nvSpPr>
          <p:cNvPr id="12" name="Rectangle 14"/>
          <p:cNvSpPr>
            <a:spLocks noChangeArrowheads="1"/>
          </p:cNvSpPr>
          <p:nvPr/>
        </p:nvSpPr>
        <p:spPr bwMode="auto">
          <a:xfrm>
            <a:off x="292100" y="1981200"/>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a</a:t>
            </a:r>
            <a:endParaRPr lang="en-GB" sz="1200" dirty="0">
              <a:solidFill>
                <a:schemeClr val="bg1"/>
              </a:solidFill>
              <a:cs typeface="+mn-cs"/>
            </a:endParaRPr>
          </a:p>
        </p:txBody>
      </p:sp>
      <p:sp>
        <p:nvSpPr>
          <p:cNvPr id="13" name="Rectangle 16"/>
          <p:cNvSpPr>
            <a:spLocks noChangeArrowheads="1"/>
          </p:cNvSpPr>
          <p:nvPr/>
        </p:nvSpPr>
        <p:spPr bwMode="auto">
          <a:xfrm>
            <a:off x="762000" y="2566065"/>
            <a:ext cx="3161928" cy="430887"/>
          </a:xfrm>
          <a:prstGeom prst="rect">
            <a:avLst/>
          </a:prstGeom>
          <a:noFill/>
          <a:ln w="6350">
            <a:noFill/>
            <a:miter lim="800000"/>
            <a:headEnd/>
            <a:tailEnd/>
          </a:ln>
        </p:spPr>
        <p:txBody>
          <a:bodyPr wrap="square" lIns="0" tIns="0" rIns="0" bIns="0">
            <a:spAutoFit/>
          </a:bodyPr>
          <a:lstStyle/>
          <a:p>
            <a:pPr marL="0" lvl="1" indent="1588" defTabSz="330200">
              <a:tabLst>
                <a:tab pos="8521700" algn="r"/>
              </a:tabLst>
            </a:pPr>
            <a:r>
              <a:rPr lang="en-GB" sz="1400" b="1" i="1" dirty="0"/>
              <a:t>THE PROCESS OF PRIORITIZING INFRASTRUCTURE INVESTMENT</a:t>
            </a:r>
            <a:endParaRPr lang="en-GB" altLang="de-DE" sz="1400" dirty="0"/>
          </a:p>
        </p:txBody>
      </p:sp>
      <p:sp>
        <p:nvSpPr>
          <p:cNvPr id="14" name="Rectangle 17"/>
          <p:cNvSpPr>
            <a:spLocks noChangeArrowheads="1"/>
          </p:cNvSpPr>
          <p:nvPr/>
        </p:nvSpPr>
        <p:spPr bwMode="auto">
          <a:xfrm>
            <a:off x="8543925" y="4371975"/>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d</a:t>
            </a:r>
            <a:endParaRPr lang="en-GB" sz="1200" dirty="0">
              <a:solidFill>
                <a:schemeClr val="bg1"/>
              </a:solidFill>
              <a:cs typeface="+mn-cs"/>
            </a:endParaRPr>
          </a:p>
        </p:txBody>
      </p:sp>
      <p:sp>
        <p:nvSpPr>
          <p:cNvPr id="15" name="Rectangle 19"/>
          <p:cNvSpPr>
            <a:spLocks noChangeArrowheads="1"/>
          </p:cNvSpPr>
          <p:nvPr/>
        </p:nvSpPr>
        <p:spPr bwMode="auto">
          <a:xfrm>
            <a:off x="5670674" y="4941168"/>
            <a:ext cx="2357710" cy="430887"/>
          </a:xfrm>
          <a:prstGeom prst="rect">
            <a:avLst/>
          </a:prstGeom>
          <a:noFill/>
          <a:ln w="6350">
            <a:noFill/>
            <a:miter lim="800000"/>
            <a:headEnd/>
            <a:tailEnd/>
          </a:ln>
          <a:effectLst/>
        </p:spPr>
        <p:txBody>
          <a:bodyPr wrap="square" lIns="0" tIns="0" rIns="0" bIns="0">
            <a:spAutoFit/>
          </a:bodyPr>
          <a:lstStyle/>
          <a:p>
            <a:pPr marL="188913" lvl="1" indent="-187325" defTabSz="330200" fontAlgn="auto">
              <a:spcBef>
                <a:spcPts val="0"/>
              </a:spcBef>
              <a:spcAft>
                <a:spcPts val="0"/>
              </a:spcAft>
              <a:buFontTx/>
              <a:buChar char="•"/>
              <a:tabLst>
                <a:tab pos="8521700" algn="r"/>
              </a:tabLst>
              <a:defRPr/>
            </a:pPr>
            <a:endParaRPr lang="de-DE" altLang="de-DE" sz="1400" dirty="0">
              <a:cs typeface="+mn-cs"/>
            </a:endParaRPr>
          </a:p>
          <a:p>
            <a:pPr marL="0" lvl="1" indent="1588" defTabSz="330200" fontAlgn="auto">
              <a:spcBef>
                <a:spcPts val="0"/>
              </a:spcBef>
              <a:spcAft>
                <a:spcPts val="0"/>
              </a:spcAft>
              <a:tabLst>
                <a:tab pos="8521700" algn="r"/>
              </a:tabLst>
              <a:defRPr/>
            </a:pPr>
            <a:r>
              <a:rPr lang="en-GB" sz="1400" b="1" i="1" dirty="0"/>
              <a:t>INSTITUTIONAL SET UP</a:t>
            </a:r>
            <a:endParaRPr lang="en-GB" altLang="de-DE" sz="1400" dirty="0">
              <a:cs typeface="+mn-cs"/>
            </a:endParaRPr>
          </a:p>
        </p:txBody>
      </p:sp>
      <p:sp>
        <p:nvSpPr>
          <p:cNvPr id="16" name="Rectangle 24"/>
          <p:cNvSpPr>
            <a:spLocks noChangeArrowheads="1"/>
          </p:cNvSpPr>
          <p:nvPr/>
        </p:nvSpPr>
        <p:spPr bwMode="auto">
          <a:xfrm>
            <a:off x="371475" y="5157192"/>
            <a:ext cx="3495675" cy="430887"/>
          </a:xfrm>
          <a:prstGeom prst="rect">
            <a:avLst/>
          </a:prstGeom>
          <a:noFill/>
          <a:ln w="6350">
            <a:noFill/>
            <a:miter lim="800000"/>
            <a:headEnd/>
            <a:tailEnd/>
          </a:ln>
          <a:effectLst/>
        </p:spPr>
        <p:txBody>
          <a:bodyPr lIns="0" tIns="0" rIns="0" bIns="0">
            <a:spAutoFit/>
          </a:bodyPr>
          <a:lstStyle/>
          <a:p>
            <a:pPr marL="188913" lvl="1" indent="-187325" algn="ctr" defTabSz="330200" fontAlgn="auto">
              <a:spcBef>
                <a:spcPts val="0"/>
              </a:spcBef>
              <a:spcAft>
                <a:spcPts val="0"/>
              </a:spcAft>
              <a:tabLst>
                <a:tab pos="8521700" algn="r"/>
              </a:tabLst>
              <a:defRPr/>
            </a:pPr>
            <a:r>
              <a:rPr lang="en-GB" sz="1400" b="1" i="1" dirty="0"/>
              <a:t>REPORTING AND </a:t>
            </a:r>
            <a:r>
              <a:rPr lang="en-GB" sz="1400" b="1" i="1" dirty="0" smtClean="0"/>
              <a:t>MONITORING OF </a:t>
            </a:r>
            <a:r>
              <a:rPr lang="en-GB" sz="1400" b="1" i="1" dirty="0"/>
              <a:t>INVESTMENT PROJECTS</a:t>
            </a:r>
            <a:endParaRPr lang="en-GB" altLang="de-DE" sz="1400" dirty="0">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2</a:t>
            </a:fld>
            <a:endParaRPr lang="en-GB"/>
          </a:p>
        </p:txBody>
      </p:sp>
      <p:sp>
        <p:nvSpPr>
          <p:cNvPr id="4"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dirty="0" smtClean="0">
                <a:solidFill>
                  <a:srgbClr val="000000"/>
                </a:solidFill>
              </a:rPr>
              <a:t>This presentation is based on the analysis contained in the book </a:t>
            </a:r>
          </a:p>
          <a:p>
            <a:pPr eaLnBrk="0" hangingPunct="0">
              <a:lnSpc>
                <a:spcPct val="93000"/>
              </a:lnSpc>
              <a:tabLst>
                <a:tab pos="8559800" algn="r"/>
              </a:tabLst>
            </a:pPr>
            <a:r>
              <a:rPr kumimoji="1" lang="en-GB" altLang="de-DE" sz="2100" b="1" dirty="0" smtClean="0">
                <a:solidFill>
                  <a:srgbClr val="000000"/>
                </a:solidFill>
              </a:rPr>
              <a:t>‘Public </a:t>
            </a:r>
            <a:r>
              <a:rPr kumimoji="1" lang="en-GB" altLang="de-DE" sz="2100" b="1" dirty="0">
                <a:solidFill>
                  <a:srgbClr val="000000"/>
                </a:solidFill>
              </a:rPr>
              <a:t>Investment Management: </a:t>
            </a:r>
            <a:r>
              <a:rPr kumimoji="1" lang="en-GB" altLang="de-DE" sz="2100" b="1" dirty="0" smtClean="0">
                <a:solidFill>
                  <a:srgbClr val="000000"/>
                </a:solidFill>
              </a:rPr>
              <a:t>Linking </a:t>
            </a:r>
            <a:r>
              <a:rPr kumimoji="1" lang="en-GB" altLang="de-DE" sz="2100" b="1" dirty="0">
                <a:solidFill>
                  <a:srgbClr val="000000"/>
                </a:solidFill>
              </a:rPr>
              <a:t>Global Trends to National </a:t>
            </a:r>
            <a:r>
              <a:rPr kumimoji="1" lang="en-GB" altLang="de-DE" sz="2100" b="1" dirty="0" smtClean="0">
                <a:solidFill>
                  <a:srgbClr val="000000"/>
                </a:solidFill>
              </a:rPr>
              <a:t>Experiences’</a:t>
            </a:r>
          </a:p>
          <a:p>
            <a:pPr eaLnBrk="0" hangingPunct="0">
              <a:lnSpc>
                <a:spcPct val="93000"/>
              </a:lnSpc>
              <a:tabLst>
                <a:tab pos="8559800" algn="r"/>
              </a:tabLst>
            </a:pPr>
            <a:r>
              <a:rPr kumimoji="1" lang="en-GB" altLang="de-DE" sz="2100" b="1" dirty="0" smtClean="0">
                <a:solidFill>
                  <a:srgbClr val="000000"/>
                </a:solidFill>
              </a:rPr>
              <a:t>  </a:t>
            </a:r>
            <a:endParaRPr kumimoji="1" lang="en-GB" altLang="de-DE" sz="2100" b="1" dirty="0">
              <a:solidFill>
                <a:srgbClr val="000000"/>
              </a:solidFill>
            </a:endParaRPr>
          </a:p>
        </p:txBody>
      </p:sp>
      <p:sp>
        <p:nvSpPr>
          <p:cNvPr id="5" name="Rectangle 44"/>
          <p:cNvSpPr>
            <a:spLocks noChangeArrowheads="1"/>
          </p:cNvSpPr>
          <p:nvPr/>
        </p:nvSpPr>
        <p:spPr bwMode="auto">
          <a:xfrm>
            <a:off x="417606" y="5952178"/>
            <a:ext cx="8291146" cy="720000"/>
          </a:xfrm>
          <a:prstGeom prst="rect">
            <a:avLst/>
          </a:prstGeom>
          <a:solidFill>
            <a:schemeClr val="accent2"/>
          </a:solidFill>
          <a:ln w="9525">
            <a:noFill/>
            <a:miter lim="800000"/>
            <a:headEnd/>
            <a:tailEnd/>
          </a:ln>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US" sz="1000" b="1">
              <a:solidFill>
                <a:srgbClr val="000000"/>
              </a:solidFill>
              <a:latin typeface="Times New Roman" pitchFamily="18" charset="0"/>
            </a:endParaRPr>
          </a:p>
        </p:txBody>
      </p:sp>
      <p:sp>
        <p:nvSpPr>
          <p:cNvPr id="6" name="Text Box 45"/>
          <p:cNvSpPr txBox="1">
            <a:spLocks noChangeArrowheads="1"/>
          </p:cNvSpPr>
          <p:nvPr/>
        </p:nvSpPr>
        <p:spPr bwMode="auto">
          <a:xfrm>
            <a:off x="484188" y="6095037"/>
            <a:ext cx="8128000" cy="646331"/>
          </a:xfrm>
          <a:prstGeom prst="rect">
            <a:avLst/>
          </a:prstGeom>
          <a:noFill/>
          <a:ln w="9525">
            <a:noFill/>
            <a:miter lim="800000"/>
            <a:headEnd/>
            <a:tailEnd/>
          </a:ln>
        </p:spPr>
        <p:txBody>
          <a:bodyPr lIns="0" tIns="0" rIns="0" bIns="0">
            <a:spAutoFit/>
          </a:bodyPr>
          <a:lstStyle/>
          <a:p>
            <a:pPr algn="ctr" eaLnBrk="0" hangingPunct="0"/>
            <a:r>
              <a:rPr kumimoji="1" lang="en-GB" sz="1400" b="1" i="1" dirty="0" smtClean="0">
                <a:solidFill>
                  <a:srgbClr val="000000"/>
                </a:solidFill>
              </a:rPr>
              <a:t>The book published by VDM </a:t>
            </a:r>
            <a:r>
              <a:rPr kumimoji="1" lang="en-GB" sz="1400" b="1" i="1" dirty="0" err="1">
                <a:solidFill>
                  <a:srgbClr val="000000"/>
                </a:solidFill>
              </a:rPr>
              <a:t>Verlag</a:t>
            </a:r>
            <a:r>
              <a:rPr kumimoji="1" lang="en-GB" sz="1400" b="1" i="1" dirty="0">
                <a:solidFill>
                  <a:srgbClr val="000000"/>
                </a:solidFill>
              </a:rPr>
              <a:t>, New York and London, </a:t>
            </a:r>
            <a:r>
              <a:rPr kumimoji="1" lang="en-GB" sz="1400" b="1" i="1" dirty="0" smtClean="0">
                <a:solidFill>
                  <a:srgbClr val="000000"/>
                </a:solidFill>
              </a:rPr>
              <a:t>2010 is available at </a:t>
            </a:r>
          </a:p>
          <a:p>
            <a:pPr algn="ctr" eaLnBrk="0" hangingPunct="0"/>
            <a:r>
              <a:rPr lang="en-GB" sz="1400" dirty="0" smtClean="0">
                <a:hlinkClick r:id="rId2"/>
              </a:rPr>
              <a:t>http://www.amazon.co.uk/Public-Investment-Management-National-Experiences/dp/3639313003</a:t>
            </a:r>
            <a:r>
              <a:rPr lang="en-GB" sz="1400" dirty="0" smtClean="0"/>
              <a:t> </a:t>
            </a:r>
            <a:br>
              <a:rPr lang="en-GB" sz="1400" dirty="0" smtClean="0"/>
            </a:br>
            <a:endParaRPr kumimoji="1" lang="en-US" sz="1400" b="1" i="1" dirty="0">
              <a:solidFill>
                <a:srgbClr val="000000"/>
              </a:solidFill>
            </a:endParaRPr>
          </a:p>
        </p:txBody>
      </p:sp>
      <p:pic>
        <p:nvPicPr>
          <p:cNvPr id="8" name="Immagine 7" descr="PIM book.GIF"/>
          <p:cNvPicPr>
            <a:picLocks noChangeAspect="1"/>
          </p:cNvPicPr>
          <p:nvPr/>
        </p:nvPicPr>
        <p:blipFill>
          <a:blip r:embed="rId3" cstate="print"/>
          <a:stretch>
            <a:fillRect/>
          </a:stretch>
        </p:blipFill>
        <p:spPr>
          <a:xfrm>
            <a:off x="5823148" y="1905347"/>
            <a:ext cx="2781300" cy="3971925"/>
          </a:xfrm>
          <a:prstGeom prst="rect">
            <a:avLst/>
          </a:prstGeom>
        </p:spPr>
      </p:pic>
      <p:sp>
        <p:nvSpPr>
          <p:cNvPr id="9" name="Rettangolo 8"/>
          <p:cNvSpPr/>
          <p:nvPr/>
        </p:nvSpPr>
        <p:spPr>
          <a:xfrm>
            <a:off x="251520" y="2121818"/>
            <a:ext cx="5400600" cy="3539430"/>
          </a:xfrm>
          <a:prstGeom prst="rect">
            <a:avLst/>
          </a:prstGeom>
        </p:spPr>
        <p:txBody>
          <a:bodyPr wrap="square">
            <a:spAutoFit/>
          </a:bodyPr>
          <a:lstStyle/>
          <a:p>
            <a:r>
              <a:rPr lang="en-GB" sz="1400" b="1" dirty="0" smtClean="0"/>
              <a:t>Abstract: </a:t>
            </a:r>
            <a:r>
              <a:rPr lang="en-GB" sz="1400" dirty="0" smtClean="0"/>
              <a:t>This book focuses on the need to "put the management in charge" of the implementation of public investment and public policies, in order to render as flexible as possible the project response to the unforeseen changes in the environment, in a world where uncertainty and irreversibility dominate. In particular, the book reviews the attempts from several countries to: </a:t>
            </a:r>
          </a:p>
          <a:p>
            <a:r>
              <a:rPr lang="en-GB" sz="1400" dirty="0" smtClean="0"/>
              <a:t>(</a:t>
            </a:r>
            <a:r>
              <a:rPr lang="en-GB" sz="1400" dirty="0" err="1" smtClean="0"/>
              <a:t>i</a:t>
            </a:r>
            <a:r>
              <a:rPr lang="en-GB" sz="1400" dirty="0" smtClean="0"/>
              <a:t>) Empower managers to move away from ex-ante controls, while increasing accountability through continuous monitoring and evaluation of performance; </a:t>
            </a:r>
          </a:p>
          <a:p>
            <a:r>
              <a:rPr lang="en-GB" sz="1400" dirty="0" smtClean="0"/>
              <a:t>(ii) Make project design more flexible through modularity and sequencing; (iii)Assess projects not as a product but as a process of value creation, and as a part of an overall national policy strategy;</a:t>
            </a:r>
          </a:p>
          <a:p>
            <a:r>
              <a:rPr lang="en-GB" sz="1400" dirty="0" smtClean="0"/>
              <a:t>(iv) Introduce a medium term expenditure framework to lengthen the public financial commitments and ensure financial predictability in the budget process. </a:t>
            </a:r>
            <a:endParaRPr lang="en-GB"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2"/>
          <p:cNvSpPr>
            <a:spLocks noGrp="1"/>
          </p:cNvSpPr>
          <p:nvPr>
            <p:ph type="sldNum" sz="quarter" idx="10"/>
          </p:nvPr>
        </p:nvSpPr>
        <p:spPr>
          <a:noFill/>
        </p:spPr>
        <p:txBody>
          <a:bodyPr/>
          <a:lstStyle/>
          <a:p>
            <a:fld id="{5E43EDF2-FFE5-4E02-AE30-2A2E23CD093B}" type="slidenum">
              <a:rPr lang="en-GB" smtClean="0"/>
              <a:pPr/>
              <a:t>3</a:t>
            </a:fld>
            <a:endParaRPr lang="en-GB" smtClean="0"/>
          </a:p>
        </p:txBody>
      </p:sp>
      <p:sp>
        <p:nvSpPr>
          <p:cNvPr id="4099"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dirty="0">
                <a:solidFill>
                  <a:srgbClr val="000000"/>
                </a:solidFill>
              </a:rPr>
              <a:t>Finding direct links between PIM theories and applied national experiences may be difficult due to limitation in time for the latter to consolidate but...</a:t>
            </a:r>
          </a:p>
        </p:txBody>
      </p:sp>
      <p:sp>
        <p:nvSpPr>
          <p:cNvPr id="18" name="Rectangle 20"/>
          <p:cNvSpPr>
            <a:spLocks noChangeArrowheads="1"/>
          </p:cNvSpPr>
          <p:nvPr/>
        </p:nvSpPr>
        <p:spPr bwMode="auto">
          <a:xfrm>
            <a:off x="357188" y="2000250"/>
            <a:ext cx="1485900" cy="938213"/>
          </a:xfrm>
          <a:prstGeom prst="rect">
            <a:avLst/>
          </a:prstGeom>
          <a:noFill/>
          <a:ln w="6350">
            <a:noFill/>
            <a:miter lim="800000"/>
            <a:headEnd/>
            <a:tailEnd/>
          </a:ln>
        </p:spPr>
        <p:txBody>
          <a:bodyPr lIns="0" tIns="0" rIns="0" bIns="0">
            <a:spAutoFit/>
          </a:bodyPr>
          <a:lstStyle/>
          <a:p>
            <a:pPr marL="161925" lvl="1" indent="-160338" algn="ctr" defTabSz="330200" eaLnBrk="0" fontAlgn="auto" hangingPunct="0">
              <a:lnSpc>
                <a:spcPts val="1100"/>
              </a:lnSpc>
              <a:spcBef>
                <a:spcPts val="0"/>
              </a:spcBef>
              <a:spcAft>
                <a:spcPct val="30000"/>
              </a:spcAft>
              <a:tabLst>
                <a:tab pos="8521700" algn="r"/>
              </a:tabLst>
              <a:defRPr/>
            </a:pPr>
            <a:endParaRPr lang="en-US" altLang="de-DE" sz="1400" dirty="0">
              <a:cs typeface="+mn-cs"/>
            </a:endParaRPr>
          </a:p>
          <a:p>
            <a:pPr marL="0" lvl="1" indent="1588" algn="ctr" defTabSz="330200" fontAlgn="auto">
              <a:spcBef>
                <a:spcPct val="40000"/>
              </a:spcBef>
              <a:spcAft>
                <a:spcPct val="40000"/>
              </a:spcAft>
              <a:tabLst>
                <a:tab pos="8521700" algn="r"/>
              </a:tabLst>
              <a:defRPr/>
            </a:pPr>
            <a:r>
              <a:rPr lang="en-GB" sz="1400" b="1" i="1" dirty="0">
                <a:cs typeface="Times New Roman" pitchFamily="18" charset="0"/>
              </a:rPr>
              <a:t>Limited time new trends have been tested </a:t>
            </a:r>
            <a:endParaRPr lang="en-GB" sz="1400" b="1" i="1" dirty="0">
              <a:cs typeface="Times New Roman" pitchFamily="18" charset="0"/>
            </a:endParaRPr>
          </a:p>
        </p:txBody>
      </p:sp>
      <p:sp>
        <p:nvSpPr>
          <p:cNvPr id="19" name="Freeform 21"/>
          <p:cNvSpPr>
            <a:spLocks/>
          </p:cNvSpPr>
          <p:nvPr/>
        </p:nvSpPr>
        <p:spPr bwMode="auto">
          <a:xfrm flipV="1">
            <a:off x="357158" y="2036764"/>
            <a:ext cx="1730375" cy="1080000"/>
          </a:xfrm>
          <a:custGeom>
            <a:avLst/>
            <a:gdLst>
              <a:gd name="T0" fmla="*/ 0 w 1720"/>
              <a:gd name="T1" fmla="*/ 0 h 1961"/>
              <a:gd name="T2" fmla="*/ 2147483647 w 1720"/>
              <a:gd name="T3" fmla="*/ 0 h 1961"/>
              <a:gd name="T4" fmla="*/ 2147483647 w 1720"/>
              <a:gd name="T5" fmla="*/ 2147483647 h 1961"/>
              <a:gd name="T6" fmla="*/ 0 60000 65536"/>
              <a:gd name="T7" fmla="*/ 0 60000 65536"/>
              <a:gd name="T8" fmla="*/ 0 60000 65536"/>
              <a:gd name="T9" fmla="*/ 0 w 1720"/>
              <a:gd name="T10" fmla="*/ 0 h 1961"/>
              <a:gd name="T11" fmla="*/ 1720 w 1720"/>
              <a:gd name="T12" fmla="*/ 1961 h 1961"/>
            </a:gdLst>
            <a:ahLst/>
            <a:cxnLst>
              <a:cxn ang="T6">
                <a:pos x="T0" y="T1"/>
              </a:cxn>
              <a:cxn ang="T7">
                <a:pos x="T2" y="T3"/>
              </a:cxn>
              <a:cxn ang="T8">
                <a:pos x="T4" y="T5"/>
              </a:cxn>
            </a:cxnLst>
            <a:rect l="T9" t="T10" r="T11" b="T12"/>
            <a:pathLst>
              <a:path w="1720" h="1961">
                <a:moveTo>
                  <a:pt x="0" y="0"/>
                </a:moveTo>
                <a:lnTo>
                  <a:pt x="1720" y="0"/>
                </a:lnTo>
                <a:lnTo>
                  <a:pt x="1720" y="1961"/>
                </a:lnTo>
              </a:path>
            </a:pathLst>
          </a:custGeom>
          <a:noFill/>
          <a:ln w="76200">
            <a:solidFill>
              <a:srgbClr val="FF0000"/>
            </a:solidFill>
            <a:round/>
            <a:headEnd/>
            <a:tailEnd/>
          </a:ln>
          <a:effectLst>
            <a:outerShdw blurRad="50800" dir="5400000" algn="t" rotWithShape="0">
              <a:prstClr val="black">
                <a:alpha val="71000"/>
              </a:prstClr>
            </a:outerShdw>
          </a:effectLst>
          <a:scene3d>
            <a:camera prst="orthographicFront"/>
            <a:lightRig rig="threePt" dir="t"/>
          </a:scene3d>
          <a:sp3d>
            <a:bevelT w="165100" prst="coolSlant"/>
          </a:sp3d>
        </p:spPr>
        <p:txBody>
          <a:bodyPr lIns="0" tIns="0" rIns="0" bIns="0" anchor="ctr">
            <a:spAutoFit/>
          </a:bodyPr>
          <a:lstStyle/>
          <a:p>
            <a:pPr algn="ctr" eaLnBrk="0" fontAlgn="auto" hangingPunct="0">
              <a:spcBef>
                <a:spcPts val="0"/>
              </a:spcBef>
              <a:spcAft>
                <a:spcPts val="0"/>
              </a:spcAft>
              <a:defRPr/>
            </a:pPr>
            <a:endParaRPr lang="en-GB">
              <a:latin typeface="+mn-lt"/>
              <a:cs typeface="+mn-cs"/>
            </a:endParaRPr>
          </a:p>
        </p:txBody>
      </p:sp>
      <p:sp>
        <p:nvSpPr>
          <p:cNvPr id="20" name="Rectangle 22"/>
          <p:cNvSpPr>
            <a:spLocks noChangeArrowheads="1"/>
          </p:cNvSpPr>
          <p:nvPr/>
        </p:nvSpPr>
        <p:spPr bwMode="auto">
          <a:xfrm>
            <a:off x="388938" y="1985963"/>
            <a:ext cx="182562" cy="157162"/>
          </a:xfrm>
          <a:prstGeom prst="rect">
            <a:avLst/>
          </a:prstGeom>
          <a:solidFill>
            <a:srgbClr val="FF0000"/>
          </a:solidFill>
          <a:ln w="79375">
            <a:solidFill>
              <a:srgbClr val="FF0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1</a:t>
            </a:r>
            <a:endParaRPr lang="en-US" sz="1200" dirty="0">
              <a:solidFill>
                <a:schemeClr val="bg1"/>
              </a:solidFill>
              <a:cs typeface="+mn-cs"/>
            </a:endParaRPr>
          </a:p>
        </p:txBody>
      </p:sp>
      <p:sp>
        <p:nvSpPr>
          <p:cNvPr id="21" name="Text Box 23"/>
          <p:cNvSpPr txBox="1">
            <a:spLocks noChangeArrowheads="1"/>
          </p:cNvSpPr>
          <p:nvPr/>
        </p:nvSpPr>
        <p:spPr bwMode="auto">
          <a:xfrm>
            <a:off x="2185988" y="2117725"/>
            <a:ext cx="6330950" cy="935038"/>
          </a:xfrm>
          <a:prstGeom prst="rect">
            <a:avLst/>
          </a:prstGeom>
          <a:noFill/>
          <a:ln w="6350">
            <a:noFill/>
            <a:miter lim="800000"/>
            <a:headEnd/>
            <a:tailEnd/>
          </a:ln>
        </p:spPr>
        <p:txBody>
          <a:bodyPr lIns="0" tIns="0" rIns="0" bIns="0">
            <a:spAutoFit/>
          </a:bodyPr>
          <a:lstStyle/>
          <a:p>
            <a:pPr marL="185738" indent="-185738" eaLnBrk="0" hangingPunct="0">
              <a:lnSpc>
                <a:spcPts val="1400"/>
              </a:lnSpc>
              <a:spcAft>
                <a:spcPct val="20000"/>
              </a:spcAft>
              <a:buFont typeface="Wingdings" pitchFamily="2" charset="2"/>
              <a:buChar char="Ø"/>
            </a:pPr>
            <a:r>
              <a:rPr lang="en-US" sz="1200"/>
              <a:t>PIM theories calls for a stage-wise reconsideration of the entire investment project cycle and at the same time an overhaul of the related institutional changes;  </a:t>
            </a:r>
          </a:p>
          <a:p>
            <a:pPr marL="185738" indent="-185738" eaLnBrk="0" hangingPunct="0">
              <a:lnSpc>
                <a:spcPts val="1400"/>
              </a:lnSpc>
              <a:spcAft>
                <a:spcPct val="20000"/>
              </a:spcAft>
              <a:buFont typeface="Wingdings" pitchFamily="2" charset="2"/>
              <a:buChar char="Ø"/>
            </a:pPr>
            <a:r>
              <a:rPr lang="en-US" sz="1200"/>
              <a:t>Most countries analyzed in the study have initiated some reform actions, but crucial innovation stages are still in the making and, in any case, very young from an institutional point of view</a:t>
            </a:r>
            <a:endParaRPr lang="en-GB" sz="1200"/>
          </a:p>
        </p:txBody>
      </p:sp>
      <p:sp>
        <p:nvSpPr>
          <p:cNvPr id="22" name="Rectangle 24"/>
          <p:cNvSpPr>
            <a:spLocks noChangeArrowheads="1"/>
          </p:cNvSpPr>
          <p:nvPr/>
        </p:nvSpPr>
        <p:spPr bwMode="auto">
          <a:xfrm>
            <a:off x="1244600" y="3600450"/>
            <a:ext cx="1627188" cy="411163"/>
          </a:xfrm>
          <a:prstGeom prst="rect">
            <a:avLst/>
          </a:prstGeom>
          <a:noFill/>
          <a:ln w="6350">
            <a:noFill/>
            <a:miter lim="800000"/>
            <a:headEnd/>
            <a:tailEnd/>
          </a:ln>
        </p:spPr>
        <p:txBody>
          <a:bodyPr lIns="0" tIns="0" rIns="0" bIns="0">
            <a:spAutoFit/>
          </a:bodyPr>
          <a:lstStyle/>
          <a:p>
            <a:pPr marL="161925" lvl="1" indent="-160338" algn="ctr" defTabSz="330200" eaLnBrk="0" hangingPunct="0">
              <a:lnSpc>
                <a:spcPts val="1100"/>
              </a:lnSpc>
              <a:spcAft>
                <a:spcPct val="30000"/>
              </a:spcAft>
              <a:tabLst>
                <a:tab pos="8521700" algn="r"/>
              </a:tabLst>
            </a:pPr>
            <a:endParaRPr lang="en-US" altLang="de-DE" sz="1400"/>
          </a:p>
          <a:p>
            <a:pPr marL="161925" lvl="1" indent="-160338" algn="ctr" defTabSz="330200" eaLnBrk="0" hangingPunct="0">
              <a:lnSpc>
                <a:spcPts val="1100"/>
              </a:lnSpc>
              <a:spcBef>
                <a:spcPct val="30000"/>
              </a:spcBef>
              <a:spcAft>
                <a:spcPct val="50000"/>
              </a:spcAft>
              <a:tabLst>
                <a:tab pos="8521700" algn="r"/>
              </a:tabLst>
            </a:pPr>
            <a:endParaRPr lang="en-US" altLang="de-DE" sz="1400"/>
          </a:p>
        </p:txBody>
      </p:sp>
      <p:sp>
        <p:nvSpPr>
          <p:cNvPr id="23" name="Freeform 25"/>
          <p:cNvSpPr>
            <a:spLocks/>
          </p:cNvSpPr>
          <p:nvPr/>
        </p:nvSpPr>
        <p:spPr bwMode="auto">
          <a:xfrm flipV="1">
            <a:off x="1195358" y="3516183"/>
            <a:ext cx="1730375" cy="1080000"/>
          </a:xfrm>
          <a:custGeom>
            <a:avLst/>
            <a:gdLst>
              <a:gd name="T0" fmla="*/ 0 w 1720"/>
              <a:gd name="T1" fmla="*/ 0 h 1961"/>
              <a:gd name="T2" fmla="*/ 2147483647 w 1720"/>
              <a:gd name="T3" fmla="*/ 0 h 1961"/>
              <a:gd name="T4" fmla="*/ 2147483647 w 1720"/>
              <a:gd name="T5" fmla="*/ 2147483647 h 1961"/>
              <a:gd name="T6" fmla="*/ 0 60000 65536"/>
              <a:gd name="T7" fmla="*/ 0 60000 65536"/>
              <a:gd name="T8" fmla="*/ 0 60000 65536"/>
              <a:gd name="T9" fmla="*/ 0 w 1720"/>
              <a:gd name="T10" fmla="*/ 0 h 1961"/>
              <a:gd name="T11" fmla="*/ 1720 w 1720"/>
              <a:gd name="T12" fmla="*/ 1961 h 1961"/>
            </a:gdLst>
            <a:ahLst/>
            <a:cxnLst>
              <a:cxn ang="T6">
                <a:pos x="T0" y="T1"/>
              </a:cxn>
              <a:cxn ang="T7">
                <a:pos x="T2" y="T3"/>
              </a:cxn>
              <a:cxn ang="T8">
                <a:pos x="T4" y="T5"/>
              </a:cxn>
            </a:cxnLst>
            <a:rect l="T9" t="T10" r="T11" b="T12"/>
            <a:pathLst>
              <a:path w="1720" h="1961">
                <a:moveTo>
                  <a:pt x="0" y="0"/>
                </a:moveTo>
                <a:lnTo>
                  <a:pt x="1720" y="0"/>
                </a:lnTo>
                <a:lnTo>
                  <a:pt x="1720" y="1961"/>
                </a:lnTo>
              </a:path>
            </a:pathLst>
          </a:custGeom>
          <a:noFill/>
          <a:ln w="76200">
            <a:solidFill>
              <a:srgbClr val="FF0000"/>
            </a:solidFill>
            <a:round/>
            <a:headEnd/>
            <a:tailEnd/>
          </a:ln>
          <a:effectLst>
            <a:outerShdw blurRad="50800" dir="5400000" algn="t" rotWithShape="0">
              <a:prstClr val="black">
                <a:alpha val="70000"/>
              </a:prstClr>
            </a:outerShdw>
          </a:effectLst>
          <a:scene3d>
            <a:camera prst="orthographicFront"/>
            <a:lightRig rig="threePt" dir="t"/>
          </a:scene3d>
          <a:sp3d>
            <a:bevelT w="165100" prst="coolSlant"/>
          </a:sp3d>
        </p:spPr>
        <p:txBody>
          <a:bodyPr lIns="0" tIns="0" rIns="0" bIns="0" anchor="ctr">
            <a:spAutoFit/>
          </a:bodyPr>
          <a:lstStyle/>
          <a:p>
            <a:pPr algn="ctr" eaLnBrk="0" fontAlgn="auto" hangingPunct="0">
              <a:spcBef>
                <a:spcPts val="0"/>
              </a:spcBef>
              <a:spcAft>
                <a:spcPts val="0"/>
              </a:spcAft>
              <a:defRPr/>
            </a:pPr>
            <a:endParaRPr lang="en-GB">
              <a:latin typeface="+mn-lt"/>
              <a:cs typeface="+mn-cs"/>
            </a:endParaRPr>
          </a:p>
        </p:txBody>
      </p:sp>
      <p:sp>
        <p:nvSpPr>
          <p:cNvPr id="25" name="Freeform 27"/>
          <p:cNvSpPr>
            <a:spLocks/>
          </p:cNvSpPr>
          <p:nvPr/>
        </p:nvSpPr>
        <p:spPr bwMode="auto">
          <a:xfrm flipV="1">
            <a:off x="2033558" y="5069852"/>
            <a:ext cx="1730375" cy="1080000"/>
          </a:xfrm>
          <a:custGeom>
            <a:avLst/>
            <a:gdLst>
              <a:gd name="T0" fmla="*/ 0 w 1720"/>
              <a:gd name="T1" fmla="*/ 0 h 1961"/>
              <a:gd name="T2" fmla="*/ 2147483647 w 1720"/>
              <a:gd name="T3" fmla="*/ 0 h 1961"/>
              <a:gd name="T4" fmla="*/ 2147483647 w 1720"/>
              <a:gd name="T5" fmla="*/ 2147483647 h 1961"/>
              <a:gd name="T6" fmla="*/ 0 60000 65536"/>
              <a:gd name="T7" fmla="*/ 0 60000 65536"/>
              <a:gd name="T8" fmla="*/ 0 60000 65536"/>
              <a:gd name="T9" fmla="*/ 0 w 1720"/>
              <a:gd name="T10" fmla="*/ 0 h 1961"/>
              <a:gd name="T11" fmla="*/ 1720 w 1720"/>
              <a:gd name="T12" fmla="*/ 1961 h 1961"/>
            </a:gdLst>
            <a:ahLst/>
            <a:cxnLst>
              <a:cxn ang="T6">
                <a:pos x="T0" y="T1"/>
              </a:cxn>
              <a:cxn ang="T7">
                <a:pos x="T2" y="T3"/>
              </a:cxn>
              <a:cxn ang="T8">
                <a:pos x="T4" y="T5"/>
              </a:cxn>
            </a:cxnLst>
            <a:rect l="T9" t="T10" r="T11" b="T12"/>
            <a:pathLst>
              <a:path w="1720" h="1961">
                <a:moveTo>
                  <a:pt x="0" y="0"/>
                </a:moveTo>
                <a:lnTo>
                  <a:pt x="1720" y="0"/>
                </a:lnTo>
                <a:lnTo>
                  <a:pt x="1720" y="1961"/>
                </a:lnTo>
              </a:path>
            </a:pathLst>
          </a:custGeom>
          <a:noFill/>
          <a:ln w="76200">
            <a:solidFill>
              <a:srgbClr val="FF0000"/>
            </a:solidFill>
            <a:round/>
            <a:headEnd/>
            <a:tailEnd/>
          </a:ln>
          <a:effectLst>
            <a:outerShdw blurRad="50800" dir="5400000" algn="t" rotWithShape="0">
              <a:prstClr val="black">
                <a:alpha val="71000"/>
              </a:prstClr>
            </a:outerShdw>
          </a:effectLst>
          <a:scene3d>
            <a:camera prst="orthographicFront"/>
            <a:lightRig rig="threePt" dir="t"/>
          </a:scene3d>
          <a:sp3d>
            <a:bevelT w="165100" prst="coolSlant"/>
          </a:sp3d>
        </p:spPr>
        <p:txBody>
          <a:bodyPr lIns="0" tIns="0" rIns="0" bIns="0" anchor="ctr">
            <a:spAutoFit/>
          </a:bodyPr>
          <a:lstStyle/>
          <a:p>
            <a:pPr algn="ctr" eaLnBrk="0" fontAlgn="auto" hangingPunct="0">
              <a:spcBef>
                <a:spcPts val="0"/>
              </a:spcBef>
              <a:spcAft>
                <a:spcPts val="0"/>
              </a:spcAft>
              <a:defRPr/>
            </a:pPr>
            <a:endParaRPr lang="en-GB">
              <a:latin typeface="+mn-lt"/>
              <a:cs typeface="+mn-cs"/>
            </a:endParaRPr>
          </a:p>
        </p:txBody>
      </p:sp>
      <p:sp>
        <p:nvSpPr>
          <p:cNvPr id="27" name="Text Box 29"/>
          <p:cNvSpPr txBox="1">
            <a:spLocks noChangeArrowheads="1"/>
          </p:cNvSpPr>
          <p:nvPr/>
        </p:nvSpPr>
        <p:spPr bwMode="auto">
          <a:xfrm>
            <a:off x="3938588" y="5064125"/>
            <a:ext cx="4649787" cy="1150938"/>
          </a:xfrm>
          <a:prstGeom prst="rect">
            <a:avLst/>
          </a:prstGeom>
          <a:noFill/>
          <a:ln w="6350">
            <a:noFill/>
            <a:miter lim="800000"/>
            <a:headEnd/>
            <a:tailEnd/>
          </a:ln>
        </p:spPr>
        <p:txBody>
          <a:bodyPr lIns="0" tIns="0" rIns="0" bIns="0">
            <a:spAutoFit/>
          </a:bodyPr>
          <a:lstStyle/>
          <a:p>
            <a:pPr marL="185738" indent="-185738" eaLnBrk="0" hangingPunct="0">
              <a:lnSpc>
                <a:spcPts val="1400"/>
              </a:lnSpc>
              <a:spcAft>
                <a:spcPct val="20000"/>
              </a:spcAft>
              <a:buFont typeface="Wingdings" pitchFamily="2" charset="2"/>
              <a:buChar char="Ø"/>
            </a:pPr>
            <a:r>
              <a:rPr lang="en-US" sz="1200"/>
              <a:t>It is often difficult to judge the degree of success or failure of the various institutional forms created or the changes introduced.</a:t>
            </a:r>
          </a:p>
          <a:p>
            <a:pPr marL="185738" indent="-185738" eaLnBrk="0" hangingPunct="0">
              <a:lnSpc>
                <a:spcPts val="1400"/>
              </a:lnSpc>
              <a:spcAft>
                <a:spcPct val="20000"/>
              </a:spcAft>
              <a:buFont typeface="Wingdings" pitchFamily="2" charset="2"/>
              <a:buChar char="Ø"/>
            </a:pPr>
            <a:r>
              <a:rPr lang="en-US" sz="1200"/>
              <a:t> There is no consensus among related Government units on how to move ahead to complete the reform. </a:t>
            </a:r>
          </a:p>
          <a:p>
            <a:pPr marL="185738" indent="-185738" eaLnBrk="0" hangingPunct="0">
              <a:lnSpc>
                <a:spcPts val="1400"/>
              </a:lnSpc>
              <a:spcAft>
                <a:spcPct val="20000"/>
              </a:spcAft>
              <a:buFont typeface="Wingdings" pitchFamily="2" charset="2"/>
              <a:buChar char="Ø"/>
            </a:pPr>
            <a:r>
              <a:rPr lang="en-US" sz="1200"/>
              <a:t>Being PIM perceived as a technical issue, a top down leadership in this area may be absent to provide guidance</a:t>
            </a:r>
            <a:endParaRPr lang="en-GB" sz="1200"/>
          </a:p>
        </p:txBody>
      </p:sp>
      <p:sp>
        <p:nvSpPr>
          <p:cNvPr id="28" name="Text Box 30"/>
          <p:cNvSpPr txBox="1">
            <a:spLocks noChangeArrowheads="1"/>
          </p:cNvSpPr>
          <p:nvPr/>
        </p:nvSpPr>
        <p:spPr bwMode="auto">
          <a:xfrm>
            <a:off x="3024188" y="3498850"/>
            <a:ext cx="5637212" cy="1150938"/>
          </a:xfrm>
          <a:prstGeom prst="rect">
            <a:avLst/>
          </a:prstGeom>
          <a:noFill/>
          <a:ln w="6350">
            <a:noFill/>
            <a:miter lim="800000"/>
            <a:headEnd/>
            <a:tailEnd/>
          </a:ln>
        </p:spPr>
        <p:txBody>
          <a:bodyPr lIns="0" tIns="0" rIns="0" bIns="0">
            <a:spAutoFit/>
          </a:bodyPr>
          <a:lstStyle/>
          <a:p>
            <a:pPr marL="185738" indent="-185738" eaLnBrk="0" hangingPunct="0">
              <a:lnSpc>
                <a:spcPts val="1400"/>
              </a:lnSpc>
              <a:spcAft>
                <a:spcPct val="20000"/>
              </a:spcAft>
              <a:buFont typeface="Wingdings" pitchFamily="2" charset="2"/>
              <a:buChar char="Ø"/>
            </a:pPr>
            <a:r>
              <a:rPr lang="en-US" sz="1200"/>
              <a:t>Gap between theory of best  practices and the procedures that decision makers choose or succeed in enacting . </a:t>
            </a:r>
          </a:p>
          <a:p>
            <a:pPr marL="185738" indent="-185738" eaLnBrk="0" hangingPunct="0">
              <a:lnSpc>
                <a:spcPts val="1400"/>
              </a:lnSpc>
              <a:spcAft>
                <a:spcPct val="20000"/>
              </a:spcAft>
              <a:buFont typeface="Wingdings" pitchFamily="2" charset="2"/>
              <a:buChar char="Ø"/>
            </a:pPr>
            <a:r>
              <a:rPr lang="en-US" sz="1200"/>
              <a:t>In some cases partial reforms are enacted due to limited public resources earmarked for the reform; </a:t>
            </a:r>
          </a:p>
          <a:p>
            <a:pPr marL="185738" indent="-185738" eaLnBrk="0" hangingPunct="0">
              <a:lnSpc>
                <a:spcPts val="1400"/>
              </a:lnSpc>
              <a:spcAft>
                <a:spcPct val="20000"/>
              </a:spcAft>
              <a:buFont typeface="Wingdings" pitchFamily="2" charset="2"/>
              <a:buChar char="Ø"/>
            </a:pPr>
            <a:r>
              <a:rPr lang="en-US" sz="1200"/>
              <a:t>in others the status quo prevails after the first stage of the reform is introduced, due to ‘reform fatigue’</a:t>
            </a:r>
            <a:endParaRPr lang="en-GB" sz="1200"/>
          </a:p>
        </p:txBody>
      </p:sp>
      <p:sp>
        <p:nvSpPr>
          <p:cNvPr id="29" name="Rectangle 31"/>
          <p:cNvSpPr>
            <a:spLocks noChangeArrowheads="1"/>
          </p:cNvSpPr>
          <p:nvPr/>
        </p:nvSpPr>
        <p:spPr bwMode="auto">
          <a:xfrm>
            <a:off x="2357438" y="5435600"/>
            <a:ext cx="1071562" cy="430213"/>
          </a:xfrm>
          <a:prstGeom prst="rect">
            <a:avLst/>
          </a:prstGeom>
          <a:noFill/>
          <a:ln w="6350">
            <a:noFill/>
            <a:miter lim="800000"/>
            <a:headEnd/>
            <a:tailEnd/>
          </a:ln>
        </p:spPr>
        <p:txBody>
          <a:bodyPr lIns="0" tIns="0" rIns="0" bIns="0">
            <a:spAutoFit/>
          </a:bodyPr>
          <a:lstStyle/>
          <a:p>
            <a:pPr marL="0" lvl="1" indent="1588" algn="ctr" defTabSz="952500">
              <a:spcBef>
                <a:spcPct val="40000"/>
              </a:spcBef>
              <a:spcAft>
                <a:spcPct val="40000"/>
              </a:spcAft>
            </a:pPr>
            <a:r>
              <a:rPr lang="en-GB" sz="1400" b="1"/>
              <a:t>No consensus </a:t>
            </a:r>
          </a:p>
        </p:txBody>
      </p:sp>
      <p:sp>
        <p:nvSpPr>
          <p:cNvPr id="30" name="Rectangle 32"/>
          <p:cNvSpPr>
            <a:spLocks noChangeArrowheads="1"/>
          </p:cNvSpPr>
          <p:nvPr/>
        </p:nvSpPr>
        <p:spPr bwMode="auto">
          <a:xfrm>
            <a:off x="1071563" y="3862388"/>
            <a:ext cx="1700212" cy="430212"/>
          </a:xfrm>
          <a:prstGeom prst="rect">
            <a:avLst/>
          </a:prstGeom>
          <a:noFill/>
          <a:ln w="6350">
            <a:noFill/>
            <a:miter lim="800000"/>
            <a:headEnd/>
            <a:tailEnd/>
          </a:ln>
        </p:spPr>
        <p:txBody>
          <a:bodyPr lIns="0" tIns="0" rIns="0" bIns="0">
            <a:spAutoFit/>
          </a:bodyPr>
          <a:lstStyle/>
          <a:p>
            <a:pPr marL="0" lvl="1" indent="1588" algn="ctr" defTabSz="330200">
              <a:spcBef>
                <a:spcPct val="40000"/>
              </a:spcBef>
              <a:spcAft>
                <a:spcPct val="40000"/>
              </a:spcAft>
              <a:tabLst>
                <a:tab pos="8521700" algn="r"/>
              </a:tabLst>
            </a:pPr>
            <a:r>
              <a:rPr lang="en-US" sz="1400" b="1"/>
              <a:t>Difficult to optimize the reform</a:t>
            </a:r>
            <a:endParaRPr lang="en-GB" sz="1400" b="1" i="1">
              <a:cs typeface="Times New Roman" pitchFamily="18" charset="0"/>
            </a:endParaRPr>
          </a:p>
        </p:txBody>
      </p:sp>
      <p:sp>
        <p:nvSpPr>
          <p:cNvPr id="31" name="Rectangle 22"/>
          <p:cNvSpPr>
            <a:spLocks noChangeArrowheads="1"/>
          </p:cNvSpPr>
          <p:nvPr/>
        </p:nvSpPr>
        <p:spPr bwMode="auto">
          <a:xfrm>
            <a:off x="928688" y="3506788"/>
            <a:ext cx="182562" cy="157162"/>
          </a:xfrm>
          <a:prstGeom prst="rect">
            <a:avLst/>
          </a:prstGeom>
          <a:solidFill>
            <a:srgbClr val="FF0000"/>
          </a:solidFill>
          <a:ln w="79375">
            <a:solidFill>
              <a:srgbClr val="FF0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2</a:t>
            </a:r>
            <a:endParaRPr lang="en-US" sz="1200" dirty="0">
              <a:solidFill>
                <a:schemeClr val="bg1"/>
              </a:solidFill>
              <a:cs typeface="+mn-cs"/>
            </a:endParaRPr>
          </a:p>
        </p:txBody>
      </p:sp>
      <p:sp>
        <p:nvSpPr>
          <p:cNvPr id="32" name="Rectangle 22"/>
          <p:cNvSpPr>
            <a:spLocks noChangeArrowheads="1"/>
          </p:cNvSpPr>
          <p:nvPr/>
        </p:nvSpPr>
        <p:spPr bwMode="auto">
          <a:xfrm>
            <a:off x="2000250" y="5064125"/>
            <a:ext cx="182563" cy="157163"/>
          </a:xfrm>
          <a:prstGeom prst="rect">
            <a:avLst/>
          </a:prstGeom>
          <a:solidFill>
            <a:srgbClr val="FF0000"/>
          </a:solidFill>
          <a:ln w="79375">
            <a:solidFill>
              <a:srgbClr val="FF0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0-#ppt_w/2"/>
                                          </p:val>
                                        </p:tav>
                                        <p:tav tm="100000">
                                          <p:val>
                                            <p:strVal val="#ppt_x"/>
                                          </p:val>
                                        </p:tav>
                                      </p:tavLst>
                                    </p:anim>
                                    <p:anim calcmode="lin" valueType="num">
                                      <p:cBhvr additive="base">
                                        <p:cTn id="8" dur="500" fill="hold"/>
                                        <p:tgtEl>
                                          <p:spTgt spid="18"/>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9"/>
                                        </p:tgtEl>
                                        <p:attrNameLst>
                                          <p:attrName>style.visibility</p:attrName>
                                        </p:attrNameLst>
                                      </p:cBhvr>
                                      <p:to>
                                        <p:strVal val="visible"/>
                                      </p:to>
                                    </p:set>
                                    <p:anim calcmode="lin" valueType="num">
                                      <p:cBhvr additive="base">
                                        <p:cTn id="11" dur="500" fill="hold"/>
                                        <p:tgtEl>
                                          <p:spTgt spid="19"/>
                                        </p:tgtEl>
                                        <p:attrNameLst>
                                          <p:attrName>ppt_x</p:attrName>
                                        </p:attrNameLst>
                                      </p:cBhvr>
                                      <p:tavLst>
                                        <p:tav tm="0">
                                          <p:val>
                                            <p:strVal val="0-#ppt_w/2"/>
                                          </p:val>
                                        </p:tav>
                                        <p:tav tm="100000">
                                          <p:val>
                                            <p:strVal val="#ppt_x"/>
                                          </p:val>
                                        </p:tav>
                                      </p:tavLst>
                                    </p:anim>
                                    <p:anim calcmode="lin" valueType="num">
                                      <p:cBhvr additive="base">
                                        <p:cTn id="12" dur="500" fill="hold"/>
                                        <p:tgtEl>
                                          <p:spTgt spid="19"/>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 calcmode="lin" valueType="num">
                                      <p:cBhvr additive="base">
                                        <p:cTn id="15" dur="500" fill="hold"/>
                                        <p:tgtEl>
                                          <p:spTgt spid="20"/>
                                        </p:tgtEl>
                                        <p:attrNameLst>
                                          <p:attrName>ppt_x</p:attrName>
                                        </p:attrNameLst>
                                      </p:cBhvr>
                                      <p:tavLst>
                                        <p:tav tm="0">
                                          <p:val>
                                            <p:strVal val="0-#ppt_w/2"/>
                                          </p:val>
                                        </p:tav>
                                        <p:tav tm="100000">
                                          <p:val>
                                            <p:strVal val="#ppt_x"/>
                                          </p:val>
                                        </p:tav>
                                      </p:tavLst>
                                    </p:anim>
                                    <p:anim calcmode="lin" valueType="num">
                                      <p:cBhvr additive="base">
                                        <p:cTn id="16" dur="500" fill="hold"/>
                                        <p:tgtEl>
                                          <p:spTgt spid="20"/>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0-#ppt_w/2"/>
                                          </p:val>
                                        </p:tav>
                                        <p:tav tm="100000">
                                          <p:val>
                                            <p:strVal val="#ppt_x"/>
                                          </p:val>
                                        </p:tav>
                                      </p:tavLst>
                                    </p:anim>
                                    <p:anim calcmode="lin" valueType="num">
                                      <p:cBhvr additive="base">
                                        <p:cTn id="20"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nodePh="1">
                                  <p:stCondLst>
                                    <p:cond delay="0"/>
                                  </p:stCondLst>
                                  <p:endCondLst>
                                    <p:cond evt="begin" delay="0">
                                      <p:tn val="23"/>
                                    </p:cond>
                                  </p:end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0-#ppt_w/2"/>
                                          </p:val>
                                        </p:tav>
                                        <p:tav tm="100000">
                                          <p:val>
                                            <p:strVal val="#ppt_x"/>
                                          </p:val>
                                        </p:tav>
                                      </p:tavLst>
                                    </p:anim>
                                    <p:anim calcmode="lin" valueType="num">
                                      <p:cBhvr additive="base">
                                        <p:cTn id="26" dur="500" fill="hold"/>
                                        <p:tgtEl>
                                          <p:spTgt spid="22"/>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500" fill="hold"/>
                                        <p:tgtEl>
                                          <p:spTgt spid="23"/>
                                        </p:tgtEl>
                                        <p:attrNameLst>
                                          <p:attrName>ppt_x</p:attrName>
                                        </p:attrNameLst>
                                      </p:cBhvr>
                                      <p:tavLst>
                                        <p:tav tm="0">
                                          <p:val>
                                            <p:strVal val="0-#ppt_w/2"/>
                                          </p:val>
                                        </p:tav>
                                        <p:tav tm="100000">
                                          <p:val>
                                            <p:strVal val="#ppt_x"/>
                                          </p:val>
                                        </p:tav>
                                      </p:tavLst>
                                    </p:anim>
                                    <p:anim calcmode="lin" valueType="num">
                                      <p:cBhvr additive="base">
                                        <p:cTn id="30" dur="500" fill="hold"/>
                                        <p:tgtEl>
                                          <p:spTgt spid="23"/>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0-#ppt_w/2"/>
                                          </p:val>
                                        </p:tav>
                                        <p:tav tm="100000">
                                          <p:val>
                                            <p:strVal val="#ppt_x"/>
                                          </p:val>
                                        </p:tav>
                                      </p:tavLst>
                                    </p:anim>
                                    <p:anim calcmode="lin" valueType="num">
                                      <p:cBhvr additive="base">
                                        <p:cTn id="34" dur="500" fill="hold"/>
                                        <p:tgtEl>
                                          <p:spTgt spid="28"/>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 calcmode="lin" valueType="num">
                                      <p:cBhvr additive="base">
                                        <p:cTn id="37" dur="500" fill="hold"/>
                                        <p:tgtEl>
                                          <p:spTgt spid="30"/>
                                        </p:tgtEl>
                                        <p:attrNameLst>
                                          <p:attrName>ppt_x</p:attrName>
                                        </p:attrNameLst>
                                      </p:cBhvr>
                                      <p:tavLst>
                                        <p:tav tm="0">
                                          <p:val>
                                            <p:strVal val="0-#ppt_w/2"/>
                                          </p:val>
                                        </p:tav>
                                        <p:tav tm="100000">
                                          <p:val>
                                            <p:strVal val="#ppt_x"/>
                                          </p:val>
                                        </p:tav>
                                      </p:tavLst>
                                    </p:anim>
                                    <p:anim calcmode="lin" valueType="num">
                                      <p:cBhvr additive="base">
                                        <p:cTn id="38" dur="500" fill="hold"/>
                                        <p:tgtEl>
                                          <p:spTgt spid="30"/>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anim calcmode="lin" valueType="num">
                                      <p:cBhvr additive="base">
                                        <p:cTn id="41" dur="500" fill="hold"/>
                                        <p:tgtEl>
                                          <p:spTgt spid="31"/>
                                        </p:tgtEl>
                                        <p:attrNameLst>
                                          <p:attrName>ppt_x</p:attrName>
                                        </p:attrNameLst>
                                      </p:cBhvr>
                                      <p:tavLst>
                                        <p:tav tm="0">
                                          <p:val>
                                            <p:strVal val="0-#ppt_w/2"/>
                                          </p:val>
                                        </p:tav>
                                        <p:tav tm="100000">
                                          <p:val>
                                            <p:strVal val="#ppt_x"/>
                                          </p:val>
                                        </p:tav>
                                      </p:tavLst>
                                    </p:anim>
                                    <p:anim calcmode="lin" valueType="num">
                                      <p:cBhvr additive="base">
                                        <p:cTn id="42" dur="500" fill="hold"/>
                                        <p:tgtEl>
                                          <p:spTgt spid="31"/>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0-#ppt_w/2"/>
                                          </p:val>
                                        </p:tav>
                                        <p:tav tm="100000">
                                          <p:val>
                                            <p:strVal val="#ppt_x"/>
                                          </p:val>
                                        </p:tav>
                                      </p:tavLst>
                                    </p:anim>
                                    <p:anim calcmode="lin" valueType="num">
                                      <p:cBhvr additive="base">
                                        <p:cTn id="48" dur="500" fill="hold"/>
                                        <p:tgtEl>
                                          <p:spTgt spid="25"/>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anim calcmode="lin" valueType="num">
                                      <p:cBhvr additive="base">
                                        <p:cTn id="51" dur="500" fill="hold"/>
                                        <p:tgtEl>
                                          <p:spTgt spid="27"/>
                                        </p:tgtEl>
                                        <p:attrNameLst>
                                          <p:attrName>ppt_x</p:attrName>
                                        </p:attrNameLst>
                                      </p:cBhvr>
                                      <p:tavLst>
                                        <p:tav tm="0">
                                          <p:val>
                                            <p:strVal val="0-#ppt_w/2"/>
                                          </p:val>
                                        </p:tav>
                                        <p:tav tm="100000">
                                          <p:val>
                                            <p:strVal val="#ppt_x"/>
                                          </p:val>
                                        </p:tav>
                                      </p:tavLst>
                                    </p:anim>
                                    <p:anim calcmode="lin" valueType="num">
                                      <p:cBhvr additive="base">
                                        <p:cTn id="52" dur="500" fill="hold"/>
                                        <p:tgtEl>
                                          <p:spTgt spid="27"/>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anim calcmode="lin" valueType="num">
                                      <p:cBhvr additive="base">
                                        <p:cTn id="55" dur="500" fill="hold"/>
                                        <p:tgtEl>
                                          <p:spTgt spid="29"/>
                                        </p:tgtEl>
                                        <p:attrNameLst>
                                          <p:attrName>ppt_x</p:attrName>
                                        </p:attrNameLst>
                                      </p:cBhvr>
                                      <p:tavLst>
                                        <p:tav tm="0">
                                          <p:val>
                                            <p:strVal val="0-#ppt_w/2"/>
                                          </p:val>
                                        </p:tav>
                                        <p:tav tm="100000">
                                          <p:val>
                                            <p:strVal val="#ppt_x"/>
                                          </p:val>
                                        </p:tav>
                                      </p:tavLst>
                                    </p:anim>
                                    <p:anim calcmode="lin" valueType="num">
                                      <p:cBhvr additive="base">
                                        <p:cTn id="56" dur="500" fill="hold"/>
                                        <p:tgtEl>
                                          <p:spTgt spid="29"/>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32"/>
                                        </p:tgtEl>
                                        <p:attrNameLst>
                                          <p:attrName>style.visibility</p:attrName>
                                        </p:attrNameLst>
                                      </p:cBhvr>
                                      <p:to>
                                        <p:strVal val="visible"/>
                                      </p:to>
                                    </p:set>
                                    <p:anim calcmode="lin" valueType="num">
                                      <p:cBhvr additive="base">
                                        <p:cTn id="59" dur="500" fill="hold"/>
                                        <p:tgtEl>
                                          <p:spTgt spid="32"/>
                                        </p:tgtEl>
                                        <p:attrNameLst>
                                          <p:attrName>ppt_x</p:attrName>
                                        </p:attrNameLst>
                                      </p:cBhvr>
                                      <p:tavLst>
                                        <p:tav tm="0">
                                          <p:val>
                                            <p:strVal val="0-#ppt_w/2"/>
                                          </p:val>
                                        </p:tav>
                                        <p:tav tm="100000">
                                          <p:val>
                                            <p:strVal val="#ppt_x"/>
                                          </p:val>
                                        </p:tav>
                                      </p:tavLst>
                                    </p:anim>
                                    <p:anim calcmode="lin" valueType="num">
                                      <p:cBhvr additive="base">
                                        <p:cTn id="60" dur="500" fill="hold"/>
                                        <p:tgtEl>
                                          <p:spTgt spid="3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0" grpId="0" animBg="1"/>
      <p:bldP spid="21" grpId="0"/>
      <p:bldP spid="22" grpId="0"/>
      <p:bldP spid="27" grpId="0"/>
      <p:bldP spid="28" grpId="0"/>
      <p:bldP spid="29" grpId="0"/>
      <p:bldP spid="30" grpId="0"/>
      <p:bldP spid="31" grpId="0" animBg="1"/>
      <p:bldP spid="3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numero diapositiva 2"/>
          <p:cNvSpPr>
            <a:spLocks noGrp="1"/>
          </p:cNvSpPr>
          <p:nvPr>
            <p:ph type="sldNum" sz="quarter" idx="10"/>
          </p:nvPr>
        </p:nvSpPr>
        <p:spPr>
          <a:noFill/>
        </p:spPr>
        <p:txBody>
          <a:bodyPr/>
          <a:lstStyle/>
          <a:p>
            <a:fld id="{F949CB3F-2A0A-4470-B51D-F44699A6EDE9}" type="slidenum">
              <a:rPr lang="en-GB" smtClean="0"/>
              <a:pPr/>
              <a:t>4</a:t>
            </a:fld>
            <a:endParaRPr lang="en-GB" smtClean="0"/>
          </a:p>
        </p:txBody>
      </p:sp>
      <p:sp>
        <p:nvSpPr>
          <p:cNvPr id="5123"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 a definitive link is the attempt by all countries analyzed to move away from administrative compliance towards performance management of pubic investment</a:t>
            </a:r>
          </a:p>
          <a:p>
            <a:pPr eaLnBrk="0" hangingPunct="0">
              <a:lnSpc>
                <a:spcPct val="93000"/>
              </a:lnSpc>
              <a:tabLst>
                <a:tab pos="8559800" algn="r"/>
              </a:tabLst>
            </a:pPr>
            <a:endParaRPr kumimoji="1" lang="en-GB" altLang="de-DE" sz="2100" b="1">
              <a:solidFill>
                <a:srgbClr val="000000"/>
              </a:solidFill>
            </a:endParaRPr>
          </a:p>
        </p:txBody>
      </p:sp>
      <p:sp>
        <p:nvSpPr>
          <p:cNvPr id="18" name="Freeform 3"/>
          <p:cNvSpPr>
            <a:spLocks/>
          </p:cNvSpPr>
          <p:nvPr/>
        </p:nvSpPr>
        <p:spPr bwMode="auto">
          <a:xfrm>
            <a:off x="285720" y="2035175"/>
            <a:ext cx="4133850" cy="1843088"/>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19" name="Freeform 4"/>
          <p:cNvSpPr>
            <a:spLocks/>
          </p:cNvSpPr>
          <p:nvPr/>
        </p:nvSpPr>
        <p:spPr bwMode="auto">
          <a:xfrm flipH="1">
            <a:off x="4686270" y="2035175"/>
            <a:ext cx="4133850" cy="1843088"/>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20" name="Freeform 5"/>
          <p:cNvSpPr>
            <a:spLocks/>
          </p:cNvSpPr>
          <p:nvPr/>
        </p:nvSpPr>
        <p:spPr bwMode="auto">
          <a:xfrm flipV="1">
            <a:off x="285720" y="4087813"/>
            <a:ext cx="4133850" cy="1843087"/>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21" name="Freeform 6"/>
          <p:cNvSpPr>
            <a:spLocks/>
          </p:cNvSpPr>
          <p:nvPr/>
        </p:nvSpPr>
        <p:spPr bwMode="auto">
          <a:xfrm flipH="1" flipV="1">
            <a:off x="4686270" y="4087813"/>
            <a:ext cx="4133850" cy="1843087"/>
          </a:xfrm>
          <a:custGeom>
            <a:avLst/>
            <a:gdLst/>
            <a:ahLst/>
            <a:cxnLst>
              <a:cxn ang="0">
                <a:pos x="0" y="1319"/>
              </a:cxn>
              <a:cxn ang="0">
                <a:pos x="1932" y="1320"/>
              </a:cxn>
              <a:cxn ang="0">
                <a:pos x="1932" y="954"/>
              </a:cxn>
              <a:cxn ang="0">
                <a:pos x="2604" y="954"/>
              </a:cxn>
              <a:cxn ang="0">
                <a:pos x="2604" y="0"/>
              </a:cxn>
            </a:cxnLst>
            <a:rect l="0" t="0" r="r" b="b"/>
            <a:pathLst>
              <a:path w="2604" h="1320">
                <a:moveTo>
                  <a:pt x="0" y="1319"/>
                </a:moveTo>
                <a:lnTo>
                  <a:pt x="1932" y="1320"/>
                </a:lnTo>
                <a:lnTo>
                  <a:pt x="1932" y="954"/>
                </a:lnTo>
                <a:lnTo>
                  <a:pt x="2604" y="954"/>
                </a:lnTo>
                <a:lnTo>
                  <a:pt x="2604" y="0"/>
                </a:lnTo>
              </a:path>
            </a:pathLst>
          </a:custGeom>
          <a:noFill/>
          <a:ln w="79375" cap="flat" cmpd="sng">
            <a:solidFill>
              <a:schemeClr val="hlink"/>
            </a:solidFill>
            <a:prstDash val="solid"/>
            <a:round/>
            <a:headEnd/>
            <a:tailEnd/>
          </a:ln>
          <a:effectLst>
            <a:outerShdw blurRad="50800" dist="50800" dir="5400000" algn="ctr" rotWithShape="0">
              <a:schemeClr val="tx1">
                <a:lumMod val="95000"/>
                <a:lumOff val="5000"/>
                <a:alpha val="80000"/>
              </a:schemeClr>
            </a:outerShdw>
          </a:effectLst>
          <a:scene3d>
            <a:camera prst="orthographicFront"/>
            <a:lightRig rig="threePt" dir="t"/>
          </a:scene3d>
          <a:sp3d>
            <a:bevelT w="165100" prst="coolSlant"/>
          </a:sp3d>
        </p:spPr>
        <p:txBody>
          <a:bodyPr wrap="none" lIns="0" tIns="0" rIns="0" bIns="0" anchor="ctr">
            <a:spAutoFit/>
          </a:bodyPr>
          <a:lstStyle/>
          <a:p>
            <a:pPr fontAlgn="auto">
              <a:spcBef>
                <a:spcPts val="0"/>
              </a:spcBef>
              <a:spcAft>
                <a:spcPts val="0"/>
              </a:spcAft>
              <a:defRPr/>
            </a:pPr>
            <a:endParaRPr lang="en-GB">
              <a:latin typeface="+mn-lt"/>
              <a:cs typeface="+mn-cs"/>
            </a:endParaRPr>
          </a:p>
        </p:txBody>
      </p:sp>
      <p:sp>
        <p:nvSpPr>
          <p:cNvPr id="5136" name="Text Box 7"/>
          <p:cNvSpPr txBox="1">
            <a:spLocks noChangeArrowheads="1"/>
          </p:cNvSpPr>
          <p:nvPr/>
        </p:nvSpPr>
        <p:spPr bwMode="auto">
          <a:xfrm>
            <a:off x="3724275" y="3829050"/>
            <a:ext cx="1657350" cy="307975"/>
          </a:xfrm>
          <a:prstGeom prst="rect">
            <a:avLst/>
          </a:prstGeom>
          <a:noFill/>
          <a:ln w="6350">
            <a:noFill/>
            <a:miter lim="800000"/>
            <a:headEnd/>
            <a:tailEnd/>
          </a:ln>
        </p:spPr>
        <p:txBody>
          <a:bodyPr lIns="0" tIns="0" rIns="0" bIns="0" anchor="ctr">
            <a:spAutoFit/>
          </a:bodyPr>
          <a:lstStyle/>
          <a:p>
            <a:pPr algn="ctr"/>
            <a:r>
              <a:rPr lang="it-IT" sz="2000"/>
              <a:t>Links</a:t>
            </a:r>
          </a:p>
        </p:txBody>
      </p:sp>
      <p:sp>
        <p:nvSpPr>
          <p:cNvPr id="24" name="Rectangle 9"/>
          <p:cNvSpPr>
            <a:spLocks noChangeArrowheads="1"/>
          </p:cNvSpPr>
          <p:nvPr/>
        </p:nvSpPr>
        <p:spPr bwMode="auto">
          <a:xfrm>
            <a:off x="5454650" y="2438400"/>
            <a:ext cx="3670300" cy="646113"/>
          </a:xfrm>
          <a:prstGeom prst="rect">
            <a:avLst/>
          </a:prstGeom>
          <a:noFill/>
          <a:ln w="6350">
            <a:noFill/>
            <a:miter lim="800000"/>
            <a:headEnd/>
            <a:tailEnd/>
          </a:ln>
          <a:effectLst/>
        </p:spPr>
        <p:txBody>
          <a:bodyPr lIns="0" tIns="0" rIns="0" bIns="0">
            <a:spAutoFit/>
          </a:bodyPr>
          <a:lstStyle/>
          <a:p>
            <a:pPr marL="0" lvl="1" indent="1588" defTabSz="330200" fontAlgn="auto">
              <a:spcBef>
                <a:spcPts val="0"/>
              </a:spcBef>
              <a:spcAft>
                <a:spcPts val="0"/>
              </a:spcAft>
              <a:tabLst>
                <a:tab pos="8521700" algn="r"/>
              </a:tabLst>
              <a:defRPr/>
            </a:pPr>
            <a:r>
              <a:rPr lang="en-GB" altLang="de-DE" sz="1400" dirty="0">
                <a:cs typeface="+mn-cs"/>
              </a:rPr>
              <a:t>Make project design more flexible through modularity and sequencing</a:t>
            </a:r>
          </a:p>
          <a:p>
            <a:pPr marL="188913" lvl="1" indent="-187325" defTabSz="330200" fontAlgn="auto">
              <a:spcBef>
                <a:spcPts val="0"/>
              </a:spcBef>
              <a:spcAft>
                <a:spcPts val="0"/>
              </a:spcAft>
              <a:buFontTx/>
              <a:buChar char="•"/>
              <a:tabLst>
                <a:tab pos="8521700" algn="r"/>
              </a:tabLst>
              <a:defRPr/>
            </a:pPr>
            <a:endParaRPr lang="en-GB" altLang="de-DE" sz="1400" dirty="0">
              <a:cs typeface="+mn-cs"/>
            </a:endParaRPr>
          </a:p>
        </p:txBody>
      </p:sp>
      <p:sp>
        <p:nvSpPr>
          <p:cNvPr id="25" name="Rectangle 10"/>
          <p:cNvSpPr>
            <a:spLocks noChangeArrowheads="1"/>
          </p:cNvSpPr>
          <p:nvPr/>
        </p:nvSpPr>
        <p:spPr bwMode="auto">
          <a:xfrm>
            <a:off x="8543925" y="1981200"/>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b</a:t>
            </a:r>
            <a:endParaRPr lang="en-GB" sz="1200" dirty="0">
              <a:solidFill>
                <a:schemeClr val="bg1"/>
              </a:solidFill>
              <a:cs typeface="+mn-cs"/>
            </a:endParaRPr>
          </a:p>
        </p:txBody>
      </p:sp>
      <p:sp>
        <p:nvSpPr>
          <p:cNvPr id="26" name="Rectangle 13"/>
          <p:cNvSpPr>
            <a:spLocks noChangeArrowheads="1"/>
          </p:cNvSpPr>
          <p:nvPr/>
        </p:nvSpPr>
        <p:spPr bwMode="auto">
          <a:xfrm>
            <a:off x="292100" y="4371975"/>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c</a:t>
            </a:r>
            <a:endParaRPr lang="en-GB" sz="1200" dirty="0">
              <a:solidFill>
                <a:schemeClr val="bg1"/>
              </a:solidFill>
              <a:cs typeface="+mn-cs"/>
            </a:endParaRPr>
          </a:p>
        </p:txBody>
      </p:sp>
      <p:sp>
        <p:nvSpPr>
          <p:cNvPr id="27" name="Rectangle 14"/>
          <p:cNvSpPr>
            <a:spLocks noChangeArrowheads="1"/>
          </p:cNvSpPr>
          <p:nvPr/>
        </p:nvSpPr>
        <p:spPr bwMode="auto">
          <a:xfrm>
            <a:off x="292100" y="1981200"/>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a</a:t>
            </a:r>
            <a:endParaRPr lang="en-GB" sz="1200" dirty="0">
              <a:solidFill>
                <a:schemeClr val="bg1"/>
              </a:solidFill>
              <a:cs typeface="+mn-cs"/>
            </a:endParaRPr>
          </a:p>
        </p:txBody>
      </p:sp>
      <p:sp>
        <p:nvSpPr>
          <p:cNvPr id="5141" name="Rectangle 16"/>
          <p:cNvSpPr>
            <a:spLocks noChangeArrowheads="1"/>
          </p:cNvSpPr>
          <p:nvPr/>
        </p:nvSpPr>
        <p:spPr bwMode="auto">
          <a:xfrm>
            <a:off x="361950" y="2441575"/>
            <a:ext cx="3810000" cy="862013"/>
          </a:xfrm>
          <a:prstGeom prst="rect">
            <a:avLst/>
          </a:prstGeom>
          <a:noFill/>
          <a:ln w="6350">
            <a:noFill/>
            <a:miter lim="800000"/>
            <a:headEnd/>
            <a:tailEnd/>
          </a:ln>
        </p:spPr>
        <p:txBody>
          <a:bodyPr lIns="0" tIns="0" rIns="0" bIns="0">
            <a:spAutoFit/>
          </a:bodyPr>
          <a:lstStyle/>
          <a:p>
            <a:pPr marL="0" lvl="1" indent="1588" defTabSz="330200">
              <a:tabLst>
                <a:tab pos="8521700" algn="r"/>
              </a:tabLst>
            </a:pPr>
            <a:r>
              <a:rPr lang="en-GB" altLang="de-DE" sz="1400"/>
              <a:t>Empower managers by moving away from ex-ante controls, while increasing accountability through continuous monitoring and evaluation of performance</a:t>
            </a:r>
          </a:p>
        </p:txBody>
      </p:sp>
      <p:sp>
        <p:nvSpPr>
          <p:cNvPr id="30" name="Rectangle 17"/>
          <p:cNvSpPr>
            <a:spLocks noChangeArrowheads="1"/>
          </p:cNvSpPr>
          <p:nvPr/>
        </p:nvSpPr>
        <p:spPr bwMode="auto">
          <a:xfrm>
            <a:off x="8543925" y="4371975"/>
            <a:ext cx="271463" cy="271463"/>
          </a:xfrm>
          <a:prstGeom prst="rect">
            <a:avLst/>
          </a:prstGeom>
          <a:solidFill>
            <a:schemeClr val="accent2">
              <a:lumMod val="50000"/>
            </a:schemeClr>
          </a:solidFill>
          <a:ln w="79375">
            <a:solidFill>
              <a:schemeClr val="accent2">
                <a:lumMod val="50000"/>
              </a:schemeClr>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it-IT" sz="1200" dirty="0">
                <a:solidFill>
                  <a:schemeClr val="bg1"/>
                </a:solidFill>
                <a:cs typeface="+mn-cs"/>
              </a:rPr>
              <a:t>  d</a:t>
            </a:r>
            <a:endParaRPr lang="en-GB" sz="1200" dirty="0">
              <a:solidFill>
                <a:schemeClr val="bg1"/>
              </a:solidFill>
              <a:cs typeface="+mn-cs"/>
            </a:endParaRPr>
          </a:p>
        </p:txBody>
      </p:sp>
      <p:sp>
        <p:nvSpPr>
          <p:cNvPr id="32" name="Rectangle 19"/>
          <p:cNvSpPr>
            <a:spLocks noChangeArrowheads="1"/>
          </p:cNvSpPr>
          <p:nvPr/>
        </p:nvSpPr>
        <p:spPr bwMode="auto">
          <a:xfrm>
            <a:off x="5454650" y="4779963"/>
            <a:ext cx="3495675" cy="1292225"/>
          </a:xfrm>
          <a:prstGeom prst="rect">
            <a:avLst/>
          </a:prstGeom>
          <a:noFill/>
          <a:ln w="6350">
            <a:noFill/>
            <a:miter lim="800000"/>
            <a:headEnd/>
            <a:tailEnd/>
          </a:ln>
          <a:effectLst/>
        </p:spPr>
        <p:txBody>
          <a:bodyPr lIns="0" tIns="0" rIns="0" bIns="0">
            <a:spAutoFit/>
          </a:bodyPr>
          <a:lstStyle/>
          <a:p>
            <a:pPr marL="188913" lvl="1" indent="-187325" defTabSz="330200" fontAlgn="auto">
              <a:spcBef>
                <a:spcPts val="0"/>
              </a:spcBef>
              <a:spcAft>
                <a:spcPts val="0"/>
              </a:spcAft>
              <a:buFontTx/>
              <a:buChar char="•"/>
              <a:tabLst>
                <a:tab pos="8521700" algn="r"/>
              </a:tabLst>
              <a:defRPr/>
            </a:pPr>
            <a:endParaRPr lang="de-DE" altLang="de-DE" sz="1400" dirty="0">
              <a:cs typeface="+mn-cs"/>
            </a:endParaRPr>
          </a:p>
          <a:p>
            <a:pPr marL="0" lvl="1" indent="1588" defTabSz="330200" fontAlgn="auto">
              <a:spcBef>
                <a:spcPts val="0"/>
              </a:spcBef>
              <a:spcAft>
                <a:spcPts val="0"/>
              </a:spcAft>
              <a:tabLst>
                <a:tab pos="8521700" algn="r"/>
              </a:tabLst>
              <a:defRPr/>
            </a:pPr>
            <a:r>
              <a:rPr lang="en-GB" altLang="de-DE" sz="1400" dirty="0">
                <a:cs typeface="+mn-cs"/>
              </a:rPr>
              <a:t>Introduce a medium term expenditure framework to lengthen the public financial commitments and ensure financial predictability  in the budget process</a:t>
            </a:r>
          </a:p>
          <a:p>
            <a:pPr marL="188913" lvl="1" indent="-187325" defTabSz="330200" fontAlgn="auto">
              <a:spcBef>
                <a:spcPts val="0"/>
              </a:spcBef>
              <a:spcAft>
                <a:spcPts val="0"/>
              </a:spcAft>
              <a:buFontTx/>
              <a:buChar char="•"/>
              <a:tabLst>
                <a:tab pos="8521700" algn="r"/>
              </a:tabLst>
              <a:defRPr/>
            </a:pPr>
            <a:endParaRPr lang="en-GB" altLang="de-DE" sz="1400" dirty="0">
              <a:cs typeface="+mn-cs"/>
            </a:endParaRPr>
          </a:p>
        </p:txBody>
      </p:sp>
      <p:sp>
        <p:nvSpPr>
          <p:cNvPr id="34" name="Rectangle 24"/>
          <p:cNvSpPr>
            <a:spLocks noChangeArrowheads="1"/>
          </p:cNvSpPr>
          <p:nvPr/>
        </p:nvSpPr>
        <p:spPr bwMode="auto">
          <a:xfrm>
            <a:off x="371475" y="4852988"/>
            <a:ext cx="3495675" cy="862012"/>
          </a:xfrm>
          <a:prstGeom prst="rect">
            <a:avLst/>
          </a:prstGeom>
          <a:noFill/>
          <a:ln w="6350">
            <a:noFill/>
            <a:miter lim="800000"/>
            <a:headEnd/>
            <a:tailEnd/>
          </a:ln>
          <a:effectLst/>
        </p:spPr>
        <p:txBody>
          <a:bodyPr lIns="0" tIns="0" rIns="0" bIns="0">
            <a:spAutoFit/>
          </a:bodyPr>
          <a:lstStyle/>
          <a:p>
            <a:pPr marL="188913" lvl="1" indent="-187325" defTabSz="330200" fontAlgn="auto">
              <a:spcBef>
                <a:spcPts val="0"/>
              </a:spcBef>
              <a:spcAft>
                <a:spcPts val="0"/>
              </a:spcAft>
              <a:buFontTx/>
              <a:buChar char="•"/>
              <a:tabLst>
                <a:tab pos="8521700" algn="r"/>
              </a:tabLst>
              <a:defRPr/>
            </a:pPr>
            <a:endParaRPr lang="de-DE" altLang="de-DE" sz="1400" dirty="0">
              <a:cs typeface="+mn-cs"/>
            </a:endParaRPr>
          </a:p>
          <a:p>
            <a:pPr marL="0" lvl="1" indent="1588" defTabSz="330200" fontAlgn="auto">
              <a:spcBef>
                <a:spcPts val="0"/>
              </a:spcBef>
              <a:spcAft>
                <a:spcPts val="0"/>
              </a:spcAft>
              <a:tabLst>
                <a:tab pos="8521700" algn="r"/>
              </a:tabLst>
              <a:defRPr/>
            </a:pPr>
            <a:r>
              <a:rPr lang="en-US" sz="1400" dirty="0">
                <a:latin typeface="+mn-lt"/>
                <a:cs typeface="+mn-cs"/>
              </a:rPr>
              <a:t>Assess projects not as a product but as a process of value creation, and as a part of an overall national policy strategy</a:t>
            </a:r>
            <a:endParaRPr lang="en-GB" altLang="de-DE" sz="1400" dirty="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a:noFill/>
        </p:spPr>
        <p:txBody>
          <a:bodyPr/>
          <a:lstStyle/>
          <a:p>
            <a:fld id="{3A53C456-63CA-4BE6-8BAF-A0DD13D0A260}" type="slidenum">
              <a:rPr lang="en-GB" smtClean="0"/>
              <a:pPr/>
              <a:t>5</a:t>
            </a:fld>
            <a:endParaRPr lang="en-GB" smtClean="0"/>
          </a:p>
        </p:txBody>
      </p:sp>
      <p:sp>
        <p:nvSpPr>
          <p:cNvPr id="6147"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The adopted PIM approaches out of the PIM theories can be grouped in three broad categories, with a different focus on institutional versus functional changes </a:t>
            </a:r>
          </a:p>
          <a:p>
            <a:pPr eaLnBrk="0" hangingPunct="0">
              <a:lnSpc>
                <a:spcPct val="93000"/>
              </a:lnSpc>
              <a:tabLst>
                <a:tab pos="8559800" algn="r"/>
              </a:tabLst>
            </a:pPr>
            <a:endParaRPr kumimoji="1" lang="en-GB" altLang="de-DE" sz="2100" b="1">
              <a:solidFill>
                <a:srgbClr val="000000"/>
              </a:solidFill>
            </a:endParaRPr>
          </a:p>
          <a:p>
            <a:pPr eaLnBrk="0" hangingPunct="0">
              <a:lnSpc>
                <a:spcPct val="93000"/>
              </a:lnSpc>
              <a:tabLst>
                <a:tab pos="8559800" algn="r"/>
              </a:tabLst>
            </a:pPr>
            <a:endParaRPr kumimoji="1" lang="en-GB" altLang="de-DE" sz="2100" b="1">
              <a:solidFill>
                <a:srgbClr val="000000"/>
              </a:solidFill>
            </a:endParaRPr>
          </a:p>
        </p:txBody>
      </p:sp>
      <p:sp>
        <p:nvSpPr>
          <p:cNvPr id="8" name="Text Box 36"/>
          <p:cNvSpPr txBox="1">
            <a:spLocks noChangeArrowheads="1"/>
          </p:cNvSpPr>
          <p:nvPr/>
        </p:nvSpPr>
        <p:spPr bwMode="auto">
          <a:xfrm>
            <a:off x="571500" y="3567113"/>
            <a:ext cx="3357563" cy="862012"/>
          </a:xfrm>
          <a:prstGeom prst="rect">
            <a:avLst/>
          </a:prstGeom>
          <a:noFill/>
          <a:ln w="9525">
            <a:noFill/>
            <a:miter lim="800000"/>
            <a:headEnd/>
            <a:tailEnd/>
          </a:ln>
        </p:spPr>
        <p:txBody>
          <a:bodyPr lIns="0" tIns="0" rIns="0" bIns="0">
            <a:spAutoFit/>
          </a:bodyPr>
          <a:lstStyle/>
          <a:p>
            <a:pPr algn="ctr">
              <a:spcBef>
                <a:spcPct val="50000"/>
              </a:spcBef>
            </a:pPr>
            <a:r>
              <a:rPr lang="en-US" sz="1400"/>
              <a:t>Creation of a new PIM institution, to ensure that investment management functions are centralized and delivered with clear leadership and accountability</a:t>
            </a:r>
          </a:p>
        </p:txBody>
      </p:sp>
      <p:sp>
        <p:nvSpPr>
          <p:cNvPr id="9" name="Line 37"/>
          <p:cNvSpPr>
            <a:spLocks noChangeShapeType="1"/>
          </p:cNvSpPr>
          <p:nvPr/>
        </p:nvSpPr>
        <p:spPr bwMode="auto">
          <a:xfrm>
            <a:off x="2163763" y="3207984"/>
            <a:ext cx="0" cy="215927"/>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10" name="Line 38"/>
          <p:cNvSpPr>
            <a:spLocks noChangeShapeType="1"/>
          </p:cNvSpPr>
          <p:nvPr/>
        </p:nvSpPr>
        <p:spPr bwMode="auto">
          <a:xfrm>
            <a:off x="1760527" y="3376613"/>
            <a:ext cx="936625" cy="0"/>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6" name="Rectangle 26"/>
          <p:cNvSpPr>
            <a:spLocks noChangeArrowheads="1"/>
          </p:cNvSpPr>
          <p:nvPr/>
        </p:nvSpPr>
        <p:spPr bwMode="auto">
          <a:xfrm rot="10800000">
            <a:off x="1400165" y="2271243"/>
            <a:ext cx="1743075" cy="936740"/>
          </a:xfrm>
          <a:prstGeom prst="rect">
            <a:avLst/>
          </a:prstGeom>
          <a:solidFill>
            <a:schemeClr val="accent1"/>
          </a:solidFill>
          <a:ln w="60325">
            <a:solidFill>
              <a:schemeClr val="bg2"/>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r>
              <a:rPr lang="en-GB" sz="1600" dirty="0">
                <a:cs typeface="+mn-cs"/>
              </a:rPr>
              <a:t>Canada</a:t>
            </a:r>
            <a:endParaRPr lang="en-GB" sz="1600" dirty="0">
              <a:cs typeface="+mn-cs"/>
            </a:endParaRPr>
          </a:p>
        </p:txBody>
      </p:sp>
      <p:sp>
        <p:nvSpPr>
          <p:cNvPr id="11" name="Rectangle 22"/>
          <p:cNvSpPr>
            <a:spLocks noChangeArrowheads="1"/>
          </p:cNvSpPr>
          <p:nvPr/>
        </p:nvSpPr>
        <p:spPr bwMode="auto">
          <a:xfrm>
            <a:off x="1289050" y="2130425"/>
            <a:ext cx="182563" cy="157163"/>
          </a:xfrm>
          <a:prstGeom prst="rect">
            <a:avLst/>
          </a:prstGeom>
          <a:solidFill>
            <a:srgbClr val="FFC000"/>
          </a:solidFill>
          <a:ln w="79375">
            <a:solidFill>
              <a:srgbClr val="FFC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1</a:t>
            </a:r>
            <a:endParaRPr lang="en-US" sz="1200" dirty="0">
              <a:solidFill>
                <a:schemeClr val="bg1"/>
              </a:solidFill>
              <a:cs typeface="+mn-cs"/>
            </a:endParaRPr>
          </a:p>
        </p:txBody>
      </p:sp>
      <p:sp>
        <p:nvSpPr>
          <p:cNvPr id="12" name="Text Box 36"/>
          <p:cNvSpPr txBox="1">
            <a:spLocks noChangeArrowheads="1"/>
          </p:cNvSpPr>
          <p:nvPr/>
        </p:nvSpPr>
        <p:spPr bwMode="auto">
          <a:xfrm>
            <a:off x="4786313" y="3640138"/>
            <a:ext cx="3643312" cy="646112"/>
          </a:xfrm>
          <a:prstGeom prst="rect">
            <a:avLst/>
          </a:prstGeom>
          <a:noFill/>
          <a:ln w="9525">
            <a:noFill/>
            <a:miter lim="800000"/>
            <a:headEnd/>
            <a:tailEnd/>
          </a:ln>
        </p:spPr>
        <p:txBody>
          <a:bodyPr lIns="0" tIns="0" rIns="0" bIns="0">
            <a:spAutoFit/>
          </a:bodyPr>
          <a:lstStyle/>
          <a:p>
            <a:pPr algn="ctr">
              <a:spcBef>
                <a:spcPct val="50000"/>
              </a:spcBef>
            </a:pPr>
            <a:r>
              <a:rPr lang="en-US" sz="1400"/>
              <a:t>Creation of a new PIM function, empowering an existing entity with extended responsibilities on investment management</a:t>
            </a:r>
          </a:p>
        </p:txBody>
      </p:sp>
      <p:sp>
        <p:nvSpPr>
          <p:cNvPr id="13" name="Line 37"/>
          <p:cNvSpPr>
            <a:spLocks noChangeShapeType="1"/>
          </p:cNvSpPr>
          <p:nvPr/>
        </p:nvSpPr>
        <p:spPr bwMode="auto">
          <a:xfrm>
            <a:off x="6523038" y="3221129"/>
            <a:ext cx="0" cy="215927"/>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14" name="Line 38"/>
          <p:cNvSpPr>
            <a:spLocks noChangeShapeType="1"/>
          </p:cNvSpPr>
          <p:nvPr/>
        </p:nvSpPr>
        <p:spPr bwMode="auto">
          <a:xfrm>
            <a:off x="6118245" y="3389313"/>
            <a:ext cx="936625" cy="0"/>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15" name="Rectangle 26"/>
          <p:cNvSpPr>
            <a:spLocks noChangeArrowheads="1"/>
          </p:cNvSpPr>
          <p:nvPr/>
        </p:nvSpPr>
        <p:spPr bwMode="auto">
          <a:xfrm rot="10800000">
            <a:off x="5757883" y="2284388"/>
            <a:ext cx="1743075" cy="936740"/>
          </a:xfrm>
          <a:prstGeom prst="rect">
            <a:avLst/>
          </a:prstGeom>
          <a:solidFill>
            <a:schemeClr val="accent1"/>
          </a:solidFill>
          <a:ln w="60325">
            <a:solidFill>
              <a:schemeClr val="bg2"/>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r>
              <a:rPr lang="en-GB" sz="1600" dirty="0">
                <a:cs typeface="+mn-cs"/>
              </a:rPr>
              <a:t>UK</a:t>
            </a:r>
            <a:endParaRPr lang="en-GB" sz="1600" dirty="0">
              <a:cs typeface="+mn-cs"/>
            </a:endParaRPr>
          </a:p>
        </p:txBody>
      </p:sp>
      <p:sp>
        <p:nvSpPr>
          <p:cNvPr id="16" name="Rectangle 22"/>
          <p:cNvSpPr>
            <a:spLocks noChangeArrowheads="1"/>
          </p:cNvSpPr>
          <p:nvPr/>
        </p:nvSpPr>
        <p:spPr bwMode="auto">
          <a:xfrm>
            <a:off x="5646738" y="2143125"/>
            <a:ext cx="182562" cy="157163"/>
          </a:xfrm>
          <a:prstGeom prst="rect">
            <a:avLst/>
          </a:prstGeom>
          <a:solidFill>
            <a:srgbClr val="FFC000"/>
          </a:solidFill>
          <a:ln w="79375">
            <a:solidFill>
              <a:srgbClr val="FFC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2</a:t>
            </a:r>
            <a:endParaRPr lang="en-US" sz="1200" dirty="0">
              <a:solidFill>
                <a:schemeClr val="bg1"/>
              </a:solidFill>
              <a:cs typeface="+mn-cs"/>
            </a:endParaRPr>
          </a:p>
        </p:txBody>
      </p:sp>
      <p:sp>
        <p:nvSpPr>
          <p:cNvPr id="17" name="Text Box 36"/>
          <p:cNvSpPr txBox="1">
            <a:spLocks noChangeArrowheads="1"/>
          </p:cNvSpPr>
          <p:nvPr/>
        </p:nvSpPr>
        <p:spPr bwMode="auto">
          <a:xfrm>
            <a:off x="1500188" y="5997575"/>
            <a:ext cx="5857875" cy="646113"/>
          </a:xfrm>
          <a:prstGeom prst="rect">
            <a:avLst/>
          </a:prstGeom>
          <a:noFill/>
          <a:ln w="9525">
            <a:noFill/>
            <a:miter lim="800000"/>
            <a:headEnd/>
            <a:tailEnd/>
          </a:ln>
        </p:spPr>
        <p:txBody>
          <a:bodyPr lIns="0" tIns="0" rIns="0" bIns="0">
            <a:spAutoFit/>
          </a:bodyPr>
          <a:lstStyle/>
          <a:p>
            <a:pPr algn="ctr">
              <a:spcBef>
                <a:spcPct val="50000"/>
              </a:spcBef>
            </a:pPr>
            <a:r>
              <a:rPr lang="en-US" sz="1400"/>
              <a:t>Creation of a new PIM institution to guide the strategic directions of investment management, while reinforcing the coordination mechanisms of existing agencies responsible for investment management</a:t>
            </a:r>
          </a:p>
        </p:txBody>
      </p:sp>
      <p:sp>
        <p:nvSpPr>
          <p:cNvPr id="18" name="Line 37"/>
          <p:cNvSpPr>
            <a:spLocks noChangeShapeType="1"/>
          </p:cNvSpPr>
          <p:nvPr/>
        </p:nvSpPr>
        <p:spPr bwMode="auto">
          <a:xfrm>
            <a:off x="4383088" y="5578583"/>
            <a:ext cx="0" cy="215927"/>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19" name="Line 38"/>
          <p:cNvSpPr>
            <a:spLocks noChangeShapeType="1"/>
          </p:cNvSpPr>
          <p:nvPr/>
        </p:nvSpPr>
        <p:spPr bwMode="auto">
          <a:xfrm>
            <a:off x="3975105" y="5748338"/>
            <a:ext cx="936625" cy="0"/>
          </a:xfrm>
          <a:prstGeom prst="line">
            <a:avLst/>
          </a:prstGeom>
          <a:solidFill>
            <a:schemeClr val="accent1"/>
          </a:solidFill>
          <a:ln w="60325">
            <a:solidFill>
              <a:schemeClr val="accent2">
                <a:lumMod val="75000"/>
              </a:schemeClr>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endParaRPr lang="en-GB" sz="1600" dirty="0">
              <a:cs typeface="+mn-cs"/>
            </a:endParaRPr>
          </a:p>
        </p:txBody>
      </p:sp>
      <p:sp>
        <p:nvSpPr>
          <p:cNvPr id="20" name="Rectangle 26"/>
          <p:cNvSpPr>
            <a:spLocks noChangeArrowheads="1"/>
          </p:cNvSpPr>
          <p:nvPr/>
        </p:nvSpPr>
        <p:spPr bwMode="auto">
          <a:xfrm rot="10800000">
            <a:off x="3614743" y="4641842"/>
            <a:ext cx="1743075" cy="936740"/>
          </a:xfrm>
          <a:prstGeom prst="rect">
            <a:avLst/>
          </a:prstGeom>
          <a:solidFill>
            <a:schemeClr val="accent1"/>
          </a:solidFill>
          <a:ln w="60325">
            <a:solidFill>
              <a:schemeClr val="bg2"/>
            </a:solidFill>
            <a:miter lim="800000"/>
            <a:headEnd/>
            <a:tailEnd/>
          </a:ln>
          <a:effectLst>
            <a:outerShdw blurRad="50800" dist="50800" dir="5400000" algn="ctr" rotWithShape="0">
              <a:schemeClr val="tx1">
                <a:lumMod val="95000"/>
                <a:lumOff val="5000"/>
              </a:schemeClr>
            </a:outerShdw>
          </a:effectLst>
          <a:scene3d>
            <a:camera prst="orthographicFront"/>
            <a:lightRig rig="threePt" dir="t"/>
          </a:scene3d>
          <a:sp3d>
            <a:bevelT w="165100" prst="coolSlant"/>
          </a:sp3d>
        </p:spPr>
        <p:txBody>
          <a:bodyPr rot="10800000" lIns="0" tIns="0" rIns="0" bIns="0" anchor="ctr"/>
          <a:lstStyle/>
          <a:p>
            <a:pPr algn="ctr" fontAlgn="auto">
              <a:lnSpc>
                <a:spcPct val="90000"/>
              </a:lnSpc>
              <a:spcBef>
                <a:spcPts val="0"/>
              </a:spcBef>
              <a:spcAft>
                <a:spcPts val="0"/>
              </a:spcAft>
              <a:defRPr/>
            </a:pPr>
            <a:r>
              <a:rPr lang="en-GB" sz="1600" dirty="0">
                <a:cs typeface="+mn-cs"/>
              </a:rPr>
              <a:t>Ireland</a:t>
            </a:r>
            <a:endParaRPr lang="en-GB" sz="1600" dirty="0">
              <a:cs typeface="+mn-cs"/>
            </a:endParaRPr>
          </a:p>
        </p:txBody>
      </p:sp>
      <p:sp>
        <p:nvSpPr>
          <p:cNvPr id="21" name="Rectangle 22"/>
          <p:cNvSpPr>
            <a:spLocks noChangeArrowheads="1"/>
          </p:cNvSpPr>
          <p:nvPr/>
        </p:nvSpPr>
        <p:spPr bwMode="auto">
          <a:xfrm>
            <a:off x="3503613" y="4500563"/>
            <a:ext cx="182562" cy="157162"/>
          </a:xfrm>
          <a:prstGeom prst="rect">
            <a:avLst/>
          </a:prstGeom>
          <a:solidFill>
            <a:srgbClr val="FFC000"/>
          </a:solidFill>
          <a:ln w="79375">
            <a:solidFill>
              <a:srgbClr val="FFC000"/>
            </a:solidFill>
            <a:miter lim="800000"/>
            <a:headEnd/>
            <a:tailEnd/>
          </a:ln>
          <a:effectLst>
            <a:outerShdw blurRad="50800" dist="50800" dir="5400000" algn="ctr" rotWithShape="0">
              <a:schemeClr val="tx1">
                <a:alpha val="80000"/>
              </a:schemeClr>
            </a:outerShdw>
          </a:effectLst>
        </p:spPr>
        <p:txBody>
          <a:bodyPr wrap="none" lIns="0" tIns="0" rIns="0" bIns="0" anchor="ctr"/>
          <a:lstStyle/>
          <a:p>
            <a:pPr fontAlgn="auto">
              <a:spcBef>
                <a:spcPts val="0"/>
              </a:spcBef>
              <a:spcAft>
                <a:spcPts val="0"/>
              </a:spcAft>
              <a:defRPr/>
            </a:pPr>
            <a:r>
              <a:rPr lang="en-US" sz="1200" dirty="0">
                <a:solidFill>
                  <a:schemeClr val="bg1"/>
                </a:solidFill>
                <a:cs typeface="+mn-cs"/>
              </a:rPr>
              <a:t> 3</a:t>
            </a:r>
            <a:endParaRPr lang="en-US" sz="1200" dirty="0">
              <a:solidFill>
                <a:schemeClr val="bg1"/>
              </a:solidFill>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0-#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0-#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0-#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1+#ppt_w/2"/>
                                          </p:val>
                                        </p:tav>
                                        <p:tav tm="100000">
                                          <p:val>
                                            <p:strVal val="#ppt_x"/>
                                          </p:val>
                                        </p:tav>
                                      </p:tavLst>
                                    </p:anim>
                                    <p:anim calcmode="lin" valueType="num">
                                      <p:cBhvr additive="base">
                                        <p:cTn id="30" dur="500" fill="hold"/>
                                        <p:tgtEl>
                                          <p:spTgt spid="12"/>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1+#ppt_w/2"/>
                                          </p:val>
                                        </p:tav>
                                        <p:tav tm="100000">
                                          <p:val>
                                            <p:strVal val="#ppt_x"/>
                                          </p:val>
                                        </p:tav>
                                      </p:tavLst>
                                    </p:anim>
                                    <p:anim calcmode="lin" valueType="num">
                                      <p:cBhvr additive="base">
                                        <p:cTn id="34" dur="500" fill="hold"/>
                                        <p:tgtEl>
                                          <p:spTgt spid="13"/>
                                        </p:tgtEl>
                                        <p:attrNameLst>
                                          <p:attrName>ppt_y</p:attrName>
                                        </p:attrNameLst>
                                      </p:cBhvr>
                                      <p:tavLst>
                                        <p:tav tm="0">
                                          <p:val>
                                            <p:strVal val="#ppt_y"/>
                                          </p:val>
                                        </p:tav>
                                        <p:tav tm="100000">
                                          <p:val>
                                            <p:strVal val="#ppt_y"/>
                                          </p:val>
                                        </p:tav>
                                      </p:tavLst>
                                    </p:anim>
                                  </p:childTnLst>
                                </p:cTn>
                              </p:par>
                              <p:par>
                                <p:cTn id="35" presetID="2" presetClass="entr" presetSubtype="2"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1+#ppt_w/2"/>
                                          </p:val>
                                        </p:tav>
                                        <p:tav tm="100000">
                                          <p:val>
                                            <p:strVal val="#ppt_x"/>
                                          </p:val>
                                        </p:tav>
                                      </p:tavLst>
                                    </p:anim>
                                    <p:anim calcmode="lin" valueType="num">
                                      <p:cBhvr additive="base">
                                        <p:cTn id="38" dur="500" fill="hold"/>
                                        <p:tgtEl>
                                          <p:spTgt spid="14"/>
                                        </p:tgtEl>
                                        <p:attrNameLst>
                                          <p:attrName>ppt_y</p:attrName>
                                        </p:attrNameLst>
                                      </p:cBhvr>
                                      <p:tavLst>
                                        <p:tav tm="0">
                                          <p:val>
                                            <p:strVal val="#ppt_y"/>
                                          </p:val>
                                        </p:tav>
                                        <p:tav tm="100000">
                                          <p:val>
                                            <p:strVal val="#ppt_y"/>
                                          </p:val>
                                        </p:tav>
                                      </p:tavLst>
                                    </p:anim>
                                  </p:childTnLst>
                                </p:cTn>
                              </p:par>
                              <p:par>
                                <p:cTn id="39" presetID="2" presetClass="entr" presetSubtype="2" fill="hold" nodeType="with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1+#ppt_w/2"/>
                                          </p:val>
                                        </p:tav>
                                        <p:tav tm="100000">
                                          <p:val>
                                            <p:strVal val="#ppt_x"/>
                                          </p:val>
                                        </p:tav>
                                      </p:tavLst>
                                    </p:anim>
                                    <p:anim calcmode="lin" valueType="num">
                                      <p:cBhvr additive="base">
                                        <p:cTn id="42" dur="500" fill="hold"/>
                                        <p:tgtEl>
                                          <p:spTgt spid="15"/>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1+#ppt_w/2"/>
                                          </p:val>
                                        </p:tav>
                                        <p:tav tm="100000">
                                          <p:val>
                                            <p:strVal val="#ppt_x"/>
                                          </p:val>
                                        </p:tav>
                                      </p:tavLst>
                                    </p:anim>
                                    <p:anim calcmode="lin" valueType="num">
                                      <p:cBhvr additive="base">
                                        <p:cTn id="46"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anim calcmode="lin" valueType="num">
                                      <p:cBhvr additive="base">
                                        <p:cTn id="51" dur="500" fill="hold"/>
                                        <p:tgtEl>
                                          <p:spTgt spid="3"/>
                                        </p:tgtEl>
                                        <p:attrNameLst>
                                          <p:attrName>ppt_x</p:attrName>
                                        </p:attrNameLst>
                                      </p:cBhvr>
                                      <p:tavLst>
                                        <p:tav tm="0">
                                          <p:val>
                                            <p:strVal val="#ppt_x"/>
                                          </p:val>
                                        </p:tav>
                                        <p:tav tm="100000">
                                          <p:val>
                                            <p:strVal val="#ppt_x"/>
                                          </p:val>
                                        </p:tav>
                                      </p:tavLst>
                                    </p:anim>
                                    <p:anim calcmode="lin" valueType="num">
                                      <p:cBhvr additive="base">
                                        <p:cTn id="52" dur="500" fill="hold"/>
                                        <p:tgtEl>
                                          <p:spTgt spid="3"/>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 calcmode="lin" valueType="num">
                                      <p:cBhvr additive="base">
                                        <p:cTn id="59" dur="500" fill="hold"/>
                                        <p:tgtEl>
                                          <p:spTgt spid="18"/>
                                        </p:tgtEl>
                                        <p:attrNameLst>
                                          <p:attrName>ppt_x</p:attrName>
                                        </p:attrNameLst>
                                      </p:cBhvr>
                                      <p:tavLst>
                                        <p:tav tm="0">
                                          <p:val>
                                            <p:strVal val="#ppt_x"/>
                                          </p:val>
                                        </p:tav>
                                        <p:tav tm="100000">
                                          <p:val>
                                            <p:strVal val="#ppt_x"/>
                                          </p:val>
                                        </p:tav>
                                      </p:tavLst>
                                    </p:anim>
                                    <p:anim calcmode="lin" valueType="num">
                                      <p:cBhvr additive="base">
                                        <p:cTn id="60" dur="500" fill="hold"/>
                                        <p:tgtEl>
                                          <p:spTgt spid="18"/>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9"/>
                                        </p:tgtEl>
                                        <p:attrNameLst>
                                          <p:attrName>style.visibility</p:attrName>
                                        </p:attrNameLst>
                                      </p:cBhvr>
                                      <p:to>
                                        <p:strVal val="visible"/>
                                      </p:to>
                                    </p:set>
                                    <p:anim calcmode="lin" valueType="num">
                                      <p:cBhvr additive="base">
                                        <p:cTn id="63" dur="500" fill="hold"/>
                                        <p:tgtEl>
                                          <p:spTgt spid="19"/>
                                        </p:tgtEl>
                                        <p:attrNameLst>
                                          <p:attrName>ppt_x</p:attrName>
                                        </p:attrNameLst>
                                      </p:cBhvr>
                                      <p:tavLst>
                                        <p:tav tm="0">
                                          <p:val>
                                            <p:strVal val="#ppt_x"/>
                                          </p:val>
                                        </p:tav>
                                        <p:tav tm="100000">
                                          <p:val>
                                            <p:strVal val="#ppt_x"/>
                                          </p:val>
                                        </p:tav>
                                      </p:tavLst>
                                    </p:anim>
                                    <p:anim calcmode="lin" valueType="num">
                                      <p:cBhvr additive="base">
                                        <p:cTn id="64" dur="500" fill="hold"/>
                                        <p:tgtEl>
                                          <p:spTgt spid="19"/>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ppt_x"/>
                                          </p:val>
                                        </p:tav>
                                        <p:tav tm="100000">
                                          <p:val>
                                            <p:strVal val="#ppt_x"/>
                                          </p:val>
                                        </p:tav>
                                      </p:tavLst>
                                    </p:anim>
                                    <p:anim calcmode="lin" valueType="num">
                                      <p:cBhvr additive="base">
                                        <p:cTn id="68" dur="500" fill="hold"/>
                                        <p:tgtEl>
                                          <p:spTgt spid="20"/>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1"/>
                                        </p:tgtEl>
                                        <p:attrNameLst>
                                          <p:attrName>style.visibility</p:attrName>
                                        </p:attrNameLst>
                                      </p:cBhvr>
                                      <p:to>
                                        <p:strVal val="visible"/>
                                      </p:to>
                                    </p:set>
                                    <p:anim calcmode="lin" valueType="num">
                                      <p:cBhvr additive="base">
                                        <p:cTn id="71" dur="500" fill="hold"/>
                                        <p:tgtEl>
                                          <p:spTgt spid="21"/>
                                        </p:tgtEl>
                                        <p:attrNameLst>
                                          <p:attrName>ppt_x</p:attrName>
                                        </p:attrNameLst>
                                      </p:cBhvr>
                                      <p:tavLst>
                                        <p:tav tm="0">
                                          <p:val>
                                            <p:strVal val="#ppt_x"/>
                                          </p:val>
                                        </p:tav>
                                        <p:tav tm="100000">
                                          <p:val>
                                            <p:strVal val="#ppt_x"/>
                                          </p:val>
                                        </p:tav>
                                      </p:tavLst>
                                    </p:anim>
                                    <p:anim calcmode="lin" valueType="num">
                                      <p:cBhvr additive="base">
                                        <p:cTn id="7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11" grpId="0" animBg="1"/>
      <p:bldP spid="12" grpId="0"/>
      <p:bldP spid="16" grpId="0" animBg="1"/>
      <p:bldP spid="17" grpId="0"/>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numero diapositiva 2"/>
          <p:cNvSpPr>
            <a:spLocks noGrp="1"/>
          </p:cNvSpPr>
          <p:nvPr>
            <p:ph type="sldNum" sz="quarter" idx="10"/>
          </p:nvPr>
        </p:nvSpPr>
        <p:spPr>
          <a:noFill/>
        </p:spPr>
        <p:txBody>
          <a:bodyPr/>
          <a:lstStyle/>
          <a:p>
            <a:fld id="{35687CAB-6D85-465D-8A1C-6F6A7C2387DA}" type="slidenum">
              <a:rPr lang="en-GB" smtClean="0"/>
              <a:pPr/>
              <a:t>6</a:t>
            </a:fld>
            <a:endParaRPr lang="en-GB" smtClean="0"/>
          </a:p>
        </p:txBody>
      </p:sp>
      <p:sp>
        <p:nvSpPr>
          <p:cNvPr id="7171"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Canada: creating a new PIM institution – Infrastructure Canada created  as a department in 2002</a:t>
            </a:r>
          </a:p>
          <a:p>
            <a:pPr eaLnBrk="0" hangingPunct="0">
              <a:lnSpc>
                <a:spcPct val="93000"/>
              </a:lnSpc>
              <a:tabLst>
                <a:tab pos="8559800" algn="r"/>
              </a:tabLst>
            </a:pPr>
            <a:endParaRPr kumimoji="1" lang="en-GB" altLang="de-DE" sz="2100" b="1">
              <a:solidFill>
                <a:srgbClr val="000000"/>
              </a:solidFill>
            </a:endParaRPr>
          </a:p>
        </p:txBody>
      </p:sp>
      <p:sp>
        <p:nvSpPr>
          <p:cNvPr id="7172" name="Rectangle 6"/>
          <p:cNvSpPr>
            <a:spLocks noChangeArrowheads="1"/>
          </p:cNvSpPr>
          <p:nvPr/>
        </p:nvSpPr>
        <p:spPr bwMode="auto">
          <a:xfrm>
            <a:off x="357188" y="1571625"/>
            <a:ext cx="8513762" cy="2600325"/>
          </a:xfrm>
          <a:prstGeom prst="rect">
            <a:avLst/>
          </a:prstGeom>
          <a:noFill/>
          <a:ln w="9525">
            <a:noFill/>
            <a:miter lim="800000"/>
            <a:headEnd/>
            <a:tailEnd/>
          </a:ln>
        </p:spPr>
        <p:txBody>
          <a:bodyPr/>
          <a:lstStyle/>
          <a:p>
            <a:pPr marL="266700" indent="-266700" defTabSz="330200" eaLnBrk="0" hangingPunct="0">
              <a:buClr>
                <a:schemeClr val="tx1"/>
              </a:buClr>
              <a:buFont typeface="Wingdings" pitchFamily="2" charset="2"/>
              <a:buChar char="Ø"/>
            </a:pPr>
            <a:endParaRPr lang="en-GB" sz="1600" dirty="0"/>
          </a:p>
          <a:p>
            <a:pPr marL="266700" indent="-266700" defTabSz="330200" eaLnBrk="0" hangingPunct="0">
              <a:spcAft>
                <a:spcPts val="1800"/>
              </a:spcAft>
              <a:buClr>
                <a:schemeClr val="tx1"/>
              </a:buClr>
              <a:buFont typeface="Wingdings" pitchFamily="2" charset="2"/>
              <a:buChar char="Ø"/>
            </a:pPr>
            <a:r>
              <a:rPr lang="en-GB" sz="1600" dirty="0"/>
              <a:t>The reform has been centred around the encompassing infrastructure plan “ Building Canada”, as a country-wide, well-funded program  that addresses ‘the nation's most important economic and environmental priorities’.  </a:t>
            </a:r>
          </a:p>
          <a:p>
            <a:pPr marL="266700" indent="-266700" defTabSz="330200" eaLnBrk="0" hangingPunct="0">
              <a:spcAft>
                <a:spcPts val="1800"/>
              </a:spcAft>
              <a:buClr>
                <a:schemeClr val="tx1"/>
              </a:buClr>
              <a:buFont typeface="Wingdings" pitchFamily="2" charset="2"/>
              <a:buChar char="Ø"/>
            </a:pPr>
            <a:r>
              <a:rPr lang="en-GB" sz="1600" dirty="0"/>
              <a:t>All work in the infrastructure area has aimed to foster knowledge and build capability in the key sectors of project design and management, including appraisal, evaluation and monitoring. </a:t>
            </a:r>
          </a:p>
          <a:p>
            <a:pPr marL="266700" indent="-266700" defTabSz="330200" eaLnBrk="0" hangingPunct="0">
              <a:spcAft>
                <a:spcPts val="1800"/>
              </a:spcAft>
              <a:buClr>
                <a:schemeClr val="tx1"/>
              </a:buClr>
              <a:buFont typeface="Wingdings" pitchFamily="2" charset="2"/>
              <a:buChar char="Ø"/>
            </a:pPr>
            <a:r>
              <a:rPr lang="en-GB" sz="1600" dirty="0"/>
              <a:t>Infrastructure Canada has appropriately developed and systematically promoted the methodology of project evaluation, providing detailed instructions, enforcement rules and appropriate incentives. </a:t>
            </a:r>
          </a:p>
          <a:p>
            <a:pPr marL="266700" indent="-266700" defTabSz="330200" eaLnBrk="0" hangingPunct="0">
              <a:spcAft>
                <a:spcPts val="1800"/>
              </a:spcAft>
              <a:buClr>
                <a:schemeClr val="tx1"/>
              </a:buClr>
              <a:buFont typeface="Wingdings" pitchFamily="2" charset="2"/>
              <a:buChar char="Ø"/>
            </a:pPr>
            <a:r>
              <a:rPr lang="en-GB" sz="1600" dirty="0"/>
              <a:t>Through the leadership provided by Infrastructure Canada, the Government has promoted information, participation and deliberative democracy of all relevant stakeholders. Such a promotion has been pursued itself via specific mechanism lead by the  “National Roundtable on Sustainable Infrastructure”. </a:t>
            </a:r>
          </a:p>
          <a:p>
            <a:pPr marL="266700" indent="-266700" defTabSz="330200" eaLnBrk="0" hangingPunct="0">
              <a:spcAft>
                <a:spcPts val="1200"/>
              </a:spcAft>
              <a:buClr>
                <a:schemeClr val="tx1"/>
              </a:buClr>
              <a:buFont typeface="Wingdings" pitchFamily="2" charset="2"/>
              <a:buChar char="Ø"/>
            </a:pPr>
            <a:r>
              <a:rPr lang="en-GB" sz="1600" dirty="0"/>
              <a:t>This has been sustained through successful IT programs such as the Shared Information Management System for Infrastructure. </a:t>
            </a:r>
          </a:p>
        </p:txBody>
      </p:sp>
      <p:sp>
        <p:nvSpPr>
          <p:cNvPr id="6" name="Line 7"/>
          <p:cNvSpPr>
            <a:spLocks noChangeShapeType="1"/>
          </p:cNvSpPr>
          <p:nvPr/>
        </p:nvSpPr>
        <p:spPr bwMode="auto">
          <a:xfrm>
            <a:off x="428596" y="270892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7" name="Line 7"/>
          <p:cNvSpPr>
            <a:spLocks noChangeShapeType="1"/>
          </p:cNvSpPr>
          <p:nvPr/>
        </p:nvSpPr>
        <p:spPr bwMode="auto">
          <a:xfrm>
            <a:off x="428596" y="3645024"/>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8" name="Line 7"/>
          <p:cNvSpPr>
            <a:spLocks noChangeShapeType="1"/>
          </p:cNvSpPr>
          <p:nvPr/>
        </p:nvSpPr>
        <p:spPr bwMode="auto">
          <a:xfrm>
            <a:off x="433417" y="465313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9" name="Line 7"/>
          <p:cNvSpPr>
            <a:spLocks noChangeShapeType="1"/>
          </p:cNvSpPr>
          <p:nvPr/>
        </p:nvSpPr>
        <p:spPr bwMode="auto">
          <a:xfrm>
            <a:off x="433417" y="5805264"/>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2"/>
          <p:cNvSpPr>
            <a:spLocks noGrp="1"/>
          </p:cNvSpPr>
          <p:nvPr>
            <p:ph type="sldNum" sz="quarter" idx="10"/>
          </p:nvPr>
        </p:nvSpPr>
        <p:spPr>
          <a:noFill/>
        </p:spPr>
        <p:txBody>
          <a:bodyPr/>
          <a:lstStyle/>
          <a:p>
            <a:fld id="{896ADF7B-A658-4054-97E8-60AB4DECBE53}" type="slidenum">
              <a:rPr lang="en-GB" smtClean="0"/>
              <a:pPr/>
              <a:t>7</a:t>
            </a:fld>
            <a:endParaRPr lang="en-GB" smtClean="0"/>
          </a:p>
        </p:txBody>
      </p:sp>
      <p:sp>
        <p:nvSpPr>
          <p:cNvPr id="8195"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UK: creating a new PIM function – Gateway function is an expanded and enhanced version of the Ministry of Finance’s traditional role of ensuring fiscal discipline and public financing control. Its goals are:</a:t>
            </a:r>
          </a:p>
          <a:p>
            <a:pPr eaLnBrk="0" hangingPunct="0">
              <a:lnSpc>
                <a:spcPct val="93000"/>
              </a:lnSpc>
              <a:tabLst>
                <a:tab pos="8559800" algn="r"/>
              </a:tabLst>
            </a:pPr>
            <a:endParaRPr kumimoji="1" lang="en-GB" altLang="de-DE" sz="2100" b="1">
              <a:solidFill>
                <a:srgbClr val="000000"/>
              </a:solidFill>
            </a:endParaRPr>
          </a:p>
          <a:p>
            <a:pPr eaLnBrk="0" hangingPunct="0">
              <a:lnSpc>
                <a:spcPct val="93000"/>
              </a:lnSpc>
              <a:tabLst>
                <a:tab pos="8559800" algn="r"/>
              </a:tabLst>
            </a:pPr>
            <a:endParaRPr kumimoji="1" lang="en-GB" altLang="de-DE" sz="2100" b="1">
              <a:solidFill>
                <a:srgbClr val="000000"/>
              </a:solidFill>
            </a:endParaRPr>
          </a:p>
        </p:txBody>
      </p:sp>
      <p:sp>
        <p:nvSpPr>
          <p:cNvPr id="8196" name="Rettangolo 4"/>
          <p:cNvSpPr>
            <a:spLocks noChangeArrowheads="1"/>
          </p:cNvSpPr>
          <p:nvPr/>
        </p:nvSpPr>
        <p:spPr bwMode="auto">
          <a:xfrm>
            <a:off x="428625" y="2071688"/>
            <a:ext cx="8286750" cy="3786187"/>
          </a:xfrm>
          <a:prstGeom prst="rect">
            <a:avLst/>
          </a:prstGeom>
          <a:noFill/>
          <a:ln w="9525">
            <a:noFill/>
            <a:miter lim="800000"/>
            <a:headEnd/>
            <a:tailEnd/>
          </a:ln>
        </p:spPr>
        <p:txBody>
          <a:bodyPr>
            <a:spAutoFit/>
          </a:bodyPr>
          <a:lstStyle/>
          <a:p>
            <a:pPr marL="266700" indent="-266700" defTabSz="330200" eaLnBrk="0" hangingPunct="0">
              <a:buClr>
                <a:schemeClr val="tx1"/>
              </a:buClr>
              <a:buFont typeface="Wingdings" pitchFamily="2" charset="2"/>
              <a:buChar char="Ø"/>
            </a:pPr>
            <a:r>
              <a:rPr lang="en-US" sz="1600" dirty="0"/>
              <a:t>delivery of value for money from third party spend;</a:t>
            </a:r>
          </a:p>
          <a:p>
            <a:pPr marL="266700" indent="-266700" defTabSz="330200" eaLnBrk="0" hangingPunct="0">
              <a:buClr>
                <a:schemeClr val="tx1"/>
              </a:buClr>
            </a:pPr>
            <a:r>
              <a:rPr lang="en-US" sz="1600" dirty="0"/>
              <a:t> </a:t>
            </a:r>
          </a:p>
          <a:p>
            <a:pPr marL="266700" indent="-266700" defTabSz="330200" eaLnBrk="0" hangingPunct="0">
              <a:buClr>
                <a:schemeClr val="tx1"/>
              </a:buClr>
              <a:buFont typeface="Wingdings" pitchFamily="2" charset="2"/>
              <a:buChar char="Ø"/>
            </a:pPr>
            <a:r>
              <a:rPr lang="en-US" sz="1600" dirty="0"/>
              <a:t>delivery of projects to time, quality and cost, realizing benefits; </a:t>
            </a:r>
          </a:p>
          <a:p>
            <a:pPr marL="266700" indent="-266700" defTabSz="330200" eaLnBrk="0" hangingPunct="0">
              <a:buClr>
                <a:schemeClr val="tx1"/>
              </a:buClr>
              <a:buFont typeface="Wingdings" pitchFamily="2" charset="2"/>
              <a:buChar char="Ø"/>
            </a:pPr>
            <a:endParaRPr lang="en-US" sz="1600" dirty="0"/>
          </a:p>
          <a:p>
            <a:pPr marL="266700" indent="-266700" defTabSz="330200" eaLnBrk="0" hangingPunct="0">
              <a:buClr>
                <a:schemeClr val="tx1"/>
              </a:buClr>
              <a:buFont typeface="Wingdings" pitchFamily="2" charset="2"/>
              <a:buChar char="Ø"/>
            </a:pPr>
            <a:r>
              <a:rPr lang="en-US" sz="1600" dirty="0"/>
              <a:t>getting the best from the Government's estate; </a:t>
            </a:r>
          </a:p>
          <a:p>
            <a:pPr marL="266700" indent="-266700" defTabSz="330200" eaLnBrk="0" hangingPunct="0">
              <a:buClr>
                <a:schemeClr val="tx1"/>
              </a:buClr>
              <a:buFont typeface="Wingdings" pitchFamily="2" charset="2"/>
              <a:buChar char="Ø"/>
            </a:pPr>
            <a:endParaRPr lang="en-US" sz="1600" dirty="0"/>
          </a:p>
          <a:p>
            <a:pPr marL="266700" indent="-266700" defTabSz="330200" eaLnBrk="0" hangingPunct="0">
              <a:buClr>
                <a:schemeClr val="tx1"/>
              </a:buClr>
              <a:buFont typeface="Wingdings" pitchFamily="2" charset="2"/>
              <a:buChar char="Ø"/>
            </a:pPr>
            <a:r>
              <a:rPr lang="en-US" sz="1600" dirty="0"/>
              <a:t>improving the sustainability of the Government estate and operations, through stronger performance management and guidance; </a:t>
            </a:r>
          </a:p>
          <a:p>
            <a:pPr marL="266700" indent="-266700" defTabSz="330200" eaLnBrk="0" hangingPunct="0">
              <a:buClr>
                <a:schemeClr val="tx1"/>
              </a:buClr>
              <a:buFont typeface="Wingdings" pitchFamily="2" charset="2"/>
              <a:buChar char="Ø"/>
            </a:pPr>
            <a:endParaRPr lang="en-US" sz="1600" dirty="0"/>
          </a:p>
          <a:p>
            <a:pPr marL="266700" indent="-266700" defTabSz="330200" eaLnBrk="0" hangingPunct="0">
              <a:buClr>
                <a:schemeClr val="tx1"/>
              </a:buClr>
              <a:buFont typeface="Wingdings" pitchFamily="2" charset="2"/>
              <a:buChar char="Ø"/>
            </a:pPr>
            <a:r>
              <a:rPr lang="en-US" sz="1600" dirty="0"/>
              <a:t>helping achieve delivery of further Government policy goals, including innovation, equality, and support for small and medium enterprises; and </a:t>
            </a:r>
          </a:p>
          <a:p>
            <a:pPr marL="266700" indent="-266700" defTabSz="330200" eaLnBrk="0" hangingPunct="0">
              <a:buClr>
                <a:schemeClr val="tx1"/>
              </a:buClr>
              <a:buFont typeface="Wingdings" pitchFamily="2" charset="2"/>
              <a:buChar char="Ø"/>
            </a:pPr>
            <a:endParaRPr lang="en-US" sz="1600" dirty="0"/>
          </a:p>
          <a:p>
            <a:pPr marL="266700" indent="-266700" defTabSz="330200" eaLnBrk="0" hangingPunct="0">
              <a:buClr>
                <a:schemeClr val="tx1"/>
              </a:buClr>
              <a:buFont typeface="Wingdings" pitchFamily="2" charset="2"/>
              <a:buChar char="Ø"/>
            </a:pPr>
            <a:r>
              <a:rPr lang="en-US" sz="1600" dirty="0"/>
              <a:t>driving forward the improvement of central Government capability in procurement, project and program management, and estates management through the development of people skills, processes and tools’</a:t>
            </a:r>
            <a:endParaRPr lang="en-GB" sz="1600" dirty="0"/>
          </a:p>
        </p:txBody>
      </p:sp>
      <p:sp>
        <p:nvSpPr>
          <p:cNvPr id="6" name="Line 7"/>
          <p:cNvSpPr>
            <a:spLocks noChangeShapeType="1"/>
          </p:cNvSpPr>
          <p:nvPr/>
        </p:nvSpPr>
        <p:spPr bwMode="auto">
          <a:xfrm>
            <a:off x="428596" y="249289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7" name="Line 7"/>
          <p:cNvSpPr>
            <a:spLocks noChangeShapeType="1"/>
          </p:cNvSpPr>
          <p:nvPr/>
        </p:nvSpPr>
        <p:spPr bwMode="auto">
          <a:xfrm>
            <a:off x="428596" y="2996952"/>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8" name="Line 7"/>
          <p:cNvSpPr>
            <a:spLocks noChangeShapeType="1"/>
          </p:cNvSpPr>
          <p:nvPr/>
        </p:nvSpPr>
        <p:spPr bwMode="auto">
          <a:xfrm>
            <a:off x="428596" y="350100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9" name="Line 7"/>
          <p:cNvSpPr>
            <a:spLocks noChangeShapeType="1"/>
          </p:cNvSpPr>
          <p:nvPr/>
        </p:nvSpPr>
        <p:spPr bwMode="auto">
          <a:xfrm>
            <a:off x="428596" y="422108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10" name="Line 7"/>
          <p:cNvSpPr>
            <a:spLocks noChangeShapeType="1"/>
          </p:cNvSpPr>
          <p:nvPr/>
        </p:nvSpPr>
        <p:spPr bwMode="auto">
          <a:xfrm>
            <a:off x="428596" y="494116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numero diapositiva 2"/>
          <p:cNvSpPr>
            <a:spLocks noGrp="1"/>
          </p:cNvSpPr>
          <p:nvPr>
            <p:ph type="sldNum" sz="quarter" idx="10"/>
          </p:nvPr>
        </p:nvSpPr>
        <p:spPr>
          <a:noFill/>
        </p:spPr>
        <p:txBody>
          <a:bodyPr/>
          <a:lstStyle/>
          <a:p>
            <a:fld id="{B2FA3766-7002-42DA-A9C5-5E4B3625088B}" type="slidenum">
              <a:rPr lang="en-GB" smtClean="0"/>
              <a:pPr/>
              <a:t>8</a:t>
            </a:fld>
            <a:endParaRPr lang="en-GB" smtClean="0"/>
          </a:p>
        </p:txBody>
      </p:sp>
      <p:sp>
        <p:nvSpPr>
          <p:cNvPr id="9219" name="Rectangle 3"/>
          <p:cNvSpPr>
            <a:spLocks noChangeArrowheads="1"/>
          </p:cNvSpPr>
          <p:nvPr/>
        </p:nvSpPr>
        <p:spPr bwMode="auto">
          <a:xfrm>
            <a:off x="214313" y="908050"/>
            <a:ext cx="35004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UK: creating a new PIM function – the gateway process</a:t>
            </a:r>
          </a:p>
          <a:p>
            <a:pPr eaLnBrk="0" hangingPunct="0">
              <a:lnSpc>
                <a:spcPct val="93000"/>
              </a:lnSpc>
              <a:tabLst>
                <a:tab pos="8559800" algn="r"/>
              </a:tabLst>
            </a:pPr>
            <a:endParaRPr kumimoji="1" lang="en-GB" altLang="de-DE" sz="2100" b="1">
              <a:solidFill>
                <a:srgbClr val="000000"/>
              </a:solidFill>
            </a:endParaRPr>
          </a:p>
          <a:p>
            <a:pPr eaLnBrk="0" hangingPunct="0">
              <a:lnSpc>
                <a:spcPct val="93000"/>
              </a:lnSpc>
              <a:tabLst>
                <a:tab pos="8559800" algn="r"/>
              </a:tabLst>
            </a:pPr>
            <a:endParaRPr kumimoji="1" lang="en-GB" altLang="de-DE" sz="2100" b="1">
              <a:solidFill>
                <a:srgbClr val="000000"/>
              </a:solidFill>
            </a:endParaRPr>
          </a:p>
        </p:txBody>
      </p:sp>
      <p:pic>
        <p:nvPicPr>
          <p:cNvPr id="9220" name="Picture 3"/>
          <p:cNvPicPr>
            <a:picLocks noChangeAspect="1" noChangeArrowheads="1"/>
          </p:cNvPicPr>
          <p:nvPr/>
        </p:nvPicPr>
        <p:blipFill>
          <a:blip r:embed="rId2" cstate="print"/>
          <a:srcRect/>
          <a:stretch>
            <a:fillRect/>
          </a:stretch>
        </p:blipFill>
        <p:spPr bwMode="auto">
          <a:xfrm>
            <a:off x="3429000" y="71438"/>
            <a:ext cx="5143500" cy="6654800"/>
          </a:xfrm>
          <a:prstGeom prst="rect">
            <a:avLst/>
          </a:prstGeom>
          <a:noFill/>
          <a:ln w="9525">
            <a:noFill/>
            <a:miter lim="800000"/>
            <a:headEnd/>
            <a:tailEnd/>
          </a:ln>
        </p:spPr>
      </p:pic>
      <p:sp>
        <p:nvSpPr>
          <p:cNvPr id="5" name="Rectangle 44"/>
          <p:cNvSpPr>
            <a:spLocks noChangeArrowheads="1"/>
          </p:cNvSpPr>
          <p:nvPr/>
        </p:nvSpPr>
        <p:spPr bwMode="auto">
          <a:xfrm>
            <a:off x="417606" y="5143512"/>
            <a:ext cx="2654196" cy="720000"/>
          </a:xfrm>
          <a:prstGeom prst="rect">
            <a:avLst/>
          </a:prstGeom>
          <a:solidFill>
            <a:schemeClr val="accent2"/>
          </a:solidFill>
          <a:ln w="9525">
            <a:noFill/>
            <a:miter lim="800000"/>
            <a:headEnd/>
            <a:tailEnd/>
          </a:ln>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US" sz="1000" b="1">
              <a:solidFill>
                <a:srgbClr val="000000"/>
              </a:solidFill>
              <a:latin typeface="Times New Roman" pitchFamily="18" charset="0"/>
            </a:endParaRPr>
          </a:p>
        </p:txBody>
      </p:sp>
      <p:sp>
        <p:nvSpPr>
          <p:cNvPr id="9224" name="Text Box 45"/>
          <p:cNvSpPr txBox="1">
            <a:spLocks noChangeArrowheads="1"/>
          </p:cNvSpPr>
          <p:nvPr/>
        </p:nvSpPr>
        <p:spPr bwMode="auto">
          <a:xfrm>
            <a:off x="484188" y="5357813"/>
            <a:ext cx="2373312" cy="215900"/>
          </a:xfrm>
          <a:prstGeom prst="rect">
            <a:avLst/>
          </a:prstGeom>
          <a:noFill/>
          <a:ln w="9525">
            <a:noFill/>
            <a:miter lim="800000"/>
            <a:headEnd/>
            <a:tailEnd/>
          </a:ln>
        </p:spPr>
        <p:txBody>
          <a:bodyPr lIns="0" tIns="0" rIns="0" bIns="0">
            <a:spAutoFit/>
          </a:bodyPr>
          <a:lstStyle/>
          <a:p>
            <a:pPr algn="ctr" eaLnBrk="0" hangingPunct="0"/>
            <a:r>
              <a:rPr kumimoji="1" lang="en-US" sz="1400" b="1" i="1">
                <a:solidFill>
                  <a:srgbClr val="000000"/>
                </a:solidFill>
              </a:rPr>
              <a:t>See hand-outs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a:xfrm>
            <a:off x="8594725" y="6216650"/>
            <a:ext cx="141288" cy="128588"/>
          </a:xfrm>
          <a:noFill/>
        </p:spPr>
        <p:txBody>
          <a:bodyPr/>
          <a:lstStyle/>
          <a:p>
            <a:fld id="{2644AA4F-1FA3-4BC6-B708-7E16AB9302E6}" type="slidenum">
              <a:rPr lang="en-GB" smtClean="0"/>
              <a:pPr/>
              <a:t>9</a:t>
            </a:fld>
            <a:endParaRPr lang="en-GB" smtClean="0"/>
          </a:p>
        </p:txBody>
      </p:sp>
      <p:sp>
        <p:nvSpPr>
          <p:cNvPr id="10243"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a:solidFill>
                  <a:srgbClr val="000000"/>
                </a:solidFill>
              </a:rPr>
              <a:t>Ireland: a new PIM institution for PIM strategic directions  </a:t>
            </a:r>
          </a:p>
          <a:p>
            <a:pPr eaLnBrk="0" hangingPunct="0">
              <a:lnSpc>
                <a:spcPct val="93000"/>
              </a:lnSpc>
              <a:tabLst>
                <a:tab pos="8559800" algn="r"/>
              </a:tabLst>
            </a:pPr>
            <a:endParaRPr kumimoji="1" lang="en-GB" altLang="de-DE" sz="2100" b="1">
              <a:solidFill>
                <a:srgbClr val="000000"/>
              </a:solidFill>
            </a:endParaRPr>
          </a:p>
          <a:p>
            <a:pPr eaLnBrk="0" hangingPunct="0">
              <a:lnSpc>
                <a:spcPct val="93000"/>
              </a:lnSpc>
              <a:tabLst>
                <a:tab pos="8559800" algn="r"/>
              </a:tabLst>
            </a:pPr>
            <a:endParaRPr kumimoji="1" lang="en-GB" altLang="de-DE" sz="2100" b="1">
              <a:solidFill>
                <a:srgbClr val="000000"/>
              </a:solidFill>
            </a:endParaRPr>
          </a:p>
        </p:txBody>
      </p:sp>
      <p:sp>
        <p:nvSpPr>
          <p:cNvPr id="11" name="AutoShape 10"/>
          <p:cNvSpPr>
            <a:spLocks noChangeArrowheads="1"/>
          </p:cNvSpPr>
          <p:nvPr/>
        </p:nvSpPr>
        <p:spPr bwMode="auto">
          <a:xfrm>
            <a:off x="322266" y="1928802"/>
            <a:ext cx="4132948" cy="4429132"/>
          </a:xfrm>
          <a:prstGeom prst="roundRect">
            <a:avLst>
              <a:gd name="adj" fmla="val 16667"/>
            </a:avLst>
          </a:prstGeom>
          <a:noFill/>
          <a:ln w="76200">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wrap="none" lIns="0" tIns="0" rIns="0" bIns="0" anchor="ctr"/>
          <a:lstStyle/>
          <a:p>
            <a:pPr algn="ctr" eaLnBrk="0" fontAlgn="auto" hangingPunct="0">
              <a:spcBef>
                <a:spcPts val="0"/>
              </a:spcBef>
              <a:spcAft>
                <a:spcPts val="0"/>
              </a:spcAft>
              <a:defRPr/>
            </a:pPr>
            <a:endParaRPr lang="en-GB">
              <a:latin typeface="+mn-lt"/>
              <a:cs typeface="+mn-cs"/>
            </a:endParaRPr>
          </a:p>
        </p:txBody>
      </p:sp>
      <p:sp>
        <p:nvSpPr>
          <p:cNvPr id="12" name="Text Box 15"/>
          <p:cNvSpPr txBox="1">
            <a:spLocks noChangeArrowheads="1"/>
          </p:cNvSpPr>
          <p:nvPr/>
        </p:nvSpPr>
        <p:spPr bwMode="auto">
          <a:xfrm>
            <a:off x="666750" y="1873250"/>
            <a:ext cx="1901825" cy="552450"/>
          </a:xfrm>
          <a:prstGeom prst="rect">
            <a:avLst/>
          </a:prstGeom>
          <a:noFill/>
          <a:ln w="9525">
            <a:noFill/>
            <a:miter lim="800000"/>
            <a:headEnd/>
            <a:tailEnd/>
          </a:ln>
        </p:spPr>
        <p:txBody>
          <a:bodyPr lIns="0" tIns="0" rIns="0" bIns="0">
            <a:spAutoFit/>
          </a:bodyPr>
          <a:lstStyle/>
          <a:p>
            <a:pPr algn="ctr" eaLnBrk="0" hangingPunct="0"/>
            <a:endParaRPr lang="en-US" sz="2000">
              <a:solidFill>
                <a:schemeClr val="accent1"/>
              </a:solidFill>
            </a:endParaRPr>
          </a:p>
          <a:p>
            <a:pPr algn="ctr" eaLnBrk="0" hangingPunct="0"/>
            <a:r>
              <a:rPr lang="en-US" sz="2000">
                <a:solidFill>
                  <a:schemeClr val="accent1"/>
                </a:solidFill>
              </a:rPr>
              <a:t>Service delivery</a:t>
            </a:r>
          </a:p>
        </p:txBody>
      </p:sp>
      <p:sp>
        <p:nvSpPr>
          <p:cNvPr id="13" name="AutoShape 16"/>
          <p:cNvSpPr>
            <a:spLocks noChangeArrowheads="1"/>
          </p:cNvSpPr>
          <p:nvPr/>
        </p:nvSpPr>
        <p:spPr bwMode="auto">
          <a:xfrm>
            <a:off x="4833256" y="1919236"/>
            <a:ext cx="4132948" cy="4438722"/>
          </a:xfrm>
          <a:prstGeom prst="roundRect">
            <a:avLst>
              <a:gd name="adj" fmla="val 16667"/>
            </a:avLst>
          </a:prstGeom>
          <a:noFill/>
          <a:ln w="76200">
            <a:solidFill>
              <a:schemeClr val="hlink"/>
            </a:solidFill>
            <a:round/>
            <a:headEnd/>
            <a:tailEnd/>
          </a:ln>
          <a:effectLst>
            <a:outerShdw blurRad="50800" dir="5400000" algn="t" rotWithShape="0">
              <a:prstClr val="black">
                <a:alpha val="71000"/>
              </a:prstClr>
            </a:outerShdw>
          </a:effectLst>
          <a:scene3d>
            <a:camera prst="orthographicFront"/>
            <a:lightRig rig="threePt" dir="t"/>
          </a:scene3d>
          <a:sp3d>
            <a:bevelT w="165100" prst="coolSlant"/>
          </a:sp3d>
        </p:spPr>
        <p:txBody>
          <a:bodyPr wrap="none" lIns="0" tIns="0" rIns="0" bIns="0" anchor="ctr"/>
          <a:lstStyle/>
          <a:p>
            <a:pPr algn="ctr" eaLnBrk="0" fontAlgn="auto" hangingPunct="0">
              <a:spcBef>
                <a:spcPts val="0"/>
              </a:spcBef>
              <a:spcAft>
                <a:spcPts val="0"/>
              </a:spcAft>
              <a:defRPr/>
            </a:pPr>
            <a:endParaRPr lang="en-GB">
              <a:latin typeface="+mn-lt"/>
              <a:cs typeface="+mn-cs"/>
            </a:endParaRPr>
          </a:p>
        </p:txBody>
      </p:sp>
      <p:sp>
        <p:nvSpPr>
          <p:cNvPr id="14" name="AutoShape 17"/>
          <p:cNvSpPr>
            <a:spLocks noChangeArrowheads="1"/>
          </p:cNvSpPr>
          <p:nvPr/>
        </p:nvSpPr>
        <p:spPr bwMode="auto">
          <a:xfrm>
            <a:off x="4799881" y="1863115"/>
            <a:ext cx="4201275" cy="653213"/>
          </a:xfrm>
          <a:prstGeom prst="roundRect">
            <a:avLst>
              <a:gd name="adj" fmla="val 16667"/>
            </a:avLst>
          </a:prstGeom>
          <a:solidFill>
            <a:schemeClr val="hlink"/>
          </a:solidFill>
          <a:ln w="9525">
            <a:solidFill>
              <a:schemeClr val="hlink"/>
            </a:solidFill>
            <a:round/>
            <a:headEnd/>
            <a:tailEnd/>
          </a:ln>
          <a:scene3d>
            <a:camera prst="orthographicFront"/>
            <a:lightRig rig="threePt" dir="t"/>
          </a:scene3d>
          <a:sp3d>
            <a:bevelT w="165100" prst="coolSlant"/>
          </a:sp3d>
        </p:spPr>
        <p:txBody>
          <a:bodyPr wrap="none" lIns="0" tIns="0" rIns="0" bIns="0" anchor="ctr"/>
          <a:lstStyle/>
          <a:p>
            <a:pPr algn="ctr" eaLnBrk="0" fontAlgn="auto" hangingPunct="0">
              <a:spcBef>
                <a:spcPts val="0"/>
              </a:spcBef>
              <a:spcAft>
                <a:spcPts val="0"/>
              </a:spcAft>
              <a:defRPr/>
            </a:pPr>
            <a:endParaRPr lang="en-GB">
              <a:latin typeface="+mn-lt"/>
              <a:cs typeface="+mn-cs"/>
            </a:endParaRPr>
          </a:p>
        </p:txBody>
      </p:sp>
      <p:sp>
        <p:nvSpPr>
          <p:cNvPr id="15" name="Text Box 19"/>
          <p:cNvSpPr txBox="1">
            <a:spLocks noChangeArrowheads="1"/>
          </p:cNvSpPr>
          <p:nvPr/>
        </p:nvSpPr>
        <p:spPr bwMode="auto">
          <a:xfrm>
            <a:off x="357188" y="2771775"/>
            <a:ext cx="3892550" cy="2982913"/>
          </a:xfrm>
          <a:prstGeom prst="rect">
            <a:avLst/>
          </a:prstGeom>
          <a:noFill/>
          <a:ln w="9525">
            <a:noFill/>
            <a:miter lim="800000"/>
            <a:headEnd/>
            <a:tailEnd/>
          </a:ln>
        </p:spPr>
        <p:txBody>
          <a:bodyPr lIns="0" tIns="0" rIns="0" bIns="0">
            <a:spAutoFit/>
          </a:bodyPr>
          <a:lstStyle/>
          <a:p>
            <a:pPr marL="177800" indent="-177800" algn="just" eaLnBrk="0" hangingPunct="0">
              <a:spcAft>
                <a:spcPct val="40000"/>
              </a:spcAft>
              <a:buFont typeface="Wingdings" pitchFamily="2" charset="2"/>
              <a:buNone/>
            </a:pPr>
            <a:r>
              <a:rPr lang="en-US" sz="1600"/>
              <a:t> 	</a:t>
            </a:r>
            <a:r>
              <a:rPr lang="en-US" sz="1700"/>
              <a:t>The Economic and Social Research Institute (ESRI) was founded with the prior objective to analyze the Irish socio-economic situation and to formulate a realistic and feasible strategy to achieve the country development and economic goals in a sustainable framework.  </a:t>
            </a:r>
          </a:p>
          <a:p>
            <a:pPr marL="177800" indent="-177800" eaLnBrk="0" hangingPunct="0">
              <a:spcAft>
                <a:spcPct val="40000"/>
              </a:spcAft>
              <a:buFont typeface="Wingdings" pitchFamily="2" charset="2"/>
              <a:buNone/>
            </a:pPr>
            <a:r>
              <a:rPr lang="en-US" sz="1700"/>
              <a:t>	The 2007-2013 National Dev. Plan is independent and comprehensive study, prepared by the ESRI.</a:t>
            </a:r>
          </a:p>
        </p:txBody>
      </p:sp>
      <p:sp>
        <p:nvSpPr>
          <p:cNvPr id="16" name="Text Box 21"/>
          <p:cNvSpPr txBox="1">
            <a:spLocks noChangeArrowheads="1"/>
          </p:cNvSpPr>
          <p:nvPr/>
        </p:nvSpPr>
        <p:spPr bwMode="auto">
          <a:xfrm>
            <a:off x="4839221" y="2571744"/>
            <a:ext cx="4019059" cy="3428631"/>
          </a:xfrm>
          <a:prstGeom prst="rect">
            <a:avLst/>
          </a:prstGeom>
          <a:noFill/>
          <a:ln w="9525">
            <a:noFill/>
            <a:miter lim="800000"/>
            <a:headEnd/>
            <a:tailEnd/>
          </a:ln>
          <a:scene3d>
            <a:camera prst="orthographicFront"/>
            <a:lightRig rig="threePt" dir="t"/>
          </a:scene3d>
          <a:sp3d>
            <a:bevelT w="165100" prst="coolSlant"/>
          </a:sp3d>
        </p:spPr>
        <p:txBody>
          <a:bodyPr lIns="0" tIns="0" rIns="0" bIns="0">
            <a:spAutoFit/>
          </a:bodyPr>
          <a:lstStyle/>
          <a:p>
            <a:pPr marL="177800" indent="-177800" algn="just" eaLnBrk="0" fontAlgn="auto" hangingPunct="0">
              <a:spcBef>
                <a:spcPts val="0"/>
              </a:spcBef>
              <a:spcAft>
                <a:spcPct val="40000"/>
              </a:spcAft>
              <a:buFont typeface="Wingdings" pitchFamily="2" charset="2"/>
              <a:buNone/>
              <a:defRPr/>
            </a:pPr>
            <a:r>
              <a:rPr lang="en-US" dirty="0">
                <a:latin typeface="+mn-lt"/>
                <a:cs typeface="+mn-cs"/>
              </a:rPr>
              <a:t> 	</a:t>
            </a:r>
            <a:r>
              <a:rPr lang="en-US" sz="1600" dirty="0">
                <a:latin typeface="+mn-lt"/>
                <a:cs typeface="+mn-cs"/>
              </a:rPr>
              <a:t>The implementation of the plan actions remains the responsibility of the specialized Gov. authorities, including two regional assemblies. </a:t>
            </a:r>
          </a:p>
          <a:p>
            <a:pPr marL="177800" indent="-177800" algn="just" eaLnBrk="0" fontAlgn="auto" hangingPunct="0">
              <a:spcBef>
                <a:spcPts val="0"/>
              </a:spcBef>
              <a:spcAft>
                <a:spcPct val="40000"/>
              </a:spcAft>
              <a:buFont typeface="Wingdings" pitchFamily="2" charset="2"/>
              <a:buNone/>
              <a:defRPr/>
            </a:pPr>
            <a:r>
              <a:rPr lang="en-US" sz="1600" dirty="0">
                <a:latin typeface="+mn-lt"/>
                <a:cs typeface="+mn-cs"/>
              </a:rPr>
              <a:t>	A broad consensus building process with social and business partners on the strategy implementation and monitoring is guaranteed by the National Economic and Social Council (NESC). </a:t>
            </a:r>
          </a:p>
          <a:p>
            <a:pPr marL="177800" indent="-177800" algn="just" eaLnBrk="0" fontAlgn="auto" hangingPunct="0">
              <a:spcBef>
                <a:spcPts val="0"/>
              </a:spcBef>
              <a:spcAft>
                <a:spcPct val="40000"/>
              </a:spcAft>
              <a:buFont typeface="Wingdings" pitchFamily="2" charset="2"/>
              <a:buNone/>
              <a:defRPr/>
            </a:pPr>
            <a:r>
              <a:rPr lang="en-GB" sz="1600" dirty="0">
                <a:latin typeface="+mn-lt"/>
                <a:cs typeface="+mn-cs"/>
              </a:rPr>
              <a:t>	The council reports directly to the Prime Minister on issues regarding analysis and formulation of socio-economic development strategies.</a:t>
            </a:r>
            <a:endParaRPr lang="en-US" dirty="0">
              <a:latin typeface="+mn-lt"/>
              <a:cs typeface="+mn-cs"/>
            </a:endParaRPr>
          </a:p>
        </p:txBody>
      </p:sp>
      <p:sp>
        <p:nvSpPr>
          <p:cNvPr id="17" name="Text Box 12"/>
          <p:cNvSpPr txBox="1">
            <a:spLocks noChangeArrowheads="1"/>
          </p:cNvSpPr>
          <p:nvPr/>
        </p:nvSpPr>
        <p:spPr bwMode="auto">
          <a:xfrm>
            <a:off x="5138738" y="1785938"/>
            <a:ext cx="3384550" cy="584200"/>
          </a:xfrm>
          <a:prstGeom prst="rect">
            <a:avLst/>
          </a:prstGeom>
          <a:noFill/>
          <a:ln w="9525">
            <a:noFill/>
            <a:miter lim="800000"/>
            <a:headEnd/>
            <a:tailEnd/>
          </a:ln>
        </p:spPr>
        <p:txBody>
          <a:bodyPr lIns="0" tIns="0" rIns="0" bIns="0">
            <a:spAutoFit/>
          </a:bodyPr>
          <a:lstStyle/>
          <a:p>
            <a:pPr algn="ctr" eaLnBrk="0" hangingPunct="0"/>
            <a:endParaRPr lang="en-US"/>
          </a:p>
          <a:p>
            <a:pPr algn="ctr" eaLnBrk="0" hangingPunct="0"/>
            <a:r>
              <a:rPr lang="en-US" sz="2000">
                <a:solidFill>
                  <a:schemeClr val="accent1"/>
                </a:solidFill>
              </a:rPr>
              <a:t>Specialized Gov. authorities</a:t>
            </a:r>
          </a:p>
        </p:txBody>
      </p:sp>
      <p:sp>
        <p:nvSpPr>
          <p:cNvPr id="18" name="AutoShape 17"/>
          <p:cNvSpPr>
            <a:spLocks noChangeArrowheads="1"/>
          </p:cNvSpPr>
          <p:nvPr/>
        </p:nvSpPr>
        <p:spPr bwMode="auto">
          <a:xfrm>
            <a:off x="285720" y="1857364"/>
            <a:ext cx="4201275" cy="653213"/>
          </a:xfrm>
          <a:prstGeom prst="roundRect">
            <a:avLst>
              <a:gd name="adj" fmla="val 16667"/>
            </a:avLst>
          </a:prstGeom>
          <a:solidFill>
            <a:schemeClr val="hlink"/>
          </a:solidFill>
          <a:ln w="9525">
            <a:solidFill>
              <a:schemeClr val="hlink"/>
            </a:solidFill>
            <a:round/>
            <a:headEnd/>
            <a:tailEnd/>
          </a:ln>
          <a:scene3d>
            <a:camera prst="orthographicFront"/>
            <a:lightRig rig="threePt" dir="t"/>
          </a:scene3d>
          <a:sp3d>
            <a:bevelT w="165100" prst="coolSlant"/>
          </a:sp3d>
        </p:spPr>
        <p:txBody>
          <a:bodyPr wrap="none" lIns="0" tIns="0" rIns="0" bIns="0" anchor="ctr"/>
          <a:lstStyle/>
          <a:p>
            <a:pPr algn="ctr" eaLnBrk="0" fontAlgn="auto" hangingPunct="0">
              <a:spcBef>
                <a:spcPts val="0"/>
              </a:spcBef>
              <a:spcAft>
                <a:spcPts val="0"/>
              </a:spcAft>
              <a:defRPr/>
            </a:pPr>
            <a:endParaRPr lang="en-GB">
              <a:latin typeface="+mn-lt"/>
              <a:cs typeface="+mn-cs"/>
            </a:endParaRPr>
          </a:p>
        </p:txBody>
      </p:sp>
      <p:sp>
        <p:nvSpPr>
          <p:cNvPr id="19" name="Text Box 12"/>
          <p:cNvSpPr txBox="1">
            <a:spLocks noChangeArrowheads="1"/>
          </p:cNvSpPr>
          <p:nvPr/>
        </p:nvSpPr>
        <p:spPr bwMode="auto">
          <a:xfrm>
            <a:off x="627063" y="1785938"/>
            <a:ext cx="3384550" cy="584200"/>
          </a:xfrm>
          <a:prstGeom prst="rect">
            <a:avLst/>
          </a:prstGeom>
          <a:noFill/>
          <a:ln w="9525">
            <a:noFill/>
            <a:miter lim="800000"/>
            <a:headEnd/>
            <a:tailEnd/>
          </a:ln>
        </p:spPr>
        <p:txBody>
          <a:bodyPr lIns="0" tIns="0" rIns="0" bIns="0">
            <a:spAutoFit/>
          </a:bodyPr>
          <a:lstStyle/>
          <a:p>
            <a:pPr algn="ctr" eaLnBrk="0" hangingPunct="0"/>
            <a:endParaRPr lang="en-US"/>
          </a:p>
          <a:p>
            <a:pPr algn="ctr" eaLnBrk="0" hangingPunct="0"/>
            <a:r>
              <a:rPr lang="en-US" sz="2000">
                <a:solidFill>
                  <a:schemeClr val="accent1"/>
                </a:solidFill>
              </a:rPr>
              <a:t>ESRI and the National Plan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0-#ppt_w/2"/>
                                          </p:val>
                                        </p:tav>
                                        <p:tav tm="100000">
                                          <p:val>
                                            <p:strVal val="#ppt_x"/>
                                          </p:val>
                                        </p:tav>
                                      </p:tavLst>
                                    </p:anim>
                                    <p:anim calcmode="lin" valueType="num">
                                      <p:cBhvr additive="base">
                                        <p:cTn id="16" dur="500" fill="hold"/>
                                        <p:tgtEl>
                                          <p:spTgt spid="15"/>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0-#ppt_w/2"/>
                                          </p:val>
                                        </p:tav>
                                        <p:tav tm="100000">
                                          <p:val>
                                            <p:strVal val="#ppt_x"/>
                                          </p:val>
                                        </p:tav>
                                      </p:tavLst>
                                    </p:anim>
                                    <p:anim calcmode="lin" valueType="num">
                                      <p:cBhvr additive="base">
                                        <p:cTn id="20" dur="500" fill="hold"/>
                                        <p:tgtEl>
                                          <p:spTgt spid="18"/>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0-#ppt_w/2"/>
                                          </p:val>
                                        </p:tav>
                                        <p:tav tm="100000">
                                          <p:val>
                                            <p:strVal val="#ppt_x"/>
                                          </p:val>
                                        </p:tav>
                                      </p:tavLst>
                                    </p:anim>
                                    <p:anim calcmode="lin" valueType="num">
                                      <p:cBhvr additive="base">
                                        <p:cTn id="24"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1+#ppt_w/2"/>
                                          </p:val>
                                        </p:tav>
                                        <p:tav tm="100000">
                                          <p:val>
                                            <p:strVal val="#ppt_x"/>
                                          </p:val>
                                        </p:tav>
                                      </p:tavLst>
                                    </p:anim>
                                    <p:anim calcmode="lin" valueType="num">
                                      <p:cBhvr additive="base">
                                        <p:cTn id="30" dur="500" fill="hold"/>
                                        <p:tgtEl>
                                          <p:spTgt spid="3"/>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1+#ppt_w/2"/>
                                          </p:val>
                                        </p:tav>
                                        <p:tav tm="100000">
                                          <p:val>
                                            <p:strVal val="#ppt_x"/>
                                          </p:val>
                                        </p:tav>
                                      </p:tavLst>
                                    </p:anim>
                                    <p:anim calcmode="lin" valueType="num">
                                      <p:cBhvr additive="base">
                                        <p:cTn id="34" dur="500" fill="hold"/>
                                        <p:tgtEl>
                                          <p:spTgt spid="13"/>
                                        </p:tgtEl>
                                        <p:attrNameLst>
                                          <p:attrName>ppt_y</p:attrName>
                                        </p:attrNameLst>
                                      </p:cBhvr>
                                      <p:tavLst>
                                        <p:tav tm="0">
                                          <p:val>
                                            <p:strVal val="#ppt_y"/>
                                          </p:val>
                                        </p:tav>
                                        <p:tav tm="100000">
                                          <p:val>
                                            <p:strVal val="#ppt_y"/>
                                          </p:val>
                                        </p:tav>
                                      </p:tavLst>
                                    </p:anim>
                                  </p:childTnLst>
                                </p:cTn>
                              </p:par>
                              <p:par>
                                <p:cTn id="35" presetID="2" presetClass="entr" presetSubtype="2"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1+#ppt_w/2"/>
                                          </p:val>
                                        </p:tav>
                                        <p:tav tm="100000">
                                          <p:val>
                                            <p:strVal val="#ppt_x"/>
                                          </p:val>
                                        </p:tav>
                                      </p:tavLst>
                                    </p:anim>
                                    <p:anim calcmode="lin" valueType="num">
                                      <p:cBhvr additive="base">
                                        <p:cTn id="38" dur="500" fill="hold"/>
                                        <p:tgtEl>
                                          <p:spTgt spid="14"/>
                                        </p:tgtEl>
                                        <p:attrNameLst>
                                          <p:attrName>ppt_y</p:attrName>
                                        </p:attrNameLst>
                                      </p:cBhvr>
                                      <p:tavLst>
                                        <p:tav tm="0">
                                          <p:val>
                                            <p:strVal val="#ppt_y"/>
                                          </p:val>
                                        </p:tav>
                                        <p:tav tm="100000">
                                          <p:val>
                                            <p:strVal val="#ppt_y"/>
                                          </p:val>
                                        </p:tav>
                                      </p:tavLst>
                                    </p:anim>
                                  </p:childTnLst>
                                </p:cTn>
                              </p:par>
                              <p:par>
                                <p:cTn id="39" presetID="2" presetClass="entr" presetSubtype="2"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1+#ppt_w/2"/>
                                          </p:val>
                                        </p:tav>
                                        <p:tav tm="100000">
                                          <p:val>
                                            <p:strVal val="#ppt_x"/>
                                          </p:val>
                                        </p:tav>
                                      </p:tavLst>
                                    </p:anim>
                                    <p:anim calcmode="lin" valueType="num">
                                      <p:cBhvr additive="base">
                                        <p:cTn id="42" dur="500" fill="hold"/>
                                        <p:tgtEl>
                                          <p:spTgt spid="16"/>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1+#ppt_w/2"/>
                                          </p:val>
                                        </p:tav>
                                        <p:tav tm="100000">
                                          <p:val>
                                            <p:strVal val="#ppt_x"/>
                                          </p:val>
                                        </p:tav>
                                      </p:tavLst>
                                    </p:anim>
                                    <p:anim calcmode="lin" valueType="num">
                                      <p:cBhvr additive="base">
                                        <p:cTn id="46"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P spid="15" grpId="0"/>
      <p:bldP spid="17" grpId="0"/>
      <p:bldP spid="19" grpId="0"/>
    </p:bldLst>
  </p:timing>
</p:sld>
</file>

<file path=ppt/theme/theme1.xml><?xml version="1.0" encoding="utf-8"?>
<a:theme xmlns:a="http://schemas.openxmlformats.org/drawingml/2006/main" name="MauroNapodano4">
  <a:themeElements>
    <a:clrScheme name="">
      <a:dk1>
        <a:srgbClr val="000000"/>
      </a:dk1>
      <a:lt1>
        <a:srgbClr val="FFFFFF"/>
      </a:lt1>
      <a:dk2>
        <a:srgbClr val="000000"/>
      </a:dk2>
      <a:lt2>
        <a:srgbClr val="FFAA00"/>
      </a:lt2>
      <a:accent1>
        <a:srgbClr val="FFFFFF"/>
      </a:accent1>
      <a:accent2>
        <a:srgbClr val="B2D2DE"/>
      </a:accent2>
      <a:accent3>
        <a:srgbClr val="FFFFFF"/>
      </a:accent3>
      <a:accent4>
        <a:srgbClr val="000000"/>
      </a:accent4>
      <a:accent5>
        <a:srgbClr val="FFFFFF"/>
      </a:accent5>
      <a:accent6>
        <a:srgbClr val="A1BEC9"/>
      </a:accent6>
      <a:hlink>
        <a:srgbClr val="366B7E"/>
      </a:hlink>
      <a:folHlink>
        <a:srgbClr val="6CAAC0"/>
      </a:folHlink>
    </a:clrScheme>
    <a:fontScheme name="MauroNapodano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no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1000" b="1" i="0" u="none" strike="noStrike" cap="none" normalizeH="0" baseline="0" smtClean="0">
            <a:ln>
              <a:noFill/>
            </a:ln>
            <a:solidFill>
              <a:srgbClr val="00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2"/>
        </a:solidFill>
        <a:ln w="9525" cap="flat" cmpd="sng" algn="ctr">
          <a:no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1000" b="1" i="0" u="none" strike="noStrike" cap="none" normalizeH="0" baseline="0" smtClean="0">
            <a:ln>
              <a:noFill/>
            </a:ln>
            <a:solidFill>
              <a:srgbClr val="000000"/>
            </a:solidFill>
            <a:effectLst/>
            <a:latin typeface="Times New Roman" pitchFamily="18" charset="0"/>
          </a:defRPr>
        </a:defPPr>
      </a:lstStyle>
    </a:lnDef>
  </a:objectDefaults>
  <a:extraClrSchemeLst>
    <a:extraClrScheme>
      <a:clrScheme name="MauroNapodano4 1">
        <a:dk1>
          <a:srgbClr val="000000"/>
        </a:dk1>
        <a:lt1>
          <a:srgbClr val="FFFFFF"/>
        </a:lt1>
        <a:dk2>
          <a:srgbClr val="6600CC"/>
        </a:dk2>
        <a:lt2>
          <a:srgbClr val="CCECFF"/>
        </a:lt2>
        <a:accent1>
          <a:srgbClr val="00FFCC"/>
        </a:accent1>
        <a:accent2>
          <a:srgbClr val="9933FF"/>
        </a:accent2>
        <a:accent3>
          <a:srgbClr val="B8AAE2"/>
        </a:accent3>
        <a:accent4>
          <a:srgbClr val="DADADA"/>
        </a:accent4>
        <a:accent5>
          <a:srgbClr val="AAFFE2"/>
        </a:accent5>
        <a:accent6>
          <a:srgbClr val="8A2DE7"/>
        </a:accent6>
        <a:hlink>
          <a:srgbClr val="660066"/>
        </a:hlink>
        <a:folHlink>
          <a:srgbClr val="006699"/>
        </a:folHlink>
      </a:clrScheme>
      <a:clrMap bg1="dk2" tx1="lt1" bg2="dk1" tx2="lt2" accent1="accent1" accent2="accent2" accent3="accent3" accent4="accent4" accent5="accent5" accent6="accent6" hlink="hlink" folHlink="folHlink"/>
    </a:extraClrScheme>
    <a:extraClrScheme>
      <a:clrScheme name="MauroNapodano4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clrMap bg1="lt1" tx1="dk1" bg2="lt2" tx2="dk2" accent1="accent1" accent2="accent2" accent3="accent3" accent4="accent4" accent5="accent5" accent6="accent6" hlink="hlink" folHlink="folHlink"/>
    </a:extraClrScheme>
    <a:extraClrScheme>
      <a:clrScheme name="MauroNapodano4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uroNapodano4 4">
        <a:dk1>
          <a:srgbClr val="000000"/>
        </a:dk1>
        <a:lt1>
          <a:srgbClr val="FFFFFF"/>
        </a:lt1>
        <a:dk2>
          <a:srgbClr val="CC0099"/>
        </a:dk2>
        <a:lt2>
          <a:srgbClr val="FFCCFF"/>
        </a:lt2>
        <a:accent1>
          <a:srgbClr val="00FF00"/>
        </a:accent1>
        <a:accent2>
          <a:srgbClr val="9933FF"/>
        </a:accent2>
        <a:accent3>
          <a:srgbClr val="E2AACA"/>
        </a:accent3>
        <a:accent4>
          <a:srgbClr val="DADADA"/>
        </a:accent4>
        <a:accent5>
          <a:srgbClr val="AAFFAA"/>
        </a:accent5>
        <a:accent6>
          <a:srgbClr val="8A2DE7"/>
        </a:accent6>
        <a:hlink>
          <a:srgbClr val="660066"/>
        </a:hlink>
        <a:folHlink>
          <a:srgbClr val="006600"/>
        </a:folHlink>
      </a:clrScheme>
      <a:clrMap bg1="dk2" tx1="lt1" bg2="dk1" tx2="lt2" accent1="accent1" accent2="accent2" accent3="accent3" accent4="accent4" accent5="accent5" accent6="accent6" hlink="hlink" folHlink="folHlink"/>
    </a:extraClrScheme>
    <a:extraClrScheme>
      <a:clrScheme name="MauroNapodano4 5">
        <a:dk1>
          <a:srgbClr val="000000"/>
        </a:dk1>
        <a:lt1>
          <a:srgbClr val="FFFFFF"/>
        </a:lt1>
        <a:dk2>
          <a:srgbClr val="000000"/>
        </a:dk2>
        <a:lt2>
          <a:srgbClr val="777777"/>
        </a:lt2>
        <a:accent1>
          <a:srgbClr val="FFFFFF"/>
        </a:accent1>
        <a:accent2>
          <a:srgbClr val="DDDDDD"/>
        </a:accent2>
        <a:accent3>
          <a:srgbClr val="FFFFFF"/>
        </a:accent3>
        <a:accent4>
          <a:srgbClr val="000000"/>
        </a:accent4>
        <a:accent5>
          <a:srgbClr val="FFFFFF"/>
        </a:accent5>
        <a:accent6>
          <a:srgbClr val="C8C8C8"/>
        </a:accent6>
        <a:hlink>
          <a:srgbClr val="777777"/>
        </a:hlink>
        <a:folHlink>
          <a:srgbClr val="000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600</TotalTime>
  <Words>1485</Words>
  <Application>Microsoft Office PowerPoint</Application>
  <PresentationFormat>Presentazione su schermo (4:3)</PresentationFormat>
  <Paragraphs>149</Paragraphs>
  <Slides>13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13</vt:i4>
      </vt:variant>
    </vt:vector>
  </HeadingPairs>
  <TitlesOfParts>
    <vt:vector size="18" baseType="lpstr">
      <vt:lpstr>Arial</vt:lpstr>
      <vt:lpstr>Calibri</vt:lpstr>
      <vt:lpstr>Times New Roman</vt:lpstr>
      <vt:lpstr>Wingdings</vt:lpstr>
      <vt:lpstr>MauroNapodano4</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Utente Windows</dc:creator>
  <cp:lastModifiedBy>Utente Windows</cp:lastModifiedBy>
  <cp:revision>74</cp:revision>
  <dcterms:created xsi:type="dcterms:W3CDTF">2009-05-07T09:36:46Z</dcterms:created>
  <dcterms:modified xsi:type="dcterms:W3CDTF">2011-01-27T11:48:28Z</dcterms:modified>
</cp:coreProperties>
</file>