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sldIdLst>
    <p:sldId id="256" r:id="rId5"/>
    <p:sldId id="257" r:id="rId6"/>
    <p:sldId id="268" r:id="rId7"/>
    <p:sldId id="258" r:id="rId8"/>
    <p:sldId id="276" r:id="rId9"/>
    <p:sldId id="259" r:id="rId10"/>
    <p:sldId id="277" r:id="rId11"/>
    <p:sldId id="260" r:id="rId12"/>
    <p:sldId id="270" r:id="rId13"/>
    <p:sldId id="269" r:id="rId14"/>
    <p:sldId id="275" r:id="rId15"/>
    <p:sldId id="271" r:id="rId16"/>
    <p:sldId id="274" r:id="rId17"/>
    <p:sldId id="262" r:id="rId18"/>
    <p:sldId id="264" r:id="rId19"/>
    <p:sldId id="265" r:id="rId20"/>
    <p:sldId id="272" r:id="rId21"/>
    <p:sldId id="266" r:id="rId22"/>
    <p:sldId id="273" r:id="rId23"/>
    <p:sldId id="267" r:id="rId24"/>
  </p:sldIdLst>
  <p:sldSz cx="9144000" cy="6858000" type="screen4x3"/>
  <p:notesSz cx="6858000" cy="9144000"/>
  <p:defaultTextStyle>
    <a:defPPr>
      <a:defRPr lang="fr-B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tandaardsectie" id="{C04977FE-A74F-4AF0-977F-A46E2BACD666}">
          <p14:sldIdLst>
            <p14:sldId id="256"/>
            <p14:sldId id="257"/>
          </p14:sldIdLst>
        </p14:section>
        <p14:section name="Naamloze sectie" id="{9E1EE7DE-3C46-4663-91BA-786E9F406FFE}">
          <p14:sldIdLst>
            <p14:sldId id="268"/>
            <p14:sldId id="258"/>
            <p14:sldId id="276"/>
            <p14:sldId id="259"/>
            <p14:sldId id="277"/>
            <p14:sldId id="260"/>
            <p14:sldId id="270"/>
            <p14:sldId id="269"/>
            <p14:sldId id="275"/>
            <p14:sldId id="271"/>
            <p14:sldId id="274"/>
            <p14:sldId id="262"/>
            <p14:sldId id="264"/>
            <p14:sldId id="265"/>
            <p14:sldId id="272"/>
            <p14:sldId id="266"/>
            <p14:sldId id="273"/>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8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1901F9-8A3B-4C83-B680-5A35962AF69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nl-NL"/>
        </a:p>
      </dgm:t>
    </dgm:pt>
    <dgm:pt modelId="{428C82E4-E1D1-40FB-81E2-34FCB0AF3583}">
      <dgm:prSet/>
      <dgm:spPr/>
      <dgm:t>
        <a:bodyPr/>
        <a:lstStyle/>
        <a:p>
          <a:pPr rtl="0"/>
          <a:r>
            <a:rPr lang="en-US" smtClean="0"/>
            <a:t>SDG – Charter</a:t>
          </a:r>
          <a:endParaRPr lang="nl-NL"/>
        </a:p>
      </dgm:t>
    </dgm:pt>
    <dgm:pt modelId="{34EB6010-9CA6-467A-BCB2-64C6190AA3DD}" type="parTrans" cxnId="{457156BC-F1C6-4781-89F4-15D742496968}">
      <dgm:prSet/>
      <dgm:spPr/>
      <dgm:t>
        <a:bodyPr/>
        <a:lstStyle/>
        <a:p>
          <a:endParaRPr lang="nl-NL"/>
        </a:p>
      </dgm:t>
    </dgm:pt>
    <dgm:pt modelId="{53B0A2F1-87BC-43CB-A867-771553E6D480}" type="sibTrans" cxnId="{457156BC-F1C6-4781-89F4-15D742496968}">
      <dgm:prSet/>
      <dgm:spPr/>
      <dgm:t>
        <a:bodyPr/>
        <a:lstStyle/>
        <a:p>
          <a:endParaRPr lang="nl-NL"/>
        </a:p>
      </dgm:t>
    </dgm:pt>
    <dgm:pt modelId="{F1C9B9EF-522F-4088-8B55-70685642EE78}">
      <dgm:prSet/>
      <dgm:spPr/>
      <dgm:t>
        <a:bodyPr/>
        <a:lstStyle/>
        <a:p>
          <a:pPr rtl="0"/>
          <a:r>
            <a:rPr lang="en-US" smtClean="0"/>
            <a:t>Charter on quality of medecins</a:t>
          </a:r>
          <a:endParaRPr lang="nl-NL"/>
        </a:p>
      </dgm:t>
    </dgm:pt>
    <dgm:pt modelId="{E7C263DD-574A-4DEC-8E97-7DD53DAD052A}" type="parTrans" cxnId="{EC0C0F45-65B4-4BC2-9A26-2D6D75F5C2E7}">
      <dgm:prSet/>
      <dgm:spPr/>
      <dgm:t>
        <a:bodyPr/>
        <a:lstStyle/>
        <a:p>
          <a:endParaRPr lang="nl-NL"/>
        </a:p>
      </dgm:t>
    </dgm:pt>
    <dgm:pt modelId="{D2F10808-0590-4228-9112-9E1281368AB0}" type="sibTrans" cxnId="{EC0C0F45-65B4-4BC2-9A26-2D6D75F5C2E7}">
      <dgm:prSet/>
      <dgm:spPr/>
      <dgm:t>
        <a:bodyPr/>
        <a:lstStyle/>
        <a:p>
          <a:endParaRPr lang="nl-NL"/>
        </a:p>
      </dgm:t>
    </dgm:pt>
    <dgm:pt modelId="{7B449699-3DC0-46D5-A570-3CAD69B960DC}">
      <dgm:prSet/>
      <dgm:spPr/>
      <dgm:t>
        <a:bodyPr/>
        <a:lstStyle/>
        <a:p>
          <a:pPr rtl="0"/>
          <a:r>
            <a:rPr lang="en-US" dirty="0" smtClean="0"/>
            <a:t>Integrity Charter</a:t>
          </a:r>
          <a:endParaRPr lang="nl-NL" dirty="0"/>
        </a:p>
      </dgm:t>
    </dgm:pt>
    <dgm:pt modelId="{1629E5F8-4C36-45EC-B070-10F8EFD24413}" type="parTrans" cxnId="{DD507E54-FE31-48A8-80DB-973A134FF39D}">
      <dgm:prSet/>
      <dgm:spPr/>
      <dgm:t>
        <a:bodyPr/>
        <a:lstStyle/>
        <a:p>
          <a:endParaRPr lang="nl-NL"/>
        </a:p>
      </dgm:t>
    </dgm:pt>
    <dgm:pt modelId="{408D2808-05EA-4724-9E86-2F7343571113}" type="sibTrans" cxnId="{DD507E54-FE31-48A8-80DB-973A134FF39D}">
      <dgm:prSet/>
      <dgm:spPr/>
      <dgm:t>
        <a:bodyPr/>
        <a:lstStyle/>
        <a:p>
          <a:endParaRPr lang="nl-NL"/>
        </a:p>
      </dgm:t>
    </dgm:pt>
    <dgm:pt modelId="{DAF02989-5588-4943-8D7B-02B76A0AEBF0}" type="pres">
      <dgm:prSet presAssocID="{DD1901F9-8A3B-4C83-B680-5A35962AF690}" presName="linearFlow" presStyleCnt="0">
        <dgm:presLayoutVars>
          <dgm:dir/>
          <dgm:resizeHandles val="exact"/>
        </dgm:presLayoutVars>
      </dgm:prSet>
      <dgm:spPr/>
      <dgm:t>
        <a:bodyPr/>
        <a:lstStyle/>
        <a:p>
          <a:endParaRPr lang="nl-NL"/>
        </a:p>
      </dgm:t>
    </dgm:pt>
    <dgm:pt modelId="{3623EEE6-E1BF-44B1-88AA-399E291C4923}" type="pres">
      <dgm:prSet presAssocID="{428C82E4-E1D1-40FB-81E2-34FCB0AF3583}" presName="composite" presStyleCnt="0"/>
      <dgm:spPr/>
    </dgm:pt>
    <dgm:pt modelId="{F6259A16-8080-4F18-8AB7-C49DB506FB83}" type="pres">
      <dgm:prSet presAssocID="{428C82E4-E1D1-40FB-81E2-34FCB0AF3583}" presName="imgShp" presStyleLbl="fgImgPlace1" presStyleIdx="0" presStyleCnt="3" custScaleX="149209"/>
      <dgm:spPr>
        <a:blipFill rotWithShape="1">
          <a:blip xmlns:r="http://schemas.openxmlformats.org/officeDocument/2006/relationships" r:embed="rId1"/>
          <a:stretch>
            <a:fillRect/>
          </a:stretch>
        </a:blipFill>
      </dgm:spPr>
    </dgm:pt>
    <dgm:pt modelId="{34897CA6-D31E-4ABB-A752-3D2250D45BA2}" type="pres">
      <dgm:prSet presAssocID="{428C82E4-E1D1-40FB-81E2-34FCB0AF3583}" presName="txShp" presStyleLbl="node1" presStyleIdx="0" presStyleCnt="3">
        <dgm:presLayoutVars>
          <dgm:bulletEnabled val="1"/>
        </dgm:presLayoutVars>
      </dgm:prSet>
      <dgm:spPr/>
      <dgm:t>
        <a:bodyPr/>
        <a:lstStyle/>
        <a:p>
          <a:endParaRPr lang="nl-NL"/>
        </a:p>
      </dgm:t>
    </dgm:pt>
    <dgm:pt modelId="{457242EA-4F5F-44F5-9127-30DFA37D8FF4}" type="pres">
      <dgm:prSet presAssocID="{53B0A2F1-87BC-43CB-A867-771553E6D480}" presName="spacing" presStyleCnt="0"/>
      <dgm:spPr/>
    </dgm:pt>
    <dgm:pt modelId="{B7CA5A76-9A2F-4C47-899D-D532DE259AE4}" type="pres">
      <dgm:prSet presAssocID="{F1C9B9EF-522F-4088-8B55-70685642EE78}" presName="composite" presStyleCnt="0"/>
      <dgm:spPr/>
    </dgm:pt>
    <dgm:pt modelId="{A0341CC0-7140-4745-A740-4F542B4B8B5F}" type="pres">
      <dgm:prSet presAssocID="{F1C9B9EF-522F-4088-8B55-70685642EE78}" presName="imgShp" presStyleLbl="fgImgPlace1" presStyleIdx="1" presStyleCnt="3" custScaleX="127683"/>
      <dgm:spPr>
        <a:blipFill rotWithShape="1">
          <a:blip xmlns:r="http://schemas.openxmlformats.org/officeDocument/2006/relationships" r:embed="rId2"/>
          <a:stretch>
            <a:fillRect/>
          </a:stretch>
        </a:blipFill>
      </dgm:spPr>
    </dgm:pt>
    <dgm:pt modelId="{039A5F96-CF7E-47FC-9EB7-39861D0E0BF8}" type="pres">
      <dgm:prSet presAssocID="{F1C9B9EF-522F-4088-8B55-70685642EE78}" presName="txShp" presStyleLbl="node1" presStyleIdx="1" presStyleCnt="3">
        <dgm:presLayoutVars>
          <dgm:bulletEnabled val="1"/>
        </dgm:presLayoutVars>
      </dgm:prSet>
      <dgm:spPr/>
      <dgm:t>
        <a:bodyPr/>
        <a:lstStyle/>
        <a:p>
          <a:endParaRPr lang="nl-NL"/>
        </a:p>
      </dgm:t>
    </dgm:pt>
    <dgm:pt modelId="{9814DC97-F0C3-4B80-8AD4-ACD4ACE02130}" type="pres">
      <dgm:prSet presAssocID="{D2F10808-0590-4228-9112-9E1281368AB0}" presName="spacing" presStyleCnt="0"/>
      <dgm:spPr/>
    </dgm:pt>
    <dgm:pt modelId="{0C040FC5-2CE7-4A32-8250-0BAC33E7138C}" type="pres">
      <dgm:prSet presAssocID="{7B449699-3DC0-46D5-A570-3CAD69B960DC}" presName="composite" presStyleCnt="0"/>
      <dgm:spPr/>
    </dgm:pt>
    <dgm:pt modelId="{1ECC3A48-2CD1-43C8-83BC-67A9B5AC282D}" type="pres">
      <dgm:prSet presAssocID="{7B449699-3DC0-46D5-A570-3CAD69B960DC}" presName="imgShp" presStyleLbl="fgImgPlace1" presStyleIdx="2" presStyleCnt="3" custScaleX="136911"/>
      <dgm:spPr>
        <a:blipFill rotWithShape="1">
          <a:blip xmlns:r="http://schemas.openxmlformats.org/officeDocument/2006/relationships" r:embed="rId3"/>
          <a:stretch>
            <a:fillRect/>
          </a:stretch>
        </a:blipFill>
      </dgm:spPr>
    </dgm:pt>
    <dgm:pt modelId="{CF4241F3-6EA1-4E47-ACE5-A8655456FDF2}" type="pres">
      <dgm:prSet presAssocID="{7B449699-3DC0-46D5-A570-3CAD69B960DC}" presName="txShp" presStyleLbl="node1" presStyleIdx="2" presStyleCnt="3">
        <dgm:presLayoutVars>
          <dgm:bulletEnabled val="1"/>
        </dgm:presLayoutVars>
      </dgm:prSet>
      <dgm:spPr/>
      <dgm:t>
        <a:bodyPr/>
        <a:lstStyle/>
        <a:p>
          <a:endParaRPr lang="nl-NL"/>
        </a:p>
      </dgm:t>
    </dgm:pt>
  </dgm:ptLst>
  <dgm:cxnLst>
    <dgm:cxn modelId="{457156BC-F1C6-4781-89F4-15D742496968}" srcId="{DD1901F9-8A3B-4C83-B680-5A35962AF690}" destId="{428C82E4-E1D1-40FB-81E2-34FCB0AF3583}" srcOrd="0" destOrd="0" parTransId="{34EB6010-9CA6-467A-BCB2-64C6190AA3DD}" sibTransId="{53B0A2F1-87BC-43CB-A867-771553E6D480}"/>
    <dgm:cxn modelId="{8101EF5C-024D-4457-B79F-0C0CF98797DD}" type="presOf" srcId="{7B449699-3DC0-46D5-A570-3CAD69B960DC}" destId="{CF4241F3-6EA1-4E47-ACE5-A8655456FDF2}" srcOrd="0" destOrd="0" presId="urn:microsoft.com/office/officeart/2005/8/layout/vList3"/>
    <dgm:cxn modelId="{3E4F5B6D-C24C-4194-A26A-69BF100812AB}" type="presOf" srcId="{428C82E4-E1D1-40FB-81E2-34FCB0AF3583}" destId="{34897CA6-D31E-4ABB-A752-3D2250D45BA2}" srcOrd="0" destOrd="0" presId="urn:microsoft.com/office/officeart/2005/8/layout/vList3"/>
    <dgm:cxn modelId="{EC0C0F45-65B4-4BC2-9A26-2D6D75F5C2E7}" srcId="{DD1901F9-8A3B-4C83-B680-5A35962AF690}" destId="{F1C9B9EF-522F-4088-8B55-70685642EE78}" srcOrd="1" destOrd="0" parTransId="{E7C263DD-574A-4DEC-8E97-7DD53DAD052A}" sibTransId="{D2F10808-0590-4228-9112-9E1281368AB0}"/>
    <dgm:cxn modelId="{DD507E54-FE31-48A8-80DB-973A134FF39D}" srcId="{DD1901F9-8A3B-4C83-B680-5A35962AF690}" destId="{7B449699-3DC0-46D5-A570-3CAD69B960DC}" srcOrd="2" destOrd="0" parTransId="{1629E5F8-4C36-45EC-B070-10F8EFD24413}" sibTransId="{408D2808-05EA-4724-9E86-2F7343571113}"/>
    <dgm:cxn modelId="{EB28F1FC-1A7D-4450-ACE9-4EF03034222A}" type="presOf" srcId="{F1C9B9EF-522F-4088-8B55-70685642EE78}" destId="{039A5F96-CF7E-47FC-9EB7-39861D0E0BF8}" srcOrd="0" destOrd="0" presId="urn:microsoft.com/office/officeart/2005/8/layout/vList3"/>
    <dgm:cxn modelId="{AA049D3B-D301-4C20-81D2-316A534488CE}" type="presOf" srcId="{DD1901F9-8A3B-4C83-B680-5A35962AF690}" destId="{DAF02989-5588-4943-8D7B-02B76A0AEBF0}" srcOrd="0" destOrd="0" presId="urn:microsoft.com/office/officeart/2005/8/layout/vList3"/>
    <dgm:cxn modelId="{31354A90-004E-43C9-B38A-7814D8FE3F68}" type="presParOf" srcId="{DAF02989-5588-4943-8D7B-02B76A0AEBF0}" destId="{3623EEE6-E1BF-44B1-88AA-399E291C4923}" srcOrd="0" destOrd="0" presId="urn:microsoft.com/office/officeart/2005/8/layout/vList3"/>
    <dgm:cxn modelId="{92410E40-B6B7-45FC-86E1-1B6F5491437F}" type="presParOf" srcId="{3623EEE6-E1BF-44B1-88AA-399E291C4923}" destId="{F6259A16-8080-4F18-8AB7-C49DB506FB83}" srcOrd="0" destOrd="0" presId="urn:microsoft.com/office/officeart/2005/8/layout/vList3"/>
    <dgm:cxn modelId="{816EF3B5-B43A-4FC5-97E7-FBD60B658BE7}" type="presParOf" srcId="{3623EEE6-E1BF-44B1-88AA-399E291C4923}" destId="{34897CA6-D31E-4ABB-A752-3D2250D45BA2}" srcOrd="1" destOrd="0" presId="urn:microsoft.com/office/officeart/2005/8/layout/vList3"/>
    <dgm:cxn modelId="{8A86008A-045B-4648-989A-F1ED54F4422C}" type="presParOf" srcId="{DAF02989-5588-4943-8D7B-02B76A0AEBF0}" destId="{457242EA-4F5F-44F5-9127-30DFA37D8FF4}" srcOrd="1" destOrd="0" presId="urn:microsoft.com/office/officeart/2005/8/layout/vList3"/>
    <dgm:cxn modelId="{8AEC6AAB-18BC-4769-AC6B-CB94E92BBD9B}" type="presParOf" srcId="{DAF02989-5588-4943-8D7B-02B76A0AEBF0}" destId="{B7CA5A76-9A2F-4C47-899D-D532DE259AE4}" srcOrd="2" destOrd="0" presId="urn:microsoft.com/office/officeart/2005/8/layout/vList3"/>
    <dgm:cxn modelId="{F426F18D-6818-46E2-881A-8F570E63D483}" type="presParOf" srcId="{B7CA5A76-9A2F-4C47-899D-D532DE259AE4}" destId="{A0341CC0-7140-4745-A740-4F542B4B8B5F}" srcOrd="0" destOrd="0" presId="urn:microsoft.com/office/officeart/2005/8/layout/vList3"/>
    <dgm:cxn modelId="{45F3C899-89A1-4B32-9BA6-592BCE4CD975}" type="presParOf" srcId="{B7CA5A76-9A2F-4C47-899D-D532DE259AE4}" destId="{039A5F96-CF7E-47FC-9EB7-39861D0E0BF8}" srcOrd="1" destOrd="0" presId="urn:microsoft.com/office/officeart/2005/8/layout/vList3"/>
    <dgm:cxn modelId="{05FA8CA8-32F0-415C-B032-DB27D34C0B8A}" type="presParOf" srcId="{DAF02989-5588-4943-8D7B-02B76A0AEBF0}" destId="{9814DC97-F0C3-4B80-8AD4-ACD4ACE02130}" srcOrd="3" destOrd="0" presId="urn:microsoft.com/office/officeart/2005/8/layout/vList3"/>
    <dgm:cxn modelId="{D73DF8A7-55B7-4946-93BC-E5BF4520CD0E}" type="presParOf" srcId="{DAF02989-5588-4943-8D7B-02B76A0AEBF0}" destId="{0C040FC5-2CE7-4A32-8250-0BAC33E7138C}" srcOrd="4" destOrd="0" presId="urn:microsoft.com/office/officeart/2005/8/layout/vList3"/>
    <dgm:cxn modelId="{85543CDE-A8A0-4C73-ACCF-54A751A0DFC2}" type="presParOf" srcId="{0C040FC5-2CE7-4A32-8250-0BAC33E7138C}" destId="{1ECC3A48-2CD1-43C8-83BC-67A9B5AC282D}" srcOrd="0" destOrd="0" presId="urn:microsoft.com/office/officeart/2005/8/layout/vList3"/>
    <dgm:cxn modelId="{CCACC3E4-0E51-4372-A6E6-E19963ADFA97}" type="presParOf" srcId="{0C040FC5-2CE7-4A32-8250-0BAC33E7138C}" destId="{CF4241F3-6EA1-4E47-ACE5-A8655456FDF2}"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A3D11C-9D70-4D2E-A5B8-41F24FC0DBE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nl-NL"/>
        </a:p>
      </dgm:t>
    </dgm:pt>
    <dgm:pt modelId="{64E6D44E-02F0-4361-B95B-E9D8516EFF07}">
      <dgm:prSet/>
      <dgm:spPr/>
      <dgm:t>
        <a:bodyPr/>
        <a:lstStyle/>
        <a:p>
          <a:pPr rtl="0"/>
          <a:r>
            <a:rPr lang="fr-BE" dirty="0" err="1" smtClean="0"/>
            <a:t>Why</a:t>
          </a:r>
          <a:r>
            <a:rPr lang="fr-BE" dirty="0" smtClean="0"/>
            <a:t> do </a:t>
          </a:r>
          <a:r>
            <a:rPr lang="fr-BE" dirty="0" err="1" smtClean="0"/>
            <a:t>NGO’s</a:t>
          </a:r>
          <a:r>
            <a:rPr lang="fr-BE" dirty="0" smtClean="0"/>
            <a:t> </a:t>
          </a:r>
          <a:r>
            <a:rPr lang="fr-BE" dirty="0" err="1" smtClean="0"/>
            <a:t>volunteer</a:t>
          </a:r>
          <a:r>
            <a:rPr lang="fr-BE" dirty="0" smtClean="0"/>
            <a:t> to </a:t>
          </a:r>
          <a:r>
            <a:rPr lang="fr-BE" dirty="0" err="1" smtClean="0"/>
            <a:t>sign</a:t>
          </a:r>
          <a:r>
            <a:rPr lang="fr-BE" dirty="0" smtClean="0"/>
            <a:t> </a:t>
          </a:r>
          <a:r>
            <a:rPr lang="fr-BE" dirty="0" err="1" smtClean="0"/>
            <a:t>these</a:t>
          </a:r>
          <a:r>
            <a:rPr lang="fr-BE" dirty="0" smtClean="0"/>
            <a:t> charters?</a:t>
          </a:r>
          <a:endParaRPr lang="nl-NL" dirty="0"/>
        </a:p>
      </dgm:t>
    </dgm:pt>
    <dgm:pt modelId="{60EA7234-9354-4114-89D1-941CCE060EBF}" type="parTrans" cxnId="{AE204C11-8196-4FAB-AB49-DCFADE7A0720}">
      <dgm:prSet/>
      <dgm:spPr/>
      <dgm:t>
        <a:bodyPr/>
        <a:lstStyle/>
        <a:p>
          <a:endParaRPr lang="nl-NL"/>
        </a:p>
      </dgm:t>
    </dgm:pt>
    <dgm:pt modelId="{651B9653-DDBB-43E1-9267-3F39A6048FAD}" type="sibTrans" cxnId="{AE204C11-8196-4FAB-AB49-DCFADE7A0720}">
      <dgm:prSet/>
      <dgm:spPr/>
      <dgm:t>
        <a:bodyPr/>
        <a:lstStyle/>
        <a:p>
          <a:endParaRPr lang="nl-NL"/>
        </a:p>
      </dgm:t>
    </dgm:pt>
    <dgm:pt modelId="{BB0E1B11-65E5-4C0E-916E-F50EA4C7610D}">
      <dgm:prSet/>
      <dgm:spPr/>
      <dgm:t>
        <a:bodyPr/>
        <a:lstStyle/>
        <a:p>
          <a:pPr rtl="0"/>
          <a:r>
            <a:rPr lang="fr-BE" dirty="0" err="1" smtClean="0"/>
            <a:t>What</a:t>
          </a:r>
          <a:r>
            <a:rPr lang="fr-BE" dirty="0" smtClean="0"/>
            <a:t> </a:t>
          </a:r>
          <a:r>
            <a:rPr lang="fr-BE" dirty="0" err="1" smtClean="0"/>
            <a:t>does</a:t>
          </a:r>
          <a:r>
            <a:rPr lang="fr-BE" dirty="0" smtClean="0"/>
            <a:t> </a:t>
          </a:r>
          <a:r>
            <a:rPr lang="fr-BE" dirty="0" err="1" smtClean="0"/>
            <a:t>this</a:t>
          </a:r>
          <a:r>
            <a:rPr lang="fr-BE" dirty="0" smtClean="0"/>
            <a:t> </a:t>
          </a:r>
          <a:r>
            <a:rPr lang="fr-BE" dirty="0" err="1" smtClean="0"/>
            <a:t>mean</a:t>
          </a:r>
          <a:r>
            <a:rPr lang="fr-BE" dirty="0" smtClean="0"/>
            <a:t> for </a:t>
          </a:r>
          <a:r>
            <a:rPr lang="fr-BE" dirty="0" err="1" smtClean="0"/>
            <a:t>their</a:t>
          </a:r>
          <a:r>
            <a:rPr lang="fr-BE" dirty="0" smtClean="0"/>
            <a:t> </a:t>
          </a:r>
          <a:r>
            <a:rPr lang="fr-BE" dirty="0" err="1" smtClean="0"/>
            <a:t>autonomy</a:t>
          </a:r>
          <a:r>
            <a:rPr lang="fr-BE" dirty="0" smtClean="0"/>
            <a:t>?</a:t>
          </a:r>
          <a:endParaRPr lang="nl-NL" dirty="0"/>
        </a:p>
      </dgm:t>
    </dgm:pt>
    <dgm:pt modelId="{6B2E77C5-2628-499A-A692-45E796A0BFF3}" type="parTrans" cxnId="{0E7A5412-32C6-4C75-A42A-D79D3A1E2A3F}">
      <dgm:prSet/>
      <dgm:spPr/>
      <dgm:t>
        <a:bodyPr/>
        <a:lstStyle/>
        <a:p>
          <a:endParaRPr lang="nl-NL"/>
        </a:p>
      </dgm:t>
    </dgm:pt>
    <dgm:pt modelId="{59AD86D9-B8DC-4833-ACD7-309830B50F41}" type="sibTrans" cxnId="{0E7A5412-32C6-4C75-A42A-D79D3A1E2A3F}">
      <dgm:prSet/>
      <dgm:spPr/>
      <dgm:t>
        <a:bodyPr/>
        <a:lstStyle/>
        <a:p>
          <a:endParaRPr lang="nl-NL"/>
        </a:p>
      </dgm:t>
    </dgm:pt>
    <dgm:pt modelId="{4D9C29FF-9182-4D30-A615-944704983193}" type="pres">
      <dgm:prSet presAssocID="{29A3D11C-9D70-4D2E-A5B8-41F24FC0DBE8}" presName="linear" presStyleCnt="0">
        <dgm:presLayoutVars>
          <dgm:animLvl val="lvl"/>
          <dgm:resizeHandles val="exact"/>
        </dgm:presLayoutVars>
      </dgm:prSet>
      <dgm:spPr/>
      <dgm:t>
        <a:bodyPr/>
        <a:lstStyle/>
        <a:p>
          <a:endParaRPr lang="nl-NL"/>
        </a:p>
      </dgm:t>
    </dgm:pt>
    <dgm:pt modelId="{081ADA41-60CF-4362-8867-A6CB49040656}" type="pres">
      <dgm:prSet presAssocID="{64E6D44E-02F0-4361-B95B-E9D8516EFF07}" presName="parentText" presStyleLbl="node1" presStyleIdx="0" presStyleCnt="2">
        <dgm:presLayoutVars>
          <dgm:chMax val="0"/>
          <dgm:bulletEnabled val="1"/>
        </dgm:presLayoutVars>
      </dgm:prSet>
      <dgm:spPr/>
      <dgm:t>
        <a:bodyPr/>
        <a:lstStyle/>
        <a:p>
          <a:endParaRPr lang="nl-NL"/>
        </a:p>
      </dgm:t>
    </dgm:pt>
    <dgm:pt modelId="{C9666DA5-8AB3-4070-9AD1-331B3CB59FE0}" type="pres">
      <dgm:prSet presAssocID="{651B9653-DDBB-43E1-9267-3F39A6048FAD}" presName="spacer" presStyleCnt="0"/>
      <dgm:spPr/>
    </dgm:pt>
    <dgm:pt modelId="{B4BA54FC-5853-4BA9-A7B4-3AF3CAC5ACDA}" type="pres">
      <dgm:prSet presAssocID="{BB0E1B11-65E5-4C0E-916E-F50EA4C7610D}" presName="parentText" presStyleLbl="node1" presStyleIdx="1" presStyleCnt="2">
        <dgm:presLayoutVars>
          <dgm:chMax val="0"/>
          <dgm:bulletEnabled val="1"/>
        </dgm:presLayoutVars>
      </dgm:prSet>
      <dgm:spPr/>
      <dgm:t>
        <a:bodyPr/>
        <a:lstStyle/>
        <a:p>
          <a:endParaRPr lang="nl-NL"/>
        </a:p>
      </dgm:t>
    </dgm:pt>
  </dgm:ptLst>
  <dgm:cxnLst>
    <dgm:cxn modelId="{17874C52-C9E0-4CBE-B649-BF19F1375088}" type="presOf" srcId="{29A3D11C-9D70-4D2E-A5B8-41F24FC0DBE8}" destId="{4D9C29FF-9182-4D30-A615-944704983193}" srcOrd="0" destOrd="0" presId="urn:microsoft.com/office/officeart/2005/8/layout/vList2"/>
    <dgm:cxn modelId="{0E7A5412-32C6-4C75-A42A-D79D3A1E2A3F}" srcId="{29A3D11C-9D70-4D2E-A5B8-41F24FC0DBE8}" destId="{BB0E1B11-65E5-4C0E-916E-F50EA4C7610D}" srcOrd="1" destOrd="0" parTransId="{6B2E77C5-2628-499A-A692-45E796A0BFF3}" sibTransId="{59AD86D9-B8DC-4833-ACD7-309830B50F41}"/>
    <dgm:cxn modelId="{A83FCEF5-2744-4C45-9B40-3E4BFBD04E76}" type="presOf" srcId="{64E6D44E-02F0-4361-B95B-E9D8516EFF07}" destId="{081ADA41-60CF-4362-8867-A6CB49040656}" srcOrd="0" destOrd="0" presId="urn:microsoft.com/office/officeart/2005/8/layout/vList2"/>
    <dgm:cxn modelId="{7B21ACE3-6761-40B0-9111-DBE8857C9B27}" type="presOf" srcId="{BB0E1B11-65E5-4C0E-916E-F50EA4C7610D}" destId="{B4BA54FC-5853-4BA9-A7B4-3AF3CAC5ACDA}" srcOrd="0" destOrd="0" presId="urn:microsoft.com/office/officeart/2005/8/layout/vList2"/>
    <dgm:cxn modelId="{AE204C11-8196-4FAB-AB49-DCFADE7A0720}" srcId="{29A3D11C-9D70-4D2E-A5B8-41F24FC0DBE8}" destId="{64E6D44E-02F0-4361-B95B-E9D8516EFF07}" srcOrd="0" destOrd="0" parTransId="{60EA7234-9354-4114-89D1-941CCE060EBF}" sibTransId="{651B9653-DDBB-43E1-9267-3F39A6048FAD}"/>
    <dgm:cxn modelId="{2AF86D62-06A5-4C32-918D-57EB06684329}" type="presParOf" srcId="{4D9C29FF-9182-4D30-A615-944704983193}" destId="{081ADA41-60CF-4362-8867-A6CB49040656}" srcOrd="0" destOrd="0" presId="urn:microsoft.com/office/officeart/2005/8/layout/vList2"/>
    <dgm:cxn modelId="{25414973-A511-4C7B-8A1C-3B4793943564}" type="presParOf" srcId="{4D9C29FF-9182-4D30-A615-944704983193}" destId="{C9666DA5-8AB3-4070-9AD1-331B3CB59FE0}" srcOrd="1" destOrd="0" presId="urn:microsoft.com/office/officeart/2005/8/layout/vList2"/>
    <dgm:cxn modelId="{AD7F311B-94F2-4614-A81B-C97EA4938A5E}" type="presParOf" srcId="{4D9C29FF-9182-4D30-A615-944704983193}" destId="{B4BA54FC-5853-4BA9-A7B4-3AF3CAC5ACD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5E14DB-9FDA-405B-A2B6-C7F63B034336}" type="doc">
      <dgm:prSet loTypeId="urn:microsoft.com/office/officeart/2005/8/layout/hProcess11" loCatId="process" qsTypeId="urn:microsoft.com/office/officeart/2005/8/quickstyle/simple1" qsCatId="simple" csTypeId="urn:microsoft.com/office/officeart/2005/8/colors/accent2_2" csCatId="accent2" phldr="1"/>
      <dgm:spPr/>
      <dgm:t>
        <a:bodyPr/>
        <a:lstStyle/>
        <a:p>
          <a:endParaRPr lang="nl-NL"/>
        </a:p>
      </dgm:t>
    </dgm:pt>
    <dgm:pt modelId="{A96ABDC3-E9A8-4AFC-B45E-EDA9696EDBA9}">
      <dgm:prSet phldrT="[Tekst]"/>
      <dgm:spPr/>
      <dgm:t>
        <a:bodyPr/>
        <a:lstStyle/>
        <a:p>
          <a:r>
            <a:rPr lang="fr-BE" dirty="0" smtClean="0"/>
            <a:t>2016</a:t>
          </a:r>
        </a:p>
        <a:p>
          <a:r>
            <a:rPr lang="fr-BE" dirty="0" err="1" smtClean="0">
              <a:solidFill>
                <a:schemeClr val="accent6">
                  <a:lumMod val="60000"/>
                  <a:lumOff val="40000"/>
                </a:schemeClr>
              </a:solidFill>
            </a:rPr>
            <a:t>Principle</a:t>
          </a:r>
          <a:r>
            <a:rPr lang="fr-BE" dirty="0" smtClean="0">
              <a:solidFill>
                <a:schemeClr val="accent6">
                  <a:lumMod val="60000"/>
                  <a:lumOff val="40000"/>
                </a:schemeClr>
              </a:solidFill>
            </a:rPr>
            <a:t> </a:t>
          </a:r>
          <a:r>
            <a:rPr lang="fr-BE" dirty="0" err="1" smtClean="0">
              <a:solidFill>
                <a:schemeClr val="accent6">
                  <a:lumMod val="60000"/>
                  <a:lumOff val="40000"/>
                </a:schemeClr>
              </a:solidFill>
            </a:rPr>
            <a:t>foreseen</a:t>
          </a:r>
          <a:r>
            <a:rPr lang="fr-BE" dirty="0" smtClean="0">
              <a:solidFill>
                <a:schemeClr val="accent6">
                  <a:lumMod val="60000"/>
                  <a:lumOff val="40000"/>
                </a:schemeClr>
              </a:solidFill>
            </a:rPr>
            <a:t> in </a:t>
          </a:r>
        </a:p>
        <a:p>
          <a:r>
            <a:rPr lang="fr-BE" dirty="0" smtClean="0">
              <a:solidFill>
                <a:schemeClr val="accent6">
                  <a:lumMod val="60000"/>
                  <a:lumOff val="40000"/>
                </a:schemeClr>
              </a:solidFill>
            </a:rPr>
            <a:t>new </a:t>
          </a:r>
          <a:r>
            <a:rPr lang="fr-BE" dirty="0" err="1" smtClean="0">
              <a:solidFill>
                <a:schemeClr val="accent6">
                  <a:lumMod val="60000"/>
                  <a:lumOff val="40000"/>
                </a:schemeClr>
              </a:solidFill>
            </a:rPr>
            <a:t>legal</a:t>
          </a:r>
          <a:r>
            <a:rPr lang="fr-BE" dirty="0" smtClean="0">
              <a:solidFill>
                <a:schemeClr val="accent6">
                  <a:lumMod val="60000"/>
                  <a:lumOff val="40000"/>
                </a:schemeClr>
              </a:solidFill>
            </a:rPr>
            <a:t> </a:t>
          </a:r>
          <a:r>
            <a:rPr lang="fr-BE" dirty="0" err="1" smtClean="0">
              <a:solidFill>
                <a:schemeClr val="accent6">
                  <a:lumMod val="60000"/>
                  <a:lumOff val="40000"/>
                </a:schemeClr>
              </a:solidFill>
            </a:rPr>
            <a:t>framework</a:t>
          </a:r>
          <a:endParaRPr lang="nl-NL" dirty="0">
            <a:solidFill>
              <a:schemeClr val="accent6">
                <a:lumMod val="60000"/>
                <a:lumOff val="40000"/>
              </a:schemeClr>
            </a:solidFill>
          </a:endParaRPr>
        </a:p>
      </dgm:t>
    </dgm:pt>
    <dgm:pt modelId="{5F7B2068-216A-46B5-9BEE-C0F19650B05B}" type="parTrans" cxnId="{8ED1A595-54D7-41C1-B96A-FF9F6ACCBE34}">
      <dgm:prSet/>
      <dgm:spPr/>
      <dgm:t>
        <a:bodyPr/>
        <a:lstStyle/>
        <a:p>
          <a:endParaRPr lang="nl-NL"/>
        </a:p>
      </dgm:t>
    </dgm:pt>
    <dgm:pt modelId="{6AB6513C-2142-4E4B-8EDC-10453F4BDF86}" type="sibTrans" cxnId="{8ED1A595-54D7-41C1-B96A-FF9F6ACCBE34}">
      <dgm:prSet/>
      <dgm:spPr/>
      <dgm:t>
        <a:bodyPr/>
        <a:lstStyle/>
        <a:p>
          <a:endParaRPr lang="nl-NL"/>
        </a:p>
      </dgm:t>
    </dgm:pt>
    <dgm:pt modelId="{E04922C6-BDD0-47DB-AF5D-5E6CC965B1FE}">
      <dgm:prSet phldrT="[Tekst]"/>
      <dgm:spPr/>
      <dgm:t>
        <a:bodyPr/>
        <a:lstStyle/>
        <a:p>
          <a:r>
            <a:rPr lang="fr-BE" dirty="0" smtClean="0"/>
            <a:t>2017</a:t>
          </a:r>
        </a:p>
        <a:p>
          <a:r>
            <a:rPr lang="fr-BE" dirty="0" smtClean="0">
              <a:solidFill>
                <a:schemeClr val="accent6">
                  <a:lumMod val="60000"/>
                  <a:lumOff val="40000"/>
                </a:schemeClr>
              </a:solidFill>
            </a:rPr>
            <a:t>Policy management guideline</a:t>
          </a:r>
        </a:p>
        <a:p>
          <a:endParaRPr lang="nl-NL" dirty="0"/>
        </a:p>
      </dgm:t>
    </dgm:pt>
    <dgm:pt modelId="{184327CC-46DF-4C31-9D8C-BBD0E285FF87}" type="parTrans" cxnId="{386C4F77-5342-42FA-8E94-331D2E31C429}">
      <dgm:prSet/>
      <dgm:spPr/>
      <dgm:t>
        <a:bodyPr/>
        <a:lstStyle/>
        <a:p>
          <a:endParaRPr lang="nl-NL"/>
        </a:p>
      </dgm:t>
    </dgm:pt>
    <dgm:pt modelId="{FFAEE078-AB36-4EB0-AF63-7522624CD614}" type="sibTrans" cxnId="{386C4F77-5342-42FA-8E94-331D2E31C429}">
      <dgm:prSet/>
      <dgm:spPr/>
      <dgm:t>
        <a:bodyPr/>
        <a:lstStyle/>
        <a:p>
          <a:endParaRPr lang="nl-NL"/>
        </a:p>
      </dgm:t>
    </dgm:pt>
    <dgm:pt modelId="{617B40CC-FEAF-4ED5-992F-640DD582F82D}">
      <dgm:prSet phldrT="[Tekst]"/>
      <dgm:spPr/>
      <dgm:t>
        <a:bodyPr/>
        <a:lstStyle/>
        <a:p>
          <a:r>
            <a:rPr lang="fr-BE" dirty="0" smtClean="0"/>
            <a:t>Jan 2018</a:t>
          </a:r>
        </a:p>
        <a:p>
          <a:r>
            <a:rPr lang="fr-BE" dirty="0" err="1" smtClean="0">
              <a:solidFill>
                <a:schemeClr val="accent6">
                  <a:lumMod val="60000"/>
                  <a:lumOff val="40000"/>
                </a:schemeClr>
              </a:solidFill>
            </a:rPr>
            <a:t>Integrity</a:t>
          </a:r>
          <a:r>
            <a:rPr lang="fr-BE" dirty="0" smtClean="0">
              <a:solidFill>
                <a:schemeClr val="accent6">
                  <a:lumMod val="60000"/>
                  <a:lumOff val="40000"/>
                </a:schemeClr>
              </a:solidFill>
            </a:rPr>
            <a:t> </a:t>
          </a:r>
          <a:r>
            <a:rPr lang="fr-BE" dirty="0" err="1" smtClean="0">
              <a:solidFill>
                <a:schemeClr val="accent6">
                  <a:lumMod val="60000"/>
                  <a:lumOff val="40000"/>
                </a:schemeClr>
              </a:solidFill>
            </a:rPr>
            <a:t>Task</a:t>
          </a:r>
          <a:r>
            <a:rPr lang="fr-BE" dirty="0" smtClean="0">
              <a:solidFill>
                <a:schemeClr val="accent6">
                  <a:lumMod val="60000"/>
                  <a:lumOff val="40000"/>
                </a:schemeClr>
              </a:solidFill>
            </a:rPr>
            <a:t> Force</a:t>
          </a:r>
        </a:p>
        <a:p>
          <a:endParaRPr lang="nl-NL" dirty="0"/>
        </a:p>
      </dgm:t>
    </dgm:pt>
    <dgm:pt modelId="{08ED730A-33EF-45F1-B001-202043E0BADB}" type="parTrans" cxnId="{2CB0496F-0485-4607-80B2-F0E0EEA0A906}">
      <dgm:prSet/>
      <dgm:spPr/>
      <dgm:t>
        <a:bodyPr/>
        <a:lstStyle/>
        <a:p>
          <a:endParaRPr lang="nl-NL"/>
        </a:p>
      </dgm:t>
    </dgm:pt>
    <dgm:pt modelId="{C66C4457-D8F6-4F65-97CC-2A77F6B1498F}" type="sibTrans" cxnId="{2CB0496F-0485-4607-80B2-F0E0EEA0A906}">
      <dgm:prSet/>
      <dgm:spPr/>
      <dgm:t>
        <a:bodyPr/>
        <a:lstStyle/>
        <a:p>
          <a:endParaRPr lang="nl-NL"/>
        </a:p>
      </dgm:t>
    </dgm:pt>
    <dgm:pt modelId="{AA721A26-5290-474B-87B8-B3F9BB733205}">
      <dgm:prSet/>
      <dgm:spPr/>
      <dgm:t>
        <a:bodyPr/>
        <a:lstStyle/>
        <a:p>
          <a:r>
            <a:rPr lang="fr-BE" dirty="0" smtClean="0">
              <a:solidFill>
                <a:schemeClr val="tx1"/>
              </a:solidFill>
            </a:rPr>
            <a:t>May 2018</a:t>
          </a:r>
        </a:p>
        <a:p>
          <a:r>
            <a:rPr lang="fr-BE" dirty="0" smtClean="0">
              <a:solidFill>
                <a:schemeClr val="accent6">
                  <a:lumMod val="60000"/>
                  <a:lumOff val="40000"/>
                </a:schemeClr>
              </a:solidFill>
            </a:rPr>
            <a:t>Charter</a:t>
          </a:r>
          <a:endParaRPr lang="nl-NL" dirty="0">
            <a:solidFill>
              <a:schemeClr val="accent6">
                <a:lumMod val="60000"/>
                <a:lumOff val="40000"/>
              </a:schemeClr>
            </a:solidFill>
          </a:endParaRPr>
        </a:p>
      </dgm:t>
    </dgm:pt>
    <dgm:pt modelId="{7E191A89-3303-49C1-B811-550A2278CE7F}" type="parTrans" cxnId="{5B3BA6FF-D16D-48A9-AF54-DEB338BBF4C3}">
      <dgm:prSet/>
      <dgm:spPr/>
      <dgm:t>
        <a:bodyPr/>
        <a:lstStyle/>
        <a:p>
          <a:endParaRPr lang="nl-NL"/>
        </a:p>
      </dgm:t>
    </dgm:pt>
    <dgm:pt modelId="{AC7D1DF2-213D-49FA-8D1C-B78E89457D21}" type="sibTrans" cxnId="{5B3BA6FF-D16D-48A9-AF54-DEB338BBF4C3}">
      <dgm:prSet/>
      <dgm:spPr/>
      <dgm:t>
        <a:bodyPr/>
        <a:lstStyle/>
        <a:p>
          <a:endParaRPr lang="nl-NL"/>
        </a:p>
      </dgm:t>
    </dgm:pt>
    <dgm:pt modelId="{EED6E988-B003-4B75-8CFF-185F9E0D48B4}" type="pres">
      <dgm:prSet presAssocID="{0D5E14DB-9FDA-405B-A2B6-C7F63B034336}" presName="Name0" presStyleCnt="0">
        <dgm:presLayoutVars>
          <dgm:dir/>
          <dgm:resizeHandles val="exact"/>
        </dgm:presLayoutVars>
      </dgm:prSet>
      <dgm:spPr/>
      <dgm:t>
        <a:bodyPr/>
        <a:lstStyle/>
        <a:p>
          <a:endParaRPr lang="nl-NL"/>
        </a:p>
      </dgm:t>
    </dgm:pt>
    <dgm:pt modelId="{B70158F0-18E9-427F-9D4C-9A3C3B0D364D}" type="pres">
      <dgm:prSet presAssocID="{0D5E14DB-9FDA-405B-A2B6-C7F63B034336}" presName="arrow" presStyleLbl="bgShp" presStyleIdx="0" presStyleCnt="1"/>
      <dgm:spPr/>
    </dgm:pt>
    <dgm:pt modelId="{FA2065C1-5BBF-4891-A2C9-A48512F4A84E}" type="pres">
      <dgm:prSet presAssocID="{0D5E14DB-9FDA-405B-A2B6-C7F63B034336}" presName="points" presStyleCnt="0"/>
      <dgm:spPr/>
    </dgm:pt>
    <dgm:pt modelId="{1EE96C4F-C921-4245-9205-2BF1236B03AC}" type="pres">
      <dgm:prSet presAssocID="{A96ABDC3-E9A8-4AFC-B45E-EDA9696EDBA9}" presName="compositeA" presStyleCnt="0"/>
      <dgm:spPr/>
    </dgm:pt>
    <dgm:pt modelId="{489E655E-E832-4168-B2D0-F20DDCD19767}" type="pres">
      <dgm:prSet presAssocID="{A96ABDC3-E9A8-4AFC-B45E-EDA9696EDBA9}" presName="textA" presStyleLbl="revTx" presStyleIdx="0" presStyleCnt="4">
        <dgm:presLayoutVars>
          <dgm:bulletEnabled val="1"/>
        </dgm:presLayoutVars>
      </dgm:prSet>
      <dgm:spPr/>
      <dgm:t>
        <a:bodyPr/>
        <a:lstStyle/>
        <a:p>
          <a:endParaRPr lang="nl-NL"/>
        </a:p>
      </dgm:t>
    </dgm:pt>
    <dgm:pt modelId="{C361A9C8-65A3-471A-8668-7985550895E6}" type="pres">
      <dgm:prSet presAssocID="{A96ABDC3-E9A8-4AFC-B45E-EDA9696EDBA9}" presName="circleA" presStyleLbl="node1" presStyleIdx="0" presStyleCnt="4"/>
      <dgm:spPr/>
    </dgm:pt>
    <dgm:pt modelId="{CEBD0F31-B2C6-4B5F-B58B-A8132FD7531D}" type="pres">
      <dgm:prSet presAssocID="{A96ABDC3-E9A8-4AFC-B45E-EDA9696EDBA9}" presName="spaceA" presStyleCnt="0"/>
      <dgm:spPr/>
    </dgm:pt>
    <dgm:pt modelId="{E1E3E921-6A51-4BD2-AA25-7FC27BC5F2F7}" type="pres">
      <dgm:prSet presAssocID="{6AB6513C-2142-4E4B-8EDC-10453F4BDF86}" presName="space" presStyleCnt="0"/>
      <dgm:spPr/>
    </dgm:pt>
    <dgm:pt modelId="{29836A25-4D73-4FC1-917B-4B238AE44FF1}" type="pres">
      <dgm:prSet presAssocID="{E04922C6-BDD0-47DB-AF5D-5E6CC965B1FE}" presName="compositeB" presStyleCnt="0"/>
      <dgm:spPr/>
    </dgm:pt>
    <dgm:pt modelId="{6AA1EF10-9D92-47AE-940D-8F3F527F5FEF}" type="pres">
      <dgm:prSet presAssocID="{E04922C6-BDD0-47DB-AF5D-5E6CC965B1FE}" presName="textB" presStyleLbl="revTx" presStyleIdx="1" presStyleCnt="4">
        <dgm:presLayoutVars>
          <dgm:bulletEnabled val="1"/>
        </dgm:presLayoutVars>
      </dgm:prSet>
      <dgm:spPr/>
      <dgm:t>
        <a:bodyPr/>
        <a:lstStyle/>
        <a:p>
          <a:endParaRPr lang="nl-NL"/>
        </a:p>
      </dgm:t>
    </dgm:pt>
    <dgm:pt modelId="{8C388785-E6F9-48C5-855F-2D9CA4FCBB7C}" type="pres">
      <dgm:prSet presAssocID="{E04922C6-BDD0-47DB-AF5D-5E6CC965B1FE}" presName="circleB" presStyleLbl="node1" presStyleIdx="1" presStyleCnt="4"/>
      <dgm:spPr/>
    </dgm:pt>
    <dgm:pt modelId="{CD0147D1-79B9-4BCB-92BA-8DCC16CDF84F}" type="pres">
      <dgm:prSet presAssocID="{E04922C6-BDD0-47DB-AF5D-5E6CC965B1FE}" presName="spaceB" presStyleCnt="0"/>
      <dgm:spPr/>
    </dgm:pt>
    <dgm:pt modelId="{5BAB1375-BB68-423C-BBB5-D19C6790E1FE}" type="pres">
      <dgm:prSet presAssocID="{FFAEE078-AB36-4EB0-AF63-7522624CD614}" presName="space" presStyleCnt="0"/>
      <dgm:spPr/>
    </dgm:pt>
    <dgm:pt modelId="{82DE3902-4E89-4248-BEE9-CB84C4752D13}" type="pres">
      <dgm:prSet presAssocID="{617B40CC-FEAF-4ED5-992F-640DD582F82D}" presName="compositeA" presStyleCnt="0"/>
      <dgm:spPr/>
    </dgm:pt>
    <dgm:pt modelId="{AB5D648B-7976-4FCF-A6AE-902563ECC870}" type="pres">
      <dgm:prSet presAssocID="{617B40CC-FEAF-4ED5-992F-640DD582F82D}" presName="textA" presStyleLbl="revTx" presStyleIdx="2" presStyleCnt="4">
        <dgm:presLayoutVars>
          <dgm:bulletEnabled val="1"/>
        </dgm:presLayoutVars>
      </dgm:prSet>
      <dgm:spPr/>
      <dgm:t>
        <a:bodyPr/>
        <a:lstStyle/>
        <a:p>
          <a:endParaRPr lang="nl-NL"/>
        </a:p>
      </dgm:t>
    </dgm:pt>
    <dgm:pt modelId="{E2461DB1-88D6-4362-8C1C-60D096F833F9}" type="pres">
      <dgm:prSet presAssocID="{617B40CC-FEAF-4ED5-992F-640DD582F82D}" presName="circleA" presStyleLbl="node1" presStyleIdx="2" presStyleCnt="4"/>
      <dgm:spPr/>
    </dgm:pt>
    <dgm:pt modelId="{A016EEAD-1912-4238-8EB9-6B63B46F4184}" type="pres">
      <dgm:prSet presAssocID="{617B40CC-FEAF-4ED5-992F-640DD582F82D}" presName="spaceA" presStyleCnt="0"/>
      <dgm:spPr/>
    </dgm:pt>
    <dgm:pt modelId="{CA41F244-3980-49B1-8D06-C0788030E576}" type="pres">
      <dgm:prSet presAssocID="{C66C4457-D8F6-4F65-97CC-2A77F6B1498F}" presName="space" presStyleCnt="0"/>
      <dgm:spPr/>
    </dgm:pt>
    <dgm:pt modelId="{A0836A0F-2786-45FF-84B8-39B3DF52C295}" type="pres">
      <dgm:prSet presAssocID="{AA721A26-5290-474B-87B8-B3F9BB733205}" presName="compositeB" presStyleCnt="0"/>
      <dgm:spPr/>
    </dgm:pt>
    <dgm:pt modelId="{7215BB0F-7FE8-4465-B325-4D6E69FE8CDA}" type="pres">
      <dgm:prSet presAssocID="{AA721A26-5290-474B-87B8-B3F9BB733205}" presName="textB" presStyleLbl="revTx" presStyleIdx="3" presStyleCnt="4">
        <dgm:presLayoutVars>
          <dgm:bulletEnabled val="1"/>
        </dgm:presLayoutVars>
      </dgm:prSet>
      <dgm:spPr/>
      <dgm:t>
        <a:bodyPr/>
        <a:lstStyle/>
        <a:p>
          <a:endParaRPr lang="nl-NL"/>
        </a:p>
      </dgm:t>
    </dgm:pt>
    <dgm:pt modelId="{72379813-961F-44F6-B2C4-19EBEDD07260}" type="pres">
      <dgm:prSet presAssocID="{AA721A26-5290-474B-87B8-B3F9BB733205}" presName="circleB" presStyleLbl="node1" presStyleIdx="3" presStyleCnt="4"/>
      <dgm:spPr/>
    </dgm:pt>
    <dgm:pt modelId="{A8545DFE-75A8-40F4-88D9-5B90A76B4B71}" type="pres">
      <dgm:prSet presAssocID="{AA721A26-5290-474B-87B8-B3F9BB733205}" presName="spaceB" presStyleCnt="0"/>
      <dgm:spPr/>
    </dgm:pt>
  </dgm:ptLst>
  <dgm:cxnLst>
    <dgm:cxn modelId="{FA0ECB4B-D802-45B7-AE19-34F393358B24}" type="presOf" srcId="{0D5E14DB-9FDA-405B-A2B6-C7F63B034336}" destId="{EED6E988-B003-4B75-8CFF-185F9E0D48B4}" srcOrd="0" destOrd="0" presId="urn:microsoft.com/office/officeart/2005/8/layout/hProcess11"/>
    <dgm:cxn modelId="{2CB0496F-0485-4607-80B2-F0E0EEA0A906}" srcId="{0D5E14DB-9FDA-405B-A2B6-C7F63B034336}" destId="{617B40CC-FEAF-4ED5-992F-640DD582F82D}" srcOrd="2" destOrd="0" parTransId="{08ED730A-33EF-45F1-B001-202043E0BADB}" sibTransId="{C66C4457-D8F6-4F65-97CC-2A77F6B1498F}"/>
    <dgm:cxn modelId="{8D8BBE17-74AF-434D-AA55-13DF8FC43D1A}" type="presOf" srcId="{AA721A26-5290-474B-87B8-B3F9BB733205}" destId="{7215BB0F-7FE8-4465-B325-4D6E69FE8CDA}" srcOrd="0" destOrd="0" presId="urn:microsoft.com/office/officeart/2005/8/layout/hProcess11"/>
    <dgm:cxn modelId="{E83C8B6B-544D-4FA9-A5D1-D875934E4A93}" type="presOf" srcId="{E04922C6-BDD0-47DB-AF5D-5E6CC965B1FE}" destId="{6AA1EF10-9D92-47AE-940D-8F3F527F5FEF}" srcOrd="0" destOrd="0" presId="urn:microsoft.com/office/officeart/2005/8/layout/hProcess11"/>
    <dgm:cxn modelId="{9DAD20B8-16BE-4996-9AC4-E61E7C9182F2}" type="presOf" srcId="{617B40CC-FEAF-4ED5-992F-640DD582F82D}" destId="{AB5D648B-7976-4FCF-A6AE-902563ECC870}" srcOrd="0" destOrd="0" presId="urn:microsoft.com/office/officeart/2005/8/layout/hProcess11"/>
    <dgm:cxn modelId="{7D57C785-548D-4D1B-96E7-99E55948FF45}" type="presOf" srcId="{A96ABDC3-E9A8-4AFC-B45E-EDA9696EDBA9}" destId="{489E655E-E832-4168-B2D0-F20DDCD19767}" srcOrd="0" destOrd="0" presId="urn:microsoft.com/office/officeart/2005/8/layout/hProcess11"/>
    <dgm:cxn modelId="{386C4F77-5342-42FA-8E94-331D2E31C429}" srcId="{0D5E14DB-9FDA-405B-A2B6-C7F63B034336}" destId="{E04922C6-BDD0-47DB-AF5D-5E6CC965B1FE}" srcOrd="1" destOrd="0" parTransId="{184327CC-46DF-4C31-9D8C-BBD0E285FF87}" sibTransId="{FFAEE078-AB36-4EB0-AF63-7522624CD614}"/>
    <dgm:cxn modelId="{5B3BA6FF-D16D-48A9-AF54-DEB338BBF4C3}" srcId="{0D5E14DB-9FDA-405B-A2B6-C7F63B034336}" destId="{AA721A26-5290-474B-87B8-B3F9BB733205}" srcOrd="3" destOrd="0" parTransId="{7E191A89-3303-49C1-B811-550A2278CE7F}" sibTransId="{AC7D1DF2-213D-49FA-8D1C-B78E89457D21}"/>
    <dgm:cxn modelId="{8ED1A595-54D7-41C1-B96A-FF9F6ACCBE34}" srcId="{0D5E14DB-9FDA-405B-A2B6-C7F63B034336}" destId="{A96ABDC3-E9A8-4AFC-B45E-EDA9696EDBA9}" srcOrd="0" destOrd="0" parTransId="{5F7B2068-216A-46B5-9BEE-C0F19650B05B}" sibTransId="{6AB6513C-2142-4E4B-8EDC-10453F4BDF86}"/>
    <dgm:cxn modelId="{1A1C600E-3150-42CA-BFC8-865236B8F79D}" type="presParOf" srcId="{EED6E988-B003-4B75-8CFF-185F9E0D48B4}" destId="{B70158F0-18E9-427F-9D4C-9A3C3B0D364D}" srcOrd="0" destOrd="0" presId="urn:microsoft.com/office/officeart/2005/8/layout/hProcess11"/>
    <dgm:cxn modelId="{8BA4A0AB-BB63-4D18-AD48-D7477C0D77A1}" type="presParOf" srcId="{EED6E988-B003-4B75-8CFF-185F9E0D48B4}" destId="{FA2065C1-5BBF-4891-A2C9-A48512F4A84E}" srcOrd="1" destOrd="0" presId="urn:microsoft.com/office/officeart/2005/8/layout/hProcess11"/>
    <dgm:cxn modelId="{31C1BD35-91FA-40EF-8311-3B13F6E05815}" type="presParOf" srcId="{FA2065C1-5BBF-4891-A2C9-A48512F4A84E}" destId="{1EE96C4F-C921-4245-9205-2BF1236B03AC}" srcOrd="0" destOrd="0" presId="urn:microsoft.com/office/officeart/2005/8/layout/hProcess11"/>
    <dgm:cxn modelId="{771CD6AB-5EE1-4BDA-9311-AD48A86CC9B4}" type="presParOf" srcId="{1EE96C4F-C921-4245-9205-2BF1236B03AC}" destId="{489E655E-E832-4168-B2D0-F20DDCD19767}" srcOrd="0" destOrd="0" presId="urn:microsoft.com/office/officeart/2005/8/layout/hProcess11"/>
    <dgm:cxn modelId="{A94976BF-AAE1-4616-B6CA-701450CE9D18}" type="presParOf" srcId="{1EE96C4F-C921-4245-9205-2BF1236B03AC}" destId="{C361A9C8-65A3-471A-8668-7985550895E6}" srcOrd="1" destOrd="0" presId="urn:microsoft.com/office/officeart/2005/8/layout/hProcess11"/>
    <dgm:cxn modelId="{D1E0592A-8E83-4D9E-BB9A-082F86C19089}" type="presParOf" srcId="{1EE96C4F-C921-4245-9205-2BF1236B03AC}" destId="{CEBD0F31-B2C6-4B5F-B58B-A8132FD7531D}" srcOrd="2" destOrd="0" presId="urn:microsoft.com/office/officeart/2005/8/layout/hProcess11"/>
    <dgm:cxn modelId="{B82B920E-9891-4316-8DEF-3311DEAD5FB0}" type="presParOf" srcId="{FA2065C1-5BBF-4891-A2C9-A48512F4A84E}" destId="{E1E3E921-6A51-4BD2-AA25-7FC27BC5F2F7}" srcOrd="1" destOrd="0" presId="urn:microsoft.com/office/officeart/2005/8/layout/hProcess11"/>
    <dgm:cxn modelId="{030C044E-7921-4D9D-AE2A-9463E014A521}" type="presParOf" srcId="{FA2065C1-5BBF-4891-A2C9-A48512F4A84E}" destId="{29836A25-4D73-4FC1-917B-4B238AE44FF1}" srcOrd="2" destOrd="0" presId="urn:microsoft.com/office/officeart/2005/8/layout/hProcess11"/>
    <dgm:cxn modelId="{FFCCAD0D-D7F4-4D55-AB6F-DAFF04534A2C}" type="presParOf" srcId="{29836A25-4D73-4FC1-917B-4B238AE44FF1}" destId="{6AA1EF10-9D92-47AE-940D-8F3F527F5FEF}" srcOrd="0" destOrd="0" presId="urn:microsoft.com/office/officeart/2005/8/layout/hProcess11"/>
    <dgm:cxn modelId="{0F70837F-FC0C-4BC4-B041-624216B42723}" type="presParOf" srcId="{29836A25-4D73-4FC1-917B-4B238AE44FF1}" destId="{8C388785-E6F9-48C5-855F-2D9CA4FCBB7C}" srcOrd="1" destOrd="0" presId="urn:microsoft.com/office/officeart/2005/8/layout/hProcess11"/>
    <dgm:cxn modelId="{3CD5F017-3835-4A6C-AE7C-985B99220DC5}" type="presParOf" srcId="{29836A25-4D73-4FC1-917B-4B238AE44FF1}" destId="{CD0147D1-79B9-4BCB-92BA-8DCC16CDF84F}" srcOrd="2" destOrd="0" presId="urn:microsoft.com/office/officeart/2005/8/layout/hProcess11"/>
    <dgm:cxn modelId="{EB1E5F76-88CC-4036-813F-40B690997086}" type="presParOf" srcId="{FA2065C1-5BBF-4891-A2C9-A48512F4A84E}" destId="{5BAB1375-BB68-423C-BBB5-D19C6790E1FE}" srcOrd="3" destOrd="0" presId="urn:microsoft.com/office/officeart/2005/8/layout/hProcess11"/>
    <dgm:cxn modelId="{00182D7C-85B9-4EBF-9F90-B93FC89A6CD6}" type="presParOf" srcId="{FA2065C1-5BBF-4891-A2C9-A48512F4A84E}" destId="{82DE3902-4E89-4248-BEE9-CB84C4752D13}" srcOrd="4" destOrd="0" presId="urn:microsoft.com/office/officeart/2005/8/layout/hProcess11"/>
    <dgm:cxn modelId="{AAEDA775-542D-4361-A9B1-67AF1F3F0BFE}" type="presParOf" srcId="{82DE3902-4E89-4248-BEE9-CB84C4752D13}" destId="{AB5D648B-7976-4FCF-A6AE-902563ECC870}" srcOrd="0" destOrd="0" presId="urn:microsoft.com/office/officeart/2005/8/layout/hProcess11"/>
    <dgm:cxn modelId="{FA314446-25BA-4F90-BF85-7AEDE4F90853}" type="presParOf" srcId="{82DE3902-4E89-4248-BEE9-CB84C4752D13}" destId="{E2461DB1-88D6-4362-8C1C-60D096F833F9}" srcOrd="1" destOrd="0" presId="urn:microsoft.com/office/officeart/2005/8/layout/hProcess11"/>
    <dgm:cxn modelId="{17044630-F07D-4D78-9C52-85C9CD147F3F}" type="presParOf" srcId="{82DE3902-4E89-4248-BEE9-CB84C4752D13}" destId="{A016EEAD-1912-4238-8EB9-6B63B46F4184}" srcOrd="2" destOrd="0" presId="urn:microsoft.com/office/officeart/2005/8/layout/hProcess11"/>
    <dgm:cxn modelId="{04286C84-EB84-4085-A0AD-CE383905442C}" type="presParOf" srcId="{FA2065C1-5BBF-4891-A2C9-A48512F4A84E}" destId="{CA41F244-3980-49B1-8D06-C0788030E576}" srcOrd="5" destOrd="0" presId="urn:microsoft.com/office/officeart/2005/8/layout/hProcess11"/>
    <dgm:cxn modelId="{2A2B1BF5-44A6-4CD1-8658-4183942E265F}" type="presParOf" srcId="{FA2065C1-5BBF-4891-A2C9-A48512F4A84E}" destId="{A0836A0F-2786-45FF-84B8-39B3DF52C295}" srcOrd="6" destOrd="0" presId="urn:microsoft.com/office/officeart/2005/8/layout/hProcess11"/>
    <dgm:cxn modelId="{A7DB775D-BFDA-416F-94E8-BEC28391ED15}" type="presParOf" srcId="{A0836A0F-2786-45FF-84B8-39B3DF52C295}" destId="{7215BB0F-7FE8-4465-B325-4D6E69FE8CDA}" srcOrd="0" destOrd="0" presId="urn:microsoft.com/office/officeart/2005/8/layout/hProcess11"/>
    <dgm:cxn modelId="{A13D1086-84AE-4D87-BFE2-FD0D07116BC0}" type="presParOf" srcId="{A0836A0F-2786-45FF-84B8-39B3DF52C295}" destId="{72379813-961F-44F6-B2C4-19EBEDD07260}" srcOrd="1" destOrd="0" presId="urn:microsoft.com/office/officeart/2005/8/layout/hProcess11"/>
    <dgm:cxn modelId="{FF4EAF7C-D31E-4CEC-B813-064092499E40}" type="presParOf" srcId="{A0836A0F-2786-45FF-84B8-39B3DF52C295}" destId="{A8545DFE-75A8-40F4-88D9-5B90A76B4B71}" srcOrd="2" destOrd="0" presId="urn:microsoft.com/office/officeart/2005/8/layout/hProcess1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897CA6-D31E-4ABB-A752-3D2250D45BA2}">
      <dsp:nvSpPr>
        <dsp:cNvPr id="0" name=""/>
        <dsp:cNvSpPr/>
      </dsp:nvSpPr>
      <dsp:spPr>
        <a:xfrm rot="10800000">
          <a:off x="1833902" y="403"/>
          <a:ext cx="5472684" cy="122095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8409" tIns="129540" rIns="241808" bIns="129540" numCol="1" spcCol="1270" anchor="ctr" anchorCtr="0">
          <a:noAutofit/>
        </a:bodyPr>
        <a:lstStyle/>
        <a:p>
          <a:pPr lvl="0" algn="ctr" defTabSz="1511300" rtl="0">
            <a:lnSpc>
              <a:spcPct val="90000"/>
            </a:lnSpc>
            <a:spcBef>
              <a:spcPct val="0"/>
            </a:spcBef>
            <a:spcAft>
              <a:spcPct val="35000"/>
            </a:spcAft>
          </a:pPr>
          <a:r>
            <a:rPr lang="en-US" sz="3400" kern="1200" smtClean="0"/>
            <a:t>SDG – Charter</a:t>
          </a:r>
          <a:endParaRPr lang="nl-NL" sz="3400" kern="1200"/>
        </a:p>
      </dsp:txBody>
      <dsp:txXfrm rot="10800000">
        <a:off x="2139141" y="403"/>
        <a:ext cx="5167445" cy="1220958"/>
      </dsp:txXfrm>
    </dsp:sp>
    <dsp:sp modelId="{F6259A16-8080-4F18-8AB7-C49DB506FB83}">
      <dsp:nvSpPr>
        <dsp:cNvPr id="0" name=""/>
        <dsp:cNvSpPr/>
      </dsp:nvSpPr>
      <dsp:spPr>
        <a:xfrm>
          <a:off x="923013" y="403"/>
          <a:ext cx="1821779" cy="1220958"/>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9A5F96-CF7E-47FC-9EB7-39861D0E0BF8}">
      <dsp:nvSpPr>
        <dsp:cNvPr id="0" name=""/>
        <dsp:cNvSpPr/>
      </dsp:nvSpPr>
      <dsp:spPr>
        <a:xfrm rot="10800000">
          <a:off x="1768197" y="1585826"/>
          <a:ext cx="5472684" cy="122095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8409" tIns="129540" rIns="241808" bIns="129540" numCol="1" spcCol="1270" anchor="ctr" anchorCtr="0">
          <a:noAutofit/>
        </a:bodyPr>
        <a:lstStyle/>
        <a:p>
          <a:pPr lvl="0" algn="ctr" defTabSz="1511300" rtl="0">
            <a:lnSpc>
              <a:spcPct val="90000"/>
            </a:lnSpc>
            <a:spcBef>
              <a:spcPct val="0"/>
            </a:spcBef>
            <a:spcAft>
              <a:spcPct val="35000"/>
            </a:spcAft>
          </a:pPr>
          <a:r>
            <a:rPr lang="en-US" sz="3400" kern="1200" smtClean="0"/>
            <a:t>Charter on quality of medecins</a:t>
          </a:r>
          <a:endParaRPr lang="nl-NL" sz="3400" kern="1200"/>
        </a:p>
      </dsp:txBody>
      <dsp:txXfrm rot="10800000">
        <a:off x="2073436" y="1585826"/>
        <a:ext cx="5167445" cy="1220958"/>
      </dsp:txXfrm>
    </dsp:sp>
    <dsp:sp modelId="{A0341CC0-7140-4745-A740-4F542B4B8B5F}">
      <dsp:nvSpPr>
        <dsp:cNvPr id="0" name=""/>
        <dsp:cNvSpPr/>
      </dsp:nvSpPr>
      <dsp:spPr>
        <a:xfrm>
          <a:off x="988718" y="1585826"/>
          <a:ext cx="1558956" cy="1220958"/>
        </a:xfrm>
        <a:prstGeom prst="ellipse">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4241F3-6EA1-4E47-ACE5-A8655456FDF2}">
      <dsp:nvSpPr>
        <dsp:cNvPr id="0" name=""/>
        <dsp:cNvSpPr/>
      </dsp:nvSpPr>
      <dsp:spPr>
        <a:xfrm rot="10800000">
          <a:off x="1796364" y="3171250"/>
          <a:ext cx="5472684" cy="122095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8409" tIns="129540" rIns="241808" bIns="129540" numCol="1" spcCol="1270" anchor="ctr" anchorCtr="0">
          <a:noAutofit/>
        </a:bodyPr>
        <a:lstStyle/>
        <a:p>
          <a:pPr lvl="0" algn="ctr" defTabSz="1511300" rtl="0">
            <a:lnSpc>
              <a:spcPct val="90000"/>
            </a:lnSpc>
            <a:spcBef>
              <a:spcPct val="0"/>
            </a:spcBef>
            <a:spcAft>
              <a:spcPct val="35000"/>
            </a:spcAft>
          </a:pPr>
          <a:r>
            <a:rPr lang="en-US" sz="3400" kern="1200" dirty="0" smtClean="0"/>
            <a:t>Integrity Charter</a:t>
          </a:r>
          <a:endParaRPr lang="nl-NL" sz="3400" kern="1200" dirty="0"/>
        </a:p>
      </dsp:txBody>
      <dsp:txXfrm rot="10800000">
        <a:off x="2101603" y="3171250"/>
        <a:ext cx="5167445" cy="1220958"/>
      </dsp:txXfrm>
    </dsp:sp>
    <dsp:sp modelId="{1ECC3A48-2CD1-43C8-83BC-67A9B5AC282D}">
      <dsp:nvSpPr>
        <dsp:cNvPr id="0" name=""/>
        <dsp:cNvSpPr/>
      </dsp:nvSpPr>
      <dsp:spPr>
        <a:xfrm>
          <a:off x="960551" y="3171250"/>
          <a:ext cx="1671626" cy="1220958"/>
        </a:xfrm>
        <a:prstGeom prst="ellipse">
          <a:avLst/>
        </a:prstGeom>
        <a:blipFill rotWithShape="1">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1ADA41-60CF-4362-8867-A6CB49040656}">
      <dsp:nvSpPr>
        <dsp:cNvPr id="0" name=""/>
        <dsp:cNvSpPr/>
      </dsp:nvSpPr>
      <dsp:spPr>
        <a:xfrm>
          <a:off x="0" y="217746"/>
          <a:ext cx="8229600" cy="19094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rtl="0">
            <a:lnSpc>
              <a:spcPct val="90000"/>
            </a:lnSpc>
            <a:spcBef>
              <a:spcPct val="0"/>
            </a:spcBef>
            <a:spcAft>
              <a:spcPct val="35000"/>
            </a:spcAft>
          </a:pPr>
          <a:r>
            <a:rPr lang="fr-BE" sz="4800" kern="1200" dirty="0" err="1" smtClean="0"/>
            <a:t>Why</a:t>
          </a:r>
          <a:r>
            <a:rPr lang="fr-BE" sz="4800" kern="1200" dirty="0" smtClean="0"/>
            <a:t> do </a:t>
          </a:r>
          <a:r>
            <a:rPr lang="fr-BE" sz="4800" kern="1200" dirty="0" err="1" smtClean="0"/>
            <a:t>NGO’s</a:t>
          </a:r>
          <a:r>
            <a:rPr lang="fr-BE" sz="4800" kern="1200" dirty="0" smtClean="0"/>
            <a:t> </a:t>
          </a:r>
          <a:r>
            <a:rPr lang="fr-BE" sz="4800" kern="1200" dirty="0" err="1" smtClean="0"/>
            <a:t>volunteer</a:t>
          </a:r>
          <a:r>
            <a:rPr lang="fr-BE" sz="4800" kern="1200" dirty="0" smtClean="0"/>
            <a:t> to </a:t>
          </a:r>
          <a:r>
            <a:rPr lang="fr-BE" sz="4800" kern="1200" dirty="0" err="1" smtClean="0"/>
            <a:t>sign</a:t>
          </a:r>
          <a:r>
            <a:rPr lang="fr-BE" sz="4800" kern="1200" dirty="0" smtClean="0"/>
            <a:t> </a:t>
          </a:r>
          <a:r>
            <a:rPr lang="fr-BE" sz="4800" kern="1200" dirty="0" err="1" smtClean="0"/>
            <a:t>these</a:t>
          </a:r>
          <a:r>
            <a:rPr lang="fr-BE" sz="4800" kern="1200" dirty="0" smtClean="0"/>
            <a:t> charters?</a:t>
          </a:r>
          <a:endParaRPr lang="nl-NL" sz="4800" kern="1200" dirty="0"/>
        </a:p>
      </dsp:txBody>
      <dsp:txXfrm>
        <a:off x="93211" y="310957"/>
        <a:ext cx="8043178" cy="1723017"/>
      </dsp:txXfrm>
    </dsp:sp>
    <dsp:sp modelId="{B4BA54FC-5853-4BA9-A7B4-3AF3CAC5ACDA}">
      <dsp:nvSpPr>
        <dsp:cNvPr id="0" name=""/>
        <dsp:cNvSpPr/>
      </dsp:nvSpPr>
      <dsp:spPr>
        <a:xfrm>
          <a:off x="0" y="2265426"/>
          <a:ext cx="8229600" cy="19094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rtl="0">
            <a:lnSpc>
              <a:spcPct val="90000"/>
            </a:lnSpc>
            <a:spcBef>
              <a:spcPct val="0"/>
            </a:spcBef>
            <a:spcAft>
              <a:spcPct val="35000"/>
            </a:spcAft>
          </a:pPr>
          <a:r>
            <a:rPr lang="fr-BE" sz="4800" kern="1200" dirty="0" err="1" smtClean="0"/>
            <a:t>What</a:t>
          </a:r>
          <a:r>
            <a:rPr lang="fr-BE" sz="4800" kern="1200" dirty="0" smtClean="0"/>
            <a:t> </a:t>
          </a:r>
          <a:r>
            <a:rPr lang="fr-BE" sz="4800" kern="1200" dirty="0" err="1" smtClean="0"/>
            <a:t>does</a:t>
          </a:r>
          <a:r>
            <a:rPr lang="fr-BE" sz="4800" kern="1200" dirty="0" smtClean="0"/>
            <a:t> </a:t>
          </a:r>
          <a:r>
            <a:rPr lang="fr-BE" sz="4800" kern="1200" dirty="0" err="1" smtClean="0"/>
            <a:t>this</a:t>
          </a:r>
          <a:r>
            <a:rPr lang="fr-BE" sz="4800" kern="1200" dirty="0" smtClean="0"/>
            <a:t> </a:t>
          </a:r>
          <a:r>
            <a:rPr lang="fr-BE" sz="4800" kern="1200" dirty="0" err="1" smtClean="0"/>
            <a:t>mean</a:t>
          </a:r>
          <a:r>
            <a:rPr lang="fr-BE" sz="4800" kern="1200" dirty="0" smtClean="0"/>
            <a:t> for </a:t>
          </a:r>
          <a:r>
            <a:rPr lang="fr-BE" sz="4800" kern="1200" dirty="0" err="1" smtClean="0"/>
            <a:t>their</a:t>
          </a:r>
          <a:r>
            <a:rPr lang="fr-BE" sz="4800" kern="1200" dirty="0" smtClean="0"/>
            <a:t> </a:t>
          </a:r>
          <a:r>
            <a:rPr lang="fr-BE" sz="4800" kern="1200" dirty="0" err="1" smtClean="0"/>
            <a:t>autonomy</a:t>
          </a:r>
          <a:r>
            <a:rPr lang="fr-BE" sz="4800" kern="1200" dirty="0" smtClean="0"/>
            <a:t>?</a:t>
          </a:r>
          <a:endParaRPr lang="nl-NL" sz="4800" kern="1200" dirty="0"/>
        </a:p>
      </dsp:txBody>
      <dsp:txXfrm>
        <a:off x="93211" y="2358637"/>
        <a:ext cx="8043178" cy="17230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158F0-18E9-427F-9D4C-9A3C3B0D364D}">
      <dsp:nvSpPr>
        <dsp:cNvPr id="0" name=""/>
        <dsp:cNvSpPr/>
      </dsp:nvSpPr>
      <dsp:spPr>
        <a:xfrm>
          <a:off x="0" y="1058517"/>
          <a:ext cx="7767711" cy="1411356"/>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9E655E-E832-4168-B2D0-F20DDCD19767}">
      <dsp:nvSpPr>
        <dsp:cNvPr id="0" name=""/>
        <dsp:cNvSpPr/>
      </dsp:nvSpPr>
      <dsp:spPr>
        <a:xfrm>
          <a:off x="3498" y="0"/>
          <a:ext cx="1682877" cy="1411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fr-BE" sz="1400" kern="1200" dirty="0" smtClean="0"/>
            <a:t>2016</a:t>
          </a:r>
        </a:p>
        <a:p>
          <a:pPr lvl="0" algn="ctr" defTabSz="622300">
            <a:lnSpc>
              <a:spcPct val="90000"/>
            </a:lnSpc>
            <a:spcBef>
              <a:spcPct val="0"/>
            </a:spcBef>
            <a:spcAft>
              <a:spcPct val="35000"/>
            </a:spcAft>
          </a:pPr>
          <a:r>
            <a:rPr lang="fr-BE" sz="1400" kern="1200" dirty="0" err="1" smtClean="0">
              <a:solidFill>
                <a:schemeClr val="accent6">
                  <a:lumMod val="60000"/>
                  <a:lumOff val="40000"/>
                </a:schemeClr>
              </a:solidFill>
            </a:rPr>
            <a:t>Principle</a:t>
          </a:r>
          <a:r>
            <a:rPr lang="fr-BE" sz="1400" kern="1200" dirty="0" smtClean="0">
              <a:solidFill>
                <a:schemeClr val="accent6">
                  <a:lumMod val="60000"/>
                  <a:lumOff val="40000"/>
                </a:schemeClr>
              </a:solidFill>
            </a:rPr>
            <a:t> </a:t>
          </a:r>
          <a:r>
            <a:rPr lang="fr-BE" sz="1400" kern="1200" dirty="0" err="1" smtClean="0">
              <a:solidFill>
                <a:schemeClr val="accent6">
                  <a:lumMod val="60000"/>
                  <a:lumOff val="40000"/>
                </a:schemeClr>
              </a:solidFill>
            </a:rPr>
            <a:t>foreseen</a:t>
          </a:r>
          <a:r>
            <a:rPr lang="fr-BE" sz="1400" kern="1200" dirty="0" smtClean="0">
              <a:solidFill>
                <a:schemeClr val="accent6">
                  <a:lumMod val="60000"/>
                  <a:lumOff val="40000"/>
                </a:schemeClr>
              </a:solidFill>
            </a:rPr>
            <a:t> in </a:t>
          </a:r>
        </a:p>
        <a:p>
          <a:pPr lvl="0" algn="ctr" defTabSz="622300">
            <a:lnSpc>
              <a:spcPct val="90000"/>
            </a:lnSpc>
            <a:spcBef>
              <a:spcPct val="0"/>
            </a:spcBef>
            <a:spcAft>
              <a:spcPct val="35000"/>
            </a:spcAft>
          </a:pPr>
          <a:r>
            <a:rPr lang="fr-BE" sz="1400" kern="1200" dirty="0" smtClean="0">
              <a:solidFill>
                <a:schemeClr val="accent6">
                  <a:lumMod val="60000"/>
                  <a:lumOff val="40000"/>
                </a:schemeClr>
              </a:solidFill>
            </a:rPr>
            <a:t>new </a:t>
          </a:r>
          <a:r>
            <a:rPr lang="fr-BE" sz="1400" kern="1200" dirty="0" err="1" smtClean="0">
              <a:solidFill>
                <a:schemeClr val="accent6">
                  <a:lumMod val="60000"/>
                  <a:lumOff val="40000"/>
                </a:schemeClr>
              </a:solidFill>
            </a:rPr>
            <a:t>legal</a:t>
          </a:r>
          <a:r>
            <a:rPr lang="fr-BE" sz="1400" kern="1200" dirty="0" smtClean="0">
              <a:solidFill>
                <a:schemeClr val="accent6">
                  <a:lumMod val="60000"/>
                  <a:lumOff val="40000"/>
                </a:schemeClr>
              </a:solidFill>
            </a:rPr>
            <a:t> </a:t>
          </a:r>
          <a:r>
            <a:rPr lang="fr-BE" sz="1400" kern="1200" dirty="0" err="1" smtClean="0">
              <a:solidFill>
                <a:schemeClr val="accent6">
                  <a:lumMod val="60000"/>
                  <a:lumOff val="40000"/>
                </a:schemeClr>
              </a:solidFill>
            </a:rPr>
            <a:t>framework</a:t>
          </a:r>
          <a:endParaRPr lang="nl-NL" sz="1400" kern="1200" dirty="0">
            <a:solidFill>
              <a:schemeClr val="accent6">
                <a:lumMod val="60000"/>
                <a:lumOff val="40000"/>
              </a:schemeClr>
            </a:solidFill>
          </a:endParaRPr>
        </a:p>
      </dsp:txBody>
      <dsp:txXfrm>
        <a:off x="3498" y="0"/>
        <a:ext cx="1682877" cy="1411356"/>
      </dsp:txXfrm>
    </dsp:sp>
    <dsp:sp modelId="{C361A9C8-65A3-471A-8668-7985550895E6}">
      <dsp:nvSpPr>
        <dsp:cNvPr id="0" name=""/>
        <dsp:cNvSpPr/>
      </dsp:nvSpPr>
      <dsp:spPr>
        <a:xfrm>
          <a:off x="668518" y="1587776"/>
          <a:ext cx="352839" cy="352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A1EF10-9D92-47AE-940D-8F3F527F5FEF}">
      <dsp:nvSpPr>
        <dsp:cNvPr id="0" name=""/>
        <dsp:cNvSpPr/>
      </dsp:nvSpPr>
      <dsp:spPr>
        <a:xfrm>
          <a:off x="1770520" y="2117035"/>
          <a:ext cx="1682877" cy="1411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fr-BE" sz="1400" kern="1200" dirty="0" smtClean="0"/>
            <a:t>2017</a:t>
          </a:r>
        </a:p>
        <a:p>
          <a:pPr lvl="0" algn="ctr" defTabSz="622300">
            <a:lnSpc>
              <a:spcPct val="90000"/>
            </a:lnSpc>
            <a:spcBef>
              <a:spcPct val="0"/>
            </a:spcBef>
            <a:spcAft>
              <a:spcPct val="35000"/>
            </a:spcAft>
          </a:pPr>
          <a:r>
            <a:rPr lang="fr-BE" sz="1400" kern="1200" dirty="0" smtClean="0">
              <a:solidFill>
                <a:schemeClr val="accent6">
                  <a:lumMod val="60000"/>
                  <a:lumOff val="40000"/>
                </a:schemeClr>
              </a:solidFill>
            </a:rPr>
            <a:t>Policy management guideline</a:t>
          </a:r>
        </a:p>
        <a:p>
          <a:pPr lvl="0" algn="ctr" defTabSz="622300">
            <a:lnSpc>
              <a:spcPct val="90000"/>
            </a:lnSpc>
            <a:spcBef>
              <a:spcPct val="0"/>
            </a:spcBef>
            <a:spcAft>
              <a:spcPct val="35000"/>
            </a:spcAft>
          </a:pPr>
          <a:endParaRPr lang="nl-NL" sz="1400" kern="1200" dirty="0"/>
        </a:p>
      </dsp:txBody>
      <dsp:txXfrm>
        <a:off x="1770520" y="2117035"/>
        <a:ext cx="1682877" cy="1411356"/>
      </dsp:txXfrm>
    </dsp:sp>
    <dsp:sp modelId="{8C388785-E6F9-48C5-855F-2D9CA4FCBB7C}">
      <dsp:nvSpPr>
        <dsp:cNvPr id="0" name=""/>
        <dsp:cNvSpPr/>
      </dsp:nvSpPr>
      <dsp:spPr>
        <a:xfrm>
          <a:off x="2435539" y="1587776"/>
          <a:ext cx="352839" cy="352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5D648B-7976-4FCF-A6AE-902563ECC870}">
      <dsp:nvSpPr>
        <dsp:cNvPr id="0" name=""/>
        <dsp:cNvSpPr/>
      </dsp:nvSpPr>
      <dsp:spPr>
        <a:xfrm>
          <a:off x="3537541" y="0"/>
          <a:ext cx="1682877" cy="1411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fr-BE" sz="1400" kern="1200" dirty="0" smtClean="0"/>
            <a:t>Jan 2018</a:t>
          </a:r>
        </a:p>
        <a:p>
          <a:pPr lvl="0" algn="ctr" defTabSz="622300">
            <a:lnSpc>
              <a:spcPct val="90000"/>
            </a:lnSpc>
            <a:spcBef>
              <a:spcPct val="0"/>
            </a:spcBef>
            <a:spcAft>
              <a:spcPct val="35000"/>
            </a:spcAft>
          </a:pPr>
          <a:r>
            <a:rPr lang="fr-BE" sz="1400" kern="1200" dirty="0" err="1" smtClean="0">
              <a:solidFill>
                <a:schemeClr val="accent6">
                  <a:lumMod val="60000"/>
                  <a:lumOff val="40000"/>
                </a:schemeClr>
              </a:solidFill>
            </a:rPr>
            <a:t>Integrity</a:t>
          </a:r>
          <a:r>
            <a:rPr lang="fr-BE" sz="1400" kern="1200" dirty="0" smtClean="0">
              <a:solidFill>
                <a:schemeClr val="accent6">
                  <a:lumMod val="60000"/>
                  <a:lumOff val="40000"/>
                </a:schemeClr>
              </a:solidFill>
            </a:rPr>
            <a:t> </a:t>
          </a:r>
          <a:r>
            <a:rPr lang="fr-BE" sz="1400" kern="1200" dirty="0" err="1" smtClean="0">
              <a:solidFill>
                <a:schemeClr val="accent6">
                  <a:lumMod val="60000"/>
                  <a:lumOff val="40000"/>
                </a:schemeClr>
              </a:solidFill>
            </a:rPr>
            <a:t>Task</a:t>
          </a:r>
          <a:r>
            <a:rPr lang="fr-BE" sz="1400" kern="1200" dirty="0" smtClean="0">
              <a:solidFill>
                <a:schemeClr val="accent6">
                  <a:lumMod val="60000"/>
                  <a:lumOff val="40000"/>
                </a:schemeClr>
              </a:solidFill>
            </a:rPr>
            <a:t> Force</a:t>
          </a:r>
        </a:p>
        <a:p>
          <a:pPr lvl="0" algn="ctr" defTabSz="622300">
            <a:lnSpc>
              <a:spcPct val="90000"/>
            </a:lnSpc>
            <a:spcBef>
              <a:spcPct val="0"/>
            </a:spcBef>
            <a:spcAft>
              <a:spcPct val="35000"/>
            </a:spcAft>
          </a:pPr>
          <a:endParaRPr lang="nl-NL" sz="1400" kern="1200" dirty="0"/>
        </a:p>
      </dsp:txBody>
      <dsp:txXfrm>
        <a:off x="3537541" y="0"/>
        <a:ext cx="1682877" cy="1411356"/>
      </dsp:txXfrm>
    </dsp:sp>
    <dsp:sp modelId="{E2461DB1-88D6-4362-8C1C-60D096F833F9}">
      <dsp:nvSpPr>
        <dsp:cNvPr id="0" name=""/>
        <dsp:cNvSpPr/>
      </dsp:nvSpPr>
      <dsp:spPr>
        <a:xfrm>
          <a:off x="4202561" y="1587776"/>
          <a:ext cx="352839" cy="352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15BB0F-7FE8-4465-B325-4D6E69FE8CDA}">
      <dsp:nvSpPr>
        <dsp:cNvPr id="0" name=""/>
        <dsp:cNvSpPr/>
      </dsp:nvSpPr>
      <dsp:spPr>
        <a:xfrm>
          <a:off x="5304563" y="2117035"/>
          <a:ext cx="1682877" cy="1411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fr-BE" sz="1400" kern="1200" dirty="0" smtClean="0">
              <a:solidFill>
                <a:schemeClr val="tx1"/>
              </a:solidFill>
            </a:rPr>
            <a:t>May 2018</a:t>
          </a:r>
        </a:p>
        <a:p>
          <a:pPr lvl="0" algn="ctr" defTabSz="622300">
            <a:lnSpc>
              <a:spcPct val="90000"/>
            </a:lnSpc>
            <a:spcBef>
              <a:spcPct val="0"/>
            </a:spcBef>
            <a:spcAft>
              <a:spcPct val="35000"/>
            </a:spcAft>
          </a:pPr>
          <a:r>
            <a:rPr lang="fr-BE" sz="1400" kern="1200" dirty="0" smtClean="0">
              <a:solidFill>
                <a:schemeClr val="accent6">
                  <a:lumMod val="60000"/>
                  <a:lumOff val="40000"/>
                </a:schemeClr>
              </a:solidFill>
            </a:rPr>
            <a:t>Charter</a:t>
          </a:r>
          <a:endParaRPr lang="nl-NL" sz="1400" kern="1200" dirty="0">
            <a:solidFill>
              <a:schemeClr val="accent6">
                <a:lumMod val="60000"/>
                <a:lumOff val="40000"/>
              </a:schemeClr>
            </a:solidFill>
          </a:endParaRPr>
        </a:p>
      </dsp:txBody>
      <dsp:txXfrm>
        <a:off x="5304563" y="2117035"/>
        <a:ext cx="1682877" cy="1411356"/>
      </dsp:txXfrm>
    </dsp:sp>
    <dsp:sp modelId="{72379813-961F-44F6-B2C4-19EBEDD07260}">
      <dsp:nvSpPr>
        <dsp:cNvPr id="0" name=""/>
        <dsp:cNvSpPr/>
      </dsp:nvSpPr>
      <dsp:spPr>
        <a:xfrm>
          <a:off x="5969582" y="1587776"/>
          <a:ext cx="352839" cy="3528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BE" altLang="en-US"/>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BE" alt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noProof="0" smtClean="0"/>
              <a:t>Click to edit Master text styles</a:t>
            </a:r>
          </a:p>
          <a:p>
            <a:pPr lvl="1"/>
            <a:r>
              <a:rPr lang="fr-BE" altLang="en-US" noProof="0" smtClean="0"/>
              <a:t>Second level</a:t>
            </a:r>
          </a:p>
          <a:p>
            <a:pPr lvl="2"/>
            <a:r>
              <a:rPr lang="fr-BE" altLang="en-US" noProof="0" smtClean="0"/>
              <a:t>Third level</a:t>
            </a:r>
          </a:p>
          <a:p>
            <a:pPr lvl="3"/>
            <a:r>
              <a:rPr lang="fr-BE" altLang="en-US" noProof="0" smtClean="0"/>
              <a:t>Fourth level</a:t>
            </a:r>
          </a:p>
          <a:p>
            <a:pPr lvl="4"/>
            <a:r>
              <a:rPr lang="fr-BE" alt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BE" alt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3D91639-521A-457F-ACFA-BC1CAEE92B73}" type="slidenum">
              <a:rPr lang="fr-BE" altLang="en-US"/>
              <a:pPr>
                <a:defRPr/>
              </a:pPr>
              <a:t>‹nr.›</a:t>
            </a:fld>
            <a:endParaRPr lang="fr-BE" altLang="en-US"/>
          </a:p>
        </p:txBody>
      </p:sp>
    </p:spTree>
    <p:extLst>
      <p:ext uri="{BB962C8B-B14F-4D97-AF65-F5344CB8AC3E}">
        <p14:creationId xmlns:p14="http://schemas.microsoft.com/office/powerpoint/2010/main" val="9204448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33D91639-521A-457F-ACFA-BC1CAEE92B73}" type="slidenum">
              <a:rPr lang="fr-BE" altLang="en-US" smtClean="0"/>
              <a:pPr>
                <a:defRPr/>
              </a:pPr>
              <a:t>2</a:t>
            </a:fld>
            <a:endParaRPr lang="fr-BE" altLang="en-US"/>
          </a:p>
        </p:txBody>
      </p:sp>
    </p:spTree>
    <p:extLst>
      <p:ext uri="{BB962C8B-B14F-4D97-AF65-F5344CB8AC3E}">
        <p14:creationId xmlns:p14="http://schemas.microsoft.com/office/powerpoint/2010/main" val="3825267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33D91639-521A-457F-ACFA-BC1CAEE92B73}" type="slidenum">
              <a:rPr lang="fr-BE" altLang="en-US" smtClean="0"/>
              <a:pPr>
                <a:defRPr/>
              </a:pPr>
              <a:t>3</a:t>
            </a:fld>
            <a:endParaRPr lang="fr-BE" altLang="en-US"/>
          </a:p>
        </p:txBody>
      </p:sp>
    </p:spTree>
    <p:extLst>
      <p:ext uri="{BB962C8B-B14F-4D97-AF65-F5344CB8AC3E}">
        <p14:creationId xmlns:p14="http://schemas.microsoft.com/office/powerpoint/2010/main" val="3698185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33D91639-521A-457F-ACFA-BC1CAEE92B73}" type="slidenum">
              <a:rPr lang="fr-BE" altLang="en-US" smtClean="0"/>
              <a:pPr>
                <a:defRPr/>
              </a:pPr>
              <a:t>8</a:t>
            </a:fld>
            <a:endParaRPr lang="fr-BE" altLang="en-US"/>
          </a:p>
        </p:txBody>
      </p:sp>
    </p:spTree>
    <p:extLst>
      <p:ext uri="{BB962C8B-B14F-4D97-AF65-F5344CB8AC3E}">
        <p14:creationId xmlns:p14="http://schemas.microsoft.com/office/powerpoint/2010/main" val="4225162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BUZA-PPTp1c"/>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3888" y="6367463"/>
            <a:ext cx="576262"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6" descr="SCHILD-LOGO EN-EXT-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60350"/>
            <a:ext cx="3960812"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468313" y="2492375"/>
            <a:ext cx="8135937" cy="1470025"/>
          </a:xfrm>
        </p:spPr>
        <p:txBody>
          <a:bodyPr/>
          <a:lstStyle>
            <a:lvl1pPr>
              <a:defRPr/>
            </a:lvl1pPr>
          </a:lstStyle>
          <a:p>
            <a:pPr lvl="0"/>
            <a:r>
              <a:rPr lang="fr-BE" altLang="en-US" noProof="0" smtClean="0"/>
              <a:t>Click to edit Master title style</a:t>
            </a:r>
          </a:p>
        </p:txBody>
      </p:sp>
      <p:sp>
        <p:nvSpPr>
          <p:cNvPr id="6" name="Rectangle 5"/>
          <p:cNvSpPr>
            <a:spLocks noGrp="1" noChangeArrowheads="1"/>
          </p:cNvSpPr>
          <p:nvPr>
            <p:ph type="ftr" sz="quarter" idx="10"/>
          </p:nvPr>
        </p:nvSpPr>
        <p:spPr>
          <a:xfrm>
            <a:off x="1547813" y="6245225"/>
            <a:ext cx="5903912" cy="476250"/>
          </a:xfrm>
        </p:spPr>
        <p:txBody>
          <a:bodyPr/>
          <a:lstStyle>
            <a:lvl1pPr>
              <a:defRPr smtClean="0"/>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2164628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75568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56753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29325" cy="56753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957386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2723443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1293663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557338"/>
            <a:ext cx="4038600"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557338"/>
            <a:ext cx="4038600"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946837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178958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206890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2277797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334243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426944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BE" altLang="en-US" smtClean="0"/>
              <a:t>Click to edit Master title style</a:t>
            </a:r>
          </a:p>
        </p:txBody>
      </p:sp>
      <p:sp>
        <p:nvSpPr>
          <p:cNvPr id="1028" name="Rectangle 3"/>
          <p:cNvSpPr>
            <a:spLocks noGrp="1" noChangeArrowheads="1"/>
          </p:cNvSpPr>
          <p:nvPr>
            <p:ph type="body" idx="1"/>
          </p:nvPr>
        </p:nvSpPr>
        <p:spPr bwMode="auto">
          <a:xfrm>
            <a:off x="468313" y="1557338"/>
            <a:ext cx="8229600"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Click to edit Master text styles</a:t>
            </a:r>
          </a:p>
          <a:p>
            <a:pPr lvl="1"/>
            <a:r>
              <a:rPr lang="fr-BE" altLang="en-US" smtClean="0"/>
              <a:t>Second level</a:t>
            </a:r>
          </a:p>
          <a:p>
            <a:pPr lvl="3"/>
            <a:r>
              <a:rPr lang="fr-BE" altLang="en-US" smtClean="0"/>
              <a:t>Third level</a:t>
            </a:r>
          </a:p>
        </p:txBody>
      </p:sp>
      <p:sp>
        <p:nvSpPr>
          <p:cNvPr id="1029" name="Rectangle 5"/>
          <p:cNvSpPr>
            <a:spLocks noGrp="1" noChangeArrowheads="1"/>
          </p:cNvSpPr>
          <p:nvPr>
            <p:ph type="ftr" sz="quarter" idx="3"/>
          </p:nvPr>
        </p:nvSpPr>
        <p:spPr bwMode="auto">
          <a:xfrm>
            <a:off x="1403350" y="6245225"/>
            <a:ext cx="640873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ltLang="en-US" smtClean="0"/>
              <a:t>Belgian Development Cooperation - DGD - D3 Civil Society Cooperation</a:t>
            </a:r>
            <a:endParaRPr lang="fr-BE" altLang="en-US"/>
          </a:p>
        </p:txBody>
      </p:sp>
      <p:pic>
        <p:nvPicPr>
          <p:cNvPr id="1030" name="Picture 9" descr="BUZA-PPTp1c"/>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243888" y="6367463"/>
            <a:ext cx="576262"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descr="Zegel-V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0825" y="6065838"/>
            <a:ext cx="735013"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dt="0"/>
  <p:txStyles>
    <p:titleStyle>
      <a:lvl1pPr algn="ctr" rtl="0" eaLnBrk="0" fontAlgn="base" hangingPunct="0">
        <a:spcBef>
          <a:spcPct val="0"/>
        </a:spcBef>
        <a:spcAft>
          <a:spcPct val="0"/>
        </a:spcAft>
        <a:defRPr sz="4000">
          <a:solidFill>
            <a:schemeClr val="accent2"/>
          </a:solidFill>
          <a:latin typeface="+mj-lt"/>
          <a:ea typeface="+mj-ea"/>
          <a:cs typeface="+mj-cs"/>
        </a:defRPr>
      </a:lvl1pPr>
      <a:lvl2pPr algn="ctr" rtl="0" eaLnBrk="0" fontAlgn="base" hangingPunct="0">
        <a:spcBef>
          <a:spcPct val="0"/>
        </a:spcBef>
        <a:spcAft>
          <a:spcPct val="0"/>
        </a:spcAft>
        <a:defRPr sz="4000">
          <a:solidFill>
            <a:schemeClr val="accent2"/>
          </a:solidFill>
          <a:latin typeface="Verdana" pitchFamily="34" charset="0"/>
        </a:defRPr>
      </a:lvl2pPr>
      <a:lvl3pPr algn="ctr" rtl="0" eaLnBrk="0" fontAlgn="base" hangingPunct="0">
        <a:spcBef>
          <a:spcPct val="0"/>
        </a:spcBef>
        <a:spcAft>
          <a:spcPct val="0"/>
        </a:spcAft>
        <a:defRPr sz="4000">
          <a:solidFill>
            <a:schemeClr val="accent2"/>
          </a:solidFill>
          <a:latin typeface="Verdana" pitchFamily="34" charset="0"/>
        </a:defRPr>
      </a:lvl3pPr>
      <a:lvl4pPr algn="ctr" rtl="0" eaLnBrk="0" fontAlgn="base" hangingPunct="0">
        <a:spcBef>
          <a:spcPct val="0"/>
        </a:spcBef>
        <a:spcAft>
          <a:spcPct val="0"/>
        </a:spcAft>
        <a:defRPr sz="4000">
          <a:solidFill>
            <a:schemeClr val="accent2"/>
          </a:solidFill>
          <a:latin typeface="Verdana" pitchFamily="34" charset="0"/>
        </a:defRPr>
      </a:lvl4pPr>
      <a:lvl5pPr algn="ctr" rtl="0" eaLnBrk="0" fontAlgn="base" hangingPunct="0">
        <a:spcBef>
          <a:spcPct val="0"/>
        </a:spcBef>
        <a:spcAft>
          <a:spcPct val="0"/>
        </a:spcAft>
        <a:defRPr sz="4000">
          <a:solidFill>
            <a:schemeClr val="accent2"/>
          </a:solidFill>
          <a:latin typeface="Verdana" pitchFamily="34" charset="0"/>
        </a:defRPr>
      </a:lvl5pPr>
      <a:lvl6pPr marL="457200" algn="ctr" rtl="0" fontAlgn="base">
        <a:spcBef>
          <a:spcPct val="0"/>
        </a:spcBef>
        <a:spcAft>
          <a:spcPct val="0"/>
        </a:spcAft>
        <a:defRPr sz="4000">
          <a:solidFill>
            <a:schemeClr val="accent2"/>
          </a:solidFill>
          <a:latin typeface="Verdana" pitchFamily="34" charset="0"/>
        </a:defRPr>
      </a:lvl6pPr>
      <a:lvl7pPr marL="914400" algn="ctr" rtl="0" fontAlgn="base">
        <a:spcBef>
          <a:spcPct val="0"/>
        </a:spcBef>
        <a:spcAft>
          <a:spcPct val="0"/>
        </a:spcAft>
        <a:defRPr sz="4000">
          <a:solidFill>
            <a:schemeClr val="accent2"/>
          </a:solidFill>
          <a:latin typeface="Verdana" pitchFamily="34" charset="0"/>
        </a:defRPr>
      </a:lvl7pPr>
      <a:lvl8pPr marL="1371600" algn="ctr" rtl="0" fontAlgn="base">
        <a:spcBef>
          <a:spcPct val="0"/>
        </a:spcBef>
        <a:spcAft>
          <a:spcPct val="0"/>
        </a:spcAft>
        <a:defRPr sz="4000">
          <a:solidFill>
            <a:schemeClr val="accent2"/>
          </a:solidFill>
          <a:latin typeface="Verdana" pitchFamily="34" charset="0"/>
        </a:defRPr>
      </a:lvl8pPr>
      <a:lvl9pPr marL="1828800" algn="ctr" rtl="0" fontAlgn="base">
        <a:spcBef>
          <a:spcPct val="0"/>
        </a:spcBef>
        <a:spcAft>
          <a:spcPct val="0"/>
        </a:spcAft>
        <a:defRPr sz="4000">
          <a:solidFill>
            <a:schemeClr val="accent2"/>
          </a:solidFill>
          <a:latin typeface="Verdana" pitchFamily="34" charset="0"/>
        </a:defRPr>
      </a:lvl9pPr>
    </p:titleStyle>
    <p:bodyStyle>
      <a:lvl1pPr marL="342900" indent="-342900" algn="l" rtl="0" eaLnBrk="0" fontAlgn="base" hangingPunct="0">
        <a:spcBef>
          <a:spcPct val="20000"/>
        </a:spcBef>
        <a:spcAft>
          <a:spcPct val="0"/>
        </a:spcAft>
        <a:defRPr sz="28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Arial" charset="0"/>
        </a:defRPr>
      </a:lvl2pPr>
      <a:lvl3pPr marL="1143000" indent="-228600" algn="l" rtl="0" eaLnBrk="0" fontAlgn="base" hangingPunct="0">
        <a:spcBef>
          <a:spcPct val="20000"/>
        </a:spcBef>
        <a:spcAft>
          <a:spcPct val="0"/>
        </a:spcAft>
        <a:defRPr sz="2400">
          <a:solidFill>
            <a:schemeClr val="tx1"/>
          </a:solidFill>
          <a:latin typeface="Arial" charset="0"/>
        </a:defRPr>
      </a:lvl3pPr>
      <a:lvl4pPr marL="1885950" indent="-228600" algn="l" rtl="0" eaLnBrk="0" fontAlgn="base" hangingPunct="0">
        <a:spcBef>
          <a:spcPct val="20000"/>
        </a:spcBef>
        <a:spcAft>
          <a:spcPct val="0"/>
        </a:spcAft>
        <a:defRPr sz="2400">
          <a:solidFill>
            <a:schemeClr val="tx1"/>
          </a:solidFill>
          <a:latin typeface="Arial" charset="0"/>
        </a:defRPr>
      </a:lvl4pPr>
      <a:lvl5pPr marL="2293938" indent="-228600" algn="l" rtl="0" eaLnBrk="0" fontAlgn="base" hangingPunct="0">
        <a:spcBef>
          <a:spcPct val="20000"/>
        </a:spcBef>
        <a:spcAft>
          <a:spcPct val="0"/>
        </a:spcAft>
        <a:buChar char="»"/>
        <a:defRPr sz="2000">
          <a:solidFill>
            <a:schemeClr val="tx1"/>
          </a:solidFill>
          <a:latin typeface="Arial" charset="0"/>
        </a:defRPr>
      </a:lvl5pPr>
      <a:lvl6pPr marL="2751138" indent="-228600" algn="l" rtl="0" fontAlgn="base">
        <a:spcBef>
          <a:spcPct val="20000"/>
        </a:spcBef>
        <a:spcAft>
          <a:spcPct val="0"/>
        </a:spcAft>
        <a:buChar char="»"/>
        <a:defRPr sz="2000">
          <a:solidFill>
            <a:schemeClr val="tx1"/>
          </a:solidFill>
          <a:latin typeface="Arial" charset="0"/>
        </a:defRPr>
      </a:lvl6pPr>
      <a:lvl7pPr marL="3208338" indent="-228600" algn="l" rtl="0" fontAlgn="base">
        <a:spcBef>
          <a:spcPct val="20000"/>
        </a:spcBef>
        <a:spcAft>
          <a:spcPct val="0"/>
        </a:spcAft>
        <a:buChar char="»"/>
        <a:defRPr sz="2000">
          <a:solidFill>
            <a:schemeClr val="tx1"/>
          </a:solidFill>
          <a:latin typeface="Arial" charset="0"/>
        </a:defRPr>
      </a:lvl7pPr>
      <a:lvl8pPr marL="3665538" indent="-228600" algn="l" rtl="0" fontAlgn="base">
        <a:spcBef>
          <a:spcPct val="20000"/>
        </a:spcBef>
        <a:spcAft>
          <a:spcPct val="0"/>
        </a:spcAft>
        <a:buChar char="»"/>
        <a:defRPr sz="2000">
          <a:solidFill>
            <a:schemeClr val="tx1"/>
          </a:solidFill>
          <a:latin typeface="Arial" charset="0"/>
        </a:defRPr>
      </a:lvl8pPr>
      <a:lvl9pPr marL="4122738"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s://www.google.be/url?sa=i&amp;rct=j&amp;q=&amp;esrc=s&amp;source=images&amp;cd=&amp;cad=rja&amp;uact=8&amp;ved=2ahUKEwj0wtn6ycPbAhWBLFAKHTY6AhsQjRx6BAgBEAU&amp;url=https://lyraeri.deviantart.com/art/Thank-you-for-listening-card-413335277&amp;psig=AOvVaw3SS2TLKLENMEK0g3HnIliC&amp;ust=1528530470760579"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te-oSAgdtxA" TargetMode="External"/><Relationship Id="rId7" Type="http://schemas.openxmlformats.org/officeDocument/2006/relationships/hyperlink" Target="https://www.mo.be/interview/ngo-s-zijn-geen-engelen-maar-het-publiek-mag-ons-wel-aan-hogere-ethische-standaarden?utm_campaign=emo&amp;utm_medium=newsletter&amp;utm_source=emai" TargetMode="External"/><Relationship Id="rId2" Type="http://schemas.openxmlformats.org/officeDocument/2006/relationships/hyperlink" Target="https://favrohub.com/autonomy-and-alignment-theyre-not-mutually-exclusive-5657531de11e" TargetMode="External"/><Relationship Id="rId1" Type="http://schemas.openxmlformats.org/officeDocument/2006/relationships/slideLayout" Target="../slideLayouts/slideLayout2.xml"/><Relationship Id="rId6" Type="http://schemas.openxmlformats.org/officeDocument/2006/relationships/hyperlink" Target="https://diplomatie.belgium.be/en/newsroom/news/2016/belgian_companies_ngos_and_public_sector_sign_belgian_sdg_charter" TargetMode="External"/><Relationship Id="rId5" Type="http://schemas.openxmlformats.org/officeDocument/2006/relationships/hyperlink" Target="https://diplomatie.belgium.be/en/newsroom/news/2017/quality_pharmaceutical_products_in_developing_countries" TargetMode="External"/><Relationship Id="rId4" Type="http://schemas.openxmlformats.org/officeDocument/2006/relationships/hyperlink" Target="https://diplomatie.belgium.be/en/newsroom/news/2018/compulsary_ethical_codes_all_ngos"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9.png"/><Relationship Id="rId7" Type="http://schemas.openxmlformats.org/officeDocument/2006/relationships/diagramColors" Target="../diagrams/colors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468313" y="2492375"/>
            <a:ext cx="8135937" cy="3672929"/>
          </a:xfrm>
        </p:spPr>
        <p:txBody>
          <a:bodyPr/>
          <a:lstStyle/>
          <a:p>
            <a:r>
              <a:rPr lang="fr-BE" dirty="0" smtClean="0"/>
              <a:t>The use of charters in the non </a:t>
            </a:r>
            <a:r>
              <a:rPr lang="fr-BE" dirty="0" err="1" smtClean="0"/>
              <a:t>governmental</a:t>
            </a:r>
            <a:r>
              <a:rPr lang="fr-BE" dirty="0" smtClean="0"/>
              <a:t> </a:t>
            </a:r>
            <a:r>
              <a:rPr lang="fr-BE" dirty="0" err="1" smtClean="0"/>
              <a:t>cooperation</a:t>
            </a:r>
            <a:r>
              <a:rPr lang="fr-BE" dirty="0" smtClean="0"/>
              <a:t/>
            </a:r>
            <a:br>
              <a:rPr lang="fr-BE" dirty="0" smtClean="0"/>
            </a:br>
            <a:r>
              <a:rPr lang="fr-BE" dirty="0"/>
              <a:t/>
            </a:r>
            <a:br>
              <a:rPr lang="fr-BE" dirty="0"/>
            </a:br>
            <a:r>
              <a:rPr lang="fr-BE" sz="2400" dirty="0" err="1"/>
              <a:t>B</a:t>
            </a:r>
            <a:r>
              <a:rPr lang="fr-BE" sz="2400" dirty="0" err="1" smtClean="0"/>
              <a:t>alancing</a:t>
            </a:r>
            <a:r>
              <a:rPr lang="fr-BE" sz="2400" dirty="0" smtClean="0"/>
              <a:t> </a:t>
            </a:r>
            <a:r>
              <a:rPr lang="fr-BE" sz="2400" dirty="0" err="1" smtClean="0"/>
              <a:t>between</a:t>
            </a:r>
            <a:r>
              <a:rPr lang="fr-BE" sz="2400" dirty="0" smtClean="0"/>
              <a:t> </a:t>
            </a:r>
            <a:r>
              <a:rPr lang="fr-BE" sz="2400" dirty="0" err="1" smtClean="0"/>
              <a:t>autonomy</a:t>
            </a:r>
            <a:r>
              <a:rPr lang="fr-BE" sz="2400" dirty="0" smtClean="0"/>
              <a:t> and </a:t>
            </a:r>
            <a:r>
              <a:rPr lang="fr-BE" sz="2400" dirty="0" err="1" smtClean="0"/>
              <a:t>alignment</a:t>
            </a:r>
            <a:endParaRPr lang="nl-NL" sz="2400" dirty="0"/>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476672"/>
            <a:ext cx="2066925"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fr-BE" sz="3600" dirty="0" err="1" smtClean="0"/>
              <a:t>Was</a:t>
            </a:r>
            <a:r>
              <a:rPr lang="fr-BE" sz="3600" dirty="0" smtClean="0"/>
              <a:t> </a:t>
            </a:r>
            <a:r>
              <a:rPr lang="fr-BE" sz="3600" dirty="0" err="1" smtClean="0"/>
              <a:t>this</a:t>
            </a:r>
            <a:r>
              <a:rPr lang="fr-BE" sz="3600" dirty="0" smtClean="0"/>
              <a:t> 				</a:t>
            </a:r>
            <a:r>
              <a:rPr lang="fr-BE" sz="3600" dirty="0" err="1" smtClean="0"/>
              <a:t>necessary</a:t>
            </a:r>
            <a:r>
              <a:rPr lang="fr-BE" sz="3600" dirty="0" smtClean="0"/>
              <a:t>?</a:t>
            </a:r>
            <a:endParaRPr lang="nl-NL" sz="3600" dirty="0"/>
          </a:p>
        </p:txBody>
      </p:sp>
      <p:sp>
        <p:nvSpPr>
          <p:cNvPr id="3" name="Tijdelijke aanduiding voor inhoud 2"/>
          <p:cNvSpPr>
            <a:spLocks noGrp="1"/>
          </p:cNvSpPr>
          <p:nvPr>
            <p:ph idx="1"/>
          </p:nvPr>
        </p:nvSpPr>
        <p:spPr/>
        <p:txBody>
          <a:bodyPr/>
          <a:lstStyle/>
          <a:p>
            <a:pPr>
              <a:buFontTx/>
              <a:buChar char="-"/>
            </a:pPr>
            <a:endParaRPr lang="en-US" sz="1600" dirty="0" smtClean="0"/>
          </a:p>
          <a:p>
            <a:pPr>
              <a:buFontTx/>
              <a:buChar char="-"/>
            </a:pPr>
            <a:endParaRPr lang="en-US" sz="1600" dirty="0" smtClean="0"/>
          </a:p>
          <a:p>
            <a:pPr marL="0" indent="0"/>
            <a:endParaRPr lang="en-US" sz="1600" dirty="0"/>
          </a:p>
          <a:p>
            <a:pPr>
              <a:buFontTx/>
              <a:buChar char="-"/>
            </a:pPr>
            <a:endParaRPr lang="en-US" sz="1600" dirty="0" smtClean="0"/>
          </a:p>
          <a:p>
            <a:pPr>
              <a:buFontTx/>
              <a:buChar char="-"/>
            </a:pPr>
            <a:r>
              <a:rPr lang="en-US" sz="1600" dirty="0" err="1" smtClean="0"/>
              <a:t>Meinie</a:t>
            </a:r>
            <a:r>
              <a:rPr lang="en-US" sz="1600" dirty="0" smtClean="0"/>
              <a:t> </a:t>
            </a:r>
            <a:r>
              <a:rPr lang="en-US" sz="1600" dirty="0"/>
              <a:t>Nicolai (</a:t>
            </a:r>
            <a:r>
              <a:rPr lang="en-US" sz="1600" dirty="0" err="1"/>
              <a:t>Artsen</a:t>
            </a:r>
            <a:r>
              <a:rPr lang="en-US" sz="1600" dirty="0"/>
              <a:t> zonder Grenzen), </a:t>
            </a:r>
            <a:r>
              <a:rPr lang="en-US" sz="1600" dirty="0" err="1"/>
              <a:t>Régine</a:t>
            </a:r>
            <a:r>
              <a:rPr lang="en-US" sz="1600" dirty="0"/>
              <a:t> </a:t>
            </a:r>
            <a:r>
              <a:rPr lang="en-US" sz="1600" dirty="0" err="1"/>
              <a:t>Debrabandere</a:t>
            </a:r>
            <a:r>
              <a:rPr lang="en-US" sz="1600" dirty="0"/>
              <a:t> (Plan International </a:t>
            </a:r>
            <a:r>
              <a:rPr lang="en-US" sz="1600" dirty="0" err="1"/>
              <a:t>België</a:t>
            </a:r>
            <a:r>
              <a:rPr lang="en-US" sz="1600" dirty="0"/>
              <a:t>) </a:t>
            </a:r>
            <a:r>
              <a:rPr lang="en-US" sz="1600" dirty="0" err="1"/>
              <a:t>en</a:t>
            </a:r>
            <a:r>
              <a:rPr lang="en-US" sz="1600" dirty="0"/>
              <a:t> Eva </a:t>
            </a:r>
            <a:r>
              <a:rPr lang="en-US" sz="1600" dirty="0" err="1"/>
              <a:t>Smets</a:t>
            </a:r>
            <a:r>
              <a:rPr lang="en-US" sz="1600" dirty="0"/>
              <a:t> (Oxfam Solidariteit) </a:t>
            </a:r>
            <a:endParaRPr lang="en-US" sz="1600" dirty="0" smtClean="0"/>
          </a:p>
          <a:p>
            <a:pPr marL="0" indent="0"/>
            <a:r>
              <a:rPr lang="en-US" sz="1600" dirty="0">
                <a:solidFill>
                  <a:schemeClr val="tx1"/>
                </a:solidFill>
                <a:latin typeface="Calibri" panose="020F0502020204030204" pitchFamily="34" charset="0"/>
              </a:rPr>
              <a:t>    </a:t>
            </a:r>
            <a:r>
              <a:rPr lang="en-US" sz="1600" dirty="0" smtClean="0">
                <a:solidFill>
                  <a:schemeClr val="tx1"/>
                </a:solidFill>
                <a:latin typeface="Calibri" panose="020F0502020204030204" pitchFamily="34" charset="0"/>
              </a:rPr>
              <a:t>  </a:t>
            </a:r>
            <a:r>
              <a:rPr lang="en-US" sz="1600" dirty="0">
                <a:solidFill>
                  <a:schemeClr val="tx1"/>
                </a:solidFill>
                <a:latin typeface="Calibri" panose="020F0502020204030204" pitchFamily="34" charset="0"/>
              </a:rPr>
              <a:t>“NGOs are not angels. But the public may </a:t>
            </a:r>
            <a:r>
              <a:rPr lang="en-US" sz="1600" dirty="0" smtClean="0">
                <a:solidFill>
                  <a:schemeClr val="tx1"/>
                </a:solidFill>
                <a:latin typeface="Calibri" panose="020F0502020204030204" pitchFamily="34" charset="0"/>
              </a:rPr>
              <a:t>hold us accountable to </a:t>
            </a:r>
            <a:r>
              <a:rPr lang="en-US" sz="1600" dirty="0">
                <a:solidFill>
                  <a:schemeClr val="tx1"/>
                </a:solidFill>
                <a:latin typeface="Calibri" panose="020F0502020204030204" pitchFamily="34" charset="0"/>
              </a:rPr>
              <a:t>higher ethical  </a:t>
            </a:r>
            <a:r>
              <a:rPr lang="en-US" sz="1600" dirty="0" smtClean="0">
                <a:solidFill>
                  <a:schemeClr val="tx1"/>
                </a:solidFill>
                <a:latin typeface="Calibri" panose="020F0502020204030204" pitchFamily="34" charset="0"/>
              </a:rPr>
              <a:t> </a:t>
            </a:r>
            <a:r>
              <a:rPr lang="en-US" sz="1600" dirty="0">
                <a:solidFill>
                  <a:schemeClr val="tx1"/>
                </a:solidFill>
                <a:latin typeface="Calibri" panose="020F0502020204030204" pitchFamily="34" charset="0"/>
              </a:rPr>
              <a:t>standards”</a:t>
            </a:r>
          </a:p>
          <a:p>
            <a:pPr>
              <a:buFontTx/>
              <a:buChar char="-"/>
            </a:pPr>
            <a:endParaRPr lang="en-US" sz="1600" dirty="0"/>
          </a:p>
          <a:p>
            <a:pPr>
              <a:buFontTx/>
              <a:buChar char="-"/>
            </a:pPr>
            <a:r>
              <a:rPr lang="en-US" sz="1600" dirty="0" smtClean="0"/>
              <a:t>Nicolas </a:t>
            </a:r>
            <a:r>
              <a:rPr lang="en-US" sz="1600" dirty="0"/>
              <a:t>van </a:t>
            </a:r>
            <a:r>
              <a:rPr lang="en-US" sz="1600" dirty="0" err="1"/>
              <a:t>Nuffel</a:t>
            </a:r>
            <a:r>
              <a:rPr lang="en-US" sz="1600" dirty="0"/>
              <a:t> advocacy officer CNCD-11.11.11: </a:t>
            </a:r>
            <a:endParaRPr lang="en-US" sz="1600" dirty="0" smtClean="0"/>
          </a:p>
          <a:p>
            <a:pPr marL="457200" lvl="1" indent="0">
              <a:buNone/>
            </a:pPr>
            <a:r>
              <a:rPr lang="en-US" sz="1600" dirty="0" smtClean="0">
                <a:latin typeface="Calibri" panose="020F0502020204030204" pitchFamily="34" charset="0"/>
              </a:rPr>
              <a:t>“</a:t>
            </a:r>
            <a:r>
              <a:rPr lang="en-US" sz="1600" dirty="0">
                <a:latin typeface="Calibri" panose="020F0502020204030204" pitchFamily="34" charset="0"/>
              </a:rPr>
              <a:t>Necessary, without a doubt, useful in any case. It is the role of the state to set boundaries, especially when there are abuses. We welcomed this initiative in a very positive way. We contributed to the reflection with the </a:t>
            </a:r>
            <a:r>
              <a:rPr lang="en-US" sz="1600" dirty="0" smtClean="0">
                <a:latin typeface="Calibri" panose="020F0502020204030204" pitchFamily="34" charset="0"/>
              </a:rPr>
              <a:t>minister”</a:t>
            </a:r>
          </a:p>
          <a:p>
            <a:pPr marL="457200" lvl="1" indent="0">
              <a:buNone/>
            </a:pPr>
            <a:endParaRPr lang="fr-FR" sz="1600" dirty="0"/>
          </a:p>
          <a:p>
            <a:pPr marL="457200" lvl="1" indent="0" eaLnBrk="1" fontAlgn="auto" hangingPunct="1">
              <a:spcAft>
                <a:spcPts val="0"/>
              </a:spcAft>
              <a:buNone/>
            </a:pPr>
            <a:endParaRPr lang="fr-FR" sz="1600" kern="1200" dirty="0" smtClean="0">
              <a:solidFill>
                <a:prstClr val="black"/>
              </a:solidFill>
              <a:latin typeface="Calibri"/>
            </a:endParaRPr>
          </a:p>
          <a:p>
            <a:pPr lvl="0" eaLnBrk="1" fontAlgn="auto" hangingPunct="1">
              <a:spcAft>
                <a:spcPts val="0"/>
              </a:spcAft>
              <a:buFont typeface="Arial" panose="020B0604020202020204" pitchFamily="34" charset="0"/>
              <a:buChar char="•"/>
            </a:pPr>
            <a:endParaRPr lang="fr-FR" sz="1500" i="1" kern="1200" dirty="0">
              <a:solidFill>
                <a:prstClr val="black"/>
              </a:solidFill>
              <a:latin typeface="Calibri"/>
            </a:endParaRPr>
          </a:p>
          <a:p>
            <a:endParaRPr lang="nl-NL" dirty="0"/>
          </a:p>
        </p:txBody>
      </p:sp>
      <p:sp>
        <p:nvSpPr>
          <p:cNvPr id="4" name="Tijdelijke aanduiding voor voettekst 3"/>
          <p:cNvSpPr>
            <a:spLocks noGrp="1"/>
          </p:cNvSpPr>
          <p:nvPr>
            <p:ph type="ftr" sz="quarter" idx="10"/>
          </p:nvPr>
        </p:nvSpPr>
        <p:spPr/>
        <p:txBody>
          <a:bodyPr/>
          <a:lstStyle/>
          <a:p>
            <a:pPr>
              <a:defRPr/>
            </a:pPr>
            <a:r>
              <a:rPr lang="en-US" altLang="en-US" dirty="0"/>
              <a:t>Belgian Development Cooperation - DGD - D3 Civil Society Cooperation</a:t>
            </a:r>
            <a:endParaRPr lang="fr-BE" altLang="en-US" dirty="0"/>
          </a:p>
          <a:p>
            <a:pPr>
              <a:defRPr/>
            </a:pPr>
            <a:endParaRPr lang="fr-BE" alt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5511" y="260648"/>
            <a:ext cx="2466975"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376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endParaRPr lang="nl-NL"/>
          </a:p>
        </p:txBody>
      </p:sp>
      <p:sp>
        <p:nvSpPr>
          <p:cNvPr id="9" name="Tijdelijke aanduiding voor inhoud 8"/>
          <p:cNvSpPr>
            <a:spLocks noGrp="1"/>
          </p:cNvSpPr>
          <p:nvPr>
            <p:ph idx="1"/>
          </p:nvPr>
        </p:nvSpPr>
        <p:spPr/>
        <p:txBody>
          <a:bodyPr/>
          <a:lstStyle/>
          <a:p>
            <a:pPr>
              <a:buFontTx/>
              <a:buChar char="-"/>
            </a:pPr>
            <a:r>
              <a:rPr lang="fr-FR" sz="1600" dirty="0"/>
              <a:t>Eva </a:t>
            </a:r>
            <a:r>
              <a:rPr lang="fr-FR" sz="1600" dirty="0" err="1"/>
              <a:t>Smets</a:t>
            </a:r>
            <a:r>
              <a:rPr lang="fr-FR" sz="1600" dirty="0"/>
              <a:t>, directrice générale d’Oxfam-Solidarité</a:t>
            </a:r>
          </a:p>
          <a:p>
            <a:pPr marL="457200" lvl="1" indent="0" eaLnBrk="1" fontAlgn="auto" hangingPunct="1">
              <a:spcAft>
                <a:spcPts val="0"/>
              </a:spcAft>
              <a:buNone/>
            </a:pPr>
            <a:r>
              <a:rPr lang="fr-FR" sz="1600" kern="1200" dirty="0">
                <a:solidFill>
                  <a:prstClr val="black"/>
                </a:solidFill>
                <a:latin typeface="Calibri"/>
              </a:rPr>
              <a:t>« </a:t>
            </a:r>
            <a:r>
              <a:rPr lang="en-US" sz="1600" kern="1200" dirty="0">
                <a:solidFill>
                  <a:prstClr val="black"/>
                </a:solidFill>
                <a:latin typeface="Calibri"/>
              </a:rPr>
              <a:t>"It's a good measure. The government is there to set standards. However, some NGOs and some humanitarian actors already had an ethical code, which has been the case for several years at Oxfam-Solidarité. The charter was not imposed, or invented by the Minister. In consultation with the sector </a:t>
            </a:r>
            <a:r>
              <a:rPr lang="en-US" sz="1600" kern="1200" dirty="0" smtClean="0">
                <a:solidFill>
                  <a:prstClr val="black"/>
                </a:solidFill>
                <a:latin typeface="Calibri"/>
              </a:rPr>
              <a:t>".</a:t>
            </a:r>
          </a:p>
          <a:p>
            <a:pPr marL="457200" lvl="1" indent="0" eaLnBrk="1" fontAlgn="auto" hangingPunct="1">
              <a:spcAft>
                <a:spcPts val="0"/>
              </a:spcAft>
              <a:buNone/>
            </a:pPr>
            <a:endParaRPr lang="en-US" sz="1600" kern="1200" dirty="0">
              <a:solidFill>
                <a:prstClr val="black"/>
              </a:solidFill>
              <a:latin typeface="Calibri"/>
              <a:ea typeface="+mn-ea"/>
              <a:cs typeface="+mn-cs"/>
            </a:endParaRPr>
          </a:p>
          <a:p>
            <a:pPr eaLnBrk="1" fontAlgn="auto" hangingPunct="1">
              <a:spcAft>
                <a:spcPts val="0"/>
              </a:spcAft>
            </a:pPr>
            <a:r>
              <a:rPr lang="fr-BE" sz="2000" dirty="0" smtClean="0">
                <a:solidFill>
                  <a:schemeClr val="accent2"/>
                </a:solidFill>
                <a:latin typeface="+mn-lt"/>
                <a:ea typeface="+mn-ea"/>
                <a:cs typeface="+mn-cs"/>
              </a:rPr>
              <a:t>- </a:t>
            </a:r>
            <a:r>
              <a:rPr lang="fr-BE" sz="1600" dirty="0" smtClean="0"/>
              <a:t>DGD/</a:t>
            </a:r>
            <a:r>
              <a:rPr lang="fr-BE" sz="1600" dirty="0" err="1" smtClean="0"/>
              <a:t>Minister</a:t>
            </a:r>
            <a:r>
              <a:rPr lang="fr-BE" sz="1600" dirty="0" smtClean="0"/>
              <a:t>:</a:t>
            </a:r>
            <a:endParaRPr lang="fr-BE" sz="1600" dirty="0"/>
          </a:p>
          <a:p>
            <a:pPr eaLnBrk="1" fontAlgn="auto" hangingPunct="1">
              <a:spcAft>
                <a:spcPts val="0"/>
              </a:spcAft>
            </a:pPr>
            <a:r>
              <a:rPr lang="fr-BE" sz="2000" dirty="0" smtClean="0"/>
              <a:t>« </a:t>
            </a:r>
            <a:r>
              <a:rPr lang="fr-BE" sz="1600" kern="1200" dirty="0" err="1">
                <a:solidFill>
                  <a:prstClr val="black"/>
                </a:solidFill>
                <a:latin typeface="Calibri"/>
              </a:rPr>
              <a:t>Changing</a:t>
            </a:r>
            <a:r>
              <a:rPr lang="fr-BE" sz="1600" kern="1200" dirty="0">
                <a:solidFill>
                  <a:prstClr val="black"/>
                </a:solidFill>
                <a:latin typeface="Calibri"/>
              </a:rPr>
              <a:t> </a:t>
            </a:r>
            <a:r>
              <a:rPr lang="fr-BE" sz="1600" kern="1200" dirty="0">
                <a:solidFill>
                  <a:prstClr val="black"/>
                </a:solidFill>
                <a:latin typeface="Calibri"/>
              </a:rPr>
              <a:t>world </a:t>
            </a:r>
            <a:r>
              <a:rPr lang="fr-BE" sz="1600" kern="1200" dirty="0" err="1">
                <a:solidFill>
                  <a:prstClr val="black"/>
                </a:solidFill>
                <a:latin typeface="Calibri"/>
              </a:rPr>
              <a:t>demands</a:t>
            </a:r>
            <a:r>
              <a:rPr lang="fr-BE" sz="1600" kern="1200" dirty="0">
                <a:solidFill>
                  <a:prstClr val="black"/>
                </a:solidFill>
                <a:latin typeface="Calibri"/>
              </a:rPr>
              <a:t> </a:t>
            </a:r>
            <a:r>
              <a:rPr lang="fr-BE" sz="1600" kern="1200" dirty="0" err="1">
                <a:solidFill>
                  <a:prstClr val="black"/>
                </a:solidFill>
                <a:latin typeface="Calibri"/>
              </a:rPr>
              <a:t>changing</a:t>
            </a:r>
            <a:r>
              <a:rPr lang="fr-BE" sz="1600" kern="1200" dirty="0">
                <a:solidFill>
                  <a:prstClr val="black"/>
                </a:solidFill>
                <a:latin typeface="Calibri"/>
              </a:rPr>
              <a:t> </a:t>
            </a:r>
            <a:r>
              <a:rPr lang="fr-BE" sz="1600" kern="1200" dirty="0" err="1">
                <a:solidFill>
                  <a:prstClr val="black"/>
                </a:solidFill>
                <a:latin typeface="Calibri"/>
              </a:rPr>
              <a:t>mentalities</a:t>
            </a:r>
            <a:r>
              <a:rPr lang="fr-BE" sz="1600" kern="1200" dirty="0">
                <a:solidFill>
                  <a:prstClr val="black"/>
                </a:solidFill>
                <a:latin typeface="Calibri"/>
              </a:rPr>
              <a:t> and </a:t>
            </a:r>
            <a:r>
              <a:rPr lang="fr-BE" sz="1600" kern="1200" dirty="0" err="1">
                <a:solidFill>
                  <a:prstClr val="black"/>
                </a:solidFill>
                <a:latin typeface="Calibri"/>
              </a:rPr>
              <a:t>methods</a:t>
            </a:r>
            <a:r>
              <a:rPr lang="fr-BE" sz="1600" kern="1200" dirty="0">
                <a:solidFill>
                  <a:prstClr val="black"/>
                </a:solidFill>
                <a:latin typeface="Calibri"/>
              </a:rPr>
              <a:t>:  adaptation to </a:t>
            </a:r>
            <a:r>
              <a:rPr lang="fr-BE" sz="1600" kern="1200" dirty="0" err="1">
                <a:solidFill>
                  <a:prstClr val="black"/>
                </a:solidFill>
                <a:latin typeface="Calibri"/>
              </a:rPr>
              <a:t>current</a:t>
            </a:r>
            <a:r>
              <a:rPr lang="fr-BE" sz="1600" kern="1200" dirty="0">
                <a:solidFill>
                  <a:prstClr val="black"/>
                </a:solidFill>
                <a:latin typeface="Calibri"/>
              </a:rPr>
              <a:t> </a:t>
            </a:r>
            <a:r>
              <a:rPr lang="fr-BE" sz="1600" kern="1200" dirty="0" err="1">
                <a:solidFill>
                  <a:prstClr val="black"/>
                </a:solidFill>
                <a:latin typeface="Calibri"/>
              </a:rPr>
              <a:t>societal</a:t>
            </a:r>
            <a:r>
              <a:rPr lang="fr-BE" sz="1600" kern="1200" dirty="0">
                <a:solidFill>
                  <a:prstClr val="black"/>
                </a:solidFill>
                <a:latin typeface="Calibri"/>
              </a:rPr>
              <a:t> </a:t>
            </a:r>
            <a:r>
              <a:rPr lang="fr-BE" sz="1600" kern="1200" dirty="0" err="1">
                <a:solidFill>
                  <a:prstClr val="black"/>
                </a:solidFill>
                <a:latin typeface="Calibri"/>
              </a:rPr>
              <a:t>demands</a:t>
            </a:r>
            <a:r>
              <a:rPr lang="fr-BE" sz="1600" kern="1200" dirty="0">
                <a:solidFill>
                  <a:prstClr val="black"/>
                </a:solidFill>
                <a:latin typeface="Calibri"/>
              </a:rPr>
              <a:t>. » </a:t>
            </a:r>
            <a:endParaRPr lang="en-US" sz="1600" kern="1200" dirty="0">
              <a:solidFill>
                <a:prstClr val="black"/>
              </a:solidFill>
              <a:latin typeface="Calibri"/>
            </a:endParaRPr>
          </a:p>
          <a:p>
            <a:endParaRPr lang="nl-NL" sz="1600" dirty="0"/>
          </a:p>
        </p:txBody>
      </p:sp>
      <p:sp>
        <p:nvSpPr>
          <p:cNvPr id="7" name="Tijdelijke aanduiding voor voettekst 6"/>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2920433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lvl="0"/>
            <a:r>
              <a:rPr lang="fr-FR" sz="3600" dirty="0" smtClean="0"/>
              <a:t>CONCLUSIONS of </a:t>
            </a:r>
            <a:r>
              <a:rPr lang="fr-FR" sz="3600" dirty="0" err="1" smtClean="0"/>
              <a:t>NGO’s</a:t>
            </a:r>
            <a:r>
              <a:rPr lang="fr-FR" sz="3600" dirty="0" smtClean="0"/>
              <a:t> (</a:t>
            </a:r>
            <a:r>
              <a:rPr lang="fr-FR" sz="3600" dirty="0" err="1" smtClean="0"/>
              <a:t>so</a:t>
            </a:r>
            <a:r>
              <a:rPr lang="fr-FR" sz="3600" dirty="0" smtClean="0"/>
              <a:t> far)</a:t>
            </a:r>
            <a:r>
              <a:rPr lang="fr-FR" sz="3600" dirty="0"/>
              <a:t/>
            </a:r>
            <a:br>
              <a:rPr lang="fr-FR" sz="3600" dirty="0"/>
            </a:br>
            <a:endParaRPr lang="nl-NL" sz="3600" dirty="0"/>
          </a:p>
        </p:txBody>
      </p:sp>
      <p:sp>
        <p:nvSpPr>
          <p:cNvPr id="5" name="Tijdelijke aanduiding voor tekst 4"/>
          <p:cNvSpPr>
            <a:spLocks noGrp="1"/>
          </p:cNvSpPr>
          <p:nvPr>
            <p:ph type="body" idx="1"/>
          </p:nvPr>
        </p:nvSpPr>
        <p:spPr/>
        <p:txBody>
          <a:bodyPr/>
          <a:lstStyle/>
          <a:p>
            <a:pPr algn="ctr"/>
            <a:r>
              <a:rPr lang="fr-BE" dirty="0" smtClean="0"/>
              <a:t>PRO</a:t>
            </a:r>
            <a:endParaRPr lang="nl-NL" dirty="0"/>
          </a:p>
        </p:txBody>
      </p:sp>
      <p:sp>
        <p:nvSpPr>
          <p:cNvPr id="3" name="Tijdelijke aanduiding voor inhoud 2"/>
          <p:cNvSpPr>
            <a:spLocks noGrp="1"/>
          </p:cNvSpPr>
          <p:nvPr>
            <p:ph sz="half" idx="2"/>
          </p:nvPr>
        </p:nvSpPr>
        <p:spPr/>
        <p:txBody>
          <a:bodyPr/>
          <a:lstStyle/>
          <a:p>
            <a:pPr marL="457200" lvl="1" indent="0" eaLnBrk="1" fontAlgn="auto" hangingPunct="1">
              <a:spcAft>
                <a:spcPts val="0"/>
              </a:spcAft>
              <a:buNone/>
            </a:pPr>
            <a:r>
              <a:rPr lang="fr-FR" sz="1600" kern="1200" dirty="0" err="1" smtClean="0">
                <a:solidFill>
                  <a:prstClr val="black"/>
                </a:solidFill>
                <a:latin typeface="Calibri"/>
              </a:rPr>
              <a:t>Equal</a:t>
            </a:r>
            <a:r>
              <a:rPr lang="fr-FR" sz="1600" kern="1200" dirty="0" smtClean="0">
                <a:solidFill>
                  <a:prstClr val="black"/>
                </a:solidFill>
                <a:latin typeface="Calibri"/>
              </a:rPr>
              <a:t>  </a:t>
            </a:r>
            <a:r>
              <a:rPr lang="fr-FR" sz="1600" kern="1200" dirty="0">
                <a:solidFill>
                  <a:prstClr val="black"/>
                </a:solidFill>
                <a:latin typeface="Calibri"/>
              </a:rPr>
              <a:t>standards for </a:t>
            </a:r>
            <a:r>
              <a:rPr lang="fr-FR" sz="1600" kern="1200" dirty="0" err="1">
                <a:solidFill>
                  <a:prstClr val="black"/>
                </a:solidFill>
                <a:latin typeface="Calibri"/>
              </a:rPr>
              <a:t>everyone</a:t>
            </a:r>
            <a:r>
              <a:rPr lang="fr-FR" sz="1600" kern="1200" dirty="0">
                <a:solidFill>
                  <a:prstClr val="black"/>
                </a:solidFill>
                <a:latin typeface="Calibri"/>
              </a:rPr>
              <a:t> </a:t>
            </a:r>
          </a:p>
          <a:p>
            <a:pPr marL="457200" lvl="1" indent="0" eaLnBrk="1" fontAlgn="auto" hangingPunct="1">
              <a:spcAft>
                <a:spcPts val="0"/>
              </a:spcAft>
              <a:buNone/>
            </a:pPr>
            <a:endParaRPr lang="fr-FR" sz="1600" kern="1200" dirty="0" smtClean="0">
              <a:solidFill>
                <a:prstClr val="black"/>
              </a:solidFill>
              <a:latin typeface="Calibri"/>
            </a:endParaRPr>
          </a:p>
          <a:p>
            <a:pPr marL="457200" lvl="1" indent="0" eaLnBrk="1" fontAlgn="auto" hangingPunct="1">
              <a:spcAft>
                <a:spcPts val="0"/>
              </a:spcAft>
              <a:buNone/>
            </a:pPr>
            <a:r>
              <a:rPr lang="fr-FR" sz="1600" kern="1200" dirty="0" err="1" smtClean="0">
                <a:solidFill>
                  <a:prstClr val="black"/>
                </a:solidFill>
                <a:latin typeface="Calibri"/>
              </a:rPr>
              <a:t>Some</a:t>
            </a:r>
            <a:r>
              <a:rPr lang="fr-FR" sz="1600" kern="1200" dirty="0" smtClean="0">
                <a:solidFill>
                  <a:prstClr val="black"/>
                </a:solidFill>
                <a:latin typeface="Calibri"/>
              </a:rPr>
              <a:t> </a:t>
            </a:r>
            <a:r>
              <a:rPr lang="fr-FR" sz="1600" kern="1200" dirty="0" err="1">
                <a:solidFill>
                  <a:prstClr val="black"/>
                </a:solidFill>
                <a:latin typeface="Calibri"/>
              </a:rPr>
              <a:t>actors</a:t>
            </a:r>
            <a:r>
              <a:rPr lang="fr-FR" sz="1600" kern="1200" dirty="0">
                <a:solidFill>
                  <a:prstClr val="black"/>
                </a:solidFill>
                <a:latin typeface="Calibri"/>
              </a:rPr>
              <a:t> are </a:t>
            </a:r>
            <a:r>
              <a:rPr lang="fr-FR" sz="1600" kern="1200" dirty="0" err="1">
                <a:solidFill>
                  <a:prstClr val="black"/>
                </a:solidFill>
                <a:latin typeface="Calibri"/>
              </a:rPr>
              <a:t>going</a:t>
            </a:r>
            <a:r>
              <a:rPr lang="fr-FR" sz="1600" kern="1200" dirty="0">
                <a:solidFill>
                  <a:prstClr val="black"/>
                </a:solidFill>
                <a:latin typeface="Calibri"/>
              </a:rPr>
              <a:t> </a:t>
            </a:r>
            <a:r>
              <a:rPr lang="fr-FR" sz="1600" kern="1200" dirty="0" err="1">
                <a:solidFill>
                  <a:prstClr val="black"/>
                </a:solidFill>
                <a:latin typeface="Calibri"/>
              </a:rPr>
              <a:t>even</a:t>
            </a:r>
            <a:r>
              <a:rPr lang="fr-FR" sz="1600" kern="1200" dirty="0">
                <a:solidFill>
                  <a:prstClr val="black"/>
                </a:solidFill>
                <a:latin typeface="Calibri"/>
              </a:rPr>
              <a:t> </a:t>
            </a:r>
            <a:r>
              <a:rPr lang="fr-FR" sz="1600" kern="1200" dirty="0" err="1">
                <a:solidFill>
                  <a:prstClr val="black"/>
                </a:solidFill>
                <a:latin typeface="Calibri"/>
              </a:rPr>
              <a:t>further</a:t>
            </a:r>
            <a:r>
              <a:rPr lang="fr-FR" sz="1600" kern="1200" dirty="0">
                <a:solidFill>
                  <a:prstClr val="black"/>
                </a:solidFill>
                <a:latin typeface="Calibri"/>
              </a:rPr>
              <a:t>; </a:t>
            </a:r>
            <a:r>
              <a:rPr lang="fr-FR" sz="1600" kern="1200" dirty="0" err="1">
                <a:solidFill>
                  <a:prstClr val="black"/>
                </a:solidFill>
                <a:latin typeface="Calibri"/>
              </a:rPr>
              <a:t>demand</a:t>
            </a:r>
            <a:r>
              <a:rPr lang="fr-FR" sz="1600" kern="1200" dirty="0">
                <a:solidFill>
                  <a:prstClr val="black"/>
                </a:solidFill>
                <a:latin typeface="Calibri"/>
              </a:rPr>
              <a:t> all </a:t>
            </a:r>
            <a:r>
              <a:rPr lang="fr-FR" sz="1600" kern="1200" dirty="0" err="1">
                <a:solidFill>
                  <a:prstClr val="black"/>
                </a:solidFill>
                <a:latin typeface="Calibri"/>
              </a:rPr>
              <a:t>their</a:t>
            </a:r>
            <a:r>
              <a:rPr lang="fr-FR" sz="1600" kern="1200" dirty="0">
                <a:solidFill>
                  <a:prstClr val="black"/>
                </a:solidFill>
                <a:latin typeface="Calibri"/>
              </a:rPr>
              <a:t> </a:t>
            </a:r>
            <a:r>
              <a:rPr lang="fr-FR" sz="1600" kern="1200" dirty="0" err="1">
                <a:solidFill>
                  <a:prstClr val="black"/>
                </a:solidFill>
                <a:latin typeface="Calibri"/>
              </a:rPr>
              <a:t>employees</a:t>
            </a:r>
            <a:r>
              <a:rPr lang="fr-FR" sz="1600" kern="1200" dirty="0">
                <a:solidFill>
                  <a:prstClr val="black"/>
                </a:solidFill>
                <a:latin typeface="Calibri"/>
              </a:rPr>
              <a:t> to </a:t>
            </a:r>
            <a:r>
              <a:rPr lang="fr-FR" sz="1600" kern="1200" dirty="0" err="1">
                <a:solidFill>
                  <a:prstClr val="black"/>
                </a:solidFill>
                <a:latin typeface="Calibri"/>
              </a:rPr>
              <a:t>sign</a:t>
            </a:r>
            <a:r>
              <a:rPr lang="fr-FR" sz="1600" kern="1200" dirty="0">
                <a:solidFill>
                  <a:prstClr val="black"/>
                </a:solidFill>
                <a:latin typeface="Calibri"/>
              </a:rPr>
              <a:t> an </a:t>
            </a:r>
            <a:r>
              <a:rPr lang="fr-FR" sz="1600" kern="1200" dirty="0" err="1">
                <a:solidFill>
                  <a:prstClr val="black"/>
                </a:solidFill>
                <a:latin typeface="Calibri"/>
              </a:rPr>
              <a:t>internal</a:t>
            </a:r>
            <a:r>
              <a:rPr lang="fr-FR" sz="1600" kern="1200" dirty="0">
                <a:solidFill>
                  <a:prstClr val="black"/>
                </a:solidFill>
                <a:latin typeface="Calibri"/>
              </a:rPr>
              <a:t> </a:t>
            </a:r>
            <a:r>
              <a:rPr lang="fr-FR" sz="1600" kern="1200" dirty="0" err="1">
                <a:solidFill>
                  <a:prstClr val="black"/>
                </a:solidFill>
                <a:latin typeface="Calibri"/>
              </a:rPr>
              <a:t>ethical</a:t>
            </a:r>
            <a:r>
              <a:rPr lang="fr-FR" sz="1600" kern="1200" dirty="0">
                <a:solidFill>
                  <a:prstClr val="black"/>
                </a:solidFill>
                <a:latin typeface="Calibri"/>
              </a:rPr>
              <a:t> code</a:t>
            </a:r>
          </a:p>
          <a:p>
            <a:pPr marL="457200" lvl="1" indent="0" eaLnBrk="1" fontAlgn="auto" hangingPunct="1">
              <a:spcAft>
                <a:spcPts val="0"/>
              </a:spcAft>
              <a:buNone/>
            </a:pPr>
            <a:endParaRPr lang="fr-FR" sz="1600" kern="1200" dirty="0" smtClean="0">
              <a:solidFill>
                <a:prstClr val="black"/>
              </a:solidFill>
              <a:latin typeface="Calibri"/>
            </a:endParaRPr>
          </a:p>
          <a:p>
            <a:pPr marL="457200" lvl="1" indent="0" eaLnBrk="1" fontAlgn="auto" hangingPunct="1">
              <a:spcAft>
                <a:spcPts val="0"/>
              </a:spcAft>
              <a:buNone/>
            </a:pPr>
            <a:r>
              <a:rPr lang="fr-FR" sz="1600" kern="1200" dirty="0" err="1" smtClean="0">
                <a:solidFill>
                  <a:prstClr val="black"/>
                </a:solidFill>
                <a:latin typeface="Calibri"/>
              </a:rPr>
              <a:t>Easily</a:t>
            </a:r>
            <a:r>
              <a:rPr lang="fr-FR" sz="1600" kern="1200" dirty="0" smtClean="0">
                <a:solidFill>
                  <a:prstClr val="black"/>
                </a:solidFill>
                <a:latin typeface="Calibri"/>
              </a:rPr>
              <a:t> </a:t>
            </a:r>
            <a:r>
              <a:rPr lang="fr-FR" sz="1600" kern="1200" dirty="0" err="1">
                <a:solidFill>
                  <a:prstClr val="black"/>
                </a:solidFill>
                <a:latin typeface="Calibri"/>
              </a:rPr>
              <a:t>accepted</a:t>
            </a:r>
            <a:r>
              <a:rPr lang="fr-FR" sz="1600" kern="1200" dirty="0">
                <a:solidFill>
                  <a:prstClr val="black"/>
                </a:solidFill>
                <a:latin typeface="Calibri"/>
              </a:rPr>
              <a:t> by the </a:t>
            </a:r>
            <a:r>
              <a:rPr lang="fr-FR" sz="1600" kern="1200" dirty="0" err="1">
                <a:solidFill>
                  <a:prstClr val="black"/>
                </a:solidFill>
                <a:latin typeface="Calibri"/>
              </a:rPr>
              <a:t>sector</a:t>
            </a:r>
            <a:r>
              <a:rPr lang="fr-FR" sz="1600" kern="1200" dirty="0">
                <a:solidFill>
                  <a:prstClr val="black"/>
                </a:solidFill>
                <a:latin typeface="Calibri"/>
              </a:rPr>
              <a:t>, </a:t>
            </a:r>
            <a:r>
              <a:rPr lang="fr-FR" sz="1600" kern="1200" dirty="0" err="1">
                <a:solidFill>
                  <a:prstClr val="black"/>
                </a:solidFill>
                <a:latin typeface="Calibri"/>
              </a:rPr>
              <a:t>because</a:t>
            </a:r>
            <a:r>
              <a:rPr lang="fr-FR" sz="1600" kern="1200" dirty="0">
                <a:solidFill>
                  <a:prstClr val="black"/>
                </a:solidFill>
                <a:latin typeface="Calibri"/>
              </a:rPr>
              <a:t> « </a:t>
            </a:r>
            <a:r>
              <a:rPr lang="fr-FR" sz="1600" kern="1200" dirty="0" err="1">
                <a:solidFill>
                  <a:prstClr val="black"/>
                </a:solidFill>
                <a:latin typeface="Calibri"/>
              </a:rPr>
              <a:t>it</a:t>
            </a:r>
            <a:r>
              <a:rPr lang="fr-FR" sz="1600" kern="1200" dirty="0">
                <a:solidFill>
                  <a:prstClr val="black"/>
                </a:solidFill>
                <a:latin typeface="Calibri"/>
              </a:rPr>
              <a:t> ‘s in </a:t>
            </a:r>
            <a:r>
              <a:rPr lang="fr-FR" sz="1600" kern="1200" dirty="0" err="1">
                <a:solidFill>
                  <a:prstClr val="black"/>
                </a:solidFill>
                <a:latin typeface="Calibri"/>
              </a:rPr>
              <a:t>their</a:t>
            </a:r>
            <a:r>
              <a:rPr lang="fr-FR" sz="1600" kern="1200" dirty="0">
                <a:solidFill>
                  <a:prstClr val="black"/>
                </a:solidFill>
                <a:latin typeface="Calibri"/>
              </a:rPr>
              <a:t> DNA »???</a:t>
            </a:r>
          </a:p>
          <a:p>
            <a:endParaRPr lang="fr-BE" dirty="0" smtClean="0"/>
          </a:p>
          <a:p>
            <a:endParaRPr lang="fr-BE" dirty="0"/>
          </a:p>
          <a:p>
            <a:r>
              <a:rPr lang="fr-BE" dirty="0" smtClean="0"/>
              <a:t>	</a:t>
            </a:r>
            <a:endParaRPr lang="nl-NL" sz="1600" kern="1200" dirty="0">
              <a:solidFill>
                <a:prstClr val="black"/>
              </a:solidFill>
              <a:latin typeface="Calibri"/>
            </a:endParaRPr>
          </a:p>
        </p:txBody>
      </p:sp>
      <p:sp>
        <p:nvSpPr>
          <p:cNvPr id="6" name="Tijdelijke aanduiding voor tekst 5"/>
          <p:cNvSpPr>
            <a:spLocks noGrp="1"/>
          </p:cNvSpPr>
          <p:nvPr>
            <p:ph type="body" sz="quarter" idx="3"/>
          </p:nvPr>
        </p:nvSpPr>
        <p:spPr/>
        <p:txBody>
          <a:bodyPr/>
          <a:lstStyle/>
          <a:p>
            <a:pPr algn="ctr"/>
            <a:r>
              <a:rPr lang="fr-BE" dirty="0" smtClean="0"/>
              <a:t>CONTRA</a:t>
            </a:r>
            <a:endParaRPr lang="nl-NL" dirty="0"/>
          </a:p>
        </p:txBody>
      </p:sp>
      <p:sp>
        <p:nvSpPr>
          <p:cNvPr id="7" name="Tijdelijke aanduiding voor inhoud 6"/>
          <p:cNvSpPr>
            <a:spLocks noGrp="1"/>
          </p:cNvSpPr>
          <p:nvPr>
            <p:ph sz="quarter" idx="4"/>
          </p:nvPr>
        </p:nvSpPr>
        <p:spPr/>
        <p:txBody>
          <a:bodyPr/>
          <a:lstStyle/>
          <a:p>
            <a:r>
              <a:rPr lang="fr-BE" sz="1600" kern="1200" dirty="0">
                <a:solidFill>
                  <a:prstClr val="black"/>
                </a:solidFill>
                <a:latin typeface="Calibri"/>
              </a:rPr>
              <a:t>No principal </a:t>
            </a:r>
            <a:r>
              <a:rPr lang="fr-BE" sz="1600" kern="1200" dirty="0" smtClean="0">
                <a:solidFill>
                  <a:prstClr val="black"/>
                </a:solidFill>
                <a:latin typeface="Calibri"/>
              </a:rPr>
              <a:t>objection</a:t>
            </a:r>
          </a:p>
          <a:p>
            <a:endParaRPr lang="fr-BE" sz="1600" kern="1200" dirty="0">
              <a:solidFill>
                <a:prstClr val="black"/>
              </a:solidFill>
              <a:latin typeface="Calibri"/>
            </a:endParaRPr>
          </a:p>
          <a:p>
            <a:r>
              <a:rPr lang="fr-BE" sz="1600" kern="1200" dirty="0">
                <a:solidFill>
                  <a:prstClr val="black"/>
                </a:solidFill>
                <a:latin typeface="Calibri"/>
              </a:rPr>
              <a:t>But </a:t>
            </a:r>
            <a:r>
              <a:rPr lang="fr-BE" sz="1600" kern="1200" dirty="0" err="1">
                <a:solidFill>
                  <a:prstClr val="black"/>
                </a:solidFill>
                <a:latin typeface="Calibri"/>
              </a:rPr>
              <a:t>some</a:t>
            </a:r>
            <a:r>
              <a:rPr lang="fr-BE" sz="1600" kern="1200" dirty="0">
                <a:solidFill>
                  <a:prstClr val="black"/>
                </a:solidFill>
                <a:latin typeface="Calibri"/>
              </a:rPr>
              <a:t> </a:t>
            </a:r>
            <a:r>
              <a:rPr lang="fr-BE" sz="1600" kern="1200" dirty="0" err="1">
                <a:solidFill>
                  <a:prstClr val="black"/>
                </a:solidFill>
                <a:latin typeface="Calibri"/>
              </a:rPr>
              <a:t>practical</a:t>
            </a:r>
            <a:r>
              <a:rPr lang="fr-BE" sz="1600" kern="1200" dirty="0">
                <a:solidFill>
                  <a:prstClr val="black"/>
                </a:solidFill>
                <a:latin typeface="Calibri"/>
              </a:rPr>
              <a:t> </a:t>
            </a:r>
            <a:r>
              <a:rPr lang="fr-BE" sz="1600" kern="1200" dirty="0" err="1">
                <a:solidFill>
                  <a:prstClr val="black"/>
                </a:solidFill>
                <a:latin typeface="Calibri"/>
              </a:rPr>
              <a:t>means</a:t>
            </a:r>
            <a:r>
              <a:rPr lang="fr-BE" sz="1600" kern="1200" dirty="0">
                <a:solidFill>
                  <a:prstClr val="black"/>
                </a:solidFill>
                <a:latin typeface="Calibri"/>
              </a:rPr>
              <a:t> are </a:t>
            </a:r>
            <a:r>
              <a:rPr lang="fr-BE" sz="1600" kern="1200" dirty="0" err="1">
                <a:solidFill>
                  <a:prstClr val="black"/>
                </a:solidFill>
                <a:latin typeface="Calibri"/>
              </a:rPr>
              <a:t>still</a:t>
            </a:r>
            <a:r>
              <a:rPr lang="fr-BE" sz="1600" kern="1200" dirty="0">
                <a:solidFill>
                  <a:prstClr val="black"/>
                </a:solidFill>
                <a:latin typeface="Calibri"/>
              </a:rPr>
              <a:t> </a:t>
            </a:r>
            <a:r>
              <a:rPr lang="fr-BE" sz="1600" kern="1200" dirty="0" err="1">
                <a:solidFill>
                  <a:prstClr val="black"/>
                </a:solidFill>
                <a:latin typeface="Calibri"/>
              </a:rPr>
              <a:t>missing</a:t>
            </a:r>
            <a:r>
              <a:rPr lang="fr-BE" sz="1600" kern="1200" dirty="0">
                <a:solidFill>
                  <a:prstClr val="black"/>
                </a:solidFill>
                <a:latin typeface="Calibri"/>
              </a:rPr>
              <a:t>: </a:t>
            </a:r>
            <a:r>
              <a:rPr lang="fr-BE" sz="1600" kern="1200" dirty="0" smtClean="0">
                <a:solidFill>
                  <a:prstClr val="black"/>
                </a:solidFill>
                <a:latin typeface="Calibri"/>
              </a:rPr>
              <a:t>trainings, </a:t>
            </a:r>
            <a:r>
              <a:rPr lang="fr-BE" sz="1600" kern="1200" dirty="0" err="1">
                <a:solidFill>
                  <a:prstClr val="black"/>
                </a:solidFill>
                <a:latin typeface="Calibri"/>
              </a:rPr>
              <a:t>independant</a:t>
            </a:r>
            <a:r>
              <a:rPr lang="fr-BE" sz="1600" kern="1200" dirty="0">
                <a:solidFill>
                  <a:prstClr val="black"/>
                </a:solidFill>
                <a:latin typeface="Calibri"/>
              </a:rPr>
              <a:t> hotline for </a:t>
            </a:r>
            <a:r>
              <a:rPr lang="fr-BE" sz="1600" kern="1200" dirty="0" err="1">
                <a:solidFill>
                  <a:prstClr val="black"/>
                </a:solidFill>
                <a:latin typeface="Calibri"/>
              </a:rPr>
              <a:t>whistleblowers</a:t>
            </a:r>
            <a:r>
              <a:rPr lang="fr-BE" sz="1600" kern="1200" dirty="0" smtClean="0">
                <a:solidFill>
                  <a:prstClr val="black"/>
                </a:solidFill>
                <a:latin typeface="Calibri"/>
              </a:rPr>
              <a:t>,…but </a:t>
            </a:r>
            <a:r>
              <a:rPr lang="fr-BE" sz="1600" kern="1200" dirty="0" err="1" smtClean="0">
                <a:solidFill>
                  <a:prstClr val="black"/>
                </a:solidFill>
                <a:latin typeface="Calibri"/>
              </a:rPr>
              <a:t>they</a:t>
            </a:r>
            <a:r>
              <a:rPr lang="fr-BE" sz="1600" kern="1200" dirty="0" smtClean="0">
                <a:solidFill>
                  <a:prstClr val="black"/>
                </a:solidFill>
                <a:latin typeface="Calibri"/>
              </a:rPr>
              <a:t> are </a:t>
            </a:r>
            <a:r>
              <a:rPr lang="fr-BE" sz="1600" kern="1200" dirty="0" err="1" smtClean="0">
                <a:solidFill>
                  <a:prstClr val="black"/>
                </a:solidFill>
                <a:latin typeface="Calibri"/>
              </a:rPr>
              <a:t>foreseen</a:t>
            </a:r>
            <a:r>
              <a:rPr lang="fr-BE" sz="1600" kern="1200" dirty="0" smtClean="0">
                <a:solidFill>
                  <a:prstClr val="black"/>
                </a:solidFill>
                <a:latin typeface="Calibri"/>
              </a:rPr>
              <a:t>!</a:t>
            </a:r>
            <a:endParaRPr lang="fr-BE" sz="1600" kern="1200" dirty="0">
              <a:solidFill>
                <a:prstClr val="black"/>
              </a:solidFill>
              <a:latin typeface="Calibri"/>
            </a:endParaRPr>
          </a:p>
          <a:p>
            <a:endParaRPr lang="fr-BE" sz="1600" kern="1200" dirty="0">
              <a:solidFill>
                <a:prstClr val="black"/>
              </a:solidFill>
              <a:latin typeface="Calibri"/>
            </a:endParaRPr>
          </a:p>
        </p:txBody>
      </p:sp>
      <p:sp>
        <p:nvSpPr>
          <p:cNvPr id="4" name="Tijdelijke aanduiding voor voettekst 3"/>
          <p:cNvSpPr>
            <a:spLocks noGrp="1"/>
          </p:cNvSpPr>
          <p:nvPr>
            <p:ph type="ftr" sz="quarter" idx="10"/>
          </p:nvPr>
        </p:nvSpPr>
        <p:spPr/>
        <p:txBody>
          <a:bodyPr/>
          <a:lstStyle/>
          <a:p>
            <a:pPr>
              <a:defRPr/>
            </a:pPr>
            <a:endParaRPr lang="fr-BE"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4551874"/>
            <a:ext cx="4066421" cy="2306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34607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err="1" smtClean="0"/>
              <a:t>Answers</a:t>
            </a:r>
            <a:r>
              <a:rPr lang="fr-BE" dirty="0" smtClean="0"/>
              <a:t> to the key questions</a:t>
            </a:r>
            <a:endParaRPr lang="nl-NL" dirty="0"/>
          </a:p>
        </p:txBody>
      </p:sp>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8313" y="1628450"/>
            <a:ext cx="8229600" cy="425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7721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
            </a:r>
            <a:br>
              <a:rPr lang="fr-BE" dirty="0" smtClean="0"/>
            </a:br>
            <a:r>
              <a:rPr lang="fr-BE" dirty="0" smtClean="0"/>
              <a:t>1. </a:t>
            </a:r>
            <a:r>
              <a:rPr lang="fr-BE" dirty="0" err="1" smtClean="0"/>
              <a:t>Why</a:t>
            </a:r>
            <a:r>
              <a:rPr lang="fr-BE" dirty="0" smtClean="0"/>
              <a:t> do </a:t>
            </a:r>
            <a:r>
              <a:rPr lang="fr-BE" dirty="0" err="1" smtClean="0"/>
              <a:t>NGO’s</a:t>
            </a:r>
            <a:r>
              <a:rPr lang="fr-BE" dirty="0" smtClean="0"/>
              <a:t> </a:t>
            </a:r>
            <a:r>
              <a:rPr lang="fr-BE" dirty="0" err="1" smtClean="0"/>
              <a:t>want</a:t>
            </a:r>
            <a:r>
              <a:rPr lang="fr-BE" dirty="0" smtClean="0"/>
              <a:t> to </a:t>
            </a:r>
            <a:r>
              <a:rPr lang="fr-BE" dirty="0" err="1" smtClean="0"/>
              <a:t>sign</a:t>
            </a:r>
            <a:r>
              <a:rPr lang="fr-BE" dirty="0" smtClean="0"/>
              <a:t> </a:t>
            </a:r>
            <a:r>
              <a:rPr lang="fr-BE" dirty="0" err="1" smtClean="0"/>
              <a:t>these</a:t>
            </a:r>
            <a:r>
              <a:rPr lang="fr-BE" dirty="0" smtClean="0"/>
              <a:t> Charters?</a:t>
            </a:r>
            <a:endParaRPr lang="nl-NL" dirty="0"/>
          </a:p>
        </p:txBody>
      </p:sp>
      <p:sp>
        <p:nvSpPr>
          <p:cNvPr id="3" name="Tijdelijke aanduiding voor inhoud 2"/>
          <p:cNvSpPr>
            <a:spLocks noGrp="1"/>
          </p:cNvSpPr>
          <p:nvPr>
            <p:ph idx="1"/>
          </p:nvPr>
        </p:nvSpPr>
        <p:spPr/>
        <p:txBody>
          <a:bodyPr/>
          <a:lstStyle/>
          <a:p>
            <a:pPr>
              <a:buFontTx/>
              <a:buChar char="-"/>
            </a:pPr>
            <a:endParaRPr lang="fr-BE" sz="1800" dirty="0" smtClean="0"/>
          </a:p>
          <a:p>
            <a:pPr>
              <a:buFontTx/>
              <a:buChar char="-"/>
            </a:pPr>
            <a:r>
              <a:rPr lang="fr-BE" sz="1600" dirty="0" smtClean="0"/>
              <a:t>Normative </a:t>
            </a:r>
            <a:r>
              <a:rPr lang="fr-BE" sz="1600" dirty="0" err="1"/>
              <a:t>elements</a:t>
            </a:r>
            <a:r>
              <a:rPr lang="fr-BE" sz="1600" dirty="0"/>
              <a:t> « </a:t>
            </a:r>
            <a:r>
              <a:rPr lang="fr-BE" sz="1600" dirty="0" smtClean="0"/>
              <a:t>values, part of </a:t>
            </a:r>
            <a:r>
              <a:rPr lang="fr-BE" sz="1600" dirty="0" err="1" smtClean="0"/>
              <a:t>their</a:t>
            </a:r>
            <a:r>
              <a:rPr lang="fr-BE" sz="1600" dirty="0" smtClean="0"/>
              <a:t> DNA»</a:t>
            </a:r>
          </a:p>
          <a:p>
            <a:pPr lvl="1">
              <a:buFontTx/>
              <a:buChar char="-"/>
            </a:pPr>
            <a:endParaRPr lang="fr-BE" sz="1600" dirty="0" smtClean="0"/>
          </a:p>
          <a:p>
            <a:pPr marL="285750" lvl="0" indent="-285750">
              <a:buFontTx/>
              <a:buChar char="-"/>
            </a:pPr>
            <a:r>
              <a:rPr lang="fr-BE" sz="1600" dirty="0" err="1" smtClean="0"/>
              <a:t>Creation</a:t>
            </a:r>
            <a:r>
              <a:rPr lang="fr-BE" sz="1600" dirty="0" smtClean="0"/>
              <a:t> </a:t>
            </a:r>
            <a:r>
              <a:rPr lang="fr-BE" sz="1600" dirty="0"/>
              <a:t>of a positive image / </a:t>
            </a:r>
            <a:r>
              <a:rPr lang="fr-BE" sz="1600" dirty="0" err="1" smtClean="0"/>
              <a:t>legitimacy</a:t>
            </a:r>
            <a:endParaRPr lang="fr-BE" sz="1600" dirty="0" smtClean="0"/>
          </a:p>
          <a:p>
            <a:pPr marL="0" lvl="0" indent="0"/>
            <a:endParaRPr lang="fr-BE" sz="1600" dirty="0"/>
          </a:p>
          <a:p>
            <a:pPr marL="285750" lvl="0" indent="-285750">
              <a:buFontTx/>
              <a:buChar char="-"/>
            </a:pPr>
            <a:r>
              <a:rPr lang="fr-BE" sz="1600" dirty="0"/>
              <a:t>Pressure </a:t>
            </a:r>
            <a:r>
              <a:rPr lang="fr-BE" sz="1600" dirty="0" err="1"/>
              <a:t>from</a:t>
            </a:r>
            <a:r>
              <a:rPr lang="fr-BE" sz="1600" dirty="0"/>
              <a:t> society, </a:t>
            </a:r>
            <a:r>
              <a:rPr lang="fr-BE" sz="1600" dirty="0" err="1"/>
              <a:t>donors</a:t>
            </a:r>
            <a:r>
              <a:rPr lang="fr-BE" sz="1600" dirty="0"/>
              <a:t> and media</a:t>
            </a:r>
          </a:p>
          <a:p>
            <a:pPr marL="0" indent="0"/>
            <a:endParaRPr lang="fr-BE" sz="1600" dirty="0"/>
          </a:p>
          <a:p>
            <a:pPr>
              <a:buFontTx/>
              <a:buChar char="-"/>
            </a:pPr>
            <a:r>
              <a:rPr lang="fr-BE" sz="1600" dirty="0"/>
              <a:t>Peer pressure</a:t>
            </a:r>
          </a:p>
          <a:p>
            <a:pPr marL="0" indent="0"/>
            <a:endParaRPr lang="fr-BE" sz="1600" dirty="0"/>
          </a:p>
          <a:p>
            <a:pPr>
              <a:buFontTx/>
              <a:buChar char="-"/>
            </a:pPr>
            <a:r>
              <a:rPr lang="fr-BE" sz="1600" dirty="0" err="1" smtClean="0"/>
              <a:t>Organisational</a:t>
            </a:r>
            <a:r>
              <a:rPr lang="fr-BE" sz="1600" dirty="0" smtClean="0"/>
              <a:t> </a:t>
            </a:r>
            <a:r>
              <a:rPr lang="fr-BE" sz="1600" dirty="0" err="1"/>
              <a:t>advantages</a:t>
            </a:r>
            <a:r>
              <a:rPr lang="fr-BE" sz="1600" dirty="0"/>
              <a:t>: </a:t>
            </a:r>
            <a:r>
              <a:rPr lang="fr-BE" sz="1600" dirty="0" err="1"/>
              <a:t>improved</a:t>
            </a:r>
            <a:r>
              <a:rPr lang="fr-BE" sz="1600" dirty="0"/>
              <a:t> management, more </a:t>
            </a:r>
            <a:r>
              <a:rPr lang="fr-BE" sz="1600" dirty="0" err="1" smtClean="0"/>
              <a:t>efficiency</a:t>
            </a:r>
            <a:r>
              <a:rPr lang="fr-BE" sz="1600" dirty="0" smtClean="0"/>
              <a:t>, </a:t>
            </a:r>
            <a:r>
              <a:rPr lang="fr-BE" sz="1600" dirty="0" err="1" smtClean="0"/>
              <a:t>increased</a:t>
            </a:r>
            <a:r>
              <a:rPr lang="fr-BE" sz="1600" dirty="0" smtClean="0"/>
              <a:t> </a:t>
            </a:r>
            <a:r>
              <a:rPr lang="fr-BE" sz="1600" dirty="0" err="1" smtClean="0"/>
              <a:t>professionalism</a:t>
            </a:r>
            <a:endParaRPr lang="fr-BE" sz="1600" dirty="0" smtClean="0"/>
          </a:p>
          <a:p>
            <a:pPr marL="0" lvl="0" indent="0"/>
            <a:r>
              <a:rPr lang="fr-BE" sz="1600" dirty="0" smtClean="0"/>
              <a:t>	</a:t>
            </a:r>
            <a:r>
              <a:rPr lang="fr-BE" sz="1400" dirty="0" smtClean="0">
                <a:solidFill>
                  <a:schemeClr val="tx1"/>
                </a:solidFill>
              </a:rPr>
              <a:t>Not </a:t>
            </a:r>
            <a:r>
              <a:rPr lang="fr-BE" sz="1400" dirty="0" err="1" smtClean="0">
                <a:solidFill>
                  <a:schemeClr val="tx1"/>
                </a:solidFill>
              </a:rPr>
              <a:t>limited</a:t>
            </a:r>
            <a:r>
              <a:rPr lang="fr-BE" sz="1400" dirty="0" smtClean="0">
                <a:solidFill>
                  <a:schemeClr val="tx1"/>
                </a:solidFill>
              </a:rPr>
              <a:t> to </a:t>
            </a:r>
            <a:r>
              <a:rPr lang="fr-BE" sz="1400" dirty="0" err="1" smtClean="0">
                <a:solidFill>
                  <a:schemeClr val="tx1"/>
                </a:solidFill>
              </a:rPr>
              <a:t>adressing</a:t>
            </a:r>
            <a:r>
              <a:rPr lang="fr-BE" sz="1400" dirty="0" smtClean="0">
                <a:solidFill>
                  <a:schemeClr val="tx1"/>
                </a:solidFill>
              </a:rPr>
              <a:t> </a:t>
            </a:r>
            <a:r>
              <a:rPr lang="fr-BE" sz="1400" dirty="0" err="1" smtClean="0">
                <a:solidFill>
                  <a:schemeClr val="tx1"/>
                </a:solidFill>
              </a:rPr>
              <a:t>scandals</a:t>
            </a:r>
            <a:r>
              <a:rPr lang="fr-BE" sz="1400" dirty="0" smtClean="0">
                <a:solidFill>
                  <a:schemeClr val="tx1"/>
                </a:solidFill>
              </a:rPr>
              <a:t> of </a:t>
            </a:r>
            <a:r>
              <a:rPr lang="fr-BE" sz="1400" dirty="0" err="1" smtClean="0">
                <a:solidFill>
                  <a:schemeClr val="tx1"/>
                </a:solidFill>
              </a:rPr>
              <a:t>sexual</a:t>
            </a:r>
            <a:r>
              <a:rPr lang="fr-BE" sz="1400" dirty="0" smtClean="0">
                <a:solidFill>
                  <a:schemeClr val="tx1"/>
                </a:solidFill>
              </a:rPr>
              <a:t> abuse, but </a:t>
            </a:r>
            <a:r>
              <a:rPr lang="fr-BE" sz="1400" dirty="0" err="1" smtClean="0">
                <a:solidFill>
                  <a:schemeClr val="tx1"/>
                </a:solidFill>
              </a:rPr>
              <a:t>also</a:t>
            </a:r>
            <a:r>
              <a:rPr lang="fr-BE" sz="1400" dirty="0" smtClean="0">
                <a:solidFill>
                  <a:schemeClr val="tx1"/>
                </a:solidFill>
              </a:rPr>
              <a:t> </a:t>
            </a:r>
            <a:r>
              <a:rPr lang="fr-BE" sz="1400" dirty="0" err="1" smtClean="0">
                <a:solidFill>
                  <a:schemeClr val="tx1"/>
                </a:solidFill>
              </a:rPr>
              <a:t>contains</a:t>
            </a:r>
            <a:r>
              <a:rPr lang="fr-BE" sz="1400" dirty="0" smtClean="0">
                <a:solidFill>
                  <a:schemeClr val="tx1"/>
                </a:solidFill>
              </a:rPr>
              <a:t> </a:t>
            </a:r>
            <a:r>
              <a:rPr lang="fr-BE" sz="1400" dirty="0" smtClean="0">
                <a:solidFill>
                  <a:schemeClr val="tx1"/>
                </a:solidFill>
              </a:rPr>
              <a:t>	</a:t>
            </a:r>
            <a:r>
              <a:rPr lang="fr-BE" sz="1400" dirty="0" err="1" smtClean="0">
                <a:solidFill>
                  <a:schemeClr val="tx1"/>
                </a:solidFill>
              </a:rPr>
              <a:t>other</a:t>
            </a:r>
            <a:r>
              <a:rPr lang="fr-BE" sz="1400" dirty="0" smtClean="0">
                <a:solidFill>
                  <a:schemeClr val="tx1"/>
                </a:solidFill>
              </a:rPr>
              <a:t> </a:t>
            </a:r>
            <a:r>
              <a:rPr lang="fr-BE" sz="1400" dirty="0" smtClean="0">
                <a:solidFill>
                  <a:schemeClr val="tx1"/>
                </a:solidFill>
              </a:rPr>
              <a:t>	</a:t>
            </a:r>
            <a:r>
              <a:rPr lang="fr-BE" sz="1400" dirty="0" err="1" smtClean="0">
                <a:solidFill>
                  <a:schemeClr val="tx1"/>
                </a:solidFill>
              </a:rPr>
              <a:t>elements</a:t>
            </a:r>
            <a:r>
              <a:rPr lang="fr-BE" sz="1400" dirty="0" smtClean="0">
                <a:solidFill>
                  <a:schemeClr val="tx1"/>
                </a:solidFill>
              </a:rPr>
              <a:t> (fiscal, </a:t>
            </a:r>
            <a:r>
              <a:rPr lang="fr-BE" sz="1400" dirty="0" err="1" smtClean="0">
                <a:solidFill>
                  <a:schemeClr val="tx1"/>
                </a:solidFill>
              </a:rPr>
              <a:t>financial</a:t>
            </a:r>
            <a:r>
              <a:rPr lang="fr-BE" sz="1400" dirty="0" smtClean="0">
                <a:solidFill>
                  <a:schemeClr val="tx1"/>
                </a:solidFill>
              </a:rPr>
              <a:t> </a:t>
            </a:r>
            <a:r>
              <a:rPr lang="fr-BE" sz="1400" dirty="0" err="1" smtClean="0">
                <a:solidFill>
                  <a:schemeClr val="tx1"/>
                </a:solidFill>
              </a:rPr>
              <a:t>integrity</a:t>
            </a:r>
            <a:r>
              <a:rPr lang="fr-BE" sz="1400" dirty="0" smtClean="0">
                <a:solidFill>
                  <a:schemeClr val="tx1"/>
                </a:solidFill>
              </a:rPr>
              <a:t>, </a:t>
            </a:r>
            <a:r>
              <a:rPr lang="fr-BE" sz="1400" dirty="0" err="1" smtClean="0">
                <a:solidFill>
                  <a:schemeClr val="tx1"/>
                </a:solidFill>
              </a:rPr>
              <a:t>ecological</a:t>
            </a:r>
            <a:r>
              <a:rPr lang="fr-BE" sz="1400" dirty="0" smtClean="0">
                <a:solidFill>
                  <a:schemeClr val="tx1"/>
                </a:solidFill>
              </a:rPr>
              <a:t> impact…)  </a:t>
            </a:r>
            <a:r>
              <a:rPr lang="fr-BE" sz="1400" dirty="0" smtClean="0">
                <a:solidFill>
                  <a:schemeClr val="tx1"/>
                </a:solidFill>
                <a:sym typeface="Wingdings" panose="05000000000000000000" pitchFamily="2" charset="2"/>
              </a:rPr>
              <a:t> </a:t>
            </a:r>
            <a:r>
              <a:rPr lang="fr-BE" sz="1400" dirty="0" smtClean="0">
                <a:solidFill>
                  <a:schemeClr val="tx1"/>
                </a:solidFill>
                <a:sym typeface="Wingdings" panose="05000000000000000000" pitchFamily="2" charset="2"/>
              </a:rPr>
              <a:t>	Not </a:t>
            </a:r>
            <a:r>
              <a:rPr lang="fr-BE" sz="1400" dirty="0" err="1" smtClean="0">
                <a:solidFill>
                  <a:schemeClr val="tx1"/>
                </a:solidFill>
                <a:sym typeface="Wingdings" panose="05000000000000000000" pitchFamily="2" charset="2"/>
              </a:rPr>
              <a:t>only</a:t>
            </a:r>
            <a:r>
              <a:rPr lang="fr-BE" sz="1400" dirty="0" smtClean="0">
                <a:solidFill>
                  <a:schemeClr val="tx1"/>
                </a:solidFill>
                <a:sym typeface="Wingdings" panose="05000000000000000000" pitchFamily="2" charset="2"/>
              </a:rPr>
              <a:t> a </a:t>
            </a:r>
            <a:r>
              <a:rPr lang="fr-BE" sz="1400" dirty="0" smtClean="0">
                <a:solidFill>
                  <a:schemeClr val="tx1"/>
                </a:solidFill>
                <a:sym typeface="Wingdings" panose="05000000000000000000" pitchFamily="2" charset="2"/>
              </a:rPr>
              <a:t>	question 	of </a:t>
            </a:r>
            <a:r>
              <a:rPr lang="fr-BE" sz="1400" dirty="0" smtClean="0">
                <a:solidFill>
                  <a:schemeClr val="tx1"/>
                </a:solidFill>
                <a:sym typeface="Wingdings" panose="05000000000000000000" pitchFamily="2" charset="2"/>
              </a:rPr>
              <a:t>« </a:t>
            </a:r>
            <a:r>
              <a:rPr lang="fr-BE" sz="1400" dirty="0" err="1" smtClean="0">
                <a:solidFill>
                  <a:schemeClr val="tx1"/>
                </a:solidFill>
                <a:sym typeface="Wingdings" panose="05000000000000000000" pitchFamily="2" charset="2"/>
              </a:rPr>
              <a:t>doing</a:t>
            </a:r>
            <a:r>
              <a:rPr lang="fr-BE" sz="1400" dirty="0" smtClean="0">
                <a:solidFill>
                  <a:schemeClr val="tx1"/>
                </a:solidFill>
                <a:sym typeface="Wingdings" panose="05000000000000000000" pitchFamily="2" charset="2"/>
              </a:rPr>
              <a:t> the </a:t>
            </a:r>
            <a:r>
              <a:rPr lang="fr-BE" sz="1400" dirty="0" smtClean="0">
                <a:solidFill>
                  <a:schemeClr val="tx1"/>
                </a:solidFill>
                <a:sym typeface="Wingdings" panose="05000000000000000000" pitchFamily="2" charset="2"/>
              </a:rPr>
              <a:t>right </a:t>
            </a:r>
            <a:r>
              <a:rPr lang="fr-BE" sz="1400" dirty="0" err="1" smtClean="0">
                <a:solidFill>
                  <a:schemeClr val="tx1"/>
                </a:solidFill>
                <a:sym typeface="Wingdings" panose="05000000000000000000" pitchFamily="2" charset="2"/>
              </a:rPr>
              <a:t>thing</a:t>
            </a:r>
            <a:r>
              <a:rPr lang="fr-BE" sz="1400" dirty="0" smtClean="0">
                <a:solidFill>
                  <a:schemeClr val="tx1"/>
                </a:solidFill>
                <a:sym typeface="Wingdings" panose="05000000000000000000" pitchFamily="2" charset="2"/>
              </a:rPr>
              <a:t> », but </a:t>
            </a:r>
            <a:r>
              <a:rPr lang="fr-BE" sz="1400" dirty="0" err="1" smtClean="0">
                <a:solidFill>
                  <a:schemeClr val="tx1"/>
                </a:solidFill>
                <a:sym typeface="Wingdings" panose="05000000000000000000" pitchFamily="2" charset="2"/>
              </a:rPr>
              <a:t>also</a:t>
            </a:r>
            <a:r>
              <a:rPr lang="fr-BE" sz="1400" dirty="0" smtClean="0">
                <a:solidFill>
                  <a:schemeClr val="tx1"/>
                </a:solidFill>
                <a:sym typeface="Wingdings" panose="05000000000000000000" pitchFamily="2" charset="2"/>
              </a:rPr>
              <a:t> </a:t>
            </a:r>
            <a:r>
              <a:rPr lang="fr-BE" sz="1400" dirty="0" smtClean="0">
                <a:solidFill>
                  <a:schemeClr val="tx1"/>
                </a:solidFill>
                <a:sym typeface="Wingdings" panose="05000000000000000000" pitchFamily="2" charset="2"/>
              </a:rPr>
              <a:t>	«</a:t>
            </a:r>
            <a:r>
              <a:rPr lang="fr-BE" sz="1400" dirty="0" smtClean="0">
                <a:solidFill>
                  <a:schemeClr val="tx1"/>
                </a:solidFill>
                <a:sym typeface="Wingdings" panose="05000000000000000000" pitchFamily="2" charset="2"/>
              </a:rPr>
              <a:t> </a:t>
            </a:r>
            <a:r>
              <a:rPr lang="fr-BE" sz="1400" dirty="0" err="1" smtClean="0">
                <a:solidFill>
                  <a:schemeClr val="tx1"/>
                </a:solidFill>
                <a:sym typeface="Wingdings" panose="05000000000000000000" pitchFamily="2" charset="2"/>
              </a:rPr>
              <a:t>doing</a:t>
            </a:r>
            <a:r>
              <a:rPr lang="fr-BE" sz="1400" dirty="0" smtClean="0">
                <a:solidFill>
                  <a:schemeClr val="tx1"/>
                </a:solidFill>
                <a:sym typeface="Wingdings" panose="05000000000000000000" pitchFamily="2" charset="2"/>
              </a:rPr>
              <a:t> </a:t>
            </a:r>
            <a:r>
              <a:rPr lang="fr-BE" sz="1400" dirty="0" err="1" smtClean="0">
                <a:solidFill>
                  <a:schemeClr val="tx1"/>
                </a:solidFill>
                <a:sym typeface="Wingdings" panose="05000000000000000000" pitchFamily="2" charset="2"/>
              </a:rPr>
              <a:t>things</a:t>
            </a:r>
            <a:r>
              <a:rPr lang="fr-BE" sz="1400" dirty="0" smtClean="0">
                <a:solidFill>
                  <a:schemeClr val="tx1"/>
                </a:solidFill>
                <a:sym typeface="Wingdings" panose="05000000000000000000" pitchFamily="2" charset="2"/>
              </a:rPr>
              <a:t> right »</a:t>
            </a:r>
            <a:endParaRPr lang="fr-BE" sz="1400" dirty="0" smtClean="0">
              <a:solidFill>
                <a:schemeClr val="tx1"/>
              </a:solidFill>
            </a:endParaRPr>
          </a:p>
          <a:p>
            <a:pPr marL="0" indent="0"/>
            <a:endParaRPr lang="fr-BE" sz="1600" dirty="0"/>
          </a:p>
          <a:p>
            <a:r>
              <a:rPr lang="fr-BE" sz="1600" dirty="0" smtClean="0"/>
              <a:t>-   Positive </a:t>
            </a:r>
            <a:r>
              <a:rPr lang="fr-BE" sz="1600" dirty="0"/>
              <a:t>influence on </a:t>
            </a:r>
            <a:r>
              <a:rPr lang="fr-BE" sz="1600" dirty="0" err="1" smtClean="0"/>
              <a:t>employees</a:t>
            </a:r>
            <a:r>
              <a:rPr lang="fr-BE" sz="1600" dirty="0" smtClean="0"/>
              <a:t>’ </a:t>
            </a:r>
            <a:r>
              <a:rPr lang="fr-BE" sz="1600" dirty="0" err="1" smtClean="0"/>
              <a:t>efficiency</a:t>
            </a:r>
            <a:r>
              <a:rPr lang="fr-BE" sz="1600" dirty="0" smtClean="0"/>
              <a:t> + </a:t>
            </a:r>
            <a:r>
              <a:rPr lang="fr-BE" sz="1600" dirty="0" err="1"/>
              <a:t>personal</a:t>
            </a:r>
            <a:r>
              <a:rPr lang="fr-BE" sz="1600" dirty="0"/>
              <a:t> identification </a:t>
            </a:r>
            <a:r>
              <a:rPr lang="fr-BE" sz="1600" dirty="0" err="1"/>
              <a:t>with</a:t>
            </a:r>
            <a:r>
              <a:rPr lang="fr-BE" sz="1600" dirty="0"/>
              <a:t> </a:t>
            </a:r>
            <a:r>
              <a:rPr lang="fr-BE" sz="1600" dirty="0" err="1" smtClean="0"/>
              <a:t>organisational</a:t>
            </a:r>
            <a:r>
              <a:rPr lang="fr-BE" sz="1600" dirty="0" smtClean="0"/>
              <a:t> values</a:t>
            </a:r>
            <a:endParaRPr lang="fr-BE" sz="1600" dirty="0"/>
          </a:p>
          <a:p>
            <a:endParaRPr lang="nl-NL" dirty="0"/>
          </a:p>
        </p:txBody>
      </p:sp>
      <p:sp>
        <p:nvSpPr>
          <p:cNvPr id="4" name="Tijdelijke aanduiding voor voettekst 3"/>
          <p:cNvSpPr>
            <a:spLocks noGrp="1"/>
          </p:cNvSpPr>
          <p:nvPr>
            <p:ph type="ftr" sz="quarter" idx="10"/>
          </p:nvPr>
        </p:nvSpPr>
        <p:spPr/>
        <p:txBody>
          <a:bodyPr/>
          <a:lstStyle/>
          <a:p>
            <a:pPr>
              <a:defRPr/>
            </a:pPr>
            <a:endParaRPr lang="fr-BE" altLang="en-US" dirty="0"/>
          </a:p>
        </p:txBody>
      </p:sp>
    </p:spTree>
    <p:extLst>
      <p:ext uri="{BB962C8B-B14F-4D97-AF65-F5344CB8AC3E}">
        <p14:creationId xmlns:p14="http://schemas.microsoft.com/office/powerpoint/2010/main" val="23676177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2. </a:t>
            </a:r>
            <a:r>
              <a:rPr lang="fr-BE" dirty="0" err="1" smtClean="0"/>
              <a:t>Autonomy</a:t>
            </a:r>
            <a:r>
              <a:rPr lang="fr-BE" dirty="0" smtClean="0"/>
              <a:t> versus </a:t>
            </a:r>
            <a:r>
              <a:rPr lang="fr-BE" dirty="0" err="1" smtClean="0"/>
              <a:t>alignment</a:t>
            </a:r>
            <a:endParaRPr lang="nl-NL" dirty="0"/>
          </a:p>
        </p:txBody>
      </p:sp>
      <p:sp>
        <p:nvSpPr>
          <p:cNvPr id="3" name="Tijdelijke aanduiding voor inhoud 2"/>
          <p:cNvSpPr>
            <a:spLocks noGrp="1"/>
          </p:cNvSpPr>
          <p:nvPr>
            <p:ph idx="1"/>
          </p:nvPr>
        </p:nvSpPr>
        <p:spPr/>
        <p:txBody>
          <a:bodyPr/>
          <a:lstStyle/>
          <a:p>
            <a:pPr>
              <a:buFontTx/>
              <a:buChar char="-"/>
            </a:pPr>
            <a:r>
              <a:rPr lang="en-US" sz="1600" dirty="0" smtClean="0"/>
              <a:t>Very often NGO’s look at the relationship like this:</a:t>
            </a:r>
          </a:p>
          <a:p>
            <a:pPr marL="0" indent="0"/>
            <a:endParaRPr lang="en-US" sz="1800" dirty="0" smtClean="0"/>
          </a:p>
          <a:p>
            <a:r>
              <a:rPr lang="en-US" sz="1800" dirty="0" smtClean="0"/>
              <a:t>		</a:t>
            </a:r>
            <a:r>
              <a:rPr lang="en-US" sz="1800" dirty="0" err="1" smtClean="0"/>
              <a:t>autonomie</a:t>
            </a:r>
            <a:r>
              <a:rPr lang="en-US" sz="1800" dirty="0" smtClean="0"/>
              <a:t>                                  alignment</a:t>
            </a:r>
            <a:endParaRPr lang="en-US" sz="1800" dirty="0"/>
          </a:p>
          <a:p>
            <a:endParaRPr lang="en-US" sz="1800" dirty="0" smtClean="0"/>
          </a:p>
          <a:p>
            <a:pPr>
              <a:buFontTx/>
              <a:buChar char="-"/>
            </a:pPr>
            <a:r>
              <a:rPr lang="en-US" sz="1600" dirty="0" smtClean="0"/>
              <a:t>competition </a:t>
            </a:r>
            <a:r>
              <a:rPr lang="en-US" sz="1600" dirty="0"/>
              <a:t>between the </a:t>
            </a:r>
            <a:r>
              <a:rPr lang="en-US" sz="1600" dirty="0" smtClean="0"/>
              <a:t>two concepts:</a:t>
            </a:r>
            <a:endParaRPr lang="en-US" sz="1600" dirty="0" smtClean="0"/>
          </a:p>
          <a:p>
            <a:pPr marL="0" indent="0"/>
            <a:endParaRPr lang="en-US" sz="1600" dirty="0"/>
          </a:p>
          <a:p>
            <a:pPr marL="0" indent="0"/>
            <a:r>
              <a:rPr lang="en-US" sz="1600" dirty="0" smtClean="0"/>
              <a:t>	more organizational </a:t>
            </a:r>
            <a:r>
              <a:rPr lang="en-US" sz="1600" dirty="0"/>
              <a:t>autonomy means sacrificing focus </a:t>
            </a:r>
            <a:r>
              <a:rPr lang="en-US" sz="1600" dirty="0" smtClean="0"/>
              <a:t>and implies </a:t>
            </a:r>
            <a:r>
              <a:rPr lang="en-US" sz="1600" dirty="0" smtClean="0"/>
              <a:t>	less organizational alignment; </a:t>
            </a:r>
          </a:p>
          <a:p>
            <a:pPr marL="0" indent="0"/>
            <a:endParaRPr lang="en-US" sz="1600" dirty="0" smtClean="0"/>
          </a:p>
          <a:p>
            <a:pPr marL="0" indent="0"/>
            <a:r>
              <a:rPr lang="en-US" sz="1600" dirty="0" smtClean="0"/>
              <a:t>	more alignment means less autonomy and 	increased command &amp; 	control (from political/Administration level)</a:t>
            </a:r>
          </a:p>
          <a:p>
            <a:pPr>
              <a:buFontTx/>
              <a:buChar char="-"/>
            </a:pPr>
            <a:endParaRPr lang="en-US" sz="1600" dirty="0"/>
          </a:p>
          <a:p>
            <a:endParaRPr lang="nl-NL" sz="1800" dirty="0"/>
          </a:p>
        </p:txBody>
      </p:sp>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dirty="0"/>
          </a:p>
        </p:txBody>
      </p:sp>
      <p:cxnSp>
        <p:nvCxnSpPr>
          <p:cNvPr id="6" name="Rechte verbindingslijn met pijl 5"/>
          <p:cNvCxnSpPr/>
          <p:nvPr/>
        </p:nvCxnSpPr>
        <p:spPr>
          <a:xfrm>
            <a:off x="3347864" y="2348880"/>
            <a:ext cx="1296144" cy="0"/>
          </a:xfrm>
          <a:prstGeom prst="straightConnector1">
            <a:avLst/>
          </a:prstGeom>
          <a:ln w="53975">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0032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err="1" smtClean="0"/>
              <a:t>Autonomy</a:t>
            </a:r>
            <a:r>
              <a:rPr lang="fr-BE" dirty="0" smtClean="0"/>
              <a:t> versus </a:t>
            </a:r>
            <a:r>
              <a:rPr lang="fr-BE" dirty="0" err="1" smtClean="0"/>
              <a:t>alignment</a:t>
            </a:r>
            <a:endParaRPr lang="nl-NL" dirty="0"/>
          </a:p>
        </p:txBody>
      </p:sp>
      <p:sp>
        <p:nvSpPr>
          <p:cNvPr id="3" name="Tijdelijke aanduiding voor inhoud 2"/>
          <p:cNvSpPr>
            <a:spLocks noGrp="1"/>
          </p:cNvSpPr>
          <p:nvPr>
            <p:ph idx="1"/>
          </p:nvPr>
        </p:nvSpPr>
        <p:spPr/>
        <p:txBody>
          <a:bodyPr/>
          <a:lstStyle/>
          <a:p>
            <a:pPr>
              <a:buFontTx/>
              <a:buChar char="-"/>
            </a:pPr>
            <a:r>
              <a:rPr lang="en-US" sz="1600" dirty="0" smtClean="0"/>
              <a:t>Stephen </a:t>
            </a:r>
            <a:r>
              <a:rPr lang="en-US" sz="1600" dirty="0"/>
              <a:t>Bungay “</a:t>
            </a:r>
            <a:r>
              <a:rPr lang="en-US" sz="1600" i="1" dirty="0"/>
              <a:t>The Art of Action</a:t>
            </a:r>
            <a:r>
              <a:rPr lang="en-US" sz="1600" dirty="0"/>
              <a:t>”  </a:t>
            </a:r>
            <a:r>
              <a:rPr lang="en-US" sz="1600" dirty="0">
                <a:sym typeface="Wingdings" panose="05000000000000000000" pitchFamily="2" charset="2"/>
              </a:rPr>
              <a:t> </a:t>
            </a:r>
            <a:r>
              <a:rPr lang="en-US" sz="1600" dirty="0"/>
              <a:t> misconception! The two ideals are not in competition with each other but should exist in unison. </a:t>
            </a:r>
            <a:r>
              <a:rPr lang="en-US" sz="1600" b="1" dirty="0"/>
              <a:t>Alignment through </a:t>
            </a:r>
            <a:r>
              <a:rPr lang="en-US" sz="1600" b="1" u="sng" dirty="0"/>
              <a:t>transparency</a:t>
            </a:r>
            <a:r>
              <a:rPr lang="en-US" sz="1600" b="1" dirty="0"/>
              <a:t> enables increased autonomy.</a:t>
            </a:r>
          </a:p>
          <a:p>
            <a:pPr marL="0" indent="0"/>
            <a:r>
              <a:rPr lang="en-US" dirty="0" smtClean="0"/>
              <a:t>   	  </a:t>
            </a:r>
            <a:r>
              <a:rPr lang="en-US" sz="1800" dirty="0" smtClean="0"/>
              <a:t> </a:t>
            </a:r>
          </a:p>
          <a:p>
            <a:pPr marL="0" indent="0"/>
            <a:endParaRPr lang="en-US" sz="1800" dirty="0"/>
          </a:p>
          <a:p>
            <a:pPr marL="0" indent="0"/>
            <a:r>
              <a:rPr lang="en-US" dirty="0" smtClean="0"/>
              <a:t>	   </a:t>
            </a:r>
            <a:r>
              <a:rPr lang="en-US" sz="1800" dirty="0" smtClean="0"/>
              <a:t>autonomy</a:t>
            </a:r>
            <a:endParaRPr lang="en-US" dirty="0"/>
          </a:p>
          <a:p>
            <a:pPr>
              <a:buFontTx/>
              <a:buChar char="-"/>
            </a:pPr>
            <a:endParaRPr lang="en-US" sz="3600" dirty="0"/>
          </a:p>
          <a:p>
            <a:pPr marL="0" indent="0"/>
            <a:r>
              <a:rPr lang="en-US" sz="3600" dirty="0" smtClean="0"/>
              <a:t>				      </a:t>
            </a:r>
            <a:endParaRPr lang="en-US" sz="3600" dirty="0"/>
          </a:p>
          <a:p>
            <a:endParaRPr lang="fr-BE" sz="1800" dirty="0" smtClean="0"/>
          </a:p>
          <a:p>
            <a:r>
              <a:rPr lang="fr-BE" sz="1800" dirty="0"/>
              <a:t>	</a:t>
            </a:r>
            <a:r>
              <a:rPr lang="fr-BE" sz="1800" dirty="0" smtClean="0"/>
              <a:t>					</a:t>
            </a:r>
            <a:r>
              <a:rPr lang="fr-BE" sz="1800" dirty="0" err="1" smtClean="0"/>
              <a:t>alignment</a:t>
            </a:r>
            <a:endParaRPr lang="nl-NL" sz="1800" dirty="0"/>
          </a:p>
        </p:txBody>
      </p:sp>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0597" y="2924944"/>
            <a:ext cx="3024336" cy="2586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4500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GENERAL CONCLUSIONS</a:t>
            </a:r>
            <a:endParaRPr lang="nl-NL" dirty="0"/>
          </a:p>
        </p:txBody>
      </p:sp>
      <p:sp>
        <p:nvSpPr>
          <p:cNvPr id="6" name="Tijdelijke aanduiding voor inhoud 5"/>
          <p:cNvSpPr>
            <a:spLocks noGrp="1"/>
          </p:cNvSpPr>
          <p:nvPr>
            <p:ph idx="1"/>
          </p:nvPr>
        </p:nvSpPr>
        <p:spPr/>
        <p:txBody>
          <a:bodyPr/>
          <a:lstStyle/>
          <a:p>
            <a:endParaRPr lang="nl-NL" dirty="0"/>
          </a:p>
        </p:txBody>
      </p:sp>
      <p:sp>
        <p:nvSpPr>
          <p:cNvPr id="4" name="Tijdelijke aanduiding voor voettekst 3"/>
          <p:cNvSpPr>
            <a:spLocks noGrp="1"/>
          </p:cNvSpPr>
          <p:nvPr>
            <p:ph type="ftr" sz="quarter" idx="10"/>
          </p:nvPr>
        </p:nvSpPr>
        <p:spPr/>
        <p:txBody>
          <a:bodyPr/>
          <a:lstStyle/>
          <a:p>
            <a:pPr>
              <a:defRPr/>
            </a:pPr>
            <a:r>
              <a:rPr lang="en-US" altLang="en-US" dirty="0" smtClean="0"/>
              <a:t>Belgian Development Cooperation - DGD - D3 Civil Society Cooperation</a:t>
            </a:r>
            <a:endParaRPr lang="fr-BE" altLang="en-US" dirty="0"/>
          </a:p>
        </p:txBody>
      </p:sp>
      <p:pic>
        <p:nvPicPr>
          <p:cNvPr id="8196" name="Picture 4" descr="Afbeeldingsresultaat voor conclu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060848"/>
            <a:ext cx="5615136" cy="381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05120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			Use of charters: 				</a:t>
            </a:r>
            <a:r>
              <a:rPr lang="fr-BE" dirty="0" err="1" smtClean="0"/>
              <a:t>bridging</a:t>
            </a:r>
            <a:r>
              <a:rPr lang="fr-BE" dirty="0" smtClean="0"/>
              <a:t> the gap? </a:t>
            </a:r>
            <a:endParaRPr lang="nl-NL" dirty="0"/>
          </a:p>
        </p:txBody>
      </p:sp>
      <p:sp>
        <p:nvSpPr>
          <p:cNvPr id="3" name="Tijdelijke aanduiding voor inhoud 2"/>
          <p:cNvSpPr>
            <a:spLocks noGrp="1"/>
          </p:cNvSpPr>
          <p:nvPr>
            <p:ph idx="1"/>
          </p:nvPr>
        </p:nvSpPr>
        <p:spPr/>
        <p:txBody>
          <a:bodyPr/>
          <a:lstStyle/>
          <a:p>
            <a:endParaRPr lang="en-US" sz="1600" dirty="0" smtClean="0"/>
          </a:p>
          <a:p>
            <a:pPr>
              <a:buFont typeface="Arial" panose="020B0604020202020204" pitchFamily="34" charset="0"/>
              <a:buChar char="•"/>
            </a:pPr>
            <a:r>
              <a:rPr lang="en-US" sz="1600" dirty="0" smtClean="0"/>
              <a:t>Charters can help to bridge this gap and facilitate both alignment and autonomy. </a:t>
            </a:r>
          </a:p>
          <a:p>
            <a:endParaRPr lang="en-US" sz="1600" dirty="0" smtClean="0"/>
          </a:p>
          <a:p>
            <a:pPr>
              <a:buFont typeface="Arial" panose="020B0604020202020204" pitchFamily="34" charset="0"/>
              <a:buChar char="•"/>
            </a:pPr>
            <a:r>
              <a:rPr lang="en-US" sz="1600" dirty="0" smtClean="0"/>
              <a:t>Donors get the overall alignment, progress tracking and predictability they need, while at the same time NGO’s can work the way that best suits them within the </a:t>
            </a:r>
            <a:r>
              <a:rPr lang="en-US" sz="1600" dirty="0"/>
              <a:t>framework of a basic Declaration of Commitment, at their own pace</a:t>
            </a:r>
          </a:p>
          <a:p>
            <a:endParaRPr lang="en-US" sz="1600" dirty="0" smtClean="0"/>
          </a:p>
          <a:p>
            <a:r>
              <a:rPr lang="en-US" sz="1600" u="sng" dirty="0" smtClean="0"/>
              <a:t>PRO / CONTRA</a:t>
            </a:r>
          </a:p>
          <a:p>
            <a:pPr>
              <a:buFont typeface="Arial" panose="020B0604020202020204" pitchFamily="34" charset="0"/>
              <a:buChar char="•"/>
            </a:pPr>
            <a:r>
              <a:rPr lang="en-US" sz="1600" dirty="0" smtClean="0"/>
              <a:t>It’s not magic. Since it’s only on a voluntary basis, implementation is hard to impose.</a:t>
            </a:r>
          </a:p>
          <a:p>
            <a:endParaRPr lang="en-US" sz="1600" dirty="0" smtClean="0"/>
          </a:p>
          <a:p>
            <a:pPr>
              <a:buFont typeface="Arial" panose="020B0604020202020204" pitchFamily="34" charset="0"/>
              <a:buChar char="•"/>
            </a:pPr>
            <a:r>
              <a:rPr lang="en-US" sz="1600" dirty="0" smtClean="0"/>
              <a:t>Charters came to life after long and participative process of negotiations with the sector.  The practices of multiple NGO’s are aggregated, while simultaneously overall vision and goals are made transparent to everyone.</a:t>
            </a:r>
          </a:p>
          <a:p>
            <a:pPr>
              <a:buFont typeface="Arial" panose="020B0604020202020204" pitchFamily="34" charset="0"/>
              <a:buChar char="•"/>
            </a:pPr>
            <a:endParaRPr lang="en-US" sz="1600" dirty="0" smtClean="0"/>
          </a:p>
          <a:p>
            <a:pPr>
              <a:buFont typeface="Arial" panose="020B0604020202020204" pitchFamily="34" charset="0"/>
              <a:buChar char="•"/>
            </a:pPr>
            <a:r>
              <a:rPr lang="en-US" sz="1600" b="1" dirty="0" smtClean="0"/>
              <a:t>Soft law?</a:t>
            </a:r>
            <a:endParaRPr lang="nl-NL" sz="1600" b="1" dirty="0"/>
          </a:p>
        </p:txBody>
      </p:sp>
      <p:sp>
        <p:nvSpPr>
          <p:cNvPr id="4" name="Tijdelijke aanduiding voor voettekst 3"/>
          <p:cNvSpPr>
            <a:spLocks noGrp="1"/>
          </p:cNvSpPr>
          <p:nvPr>
            <p:ph type="ftr" sz="quarter" idx="10"/>
          </p:nvPr>
        </p:nvSpPr>
        <p:spPr/>
        <p:txBody>
          <a:bodyPr/>
          <a:lstStyle/>
          <a:p>
            <a:pPr>
              <a:defRPr/>
            </a:pPr>
            <a:r>
              <a:rPr lang="en-US" altLang="en-US" dirty="0" smtClean="0"/>
              <a:t>Belgian Development Cooperation - DGD - D3 Civil Society Cooperation</a:t>
            </a:r>
            <a:endParaRPr lang="fr-BE" alt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88640"/>
            <a:ext cx="2781300"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062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pic>
        <p:nvPicPr>
          <p:cNvPr id="10244" name="Picture 4" descr="Afbeeldingsresultaat voor thank you">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744" y="1196752"/>
            <a:ext cx="4486275" cy="3362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045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p:cNvSpPr>
            <a:spLocks noGrp="1"/>
          </p:cNvSpPr>
          <p:nvPr>
            <p:ph type="ftr"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Belgian Development Cooperation - DGD - D3 Civil Society Cooperation</a:t>
            </a:r>
            <a:endParaRPr lang="fr-BE" altLang="en-US"/>
          </a:p>
        </p:txBody>
      </p:sp>
      <p:sp>
        <p:nvSpPr>
          <p:cNvPr id="4099" name="Rectangle 2"/>
          <p:cNvSpPr>
            <a:spLocks noGrp="1" noChangeArrowheads="1"/>
          </p:cNvSpPr>
          <p:nvPr>
            <p:ph type="title"/>
          </p:nvPr>
        </p:nvSpPr>
        <p:spPr/>
        <p:txBody>
          <a:bodyPr/>
          <a:lstStyle/>
          <a:p>
            <a:pPr algn="l" eaLnBrk="1" hangingPunct="1"/>
            <a:r>
              <a:rPr lang="en-US" altLang="en-US" dirty="0" smtClean="0"/>
              <a:t>3 Belgian examples</a:t>
            </a:r>
          </a:p>
        </p:txBody>
      </p:sp>
      <p:graphicFrame>
        <p:nvGraphicFramePr>
          <p:cNvPr id="2" name="Diagram 1"/>
          <p:cNvGraphicFramePr/>
          <p:nvPr>
            <p:extLst>
              <p:ext uri="{D42A27DB-BD31-4B8C-83A1-F6EECF244321}">
                <p14:modId xmlns:p14="http://schemas.microsoft.com/office/powerpoint/2010/main" val="2486611518"/>
              </p:ext>
            </p:extLst>
          </p:nvPr>
        </p:nvGraphicFramePr>
        <p:xfrm>
          <a:off x="468313" y="1557338"/>
          <a:ext cx="8229600" cy="4392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Sources</a:t>
            </a:r>
            <a:endParaRPr lang="nl-NL" dirty="0"/>
          </a:p>
        </p:txBody>
      </p:sp>
      <p:sp>
        <p:nvSpPr>
          <p:cNvPr id="3" name="Tijdelijke aanduiding voor inhoud 2"/>
          <p:cNvSpPr>
            <a:spLocks noGrp="1"/>
          </p:cNvSpPr>
          <p:nvPr>
            <p:ph idx="1"/>
          </p:nvPr>
        </p:nvSpPr>
        <p:spPr/>
        <p:txBody>
          <a:bodyPr/>
          <a:lstStyle/>
          <a:p>
            <a:pPr marL="457200" indent="-457200">
              <a:buFontTx/>
              <a:buChar char="-"/>
            </a:pPr>
            <a:r>
              <a:rPr lang="nl-NL" sz="1600" dirty="0" smtClean="0">
                <a:hlinkClick r:id="rId2"/>
              </a:rPr>
              <a:t>https</a:t>
            </a:r>
            <a:r>
              <a:rPr lang="nl-NL" sz="1600" dirty="0">
                <a:hlinkClick r:id="rId2"/>
              </a:rPr>
              <a:t>://</a:t>
            </a:r>
            <a:r>
              <a:rPr lang="nl-NL" sz="1600" dirty="0" smtClean="0">
                <a:hlinkClick r:id="rId2"/>
              </a:rPr>
              <a:t>favrohub.com/autonomy-and-alignment-theyre-not-mutually-exclusive-5657531de11e</a:t>
            </a:r>
            <a:endParaRPr lang="nl-NL" sz="1600" dirty="0" smtClean="0"/>
          </a:p>
          <a:p>
            <a:pPr marL="0" indent="0"/>
            <a:endParaRPr lang="nl-NL" sz="1600" dirty="0" smtClean="0"/>
          </a:p>
          <a:p>
            <a:pPr marL="457200" indent="-457200">
              <a:buFontTx/>
              <a:buChar char="-"/>
            </a:pPr>
            <a:r>
              <a:rPr lang="nl-NL" sz="1600" dirty="0">
                <a:hlinkClick r:id="rId3"/>
              </a:rPr>
              <a:t>https://</a:t>
            </a:r>
            <a:r>
              <a:rPr lang="nl-NL" sz="1600" dirty="0" smtClean="0">
                <a:hlinkClick r:id="rId3"/>
              </a:rPr>
              <a:t>www.youtube.com/watch?v=te-oSAgdtxA</a:t>
            </a:r>
            <a:endParaRPr lang="nl-NL" sz="1600" dirty="0" smtClean="0"/>
          </a:p>
          <a:p>
            <a:pPr marL="0" indent="0"/>
            <a:endParaRPr lang="nl-NL" sz="1600" dirty="0" smtClean="0"/>
          </a:p>
          <a:p>
            <a:pPr marL="457200" indent="-457200">
              <a:buFontTx/>
              <a:buChar char="-"/>
            </a:pPr>
            <a:r>
              <a:rPr lang="nl-NL" sz="1600" dirty="0">
                <a:hlinkClick r:id="rId4"/>
              </a:rPr>
              <a:t>https://</a:t>
            </a:r>
            <a:r>
              <a:rPr lang="nl-NL" sz="1600" dirty="0" smtClean="0">
                <a:hlinkClick r:id="rId4"/>
              </a:rPr>
              <a:t>diplomatie.belgium.be/en/newsroom/news/2018/compulsary_ethical_codes_all_ngos</a:t>
            </a:r>
            <a:endParaRPr lang="nl-NL" sz="1600" dirty="0" smtClean="0"/>
          </a:p>
          <a:p>
            <a:pPr marL="0" indent="0"/>
            <a:endParaRPr lang="nl-NL" sz="1600" dirty="0" smtClean="0"/>
          </a:p>
          <a:p>
            <a:pPr marL="457200" indent="-457200">
              <a:buFontTx/>
              <a:buChar char="-"/>
            </a:pPr>
            <a:r>
              <a:rPr lang="nl-NL" sz="1600" dirty="0">
                <a:hlinkClick r:id="rId5"/>
              </a:rPr>
              <a:t>https://</a:t>
            </a:r>
            <a:r>
              <a:rPr lang="nl-NL" sz="1600" dirty="0" smtClean="0">
                <a:hlinkClick r:id="rId5"/>
              </a:rPr>
              <a:t>diplomatie.belgium.be/en/newsroom/news/2017/quality_pharmaceutical_products_in_developing_countries</a:t>
            </a:r>
            <a:endParaRPr lang="nl-NL" sz="1600" dirty="0" smtClean="0"/>
          </a:p>
          <a:p>
            <a:pPr marL="457200" indent="-457200">
              <a:buFontTx/>
              <a:buChar char="-"/>
            </a:pPr>
            <a:endParaRPr lang="fr-BE" sz="1600" dirty="0" smtClean="0"/>
          </a:p>
          <a:p>
            <a:pPr marL="457200" indent="-457200">
              <a:buFontTx/>
              <a:buChar char="-"/>
            </a:pPr>
            <a:r>
              <a:rPr lang="fr-BE" sz="1600" dirty="0">
                <a:hlinkClick r:id="rId6"/>
              </a:rPr>
              <a:t>https://</a:t>
            </a:r>
            <a:r>
              <a:rPr lang="fr-BE" sz="1600" dirty="0" smtClean="0">
                <a:hlinkClick r:id="rId6"/>
              </a:rPr>
              <a:t>diplomatie.belgium.be/en/newsroom/news/2016/belgian_companies_ngos_and_public_sector_sign_belgian_sdg_charter</a:t>
            </a:r>
            <a:endParaRPr lang="fr-BE" sz="1600" dirty="0" smtClean="0"/>
          </a:p>
          <a:p>
            <a:pPr marL="457200" indent="-457200">
              <a:buFontTx/>
              <a:buChar char="-"/>
            </a:pPr>
            <a:endParaRPr lang="fr-BE" sz="1600" dirty="0"/>
          </a:p>
          <a:p>
            <a:pPr marL="457200" indent="-457200">
              <a:buFontTx/>
              <a:buChar char="-"/>
            </a:pPr>
            <a:r>
              <a:rPr lang="fr-BE" sz="1600" dirty="0">
                <a:hlinkClick r:id="rId7"/>
              </a:rPr>
              <a:t>https://</a:t>
            </a:r>
            <a:r>
              <a:rPr lang="fr-BE" sz="1600" dirty="0" smtClean="0">
                <a:hlinkClick r:id="rId7"/>
              </a:rPr>
              <a:t>www.mo.be/interview/ngo-s-zijn-geen-engelen-maar-het-publiek-mag-ons-wel-aan-hogere-ethische-standaarden?utm_campaign=emo&amp;utm_medium=newsletter&amp;utm_source=emai</a:t>
            </a:r>
            <a:endParaRPr lang="fr-BE" sz="1600" dirty="0" smtClean="0"/>
          </a:p>
          <a:p>
            <a:pPr marL="457200" indent="-457200">
              <a:buFontTx/>
              <a:buChar char="-"/>
            </a:pPr>
            <a:r>
              <a:rPr lang="fr-BE" sz="1600" dirty="0" smtClean="0"/>
              <a:t>l</a:t>
            </a:r>
          </a:p>
          <a:p>
            <a:pPr marL="457200" indent="-457200">
              <a:buFontTx/>
              <a:buChar char="-"/>
            </a:pPr>
            <a:endParaRPr lang="fr-BE" sz="1600" dirty="0"/>
          </a:p>
          <a:p>
            <a:pPr marL="0" indent="0"/>
            <a:endParaRPr lang="nl-NL" sz="1600" dirty="0" smtClean="0"/>
          </a:p>
          <a:p>
            <a:pPr marL="457200" indent="-457200">
              <a:buFontTx/>
              <a:buChar char="-"/>
            </a:pPr>
            <a:endParaRPr lang="nl-NL" dirty="0" smtClean="0"/>
          </a:p>
          <a:p>
            <a:pPr marL="457200" indent="-457200">
              <a:buFontTx/>
              <a:buChar char="-"/>
            </a:pPr>
            <a:endParaRPr lang="nl-NL" dirty="0" smtClean="0"/>
          </a:p>
          <a:p>
            <a:pPr marL="457200" indent="-457200">
              <a:buFontTx/>
              <a:buChar char="-"/>
            </a:pPr>
            <a:endParaRPr lang="nl-NL" dirty="0"/>
          </a:p>
        </p:txBody>
      </p:sp>
      <p:sp>
        <p:nvSpPr>
          <p:cNvPr id="4" name="Tijdelijke aanduiding voor voettekst 3"/>
          <p:cNvSpPr>
            <a:spLocks noGrp="1"/>
          </p:cNvSpPr>
          <p:nvPr>
            <p:ph type="ftr" sz="quarter" idx="10"/>
          </p:nvPr>
        </p:nvSpPr>
        <p:spPr/>
        <p:txBody>
          <a:bodyPr/>
          <a:lstStyle/>
          <a:p>
            <a:pPr>
              <a:defRPr/>
            </a:pPr>
            <a:r>
              <a:rPr lang="en-US" altLang="en-US" dirty="0" smtClean="0"/>
              <a:t>B</a:t>
            </a:r>
          </a:p>
          <a:p>
            <a:pPr>
              <a:defRPr/>
            </a:pPr>
            <a:r>
              <a:rPr lang="en-US" altLang="en-US" dirty="0" err="1" smtClean="0"/>
              <a:t>elgian</a:t>
            </a:r>
            <a:r>
              <a:rPr lang="en-US" altLang="en-US" dirty="0" smtClean="0"/>
              <a:t> Development Cooperation - DGD - D3 Civil Society Cooperation</a:t>
            </a:r>
            <a:endParaRPr lang="fr-BE" altLang="en-US" dirty="0"/>
          </a:p>
        </p:txBody>
      </p:sp>
    </p:spTree>
    <p:extLst>
      <p:ext uri="{BB962C8B-B14F-4D97-AF65-F5344CB8AC3E}">
        <p14:creationId xmlns:p14="http://schemas.microsoft.com/office/powerpoint/2010/main" val="676832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BE" dirty="0" smtClean="0"/>
              <a:t>Key Questions</a:t>
            </a:r>
            <a:endParaRPr lang="nl-NL" dirty="0"/>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2607118564"/>
              </p:ext>
            </p:extLst>
          </p:nvPr>
        </p:nvGraphicFramePr>
        <p:xfrm>
          <a:off x="468313" y="1557338"/>
          <a:ext cx="8229600" cy="4392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1579029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742950" indent="-742950" algn="l">
              <a:buFont typeface="+mj-lt"/>
              <a:buAutoNum type="arabicPeriod"/>
            </a:pPr>
            <a:r>
              <a:rPr lang="fr-BE" dirty="0" smtClean="0"/>
              <a:t>SDG Charter</a:t>
            </a:r>
            <a:endParaRPr lang="nl-NL" dirty="0"/>
          </a:p>
        </p:txBody>
      </p:sp>
      <p:sp>
        <p:nvSpPr>
          <p:cNvPr id="3" name="Tijdelijke aanduiding voor inhoud 2"/>
          <p:cNvSpPr>
            <a:spLocks noGrp="1"/>
          </p:cNvSpPr>
          <p:nvPr>
            <p:ph idx="1"/>
          </p:nvPr>
        </p:nvSpPr>
        <p:spPr/>
        <p:txBody>
          <a:bodyPr/>
          <a:lstStyle/>
          <a:p>
            <a:pPr>
              <a:buFontTx/>
              <a:buChar char="-"/>
            </a:pPr>
            <a:endParaRPr lang="en-US" sz="1600" dirty="0" smtClean="0"/>
          </a:p>
          <a:p>
            <a:pPr>
              <a:buFontTx/>
              <a:buChar char="-"/>
            </a:pPr>
            <a:endParaRPr lang="en-US" sz="1600" dirty="0"/>
          </a:p>
          <a:p>
            <a:pPr>
              <a:buFontTx/>
              <a:buChar char="-"/>
            </a:pPr>
            <a:r>
              <a:rPr lang="en-US" sz="1600" dirty="0" smtClean="0"/>
              <a:t>To </a:t>
            </a:r>
            <a:r>
              <a:rPr lang="en-US" sz="1600" b="1" dirty="0"/>
              <a:t>promote and to fulfill </a:t>
            </a:r>
            <a:r>
              <a:rPr lang="en-US" sz="1600" dirty="0"/>
              <a:t>the Sustainable Development Goals </a:t>
            </a:r>
            <a:r>
              <a:rPr lang="en-US" sz="1600" dirty="0" smtClean="0"/>
              <a:t>together, </a:t>
            </a:r>
            <a:r>
              <a:rPr lang="en-US" sz="1600" b="1" dirty="0" smtClean="0"/>
              <a:t>bridge </a:t>
            </a:r>
            <a:r>
              <a:rPr lang="en-US" sz="1600" b="1" dirty="0"/>
              <a:t>the gap </a:t>
            </a:r>
            <a:r>
              <a:rPr lang="en-US" sz="1600" dirty="0"/>
              <a:t>between international development, the private sector and civil society.</a:t>
            </a:r>
          </a:p>
          <a:p>
            <a:pPr>
              <a:buFontTx/>
              <a:buChar char="-"/>
            </a:pPr>
            <a:endParaRPr lang="en-US" sz="1600" dirty="0" smtClean="0"/>
          </a:p>
          <a:p>
            <a:pPr>
              <a:buFontTx/>
              <a:buChar char="-"/>
            </a:pPr>
            <a:r>
              <a:rPr lang="en-US" sz="1600" dirty="0" smtClean="0"/>
              <a:t>more </a:t>
            </a:r>
            <a:r>
              <a:rPr lang="en-US" sz="1600" dirty="0"/>
              <a:t>than 80 </a:t>
            </a:r>
            <a:r>
              <a:rPr lang="en-US" sz="1600" dirty="0" smtClean="0"/>
              <a:t> Belgian </a:t>
            </a:r>
            <a:r>
              <a:rPr lang="en-US" sz="1600" dirty="0"/>
              <a:t>companies, </a:t>
            </a:r>
            <a:r>
              <a:rPr lang="en-US" sz="1600" dirty="0" smtClean="0"/>
              <a:t>CSO’s </a:t>
            </a:r>
            <a:r>
              <a:rPr lang="en-US" sz="1600" dirty="0"/>
              <a:t>and representatives of the public sector that </a:t>
            </a:r>
            <a:r>
              <a:rPr lang="en-US" sz="1600" dirty="0" smtClean="0"/>
              <a:t>signed the </a:t>
            </a:r>
            <a:r>
              <a:rPr lang="en-US" sz="1600" dirty="0"/>
              <a:t>Belgian SDG Charter for </a:t>
            </a:r>
            <a:r>
              <a:rPr lang="en-US" sz="1600" dirty="0" smtClean="0"/>
              <a:t>International Development</a:t>
            </a:r>
          </a:p>
          <a:p>
            <a:pPr marL="0" indent="0"/>
            <a:endParaRPr lang="en-US" sz="1600" dirty="0" smtClean="0"/>
          </a:p>
          <a:p>
            <a:pPr>
              <a:buFontTx/>
              <a:buChar char="-"/>
            </a:pPr>
            <a:r>
              <a:rPr lang="en-US" sz="1600" dirty="0" smtClean="0"/>
              <a:t>Shared commitment: Collaboration </a:t>
            </a:r>
            <a:r>
              <a:rPr lang="en-US" sz="1600" dirty="0"/>
              <a:t>around five core themes</a:t>
            </a:r>
          </a:p>
          <a:p>
            <a:r>
              <a:rPr lang="en-US" sz="1600" dirty="0" smtClean="0"/>
              <a:t>	 (</a:t>
            </a:r>
            <a:r>
              <a:rPr lang="en-US" sz="1600" dirty="0"/>
              <a:t>1) health, (2) renewable energy, (3) </a:t>
            </a:r>
            <a:r>
              <a:rPr lang="en-US" sz="1600" dirty="0" err="1"/>
              <a:t>digitalisation</a:t>
            </a:r>
            <a:r>
              <a:rPr lang="en-US" sz="1600" dirty="0"/>
              <a:t>, (4) agriculture and nutrition and (5) sustainable </a:t>
            </a:r>
            <a:r>
              <a:rPr lang="en-US" sz="1600" dirty="0" smtClean="0"/>
              <a:t>enterprise.</a:t>
            </a:r>
          </a:p>
          <a:p>
            <a:pPr marL="0" indent="0"/>
            <a:endParaRPr lang="en-US" sz="1600" dirty="0"/>
          </a:p>
          <a:p>
            <a:pPr marL="400050" lvl="1" indent="0">
              <a:buNone/>
            </a:pPr>
            <a:endParaRPr lang="en-US" sz="1200" dirty="0">
              <a:sym typeface="Wingdings" panose="05000000000000000000" pitchFamily="2" charset="2"/>
            </a:endParaRPr>
          </a:p>
          <a:p>
            <a:pPr marL="285750" indent="-285750">
              <a:buFontTx/>
              <a:buChar char="-"/>
            </a:pPr>
            <a:endParaRPr lang="en-US" sz="1600" dirty="0"/>
          </a:p>
          <a:p>
            <a:r>
              <a:rPr lang="en-US" sz="1600" dirty="0"/>
              <a:t> </a:t>
            </a:r>
            <a:r>
              <a:rPr lang="en-US" sz="1600" dirty="0" smtClean="0"/>
              <a:t>  </a:t>
            </a:r>
            <a:endParaRPr lang="en-US" sz="1600" dirty="0"/>
          </a:p>
        </p:txBody>
      </p:sp>
      <p:sp>
        <p:nvSpPr>
          <p:cNvPr id="4" name="Tijdelijke aanduiding voor voettekst 3"/>
          <p:cNvSpPr>
            <a:spLocks noGrp="1"/>
          </p:cNvSpPr>
          <p:nvPr>
            <p:ph type="ftr" sz="quarter" idx="10"/>
          </p:nvPr>
        </p:nvSpPr>
        <p:spPr/>
        <p:txBody>
          <a:bodyPr/>
          <a:lstStyle/>
          <a:p>
            <a:pPr>
              <a:defRPr/>
            </a:pPr>
            <a:r>
              <a:rPr lang="en-US" altLang="en-US" dirty="0"/>
              <a:t>Belgian Development Cooperation - DGD - D3 Civil Society Cooperation</a:t>
            </a:r>
            <a:endParaRPr lang="fr-BE" altLang="en-US" dirty="0"/>
          </a:p>
          <a:p>
            <a:pPr>
              <a:defRPr/>
            </a:pPr>
            <a:endParaRPr lang="fr-BE" alt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188640"/>
            <a:ext cx="413995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4979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a:buFontTx/>
              <a:buChar char="-"/>
            </a:pPr>
            <a:endParaRPr lang="en-US" sz="1600" dirty="0"/>
          </a:p>
          <a:p>
            <a:pPr>
              <a:buFontTx/>
              <a:buChar char="-"/>
            </a:pPr>
            <a:r>
              <a:rPr lang="en-US" sz="1600" b="1" dirty="0" smtClean="0"/>
              <a:t>aim of the SDG-charter</a:t>
            </a:r>
            <a:r>
              <a:rPr lang="en-US" sz="1600" dirty="0" smtClean="0"/>
              <a:t>:</a:t>
            </a:r>
            <a:endParaRPr lang="en-US" sz="1600" dirty="0"/>
          </a:p>
          <a:p>
            <a:pPr marL="0" indent="0"/>
            <a:endParaRPr lang="en-US" sz="1600" dirty="0" smtClean="0"/>
          </a:p>
          <a:p>
            <a:pPr marL="0" indent="0"/>
            <a:r>
              <a:rPr lang="en-US" sz="1600" dirty="0"/>
              <a:t>T</a:t>
            </a:r>
            <a:r>
              <a:rPr lang="en-US" sz="1600" dirty="0" smtClean="0"/>
              <a:t>o </a:t>
            </a:r>
            <a:r>
              <a:rPr lang="en-US" sz="1600" dirty="0"/>
              <a:t>link private sector, authorities and CSO on the SDG’s so that Belgian private companies, development actors from the civil society and the public sector ultimately mutually reinforce one another in </a:t>
            </a:r>
            <a:r>
              <a:rPr lang="en-US" sz="1600" dirty="0" err="1"/>
              <a:t>favour</a:t>
            </a:r>
            <a:r>
              <a:rPr lang="en-US" sz="1600" dirty="0"/>
              <a:t> of sustainable and inclusive economic growth and development in our country but also in partner countries of the Belgian development </a:t>
            </a:r>
            <a:r>
              <a:rPr lang="en-US" sz="1600" dirty="0" smtClean="0"/>
              <a:t>policy,</a:t>
            </a:r>
            <a:endParaRPr lang="en-US" sz="1600" dirty="0"/>
          </a:p>
          <a:p>
            <a:endParaRPr lang="fr-BE" sz="1600" dirty="0"/>
          </a:p>
          <a:p>
            <a:pPr>
              <a:buFontTx/>
              <a:buChar char="-"/>
            </a:pPr>
            <a:r>
              <a:rPr lang="fr-BE" sz="1600" dirty="0" err="1" smtClean="0"/>
              <a:t>Some</a:t>
            </a:r>
            <a:r>
              <a:rPr lang="fr-BE" sz="1600" dirty="0" smtClean="0"/>
              <a:t> </a:t>
            </a:r>
            <a:r>
              <a:rPr lang="fr-BE" sz="1600" b="1" dirty="0" err="1"/>
              <a:t>critical</a:t>
            </a:r>
            <a:r>
              <a:rPr lang="fr-BE" sz="1600" dirty="0"/>
              <a:t> </a:t>
            </a:r>
            <a:r>
              <a:rPr lang="fr-BE" sz="1600" dirty="0" err="1"/>
              <a:t>reactions</a:t>
            </a:r>
            <a:r>
              <a:rPr lang="fr-BE" sz="1600" dirty="0"/>
              <a:t> </a:t>
            </a:r>
            <a:r>
              <a:rPr lang="fr-BE" sz="1600" dirty="0" err="1"/>
              <a:t>from</a:t>
            </a:r>
            <a:r>
              <a:rPr lang="fr-BE" sz="1600" dirty="0"/>
              <a:t> </a:t>
            </a:r>
            <a:r>
              <a:rPr lang="fr-BE" sz="1600" dirty="0" err="1"/>
              <a:t>NGO’s</a:t>
            </a:r>
            <a:r>
              <a:rPr lang="fr-BE" sz="1600" dirty="0"/>
              <a:t>: </a:t>
            </a:r>
            <a:endParaRPr lang="fr-BE" sz="1600" dirty="0" smtClean="0"/>
          </a:p>
          <a:p>
            <a:pPr marL="0" indent="0"/>
            <a:endParaRPr lang="fr-BE" sz="1600" dirty="0"/>
          </a:p>
          <a:p>
            <a:pPr marL="0" indent="0"/>
            <a:r>
              <a:rPr lang="fr-BE" sz="1600" dirty="0" err="1" smtClean="0"/>
              <a:t>whose</a:t>
            </a:r>
            <a:r>
              <a:rPr lang="fr-BE" sz="1600" dirty="0" smtClean="0"/>
              <a:t> </a:t>
            </a:r>
            <a:r>
              <a:rPr lang="fr-BE" sz="1600" dirty="0"/>
              <a:t>agenda are </a:t>
            </a:r>
            <a:r>
              <a:rPr lang="fr-BE" sz="1600" dirty="0" err="1"/>
              <a:t>we</a:t>
            </a:r>
            <a:r>
              <a:rPr lang="fr-BE" sz="1600" dirty="0"/>
              <a:t> </a:t>
            </a:r>
            <a:r>
              <a:rPr lang="fr-BE" sz="1600" dirty="0" err="1"/>
              <a:t>executing</a:t>
            </a:r>
            <a:r>
              <a:rPr lang="fr-BE" sz="1600" dirty="0"/>
              <a:t>?  « instrumentalisation »? </a:t>
            </a:r>
            <a:endParaRPr lang="nl-NL" sz="1600" dirty="0"/>
          </a:p>
        </p:txBody>
      </p:sp>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1513008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fr-BE" dirty="0" smtClean="0"/>
              <a:t>2. Charter on high </a:t>
            </a:r>
            <a:r>
              <a:rPr lang="fr-BE" dirty="0" err="1" smtClean="0"/>
              <a:t>quality</a:t>
            </a:r>
            <a:r>
              <a:rPr lang="fr-BE" dirty="0" smtClean="0"/>
              <a:t> </a:t>
            </a:r>
            <a:r>
              <a:rPr lang="fr-BE" dirty="0" err="1"/>
              <a:t>m</a:t>
            </a:r>
            <a:r>
              <a:rPr lang="fr-BE" dirty="0" err="1" smtClean="0"/>
              <a:t>edicines</a:t>
            </a:r>
            <a:r>
              <a:rPr lang="fr-BE" dirty="0" smtClean="0"/>
              <a:t> </a:t>
            </a:r>
            <a:endParaRPr lang="nl-NL" dirty="0"/>
          </a:p>
        </p:txBody>
      </p:sp>
      <p:sp>
        <p:nvSpPr>
          <p:cNvPr id="3" name="Tijdelijke aanduiding voor inhoud 2"/>
          <p:cNvSpPr>
            <a:spLocks noGrp="1"/>
          </p:cNvSpPr>
          <p:nvPr>
            <p:ph idx="1"/>
          </p:nvPr>
        </p:nvSpPr>
        <p:spPr/>
        <p:txBody>
          <a:bodyPr/>
          <a:lstStyle/>
          <a:p>
            <a:pPr marL="285750" indent="-285750">
              <a:buFontTx/>
              <a:buChar char="-"/>
            </a:pPr>
            <a:endParaRPr lang="en-US" sz="1600" dirty="0" smtClean="0"/>
          </a:p>
          <a:p>
            <a:pPr marL="285750" indent="-285750">
              <a:buFontTx/>
              <a:buChar char="-"/>
            </a:pPr>
            <a:r>
              <a:rPr lang="en-US" sz="1600" dirty="0" smtClean="0"/>
              <a:t>Initiated </a:t>
            </a:r>
            <a:r>
              <a:rPr lang="en-US" sz="1600" dirty="0" smtClean="0"/>
              <a:t>by </a:t>
            </a:r>
            <a:r>
              <a:rPr lang="en-US" sz="1600" b="1" dirty="0"/>
              <a:t>Be-cause </a:t>
            </a:r>
            <a:r>
              <a:rPr lang="en-US" sz="1600" b="1" dirty="0" smtClean="0"/>
              <a:t>Health </a:t>
            </a:r>
            <a:r>
              <a:rPr lang="en-US" sz="1600" dirty="0" smtClean="0"/>
              <a:t>(the </a:t>
            </a:r>
            <a:r>
              <a:rPr lang="en-US" sz="1600" dirty="0"/>
              <a:t>Belgian Platform for </a:t>
            </a:r>
          </a:p>
          <a:p>
            <a:pPr marL="0" indent="0"/>
            <a:r>
              <a:rPr lang="en-US" sz="1600" dirty="0"/>
              <a:t> </a:t>
            </a:r>
            <a:r>
              <a:rPr lang="en-US" sz="1600" dirty="0" smtClean="0"/>
              <a:t>   International </a:t>
            </a:r>
            <a:r>
              <a:rPr lang="en-US" sz="1600" dirty="0" smtClean="0"/>
              <a:t>Health), </a:t>
            </a:r>
            <a:r>
              <a:rPr lang="en-US" sz="1600" dirty="0" smtClean="0"/>
              <a:t>supported by Belgian Government</a:t>
            </a:r>
          </a:p>
          <a:p>
            <a:pPr>
              <a:buFontTx/>
              <a:buChar char="-"/>
            </a:pPr>
            <a:endParaRPr lang="en-US" sz="1600" dirty="0" smtClean="0"/>
          </a:p>
          <a:p>
            <a:pPr>
              <a:buFontTx/>
              <a:buChar char="-"/>
            </a:pPr>
            <a:r>
              <a:rPr lang="en-US" sz="1600" b="1" dirty="0" smtClean="0"/>
              <a:t>Objective</a:t>
            </a:r>
            <a:r>
              <a:rPr lang="en-US" sz="1600" dirty="0" smtClean="0"/>
              <a:t>: better </a:t>
            </a:r>
            <a:r>
              <a:rPr lang="en-US" sz="1600" dirty="0"/>
              <a:t>monitor the quality of pharmaceutical products in developing </a:t>
            </a:r>
            <a:r>
              <a:rPr lang="en-US" sz="1600" dirty="0" smtClean="0"/>
              <a:t>countries (1/4</a:t>
            </a:r>
            <a:r>
              <a:rPr lang="en-US" sz="1600" baseline="30000" dirty="0" smtClean="0"/>
              <a:t>th</a:t>
            </a:r>
            <a:r>
              <a:rPr lang="en-US" sz="1600" dirty="0" smtClean="0"/>
              <a:t> = bad quality)</a:t>
            </a:r>
          </a:p>
          <a:p>
            <a:pPr marL="0" indent="0"/>
            <a:endParaRPr lang="en-US" sz="1600" dirty="0"/>
          </a:p>
          <a:p>
            <a:pPr>
              <a:buFontTx/>
              <a:buChar char="-"/>
            </a:pPr>
            <a:r>
              <a:rPr lang="en-US" sz="1600" dirty="0"/>
              <a:t>signed </a:t>
            </a:r>
            <a:r>
              <a:rPr lang="en-US" sz="1600" dirty="0" smtClean="0"/>
              <a:t>together </a:t>
            </a:r>
            <a:r>
              <a:rPr lang="en-US" sz="1600" dirty="0"/>
              <a:t>with </a:t>
            </a:r>
            <a:r>
              <a:rPr lang="en-US" sz="1600" dirty="0" smtClean="0"/>
              <a:t>(+- 20) NGOs </a:t>
            </a:r>
            <a:r>
              <a:rPr lang="en-US" sz="1600" dirty="0"/>
              <a:t>and other actors of the Belgian Official Development Aid (ODA), a </a:t>
            </a:r>
            <a:r>
              <a:rPr lang="en-US" sz="1600" b="1" dirty="0"/>
              <a:t>declaration of </a:t>
            </a:r>
            <a:r>
              <a:rPr lang="en-US" sz="1600" b="1" dirty="0" smtClean="0"/>
              <a:t>commitment</a:t>
            </a:r>
          </a:p>
          <a:p>
            <a:endParaRPr lang="en-US" sz="1600" dirty="0"/>
          </a:p>
          <a:p>
            <a:r>
              <a:rPr lang="fr-FR" sz="1100" dirty="0" smtClean="0"/>
              <a:t>	L’Association </a:t>
            </a:r>
            <a:r>
              <a:rPr lang="fr-FR" sz="1100" dirty="0"/>
              <a:t>pour la Promotion de l'Education et de la Formation à </a:t>
            </a:r>
            <a:r>
              <a:rPr lang="fr-FR" sz="1100" dirty="0" smtClean="0"/>
              <a:t>l'Etranger, L’Académie </a:t>
            </a:r>
            <a:r>
              <a:rPr lang="fr-FR" sz="1100" dirty="0"/>
              <a:t>de Recherche et d'Enseignement </a:t>
            </a:r>
            <a:r>
              <a:rPr lang="fr-FR" sz="1100" dirty="0" smtClean="0"/>
              <a:t>supérieur, </a:t>
            </a:r>
            <a:r>
              <a:rPr lang="fr-FR" sz="1100" dirty="0" err="1" smtClean="0"/>
              <a:t>Artsen</a:t>
            </a:r>
            <a:r>
              <a:rPr lang="fr-FR" sz="1100" dirty="0" smtClean="0"/>
              <a:t> </a:t>
            </a:r>
            <a:r>
              <a:rPr lang="fr-FR" sz="1100" dirty="0"/>
              <a:t>Zonder </a:t>
            </a:r>
            <a:r>
              <a:rPr lang="fr-FR" sz="1100" dirty="0" err="1"/>
              <a:t>Vakantie</a:t>
            </a:r>
            <a:r>
              <a:rPr lang="fr-FR" sz="1100" dirty="0"/>
              <a:t> Médecins Sans </a:t>
            </a:r>
            <a:r>
              <a:rPr lang="fr-FR" sz="1100" dirty="0" smtClean="0"/>
              <a:t>Vacances, La </a:t>
            </a:r>
            <a:r>
              <a:rPr lang="fr-FR" sz="1100" dirty="0"/>
              <a:t>Société belge d'Investissement pour les Pays en </a:t>
            </a:r>
            <a:r>
              <a:rPr lang="fr-FR" sz="1100" dirty="0" smtClean="0"/>
              <a:t>Développement, Benelux </a:t>
            </a:r>
            <a:r>
              <a:rPr lang="fr-FR" sz="1100" dirty="0"/>
              <a:t>Afro </a:t>
            </a:r>
            <a:r>
              <a:rPr lang="fr-FR" sz="1100" dirty="0" smtClean="0"/>
              <a:t>Center, La </a:t>
            </a:r>
            <a:r>
              <a:rPr lang="fr-FR" sz="1100" dirty="0"/>
              <a:t>Chaine de l’Espoir </a:t>
            </a:r>
            <a:r>
              <a:rPr lang="fr-FR" sz="1100" dirty="0" smtClean="0"/>
              <a:t>Belgique,</a:t>
            </a:r>
            <a:endParaRPr lang="fr-FR" sz="1100" dirty="0"/>
          </a:p>
          <a:p>
            <a:r>
              <a:rPr lang="fr-FR" sz="1100" dirty="0" smtClean="0"/>
              <a:t>	La </a:t>
            </a:r>
            <a:r>
              <a:rPr lang="fr-FR" sz="1100" dirty="0"/>
              <a:t>Croix-Rouge de Belgique Communauté </a:t>
            </a:r>
            <a:r>
              <a:rPr lang="fr-FR" sz="1100" dirty="0" smtClean="0"/>
              <a:t>francophone, La </a:t>
            </a:r>
            <a:r>
              <a:rPr lang="fr-FR" sz="1100" dirty="0"/>
              <a:t>Coopération Technique </a:t>
            </a:r>
            <a:r>
              <a:rPr lang="fr-FR" sz="1100" dirty="0" smtClean="0"/>
              <a:t>Belge, </a:t>
            </a:r>
            <a:r>
              <a:rPr lang="fr-FR" sz="1100" dirty="0" err="1" smtClean="0"/>
              <a:t>Damiaanactie</a:t>
            </a:r>
            <a:r>
              <a:rPr lang="fr-FR" sz="1100" dirty="0" smtClean="0"/>
              <a:t> </a:t>
            </a:r>
            <a:r>
              <a:rPr lang="fr-FR" sz="1100" dirty="0"/>
              <a:t>Action </a:t>
            </a:r>
            <a:r>
              <a:rPr lang="fr-FR" sz="1100" dirty="0" smtClean="0"/>
              <a:t>Damien, Handicap International, L'Institut </a:t>
            </a:r>
            <a:r>
              <a:rPr lang="fr-FR" sz="1100" dirty="0"/>
              <a:t>de Médecine Tropicale </a:t>
            </a:r>
            <a:r>
              <a:rPr lang="fr-FR" sz="1100" dirty="0" smtClean="0"/>
              <a:t>d’Anvers, Lumière </a:t>
            </a:r>
            <a:r>
              <a:rPr lang="fr-FR" sz="1100" dirty="0"/>
              <a:t>pour le </a:t>
            </a:r>
            <a:r>
              <a:rPr lang="fr-FR" sz="1100" dirty="0" smtClean="0"/>
              <a:t>Monde, Médecins </a:t>
            </a:r>
            <a:r>
              <a:rPr lang="fr-FR" sz="1100" dirty="0"/>
              <a:t>du Monde </a:t>
            </a:r>
            <a:r>
              <a:rPr lang="fr-FR" sz="1100" dirty="0" err="1"/>
              <a:t>Dokters</a:t>
            </a:r>
            <a:r>
              <a:rPr lang="fr-FR" sz="1100" dirty="0"/>
              <a:t> van de </a:t>
            </a:r>
            <a:r>
              <a:rPr lang="fr-FR" sz="1100" dirty="0" err="1" smtClean="0"/>
              <a:t>Wereld</a:t>
            </a:r>
            <a:r>
              <a:rPr lang="fr-FR" sz="1100" dirty="0" smtClean="0"/>
              <a:t>, Oxfam Solidarité, </a:t>
            </a:r>
            <a:r>
              <a:rPr lang="fr-FR" sz="1100" dirty="0" err="1" smtClean="0"/>
              <a:t>Memisa</a:t>
            </a:r>
            <a:r>
              <a:rPr lang="fr-FR" sz="1100" dirty="0" smtClean="0"/>
              <a:t> </a:t>
            </a:r>
            <a:r>
              <a:rPr lang="fr-FR" sz="1100" dirty="0"/>
              <a:t>Belgique </a:t>
            </a:r>
            <a:r>
              <a:rPr lang="fr-FR" sz="1100" dirty="0" err="1"/>
              <a:t>Memisa</a:t>
            </a:r>
            <a:r>
              <a:rPr lang="fr-FR" sz="1100" dirty="0"/>
              <a:t> </a:t>
            </a:r>
            <a:r>
              <a:rPr lang="fr-FR" sz="1100" dirty="0" err="1" smtClean="0"/>
              <a:t>België</a:t>
            </a:r>
            <a:r>
              <a:rPr lang="fr-FR" sz="1100" dirty="0" smtClean="0"/>
              <a:t>, </a:t>
            </a:r>
            <a:r>
              <a:rPr lang="fr-FR" sz="1100" dirty="0" err="1" smtClean="0"/>
              <a:t>Vlaamse</a:t>
            </a:r>
            <a:r>
              <a:rPr lang="fr-FR" sz="1100" dirty="0" smtClean="0"/>
              <a:t> </a:t>
            </a:r>
            <a:r>
              <a:rPr lang="fr-FR" sz="1100" dirty="0"/>
              <a:t>Interuniversitaire </a:t>
            </a:r>
            <a:r>
              <a:rPr lang="fr-FR" sz="1100" dirty="0" err="1" smtClean="0"/>
              <a:t>Raad</a:t>
            </a:r>
            <a:r>
              <a:rPr lang="fr-FR" sz="1100" dirty="0" smtClean="0"/>
              <a:t>, Vétérinaires </a:t>
            </a:r>
            <a:r>
              <a:rPr lang="fr-FR" sz="1100" dirty="0"/>
              <a:t>Sans Frontières Dierenartsen Zonder </a:t>
            </a:r>
            <a:r>
              <a:rPr lang="fr-FR" sz="1100" dirty="0" smtClean="0"/>
              <a:t>Grenzen, </a:t>
            </a:r>
            <a:r>
              <a:rPr lang="fr-FR" sz="1100" dirty="0" err="1" smtClean="0"/>
              <a:t>Wereldsolidariteit</a:t>
            </a:r>
            <a:r>
              <a:rPr lang="fr-FR" sz="1100" dirty="0" smtClean="0"/>
              <a:t> </a:t>
            </a:r>
            <a:r>
              <a:rPr lang="fr-FR" sz="1100" dirty="0"/>
              <a:t>Solidarité Mondiale &amp; Mutualités Chrétiennes</a:t>
            </a:r>
          </a:p>
          <a:p>
            <a:endParaRPr lang="nl-NL" dirty="0"/>
          </a:p>
        </p:txBody>
      </p:sp>
      <p:sp>
        <p:nvSpPr>
          <p:cNvPr id="4" name="Tijdelijke aanduiding voor voettekst 3"/>
          <p:cNvSpPr>
            <a:spLocks noGrp="1"/>
          </p:cNvSpPr>
          <p:nvPr>
            <p:ph type="ftr" sz="quarter" idx="10"/>
          </p:nvPr>
        </p:nvSpPr>
        <p:spPr/>
        <p:txBody>
          <a:bodyPr/>
          <a:lstStyle/>
          <a:p>
            <a:pPr>
              <a:defRPr/>
            </a:pPr>
            <a:r>
              <a:rPr lang="en-US" altLang="en-US" dirty="0" smtClean="0"/>
              <a:t>Belgian Development Cooperation - DGD - D3 Civil Society Cooperation</a:t>
            </a:r>
            <a:endParaRPr lang="fr-BE" alt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4854" y="214313"/>
            <a:ext cx="1918543" cy="19185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5025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a:buFontTx/>
              <a:buChar char="-"/>
            </a:pPr>
            <a:endParaRPr lang="en-US" dirty="0"/>
          </a:p>
          <a:p>
            <a:pPr>
              <a:buFontTx/>
              <a:buChar char="-"/>
            </a:pPr>
            <a:r>
              <a:rPr lang="en-US" sz="1600" dirty="0"/>
              <a:t>22% of Belgium’s ODA in the health sector </a:t>
            </a:r>
            <a:r>
              <a:rPr lang="en-US" sz="1600" dirty="0">
                <a:sym typeface="Wingdings" panose="05000000000000000000" pitchFamily="2" charset="2"/>
              </a:rPr>
              <a:t> purchase of medicines</a:t>
            </a:r>
          </a:p>
          <a:p>
            <a:pPr marL="0" indent="0"/>
            <a:r>
              <a:rPr lang="en-US" sz="1600" dirty="0">
                <a:sym typeface="Wingdings" panose="05000000000000000000" pitchFamily="2" charset="2"/>
              </a:rPr>
              <a:t>    = Belgian priority + Agenda 2030</a:t>
            </a:r>
            <a:r>
              <a:rPr lang="en-US" sz="1600" dirty="0"/>
              <a:t/>
            </a:r>
            <a:br>
              <a:rPr lang="en-US" sz="1600" dirty="0"/>
            </a:br>
            <a:endParaRPr lang="en-US" sz="1600" dirty="0"/>
          </a:p>
          <a:p>
            <a:pPr>
              <a:buFontTx/>
              <a:buChar char="-"/>
            </a:pPr>
            <a:r>
              <a:rPr lang="en-US" sz="1600" dirty="0"/>
              <a:t>With this commitment, Belgium becomes the </a:t>
            </a:r>
            <a:r>
              <a:rPr lang="en-US" sz="1600" b="1" dirty="0"/>
              <a:t>first bilateral donor and the first Member State of the European Union</a:t>
            </a:r>
            <a:r>
              <a:rPr lang="en-US" sz="1600" dirty="0"/>
              <a:t> to propose a response to the question of the quality of pharmaceutical products. Our country’s good practices are looked at as being both innovative and inspiring by other EU Member States.</a:t>
            </a:r>
            <a:br>
              <a:rPr lang="en-US" sz="1600" dirty="0"/>
            </a:br>
            <a:endParaRPr lang="en-US" sz="1600" dirty="0"/>
          </a:p>
          <a:p>
            <a:endParaRPr lang="nl-NL" dirty="0"/>
          </a:p>
        </p:txBody>
      </p:sp>
      <p:sp>
        <p:nvSpPr>
          <p:cNvPr id="4" name="Tijdelijke aanduiding voor voettekst 3"/>
          <p:cNvSpPr>
            <a:spLocks noGrp="1"/>
          </p:cNvSpPr>
          <p:nvPr>
            <p:ph type="ftr" sz="quarter" idx="10"/>
          </p:nvPr>
        </p:nvSpPr>
        <p:spPr/>
        <p:txBody>
          <a:bodyPr/>
          <a:lstStyle/>
          <a:p>
            <a:pPr>
              <a:defRPr/>
            </a:pPr>
            <a:r>
              <a:rPr lang="en-US" altLang="en-US" smtClean="0"/>
              <a:t>Belgian Development Cooperation - DGD - D3 Civil Society Cooperation</a:t>
            </a:r>
            <a:endParaRPr lang="fr-BE" altLang="en-US"/>
          </a:p>
        </p:txBody>
      </p:sp>
    </p:spTree>
    <p:extLst>
      <p:ext uri="{BB962C8B-B14F-4D97-AF65-F5344CB8AC3E}">
        <p14:creationId xmlns:p14="http://schemas.microsoft.com/office/powerpoint/2010/main" val="43088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fr-BE" dirty="0" smtClean="0"/>
              <a:t>3. </a:t>
            </a:r>
            <a:r>
              <a:rPr lang="fr-BE" dirty="0" err="1" smtClean="0"/>
              <a:t>Integrity</a:t>
            </a:r>
            <a:r>
              <a:rPr lang="fr-BE" dirty="0" smtClean="0"/>
              <a:t> Charter</a:t>
            </a:r>
            <a:endParaRPr lang="nl-NL" dirty="0"/>
          </a:p>
        </p:txBody>
      </p:sp>
      <p:sp>
        <p:nvSpPr>
          <p:cNvPr id="3" name="Tijdelijke aanduiding voor inhoud 2"/>
          <p:cNvSpPr>
            <a:spLocks noGrp="1"/>
          </p:cNvSpPr>
          <p:nvPr>
            <p:ph idx="1"/>
          </p:nvPr>
        </p:nvSpPr>
        <p:spPr/>
        <p:txBody>
          <a:bodyPr/>
          <a:lstStyle/>
          <a:p>
            <a:pPr marL="0" lvl="0" indent="0" eaLnBrk="1" fontAlgn="auto" hangingPunct="1">
              <a:spcAft>
                <a:spcPts val="0"/>
              </a:spcAft>
            </a:pPr>
            <a:r>
              <a:rPr lang="en-US" sz="1600" dirty="0" smtClean="0"/>
              <a:t>- Long </a:t>
            </a:r>
            <a:r>
              <a:rPr lang="en-US" sz="1600" dirty="0"/>
              <a:t>before the scandals </a:t>
            </a:r>
            <a:r>
              <a:rPr lang="en-US" sz="1600" dirty="0" smtClean="0"/>
              <a:t>emerged</a:t>
            </a:r>
          </a:p>
          <a:p>
            <a:pPr marL="0" lvl="0" indent="0" eaLnBrk="1" fontAlgn="auto" hangingPunct="1">
              <a:spcAft>
                <a:spcPts val="0"/>
              </a:spcAft>
            </a:pPr>
            <a:endParaRPr lang="en-US" sz="1600" dirty="0" smtClean="0"/>
          </a:p>
          <a:p>
            <a:pPr marL="0" lvl="0" indent="0" eaLnBrk="1" fontAlgn="auto" hangingPunct="1">
              <a:spcAft>
                <a:spcPts val="0"/>
              </a:spcAft>
            </a:pPr>
            <a:endParaRPr lang="en-US" sz="1600" dirty="0"/>
          </a:p>
          <a:p>
            <a:pPr marL="0" lvl="0" indent="0" eaLnBrk="1" fontAlgn="auto" hangingPunct="1">
              <a:spcAft>
                <a:spcPts val="0"/>
              </a:spcAft>
            </a:pPr>
            <a:endParaRPr lang="en-US" sz="1600" dirty="0" smtClean="0"/>
          </a:p>
          <a:p>
            <a:pPr marL="0" lvl="0" indent="0" eaLnBrk="1" fontAlgn="auto" hangingPunct="1">
              <a:spcAft>
                <a:spcPts val="0"/>
              </a:spcAft>
            </a:pPr>
            <a:endParaRPr lang="en-US" sz="1600" dirty="0"/>
          </a:p>
          <a:p>
            <a:pPr marL="457200" lvl="1" indent="0" eaLnBrk="1" fontAlgn="auto" hangingPunct="1">
              <a:spcAft>
                <a:spcPts val="0"/>
              </a:spcAft>
              <a:buNone/>
            </a:pPr>
            <a:endParaRPr lang="en-US" sz="1600" dirty="0" smtClean="0">
              <a:sym typeface="Wingdings" panose="05000000000000000000" pitchFamily="2" charset="2"/>
            </a:endParaRPr>
          </a:p>
          <a:p>
            <a:pPr marL="457200" lvl="1" indent="0" eaLnBrk="1" fontAlgn="auto" hangingPunct="1">
              <a:spcAft>
                <a:spcPts val="0"/>
              </a:spcAft>
              <a:buNone/>
            </a:pPr>
            <a:endParaRPr lang="en-US" sz="1600" dirty="0">
              <a:sym typeface="Wingdings" panose="05000000000000000000" pitchFamily="2" charset="2"/>
            </a:endParaRPr>
          </a:p>
          <a:p>
            <a:pPr marL="457200" lvl="1" indent="0" eaLnBrk="1" fontAlgn="auto" hangingPunct="1">
              <a:spcAft>
                <a:spcPts val="0"/>
              </a:spcAft>
              <a:buNone/>
            </a:pPr>
            <a:endParaRPr lang="en-US" sz="1600" dirty="0" smtClean="0">
              <a:sym typeface="Wingdings" panose="05000000000000000000" pitchFamily="2" charset="2"/>
            </a:endParaRPr>
          </a:p>
          <a:p>
            <a:pPr marL="457200" lvl="1" indent="0" eaLnBrk="1" fontAlgn="auto" hangingPunct="1">
              <a:spcAft>
                <a:spcPts val="0"/>
              </a:spcAft>
              <a:buNone/>
            </a:pPr>
            <a:endParaRPr lang="en-US" sz="1600" dirty="0" smtClean="0">
              <a:sym typeface="Wingdings" panose="05000000000000000000" pitchFamily="2" charset="2"/>
            </a:endParaRPr>
          </a:p>
          <a:p>
            <a:pPr lvl="0" eaLnBrk="1" fontAlgn="auto" hangingPunct="1">
              <a:spcAft>
                <a:spcPts val="0"/>
              </a:spcAft>
              <a:buFont typeface="Arial" panose="020B0604020202020204" pitchFamily="34" charset="0"/>
              <a:buChar char="•"/>
            </a:pPr>
            <a:endParaRPr lang="fr-FR" sz="1500" b="1" kern="1200" dirty="0">
              <a:solidFill>
                <a:prstClr val="black"/>
              </a:solidFill>
              <a:latin typeface="Calibri"/>
            </a:endParaRPr>
          </a:p>
          <a:p>
            <a:endParaRPr lang="nl-NL" dirty="0"/>
          </a:p>
        </p:txBody>
      </p:sp>
      <p:sp>
        <p:nvSpPr>
          <p:cNvPr id="4" name="Tijdelijke aanduiding voor voettekst 3"/>
          <p:cNvSpPr>
            <a:spLocks noGrp="1"/>
          </p:cNvSpPr>
          <p:nvPr>
            <p:ph type="ftr" sz="quarter" idx="10"/>
          </p:nvPr>
        </p:nvSpPr>
        <p:spPr/>
        <p:txBody>
          <a:bodyPr/>
          <a:lstStyle/>
          <a:p>
            <a:pPr>
              <a:defRPr/>
            </a:pPr>
            <a:r>
              <a:rPr lang="en-US" altLang="en-US" sz="1600" dirty="0">
                <a:solidFill>
                  <a:schemeClr val="accent2"/>
                </a:solidFill>
                <a:latin typeface="+mn-lt"/>
              </a:rPr>
              <a:t>Belgian Development Cooperation - DGD - D3 Civil </a:t>
            </a:r>
            <a:r>
              <a:rPr lang="en-US" altLang="en-US" dirty="0" smtClean="0"/>
              <a:t>Society Cooperation</a:t>
            </a:r>
            <a:endParaRPr lang="fr-BE" altLang="en-US"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260648"/>
            <a:ext cx="2419350"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10" name="Tijdelijke aanduiding voor inhoud 5"/>
          <p:cNvGraphicFramePr>
            <a:graphicFrameLocks/>
          </p:cNvGraphicFramePr>
          <p:nvPr>
            <p:extLst>
              <p:ext uri="{D42A27DB-BD31-4B8C-83A1-F6EECF244321}">
                <p14:modId xmlns:p14="http://schemas.microsoft.com/office/powerpoint/2010/main" val="454113096"/>
              </p:ext>
            </p:extLst>
          </p:nvPr>
        </p:nvGraphicFramePr>
        <p:xfrm>
          <a:off x="683568" y="2060848"/>
          <a:ext cx="7767711" cy="35283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15419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fr-BE" dirty="0" err="1" smtClean="0"/>
              <a:t>Follow</a:t>
            </a:r>
            <a:r>
              <a:rPr lang="fr-BE" dirty="0" smtClean="0"/>
              <a:t> up</a:t>
            </a:r>
            <a:endParaRPr lang="nl-NL" dirty="0"/>
          </a:p>
        </p:txBody>
      </p:sp>
      <p:sp>
        <p:nvSpPr>
          <p:cNvPr id="3" name="Tijdelijke aanduiding voor inhoud 2"/>
          <p:cNvSpPr>
            <a:spLocks noGrp="1"/>
          </p:cNvSpPr>
          <p:nvPr>
            <p:ph idx="1"/>
          </p:nvPr>
        </p:nvSpPr>
        <p:spPr/>
        <p:txBody>
          <a:bodyPr/>
          <a:lstStyle/>
          <a:p>
            <a:endParaRPr lang="en-US" sz="1600" dirty="0"/>
          </a:p>
          <a:p>
            <a:r>
              <a:rPr lang="en-US" sz="1600" dirty="0" smtClean="0"/>
              <a:t>- Minister </a:t>
            </a:r>
            <a:r>
              <a:rPr lang="en-US" sz="1600" dirty="0"/>
              <a:t>De </a:t>
            </a:r>
            <a:r>
              <a:rPr lang="en-US" sz="1600" dirty="0" err="1"/>
              <a:t>Croo</a:t>
            </a:r>
            <a:r>
              <a:rPr lang="en-US" sz="1600" dirty="0"/>
              <a:t> has decided now to make the integrity rules for all NGOs stricter, </a:t>
            </a:r>
            <a:r>
              <a:rPr lang="en-US" sz="1600" b="1" dirty="0"/>
              <a:t>after consultation with the sector</a:t>
            </a:r>
            <a:r>
              <a:rPr lang="en-US" sz="1600" dirty="0"/>
              <a:t>. </a:t>
            </a:r>
            <a:endParaRPr lang="en-US" sz="1600" dirty="0" smtClean="0"/>
          </a:p>
          <a:p>
            <a:endParaRPr lang="en-US" sz="1600" dirty="0"/>
          </a:p>
          <a:p>
            <a:r>
              <a:rPr lang="en-US" sz="1600" dirty="0" smtClean="0"/>
              <a:t>-All </a:t>
            </a:r>
            <a:r>
              <a:rPr lang="en-US" sz="1600" dirty="0"/>
              <a:t>other Belgian development cooperation organizations such as Enabel, Bio and the directorate general for development cooperation and </a:t>
            </a:r>
            <a:r>
              <a:rPr lang="en-US" sz="1600" dirty="0" smtClean="0"/>
              <a:t>humanitarian </a:t>
            </a:r>
            <a:r>
              <a:rPr lang="en-US" sz="1600" dirty="0"/>
              <a:t>aid (Ministry of Foreign Affairs) will have to sign the charter. </a:t>
            </a:r>
            <a:endParaRPr lang="en-US" sz="1600" dirty="0" smtClean="0"/>
          </a:p>
          <a:p>
            <a:endParaRPr lang="en-US" sz="1600" dirty="0"/>
          </a:p>
          <a:p>
            <a:r>
              <a:rPr lang="en-US" sz="1600" dirty="0" smtClean="0"/>
              <a:t>-The </a:t>
            </a:r>
            <a:r>
              <a:rPr lang="en-US" sz="1600" dirty="0"/>
              <a:t>charter will </a:t>
            </a:r>
            <a:r>
              <a:rPr lang="en-US" sz="1600" dirty="0" smtClean="0"/>
              <a:t>engage </a:t>
            </a:r>
            <a:r>
              <a:rPr lang="en-US" sz="1600" b="1" dirty="0" smtClean="0"/>
              <a:t>all </a:t>
            </a:r>
            <a:r>
              <a:rPr lang="en-US" sz="1600" b="1" dirty="0"/>
              <a:t>organizations </a:t>
            </a:r>
            <a:r>
              <a:rPr lang="en-US" sz="1600" dirty="0"/>
              <a:t>to adopt an </a:t>
            </a:r>
            <a:r>
              <a:rPr lang="en-US" sz="1600" dirty="0"/>
              <a:t>own elaborated ethical </a:t>
            </a:r>
            <a:r>
              <a:rPr lang="en-US" sz="1600" dirty="0"/>
              <a:t>code and to invest in raising awareness and in </a:t>
            </a:r>
            <a:r>
              <a:rPr lang="en-US" sz="1600" dirty="0"/>
              <a:t>training/education </a:t>
            </a:r>
            <a:r>
              <a:rPr lang="en-US" sz="1600" dirty="0"/>
              <a:t>on </a:t>
            </a:r>
            <a:r>
              <a:rPr lang="en-US" sz="1600" dirty="0"/>
              <a:t>integrity.</a:t>
            </a:r>
          </a:p>
          <a:p>
            <a:endParaRPr lang="en-US" sz="1600" dirty="0"/>
          </a:p>
          <a:p>
            <a:r>
              <a:rPr lang="en-US" sz="1600" dirty="0" smtClean="0"/>
              <a:t>-</a:t>
            </a:r>
            <a:r>
              <a:rPr lang="en-US" sz="1600" b="1" dirty="0" smtClean="0"/>
              <a:t>Integrity </a:t>
            </a:r>
            <a:r>
              <a:rPr lang="en-US" sz="1600" b="1" dirty="0"/>
              <a:t>Task Force </a:t>
            </a:r>
            <a:r>
              <a:rPr lang="en-US" sz="1600" dirty="0"/>
              <a:t>has worked on a plan for common </a:t>
            </a:r>
            <a:r>
              <a:rPr lang="en-US" sz="1600" dirty="0" smtClean="0"/>
              <a:t>trainings, </a:t>
            </a:r>
            <a:r>
              <a:rPr lang="en-US" sz="1600" dirty="0"/>
              <a:t>on the creation of a central contact point, and on a framework contract for integrity advice available for all </a:t>
            </a:r>
            <a:r>
              <a:rPr lang="en-US" sz="1600" dirty="0" smtClean="0"/>
              <a:t>actors</a:t>
            </a:r>
          </a:p>
          <a:p>
            <a:pPr lvl="1">
              <a:buFontTx/>
              <a:buChar char="-"/>
            </a:pPr>
            <a:endParaRPr lang="fr-FR" sz="1200" kern="1200" dirty="0">
              <a:solidFill>
                <a:prstClr val="black"/>
              </a:solidFill>
              <a:latin typeface="Calibri"/>
            </a:endParaRPr>
          </a:p>
          <a:p>
            <a:pPr lvl="1">
              <a:buFontTx/>
              <a:buChar char="-"/>
            </a:pPr>
            <a:endParaRPr lang="en-US" sz="1200" dirty="0" smtClean="0"/>
          </a:p>
        </p:txBody>
      </p:sp>
      <p:sp>
        <p:nvSpPr>
          <p:cNvPr id="4" name="Tijdelijke aanduiding voor voettekst 3"/>
          <p:cNvSpPr>
            <a:spLocks noGrp="1"/>
          </p:cNvSpPr>
          <p:nvPr>
            <p:ph type="ftr" sz="quarter" idx="10"/>
          </p:nvPr>
        </p:nvSpPr>
        <p:spPr/>
        <p:txBody>
          <a:bodyPr/>
          <a:lstStyle/>
          <a:p>
            <a:pPr>
              <a:defRPr/>
            </a:pPr>
            <a:r>
              <a:rPr lang="en-US" altLang="en-US" dirty="0" smtClean="0"/>
              <a:t>Belgian Development Cooperation - DGD - D3 Civil Society Cooperation</a:t>
            </a:r>
            <a:endParaRPr lang="fr-BE" altLang="en-US" dirty="0"/>
          </a:p>
        </p:txBody>
      </p:sp>
    </p:spTree>
    <p:extLst>
      <p:ext uri="{BB962C8B-B14F-4D97-AF65-F5344CB8AC3E}">
        <p14:creationId xmlns:p14="http://schemas.microsoft.com/office/powerpoint/2010/main" val="3733770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574FCFC2304443A32D4413FC94A4BB" ma:contentTypeVersion="1" ma:contentTypeDescription="Create a new document." ma:contentTypeScope="" ma:versionID="5026b81b1fa4be0c07ade173377b7d75">
  <xsd:schema xmlns:xsd="http://www.w3.org/2001/XMLSchema" xmlns:xs="http://www.w3.org/2001/XMLSchema" xmlns:p="http://schemas.microsoft.com/office/2006/metadata/properties" targetNamespace="http://schemas.microsoft.com/office/2006/metadata/properties" ma:root="true" ma:fieldsID="be49189b09f1ade3a025730c41919c3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F7DE37-9151-4AAE-B2D5-BA8FD3C256B9}">
  <ds:schemaRefs>
    <ds:schemaRef ds:uri="http://www.w3.org/XML/1998/namespace"/>
    <ds:schemaRef ds:uri="http://purl.org/dc/term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7AE6E0A0-3DA8-490F-8F59-46D062378A45}">
  <ds:schemaRefs>
    <ds:schemaRef ds:uri="http://schemas.microsoft.com/sharepoint/v3/contenttype/forms"/>
  </ds:schemaRefs>
</ds:datastoreItem>
</file>

<file path=customXml/itemProps3.xml><?xml version="1.0" encoding="utf-8"?>
<ds:datastoreItem xmlns:ds="http://schemas.openxmlformats.org/officeDocument/2006/customXml" ds:itemID="{DB62CADC-CC74-4FCA-BAE4-B99D59C423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Apothecary</Template>
  <TotalTime>0</TotalTime>
  <Words>942</Words>
  <Application>Microsoft Office PowerPoint</Application>
  <PresentationFormat>Diavoorstelling (4:3)</PresentationFormat>
  <Paragraphs>187</Paragraphs>
  <Slides>20</Slides>
  <Notes>3</Notes>
  <HiddenSlides>0</HiddenSlides>
  <MMClips>0</MMClips>
  <ScaleCrop>false</ScaleCrop>
  <HeadingPairs>
    <vt:vector size="4" baseType="variant">
      <vt:variant>
        <vt:lpstr>Thema</vt:lpstr>
      </vt:variant>
      <vt:variant>
        <vt:i4>1</vt:i4>
      </vt:variant>
      <vt:variant>
        <vt:lpstr>Diatitels</vt:lpstr>
      </vt:variant>
      <vt:variant>
        <vt:i4>20</vt:i4>
      </vt:variant>
    </vt:vector>
  </HeadingPairs>
  <TitlesOfParts>
    <vt:vector size="21" baseType="lpstr">
      <vt:lpstr>Default Design</vt:lpstr>
      <vt:lpstr>The use of charters in the non governmental cooperation  Balancing between autonomy and alignment</vt:lpstr>
      <vt:lpstr>3 Belgian examples</vt:lpstr>
      <vt:lpstr>Key Questions</vt:lpstr>
      <vt:lpstr>SDG Charter</vt:lpstr>
      <vt:lpstr>PowerPoint-presentatie</vt:lpstr>
      <vt:lpstr>2. Charter on high quality medicines </vt:lpstr>
      <vt:lpstr>PowerPoint-presentatie</vt:lpstr>
      <vt:lpstr>3. Integrity Charter</vt:lpstr>
      <vt:lpstr>Follow up</vt:lpstr>
      <vt:lpstr>Was this     necessary?</vt:lpstr>
      <vt:lpstr>PowerPoint-presentatie</vt:lpstr>
      <vt:lpstr>CONCLUSIONS of NGO’s (so far) </vt:lpstr>
      <vt:lpstr>Answers to the key questions</vt:lpstr>
      <vt:lpstr> 1. Why do NGO’s want to sign these Charters?</vt:lpstr>
      <vt:lpstr>2. Autonomy versus alignment</vt:lpstr>
      <vt:lpstr>Autonomy versus alignment</vt:lpstr>
      <vt:lpstr>GENERAL CONCLUSIONS</vt:lpstr>
      <vt:lpstr>   Use of charters:     bridging the gap? </vt:lpstr>
      <vt:lpstr>PowerPoint-presentatie</vt:lpstr>
      <vt:lpstr>Sources</vt:lpstr>
    </vt:vector>
  </TitlesOfParts>
  <Company>SPF-FOD AE-BZ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Kelleners P.</dc:creator>
  <cp:lastModifiedBy>Onkelinx Hazel - D3.3</cp:lastModifiedBy>
  <cp:revision>55</cp:revision>
  <dcterms:created xsi:type="dcterms:W3CDTF">2008-04-10T08:49:48Z</dcterms:created>
  <dcterms:modified xsi:type="dcterms:W3CDTF">2018-06-09T07:56:34Z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0x010100C6574FCFC2304443A32D4413FC94A4BB</vt:lpwstr>
  </property>
  <property fmtid="{D5CDD505-2E9C-101B-9397-08002B2CF9AE}" pid="3" name="Order">
    <vt:r8>7100</vt:r8>
  </property>
  <property fmtid="{D5CDD505-2E9C-101B-9397-08002B2CF9AE}" pid="4" name="TitusGUID">
    <vt:lpwstr>c609a9fe-66a5-4e2e-879d-ad91e5b96132</vt:lpwstr>
  </property>
  <property fmtid="{D5CDD505-2E9C-101B-9397-08002B2CF9AE}" pid="5" name="BE_ForeignAffairsClassification">
    <vt:lpwstr>Non classifié - Niet geclassificeerd</vt:lpwstr>
  </property>
  <property fmtid="{D5CDD505-2E9C-101B-9397-08002B2CF9AE}" pid="6" name="BE_ForeignAffairsMarkering">
    <vt:lpwstr>Markering inactief - Marquage inactif</vt:lpwstr>
  </property>
</Properties>
</file>