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68" r:id="rId5"/>
    <p:sldId id="281" r:id="rId6"/>
    <p:sldId id="282" r:id="rId7"/>
    <p:sldId id="274" r:id="rId8"/>
    <p:sldId id="279" r:id="rId9"/>
    <p:sldId id="270" r:id="rId10"/>
    <p:sldId id="276" r:id="rId11"/>
    <p:sldId id="277" r:id="rId12"/>
    <p:sldId id="273" r:id="rId13"/>
    <p:sldId id="275" r:id="rId14"/>
    <p:sldId id="272" r:id="rId15"/>
    <p:sldId id="278" r:id="rId16"/>
    <p:sldId id="280" r:id="rId17"/>
  </p:sldIdLst>
  <p:sldSz cx="9144000" cy="6858000" type="screen4x3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13" autoAdjust="0"/>
  </p:normalViewPr>
  <p:slideViewPr>
    <p:cSldViewPr>
      <p:cViewPr varScale="1">
        <p:scale>
          <a:sx n="60" d="100"/>
          <a:sy n="60" d="100"/>
        </p:scale>
        <p:origin x="8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PHU1S49\Home\THOMHA\IDG%20self%20assess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omha\AppData\Local\Microsoft\Windows\INetCache\Content.Outlook\LHHTDQB2\IDG%20self%20assess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'Ark1'!$B$18</c:f>
              <c:strCache>
                <c:ptCount val="1"/>
                <c:pt idx="0">
                  <c:v>Average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'Ark1'!$C$3:$H$3</c:f>
              <c:strCache>
                <c:ptCount val="6"/>
                <c:pt idx="0">
                  <c:v>Vision</c:v>
                </c:pt>
                <c:pt idx="1">
                  <c:v>Long-term support</c:v>
                </c:pt>
                <c:pt idx="2">
                  <c:v>Policy coherence</c:v>
                </c:pt>
                <c:pt idx="3">
                  <c:v>Empower</c:v>
                </c:pt>
                <c:pt idx="4">
                  <c:v>Adapt</c:v>
                </c:pt>
                <c:pt idx="5">
                  <c:v>Galvanize govt</c:v>
                </c:pt>
              </c:strCache>
            </c:strRef>
          </c:cat>
          <c:val>
            <c:numRef>
              <c:f>'Ark1'!$C$18:$H$18</c:f>
              <c:numCache>
                <c:formatCode>General</c:formatCode>
                <c:ptCount val="6"/>
                <c:pt idx="0">
                  <c:v>2.5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D-4F01-94C1-072189D34E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9838592"/>
        <c:axId val="359838920"/>
      </c:radarChart>
      <c:catAx>
        <c:axId val="359838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59838920"/>
        <c:crosses val="autoZero"/>
        <c:auto val="1"/>
        <c:lblAlgn val="ctr"/>
        <c:lblOffset val="100"/>
        <c:noMultiLvlLbl val="0"/>
      </c:catAx>
      <c:valAx>
        <c:axId val="359838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59838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'Ark1'!$B$18</c:f>
              <c:strCache>
                <c:ptCount val="1"/>
                <c:pt idx="0">
                  <c:v>Average IDG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'Ark1'!$C$3:$H$3</c:f>
              <c:strCache>
                <c:ptCount val="6"/>
                <c:pt idx="0">
                  <c:v>Vision</c:v>
                </c:pt>
                <c:pt idx="1">
                  <c:v>Long-term support</c:v>
                </c:pt>
                <c:pt idx="2">
                  <c:v>Policy coherence</c:v>
                </c:pt>
                <c:pt idx="3">
                  <c:v>Empower</c:v>
                </c:pt>
                <c:pt idx="4">
                  <c:v>Adapt</c:v>
                </c:pt>
                <c:pt idx="5">
                  <c:v>Galvanize govt</c:v>
                </c:pt>
              </c:strCache>
            </c:strRef>
          </c:cat>
          <c:val>
            <c:numRef>
              <c:f>'Ark1'!$C$18:$H$18</c:f>
              <c:numCache>
                <c:formatCode>#,##0.00</c:formatCode>
                <c:ptCount val="6"/>
                <c:pt idx="0">
                  <c:v>3.4285714285714284</c:v>
                </c:pt>
                <c:pt idx="1">
                  <c:v>3.6071428571428572</c:v>
                </c:pt>
                <c:pt idx="2">
                  <c:v>2.4285714285714284</c:v>
                </c:pt>
                <c:pt idx="3">
                  <c:v>3.2142857142857144</c:v>
                </c:pt>
                <c:pt idx="4">
                  <c:v>2.4285714285714284</c:v>
                </c:pt>
                <c:pt idx="5">
                  <c:v>3.1785714285714284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4D-4E3B-8FEC-67207152404A}"/>
            </c:ext>
          </c:extLst>
        </c:ser>
        <c:ser>
          <c:idx val="1"/>
          <c:order val="1"/>
          <c:tx>
            <c:strRef>
              <c:f>'Ark1'!$B$19</c:f>
              <c:strCache>
                <c:ptCount val="1"/>
                <c:pt idx="0">
                  <c:v>Max.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'Ark1'!$C$3:$H$3</c:f>
              <c:strCache>
                <c:ptCount val="6"/>
                <c:pt idx="0">
                  <c:v>Vision</c:v>
                </c:pt>
                <c:pt idx="1">
                  <c:v>Long-term support</c:v>
                </c:pt>
                <c:pt idx="2">
                  <c:v>Policy coherence</c:v>
                </c:pt>
                <c:pt idx="3">
                  <c:v>Empower</c:v>
                </c:pt>
                <c:pt idx="4">
                  <c:v>Adapt</c:v>
                </c:pt>
                <c:pt idx="5">
                  <c:v>Galvanize govt</c:v>
                </c:pt>
              </c:strCache>
            </c:strRef>
          </c:cat>
          <c:val>
            <c:numRef>
              <c:f>'Ark1'!$C$19:$H$19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4D-4E3B-8FEC-6720715240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144936"/>
        <c:axId val="301140016"/>
      </c:radarChart>
      <c:catAx>
        <c:axId val="301144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01140016"/>
        <c:crosses val="autoZero"/>
        <c:auto val="1"/>
        <c:lblAlgn val="ctr"/>
        <c:lblOffset val="100"/>
        <c:noMultiLvlLbl val="0"/>
      </c:catAx>
      <c:valAx>
        <c:axId val="30114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01144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B84B9-063E-4591-A223-41987221B52E}" type="datetimeFigureOut">
              <a:rPr lang="da-DK" smtClean="0"/>
              <a:t>12-06-2018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81DA1-6716-4649-AFEA-603000DBF5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884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D3FCE-0563-46C6-8C0D-652E4F7FFC7D}" type="datetimeFigureOut">
              <a:rPr lang="da-DK" smtClean="0"/>
              <a:t>12-06-2018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47CEC-DBCD-46FE-8D9B-3C2F7528928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7505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a-DK" altLang="da-DK" sz="1400" smtClean="0"/>
          </a:p>
        </p:txBody>
      </p:sp>
      <p:sp>
        <p:nvSpPr>
          <p:cNvPr id="14340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A6D8CA79-1478-4F17-8D31-7A91A4A9E890}" type="slidenum">
              <a:rPr lang="en-GB" altLang="da-DK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GB" alt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7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grafikfiler_skabelondesign1_300 (NXPowerLite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6" name="Group 5"/>
          <p:cNvGrpSpPr/>
          <p:nvPr/>
        </p:nvGrpSpPr>
        <p:grpSpPr>
          <a:xfrm>
            <a:off x="8784467" y="1150249"/>
            <a:ext cx="360000" cy="1080000"/>
            <a:chOff x="8784467" y="1163037"/>
            <a:chExt cx="360000" cy="1080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8784467" y="1163037"/>
              <a:ext cx="360000" cy="1080000"/>
            </a:xfrm>
            <a:prstGeom prst="rect">
              <a:avLst/>
            </a:prstGeom>
            <a:solidFill>
              <a:srgbClr val="EB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8" name="Picture 7" descr="våbenskjold.wmf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815117" y="1219709"/>
              <a:ext cx="326441" cy="557784"/>
            </a:xfrm>
            <a:prstGeom prst="rect">
              <a:avLst/>
            </a:prstGeom>
          </p:spPr>
        </p:pic>
      </p:grpSp>
      <p:pic>
        <p:nvPicPr>
          <p:cNvPr id="9" name="Picture 8" descr="Danida_UK_rgb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3248" y="2563623"/>
            <a:ext cx="3431853" cy="48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afikfiler_skabelondesign2 (NXPowerLite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988" y="2555914"/>
            <a:ext cx="7923212" cy="517792"/>
          </a:xfrm>
        </p:spPr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88" y="3192129"/>
            <a:ext cx="7917060" cy="76292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Picture 7" descr="Danida_UK_rgb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87" y="3969040"/>
            <a:ext cx="2144908" cy="30179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8784467" y="1150249"/>
            <a:ext cx="360000" cy="1080000"/>
            <a:chOff x="8784467" y="1163037"/>
            <a:chExt cx="360000" cy="10800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784467" y="1163037"/>
              <a:ext cx="360000" cy="1080000"/>
            </a:xfrm>
            <a:prstGeom prst="rect">
              <a:avLst/>
            </a:prstGeom>
            <a:solidFill>
              <a:srgbClr val="EB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0" name="Picture 9" descr="våbenskjold.wmf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815117" y="1219709"/>
              <a:ext cx="326441" cy="5577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134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049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88" y="1695450"/>
            <a:ext cx="3823200" cy="42529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5450"/>
            <a:ext cx="3823200" cy="42529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985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4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87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641350"/>
            <a:ext cx="7935912" cy="90277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5449"/>
            <a:ext cx="7935912" cy="425291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02341" y="6493781"/>
            <a:ext cx="1297892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8818" y="6493781"/>
            <a:ext cx="403323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08388" y="6494400"/>
            <a:ext cx="395913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TextBox 7"/>
          <p:cNvSpPr txBox="1"/>
          <p:nvPr/>
        </p:nvSpPr>
        <p:spPr>
          <a:xfrm>
            <a:off x="8522743" y="6493780"/>
            <a:ext cx="262962" cy="180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800" smtClean="0">
                <a:solidFill>
                  <a:srgbClr val="7F7F7F"/>
                </a:solidFill>
              </a:rPr>
              <a:t>No.</a:t>
            </a:r>
            <a:endParaRPr lang="en-GB" sz="800">
              <a:solidFill>
                <a:srgbClr val="7F7F7F"/>
              </a:solidFill>
            </a:endParaRPr>
          </a:p>
        </p:txBody>
      </p:sp>
      <p:pic>
        <p:nvPicPr>
          <p:cNvPr id="10" name="Picture 9" descr="grafikfiler_skabelondesign3.jpg"/>
          <p:cNvPicPr>
            <a:picLocks noChangeAspect="1"/>
          </p:cNvPicPr>
          <p:nvPr/>
        </p:nvPicPr>
        <p:blipFill>
          <a:blip r:embed="rId8" cstate="screen"/>
          <a:srcRect/>
          <a:stretch>
            <a:fillRect/>
          </a:stretch>
        </p:blipFill>
        <p:spPr>
          <a:xfrm>
            <a:off x="0" y="382"/>
            <a:ext cx="9144000" cy="286116"/>
          </a:xfrm>
          <a:prstGeom prst="rect">
            <a:avLst/>
          </a:prstGeom>
        </p:spPr>
      </p:pic>
      <p:pic>
        <p:nvPicPr>
          <p:cNvPr id="11" name="Picture 10" descr="Danida_UK_rgb.wm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987" y="6318319"/>
            <a:ext cx="2144908" cy="30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04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162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324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486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648000" indent="-1620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810000" indent="-1620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467544" y="2555875"/>
            <a:ext cx="8208912" cy="1161157"/>
          </a:xfrm>
        </p:spPr>
        <p:txBody>
          <a:bodyPr>
            <a:normAutofit/>
          </a:bodyPr>
          <a:lstStyle/>
          <a:p>
            <a:pPr eaLnBrk="1" hangingPunct="1"/>
            <a:r>
              <a:rPr lang="da-DK" altLang="da-DK" sz="2300" dirty="0" err="1" smtClean="0"/>
              <a:t>Civic</a:t>
            </a:r>
            <a:r>
              <a:rPr lang="da-DK" altLang="da-DK" sz="2300" dirty="0" smtClean="0"/>
              <a:t> </a:t>
            </a:r>
            <a:r>
              <a:rPr lang="da-DK" altLang="da-DK" sz="2300" dirty="0" err="1" smtClean="0"/>
              <a:t>space</a:t>
            </a:r>
            <a:r>
              <a:rPr lang="da-DK" altLang="da-DK" sz="2300" dirty="0" smtClean="0"/>
              <a:t> – donor </a:t>
            </a:r>
            <a:r>
              <a:rPr lang="da-DK" altLang="da-DK" sz="2300" dirty="0" err="1" smtClean="0"/>
              <a:t>responses</a:t>
            </a:r>
            <a:r>
              <a:rPr lang="da-DK" altLang="da-DK" sz="2300" dirty="0" smtClean="0"/>
              <a:t> </a:t>
            </a:r>
            <a:r>
              <a:rPr lang="da-DK" altLang="da-DK" sz="2000" b="0" dirty="0" smtClean="0"/>
              <a:t/>
            </a:r>
            <a:br>
              <a:rPr lang="da-DK" altLang="da-DK" sz="2000" b="0" dirty="0" smtClean="0"/>
            </a:br>
            <a:r>
              <a:rPr lang="da-DK" altLang="da-DK" sz="2000" b="0" dirty="0" smtClean="0"/>
              <a:t>		</a:t>
            </a:r>
            <a:r>
              <a:rPr lang="da-DK" altLang="da-DK" sz="1600" b="0" dirty="0" smtClean="0"/>
              <a:t>International Donor Group – Civil Society</a:t>
            </a:r>
            <a:br>
              <a:rPr lang="da-DK" altLang="da-DK" sz="1600" b="0" dirty="0" smtClean="0"/>
            </a:br>
            <a:r>
              <a:rPr lang="da-DK" altLang="da-DK" sz="1600" b="0" dirty="0" smtClean="0"/>
              <a:t>		12. June 2018 – Copenhagen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6084168" y="3003242"/>
            <a:ext cx="7916862" cy="762000"/>
          </a:xfrm>
        </p:spPr>
        <p:txBody>
          <a:bodyPr/>
          <a:lstStyle/>
          <a:p>
            <a:pPr algn="ctr" eaLnBrk="1" hangingPunct="1"/>
            <a:r>
              <a:rPr lang="en-GB" altLang="da-DK" dirty="0" smtClean="0">
                <a:solidFill>
                  <a:schemeClr val="tx1"/>
                </a:solidFill>
              </a:rPr>
              <a:t>	</a:t>
            </a:r>
          </a:p>
          <a:p>
            <a:pPr eaLnBrk="1" hangingPunct="1"/>
            <a:endParaRPr lang="da-DK" altLang="da-DK" dirty="0" smtClean="0">
              <a:solidFill>
                <a:srgbClr val="898989"/>
              </a:solidFill>
            </a:endParaRPr>
          </a:p>
          <a:p>
            <a:pPr eaLnBrk="1" hangingPunct="1"/>
            <a:endParaRPr lang="en-GB" altLang="da-DK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32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5: </a:t>
            </a:r>
            <a:r>
              <a:rPr lang="da-DK" dirty="0" err="1" smtClean="0"/>
              <a:t>Adapt</a:t>
            </a:r>
            <a:r>
              <a:rPr lang="da-DK" dirty="0" smtClean="0"/>
              <a:t> </a:t>
            </a:r>
            <a:r>
              <a:rPr lang="da-DK" dirty="0" err="1" smtClean="0"/>
              <a:t>aid</a:t>
            </a:r>
            <a:r>
              <a:rPr lang="da-DK" dirty="0" smtClean="0"/>
              <a:t> </a:t>
            </a:r>
            <a:r>
              <a:rPr lang="da-DK" dirty="0" err="1" smtClean="0"/>
              <a:t>modalities</a:t>
            </a:r>
            <a:r>
              <a:rPr lang="da-DK" dirty="0" smtClean="0"/>
              <a:t> to </a:t>
            </a:r>
            <a:r>
              <a:rPr lang="da-DK" dirty="0" err="1" smtClean="0"/>
              <a:t>current</a:t>
            </a:r>
            <a:r>
              <a:rPr lang="da-DK" dirty="0" smtClean="0"/>
              <a:t> </a:t>
            </a:r>
            <a:r>
              <a:rPr lang="da-DK" dirty="0" err="1" smtClean="0"/>
              <a:t>realities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412777"/>
            <a:ext cx="7935912" cy="453558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donors </a:t>
            </a:r>
            <a:r>
              <a:rPr lang="en-US" dirty="0"/>
              <a:t>should recognize the need to sustain a </a:t>
            </a:r>
            <a:r>
              <a:rPr lang="en-US" b="1" dirty="0"/>
              <a:t>more diverse array of </a:t>
            </a:r>
            <a:r>
              <a:rPr lang="en-US" b="1" dirty="0" smtClean="0"/>
              <a:t>CSOs (social</a:t>
            </a:r>
            <a:r>
              <a:rPr lang="en-US" dirty="0" smtClean="0"/>
              <a:t> </a:t>
            </a:r>
            <a:r>
              <a:rPr lang="en-US" b="1" dirty="0"/>
              <a:t>movements, social media, youth </a:t>
            </a:r>
            <a:r>
              <a:rPr lang="en-US" b="1" dirty="0" smtClean="0"/>
              <a:t>activists),</a:t>
            </a:r>
            <a:r>
              <a:rPr lang="en-US" dirty="0" smtClean="0"/>
              <a:t> </a:t>
            </a:r>
            <a:r>
              <a:rPr lang="en-US" dirty="0"/>
              <a:t>and others as key change actors, 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Effective </a:t>
            </a:r>
            <a:r>
              <a:rPr lang="en-US" b="1" dirty="0"/>
              <a:t>aid modalities </a:t>
            </a:r>
            <a:r>
              <a:rPr lang="en-US" dirty="0"/>
              <a:t>might envision, for example, 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sz="2000" dirty="0" smtClean="0"/>
              <a:t>more </a:t>
            </a:r>
            <a:r>
              <a:rPr lang="en-US" sz="2000" dirty="0"/>
              <a:t>flexible funding, </a:t>
            </a:r>
            <a:endParaRPr lang="en-US" sz="2000" dirty="0" smtClean="0"/>
          </a:p>
          <a:p>
            <a:pPr lvl="1">
              <a:spcAft>
                <a:spcPts val="600"/>
              </a:spcAft>
            </a:pPr>
            <a:r>
              <a:rPr lang="en-US" sz="2000" dirty="0" smtClean="0"/>
              <a:t>long-term </a:t>
            </a:r>
            <a:r>
              <a:rPr lang="en-US" sz="2000" dirty="0"/>
              <a:t>core support, </a:t>
            </a:r>
            <a:endParaRPr lang="en-US" sz="2000" dirty="0" smtClean="0"/>
          </a:p>
          <a:p>
            <a:pPr lvl="1">
              <a:spcAft>
                <a:spcPts val="600"/>
              </a:spcAft>
            </a:pPr>
            <a:r>
              <a:rPr lang="en-US" sz="2000" dirty="0" smtClean="0"/>
              <a:t>non-financial </a:t>
            </a:r>
            <a:r>
              <a:rPr lang="en-US" sz="2000" dirty="0"/>
              <a:t>support, and </a:t>
            </a:r>
            <a:endParaRPr lang="en-US" sz="2000" dirty="0" smtClean="0"/>
          </a:p>
          <a:p>
            <a:pPr lvl="1">
              <a:spcAft>
                <a:spcPts val="600"/>
              </a:spcAft>
            </a:pPr>
            <a:r>
              <a:rPr lang="en-US" sz="2000" dirty="0" smtClean="0"/>
              <a:t>funding </a:t>
            </a:r>
            <a:r>
              <a:rPr lang="en-US" sz="2000" dirty="0"/>
              <a:t>for groups and movements that may not be formally </a:t>
            </a:r>
            <a:r>
              <a:rPr lang="en-US" sz="2000" dirty="0" smtClean="0"/>
              <a:t>registered. 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0229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6: </a:t>
            </a:r>
            <a:r>
              <a:rPr lang="da-DK" dirty="0" err="1" smtClean="0"/>
              <a:t>Galvanize</a:t>
            </a:r>
            <a:r>
              <a:rPr lang="da-DK" dirty="0" smtClean="0"/>
              <a:t> recipient </a:t>
            </a:r>
            <a:r>
              <a:rPr lang="da-DK" dirty="0" err="1" smtClean="0"/>
              <a:t>govt’s</a:t>
            </a:r>
            <a:r>
              <a:rPr lang="da-DK" dirty="0" smtClean="0"/>
              <a:t> to </a:t>
            </a:r>
            <a:r>
              <a:rPr lang="da-DK" dirty="0" err="1" smtClean="0"/>
              <a:t>defend</a:t>
            </a:r>
            <a:r>
              <a:rPr lang="da-DK" dirty="0" smtClean="0"/>
              <a:t> and </a:t>
            </a:r>
            <a:r>
              <a:rPr lang="da-DK" dirty="0" err="1" smtClean="0"/>
              <a:t>expand</a:t>
            </a:r>
            <a:r>
              <a:rPr lang="da-DK" dirty="0" smtClean="0"/>
              <a:t> </a:t>
            </a:r>
            <a:r>
              <a:rPr lang="da-DK" dirty="0" err="1" smtClean="0"/>
              <a:t>civic</a:t>
            </a:r>
            <a:r>
              <a:rPr lang="da-DK" dirty="0" smtClean="0"/>
              <a:t> </a:t>
            </a:r>
            <a:r>
              <a:rPr lang="da-DK" dirty="0" err="1" smtClean="0"/>
              <a:t>space</a:t>
            </a:r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Strengthening </a:t>
            </a:r>
            <a:r>
              <a:rPr lang="en-US" b="1" dirty="0"/>
              <a:t>independent institutions</a:t>
            </a:r>
            <a:r>
              <a:rPr lang="en-US" dirty="0"/>
              <a:t> that are well placed to address civic space; </a:t>
            </a:r>
          </a:p>
          <a:p>
            <a:pPr>
              <a:spcAft>
                <a:spcPts val="600"/>
              </a:spcAft>
            </a:pPr>
            <a:r>
              <a:rPr lang="en-US" dirty="0"/>
              <a:t>Supporting the </a:t>
            </a:r>
            <a:r>
              <a:rPr lang="en-US" b="1" dirty="0"/>
              <a:t>improved implementation of law </a:t>
            </a:r>
            <a:r>
              <a:rPr lang="en-US" dirty="0"/>
              <a:t>by regulatory bodies through training and capacity support; </a:t>
            </a:r>
          </a:p>
          <a:p>
            <a:pPr>
              <a:spcAft>
                <a:spcPts val="600"/>
              </a:spcAft>
            </a:pPr>
            <a:r>
              <a:rPr lang="en-US" b="1" dirty="0"/>
              <a:t>Communicating to government counterparts </a:t>
            </a:r>
            <a:r>
              <a:rPr lang="en-US" dirty="0"/>
              <a:t>the importance and value of civil society;</a:t>
            </a:r>
          </a:p>
          <a:p>
            <a:pPr>
              <a:spcAft>
                <a:spcPts val="600"/>
              </a:spcAft>
            </a:pPr>
            <a:r>
              <a:rPr lang="en-US" b="1" dirty="0"/>
              <a:t>Incorporating clear criteria </a:t>
            </a:r>
            <a:r>
              <a:rPr lang="en-US" dirty="0"/>
              <a:t>relating to respect for civil society and human rights within cooperation agreements with recipient countries, where possible; </a:t>
            </a:r>
          </a:p>
          <a:p>
            <a:pPr>
              <a:spcAft>
                <a:spcPts val="600"/>
              </a:spcAft>
            </a:pPr>
            <a:r>
              <a:rPr lang="en-US" dirty="0"/>
              <a:t>Promoting meaningful </a:t>
            </a:r>
            <a:r>
              <a:rPr lang="en-US" b="1" dirty="0"/>
              <a:t>engagement and dialogue on civic space issues </a:t>
            </a:r>
            <a:r>
              <a:rPr lang="en-US" dirty="0"/>
              <a:t>between CSOs and government authorities; </a:t>
            </a:r>
          </a:p>
          <a:p>
            <a:pPr>
              <a:spcAft>
                <a:spcPts val="600"/>
              </a:spcAft>
            </a:pPr>
            <a:r>
              <a:rPr lang="en-US" dirty="0"/>
              <a:t>Strengthening </a:t>
            </a:r>
            <a:r>
              <a:rPr lang="en-US" b="1" dirty="0"/>
              <a:t>multi-stakeholder dialogue and collaboration </a:t>
            </a:r>
            <a:r>
              <a:rPr lang="en-US" dirty="0"/>
              <a:t>in order to build trust and understanding across sectors and between donor countries and recipient countries; </a:t>
            </a:r>
          </a:p>
          <a:p>
            <a:pPr lvl="1">
              <a:spcBef>
                <a:spcPts val="600"/>
              </a:spcBef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0075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So, </a:t>
            </a:r>
            <a:r>
              <a:rPr lang="da-DK" dirty="0" err="1" smtClean="0"/>
              <a:t>how</a:t>
            </a:r>
            <a:r>
              <a:rPr lang="da-DK" dirty="0" smtClean="0"/>
              <a:t> do </a:t>
            </a:r>
            <a:r>
              <a:rPr lang="da-DK" dirty="0" err="1" smtClean="0"/>
              <a:t>we</a:t>
            </a:r>
            <a:r>
              <a:rPr lang="da-DK" dirty="0" smtClean="0"/>
              <a:t> fare?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851771"/>
              </p:ext>
            </p:extLst>
          </p:nvPr>
        </p:nvGraphicFramePr>
        <p:xfrm>
          <a:off x="534988" y="1268760"/>
          <a:ext cx="7935911" cy="4679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59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Next</a:t>
            </a:r>
            <a:r>
              <a:rPr lang="da-DK" dirty="0" smtClean="0"/>
              <a:t> steps for the IDG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b="1" dirty="0" smtClean="0"/>
              <a:t>Towards a more coordinated – more effective – response</a:t>
            </a:r>
          </a:p>
          <a:p>
            <a:pPr>
              <a:spcAft>
                <a:spcPts val="600"/>
              </a:spcAft>
            </a:pPr>
            <a:r>
              <a:rPr lang="en-GB" b="1" dirty="0" smtClean="0"/>
              <a:t>Niches</a:t>
            </a:r>
            <a:r>
              <a:rPr lang="en-GB" dirty="0" smtClean="0"/>
              <a:t> that require attention?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Lessons from </a:t>
            </a:r>
            <a:r>
              <a:rPr lang="en-GB" b="1" dirty="0" smtClean="0"/>
              <a:t>Carothers</a:t>
            </a:r>
            <a:r>
              <a:rPr lang="en-GB" dirty="0" smtClean="0"/>
              <a:t>?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The discussion continues – </a:t>
            </a:r>
            <a:r>
              <a:rPr lang="en-GB" b="1" dirty="0" smtClean="0"/>
              <a:t>tomorrow!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41350"/>
            <a:ext cx="7935912" cy="483394"/>
          </a:xfrm>
        </p:spPr>
        <p:txBody>
          <a:bodyPr/>
          <a:lstStyle/>
          <a:p>
            <a:r>
              <a:rPr lang="da-DK" dirty="0" err="1" smtClean="0"/>
              <a:t>Carother’s</a:t>
            </a:r>
            <a:r>
              <a:rPr lang="da-DK" dirty="0" smtClean="0"/>
              <a:t> overall </a:t>
            </a:r>
            <a:r>
              <a:rPr lang="da-DK" dirty="0" err="1" smtClean="0"/>
              <a:t>picture</a:t>
            </a:r>
            <a:r>
              <a:rPr lang="da-DK" dirty="0" smtClean="0"/>
              <a:t> (i)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340769"/>
            <a:ext cx="7935912" cy="4607594"/>
          </a:xfrm>
        </p:spPr>
        <p:txBody>
          <a:bodyPr/>
          <a:lstStyle/>
          <a:p>
            <a:r>
              <a:rPr lang="en-US" dirty="0"/>
              <a:t>The attacks on foreign funding for civil society are usually, although not always, </a:t>
            </a:r>
            <a:r>
              <a:rPr lang="en-US" b="1" dirty="0"/>
              <a:t>the leading edge of wider crackdowns on civil society</a:t>
            </a:r>
            <a:r>
              <a:rPr lang="en-US" dirty="0"/>
              <a:t>. Power holders justify broader sets of restrictive measures, like generalized limitations on freedom of assembly or a campaign against lesbian, gay, bisexual, and transgender (LGBT) activism, using the anti-foreign-intervention line as an umbrella rationale.</a:t>
            </a:r>
          </a:p>
          <a:p>
            <a:endParaRPr lang="en-US" dirty="0"/>
          </a:p>
          <a:p>
            <a:r>
              <a:rPr lang="en-US" dirty="0"/>
              <a:t>Countries engaging in closing space measures </a:t>
            </a:r>
            <a:r>
              <a:rPr lang="en-US" b="1" dirty="0"/>
              <a:t>span a wide variety of political systems</a:t>
            </a:r>
            <a:r>
              <a:rPr lang="en-US" dirty="0"/>
              <a:t>—fully authoritarian, </a:t>
            </a:r>
            <a:r>
              <a:rPr lang="en-US" dirty="0" err="1"/>
              <a:t>semiauthoritarian</a:t>
            </a:r>
            <a:r>
              <a:rPr lang="en-US" dirty="0"/>
              <a:t>, and democratic—and cut across essentially all regional, economic, and cultural lines, making the reach of the closing space phenomenon extremely wide.</a:t>
            </a:r>
            <a:endParaRPr lang="nl-NL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852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41350"/>
            <a:ext cx="7935912" cy="627410"/>
          </a:xfrm>
        </p:spPr>
        <p:txBody>
          <a:bodyPr/>
          <a:lstStyle/>
          <a:p>
            <a:r>
              <a:rPr lang="da-DK" dirty="0" err="1"/>
              <a:t>Carother’s</a:t>
            </a:r>
            <a:r>
              <a:rPr lang="da-DK" dirty="0"/>
              <a:t> overall </a:t>
            </a:r>
            <a:r>
              <a:rPr lang="da-DK" dirty="0" err="1"/>
              <a:t>picture</a:t>
            </a:r>
            <a:r>
              <a:rPr lang="da-DK" dirty="0"/>
              <a:t> (i)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268761"/>
            <a:ext cx="7935912" cy="467960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Multiple factors drive the issue</a:t>
            </a:r>
            <a:r>
              <a:rPr lang="en-US" dirty="0"/>
              <a:t>—the overconfidence of some power holders, the insecurity of others, rising nationalism, migration flows, clashes between economic interests and environmental and rights advocates, a questioning of Western power in many places, and much else. Simply seeing the closing space problem as the result of a broad authoritarian surge in the world overlooks the diversity and complexity of the causes.</a:t>
            </a:r>
          </a:p>
          <a:p>
            <a:endParaRPr lang="en-US" dirty="0"/>
          </a:p>
          <a:p>
            <a:r>
              <a:rPr lang="en-US" b="1" dirty="0"/>
              <a:t>Counterterrorism policies </a:t>
            </a:r>
            <a:r>
              <a:rPr lang="en-US" dirty="0"/>
              <a:t>continue to contribute to the problem as well. The rise of the self-proclaimed Islamic State and the attendant growing fears of “the enemy within” in many different countries fuels efforts to restrict cross-border financial flows to nongovernmental organizations and the view that civic space is a luxury that countries threatened by terrorism cannot afford.</a:t>
            </a:r>
            <a:endParaRPr lang="nl-NL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655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ICNL: </a:t>
            </a:r>
            <a:r>
              <a:rPr lang="da-DK" dirty="0" err="1" smtClean="0"/>
              <a:t>Effective</a:t>
            </a:r>
            <a:r>
              <a:rPr lang="da-DK" dirty="0" smtClean="0"/>
              <a:t> Donor </a:t>
            </a:r>
            <a:r>
              <a:rPr lang="da-DK" dirty="0" err="1" smtClean="0"/>
              <a:t>Responses</a:t>
            </a:r>
            <a:r>
              <a:rPr lang="da-DK" dirty="0" smtClean="0"/>
              <a:t> </a:t>
            </a:r>
            <a:br>
              <a:rPr lang="da-DK" dirty="0" smtClean="0"/>
            </a:br>
            <a:r>
              <a:rPr lang="da-DK" dirty="0" smtClean="0"/>
              <a:t>to the Challenges of </a:t>
            </a:r>
            <a:r>
              <a:rPr lang="da-DK" dirty="0" err="1" smtClean="0"/>
              <a:t>Closing</a:t>
            </a:r>
            <a:r>
              <a:rPr lang="da-DK" dirty="0" smtClean="0"/>
              <a:t> Space (May 2018)</a:t>
            </a:r>
            <a:br>
              <a:rPr lang="da-DK" dirty="0" smtClean="0"/>
            </a:br>
            <a:r>
              <a:rPr lang="da-DK" dirty="0" smtClean="0"/>
              <a:t>- </a:t>
            </a:r>
            <a:r>
              <a:rPr lang="da-DK" dirty="0" err="1" smtClean="0"/>
              <a:t>financed</a:t>
            </a:r>
            <a:r>
              <a:rPr lang="da-DK" dirty="0" smtClean="0"/>
              <a:t> by </a:t>
            </a:r>
            <a:r>
              <a:rPr lang="da-DK" dirty="0" err="1" smtClean="0"/>
              <a:t>Sweden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2132856"/>
            <a:ext cx="7935912" cy="3815506"/>
          </a:xfrm>
        </p:spPr>
        <p:txBody>
          <a:bodyPr>
            <a:normAutofit/>
          </a:bodyPr>
          <a:lstStyle/>
          <a:p>
            <a:r>
              <a:rPr lang="en-US" sz="3000" dirty="0" smtClean="0"/>
              <a:t>“This </a:t>
            </a:r>
            <a:r>
              <a:rPr lang="en-US" sz="3000" dirty="0"/>
              <a:t>challenge – often called “closing civic space” – has been the focus of much study and diagnosis. </a:t>
            </a:r>
            <a:r>
              <a:rPr lang="en-US" sz="4000" b="1" dirty="0"/>
              <a:t>The more complex question, however, is what can be done in </a:t>
            </a:r>
            <a:r>
              <a:rPr lang="en-US" sz="4000" b="1" dirty="0" smtClean="0"/>
              <a:t>response</a:t>
            </a:r>
            <a:r>
              <a:rPr lang="en-US" sz="4000" b="1" dirty="0"/>
              <a:t>?</a:t>
            </a:r>
            <a:r>
              <a:rPr lang="en-US" sz="4000" b="1" dirty="0" smtClean="0"/>
              <a:t>“</a:t>
            </a:r>
            <a:endParaRPr lang="da-DK" sz="4000" b="1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6174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IDG </a:t>
            </a:r>
            <a:r>
              <a:rPr lang="da-DK" dirty="0" err="1" smtClean="0"/>
              <a:t>self-assessment</a:t>
            </a:r>
            <a:r>
              <a:rPr lang="da-DK" dirty="0" smtClean="0"/>
              <a:t> </a:t>
            </a:r>
            <a:r>
              <a:rPr lang="da-DK" smtClean="0"/>
              <a:t>(illustration)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534988" y="1196753"/>
            <a:ext cx="8285484" cy="4823046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5176666"/>
              </p:ext>
            </p:extLst>
          </p:nvPr>
        </p:nvGraphicFramePr>
        <p:xfrm>
          <a:off x="534988" y="1196754"/>
          <a:ext cx="8285484" cy="4823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162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1: </a:t>
            </a:r>
            <a:r>
              <a:rPr lang="da-DK" dirty="0" err="1" smtClean="0"/>
              <a:t>Articulate</a:t>
            </a:r>
            <a:r>
              <a:rPr lang="da-DK" dirty="0" smtClean="0"/>
              <a:t> </a:t>
            </a:r>
            <a:r>
              <a:rPr lang="da-DK" dirty="0"/>
              <a:t>a clear vision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Aft>
                <a:spcPts val="600"/>
              </a:spcAft>
            </a:pPr>
            <a:r>
              <a:rPr lang="en-US" dirty="0"/>
              <a:t>The closing space trend runs </a:t>
            </a:r>
            <a:r>
              <a:rPr lang="en-US" b="1" dirty="0"/>
              <a:t>counter to donor government goals and interests </a:t>
            </a:r>
            <a:endParaRPr lang="en-US" b="1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Donors </a:t>
            </a:r>
            <a:r>
              <a:rPr lang="en-US" dirty="0"/>
              <a:t>should articulate a </a:t>
            </a:r>
            <a:r>
              <a:rPr lang="en-US" b="1" dirty="0"/>
              <a:t>clear vision of support for civil society </a:t>
            </a:r>
            <a:r>
              <a:rPr lang="en-US" dirty="0"/>
              <a:t>as part of their development and foreign policy statements. 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sz="2000" b="1" dirty="0" smtClean="0"/>
              <a:t>Multiple reasons for defending civic space</a:t>
            </a:r>
            <a:r>
              <a:rPr lang="en-US" sz="2000" dirty="0" smtClean="0"/>
              <a:t>:</a:t>
            </a:r>
          </a:p>
          <a:p>
            <a:pPr lvl="2">
              <a:spcAft>
                <a:spcPts val="600"/>
              </a:spcAft>
            </a:pPr>
            <a:r>
              <a:rPr lang="en-US" sz="2000" dirty="0"/>
              <a:t>security and stability 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humanitarian assistance 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development goals 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inherent </a:t>
            </a:r>
            <a:r>
              <a:rPr lang="en-US" sz="2000" dirty="0"/>
              <a:t>value of civil society </a:t>
            </a:r>
            <a:endParaRPr lang="da-DK" sz="2000" dirty="0" smtClean="0"/>
          </a:p>
        </p:txBody>
      </p:sp>
    </p:spTree>
    <p:extLst>
      <p:ext uri="{BB962C8B-B14F-4D97-AF65-F5344CB8AC3E}">
        <p14:creationId xmlns:p14="http://schemas.microsoft.com/office/powerpoint/2010/main" val="9313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2: </a:t>
            </a:r>
            <a:r>
              <a:rPr lang="da-DK" dirty="0" err="1" smtClean="0"/>
              <a:t>Commit</a:t>
            </a:r>
            <a:r>
              <a:rPr lang="da-DK" dirty="0" smtClean="0"/>
              <a:t> to long-term support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Donors must demonstrate commitment to long-term support, as </a:t>
            </a:r>
            <a:r>
              <a:rPr lang="en-US" b="1" dirty="0"/>
              <a:t>defending civic space is an ongoing challenge</a:t>
            </a:r>
            <a:r>
              <a:rPr lang="en-US" dirty="0"/>
              <a:t>.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Crisis-oriented </a:t>
            </a:r>
            <a:r>
              <a:rPr lang="en-US" b="1" dirty="0"/>
              <a:t>support</a:t>
            </a:r>
            <a:r>
              <a:rPr lang="en-US" dirty="0"/>
              <a:t>, while necessary and important, is not sufficient.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And </a:t>
            </a:r>
            <a:r>
              <a:rPr lang="en-US" dirty="0"/>
              <a:t>as the nature of global challenges evolve, donors must be </a:t>
            </a:r>
            <a:r>
              <a:rPr lang="en-US" b="1" dirty="0"/>
              <a:t>nimble and ready to adapt responses in innovative ways</a:t>
            </a:r>
            <a:r>
              <a:rPr lang="en-US" dirty="0"/>
              <a:t>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605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3: </a:t>
            </a:r>
            <a:r>
              <a:rPr lang="da-DK" dirty="0" err="1" smtClean="0"/>
              <a:t>Strive</a:t>
            </a:r>
            <a:r>
              <a:rPr lang="da-DK" dirty="0" smtClean="0"/>
              <a:t> </a:t>
            </a:r>
            <a:r>
              <a:rPr lang="da-DK" dirty="0" err="1" smtClean="0"/>
              <a:t>toward</a:t>
            </a:r>
            <a:r>
              <a:rPr lang="da-DK" dirty="0" smtClean="0"/>
              <a:t> policy </a:t>
            </a:r>
            <a:r>
              <a:rPr lang="da-DK" dirty="0" err="1" smtClean="0"/>
              <a:t>coherence</a:t>
            </a:r>
            <a:r>
              <a:rPr lang="da-DK" dirty="0" smtClean="0"/>
              <a:t> and </a:t>
            </a:r>
            <a:r>
              <a:rPr lang="da-DK" dirty="0" err="1" smtClean="0"/>
              <a:t>coordination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strive </a:t>
            </a:r>
            <a:r>
              <a:rPr lang="en-US" dirty="0"/>
              <a:t>toward </a:t>
            </a:r>
            <a:r>
              <a:rPr lang="en-US" b="1" dirty="0"/>
              <a:t>policy coherence </a:t>
            </a:r>
            <a:r>
              <a:rPr lang="en-US" dirty="0"/>
              <a:t>and </a:t>
            </a:r>
            <a:r>
              <a:rPr lang="en-US" b="1" dirty="0"/>
              <a:t>coordination</a:t>
            </a:r>
            <a:r>
              <a:rPr lang="en-US" dirty="0"/>
              <a:t> between development agencies, foreign ministries, and other agents of foreign policy, in order to ensure that the </a:t>
            </a:r>
            <a:r>
              <a:rPr lang="en-US" b="1" dirty="0"/>
              <a:t>government speaks with a unified voice</a:t>
            </a:r>
            <a:r>
              <a:rPr lang="en-US" dirty="0"/>
              <a:t>;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e.g. insure that a </a:t>
            </a:r>
            <a:r>
              <a:rPr lang="en-US" dirty="0"/>
              <a:t>foreign policy emphasis on trade does not undermine development priorities relating to civil society.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7678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4: </a:t>
            </a:r>
            <a:r>
              <a:rPr lang="da-DK" dirty="0" err="1" smtClean="0"/>
              <a:t>Empower</a:t>
            </a:r>
            <a:r>
              <a:rPr lang="da-DK" dirty="0" smtClean="0"/>
              <a:t> civil society – CS </a:t>
            </a:r>
            <a:r>
              <a:rPr lang="da-DK" dirty="0" err="1" smtClean="0"/>
              <a:t>leadership</a:t>
            </a:r>
            <a:r>
              <a:rPr lang="da-DK" dirty="0" smtClean="0"/>
              <a:t> fundamental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544127"/>
            <a:ext cx="7935912" cy="440423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Strengthening </a:t>
            </a:r>
            <a:r>
              <a:rPr lang="en-US" dirty="0"/>
              <a:t>the </a:t>
            </a:r>
            <a:r>
              <a:rPr lang="en-US" b="1" dirty="0"/>
              <a:t>monitoring of civic space</a:t>
            </a:r>
            <a:r>
              <a:rPr lang="en-US" dirty="0"/>
              <a:t> threats, opportunities and trends;</a:t>
            </a:r>
          </a:p>
          <a:p>
            <a:pPr>
              <a:spcAft>
                <a:spcPts val="600"/>
              </a:spcAft>
            </a:pPr>
            <a:r>
              <a:rPr lang="en-US" dirty="0"/>
              <a:t>Facilitating more effective </a:t>
            </a:r>
            <a:r>
              <a:rPr lang="en-US" b="1" dirty="0"/>
              <a:t>collaboration among civil society actors</a:t>
            </a:r>
            <a:r>
              <a:rPr lang="en-US" dirty="0"/>
              <a:t>;</a:t>
            </a:r>
          </a:p>
          <a:p>
            <a:pPr>
              <a:spcAft>
                <a:spcPts val="600"/>
              </a:spcAft>
            </a:pPr>
            <a:r>
              <a:rPr lang="en-US" dirty="0"/>
              <a:t>Expanding CSO engagement to include support for </a:t>
            </a:r>
            <a:r>
              <a:rPr lang="en-US" b="1" dirty="0"/>
              <a:t>progressive social movements</a:t>
            </a:r>
            <a:r>
              <a:rPr lang="en-US" dirty="0"/>
              <a:t>;</a:t>
            </a:r>
          </a:p>
          <a:p>
            <a:pPr>
              <a:spcAft>
                <a:spcPts val="600"/>
              </a:spcAft>
            </a:pPr>
            <a:r>
              <a:rPr lang="en-US" dirty="0"/>
              <a:t>Supporting more effective </a:t>
            </a:r>
            <a:r>
              <a:rPr lang="en-US" b="1" dirty="0"/>
              <a:t>CSO engagement with policy actors </a:t>
            </a:r>
            <a:r>
              <a:rPr lang="en-US" dirty="0"/>
              <a:t>shaping civic space, including parliaments, relevant government agencies and regulatory bodies; </a:t>
            </a:r>
          </a:p>
          <a:p>
            <a:pPr>
              <a:spcAft>
                <a:spcPts val="600"/>
              </a:spcAft>
            </a:pPr>
            <a:r>
              <a:rPr lang="en-US" dirty="0"/>
              <a:t>Furthering </a:t>
            </a:r>
            <a:r>
              <a:rPr lang="en-US" b="1" dirty="0"/>
              <a:t>national-level implementation of multilateral commitments</a:t>
            </a:r>
            <a:r>
              <a:rPr lang="en-US" dirty="0"/>
              <a:t>; </a:t>
            </a:r>
          </a:p>
          <a:p>
            <a:pPr>
              <a:spcAft>
                <a:spcPts val="600"/>
              </a:spcAft>
            </a:pPr>
            <a:r>
              <a:rPr lang="en-US" dirty="0"/>
              <a:t>Supporting enhanced </a:t>
            </a:r>
            <a:r>
              <a:rPr lang="en-US" b="1" dirty="0"/>
              <a:t>CSO accountability </a:t>
            </a:r>
            <a:r>
              <a:rPr lang="en-US" dirty="0"/>
              <a:t>to the community and to their constituencies; </a:t>
            </a:r>
          </a:p>
          <a:p>
            <a:pPr>
              <a:spcAft>
                <a:spcPts val="600"/>
              </a:spcAft>
            </a:pPr>
            <a:r>
              <a:rPr lang="en-US" dirty="0"/>
              <a:t>Enhancing </a:t>
            </a:r>
            <a:r>
              <a:rPr lang="en-US" b="1" dirty="0"/>
              <a:t>CSO resiliency and capacity </a:t>
            </a:r>
            <a:r>
              <a:rPr lang="en-US" dirty="0"/>
              <a:t>in hostile operating environments;</a:t>
            </a:r>
          </a:p>
          <a:p>
            <a:pPr>
              <a:spcAft>
                <a:spcPts val="600"/>
              </a:spcAft>
            </a:pPr>
            <a:r>
              <a:rPr lang="en-US" b="1" dirty="0"/>
              <a:t>Raising awareness </a:t>
            </a:r>
            <a:r>
              <a:rPr lang="en-US" dirty="0"/>
              <a:t>of civic space issues among the general public; </a:t>
            </a:r>
            <a:r>
              <a:rPr lang="en-US" dirty="0" smtClean="0"/>
              <a:t>  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Providing </a:t>
            </a:r>
            <a:r>
              <a:rPr lang="en-US" b="1" dirty="0"/>
              <a:t>diplomatic support </a:t>
            </a:r>
            <a:r>
              <a:rPr lang="en-US" dirty="0"/>
              <a:t>to civil society. </a:t>
            </a:r>
          </a:p>
        </p:txBody>
      </p:sp>
    </p:spTree>
    <p:extLst>
      <p:ext uri="{BB962C8B-B14F-4D97-AF65-F5344CB8AC3E}">
        <p14:creationId xmlns:p14="http://schemas.microsoft.com/office/powerpoint/2010/main" val="185127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nida_UK">
  <a:themeElements>
    <a:clrScheme name="Danida">
      <a:dk1>
        <a:sysClr val="windowText" lastClr="000000"/>
      </a:dk1>
      <a:lt1>
        <a:sysClr val="window" lastClr="FFFFFF"/>
      </a:lt1>
      <a:dk2>
        <a:srgbClr val="6D6E71"/>
      </a:dk2>
      <a:lt2>
        <a:srgbClr val="FFCB1F"/>
      </a:lt2>
      <a:accent1>
        <a:srgbClr val="FFCB1F"/>
      </a:accent1>
      <a:accent2>
        <a:srgbClr val="FFDF9B"/>
      </a:accent2>
      <a:accent3>
        <a:srgbClr val="001A4B"/>
      </a:accent3>
      <a:accent4>
        <a:srgbClr val="5F7299"/>
      </a:accent4>
      <a:accent5>
        <a:srgbClr val="9FA7C2"/>
      </a:accent5>
      <a:accent6>
        <a:srgbClr val="BAA254"/>
      </a:accent6>
      <a:hlink>
        <a:srgbClr val="9FA7C2"/>
      </a:hlink>
      <a:folHlink>
        <a:srgbClr val="001A4B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bg2"/>
          </a:solidFill>
        </a:ln>
      </a:spPr>
      <a:bodyPr rtlCol="0" anchor="ctr"/>
      <a:lstStyle>
        <a:defPPr algn="l">
          <a:defRPr sz="2000" smtClean="0">
            <a:solidFill>
              <a:schemeClr val="accent3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anida">
    <a:dk1>
      <a:sysClr val="windowText" lastClr="000000"/>
    </a:dk1>
    <a:lt1>
      <a:sysClr val="window" lastClr="FFFFFF"/>
    </a:lt1>
    <a:dk2>
      <a:srgbClr val="6D6E71"/>
    </a:dk2>
    <a:lt2>
      <a:srgbClr val="FFCB1F"/>
    </a:lt2>
    <a:accent1>
      <a:srgbClr val="FFCB1F"/>
    </a:accent1>
    <a:accent2>
      <a:srgbClr val="FFDF9B"/>
    </a:accent2>
    <a:accent3>
      <a:srgbClr val="001A4B"/>
    </a:accent3>
    <a:accent4>
      <a:srgbClr val="5F7299"/>
    </a:accent4>
    <a:accent5>
      <a:srgbClr val="9FA7C2"/>
    </a:accent5>
    <a:accent6>
      <a:srgbClr val="BAA254"/>
    </a:accent6>
    <a:hlink>
      <a:srgbClr val="9FA7C2"/>
    </a:hlink>
    <a:folHlink>
      <a:srgbClr val="001A4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A1E250EEA8D1A4692C194466B2A6DFB" ma:contentTypeVersion="1" ma:contentTypeDescription="Opret et nyt dokument." ma:contentTypeScope="" ma:versionID="89f28a0e123d1aabdebdbb9e498714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7cc259a46ac3b5c65ed725e5048bf3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tartdato for planlægning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lutdato for planlægning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C7420B-8324-4713-863D-644540476F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931B4C-D838-4C8C-A481-7F2075CC2F9E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29C9C15-13A6-45D9-A2FB-E3DC8E30F0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807</Words>
  <Application>Microsoft Office PowerPoint</Application>
  <PresentationFormat>Skærmshow (4:3)</PresentationFormat>
  <Paragraphs>59</Paragraphs>
  <Slides>13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Arial</vt:lpstr>
      <vt:lpstr>Calibri</vt:lpstr>
      <vt:lpstr>Verdana</vt:lpstr>
      <vt:lpstr>Danida_UK</vt:lpstr>
      <vt:lpstr>Civic space – donor responses    International Donor Group – Civil Society   12. June 2018 – Copenhagen</vt:lpstr>
      <vt:lpstr>Carother’s overall picture (i)</vt:lpstr>
      <vt:lpstr>Carother’s overall picture (i)</vt:lpstr>
      <vt:lpstr>ICNL: Effective Donor Responses  to the Challenges of Closing Space (May 2018) - financed by Sweden</vt:lpstr>
      <vt:lpstr>IDG self-assessment (illustration)</vt:lpstr>
      <vt:lpstr>1: Articulate a clear vision </vt:lpstr>
      <vt:lpstr>2: Commit to long-term support</vt:lpstr>
      <vt:lpstr>3: Strive toward policy coherence and coordination</vt:lpstr>
      <vt:lpstr>4: Empower civil society – CS leadership fundamental</vt:lpstr>
      <vt:lpstr>5: Adapt aid modalities to current realities</vt:lpstr>
      <vt:lpstr>6: Galvanize recipient govt’s to defend and expand civic space </vt:lpstr>
      <vt:lpstr>So, how do we fare?</vt:lpstr>
      <vt:lpstr>Next steps for the IDG</vt:lpstr>
    </vt:vector>
  </TitlesOfParts>
  <Company>Udenrigsministeriet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Sabrina Meersohn Meinecke</dc:creator>
  <cp:lastModifiedBy>Thomas Nikolaj Hansen</cp:lastModifiedBy>
  <cp:revision>88</cp:revision>
  <cp:lastPrinted>2018-01-23T11:55:48Z</cp:lastPrinted>
  <dcterms:created xsi:type="dcterms:W3CDTF">2015-09-30T11:56:53Z</dcterms:created>
  <dcterms:modified xsi:type="dcterms:W3CDTF">2018-06-12T11:11:33Z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0x010100DA1E250EEA8D1A4692C194466B2A6DFB</vt:lpwstr>
  </property>
</Properties>
</file>