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76" r:id="rId3"/>
    <p:sldId id="286" r:id="rId4"/>
    <p:sldId id="309" r:id="rId5"/>
    <p:sldId id="256" r:id="rId6"/>
    <p:sldId id="310" r:id="rId7"/>
    <p:sldId id="279" r:id="rId8"/>
    <p:sldId id="311" r:id="rId9"/>
    <p:sldId id="284" r:id="rId10"/>
    <p:sldId id="285" r:id="rId11"/>
    <p:sldId id="287" r:id="rId12"/>
    <p:sldId id="290" r:id="rId13"/>
    <p:sldId id="300" r:id="rId14"/>
    <p:sldId id="301" r:id="rId15"/>
    <p:sldId id="302" r:id="rId16"/>
    <p:sldId id="303" r:id="rId17"/>
    <p:sldId id="305" r:id="rId18"/>
    <p:sldId id="306" r:id="rId19"/>
    <p:sldId id="312" r:id="rId2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39" autoAdjust="0"/>
  </p:normalViewPr>
  <p:slideViewPr>
    <p:cSldViewPr>
      <p:cViewPr varScale="1">
        <p:scale>
          <a:sx n="62" d="100"/>
          <a:sy n="62" d="100"/>
        </p:scale>
        <p:origin x="76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3E154-9A37-42DC-9011-6D936AEB9819}" type="datetimeFigureOut">
              <a:rPr lang="nl-NL" smtClean="0"/>
              <a:t>12-6-2018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DE95A-CABB-44F5-A701-5C00462F2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8306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DE95A-CABB-44F5-A701-5C00462F2E4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5558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D&amp;D policy framework </a:t>
            </a:r>
            <a:r>
              <a:rPr lang="en-US" b="1" dirty="0" smtClean="0"/>
              <a:t>special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Social Transformation logic</a:t>
            </a:r>
            <a:r>
              <a:rPr lang="en-US" b="0" baseline="0" dirty="0" smtClean="0"/>
              <a:t> </a:t>
            </a:r>
            <a:r>
              <a:rPr lang="en-US" dirty="0" smtClean="0"/>
              <a:t>while </a:t>
            </a:r>
            <a:r>
              <a:rPr lang="en-US" b="1" dirty="0" smtClean="0"/>
              <a:t>Managerial</a:t>
            </a:r>
            <a:r>
              <a:rPr lang="en-US" dirty="0" smtClean="0"/>
              <a:t> approach is </a:t>
            </a:r>
            <a:r>
              <a:rPr lang="en-US" b="1" dirty="0" smtClean="0"/>
              <a:t>dominant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Important to know both perspectives to understand </a:t>
            </a:r>
            <a:r>
              <a:rPr lang="en-US" b="1" dirty="0" smtClean="0"/>
              <a:t>tensions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Different views on</a:t>
            </a:r>
            <a:r>
              <a:rPr lang="en-US" dirty="0" smtClean="0"/>
              <a:t>: development, role of civil society, role of donors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DE95A-CABB-44F5-A701-5C00462F2E4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3217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622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248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8676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2652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buz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0413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046F96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4" name="Picture 14" descr="RO_BZ~LPPT_di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9525"/>
            <a:ext cx="9145588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7446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fla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0413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046F96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6" name="Picture 12" descr="RO_BZ~LPPT_di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9525"/>
            <a:ext cx="9145588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2474907"/>
            <a:ext cx="3600476" cy="94139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3513150"/>
            <a:ext cx="3643338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6380163"/>
            <a:ext cx="3714750" cy="36353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1E2D2B-3D82-44FB-A3AD-A7CE14E7EB65}" type="datetime1">
              <a:rPr lang="nl-NL"/>
              <a:pPr>
                <a:defRPr/>
              </a:pPr>
              <a:t>12-6-2018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0808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046F96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046F96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6" name="Picture 11" descr="RO__vervolgpagina~LPP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1233039"/>
            <a:ext cx="7847038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798626"/>
            <a:ext cx="7858180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4EADDD-146E-4F7B-85FB-B3E4D376F490}" type="datetime1">
              <a:rPr lang="nl-NL"/>
              <a:pPr>
                <a:defRPr/>
              </a:pPr>
              <a:t>12-6-2018</a:t>
            </a:fld>
            <a:endParaRPr lang="nl-NL" dirty="0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64C42D-5AC3-464F-8826-595EB679BA67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47047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540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033239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250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72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4337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05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539097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63619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046F96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075" name="Picture 4" descr="RO_BZ~LPPT_diap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-9525"/>
            <a:ext cx="9145588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030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177800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4"/>
        </a:buBlip>
        <a:defRPr>
          <a:solidFill>
            <a:srgbClr val="FFFFFF"/>
          </a:solidFill>
          <a:latin typeface="+mn-lt"/>
          <a:cs typeface="+mn-cs"/>
        </a:defRPr>
      </a:lvl2pPr>
      <a:lvl3pPr marL="355600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5"/>
        </a:buBlip>
        <a:defRPr>
          <a:solidFill>
            <a:srgbClr val="FFFFFF"/>
          </a:solidFill>
          <a:latin typeface="+mn-lt"/>
          <a:cs typeface="+mn-cs"/>
        </a:defRPr>
      </a:lvl3pPr>
      <a:lvl4pPr marL="533400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FFFFFF"/>
          </a:solidFill>
          <a:latin typeface="+mn-lt"/>
          <a:cs typeface="+mn-cs"/>
        </a:defRPr>
      </a:lvl4pPr>
      <a:lvl5pPr marL="711200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  <a:cs typeface="+mn-cs"/>
        </a:defRPr>
      </a:lvl5pPr>
      <a:lvl6pPr marL="1168400" indent="-176213" algn="l" rtl="0" fontAlgn="base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  <a:cs typeface="+mn-cs"/>
        </a:defRPr>
      </a:lvl6pPr>
      <a:lvl7pPr marL="1625600" indent="-176213" algn="l" rtl="0" fontAlgn="base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  <a:cs typeface="+mn-cs"/>
        </a:defRPr>
      </a:lvl7pPr>
      <a:lvl8pPr marL="2082800" indent="-176213" algn="l" rtl="0" fontAlgn="base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  <a:cs typeface="+mn-cs"/>
        </a:defRPr>
      </a:lvl8pPr>
      <a:lvl9pPr marL="2540000" indent="-176213" algn="l" rtl="0" fontAlgn="base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3" y="1233488"/>
            <a:ext cx="81692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title style</a:t>
            </a:r>
          </a:p>
        </p:txBody>
      </p:sp>
      <p:sp>
        <p:nvSpPr>
          <p:cNvPr id="4099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3" y="1798638"/>
            <a:ext cx="8169275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0" y="6538913"/>
            <a:ext cx="4156075" cy="315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3D6E7D0-55B8-4ED0-8956-F13AACD14E52}" type="datetime1">
              <a:rPr lang="nl-NL"/>
              <a:pPr>
                <a:defRPr/>
              </a:pPr>
              <a:t>12-6-2018</a:t>
            </a:fld>
            <a:endParaRPr lang="nl-NL" dirty="0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0" y="6369050"/>
            <a:ext cx="4164013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6362700"/>
            <a:ext cx="712788" cy="3635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CDCA374-FC68-4079-846F-DBDE7AE7A752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102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CC003D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Arial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Arial" charset="0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5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6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7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860032" y="2276872"/>
            <a:ext cx="4113658" cy="942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/>
              <a:t>Dialogue </a:t>
            </a:r>
            <a:r>
              <a:rPr lang="en-US" dirty="0"/>
              <a:t>&amp; </a:t>
            </a:r>
            <a:r>
              <a:rPr lang="en-US" dirty="0" smtClean="0"/>
              <a:t>Dissent</a:t>
            </a:r>
            <a:br>
              <a:rPr lang="en-US" dirty="0" smtClean="0"/>
            </a:br>
            <a:r>
              <a:rPr lang="en-US" dirty="0" smtClean="0"/>
              <a:t>in perspective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8550" y="3511550"/>
            <a:ext cx="3911922" cy="2609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/>
            <a:endParaRPr lang="en-US" dirty="0" smtClean="0"/>
          </a:p>
          <a:p>
            <a:pPr marL="0" indent="0" eaLnBrk="1" hangingPunct="1"/>
            <a:endParaRPr lang="en-US" dirty="0" smtClean="0"/>
          </a:p>
          <a:p>
            <a:pPr marL="0" indent="0" eaLnBrk="1" hangingPunct="1"/>
            <a:r>
              <a:rPr lang="en-US" dirty="0" smtClean="0"/>
              <a:t>June 2018</a:t>
            </a:r>
            <a:endParaRPr lang="en-US" dirty="0"/>
          </a:p>
          <a:p>
            <a:pPr marL="0" indent="0" eaLnBrk="1" hangingPunct="1"/>
            <a:endParaRPr lang="en-US" dirty="0" smtClean="0"/>
          </a:p>
          <a:p>
            <a:pPr marL="0" indent="0" eaLnBrk="1" hangingPunct="1"/>
            <a:r>
              <a:rPr lang="en-US" dirty="0" smtClean="0"/>
              <a:t>Dr. Jelmer Kamstra</a:t>
            </a:r>
            <a:endParaRPr lang="en-US" dirty="0"/>
          </a:p>
          <a:p>
            <a:pPr marL="0" indent="0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182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526" y="1082207"/>
            <a:ext cx="7847038" cy="571504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On development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8001" t="7513" r="28148" b="14300"/>
          <a:stretch/>
        </p:blipFill>
        <p:spPr>
          <a:xfrm>
            <a:off x="5435232" y="2475907"/>
            <a:ext cx="1200997" cy="12044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9426" t="45800" r="58091" b="10101"/>
          <a:stretch/>
        </p:blipFill>
        <p:spPr>
          <a:xfrm>
            <a:off x="2555776" y="4437112"/>
            <a:ext cx="1504303" cy="1148764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403648" y="4077072"/>
            <a:ext cx="6624736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4575661" y="2416696"/>
            <a:ext cx="8384" cy="3320752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83366" y="1865742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Sure about intervention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8533" y="5793615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Not sure about intervention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45875" y="4293096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Stable context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4293096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Unstable context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67744" y="3089372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Fast feedback</a:t>
            </a:r>
            <a:endParaRPr lang="nl-NL" dirty="0"/>
          </a:p>
        </p:txBody>
      </p:sp>
      <p:sp>
        <p:nvSpPr>
          <p:cNvPr id="15" name="TextBox 14"/>
          <p:cNvSpPr txBox="1"/>
          <p:nvPr/>
        </p:nvSpPr>
        <p:spPr>
          <a:xfrm>
            <a:off x="5148064" y="4653136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Experimentation </a:t>
            </a:r>
          </a:p>
          <a:p>
            <a:r>
              <a:rPr lang="en-US" dirty="0" smtClean="0"/>
              <a:t>&amp; iteration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28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Criticism on donor support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Managerial approaches have led to:</a:t>
            </a:r>
            <a:endParaRPr lang="en-US" dirty="0"/>
          </a:p>
          <a:p>
            <a:pPr marL="681750" lvl="2" indent="-285750"/>
            <a:endParaRPr lang="en-US" dirty="0" smtClean="0"/>
          </a:p>
          <a:p>
            <a:pPr marL="681750" lvl="2" indent="-285750"/>
            <a:r>
              <a:rPr lang="en-US" dirty="0"/>
              <a:t>One size fits all solutions</a:t>
            </a:r>
          </a:p>
          <a:p>
            <a:pPr marL="681750" lvl="2" indent="-285750"/>
            <a:r>
              <a:rPr lang="en-US" dirty="0" smtClean="0"/>
              <a:t>Lack of ownership / autonomy</a:t>
            </a:r>
          </a:p>
          <a:p>
            <a:pPr marL="681750" lvl="2" indent="-285750"/>
            <a:r>
              <a:rPr lang="en-US" dirty="0" smtClean="0"/>
              <a:t>Lack of embeddedness</a:t>
            </a:r>
          </a:p>
          <a:p>
            <a:pPr marL="681750" lvl="2" indent="-285750"/>
            <a:r>
              <a:rPr lang="en-US" dirty="0" smtClean="0"/>
              <a:t>Mission drift</a:t>
            </a:r>
          </a:p>
          <a:p>
            <a:pPr marL="681750" lvl="2" indent="-285750"/>
            <a:r>
              <a:rPr lang="en-US" dirty="0" smtClean="0"/>
              <a:t>Lack of legitimacy </a:t>
            </a:r>
          </a:p>
          <a:p>
            <a:pPr marL="681750" lvl="2" indent="-285750"/>
            <a:r>
              <a:rPr lang="en-US" dirty="0" smtClean="0"/>
              <a:t>Donor dependence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66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does D&amp;D navigate this tension?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Focus on political role of CSOs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Partnership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Flexible M&amp;E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681750" lvl="2" indent="-285750"/>
            <a:endParaRPr lang="en-US" dirty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512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68300" y="1171852"/>
            <a:ext cx="7847038" cy="632691"/>
          </a:xfrm>
        </p:spPr>
        <p:txBody>
          <a:bodyPr>
            <a:normAutofit/>
          </a:bodyPr>
          <a:lstStyle/>
          <a:p>
            <a:r>
              <a:rPr lang="en-US" dirty="0" smtClean="0"/>
              <a:t>Political role of CSOs - </a:t>
            </a:r>
            <a:r>
              <a:rPr lang="en-US" dirty="0" err="1" smtClean="0"/>
              <a:t>ToC</a:t>
            </a:r>
            <a:r>
              <a:rPr lang="en-US" dirty="0" smtClean="0"/>
              <a:t> summary</a:t>
            </a:r>
          </a:p>
        </p:txBody>
      </p:sp>
      <p:sp>
        <p:nvSpPr>
          <p:cNvPr id="13316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b="1" dirty="0" smtClean="0"/>
          </a:p>
          <a:p>
            <a:r>
              <a:rPr lang="en-GB" b="1" dirty="0" smtClean="0"/>
              <a:t>Inclusive </a:t>
            </a:r>
            <a:r>
              <a:rPr lang="en-GB" b="1" dirty="0"/>
              <a:t>sustainable </a:t>
            </a:r>
            <a:r>
              <a:rPr lang="en-GB" b="1" dirty="0" smtClean="0"/>
              <a:t>development</a:t>
            </a:r>
            <a:endParaRPr lang="en-US" b="1" dirty="0"/>
          </a:p>
          <a:p>
            <a:r>
              <a:rPr lang="en-GB" i="1" dirty="0"/>
              <a:t>i</a:t>
            </a:r>
            <a:r>
              <a:rPr lang="en-GB" i="1" dirty="0" smtClean="0"/>
              <a:t>n terms of access to rights </a:t>
            </a:r>
            <a:r>
              <a:rPr lang="en-GB" i="1" dirty="0"/>
              <a:t>and services, gender equality, </a:t>
            </a:r>
            <a:r>
              <a:rPr lang="en-GB" i="1" dirty="0" smtClean="0"/>
              <a:t>fair trade,</a:t>
            </a:r>
          </a:p>
          <a:p>
            <a:r>
              <a:rPr lang="en-GB" i="1" dirty="0" smtClean="0"/>
              <a:t>etcetera</a:t>
            </a:r>
          </a:p>
          <a:p>
            <a:endParaRPr lang="en-GB" b="1" dirty="0" smtClean="0"/>
          </a:p>
          <a:p>
            <a:r>
              <a:rPr lang="en-GB" b="1" dirty="0" smtClean="0"/>
              <a:t>Improved </a:t>
            </a:r>
            <a:r>
              <a:rPr lang="en-GB" b="1" dirty="0"/>
              <a:t>laws, </a:t>
            </a:r>
            <a:r>
              <a:rPr lang="en-GB" b="1" dirty="0" smtClean="0"/>
              <a:t>policies</a:t>
            </a:r>
            <a:r>
              <a:rPr lang="en-GB" b="1" dirty="0"/>
              <a:t>, norms, attitudes and p</a:t>
            </a:r>
            <a:r>
              <a:rPr lang="en-GB" b="1" dirty="0" smtClean="0"/>
              <a:t>ractices</a:t>
            </a:r>
          </a:p>
          <a:p>
            <a:r>
              <a:rPr lang="en-GB" i="1" dirty="0" smtClean="0"/>
              <a:t>change on paper &amp; change in behaviour</a:t>
            </a:r>
            <a:r>
              <a:rPr lang="en-GB" b="1" dirty="0" smtClean="0"/>
              <a:t>	</a:t>
            </a:r>
          </a:p>
          <a:p>
            <a:endParaRPr lang="en-GB" b="1" dirty="0" smtClean="0"/>
          </a:p>
          <a:p>
            <a:r>
              <a:rPr lang="en-GB" b="1" dirty="0" smtClean="0"/>
              <a:t>Towards </a:t>
            </a:r>
            <a:r>
              <a:rPr lang="en-GB" b="1" dirty="0"/>
              <a:t>improved laws, policies, norms and practices</a:t>
            </a:r>
          </a:p>
          <a:p>
            <a:r>
              <a:rPr lang="en-GB" i="1" dirty="0" smtClean="0"/>
              <a:t>agenda </a:t>
            </a:r>
            <a:r>
              <a:rPr lang="en-GB" i="1" dirty="0"/>
              <a:t>setting, </a:t>
            </a:r>
            <a:r>
              <a:rPr lang="en-GB" i="1" dirty="0" smtClean="0"/>
              <a:t>framing </a:t>
            </a:r>
            <a:r>
              <a:rPr lang="en-GB" i="1" dirty="0"/>
              <a:t>and/or creating space to </a:t>
            </a:r>
            <a:r>
              <a:rPr lang="en-GB" i="1" dirty="0" smtClean="0"/>
              <a:t>	engage</a:t>
            </a:r>
          </a:p>
          <a:p>
            <a:endParaRPr lang="en-GB" b="1" dirty="0" smtClean="0"/>
          </a:p>
          <a:p>
            <a:r>
              <a:rPr lang="en-GB" b="1" dirty="0" smtClean="0"/>
              <a:t>Civil </a:t>
            </a:r>
            <a:r>
              <a:rPr lang="en-GB" b="1" dirty="0"/>
              <a:t>society Engagement </a:t>
            </a:r>
            <a:endParaRPr lang="en-GB" b="1" dirty="0" smtClean="0"/>
          </a:p>
          <a:p>
            <a:r>
              <a:rPr lang="en-GB" i="1" dirty="0" smtClean="0"/>
              <a:t>advocacy initiatives</a:t>
            </a:r>
          </a:p>
          <a:p>
            <a:endParaRPr lang="en-GB" b="1" dirty="0" smtClean="0"/>
          </a:p>
          <a:p>
            <a:r>
              <a:rPr lang="en-GB" b="1" dirty="0" smtClean="0"/>
              <a:t>Civil </a:t>
            </a:r>
            <a:r>
              <a:rPr lang="en-GB" b="1" dirty="0"/>
              <a:t>society strengthening </a:t>
            </a:r>
            <a:r>
              <a:rPr lang="en-GB" b="1" dirty="0" smtClean="0"/>
              <a:t>on L&amp;A</a:t>
            </a:r>
          </a:p>
          <a:p>
            <a:r>
              <a:rPr lang="en-GB" i="1" dirty="0"/>
              <a:t>c</a:t>
            </a:r>
            <a:r>
              <a:rPr lang="en-GB" i="1" dirty="0" smtClean="0"/>
              <a:t>apacity &amp; </a:t>
            </a:r>
            <a:r>
              <a:rPr lang="en-GB" i="1" dirty="0"/>
              <a:t>l</a:t>
            </a:r>
            <a:r>
              <a:rPr lang="en-GB" i="1" dirty="0" smtClean="0"/>
              <a:t>egitimacy</a:t>
            </a:r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  <a:p>
            <a:endParaRPr lang="en-US" dirty="0" smtClean="0"/>
          </a:p>
        </p:txBody>
      </p:sp>
      <p:sp>
        <p:nvSpPr>
          <p:cNvPr id="2" name="Up-Down Arrow 1"/>
          <p:cNvSpPr/>
          <p:nvPr/>
        </p:nvSpPr>
        <p:spPr>
          <a:xfrm>
            <a:off x="7956376" y="2132856"/>
            <a:ext cx="1008112" cy="390951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103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Partnership: shared </a:t>
            </a:r>
            <a:r>
              <a:rPr lang="en-US" dirty="0"/>
              <a:t>goals, different roles</a:t>
            </a:r>
            <a:endParaRPr lang="nl-NL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053" t="19615" r="19280" b="35070"/>
          <a:stretch/>
        </p:blipFill>
        <p:spPr>
          <a:xfrm>
            <a:off x="683568" y="1932784"/>
            <a:ext cx="7471594" cy="405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7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Flexible M&amp;E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 smtClean="0"/>
              <a:t>ToC</a:t>
            </a:r>
            <a:r>
              <a:rPr lang="en-US" sz="2200" dirty="0" smtClean="0"/>
              <a:t> instead of </a:t>
            </a:r>
            <a:r>
              <a:rPr lang="en-US" sz="2200" dirty="0" err="1" smtClean="0"/>
              <a:t>logframe</a:t>
            </a: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Explain and question underlying assumptions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Emphasis on continuous learning and adaptation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Inception phase &amp; context study for local input and </a:t>
            </a:r>
            <a:r>
              <a:rPr lang="en-US" sz="2200" dirty="0" smtClean="0"/>
              <a:t>embeddedness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Bottom-up instead of top-down result </a:t>
            </a:r>
            <a:r>
              <a:rPr lang="en-US" sz="2200" dirty="0" smtClean="0"/>
              <a:t>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Mixed methods: </a:t>
            </a:r>
            <a:r>
              <a:rPr lang="en-US" sz="2200" dirty="0"/>
              <a:t>A strong story (</a:t>
            </a:r>
            <a:r>
              <a:rPr lang="en-US" sz="2200" dirty="0" err="1"/>
              <a:t>ToC</a:t>
            </a:r>
            <a:r>
              <a:rPr lang="en-US" sz="2200" dirty="0"/>
              <a:t>) is needed to interpret and explain the numbers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777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results - process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847658"/>
              </p:ext>
            </p:extLst>
          </p:nvPr>
        </p:nvGraphicFramePr>
        <p:xfrm>
          <a:off x="369888" y="1798638"/>
          <a:ext cx="7858125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6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2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Quantitative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Qualitative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Bottom-up, summary of 25 result frameworks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Identify common / most important indicators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Link to </a:t>
                      </a:r>
                      <a:r>
                        <a:rPr lang="en-US" dirty="0" err="1" smtClean="0"/>
                        <a:t>ToC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 core indicators (voluntary, container variables, IATI)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Down Arrow 2"/>
          <p:cNvSpPr/>
          <p:nvPr/>
        </p:nvSpPr>
        <p:spPr>
          <a:xfrm>
            <a:off x="4052802" y="2348880"/>
            <a:ext cx="231166" cy="24482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7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179512" y="1484784"/>
          <a:ext cx="8712968" cy="4322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692">
                  <a:extLst>
                    <a:ext uri="{9D8B030D-6E8A-4147-A177-3AD203B41FA5}">
                      <a16:colId xmlns:a16="http://schemas.microsoft.com/office/drawing/2014/main" val="2180241195"/>
                    </a:ext>
                  </a:extLst>
                </a:gridCol>
                <a:gridCol w="8248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5908">
                <a:tc gridSpan="2">
                  <a:txBody>
                    <a:bodyPr/>
                    <a:lstStyle/>
                    <a:p>
                      <a:r>
                        <a:rPr lang="en-US" sz="2400" dirty="0" smtClean="0"/>
                        <a:t>Measuring results – quantitative indicators</a:t>
                      </a:r>
                      <a:endParaRPr lang="en-US" sz="2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90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#</a:t>
                      </a:r>
                      <a:endParaRPr lang="en-US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of…(coordinate with thematic departments)…</a:t>
                      </a:r>
                      <a:endParaRPr lang="en-US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6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#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 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laws, policies and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norms implemented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347390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#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 laws, policies and norms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blocked, adopted, improved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6131002"/>
                  </a:ext>
                </a:extLst>
              </a:tr>
              <a:tr h="7188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5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#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5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 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times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CSOs 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succeed in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agenda 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setting, influencing the debate and/or creating space to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engage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1243402"/>
                  </a:ext>
                </a:extLst>
              </a:tr>
              <a:tr h="718877">
                <a:tc>
                  <a:txBody>
                    <a:bodyPr/>
                    <a:lstStyle/>
                    <a:p>
                      <a:pPr marL="26035" marR="0" indent="-6985"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720090" algn="l"/>
                          <a:tab pos="1440180" algn="l"/>
                          <a:tab pos="2160270" algn="l"/>
                          <a:tab pos="2880360" algn="l"/>
                          <a:tab pos="3600450" algn="l"/>
                          <a:tab pos="4320540" algn="l"/>
                          <a:tab pos="5040630" algn="r"/>
                        </a:tabLs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#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6035" marR="0" indent="-6985"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720090" algn="l"/>
                          <a:tab pos="1440180" algn="l"/>
                          <a:tab pos="2160270" algn="l"/>
                          <a:tab pos="2880360" algn="l"/>
                          <a:tab pos="3600450" algn="l"/>
                          <a:tab pos="4320540" algn="l"/>
                          <a:tab pos="5040630" algn="r"/>
                        </a:tabLs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 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advocacy initiatives carried out by CSOs, for, by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or with constituency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7032555"/>
                  </a:ext>
                </a:extLst>
              </a:tr>
              <a:tr h="4859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#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CSOs with increased L&amp;A capacities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908">
                <a:tc>
                  <a:txBody>
                    <a:bodyPr/>
                    <a:lstStyle/>
                    <a:p>
                      <a:pPr marL="26035" marR="0" indent="-6985"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720090" algn="l"/>
                          <a:tab pos="1440180" algn="l"/>
                          <a:tab pos="2160270" algn="l"/>
                          <a:tab pos="2880360" algn="l"/>
                          <a:tab pos="3600450" algn="l"/>
                          <a:tab pos="4320540" algn="l"/>
                          <a:tab pos="5040630" algn="r"/>
                        </a:tabLs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#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6035" marR="0" indent="-6985"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720090" algn="l"/>
                          <a:tab pos="1440180" algn="l"/>
                          <a:tab pos="2160270" algn="l"/>
                          <a:tab pos="2880360" algn="l"/>
                          <a:tab pos="3600450" algn="l"/>
                          <a:tab pos="4320540" algn="l"/>
                          <a:tab pos="5040630" algn="r"/>
                        </a:tabLs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 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CSOs included in SPs programmes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95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results - process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369888" y="1798638"/>
          <a:ext cx="7858125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6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2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Quantitative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Qualitative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Bottom-up, summary of 25 result frameworks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ToC</a:t>
                      </a:r>
                      <a:r>
                        <a:rPr lang="en-US" baseline="0" dirty="0" smtClean="0"/>
                        <a:t> together with CSO partners and Ministry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Identify common / most important indicators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Inception phase – context studies, power actor analyses (including gender), contextualized </a:t>
                      </a:r>
                      <a:r>
                        <a:rPr lang="en-US" dirty="0" err="1" smtClean="0"/>
                        <a:t>ToC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Link to </a:t>
                      </a:r>
                      <a:r>
                        <a:rPr lang="en-US" dirty="0" err="1" smtClean="0"/>
                        <a:t>ToC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Annual 8-pagers, reflection on </a:t>
                      </a:r>
                      <a:r>
                        <a:rPr lang="en-US" dirty="0" err="1" smtClean="0"/>
                        <a:t>ToC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 core indicators (voluntary, container variables, IATI)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Mid-term, end-term,</a:t>
                      </a:r>
                      <a:r>
                        <a:rPr lang="en-US" baseline="0" dirty="0" smtClean="0"/>
                        <a:t> NWO assumptions </a:t>
                      </a:r>
                      <a:r>
                        <a:rPr lang="en-US" baseline="0" dirty="0" err="1" smtClean="0"/>
                        <a:t>programme</a:t>
                      </a:r>
                      <a:r>
                        <a:rPr lang="en-US" baseline="0" dirty="0" smtClean="0"/>
                        <a:t>, partnership research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Down Arrow 2"/>
          <p:cNvSpPr/>
          <p:nvPr/>
        </p:nvSpPr>
        <p:spPr>
          <a:xfrm>
            <a:off x="4052802" y="2348880"/>
            <a:ext cx="231166" cy="24482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526" y="1082207"/>
            <a:ext cx="7847038" cy="571504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On development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8001" t="7513" r="28148" b="14300"/>
          <a:stretch/>
        </p:blipFill>
        <p:spPr>
          <a:xfrm>
            <a:off x="1187624" y="2641688"/>
            <a:ext cx="2281117" cy="22877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9426" t="45800" r="58091" b="10101"/>
          <a:stretch/>
        </p:blipFill>
        <p:spPr>
          <a:xfrm>
            <a:off x="5364088" y="2630773"/>
            <a:ext cx="3024336" cy="230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526" y="1082207"/>
            <a:ext cx="7847038" cy="571504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On development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512527"/>
              </p:ext>
            </p:extLst>
          </p:nvPr>
        </p:nvGraphicFramePr>
        <p:xfrm>
          <a:off x="1661898" y="1827322"/>
          <a:ext cx="6437266" cy="2912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5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0" dirty="0" err="1">
                          <a:effectLst/>
                        </a:rPr>
                        <a:t>Managerialism</a:t>
                      </a:r>
                      <a:endParaRPr lang="nl-NL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276"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linear, technical process, can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be planned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&amp;</a:t>
                      </a: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controlled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realize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tangible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quantifiable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results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requires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the ‘right’ set of management tools 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universally applicable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81342" marR="8134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buFont typeface="Symbol"/>
                        <a:buChar char=""/>
                      </a:pPr>
                      <a:endParaRPr lang="nl-NL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342" marR="8134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008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526" y="1082207"/>
            <a:ext cx="7847038" cy="571504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On development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608449"/>
              </p:ext>
            </p:extLst>
          </p:nvPr>
        </p:nvGraphicFramePr>
        <p:xfrm>
          <a:off x="1661898" y="1827322"/>
          <a:ext cx="6437266" cy="2912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5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0" dirty="0" err="1">
                          <a:effectLst/>
                        </a:rPr>
                        <a:t>Managerialism</a:t>
                      </a:r>
                      <a:endParaRPr lang="nl-NL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</a:rPr>
                        <a:t>Social transformation</a:t>
                      </a:r>
                      <a:endParaRPr lang="nl-NL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276"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linear, technical process, can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be planned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&amp;</a:t>
                      </a: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controlled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realize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tangible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quantifiable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results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requires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the ‘right’ set of management tools 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</a:rPr>
                        <a:t>universally applicable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81342" marR="8134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buFont typeface="Symbol"/>
                        <a:buChar char=""/>
                      </a:pPr>
                      <a:r>
                        <a:rPr lang="en-GB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diffuse political process  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Symbol"/>
                        <a:buChar char=""/>
                      </a:pPr>
                      <a:endParaRPr lang="en-GB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l" defTabSz="914400" rtl="0" eaLnBrk="1" latinLnBrk="0" hangingPunct="1">
                        <a:buFont typeface="Symbol"/>
                        <a:buChar char=""/>
                      </a:pPr>
                      <a:r>
                        <a:rPr lang="en-GB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 unequal power relations </a:t>
                      </a:r>
                      <a:endParaRPr lang="nl-NL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l" defTabSz="914400" rtl="0" eaLnBrk="1" latinLnBrk="0" hangingPunct="1">
                        <a:buFont typeface="Symbol"/>
                        <a:buChar char=""/>
                      </a:pPr>
                      <a:r>
                        <a:rPr lang="en-GB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requires local ownership</a:t>
                      </a:r>
                      <a:endParaRPr lang="nl-NL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l" defTabSz="914400" rtl="0" eaLnBrk="1" latinLnBrk="0" hangingPunct="1">
                        <a:buFont typeface="Symbol"/>
                        <a:buChar char=""/>
                      </a:pPr>
                      <a:endParaRPr lang="en-GB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l" defTabSz="914400" rtl="0" eaLnBrk="1" latinLnBrk="0" hangingPunct="1">
                        <a:buFont typeface="Symbol"/>
                        <a:buChar char=""/>
                      </a:pPr>
                      <a:r>
                        <a:rPr lang="en-GB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context-specific</a:t>
                      </a:r>
                      <a:endParaRPr lang="nl-NL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342" marR="8134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5508104" y="2731220"/>
            <a:ext cx="1255146" cy="11045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D&amp;D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72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1081875"/>
            <a:ext cx="7847038" cy="47491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On civil society’s role</a:t>
            </a:r>
            <a:endParaRPr lang="en-US" sz="28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332409"/>
              </p:ext>
            </p:extLst>
          </p:nvPr>
        </p:nvGraphicFramePr>
        <p:xfrm>
          <a:off x="1331640" y="1804327"/>
          <a:ext cx="6771222" cy="2984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6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4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0" dirty="0" err="1">
                          <a:effectLst/>
                          <a:latin typeface="+mn-lt"/>
                        </a:rPr>
                        <a:t>Managerialism</a:t>
                      </a:r>
                      <a:endParaRPr lang="nl-NL" sz="18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8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276"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complementary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to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state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and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donors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instrumental: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value for money 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CSOs are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effective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and efficient service providers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citizens are customers who use performance indicators to hold CSOs and government accountable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1081875"/>
            <a:ext cx="7847038" cy="47491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On civil society’s role</a:t>
            </a:r>
            <a:endParaRPr lang="en-US" sz="28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365843"/>
              </p:ext>
            </p:extLst>
          </p:nvPr>
        </p:nvGraphicFramePr>
        <p:xfrm>
          <a:off x="1331640" y="1804327"/>
          <a:ext cx="6771222" cy="2984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6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4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0" dirty="0" err="1">
                          <a:effectLst/>
                          <a:latin typeface="+mn-lt"/>
                        </a:rPr>
                        <a:t>Managerialism</a:t>
                      </a:r>
                      <a:endParaRPr lang="nl-NL" sz="18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+mn-lt"/>
                        </a:rPr>
                        <a:t>Social transformation</a:t>
                      </a:r>
                      <a:endParaRPr lang="nl-NL" sz="18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276"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complementary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to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state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and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donors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instrumental: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value for money 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CSOs are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effective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and efficient service providers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citizens are customers who use performance indicators to hold CSOs and government accountable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autonomy crucial for development </a:t>
                      </a:r>
                      <a:endParaRPr lang="nl-NL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intrinsic value 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political role for CSOs</a:t>
                      </a:r>
                      <a:endParaRPr lang="nl-NL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endParaRPr lang="en-GB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citizens are rights holders who use CSOs to claim their rights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Oval 13"/>
          <p:cNvSpPr/>
          <p:nvPr/>
        </p:nvSpPr>
        <p:spPr>
          <a:xfrm>
            <a:off x="5580112" y="2744229"/>
            <a:ext cx="1255146" cy="11045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D&amp;D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72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597179"/>
              </p:ext>
            </p:extLst>
          </p:nvPr>
        </p:nvGraphicFramePr>
        <p:xfrm>
          <a:off x="1403648" y="2105472"/>
          <a:ext cx="6627206" cy="25640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0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4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effectLst/>
                          <a:latin typeface="+mn-lt"/>
                        </a:rPr>
                        <a:t>Managerialism</a:t>
                      </a:r>
                      <a:endParaRPr lang="nl-NL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8133"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donors take the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lead 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donors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ensure value for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money</a:t>
                      </a:r>
                      <a:endParaRPr lang="en-GB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Arial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professional</a:t>
                      </a: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CSOs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short term contractual relations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performance indicators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control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 bwMode="auto">
          <a:xfrm>
            <a:off x="368300" y="1153883"/>
            <a:ext cx="7847038" cy="47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kern="12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C003D"/>
                </a:solidFill>
                <a:latin typeface="Arial" charset="0"/>
                <a:ea typeface="Verdana" pitchFamily="34" charset="0"/>
                <a:cs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C003D"/>
                </a:solidFill>
                <a:latin typeface="Arial" charset="0"/>
                <a:ea typeface="Verdana" pitchFamily="34" charset="0"/>
                <a:cs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C003D"/>
                </a:solidFill>
                <a:latin typeface="Arial" charset="0"/>
                <a:ea typeface="Verdana" pitchFamily="34" charset="0"/>
                <a:cs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C003D"/>
                </a:solidFill>
                <a:latin typeface="Arial" charset="0"/>
                <a:ea typeface="Verdana" pitchFamily="34" charset="0"/>
                <a:cs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9pPr>
          </a:lstStyle>
          <a:p>
            <a:pPr algn="ctr"/>
            <a:r>
              <a:rPr lang="en-US" sz="2800" dirty="0" smtClean="0"/>
              <a:t>On donor support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6271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75417"/>
              </p:ext>
            </p:extLst>
          </p:nvPr>
        </p:nvGraphicFramePr>
        <p:xfrm>
          <a:off x="1403648" y="2105472"/>
          <a:ext cx="6627206" cy="25640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0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4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effectLst/>
                          <a:latin typeface="+mn-lt"/>
                        </a:rPr>
                        <a:t>Managerialism</a:t>
                      </a:r>
                      <a:endParaRPr lang="nl-NL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Social transformation</a:t>
                      </a:r>
                      <a:endParaRPr lang="nl-NL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42" marR="8134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8133"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donors take the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lead 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donors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ensure value for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money</a:t>
                      </a:r>
                      <a:endParaRPr lang="en-GB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Arial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professional</a:t>
                      </a: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CSOs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short term contractual relations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performance indicators</a:t>
                      </a: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control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local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CSOs take the lead </a:t>
                      </a:r>
                      <a:endParaRPr lang="en-GB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marL="342900" lvl="0" indent="-342900">
                        <a:buFont typeface="Symbol"/>
                        <a:buChar char=""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donors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provide financial, institutional and moral 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support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legitimate CSOs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long term partnership relations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process</a:t>
                      </a:r>
                      <a:r>
                        <a:rPr lang="en-GB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tracing</a:t>
                      </a:r>
                      <a:endParaRPr lang="en-GB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Arial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GB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trust</a:t>
                      </a:r>
                      <a:endParaRPr lang="nl-NL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 bwMode="auto">
          <a:xfrm>
            <a:off x="368300" y="1153883"/>
            <a:ext cx="7847038" cy="47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kern="12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C003D"/>
                </a:solidFill>
                <a:latin typeface="Arial" charset="0"/>
                <a:ea typeface="Verdana" pitchFamily="34" charset="0"/>
                <a:cs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C003D"/>
                </a:solidFill>
                <a:latin typeface="Arial" charset="0"/>
                <a:ea typeface="Verdana" pitchFamily="34" charset="0"/>
                <a:cs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C003D"/>
                </a:solidFill>
                <a:latin typeface="Arial" charset="0"/>
                <a:ea typeface="Verdana" pitchFamily="34" charset="0"/>
                <a:cs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C003D"/>
                </a:solidFill>
                <a:latin typeface="Arial" charset="0"/>
                <a:ea typeface="Verdana" pitchFamily="34" charset="0"/>
                <a:cs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9pPr>
          </a:lstStyle>
          <a:p>
            <a:pPr algn="ctr"/>
            <a:r>
              <a:rPr lang="en-US" sz="2800" dirty="0" smtClean="0"/>
              <a:t>On donor support</a:t>
            </a:r>
            <a:endParaRPr lang="en-US" sz="2800" dirty="0"/>
          </a:p>
        </p:txBody>
      </p:sp>
      <p:sp>
        <p:nvSpPr>
          <p:cNvPr id="20" name="Oval 19"/>
          <p:cNvSpPr/>
          <p:nvPr/>
        </p:nvSpPr>
        <p:spPr>
          <a:xfrm>
            <a:off x="3851920" y="2852936"/>
            <a:ext cx="1255146" cy="11045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D&amp;D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67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323528" y="4653136"/>
            <a:ext cx="87849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5163890" y="1484784"/>
            <a:ext cx="3486839" cy="4768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Political struggle</a:t>
            </a:r>
          </a:p>
          <a:p>
            <a:pPr algn="ctr"/>
            <a:r>
              <a:rPr lang="en-US" sz="2000" dirty="0" smtClean="0"/>
              <a:t>Emancipatory</a:t>
            </a:r>
          </a:p>
          <a:p>
            <a:pPr algn="ctr"/>
            <a:r>
              <a:rPr lang="en-US" sz="2000" dirty="0" smtClean="0"/>
              <a:t>Anti Western hegemony</a:t>
            </a:r>
          </a:p>
          <a:p>
            <a:pPr algn="ctr"/>
            <a:r>
              <a:rPr lang="en-US" sz="2000" dirty="0" smtClean="0"/>
              <a:t>Bottom-up</a:t>
            </a:r>
          </a:p>
          <a:p>
            <a:pPr algn="ctr"/>
            <a:r>
              <a:rPr lang="en-US" sz="2000" dirty="0" smtClean="0"/>
              <a:t>Context-specific</a:t>
            </a:r>
          </a:p>
          <a:p>
            <a:pPr algn="ctr"/>
            <a:r>
              <a:rPr lang="en-US" sz="2000" dirty="0" smtClean="0"/>
              <a:t>Trust /solidarity</a:t>
            </a:r>
            <a:endParaRPr lang="en-US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1247761" y="1484784"/>
            <a:ext cx="3496047" cy="475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Linear development</a:t>
            </a:r>
          </a:p>
          <a:p>
            <a:pPr algn="ctr"/>
            <a:r>
              <a:rPr lang="en-US" sz="2000" dirty="0" smtClean="0"/>
              <a:t>Economic focus</a:t>
            </a:r>
          </a:p>
          <a:p>
            <a:pPr algn="ctr"/>
            <a:r>
              <a:rPr lang="en-US" sz="2000" dirty="0" smtClean="0"/>
              <a:t>Market based solutions</a:t>
            </a:r>
          </a:p>
          <a:p>
            <a:pPr algn="ctr"/>
            <a:r>
              <a:rPr lang="en-US" sz="2000" dirty="0" smtClean="0"/>
              <a:t>Top-down</a:t>
            </a:r>
          </a:p>
          <a:p>
            <a:pPr algn="ctr"/>
            <a:r>
              <a:rPr lang="en-US" sz="2000" dirty="0" smtClean="0"/>
              <a:t>Universally applicable</a:t>
            </a:r>
          </a:p>
          <a:p>
            <a:pPr algn="ctr"/>
            <a:r>
              <a:rPr lang="en-US" sz="2000" dirty="0" smtClean="0"/>
              <a:t>Control / value for money</a:t>
            </a:r>
            <a:endParaRPr lang="en-US" sz="20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23528" y="2852936"/>
            <a:ext cx="87849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767643" y="1916832"/>
            <a:ext cx="1963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Managerialism</a:t>
            </a:r>
            <a:endParaRPr lang="nl-NL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98109" y="1947030"/>
            <a:ext cx="2818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Social transformation</a:t>
            </a:r>
            <a:endParaRPr lang="nl-NL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927" y="1713582"/>
            <a:ext cx="1068249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dirty="0" smtClean="0"/>
              <a:t>On development</a:t>
            </a:r>
            <a:endParaRPr lang="nl-NL" dirty="0"/>
          </a:p>
        </p:txBody>
      </p:sp>
      <p:sp>
        <p:nvSpPr>
          <p:cNvPr id="16" name="TextBox 15"/>
          <p:cNvSpPr txBox="1"/>
          <p:nvPr/>
        </p:nvSpPr>
        <p:spPr>
          <a:xfrm>
            <a:off x="179512" y="3358733"/>
            <a:ext cx="1068249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dirty="0" smtClean="0"/>
              <a:t>On civil society</a:t>
            </a:r>
            <a:endParaRPr lang="nl-NL" dirty="0"/>
          </a:p>
        </p:txBody>
      </p:sp>
      <p:sp>
        <p:nvSpPr>
          <p:cNvPr id="17" name="TextBox 16"/>
          <p:cNvSpPr txBox="1"/>
          <p:nvPr/>
        </p:nvSpPr>
        <p:spPr>
          <a:xfrm>
            <a:off x="191383" y="4797152"/>
            <a:ext cx="1068249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dirty="0" smtClean="0"/>
              <a:t>On donor support</a:t>
            </a:r>
            <a:endParaRPr lang="nl-NL" dirty="0"/>
          </a:p>
        </p:txBody>
      </p:sp>
      <p:sp>
        <p:nvSpPr>
          <p:cNvPr id="18" name="Bent Arrow 17"/>
          <p:cNvSpPr/>
          <p:nvPr/>
        </p:nvSpPr>
        <p:spPr>
          <a:xfrm rot="10800000">
            <a:off x="3891552" y="2391735"/>
            <a:ext cx="3024336" cy="3515618"/>
          </a:xfrm>
          <a:prstGeom prst="bentArrow">
            <a:avLst>
              <a:gd name="adj1" fmla="val 8574"/>
              <a:gd name="adj2" fmla="val 13647"/>
              <a:gd name="adj3" fmla="val 26143"/>
              <a:gd name="adj4" fmla="val 4819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4" name="Explosion 1 13"/>
          <p:cNvSpPr/>
          <p:nvPr/>
        </p:nvSpPr>
        <p:spPr>
          <a:xfrm>
            <a:off x="3568911" y="4044323"/>
            <a:ext cx="2737371" cy="2769982"/>
          </a:xfrm>
          <a:prstGeom prst="irregularSeal1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Conflicting logics</a:t>
            </a:r>
            <a:endParaRPr lang="nl-N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41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</p:bldLst>
  </p:timing>
</p:sld>
</file>

<file path=ppt/theme/theme1.xml><?xml version="1.0" encoding="utf-8"?>
<a:theme xmlns:a="http://schemas.openxmlformats.org/drawingml/2006/main" name="3_Default Design">
  <a:themeElements>
    <a:clrScheme name="">
      <a:dk1>
        <a:srgbClr val="000000"/>
      </a:dk1>
      <a:lt1>
        <a:srgbClr val="FFFFFF"/>
      </a:lt1>
      <a:dk2>
        <a:srgbClr val="046F96"/>
      </a:dk2>
      <a:lt2>
        <a:srgbClr val="EEECE1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3_Default Design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">
      <a:dk1>
        <a:srgbClr val="000000"/>
      </a:dk1>
      <a:lt1>
        <a:srgbClr val="FFFFFF"/>
      </a:lt1>
      <a:dk2>
        <a:srgbClr val="046F96"/>
      </a:dk2>
      <a:lt2>
        <a:srgbClr val="EEECE1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4_Default 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</TotalTime>
  <Words>669</Words>
  <Application>Microsoft Office PowerPoint</Application>
  <PresentationFormat>Skærmshow (4:3)</PresentationFormat>
  <Paragraphs>190</Paragraphs>
  <Slides>18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18</vt:i4>
      </vt:variant>
    </vt:vector>
  </HeadingPairs>
  <TitlesOfParts>
    <vt:vector size="25" baseType="lpstr">
      <vt:lpstr>Arial</vt:lpstr>
      <vt:lpstr>Calibri</vt:lpstr>
      <vt:lpstr>Symbol</vt:lpstr>
      <vt:lpstr>Times New Roman</vt:lpstr>
      <vt:lpstr>Verdana</vt:lpstr>
      <vt:lpstr>3_Default Design</vt:lpstr>
      <vt:lpstr>4_Default Design</vt:lpstr>
      <vt:lpstr>Dialogue &amp; Dissent in perspective</vt:lpstr>
      <vt:lpstr>On development</vt:lpstr>
      <vt:lpstr>On development</vt:lpstr>
      <vt:lpstr>On development</vt:lpstr>
      <vt:lpstr>On civil society’s role</vt:lpstr>
      <vt:lpstr>On civil society’s role</vt:lpstr>
      <vt:lpstr>PowerPoint-præsentation</vt:lpstr>
      <vt:lpstr>PowerPoint-præsentation</vt:lpstr>
      <vt:lpstr>PowerPoint-præsentation</vt:lpstr>
      <vt:lpstr>On development</vt:lpstr>
      <vt:lpstr>Criticism on donor support</vt:lpstr>
      <vt:lpstr>How does D&amp;D navigate this tension?</vt:lpstr>
      <vt:lpstr>Political role of CSOs - ToC summary</vt:lpstr>
      <vt:lpstr>Partnership: shared goals, different roles</vt:lpstr>
      <vt:lpstr>Flexible M&amp;E</vt:lpstr>
      <vt:lpstr>Measuring results - process</vt:lpstr>
      <vt:lpstr>PowerPoint-præsentation</vt:lpstr>
      <vt:lpstr>Measuring results - process</vt:lpstr>
    </vt:vector>
  </TitlesOfParts>
  <Company>Ministerie van Buitenlandse Zaken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Beliefs</dc:title>
  <dc:creator>Jelmer Kamstra</dc:creator>
  <cp:lastModifiedBy>Thomas Nikolaj Hansen</cp:lastModifiedBy>
  <cp:revision>100</cp:revision>
  <dcterms:created xsi:type="dcterms:W3CDTF">2016-08-17T07:48:28Z</dcterms:created>
  <dcterms:modified xsi:type="dcterms:W3CDTF">2018-06-12T11:16:32Z</dcterms:modified>
</cp:coreProperties>
</file>