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268" r:id="rId5"/>
    <p:sldId id="273" r:id="rId6"/>
    <p:sldId id="270" r:id="rId7"/>
    <p:sldId id="269" r:id="rId8"/>
    <p:sldId id="275" r:id="rId9"/>
    <p:sldId id="274" r:id="rId10"/>
    <p:sldId id="272" r:id="rId11"/>
  </p:sldIdLst>
  <p:sldSz cx="9144000" cy="6858000" type="screen4x3"/>
  <p:notesSz cx="6805613" cy="99441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313" autoAdjust="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B84B9-063E-4591-A223-41987221B52E}" type="datetimeFigureOut">
              <a:rPr lang="da-DK" smtClean="0"/>
              <a:pPr/>
              <a:t>11-06-2018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581DA1-6716-4649-AFEA-603000DBF5A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416884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D3FCE-0563-46C6-8C0D-652E4F7FFC7D}" type="datetimeFigureOut">
              <a:rPr lang="da-DK" smtClean="0"/>
              <a:pPr/>
              <a:t>11-06-2018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47CEC-DBCD-46FE-8D9B-3C2F75289281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387505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Pladsholder til no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a-DK" altLang="da-DK" sz="1400" smtClean="0"/>
          </a:p>
        </p:txBody>
      </p:sp>
      <p:sp>
        <p:nvSpPr>
          <p:cNvPr id="14340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A6D8CA79-1478-4F17-8D31-7A91A4A9E890}" type="slidenum">
              <a:rPr lang="en-GB" altLang="da-DK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GB" alt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77375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2017 </a:t>
            </a:r>
            <a:r>
              <a:rPr lang="da-DK" dirty="0" err="1" smtClean="0"/>
              <a:t>grants</a:t>
            </a:r>
            <a:r>
              <a:rPr lang="da-DK" dirty="0" smtClean="0"/>
              <a:t>:</a:t>
            </a:r>
          </a:p>
          <a:p>
            <a:r>
              <a:rPr lang="da-DK" dirty="0" smtClean="0"/>
              <a:t>CSP= 69, Oplys = 17, PNB = 17 og DERF = 23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47CEC-DBCD-46FE-8D9B-3C2F75289281}" type="slidenum">
              <a:rPr lang="da-DK" smtClean="0"/>
              <a:pPr/>
              <a:t>4</a:t>
            </a:fld>
            <a:endParaRPr lang="da-D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w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w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ro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grafikfiler_skabelondesign1_300 (NXPowerLite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F5B0D-1BBB-4438-9DDA-97183A92266D}" type="datetime1">
              <a:rPr lang="da-DK" smtClean="0"/>
              <a:t>11-06-2018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grpSp>
        <p:nvGrpSpPr>
          <p:cNvPr id="6" name="Group 5"/>
          <p:cNvGrpSpPr/>
          <p:nvPr/>
        </p:nvGrpSpPr>
        <p:grpSpPr>
          <a:xfrm>
            <a:off x="8784467" y="1150249"/>
            <a:ext cx="360000" cy="1080000"/>
            <a:chOff x="8784467" y="1163037"/>
            <a:chExt cx="360000" cy="1080000"/>
          </a:xfrm>
        </p:grpSpPr>
        <p:sp>
          <p:nvSpPr>
            <p:cNvPr id="7" name="Rectangle 6"/>
            <p:cNvSpPr/>
            <p:nvPr userDrawn="1"/>
          </p:nvSpPr>
          <p:spPr>
            <a:xfrm>
              <a:off x="8784467" y="1163037"/>
              <a:ext cx="360000" cy="1080000"/>
            </a:xfrm>
            <a:prstGeom prst="rect">
              <a:avLst/>
            </a:prstGeom>
            <a:solidFill>
              <a:srgbClr val="EB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8" name="Picture 7" descr="våbenskjold.wmf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8815117" y="1219709"/>
              <a:ext cx="326441" cy="557784"/>
            </a:xfrm>
            <a:prstGeom prst="rect">
              <a:avLst/>
            </a:prstGeom>
          </p:spPr>
        </p:pic>
      </p:grpSp>
      <p:pic>
        <p:nvPicPr>
          <p:cNvPr id="9" name="Picture 8" descr="Danida_UK_rgb.wm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13248" y="2563623"/>
            <a:ext cx="3431853" cy="482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449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grafikfiler_skabelondesign2 (NXPowerLite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4988" y="2555914"/>
            <a:ext cx="7923212" cy="517792"/>
          </a:xfrm>
        </p:spPr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4988" y="3192129"/>
            <a:ext cx="7917060" cy="762926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BD841-094B-4BCB-B1A5-2D4B33109952}" type="datetime1">
              <a:rPr lang="da-DK" smtClean="0"/>
              <a:t>11-06-2018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8" name="Picture 7" descr="Danida_UK_rgb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4987" y="3969040"/>
            <a:ext cx="2144908" cy="30179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8784467" y="1150249"/>
            <a:ext cx="360000" cy="1080000"/>
            <a:chOff x="8784467" y="1163037"/>
            <a:chExt cx="360000" cy="1080000"/>
          </a:xfrm>
        </p:grpSpPr>
        <p:sp>
          <p:nvSpPr>
            <p:cNvPr id="9" name="Rectangle 8"/>
            <p:cNvSpPr/>
            <p:nvPr userDrawn="1"/>
          </p:nvSpPr>
          <p:spPr>
            <a:xfrm>
              <a:off x="8784467" y="1163037"/>
              <a:ext cx="360000" cy="1080000"/>
            </a:xfrm>
            <a:prstGeom prst="rect">
              <a:avLst/>
            </a:prstGeom>
            <a:solidFill>
              <a:srgbClr val="EB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prstClr val="white"/>
                </a:solidFill>
              </a:endParaRPr>
            </a:p>
          </p:txBody>
        </p:sp>
        <p:pic>
          <p:nvPicPr>
            <p:cNvPr id="10" name="Picture 9" descr="våbenskjold.wmf"/>
            <p:cNvPicPr>
              <a:picLocks noChangeAspect="1"/>
            </p:cNvPicPr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8815117" y="1219709"/>
              <a:ext cx="326441" cy="5577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xmlns="" val="128134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95528-8333-4B7F-ABEF-85FB140A70D6}" type="datetime1">
              <a:rPr lang="da-DK" smtClean="0"/>
              <a:t>11-06-2018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83049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988" y="1695450"/>
            <a:ext cx="3823200" cy="42529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95450"/>
            <a:ext cx="3823200" cy="425291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C748-B9EA-4662-8889-17FABD531B44}" type="datetime1">
              <a:rPr lang="da-DK" smtClean="0"/>
              <a:t>11-06-2018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719859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656E68-B4FF-46AC-AD5E-F8741862D029}" type="datetime1">
              <a:rPr lang="da-DK" smtClean="0"/>
              <a:t>11-06-2018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6249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60DD0-D4D1-43E6-BAE8-7886C72E0E32}" type="datetime1">
              <a:rPr lang="da-DK" smtClean="0"/>
              <a:t>11-06-2018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528746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988" y="641350"/>
            <a:ext cx="7935912" cy="90277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da-DK" noProof="0" smtClean="0"/>
              <a:t>Klik for at redigere i master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88" y="1695449"/>
            <a:ext cx="7935912" cy="425291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da-DK" noProof="0" smtClean="0"/>
              <a:t>Klik for at redigere i master</a:t>
            </a:r>
          </a:p>
          <a:p>
            <a:pPr lvl="1"/>
            <a:r>
              <a:rPr lang="da-DK" noProof="0" smtClean="0"/>
              <a:t>Andet niveau</a:t>
            </a:r>
          </a:p>
          <a:p>
            <a:pPr lvl="2"/>
            <a:r>
              <a:rPr lang="da-DK" noProof="0" smtClean="0"/>
              <a:t>Tredje niveau</a:t>
            </a:r>
          </a:p>
          <a:p>
            <a:pPr lvl="3"/>
            <a:r>
              <a:rPr lang="da-DK" noProof="0" smtClean="0"/>
              <a:t>Fjerde niveau</a:t>
            </a:r>
          </a:p>
          <a:p>
            <a:pPr lvl="4"/>
            <a:r>
              <a:rPr lang="da-DK" noProof="0" smtClean="0"/>
              <a:t>Femte niveau</a:t>
            </a:r>
            <a:endParaRPr lang="en-GB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02341" y="6493781"/>
            <a:ext cx="1297892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fld id="{16B8DFB8-1A30-466F-9F12-91316EC873F0}" type="datetime1">
              <a:rPr lang="da-DK" smtClean="0"/>
              <a:t>11-06-2018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18818" y="6493781"/>
            <a:ext cx="4033230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08388" y="6494400"/>
            <a:ext cx="395913" cy="180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>
                <a:solidFill>
                  <a:srgbClr val="7F7F7F"/>
                </a:solidFill>
                <a:latin typeface="Verdana" pitchFamily="34" charset="0"/>
              </a:defRPr>
            </a:lvl1pPr>
          </a:lstStyle>
          <a:p>
            <a:fld id="{9DFC834B-3242-4CC5-9227-CD938EF94FF7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8" name="TextBox 7"/>
          <p:cNvSpPr txBox="1"/>
          <p:nvPr/>
        </p:nvSpPr>
        <p:spPr>
          <a:xfrm>
            <a:off x="8522743" y="6493780"/>
            <a:ext cx="262962" cy="180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en-GB" sz="800" smtClean="0">
                <a:solidFill>
                  <a:srgbClr val="7F7F7F"/>
                </a:solidFill>
              </a:rPr>
              <a:t>No.</a:t>
            </a:r>
            <a:endParaRPr lang="en-GB" sz="800">
              <a:solidFill>
                <a:srgbClr val="7F7F7F"/>
              </a:solidFill>
            </a:endParaRPr>
          </a:p>
        </p:txBody>
      </p:sp>
      <p:pic>
        <p:nvPicPr>
          <p:cNvPr id="10" name="Picture 9" descr="grafikfiler_skabelondesign3.jpg"/>
          <p:cNvPicPr>
            <a:picLocks noChangeAspect="1"/>
          </p:cNvPicPr>
          <p:nvPr/>
        </p:nvPicPr>
        <p:blipFill>
          <a:blip r:embed="rId8" cstate="screen"/>
          <a:srcRect/>
          <a:stretch>
            <a:fillRect/>
          </a:stretch>
        </p:blipFill>
        <p:spPr>
          <a:xfrm>
            <a:off x="0" y="382"/>
            <a:ext cx="9144000" cy="286116"/>
          </a:xfrm>
          <a:prstGeom prst="rect">
            <a:avLst/>
          </a:prstGeom>
        </p:spPr>
      </p:pic>
      <p:pic>
        <p:nvPicPr>
          <p:cNvPr id="11" name="Picture 10" descr="Danida_UK_rgb.wm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534987" y="6318319"/>
            <a:ext cx="2144908" cy="30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304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Verdana" pitchFamily="34" charset="0"/>
          <a:ea typeface="+mj-ea"/>
          <a:cs typeface="+mj-cs"/>
        </a:defRPr>
      </a:lvl1pPr>
    </p:titleStyle>
    <p:bodyStyle>
      <a:lvl1pPr marL="162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324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486000" indent="-162000" algn="l" defTabSz="914400" rtl="0" eaLnBrk="1" latinLnBrk="0" hangingPunct="1">
        <a:spcBef>
          <a:spcPts val="0"/>
        </a:spcBef>
        <a:buFont typeface="Arial" pitchFamily="34" charset="0"/>
        <a:buChar char="•"/>
        <a:defRPr sz="16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648000" indent="-1620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810000" indent="-1620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>
          <a:xfrm>
            <a:off x="467544" y="2555875"/>
            <a:ext cx="8208912" cy="116115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da-DK" altLang="da-DK" sz="2300" dirty="0" smtClean="0"/>
              <a:t/>
            </a:r>
            <a:br>
              <a:rPr lang="da-DK" altLang="da-DK" sz="2300" dirty="0" smtClean="0"/>
            </a:br>
            <a:r>
              <a:rPr lang="da-DK" altLang="da-DK" sz="2300" dirty="0" err="1" smtClean="0"/>
              <a:t>Engaging</a:t>
            </a:r>
            <a:r>
              <a:rPr lang="da-DK" altLang="da-DK" sz="2300" dirty="0" smtClean="0"/>
              <a:t> smaller </a:t>
            </a:r>
            <a:r>
              <a:rPr lang="da-DK" altLang="da-DK" sz="2300" dirty="0" err="1" smtClean="0"/>
              <a:t>NGOs</a:t>
            </a:r>
            <a:r>
              <a:rPr lang="da-DK" altLang="da-DK" sz="2000" b="0" dirty="0" smtClean="0"/>
              <a:t/>
            </a:r>
            <a:br>
              <a:rPr lang="da-DK" altLang="da-DK" sz="2000" b="0" dirty="0" smtClean="0"/>
            </a:br>
            <a:r>
              <a:rPr lang="da-DK" altLang="da-DK" sz="2000" b="0" dirty="0" smtClean="0"/>
              <a:t>		</a:t>
            </a:r>
            <a:r>
              <a:rPr lang="da-DK" altLang="da-DK" sz="1600" b="0" dirty="0" smtClean="0"/>
              <a:t>International Donor Group – Civil Society</a:t>
            </a:r>
            <a:br>
              <a:rPr lang="da-DK" altLang="da-DK" sz="1600" b="0" dirty="0" smtClean="0"/>
            </a:br>
            <a:r>
              <a:rPr lang="da-DK" altLang="da-DK" sz="1600" b="0" dirty="0" smtClean="0"/>
              <a:t>		12. June 2018 – Copenhagen</a:t>
            </a: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6084168" y="3003242"/>
            <a:ext cx="7916862" cy="762000"/>
          </a:xfrm>
        </p:spPr>
        <p:txBody>
          <a:bodyPr/>
          <a:lstStyle/>
          <a:p>
            <a:pPr algn="ctr" eaLnBrk="1" hangingPunct="1"/>
            <a:r>
              <a:rPr lang="en-GB" altLang="da-DK" dirty="0" smtClean="0">
                <a:solidFill>
                  <a:schemeClr val="tx1"/>
                </a:solidFill>
              </a:rPr>
              <a:t>	</a:t>
            </a:r>
          </a:p>
          <a:p>
            <a:pPr eaLnBrk="1" hangingPunct="1"/>
            <a:endParaRPr lang="da-DK" altLang="da-DK" dirty="0" smtClean="0">
              <a:solidFill>
                <a:srgbClr val="898989"/>
              </a:solidFill>
            </a:endParaRPr>
          </a:p>
          <a:p>
            <a:pPr eaLnBrk="1" hangingPunct="1"/>
            <a:endParaRPr lang="en-GB" altLang="da-DK" dirty="0" smtClean="0">
              <a:solidFill>
                <a:srgbClr val="898989"/>
              </a:solidFill>
            </a:endParaRPr>
          </a:p>
        </p:txBody>
      </p:sp>
      <p:pic>
        <p:nvPicPr>
          <p:cNvPr id="5" name="Billede 4" descr="CISU logo 2-tn3-grøn-grøn2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84168" y="3797796"/>
            <a:ext cx="2600325" cy="495300"/>
          </a:xfrm>
          <a:prstGeom prst="rect">
            <a:avLst/>
          </a:prstGeom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3275332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ktangel 18"/>
          <p:cNvSpPr/>
          <p:nvPr/>
        </p:nvSpPr>
        <p:spPr>
          <a:xfrm>
            <a:off x="2079452" y="1292100"/>
            <a:ext cx="5544616" cy="9258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2000" dirty="0" smtClean="0">
                <a:solidFill>
                  <a:schemeClr val="accent3"/>
                </a:solidFill>
              </a:rPr>
              <a:t>                           MFA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Several</a:t>
            </a:r>
            <a:r>
              <a:rPr lang="da-DK" dirty="0" smtClean="0"/>
              <a:t> </a:t>
            </a:r>
            <a:r>
              <a:rPr lang="en-GB" dirty="0" smtClean="0"/>
              <a:t>ways</a:t>
            </a:r>
            <a:r>
              <a:rPr lang="da-DK" dirty="0" smtClean="0"/>
              <a:t> </a:t>
            </a:r>
            <a:r>
              <a:rPr lang="da-DK" dirty="0" smtClean="0"/>
              <a:t>to </a:t>
            </a:r>
            <a:r>
              <a:rPr lang="da-DK" dirty="0" err="1" smtClean="0"/>
              <a:t>Bukoba</a:t>
            </a:r>
            <a:r>
              <a:rPr lang="da-DK" dirty="0" smtClean="0"/>
              <a:t>…</a:t>
            </a:r>
            <a:endParaRPr lang="da-DK" dirty="0"/>
          </a:p>
        </p:txBody>
      </p:sp>
      <p:sp>
        <p:nvSpPr>
          <p:cNvPr id="4" name="Rektangel 3"/>
          <p:cNvSpPr/>
          <p:nvPr/>
        </p:nvSpPr>
        <p:spPr>
          <a:xfrm>
            <a:off x="2617316" y="1417724"/>
            <a:ext cx="1450628" cy="7200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smtClean="0">
                <a:solidFill>
                  <a:schemeClr val="accent3"/>
                </a:solidFill>
              </a:rPr>
              <a:t>CS </a:t>
            </a:r>
            <a:r>
              <a:rPr lang="da-DK" sz="1600" dirty="0" err="1" smtClean="0">
                <a:solidFill>
                  <a:schemeClr val="accent3"/>
                </a:solidFill>
              </a:rPr>
              <a:t>Dept</a:t>
            </a:r>
            <a:r>
              <a:rPr lang="da-DK" sz="1600" dirty="0" smtClean="0">
                <a:solidFill>
                  <a:schemeClr val="accent3"/>
                </a:solidFill>
              </a:rPr>
              <a:t>.</a:t>
            </a:r>
          </a:p>
        </p:txBody>
      </p:sp>
      <p:sp>
        <p:nvSpPr>
          <p:cNvPr id="9" name="Rektangel 8"/>
          <p:cNvSpPr/>
          <p:nvPr/>
        </p:nvSpPr>
        <p:spPr>
          <a:xfrm>
            <a:off x="1249164" y="2830060"/>
            <a:ext cx="1512168" cy="864096"/>
          </a:xfrm>
          <a:prstGeom prst="rect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err="1" smtClean="0">
                <a:solidFill>
                  <a:schemeClr val="accent3"/>
                </a:solidFill>
              </a:rPr>
              <a:t>Pooled</a:t>
            </a:r>
            <a:r>
              <a:rPr lang="da-DK" sz="1600" dirty="0" smtClean="0">
                <a:solidFill>
                  <a:schemeClr val="accent3"/>
                </a:solidFill>
              </a:rPr>
              <a:t> fund in North</a:t>
            </a:r>
          </a:p>
        </p:txBody>
      </p:sp>
      <p:sp>
        <p:nvSpPr>
          <p:cNvPr id="10" name="Rektangel 9"/>
          <p:cNvSpPr/>
          <p:nvPr/>
        </p:nvSpPr>
        <p:spPr>
          <a:xfrm>
            <a:off x="3635896" y="2802658"/>
            <a:ext cx="1368152" cy="864096"/>
          </a:xfrm>
          <a:prstGeom prst="rect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smtClean="0">
                <a:solidFill>
                  <a:schemeClr val="accent3"/>
                </a:solidFill>
              </a:rPr>
              <a:t>Large Northern NGO</a:t>
            </a:r>
          </a:p>
        </p:txBody>
      </p:sp>
      <p:sp>
        <p:nvSpPr>
          <p:cNvPr id="11" name="Rektangel 10"/>
          <p:cNvSpPr/>
          <p:nvPr/>
        </p:nvSpPr>
        <p:spPr>
          <a:xfrm>
            <a:off x="1249164" y="4185084"/>
            <a:ext cx="1512168" cy="864096"/>
          </a:xfrm>
          <a:prstGeom prst="rect">
            <a:avLst/>
          </a:prstGeom>
          <a:solidFill>
            <a:srgbClr val="00B05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smtClean="0">
                <a:solidFill>
                  <a:schemeClr val="accent3"/>
                </a:solidFill>
              </a:rPr>
              <a:t>Small Northern NGO</a:t>
            </a:r>
          </a:p>
        </p:txBody>
      </p:sp>
      <p:sp>
        <p:nvSpPr>
          <p:cNvPr id="12" name="Rektangel 11"/>
          <p:cNvSpPr/>
          <p:nvPr/>
        </p:nvSpPr>
        <p:spPr>
          <a:xfrm>
            <a:off x="5940152" y="4099803"/>
            <a:ext cx="1368152" cy="864096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err="1" smtClean="0">
                <a:solidFill>
                  <a:schemeClr val="accent3"/>
                </a:solidFill>
              </a:rPr>
              <a:t>Pooled</a:t>
            </a:r>
            <a:r>
              <a:rPr lang="da-DK" sz="1600" dirty="0" smtClean="0">
                <a:solidFill>
                  <a:schemeClr val="accent3"/>
                </a:solidFill>
              </a:rPr>
              <a:t> fund in South</a:t>
            </a:r>
          </a:p>
        </p:txBody>
      </p:sp>
      <p:sp>
        <p:nvSpPr>
          <p:cNvPr id="13" name="Rektangel 12"/>
          <p:cNvSpPr/>
          <p:nvPr/>
        </p:nvSpPr>
        <p:spPr>
          <a:xfrm>
            <a:off x="5796136" y="1407624"/>
            <a:ext cx="1368152" cy="7402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err="1" smtClean="0">
                <a:solidFill>
                  <a:schemeClr val="accent3"/>
                </a:solidFill>
              </a:rPr>
              <a:t>Embassy</a:t>
            </a:r>
            <a:endParaRPr lang="da-DK" sz="1600" dirty="0" smtClean="0">
              <a:solidFill>
                <a:schemeClr val="accent3"/>
              </a:solidFill>
            </a:endParaRPr>
          </a:p>
        </p:txBody>
      </p:sp>
      <p:sp>
        <p:nvSpPr>
          <p:cNvPr id="14" name="Rektangel 13"/>
          <p:cNvSpPr/>
          <p:nvPr/>
        </p:nvSpPr>
        <p:spPr>
          <a:xfrm>
            <a:off x="4034408" y="4115992"/>
            <a:ext cx="1368152" cy="864096"/>
          </a:xfrm>
          <a:prstGeom prst="rect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a-DK" sz="1600" dirty="0" smtClean="0">
                <a:solidFill>
                  <a:schemeClr val="accent3"/>
                </a:solidFill>
              </a:rPr>
              <a:t>Large NGO in South</a:t>
            </a:r>
          </a:p>
        </p:txBody>
      </p:sp>
      <p:sp>
        <p:nvSpPr>
          <p:cNvPr id="15" name="Rektangel 14"/>
          <p:cNvSpPr/>
          <p:nvPr/>
        </p:nvSpPr>
        <p:spPr>
          <a:xfrm>
            <a:off x="3203848" y="5661248"/>
            <a:ext cx="2232248" cy="792087"/>
          </a:xfrm>
          <a:prstGeom prst="rect">
            <a:avLst/>
          </a:prstGeom>
          <a:solidFill>
            <a:srgbClr val="FF000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dirty="0" err="1" smtClean="0">
                <a:solidFill>
                  <a:schemeClr val="accent3"/>
                </a:solidFill>
              </a:rPr>
              <a:t>Bukoba</a:t>
            </a:r>
            <a:r>
              <a:rPr lang="da-DK" sz="1600" dirty="0" smtClean="0">
                <a:solidFill>
                  <a:schemeClr val="accent3"/>
                </a:solidFill>
              </a:rPr>
              <a:t> </a:t>
            </a:r>
            <a:r>
              <a:rPr lang="da-DK" sz="1600" dirty="0" err="1" smtClean="0">
                <a:solidFill>
                  <a:schemeClr val="accent3"/>
                </a:solidFill>
              </a:rPr>
              <a:t>Women’s</a:t>
            </a:r>
            <a:r>
              <a:rPr lang="da-DK" sz="1600" dirty="0" smtClean="0">
                <a:solidFill>
                  <a:schemeClr val="accent3"/>
                </a:solidFill>
              </a:rPr>
              <a:t> </a:t>
            </a:r>
            <a:r>
              <a:rPr lang="da-DK" sz="1600" dirty="0" err="1" smtClean="0">
                <a:solidFill>
                  <a:schemeClr val="accent3"/>
                </a:solidFill>
              </a:rPr>
              <a:t>Cooperative</a:t>
            </a:r>
            <a:endParaRPr lang="da-DK" sz="1600" dirty="0" smtClean="0">
              <a:solidFill>
                <a:schemeClr val="accent3"/>
              </a:solidFill>
            </a:endParaRPr>
          </a:p>
        </p:txBody>
      </p:sp>
      <p:cxnSp>
        <p:nvCxnSpPr>
          <p:cNvPr id="5" name="Lige pilforbindelse 4"/>
          <p:cNvCxnSpPr/>
          <p:nvPr/>
        </p:nvCxnSpPr>
        <p:spPr>
          <a:xfrm>
            <a:off x="3450642" y="2288019"/>
            <a:ext cx="617302" cy="379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Lige pilforbindelse 7"/>
          <p:cNvCxnSpPr/>
          <p:nvPr/>
        </p:nvCxnSpPr>
        <p:spPr>
          <a:xfrm flipH="1">
            <a:off x="2339752" y="2288019"/>
            <a:ext cx="648072" cy="3792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Lige pilforbindelse 16"/>
          <p:cNvCxnSpPr/>
          <p:nvPr/>
        </p:nvCxnSpPr>
        <p:spPr>
          <a:xfrm>
            <a:off x="2005248" y="378904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Lige pilforbindelse 19"/>
          <p:cNvCxnSpPr/>
          <p:nvPr/>
        </p:nvCxnSpPr>
        <p:spPr>
          <a:xfrm>
            <a:off x="2195736" y="5157192"/>
            <a:ext cx="936104" cy="432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Lige pilforbindelse 20"/>
          <p:cNvCxnSpPr/>
          <p:nvPr/>
        </p:nvCxnSpPr>
        <p:spPr>
          <a:xfrm>
            <a:off x="4402814" y="3789040"/>
            <a:ext cx="0" cy="21602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Lige pilforbindelse 22"/>
          <p:cNvCxnSpPr/>
          <p:nvPr/>
        </p:nvCxnSpPr>
        <p:spPr>
          <a:xfrm>
            <a:off x="3759293" y="3789040"/>
            <a:ext cx="0" cy="16561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Lige pilforbindelse 23"/>
          <p:cNvCxnSpPr/>
          <p:nvPr/>
        </p:nvCxnSpPr>
        <p:spPr>
          <a:xfrm>
            <a:off x="4402814" y="5079788"/>
            <a:ext cx="0" cy="36543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Lige pilforbindelse 26"/>
          <p:cNvCxnSpPr/>
          <p:nvPr/>
        </p:nvCxnSpPr>
        <p:spPr>
          <a:xfrm>
            <a:off x="6516216" y="2348880"/>
            <a:ext cx="0" cy="14401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Lige pilforbindelse 29"/>
          <p:cNvCxnSpPr/>
          <p:nvPr/>
        </p:nvCxnSpPr>
        <p:spPr>
          <a:xfrm flipH="1">
            <a:off x="5580112" y="5157192"/>
            <a:ext cx="936104" cy="4320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ladsholder til diasnumm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53377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Our</a:t>
            </a:r>
            <a:r>
              <a:rPr lang="da-DK" dirty="0" smtClean="0"/>
              <a:t> </a:t>
            </a:r>
            <a:r>
              <a:rPr lang="da-DK" dirty="0" err="1" smtClean="0"/>
              <a:t>strategy</a:t>
            </a:r>
            <a:r>
              <a:rPr lang="da-DK" dirty="0" smtClean="0"/>
              <a:t> – ‘The World 2030’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The </a:t>
            </a:r>
            <a:r>
              <a:rPr lang="en-US" dirty="0"/>
              <a:t>value of a </a:t>
            </a:r>
            <a:r>
              <a:rPr lang="en-US" b="1" dirty="0"/>
              <a:t>strong, diverse civil society</a:t>
            </a:r>
            <a:r>
              <a:rPr lang="da-DK" b="1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DK </a:t>
            </a:r>
            <a:r>
              <a:rPr lang="en-US" dirty="0"/>
              <a:t>civil society </a:t>
            </a:r>
            <a:r>
              <a:rPr lang="en-US" dirty="0" smtClean="0"/>
              <a:t>maintains </a:t>
            </a:r>
            <a:r>
              <a:rPr lang="en-US" b="1" dirty="0"/>
              <a:t>popular Danish engagement </a:t>
            </a:r>
            <a:r>
              <a:rPr lang="en-US" dirty="0"/>
              <a:t>in </a:t>
            </a:r>
            <a:r>
              <a:rPr lang="en-US" dirty="0" smtClean="0"/>
              <a:t>development </a:t>
            </a:r>
            <a:r>
              <a:rPr lang="en-US" dirty="0"/>
              <a:t>cooperation </a:t>
            </a:r>
            <a:r>
              <a:rPr lang="en-US" dirty="0" smtClean="0"/>
              <a:t>- reaches </a:t>
            </a:r>
            <a:r>
              <a:rPr lang="en-US" dirty="0"/>
              <a:t>a broad spectrum of Danes </a:t>
            </a:r>
            <a:r>
              <a:rPr lang="en-US" dirty="0" smtClean="0"/>
              <a:t> 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Volunteers</a:t>
            </a:r>
            <a:r>
              <a:rPr lang="en-US" dirty="0" smtClean="0"/>
              <a:t> are decisive to </a:t>
            </a:r>
            <a:r>
              <a:rPr lang="da-DK" dirty="0" smtClean="0"/>
              <a:t>the Danish organisations</a:t>
            </a:r>
            <a:r>
              <a:rPr lang="da-DK" dirty="0"/>
              <a:t>’ </a:t>
            </a:r>
            <a:r>
              <a:rPr lang="da-DK" dirty="0" err="1" smtClean="0"/>
              <a:t>work</a:t>
            </a:r>
            <a:endParaRPr lang="da-DK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Especially small associations must be </a:t>
            </a:r>
            <a:r>
              <a:rPr lang="en-US" dirty="0"/>
              <a:t>supported in their work with </a:t>
            </a:r>
            <a:r>
              <a:rPr lang="en-US" b="1" dirty="0"/>
              <a:t>partners in the developing </a:t>
            </a:r>
            <a:r>
              <a:rPr lang="en-US" b="1" dirty="0" smtClean="0"/>
              <a:t>countries</a:t>
            </a: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O</a:t>
            </a:r>
            <a:r>
              <a:rPr lang="en-US" dirty="0" smtClean="0"/>
              <a:t>rganisations </a:t>
            </a:r>
            <a:r>
              <a:rPr lang="en-US" dirty="0"/>
              <a:t>managing pooled funds </a:t>
            </a:r>
            <a:r>
              <a:rPr lang="en-US" dirty="0" smtClean="0"/>
              <a:t>must </a:t>
            </a:r>
            <a:r>
              <a:rPr lang="en-US" b="1" dirty="0" smtClean="0"/>
              <a:t>simplify </a:t>
            </a:r>
            <a:r>
              <a:rPr lang="en-US" b="1" dirty="0"/>
              <a:t>procedures </a:t>
            </a:r>
            <a:r>
              <a:rPr lang="en-US" dirty="0" smtClean="0"/>
              <a:t>to </a:t>
            </a:r>
            <a:r>
              <a:rPr lang="en-US" dirty="0"/>
              <a:t>maintain a broad popular </a:t>
            </a:r>
            <a:r>
              <a:rPr lang="en-US" dirty="0" smtClean="0"/>
              <a:t>engagement within all 17 SDGs </a:t>
            </a:r>
            <a:r>
              <a:rPr lang="da-DK" dirty="0" smtClean="0"/>
              <a:t> </a:t>
            </a:r>
          </a:p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93131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The CISU </a:t>
            </a:r>
            <a:r>
              <a:rPr lang="da-DK" dirty="0" err="1" smtClean="0"/>
              <a:t>Way</a:t>
            </a:r>
            <a:r>
              <a:rPr lang="da-DK" dirty="0" smtClean="0"/>
              <a:t> – </a:t>
            </a:r>
            <a:r>
              <a:rPr lang="da-DK" dirty="0" err="1" smtClean="0"/>
              <a:t>basic</a:t>
            </a:r>
            <a:r>
              <a:rPr lang="da-DK" dirty="0" smtClean="0"/>
              <a:t> facts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34988" y="1695449"/>
            <a:ext cx="8141468" cy="4252913"/>
          </a:xfrm>
        </p:spPr>
        <p:txBody>
          <a:bodyPr>
            <a:normAutofit/>
          </a:bodyPr>
          <a:lstStyle/>
          <a:p>
            <a:pPr lvl="1">
              <a:spcBef>
                <a:spcPts val="600"/>
              </a:spcBef>
            </a:pPr>
            <a:r>
              <a:rPr lang="en-GB" sz="2000" b="1" dirty="0" smtClean="0"/>
              <a:t>280+ member </a:t>
            </a:r>
            <a:r>
              <a:rPr lang="en-GB" sz="2000" dirty="0" smtClean="0"/>
              <a:t>organisations – small, medium and giant!</a:t>
            </a:r>
          </a:p>
          <a:p>
            <a:pPr lvl="1">
              <a:spcBef>
                <a:spcPts val="600"/>
              </a:spcBef>
            </a:pPr>
            <a:r>
              <a:rPr lang="en-GB" sz="2000" b="1" dirty="0" smtClean="0"/>
              <a:t>Budget </a:t>
            </a:r>
            <a:r>
              <a:rPr lang="en-GB" sz="2000" dirty="0" smtClean="0"/>
              <a:t>of. €30 mio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Per se managing </a:t>
            </a:r>
            <a:r>
              <a:rPr lang="en-GB" sz="2000" b="1" dirty="0" smtClean="0"/>
              <a:t>Civil Society Fund (CSF) </a:t>
            </a:r>
            <a:r>
              <a:rPr lang="en-GB" sz="2000" dirty="0" smtClean="0"/>
              <a:t>and </a:t>
            </a:r>
            <a:r>
              <a:rPr lang="en-GB" sz="2000" b="1" dirty="0" smtClean="0"/>
              <a:t>Humanitarian Fund (DERF)</a:t>
            </a:r>
            <a:r>
              <a:rPr lang="en-GB" sz="2000" dirty="0" smtClean="0"/>
              <a:t> for Danida plus</a:t>
            </a:r>
            <a:r>
              <a:rPr lang="en-GB" sz="2000" b="1" dirty="0" smtClean="0"/>
              <a:t> EU SDG Fund </a:t>
            </a:r>
            <a:r>
              <a:rPr lang="en-GB" sz="2000" dirty="0" smtClean="0"/>
              <a:t>as lead for 6 countries</a:t>
            </a:r>
          </a:p>
          <a:p>
            <a:pPr lvl="1">
              <a:spcBef>
                <a:spcPts val="600"/>
              </a:spcBef>
            </a:pPr>
            <a:r>
              <a:rPr lang="en-GB" sz="2000" b="1" dirty="0" smtClean="0"/>
              <a:t>Grants: </a:t>
            </a:r>
            <a:r>
              <a:rPr lang="en-GB" sz="2000" dirty="0" smtClean="0"/>
              <a:t>In 2017:103 CS grants and 23 humanitarian grants ranging from €10.000 to €1,75 mio</a:t>
            </a:r>
          </a:p>
          <a:p>
            <a:pPr lvl="1">
              <a:spcBef>
                <a:spcPts val="600"/>
              </a:spcBef>
            </a:pPr>
            <a:r>
              <a:rPr lang="en-GB" sz="2000" b="1" dirty="0" smtClean="0"/>
              <a:t>Capacity Development: </a:t>
            </a:r>
            <a:r>
              <a:rPr lang="en-GB" sz="2000" dirty="0" smtClean="0"/>
              <a:t>app. 100 workshops with 1200+ participants and app. 400 </a:t>
            </a:r>
            <a:r>
              <a:rPr lang="en-GB" sz="2000" dirty="0" smtClean="0"/>
              <a:t>advisory sessions per year </a:t>
            </a:r>
            <a:endParaRPr lang="en-GB" sz="2000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409865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CISU </a:t>
            </a:r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Overall CISU strategic goals:</a:t>
            </a:r>
          </a:p>
          <a:p>
            <a:r>
              <a:rPr lang="en-GB" dirty="0" smtClean="0"/>
              <a:t>Public engagement by individuals and organisations &amp; meaningful results in terms of sustainable poverty reduction and CS strengthening</a:t>
            </a:r>
          </a:p>
          <a:p>
            <a:pPr lvl="1">
              <a:spcBef>
                <a:spcPts val="600"/>
              </a:spcBef>
              <a:buNone/>
            </a:pPr>
            <a:r>
              <a:rPr lang="en-GB" sz="2000" b="1" dirty="0" smtClean="0"/>
              <a:t>Basic ToC: 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Synergy between relevant grant management + capacity building + communication + collaboration foster public engagement and results</a:t>
            </a:r>
          </a:p>
          <a:p>
            <a:pPr lvl="1">
              <a:spcBef>
                <a:spcPts val="600"/>
              </a:spcBef>
              <a:buNone/>
            </a:pPr>
            <a:r>
              <a:rPr lang="en-GB" sz="2000" b="1" dirty="0" smtClean="0"/>
              <a:t>Coverage: 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Open funds supporting interventions within al 17 SDGs in all countries on OECD DAC list</a:t>
            </a:r>
          </a:p>
          <a:p>
            <a:pPr lvl="1">
              <a:spcBef>
                <a:spcPts val="600"/>
              </a:spcBef>
            </a:pPr>
            <a:r>
              <a:rPr lang="en-GB" sz="2000" dirty="0" smtClean="0"/>
              <a:t>All support provided via CS partnerships minus 5,5% and 7% </a:t>
            </a:r>
            <a:r>
              <a:rPr lang="en-GB" sz="2000" dirty="0" err="1" smtClean="0"/>
              <a:t>adm</a:t>
            </a:r>
            <a:r>
              <a:rPr lang="en-GB" sz="2000" dirty="0" smtClean="0"/>
              <a:t>. costs but plus substantial voluntary contributions</a:t>
            </a:r>
            <a:endParaRPr lang="en-GB" sz="2000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5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GB" sz="2400" b="1" dirty="0" smtClean="0">
                <a:latin typeface="+mj-lt"/>
              </a:rPr>
              <a:t>CISU - combining identity and modality</a:t>
            </a:r>
            <a:br>
              <a:rPr lang="en-GB" sz="2400" b="1" dirty="0" smtClean="0">
                <a:latin typeface="+mj-lt"/>
              </a:rPr>
            </a:br>
            <a:endParaRPr lang="en-GB" sz="2400" b="1" dirty="0">
              <a:latin typeface="+mj-lt"/>
            </a:endParaRP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323528" y="1695450"/>
            <a:ext cx="3960440" cy="42529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IDENTITY:</a:t>
            </a:r>
          </a:p>
          <a:p>
            <a:r>
              <a:rPr lang="en-GB" b="1" dirty="0" smtClean="0"/>
              <a:t>Democratic organisation </a:t>
            </a:r>
            <a:r>
              <a:rPr lang="en-GB" dirty="0" smtClean="0"/>
              <a:t>with GA, own board </a:t>
            </a:r>
            <a:r>
              <a:rPr lang="en-GB" dirty="0" smtClean="0"/>
              <a:t>&amp;</a:t>
            </a:r>
            <a:r>
              <a:rPr lang="en-GB" dirty="0" smtClean="0"/>
              <a:t> strategy</a:t>
            </a:r>
            <a:endParaRPr lang="en-GB" b="1" dirty="0" smtClean="0"/>
          </a:p>
          <a:p>
            <a:r>
              <a:rPr lang="en-GB" b="1" dirty="0" smtClean="0"/>
              <a:t>Cooperating</a:t>
            </a:r>
            <a:r>
              <a:rPr lang="en-GB" dirty="0" smtClean="0"/>
              <a:t> with many actors</a:t>
            </a:r>
          </a:p>
          <a:p>
            <a:r>
              <a:rPr lang="en-GB" dirty="0" smtClean="0"/>
              <a:t>Communication on </a:t>
            </a:r>
            <a:r>
              <a:rPr lang="en-GB" b="1" dirty="0" smtClean="0"/>
              <a:t>CS frame-work conditions incl. space</a:t>
            </a:r>
          </a:p>
          <a:p>
            <a:r>
              <a:rPr lang="en-GB" dirty="0" smtClean="0"/>
              <a:t>Separation between c</a:t>
            </a:r>
            <a:r>
              <a:rPr lang="en-GB" dirty="0" smtClean="0"/>
              <a:t>apacity development and grant management </a:t>
            </a:r>
            <a:r>
              <a:rPr lang="en-GB" b="1" dirty="0" smtClean="0"/>
              <a:t>in secretariat </a:t>
            </a:r>
            <a:r>
              <a:rPr lang="en-GB" dirty="0" smtClean="0"/>
              <a:t>and granting decisions in </a:t>
            </a:r>
            <a:r>
              <a:rPr lang="en-GB" b="1" dirty="0" smtClean="0"/>
              <a:t>external grant committee</a:t>
            </a:r>
          </a:p>
          <a:p>
            <a:pPr>
              <a:buNone/>
            </a:pPr>
            <a:endParaRPr lang="en-GB" b="1" dirty="0" smtClean="0"/>
          </a:p>
          <a:p>
            <a:r>
              <a:rPr lang="en-GB" b="1" dirty="0" smtClean="0"/>
              <a:t>Downward and sideward accountability</a:t>
            </a:r>
            <a:endParaRPr lang="en-GB" b="1" dirty="0" smtClean="0"/>
          </a:p>
        </p:txBody>
      </p:sp>
      <p:sp>
        <p:nvSpPr>
          <p:cNvPr id="5" name="Pladsholder til indhold 4"/>
          <p:cNvSpPr>
            <a:spLocks noGrp="1"/>
          </p:cNvSpPr>
          <p:nvPr>
            <p:ph sz="half" idx="2"/>
          </p:nvPr>
        </p:nvSpPr>
        <p:spPr>
          <a:xfrm>
            <a:off x="4648200" y="1695450"/>
            <a:ext cx="4100264" cy="42529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b="1" dirty="0" smtClean="0"/>
              <a:t>MODALITY:</a:t>
            </a:r>
          </a:p>
          <a:p>
            <a:r>
              <a:rPr lang="en-GB" b="1" dirty="0" smtClean="0"/>
              <a:t>Contracts </a:t>
            </a:r>
            <a:r>
              <a:rPr lang="en-GB" dirty="0" smtClean="0"/>
              <a:t>reflecting </a:t>
            </a:r>
            <a:r>
              <a:rPr lang="en-GB" dirty="0" smtClean="0"/>
              <a:t>DANIDA ‘World 2030’ and CISU strategy</a:t>
            </a:r>
          </a:p>
          <a:p>
            <a:r>
              <a:rPr lang="en-GB" dirty="0" smtClean="0"/>
              <a:t>Subjected to Auditor General and DANIDA </a:t>
            </a:r>
            <a:r>
              <a:rPr lang="en-GB" b="1" dirty="0" smtClean="0"/>
              <a:t>inspections and reviews</a:t>
            </a:r>
          </a:p>
          <a:p>
            <a:r>
              <a:rPr lang="en-GB" dirty="0" smtClean="0"/>
              <a:t>Strong focus on </a:t>
            </a:r>
            <a:r>
              <a:rPr lang="en-GB" b="1" dirty="0" smtClean="0"/>
              <a:t>PANT</a:t>
            </a:r>
            <a:r>
              <a:rPr lang="en-GB" dirty="0" smtClean="0"/>
              <a:t> </a:t>
            </a:r>
            <a:r>
              <a:rPr lang="en-GB" b="1" dirty="0" smtClean="0"/>
              <a:t>principles</a:t>
            </a:r>
            <a:r>
              <a:rPr lang="en-GB" dirty="0" smtClean="0"/>
              <a:t> as mgt. basis</a:t>
            </a:r>
          </a:p>
          <a:p>
            <a:r>
              <a:rPr lang="en-GB" b="1" dirty="0" smtClean="0"/>
              <a:t>Synergy</a:t>
            </a:r>
            <a:r>
              <a:rPr lang="en-GB" dirty="0" smtClean="0"/>
              <a:t> between CISU services</a:t>
            </a:r>
          </a:p>
          <a:p>
            <a:r>
              <a:rPr lang="en-GB" b="1" dirty="0" smtClean="0"/>
              <a:t>Dialogue</a:t>
            </a:r>
            <a:r>
              <a:rPr lang="en-GB" dirty="0" smtClean="0"/>
              <a:t> with users and external actors</a:t>
            </a:r>
          </a:p>
          <a:p>
            <a:endParaRPr lang="en-GB" dirty="0" smtClean="0"/>
          </a:p>
          <a:p>
            <a:r>
              <a:rPr lang="en-GB" b="1" dirty="0" smtClean="0"/>
              <a:t>Upward accountability</a:t>
            </a:r>
            <a:endParaRPr lang="en-GB" b="1" dirty="0"/>
          </a:p>
        </p:txBody>
      </p:sp>
      <p:sp>
        <p:nvSpPr>
          <p:cNvPr id="6" name="Tekstboks 5"/>
          <p:cNvSpPr txBox="1"/>
          <p:nvPr/>
        </p:nvSpPr>
        <p:spPr>
          <a:xfrm>
            <a:off x="3419872" y="6021288"/>
            <a:ext cx="302433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2000" b="1" dirty="0" smtClean="0"/>
              <a:t>= LEGITIMACY !&amp;?</a:t>
            </a:r>
            <a:endParaRPr lang="en-GB" sz="2000" b="1" dirty="0" smtClean="0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6</a:t>
            </a:fld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Discussion</a:t>
            </a:r>
            <a:endParaRPr lang="en-GB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600"/>
              </a:spcBef>
            </a:pPr>
            <a:r>
              <a:rPr lang="en-GB" dirty="0" smtClean="0"/>
              <a:t>How best to sustain/nurture popular engagement in the </a:t>
            </a:r>
            <a:r>
              <a:rPr lang="en-GB" dirty="0" smtClean="0"/>
              <a:t>North?</a:t>
            </a:r>
            <a:endParaRPr lang="en-GB" dirty="0" smtClean="0"/>
          </a:p>
          <a:p>
            <a:pPr lvl="1">
              <a:spcBef>
                <a:spcPts val="600"/>
              </a:spcBef>
            </a:pPr>
            <a:r>
              <a:rPr lang="en-GB" dirty="0" smtClean="0"/>
              <a:t>Value added of Northern NGOs as  a channel for </a:t>
            </a:r>
            <a:r>
              <a:rPr lang="en-GB" dirty="0" smtClean="0"/>
              <a:t>delivery?</a:t>
            </a:r>
            <a:endParaRPr lang="en-GB" dirty="0" smtClean="0"/>
          </a:p>
          <a:p>
            <a:pPr lvl="1">
              <a:spcBef>
                <a:spcPts val="600"/>
              </a:spcBef>
            </a:pPr>
            <a:r>
              <a:rPr lang="en-GB" dirty="0" smtClean="0"/>
              <a:t>Transaction costs </a:t>
            </a:r>
            <a:r>
              <a:rPr lang="en-GB" dirty="0" smtClean="0"/>
              <a:t>– and benefits - from </a:t>
            </a:r>
            <a:r>
              <a:rPr lang="en-GB" dirty="0" smtClean="0"/>
              <a:t>a donor </a:t>
            </a:r>
            <a:r>
              <a:rPr lang="en-GB" dirty="0" smtClean="0"/>
              <a:t>perspective? </a:t>
            </a:r>
            <a:endParaRPr lang="en-GB" dirty="0" smtClean="0"/>
          </a:p>
          <a:p>
            <a:pPr lvl="1">
              <a:spcBef>
                <a:spcPts val="600"/>
              </a:spcBef>
            </a:pPr>
            <a:r>
              <a:rPr lang="en-GB" dirty="0" smtClean="0"/>
              <a:t>Documentation of results – how to </a:t>
            </a:r>
            <a:r>
              <a:rPr lang="en-GB" dirty="0" smtClean="0"/>
              <a:t>summarise (how to measure pears against apples in a fruit salad)?</a:t>
            </a:r>
            <a:endParaRPr lang="en-GB" dirty="0" smtClean="0"/>
          </a:p>
          <a:p>
            <a:pPr lvl="1">
              <a:spcBef>
                <a:spcPts val="600"/>
              </a:spcBef>
            </a:pPr>
            <a:r>
              <a:rPr lang="en-GB" dirty="0" smtClean="0"/>
              <a:t>What is large – what is small</a:t>
            </a:r>
            <a:r>
              <a:rPr lang="en-GB" dirty="0" smtClean="0"/>
              <a:t>?</a:t>
            </a:r>
          </a:p>
          <a:p>
            <a:pPr lvl="1">
              <a:spcBef>
                <a:spcPts val="600"/>
              </a:spcBef>
            </a:pPr>
            <a:r>
              <a:rPr lang="en-GB" dirty="0" smtClean="0"/>
              <a:t>How </a:t>
            </a:r>
            <a:r>
              <a:rPr lang="en-GB" smtClean="0"/>
              <a:t>to combat challenges </a:t>
            </a:r>
            <a:r>
              <a:rPr lang="en-GB" dirty="0" smtClean="0"/>
              <a:t>to civic space?</a:t>
            </a:r>
            <a:endParaRPr lang="en-GB" dirty="0" smtClean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C834B-3242-4CC5-9227-CD938EF94FF7}" type="slidenum">
              <a:rPr lang="da-DK" smtClean="0"/>
              <a:pPr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xmlns="" val="180075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nida_UK">
  <a:themeElements>
    <a:clrScheme name="Danida">
      <a:dk1>
        <a:sysClr val="windowText" lastClr="000000"/>
      </a:dk1>
      <a:lt1>
        <a:sysClr val="window" lastClr="FFFFFF"/>
      </a:lt1>
      <a:dk2>
        <a:srgbClr val="6D6E71"/>
      </a:dk2>
      <a:lt2>
        <a:srgbClr val="FFCB1F"/>
      </a:lt2>
      <a:accent1>
        <a:srgbClr val="FFCB1F"/>
      </a:accent1>
      <a:accent2>
        <a:srgbClr val="FFDF9B"/>
      </a:accent2>
      <a:accent3>
        <a:srgbClr val="001A4B"/>
      </a:accent3>
      <a:accent4>
        <a:srgbClr val="5F7299"/>
      </a:accent4>
      <a:accent5>
        <a:srgbClr val="9FA7C2"/>
      </a:accent5>
      <a:accent6>
        <a:srgbClr val="BAA254"/>
      </a:accent6>
      <a:hlink>
        <a:srgbClr val="9FA7C2"/>
      </a:hlink>
      <a:folHlink>
        <a:srgbClr val="001A4B"/>
      </a:folHlink>
    </a:clrScheme>
    <a:fontScheme name="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chemeClr val="bg2"/>
          </a:solidFill>
        </a:ln>
      </a:spPr>
      <a:bodyPr rtlCol="0" anchor="ctr"/>
      <a:lstStyle>
        <a:defPPr algn="l">
          <a:defRPr sz="2000" smtClean="0">
            <a:solidFill>
              <a:schemeClr val="accent3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anida">
    <a:dk1>
      <a:sysClr val="windowText" lastClr="000000"/>
    </a:dk1>
    <a:lt1>
      <a:sysClr val="window" lastClr="FFFFFF"/>
    </a:lt1>
    <a:dk2>
      <a:srgbClr val="6D6E71"/>
    </a:dk2>
    <a:lt2>
      <a:srgbClr val="FFCB1F"/>
    </a:lt2>
    <a:accent1>
      <a:srgbClr val="FFCB1F"/>
    </a:accent1>
    <a:accent2>
      <a:srgbClr val="FFDF9B"/>
    </a:accent2>
    <a:accent3>
      <a:srgbClr val="001A4B"/>
    </a:accent3>
    <a:accent4>
      <a:srgbClr val="5F7299"/>
    </a:accent4>
    <a:accent5>
      <a:srgbClr val="9FA7C2"/>
    </a:accent5>
    <a:accent6>
      <a:srgbClr val="BAA254"/>
    </a:accent6>
    <a:hlink>
      <a:srgbClr val="9FA7C2"/>
    </a:hlink>
    <a:folHlink>
      <a:srgbClr val="001A4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A1E250EEA8D1A4692C194466B2A6DFB" ma:contentTypeVersion="1" ma:contentTypeDescription="Opret et nyt dokument." ma:contentTypeScope="" ma:versionID="89f28a0e123d1aabdebdbb9e498714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77cc259a46ac3b5c65ed725e5048bf3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tartdato for planlægning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lutdato for planlægning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7931B4C-D838-4C8C-A481-7F2075CC2F9E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2C7420B-8324-4713-863D-644540476F4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9C9C15-13A6-45D9-A2FB-E3DC8E30F0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1143</TotalTime>
  <Words>464</Words>
  <Application>Microsoft Office PowerPoint</Application>
  <PresentationFormat>Skærmshow (4:3)</PresentationFormat>
  <Paragraphs>67</Paragraphs>
  <Slides>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7</vt:i4>
      </vt:variant>
    </vt:vector>
  </HeadingPairs>
  <TitlesOfParts>
    <vt:vector size="8" baseType="lpstr">
      <vt:lpstr>Danida_UK</vt:lpstr>
      <vt:lpstr> Engaging smaller NGOs   International Donor Group – Civil Society   12. June 2018 – Copenhagen</vt:lpstr>
      <vt:lpstr>Several ways to Bukoba…</vt:lpstr>
      <vt:lpstr>Our strategy – ‘The World 2030’</vt:lpstr>
      <vt:lpstr>The CISU Way – basic facts</vt:lpstr>
      <vt:lpstr>CISU strategy</vt:lpstr>
      <vt:lpstr>CISU - combining identity and modality </vt:lpstr>
      <vt:lpstr>Discussion</vt:lpstr>
    </vt:vector>
  </TitlesOfParts>
  <Company>Udenrigsministeriet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Sabrina Meersohn Meinecke</dc:creator>
  <cp:lastModifiedBy>JEEF</cp:lastModifiedBy>
  <cp:revision>117</cp:revision>
  <cp:lastPrinted>2018-01-23T11:55:48Z</cp:lastPrinted>
  <dcterms:created xsi:type="dcterms:W3CDTF">2015-09-30T11:56:53Z</dcterms:created>
  <dcterms:modified xsi:type="dcterms:W3CDTF">2018-06-11T08:44:26Z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0x010100DA1E250EEA8D1A4692C194466B2A6DFB</vt:lpwstr>
  </property>
</Properties>
</file>