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68" r:id="rId5"/>
    <p:sldId id="270" r:id="rId6"/>
    <p:sldId id="275" r:id="rId7"/>
    <p:sldId id="277" r:id="rId8"/>
    <p:sldId id="278" r:id="rId9"/>
    <p:sldId id="276" r:id="rId10"/>
    <p:sldId id="279" r:id="rId11"/>
    <p:sldId id="280" r:id="rId12"/>
    <p:sldId id="281" r:id="rId13"/>
    <p:sldId id="271" r:id="rId14"/>
    <p:sldId id="274" r:id="rId15"/>
    <p:sldId id="272" r:id="rId16"/>
    <p:sldId id="273" r:id="rId17"/>
  </p:sldIdLst>
  <p:sldSz cx="9144000" cy="6858000" type="screen4x3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13" autoAdjust="0"/>
  </p:normalViewPr>
  <p:slideViewPr>
    <p:cSldViewPr>
      <p:cViewPr varScale="1">
        <p:scale>
          <a:sx n="60" d="100"/>
          <a:sy n="60" d="100"/>
        </p:scale>
        <p:origin x="8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B84B9-063E-4591-A223-41987221B52E}" type="datetimeFigureOut">
              <a:rPr lang="da-DK" smtClean="0"/>
              <a:t>12-06-2018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81DA1-6716-4649-AFEA-603000DBF5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884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D3FCE-0563-46C6-8C0D-652E4F7FFC7D}" type="datetimeFigureOut">
              <a:rPr lang="da-DK" smtClean="0"/>
              <a:t>12-06-2018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47CEC-DBCD-46FE-8D9B-3C2F7528928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7505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a-DK" altLang="da-DK" sz="1400" smtClean="0"/>
          </a:p>
        </p:txBody>
      </p:sp>
      <p:sp>
        <p:nvSpPr>
          <p:cNvPr id="14340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A6D8CA79-1478-4F17-8D31-7A91A4A9E890}" type="slidenum">
              <a:rPr lang="en-GB" altLang="da-DK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GB" alt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7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grafikfiler_skabelondesign1_300 (NXPowerLite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6" name="Group 5"/>
          <p:cNvGrpSpPr/>
          <p:nvPr/>
        </p:nvGrpSpPr>
        <p:grpSpPr>
          <a:xfrm>
            <a:off x="8784467" y="1150249"/>
            <a:ext cx="360000" cy="1080000"/>
            <a:chOff x="8784467" y="1163037"/>
            <a:chExt cx="360000" cy="1080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8784467" y="1163037"/>
              <a:ext cx="360000" cy="1080000"/>
            </a:xfrm>
            <a:prstGeom prst="rect">
              <a:avLst/>
            </a:prstGeom>
            <a:solidFill>
              <a:srgbClr val="EB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8" name="Picture 7" descr="våbenskjold.wmf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815117" y="1219709"/>
              <a:ext cx="326441" cy="557784"/>
            </a:xfrm>
            <a:prstGeom prst="rect">
              <a:avLst/>
            </a:prstGeom>
          </p:spPr>
        </p:pic>
      </p:grpSp>
      <p:pic>
        <p:nvPicPr>
          <p:cNvPr id="9" name="Picture 8" descr="Danida_UK_rgb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3248" y="2563623"/>
            <a:ext cx="3431853" cy="48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afikfiler_skabelondesign2 (NXPowerLite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988" y="2555914"/>
            <a:ext cx="7923212" cy="517792"/>
          </a:xfrm>
        </p:spPr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88" y="3192129"/>
            <a:ext cx="7917060" cy="76292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Picture 7" descr="Danida_UK_rgb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87" y="3969040"/>
            <a:ext cx="2144908" cy="30179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8784467" y="1150249"/>
            <a:ext cx="360000" cy="1080000"/>
            <a:chOff x="8784467" y="1163037"/>
            <a:chExt cx="360000" cy="10800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784467" y="1163037"/>
              <a:ext cx="360000" cy="1080000"/>
            </a:xfrm>
            <a:prstGeom prst="rect">
              <a:avLst/>
            </a:prstGeom>
            <a:solidFill>
              <a:srgbClr val="EB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0" name="Picture 9" descr="våbenskjold.wmf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815117" y="1219709"/>
              <a:ext cx="326441" cy="5577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134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049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88" y="1695450"/>
            <a:ext cx="3823200" cy="42529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5450"/>
            <a:ext cx="3823200" cy="42529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985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4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87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641350"/>
            <a:ext cx="7935912" cy="90277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5449"/>
            <a:ext cx="7935912" cy="425291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02341" y="6493781"/>
            <a:ext cx="1297892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fld id="{71B2DEC0-959D-4C39-A41D-01BE21AAC385}" type="datetimeFigureOut">
              <a:rPr lang="da-DK" smtClean="0"/>
              <a:pPr/>
              <a:t>12-06-2018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8818" y="6493781"/>
            <a:ext cx="403323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08388" y="6494400"/>
            <a:ext cx="395913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TextBox 7"/>
          <p:cNvSpPr txBox="1"/>
          <p:nvPr/>
        </p:nvSpPr>
        <p:spPr>
          <a:xfrm>
            <a:off x="8522743" y="6493780"/>
            <a:ext cx="262962" cy="180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800" smtClean="0">
                <a:solidFill>
                  <a:srgbClr val="7F7F7F"/>
                </a:solidFill>
              </a:rPr>
              <a:t>No.</a:t>
            </a:r>
            <a:endParaRPr lang="en-GB" sz="800">
              <a:solidFill>
                <a:srgbClr val="7F7F7F"/>
              </a:solidFill>
            </a:endParaRPr>
          </a:p>
        </p:txBody>
      </p:sp>
      <p:pic>
        <p:nvPicPr>
          <p:cNvPr id="10" name="Picture 9" descr="grafikfiler_skabelondesign3.jpg"/>
          <p:cNvPicPr>
            <a:picLocks noChangeAspect="1"/>
          </p:cNvPicPr>
          <p:nvPr/>
        </p:nvPicPr>
        <p:blipFill>
          <a:blip r:embed="rId8" cstate="screen"/>
          <a:srcRect/>
          <a:stretch>
            <a:fillRect/>
          </a:stretch>
        </p:blipFill>
        <p:spPr>
          <a:xfrm>
            <a:off x="0" y="382"/>
            <a:ext cx="9144000" cy="286116"/>
          </a:xfrm>
          <a:prstGeom prst="rect">
            <a:avLst/>
          </a:prstGeom>
        </p:spPr>
      </p:pic>
      <p:pic>
        <p:nvPicPr>
          <p:cNvPr id="11" name="Picture 10" descr="Danida_UK_rgb.wm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987" y="6318319"/>
            <a:ext cx="2144908" cy="30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04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162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324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486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648000" indent="-1620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810000" indent="-1620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467544" y="2555875"/>
            <a:ext cx="8208912" cy="116115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altLang="da-DK" sz="2300" dirty="0" smtClean="0"/>
              <a:t/>
            </a:r>
            <a:br>
              <a:rPr lang="da-DK" altLang="da-DK" sz="2300" dirty="0" smtClean="0"/>
            </a:br>
            <a:r>
              <a:rPr lang="da-DK" altLang="da-DK" sz="2300" dirty="0" err="1" smtClean="0"/>
              <a:t>Humanitarian</a:t>
            </a:r>
            <a:r>
              <a:rPr lang="da-DK" altLang="da-DK" sz="2300" dirty="0" smtClean="0"/>
              <a:t> &amp; </a:t>
            </a:r>
            <a:r>
              <a:rPr lang="da-DK" altLang="da-DK" sz="2300" dirty="0" err="1" smtClean="0"/>
              <a:t>development</a:t>
            </a:r>
            <a:r>
              <a:rPr lang="da-DK" altLang="da-DK" sz="2300" dirty="0" smtClean="0"/>
              <a:t> </a:t>
            </a:r>
            <a:r>
              <a:rPr lang="da-DK" altLang="da-DK" sz="2300" dirty="0" err="1" smtClean="0"/>
              <a:t>cooperation</a:t>
            </a:r>
            <a:r>
              <a:rPr lang="da-DK" altLang="da-DK" sz="2000" b="0" dirty="0" smtClean="0"/>
              <a:t/>
            </a:r>
            <a:br>
              <a:rPr lang="da-DK" altLang="da-DK" sz="2000" b="0" dirty="0" smtClean="0"/>
            </a:br>
            <a:r>
              <a:rPr lang="da-DK" altLang="da-DK" sz="2000" b="0" dirty="0" smtClean="0"/>
              <a:t>		</a:t>
            </a:r>
            <a:r>
              <a:rPr lang="da-DK" altLang="da-DK" sz="1600" b="0" dirty="0" smtClean="0"/>
              <a:t>Jette Michelsen &amp; Thomas Hansen</a:t>
            </a:r>
            <a:br>
              <a:rPr lang="da-DK" altLang="da-DK" sz="1600" b="0" dirty="0" smtClean="0"/>
            </a:br>
            <a:r>
              <a:rPr lang="da-DK" altLang="da-DK" sz="1600" b="0" dirty="0"/>
              <a:t>	</a:t>
            </a:r>
            <a:r>
              <a:rPr lang="da-DK" altLang="da-DK" sz="1600" b="0" dirty="0" smtClean="0"/>
              <a:t>	International Donor Group – Civil Society</a:t>
            </a:r>
            <a:br>
              <a:rPr lang="da-DK" altLang="da-DK" sz="1600" b="0" dirty="0" smtClean="0"/>
            </a:br>
            <a:r>
              <a:rPr lang="da-DK" altLang="da-DK" sz="1600" b="0" dirty="0" smtClean="0"/>
              <a:t>		12. June 2018 – Copenhagen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6084168" y="3003242"/>
            <a:ext cx="7916862" cy="762000"/>
          </a:xfrm>
        </p:spPr>
        <p:txBody>
          <a:bodyPr/>
          <a:lstStyle/>
          <a:p>
            <a:pPr algn="ctr" eaLnBrk="1" hangingPunct="1"/>
            <a:r>
              <a:rPr lang="en-GB" altLang="da-DK" dirty="0" smtClean="0">
                <a:solidFill>
                  <a:schemeClr val="tx1"/>
                </a:solidFill>
              </a:rPr>
              <a:t>	</a:t>
            </a:r>
          </a:p>
          <a:p>
            <a:pPr eaLnBrk="1" hangingPunct="1"/>
            <a:endParaRPr lang="da-DK" altLang="da-DK" dirty="0" smtClean="0">
              <a:solidFill>
                <a:srgbClr val="898989"/>
              </a:solidFill>
            </a:endParaRPr>
          </a:p>
          <a:p>
            <a:pPr eaLnBrk="1" hangingPunct="1"/>
            <a:endParaRPr lang="en-GB" altLang="da-DK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32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Implications</a:t>
            </a:r>
            <a:r>
              <a:rPr lang="da-DK" dirty="0" smtClean="0"/>
              <a:t> for Danish civil society support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The </a:t>
            </a:r>
            <a:r>
              <a:rPr lang="da-DK" dirty="0" err="1"/>
              <a:t>cooperation</a:t>
            </a:r>
            <a:r>
              <a:rPr lang="da-DK" dirty="0"/>
              <a:t> with </a:t>
            </a:r>
            <a:r>
              <a:rPr lang="da-DK" dirty="0" err="1" smtClean="0"/>
              <a:t>particularly</a:t>
            </a:r>
            <a:r>
              <a:rPr lang="da-DK" dirty="0" smtClean="0"/>
              <a:t> </a:t>
            </a:r>
            <a:r>
              <a:rPr lang="en-US" dirty="0" smtClean="0"/>
              <a:t>civil </a:t>
            </a:r>
            <a:r>
              <a:rPr lang="en-US" dirty="0"/>
              <a:t>society </a:t>
            </a:r>
            <a:r>
              <a:rPr lang="en-US" dirty="0" err="1"/>
              <a:t>organisations</a:t>
            </a:r>
            <a:r>
              <a:rPr lang="en-US" dirty="0"/>
              <a:t> that engage in long-term partnerships with the </a:t>
            </a:r>
            <a:r>
              <a:rPr lang="en-US" dirty="0" smtClean="0"/>
              <a:t>MFA will </a:t>
            </a:r>
            <a:r>
              <a:rPr lang="en-US" dirty="0"/>
              <a:t>be redesigned over the coming years in order to </a:t>
            </a:r>
            <a:r>
              <a:rPr lang="en-US" dirty="0" smtClean="0"/>
              <a:t>ensure </a:t>
            </a:r>
            <a:r>
              <a:rPr lang="en-US" b="1" dirty="0" smtClean="0"/>
              <a:t>strong </a:t>
            </a:r>
            <a:r>
              <a:rPr lang="en-US" b="1" dirty="0"/>
              <a:t>strategic partnerships </a:t>
            </a:r>
            <a:r>
              <a:rPr lang="en-US" dirty="0"/>
              <a:t>that support Danish development policy and </a:t>
            </a:r>
            <a:r>
              <a:rPr lang="en-US" dirty="0" smtClean="0"/>
              <a:t>humanitarian </a:t>
            </a:r>
            <a:r>
              <a:rPr lang="da-DK" dirty="0" err="1" smtClean="0"/>
              <a:t>priorities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r>
              <a:rPr lang="da-DK" dirty="0" err="1"/>
              <a:t>They</a:t>
            </a:r>
            <a:r>
              <a:rPr lang="da-DK" dirty="0"/>
              <a:t> must </a:t>
            </a:r>
            <a:r>
              <a:rPr lang="da-DK" dirty="0" err="1" smtClean="0"/>
              <a:t>contribute</a:t>
            </a:r>
            <a:r>
              <a:rPr lang="da-DK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building </a:t>
            </a:r>
            <a:r>
              <a:rPr lang="en-US" b="1" dirty="0"/>
              <a:t>resilience</a:t>
            </a:r>
            <a:r>
              <a:rPr lang="en-US" dirty="0"/>
              <a:t> and capacity for action in local communities, to preventing and</a:t>
            </a:r>
          </a:p>
          <a:p>
            <a:r>
              <a:rPr lang="en-US" dirty="0"/>
              <a:t>alleviating </a:t>
            </a:r>
            <a:r>
              <a:rPr lang="en-US" b="1" dirty="0"/>
              <a:t>crises</a:t>
            </a:r>
            <a:r>
              <a:rPr lang="en-US" dirty="0"/>
              <a:t>, promoting inclusion of weak and vulnerable groups and giving them </a:t>
            </a:r>
            <a:r>
              <a:rPr lang="en-US" dirty="0" smtClean="0"/>
              <a:t>a voice</a:t>
            </a:r>
            <a:r>
              <a:rPr lang="en-US" dirty="0"/>
              <a:t>, protecting fundamental human rights and countering </a:t>
            </a:r>
            <a:r>
              <a:rPr lang="en-US" b="1" dirty="0" err="1"/>
              <a:t>radicalisation</a:t>
            </a:r>
            <a:r>
              <a:rPr lang="en-US" dirty="0"/>
              <a:t>. </a:t>
            </a:r>
            <a:r>
              <a:rPr lang="en-US" b="1" dirty="0"/>
              <a:t>This way, </a:t>
            </a:r>
            <a:r>
              <a:rPr lang="en-US" b="1" dirty="0" smtClean="0"/>
              <a:t>civil society </a:t>
            </a:r>
            <a:r>
              <a:rPr lang="en-US" b="1" dirty="0"/>
              <a:t>contributes to preventing major conflicts and promoting political and </a:t>
            </a:r>
            <a:r>
              <a:rPr lang="en-US" b="1" dirty="0" smtClean="0"/>
              <a:t>societal stability</a:t>
            </a:r>
            <a:r>
              <a:rPr lang="en-US" b="1" dirty="0"/>
              <a:t>. </a:t>
            </a:r>
            <a:endParaRPr lang="en-US" b="1" dirty="0" smtClean="0"/>
          </a:p>
          <a:p>
            <a:endParaRPr lang="en-US" dirty="0"/>
          </a:p>
          <a:p>
            <a:r>
              <a:rPr lang="en-US" dirty="0" smtClean="0"/>
              <a:t>Denmark </a:t>
            </a:r>
            <a:r>
              <a:rPr lang="en-US" dirty="0"/>
              <a:t>will enter into </a:t>
            </a:r>
            <a:r>
              <a:rPr lang="en-US" b="1" dirty="0"/>
              <a:t>one overall partnership </a:t>
            </a:r>
            <a:r>
              <a:rPr lang="en-US" dirty="0"/>
              <a:t>agreement with each </a:t>
            </a:r>
            <a:r>
              <a:rPr lang="en-US" dirty="0" smtClean="0"/>
              <a:t>relevant </a:t>
            </a:r>
            <a:r>
              <a:rPr lang="en-US" dirty="0" err="1" smtClean="0"/>
              <a:t>organisation</a:t>
            </a:r>
            <a:r>
              <a:rPr lang="en-US" dirty="0"/>
              <a:t>, encompassing both the humanitarian and the development-related </a:t>
            </a:r>
            <a:r>
              <a:rPr lang="en-US" dirty="0" smtClean="0"/>
              <a:t>aspects </a:t>
            </a:r>
            <a:r>
              <a:rPr lang="da-DK" dirty="0" smtClean="0"/>
              <a:t>of </a:t>
            </a:r>
            <a:r>
              <a:rPr lang="da-DK" dirty="0"/>
              <a:t>the </a:t>
            </a:r>
            <a:r>
              <a:rPr lang="da-DK" dirty="0" err="1"/>
              <a:t>cooperation</a:t>
            </a:r>
            <a:r>
              <a:rPr lang="da-DK" dirty="0"/>
              <a:t>.</a:t>
            </a:r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948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First </a:t>
            </a:r>
            <a:r>
              <a:rPr lang="da-DK" dirty="0" err="1" smtClean="0"/>
              <a:t>ever</a:t>
            </a:r>
            <a:r>
              <a:rPr lang="da-DK" dirty="0" smtClean="0"/>
              <a:t> </a:t>
            </a:r>
            <a:r>
              <a:rPr lang="da-DK" dirty="0" err="1" smtClean="0"/>
              <a:t>common</a:t>
            </a:r>
            <a:r>
              <a:rPr lang="da-DK" dirty="0" smtClean="0"/>
              <a:t> </a:t>
            </a:r>
            <a:r>
              <a:rPr lang="da-DK" dirty="0" err="1" smtClean="0"/>
              <a:t>application</a:t>
            </a:r>
            <a:r>
              <a:rPr lang="da-DK" dirty="0" smtClean="0"/>
              <a:t> proces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LOT CIV + LOT HUM</a:t>
            </a:r>
          </a:p>
          <a:p>
            <a:endParaRPr lang="da-DK" dirty="0" smtClean="0"/>
          </a:p>
          <a:p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/>
              <a:t>focus</a:t>
            </a:r>
            <a:r>
              <a:rPr lang="da-DK" dirty="0"/>
              <a:t> on </a:t>
            </a:r>
            <a:r>
              <a:rPr lang="da-DK" dirty="0" err="1"/>
              <a:t>resilience</a:t>
            </a:r>
            <a:r>
              <a:rPr lang="da-DK" dirty="0"/>
              <a:t> </a:t>
            </a:r>
            <a:r>
              <a:rPr lang="da-DK" dirty="0" smtClean="0"/>
              <a:t>in LOT CIV </a:t>
            </a:r>
            <a:r>
              <a:rPr lang="da-DK" dirty="0"/>
              <a:t>- </a:t>
            </a:r>
          </a:p>
          <a:p>
            <a:endParaRPr lang="da-DK" dirty="0"/>
          </a:p>
          <a:p>
            <a:r>
              <a:rPr lang="da-DK" dirty="0"/>
              <a:t>Common </a:t>
            </a:r>
            <a:r>
              <a:rPr lang="da-DK" dirty="0" err="1" smtClean="0"/>
              <a:t>application</a:t>
            </a:r>
            <a:r>
              <a:rPr lang="da-DK" dirty="0" smtClean="0"/>
              <a:t> </a:t>
            </a:r>
            <a:r>
              <a:rPr lang="da-DK" dirty="0"/>
              <a:t>proces with </a:t>
            </a:r>
            <a:r>
              <a:rPr lang="da-DK" dirty="0" err="1" smtClean="0"/>
              <a:t>common</a:t>
            </a:r>
            <a:r>
              <a:rPr lang="da-DK" dirty="0" smtClean="0"/>
              <a:t> </a:t>
            </a:r>
            <a:r>
              <a:rPr lang="da-DK" dirty="0" err="1" smtClean="0"/>
              <a:t>capacity</a:t>
            </a:r>
            <a:r>
              <a:rPr lang="da-DK" dirty="0" smtClean="0"/>
              <a:t> </a:t>
            </a:r>
            <a:r>
              <a:rPr lang="da-DK" dirty="0" err="1" smtClean="0"/>
              <a:t>assesssment</a:t>
            </a:r>
            <a:endParaRPr lang="da-DK" dirty="0"/>
          </a:p>
          <a:p>
            <a:endParaRPr lang="da-DK" dirty="0"/>
          </a:p>
          <a:p>
            <a:r>
              <a:rPr lang="da-DK" dirty="0" err="1" smtClean="0"/>
              <a:t>Introduction</a:t>
            </a:r>
            <a:r>
              <a:rPr lang="da-DK" dirty="0" smtClean="0"/>
              <a:t> of CHS</a:t>
            </a:r>
            <a:endParaRPr lang="da-DK" dirty="0"/>
          </a:p>
          <a:p>
            <a:endParaRPr lang="da-DK" dirty="0"/>
          </a:p>
          <a:p>
            <a:r>
              <a:rPr lang="da-DK" dirty="0" err="1"/>
              <a:t>Consolidate</a:t>
            </a:r>
            <a:r>
              <a:rPr lang="da-DK" dirty="0"/>
              <a:t> </a:t>
            </a:r>
            <a:r>
              <a:rPr lang="da-DK" dirty="0" err="1"/>
              <a:t>results</a:t>
            </a:r>
            <a:r>
              <a:rPr lang="da-DK" dirty="0"/>
              <a:t> </a:t>
            </a:r>
            <a:r>
              <a:rPr lang="da-DK" dirty="0" err="1"/>
              <a:t>frameworks</a:t>
            </a:r>
            <a:r>
              <a:rPr lang="da-DK" dirty="0"/>
              <a:t> for HUM and </a:t>
            </a:r>
            <a:r>
              <a:rPr lang="da-DK" dirty="0" smtClean="0"/>
              <a:t>CIV</a:t>
            </a:r>
          </a:p>
          <a:p>
            <a:endParaRPr lang="da-DK" dirty="0"/>
          </a:p>
          <a:p>
            <a:r>
              <a:rPr lang="da-DK" dirty="0" smtClean="0"/>
              <a:t>One – and </a:t>
            </a:r>
            <a:r>
              <a:rPr lang="da-DK" dirty="0" err="1" smtClean="0"/>
              <a:t>only</a:t>
            </a:r>
            <a:r>
              <a:rPr lang="da-DK" dirty="0" smtClean="0"/>
              <a:t> </a:t>
            </a:r>
            <a:r>
              <a:rPr lang="da-DK" dirty="0" err="1" smtClean="0"/>
              <a:t>one</a:t>
            </a:r>
            <a:r>
              <a:rPr lang="da-DK" dirty="0" smtClean="0"/>
              <a:t> – case handler in the MFA handling </a:t>
            </a:r>
            <a:r>
              <a:rPr lang="da-DK" dirty="0" err="1" smtClean="0"/>
              <a:t>both</a:t>
            </a:r>
            <a:r>
              <a:rPr lang="da-DK" dirty="0" smtClean="0"/>
              <a:t> CIV and HUM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83177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Implications</a:t>
            </a:r>
            <a:r>
              <a:rPr lang="da-DK" dirty="0" smtClean="0"/>
              <a:t>/ </a:t>
            </a:r>
            <a:r>
              <a:rPr lang="da-DK" dirty="0" err="1" smtClean="0"/>
              <a:t>results</a:t>
            </a:r>
            <a:r>
              <a:rPr lang="da-DK" dirty="0" smtClean="0"/>
              <a:t>	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a-DK" dirty="0" smtClean="0"/>
              <a:t>First </a:t>
            </a:r>
            <a:r>
              <a:rPr lang="da-DK" dirty="0" err="1" smtClean="0"/>
              <a:t>ever</a:t>
            </a:r>
            <a:r>
              <a:rPr lang="da-DK" dirty="0" smtClean="0"/>
              <a:t> HUM grant to Action Aid Denmark and Oxfam IBIS</a:t>
            </a:r>
          </a:p>
          <a:p>
            <a:pPr>
              <a:spcAft>
                <a:spcPts val="600"/>
              </a:spcAft>
            </a:pPr>
            <a:r>
              <a:rPr lang="da-DK" dirty="0" smtClean="0"/>
              <a:t>First </a:t>
            </a:r>
            <a:r>
              <a:rPr lang="da-DK" dirty="0" err="1" smtClean="0"/>
              <a:t>ever</a:t>
            </a:r>
            <a:r>
              <a:rPr lang="da-DK" dirty="0" smtClean="0"/>
              <a:t> CIV grant to Danish </a:t>
            </a:r>
            <a:r>
              <a:rPr lang="da-DK" dirty="0" err="1" smtClean="0"/>
              <a:t>Refugee</a:t>
            </a:r>
            <a:r>
              <a:rPr lang="da-DK" dirty="0" smtClean="0"/>
              <a:t> </a:t>
            </a:r>
            <a:r>
              <a:rPr lang="da-DK" dirty="0" err="1" smtClean="0"/>
              <a:t>Council</a:t>
            </a:r>
            <a:endParaRPr lang="da-DK" dirty="0" smtClean="0"/>
          </a:p>
          <a:p>
            <a:pPr>
              <a:spcAft>
                <a:spcPts val="600"/>
              </a:spcAft>
            </a:pPr>
            <a:r>
              <a:rPr lang="da-DK" dirty="0" smtClean="0"/>
              <a:t>CIV organisations </a:t>
            </a:r>
            <a:r>
              <a:rPr lang="da-DK" dirty="0" err="1" smtClean="0"/>
              <a:t>undergoing</a:t>
            </a:r>
            <a:r>
              <a:rPr lang="da-DK" dirty="0" smtClean="0"/>
              <a:t> CHS-proces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engaging</a:t>
            </a:r>
            <a:r>
              <a:rPr lang="da-DK" dirty="0" smtClean="0"/>
              <a:t> in </a:t>
            </a:r>
            <a:r>
              <a:rPr lang="da-DK" dirty="0" err="1" smtClean="0"/>
              <a:t>particularly</a:t>
            </a:r>
            <a:r>
              <a:rPr lang="da-DK" dirty="0" smtClean="0"/>
              <a:t> fragile and </a:t>
            </a:r>
            <a:r>
              <a:rPr lang="da-DK" dirty="0" err="1" smtClean="0"/>
              <a:t>volatile</a:t>
            </a:r>
            <a:r>
              <a:rPr lang="da-DK" dirty="0" smtClean="0"/>
              <a:t> </a:t>
            </a:r>
            <a:r>
              <a:rPr lang="da-DK" dirty="0" err="1" smtClean="0"/>
              <a:t>contexts</a:t>
            </a:r>
            <a:endParaRPr lang="da-DK" dirty="0" smtClean="0"/>
          </a:p>
          <a:p>
            <a:pPr>
              <a:spcAft>
                <a:spcPts val="600"/>
              </a:spcAft>
            </a:pPr>
            <a:r>
              <a:rPr lang="da-DK" dirty="0" smtClean="0"/>
              <a:t>Clusters..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7765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Discussion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56883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The </a:t>
            </a:r>
            <a:r>
              <a:rPr lang="da-DK" dirty="0" err="1" smtClean="0"/>
              <a:t>humanitarian-development</a:t>
            </a:r>
            <a:r>
              <a:rPr lang="da-DK" dirty="0" smtClean="0"/>
              <a:t> </a:t>
            </a:r>
            <a:r>
              <a:rPr lang="da-DK" dirty="0" err="1" smtClean="0"/>
              <a:t>nexus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124744"/>
            <a:ext cx="7935912" cy="5112568"/>
          </a:xfrm>
        </p:spPr>
        <p:txBody>
          <a:bodyPr>
            <a:normAutofit fontScale="85000" lnSpcReduction="20000"/>
          </a:bodyPr>
          <a:lstStyle/>
          <a:p>
            <a:endParaRPr lang="da-DK" dirty="0" smtClean="0"/>
          </a:p>
          <a:p>
            <a:r>
              <a:rPr lang="da-DK" dirty="0" err="1" smtClean="0"/>
              <a:t>Denmark’s</a:t>
            </a:r>
            <a:r>
              <a:rPr lang="da-DK" dirty="0" smtClean="0"/>
              <a:t> </a:t>
            </a:r>
            <a:r>
              <a:rPr lang="da-DK" dirty="0" err="1" smtClean="0"/>
              <a:t>strategy</a:t>
            </a:r>
            <a:r>
              <a:rPr lang="da-DK" dirty="0" smtClean="0"/>
              <a:t> on </a:t>
            </a:r>
            <a:r>
              <a:rPr lang="da-DK" dirty="0" err="1" smtClean="0"/>
              <a:t>development</a:t>
            </a:r>
            <a:r>
              <a:rPr lang="da-DK" dirty="0" smtClean="0"/>
              <a:t> </a:t>
            </a:r>
            <a:r>
              <a:rPr lang="da-DK" dirty="0" err="1" smtClean="0"/>
              <a:t>cooperation</a:t>
            </a:r>
            <a:r>
              <a:rPr lang="da-DK" dirty="0" smtClean="0"/>
              <a:t> and </a:t>
            </a:r>
            <a:r>
              <a:rPr lang="da-DK" dirty="0" err="1" smtClean="0"/>
              <a:t>humanitarian</a:t>
            </a:r>
            <a:r>
              <a:rPr lang="da-DK" dirty="0" smtClean="0"/>
              <a:t> action </a:t>
            </a:r>
            <a:r>
              <a:rPr lang="da-DK" i="1" dirty="0" smtClean="0"/>
              <a:t>The World 2030</a:t>
            </a:r>
          </a:p>
          <a:p>
            <a:endParaRPr lang="da-DK" i="1" dirty="0"/>
          </a:p>
          <a:p>
            <a:r>
              <a:rPr lang="da-DK" b="1" dirty="0" err="1" smtClean="0"/>
              <a:t>Why</a:t>
            </a:r>
            <a:r>
              <a:rPr lang="da-DK" b="1" dirty="0" smtClean="0"/>
              <a:t> </a:t>
            </a:r>
            <a:r>
              <a:rPr lang="da-DK" b="1" dirty="0" err="1" smtClean="0"/>
              <a:t>join</a:t>
            </a:r>
            <a:r>
              <a:rPr lang="da-DK" b="1" dirty="0" smtClean="0"/>
              <a:t>-up </a:t>
            </a:r>
            <a:r>
              <a:rPr lang="da-DK" b="1" dirty="0" err="1" smtClean="0"/>
              <a:t>humanitarian</a:t>
            </a:r>
            <a:r>
              <a:rPr lang="da-DK" b="1" dirty="0" smtClean="0"/>
              <a:t> and </a:t>
            </a:r>
            <a:r>
              <a:rPr lang="da-DK" b="1" dirty="0" err="1" smtClean="0"/>
              <a:t>development</a:t>
            </a:r>
            <a:r>
              <a:rPr lang="da-DK" b="1" dirty="0" smtClean="0"/>
              <a:t> </a:t>
            </a:r>
            <a:r>
              <a:rPr lang="da-DK" b="1" dirty="0" err="1" smtClean="0"/>
              <a:t>work</a:t>
            </a:r>
            <a:r>
              <a:rPr lang="da-DK" b="1" dirty="0" smtClean="0"/>
              <a:t>?</a:t>
            </a:r>
          </a:p>
          <a:p>
            <a:endParaRPr lang="da-DK" dirty="0"/>
          </a:p>
          <a:p>
            <a:r>
              <a:rPr lang="da-DK" dirty="0" err="1" smtClean="0"/>
              <a:t>Protracted</a:t>
            </a:r>
            <a:r>
              <a:rPr lang="da-DK" dirty="0" smtClean="0"/>
              <a:t> </a:t>
            </a:r>
            <a:r>
              <a:rPr lang="da-DK" dirty="0" err="1" smtClean="0"/>
              <a:t>crises</a:t>
            </a:r>
            <a:r>
              <a:rPr lang="da-DK" dirty="0" smtClean="0"/>
              <a:t> is the new normal – </a:t>
            </a:r>
            <a:r>
              <a:rPr lang="da-DK" dirty="0" err="1" smtClean="0"/>
              <a:t>continuing</a:t>
            </a:r>
            <a:r>
              <a:rPr lang="da-DK" dirty="0" smtClean="0"/>
              <a:t> </a:t>
            </a:r>
            <a:r>
              <a:rPr lang="da-DK" dirty="0" err="1" smtClean="0"/>
              <a:t>severe</a:t>
            </a:r>
            <a:r>
              <a:rPr lang="da-DK" dirty="0" smtClean="0"/>
              <a:t>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needs</a:t>
            </a:r>
            <a:r>
              <a:rPr lang="da-DK" dirty="0" smtClean="0"/>
              <a:t> – </a:t>
            </a:r>
            <a:r>
              <a:rPr lang="da-DK" dirty="0" err="1" smtClean="0"/>
              <a:t>one-year</a:t>
            </a:r>
            <a:r>
              <a:rPr lang="da-DK" dirty="0" smtClean="0"/>
              <a:t> appeals for </a:t>
            </a:r>
            <a:r>
              <a:rPr lang="da-DK" dirty="0" err="1" smtClean="0"/>
              <a:t>humanitarian</a:t>
            </a:r>
            <a:r>
              <a:rPr lang="da-DK" dirty="0" smtClean="0"/>
              <a:t> action not the right design</a:t>
            </a:r>
          </a:p>
          <a:p>
            <a:endParaRPr lang="da-DK" dirty="0" smtClean="0"/>
          </a:p>
          <a:p>
            <a:r>
              <a:rPr lang="da-DK" dirty="0"/>
              <a:t>135 million </a:t>
            </a:r>
            <a:r>
              <a:rPr lang="da-DK" dirty="0" err="1"/>
              <a:t>people</a:t>
            </a:r>
            <a:r>
              <a:rPr lang="da-DK" dirty="0"/>
              <a:t> in </a:t>
            </a:r>
            <a:r>
              <a:rPr lang="da-DK" dirty="0" err="1"/>
              <a:t>need</a:t>
            </a:r>
            <a:r>
              <a:rPr lang="da-DK" dirty="0"/>
              <a:t> of </a:t>
            </a:r>
            <a:r>
              <a:rPr lang="da-DK" dirty="0" err="1"/>
              <a:t>humanitarian</a:t>
            </a:r>
            <a:r>
              <a:rPr lang="da-DK" dirty="0"/>
              <a:t> assistance.</a:t>
            </a:r>
          </a:p>
          <a:p>
            <a:endParaRPr lang="da-DK" dirty="0"/>
          </a:p>
          <a:p>
            <a:r>
              <a:rPr lang="da-DK" dirty="0" smtClean="0"/>
              <a:t>80% of all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needs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driven by </a:t>
            </a:r>
            <a:r>
              <a:rPr lang="da-DK" dirty="0" err="1" smtClean="0"/>
              <a:t>conflict</a:t>
            </a:r>
            <a:endParaRPr lang="da-DK" dirty="0" smtClean="0"/>
          </a:p>
          <a:p>
            <a:endParaRPr lang="da-DK" dirty="0"/>
          </a:p>
          <a:p>
            <a:r>
              <a:rPr lang="da-DK" dirty="0"/>
              <a:t>65 million </a:t>
            </a:r>
            <a:r>
              <a:rPr lang="da-DK" dirty="0" err="1"/>
              <a:t>people</a:t>
            </a:r>
            <a:r>
              <a:rPr lang="da-DK" dirty="0"/>
              <a:t> </a:t>
            </a:r>
            <a:r>
              <a:rPr lang="da-DK" dirty="0" err="1"/>
              <a:t>displaced</a:t>
            </a:r>
            <a:r>
              <a:rPr lang="da-DK" dirty="0"/>
              <a:t> by </a:t>
            </a:r>
            <a:r>
              <a:rPr lang="da-DK" dirty="0" err="1" smtClean="0"/>
              <a:t>conflict</a:t>
            </a:r>
            <a:r>
              <a:rPr lang="da-DK" dirty="0" smtClean="0"/>
              <a:t>. </a:t>
            </a:r>
            <a:r>
              <a:rPr lang="da-DK" dirty="0" err="1" smtClean="0"/>
              <a:t>Protracted</a:t>
            </a:r>
            <a:r>
              <a:rPr lang="da-DK" dirty="0" smtClean="0"/>
              <a:t> </a:t>
            </a:r>
            <a:r>
              <a:rPr lang="da-DK" dirty="0" err="1" smtClean="0"/>
              <a:t>displacement</a:t>
            </a:r>
            <a:r>
              <a:rPr lang="da-DK" dirty="0" smtClean="0"/>
              <a:t>.</a:t>
            </a:r>
          </a:p>
          <a:p>
            <a:endParaRPr lang="da-DK" dirty="0" smtClean="0"/>
          </a:p>
          <a:p>
            <a:r>
              <a:rPr lang="da-DK" dirty="0" smtClean="0"/>
              <a:t>62% of the global </a:t>
            </a:r>
            <a:r>
              <a:rPr lang="da-DK" dirty="0" err="1" smtClean="0"/>
              <a:t>poor</a:t>
            </a:r>
            <a:r>
              <a:rPr lang="da-DK" dirty="0" smtClean="0"/>
              <a:t> </a:t>
            </a:r>
            <a:r>
              <a:rPr lang="da-DK" dirty="0" err="1" smtClean="0"/>
              <a:t>could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living</a:t>
            </a:r>
            <a:r>
              <a:rPr lang="da-DK" dirty="0" smtClean="0"/>
              <a:t> in a fragile </a:t>
            </a:r>
            <a:r>
              <a:rPr lang="da-DK" dirty="0" err="1" smtClean="0"/>
              <a:t>context</a:t>
            </a:r>
            <a:r>
              <a:rPr lang="da-DK" dirty="0" smtClean="0"/>
              <a:t> by 2030</a:t>
            </a:r>
          </a:p>
          <a:p>
            <a:endParaRPr lang="da-DK" dirty="0" smtClean="0"/>
          </a:p>
          <a:p>
            <a:r>
              <a:rPr lang="da-DK" dirty="0" smtClean="0"/>
              <a:t>Development </a:t>
            </a:r>
            <a:r>
              <a:rPr lang="da-DK" dirty="0" err="1" smtClean="0"/>
              <a:t>contexts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affected</a:t>
            </a:r>
            <a:r>
              <a:rPr lang="da-DK" dirty="0" smtClean="0"/>
              <a:t>; not just </a:t>
            </a:r>
            <a:r>
              <a:rPr lang="da-DK" dirty="0" err="1" smtClean="0"/>
              <a:t>LDCs</a:t>
            </a:r>
            <a:r>
              <a:rPr lang="da-DK" dirty="0" smtClean="0"/>
              <a:t>, </a:t>
            </a:r>
            <a:r>
              <a:rPr lang="da-DK" dirty="0" err="1" smtClean="0"/>
              <a:t>also</a:t>
            </a:r>
            <a:r>
              <a:rPr lang="da-DK" dirty="0" smtClean="0"/>
              <a:t> </a:t>
            </a:r>
            <a:r>
              <a:rPr lang="da-DK" dirty="0" err="1" smtClean="0"/>
              <a:t>MICs</a:t>
            </a:r>
            <a:endParaRPr lang="da-DK" dirty="0" smtClean="0"/>
          </a:p>
          <a:p>
            <a:endParaRPr lang="da-DK" dirty="0"/>
          </a:p>
          <a:p>
            <a:r>
              <a:rPr lang="da-DK" dirty="0" err="1" smtClean="0"/>
              <a:t>Aggregate</a:t>
            </a:r>
            <a:r>
              <a:rPr lang="da-DK" dirty="0" smtClean="0"/>
              <a:t> </a:t>
            </a:r>
            <a:r>
              <a:rPr lang="da-DK" dirty="0" err="1" smtClean="0"/>
              <a:t>economic</a:t>
            </a:r>
            <a:r>
              <a:rPr lang="da-DK" dirty="0" smtClean="0"/>
              <a:t> </a:t>
            </a:r>
            <a:r>
              <a:rPr lang="da-DK" dirty="0" err="1" smtClean="0"/>
              <a:t>cost</a:t>
            </a:r>
            <a:r>
              <a:rPr lang="da-DK" dirty="0" smtClean="0"/>
              <a:t> of </a:t>
            </a:r>
            <a:r>
              <a:rPr lang="da-DK" dirty="0" err="1" smtClean="0"/>
              <a:t>conflict</a:t>
            </a:r>
            <a:r>
              <a:rPr lang="da-DK" dirty="0" smtClean="0"/>
              <a:t> on global </a:t>
            </a:r>
            <a:r>
              <a:rPr lang="da-DK" dirty="0" err="1" smtClean="0"/>
              <a:t>economy</a:t>
            </a:r>
            <a:r>
              <a:rPr lang="da-DK" dirty="0" smtClean="0"/>
              <a:t>: 13% of GDP.</a:t>
            </a:r>
          </a:p>
          <a:p>
            <a:endParaRPr lang="da-DK" dirty="0" smtClean="0"/>
          </a:p>
          <a:p>
            <a:r>
              <a:rPr lang="da-DK" dirty="0" err="1"/>
              <a:t>Costs</a:t>
            </a:r>
            <a:r>
              <a:rPr lang="da-DK" dirty="0"/>
              <a:t> of </a:t>
            </a:r>
            <a:r>
              <a:rPr lang="da-DK" dirty="0" err="1"/>
              <a:t>famine</a:t>
            </a:r>
            <a:r>
              <a:rPr lang="da-DK" dirty="0"/>
              <a:t>, </a:t>
            </a:r>
            <a:r>
              <a:rPr lang="da-DK" dirty="0" err="1"/>
              <a:t>conflict</a:t>
            </a:r>
            <a:r>
              <a:rPr lang="da-DK" dirty="0"/>
              <a:t>, </a:t>
            </a:r>
            <a:r>
              <a:rPr lang="da-DK" dirty="0" err="1"/>
              <a:t>displacement</a:t>
            </a:r>
            <a:r>
              <a:rPr lang="da-DK" dirty="0"/>
              <a:t> and </a:t>
            </a:r>
            <a:r>
              <a:rPr lang="da-DK" dirty="0" err="1"/>
              <a:t>climate-related</a:t>
            </a:r>
            <a:r>
              <a:rPr lang="da-DK" dirty="0"/>
              <a:t> </a:t>
            </a:r>
            <a:r>
              <a:rPr lang="da-DK" dirty="0" err="1"/>
              <a:t>risks</a:t>
            </a:r>
            <a:r>
              <a:rPr lang="da-DK" dirty="0"/>
              <a:t> </a:t>
            </a:r>
            <a:r>
              <a:rPr lang="da-DK" dirty="0" err="1"/>
              <a:t>impact</a:t>
            </a:r>
            <a:r>
              <a:rPr lang="da-DK" dirty="0"/>
              <a:t> on </a:t>
            </a:r>
            <a:r>
              <a:rPr lang="da-DK" dirty="0" err="1"/>
              <a:t>development</a:t>
            </a:r>
            <a:r>
              <a:rPr lang="da-DK" dirty="0"/>
              <a:t> </a:t>
            </a:r>
            <a:r>
              <a:rPr lang="da-DK" dirty="0" err="1"/>
              <a:t>gains</a:t>
            </a:r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313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The New </a:t>
            </a:r>
            <a:r>
              <a:rPr lang="da-DK" dirty="0" err="1" smtClean="0"/>
              <a:t>Way</a:t>
            </a:r>
            <a:r>
              <a:rPr lang="da-DK" dirty="0" smtClean="0"/>
              <a:t> of </a:t>
            </a:r>
            <a:r>
              <a:rPr lang="da-DK" dirty="0" err="1" smtClean="0"/>
              <a:t>Working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268761"/>
            <a:ext cx="7935912" cy="4679602"/>
          </a:xfrm>
        </p:spPr>
        <p:txBody>
          <a:bodyPr>
            <a:normAutofit fontScale="92500" lnSpcReduction="20000"/>
          </a:bodyPr>
          <a:lstStyle/>
          <a:p>
            <a:r>
              <a:rPr lang="da-DK" b="1" dirty="0"/>
              <a:t>UN </a:t>
            </a:r>
            <a:r>
              <a:rPr lang="da-DK" b="1" dirty="0" err="1"/>
              <a:t>SG’s</a:t>
            </a:r>
            <a:r>
              <a:rPr lang="da-DK" b="1" dirty="0"/>
              <a:t> Agenda for </a:t>
            </a:r>
            <a:r>
              <a:rPr lang="da-DK" b="1" dirty="0" err="1"/>
              <a:t>Humanity</a:t>
            </a:r>
            <a:r>
              <a:rPr lang="da-DK" b="1" dirty="0"/>
              <a:t>; World </a:t>
            </a:r>
            <a:r>
              <a:rPr lang="da-DK" b="1" dirty="0" err="1"/>
              <a:t>Humanitarian</a:t>
            </a:r>
            <a:r>
              <a:rPr lang="da-DK" b="1" dirty="0"/>
              <a:t> </a:t>
            </a:r>
            <a:r>
              <a:rPr lang="da-DK" b="1" dirty="0" err="1"/>
              <a:t>Summit</a:t>
            </a:r>
            <a:r>
              <a:rPr lang="da-DK" b="1" dirty="0"/>
              <a:t> 2016</a:t>
            </a:r>
            <a:r>
              <a:rPr lang="da-DK" b="1" dirty="0" smtClean="0"/>
              <a:t>;</a:t>
            </a:r>
          </a:p>
          <a:p>
            <a:endParaRPr lang="da-DK" b="1" dirty="0" smtClean="0"/>
          </a:p>
          <a:p>
            <a:r>
              <a:rPr lang="da-DK" dirty="0" err="1" smtClean="0"/>
              <a:t>Achievement</a:t>
            </a:r>
            <a:r>
              <a:rPr lang="da-DK" dirty="0" smtClean="0"/>
              <a:t> of </a:t>
            </a:r>
            <a:r>
              <a:rPr lang="da-DK" dirty="0" err="1" smtClean="0"/>
              <a:t>SDGs</a:t>
            </a:r>
            <a:r>
              <a:rPr lang="da-DK" dirty="0" smtClean="0"/>
              <a:t> </a:t>
            </a:r>
            <a:r>
              <a:rPr lang="da-DK" dirty="0" err="1" smtClean="0"/>
              <a:t>requires</a:t>
            </a:r>
            <a:r>
              <a:rPr lang="da-DK" dirty="0" smtClean="0"/>
              <a:t> </a:t>
            </a:r>
            <a:r>
              <a:rPr lang="da-DK" dirty="0" err="1" smtClean="0"/>
              <a:t>coherent</a:t>
            </a:r>
            <a:r>
              <a:rPr lang="da-DK" dirty="0" smtClean="0"/>
              <a:t> </a:t>
            </a:r>
            <a:r>
              <a:rPr lang="da-DK" dirty="0" err="1"/>
              <a:t>crises</a:t>
            </a:r>
            <a:r>
              <a:rPr lang="da-DK" dirty="0"/>
              <a:t> </a:t>
            </a:r>
            <a:r>
              <a:rPr lang="da-DK" dirty="0" smtClean="0"/>
              <a:t>approach</a:t>
            </a:r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 smtClean="0"/>
              <a:t>New </a:t>
            </a:r>
            <a:r>
              <a:rPr lang="da-DK" dirty="0" err="1" smtClean="0"/>
              <a:t>Way</a:t>
            </a:r>
            <a:r>
              <a:rPr lang="da-DK" dirty="0" smtClean="0"/>
              <a:t> of </a:t>
            </a:r>
            <a:r>
              <a:rPr lang="da-DK" dirty="0" err="1" smtClean="0"/>
              <a:t>Working</a:t>
            </a:r>
            <a:r>
              <a:rPr lang="da-DK" dirty="0" smtClean="0"/>
              <a:t>: </a:t>
            </a:r>
            <a:r>
              <a:rPr lang="da-DK" dirty="0" err="1"/>
              <a:t>focus</a:t>
            </a:r>
            <a:r>
              <a:rPr lang="da-DK" dirty="0"/>
              <a:t> on </a:t>
            </a:r>
            <a:r>
              <a:rPr lang="da-DK" dirty="0" err="1"/>
              <a:t>collective</a:t>
            </a:r>
            <a:r>
              <a:rPr lang="da-DK" dirty="0"/>
              <a:t> </a:t>
            </a:r>
            <a:r>
              <a:rPr lang="da-DK" dirty="0" err="1" smtClean="0"/>
              <a:t>outcomes</a:t>
            </a:r>
            <a:r>
              <a:rPr lang="da-DK" dirty="0" smtClean="0"/>
              <a:t>; </a:t>
            </a:r>
            <a:r>
              <a:rPr lang="da-DK" dirty="0" err="1" smtClean="0"/>
              <a:t>reduce</a:t>
            </a:r>
            <a:r>
              <a:rPr lang="da-DK" dirty="0" smtClean="0"/>
              <a:t> </a:t>
            </a:r>
            <a:r>
              <a:rPr lang="da-DK" dirty="0" err="1" smtClean="0"/>
              <a:t>needs</a:t>
            </a:r>
            <a:r>
              <a:rPr lang="da-DK" dirty="0" smtClean="0"/>
              <a:t>, </a:t>
            </a:r>
            <a:r>
              <a:rPr lang="da-DK" dirty="0" err="1" smtClean="0"/>
              <a:t>risks</a:t>
            </a:r>
            <a:r>
              <a:rPr lang="da-DK" dirty="0" smtClean="0"/>
              <a:t> and </a:t>
            </a:r>
            <a:r>
              <a:rPr lang="da-DK" dirty="0" err="1" smtClean="0"/>
              <a:t>vulnerability</a:t>
            </a:r>
            <a:r>
              <a:rPr lang="da-DK" dirty="0" smtClean="0"/>
              <a:t>; H-D-P </a:t>
            </a:r>
            <a:r>
              <a:rPr lang="da-DK" dirty="0" err="1" smtClean="0"/>
              <a:t>nexus</a:t>
            </a:r>
            <a:r>
              <a:rPr lang="da-DK" dirty="0" smtClean="0"/>
              <a:t>;</a:t>
            </a:r>
          </a:p>
          <a:p>
            <a:pPr marL="0" indent="0">
              <a:buNone/>
            </a:pPr>
            <a:r>
              <a:rPr lang="da-DK" dirty="0" smtClean="0"/>
              <a:t> </a:t>
            </a:r>
            <a:endParaRPr lang="da-DK" dirty="0"/>
          </a:p>
          <a:p>
            <a:r>
              <a:rPr lang="da-DK" dirty="0" smtClean="0"/>
              <a:t>Overall rise in </a:t>
            </a:r>
            <a:r>
              <a:rPr lang="da-DK" dirty="0" err="1" smtClean="0"/>
              <a:t>humanitarian</a:t>
            </a:r>
            <a:r>
              <a:rPr lang="da-DK" dirty="0" smtClean="0"/>
              <a:t> ODA by 6.1% to USD 15.5 billion USD.  </a:t>
            </a:r>
            <a:r>
              <a:rPr lang="da-DK" dirty="0" err="1" smtClean="0"/>
              <a:t>Denmark’s</a:t>
            </a:r>
            <a:r>
              <a:rPr lang="da-DK" dirty="0" smtClean="0"/>
              <a:t>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aid</a:t>
            </a:r>
            <a:r>
              <a:rPr lang="da-DK" dirty="0" smtClean="0"/>
              <a:t> budget DKK 2.5 billion in 2018.</a:t>
            </a:r>
          </a:p>
          <a:p>
            <a:endParaRPr lang="da-DK" dirty="0"/>
          </a:p>
          <a:p>
            <a:r>
              <a:rPr lang="da-DK" dirty="0" err="1" smtClean="0"/>
              <a:t>Continued</a:t>
            </a:r>
            <a:r>
              <a:rPr lang="da-DK" dirty="0" smtClean="0"/>
              <a:t> </a:t>
            </a:r>
            <a:r>
              <a:rPr lang="da-DK" dirty="0" err="1" smtClean="0"/>
              <a:t>huge</a:t>
            </a:r>
            <a:r>
              <a:rPr lang="da-DK" dirty="0" smtClean="0"/>
              <a:t> </a:t>
            </a:r>
            <a:r>
              <a:rPr lang="da-DK" dirty="0" err="1" smtClean="0"/>
              <a:t>financial</a:t>
            </a:r>
            <a:r>
              <a:rPr lang="da-DK" dirty="0" smtClean="0"/>
              <a:t> </a:t>
            </a:r>
            <a:r>
              <a:rPr lang="da-DK" dirty="0" err="1" smtClean="0"/>
              <a:t>gap</a:t>
            </a:r>
            <a:r>
              <a:rPr lang="da-DK" dirty="0" smtClean="0"/>
              <a:t>, cf. HL Panel on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Financing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r>
              <a:rPr lang="da-DK" dirty="0" smtClean="0"/>
              <a:t>No </a:t>
            </a:r>
            <a:r>
              <a:rPr lang="da-DK" dirty="0" err="1"/>
              <a:t>humanitarian</a:t>
            </a:r>
            <a:r>
              <a:rPr lang="da-DK" dirty="0"/>
              <a:t> solutions to </a:t>
            </a:r>
            <a:r>
              <a:rPr lang="da-DK" dirty="0" err="1"/>
              <a:t>chronic</a:t>
            </a:r>
            <a:r>
              <a:rPr lang="da-DK" dirty="0"/>
              <a:t> </a:t>
            </a:r>
            <a:r>
              <a:rPr lang="da-DK" dirty="0" err="1" smtClean="0"/>
              <a:t>needs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 err="1" smtClean="0"/>
              <a:t>Coherent</a:t>
            </a:r>
            <a:r>
              <a:rPr lang="da-DK" dirty="0" smtClean="0"/>
              <a:t> </a:t>
            </a:r>
            <a:r>
              <a:rPr lang="da-DK" dirty="0" err="1" smtClean="0"/>
              <a:t>financing</a:t>
            </a:r>
            <a:r>
              <a:rPr lang="da-DK" dirty="0" smtClean="0"/>
              <a:t> </a:t>
            </a:r>
            <a:r>
              <a:rPr lang="da-DK" dirty="0" err="1" smtClean="0"/>
              <a:t>modalities</a:t>
            </a:r>
            <a:r>
              <a:rPr lang="da-DK" dirty="0" smtClean="0"/>
              <a:t>: </a:t>
            </a:r>
            <a:r>
              <a:rPr lang="da-DK" dirty="0" err="1" smtClean="0"/>
              <a:t>Blending</a:t>
            </a:r>
            <a:r>
              <a:rPr lang="da-DK" dirty="0" smtClean="0"/>
              <a:t> hum and </a:t>
            </a:r>
            <a:r>
              <a:rPr lang="da-DK" dirty="0" err="1" smtClean="0"/>
              <a:t>dev</a:t>
            </a:r>
            <a:r>
              <a:rPr lang="da-DK" dirty="0" smtClean="0"/>
              <a:t> </a:t>
            </a:r>
            <a:r>
              <a:rPr lang="da-DK" dirty="0" err="1" smtClean="0"/>
              <a:t>financing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Short and long-term </a:t>
            </a:r>
            <a:r>
              <a:rPr lang="da-DK" dirty="0" err="1" smtClean="0"/>
              <a:t>needs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484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41349"/>
            <a:ext cx="7935912" cy="1054099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Collective</a:t>
            </a:r>
            <a:r>
              <a:rPr lang="da-DK" dirty="0" smtClean="0"/>
              <a:t> </a:t>
            </a:r>
            <a:r>
              <a:rPr lang="da-DK" dirty="0" err="1" smtClean="0"/>
              <a:t>outcomes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Blending</a:t>
            </a:r>
            <a:r>
              <a:rPr lang="da-DK" dirty="0" smtClean="0"/>
              <a:t> </a:t>
            </a:r>
            <a:r>
              <a:rPr lang="da-DK" dirty="0" err="1" smtClean="0"/>
              <a:t>humanitarian</a:t>
            </a:r>
            <a:r>
              <a:rPr lang="da-DK" dirty="0" smtClean="0"/>
              <a:t> and </a:t>
            </a:r>
            <a:r>
              <a:rPr lang="da-DK" dirty="0" err="1" smtClean="0"/>
              <a:t>development</a:t>
            </a:r>
            <a:r>
              <a:rPr lang="da-DK" dirty="0" smtClean="0"/>
              <a:t> </a:t>
            </a:r>
            <a:r>
              <a:rPr lang="da-DK" dirty="0" err="1" smtClean="0"/>
              <a:t>aid</a:t>
            </a:r>
            <a:r>
              <a:rPr lang="da-DK" dirty="0" smtClean="0"/>
              <a:t> </a:t>
            </a:r>
            <a:r>
              <a:rPr lang="da-DK" dirty="0" err="1" smtClean="0"/>
              <a:t>streams</a:t>
            </a:r>
            <a:r>
              <a:rPr lang="da-DK" dirty="0" smtClean="0"/>
              <a:t> &amp; </a:t>
            </a:r>
            <a:r>
              <a:rPr lang="da-DK" dirty="0" err="1" smtClean="0"/>
              <a:t>Operationalising</a:t>
            </a:r>
            <a:r>
              <a:rPr lang="da-DK" dirty="0" smtClean="0"/>
              <a:t> hum-</a:t>
            </a:r>
            <a:r>
              <a:rPr lang="da-DK" dirty="0" err="1" smtClean="0"/>
              <a:t>dev</a:t>
            </a:r>
            <a:r>
              <a:rPr lang="da-DK" dirty="0" smtClean="0"/>
              <a:t> </a:t>
            </a:r>
            <a:r>
              <a:rPr lang="da-DK" dirty="0" err="1" smtClean="0"/>
              <a:t>nexus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r>
              <a:rPr lang="da-DK" b="1" dirty="0" err="1" smtClean="0"/>
              <a:t>Example</a:t>
            </a:r>
            <a:r>
              <a:rPr lang="da-DK" b="1" dirty="0" smtClean="0"/>
              <a:t>: Food Security</a:t>
            </a:r>
          </a:p>
          <a:p>
            <a:endParaRPr lang="da-DK" dirty="0"/>
          </a:p>
          <a:p>
            <a:r>
              <a:rPr lang="da-DK" dirty="0" smtClean="0"/>
              <a:t>Support to </a:t>
            </a:r>
            <a:r>
              <a:rPr lang="da-DK" dirty="0" err="1" smtClean="0"/>
              <a:t>early</a:t>
            </a:r>
            <a:r>
              <a:rPr lang="da-DK" dirty="0" smtClean="0"/>
              <a:t> action to </a:t>
            </a:r>
            <a:r>
              <a:rPr lang="da-DK" dirty="0" err="1" smtClean="0"/>
              <a:t>avert</a:t>
            </a:r>
            <a:r>
              <a:rPr lang="da-DK" dirty="0" smtClean="0"/>
              <a:t> </a:t>
            </a:r>
            <a:r>
              <a:rPr lang="da-DK" dirty="0" err="1" smtClean="0"/>
              <a:t>famines</a:t>
            </a:r>
            <a:r>
              <a:rPr lang="da-DK" dirty="0" smtClean="0"/>
              <a:t>: </a:t>
            </a:r>
            <a:r>
              <a:rPr lang="da-DK" dirty="0" err="1" smtClean="0"/>
              <a:t>HoA</a:t>
            </a:r>
            <a:r>
              <a:rPr lang="da-DK" dirty="0" smtClean="0"/>
              <a:t> and Sahel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a-DK" dirty="0" err="1"/>
              <a:t>Humanitarian</a:t>
            </a:r>
            <a:r>
              <a:rPr lang="da-DK" dirty="0"/>
              <a:t> </a:t>
            </a:r>
            <a:r>
              <a:rPr lang="da-DK" dirty="0" err="1"/>
              <a:t>food</a:t>
            </a:r>
            <a:r>
              <a:rPr lang="da-DK" dirty="0"/>
              <a:t> </a:t>
            </a:r>
            <a:r>
              <a:rPr lang="da-DK" dirty="0" err="1"/>
              <a:t>security</a:t>
            </a:r>
            <a:r>
              <a:rPr lang="da-DK" dirty="0"/>
              <a:t> interventions &amp; </a:t>
            </a:r>
            <a:r>
              <a:rPr lang="da-DK" dirty="0" err="1"/>
              <a:t>agricultural</a:t>
            </a:r>
            <a:r>
              <a:rPr lang="da-DK" dirty="0"/>
              <a:t> inputs: </a:t>
            </a:r>
            <a:r>
              <a:rPr lang="da-DK" dirty="0" err="1"/>
              <a:t>seeds</a:t>
            </a:r>
            <a:r>
              <a:rPr lang="da-DK" dirty="0"/>
              <a:t> and </a:t>
            </a:r>
            <a:r>
              <a:rPr lang="da-DK" dirty="0" err="1" smtClean="0"/>
              <a:t>tools</a:t>
            </a:r>
            <a:endParaRPr lang="da-DK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a-DK" dirty="0" smtClean="0"/>
              <a:t>Water </a:t>
            </a:r>
            <a:r>
              <a:rPr lang="da-DK" dirty="0" err="1"/>
              <a:t>trucking</a:t>
            </a:r>
            <a:r>
              <a:rPr lang="da-DK" dirty="0"/>
              <a:t> &amp;</a:t>
            </a:r>
            <a:r>
              <a:rPr lang="da-DK" dirty="0" smtClean="0"/>
              <a:t> </a:t>
            </a:r>
            <a:r>
              <a:rPr lang="da-DK" dirty="0" err="1"/>
              <a:t>water</a:t>
            </a:r>
            <a:r>
              <a:rPr lang="da-DK" dirty="0"/>
              <a:t> management systems</a:t>
            </a:r>
          </a:p>
          <a:p>
            <a:endParaRPr lang="da-DK" dirty="0"/>
          </a:p>
          <a:p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cash</a:t>
            </a:r>
            <a:r>
              <a:rPr lang="da-DK" dirty="0" smtClean="0"/>
              <a:t> programmes &amp; national social </a:t>
            </a:r>
            <a:r>
              <a:rPr lang="da-DK" dirty="0" err="1" smtClean="0"/>
              <a:t>protection</a:t>
            </a:r>
            <a:r>
              <a:rPr lang="da-DK" dirty="0" smtClean="0"/>
              <a:t> systems</a:t>
            </a:r>
          </a:p>
          <a:p>
            <a:endParaRPr lang="da-DK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a-DK" dirty="0" err="1" smtClean="0"/>
              <a:t>Productive</a:t>
            </a:r>
            <a:r>
              <a:rPr lang="da-DK" dirty="0" smtClean="0"/>
              <a:t> Safety Net Programme in </a:t>
            </a:r>
            <a:r>
              <a:rPr lang="da-DK" dirty="0" err="1" smtClean="0"/>
              <a:t>Ethiopia</a:t>
            </a:r>
            <a:r>
              <a:rPr lang="da-DK" dirty="0" smtClean="0"/>
              <a:t> enables rural </a:t>
            </a:r>
            <a:r>
              <a:rPr lang="da-DK" dirty="0" err="1" smtClean="0"/>
              <a:t>poor</a:t>
            </a:r>
            <a:r>
              <a:rPr lang="da-DK" dirty="0" smtClean="0"/>
              <a:t> </a:t>
            </a:r>
            <a:r>
              <a:rPr lang="da-DK" dirty="0" err="1" smtClean="0"/>
              <a:t>facing</a:t>
            </a:r>
            <a:r>
              <a:rPr lang="da-DK" dirty="0" smtClean="0"/>
              <a:t> </a:t>
            </a:r>
            <a:r>
              <a:rPr lang="da-DK" dirty="0" err="1" smtClean="0"/>
              <a:t>chronic</a:t>
            </a:r>
            <a:r>
              <a:rPr lang="da-DK" dirty="0" smtClean="0"/>
              <a:t> </a:t>
            </a:r>
            <a:r>
              <a:rPr lang="da-DK" dirty="0" err="1" smtClean="0"/>
              <a:t>food</a:t>
            </a:r>
            <a:r>
              <a:rPr lang="da-DK" dirty="0" smtClean="0"/>
              <a:t> </a:t>
            </a:r>
            <a:r>
              <a:rPr lang="da-DK" dirty="0" err="1" smtClean="0"/>
              <a:t>security</a:t>
            </a:r>
            <a:r>
              <a:rPr lang="da-DK" dirty="0" smtClean="0"/>
              <a:t> to </a:t>
            </a:r>
            <a:r>
              <a:rPr lang="da-DK" dirty="0" err="1" smtClean="0"/>
              <a:t>resist</a:t>
            </a:r>
            <a:r>
              <a:rPr lang="da-DK" dirty="0" smtClean="0"/>
              <a:t> </a:t>
            </a:r>
            <a:r>
              <a:rPr lang="da-DK" dirty="0" err="1" smtClean="0"/>
              <a:t>shocks</a:t>
            </a:r>
            <a:r>
              <a:rPr lang="da-DK" dirty="0" smtClean="0"/>
              <a:t> and </a:t>
            </a:r>
            <a:r>
              <a:rPr lang="da-DK" dirty="0" err="1" smtClean="0"/>
              <a:t>become</a:t>
            </a:r>
            <a:r>
              <a:rPr lang="da-DK" dirty="0" smtClean="0"/>
              <a:t> </a:t>
            </a:r>
            <a:r>
              <a:rPr lang="da-DK" dirty="0" err="1" smtClean="0"/>
              <a:t>food</a:t>
            </a:r>
            <a:r>
              <a:rPr lang="da-DK" dirty="0" smtClean="0"/>
              <a:t> </a:t>
            </a:r>
            <a:r>
              <a:rPr lang="da-DK" dirty="0" err="1" smtClean="0"/>
              <a:t>self</a:t>
            </a:r>
            <a:r>
              <a:rPr lang="da-DK" dirty="0" smtClean="0"/>
              <a:t>-sufficient</a:t>
            </a:r>
          </a:p>
          <a:p>
            <a:endParaRPr lang="da-DK" dirty="0"/>
          </a:p>
          <a:p>
            <a:pPr lvl="1">
              <a:buFont typeface="Wingdings" panose="05000000000000000000" pitchFamily="2" charset="2"/>
              <a:buChar char="Ø"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5579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41349"/>
            <a:ext cx="7935912" cy="1054099"/>
          </a:xfrm>
        </p:spPr>
        <p:txBody>
          <a:bodyPr>
            <a:normAutofit fontScale="90000"/>
          </a:bodyPr>
          <a:lstStyle/>
          <a:p>
            <a:r>
              <a:rPr lang="da-DK" dirty="0" err="1"/>
              <a:t>Collective</a:t>
            </a:r>
            <a:r>
              <a:rPr lang="da-DK" dirty="0"/>
              <a:t> </a:t>
            </a:r>
            <a:r>
              <a:rPr lang="da-DK" dirty="0" err="1"/>
              <a:t>outcomes</a:t>
            </a:r>
            <a:r>
              <a:rPr lang="da-DK" dirty="0"/>
              <a:t/>
            </a:r>
            <a:br>
              <a:rPr lang="da-DK" dirty="0"/>
            </a:br>
            <a:r>
              <a:rPr lang="da-DK" dirty="0" err="1"/>
              <a:t>Blending</a:t>
            </a:r>
            <a:r>
              <a:rPr lang="da-DK" dirty="0"/>
              <a:t> </a:t>
            </a:r>
            <a:r>
              <a:rPr lang="da-DK" dirty="0" err="1"/>
              <a:t>humanitarian</a:t>
            </a:r>
            <a:r>
              <a:rPr lang="da-DK" dirty="0"/>
              <a:t> and </a:t>
            </a:r>
            <a:r>
              <a:rPr lang="da-DK" dirty="0" err="1"/>
              <a:t>development</a:t>
            </a:r>
            <a:r>
              <a:rPr lang="da-DK" dirty="0"/>
              <a:t> </a:t>
            </a:r>
            <a:r>
              <a:rPr lang="da-DK" dirty="0" err="1"/>
              <a:t>aid</a:t>
            </a:r>
            <a:r>
              <a:rPr lang="da-DK" dirty="0"/>
              <a:t> </a:t>
            </a:r>
            <a:r>
              <a:rPr lang="da-DK" dirty="0" err="1"/>
              <a:t>streams</a:t>
            </a:r>
            <a:r>
              <a:rPr lang="da-DK" dirty="0"/>
              <a:t> &amp; </a:t>
            </a:r>
            <a:r>
              <a:rPr lang="da-DK" dirty="0" err="1" smtClean="0"/>
              <a:t>Operationalising</a:t>
            </a:r>
            <a:r>
              <a:rPr lang="da-DK" dirty="0" smtClean="0"/>
              <a:t> hum-</a:t>
            </a:r>
            <a:r>
              <a:rPr lang="da-DK" dirty="0" err="1" smtClean="0"/>
              <a:t>dev</a:t>
            </a:r>
            <a:r>
              <a:rPr lang="da-DK" dirty="0" smtClean="0"/>
              <a:t> </a:t>
            </a:r>
            <a:r>
              <a:rPr lang="da-DK" dirty="0" err="1" smtClean="0"/>
              <a:t>nexus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r>
              <a:rPr lang="da-DK" b="1" dirty="0" err="1" smtClean="0"/>
              <a:t>Example</a:t>
            </a:r>
            <a:r>
              <a:rPr lang="da-DK" b="1" dirty="0" smtClean="0"/>
              <a:t>: Education</a:t>
            </a:r>
          </a:p>
          <a:p>
            <a:pPr marL="0" indent="0">
              <a:buNone/>
            </a:pPr>
            <a:endParaRPr lang="da-DK" b="1" dirty="0"/>
          </a:p>
          <a:p>
            <a:r>
              <a:rPr lang="da-DK" dirty="0"/>
              <a:t>E</a:t>
            </a:r>
            <a:r>
              <a:rPr lang="da-DK" dirty="0" smtClean="0"/>
              <a:t>ducation as </a:t>
            </a:r>
            <a:r>
              <a:rPr lang="da-DK" dirty="0"/>
              <a:t>a </a:t>
            </a:r>
            <a:r>
              <a:rPr lang="da-DK" dirty="0" err="1"/>
              <a:t>life-saving</a:t>
            </a:r>
            <a:r>
              <a:rPr lang="da-DK" dirty="0"/>
              <a:t> </a:t>
            </a:r>
            <a:r>
              <a:rPr lang="da-DK" dirty="0" smtClean="0"/>
              <a:t>measure for </a:t>
            </a:r>
            <a:r>
              <a:rPr lang="da-DK" dirty="0" err="1" smtClean="0"/>
              <a:t>children</a:t>
            </a:r>
            <a:r>
              <a:rPr lang="da-DK" dirty="0" smtClean="0"/>
              <a:t> in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emergencies</a:t>
            </a: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r>
              <a:rPr lang="da-DK" dirty="0" smtClean="0"/>
              <a:t>60 million </a:t>
            </a:r>
            <a:r>
              <a:rPr lang="da-DK" dirty="0" err="1" smtClean="0"/>
              <a:t>children</a:t>
            </a:r>
            <a:r>
              <a:rPr lang="da-DK" dirty="0" smtClean="0"/>
              <a:t> out of </a:t>
            </a:r>
            <a:r>
              <a:rPr lang="da-DK" dirty="0" err="1" smtClean="0"/>
              <a:t>school</a:t>
            </a:r>
            <a:r>
              <a:rPr lang="da-DK" dirty="0" smtClean="0"/>
              <a:t> due to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emergencies</a:t>
            </a:r>
            <a:r>
              <a:rPr lang="da-DK" dirty="0" smtClean="0"/>
              <a:t> and </a:t>
            </a:r>
            <a:r>
              <a:rPr lang="da-DK" dirty="0" err="1" smtClean="0"/>
              <a:t>displacement</a:t>
            </a:r>
            <a:endParaRPr lang="da-DK" dirty="0" smtClean="0"/>
          </a:p>
          <a:p>
            <a:endParaRPr lang="da-DK" dirty="0"/>
          </a:p>
          <a:p>
            <a:r>
              <a:rPr lang="da-DK" dirty="0" err="1" smtClean="0"/>
              <a:t>Children</a:t>
            </a:r>
            <a:r>
              <a:rPr lang="da-DK" dirty="0" smtClean="0"/>
              <a:t> out of </a:t>
            </a:r>
            <a:r>
              <a:rPr lang="da-DK" dirty="0" err="1" smtClean="0"/>
              <a:t>school</a:t>
            </a:r>
            <a:r>
              <a:rPr lang="da-DK" dirty="0" smtClean="0"/>
              <a:t> in </a:t>
            </a: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danger</a:t>
            </a:r>
            <a:r>
              <a:rPr lang="da-DK" dirty="0" smtClean="0"/>
              <a:t> of </a:t>
            </a:r>
            <a:r>
              <a:rPr lang="da-DK" dirty="0" err="1" smtClean="0"/>
              <a:t>abuse</a:t>
            </a:r>
            <a:r>
              <a:rPr lang="da-DK" dirty="0" smtClean="0"/>
              <a:t>, </a:t>
            </a:r>
            <a:r>
              <a:rPr lang="da-DK" dirty="0" err="1" smtClean="0"/>
              <a:t>recruitment</a:t>
            </a:r>
            <a:r>
              <a:rPr lang="da-DK" dirty="0" smtClean="0"/>
              <a:t> </a:t>
            </a:r>
            <a:r>
              <a:rPr lang="da-DK" dirty="0" err="1" smtClean="0"/>
              <a:t>into</a:t>
            </a:r>
            <a:r>
              <a:rPr lang="da-DK" dirty="0" smtClean="0"/>
              <a:t> </a:t>
            </a:r>
            <a:r>
              <a:rPr lang="da-DK" dirty="0" err="1" smtClean="0"/>
              <a:t>armed</a:t>
            </a:r>
            <a:r>
              <a:rPr lang="da-DK" dirty="0" smtClean="0"/>
              <a:t> </a:t>
            </a:r>
            <a:r>
              <a:rPr lang="da-DK" dirty="0" err="1" smtClean="0"/>
              <a:t>groups</a:t>
            </a:r>
            <a:r>
              <a:rPr lang="da-DK" dirty="0" smtClean="0"/>
              <a:t>, and </a:t>
            </a:r>
            <a:r>
              <a:rPr lang="da-DK" dirty="0" err="1" smtClean="0"/>
              <a:t>also</a:t>
            </a:r>
            <a:r>
              <a:rPr lang="da-DK" dirty="0" smtClean="0"/>
              <a:t> </a:t>
            </a:r>
            <a:r>
              <a:rPr lang="da-DK" dirty="0" err="1" smtClean="0"/>
              <a:t>child</a:t>
            </a:r>
            <a:r>
              <a:rPr lang="da-DK" dirty="0" smtClean="0"/>
              <a:t> </a:t>
            </a:r>
            <a:r>
              <a:rPr lang="da-DK" dirty="0" err="1" smtClean="0"/>
              <a:t>marriage</a:t>
            </a:r>
            <a:r>
              <a:rPr lang="da-DK" dirty="0" smtClean="0"/>
              <a:t>.</a:t>
            </a:r>
          </a:p>
          <a:p>
            <a:endParaRPr lang="da-DK" dirty="0" smtClean="0"/>
          </a:p>
          <a:p>
            <a:r>
              <a:rPr lang="da-DK" dirty="0" smtClean="0"/>
              <a:t>Link </a:t>
            </a:r>
            <a:r>
              <a:rPr lang="da-DK" dirty="0" err="1" smtClean="0"/>
              <a:t>humanitarian</a:t>
            </a:r>
            <a:r>
              <a:rPr lang="da-DK" dirty="0" smtClean="0"/>
              <a:t> </a:t>
            </a:r>
            <a:r>
              <a:rPr lang="da-DK" dirty="0" err="1" smtClean="0"/>
              <a:t>education</a:t>
            </a:r>
            <a:r>
              <a:rPr lang="da-DK" dirty="0" smtClean="0"/>
              <a:t> services with longer-term </a:t>
            </a:r>
            <a:r>
              <a:rPr lang="da-DK" dirty="0" err="1" smtClean="0"/>
              <a:t>development</a:t>
            </a:r>
            <a:r>
              <a:rPr lang="da-DK" dirty="0" smtClean="0"/>
              <a:t> approach: Do not </a:t>
            </a:r>
            <a:r>
              <a:rPr lang="da-DK" dirty="0" err="1" smtClean="0"/>
              <a:t>make</a:t>
            </a:r>
            <a:r>
              <a:rPr lang="da-DK" dirty="0" smtClean="0"/>
              <a:t> new parallel </a:t>
            </a:r>
            <a:r>
              <a:rPr lang="da-DK" dirty="0" err="1" smtClean="0"/>
              <a:t>education</a:t>
            </a:r>
            <a:r>
              <a:rPr lang="da-DK" dirty="0" smtClean="0"/>
              <a:t> systems with </a:t>
            </a:r>
            <a:r>
              <a:rPr lang="da-DK" dirty="0" err="1" smtClean="0"/>
              <a:t>no</a:t>
            </a:r>
            <a:r>
              <a:rPr lang="da-DK" dirty="0" smtClean="0"/>
              <a:t> </a:t>
            </a:r>
            <a:r>
              <a:rPr lang="da-DK" dirty="0" err="1" smtClean="0"/>
              <a:t>possibility</a:t>
            </a:r>
            <a:r>
              <a:rPr lang="da-DK" dirty="0" smtClean="0"/>
              <a:t> for students to </a:t>
            </a:r>
            <a:r>
              <a:rPr lang="da-DK" dirty="0" err="1" smtClean="0"/>
              <a:t>get</a:t>
            </a:r>
            <a:r>
              <a:rPr lang="da-DK" dirty="0" smtClean="0"/>
              <a:t> a </a:t>
            </a:r>
            <a:r>
              <a:rPr lang="da-DK" dirty="0" err="1" smtClean="0"/>
              <a:t>recognized</a:t>
            </a:r>
            <a:r>
              <a:rPr lang="da-DK" dirty="0" smtClean="0"/>
              <a:t> </a:t>
            </a:r>
            <a:r>
              <a:rPr lang="da-DK" dirty="0" err="1" smtClean="0"/>
              <a:t>certification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Programme longer term interventions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address</a:t>
            </a:r>
            <a:r>
              <a:rPr lang="da-DK" dirty="0" smtClean="0"/>
              <a:t> </a:t>
            </a:r>
            <a:r>
              <a:rPr lang="da-DK" dirty="0" err="1" smtClean="0"/>
              <a:t>barriers</a:t>
            </a:r>
            <a:r>
              <a:rPr lang="da-DK" dirty="0" smtClean="0"/>
              <a:t> for </a:t>
            </a:r>
            <a:r>
              <a:rPr lang="da-DK" dirty="0" err="1" smtClean="0"/>
              <a:t>girls</a:t>
            </a:r>
            <a:r>
              <a:rPr lang="da-DK" dirty="0" smtClean="0"/>
              <a:t>’ </a:t>
            </a:r>
            <a:r>
              <a:rPr lang="da-DK" dirty="0" err="1" smtClean="0"/>
              <a:t>schooling</a:t>
            </a:r>
            <a:r>
              <a:rPr lang="da-DK" dirty="0" smtClean="0"/>
              <a:t>: </a:t>
            </a:r>
            <a:r>
              <a:rPr lang="da-DK" dirty="0" err="1" smtClean="0"/>
              <a:t>Protection</a:t>
            </a:r>
            <a:r>
              <a:rPr lang="da-DK" dirty="0" smtClean="0"/>
              <a:t>, toilet </a:t>
            </a:r>
            <a:r>
              <a:rPr lang="da-DK" dirty="0" err="1" smtClean="0"/>
              <a:t>facilities</a:t>
            </a:r>
            <a:r>
              <a:rPr lang="da-DK" dirty="0" smtClean="0"/>
              <a:t>, positive </a:t>
            </a:r>
            <a:r>
              <a:rPr lang="da-DK" dirty="0" err="1" smtClean="0"/>
              <a:t>incentives</a:t>
            </a:r>
            <a:r>
              <a:rPr lang="da-DK" dirty="0" smtClean="0"/>
              <a:t> to </a:t>
            </a:r>
            <a:r>
              <a:rPr lang="da-DK" dirty="0" err="1" smtClean="0"/>
              <a:t>keep</a:t>
            </a:r>
            <a:r>
              <a:rPr lang="da-DK" dirty="0" smtClean="0"/>
              <a:t> </a:t>
            </a:r>
            <a:r>
              <a:rPr lang="da-DK" dirty="0" err="1" smtClean="0"/>
              <a:t>girls</a:t>
            </a:r>
            <a:r>
              <a:rPr lang="da-DK" dirty="0" smtClean="0"/>
              <a:t> in </a:t>
            </a:r>
            <a:r>
              <a:rPr lang="da-DK" dirty="0" err="1" smtClean="0"/>
              <a:t>school</a:t>
            </a:r>
            <a:r>
              <a:rPr lang="da-DK" dirty="0" smtClean="0"/>
              <a:t>.</a:t>
            </a:r>
          </a:p>
          <a:p>
            <a:endParaRPr lang="da-DK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a-DK" sz="2000" dirty="0" smtClean="0"/>
              <a:t>Education </a:t>
            </a:r>
            <a:r>
              <a:rPr lang="da-DK" sz="2000" dirty="0" err="1"/>
              <a:t>C</a:t>
            </a:r>
            <a:r>
              <a:rPr lang="da-DK" sz="2000" dirty="0" err="1" smtClean="0"/>
              <a:t>annot</a:t>
            </a:r>
            <a:r>
              <a:rPr lang="da-DK" sz="2000" dirty="0" smtClean="0"/>
              <a:t> </a:t>
            </a:r>
            <a:r>
              <a:rPr lang="da-DK" sz="2000" dirty="0" err="1" smtClean="0"/>
              <a:t>Wait</a:t>
            </a:r>
            <a:endParaRPr lang="da-DK" sz="2000" dirty="0" smtClean="0"/>
          </a:p>
          <a:p>
            <a:endParaRPr lang="da-DK" b="1" dirty="0"/>
          </a:p>
          <a:p>
            <a:endParaRPr lang="da-DK" dirty="0" smtClean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281885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641350"/>
            <a:ext cx="7935912" cy="771426"/>
          </a:xfrm>
        </p:spPr>
        <p:txBody>
          <a:bodyPr/>
          <a:lstStyle/>
          <a:p>
            <a:r>
              <a:rPr lang="da-DK" dirty="0" err="1"/>
              <a:t>Displacement</a:t>
            </a:r>
            <a:r>
              <a:rPr lang="da-DK" dirty="0"/>
              <a:t> – </a:t>
            </a:r>
            <a:r>
              <a:rPr lang="da-DK" dirty="0" err="1"/>
              <a:t>also</a:t>
            </a:r>
            <a:r>
              <a:rPr lang="da-DK" dirty="0"/>
              <a:t> a </a:t>
            </a:r>
            <a:r>
              <a:rPr lang="da-DK" dirty="0" err="1"/>
              <a:t>development</a:t>
            </a:r>
            <a:r>
              <a:rPr lang="da-DK" dirty="0"/>
              <a:t> </a:t>
            </a:r>
            <a:r>
              <a:rPr lang="da-DK" dirty="0" err="1"/>
              <a:t>task</a:t>
            </a:r>
            <a:r>
              <a:rPr lang="da-DK" dirty="0"/>
              <a:t/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412777"/>
            <a:ext cx="7935912" cy="4535586"/>
          </a:xfrm>
        </p:spPr>
        <p:txBody>
          <a:bodyPr>
            <a:normAutofit fontScale="92500" lnSpcReduction="10000"/>
          </a:bodyPr>
          <a:lstStyle/>
          <a:p>
            <a:r>
              <a:rPr lang="da-DK" dirty="0" smtClean="0"/>
              <a:t>Comprehensive </a:t>
            </a:r>
            <a:r>
              <a:rPr lang="da-DK" dirty="0" err="1" smtClean="0"/>
              <a:t>approaches</a:t>
            </a:r>
            <a:r>
              <a:rPr lang="da-DK" dirty="0" smtClean="0"/>
              <a:t> to </a:t>
            </a:r>
            <a:r>
              <a:rPr lang="da-DK" dirty="0" err="1" smtClean="0"/>
              <a:t>protracted</a:t>
            </a:r>
            <a:r>
              <a:rPr lang="da-DK" dirty="0" smtClean="0"/>
              <a:t> </a:t>
            </a:r>
            <a:r>
              <a:rPr lang="da-DK" dirty="0" err="1" smtClean="0"/>
              <a:t>displacement</a:t>
            </a:r>
            <a:r>
              <a:rPr lang="da-DK" dirty="0" smtClean="0"/>
              <a:t> </a:t>
            </a:r>
            <a:r>
              <a:rPr lang="da-DK" dirty="0" err="1" smtClean="0"/>
              <a:t>crises</a:t>
            </a:r>
            <a:r>
              <a:rPr lang="da-DK" dirty="0" smtClean="0"/>
              <a:t> </a:t>
            </a:r>
            <a:r>
              <a:rPr lang="da-DK" dirty="0" err="1" smtClean="0"/>
              <a:t>require</a:t>
            </a:r>
            <a:r>
              <a:rPr lang="da-DK" dirty="0" smtClean="0"/>
              <a:t> </a:t>
            </a:r>
            <a:r>
              <a:rPr lang="da-DK" dirty="0" err="1" smtClean="0"/>
              <a:t>development</a:t>
            </a:r>
            <a:r>
              <a:rPr lang="da-DK" dirty="0" smtClean="0"/>
              <a:t> </a:t>
            </a:r>
            <a:r>
              <a:rPr lang="da-DK" dirty="0" err="1" smtClean="0"/>
              <a:t>actors</a:t>
            </a:r>
            <a:r>
              <a:rPr lang="da-DK" dirty="0" smtClean="0"/>
              <a:t>’ engagement</a:t>
            </a:r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 err="1" smtClean="0"/>
              <a:t>Lifesaving</a:t>
            </a:r>
            <a:r>
              <a:rPr lang="da-DK" dirty="0" smtClean="0"/>
              <a:t>, </a:t>
            </a:r>
            <a:r>
              <a:rPr lang="da-DK" dirty="0" err="1" smtClean="0"/>
              <a:t>food</a:t>
            </a:r>
            <a:r>
              <a:rPr lang="da-DK" dirty="0" smtClean="0"/>
              <a:t> assistance and </a:t>
            </a:r>
            <a:r>
              <a:rPr lang="da-DK" dirty="0" err="1" smtClean="0"/>
              <a:t>shelter</a:t>
            </a:r>
            <a:r>
              <a:rPr lang="da-DK" dirty="0" smtClean="0"/>
              <a:t> not </a:t>
            </a:r>
            <a:r>
              <a:rPr lang="da-DK" dirty="0" err="1" smtClean="0"/>
              <a:t>enough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Access to </a:t>
            </a:r>
            <a:r>
              <a:rPr lang="da-DK" dirty="0" err="1" smtClean="0"/>
              <a:t>health</a:t>
            </a:r>
            <a:r>
              <a:rPr lang="da-DK" dirty="0" smtClean="0"/>
              <a:t> services, </a:t>
            </a:r>
            <a:r>
              <a:rPr lang="da-DK" dirty="0" err="1" smtClean="0"/>
              <a:t>education</a:t>
            </a:r>
            <a:r>
              <a:rPr lang="da-DK" dirty="0" smtClean="0"/>
              <a:t>, </a:t>
            </a:r>
            <a:r>
              <a:rPr lang="da-DK" dirty="0" err="1" smtClean="0"/>
              <a:t>livelihoods</a:t>
            </a:r>
            <a:r>
              <a:rPr lang="da-DK" dirty="0" smtClean="0"/>
              <a:t>, job </a:t>
            </a:r>
            <a:r>
              <a:rPr lang="da-DK" dirty="0" err="1" smtClean="0"/>
              <a:t>market</a:t>
            </a:r>
            <a:endParaRPr lang="da-DK" dirty="0"/>
          </a:p>
          <a:p>
            <a:endParaRPr lang="da-DK" dirty="0" smtClean="0"/>
          </a:p>
          <a:p>
            <a:r>
              <a:rPr lang="da-DK" dirty="0" smtClean="0"/>
              <a:t>Focus </a:t>
            </a:r>
            <a:r>
              <a:rPr lang="da-DK" dirty="0" err="1" smtClean="0"/>
              <a:t>displaced</a:t>
            </a:r>
            <a:r>
              <a:rPr lang="da-DK" dirty="0" smtClean="0"/>
              <a:t> </a:t>
            </a:r>
            <a:r>
              <a:rPr lang="da-DK" dirty="0" err="1" smtClean="0"/>
              <a:t>people</a:t>
            </a:r>
            <a:r>
              <a:rPr lang="da-DK" dirty="0" smtClean="0"/>
              <a:t> </a:t>
            </a:r>
            <a:r>
              <a:rPr lang="da-DK" b="1" dirty="0" smtClean="0"/>
              <a:t>and</a:t>
            </a:r>
            <a:r>
              <a:rPr lang="da-DK" dirty="0" smtClean="0"/>
              <a:t> </a:t>
            </a:r>
            <a:r>
              <a:rPr lang="da-DK" dirty="0" err="1" smtClean="0"/>
              <a:t>their</a:t>
            </a:r>
            <a:r>
              <a:rPr lang="da-DK" dirty="0" smtClean="0"/>
              <a:t> host </a:t>
            </a:r>
            <a:r>
              <a:rPr lang="da-DK" dirty="0" err="1" smtClean="0"/>
              <a:t>communities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err="1" smtClean="0"/>
              <a:t>Examples</a:t>
            </a:r>
            <a:r>
              <a:rPr lang="da-DK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WB IDA18 </a:t>
            </a:r>
            <a:r>
              <a:rPr lang="da-DK" dirty="0" err="1"/>
              <a:t>Refugee</a:t>
            </a:r>
            <a:r>
              <a:rPr lang="da-DK" dirty="0"/>
              <a:t> </a:t>
            </a:r>
            <a:r>
              <a:rPr lang="da-DK" dirty="0" err="1" smtClean="0"/>
              <a:t>Window</a:t>
            </a: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WB Global </a:t>
            </a:r>
            <a:r>
              <a:rPr lang="da-DK" dirty="0" err="1" smtClean="0"/>
              <a:t>Forced</a:t>
            </a:r>
            <a:r>
              <a:rPr lang="da-DK" dirty="0" smtClean="0"/>
              <a:t> </a:t>
            </a:r>
            <a:r>
              <a:rPr lang="da-DK" dirty="0" err="1" smtClean="0"/>
              <a:t>Displacement</a:t>
            </a:r>
            <a:r>
              <a:rPr lang="da-DK" dirty="0" smtClean="0"/>
              <a:t> Programme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EU Approach to </a:t>
            </a:r>
            <a:r>
              <a:rPr lang="da-DK" dirty="0" err="1" smtClean="0"/>
              <a:t>Displacement</a:t>
            </a:r>
            <a:r>
              <a:rPr lang="da-DK" dirty="0" smtClean="0"/>
              <a:t> and Development</a:t>
            </a:r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Comprehensive </a:t>
            </a:r>
            <a:r>
              <a:rPr lang="da-DK" dirty="0" err="1" smtClean="0"/>
              <a:t>Refugee</a:t>
            </a:r>
            <a:r>
              <a:rPr lang="da-DK" dirty="0" smtClean="0"/>
              <a:t> </a:t>
            </a:r>
            <a:r>
              <a:rPr lang="da-DK" dirty="0" err="1" smtClean="0"/>
              <a:t>Response</a:t>
            </a:r>
            <a:r>
              <a:rPr lang="da-DK" dirty="0" smtClean="0"/>
              <a:t> Framework (CRRF)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European Regional Development and </a:t>
            </a:r>
            <a:r>
              <a:rPr lang="da-DK" dirty="0" err="1" smtClean="0"/>
              <a:t>Protection</a:t>
            </a:r>
            <a:r>
              <a:rPr lang="da-DK" dirty="0" smtClean="0"/>
              <a:t> Programme in the </a:t>
            </a:r>
            <a:r>
              <a:rPr lang="da-DK" dirty="0" err="1" smtClean="0"/>
              <a:t>Middle</a:t>
            </a:r>
            <a:r>
              <a:rPr lang="da-DK" dirty="0" smtClean="0"/>
              <a:t> East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Durable Solutions, Somalia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3942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Humanitarian-development</a:t>
            </a:r>
            <a:r>
              <a:rPr lang="da-DK" dirty="0" smtClean="0"/>
              <a:t> </a:t>
            </a:r>
            <a:r>
              <a:rPr lang="da-DK" dirty="0" err="1" smtClean="0"/>
              <a:t>nexus</a:t>
            </a:r>
            <a:r>
              <a:rPr lang="da-DK" dirty="0" smtClean="0"/>
              <a:t> in pilot </a:t>
            </a:r>
            <a:r>
              <a:rPr lang="da-DK" dirty="0" err="1" smtClean="0"/>
              <a:t>countries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UN SG decision to </a:t>
            </a:r>
            <a:r>
              <a:rPr lang="da-DK" dirty="0" err="1" smtClean="0"/>
              <a:t>implement</a:t>
            </a:r>
            <a:r>
              <a:rPr lang="da-DK" dirty="0" smtClean="0"/>
              <a:t> New </a:t>
            </a:r>
            <a:r>
              <a:rPr lang="da-DK" dirty="0" err="1" smtClean="0"/>
              <a:t>Way</a:t>
            </a:r>
            <a:r>
              <a:rPr lang="da-DK" dirty="0" smtClean="0"/>
              <a:t> of </a:t>
            </a:r>
            <a:r>
              <a:rPr lang="da-DK" dirty="0" err="1" smtClean="0"/>
              <a:t>Working</a:t>
            </a:r>
            <a:r>
              <a:rPr lang="da-DK" dirty="0" smtClean="0"/>
              <a:t> in Sahel, Horn of </a:t>
            </a:r>
            <a:r>
              <a:rPr lang="da-DK" dirty="0" err="1" smtClean="0"/>
              <a:t>Africa</a:t>
            </a:r>
            <a:r>
              <a:rPr lang="da-DK" dirty="0" smtClean="0"/>
              <a:t>, Lake Chad, DRC and Afghanistan</a:t>
            </a:r>
          </a:p>
          <a:p>
            <a:endParaRPr lang="da-DK" dirty="0"/>
          </a:p>
          <a:p>
            <a:r>
              <a:rPr lang="da-DK" dirty="0"/>
              <a:t>UN-WB </a:t>
            </a:r>
            <a:r>
              <a:rPr lang="da-DK" dirty="0" err="1"/>
              <a:t>collaboration</a:t>
            </a:r>
            <a:r>
              <a:rPr lang="da-DK" dirty="0"/>
              <a:t> on </a:t>
            </a:r>
            <a:r>
              <a:rPr lang="da-DK" dirty="0" err="1"/>
              <a:t>Humanitarian</a:t>
            </a:r>
            <a:r>
              <a:rPr lang="da-DK" dirty="0"/>
              <a:t>-Development-Peace </a:t>
            </a:r>
            <a:r>
              <a:rPr lang="da-DK" dirty="0" err="1"/>
              <a:t>Initiative</a:t>
            </a:r>
            <a:r>
              <a:rPr lang="da-DK" dirty="0"/>
              <a:t> roll out </a:t>
            </a:r>
            <a:r>
              <a:rPr lang="da-DK" dirty="0" smtClean="0"/>
              <a:t>in: </a:t>
            </a:r>
            <a:r>
              <a:rPr lang="da-DK" dirty="0" err="1" smtClean="0"/>
              <a:t>Cameroon</a:t>
            </a:r>
            <a:r>
              <a:rPr lang="da-DK" dirty="0" smtClean="0"/>
              <a:t>, CAR, Guinea Bissau, Pakistan, Somalia, Sudan and Yemen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 smtClean="0"/>
              <a:t>EU </a:t>
            </a:r>
            <a:r>
              <a:rPr lang="da-DK" dirty="0" err="1" smtClean="0"/>
              <a:t>operationalising</a:t>
            </a:r>
            <a:r>
              <a:rPr lang="da-DK" dirty="0" smtClean="0"/>
              <a:t> hum-</a:t>
            </a:r>
            <a:r>
              <a:rPr lang="da-DK" dirty="0" err="1" smtClean="0"/>
              <a:t>dev</a:t>
            </a:r>
            <a:r>
              <a:rPr lang="da-DK" dirty="0" smtClean="0"/>
              <a:t> in pilot </a:t>
            </a:r>
            <a:r>
              <a:rPr lang="da-DK" dirty="0" err="1" smtClean="0"/>
              <a:t>countries</a:t>
            </a:r>
            <a:r>
              <a:rPr lang="da-DK" dirty="0" smtClean="0"/>
              <a:t>: </a:t>
            </a:r>
            <a:r>
              <a:rPr lang="sv-SE" dirty="0" smtClean="0"/>
              <a:t>Chad</a:t>
            </a:r>
            <a:r>
              <a:rPr lang="sv-SE" dirty="0"/>
              <a:t>, Nigeria, Sudan, Uganda, Myanmar, </a:t>
            </a:r>
            <a:r>
              <a:rPr lang="da-DK" dirty="0" err="1" smtClean="0"/>
              <a:t>Iraq</a:t>
            </a:r>
            <a:r>
              <a:rPr lang="da-DK" dirty="0" smtClean="0"/>
              <a:t> </a:t>
            </a:r>
            <a:r>
              <a:rPr lang="da-DK" dirty="0"/>
              <a:t>	</a:t>
            </a:r>
          </a:p>
          <a:p>
            <a:endParaRPr lang="da-DK" dirty="0" smtClean="0"/>
          </a:p>
          <a:p>
            <a:r>
              <a:rPr lang="da-DK" dirty="0" smtClean="0"/>
              <a:t>OECD-DAC </a:t>
            </a:r>
            <a:r>
              <a:rPr lang="da-DK" dirty="0" err="1" smtClean="0"/>
              <a:t>countries</a:t>
            </a:r>
            <a:r>
              <a:rPr lang="da-DK" dirty="0" smtClean="0"/>
              <a:t> </a:t>
            </a:r>
            <a:r>
              <a:rPr lang="da-DK" dirty="0" err="1" smtClean="0"/>
              <a:t>working</a:t>
            </a:r>
            <a:r>
              <a:rPr lang="da-DK" dirty="0" smtClean="0"/>
              <a:t> on hum-</a:t>
            </a:r>
            <a:r>
              <a:rPr lang="da-DK" dirty="0" err="1" smtClean="0"/>
              <a:t>dev</a:t>
            </a:r>
            <a:r>
              <a:rPr lang="da-DK" dirty="0" smtClean="0"/>
              <a:t>-</a:t>
            </a:r>
            <a:r>
              <a:rPr lang="da-DK" dirty="0" err="1" smtClean="0"/>
              <a:t>peace</a:t>
            </a:r>
            <a:r>
              <a:rPr lang="da-DK" dirty="0" smtClean="0"/>
              <a:t>, </a:t>
            </a:r>
            <a:r>
              <a:rPr lang="da-DK" dirty="0" err="1" smtClean="0"/>
              <a:t>including</a:t>
            </a:r>
            <a:r>
              <a:rPr lang="da-DK" dirty="0" smtClean="0"/>
              <a:t> in bilateral </a:t>
            </a:r>
            <a:r>
              <a:rPr lang="da-DK" dirty="0" err="1" smtClean="0"/>
              <a:t>development</a:t>
            </a:r>
            <a:r>
              <a:rPr lang="da-DK" dirty="0" smtClean="0"/>
              <a:t> programmes</a:t>
            </a:r>
          </a:p>
          <a:p>
            <a:endParaRPr lang="da-DK" dirty="0"/>
          </a:p>
          <a:p>
            <a:r>
              <a:rPr lang="da-DK" dirty="0" smtClean="0"/>
              <a:t>Denmark </a:t>
            </a:r>
            <a:r>
              <a:rPr lang="da-DK" dirty="0" err="1" smtClean="0"/>
              <a:t>applies</a:t>
            </a:r>
            <a:r>
              <a:rPr lang="da-DK" dirty="0" smtClean="0"/>
              <a:t> an approach </a:t>
            </a:r>
            <a:r>
              <a:rPr lang="da-DK" dirty="0" err="1" smtClean="0"/>
              <a:t>joining</a:t>
            </a:r>
            <a:r>
              <a:rPr lang="da-DK" dirty="0" smtClean="0"/>
              <a:t> up hum and </a:t>
            </a:r>
            <a:r>
              <a:rPr lang="da-DK" dirty="0" err="1" smtClean="0"/>
              <a:t>dev</a:t>
            </a:r>
            <a:r>
              <a:rPr lang="da-DK" dirty="0" smtClean="0"/>
              <a:t> </a:t>
            </a:r>
            <a:r>
              <a:rPr lang="da-DK" dirty="0" err="1" smtClean="0"/>
              <a:t>work</a:t>
            </a:r>
            <a:r>
              <a:rPr lang="da-DK" dirty="0" smtClean="0"/>
              <a:t> in bilateral </a:t>
            </a:r>
            <a:r>
              <a:rPr lang="da-DK" dirty="0" err="1" smtClean="0"/>
              <a:t>development</a:t>
            </a:r>
            <a:r>
              <a:rPr lang="da-DK" dirty="0" smtClean="0"/>
              <a:t> programmes in Uganda, Bangladesh, Myanmar and Somalia.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0541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Localisation</a:t>
            </a:r>
            <a:r>
              <a:rPr lang="da-DK" dirty="0" smtClean="0"/>
              <a:t> at the centre of the </a:t>
            </a:r>
            <a:r>
              <a:rPr lang="da-DK" dirty="0" err="1" smtClean="0"/>
              <a:t>nexus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WHS &amp; Grand Bargain </a:t>
            </a:r>
            <a:r>
              <a:rPr lang="da-DK" dirty="0" err="1" smtClean="0"/>
              <a:t>commitment</a:t>
            </a:r>
            <a:r>
              <a:rPr lang="da-DK" dirty="0" smtClean="0"/>
              <a:t> to </a:t>
            </a:r>
            <a:r>
              <a:rPr lang="da-DK" dirty="0" err="1" smtClean="0"/>
              <a:t>localization</a:t>
            </a:r>
            <a:endParaRPr lang="da-DK" dirty="0" smtClean="0"/>
          </a:p>
          <a:p>
            <a:endParaRPr lang="da-DK" dirty="0"/>
          </a:p>
          <a:p>
            <a:r>
              <a:rPr lang="da-DK" dirty="0" err="1" smtClean="0"/>
              <a:t>Build</a:t>
            </a:r>
            <a:r>
              <a:rPr lang="da-DK" dirty="0" smtClean="0"/>
              <a:t> </a:t>
            </a:r>
            <a:r>
              <a:rPr lang="da-DK" dirty="0" err="1" smtClean="0"/>
              <a:t>local</a:t>
            </a:r>
            <a:r>
              <a:rPr lang="da-DK" dirty="0" smtClean="0"/>
              <a:t> </a:t>
            </a:r>
            <a:r>
              <a:rPr lang="da-DK" dirty="0" err="1" smtClean="0"/>
              <a:t>capacity</a:t>
            </a:r>
            <a:r>
              <a:rPr lang="da-DK" dirty="0" smtClean="0"/>
              <a:t> in </a:t>
            </a:r>
            <a:r>
              <a:rPr lang="da-DK" dirty="0" err="1" smtClean="0"/>
              <a:t>preparedness</a:t>
            </a:r>
            <a:r>
              <a:rPr lang="da-DK" dirty="0" smtClean="0"/>
              <a:t>, </a:t>
            </a:r>
            <a:r>
              <a:rPr lang="da-DK" dirty="0" err="1" smtClean="0"/>
              <a:t>response</a:t>
            </a:r>
            <a:r>
              <a:rPr lang="da-DK" dirty="0" smtClean="0"/>
              <a:t> and </a:t>
            </a:r>
            <a:r>
              <a:rPr lang="da-DK" dirty="0" err="1" smtClean="0"/>
              <a:t>recovery</a:t>
            </a:r>
            <a:r>
              <a:rPr lang="da-DK" dirty="0" smtClean="0"/>
              <a:t>, in </a:t>
            </a:r>
            <a:r>
              <a:rPr lang="da-DK" dirty="0" err="1" smtClean="0"/>
              <a:t>favour</a:t>
            </a:r>
            <a:r>
              <a:rPr lang="da-DK" dirty="0" smtClean="0"/>
              <a:t> of vulnerable </a:t>
            </a:r>
            <a:r>
              <a:rPr lang="da-DK" dirty="0" err="1" smtClean="0"/>
              <a:t>groups</a:t>
            </a:r>
            <a:endParaRPr lang="da-DK" dirty="0"/>
          </a:p>
          <a:p>
            <a:endParaRPr lang="da-DK" dirty="0" smtClean="0"/>
          </a:p>
          <a:p>
            <a:r>
              <a:rPr lang="da-DK" dirty="0" smtClean="0"/>
              <a:t>Country-</a:t>
            </a:r>
            <a:r>
              <a:rPr lang="da-DK" dirty="0" err="1" smtClean="0"/>
              <a:t>specific</a:t>
            </a:r>
            <a:r>
              <a:rPr lang="da-DK" dirty="0" smtClean="0"/>
              <a:t> </a:t>
            </a:r>
            <a:r>
              <a:rPr lang="da-DK" dirty="0" err="1" smtClean="0"/>
              <a:t>context</a:t>
            </a:r>
            <a:r>
              <a:rPr lang="da-DK" dirty="0" smtClean="0"/>
              <a:t> for hum-</a:t>
            </a:r>
            <a:r>
              <a:rPr lang="da-DK" dirty="0" err="1" smtClean="0"/>
              <a:t>dev</a:t>
            </a:r>
            <a:r>
              <a:rPr lang="da-DK" dirty="0" smtClean="0"/>
              <a:t> </a:t>
            </a:r>
            <a:r>
              <a:rPr lang="da-DK" dirty="0" err="1" smtClean="0"/>
              <a:t>nexus</a:t>
            </a:r>
            <a:r>
              <a:rPr lang="da-DK" dirty="0" smtClean="0"/>
              <a:t>: </a:t>
            </a:r>
            <a:r>
              <a:rPr lang="da-DK" dirty="0" err="1" smtClean="0"/>
              <a:t>Role</a:t>
            </a:r>
            <a:r>
              <a:rPr lang="da-DK" dirty="0" smtClean="0"/>
              <a:t> of </a:t>
            </a:r>
            <a:r>
              <a:rPr lang="da-DK" dirty="0" err="1" smtClean="0"/>
              <a:t>state</a:t>
            </a:r>
            <a:r>
              <a:rPr lang="da-DK" dirty="0" smtClean="0"/>
              <a:t> </a:t>
            </a:r>
            <a:r>
              <a:rPr lang="da-DK" dirty="0" err="1" smtClean="0"/>
              <a:t>differs</a:t>
            </a:r>
            <a:r>
              <a:rPr lang="da-DK" dirty="0" smtClean="0"/>
              <a:t>; </a:t>
            </a:r>
            <a:r>
              <a:rPr lang="da-DK" dirty="0" err="1" smtClean="0"/>
              <a:t>space</a:t>
            </a:r>
            <a:r>
              <a:rPr lang="da-DK" dirty="0" smtClean="0"/>
              <a:t> for civil society; </a:t>
            </a:r>
            <a:r>
              <a:rPr lang="da-DK" dirty="0" err="1" smtClean="0"/>
              <a:t>humanitarian</a:t>
            </a:r>
            <a:r>
              <a:rPr lang="da-DK" dirty="0" smtClean="0"/>
              <a:t> principles, </a:t>
            </a:r>
            <a:r>
              <a:rPr lang="da-DK" dirty="0" err="1" smtClean="0"/>
              <a:t>especially</a:t>
            </a:r>
            <a:r>
              <a:rPr lang="da-DK" dirty="0" smtClean="0"/>
              <a:t> in open </a:t>
            </a:r>
            <a:r>
              <a:rPr lang="da-DK" dirty="0" err="1" smtClean="0"/>
              <a:t>conflict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Denmark </a:t>
            </a:r>
            <a:r>
              <a:rPr lang="da-DK" dirty="0" err="1" smtClean="0"/>
              <a:t>requires</a:t>
            </a:r>
            <a:r>
              <a:rPr lang="da-DK" dirty="0" smtClean="0"/>
              <a:t> multilateral and CSO partners to </a:t>
            </a:r>
            <a:r>
              <a:rPr lang="da-DK" dirty="0" err="1" smtClean="0"/>
              <a:t>strengthen</a:t>
            </a:r>
            <a:r>
              <a:rPr lang="da-DK" dirty="0" smtClean="0"/>
              <a:t> </a:t>
            </a:r>
            <a:r>
              <a:rPr lang="da-DK" dirty="0" err="1" smtClean="0"/>
              <a:t>local</a:t>
            </a:r>
            <a:r>
              <a:rPr lang="da-DK" dirty="0" smtClean="0"/>
              <a:t> </a:t>
            </a:r>
            <a:r>
              <a:rPr lang="da-DK" dirty="0" err="1" smtClean="0"/>
              <a:t>partnerships</a:t>
            </a:r>
            <a:r>
              <a:rPr lang="da-DK" dirty="0" smtClean="0"/>
              <a:t> &amp; </a:t>
            </a:r>
            <a:r>
              <a:rPr lang="da-DK" dirty="0" err="1" smtClean="0"/>
              <a:t>track</a:t>
            </a:r>
            <a:r>
              <a:rPr lang="da-DK" dirty="0" smtClean="0"/>
              <a:t> support to national and </a:t>
            </a:r>
            <a:r>
              <a:rPr lang="da-DK" dirty="0" err="1" smtClean="0"/>
              <a:t>local</a:t>
            </a:r>
            <a:r>
              <a:rPr lang="da-DK" dirty="0" smtClean="0"/>
              <a:t> </a:t>
            </a:r>
            <a:r>
              <a:rPr lang="da-DK" dirty="0" err="1" smtClean="0"/>
              <a:t>actors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Denmark </a:t>
            </a:r>
            <a:r>
              <a:rPr lang="da-DK" dirty="0" err="1" smtClean="0"/>
              <a:t>requires</a:t>
            </a:r>
            <a:r>
              <a:rPr lang="da-DK" dirty="0" smtClean="0"/>
              <a:t> </a:t>
            </a:r>
            <a:r>
              <a:rPr lang="da-DK" dirty="0" err="1" smtClean="0"/>
              <a:t>certification</a:t>
            </a:r>
            <a:r>
              <a:rPr lang="da-DK" dirty="0" smtClean="0"/>
              <a:t> under the Core </a:t>
            </a:r>
            <a:r>
              <a:rPr lang="da-DK" dirty="0" err="1" smtClean="0"/>
              <a:t>Humanitarian</a:t>
            </a:r>
            <a:r>
              <a:rPr lang="da-DK" dirty="0" smtClean="0"/>
              <a:t> Standard for all </a:t>
            </a:r>
            <a:r>
              <a:rPr lang="da-DK" dirty="0" err="1" smtClean="0"/>
              <a:t>CSOs</a:t>
            </a:r>
            <a:r>
              <a:rPr lang="da-DK" dirty="0" smtClean="0"/>
              <a:t> </a:t>
            </a:r>
            <a:r>
              <a:rPr lang="da-DK" dirty="0" err="1" smtClean="0"/>
              <a:t>working</a:t>
            </a:r>
            <a:r>
              <a:rPr lang="da-DK" dirty="0" smtClean="0"/>
              <a:t> in </a:t>
            </a:r>
            <a:r>
              <a:rPr lang="da-DK" dirty="0" err="1" smtClean="0"/>
              <a:t>areas</a:t>
            </a:r>
            <a:r>
              <a:rPr lang="da-DK" dirty="0" smtClean="0"/>
              <a:t> </a:t>
            </a:r>
            <a:r>
              <a:rPr lang="da-DK" dirty="0" err="1" smtClean="0"/>
              <a:t>impacted</a:t>
            </a:r>
            <a:r>
              <a:rPr lang="da-DK" dirty="0" smtClean="0"/>
              <a:t> by </a:t>
            </a:r>
            <a:r>
              <a:rPr lang="da-DK" dirty="0" err="1" smtClean="0"/>
              <a:t>conflict</a:t>
            </a:r>
            <a:r>
              <a:rPr lang="da-DK" dirty="0" smtClean="0"/>
              <a:t>. </a:t>
            </a:r>
            <a:r>
              <a:rPr lang="da-DK" dirty="0" err="1" smtClean="0"/>
              <a:t>Implies</a:t>
            </a:r>
            <a:r>
              <a:rPr lang="da-DK" dirty="0" smtClean="0"/>
              <a:t> </a:t>
            </a:r>
            <a:r>
              <a:rPr lang="da-DK" dirty="0" err="1" smtClean="0"/>
              <a:t>commitment</a:t>
            </a:r>
            <a:r>
              <a:rPr lang="da-DK" dirty="0" smtClean="0"/>
              <a:t> to </a:t>
            </a:r>
            <a:r>
              <a:rPr lang="da-DK" dirty="0" err="1" smtClean="0"/>
              <a:t>accountability</a:t>
            </a:r>
            <a:r>
              <a:rPr lang="da-DK" dirty="0" smtClean="0"/>
              <a:t> to </a:t>
            </a:r>
            <a:r>
              <a:rPr lang="da-DK" dirty="0" err="1" smtClean="0"/>
              <a:t>affected</a:t>
            </a:r>
            <a:r>
              <a:rPr lang="da-DK" dirty="0" smtClean="0"/>
              <a:t> populations and </a:t>
            </a:r>
            <a:r>
              <a:rPr lang="da-DK" dirty="0" err="1" smtClean="0"/>
              <a:t>humanitarian</a:t>
            </a:r>
            <a:r>
              <a:rPr lang="da-DK" dirty="0" smtClean="0"/>
              <a:t> principles.</a:t>
            </a:r>
          </a:p>
          <a:p>
            <a:endParaRPr lang="da-DK" dirty="0"/>
          </a:p>
          <a:p>
            <a:r>
              <a:rPr lang="da-DK" dirty="0" smtClean="0"/>
              <a:t>Danish support to Country-</a:t>
            </a:r>
            <a:r>
              <a:rPr lang="da-DK" dirty="0" err="1" smtClean="0"/>
              <a:t>Based</a:t>
            </a:r>
            <a:r>
              <a:rPr lang="da-DK" dirty="0" smtClean="0"/>
              <a:t> </a:t>
            </a:r>
            <a:r>
              <a:rPr lang="da-DK" dirty="0" err="1" smtClean="0"/>
              <a:t>Pooled</a:t>
            </a:r>
            <a:r>
              <a:rPr lang="da-DK" dirty="0" smtClean="0"/>
              <a:t> Funds to </a:t>
            </a:r>
            <a:r>
              <a:rPr lang="da-DK" dirty="0" err="1" smtClean="0"/>
              <a:t>increase</a:t>
            </a:r>
            <a:r>
              <a:rPr lang="da-DK" dirty="0" smtClean="0"/>
              <a:t> and </a:t>
            </a:r>
            <a:r>
              <a:rPr lang="da-DK" dirty="0" err="1" smtClean="0"/>
              <a:t>improve</a:t>
            </a:r>
            <a:r>
              <a:rPr lang="da-DK" dirty="0" smtClean="0"/>
              <a:t> assistance via national and </a:t>
            </a:r>
            <a:r>
              <a:rPr lang="da-DK" dirty="0" err="1" smtClean="0"/>
              <a:t>local</a:t>
            </a:r>
            <a:r>
              <a:rPr lang="da-DK" dirty="0" smtClean="0"/>
              <a:t> </a:t>
            </a:r>
            <a:r>
              <a:rPr lang="da-DK" dirty="0" err="1" smtClean="0"/>
              <a:t>responders</a:t>
            </a:r>
            <a:r>
              <a:rPr lang="da-DK" dirty="0" smtClean="0"/>
              <a:t> – in </a:t>
            </a:r>
            <a:r>
              <a:rPr lang="da-DK" dirty="0" err="1" smtClean="0"/>
              <a:t>Lebanon</a:t>
            </a:r>
            <a:r>
              <a:rPr lang="da-DK" dirty="0" smtClean="0"/>
              <a:t>, Nigeria, Somalia, South Sudan, Sudan, </a:t>
            </a:r>
            <a:r>
              <a:rPr lang="da-DK" dirty="0" err="1" smtClean="0"/>
              <a:t>Syria</a:t>
            </a:r>
            <a:r>
              <a:rPr lang="da-DK" dirty="0" smtClean="0"/>
              <a:t>, </a:t>
            </a:r>
            <a:r>
              <a:rPr lang="da-DK" dirty="0" err="1" smtClean="0"/>
              <a:t>Turket</a:t>
            </a:r>
            <a:r>
              <a:rPr lang="da-DK" dirty="0" smtClean="0"/>
              <a:t> and Yemen.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637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Grand Bargain </a:t>
            </a:r>
            <a:r>
              <a:rPr lang="da-DK" dirty="0" err="1" smtClean="0"/>
              <a:t>commitments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196752"/>
            <a:ext cx="7935912" cy="5040559"/>
          </a:xfrm>
        </p:spPr>
        <p:txBody>
          <a:bodyPr>
            <a:normAutofit fontScale="92500" lnSpcReduction="10000"/>
          </a:bodyPr>
          <a:lstStyle/>
          <a:p>
            <a:r>
              <a:rPr lang="da-DK" dirty="0" smtClean="0"/>
              <a:t>Joint </a:t>
            </a:r>
            <a:r>
              <a:rPr lang="da-DK" dirty="0" err="1" smtClean="0"/>
              <a:t>context</a:t>
            </a:r>
            <a:r>
              <a:rPr lang="da-DK" dirty="0" smtClean="0"/>
              <a:t> and </a:t>
            </a:r>
            <a:r>
              <a:rPr lang="da-DK" dirty="0" err="1" smtClean="0"/>
              <a:t>risk</a:t>
            </a:r>
            <a:r>
              <a:rPr lang="da-DK" dirty="0" smtClean="0"/>
              <a:t> </a:t>
            </a:r>
            <a:r>
              <a:rPr lang="da-DK" dirty="0" err="1" smtClean="0"/>
              <a:t>analysis</a:t>
            </a:r>
            <a:r>
              <a:rPr lang="da-DK" dirty="0" smtClean="0"/>
              <a:t>; </a:t>
            </a:r>
            <a:r>
              <a:rPr lang="da-DK" dirty="0" err="1" smtClean="0"/>
              <a:t>shared</a:t>
            </a:r>
            <a:r>
              <a:rPr lang="da-DK" dirty="0" smtClean="0"/>
              <a:t> hum-</a:t>
            </a:r>
            <a:r>
              <a:rPr lang="da-DK" dirty="0" err="1" smtClean="0"/>
              <a:t>dev</a:t>
            </a:r>
            <a:r>
              <a:rPr lang="da-DK" dirty="0" smtClean="0"/>
              <a:t> </a:t>
            </a:r>
            <a:r>
              <a:rPr lang="da-DK" dirty="0" err="1" smtClean="0"/>
              <a:t>planning</a:t>
            </a:r>
            <a:endParaRPr lang="da-DK" dirty="0" smtClean="0"/>
          </a:p>
          <a:p>
            <a:r>
              <a:rPr lang="da-DK" dirty="0" smtClean="0"/>
              <a:t>Longer time-frames in </a:t>
            </a:r>
            <a:r>
              <a:rPr lang="da-DK" dirty="0" err="1" smtClean="0"/>
              <a:t>protracted</a:t>
            </a:r>
            <a:r>
              <a:rPr lang="da-DK" dirty="0" smtClean="0"/>
              <a:t> and </a:t>
            </a:r>
            <a:r>
              <a:rPr lang="da-DK" dirty="0" err="1" smtClean="0"/>
              <a:t>recurrent</a:t>
            </a:r>
            <a:r>
              <a:rPr lang="da-DK" dirty="0" smtClean="0"/>
              <a:t> </a:t>
            </a:r>
            <a:r>
              <a:rPr lang="da-DK" dirty="0" err="1" smtClean="0"/>
              <a:t>crises</a:t>
            </a:r>
            <a:r>
              <a:rPr lang="da-DK" dirty="0" smtClean="0"/>
              <a:t>: </a:t>
            </a:r>
            <a:r>
              <a:rPr lang="da-DK" dirty="0" err="1"/>
              <a:t>Multi-year</a:t>
            </a:r>
            <a:r>
              <a:rPr lang="da-DK" dirty="0"/>
              <a:t> </a:t>
            </a:r>
            <a:r>
              <a:rPr lang="da-DK" dirty="0" err="1"/>
              <a:t>planning</a:t>
            </a:r>
            <a:r>
              <a:rPr lang="da-DK" dirty="0"/>
              <a:t> and </a:t>
            </a:r>
            <a:r>
              <a:rPr lang="da-DK" dirty="0" err="1"/>
              <a:t>financing</a:t>
            </a:r>
            <a:r>
              <a:rPr lang="da-DK" dirty="0"/>
              <a:t> </a:t>
            </a:r>
            <a:endParaRPr lang="da-DK" dirty="0" smtClean="0"/>
          </a:p>
          <a:p>
            <a:r>
              <a:rPr lang="da-DK" dirty="0" err="1" smtClean="0"/>
              <a:t>Predictable</a:t>
            </a:r>
            <a:r>
              <a:rPr lang="da-DK" dirty="0" smtClean="0"/>
              <a:t> and </a:t>
            </a:r>
            <a:r>
              <a:rPr lang="da-DK" dirty="0" err="1" smtClean="0"/>
              <a:t>flexible</a:t>
            </a:r>
            <a:r>
              <a:rPr lang="da-DK" dirty="0" smtClean="0"/>
              <a:t> </a:t>
            </a:r>
            <a:r>
              <a:rPr lang="da-DK" dirty="0" err="1" smtClean="0"/>
              <a:t>financing</a:t>
            </a:r>
            <a:r>
              <a:rPr lang="da-DK" dirty="0" smtClean="0"/>
              <a:t> in fragile </a:t>
            </a:r>
            <a:r>
              <a:rPr lang="da-DK" dirty="0" err="1" smtClean="0"/>
              <a:t>contexts</a:t>
            </a:r>
            <a:r>
              <a:rPr lang="da-DK" dirty="0" smtClean="0"/>
              <a:t> – agile </a:t>
            </a:r>
            <a:r>
              <a:rPr lang="da-DK" dirty="0" err="1" smtClean="0"/>
              <a:t>programming</a:t>
            </a:r>
            <a:r>
              <a:rPr lang="da-DK" dirty="0" smtClean="0"/>
              <a:t> in </a:t>
            </a:r>
            <a:r>
              <a:rPr lang="da-DK" dirty="0" err="1" smtClean="0"/>
              <a:t>acute</a:t>
            </a:r>
            <a:r>
              <a:rPr lang="da-DK" dirty="0" smtClean="0"/>
              <a:t> </a:t>
            </a:r>
            <a:r>
              <a:rPr lang="da-DK" dirty="0" err="1" smtClean="0"/>
              <a:t>crises</a:t>
            </a:r>
            <a:r>
              <a:rPr lang="da-DK" dirty="0" smtClean="0"/>
              <a:t> and </a:t>
            </a:r>
            <a:r>
              <a:rPr lang="da-DK" dirty="0" err="1" smtClean="0"/>
              <a:t>deteriorating</a:t>
            </a:r>
            <a:r>
              <a:rPr lang="da-DK" dirty="0" smtClean="0"/>
              <a:t> situations</a:t>
            </a:r>
          </a:p>
          <a:p>
            <a:r>
              <a:rPr lang="da-DK" dirty="0" smtClean="0"/>
              <a:t>Joint </a:t>
            </a:r>
            <a:r>
              <a:rPr lang="da-DK" dirty="0" err="1" smtClean="0"/>
              <a:t>needs</a:t>
            </a:r>
            <a:r>
              <a:rPr lang="da-DK" dirty="0" smtClean="0"/>
              <a:t> </a:t>
            </a:r>
            <a:r>
              <a:rPr lang="da-DK" dirty="0" err="1" smtClean="0"/>
              <a:t>assessment</a:t>
            </a:r>
            <a:endParaRPr lang="da-DK" dirty="0" smtClean="0"/>
          </a:p>
          <a:p>
            <a:r>
              <a:rPr lang="da-DK" dirty="0" err="1" smtClean="0"/>
              <a:t>Localization</a:t>
            </a:r>
            <a:endParaRPr lang="da-DK" dirty="0" smtClean="0"/>
          </a:p>
          <a:p>
            <a:r>
              <a:rPr lang="da-DK" dirty="0" err="1" smtClean="0"/>
              <a:t>Transparency</a:t>
            </a:r>
            <a:r>
              <a:rPr lang="da-DK" dirty="0" smtClean="0"/>
              <a:t> &amp; IATI</a:t>
            </a:r>
          </a:p>
          <a:p>
            <a:r>
              <a:rPr lang="da-DK" dirty="0" smtClean="0"/>
              <a:t>Cash</a:t>
            </a:r>
          </a:p>
          <a:p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err="1" smtClean="0"/>
              <a:t>Behavioural</a:t>
            </a:r>
            <a:r>
              <a:rPr lang="da-DK" dirty="0" smtClean="0"/>
              <a:t> </a:t>
            </a:r>
            <a:r>
              <a:rPr lang="da-DK" dirty="0" err="1"/>
              <a:t>change</a:t>
            </a:r>
            <a:r>
              <a:rPr lang="da-DK" dirty="0"/>
              <a:t> for </a:t>
            </a:r>
            <a:r>
              <a:rPr lang="da-DK" dirty="0" err="1"/>
              <a:t>aid</a:t>
            </a:r>
            <a:r>
              <a:rPr lang="da-DK" dirty="0"/>
              <a:t> organisations and donor </a:t>
            </a:r>
            <a:r>
              <a:rPr lang="da-DK" dirty="0" err="1"/>
              <a:t>countries</a:t>
            </a:r>
            <a:r>
              <a:rPr lang="da-DK" dirty="0"/>
              <a:t> </a:t>
            </a:r>
            <a:r>
              <a:rPr lang="da-DK" dirty="0" err="1" smtClean="0"/>
              <a:t>alike</a:t>
            </a: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err="1" smtClean="0"/>
              <a:t>Joined</a:t>
            </a:r>
            <a:r>
              <a:rPr lang="da-DK" dirty="0" smtClean="0"/>
              <a:t>-up </a:t>
            </a:r>
            <a:r>
              <a:rPr lang="da-DK" dirty="0" err="1"/>
              <a:t>humanitarian</a:t>
            </a:r>
            <a:r>
              <a:rPr lang="da-DK" dirty="0"/>
              <a:t> </a:t>
            </a:r>
            <a:r>
              <a:rPr lang="da-DK" dirty="0" err="1"/>
              <a:t>work</a:t>
            </a:r>
            <a:r>
              <a:rPr lang="da-DK" dirty="0"/>
              <a:t> more </a:t>
            </a:r>
            <a:r>
              <a:rPr lang="da-DK" dirty="0" err="1" smtClean="0"/>
              <a:t>effective</a:t>
            </a: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err="1" smtClean="0"/>
              <a:t>Siloes</a:t>
            </a:r>
            <a:r>
              <a:rPr lang="da-DK" dirty="0" smtClean="0"/>
              <a:t> </a:t>
            </a:r>
            <a:r>
              <a:rPr lang="da-DK" dirty="0"/>
              <a:t>in </a:t>
            </a:r>
            <a:r>
              <a:rPr lang="da-DK" dirty="0" err="1"/>
              <a:t>aid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 smtClean="0"/>
              <a:t>costly</a:t>
            </a: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err="1" smtClean="0"/>
              <a:t>Better</a:t>
            </a:r>
            <a:r>
              <a:rPr lang="da-DK" dirty="0" smtClean="0"/>
              <a:t> </a:t>
            </a:r>
            <a:r>
              <a:rPr lang="da-DK" dirty="0" err="1" smtClean="0"/>
              <a:t>results</a:t>
            </a:r>
            <a:r>
              <a:rPr lang="da-DK" dirty="0" smtClean="0"/>
              <a:t> for </a:t>
            </a:r>
            <a:r>
              <a:rPr lang="da-DK" dirty="0" err="1" smtClean="0"/>
              <a:t>crises-affected</a:t>
            </a:r>
            <a:r>
              <a:rPr lang="da-DK" dirty="0" smtClean="0"/>
              <a:t> populations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dirty="0" smtClean="0"/>
          </a:p>
          <a:p>
            <a:pPr marL="0" indent="0">
              <a:buNone/>
            </a:pPr>
            <a:r>
              <a:rPr lang="da-DK" b="1" dirty="0" smtClean="0"/>
              <a:t>Denmark </a:t>
            </a:r>
            <a:r>
              <a:rPr lang="da-DK" b="1" dirty="0" err="1" smtClean="0"/>
              <a:t>started</a:t>
            </a:r>
            <a:r>
              <a:rPr lang="da-DK" b="1" dirty="0" smtClean="0"/>
              <a:t> to do </a:t>
            </a:r>
            <a:r>
              <a:rPr lang="da-DK" b="1" dirty="0" err="1" smtClean="0"/>
              <a:t>this</a:t>
            </a:r>
            <a:r>
              <a:rPr lang="da-DK" b="1" dirty="0" smtClean="0"/>
              <a:t>. In 2017, Denmark </a:t>
            </a:r>
            <a:r>
              <a:rPr lang="da-DK" b="1" dirty="0" err="1" smtClean="0"/>
              <a:t>exceeded</a:t>
            </a:r>
            <a:r>
              <a:rPr lang="da-DK" b="1" dirty="0" smtClean="0"/>
              <a:t> Grand Bargain </a:t>
            </a:r>
            <a:r>
              <a:rPr lang="da-DK" b="1" dirty="0" err="1" smtClean="0"/>
              <a:t>target</a:t>
            </a:r>
            <a:r>
              <a:rPr lang="da-DK" b="1" dirty="0"/>
              <a:t> </a:t>
            </a:r>
            <a:r>
              <a:rPr lang="da-DK" b="1" dirty="0" smtClean="0"/>
              <a:t>with 35% of </a:t>
            </a:r>
            <a:r>
              <a:rPr lang="da-DK" b="1" dirty="0" err="1" smtClean="0"/>
              <a:t>its</a:t>
            </a:r>
            <a:r>
              <a:rPr lang="da-DK" b="1" dirty="0" smtClean="0"/>
              <a:t> </a:t>
            </a:r>
            <a:r>
              <a:rPr lang="da-DK" b="1" dirty="0" err="1" smtClean="0"/>
              <a:t>humanitarian</a:t>
            </a:r>
            <a:r>
              <a:rPr lang="da-DK" b="1" dirty="0" smtClean="0"/>
              <a:t> </a:t>
            </a:r>
            <a:r>
              <a:rPr lang="da-DK" b="1" dirty="0" err="1" smtClean="0"/>
              <a:t>financing</a:t>
            </a:r>
            <a:r>
              <a:rPr lang="da-DK" b="1" dirty="0" smtClean="0"/>
              <a:t> in </a:t>
            </a:r>
            <a:r>
              <a:rPr lang="da-DK" b="1" dirty="0" err="1" smtClean="0"/>
              <a:t>unearmarked</a:t>
            </a:r>
            <a:r>
              <a:rPr lang="da-DK" b="1" dirty="0" smtClean="0"/>
              <a:t> and </a:t>
            </a:r>
            <a:r>
              <a:rPr lang="da-DK" b="1" dirty="0" err="1" smtClean="0"/>
              <a:t>softly</a:t>
            </a:r>
            <a:r>
              <a:rPr lang="da-DK" b="1" dirty="0" smtClean="0"/>
              <a:t> </a:t>
            </a:r>
            <a:r>
              <a:rPr lang="da-DK" b="1" dirty="0" err="1" smtClean="0"/>
              <a:t>earmarked</a:t>
            </a:r>
            <a:r>
              <a:rPr lang="da-DK" b="1" dirty="0" smtClean="0"/>
              <a:t> </a:t>
            </a:r>
            <a:r>
              <a:rPr lang="da-DK" b="1" dirty="0" err="1" smtClean="0"/>
              <a:t>funding</a:t>
            </a:r>
            <a:r>
              <a:rPr lang="da-DK" b="1" dirty="0" smtClean="0"/>
              <a:t>.</a:t>
            </a:r>
            <a:endParaRPr lang="da-DK" b="1" dirty="0"/>
          </a:p>
          <a:p>
            <a:pPr>
              <a:buFont typeface="Wingdings" panose="05000000000000000000" pitchFamily="2" charset="2"/>
              <a:buChar char="Ø"/>
            </a:pP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endParaRPr lang="da-DK" dirty="0"/>
          </a:p>
          <a:p>
            <a:endParaRPr lang="da-DK" dirty="0" smtClean="0"/>
          </a:p>
          <a:p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13875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nida_UK">
  <a:themeElements>
    <a:clrScheme name="Danida">
      <a:dk1>
        <a:sysClr val="windowText" lastClr="000000"/>
      </a:dk1>
      <a:lt1>
        <a:sysClr val="window" lastClr="FFFFFF"/>
      </a:lt1>
      <a:dk2>
        <a:srgbClr val="6D6E71"/>
      </a:dk2>
      <a:lt2>
        <a:srgbClr val="FFCB1F"/>
      </a:lt2>
      <a:accent1>
        <a:srgbClr val="FFCB1F"/>
      </a:accent1>
      <a:accent2>
        <a:srgbClr val="FFDF9B"/>
      </a:accent2>
      <a:accent3>
        <a:srgbClr val="001A4B"/>
      </a:accent3>
      <a:accent4>
        <a:srgbClr val="5F7299"/>
      </a:accent4>
      <a:accent5>
        <a:srgbClr val="9FA7C2"/>
      </a:accent5>
      <a:accent6>
        <a:srgbClr val="BAA254"/>
      </a:accent6>
      <a:hlink>
        <a:srgbClr val="9FA7C2"/>
      </a:hlink>
      <a:folHlink>
        <a:srgbClr val="001A4B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bg2"/>
          </a:solidFill>
        </a:ln>
      </a:spPr>
      <a:bodyPr rtlCol="0" anchor="ctr"/>
      <a:lstStyle>
        <a:defPPr algn="l">
          <a:defRPr sz="2000" smtClean="0">
            <a:solidFill>
              <a:schemeClr val="accent3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anida">
    <a:dk1>
      <a:sysClr val="windowText" lastClr="000000"/>
    </a:dk1>
    <a:lt1>
      <a:sysClr val="window" lastClr="FFFFFF"/>
    </a:lt1>
    <a:dk2>
      <a:srgbClr val="6D6E71"/>
    </a:dk2>
    <a:lt2>
      <a:srgbClr val="FFCB1F"/>
    </a:lt2>
    <a:accent1>
      <a:srgbClr val="FFCB1F"/>
    </a:accent1>
    <a:accent2>
      <a:srgbClr val="FFDF9B"/>
    </a:accent2>
    <a:accent3>
      <a:srgbClr val="001A4B"/>
    </a:accent3>
    <a:accent4>
      <a:srgbClr val="5F7299"/>
    </a:accent4>
    <a:accent5>
      <a:srgbClr val="9FA7C2"/>
    </a:accent5>
    <a:accent6>
      <a:srgbClr val="BAA254"/>
    </a:accent6>
    <a:hlink>
      <a:srgbClr val="9FA7C2"/>
    </a:hlink>
    <a:folHlink>
      <a:srgbClr val="001A4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A1E250EEA8D1A4692C194466B2A6DFB" ma:contentTypeVersion="1" ma:contentTypeDescription="Opret et nyt dokument." ma:contentTypeScope="" ma:versionID="89f28a0e123d1aabdebdbb9e498714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7cc259a46ac3b5c65ed725e5048bf3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tartdato for planlægning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lutdato for planlægning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931B4C-D838-4C8C-A481-7F2075CC2F9E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29C9C15-13A6-45D9-A2FB-E3DC8E30F0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C7420B-8324-4713-863D-644540476F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987</Words>
  <Application>Microsoft Office PowerPoint</Application>
  <PresentationFormat>Skærmshow (4:3)</PresentationFormat>
  <Paragraphs>168</Paragraphs>
  <Slides>13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Arial</vt:lpstr>
      <vt:lpstr>Calibri</vt:lpstr>
      <vt:lpstr>Verdana</vt:lpstr>
      <vt:lpstr>Wingdings</vt:lpstr>
      <vt:lpstr>Danida_UK</vt:lpstr>
      <vt:lpstr> Humanitarian &amp; development cooperation   Jette Michelsen &amp; Thomas Hansen   International Donor Group – Civil Society   12. June 2018 – Copenhagen</vt:lpstr>
      <vt:lpstr>The humanitarian-development nexus</vt:lpstr>
      <vt:lpstr>The New Way of Working</vt:lpstr>
      <vt:lpstr>Collective outcomes Blending humanitarian and development aid streams &amp; Operationalising hum-dev nexus  </vt:lpstr>
      <vt:lpstr>Collective outcomes Blending humanitarian and development aid streams &amp; Operationalising hum-dev nexus</vt:lpstr>
      <vt:lpstr>Displacement – also a development task </vt:lpstr>
      <vt:lpstr>Humanitarian-development nexus in pilot countries</vt:lpstr>
      <vt:lpstr>Localisation at the centre of the nexus</vt:lpstr>
      <vt:lpstr>Grand Bargain commitments</vt:lpstr>
      <vt:lpstr>Implications for Danish civil society support</vt:lpstr>
      <vt:lpstr>First ever common application proces</vt:lpstr>
      <vt:lpstr>Implications/ results </vt:lpstr>
      <vt:lpstr>Discussion</vt:lpstr>
    </vt:vector>
  </TitlesOfParts>
  <Company>Udenrigsministeriet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Sabrina Meersohn Meinecke</dc:creator>
  <cp:lastModifiedBy>Thomas Nikolaj Hansen</cp:lastModifiedBy>
  <cp:revision>134</cp:revision>
  <cp:lastPrinted>2018-01-23T11:55:48Z</cp:lastPrinted>
  <dcterms:created xsi:type="dcterms:W3CDTF">2015-09-30T11:56:53Z</dcterms:created>
  <dcterms:modified xsi:type="dcterms:W3CDTF">2018-06-12T11:15:28Z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0x010100DA1E250EEA8D1A4692C194466B2A6DFB</vt:lpwstr>
  </property>
</Properties>
</file>