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9" r:id="rId4"/>
    <p:sldId id="265" r:id="rId5"/>
    <p:sldId id="263" r:id="rId6"/>
    <p:sldId id="257" r:id="rId7"/>
    <p:sldId id="261" r:id="rId8"/>
    <p:sldId id="260" r:id="rId9"/>
    <p:sldId id="266" r:id="rId10"/>
    <p:sldId id="267" r:id="rId11"/>
    <p:sldId id="258" r:id="rId12"/>
    <p:sldId id="262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4660"/>
  </p:normalViewPr>
  <p:slideViewPr>
    <p:cSldViewPr>
      <p:cViewPr varScale="1">
        <p:scale>
          <a:sx n="73" d="100"/>
          <a:sy n="73" d="100"/>
        </p:scale>
        <p:origin x="3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CB322B-C8CF-42AD-95B3-841BA6E72BCA}" type="datetimeFigureOut">
              <a:rPr lang="en-GB" smtClean="0"/>
              <a:t>12/06/2018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DF69CE-9DE9-44F9-90E5-4660CB07959B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573016"/>
            <a:ext cx="8208912" cy="2808312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5 Assurances Sought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NGO’s, UN &amp; Multilaterals, Suppliers 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NGO Analysis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New Safeguarding Due Diligence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Ongoing Next Steps</a:t>
            </a:r>
          </a:p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Safeguarding Update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85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501008"/>
            <a:ext cx="7992888" cy="316835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Pilot </a:t>
            </a:r>
            <a:r>
              <a:rPr lang="en-GB" sz="2400" dirty="0">
                <a:latin typeface="Arial Black" panose="020B0A04020102020204" pitchFamily="34" charset="0"/>
              </a:rPr>
              <a:t>&amp; External </a:t>
            </a:r>
            <a:r>
              <a:rPr lang="en-GB" sz="2400" dirty="0" smtClean="0">
                <a:latin typeface="Arial Black" panose="020B0A04020102020204" pitchFamily="34" charset="0"/>
              </a:rPr>
              <a:t>Feedback</a:t>
            </a:r>
          </a:p>
          <a:p>
            <a:pPr algn="l"/>
            <a:endParaRPr lang="en-GB" sz="2400" dirty="0">
              <a:latin typeface="Arial Black" panose="020B0A04020102020204" pitchFamily="34" charset="0"/>
            </a:endParaRPr>
          </a:p>
          <a:p>
            <a:pPr algn="l"/>
            <a:r>
              <a:rPr lang="en-GB" sz="2100" dirty="0" smtClean="0">
                <a:latin typeface="Arial Black" panose="020B0A04020102020204" pitchFamily="34" charset="0"/>
              </a:rPr>
              <a:t>Must meet </a:t>
            </a:r>
            <a:r>
              <a:rPr lang="en-GB" sz="2100" b="1" u="sng" dirty="0" smtClean="0">
                <a:latin typeface="Arial Black" panose="020B0A04020102020204" pitchFamily="34" charset="0"/>
              </a:rPr>
              <a:t>all</a:t>
            </a:r>
            <a:r>
              <a:rPr lang="en-GB" sz="2100" dirty="0" smtClean="0">
                <a:latin typeface="Arial Black" panose="020B0A04020102020204" pitchFamily="34" charset="0"/>
              </a:rPr>
              <a:t> 6 safeguarding (</a:t>
            </a:r>
            <a:r>
              <a:rPr lang="en-GB" sz="2100" dirty="0" err="1" smtClean="0">
                <a:latin typeface="Arial Black" panose="020B0A04020102020204" pitchFamily="34" charset="0"/>
              </a:rPr>
              <a:t>PSEA</a:t>
            </a:r>
            <a:r>
              <a:rPr lang="en-GB" sz="2100" dirty="0" smtClean="0">
                <a:latin typeface="Arial Black" panose="020B0A04020102020204" pitchFamily="34" charset="0"/>
              </a:rPr>
              <a:t> &amp; H) due diligence areas </a:t>
            </a:r>
          </a:p>
          <a:p>
            <a:pPr algn="l"/>
            <a:endParaRPr lang="en-GB" sz="2400" dirty="0" smtClean="0">
              <a:latin typeface="Arial Black" panose="020B0A04020102020204" pitchFamily="34" charset="0"/>
            </a:endParaRP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Risk-based approach</a:t>
            </a:r>
          </a:p>
          <a:p>
            <a:pPr algn="l"/>
            <a:endParaRPr lang="en-GB" sz="2400" dirty="0" smtClean="0">
              <a:latin typeface="Arial Black" panose="020B0A04020102020204" pitchFamily="34" charset="0"/>
            </a:endParaRP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Informing Partners</a:t>
            </a:r>
          </a:p>
          <a:p>
            <a:pPr algn="l"/>
            <a:endParaRPr lang="en-GB" sz="2400" dirty="0" smtClean="0">
              <a:latin typeface="Arial Black" panose="020B0A04020102020204" pitchFamily="34" charset="0"/>
            </a:endParaRP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Clinics, Training, Annual Reviews &amp; PMC</a:t>
            </a:r>
          </a:p>
          <a:p>
            <a:pPr algn="l"/>
            <a:endParaRPr lang="en-GB" sz="2400" dirty="0"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Minimums &amp; Approach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22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188641"/>
            <a:ext cx="7772400" cy="79208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/>
              <a:t>Safeguarding (</a:t>
            </a:r>
            <a:r>
              <a:rPr lang="en-GB" sz="2800" b="1" dirty="0" err="1" smtClean="0"/>
              <a:t>PSEA</a:t>
            </a:r>
            <a:r>
              <a:rPr lang="en-GB" sz="2800" b="1" dirty="0" smtClean="0"/>
              <a:t> &amp; H) Due Diligence</a:t>
            </a:r>
            <a:endParaRPr lang="en-GB" sz="28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8064896" cy="5664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515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366555"/>
            <a:ext cx="8229600" cy="758189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 smtClean="0"/>
              <a:t>Interdependency of Safeguarding (</a:t>
            </a:r>
            <a:r>
              <a:rPr lang="en-GB" sz="2800" b="1" dirty="0" err="1" smtClean="0"/>
              <a:t>PSEA</a:t>
            </a:r>
            <a:r>
              <a:rPr lang="en-GB" sz="2800" b="1" dirty="0" smtClean="0"/>
              <a:t> &amp; H)</a:t>
            </a:r>
            <a:endParaRPr lang="en-GB" sz="28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26333"/>
            <a:ext cx="554461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61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 smtClean="0"/>
              <a:t>Safeguarding (</a:t>
            </a:r>
            <a:r>
              <a:rPr lang="en-GB" sz="3200" b="1" dirty="0" err="1" smtClean="0"/>
              <a:t>PSEA</a:t>
            </a:r>
            <a:r>
              <a:rPr lang="en-GB" sz="3200" b="1" dirty="0" smtClean="0"/>
              <a:t> &amp; H) Flow Chart</a:t>
            </a:r>
            <a:endParaRPr lang="en-GB" sz="32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64096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743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HR Recruitment Process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648121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3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068960"/>
            <a:ext cx="8496944" cy="3789040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 Black" panose="020B0A04020102020204" pitchFamily="34" charset="0"/>
              </a:rPr>
              <a:t>Permanent </a:t>
            </a:r>
            <a:r>
              <a:rPr lang="en-GB" sz="7200" dirty="0" err="1" smtClean="0">
                <a:latin typeface="Arial Black" panose="020B0A04020102020204" pitchFamily="34" charset="0"/>
              </a:rPr>
              <a:t>DfID</a:t>
            </a:r>
            <a:r>
              <a:rPr lang="en-GB" sz="7200" dirty="0" smtClean="0">
                <a:latin typeface="Arial Black" panose="020B0A04020102020204" pitchFamily="34" charset="0"/>
              </a:rPr>
              <a:t> Safeguarding Unit</a:t>
            </a:r>
          </a:p>
          <a:p>
            <a:pPr algn="l"/>
            <a:endParaRPr lang="en-GB" sz="7200" dirty="0" smtClean="0">
              <a:latin typeface="Arial Black" panose="020B0A040201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GB" sz="7200" dirty="0">
                <a:latin typeface="Arial Black" panose="020B0A04020102020204" pitchFamily="34" charset="0"/>
              </a:rPr>
              <a:t>4 </a:t>
            </a:r>
            <a:r>
              <a:rPr lang="en-GB" sz="7200" dirty="0" smtClean="0">
                <a:latin typeface="Arial Black" panose="020B0A04020102020204" pitchFamily="34" charset="0"/>
              </a:rPr>
              <a:t>policy expert </a:t>
            </a:r>
            <a:r>
              <a:rPr lang="en-GB" sz="7200" dirty="0">
                <a:latin typeface="Arial Black" panose="020B0A04020102020204" pitchFamily="34" charset="0"/>
              </a:rPr>
              <a:t>working groups </a:t>
            </a:r>
            <a:r>
              <a:rPr lang="en-GB" sz="7200" dirty="0" smtClean="0">
                <a:latin typeface="Arial Black" panose="020B0A04020102020204" pitchFamily="34" charset="0"/>
              </a:rPr>
              <a:t>– </a:t>
            </a:r>
          </a:p>
          <a:p>
            <a:pPr marL="800100" lvl="1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Ensuring </a:t>
            </a:r>
            <a:r>
              <a:rPr lang="en-GB" sz="7200" dirty="0">
                <a:latin typeface="Arial" panose="020B0604020202020204" pitchFamily="34" charset="0"/>
                <a:cs typeface="Arial" panose="020B0604020202020204" pitchFamily="34" charset="0"/>
              </a:rPr>
              <a:t>accountability systems that prioritises beneficiaries and </a:t>
            </a: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survivors</a:t>
            </a:r>
          </a:p>
          <a:p>
            <a:pPr marL="800100" lvl="1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Shifting </a:t>
            </a:r>
            <a:r>
              <a:rPr lang="en-GB" sz="7200" dirty="0">
                <a:latin typeface="Arial" panose="020B0604020202020204" pitchFamily="34" charset="0"/>
                <a:cs typeface="Arial" panose="020B0604020202020204" pitchFamily="34" charset="0"/>
              </a:rPr>
              <a:t>organisational culture to tackle power imbalances and gender </a:t>
            </a: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inequality</a:t>
            </a:r>
          </a:p>
          <a:p>
            <a:pPr marL="800100" lvl="1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</a:t>
            </a:r>
            <a:r>
              <a:rPr lang="en-GB" sz="7200" dirty="0">
                <a:latin typeface="Arial" panose="020B0604020202020204" pitchFamily="34" charset="0"/>
                <a:cs typeface="Arial" panose="020B0604020202020204" pitchFamily="34" charset="0"/>
              </a:rPr>
              <a:t>safeguards across the employment cycle; and </a:t>
            </a:r>
            <a:endParaRPr lang="en-GB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Ensuring </a:t>
            </a:r>
            <a:r>
              <a:rPr lang="en-GB" sz="7200" dirty="0">
                <a:latin typeface="Arial" panose="020B0604020202020204" pitchFamily="34" charset="0"/>
                <a:cs typeface="Arial" panose="020B0604020202020204" pitchFamily="34" charset="0"/>
              </a:rPr>
              <a:t>full accountability through rigorous reporting and complaints </a:t>
            </a:r>
            <a:r>
              <a:rPr lang="en-GB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mechanisms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en-GB" sz="7200" dirty="0" smtClean="0">
              <a:latin typeface="Arial Black" panose="020B0A040201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 Black" panose="020B0A04020102020204" pitchFamily="34" charset="0"/>
              </a:rPr>
              <a:t>CC and IDC inquiries reporting in Autumn on Oxfam &amp; </a:t>
            </a:r>
            <a:r>
              <a:rPr lang="en-GB" sz="7200" dirty="0" err="1" smtClean="0">
                <a:latin typeface="Arial Black" panose="020B0A04020102020204" pitchFamily="34" charset="0"/>
              </a:rPr>
              <a:t>SCUK</a:t>
            </a:r>
            <a:endParaRPr lang="en-GB" sz="7200" dirty="0" smtClean="0">
              <a:latin typeface="Arial Black" panose="020B0A040201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en-GB" sz="7200" dirty="0" smtClean="0">
              <a:latin typeface="Arial Black" panose="020B0A040201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GB" sz="7200" dirty="0" smtClean="0">
                <a:latin typeface="Arial Black" panose="020B0A04020102020204" pitchFamily="34" charset="0"/>
              </a:rPr>
              <a:t>October Safeguarding Conference</a:t>
            </a:r>
          </a:p>
          <a:p>
            <a:pPr algn="l"/>
            <a:endParaRPr lang="en-GB" sz="2400" dirty="0"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8229600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Ongoing Next Steps…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5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573016"/>
            <a:ext cx="8208912" cy="2808312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Environment is preventative and protects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Safeguarding Policy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Clarity on Allegations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Organisational Culture</a:t>
            </a:r>
            <a:endParaRPr lang="en-GB" sz="28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 smtClean="0">
                <a:latin typeface="Arial Black" panose="020B0A04020102020204" pitchFamily="34" charset="0"/>
                <a:cs typeface="Arial" panose="020B0604020202020204" pitchFamily="34" charset="0"/>
              </a:rPr>
              <a:t>Referral of Concerns</a:t>
            </a:r>
          </a:p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Safeguarding Update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9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400800" cy="2232248"/>
          </a:xfrm>
        </p:spPr>
        <p:txBody>
          <a:bodyPr/>
          <a:lstStyle/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NGO’s per Income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88" y="3068960"/>
            <a:ext cx="784887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907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379462"/>
            <a:ext cx="6400800" cy="2304256"/>
          </a:xfrm>
        </p:spPr>
        <p:txBody>
          <a:bodyPr/>
          <a:lstStyle/>
          <a:p>
            <a:pPr algn="l"/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NGO Analysis – RAG Ratings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18406" y="3263939"/>
            <a:ext cx="7560840" cy="2756139"/>
          </a:xfrm>
          <a:prstGeom prst="rect">
            <a:avLst/>
          </a:prstGeom>
        </p:spPr>
        <p:txBody>
          <a:bodyPr wrap="square" lIns="182880" rIns="182880" bIns="73152">
            <a:spAutoFit/>
          </a:bodyPr>
          <a:lstStyle/>
          <a:p>
            <a:r>
              <a:rPr lang="en-GB" sz="2400" dirty="0" smtClean="0"/>
              <a:t>Green RAG rating - assurance </a:t>
            </a:r>
            <a:r>
              <a:rPr lang="en-GB" sz="2400" dirty="0"/>
              <a:t>against all 5</a:t>
            </a:r>
            <a:r>
              <a:rPr lang="en-GB" sz="2400" dirty="0" smtClean="0"/>
              <a:t> </a:t>
            </a:r>
            <a:r>
              <a:rPr lang="en-GB" sz="2400" dirty="0"/>
              <a:t>areas </a:t>
            </a:r>
            <a:endParaRPr lang="en-GB" sz="2400" dirty="0" smtClean="0"/>
          </a:p>
          <a:p>
            <a:r>
              <a:rPr lang="en-GB" sz="2400" dirty="0" smtClean="0"/>
              <a:t>Amber </a:t>
            </a:r>
            <a:r>
              <a:rPr lang="en-GB" sz="2400" dirty="0"/>
              <a:t>RAG rating </a:t>
            </a:r>
            <a:r>
              <a:rPr lang="en-GB" sz="2400" dirty="0" smtClean="0"/>
              <a:t>- assurance </a:t>
            </a:r>
            <a:r>
              <a:rPr lang="en-GB" sz="2400" dirty="0"/>
              <a:t>providing a minimum of 2 of the 5 </a:t>
            </a:r>
            <a:r>
              <a:rPr lang="en-GB" sz="2400" dirty="0" smtClean="0"/>
              <a:t>areas</a:t>
            </a:r>
          </a:p>
          <a:p>
            <a:r>
              <a:rPr lang="en-GB" sz="2400" dirty="0" smtClean="0"/>
              <a:t>Red RAG rating – assurance in 1 or less of the 5 areas</a:t>
            </a:r>
            <a:r>
              <a:rPr lang="en-GB" sz="2400" dirty="0"/>
              <a:t> </a:t>
            </a:r>
          </a:p>
          <a:p>
            <a:pPr defTabSz="1219170">
              <a:lnSpc>
                <a:spcPct val="95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>
              <a:lnSpc>
                <a:spcPct val="95000"/>
              </a:lnSpc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219170">
              <a:lnSpc>
                <a:spcPct val="95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2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379462"/>
            <a:ext cx="6400800" cy="2304256"/>
          </a:xfrm>
        </p:spPr>
        <p:txBody>
          <a:bodyPr/>
          <a:lstStyle/>
          <a:p>
            <a:pPr algn="l"/>
            <a:r>
              <a:rPr lang="en-GB" sz="2800" dirty="0" smtClean="0">
                <a:latin typeface="Arial Black" panose="020B0A04020102020204" pitchFamily="34" charset="0"/>
              </a:rPr>
              <a:t>Scoring Criteria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NGO Analysis – Quality Control Evidence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95536" y="3933056"/>
            <a:ext cx="7560840" cy="2225225"/>
          </a:xfrm>
          <a:prstGeom prst="rect">
            <a:avLst/>
          </a:prstGeom>
        </p:spPr>
        <p:txBody>
          <a:bodyPr wrap="square" lIns="182880" rIns="182880" bIns="73152">
            <a:spAutoFit/>
          </a:bodyPr>
          <a:lstStyle/>
          <a:p>
            <a:pPr defTabSz="1219170">
              <a:lnSpc>
                <a:spcPct val="95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NGO’s scored a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(Evidence of meeting all 4 of the indicators)</a:t>
            </a:r>
          </a:p>
          <a:p>
            <a:pPr defTabSz="1219170">
              <a:lnSpc>
                <a:spcPct val="95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114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NGO’s scored a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(Evidence of meeting 1, 2 or 3 of the quality indicators)</a:t>
            </a:r>
          </a:p>
          <a:p>
            <a:pPr defTabSz="1219170">
              <a:lnSpc>
                <a:spcPct val="95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scored a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(No evidence of meeting any of the indicators)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6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379462"/>
            <a:ext cx="6400800" cy="2304256"/>
          </a:xfrm>
        </p:spPr>
        <p:txBody>
          <a:bodyPr/>
          <a:lstStyle/>
          <a:p>
            <a:pPr algn="l"/>
            <a:r>
              <a:rPr lang="en-GB" sz="2800" dirty="0" smtClean="0">
                <a:latin typeface="Arial Black" panose="020B0A04020102020204" pitchFamily="34" charset="0"/>
              </a:rPr>
              <a:t>179 responses</a:t>
            </a:r>
          </a:p>
          <a:p>
            <a:pPr algn="l"/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 algn="l"/>
            <a:endParaRPr lang="en-GB" sz="2800" dirty="0" smtClean="0">
              <a:latin typeface="Arial Black" panose="020B0A04020102020204" pitchFamily="34" charset="0"/>
            </a:endParaRPr>
          </a:p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NGO Analysis – RAG Results</a:t>
            </a:r>
            <a:endParaRPr lang="en-GB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1422787" y="4162205"/>
            <a:ext cx="1977948" cy="1977946"/>
          </a:xfrm>
          <a:prstGeom prst="ellipse">
            <a:avLst/>
          </a:prstGeom>
          <a:noFill/>
          <a:ln w="266700" cap="rnd" cmpd="sng" algn="ctr">
            <a:solidFill>
              <a:srgbClr val="57565A">
                <a:alpha val="2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2400" kern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1615115" y="4363191"/>
            <a:ext cx="1593291" cy="1593288"/>
          </a:xfrm>
          <a:prstGeom prst="ellipse">
            <a:avLst/>
          </a:prstGeom>
          <a:noFill/>
          <a:ln w="266700" cap="rnd" cmpd="sng" algn="ctr">
            <a:solidFill>
              <a:srgbClr val="57565A">
                <a:alpha val="2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2400" kern="0" dirty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1805059" y="4544477"/>
            <a:ext cx="1213402" cy="1213401"/>
          </a:xfrm>
          <a:prstGeom prst="ellipse">
            <a:avLst/>
          </a:prstGeom>
          <a:noFill/>
          <a:ln w="266700" cap="rnd" cmpd="sng" algn="ctr">
            <a:solidFill>
              <a:srgbClr val="57565A">
                <a:alpha val="2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2400" kern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7" name="Oval 12"/>
          <p:cNvSpPr>
            <a:spLocks noChangeArrowheads="1"/>
          </p:cNvSpPr>
          <p:nvPr/>
        </p:nvSpPr>
        <p:spPr bwMode="auto">
          <a:xfrm>
            <a:off x="467544" y="4332344"/>
            <a:ext cx="563552" cy="563552"/>
          </a:xfrm>
          <a:prstGeom prst="ellipse">
            <a:avLst/>
          </a:prstGeom>
          <a:solidFill>
            <a:srgbClr val="92D050"/>
          </a:solidFill>
          <a:ln w="9525">
            <a:noFill/>
            <a:round/>
            <a:headEnd/>
            <a:tailEnd/>
          </a:ln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1219170">
              <a:defRPr/>
            </a:pPr>
            <a:r>
              <a:rPr lang="en-US" sz="1600" kern="0" dirty="0">
                <a:solidFill>
                  <a:srgbClr val="FFFFFF"/>
                </a:solidFill>
                <a:latin typeface="Open Sans Light"/>
              </a:rPr>
              <a:t>79%</a:t>
            </a:r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>
            <a:off x="467544" y="5013176"/>
            <a:ext cx="563552" cy="563552"/>
          </a:xfrm>
          <a:prstGeom prst="ellipse">
            <a:avLst/>
          </a:prstGeom>
          <a:solidFill>
            <a:srgbClr val="F49D00"/>
          </a:solidFill>
          <a:ln w="9525">
            <a:noFill/>
            <a:round/>
            <a:headEnd/>
            <a:tailEnd/>
          </a:ln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1219170">
              <a:defRPr/>
            </a:pPr>
            <a:r>
              <a:rPr lang="en-US" sz="1600" kern="0" dirty="0">
                <a:solidFill>
                  <a:srgbClr val="FFFFFF"/>
                </a:solidFill>
                <a:latin typeface="Open Sans Light"/>
              </a:rPr>
              <a:t>21%</a:t>
            </a:r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467544" y="5757878"/>
            <a:ext cx="563552" cy="563552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1219170">
              <a:defRPr/>
            </a:pPr>
            <a:r>
              <a:rPr lang="en-US" sz="1600" kern="0" dirty="0">
                <a:solidFill>
                  <a:srgbClr val="FFFFFF"/>
                </a:solidFill>
                <a:latin typeface="Open Sans Light"/>
              </a:rPr>
              <a:t>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59424" y="4360192"/>
            <a:ext cx="5184576" cy="997196"/>
          </a:xfrm>
          <a:prstGeom prst="rect">
            <a:avLst/>
          </a:prstGeom>
        </p:spPr>
        <p:txBody>
          <a:bodyPr wrap="square" lIns="182880" rIns="182880" bIns="73152">
            <a:spAutoFit/>
          </a:bodyPr>
          <a:lstStyle/>
          <a:p>
            <a:pPr marL="171450" indent="-171450" defTabSz="1219170">
              <a:lnSpc>
                <a:spcPct val="95000"/>
              </a:lnSpc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142 NGOs 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rated as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1219170">
              <a:lnSpc>
                <a:spcPct val="95000"/>
              </a:lnSpc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37 NGOs 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rated as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Amber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1219170">
              <a:lnSpc>
                <a:spcPct val="95000"/>
              </a:lnSpc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0 NGOs - rated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/>
          <p:cNvCxnSpPr>
            <a:stCxn id="9" idx="7"/>
          </p:cNvCxnSpPr>
          <p:nvPr/>
        </p:nvCxnSpPr>
        <p:spPr>
          <a:xfrm flipV="1">
            <a:off x="948566" y="4531590"/>
            <a:ext cx="1384644" cy="1308818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" name="Straight Connector 11"/>
          <p:cNvCxnSpPr>
            <a:stCxn id="8" idx="7"/>
          </p:cNvCxnSpPr>
          <p:nvPr/>
        </p:nvCxnSpPr>
        <p:spPr>
          <a:xfrm flipV="1">
            <a:off x="948566" y="4316491"/>
            <a:ext cx="1384644" cy="779215"/>
          </a:xfrm>
          <a:prstGeom prst="line">
            <a:avLst/>
          </a:prstGeom>
          <a:noFill/>
          <a:ln w="6350" cap="flat" cmpd="sng" algn="ctr">
            <a:solidFill>
              <a:srgbClr val="F49D00"/>
            </a:solidFill>
            <a:prstDash val="solid"/>
          </a:ln>
          <a:effectLst/>
        </p:spPr>
      </p:cxnSp>
      <p:cxnSp>
        <p:nvCxnSpPr>
          <p:cNvPr id="16" name="Straight Connector 15"/>
          <p:cNvCxnSpPr/>
          <p:nvPr/>
        </p:nvCxnSpPr>
        <p:spPr>
          <a:xfrm flipH="1">
            <a:off x="1031095" y="4092562"/>
            <a:ext cx="1380665" cy="451915"/>
          </a:xfrm>
          <a:prstGeom prst="line">
            <a:avLst/>
          </a:prstGeom>
          <a:noFill/>
          <a:ln w="6350" cap="flat" cmpd="sng" algn="ctr">
            <a:solidFill>
              <a:srgbClr val="92D050"/>
            </a:solidFill>
            <a:prstDash val="solid"/>
          </a:ln>
          <a:effectLst/>
        </p:spPr>
      </p:cxnSp>
      <p:sp>
        <p:nvSpPr>
          <p:cNvPr id="19" name="Arc 18"/>
          <p:cNvSpPr>
            <a:spLocks noChangeAspect="1"/>
          </p:cNvSpPr>
          <p:nvPr/>
        </p:nvSpPr>
        <p:spPr>
          <a:xfrm>
            <a:off x="1422787" y="4160283"/>
            <a:ext cx="1977948" cy="1977946"/>
          </a:xfrm>
          <a:prstGeom prst="arc">
            <a:avLst>
              <a:gd name="adj1" fmla="val 16200000"/>
              <a:gd name="adj2" fmla="val 21416903"/>
            </a:avLst>
          </a:prstGeom>
          <a:noFill/>
          <a:ln w="266700" cap="rnd" cmpd="sng" algn="ctr">
            <a:solidFill>
              <a:srgbClr val="92D05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2400" kern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1615114" y="4363191"/>
            <a:ext cx="1593291" cy="1593288"/>
          </a:xfrm>
          <a:prstGeom prst="arc">
            <a:avLst>
              <a:gd name="adj1" fmla="val 16200000"/>
              <a:gd name="adj2" fmla="val 20103805"/>
            </a:avLst>
          </a:prstGeom>
          <a:noFill/>
          <a:ln w="26670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2400" kern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2315971" y="4485783"/>
            <a:ext cx="184731" cy="256673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pPr defTabSz="1219170">
              <a:lnSpc>
                <a:spcPct val="89000"/>
              </a:lnSpc>
              <a:defRPr/>
            </a:pPr>
            <a:endParaRPr lang="en-US" sz="1200" kern="0" dirty="0">
              <a:solidFill>
                <a:srgbClr val="FFFFFF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0858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9" grpId="0" animBg="1"/>
      <p:bldP spid="22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400800" cy="2232248"/>
          </a:xfrm>
        </p:spPr>
        <p:txBody>
          <a:bodyPr/>
          <a:lstStyle/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NGO Analysis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838" y="3140968"/>
            <a:ext cx="6662737" cy="353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8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400800" cy="2232248"/>
          </a:xfrm>
        </p:spPr>
        <p:txBody>
          <a:bodyPr/>
          <a:lstStyle/>
          <a:p>
            <a:pPr algn="l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NGO Analysis: Under-reporting?  Misunderstanding?</a:t>
            </a:r>
            <a:br>
              <a:rPr lang="en-GB" sz="2400" b="1" dirty="0" smtClean="0"/>
            </a:br>
            <a:r>
              <a:rPr lang="en-GB" sz="2000" b="1" dirty="0" smtClean="0"/>
              <a:t>Correlation </a:t>
            </a:r>
            <a:r>
              <a:rPr lang="en-GB" sz="2000" b="1" dirty="0"/>
              <a:t>between Safeguarding &amp; </a:t>
            </a:r>
            <a:r>
              <a:rPr lang="en-GB" sz="2000" b="1" dirty="0" smtClean="0"/>
              <a:t>Whistleblowing?</a:t>
            </a:r>
            <a:endParaRPr lang="en-GB" sz="2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9"/>
            <a:ext cx="864096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654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7344816" cy="2232248"/>
          </a:xfrm>
        </p:spPr>
        <p:txBody>
          <a:bodyPr>
            <a:normAutofit/>
          </a:bodyPr>
          <a:lstStyle/>
          <a:p>
            <a:pPr algn="l"/>
            <a:endParaRPr lang="en-GB" sz="2400" dirty="0" smtClean="0">
              <a:latin typeface="Arial Black" panose="020B0A04020102020204" pitchFamily="34" charset="0"/>
            </a:endParaRP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All NGO’s receiving grants and contracts</a:t>
            </a: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UN &amp; Multilaterals – central assurances</a:t>
            </a:r>
          </a:p>
          <a:p>
            <a:pPr algn="l"/>
            <a:r>
              <a:rPr lang="en-GB" sz="2400" dirty="0" smtClean="0">
                <a:latin typeface="Arial Black" panose="020B0A04020102020204" pitchFamily="34" charset="0"/>
              </a:rPr>
              <a:t>Commercial Suppliers</a:t>
            </a:r>
            <a:endParaRPr lang="en-GB" sz="2400" dirty="0"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New, Enhanced &amp; Specific Safeguarding (</a:t>
            </a:r>
            <a:r>
              <a:rPr lang="en-GB" dirty="0" err="1" smtClean="0"/>
              <a:t>PSEA</a:t>
            </a:r>
            <a:r>
              <a:rPr lang="en-GB" dirty="0" smtClean="0"/>
              <a:t> &amp; H) </a:t>
            </a:r>
            <a:br>
              <a:rPr lang="en-GB" dirty="0" smtClean="0"/>
            </a:br>
            <a:r>
              <a:rPr lang="en-GB" dirty="0" smtClean="0"/>
              <a:t>Due Diligence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31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246</TotalTime>
  <Words>330</Words>
  <Application>Microsoft Office PowerPoint</Application>
  <PresentationFormat>Skærmshow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Franklin Gothic Book</vt:lpstr>
      <vt:lpstr>Open Sans Light</vt:lpstr>
      <vt:lpstr>Perpetua</vt:lpstr>
      <vt:lpstr>Wingdings</vt:lpstr>
      <vt:lpstr>Wingdings 2</vt:lpstr>
      <vt:lpstr>Equity</vt:lpstr>
      <vt:lpstr>Safeguarding Update</vt:lpstr>
      <vt:lpstr>Safeguarding Update</vt:lpstr>
      <vt:lpstr>NGO’s per Income</vt:lpstr>
      <vt:lpstr>NGO Analysis – RAG Ratings</vt:lpstr>
      <vt:lpstr>NGO Analysis – Quality Control Evidence</vt:lpstr>
      <vt:lpstr>NGO Analysis – RAG Results</vt:lpstr>
      <vt:lpstr>NGO Analysis</vt:lpstr>
      <vt:lpstr>NGO Analysis: Under-reporting?  Misunderstanding? Correlation between Safeguarding &amp; Whistleblowing?</vt:lpstr>
      <vt:lpstr>New, Enhanced &amp; Specific Safeguarding (PSEA &amp; H)  Due Diligence</vt:lpstr>
      <vt:lpstr>Minimums &amp; Approach</vt:lpstr>
      <vt:lpstr>Safeguarding (PSEA &amp; H) Due Diligence</vt:lpstr>
      <vt:lpstr>Interdependency of Safeguarding (PSEA &amp; H)</vt:lpstr>
      <vt:lpstr>Safeguarding (PSEA &amp; H) Flow Chart</vt:lpstr>
      <vt:lpstr>HR Recruitment Process</vt:lpstr>
      <vt:lpstr>Ongoing Next Steps…</vt:lpstr>
    </vt:vector>
  </TitlesOfParts>
  <Company>DFID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Update</dc:title>
  <dc:creator>Diarmuid ONeill</dc:creator>
  <cp:lastModifiedBy>Thomas Nikolaj Hansen</cp:lastModifiedBy>
  <cp:revision>34</cp:revision>
  <dcterms:created xsi:type="dcterms:W3CDTF">2018-06-09T15:41:32Z</dcterms:created>
  <dcterms:modified xsi:type="dcterms:W3CDTF">2018-06-12T11:12:28Z</dcterms:modified>
</cp:coreProperties>
</file>