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8" r:id="rId1"/>
  </p:sldMasterIdLst>
  <p:notesMasterIdLst>
    <p:notesMasterId r:id="rId28"/>
  </p:notesMasterIdLst>
  <p:handoutMasterIdLst>
    <p:handoutMasterId r:id="rId29"/>
  </p:handoutMasterIdLst>
  <p:sldIdLst>
    <p:sldId id="267" r:id="rId2"/>
    <p:sldId id="292" r:id="rId3"/>
    <p:sldId id="270" r:id="rId4"/>
    <p:sldId id="271" r:id="rId5"/>
    <p:sldId id="273" r:id="rId6"/>
    <p:sldId id="272" r:id="rId7"/>
    <p:sldId id="291" r:id="rId8"/>
    <p:sldId id="290" r:id="rId9"/>
    <p:sldId id="302" r:id="rId10"/>
    <p:sldId id="303" r:id="rId11"/>
    <p:sldId id="294" r:id="rId12"/>
    <p:sldId id="293" r:id="rId13"/>
    <p:sldId id="288" r:id="rId14"/>
    <p:sldId id="279" r:id="rId15"/>
    <p:sldId id="280" r:id="rId16"/>
    <p:sldId id="281" r:id="rId17"/>
    <p:sldId id="282" r:id="rId18"/>
    <p:sldId id="287" r:id="rId19"/>
    <p:sldId id="295" r:id="rId20"/>
    <p:sldId id="296" r:id="rId21"/>
    <p:sldId id="299" r:id="rId22"/>
    <p:sldId id="298" r:id="rId23"/>
    <p:sldId id="300" r:id="rId24"/>
    <p:sldId id="301" r:id="rId25"/>
    <p:sldId id="297" r:id="rId26"/>
    <p:sldId id="285" r:id="rId2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LLMAN Karin" initials="F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8141" autoAdjust="0"/>
  </p:normalViewPr>
  <p:slideViewPr>
    <p:cSldViewPr>
      <p:cViewPr varScale="1">
        <p:scale>
          <a:sx n="15" d="100"/>
          <a:sy n="15" d="100"/>
        </p:scale>
        <p:origin x="-1541" y="-77"/>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8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DCD\Data\SDF\Work%20streams\Data%20Collections\Outputs\REQUESTS\2018\OB\CSO_sample_EU_CHE_AllDAC.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DCD\Data\SDF\Work%20streams\Data%20Collections\Outputs\REQUESTS\2018\OB\Ordered%20Aid%20To%20Through%20CSO%202016.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sdataDCD\Data\SDF\Work%20streams\Data%20Collections\Outputs\REQUESTS\2018\OB\Ordered%20Aid%20To%20Through%20CSO%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ain.oecd.org\sdataDCD\Data\SDF\Work%20streams\Data%20Collections\Outputs\REQUESTS\2018\OB\CSO_sample_EU_CHE_AllD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6.2004133412240599E-2"/>
          <c:y val="3.57012963931976E-2"/>
          <c:w val="0.90230474356861701"/>
          <c:h val="0.74505122343578001"/>
        </c:manualLayout>
      </c:layout>
      <c:barChart>
        <c:barDir val="col"/>
        <c:grouping val="stacked"/>
        <c:varyColors val="0"/>
        <c:ser>
          <c:idx val="1"/>
          <c:order val="0"/>
          <c:tx>
            <c:strRef>
              <c:f>'DAC Members'!$M$92</c:f>
              <c:strCache>
                <c:ptCount val="1"/>
                <c:pt idx="0">
                  <c:v>ODA through CSOs</c:v>
                </c:pt>
              </c:strCache>
            </c:strRef>
          </c:tx>
          <c:spPr>
            <a:solidFill>
              <a:schemeClr val="accent1"/>
            </a:solidFill>
          </c:spPr>
          <c:invertIfNegative val="0"/>
          <c:dLbls>
            <c:numFmt formatCode="#,##0" sourceLinked="0"/>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'DAC Members'!$N$91:$T$91</c:f>
              <c:numCache>
                <c:formatCode>0</c:formatCode>
                <c:ptCount val="7"/>
                <c:pt idx="0">
                  <c:v>2010</c:v>
                </c:pt>
                <c:pt idx="1">
                  <c:v>2011</c:v>
                </c:pt>
                <c:pt idx="2">
                  <c:v>2012</c:v>
                </c:pt>
                <c:pt idx="3">
                  <c:v>2013</c:v>
                </c:pt>
                <c:pt idx="4">
                  <c:v>2014</c:v>
                </c:pt>
                <c:pt idx="5">
                  <c:v>2015</c:v>
                </c:pt>
                <c:pt idx="6">
                  <c:v>2016</c:v>
                </c:pt>
              </c:numCache>
            </c:numRef>
          </c:cat>
          <c:val>
            <c:numRef>
              <c:f>'DAC Members'!$N$92:$T$92</c:f>
              <c:numCache>
                <c:formatCode>0</c:formatCode>
                <c:ptCount val="7"/>
                <c:pt idx="0">
                  <c:v>15362.17411250377</c:v>
                </c:pt>
                <c:pt idx="1">
                  <c:v>15719.757972666061</c:v>
                </c:pt>
                <c:pt idx="2">
                  <c:v>15378.943578188469</c:v>
                </c:pt>
                <c:pt idx="3">
                  <c:v>15519.15855243061</c:v>
                </c:pt>
                <c:pt idx="4">
                  <c:v>16320.228606086839</c:v>
                </c:pt>
                <c:pt idx="5">
                  <c:v>16297.59702347301</c:v>
                </c:pt>
                <c:pt idx="6">
                  <c:v>16582.136627638709</c:v>
                </c:pt>
              </c:numCache>
            </c:numRef>
          </c:val>
          <c:extLst xmlns:c16r2="http://schemas.microsoft.com/office/drawing/2015/06/chart">
            <c:ext xmlns:c16="http://schemas.microsoft.com/office/drawing/2014/chart" uri="{C3380CC4-5D6E-409C-BE32-E72D297353CC}">
              <c16:uniqueId val="{00000000-610D-46D8-BD7D-729145330C80}"/>
            </c:ext>
          </c:extLst>
        </c:ser>
        <c:ser>
          <c:idx val="0"/>
          <c:order val="1"/>
          <c:tx>
            <c:strRef>
              <c:f>'DAC Members'!$M$93</c:f>
              <c:strCache>
                <c:ptCount val="1"/>
                <c:pt idx="0">
                  <c:v>ODA to CSOs</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a:solidFill>
                      <a:schemeClr val="bg2">
                        <a:lumMod val="10000"/>
                      </a:schemeClr>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'DAC Members'!$N$91:$T$91</c:f>
              <c:numCache>
                <c:formatCode>0</c:formatCode>
                <c:ptCount val="7"/>
                <c:pt idx="0">
                  <c:v>2010</c:v>
                </c:pt>
                <c:pt idx="1">
                  <c:v>2011</c:v>
                </c:pt>
                <c:pt idx="2">
                  <c:v>2012</c:v>
                </c:pt>
                <c:pt idx="3">
                  <c:v>2013</c:v>
                </c:pt>
                <c:pt idx="4">
                  <c:v>2014</c:v>
                </c:pt>
                <c:pt idx="5">
                  <c:v>2015</c:v>
                </c:pt>
                <c:pt idx="6">
                  <c:v>2016</c:v>
                </c:pt>
              </c:numCache>
            </c:numRef>
          </c:cat>
          <c:val>
            <c:numRef>
              <c:f>'DAC Members'!$N$93:$T$93</c:f>
              <c:numCache>
                <c:formatCode>0</c:formatCode>
                <c:ptCount val="7"/>
                <c:pt idx="0">
                  <c:v>2036.968185340276</c:v>
                </c:pt>
                <c:pt idx="1">
                  <c:v>1973.122908508263</c:v>
                </c:pt>
                <c:pt idx="2">
                  <c:v>2033.9511086811499</c:v>
                </c:pt>
                <c:pt idx="3">
                  <c:v>2352.6820379038759</c:v>
                </c:pt>
                <c:pt idx="4">
                  <c:v>2610.3599967580471</c:v>
                </c:pt>
                <c:pt idx="5">
                  <c:v>3374.468765957482</c:v>
                </c:pt>
                <c:pt idx="6">
                  <c:v>3185.39280706409</c:v>
                </c:pt>
              </c:numCache>
            </c:numRef>
          </c:val>
          <c:extLst xmlns:c16r2="http://schemas.microsoft.com/office/drawing/2015/06/chart">
            <c:ext xmlns:c16="http://schemas.microsoft.com/office/drawing/2014/chart" uri="{C3380CC4-5D6E-409C-BE32-E72D297353CC}">
              <c16:uniqueId val="{00000001-610D-46D8-BD7D-729145330C80}"/>
            </c:ext>
          </c:extLst>
        </c:ser>
        <c:dLbls>
          <c:showLegendKey val="0"/>
          <c:showVal val="0"/>
          <c:showCatName val="0"/>
          <c:showSerName val="0"/>
          <c:showPercent val="0"/>
          <c:showBubbleSize val="0"/>
        </c:dLbls>
        <c:gapWidth val="56"/>
        <c:overlap val="100"/>
        <c:axId val="166412288"/>
        <c:axId val="166413824"/>
      </c:barChart>
      <c:catAx>
        <c:axId val="166412288"/>
        <c:scaling>
          <c:orientation val="minMax"/>
        </c:scaling>
        <c:delete val="0"/>
        <c:axPos val="b"/>
        <c:numFmt formatCode="0" sourceLinked="1"/>
        <c:majorTickMark val="out"/>
        <c:minorTickMark val="none"/>
        <c:tickLblPos val="nextTo"/>
        <c:txPr>
          <a:bodyPr/>
          <a:lstStyle/>
          <a:p>
            <a:pPr>
              <a:defRPr sz="1100"/>
            </a:pPr>
            <a:endParaRPr lang="en-US"/>
          </a:p>
        </c:txPr>
        <c:crossAx val="166413824"/>
        <c:crosses val="autoZero"/>
        <c:auto val="1"/>
        <c:lblAlgn val="ctr"/>
        <c:lblOffset val="100"/>
        <c:noMultiLvlLbl val="0"/>
      </c:catAx>
      <c:valAx>
        <c:axId val="166413824"/>
        <c:scaling>
          <c:orientation val="minMax"/>
        </c:scaling>
        <c:delete val="0"/>
        <c:axPos val="l"/>
        <c:majorGridlines/>
        <c:numFmt formatCode="General" sourceLinked="0"/>
        <c:majorTickMark val="out"/>
        <c:minorTickMark val="none"/>
        <c:tickLblPos val="nextTo"/>
        <c:txPr>
          <a:bodyPr/>
          <a:lstStyle/>
          <a:p>
            <a:pPr>
              <a:defRPr sz="1100"/>
            </a:pPr>
            <a:endParaRPr lang="en-US"/>
          </a:p>
        </c:txPr>
        <c:crossAx val="166412288"/>
        <c:crosses val="autoZero"/>
        <c:crossBetween val="between"/>
        <c:dispUnits>
          <c:builtInUnit val="thousands"/>
        </c:dispUnits>
      </c:valAx>
    </c:plotArea>
    <c:legend>
      <c:legendPos val="b"/>
      <c:layout>
        <c:manualLayout>
          <c:xMode val="edge"/>
          <c:yMode val="edge"/>
          <c:x val="0.20854241901710199"/>
          <c:y val="0.899207053343684"/>
          <c:w val="0.61102171842794495"/>
          <c:h val="8.2013603933311099E-2"/>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728679437458E-2"/>
          <c:y val="3.4109123456342101E-2"/>
          <c:w val="0.88433658479257005"/>
          <c:h val="0.61237393712882904"/>
        </c:manualLayout>
      </c:layout>
      <c:barChart>
        <c:barDir val="col"/>
        <c:grouping val="stacked"/>
        <c:varyColors val="0"/>
        <c:ser>
          <c:idx val="0"/>
          <c:order val="0"/>
          <c:tx>
            <c:strRef>
              <c:f>'graph 2016'!$C$6</c:f>
              <c:strCache>
                <c:ptCount val="1"/>
                <c:pt idx="0">
                  <c:v>ODA to CSOs</c:v>
                </c:pt>
              </c:strCache>
            </c:strRef>
          </c:tx>
          <c:invertIfNegative val="0"/>
          <c:dLbls>
            <c:delete val="1"/>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2016'!$C$7:$C$36</c:f>
              <c:numCache>
                <c:formatCode>#,##0</c:formatCode>
                <c:ptCount val="30"/>
                <c:pt idx="0">
                  <c:v>3.4741729220655597E-2</c:v>
                </c:pt>
                <c:pt idx="1">
                  <c:v>1.6184297997446211</c:v>
                </c:pt>
                <c:pt idx="2">
                  <c:v>0.27446578179126702</c:v>
                </c:pt>
                <c:pt idx="3">
                  <c:v>0.209208259819854</c:v>
                </c:pt>
                <c:pt idx="4">
                  <c:v>0.177467043456842</c:v>
                </c:pt>
                <c:pt idx="5">
                  <c:v>3.4965484305867029</c:v>
                </c:pt>
                <c:pt idx="6">
                  <c:v>1.841172249327492</c:v>
                </c:pt>
                <c:pt idx="7">
                  <c:v>0.112718321065693</c:v>
                </c:pt>
                <c:pt idx="8">
                  <c:v>6.0667983839929081</c:v>
                </c:pt>
                <c:pt idx="9">
                  <c:v>6.8951375304666204E-2</c:v>
                </c:pt>
                <c:pt idx="10">
                  <c:v>0.37772192525370102</c:v>
                </c:pt>
                <c:pt idx="11">
                  <c:v>3.7812881072157099E-2</c:v>
                </c:pt>
                <c:pt idx="12">
                  <c:v>5.4171566869796101E-2</c:v>
                </c:pt>
                <c:pt idx="13">
                  <c:v>0.49789095954781698</c:v>
                </c:pt>
                <c:pt idx="14">
                  <c:v>3.9867351603359231</c:v>
                </c:pt>
                <c:pt idx="15">
                  <c:v>4.6960187435507512</c:v>
                </c:pt>
                <c:pt idx="16">
                  <c:v>2.7530368075608398</c:v>
                </c:pt>
                <c:pt idx="17">
                  <c:v>3.6190454533732122</c:v>
                </c:pt>
                <c:pt idx="18">
                  <c:v>12.696410811356211</c:v>
                </c:pt>
                <c:pt idx="19">
                  <c:v>10.97385039612344</c:v>
                </c:pt>
                <c:pt idx="20">
                  <c:v>6.5126436124720826</c:v>
                </c:pt>
                <c:pt idx="21">
                  <c:v>1.0848717649906601</c:v>
                </c:pt>
                <c:pt idx="22">
                  <c:v>5.9903912026661801E-3</c:v>
                </c:pt>
                <c:pt idx="23">
                  <c:v>3.2408619696936189</c:v>
                </c:pt>
                <c:pt idx="24">
                  <c:v>2.7125338998244048</c:v>
                </c:pt>
                <c:pt idx="25">
                  <c:v>7.340561719149032</c:v>
                </c:pt>
                <c:pt idx="26">
                  <c:v>8.6839000557562098</c:v>
                </c:pt>
                <c:pt idx="27">
                  <c:v>2.052675204757239</c:v>
                </c:pt>
                <c:pt idx="28">
                  <c:v>10.309418209186861</c:v>
                </c:pt>
                <c:pt idx="29">
                  <c:v>25.821009270267979</c:v>
                </c:pt>
              </c:numCache>
            </c:numRef>
          </c:val>
          <c:extLst xmlns:c16r2="http://schemas.microsoft.com/office/drawing/2015/06/chart">
            <c:ext xmlns:c16="http://schemas.microsoft.com/office/drawing/2014/chart" uri="{C3380CC4-5D6E-409C-BE32-E72D297353CC}">
              <c16:uniqueId val="{00000000-D0AD-4508-BCD1-F70254A54919}"/>
            </c:ext>
          </c:extLst>
        </c:ser>
        <c:ser>
          <c:idx val="1"/>
          <c:order val="1"/>
          <c:tx>
            <c:strRef>
              <c:f>'graph 2016'!$D$6</c:f>
              <c:strCache>
                <c:ptCount val="1"/>
                <c:pt idx="0">
                  <c:v>ODA channelled through CSOs</c:v>
                </c:pt>
              </c:strCache>
            </c:strRef>
          </c:tx>
          <c:invertIfNegative val="0"/>
          <c:dLbls>
            <c:dLbl>
              <c:idx val="0"/>
              <c:layout>
                <c:manualLayout>
                  <c:x val="0"/>
                  <c:y val="-2.8148464973703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AD-4508-BCD1-F70254A54919}"/>
                </c:ext>
              </c:extLst>
            </c:dLbl>
            <c:dLbl>
              <c:idx val="1"/>
              <c:layout>
                <c:manualLayout>
                  <c:x val="0"/>
                  <c:y val="-2.7218640702795099E-2"/>
                </c:manualLayout>
              </c:layout>
              <c:tx>
                <c:rich>
                  <a:bodyPr/>
                  <a:lstStyle/>
                  <a:p>
                    <a:r>
                      <a:rPr lang="en-US"/>
                      <a:t>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AD-4508-BCD1-F70254A54919}"/>
                </c:ext>
              </c:extLst>
            </c:dLbl>
            <c:dLbl>
              <c:idx val="2"/>
              <c:layout>
                <c:manualLayout>
                  <c:x val="0"/>
                  <c:y val="-3.857980081256970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AD-4508-BCD1-F70254A54919}"/>
                </c:ext>
              </c:extLst>
            </c:dLbl>
            <c:dLbl>
              <c:idx val="3"/>
              <c:layout>
                <c:manualLayout>
                  <c:x val="0"/>
                  <c:y val="-4.101679070938050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0AD-4508-BCD1-F70254A54919}"/>
                </c:ext>
              </c:extLst>
            </c:dLbl>
            <c:dLbl>
              <c:idx val="4"/>
              <c:layout>
                <c:manualLayout>
                  <c:x val="0"/>
                  <c:y val="-4.297184442853729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AD-4508-BCD1-F70254A54919}"/>
                </c:ext>
              </c:extLst>
            </c:dLbl>
            <c:dLbl>
              <c:idx val="5"/>
              <c:layout>
                <c:manualLayout>
                  <c:x val="0"/>
                  <c:y val="-4.7246003340491498E-2"/>
                </c:manualLayout>
              </c:layout>
              <c:tx>
                <c:rich>
                  <a:bodyPr/>
                  <a:lstStyle/>
                  <a:p>
                    <a:r>
                      <a:rPr lang="en-US"/>
                      <a:t>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0AD-4508-BCD1-F70254A54919}"/>
                </c:ext>
              </c:extLst>
            </c:dLbl>
            <c:dLbl>
              <c:idx val="6"/>
              <c:layout>
                <c:manualLayout>
                  <c:x val="0"/>
                  <c:y val="-5.82920544022906E-2"/>
                </c:manualLayout>
              </c:layout>
              <c:tx>
                <c:rich>
                  <a:bodyPr/>
                  <a:lstStyle/>
                  <a:p>
                    <a:r>
                      <a:rPr lang="en-US"/>
                      <a:t>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0AD-4508-BCD1-F70254A54919}"/>
                </c:ext>
              </c:extLst>
            </c:dLbl>
            <c:dLbl>
              <c:idx val="7"/>
              <c:layout>
                <c:manualLayout>
                  <c:x val="0"/>
                  <c:y val="-7.2870913863039802E-2"/>
                </c:manualLayout>
              </c:layout>
              <c:tx>
                <c:rich>
                  <a:bodyPr/>
                  <a:lstStyle/>
                  <a:p>
                    <a:r>
                      <a:rPr lang="en-US"/>
                      <a:t>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D0AD-4508-BCD1-F70254A54919}"/>
                </c:ext>
              </c:extLst>
            </c:dLbl>
            <c:dLbl>
              <c:idx val="8"/>
              <c:layout>
                <c:manualLayout>
                  <c:x val="0"/>
                  <c:y val="-3.74974946313529E-2"/>
                </c:manualLayout>
              </c:layout>
              <c:tx>
                <c:rich>
                  <a:bodyPr/>
                  <a:lstStyle/>
                  <a:p>
                    <a:r>
                      <a:rPr lang="en-US"/>
                      <a:t>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0AD-4508-BCD1-F70254A54919}"/>
                </c:ext>
              </c:extLst>
            </c:dLbl>
            <c:dLbl>
              <c:idx val="9"/>
              <c:layout>
                <c:manualLayout>
                  <c:x val="0"/>
                  <c:y val="-7.698950131233600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D0AD-4508-BCD1-F70254A54919}"/>
                </c:ext>
              </c:extLst>
            </c:dLbl>
            <c:dLbl>
              <c:idx val="10"/>
              <c:layout>
                <c:manualLayout>
                  <c:x val="0"/>
                  <c:y val="-8.2524218563588603E-2"/>
                </c:manualLayout>
              </c:layout>
              <c:tx>
                <c:rich>
                  <a:bodyPr/>
                  <a:lstStyle/>
                  <a:p>
                    <a:r>
                      <a:rPr lang="en-US"/>
                      <a:t>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0AD-4508-BCD1-F70254A54919}"/>
                </c:ext>
              </c:extLst>
            </c:dLbl>
            <c:dLbl>
              <c:idx val="11"/>
              <c:layout>
                <c:manualLayout>
                  <c:x val="-1.7139342857430901E-3"/>
                  <c:y val="-9.485755189692199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D0AD-4508-BCD1-F70254A54919}"/>
                </c:ext>
              </c:extLst>
            </c:dLbl>
            <c:dLbl>
              <c:idx val="12"/>
              <c:layout>
                <c:manualLayout>
                  <c:x val="0"/>
                  <c:y val="-0.102490813648294"/>
                </c:manualLayout>
              </c:layout>
              <c:tx>
                <c:rich>
                  <a:bodyPr/>
                  <a:lstStyle/>
                  <a:p>
                    <a:r>
                      <a:rPr lang="en-US"/>
                      <a:t>11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0AD-4508-BCD1-F70254A54919}"/>
                </c:ext>
              </c:extLst>
            </c:dLbl>
            <c:dLbl>
              <c:idx val="13"/>
              <c:layout>
                <c:manualLayout>
                  <c:x val="0"/>
                  <c:y val="-0.102594846098783"/>
                </c:manualLayout>
              </c:layout>
              <c:tx>
                <c:rich>
                  <a:bodyPr/>
                  <a:lstStyle/>
                  <a:p>
                    <a:r>
                      <a:rPr lang="en-US"/>
                      <a:t>12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D0AD-4508-BCD1-F70254A54919}"/>
                </c:ext>
              </c:extLst>
            </c:dLbl>
            <c:dLbl>
              <c:idx val="14"/>
              <c:layout>
                <c:manualLayout>
                  <c:x val="0"/>
                  <c:y val="-8.89937962300167E-2"/>
                </c:manualLayout>
              </c:layout>
              <c:tx>
                <c:rich>
                  <a:bodyPr/>
                  <a:lstStyle/>
                  <a:p>
                    <a:r>
                      <a:rPr lang="en-US"/>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0AD-4508-BCD1-F70254A54919}"/>
                </c:ext>
              </c:extLst>
            </c:dLbl>
            <c:dLbl>
              <c:idx val="15"/>
              <c:layout>
                <c:manualLayout>
                  <c:x val="-1.7139655940975899E-3"/>
                  <c:y val="-9.4163400807775702E-2"/>
                </c:manualLayout>
              </c:layout>
              <c:tx>
                <c:rich>
                  <a:bodyPr/>
                  <a:lstStyle/>
                  <a:p>
                    <a:r>
                      <a:rPr lang="en-US"/>
                      <a:t>14</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D0AD-4508-BCD1-F70254A54919}"/>
                </c:ext>
              </c:extLst>
            </c:dLbl>
            <c:dLbl>
              <c:idx val="16"/>
              <c:layout>
                <c:manualLayout>
                  <c:x val="0"/>
                  <c:y val="-0.125041517537581"/>
                </c:manualLayout>
              </c:layout>
              <c:tx>
                <c:rich>
                  <a:bodyPr/>
                  <a:lstStyle/>
                  <a:p>
                    <a:r>
                      <a:rPr lang="en-US"/>
                      <a:t>18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0AD-4508-BCD1-F70254A54919}"/>
                </c:ext>
              </c:extLst>
            </c:dLbl>
            <c:dLbl>
              <c:idx val="17"/>
              <c:layout>
                <c:manualLayout>
                  <c:x val="0"/>
                  <c:y val="-0.131420901932713"/>
                </c:manualLayout>
              </c:layout>
              <c:tx>
                <c:rich>
                  <a:bodyPr/>
                  <a:lstStyle/>
                  <a:p>
                    <a:r>
                      <a:rPr lang="en-US"/>
                      <a:t>19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D0AD-4508-BCD1-F70254A54919}"/>
                </c:ext>
              </c:extLst>
            </c:dLbl>
            <c:dLbl>
              <c:idx val="18"/>
              <c:layout>
                <c:manualLayout>
                  <c:x val="0"/>
                  <c:y val="-7.4269625387735599E-2"/>
                </c:manualLayout>
              </c:layout>
              <c:tx>
                <c:rich>
                  <a:bodyPr/>
                  <a:lstStyle/>
                  <a:p>
                    <a:r>
                      <a:rPr lang="en-US"/>
                      <a:t>19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0AD-4508-BCD1-F70254A54919}"/>
                </c:ext>
              </c:extLst>
            </c:dLbl>
            <c:dLbl>
              <c:idx val="19"/>
              <c:layout>
                <c:manualLayout>
                  <c:x val="0"/>
                  <c:y val="-9.3088284418993097E-2"/>
                </c:manualLayout>
              </c:layout>
              <c:tx>
                <c:rich>
                  <a:bodyPr/>
                  <a:lstStyle/>
                  <a:p>
                    <a:r>
                      <a:rPr lang="en-US"/>
                      <a:t>21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D0AD-4508-BCD1-F70254A54919}"/>
                </c:ext>
              </c:extLst>
            </c:dLbl>
            <c:dLbl>
              <c:idx val="20"/>
              <c:layout>
                <c:manualLayout>
                  <c:x val="0"/>
                  <c:y val="-0.12814149367692701"/>
                </c:manualLayout>
              </c:layout>
              <c:tx>
                <c:rich>
                  <a:bodyPr/>
                  <a:lstStyle/>
                  <a:p>
                    <a:r>
                      <a:rPr lang="en-US"/>
                      <a:t>22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0AD-4508-BCD1-F70254A54919}"/>
                </c:ext>
              </c:extLst>
            </c:dLbl>
            <c:dLbl>
              <c:idx val="21"/>
              <c:layout>
                <c:manualLayout>
                  <c:x val="0"/>
                  <c:y val="-0.18098138869005001"/>
                </c:manualLayout>
              </c:layout>
              <c:tx>
                <c:rich>
                  <a:bodyPr/>
                  <a:lstStyle/>
                  <a:p>
                    <a:r>
                      <a:rPr lang="en-US"/>
                      <a:t>24</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D0AD-4508-BCD1-F70254A54919}"/>
                </c:ext>
              </c:extLst>
            </c:dLbl>
            <c:dLbl>
              <c:idx val="22"/>
              <c:layout>
                <c:manualLayout>
                  <c:x val="-1.7139342857430901E-3"/>
                  <c:y val="-0.191904080171797"/>
                </c:manualLayout>
              </c:layout>
              <c:tx>
                <c:rich>
                  <a:bodyPr/>
                  <a:lstStyle/>
                  <a:p>
                    <a:r>
                      <a:rPr lang="en-US"/>
                      <a:t>25</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0AD-4508-BCD1-F70254A54919}"/>
                </c:ext>
              </c:extLst>
            </c:dLbl>
            <c:dLbl>
              <c:idx val="23"/>
              <c:layout>
                <c:manualLayout>
                  <c:x val="0"/>
                  <c:y val="-0.182696492483894"/>
                </c:manualLayout>
              </c:layout>
              <c:tx>
                <c:rich>
                  <a:bodyPr/>
                  <a:lstStyle/>
                  <a:p>
                    <a:r>
                      <a:rPr lang="en-US"/>
                      <a:t>26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D0AD-4508-BCD1-F70254A54919}"/>
                </c:ext>
              </c:extLst>
            </c:dLbl>
            <c:dLbl>
              <c:idx val="24"/>
              <c:layout>
                <c:manualLayout>
                  <c:x val="0"/>
                  <c:y val="-0.18987497017418301"/>
                </c:manualLayout>
              </c:layout>
              <c:tx>
                <c:rich>
                  <a:bodyPr/>
                  <a:lstStyle/>
                  <a:p>
                    <a:r>
                      <a:rPr lang="en-US"/>
                      <a:t>27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0AD-4508-BCD1-F70254A54919}"/>
                </c:ext>
              </c:extLst>
            </c:dLbl>
            <c:dLbl>
              <c:idx val="25"/>
              <c:layout>
                <c:manualLayout>
                  <c:x val="0"/>
                  <c:y val="-0.16553256979241199"/>
                </c:manualLayout>
              </c:layout>
              <c:tx>
                <c:rich>
                  <a:bodyPr/>
                  <a:lstStyle/>
                  <a:p>
                    <a:r>
                      <a:rPr lang="en-US"/>
                      <a:t>27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D0AD-4508-BCD1-F70254A54919}"/>
                </c:ext>
              </c:extLst>
            </c:dLbl>
            <c:dLbl>
              <c:idx val="26"/>
              <c:layout>
                <c:manualLayout>
                  <c:x val="0"/>
                  <c:y val="-0.16201908852302599"/>
                </c:manualLayout>
              </c:layout>
              <c:tx>
                <c:rich>
                  <a:bodyPr/>
                  <a:lstStyle/>
                  <a:p>
                    <a:r>
                      <a:rPr lang="en-US"/>
                      <a:t>29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0AD-4508-BCD1-F70254A54919}"/>
                </c:ext>
              </c:extLst>
            </c:dLbl>
            <c:dLbl>
              <c:idx val="27"/>
              <c:layout>
                <c:manualLayout>
                  <c:x val="0"/>
                  <c:y val="-0.21234168456215699"/>
                </c:manualLayout>
              </c:layout>
              <c:tx>
                <c:rich>
                  <a:bodyPr/>
                  <a:lstStyle/>
                  <a:p>
                    <a:r>
                      <a:rPr lang="en-US"/>
                      <a:t>29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D0AD-4508-BCD1-F70254A54919}"/>
                </c:ext>
              </c:extLst>
            </c:dLbl>
            <c:dLbl>
              <c:idx val="28"/>
              <c:layout>
                <c:manualLayout>
                  <c:x val="1.70721297481861E-3"/>
                  <c:y val="-0.15888356000954401"/>
                </c:manualLayout>
              </c:layout>
              <c:tx>
                <c:rich>
                  <a:bodyPr/>
                  <a:lstStyle/>
                  <a:p>
                    <a:r>
                      <a:rPr lang="en-US"/>
                      <a:t>30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0AD-4508-BCD1-F70254A54919}"/>
                </c:ext>
              </c:extLst>
            </c:dLbl>
            <c:dLbl>
              <c:idx val="29"/>
              <c:layout>
                <c:manualLayout>
                  <c:x val="0"/>
                  <c:y val="-0.14291624910522599"/>
                </c:manualLayout>
              </c:layout>
              <c:tx>
                <c:rich>
                  <a:bodyPr/>
                  <a:lstStyle/>
                  <a:p>
                    <a:r>
                      <a:rPr lang="en-US"/>
                      <a:t>43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D0AD-4508-BCD1-F70254A54919}"/>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2016'!$D$7:$D$36</c:f>
              <c:numCache>
                <c:formatCode>#,##0</c:formatCode>
                <c:ptCount val="30"/>
                <c:pt idx="0">
                  <c:v>0</c:v>
                </c:pt>
                <c:pt idx="1">
                  <c:v>0.36549498884885601</c:v>
                </c:pt>
                <c:pt idx="2">
                  <c:v>2.0870601379094249</c:v>
                </c:pt>
                <c:pt idx="3">
                  <c:v>2.1874777155051031</c:v>
                </c:pt>
                <c:pt idx="4">
                  <c:v>2.605051139475222</c:v>
                </c:pt>
                <c:pt idx="5">
                  <c:v>2.546669197236445</c:v>
                </c:pt>
                <c:pt idx="6">
                  <c:v>4.9421665518726767</c:v>
                </c:pt>
                <c:pt idx="7">
                  <c:v>6.7292812189585547</c:v>
                </c:pt>
                <c:pt idx="8">
                  <c:v>1.666961368576336</c:v>
                </c:pt>
                <c:pt idx="9">
                  <c:v>7.8983632352088327</c:v>
                </c:pt>
                <c:pt idx="10">
                  <c:v>7.8126040933127232</c:v>
                </c:pt>
                <c:pt idx="11">
                  <c:v>10.69905201829552</c:v>
                </c:pt>
                <c:pt idx="12">
                  <c:v>10.924630505255299</c:v>
                </c:pt>
                <c:pt idx="13">
                  <c:v>11.48355764661985</c:v>
                </c:pt>
                <c:pt idx="14">
                  <c:v>9.1025161568241106</c:v>
                </c:pt>
                <c:pt idx="15">
                  <c:v>9.0623074672941719</c:v>
                </c:pt>
                <c:pt idx="16">
                  <c:v>15.568190465684051</c:v>
                </c:pt>
                <c:pt idx="17">
                  <c:v>14.992673946091591</c:v>
                </c:pt>
                <c:pt idx="18">
                  <c:v>6.1606804848069876</c:v>
                </c:pt>
                <c:pt idx="19">
                  <c:v>10.13852356792543</c:v>
                </c:pt>
                <c:pt idx="20">
                  <c:v>15.803876082727079</c:v>
                </c:pt>
                <c:pt idx="21">
                  <c:v>23.2485187081408</c:v>
                </c:pt>
                <c:pt idx="22">
                  <c:v>24.8358204001219</c:v>
                </c:pt>
                <c:pt idx="23">
                  <c:v>23.050467683918932</c:v>
                </c:pt>
                <c:pt idx="24">
                  <c:v>23.92839628665298</c:v>
                </c:pt>
                <c:pt idx="25">
                  <c:v>19.89091234624609</c:v>
                </c:pt>
                <c:pt idx="26">
                  <c:v>20.102908781049369</c:v>
                </c:pt>
                <c:pt idx="27">
                  <c:v>26.8005857265135</c:v>
                </c:pt>
                <c:pt idx="28">
                  <c:v>19.56030189131506</c:v>
                </c:pt>
                <c:pt idx="29">
                  <c:v>16.81901823294217</c:v>
                </c:pt>
              </c:numCache>
            </c:numRef>
          </c:val>
          <c:extLst xmlns:c16r2="http://schemas.microsoft.com/office/drawing/2015/06/chart">
            <c:ext xmlns:c16="http://schemas.microsoft.com/office/drawing/2014/chart" uri="{C3380CC4-5D6E-409C-BE32-E72D297353CC}">
              <c16:uniqueId val="{0000001F-D0AD-4508-BCD1-F70254A54919}"/>
            </c:ext>
          </c:extLst>
        </c:ser>
        <c:dLbls>
          <c:dLblPos val="ctr"/>
          <c:showLegendKey val="0"/>
          <c:showVal val="1"/>
          <c:showCatName val="0"/>
          <c:showSerName val="0"/>
          <c:showPercent val="0"/>
          <c:showBubbleSize val="0"/>
        </c:dLbls>
        <c:gapWidth val="150"/>
        <c:overlap val="100"/>
        <c:axId val="166461440"/>
        <c:axId val="166462592"/>
      </c:barChart>
      <c:catAx>
        <c:axId val="166461440"/>
        <c:scaling>
          <c:orientation val="minMax"/>
        </c:scaling>
        <c:delete val="0"/>
        <c:axPos val="b"/>
        <c:numFmt formatCode="General" sourceLinked="0"/>
        <c:majorTickMark val="out"/>
        <c:minorTickMark val="none"/>
        <c:tickLblPos val="nextTo"/>
        <c:crossAx val="166462592"/>
        <c:crosses val="autoZero"/>
        <c:auto val="1"/>
        <c:lblAlgn val="ctr"/>
        <c:lblOffset val="100"/>
        <c:noMultiLvlLbl val="0"/>
      </c:catAx>
      <c:valAx>
        <c:axId val="166462592"/>
        <c:scaling>
          <c:orientation val="minMax"/>
          <c:max val="45"/>
          <c:min val="0"/>
        </c:scaling>
        <c:delete val="0"/>
        <c:axPos val="l"/>
        <c:majorGridlines/>
        <c:title>
          <c:tx>
            <c:rich>
              <a:bodyPr rot="-5400000" vert="horz"/>
              <a:lstStyle/>
              <a:p>
                <a:pPr>
                  <a:defRPr b="1"/>
                </a:pPr>
                <a:r>
                  <a:rPr lang="en-GB" b="1"/>
                  <a:t>% of bilatreal Aid</a:t>
                </a:r>
              </a:p>
            </c:rich>
          </c:tx>
          <c:layout/>
          <c:overlay val="0"/>
        </c:title>
        <c:numFmt formatCode="#,##0" sourceLinked="1"/>
        <c:majorTickMark val="out"/>
        <c:minorTickMark val="none"/>
        <c:tickLblPos val="nextTo"/>
        <c:crossAx val="166461440"/>
        <c:crosses val="autoZero"/>
        <c:crossBetween val="between"/>
        <c:majorUnit val="5"/>
      </c:valAx>
    </c:plotArea>
    <c:legend>
      <c:legendPos val="b"/>
      <c:layout>
        <c:manualLayout>
          <c:xMode val="edge"/>
          <c:yMode val="edge"/>
          <c:x val="0.30779817448192098"/>
          <c:y val="0.85227983598824397"/>
          <c:w val="0.39634394954362101"/>
          <c:h val="5.55542653942451E-2"/>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728679437458E-2"/>
          <c:y val="3.4109123456342101E-2"/>
          <c:w val="0.88433658479257005"/>
          <c:h val="0.61237393712882904"/>
        </c:manualLayout>
      </c:layout>
      <c:barChart>
        <c:barDir val="col"/>
        <c:grouping val="stacked"/>
        <c:varyColors val="0"/>
        <c:ser>
          <c:idx val="0"/>
          <c:order val="0"/>
          <c:tx>
            <c:strRef>
              <c:f>'graph 2016'!$C$6</c:f>
              <c:strCache>
                <c:ptCount val="1"/>
                <c:pt idx="0">
                  <c:v>ODA to CSOs</c:v>
                </c:pt>
              </c:strCache>
            </c:strRef>
          </c:tx>
          <c:invertIfNegative val="0"/>
          <c:dLbls>
            <c:delete val="1"/>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2016'!$C$7:$C$36</c:f>
              <c:numCache>
                <c:formatCode>#,##0</c:formatCode>
                <c:ptCount val="30"/>
                <c:pt idx="0">
                  <c:v>3.4741729220655597E-2</c:v>
                </c:pt>
                <c:pt idx="1">
                  <c:v>1.6184297997446211</c:v>
                </c:pt>
                <c:pt idx="2">
                  <c:v>0.27446578179126702</c:v>
                </c:pt>
                <c:pt idx="3">
                  <c:v>0.209208259819854</c:v>
                </c:pt>
                <c:pt idx="4">
                  <c:v>0.177467043456842</c:v>
                </c:pt>
                <c:pt idx="5">
                  <c:v>3.4965484305867029</c:v>
                </c:pt>
                <c:pt idx="6">
                  <c:v>1.841172249327492</c:v>
                </c:pt>
                <c:pt idx="7">
                  <c:v>0.112718321065693</c:v>
                </c:pt>
                <c:pt idx="8">
                  <c:v>6.0667983839929081</c:v>
                </c:pt>
                <c:pt idx="9">
                  <c:v>6.8951375304666204E-2</c:v>
                </c:pt>
                <c:pt idx="10">
                  <c:v>0.37772192525370102</c:v>
                </c:pt>
                <c:pt idx="11">
                  <c:v>3.7812881072157099E-2</c:v>
                </c:pt>
                <c:pt idx="12">
                  <c:v>5.4171566869796101E-2</c:v>
                </c:pt>
                <c:pt idx="13">
                  <c:v>0.49789095954781698</c:v>
                </c:pt>
                <c:pt idx="14">
                  <c:v>3.9867351603359231</c:v>
                </c:pt>
                <c:pt idx="15">
                  <c:v>4.6960187435507512</c:v>
                </c:pt>
                <c:pt idx="16">
                  <c:v>2.7530368075608398</c:v>
                </c:pt>
                <c:pt idx="17">
                  <c:v>3.6190454533732122</c:v>
                </c:pt>
                <c:pt idx="18">
                  <c:v>12.696410811356211</c:v>
                </c:pt>
                <c:pt idx="19">
                  <c:v>10.97385039612344</c:v>
                </c:pt>
                <c:pt idx="20">
                  <c:v>6.5126436124720826</c:v>
                </c:pt>
                <c:pt idx="21">
                  <c:v>1.0848717649906601</c:v>
                </c:pt>
                <c:pt idx="22">
                  <c:v>5.9903912026661801E-3</c:v>
                </c:pt>
                <c:pt idx="23">
                  <c:v>3.2408619696936189</c:v>
                </c:pt>
                <c:pt idx="24">
                  <c:v>2.7125338998244048</c:v>
                </c:pt>
                <c:pt idx="25">
                  <c:v>7.340561719149032</c:v>
                </c:pt>
                <c:pt idx="26">
                  <c:v>8.6839000557562098</c:v>
                </c:pt>
                <c:pt idx="27">
                  <c:v>2.052675204757239</c:v>
                </c:pt>
                <c:pt idx="28">
                  <c:v>10.309418209186861</c:v>
                </c:pt>
                <c:pt idx="29">
                  <c:v>25.821009270267979</c:v>
                </c:pt>
              </c:numCache>
            </c:numRef>
          </c:val>
          <c:extLst xmlns:c16r2="http://schemas.microsoft.com/office/drawing/2015/06/chart">
            <c:ext xmlns:c16="http://schemas.microsoft.com/office/drawing/2014/chart" uri="{C3380CC4-5D6E-409C-BE32-E72D297353CC}">
              <c16:uniqueId val="{00000000-F1D8-43D8-A871-446693E5D3CE}"/>
            </c:ext>
          </c:extLst>
        </c:ser>
        <c:ser>
          <c:idx val="1"/>
          <c:order val="1"/>
          <c:tx>
            <c:strRef>
              <c:f>'graph 2016'!$D$6</c:f>
              <c:strCache>
                <c:ptCount val="1"/>
                <c:pt idx="0">
                  <c:v>ODA channelled through CSOs</c:v>
                </c:pt>
              </c:strCache>
            </c:strRef>
          </c:tx>
          <c:invertIfNegative val="0"/>
          <c:dLbls>
            <c:dLbl>
              <c:idx val="0"/>
              <c:layout>
                <c:manualLayout>
                  <c:x val="0"/>
                  <c:y val="-2.81484649737039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1D8-43D8-A871-446693E5D3CE}"/>
                </c:ext>
              </c:extLst>
            </c:dLbl>
            <c:dLbl>
              <c:idx val="1"/>
              <c:layout>
                <c:manualLayout>
                  <c:x val="0"/>
                  <c:y val="-2.7218640702795099E-2"/>
                </c:manualLayout>
              </c:layout>
              <c:tx>
                <c:rich>
                  <a:bodyPr/>
                  <a:lstStyle/>
                  <a:p>
                    <a:r>
                      <a:rPr lang="en-US"/>
                      <a:t>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1D8-43D8-A871-446693E5D3CE}"/>
                </c:ext>
              </c:extLst>
            </c:dLbl>
            <c:dLbl>
              <c:idx val="2"/>
              <c:layout>
                <c:manualLayout>
                  <c:x val="0"/>
                  <c:y val="-3.857980081256970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1D8-43D8-A871-446693E5D3CE}"/>
                </c:ext>
              </c:extLst>
            </c:dLbl>
            <c:dLbl>
              <c:idx val="3"/>
              <c:layout>
                <c:manualLayout>
                  <c:x val="0"/>
                  <c:y val="-4.101679070938050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1D8-43D8-A871-446693E5D3CE}"/>
                </c:ext>
              </c:extLst>
            </c:dLbl>
            <c:dLbl>
              <c:idx val="4"/>
              <c:layout>
                <c:manualLayout>
                  <c:x val="0"/>
                  <c:y val="-4.297184442853729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1D8-43D8-A871-446693E5D3CE}"/>
                </c:ext>
              </c:extLst>
            </c:dLbl>
            <c:dLbl>
              <c:idx val="5"/>
              <c:layout>
                <c:manualLayout>
                  <c:x val="0"/>
                  <c:y val="-4.7246003340491498E-2"/>
                </c:manualLayout>
              </c:layout>
              <c:tx>
                <c:rich>
                  <a:bodyPr/>
                  <a:lstStyle/>
                  <a:p>
                    <a:r>
                      <a:rPr lang="en-US"/>
                      <a:t>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1D8-43D8-A871-446693E5D3CE}"/>
                </c:ext>
              </c:extLst>
            </c:dLbl>
            <c:dLbl>
              <c:idx val="6"/>
              <c:layout>
                <c:manualLayout>
                  <c:x val="0"/>
                  <c:y val="-5.82920544022906E-2"/>
                </c:manualLayout>
              </c:layout>
              <c:tx>
                <c:rich>
                  <a:bodyPr/>
                  <a:lstStyle/>
                  <a:p>
                    <a:r>
                      <a:rPr lang="en-US"/>
                      <a:t>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1D8-43D8-A871-446693E5D3CE}"/>
                </c:ext>
              </c:extLst>
            </c:dLbl>
            <c:dLbl>
              <c:idx val="7"/>
              <c:layout>
                <c:manualLayout>
                  <c:x val="0"/>
                  <c:y val="-7.2870913863039802E-2"/>
                </c:manualLayout>
              </c:layout>
              <c:tx>
                <c:rich>
                  <a:bodyPr/>
                  <a:lstStyle/>
                  <a:p>
                    <a:r>
                      <a:rPr lang="en-US"/>
                      <a:t>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F1D8-43D8-A871-446693E5D3CE}"/>
                </c:ext>
              </c:extLst>
            </c:dLbl>
            <c:dLbl>
              <c:idx val="8"/>
              <c:layout>
                <c:manualLayout>
                  <c:x val="0"/>
                  <c:y val="-3.74974946313529E-2"/>
                </c:manualLayout>
              </c:layout>
              <c:tx>
                <c:rich>
                  <a:bodyPr/>
                  <a:lstStyle/>
                  <a:p>
                    <a:r>
                      <a:rPr lang="en-US"/>
                      <a:t>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F1D8-43D8-A871-446693E5D3CE}"/>
                </c:ext>
              </c:extLst>
            </c:dLbl>
            <c:dLbl>
              <c:idx val="9"/>
              <c:layout>
                <c:manualLayout>
                  <c:x val="0"/>
                  <c:y val="-7.6989501312336006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F1D8-43D8-A871-446693E5D3CE}"/>
                </c:ext>
              </c:extLst>
            </c:dLbl>
            <c:dLbl>
              <c:idx val="10"/>
              <c:layout>
                <c:manualLayout>
                  <c:x val="0"/>
                  <c:y val="-8.2524218563588603E-2"/>
                </c:manualLayout>
              </c:layout>
              <c:tx>
                <c:rich>
                  <a:bodyPr/>
                  <a:lstStyle/>
                  <a:p>
                    <a:r>
                      <a:rPr lang="en-US"/>
                      <a:t>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F1D8-43D8-A871-446693E5D3CE}"/>
                </c:ext>
              </c:extLst>
            </c:dLbl>
            <c:dLbl>
              <c:idx val="11"/>
              <c:layout>
                <c:manualLayout>
                  <c:x val="-1.7139342857430901E-3"/>
                  <c:y val="-9.4857551896921993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F1D8-43D8-A871-446693E5D3CE}"/>
                </c:ext>
              </c:extLst>
            </c:dLbl>
            <c:dLbl>
              <c:idx val="12"/>
              <c:layout>
                <c:manualLayout>
                  <c:x val="0"/>
                  <c:y val="-0.102490813648294"/>
                </c:manualLayout>
              </c:layout>
              <c:tx>
                <c:rich>
                  <a:bodyPr/>
                  <a:lstStyle/>
                  <a:p>
                    <a:r>
                      <a:rPr lang="en-US"/>
                      <a:t>11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1D8-43D8-A871-446693E5D3CE}"/>
                </c:ext>
              </c:extLst>
            </c:dLbl>
            <c:dLbl>
              <c:idx val="13"/>
              <c:layout>
                <c:manualLayout>
                  <c:x val="0"/>
                  <c:y val="-0.102594846098783"/>
                </c:manualLayout>
              </c:layout>
              <c:tx>
                <c:rich>
                  <a:bodyPr/>
                  <a:lstStyle/>
                  <a:p>
                    <a:r>
                      <a:rPr lang="en-US"/>
                      <a:t>12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F1D8-43D8-A871-446693E5D3CE}"/>
                </c:ext>
              </c:extLst>
            </c:dLbl>
            <c:dLbl>
              <c:idx val="14"/>
              <c:layout>
                <c:manualLayout>
                  <c:x val="0"/>
                  <c:y val="-8.89937962300167E-2"/>
                </c:manualLayout>
              </c:layout>
              <c:tx>
                <c:rich>
                  <a:bodyPr/>
                  <a:lstStyle/>
                  <a:p>
                    <a:r>
                      <a:rPr lang="en-US"/>
                      <a:t>13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1D8-43D8-A871-446693E5D3CE}"/>
                </c:ext>
              </c:extLst>
            </c:dLbl>
            <c:dLbl>
              <c:idx val="15"/>
              <c:layout>
                <c:manualLayout>
                  <c:x val="-1.7139655940975899E-3"/>
                  <c:y val="-9.4163400807775702E-2"/>
                </c:manualLayout>
              </c:layout>
              <c:tx>
                <c:rich>
                  <a:bodyPr/>
                  <a:lstStyle/>
                  <a:p>
                    <a:r>
                      <a:rPr lang="en-US"/>
                      <a:t>14</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F1D8-43D8-A871-446693E5D3CE}"/>
                </c:ext>
              </c:extLst>
            </c:dLbl>
            <c:dLbl>
              <c:idx val="16"/>
              <c:layout>
                <c:manualLayout>
                  <c:x val="0"/>
                  <c:y val="-0.125041517537581"/>
                </c:manualLayout>
              </c:layout>
              <c:tx>
                <c:rich>
                  <a:bodyPr/>
                  <a:lstStyle/>
                  <a:p>
                    <a:r>
                      <a:rPr lang="en-US"/>
                      <a:t>18</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1D8-43D8-A871-446693E5D3CE}"/>
                </c:ext>
              </c:extLst>
            </c:dLbl>
            <c:dLbl>
              <c:idx val="17"/>
              <c:layout>
                <c:manualLayout>
                  <c:x val="0"/>
                  <c:y val="-0.131420901932713"/>
                </c:manualLayout>
              </c:layout>
              <c:tx>
                <c:rich>
                  <a:bodyPr/>
                  <a:lstStyle/>
                  <a:p>
                    <a:r>
                      <a:rPr lang="en-US"/>
                      <a:t>19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F1D8-43D8-A871-446693E5D3CE}"/>
                </c:ext>
              </c:extLst>
            </c:dLbl>
            <c:dLbl>
              <c:idx val="18"/>
              <c:layout>
                <c:manualLayout>
                  <c:x val="0"/>
                  <c:y val="-7.4269625387735599E-2"/>
                </c:manualLayout>
              </c:layout>
              <c:tx>
                <c:rich>
                  <a:bodyPr/>
                  <a:lstStyle/>
                  <a:p>
                    <a:r>
                      <a:rPr lang="en-US"/>
                      <a:t>19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1D8-43D8-A871-446693E5D3CE}"/>
                </c:ext>
              </c:extLst>
            </c:dLbl>
            <c:dLbl>
              <c:idx val="19"/>
              <c:layout>
                <c:manualLayout>
                  <c:x val="0"/>
                  <c:y val="-9.3088284418993097E-2"/>
                </c:manualLayout>
              </c:layout>
              <c:tx>
                <c:rich>
                  <a:bodyPr/>
                  <a:lstStyle/>
                  <a:p>
                    <a:r>
                      <a:rPr lang="en-US"/>
                      <a:t>21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F1D8-43D8-A871-446693E5D3CE}"/>
                </c:ext>
              </c:extLst>
            </c:dLbl>
            <c:dLbl>
              <c:idx val="20"/>
              <c:layout>
                <c:manualLayout>
                  <c:x val="0"/>
                  <c:y val="-0.12814149367692701"/>
                </c:manualLayout>
              </c:layout>
              <c:tx>
                <c:rich>
                  <a:bodyPr/>
                  <a:lstStyle/>
                  <a:p>
                    <a:r>
                      <a:rPr lang="en-US"/>
                      <a:t>22</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1D8-43D8-A871-446693E5D3CE}"/>
                </c:ext>
              </c:extLst>
            </c:dLbl>
            <c:dLbl>
              <c:idx val="21"/>
              <c:layout>
                <c:manualLayout>
                  <c:x val="0"/>
                  <c:y val="-0.18098138869005001"/>
                </c:manualLayout>
              </c:layout>
              <c:tx>
                <c:rich>
                  <a:bodyPr/>
                  <a:lstStyle/>
                  <a:p>
                    <a:r>
                      <a:rPr lang="en-US"/>
                      <a:t>24</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F1D8-43D8-A871-446693E5D3CE}"/>
                </c:ext>
              </c:extLst>
            </c:dLbl>
            <c:dLbl>
              <c:idx val="22"/>
              <c:layout>
                <c:manualLayout>
                  <c:x val="-1.7139342857430901E-3"/>
                  <c:y val="-0.191904080171797"/>
                </c:manualLayout>
              </c:layout>
              <c:tx>
                <c:rich>
                  <a:bodyPr/>
                  <a:lstStyle/>
                  <a:p>
                    <a:r>
                      <a:rPr lang="en-US"/>
                      <a:t>25</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F1D8-43D8-A871-446693E5D3CE}"/>
                </c:ext>
              </c:extLst>
            </c:dLbl>
            <c:dLbl>
              <c:idx val="23"/>
              <c:layout>
                <c:manualLayout>
                  <c:x val="0"/>
                  <c:y val="-0.182696492483894"/>
                </c:manualLayout>
              </c:layout>
              <c:tx>
                <c:rich>
                  <a:bodyPr/>
                  <a:lstStyle/>
                  <a:p>
                    <a:r>
                      <a:rPr lang="en-US"/>
                      <a:t>26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F1D8-43D8-A871-446693E5D3CE}"/>
                </c:ext>
              </c:extLst>
            </c:dLbl>
            <c:dLbl>
              <c:idx val="24"/>
              <c:layout>
                <c:manualLayout>
                  <c:x val="0"/>
                  <c:y val="-0.18987497017418301"/>
                </c:manualLayout>
              </c:layout>
              <c:tx>
                <c:rich>
                  <a:bodyPr/>
                  <a:lstStyle/>
                  <a:p>
                    <a:r>
                      <a:rPr lang="en-US"/>
                      <a:t>27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F1D8-43D8-A871-446693E5D3CE}"/>
                </c:ext>
              </c:extLst>
            </c:dLbl>
            <c:dLbl>
              <c:idx val="25"/>
              <c:layout>
                <c:manualLayout>
                  <c:x val="0"/>
                  <c:y val="-0.16553256979241199"/>
                </c:manualLayout>
              </c:layout>
              <c:tx>
                <c:rich>
                  <a:bodyPr/>
                  <a:lstStyle/>
                  <a:p>
                    <a:r>
                      <a:rPr lang="en-US"/>
                      <a:t>27</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F1D8-43D8-A871-446693E5D3CE}"/>
                </c:ext>
              </c:extLst>
            </c:dLbl>
            <c:dLbl>
              <c:idx val="26"/>
              <c:layout>
                <c:manualLayout>
                  <c:x val="0"/>
                  <c:y val="-0.16201908852302599"/>
                </c:manualLayout>
              </c:layout>
              <c:tx>
                <c:rich>
                  <a:bodyPr/>
                  <a:lstStyle/>
                  <a:p>
                    <a:r>
                      <a:rPr lang="en-US"/>
                      <a:t>29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1D8-43D8-A871-446693E5D3CE}"/>
                </c:ext>
              </c:extLst>
            </c:dLbl>
            <c:dLbl>
              <c:idx val="27"/>
              <c:layout>
                <c:manualLayout>
                  <c:x val="0"/>
                  <c:y val="-0.21234168456215699"/>
                </c:manualLayout>
              </c:layout>
              <c:tx>
                <c:rich>
                  <a:bodyPr/>
                  <a:lstStyle/>
                  <a:p>
                    <a:r>
                      <a:rPr lang="en-US"/>
                      <a:t>29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F1D8-43D8-A871-446693E5D3CE}"/>
                </c:ext>
              </c:extLst>
            </c:dLbl>
            <c:dLbl>
              <c:idx val="28"/>
              <c:layout>
                <c:manualLayout>
                  <c:x val="1.70721297481861E-3"/>
                  <c:y val="-0.15888356000954401"/>
                </c:manualLayout>
              </c:layout>
              <c:tx>
                <c:rich>
                  <a:bodyPr/>
                  <a:lstStyle/>
                  <a:p>
                    <a:r>
                      <a:rPr lang="en-US"/>
                      <a:t>30</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F1D8-43D8-A871-446693E5D3CE}"/>
                </c:ext>
              </c:extLst>
            </c:dLbl>
            <c:dLbl>
              <c:idx val="29"/>
              <c:layout>
                <c:manualLayout>
                  <c:x val="0"/>
                  <c:y val="-0.14291624910522599"/>
                </c:manualLayout>
              </c:layout>
              <c:tx>
                <c:rich>
                  <a:bodyPr/>
                  <a:lstStyle/>
                  <a:p>
                    <a:r>
                      <a:rPr lang="en-US"/>
                      <a:t>43</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F1D8-43D8-A871-446693E5D3CE}"/>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2016'!$D$7:$D$36</c:f>
              <c:numCache>
                <c:formatCode>#,##0</c:formatCode>
                <c:ptCount val="30"/>
                <c:pt idx="0">
                  <c:v>0</c:v>
                </c:pt>
                <c:pt idx="1">
                  <c:v>0.36549498884885601</c:v>
                </c:pt>
                <c:pt idx="2">
                  <c:v>2.0870601379094249</c:v>
                </c:pt>
                <c:pt idx="3">
                  <c:v>2.1874777155051031</c:v>
                </c:pt>
                <c:pt idx="4">
                  <c:v>2.605051139475222</c:v>
                </c:pt>
                <c:pt idx="5">
                  <c:v>2.546669197236445</c:v>
                </c:pt>
                <c:pt idx="6">
                  <c:v>4.9421665518726767</c:v>
                </c:pt>
                <c:pt idx="7">
                  <c:v>6.7292812189585547</c:v>
                </c:pt>
                <c:pt idx="8">
                  <c:v>1.666961368576336</c:v>
                </c:pt>
                <c:pt idx="9">
                  <c:v>7.8983632352088327</c:v>
                </c:pt>
                <c:pt idx="10">
                  <c:v>7.8126040933127232</c:v>
                </c:pt>
                <c:pt idx="11">
                  <c:v>10.69905201829552</c:v>
                </c:pt>
                <c:pt idx="12">
                  <c:v>10.924630505255299</c:v>
                </c:pt>
                <c:pt idx="13">
                  <c:v>11.48355764661985</c:v>
                </c:pt>
                <c:pt idx="14">
                  <c:v>9.1025161568241106</c:v>
                </c:pt>
                <c:pt idx="15">
                  <c:v>9.0623074672941719</c:v>
                </c:pt>
                <c:pt idx="16">
                  <c:v>15.568190465684051</c:v>
                </c:pt>
                <c:pt idx="17">
                  <c:v>14.992673946091591</c:v>
                </c:pt>
                <c:pt idx="18">
                  <c:v>6.1606804848069876</c:v>
                </c:pt>
                <c:pt idx="19">
                  <c:v>10.13852356792543</c:v>
                </c:pt>
                <c:pt idx="20">
                  <c:v>15.803876082727079</c:v>
                </c:pt>
                <c:pt idx="21">
                  <c:v>23.2485187081408</c:v>
                </c:pt>
                <c:pt idx="22">
                  <c:v>24.8358204001219</c:v>
                </c:pt>
                <c:pt idx="23">
                  <c:v>23.050467683918932</c:v>
                </c:pt>
                <c:pt idx="24">
                  <c:v>23.92839628665298</c:v>
                </c:pt>
                <c:pt idx="25">
                  <c:v>19.89091234624609</c:v>
                </c:pt>
                <c:pt idx="26">
                  <c:v>20.102908781049369</c:v>
                </c:pt>
                <c:pt idx="27">
                  <c:v>26.8005857265135</c:v>
                </c:pt>
                <c:pt idx="28">
                  <c:v>19.56030189131506</c:v>
                </c:pt>
                <c:pt idx="29">
                  <c:v>16.81901823294217</c:v>
                </c:pt>
              </c:numCache>
            </c:numRef>
          </c:val>
          <c:extLst xmlns:c16r2="http://schemas.microsoft.com/office/drawing/2015/06/chart">
            <c:ext xmlns:c16="http://schemas.microsoft.com/office/drawing/2014/chart" uri="{C3380CC4-5D6E-409C-BE32-E72D297353CC}">
              <c16:uniqueId val="{0000001F-F1D8-43D8-A871-446693E5D3CE}"/>
            </c:ext>
          </c:extLst>
        </c:ser>
        <c:dLbls>
          <c:dLblPos val="ctr"/>
          <c:showLegendKey val="0"/>
          <c:showVal val="1"/>
          <c:showCatName val="0"/>
          <c:showSerName val="0"/>
          <c:showPercent val="0"/>
          <c:showBubbleSize val="0"/>
        </c:dLbls>
        <c:gapWidth val="150"/>
        <c:overlap val="100"/>
        <c:axId val="166952320"/>
        <c:axId val="166960128"/>
      </c:barChart>
      <c:catAx>
        <c:axId val="166952320"/>
        <c:scaling>
          <c:orientation val="minMax"/>
        </c:scaling>
        <c:delete val="0"/>
        <c:axPos val="b"/>
        <c:numFmt formatCode="General" sourceLinked="0"/>
        <c:majorTickMark val="out"/>
        <c:minorTickMark val="none"/>
        <c:tickLblPos val="nextTo"/>
        <c:crossAx val="166960128"/>
        <c:crosses val="autoZero"/>
        <c:auto val="1"/>
        <c:lblAlgn val="ctr"/>
        <c:lblOffset val="100"/>
        <c:noMultiLvlLbl val="0"/>
      </c:catAx>
      <c:valAx>
        <c:axId val="166960128"/>
        <c:scaling>
          <c:orientation val="minMax"/>
          <c:max val="45"/>
          <c:min val="0"/>
        </c:scaling>
        <c:delete val="0"/>
        <c:axPos val="l"/>
        <c:majorGridlines/>
        <c:title>
          <c:tx>
            <c:rich>
              <a:bodyPr rot="-5400000" vert="horz"/>
              <a:lstStyle/>
              <a:p>
                <a:pPr>
                  <a:defRPr b="1"/>
                </a:pPr>
                <a:r>
                  <a:rPr lang="en-GB" b="1"/>
                  <a:t>% of bilatreal Aid</a:t>
                </a:r>
              </a:p>
            </c:rich>
          </c:tx>
          <c:layout/>
          <c:overlay val="0"/>
        </c:title>
        <c:numFmt formatCode="#,##0" sourceLinked="1"/>
        <c:majorTickMark val="out"/>
        <c:minorTickMark val="none"/>
        <c:tickLblPos val="nextTo"/>
        <c:crossAx val="166952320"/>
        <c:crosses val="autoZero"/>
        <c:crossBetween val="between"/>
        <c:majorUnit val="5"/>
      </c:valAx>
    </c:plotArea>
    <c:legend>
      <c:legendPos val="b"/>
      <c:layout>
        <c:manualLayout>
          <c:xMode val="edge"/>
          <c:yMode val="edge"/>
          <c:x val="0.30779817448192098"/>
          <c:y val="0.85227983598824397"/>
          <c:w val="0.39634394954362101"/>
          <c:h val="5.55542653942451E-2"/>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6.6908011441952103E-2"/>
          <c:y val="4.46885833668791E-2"/>
          <c:w val="0.874187043445117"/>
          <c:h val="0.72260852330215797"/>
        </c:manualLayout>
      </c:layout>
      <c:areaChart>
        <c:grouping val="stacked"/>
        <c:varyColors val="0"/>
        <c:ser>
          <c:idx val="12"/>
          <c:order val="0"/>
          <c:tx>
            <c:strRef>
              <c:f>'DAC Members'!$M$138</c:f>
              <c:strCache>
                <c:ptCount val="1"/>
                <c:pt idx="0">
                  <c:v>Unspecified location</c:v>
                </c:pt>
              </c:strCache>
            </c:strRef>
          </c:tx>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Members'!$N$138:$T$138</c:f>
              <c:numCache>
                <c:formatCode>0</c:formatCode>
                <c:ptCount val="7"/>
                <c:pt idx="0">
                  <c:v>1309.3141416422311</c:v>
                </c:pt>
                <c:pt idx="1">
                  <c:v>972.00257530816657</c:v>
                </c:pt>
                <c:pt idx="2">
                  <c:v>892.56546157927164</c:v>
                </c:pt>
                <c:pt idx="3">
                  <c:v>942.46652654830302</c:v>
                </c:pt>
                <c:pt idx="4">
                  <c:v>999.40012800780835</c:v>
                </c:pt>
                <c:pt idx="5">
                  <c:v>421.70114791497861</c:v>
                </c:pt>
                <c:pt idx="6">
                  <c:v>339.78901243109192</c:v>
                </c:pt>
              </c:numCache>
            </c:numRef>
          </c:val>
          <c:extLst xmlns:c16r2="http://schemas.microsoft.com/office/drawing/2015/06/chart">
            <c:ext xmlns:c16="http://schemas.microsoft.com/office/drawing/2014/chart" uri="{C3380CC4-5D6E-409C-BE32-E72D297353CC}">
              <c16:uniqueId val="{00000000-17A3-455D-8477-814C2CFB4207}"/>
            </c:ext>
          </c:extLst>
        </c:ser>
        <c:ser>
          <c:idx val="15"/>
          <c:order val="1"/>
          <c:tx>
            <c:strRef>
              <c:f>'DAC Members'!$M$139</c:f>
              <c:strCache>
                <c:ptCount val="1"/>
                <c:pt idx="0">
                  <c:v>International CSO</c:v>
                </c:pt>
              </c:strCache>
            </c:strRef>
          </c:tx>
          <c:spPr>
            <a:solidFill>
              <a:schemeClr val="tx2">
                <a:lumMod val="50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Members'!$N$139:$T$139</c:f>
              <c:numCache>
                <c:formatCode>0</c:formatCode>
                <c:ptCount val="7"/>
                <c:pt idx="0">
                  <c:v>2755.9174547003299</c:v>
                </c:pt>
                <c:pt idx="1">
                  <c:v>3322.3634586022258</c:v>
                </c:pt>
                <c:pt idx="2">
                  <c:v>3463.7496977700021</c:v>
                </c:pt>
                <c:pt idx="3">
                  <c:v>3832.205366422274</c:v>
                </c:pt>
                <c:pt idx="4">
                  <c:v>4079.5857619908138</c:v>
                </c:pt>
                <c:pt idx="5">
                  <c:v>4456.2814638372229</c:v>
                </c:pt>
                <c:pt idx="6">
                  <c:v>4760.313150991713</c:v>
                </c:pt>
              </c:numCache>
            </c:numRef>
          </c:val>
          <c:extLst xmlns:c16r2="http://schemas.microsoft.com/office/drawing/2015/06/chart">
            <c:ext xmlns:c16="http://schemas.microsoft.com/office/drawing/2014/chart" uri="{C3380CC4-5D6E-409C-BE32-E72D297353CC}">
              <c16:uniqueId val="{00000001-17A3-455D-8477-814C2CFB4207}"/>
            </c:ext>
          </c:extLst>
        </c:ser>
        <c:ser>
          <c:idx val="13"/>
          <c:order val="2"/>
          <c:tx>
            <c:strRef>
              <c:f>'DAC Members'!$M$140</c:f>
              <c:strCache>
                <c:ptCount val="1"/>
                <c:pt idx="0">
                  <c:v>Donor country-based CSO</c:v>
                </c:pt>
              </c:strCache>
            </c:strRef>
          </c:tx>
          <c:spPr>
            <a:solidFill>
              <a:schemeClr val="accent1">
                <a:lumMod val="75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Members'!$N$140:$T$140</c:f>
              <c:numCache>
                <c:formatCode>0</c:formatCode>
                <c:ptCount val="7"/>
                <c:pt idx="0">
                  <c:v>12335.9397623149</c:v>
                </c:pt>
                <c:pt idx="1">
                  <c:v>12293.34340532951</c:v>
                </c:pt>
                <c:pt idx="2">
                  <c:v>11851.038061388779</c:v>
                </c:pt>
                <c:pt idx="3">
                  <c:v>11670.197019348991</c:v>
                </c:pt>
                <c:pt idx="4">
                  <c:v>12437.196286807941</c:v>
                </c:pt>
                <c:pt idx="5">
                  <c:v>13455.98544669596</c:v>
                </c:pt>
                <c:pt idx="6">
                  <c:v>13433.28719500684</c:v>
                </c:pt>
              </c:numCache>
            </c:numRef>
          </c:val>
          <c:extLst xmlns:c16r2="http://schemas.microsoft.com/office/drawing/2015/06/chart">
            <c:ext xmlns:c16="http://schemas.microsoft.com/office/drawing/2014/chart" uri="{C3380CC4-5D6E-409C-BE32-E72D297353CC}">
              <c16:uniqueId val="{00000002-17A3-455D-8477-814C2CFB4207}"/>
            </c:ext>
          </c:extLst>
        </c:ser>
        <c:ser>
          <c:idx val="14"/>
          <c:order val="3"/>
          <c:tx>
            <c:strRef>
              <c:f>'DAC Members'!$M$141</c:f>
              <c:strCache>
                <c:ptCount val="1"/>
                <c:pt idx="0">
                  <c:v>Developing country-based CSO</c:v>
                </c:pt>
              </c:strCache>
            </c:strRef>
          </c:tx>
          <c:spPr>
            <a:solidFill>
              <a:schemeClr val="accent1">
                <a:lumMod val="60000"/>
                <a:lumOff val="40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Members'!$N$141:$T$141</c:f>
              <c:numCache>
                <c:formatCode>0</c:formatCode>
                <c:ptCount val="7"/>
                <c:pt idx="0">
                  <c:v>997.97093918658823</c:v>
                </c:pt>
                <c:pt idx="1">
                  <c:v>1105.17144193442</c:v>
                </c:pt>
                <c:pt idx="2">
                  <c:v>1205.5414661315649</c:v>
                </c:pt>
                <c:pt idx="3">
                  <c:v>1426.971678014927</c:v>
                </c:pt>
                <c:pt idx="4">
                  <c:v>1414.4064260383291</c:v>
                </c:pt>
                <c:pt idx="5">
                  <c:v>1338.097730982334</c:v>
                </c:pt>
                <c:pt idx="6">
                  <c:v>1234.1400762731689</c:v>
                </c:pt>
              </c:numCache>
            </c:numRef>
          </c:val>
          <c:extLst xmlns:c16r2="http://schemas.microsoft.com/office/drawing/2015/06/chart">
            <c:ext xmlns:c16="http://schemas.microsoft.com/office/drawing/2014/chart" uri="{C3380CC4-5D6E-409C-BE32-E72D297353CC}">
              <c16:uniqueId val="{00000003-17A3-455D-8477-814C2CFB4207}"/>
            </c:ext>
          </c:extLst>
        </c:ser>
        <c:dLbls>
          <c:showLegendKey val="0"/>
          <c:showVal val="0"/>
          <c:showCatName val="0"/>
          <c:showSerName val="0"/>
          <c:showPercent val="0"/>
          <c:showBubbleSize val="0"/>
        </c:dLbls>
        <c:axId val="167990016"/>
        <c:axId val="167991552"/>
      </c:areaChart>
      <c:catAx>
        <c:axId val="167990016"/>
        <c:scaling>
          <c:orientation val="minMax"/>
        </c:scaling>
        <c:delete val="0"/>
        <c:axPos val="b"/>
        <c:numFmt formatCode="0" sourceLinked="1"/>
        <c:majorTickMark val="out"/>
        <c:minorTickMark val="none"/>
        <c:tickLblPos val="nextTo"/>
        <c:txPr>
          <a:bodyPr/>
          <a:lstStyle/>
          <a:p>
            <a:pPr>
              <a:defRPr sz="1100"/>
            </a:pPr>
            <a:endParaRPr lang="en-US"/>
          </a:p>
        </c:txPr>
        <c:crossAx val="167991552"/>
        <c:crosses val="autoZero"/>
        <c:auto val="1"/>
        <c:lblAlgn val="ctr"/>
        <c:lblOffset val="100"/>
        <c:noMultiLvlLbl val="0"/>
      </c:catAx>
      <c:valAx>
        <c:axId val="167991552"/>
        <c:scaling>
          <c:orientation val="minMax"/>
        </c:scaling>
        <c:delete val="0"/>
        <c:axPos val="l"/>
        <c:majorGridlines/>
        <c:numFmt formatCode="0" sourceLinked="1"/>
        <c:majorTickMark val="out"/>
        <c:minorTickMark val="none"/>
        <c:tickLblPos val="nextTo"/>
        <c:txPr>
          <a:bodyPr/>
          <a:lstStyle/>
          <a:p>
            <a:pPr>
              <a:defRPr sz="1100"/>
            </a:pPr>
            <a:endParaRPr lang="en-US"/>
          </a:p>
        </c:txPr>
        <c:crossAx val="167990016"/>
        <c:crosses val="autoZero"/>
        <c:crossBetween val="midCat"/>
        <c:dispUnits>
          <c:builtInUnit val="thousands"/>
        </c:dispUnits>
      </c:valAx>
    </c:plotArea>
    <c:legend>
      <c:legendPos val="b"/>
      <c:layout>
        <c:manualLayout>
          <c:xMode val="edge"/>
          <c:yMode val="edge"/>
          <c:x val="9.5257606688052901E-2"/>
          <c:y val="0.86438488339387698"/>
          <c:w val="0.86234768084819402"/>
          <c:h val="0.111476046038992"/>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8-01-31T10:22:30.638" idx="3">
    <p:pos x="5598" y="7"/>
    <p:text>Lovely!!!</p:text>
  </p:cm>
</p:cmLst>
</file>

<file path=ppt/drawings/drawing1.xml><?xml version="1.0" encoding="utf-8"?>
<c:userShapes xmlns:c="http://schemas.openxmlformats.org/drawingml/2006/chart">
  <cdr:relSizeAnchor xmlns:cdr="http://schemas.openxmlformats.org/drawingml/2006/chartDrawing">
    <cdr:from>
      <cdr:x>0.28144</cdr:x>
      <cdr:y>0.90553</cdr:y>
    </cdr:from>
    <cdr:to>
      <cdr:x>0.78297</cdr:x>
      <cdr:y>0.96774</cdr:y>
    </cdr:to>
    <cdr:sp macro="" textlink="">
      <cdr:nvSpPr>
        <cdr:cNvPr id="2" name="TextBox 1"/>
        <cdr:cNvSpPr txBox="1"/>
      </cdr:nvSpPr>
      <cdr:spPr>
        <a:xfrm xmlns:a="http://schemas.openxmlformats.org/drawingml/2006/main">
          <a:off x="2502475" y="4694789"/>
          <a:ext cx="4459468" cy="322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smtClean="0">
              <a:solidFill>
                <a:schemeClr val="tx1"/>
              </a:solidFill>
            </a:rPr>
            <a:t>the value </a:t>
          </a:r>
          <a:r>
            <a:rPr lang="en-GB" sz="1000" dirty="0">
              <a:solidFill>
                <a:schemeClr val="tx1"/>
              </a:solidFill>
            </a:rPr>
            <a:t>at each bar </a:t>
          </a:r>
          <a:r>
            <a:rPr lang="en-GB" sz="1000" dirty="0" smtClean="0">
              <a:solidFill>
                <a:schemeClr val="tx1"/>
              </a:solidFill>
            </a:rPr>
            <a:t>equals </a:t>
          </a:r>
          <a:r>
            <a:rPr lang="en-GB" sz="1000" dirty="0">
              <a:solidFill>
                <a:schemeClr val="tx1"/>
              </a:solidFill>
            </a:rPr>
            <a:t>the sum of aid to</a:t>
          </a:r>
          <a:r>
            <a:rPr lang="en-GB" sz="1000" baseline="0" dirty="0">
              <a:solidFill>
                <a:schemeClr val="tx1"/>
              </a:solidFill>
            </a:rPr>
            <a:t> and through NGOs (%)</a:t>
          </a:r>
          <a:endParaRPr lang="en-GB" sz="1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0.28144</cdr:x>
      <cdr:y>0.90553</cdr:y>
    </cdr:from>
    <cdr:to>
      <cdr:x>0.78297</cdr:x>
      <cdr:y>0.96774</cdr:y>
    </cdr:to>
    <cdr:sp macro="" textlink="">
      <cdr:nvSpPr>
        <cdr:cNvPr id="2" name="TextBox 1"/>
        <cdr:cNvSpPr txBox="1"/>
      </cdr:nvSpPr>
      <cdr:spPr>
        <a:xfrm xmlns:a="http://schemas.openxmlformats.org/drawingml/2006/main">
          <a:off x="2502475" y="4694789"/>
          <a:ext cx="4459468" cy="322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smtClean="0">
              <a:solidFill>
                <a:schemeClr val="tx1"/>
              </a:solidFill>
            </a:rPr>
            <a:t>the value </a:t>
          </a:r>
          <a:r>
            <a:rPr lang="en-GB" sz="1000" dirty="0">
              <a:solidFill>
                <a:schemeClr val="tx1"/>
              </a:solidFill>
            </a:rPr>
            <a:t>at each bar </a:t>
          </a:r>
          <a:r>
            <a:rPr lang="en-GB" sz="1000" dirty="0" smtClean="0">
              <a:solidFill>
                <a:schemeClr val="tx1"/>
              </a:solidFill>
            </a:rPr>
            <a:t>equals </a:t>
          </a:r>
          <a:r>
            <a:rPr lang="en-GB" sz="1000" dirty="0">
              <a:solidFill>
                <a:schemeClr val="tx1"/>
              </a:solidFill>
            </a:rPr>
            <a:t>the sum of aid to</a:t>
          </a:r>
          <a:r>
            <a:rPr lang="en-GB" sz="1000" baseline="0" dirty="0">
              <a:solidFill>
                <a:schemeClr val="tx1"/>
              </a:solidFill>
            </a:rPr>
            <a:t> and through NGOs (%)</a:t>
          </a:r>
          <a:endParaRPr lang="en-GB"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C69CE7B-9DED-CC45-B12B-C4DE49D23BD3}" type="datetimeFigureOut">
              <a:rPr lang="en-US" smtClean="0"/>
              <a:t>7/25/2018</a:t>
            </a:fld>
            <a:endParaRPr lang="en-CA"/>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B6B31CA-CD43-5549-9FC8-81F033F31CE5}" type="slidenum">
              <a:rPr lang="en-CA" smtClean="0"/>
              <a:t>‹#›</a:t>
            </a:fld>
            <a:endParaRPr lang="en-CA"/>
          </a:p>
        </p:txBody>
      </p:sp>
    </p:spTree>
    <p:extLst>
      <p:ext uri="{BB962C8B-B14F-4D97-AF65-F5344CB8AC3E}">
        <p14:creationId xmlns:p14="http://schemas.microsoft.com/office/powerpoint/2010/main" val="4110202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F1208CD3-DA68-403A-A290-8175C73FFEFA}" type="datetimeFigureOut">
              <a:rPr lang="en-GB" smtClean="0"/>
              <a:t>25/07/2018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84A25FA-4B56-44B7-A899-7DCDEBEE536E}" type="slidenum">
              <a:rPr lang="en-GB" smtClean="0"/>
              <a:t>‹#›</a:t>
            </a:fld>
            <a:endParaRPr lang="en-GB"/>
          </a:p>
        </p:txBody>
      </p:sp>
    </p:spTree>
    <p:extLst>
      <p:ext uri="{BB962C8B-B14F-4D97-AF65-F5344CB8AC3E}">
        <p14:creationId xmlns:p14="http://schemas.microsoft.com/office/powerpoint/2010/main" val="992355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0</a:t>
            </a:fld>
            <a:endParaRPr lang="en-GB"/>
          </a:p>
        </p:txBody>
      </p:sp>
    </p:spTree>
    <p:extLst>
      <p:ext uri="{BB962C8B-B14F-4D97-AF65-F5344CB8AC3E}">
        <p14:creationId xmlns:p14="http://schemas.microsoft.com/office/powerpoint/2010/main" val="9258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4A25FA-4B56-44B7-A899-7DCDEBEE536E}" type="slidenum">
              <a:rPr lang="en-GB" smtClean="0"/>
              <a:t>9</a:t>
            </a:fld>
            <a:endParaRPr lang="en-GB"/>
          </a:p>
        </p:txBody>
      </p:sp>
    </p:spTree>
    <p:extLst>
      <p:ext uri="{BB962C8B-B14F-4D97-AF65-F5344CB8AC3E}">
        <p14:creationId xmlns:p14="http://schemas.microsoft.com/office/powerpoint/2010/main" val="212634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As part of the “getting updated”, the DAC</a:t>
            </a:r>
            <a:r>
              <a:rPr lang="en-GB" baseline="0" dirty="0" smtClean="0"/>
              <a:t> is undertaking a study on how its members, as well as non-DAC providers, support and partner with civil society (inclusive of CSOs).</a:t>
            </a:r>
            <a:r>
              <a:rPr lang="en-GB" dirty="0" smtClean="0"/>
              <a:t> </a:t>
            </a:r>
          </a:p>
          <a:p>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10</a:t>
            </a:fld>
            <a:endParaRPr lang="en-GB"/>
          </a:p>
        </p:txBody>
      </p:sp>
    </p:spTree>
    <p:extLst>
      <p:ext uri="{BB962C8B-B14F-4D97-AF65-F5344CB8AC3E}">
        <p14:creationId xmlns:p14="http://schemas.microsoft.com/office/powerpoint/2010/main" val="59506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This is the background</a:t>
            </a:r>
          </a:p>
          <a:p>
            <a:pPr marL="171450" indent="-171450">
              <a:buFontTx/>
              <a:buChar char="-"/>
            </a:pPr>
            <a:r>
              <a:rPr lang="en-GB" baseline="0" dirty="0" smtClean="0"/>
              <a:t>2010/11 study was 1</a:t>
            </a:r>
            <a:r>
              <a:rPr lang="en-GB" baseline="30000" dirty="0" smtClean="0"/>
              <a:t>st</a:t>
            </a:r>
            <a:r>
              <a:rPr lang="en-GB" baseline="0" dirty="0" smtClean="0"/>
              <a:t> of its kind by OECD, provided a baseline that also answered the what, why and how DAC members work with CSOs.</a:t>
            </a:r>
          </a:p>
          <a:p>
            <a:pPr marL="171450" indent="-171450">
              <a:buFontTx/>
              <a:buChar char="-"/>
            </a:pPr>
            <a:r>
              <a:rPr lang="en-GB" baseline="0" dirty="0" smtClean="0"/>
              <a:t>IDG members at the time participated in the survey of course, as did non-IDG DAC members, and key CSO networks also completed a shorter, modified version of the survey</a:t>
            </a:r>
          </a:p>
          <a:p>
            <a:pPr marL="171450" indent="-171450">
              <a:buFontTx/>
              <a:buChar char="-"/>
            </a:pPr>
            <a:r>
              <a:rPr lang="en-GB" baseline="0" dirty="0" smtClean="0"/>
              <a:t>The study painted a picture of the landscape of CSO support and partnerships. And, a foundation to develop guidance.</a:t>
            </a:r>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11</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The Guidance</a:t>
            </a:r>
            <a:r>
              <a:rPr lang="en-GB" baseline="0" dirty="0" smtClean="0"/>
              <a:t> was published in 2012 and covers these key areas of: strategic framework; delivering effective support; learning and accountability.</a:t>
            </a:r>
          </a:p>
          <a:p>
            <a:pPr marL="171450" indent="-171450">
              <a:buFontTx/>
              <a:buChar char="-"/>
            </a:pPr>
            <a:r>
              <a:rPr lang="en-GB" baseline="0" dirty="0" smtClean="0"/>
              <a:t>In undertaking a new study, the DAC hopes to learn whether this Guidance has been used by DAC members.</a:t>
            </a:r>
          </a:p>
          <a:p>
            <a:pPr marL="171450" indent="-171450">
              <a:buFontTx/>
              <a:buChar char="-"/>
            </a:pPr>
            <a:endParaRPr lang="en-GB" baseline="0" dirty="0" smtClean="0"/>
          </a:p>
          <a:p>
            <a:pPr marL="0" indent="0">
              <a:buFontTx/>
              <a:buNone/>
            </a:pPr>
            <a:r>
              <a:rPr lang="en-GB" baseline="0" dirty="0" smtClean="0"/>
              <a:t>Examples of some of the lessons:</a:t>
            </a:r>
          </a:p>
          <a:p>
            <a:endParaRPr lang="en-GB" baseline="0" dirty="0" smtClean="0"/>
          </a:p>
          <a:p>
            <a:r>
              <a:rPr lang="en-GB" baseline="0" dirty="0" smtClean="0"/>
              <a:t>Lesson 1: Because civil society is an independent development actor in its own right and we have committed to promoting a CSO enabling environment including effective support to CSOs as independent development actors in their own right.  Because not having it (and working with CSOs based on other strategies may cause harm as we then develop civil societies that mirror donors’ (sector) priorities and not the needs and interest of local societies. Such civil societies, made up of CSO/NGOs servicing donors, cannot function as the collective voice of citizens in developing countries. </a:t>
            </a:r>
          </a:p>
          <a:p>
            <a:endParaRPr lang="en-GB" baseline="0" dirty="0" smtClean="0"/>
          </a:p>
          <a:p>
            <a:r>
              <a:rPr lang="en-GB" baseline="0" dirty="0" smtClean="0"/>
              <a:t>Lesson 2: Related to lesson 1 i.e. we have to have the objective of strengthening a pluralistic CS in developing countries in our minds to not distort.   </a:t>
            </a:r>
            <a:endParaRPr lang="en-GB" dirty="0" smtClean="0"/>
          </a:p>
          <a:p>
            <a:endParaRPr lang="en-GB" dirty="0" smtClean="0"/>
          </a:p>
          <a:p>
            <a:r>
              <a:rPr lang="en-GB" dirty="0" smtClean="0"/>
              <a:t>Lesson 7: Core and PBA</a:t>
            </a:r>
            <a:r>
              <a:rPr lang="en-GB" baseline="0" dirty="0" smtClean="0"/>
              <a:t> when strengthening CSOs as independent development actors in their own right i.e. ownership</a:t>
            </a:r>
          </a:p>
          <a:p>
            <a:endParaRPr lang="en-GB" baseline="0" dirty="0" smtClean="0"/>
          </a:p>
          <a:p>
            <a:r>
              <a:rPr lang="en-GB" baseline="0" dirty="0" smtClean="0"/>
              <a:t>Lesson 10: Focus on relevant development results and not financial compliance and short-term tangible results (not all that can be measured counts and not all that counts can be measured). Use appropriate results frameworks for what is expected i.e. service delivery result frameworks only for service delivery and not for advocacy.  </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12</a:t>
            </a:fld>
            <a:endParaRPr lang="en-GB" dirty="0"/>
          </a:p>
        </p:txBody>
      </p:sp>
    </p:spTree>
    <p:extLst>
      <p:ext uri="{BB962C8B-B14F-4D97-AF65-F5344CB8AC3E}">
        <p14:creationId xmlns:p14="http://schemas.microsoft.com/office/powerpoint/2010/main" val="49623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795338"/>
            <a:ext cx="4970463" cy="3729037"/>
          </a:xfrm>
        </p:spPr>
      </p:sp>
      <p:sp>
        <p:nvSpPr>
          <p:cNvPr id="3" name="Notes Placeholder 2"/>
          <p:cNvSpPr>
            <a:spLocks noGrp="1"/>
          </p:cNvSpPr>
          <p:nvPr>
            <p:ph type="body" idx="1"/>
          </p:nvPr>
        </p:nvSpPr>
        <p:spPr/>
        <p:txBody>
          <a:bodyPr/>
          <a:lstStyle/>
          <a:p>
            <a:pPr marL="0" indent="0">
              <a:buFontTx/>
              <a:buNone/>
            </a:pPr>
            <a:r>
              <a:rPr lang="en-US" dirty="0" smtClean="0"/>
              <a:t>MIXED TRACKED RECORD</a:t>
            </a:r>
            <a:r>
              <a:rPr lang="en-US" baseline="0" dirty="0" smtClean="0"/>
              <a:t> when we look at the extent to which DAC members have worked development effectively with CSO support. </a:t>
            </a:r>
          </a:p>
          <a:p>
            <a:endParaRPr lang="en-US" baseline="0" dirty="0" smtClean="0"/>
          </a:p>
          <a:p>
            <a:r>
              <a:rPr lang="en-US" baseline="0" dirty="0" smtClean="0"/>
              <a:t>SOURCES</a:t>
            </a:r>
          </a:p>
          <a:p>
            <a:pPr marL="0" indent="0">
              <a:buFontTx/>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Task  Team Review of Evidence 2014, GPEDC Progress Report 2016, synthesis of findings from PRs 2017 (Dec), from conversations in the IDG, from CSOs’ monitoring as well as from DAC data</a:t>
            </a:r>
            <a:endParaRPr lang="en-US" dirty="0" smtClean="0"/>
          </a:p>
          <a:p>
            <a:endParaRPr lang="en-US" dirty="0" smtClean="0"/>
          </a:p>
          <a:p>
            <a:r>
              <a:rPr lang="en-US" dirty="0" smtClean="0"/>
              <a:t>1. Foundational to the donor – civil society relationship is the existence of an evidence-based, overarching civil society policy, preferably one that puts attention to strengthening civil society in developing countries, and is developed in consultation with diverse civil society stakeholders (OECD 2012). In 2011, almost all donors had a policy or strategy on civil society (OECD, 2011).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EU’s Roots of Democracy is a good example (structured dialogue and development of a policy with strong CSO EE)</a:t>
            </a:r>
          </a:p>
          <a:p>
            <a:pPr marL="0" indent="0">
              <a:buFont typeface="Arial" panose="020B0604020202020204" pitchFamily="34" charset="0"/>
              <a:buNone/>
            </a:pPr>
            <a:endParaRPr lang="en-US" dirty="0" smtClean="0"/>
          </a:p>
          <a:p>
            <a:pPr marL="171450" indent="-171450">
              <a:buFont typeface="Wingdings" panose="05000000000000000000" pitchFamily="2" charset="2"/>
              <a:buChar char="ü"/>
            </a:pPr>
            <a:r>
              <a:rPr lang="en-US" dirty="0" smtClean="0"/>
              <a:t>Despite these positive policy developments, an ongoing area of concern lies in the degree to which the good intentions in donors’ civil society policies are reflected in their practice. For example, evaluations of donors’ civil society programming incl. </a:t>
            </a:r>
            <a:r>
              <a:rPr lang="en-US" dirty="0" err="1" smtClean="0"/>
              <a:t>Sida</a:t>
            </a:r>
            <a:r>
              <a:rPr lang="en-US" dirty="0" smtClean="0"/>
              <a:t> (2013) shows a gap.</a:t>
            </a:r>
          </a:p>
          <a:p>
            <a:pPr marL="171450" indent="-171450">
              <a:buFont typeface="Wingdings" panose="05000000000000000000" pitchFamily="2" charset="2"/>
              <a:buChar char="ü"/>
            </a:pPr>
            <a:endParaRPr lang="en-US" dirty="0" smtClean="0"/>
          </a:p>
          <a:p>
            <a:pPr marL="171450" indent="-171450">
              <a:buFont typeface="Wingdings" panose="05000000000000000000" pitchFamily="2" charset="2"/>
              <a:buChar char="ü"/>
            </a:pPr>
            <a:r>
              <a:rPr lang="en-US" dirty="0" smtClean="0"/>
              <a:t>A further emerging question relates to the degree to which the assumptions behind donors’ civil society policies reflect “the realities of governance and civil society in </a:t>
            </a:r>
            <a:r>
              <a:rPr lang="en-US" dirty="0" err="1" smtClean="0"/>
              <a:t>programme</a:t>
            </a:r>
            <a:r>
              <a:rPr lang="en-US" dirty="0" smtClean="0"/>
              <a:t> countries” when incentives for civic agency and opportunities for engagement in genuine democratic processes are limited (SIPU International, IDS &amp; IOD PARC, 2013 and even more so now). </a:t>
            </a:r>
          </a:p>
          <a:p>
            <a:pPr lvl="1"/>
            <a:endParaRPr lang="en-US" dirty="0" smtClean="0"/>
          </a:p>
          <a:p>
            <a:r>
              <a:rPr lang="en-US" dirty="0" smtClean="0"/>
              <a:t>2) On dialogue and learning (GPEDC 2016): </a:t>
            </a:r>
            <a:r>
              <a:rPr lang="en-US" b="1" dirty="0" smtClean="0"/>
              <a:t>In more than 70% of reporting countries, development partners engage in consultation processes </a:t>
            </a:r>
            <a:r>
              <a:rPr lang="en-US" dirty="0" smtClean="0"/>
              <a:t>and are creating </a:t>
            </a:r>
            <a:r>
              <a:rPr lang="en-US" b="1" dirty="0" smtClean="0"/>
              <a:t>feedback mechanisms </a:t>
            </a:r>
            <a:r>
              <a:rPr lang="en-US" dirty="0" smtClean="0"/>
              <a:t>to ensure that CSO inputs are taken into account in their development co-operation policies at headquarters and in the field. </a:t>
            </a:r>
          </a:p>
          <a:p>
            <a:endParaRPr lang="en-US" dirty="0" smtClean="0"/>
          </a:p>
          <a:p>
            <a:pPr marL="171450" lvl="0" indent="-171450">
              <a:buFont typeface="Wingdings" panose="05000000000000000000" pitchFamily="2" charset="2"/>
              <a:buChar char="ü"/>
            </a:pPr>
            <a:r>
              <a:rPr lang="en-US" dirty="0" smtClean="0"/>
              <a:t>Yet while the overall picture is positive, in 30% of the reporting countries efforts to inform and co-ordinate with CSOs on development policy and programming need to be </a:t>
            </a:r>
            <a:r>
              <a:rPr lang="en-US" b="1" dirty="0" smtClean="0"/>
              <a:t>made more systematic</a:t>
            </a:r>
            <a:r>
              <a:rPr lang="en-US" dirty="0" smtClean="0"/>
              <a:t>. </a:t>
            </a:r>
          </a:p>
          <a:p>
            <a:pPr marL="171450" lvl="0" indent="-171450">
              <a:buFont typeface="Wingdings" panose="05000000000000000000" pitchFamily="2" charset="2"/>
              <a:buChar char="ü"/>
            </a:pPr>
            <a:r>
              <a:rPr lang="en-US" dirty="0" smtClean="0"/>
              <a:t>Furthermore, when consultation does happen, it is </a:t>
            </a:r>
            <a:r>
              <a:rPr lang="en-US" b="1" dirty="0" smtClean="0"/>
              <a:t>often not sufficiently inclusive</a:t>
            </a:r>
            <a:r>
              <a:rPr lang="en-US" dirty="0" smtClean="0"/>
              <a:t>. </a:t>
            </a:r>
          </a:p>
          <a:p>
            <a:pPr marL="171450" lvl="0" indent="-171450">
              <a:buFont typeface="Wingdings" panose="05000000000000000000" pitchFamily="2" charset="2"/>
              <a:buChar char="ü"/>
            </a:pPr>
            <a:r>
              <a:rPr lang="en-US" b="1" dirty="0" smtClean="0"/>
              <a:t>In some cases, arrangements do not allow for identifying the inputs from consultations that are actually taken on board in defining development policie</a:t>
            </a:r>
            <a:r>
              <a:rPr lang="en-US" dirty="0" smtClean="0"/>
              <a:t>s. </a:t>
            </a:r>
            <a:endParaRPr lang="en-GB" b="0" dirty="0" smtClean="0"/>
          </a:p>
          <a:p>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3</a:t>
            </a:r>
            <a:r>
              <a:rPr lang="en-US" u="sng" dirty="0" smtClean="0"/>
              <a:t>) </a:t>
            </a:r>
          </a:p>
          <a:p>
            <a:pPr marL="0" indent="0">
              <a:buFont typeface="Arial" panose="020B0604020202020204" pitchFamily="34" charset="0"/>
              <a:buNone/>
            </a:pPr>
            <a:endParaRPr lang="en-US" u="sng" dirty="0" smtClean="0"/>
          </a:p>
          <a:p>
            <a:pPr marL="0" indent="0">
              <a:buFont typeface="Arial" panose="020B0604020202020204" pitchFamily="34" charset="0"/>
              <a:buNone/>
            </a:pPr>
            <a:r>
              <a:rPr lang="en-US" u="sng" dirty="0" smtClean="0"/>
              <a:t>On CSO EE (GPEDC 2016</a:t>
            </a:r>
            <a:r>
              <a:rPr lang="en-US" b="1" u="sng" dirty="0" smtClean="0"/>
              <a:t>): </a:t>
            </a:r>
          </a:p>
          <a:p>
            <a:pPr marL="0" indent="0">
              <a:buFont typeface="Arial" panose="020B0604020202020204" pitchFamily="34" charset="0"/>
              <a:buNone/>
            </a:pPr>
            <a:endParaRPr lang="en-US" b="1" u="sng" dirty="0" smtClean="0"/>
          </a:p>
          <a:p>
            <a:pPr marL="0" indent="0">
              <a:buFont typeface="Arial" panose="020B0604020202020204" pitchFamily="34" charset="0"/>
              <a:buNone/>
            </a:pPr>
            <a:r>
              <a:rPr lang="en-US" b="1" dirty="0" smtClean="0"/>
              <a:t>More than 80% of reporting countries promote an enabling environment in their co-operation with civil socie</a:t>
            </a:r>
            <a:r>
              <a:rPr lang="en-US" dirty="0" smtClean="0"/>
              <a:t>ty. In addition, almost </a:t>
            </a:r>
            <a:r>
              <a:rPr lang="en-US" b="1" dirty="0" smtClean="0"/>
              <a:t>80% report that policy dialogue between development partners and the government includes the promotion of an enabling environment for CSOs </a:t>
            </a:r>
            <a:r>
              <a:rPr lang="en-US" dirty="0" smtClean="0"/>
              <a:t>as an agenda item.  </a:t>
            </a:r>
          </a:p>
          <a:p>
            <a:pPr marL="0" indent="0">
              <a:buFont typeface="Arial" panose="020B0604020202020204" pitchFamily="34" charset="0"/>
              <a:buNone/>
            </a:pPr>
            <a:endParaRPr lang="en-US" dirty="0" smtClean="0"/>
          </a:p>
          <a:p>
            <a:pPr marL="171450" lvl="0" indent="-171450">
              <a:buFont typeface="Wingdings" panose="05000000000000000000" pitchFamily="2" charset="2"/>
              <a:buChar char="ü"/>
            </a:pPr>
            <a:r>
              <a:rPr lang="en-US" dirty="0" smtClean="0"/>
              <a:t>But </a:t>
            </a:r>
            <a:r>
              <a:rPr lang="en-US" b="1" dirty="0" smtClean="0"/>
              <a:t>policy coherence seems difficult </a:t>
            </a:r>
            <a:r>
              <a:rPr lang="en-US" dirty="0" smtClean="0"/>
              <a:t>for most </a:t>
            </a:r>
            <a:r>
              <a:rPr lang="en-US" dirty="0" err="1" smtClean="0"/>
              <a:t>bilaterals</a:t>
            </a:r>
            <a:endParaRPr lang="en-US" dirty="0" smtClean="0"/>
          </a:p>
          <a:p>
            <a:pPr marL="171450" lvl="0" indent="-171450">
              <a:buFont typeface="Wingdings" panose="05000000000000000000" pitchFamily="2" charset="2"/>
              <a:buChar char="ü"/>
            </a:pPr>
            <a:r>
              <a:rPr lang="en-US" dirty="0" smtClean="0"/>
              <a:t>And donors don’t take responsibility for their own part (1/4 CSO EE)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u="sng" dirty="0" smtClean="0"/>
              <a:t>Most donors have support to CSOs in developing countries as an objective but:</a:t>
            </a:r>
          </a:p>
          <a:p>
            <a:pPr marL="0" indent="0">
              <a:buFont typeface="Arial" panose="020B0604020202020204" pitchFamily="34" charset="0"/>
              <a:buNone/>
            </a:pPr>
            <a:endParaRPr lang="en-US" dirty="0" smtClean="0"/>
          </a:p>
          <a:p>
            <a:pPr marL="171450" lvl="0" indent="-171450">
              <a:buFont typeface="Wingdings" panose="05000000000000000000" pitchFamily="2" charset="2"/>
              <a:buChar char="ü"/>
            </a:pPr>
            <a:r>
              <a:rPr lang="en-US" b="1" dirty="0" smtClean="0"/>
              <a:t>Ownership:</a:t>
            </a:r>
            <a:r>
              <a:rPr lang="en-US" b="1" baseline="0" dirty="0" smtClean="0"/>
              <a:t> </a:t>
            </a:r>
          </a:p>
          <a:p>
            <a:pPr marL="628650" lvl="1" indent="-171450">
              <a:buFont typeface="Wingdings" panose="05000000000000000000" pitchFamily="2" charset="2"/>
              <a:buChar char="ü"/>
            </a:pPr>
            <a:r>
              <a:rPr lang="en-US" dirty="0" smtClean="0"/>
              <a:t>Provide </a:t>
            </a:r>
            <a:r>
              <a:rPr lang="en-US" b="1" dirty="0" smtClean="0"/>
              <a:t>more project than program and core funding </a:t>
            </a:r>
            <a:r>
              <a:rPr lang="en-US" dirty="0" smtClean="0"/>
              <a:t>i.e. risk of weak ownership and CSOs aligning with donors’</a:t>
            </a:r>
            <a:r>
              <a:rPr lang="en-US" baseline="0" dirty="0" smtClean="0"/>
              <a:t> agendas rather than the other way around</a:t>
            </a:r>
          </a:p>
          <a:p>
            <a:pPr marL="628650" lvl="1" indent="-171450">
              <a:buFont typeface="Wingdings" panose="05000000000000000000" pitchFamily="2" charset="2"/>
              <a:buChar char="ü"/>
            </a:pPr>
            <a:r>
              <a:rPr lang="en-US" baseline="0" dirty="0" smtClean="0"/>
              <a:t>Much</a:t>
            </a:r>
            <a:r>
              <a:rPr lang="en-US" b="1" baseline="0" dirty="0" smtClean="0"/>
              <a:t> procurements </a:t>
            </a:r>
            <a:r>
              <a:rPr lang="en-US" baseline="0" dirty="0" smtClean="0"/>
              <a:t>– seems to be on the rise although no data yet – hence CSOs align with donors’ agendas and not the other way around.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1" dirty="0" smtClean="0"/>
              <a:t>Support primarily via CSOs in DAC countries </a:t>
            </a:r>
            <a:r>
              <a:rPr lang="en-US" dirty="0" smtClean="0"/>
              <a:t>– this is not necessarily bad but worth discussing</a:t>
            </a:r>
            <a:r>
              <a:rPr lang="en-US" baseline="0" dirty="0" smtClean="0"/>
              <a:t> b/c it’s a matter of power. Donors have tried to get around this with country-level CSO funds, like ZGF.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smtClean="0"/>
          </a:p>
          <a:p>
            <a:pPr marL="171450" lvl="0" indent="-171450">
              <a:buFont typeface="Wingdings" panose="05000000000000000000" pitchFamily="2" charset="2"/>
              <a:buChar char="ü"/>
            </a:pPr>
            <a:r>
              <a:rPr lang="en-US" b="1" baseline="0" dirty="0" smtClean="0"/>
              <a:t>Management for results: Inappropriate results framewo</a:t>
            </a:r>
            <a:r>
              <a:rPr lang="en-US" baseline="0" dirty="0" smtClean="0"/>
              <a:t>rk (Insight from evaluations in 2013) – rather for service delivery than advocacy  </a:t>
            </a:r>
          </a:p>
          <a:p>
            <a:pPr marL="0" lvl="0" indent="0">
              <a:buFont typeface="Wingdings" panose="05000000000000000000" pitchFamily="2" charset="2"/>
              <a:buNone/>
            </a:pPr>
            <a:endParaRPr lang="en-US" dirty="0" smtClean="0"/>
          </a:p>
          <a:p>
            <a:pPr marL="171450" lvl="0" indent="-171450">
              <a:buFont typeface="Wingdings" panose="05000000000000000000" pitchFamily="2" charset="2"/>
              <a:buChar char="ü"/>
            </a:pPr>
            <a:r>
              <a:rPr lang="en-US" b="1" dirty="0" smtClean="0"/>
              <a:t>High and growing transaction</a:t>
            </a:r>
            <a:r>
              <a:rPr lang="en-US" b="1" baseline="0" dirty="0" smtClean="0"/>
              <a:t> costs</a:t>
            </a:r>
            <a:r>
              <a:rPr lang="en-US" b="1" dirty="0" smtClean="0"/>
              <a:t> b/c of growing administrative requirements</a:t>
            </a:r>
            <a:r>
              <a:rPr lang="en-US" b="1" baseline="0" dirty="0" smtClean="0"/>
              <a:t> </a:t>
            </a:r>
            <a:r>
              <a:rPr lang="en-US" dirty="0" smtClean="0"/>
              <a:t>(although there are exceptions where donors</a:t>
            </a:r>
            <a:r>
              <a:rPr lang="en-US" baseline="0" dirty="0" smtClean="0"/>
              <a:t> try to coordinate, like in join funding mechanisms and through the Code of Practice)</a:t>
            </a:r>
            <a:endParaRPr lang="en-US" dirty="0" smtClean="0"/>
          </a:p>
          <a:p>
            <a:pPr marL="628650" lvl="1" indent="-171450">
              <a:buFont typeface="Wingdings" panose="05000000000000000000" pitchFamily="2" charset="2"/>
              <a:buChar char="ü"/>
            </a:pPr>
            <a:endParaRPr lang="en-US" baseline="0" dirty="0" smtClean="0"/>
          </a:p>
          <a:p>
            <a:pPr marL="171450" lvl="0" indent="-171450">
              <a:buFont typeface="Wingdings" panose="05000000000000000000" pitchFamily="2" charset="2"/>
              <a:buChar char="ü"/>
            </a:pPr>
            <a:r>
              <a:rPr lang="en-US" baseline="0" dirty="0" smtClean="0"/>
              <a:t>Let’s look at one of these practices. </a:t>
            </a:r>
            <a:endParaRPr lang="en-US" dirty="0" smtClean="0"/>
          </a:p>
          <a:p>
            <a:endParaRPr lang="en-US"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B5BC32DA-B958-4A99-A1F5-BBFCD0239462}" type="slidenum">
              <a:rPr lang="en-GB" smtClean="0"/>
              <a:t>13</a:t>
            </a:fld>
            <a:endParaRPr lang="en-GB"/>
          </a:p>
        </p:txBody>
      </p:sp>
    </p:spTree>
    <p:extLst>
      <p:ext uri="{BB962C8B-B14F-4D97-AF65-F5344CB8AC3E}">
        <p14:creationId xmlns:p14="http://schemas.microsoft.com/office/powerpoint/2010/main" val="405038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14</a:t>
            </a:fld>
            <a:endParaRPr lang="en-GB" dirty="0"/>
          </a:p>
        </p:txBody>
      </p:sp>
    </p:spTree>
    <p:extLst>
      <p:ext uri="{BB962C8B-B14F-4D97-AF65-F5344CB8AC3E}">
        <p14:creationId xmlns:p14="http://schemas.microsoft.com/office/powerpoint/2010/main" val="4014997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15</a:t>
            </a:fld>
            <a:endParaRPr lang="en-GB"/>
          </a:p>
        </p:txBody>
      </p:sp>
    </p:spTree>
    <p:extLst>
      <p:ext uri="{BB962C8B-B14F-4D97-AF65-F5344CB8AC3E}">
        <p14:creationId xmlns:p14="http://schemas.microsoft.com/office/powerpoint/2010/main" val="249484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a question</a:t>
            </a:r>
            <a:r>
              <a:rPr lang="en-GB" baseline="0" dirty="0" smtClean="0"/>
              <a:t> of which CSO you partner b/c money is power and as it turns out, primarily the CSOs with contracts and agreements with the donor also gets access to the donor to dialogue, cooperate and influence policymaking.  </a:t>
            </a:r>
          </a:p>
          <a:p>
            <a:endParaRPr lang="en-GB" baseline="0" dirty="0" smtClean="0"/>
          </a:p>
          <a:p>
            <a:r>
              <a:rPr lang="en-GB" baseline="0" dirty="0" smtClean="0"/>
              <a:t>We need to look at this and have an honest discussion about the pros and cons. Such discussion must include southern CSOs. This is a frequent message from southern CSOs incl. CIVICUS. Northern CSOs are listening. See for example Oxfam, moving HQ from Oxford to Nairobi. Or International Civil Society Centre that is doing research on the new role of ICSOs.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baseline="0" dirty="0" smtClean="0"/>
              <a:t>We have the</a:t>
            </a:r>
            <a:r>
              <a:rPr lang="en-GB" sz="1200" b="0" i="1" dirty="0" smtClean="0"/>
              <a:t> 2011 STUDY</a:t>
            </a:r>
            <a:r>
              <a:rPr lang="en-GB" sz="1200" b="0" i="1" baseline="0" dirty="0" smtClean="0"/>
              <a:t> and the </a:t>
            </a:r>
            <a:r>
              <a:rPr lang="en-GB" sz="1200" b="0" i="1" dirty="0" smtClean="0"/>
              <a:t>12 LESSONS</a:t>
            </a:r>
            <a:r>
              <a:rPr lang="en-GB" sz="1200" b="0" i="1" baseline="0" dirty="0" smtClean="0"/>
              <a:t> – and we have IDG. Do we need more? Yes, we are not implementing good practice policies. Moreover, much has happened since 2012. </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Adapt ways of working to changing landscape of development co-operation.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16</a:t>
            </a:fld>
            <a:endParaRPr lang="en-GB"/>
          </a:p>
        </p:txBody>
      </p:sp>
    </p:spTree>
    <p:extLst>
      <p:ext uri="{BB962C8B-B14F-4D97-AF65-F5344CB8AC3E}">
        <p14:creationId xmlns:p14="http://schemas.microsoft.com/office/powerpoint/2010/main" val="317747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spcAft>
                <a:spcPts val="600"/>
              </a:spcAft>
              <a:buNone/>
            </a:pPr>
            <a:r>
              <a:rPr lang="en-GB" sz="1200" b="0" baseline="0" dirty="0" smtClean="0">
                <a:latin typeface="+mn-lt"/>
              </a:rPr>
              <a:t>These are some very fundamental changes that have taken place since the 12 lessons. I won’t go through them. I just want to overwhelm you a bit and back up my previous point i.e. that we need to come together to (1) analyse the external and internal environment that affects CSOs (2) the roles CSOs can play in development and (3) how we can best support civil society. </a:t>
            </a:r>
          </a:p>
          <a:p>
            <a:pPr marL="0" indent="0">
              <a:lnSpc>
                <a:spcPct val="120000"/>
              </a:lnSpc>
              <a:spcBef>
                <a:spcPts val="0"/>
              </a:spcBef>
              <a:spcAft>
                <a:spcPts val="600"/>
              </a:spcAft>
              <a:buNone/>
            </a:pPr>
            <a:endParaRPr lang="en-GB" sz="1200" b="0" baseline="0" dirty="0" smtClean="0">
              <a:latin typeface="+mn-lt"/>
            </a:endParaRPr>
          </a:p>
          <a:p>
            <a:r>
              <a:rPr lang="en-GB" sz="1200" b="0" baseline="0" dirty="0" smtClean="0">
                <a:latin typeface="+mn-lt"/>
              </a:rPr>
              <a:t>For these reasons….and to take an overall more ambitious approach to CSO support, DAC has launched a new civil society </a:t>
            </a:r>
            <a:r>
              <a:rPr lang="en-GB" sz="1200" b="0" baseline="0" dirty="0" err="1" smtClean="0">
                <a:latin typeface="+mn-lt"/>
              </a:rPr>
              <a:t>workstream</a:t>
            </a:r>
            <a:r>
              <a:rPr lang="en-GB" sz="1200" b="0" baseline="0" dirty="0" smtClean="0">
                <a:latin typeface="+mn-lt"/>
              </a:rPr>
              <a:t>…..</a:t>
            </a:r>
            <a:r>
              <a:rPr lang="en-GB" sz="1200" b="1"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Geo-political shifts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Decline of traditional powers and shift towards Asia</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Threats to multilateralism / re-emergence of nationalism</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Increased focus on cross-border “threats” and protection of global public goods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2030 Agenda</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Stronger focus on sustainability and ‘Global Public Goods’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Broader policy framework of international co-operation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Universality</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Rise of Non-DAC providers and instruments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Non-DAC donors esp. Arab countries</a:t>
            </a:r>
          </a:p>
          <a:p>
            <a:pPr lvl="0"/>
            <a:r>
              <a:rPr lang="en-GB" sz="1200" kern="1200" dirty="0" smtClean="0">
                <a:solidFill>
                  <a:schemeClr val="tx1"/>
                </a:solidFill>
                <a:effectLst/>
                <a:latin typeface="+mn-lt"/>
                <a:ea typeface="+mn-ea"/>
                <a:cs typeface="+mn-cs"/>
              </a:rPr>
              <a:t>- Foundations</a:t>
            </a:r>
          </a:p>
          <a:p>
            <a:pPr lvl="0"/>
            <a:r>
              <a:rPr lang="en-US" sz="1200" kern="1200" dirty="0" smtClean="0">
                <a:solidFill>
                  <a:schemeClr val="tx1"/>
                </a:solidFill>
                <a:effectLst/>
                <a:latin typeface="+mn-lt"/>
                <a:ea typeface="+mn-ea"/>
                <a:cs typeface="+mn-cs"/>
              </a:rPr>
              <a:t>- More sophisticated financial instruments such as guarantees, and shares in collective investment vehicles </a:t>
            </a:r>
            <a:endParaRPr lang="en-GB" sz="1200" kern="1200" dirty="0" smtClean="0">
              <a:solidFill>
                <a:schemeClr val="tx1"/>
              </a:solidFill>
              <a:effectLst/>
              <a:latin typeface="+mn-lt"/>
              <a:ea typeface="+mn-ea"/>
              <a:cs typeface="+mn-cs"/>
            </a:endParaRPr>
          </a:p>
          <a:p>
            <a:endParaRPr lang="en-GB" sz="1200" b="1" i="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Impact on providers: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Heightened domestic scrutiny</a:t>
            </a:r>
          </a:p>
          <a:p>
            <a:pPr lvl="0"/>
            <a:r>
              <a:rPr lang="en-GB" sz="1200" kern="1200" dirty="0" smtClean="0">
                <a:solidFill>
                  <a:schemeClr val="tx1"/>
                </a:solidFill>
                <a:effectLst/>
                <a:latin typeface="+mn-lt"/>
                <a:ea typeface="+mn-ea"/>
                <a:cs typeface="+mn-cs"/>
              </a:rPr>
              <a:t>- Demand for greater value for money</a:t>
            </a:r>
          </a:p>
          <a:p>
            <a:pPr lvl="0"/>
            <a:r>
              <a:rPr lang="en-GB" sz="1200" kern="1200" dirty="0" smtClean="0">
                <a:solidFill>
                  <a:schemeClr val="tx1"/>
                </a:solidFill>
                <a:effectLst/>
                <a:latin typeface="+mn-lt"/>
                <a:ea typeface="+mn-ea"/>
                <a:cs typeface="+mn-cs"/>
              </a:rPr>
              <a:t>- Demand for domestic/international win-wins</a:t>
            </a:r>
          </a:p>
          <a:p>
            <a:pPr marL="0" indent="0">
              <a:lnSpc>
                <a:spcPct val="120000"/>
              </a:lnSpc>
              <a:spcBef>
                <a:spcPts val="0"/>
              </a:spcBef>
              <a:spcAft>
                <a:spcPts val="600"/>
              </a:spcAft>
              <a:buNone/>
            </a:pPr>
            <a:endParaRPr lang="en-GB" sz="1200" b="0" baseline="0" dirty="0" smtClean="0">
              <a:latin typeface="+mn-lt"/>
            </a:endParaRPr>
          </a:p>
        </p:txBody>
      </p:sp>
      <p:sp>
        <p:nvSpPr>
          <p:cNvPr id="4" name="Slide Number Placeholder 3"/>
          <p:cNvSpPr>
            <a:spLocks noGrp="1"/>
          </p:cNvSpPr>
          <p:nvPr>
            <p:ph type="sldNum" sz="quarter" idx="10"/>
          </p:nvPr>
        </p:nvSpPr>
        <p:spPr/>
        <p:txBody>
          <a:bodyPr/>
          <a:lstStyle/>
          <a:p>
            <a:fld id="{D84A25FA-4B56-44B7-A899-7DCDEBEE536E}" type="slidenum">
              <a:rPr lang="en-GB" smtClean="0"/>
              <a:t>17</a:t>
            </a:fld>
            <a:endParaRPr lang="en-GB"/>
          </a:p>
        </p:txBody>
      </p:sp>
    </p:spTree>
    <p:extLst>
      <p:ext uri="{BB962C8B-B14F-4D97-AF65-F5344CB8AC3E}">
        <p14:creationId xmlns:p14="http://schemas.microsoft.com/office/powerpoint/2010/main" val="1410867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18</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4A25FA-4B56-44B7-A899-7DCDEBEE536E}" type="slidenum">
              <a:rPr lang="en-GB" smtClean="0"/>
              <a:t>1</a:t>
            </a:fld>
            <a:endParaRPr lang="en-GB"/>
          </a:p>
        </p:txBody>
      </p:sp>
    </p:spTree>
    <p:extLst>
      <p:ext uri="{BB962C8B-B14F-4D97-AF65-F5344CB8AC3E}">
        <p14:creationId xmlns:p14="http://schemas.microsoft.com/office/powerpoint/2010/main" val="208496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MS reference group of experts will be consulted</a:t>
            </a:r>
            <a:r>
              <a:rPr lang="en-GB" baseline="0" dirty="0" smtClean="0"/>
              <a:t> especially on survey design, draft report. Then later, on framework for and draft of guidance.</a:t>
            </a:r>
          </a:p>
          <a:p>
            <a:pPr marL="171450" indent="-171450">
              <a:buFontTx/>
              <a:buChar char="-"/>
            </a:pPr>
            <a:r>
              <a:rPr lang="en-GB" baseline="0" dirty="0" smtClean="0"/>
              <a:t>The hope is that a couple of </a:t>
            </a:r>
            <a:r>
              <a:rPr lang="en-GB" baseline="0" dirty="0" err="1" smtClean="0"/>
              <a:t>CoP</a:t>
            </a:r>
            <a:r>
              <a:rPr lang="en-GB" baseline="0" dirty="0" smtClean="0"/>
              <a:t>/IDG members will participate in the Reference Group. [We will reach out to you. Welcome expressions of interest.]</a:t>
            </a: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19</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Questionnaire</a:t>
            </a:r>
            <a:r>
              <a:rPr lang="en-CA" baseline="0" dirty="0" smtClean="0"/>
              <a:t> will be circulated, completed online (though advise to print and consult within your institutions in advance).</a:t>
            </a:r>
          </a:p>
          <a:p>
            <a:pPr marL="171450" indent="-171450">
              <a:buFontTx/>
              <a:buChar char="-"/>
            </a:pPr>
            <a:r>
              <a:rPr lang="en-CA" baseline="0" dirty="0" smtClean="0"/>
              <a:t>We are aiming for a fairly comprehensive survey. So it will have quite a few questions. Some of which will be fairly easy to respond to (e.g. do you have a policy/strategy), some may require more digging (e.g. lessons).</a:t>
            </a:r>
          </a:p>
          <a:p>
            <a:pPr marL="171450" indent="-171450">
              <a:buFontTx/>
              <a:buChar char="-"/>
            </a:pPr>
            <a:r>
              <a:rPr lang="en-CA" baseline="0" dirty="0" smtClean="0"/>
              <a:t>A shorter, adapted version of the survey will be circulated to non-DAC donors e.g. small European states that are aspiring to join the DAC, as well as others that will be reached through the DAC team that liaises with them already e.g. Saudi Arabia, China. A few (e.g. 6) CSO networks will also receive a short, adapted version of the survey. We will aim for inclusion of varied geographic regions e.g. North America, Europe, ‘global South’ CSO networks.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20</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Re 1:</a:t>
            </a:r>
          </a:p>
          <a:p>
            <a:pPr marL="171450" indent="-171450">
              <a:buFontTx/>
              <a:buChar char="-"/>
            </a:pPr>
            <a:r>
              <a:rPr lang="en-GB" dirty="0" smtClean="0"/>
              <a:t>How</a:t>
            </a:r>
            <a:r>
              <a:rPr lang="en-GB" baseline="0" dirty="0" smtClean="0"/>
              <a:t> you define CSO</a:t>
            </a:r>
          </a:p>
          <a:p>
            <a:pPr marL="171450" indent="-171450">
              <a:buFontTx/>
              <a:buChar char="-"/>
            </a:pPr>
            <a:r>
              <a:rPr lang="en-GB" baseline="0" dirty="0" smtClean="0"/>
              <a:t>Types of CSOs you support</a:t>
            </a:r>
          </a:p>
          <a:p>
            <a:pPr marL="171450" indent="-171450">
              <a:buFontTx/>
              <a:buChar char="-"/>
            </a:pPr>
            <a:r>
              <a:rPr lang="en-GB" baseline="0" dirty="0" smtClean="0"/>
              <a:t>How this has changed over time </a:t>
            </a:r>
          </a:p>
          <a:p>
            <a:pPr marL="0" indent="0">
              <a:buFontTx/>
              <a:buNone/>
            </a:pPr>
            <a:r>
              <a:rPr lang="en-GB" baseline="0" dirty="0" smtClean="0"/>
              <a:t>2. Re 2:</a:t>
            </a:r>
          </a:p>
          <a:p>
            <a:pPr marL="171450" indent="-171450">
              <a:buFontTx/>
              <a:buChar char="-"/>
            </a:pPr>
            <a:r>
              <a:rPr lang="en-GB" baseline="0" dirty="0" smtClean="0"/>
              <a:t>Share your policy/strategy?</a:t>
            </a:r>
          </a:p>
          <a:p>
            <a:pPr marL="171450" indent="-171450">
              <a:buFontTx/>
              <a:buChar char="-"/>
            </a:pPr>
            <a:r>
              <a:rPr lang="en-GB" baseline="0" dirty="0" smtClean="0"/>
              <a:t>Questions re content of policy/strategy (or may not be covered in policy/strategy but still exist) E.G. priorities for support and etc. (see bullet)</a:t>
            </a:r>
          </a:p>
          <a:p>
            <a:pPr marL="171450" indent="-171450">
              <a:buFontTx/>
              <a:buChar char="-"/>
            </a:pPr>
            <a:r>
              <a:rPr lang="en-GB" baseline="0" dirty="0" smtClean="0"/>
              <a:t>Your institution’s consultation, dialogue, outreach with CSOs</a:t>
            </a:r>
          </a:p>
          <a:p>
            <a:pPr marL="171450" indent="-171450">
              <a:buFontTx/>
              <a:buChar char="-"/>
            </a:pPr>
            <a:r>
              <a:rPr lang="en-GB" baseline="0" dirty="0" smtClean="0"/>
              <a:t>Ways in which you promote enabling environments for CSOs in partner countries E.G. in your policy dialogue with governments; financial support to governments to develop conducive legal and regulatory frameworks; promoting government-CSO dialogue</a:t>
            </a:r>
          </a:p>
          <a:p>
            <a:pPr marL="171450" indent="-171450">
              <a:buFontTx/>
              <a:buChar char="-"/>
            </a:pPr>
            <a:r>
              <a:rPr lang="en-GB" baseline="0" dirty="0" smtClean="0"/>
              <a:t>The role of CSOs your institution seeks to advance when it comes to global policy arenas and commitments E.G. SDGs, Addis Ababa Action Agenda on financing for development, Global Partnership for Effective Development Cooperation commitments</a:t>
            </a:r>
          </a:p>
        </p:txBody>
      </p:sp>
      <p:sp>
        <p:nvSpPr>
          <p:cNvPr id="4" name="Slide Number Placeholder 3"/>
          <p:cNvSpPr>
            <a:spLocks noGrp="1"/>
          </p:cNvSpPr>
          <p:nvPr>
            <p:ph type="sldNum" sz="quarter" idx="10"/>
          </p:nvPr>
        </p:nvSpPr>
        <p:spPr/>
        <p:txBody>
          <a:bodyPr/>
          <a:lstStyle/>
          <a:p>
            <a:fld id="{E73740E6-37AF-48CC-BFA3-958B7B1E0140}" type="slidenum">
              <a:rPr lang="en-GB" smtClean="0"/>
              <a:t>21</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3. Re 3. </a:t>
            </a:r>
          </a:p>
          <a:p>
            <a:pPr marL="171450" indent="-171450">
              <a:buFontTx/>
              <a:buChar char="-"/>
            </a:pPr>
            <a:r>
              <a:rPr lang="en-GB" baseline="0" dirty="0" smtClean="0"/>
              <a:t>Questions re number and type of support mechanisms. E.G. partnership/framework agreements, project support, calls for proposals, pooled. Through HQ but also at country level – recognizing you will not likely be able to provide a full overview of these but can give an indication</a:t>
            </a:r>
          </a:p>
          <a:p>
            <a:pPr marL="0" indent="0">
              <a:buNone/>
            </a:pPr>
            <a:r>
              <a:rPr lang="en-GB" dirty="0" smtClean="0"/>
              <a:t>4. Re 4.</a:t>
            </a:r>
          </a:p>
          <a:p>
            <a:pPr marL="171450" indent="-171450">
              <a:buFontTx/>
              <a:buChar char="-"/>
            </a:pPr>
            <a:r>
              <a:rPr lang="en-GB" dirty="0" smtClean="0"/>
              <a:t>Will</a:t>
            </a:r>
            <a:r>
              <a:rPr lang="en-GB" baseline="0" dirty="0" smtClean="0"/>
              <a:t> inquire on the basis of your reporting, which of course may depend on the funding mechanism (framework/core, project). And on the format (CSOs’ or institution’s format)?</a:t>
            </a:r>
            <a:r>
              <a:rPr lang="en-GB" dirty="0" smtClean="0"/>
              <a:t> And frequency.</a:t>
            </a:r>
          </a:p>
          <a:p>
            <a:pPr marL="171450" indent="-171450">
              <a:buFontTx/>
              <a:buChar char="-"/>
            </a:pPr>
            <a:r>
              <a:rPr lang="en-GB" dirty="0" smtClean="0"/>
              <a:t>How</a:t>
            </a:r>
            <a:r>
              <a:rPr lang="en-GB" baseline="0" dirty="0" smtClean="0"/>
              <a:t> your institution does M&amp;E of CSOs. Can you share recent evaluations of your CSO support, or E.G. a mechanism?</a:t>
            </a:r>
          </a:p>
          <a:p>
            <a:pPr marL="171450" indent="-171450">
              <a:buFontTx/>
              <a:buChar char="-"/>
            </a:pPr>
            <a:r>
              <a:rPr lang="en-GB" baseline="0" dirty="0" smtClean="0"/>
              <a:t>Transparency - measures to make information on your CSO flows available in partner countries</a:t>
            </a:r>
          </a:p>
          <a:p>
            <a:pPr marL="171450" indent="-171450">
              <a:buFontTx/>
              <a:buChar char="-"/>
            </a:pPr>
            <a:r>
              <a:rPr lang="en-GB" baseline="0" dirty="0" smtClean="0"/>
              <a:t>CSO accountability – measures to encourage CSOs to strengthen their accountability in partner countries E.G. participatory approaches; CSO self-regulation; encourage adherence to (reasonable) legal and regulatory requirements.</a:t>
            </a: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22</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B/c the survey is not only to update data, but also to learn and help shape guidance, throughout the survey there will be questions 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Recent changes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Lessons you’ve learned and would like to share with the wider donor community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Good (or bad) practice examples you can share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Key determinants = What has determined your institution’s decision-making on the what, whys and </a:t>
            </a:r>
            <a:r>
              <a:rPr lang="en-GB" baseline="0" dirty="0" err="1" smtClean="0"/>
              <a:t>hows</a:t>
            </a:r>
            <a:r>
              <a:rPr lang="en-GB" baseline="0" dirty="0" smtClean="0"/>
              <a:t> of CSO support and partnership? E.G. informed at all by the DAC 12 Lessons? Or? Other determinants E.G. recent evaluations, changing political landscape and priorities, budget constraints, </a:t>
            </a:r>
            <a:r>
              <a:rPr lang="en-GB" baseline="0" dirty="0" err="1" smtClean="0"/>
              <a:t>etc</a:t>
            </a: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23</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24</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C64A5F-D013-416D-BA01-88DF619EB049}" type="slidenum">
              <a:rPr lang="en-GB" smtClean="0"/>
              <a:t>25</a:t>
            </a:fld>
            <a:endParaRPr lang="en-GB" dirty="0"/>
          </a:p>
        </p:txBody>
      </p:sp>
    </p:spTree>
    <p:extLst>
      <p:ext uri="{BB962C8B-B14F-4D97-AF65-F5344CB8AC3E}">
        <p14:creationId xmlns:p14="http://schemas.microsoft.com/office/powerpoint/2010/main" val="120954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Deliver services and provide humanitarian assistance - Comparative advantages: </a:t>
            </a:r>
            <a:r>
              <a:rPr lang="en-US" sz="1200" dirty="0" smtClean="0"/>
              <a:t>proximity to beneficiaries; ability to respond rapidly in emergencies</a:t>
            </a:r>
            <a:endParaRPr lang="en-GB" sz="1200" dirty="0" smtClean="0"/>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Encourage democratic processes and accountability – propose</a:t>
            </a:r>
            <a:r>
              <a:rPr lang="en-US" sz="1200" baseline="0" dirty="0" smtClean="0"/>
              <a:t> policies and act as watchdogs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Public awareness and debate in donor countries – on development</a:t>
            </a:r>
            <a:r>
              <a:rPr lang="en-US" sz="1200" baseline="0" dirty="0" smtClean="0"/>
              <a:t> </a:t>
            </a:r>
          </a:p>
          <a:p>
            <a:pPr marL="0" indent="0">
              <a:buFont typeface="Arial" panose="020B0604020202020204" pitchFamily="34" charset="0"/>
              <a:buNone/>
            </a:pPr>
            <a:endParaRPr lang="en-US" sz="1200" dirty="0" smtClean="0"/>
          </a:p>
          <a:p>
            <a:pPr marL="171450" indent="-171450">
              <a:buFont typeface="Arial" panose="020B0604020202020204" pitchFamily="34" charset="0"/>
              <a:buChar char="•"/>
            </a:pPr>
            <a:r>
              <a:rPr lang="en-US" sz="1200" dirty="0" smtClean="0"/>
              <a:t>Strengthen civil society in developing countries (b/c there is an intrinsic value in a vibrant and democratic</a:t>
            </a:r>
            <a:r>
              <a:rPr lang="en-US" sz="1200" baseline="0" dirty="0" smtClean="0"/>
              <a:t> civil society to express identities, voice interests and demands and equally important to foster a trust and democratic values) </a:t>
            </a:r>
          </a:p>
          <a:p>
            <a:pPr marL="0" indent="0">
              <a:buFont typeface="Arial" panose="020B0604020202020204" pitchFamily="34" charset="0"/>
              <a:buNone/>
            </a:pPr>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a:t>
            </a:fld>
            <a:endParaRPr lang="en-GB" dirty="0"/>
          </a:p>
        </p:txBody>
      </p:sp>
    </p:spTree>
    <p:extLst>
      <p:ext uri="{BB962C8B-B14F-4D97-AF65-F5344CB8AC3E}">
        <p14:creationId xmlns:p14="http://schemas.microsoft.com/office/powerpoint/2010/main" val="220542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a:t>
            </a:r>
            <a:r>
              <a:rPr lang="en-GB" baseline="0" dirty="0" smtClean="0"/>
              <a:t> steady increase</a:t>
            </a:r>
          </a:p>
          <a:p>
            <a:pPr marL="171450" indent="-171450">
              <a:buFont typeface="Arial" panose="020B0604020202020204" pitchFamily="34" charset="0"/>
              <a:buChar char="•"/>
            </a:pPr>
            <a:r>
              <a:rPr lang="en-GB" baseline="0" dirty="0" smtClean="0"/>
              <a:t>CSOs also raise a lot of funds on their own – underestimated figure – thus CSOs are key development actors </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3</a:t>
            </a:fld>
            <a:endParaRPr lang="en-GB"/>
          </a:p>
        </p:txBody>
      </p:sp>
    </p:spTree>
    <p:extLst>
      <p:ext uri="{BB962C8B-B14F-4D97-AF65-F5344CB8AC3E}">
        <p14:creationId xmlns:p14="http://schemas.microsoft.com/office/powerpoint/2010/main" val="256199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From</a:t>
            </a:r>
            <a:r>
              <a:rPr lang="en-GB" baseline="0" dirty="0" smtClean="0"/>
              <a:t> Ireland’s 43% to Greece’s 0%. There is a group of 11 donors under 10% and 11 above 20%. </a:t>
            </a:r>
          </a:p>
          <a:p>
            <a:endParaRPr lang="en-GB" baseline="0" dirty="0" smtClean="0"/>
          </a:p>
        </p:txBody>
      </p:sp>
      <p:sp>
        <p:nvSpPr>
          <p:cNvPr id="4" name="Slide Number Placeholder 3"/>
          <p:cNvSpPr>
            <a:spLocks noGrp="1"/>
          </p:cNvSpPr>
          <p:nvPr>
            <p:ph type="sldNum" sz="quarter" idx="10"/>
          </p:nvPr>
        </p:nvSpPr>
        <p:spPr/>
        <p:txBody>
          <a:bodyPr/>
          <a:lstStyle/>
          <a:p>
            <a:fld id="{D84A25FA-4B56-44B7-A899-7DCDEBEE536E}" type="slidenum">
              <a:rPr lang="en-GB" smtClean="0"/>
              <a:t>4</a:t>
            </a:fld>
            <a:endParaRPr lang="en-GB"/>
          </a:p>
        </p:txBody>
      </p:sp>
    </p:spTree>
    <p:extLst>
      <p:ext uri="{BB962C8B-B14F-4D97-AF65-F5344CB8AC3E}">
        <p14:creationId xmlns:p14="http://schemas.microsoft.com/office/powerpoint/2010/main" val="409065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4A25FA-4B56-44B7-A899-7DCDEBEE536E}" type="slidenum">
              <a:rPr lang="en-GB" smtClean="0"/>
              <a:t>5</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6</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7</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8</a:t>
            </a:fld>
            <a:endParaRPr lang="en-GB" dirty="0"/>
          </a:p>
        </p:txBody>
      </p:sp>
    </p:spTree>
    <p:extLst>
      <p:ext uri="{BB962C8B-B14F-4D97-AF65-F5344CB8AC3E}">
        <p14:creationId xmlns:p14="http://schemas.microsoft.com/office/powerpoint/2010/main" val="79235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F5749BE-4903-9940-9ED2-637EF679EDB1}" type="datetime1">
              <a:rPr lang="en-CA" smtClean="0"/>
              <a:t>25/07/2018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4B5A4796-1254-8F4C-8FB5-3E428417BAFB}" type="datetime1">
              <a:rPr lang="en-CA" smtClean="0"/>
              <a:t>25/07/2018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FA9E75-15DD-4EE9-A8E2-881D723508FB}"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102AAE7-894E-D84C-944E-E826D81139FB}" type="datetime1">
              <a:rPr lang="en-CA" smtClean="0"/>
              <a:t>25/07/2018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3FA9E75-15DD-4EE9-A8E2-881D723508F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12A3E4-044F-450C-91BD-FAA0A7B48803}" type="slidenum">
              <a:rPr lang="en-GB" smtClean="0"/>
              <a:t>‹#›</a:t>
            </a:fld>
            <a:endParaRPr lang="en-GB" dirty="0"/>
          </a:p>
        </p:txBody>
      </p:sp>
    </p:spTree>
    <p:extLst>
      <p:ext uri="{BB962C8B-B14F-4D97-AF65-F5344CB8AC3E}">
        <p14:creationId xmlns:p14="http://schemas.microsoft.com/office/powerpoint/2010/main" val="25304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83731D8-0767-E04D-97CB-725C580F4DB6}" type="datetime1">
              <a:rPr lang="en-CA" smtClean="0"/>
              <a:t>25/07/2018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FA9E75-15DD-4EE9-A8E2-881D723508F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590491"/>
            <a:ext cx="6300000" cy="3539430"/>
          </a:xfrm>
        </p:spPr>
        <p:txBody>
          <a:bodyPr/>
          <a:lstStyle/>
          <a:p>
            <a:pPr>
              <a:lnSpc>
                <a:spcPct val="100000"/>
              </a:lnSpc>
            </a:pP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OECD </a:t>
            </a:r>
            <a:r>
              <a:rPr lang="fr-FR" sz="3200" dirty="0" err="1" smtClean="0"/>
              <a:t>CommunITY</a:t>
            </a:r>
            <a:r>
              <a:rPr lang="fr-FR" sz="3200" dirty="0" smtClean="0"/>
              <a:t> OF PRACTICE ON CIVIL SOCIETY &amp; UPCOMING STUDY AND GUIDANCE ON CSO SUPPORT</a:t>
            </a:r>
            <a:r>
              <a:rPr lang="fr-FR" sz="2800" i="1" dirty="0" smtClean="0"/>
              <a:t> </a:t>
            </a:r>
            <a:endParaRPr lang="en-GB" sz="2800" i="1" dirty="0"/>
          </a:p>
        </p:txBody>
      </p:sp>
      <p:sp>
        <p:nvSpPr>
          <p:cNvPr id="3" name="Subtitle 2"/>
          <p:cNvSpPr>
            <a:spLocks noGrp="1"/>
          </p:cNvSpPr>
          <p:nvPr>
            <p:ph type="subTitle" idx="1"/>
          </p:nvPr>
        </p:nvSpPr>
        <p:spPr>
          <a:xfrm>
            <a:off x="1763688" y="4293096"/>
            <a:ext cx="6227992" cy="1993708"/>
          </a:xfrm>
        </p:spPr>
        <p:txBody>
          <a:bodyPr/>
          <a:lstStyle/>
          <a:p>
            <a:pPr>
              <a:lnSpc>
                <a:spcPct val="100000"/>
              </a:lnSpc>
            </a:pPr>
            <a:r>
              <a:rPr lang="fr-FR" sz="2000" dirty="0" err="1" smtClean="0"/>
              <a:t>Presentation</a:t>
            </a:r>
            <a:r>
              <a:rPr lang="fr-FR" sz="2000" dirty="0" smtClean="0"/>
              <a:t> for the International </a:t>
            </a:r>
            <a:r>
              <a:rPr lang="fr-FR" sz="2000" dirty="0" err="1" smtClean="0"/>
              <a:t>Donor</a:t>
            </a:r>
            <a:r>
              <a:rPr lang="fr-FR" sz="2000" dirty="0" smtClean="0"/>
              <a:t> Group </a:t>
            </a:r>
          </a:p>
          <a:p>
            <a:pPr>
              <a:lnSpc>
                <a:spcPct val="100000"/>
              </a:lnSpc>
            </a:pPr>
            <a:r>
              <a:rPr lang="fr-FR" sz="2000" dirty="0" err="1" smtClean="0"/>
              <a:t>Copenhagen</a:t>
            </a:r>
            <a:r>
              <a:rPr lang="fr-FR" sz="2000" dirty="0" smtClean="0"/>
              <a:t>, </a:t>
            </a:r>
            <a:r>
              <a:rPr lang="fr-FR" sz="2000" dirty="0" err="1" smtClean="0"/>
              <a:t>June</a:t>
            </a:r>
            <a:r>
              <a:rPr lang="fr-FR" sz="2000" dirty="0" smtClean="0"/>
              <a:t> 11, 2018</a:t>
            </a:r>
          </a:p>
          <a:p>
            <a:endParaRPr lang="fr-FR" dirty="0"/>
          </a:p>
          <a:p>
            <a:r>
              <a:rPr lang="fr-FR" dirty="0" smtClean="0"/>
              <a:t>Karin </a:t>
            </a:r>
            <a:r>
              <a:rPr lang="fr-FR" dirty="0" err="1" smtClean="0"/>
              <a:t>Fällman</a:t>
            </a:r>
            <a:r>
              <a:rPr lang="fr-FR" dirty="0" smtClean="0"/>
              <a:t>, </a:t>
            </a:r>
          </a:p>
          <a:p>
            <a:r>
              <a:rPr lang="fr-FR" dirty="0" smtClean="0"/>
              <a:t>Senior </a:t>
            </a:r>
            <a:r>
              <a:rPr lang="fr-FR" dirty="0"/>
              <a:t>Civil Society </a:t>
            </a:r>
            <a:r>
              <a:rPr lang="fr-FR" dirty="0" err="1" smtClean="0"/>
              <a:t>Specialist</a:t>
            </a:r>
            <a:r>
              <a:rPr lang="fr-FR" dirty="0" smtClean="0"/>
              <a:t>, </a:t>
            </a:r>
          </a:p>
          <a:p>
            <a:r>
              <a:rPr lang="fr-FR" dirty="0" smtClean="0"/>
              <a:t>OECD</a:t>
            </a:r>
            <a:endParaRPr lang="en-GB" dirty="0" smtClean="0"/>
          </a:p>
          <a:p>
            <a:endParaRPr lang="fr-FR" dirty="0" smtClean="0"/>
          </a:p>
        </p:txBody>
      </p:sp>
    </p:spTree>
    <p:extLst>
      <p:ext uri="{BB962C8B-B14F-4D97-AF65-F5344CB8AC3E}">
        <p14:creationId xmlns:p14="http://schemas.microsoft.com/office/powerpoint/2010/main" val="279773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FA9E75-15DD-4EE9-A8E2-881D723508FB}" type="slidenum">
              <a:rPr lang="en-GB" smtClean="0"/>
              <a:t>9</a:t>
            </a:fld>
            <a:endParaRPr lang="en-GB"/>
          </a:p>
        </p:txBody>
      </p:sp>
      <p:sp>
        <p:nvSpPr>
          <p:cNvPr id="4" name="Title 3"/>
          <p:cNvSpPr>
            <a:spLocks noGrp="1"/>
          </p:cNvSpPr>
          <p:nvPr>
            <p:ph type="title"/>
          </p:nvPr>
        </p:nvSpPr>
        <p:spPr/>
        <p:txBody>
          <a:bodyPr/>
          <a:lstStyle/>
          <a:p>
            <a:endParaRPr lang="en-GB" dirty="0"/>
          </a:p>
        </p:txBody>
      </p:sp>
      <p:pic>
        <p:nvPicPr>
          <p:cNvPr id="11" name="Content Placeholder 10" descr="IDG_CoP_TT_interactions (002).docx - 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3016" y="-1107504"/>
            <a:ext cx="18506056" cy="8928992"/>
          </a:xfrm>
        </p:spPr>
      </p:pic>
    </p:spTree>
    <p:extLst>
      <p:ext uri="{BB962C8B-B14F-4D97-AF65-F5344CB8AC3E}">
        <p14:creationId xmlns:p14="http://schemas.microsoft.com/office/powerpoint/2010/main" val="841075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5816" y="1700808"/>
            <a:ext cx="5400600" cy="4453192"/>
          </a:xfrm>
        </p:spPr>
        <p:txBody>
          <a:bodyPr>
            <a:normAutofit fontScale="77500" lnSpcReduction="20000"/>
          </a:bodyPr>
          <a:lstStyle/>
          <a:p>
            <a:pPr>
              <a:spcBef>
                <a:spcPts val="1000"/>
              </a:spcBef>
              <a:spcAft>
                <a:spcPts val="1000"/>
              </a:spcAft>
              <a:buClr>
                <a:schemeClr val="tx2">
                  <a:lumMod val="75000"/>
                </a:schemeClr>
              </a:buClr>
            </a:pPr>
            <a:r>
              <a:rPr lang="en-CA" sz="3400" dirty="0" smtClean="0"/>
              <a:t>What does support &amp; partnership with civil society look like?</a:t>
            </a:r>
          </a:p>
          <a:p>
            <a:pPr>
              <a:spcBef>
                <a:spcPts val="1000"/>
              </a:spcBef>
              <a:spcAft>
                <a:spcPts val="1000"/>
              </a:spcAft>
              <a:buClr>
                <a:schemeClr val="tx2">
                  <a:lumMod val="75000"/>
                </a:schemeClr>
              </a:buClr>
            </a:pPr>
            <a:r>
              <a:rPr lang="en-CA" sz="3400" dirty="0" smtClean="0"/>
              <a:t>Why is it done?</a:t>
            </a:r>
          </a:p>
          <a:p>
            <a:pPr>
              <a:spcBef>
                <a:spcPts val="1000"/>
              </a:spcBef>
              <a:spcAft>
                <a:spcPts val="1000"/>
              </a:spcAft>
              <a:buClr>
                <a:schemeClr val="tx2">
                  <a:lumMod val="75000"/>
                </a:schemeClr>
              </a:buClr>
            </a:pPr>
            <a:r>
              <a:rPr lang="en-CA" sz="3400" dirty="0" smtClean="0"/>
              <a:t>How is it done?</a:t>
            </a:r>
          </a:p>
          <a:p>
            <a:pPr>
              <a:spcBef>
                <a:spcPts val="1000"/>
              </a:spcBef>
              <a:spcAft>
                <a:spcPts val="1000"/>
              </a:spcAft>
              <a:buClr>
                <a:schemeClr val="tx2">
                  <a:lumMod val="75000"/>
                </a:schemeClr>
              </a:buClr>
            </a:pPr>
            <a:r>
              <a:rPr lang="en-CA" sz="3400" dirty="0" smtClean="0"/>
              <a:t>What can we learn?</a:t>
            </a:r>
          </a:p>
          <a:p>
            <a:endParaRPr lang="en-CA" sz="3400" dirty="0" smtClean="0"/>
          </a:p>
          <a:p>
            <a:endParaRPr lang="en-CA" sz="3400" dirty="0"/>
          </a:p>
          <a:p>
            <a:pPr marL="0" indent="0">
              <a:buNone/>
            </a:pPr>
            <a:r>
              <a:rPr lang="en-CA" sz="3400" dirty="0" smtClean="0"/>
              <a:t>Ultimately... </a:t>
            </a:r>
          </a:p>
          <a:p>
            <a:pPr>
              <a:buClr>
                <a:schemeClr val="tx2">
                  <a:lumMod val="75000"/>
                </a:schemeClr>
              </a:buClr>
            </a:pPr>
            <a:r>
              <a:rPr lang="en-CA" sz="3400" dirty="0" smtClean="0"/>
              <a:t>How </a:t>
            </a:r>
            <a:r>
              <a:rPr lang="en-CA" dirty="0" smtClean="0"/>
              <a:t>can we do better?</a:t>
            </a:r>
          </a:p>
          <a:p>
            <a:endParaRPr lang="en-CA" dirty="0" smtClean="0"/>
          </a:p>
        </p:txBody>
      </p:sp>
      <p:sp>
        <p:nvSpPr>
          <p:cNvPr id="3" name="Title 2"/>
          <p:cNvSpPr>
            <a:spLocks noGrp="1"/>
          </p:cNvSpPr>
          <p:nvPr>
            <p:ph type="title"/>
          </p:nvPr>
        </p:nvSpPr>
        <p:spPr>
          <a:xfrm>
            <a:off x="1115616" y="332656"/>
            <a:ext cx="7416000" cy="1022400"/>
          </a:xfrm>
        </p:spPr>
        <p:txBody>
          <a:bodyPr/>
          <a:lstStyle/>
          <a:p>
            <a:r>
              <a:rPr lang="en-GB" dirty="0" smtClean="0">
                <a:effectLst>
                  <a:outerShdw blurRad="38100" dist="38100" dir="2700000" algn="tl">
                    <a:srgbClr val="000000">
                      <a:alpha val="43137"/>
                    </a:srgbClr>
                  </a:outerShdw>
                </a:effectLst>
              </a:rPr>
              <a:t>Study – DAC (+) members’ support and partnerships with civil society</a:t>
            </a:r>
            <a:r>
              <a:rPr lang="en-CA" dirty="0"/>
              <a:t/>
            </a:r>
            <a:br>
              <a:rPr lang="en-CA" dirty="0"/>
            </a:br>
            <a:endParaRPr lang="en-CA" dirty="0"/>
          </a:p>
        </p:txBody>
      </p:sp>
      <p:sp>
        <p:nvSpPr>
          <p:cNvPr id="5" name="Action Button: Help 4"/>
          <p:cNvSpPr/>
          <p:nvPr/>
        </p:nvSpPr>
        <p:spPr>
          <a:xfrm>
            <a:off x="683568" y="2492896"/>
            <a:ext cx="1800200" cy="2016224"/>
          </a:xfrm>
          <a:prstGeom prst="actionButtonHelp">
            <a:avLst/>
          </a:prstGeom>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 name="Slide Number Placeholder 5"/>
          <p:cNvSpPr>
            <a:spLocks noGrp="1"/>
          </p:cNvSpPr>
          <p:nvPr>
            <p:ph type="sldNum" sz="quarter" idx="4"/>
          </p:nvPr>
        </p:nvSpPr>
        <p:spPr/>
        <p:txBody>
          <a:bodyPr/>
          <a:lstStyle/>
          <a:p>
            <a:fld id="{F3FA9E75-15DD-4EE9-A8E2-881D723508FB}" type="slidenum">
              <a:rPr lang="en-GB" smtClean="0"/>
              <a:t>10</a:t>
            </a:fld>
            <a:endParaRPr lang="en-GB"/>
          </a:p>
        </p:txBody>
      </p:sp>
    </p:spTree>
    <p:extLst>
      <p:ext uri="{BB962C8B-B14F-4D97-AF65-F5344CB8AC3E}">
        <p14:creationId xmlns:p14="http://schemas.microsoft.com/office/powerpoint/2010/main" val="209952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How DAC members work with CSOs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3568" y="1556792"/>
            <a:ext cx="4464496" cy="5184576"/>
          </a:xfrm>
        </p:spPr>
        <p:txBody>
          <a:bodyPr>
            <a:noAutofit/>
          </a:bodyPr>
          <a:lstStyle/>
          <a:p>
            <a:pPr marL="0" indent="0">
              <a:lnSpc>
                <a:spcPct val="120000"/>
              </a:lnSpc>
              <a:buNone/>
            </a:pPr>
            <a:r>
              <a:rPr lang="en-GB" sz="2400" dirty="0" smtClean="0"/>
              <a:t>2010/11 study:</a:t>
            </a:r>
          </a:p>
          <a:p>
            <a:pPr marL="0" indent="0">
              <a:lnSpc>
                <a:spcPct val="120000"/>
              </a:lnSpc>
              <a:buNone/>
            </a:pPr>
            <a:endParaRPr lang="en-GB" sz="200" i="1" dirty="0">
              <a:solidFill>
                <a:srgbClr val="FF6600"/>
              </a:solidFill>
            </a:endParaRPr>
          </a:p>
          <a:p>
            <a:pPr>
              <a:lnSpc>
                <a:spcPct val="120000"/>
              </a:lnSpc>
            </a:pPr>
            <a:r>
              <a:rPr lang="en-GB" sz="2400" dirty="0" smtClean="0"/>
              <a:t>1</a:t>
            </a:r>
            <a:r>
              <a:rPr lang="en-GB" sz="2400" baseline="30000" dirty="0" smtClean="0"/>
              <a:t>st</a:t>
            </a:r>
            <a:r>
              <a:rPr lang="en-GB" sz="2400" dirty="0" smtClean="0"/>
              <a:t> of its kind, baseline</a:t>
            </a:r>
          </a:p>
          <a:p>
            <a:pPr>
              <a:lnSpc>
                <a:spcPct val="120000"/>
              </a:lnSpc>
            </a:pPr>
            <a:r>
              <a:rPr lang="en-GB" sz="2400" dirty="0" smtClean="0"/>
              <a:t>Covered: DAC data, why members partner w/ CSOs, challenges, funding mechanisms, M&amp;E, </a:t>
            </a:r>
            <a:r>
              <a:rPr lang="en-GB" sz="2400" dirty="0" err="1" smtClean="0"/>
              <a:t>etc</a:t>
            </a:r>
            <a:endParaRPr lang="en-GB" sz="2400" dirty="0"/>
          </a:p>
          <a:p>
            <a:pPr>
              <a:lnSpc>
                <a:spcPct val="120000"/>
              </a:lnSpc>
            </a:pPr>
            <a:r>
              <a:rPr lang="en-GB" sz="2400" dirty="0" smtClean="0"/>
              <a:t>Sources: Survey (DAC members &amp; select CSOs), policy documents, peer reviews, literature</a:t>
            </a:r>
            <a:endParaRPr lang="en-GB" sz="1200" dirty="0" smtClean="0"/>
          </a:p>
        </p:txBody>
      </p:sp>
      <p:pic>
        <p:nvPicPr>
          <p:cNvPr id="4" name="Picture 3"/>
          <p:cNvPicPr>
            <a:picLocks noChangeAspect="1"/>
          </p:cNvPicPr>
          <p:nvPr/>
        </p:nvPicPr>
        <p:blipFill>
          <a:blip r:embed="rId3"/>
          <a:stretch>
            <a:fillRect/>
          </a:stretch>
        </p:blipFill>
        <p:spPr>
          <a:xfrm>
            <a:off x="5580112" y="1628800"/>
            <a:ext cx="3096344" cy="4248472"/>
          </a:xfrm>
          <a:prstGeom prst="rect">
            <a:avLst/>
          </a:prstGeom>
        </p:spPr>
      </p:pic>
      <p:sp>
        <p:nvSpPr>
          <p:cNvPr id="6" name="Slide Number Placeholder 5"/>
          <p:cNvSpPr>
            <a:spLocks noGrp="1"/>
          </p:cNvSpPr>
          <p:nvPr>
            <p:ph type="sldNum" sz="quarter" idx="4"/>
          </p:nvPr>
        </p:nvSpPr>
        <p:spPr/>
        <p:txBody>
          <a:bodyPr/>
          <a:lstStyle/>
          <a:p>
            <a:fld id="{F3FA9E75-15DD-4EE9-A8E2-881D723508FB}" type="slidenum">
              <a:rPr lang="en-GB" smtClean="0"/>
              <a:t>11</a:t>
            </a:fld>
            <a:endParaRPr lang="en-GB"/>
          </a:p>
        </p:txBody>
      </p:sp>
    </p:spTree>
    <p:extLst>
      <p:ext uri="{BB962C8B-B14F-4D97-AF65-F5344CB8AC3E}">
        <p14:creationId xmlns:p14="http://schemas.microsoft.com/office/powerpoint/2010/main" val="360043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effectLst>
                  <a:outerShdw blurRad="38100" dist="38100" dir="2700000" algn="tl">
                    <a:srgbClr val="000000">
                      <a:alpha val="43137"/>
                    </a:srgbClr>
                  </a:outerShdw>
                </a:effectLst>
              </a:rPr>
              <a:t>What works? 12 lessons from Peer Reviews (2012)  </a:t>
            </a:r>
            <a:endParaRPr lang="en-GB"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22872" y="1340767"/>
            <a:ext cx="3563927" cy="5311741"/>
          </a:xfrm>
        </p:spPr>
        <p:txBody>
          <a:bodyPr/>
          <a:lstStyle/>
          <a:p>
            <a:pPr marL="0" indent="0">
              <a:buNone/>
            </a:pPr>
            <a:endParaRPr lang="en-GB" dirty="0" smtClean="0"/>
          </a:p>
          <a:p>
            <a:pPr marL="0" indent="0">
              <a:buNone/>
            </a:pPr>
            <a:endParaRPr lang="en-GB"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446" y="1549054"/>
            <a:ext cx="2810026" cy="4040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755576" y="1535588"/>
            <a:ext cx="5616624" cy="549381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b="1" dirty="0" smtClean="0"/>
              <a:t>The </a:t>
            </a:r>
            <a:r>
              <a:rPr lang="en-GB" sz="2000" b="1" dirty="0"/>
              <a:t>strategic framework</a:t>
            </a:r>
            <a:endParaRPr lang="en-GB" sz="2000" dirty="0"/>
          </a:p>
          <a:p>
            <a:r>
              <a:rPr lang="en-GB" sz="2000" dirty="0" smtClean="0"/>
              <a:t>1) Have an evidence-based, overarching civil 	society policy</a:t>
            </a:r>
          </a:p>
          <a:p>
            <a:r>
              <a:rPr lang="en-GB" sz="2000" dirty="0" smtClean="0"/>
              <a:t>2) Strengthen civil society in developing 	countries</a:t>
            </a:r>
          </a:p>
          <a:p>
            <a:r>
              <a:rPr lang="en-GB" sz="2000" dirty="0" smtClean="0"/>
              <a:t>4) Choose partners to meet objectives</a:t>
            </a:r>
          </a:p>
          <a:p>
            <a:r>
              <a:rPr lang="en-GB" sz="2000" dirty="0" smtClean="0"/>
              <a:t>5) Make policy dialogue meaningful</a:t>
            </a:r>
          </a:p>
          <a:p>
            <a:endParaRPr lang="en-GB" sz="1000" b="1" dirty="0" smtClean="0"/>
          </a:p>
          <a:p>
            <a:pPr marL="342900" indent="-342900">
              <a:spcAft>
                <a:spcPts val="600"/>
              </a:spcAft>
              <a:buFont typeface="Arial" panose="020B0604020202020204" pitchFamily="34" charset="0"/>
              <a:buChar char="•"/>
            </a:pPr>
            <a:r>
              <a:rPr lang="en-GB" sz="2000" b="1" dirty="0" smtClean="0"/>
              <a:t>Delivering </a:t>
            </a:r>
            <a:r>
              <a:rPr lang="en-GB" sz="2000" b="1" dirty="0"/>
              <a:t>effective support</a:t>
            </a:r>
            <a:endParaRPr lang="en-GB" sz="2000" dirty="0"/>
          </a:p>
          <a:p>
            <a:r>
              <a:rPr lang="en-GB" sz="2000" dirty="0" smtClean="0"/>
              <a:t>7) Match </a:t>
            </a:r>
            <a:r>
              <a:rPr lang="en-GB" sz="2000" dirty="0"/>
              <a:t>funding mechanisms with the </a:t>
            </a:r>
            <a:r>
              <a:rPr lang="en-GB" sz="2000" dirty="0" smtClean="0"/>
              <a:t>	purpose</a:t>
            </a:r>
            <a:endParaRPr lang="en-GB" sz="2000" dirty="0"/>
          </a:p>
          <a:p>
            <a:r>
              <a:rPr lang="en-GB" sz="2000" dirty="0" smtClean="0"/>
              <a:t>8) Minimise </a:t>
            </a:r>
            <a:r>
              <a:rPr lang="en-GB" sz="2000" dirty="0"/>
              <a:t>transaction </a:t>
            </a:r>
            <a:r>
              <a:rPr lang="en-GB" sz="2000" dirty="0" smtClean="0"/>
              <a:t>costs </a:t>
            </a:r>
          </a:p>
          <a:p>
            <a:endParaRPr lang="en-GB" sz="1000" b="1" dirty="0"/>
          </a:p>
          <a:p>
            <a:pPr marL="342900" indent="-342900">
              <a:spcAft>
                <a:spcPts val="600"/>
              </a:spcAft>
              <a:buFont typeface="Arial" panose="020B0604020202020204" pitchFamily="34" charset="0"/>
              <a:buChar char="•"/>
            </a:pPr>
            <a:r>
              <a:rPr lang="en-GB" sz="2000" b="1" dirty="0" smtClean="0"/>
              <a:t>Learning </a:t>
            </a:r>
            <a:r>
              <a:rPr lang="en-GB" sz="2000" b="1" dirty="0"/>
              <a:t>and accountability</a:t>
            </a:r>
            <a:endParaRPr lang="en-GB" sz="2000" dirty="0"/>
          </a:p>
          <a:p>
            <a:r>
              <a:rPr lang="en-GB" sz="2000" dirty="0" smtClean="0"/>
              <a:t>10) Focus </a:t>
            </a:r>
            <a:r>
              <a:rPr lang="en-GB" sz="2000" dirty="0"/>
              <a:t>reporting on results and </a:t>
            </a:r>
            <a:r>
              <a:rPr lang="en-GB" sz="2000" dirty="0" smtClean="0"/>
              <a:t>learning</a:t>
            </a:r>
          </a:p>
          <a:p>
            <a:r>
              <a:rPr lang="en-GB" sz="2000" dirty="0" smtClean="0"/>
              <a:t>11) Increase transparency and accountability</a:t>
            </a:r>
          </a:p>
          <a:p>
            <a:endParaRPr lang="en-GB" dirty="0"/>
          </a:p>
          <a:p>
            <a:endParaRPr lang="en-GB" dirty="0"/>
          </a:p>
        </p:txBody>
      </p:sp>
      <p:sp>
        <p:nvSpPr>
          <p:cNvPr id="5" name="Slide Number Placeholder 4"/>
          <p:cNvSpPr>
            <a:spLocks noGrp="1"/>
          </p:cNvSpPr>
          <p:nvPr>
            <p:ph type="sldNum" sz="quarter" idx="4"/>
          </p:nvPr>
        </p:nvSpPr>
        <p:spPr/>
        <p:txBody>
          <a:bodyPr/>
          <a:lstStyle/>
          <a:p>
            <a:fld id="{F3FA9E75-15DD-4EE9-A8E2-881D723508FB}" type="slidenum">
              <a:rPr lang="en-GB" smtClean="0"/>
              <a:t>12</a:t>
            </a:fld>
            <a:endParaRPr lang="en-GB"/>
          </a:p>
        </p:txBody>
      </p:sp>
    </p:spTree>
    <p:extLst>
      <p:ext uri="{BB962C8B-B14F-4D97-AF65-F5344CB8AC3E}">
        <p14:creationId xmlns:p14="http://schemas.microsoft.com/office/powerpoint/2010/main" val="76800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43608" y="404664"/>
            <a:ext cx="792088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b="1">
                <a:solidFill>
                  <a:schemeClr val="tx1"/>
                </a:solidFill>
                <a:latin typeface="+mj-lt"/>
                <a:ea typeface="+mj-ea"/>
                <a:cs typeface="+mj-cs"/>
              </a:defRPr>
            </a:lvl1pPr>
            <a:lvl2pPr algn="l" rtl="0" eaLnBrk="1" fontAlgn="base" hangingPunct="1">
              <a:spcBef>
                <a:spcPct val="0"/>
              </a:spcBef>
              <a:spcAft>
                <a:spcPct val="0"/>
              </a:spcAft>
              <a:defRPr sz="4000" b="1">
                <a:solidFill>
                  <a:srgbClr val="989B97"/>
                </a:solidFill>
                <a:latin typeface="Arial" charset="0"/>
                <a:ea typeface="ヒラギノ角ゴ Pro W3" pitchFamily="112" charset="-128"/>
              </a:defRPr>
            </a:lvl2pPr>
            <a:lvl3pPr algn="l" rtl="0" eaLnBrk="1" fontAlgn="base" hangingPunct="1">
              <a:spcBef>
                <a:spcPct val="0"/>
              </a:spcBef>
              <a:spcAft>
                <a:spcPct val="0"/>
              </a:spcAft>
              <a:defRPr sz="4000" b="1">
                <a:solidFill>
                  <a:srgbClr val="989B97"/>
                </a:solidFill>
                <a:latin typeface="Arial" charset="0"/>
                <a:ea typeface="ヒラギノ角ゴ Pro W3" pitchFamily="112" charset="-128"/>
              </a:defRPr>
            </a:lvl3pPr>
            <a:lvl4pPr algn="l" rtl="0" eaLnBrk="1" fontAlgn="base" hangingPunct="1">
              <a:spcBef>
                <a:spcPct val="0"/>
              </a:spcBef>
              <a:spcAft>
                <a:spcPct val="0"/>
              </a:spcAft>
              <a:defRPr sz="4000" b="1">
                <a:solidFill>
                  <a:srgbClr val="989B97"/>
                </a:solidFill>
                <a:latin typeface="Arial" charset="0"/>
                <a:ea typeface="ヒラギノ角ゴ Pro W3" pitchFamily="112" charset="-128"/>
              </a:defRPr>
            </a:lvl4pPr>
            <a:lvl5pPr algn="l" rtl="0" eaLnBrk="1" fontAlgn="base" hangingPunct="1">
              <a:spcBef>
                <a:spcPct val="0"/>
              </a:spcBef>
              <a:spcAft>
                <a:spcPct val="0"/>
              </a:spcAft>
              <a:defRPr sz="4000" b="1">
                <a:solidFill>
                  <a:srgbClr val="989B97"/>
                </a:solidFill>
                <a:latin typeface="Arial" charset="0"/>
                <a:ea typeface="ヒラギノ角ゴ Pro W3" pitchFamily="112" charset="-128"/>
              </a:defRPr>
            </a:lvl5pPr>
            <a:lvl6pPr marL="457200" algn="l" rtl="0" eaLnBrk="1" fontAlgn="base" hangingPunct="1">
              <a:spcBef>
                <a:spcPct val="0"/>
              </a:spcBef>
              <a:spcAft>
                <a:spcPct val="0"/>
              </a:spcAft>
              <a:defRPr sz="4000" b="1">
                <a:solidFill>
                  <a:srgbClr val="989B97"/>
                </a:solidFill>
                <a:latin typeface="Arial" charset="0"/>
                <a:ea typeface="ヒラギノ角ゴ Pro W3" pitchFamily="112" charset="-128"/>
              </a:defRPr>
            </a:lvl6pPr>
            <a:lvl7pPr marL="914400" algn="l" rtl="0" eaLnBrk="1" fontAlgn="base" hangingPunct="1">
              <a:spcBef>
                <a:spcPct val="0"/>
              </a:spcBef>
              <a:spcAft>
                <a:spcPct val="0"/>
              </a:spcAft>
              <a:defRPr sz="4000" b="1">
                <a:solidFill>
                  <a:srgbClr val="989B97"/>
                </a:solidFill>
                <a:latin typeface="Arial" charset="0"/>
                <a:ea typeface="ヒラギノ角ゴ Pro W3" pitchFamily="112" charset="-128"/>
              </a:defRPr>
            </a:lvl7pPr>
            <a:lvl8pPr marL="1371600" algn="l" rtl="0" eaLnBrk="1" fontAlgn="base" hangingPunct="1">
              <a:spcBef>
                <a:spcPct val="0"/>
              </a:spcBef>
              <a:spcAft>
                <a:spcPct val="0"/>
              </a:spcAft>
              <a:defRPr sz="4000" b="1">
                <a:solidFill>
                  <a:srgbClr val="989B97"/>
                </a:solidFill>
                <a:latin typeface="Arial" charset="0"/>
                <a:ea typeface="ヒラギノ角ゴ Pro W3" pitchFamily="112" charset="-128"/>
              </a:defRPr>
            </a:lvl8pPr>
            <a:lvl9pPr marL="1828800" algn="l" rtl="0" eaLnBrk="1" fontAlgn="base" hangingPunct="1">
              <a:spcBef>
                <a:spcPct val="0"/>
              </a:spcBef>
              <a:spcAft>
                <a:spcPct val="0"/>
              </a:spcAft>
              <a:defRPr sz="4000" b="1">
                <a:solidFill>
                  <a:srgbClr val="989B97"/>
                </a:solidFill>
                <a:latin typeface="Arial" charset="0"/>
                <a:ea typeface="ヒラギノ角ゴ Pro W3" pitchFamily="112" charset="-128"/>
              </a:defRPr>
            </a:lvl9pPr>
          </a:lstStyle>
          <a:p>
            <a:r>
              <a:rPr lang="en-GB" b="0" spc="-150" dirty="0" smtClean="0">
                <a:solidFill>
                  <a:schemeClr val="bg2">
                    <a:lumMod val="50000"/>
                  </a:schemeClr>
                </a:solidFill>
                <a:effectLst>
                  <a:outerShdw blurRad="38100" dist="38100" dir="2700000" algn="tl">
                    <a:srgbClr val="000000">
                      <a:alpha val="43137"/>
                    </a:srgbClr>
                  </a:outerShdw>
                </a:effectLst>
                <a:ea typeface="+mn-ea"/>
                <a:cs typeface="+mn-cs"/>
              </a:rPr>
              <a:t>How are we doing</a:t>
            </a:r>
            <a:r>
              <a:rPr lang="en-GB" b="0" kern="1200" spc="-150" dirty="0" smtClean="0">
                <a:solidFill>
                  <a:schemeClr val="bg2">
                    <a:lumMod val="50000"/>
                  </a:schemeClr>
                </a:solidFill>
                <a:effectLst>
                  <a:outerShdw blurRad="38100" dist="38100" dir="2700000" algn="tl">
                    <a:srgbClr val="000000">
                      <a:alpha val="43137"/>
                    </a:srgbClr>
                  </a:outerShdw>
                </a:effectLst>
                <a:ea typeface="+mn-ea"/>
                <a:cs typeface="+mn-cs"/>
              </a:rPr>
              <a:t> </a:t>
            </a:r>
            <a:r>
              <a:rPr lang="en-GB" b="0" spc="-150" dirty="0" smtClean="0">
                <a:solidFill>
                  <a:schemeClr val="bg2">
                    <a:lumMod val="50000"/>
                  </a:schemeClr>
                </a:solidFill>
                <a:effectLst>
                  <a:outerShdw blurRad="38100" dist="38100" dir="2700000" algn="tl">
                    <a:srgbClr val="000000">
                      <a:alpha val="43137"/>
                    </a:srgbClr>
                  </a:outerShdw>
                </a:effectLst>
                <a:ea typeface="+mn-ea"/>
                <a:cs typeface="+mn-cs"/>
              </a:rPr>
              <a:t>so far?</a:t>
            </a:r>
            <a:endParaRPr lang="en-GB" b="0" kern="1200" spc="-150" dirty="0">
              <a:solidFill>
                <a:schemeClr val="bg2">
                  <a:lumMod val="50000"/>
                </a:schemeClr>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467544" y="1628800"/>
            <a:ext cx="8223043" cy="5112568"/>
          </a:xfrm>
        </p:spPr>
        <p:txBody>
          <a:bodyPr>
            <a:normAutofit/>
          </a:bodyPr>
          <a:lstStyle/>
          <a:p>
            <a:pPr marL="360000">
              <a:spcBef>
                <a:spcPts val="1200"/>
              </a:spcBef>
              <a:spcAft>
                <a:spcPts val="1200"/>
              </a:spcAft>
            </a:pPr>
            <a:r>
              <a:rPr lang="en-GB" sz="3000" kern="1200" dirty="0" smtClean="0">
                <a:ea typeface="Arial Unicode MS" panose="020B0604020202020204" pitchFamily="34" charset="-128"/>
                <a:cs typeface="Arial Unicode MS" panose="020B0604020202020204" pitchFamily="34" charset="-128"/>
              </a:rPr>
              <a:t>Overarching civil society policies in place but implementation can be improved </a:t>
            </a:r>
          </a:p>
          <a:p>
            <a:pPr marL="360000">
              <a:spcBef>
                <a:spcPts val="1200"/>
              </a:spcBef>
              <a:spcAft>
                <a:spcPts val="1200"/>
              </a:spcAft>
            </a:pPr>
            <a:r>
              <a:rPr lang="en-GB" sz="3000" kern="1200" dirty="0" smtClean="0">
                <a:ea typeface="Arial Unicode MS" panose="020B0604020202020204" pitchFamily="34" charset="-128"/>
                <a:cs typeface="Arial Unicode MS" panose="020B0604020202020204" pitchFamily="34" charset="-128"/>
              </a:rPr>
              <a:t>Dialogue and learning takes place but could be more systematic</a:t>
            </a:r>
          </a:p>
          <a:p>
            <a:pPr marL="360000">
              <a:spcBef>
                <a:spcPts val="1200"/>
              </a:spcBef>
              <a:spcAft>
                <a:spcPts val="1200"/>
              </a:spcAft>
            </a:pPr>
            <a:r>
              <a:rPr lang="en-GB" sz="3000" dirty="0">
                <a:ea typeface="Arial Unicode MS" panose="020B0604020202020204" pitchFamily="34" charset="-128"/>
                <a:cs typeface="Arial Unicode MS" panose="020B0604020202020204" pitchFamily="34" charset="-128"/>
              </a:rPr>
              <a:t>Strengthen CSOs in developing countries and foster a CSO enabling environment are often objectives but </a:t>
            </a:r>
            <a:r>
              <a:rPr lang="en-GB" sz="3000" dirty="0" smtClean="0">
                <a:ea typeface="Arial Unicode MS" panose="020B0604020202020204" pitchFamily="34" charset="-128"/>
                <a:cs typeface="Arial Unicode MS" panose="020B0604020202020204" pitchFamily="34" charset="-128"/>
              </a:rPr>
              <a:t>competing policies and counter-productive funding </a:t>
            </a:r>
            <a:r>
              <a:rPr lang="en-GB" sz="3000" dirty="0">
                <a:ea typeface="Arial Unicode MS" panose="020B0604020202020204" pitchFamily="34" charset="-128"/>
                <a:cs typeface="Arial Unicode MS" panose="020B0604020202020204" pitchFamily="34" charset="-128"/>
              </a:rPr>
              <a:t>mechanisms are common </a:t>
            </a:r>
          </a:p>
        </p:txBody>
      </p:sp>
      <p:sp>
        <p:nvSpPr>
          <p:cNvPr id="5" name="Slide Number Placeholder 4"/>
          <p:cNvSpPr>
            <a:spLocks noGrp="1"/>
          </p:cNvSpPr>
          <p:nvPr>
            <p:ph type="sldNum" sz="quarter" idx="4"/>
          </p:nvPr>
        </p:nvSpPr>
        <p:spPr/>
        <p:txBody>
          <a:bodyPr/>
          <a:lstStyle/>
          <a:p>
            <a:fld id="{F3FA9E75-15DD-4EE9-A8E2-881D723508FB}" type="slidenum">
              <a:rPr lang="en-GB" smtClean="0"/>
              <a:t>13</a:t>
            </a:fld>
            <a:endParaRPr lang="en-GB"/>
          </a:p>
        </p:txBody>
      </p:sp>
    </p:spTree>
    <p:extLst>
      <p:ext uri="{BB962C8B-B14F-4D97-AF65-F5344CB8AC3E}">
        <p14:creationId xmlns:p14="http://schemas.microsoft.com/office/powerpoint/2010/main" val="241282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z="3000" dirty="0" err="1" smtClean="0">
                <a:effectLst>
                  <a:outerShdw blurRad="38100" dist="38100" dir="2700000" algn="tl">
                    <a:srgbClr val="000000">
                      <a:alpha val="43137"/>
                    </a:srgbClr>
                  </a:outerShdw>
                </a:effectLst>
              </a:rPr>
              <a:t>Contractors</a:t>
            </a:r>
            <a:r>
              <a:rPr lang="fr-FR" sz="3000" dirty="0" smtClean="0">
                <a:effectLst>
                  <a:outerShdw blurRad="38100" dist="38100" dir="2700000" algn="tl">
                    <a:srgbClr val="000000">
                      <a:alpha val="43137"/>
                    </a:srgbClr>
                  </a:outerShdw>
                </a:effectLst>
              </a:rPr>
              <a:t> or </a:t>
            </a:r>
            <a:r>
              <a:rPr lang="fr-FR" sz="3000" dirty="0" err="1" smtClean="0">
                <a:effectLst>
                  <a:outerShdw blurRad="38100" dist="38100" dir="2700000" algn="tl">
                    <a:srgbClr val="000000">
                      <a:alpha val="43137"/>
                    </a:srgbClr>
                  </a:outerShdw>
                </a:effectLst>
              </a:rPr>
              <a:t>development</a:t>
            </a:r>
            <a:r>
              <a:rPr lang="fr-FR" sz="3000" dirty="0" smtClean="0">
                <a:effectLst>
                  <a:outerShdw blurRad="38100" dist="38100" dir="2700000" algn="tl">
                    <a:srgbClr val="000000">
                      <a:alpha val="43137"/>
                    </a:srgbClr>
                  </a:outerShdw>
                </a:effectLst>
              </a:rPr>
              <a:t> </a:t>
            </a:r>
            <a:r>
              <a:rPr lang="fr-FR" sz="3000" dirty="0" err="1" smtClean="0">
                <a:effectLst>
                  <a:outerShdw blurRad="38100" dist="38100" dir="2700000" algn="tl">
                    <a:srgbClr val="000000">
                      <a:alpha val="43137"/>
                    </a:srgbClr>
                  </a:outerShdw>
                </a:effectLst>
              </a:rPr>
              <a:t>partners</a:t>
            </a:r>
            <a:r>
              <a:rPr lang="fr-FR" sz="3000" dirty="0" smtClean="0">
                <a:effectLst>
                  <a:outerShdw blurRad="38100" dist="38100" dir="2700000" algn="tl">
                    <a:srgbClr val="000000">
                      <a:alpha val="43137"/>
                    </a:srgbClr>
                  </a:outerShdw>
                </a:effectLst>
              </a:rPr>
              <a:t>?</a:t>
            </a:r>
            <a:endParaRPr lang="en-GB" sz="30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71600" y="1628800"/>
            <a:ext cx="5976664" cy="4998564"/>
          </a:xfrm>
        </p:spPr>
        <p:txBody>
          <a:bodyPr>
            <a:noAutofit/>
          </a:bodyPr>
          <a:lstStyle/>
          <a:p>
            <a:pPr>
              <a:spcAft>
                <a:spcPts val="600"/>
              </a:spcAft>
            </a:pPr>
            <a:r>
              <a:rPr lang="en-GB" sz="2600" b="1" dirty="0" smtClean="0">
                <a:solidFill>
                  <a:schemeClr val="bg2">
                    <a:lumMod val="50000"/>
                  </a:schemeClr>
                </a:solidFill>
              </a:rPr>
              <a:t>85%</a:t>
            </a:r>
            <a:r>
              <a:rPr lang="en-GB" sz="2600" dirty="0" smtClean="0">
                <a:solidFill>
                  <a:schemeClr val="bg2">
                    <a:lumMod val="50000"/>
                  </a:schemeClr>
                </a:solidFill>
              </a:rPr>
              <a:t>: ODA </a:t>
            </a:r>
            <a:r>
              <a:rPr lang="en-GB" sz="2600" b="1" dirty="0" smtClean="0">
                <a:solidFill>
                  <a:schemeClr val="bg2">
                    <a:lumMod val="50000"/>
                  </a:schemeClr>
                </a:solidFill>
              </a:rPr>
              <a:t>through</a:t>
            </a:r>
            <a:r>
              <a:rPr lang="en-GB" sz="2600" dirty="0" smtClean="0">
                <a:solidFill>
                  <a:schemeClr val="bg2">
                    <a:lumMod val="50000"/>
                  </a:schemeClr>
                </a:solidFill>
              </a:rPr>
              <a:t> CSOs - earmarked </a:t>
            </a:r>
            <a:r>
              <a:rPr lang="en-GB" sz="2600" dirty="0">
                <a:solidFill>
                  <a:schemeClr val="bg2">
                    <a:lumMod val="50000"/>
                  </a:schemeClr>
                </a:solidFill>
              </a:rPr>
              <a:t>for donors' </a:t>
            </a:r>
            <a:r>
              <a:rPr lang="en-GB" sz="2600" dirty="0" smtClean="0">
                <a:solidFill>
                  <a:schemeClr val="bg2">
                    <a:lumMod val="50000"/>
                  </a:schemeClr>
                </a:solidFill>
              </a:rPr>
              <a:t>projects</a:t>
            </a:r>
          </a:p>
          <a:p>
            <a:pPr>
              <a:spcAft>
                <a:spcPts val="600"/>
              </a:spcAft>
            </a:pPr>
            <a:r>
              <a:rPr lang="en-GB" sz="2600" dirty="0" smtClean="0"/>
              <a:t>DAC members continue to </a:t>
            </a:r>
            <a:r>
              <a:rPr lang="en-GB" sz="2600" dirty="0"/>
              <a:t>work with </a:t>
            </a:r>
            <a:r>
              <a:rPr lang="en-GB" sz="2600" dirty="0" smtClean="0"/>
              <a:t>CSOs as </a:t>
            </a:r>
            <a:r>
              <a:rPr lang="en-GB" sz="2600" dirty="0"/>
              <a:t>implementing partners or </a:t>
            </a:r>
            <a:r>
              <a:rPr lang="en-GB" sz="2600" dirty="0" smtClean="0"/>
              <a:t>contractors </a:t>
            </a:r>
          </a:p>
          <a:p>
            <a:pPr>
              <a:spcAft>
                <a:spcPts val="600"/>
              </a:spcAft>
            </a:pPr>
            <a:r>
              <a:rPr lang="en-GB" sz="2600" dirty="0" smtClean="0"/>
              <a:t>Belgium, Denmark, Germany, and Italy only DAC members giving more core aid than ear-marked</a:t>
            </a:r>
            <a:endParaRPr lang="en-GB" sz="2400" b="1" dirty="0">
              <a:solidFill>
                <a:schemeClr val="accent5">
                  <a:lumMod val="75000"/>
                </a:schemeClr>
              </a:solidFill>
              <a:latin typeface="Calibri" panose="020F0502020204030204" pitchFamily="34" charset="0"/>
              <a:ea typeface="+mj-ea"/>
            </a:endParaRPr>
          </a:p>
        </p:txBody>
      </p:sp>
      <p:pic>
        <p:nvPicPr>
          <p:cNvPr id="6145"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48264" y="1412776"/>
            <a:ext cx="1943100" cy="1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F312A3E4-044F-450C-91BD-FAA0A7B48803}" type="slidenum">
              <a:rPr lang="en-GB" smtClean="0"/>
              <a:t>14</a:t>
            </a:fld>
            <a:endParaRPr lang="en-GB" dirty="0"/>
          </a:p>
        </p:txBody>
      </p:sp>
    </p:spTree>
    <p:extLst>
      <p:ext uri="{BB962C8B-B14F-4D97-AF65-F5344CB8AC3E}">
        <p14:creationId xmlns:p14="http://schemas.microsoft.com/office/powerpoint/2010/main" val="668879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66124075"/>
              </p:ext>
            </p:extLst>
          </p:nvPr>
        </p:nvGraphicFramePr>
        <p:xfrm>
          <a:off x="0" y="1655752"/>
          <a:ext cx="8891711"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dirty="0" smtClean="0">
                <a:effectLst>
                  <a:outerShdw blurRad="38100" dist="38100" dir="2700000" algn="tl">
                    <a:srgbClr val="000000">
                      <a:alpha val="43137"/>
                    </a:srgbClr>
                  </a:outerShdw>
                </a:effectLst>
              </a:rPr>
              <a:t>CSO funding </a:t>
            </a:r>
            <a:r>
              <a:rPr lang="en-GB" sz="2800" i="1" dirty="0" smtClean="0">
                <a:effectLst>
                  <a:outerShdw blurRad="38100" dist="38100" dir="2700000" algn="tl">
                    <a:srgbClr val="000000">
                      <a:alpha val="43137"/>
                    </a:srgbClr>
                  </a:outerShdw>
                </a:effectLst>
              </a:rPr>
              <a:t>through </a:t>
            </a:r>
            <a:r>
              <a:rPr lang="en-GB" sz="2800" dirty="0" smtClean="0">
                <a:effectLst>
                  <a:outerShdw blurRad="38100" dist="38100" dir="2700000" algn="tl">
                    <a:srgbClr val="000000">
                      <a:alpha val="43137"/>
                    </a:srgbClr>
                  </a:outerShdw>
                </a:effectLst>
              </a:rPr>
              <a:t>CSOs much more common than funding </a:t>
            </a:r>
            <a:r>
              <a:rPr lang="en-GB" sz="2800" i="1" dirty="0" smtClean="0">
                <a:effectLst>
                  <a:outerShdw blurRad="38100" dist="38100" dir="2700000" algn="tl">
                    <a:srgbClr val="000000">
                      <a:alpha val="43137"/>
                    </a:srgbClr>
                  </a:outerShdw>
                </a:effectLst>
              </a:rPr>
              <a:t>to</a:t>
            </a:r>
            <a:r>
              <a:rPr lang="en-GB" sz="2800" dirty="0" smtClean="0">
                <a:effectLst>
                  <a:outerShdw blurRad="38100" dist="38100" dir="2700000" algn="tl">
                    <a:srgbClr val="000000">
                      <a:alpha val="43137"/>
                    </a:srgbClr>
                  </a:outerShdw>
                </a:effectLst>
              </a:rPr>
              <a:t> CSOs </a:t>
            </a:r>
            <a:endParaRPr lang="en-GB"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15</a:t>
            </a:fld>
            <a:endParaRPr lang="en-GB"/>
          </a:p>
        </p:txBody>
      </p:sp>
    </p:spTree>
    <p:extLst>
      <p:ext uri="{BB962C8B-B14F-4D97-AF65-F5344CB8AC3E}">
        <p14:creationId xmlns:p14="http://schemas.microsoft.com/office/powerpoint/2010/main" val="221585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0955148"/>
              </p:ext>
            </p:extLst>
          </p:nvPr>
        </p:nvGraphicFramePr>
        <p:xfrm>
          <a:off x="395536" y="3284985"/>
          <a:ext cx="842493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43608" y="197768"/>
            <a:ext cx="7632848" cy="1143000"/>
          </a:xfrm>
        </p:spPr>
        <p:txBody>
          <a:bodyPr/>
          <a:lstStyle/>
          <a:p>
            <a:r>
              <a:rPr lang="en-US" dirty="0" smtClean="0">
                <a:effectLst>
                  <a:outerShdw blurRad="38100" dist="38100" dir="2700000" algn="tl">
                    <a:srgbClr val="000000">
                      <a:alpha val="43137"/>
                    </a:srgbClr>
                  </a:outerShdw>
                </a:effectLst>
              </a:rPr>
              <a:t>CSO Recipients – all DAC members</a:t>
            </a:r>
            <a:endParaRPr lang="en-GB" sz="1200" b="1" dirty="0">
              <a:solidFill>
                <a:srgbClr val="FF6600"/>
              </a:solidFill>
            </a:endParaRPr>
          </a:p>
        </p:txBody>
      </p:sp>
      <p:sp>
        <p:nvSpPr>
          <p:cNvPr id="5" name="TextBox 4"/>
          <p:cNvSpPr txBox="1"/>
          <p:nvPr/>
        </p:nvSpPr>
        <p:spPr>
          <a:xfrm>
            <a:off x="179512" y="2708920"/>
            <a:ext cx="9144000" cy="923330"/>
          </a:xfrm>
          <a:prstGeom prst="rect">
            <a:avLst/>
          </a:prstGeom>
          <a:noFill/>
        </p:spPr>
        <p:txBody>
          <a:bodyPr wrap="square" rtlCol="0">
            <a:spAutoFit/>
          </a:bodyPr>
          <a:lstStyle/>
          <a:p>
            <a:pPr algn="ctr"/>
            <a:r>
              <a:rPr lang="en-US" b="1" dirty="0" smtClean="0"/>
              <a:t>ODA allocations to and through CSOs by type of CSO</a:t>
            </a:r>
          </a:p>
          <a:p>
            <a:pPr algn="ctr"/>
            <a:r>
              <a:rPr lang="en-GB" dirty="0" smtClean="0"/>
              <a:t>USD </a:t>
            </a:r>
            <a:r>
              <a:rPr lang="en-GB" dirty="0"/>
              <a:t>Billion, 2015 constant prices</a:t>
            </a:r>
          </a:p>
          <a:p>
            <a:pPr algn="ctr"/>
            <a:endParaRPr lang="en-GB" dirty="0"/>
          </a:p>
        </p:txBody>
      </p:sp>
      <p:sp>
        <p:nvSpPr>
          <p:cNvPr id="3" name="TextBox 2"/>
          <p:cNvSpPr txBox="1"/>
          <p:nvPr/>
        </p:nvSpPr>
        <p:spPr>
          <a:xfrm>
            <a:off x="899592" y="1364575"/>
            <a:ext cx="7344816" cy="1077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fr-FR" sz="1600" dirty="0" err="1" smtClean="0">
                <a:solidFill>
                  <a:schemeClr val="bg2">
                    <a:lumMod val="10000"/>
                  </a:schemeClr>
                </a:solidFill>
                <a:latin typeface="+mj-lt"/>
              </a:rPr>
              <a:t>Very</a:t>
            </a:r>
            <a:r>
              <a:rPr lang="fr-FR" sz="1600" dirty="0" smtClean="0">
                <a:solidFill>
                  <a:schemeClr val="bg2">
                    <a:lumMod val="10000"/>
                  </a:schemeClr>
                </a:solidFill>
                <a:latin typeface="+mj-lt"/>
              </a:rPr>
              <a:t> </a:t>
            </a:r>
            <a:r>
              <a:rPr lang="fr-FR" sz="1600" dirty="0" err="1" smtClean="0">
                <a:solidFill>
                  <a:schemeClr val="bg2">
                    <a:lumMod val="10000"/>
                  </a:schemeClr>
                </a:solidFill>
                <a:latin typeface="+mj-lt"/>
              </a:rPr>
              <a:t>little</a:t>
            </a:r>
            <a:r>
              <a:rPr lang="fr-FR" sz="1600" dirty="0" smtClean="0">
                <a:solidFill>
                  <a:schemeClr val="bg2">
                    <a:lumMod val="10000"/>
                  </a:schemeClr>
                </a:solidFill>
                <a:latin typeface="+mj-lt"/>
              </a:rPr>
              <a:t> ODA for </a:t>
            </a:r>
            <a:r>
              <a:rPr lang="fr-FR" sz="1600" dirty="0" err="1" smtClean="0">
                <a:solidFill>
                  <a:schemeClr val="bg2">
                    <a:lumMod val="10000"/>
                  </a:schemeClr>
                </a:solidFill>
                <a:latin typeface="+mj-lt"/>
              </a:rPr>
              <a:t>developing</a:t>
            </a:r>
            <a:r>
              <a:rPr lang="fr-FR" sz="1600" dirty="0" smtClean="0">
                <a:solidFill>
                  <a:schemeClr val="bg2">
                    <a:lumMod val="10000"/>
                  </a:schemeClr>
                </a:solidFill>
                <a:latin typeface="+mj-lt"/>
              </a:rPr>
              <a:t> country </a:t>
            </a:r>
            <a:r>
              <a:rPr lang="fr-FR" sz="1600" dirty="0" err="1" smtClean="0">
                <a:solidFill>
                  <a:schemeClr val="bg2">
                    <a:lumMod val="10000"/>
                  </a:schemeClr>
                </a:solidFill>
                <a:latin typeface="+mj-lt"/>
              </a:rPr>
              <a:t>CSOs</a:t>
            </a:r>
            <a:r>
              <a:rPr lang="fr-FR" sz="1600" dirty="0" smtClean="0">
                <a:solidFill>
                  <a:schemeClr val="bg2">
                    <a:lumMod val="10000"/>
                  </a:schemeClr>
                </a:solidFill>
                <a:latin typeface="+mj-lt"/>
              </a:rPr>
              <a:t>; 11 times more for DAC </a:t>
            </a:r>
            <a:r>
              <a:rPr lang="fr-FR" sz="1600" dirty="0" err="1" smtClean="0">
                <a:solidFill>
                  <a:schemeClr val="bg2">
                    <a:lumMod val="10000"/>
                  </a:schemeClr>
                </a:solidFill>
                <a:latin typeface="+mj-lt"/>
              </a:rPr>
              <a:t>CSOs</a:t>
            </a:r>
            <a:endParaRPr lang="fr-FR" sz="1600" dirty="0">
              <a:solidFill>
                <a:schemeClr val="bg2">
                  <a:lumMod val="10000"/>
                </a:schemeClr>
              </a:solidFill>
              <a:latin typeface="+mj-lt"/>
            </a:endParaRPr>
          </a:p>
          <a:p>
            <a:pPr marL="342900" indent="-342900">
              <a:buFont typeface="Wingdings" panose="05000000000000000000" pitchFamily="2" charset="2"/>
              <a:buChar char="Ø"/>
            </a:pPr>
            <a:r>
              <a:rPr lang="en-GB" sz="1600" dirty="0" smtClean="0">
                <a:solidFill>
                  <a:schemeClr val="bg2">
                    <a:lumMod val="10000"/>
                  </a:schemeClr>
                </a:solidFill>
                <a:latin typeface="+mj-lt"/>
              </a:rPr>
              <a:t>In 2016 </a:t>
            </a:r>
            <a:r>
              <a:rPr lang="en-GB" sz="1600" dirty="0">
                <a:solidFill>
                  <a:schemeClr val="bg2">
                    <a:lumMod val="10000"/>
                  </a:schemeClr>
                </a:solidFill>
                <a:latin typeface="+mj-lt"/>
              </a:rPr>
              <a:t>– total ODA</a:t>
            </a:r>
          </a:p>
          <a:p>
            <a:pPr marL="800100" lvl="1" indent="-342900">
              <a:buFont typeface="Arial" panose="020B0604020202020204" pitchFamily="34" charset="0"/>
              <a:buChar char="•"/>
            </a:pPr>
            <a:r>
              <a:rPr lang="en-GB" sz="1600" dirty="0">
                <a:solidFill>
                  <a:schemeClr val="bg2">
                    <a:lumMod val="10000"/>
                  </a:schemeClr>
                </a:solidFill>
                <a:latin typeface="+mj-lt"/>
              </a:rPr>
              <a:t>Donor country based </a:t>
            </a:r>
            <a:r>
              <a:rPr lang="en-GB" sz="1600" dirty="0" smtClean="0">
                <a:solidFill>
                  <a:schemeClr val="bg2">
                    <a:lumMod val="10000"/>
                  </a:schemeClr>
                </a:solidFill>
                <a:latin typeface="+mj-lt"/>
              </a:rPr>
              <a:t>CSOs: </a:t>
            </a:r>
            <a:r>
              <a:rPr lang="en-GB" sz="1600" dirty="0">
                <a:solidFill>
                  <a:schemeClr val="bg2">
                    <a:lumMod val="10000"/>
                  </a:schemeClr>
                </a:solidFill>
                <a:latin typeface="+mj-lt"/>
              </a:rPr>
              <a:t>USD </a:t>
            </a:r>
            <a:r>
              <a:rPr lang="en-GB" sz="1600" dirty="0" smtClean="0">
                <a:solidFill>
                  <a:schemeClr val="bg2">
                    <a:lumMod val="10000"/>
                  </a:schemeClr>
                </a:solidFill>
                <a:latin typeface="+mj-lt"/>
              </a:rPr>
              <a:t>13.5 </a:t>
            </a:r>
            <a:r>
              <a:rPr lang="en-GB" sz="1600" dirty="0">
                <a:solidFill>
                  <a:schemeClr val="bg2">
                    <a:lumMod val="10000"/>
                  </a:schemeClr>
                </a:solidFill>
                <a:latin typeface="+mj-lt"/>
              </a:rPr>
              <a:t>billion</a:t>
            </a:r>
          </a:p>
          <a:p>
            <a:pPr marL="800100" lvl="1" indent="-342900">
              <a:buFont typeface="Arial" panose="020B0604020202020204" pitchFamily="34" charset="0"/>
              <a:buChar char="•"/>
            </a:pPr>
            <a:r>
              <a:rPr lang="en-GB" sz="1600" dirty="0">
                <a:solidFill>
                  <a:schemeClr val="bg2">
                    <a:lumMod val="10000"/>
                  </a:schemeClr>
                </a:solidFill>
                <a:latin typeface="+mj-lt"/>
              </a:rPr>
              <a:t>Developing country CSOs: USD </a:t>
            </a:r>
            <a:r>
              <a:rPr lang="en-GB" sz="1600" dirty="0" smtClean="0">
                <a:solidFill>
                  <a:schemeClr val="bg2">
                    <a:lumMod val="10000"/>
                  </a:schemeClr>
                </a:solidFill>
                <a:latin typeface="+mj-lt"/>
              </a:rPr>
              <a:t>1.2 billion</a:t>
            </a:r>
            <a:endParaRPr lang="en-GB" sz="1600" dirty="0">
              <a:solidFill>
                <a:schemeClr val="bg2">
                  <a:lumMod val="10000"/>
                </a:schemeClr>
              </a:solidFill>
              <a:latin typeface="+mj-lt"/>
            </a:endParaRPr>
          </a:p>
        </p:txBody>
      </p:sp>
      <p:sp>
        <p:nvSpPr>
          <p:cNvPr id="7" name="Slide Number Placeholder 6"/>
          <p:cNvSpPr>
            <a:spLocks noGrp="1"/>
          </p:cNvSpPr>
          <p:nvPr>
            <p:ph type="sldNum" sz="quarter" idx="4"/>
          </p:nvPr>
        </p:nvSpPr>
        <p:spPr/>
        <p:txBody>
          <a:bodyPr/>
          <a:lstStyle/>
          <a:p>
            <a:fld id="{F3FA9E75-15DD-4EE9-A8E2-881D723508FB}" type="slidenum">
              <a:rPr lang="en-GB" smtClean="0"/>
              <a:t>16</a:t>
            </a:fld>
            <a:endParaRPr lang="en-GB"/>
          </a:p>
        </p:txBody>
      </p:sp>
    </p:spTree>
    <p:extLst>
      <p:ext uri="{BB962C8B-B14F-4D97-AF65-F5344CB8AC3E}">
        <p14:creationId xmlns:p14="http://schemas.microsoft.com/office/powerpoint/2010/main" val="1012165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effectLst>
                  <a:outerShdw blurRad="38100" dist="38100" dir="2700000" algn="tl">
                    <a:srgbClr val="000000">
                      <a:alpha val="43137"/>
                    </a:srgbClr>
                  </a:outerShdw>
                </a:effectLst>
              </a:rPr>
              <a:t>Some important changes since 2012 with affect on civil society </a:t>
            </a:r>
            <a:r>
              <a:rPr lang="en-GB" dirty="0" smtClean="0">
                <a:solidFill>
                  <a:srgbClr val="FF0000"/>
                </a:solidFill>
              </a:rPr>
              <a:t/>
            </a:r>
            <a:br>
              <a:rPr lang="en-GB" dirty="0" smtClean="0">
                <a:solidFill>
                  <a:srgbClr val="FF0000"/>
                </a:solidFill>
              </a:rPr>
            </a:br>
            <a:endParaRPr lang="en-GB" dirty="0"/>
          </a:p>
        </p:txBody>
      </p:sp>
      <p:sp>
        <p:nvSpPr>
          <p:cNvPr id="9" name="Content Placeholder 2"/>
          <p:cNvSpPr>
            <a:spLocks noGrp="1"/>
          </p:cNvSpPr>
          <p:nvPr>
            <p:ph sz="half" idx="1"/>
          </p:nvPr>
        </p:nvSpPr>
        <p:spPr>
          <a:xfrm>
            <a:off x="539552" y="1412776"/>
            <a:ext cx="3888432" cy="5976664"/>
          </a:xfrm>
        </p:spPr>
        <p:txBody>
          <a:bodyPr>
            <a:normAutofit fontScale="62500" lnSpcReduction="20000"/>
          </a:bodyPr>
          <a:lstStyle/>
          <a:p>
            <a:pPr marL="0" indent="0">
              <a:lnSpc>
                <a:spcPct val="120000"/>
              </a:lnSpc>
              <a:spcBef>
                <a:spcPts val="0"/>
              </a:spcBef>
              <a:spcAft>
                <a:spcPts val="600"/>
              </a:spcAft>
              <a:buNone/>
            </a:pPr>
            <a:r>
              <a:rPr lang="en-GB" sz="2600" b="1" dirty="0"/>
              <a:t>G</a:t>
            </a:r>
            <a:r>
              <a:rPr lang="en-GB" sz="2600" b="1" dirty="0" smtClean="0"/>
              <a:t>eo-political </a:t>
            </a:r>
            <a:r>
              <a:rPr lang="en-GB" sz="2600" b="1" dirty="0"/>
              <a:t>shifts</a:t>
            </a:r>
          </a:p>
          <a:p>
            <a:pPr>
              <a:lnSpc>
                <a:spcPct val="120000"/>
              </a:lnSpc>
              <a:spcBef>
                <a:spcPts val="0"/>
              </a:spcBef>
              <a:buClr>
                <a:schemeClr val="tx2"/>
              </a:buClr>
            </a:pPr>
            <a:r>
              <a:rPr lang="en-US" altLang="en-US" sz="2600" dirty="0"/>
              <a:t>Decline of traditional powers and shift towards Asia</a:t>
            </a:r>
          </a:p>
          <a:p>
            <a:pPr>
              <a:lnSpc>
                <a:spcPct val="120000"/>
              </a:lnSpc>
              <a:spcBef>
                <a:spcPts val="0"/>
              </a:spcBef>
              <a:buClr>
                <a:schemeClr val="tx2"/>
              </a:buClr>
            </a:pPr>
            <a:r>
              <a:rPr lang="en-US" altLang="en-US" sz="2600" dirty="0"/>
              <a:t>Threats to multilateralism / re-emergence of nationalism</a:t>
            </a:r>
          </a:p>
          <a:p>
            <a:pPr>
              <a:lnSpc>
                <a:spcPct val="120000"/>
              </a:lnSpc>
              <a:spcBef>
                <a:spcPts val="0"/>
              </a:spcBef>
              <a:buClr>
                <a:schemeClr val="tx2"/>
              </a:buClr>
            </a:pPr>
            <a:r>
              <a:rPr lang="en-US" altLang="en-US" sz="2600" dirty="0"/>
              <a:t>Increased focus on cross-border “threats” and protection of global public </a:t>
            </a:r>
            <a:r>
              <a:rPr lang="en-US" altLang="en-US" sz="2600" dirty="0" smtClean="0"/>
              <a:t>goods</a:t>
            </a:r>
          </a:p>
          <a:p>
            <a:pPr marL="0" indent="0">
              <a:lnSpc>
                <a:spcPct val="120000"/>
              </a:lnSpc>
              <a:spcBef>
                <a:spcPts val="0"/>
              </a:spcBef>
              <a:buClr>
                <a:schemeClr val="tx2"/>
              </a:buClr>
              <a:buNone/>
            </a:pPr>
            <a:endParaRPr lang="en-US" sz="2600" dirty="0"/>
          </a:p>
          <a:p>
            <a:pPr marL="0" indent="0">
              <a:lnSpc>
                <a:spcPct val="120000"/>
              </a:lnSpc>
              <a:spcBef>
                <a:spcPts val="0"/>
              </a:spcBef>
              <a:buNone/>
            </a:pPr>
            <a:r>
              <a:rPr lang="en-GB" sz="2600" b="1" dirty="0"/>
              <a:t>Civil Society specific</a:t>
            </a:r>
          </a:p>
          <a:p>
            <a:pPr>
              <a:lnSpc>
                <a:spcPct val="120000"/>
              </a:lnSpc>
              <a:spcBef>
                <a:spcPts val="0"/>
              </a:spcBef>
            </a:pPr>
            <a:r>
              <a:rPr lang="en-GB" sz="2600" dirty="0"/>
              <a:t>Rise in protest movements and local civic activisms</a:t>
            </a:r>
          </a:p>
          <a:p>
            <a:pPr>
              <a:lnSpc>
                <a:spcPct val="120000"/>
              </a:lnSpc>
              <a:spcBef>
                <a:spcPts val="0"/>
              </a:spcBef>
            </a:pPr>
            <a:r>
              <a:rPr lang="en-GB" sz="2600" dirty="0"/>
              <a:t>Growing community philanthropy</a:t>
            </a:r>
          </a:p>
          <a:p>
            <a:pPr>
              <a:lnSpc>
                <a:spcPct val="120000"/>
              </a:lnSpc>
              <a:spcBef>
                <a:spcPts val="0"/>
              </a:spcBef>
            </a:pPr>
            <a:r>
              <a:rPr lang="en-GB" sz="2600" dirty="0"/>
              <a:t>Shrinking civic space</a:t>
            </a:r>
          </a:p>
          <a:p>
            <a:pPr>
              <a:lnSpc>
                <a:spcPct val="120000"/>
              </a:lnSpc>
              <a:spcBef>
                <a:spcPts val="0"/>
              </a:spcBef>
            </a:pPr>
            <a:r>
              <a:rPr lang="en-GB" sz="2600" dirty="0" smtClean="0"/>
              <a:t>ICT impacts on  communication    and ways of engagement</a:t>
            </a:r>
            <a:endParaRPr lang="en-GB" sz="2600" dirty="0"/>
          </a:p>
          <a:p>
            <a:pPr>
              <a:lnSpc>
                <a:spcPct val="120000"/>
              </a:lnSpc>
              <a:spcBef>
                <a:spcPts val="0"/>
              </a:spcBef>
            </a:pPr>
            <a:r>
              <a:rPr lang="en-GB" sz="2600" dirty="0"/>
              <a:t>Changing roles for International CSOs </a:t>
            </a:r>
          </a:p>
          <a:p>
            <a:pPr>
              <a:lnSpc>
                <a:spcPct val="120000"/>
              </a:lnSpc>
              <a:spcBef>
                <a:spcPts val="0"/>
              </a:spcBef>
            </a:pPr>
            <a:r>
              <a:rPr lang="en-GB" sz="2600" dirty="0"/>
              <a:t>Less attention to CSO-related commitments on development effectiveness </a:t>
            </a:r>
          </a:p>
          <a:p>
            <a:pPr>
              <a:lnSpc>
                <a:spcPct val="120000"/>
              </a:lnSpc>
              <a:spcBef>
                <a:spcPts val="0"/>
              </a:spcBef>
              <a:buClr>
                <a:schemeClr val="tx2"/>
              </a:buClr>
            </a:pPr>
            <a:endParaRPr lang="en-US" altLang="en-US" sz="2600" dirty="0"/>
          </a:p>
          <a:p>
            <a:pPr marL="0" indent="0">
              <a:lnSpc>
                <a:spcPct val="120000"/>
              </a:lnSpc>
              <a:spcBef>
                <a:spcPts val="0"/>
              </a:spcBef>
              <a:buClr>
                <a:schemeClr val="tx2"/>
              </a:buClr>
              <a:buNone/>
            </a:pPr>
            <a:r>
              <a:rPr lang="en-US" altLang="en-US" sz="2600" dirty="0"/>
              <a:t>  </a:t>
            </a:r>
            <a:endParaRPr lang="en-GB" sz="2600" dirty="0"/>
          </a:p>
          <a:p>
            <a:pPr>
              <a:lnSpc>
                <a:spcPct val="120000"/>
              </a:lnSpc>
              <a:spcBef>
                <a:spcPts val="0"/>
              </a:spcBef>
              <a:spcAft>
                <a:spcPts val="600"/>
              </a:spcAft>
            </a:pPr>
            <a:endParaRPr lang="en-GB" altLang="en-US" sz="2400" b="1" i="1" dirty="0"/>
          </a:p>
          <a:p>
            <a:endParaRPr lang="en-GB" dirty="0"/>
          </a:p>
        </p:txBody>
      </p:sp>
      <p:sp>
        <p:nvSpPr>
          <p:cNvPr id="6" name="Content Placeholder 2"/>
          <p:cNvSpPr>
            <a:spLocks noGrp="1"/>
          </p:cNvSpPr>
          <p:nvPr>
            <p:ph sz="half" idx="1"/>
          </p:nvPr>
        </p:nvSpPr>
        <p:spPr>
          <a:xfrm>
            <a:off x="4572000" y="1340768"/>
            <a:ext cx="3960440" cy="3888432"/>
          </a:xfrm>
        </p:spPr>
        <p:txBody>
          <a:bodyPr>
            <a:normAutofit fontScale="77500" lnSpcReduction="20000"/>
          </a:bodyPr>
          <a:lstStyle/>
          <a:p>
            <a:pPr marL="0" indent="0">
              <a:lnSpc>
                <a:spcPct val="120000"/>
              </a:lnSpc>
              <a:spcBef>
                <a:spcPts val="0"/>
              </a:spcBef>
              <a:buNone/>
            </a:pPr>
            <a:r>
              <a:rPr lang="en-GB" sz="2100" b="1" dirty="0"/>
              <a:t>Rise of Non-DAC providers and instruments </a:t>
            </a:r>
            <a:endParaRPr lang="en-GB" sz="2100" dirty="0"/>
          </a:p>
          <a:p>
            <a:pPr>
              <a:lnSpc>
                <a:spcPct val="120000"/>
              </a:lnSpc>
              <a:spcBef>
                <a:spcPts val="0"/>
              </a:spcBef>
            </a:pPr>
            <a:r>
              <a:rPr lang="en-GB" sz="2100" dirty="0"/>
              <a:t>Non-DAC donors esp. Arab countries</a:t>
            </a:r>
          </a:p>
          <a:p>
            <a:pPr>
              <a:lnSpc>
                <a:spcPct val="120000"/>
              </a:lnSpc>
              <a:spcBef>
                <a:spcPts val="0"/>
              </a:spcBef>
            </a:pPr>
            <a:r>
              <a:rPr lang="en-GB" sz="2100" dirty="0"/>
              <a:t>Foundations</a:t>
            </a:r>
          </a:p>
          <a:p>
            <a:pPr>
              <a:lnSpc>
                <a:spcPct val="120000"/>
              </a:lnSpc>
              <a:spcBef>
                <a:spcPts val="0"/>
              </a:spcBef>
            </a:pPr>
            <a:r>
              <a:rPr lang="en-US" altLang="en-US" sz="2100" dirty="0"/>
              <a:t>More sophisticated financial instruments such as guarantees, and shares in collective investment </a:t>
            </a:r>
            <a:r>
              <a:rPr lang="en-US" altLang="en-US" sz="2100" dirty="0" smtClean="0"/>
              <a:t>vehicles</a:t>
            </a:r>
          </a:p>
          <a:p>
            <a:pPr>
              <a:lnSpc>
                <a:spcPct val="120000"/>
              </a:lnSpc>
              <a:spcBef>
                <a:spcPts val="0"/>
              </a:spcBef>
            </a:pPr>
            <a:endParaRPr lang="en-US" altLang="en-US" sz="2100" dirty="0" smtClean="0"/>
          </a:p>
          <a:p>
            <a:pPr marL="0" indent="0">
              <a:lnSpc>
                <a:spcPct val="120000"/>
              </a:lnSpc>
              <a:spcBef>
                <a:spcPts val="0"/>
              </a:spcBef>
              <a:buClr>
                <a:schemeClr val="tx2"/>
              </a:buClr>
              <a:buNone/>
            </a:pPr>
            <a:r>
              <a:rPr lang="en-GB" sz="2100" b="1" dirty="0"/>
              <a:t>2030 Agenda</a:t>
            </a:r>
          </a:p>
          <a:p>
            <a:pPr>
              <a:lnSpc>
                <a:spcPct val="120000"/>
              </a:lnSpc>
              <a:spcBef>
                <a:spcPts val="0"/>
              </a:spcBef>
              <a:buClr>
                <a:schemeClr val="tx2"/>
              </a:buClr>
            </a:pPr>
            <a:r>
              <a:rPr lang="en-US" altLang="en-US" sz="2100" dirty="0"/>
              <a:t>Stronger focus on sustainability and ‘Global Public Goods’ </a:t>
            </a:r>
            <a:endParaRPr lang="en-AU" altLang="en-US" sz="2100" dirty="0"/>
          </a:p>
          <a:p>
            <a:pPr>
              <a:lnSpc>
                <a:spcPct val="120000"/>
              </a:lnSpc>
              <a:spcBef>
                <a:spcPts val="0"/>
              </a:spcBef>
              <a:buClr>
                <a:schemeClr val="tx2"/>
              </a:buClr>
            </a:pPr>
            <a:r>
              <a:rPr lang="en-US" altLang="en-US" sz="2100" dirty="0"/>
              <a:t>Broader policy framework of international co-operation</a:t>
            </a:r>
            <a:endParaRPr lang="en-AU" altLang="en-US" sz="2100" dirty="0"/>
          </a:p>
          <a:p>
            <a:pPr>
              <a:lnSpc>
                <a:spcPct val="120000"/>
              </a:lnSpc>
              <a:spcBef>
                <a:spcPts val="0"/>
              </a:spcBef>
              <a:buClr>
                <a:schemeClr val="tx2"/>
              </a:buClr>
            </a:pPr>
            <a:r>
              <a:rPr lang="en-US" altLang="en-US" sz="2100" dirty="0"/>
              <a:t>Universality</a:t>
            </a:r>
          </a:p>
          <a:p>
            <a:pPr marL="0" indent="0">
              <a:lnSpc>
                <a:spcPct val="120000"/>
              </a:lnSpc>
              <a:spcBef>
                <a:spcPts val="0"/>
              </a:spcBef>
              <a:buNone/>
            </a:pPr>
            <a:endParaRPr lang="en-GB" sz="3400" b="1" dirty="0"/>
          </a:p>
          <a:p>
            <a:pPr>
              <a:lnSpc>
                <a:spcPct val="120000"/>
              </a:lnSpc>
              <a:spcBef>
                <a:spcPts val="0"/>
              </a:spcBef>
              <a:spcAft>
                <a:spcPts val="600"/>
              </a:spcAft>
            </a:pPr>
            <a:endParaRPr lang="en-GB" sz="2400" b="1" dirty="0" smtClean="0"/>
          </a:p>
          <a:p>
            <a:pPr marL="0" indent="0">
              <a:lnSpc>
                <a:spcPct val="120000"/>
              </a:lnSpc>
              <a:spcBef>
                <a:spcPts val="0"/>
              </a:spcBef>
              <a:spcAft>
                <a:spcPts val="600"/>
              </a:spcAft>
              <a:buNone/>
            </a:pPr>
            <a:endParaRPr lang="en-GB" sz="2400" b="1" dirty="0" smtClean="0"/>
          </a:p>
          <a:p>
            <a:endParaRPr lang="en-GB" dirty="0"/>
          </a:p>
        </p:txBody>
      </p:sp>
      <p:sp>
        <p:nvSpPr>
          <p:cNvPr id="4" name="TextBox 3"/>
          <p:cNvSpPr txBox="1"/>
          <p:nvPr/>
        </p:nvSpPr>
        <p:spPr>
          <a:xfrm>
            <a:off x="4211960" y="5205494"/>
            <a:ext cx="4104456" cy="124784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20000"/>
              </a:lnSpc>
              <a:spcBef>
                <a:spcPts val="0"/>
              </a:spcBef>
            </a:pPr>
            <a:r>
              <a:rPr lang="en-GB" altLang="en-US" sz="1600" b="1" i="1" dirty="0"/>
              <a:t>T</a:t>
            </a:r>
            <a:r>
              <a:rPr lang="en-GB" altLang="en-US" sz="1600" b="1" i="1" dirty="0" smtClean="0"/>
              <a:t>heir </a:t>
            </a:r>
            <a:r>
              <a:rPr lang="en-GB" altLang="en-US" sz="1600" b="1" i="1" dirty="0"/>
              <a:t>i</a:t>
            </a:r>
            <a:r>
              <a:rPr lang="en-GB" altLang="en-US" sz="1600" b="1" i="1" dirty="0" smtClean="0"/>
              <a:t>mpact </a:t>
            </a:r>
            <a:r>
              <a:rPr lang="en-GB" altLang="en-US" sz="1600" b="1" i="1" dirty="0"/>
              <a:t>on </a:t>
            </a:r>
            <a:r>
              <a:rPr lang="en-GB" altLang="en-US" sz="1600" b="1" i="1" dirty="0" smtClean="0"/>
              <a:t>providers….  </a:t>
            </a:r>
            <a:endParaRPr lang="en-GB" altLang="en-US" sz="1600" b="1" i="1" dirty="0"/>
          </a:p>
          <a:p>
            <a:pPr>
              <a:lnSpc>
                <a:spcPct val="120000"/>
              </a:lnSpc>
              <a:spcBef>
                <a:spcPts val="0"/>
              </a:spcBef>
            </a:pPr>
            <a:r>
              <a:rPr lang="en-GB" altLang="en-US" sz="1600" dirty="0"/>
              <a:t>Heightened domestic scrutiny; demand for greater value for money; and demand for domestic/international win-wins.</a:t>
            </a:r>
            <a:endParaRPr lang="en-GB" sz="1600" dirty="0"/>
          </a:p>
        </p:txBody>
      </p:sp>
      <p:sp>
        <p:nvSpPr>
          <p:cNvPr id="5" name="Slide Number Placeholder 4"/>
          <p:cNvSpPr>
            <a:spLocks noGrp="1"/>
          </p:cNvSpPr>
          <p:nvPr>
            <p:ph type="sldNum" sz="quarter" idx="12"/>
          </p:nvPr>
        </p:nvSpPr>
        <p:spPr/>
        <p:txBody>
          <a:bodyPr/>
          <a:lstStyle/>
          <a:p>
            <a:fld id="{F312A3E4-044F-450C-91BD-FAA0A7B48803}" type="slidenum">
              <a:rPr lang="en-GB" smtClean="0"/>
              <a:t>17</a:t>
            </a:fld>
            <a:endParaRPr lang="en-GB" dirty="0"/>
          </a:p>
        </p:txBody>
      </p:sp>
    </p:spTree>
    <p:extLst>
      <p:ext uri="{BB962C8B-B14F-4D97-AF65-F5344CB8AC3E}">
        <p14:creationId xmlns:p14="http://schemas.microsoft.com/office/powerpoint/2010/main" val="2084266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lnSpcReduction="10000"/>
          </a:bodyPr>
          <a:lstStyle/>
          <a:p>
            <a:pPr marL="0" indent="0">
              <a:lnSpc>
                <a:spcPct val="110000"/>
              </a:lnSpc>
              <a:buNone/>
            </a:pPr>
            <a:r>
              <a:rPr lang="en-GB" sz="2600" dirty="0" smtClean="0"/>
              <a:t>Objective: Update, identify trends &amp; good practice</a:t>
            </a:r>
          </a:p>
          <a:p>
            <a:pPr marL="0" indent="0">
              <a:lnSpc>
                <a:spcPct val="110000"/>
              </a:lnSpc>
              <a:buNone/>
            </a:pPr>
            <a:r>
              <a:rPr lang="en-GB" sz="2600" dirty="0" smtClean="0"/>
              <a:t>Study purpose: </a:t>
            </a:r>
          </a:p>
          <a:p>
            <a:pPr marL="913950" lvl="1" indent="-514350">
              <a:lnSpc>
                <a:spcPct val="110000"/>
              </a:lnSpc>
              <a:buFont typeface="Wingdings" panose="05000000000000000000" pitchFamily="2" charset="2"/>
              <a:buChar char="Ø"/>
            </a:pPr>
            <a:r>
              <a:rPr lang="en-GB" sz="2400" dirty="0" smtClean="0"/>
              <a:t>Overview/mapping of how and why DAC members (&amp; non-DAC) support and partner with CSOs</a:t>
            </a:r>
          </a:p>
          <a:p>
            <a:pPr marL="913950" lvl="1" indent="-514350">
              <a:lnSpc>
                <a:spcPct val="110000"/>
              </a:lnSpc>
              <a:buFont typeface="Wingdings" panose="05000000000000000000" pitchFamily="2" charset="2"/>
              <a:buChar char="Ø"/>
            </a:pPr>
            <a:r>
              <a:rPr lang="en-GB" sz="2400" dirty="0" smtClean="0"/>
              <a:t>Update 2011 baseline, with new elements reflecting changing context</a:t>
            </a:r>
          </a:p>
          <a:p>
            <a:pPr marL="913950" lvl="1" indent="-514350">
              <a:lnSpc>
                <a:spcPct val="110000"/>
              </a:lnSpc>
              <a:buFont typeface="Wingdings" panose="05000000000000000000" pitchFamily="2" charset="2"/>
              <a:buChar char="Ø"/>
            </a:pPr>
            <a:r>
              <a:rPr lang="en-GB" sz="2400" dirty="0" smtClean="0"/>
              <a:t>Draw out lessons, good practice</a:t>
            </a:r>
          </a:p>
          <a:p>
            <a:pPr marL="0" indent="0">
              <a:lnSpc>
                <a:spcPct val="110000"/>
              </a:lnSpc>
              <a:buNone/>
            </a:pPr>
            <a:endParaRPr lang="en-GB" sz="2200" dirty="0"/>
          </a:p>
          <a:p>
            <a:pPr marL="0" indent="0">
              <a:lnSpc>
                <a:spcPct val="110000"/>
              </a:lnSpc>
              <a:buNone/>
            </a:pPr>
            <a:r>
              <a:rPr lang="en-GB" sz="2600" dirty="0" smtClean="0"/>
              <a:t>Followed by </a:t>
            </a:r>
          </a:p>
          <a:p>
            <a:pPr marL="913950" lvl="1" indent="-514350">
              <a:lnSpc>
                <a:spcPct val="110000"/>
              </a:lnSpc>
              <a:buFont typeface="Wingdings" panose="05000000000000000000" pitchFamily="2" charset="2"/>
              <a:buChar char="Ø"/>
            </a:pPr>
            <a:r>
              <a:rPr lang="en-GB" sz="2600" dirty="0" smtClean="0"/>
              <a:t>Guidance</a:t>
            </a:r>
            <a:endParaRPr lang="en-GB" sz="2400"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Study</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18</a:t>
            </a:fld>
            <a:endParaRPr lang="en-GB"/>
          </a:p>
        </p:txBody>
      </p:sp>
    </p:spTree>
    <p:extLst>
      <p:ext uri="{BB962C8B-B14F-4D97-AF65-F5344CB8AC3E}">
        <p14:creationId xmlns:p14="http://schemas.microsoft.com/office/powerpoint/2010/main" val="265414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5728" y="1988840"/>
            <a:ext cx="8290808" cy="4608512"/>
          </a:xfrm>
        </p:spPr>
        <p:txBody>
          <a:bodyPr>
            <a:normAutofit/>
          </a:bodyPr>
          <a:lstStyle/>
          <a:p>
            <a:pPr marL="514350" indent="-514350">
              <a:buFont typeface="+mj-lt"/>
              <a:buAutoNum type="arabicPeriod"/>
            </a:pPr>
            <a:r>
              <a:rPr lang="en-GB" dirty="0" smtClean="0"/>
              <a:t>Why a Community of Practice (</a:t>
            </a:r>
            <a:r>
              <a:rPr lang="en-GB" dirty="0" err="1" smtClean="0"/>
              <a:t>CoP</a:t>
            </a:r>
            <a:r>
              <a:rPr lang="en-GB" dirty="0" smtClean="0"/>
              <a:t>)</a:t>
            </a:r>
          </a:p>
          <a:p>
            <a:pPr marL="514350" indent="-514350">
              <a:buFont typeface="+mj-lt"/>
              <a:buAutoNum type="arabicPeriod"/>
            </a:pPr>
            <a:r>
              <a:rPr lang="en-GB" dirty="0" smtClean="0"/>
              <a:t>Discussion</a:t>
            </a:r>
          </a:p>
          <a:p>
            <a:pPr marL="514350" indent="-514350">
              <a:buFont typeface="+mj-lt"/>
              <a:buAutoNum type="arabicPeriod"/>
            </a:pPr>
            <a:r>
              <a:rPr lang="en-GB" dirty="0" smtClean="0"/>
              <a:t>Why a study</a:t>
            </a:r>
          </a:p>
          <a:p>
            <a:pPr marL="514350" indent="-514350">
              <a:buFont typeface="+mj-lt"/>
              <a:buAutoNum type="arabicPeriod"/>
            </a:pPr>
            <a:r>
              <a:rPr lang="en-GB" dirty="0" smtClean="0"/>
              <a:t>Study process &amp; timeline</a:t>
            </a:r>
          </a:p>
          <a:p>
            <a:pPr marL="514350" indent="-514350">
              <a:buFont typeface="+mj-lt"/>
              <a:buAutoNum type="arabicPeriod"/>
            </a:pPr>
            <a:r>
              <a:rPr lang="en-GB" dirty="0" smtClean="0"/>
              <a:t>What the study will cover</a:t>
            </a:r>
          </a:p>
          <a:p>
            <a:pPr marL="514350" indent="-514350">
              <a:buFont typeface="+mj-lt"/>
              <a:buAutoNum type="arabicPeriod"/>
            </a:pPr>
            <a:r>
              <a:rPr lang="en-GB" dirty="0" smtClean="0"/>
              <a:t>Discussion </a:t>
            </a:r>
          </a:p>
        </p:txBody>
      </p:sp>
      <p:sp>
        <p:nvSpPr>
          <p:cNvPr id="3" name="Title 2"/>
          <p:cNvSpPr>
            <a:spLocks noGrp="1"/>
          </p:cNvSpPr>
          <p:nvPr>
            <p:ph type="title"/>
          </p:nvPr>
        </p:nvSpPr>
        <p:spPr/>
        <p:txBody>
          <a:bodyPr/>
          <a:lstStyle/>
          <a:p>
            <a:r>
              <a:rPr lang="en-GB" dirty="0" smtClean="0">
                <a:effectLst>
                  <a:outerShdw blurRad="38100" dist="38100" dir="2700000" algn="tl">
                    <a:srgbClr val="000000">
                      <a:alpha val="43137"/>
                    </a:srgbClr>
                  </a:outerShdw>
                </a:effectLst>
              </a:rPr>
              <a:t>Overview</a:t>
            </a:r>
            <a:endParaRPr lang="en-GB"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
          </p:nvPr>
        </p:nvSpPr>
        <p:spPr/>
        <p:txBody>
          <a:bodyPr/>
          <a:lstStyle/>
          <a:p>
            <a:fld id="{F3FA9E75-15DD-4EE9-A8E2-881D723508FB}" type="slidenum">
              <a:rPr lang="en-GB" smtClean="0"/>
              <a:t>1</a:t>
            </a:fld>
            <a:endParaRPr lang="en-GB"/>
          </a:p>
        </p:txBody>
      </p:sp>
    </p:spTree>
    <p:extLst>
      <p:ext uri="{BB962C8B-B14F-4D97-AF65-F5344CB8AC3E}">
        <p14:creationId xmlns:p14="http://schemas.microsoft.com/office/powerpoint/2010/main" val="2942839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marL="514350" indent="-514350">
              <a:lnSpc>
                <a:spcPct val="110000"/>
              </a:lnSpc>
              <a:buAutoNum type="arabicPeriod"/>
            </a:pPr>
            <a:r>
              <a:rPr lang="en-GB" sz="2600" dirty="0" smtClean="0"/>
              <a:t>Survey DAC (&amp; select non-DAC) providers, select CSO umbrellas (launch </a:t>
            </a:r>
            <a:r>
              <a:rPr lang="en-GB" sz="2600" b="1" dirty="0" smtClean="0"/>
              <a:t>July</a:t>
            </a:r>
            <a:r>
              <a:rPr lang="en-GB" sz="2600" dirty="0" smtClean="0"/>
              <a:t>, responses early </a:t>
            </a:r>
            <a:r>
              <a:rPr lang="en-GB" sz="2600" b="1" dirty="0" smtClean="0"/>
              <a:t>Sept. 2018</a:t>
            </a:r>
            <a:r>
              <a:rPr lang="en-GB" sz="2600" dirty="0" smtClean="0"/>
              <a:t>)</a:t>
            </a:r>
          </a:p>
          <a:p>
            <a:pPr marL="514350" indent="-514350">
              <a:lnSpc>
                <a:spcPct val="110000"/>
              </a:lnSpc>
              <a:buAutoNum type="arabicPeriod"/>
            </a:pPr>
            <a:r>
              <a:rPr lang="en-GB" sz="2600" dirty="0" smtClean="0"/>
              <a:t>Literature review, incl. sources from survey (e.g. DAC member CSO policies, IDG results study)</a:t>
            </a:r>
          </a:p>
          <a:p>
            <a:pPr marL="514350" indent="-514350">
              <a:lnSpc>
                <a:spcPct val="110000"/>
              </a:lnSpc>
              <a:buAutoNum type="arabicPeriod"/>
            </a:pPr>
            <a:r>
              <a:rPr lang="en-GB" sz="2600" dirty="0" smtClean="0"/>
              <a:t>Follow-up calls as needed to clarify, elaborate on survey submissions</a:t>
            </a:r>
          </a:p>
          <a:p>
            <a:pPr marL="514350" indent="-514350">
              <a:lnSpc>
                <a:spcPct val="110000"/>
              </a:lnSpc>
              <a:buAutoNum type="arabicPeriod"/>
            </a:pPr>
            <a:r>
              <a:rPr lang="en-GB" sz="2600" dirty="0" smtClean="0"/>
              <a:t>Workshop on emerging findings (</a:t>
            </a:r>
            <a:r>
              <a:rPr lang="en-GB" sz="2600" b="1" dirty="0" smtClean="0"/>
              <a:t>Dec. 2018</a:t>
            </a:r>
            <a:r>
              <a:rPr lang="en-GB" sz="2600" dirty="0" smtClean="0"/>
              <a:t>)</a:t>
            </a:r>
          </a:p>
          <a:p>
            <a:pPr marL="514350" indent="-514350">
              <a:lnSpc>
                <a:spcPct val="110000"/>
              </a:lnSpc>
              <a:buAutoNum type="arabicPeriod"/>
            </a:pPr>
            <a:r>
              <a:rPr lang="en-GB" sz="2600" dirty="0" smtClean="0"/>
              <a:t>Final study &amp; seminar (</a:t>
            </a:r>
            <a:r>
              <a:rPr lang="en-GB" sz="2600" b="1" dirty="0" smtClean="0"/>
              <a:t>April 2019</a:t>
            </a:r>
            <a:r>
              <a:rPr lang="en-GB" sz="2600" dirty="0" smtClean="0"/>
              <a:t>)</a:t>
            </a:r>
          </a:p>
          <a:p>
            <a:pPr marL="0" indent="0">
              <a:lnSpc>
                <a:spcPct val="110000"/>
              </a:lnSpc>
              <a:buNone/>
            </a:pPr>
            <a:endParaRPr lang="en-GB" sz="2600" dirty="0"/>
          </a:p>
          <a:p>
            <a:pPr marL="0" indent="0">
              <a:lnSpc>
                <a:spcPct val="110000"/>
              </a:lnSpc>
              <a:buNone/>
            </a:pPr>
            <a:endParaRPr lang="en-GB" sz="2600"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Study process &amp; timeline</a:t>
            </a:r>
            <a:endParaRPr lang="en-GB" dirty="0">
              <a:effectLst>
                <a:outerShdw blurRad="38100" dist="38100" dir="2700000" algn="tl">
                  <a:srgbClr val="000000">
                    <a:alpha val="43137"/>
                  </a:srgbClr>
                </a:outerShdw>
              </a:effectLst>
            </a:endParaRPr>
          </a:p>
        </p:txBody>
      </p:sp>
      <p:sp>
        <p:nvSpPr>
          <p:cNvPr id="4" name="Alternate Process 3"/>
          <p:cNvSpPr/>
          <p:nvPr/>
        </p:nvSpPr>
        <p:spPr>
          <a:xfrm>
            <a:off x="1187624" y="6021288"/>
            <a:ext cx="6408712" cy="61264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t>Aided by: Multi-stakeholder Reference Group</a:t>
            </a:r>
            <a:endParaRPr lang="en-CA" dirty="0"/>
          </a:p>
        </p:txBody>
      </p:sp>
      <p:sp>
        <p:nvSpPr>
          <p:cNvPr id="6" name="Slide Number Placeholder 5"/>
          <p:cNvSpPr>
            <a:spLocks noGrp="1"/>
          </p:cNvSpPr>
          <p:nvPr>
            <p:ph type="sldNum" sz="quarter" idx="4"/>
          </p:nvPr>
        </p:nvSpPr>
        <p:spPr/>
        <p:txBody>
          <a:bodyPr/>
          <a:lstStyle/>
          <a:p>
            <a:fld id="{F3FA9E75-15DD-4EE9-A8E2-881D723508FB}" type="slidenum">
              <a:rPr lang="en-GB" smtClean="0"/>
              <a:t>19</a:t>
            </a:fld>
            <a:endParaRPr lang="en-GB"/>
          </a:p>
        </p:txBody>
      </p:sp>
    </p:spTree>
    <p:extLst>
      <p:ext uri="{BB962C8B-B14F-4D97-AF65-F5344CB8AC3E}">
        <p14:creationId xmlns:p14="http://schemas.microsoft.com/office/powerpoint/2010/main" val="3676702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Clr>
                <a:schemeClr val="tx2">
                  <a:lumMod val="75000"/>
                </a:schemeClr>
              </a:buClr>
            </a:pPr>
            <a:r>
              <a:rPr lang="en-CA" dirty="0" smtClean="0"/>
              <a:t>Web-based questionnaire</a:t>
            </a:r>
          </a:p>
          <a:p>
            <a:pPr>
              <a:buClr>
                <a:schemeClr val="tx2">
                  <a:lumMod val="75000"/>
                </a:schemeClr>
              </a:buClr>
            </a:pPr>
            <a:r>
              <a:rPr lang="en-CA" dirty="0" smtClean="0"/>
              <a:t>Responses from main DAC institution providing ODA to CSOs, but other welcome</a:t>
            </a:r>
          </a:p>
          <a:p>
            <a:pPr>
              <a:buClr>
                <a:schemeClr val="tx2">
                  <a:lumMod val="75000"/>
                </a:schemeClr>
              </a:buClr>
            </a:pPr>
            <a:r>
              <a:rPr lang="en-CA" dirty="0"/>
              <a:t>Likely need preparatory consultation within your institution</a:t>
            </a:r>
          </a:p>
          <a:p>
            <a:pPr>
              <a:buClr>
                <a:schemeClr val="tx2">
                  <a:lumMod val="75000"/>
                </a:schemeClr>
              </a:buClr>
            </a:pPr>
            <a:r>
              <a:rPr lang="en-CA" dirty="0" smtClean="0"/>
              <a:t>4 sections, approx. 40 questions in total</a:t>
            </a:r>
          </a:p>
          <a:p>
            <a:pPr>
              <a:buClr>
                <a:schemeClr val="tx2">
                  <a:lumMod val="75000"/>
                </a:schemeClr>
              </a:buClr>
            </a:pPr>
            <a:r>
              <a:rPr lang="en-CA" dirty="0" smtClean="0"/>
              <a:t>Approx. 60 </a:t>
            </a:r>
            <a:r>
              <a:rPr lang="en-CA" dirty="0" err="1" smtClean="0"/>
              <a:t>mins</a:t>
            </a:r>
            <a:r>
              <a:rPr lang="en-CA" dirty="0" smtClean="0"/>
              <a:t>. to complete</a:t>
            </a:r>
          </a:p>
          <a:p>
            <a:pPr>
              <a:buClr>
                <a:schemeClr val="tx2">
                  <a:lumMod val="75000"/>
                </a:schemeClr>
              </a:buClr>
            </a:pPr>
            <a:r>
              <a:rPr lang="en-CA" dirty="0" smtClean="0"/>
              <a:t>Non-DAC donors, CSO networks included</a:t>
            </a:r>
          </a:p>
        </p:txBody>
      </p:sp>
      <p:sp>
        <p:nvSpPr>
          <p:cNvPr id="3" name="Title 2"/>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parameters</a:t>
            </a:r>
            <a:endParaRPr lang="en-CA" dirty="0"/>
          </a:p>
        </p:txBody>
      </p:sp>
      <p:sp>
        <p:nvSpPr>
          <p:cNvPr id="5" name="Slide Number Placeholder 4"/>
          <p:cNvSpPr>
            <a:spLocks noGrp="1"/>
          </p:cNvSpPr>
          <p:nvPr>
            <p:ph type="sldNum" sz="quarter" idx="4"/>
          </p:nvPr>
        </p:nvSpPr>
        <p:spPr/>
        <p:txBody>
          <a:bodyPr/>
          <a:lstStyle/>
          <a:p>
            <a:fld id="{F3FA9E75-15DD-4EE9-A8E2-881D723508FB}" type="slidenum">
              <a:rPr lang="en-GB" smtClean="0"/>
              <a:t>20</a:t>
            </a:fld>
            <a:endParaRPr lang="en-GB"/>
          </a:p>
        </p:txBody>
      </p:sp>
    </p:spTree>
    <p:extLst>
      <p:ext uri="{BB962C8B-B14F-4D97-AF65-F5344CB8AC3E}">
        <p14:creationId xmlns:p14="http://schemas.microsoft.com/office/powerpoint/2010/main" val="702168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marL="514350" indent="-514350">
              <a:lnSpc>
                <a:spcPct val="110000"/>
              </a:lnSpc>
              <a:spcBef>
                <a:spcPts val="1000"/>
              </a:spcBef>
              <a:spcAft>
                <a:spcPts val="1000"/>
              </a:spcAft>
              <a:buAutoNum type="arabicPeriod"/>
            </a:pPr>
            <a:r>
              <a:rPr lang="en-GB" sz="2600" dirty="0" smtClean="0"/>
              <a:t>Definitions, categories, changes over time</a:t>
            </a:r>
          </a:p>
          <a:p>
            <a:pPr marL="514350" indent="-514350">
              <a:lnSpc>
                <a:spcPct val="110000"/>
              </a:lnSpc>
              <a:spcBef>
                <a:spcPts val="1000"/>
              </a:spcBef>
              <a:spcAft>
                <a:spcPts val="1000"/>
              </a:spcAft>
              <a:buAutoNum type="arabicPeriod"/>
            </a:pPr>
            <a:r>
              <a:rPr lang="en-GB" sz="2600" dirty="0" smtClean="0"/>
              <a:t>Policies &amp; strategies</a:t>
            </a:r>
          </a:p>
          <a:p>
            <a:pPr marL="913950" lvl="1" indent="-514350">
              <a:lnSpc>
                <a:spcPct val="110000"/>
              </a:lnSpc>
              <a:buClr>
                <a:schemeClr val="tx2">
                  <a:lumMod val="75000"/>
                </a:schemeClr>
              </a:buClr>
              <a:buFont typeface="Arial"/>
              <a:buChar char="•"/>
            </a:pPr>
            <a:r>
              <a:rPr lang="en-GB" sz="2200" dirty="0" smtClean="0"/>
              <a:t>Existence &amp; coverage</a:t>
            </a:r>
          </a:p>
          <a:p>
            <a:pPr marL="913950" lvl="1" indent="-514350">
              <a:lnSpc>
                <a:spcPct val="110000"/>
              </a:lnSpc>
              <a:buClr>
                <a:schemeClr val="tx2">
                  <a:lumMod val="75000"/>
                </a:schemeClr>
              </a:buClr>
              <a:buFont typeface="Arial"/>
              <a:buChar char="•"/>
            </a:pPr>
            <a:r>
              <a:rPr lang="en-GB" sz="2200" dirty="0" smtClean="0"/>
              <a:t>Priorities for support; main objectives for support; comparative advantages of CSOs; challenges/disadvantages</a:t>
            </a:r>
          </a:p>
          <a:p>
            <a:pPr marL="913950" lvl="1" indent="-514350">
              <a:lnSpc>
                <a:spcPct val="110000"/>
              </a:lnSpc>
              <a:buClr>
                <a:schemeClr val="tx2">
                  <a:lumMod val="75000"/>
                </a:schemeClr>
              </a:buClr>
              <a:buFont typeface="Arial"/>
              <a:buChar char="•"/>
            </a:pPr>
            <a:r>
              <a:rPr lang="en-GB" sz="2200" dirty="0" smtClean="0"/>
              <a:t>Consultation/dialogue with CSOs</a:t>
            </a:r>
          </a:p>
          <a:p>
            <a:pPr marL="913950" lvl="1" indent="-514350">
              <a:lnSpc>
                <a:spcPct val="110000"/>
              </a:lnSpc>
              <a:buClr>
                <a:schemeClr val="tx2">
                  <a:lumMod val="75000"/>
                </a:schemeClr>
              </a:buClr>
              <a:buFont typeface="Arial"/>
              <a:buChar char="•"/>
            </a:pPr>
            <a:r>
              <a:rPr lang="en-GB" sz="2200" dirty="0" smtClean="0"/>
              <a:t>Promotion of enabling environments for CSOs in partner countries</a:t>
            </a:r>
          </a:p>
          <a:p>
            <a:pPr marL="913950" lvl="1" indent="-514350">
              <a:lnSpc>
                <a:spcPct val="110000"/>
              </a:lnSpc>
              <a:buClr>
                <a:schemeClr val="tx2">
                  <a:lumMod val="75000"/>
                </a:schemeClr>
              </a:buClr>
              <a:buFont typeface="Arial"/>
              <a:buChar char="•"/>
            </a:pPr>
            <a:r>
              <a:rPr lang="en-GB" sz="2200" dirty="0" smtClean="0"/>
              <a:t>Role &amp; importance of CSOs in implementing SDGs, AAAA, Global Partnership commitments</a:t>
            </a:r>
          </a:p>
          <a:p>
            <a:pPr marL="0" indent="0">
              <a:lnSpc>
                <a:spcPct val="110000"/>
              </a:lnSpc>
              <a:buNone/>
            </a:pPr>
            <a:endParaRPr lang="en-GB" sz="2600" dirty="0"/>
          </a:p>
          <a:p>
            <a:pPr marL="0" indent="0">
              <a:lnSpc>
                <a:spcPct val="110000"/>
              </a:lnSpc>
              <a:buNone/>
            </a:pPr>
            <a:endParaRPr lang="en-GB" sz="2600"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framework </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21</a:t>
            </a:fld>
            <a:endParaRPr lang="en-GB"/>
          </a:p>
        </p:txBody>
      </p:sp>
    </p:spTree>
    <p:extLst>
      <p:ext uri="{BB962C8B-B14F-4D97-AF65-F5344CB8AC3E}">
        <p14:creationId xmlns:p14="http://schemas.microsoft.com/office/powerpoint/2010/main" val="862812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marL="514350" indent="-514350">
              <a:lnSpc>
                <a:spcPct val="110000"/>
              </a:lnSpc>
              <a:buFont typeface="+mj-lt"/>
              <a:buAutoNum type="arabicPeriod" startAt="3"/>
            </a:pPr>
            <a:r>
              <a:rPr lang="en-GB" sz="2600" dirty="0" smtClean="0"/>
              <a:t>Support </a:t>
            </a:r>
            <a:r>
              <a:rPr lang="en-GB" sz="2600" dirty="0"/>
              <a:t>mechanisms</a:t>
            </a:r>
          </a:p>
          <a:p>
            <a:pPr marL="913950" lvl="1" indent="-514350">
              <a:lnSpc>
                <a:spcPct val="110000"/>
              </a:lnSpc>
              <a:spcAft>
                <a:spcPts val="1000"/>
              </a:spcAft>
              <a:buClr>
                <a:schemeClr val="tx2">
                  <a:lumMod val="75000"/>
                </a:schemeClr>
              </a:buClr>
              <a:buFont typeface="Arial"/>
              <a:buChar char="•"/>
            </a:pPr>
            <a:r>
              <a:rPr lang="en-GB" sz="2200" dirty="0"/>
              <a:t>Number and type of mechanisms (includes HQ, country-level (rough)); dominant type; proposal formats; co-funding; pooled </a:t>
            </a:r>
            <a:r>
              <a:rPr lang="en-GB" sz="2200" dirty="0" smtClean="0"/>
              <a:t>funding</a:t>
            </a:r>
          </a:p>
          <a:p>
            <a:pPr marL="514350" indent="-514350">
              <a:spcBef>
                <a:spcPts val="1000"/>
              </a:spcBef>
              <a:buFont typeface="+mj-lt"/>
              <a:buAutoNum type="arabicPeriod" startAt="4"/>
            </a:pPr>
            <a:r>
              <a:rPr lang="en-GB" sz="2600" dirty="0" smtClean="0"/>
              <a:t>Monitoring, evaluation and accountability</a:t>
            </a:r>
          </a:p>
          <a:p>
            <a:pPr marL="913950" lvl="1" indent="-514350">
              <a:lnSpc>
                <a:spcPct val="110000"/>
              </a:lnSpc>
              <a:buClr>
                <a:schemeClr val="tx2">
                  <a:lumMod val="75000"/>
                </a:schemeClr>
              </a:buClr>
              <a:buFont typeface="Arial"/>
              <a:buChar char="•"/>
            </a:pPr>
            <a:r>
              <a:rPr lang="en-GB" sz="2200" dirty="0" smtClean="0"/>
              <a:t>Basis for reporting (theory of change, milestones, other), formats &amp; frequency</a:t>
            </a:r>
          </a:p>
          <a:p>
            <a:pPr marL="913950" lvl="1" indent="-514350">
              <a:lnSpc>
                <a:spcPct val="110000"/>
              </a:lnSpc>
              <a:buClr>
                <a:schemeClr val="tx2">
                  <a:lumMod val="75000"/>
                </a:schemeClr>
              </a:buClr>
              <a:buFont typeface="Arial"/>
              <a:buChar char="•"/>
            </a:pPr>
            <a:r>
              <a:rPr lang="en-GB" sz="2200" dirty="0" smtClean="0"/>
              <a:t>M&amp;E, evaluations available?</a:t>
            </a:r>
          </a:p>
          <a:p>
            <a:pPr marL="913950" lvl="1" indent="-514350">
              <a:lnSpc>
                <a:spcPct val="110000"/>
              </a:lnSpc>
              <a:buClr>
                <a:schemeClr val="tx2">
                  <a:lumMod val="75000"/>
                </a:schemeClr>
              </a:buClr>
              <a:buFont typeface="Arial"/>
              <a:buChar char="•"/>
            </a:pPr>
            <a:r>
              <a:rPr lang="en-GB" sz="2200" dirty="0" smtClean="0"/>
              <a:t>Transparency practices in partner countries</a:t>
            </a:r>
          </a:p>
          <a:p>
            <a:pPr marL="913950" lvl="1" indent="-514350">
              <a:lnSpc>
                <a:spcPct val="110000"/>
              </a:lnSpc>
              <a:buClr>
                <a:schemeClr val="tx2">
                  <a:lumMod val="75000"/>
                </a:schemeClr>
              </a:buClr>
              <a:buFont typeface="Arial"/>
              <a:buChar char="•"/>
            </a:pPr>
            <a:r>
              <a:rPr lang="en-GB" sz="2200" dirty="0"/>
              <a:t>Promoting CSO accountability in partner countries</a:t>
            </a:r>
          </a:p>
          <a:p>
            <a:pPr marL="913950" lvl="1" indent="-514350">
              <a:lnSpc>
                <a:spcPct val="110000"/>
              </a:lnSpc>
              <a:buClr>
                <a:schemeClr val="tx2">
                  <a:lumMod val="75000"/>
                </a:schemeClr>
              </a:buClr>
              <a:buFont typeface="Arial"/>
              <a:buChar char="•"/>
            </a:pPr>
            <a:endParaRPr lang="en-GB" sz="2200" dirty="0" smtClean="0"/>
          </a:p>
          <a:p>
            <a:pPr marL="0" indent="0">
              <a:lnSpc>
                <a:spcPct val="110000"/>
              </a:lnSpc>
              <a:buNone/>
            </a:pPr>
            <a:endParaRPr lang="en-GB" sz="2600" dirty="0"/>
          </a:p>
          <a:p>
            <a:pPr marL="0" indent="0">
              <a:lnSpc>
                <a:spcPct val="110000"/>
              </a:lnSpc>
              <a:buNone/>
            </a:pPr>
            <a:endParaRPr lang="en-GB" sz="2600"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framework (continued...)</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22</a:t>
            </a:fld>
            <a:endParaRPr lang="en-GB"/>
          </a:p>
        </p:txBody>
      </p:sp>
    </p:spTree>
    <p:extLst>
      <p:ext uri="{BB962C8B-B14F-4D97-AF65-F5344CB8AC3E}">
        <p14:creationId xmlns:p14="http://schemas.microsoft.com/office/powerpoint/2010/main" val="1958769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628800"/>
            <a:ext cx="7776864" cy="5040560"/>
          </a:xfrm>
        </p:spPr>
        <p:txBody>
          <a:bodyPr>
            <a:normAutofit/>
          </a:bodyPr>
          <a:lstStyle/>
          <a:p>
            <a:pPr marL="0" indent="0">
              <a:lnSpc>
                <a:spcPct val="110000"/>
              </a:lnSpc>
              <a:buNone/>
            </a:pPr>
            <a:r>
              <a:rPr lang="en-GB" sz="2800" i="1" dirty="0" smtClean="0"/>
              <a:t>Throughout</a:t>
            </a:r>
            <a:r>
              <a:rPr lang="en-GB" sz="2800" dirty="0" smtClean="0"/>
              <a:t> </a:t>
            </a:r>
            <a:r>
              <a:rPr lang="en-GB" sz="2800" i="1" dirty="0" smtClean="0"/>
              <a:t>the survey</a:t>
            </a:r>
            <a:r>
              <a:rPr lang="en-GB" sz="2800" dirty="0" smtClean="0"/>
              <a:t>, questions on:</a:t>
            </a:r>
          </a:p>
          <a:p>
            <a:pPr marL="913950" lvl="1" indent="-514350">
              <a:lnSpc>
                <a:spcPct val="110000"/>
              </a:lnSpc>
              <a:buFont typeface="Arial"/>
              <a:buChar char="•"/>
            </a:pPr>
            <a:endParaRPr lang="en-GB" dirty="0" smtClean="0"/>
          </a:p>
          <a:p>
            <a:pPr marL="913950" lvl="1" indent="-514350">
              <a:lnSpc>
                <a:spcPct val="110000"/>
              </a:lnSpc>
              <a:buClr>
                <a:schemeClr val="tx2">
                  <a:lumMod val="75000"/>
                </a:schemeClr>
              </a:buClr>
              <a:buFont typeface="Arial"/>
              <a:buChar char="•"/>
            </a:pPr>
            <a:r>
              <a:rPr lang="en-GB" dirty="0" smtClean="0"/>
              <a:t>Changes in recent years</a:t>
            </a:r>
          </a:p>
          <a:p>
            <a:pPr marL="913950" lvl="1" indent="-514350">
              <a:lnSpc>
                <a:spcPct val="110000"/>
              </a:lnSpc>
              <a:buClr>
                <a:schemeClr val="tx2">
                  <a:lumMod val="75000"/>
                </a:schemeClr>
              </a:buClr>
              <a:buFont typeface="Arial"/>
              <a:buChar char="•"/>
            </a:pPr>
            <a:r>
              <a:rPr lang="en-GB" dirty="0" smtClean="0"/>
              <a:t>Lessons</a:t>
            </a:r>
          </a:p>
          <a:p>
            <a:pPr marL="913950" lvl="1" indent="-514350">
              <a:lnSpc>
                <a:spcPct val="110000"/>
              </a:lnSpc>
              <a:buClr>
                <a:schemeClr val="tx2">
                  <a:lumMod val="75000"/>
                </a:schemeClr>
              </a:buClr>
              <a:buFont typeface="Arial"/>
              <a:buChar char="•"/>
            </a:pPr>
            <a:r>
              <a:rPr lang="en-GB" dirty="0" smtClean="0"/>
              <a:t>Good </a:t>
            </a:r>
            <a:r>
              <a:rPr lang="en-GB" dirty="0"/>
              <a:t>(or bad) practice </a:t>
            </a:r>
            <a:r>
              <a:rPr lang="en-GB" dirty="0" smtClean="0"/>
              <a:t>examples</a:t>
            </a:r>
          </a:p>
          <a:p>
            <a:pPr marL="913950" lvl="1" indent="-514350">
              <a:lnSpc>
                <a:spcPct val="110000"/>
              </a:lnSpc>
              <a:buClr>
                <a:schemeClr val="tx2">
                  <a:lumMod val="75000"/>
                </a:schemeClr>
              </a:buClr>
              <a:buFont typeface="Arial"/>
              <a:buChar char="•"/>
            </a:pPr>
            <a:r>
              <a:rPr lang="en-GB" dirty="0" smtClean="0"/>
              <a:t>Key </a:t>
            </a:r>
            <a:r>
              <a:rPr lang="en-GB" dirty="0"/>
              <a:t>determinants </a:t>
            </a:r>
            <a:r>
              <a:rPr lang="en-GB" dirty="0" smtClean="0"/>
              <a:t>of why the choices are made</a:t>
            </a:r>
          </a:p>
          <a:p>
            <a:pPr marL="0" indent="0">
              <a:lnSpc>
                <a:spcPct val="110000"/>
              </a:lnSpc>
              <a:buNone/>
            </a:pPr>
            <a:endParaRPr lang="en-GB" sz="2800" dirty="0"/>
          </a:p>
          <a:p>
            <a:pPr marL="0" indent="0">
              <a:lnSpc>
                <a:spcPct val="110000"/>
              </a:lnSpc>
              <a:buNone/>
            </a:pPr>
            <a:endParaRPr lang="en-GB" sz="2600"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Survey framework (continued...)</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23</a:t>
            </a:fld>
            <a:endParaRPr lang="en-GB"/>
          </a:p>
        </p:txBody>
      </p:sp>
    </p:spTree>
    <p:extLst>
      <p:ext uri="{BB962C8B-B14F-4D97-AF65-F5344CB8AC3E}">
        <p14:creationId xmlns:p14="http://schemas.microsoft.com/office/powerpoint/2010/main" val="396893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632848" cy="49685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nSpc>
                <a:spcPct val="110000"/>
              </a:lnSpc>
              <a:buNone/>
            </a:pPr>
            <a:endParaRPr lang="en-GB" sz="2600" dirty="0"/>
          </a:p>
          <a:p>
            <a:pPr marL="971550" lvl="1" indent="-514350">
              <a:buFont typeface="Arial" pitchFamily="34" charset="0"/>
              <a:buAutoNum type="arabicPeriod"/>
            </a:pPr>
            <a:r>
              <a:rPr lang="en-GB" dirty="0"/>
              <a:t>How is this of value to you?</a:t>
            </a:r>
          </a:p>
          <a:p>
            <a:pPr marL="971550" lvl="1" indent="-514350">
              <a:buAutoNum type="arabicPeriod"/>
            </a:pPr>
            <a:r>
              <a:rPr lang="en-GB" dirty="0" smtClean="0"/>
              <a:t>Is the study’s proposed content on the right track?</a:t>
            </a:r>
          </a:p>
          <a:p>
            <a:pPr marL="971550" lvl="1" indent="-514350">
              <a:buAutoNum type="arabicPeriod"/>
            </a:pPr>
            <a:r>
              <a:rPr lang="en-GB" dirty="0" smtClean="0"/>
              <a:t>What are the top 2 items you would like to see in the study? </a:t>
            </a:r>
          </a:p>
          <a:p>
            <a:pPr marL="1374750" lvl="2" indent="-514350"/>
            <a:r>
              <a:rPr lang="en-GB" dirty="0" smtClean="0"/>
              <a:t>not already covered?</a:t>
            </a:r>
          </a:p>
          <a:p>
            <a:pPr marL="1374750" lvl="2" indent="-514350"/>
            <a:r>
              <a:rPr lang="en-GB" dirty="0" smtClean="0"/>
              <a:t>your priority? </a:t>
            </a:r>
          </a:p>
          <a:p>
            <a:pPr marL="860400" lvl="2" indent="0">
              <a:buNone/>
            </a:pPr>
            <a:r>
              <a:rPr lang="en-GB" dirty="0" smtClean="0"/>
              <a:t> </a:t>
            </a:r>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Discussion</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24</a:t>
            </a:fld>
            <a:endParaRPr lang="en-GB"/>
          </a:p>
        </p:txBody>
      </p:sp>
    </p:spTree>
    <p:extLst>
      <p:ext uri="{BB962C8B-B14F-4D97-AF65-F5344CB8AC3E}">
        <p14:creationId xmlns:p14="http://schemas.microsoft.com/office/powerpoint/2010/main" val="320450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2276872"/>
            <a:ext cx="8641500" cy="4392488"/>
          </a:xfrm>
        </p:spPr>
        <p:txBody>
          <a:bodyPr>
            <a:normAutofit/>
          </a:bodyPr>
          <a:lstStyle/>
          <a:p>
            <a:pPr marL="0" indent="0">
              <a:buNone/>
            </a:pPr>
            <a:endParaRPr lang="en-GB" dirty="0" smtClean="0">
              <a:effectLst>
                <a:outerShdw blurRad="38100" dist="38100" dir="2700000" algn="tl">
                  <a:srgbClr val="000000">
                    <a:alpha val="43137"/>
                  </a:srgbClr>
                </a:outerShdw>
              </a:effectLst>
              <a:latin typeface="+mj-lt"/>
            </a:endParaRPr>
          </a:p>
          <a:p>
            <a:pPr marL="0" indent="0" algn="ctr">
              <a:buNone/>
            </a:pPr>
            <a:endParaRPr lang="en-GB" sz="400" dirty="0">
              <a:effectLst>
                <a:outerShdw blurRad="38100" dist="38100" dir="2700000" algn="tl">
                  <a:srgbClr val="000000">
                    <a:alpha val="43137"/>
                  </a:srgbClr>
                </a:outerShdw>
              </a:effectLst>
              <a:latin typeface="+mj-lt"/>
            </a:endParaRPr>
          </a:p>
          <a:p>
            <a:pPr marL="0" indent="0" algn="ctr">
              <a:buNone/>
            </a:pPr>
            <a:endParaRPr lang="en-GB" sz="400" dirty="0" smtClean="0">
              <a:effectLst>
                <a:outerShdw blurRad="38100" dist="38100" dir="2700000" algn="tl">
                  <a:srgbClr val="000000">
                    <a:alpha val="43137"/>
                  </a:srgbClr>
                </a:outerShdw>
              </a:effectLst>
              <a:latin typeface="+mj-lt"/>
            </a:endParaRPr>
          </a:p>
          <a:p>
            <a:pPr marL="0" indent="0" algn="ctr">
              <a:buNone/>
            </a:pPr>
            <a:r>
              <a:rPr lang="en-GB" sz="4000" dirty="0" smtClean="0">
                <a:effectLst>
                  <a:outerShdw blurRad="38100" dist="38100" dir="2700000" algn="tl">
                    <a:srgbClr val="000000">
                      <a:alpha val="43137"/>
                    </a:srgbClr>
                  </a:outerShdw>
                </a:effectLst>
                <a:latin typeface="+mj-lt"/>
              </a:rPr>
              <a:t>THANK YOU! </a:t>
            </a:r>
          </a:p>
          <a:p>
            <a:pPr marL="514350" indent="-514350">
              <a:buFont typeface="+mj-lt"/>
              <a:buAutoNum type="arabicPeriod"/>
            </a:pPr>
            <a:endParaRPr lang="en-GB" dirty="0" smtClean="0">
              <a:effectLst>
                <a:outerShdw blurRad="38100" dist="38100" dir="2700000" algn="tl">
                  <a:srgbClr val="000000">
                    <a:alpha val="43137"/>
                  </a:srgbClr>
                </a:outerShdw>
              </a:effectLst>
              <a:latin typeface="+mj-lt"/>
            </a:endParaRPr>
          </a:p>
          <a:p>
            <a:pPr marL="514350" indent="-514350">
              <a:buFont typeface="+mj-lt"/>
              <a:buAutoNum type="arabicPeriod"/>
            </a:pPr>
            <a:endParaRPr lang="en-GB" dirty="0" smtClean="0">
              <a:effectLst>
                <a:outerShdw blurRad="38100" dist="38100" dir="2700000" algn="tl">
                  <a:srgbClr val="000000">
                    <a:alpha val="43137"/>
                  </a:srgbClr>
                </a:outerShdw>
              </a:effectLst>
              <a:latin typeface="+mj-lt"/>
            </a:endParaRPr>
          </a:p>
          <a:p>
            <a:pPr marL="0" indent="0">
              <a:buNone/>
            </a:pPr>
            <a:endParaRPr lang="en-GB" dirty="0"/>
          </a:p>
        </p:txBody>
      </p:sp>
      <p:pic>
        <p:nvPicPr>
          <p:cNvPr id="4" name="Picture 2" descr="Résultats de recherche d'images pour « grass roo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088"/>
            <a:ext cx="9143999" cy="290389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fld id="{F3FA9E75-15DD-4EE9-A8E2-881D723508FB}" type="slidenum">
              <a:rPr lang="en-GB" smtClean="0"/>
              <a:t>25</a:t>
            </a:fld>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4"/>
            <a:ext cx="9144000" cy="2952328"/>
          </a:xfrm>
          <a:prstGeom prst="rect">
            <a:avLst/>
          </a:prstGeom>
        </p:spPr>
      </p:pic>
    </p:spTree>
    <p:extLst>
      <p:ext uri="{BB962C8B-B14F-4D97-AF65-F5344CB8AC3E}">
        <p14:creationId xmlns:p14="http://schemas.microsoft.com/office/powerpoint/2010/main" val="74726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64" y="1340768"/>
            <a:ext cx="8218800" cy="4525200"/>
          </a:xfrm>
        </p:spPr>
        <p:txBody>
          <a:bodyPr>
            <a:normAutofit/>
          </a:bodyPr>
          <a:lstStyle/>
          <a:p>
            <a:r>
              <a:rPr lang="en-GB" sz="2600" dirty="0"/>
              <a:t>Deliver services and provide humanitarian assistance </a:t>
            </a:r>
            <a:endParaRPr lang="en-US" sz="2600" dirty="0" smtClean="0"/>
          </a:p>
          <a:p>
            <a:r>
              <a:rPr lang="en-US" sz="2600" dirty="0" smtClean="0"/>
              <a:t>Encourage </a:t>
            </a:r>
            <a:r>
              <a:rPr lang="en-US" sz="2600" dirty="0"/>
              <a:t>democratic processes and </a:t>
            </a:r>
            <a:r>
              <a:rPr lang="en-US" sz="2600" dirty="0" smtClean="0"/>
              <a:t>accountability</a:t>
            </a:r>
          </a:p>
          <a:p>
            <a:r>
              <a:rPr lang="en-US" sz="2600" dirty="0"/>
              <a:t>Strengthen civil society in developing countries </a:t>
            </a:r>
          </a:p>
          <a:p>
            <a:r>
              <a:rPr lang="en-US" sz="2600" dirty="0"/>
              <a:t>Public awareness and debate</a:t>
            </a:r>
          </a:p>
          <a:p>
            <a:pPr marL="0" indent="0">
              <a:buNone/>
            </a:pPr>
            <a:endParaRPr lang="en-GB" sz="2000" b="1" dirty="0"/>
          </a:p>
        </p:txBody>
      </p:sp>
      <p:sp>
        <p:nvSpPr>
          <p:cNvPr id="4" name="Title 3"/>
          <p:cNvSpPr>
            <a:spLocks noGrp="1"/>
          </p:cNvSpPr>
          <p:nvPr>
            <p:ph type="title"/>
          </p:nvPr>
        </p:nvSpPr>
        <p:spPr/>
        <p:txBody>
          <a:bodyPr/>
          <a:lstStyle/>
          <a:p>
            <a:r>
              <a:rPr lang="en-GB" dirty="0" smtClean="0">
                <a:effectLst>
                  <a:outerShdw blurRad="38100" dist="38100" dir="2700000" algn="tl">
                    <a:srgbClr val="000000">
                      <a:alpha val="43137"/>
                    </a:srgbClr>
                  </a:outerShdw>
                </a:effectLst>
              </a:rPr>
              <a:t>Why partner with CSO?</a:t>
            </a:r>
            <a:endParaRPr lang="en-GB" dirty="0">
              <a:effectLst>
                <a:outerShdw blurRad="38100" dist="38100" dir="2700000" algn="tl">
                  <a:srgbClr val="000000">
                    <a:alpha val="43137"/>
                  </a:srgbClr>
                </a:outerShdw>
              </a:effectLst>
            </a:endParaRPr>
          </a:p>
        </p:txBody>
      </p:sp>
      <p:pic>
        <p:nvPicPr>
          <p:cNvPr id="4098" name="Picture 2" descr="Résultats de recherche d'images pour « grass roo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 y="3863738"/>
            <a:ext cx="7416824" cy="27598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fld id="{F3FA9E75-15DD-4EE9-A8E2-881D723508FB}" type="slidenum">
              <a:rPr lang="en-GB" smtClean="0"/>
              <a:t>2</a:t>
            </a:fld>
            <a:endParaRPr lang="en-GB"/>
          </a:p>
        </p:txBody>
      </p:sp>
    </p:spTree>
    <p:extLst>
      <p:ext uri="{BB962C8B-B14F-4D97-AF65-F5344CB8AC3E}">
        <p14:creationId xmlns:p14="http://schemas.microsoft.com/office/powerpoint/2010/main" val="427298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92337014"/>
              </p:ext>
            </p:extLst>
          </p:nvPr>
        </p:nvGraphicFramePr>
        <p:xfrm>
          <a:off x="539552" y="2590524"/>
          <a:ext cx="8136135" cy="36348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000" dirty="0">
                <a:effectLst>
                  <a:outerShdw blurRad="38100" dist="38100" dir="2700000" algn="tl">
                    <a:srgbClr val="000000">
                      <a:alpha val="43137"/>
                    </a:srgbClr>
                  </a:outerShdw>
                </a:effectLst>
              </a:rPr>
              <a:t>Aid to and through </a:t>
            </a:r>
            <a:r>
              <a:rPr lang="en-US" sz="3000" dirty="0" smtClean="0">
                <a:effectLst>
                  <a:outerShdw blurRad="38100" dist="38100" dir="2700000" algn="tl">
                    <a:srgbClr val="000000">
                      <a:alpha val="43137"/>
                    </a:srgbClr>
                  </a:outerShdw>
                </a:effectLst>
              </a:rPr>
              <a:t>CSOs – all DAC members’ </a:t>
            </a:r>
            <a:r>
              <a:rPr lang="en-US" sz="3000" dirty="0">
                <a:effectLst>
                  <a:outerShdw blurRad="38100" dist="38100" dir="2700000" algn="tl">
                    <a:srgbClr val="000000">
                      <a:alpha val="43137"/>
                    </a:srgbClr>
                  </a:outerShdw>
                </a:effectLst>
              </a:rPr>
              <a:t>d</a:t>
            </a:r>
            <a:r>
              <a:rPr lang="en-US" sz="3000" dirty="0" smtClean="0">
                <a:effectLst>
                  <a:outerShdw blurRad="38100" dist="38100" dir="2700000" algn="tl">
                    <a:srgbClr val="000000">
                      <a:alpha val="43137"/>
                    </a:srgbClr>
                  </a:outerShdw>
                </a:effectLst>
              </a:rPr>
              <a:t>isbursements</a:t>
            </a:r>
            <a:endParaRPr lang="en-GB" sz="3000" dirty="0">
              <a:effectLst>
                <a:outerShdw blurRad="38100" dist="38100" dir="2700000" algn="tl">
                  <a:srgbClr val="000000">
                    <a:alpha val="43137"/>
                  </a:srgbClr>
                </a:outerShdw>
              </a:effectLst>
            </a:endParaRPr>
          </a:p>
        </p:txBody>
      </p:sp>
      <p:sp>
        <p:nvSpPr>
          <p:cNvPr id="8" name="TextBox 7"/>
          <p:cNvSpPr txBox="1"/>
          <p:nvPr/>
        </p:nvSpPr>
        <p:spPr>
          <a:xfrm>
            <a:off x="-216024" y="5899919"/>
            <a:ext cx="9036496" cy="553998"/>
          </a:xfrm>
          <a:prstGeom prst="rect">
            <a:avLst/>
          </a:prstGeom>
          <a:noFill/>
        </p:spPr>
        <p:txBody>
          <a:bodyPr wrap="square" rtlCol="0">
            <a:spAutoFit/>
          </a:bodyPr>
          <a:lstStyle/>
          <a:p>
            <a:pPr algn="ctr"/>
            <a:endParaRPr lang="en-US" sz="1600" b="1" dirty="0" smtClean="0"/>
          </a:p>
          <a:p>
            <a:pPr algn="ctr"/>
            <a:r>
              <a:rPr lang="en-US" sz="1400" dirty="0" smtClean="0"/>
              <a:t>Total Aid to and through CSOs, </a:t>
            </a:r>
            <a:r>
              <a:rPr lang="en-GB" sz="1400" dirty="0" smtClean="0"/>
              <a:t>USD Billion, 2015 constant prices</a:t>
            </a:r>
            <a:endParaRPr lang="en-GB" sz="1400" dirty="0"/>
          </a:p>
        </p:txBody>
      </p:sp>
      <p:sp>
        <p:nvSpPr>
          <p:cNvPr id="3" name="TextBox 2"/>
          <p:cNvSpPr txBox="1"/>
          <p:nvPr/>
        </p:nvSpPr>
        <p:spPr>
          <a:xfrm>
            <a:off x="1115616" y="1477233"/>
            <a:ext cx="8280920"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ea typeface="+mj-ea"/>
                <a:cs typeface="+mj-cs"/>
              </a:rPr>
              <a:t>USD 20 billion of ODA in 2016</a:t>
            </a:r>
          </a:p>
          <a:p>
            <a:pPr marL="285750" indent="-285750">
              <a:buFont typeface="Arial" panose="020B0604020202020204" pitchFamily="34" charset="0"/>
              <a:buChar char="•"/>
            </a:pPr>
            <a:r>
              <a:rPr lang="fr-FR" sz="2000" dirty="0">
                <a:ea typeface="+mj-ea"/>
                <a:cs typeface="+mj-cs"/>
              </a:rPr>
              <a:t>15% of total </a:t>
            </a:r>
            <a:r>
              <a:rPr lang="fr-FR" sz="2000" dirty="0" err="1">
                <a:ea typeface="+mj-ea"/>
                <a:cs typeface="+mj-cs"/>
              </a:rPr>
              <a:t>bilateral</a:t>
            </a:r>
            <a:r>
              <a:rPr lang="fr-FR" sz="2000" dirty="0">
                <a:ea typeface="+mj-ea"/>
                <a:cs typeface="+mj-cs"/>
              </a:rPr>
              <a:t> </a:t>
            </a:r>
            <a:r>
              <a:rPr lang="fr-FR" sz="2000" dirty="0" err="1">
                <a:ea typeface="+mj-ea"/>
                <a:cs typeface="+mj-cs"/>
              </a:rPr>
              <a:t>aid</a:t>
            </a:r>
            <a:endParaRPr lang="fr-FR" sz="2000" dirty="0">
              <a:ea typeface="+mj-ea"/>
              <a:cs typeface="+mj-cs"/>
            </a:endParaRPr>
          </a:p>
          <a:p>
            <a:pPr marL="285750" indent="-285750">
              <a:buFont typeface="Arial" panose="020B0604020202020204" pitchFamily="34" charset="0"/>
              <a:buChar char="•"/>
            </a:pPr>
            <a:r>
              <a:rPr lang="fr-FR" sz="2000" dirty="0" err="1">
                <a:ea typeface="+mj-ea"/>
                <a:cs typeface="+mj-cs"/>
              </a:rPr>
              <a:t>Aid</a:t>
            </a:r>
            <a:r>
              <a:rPr lang="fr-FR" sz="2000" dirty="0">
                <a:ea typeface="+mj-ea"/>
                <a:cs typeface="+mj-cs"/>
              </a:rPr>
              <a:t> by CSO: USD 42 billion in 2016</a:t>
            </a:r>
            <a:endParaRPr lang="en-GB" sz="2000" dirty="0">
              <a:ea typeface="+mj-ea"/>
              <a:cs typeface="+mj-cs"/>
            </a:endParaRPr>
          </a:p>
        </p:txBody>
      </p:sp>
      <p:sp>
        <p:nvSpPr>
          <p:cNvPr id="5" name="Slide Number Placeholder 4"/>
          <p:cNvSpPr>
            <a:spLocks noGrp="1"/>
          </p:cNvSpPr>
          <p:nvPr>
            <p:ph type="sldNum" sz="quarter" idx="4"/>
          </p:nvPr>
        </p:nvSpPr>
        <p:spPr/>
        <p:txBody>
          <a:bodyPr/>
          <a:lstStyle/>
          <a:p>
            <a:fld id="{F3FA9E75-15DD-4EE9-A8E2-881D723508FB}" type="slidenum">
              <a:rPr lang="en-GB" smtClean="0"/>
              <a:t>3</a:t>
            </a:fld>
            <a:endParaRPr lang="en-GB"/>
          </a:p>
        </p:txBody>
      </p:sp>
    </p:spTree>
    <p:extLst>
      <p:ext uri="{BB962C8B-B14F-4D97-AF65-F5344CB8AC3E}">
        <p14:creationId xmlns:p14="http://schemas.microsoft.com/office/powerpoint/2010/main" val="31636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1881758"/>
              </p:ext>
            </p:extLst>
          </p:nvPr>
        </p:nvGraphicFramePr>
        <p:xfrm>
          <a:off x="0" y="1655752"/>
          <a:ext cx="8891711"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dirty="0" smtClean="0">
                <a:effectLst>
                  <a:outerShdw blurRad="38100" dist="38100" dir="2700000" algn="tl">
                    <a:srgbClr val="000000">
                      <a:alpha val="43137"/>
                    </a:srgbClr>
                  </a:outerShdw>
                </a:effectLst>
              </a:rPr>
              <a:t>CSO funding as % of ODA varies greatly among DAC members </a:t>
            </a:r>
            <a:endParaRPr lang="en-GB"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4</a:t>
            </a:fld>
            <a:endParaRPr lang="en-GB"/>
          </a:p>
        </p:txBody>
      </p:sp>
    </p:spTree>
    <p:extLst>
      <p:ext uri="{BB962C8B-B14F-4D97-AF65-F5344CB8AC3E}">
        <p14:creationId xmlns:p14="http://schemas.microsoft.com/office/powerpoint/2010/main" val="2743227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Top seven DAC CSO donors in 2016</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584" y="1556792"/>
            <a:ext cx="8064896" cy="5184576"/>
          </a:xfrm>
        </p:spPr>
        <p:txBody>
          <a:bodyPr>
            <a:noAutofit/>
          </a:bodyPr>
          <a:lstStyle/>
          <a:p>
            <a:pPr marL="0" indent="0">
              <a:lnSpc>
                <a:spcPct val="120000"/>
              </a:lnSpc>
              <a:buNone/>
            </a:pPr>
            <a:r>
              <a:rPr lang="en-GB" sz="2400" dirty="0" smtClean="0"/>
              <a:t>79</a:t>
            </a:r>
            <a:r>
              <a:rPr lang="en-GB" sz="2400" dirty="0"/>
              <a:t>% of total ODA to and through </a:t>
            </a:r>
            <a:r>
              <a:rPr lang="en-GB" sz="2400" dirty="0" smtClean="0"/>
              <a:t>CSOs :</a:t>
            </a:r>
          </a:p>
          <a:p>
            <a:pPr>
              <a:lnSpc>
                <a:spcPct val="120000"/>
              </a:lnSpc>
              <a:buFont typeface="Wingdings" panose="05000000000000000000" pitchFamily="2" charset="2"/>
              <a:buChar char="v"/>
            </a:pPr>
            <a:endParaRPr lang="en-GB" sz="200" i="1" dirty="0">
              <a:solidFill>
                <a:srgbClr val="FF6600"/>
              </a:solidFill>
            </a:endParaRPr>
          </a:p>
          <a:p>
            <a:pPr marL="514350" indent="-514350">
              <a:lnSpc>
                <a:spcPct val="120000"/>
              </a:lnSpc>
              <a:buFont typeface="+mj-lt"/>
              <a:buAutoNum type="arabicPeriod"/>
            </a:pPr>
            <a:r>
              <a:rPr lang="en-GB" sz="2400" dirty="0" smtClean="0"/>
              <a:t>United</a:t>
            </a:r>
            <a:r>
              <a:rPr lang="en-GB" sz="2400" dirty="0"/>
              <a:t> States </a:t>
            </a:r>
            <a:r>
              <a:rPr lang="en-GB" sz="2400" dirty="0" smtClean="0"/>
              <a:t>: USD</a:t>
            </a:r>
            <a:r>
              <a:rPr lang="en-GB" sz="2400" dirty="0"/>
              <a:t> 7.1 </a:t>
            </a:r>
            <a:r>
              <a:rPr lang="en-GB" sz="2400" dirty="0" smtClean="0"/>
              <a:t>billion</a:t>
            </a:r>
          </a:p>
          <a:p>
            <a:pPr marL="514350" indent="-514350">
              <a:lnSpc>
                <a:spcPct val="120000"/>
              </a:lnSpc>
              <a:buFont typeface="+mj-lt"/>
              <a:buAutoNum type="arabicPeriod"/>
            </a:pPr>
            <a:r>
              <a:rPr lang="en-GB" sz="2400" dirty="0" smtClean="0"/>
              <a:t>United</a:t>
            </a:r>
            <a:r>
              <a:rPr lang="en-GB" sz="2400" dirty="0"/>
              <a:t> Kingdom </a:t>
            </a:r>
            <a:r>
              <a:rPr lang="en-GB" sz="2400" dirty="0" smtClean="0"/>
              <a:t>: USD</a:t>
            </a:r>
            <a:r>
              <a:rPr lang="en-GB" sz="2400" dirty="0"/>
              <a:t> </a:t>
            </a:r>
            <a:r>
              <a:rPr lang="en-GB" sz="2400" dirty="0" smtClean="0"/>
              <a:t>2.4</a:t>
            </a:r>
            <a:r>
              <a:rPr lang="en-GB" sz="2400" dirty="0"/>
              <a:t> </a:t>
            </a:r>
            <a:r>
              <a:rPr lang="en-GB" sz="2400" dirty="0" smtClean="0"/>
              <a:t>billion </a:t>
            </a:r>
          </a:p>
          <a:p>
            <a:pPr marL="514350" indent="-514350">
              <a:lnSpc>
                <a:spcPct val="120000"/>
              </a:lnSpc>
              <a:buFont typeface="+mj-lt"/>
              <a:buAutoNum type="arabicPeriod"/>
            </a:pPr>
            <a:r>
              <a:rPr lang="en-GB" sz="2400" dirty="0" smtClean="0"/>
              <a:t>EU </a:t>
            </a:r>
            <a:r>
              <a:rPr lang="en-GB" sz="2400" dirty="0"/>
              <a:t>institutions </a:t>
            </a:r>
            <a:r>
              <a:rPr lang="en-GB" sz="2400" dirty="0" smtClean="0"/>
              <a:t>: USD</a:t>
            </a:r>
            <a:r>
              <a:rPr lang="en-GB" sz="2400" dirty="0"/>
              <a:t> </a:t>
            </a:r>
            <a:r>
              <a:rPr lang="en-GB" sz="2400" dirty="0" smtClean="0"/>
              <a:t>2</a:t>
            </a:r>
            <a:r>
              <a:rPr lang="en-GB" sz="2400" dirty="0"/>
              <a:t> </a:t>
            </a:r>
            <a:r>
              <a:rPr lang="en-GB" sz="2400" dirty="0" smtClean="0"/>
              <a:t>billion </a:t>
            </a:r>
          </a:p>
          <a:p>
            <a:pPr marL="514350" indent="-514350">
              <a:lnSpc>
                <a:spcPct val="120000"/>
              </a:lnSpc>
              <a:buFont typeface="+mj-lt"/>
              <a:buAutoNum type="arabicPeriod"/>
            </a:pPr>
            <a:r>
              <a:rPr lang="en-GB" sz="2400" dirty="0" smtClean="0"/>
              <a:t>Germany : USD</a:t>
            </a:r>
            <a:r>
              <a:rPr lang="en-GB" sz="2400" dirty="0"/>
              <a:t> </a:t>
            </a:r>
            <a:r>
              <a:rPr lang="en-GB" sz="2400" dirty="0" smtClean="0"/>
              <a:t>1.3</a:t>
            </a:r>
            <a:r>
              <a:rPr lang="en-GB" sz="2400" dirty="0"/>
              <a:t> </a:t>
            </a:r>
            <a:r>
              <a:rPr lang="en-GB" sz="2400" dirty="0" smtClean="0"/>
              <a:t>billion</a:t>
            </a:r>
          </a:p>
          <a:p>
            <a:pPr marL="514350" indent="-514350">
              <a:lnSpc>
                <a:spcPct val="120000"/>
              </a:lnSpc>
              <a:buFont typeface="+mj-lt"/>
              <a:buAutoNum type="arabicPeriod"/>
            </a:pPr>
            <a:r>
              <a:rPr lang="en-GB" sz="2400" dirty="0" smtClean="0"/>
              <a:t>Sweden : USD</a:t>
            </a:r>
            <a:r>
              <a:rPr lang="en-GB" sz="2400" dirty="0"/>
              <a:t> </a:t>
            </a:r>
            <a:r>
              <a:rPr lang="en-GB" sz="2400" dirty="0" smtClean="0"/>
              <a:t>975</a:t>
            </a:r>
            <a:r>
              <a:rPr lang="en-GB" sz="2400" dirty="0"/>
              <a:t> </a:t>
            </a:r>
            <a:r>
              <a:rPr lang="en-GB" sz="2400" dirty="0" smtClean="0"/>
              <a:t>million</a:t>
            </a:r>
          </a:p>
          <a:p>
            <a:pPr marL="514350" indent="-514350">
              <a:lnSpc>
                <a:spcPct val="120000"/>
              </a:lnSpc>
              <a:buFont typeface="+mj-lt"/>
              <a:buAutoNum type="arabicPeriod"/>
            </a:pPr>
            <a:r>
              <a:rPr lang="fr-FR" sz="2400" dirty="0" smtClean="0"/>
              <a:t>The </a:t>
            </a:r>
            <a:r>
              <a:rPr lang="fr-FR" sz="2400" dirty="0" err="1" smtClean="0"/>
              <a:t>Netherlands</a:t>
            </a:r>
            <a:r>
              <a:rPr lang="fr-FR" sz="2400" dirty="0" smtClean="0"/>
              <a:t> : USD 875 million </a:t>
            </a:r>
          </a:p>
          <a:p>
            <a:pPr marL="514350" indent="-514350">
              <a:lnSpc>
                <a:spcPct val="120000"/>
              </a:lnSpc>
              <a:buFont typeface="+mj-lt"/>
              <a:buAutoNum type="arabicPeriod"/>
            </a:pPr>
            <a:r>
              <a:rPr lang="fr-FR" sz="2400" dirty="0" err="1" smtClean="0"/>
              <a:t>Switzerland</a:t>
            </a:r>
            <a:r>
              <a:rPr lang="fr-FR" sz="2400" dirty="0" smtClean="0"/>
              <a:t> : USD 848 million</a:t>
            </a:r>
          </a:p>
          <a:p>
            <a:pPr marL="514350" indent="-514350">
              <a:lnSpc>
                <a:spcPct val="120000"/>
              </a:lnSpc>
              <a:buFont typeface="+mj-lt"/>
              <a:buAutoNum type="arabicPeriod" startAt="7"/>
            </a:pPr>
            <a:endParaRPr lang="en-GB" sz="1200" dirty="0" smtClean="0"/>
          </a:p>
        </p:txBody>
      </p:sp>
      <p:sp>
        <p:nvSpPr>
          <p:cNvPr id="5" name="Slide Number Placeholder 4"/>
          <p:cNvSpPr>
            <a:spLocks noGrp="1"/>
          </p:cNvSpPr>
          <p:nvPr>
            <p:ph type="sldNum" sz="quarter" idx="4"/>
          </p:nvPr>
        </p:nvSpPr>
        <p:spPr/>
        <p:txBody>
          <a:bodyPr/>
          <a:lstStyle/>
          <a:p>
            <a:fld id="{F3FA9E75-15DD-4EE9-A8E2-881D723508FB}" type="slidenum">
              <a:rPr lang="en-GB" smtClean="0"/>
              <a:t>5</a:t>
            </a:fld>
            <a:endParaRPr lang="en-GB"/>
          </a:p>
        </p:txBody>
      </p:sp>
    </p:spTree>
    <p:extLst>
      <p:ext uri="{BB962C8B-B14F-4D97-AF65-F5344CB8AC3E}">
        <p14:creationId xmlns:p14="http://schemas.microsoft.com/office/powerpoint/2010/main" val="182308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556792"/>
            <a:ext cx="8208912" cy="5184576"/>
          </a:xfrm>
        </p:spPr>
        <p:txBody>
          <a:bodyPr>
            <a:normAutofit fontScale="92500" lnSpcReduction="20000"/>
          </a:bodyPr>
          <a:lstStyle/>
          <a:p>
            <a:pPr>
              <a:lnSpc>
                <a:spcPct val="110000"/>
              </a:lnSpc>
            </a:pPr>
            <a:r>
              <a:rPr lang="en-GB" sz="2800" dirty="0"/>
              <a:t>Support DAC members </a:t>
            </a:r>
            <a:r>
              <a:rPr lang="en-GB" sz="2800" dirty="0" smtClean="0"/>
              <a:t>toward more effective CSO support</a:t>
            </a:r>
          </a:p>
          <a:p>
            <a:pPr lvl="1">
              <a:lnSpc>
                <a:spcPct val="110000"/>
              </a:lnSpc>
            </a:pPr>
            <a:r>
              <a:rPr lang="en-GB" dirty="0" smtClean="0"/>
              <a:t>peer </a:t>
            </a:r>
            <a:r>
              <a:rPr lang="en-GB" dirty="0"/>
              <a:t>learning </a:t>
            </a:r>
            <a:r>
              <a:rPr lang="en-GB" dirty="0" smtClean="0"/>
              <a:t>in a community of practice </a:t>
            </a:r>
          </a:p>
          <a:p>
            <a:pPr lvl="1">
              <a:lnSpc>
                <a:spcPct val="110000"/>
              </a:lnSpc>
            </a:pPr>
            <a:r>
              <a:rPr lang="en-GB" dirty="0" smtClean="0"/>
              <a:t>policy </a:t>
            </a:r>
            <a:r>
              <a:rPr lang="en-GB" dirty="0"/>
              <a:t>research and </a:t>
            </a:r>
            <a:r>
              <a:rPr lang="en-GB" dirty="0" smtClean="0"/>
              <a:t>guidance (study on donor CSO support and subsequent guidelines) </a:t>
            </a:r>
            <a:endParaRPr lang="en-GB" sz="2800" dirty="0" smtClean="0"/>
          </a:p>
          <a:p>
            <a:pPr>
              <a:lnSpc>
                <a:spcPct val="110000"/>
              </a:lnSpc>
            </a:pPr>
            <a:endParaRPr lang="en-GB" sz="1200" dirty="0"/>
          </a:p>
          <a:p>
            <a:pPr>
              <a:lnSpc>
                <a:spcPct val="110000"/>
              </a:lnSpc>
            </a:pPr>
            <a:r>
              <a:rPr lang="en-GB" sz="2800" dirty="0" smtClean="0"/>
              <a:t>Strengthen </a:t>
            </a:r>
            <a:r>
              <a:rPr lang="en-GB" sz="2800" dirty="0"/>
              <a:t>the OECD’s dialogue and cooperation with CSOs </a:t>
            </a:r>
            <a:r>
              <a:rPr lang="en-GB" sz="2800" dirty="0" smtClean="0"/>
              <a:t>to</a:t>
            </a:r>
          </a:p>
          <a:p>
            <a:pPr lvl="1">
              <a:lnSpc>
                <a:spcPct val="110000"/>
              </a:lnSpc>
            </a:pPr>
            <a:r>
              <a:rPr lang="en-GB" dirty="0"/>
              <a:t>l</a:t>
            </a:r>
            <a:r>
              <a:rPr lang="en-GB" dirty="0" smtClean="0"/>
              <a:t>everage civil </a:t>
            </a:r>
            <a:r>
              <a:rPr lang="en-GB" dirty="0"/>
              <a:t>society knowledge </a:t>
            </a:r>
            <a:r>
              <a:rPr lang="en-GB" dirty="0" smtClean="0"/>
              <a:t>and capacity</a:t>
            </a:r>
          </a:p>
          <a:p>
            <a:pPr lvl="1">
              <a:lnSpc>
                <a:spcPct val="110000"/>
              </a:lnSpc>
            </a:pPr>
            <a:r>
              <a:rPr lang="en-GB" dirty="0"/>
              <a:t>s</a:t>
            </a:r>
            <a:r>
              <a:rPr lang="en-GB" dirty="0" smtClean="0"/>
              <a:t>trengthen quality </a:t>
            </a:r>
            <a:r>
              <a:rPr lang="en-GB" dirty="0"/>
              <a:t>and </a:t>
            </a:r>
            <a:r>
              <a:rPr lang="en-GB" dirty="0" smtClean="0"/>
              <a:t>results </a:t>
            </a:r>
          </a:p>
          <a:p>
            <a:pPr marL="457200" lvl="1" indent="0">
              <a:lnSpc>
                <a:spcPct val="110000"/>
              </a:lnSpc>
              <a:buNone/>
            </a:pPr>
            <a:endParaRPr lang="en-GB" sz="1300" dirty="0" smtClean="0"/>
          </a:p>
          <a:p>
            <a:pPr>
              <a:lnSpc>
                <a:spcPct val="110000"/>
              </a:lnSpc>
            </a:pPr>
            <a:r>
              <a:rPr lang="en-GB" dirty="0" smtClean="0"/>
              <a:t>Welcome! </a:t>
            </a:r>
          </a:p>
          <a:p>
            <a:pPr lvl="1"/>
            <a:endParaRPr lang="en-GB" dirty="0" smtClean="0"/>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Let’s join forces! First-ever DAC </a:t>
            </a:r>
            <a:r>
              <a:rPr lang="en-GB" dirty="0" err="1" smtClean="0">
                <a:effectLst>
                  <a:outerShdw blurRad="38100" dist="38100" dir="2700000" algn="tl">
                    <a:srgbClr val="000000">
                      <a:alpha val="43137"/>
                    </a:srgbClr>
                  </a:outerShdw>
                </a:effectLst>
              </a:rPr>
              <a:t>workstream</a:t>
            </a:r>
            <a:r>
              <a:rPr lang="en-GB" dirty="0" smtClean="0">
                <a:effectLst>
                  <a:outerShdw blurRad="38100" dist="38100" dir="2700000" algn="tl">
                    <a:srgbClr val="000000">
                      <a:alpha val="43137"/>
                    </a:srgbClr>
                  </a:outerShdw>
                </a:effectLst>
              </a:rPr>
              <a:t> on civil society </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6</a:t>
            </a:fld>
            <a:endParaRPr lang="en-GB"/>
          </a:p>
        </p:txBody>
      </p:sp>
    </p:spTree>
    <p:extLst>
      <p:ext uri="{BB962C8B-B14F-4D97-AF65-F5344CB8AC3E}">
        <p14:creationId xmlns:p14="http://schemas.microsoft.com/office/powerpoint/2010/main" val="2422130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marL="514350" indent="-514350">
              <a:lnSpc>
                <a:spcPct val="110000"/>
              </a:lnSpc>
              <a:buFont typeface="+mj-lt"/>
              <a:buAutoNum type="arabicPeriod"/>
            </a:pPr>
            <a:r>
              <a:rPr lang="en-GB" sz="2600" dirty="0" smtClean="0"/>
              <a:t>Get updated </a:t>
            </a:r>
          </a:p>
          <a:p>
            <a:pPr marL="913950" lvl="1" indent="-514350">
              <a:lnSpc>
                <a:spcPct val="110000"/>
              </a:lnSpc>
              <a:buFont typeface="Wingdings" panose="05000000000000000000" pitchFamily="2" charset="2"/>
              <a:buChar char="Ø"/>
            </a:pPr>
            <a:r>
              <a:rPr lang="en-GB" sz="2400" dirty="0" smtClean="0"/>
              <a:t>Improve our understanding of civil society in development and how donors can best support CSOs to maximise their contributions</a:t>
            </a:r>
          </a:p>
          <a:p>
            <a:pPr marL="913950" lvl="1" indent="-514350">
              <a:lnSpc>
                <a:spcPct val="110000"/>
              </a:lnSpc>
              <a:buFont typeface="Wingdings" panose="05000000000000000000" pitchFamily="2" charset="2"/>
              <a:buChar char="Ø"/>
            </a:pPr>
            <a:r>
              <a:rPr lang="en-GB" sz="2400" dirty="0" smtClean="0"/>
              <a:t>Agree on what is good policy and practice   </a:t>
            </a:r>
          </a:p>
          <a:p>
            <a:pPr marL="399600" lvl="1" indent="0">
              <a:lnSpc>
                <a:spcPct val="110000"/>
              </a:lnSpc>
              <a:buNone/>
            </a:pPr>
            <a:endParaRPr lang="en-GB" sz="2200" dirty="0" smtClean="0"/>
          </a:p>
          <a:p>
            <a:pPr marL="514350" indent="-514350">
              <a:lnSpc>
                <a:spcPct val="110000"/>
              </a:lnSpc>
              <a:buFont typeface="+mj-lt"/>
              <a:buAutoNum type="arabicPeriod"/>
            </a:pPr>
            <a:r>
              <a:rPr lang="en-GB" sz="2600" dirty="0" smtClean="0"/>
              <a:t>Implement and follow-up</a:t>
            </a:r>
          </a:p>
          <a:p>
            <a:pPr marL="913950" lvl="1" indent="-514350">
              <a:lnSpc>
                <a:spcPct val="110000"/>
              </a:lnSpc>
              <a:buFont typeface="Wingdings" panose="05000000000000000000" pitchFamily="2" charset="2"/>
              <a:buChar char="Ø"/>
            </a:pPr>
            <a:r>
              <a:rPr lang="en-GB" sz="2600" dirty="0" smtClean="0"/>
              <a:t>Eng</a:t>
            </a:r>
            <a:r>
              <a:rPr lang="en-GB" sz="2400" dirty="0" smtClean="0"/>
              <a:t>age in peer learning and peer pressure to implement good policies and follow-up on compliance.</a:t>
            </a:r>
          </a:p>
          <a:p>
            <a:pPr marL="457200" lvl="1" indent="0">
              <a:buNone/>
            </a:pP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How can we begin to foster more effective support? </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7</a:t>
            </a:fld>
            <a:endParaRPr lang="en-GB"/>
          </a:p>
        </p:txBody>
      </p:sp>
    </p:spTree>
    <p:extLst>
      <p:ext uri="{BB962C8B-B14F-4D97-AF65-F5344CB8AC3E}">
        <p14:creationId xmlns:p14="http://schemas.microsoft.com/office/powerpoint/2010/main" val="181329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632848" cy="49685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nSpc>
                <a:spcPct val="110000"/>
              </a:lnSpc>
              <a:buNone/>
            </a:pPr>
            <a:endParaRPr lang="en-GB" sz="2600" dirty="0"/>
          </a:p>
          <a:p>
            <a:pPr marL="971550" lvl="1" indent="-514350">
              <a:buFont typeface="Arial" pitchFamily="34" charset="0"/>
              <a:buAutoNum type="arabicPeriod"/>
            </a:pPr>
            <a:r>
              <a:rPr lang="en-GB" dirty="0" smtClean="0"/>
              <a:t>What would IDG members like to get from a </a:t>
            </a:r>
            <a:r>
              <a:rPr lang="en-GB" dirty="0" err="1" smtClean="0"/>
              <a:t>CoP</a:t>
            </a:r>
            <a:r>
              <a:rPr lang="en-GB" dirty="0" smtClean="0"/>
              <a:t>?</a:t>
            </a:r>
            <a:endParaRPr lang="en-GB" dirty="0"/>
          </a:p>
          <a:p>
            <a:pPr marL="971550" lvl="1" indent="-514350">
              <a:buAutoNum type="arabicPeriod"/>
            </a:pPr>
            <a:r>
              <a:rPr lang="en-GB" dirty="0" smtClean="0"/>
              <a:t>What establishing a </a:t>
            </a:r>
            <a:r>
              <a:rPr lang="en-GB" dirty="0" err="1" smtClean="0"/>
              <a:t>CoP</a:t>
            </a:r>
            <a:r>
              <a:rPr lang="en-GB" dirty="0" smtClean="0"/>
              <a:t> means for the future of the IDG</a:t>
            </a:r>
          </a:p>
          <a:p>
            <a:pPr marL="971550" lvl="1" indent="-514350">
              <a:buAutoNum type="arabicPeriod"/>
            </a:pPr>
            <a:r>
              <a:rPr lang="en-GB" dirty="0" smtClean="0"/>
              <a:t>Key elements to include in </a:t>
            </a:r>
            <a:r>
              <a:rPr lang="en-GB" dirty="0" err="1" smtClean="0"/>
              <a:t>ToR</a:t>
            </a:r>
            <a:r>
              <a:rPr lang="en-GB" dirty="0" smtClean="0"/>
              <a:t> for the </a:t>
            </a:r>
            <a:r>
              <a:rPr lang="en-GB" dirty="0" err="1" smtClean="0"/>
              <a:t>CoP</a:t>
            </a:r>
            <a:endParaRPr lang="en-GB" dirty="0" smtClean="0"/>
          </a:p>
        </p:txBody>
      </p:sp>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Discussion</a:t>
            </a:r>
            <a:endParaRPr lang="en-GB"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F3FA9E75-15DD-4EE9-A8E2-881D723508FB}" type="slidenum">
              <a:rPr lang="en-GB" smtClean="0"/>
              <a:t>8</a:t>
            </a:fld>
            <a:endParaRPr lang="en-GB"/>
          </a:p>
        </p:txBody>
      </p:sp>
    </p:spTree>
    <p:extLst>
      <p:ext uri="{BB962C8B-B14F-4D97-AF65-F5344CB8AC3E}">
        <p14:creationId xmlns:p14="http://schemas.microsoft.com/office/powerpoint/2010/main" val="3866519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OECD_English_blue</Template>
  <TotalTime>2322</TotalTime>
  <Words>3380</Words>
  <Application>Microsoft Office PowerPoint</Application>
  <PresentationFormat>On-screen Show (4:3)</PresentationFormat>
  <Paragraphs>437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OECD_English_white</vt:lpstr>
      <vt:lpstr>   OECD CommunITY OF PRACTICE ON CIVIL SOCIETY &amp; UPCOMING STUDY AND GUIDANCE ON CSO SUPPORT </vt:lpstr>
      <vt:lpstr>Overview</vt:lpstr>
      <vt:lpstr>Why partner with CSO?</vt:lpstr>
      <vt:lpstr>Aid to and through CSOs – all DAC members’ disbursements</vt:lpstr>
      <vt:lpstr>CSO funding as % of ODA varies greatly among DAC members </vt:lpstr>
      <vt:lpstr>Top seven DAC CSO donors in 2016</vt:lpstr>
      <vt:lpstr>Let’s join forces! First-ever DAC workstream on civil society </vt:lpstr>
      <vt:lpstr>How can we begin to foster more effective support? </vt:lpstr>
      <vt:lpstr>Discussion</vt:lpstr>
      <vt:lpstr>PowerPoint Presentation</vt:lpstr>
      <vt:lpstr>Study – DAC (+) members’ support and partnerships with civil society </vt:lpstr>
      <vt:lpstr>How DAC members work with CSOs</vt:lpstr>
      <vt:lpstr>What works? 12 lessons from Peer Reviews (2012)  </vt:lpstr>
      <vt:lpstr>PowerPoint Presentation</vt:lpstr>
      <vt:lpstr>Contractors or development partners?</vt:lpstr>
      <vt:lpstr>CSO funding through CSOs much more common than funding to CSOs </vt:lpstr>
      <vt:lpstr>CSO Recipients – all DAC members</vt:lpstr>
      <vt:lpstr> Some important changes since 2012 with affect on civil society  </vt:lpstr>
      <vt:lpstr>Study</vt:lpstr>
      <vt:lpstr>Study process &amp; timeline</vt:lpstr>
      <vt:lpstr>Survey parameters</vt:lpstr>
      <vt:lpstr>Survey framework </vt:lpstr>
      <vt:lpstr>Survey framework (continued...)</vt:lpstr>
      <vt:lpstr>Survey framework (continued...)</vt:lpstr>
      <vt:lpstr>Discussion</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sub-sectors of intervention for bilateral ODA channelled through CSOs, 2015-16</dc:title>
  <dc:creator>JOUANNES Benjamin</dc:creator>
  <cp:lastModifiedBy>Morna Welsh</cp:lastModifiedBy>
  <cp:revision>138</cp:revision>
  <cp:lastPrinted>2018-06-06T11:39:11Z</cp:lastPrinted>
  <dcterms:created xsi:type="dcterms:W3CDTF">2018-01-29T15:24:44Z</dcterms:created>
  <dcterms:modified xsi:type="dcterms:W3CDTF">2018-07-25T13:10:30Z</dcterms:modified>
</cp:coreProperties>
</file>