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58" r:id="rId4"/>
    <p:sldId id="266" r:id="rId5"/>
    <p:sldId id="256" r:id="rId6"/>
    <p:sldId id="268" r:id="rId7"/>
    <p:sldId id="269" r:id="rId8"/>
    <p:sldId id="267" r:id="rId9"/>
    <p:sldId id="264" r:id="rId10"/>
    <p:sldId id="265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5AD7D1-302C-42EC-AFFE-E96F536D8BB0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F8E941-B8C6-49B3-8EA7-804447F11A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FAC2A2-A858-4ED2-B8CB-61A772F15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1.6 million people die every year from diarrhoeal diseases (including cholera) attributable to lack of access to safe drinking water and basic sanitation and 90% of these are children under 5, mostly in developing countries (WHO http://www.who.int/water_sanitation_health/mdg1/en/index.html)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FE7ED5-04A0-4853-9C09-E9ACEB0B21C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54D82-678F-45FE-974D-08CC85880D69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FE09C-5385-42D7-AA70-0BB1F9693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A0896-18EF-400D-8E69-20488C6CC458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AB505-EBCF-41B3-9852-DB969D70A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9354D-4CEA-4C20-B543-B09D7CC1F22F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99FB8-7409-4819-BA10-1740410E9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0E8C8-5F0B-41E3-AC40-507F5C063DD9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3BAEE-B587-4221-9F53-DC44F80249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C8C17-A221-4BAA-827E-D6796CEF32CF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1D526-7E1E-4D8F-B6E7-6EB9BADA4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D7187-7271-430E-A4C8-0B828F6C9D36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BAA4A-EC19-4092-A10B-FB2185519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9ACE1-569E-41D0-91DF-14796BA00CE2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2EA84-1CBF-4A33-A525-E1B47C212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BAEF9-2CDB-45D6-A8D7-E96A3B79B5DA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0002E-67B6-4562-B813-ECB1D3C78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572E8-C417-486E-840A-B0A509FF5849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832CC-6A12-4556-B89B-200B90E4B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55F1A-43A0-4A3E-9AAE-9DEC57E28FF7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B762D-E936-4A25-B05F-CED06F41F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72CFD-F7F9-4AD5-9FD1-C05B60655E06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271F8-2207-46DD-AFE5-35BF7895E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A46F7F-32E8-460D-9295-F01B90AB4678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1C39A3-DBC6-4FDC-9B2D-05BBE5D8B3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 smtClean="0"/>
              <a:t>Finance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9750" y="1916113"/>
            <a:ext cx="8135938" cy="314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Day 1  Finance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b="1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What constrains finance? – looking beyond the money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Sustainability in adverse conditions – value chains, mechanisms, technology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Conquering constraints – cooperation and coordination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412875"/>
            <a:ext cx="30670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 descr="sanitation bangladesh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1412875"/>
            <a:ext cx="5002213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coke ca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404813"/>
            <a:ext cx="3546475" cy="511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 descr="ak47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4500" y="1568450"/>
            <a:ext cx="8255000" cy="372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 descr="einstei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908050"/>
            <a:ext cx="40925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 smtClean="0"/>
              <a:t>Cross cutting challenges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68313" y="2413000"/>
            <a:ext cx="8135937" cy="32321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Day 3  Cross cutting challanges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b="1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Water MDGs – update on the debate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Water and rights – the rights based approach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Climate change adapation – water as a vector for CCA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Transboundary water  - lessons learnt 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 smtClean="0"/>
              <a:t>Sanitation innovations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68313" y="2136775"/>
            <a:ext cx="8207375" cy="36004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Day 2</a:t>
            </a:r>
            <a:r>
              <a:rPr lang="da-DK" dirty="0">
                <a:latin typeface="+mn-lt"/>
              </a:rPr>
              <a:t>   </a:t>
            </a:r>
            <a:r>
              <a:rPr lang="da-DK" b="1" dirty="0">
                <a:latin typeface="+mn-lt"/>
              </a:rPr>
              <a:t>Sanitation innovations in practice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b="1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Demand – lessons at scale from the CLTS experience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Supply – harnessing market forces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Enabling environment – the role of the public sector</a:t>
            </a: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da-DK" sz="2400" dirty="0">
              <a:latin typeface="+mn-lt"/>
            </a:endParaRPr>
          </a:p>
          <a:p>
            <a:pPr marL="804863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sz="2400" dirty="0">
                <a:latin typeface="+mn-lt"/>
              </a:rPr>
              <a:t>Economic case for sanitation – is it worth it? If so, is it done? If not, why not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288" y="115888"/>
            <a:ext cx="8229600" cy="7207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a-DK" sz="4400" dirty="0"/>
              <a:t>Day 1 re cap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95288" y="908050"/>
            <a:ext cx="8208962" cy="591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Constraints - looking beyond the money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Conducive investment environment is needed to attract funding and avoid waste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Water is a low risk, low return business – which implies a stability that is missing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Efforts are needed within policy, institutional reform and capacity building 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Tension between environment and investments – credibililty threatened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Sequence of Process – Projects – Dialogue  is crucial – quality matters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Pragmatic approach needed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Sanitation and IWRM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Multi actor and multi level  complications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Externalities – no clear who benefits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Sanitation and IWRM are late comers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Coordination and collaboration between donors and financiers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Consistent messages are needed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Blending  of grants and soft and hard loans is complex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Greater benefit needs to be made use of scarce grant funds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Role of information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Most countries do not know how much funding the sector gets or where found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Information allows coordination  - reduces the risks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a-DK" dirty="0" smtClean="0"/>
              <a:t>Water and sanitation EC-EIB seminar</a:t>
            </a:r>
            <a:endParaRPr lang="en-US" dirty="0"/>
          </a:p>
        </p:txBody>
      </p:sp>
      <p:sp>
        <p:nvSpPr>
          <p:cNvPr id="14338" name="TextBox 4"/>
          <p:cNvSpPr txBox="1">
            <a:spLocks noChangeArrowheads="1"/>
          </p:cNvSpPr>
          <p:nvPr/>
        </p:nvSpPr>
        <p:spPr bwMode="auto">
          <a:xfrm>
            <a:off x="539750" y="1916113"/>
            <a:ext cx="813593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b="1">
                <a:latin typeface="Calibri" pitchFamily="34" charset="0"/>
              </a:rPr>
              <a:t>Purpose </a:t>
            </a:r>
          </a:p>
          <a:p>
            <a:endParaRPr lang="da-DK" b="1">
              <a:latin typeface="Calibri" pitchFamily="34" charset="0"/>
            </a:endParaRPr>
          </a:p>
          <a:p>
            <a:r>
              <a:rPr lang="da-DK">
                <a:latin typeface="Calibri" pitchFamily="34" charset="0"/>
              </a:rPr>
              <a:t>To take stock of current sector challenges, deepen understanding and explore new opportunities and innovations</a:t>
            </a:r>
          </a:p>
          <a:p>
            <a:endParaRPr lang="da-DK">
              <a:latin typeface="Calibri" pitchFamily="34" charset="0"/>
            </a:endParaRPr>
          </a:p>
          <a:p>
            <a:pPr algn="ctr"/>
            <a:r>
              <a:rPr lang="da-DK" b="1">
                <a:latin typeface="Calibri" pitchFamily="34" charset="0"/>
              </a:rPr>
              <a:t>Structure</a:t>
            </a:r>
          </a:p>
          <a:p>
            <a:pPr algn="ctr"/>
            <a:endParaRPr lang="da-DK" b="1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1  Finance</a:t>
            </a:r>
          </a:p>
          <a:p>
            <a:endParaRPr lang="da-DK" b="1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2</a:t>
            </a:r>
            <a:r>
              <a:rPr lang="da-DK">
                <a:latin typeface="Calibri" pitchFamily="34" charset="0"/>
              </a:rPr>
              <a:t>   </a:t>
            </a:r>
            <a:r>
              <a:rPr lang="da-DK" b="1">
                <a:latin typeface="Calibri" pitchFamily="34" charset="0"/>
              </a:rPr>
              <a:t>Sanitation innovations in practice</a:t>
            </a:r>
          </a:p>
          <a:p>
            <a:endParaRPr lang="da-DK" b="1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Day 3  Cross cutting challanges</a:t>
            </a:r>
          </a:p>
          <a:p>
            <a:endParaRPr lang="da-DK" b="1">
              <a:latin typeface="Calibri" pitchFamily="34" charset="0"/>
            </a:endParaRPr>
          </a:p>
          <a:p>
            <a:endParaRPr lang="da-DK" b="1">
              <a:latin typeface="Calibri" pitchFamily="34" charset="0"/>
            </a:endParaRPr>
          </a:p>
          <a:p>
            <a:r>
              <a:rPr lang="da-DK" b="1">
                <a:latin typeface="Calibri" pitchFamily="34" charset="0"/>
              </a:rPr>
              <a:t>Web link for presentations </a:t>
            </a:r>
          </a:p>
          <a:p>
            <a:r>
              <a:rPr lang="da-DK" b="1">
                <a:latin typeface="Calibri" pitchFamily="34" charset="0"/>
              </a:rPr>
              <a:t>http://capacity4dev.ec.europa.eu/wg/regional-water-seminar-brussels-july-10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288" y="115888"/>
            <a:ext cx="8229600" cy="7207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a-DK" sz="4400" dirty="0"/>
              <a:t>Day </a:t>
            </a:r>
            <a:r>
              <a:rPr lang="da-DK" sz="4400" dirty="0"/>
              <a:t>2 </a:t>
            </a:r>
            <a:r>
              <a:rPr lang="da-DK" sz="4400" dirty="0"/>
              <a:t>re cap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395288" y="908050"/>
            <a:ext cx="8208962" cy="48006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a-DK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Demand  - 33 countries</a:t>
            </a:r>
            <a:endParaRPr lang="da-DK" b="1" dirty="0">
              <a:latin typeface="+mn-lt"/>
            </a:endParaRP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Mobilising the self interest, demand and resources of the communities – CLTS shows it is a scalable reality</a:t>
            </a:r>
            <a:endParaRPr lang="da-DK" dirty="0">
              <a:latin typeface="+mn-lt"/>
            </a:endParaRP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External intervention and resources – a light touch – less is more 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Funds (subsidy) for public hardware and household software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How to make it financeable – to connect communities to banks – is it needed?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b="1" dirty="0">
              <a:latin typeface="+mn-lt"/>
            </a:endParaRP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>
                <a:latin typeface="+mn-lt"/>
              </a:rPr>
              <a:t>Supply – Vietnam - Malawi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Mobilising the self interest of the private sector - </a:t>
            </a:r>
            <a:r>
              <a:rPr lang="en-US" dirty="0">
                <a:latin typeface="+mn-lt"/>
              </a:rPr>
              <a:t>Profit is not a bad word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Information the main reason why the market is not working (customers do not know the cost – suppliers are not aware of the market)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There are some failures because it is a service not a product, there is little justification for research and technical development, marketing allows other suppliers to free ride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Market approach works better in urban than rural or remote areas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Connecting banks and communities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288" y="115888"/>
            <a:ext cx="8229600" cy="7207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a-DK" sz="4400" dirty="0"/>
              <a:t>Day </a:t>
            </a:r>
            <a:r>
              <a:rPr lang="da-DK" sz="4400" dirty="0"/>
              <a:t>2 </a:t>
            </a:r>
            <a:r>
              <a:rPr lang="da-DK" sz="4400" dirty="0"/>
              <a:t>re </a:t>
            </a:r>
            <a:r>
              <a:rPr lang="da-DK" sz="4400" dirty="0"/>
              <a:t>cap cont’d</a:t>
            </a:r>
            <a:endParaRPr lang="en-US" sz="4400" dirty="0"/>
          </a:p>
        </p:txBody>
      </p:sp>
      <p:sp>
        <p:nvSpPr>
          <p:cNvPr id="4" name="Rectangle 3"/>
          <p:cNvSpPr/>
          <p:nvPr/>
        </p:nvSpPr>
        <p:spPr>
          <a:xfrm>
            <a:off x="395288" y="1052513"/>
            <a:ext cx="8208962" cy="61864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95250" indent="-952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b="1" dirty="0"/>
              <a:t>Enabling environment – south africa - senegal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Enabling environment is necessary but not sufficient.. working with the clients and understanding demand (SA)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Carrot  and stick (blue and green drop certification) – citizen power and the power of information (SA)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Example of the full flush toilet and the toilet war - subsidy “</a:t>
            </a:r>
            <a:r>
              <a:rPr lang="en-US" dirty="0" err="1">
                <a:latin typeface="+mn-lt"/>
              </a:rPr>
              <a:t>conditionalities</a:t>
            </a:r>
            <a:r>
              <a:rPr lang="en-US" dirty="0">
                <a:latin typeface="+mn-lt"/>
              </a:rPr>
              <a:t>” (SA)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Did the free basic services work? free basic services /formality killed the CBO model. 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Regulation about tariffs on public taps and water vending in place but not enforced so due to monopolies the price is very high (S)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Private sector solution should be country specific (S)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Stability of the </a:t>
            </a:r>
            <a:r>
              <a:rPr lang="en-US" dirty="0" err="1">
                <a:latin typeface="+mn-lt"/>
              </a:rPr>
              <a:t>SWAp</a:t>
            </a:r>
            <a:r>
              <a:rPr lang="en-US" dirty="0">
                <a:latin typeface="+mn-lt"/>
              </a:rPr>
              <a:t> and the enabling environment (S &amp;SA)</a:t>
            </a:r>
          </a:p>
          <a:p>
            <a:pPr marL="95250" indent="-95250">
              <a:defRPr/>
            </a:pPr>
            <a:endParaRPr lang="da-DK" dirty="0"/>
          </a:p>
          <a:p>
            <a:pPr marL="95250" indent="-95250">
              <a:defRPr/>
            </a:pPr>
            <a:r>
              <a:rPr lang="da-DK" b="1" dirty="0"/>
              <a:t>Economic case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Sanitation is a good buy – but partner countries and donors do not respond - -why?</a:t>
            </a:r>
          </a:p>
          <a:p>
            <a:pPr marL="95250" indent="-95250">
              <a:defRPr/>
            </a:pPr>
            <a:endParaRPr lang="da-DK" b="1" dirty="0"/>
          </a:p>
          <a:p>
            <a:pPr marL="95250" indent="-95250">
              <a:defRPr/>
            </a:pPr>
            <a:r>
              <a:rPr lang="da-DK" b="1" dirty="0"/>
              <a:t>Themes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Subsidies – often do damage – separate between hardware and software subsidies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Level of ambition, tendency to create O&amp;M back log - rehabilitate  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+mn-lt"/>
              </a:rPr>
              <a:t>Linkage of these innovative approaches to funding bodies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>
                <a:latin typeface="+mn-lt"/>
              </a:rPr>
              <a:t>Role of information in market failures</a:t>
            </a:r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defRPr/>
            </a:pPr>
            <a:endParaRPr lang="da-DK" b="1" dirty="0"/>
          </a:p>
          <a:p>
            <a:pPr marL="95250" indent="-952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smtClean="0"/>
              <a:t>On front desk</a:t>
            </a:r>
            <a:endParaRPr lang="en-GB" smtClean="0"/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BE" smtClean="0"/>
              <a:t>Evaluation forms</a:t>
            </a:r>
          </a:p>
          <a:p>
            <a:pPr eaLnBrk="1" hangingPunct="1"/>
            <a:endParaRPr lang="fr-BE" smtClean="0"/>
          </a:p>
          <a:p>
            <a:pPr eaLnBrk="1" hangingPunct="1"/>
            <a:r>
              <a:rPr lang="fr-BE" smtClean="0"/>
              <a:t>Map for restaurant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ChangeArrowheads="1"/>
          </p:cNvSpPr>
          <p:nvPr/>
        </p:nvSpPr>
        <p:spPr bwMode="auto">
          <a:xfrm>
            <a:off x="395288" y="1196975"/>
            <a:ext cx="8208962" cy="540067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 rot="16200000">
            <a:off x="3321050" y="3529013"/>
            <a:ext cx="2405063" cy="3214687"/>
          </a:xfrm>
          <a:prstGeom prst="homePlate">
            <a:avLst>
              <a:gd name="adj" fmla="val 25000"/>
            </a:avLst>
          </a:prstGeom>
          <a:solidFill>
            <a:srgbClr val="DBE5F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vert"/>
          <a:lstStyle/>
          <a:p>
            <a:pPr algn="ctr">
              <a:spcAft>
                <a:spcPts val="1000"/>
              </a:spcAft>
              <a:defRPr/>
            </a:pPr>
            <a:endParaRPr lang="en-US" sz="800" b="1" dirty="0">
              <a:latin typeface="Palatino Linotype" pitchFamily="18" charset="0"/>
            </a:endParaRPr>
          </a:p>
          <a:p>
            <a:pPr indent="95250" algn="ctr">
              <a:spcAft>
                <a:spcPts val="1000"/>
              </a:spcAft>
              <a:defRPr/>
            </a:pPr>
            <a:r>
              <a:rPr lang="en-US" b="1" dirty="0">
                <a:latin typeface="Palatino Linotype" pitchFamily="18" charset="0"/>
              </a:rPr>
              <a:t>ENABLING ENVIRONMENT</a:t>
            </a:r>
          </a:p>
          <a:p>
            <a:pPr marL="0" lvl="1" indent="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Policies, coordination,</a:t>
            </a:r>
          </a:p>
          <a:p>
            <a:pPr indent="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Regulation, monitoring</a:t>
            </a:r>
          </a:p>
          <a:p>
            <a:pPr indent="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Incentive environment</a:t>
            </a:r>
          </a:p>
          <a:p>
            <a:pPr indent="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Capacity building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960438" y="2097088"/>
            <a:ext cx="2752725" cy="2349500"/>
          </a:xfrm>
          <a:prstGeom prst="homePlate">
            <a:avLst>
              <a:gd name="adj" fmla="val 25000"/>
            </a:avLst>
          </a:prstGeom>
          <a:solidFill>
            <a:srgbClr val="DBE5F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r>
              <a:rPr lang="en-US" b="1" dirty="0">
                <a:latin typeface="Palatino Linotype" pitchFamily="18" charset="0"/>
              </a:rPr>
              <a:t>SUPPLY SIDE</a:t>
            </a:r>
          </a:p>
          <a:p>
            <a:pPr marL="95250" lvl="1" indent="-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Technology &amp; cost </a:t>
            </a:r>
          </a:p>
          <a:p>
            <a:pPr marL="95250" indent="-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Access to sanitation Facilities</a:t>
            </a:r>
          </a:p>
          <a:p>
            <a:pPr marL="95250" indent="-95250">
              <a:buFont typeface="Symbol" pitchFamily="18" charset="2"/>
              <a:buChar char="·"/>
              <a:defRPr/>
            </a:pPr>
            <a:r>
              <a:rPr lang="en-US" b="1" dirty="0">
                <a:latin typeface="Palatino Linotype" pitchFamily="18" charset="0"/>
              </a:rPr>
              <a:t>Sanitation as a business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 rot="10800000" flipV="1">
            <a:off x="5467350" y="2008188"/>
            <a:ext cx="2871788" cy="2478087"/>
          </a:xfrm>
          <a:prstGeom prst="homePlate">
            <a:avLst>
              <a:gd name="adj" fmla="val 25000"/>
            </a:avLst>
          </a:prstGeom>
          <a:solidFill>
            <a:srgbClr val="DBE5F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/>
          <a:lstStyle/>
          <a:p>
            <a:pPr marL="627063" indent="-176213">
              <a:spcAft>
                <a:spcPts val="1000"/>
              </a:spcAft>
              <a:tabLst>
                <a:tab pos="627063" algn="l"/>
              </a:tabLst>
              <a:defRPr/>
            </a:pPr>
            <a:r>
              <a:rPr lang="en-US" b="1" dirty="0">
                <a:latin typeface="Palatino Linotype" pitchFamily="18" charset="0"/>
              </a:rPr>
              <a:t>DEMAND SIDE</a:t>
            </a:r>
          </a:p>
          <a:p>
            <a:pPr marL="627063" lvl="1" indent="-176213">
              <a:buFont typeface="Symbol" pitchFamily="18" charset="2"/>
              <a:buChar char="·"/>
              <a:tabLst>
                <a:tab pos="627063" algn="l"/>
              </a:tabLst>
              <a:defRPr/>
            </a:pPr>
            <a:r>
              <a:rPr lang="en-US" b="1" dirty="0">
                <a:latin typeface="Palatino Linotype" pitchFamily="18" charset="0"/>
              </a:rPr>
              <a:t>Generation of demand</a:t>
            </a:r>
          </a:p>
          <a:p>
            <a:pPr marL="627063" indent="-176213">
              <a:buFont typeface="Symbol" pitchFamily="18" charset="2"/>
              <a:buChar char="·"/>
              <a:tabLst>
                <a:tab pos="627063" algn="l"/>
              </a:tabLst>
              <a:defRPr/>
            </a:pPr>
            <a:r>
              <a:rPr lang="en-US" b="1" dirty="0">
                <a:latin typeface="Palatino Linotype" pitchFamily="18" charset="0"/>
              </a:rPr>
              <a:t>Hygiene &amp; sanitation promotion </a:t>
            </a:r>
          </a:p>
          <a:p>
            <a:pPr marL="627063" indent="-176213">
              <a:buFont typeface="Symbol" pitchFamily="18" charset="2"/>
              <a:buChar char="·"/>
              <a:tabLst>
                <a:tab pos="627063" algn="l"/>
              </a:tabLst>
              <a:defRPr/>
            </a:pPr>
            <a:r>
              <a:rPr lang="en-US" b="1" dirty="0">
                <a:latin typeface="Palatino Linotype" pitchFamily="18" charset="0"/>
              </a:rPr>
              <a:t>Behavior change 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3132138" y="1312863"/>
            <a:ext cx="2809875" cy="3263900"/>
          </a:xfrm>
          <a:prstGeom prst="star16">
            <a:avLst>
              <a:gd name="adj" fmla="val 37500"/>
            </a:avLst>
          </a:prstGeom>
          <a:solidFill>
            <a:srgbClr val="DBE5F1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/>
          <a:lstStyle/>
          <a:p>
            <a:pPr algn="ctr">
              <a:spcAft>
                <a:spcPts val="1000"/>
              </a:spcAft>
              <a:defRPr/>
            </a:pPr>
            <a:endParaRPr lang="en-US" sz="700" b="1" dirty="0">
              <a:latin typeface="Palatino Linotype" pitchFamily="18" charset="0"/>
            </a:endParaRPr>
          </a:p>
          <a:p>
            <a:pPr algn="ctr">
              <a:spcAft>
                <a:spcPts val="1000"/>
              </a:spcAft>
              <a:defRPr/>
            </a:pPr>
            <a:endParaRPr lang="en-US" sz="700" b="1" dirty="0">
              <a:latin typeface="Palatino Linotype" pitchFamily="18" charset="0"/>
            </a:endParaRPr>
          </a:p>
          <a:p>
            <a:pPr algn="ctr">
              <a:spcAft>
                <a:spcPts val="1000"/>
              </a:spcAft>
              <a:defRPr/>
            </a:pPr>
            <a:r>
              <a:rPr lang="en-US" b="1" dirty="0">
                <a:latin typeface="Palatino Linotype" pitchFamily="18" charset="0"/>
              </a:rPr>
              <a:t>Accelerated sanitation and hygiene 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95288" y="274638"/>
            <a:ext cx="8229600" cy="8509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a-DK" sz="3600" dirty="0"/>
              <a:t>Day 2 demand – supply - environment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nimBg="1"/>
      <p:bldP spid="1030" grpId="0" animBg="1"/>
      <p:bldP spid="1031" grpId="0" animBg="1"/>
      <p:bldP spid="10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672</Words>
  <Application>Microsoft Office PowerPoint</Application>
  <PresentationFormat>On-screen Show (4:3)</PresentationFormat>
  <Paragraphs>123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Palatino Linotype</vt:lpstr>
      <vt:lpstr>Symbol</vt:lpstr>
      <vt:lpstr>Office Theme</vt:lpstr>
      <vt:lpstr>Finance</vt:lpstr>
      <vt:lpstr>Cross cutting challenges</vt:lpstr>
      <vt:lpstr>Sanitation innovations</vt:lpstr>
      <vt:lpstr>Slide 4</vt:lpstr>
      <vt:lpstr>Water and sanitation EC-EIB seminar</vt:lpstr>
      <vt:lpstr>Slide 6</vt:lpstr>
      <vt:lpstr>Slide 7</vt:lpstr>
      <vt:lpstr>On front desk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and sanitation EC-EIB seminar</dc:title>
  <dc:creator>PC</dc:creator>
  <cp:lastModifiedBy>bosmare</cp:lastModifiedBy>
  <cp:revision>13</cp:revision>
  <dcterms:created xsi:type="dcterms:W3CDTF">2010-06-23T12:45:43Z</dcterms:created>
  <dcterms:modified xsi:type="dcterms:W3CDTF">2010-07-07T14:08:07Z</dcterms:modified>
</cp:coreProperties>
</file>