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8" r:id="rId2"/>
    <p:sldId id="272" r:id="rId3"/>
    <p:sldId id="280" r:id="rId4"/>
    <p:sldId id="281" r:id="rId5"/>
    <p:sldId id="283" r:id="rId6"/>
    <p:sldId id="299" r:id="rId7"/>
    <p:sldId id="287" r:id="rId8"/>
    <p:sldId id="288" r:id="rId9"/>
    <p:sldId id="289" r:id="rId10"/>
    <p:sldId id="290" r:id="rId11"/>
    <p:sldId id="291" r:id="rId12"/>
    <p:sldId id="301" r:id="rId13"/>
    <p:sldId id="293" r:id="rId14"/>
    <p:sldId id="294" r:id="rId15"/>
    <p:sldId id="295" r:id="rId16"/>
    <p:sldId id="296" r:id="rId17"/>
    <p:sldId id="297" r:id="rId18"/>
    <p:sldId id="302" r:id="rId19"/>
    <p:sldId id="318" r:id="rId20"/>
    <p:sldId id="319" r:id="rId21"/>
    <p:sldId id="303" r:id="rId22"/>
    <p:sldId id="304" r:id="rId23"/>
    <p:sldId id="300" r:id="rId24"/>
    <p:sldId id="306" r:id="rId25"/>
    <p:sldId id="320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21" r:id="rId37"/>
    <p:sldId id="298" r:id="rId3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ecilia Cortese" initials="CC" lastIdx="4" clrIdx="0">
    <p:extLst>
      <p:ext uri="{19B8F6BF-5375-455C-9EA6-DF929625EA0E}">
        <p15:presenceInfo xmlns:p15="http://schemas.microsoft.com/office/powerpoint/2012/main" userId="S-1-5-21-3696899713-1092277557-3387184092-2275" providerId="AD"/>
      </p:ext>
    </p:extLst>
  </p:cmAuthor>
  <p:cmAuthor id="2" name="Florence Brosset-Heckel" initials="FB" lastIdx="1" clrIdx="1">
    <p:extLst>
      <p:ext uri="{19B8F6BF-5375-455C-9EA6-DF929625EA0E}">
        <p15:presenceInfo xmlns:p15="http://schemas.microsoft.com/office/powerpoint/2012/main" userId="S-1-12-1-3149515318-1160582553-765632182-25588534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1FACE0"/>
    <a:srgbClr val="F5823C"/>
    <a:srgbClr val="2D9E48"/>
    <a:srgbClr val="FDB932"/>
    <a:srgbClr val="FF3300"/>
    <a:srgbClr val="004494"/>
    <a:srgbClr val="BDDEFF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 autoAdjust="0"/>
    <p:restoredTop sz="92289" autoAdjust="0"/>
  </p:normalViewPr>
  <p:slideViewPr>
    <p:cSldViewPr>
      <p:cViewPr varScale="1">
        <p:scale>
          <a:sx n="77" d="100"/>
          <a:sy n="77" d="100"/>
        </p:scale>
        <p:origin x="1133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30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CC3E5FE-A22E-4C99-9F04-9551C7813B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424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355"/>
            <a:ext cx="5438775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0D581910-1000-4934-A4DB-C00CB7F3B0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618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This presentation covers chapters 2 and section 5.1. of the BS Guidelines 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265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867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1222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5139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9387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4069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6495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8941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6216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0376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4557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4689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0080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4966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3952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2552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2476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596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7314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7583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1591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650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99547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15609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9463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55923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39451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66098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12947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435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64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357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262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469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772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061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F397374-FFED-4283-B087-0C6DD4EB9D19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118AE-C847-402C-9085-059A323F5C7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DF6EF-A12F-419C-A27B-ECF9C4D0DC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E660EA-3F67-4F0F-8CA3-0689CF6FE49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83C0C-BC65-4367-9B8A-060D4801009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31744-F467-4931-A657-D41D7AA5387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C0E1D-0405-4A7C-BA37-9F37509426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502AF-40B9-4FC6-8B1E-970A2E366E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52376-05C3-49F6-9F29-C997789D0F0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82F08-E945-4099-B772-D2632179313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D23F8-2FEF-4843-9CDF-8BC54AFF927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DF399-8D94-4DF9-BD72-1C280334067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02768D2-4A8B-4330-BAE2-D1472A5B1CD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5850539-7066-47AD-98AB-308808A46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65400"/>
            <a:ext cx="9180512" cy="790575"/>
          </a:xfrm>
        </p:spPr>
        <p:txBody>
          <a:bodyPr/>
          <a:lstStyle/>
          <a:p>
            <a:pPr algn="ctr"/>
            <a:r>
              <a:rPr lang="fr-BE" sz="6000" dirty="0">
                <a:latin typeface="+mj-lt"/>
              </a:rPr>
              <a:t>Appui Budgétaire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3716338"/>
            <a:ext cx="8532812" cy="230505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fr-BE" dirty="0">
                <a:ea typeface="+mn-ea"/>
                <a:cs typeface="+mn-cs"/>
              </a:rPr>
              <a:t>Module 2</a:t>
            </a:r>
          </a:p>
          <a:p>
            <a:pPr algn="ctr" eaLnBrk="1" hangingPunct="1">
              <a:defRPr/>
            </a:pPr>
            <a:endParaRPr lang="fr-BE" dirty="0">
              <a:ea typeface="+mn-ea"/>
              <a:cs typeface="+mn-cs"/>
            </a:endParaRPr>
          </a:p>
          <a:p>
            <a:pPr algn="ctr" eaLnBrk="1" hangingPunct="1"/>
            <a:r>
              <a:rPr lang="fr-BE" sz="3600" dirty="0"/>
              <a:t>Critères d’éligibilités</a:t>
            </a:r>
          </a:p>
          <a:p>
            <a:pPr algn="ctr" eaLnBrk="1" hangingPunct="1">
              <a:defRPr/>
            </a:pPr>
            <a:endParaRPr lang="en-GB" b="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598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Grille d’analyse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97044AB-6519-4F81-A803-265901EA1FC8}"/>
              </a:ext>
            </a:extLst>
          </p:cNvPr>
          <p:cNvSpPr/>
          <p:nvPr/>
        </p:nvSpPr>
        <p:spPr bwMode="auto">
          <a:xfrm>
            <a:off x="2560937" y="1699206"/>
            <a:ext cx="6367465" cy="151014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B01D666-E6C8-4CAA-83A3-72E5EC3B5A08}"/>
              </a:ext>
            </a:extLst>
          </p:cNvPr>
          <p:cNvSpPr txBox="1"/>
          <p:nvPr/>
        </p:nvSpPr>
        <p:spPr>
          <a:xfrm>
            <a:off x="2958871" y="1715613"/>
            <a:ext cx="601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chemeClr val="tx1"/>
                </a:solidFill>
                <a:latin typeface="+mn-lt"/>
              </a:rPr>
              <a:t>Contenu et processus de formulation de la politique 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chemeClr val="tx1"/>
                </a:solidFill>
                <a:latin typeface="+mn-lt"/>
              </a:rPr>
              <a:t>Cohérence de la politique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chemeClr val="tx1"/>
                </a:solidFill>
                <a:latin typeface="+mn-lt"/>
              </a:rPr>
              <a:t>Mécanismes de suivi, évaluation et coordination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chemeClr val="tx1"/>
                </a:solidFill>
                <a:latin typeface="+mn-lt"/>
              </a:rPr>
              <a:t>Stratégie de communication</a:t>
            </a:r>
          </a:p>
        </p:txBody>
      </p:sp>
      <p:sp>
        <p:nvSpPr>
          <p:cNvPr id="27" name="Espace réservé du numéro de diapositive 9">
            <a:extLst>
              <a:ext uri="{FF2B5EF4-FFF2-40B4-BE49-F238E27FC236}">
                <a16:creationId xmlns:a16="http://schemas.microsoft.com/office/drawing/2014/main" id="{3D4F47F6-3FFC-4740-B11D-FA529F64193B}"/>
              </a:ext>
            </a:extLst>
          </p:cNvPr>
          <p:cNvSpPr txBox="1">
            <a:spLocks/>
          </p:cNvSpPr>
          <p:nvPr/>
        </p:nvSpPr>
        <p:spPr bwMode="auto">
          <a:xfrm>
            <a:off x="6948264" y="6525344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10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AFF1422-F811-4BF7-94E9-DB044785C0DA}"/>
              </a:ext>
            </a:extLst>
          </p:cNvPr>
          <p:cNvSpPr/>
          <p:nvPr/>
        </p:nvSpPr>
        <p:spPr bwMode="auto">
          <a:xfrm>
            <a:off x="2560937" y="3301871"/>
            <a:ext cx="6367465" cy="151014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337EF9D-E684-4C7D-8171-D706A66202BD}"/>
              </a:ext>
            </a:extLst>
          </p:cNvPr>
          <p:cNvSpPr/>
          <p:nvPr/>
        </p:nvSpPr>
        <p:spPr bwMode="auto">
          <a:xfrm>
            <a:off x="2560936" y="4942265"/>
            <a:ext cx="6367465" cy="151014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96716026-9D35-43CB-BC86-43C21E7EA001}"/>
              </a:ext>
            </a:extLst>
          </p:cNvPr>
          <p:cNvGrpSpPr/>
          <p:nvPr/>
        </p:nvGrpSpPr>
        <p:grpSpPr>
          <a:xfrm>
            <a:off x="215598" y="1698277"/>
            <a:ext cx="2700218" cy="1512000"/>
            <a:chOff x="215598" y="1700808"/>
            <a:chExt cx="2700218" cy="1512000"/>
          </a:xfrm>
        </p:grpSpPr>
        <p:sp>
          <p:nvSpPr>
            <p:cNvPr id="21" name="Flèche : pentagone 20">
              <a:extLst>
                <a:ext uri="{FF2B5EF4-FFF2-40B4-BE49-F238E27FC236}">
                  <a16:creationId xmlns:a16="http://schemas.microsoft.com/office/drawing/2014/main" id="{BC189B5C-DE06-4F94-AA3D-DA280EB4C312}"/>
                </a:ext>
              </a:extLst>
            </p:cNvPr>
            <p:cNvSpPr/>
            <p:nvPr/>
          </p:nvSpPr>
          <p:spPr bwMode="auto">
            <a:xfrm rot="10800000">
              <a:off x="215598" y="1700808"/>
              <a:ext cx="756000" cy="1512000"/>
            </a:xfrm>
            <a:prstGeom prst="homePlate">
              <a:avLst>
                <a:gd name="adj" fmla="val 50000"/>
              </a:avLst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BBA69C4E-12FA-41E2-BBAA-F4D7536B43C8}"/>
                </a:ext>
              </a:extLst>
            </p:cNvPr>
            <p:cNvSpPr/>
            <p:nvPr/>
          </p:nvSpPr>
          <p:spPr bwMode="auto">
            <a:xfrm>
              <a:off x="901484" y="1701737"/>
              <a:ext cx="2014332" cy="1510143"/>
            </a:xfrm>
            <a:prstGeom prst="rect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id="{3E9D4765-CD3A-41F6-AD0F-7EA1B3EBC6F5}"/>
              </a:ext>
            </a:extLst>
          </p:cNvPr>
          <p:cNvGrpSpPr/>
          <p:nvPr/>
        </p:nvGrpSpPr>
        <p:grpSpPr>
          <a:xfrm>
            <a:off x="215599" y="3300942"/>
            <a:ext cx="2700217" cy="1512000"/>
            <a:chOff x="215599" y="3349700"/>
            <a:chExt cx="2700217" cy="1512000"/>
          </a:xfrm>
        </p:grpSpPr>
        <p:sp>
          <p:nvSpPr>
            <p:cNvPr id="25" name="Flèche : pentagone 24">
              <a:extLst>
                <a:ext uri="{FF2B5EF4-FFF2-40B4-BE49-F238E27FC236}">
                  <a16:creationId xmlns:a16="http://schemas.microsoft.com/office/drawing/2014/main" id="{55DDDC20-3AAB-456C-BBB5-AB6A8A2136D5}"/>
                </a:ext>
              </a:extLst>
            </p:cNvPr>
            <p:cNvSpPr/>
            <p:nvPr/>
          </p:nvSpPr>
          <p:spPr bwMode="auto">
            <a:xfrm rot="10800000">
              <a:off x="215599" y="3349700"/>
              <a:ext cx="756000" cy="1512000"/>
            </a:xfrm>
            <a:prstGeom prst="homePlate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5072C65-9703-4365-9C74-C1EACC63D542}"/>
                </a:ext>
              </a:extLst>
            </p:cNvPr>
            <p:cNvSpPr/>
            <p:nvPr/>
          </p:nvSpPr>
          <p:spPr bwMode="auto">
            <a:xfrm>
              <a:off x="901484" y="3350629"/>
              <a:ext cx="2014332" cy="1510143"/>
            </a:xfrm>
            <a:prstGeom prst="rect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027E5D84-D461-493F-BC14-20EA6B9F2B10}"/>
              </a:ext>
            </a:extLst>
          </p:cNvPr>
          <p:cNvGrpSpPr/>
          <p:nvPr/>
        </p:nvGrpSpPr>
        <p:grpSpPr>
          <a:xfrm>
            <a:off x="215599" y="4941336"/>
            <a:ext cx="2700217" cy="1512000"/>
            <a:chOff x="215599" y="5008282"/>
            <a:chExt cx="2700217" cy="1512000"/>
          </a:xfrm>
        </p:grpSpPr>
        <p:sp>
          <p:nvSpPr>
            <p:cNvPr id="26" name="Flèche : pentagone 25">
              <a:extLst>
                <a:ext uri="{FF2B5EF4-FFF2-40B4-BE49-F238E27FC236}">
                  <a16:creationId xmlns:a16="http://schemas.microsoft.com/office/drawing/2014/main" id="{AE1B0874-54DA-4560-80CD-6BEDFDE56084}"/>
                </a:ext>
              </a:extLst>
            </p:cNvPr>
            <p:cNvSpPr/>
            <p:nvPr/>
          </p:nvSpPr>
          <p:spPr bwMode="auto">
            <a:xfrm rot="10800000">
              <a:off x="215599" y="5008282"/>
              <a:ext cx="756000" cy="1512000"/>
            </a:xfrm>
            <a:prstGeom prst="homePlate">
              <a:avLst/>
            </a:prstGeom>
            <a:solidFill>
              <a:srgbClr val="1FACE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3D6A8DD9-52FF-49A9-82BB-FEA2B781BBC7}"/>
                </a:ext>
              </a:extLst>
            </p:cNvPr>
            <p:cNvSpPr/>
            <p:nvPr/>
          </p:nvSpPr>
          <p:spPr bwMode="auto">
            <a:xfrm>
              <a:off x="901484" y="5009210"/>
              <a:ext cx="2014332" cy="1510143"/>
            </a:xfrm>
            <a:prstGeom prst="rect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49" name="ZoneTexte 48">
            <a:extLst>
              <a:ext uri="{FF2B5EF4-FFF2-40B4-BE49-F238E27FC236}">
                <a16:creationId xmlns:a16="http://schemas.microsoft.com/office/drawing/2014/main" id="{2A1CA63E-EA88-42BE-9D25-B8A356FCA3BA}"/>
              </a:ext>
            </a:extLst>
          </p:cNvPr>
          <p:cNvSpPr txBox="1"/>
          <p:nvPr/>
        </p:nvSpPr>
        <p:spPr>
          <a:xfrm>
            <a:off x="323816" y="2038779"/>
            <a:ext cx="25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buClr>
                <a:srgbClr val="89C765"/>
              </a:buClr>
              <a:defRPr/>
            </a:pPr>
            <a:r>
              <a:rPr lang="fr-BE" sz="2000" b="1" dirty="0">
                <a:solidFill>
                  <a:schemeClr val="bg1"/>
                </a:solidFill>
                <a:latin typeface="+mn-lt"/>
              </a:rPr>
              <a:t>Cadre de la politique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99887AFA-AED4-405A-85BC-47DD1A8E1E70}"/>
              </a:ext>
            </a:extLst>
          </p:cNvPr>
          <p:cNvSpPr txBox="1"/>
          <p:nvPr/>
        </p:nvSpPr>
        <p:spPr>
          <a:xfrm>
            <a:off x="323816" y="3657996"/>
            <a:ext cx="25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buClr>
                <a:srgbClr val="89C765"/>
              </a:buClr>
              <a:defRPr/>
            </a:pPr>
            <a:r>
              <a:rPr lang="fr-BE" sz="2000" b="1" dirty="0">
                <a:solidFill>
                  <a:schemeClr val="bg1"/>
                </a:solidFill>
                <a:latin typeface="+mn-lt"/>
              </a:rPr>
              <a:t>Pertinence de la politique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D4757DC6-E895-4BF0-81BC-5BFBECF8A03F}"/>
              </a:ext>
            </a:extLst>
          </p:cNvPr>
          <p:cNvSpPr txBox="1"/>
          <p:nvPr/>
        </p:nvSpPr>
        <p:spPr>
          <a:xfrm>
            <a:off x="323816" y="5281838"/>
            <a:ext cx="25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buClr>
                <a:srgbClr val="89C765"/>
              </a:buClr>
              <a:defRPr/>
            </a:pPr>
            <a:r>
              <a:rPr lang="fr-BE" sz="2000" b="1" dirty="0">
                <a:solidFill>
                  <a:schemeClr val="bg1"/>
                </a:solidFill>
                <a:latin typeface="+mn-lt"/>
              </a:rPr>
              <a:t>Crédibilité de la politique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68B4957B-0E5A-41AB-B517-A77C30106014}"/>
              </a:ext>
            </a:extLst>
          </p:cNvPr>
          <p:cNvSpPr txBox="1"/>
          <p:nvPr/>
        </p:nvSpPr>
        <p:spPr>
          <a:xfrm>
            <a:off x="2958871" y="3284984"/>
            <a:ext cx="601200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chemeClr val="tx1"/>
                </a:solidFill>
                <a:latin typeface="+mn-lt"/>
              </a:rPr>
              <a:t>Adéquation de la réponse du gouvernement aux défis du pays ou secteur (contribution croissance durable, réforme sectorielle et fourniture de services, redevabilité nationale et contrôle, résilience, thématiques transversales…)</a:t>
            </a:r>
          </a:p>
          <a:p>
            <a:pPr marL="0" lvl="1" algn="ctr"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defRPr/>
            </a:pPr>
            <a:endParaRPr lang="fr-BE" sz="1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85AF3F1A-F491-4E7F-A11E-236972131601}"/>
              </a:ext>
            </a:extLst>
          </p:cNvPr>
          <p:cNvSpPr txBox="1"/>
          <p:nvPr/>
        </p:nvSpPr>
        <p:spPr>
          <a:xfrm>
            <a:off x="2937636" y="4981756"/>
            <a:ext cx="601200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chemeClr val="tx1"/>
                </a:solidFill>
                <a:latin typeface="+mn-lt"/>
              </a:rPr>
              <a:t>Résultats antérieurs</a:t>
            </a:r>
          </a:p>
          <a:p>
            <a:pPr marL="17145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chemeClr val="tx1"/>
                </a:solidFill>
                <a:latin typeface="+mn-lt"/>
              </a:rPr>
              <a:t>Financement de la politique</a:t>
            </a:r>
          </a:p>
          <a:p>
            <a:pPr marL="17145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chemeClr val="tx1"/>
                </a:solidFill>
                <a:latin typeface="+mn-lt"/>
              </a:rPr>
              <a:t>Capacités institutionnelles &amp; appropriation</a:t>
            </a:r>
          </a:p>
          <a:p>
            <a:pPr marL="17145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chemeClr val="tx1"/>
                </a:solidFill>
                <a:latin typeface="+mn-lt"/>
              </a:rPr>
              <a:t>Qualité des données soutenant la politique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077F804-37A1-409B-B128-1FF65403E75C}"/>
              </a:ext>
            </a:extLst>
          </p:cNvPr>
          <p:cNvSpPr/>
          <p:nvPr/>
        </p:nvSpPr>
        <p:spPr>
          <a:xfrm>
            <a:off x="173154" y="6463451"/>
            <a:ext cx="4753744" cy="45045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lvl="1">
              <a:spcBef>
                <a:spcPct val="50000"/>
              </a:spcBef>
              <a:buClr>
                <a:srgbClr val="0F5494"/>
              </a:buClr>
            </a:pPr>
            <a:r>
              <a:rPr lang="fr-BE" altLang="es-ES" sz="1400" i="1" dirty="0">
                <a:solidFill>
                  <a:schemeClr val="bg1"/>
                </a:solidFill>
                <a:cs typeface="Tw Cen MT"/>
              </a:rPr>
              <a:t>Voir lignes directrices Annexe 3</a:t>
            </a:r>
          </a:p>
        </p:txBody>
      </p:sp>
    </p:spTree>
    <p:extLst>
      <p:ext uri="{BB962C8B-B14F-4D97-AF65-F5344CB8AC3E}">
        <p14:creationId xmlns:p14="http://schemas.microsoft.com/office/powerpoint/2010/main" val="264582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8" grpId="0"/>
      <p:bldP spid="28" grpId="0" animBg="1"/>
      <p:bldP spid="45" grpId="0" animBg="1"/>
      <p:bldP spid="49" grpId="0"/>
      <p:bldP spid="50" grpId="0"/>
      <p:bldP spid="51" grpId="0"/>
      <p:bldP spid="40" grpId="0"/>
      <p:bldP spid="52" grpId="0"/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Plan Module 2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Justification des quatre critères d’éligibilité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Des politiques pertinentes et crédibles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Un programme de réformes de la GFP pertinent et crédible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Transparence et contrôle du budget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Une politique macro-économique orientée vers la stabilité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Mobilisation des ressources financières nationales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11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441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74328256-59B6-4788-B164-576F27DFA065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5DA56A7-6B9A-4D72-99AD-2E94B5B1DA68}"/>
              </a:ext>
            </a:extLst>
          </p:cNvPr>
          <p:cNvSpPr/>
          <p:nvPr/>
        </p:nvSpPr>
        <p:spPr bwMode="auto">
          <a:xfrm>
            <a:off x="2483768" y="3149081"/>
            <a:ext cx="2931493" cy="2677892"/>
          </a:xfrm>
          <a:prstGeom prst="rect">
            <a:avLst/>
          </a:prstGeom>
          <a:gradFill flip="none" rotWithShape="1">
            <a:gsLst>
              <a:gs pos="0">
                <a:srgbClr val="F5823C">
                  <a:tint val="66000"/>
                  <a:satMod val="160000"/>
                </a:srgbClr>
              </a:gs>
              <a:gs pos="50000">
                <a:srgbClr val="F5823C">
                  <a:tint val="44500"/>
                  <a:satMod val="160000"/>
                </a:srgbClr>
              </a:gs>
              <a:gs pos="100000">
                <a:srgbClr val="F5823C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3" name="Flèche : pentagone 81">
            <a:extLst>
              <a:ext uri="{FF2B5EF4-FFF2-40B4-BE49-F238E27FC236}">
                <a16:creationId xmlns:a16="http://schemas.microsoft.com/office/drawing/2014/main" id="{451E6337-17FE-474B-902A-B5FC4A68F2F7}"/>
              </a:ext>
            </a:extLst>
          </p:cNvPr>
          <p:cNvSpPr/>
          <p:nvPr/>
        </p:nvSpPr>
        <p:spPr bwMode="auto">
          <a:xfrm>
            <a:off x="-775" y="2945548"/>
            <a:ext cx="2284845" cy="3168000"/>
          </a:xfrm>
          <a:custGeom>
            <a:avLst/>
            <a:gdLst>
              <a:gd name="connsiteX0" fmla="*/ 0 w 1098316"/>
              <a:gd name="connsiteY0" fmla="*/ 0 h 2000571"/>
              <a:gd name="connsiteX1" fmla="*/ 549158 w 1098316"/>
              <a:gd name="connsiteY1" fmla="*/ 0 h 2000571"/>
              <a:gd name="connsiteX2" fmla="*/ 1098316 w 1098316"/>
              <a:gd name="connsiteY2" fmla="*/ 1000286 h 2000571"/>
              <a:gd name="connsiteX3" fmla="*/ 549158 w 1098316"/>
              <a:gd name="connsiteY3" fmla="*/ 2000571 h 2000571"/>
              <a:gd name="connsiteX4" fmla="*/ 0 w 1098316"/>
              <a:gd name="connsiteY4" fmla="*/ 2000571 h 2000571"/>
              <a:gd name="connsiteX5" fmla="*/ 0 w 1098316"/>
              <a:gd name="connsiteY5" fmla="*/ 0 h 2000571"/>
              <a:gd name="connsiteX0" fmla="*/ 914400 w 2012716"/>
              <a:gd name="connsiteY0" fmla="*/ 0 h 2000571"/>
              <a:gd name="connsiteX1" fmla="*/ 1463558 w 2012716"/>
              <a:gd name="connsiteY1" fmla="*/ 0 h 2000571"/>
              <a:gd name="connsiteX2" fmla="*/ 2012716 w 2012716"/>
              <a:gd name="connsiteY2" fmla="*/ 1000286 h 2000571"/>
              <a:gd name="connsiteX3" fmla="*/ 1463558 w 2012716"/>
              <a:gd name="connsiteY3" fmla="*/ 2000571 h 2000571"/>
              <a:gd name="connsiteX4" fmla="*/ 0 w 2012716"/>
              <a:gd name="connsiteY4" fmla="*/ 1981521 h 2000571"/>
              <a:gd name="connsiteX5" fmla="*/ 914400 w 2012716"/>
              <a:gd name="connsiteY5" fmla="*/ 0 h 2000571"/>
              <a:gd name="connsiteX0" fmla="*/ 0 w 2012716"/>
              <a:gd name="connsiteY0" fmla="*/ 9525 h 2000571"/>
              <a:gd name="connsiteX1" fmla="*/ 1463558 w 2012716"/>
              <a:gd name="connsiteY1" fmla="*/ 0 h 2000571"/>
              <a:gd name="connsiteX2" fmla="*/ 2012716 w 2012716"/>
              <a:gd name="connsiteY2" fmla="*/ 1000286 h 2000571"/>
              <a:gd name="connsiteX3" fmla="*/ 1463558 w 2012716"/>
              <a:gd name="connsiteY3" fmla="*/ 2000571 h 2000571"/>
              <a:gd name="connsiteX4" fmla="*/ 0 w 2012716"/>
              <a:gd name="connsiteY4" fmla="*/ 1981521 h 2000571"/>
              <a:gd name="connsiteX5" fmla="*/ 0 w 2012716"/>
              <a:gd name="connsiteY5" fmla="*/ 9525 h 2000571"/>
              <a:gd name="connsiteX0" fmla="*/ 19050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19050 w 2031766"/>
              <a:gd name="connsiteY5" fmla="*/ 9525 h 2000571"/>
              <a:gd name="connsiteX0" fmla="*/ 9525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9525 w 2031766"/>
              <a:gd name="connsiteY5" fmla="*/ 9525 h 2000571"/>
              <a:gd name="connsiteX0" fmla="*/ 9525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9525 w 2031766"/>
              <a:gd name="connsiteY5" fmla="*/ 9525 h 2000571"/>
              <a:gd name="connsiteX0" fmla="*/ 0 w 2022241"/>
              <a:gd name="connsiteY0" fmla="*/ 9525 h 2000571"/>
              <a:gd name="connsiteX1" fmla="*/ 1473083 w 2022241"/>
              <a:gd name="connsiteY1" fmla="*/ 0 h 2000571"/>
              <a:gd name="connsiteX2" fmla="*/ 2022241 w 2022241"/>
              <a:gd name="connsiteY2" fmla="*/ 1000286 h 2000571"/>
              <a:gd name="connsiteX3" fmla="*/ 1473083 w 2022241"/>
              <a:gd name="connsiteY3" fmla="*/ 2000571 h 2000571"/>
              <a:gd name="connsiteX4" fmla="*/ 161925 w 2022241"/>
              <a:gd name="connsiteY4" fmla="*/ 2000571 h 2000571"/>
              <a:gd name="connsiteX5" fmla="*/ 0 w 2022241"/>
              <a:gd name="connsiteY5" fmla="*/ 9525 h 2000571"/>
              <a:gd name="connsiteX0" fmla="*/ 0 w 1860316"/>
              <a:gd name="connsiteY0" fmla="*/ 9525 h 2000571"/>
              <a:gd name="connsiteX1" fmla="*/ 1311158 w 1860316"/>
              <a:gd name="connsiteY1" fmla="*/ 0 h 2000571"/>
              <a:gd name="connsiteX2" fmla="*/ 1860316 w 1860316"/>
              <a:gd name="connsiteY2" fmla="*/ 1000286 h 2000571"/>
              <a:gd name="connsiteX3" fmla="*/ 1311158 w 1860316"/>
              <a:gd name="connsiteY3" fmla="*/ 2000571 h 2000571"/>
              <a:gd name="connsiteX4" fmla="*/ 0 w 1860316"/>
              <a:gd name="connsiteY4" fmla="*/ 2000571 h 2000571"/>
              <a:gd name="connsiteX5" fmla="*/ 0 w 1860316"/>
              <a:gd name="connsiteY5" fmla="*/ 9525 h 2000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60316" h="2000571">
                <a:moveTo>
                  <a:pt x="0" y="9525"/>
                </a:moveTo>
                <a:lnTo>
                  <a:pt x="1311158" y="0"/>
                </a:lnTo>
                <a:lnTo>
                  <a:pt x="1860316" y="1000286"/>
                </a:lnTo>
                <a:lnTo>
                  <a:pt x="1311158" y="2000571"/>
                </a:lnTo>
                <a:lnTo>
                  <a:pt x="0" y="2000571"/>
                </a:lnTo>
                <a:lnTo>
                  <a:pt x="0" y="9525"/>
                </a:lnTo>
                <a:close/>
              </a:path>
            </a:pathLst>
          </a:custGeom>
          <a:solidFill>
            <a:srgbClr val="2D9E4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3" name="Espace réservé du contenu 8">
            <a:extLst>
              <a:ext uri="{FF2B5EF4-FFF2-40B4-BE49-F238E27FC236}">
                <a16:creationId xmlns:a16="http://schemas.microsoft.com/office/drawing/2014/main" id="{176D97E5-9A18-4E90-ACE1-1052A41EB93D}"/>
              </a:ext>
            </a:extLst>
          </p:cNvPr>
          <p:cNvSpPr txBox="1">
            <a:spLocks/>
          </p:cNvSpPr>
          <p:nvPr/>
        </p:nvSpPr>
        <p:spPr>
          <a:xfrm>
            <a:off x="467544" y="1412775"/>
            <a:ext cx="8676456" cy="809867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fr-BE" sz="2000" b="1" i="0" cap="all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Critère d’éligibilité relatif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BE" sz="2000" b="1" i="0" cap="all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À la GESTION DES FINANCES PUBLIQUES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2602A4B-3DD5-4FFB-B80A-A86CB7DB55CE}"/>
              </a:ext>
            </a:extLst>
          </p:cNvPr>
          <p:cNvSpPr/>
          <p:nvPr/>
        </p:nvSpPr>
        <p:spPr bwMode="auto">
          <a:xfrm>
            <a:off x="2656990" y="3018660"/>
            <a:ext cx="2585049" cy="265990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55" name="Espace réservé du contenu 8">
            <a:extLst>
              <a:ext uri="{FF2B5EF4-FFF2-40B4-BE49-F238E27FC236}">
                <a16:creationId xmlns:a16="http://schemas.microsoft.com/office/drawing/2014/main" id="{A830E6B3-F5A5-4AFD-B7E2-6E88BB28163F}"/>
              </a:ext>
            </a:extLst>
          </p:cNvPr>
          <p:cNvSpPr txBox="1">
            <a:spLocks/>
          </p:cNvSpPr>
          <p:nvPr/>
        </p:nvSpPr>
        <p:spPr>
          <a:xfrm>
            <a:off x="2656989" y="3237770"/>
            <a:ext cx="2585050" cy="2526933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defTabSz="966788" eaLnBrk="0" hangingPunct="0">
              <a:lnSpc>
                <a:spcPct val="90000"/>
              </a:lnSpc>
              <a:spcBef>
                <a:spcPct val="50000"/>
              </a:spcBef>
              <a:buClr>
                <a:schemeClr val="bg2"/>
              </a:buClr>
              <a:buNone/>
            </a:pPr>
            <a:r>
              <a:rPr lang="fr-BE" sz="1600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Le pays partenaire a adopté un programme de réforme </a:t>
            </a:r>
          </a:p>
          <a:p>
            <a:pPr marL="171450" lvl="1" indent="-171450" defTabSz="966788" eaLnBrk="0" hangingPunct="0">
              <a:lnSpc>
                <a:spcPct val="90000"/>
              </a:lnSpc>
              <a:spcBef>
                <a:spcPts val="6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361950" algn="l"/>
              </a:tabLst>
              <a:defRPr/>
            </a:pPr>
            <a:r>
              <a:rPr lang="fr-BE" sz="1600" dirty="0">
                <a:solidFill>
                  <a:srgbClr val="F5823C"/>
                </a:solidFill>
                <a:latin typeface="+mn-lt"/>
              </a:rPr>
              <a:t>pertinent </a:t>
            </a:r>
          </a:p>
          <a:p>
            <a:pPr marL="171450" lvl="1" indent="-171450" defTabSz="966788" eaLnBrk="0" hangingPunct="0">
              <a:lnSpc>
                <a:spcPct val="90000"/>
              </a:lnSpc>
              <a:spcBef>
                <a:spcPts val="6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361950" algn="l"/>
              </a:tabLst>
              <a:defRPr/>
            </a:pPr>
            <a:r>
              <a:rPr lang="fr-BE" sz="1600" dirty="0">
                <a:solidFill>
                  <a:srgbClr val="F5823C"/>
                </a:solidFill>
                <a:latin typeface="+mn-lt"/>
              </a:rPr>
              <a:t>crédible</a:t>
            </a:r>
          </a:p>
          <a:p>
            <a:pPr marL="0" indent="0">
              <a:buNone/>
            </a:pPr>
            <a:r>
              <a:rPr lang="fr-BE" sz="1600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</a:rPr>
              <a:t>visant à renforcer le système GFP</a:t>
            </a:r>
          </a:p>
          <a:p>
            <a:pPr marL="0" indent="0">
              <a:buNone/>
            </a:pPr>
            <a:r>
              <a:rPr lang="fr-BE" sz="1600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ET…mis en œuvre !</a:t>
            </a:r>
            <a:endParaRPr lang="fr-BE" sz="1600" b="1" i="0" kern="0" dirty="0">
              <a:solidFill>
                <a:srgbClr val="F5823C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98EE86-8636-4642-89CD-64C326C2E115}"/>
              </a:ext>
            </a:extLst>
          </p:cNvPr>
          <p:cNvSpPr/>
          <p:nvPr/>
        </p:nvSpPr>
        <p:spPr bwMode="auto">
          <a:xfrm>
            <a:off x="6056238" y="3387333"/>
            <a:ext cx="2931493" cy="915593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96B09B7-F1E4-4913-BC7F-E727EB7C3E8A}"/>
              </a:ext>
            </a:extLst>
          </p:cNvPr>
          <p:cNvSpPr/>
          <p:nvPr/>
        </p:nvSpPr>
        <p:spPr bwMode="auto">
          <a:xfrm>
            <a:off x="6056082" y="4338183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E51159B-94B2-4735-87B0-0FC5062F6491}"/>
              </a:ext>
            </a:extLst>
          </p:cNvPr>
          <p:cNvSpPr/>
          <p:nvPr/>
        </p:nvSpPr>
        <p:spPr bwMode="auto">
          <a:xfrm>
            <a:off x="6056082" y="4847154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FB0806-7DF9-4A22-BCA4-9C16F20120A0}"/>
              </a:ext>
            </a:extLst>
          </p:cNvPr>
          <p:cNvSpPr/>
          <p:nvPr/>
        </p:nvSpPr>
        <p:spPr bwMode="auto">
          <a:xfrm>
            <a:off x="6056082" y="5350722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9" name="Espace réservé du contenu 8">
            <a:extLst>
              <a:ext uri="{FF2B5EF4-FFF2-40B4-BE49-F238E27FC236}">
                <a16:creationId xmlns:a16="http://schemas.microsoft.com/office/drawing/2014/main" id="{F28A1727-1D9D-45F1-B9B7-FE6DBFDB2CC4}"/>
              </a:ext>
            </a:extLst>
          </p:cNvPr>
          <p:cNvSpPr txBox="1">
            <a:spLocks/>
          </p:cNvSpPr>
          <p:nvPr/>
        </p:nvSpPr>
        <p:spPr>
          <a:xfrm>
            <a:off x="6153677" y="3428999"/>
            <a:ext cx="2736303" cy="866631"/>
          </a:xfrm>
          <a:prstGeom prst="rect">
            <a:avLst/>
          </a:prstGeom>
          <a:solidFill>
            <a:srgbClr val="1FACE0"/>
          </a:solidFill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Identification des points forts/points faibles du système GFP (recettes et dépenses)</a:t>
            </a:r>
            <a:endParaRPr lang="en-BE" sz="1300" b="1" i="0" dirty="0">
              <a:solidFill>
                <a:schemeClr val="bg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0" name="Espace réservé du contenu 8">
            <a:extLst>
              <a:ext uri="{FF2B5EF4-FFF2-40B4-BE49-F238E27FC236}">
                <a16:creationId xmlns:a16="http://schemas.microsoft.com/office/drawing/2014/main" id="{ECE84C35-FD06-4651-9247-939DCC91FAF1}"/>
              </a:ext>
            </a:extLst>
          </p:cNvPr>
          <p:cNvSpPr txBox="1">
            <a:spLocks/>
          </p:cNvSpPr>
          <p:nvPr/>
        </p:nvSpPr>
        <p:spPr>
          <a:xfrm>
            <a:off x="6153677" y="4374934"/>
            <a:ext cx="2736303" cy="430656"/>
          </a:xfrm>
          <a:prstGeom prst="rect">
            <a:avLst/>
          </a:prstGeom>
          <a:solidFill>
            <a:srgbClr val="1FACE0"/>
          </a:solidFill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Adéquation des réformes aux faiblesses</a:t>
            </a:r>
            <a:endParaRPr lang="en-BE" sz="1300" b="1" i="0" dirty="0">
              <a:solidFill>
                <a:schemeClr val="bg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2" name="Espace réservé du contenu 8">
            <a:extLst>
              <a:ext uri="{FF2B5EF4-FFF2-40B4-BE49-F238E27FC236}">
                <a16:creationId xmlns:a16="http://schemas.microsoft.com/office/drawing/2014/main" id="{F95C17B5-C060-4FCB-9452-EFAAD4FF0974}"/>
              </a:ext>
            </a:extLst>
          </p:cNvPr>
          <p:cNvSpPr txBox="1">
            <a:spLocks/>
          </p:cNvSpPr>
          <p:nvPr/>
        </p:nvSpPr>
        <p:spPr>
          <a:xfrm>
            <a:off x="6153677" y="4867324"/>
            <a:ext cx="2736303" cy="430656"/>
          </a:xfrm>
          <a:prstGeom prst="rect">
            <a:avLst/>
          </a:prstGeom>
          <a:solidFill>
            <a:srgbClr val="1FACE0"/>
          </a:solidFill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Séquençage des réformes</a:t>
            </a:r>
            <a:endParaRPr lang="en-BE" sz="1300" b="1" i="0" dirty="0">
              <a:solidFill>
                <a:schemeClr val="bg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3" name="Espace réservé du contenu 8">
            <a:extLst>
              <a:ext uri="{FF2B5EF4-FFF2-40B4-BE49-F238E27FC236}">
                <a16:creationId xmlns:a16="http://schemas.microsoft.com/office/drawing/2014/main" id="{25B0CB36-C18B-48B5-8DB6-FF2AE2902DE6}"/>
              </a:ext>
            </a:extLst>
          </p:cNvPr>
          <p:cNvSpPr txBox="1">
            <a:spLocks/>
          </p:cNvSpPr>
          <p:nvPr/>
        </p:nvSpPr>
        <p:spPr>
          <a:xfrm>
            <a:off x="6128290" y="5383046"/>
            <a:ext cx="2736303" cy="430656"/>
          </a:xfrm>
          <a:prstGeom prst="rect">
            <a:avLst/>
          </a:prstGeom>
          <a:solidFill>
            <a:srgbClr val="1FACE0"/>
          </a:solidFill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Capacité de gestion et de suivi des réformes</a:t>
            </a:r>
            <a:endParaRPr lang="en-BE" sz="1300" b="1" i="0" dirty="0">
              <a:solidFill>
                <a:schemeClr val="bg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3FFE159F-D768-4D30-A124-D203268B128F}"/>
              </a:ext>
            </a:extLst>
          </p:cNvPr>
          <p:cNvCxnSpPr>
            <a:cxnSpLocks/>
          </p:cNvCxnSpPr>
          <p:nvPr/>
        </p:nvCxnSpPr>
        <p:spPr bwMode="auto">
          <a:xfrm flipH="1">
            <a:off x="5599944" y="4590107"/>
            <a:ext cx="350712" cy="0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9AE9A0A1-AB9D-42BA-9809-7ADCAD02750B}"/>
              </a:ext>
            </a:extLst>
          </p:cNvPr>
          <p:cNvCxnSpPr>
            <a:cxnSpLocks/>
          </p:cNvCxnSpPr>
          <p:nvPr/>
        </p:nvCxnSpPr>
        <p:spPr bwMode="auto">
          <a:xfrm flipH="1">
            <a:off x="5599944" y="5072157"/>
            <a:ext cx="350712" cy="10495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6901C4BC-72D4-49B9-AEB9-9A8F27EB17AF}"/>
              </a:ext>
            </a:extLst>
          </p:cNvPr>
          <p:cNvCxnSpPr>
            <a:cxnSpLocks/>
          </p:cNvCxnSpPr>
          <p:nvPr/>
        </p:nvCxnSpPr>
        <p:spPr bwMode="auto">
          <a:xfrm flipH="1">
            <a:off x="5578605" y="3882756"/>
            <a:ext cx="350712" cy="0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sp>
        <p:nvSpPr>
          <p:cNvPr id="33" name="Espace réservé du contenu 8">
            <a:extLst>
              <a:ext uri="{FF2B5EF4-FFF2-40B4-BE49-F238E27FC236}">
                <a16:creationId xmlns:a16="http://schemas.microsoft.com/office/drawing/2014/main" id="{469FD1DD-ECC1-444A-BA84-B793D9C468E7}"/>
              </a:ext>
            </a:extLst>
          </p:cNvPr>
          <p:cNvSpPr txBox="1">
            <a:spLocks/>
          </p:cNvSpPr>
          <p:nvPr/>
        </p:nvSpPr>
        <p:spPr>
          <a:xfrm>
            <a:off x="-36512" y="3140969"/>
            <a:ext cx="1839385" cy="2592287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La bonne gestion des finances publiques vise à la discipline budgétaire, l’allocation stratégique des ressources et l’efficacité des services fournis</a:t>
            </a:r>
            <a:endParaRPr lang="en-BE" sz="1400" b="1" i="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74467ACB-3D72-48FD-9FFA-6639F8868730}"/>
              </a:ext>
            </a:extLst>
          </p:cNvPr>
          <p:cNvCxnSpPr>
            <a:cxnSpLocks/>
          </p:cNvCxnSpPr>
          <p:nvPr/>
        </p:nvCxnSpPr>
        <p:spPr bwMode="auto">
          <a:xfrm flipH="1">
            <a:off x="5599944" y="5592825"/>
            <a:ext cx="350712" cy="10495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sp>
        <p:nvSpPr>
          <p:cNvPr id="25" name="Espace réservé du numéro de diapositive 9">
            <a:extLst>
              <a:ext uri="{FF2B5EF4-FFF2-40B4-BE49-F238E27FC236}">
                <a16:creationId xmlns:a16="http://schemas.microsoft.com/office/drawing/2014/main" id="{F8312E33-A2C1-44CB-BD4A-2E4C122E9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pPr algn="r"/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 algn="r"/>
              <a:t>12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44" name="Rectangle 3">
            <a:extLst>
              <a:ext uri="{FF2B5EF4-FFF2-40B4-BE49-F238E27FC236}">
                <a16:creationId xmlns:a16="http://schemas.microsoft.com/office/drawing/2014/main" id="{CDB2FB27-B888-497D-BF25-6B4F39FEF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74" y="2355201"/>
            <a:ext cx="1980486" cy="590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BE" sz="1600" b="1" kern="0" dirty="0">
                <a:solidFill>
                  <a:srgbClr val="2D9E48"/>
                </a:solidFill>
              </a:rPr>
              <a:t>Pourquoi</a:t>
            </a: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BE" sz="1600" b="1" kern="0" dirty="0">
                <a:solidFill>
                  <a:srgbClr val="2D9E48"/>
                </a:solidFill>
              </a:rPr>
              <a:t>ce critère ?</a:t>
            </a:r>
          </a:p>
        </p:txBody>
      </p:sp>
      <p:sp>
        <p:nvSpPr>
          <p:cNvPr id="46" name="Rectangle 3">
            <a:extLst>
              <a:ext uri="{FF2B5EF4-FFF2-40B4-BE49-F238E27FC236}">
                <a16:creationId xmlns:a16="http://schemas.microsoft.com/office/drawing/2014/main" id="{56FC6D3B-3C29-429A-9833-391DECF29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6989" y="2499521"/>
            <a:ext cx="2585050" cy="48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1200"/>
              </a:spcBef>
              <a:spcAft>
                <a:spcPts val="1200"/>
              </a:spcAft>
              <a:buClrTx/>
              <a:buFontTx/>
              <a:buNone/>
              <a:defRPr/>
            </a:pPr>
            <a:r>
              <a:rPr lang="fr-BE" sz="1600" kern="0" dirty="0">
                <a:solidFill>
                  <a:srgbClr val="F5823C"/>
                </a:solidFill>
              </a:rPr>
              <a:t>Portée du critère</a:t>
            </a:r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B4A2C37F-598A-48F7-8468-8C7D52BFC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2737" y="2492233"/>
            <a:ext cx="3439330" cy="929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1200"/>
              </a:spcBef>
              <a:spcAft>
                <a:spcPts val="1200"/>
              </a:spcAft>
              <a:buClrTx/>
              <a:buNone/>
              <a:defRPr/>
            </a:pPr>
            <a:r>
              <a:rPr lang="fr-FR" sz="1600" kern="0" dirty="0">
                <a:solidFill>
                  <a:srgbClr val="1FACE0"/>
                </a:solidFill>
              </a:rPr>
              <a:t>Eléments devant être pris en compte pour évaluer de l'éligibilité</a:t>
            </a:r>
            <a:endParaRPr lang="en-BE" sz="1600" kern="0" dirty="0">
              <a:solidFill>
                <a:srgbClr val="1FAC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88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5" grpId="0" animBg="1"/>
      <p:bldP spid="55" grpId="0"/>
      <p:bldP spid="2" grpId="0" animBg="1"/>
      <p:bldP spid="34" grpId="0" animBg="1"/>
      <p:bldP spid="35" grpId="0" animBg="1"/>
      <p:bldP spid="40" grpId="0" animBg="1"/>
      <p:bldP spid="49" grpId="0" animBg="1"/>
      <p:bldP spid="50" grpId="0" animBg="1"/>
      <p:bldP spid="52" grpId="0" animBg="1"/>
      <p:bldP spid="53" grpId="0" animBg="1"/>
      <p:bldP spid="33" grpId="0"/>
      <p:bldP spid="44" grpId="0"/>
      <p:bldP spid="46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27" name="Triangle isocèle 26">
            <a:extLst>
              <a:ext uri="{FF2B5EF4-FFF2-40B4-BE49-F238E27FC236}">
                <a16:creationId xmlns:a16="http://schemas.microsoft.com/office/drawing/2014/main" id="{FD453DA5-C32D-4293-B000-9D93F143980A}"/>
              </a:ext>
            </a:extLst>
          </p:cNvPr>
          <p:cNvSpPr/>
          <p:nvPr/>
        </p:nvSpPr>
        <p:spPr bwMode="auto">
          <a:xfrm rot="16200000" flipV="1">
            <a:off x="1195000" y="3673764"/>
            <a:ext cx="4017665" cy="288000"/>
          </a:xfrm>
          <a:prstGeom prst="triangle">
            <a:avLst/>
          </a:prstGeom>
          <a:solidFill>
            <a:srgbClr val="2D9E4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5" name="Triangle isocèle 4">
            <a:extLst>
              <a:ext uri="{FF2B5EF4-FFF2-40B4-BE49-F238E27FC236}">
                <a16:creationId xmlns:a16="http://schemas.microsoft.com/office/drawing/2014/main" id="{CA2F6325-BDFD-4B40-A845-6F0E3E5B483C}"/>
              </a:ext>
            </a:extLst>
          </p:cNvPr>
          <p:cNvSpPr/>
          <p:nvPr/>
        </p:nvSpPr>
        <p:spPr bwMode="auto">
          <a:xfrm rot="16200000">
            <a:off x="3929199" y="3621556"/>
            <a:ext cx="4021938" cy="288000"/>
          </a:xfrm>
          <a:prstGeom prst="triangle">
            <a:avLst/>
          </a:prstGeom>
          <a:solidFill>
            <a:srgbClr val="F5823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314036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13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lèche : pentagone 6">
            <a:extLst>
              <a:ext uri="{FF2B5EF4-FFF2-40B4-BE49-F238E27FC236}">
                <a16:creationId xmlns:a16="http://schemas.microsoft.com/office/drawing/2014/main" id="{C0AC7C19-B31F-4B1F-8342-37DFE00996EF}"/>
              </a:ext>
            </a:extLst>
          </p:cNvPr>
          <p:cNvSpPr/>
          <p:nvPr/>
        </p:nvSpPr>
        <p:spPr bwMode="auto">
          <a:xfrm rot="16200000">
            <a:off x="1331504" y="5114"/>
            <a:ext cx="612000" cy="3060000"/>
          </a:xfrm>
          <a:prstGeom prst="homePlate">
            <a:avLst/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8" name="Flèche : pentagone 7">
            <a:extLst>
              <a:ext uri="{FF2B5EF4-FFF2-40B4-BE49-F238E27FC236}">
                <a16:creationId xmlns:a16="http://schemas.microsoft.com/office/drawing/2014/main" id="{B131E54E-AD44-4958-BED0-83A0AFFEF0FA}"/>
              </a:ext>
            </a:extLst>
          </p:cNvPr>
          <p:cNvSpPr/>
          <p:nvPr/>
        </p:nvSpPr>
        <p:spPr bwMode="auto">
          <a:xfrm rot="16200000">
            <a:off x="7200496" y="-27247"/>
            <a:ext cx="612000" cy="3060000"/>
          </a:xfrm>
          <a:prstGeom prst="homePlate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0" name="Espace réservé du contenu 8">
            <a:extLst>
              <a:ext uri="{FF2B5EF4-FFF2-40B4-BE49-F238E27FC236}">
                <a16:creationId xmlns:a16="http://schemas.microsoft.com/office/drawing/2014/main" id="{F5AEF3B1-7628-472B-B03C-94AA82C6F532}"/>
              </a:ext>
            </a:extLst>
          </p:cNvPr>
          <p:cNvSpPr txBox="1">
            <a:spLocks/>
          </p:cNvSpPr>
          <p:nvPr/>
        </p:nvSpPr>
        <p:spPr>
          <a:xfrm>
            <a:off x="1619792" y="6155151"/>
            <a:ext cx="5904416" cy="340076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altLang="es-ES" sz="2000" b="1" i="0" kern="0" cap="all" dirty="0">
                <a:solidFill>
                  <a:schemeClr val="bg1"/>
                </a:solidFill>
                <a:latin typeface="+mn-lt"/>
              </a:rPr>
              <a:t>Transparence et Contrôle</a:t>
            </a:r>
          </a:p>
          <a:p>
            <a:pPr marL="0" indent="0" algn="ctr">
              <a:buNone/>
            </a:pPr>
            <a:endParaRPr lang="fr-BE" sz="2000" b="1" i="0" kern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4FE055-CA4A-48FF-AAE0-0D7CAA7DB31B}"/>
              </a:ext>
            </a:extLst>
          </p:cNvPr>
          <p:cNvSpPr/>
          <p:nvPr/>
        </p:nvSpPr>
        <p:spPr bwMode="auto">
          <a:xfrm>
            <a:off x="107503" y="1808753"/>
            <a:ext cx="3060000" cy="4284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327D93-C319-497D-B320-5F7BAD0644E7}"/>
              </a:ext>
            </a:extLst>
          </p:cNvPr>
          <p:cNvSpPr/>
          <p:nvPr/>
        </p:nvSpPr>
        <p:spPr bwMode="auto">
          <a:xfrm>
            <a:off x="5976496" y="1782405"/>
            <a:ext cx="3060000" cy="4284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16E80D45-4F80-4E46-B2D2-DD6E3BD78017}"/>
              </a:ext>
            </a:extLst>
          </p:cNvPr>
          <p:cNvSpPr txBox="1">
            <a:spLocks/>
          </p:cNvSpPr>
          <p:nvPr/>
        </p:nvSpPr>
        <p:spPr bwMode="auto">
          <a:xfrm>
            <a:off x="107503" y="1275011"/>
            <a:ext cx="306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Politique</a:t>
            </a:r>
          </a:p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macroéconomique</a:t>
            </a:r>
          </a:p>
        </p:txBody>
      </p:sp>
      <p:sp>
        <p:nvSpPr>
          <p:cNvPr id="18" name="Espace réservé du contenu 2">
            <a:extLst>
              <a:ext uri="{FF2B5EF4-FFF2-40B4-BE49-F238E27FC236}">
                <a16:creationId xmlns:a16="http://schemas.microsoft.com/office/drawing/2014/main" id="{DF69207C-EFB3-48E8-8E94-B2B712DBF780}"/>
              </a:ext>
            </a:extLst>
          </p:cNvPr>
          <p:cNvSpPr txBox="1">
            <a:spLocks/>
          </p:cNvSpPr>
          <p:nvPr/>
        </p:nvSpPr>
        <p:spPr bwMode="auto">
          <a:xfrm>
            <a:off x="5976493" y="1275011"/>
            <a:ext cx="306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Gestion des </a:t>
            </a:r>
          </a:p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finances publiques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E5B1EFD-2D8F-4F49-9303-AC6E6A606FC1}"/>
              </a:ext>
            </a:extLst>
          </p:cNvPr>
          <p:cNvSpPr txBox="1"/>
          <p:nvPr/>
        </p:nvSpPr>
        <p:spPr>
          <a:xfrm>
            <a:off x="86295" y="1826595"/>
            <a:ext cx="30600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buClr>
                <a:srgbClr val="89C765"/>
              </a:buClr>
              <a:defRPr/>
            </a:pPr>
            <a:r>
              <a:rPr lang="fr-BE" sz="1600" b="1" dirty="0">
                <a:solidFill>
                  <a:schemeClr val="tx1"/>
                </a:solidFill>
                <a:latin typeface="+mn-lt"/>
              </a:rPr>
              <a:t>Objectifs : 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Stabilité macroéconomique et soutenabilité budgétaire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Croissance durable et inclusive</a:t>
            </a:r>
          </a:p>
          <a:p>
            <a:pPr marL="0" lvl="1" algn="ctr">
              <a:buClr>
                <a:srgbClr val="89C765"/>
              </a:buClr>
              <a:defRPr/>
            </a:pPr>
            <a:endParaRPr lang="fr-BE" sz="1600" b="1" dirty="0">
              <a:solidFill>
                <a:schemeClr val="tx1"/>
              </a:solidFill>
              <a:latin typeface="+mn-lt"/>
            </a:endParaRPr>
          </a:p>
          <a:p>
            <a:pPr marL="0" lvl="1" algn="ctr">
              <a:buClr>
                <a:srgbClr val="89C765"/>
              </a:buClr>
              <a:defRPr/>
            </a:pPr>
            <a:r>
              <a:rPr lang="fr-BE" sz="1600" b="1" dirty="0">
                <a:solidFill>
                  <a:schemeClr val="tx1"/>
                </a:solidFill>
                <a:latin typeface="+mn-lt"/>
              </a:rPr>
              <a:t>Instruments : 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Politique monétaire et de change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Politique budgétaire</a:t>
            </a:r>
          </a:p>
          <a:p>
            <a:pPr marL="365125" lvl="1" indent="-209550">
              <a:buClr>
                <a:srgbClr val="89C765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Politique de mobilisation des ressources nationales</a:t>
            </a:r>
          </a:p>
          <a:p>
            <a:pPr marL="365125" lvl="1" indent="-209550">
              <a:buClr>
                <a:srgbClr val="89C765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Politique de dépense publique</a:t>
            </a:r>
          </a:p>
          <a:p>
            <a:pPr marL="365125" lvl="1" indent="-209550">
              <a:buClr>
                <a:srgbClr val="89C765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Politique de la dette</a:t>
            </a:r>
            <a:endParaRPr lang="fr-BE" sz="1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5691A7D-5E29-4831-B47B-36622D712BE7}"/>
              </a:ext>
            </a:extLst>
          </p:cNvPr>
          <p:cNvSpPr txBox="1"/>
          <p:nvPr/>
        </p:nvSpPr>
        <p:spPr>
          <a:xfrm>
            <a:off x="5965093" y="1826595"/>
            <a:ext cx="3060000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buClr>
                <a:srgbClr val="89C765"/>
              </a:buClr>
              <a:defRPr/>
            </a:pPr>
            <a:r>
              <a:rPr lang="fr-BE" sz="1600" b="1" dirty="0">
                <a:solidFill>
                  <a:schemeClr val="tx1"/>
                </a:solidFill>
                <a:latin typeface="+mn-lt"/>
              </a:rPr>
              <a:t>Fonction : </a:t>
            </a:r>
          </a:p>
          <a:p>
            <a:pPr marL="171450" lvl="1" indent="-171450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Gérer les fonds pour mettre en œuvre des politiques publiques</a:t>
            </a:r>
          </a:p>
          <a:p>
            <a:pPr marL="0" lvl="1" algn="ctr">
              <a:buClr>
                <a:srgbClr val="89C765"/>
              </a:buClr>
              <a:defRPr/>
            </a:pPr>
            <a:endParaRPr lang="fr-BE" sz="1600" b="1" dirty="0">
              <a:solidFill>
                <a:schemeClr val="tx1"/>
              </a:solidFill>
              <a:latin typeface="+mn-lt"/>
            </a:endParaRPr>
          </a:p>
          <a:p>
            <a:pPr marL="0" lvl="1" algn="ctr">
              <a:buClr>
                <a:srgbClr val="89C765"/>
              </a:buClr>
              <a:defRPr/>
            </a:pPr>
            <a:r>
              <a:rPr lang="fr-BE" sz="1600" b="1" dirty="0">
                <a:solidFill>
                  <a:schemeClr val="tx1"/>
                </a:solidFill>
                <a:latin typeface="+mn-lt"/>
              </a:rPr>
              <a:t>Objectifs : </a:t>
            </a:r>
          </a:p>
          <a:p>
            <a:pPr marL="171450" lvl="1" indent="-171450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Conformité financière</a:t>
            </a:r>
          </a:p>
          <a:p>
            <a:pPr marL="171450" lvl="1" indent="-171450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Discipline budgétaire</a:t>
            </a:r>
          </a:p>
          <a:p>
            <a:pPr marL="171450" lvl="1" indent="-171450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Allocation des ressources calée sur les objectifs de politique</a:t>
            </a:r>
          </a:p>
          <a:p>
            <a:pPr marL="171450" lvl="1" indent="-171450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es-ES" sz="1600" dirty="0">
                <a:solidFill>
                  <a:schemeClr val="tx1"/>
                </a:solidFill>
                <a:latin typeface="+mn-lt"/>
              </a:rPr>
              <a:t>Fourniture efficace de services publics</a:t>
            </a:r>
          </a:p>
          <a:p>
            <a:pPr marL="0" lvl="1" algn="ctr"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defRPr/>
            </a:pPr>
            <a:endParaRPr lang="fr-BE" sz="1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AFBC3A6-FA31-4A18-B06F-65F5C46D7644}"/>
              </a:ext>
            </a:extLst>
          </p:cNvPr>
          <p:cNvSpPr/>
          <p:nvPr/>
        </p:nvSpPr>
        <p:spPr bwMode="auto">
          <a:xfrm>
            <a:off x="3484888" y="2175925"/>
            <a:ext cx="2196000" cy="340821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8480504B-E7CB-4CBB-BE07-C1440862C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92617"/>
            <a:ext cx="8460000" cy="773278"/>
          </a:xfrm>
        </p:spPr>
        <p:txBody>
          <a:bodyPr/>
          <a:lstStyle/>
          <a:p>
            <a:pPr marL="0" algn="ctr"/>
            <a:r>
              <a:rPr lang="fr-BE" sz="2400" cap="all">
                <a:solidFill>
                  <a:srgbClr val="004494"/>
                </a:solidFill>
                <a:latin typeface="+mn-lt"/>
              </a:rPr>
              <a:t>Budget</a:t>
            </a: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7168FAEE-39EC-45CF-9081-36FF95F2AD9A}"/>
              </a:ext>
            </a:extLst>
          </p:cNvPr>
          <p:cNvSpPr txBox="1">
            <a:spLocks/>
          </p:cNvSpPr>
          <p:nvPr/>
        </p:nvSpPr>
        <p:spPr>
          <a:xfrm>
            <a:off x="3484888" y="1993713"/>
            <a:ext cx="2196000" cy="5422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Politiques publiques</a:t>
            </a:r>
          </a:p>
        </p:txBody>
      </p:sp>
      <p:sp>
        <p:nvSpPr>
          <p:cNvPr id="22" name="Espace réservé du contenu 8">
            <a:extLst>
              <a:ext uri="{FF2B5EF4-FFF2-40B4-BE49-F238E27FC236}">
                <a16:creationId xmlns:a16="http://schemas.microsoft.com/office/drawing/2014/main" id="{E6078B7E-6B40-4D6C-A382-79DC886812B1}"/>
              </a:ext>
            </a:extLst>
          </p:cNvPr>
          <p:cNvSpPr txBox="1">
            <a:spLocks/>
          </p:cNvSpPr>
          <p:nvPr/>
        </p:nvSpPr>
        <p:spPr>
          <a:xfrm>
            <a:off x="3484888" y="2693021"/>
            <a:ext cx="2196000" cy="360000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600" b="1" i="0" kern="0">
                <a:solidFill>
                  <a:schemeClr val="bg1"/>
                </a:solidFill>
                <a:latin typeface="+mn-lt"/>
              </a:rPr>
              <a:t>Budget</a:t>
            </a:r>
          </a:p>
        </p:txBody>
      </p:sp>
      <p:sp>
        <p:nvSpPr>
          <p:cNvPr id="23" name="Espace réservé du contenu 8">
            <a:extLst>
              <a:ext uri="{FF2B5EF4-FFF2-40B4-BE49-F238E27FC236}">
                <a16:creationId xmlns:a16="http://schemas.microsoft.com/office/drawing/2014/main" id="{AA9CC56E-E6F2-404C-A108-47E5C2C6C939}"/>
              </a:ext>
            </a:extLst>
          </p:cNvPr>
          <p:cNvSpPr txBox="1">
            <a:spLocks/>
          </p:cNvSpPr>
          <p:nvPr/>
        </p:nvSpPr>
        <p:spPr>
          <a:xfrm>
            <a:off x="3484888" y="3218490"/>
            <a:ext cx="2196000" cy="1110237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altLang="es-ES" sz="1600" b="1" i="0" kern="0">
                <a:solidFill>
                  <a:schemeClr val="bg1"/>
                </a:solidFill>
                <a:latin typeface="+mn-lt"/>
              </a:rPr>
              <a:t>Mobilisation des ressources financières nationales</a:t>
            </a:r>
          </a:p>
        </p:txBody>
      </p:sp>
      <p:sp>
        <p:nvSpPr>
          <p:cNvPr id="24" name="Espace réservé du contenu 8">
            <a:extLst>
              <a:ext uri="{FF2B5EF4-FFF2-40B4-BE49-F238E27FC236}">
                <a16:creationId xmlns:a16="http://schemas.microsoft.com/office/drawing/2014/main" id="{3C816FB1-305B-4207-A6C6-76780CA5D54A}"/>
              </a:ext>
            </a:extLst>
          </p:cNvPr>
          <p:cNvSpPr txBox="1">
            <a:spLocks/>
          </p:cNvSpPr>
          <p:nvPr/>
        </p:nvSpPr>
        <p:spPr>
          <a:xfrm>
            <a:off x="3484888" y="4490146"/>
            <a:ext cx="2196000" cy="583716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600" b="1" i="0" kern="0">
                <a:solidFill>
                  <a:schemeClr val="bg1"/>
                </a:solidFill>
                <a:latin typeface="+mn-lt"/>
              </a:rPr>
              <a:t>Dépense publique</a:t>
            </a:r>
          </a:p>
        </p:txBody>
      </p:sp>
      <p:sp>
        <p:nvSpPr>
          <p:cNvPr id="25" name="Espace réservé du contenu 8">
            <a:extLst>
              <a:ext uri="{FF2B5EF4-FFF2-40B4-BE49-F238E27FC236}">
                <a16:creationId xmlns:a16="http://schemas.microsoft.com/office/drawing/2014/main" id="{B522B481-8B6C-4899-9BFB-7C040870A84A}"/>
              </a:ext>
            </a:extLst>
          </p:cNvPr>
          <p:cNvSpPr txBox="1">
            <a:spLocks/>
          </p:cNvSpPr>
          <p:nvPr/>
        </p:nvSpPr>
        <p:spPr>
          <a:xfrm>
            <a:off x="3484888" y="5176797"/>
            <a:ext cx="2196000" cy="77248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altLang="es-ES" sz="1600" b="1" i="0" kern="0" dirty="0">
                <a:solidFill>
                  <a:schemeClr val="bg1"/>
                </a:solidFill>
                <a:latin typeface="+mn-lt"/>
              </a:rPr>
              <a:t>Financement : prêts et dons, yc AB</a:t>
            </a:r>
          </a:p>
        </p:txBody>
      </p:sp>
    </p:spTree>
    <p:extLst>
      <p:ext uri="{BB962C8B-B14F-4D97-AF65-F5344CB8AC3E}">
        <p14:creationId xmlns:p14="http://schemas.microsoft.com/office/powerpoint/2010/main" val="2098598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5" grpId="0" animBg="1"/>
      <p:bldP spid="7" grpId="0" animBg="1"/>
      <p:bldP spid="8" grpId="0" animBg="1"/>
      <p:bldP spid="10" grpId="0"/>
      <p:bldP spid="15" grpId="0" animBg="1"/>
      <p:bldP spid="16" grpId="0" animBg="1"/>
      <p:bldP spid="17" grpId="0"/>
      <p:bldP spid="18" grpId="0"/>
      <p:bldP spid="13" grpId="0"/>
      <p:bldP spid="19" grpId="0"/>
      <p:bldP spid="20" grpId="0" animBg="1"/>
      <p:bldP spid="9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84812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Eligibilité Gestion des Finances Publiques – portée et logique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2058131"/>
            <a:ext cx="8460000" cy="18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altLang="es-ES" sz="1600" dirty="0">
                <a:solidFill>
                  <a:srgbClr val="004494"/>
                </a:solidFill>
              </a:rPr>
              <a:t>En vue de l’approbation d’un programme : </a:t>
            </a:r>
            <a:r>
              <a:rPr lang="fr-BE" altLang="es-ES" sz="1600" b="0" dirty="0">
                <a:solidFill>
                  <a:srgbClr val="004494"/>
                </a:solidFill>
              </a:rPr>
              <a:t>Un</a:t>
            </a:r>
            <a:r>
              <a:rPr lang="fr-BE" altLang="es-ES" sz="1600" dirty="0">
                <a:solidFill>
                  <a:srgbClr val="004494"/>
                </a:solidFill>
              </a:rPr>
              <a:t> programme </a:t>
            </a:r>
            <a:r>
              <a:rPr lang="fr-BE" altLang="es-ES" sz="1600" b="0" dirty="0">
                <a:solidFill>
                  <a:srgbClr val="004494"/>
                </a:solidFill>
              </a:rPr>
              <a:t>pertinent et crédible pour </a:t>
            </a:r>
            <a:r>
              <a:rPr lang="fr-BE" altLang="es-ES" sz="1600" dirty="0">
                <a:solidFill>
                  <a:srgbClr val="004494"/>
                </a:solidFill>
              </a:rPr>
              <a:t>améliorer la GFP </a:t>
            </a:r>
            <a:r>
              <a:rPr lang="fr-BE" altLang="es-ES" sz="1600" b="0" dirty="0">
                <a:solidFill>
                  <a:srgbClr val="004494"/>
                </a:solidFill>
              </a:rPr>
              <a:t>est en place</a:t>
            </a:r>
            <a:endParaRPr lang="fr-BE" sz="1600" b="0" dirty="0">
              <a:solidFill>
                <a:srgbClr val="004494"/>
              </a:solidFill>
            </a:endParaRPr>
          </a:p>
          <a:p>
            <a:pPr marL="355600" lvl="1" indent="-355600" defTabSz="4572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Durant la mise en œuvre : </a:t>
            </a:r>
            <a:r>
              <a:rPr lang="fr-BE" sz="1600" b="0" dirty="0">
                <a:solidFill>
                  <a:srgbClr val="004494"/>
                </a:solidFill>
              </a:rPr>
              <a:t>Pour chaque décaissement de tranche, la </a:t>
            </a:r>
            <a:r>
              <a:rPr lang="fr-BE" sz="1600" dirty="0">
                <a:solidFill>
                  <a:srgbClr val="004494"/>
                </a:solidFill>
              </a:rPr>
              <a:t>mise en œuvre satisfaisante du programme de réformes de la GFP </a:t>
            </a:r>
            <a:r>
              <a:rPr lang="fr-BE" sz="1600" b="0" dirty="0">
                <a:solidFill>
                  <a:srgbClr val="004494"/>
                </a:solidFill>
              </a:rPr>
              <a:t>doit être démontrée (progrès comparés aux cibles, direction du changement). </a:t>
            </a:r>
            <a:r>
              <a:rPr lang="fr-BE" sz="1600" dirty="0">
                <a:solidFill>
                  <a:srgbClr val="004494"/>
                </a:solidFill>
              </a:rPr>
              <a:t>La pertinence et crédibilité doivent être maintenues</a:t>
            </a:r>
            <a:r>
              <a:rPr lang="fr-BE" sz="1600" b="1" dirty="0">
                <a:solidFill>
                  <a:srgbClr val="2D2D8A"/>
                </a:solidFill>
                <a:cs typeface="Arial" charset="0"/>
              </a:rPr>
              <a:t>.</a:t>
            </a:r>
          </a:p>
        </p:txBody>
      </p:sp>
      <p:sp>
        <p:nvSpPr>
          <p:cNvPr id="21" name="Flèche : pentagone 20">
            <a:extLst>
              <a:ext uri="{FF2B5EF4-FFF2-40B4-BE49-F238E27FC236}">
                <a16:creationId xmlns:a16="http://schemas.microsoft.com/office/drawing/2014/main" id="{BC189B5C-DE06-4F94-AA3D-DA280EB4C312}"/>
              </a:ext>
            </a:extLst>
          </p:cNvPr>
          <p:cNvSpPr/>
          <p:nvPr/>
        </p:nvSpPr>
        <p:spPr bwMode="auto">
          <a:xfrm rot="16200000">
            <a:off x="1285066" y="3441990"/>
            <a:ext cx="612000" cy="2844000"/>
          </a:xfrm>
          <a:prstGeom prst="homePlate">
            <a:avLst/>
          </a:prstGeom>
          <a:solidFill>
            <a:srgbClr val="2D9E4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30A98FF9-9564-4922-90BB-A52D62E1F6EB}"/>
              </a:ext>
            </a:extLst>
          </p:cNvPr>
          <p:cNvSpPr/>
          <p:nvPr/>
        </p:nvSpPr>
        <p:spPr bwMode="auto">
          <a:xfrm>
            <a:off x="1354388" y="4258552"/>
            <a:ext cx="473356" cy="473356"/>
          </a:xfrm>
          <a:prstGeom prst="ellipse">
            <a:avLst/>
          </a:prstGeom>
          <a:solidFill>
            <a:schemeClr val="bg1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E3A886E-5543-4987-8BD7-5709E9C604FF}"/>
              </a:ext>
            </a:extLst>
          </p:cNvPr>
          <p:cNvSpPr/>
          <p:nvPr/>
        </p:nvSpPr>
        <p:spPr bwMode="auto">
          <a:xfrm>
            <a:off x="1685297" y="4258552"/>
            <a:ext cx="5867538" cy="37073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5" name="Flèche : pentagone 24">
            <a:extLst>
              <a:ext uri="{FF2B5EF4-FFF2-40B4-BE49-F238E27FC236}">
                <a16:creationId xmlns:a16="http://schemas.microsoft.com/office/drawing/2014/main" id="{55DDDC20-3AAB-456C-BBB5-AB6A8A2136D5}"/>
              </a:ext>
            </a:extLst>
          </p:cNvPr>
          <p:cNvSpPr/>
          <p:nvPr/>
        </p:nvSpPr>
        <p:spPr bwMode="auto">
          <a:xfrm rot="16200000">
            <a:off x="4284554" y="3441989"/>
            <a:ext cx="612000" cy="2844000"/>
          </a:xfrm>
          <a:prstGeom prst="homePlate">
            <a:avLst/>
          </a:prstGeom>
          <a:solidFill>
            <a:srgbClr val="F5823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6" name="Flèche : pentagone 25">
            <a:extLst>
              <a:ext uri="{FF2B5EF4-FFF2-40B4-BE49-F238E27FC236}">
                <a16:creationId xmlns:a16="http://schemas.microsoft.com/office/drawing/2014/main" id="{AE1B0874-54DA-4560-80CD-6BEDFDE56084}"/>
              </a:ext>
            </a:extLst>
          </p:cNvPr>
          <p:cNvSpPr/>
          <p:nvPr/>
        </p:nvSpPr>
        <p:spPr bwMode="auto">
          <a:xfrm rot="16200000">
            <a:off x="7245201" y="3441990"/>
            <a:ext cx="612000" cy="2844000"/>
          </a:xfrm>
          <a:prstGeom prst="homePlate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2E4B9F5-E39D-4B66-99C9-F3174996BB56}"/>
              </a:ext>
            </a:extLst>
          </p:cNvPr>
          <p:cNvSpPr/>
          <p:nvPr/>
        </p:nvSpPr>
        <p:spPr bwMode="auto">
          <a:xfrm>
            <a:off x="4353876" y="4258552"/>
            <a:ext cx="473356" cy="473356"/>
          </a:xfrm>
          <a:prstGeom prst="ellipse">
            <a:avLst/>
          </a:prstGeom>
          <a:solidFill>
            <a:schemeClr val="bg1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A815AE31-01BD-4AAC-9B04-73A9C14D243D}"/>
              </a:ext>
            </a:extLst>
          </p:cNvPr>
          <p:cNvSpPr/>
          <p:nvPr/>
        </p:nvSpPr>
        <p:spPr bwMode="auto">
          <a:xfrm>
            <a:off x="7314523" y="4258552"/>
            <a:ext cx="473356" cy="473356"/>
          </a:xfrm>
          <a:prstGeom prst="ellipse">
            <a:avLst/>
          </a:prstGeom>
          <a:solidFill>
            <a:schemeClr val="bg1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C4F07BFB-6452-46A3-B478-238277CDC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699" y="4306067"/>
            <a:ext cx="370735" cy="370735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ADC6EAC1-12CB-4F12-833A-542C4B16E1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8013" y="4266761"/>
            <a:ext cx="325083" cy="399997"/>
          </a:xfrm>
          <a:prstGeom prst="rect">
            <a:avLst/>
          </a:prstGeom>
        </p:spPr>
      </p:pic>
      <p:sp>
        <p:nvSpPr>
          <p:cNvPr id="35" name="Espace réservé du contenu 8">
            <a:extLst>
              <a:ext uri="{FF2B5EF4-FFF2-40B4-BE49-F238E27FC236}">
                <a16:creationId xmlns:a16="http://schemas.microsoft.com/office/drawing/2014/main" id="{FD7A504D-D4C1-4B21-9AD1-AE7592A75869}"/>
              </a:ext>
            </a:extLst>
          </p:cNvPr>
          <p:cNvSpPr txBox="1">
            <a:spLocks/>
          </p:cNvSpPr>
          <p:nvPr/>
        </p:nvSpPr>
        <p:spPr>
          <a:xfrm>
            <a:off x="175357" y="4702004"/>
            <a:ext cx="2831418" cy="36892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2000" b="1" i="0" kern="0">
                <a:solidFill>
                  <a:schemeClr val="bg1"/>
                </a:solidFill>
                <a:latin typeface="+mn-lt"/>
              </a:rPr>
              <a:t>C-ODD</a:t>
            </a:r>
          </a:p>
        </p:txBody>
      </p:sp>
      <p:sp>
        <p:nvSpPr>
          <p:cNvPr id="36" name="Espace réservé du contenu 8">
            <a:extLst>
              <a:ext uri="{FF2B5EF4-FFF2-40B4-BE49-F238E27FC236}">
                <a16:creationId xmlns:a16="http://schemas.microsoft.com/office/drawing/2014/main" id="{31CB184E-0109-4877-BFB2-349C22C23A36}"/>
              </a:ext>
            </a:extLst>
          </p:cNvPr>
          <p:cNvSpPr txBox="1">
            <a:spLocks/>
          </p:cNvSpPr>
          <p:nvPr/>
        </p:nvSpPr>
        <p:spPr>
          <a:xfrm>
            <a:off x="3174845" y="4702004"/>
            <a:ext cx="2831418" cy="36892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2000" b="1" i="0" kern="0">
                <a:solidFill>
                  <a:schemeClr val="bg1"/>
                </a:solidFill>
                <a:latin typeface="+mn-lt"/>
              </a:rPr>
              <a:t>CPRS</a:t>
            </a:r>
          </a:p>
        </p:txBody>
      </p:sp>
      <p:sp>
        <p:nvSpPr>
          <p:cNvPr id="37" name="Espace réservé du contenu 8">
            <a:extLst>
              <a:ext uri="{FF2B5EF4-FFF2-40B4-BE49-F238E27FC236}">
                <a16:creationId xmlns:a16="http://schemas.microsoft.com/office/drawing/2014/main" id="{483A0513-3F56-446E-8303-73E2CC8F7C05}"/>
              </a:ext>
            </a:extLst>
          </p:cNvPr>
          <p:cNvSpPr txBox="1">
            <a:spLocks/>
          </p:cNvSpPr>
          <p:nvPr/>
        </p:nvSpPr>
        <p:spPr>
          <a:xfrm>
            <a:off x="6135492" y="4702004"/>
            <a:ext cx="2831418" cy="36892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2000" b="1" i="0" kern="0">
                <a:solidFill>
                  <a:schemeClr val="bg1"/>
                </a:solidFill>
                <a:latin typeface="+mn-lt"/>
              </a:rPr>
              <a:t>CCER</a:t>
            </a:r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34246717-3F80-40C0-A790-B4816BB178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0789" y="4330560"/>
            <a:ext cx="300825" cy="28666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E3F79EC-DA3F-4E1E-B6AD-20BF2569A2B7}"/>
              </a:ext>
            </a:extLst>
          </p:cNvPr>
          <p:cNvSpPr/>
          <p:nvPr/>
        </p:nvSpPr>
        <p:spPr bwMode="auto">
          <a:xfrm>
            <a:off x="6133427" y="5071187"/>
            <a:ext cx="2835548" cy="14583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97044AB-6519-4F81-A803-265901EA1FC8}"/>
              </a:ext>
            </a:extLst>
          </p:cNvPr>
          <p:cNvSpPr/>
          <p:nvPr/>
        </p:nvSpPr>
        <p:spPr bwMode="auto">
          <a:xfrm>
            <a:off x="173292" y="5069681"/>
            <a:ext cx="2835548" cy="14583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475BB3B-BD27-4EDD-A094-6E40C5C8F184}"/>
              </a:ext>
            </a:extLst>
          </p:cNvPr>
          <p:cNvSpPr/>
          <p:nvPr/>
        </p:nvSpPr>
        <p:spPr bwMode="auto">
          <a:xfrm>
            <a:off x="3172780" y="5062044"/>
            <a:ext cx="2835548" cy="14583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B01D666-E6C8-4CAA-83A3-72E5EC3B5A08}"/>
              </a:ext>
            </a:extLst>
          </p:cNvPr>
          <p:cNvSpPr txBox="1"/>
          <p:nvPr/>
        </p:nvSpPr>
        <p:spPr>
          <a:xfrm>
            <a:off x="173293" y="5135413"/>
            <a:ext cx="2835547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Clr>
                <a:srgbClr val="89C765"/>
              </a:buClr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Toutes les fonctions clés du cycle du budget - attention spéciale à la mobilisation des ressources financières nationales</a:t>
            </a:r>
          </a:p>
          <a:p>
            <a:pPr marL="0" lvl="1" algn="ctr"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defRPr/>
            </a:pPr>
            <a:endParaRPr lang="fr-BE" sz="1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68B4957B-0E5A-41AB-B517-A77C30106014}"/>
              </a:ext>
            </a:extLst>
          </p:cNvPr>
          <p:cNvSpPr txBox="1"/>
          <p:nvPr/>
        </p:nvSpPr>
        <p:spPr>
          <a:xfrm>
            <a:off x="3172781" y="5135413"/>
            <a:ext cx="28355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Clr>
                <a:srgbClr val="89C765"/>
              </a:buClr>
              <a:defRPr/>
            </a:pPr>
            <a:r>
              <a:rPr lang="fr-BE" sz="1400">
                <a:solidFill>
                  <a:schemeClr val="tx1"/>
                </a:solidFill>
                <a:latin typeface="+mn-lt"/>
              </a:rPr>
              <a:t>Fonctions coeur du système de GFP pour les activités vitales de l’Etat et la fourniture de services de base - attention spéciale à la conformité financière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03AFF594-642C-4E79-B424-8F53917BC3E0}"/>
              </a:ext>
            </a:extLst>
          </p:cNvPr>
          <p:cNvSpPr txBox="1"/>
          <p:nvPr/>
        </p:nvSpPr>
        <p:spPr>
          <a:xfrm>
            <a:off x="6133428" y="5062044"/>
            <a:ext cx="28355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Clr>
                <a:srgbClr val="89C765"/>
              </a:buClr>
              <a:defRPr/>
            </a:pPr>
            <a:r>
              <a:rPr lang="fr-BE" sz="1400">
                <a:solidFill>
                  <a:schemeClr val="tx1"/>
                </a:solidFill>
                <a:latin typeface="+mn-lt"/>
              </a:rPr>
              <a:t>Performance globale du système de GFP – focus sur les faiblesses spécifiques liées au secteur empêchant la fourniture efficace de services</a:t>
            </a:r>
          </a:p>
        </p:txBody>
      </p:sp>
      <p:sp>
        <p:nvSpPr>
          <p:cNvPr id="42" name="Flèche : pentagone 41">
            <a:extLst>
              <a:ext uri="{FF2B5EF4-FFF2-40B4-BE49-F238E27FC236}">
                <a16:creationId xmlns:a16="http://schemas.microsoft.com/office/drawing/2014/main" id="{5E3F6131-59D2-4DFA-B25E-F7FFF4B7E18E}"/>
              </a:ext>
            </a:extLst>
          </p:cNvPr>
          <p:cNvSpPr/>
          <p:nvPr/>
        </p:nvSpPr>
        <p:spPr bwMode="auto">
          <a:xfrm rot="16200000" flipH="1">
            <a:off x="4335511" y="568497"/>
            <a:ext cx="468000" cy="6840000"/>
          </a:xfrm>
          <a:prstGeom prst="homePlat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4" name="Rectangle 3">
            <a:extLst>
              <a:ext uri="{FF2B5EF4-FFF2-40B4-BE49-F238E27FC236}">
                <a16:creationId xmlns:a16="http://schemas.microsoft.com/office/drawing/2014/main" id="{DF25638D-3C4C-477F-9D65-52ECBAF25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000" y="3773761"/>
            <a:ext cx="6840000" cy="329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>
              <a:buClr>
                <a:srgbClr val="FFFFFF"/>
              </a:buClr>
              <a:buNone/>
              <a:defRPr/>
            </a:pPr>
            <a:r>
              <a:rPr lang="fr-BE" sz="1400" b="1" i="0" dirty="0">
                <a:solidFill>
                  <a:schemeClr val="bg1"/>
                </a:solidFill>
              </a:rPr>
              <a:t>Points d’attention pour l’évaluation de la GFP</a:t>
            </a:r>
          </a:p>
        </p:txBody>
      </p:sp>
      <p:sp>
        <p:nvSpPr>
          <p:cNvPr id="45" name="Espace réservé du numéro de diapositive 9">
            <a:extLst>
              <a:ext uri="{FF2B5EF4-FFF2-40B4-BE49-F238E27FC236}">
                <a16:creationId xmlns:a16="http://schemas.microsoft.com/office/drawing/2014/main" id="{0BC1A34B-3641-4532-BBC6-7C2A19513240}"/>
              </a:ext>
            </a:extLst>
          </p:cNvPr>
          <p:cNvSpPr txBox="1">
            <a:spLocks/>
          </p:cNvSpPr>
          <p:nvPr/>
        </p:nvSpPr>
        <p:spPr bwMode="auto">
          <a:xfrm>
            <a:off x="6948264" y="6525344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14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726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1" grpId="0" animBg="1"/>
      <p:bldP spid="23" grpId="0" animBg="1"/>
      <p:bldP spid="24" grpId="0"/>
      <p:bldP spid="25" grpId="0" animBg="1"/>
      <p:bldP spid="26" grpId="0" animBg="1"/>
      <p:bldP spid="29" grpId="0" animBg="1"/>
      <p:bldP spid="30" grpId="0" animBg="1"/>
      <p:bldP spid="35" grpId="0"/>
      <p:bldP spid="36" grpId="0"/>
      <p:bldP spid="37" grpId="0"/>
      <p:bldP spid="20" grpId="0" animBg="1"/>
      <p:bldP spid="32" grpId="0" animBg="1"/>
      <p:bldP spid="33" grpId="0" animBg="1"/>
      <p:bldP spid="38" grpId="0"/>
      <p:bldP spid="40" grpId="0"/>
      <p:bldP spid="41" grpId="0"/>
      <p:bldP spid="42" grpId="0" animBg="1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92370"/>
            <a:ext cx="8460000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Grille d’analyse GFP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2015192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  <a:ea typeface="+mj-ea"/>
                <a:cs typeface="+mj-cs"/>
              </a:rPr>
              <a:t>Diagnostic du système de GFP : </a:t>
            </a: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</a:rPr>
              <a:t>discipline budgétaire globale, allocation stratégique des ressources selon les objectifs de la politique, utilisation efficiente des ressources pour la fourniture de services, conformité avec la loi et la règlementation.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  <a:ea typeface="+mj-ea"/>
                <a:cs typeface="+mj-cs"/>
              </a:rPr>
              <a:t>Respect des principes de la GFP : </a:t>
            </a: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</a:rPr>
              <a:t>normes, règles, procédures et processus, honnêteté/probité, légitimité, transparence et redevabilité.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  <a:ea typeface="+mj-ea"/>
                <a:cs typeface="+mj-cs"/>
              </a:rPr>
              <a:t>Faiblesses clés: réformes et étapes pour suivre les progress.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  <a:ea typeface="+mj-ea"/>
                <a:cs typeface="+mj-cs"/>
              </a:rPr>
              <a:t>Réforme de la GFP : </a:t>
            </a: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</a:rPr>
              <a:t>plan d’action, accords de suivi, séquençage et priorisation des réformes, adhésion politique, corruption, fraude, dispositions institutionnelles, ressources financières et institutionnelles, coordination, besoins de renforcement de capacités, problématique genre.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15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12B3FE-A1ED-43FC-9BD8-BA4795DE6945}"/>
              </a:ext>
            </a:extLst>
          </p:cNvPr>
          <p:cNvSpPr/>
          <p:nvPr/>
        </p:nvSpPr>
        <p:spPr>
          <a:xfrm>
            <a:off x="341746" y="5501600"/>
            <a:ext cx="8459999" cy="879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0000"/>
              </a:lnSpc>
              <a:spcBef>
                <a:spcPts val="984"/>
              </a:spcBef>
              <a:buClr>
                <a:srgbClr val="9DF0EE"/>
              </a:buClr>
              <a:buNone/>
            </a:pPr>
            <a:r>
              <a:rPr lang="fr-BE" sz="1600" b="1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Evaluer toutes les phases du cycle du budget </a:t>
            </a:r>
            <a:r>
              <a:rPr lang="fr-BE" sz="1600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(en particulier la mobilisation des ressources financières nationales, transparence et contrôle)</a:t>
            </a:r>
            <a:r>
              <a:rPr lang="fr-BE" sz="1600" b="1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, aux niveaux national et infranational.</a:t>
            </a:r>
            <a:endParaRPr lang="fr-BE" sz="1600" b="1" dirty="0">
              <a:solidFill>
                <a:srgbClr val="004494"/>
              </a:solidFill>
              <a:latin typeface="+mn-lt"/>
              <a:ea typeface="+mj-ea"/>
              <a:cs typeface="+mj-cs"/>
              <a:sym typeface="Zapf Dingbats"/>
            </a:endParaRPr>
          </a:p>
        </p:txBody>
      </p:sp>
    </p:spTree>
    <p:extLst>
      <p:ext uri="{BB962C8B-B14F-4D97-AF65-F5344CB8AC3E}">
        <p14:creationId xmlns:p14="http://schemas.microsoft.com/office/powerpoint/2010/main" val="301739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4FE055-CA4A-48FF-AAE0-0D7CAA7DB31B}"/>
              </a:ext>
            </a:extLst>
          </p:cNvPr>
          <p:cNvSpPr/>
          <p:nvPr/>
        </p:nvSpPr>
        <p:spPr bwMode="auto">
          <a:xfrm>
            <a:off x="278929" y="2198389"/>
            <a:ext cx="2700000" cy="3276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327D93-C319-497D-B320-5F7BAD0644E7}"/>
              </a:ext>
            </a:extLst>
          </p:cNvPr>
          <p:cNvSpPr/>
          <p:nvPr/>
        </p:nvSpPr>
        <p:spPr bwMode="auto">
          <a:xfrm>
            <a:off x="6233074" y="2198389"/>
            <a:ext cx="2700000" cy="3276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CB73283-4DD8-4119-8119-8206DEF77423}"/>
              </a:ext>
            </a:extLst>
          </p:cNvPr>
          <p:cNvSpPr/>
          <p:nvPr/>
        </p:nvSpPr>
        <p:spPr bwMode="auto">
          <a:xfrm>
            <a:off x="3294938" y="2198389"/>
            <a:ext cx="2700000" cy="3276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E5B1EFD-2D8F-4F49-9303-AC6E6A606FC1}"/>
              </a:ext>
            </a:extLst>
          </p:cNvPr>
          <p:cNvSpPr txBox="1"/>
          <p:nvPr/>
        </p:nvSpPr>
        <p:spPr>
          <a:xfrm>
            <a:off x="278929" y="2630437"/>
            <a:ext cx="27000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spcBef>
                <a:spcPts val="600"/>
              </a:spcBef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Etudes diagnostics : PEFA, TADAT, PIMA, MAPS, DEMPA, SIGMA,… </a:t>
            </a:r>
          </a:p>
          <a:p>
            <a:pPr marL="171450" lvl="1" indent="-171450" defTabSz="457200">
              <a:spcBef>
                <a:spcPts val="600"/>
              </a:spcBef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Rapport ISC et réponses du gouvernement, institutions législatives et de contrôle</a:t>
            </a:r>
          </a:p>
          <a:p>
            <a:pPr marL="171450" lvl="1" indent="-171450" defTabSz="457200">
              <a:spcBef>
                <a:spcPts val="600"/>
              </a:spcBef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RDP, ESDP, ISC rapports sectoriels, évaluations du risque fiduciaire, rapports annuels sectoriels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DC50B85-FFD9-44B6-B0C9-A1620C2CA29A}"/>
              </a:ext>
            </a:extLst>
          </p:cNvPr>
          <p:cNvSpPr txBox="1"/>
          <p:nvPr/>
        </p:nvSpPr>
        <p:spPr>
          <a:xfrm>
            <a:off x="6233074" y="2770393"/>
            <a:ext cx="27000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La réforme de la GFP est pertinente et crédible et un AB peut être fourni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Des faiblesses clés demeurent, non prises en compte, et nécessitent d’être soulignées dans le dialogue sur les politiques avant d’aller de l’avant.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0108C429-A714-4D3A-9FC4-792C3F8CBD70}"/>
              </a:ext>
            </a:extLst>
          </p:cNvPr>
          <p:cNvSpPr txBox="1"/>
          <p:nvPr/>
        </p:nvSpPr>
        <p:spPr>
          <a:xfrm>
            <a:off x="3294938" y="2630437"/>
            <a:ext cx="27000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966788" eaLnBrk="0" hangingPunct="0"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Quelles sont les principales faiblesses du système de GFP ?</a:t>
            </a:r>
          </a:p>
          <a:p>
            <a:pPr marL="171450" lvl="0" indent="-171450" defTabSz="966788" eaLnBrk="0" hangingPunct="0"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Est ce que les réformes proposées répondent à ces faiblesses ? </a:t>
            </a:r>
          </a:p>
          <a:p>
            <a:pPr marL="171450" lvl="0" indent="-171450" defTabSz="966788" eaLnBrk="0" hangingPunct="0"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Comment et selon quel séquençage ?</a:t>
            </a:r>
          </a:p>
          <a:p>
            <a:pPr marL="171450" lvl="0" indent="-171450" defTabSz="966788" eaLnBrk="0" hangingPunct="0"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Quid des problématiques transversales ?</a:t>
            </a:r>
          </a:p>
          <a:p>
            <a:pPr marL="171450" lvl="0" indent="-171450" defTabSz="966788" eaLnBrk="0" hangingPunct="0"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Comment est assuré le suivi ? </a:t>
            </a:r>
          </a:p>
        </p:txBody>
      </p:sp>
      <p:sp>
        <p:nvSpPr>
          <p:cNvPr id="27" name="Triangle isocèle 26">
            <a:extLst>
              <a:ext uri="{FF2B5EF4-FFF2-40B4-BE49-F238E27FC236}">
                <a16:creationId xmlns:a16="http://schemas.microsoft.com/office/drawing/2014/main" id="{FD453DA5-C32D-4293-B000-9D93F143980A}"/>
              </a:ext>
            </a:extLst>
          </p:cNvPr>
          <p:cNvSpPr/>
          <p:nvPr/>
        </p:nvSpPr>
        <p:spPr bwMode="auto">
          <a:xfrm rot="16200000" flipV="1">
            <a:off x="1844928" y="3877658"/>
            <a:ext cx="2484000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314036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16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42DE87F0-F004-4F4B-B5C1-404FE832394A}"/>
              </a:ext>
            </a:extLst>
          </p:cNvPr>
          <p:cNvSpPr txBox="1">
            <a:spLocks/>
          </p:cNvSpPr>
          <p:nvPr/>
        </p:nvSpPr>
        <p:spPr bwMode="auto">
          <a:xfrm>
            <a:off x="342000" y="1052736"/>
            <a:ext cx="8460000" cy="773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/>
            <a:r>
              <a:rPr lang="fr-BE" sz="2000" kern="0" cap="all" dirty="0">
                <a:solidFill>
                  <a:srgbClr val="004494"/>
                </a:solidFill>
                <a:latin typeface="+mn-lt"/>
              </a:rPr>
              <a:t>Evaluer la GFP du partenaire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C8C096DE-22AE-4557-B6D1-9539E5F4BFDF}"/>
              </a:ext>
            </a:extLst>
          </p:cNvPr>
          <p:cNvGrpSpPr/>
          <p:nvPr/>
        </p:nvGrpSpPr>
        <p:grpSpPr>
          <a:xfrm>
            <a:off x="278929" y="1628800"/>
            <a:ext cx="2700000" cy="980742"/>
            <a:chOff x="103291" y="1664622"/>
            <a:chExt cx="2700000" cy="980742"/>
          </a:xfrm>
        </p:grpSpPr>
        <p:sp>
          <p:nvSpPr>
            <p:cNvPr id="7" name="Flèche : pentagone 6">
              <a:extLst>
                <a:ext uri="{FF2B5EF4-FFF2-40B4-BE49-F238E27FC236}">
                  <a16:creationId xmlns:a16="http://schemas.microsoft.com/office/drawing/2014/main" id="{C0AC7C19-B31F-4B1F-8342-37DFE00996EF}"/>
                </a:ext>
              </a:extLst>
            </p:cNvPr>
            <p:cNvSpPr/>
            <p:nvPr/>
          </p:nvSpPr>
          <p:spPr bwMode="auto">
            <a:xfrm rot="16200000">
              <a:off x="1147291" y="620622"/>
              <a:ext cx="612000" cy="2700000"/>
            </a:xfrm>
            <a:prstGeom prst="homePlate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686508D-7A7C-4605-BE60-D62FA8E5FACC}"/>
                </a:ext>
              </a:extLst>
            </p:cNvPr>
            <p:cNvSpPr/>
            <p:nvPr/>
          </p:nvSpPr>
          <p:spPr bwMode="auto">
            <a:xfrm>
              <a:off x="103291" y="2285364"/>
              <a:ext cx="2700000" cy="360000"/>
            </a:xfrm>
            <a:prstGeom prst="rect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16E80D45-4F80-4E46-B2D2-DD6E3BD78017}"/>
              </a:ext>
            </a:extLst>
          </p:cNvPr>
          <p:cNvSpPr txBox="1">
            <a:spLocks/>
          </p:cNvSpPr>
          <p:nvPr/>
        </p:nvSpPr>
        <p:spPr bwMode="auto">
          <a:xfrm>
            <a:off x="278929" y="1984746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Analyser / synthétiser les études diagnostic de GFP</a:t>
            </a:r>
            <a:endParaRPr lang="fr-BE" sz="1400" b="1" i="0" kern="0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2E7E1F85-DDDC-4D4C-B4F9-FB62CE05B0A3}"/>
              </a:ext>
            </a:extLst>
          </p:cNvPr>
          <p:cNvGrpSpPr/>
          <p:nvPr/>
        </p:nvGrpSpPr>
        <p:grpSpPr>
          <a:xfrm>
            <a:off x="3294938" y="1628800"/>
            <a:ext cx="2700000" cy="980743"/>
            <a:chOff x="11274667" y="909379"/>
            <a:chExt cx="2700000" cy="980743"/>
          </a:xfrm>
        </p:grpSpPr>
        <p:sp>
          <p:nvSpPr>
            <p:cNvPr id="29" name="Flèche : pentagone 28">
              <a:extLst>
                <a:ext uri="{FF2B5EF4-FFF2-40B4-BE49-F238E27FC236}">
                  <a16:creationId xmlns:a16="http://schemas.microsoft.com/office/drawing/2014/main" id="{8685DC49-589B-4BD9-8B1C-33F262724F11}"/>
                </a:ext>
              </a:extLst>
            </p:cNvPr>
            <p:cNvSpPr/>
            <p:nvPr/>
          </p:nvSpPr>
          <p:spPr bwMode="auto">
            <a:xfrm rot="16200000">
              <a:off x="12318667" y="-134621"/>
              <a:ext cx="612000" cy="2700000"/>
            </a:xfrm>
            <a:prstGeom prst="homePlate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176D6B8-BF52-4BEC-8299-ECAE91CCAD0A}"/>
                </a:ext>
              </a:extLst>
            </p:cNvPr>
            <p:cNvSpPr/>
            <p:nvPr/>
          </p:nvSpPr>
          <p:spPr bwMode="auto">
            <a:xfrm>
              <a:off x="11274667" y="1530122"/>
              <a:ext cx="2700000" cy="360000"/>
            </a:xfrm>
            <a:prstGeom prst="rect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9E06CAFB-AB26-4584-AAEF-1AFB69286022}"/>
              </a:ext>
            </a:extLst>
          </p:cNvPr>
          <p:cNvGrpSpPr/>
          <p:nvPr/>
        </p:nvGrpSpPr>
        <p:grpSpPr>
          <a:xfrm>
            <a:off x="6233074" y="1628800"/>
            <a:ext cx="2700000" cy="977335"/>
            <a:chOff x="-5727777" y="1318320"/>
            <a:chExt cx="2700000" cy="977335"/>
          </a:xfrm>
        </p:grpSpPr>
        <p:sp>
          <p:nvSpPr>
            <p:cNvPr id="8" name="Flèche : pentagone 7">
              <a:extLst>
                <a:ext uri="{FF2B5EF4-FFF2-40B4-BE49-F238E27FC236}">
                  <a16:creationId xmlns:a16="http://schemas.microsoft.com/office/drawing/2014/main" id="{B131E54E-AD44-4958-BED0-83A0AFFEF0FA}"/>
                </a:ext>
              </a:extLst>
            </p:cNvPr>
            <p:cNvSpPr/>
            <p:nvPr/>
          </p:nvSpPr>
          <p:spPr bwMode="auto">
            <a:xfrm rot="16200000">
              <a:off x="-4683777" y="274320"/>
              <a:ext cx="612000" cy="2700000"/>
            </a:xfrm>
            <a:prstGeom prst="homePlate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712BE55-8C07-48FA-9CC6-10030C573681}"/>
                </a:ext>
              </a:extLst>
            </p:cNvPr>
            <p:cNvSpPr/>
            <p:nvPr/>
          </p:nvSpPr>
          <p:spPr bwMode="auto">
            <a:xfrm>
              <a:off x="-5727777" y="1935655"/>
              <a:ext cx="2700000" cy="360000"/>
            </a:xfrm>
            <a:prstGeom prst="rect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33" name="Espace réservé du contenu 2">
            <a:extLst>
              <a:ext uri="{FF2B5EF4-FFF2-40B4-BE49-F238E27FC236}">
                <a16:creationId xmlns:a16="http://schemas.microsoft.com/office/drawing/2014/main" id="{2BE2B034-44B1-4BA8-B0A8-1B6C021316DA}"/>
              </a:ext>
            </a:extLst>
          </p:cNvPr>
          <p:cNvSpPr txBox="1">
            <a:spLocks/>
          </p:cNvSpPr>
          <p:nvPr/>
        </p:nvSpPr>
        <p:spPr bwMode="auto">
          <a:xfrm>
            <a:off x="3294938" y="1910357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 dirty="0">
                <a:solidFill>
                  <a:schemeClr val="bg1"/>
                </a:solidFill>
                <a:latin typeface="+mn-lt"/>
              </a:rPr>
              <a:t>Comprendre le </a:t>
            </a:r>
          </a:p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 dirty="0">
                <a:solidFill>
                  <a:schemeClr val="bg1"/>
                </a:solidFill>
                <a:latin typeface="+mn-lt"/>
              </a:rPr>
              <a:t>système de GFP du partenaire et sa réforme</a:t>
            </a:r>
          </a:p>
        </p:txBody>
      </p:sp>
      <p:sp>
        <p:nvSpPr>
          <p:cNvPr id="34" name="Espace réservé du contenu 2">
            <a:extLst>
              <a:ext uri="{FF2B5EF4-FFF2-40B4-BE49-F238E27FC236}">
                <a16:creationId xmlns:a16="http://schemas.microsoft.com/office/drawing/2014/main" id="{E84FBD99-6ED3-45F1-B3D0-377FF0C0B77F}"/>
              </a:ext>
            </a:extLst>
          </p:cNvPr>
          <p:cNvSpPr txBox="1">
            <a:spLocks/>
          </p:cNvSpPr>
          <p:nvPr/>
        </p:nvSpPr>
        <p:spPr bwMode="auto">
          <a:xfrm>
            <a:off x="6233074" y="1910357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Conclure</a:t>
            </a:r>
            <a:endParaRPr lang="fr-BE" sz="1400" b="1" i="0" kern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3" name="Triangle isocèle 42">
            <a:extLst>
              <a:ext uri="{FF2B5EF4-FFF2-40B4-BE49-F238E27FC236}">
                <a16:creationId xmlns:a16="http://schemas.microsoft.com/office/drawing/2014/main" id="{AF68A88F-27C7-443A-A284-E626A8A81441}"/>
              </a:ext>
            </a:extLst>
          </p:cNvPr>
          <p:cNvSpPr/>
          <p:nvPr/>
        </p:nvSpPr>
        <p:spPr bwMode="auto">
          <a:xfrm rot="16200000" flipV="1">
            <a:off x="4858401" y="3842921"/>
            <a:ext cx="2484000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D424492-62BA-47FB-A39F-7F86898022D2}"/>
              </a:ext>
            </a:extLst>
          </p:cNvPr>
          <p:cNvSpPr/>
          <p:nvPr/>
        </p:nvSpPr>
        <p:spPr>
          <a:xfrm>
            <a:off x="179512" y="5499809"/>
            <a:ext cx="870080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defTabSz="966788" eaLnBrk="0" hangingPunct="0"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300" b="1" dirty="0">
                <a:latin typeface="+mn-lt"/>
              </a:rPr>
              <a:t>Pour les CCER : </a:t>
            </a:r>
            <a:r>
              <a:rPr lang="fr-BE" sz="1300" dirty="0">
                <a:latin typeface="+mn-lt"/>
              </a:rPr>
              <a:t>Si les fonctions clés sont faibles, discuter de mesures spécifiques de court terme et de mesures de précaution additionnelles (ex. Comités de trésorerie);</a:t>
            </a:r>
          </a:p>
          <a:p>
            <a:pPr marL="171450" indent="-171450" defTabSz="966788" eaLnBrk="0" hangingPunct="0"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300" b="1" dirty="0">
                <a:latin typeface="+mn-lt"/>
              </a:rPr>
              <a:t>Pour les CPRS : </a:t>
            </a:r>
            <a:r>
              <a:rPr lang="fr-BE" sz="1300" dirty="0">
                <a:latin typeface="+mn-lt"/>
              </a:rPr>
              <a:t>Examiner le système d’acquisition / MP spécifique au secteur, la performance de la gestion des salaires, les fonds hors budget, le niveau de décentralisation et l’investissement dans le secteur (attention spéciale aux PPPs)</a:t>
            </a:r>
          </a:p>
        </p:txBody>
      </p:sp>
    </p:spTree>
    <p:extLst>
      <p:ext uri="{BB962C8B-B14F-4D97-AF65-F5344CB8AC3E}">
        <p14:creationId xmlns:p14="http://schemas.microsoft.com/office/powerpoint/2010/main" val="235222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6" grpId="0" animBg="1"/>
      <p:bldP spid="13" grpId="0"/>
      <p:bldP spid="36" grpId="0"/>
      <p:bldP spid="35" grpId="0"/>
      <p:bldP spid="27" grpId="0" animBg="1"/>
      <p:bldP spid="17" grpId="0"/>
      <p:bldP spid="33" grpId="0"/>
      <p:bldP spid="34" grpId="0"/>
      <p:bldP spid="43" grpId="0" animBg="1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Plan Module 2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Justification des quatre critères d’éligibilité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Des politiques pertinentes et crédibles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Un programme de réformes de la GFP pertinent et crédible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Transparence et contrôle du budget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Une politique macro-économique orientée vers la stabilité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Mobilisation des ressources financières nationales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17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563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 dirty="0">
                <a:solidFill>
                  <a:srgbClr val="004494"/>
                </a:solidFill>
                <a:latin typeface="+mn-lt"/>
              </a:rPr>
              <a:t>Plan Module 2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Justification des quatre critères d’éligibilité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Des politiques pertinentes et crédibles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Un programme de réformes de la GFP pertinent et crédible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Transparence et contrôle du budget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Une politique macro-économique orientée vers la stabilité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Mobilisation des ressources financières nationales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endParaRPr lang="fr-BE" sz="2000" i="0" dirty="0">
              <a:solidFill>
                <a:srgbClr val="004494"/>
              </a:solidFill>
            </a:endParaRP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18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5655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74328256-59B6-4788-B164-576F27DFA065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803C022-1113-43D1-8A18-DC9B9A84B4C1}"/>
              </a:ext>
            </a:extLst>
          </p:cNvPr>
          <p:cNvSpPr/>
          <p:nvPr/>
        </p:nvSpPr>
        <p:spPr bwMode="auto">
          <a:xfrm>
            <a:off x="2356278" y="3149080"/>
            <a:ext cx="3058983" cy="2998103"/>
          </a:xfrm>
          <a:prstGeom prst="rect">
            <a:avLst/>
          </a:prstGeom>
          <a:gradFill flip="none" rotWithShape="1">
            <a:gsLst>
              <a:gs pos="0">
                <a:srgbClr val="F5823C">
                  <a:tint val="66000"/>
                  <a:satMod val="160000"/>
                </a:srgbClr>
              </a:gs>
              <a:gs pos="50000">
                <a:srgbClr val="F5823C">
                  <a:tint val="44500"/>
                  <a:satMod val="160000"/>
                </a:srgbClr>
              </a:gs>
              <a:gs pos="100000">
                <a:srgbClr val="F5823C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3" name="Flèche : pentagone 81">
            <a:extLst>
              <a:ext uri="{FF2B5EF4-FFF2-40B4-BE49-F238E27FC236}">
                <a16:creationId xmlns:a16="http://schemas.microsoft.com/office/drawing/2014/main" id="{BB85528A-6F53-4057-B281-B0A1ABCDD627}"/>
              </a:ext>
            </a:extLst>
          </p:cNvPr>
          <p:cNvSpPr/>
          <p:nvPr/>
        </p:nvSpPr>
        <p:spPr bwMode="auto">
          <a:xfrm>
            <a:off x="-775" y="2945548"/>
            <a:ext cx="2284845" cy="3168000"/>
          </a:xfrm>
          <a:custGeom>
            <a:avLst/>
            <a:gdLst>
              <a:gd name="connsiteX0" fmla="*/ 0 w 1098316"/>
              <a:gd name="connsiteY0" fmla="*/ 0 h 2000571"/>
              <a:gd name="connsiteX1" fmla="*/ 549158 w 1098316"/>
              <a:gd name="connsiteY1" fmla="*/ 0 h 2000571"/>
              <a:gd name="connsiteX2" fmla="*/ 1098316 w 1098316"/>
              <a:gd name="connsiteY2" fmla="*/ 1000286 h 2000571"/>
              <a:gd name="connsiteX3" fmla="*/ 549158 w 1098316"/>
              <a:gd name="connsiteY3" fmla="*/ 2000571 h 2000571"/>
              <a:gd name="connsiteX4" fmla="*/ 0 w 1098316"/>
              <a:gd name="connsiteY4" fmla="*/ 2000571 h 2000571"/>
              <a:gd name="connsiteX5" fmla="*/ 0 w 1098316"/>
              <a:gd name="connsiteY5" fmla="*/ 0 h 2000571"/>
              <a:gd name="connsiteX0" fmla="*/ 914400 w 2012716"/>
              <a:gd name="connsiteY0" fmla="*/ 0 h 2000571"/>
              <a:gd name="connsiteX1" fmla="*/ 1463558 w 2012716"/>
              <a:gd name="connsiteY1" fmla="*/ 0 h 2000571"/>
              <a:gd name="connsiteX2" fmla="*/ 2012716 w 2012716"/>
              <a:gd name="connsiteY2" fmla="*/ 1000286 h 2000571"/>
              <a:gd name="connsiteX3" fmla="*/ 1463558 w 2012716"/>
              <a:gd name="connsiteY3" fmla="*/ 2000571 h 2000571"/>
              <a:gd name="connsiteX4" fmla="*/ 0 w 2012716"/>
              <a:gd name="connsiteY4" fmla="*/ 1981521 h 2000571"/>
              <a:gd name="connsiteX5" fmla="*/ 914400 w 2012716"/>
              <a:gd name="connsiteY5" fmla="*/ 0 h 2000571"/>
              <a:gd name="connsiteX0" fmla="*/ 0 w 2012716"/>
              <a:gd name="connsiteY0" fmla="*/ 9525 h 2000571"/>
              <a:gd name="connsiteX1" fmla="*/ 1463558 w 2012716"/>
              <a:gd name="connsiteY1" fmla="*/ 0 h 2000571"/>
              <a:gd name="connsiteX2" fmla="*/ 2012716 w 2012716"/>
              <a:gd name="connsiteY2" fmla="*/ 1000286 h 2000571"/>
              <a:gd name="connsiteX3" fmla="*/ 1463558 w 2012716"/>
              <a:gd name="connsiteY3" fmla="*/ 2000571 h 2000571"/>
              <a:gd name="connsiteX4" fmla="*/ 0 w 2012716"/>
              <a:gd name="connsiteY4" fmla="*/ 1981521 h 2000571"/>
              <a:gd name="connsiteX5" fmla="*/ 0 w 2012716"/>
              <a:gd name="connsiteY5" fmla="*/ 9525 h 2000571"/>
              <a:gd name="connsiteX0" fmla="*/ 19050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19050 w 2031766"/>
              <a:gd name="connsiteY5" fmla="*/ 9525 h 2000571"/>
              <a:gd name="connsiteX0" fmla="*/ 9525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9525 w 2031766"/>
              <a:gd name="connsiteY5" fmla="*/ 9525 h 2000571"/>
              <a:gd name="connsiteX0" fmla="*/ 9525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9525 w 2031766"/>
              <a:gd name="connsiteY5" fmla="*/ 9525 h 2000571"/>
              <a:gd name="connsiteX0" fmla="*/ 0 w 2022241"/>
              <a:gd name="connsiteY0" fmla="*/ 9525 h 2000571"/>
              <a:gd name="connsiteX1" fmla="*/ 1473083 w 2022241"/>
              <a:gd name="connsiteY1" fmla="*/ 0 h 2000571"/>
              <a:gd name="connsiteX2" fmla="*/ 2022241 w 2022241"/>
              <a:gd name="connsiteY2" fmla="*/ 1000286 h 2000571"/>
              <a:gd name="connsiteX3" fmla="*/ 1473083 w 2022241"/>
              <a:gd name="connsiteY3" fmla="*/ 2000571 h 2000571"/>
              <a:gd name="connsiteX4" fmla="*/ 161925 w 2022241"/>
              <a:gd name="connsiteY4" fmla="*/ 2000571 h 2000571"/>
              <a:gd name="connsiteX5" fmla="*/ 0 w 2022241"/>
              <a:gd name="connsiteY5" fmla="*/ 9525 h 2000571"/>
              <a:gd name="connsiteX0" fmla="*/ 0 w 1860316"/>
              <a:gd name="connsiteY0" fmla="*/ 9525 h 2000571"/>
              <a:gd name="connsiteX1" fmla="*/ 1311158 w 1860316"/>
              <a:gd name="connsiteY1" fmla="*/ 0 h 2000571"/>
              <a:gd name="connsiteX2" fmla="*/ 1860316 w 1860316"/>
              <a:gd name="connsiteY2" fmla="*/ 1000286 h 2000571"/>
              <a:gd name="connsiteX3" fmla="*/ 1311158 w 1860316"/>
              <a:gd name="connsiteY3" fmla="*/ 2000571 h 2000571"/>
              <a:gd name="connsiteX4" fmla="*/ 0 w 1860316"/>
              <a:gd name="connsiteY4" fmla="*/ 2000571 h 2000571"/>
              <a:gd name="connsiteX5" fmla="*/ 0 w 1860316"/>
              <a:gd name="connsiteY5" fmla="*/ 9525 h 2000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60316" h="2000571">
                <a:moveTo>
                  <a:pt x="0" y="9525"/>
                </a:moveTo>
                <a:lnTo>
                  <a:pt x="1311158" y="0"/>
                </a:lnTo>
                <a:lnTo>
                  <a:pt x="1860316" y="1000286"/>
                </a:lnTo>
                <a:lnTo>
                  <a:pt x="1311158" y="2000571"/>
                </a:lnTo>
                <a:lnTo>
                  <a:pt x="0" y="2000571"/>
                </a:lnTo>
                <a:lnTo>
                  <a:pt x="0" y="9525"/>
                </a:lnTo>
                <a:close/>
              </a:path>
            </a:pathLst>
          </a:custGeom>
          <a:solidFill>
            <a:srgbClr val="2D9E4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02FACE7-947E-4700-A9E2-22DA3B90353E}"/>
              </a:ext>
            </a:extLst>
          </p:cNvPr>
          <p:cNvSpPr/>
          <p:nvPr/>
        </p:nvSpPr>
        <p:spPr bwMode="auto">
          <a:xfrm>
            <a:off x="5985580" y="4125702"/>
            <a:ext cx="2931493" cy="761448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3" name="Espace réservé du contenu 8">
            <a:extLst>
              <a:ext uri="{FF2B5EF4-FFF2-40B4-BE49-F238E27FC236}">
                <a16:creationId xmlns:a16="http://schemas.microsoft.com/office/drawing/2014/main" id="{176D97E5-9A18-4E90-ACE1-1052A41EB93D}"/>
              </a:ext>
            </a:extLst>
          </p:cNvPr>
          <p:cNvSpPr txBox="1">
            <a:spLocks/>
          </p:cNvSpPr>
          <p:nvPr/>
        </p:nvSpPr>
        <p:spPr>
          <a:xfrm>
            <a:off x="467544" y="1412775"/>
            <a:ext cx="8676456" cy="809867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fr-BE" sz="2000" b="1" i="0" cap="all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Critère d’éligibilité relatif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BE" sz="2000" b="1" i="0" cap="all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À la TRANSPARENCE ET Contrôle DU BUDGET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2602A4B-3DD5-4FFB-B80A-A86CB7DB55CE}"/>
              </a:ext>
            </a:extLst>
          </p:cNvPr>
          <p:cNvSpPr/>
          <p:nvPr/>
        </p:nvSpPr>
        <p:spPr bwMode="auto">
          <a:xfrm>
            <a:off x="2534531" y="3018660"/>
            <a:ext cx="2685541" cy="293062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55" name="Espace réservé du contenu 8">
            <a:extLst>
              <a:ext uri="{FF2B5EF4-FFF2-40B4-BE49-F238E27FC236}">
                <a16:creationId xmlns:a16="http://schemas.microsoft.com/office/drawing/2014/main" id="{A830E6B3-F5A5-4AFD-B7E2-6E88BB28163F}"/>
              </a:ext>
            </a:extLst>
          </p:cNvPr>
          <p:cNvSpPr txBox="1">
            <a:spLocks/>
          </p:cNvSpPr>
          <p:nvPr/>
        </p:nvSpPr>
        <p:spPr>
          <a:xfrm>
            <a:off x="2538439" y="3068960"/>
            <a:ext cx="2678146" cy="2526933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defTabSz="966788" eaLnBrk="0" hangingPunct="0">
              <a:lnSpc>
                <a:spcPct val="90000"/>
              </a:lnSpc>
              <a:spcBef>
                <a:spcPct val="50000"/>
              </a:spcBef>
              <a:buClr>
                <a:schemeClr val="bg2"/>
              </a:buClr>
              <a:buNone/>
            </a:pPr>
            <a:r>
              <a:rPr lang="fr-BE" sz="1600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Un point d’entrée: </a:t>
            </a:r>
            <a:r>
              <a:rPr lang="fr-BE" sz="1600" b="1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Publication</a:t>
            </a:r>
            <a:r>
              <a:rPr lang="fr-BE" sz="1600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du budget …</a:t>
            </a:r>
          </a:p>
          <a:p>
            <a:pPr marL="0" lvl="0" indent="0" defTabSz="966788" eaLnBrk="0" hangingPunct="0">
              <a:lnSpc>
                <a:spcPct val="90000"/>
              </a:lnSpc>
              <a:spcBef>
                <a:spcPct val="50000"/>
              </a:spcBef>
              <a:buClr>
                <a:schemeClr val="bg2"/>
              </a:buClr>
              <a:buNone/>
            </a:pPr>
            <a:r>
              <a:rPr lang="fr-BE" sz="1600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ET progrès satisfaisant  dans la mise à disposition du public, en temps utile, des </a:t>
            </a:r>
            <a:r>
              <a:rPr lang="fr-BE" sz="1600" b="1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documents budgétaires </a:t>
            </a:r>
            <a:r>
              <a:rPr lang="fr-BE" sz="1600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nécessaires à la compréhension et au suivi du budget.</a:t>
            </a:r>
            <a:endParaRPr lang="fr-BE" sz="1600" b="1" i="0" kern="0" dirty="0">
              <a:solidFill>
                <a:srgbClr val="F5823C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98EE86-8636-4642-89CD-64C326C2E115}"/>
              </a:ext>
            </a:extLst>
          </p:cNvPr>
          <p:cNvSpPr/>
          <p:nvPr/>
        </p:nvSpPr>
        <p:spPr bwMode="auto">
          <a:xfrm>
            <a:off x="5985737" y="3284984"/>
            <a:ext cx="2931493" cy="761448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E51159B-94B2-4735-87B0-0FC5062F6491}"/>
              </a:ext>
            </a:extLst>
          </p:cNvPr>
          <p:cNvSpPr/>
          <p:nvPr/>
        </p:nvSpPr>
        <p:spPr bwMode="auto">
          <a:xfrm>
            <a:off x="5985580" y="4962421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FB0806-7DF9-4A22-BCA4-9C16F20120A0}"/>
              </a:ext>
            </a:extLst>
          </p:cNvPr>
          <p:cNvSpPr/>
          <p:nvPr/>
        </p:nvSpPr>
        <p:spPr bwMode="auto">
          <a:xfrm>
            <a:off x="5985580" y="5545038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9" name="Espace réservé du contenu 8">
            <a:extLst>
              <a:ext uri="{FF2B5EF4-FFF2-40B4-BE49-F238E27FC236}">
                <a16:creationId xmlns:a16="http://schemas.microsoft.com/office/drawing/2014/main" id="{F28A1727-1D9D-45F1-B9B7-FE6DBFDB2CC4}"/>
              </a:ext>
            </a:extLst>
          </p:cNvPr>
          <p:cNvSpPr txBox="1">
            <a:spLocks/>
          </p:cNvSpPr>
          <p:nvPr/>
        </p:nvSpPr>
        <p:spPr>
          <a:xfrm>
            <a:off x="6083176" y="3326649"/>
            <a:ext cx="2736303" cy="866631"/>
          </a:xfrm>
          <a:prstGeom prst="rect">
            <a:avLst/>
          </a:prstGeom>
          <a:noFill/>
        </p:spPr>
        <p:txBody>
          <a:bodyPr anchor="t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État des lieux de la qualité et disponibilité des</a:t>
            </a:r>
            <a:b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6 documents clés</a:t>
            </a:r>
          </a:p>
        </p:txBody>
      </p:sp>
      <p:sp>
        <p:nvSpPr>
          <p:cNvPr id="50" name="Espace réservé du contenu 8">
            <a:extLst>
              <a:ext uri="{FF2B5EF4-FFF2-40B4-BE49-F238E27FC236}">
                <a16:creationId xmlns:a16="http://schemas.microsoft.com/office/drawing/2014/main" id="{ECE84C35-FD06-4651-9247-939DCC91FAF1}"/>
              </a:ext>
            </a:extLst>
          </p:cNvPr>
          <p:cNvSpPr txBox="1">
            <a:spLocks/>
          </p:cNvSpPr>
          <p:nvPr/>
        </p:nvSpPr>
        <p:spPr>
          <a:xfrm>
            <a:off x="6085676" y="4132075"/>
            <a:ext cx="2736303" cy="752569"/>
          </a:xfrm>
          <a:prstGeom prst="rect">
            <a:avLst/>
          </a:prstGeom>
          <a:noFill/>
        </p:spPr>
        <p:txBody>
          <a:bodyPr anchor="t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Faiblesses identifiées et objectifs de réformes à moyen terme</a:t>
            </a:r>
          </a:p>
        </p:txBody>
      </p:sp>
      <p:sp>
        <p:nvSpPr>
          <p:cNvPr id="52" name="Espace réservé du contenu 8">
            <a:extLst>
              <a:ext uri="{FF2B5EF4-FFF2-40B4-BE49-F238E27FC236}">
                <a16:creationId xmlns:a16="http://schemas.microsoft.com/office/drawing/2014/main" id="{F95C17B5-C060-4FCB-9452-EFAAD4FF0974}"/>
              </a:ext>
            </a:extLst>
          </p:cNvPr>
          <p:cNvSpPr txBox="1">
            <a:spLocks/>
          </p:cNvSpPr>
          <p:nvPr/>
        </p:nvSpPr>
        <p:spPr>
          <a:xfrm>
            <a:off x="6083175" y="4982591"/>
            <a:ext cx="2736303" cy="430656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Besoins de renforcement de capacités</a:t>
            </a:r>
          </a:p>
        </p:txBody>
      </p:sp>
      <p:sp>
        <p:nvSpPr>
          <p:cNvPr id="53" name="Espace réservé du contenu 8">
            <a:extLst>
              <a:ext uri="{FF2B5EF4-FFF2-40B4-BE49-F238E27FC236}">
                <a16:creationId xmlns:a16="http://schemas.microsoft.com/office/drawing/2014/main" id="{25B0CB36-C18B-48B5-8DB6-FF2AE2902DE6}"/>
              </a:ext>
            </a:extLst>
          </p:cNvPr>
          <p:cNvSpPr txBox="1">
            <a:spLocks/>
          </p:cNvSpPr>
          <p:nvPr/>
        </p:nvSpPr>
        <p:spPr>
          <a:xfrm>
            <a:off x="6057788" y="5577362"/>
            <a:ext cx="2736303" cy="430656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Capacité de suivi</a:t>
            </a:r>
          </a:p>
        </p:txBody>
      </p: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3FFE159F-D768-4D30-A124-D203268B128F}"/>
              </a:ext>
            </a:extLst>
          </p:cNvPr>
          <p:cNvCxnSpPr>
            <a:cxnSpLocks/>
          </p:cNvCxnSpPr>
          <p:nvPr/>
        </p:nvCxnSpPr>
        <p:spPr bwMode="auto">
          <a:xfrm flipH="1">
            <a:off x="5529443" y="4524604"/>
            <a:ext cx="350712" cy="0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9AE9A0A1-AB9D-42BA-9809-7ADCAD02750B}"/>
              </a:ext>
            </a:extLst>
          </p:cNvPr>
          <p:cNvCxnSpPr>
            <a:cxnSpLocks/>
          </p:cNvCxnSpPr>
          <p:nvPr/>
        </p:nvCxnSpPr>
        <p:spPr bwMode="auto">
          <a:xfrm flipH="1">
            <a:off x="5529443" y="5146697"/>
            <a:ext cx="350712" cy="10495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6901C4BC-72D4-49B9-AEB9-9A8F27EB17AF}"/>
              </a:ext>
            </a:extLst>
          </p:cNvPr>
          <p:cNvCxnSpPr>
            <a:cxnSpLocks/>
          </p:cNvCxnSpPr>
          <p:nvPr/>
        </p:nvCxnSpPr>
        <p:spPr bwMode="auto">
          <a:xfrm flipH="1">
            <a:off x="5508104" y="3758698"/>
            <a:ext cx="350712" cy="0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sp>
        <p:nvSpPr>
          <p:cNvPr id="33" name="Espace réservé du contenu 8">
            <a:extLst>
              <a:ext uri="{FF2B5EF4-FFF2-40B4-BE49-F238E27FC236}">
                <a16:creationId xmlns:a16="http://schemas.microsoft.com/office/drawing/2014/main" id="{469FD1DD-ECC1-444A-BA84-B793D9C468E7}"/>
              </a:ext>
            </a:extLst>
          </p:cNvPr>
          <p:cNvSpPr txBox="1">
            <a:spLocks/>
          </p:cNvSpPr>
          <p:nvPr/>
        </p:nvSpPr>
        <p:spPr>
          <a:xfrm>
            <a:off x="35496" y="3162677"/>
            <a:ext cx="1735287" cy="2592287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La mise à la disposition</a:t>
            </a:r>
            <a:br>
              <a:rPr lang="fr-BE" sz="1400" b="1" i="0" dirty="0">
                <a:solidFill>
                  <a:schemeClr val="bg1"/>
                </a:solidFill>
                <a:latin typeface="+mn-lt"/>
              </a:rPr>
            </a:br>
            <a:r>
              <a:rPr lang="fr-BE" sz="1400" b="1" i="0" dirty="0">
                <a:solidFill>
                  <a:schemeClr val="bg1"/>
                </a:solidFill>
                <a:latin typeface="+mn-lt"/>
              </a:rPr>
              <a:t>du public d’informations budgétaires de qualité et le contrôle du budget favorisent la redevabilité nationale </a:t>
            </a:r>
          </a:p>
        </p:txBody>
      </p: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74467ACB-3D72-48FD-9FFA-6639F8868730}"/>
              </a:ext>
            </a:extLst>
          </p:cNvPr>
          <p:cNvCxnSpPr>
            <a:cxnSpLocks/>
          </p:cNvCxnSpPr>
          <p:nvPr/>
        </p:nvCxnSpPr>
        <p:spPr bwMode="auto">
          <a:xfrm flipH="1">
            <a:off x="5529443" y="5783163"/>
            <a:ext cx="350712" cy="10495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sp>
        <p:nvSpPr>
          <p:cNvPr id="26" name="Espace réservé du numéro de diapositive 9">
            <a:extLst>
              <a:ext uri="{FF2B5EF4-FFF2-40B4-BE49-F238E27FC236}">
                <a16:creationId xmlns:a16="http://schemas.microsoft.com/office/drawing/2014/main" id="{21384281-4299-4B4F-9F99-C64BDF372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pPr algn="r"/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 algn="r"/>
              <a:t>19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4" name="Rectangle 3">
            <a:extLst>
              <a:ext uri="{FF2B5EF4-FFF2-40B4-BE49-F238E27FC236}">
                <a16:creationId xmlns:a16="http://schemas.microsoft.com/office/drawing/2014/main" id="{1A53AD7C-764E-441D-8B9F-02430003E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74" y="2355201"/>
            <a:ext cx="1908478" cy="590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BE" sz="1600" b="1" kern="0" dirty="0">
                <a:solidFill>
                  <a:srgbClr val="2D9E48"/>
                </a:solidFill>
              </a:rPr>
              <a:t>Pourquoi</a:t>
            </a: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BE" sz="1600" b="1" kern="0" dirty="0">
                <a:solidFill>
                  <a:srgbClr val="2D9E48"/>
                </a:solidFill>
              </a:rPr>
              <a:t>ce critère ?</a:t>
            </a:r>
          </a:p>
        </p:txBody>
      </p:sp>
      <p:sp>
        <p:nvSpPr>
          <p:cNvPr id="46" name="Rectangle 3">
            <a:extLst>
              <a:ext uri="{FF2B5EF4-FFF2-40B4-BE49-F238E27FC236}">
                <a16:creationId xmlns:a16="http://schemas.microsoft.com/office/drawing/2014/main" id="{620644E0-E1F9-40D1-9089-3ED77067B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6989" y="2499521"/>
            <a:ext cx="2585050" cy="48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1200"/>
              </a:spcBef>
              <a:spcAft>
                <a:spcPts val="1200"/>
              </a:spcAft>
              <a:buClrTx/>
              <a:buFontTx/>
              <a:buNone/>
              <a:defRPr/>
            </a:pPr>
            <a:r>
              <a:rPr lang="fr-BE" sz="1600" kern="0" dirty="0">
                <a:solidFill>
                  <a:srgbClr val="F5823C"/>
                </a:solidFill>
              </a:rPr>
              <a:t>Portée du critère</a:t>
            </a:r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id="{80DCF683-9314-48E9-8B1C-BB373DF45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2534" y="2414595"/>
            <a:ext cx="3439330" cy="929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1200"/>
              </a:spcBef>
              <a:spcAft>
                <a:spcPts val="1200"/>
              </a:spcAft>
              <a:buClrTx/>
              <a:buNone/>
              <a:defRPr/>
            </a:pPr>
            <a:r>
              <a:rPr lang="fr-FR" sz="1600" kern="0" dirty="0">
                <a:solidFill>
                  <a:srgbClr val="1FACE0"/>
                </a:solidFill>
              </a:rPr>
              <a:t>Eléments devant être pris en compte pour évaluer de l'éligibilité</a:t>
            </a:r>
            <a:endParaRPr lang="en-BE" sz="1600" kern="0" dirty="0">
              <a:solidFill>
                <a:srgbClr val="1FAC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47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25" grpId="0" animBg="1"/>
      <p:bldP spid="45" grpId="0" animBg="1"/>
      <p:bldP spid="55" grpId="0"/>
      <p:bldP spid="2" grpId="0" animBg="1"/>
      <p:bldP spid="35" grpId="0" animBg="1"/>
      <p:bldP spid="40" grpId="0" animBg="1"/>
      <p:bldP spid="49" grpId="0"/>
      <p:bldP spid="50" grpId="0"/>
      <p:bldP spid="52" grpId="0"/>
      <p:bldP spid="53" grpId="0"/>
      <p:bldP spid="33" grpId="0"/>
      <p:bldP spid="44" grpId="0"/>
      <p:bldP spid="46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 dirty="0">
                <a:solidFill>
                  <a:srgbClr val="004494"/>
                </a:solidFill>
                <a:latin typeface="+mn-lt"/>
              </a:rPr>
              <a:t>Plan Module 2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>
                <a:solidFill>
                  <a:srgbClr val="C00000"/>
                </a:solidFill>
              </a:rPr>
              <a:t>Justification des quatre critères d’éligibilité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>
                <a:solidFill>
                  <a:srgbClr val="004494"/>
                </a:solidFill>
              </a:rPr>
              <a:t>Des politiques pertinentes et crédibles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>
                <a:solidFill>
                  <a:srgbClr val="004494"/>
                </a:solidFill>
              </a:rPr>
              <a:t>Un programme de réformes de la GFP pertinent et crédible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>
                <a:solidFill>
                  <a:srgbClr val="004494"/>
                </a:solidFill>
              </a:rPr>
              <a:t>Transparence et contrôle du budget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>
                <a:solidFill>
                  <a:srgbClr val="004494"/>
                </a:solidFill>
              </a:rPr>
              <a:t>Une politique macro-économique orientée vers la stabilité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>
                <a:solidFill>
                  <a:srgbClr val="004494"/>
                </a:solidFill>
              </a:rPr>
              <a:t>Mobilisation des ressources financières nationales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882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000" y="2138222"/>
            <a:ext cx="8676000" cy="474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173038" lvl="1" indent="-173038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altLang="es-ES" sz="160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En vue de l’approbation d’un programme: </a:t>
            </a:r>
            <a:r>
              <a:rPr lang="fr-BE" altLang="es-ES" sz="1600" b="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« </a:t>
            </a:r>
            <a:r>
              <a:rPr lang="fr-BE" altLang="es-ES" sz="1600" b="0" i="1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Point d’entrée satisfait ? » </a:t>
            </a:r>
            <a:r>
              <a:rPr lang="fr-BE" sz="1600" dirty="0">
                <a:solidFill>
                  <a:srgbClr val="C00000"/>
                </a:solidFill>
                <a:ea typeface="ＭＳ Ｐゴシック" charset="0"/>
                <a:cs typeface="ＭＳ Ｐゴシック" charset="0"/>
              </a:rPr>
              <a:t>Publication du budget </a:t>
            </a:r>
            <a:r>
              <a:rPr lang="fr-BE" sz="1600" b="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lors du cycle budgétaire précédent ou en cours (budget voté ou projet de budget de l’exécutif)</a:t>
            </a:r>
          </a:p>
          <a:p>
            <a:pPr marL="173038" lvl="1" indent="-173038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Durant la mise en œuvre : </a:t>
            </a:r>
            <a:r>
              <a:rPr lang="fr-BE" sz="1600" b="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pour chaque décaissement de tranche, progrès satisfaisant (ou non détérioration) dans la production, la mise à disposition du public, en temps utile, des documents budgétaires, leur exhaustivité, qualité, intégrité et l’exactitude de l’information (« Le point d’entrée est-il toujours rempli ? »)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20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F3B4F5-9780-4DC0-B5B7-31F0B7FA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000" cap="all" dirty="0">
                <a:solidFill>
                  <a:srgbClr val="004494"/>
                </a:solidFill>
                <a:latin typeface="+mn-lt"/>
              </a:rPr>
              <a:t>Eligibilité, Transparence </a:t>
            </a:r>
            <a:br>
              <a:rPr lang="fr-BE" sz="2000" cap="all" dirty="0">
                <a:solidFill>
                  <a:srgbClr val="004494"/>
                </a:solidFill>
                <a:latin typeface="+mn-lt"/>
              </a:rPr>
            </a:br>
            <a:r>
              <a:rPr lang="fr-BE" sz="2000" cap="all" dirty="0">
                <a:solidFill>
                  <a:srgbClr val="004494"/>
                </a:solidFill>
                <a:latin typeface="+mn-lt"/>
              </a:rPr>
              <a:t>et contrôle du budget – Portée et logique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77A0A1-D4DB-41C9-A185-E3DECFCC340C}"/>
              </a:ext>
            </a:extLst>
          </p:cNvPr>
          <p:cNvSpPr/>
          <p:nvPr/>
        </p:nvSpPr>
        <p:spPr bwMode="auto">
          <a:xfrm>
            <a:off x="2564901" y="4869160"/>
            <a:ext cx="6336000" cy="151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6A04378-FE5B-4B59-902F-3CA8E4CB9EEC}"/>
              </a:ext>
            </a:extLst>
          </p:cNvPr>
          <p:cNvSpPr txBox="1"/>
          <p:nvPr/>
        </p:nvSpPr>
        <p:spPr>
          <a:xfrm>
            <a:off x="2607369" y="4886496"/>
            <a:ext cx="63249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20000"/>
              </a:spcBef>
              <a:buClr>
                <a:srgbClr val="FFFFFF"/>
              </a:buClr>
              <a:defRPr/>
            </a:pPr>
            <a:r>
              <a:rPr lang="fr-BE" sz="1800" b="1" dirty="0">
                <a:solidFill>
                  <a:srgbClr val="004494"/>
                </a:solidFill>
                <a:latin typeface="+mn-lt"/>
                <a:ea typeface="ＭＳ Ｐゴシック" charset="0"/>
                <a:cs typeface="ＭＳ Ｐゴシック" charset="0"/>
              </a:rPr>
              <a:t>Tout contrat &gt; Les six documents essentiels :</a:t>
            </a:r>
            <a:r>
              <a:rPr lang="fr-BE" sz="1800" dirty="0">
                <a:solidFill>
                  <a:srgbClr val="004494"/>
                </a:solidFill>
                <a:latin typeface="+mn-lt"/>
                <a:ea typeface="ＭＳ Ｐゴシック" charset="0"/>
                <a:cs typeface="ＭＳ Ｐゴシック" charset="0"/>
              </a:rPr>
              <a:t> proposition de budget, budget adopté, rapport en cours, en milieu et à fin d’exercice, rapports d’audit et autres documents (budget citoyen ou cadre budgétaire à moyen terme /CBMT)</a:t>
            </a:r>
          </a:p>
        </p:txBody>
      </p:sp>
      <p:sp>
        <p:nvSpPr>
          <p:cNvPr id="9" name="Flèche : pentagone 8">
            <a:extLst>
              <a:ext uri="{FF2B5EF4-FFF2-40B4-BE49-F238E27FC236}">
                <a16:creationId xmlns:a16="http://schemas.microsoft.com/office/drawing/2014/main" id="{39304695-82AC-4B22-A5A8-8F5F47E83449}"/>
              </a:ext>
            </a:extLst>
          </p:cNvPr>
          <p:cNvSpPr/>
          <p:nvPr/>
        </p:nvSpPr>
        <p:spPr bwMode="auto">
          <a:xfrm rot="10800000">
            <a:off x="149448" y="4869160"/>
            <a:ext cx="756000" cy="1512000"/>
          </a:xfrm>
          <a:prstGeom prst="homePlate">
            <a:avLst>
              <a:gd name="adj" fmla="val 50000"/>
            </a:avLst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99242CF-4EF1-4916-B495-C849E98E705C}"/>
              </a:ext>
            </a:extLst>
          </p:cNvPr>
          <p:cNvSpPr/>
          <p:nvPr/>
        </p:nvSpPr>
        <p:spPr bwMode="auto">
          <a:xfrm>
            <a:off x="905448" y="4869160"/>
            <a:ext cx="1675567" cy="1512000"/>
          </a:xfrm>
          <a:prstGeom prst="rect">
            <a:avLst/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2924AAA-45FE-46C1-8579-92F8F0C717CC}"/>
              </a:ext>
            </a:extLst>
          </p:cNvPr>
          <p:cNvSpPr txBox="1"/>
          <p:nvPr/>
        </p:nvSpPr>
        <p:spPr>
          <a:xfrm>
            <a:off x="396602" y="4963441"/>
            <a:ext cx="223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buClr>
                <a:srgbClr val="FFFFFF"/>
              </a:buClr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Points d’attention pour l’évaluation de la transparence et du contrôle</a:t>
            </a:r>
          </a:p>
        </p:txBody>
      </p:sp>
    </p:spTree>
    <p:extLst>
      <p:ext uri="{BB962C8B-B14F-4D97-AF65-F5344CB8AC3E}">
        <p14:creationId xmlns:p14="http://schemas.microsoft.com/office/powerpoint/2010/main" val="356889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animBg="1"/>
      <p:bldP spid="7" grpId="0"/>
      <p:bldP spid="9" grpId="0" animBg="1"/>
      <p:bldP spid="12" grpId="0" animBg="1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21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F3B4F5-9780-4DC0-B5B7-31F0B7FA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Evaluation de </a:t>
            </a:r>
            <a:br>
              <a:rPr lang="fr-BE" sz="2400" cap="all" dirty="0">
                <a:solidFill>
                  <a:srgbClr val="004494"/>
                </a:solidFill>
                <a:latin typeface="+mn-lt"/>
              </a:rPr>
            </a:br>
            <a:r>
              <a:rPr lang="fr-BE" sz="2400" cap="all" dirty="0">
                <a:solidFill>
                  <a:srgbClr val="004494"/>
                </a:solidFill>
                <a:latin typeface="+mn-lt"/>
              </a:rPr>
              <a:t>la transparence et du contrôle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112B316-EC51-4C19-B3A6-4D1487567E74}"/>
              </a:ext>
            </a:extLst>
          </p:cNvPr>
          <p:cNvSpPr/>
          <p:nvPr/>
        </p:nvSpPr>
        <p:spPr bwMode="auto">
          <a:xfrm>
            <a:off x="278929" y="2446161"/>
            <a:ext cx="2700000" cy="3204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0A2A3FC-0ED2-4462-8C8A-03EE896452AE}"/>
              </a:ext>
            </a:extLst>
          </p:cNvPr>
          <p:cNvSpPr/>
          <p:nvPr/>
        </p:nvSpPr>
        <p:spPr bwMode="auto">
          <a:xfrm>
            <a:off x="6233074" y="2446161"/>
            <a:ext cx="2700000" cy="3204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30A16A1-7AA3-4A49-8E14-3291DBB55408}"/>
              </a:ext>
            </a:extLst>
          </p:cNvPr>
          <p:cNvSpPr/>
          <p:nvPr/>
        </p:nvSpPr>
        <p:spPr bwMode="auto">
          <a:xfrm>
            <a:off x="3294938" y="2446161"/>
            <a:ext cx="2700000" cy="3204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714F3089-7F35-4E7B-9A90-8EB918C87F6A}"/>
              </a:ext>
            </a:extLst>
          </p:cNvPr>
          <p:cNvSpPr txBox="1"/>
          <p:nvPr/>
        </p:nvSpPr>
        <p:spPr>
          <a:xfrm>
            <a:off x="278929" y="2923007"/>
            <a:ext cx="270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6 documents  </a:t>
            </a:r>
          </a:p>
          <a:p>
            <a:pPr marL="171450" lvl="1" indent="-171450"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Autres documents: budget citoyen ou CBMT</a:t>
            </a:r>
          </a:p>
          <a:p>
            <a:pPr marL="171450" lvl="1" indent="-171450"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Evaluations internationales: Enquête sur le budget ouvert, code de transparence  des finances publiques FMI, GFP-PEFA, OCDE-SIGMA…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64D65C1-96E2-4028-A740-0FC168D6E5D3}"/>
              </a:ext>
            </a:extLst>
          </p:cNvPr>
          <p:cNvSpPr txBox="1"/>
          <p:nvPr/>
        </p:nvSpPr>
        <p:spPr>
          <a:xfrm>
            <a:off x="6233074" y="2923007"/>
            <a:ext cx="2700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Le point d’entrée est atteint, un appui budgétaire peut être fourni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Le point d’entrée n’est pas atteint et il n’y a pas d’engagement pour l’atteindre, un appui budgétaire ne peut être fourni.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659081E8-A88E-4447-9EEF-E5E05F8DC0AA}"/>
              </a:ext>
            </a:extLst>
          </p:cNvPr>
          <p:cNvSpPr txBox="1"/>
          <p:nvPr/>
        </p:nvSpPr>
        <p:spPr>
          <a:xfrm>
            <a:off x="3294938" y="2923007"/>
            <a:ext cx="27000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Quels documents / données sont disponibles maintenant et quel est leur qualité? </a:t>
            </a:r>
          </a:p>
          <a:p>
            <a:pPr marL="171450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Faiblesses clés identifiées et objectifs de réformes à moyen terme</a:t>
            </a:r>
          </a:p>
          <a:p>
            <a:pPr marL="171450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Besoins de renforcement de capacités identifies pour les mécanismes de redevabilité</a:t>
            </a:r>
          </a:p>
        </p:txBody>
      </p:sp>
      <p:sp>
        <p:nvSpPr>
          <p:cNvPr id="40" name="Triangle isocèle 39">
            <a:extLst>
              <a:ext uri="{FF2B5EF4-FFF2-40B4-BE49-F238E27FC236}">
                <a16:creationId xmlns:a16="http://schemas.microsoft.com/office/drawing/2014/main" id="{38D42C4E-2FBB-4ECE-8DF3-339BB0AD57F3}"/>
              </a:ext>
            </a:extLst>
          </p:cNvPr>
          <p:cNvSpPr/>
          <p:nvPr/>
        </p:nvSpPr>
        <p:spPr bwMode="auto">
          <a:xfrm rot="16200000" flipV="1">
            <a:off x="1844928" y="4125430"/>
            <a:ext cx="2484000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4A95E16F-90D8-4F6C-AAF4-6CC7C5C2C676}"/>
              </a:ext>
            </a:extLst>
          </p:cNvPr>
          <p:cNvGrpSpPr/>
          <p:nvPr/>
        </p:nvGrpSpPr>
        <p:grpSpPr>
          <a:xfrm>
            <a:off x="278929" y="1876572"/>
            <a:ext cx="2700000" cy="980742"/>
            <a:chOff x="103291" y="1664622"/>
            <a:chExt cx="2700000" cy="980742"/>
          </a:xfrm>
        </p:grpSpPr>
        <p:sp>
          <p:nvSpPr>
            <p:cNvPr id="42" name="Flèche : pentagone 41">
              <a:extLst>
                <a:ext uri="{FF2B5EF4-FFF2-40B4-BE49-F238E27FC236}">
                  <a16:creationId xmlns:a16="http://schemas.microsoft.com/office/drawing/2014/main" id="{C1AB647D-32C8-4601-8F2B-5440294968DC}"/>
                </a:ext>
              </a:extLst>
            </p:cNvPr>
            <p:cNvSpPr/>
            <p:nvPr/>
          </p:nvSpPr>
          <p:spPr bwMode="auto">
            <a:xfrm rot="16200000">
              <a:off x="1147291" y="620622"/>
              <a:ext cx="612000" cy="2700000"/>
            </a:xfrm>
            <a:prstGeom prst="homePlate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197E11-F520-4B34-94CC-DD8083DDAF30}"/>
                </a:ext>
              </a:extLst>
            </p:cNvPr>
            <p:cNvSpPr/>
            <p:nvPr/>
          </p:nvSpPr>
          <p:spPr bwMode="auto">
            <a:xfrm>
              <a:off x="103291" y="2285364"/>
              <a:ext cx="2700000" cy="360000"/>
            </a:xfrm>
            <a:prstGeom prst="rect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44" name="Espace réservé du contenu 2">
            <a:extLst>
              <a:ext uri="{FF2B5EF4-FFF2-40B4-BE49-F238E27FC236}">
                <a16:creationId xmlns:a16="http://schemas.microsoft.com/office/drawing/2014/main" id="{E8AE641B-F11D-47B7-8FE9-97F3DF0CAFE8}"/>
              </a:ext>
            </a:extLst>
          </p:cNvPr>
          <p:cNvSpPr txBox="1">
            <a:spLocks/>
          </p:cNvSpPr>
          <p:nvPr/>
        </p:nvSpPr>
        <p:spPr bwMode="auto">
          <a:xfrm>
            <a:off x="278929" y="2311001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 dirty="0">
                <a:solidFill>
                  <a:schemeClr val="bg1"/>
                </a:solidFill>
                <a:latin typeface="+mn-lt"/>
              </a:rPr>
              <a:t>Identifier et analyser  les sources clés</a:t>
            </a: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5C48C414-8254-478E-A22A-33A8E64A94C2}"/>
              </a:ext>
            </a:extLst>
          </p:cNvPr>
          <p:cNvGrpSpPr/>
          <p:nvPr/>
        </p:nvGrpSpPr>
        <p:grpSpPr>
          <a:xfrm>
            <a:off x="3294938" y="1876572"/>
            <a:ext cx="2700000" cy="980743"/>
            <a:chOff x="11274667" y="909379"/>
            <a:chExt cx="2700000" cy="980743"/>
          </a:xfrm>
        </p:grpSpPr>
        <p:sp>
          <p:nvSpPr>
            <p:cNvPr id="46" name="Flèche : pentagone 45">
              <a:extLst>
                <a:ext uri="{FF2B5EF4-FFF2-40B4-BE49-F238E27FC236}">
                  <a16:creationId xmlns:a16="http://schemas.microsoft.com/office/drawing/2014/main" id="{D0C081EB-BF13-4A7E-A115-27ED3E80F8FB}"/>
                </a:ext>
              </a:extLst>
            </p:cNvPr>
            <p:cNvSpPr/>
            <p:nvPr/>
          </p:nvSpPr>
          <p:spPr bwMode="auto">
            <a:xfrm rot="16200000">
              <a:off x="12318667" y="-134621"/>
              <a:ext cx="612000" cy="2700000"/>
            </a:xfrm>
            <a:prstGeom prst="homePlate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3DE0978-732D-42D2-ACB9-B3A42DA952F3}"/>
                </a:ext>
              </a:extLst>
            </p:cNvPr>
            <p:cNvSpPr/>
            <p:nvPr/>
          </p:nvSpPr>
          <p:spPr bwMode="auto">
            <a:xfrm>
              <a:off x="11274667" y="1530122"/>
              <a:ext cx="2700000" cy="360000"/>
            </a:xfrm>
            <a:prstGeom prst="rect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A64CACE7-A620-49C1-A452-E4AD3D079C11}"/>
              </a:ext>
            </a:extLst>
          </p:cNvPr>
          <p:cNvGrpSpPr/>
          <p:nvPr/>
        </p:nvGrpSpPr>
        <p:grpSpPr>
          <a:xfrm>
            <a:off x="6233074" y="1876572"/>
            <a:ext cx="2700000" cy="977335"/>
            <a:chOff x="-5727777" y="1318320"/>
            <a:chExt cx="2700000" cy="977335"/>
          </a:xfrm>
        </p:grpSpPr>
        <p:sp>
          <p:nvSpPr>
            <p:cNvPr id="49" name="Flèche : pentagone 48">
              <a:extLst>
                <a:ext uri="{FF2B5EF4-FFF2-40B4-BE49-F238E27FC236}">
                  <a16:creationId xmlns:a16="http://schemas.microsoft.com/office/drawing/2014/main" id="{0F37FD37-3359-4E64-AD2D-005CFAFE7D1A}"/>
                </a:ext>
              </a:extLst>
            </p:cNvPr>
            <p:cNvSpPr/>
            <p:nvPr/>
          </p:nvSpPr>
          <p:spPr bwMode="auto">
            <a:xfrm rot="16200000">
              <a:off x="-4683777" y="274320"/>
              <a:ext cx="612000" cy="2700000"/>
            </a:xfrm>
            <a:prstGeom prst="homePlate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5FA4EF4-DDC1-4C3D-92FB-7CEC0D4B12DB}"/>
                </a:ext>
              </a:extLst>
            </p:cNvPr>
            <p:cNvSpPr/>
            <p:nvPr/>
          </p:nvSpPr>
          <p:spPr bwMode="auto">
            <a:xfrm>
              <a:off x="-5727777" y="1935655"/>
              <a:ext cx="2700000" cy="360000"/>
            </a:xfrm>
            <a:prstGeom prst="rect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51" name="Espace réservé du contenu 2">
            <a:extLst>
              <a:ext uri="{FF2B5EF4-FFF2-40B4-BE49-F238E27FC236}">
                <a16:creationId xmlns:a16="http://schemas.microsoft.com/office/drawing/2014/main" id="{2A179671-83DE-4A9E-A36A-299D8ED6BAE4}"/>
              </a:ext>
            </a:extLst>
          </p:cNvPr>
          <p:cNvSpPr txBox="1">
            <a:spLocks/>
          </p:cNvSpPr>
          <p:nvPr/>
        </p:nvSpPr>
        <p:spPr bwMode="auto">
          <a:xfrm>
            <a:off x="3294938" y="2236612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 dirty="0">
                <a:solidFill>
                  <a:schemeClr val="bg1"/>
                </a:solidFill>
                <a:latin typeface="+mn-lt"/>
              </a:rPr>
              <a:t>Etablir une base de référence et des objectifs à moyen terme</a:t>
            </a:r>
          </a:p>
        </p:txBody>
      </p:sp>
      <p:sp>
        <p:nvSpPr>
          <p:cNvPr id="52" name="Espace réservé du contenu 2">
            <a:extLst>
              <a:ext uri="{FF2B5EF4-FFF2-40B4-BE49-F238E27FC236}">
                <a16:creationId xmlns:a16="http://schemas.microsoft.com/office/drawing/2014/main" id="{44143F1E-2BE8-4A05-A051-2BDA246BCDFB}"/>
              </a:ext>
            </a:extLst>
          </p:cNvPr>
          <p:cNvSpPr txBox="1">
            <a:spLocks/>
          </p:cNvSpPr>
          <p:nvPr/>
        </p:nvSpPr>
        <p:spPr bwMode="auto">
          <a:xfrm>
            <a:off x="6233074" y="2236612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 dirty="0">
                <a:solidFill>
                  <a:schemeClr val="bg1"/>
                </a:solidFill>
                <a:latin typeface="+mn-lt"/>
              </a:rPr>
              <a:t>Conclure</a:t>
            </a:r>
          </a:p>
        </p:txBody>
      </p:sp>
      <p:sp>
        <p:nvSpPr>
          <p:cNvPr id="53" name="Triangle isocèle 52">
            <a:extLst>
              <a:ext uri="{FF2B5EF4-FFF2-40B4-BE49-F238E27FC236}">
                <a16:creationId xmlns:a16="http://schemas.microsoft.com/office/drawing/2014/main" id="{D387B83B-C232-4E1D-815E-149CFCF33BA4}"/>
              </a:ext>
            </a:extLst>
          </p:cNvPr>
          <p:cNvSpPr/>
          <p:nvPr/>
        </p:nvSpPr>
        <p:spPr bwMode="auto">
          <a:xfrm rot="16200000" flipV="1">
            <a:off x="4858401" y="4090693"/>
            <a:ext cx="2484000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A566B69-AD88-4985-9ED5-986C23A1EAA2}"/>
              </a:ext>
            </a:extLst>
          </p:cNvPr>
          <p:cNvSpPr/>
          <p:nvPr/>
        </p:nvSpPr>
        <p:spPr>
          <a:xfrm>
            <a:off x="179512" y="5837012"/>
            <a:ext cx="8700805" cy="54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defTabSz="966788" eaLnBrk="0" hangingPunct="0">
              <a:lnSpc>
                <a:spcPct val="110000"/>
              </a:lnSpc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b="1" dirty="0">
                <a:latin typeface="+mn-lt"/>
              </a:rPr>
              <a:t>Pour les CCER et contrats de courte durée (PTOM/PEID): plus de flexibilité pour l’évaluation des progrès dans la publication des documents budgétaires clés.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C507D66-771F-438A-B8EE-77059380EB64}"/>
              </a:ext>
            </a:extLst>
          </p:cNvPr>
          <p:cNvSpPr/>
          <p:nvPr/>
        </p:nvSpPr>
        <p:spPr>
          <a:xfrm>
            <a:off x="0" y="6542178"/>
            <a:ext cx="4283968" cy="31582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 marR="0" lvl="1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fr-BE" altLang="es-ES" b="1" i="1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Tw Cen MT"/>
              </a:rPr>
              <a:t>Voir lignes directrices</a:t>
            </a:r>
            <a:r>
              <a:rPr kumimoji="0" lang="fr-BE" altLang="es-ES" b="1" i="1" u="none" strike="noStrike" kern="1200" cap="none" spc="0" normalizeH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Tw Cen MT"/>
              </a:rPr>
              <a:t> - </a:t>
            </a:r>
            <a:r>
              <a:rPr kumimoji="0" lang="fr-BE" altLang="es-ES" b="1" i="1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Tw Cen MT"/>
              </a:rPr>
              <a:t>Annexe 6</a:t>
            </a:r>
          </a:p>
        </p:txBody>
      </p:sp>
    </p:spTree>
    <p:extLst>
      <p:ext uri="{BB962C8B-B14F-4D97-AF65-F5344CB8AC3E}">
        <p14:creationId xmlns:p14="http://schemas.microsoft.com/office/powerpoint/2010/main" val="135113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/>
      <p:bldP spid="38" grpId="0"/>
      <p:bldP spid="39" grpId="0"/>
      <p:bldP spid="40" grpId="0" animBg="1"/>
      <p:bldP spid="44" grpId="0"/>
      <p:bldP spid="51" grpId="0"/>
      <p:bldP spid="52" grpId="0"/>
      <p:bldP spid="53" grpId="0" animBg="1"/>
      <p:bldP spid="54" grpId="0"/>
      <p:bldP spid="5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 dirty="0">
                <a:solidFill>
                  <a:srgbClr val="004494"/>
                </a:solidFill>
                <a:latin typeface="+mn-lt"/>
              </a:rPr>
              <a:t>Plan Module 2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Justification des quatre critères d’éligibilité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Des politiques pertinentes et crédibles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Un programme de réformes de la GFP pertinent et crédible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Transparence et contrôle du budget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Une politique macro-économique orientée vers la stabilité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Mobilisation des ressources financières nationales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endParaRPr lang="fr-BE" sz="2000" i="0" dirty="0">
              <a:solidFill>
                <a:srgbClr val="004494"/>
              </a:solidFill>
            </a:endParaRP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22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3455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74328256-59B6-4788-B164-576F27DFA065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93984DD-DC67-44C7-802C-6058FF2CE0F6}"/>
              </a:ext>
            </a:extLst>
          </p:cNvPr>
          <p:cNvSpPr/>
          <p:nvPr/>
        </p:nvSpPr>
        <p:spPr bwMode="auto">
          <a:xfrm>
            <a:off x="2319808" y="3140968"/>
            <a:ext cx="3095454" cy="3238593"/>
          </a:xfrm>
          <a:prstGeom prst="rect">
            <a:avLst/>
          </a:prstGeom>
          <a:gradFill flip="none" rotWithShape="1">
            <a:gsLst>
              <a:gs pos="0">
                <a:srgbClr val="F5823C">
                  <a:tint val="66000"/>
                  <a:satMod val="160000"/>
                </a:srgbClr>
              </a:gs>
              <a:gs pos="50000">
                <a:srgbClr val="F5823C">
                  <a:tint val="44500"/>
                  <a:satMod val="160000"/>
                </a:srgbClr>
              </a:gs>
              <a:gs pos="100000">
                <a:srgbClr val="F5823C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61" name="Flèche : pentagone 81">
            <a:extLst>
              <a:ext uri="{FF2B5EF4-FFF2-40B4-BE49-F238E27FC236}">
                <a16:creationId xmlns:a16="http://schemas.microsoft.com/office/drawing/2014/main" id="{DF4D818A-7188-4826-B778-1F409BBF2ED3}"/>
              </a:ext>
            </a:extLst>
          </p:cNvPr>
          <p:cNvSpPr/>
          <p:nvPr/>
        </p:nvSpPr>
        <p:spPr bwMode="auto">
          <a:xfrm>
            <a:off x="-775" y="2945548"/>
            <a:ext cx="2284845" cy="3168000"/>
          </a:xfrm>
          <a:custGeom>
            <a:avLst/>
            <a:gdLst>
              <a:gd name="connsiteX0" fmla="*/ 0 w 1098316"/>
              <a:gd name="connsiteY0" fmla="*/ 0 h 2000571"/>
              <a:gd name="connsiteX1" fmla="*/ 549158 w 1098316"/>
              <a:gd name="connsiteY1" fmla="*/ 0 h 2000571"/>
              <a:gd name="connsiteX2" fmla="*/ 1098316 w 1098316"/>
              <a:gd name="connsiteY2" fmla="*/ 1000286 h 2000571"/>
              <a:gd name="connsiteX3" fmla="*/ 549158 w 1098316"/>
              <a:gd name="connsiteY3" fmla="*/ 2000571 h 2000571"/>
              <a:gd name="connsiteX4" fmla="*/ 0 w 1098316"/>
              <a:gd name="connsiteY4" fmla="*/ 2000571 h 2000571"/>
              <a:gd name="connsiteX5" fmla="*/ 0 w 1098316"/>
              <a:gd name="connsiteY5" fmla="*/ 0 h 2000571"/>
              <a:gd name="connsiteX0" fmla="*/ 914400 w 2012716"/>
              <a:gd name="connsiteY0" fmla="*/ 0 h 2000571"/>
              <a:gd name="connsiteX1" fmla="*/ 1463558 w 2012716"/>
              <a:gd name="connsiteY1" fmla="*/ 0 h 2000571"/>
              <a:gd name="connsiteX2" fmla="*/ 2012716 w 2012716"/>
              <a:gd name="connsiteY2" fmla="*/ 1000286 h 2000571"/>
              <a:gd name="connsiteX3" fmla="*/ 1463558 w 2012716"/>
              <a:gd name="connsiteY3" fmla="*/ 2000571 h 2000571"/>
              <a:gd name="connsiteX4" fmla="*/ 0 w 2012716"/>
              <a:gd name="connsiteY4" fmla="*/ 1981521 h 2000571"/>
              <a:gd name="connsiteX5" fmla="*/ 914400 w 2012716"/>
              <a:gd name="connsiteY5" fmla="*/ 0 h 2000571"/>
              <a:gd name="connsiteX0" fmla="*/ 0 w 2012716"/>
              <a:gd name="connsiteY0" fmla="*/ 9525 h 2000571"/>
              <a:gd name="connsiteX1" fmla="*/ 1463558 w 2012716"/>
              <a:gd name="connsiteY1" fmla="*/ 0 h 2000571"/>
              <a:gd name="connsiteX2" fmla="*/ 2012716 w 2012716"/>
              <a:gd name="connsiteY2" fmla="*/ 1000286 h 2000571"/>
              <a:gd name="connsiteX3" fmla="*/ 1463558 w 2012716"/>
              <a:gd name="connsiteY3" fmla="*/ 2000571 h 2000571"/>
              <a:gd name="connsiteX4" fmla="*/ 0 w 2012716"/>
              <a:gd name="connsiteY4" fmla="*/ 1981521 h 2000571"/>
              <a:gd name="connsiteX5" fmla="*/ 0 w 2012716"/>
              <a:gd name="connsiteY5" fmla="*/ 9525 h 2000571"/>
              <a:gd name="connsiteX0" fmla="*/ 19050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19050 w 2031766"/>
              <a:gd name="connsiteY5" fmla="*/ 9525 h 2000571"/>
              <a:gd name="connsiteX0" fmla="*/ 9525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9525 w 2031766"/>
              <a:gd name="connsiteY5" fmla="*/ 9525 h 2000571"/>
              <a:gd name="connsiteX0" fmla="*/ 9525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9525 w 2031766"/>
              <a:gd name="connsiteY5" fmla="*/ 9525 h 2000571"/>
              <a:gd name="connsiteX0" fmla="*/ 0 w 2022241"/>
              <a:gd name="connsiteY0" fmla="*/ 9525 h 2000571"/>
              <a:gd name="connsiteX1" fmla="*/ 1473083 w 2022241"/>
              <a:gd name="connsiteY1" fmla="*/ 0 h 2000571"/>
              <a:gd name="connsiteX2" fmla="*/ 2022241 w 2022241"/>
              <a:gd name="connsiteY2" fmla="*/ 1000286 h 2000571"/>
              <a:gd name="connsiteX3" fmla="*/ 1473083 w 2022241"/>
              <a:gd name="connsiteY3" fmla="*/ 2000571 h 2000571"/>
              <a:gd name="connsiteX4" fmla="*/ 161925 w 2022241"/>
              <a:gd name="connsiteY4" fmla="*/ 2000571 h 2000571"/>
              <a:gd name="connsiteX5" fmla="*/ 0 w 2022241"/>
              <a:gd name="connsiteY5" fmla="*/ 9525 h 2000571"/>
              <a:gd name="connsiteX0" fmla="*/ 0 w 1860316"/>
              <a:gd name="connsiteY0" fmla="*/ 9525 h 2000571"/>
              <a:gd name="connsiteX1" fmla="*/ 1311158 w 1860316"/>
              <a:gd name="connsiteY1" fmla="*/ 0 h 2000571"/>
              <a:gd name="connsiteX2" fmla="*/ 1860316 w 1860316"/>
              <a:gd name="connsiteY2" fmla="*/ 1000286 h 2000571"/>
              <a:gd name="connsiteX3" fmla="*/ 1311158 w 1860316"/>
              <a:gd name="connsiteY3" fmla="*/ 2000571 h 2000571"/>
              <a:gd name="connsiteX4" fmla="*/ 0 w 1860316"/>
              <a:gd name="connsiteY4" fmla="*/ 2000571 h 2000571"/>
              <a:gd name="connsiteX5" fmla="*/ 0 w 1860316"/>
              <a:gd name="connsiteY5" fmla="*/ 9525 h 2000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60316" h="2000571">
                <a:moveTo>
                  <a:pt x="0" y="9525"/>
                </a:moveTo>
                <a:lnTo>
                  <a:pt x="1311158" y="0"/>
                </a:lnTo>
                <a:lnTo>
                  <a:pt x="1860316" y="1000286"/>
                </a:lnTo>
                <a:lnTo>
                  <a:pt x="1311158" y="2000571"/>
                </a:lnTo>
                <a:lnTo>
                  <a:pt x="0" y="2000571"/>
                </a:lnTo>
                <a:lnTo>
                  <a:pt x="0" y="9525"/>
                </a:lnTo>
                <a:close/>
              </a:path>
            </a:pathLst>
          </a:custGeom>
          <a:solidFill>
            <a:srgbClr val="2D9E4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3" name="Espace réservé du contenu 8">
            <a:extLst>
              <a:ext uri="{FF2B5EF4-FFF2-40B4-BE49-F238E27FC236}">
                <a16:creationId xmlns:a16="http://schemas.microsoft.com/office/drawing/2014/main" id="{176D97E5-9A18-4E90-ACE1-1052A41EB93D}"/>
              </a:ext>
            </a:extLst>
          </p:cNvPr>
          <p:cNvSpPr txBox="1">
            <a:spLocks/>
          </p:cNvSpPr>
          <p:nvPr/>
        </p:nvSpPr>
        <p:spPr>
          <a:xfrm>
            <a:off x="395536" y="1412775"/>
            <a:ext cx="8748464" cy="809867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fr-BE" sz="2000" b="1" i="0" cap="all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Critère d’éligibilité relatif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BE" sz="2000" b="1" i="0" cap="all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À la stabilité du cadre macroéconomique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2602A4B-3DD5-4FFB-B80A-A86CB7DB55CE}"/>
              </a:ext>
            </a:extLst>
          </p:cNvPr>
          <p:cNvSpPr/>
          <p:nvPr/>
        </p:nvSpPr>
        <p:spPr bwMode="auto">
          <a:xfrm>
            <a:off x="2335653" y="2986757"/>
            <a:ext cx="2923365" cy="323483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55" name="Espace réservé du contenu 8">
            <a:extLst>
              <a:ext uri="{FF2B5EF4-FFF2-40B4-BE49-F238E27FC236}">
                <a16:creationId xmlns:a16="http://schemas.microsoft.com/office/drawing/2014/main" id="{A830E6B3-F5A5-4AFD-B7E2-6E88BB28163F}"/>
              </a:ext>
            </a:extLst>
          </p:cNvPr>
          <p:cNvSpPr txBox="1">
            <a:spLocks/>
          </p:cNvSpPr>
          <p:nvPr/>
        </p:nvSpPr>
        <p:spPr>
          <a:xfrm>
            <a:off x="2469628" y="3560740"/>
            <a:ext cx="2974677" cy="3070998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defTabSz="966788" eaLnBrk="0" hangingPunct="0">
              <a:lnSpc>
                <a:spcPct val="90000"/>
              </a:lnSpc>
              <a:buNone/>
            </a:pPr>
            <a:r>
              <a:rPr lang="fr-BE" sz="1600" b="1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</a:rPr>
              <a:t>Le mix des politiques macroéconomiques (notamment budgétaire, monétaire et de change)</a:t>
            </a:r>
            <a:r>
              <a:rPr lang="fr-BE" sz="1600" b="0" dirty="0">
                <a:solidFill>
                  <a:srgbClr val="F5823C"/>
                </a:solidFill>
                <a:latin typeface="+mn-lt"/>
              </a:rPr>
              <a:t> </a:t>
            </a:r>
            <a:r>
              <a:rPr lang="fr-BE" sz="1600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</a:rPr>
              <a:t>doit concourir à la stabilité macroéconomique.</a:t>
            </a:r>
          </a:p>
        </p:txBody>
      </p:sp>
      <p:sp>
        <p:nvSpPr>
          <p:cNvPr id="59" name="Espace réservé du contenu 8">
            <a:extLst>
              <a:ext uri="{FF2B5EF4-FFF2-40B4-BE49-F238E27FC236}">
                <a16:creationId xmlns:a16="http://schemas.microsoft.com/office/drawing/2014/main" id="{BCE184F7-7376-4D87-9346-FE27DC8B4520}"/>
              </a:ext>
            </a:extLst>
          </p:cNvPr>
          <p:cNvSpPr txBox="1">
            <a:spLocks/>
          </p:cNvSpPr>
          <p:nvPr/>
        </p:nvSpPr>
        <p:spPr>
          <a:xfrm>
            <a:off x="-36512" y="3140968"/>
            <a:ext cx="1894889" cy="2592287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La stabilité macro-économique est indispensable pour promouvoir une croissance durable et inclusive et permettre une réduction de</a:t>
            </a:r>
            <a:br>
              <a:rPr lang="fr-BE" sz="1400" b="1" i="0" dirty="0">
                <a:solidFill>
                  <a:schemeClr val="bg1"/>
                </a:solidFill>
                <a:latin typeface="+mn-lt"/>
              </a:rPr>
            </a:br>
            <a:r>
              <a:rPr lang="fr-BE" sz="1400" b="1" i="0" dirty="0">
                <a:solidFill>
                  <a:schemeClr val="bg1"/>
                </a:solidFill>
                <a:latin typeface="+mn-lt"/>
              </a:rPr>
              <a:t>la pauvreté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98EE86-8636-4642-89CD-64C326C2E115}"/>
              </a:ext>
            </a:extLst>
          </p:cNvPr>
          <p:cNvSpPr/>
          <p:nvPr/>
        </p:nvSpPr>
        <p:spPr bwMode="auto">
          <a:xfrm>
            <a:off x="6049652" y="3438991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96B09B7-F1E4-4913-BC7F-E727EB7C3E8A}"/>
              </a:ext>
            </a:extLst>
          </p:cNvPr>
          <p:cNvSpPr/>
          <p:nvPr/>
        </p:nvSpPr>
        <p:spPr bwMode="auto">
          <a:xfrm>
            <a:off x="6056082" y="3946908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E51159B-94B2-4735-87B0-0FC5062F6491}"/>
              </a:ext>
            </a:extLst>
          </p:cNvPr>
          <p:cNvSpPr/>
          <p:nvPr/>
        </p:nvSpPr>
        <p:spPr bwMode="auto">
          <a:xfrm>
            <a:off x="6056082" y="4455879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FB0806-7DF9-4A22-BCA4-9C16F20120A0}"/>
              </a:ext>
            </a:extLst>
          </p:cNvPr>
          <p:cNvSpPr/>
          <p:nvPr/>
        </p:nvSpPr>
        <p:spPr bwMode="auto">
          <a:xfrm>
            <a:off x="6056082" y="4959447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CAD0557-A428-4E84-9357-63DB890215BD}"/>
              </a:ext>
            </a:extLst>
          </p:cNvPr>
          <p:cNvSpPr/>
          <p:nvPr/>
        </p:nvSpPr>
        <p:spPr bwMode="auto">
          <a:xfrm>
            <a:off x="6056082" y="5468418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161E09B-AF23-4CC7-9EE2-59C9F07AD2CB}"/>
              </a:ext>
            </a:extLst>
          </p:cNvPr>
          <p:cNvSpPr/>
          <p:nvPr/>
        </p:nvSpPr>
        <p:spPr bwMode="auto">
          <a:xfrm>
            <a:off x="6043222" y="5977086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9" name="Espace réservé du contenu 8">
            <a:extLst>
              <a:ext uri="{FF2B5EF4-FFF2-40B4-BE49-F238E27FC236}">
                <a16:creationId xmlns:a16="http://schemas.microsoft.com/office/drawing/2014/main" id="{F28A1727-1D9D-45F1-B9B7-FE6DBFDB2CC4}"/>
              </a:ext>
            </a:extLst>
          </p:cNvPr>
          <p:cNvSpPr txBox="1">
            <a:spLocks/>
          </p:cNvSpPr>
          <p:nvPr/>
        </p:nvSpPr>
        <p:spPr>
          <a:xfrm>
            <a:off x="6056082" y="3461788"/>
            <a:ext cx="2918632" cy="430656"/>
          </a:xfrm>
          <a:prstGeom prst="rect">
            <a:avLst/>
          </a:prstGeom>
          <a:solidFill>
            <a:srgbClr val="1FACE0"/>
          </a:solidFill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</a:rPr>
              <a:t>Conditions </a:t>
            </a:r>
            <a:r>
              <a:rPr lang="fr-BE" sz="1300" b="1" i="0" dirty="0" err="1">
                <a:solidFill>
                  <a:schemeClr val="bg1"/>
                </a:solidFill>
                <a:latin typeface="+mn-lt"/>
              </a:rPr>
              <a:t>macroécono-miques</a:t>
            </a:r>
            <a:r>
              <a:rPr lang="fr-BE" sz="1300" b="1" i="0" dirty="0">
                <a:solidFill>
                  <a:schemeClr val="bg1"/>
                </a:solidFill>
                <a:latin typeface="+mn-lt"/>
              </a:rPr>
              <a:t> internes et externes  </a:t>
            </a:r>
          </a:p>
        </p:txBody>
      </p:sp>
      <p:sp>
        <p:nvSpPr>
          <p:cNvPr id="50" name="Espace réservé du contenu 8">
            <a:extLst>
              <a:ext uri="{FF2B5EF4-FFF2-40B4-BE49-F238E27FC236}">
                <a16:creationId xmlns:a16="http://schemas.microsoft.com/office/drawing/2014/main" id="{ECE84C35-FD06-4651-9247-939DCC91FAF1}"/>
              </a:ext>
            </a:extLst>
          </p:cNvPr>
          <p:cNvSpPr txBox="1">
            <a:spLocks/>
          </p:cNvSpPr>
          <p:nvPr/>
        </p:nvSpPr>
        <p:spPr>
          <a:xfrm>
            <a:off x="6153677" y="3983659"/>
            <a:ext cx="2736303" cy="430656"/>
          </a:xfrm>
          <a:prstGeom prst="rect">
            <a:avLst/>
          </a:prstGeom>
          <a:solidFill>
            <a:srgbClr val="1FACE0"/>
          </a:solidFill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</a:rPr>
              <a:t>Adéquation des politiques mises en œuvre</a:t>
            </a:r>
          </a:p>
        </p:txBody>
      </p:sp>
      <p:sp>
        <p:nvSpPr>
          <p:cNvPr id="52" name="Espace réservé du contenu 8">
            <a:extLst>
              <a:ext uri="{FF2B5EF4-FFF2-40B4-BE49-F238E27FC236}">
                <a16:creationId xmlns:a16="http://schemas.microsoft.com/office/drawing/2014/main" id="{F95C17B5-C060-4FCB-9452-EFAAD4FF0974}"/>
              </a:ext>
            </a:extLst>
          </p:cNvPr>
          <p:cNvSpPr txBox="1">
            <a:spLocks/>
          </p:cNvSpPr>
          <p:nvPr/>
        </p:nvSpPr>
        <p:spPr>
          <a:xfrm>
            <a:off x="6153677" y="4476049"/>
            <a:ext cx="2736303" cy="430656"/>
          </a:xfrm>
          <a:prstGeom prst="rect">
            <a:avLst/>
          </a:prstGeom>
          <a:solidFill>
            <a:srgbClr val="1FACE0"/>
          </a:solidFill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Vulnérabilité</a:t>
            </a:r>
            <a:b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aux chocs externes </a:t>
            </a:r>
          </a:p>
        </p:txBody>
      </p:sp>
      <p:sp>
        <p:nvSpPr>
          <p:cNvPr id="53" name="Espace réservé du contenu 8">
            <a:extLst>
              <a:ext uri="{FF2B5EF4-FFF2-40B4-BE49-F238E27FC236}">
                <a16:creationId xmlns:a16="http://schemas.microsoft.com/office/drawing/2014/main" id="{25B0CB36-C18B-48B5-8DB6-FF2AE2902DE6}"/>
              </a:ext>
            </a:extLst>
          </p:cNvPr>
          <p:cNvSpPr txBox="1">
            <a:spLocks/>
          </p:cNvSpPr>
          <p:nvPr/>
        </p:nvSpPr>
        <p:spPr>
          <a:xfrm>
            <a:off x="6128290" y="4991771"/>
            <a:ext cx="2736303" cy="430656"/>
          </a:xfrm>
          <a:prstGeom prst="rect">
            <a:avLst/>
          </a:prstGeom>
          <a:solidFill>
            <a:srgbClr val="1FACE0"/>
          </a:solidFill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Soutenabilité des déficits</a:t>
            </a:r>
          </a:p>
        </p:txBody>
      </p:sp>
      <p:sp>
        <p:nvSpPr>
          <p:cNvPr id="54" name="Espace réservé du contenu 8">
            <a:extLst>
              <a:ext uri="{FF2B5EF4-FFF2-40B4-BE49-F238E27FC236}">
                <a16:creationId xmlns:a16="http://schemas.microsoft.com/office/drawing/2014/main" id="{05758752-E20F-4EC0-9065-F660F8A4644E}"/>
              </a:ext>
            </a:extLst>
          </p:cNvPr>
          <p:cNvSpPr txBox="1">
            <a:spLocks/>
          </p:cNvSpPr>
          <p:nvPr/>
        </p:nvSpPr>
        <p:spPr>
          <a:xfrm>
            <a:off x="6153677" y="5495827"/>
            <a:ext cx="2736303" cy="430656"/>
          </a:xfrm>
          <a:prstGeom prst="rect">
            <a:avLst/>
          </a:prstGeom>
          <a:solidFill>
            <a:srgbClr val="1FACE0"/>
          </a:solidFill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Capacité de gestion et de suivi</a:t>
            </a:r>
          </a:p>
        </p:txBody>
      </p:sp>
      <p:sp>
        <p:nvSpPr>
          <p:cNvPr id="60" name="Espace réservé du contenu 8">
            <a:extLst>
              <a:ext uri="{FF2B5EF4-FFF2-40B4-BE49-F238E27FC236}">
                <a16:creationId xmlns:a16="http://schemas.microsoft.com/office/drawing/2014/main" id="{109960E8-FDF7-455A-A431-5AE3A608D6DB}"/>
              </a:ext>
            </a:extLst>
          </p:cNvPr>
          <p:cNvSpPr txBox="1">
            <a:spLocks/>
          </p:cNvSpPr>
          <p:nvPr/>
        </p:nvSpPr>
        <p:spPr>
          <a:xfrm>
            <a:off x="6153677" y="5999883"/>
            <a:ext cx="2736303" cy="430656"/>
          </a:xfrm>
          <a:prstGeom prst="rect">
            <a:avLst/>
          </a:prstGeom>
          <a:solidFill>
            <a:srgbClr val="1FACE0"/>
          </a:solidFill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300" b="1" i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Relations avec le FMI</a:t>
            </a:r>
          </a:p>
        </p:txBody>
      </p: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3FFE159F-D768-4D30-A124-D203268B128F}"/>
              </a:ext>
            </a:extLst>
          </p:cNvPr>
          <p:cNvCxnSpPr>
            <a:cxnSpLocks/>
          </p:cNvCxnSpPr>
          <p:nvPr/>
        </p:nvCxnSpPr>
        <p:spPr bwMode="auto">
          <a:xfrm flipH="1">
            <a:off x="5600730" y="4174411"/>
            <a:ext cx="350712" cy="0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9AE9A0A1-AB9D-42BA-9809-7ADCAD02750B}"/>
              </a:ext>
            </a:extLst>
          </p:cNvPr>
          <p:cNvCxnSpPr>
            <a:cxnSpLocks/>
          </p:cNvCxnSpPr>
          <p:nvPr/>
        </p:nvCxnSpPr>
        <p:spPr bwMode="auto">
          <a:xfrm flipH="1">
            <a:off x="5600730" y="4678467"/>
            <a:ext cx="350712" cy="10495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5B67E63F-8FE8-4CDD-8D50-5BE21AFD3664}"/>
              </a:ext>
            </a:extLst>
          </p:cNvPr>
          <p:cNvCxnSpPr>
            <a:cxnSpLocks/>
          </p:cNvCxnSpPr>
          <p:nvPr/>
        </p:nvCxnSpPr>
        <p:spPr bwMode="auto">
          <a:xfrm flipH="1">
            <a:off x="5600730" y="3669445"/>
            <a:ext cx="350712" cy="0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CFD4ED2E-7496-402A-B6C0-20449FAC71EB}"/>
              </a:ext>
            </a:extLst>
          </p:cNvPr>
          <p:cNvCxnSpPr>
            <a:cxnSpLocks/>
          </p:cNvCxnSpPr>
          <p:nvPr/>
        </p:nvCxnSpPr>
        <p:spPr bwMode="auto">
          <a:xfrm flipH="1">
            <a:off x="5600730" y="5707039"/>
            <a:ext cx="350712" cy="0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90500EBE-6B82-4559-855B-2846D416F7DC}"/>
              </a:ext>
            </a:extLst>
          </p:cNvPr>
          <p:cNvCxnSpPr>
            <a:cxnSpLocks/>
          </p:cNvCxnSpPr>
          <p:nvPr/>
        </p:nvCxnSpPr>
        <p:spPr bwMode="auto">
          <a:xfrm flipH="1">
            <a:off x="5600730" y="6211095"/>
            <a:ext cx="350712" cy="10495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4405044E-09D9-4995-AA09-40E8A0D56B38}"/>
              </a:ext>
            </a:extLst>
          </p:cNvPr>
          <p:cNvCxnSpPr>
            <a:cxnSpLocks/>
          </p:cNvCxnSpPr>
          <p:nvPr/>
        </p:nvCxnSpPr>
        <p:spPr bwMode="auto">
          <a:xfrm flipH="1">
            <a:off x="5600730" y="5202073"/>
            <a:ext cx="350712" cy="0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sp>
        <p:nvSpPr>
          <p:cNvPr id="32" name="Espace réservé du numéro de diapositive 9">
            <a:extLst>
              <a:ext uri="{FF2B5EF4-FFF2-40B4-BE49-F238E27FC236}">
                <a16:creationId xmlns:a16="http://schemas.microsoft.com/office/drawing/2014/main" id="{3EABFF6A-CDF6-4CD6-81E3-59C08E1F9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pPr algn="r"/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 algn="r"/>
              <a:t>23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2" name="Rectangle 3">
            <a:extLst>
              <a:ext uri="{FF2B5EF4-FFF2-40B4-BE49-F238E27FC236}">
                <a16:creationId xmlns:a16="http://schemas.microsoft.com/office/drawing/2014/main" id="{780C6B0B-C412-49C9-8B71-987B7F163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74" y="2355201"/>
            <a:ext cx="1980486" cy="590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BE" sz="1600" b="1" kern="0" dirty="0">
                <a:solidFill>
                  <a:srgbClr val="2D9E48"/>
                </a:solidFill>
              </a:rPr>
              <a:t>Pourquoi</a:t>
            </a: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BE" sz="1600" b="1" kern="0" dirty="0">
                <a:solidFill>
                  <a:srgbClr val="2D9E48"/>
                </a:solidFill>
              </a:rPr>
              <a:t>ce critère ?</a:t>
            </a:r>
          </a:p>
        </p:txBody>
      </p:sp>
      <p:sp>
        <p:nvSpPr>
          <p:cNvPr id="63" name="Rectangle 3">
            <a:extLst>
              <a:ext uri="{FF2B5EF4-FFF2-40B4-BE49-F238E27FC236}">
                <a16:creationId xmlns:a16="http://schemas.microsoft.com/office/drawing/2014/main" id="{49C9D5E0-F02C-437B-A0B5-E2925BF35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6989" y="2499521"/>
            <a:ext cx="2585050" cy="48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1200"/>
              </a:spcBef>
              <a:spcAft>
                <a:spcPts val="1200"/>
              </a:spcAft>
              <a:buClrTx/>
              <a:buFontTx/>
              <a:buNone/>
              <a:defRPr/>
            </a:pPr>
            <a:r>
              <a:rPr lang="fr-BE" sz="1600" kern="0" dirty="0">
                <a:solidFill>
                  <a:srgbClr val="F5823C"/>
                </a:solidFill>
              </a:rPr>
              <a:t>Portée du critère</a:t>
            </a: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39BECE4D-AD7F-4B9C-9300-D5516917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2737" y="2492233"/>
            <a:ext cx="3439330" cy="929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1200"/>
              </a:spcBef>
              <a:spcAft>
                <a:spcPts val="1200"/>
              </a:spcAft>
              <a:buClrTx/>
              <a:buNone/>
              <a:defRPr/>
            </a:pPr>
            <a:r>
              <a:rPr lang="fr-FR" sz="1600" kern="0" dirty="0">
                <a:solidFill>
                  <a:srgbClr val="1FACE0"/>
                </a:solidFill>
              </a:rPr>
              <a:t>Eléments devant être pris en compte pour évaluer de l'éligibilité</a:t>
            </a:r>
            <a:endParaRPr lang="en-BE" sz="1600" kern="0" dirty="0">
              <a:solidFill>
                <a:srgbClr val="1FAC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1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1" grpId="0" animBg="1"/>
      <p:bldP spid="45" grpId="0" animBg="1"/>
      <p:bldP spid="55" grpId="0"/>
      <p:bldP spid="59" grpId="0"/>
      <p:bldP spid="2" grpId="0" animBg="1"/>
      <p:bldP spid="34" grpId="0" animBg="1"/>
      <p:bldP spid="35" grpId="0" animBg="1"/>
      <p:bldP spid="40" grpId="0" animBg="1"/>
      <p:bldP spid="47" grpId="0" animBg="1"/>
      <p:bldP spid="48" grpId="0" animBg="1"/>
      <p:bldP spid="49" grpId="0" animBg="1"/>
      <p:bldP spid="50" grpId="0" animBg="1"/>
      <p:bldP spid="52" grpId="0" animBg="1"/>
      <p:bldP spid="53" grpId="0" animBg="1"/>
      <p:bldP spid="54" grpId="0" animBg="1"/>
      <p:bldP spid="60" grpId="0" animBg="1"/>
      <p:bldP spid="62" grpId="0"/>
      <p:bldP spid="63" grpId="0"/>
      <p:bldP spid="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24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1FA8869-ABD1-4706-936F-3979A73F4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Stabilité macroéconomique</a:t>
            </a:r>
          </a:p>
        </p:txBody>
      </p:sp>
      <p:sp>
        <p:nvSpPr>
          <p:cNvPr id="5" name="Triangle isocèle 4">
            <a:extLst>
              <a:ext uri="{FF2B5EF4-FFF2-40B4-BE49-F238E27FC236}">
                <a16:creationId xmlns:a16="http://schemas.microsoft.com/office/drawing/2014/main" id="{13A3A009-3F75-4662-9B23-5DD558F97152}"/>
              </a:ext>
            </a:extLst>
          </p:cNvPr>
          <p:cNvSpPr/>
          <p:nvPr/>
        </p:nvSpPr>
        <p:spPr bwMode="auto">
          <a:xfrm>
            <a:off x="2772000" y="2594351"/>
            <a:ext cx="3600000" cy="3024547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9" name="Smiley Face 13">
            <a:extLst>
              <a:ext uri="{FF2B5EF4-FFF2-40B4-BE49-F238E27FC236}">
                <a16:creationId xmlns:a16="http://schemas.microsoft.com/office/drawing/2014/main" id="{BCD41C5F-80C4-4D2F-B06E-BD9250ECF31E}"/>
              </a:ext>
            </a:extLst>
          </p:cNvPr>
          <p:cNvSpPr/>
          <p:nvPr/>
        </p:nvSpPr>
        <p:spPr>
          <a:xfrm>
            <a:off x="3766241" y="3803725"/>
            <a:ext cx="1611518" cy="1613334"/>
          </a:xfrm>
          <a:prstGeom prst="smileyFace">
            <a:avLst/>
          </a:prstGeom>
          <a:solidFill>
            <a:srgbClr val="FFC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6C298C-8C59-41D6-9A77-1A3B2765EA7F}"/>
              </a:ext>
            </a:extLst>
          </p:cNvPr>
          <p:cNvSpPr/>
          <p:nvPr/>
        </p:nvSpPr>
        <p:spPr>
          <a:xfrm>
            <a:off x="3527884" y="5589451"/>
            <a:ext cx="2088232" cy="30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66788" eaLnBrk="0" hangingPunct="0">
              <a:lnSpc>
                <a:spcPct val="110000"/>
              </a:lnSpc>
              <a:spcBef>
                <a:spcPts val="600"/>
              </a:spcBef>
              <a:buClr>
                <a:schemeClr val="bg1"/>
              </a:buClr>
              <a:defRPr/>
            </a:pPr>
            <a:r>
              <a:rPr lang="fr-BE" sz="1400" b="1">
                <a:latin typeface="+mn-lt"/>
              </a:rPr>
              <a:t>Politicien content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4A35E4E2-E65E-4ACF-9B70-486B6D924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029" y="5602940"/>
            <a:ext cx="1692771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fr-BE" sz="2000" b="1" cap="all">
                <a:solidFill>
                  <a:srgbClr val="2D9E48"/>
                </a:solidFill>
                <a:latin typeface="+mn-lt"/>
                <a:ea typeface="+mj-ea"/>
                <a:cs typeface="+mj-cs"/>
              </a:rPr>
              <a:t>Dépenses</a:t>
            </a:r>
          </a:p>
        </p:txBody>
      </p:sp>
      <p:sp>
        <p:nvSpPr>
          <p:cNvPr id="12" name="AutoShape 9">
            <a:extLst>
              <a:ext uri="{FF2B5EF4-FFF2-40B4-BE49-F238E27FC236}">
                <a16:creationId xmlns:a16="http://schemas.microsoft.com/office/drawing/2014/main" id="{529B7B47-6C81-4073-B78F-E26A50B58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415" y="4898898"/>
            <a:ext cx="720000" cy="720000"/>
          </a:xfrm>
          <a:prstGeom prst="upArrow">
            <a:avLst>
              <a:gd name="adj1" fmla="val 50000"/>
              <a:gd name="adj2" fmla="val 64344"/>
            </a:avLst>
          </a:prstGeom>
          <a:solidFill>
            <a:srgbClr val="2D9E48"/>
          </a:solidFill>
          <a:ln w="508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ts val="2000"/>
              </a:lnSpc>
              <a:spcBef>
                <a:spcPct val="50000"/>
              </a:spcBef>
            </a:pPr>
            <a:endParaRPr lang="fr-BE" sz="2000" b="1">
              <a:solidFill>
                <a:schemeClr val="bg2"/>
              </a:solidFill>
              <a:latin typeface="+mj-lt"/>
            </a:endParaRPr>
          </a:p>
        </p:txBody>
      </p:sp>
      <p:sp>
        <p:nvSpPr>
          <p:cNvPr id="22" name="AutoShape 9">
            <a:extLst>
              <a:ext uri="{FF2B5EF4-FFF2-40B4-BE49-F238E27FC236}">
                <a16:creationId xmlns:a16="http://schemas.microsoft.com/office/drawing/2014/main" id="{936A27D8-5608-44ED-BE20-EB36E318681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256116" y="2535176"/>
            <a:ext cx="720000" cy="720000"/>
          </a:xfrm>
          <a:prstGeom prst="upArrow">
            <a:avLst>
              <a:gd name="adj1" fmla="val 50000"/>
              <a:gd name="adj2" fmla="val 64344"/>
            </a:avLst>
          </a:prstGeom>
          <a:solidFill>
            <a:srgbClr val="1FACE0"/>
          </a:solidFill>
          <a:ln w="508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lnSpc>
                <a:spcPts val="2000"/>
              </a:lnSpc>
              <a:spcBef>
                <a:spcPct val="50000"/>
              </a:spcBef>
            </a:pPr>
            <a:endParaRPr lang="fr-BE" sz="2000" b="1">
              <a:solidFill>
                <a:schemeClr val="bg2"/>
              </a:solidFill>
              <a:latin typeface="+mj-lt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7C77A624-3F54-4671-B2F9-D45CE26DA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716" y="2105604"/>
            <a:ext cx="128080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l" defTabSz="762000"/>
            <a:r>
              <a:rPr lang="fr-BE" sz="2000" b="1" cap="all">
                <a:solidFill>
                  <a:srgbClr val="1FACE0"/>
                </a:solidFill>
                <a:latin typeface="+mn-lt"/>
                <a:ea typeface="+mj-ea"/>
                <a:cs typeface="+mj-cs"/>
              </a:rPr>
              <a:t>Dettes</a:t>
            </a: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7D5DA5CA-2ACA-4F4D-B0AB-71FE0F4EF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1498" y="5545451"/>
            <a:ext cx="1692771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ctr" defTabSz="762000"/>
            <a:r>
              <a:rPr lang="fr-BE" sz="2000" b="1" cap="all">
                <a:solidFill>
                  <a:srgbClr val="F5823C"/>
                </a:solidFill>
                <a:latin typeface="+mn-lt"/>
                <a:ea typeface="+mj-ea"/>
                <a:cs typeface="+mj-cs"/>
              </a:rPr>
              <a:t>Impôts</a:t>
            </a:r>
          </a:p>
        </p:txBody>
      </p:sp>
      <p:sp>
        <p:nvSpPr>
          <p:cNvPr id="26" name="AutoShape 9">
            <a:extLst>
              <a:ext uri="{FF2B5EF4-FFF2-40B4-BE49-F238E27FC236}">
                <a16:creationId xmlns:a16="http://schemas.microsoft.com/office/drawing/2014/main" id="{34080BDE-17E5-40A3-BAFD-FFE6620D7A8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127883" y="4898898"/>
            <a:ext cx="720000" cy="720000"/>
          </a:xfrm>
          <a:prstGeom prst="upArrow">
            <a:avLst>
              <a:gd name="adj1" fmla="val 50000"/>
              <a:gd name="adj2" fmla="val 64344"/>
            </a:avLst>
          </a:prstGeom>
          <a:solidFill>
            <a:srgbClr val="F5823C"/>
          </a:solidFill>
          <a:ln w="508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ts val="2000"/>
              </a:lnSpc>
              <a:spcBef>
                <a:spcPct val="50000"/>
              </a:spcBef>
            </a:pPr>
            <a:endParaRPr lang="fr-BE" sz="2000" b="1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673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/>
      <p:bldP spid="11" grpId="0"/>
      <p:bldP spid="12" grpId="0" animBg="1"/>
      <p:bldP spid="22" grpId="0" animBg="1"/>
      <p:bldP spid="23" grpId="0"/>
      <p:bldP spid="24" grpId="0"/>
      <p:bldP spid="2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92370"/>
            <a:ext cx="8460000" cy="773278"/>
          </a:xfrm>
        </p:spPr>
        <p:txBody>
          <a:bodyPr/>
          <a:lstStyle/>
          <a:p>
            <a:pPr marL="0"/>
            <a:r>
              <a:rPr lang="fr-BE" sz="2000" cap="all">
                <a:solidFill>
                  <a:srgbClr val="004494"/>
                </a:solidFill>
                <a:latin typeface="+mn-lt"/>
              </a:rPr>
              <a:t>Un cadre macroéconomique stable</a:t>
            </a:r>
            <a:br>
              <a:rPr lang="fr-BE" sz="2000" cap="all">
                <a:solidFill>
                  <a:srgbClr val="004494"/>
                </a:solidFill>
                <a:latin typeface="+mn-lt"/>
              </a:rPr>
            </a:br>
            <a:r>
              <a:rPr lang="fr-BE" sz="2000" cap="all">
                <a:solidFill>
                  <a:srgbClr val="004494"/>
                </a:solidFill>
                <a:latin typeface="+mn-lt"/>
              </a:rPr>
              <a:t>Qu’est ce que celà signifie ?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2060848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450850" algn="l"/>
              </a:tabLst>
              <a:defRPr/>
            </a:pPr>
            <a:r>
              <a:rPr lang="fr-BE" sz="1600" dirty="0">
                <a:solidFill>
                  <a:srgbClr val="004494"/>
                </a:solidFill>
                <a:ea typeface="+mj-ea"/>
                <a:cs typeface="+mj-cs"/>
              </a:rPr>
              <a:t>Stabilité macroéconomique : </a:t>
            </a: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</a:rPr>
              <a:t>crée les conditions d’un</a:t>
            </a: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  <a:sym typeface="Wingdings" pitchFamily="2" charset="2"/>
              </a:rPr>
              <a:t> </a:t>
            </a:r>
            <a:r>
              <a:rPr lang="fr-BE" sz="1600" dirty="0">
                <a:solidFill>
                  <a:srgbClr val="004494"/>
                </a:solidFill>
                <a:ea typeface="+mj-ea"/>
                <a:cs typeface="+mj-cs"/>
                <a:sym typeface="Wingdings" pitchFamily="2" charset="2"/>
              </a:rPr>
              <a:t>environnement propice </a:t>
            </a: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  <a:sym typeface="Wingdings" pitchFamily="2" charset="2"/>
              </a:rPr>
              <a:t>permettant au </a:t>
            </a:r>
            <a:r>
              <a:rPr lang="fr-BE" sz="1600" dirty="0">
                <a:solidFill>
                  <a:srgbClr val="004494"/>
                </a:solidFill>
                <a:ea typeface="+mj-ea"/>
                <a:cs typeface="+mj-cs"/>
                <a:sym typeface="Wingdings" pitchFamily="2" charset="2"/>
              </a:rPr>
              <a:t>gouvernement et au secteur privé d’investir </a:t>
            </a: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  <a:sym typeface="Wingdings" pitchFamily="2" charset="2"/>
              </a:rPr>
              <a:t>et</a:t>
            </a:r>
            <a:r>
              <a:rPr lang="fr-BE" sz="1600" dirty="0">
                <a:solidFill>
                  <a:srgbClr val="004494"/>
                </a:solidFill>
                <a:ea typeface="+mj-ea"/>
                <a:cs typeface="+mj-cs"/>
                <a:sym typeface="Wingdings" pitchFamily="2" charset="2"/>
              </a:rPr>
              <a:t> d’anticiper </a:t>
            </a: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  <a:sym typeface="Wingdings" pitchFamily="2" charset="2"/>
              </a:rPr>
              <a:t>les changements de situations.</a:t>
            </a:r>
          </a:p>
          <a:p>
            <a:pPr marL="355600" lvl="1" indent="-355600" defTabSz="457200" eaLnBrk="1" hangingPunct="1">
              <a:lnSpc>
                <a:spcPct val="110000"/>
              </a:lnSpc>
              <a:spcBef>
                <a:spcPts val="18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450850" algn="l"/>
              </a:tabLst>
              <a:defRPr/>
            </a:pPr>
            <a:r>
              <a:rPr lang="fr-BE" sz="1600" dirty="0">
                <a:solidFill>
                  <a:srgbClr val="004494"/>
                </a:solidFill>
                <a:ea typeface="+mj-ea"/>
                <a:cs typeface="+mj-cs"/>
              </a:rPr>
              <a:t>Instabilité macroéconomique : </a:t>
            </a:r>
            <a:r>
              <a:rPr lang="fr-BE" sz="1600" dirty="0">
                <a:solidFill>
                  <a:srgbClr val="004494"/>
                </a:solidFill>
                <a:ea typeface="+mj-ea"/>
                <a:cs typeface="+mj-cs"/>
                <a:sym typeface="Wingdings" pitchFamily="2" charset="2"/>
              </a:rPr>
              <a:t>rupture des équilibres macro-financiers et risques majeurs </a:t>
            </a: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  <a:sym typeface="Wingdings" pitchFamily="2" charset="2"/>
              </a:rPr>
              <a:t>que l’AB ne puisse atteindre ses objectifs :</a:t>
            </a:r>
          </a:p>
          <a:p>
            <a:pPr marL="531813" lvl="1" indent="-173038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Courier New" panose="02070309020205020404" pitchFamily="49" charset="0"/>
              <a:buChar char="o"/>
              <a:defRPr/>
            </a:pP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</a:rPr>
              <a:t>Déficits intérieurs et extérieurs insoutenables</a:t>
            </a:r>
          </a:p>
          <a:p>
            <a:pPr marL="531813" lvl="1" indent="-173038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Courier New" panose="02070309020205020404" pitchFamily="49" charset="0"/>
              <a:buChar char="o"/>
              <a:defRPr/>
            </a:pP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</a:rPr>
              <a:t>Fluctuations de l’activité économique</a:t>
            </a:r>
          </a:p>
          <a:p>
            <a:pPr marL="531813" lvl="1" indent="-173038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Courier New" panose="02070309020205020404" pitchFamily="49" charset="0"/>
              <a:buChar char="o"/>
              <a:defRPr/>
            </a:pP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</a:rPr>
              <a:t>Inflation élevée et/ou volatile</a:t>
            </a:r>
          </a:p>
          <a:p>
            <a:pPr marL="531813" lvl="1" indent="-173038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Courier New" panose="02070309020205020404" pitchFamily="49" charset="0"/>
              <a:buChar char="o"/>
              <a:defRPr/>
            </a:pPr>
            <a:r>
              <a:rPr lang="fr-BE" sz="1600" b="0" dirty="0">
                <a:solidFill>
                  <a:srgbClr val="004494"/>
                </a:solidFill>
                <a:ea typeface="+mj-ea"/>
                <a:cs typeface="+mj-cs"/>
              </a:rPr>
              <a:t>Volatilité excessive du cours du change et des marchés financiers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18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450850" algn="l"/>
              </a:tabLst>
              <a:defRPr/>
            </a:pPr>
            <a:r>
              <a:rPr lang="fr-BE" sz="1600" dirty="0">
                <a:solidFill>
                  <a:srgbClr val="C00000"/>
                </a:solidFill>
                <a:ea typeface="+mj-ea"/>
                <a:cs typeface="+mj-cs"/>
              </a:rPr>
              <a:t>Stabilité macroéconomique : </a:t>
            </a:r>
            <a:r>
              <a:rPr lang="fr-BE" sz="1600" dirty="0">
                <a:solidFill>
                  <a:srgbClr val="004494"/>
                </a:solidFill>
                <a:ea typeface="+mj-ea"/>
                <a:cs typeface="+mj-cs"/>
              </a:rPr>
              <a:t>prérequis pour croissance durable et inclusive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25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593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92370"/>
            <a:ext cx="8550480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Cadre macroéconomique et budget public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26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lèche : pentagone 6">
            <a:extLst>
              <a:ext uri="{FF2B5EF4-FFF2-40B4-BE49-F238E27FC236}">
                <a16:creationId xmlns:a16="http://schemas.microsoft.com/office/drawing/2014/main" id="{19CDC92A-74C5-45E8-9F0A-5844074B32CE}"/>
              </a:ext>
            </a:extLst>
          </p:cNvPr>
          <p:cNvSpPr/>
          <p:nvPr/>
        </p:nvSpPr>
        <p:spPr bwMode="auto">
          <a:xfrm rot="16200000">
            <a:off x="1464883" y="839633"/>
            <a:ext cx="898585" cy="3240000"/>
          </a:xfrm>
          <a:prstGeom prst="homePlate">
            <a:avLst/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75D72D-33D0-4D06-B4C5-97262DF1A7A2}"/>
              </a:ext>
            </a:extLst>
          </p:cNvPr>
          <p:cNvSpPr/>
          <p:nvPr/>
        </p:nvSpPr>
        <p:spPr bwMode="auto">
          <a:xfrm>
            <a:off x="294175" y="2852936"/>
            <a:ext cx="3240000" cy="648000"/>
          </a:xfrm>
          <a:prstGeom prst="rect">
            <a:avLst/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F581406A-C24B-465D-B634-27CE51D625D4}"/>
              </a:ext>
            </a:extLst>
          </p:cNvPr>
          <p:cNvSpPr txBox="1">
            <a:spLocks/>
          </p:cNvSpPr>
          <p:nvPr/>
        </p:nvSpPr>
        <p:spPr bwMode="auto">
          <a:xfrm>
            <a:off x="294175" y="2564904"/>
            <a:ext cx="324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eaLnBrk="0" hangingPunct="0">
              <a:spcBef>
                <a:spcPct val="0"/>
              </a:spcBef>
              <a:buClrTx/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Cadre macroéconomique</a:t>
            </a:r>
          </a:p>
          <a:p>
            <a:pPr marL="0" lvl="0" indent="0" algn="ctr" eaLnBrk="0" hangingPunct="0">
              <a:spcBef>
                <a:spcPct val="0"/>
              </a:spcBef>
              <a:buClrTx/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Convenu régulièrement avec, ou suivi, par le FMI</a:t>
            </a:r>
          </a:p>
        </p:txBody>
      </p:sp>
      <p:sp>
        <p:nvSpPr>
          <p:cNvPr id="13" name="Flèche : pentagone 12">
            <a:extLst>
              <a:ext uri="{FF2B5EF4-FFF2-40B4-BE49-F238E27FC236}">
                <a16:creationId xmlns:a16="http://schemas.microsoft.com/office/drawing/2014/main" id="{A7FDE837-B8C4-4738-9DA8-2E8DEB840AB0}"/>
              </a:ext>
            </a:extLst>
          </p:cNvPr>
          <p:cNvSpPr/>
          <p:nvPr/>
        </p:nvSpPr>
        <p:spPr bwMode="auto">
          <a:xfrm rot="16200000">
            <a:off x="1464883" y="2211875"/>
            <a:ext cx="898584" cy="3240000"/>
          </a:xfrm>
          <a:prstGeom prst="homePlate">
            <a:avLst/>
          </a:prstGeom>
          <a:solidFill>
            <a:srgbClr val="1FACE0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DA7F24-C5D8-4D41-BA6E-7EF4DFEA417A}"/>
              </a:ext>
            </a:extLst>
          </p:cNvPr>
          <p:cNvSpPr/>
          <p:nvPr/>
        </p:nvSpPr>
        <p:spPr bwMode="auto">
          <a:xfrm>
            <a:off x="294175" y="4225178"/>
            <a:ext cx="3240000" cy="648000"/>
          </a:xfrm>
          <a:prstGeom prst="rect">
            <a:avLst/>
          </a:prstGeom>
          <a:solidFill>
            <a:srgbClr val="1FACE0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6" name="Flèche : pentagone 15">
            <a:extLst>
              <a:ext uri="{FF2B5EF4-FFF2-40B4-BE49-F238E27FC236}">
                <a16:creationId xmlns:a16="http://schemas.microsoft.com/office/drawing/2014/main" id="{C7FB8203-705B-495C-8561-1F7F8BDE7AE1}"/>
              </a:ext>
            </a:extLst>
          </p:cNvPr>
          <p:cNvSpPr/>
          <p:nvPr/>
        </p:nvSpPr>
        <p:spPr bwMode="auto">
          <a:xfrm rot="16200000">
            <a:off x="1463316" y="3603475"/>
            <a:ext cx="901717" cy="3240000"/>
          </a:xfrm>
          <a:prstGeom prst="homePlate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2688A6-2CB1-4CCE-8F24-0EB0CD9ECD1D}"/>
              </a:ext>
            </a:extLst>
          </p:cNvPr>
          <p:cNvSpPr/>
          <p:nvPr/>
        </p:nvSpPr>
        <p:spPr bwMode="auto">
          <a:xfrm>
            <a:off x="294175" y="5613369"/>
            <a:ext cx="3240000" cy="648000"/>
          </a:xfrm>
          <a:prstGeom prst="rect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8" name="Espace réservé du contenu 2">
            <a:extLst>
              <a:ext uri="{FF2B5EF4-FFF2-40B4-BE49-F238E27FC236}">
                <a16:creationId xmlns:a16="http://schemas.microsoft.com/office/drawing/2014/main" id="{5C963634-B279-46CA-88C8-4A02254EB795}"/>
              </a:ext>
            </a:extLst>
          </p:cNvPr>
          <p:cNvSpPr txBox="1">
            <a:spLocks/>
          </p:cNvSpPr>
          <p:nvPr/>
        </p:nvSpPr>
        <p:spPr bwMode="auto">
          <a:xfrm>
            <a:off x="294175" y="4005064"/>
            <a:ext cx="324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eaLnBrk="0" hangingPunct="0">
              <a:spcBef>
                <a:spcPct val="0"/>
              </a:spcBef>
              <a:buClrTx/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Cadre budgétaire à moyen terme</a:t>
            </a:r>
          </a:p>
          <a:p>
            <a:pPr marL="0" lvl="0" indent="0" algn="ctr" eaLnBrk="0" hangingPunct="0">
              <a:spcBef>
                <a:spcPct val="0"/>
              </a:spcBef>
              <a:buClrTx/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Fixe des plafonds aux dépenses publiques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411767A2-570F-486B-8124-2B62DBF81308}"/>
              </a:ext>
            </a:extLst>
          </p:cNvPr>
          <p:cNvSpPr txBox="1">
            <a:spLocks/>
          </p:cNvSpPr>
          <p:nvPr/>
        </p:nvSpPr>
        <p:spPr bwMode="auto">
          <a:xfrm>
            <a:off x="294175" y="5356738"/>
            <a:ext cx="324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eaLnBrk="0" hangingPunct="0">
              <a:spcBef>
                <a:spcPct val="0"/>
              </a:spcBef>
              <a:buClrTx/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Cadre de dépenses à moyen terme</a:t>
            </a:r>
          </a:p>
          <a:p>
            <a:pPr marL="0" lvl="0" indent="0" algn="ctr" eaLnBrk="0" hangingPunct="0">
              <a:spcBef>
                <a:spcPct val="0"/>
              </a:spcBef>
              <a:buClrTx/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Efficacité allocative</a:t>
            </a:r>
          </a:p>
        </p:txBody>
      </p:sp>
      <p:sp>
        <p:nvSpPr>
          <p:cNvPr id="20" name="Espace réservé du contenu 8">
            <a:extLst>
              <a:ext uri="{FF2B5EF4-FFF2-40B4-BE49-F238E27FC236}">
                <a16:creationId xmlns:a16="http://schemas.microsoft.com/office/drawing/2014/main" id="{4A1DAF2D-576D-44EC-AF9C-801F656F9168}"/>
              </a:ext>
            </a:extLst>
          </p:cNvPr>
          <p:cNvSpPr txBox="1">
            <a:spLocks/>
          </p:cNvSpPr>
          <p:nvPr/>
        </p:nvSpPr>
        <p:spPr>
          <a:xfrm>
            <a:off x="3865223" y="5142192"/>
            <a:ext cx="2196000" cy="1080000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altLang="es-ES" b="1" i="0" kern="0" cap="all" dirty="0">
                <a:solidFill>
                  <a:schemeClr val="bg1"/>
                </a:solidFill>
                <a:latin typeface="+mn-lt"/>
              </a:rPr>
              <a:t>Budget annuel</a:t>
            </a:r>
          </a:p>
        </p:txBody>
      </p:sp>
      <p:sp>
        <p:nvSpPr>
          <p:cNvPr id="21" name="Triangle isocèle 20">
            <a:extLst>
              <a:ext uri="{FF2B5EF4-FFF2-40B4-BE49-F238E27FC236}">
                <a16:creationId xmlns:a16="http://schemas.microsoft.com/office/drawing/2014/main" id="{A738B3E7-CE45-4E04-A39D-0AD4D7BE5FED}"/>
              </a:ext>
            </a:extLst>
          </p:cNvPr>
          <p:cNvSpPr/>
          <p:nvPr/>
        </p:nvSpPr>
        <p:spPr bwMode="auto">
          <a:xfrm rot="16200000">
            <a:off x="5768978" y="5484518"/>
            <a:ext cx="1080000" cy="39535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DCCC459-985B-4E76-81E1-89C358200F19}"/>
              </a:ext>
            </a:extLst>
          </p:cNvPr>
          <p:cNvSpPr txBox="1"/>
          <p:nvPr/>
        </p:nvSpPr>
        <p:spPr>
          <a:xfrm>
            <a:off x="6507453" y="5142192"/>
            <a:ext cx="2385027" cy="1080000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</a:ln>
        </p:spPr>
        <p:txBody>
          <a:bodyPr wrap="square" rtlCol="0">
            <a:spAutoFit/>
          </a:bodyPr>
          <a:lstStyle/>
          <a:p>
            <a:pPr lvl="0" algn="ctr" eaLnBrk="0" hangingPunct="0">
              <a:defRPr/>
            </a:pPr>
            <a:r>
              <a:rPr lang="fr-BE" sz="2000" b="1" dirty="0">
                <a:latin typeface="+mn-lt"/>
              </a:rPr>
              <a:t>Evaluation des besoins, année après année.</a:t>
            </a:r>
          </a:p>
        </p:txBody>
      </p:sp>
    </p:spTree>
    <p:extLst>
      <p:ext uri="{BB962C8B-B14F-4D97-AF65-F5344CB8AC3E}">
        <p14:creationId xmlns:p14="http://schemas.microsoft.com/office/powerpoint/2010/main" val="18454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/>
      <p:bldP spid="13" grpId="0" animBg="1"/>
      <p:bldP spid="14" grpId="0" animBg="1"/>
      <p:bldP spid="16" grpId="0" animBg="1"/>
      <p:bldP spid="17" grpId="0" animBg="1"/>
      <p:bldP spid="18" grpId="0"/>
      <p:bldP spid="19" grpId="0"/>
      <p:bldP spid="20" grpId="0" animBg="1"/>
      <p:bldP spid="21" grpId="0" animBg="1"/>
      <p:bldP spid="2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000" y="2138222"/>
            <a:ext cx="8676000" cy="474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173038" lvl="1" indent="-173038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altLang="es-ES" sz="180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En vue de l’approbation d’un programme : </a:t>
            </a:r>
            <a:r>
              <a:rPr lang="fr-BE" altLang="es-ES" sz="1800" b="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un programme pertinent et crédible pour </a:t>
            </a:r>
            <a:r>
              <a:rPr lang="fr-BE" sz="1800" b="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restaurer et/ou maintenir la stabilité macroéconomique. </a:t>
            </a:r>
          </a:p>
          <a:p>
            <a:pPr marL="173038" lvl="1" indent="-173038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Durant la mise en œuvre : </a:t>
            </a:r>
            <a:r>
              <a:rPr lang="fr-BE" sz="1800" b="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pour chaque décaissement de tranche, progrès satisfaisant dans la mise en œuvre de la politique (atteinte des objectifs) et maintien de la pertinence et crédibilité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27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F3B4F5-9780-4DC0-B5B7-31F0B7FA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000" cap="all" dirty="0">
                <a:solidFill>
                  <a:srgbClr val="004494"/>
                </a:solidFill>
                <a:latin typeface="+mn-lt"/>
              </a:rPr>
              <a:t>Eligibilité, stabilité</a:t>
            </a:r>
            <a:br>
              <a:rPr lang="fr-BE" sz="2000" cap="all" dirty="0">
                <a:solidFill>
                  <a:srgbClr val="004494"/>
                </a:solidFill>
                <a:latin typeface="+mn-lt"/>
              </a:rPr>
            </a:br>
            <a:r>
              <a:rPr lang="fr-BE" sz="2000" cap="all" dirty="0">
                <a:solidFill>
                  <a:srgbClr val="004494"/>
                </a:solidFill>
                <a:latin typeface="+mn-lt"/>
              </a:rPr>
              <a:t>macroéconomique - Portée et logique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77A0A1-D4DB-41C9-A185-E3DECFCC340C}"/>
              </a:ext>
            </a:extLst>
          </p:cNvPr>
          <p:cNvSpPr/>
          <p:nvPr/>
        </p:nvSpPr>
        <p:spPr bwMode="auto">
          <a:xfrm>
            <a:off x="2564901" y="4300256"/>
            <a:ext cx="6336000" cy="205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6A04378-FE5B-4B59-902F-3CA8E4CB9EEC}"/>
              </a:ext>
            </a:extLst>
          </p:cNvPr>
          <p:cNvSpPr txBox="1"/>
          <p:nvPr/>
        </p:nvSpPr>
        <p:spPr>
          <a:xfrm>
            <a:off x="2581015" y="4361573"/>
            <a:ext cx="6319886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20000"/>
              </a:spcBef>
              <a:buClr>
                <a:srgbClr val="FFFFFF"/>
              </a:buClr>
              <a:defRPr/>
            </a:pPr>
            <a:r>
              <a:rPr lang="fr-BE" sz="1800" b="1" dirty="0">
                <a:latin typeface="+mn-lt"/>
                <a:ea typeface="ＭＳ Ｐゴシック" charset="0"/>
                <a:cs typeface="ＭＳ Ｐゴシック" charset="0"/>
              </a:rPr>
              <a:t>Tout contrat : </a:t>
            </a:r>
          </a:p>
          <a:p>
            <a:pPr marL="171450" indent="-171450" defTabSz="966788" eaLnBrk="0" hangingPunct="0"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latin typeface="+mn-lt"/>
              </a:rPr>
              <a:t>Les autorités mettent-elles en place des politiques visant la stabilité macro-économique ? </a:t>
            </a:r>
          </a:p>
          <a:p>
            <a:pPr marL="171450" indent="-171450" defTabSz="966788" eaLnBrk="0" hangingPunct="0"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latin typeface="+mn-lt"/>
              </a:rPr>
              <a:t>Des facteurs internes ou externes ont-ils requis un ajustement de la politique macroéconomique ?</a:t>
            </a:r>
          </a:p>
          <a:p>
            <a:pPr marL="171450" indent="-171450" defTabSz="966788" eaLnBrk="0" hangingPunct="0"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latin typeface="+mn-lt"/>
              </a:rPr>
              <a:t>Si oui, quelle a été la réponse en matière de politique? Celle-ci est-elle toujours orientée vers la stabilité ?</a:t>
            </a:r>
            <a:endParaRPr lang="fr-BE" sz="1800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Flèche : pentagone 8">
            <a:extLst>
              <a:ext uri="{FF2B5EF4-FFF2-40B4-BE49-F238E27FC236}">
                <a16:creationId xmlns:a16="http://schemas.microsoft.com/office/drawing/2014/main" id="{39304695-82AC-4B22-A5A8-8F5F47E83449}"/>
              </a:ext>
            </a:extLst>
          </p:cNvPr>
          <p:cNvSpPr/>
          <p:nvPr/>
        </p:nvSpPr>
        <p:spPr bwMode="auto">
          <a:xfrm rot="10800000">
            <a:off x="149448" y="4300256"/>
            <a:ext cx="756000" cy="2052000"/>
          </a:xfrm>
          <a:prstGeom prst="homePlate">
            <a:avLst>
              <a:gd name="adj" fmla="val 50000"/>
            </a:avLst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99242CF-4EF1-4916-B495-C849E98E705C}"/>
              </a:ext>
            </a:extLst>
          </p:cNvPr>
          <p:cNvSpPr/>
          <p:nvPr/>
        </p:nvSpPr>
        <p:spPr bwMode="auto">
          <a:xfrm>
            <a:off x="905448" y="4300256"/>
            <a:ext cx="1675567" cy="2052000"/>
          </a:xfrm>
          <a:prstGeom prst="rect">
            <a:avLst/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2924AAA-45FE-46C1-8579-92F8F0C717CC}"/>
              </a:ext>
            </a:extLst>
          </p:cNvPr>
          <p:cNvSpPr txBox="1"/>
          <p:nvPr/>
        </p:nvSpPr>
        <p:spPr>
          <a:xfrm>
            <a:off x="352081" y="4750178"/>
            <a:ext cx="223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buClr>
                <a:srgbClr val="FFFFFF"/>
              </a:buClr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Points d’attention pour l’évaluation de la politique macro-économique</a:t>
            </a:r>
          </a:p>
        </p:txBody>
      </p:sp>
    </p:spTree>
    <p:extLst>
      <p:ext uri="{BB962C8B-B14F-4D97-AF65-F5344CB8AC3E}">
        <p14:creationId xmlns:p14="http://schemas.microsoft.com/office/powerpoint/2010/main" val="386505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animBg="1"/>
      <p:bldP spid="7" grpId="0"/>
      <p:bldP spid="9" grpId="0" animBg="1"/>
      <p:bldP spid="12" grpId="0" animBg="1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000" y="1994206"/>
            <a:ext cx="8676000" cy="474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173038" lvl="1" indent="-173038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542925" algn="l"/>
              </a:tabLst>
              <a:defRPr/>
            </a:pPr>
            <a:r>
              <a:rPr lang="fr-BE" sz="180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Evolution des principaux agrégats macroéconomiques et sources d’instabilité potentielle : </a:t>
            </a:r>
            <a:r>
              <a:rPr lang="fr-BE" sz="1800" b="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composition du PIB, sources de la croissance du PIB, équilibres extérieurs, etc.</a:t>
            </a:r>
          </a:p>
          <a:p>
            <a:pPr marL="173038" lvl="1" indent="-173038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542925" algn="l"/>
              </a:tabLst>
              <a:defRPr/>
            </a:pPr>
            <a:r>
              <a:rPr lang="fr-BE" sz="180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Politique budgétaire et agrégats : </a:t>
            </a:r>
            <a:r>
              <a:rPr lang="fr-BE" sz="1800" b="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niveau global de revenus et dépenses, financement du déficit, soutenabilité de la dette, etc.</a:t>
            </a:r>
          </a:p>
          <a:p>
            <a:pPr marL="173038" lvl="1" indent="-173038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542925" algn="l"/>
              </a:tabLst>
              <a:defRPr/>
            </a:pPr>
            <a:r>
              <a:rPr lang="fr-BE" sz="180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Politique et indicateurs monétaires : </a:t>
            </a:r>
            <a:r>
              <a:rPr lang="fr-BE" sz="1800" b="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contrôle de l’inflation, croissance monétaire, règlementation du secteur bancaire, besoins en matière de crédits, règlementation des marchés financiers, etc.</a:t>
            </a:r>
          </a:p>
          <a:p>
            <a:pPr marL="173038" lvl="1" indent="-173038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542925" algn="l"/>
              </a:tabLst>
              <a:defRPr/>
            </a:pPr>
            <a:r>
              <a:rPr lang="fr-BE" sz="1800" dirty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Vulnérabilité aux chocs extérieurs et efforts pour la résilience</a:t>
            </a:r>
          </a:p>
          <a:p>
            <a:pPr marL="173038" lvl="1" indent="-173038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endParaRPr lang="fr-BE" sz="1800" dirty="0">
              <a:solidFill>
                <a:srgbClr val="004494"/>
              </a:solidFill>
              <a:ea typeface="ＭＳ Ｐゴシック" charset="0"/>
              <a:cs typeface="ＭＳ Ｐゴシック" charset="0"/>
              <a:sym typeface="Wingdings"/>
            </a:endParaRPr>
          </a:p>
          <a:p>
            <a:pPr marL="285750" lvl="1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2D9E48"/>
              </a:buClr>
              <a:buSzPct val="80000"/>
              <a:buFont typeface="Wingdings" panose="05000000000000000000" pitchFamily="2" charset="2"/>
              <a:buChar char="è"/>
              <a:defRPr/>
            </a:pPr>
            <a:r>
              <a:rPr lang="fr-BE" sz="1800" dirty="0">
                <a:solidFill>
                  <a:srgbClr val="00B050"/>
                </a:solidFill>
                <a:ea typeface="ＭＳ Ｐゴシック" charset="0"/>
                <a:cs typeface="ＭＳ Ｐゴシック" charset="0"/>
                <a:sym typeface="Wingdings"/>
              </a:rPr>
              <a:t>Le mix de politiques est-il propice à la stabilité</a:t>
            </a:r>
            <a:r>
              <a:rPr lang="fr-BE" sz="1800" dirty="0">
                <a:solidFill>
                  <a:srgbClr val="00B050"/>
                </a:solidFill>
                <a:ea typeface="ＭＳ Ｐゴシック" charset="0"/>
                <a:cs typeface="ＭＳ Ｐゴシック" charset="0"/>
              </a:rPr>
              <a:t>?</a:t>
            </a:r>
          </a:p>
          <a:p>
            <a:pPr marL="285750" lvl="1" defTabSz="457200" eaLnBrk="1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2D9E48"/>
              </a:buClr>
              <a:buSzPct val="80000"/>
              <a:buFont typeface="Wingdings" panose="05000000000000000000" pitchFamily="2" charset="2"/>
              <a:buChar char="è"/>
              <a:defRPr/>
            </a:pPr>
            <a:r>
              <a:rPr lang="fr-BE" sz="1800" dirty="0">
                <a:solidFill>
                  <a:srgbClr val="00B050"/>
                </a:solidFill>
                <a:ea typeface="ＭＳ Ｐゴシック" charset="0"/>
                <a:cs typeface="ＭＳ Ｐゴシック" charset="0"/>
              </a:rPr>
              <a:t>Les politiques budgétaire, monétaire et de change concourent-elles à équilibrer l’économie?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28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F3B4F5-9780-4DC0-B5B7-31F0B7FA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Grille d’analyse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FE2B0A-BDFB-4200-9093-E4F560E5E482}"/>
              </a:ext>
            </a:extLst>
          </p:cNvPr>
          <p:cNvSpPr/>
          <p:nvPr/>
        </p:nvSpPr>
        <p:spPr>
          <a:xfrm>
            <a:off x="217364" y="6486226"/>
            <a:ext cx="3706564" cy="37177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 lvl="1" eaLnBrk="1" hangingPunct="1">
              <a:spcBef>
                <a:spcPct val="50000"/>
              </a:spcBef>
              <a:buClr>
                <a:srgbClr val="0F5494"/>
              </a:buClr>
            </a:pPr>
            <a:r>
              <a:rPr lang="fr-BE" altLang="es-ES" b="1" i="1">
                <a:solidFill>
                  <a:schemeClr val="bg1"/>
                </a:solidFill>
                <a:cs typeface="Tw Cen MT"/>
              </a:rPr>
              <a:t>Voir lignes directrices – Annexe 4</a:t>
            </a:r>
          </a:p>
        </p:txBody>
      </p:sp>
    </p:spTree>
    <p:extLst>
      <p:ext uri="{BB962C8B-B14F-4D97-AF65-F5344CB8AC3E}">
        <p14:creationId xmlns:p14="http://schemas.microsoft.com/office/powerpoint/2010/main" val="419302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29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F3B4F5-9780-4DC0-B5B7-31F0B7FA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43554"/>
            <a:ext cx="8460000" cy="773278"/>
          </a:xfrm>
        </p:spPr>
        <p:txBody>
          <a:bodyPr/>
          <a:lstStyle/>
          <a:p>
            <a:pPr marL="0"/>
            <a:r>
              <a:rPr lang="fr-BE" sz="2000" cap="all">
                <a:solidFill>
                  <a:srgbClr val="004494"/>
                </a:solidFill>
                <a:latin typeface="+mn-lt"/>
              </a:rPr>
              <a:t>Evaluer la politique et les performances macroéconomiques du pays partenaire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112B316-EC51-4C19-B3A6-4D1487567E74}"/>
              </a:ext>
            </a:extLst>
          </p:cNvPr>
          <p:cNvSpPr/>
          <p:nvPr/>
        </p:nvSpPr>
        <p:spPr bwMode="auto">
          <a:xfrm>
            <a:off x="278929" y="2780928"/>
            <a:ext cx="2700000" cy="3384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0A2A3FC-0ED2-4462-8C8A-03EE896452AE}"/>
              </a:ext>
            </a:extLst>
          </p:cNvPr>
          <p:cNvSpPr/>
          <p:nvPr/>
        </p:nvSpPr>
        <p:spPr bwMode="auto">
          <a:xfrm>
            <a:off x="6233074" y="2780928"/>
            <a:ext cx="2700000" cy="3384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30A16A1-7AA3-4A49-8E14-3291DBB55408}"/>
              </a:ext>
            </a:extLst>
          </p:cNvPr>
          <p:cNvSpPr/>
          <p:nvPr/>
        </p:nvSpPr>
        <p:spPr bwMode="auto">
          <a:xfrm>
            <a:off x="3294938" y="2780928"/>
            <a:ext cx="2700000" cy="3384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714F3089-7F35-4E7B-9A90-8EB918C87F6A}"/>
              </a:ext>
            </a:extLst>
          </p:cNvPr>
          <p:cNvSpPr txBox="1"/>
          <p:nvPr/>
        </p:nvSpPr>
        <p:spPr>
          <a:xfrm>
            <a:off x="278929" y="2852936"/>
            <a:ext cx="2700000" cy="210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Documents nationaux (CB et rapports </a:t>
            </a:r>
            <a:r>
              <a:rPr lang="fr-BE" sz="1400" dirty="0" err="1">
                <a:solidFill>
                  <a:schemeClr val="tx1"/>
                </a:solidFill>
                <a:latin typeface="+mn-lt"/>
              </a:rPr>
              <a:t>MoF</a:t>
            </a:r>
            <a:r>
              <a:rPr lang="fr-BE" sz="1400" dirty="0">
                <a:solidFill>
                  <a:schemeClr val="tx1"/>
                </a:solidFill>
                <a:latin typeface="+mn-lt"/>
              </a:rPr>
              <a:t>/</a:t>
            </a:r>
            <a:r>
              <a:rPr lang="fr-BE" sz="1400" dirty="0" err="1">
                <a:solidFill>
                  <a:schemeClr val="tx1"/>
                </a:solidFill>
                <a:latin typeface="+mn-lt"/>
              </a:rPr>
              <a:t>MoP</a:t>
            </a:r>
            <a:r>
              <a:rPr lang="fr-BE" sz="1400" dirty="0">
                <a:solidFill>
                  <a:schemeClr val="tx1"/>
                </a:solidFill>
                <a:latin typeface="+mn-lt"/>
              </a:rPr>
              <a:t>, comptes nationaux, statistiques sectorielles)</a:t>
            </a:r>
          </a:p>
          <a:p>
            <a:pPr marL="171450" lvl="1" indent="-1714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Article IV FMI</a:t>
            </a:r>
          </a:p>
          <a:p>
            <a:pPr marL="171450" lvl="1" indent="-1714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ERP (pour IAP) et rapports DG ECFIN</a:t>
            </a:r>
          </a:p>
          <a:p>
            <a:pPr marL="171450" lvl="1" indent="-1714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CBMT et CDMT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64D65C1-96E2-4028-A740-0FC168D6E5D3}"/>
              </a:ext>
            </a:extLst>
          </p:cNvPr>
          <p:cNvSpPr txBox="1"/>
          <p:nvPr/>
        </p:nvSpPr>
        <p:spPr>
          <a:xfrm>
            <a:off x="6233074" y="2852936"/>
            <a:ext cx="2700000" cy="199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966788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177800" algn="l"/>
              </a:tabLst>
              <a:defRPr/>
            </a:pPr>
            <a:r>
              <a:rPr lang="fr-BE" sz="1400">
                <a:solidFill>
                  <a:schemeClr val="tx1"/>
                </a:solidFill>
                <a:latin typeface="+mn-lt"/>
              </a:rPr>
              <a:t>Les autorités poursuivent une politique macroéconomique orientée vers la stabilité</a:t>
            </a:r>
          </a:p>
          <a:p>
            <a:pPr marL="171450" lvl="1" indent="-171450" defTabSz="966788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177800" algn="l"/>
              </a:tabLst>
              <a:defRPr/>
            </a:pPr>
            <a:r>
              <a:rPr lang="fr-BE" sz="1400">
                <a:solidFill>
                  <a:schemeClr val="tx1"/>
                </a:solidFill>
                <a:latin typeface="+mn-lt"/>
              </a:rPr>
              <a:t>Les autorités ne poursuivent pas une politique macroéconomique orientée vers la stabilité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659081E8-A88E-4447-9EEF-E5E05F8DC0AA}"/>
              </a:ext>
            </a:extLst>
          </p:cNvPr>
          <p:cNvSpPr txBox="1"/>
          <p:nvPr/>
        </p:nvSpPr>
        <p:spPr>
          <a:xfrm>
            <a:off x="3294938" y="2852936"/>
            <a:ext cx="2700000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966788" ea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Cohérence des liens et projections des politiques macro-budgétaires</a:t>
            </a:r>
          </a:p>
          <a:p>
            <a:pPr marL="171450" lvl="0" indent="-171450" defTabSz="966788" ea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Existence de règles et  responsabilité budgétaires</a:t>
            </a:r>
          </a:p>
          <a:p>
            <a:pPr marL="171450" lvl="0" indent="-171450" defTabSz="966788" ea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Statut de la surveillance multilatérale (UE/FMI)</a:t>
            </a:r>
          </a:p>
          <a:p>
            <a:pPr marL="171450" lvl="0" indent="-171450" defTabSz="966788" ea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Les autorités mettent-elles en </a:t>
            </a:r>
            <a:r>
              <a:rPr lang="fr-BE" sz="1400" dirty="0" err="1">
                <a:solidFill>
                  <a:schemeClr val="tx1"/>
                </a:solidFill>
                <a:latin typeface="+mn-lt"/>
              </a:rPr>
              <a:t>oeuvre</a:t>
            </a:r>
            <a:r>
              <a:rPr lang="fr-BE" sz="1400" dirty="0">
                <a:solidFill>
                  <a:schemeClr val="tx1"/>
                </a:solidFill>
                <a:latin typeface="+mn-lt"/>
              </a:rPr>
              <a:t> des politiques orientée vers la stabilité macroéconomique?</a:t>
            </a:r>
          </a:p>
          <a:p>
            <a:pPr marL="171450" lvl="0" indent="-171450" defTabSz="966788" ea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Des ajustements ont-ils été fait en cas de chocs?</a:t>
            </a:r>
          </a:p>
        </p:txBody>
      </p:sp>
      <p:sp>
        <p:nvSpPr>
          <p:cNvPr id="40" name="Triangle isocèle 39">
            <a:extLst>
              <a:ext uri="{FF2B5EF4-FFF2-40B4-BE49-F238E27FC236}">
                <a16:creationId xmlns:a16="http://schemas.microsoft.com/office/drawing/2014/main" id="{38D42C4E-2FBB-4ECE-8DF3-339BB0AD57F3}"/>
              </a:ext>
            </a:extLst>
          </p:cNvPr>
          <p:cNvSpPr/>
          <p:nvPr/>
        </p:nvSpPr>
        <p:spPr bwMode="auto">
          <a:xfrm rot="16200000" flipV="1">
            <a:off x="1844928" y="4125430"/>
            <a:ext cx="2484000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4A95E16F-90D8-4F6C-AAF4-6CC7C5C2C676}"/>
              </a:ext>
            </a:extLst>
          </p:cNvPr>
          <p:cNvGrpSpPr/>
          <p:nvPr/>
        </p:nvGrpSpPr>
        <p:grpSpPr>
          <a:xfrm>
            <a:off x="278929" y="1876572"/>
            <a:ext cx="2700000" cy="980742"/>
            <a:chOff x="103291" y="1664622"/>
            <a:chExt cx="2700000" cy="980742"/>
          </a:xfrm>
        </p:grpSpPr>
        <p:sp>
          <p:nvSpPr>
            <p:cNvPr id="42" name="Flèche : pentagone 41">
              <a:extLst>
                <a:ext uri="{FF2B5EF4-FFF2-40B4-BE49-F238E27FC236}">
                  <a16:creationId xmlns:a16="http://schemas.microsoft.com/office/drawing/2014/main" id="{C1AB647D-32C8-4601-8F2B-5440294968DC}"/>
                </a:ext>
              </a:extLst>
            </p:cNvPr>
            <p:cNvSpPr/>
            <p:nvPr/>
          </p:nvSpPr>
          <p:spPr bwMode="auto">
            <a:xfrm rot="16200000">
              <a:off x="1147291" y="620622"/>
              <a:ext cx="612000" cy="2700000"/>
            </a:xfrm>
            <a:prstGeom prst="homePlate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197E11-F520-4B34-94CC-DD8083DDAF30}"/>
                </a:ext>
              </a:extLst>
            </p:cNvPr>
            <p:cNvSpPr/>
            <p:nvPr/>
          </p:nvSpPr>
          <p:spPr bwMode="auto">
            <a:xfrm>
              <a:off x="103291" y="2285364"/>
              <a:ext cx="2700000" cy="360000"/>
            </a:xfrm>
            <a:prstGeom prst="rect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44" name="Espace réservé du contenu 2">
            <a:extLst>
              <a:ext uri="{FF2B5EF4-FFF2-40B4-BE49-F238E27FC236}">
                <a16:creationId xmlns:a16="http://schemas.microsoft.com/office/drawing/2014/main" id="{E8AE641B-F11D-47B7-8FE9-97F3DF0CAFE8}"/>
              </a:ext>
            </a:extLst>
          </p:cNvPr>
          <p:cNvSpPr txBox="1">
            <a:spLocks/>
          </p:cNvSpPr>
          <p:nvPr/>
        </p:nvSpPr>
        <p:spPr bwMode="auto">
          <a:xfrm>
            <a:off x="278929" y="2220738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 dirty="0">
                <a:solidFill>
                  <a:schemeClr val="bg1"/>
                </a:solidFill>
                <a:latin typeface="+mn-lt"/>
              </a:rPr>
              <a:t>Analyser les politiques </a:t>
            </a:r>
          </a:p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 dirty="0">
                <a:solidFill>
                  <a:schemeClr val="bg1"/>
                </a:solidFill>
                <a:latin typeface="+mn-lt"/>
              </a:rPr>
              <a:t>et agrégats macroéconomiques</a:t>
            </a: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5C48C414-8254-478E-A22A-33A8E64A94C2}"/>
              </a:ext>
            </a:extLst>
          </p:cNvPr>
          <p:cNvGrpSpPr/>
          <p:nvPr/>
        </p:nvGrpSpPr>
        <p:grpSpPr>
          <a:xfrm>
            <a:off x="3294938" y="1876572"/>
            <a:ext cx="2700000" cy="980743"/>
            <a:chOff x="11274667" y="909379"/>
            <a:chExt cx="2700000" cy="980743"/>
          </a:xfrm>
        </p:grpSpPr>
        <p:sp>
          <p:nvSpPr>
            <p:cNvPr id="46" name="Flèche : pentagone 45">
              <a:extLst>
                <a:ext uri="{FF2B5EF4-FFF2-40B4-BE49-F238E27FC236}">
                  <a16:creationId xmlns:a16="http://schemas.microsoft.com/office/drawing/2014/main" id="{D0C081EB-BF13-4A7E-A115-27ED3E80F8FB}"/>
                </a:ext>
              </a:extLst>
            </p:cNvPr>
            <p:cNvSpPr/>
            <p:nvPr/>
          </p:nvSpPr>
          <p:spPr bwMode="auto">
            <a:xfrm rot="16200000">
              <a:off x="12318667" y="-134621"/>
              <a:ext cx="612000" cy="2700000"/>
            </a:xfrm>
            <a:prstGeom prst="homePlate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3DE0978-732D-42D2-ACB9-B3A42DA952F3}"/>
                </a:ext>
              </a:extLst>
            </p:cNvPr>
            <p:cNvSpPr/>
            <p:nvPr/>
          </p:nvSpPr>
          <p:spPr bwMode="auto">
            <a:xfrm>
              <a:off x="11274667" y="1530122"/>
              <a:ext cx="2700000" cy="360000"/>
            </a:xfrm>
            <a:prstGeom prst="rect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A64CACE7-A620-49C1-A452-E4AD3D079C11}"/>
              </a:ext>
            </a:extLst>
          </p:cNvPr>
          <p:cNvGrpSpPr/>
          <p:nvPr/>
        </p:nvGrpSpPr>
        <p:grpSpPr>
          <a:xfrm>
            <a:off x="6233074" y="1876572"/>
            <a:ext cx="2700000" cy="977335"/>
            <a:chOff x="-5727777" y="1318320"/>
            <a:chExt cx="2700000" cy="977335"/>
          </a:xfrm>
        </p:grpSpPr>
        <p:sp>
          <p:nvSpPr>
            <p:cNvPr id="49" name="Flèche : pentagone 48">
              <a:extLst>
                <a:ext uri="{FF2B5EF4-FFF2-40B4-BE49-F238E27FC236}">
                  <a16:creationId xmlns:a16="http://schemas.microsoft.com/office/drawing/2014/main" id="{0F37FD37-3359-4E64-AD2D-005CFAFE7D1A}"/>
                </a:ext>
              </a:extLst>
            </p:cNvPr>
            <p:cNvSpPr/>
            <p:nvPr/>
          </p:nvSpPr>
          <p:spPr bwMode="auto">
            <a:xfrm rot="16200000">
              <a:off x="-4683777" y="274320"/>
              <a:ext cx="612000" cy="2700000"/>
            </a:xfrm>
            <a:prstGeom prst="homePlate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5FA4EF4-DDC1-4C3D-92FB-7CEC0D4B12DB}"/>
                </a:ext>
              </a:extLst>
            </p:cNvPr>
            <p:cNvSpPr/>
            <p:nvPr/>
          </p:nvSpPr>
          <p:spPr bwMode="auto">
            <a:xfrm>
              <a:off x="-5727777" y="1935655"/>
              <a:ext cx="2700000" cy="360000"/>
            </a:xfrm>
            <a:prstGeom prst="rect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51" name="Espace réservé du contenu 2">
            <a:extLst>
              <a:ext uri="{FF2B5EF4-FFF2-40B4-BE49-F238E27FC236}">
                <a16:creationId xmlns:a16="http://schemas.microsoft.com/office/drawing/2014/main" id="{2A179671-83DE-4A9E-A36A-299D8ED6BAE4}"/>
              </a:ext>
            </a:extLst>
          </p:cNvPr>
          <p:cNvSpPr txBox="1">
            <a:spLocks/>
          </p:cNvSpPr>
          <p:nvPr/>
        </p:nvSpPr>
        <p:spPr bwMode="auto">
          <a:xfrm>
            <a:off x="3294938" y="2220738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Comprendre le système de GFP du pays partenaire et sa réforme</a:t>
            </a:r>
          </a:p>
        </p:txBody>
      </p:sp>
      <p:sp>
        <p:nvSpPr>
          <p:cNvPr id="52" name="Espace réservé du contenu 2">
            <a:extLst>
              <a:ext uri="{FF2B5EF4-FFF2-40B4-BE49-F238E27FC236}">
                <a16:creationId xmlns:a16="http://schemas.microsoft.com/office/drawing/2014/main" id="{44143F1E-2BE8-4A05-A051-2BDA246BCDFB}"/>
              </a:ext>
            </a:extLst>
          </p:cNvPr>
          <p:cNvSpPr txBox="1">
            <a:spLocks/>
          </p:cNvSpPr>
          <p:nvPr/>
        </p:nvSpPr>
        <p:spPr bwMode="auto">
          <a:xfrm>
            <a:off x="6233074" y="2220738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Conclure</a:t>
            </a:r>
          </a:p>
        </p:txBody>
      </p:sp>
      <p:sp>
        <p:nvSpPr>
          <p:cNvPr id="53" name="Triangle isocèle 52">
            <a:extLst>
              <a:ext uri="{FF2B5EF4-FFF2-40B4-BE49-F238E27FC236}">
                <a16:creationId xmlns:a16="http://schemas.microsoft.com/office/drawing/2014/main" id="{D387B83B-C232-4E1D-815E-149CFCF33BA4}"/>
              </a:ext>
            </a:extLst>
          </p:cNvPr>
          <p:cNvSpPr/>
          <p:nvPr/>
        </p:nvSpPr>
        <p:spPr bwMode="auto">
          <a:xfrm rot="16200000" flipV="1">
            <a:off x="4858401" y="4090693"/>
            <a:ext cx="2484000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A566B69-AD88-4985-9ED5-986C23A1EAA2}"/>
              </a:ext>
            </a:extLst>
          </p:cNvPr>
          <p:cNvSpPr/>
          <p:nvPr/>
        </p:nvSpPr>
        <p:spPr>
          <a:xfrm>
            <a:off x="249074" y="6242700"/>
            <a:ext cx="8700805" cy="338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defTabSz="966788" eaLnBrk="0" hangingPunct="0">
              <a:lnSpc>
                <a:spcPct val="110000"/>
              </a:lnSpc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latin typeface="+mn-lt"/>
              </a:rPr>
              <a:t>Pour les CCER : Coordination étroite avec le FMI. </a:t>
            </a:r>
          </a:p>
        </p:txBody>
      </p:sp>
    </p:spTree>
    <p:extLst>
      <p:ext uri="{BB962C8B-B14F-4D97-AF65-F5344CB8AC3E}">
        <p14:creationId xmlns:p14="http://schemas.microsoft.com/office/powerpoint/2010/main" val="720664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/>
      <p:bldP spid="38" grpId="0"/>
      <p:bldP spid="39" grpId="0"/>
      <p:bldP spid="40" grpId="0" animBg="1"/>
      <p:bldP spid="40" grpId="1" animBg="1"/>
      <p:bldP spid="44" grpId="0"/>
      <p:bldP spid="51" grpId="0"/>
      <p:bldP spid="52" grpId="0"/>
      <p:bldP spid="53" grpId="0" animBg="1"/>
      <p:bldP spid="53" grpId="1" animBg="1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FA1FAEBA-CD8D-4FF4-A5B4-2E6C3799790E}"/>
              </a:ext>
            </a:extLst>
          </p:cNvPr>
          <p:cNvCxnSpPr/>
          <p:nvPr/>
        </p:nvCxnSpPr>
        <p:spPr bwMode="auto">
          <a:xfrm>
            <a:off x="3959932" y="2276872"/>
            <a:ext cx="1224136" cy="0"/>
          </a:xfrm>
          <a:prstGeom prst="line">
            <a:avLst/>
          </a:prstGeom>
          <a:ln>
            <a:solidFill>
              <a:srgbClr val="0F5494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763BFD02-7847-4BD7-81D7-3A5D5C6EEB02}"/>
              </a:ext>
            </a:extLst>
          </p:cNvPr>
          <p:cNvCxnSpPr/>
          <p:nvPr/>
        </p:nvCxnSpPr>
        <p:spPr bwMode="auto">
          <a:xfrm>
            <a:off x="3959932" y="3140968"/>
            <a:ext cx="1224136" cy="0"/>
          </a:xfrm>
          <a:prstGeom prst="line">
            <a:avLst/>
          </a:prstGeom>
          <a:ln>
            <a:solidFill>
              <a:srgbClr val="0F5494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3121AFB8-62CA-4411-BE28-2FC0B9572799}"/>
              </a:ext>
            </a:extLst>
          </p:cNvPr>
          <p:cNvCxnSpPr>
            <a:cxnSpLocks/>
          </p:cNvCxnSpPr>
          <p:nvPr/>
        </p:nvCxnSpPr>
        <p:spPr bwMode="auto">
          <a:xfrm>
            <a:off x="4572000" y="2276872"/>
            <a:ext cx="0" cy="3816424"/>
          </a:xfrm>
          <a:prstGeom prst="line">
            <a:avLst/>
          </a:prstGeom>
          <a:ln>
            <a:solidFill>
              <a:srgbClr val="0F5494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u numéro de diapositive 9">
            <a:extLst>
              <a:ext uri="{FF2B5EF4-FFF2-40B4-BE49-F238E27FC236}">
                <a16:creationId xmlns:a16="http://schemas.microsoft.com/office/drawing/2014/main" id="{733DD0CE-95ED-4F4E-9659-A63BC560D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3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C20F754D-9D50-456F-BAE7-B472B7BD6F6D}"/>
              </a:ext>
            </a:extLst>
          </p:cNvPr>
          <p:cNvSpPr txBox="1">
            <a:spLocks/>
          </p:cNvSpPr>
          <p:nvPr/>
        </p:nvSpPr>
        <p:spPr bwMode="auto">
          <a:xfrm>
            <a:off x="0" y="1124223"/>
            <a:ext cx="9144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algn="ctr"/>
            <a:r>
              <a:rPr lang="fr-BE" sz="2400" cap="all">
                <a:latin typeface="+mn-lt"/>
              </a:rPr>
              <a:t>Critères d’éligibilité à l’Appui budgétaire</a:t>
            </a:r>
            <a:endParaRPr lang="fr-BE" sz="2400" cap="all" dirty="0">
              <a:latin typeface="+mn-lt"/>
            </a:endParaRPr>
          </a:p>
        </p:txBody>
      </p:sp>
      <p:sp>
        <p:nvSpPr>
          <p:cNvPr id="38" name="CuadroTexto 4">
            <a:extLst>
              <a:ext uri="{FF2B5EF4-FFF2-40B4-BE49-F238E27FC236}">
                <a16:creationId xmlns:a16="http://schemas.microsoft.com/office/drawing/2014/main" id="{0BD09459-00FC-4DFE-9C0B-A767D1357DC9}"/>
              </a:ext>
            </a:extLst>
          </p:cNvPr>
          <p:cNvSpPr txBox="1"/>
          <p:nvPr/>
        </p:nvSpPr>
        <p:spPr>
          <a:xfrm>
            <a:off x="389110" y="1946980"/>
            <a:ext cx="3960000" cy="646331"/>
          </a:xfrm>
          <a:prstGeom prst="rect">
            <a:avLst/>
          </a:prstGeom>
          <a:solidFill>
            <a:srgbClr val="1FACE0"/>
          </a:solidFill>
          <a:ln w="1905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Verdana"/>
              </a:rPr>
              <a:t>Politique macro-économique orientée vers la stabilité</a:t>
            </a:r>
            <a:endParaRPr kumimoji="0" lang="fr-BE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Verdana"/>
            </a:endParaRPr>
          </a:p>
        </p:txBody>
      </p:sp>
      <p:sp>
        <p:nvSpPr>
          <p:cNvPr id="39" name="CuadroTexto 5">
            <a:extLst>
              <a:ext uri="{FF2B5EF4-FFF2-40B4-BE49-F238E27FC236}">
                <a16:creationId xmlns:a16="http://schemas.microsoft.com/office/drawing/2014/main" id="{C2D0EFBB-D334-4D71-826A-880C5536D021}"/>
              </a:ext>
            </a:extLst>
          </p:cNvPr>
          <p:cNvSpPr txBox="1"/>
          <p:nvPr/>
        </p:nvSpPr>
        <p:spPr>
          <a:xfrm>
            <a:off x="389110" y="2782669"/>
            <a:ext cx="3960000" cy="646331"/>
          </a:xfrm>
          <a:prstGeom prst="rect">
            <a:avLst/>
          </a:prstGeom>
          <a:solidFill>
            <a:srgbClr val="FDB932"/>
          </a:solidFill>
          <a:ln w="1905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Verdana"/>
              </a:rPr>
              <a:t>Stratégie</a:t>
            </a:r>
            <a:r>
              <a:rPr kumimoji="0" lang="fr-BE" sz="1800" b="1" i="0" u="none" strike="noStrike" kern="1200" cap="none" spc="0" normalizeH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Verdana"/>
              </a:rPr>
              <a:t> de développement </a:t>
            </a:r>
            <a:r>
              <a:rPr lang="fr-BE" sz="1800" b="1">
                <a:solidFill>
                  <a:schemeClr val="bg1"/>
                </a:solidFill>
                <a:latin typeface="+mn-lt"/>
                <a:cs typeface="Verdana"/>
              </a:rPr>
              <a:t>pertinente et crédible</a:t>
            </a:r>
            <a:endParaRPr kumimoji="0" lang="fr-BE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cs typeface="Verdana"/>
            </a:endParaRPr>
          </a:p>
        </p:txBody>
      </p:sp>
      <p:sp>
        <p:nvSpPr>
          <p:cNvPr id="40" name="Rectángulo 6">
            <a:extLst>
              <a:ext uri="{FF2B5EF4-FFF2-40B4-BE49-F238E27FC236}">
                <a16:creationId xmlns:a16="http://schemas.microsoft.com/office/drawing/2014/main" id="{E2FFB91B-A69A-4D86-81B7-04AC3E67C191}"/>
              </a:ext>
            </a:extLst>
          </p:cNvPr>
          <p:cNvSpPr/>
          <p:nvPr/>
        </p:nvSpPr>
        <p:spPr>
          <a:xfrm>
            <a:off x="4794893" y="1946980"/>
            <a:ext cx="3960000" cy="646331"/>
          </a:xfrm>
          <a:prstGeom prst="rect">
            <a:avLst/>
          </a:prstGeom>
          <a:solidFill>
            <a:srgbClr val="FF3300"/>
          </a:solidFill>
          <a:ln w="19050" cmpd="sng">
            <a:noFill/>
            <a:prstDash val="solid"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Verdana"/>
              </a:rPr>
              <a:t>Programme de réforme</a:t>
            </a:r>
            <a:r>
              <a:rPr kumimoji="0" lang="fr-BE" sz="1800" b="1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Verdana"/>
              </a:rPr>
              <a:t> de la GFP pertinent et crédible</a:t>
            </a:r>
            <a:endParaRPr kumimoji="0" lang="fr-BE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Verdana"/>
            </a:endParaRPr>
          </a:p>
        </p:txBody>
      </p:sp>
      <p:sp>
        <p:nvSpPr>
          <p:cNvPr id="41" name="Rectángulo 7">
            <a:extLst>
              <a:ext uri="{FF2B5EF4-FFF2-40B4-BE49-F238E27FC236}">
                <a16:creationId xmlns:a16="http://schemas.microsoft.com/office/drawing/2014/main" id="{716A4C70-06C6-4F53-9F47-30AB28C7EFD4}"/>
              </a:ext>
            </a:extLst>
          </p:cNvPr>
          <p:cNvSpPr/>
          <p:nvPr/>
        </p:nvSpPr>
        <p:spPr>
          <a:xfrm>
            <a:off x="4794893" y="2782669"/>
            <a:ext cx="3960000" cy="646331"/>
          </a:xfrm>
          <a:prstGeom prst="rect">
            <a:avLst/>
          </a:prstGeom>
          <a:solidFill>
            <a:srgbClr val="F5823C"/>
          </a:solidFill>
          <a:ln w="19050" cmpd="sng">
            <a:noFill/>
            <a:prstDash val="solid"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Verdana"/>
              </a:rPr>
              <a:t>Transparence et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Verdana"/>
              </a:rPr>
              <a:t>contrôle du budget</a:t>
            </a:r>
            <a:endParaRPr kumimoji="0" lang="fr-BE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Verdana"/>
            </a:endParaRP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B018FB2D-5082-4C21-BFD0-059F085ED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" y="3609104"/>
            <a:ext cx="9136552" cy="756000"/>
          </a:xfrm>
          <a:solidFill>
            <a:schemeClr val="bg1"/>
          </a:solidFill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fr-BE" sz="2000" b="1" i="0" dirty="0">
                <a:solidFill>
                  <a:srgbClr val="2D2D8A"/>
                </a:solidFill>
                <a:cs typeface="Verdana"/>
              </a:rPr>
              <a:t>Doivent être satisfaits tout le temps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fr-BE" sz="2000" i="0" dirty="0">
                <a:solidFill>
                  <a:srgbClr val="2D2D8A"/>
                </a:solidFill>
                <a:cs typeface="Verdana"/>
              </a:rPr>
              <a:t>(déterminant pour toute libération de tranche)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E0951BDC-874D-46FA-A4D8-8CA1078B212D}"/>
              </a:ext>
            </a:extLst>
          </p:cNvPr>
          <p:cNvSpPr txBox="1">
            <a:spLocks/>
          </p:cNvSpPr>
          <p:nvPr/>
        </p:nvSpPr>
        <p:spPr bwMode="auto">
          <a:xfrm>
            <a:off x="1331640" y="5589240"/>
            <a:ext cx="6624736" cy="784134"/>
          </a:xfrm>
          <a:prstGeom prst="rect">
            <a:avLst/>
          </a:prstGeom>
          <a:solidFill>
            <a:schemeClr val="bg1"/>
          </a:solidFill>
          <a:ln w="19050">
            <a:solidFill>
              <a:srgbClr val="0F5494"/>
            </a:solidFill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ct val="0"/>
              </a:spcBef>
              <a:buFontTx/>
              <a:buNone/>
            </a:pPr>
            <a:r>
              <a:rPr lang="fr-BE" sz="1800" dirty="0">
                <a:solidFill>
                  <a:srgbClr val="2D2D8A"/>
                </a:solidFill>
              </a:rPr>
              <a:t>Plus considération des valeurs fondamentales et</a:t>
            </a:r>
          </a:p>
          <a:p>
            <a:pPr marL="0" lvl="1" indent="0" algn="ctr">
              <a:spcBef>
                <a:spcPct val="0"/>
              </a:spcBef>
              <a:buFontTx/>
              <a:buNone/>
            </a:pPr>
            <a:r>
              <a:rPr lang="fr-BE" sz="1800" dirty="0">
                <a:solidFill>
                  <a:srgbClr val="2D2D8A"/>
                </a:solidFill>
              </a:rPr>
              <a:t>préparation du Cadre de Gestion des Risques</a:t>
            </a:r>
          </a:p>
        </p:txBody>
      </p:sp>
      <p:sp>
        <p:nvSpPr>
          <p:cNvPr id="44" name="CuadroTexto 5">
            <a:extLst>
              <a:ext uri="{FF2B5EF4-FFF2-40B4-BE49-F238E27FC236}">
                <a16:creationId xmlns:a16="http://schemas.microsoft.com/office/drawing/2014/main" id="{E68FCA24-D779-4800-AC64-0609C92292F8}"/>
              </a:ext>
            </a:extLst>
          </p:cNvPr>
          <p:cNvSpPr txBox="1"/>
          <p:nvPr/>
        </p:nvSpPr>
        <p:spPr>
          <a:xfrm>
            <a:off x="389110" y="4509120"/>
            <a:ext cx="8365783" cy="923330"/>
          </a:xfrm>
          <a:prstGeom prst="rect">
            <a:avLst/>
          </a:prstGeom>
          <a:solidFill>
            <a:srgbClr val="0F5494"/>
          </a:solidFill>
          <a:ln w="19050" cmpd="sng">
            <a:solidFill>
              <a:srgbClr val="0F5494"/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fr-BE" sz="1800" b="1" dirty="0">
                <a:solidFill>
                  <a:schemeClr val="bg1"/>
                </a:solidFill>
                <a:latin typeface="+mn-lt"/>
              </a:rPr>
              <a:t>Plus dans les pays IAP : </a:t>
            </a:r>
          </a:p>
          <a:p>
            <a:pPr marL="0" lvl="1" algn="ctr"/>
            <a:r>
              <a:rPr lang="fr-BE" sz="1800" dirty="0">
                <a:solidFill>
                  <a:schemeClr val="bg1"/>
                </a:solidFill>
                <a:latin typeface="+mn-lt"/>
              </a:rPr>
              <a:t>Réforme sectorielle en lien avec l’agenda élargissement et cibles SMART</a:t>
            </a:r>
          </a:p>
        </p:txBody>
      </p:sp>
    </p:spTree>
    <p:extLst>
      <p:ext uri="{BB962C8B-B14F-4D97-AF65-F5344CB8AC3E}">
        <p14:creationId xmlns:p14="http://schemas.microsoft.com/office/powerpoint/2010/main" val="244149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2" grpId="0" build="p" animBg="1"/>
      <p:bldP spid="43" grpId="0" animBg="1"/>
      <p:bldP spid="4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Plan Module 2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Justification des quatre critères d’éligibilité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Des politiques pertinentes et crédibles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Un programme de réformes de la GFP pertinent et crédible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Transparence et contrôle du budget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Une politique macro-économique orientée vers la stabilité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Mobilisation des ressources financières nationales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endParaRPr lang="fr-BE" sz="2000" i="0" dirty="0">
              <a:solidFill>
                <a:srgbClr val="004494"/>
              </a:solidFill>
            </a:endParaRP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30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352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739864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Importance de la mobilisation des ressources financières nationales (MRFN)</a:t>
            </a:r>
            <a:endParaRPr lang="fr-BE" sz="28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31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AutoShape 4" descr="RÃ©sultat de recherche d'images pour &quot;picto balance png&quot;">
            <a:extLst>
              <a:ext uri="{FF2B5EF4-FFF2-40B4-BE49-F238E27FC236}">
                <a16:creationId xmlns:a16="http://schemas.microsoft.com/office/drawing/2014/main" id="{8CA8977C-995C-4DF0-8CE1-E85C8E9F45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41E9947-16BA-4232-9297-DEB02A6D53C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185" b="9891"/>
          <a:stretch/>
        </p:blipFill>
        <p:spPr>
          <a:xfrm>
            <a:off x="2771796" y="2569294"/>
            <a:ext cx="3168351" cy="2215426"/>
          </a:xfrm>
          <a:prstGeom prst="rect">
            <a:avLst/>
          </a:prstGeom>
        </p:spPr>
      </p:pic>
      <p:sp>
        <p:nvSpPr>
          <p:cNvPr id="13" name="TextBox 41">
            <a:extLst>
              <a:ext uri="{FF2B5EF4-FFF2-40B4-BE49-F238E27FC236}">
                <a16:creationId xmlns:a16="http://schemas.microsoft.com/office/drawing/2014/main" id="{2EBEF1C9-6E6E-47E1-8EFB-489A17A8DD49}"/>
              </a:ext>
            </a:extLst>
          </p:cNvPr>
          <p:cNvSpPr txBox="1"/>
          <p:nvPr/>
        </p:nvSpPr>
        <p:spPr>
          <a:xfrm>
            <a:off x="149137" y="2714403"/>
            <a:ext cx="3054716" cy="2040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lvl="1" indent="-173038" defTabSz="4572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542925" algn="l"/>
              </a:tabLst>
              <a:defRPr/>
            </a:pPr>
            <a:r>
              <a:rPr lang="fr-BE" sz="1600" b="1" dirty="0">
                <a:solidFill>
                  <a:srgbClr val="2D9E48"/>
                </a:solidFill>
                <a:latin typeface="+mn-lt"/>
                <a:ea typeface="ＭＳ Ｐゴシック" charset="0"/>
              </a:rPr>
              <a:t>Déficit plus faible </a:t>
            </a:r>
            <a:r>
              <a:rPr lang="fr-BE" sz="1600" dirty="0">
                <a:solidFill>
                  <a:srgbClr val="2D9E48"/>
                </a:solidFill>
                <a:latin typeface="+mn-lt"/>
                <a:ea typeface="ＭＳ Ｐゴシック" charset="0"/>
              </a:rPr>
              <a:t>(soutenabilité financière accrue). </a:t>
            </a:r>
          </a:p>
          <a:p>
            <a:pPr marL="173038" lvl="1" indent="-173038" defTabSz="4572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542925" algn="l"/>
              </a:tabLst>
              <a:defRPr/>
            </a:pPr>
            <a:r>
              <a:rPr lang="fr-BE" sz="1600" b="1" dirty="0">
                <a:solidFill>
                  <a:srgbClr val="2D9E48"/>
                </a:solidFill>
                <a:latin typeface="+mn-lt"/>
                <a:ea typeface="ＭＳ Ｐゴシック" charset="0"/>
              </a:rPr>
              <a:t>Plus d’espace pour la mise en œuvre de réformes et une croissance. </a:t>
            </a:r>
          </a:p>
        </p:txBody>
      </p:sp>
      <p:sp>
        <p:nvSpPr>
          <p:cNvPr id="14" name="TextBox 42">
            <a:extLst>
              <a:ext uri="{FF2B5EF4-FFF2-40B4-BE49-F238E27FC236}">
                <a16:creationId xmlns:a16="http://schemas.microsoft.com/office/drawing/2014/main" id="{EE873FC5-88AE-4E10-9D99-B63A572EB0F5}"/>
              </a:ext>
            </a:extLst>
          </p:cNvPr>
          <p:cNvSpPr txBox="1"/>
          <p:nvPr/>
        </p:nvSpPr>
        <p:spPr>
          <a:xfrm>
            <a:off x="5975648" y="2708920"/>
            <a:ext cx="3168352" cy="1421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lvl="1" indent="-173038" defTabSz="4572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542925" algn="l"/>
              </a:tabLst>
              <a:defRPr/>
            </a:pPr>
            <a:r>
              <a:rPr lang="fr-BE" sz="1600" b="1" dirty="0">
                <a:solidFill>
                  <a:srgbClr val="FF0000"/>
                </a:solidFill>
                <a:latin typeface="+mn-lt"/>
                <a:ea typeface="ＭＳ Ｐゴシック" charset="0"/>
              </a:rPr>
              <a:t>Pression fiscale </a:t>
            </a:r>
            <a:r>
              <a:rPr lang="fr-BE" sz="1600" b="1" dirty="0">
                <a:solidFill>
                  <a:srgbClr val="FF0000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BE" sz="1600" b="1" dirty="0">
                <a:solidFill>
                  <a:srgbClr val="FF0000"/>
                </a:solidFill>
                <a:latin typeface="+mn-lt"/>
                <a:ea typeface="ＭＳ Ｐゴシック" charset="0"/>
              </a:rPr>
              <a:t> risque de désincitation pour les opérateurs économiques si peu clair. </a:t>
            </a:r>
          </a:p>
        </p:txBody>
      </p:sp>
      <p:sp>
        <p:nvSpPr>
          <p:cNvPr id="15" name="TextBox 44">
            <a:extLst>
              <a:ext uri="{FF2B5EF4-FFF2-40B4-BE49-F238E27FC236}">
                <a16:creationId xmlns:a16="http://schemas.microsoft.com/office/drawing/2014/main" id="{AC7992DE-651D-45AC-8B7F-82BF900837F3}"/>
              </a:ext>
            </a:extLst>
          </p:cNvPr>
          <p:cNvSpPr txBox="1"/>
          <p:nvPr/>
        </p:nvSpPr>
        <p:spPr>
          <a:xfrm>
            <a:off x="260461" y="4797152"/>
            <a:ext cx="8568952" cy="1626086"/>
          </a:xfrm>
          <a:prstGeom prst="rect">
            <a:avLst/>
          </a:prstGeom>
          <a:noFill/>
          <a:ln>
            <a:solidFill>
              <a:srgbClr val="0F5494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fr-BE" sz="1750" b="1" dirty="0">
                <a:latin typeface="+mn-lt"/>
              </a:rPr>
              <a:t>Problématique clé : </a:t>
            </a:r>
            <a:r>
              <a:rPr lang="fr-BE" sz="1750" dirty="0">
                <a:latin typeface="+mn-lt"/>
              </a:rPr>
              <a:t>comment accroître l’espace fiscal tout en protégeant l’équité, la transparence, la justice, l’efficience et les incitations ? </a:t>
            </a:r>
          </a:p>
          <a:p>
            <a:pPr marL="173038" lvl="1" indent="-173038" defTabSz="4572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542925" algn="l"/>
              </a:tabLst>
              <a:defRPr/>
            </a:pPr>
            <a:r>
              <a:rPr lang="fr-BE" sz="1600" b="1" dirty="0">
                <a:solidFill>
                  <a:srgbClr val="004494"/>
                </a:solidFill>
                <a:latin typeface="+mn-lt"/>
                <a:ea typeface="ＭＳ Ｐゴシック" charset="0"/>
              </a:rPr>
              <a:t>Comment répartir la charge fiscale </a:t>
            </a:r>
            <a:r>
              <a:rPr lang="fr-BE" sz="1600" dirty="0">
                <a:solidFill>
                  <a:srgbClr val="004494"/>
                </a:solidFill>
                <a:latin typeface="+mn-lt"/>
                <a:ea typeface="ＭＳ Ｐゴシック" charset="0"/>
              </a:rPr>
              <a:t>(yc secteur informel) ?</a:t>
            </a:r>
          </a:p>
          <a:p>
            <a:pPr marL="173038" lvl="1" indent="-173038" defTabSz="4572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>
                <a:tab pos="542925" algn="l"/>
              </a:tabLst>
              <a:defRPr/>
            </a:pPr>
            <a:r>
              <a:rPr lang="fr-BE" sz="1600" b="1" dirty="0">
                <a:solidFill>
                  <a:srgbClr val="004494"/>
                </a:solidFill>
                <a:latin typeface="+mn-lt"/>
                <a:ea typeface="ＭＳ Ｐゴシック" charset="0"/>
              </a:rPr>
              <a:t>Quel usage de la fiscalité pour protéger les ressources naturelles et l’environnement </a:t>
            </a:r>
            <a:r>
              <a:rPr lang="fr-BE" sz="1600" dirty="0">
                <a:solidFill>
                  <a:srgbClr val="004494"/>
                </a:solidFill>
                <a:latin typeface="+mn-lt"/>
                <a:ea typeface="ＭＳ Ｐゴシック" charset="0"/>
              </a:rPr>
              <a:t>(cas particulier des industries extractives) ?</a:t>
            </a:r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79D7D6BE-1F95-464A-98DB-5F0C2E33D1E0}"/>
              </a:ext>
            </a:extLst>
          </p:cNvPr>
          <p:cNvSpPr txBox="1"/>
          <p:nvPr/>
        </p:nvSpPr>
        <p:spPr>
          <a:xfrm>
            <a:off x="148475" y="2093014"/>
            <a:ext cx="8847049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750" b="1" dirty="0">
                <a:latin typeface="+mn-lt"/>
              </a:rPr>
              <a:t>Ressources nationales : source principale d’espace budgétaire mais</a:t>
            </a:r>
            <a:r>
              <a:rPr lang="fr-BE" sz="1750" dirty="0">
                <a:latin typeface="+mn-lt"/>
              </a:rPr>
              <a:t>…</a:t>
            </a:r>
          </a:p>
        </p:txBody>
      </p:sp>
      <p:sp>
        <p:nvSpPr>
          <p:cNvPr id="17" name="Text Box 31">
            <a:extLst>
              <a:ext uri="{FF2B5EF4-FFF2-40B4-BE49-F238E27FC236}">
                <a16:creationId xmlns:a16="http://schemas.microsoft.com/office/drawing/2014/main" id="{4FDF836C-B8D5-436F-B202-A36DA24AB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6768" y="3518924"/>
            <a:ext cx="1083488" cy="9148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spAutoFit/>
          </a:bodyPr>
          <a:lstStyle/>
          <a:p>
            <a:pPr algn="ctr" eaLnBrk="0" hangingPunct="0"/>
            <a:r>
              <a:rPr lang="fr-BE" sz="5000" b="1" dirty="0">
                <a:solidFill>
                  <a:srgbClr val="00B050"/>
                </a:solidFill>
                <a:latin typeface="+mn-lt"/>
              </a:rPr>
              <a:t>+</a:t>
            </a:r>
          </a:p>
        </p:txBody>
      </p:sp>
      <p:sp>
        <p:nvSpPr>
          <p:cNvPr id="18" name="Text Box 31">
            <a:extLst>
              <a:ext uri="{FF2B5EF4-FFF2-40B4-BE49-F238E27FC236}">
                <a16:creationId xmlns:a16="http://schemas.microsoft.com/office/drawing/2014/main" id="{8740790C-3853-40A7-8EB9-25AB3ECB4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4259" y="3518924"/>
            <a:ext cx="1083488" cy="9148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spAutoFit/>
          </a:bodyPr>
          <a:lstStyle/>
          <a:p>
            <a:pPr algn="ctr" eaLnBrk="0" hangingPunct="0"/>
            <a:r>
              <a:rPr lang="fr-BE" sz="5000" b="1" dirty="0">
                <a:solidFill>
                  <a:srgbClr val="FF0000"/>
                </a:solidFill>
                <a:latin typeface="+mn-lt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55206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14" grpId="0"/>
      <p:bldP spid="15" grpId="0" animBg="1"/>
      <p:bldP spid="16" grpId="0"/>
      <p:bldP spid="17" grpId="0"/>
      <p:bldP spid="1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32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F3B4F5-9780-4DC0-B5B7-31F0B7FA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43554"/>
            <a:ext cx="8460000" cy="773278"/>
          </a:xfrm>
        </p:spPr>
        <p:txBody>
          <a:bodyPr/>
          <a:lstStyle/>
          <a:p>
            <a:pPr marL="0"/>
            <a:r>
              <a:rPr lang="fr-BE" sz="2000" cap="all" dirty="0">
                <a:solidFill>
                  <a:srgbClr val="004494"/>
                </a:solidFill>
                <a:latin typeface="+mn-lt"/>
              </a:rPr>
              <a:t>Trois aspects dans l’analyse de la MRFN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112B316-EC51-4C19-B3A6-4D1487567E74}"/>
              </a:ext>
            </a:extLst>
          </p:cNvPr>
          <p:cNvSpPr/>
          <p:nvPr/>
        </p:nvSpPr>
        <p:spPr bwMode="auto">
          <a:xfrm>
            <a:off x="278929" y="2853312"/>
            <a:ext cx="2700000" cy="360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0A2A3FC-0ED2-4462-8C8A-03EE896452AE}"/>
              </a:ext>
            </a:extLst>
          </p:cNvPr>
          <p:cNvSpPr/>
          <p:nvPr/>
        </p:nvSpPr>
        <p:spPr bwMode="auto">
          <a:xfrm>
            <a:off x="6233074" y="2853312"/>
            <a:ext cx="2700000" cy="360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30A16A1-7AA3-4A49-8E14-3291DBB55408}"/>
              </a:ext>
            </a:extLst>
          </p:cNvPr>
          <p:cNvSpPr/>
          <p:nvPr/>
        </p:nvSpPr>
        <p:spPr bwMode="auto">
          <a:xfrm>
            <a:off x="3294938" y="2853312"/>
            <a:ext cx="2700000" cy="360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714F3089-7F35-4E7B-9A90-8EB918C87F6A}"/>
              </a:ext>
            </a:extLst>
          </p:cNvPr>
          <p:cNvSpPr txBox="1"/>
          <p:nvPr/>
        </p:nvSpPr>
        <p:spPr>
          <a:xfrm>
            <a:off x="278929" y="2908969"/>
            <a:ext cx="27000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spcBef>
                <a:spcPts val="6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Politiques Fiscale / recettes</a:t>
            </a:r>
          </a:p>
          <a:p>
            <a:pPr marL="171450" lvl="1" indent="-171450">
              <a:spcBef>
                <a:spcPts val="6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Traitement fiscal des ressources naturelles extractives (ITIE)</a:t>
            </a:r>
          </a:p>
          <a:p>
            <a:pPr marL="171450" lvl="1" indent="-171450">
              <a:spcBef>
                <a:spcPts val="6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Stratégie de ressources à moyen terme</a:t>
            </a:r>
          </a:p>
          <a:p>
            <a:pPr marL="171450" lvl="1" indent="-171450">
              <a:spcBef>
                <a:spcPts val="6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Rapport de la Cour des Comptes</a:t>
            </a:r>
          </a:p>
          <a:p>
            <a:pPr marL="171450" lvl="1" indent="-171450">
              <a:spcBef>
                <a:spcPts val="6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Suivi de la société civile</a:t>
            </a:r>
          </a:p>
          <a:p>
            <a:pPr marL="171450" lvl="1" indent="-171450">
              <a:spcBef>
                <a:spcPts val="6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RA-GAP &amp; RA-FIT du FMI</a:t>
            </a:r>
          </a:p>
          <a:p>
            <a:pPr marL="171450" lvl="1" indent="-171450">
              <a:spcBef>
                <a:spcPts val="6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Contraintes politiques aux réformes de l’administration fiscale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64D65C1-96E2-4028-A740-0FC168D6E5D3}"/>
              </a:ext>
            </a:extLst>
          </p:cNvPr>
          <p:cNvSpPr txBox="1"/>
          <p:nvPr/>
        </p:nvSpPr>
        <p:spPr>
          <a:xfrm>
            <a:off x="6233074" y="2908969"/>
            <a:ext cx="2700000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177800" algn="l"/>
              </a:tabLst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Enregistrement et suivi des flux financiers illicites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177800" algn="l"/>
              </a:tabLst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Accords douaniers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177800" algn="l"/>
              </a:tabLst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 Réduction de la concurrence fiscale internationale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177800" algn="l"/>
              </a:tabLst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Listes des juridictions fiscalement non coopératives et groupe d’actions financières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177800" algn="l"/>
              </a:tabLst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Forum mondial de l'OCDE sur la transparence et l'échange de renseignements à des fins fiscales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659081E8-A88E-4447-9EEF-E5E05F8DC0AA}"/>
              </a:ext>
            </a:extLst>
          </p:cNvPr>
          <p:cNvSpPr txBox="1"/>
          <p:nvPr/>
        </p:nvSpPr>
        <p:spPr>
          <a:xfrm>
            <a:off x="3294938" y="2908969"/>
            <a:ext cx="2700000" cy="350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966788" eaLnBrk="0" hangingPunc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Capacité de collecte et capacités de l’administration, yc douanes</a:t>
            </a:r>
          </a:p>
          <a:p>
            <a:pPr marL="171450" indent="-171450" defTabSz="966788" eaLnBrk="0" hangingPunc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Cadre juridique relatif à la fiscalité</a:t>
            </a:r>
          </a:p>
          <a:p>
            <a:pPr marL="171450" indent="-171450" defTabSz="966788" eaLnBrk="0" hangingPunc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Position sur les flux financiers illicites</a:t>
            </a:r>
          </a:p>
          <a:p>
            <a:pPr marL="171450" indent="-171450" defTabSz="966788" eaLnBrk="0" hangingPunc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Utilisation d’indicateurs de performance sur la MRFN</a:t>
            </a:r>
          </a:p>
          <a:p>
            <a:pPr marL="171450" indent="-171450" defTabSz="966788" eaLnBrk="0" hangingPunc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Bases de données de l’OCDE ou du FMI sur la MRFN</a:t>
            </a:r>
          </a:p>
          <a:p>
            <a:pPr marL="171450" indent="-171450" defTabSz="966788" eaLnBrk="0" hangingPunc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TADAT</a:t>
            </a:r>
          </a:p>
          <a:p>
            <a:pPr marL="171450" indent="-171450" defTabSz="966788" eaLnBrk="0" hangingPunc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tx1"/>
                </a:solidFill>
                <a:latin typeface="+mn-lt"/>
              </a:rPr>
              <a:t>Indicateurs PEFA </a:t>
            </a:r>
          </a:p>
        </p:txBody>
      </p:sp>
      <p:sp>
        <p:nvSpPr>
          <p:cNvPr id="40" name="Triangle isocèle 39">
            <a:extLst>
              <a:ext uri="{FF2B5EF4-FFF2-40B4-BE49-F238E27FC236}">
                <a16:creationId xmlns:a16="http://schemas.microsoft.com/office/drawing/2014/main" id="{38D42C4E-2FBB-4ECE-8DF3-339BB0AD57F3}"/>
              </a:ext>
            </a:extLst>
          </p:cNvPr>
          <p:cNvSpPr/>
          <p:nvPr/>
        </p:nvSpPr>
        <p:spPr bwMode="auto">
          <a:xfrm rot="16200000" flipV="1">
            <a:off x="1844928" y="4125430"/>
            <a:ext cx="2484000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4A95E16F-90D8-4F6C-AAF4-6CC7C5C2C676}"/>
              </a:ext>
            </a:extLst>
          </p:cNvPr>
          <p:cNvGrpSpPr/>
          <p:nvPr/>
        </p:nvGrpSpPr>
        <p:grpSpPr>
          <a:xfrm>
            <a:off x="278929" y="1876572"/>
            <a:ext cx="2700000" cy="980742"/>
            <a:chOff x="103291" y="1664622"/>
            <a:chExt cx="2700000" cy="980742"/>
          </a:xfrm>
        </p:grpSpPr>
        <p:sp>
          <p:nvSpPr>
            <p:cNvPr id="42" name="Flèche : pentagone 41">
              <a:extLst>
                <a:ext uri="{FF2B5EF4-FFF2-40B4-BE49-F238E27FC236}">
                  <a16:creationId xmlns:a16="http://schemas.microsoft.com/office/drawing/2014/main" id="{C1AB647D-32C8-4601-8F2B-5440294968DC}"/>
                </a:ext>
              </a:extLst>
            </p:cNvPr>
            <p:cNvSpPr/>
            <p:nvPr/>
          </p:nvSpPr>
          <p:spPr bwMode="auto">
            <a:xfrm rot="16200000">
              <a:off x="1147291" y="620622"/>
              <a:ext cx="612000" cy="2700000"/>
            </a:xfrm>
            <a:prstGeom prst="homePlate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197E11-F520-4B34-94CC-DD8083DDAF30}"/>
                </a:ext>
              </a:extLst>
            </p:cNvPr>
            <p:cNvSpPr/>
            <p:nvPr/>
          </p:nvSpPr>
          <p:spPr bwMode="auto">
            <a:xfrm>
              <a:off x="103291" y="2285364"/>
              <a:ext cx="2700000" cy="360000"/>
            </a:xfrm>
            <a:prstGeom prst="rect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44" name="Espace réservé du contenu 2">
            <a:extLst>
              <a:ext uri="{FF2B5EF4-FFF2-40B4-BE49-F238E27FC236}">
                <a16:creationId xmlns:a16="http://schemas.microsoft.com/office/drawing/2014/main" id="{E8AE641B-F11D-47B7-8FE9-97F3DF0CAFE8}"/>
              </a:ext>
            </a:extLst>
          </p:cNvPr>
          <p:cNvSpPr txBox="1">
            <a:spLocks/>
          </p:cNvSpPr>
          <p:nvPr/>
        </p:nvSpPr>
        <p:spPr bwMode="auto">
          <a:xfrm>
            <a:off x="278929" y="2220738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800" b="1" i="0" kern="0" dirty="0">
                <a:solidFill>
                  <a:schemeClr val="bg1"/>
                </a:solidFill>
                <a:latin typeface="+mn-lt"/>
              </a:rPr>
              <a:t>Politique fiscale</a:t>
            </a: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5C48C414-8254-478E-A22A-33A8E64A94C2}"/>
              </a:ext>
            </a:extLst>
          </p:cNvPr>
          <p:cNvGrpSpPr/>
          <p:nvPr/>
        </p:nvGrpSpPr>
        <p:grpSpPr>
          <a:xfrm>
            <a:off x="3294938" y="1876572"/>
            <a:ext cx="2700000" cy="980743"/>
            <a:chOff x="11274667" y="909379"/>
            <a:chExt cx="2700000" cy="980743"/>
          </a:xfrm>
        </p:grpSpPr>
        <p:sp>
          <p:nvSpPr>
            <p:cNvPr id="46" name="Flèche : pentagone 45">
              <a:extLst>
                <a:ext uri="{FF2B5EF4-FFF2-40B4-BE49-F238E27FC236}">
                  <a16:creationId xmlns:a16="http://schemas.microsoft.com/office/drawing/2014/main" id="{D0C081EB-BF13-4A7E-A115-27ED3E80F8FB}"/>
                </a:ext>
              </a:extLst>
            </p:cNvPr>
            <p:cNvSpPr/>
            <p:nvPr/>
          </p:nvSpPr>
          <p:spPr bwMode="auto">
            <a:xfrm rot="16200000">
              <a:off x="12318667" y="-134621"/>
              <a:ext cx="612000" cy="2700000"/>
            </a:xfrm>
            <a:prstGeom prst="homePlate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3DE0978-732D-42D2-ACB9-B3A42DA952F3}"/>
                </a:ext>
              </a:extLst>
            </p:cNvPr>
            <p:cNvSpPr/>
            <p:nvPr/>
          </p:nvSpPr>
          <p:spPr bwMode="auto">
            <a:xfrm>
              <a:off x="11274667" y="1530122"/>
              <a:ext cx="2700000" cy="360000"/>
            </a:xfrm>
            <a:prstGeom prst="rect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A64CACE7-A620-49C1-A452-E4AD3D079C11}"/>
              </a:ext>
            </a:extLst>
          </p:cNvPr>
          <p:cNvGrpSpPr/>
          <p:nvPr/>
        </p:nvGrpSpPr>
        <p:grpSpPr>
          <a:xfrm>
            <a:off x="6233074" y="1876572"/>
            <a:ext cx="2700000" cy="977335"/>
            <a:chOff x="-5727777" y="1318320"/>
            <a:chExt cx="2700000" cy="977335"/>
          </a:xfrm>
        </p:grpSpPr>
        <p:sp>
          <p:nvSpPr>
            <p:cNvPr id="49" name="Flèche : pentagone 48">
              <a:extLst>
                <a:ext uri="{FF2B5EF4-FFF2-40B4-BE49-F238E27FC236}">
                  <a16:creationId xmlns:a16="http://schemas.microsoft.com/office/drawing/2014/main" id="{0F37FD37-3359-4E64-AD2D-005CFAFE7D1A}"/>
                </a:ext>
              </a:extLst>
            </p:cNvPr>
            <p:cNvSpPr/>
            <p:nvPr/>
          </p:nvSpPr>
          <p:spPr bwMode="auto">
            <a:xfrm rot="16200000">
              <a:off x="-4683777" y="274320"/>
              <a:ext cx="612000" cy="2700000"/>
            </a:xfrm>
            <a:prstGeom prst="homePlate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5FA4EF4-DDC1-4C3D-92FB-7CEC0D4B12DB}"/>
                </a:ext>
              </a:extLst>
            </p:cNvPr>
            <p:cNvSpPr/>
            <p:nvPr/>
          </p:nvSpPr>
          <p:spPr bwMode="auto">
            <a:xfrm>
              <a:off x="-5727777" y="1935655"/>
              <a:ext cx="2700000" cy="360000"/>
            </a:xfrm>
            <a:prstGeom prst="rect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51" name="Espace réservé du contenu 2">
            <a:extLst>
              <a:ext uri="{FF2B5EF4-FFF2-40B4-BE49-F238E27FC236}">
                <a16:creationId xmlns:a16="http://schemas.microsoft.com/office/drawing/2014/main" id="{2A179671-83DE-4A9E-A36A-299D8ED6BAE4}"/>
              </a:ext>
            </a:extLst>
          </p:cNvPr>
          <p:cNvSpPr txBox="1">
            <a:spLocks/>
          </p:cNvSpPr>
          <p:nvPr/>
        </p:nvSpPr>
        <p:spPr bwMode="auto">
          <a:xfrm>
            <a:off x="3294938" y="2220738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800" b="1" i="0" kern="0" dirty="0">
                <a:solidFill>
                  <a:schemeClr val="bg1"/>
                </a:solidFill>
                <a:latin typeface="+mn-lt"/>
              </a:rPr>
              <a:t>Administration fiscale</a:t>
            </a:r>
          </a:p>
        </p:txBody>
      </p:sp>
      <p:sp>
        <p:nvSpPr>
          <p:cNvPr id="52" name="Espace réservé du contenu 2">
            <a:extLst>
              <a:ext uri="{FF2B5EF4-FFF2-40B4-BE49-F238E27FC236}">
                <a16:creationId xmlns:a16="http://schemas.microsoft.com/office/drawing/2014/main" id="{44143F1E-2BE8-4A05-A051-2BDA246BCDFB}"/>
              </a:ext>
            </a:extLst>
          </p:cNvPr>
          <p:cNvSpPr txBox="1">
            <a:spLocks/>
          </p:cNvSpPr>
          <p:nvPr/>
        </p:nvSpPr>
        <p:spPr bwMode="auto">
          <a:xfrm>
            <a:off x="6233074" y="2220738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800" b="1" i="0" kern="0" dirty="0">
                <a:solidFill>
                  <a:schemeClr val="bg1"/>
                </a:solidFill>
                <a:latin typeface="+mn-lt"/>
              </a:rPr>
              <a:t>Coopération fiscale internationale</a:t>
            </a:r>
          </a:p>
        </p:txBody>
      </p:sp>
      <p:sp>
        <p:nvSpPr>
          <p:cNvPr id="53" name="Triangle isocèle 52">
            <a:extLst>
              <a:ext uri="{FF2B5EF4-FFF2-40B4-BE49-F238E27FC236}">
                <a16:creationId xmlns:a16="http://schemas.microsoft.com/office/drawing/2014/main" id="{D387B83B-C232-4E1D-815E-149CFCF33BA4}"/>
              </a:ext>
            </a:extLst>
          </p:cNvPr>
          <p:cNvSpPr/>
          <p:nvPr/>
        </p:nvSpPr>
        <p:spPr bwMode="auto">
          <a:xfrm rot="16200000" flipV="1">
            <a:off x="4858401" y="4090693"/>
            <a:ext cx="2484000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31675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/>
      <p:bldP spid="38" grpId="0"/>
      <p:bldP spid="39" grpId="0"/>
      <p:bldP spid="40" grpId="0" animBg="1"/>
      <p:bldP spid="40" grpId="1" animBg="1"/>
      <p:bldP spid="44" grpId="0"/>
      <p:bldP spid="51" grpId="0"/>
      <p:bldP spid="52" grpId="0"/>
      <p:bldP spid="53" grpId="0" animBg="1"/>
      <p:bldP spid="53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33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F3B4F5-9780-4DC0-B5B7-31F0B7FA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43554"/>
            <a:ext cx="8460000" cy="773278"/>
          </a:xfrm>
        </p:spPr>
        <p:txBody>
          <a:bodyPr/>
          <a:lstStyle/>
          <a:p>
            <a:pPr marL="0"/>
            <a:r>
              <a:rPr lang="fr-BE" sz="2000" cap="all" dirty="0">
                <a:solidFill>
                  <a:srgbClr val="004494"/>
                </a:solidFill>
                <a:latin typeface="+mn-lt"/>
              </a:rPr>
              <a:t>Evaluer la performance </a:t>
            </a:r>
            <a:br>
              <a:rPr lang="fr-BE" sz="2000" cap="all" dirty="0">
                <a:solidFill>
                  <a:srgbClr val="004494"/>
                </a:solidFill>
                <a:latin typeface="+mn-lt"/>
              </a:rPr>
            </a:br>
            <a:r>
              <a:rPr lang="fr-BE" sz="2000" cap="all" dirty="0">
                <a:solidFill>
                  <a:srgbClr val="004494"/>
                </a:solidFill>
                <a:latin typeface="+mn-lt"/>
              </a:rPr>
              <a:t>du partenaire en matière de MRFN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112B316-EC51-4C19-B3A6-4D1487567E74}"/>
              </a:ext>
            </a:extLst>
          </p:cNvPr>
          <p:cNvSpPr/>
          <p:nvPr/>
        </p:nvSpPr>
        <p:spPr bwMode="auto">
          <a:xfrm>
            <a:off x="278929" y="2862809"/>
            <a:ext cx="2700000" cy="1476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0A2A3FC-0ED2-4462-8C8A-03EE896452AE}"/>
              </a:ext>
            </a:extLst>
          </p:cNvPr>
          <p:cNvSpPr/>
          <p:nvPr/>
        </p:nvSpPr>
        <p:spPr bwMode="auto">
          <a:xfrm>
            <a:off x="6233074" y="2862809"/>
            <a:ext cx="2700000" cy="360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30A16A1-7AA3-4A49-8E14-3291DBB55408}"/>
              </a:ext>
            </a:extLst>
          </p:cNvPr>
          <p:cNvSpPr/>
          <p:nvPr/>
        </p:nvSpPr>
        <p:spPr bwMode="auto">
          <a:xfrm>
            <a:off x="3275856" y="2862809"/>
            <a:ext cx="2700000" cy="2124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714F3089-7F35-4E7B-9A90-8EB918C87F6A}"/>
              </a:ext>
            </a:extLst>
          </p:cNvPr>
          <p:cNvSpPr txBox="1"/>
          <p:nvPr/>
        </p:nvSpPr>
        <p:spPr>
          <a:xfrm>
            <a:off x="278929" y="3318781"/>
            <a:ext cx="27000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b="1" i="1" dirty="0">
                <a:latin typeface="+mn-lt"/>
              </a:rPr>
              <a:t>Voir la diapositive précédente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64D65C1-96E2-4028-A740-0FC168D6E5D3}"/>
              </a:ext>
            </a:extLst>
          </p:cNvPr>
          <p:cNvSpPr txBox="1"/>
          <p:nvPr/>
        </p:nvSpPr>
        <p:spPr>
          <a:xfrm>
            <a:off x="6233074" y="2893581"/>
            <a:ext cx="2700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177800" algn="l"/>
              </a:tabLst>
              <a:defRPr/>
            </a:pPr>
            <a:r>
              <a:rPr lang="fr-BE" sz="1500" dirty="0">
                <a:solidFill>
                  <a:schemeClr val="tx1"/>
                </a:solidFill>
                <a:latin typeface="+mn-lt"/>
              </a:rPr>
              <a:t>Soutenir la conception et la mise en œuvre de stratégie de ressources à moyen terme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177800" algn="l"/>
              </a:tabLst>
              <a:defRPr/>
            </a:pPr>
            <a:r>
              <a:rPr lang="fr-BE" sz="1500" dirty="0">
                <a:solidFill>
                  <a:schemeClr val="tx1"/>
                </a:solidFill>
                <a:latin typeface="+mn-lt"/>
              </a:rPr>
              <a:t>Soutenir l’administration fiscale, le cadre légal,...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177800" algn="l"/>
              </a:tabLst>
              <a:defRPr/>
            </a:pPr>
            <a:r>
              <a:rPr lang="fr-BE" sz="1500" dirty="0">
                <a:solidFill>
                  <a:schemeClr val="tx1"/>
                </a:solidFill>
                <a:latin typeface="+mn-lt"/>
              </a:rPr>
              <a:t>Utiliser des indicateurs de performance liés à la MRFN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177800" algn="l"/>
              </a:tabLst>
              <a:defRPr/>
            </a:pPr>
            <a:r>
              <a:rPr lang="fr-BE" sz="1500" dirty="0">
                <a:solidFill>
                  <a:schemeClr val="tx1"/>
                </a:solidFill>
                <a:latin typeface="+mn-lt"/>
              </a:rPr>
              <a:t>Dialoguer sur les politiques fiscales, le cadre légal et l’administration fiscale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659081E8-A88E-4447-9EEF-E5E05F8DC0AA}"/>
              </a:ext>
            </a:extLst>
          </p:cNvPr>
          <p:cNvSpPr txBox="1"/>
          <p:nvPr/>
        </p:nvSpPr>
        <p:spPr>
          <a:xfrm>
            <a:off x="3275856" y="3316949"/>
            <a:ext cx="2700000" cy="1257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966788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b="1" i="1" dirty="0">
                <a:latin typeface="+mn-lt"/>
              </a:rPr>
              <a:t>Voir la diapositive précédente</a:t>
            </a:r>
          </a:p>
          <a:p>
            <a:pPr marL="171450" lvl="0" indent="-171450" defTabSz="966788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500" dirty="0">
                <a:solidFill>
                  <a:schemeClr val="tx1"/>
                </a:solidFill>
                <a:latin typeface="+mn-lt"/>
              </a:rPr>
              <a:t>Contraintes politiques à la réforme de l’administration fiscale</a:t>
            </a:r>
          </a:p>
        </p:txBody>
      </p:sp>
      <p:sp>
        <p:nvSpPr>
          <p:cNvPr id="40" name="Triangle isocèle 39">
            <a:extLst>
              <a:ext uri="{FF2B5EF4-FFF2-40B4-BE49-F238E27FC236}">
                <a16:creationId xmlns:a16="http://schemas.microsoft.com/office/drawing/2014/main" id="{38D42C4E-2FBB-4ECE-8DF3-339BB0AD57F3}"/>
              </a:ext>
            </a:extLst>
          </p:cNvPr>
          <p:cNvSpPr/>
          <p:nvPr/>
        </p:nvSpPr>
        <p:spPr bwMode="auto">
          <a:xfrm rot="16200000" flipV="1">
            <a:off x="2348928" y="3492809"/>
            <a:ext cx="1476000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4A95E16F-90D8-4F6C-AAF4-6CC7C5C2C676}"/>
              </a:ext>
            </a:extLst>
          </p:cNvPr>
          <p:cNvGrpSpPr/>
          <p:nvPr/>
        </p:nvGrpSpPr>
        <p:grpSpPr>
          <a:xfrm>
            <a:off x="278929" y="1926704"/>
            <a:ext cx="2700000" cy="980742"/>
            <a:chOff x="103291" y="1664622"/>
            <a:chExt cx="2700000" cy="980742"/>
          </a:xfrm>
        </p:grpSpPr>
        <p:sp>
          <p:nvSpPr>
            <p:cNvPr id="42" name="Flèche : pentagone 41">
              <a:extLst>
                <a:ext uri="{FF2B5EF4-FFF2-40B4-BE49-F238E27FC236}">
                  <a16:creationId xmlns:a16="http://schemas.microsoft.com/office/drawing/2014/main" id="{C1AB647D-32C8-4601-8F2B-5440294968DC}"/>
                </a:ext>
              </a:extLst>
            </p:cNvPr>
            <p:cNvSpPr/>
            <p:nvPr/>
          </p:nvSpPr>
          <p:spPr bwMode="auto">
            <a:xfrm rot="16200000">
              <a:off x="1147291" y="620622"/>
              <a:ext cx="612000" cy="2700000"/>
            </a:xfrm>
            <a:prstGeom prst="homePlate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197E11-F520-4B34-94CC-DD8083DDAF30}"/>
                </a:ext>
              </a:extLst>
            </p:cNvPr>
            <p:cNvSpPr/>
            <p:nvPr/>
          </p:nvSpPr>
          <p:spPr bwMode="auto">
            <a:xfrm>
              <a:off x="103291" y="2285364"/>
              <a:ext cx="2700000" cy="360000"/>
            </a:xfrm>
            <a:prstGeom prst="rect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44" name="Espace réservé du contenu 2">
            <a:extLst>
              <a:ext uri="{FF2B5EF4-FFF2-40B4-BE49-F238E27FC236}">
                <a16:creationId xmlns:a16="http://schemas.microsoft.com/office/drawing/2014/main" id="{E8AE641B-F11D-47B7-8FE9-97F3DF0CAFE8}"/>
              </a:ext>
            </a:extLst>
          </p:cNvPr>
          <p:cNvSpPr txBox="1">
            <a:spLocks/>
          </p:cNvSpPr>
          <p:nvPr/>
        </p:nvSpPr>
        <p:spPr bwMode="auto">
          <a:xfrm>
            <a:off x="278929" y="2239216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Analyse </a:t>
            </a:r>
          </a:p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de la MRFN</a:t>
            </a: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5C48C414-8254-478E-A22A-33A8E64A94C2}"/>
              </a:ext>
            </a:extLst>
          </p:cNvPr>
          <p:cNvGrpSpPr/>
          <p:nvPr/>
        </p:nvGrpSpPr>
        <p:grpSpPr>
          <a:xfrm>
            <a:off x="3275856" y="1926704"/>
            <a:ext cx="2700000" cy="980743"/>
            <a:chOff x="11274667" y="909379"/>
            <a:chExt cx="2700000" cy="980743"/>
          </a:xfrm>
        </p:grpSpPr>
        <p:sp>
          <p:nvSpPr>
            <p:cNvPr id="46" name="Flèche : pentagone 45">
              <a:extLst>
                <a:ext uri="{FF2B5EF4-FFF2-40B4-BE49-F238E27FC236}">
                  <a16:creationId xmlns:a16="http://schemas.microsoft.com/office/drawing/2014/main" id="{D0C081EB-BF13-4A7E-A115-27ED3E80F8FB}"/>
                </a:ext>
              </a:extLst>
            </p:cNvPr>
            <p:cNvSpPr/>
            <p:nvPr/>
          </p:nvSpPr>
          <p:spPr bwMode="auto">
            <a:xfrm rot="16200000">
              <a:off x="12318667" y="-134621"/>
              <a:ext cx="612000" cy="2700000"/>
            </a:xfrm>
            <a:prstGeom prst="homePlate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3DE0978-732D-42D2-ACB9-B3A42DA952F3}"/>
                </a:ext>
              </a:extLst>
            </p:cNvPr>
            <p:cNvSpPr/>
            <p:nvPr/>
          </p:nvSpPr>
          <p:spPr bwMode="auto">
            <a:xfrm>
              <a:off x="11274667" y="1530122"/>
              <a:ext cx="2700000" cy="360000"/>
            </a:xfrm>
            <a:prstGeom prst="rect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A64CACE7-A620-49C1-A452-E4AD3D079C11}"/>
              </a:ext>
            </a:extLst>
          </p:cNvPr>
          <p:cNvGrpSpPr/>
          <p:nvPr/>
        </p:nvGrpSpPr>
        <p:grpSpPr>
          <a:xfrm>
            <a:off x="6233074" y="1926704"/>
            <a:ext cx="2700000" cy="977335"/>
            <a:chOff x="-5727777" y="1318320"/>
            <a:chExt cx="2700000" cy="977335"/>
          </a:xfrm>
        </p:grpSpPr>
        <p:sp>
          <p:nvSpPr>
            <p:cNvPr id="49" name="Flèche : pentagone 48">
              <a:extLst>
                <a:ext uri="{FF2B5EF4-FFF2-40B4-BE49-F238E27FC236}">
                  <a16:creationId xmlns:a16="http://schemas.microsoft.com/office/drawing/2014/main" id="{0F37FD37-3359-4E64-AD2D-005CFAFE7D1A}"/>
                </a:ext>
              </a:extLst>
            </p:cNvPr>
            <p:cNvSpPr/>
            <p:nvPr/>
          </p:nvSpPr>
          <p:spPr bwMode="auto">
            <a:xfrm rot="16200000">
              <a:off x="-4683777" y="274320"/>
              <a:ext cx="612000" cy="2700000"/>
            </a:xfrm>
            <a:prstGeom prst="homePlate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5FA4EF4-DDC1-4C3D-92FB-7CEC0D4B12DB}"/>
                </a:ext>
              </a:extLst>
            </p:cNvPr>
            <p:cNvSpPr/>
            <p:nvPr/>
          </p:nvSpPr>
          <p:spPr bwMode="auto">
            <a:xfrm>
              <a:off x="-5727777" y="1935655"/>
              <a:ext cx="2700000" cy="360000"/>
            </a:xfrm>
            <a:prstGeom prst="rect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51" name="Espace réservé du contenu 2">
            <a:extLst>
              <a:ext uri="{FF2B5EF4-FFF2-40B4-BE49-F238E27FC236}">
                <a16:creationId xmlns:a16="http://schemas.microsoft.com/office/drawing/2014/main" id="{2A179671-83DE-4A9E-A36A-299D8ED6BAE4}"/>
              </a:ext>
            </a:extLst>
          </p:cNvPr>
          <p:cNvSpPr txBox="1">
            <a:spLocks/>
          </p:cNvSpPr>
          <p:nvPr/>
        </p:nvSpPr>
        <p:spPr bwMode="auto">
          <a:xfrm>
            <a:off x="3275856" y="2239216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Comprendre les problématiques de MRFN</a:t>
            </a:r>
          </a:p>
        </p:txBody>
      </p:sp>
      <p:sp>
        <p:nvSpPr>
          <p:cNvPr id="52" name="Espace réservé du contenu 2">
            <a:extLst>
              <a:ext uri="{FF2B5EF4-FFF2-40B4-BE49-F238E27FC236}">
                <a16:creationId xmlns:a16="http://schemas.microsoft.com/office/drawing/2014/main" id="{44143F1E-2BE8-4A05-A051-2BDA246BCDFB}"/>
              </a:ext>
            </a:extLst>
          </p:cNvPr>
          <p:cNvSpPr txBox="1">
            <a:spLocks/>
          </p:cNvSpPr>
          <p:nvPr/>
        </p:nvSpPr>
        <p:spPr bwMode="auto">
          <a:xfrm>
            <a:off x="6233074" y="2230610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Promouvoir la MRFN à travers les AB</a:t>
            </a:r>
          </a:p>
        </p:txBody>
      </p:sp>
      <p:sp>
        <p:nvSpPr>
          <p:cNvPr id="53" name="Triangle isocèle 52">
            <a:extLst>
              <a:ext uri="{FF2B5EF4-FFF2-40B4-BE49-F238E27FC236}">
                <a16:creationId xmlns:a16="http://schemas.microsoft.com/office/drawing/2014/main" id="{D387B83B-C232-4E1D-815E-149CFCF33BA4}"/>
              </a:ext>
            </a:extLst>
          </p:cNvPr>
          <p:cNvSpPr/>
          <p:nvPr/>
        </p:nvSpPr>
        <p:spPr bwMode="auto">
          <a:xfrm rot="16200000" flipV="1">
            <a:off x="5019319" y="3816809"/>
            <a:ext cx="2124000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164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/>
      <p:bldP spid="38" grpId="0"/>
      <p:bldP spid="39" grpId="0"/>
      <p:bldP spid="40" grpId="0" animBg="1"/>
      <p:bldP spid="40" grpId="1" animBg="1"/>
      <p:bldP spid="44" grpId="0"/>
      <p:bldP spid="51" grpId="0"/>
      <p:bldP spid="52" grpId="0"/>
      <p:bldP spid="53" grpId="0" animBg="1"/>
      <p:bldP spid="53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j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j-lt"/>
              </a:rPr>
              <a:pPr/>
              <a:t>34</a:t>
            </a:fld>
            <a:endParaRPr lang="fr-BE" sz="11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F3B4F5-9780-4DC0-B5B7-31F0B7FA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43554"/>
            <a:ext cx="8460000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</a:rPr>
              <a:t>Réf. : extrait rapport FMI</a:t>
            </a:r>
          </a:p>
        </p:txBody>
      </p:sp>
      <p:sp>
        <p:nvSpPr>
          <p:cNvPr id="42" name="Flèche : pentagone 41">
            <a:extLst>
              <a:ext uri="{FF2B5EF4-FFF2-40B4-BE49-F238E27FC236}">
                <a16:creationId xmlns:a16="http://schemas.microsoft.com/office/drawing/2014/main" id="{C1AB647D-32C8-4601-8F2B-5440294968DC}"/>
              </a:ext>
            </a:extLst>
          </p:cNvPr>
          <p:cNvSpPr/>
          <p:nvPr/>
        </p:nvSpPr>
        <p:spPr bwMode="auto">
          <a:xfrm rot="16200000">
            <a:off x="1648148" y="3054712"/>
            <a:ext cx="1123231" cy="3600000"/>
          </a:xfrm>
          <a:prstGeom prst="homePlate">
            <a:avLst/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4197E11-F520-4B34-94CC-DD8083DDAF30}"/>
              </a:ext>
            </a:extLst>
          </p:cNvPr>
          <p:cNvSpPr/>
          <p:nvPr/>
        </p:nvSpPr>
        <p:spPr bwMode="auto">
          <a:xfrm>
            <a:off x="409764" y="5229288"/>
            <a:ext cx="3600000" cy="792000"/>
          </a:xfrm>
          <a:prstGeom prst="rect">
            <a:avLst/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44" name="Espace réservé du contenu 2">
            <a:extLst>
              <a:ext uri="{FF2B5EF4-FFF2-40B4-BE49-F238E27FC236}">
                <a16:creationId xmlns:a16="http://schemas.microsoft.com/office/drawing/2014/main" id="{E8AE641B-F11D-47B7-8FE9-97F3DF0CAFE8}"/>
              </a:ext>
            </a:extLst>
          </p:cNvPr>
          <p:cNvSpPr txBox="1">
            <a:spLocks/>
          </p:cNvSpPr>
          <p:nvPr/>
        </p:nvSpPr>
        <p:spPr bwMode="auto">
          <a:xfrm>
            <a:off x="409764" y="2239216"/>
            <a:ext cx="36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600" b="1" i="0" kern="0" dirty="0">
                <a:solidFill>
                  <a:schemeClr val="bg1"/>
                </a:solidFill>
                <a:latin typeface="+mj-lt"/>
              </a:rPr>
              <a:t>Analyse </a:t>
            </a:r>
          </a:p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600" b="1" i="0" kern="0" dirty="0">
                <a:solidFill>
                  <a:schemeClr val="bg1"/>
                </a:solidFill>
                <a:latin typeface="+mj-lt"/>
              </a:rPr>
              <a:t>de la MRFN</a:t>
            </a:r>
          </a:p>
        </p:txBody>
      </p:sp>
      <p:sp>
        <p:nvSpPr>
          <p:cNvPr id="46" name="Flèche : pentagone 45">
            <a:extLst>
              <a:ext uri="{FF2B5EF4-FFF2-40B4-BE49-F238E27FC236}">
                <a16:creationId xmlns:a16="http://schemas.microsoft.com/office/drawing/2014/main" id="{D0C081EB-BF13-4A7E-A115-27ED3E80F8FB}"/>
              </a:ext>
            </a:extLst>
          </p:cNvPr>
          <p:cNvSpPr/>
          <p:nvPr/>
        </p:nvSpPr>
        <p:spPr bwMode="auto">
          <a:xfrm rot="16200000">
            <a:off x="6242433" y="750455"/>
            <a:ext cx="1123230" cy="3600000"/>
          </a:xfrm>
          <a:prstGeom prst="homePlate">
            <a:avLst/>
          </a:prstGeom>
          <a:solidFill>
            <a:srgbClr val="1FACE0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j-lt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3DE0978-732D-42D2-ACB9-B3A42DA952F3}"/>
              </a:ext>
            </a:extLst>
          </p:cNvPr>
          <p:cNvSpPr/>
          <p:nvPr/>
        </p:nvSpPr>
        <p:spPr bwMode="auto">
          <a:xfrm>
            <a:off x="5004048" y="2868180"/>
            <a:ext cx="3600000" cy="792000"/>
          </a:xfrm>
          <a:prstGeom prst="rect">
            <a:avLst/>
          </a:prstGeom>
          <a:solidFill>
            <a:srgbClr val="1FACE0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j-lt"/>
            </a:endParaRPr>
          </a:p>
        </p:txBody>
      </p:sp>
      <p:sp>
        <p:nvSpPr>
          <p:cNvPr id="49" name="Flèche : pentagone 48">
            <a:extLst>
              <a:ext uri="{FF2B5EF4-FFF2-40B4-BE49-F238E27FC236}">
                <a16:creationId xmlns:a16="http://schemas.microsoft.com/office/drawing/2014/main" id="{0F37FD37-3359-4E64-AD2D-005CFAFE7D1A}"/>
              </a:ext>
            </a:extLst>
          </p:cNvPr>
          <p:cNvSpPr/>
          <p:nvPr/>
        </p:nvSpPr>
        <p:spPr bwMode="auto">
          <a:xfrm rot="16200000">
            <a:off x="6240475" y="3056669"/>
            <a:ext cx="1127147" cy="3600000"/>
          </a:xfrm>
          <a:prstGeom prst="homePlate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j-lt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5FA4EF4-DDC1-4C3D-92FB-7CEC0D4B12DB}"/>
              </a:ext>
            </a:extLst>
          </p:cNvPr>
          <p:cNvSpPr/>
          <p:nvPr/>
        </p:nvSpPr>
        <p:spPr bwMode="auto">
          <a:xfrm>
            <a:off x="5004048" y="5226984"/>
            <a:ext cx="3600000" cy="792000"/>
          </a:xfrm>
          <a:prstGeom prst="rect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j-lt"/>
            </a:endParaRPr>
          </a:p>
        </p:txBody>
      </p:sp>
      <p:sp>
        <p:nvSpPr>
          <p:cNvPr id="27" name="Flèche : pentagone 26">
            <a:extLst>
              <a:ext uri="{FF2B5EF4-FFF2-40B4-BE49-F238E27FC236}">
                <a16:creationId xmlns:a16="http://schemas.microsoft.com/office/drawing/2014/main" id="{6D082B53-EF9F-4154-AEF4-24211EC5761A}"/>
              </a:ext>
            </a:extLst>
          </p:cNvPr>
          <p:cNvSpPr/>
          <p:nvPr/>
        </p:nvSpPr>
        <p:spPr bwMode="auto">
          <a:xfrm rot="16200000">
            <a:off x="1646191" y="752413"/>
            <a:ext cx="1127147" cy="3600000"/>
          </a:xfrm>
          <a:prstGeom prst="homePlate">
            <a:avLst/>
          </a:prstGeom>
          <a:solidFill>
            <a:srgbClr val="0F5494"/>
          </a:solidFill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j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44AE023-712A-4101-A4D5-5508200FE298}"/>
              </a:ext>
            </a:extLst>
          </p:cNvPr>
          <p:cNvSpPr/>
          <p:nvPr/>
        </p:nvSpPr>
        <p:spPr bwMode="auto">
          <a:xfrm>
            <a:off x="409764" y="2865876"/>
            <a:ext cx="3600000" cy="792000"/>
          </a:xfrm>
          <a:prstGeom prst="rect">
            <a:avLst/>
          </a:prstGeom>
          <a:solidFill>
            <a:srgbClr val="0F5494"/>
          </a:solidFill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j-lt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B1A8A288-3184-4F27-91AD-9AF2A10005B4}"/>
              </a:ext>
            </a:extLst>
          </p:cNvPr>
          <p:cNvSpPr txBox="1"/>
          <p:nvPr/>
        </p:nvSpPr>
        <p:spPr>
          <a:xfrm>
            <a:off x="409764" y="2492896"/>
            <a:ext cx="3600000" cy="1111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fr-BE" sz="1800" b="1" dirty="0">
                <a:solidFill>
                  <a:schemeClr val="bg1"/>
                </a:solidFill>
                <a:latin typeface="+mj-lt"/>
              </a:rPr>
              <a:t>Secteur réel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fr-BE" sz="1800" dirty="0">
                <a:solidFill>
                  <a:schemeClr val="bg1"/>
                </a:solidFill>
                <a:latin typeface="+mj-lt"/>
              </a:rPr>
              <a:t>(Comptes nationaux)</a:t>
            </a:r>
          </a:p>
          <a:p>
            <a:pPr marL="0" lvl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89C765"/>
              </a:buClr>
              <a:defRPr/>
            </a:pPr>
            <a:endParaRPr lang="fr-BE" sz="1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0BD2BAE-ADFF-454D-9FA9-4DF98711C666}"/>
              </a:ext>
            </a:extLst>
          </p:cNvPr>
          <p:cNvSpPr txBox="1"/>
          <p:nvPr/>
        </p:nvSpPr>
        <p:spPr>
          <a:xfrm>
            <a:off x="5004048" y="2492896"/>
            <a:ext cx="360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ts val="600"/>
              </a:spcBef>
              <a:defRPr/>
            </a:pPr>
            <a:r>
              <a:rPr lang="fr-BE" sz="1800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Secteur public</a:t>
            </a:r>
          </a:p>
          <a:p>
            <a:pPr algn="ctr" eaLnBrk="0" hangingPunct="0">
              <a:spcBef>
                <a:spcPts val="1200"/>
              </a:spcBef>
              <a:defRPr/>
            </a:pPr>
            <a:r>
              <a:rPr lang="fr-BE" sz="1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(Tableau des opérations financières de l’Etat)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53106234-A8E1-4814-87AE-C9A2DC30524D}"/>
              </a:ext>
            </a:extLst>
          </p:cNvPr>
          <p:cNvSpPr txBox="1"/>
          <p:nvPr/>
        </p:nvSpPr>
        <p:spPr>
          <a:xfrm>
            <a:off x="409764" y="4804410"/>
            <a:ext cx="3600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fr-BE" sz="1800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Secteur extérieur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fr-BE" sz="1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(Balance des paiements)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625A54B-B365-4DEC-B676-AA6D6D7E5501}"/>
              </a:ext>
            </a:extLst>
          </p:cNvPr>
          <p:cNvSpPr txBox="1"/>
          <p:nvPr/>
        </p:nvSpPr>
        <p:spPr>
          <a:xfrm>
            <a:off x="5004048" y="4804410"/>
            <a:ext cx="3600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fr-BE" sz="1800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Secteur monétaire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fr-BE" sz="1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(Comptes monétaires)</a:t>
            </a:r>
          </a:p>
        </p:txBody>
      </p:sp>
    </p:spTree>
    <p:extLst>
      <p:ext uri="{BB962C8B-B14F-4D97-AF65-F5344CB8AC3E}">
        <p14:creationId xmlns:p14="http://schemas.microsoft.com/office/powerpoint/2010/main" val="325194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4" grpId="0"/>
      <p:bldP spid="46" grpId="0" animBg="1"/>
      <p:bldP spid="47" grpId="0" animBg="1"/>
      <p:bldP spid="49" grpId="0" animBg="1"/>
      <p:bldP spid="50" grpId="0" animBg="1"/>
      <p:bldP spid="27" grpId="0" animBg="1"/>
      <p:bldP spid="28" grpId="0" animBg="1"/>
      <p:bldP spid="29" grpId="0"/>
      <p:bldP spid="30" grpId="0"/>
      <p:bldP spid="31" grpId="0"/>
      <p:bldP spid="3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1994206"/>
            <a:ext cx="8568000" cy="474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1800"/>
              </a:spcBef>
              <a:spcAft>
                <a:spcPts val="1200"/>
              </a:spcAft>
              <a:buNone/>
            </a:pPr>
            <a:r>
              <a:rPr lang="fr-BE" b="1" i="0">
                <a:solidFill>
                  <a:srgbClr val="004494"/>
                </a:solidFill>
                <a:ea typeface="ＭＳ Ｐゴシック" charset="0"/>
                <a:cs typeface="ＭＳ Ｐゴシック" charset="0"/>
              </a:rPr>
              <a:t>Sur la base des extraits de la revue Article IV du FMI, trouver les principaux agrégats macroéconomiques et budgétaires nécessaires à l’évaluation du critère d’éligibilité relatif à la stabilité macroéconomique et la performance financière (MRFN).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35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F3B4F5-9780-4DC0-B5B7-31F0B7FA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Partage des connaissances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FE2B0A-BDFB-4200-9093-E4F560E5E482}"/>
              </a:ext>
            </a:extLst>
          </p:cNvPr>
          <p:cNvSpPr/>
          <p:nvPr/>
        </p:nvSpPr>
        <p:spPr>
          <a:xfrm>
            <a:off x="217364" y="6309320"/>
            <a:ext cx="5650780" cy="37177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 lvl="1" eaLnBrk="1" hangingPunct="1">
              <a:spcBef>
                <a:spcPct val="50000"/>
              </a:spcBef>
              <a:buClr>
                <a:srgbClr val="0F5494"/>
              </a:buClr>
            </a:pPr>
            <a:r>
              <a:rPr lang="fr-BE" altLang="es-ES" b="1" i="1">
                <a:solidFill>
                  <a:schemeClr val="bg1"/>
                </a:solidFill>
                <a:cs typeface="Tw Cen MT"/>
              </a:rPr>
              <a:t>Voir </a:t>
            </a:r>
            <a:r>
              <a:rPr lang="fr-BE" b="1" i="1">
                <a:solidFill>
                  <a:schemeClr val="bg1"/>
                </a:solidFill>
              </a:rPr>
              <a:t>lignes directrices Annexes 4 et 11; p 93/94</a:t>
            </a:r>
            <a:endParaRPr lang="fr-BE" altLang="es-ES" b="1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40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EF54795-A1CE-4AC4-B5B7-83E8C665DAC4}"/>
              </a:ext>
            </a:extLst>
          </p:cNvPr>
          <p:cNvSpPr/>
          <p:nvPr/>
        </p:nvSpPr>
        <p:spPr bwMode="auto">
          <a:xfrm>
            <a:off x="6094389" y="3572935"/>
            <a:ext cx="2844000" cy="295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4" name="Flèche : pentagone 13">
            <a:extLst>
              <a:ext uri="{FF2B5EF4-FFF2-40B4-BE49-F238E27FC236}">
                <a16:creationId xmlns:a16="http://schemas.microsoft.com/office/drawing/2014/main" id="{1D3FE135-CF23-4EC5-A46A-3E5D679143FD}"/>
              </a:ext>
            </a:extLst>
          </p:cNvPr>
          <p:cNvSpPr/>
          <p:nvPr/>
        </p:nvSpPr>
        <p:spPr bwMode="auto">
          <a:xfrm rot="16200000">
            <a:off x="1213867" y="1790937"/>
            <a:ext cx="720000" cy="2844000"/>
          </a:xfrm>
          <a:prstGeom prst="homePlate">
            <a:avLst/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A7A49DB9-A323-4153-9A0F-F5D37F4FC24D}"/>
              </a:ext>
            </a:extLst>
          </p:cNvPr>
          <p:cNvSpPr txBox="1">
            <a:spLocks/>
          </p:cNvSpPr>
          <p:nvPr/>
        </p:nvSpPr>
        <p:spPr bwMode="auto">
          <a:xfrm>
            <a:off x="156093" y="3013379"/>
            <a:ext cx="2835548" cy="6226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fr-BE" sz="1400" b="1" i="0" kern="0" cap="all" dirty="0">
                <a:solidFill>
                  <a:schemeClr val="bg1"/>
                </a:solidFill>
                <a:latin typeface="+mn-lt"/>
              </a:rPr>
              <a:t>Politique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fr-BE" sz="1400" b="1" i="0" kern="0" cap="all" dirty="0">
                <a:solidFill>
                  <a:schemeClr val="bg1"/>
                </a:solidFill>
                <a:latin typeface="+mn-lt"/>
              </a:rPr>
              <a:t>fiscale</a:t>
            </a: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C20F754D-9D50-456F-BAE7-B472B7BD6F6D}"/>
              </a:ext>
            </a:extLst>
          </p:cNvPr>
          <p:cNvSpPr txBox="1">
            <a:spLocks/>
          </p:cNvSpPr>
          <p:nvPr/>
        </p:nvSpPr>
        <p:spPr bwMode="auto">
          <a:xfrm>
            <a:off x="342000" y="1052736"/>
            <a:ext cx="8460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/>
            <a:r>
              <a:rPr lang="fr-BE" sz="1600" cap="all" dirty="0">
                <a:latin typeface="+mn-lt"/>
              </a:rPr>
              <a:t>Prise en compte de la Mobilisation des Ressources Financières Nationales dans l’analyse de l’éligibilité</a:t>
            </a:r>
          </a:p>
        </p:txBody>
      </p:sp>
      <p:sp>
        <p:nvSpPr>
          <p:cNvPr id="19" name="Flèche : pentagone 18">
            <a:extLst>
              <a:ext uri="{FF2B5EF4-FFF2-40B4-BE49-F238E27FC236}">
                <a16:creationId xmlns:a16="http://schemas.microsoft.com/office/drawing/2014/main" id="{457C95BE-A422-403A-B65C-44B584670DD4}"/>
              </a:ext>
            </a:extLst>
          </p:cNvPr>
          <p:cNvSpPr/>
          <p:nvPr/>
        </p:nvSpPr>
        <p:spPr bwMode="auto">
          <a:xfrm rot="16200000">
            <a:off x="4197721" y="1790936"/>
            <a:ext cx="720000" cy="2844000"/>
          </a:xfrm>
          <a:prstGeom prst="homePlate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0" name="Flèche : pentagone 19">
            <a:extLst>
              <a:ext uri="{FF2B5EF4-FFF2-40B4-BE49-F238E27FC236}">
                <a16:creationId xmlns:a16="http://schemas.microsoft.com/office/drawing/2014/main" id="{E6C837C1-837C-431B-8150-0EE8303B1BAA}"/>
              </a:ext>
            </a:extLst>
          </p:cNvPr>
          <p:cNvSpPr/>
          <p:nvPr/>
        </p:nvSpPr>
        <p:spPr bwMode="auto">
          <a:xfrm rot="16200000">
            <a:off x="7156389" y="1790937"/>
            <a:ext cx="720000" cy="2844000"/>
          </a:xfrm>
          <a:prstGeom prst="homePlate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1" name="Espace réservé du contenu 2">
            <a:extLst>
              <a:ext uri="{FF2B5EF4-FFF2-40B4-BE49-F238E27FC236}">
                <a16:creationId xmlns:a16="http://schemas.microsoft.com/office/drawing/2014/main" id="{51A0BE6E-C454-4B0E-83A6-D8D0CB894C9A}"/>
              </a:ext>
            </a:extLst>
          </p:cNvPr>
          <p:cNvSpPr txBox="1">
            <a:spLocks/>
          </p:cNvSpPr>
          <p:nvPr/>
        </p:nvSpPr>
        <p:spPr bwMode="auto">
          <a:xfrm>
            <a:off x="3139947" y="3013379"/>
            <a:ext cx="2835548" cy="6226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400" b="1" i="0" kern="0" cap="all" dirty="0">
                <a:solidFill>
                  <a:schemeClr val="bg1"/>
                </a:solidFill>
                <a:latin typeface="+mn-lt"/>
              </a:rPr>
              <a:t>Administration fiscale</a:t>
            </a:r>
          </a:p>
        </p:txBody>
      </p:sp>
      <p:sp>
        <p:nvSpPr>
          <p:cNvPr id="22" name="Espace réservé du contenu 2">
            <a:extLst>
              <a:ext uri="{FF2B5EF4-FFF2-40B4-BE49-F238E27FC236}">
                <a16:creationId xmlns:a16="http://schemas.microsoft.com/office/drawing/2014/main" id="{C270EDD3-FAD8-43CC-9E56-B9D5A4D53195}"/>
              </a:ext>
            </a:extLst>
          </p:cNvPr>
          <p:cNvSpPr txBox="1">
            <a:spLocks/>
          </p:cNvSpPr>
          <p:nvPr/>
        </p:nvSpPr>
        <p:spPr bwMode="auto">
          <a:xfrm>
            <a:off x="6098615" y="3013379"/>
            <a:ext cx="2835548" cy="6226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400" b="1" i="0" kern="0" cap="all" dirty="0">
                <a:solidFill>
                  <a:schemeClr val="bg1"/>
                </a:solidFill>
                <a:latin typeface="+mn-lt"/>
              </a:rPr>
              <a:t>Coopération internationale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0183033-5B6E-4D16-9485-9132F83C59CD}"/>
              </a:ext>
            </a:extLst>
          </p:cNvPr>
          <p:cNvSpPr/>
          <p:nvPr/>
        </p:nvSpPr>
        <p:spPr bwMode="auto">
          <a:xfrm>
            <a:off x="151867" y="3572935"/>
            <a:ext cx="2844000" cy="295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8E842F4-5630-46A5-B314-C904A03D741B}"/>
              </a:ext>
            </a:extLst>
          </p:cNvPr>
          <p:cNvSpPr/>
          <p:nvPr/>
        </p:nvSpPr>
        <p:spPr bwMode="auto">
          <a:xfrm>
            <a:off x="3135721" y="3572935"/>
            <a:ext cx="2844000" cy="295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405AD4ED-6C3C-4547-93FA-E7A0EE2B8419}"/>
              </a:ext>
            </a:extLst>
          </p:cNvPr>
          <p:cNvSpPr txBox="1"/>
          <p:nvPr/>
        </p:nvSpPr>
        <p:spPr>
          <a:xfrm>
            <a:off x="6102104" y="3576206"/>
            <a:ext cx="2828571" cy="264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Application des conventions internationales et respect des engagements en matière de lutte contre le blanchiment, le financement du terrorisme ou les flux financiers illicites</a:t>
            </a:r>
          </a:p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Coopération avec les organisations internationales ou régionales  responsables et échange d’informations entre juridictions</a:t>
            </a:r>
          </a:p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Capacités de l’administration sur les questions fiscales internationales</a:t>
            </a:r>
          </a:p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Mise à jour de la réglementation fiscale et programmes de renforcement des capacités 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173FA557-1590-4875-8664-15D7FBA8BC74}"/>
              </a:ext>
            </a:extLst>
          </p:cNvPr>
          <p:cNvSpPr txBox="1"/>
          <p:nvPr/>
        </p:nvSpPr>
        <p:spPr>
          <a:xfrm>
            <a:off x="156094" y="3576206"/>
            <a:ext cx="2835547" cy="2940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2D9E48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Niveau et type de recettes, assiette fiscale et exonérations</a:t>
            </a:r>
          </a:p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2D9E48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Traitement fiscal des ressources naturelles et transparence</a:t>
            </a:r>
          </a:p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2D9E48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Pertinence de la réglementation fiscale</a:t>
            </a:r>
          </a:p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2D9E48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Equité de la politique fiscale</a:t>
            </a:r>
          </a:p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2D9E48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Ecart avec le potentiel fiscal</a:t>
            </a:r>
          </a:p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2D9E48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Capacités analytiques et stratégie de ressources à moyen terme</a:t>
            </a:r>
          </a:p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2D9E48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Transparence de la politique fiscale, des règles applicables aux contribuables et des exonérations</a:t>
            </a:r>
          </a:p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2D9E48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Degré d’implication du Parlement et de la société civile</a:t>
            </a:r>
          </a:p>
          <a:p>
            <a:pPr marL="171450" lvl="1" indent="-171450">
              <a:lnSpc>
                <a:spcPct val="90000"/>
              </a:lnSpc>
              <a:spcBef>
                <a:spcPts val="300"/>
              </a:spcBef>
              <a:buClr>
                <a:srgbClr val="2D9E48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Contraintes politiques</a:t>
            </a:r>
            <a:endParaRPr lang="fr-BE" sz="105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5E5351A-DC7B-457E-9286-B30A58F464E5}"/>
              </a:ext>
            </a:extLst>
          </p:cNvPr>
          <p:cNvSpPr txBox="1"/>
          <p:nvPr/>
        </p:nvSpPr>
        <p:spPr>
          <a:xfrm>
            <a:off x="3139948" y="3576206"/>
            <a:ext cx="2835547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lnSpc>
                <a:spcPct val="90000"/>
              </a:lnSpc>
              <a:spcBef>
                <a:spcPts val="2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Capacités de l’administration fiscale et des douanes (effectifs, moyens, réseau, structuration par type de recettes et/ou de contribuables) </a:t>
            </a:r>
          </a:p>
          <a:p>
            <a:pPr marL="171450" lvl="1" indent="-171450">
              <a:lnSpc>
                <a:spcPct val="90000"/>
              </a:lnSpc>
              <a:spcBef>
                <a:spcPts val="2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Collecte et gestion des recettes, y compris au niveau local</a:t>
            </a:r>
          </a:p>
          <a:p>
            <a:pPr marL="171450" lvl="1" indent="-171450">
              <a:lnSpc>
                <a:spcPct val="90000"/>
              </a:lnSpc>
              <a:spcBef>
                <a:spcPts val="2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Informatisation et administration en ligne de l’impôt</a:t>
            </a:r>
          </a:p>
          <a:p>
            <a:pPr marL="171450" lvl="1" indent="-171450">
              <a:lnSpc>
                <a:spcPct val="90000"/>
              </a:lnSpc>
              <a:spcBef>
                <a:spcPts val="2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Coordination des différences agences, partage d’informations et interconnexion des systèmes informatiques</a:t>
            </a:r>
          </a:p>
          <a:p>
            <a:pPr marL="171450" lvl="1" indent="-171450">
              <a:lnSpc>
                <a:spcPct val="90000"/>
              </a:lnSpc>
              <a:spcBef>
                <a:spcPts val="2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Evaluation des mesures fiscales</a:t>
            </a:r>
          </a:p>
          <a:p>
            <a:pPr marL="171450" lvl="1" indent="-171450">
              <a:lnSpc>
                <a:spcPct val="90000"/>
              </a:lnSpc>
              <a:spcBef>
                <a:spcPts val="2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Structure de contrôle interne et contrôle par la Cour des Comptes</a:t>
            </a:r>
          </a:p>
          <a:p>
            <a:pPr marL="171450" lvl="1" indent="-171450">
              <a:lnSpc>
                <a:spcPct val="90000"/>
              </a:lnSpc>
              <a:spcBef>
                <a:spcPts val="2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100" dirty="0">
                <a:solidFill>
                  <a:schemeClr val="tx1"/>
                </a:solidFill>
                <a:latin typeface="+mn-lt"/>
              </a:rPr>
              <a:t>Programmes de réformes et de renforcement des capacités</a:t>
            </a:r>
            <a:endParaRPr lang="fr-BE" sz="105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E38B9FB5-6869-4826-8B55-C7759F0AE4C4}"/>
              </a:ext>
            </a:extLst>
          </p:cNvPr>
          <p:cNvSpPr/>
          <p:nvPr/>
        </p:nvSpPr>
        <p:spPr bwMode="auto">
          <a:xfrm>
            <a:off x="403867" y="1844824"/>
            <a:ext cx="2340000" cy="540000"/>
          </a:xfrm>
          <a:prstGeom prst="roundRect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19A78BF-3B2F-4C40-AA5C-3AC591F38C0D}"/>
              </a:ext>
            </a:extLst>
          </p:cNvPr>
          <p:cNvSpPr/>
          <p:nvPr/>
        </p:nvSpPr>
        <p:spPr>
          <a:xfrm>
            <a:off x="403867" y="1844824"/>
            <a:ext cx="234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400" b="1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Stabilité du cadre macro-économique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3D0AE2AF-4700-43C2-BD28-550650B69396}"/>
              </a:ext>
            </a:extLst>
          </p:cNvPr>
          <p:cNvSpPr/>
          <p:nvPr/>
        </p:nvSpPr>
        <p:spPr bwMode="auto">
          <a:xfrm>
            <a:off x="3387721" y="1844824"/>
            <a:ext cx="2340000" cy="540000"/>
          </a:xfrm>
          <a:prstGeom prst="roundRect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04CB963-0E3F-4EBC-AE70-6989D2A54F7D}"/>
              </a:ext>
            </a:extLst>
          </p:cNvPr>
          <p:cNvSpPr/>
          <p:nvPr/>
        </p:nvSpPr>
        <p:spPr>
          <a:xfrm>
            <a:off x="3387721" y="1844824"/>
            <a:ext cx="234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400" b="1" dirty="0">
                <a:solidFill>
                  <a:schemeClr val="bg1"/>
                </a:solidFill>
                <a:ea typeface="Verdana" panose="020B0604030504040204" pitchFamily="34" charset="0"/>
              </a:rPr>
              <a:t>Gestion des finances publiques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B28797C9-7D28-4F56-97AD-218D496F3581}"/>
              </a:ext>
            </a:extLst>
          </p:cNvPr>
          <p:cNvSpPr/>
          <p:nvPr/>
        </p:nvSpPr>
        <p:spPr bwMode="auto">
          <a:xfrm>
            <a:off x="6346389" y="1844824"/>
            <a:ext cx="2340000" cy="540000"/>
          </a:xfrm>
          <a:prstGeom prst="roundRect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A0A9BA7-CD23-4F2F-B652-B33387610A04}"/>
              </a:ext>
            </a:extLst>
          </p:cNvPr>
          <p:cNvSpPr/>
          <p:nvPr/>
        </p:nvSpPr>
        <p:spPr>
          <a:xfrm>
            <a:off x="6346389" y="1844824"/>
            <a:ext cx="234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400" b="1" dirty="0">
                <a:solidFill>
                  <a:schemeClr val="bg1"/>
                </a:solidFill>
                <a:ea typeface="Verdana" panose="020B0604030504040204" pitchFamily="34" charset="0"/>
              </a:rPr>
              <a:t>Transparence et contrôle du budget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22E6B266-34D2-4BD3-9E68-A239C9D761EE}"/>
              </a:ext>
            </a:extLst>
          </p:cNvPr>
          <p:cNvGrpSpPr/>
          <p:nvPr/>
        </p:nvGrpSpPr>
        <p:grpSpPr>
          <a:xfrm>
            <a:off x="1573867" y="2492896"/>
            <a:ext cx="5086365" cy="520483"/>
            <a:chOff x="1573867" y="2492896"/>
            <a:chExt cx="5086365" cy="520483"/>
          </a:xfrm>
        </p:grpSpPr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155E11CE-736D-4037-A879-D7DF0963E57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573867" y="2492896"/>
              <a:ext cx="0" cy="252000"/>
            </a:xfrm>
            <a:prstGeom prst="line">
              <a:avLst/>
            </a:prstGeom>
            <a:noFill/>
            <a:ln w="952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50" name="Connecteur droit 49">
              <a:extLst>
                <a:ext uri="{FF2B5EF4-FFF2-40B4-BE49-F238E27FC236}">
                  <a16:creationId xmlns:a16="http://schemas.microsoft.com/office/drawing/2014/main" id="{9D403397-E3B3-43CA-84EF-95D65471B54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573867" y="2492896"/>
              <a:ext cx="2062029" cy="520483"/>
            </a:xfrm>
            <a:prstGeom prst="line">
              <a:avLst/>
            </a:prstGeom>
            <a:noFill/>
            <a:ln w="952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52" name="Connecteur droit 51">
              <a:extLst>
                <a:ext uri="{FF2B5EF4-FFF2-40B4-BE49-F238E27FC236}">
                  <a16:creationId xmlns:a16="http://schemas.microsoft.com/office/drawing/2014/main" id="{ACDD14AE-FCA1-4E2B-985D-B0E5F9FB93A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573867" y="2492896"/>
              <a:ext cx="5086365" cy="520483"/>
            </a:xfrm>
            <a:prstGeom prst="line">
              <a:avLst/>
            </a:prstGeom>
            <a:noFill/>
            <a:ln w="952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C606A64E-25E2-4279-8F42-D175BE6AB72A}"/>
              </a:ext>
            </a:extLst>
          </p:cNvPr>
          <p:cNvGrpSpPr/>
          <p:nvPr/>
        </p:nvGrpSpPr>
        <p:grpSpPr>
          <a:xfrm>
            <a:off x="2411760" y="2492896"/>
            <a:ext cx="4608512" cy="520483"/>
            <a:chOff x="2411760" y="2492896"/>
            <a:chExt cx="4608512" cy="520483"/>
          </a:xfrm>
        </p:grpSpPr>
        <p:cxnSp>
          <p:nvCxnSpPr>
            <p:cNvPr id="48" name="Connecteur droit 47">
              <a:extLst>
                <a:ext uri="{FF2B5EF4-FFF2-40B4-BE49-F238E27FC236}">
                  <a16:creationId xmlns:a16="http://schemas.microsoft.com/office/drawing/2014/main" id="{8B55BE2C-75B6-4B12-B47F-35AF43F372D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555528" y="2492896"/>
              <a:ext cx="0" cy="252000"/>
            </a:xfrm>
            <a:prstGeom prst="line">
              <a:avLst/>
            </a:prstGeom>
            <a:noFill/>
            <a:ln w="9525" cap="flat" cmpd="sng" algn="ctr">
              <a:solidFill>
                <a:srgbClr val="0F5494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54" name="Connecteur droit 53">
              <a:extLst>
                <a:ext uri="{FF2B5EF4-FFF2-40B4-BE49-F238E27FC236}">
                  <a16:creationId xmlns:a16="http://schemas.microsoft.com/office/drawing/2014/main" id="{40DBC6AE-0FA5-4E41-86FA-EB42A8C4C392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411760" y="2492896"/>
              <a:ext cx="2129089" cy="520483"/>
            </a:xfrm>
            <a:prstGeom prst="line">
              <a:avLst/>
            </a:prstGeom>
            <a:noFill/>
            <a:ln w="9525" cap="flat" cmpd="sng" algn="ctr">
              <a:solidFill>
                <a:srgbClr val="0F5494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56" name="Connecteur droit 55">
              <a:extLst>
                <a:ext uri="{FF2B5EF4-FFF2-40B4-BE49-F238E27FC236}">
                  <a16:creationId xmlns:a16="http://schemas.microsoft.com/office/drawing/2014/main" id="{A45F4699-2BC1-441E-A622-8A330FD1C2D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551607" y="2492896"/>
              <a:ext cx="2468665" cy="432048"/>
            </a:xfrm>
            <a:prstGeom prst="line">
              <a:avLst/>
            </a:prstGeom>
            <a:noFill/>
            <a:ln w="9525" cap="flat" cmpd="sng" algn="ctr">
              <a:solidFill>
                <a:srgbClr val="0F5494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E85CFBAE-28E5-46FF-B26A-FA81EEDA97F5}"/>
              </a:ext>
            </a:extLst>
          </p:cNvPr>
          <p:cNvGrpSpPr/>
          <p:nvPr/>
        </p:nvGrpSpPr>
        <p:grpSpPr>
          <a:xfrm>
            <a:off x="2051720" y="2492896"/>
            <a:ext cx="5472610" cy="520483"/>
            <a:chOff x="2051720" y="2492896"/>
            <a:chExt cx="5472610" cy="520483"/>
          </a:xfrm>
        </p:grpSpPr>
        <p:cxnSp>
          <p:nvCxnSpPr>
            <p:cNvPr id="49" name="Connecteur droit 48">
              <a:extLst>
                <a:ext uri="{FF2B5EF4-FFF2-40B4-BE49-F238E27FC236}">
                  <a16:creationId xmlns:a16="http://schemas.microsoft.com/office/drawing/2014/main" id="{23068944-E334-4DD0-A964-2412F9DF0EE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24328" y="2492896"/>
              <a:ext cx="0" cy="252000"/>
            </a:xfrm>
            <a:prstGeom prst="line">
              <a:avLst/>
            </a:prstGeom>
            <a:noFill/>
            <a:ln w="9525" cap="flat" cmpd="sng" algn="ctr">
              <a:solidFill>
                <a:srgbClr val="7030A0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58" name="Connecteur droit 57">
              <a:extLst>
                <a:ext uri="{FF2B5EF4-FFF2-40B4-BE49-F238E27FC236}">
                  <a16:creationId xmlns:a16="http://schemas.microsoft.com/office/drawing/2014/main" id="{4562ABB6-50A4-4CFE-AAC5-10E90863B57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051720" y="2492896"/>
              <a:ext cx="5472610" cy="360040"/>
            </a:xfrm>
            <a:prstGeom prst="line">
              <a:avLst/>
            </a:prstGeom>
            <a:noFill/>
            <a:ln w="9525" cap="flat" cmpd="sng" algn="ctr">
              <a:solidFill>
                <a:srgbClr val="7030A0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6B95F6AA-F1BE-42D5-AC0E-9840AF6C738F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5436096" y="2492896"/>
              <a:ext cx="2088233" cy="520483"/>
            </a:xfrm>
            <a:prstGeom prst="line">
              <a:avLst/>
            </a:prstGeom>
            <a:noFill/>
            <a:ln w="9525" cap="flat" cmpd="sng" algn="ctr">
              <a:solidFill>
                <a:srgbClr val="7030A0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</p:grpSp>
      <p:sp>
        <p:nvSpPr>
          <p:cNvPr id="32" name="Espace réservé du numéro de diapositive 9">
            <a:extLst>
              <a:ext uri="{FF2B5EF4-FFF2-40B4-BE49-F238E27FC236}">
                <a16:creationId xmlns:a16="http://schemas.microsoft.com/office/drawing/2014/main" id="{23E91FD6-2863-4503-B9BA-71450DDB9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pPr algn="r"/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 algn="r"/>
              <a:t>36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882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/>
      <p:bldP spid="19" grpId="0" animBg="1"/>
      <p:bldP spid="20" grpId="0" animBg="1"/>
      <p:bldP spid="21" grpId="0"/>
      <p:bldP spid="22" grpId="0"/>
      <p:bldP spid="26" grpId="0" animBg="1"/>
      <p:bldP spid="27" grpId="0" animBg="1"/>
      <p:bldP spid="35" grpId="0"/>
      <p:bldP spid="36" grpId="0"/>
      <p:bldP spid="37" grpId="0"/>
      <p:bldP spid="3" grpId="0" animBg="1"/>
      <p:bldP spid="41" grpId="0"/>
      <p:bldP spid="44" grpId="0" animBg="1"/>
      <p:bldP spid="45" grpId="0"/>
      <p:bldP spid="46" grpId="0" animBg="1"/>
      <p:bldP spid="4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2636912"/>
            <a:ext cx="8532812" cy="23050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ctr">
              <a:defRPr/>
            </a:pPr>
            <a:r>
              <a:rPr lang="fr-BE" sz="3600"/>
              <a:t>Merci de votre attention</a:t>
            </a:r>
          </a:p>
          <a:p>
            <a:pPr algn="ctr" eaLnBrk="1" hangingPunct="1">
              <a:defRPr/>
            </a:pPr>
            <a:endParaRPr lang="fr-BE" sz="3600"/>
          </a:p>
        </p:txBody>
      </p:sp>
    </p:spTree>
    <p:extLst>
      <p:ext uri="{BB962C8B-B14F-4D97-AF65-F5344CB8AC3E}">
        <p14:creationId xmlns:p14="http://schemas.microsoft.com/office/powerpoint/2010/main" val="147144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1" name="Espace réservé du numéro de diapositive 9">
            <a:extLst>
              <a:ext uri="{FF2B5EF4-FFF2-40B4-BE49-F238E27FC236}">
                <a16:creationId xmlns:a16="http://schemas.microsoft.com/office/drawing/2014/main" id="{733DD0CE-95ED-4F4E-9659-A63BC560D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4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C20F754D-9D50-456F-BAE7-B472B7BD6F6D}"/>
              </a:ext>
            </a:extLst>
          </p:cNvPr>
          <p:cNvSpPr txBox="1">
            <a:spLocks/>
          </p:cNvSpPr>
          <p:nvPr/>
        </p:nvSpPr>
        <p:spPr bwMode="auto">
          <a:xfrm>
            <a:off x="0" y="1268760"/>
            <a:ext cx="9144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/>
            <a:r>
              <a:rPr lang="fr-BE" sz="2400" cap="all" dirty="0">
                <a:latin typeface="+mn-lt"/>
              </a:rPr>
              <a:t>Comment et quand évaluer </a:t>
            </a:r>
          </a:p>
          <a:p>
            <a:pPr marL="0"/>
            <a:r>
              <a:rPr lang="fr-BE" sz="2400" cap="all" dirty="0">
                <a:latin typeface="+mn-lt"/>
              </a:rPr>
              <a:t>les critères d’éligibilité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FD38E71-4364-42D4-B62C-B9052AE0AA1F}"/>
              </a:ext>
            </a:extLst>
          </p:cNvPr>
          <p:cNvSpPr txBox="1"/>
          <p:nvPr/>
        </p:nvSpPr>
        <p:spPr>
          <a:xfrm>
            <a:off x="236771" y="2348880"/>
            <a:ext cx="8568952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6213" lvl="1" indent="-176213" defTabSz="457200"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latin typeface="+mn-lt"/>
              </a:rPr>
              <a:t>Les critères d’éligibilités ne constituent </a:t>
            </a:r>
            <a:r>
              <a:rPr lang="fr-BE" sz="1800" b="1" dirty="0">
                <a:solidFill>
                  <a:srgbClr val="004494"/>
                </a:solidFill>
                <a:latin typeface="+mn-lt"/>
              </a:rPr>
              <a:t>pas des seuils</a:t>
            </a:r>
            <a:r>
              <a:rPr lang="fr-BE" sz="1800" dirty="0">
                <a:solidFill>
                  <a:srgbClr val="004494"/>
                </a:solidFill>
                <a:latin typeface="+mn-lt"/>
              </a:rPr>
              <a:t>, excepté pour la transparence du budget. </a:t>
            </a:r>
          </a:p>
          <a:p>
            <a:pPr marL="176213" lvl="1" indent="-176213" defTabSz="457200"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b="1" dirty="0">
                <a:solidFill>
                  <a:srgbClr val="004494"/>
                </a:solidFill>
                <a:latin typeface="+mn-lt"/>
              </a:rPr>
              <a:t>Ce qui compte c’est de démontrer le PROGRES. </a:t>
            </a:r>
          </a:p>
          <a:p>
            <a:pPr marL="176213" lvl="1" indent="-176213" defTabSz="457200"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b="1" dirty="0">
                <a:solidFill>
                  <a:srgbClr val="004494"/>
                </a:solidFill>
                <a:latin typeface="+mn-lt"/>
              </a:rPr>
              <a:t>Le changement est clé </a:t>
            </a:r>
            <a:r>
              <a:rPr lang="fr-BE" sz="1800" dirty="0">
                <a:solidFill>
                  <a:srgbClr val="004494"/>
                </a:solidFill>
                <a:latin typeface="+mn-lt"/>
              </a:rPr>
              <a:t>(approche dynamique)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E92787C-C0E9-4F1C-879B-D7966FD2FDF1}"/>
              </a:ext>
            </a:extLst>
          </p:cNvPr>
          <p:cNvSpPr txBox="1"/>
          <p:nvPr/>
        </p:nvSpPr>
        <p:spPr>
          <a:xfrm>
            <a:off x="236771" y="4363320"/>
            <a:ext cx="8568952" cy="721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6213" lvl="1" indent="-176213" defTabSz="45720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2D9E48"/>
                </a:solidFill>
                <a:latin typeface="+mn-lt"/>
              </a:rPr>
              <a:t>L’éligibilité doit être démontrée avant la signature d’un AB et paiement de la première tranche, et pour chaque décaissement au-delà. </a:t>
            </a:r>
            <a:endParaRPr lang="fr-BE" sz="16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026" name="Picture 2" descr="RÃ©sultat de recherche d'images pour &quot;barre de progression png&quot;">
            <a:extLst>
              <a:ext uri="{FF2B5EF4-FFF2-40B4-BE49-F238E27FC236}">
                <a16:creationId xmlns:a16="http://schemas.microsoft.com/office/drawing/2014/main" id="{629F21E0-ADD9-4FCD-9CDC-07AE9D4A8B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13" b="33447"/>
          <a:stretch/>
        </p:blipFill>
        <p:spPr bwMode="auto">
          <a:xfrm>
            <a:off x="3042000" y="5290944"/>
            <a:ext cx="3060000" cy="107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13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Plan Module 2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Justification des quatre critères d’éligibilité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Des politiques pertinentes et crédibles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Un programme de réformes de la GFP pertinent et crédible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Transparence et contrôle du budget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Une politique macro-économique orientée vers la stabilité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Mobilisation des ressources financières nationales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5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724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74328256-59B6-4788-B164-576F27DFA065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13" name="Espace réservé du contenu 8">
            <a:extLst>
              <a:ext uri="{FF2B5EF4-FFF2-40B4-BE49-F238E27FC236}">
                <a16:creationId xmlns:a16="http://schemas.microsoft.com/office/drawing/2014/main" id="{176D97E5-9A18-4E90-ACE1-1052A41EB93D}"/>
              </a:ext>
            </a:extLst>
          </p:cNvPr>
          <p:cNvSpPr txBox="1">
            <a:spLocks/>
          </p:cNvSpPr>
          <p:nvPr/>
        </p:nvSpPr>
        <p:spPr>
          <a:xfrm>
            <a:off x="323528" y="1467005"/>
            <a:ext cx="8541065" cy="809867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fr-BE" sz="2000" b="1" i="0" cap="all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Critère d’éligibilité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BE" sz="2000" b="1" i="0" cap="all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relatif à la politique publique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8F28B32-A64C-4855-B7EF-094B5D4FB562}"/>
              </a:ext>
            </a:extLst>
          </p:cNvPr>
          <p:cNvSpPr/>
          <p:nvPr/>
        </p:nvSpPr>
        <p:spPr bwMode="auto">
          <a:xfrm>
            <a:off x="2483768" y="3462279"/>
            <a:ext cx="2931493" cy="1767224"/>
          </a:xfrm>
          <a:prstGeom prst="rect">
            <a:avLst/>
          </a:prstGeom>
          <a:gradFill flip="none" rotWithShape="1">
            <a:gsLst>
              <a:gs pos="0">
                <a:srgbClr val="F5823C">
                  <a:tint val="66000"/>
                  <a:satMod val="160000"/>
                </a:srgbClr>
              </a:gs>
              <a:gs pos="50000">
                <a:srgbClr val="F5823C">
                  <a:tint val="44500"/>
                  <a:satMod val="160000"/>
                </a:srgbClr>
              </a:gs>
              <a:gs pos="100000">
                <a:srgbClr val="F5823C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8" name="Flèche : pentagone 81">
            <a:extLst>
              <a:ext uri="{FF2B5EF4-FFF2-40B4-BE49-F238E27FC236}">
                <a16:creationId xmlns:a16="http://schemas.microsoft.com/office/drawing/2014/main" id="{B8B88D6F-DD4B-40F6-8E47-F374403A999B}"/>
              </a:ext>
            </a:extLst>
          </p:cNvPr>
          <p:cNvSpPr/>
          <p:nvPr/>
        </p:nvSpPr>
        <p:spPr bwMode="auto">
          <a:xfrm>
            <a:off x="-775" y="2945548"/>
            <a:ext cx="2284845" cy="3168000"/>
          </a:xfrm>
          <a:custGeom>
            <a:avLst/>
            <a:gdLst>
              <a:gd name="connsiteX0" fmla="*/ 0 w 1098316"/>
              <a:gd name="connsiteY0" fmla="*/ 0 h 2000571"/>
              <a:gd name="connsiteX1" fmla="*/ 549158 w 1098316"/>
              <a:gd name="connsiteY1" fmla="*/ 0 h 2000571"/>
              <a:gd name="connsiteX2" fmla="*/ 1098316 w 1098316"/>
              <a:gd name="connsiteY2" fmla="*/ 1000286 h 2000571"/>
              <a:gd name="connsiteX3" fmla="*/ 549158 w 1098316"/>
              <a:gd name="connsiteY3" fmla="*/ 2000571 h 2000571"/>
              <a:gd name="connsiteX4" fmla="*/ 0 w 1098316"/>
              <a:gd name="connsiteY4" fmla="*/ 2000571 h 2000571"/>
              <a:gd name="connsiteX5" fmla="*/ 0 w 1098316"/>
              <a:gd name="connsiteY5" fmla="*/ 0 h 2000571"/>
              <a:gd name="connsiteX0" fmla="*/ 914400 w 2012716"/>
              <a:gd name="connsiteY0" fmla="*/ 0 h 2000571"/>
              <a:gd name="connsiteX1" fmla="*/ 1463558 w 2012716"/>
              <a:gd name="connsiteY1" fmla="*/ 0 h 2000571"/>
              <a:gd name="connsiteX2" fmla="*/ 2012716 w 2012716"/>
              <a:gd name="connsiteY2" fmla="*/ 1000286 h 2000571"/>
              <a:gd name="connsiteX3" fmla="*/ 1463558 w 2012716"/>
              <a:gd name="connsiteY3" fmla="*/ 2000571 h 2000571"/>
              <a:gd name="connsiteX4" fmla="*/ 0 w 2012716"/>
              <a:gd name="connsiteY4" fmla="*/ 1981521 h 2000571"/>
              <a:gd name="connsiteX5" fmla="*/ 914400 w 2012716"/>
              <a:gd name="connsiteY5" fmla="*/ 0 h 2000571"/>
              <a:gd name="connsiteX0" fmla="*/ 0 w 2012716"/>
              <a:gd name="connsiteY0" fmla="*/ 9525 h 2000571"/>
              <a:gd name="connsiteX1" fmla="*/ 1463558 w 2012716"/>
              <a:gd name="connsiteY1" fmla="*/ 0 h 2000571"/>
              <a:gd name="connsiteX2" fmla="*/ 2012716 w 2012716"/>
              <a:gd name="connsiteY2" fmla="*/ 1000286 h 2000571"/>
              <a:gd name="connsiteX3" fmla="*/ 1463558 w 2012716"/>
              <a:gd name="connsiteY3" fmla="*/ 2000571 h 2000571"/>
              <a:gd name="connsiteX4" fmla="*/ 0 w 2012716"/>
              <a:gd name="connsiteY4" fmla="*/ 1981521 h 2000571"/>
              <a:gd name="connsiteX5" fmla="*/ 0 w 2012716"/>
              <a:gd name="connsiteY5" fmla="*/ 9525 h 2000571"/>
              <a:gd name="connsiteX0" fmla="*/ 19050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19050 w 2031766"/>
              <a:gd name="connsiteY5" fmla="*/ 9525 h 2000571"/>
              <a:gd name="connsiteX0" fmla="*/ 9525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9525 w 2031766"/>
              <a:gd name="connsiteY5" fmla="*/ 9525 h 2000571"/>
              <a:gd name="connsiteX0" fmla="*/ 9525 w 2031766"/>
              <a:gd name="connsiteY0" fmla="*/ 9525 h 2000571"/>
              <a:gd name="connsiteX1" fmla="*/ 1482608 w 2031766"/>
              <a:gd name="connsiteY1" fmla="*/ 0 h 2000571"/>
              <a:gd name="connsiteX2" fmla="*/ 2031766 w 2031766"/>
              <a:gd name="connsiteY2" fmla="*/ 1000286 h 2000571"/>
              <a:gd name="connsiteX3" fmla="*/ 1482608 w 2031766"/>
              <a:gd name="connsiteY3" fmla="*/ 2000571 h 2000571"/>
              <a:gd name="connsiteX4" fmla="*/ 0 w 2031766"/>
              <a:gd name="connsiteY4" fmla="*/ 2000571 h 2000571"/>
              <a:gd name="connsiteX5" fmla="*/ 9525 w 2031766"/>
              <a:gd name="connsiteY5" fmla="*/ 9525 h 2000571"/>
              <a:gd name="connsiteX0" fmla="*/ 0 w 2022241"/>
              <a:gd name="connsiteY0" fmla="*/ 9525 h 2000571"/>
              <a:gd name="connsiteX1" fmla="*/ 1473083 w 2022241"/>
              <a:gd name="connsiteY1" fmla="*/ 0 h 2000571"/>
              <a:gd name="connsiteX2" fmla="*/ 2022241 w 2022241"/>
              <a:gd name="connsiteY2" fmla="*/ 1000286 h 2000571"/>
              <a:gd name="connsiteX3" fmla="*/ 1473083 w 2022241"/>
              <a:gd name="connsiteY3" fmla="*/ 2000571 h 2000571"/>
              <a:gd name="connsiteX4" fmla="*/ 161925 w 2022241"/>
              <a:gd name="connsiteY4" fmla="*/ 2000571 h 2000571"/>
              <a:gd name="connsiteX5" fmla="*/ 0 w 2022241"/>
              <a:gd name="connsiteY5" fmla="*/ 9525 h 2000571"/>
              <a:gd name="connsiteX0" fmla="*/ 0 w 1860316"/>
              <a:gd name="connsiteY0" fmla="*/ 9525 h 2000571"/>
              <a:gd name="connsiteX1" fmla="*/ 1311158 w 1860316"/>
              <a:gd name="connsiteY1" fmla="*/ 0 h 2000571"/>
              <a:gd name="connsiteX2" fmla="*/ 1860316 w 1860316"/>
              <a:gd name="connsiteY2" fmla="*/ 1000286 h 2000571"/>
              <a:gd name="connsiteX3" fmla="*/ 1311158 w 1860316"/>
              <a:gd name="connsiteY3" fmla="*/ 2000571 h 2000571"/>
              <a:gd name="connsiteX4" fmla="*/ 0 w 1860316"/>
              <a:gd name="connsiteY4" fmla="*/ 2000571 h 2000571"/>
              <a:gd name="connsiteX5" fmla="*/ 0 w 1860316"/>
              <a:gd name="connsiteY5" fmla="*/ 9525 h 2000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60316" h="2000571">
                <a:moveTo>
                  <a:pt x="0" y="9525"/>
                </a:moveTo>
                <a:lnTo>
                  <a:pt x="1311158" y="0"/>
                </a:lnTo>
                <a:lnTo>
                  <a:pt x="1860316" y="1000286"/>
                </a:lnTo>
                <a:lnTo>
                  <a:pt x="1311158" y="2000571"/>
                </a:lnTo>
                <a:lnTo>
                  <a:pt x="0" y="2000571"/>
                </a:lnTo>
                <a:lnTo>
                  <a:pt x="0" y="9525"/>
                </a:lnTo>
                <a:close/>
              </a:path>
            </a:pathLst>
          </a:custGeom>
          <a:solidFill>
            <a:srgbClr val="2D9E4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2602A4B-3DD5-4FFB-B80A-A86CB7DB55CE}"/>
              </a:ext>
            </a:extLst>
          </p:cNvPr>
          <p:cNvSpPr/>
          <p:nvPr/>
        </p:nvSpPr>
        <p:spPr bwMode="auto">
          <a:xfrm>
            <a:off x="2656990" y="3399807"/>
            <a:ext cx="2585049" cy="165848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55" name="Espace réservé du contenu 8">
            <a:extLst>
              <a:ext uri="{FF2B5EF4-FFF2-40B4-BE49-F238E27FC236}">
                <a16:creationId xmlns:a16="http://schemas.microsoft.com/office/drawing/2014/main" id="{A830E6B3-F5A5-4AFD-B7E2-6E88BB28163F}"/>
              </a:ext>
            </a:extLst>
          </p:cNvPr>
          <p:cNvSpPr txBox="1">
            <a:spLocks/>
          </p:cNvSpPr>
          <p:nvPr/>
        </p:nvSpPr>
        <p:spPr>
          <a:xfrm>
            <a:off x="2784593" y="3618917"/>
            <a:ext cx="2329843" cy="1384875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fr-BE" sz="1600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La politique doit être </a:t>
            </a:r>
          </a:p>
          <a:p>
            <a:pPr marL="171450" lvl="1" indent="-171450">
              <a:spcBef>
                <a:spcPts val="6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361950" algn="l"/>
              </a:tabLst>
              <a:defRPr/>
            </a:pPr>
            <a:r>
              <a:rPr lang="fr-BE" sz="1600" dirty="0">
                <a:solidFill>
                  <a:srgbClr val="F5823C"/>
                </a:solidFill>
                <a:latin typeface="+mn-lt"/>
              </a:rPr>
              <a:t>pertinente </a:t>
            </a:r>
          </a:p>
          <a:p>
            <a:pPr marL="171450" lvl="1" indent="-171450">
              <a:spcBef>
                <a:spcPts val="6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  <a:tabLst>
                <a:tab pos="361950" algn="l"/>
              </a:tabLst>
              <a:defRPr/>
            </a:pPr>
            <a:r>
              <a:rPr lang="fr-BE" sz="1600" dirty="0">
                <a:solidFill>
                  <a:srgbClr val="F5823C"/>
                </a:solidFill>
                <a:latin typeface="+mn-lt"/>
              </a:rPr>
              <a:t>crédible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fr-BE" sz="1600" i="0" dirty="0">
                <a:solidFill>
                  <a:srgbClr val="F5823C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ET…mise en œuvre !</a:t>
            </a:r>
            <a:endParaRPr lang="fr-BE" sz="1600" b="1" i="0" kern="0" dirty="0">
              <a:solidFill>
                <a:srgbClr val="F5823C"/>
              </a:solidFill>
              <a:latin typeface="+mn-lt"/>
            </a:endParaRPr>
          </a:p>
        </p:txBody>
      </p:sp>
      <p:sp>
        <p:nvSpPr>
          <p:cNvPr id="59" name="Espace réservé du contenu 8">
            <a:extLst>
              <a:ext uri="{FF2B5EF4-FFF2-40B4-BE49-F238E27FC236}">
                <a16:creationId xmlns:a16="http://schemas.microsoft.com/office/drawing/2014/main" id="{BCE184F7-7376-4D87-9346-FE27DC8B4520}"/>
              </a:ext>
            </a:extLst>
          </p:cNvPr>
          <p:cNvSpPr txBox="1">
            <a:spLocks/>
          </p:cNvSpPr>
          <p:nvPr/>
        </p:nvSpPr>
        <p:spPr>
          <a:xfrm>
            <a:off x="-29945" y="2945549"/>
            <a:ext cx="1954581" cy="3168000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L’appui budgétaire appuie une politique publique visant une croissance durable et inclusive et une réduction de la pauvreté, en lien avec les ODD</a:t>
            </a:r>
            <a:endParaRPr lang="en-BE" sz="1400" b="1" i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Rectangle 3">
            <a:extLst>
              <a:ext uri="{FF2B5EF4-FFF2-40B4-BE49-F238E27FC236}">
                <a16:creationId xmlns:a16="http://schemas.microsoft.com/office/drawing/2014/main" id="{CB72B8F1-275A-4BD1-9D59-0B7252498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74" y="2355201"/>
            <a:ext cx="1954580" cy="929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BE" sz="1600" b="1" kern="0" dirty="0">
                <a:solidFill>
                  <a:srgbClr val="2D9E48"/>
                </a:solidFill>
              </a:rPr>
              <a:t>Pourquoi</a:t>
            </a: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BE" sz="1600" b="1" kern="0" dirty="0">
                <a:solidFill>
                  <a:srgbClr val="2D9E48"/>
                </a:solidFill>
              </a:rPr>
              <a:t>ce critère ?</a:t>
            </a: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389D44F6-A222-494F-89BD-C8FA47135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6989" y="2499520"/>
            <a:ext cx="2585050" cy="929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1200"/>
              </a:spcBef>
              <a:spcAft>
                <a:spcPts val="1200"/>
              </a:spcAft>
              <a:buClrTx/>
              <a:buFontTx/>
              <a:buNone/>
              <a:defRPr/>
            </a:pPr>
            <a:r>
              <a:rPr lang="fr-BE" sz="1600" kern="0" dirty="0">
                <a:solidFill>
                  <a:srgbClr val="F5823C"/>
                </a:solidFill>
              </a:rPr>
              <a:t>Portée du critère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98EE86-8636-4642-89CD-64C326C2E115}"/>
              </a:ext>
            </a:extLst>
          </p:cNvPr>
          <p:cNvSpPr/>
          <p:nvPr/>
        </p:nvSpPr>
        <p:spPr bwMode="auto">
          <a:xfrm>
            <a:off x="6056238" y="3437937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96B09B7-F1E4-4913-BC7F-E727EB7C3E8A}"/>
              </a:ext>
            </a:extLst>
          </p:cNvPr>
          <p:cNvSpPr/>
          <p:nvPr/>
        </p:nvSpPr>
        <p:spPr bwMode="auto">
          <a:xfrm>
            <a:off x="6056082" y="3946908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E51159B-94B2-4735-87B0-0FC5062F6491}"/>
              </a:ext>
            </a:extLst>
          </p:cNvPr>
          <p:cNvSpPr/>
          <p:nvPr/>
        </p:nvSpPr>
        <p:spPr bwMode="auto">
          <a:xfrm>
            <a:off x="6056082" y="4455879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FB0806-7DF9-4A22-BCA4-9C16F20120A0}"/>
              </a:ext>
            </a:extLst>
          </p:cNvPr>
          <p:cNvSpPr/>
          <p:nvPr/>
        </p:nvSpPr>
        <p:spPr bwMode="auto">
          <a:xfrm>
            <a:off x="6056082" y="4959447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CAD0557-A428-4E84-9357-63DB890215BD}"/>
              </a:ext>
            </a:extLst>
          </p:cNvPr>
          <p:cNvSpPr/>
          <p:nvPr/>
        </p:nvSpPr>
        <p:spPr bwMode="auto">
          <a:xfrm>
            <a:off x="6056082" y="5468418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161E09B-AF23-4CC7-9EE2-59C9F07AD2CB}"/>
              </a:ext>
            </a:extLst>
          </p:cNvPr>
          <p:cNvSpPr/>
          <p:nvPr/>
        </p:nvSpPr>
        <p:spPr bwMode="auto">
          <a:xfrm>
            <a:off x="6043222" y="5977086"/>
            <a:ext cx="2931493" cy="476250"/>
          </a:xfrm>
          <a:prstGeom prst="rect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9" name="Espace réservé du contenu 8">
            <a:extLst>
              <a:ext uri="{FF2B5EF4-FFF2-40B4-BE49-F238E27FC236}">
                <a16:creationId xmlns:a16="http://schemas.microsoft.com/office/drawing/2014/main" id="{F28A1727-1D9D-45F1-B9B7-FE6DBFDB2CC4}"/>
              </a:ext>
            </a:extLst>
          </p:cNvPr>
          <p:cNvSpPr txBox="1">
            <a:spLocks/>
          </p:cNvSpPr>
          <p:nvPr/>
        </p:nvSpPr>
        <p:spPr>
          <a:xfrm>
            <a:off x="6153677" y="3479603"/>
            <a:ext cx="2736303" cy="430656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Cadre de la politique</a:t>
            </a:r>
            <a:endParaRPr lang="en-BE" sz="1400" b="1" i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0" name="Espace réservé du contenu 8">
            <a:extLst>
              <a:ext uri="{FF2B5EF4-FFF2-40B4-BE49-F238E27FC236}">
                <a16:creationId xmlns:a16="http://schemas.microsoft.com/office/drawing/2014/main" id="{ECE84C35-FD06-4651-9247-939DCC91FAF1}"/>
              </a:ext>
            </a:extLst>
          </p:cNvPr>
          <p:cNvSpPr txBox="1">
            <a:spLocks/>
          </p:cNvSpPr>
          <p:nvPr/>
        </p:nvSpPr>
        <p:spPr>
          <a:xfrm>
            <a:off x="6153677" y="3983659"/>
            <a:ext cx="2736303" cy="430656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Capacité d’adresser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les enjeux</a:t>
            </a:r>
            <a:endParaRPr lang="en-BE" sz="1400" b="1" i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2" name="Espace réservé du contenu 8">
            <a:extLst>
              <a:ext uri="{FF2B5EF4-FFF2-40B4-BE49-F238E27FC236}">
                <a16:creationId xmlns:a16="http://schemas.microsoft.com/office/drawing/2014/main" id="{F95C17B5-C060-4FCB-9452-EFAAD4FF0974}"/>
              </a:ext>
            </a:extLst>
          </p:cNvPr>
          <p:cNvSpPr txBox="1">
            <a:spLocks/>
          </p:cNvSpPr>
          <p:nvPr/>
        </p:nvSpPr>
        <p:spPr>
          <a:xfrm>
            <a:off x="6153677" y="4476049"/>
            <a:ext cx="2736303" cy="430656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Capacité de la  financer</a:t>
            </a:r>
            <a:endParaRPr lang="en-BE" sz="1400" b="1" i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3" name="Espace réservé du contenu 8">
            <a:extLst>
              <a:ext uri="{FF2B5EF4-FFF2-40B4-BE49-F238E27FC236}">
                <a16:creationId xmlns:a16="http://schemas.microsoft.com/office/drawing/2014/main" id="{25B0CB36-C18B-48B5-8DB6-FF2AE2902DE6}"/>
              </a:ext>
            </a:extLst>
          </p:cNvPr>
          <p:cNvSpPr txBox="1">
            <a:spLocks/>
          </p:cNvSpPr>
          <p:nvPr/>
        </p:nvSpPr>
        <p:spPr>
          <a:xfrm>
            <a:off x="6128290" y="4991771"/>
            <a:ext cx="2736303" cy="430656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Capacité de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mise en œuvre</a:t>
            </a:r>
            <a:endParaRPr lang="en-BE" sz="1400" b="1" i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4" name="Espace réservé du contenu 8">
            <a:extLst>
              <a:ext uri="{FF2B5EF4-FFF2-40B4-BE49-F238E27FC236}">
                <a16:creationId xmlns:a16="http://schemas.microsoft.com/office/drawing/2014/main" id="{05758752-E20F-4EC0-9065-F660F8A4644E}"/>
              </a:ext>
            </a:extLst>
          </p:cNvPr>
          <p:cNvSpPr txBox="1">
            <a:spLocks/>
          </p:cNvSpPr>
          <p:nvPr/>
        </p:nvSpPr>
        <p:spPr>
          <a:xfrm>
            <a:off x="6153677" y="5495827"/>
            <a:ext cx="2736303" cy="430656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Capacité de suivi</a:t>
            </a:r>
            <a:endParaRPr lang="en-BE" sz="1400" b="1" i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0" name="Espace réservé du contenu 8">
            <a:extLst>
              <a:ext uri="{FF2B5EF4-FFF2-40B4-BE49-F238E27FC236}">
                <a16:creationId xmlns:a16="http://schemas.microsoft.com/office/drawing/2014/main" id="{109960E8-FDF7-455A-A431-5AE3A608D6DB}"/>
              </a:ext>
            </a:extLst>
          </p:cNvPr>
          <p:cNvSpPr txBox="1">
            <a:spLocks/>
          </p:cNvSpPr>
          <p:nvPr/>
        </p:nvSpPr>
        <p:spPr>
          <a:xfrm>
            <a:off x="6153677" y="5999883"/>
            <a:ext cx="2736303" cy="430656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400" b="1" i="0" dirty="0">
                <a:solidFill>
                  <a:schemeClr val="bg1"/>
                </a:solidFill>
                <a:latin typeface="+mn-lt"/>
              </a:rPr>
              <a:t>Communication autour</a:t>
            </a:r>
            <a:br>
              <a:rPr lang="fr-BE" sz="1400" b="1" i="0" dirty="0">
                <a:solidFill>
                  <a:schemeClr val="bg1"/>
                </a:solidFill>
                <a:latin typeface="+mn-lt"/>
              </a:rPr>
            </a:br>
            <a:r>
              <a:rPr lang="fr-BE" sz="1400" b="1" i="0" dirty="0">
                <a:solidFill>
                  <a:schemeClr val="bg1"/>
                </a:solidFill>
                <a:latin typeface="+mn-lt"/>
              </a:rPr>
              <a:t>de la politique</a:t>
            </a:r>
            <a:endParaRPr lang="en-BE" sz="1400" b="1" i="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3FFE159F-D768-4D30-A124-D203268B128F}"/>
              </a:ext>
            </a:extLst>
          </p:cNvPr>
          <p:cNvCxnSpPr>
            <a:cxnSpLocks/>
          </p:cNvCxnSpPr>
          <p:nvPr/>
        </p:nvCxnSpPr>
        <p:spPr bwMode="auto">
          <a:xfrm flipH="1">
            <a:off x="5600730" y="4174411"/>
            <a:ext cx="350712" cy="0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9AE9A0A1-AB9D-42BA-9809-7ADCAD02750B}"/>
              </a:ext>
            </a:extLst>
          </p:cNvPr>
          <p:cNvCxnSpPr>
            <a:cxnSpLocks/>
          </p:cNvCxnSpPr>
          <p:nvPr/>
        </p:nvCxnSpPr>
        <p:spPr bwMode="auto">
          <a:xfrm flipH="1">
            <a:off x="5600730" y="4678467"/>
            <a:ext cx="350712" cy="10495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7BAF52A2-1CD4-4C94-B361-235B4A57F821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601398" y="5011310"/>
            <a:ext cx="344834" cy="169246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D96ED722-7526-4F98-BA03-76AADD562398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482051" y="5370862"/>
            <a:ext cx="476436" cy="343019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D3F8A3B9-9504-4207-8A0E-04B2A4F7C2F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908020" y="5435697"/>
            <a:ext cx="1021297" cy="739998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6901C4BC-72D4-49B9-AEB9-9A8F27EB17AF}"/>
              </a:ext>
            </a:extLst>
          </p:cNvPr>
          <p:cNvCxnSpPr>
            <a:cxnSpLocks/>
          </p:cNvCxnSpPr>
          <p:nvPr/>
        </p:nvCxnSpPr>
        <p:spPr bwMode="auto">
          <a:xfrm flipH="1">
            <a:off x="5578605" y="3717335"/>
            <a:ext cx="350712" cy="0"/>
          </a:xfrm>
          <a:prstGeom prst="straightConnector1">
            <a:avLst/>
          </a:prstGeom>
          <a:noFill/>
          <a:ln w="38100" cap="flat" cmpd="sng" algn="ctr">
            <a:solidFill>
              <a:srgbClr val="1FACE0"/>
            </a:solidFill>
            <a:prstDash val="sysDot"/>
            <a:round/>
            <a:headEnd type="none" w="med" len="med"/>
            <a:tailEnd type="triangle"/>
          </a:ln>
          <a:effectLst/>
        </p:spPr>
      </p:cxnSp>
      <p:sp>
        <p:nvSpPr>
          <p:cNvPr id="81" name="Rectangle 3">
            <a:extLst>
              <a:ext uri="{FF2B5EF4-FFF2-40B4-BE49-F238E27FC236}">
                <a16:creationId xmlns:a16="http://schemas.microsoft.com/office/drawing/2014/main" id="{612A8547-1818-4B92-81C3-01CC54DE4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2534" y="2492233"/>
            <a:ext cx="3439330" cy="929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>
              <a:spcBef>
                <a:spcPts val="1200"/>
              </a:spcBef>
              <a:spcAft>
                <a:spcPts val="1200"/>
              </a:spcAft>
              <a:buClrTx/>
              <a:buNone/>
              <a:defRPr/>
            </a:pPr>
            <a:r>
              <a:rPr lang="fr-FR" sz="1600" kern="0" dirty="0">
                <a:solidFill>
                  <a:srgbClr val="1FACE0"/>
                </a:solidFill>
              </a:rPr>
              <a:t>Eléments devant être pris en compte pour évaluer de l'éligibilité</a:t>
            </a:r>
            <a:endParaRPr lang="en-BE" sz="1600" kern="0" dirty="0">
              <a:solidFill>
                <a:srgbClr val="1FACE0"/>
              </a:solidFill>
            </a:endParaRPr>
          </a:p>
        </p:txBody>
      </p:sp>
      <p:sp>
        <p:nvSpPr>
          <p:cNvPr id="32" name="Espace réservé du numéro de diapositive 9">
            <a:extLst>
              <a:ext uri="{FF2B5EF4-FFF2-40B4-BE49-F238E27FC236}">
                <a16:creationId xmlns:a16="http://schemas.microsoft.com/office/drawing/2014/main" id="{AA27E47F-B82A-4785-BCC5-D57BF70D5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pPr algn="r"/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 algn="r"/>
              <a:t>6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319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45" grpId="0" animBg="1"/>
      <p:bldP spid="55" grpId="0"/>
      <p:bldP spid="59" grpId="0"/>
      <p:bldP spid="30" grpId="0"/>
      <p:bldP spid="31" grpId="0"/>
      <p:bldP spid="2" grpId="0" animBg="1"/>
      <p:bldP spid="34" grpId="0" animBg="1"/>
      <p:bldP spid="35" grpId="0" animBg="1"/>
      <p:bldP spid="40" grpId="0" animBg="1"/>
      <p:bldP spid="47" grpId="0" animBg="1"/>
      <p:bldP spid="48" grpId="0" animBg="1"/>
      <p:bldP spid="49" grpId="0"/>
      <p:bldP spid="50" grpId="0"/>
      <p:bldP spid="52" grpId="0"/>
      <p:bldP spid="53" grpId="0"/>
      <p:bldP spid="54" grpId="0"/>
      <p:bldP spid="60" grpId="0"/>
      <p:bldP spid="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Pertinence et crédibilité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276872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 eaLnBrk="1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cap="all" dirty="0">
                <a:solidFill>
                  <a:srgbClr val="004494"/>
                </a:solidFill>
                <a:ea typeface="+mj-ea"/>
                <a:cs typeface="+mj-cs"/>
              </a:rPr>
              <a:t>Pertinence : </a:t>
            </a:r>
            <a:r>
              <a:rPr lang="fr-BE" dirty="0">
                <a:solidFill>
                  <a:srgbClr val="004494"/>
                </a:solidFill>
              </a:rPr>
              <a:t>se réfère à la mesure dans laquelle les principales contraintes et faiblesses sont traitées dans la stratégie du gouvernement pour pouvoir atteindre les objectifs de la politique concernée</a:t>
            </a:r>
          </a:p>
          <a:p>
            <a:pPr marL="355600" lvl="1" indent="-355600" defTabSz="457200" eaLnBrk="1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endParaRPr lang="fr-BE" dirty="0">
              <a:solidFill>
                <a:srgbClr val="004494"/>
              </a:solidFill>
            </a:endParaRPr>
          </a:p>
          <a:p>
            <a:pPr marL="355600" lvl="1" indent="-355600" defTabSz="457200" eaLnBrk="1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cap="all" dirty="0">
                <a:solidFill>
                  <a:srgbClr val="004494"/>
                </a:solidFill>
                <a:ea typeface="+mj-ea"/>
                <a:cs typeface="+mj-cs"/>
              </a:rPr>
              <a:t>Crédibilité : </a:t>
            </a:r>
            <a:r>
              <a:rPr lang="fr-BE" dirty="0">
                <a:solidFill>
                  <a:srgbClr val="004494"/>
                </a:solidFill>
              </a:rPr>
              <a:t>renvoie à la qualité du processus de réforme au regard de son réalisme, des résultats déjà démontrés, du financement, des capacités institutionnelles et de l’engagement politique à procéder à des réformes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7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367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52BB844-F61C-400A-B3A0-ABA3FD41780C}"/>
              </a:ext>
            </a:extLst>
          </p:cNvPr>
          <p:cNvSpPr/>
          <p:nvPr/>
        </p:nvSpPr>
        <p:spPr bwMode="auto">
          <a:xfrm>
            <a:off x="6891054" y="2132856"/>
            <a:ext cx="1980000" cy="280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A485838-5A29-4749-BA5D-90646E739A81}"/>
              </a:ext>
            </a:extLst>
          </p:cNvPr>
          <p:cNvSpPr/>
          <p:nvPr/>
        </p:nvSpPr>
        <p:spPr bwMode="auto">
          <a:xfrm>
            <a:off x="4705485" y="2132856"/>
            <a:ext cx="1980000" cy="280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DB93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EEC42D9-1211-4B6B-BC79-E02AE05DCF2A}"/>
              </a:ext>
            </a:extLst>
          </p:cNvPr>
          <p:cNvSpPr/>
          <p:nvPr/>
        </p:nvSpPr>
        <p:spPr bwMode="auto">
          <a:xfrm>
            <a:off x="2483996" y="2132856"/>
            <a:ext cx="1980000" cy="280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0FF325C-F551-4D4D-9E29-4EBDD6B858E0}"/>
              </a:ext>
            </a:extLst>
          </p:cNvPr>
          <p:cNvSpPr/>
          <p:nvPr/>
        </p:nvSpPr>
        <p:spPr bwMode="auto">
          <a:xfrm>
            <a:off x="309175" y="2132856"/>
            <a:ext cx="1980000" cy="280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Politiques publiques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1575602"/>
            <a:ext cx="8460000" cy="773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algn="ctr" defTabSz="457200" eaLnBrk="1" hangingPunct="1">
              <a:spcBef>
                <a:spcPts val="1200"/>
              </a:spcBef>
              <a:spcAft>
                <a:spcPts val="1800"/>
              </a:spcAft>
              <a:buClr>
                <a:srgbClr val="004494"/>
              </a:buClr>
              <a:buSzPct val="75000"/>
              <a:buNone/>
              <a:defRPr/>
            </a:pPr>
            <a:r>
              <a:rPr lang="fr-BE" sz="1400" b="0">
                <a:solidFill>
                  <a:srgbClr val="2D2D8A"/>
                </a:solidFill>
              </a:rPr>
              <a:t>Une </a:t>
            </a:r>
            <a:r>
              <a:rPr lang="fr-BE" sz="1400">
                <a:solidFill>
                  <a:srgbClr val="2D2D8A"/>
                </a:solidFill>
              </a:rPr>
              <a:t>politique publique</a:t>
            </a:r>
            <a:r>
              <a:rPr lang="fr-BE" sz="1400" b="0">
                <a:solidFill>
                  <a:srgbClr val="2D2D8A"/>
                </a:solidFill>
              </a:rPr>
              <a:t> est une série d’actions interliées (= politique) conçue et mise en œuvre par </a:t>
            </a:r>
            <a:r>
              <a:rPr lang="fr-BE" sz="1400">
                <a:solidFill>
                  <a:srgbClr val="2D2D8A"/>
                </a:solidFill>
              </a:rPr>
              <a:t>l’Etat </a:t>
            </a:r>
            <a:r>
              <a:rPr lang="fr-BE" sz="1400" b="0">
                <a:solidFill>
                  <a:srgbClr val="2D2D8A"/>
                </a:solidFill>
              </a:rPr>
              <a:t>(= publique). </a:t>
            </a:r>
            <a:endParaRPr lang="fr-BE" sz="1400" b="0">
              <a:solidFill>
                <a:srgbClr val="004494"/>
              </a:solidFill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8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Flèche : pentagone 5">
            <a:extLst>
              <a:ext uri="{FF2B5EF4-FFF2-40B4-BE49-F238E27FC236}">
                <a16:creationId xmlns:a16="http://schemas.microsoft.com/office/drawing/2014/main" id="{44F40635-3BEC-4F53-90CA-F3E2939134E8}"/>
              </a:ext>
            </a:extLst>
          </p:cNvPr>
          <p:cNvSpPr/>
          <p:nvPr/>
        </p:nvSpPr>
        <p:spPr bwMode="auto">
          <a:xfrm rot="5400000">
            <a:off x="903175" y="1542782"/>
            <a:ext cx="792000" cy="1980000"/>
          </a:xfrm>
          <a:prstGeom prst="homePlate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7" name="Flèche : pentagone 6">
            <a:extLst>
              <a:ext uri="{FF2B5EF4-FFF2-40B4-BE49-F238E27FC236}">
                <a16:creationId xmlns:a16="http://schemas.microsoft.com/office/drawing/2014/main" id="{DBA7E46B-1B2A-4091-A825-85EF95B756C4}"/>
              </a:ext>
            </a:extLst>
          </p:cNvPr>
          <p:cNvSpPr/>
          <p:nvPr/>
        </p:nvSpPr>
        <p:spPr bwMode="auto">
          <a:xfrm rot="5400000">
            <a:off x="3077996" y="1542782"/>
            <a:ext cx="792000" cy="1980000"/>
          </a:xfrm>
          <a:prstGeom prst="homePlate">
            <a:avLst/>
          </a:prstGeom>
          <a:solidFill>
            <a:srgbClr val="FF33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9" name="Flèche : pentagone 8">
            <a:extLst>
              <a:ext uri="{FF2B5EF4-FFF2-40B4-BE49-F238E27FC236}">
                <a16:creationId xmlns:a16="http://schemas.microsoft.com/office/drawing/2014/main" id="{A814190A-D28A-4243-9F60-429EF3569692}"/>
              </a:ext>
            </a:extLst>
          </p:cNvPr>
          <p:cNvSpPr/>
          <p:nvPr/>
        </p:nvSpPr>
        <p:spPr bwMode="auto">
          <a:xfrm rot="5400000">
            <a:off x="7485054" y="1542782"/>
            <a:ext cx="792000" cy="1980000"/>
          </a:xfrm>
          <a:prstGeom prst="homePlate">
            <a:avLst/>
          </a:prstGeom>
          <a:solidFill>
            <a:srgbClr val="F5823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1" name="Flèche : pentagone 10">
            <a:extLst>
              <a:ext uri="{FF2B5EF4-FFF2-40B4-BE49-F238E27FC236}">
                <a16:creationId xmlns:a16="http://schemas.microsoft.com/office/drawing/2014/main" id="{7D50AC93-ABB0-41E7-BBA3-89C1BA0E6854}"/>
              </a:ext>
            </a:extLst>
          </p:cNvPr>
          <p:cNvSpPr/>
          <p:nvPr/>
        </p:nvSpPr>
        <p:spPr bwMode="auto">
          <a:xfrm rot="5400000">
            <a:off x="5299485" y="1542782"/>
            <a:ext cx="792000" cy="1980000"/>
          </a:xfrm>
          <a:prstGeom prst="homePlate">
            <a:avLst/>
          </a:prstGeom>
          <a:solidFill>
            <a:srgbClr val="FDB93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80360FAE-9E26-4760-A8D2-452739277CE5}"/>
              </a:ext>
            </a:extLst>
          </p:cNvPr>
          <p:cNvSpPr txBox="1">
            <a:spLocks/>
          </p:cNvSpPr>
          <p:nvPr/>
        </p:nvSpPr>
        <p:spPr bwMode="auto">
          <a:xfrm>
            <a:off x="309175" y="2161262"/>
            <a:ext cx="198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Politique</a:t>
            </a:r>
          </a:p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macro-économique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99FCE89-CA2C-4350-A34F-349F9AF40838}"/>
              </a:ext>
            </a:extLst>
          </p:cNvPr>
          <p:cNvSpPr txBox="1"/>
          <p:nvPr/>
        </p:nvSpPr>
        <p:spPr>
          <a:xfrm>
            <a:off x="4723485" y="2843351"/>
            <a:ext cx="19440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966788" eaLnBrk="0" hangingPunct="0">
              <a:spcBef>
                <a:spcPts val="400"/>
              </a:spcBef>
              <a:buClr>
                <a:srgbClr val="FDB932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rgbClr val="333399"/>
                </a:solidFill>
                <a:latin typeface="+mn-lt"/>
                <a:cs typeface="Arial" charset="0"/>
              </a:rPr>
              <a:t>Poli</a:t>
            </a:r>
            <a:r>
              <a:rPr lang="fr-BE">
                <a:solidFill>
                  <a:schemeClr val="tx1"/>
                </a:solidFill>
                <a:latin typeface="+mn-lt"/>
              </a:rPr>
              <a:t>tique d’occupation des sols et réforme foncière</a:t>
            </a:r>
          </a:p>
          <a:p>
            <a:pPr marL="171450" lvl="0" indent="-171450" defTabSz="966788" eaLnBrk="0" hangingPunct="0">
              <a:spcBef>
                <a:spcPts val="400"/>
              </a:spcBef>
              <a:buClr>
                <a:srgbClr val="FDB932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</a:rPr>
              <a:t>Règlementation du marché</a:t>
            </a:r>
          </a:p>
          <a:p>
            <a:pPr marL="171450" lvl="0" indent="-171450" defTabSz="966788" eaLnBrk="0" hangingPunct="0">
              <a:spcBef>
                <a:spcPts val="400"/>
              </a:spcBef>
              <a:buClr>
                <a:srgbClr val="FDB932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</a:rPr>
              <a:t>Règlementation du  secteur financier</a:t>
            </a:r>
          </a:p>
          <a:p>
            <a:pPr marL="171450" lvl="0" indent="-171450" defTabSz="966788" eaLnBrk="0" hangingPunct="0">
              <a:spcBef>
                <a:spcPts val="400"/>
              </a:spcBef>
              <a:buClr>
                <a:srgbClr val="FDB932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</a:rPr>
              <a:t>Règlementation environnementale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8597C47B-F878-455A-B4FA-6C88F8818F1F}"/>
              </a:ext>
            </a:extLst>
          </p:cNvPr>
          <p:cNvSpPr txBox="1"/>
          <p:nvPr/>
        </p:nvSpPr>
        <p:spPr>
          <a:xfrm>
            <a:off x="2501996" y="2843351"/>
            <a:ext cx="1944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966788" eaLnBrk="0" hangingPunct="0">
              <a:spcBef>
                <a:spcPts val="600"/>
              </a:spcBef>
              <a:buClr>
                <a:srgbClr val="FF3300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</a:rPr>
              <a:t>Gouvernance</a:t>
            </a:r>
          </a:p>
          <a:p>
            <a:pPr marL="171450" lvl="0" indent="-171450" defTabSz="966788" eaLnBrk="0" hangingPunct="0">
              <a:spcBef>
                <a:spcPts val="600"/>
              </a:spcBef>
              <a:buClr>
                <a:srgbClr val="FF3300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</a:rPr>
              <a:t>Gestion du secteur public</a:t>
            </a:r>
          </a:p>
          <a:p>
            <a:pPr marL="171450" lvl="0" indent="-171450" defTabSz="966788" eaLnBrk="0" hangingPunct="0">
              <a:spcBef>
                <a:spcPts val="600"/>
              </a:spcBef>
              <a:buClr>
                <a:srgbClr val="FF3300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</a:rPr>
              <a:t>Décentralisation</a:t>
            </a:r>
          </a:p>
          <a:p>
            <a:pPr marL="171450" lvl="0" indent="-171450" defTabSz="966788" eaLnBrk="0" hangingPunct="0">
              <a:spcBef>
                <a:spcPts val="600"/>
              </a:spcBef>
              <a:buClr>
                <a:srgbClr val="FF3300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</a:rPr>
              <a:t>Gestion des finances publiques</a:t>
            </a:r>
          </a:p>
          <a:p>
            <a:pPr marL="171450" indent="-171450">
              <a:spcBef>
                <a:spcPts val="600"/>
              </a:spcBef>
              <a:buClr>
                <a:srgbClr val="FF3300"/>
              </a:buClr>
              <a:buFont typeface="EC Square Sans Pro" panose="020B0506040000020004" pitchFamily="34" charset="0"/>
              <a:buChar char="‣"/>
            </a:pPr>
            <a:endParaRPr lang="fr-BE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354AE94-3146-4722-A82E-C51E1DCD32A8}"/>
              </a:ext>
            </a:extLst>
          </p:cNvPr>
          <p:cNvSpPr txBox="1"/>
          <p:nvPr/>
        </p:nvSpPr>
        <p:spPr>
          <a:xfrm>
            <a:off x="6909054" y="2843351"/>
            <a:ext cx="1944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966788" eaLnBrk="0" hangingPunct="0">
              <a:spcBef>
                <a:spcPts val="6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</a:rPr>
              <a:t>Services publics (éducation, santé,..)</a:t>
            </a:r>
          </a:p>
          <a:p>
            <a:pPr marL="171450" lvl="0" indent="-171450" defTabSz="966788" eaLnBrk="0" hangingPunct="0">
              <a:spcBef>
                <a:spcPts val="6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</a:rPr>
              <a:t>Sécurité Sociale</a:t>
            </a:r>
          </a:p>
          <a:p>
            <a:pPr marL="171450" lvl="0" indent="-171450" defTabSz="966788" eaLnBrk="0" hangingPunct="0">
              <a:spcBef>
                <a:spcPts val="6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</a:rPr>
              <a:t>Protection sociale </a:t>
            </a:r>
          </a:p>
          <a:p>
            <a:pPr marL="171450" indent="-171450">
              <a:spcBef>
                <a:spcPts val="6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</a:pPr>
            <a:endParaRPr lang="fr-BE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7CDF8EE-37CE-4209-9CB6-050B80C0BE46}"/>
              </a:ext>
            </a:extLst>
          </p:cNvPr>
          <p:cNvSpPr txBox="1"/>
          <p:nvPr/>
        </p:nvSpPr>
        <p:spPr>
          <a:xfrm>
            <a:off x="327175" y="2843351"/>
            <a:ext cx="1944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</a:pPr>
            <a:r>
              <a:rPr lang="fr-BE" dirty="0">
                <a:solidFill>
                  <a:schemeClr val="tx1"/>
                </a:solidFill>
                <a:latin typeface="+mn-lt"/>
              </a:rPr>
              <a:t>Politique budgétaire</a:t>
            </a:r>
          </a:p>
          <a:p>
            <a:pPr marL="171450" lvl="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</a:pPr>
            <a:r>
              <a:rPr lang="fr-BE" dirty="0">
                <a:solidFill>
                  <a:schemeClr val="tx1"/>
                </a:solidFill>
                <a:latin typeface="+mn-lt"/>
              </a:rPr>
              <a:t>Politique monétaire</a:t>
            </a:r>
          </a:p>
          <a:p>
            <a:pPr marL="171450" lvl="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</a:pPr>
            <a:r>
              <a:rPr lang="fr-BE" dirty="0">
                <a:solidFill>
                  <a:schemeClr val="tx1"/>
                </a:solidFill>
                <a:latin typeface="+mn-lt"/>
              </a:rPr>
              <a:t>Politique de change</a:t>
            </a:r>
          </a:p>
          <a:p>
            <a:pPr marL="171450" lvl="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</a:pPr>
            <a:r>
              <a:rPr lang="fr-BE" dirty="0">
                <a:solidFill>
                  <a:schemeClr val="tx1"/>
                </a:solidFill>
                <a:latin typeface="+mn-lt"/>
              </a:rPr>
              <a:t>Politique commerciale</a:t>
            </a:r>
          </a:p>
          <a:p>
            <a:pPr marL="171450" lvl="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</a:pPr>
            <a:r>
              <a:rPr lang="fr-BE" dirty="0">
                <a:solidFill>
                  <a:schemeClr val="tx1"/>
                </a:solidFill>
                <a:latin typeface="+mn-lt"/>
              </a:rPr>
              <a:t>Politique dette publique</a:t>
            </a:r>
          </a:p>
        </p:txBody>
      </p:sp>
      <p:sp>
        <p:nvSpPr>
          <p:cNvPr id="32" name="Espace réservé du contenu 2">
            <a:extLst>
              <a:ext uri="{FF2B5EF4-FFF2-40B4-BE49-F238E27FC236}">
                <a16:creationId xmlns:a16="http://schemas.microsoft.com/office/drawing/2014/main" id="{16288A16-3508-45D4-BD2F-D4A3155D34E1}"/>
              </a:ext>
            </a:extLst>
          </p:cNvPr>
          <p:cNvSpPr txBox="1">
            <a:spLocks/>
          </p:cNvSpPr>
          <p:nvPr/>
        </p:nvSpPr>
        <p:spPr bwMode="auto">
          <a:xfrm>
            <a:off x="2483996" y="2085328"/>
            <a:ext cx="198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Politiques</a:t>
            </a:r>
          </a:p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structurelles (1)</a:t>
            </a:r>
          </a:p>
        </p:txBody>
      </p:sp>
      <p:sp>
        <p:nvSpPr>
          <p:cNvPr id="33" name="Espace réservé du contenu 2">
            <a:extLst>
              <a:ext uri="{FF2B5EF4-FFF2-40B4-BE49-F238E27FC236}">
                <a16:creationId xmlns:a16="http://schemas.microsoft.com/office/drawing/2014/main" id="{94E39E5D-1942-41F1-92ED-1FEFACBA3216}"/>
              </a:ext>
            </a:extLst>
          </p:cNvPr>
          <p:cNvSpPr txBox="1">
            <a:spLocks/>
          </p:cNvSpPr>
          <p:nvPr/>
        </p:nvSpPr>
        <p:spPr bwMode="auto">
          <a:xfrm>
            <a:off x="4705485" y="2085328"/>
            <a:ext cx="198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Politiques</a:t>
            </a:r>
          </a:p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structurelles (2)</a:t>
            </a:r>
          </a:p>
        </p:txBody>
      </p:sp>
      <p:sp>
        <p:nvSpPr>
          <p:cNvPr id="34" name="Espace réservé du contenu 2">
            <a:extLst>
              <a:ext uri="{FF2B5EF4-FFF2-40B4-BE49-F238E27FC236}">
                <a16:creationId xmlns:a16="http://schemas.microsoft.com/office/drawing/2014/main" id="{E775FE7D-F03D-4541-906E-5CD8B54FECE9}"/>
              </a:ext>
            </a:extLst>
          </p:cNvPr>
          <p:cNvSpPr txBox="1">
            <a:spLocks/>
          </p:cNvSpPr>
          <p:nvPr/>
        </p:nvSpPr>
        <p:spPr bwMode="auto">
          <a:xfrm>
            <a:off x="6891054" y="2085328"/>
            <a:ext cx="198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Politiques</a:t>
            </a:r>
          </a:p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>
                <a:solidFill>
                  <a:schemeClr val="bg1"/>
                </a:solidFill>
                <a:latin typeface="+mn-lt"/>
              </a:rPr>
              <a:t>sectorielles</a:t>
            </a:r>
          </a:p>
        </p:txBody>
      </p:sp>
      <p:sp>
        <p:nvSpPr>
          <p:cNvPr id="45" name="Text Box 4">
            <a:extLst>
              <a:ext uri="{FF2B5EF4-FFF2-40B4-BE49-F238E27FC236}">
                <a16:creationId xmlns:a16="http://schemas.microsoft.com/office/drawing/2014/main" id="{5991538B-C0FB-4C7B-9A72-E4C66186C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013" y="5580299"/>
            <a:ext cx="8565464" cy="1161069"/>
          </a:xfrm>
          <a:prstGeom prst="rect">
            <a:avLst/>
          </a:prstGeom>
          <a:ln>
            <a:solidFill>
              <a:srgbClr val="0F5494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72000" rIns="72000" bIns="72000" anchor="ctr">
            <a:spAutoFit/>
          </a:bodyPr>
          <a:lstStyle/>
          <a:p>
            <a:pPr marL="176213" marR="0" lvl="1" indent="-176213" defTabSz="457200" eaLnBrk="0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/>
              <a:defRPr/>
            </a:pPr>
            <a:r>
              <a:rPr lang="fr-BE" sz="1400" b="1" dirty="0">
                <a:solidFill>
                  <a:srgbClr val="004494"/>
                </a:solidFill>
              </a:rPr>
              <a:t>Stabilisation macroéconomique</a:t>
            </a:r>
          </a:p>
          <a:p>
            <a:pPr marL="176213" marR="0" lvl="1" indent="-176213" defTabSz="457200" eaLnBrk="0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/>
              <a:defRPr/>
            </a:pPr>
            <a:r>
              <a:rPr lang="fr-BE" sz="1400" b="1" dirty="0">
                <a:solidFill>
                  <a:srgbClr val="004494"/>
                </a:solidFill>
              </a:rPr>
              <a:t>Equité verticale</a:t>
            </a:r>
            <a:r>
              <a:rPr lang="fr-BE" sz="1400" dirty="0">
                <a:solidFill>
                  <a:srgbClr val="004494"/>
                </a:solidFill>
              </a:rPr>
              <a:t> (distribution des richesses) &amp; </a:t>
            </a:r>
            <a:r>
              <a:rPr lang="fr-BE" sz="1400" b="1" dirty="0">
                <a:solidFill>
                  <a:srgbClr val="004494"/>
                </a:solidFill>
              </a:rPr>
              <a:t>horizontale</a:t>
            </a:r>
            <a:r>
              <a:rPr lang="fr-BE" sz="1400" dirty="0">
                <a:solidFill>
                  <a:srgbClr val="004494"/>
                </a:solidFill>
              </a:rPr>
              <a:t> (dvt égal entre région)</a:t>
            </a:r>
          </a:p>
          <a:p>
            <a:pPr marL="176213" marR="0" lvl="1" indent="-176213" defTabSz="457200" eaLnBrk="0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tabLst/>
              <a:defRPr/>
            </a:pPr>
            <a:r>
              <a:rPr lang="fr-BE" sz="1400" b="1" dirty="0">
                <a:solidFill>
                  <a:srgbClr val="004494"/>
                </a:solidFill>
              </a:rPr>
              <a:t>Allocation des ressources &gt; </a:t>
            </a:r>
            <a:r>
              <a:rPr lang="fr-BE" sz="1400" dirty="0">
                <a:solidFill>
                  <a:srgbClr val="004494"/>
                </a:solidFill>
              </a:rPr>
              <a:t>fournir des services publics (santé, éducation, etc. / Fourniture de biens publics (loi et ordre, sécurité) / Construction d’infrastructures.</a:t>
            </a:r>
          </a:p>
        </p:txBody>
      </p:sp>
      <p:sp>
        <p:nvSpPr>
          <p:cNvPr id="39" name="Flèche : pentagone 38">
            <a:extLst>
              <a:ext uri="{FF2B5EF4-FFF2-40B4-BE49-F238E27FC236}">
                <a16:creationId xmlns:a16="http://schemas.microsoft.com/office/drawing/2014/main" id="{8A1A9365-BE65-474B-B667-F3FD3726FDF1}"/>
              </a:ext>
            </a:extLst>
          </p:cNvPr>
          <p:cNvSpPr/>
          <p:nvPr/>
        </p:nvSpPr>
        <p:spPr bwMode="auto">
          <a:xfrm rot="16200000" flipH="1">
            <a:off x="4229504" y="1077221"/>
            <a:ext cx="689970" cy="8561881"/>
          </a:xfrm>
          <a:prstGeom prst="homePlate">
            <a:avLst/>
          </a:prstGeom>
          <a:solidFill>
            <a:srgbClr val="0F5494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4" name="Rectangle 3">
            <a:extLst>
              <a:ext uri="{FF2B5EF4-FFF2-40B4-BE49-F238E27FC236}">
                <a16:creationId xmlns:a16="http://schemas.microsoft.com/office/drawing/2014/main" id="{2AEDF0AF-FDDD-451C-8FE9-470E20F55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70" y="4971278"/>
            <a:ext cx="8556903" cy="689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>
              <a:spcBef>
                <a:spcPct val="0"/>
              </a:spcBef>
              <a:buClrTx/>
              <a:buNone/>
              <a:defRPr/>
            </a:pPr>
            <a:r>
              <a:rPr lang="fr-BE" sz="1600" i="0" dirty="0">
                <a:solidFill>
                  <a:schemeClr val="bg1"/>
                </a:solidFill>
              </a:rPr>
              <a:t>Politiques contribuent individuellement ou conjointement</a:t>
            </a:r>
          </a:p>
          <a:p>
            <a:pPr marL="0" lvl="0" indent="0" algn="ctr">
              <a:spcBef>
                <a:spcPct val="0"/>
              </a:spcBef>
              <a:buClrTx/>
              <a:buNone/>
              <a:defRPr/>
            </a:pPr>
            <a:r>
              <a:rPr lang="fr-BE" sz="1600" i="0" dirty="0">
                <a:solidFill>
                  <a:schemeClr val="bg1"/>
                </a:solidFill>
              </a:rPr>
              <a:t>à divers objectifs</a:t>
            </a:r>
          </a:p>
        </p:txBody>
      </p:sp>
    </p:spTree>
    <p:extLst>
      <p:ext uri="{BB962C8B-B14F-4D97-AF65-F5344CB8AC3E}">
        <p14:creationId xmlns:p14="http://schemas.microsoft.com/office/powerpoint/2010/main" val="254538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7" grpId="0" animBg="1"/>
      <p:bldP spid="36" grpId="0" animBg="1"/>
      <p:bldP spid="35" grpId="0" animBg="1"/>
      <p:bldP spid="6" grpId="0" animBg="1"/>
      <p:bldP spid="7" grpId="0" animBg="1"/>
      <p:bldP spid="9" grpId="0" animBg="1"/>
      <p:bldP spid="11" grpId="0" animBg="1"/>
      <p:bldP spid="14" grpId="0"/>
      <p:bldP spid="16" grpId="0"/>
      <p:bldP spid="22" grpId="0"/>
      <p:bldP spid="23" grpId="0"/>
      <p:bldP spid="24" grpId="0"/>
      <p:bldP spid="32" grpId="0"/>
      <p:bldP spid="33" grpId="0"/>
      <p:bldP spid="34" grpId="0"/>
      <p:bldP spid="45" grpId="0" animBg="1"/>
      <p:bldP spid="39" grpId="0" animBg="1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Eligibilité Politique publique – Portée et logique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2060848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altLang="es-ES" sz="1800" dirty="0">
                <a:solidFill>
                  <a:srgbClr val="004494"/>
                </a:solidFill>
              </a:rPr>
              <a:t>En vue de l’approbation d’un programme : une politique pertinente et crédible, cohérente avec les objectifs de l’UE</a:t>
            </a:r>
            <a:r>
              <a:rPr lang="fr-BE" sz="1800" dirty="0">
                <a:solidFill>
                  <a:srgbClr val="004494"/>
                </a:solidFill>
              </a:rPr>
              <a:t> </a:t>
            </a:r>
            <a:r>
              <a:rPr lang="fr-BE" sz="1800" b="0" dirty="0">
                <a:solidFill>
                  <a:srgbClr val="004494"/>
                </a:solidFill>
              </a:rPr>
              <a:t>(coopération ou adhésion). 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Durant la mise en œuvre : </a:t>
            </a:r>
            <a:r>
              <a:rPr lang="fr-BE" sz="1800" b="0" dirty="0">
                <a:solidFill>
                  <a:srgbClr val="004494"/>
                </a:solidFill>
              </a:rPr>
              <a:t>pour chaque décaissement de tranche</a:t>
            </a:r>
            <a:r>
              <a:rPr lang="fr-BE" sz="1800" dirty="0">
                <a:solidFill>
                  <a:srgbClr val="004494"/>
                </a:solidFill>
              </a:rPr>
              <a:t>, progrès satisfaisant </a:t>
            </a:r>
            <a:r>
              <a:rPr lang="fr-BE" sz="1800" b="0" dirty="0">
                <a:solidFill>
                  <a:srgbClr val="004494"/>
                </a:solidFill>
              </a:rPr>
              <a:t>dans la</a:t>
            </a:r>
            <a:r>
              <a:rPr lang="fr-BE" sz="1800" dirty="0">
                <a:solidFill>
                  <a:srgbClr val="004494"/>
                </a:solidFill>
              </a:rPr>
              <a:t> mise en œuvre de la politique </a:t>
            </a:r>
            <a:r>
              <a:rPr lang="fr-BE" sz="1800" b="0" dirty="0">
                <a:solidFill>
                  <a:srgbClr val="004494"/>
                </a:solidFill>
              </a:rPr>
              <a:t>(atteindre les objectifs) </a:t>
            </a:r>
            <a:r>
              <a:rPr lang="fr-BE" sz="1800" dirty="0">
                <a:solidFill>
                  <a:srgbClr val="004494"/>
                </a:solidFill>
              </a:rPr>
              <a:t>et pertinence et crédibilité continues </a:t>
            </a:r>
            <a:r>
              <a:rPr lang="fr-BE" sz="1800" b="0" dirty="0">
                <a:solidFill>
                  <a:srgbClr val="004494"/>
                </a:solidFill>
              </a:rPr>
              <a:t>(actualisation si changement du cadre de la politique).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094216" y="5672652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600" b="1" smtClean="0">
                <a:solidFill>
                  <a:schemeClr val="bg1"/>
                </a:solidFill>
                <a:latin typeface="+mn-lt"/>
              </a:rPr>
              <a:pPr/>
              <a:t>9</a:t>
            </a:fld>
            <a:endParaRPr lang="fr-BE" sz="16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Flèche : pentagone 20">
            <a:extLst>
              <a:ext uri="{FF2B5EF4-FFF2-40B4-BE49-F238E27FC236}">
                <a16:creationId xmlns:a16="http://schemas.microsoft.com/office/drawing/2014/main" id="{BC189B5C-DE06-4F94-AA3D-DA280EB4C312}"/>
              </a:ext>
            </a:extLst>
          </p:cNvPr>
          <p:cNvSpPr/>
          <p:nvPr/>
        </p:nvSpPr>
        <p:spPr bwMode="auto">
          <a:xfrm rot="16200000">
            <a:off x="1285066" y="4124606"/>
            <a:ext cx="612000" cy="2844000"/>
          </a:xfrm>
          <a:prstGeom prst="homePlate">
            <a:avLst/>
          </a:prstGeom>
          <a:solidFill>
            <a:srgbClr val="2D9E4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30A98FF9-9564-4922-90BB-A52D62E1F6EB}"/>
              </a:ext>
            </a:extLst>
          </p:cNvPr>
          <p:cNvSpPr/>
          <p:nvPr/>
        </p:nvSpPr>
        <p:spPr bwMode="auto">
          <a:xfrm>
            <a:off x="1354388" y="4941168"/>
            <a:ext cx="473356" cy="473356"/>
          </a:xfrm>
          <a:prstGeom prst="ellipse">
            <a:avLst/>
          </a:prstGeom>
          <a:solidFill>
            <a:schemeClr val="bg1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E3A886E-5543-4987-8BD7-5709E9C604FF}"/>
              </a:ext>
            </a:extLst>
          </p:cNvPr>
          <p:cNvSpPr/>
          <p:nvPr/>
        </p:nvSpPr>
        <p:spPr bwMode="auto">
          <a:xfrm>
            <a:off x="1685297" y="4941168"/>
            <a:ext cx="5867538" cy="37073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5" name="Flèche : pentagone 24">
            <a:extLst>
              <a:ext uri="{FF2B5EF4-FFF2-40B4-BE49-F238E27FC236}">
                <a16:creationId xmlns:a16="http://schemas.microsoft.com/office/drawing/2014/main" id="{55DDDC20-3AAB-456C-BBB5-AB6A8A2136D5}"/>
              </a:ext>
            </a:extLst>
          </p:cNvPr>
          <p:cNvSpPr/>
          <p:nvPr/>
        </p:nvSpPr>
        <p:spPr bwMode="auto">
          <a:xfrm rot="16200000">
            <a:off x="4266000" y="4124605"/>
            <a:ext cx="612000" cy="2844000"/>
          </a:xfrm>
          <a:prstGeom prst="homePlate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6" name="Flèche : pentagone 25">
            <a:extLst>
              <a:ext uri="{FF2B5EF4-FFF2-40B4-BE49-F238E27FC236}">
                <a16:creationId xmlns:a16="http://schemas.microsoft.com/office/drawing/2014/main" id="{AE1B0874-54DA-4560-80CD-6BEDFDE56084}"/>
              </a:ext>
            </a:extLst>
          </p:cNvPr>
          <p:cNvSpPr/>
          <p:nvPr/>
        </p:nvSpPr>
        <p:spPr bwMode="auto">
          <a:xfrm rot="16200000">
            <a:off x="7245201" y="4124606"/>
            <a:ext cx="612000" cy="2844000"/>
          </a:xfrm>
          <a:prstGeom prst="homePlate">
            <a:avLst/>
          </a:prstGeom>
          <a:solidFill>
            <a:srgbClr val="1FACE0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2E4B9F5-E39D-4B66-99C9-F3174996BB56}"/>
              </a:ext>
            </a:extLst>
          </p:cNvPr>
          <p:cNvSpPr/>
          <p:nvPr/>
        </p:nvSpPr>
        <p:spPr bwMode="auto">
          <a:xfrm>
            <a:off x="4382388" y="4941168"/>
            <a:ext cx="473356" cy="473356"/>
          </a:xfrm>
          <a:prstGeom prst="ellipse">
            <a:avLst/>
          </a:prstGeom>
          <a:solidFill>
            <a:schemeClr val="bg1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A815AE31-01BD-4AAC-9B04-73A9C14D243D}"/>
              </a:ext>
            </a:extLst>
          </p:cNvPr>
          <p:cNvSpPr/>
          <p:nvPr/>
        </p:nvSpPr>
        <p:spPr bwMode="auto">
          <a:xfrm>
            <a:off x="7314523" y="4941168"/>
            <a:ext cx="473356" cy="473356"/>
          </a:xfrm>
          <a:prstGeom prst="ellipse">
            <a:avLst/>
          </a:prstGeom>
          <a:solidFill>
            <a:schemeClr val="bg1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C4F07BFB-6452-46A3-B478-238277CDC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699" y="4988683"/>
            <a:ext cx="370735" cy="370735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ADC6EAC1-12CB-4F12-833A-542C4B16E1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6524" y="4949377"/>
            <a:ext cx="325083" cy="399997"/>
          </a:xfrm>
          <a:prstGeom prst="rect">
            <a:avLst/>
          </a:prstGeom>
        </p:spPr>
      </p:pic>
      <p:sp>
        <p:nvSpPr>
          <p:cNvPr id="35" name="Espace réservé du contenu 8">
            <a:extLst>
              <a:ext uri="{FF2B5EF4-FFF2-40B4-BE49-F238E27FC236}">
                <a16:creationId xmlns:a16="http://schemas.microsoft.com/office/drawing/2014/main" id="{FD7A504D-D4C1-4B21-9AD1-AE7592A75869}"/>
              </a:ext>
            </a:extLst>
          </p:cNvPr>
          <p:cNvSpPr txBox="1">
            <a:spLocks/>
          </p:cNvSpPr>
          <p:nvPr/>
        </p:nvSpPr>
        <p:spPr>
          <a:xfrm>
            <a:off x="175357" y="5384620"/>
            <a:ext cx="2831418" cy="36892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2000" b="1" i="0" kern="0">
                <a:solidFill>
                  <a:schemeClr val="bg1"/>
                </a:solidFill>
                <a:latin typeface="+mn-lt"/>
              </a:rPr>
              <a:t>C-ODD</a:t>
            </a:r>
          </a:p>
        </p:txBody>
      </p:sp>
      <p:sp>
        <p:nvSpPr>
          <p:cNvPr id="36" name="Espace réservé du contenu 8">
            <a:extLst>
              <a:ext uri="{FF2B5EF4-FFF2-40B4-BE49-F238E27FC236}">
                <a16:creationId xmlns:a16="http://schemas.microsoft.com/office/drawing/2014/main" id="{31CB184E-0109-4877-BFB2-349C22C23A36}"/>
              </a:ext>
            </a:extLst>
          </p:cNvPr>
          <p:cNvSpPr txBox="1">
            <a:spLocks/>
          </p:cNvSpPr>
          <p:nvPr/>
        </p:nvSpPr>
        <p:spPr>
          <a:xfrm>
            <a:off x="3144271" y="5384620"/>
            <a:ext cx="2831418" cy="36892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2000" b="1" i="0" kern="0">
                <a:solidFill>
                  <a:schemeClr val="bg1"/>
                </a:solidFill>
                <a:latin typeface="+mn-lt"/>
              </a:rPr>
              <a:t>CPRS</a:t>
            </a:r>
          </a:p>
        </p:txBody>
      </p:sp>
      <p:sp>
        <p:nvSpPr>
          <p:cNvPr id="37" name="Espace réservé du contenu 8">
            <a:extLst>
              <a:ext uri="{FF2B5EF4-FFF2-40B4-BE49-F238E27FC236}">
                <a16:creationId xmlns:a16="http://schemas.microsoft.com/office/drawing/2014/main" id="{483A0513-3F56-446E-8303-73E2CC8F7C05}"/>
              </a:ext>
            </a:extLst>
          </p:cNvPr>
          <p:cNvSpPr txBox="1">
            <a:spLocks/>
          </p:cNvSpPr>
          <p:nvPr/>
        </p:nvSpPr>
        <p:spPr>
          <a:xfrm>
            <a:off x="6135492" y="5384620"/>
            <a:ext cx="2831418" cy="36892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2000" b="1" i="0" kern="0">
                <a:solidFill>
                  <a:schemeClr val="bg1"/>
                </a:solidFill>
                <a:latin typeface="+mn-lt"/>
              </a:rPr>
              <a:t>CCER</a:t>
            </a:r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34246717-3F80-40C0-A790-B4816BB178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0789" y="5013176"/>
            <a:ext cx="300825" cy="28666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E3F79EC-DA3F-4E1E-B6AD-20BF2569A2B7}"/>
              </a:ext>
            </a:extLst>
          </p:cNvPr>
          <p:cNvSpPr/>
          <p:nvPr/>
        </p:nvSpPr>
        <p:spPr bwMode="auto">
          <a:xfrm>
            <a:off x="6133427" y="5753803"/>
            <a:ext cx="2835548" cy="68313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97044AB-6519-4F81-A803-265901EA1FC8}"/>
              </a:ext>
            </a:extLst>
          </p:cNvPr>
          <p:cNvSpPr/>
          <p:nvPr/>
        </p:nvSpPr>
        <p:spPr bwMode="auto">
          <a:xfrm>
            <a:off x="173292" y="5752297"/>
            <a:ext cx="2835548" cy="68313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475BB3B-BD27-4EDD-A094-6E40C5C8F184}"/>
              </a:ext>
            </a:extLst>
          </p:cNvPr>
          <p:cNvSpPr/>
          <p:nvPr/>
        </p:nvSpPr>
        <p:spPr bwMode="auto">
          <a:xfrm>
            <a:off x="3156833" y="5744660"/>
            <a:ext cx="2835548" cy="68313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B01D666-E6C8-4CAA-83A3-72E5EC3B5A08}"/>
              </a:ext>
            </a:extLst>
          </p:cNvPr>
          <p:cNvSpPr txBox="1"/>
          <p:nvPr/>
        </p:nvSpPr>
        <p:spPr>
          <a:xfrm>
            <a:off x="173293" y="5818029"/>
            <a:ext cx="2835547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>
                <a:solidFill>
                  <a:schemeClr val="tx1"/>
                </a:solidFill>
                <a:latin typeface="+mn-lt"/>
              </a:rPr>
              <a:t>Politique nationale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>
                <a:solidFill>
                  <a:schemeClr val="tx1"/>
                </a:solidFill>
                <a:latin typeface="+mn-lt"/>
              </a:rPr>
              <a:t>Domaines d’attention</a:t>
            </a:r>
          </a:p>
          <a:p>
            <a:pPr marL="0" lvl="1" algn="ctr"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defRPr/>
            </a:pPr>
            <a:endParaRPr lang="fr-BE" sz="16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68B4957B-0E5A-41AB-B517-A77C30106014}"/>
              </a:ext>
            </a:extLst>
          </p:cNvPr>
          <p:cNvSpPr txBox="1"/>
          <p:nvPr/>
        </p:nvSpPr>
        <p:spPr>
          <a:xfrm>
            <a:off x="3201291" y="5818029"/>
            <a:ext cx="2835547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Politique nationale</a:t>
            </a:r>
          </a:p>
          <a:p>
            <a:pPr marL="171450" lvl="1" indent="-171450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Ou Pacte de Transition</a:t>
            </a:r>
          </a:p>
          <a:p>
            <a:pPr marL="0" lvl="1" algn="ctr"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defRPr/>
            </a:pPr>
            <a:endParaRPr lang="fr-BE" sz="1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03AFF594-642C-4E79-B424-8F53917BC3E0}"/>
              </a:ext>
            </a:extLst>
          </p:cNvPr>
          <p:cNvSpPr txBox="1"/>
          <p:nvPr/>
        </p:nvSpPr>
        <p:spPr>
          <a:xfrm>
            <a:off x="6133428" y="5744660"/>
            <a:ext cx="28355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Politique sectorielle</a:t>
            </a:r>
          </a:p>
        </p:txBody>
      </p:sp>
      <p:sp>
        <p:nvSpPr>
          <p:cNvPr id="42" name="Flèche : pentagone 41">
            <a:extLst>
              <a:ext uri="{FF2B5EF4-FFF2-40B4-BE49-F238E27FC236}">
                <a16:creationId xmlns:a16="http://schemas.microsoft.com/office/drawing/2014/main" id="{5E3F6131-59D2-4DFA-B25E-F7FFF4B7E18E}"/>
              </a:ext>
            </a:extLst>
          </p:cNvPr>
          <p:cNvSpPr/>
          <p:nvPr/>
        </p:nvSpPr>
        <p:spPr bwMode="auto">
          <a:xfrm rot="16200000" flipH="1">
            <a:off x="4391175" y="354219"/>
            <a:ext cx="468000" cy="8561881"/>
          </a:xfrm>
          <a:prstGeom prst="homePlat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44" name="Rectangle 3">
            <a:extLst>
              <a:ext uri="{FF2B5EF4-FFF2-40B4-BE49-F238E27FC236}">
                <a16:creationId xmlns:a16="http://schemas.microsoft.com/office/drawing/2014/main" id="{DF25638D-3C4C-477F-9D65-52ECBAF25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724" y="4420423"/>
            <a:ext cx="8556903" cy="329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>
              <a:buClr>
                <a:srgbClr val="FFFFFF"/>
              </a:buClr>
              <a:buNone/>
              <a:defRPr/>
            </a:pPr>
            <a:r>
              <a:rPr lang="fr-BE" sz="1600" i="0" dirty="0">
                <a:solidFill>
                  <a:schemeClr val="bg1"/>
                </a:solidFill>
              </a:rPr>
              <a:t>Points d’attention pour l’évaluation de la politique publique</a:t>
            </a:r>
          </a:p>
        </p:txBody>
      </p:sp>
      <p:sp>
        <p:nvSpPr>
          <p:cNvPr id="45" name="Espace réservé du numéro de diapositive 9">
            <a:extLst>
              <a:ext uri="{FF2B5EF4-FFF2-40B4-BE49-F238E27FC236}">
                <a16:creationId xmlns:a16="http://schemas.microsoft.com/office/drawing/2014/main" id="{0BC1A34B-3641-4532-BBC6-7C2A19513240}"/>
              </a:ext>
            </a:extLst>
          </p:cNvPr>
          <p:cNvSpPr txBox="1">
            <a:spLocks/>
          </p:cNvSpPr>
          <p:nvPr/>
        </p:nvSpPr>
        <p:spPr bwMode="auto">
          <a:xfrm>
            <a:off x="6948264" y="6525344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9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742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10" grpId="0"/>
      <p:bldP spid="21" grpId="0" animBg="1"/>
      <p:bldP spid="23" grpId="0" animBg="1"/>
      <p:bldP spid="24" grpId="0"/>
      <p:bldP spid="25" grpId="0" animBg="1"/>
      <p:bldP spid="26" grpId="0" animBg="1"/>
      <p:bldP spid="29" grpId="0" animBg="1"/>
      <p:bldP spid="30" grpId="0" animBg="1"/>
      <p:bldP spid="35" grpId="0"/>
      <p:bldP spid="36" grpId="0"/>
      <p:bldP spid="37" grpId="0"/>
      <p:bldP spid="20" grpId="0" animBg="1"/>
      <p:bldP spid="32" grpId="0" animBg="1"/>
      <p:bldP spid="33" grpId="0" animBg="1"/>
      <p:bldP spid="38" grpId="0"/>
      <p:bldP spid="40" grpId="0"/>
      <p:bldP spid="41" grpId="0"/>
      <p:bldP spid="42" grpId="0" animBg="1"/>
      <p:bldP spid="44" grpId="0"/>
    </p:bld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11805</TotalTime>
  <Words>3251</Words>
  <Application>Microsoft Office PowerPoint</Application>
  <PresentationFormat>On-screen Show (4:3)</PresentationFormat>
  <Paragraphs>492</Paragraphs>
  <Slides>37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8" baseType="lpstr">
      <vt:lpstr>ＭＳ Ｐゴシック</vt:lpstr>
      <vt:lpstr>Arial</vt:lpstr>
      <vt:lpstr>Calibri</vt:lpstr>
      <vt:lpstr>Courier New</vt:lpstr>
      <vt:lpstr>EC Square Sans Pro</vt:lpstr>
      <vt:lpstr>Times New Roman</vt:lpstr>
      <vt:lpstr>Tw Cen MT</vt:lpstr>
      <vt:lpstr>Verdana</vt:lpstr>
      <vt:lpstr>Wingdings</vt:lpstr>
      <vt:lpstr>Zapf Dingbats</vt:lpstr>
      <vt:lpstr>Slide_Master</vt:lpstr>
      <vt:lpstr>Appui Budgétaire</vt:lpstr>
      <vt:lpstr>Plan Module 2</vt:lpstr>
      <vt:lpstr>PowerPoint Presentation</vt:lpstr>
      <vt:lpstr>PowerPoint Presentation</vt:lpstr>
      <vt:lpstr>Plan Module 2</vt:lpstr>
      <vt:lpstr>PowerPoint Presentation</vt:lpstr>
      <vt:lpstr>Pertinence et crédibilité</vt:lpstr>
      <vt:lpstr>Politiques publiques</vt:lpstr>
      <vt:lpstr>Eligibilité Politique publique – Portée et logique</vt:lpstr>
      <vt:lpstr>Grille d’analyse</vt:lpstr>
      <vt:lpstr>Plan Module 2</vt:lpstr>
      <vt:lpstr>PowerPoint Presentation</vt:lpstr>
      <vt:lpstr>Budget</vt:lpstr>
      <vt:lpstr>Eligibilité Gestion des Finances Publiques – portée et logique</vt:lpstr>
      <vt:lpstr>Grille d’analyse GFP</vt:lpstr>
      <vt:lpstr>PowerPoint Presentation</vt:lpstr>
      <vt:lpstr>Plan Module 2</vt:lpstr>
      <vt:lpstr>Plan Module 2</vt:lpstr>
      <vt:lpstr>PowerPoint Presentation</vt:lpstr>
      <vt:lpstr>Eligibilité, Transparence  et contrôle du budget – Portée et logique</vt:lpstr>
      <vt:lpstr>Evaluation de  la transparence et du contrôle</vt:lpstr>
      <vt:lpstr>Plan Module 2</vt:lpstr>
      <vt:lpstr>PowerPoint Presentation</vt:lpstr>
      <vt:lpstr>Stabilité macroéconomique</vt:lpstr>
      <vt:lpstr>Un cadre macroéconomique stable Qu’est ce que celà signifie ? </vt:lpstr>
      <vt:lpstr>Cadre macroéconomique et budget public</vt:lpstr>
      <vt:lpstr>Eligibilité, stabilité macroéconomique - Portée et logique</vt:lpstr>
      <vt:lpstr>Grille d’analyse</vt:lpstr>
      <vt:lpstr>Evaluer la politique et les performances macroéconomiques du pays partenaire</vt:lpstr>
      <vt:lpstr>Plan Module 2</vt:lpstr>
      <vt:lpstr>Importance de la mobilisation des ressources financières nationales (MRFN)</vt:lpstr>
      <vt:lpstr>Trois aspects dans l’analyse de la MRFN</vt:lpstr>
      <vt:lpstr>Evaluer la performance  du partenaire en matière de MRFN</vt:lpstr>
      <vt:lpstr>Réf. : extrait rapport FMI</vt:lpstr>
      <vt:lpstr>Partage des connaissances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ferrandes</dc:creator>
  <cp:lastModifiedBy>Florence Brosset-Heckel</cp:lastModifiedBy>
  <cp:revision>544</cp:revision>
  <cp:lastPrinted>2018-05-29T10:23:35Z</cp:lastPrinted>
  <dcterms:created xsi:type="dcterms:W3CDTF">2011-10-28T10:25:18Z</dcterms:created>
  <dcterms:modified xsi:type="dcterms:W3CDTF">2018-08-30T09:44:02Z</dcterms:modified>
</cp:coreProperties>
</file>