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8" r:id="rId2"/>
    <p:sldId id="272" r:id="rId3"/>
    <p:sldId id="287" r:id="rId4"/>
    <p:sldId id="289" r:id="rId5"/>
    <p:sldId id="290" r:id="rId6"/>
    <p:sldId id="291" r:id="rId7"/>
    <p:sldId id="292" r:id="rId8"/>
    <p:sldId id="293" r:id="rId9"/>
    <p:sldId id="288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ecilia Cortese" initials="CC" lastIdx="2" clrIdx="0">
    <p:extLst>
      <p:ext uri="{19B8F6BF-5375-455C-9EA6-DF929625EA0E}">
        <p15:presenceInfo xmlns:p15="http://schemas.microsoft.com/office/powerpoint/2012/main" userId="S-1-5-21-3696899713-1092277557-3387184092-22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F5494"/>
    <a:srgbClr val="F5823C"/>
    <a:srgbClr val="FDB932"/>
    <a:srgbClr val="1FACE0"/>
    <a:srgbClr val="A6D86E"/>
    <a:srgbClr val="FFD44B"/>
    <a:srgbClr val="B2DE82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91" autoAdjust="0"/>
    <p:restoredTop sz="83831" autoAdjust="0"/>
  </p:normalViewPr>
  <p:slideViewPr>
    <p:cSldViewPr>
      <p:cViewPr varScale="1">
        <p:scale>
          <a:sx n="70" d="100"/>
          <a:sy n="70" d="100"/>
        </p:scale>
        <p:origin x="1181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04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34" d="100"/>
          <a:sy n="34" d="100"/>
        </p:scale>
        <p:origin x="2515" y="43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0" u="none" strike="noStrike" kern="1200" spc="0" baseline="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BE" sz="1600" b="1" dirty="0">
                <a:solidFill>
                  <a:srgbClr val="0F5494"/>
                </a:solidFill>
              </a:rPr>
              <a:t>Risques substantiels ou élevés</a:t>
            </a:r>
          </a:p>
          <a:p>
            <a:pPr algn="l"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pPr>
            <a:r>
              <a:rPr lang="fr-BE" sz="1400" i="1" dirty="0">
                <a:solidFill>
                  <a:srgbClr val="0F5494"/>
                </a:solidFill>
              </a:rPr>
              <a:t>Distribution par catégorie de risque </a:t>
            </a:r>
          </a:p>
        </c:rich>
      </c:tx>
      <c:layout>
        <c:manualLayout>
          <c:xMode val="edge"/>
          <c:yMode val="edge"/>
          <c:x val="1.8950207421459829E-2"/>
          <c:y val="2.027883126868040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0" i="0" u="none" strike="noStrike" kern="1200" spc="0" baseline="0">
              <a:solidFill>
                <a:schemeClr val="tx2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BE"/>
        </a:p>
      </c:txPr>
    </c:title>
    <c:autoTitleDeleted val="0"/>
    <c:plotArea>
      <c:layout>
        <c:manualLayout>
          <c:layoutTarget val="inner"/>
          <c:xMode val="edge"/>
          <c:yMode val="edge"/>
          <c:x val="0.15826778435660124"/>
          <c:y val="0.11829318240063573"/>
          <c:w val="0.67272381947341453"/>
          <c:h val="0.88170681759936431"/>
        </c:manualLayout>
      </c:layout>
      <c:pieChart>
        <c:varyColors val="1"/>
        <c:ser>
          <c:idx val="0"/>
          <c:order val="0"/>
          <c:spPr>
            <a:solidFill>
              <a:srgbClr val="92D050"/>
            </a:solidFill>
          </c:spPr>
          <c:dPt>
            <c:idx val="0"/>
            <c:bubble3D val="0"/>
            <c:spPr>
              <a:solidFill>
                <a:schemeClr val="accent3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819-4E81-8AB9-C6EC2674C588}"/>
              </c:ext>
            </c:extLst>
          </c:dPt>
          <c:dPt>
            <c:idx val="1"/>
            <c:bubble3D val="0"/>
            <c:spPr>
              <a:solidFill>
                <a:srgbClr val="FF339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819-4E81-8AB9-C6EC2674C588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819-4E81-8AB9-C6EC2674C588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819-4E81-8AB9-C6EC2674C588}"/>
              </c:ext>
            </c:extLst>
          </c:dPt>
          <c:dPt>
            <c:idx val="4"/>
            <c:bubble3D val="0"/>
            <c:spPr>
              <a:solidFill>
                <a:schemeClr val="accent1">
                  <a:lumMod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819-4E81-8AB9-C6EC2674C588}"/>
              </c:ext>
            </c:extLst>
          </c:dPt>
          <c:dLbls>
            <c:dLbl>
              <c:idx val="0"/>
              <c:layout>
                <c:manualLayout>
                  <c:x val="-0.22971619284604261"/>
                  <c:y val="0.1891734251749805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06701338740141"/>
                      <c:h val="0.13389101070312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819-4E81-8AB9-C6EC2674C588}"/>
                </c:ext>
              </c:extLst>
            </c:dLbl>
            <c:dLbl>
              <c:idx val="1"/>
              <c:layout>
                <c:manualLayout>
                  <c:x val="-0.16640615107866552"/>
                  <c:y val="-0.1844436880540917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819-4E81-8AB9-C6EC2674C588}"/>
                </c:ext>
              </c:extLst>
            </c:dLbl>
            <c:dLbl>
              <c:idx val="3"/>
              <c:layout>
                <c:manualLayout>
                  <c:x val="0.18095900886347302"/>
                  <c:y val="-0.101013213391668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008846406624165"/>
                      <c:h val="0.153713434825649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819-4E81-8AB9-C6EC2674C588}"/>
                </c:ext>
              </c:extLst>
            </c:dLbl>
            <c:dLbl>
              <c:idx val="4"/>
              <c:layout>
                <c:manualLayout>
                  <c:x val="0.18447732715106618"/>
                  <c:y val="0.2429594265645442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729394650594374"/>
                      <c:h val="0.139286339539002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A819-4E81-8AB9-C6EC2674C5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F5494"/>
                    </a:solidFill>
                    <a:latin typeface="+mn-lt"/>
                    <a:ea typeface="+mn-ea"/>
                    <a:cs typeface="+mn-cs"/>
                  </a:defRPr>
                </a:pPr>
                <a:endParaRPr lang="en-BE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Sheet1!$A$3:$A$7</c:f>
              <c:strCache>
                <c:ptCount val="5"/>
                <c:pt idx="0">
                  <c:v>Corruption/Fraude</c:v>
                </c:pt>
                <c:pt idx="1">
                  <c:v>Risques politiques</c:v>
                </c:pt>
                <c:pt idx="2">
                  <c:v>Risques macroéconomiques</c:v>
                </c:pt>
                <c:pt idx="3">
                  <c:v>Risques développementaux</c:v>
                </c:pt>
                <c:pt idx="4">
                  <c:v>Risques finances publiques</c:v>
                </c:pt>
              </c:strCache>
            </c:strRef>
          </c:cat>
          <c:val>
            <c:numRef>
              <c:f>Sheet1!$B$3:$B$7</c:f>
              <c:numCache>
                <c:formatCode>0.0%</c:formatCode>
                <c:ptCount val="5"/>
                <c:pt idx="0">
                  <c:v>0.28499999999999998</c:v>
                </c:pt>
                <c:pt idx="1">
                  <c:v>0.16400000000000001</c:v>
                </c:pt>
                <c:pt idx="2">
                  <c:v>0.13500000000000001</c:v>
                </c:pt>
                <c:pt idx="3">
                  <c:v>0.22700000000000001</c:v>
                </c:pt>
                <c:pt idx="4">
                  <c:v>0.188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819-4E81-8AB9-C6EC2674C588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B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FCC3E5FE-A22E-4C99-9F04-9551C7813B5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424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355"/>
            <a:ext cx="5438775" cy="446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0D581910-1000-4934-A4DB-C00CB7F3B0B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618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This presentation covers chapters 2 and section 5.1. of the BS Guidelines 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1905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3111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3557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9586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0513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Source: Budget Support real time tool (DEVCO A4)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9053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8400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187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929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58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260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427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8814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1808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9757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96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CF397374-FFED-4283-B087-0C6DD4EB9D19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118AE-C847-402C-9085-059A323F5C7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DF6EF-A12F-419C-A27B-ECF9C4D0DC3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2492375"/>
            <a:ext cx="8229600" cy="352901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3E660EA-3F67-4F0F-8CA3-0689CF6FE49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83C0C-BC65-4367-9B8A-060D4801009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31744-F467-4931-A657-D41D7AA5387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C0E1D-0405-4A7C-BA37-9F37509426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502AF-40B9-4FC6-8B1E-970A2E366E3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52376-05C3-49F6-9F29-C997789D0F0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82F08-E945-4099-B772-D2632179313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D23F8-2FEF-4843-9CDF-8BC54AFF927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DF399-8D94-4DF9-BD72-1C280334067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602768D2-4A8B-4330-BAE2-D1472A5B1CDF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5850539-7066-47AD-98AB-308808A464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65400"/>
            <a:ext cx="9180512" cy="790575"/>
          </a:xfrm>
        </p:spPr>
        <p:txBody>
          <a:bodyPr/>
          <a:lstStyle/>
          <a:p>
            <a:pPr algn="ctr"/>
            <a:r>
              <a:rPr lang="fr-BE" sz="6000">
                <a:latin typeface="+mn-lt"/>
              </a:rPr>
              <a:t>Appui Budgétaire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3D59D5-FDBC-4BB9-A7AE-938E12A70C4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5594" y="3716338"/>
            <a:ext cx="8532812" cy="230505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fr-BE">
                <a:ea typeface="+mn-ea"/>
                <a:cs typeface="+mn-cs"/>
              </a:rPr>
              <a:t>Module 3</a:t>
            </a:r>
          </a:p>
          <a:p>
            <a:pPr algn="ctr" eaLnBrk="1" hangingPunct="1">
              <a:defRPr/>
            </a:pPr>
            <a:endParaRPr lang="fr-BE">
              <a:ea typeface="+mn-ea"/>
              <a:cs typeface="+mn-cs"/>
            </a:endParaRPr>
          </a:p>
          <a:p>
            <a:pPr algn="ctr" eaLnBrk="1" hangingPunct="1"/>
            <a:r>
              <a:rPr lang="fr-BE" sz="3600"/>
              <a:t>Cadre de gestion des risques</a:t>
            </a:r>
          </a:p>
        </p:txBody>
      </p:sp>
    </p:spTree>
    <p:extLst>
      <p:ext uri="{BB962C8B-B14F-4D97-AF65-F5344CB8AC3E}">
        <p14:creationId xmlns:p14="http://schemas.microsoft.com/office/powerpoint/2010/main" val="1165984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fr-BE" altLang="en-US" sz="2400" cap="all">
                <a:solidFill>
                  <a:srgbClr val="004494"/>
                </a:solidFill>
                <a:latin typeface="+mn-lt"/>
              </a:rPr>
              <a:t>Composantes du CGR</a:t>
            </a:r>
            <a:endParaRPr lang="fr-BE" sz="2400" cap="all">
              <a:solidFill>
                <a:srgbClr val="004494"/>
              </a:solidFill>
              <a:latin typeface="+mn-lt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2276872"/>
            <a:ext cx="84600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indent="0" defTabSz="4572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004494"/>
              </a:buClr>
              <a:buSzPct val="75000"/>
              <a:buNone/>
              <a:defRPr/>
            </a:pPr>
            <a:r>
              <a:rPr lang="fr-BE" cap="all" dirty="0">
                <a:solidFill>
                  <a:srgbClr val="004494"/>
                </a:solidFill>
                <a:ea typeface="+mj-ea"/>
                <a:cs typeface="+mj-cs"/>
              </a:rPr>
              <a:t>Le CGR (version 2017) est composé de: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  <a:ea typeface="+mj-ea"/>
                <a:cs typeface="+mj-cs"/>
              </a:rPr>
              <a:t>Un questionnaire sur les risques : </a:t>
            </a:r>
            <a:r>
              <a:rPr lang="fr-BE" b="0" dirty="0">
                <a:solidFill>
                  <a:srgbClr val="004494"/>
                </a:solidFill>
                <a:ea typeface="+mj-ea"/>
                <a:cs typeface="+mj-cs"/>
              </a:rPr>
              <a:t>identification du risque et mesures d’atténuation. Questionnaire consiste en 44 questions.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  <a:ea typeface="+mj-ea"/>
                <a:cs typeface="+mj-cs"/>
              </a:rPr>
              <a:t>Un profil de risque : </a:t>
            </a:r>
            <a:r>
              <a:rPr lang="fr-BE" b="0" dirty="0">
                <a:solidFill>
                  <a:srgbClr val="004494"/>
                </a:solidFill>
                <a:ea typeface="+mj-ea"/>
                <a:cs typeface="+mj-cs"/>
              </a:rPr>
              <a:t>résumé pour les décideurs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10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D95C4D-6AB2-4C32-96C3-CAE8A0C10517}"/>
              </a:ext>
            </a:extLst>
          </p:cNvPr>
          <p:cNvSpPr/>
          <p:nvPr/>
        </p:nvSpPr>
        <p:spPr>
          <a:xfrm>
            <a:off x="467544" y="4981118"/>
            <a:ext cx="7848872" cy="944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3" algn="ctr">
              <a:lnSpc>
                <a:spcPct val="150000"/>
              </a:lnSpc>
              <a:spcBef>
                <a:spcPts val="600"/>
              </a:spcBef>
            </a:pPr>
            <a:r>
              <a:rPr lang="fr-BE" sz="1800" b="1" dirty="0">
                <a:solidFill>
                  <a:srgbClr val="C00000"/>
                </a:solidFill>
                <a:latin typeface="+mn-lt"/>
                <a:sym typeface="Wingdings" pitchFamily="2" charset="2"/>
              </a:rPr>
              <a:t>Un CGR pour tous les contrats. </a:t>
            </a:r>
          </a:p>
          <a:p>
            <a:pPr marL="0" lvl="3" algn="ctr">
              <a:lnSpc>
                <a:spcPct val="150000"/>
              </a:lnSpc>
              <a:spcBef>
                <a:spcPts val="600"/>
              </a:spcBef>
            </a:pPr>
            <a:r>
              <a:rPr lang="fr-BE" sz="1800" b="1" dirty="0">
                <a:solidFill>
                  <a:srgbClr val="C00000"/>
                </a:solidFill>
                <a:latin typeface="+mn-lt"/>
                <a:sym typeface="Wingdings" pitchFamily="2" charset="2"/>
              </a:rPr>
              <a:t>Les r</a:t>
            </a:r>
            <a:r>
              <a:rPr lang="fr-BE" sz="1800" b="1" dirty="0">
                <a:solidFill>
                  <a:srgbClr val="C00000"/>
                </a:solidFill>
                <a:latin typeface="+mn-lt"/>
              </a:rPr>
              <a:t>isques sectoriels spécifiques peuvent être différenciés</a:t>
            </a:r>
            <a:endParaRPr lang="fr-BE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26717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fr-BE" sz="2400" cap="all">
                <a:solidFill>
                  <a:srgbClr val="004494"/>
                </a:solidFill>
                <a:latin typeface="+mn-lt"/>
              </a:rPr>
              <a:t>2017 : actualisation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2276872"/>
            <a:ext cx="84600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lnSpc>
                <a:spcPct val="130000"/>
              </a:lnSpc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  <a:ea typeface="+mj-ea"/>
                <a:cs typeface="+mj-cs"/>
              </a:rPr>
              <a:t>Différenciation pour les risques développementaux par secteur </a:t>
            </a:r>
            <a:r>
              <a:rPr lang="fr-BE" b="0" dirty="0">
                <a:solidFill>
                  <a:srgbClr val="004494"/>
                </a:solidFill>
                <a:ea typeface="+mj-ea"/>
                <a:cs typeface="+mj-cs"/>
              </a:rPr>
              <a:t>(pour les CPER)</a:t>
            </a:r>
            <a:r>
              <a:rPr lang="fr-BE" dirty="0">
                <a:solidFill>
                  <a:srgbClr val="004494"/>
                </a:solidFill>
                <a:ea typeface="+mj-ea"/>
                <a:cs typeface="+mj-cs"/>
              </a:rPr>
              <a:t>. </a:t>
            </a:r>
          </a:p>
          <a:p>
            <a:pPr marL="355600" lvl="1" indent="-355600" defTabSz="457200">
              <a:lnSpc>
                <a:spcPct val="130000"/>
              </a:lnSpc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  <a:ea typeface="+mj-ea"/>
                <a:cs typeface="+mj-cs"/>
              </a:rPr>
              <a:t>GFP : adapté au nouveau cadre de mesure PEFA 2016 </a:t>
            </a:r>
            <a:r>
              <a:rPr lang="fr-BE" b="0" dirty="0">
                <a:solidFill>
                  <a:srgbClr val="004494"/>
                </a:solidFill>
                <a:ea typeface="+mj-ea"/>
                <a:cs typeface="+mj-cs"/>
              </a:rPr>
              <a:t>(anciens et nouveaux indicateurs PEFA)</a:t>
            </a:r>
            <a:r>
              <a:rPr lang="fr-BE" dirty="0">
                <a:solidFill>
                  <a:srgbClr val="004494"/>
                </a:solidFill>
                <a:ea typeface="+mj-ea"/>
                <a:cs typeface="+mj-cs"/>
              </a:rPr>
              <a:t>. </a:t>
            </a:r>
          </a:p>
          <a:p>
            <a:pPr marL="355600" lvl="1" indent="-355600" defTabSz="457200">
              <a:lnSpc>
                <a:spcPct val="130000"/>
              </a:lnSpc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  <a:ea typeface="+mj-ea"/>
                <a:cs typeface="+mj-cs"/>
              </a:rPr>
              <a:t>Simplification du questionnaire CGR pour quelques PEID </a:t>
            </a:r>
            <a:r>
              <a:rPr lang="fr-BE" b="0" dirty="0">
                <a:solidFill>
                  <a:srgbClr val="004494"/>
                </a:solidFill>
                <a:ea typeface="+mj-ea"/>
                <a:cs typeface="+mj-cs"/>
              </a:rPr>
              <a:t>(14 questions seulement couvrant chaque dimension) </a:t>
            </a:r>
            <a:r>
              <a:rPr lang="fr-BE" dirty="0">
                <a:solidFill>
                  <a:srgbClr val="004494"/>
                </a:solidFill>
                <a:ea typeface="+mj-ea"/>
                <a:cs typeface="+mj-cs"/>
              </a:rPr>
              <a:t>; et PTOM </a:t>
            </a:r>
            <a:r>
              <a:rPr lang="fr-BE" b="0" dirty="0">
                <a:solidFill>
                  <a:srgbClr val="004494"/>
                </a:solidFill>
                <a:ea typeface="+mj-ea"/>
                <a:cs typeface="+mj-cs"/>
              </a:rPr>
              <a:t>(10 dimensions). </a:t>
            </a:r>
            <a:r>
              <a:rPr lang="fr-BE" dirty="0">
                <a:solidFill>
                  <a:srgbClr val="004494"/>
                </a:solidFill>
                <a:ea typeface="+mj-ea"/>
                <a:cs typeface="+mj-cs"/>
              </a:rPr>
              <a:t>Une feuille Excel simplifiée disponible.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11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28704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fr-BE" sz="2400" cap="all" dirty="0">
                <a:solidFill>
                  <a:srgbClr val="004494"/>
                </a:solidFill>
                <a:latin typeface="+mn-lt"/>
              </a:rPr>
              <a:t>Actualisation annuelle du CGR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2060848"/>
            <a:ext cx="84600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Actualisation en fin d’année ; présentation en janvier : un CGR pour toutes les opérations d’AB. 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Actualisation durant l’année en cas d’évolution vers un risque substantiel ou élevé.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Outil interne de l’UE ; les préoccupations sont partagées (c.à.d. avec les Etats Membres) ; l’évaluation n’est pas publique. 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Recherche conjointe (gouvernement, partenaires de coopération) de facteurs d’atténuation. 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Activités d’atténuation peuvent être réalisées par quiconque (gouvernement, partenaires de coopération, UE).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12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Tekstvak 4">
            <a:extLst>
              <a:ext uri="{FF2B5EF4-FFF2-40B4-BE49-F238E27FC236}">
                <a16:creationId xmlns:a16="http://schemas.microsoft.com/office/drawing/2014/main" id="{FC565A7A-7882-44E4-BA88-71671267AA0C}"/>
              </a:ext>
            </a:extLst>
          </p:cNvPr>
          <p:cNvSpPr txBox="1"/>
          <p:nvPr/>
        </p:nvSpPr>
        <p:spPr>
          <a:xfrm>
            <a:off x="498376" y="5942334"/>
            <a:ext cx="8147248" cy="45179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3" indent="0" algn="ctr" defTabSz="914400" eaLnBrk="1" latinLnBrk="0" hangingPunct="1">
              <a:lnSpc>
                <a:spcPct val="150000"/>
              </a:lnSpc>
              <a:spcBef>
                <a:spcPts val="600"/>
              </a:spcBef>
              <a:buClrTx/>
              <a:buSzTx/>
              <a:buFontTx/>
              <a:buNone/>
              <a:tabLst/>
              <a:defRPr/>
            </a:pPr>
            <a:r>
              <a:rPr lang="fr-BE" sz="1800" b="1" dirty="0">
                <a:solidFill>
                  <a:srgbClr val="C00000"/>
                </a:solidFill>
                <a:latin typeface="+mn-lt"/>
              </a:rPr>
              <a:t>Au final : décision d’acceptation ou d’évitement du risque</a:t>
            </a:r>
          </a:p>
        </p:txBody>
      </p:sp>
    </p:spTree>
    <p:extLst>
      <p:ext uri="{BB962C8B-B14F-4D97-AF65-F5344CB8AC3E}">
        <p14:creationId xmlns:p14="http://schemas.microsoft.com/office/powerpoint/2010/main" val="2780775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32" name="AutoShape 9">
            <a:extLst>
              <a:ext uri="{FF2B5EF4-FFF2-40B4-BE49-F238E27FC236}">
                <a16:creationId xmlns:a16="http://schemas.microsoft.com/office/drawing/2014/main" id="{19D36D58-3399-429F-B84E-36E71970DE6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34993" y="4638881"/>
            <a:ext cx="2880000" cy="252000"/>
          </a:xfrm>
          <a:prstGeom prst="triangle">
            <a:avLst>
              <a:gd name="adj" fmla="val 50000"/>
            </a:avLst>
          </a:prstGeom>
          <a:solidFill>
            <a:srgbClr val="F5823C"/>
          </a:solidFill>
          <a:ln w="12700" algn="ctr">
            <a:noFill/>
            <a:miter lim="800000"/>
            <a:headEnd/>
            <a:tailEnd/>
          </a:ln>
          <a:extLst/>
        </p:spPr>
        <p:txBody>
          <a:bodyPr wrap="square" lIns="72000" tIns="72000" rIns="72000" bIns="72000" anchor="ctr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BE" altLang="en-US" sz="2000" i="0"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24744"/>
            <a:ext cx="8460000" cy="773278"/>
          </a:xfrm>
        </p:spPr>
        <p:txBody>
          <a:bodyPr/>
          <a:lstStyle/>
          <a:p>
            <a:pPr marL="0"/>
            <a:r>
              <a:rPr lang="fr-BE" sz="2400" cap="all">
                <a:solidFill>
                  <a:srgbClr val="004494"/>
                </a:solidFill>
                <a:latin typeface="+mn-lt"/>
              </a:rPr>
              <a:t>Importance du CGR et rôle du BSSC/FAST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13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68C87F5E-993A-47AA-AA25-4CD43208860D}"/>
              </a:ext>
            </a:extLst>
          </p:cNvPr>
          <p:cNvSpPr txBox="1"/>
          <p:nvPr/>
        </p:nvSpPr>
        <p:spPr>
          <a:xfrm>
            <a:off x="540000" y="4993618"/>
            <a:ext cx="8064000" cy="1531726"/>
          </a:xfrm>
          <a:prstGeom prst="rect">
            <a:avLst/>
          </a:prstGeom>
          <a:solidFill>
            <a:srgbClr val="0F5494"/>
          </a:solidFill>
          <a:ln>
            <a:noFill/>
          </a:ln>
        </p:spPr>
        <p:txBody>
          <a:bodyPr wrap="square" rtlCol="0" anchor="t">
            <a:noAutofit/>
          </a:bodyPr>
          <a:lstStyle/>
          <a:p>
            <a:pPr algn="ctr">
              <a:lnSpc>
                <a:spcPct val="110000"/>
              </a:lnSpc>
              <a:spcBef>
                <a:spcPts val="600"/>
              </a:spcBef>
            </a:pPr>
            <a:r>
              <a:rPr lang="fr-BE" sz="1600" b="1" dirty="0">
                <a:solidFill>
                  <a:schemeClr val="bg1"/>
                </a:solidFill>
                <a:latin typeface="+mn-lt"/>
              </a:rPr>
              <a:t>Le BSSC/FAST</a:t>
            </a:r>
            <a:r>
              <a:rPr lang="fr-BE" sz="1600" dirty="0">
                <a:solidFill>
                  <a:schemeClr val="bg1"/>
                </a:solidFill>
                <a:latin typeface="+mn-lt"/>
              </a:rPr>
              <a:t> </a:t>
            </a:r>
            <a:r>
              <a:rPr lang="fr-BE" sz="1600" b="1" dirty="0">
                <a:solidFill>
                  <a:schemeClr val="bg1"/>
                </a:solidFill>
                <a:latin typeface="+mn-lt"/>
              </a:rPr>
              <a:t>convient d’une liste d’opérations pour lesquelles les décaissements doivent être supervisés durant l’année.</a:t>
            </a:r>
          </a:p>
          <a:p>
            <a:pPr algn="ctr">
              <a:lnSpc>
                <a:spcPct val="110000"/>
              </a:lnSpc>
              <a:spcBef>
                <a:spcPts val="600"/>
              </a:spcBef>
            </a:pPr>
            <a:r>
              <a:rPr lang="fr-BE" sz="1600" dirty="0">
                <a:solidFill>
                  <a:schemeClr val="bg1"/>
                </a:solidFill>
                <a:latin typeface="+mn-lt"/>
              </a:rPr>
              <a:t>Typiquement, des niveaux de risques substantiels ou élevés dans une ou plusieurs des 5 catégories de risque, impliquent que les dossiers de décaissements soient soumis au BSSC/FAST pour instructions.</a:t>
            </a:r>
            <a:endParaRPr lang="fr-BE" sz="1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76DF55E6-9CA3-4F7D-9897-0D0DF030E0CF}"/>
              </a:ext>
            </a:extLst>
          </p:cNvPr>
          <p:cNvSpPr txBox="1"/>
          <p:nvPr/>
        </p:nvSpPr>
        <p:spPr>
          <a:xfrm>
            <a:off x="1771564" y="1844824"/>
            <a:ext cx="5544616" cy="431999"/>
          </a:xfrm>
          <a:prstGeom prst="rect">
            <a:avLst/>
          </a:prstGeom>
          <a:solidFill>
            <a:srgbClr val="1FACE0"/>
          </a:solidFill>
          <a:ln>
            <a:noFill/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fr-BE" sz="1600" b="1" dirty="0" err="1">
                <a:solidFill>
                  <a:schemeClr val="bg1"/>
                </a:solidFill>
                <a:latin typeface="+mn-lt"/>
              </a:rPr>
              <a:t>DUEs</a:t>
            </a:r>
            <a:r>
              <a:rPr lang="fr-BE" sz="1600" b="1" dirty="0">
                <a:solidFill>
                  <a:schemeClr val="bg1"/>
                </a:solidFill>
                <a:latin typeface="+mn-lt"/>
              </a:rPr>
              <a:t> préparent un CGR actualisé une par an</a:t>
            </a:r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id="{C9422D7B-9836-429B-89E1-F3BFFFED92D3}"/>
              </a:ext>
            </a:extLst>
          </p:cNvPr>
          <p:cNvSpPr txBox="1"/>
          <p:nvPr/>
        </p:nvSpPr>
        <p:spPr>
          <a:xfrm>
            <a:off x="1103907" y="2576934"/>
            <a:ext cx="6879930" cy="431999"/>
          </a:xfrm>
          <a:prstGeom prst="rect">
            <a:avLst/>
          </a:prstGeom>
          <a:solidFill>
            <a:srgbClr val="FF3300"/>
          </a:solidFill>
          <a:ln>
            <a:noFill/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fr-BE" sz="1600" b="1">
                <a:solidFill>
                  <a:schemeClr val="bg1"/>
                </a:solidFill>
                <a:latin typeface="+mn-lt"/>
              </a:rPr>
              <a:t>CGR complété est soumis au BSSC/FAST pour validation</a:t>
            </a:r>
          </a:p>
        </p:txBody>
      </p:sp>
      <p:sp>
        <p:nvSpPr>
          <p:cNvPr id="13" name="TextBox 7">
            <a:extLst>
              <a:ext uri="{FF2B5EF4-FFF2-40B4-BE49-F238E27FC236}">
                <a16:creationId xmlns:a16="http://schemas.microsoft.com/office/drawing/2014/main" id="{87C8BA7C-82D7-403E-9592-B0FE3A349D0C}"/>
              </a:ext>
            </a:extLst>
          </p:cNvPr>
          <p:cNvSpPr txBox="1"/>
          <p:nvPr/>
        </p:nvSpPr>
        <p:spPr>
          <a:xfrm>
            <a:off x="799456" y="3289956"/>
            <a:ext cx="7488832" cy="431999"/>
          </a:xfrm>
          <a:prstGeom prst="rect">
            <a:avLst/>
          </a:prstGeom>
          <a:solidFill>
            <a:srgbClr val="FDB932"/>
          </a:solidFill>
          <a:ln>
            <a:noFill/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fr-BE" sz="1600" b="1">
                <a:solidFill>
                  <a:schemeClr val="bg1"/>
                </a:solidFill>
                <a:latin typeface="+mn-lt"/>
              </a:rPr>
              <a:t>Identification des niveaux de risque des 5 catégories</a:t>
            </a:r>
          </a:p>
        </p:txBody>
      </p:sp>
      <p:sp>
        <p:nvSpPr>
          <p:cNvPr id="15" name="TextBox 8">
            <a:extLst>
              <a:ext uri="{FF2B5EF4-FFF2-40B4-BE49-F238E27FC236}">
                <a16:creationId xmlns:a16="http://schemas.microsoft.com/office/drawing/2014/main" id="{3BEFE802-6468-414C-8BDE-EDBF7D92B251}"/>
              </a:ext>
            </a:extLst>
          </p:cNvPr>
          <p:cNvSpPr txBox="1"/>
          <p:nvPr/>
        </p:nvSpPr>
        <p:spPr>
          <a:xfrm>
            <a:off x="874993" y="4035267"/>
            <a:ext cx="3600000" cy="648000"/>
          </a:xfrm>
          <a:prstGeom prst="rect">
            <a:avLst/>
          </a:prstGeom>
          <a:solidFill>
            <a:srgbClr val="F5823C"/>
          </a:solidFill>
          <a:ln>
            <a:noFill/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fr-BE" sz="1600" b="1" dirty="0">
                <a:solidFill>
                  <a:schemeClr val="bg1"/>
                </a:solidFill>
                <a:latin typeface="+mn-lt"/>
              </a:rPr>
              <a:t>Validation </a:t>
            </a:r>
            <a:br>
              <a:rPr lang="fr-BE" sz="1600" b="1" dirty="0">
                <a:solidFill>
                  <a:schemeClr val="bg1"/>
                </a:solidFill>
                <a:latin typeface="+mn-lt"/>
              </a:rPr>
            </a:br>
            <a:r>
              <a:rPr lang="fr-BE" sz="1600" b="1" dirty="0">
                <a:solidFill>
                  <a:schemeClr val="bg1"/>
                </a:solidFill>
                <a:latin typeface="+mn-lt"/>
              </a:rPr>
              <a:t>des niveaux de risque</a:t>
            </a:r>
          </a:p>
        </p:txBody>
      </p:sp>
      <p:sp>
        <p:nvSpPr>
          <p:cNvPr id="16" name="TextBox 9">
            <a:extLst>
              <a:ext uri="{FF2B5EF4-FFF2-40B4-BE49-F238E27FC236}">
                <a16:creationId xmlns:a16="http://schemas.microsoft.com/office/drawing/2014/main" id="{FACF3F92-8562-46F4-8929-61FADE41A42B}"/>
              </a:ext>
            </a:extLst>
          </p:cNvPr>
          <p:cNvSpPr txBox="1"/>
          <p:nvPr/>
        </p:nvSpPr>
        <p:spPr>
          <a:xfrm>
            <a:off x="4560291" y="4034782"/>
            <a:ext cx="3600000" cy="648000"/>
          </a:xfrm>
          <a:prstGeom prst="rect">
            <a:avLst/>
          </a:prstGeom>
          <a:solidFill>
            <a:srgbClr val="F5823C"/>
          </a:solidFill>
          <a:ln>
            <a:noFill/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fr-BE" sz="1600" b="1" dirty="0">
                <a:solidFill>
                  <a:schemeClr val="bg1"/>
                </a:solidFill>
                <a:latin typeface="+mn-lt"/>
              </a:rPr>
              <a:t>Proposition par </a:t>
            </a:r>
            <a:br>
              <a:rPr lang="fr-BE" sz="1600" b="1" dirty="0">
                <a:solidFill>
                  <a:schemeClr val="bg1"/>
                </a:solidFill>
                <a:latin typeface="+mn-lt"/>
              </a:rPr>
            </a:br>
            <a:r>
              <a:rPr lang="fr-BE" sz="1600" b="1" dirty="0">
                <a:solidFill>
                  <a:schemeClr val="bg1"/>
                </a:solidFill>
                <a:latin typeface="+mn-lt"/>
              </a:rPr>
              <a:t>le Directeur géographique</a:t>
            </a:r>
          </a:p>
        </p:txBody>
      </p:sp>
      <p:sp>
        <p:nvSpPr>
          <p:cNvPr id="17" name="AutoShape 9">
            <a:extLst>
              <a:ext uri="{FF2B5EF4-FFF2-40B4-BE49-F238E27FC236}">
                <a16:creationId xmlns:a16="http://schemas.microsoft.com/office/drawing/2014/main" id="{3BF36697-BCC6-4CBB-B6A8-C4E6B95CABD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103872" y="2270736"/>
            <a:ext cx="2880000" cy="252000"/>
          </a:xfrm>
          <a:prstGeom prst="triangle">
            <a:avLst>
              <a:gd name="adj" fmla="val 50000"/>
            </a:avLst>
          </a:prstGeom>
          <a:solidFill>
            <a:srgbClr val="1FACE0"/>
          </a:solidFill>
          <a:ln w="12700" algn="ctr">
            <a:noFill/>
            <a:miter lim="800000"/>
            <a:headEnd/>
            <a:tailEnd/>
          </a:ln>
          <a:extLst/>
        </p:spPr>
        <p:txBody>
          <a:bodyPr wrap="square" lIns="72000" tIns="72000" rIns="72000" bIns="72000" anchor="ctr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BE" altLang="en-US" sz="2000" i="0">
              <a:latin typeface="+mn-lt"/>
            </a:endParaRPr>
          </a:p>
        </p:txBody>
      </p:sp>
      <p:sp>
        <p:nvSpPr>
          <p:cNvPr id="18" name="AutoShape 9">
            <a:extLst>
              <a:ext uri="{FF2B5EF4-FFF2-40B4-BE49-F238E27FC236}">
                <a16:creationId xmlns:a16="http://schemas.microsoft.com/office/drawing/2014/main" id="{0FE608A4-B271-4974-A2DE-822ACEB82A4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103872" y="2960976"/>
            <a:ext cx="2880000" cy="252000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12700" algn="ctr">
            <a:noFill/>
            <a:miter lim="800000"/>
            <a:headEnd/>
            <a:tailEnd/>
          </a:ln>
          <a:extLst/>
        </p:spPr>
        <p:txBody>
          <a:bodyPr wrap="square" lIns="72000" tIns="72000" rIns="72000" bIns="72000" anchor="ctr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BE" altLang="en-US" sz="2000" i="0">
              <a:latin typeface="+mn-lt"/>
            </a:endParaRPr>
          </a:p>
        </p:txBody>
      </p:sp>
      <p:sp>
        <p:nvSpPr>
          <p:cNvPr id="19" name="AutoShape 9">
            <a:extLst>
              <a:ext uri="{FF2B5EF4-FFF2-40B4-BE49-F238E27FC236}">
                <a16:creationId xmlns:a16="http://schemas.microsoft.com/office/drawing/2014/main" id="{551E2F30-9154-40EC-9870-D81514E3AAEB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103872" y="3704757"/>
            <a:ext cx="2880000" cy="252000"/>
          </a:xfrm>
          <a:prstGeom prst="triangle">
            <a:avLst>
              <a:gd name="adj" fmla="val 50000"/>
            </a:avLst>
          </a:prstGeom>
          <a:solidFill>
            <a:srgbClr val="FDB932"/>
          </a:solidFill>
          <a:ln w="12700" algn="ctr">
            <a:noFill/>
            <a:miter lim="800000"/>
            <a:headEnd/>
            <a:tailEnd/>
          </a:ln>
          <a:extLst/>
        </p:spPr>
        <p:txBody>
          <a:bodyPr wrap="square" lIns="72000" tIns="72000" rIns="72000" bIns="72000" anchor="ctr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BE" altLang="en-US" sz="2000" i="0">
              <a:latin typeface="+mn-lt"/>
            </a:endParaRPr>
          </a:p>
        </p:txBody>
      </p:sp>
      <p:cxnSp>
        <p:nvCxnSpPr>
          <p:cNvPr id="20" name="Straight Arrow Connector 17">
            <a:extLst>
              <a:ext uri="{FF2B5EF4-FFF2-40B4-BE49-F238E27FC236}">
                <a16:creationId xmlns:a16="http://schemas.microsoft.com/office/drawing/2014/main" id="{7035509F-5DC1-411C-9F58-7C2F83931B9D}"/>
              </a:ext>
            </a:extLst>
          </p:cNvPr>
          <p:cNvCxnSpPr>
            <a:cxnSpLocks/>
            <a:stCxn id="15" idx="2"/>
          </p:cNvCxnSpPr>
          <p:nvPr/>
        </p:nvCxnSpPr>
        <p:spPr bwMode="auto">
          <a:xfrm>
            <a:off x="2674993" y="4683267"/>
            <a:ext cx="1897007" cy="238343"/>
          </a:xfrm>
          <a:prstGeom prst="straightConnector1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18">
            <a:extLst>
              <a:ext uri="{FF2B5EF4-FFF2-40B4-BE49-F238E27FC236}">
                <a16:creationId xmlns:a16="http://schemas.microsoft.com/office/drawing/2014/main" id="{525B6E72-8504-4E16-8B6D-EF72D1F59583}"/>
              </a:ext>
            </a:extLst>
          </p:cNvPr>
          <p:cNvCxnSpPr>
            <a:cxnSpLocks/>
            <a:stCxn id="16" idx="2"/>
          </p:cNvCxnSpPr>
          <p:nvPr/>
        </p:nvCxnSpPr>
        <p:spPr bwMode="auto">
          <a:xfrm flipH="1">
            <a:off x="4572000" y="4682782"/>
            <a:ext cx="1788291" cy="238828"/>
          </a:xfrm>
          <a:prstGeom prst="straightConnector1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AutoShape 9">
            <a:extLst>
              <a:ext uri="{FF2B5EF4-FFF2-40B4-BE49-F238E27FC236}">
                <a16:creationId xmlns:a16="http://schemas.microsoft.com/office/drawing/2014/main" id="{A58F5451-FD85-469D-B9E8-43F860AAAA8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920291" y="4658935"/>
            <a:ext cx="2880000" cy="252000"/>
          </a:xfrm>
          <a:prstGeom prst="triangle">
            <a:avLst>
              <a:gd name="adj" fmla="val 50000"/>
            </a:avLst>
          </a:prstGeom>
          <a:solidFill>
            <a:srgbClr val="F5823C"/>
          </a:solidFill>
          <a:ln w="12700" algn="ctr">
            <a:noFill/>
            <a:miter lim="800000"/>
            <a:headEnd/>
            <a:tailEnd/>
          </a:ln>
          <a:extLst/>
        </p:spPr>
        <p:txBody>
          <a:bodyPr wrap="square" lIns="72000" tIns="72000" rIns="72000" bIns="72000" anchor="ctr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BE" altLang="en-US" sz="2000" i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73832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9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7" grpId="1" animBg="1"/>
      <p:bldP spid="18" grpId="0" animBg="1"/>
      <p:bldP spid="19" grpId="0" animBg="1"/>
      <p:bldP spid="3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24744"/>
            <a:ext cx="8460000" cy="773278"/>
          </a:xfrm>
        </p:spPr>
        <p:txBody>
          <a:bodyPr/>
          <a:lstStyle/>
          <a:p>
            <a:pPr marL="0"/>
            <a:r>
              <a:rPr lang="fr-BE" sz="2400" cap="all" dirty="0">
                <a:solidFill>
                  <a:srgbClr val="004494"/>
                </a:solidFill>
                <a:latin typeface="+mn-lt"/>
              </a:rPr>
              <a:t>Distribution du risque en 2017, 96 </a:t>
            </a:r>
            <a:r>
              <a:rPr lang="fr-BE" sz="2400" cap="all" dirty="0" err="1">
                <a:solidFill>
                  <a:srgbClr val="004494"/>
                </a:solidFill>
                <a:latin typeface="+mn-lt"/>
              </a:rPr>
              <a:t>CGRs</a:t>
            </a:r>
            <a:endParaRPr lang="fr-BE" sz="2400" cap="all" dirty="0">
              <a:solidFill>
                <a:srgbClr val="004494"/>
              </a:solidFill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14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2" name="Tijdelijke aanduiding voor inhoud 3">
            <a:extLst>
              <a:ext uri="{FF2B5EF4-FFF2-40B4-BE49-F238E27FC236}">
                <a16:creationId xmlns:a16="http://schemas.microsoft.com/office/drawing/2014/main" id="{0310E175-EB47-45E4-B347-71BA468F08CF}"/>
              </a:ext>
            </a:extLst>
          </p:cNvPr>
          <p:cNvSpPr txBox="1">
            <a:spLocks/>
          </p:cNvSpPr>
          <p:nvPr/>
        </p:nvSpPr>
        <p:spPr>
          <a:xfrm>
            <a:off x="6228184" y="2292722"/>
            <a:ext cx="2723604" cy="3529013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+mj-lt"/>
              <a:buAutoNum type="arabicPeriod"/>
            </a:pPr>
            <a:r>
              <a:rPr lang="fr-BE" sz="1600" b="1" i="0" kern="0" dirty="0"/>
              <a:t>Corruption : 29% (2015: 30%)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+mj-lt"/>
              <a:buAutoNum type="arabicPeriod"/>
            </a:pPr>
            <a:r>
              <a:rPr lang="fr-BE" sz="1600" b="1" i="0" kern="0" dirty="0"/>
              <a:t>Développemental : 23% (2015: 25%)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+mj-lt"/>
              <a:buAutoNum type="arabicPeriod"/>
            </a:pPr>
            <a:r>
              <a:rPr lang="fr-BE" sz="1600" b="1" i="0" kern="0"/>
              <a:t>GFP 19% </a:t>
            </a:r>
            <a:r>
              <a:rPr lang="fr-BE" sz="1600" b="1" i="0" kern="0" dirty="0"/>
              <a:t>(inchangé)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Clr>
                <a:srgbClr val="0F5494"/>
              </a:buClr>
              <a:buFont typeface="+mj-lt"/>
              <a:buAutoNum type="arabicPeriod"/>
            </a:pPr>
            <a:endParaRPr lang="fr-BE" sz="2000" b="1" i="0" kern="0" dirty="0"/>
          </a:p>
        </p:txBody>
      </p:sp>
      <p:graphicFrame>
        <p:nvGraphicFramePr>
          <p:cNvPr id="23" name="Chart 8">
            <a:extLst>
              <a:ext uri="{FF2B5EF4-FFF2-40B4-BE49-F238E27FC236}">
                <a16:creationId xmlns:a16="http://schemas.microsoft.com/office/drawing/2014/main" id="{BA3D43F2-87CE-4B8F-A10D-86C1B75F66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5933012"/>
              </p:ext>
            </p:extLst>
          </p:nvPr>
        </p:nvGraphicFramePr>
        <p:xfrm>
          <a:off x="251520" y="1772816"/>
          <a:ext cx="597666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5743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Graphic spid="23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fr-BE" sz="2400" cap="all">
                <a:solidFill>
                  <a:srgbClr val="004494"/>
                </a:solidFill>
                <a:latin typeface="+mn-lt"/>
              </a:rPr>
              <a:t>Implications des niveaux de risques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2204864"/>
            <a:ext cx="8460000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  <a:ea typeface="+mj-ea"/>
                <a:cs typeface="+mj-cs"/>
              </a:rPr>
              <a:t>Si le niveau de risque pour une dimension est substantiel ou élevé :</a:t>
            </a:r>
          </a:p>
          <a:p>
            <a:pPr marL="534988" lvl="1" indent="-176213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Courier New" panose="02070309020205020404" pitchFamily="49" charset="0"/>
              <a:buChar char="o"/>
              <a:defRPr/>
            </a:pPr>
            <a:r>
              <a:rPr lang="fr-BE" sz="1800" b="0" dirty="0">
                <a:solidFill>
                  <a:srgbClr val="004494"/>
                </a:solidFill>
                <a:ea typeface="+mj-ea"/>
                <a:cs typeface="+mj-cs"/>
                <a:sym typeface="Wingdings" pitchFamily="2" charset="2"/>
              </a:rPr>
              <a:t>Définition et mise en œuvre d’un plan d’action clair et global. </a:t>
            </a:r>
          </a:p>
          <a:p>
            <a:pPr marL="534988" lvl="1" indent="-176213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Courier New" panose="02070309020205020404" pitchFamily="49" charset="0"/>
              <a:buChar char="o"/>
              <a:defRPr/>
            </a:pPr>
            <a:r>
              <a:rPr lang="fr-BE" sz="1800" b="0" dirty="0">
                <a:solidFill>
                  <a:srgbClr val="004494"/>
                </a:solidFill>
                <a:ea typeface="+mj-ea"/>
                <a:cs typeface="+mj-cs"/>
                <a:sym typeface="Wingdings" pitchFamily="2" charset="2"/>
              </a:rPr>
              <a:t>Progrès satisfaisants requis durant la mise en œuvre. </a:t>
            </a:r>
          </a:p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endParaRPr lang="fr-BE" sz="1800" dirty="0">
              <a:solidFill>
                <a:srgbClr val="004494"/>
              </a:solidFill>
              <a:ea typeface="+mj-ea"/>
              <a:cs typeface="+mj-cs"/>
              <a:sym typeface="Wingdings" pitchFamily="2" charset="2"/>
            </a:endParaRPr>
          </a:p>
          <a:p>
            <a:pPr marL="355600" lvl="1" indent="-355600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  <a:ea typeface="+mj-ea"/>
                <a:cs typeface="+mj-cs"/>
              </a:rPr>
              <a:t>Si le risque politique est substantiel ou élevé dans le cas d’un C-ODD :</a:t>
            </a:r>
          </a:p>
          <a:p>
            <a:pPr marL="534988" lvl="1" indent="-176213" defTabSz="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Courier New" panose="02070309020205020404" pitchFamily="49" charset="0"/>
              <a:buChar char="o"/>
              <a:defRPr/>
            </a:pPr>
            <a:r>
              <a:rPr lang="fr-BE" sz="1800" b="0" dirty="0">
                <a:solidFill>
                  <a:srgbClr val="004494"/>
                </a:solidFill>
                <a:ea typeface="+mj-ea"/>
                <a:cs typeface="+mj-cs"/>
              </a:rPr>
              <a:t>Plan d’action global et dialogue (progressif et proportionnel).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15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658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96752"/>
            <a:ext cx="8460000" cy="773278"/>
          </a:xfrm>
        </p:spPr>
        <p:txBody>
          <a:bodyPr/>
          <a:lstStyle/>
          <a:p>
            <a:pPr marL="0"/>
            <a:r>
              <a:rPr lang="fr-BE" sz="2400" cap="all">
                <a:solidFill>
                  <a:srgbClr val="004494"/>
                </a:solidFill>
                <a:latin typeface="+mn-lt"/>
              </a:rPr>
              <a:t>Exemples de mesures d’atténuation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1875558"/>
            <a:ext cx="8460000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Analyses et enquêtes </a:t>
            </a:r>
            <a:r>
              <a:rPr lang="fr-BE" sz="1800" b="0" dirty="0">
                <a:solidFill>
                  <a:srgbClr val="004494"/>
                </a:solidFill>
                <a:ea typeface="+mj-ea"/>
                <a:cs typeface="+mj-cs"/>
              </a:rPr>
              <a:t>(ex. PEFA, ESDP, RDP… ; politique économique ou analyses des moteurs de changements). 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Renforcement de capacités</a:t>
            </a:r>
            <a:r>
              <a:rPr lang="fr-BE" sz="1800" b="0" dirty="0">
                <a:solidFill>
                  <a:srgbClr val="004494"/>
                </a:solidFill>
                <a:ea typeface="+mj-ea"/>
                <a:cs typeface="+mj-cs"/>
              </a:rPr>
              <a:t> et coopération technique.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Renforcer la transparence, la redevabilité et la participation </a:t>
            </a:r>
            <a:r>
              <a:rPr lang="fr-BE" sz="1800" b="0" dirty="0">
                <a:solidFill>
                  <a:srgbClr val="004494"/>
                </a:solidFill>
                <a:ea typeface="+mj-ea"/>
                <a:cs typeface="+mj-cs"/>
              </a:rPr>
              <a:t>dans le processus budgétaire.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Dialogue sur les politiques.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Indicateurs de performance </a:t>
            </a:r>
            <a:r>
              <a:rPr lang="fr-BE" sz="1800" b="0" dirty="0">
                <a:solidFill>
                  <a:srgbClr val="004494"/>
                </a:solidFill>
                <a:ea typeface="+mj-ea"/>
                <a:cs typeface="+mj-cs"/>
              </a:rPr>
              <a:t>des tranches variables (mais sans compromettre la prévisibilité).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Requis : </a:t>
            </a:r>
            <a:r>
              <a:rPr lang="fr-BE" sz="1800" b="0" dirty="0">
                <a:solidFill>
                  <a:srgbClr val="004494"/>
                </a:solidFill>
                <a:ea typeface="+mj-ea"/>
                <a:cs typeface="+mj-cs"/>
              </a:rPr>
              <a:t>contrôle spécifiques, changements législatifs.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Adaptations supplémentaires </a:t>
            </a:r>
            <a:r>
              <a:rPr lang="fr-BE" sz="1800" b="0" dirty="0">
                <a:solidFill>
                  <a:srgbClr val="004494"/>
                </a:solidFill>
                <a:ea typeface="+mj-ea"/>
                <a:cs typeface="+mj-cs"/>
              </a:rPr>
              <a:t>relatives à la </a:t>
            </a: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conception </a:t>
            </a:r>
            <a:r>
              <a:rPr lang="fr-BE" sz="1800" b="0" dirty="0">
                <a:solidFill>
                  <a:srgbClr val="004494"/>
                </a:solidFill>
                <a:ea typeface="+mj-ea"/>
                <a:cs typeface="+mj-cs"/>
              </a:rPr>
              <a:t>du programme d’appui budgétaire.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Stratégies de communication proactive </a:t>
            </a:r>
            <a:r>
              <a:rPr lang="fr-BE" sz="1800" b="0" dirty="0">
                <a:solidFill>
                  <a:srgbClr val="004494"/>
                </a:solidFill>
                <a:ea typeface="+mj-ea"/>
                <a:cs typeface="+mj-cs"/>
              </a:rPr>
              <a:t>(c.à.d. accords publics sur les réformes).</a:t>
            </a:r>
            <a:endParaRPr lang="fr-BE" sz="1800" dirty="0">
              <a:solidFill>
                <a:srgbClr val="004494"/>
              </a:solidFill>
              <a:ea typeface="+mj-ea"/>
              <a:cs typeface="+mj-cs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16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4327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33D59D5-FDBC-4BB9-A7AE-938E12A70C4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5594" y="2636912"/>
            <a:ext cx="8532812" cy="230505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algn="ctr">
              <a:defRPr/>
            </a:pPr>
            <a:r>
              <a:rPr lang="fr-BE" sz="3600"/>
              <a:t>Merci de votre attention</a:t>
            </a:r>
          </a:p>
          <a:p>
            <a:pPr algn="ctr" eaLnBrk="1" hangingPunct="1">
              <a:defRPr/>
            </a:pPr>
            <a:endParaRPr lang="fr-BE" sz="3600"/>
          </a:p>
        </p:txBody>
      </p:sp>
    </p:spTree>
    <p:extLst>
      <p:ext uri="{BB962C8B-B14F-4D97-AF65-F5344CB8AC3E}">
        <p14:creationId xmlns:p14="http://schemas.microsoft.com/office/powerpoint/2010/main" val="147144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 dirty="0">
                <a:solidFill>
                  <a:srgbClr val="004494"/>
                </a:solidFill>
                <a:latin typeface="+mn-lt"/>
              </a:rPr>
              <a:t>Plan Module 3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457200" indent="-457200">
              <a:spcBef>
                <a:spcPts val="1200"/>
              </a:spcBef>
              <a:buClrTx/>
              <a:buAutoNum type="arabicPeriod"/>
            </a:pPr>
            <a:r>
              <a:rPr lang="fr-BE" sz="2000" b="1" i="0" cap="all" dirty="0">
                <a:solidFill>
                  <a:srgbClr val="C00000"/>
                </a:solidFill>
              </a:rPr>
              <a:t>Gestion des risques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Cadre de gestion des risques (CGR)</a:t>
            </a: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2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882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3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0BC300E1-C0A2-4377-B003-8AAE23120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820" y="3960457"/>
            <a:ext cx="3240360" cy="2552683"/>
          </a:xfrm>
        </p:spPr>
        <p:txBody>
          <a:bodyPr/>
          <a:lstStyle/>
          <a:p>
            <a:pPr>
              <a:buClr>
                <a:srgbClr val="002060"/>
              </a:buClr>
              <a:buSzPct val="57000"/>
              <a:buFont typeface="Wingdings" panose="05000000000000000000" pitchFamily="2" charset="2"/>
              <a:buChar char="Ø"/>
            </a:pPr>
            <a:r>
              <a:rPr lang="fr-BE" sz="2000" b="1" i="0" kern="1200" dirty="0"/>
              <a:t>(1) RISQUES EXTERIEURS</a:t>
            </a:r>
            <a:r>
              <a:rPr lang="fr-BE" sz="2000" i="0" dirty="0"/>
              <a:t>, externes au système: perspectives économiques mondiales; climat; instabilité politique</a:t>
            </a:r>
          </a:p>
          <a:p>
            <a:pPr>
              <a:buSzPct val="57000"/>
              <a:buFont typeface="Wingdings" panose="05000000000000000000" pitchFamily="2" charset="2"/>
              <a:buChar char="Ø"/>
            </a:pPr>
            <a:endParaRPr lang="fr-BE" dirty="0"/>
          </a:p>
        </p:txBody>
      </p:sp>
      <p:pic>
        <p:nvPicPr>
          <p:cNvPr id="11" name="Picture 1" descr="C:\Users\wcorneli\AppData\Local\Temp\1-123566475276Th.jpg">
            <a:extLst>
              <a:ext uri="{FF2B5EF4-FFF2-40B4-BE49-F238E27FC236}">
                <a16:creationId xmlns:a16="http://schemas.microsoft.com/office/drawing/2014/main" id="{04338231-0CE9-4803-AC7F-02DE13F76D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/>
          <a:srcRect t="14845" b="5746"/>
          <a:stretch/>
        </p:blipFill>
        <p:spPr bwMode="auto">
          <a:xfrm>
            <a:off x="3769150" y="3895767"/>
            <a:ext cx="4819891" cy="2592711"/>
          </a:xfrm>
          <a:prstGeom prst="rect">
            <a:avLst/>
          </a:prstGeom>
          <a:noFill/>
          <a:ln>
            <a:solidFill>
              <a:srgbClr val="0F5494"/>
            </a:solidFill>
          </a:ln>
          <a:effectLst>
            <a:outerShdw dist="38100" dir="2700000" algn="tl" rotWithShape="0">
              <a:srgbClr val="0F5494">
                <a:alpha val="40000"/>
              </a:srgbClr>
            </a:outerShdw>
          </a:effectLst>
        </p:spPr>
      </p:pic>
      <p:sp>
        <p:nvSpPr>
          <p:cNvPr id="12" name="Title 4">
            <a:extLst>
              <a:ext uri="{FF2B5EF4-FFF2-40B4-BE49-F238E27FC236}">
                <a16:creationId xmlns:a16="http://schemas.microsoft.com/office/drawing/2014/main" id="{5303219F-DC8D-49A4-9519-9FF2BCCCDCAC}"/>
              </a:ext>
            </a:extLst>
          </p:cNvPr>
          <p:cNvSpPr txBox="1">
            <a:spLocks/>
          </p:cNvSpPr>
          <p:nvPr/>
        </p:nvSpPr>
        <p:spPr bwMode="auto">
          <a:xfrm>
            <a:off x="258816" y="1341537"/>
            <a:ext cx="8784976" cy="1295623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 lvl="0">
              <a:defRPr/>
            </a:pPr>
            <a:r>
              <a:rPr kumimoji="0" lang="fr-BE" sz="200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Risque </a:t>
            </a:r>
            <a:r>
              <a:rPr kumimoji="0" lang="fr-BE" sz="2000" b="0" i="0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: </a:t>
            </a:r>
            <a:r>
              <a:rPr lang="fr-BE" sz="2000" dirty="0">
                <a:latin typeface="+mn-lt"/>
              </a:rPr>
              <a:t>« </a:t>
            </a:r>
            <a:r>
              <a:rPr lang="fr-BE" sz="2000" b="0" i="1" dirty="0">
                <a:latin typeface="+mn-lt"/>
              </a:rPr>
              <a:t>Tout événement ou problème susceptible de survenir et d’affecter négativement la réalisation des objectifs politiques, stratégiques ou opérationnels de la Commission. Les opportunités manquées sont également considérées comme des risques</a:t>
            </a:r>
            <a:r>
              <a:rPr lang="fr-BE" sz="2000" b="0" dirty="0">
                <a:latin typeface="+mn-lt"/>
              </a:rPr>
              <a:t> ». </a:t>
            </a:r>
            <a:endParaRPr kumimoji="0" lang="fr-BE" sz="3000" b="1" i="0" u="none" strike="noStrike" kern="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15A77EC4-A0CD-4BAF-8677-E5B81C1EB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820" y="2843252"/>
            <a:ext cx="8712968" cy="936625"/>
          </a:xfrm>
        </p:spPr>
        <p:txBody>
          <a:bodyPr/>
          <a:lstStyle/>
          <a:p>
            <a:pPr marL="0"/>
            <a:r>
              <a:rPr lang="fr-BE" sz="2800" dirty="0">
                <a:latin typeface="+mn-lt"/>
              </a:rPr>
              <a:t>Trois types de risque : </a:t>
            </a:r>
            <a:br>
              <a:rPr lang="fr-BE" sz="2800" dirty="0">
                <a:latin typeface="+mn-lt"/>
              </a:rPr>
            </a:br>
            <a:r>
              <a:rPr lang="fr-BE" sz="2800" dirty="0">
                <a:latin typeface="+mn-lt"/>
              </a:rPr>
              <a:t>extérieur, inhérent et de comportement</a:t>
            </a:r>
          </a:p>
        </p:txBody>
      </p:sp>
    </p:spTree>
    <p:extLst>
      <p:ext uri="{BB962C8B-B14F-4D97-AF65-F5344CB8AC3E}">
        <p14:creationId xmlns:p14="http://schemas.microsoft.com/office/powerpoint/2010/main" val="62367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2" grpId="0" animBg="1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fr-BE" sz="2400" cap="all" dirty="0">
                <a:solidFill>
                  <a:srgbClr val="004494"/>
                </a:solidFill>
                <a:latin typeface="+mn-lt"/>
              </a:rPr>
              <a:t>Risque extérieur, </a:t>
            </a:r>
            <a:br>
              <a:rPr lang="fr-BE" sz="2400" cap="all" dirty="0">
                <a:solidFill>
                  <a:srgbClr val="004494"/>
                </a:solidFill>
                <a:latin typeface="+mn-lt"/>
              </a:rPr>
            </a:br>
            <a:r>
              <a:rPr lang="fr-BE" sz="2400" cap="all" dirty="0">
                <a:solidFill>
                  <a:srgbClr val="004494"/>
                </a:solidFill>
                <a:latin typeface="+mn-lt"/>
              </a:rPr>
              <a:t>inhérent et de comportement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99" y="2276872"/>
            <a:ext cx="8490091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2000" i="0" dirty="0"/>
              <a:t>(2) </a:t>
            </a:r>
            <a:r>
              <a:rPr lang="fr-BE" cap="all" dirty="0">
                <a:solidFill>
                  <a:srgbClr val="004494"/>
                </a:solidFill>
                <a:ea typeface="+mj-ea"/>
                <a:cs typeface="+mj-cs"/>
              </a:rPr>
              <a:t>Risques inhérents : </a:t>
            </a:r>
            <a:r>
              <a:rPr lang="fr-BE" b="0" dirty="0">
                <a:solidFill>
                  <a:srgbClr val="004494"/>
                </a:solidFill>
              </a:rPr>
              <a:t>risques provenant du système (omissions ou faiblesses dans le contrôle, manque de crédibilité)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4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6" name="Afbeelding 3">
            <a:extLst>
              <a:ext uri="{FF2B5EF4-FFF2-40B4-BE49-F238E27FC236}">
                <a16:creationId xmlns:a16="http://schemas.microsoft.com/office/drawing/2014/main" id="{225F3907-40C6-41F6-A43D-D5F1A6C661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8576" y="3395114"/>
            <a:ext cx="3767655" cy="2816596"/>
          </a:xfrm>
          <a:prstGeom prst="rect">
            <a:avLst/>
          </a:prstGeom>
          <a:ln>
            <a:solidFill>
              <a:srgbClr val="0F5494"/>
            </a:solidFill>
          </a:ln>
          <a:effectLst>
            <a:outerShdw dist="38100" dir="2700000" algn="tl" rotWithShape="0">
              <a:srgbClr val="0F5494">
                <a:alpha val="40000"/>
              </a:srgbClr>
            </a:outerShdw>
          </a:effectLst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D6487C22-C5B0-421C-A3FA-383FDB8475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69" y="3720540"/>
            <a:ext cx="4722438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cap="all" dirty="0">
                <a:solidFill>
                  <a:srgbClr val="004494"/>
                </a:solidFill>
                <a:ea typeface="+mj-ea"/>
                <a:cs typeface="+mj-cs"/>
              </a:rPr>
              <a:t>(3) Risques comportementaux : </a:t>
            </a:r>
            <a:r>
              <a:rPr lang="fr-BE" b="0" dirty="0">
                <a:solidFill>
                  <a:srgbClr val="004494"/>
                </a:solidFill>
              </a:rPr>
              <a:t>détournements délibérés, fraudes, abus de pouvoir (appréciation sociale, adhésion à l’état de droit)</a:t>
            </a:r>
          </a:p>
        </p:txBody>
      </p:sp>
    </p:spTree>
    <p:extLst>
      <p:ext uri="{BB962C8B-B14F-4D97-AF65-F5344CB8AC3E}">
        <p14:creationId xmlns:p14="http://schemas.microsoft.com/office/powerpoint/2010/main" val="171366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80AD09E8-F04C-48DB-BE99-F9125F8347C2}"/>
              </a:ext>
            </a:extLst>
          </p:cNvPr>
          <p:cNvCxnSpPr>
            <a:cxnSpLocks/>
          </p:cNvCxnSpPr>
          <p:nvPr/>
        </p:nvCxnSpPr>
        <p:spPr bwMode="auto">
          <a:xfrm flipV="1">
            <a:off x="5614038" y="2681990"/>
            <a:ext cx="342131" cy="506044"/>
          </a:xfrm>
          <a:prstGeom prst="straightConnector1">
            <a:avLst/>
          </a:prstGeom>
          <a:noFill/>
          <a:ln w="28575" cap="flat" cmpd="sng" algn="ctr">
            <a:solidFill>
              <a:srgbClr val="0F5494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530DA04D-AF8F-49CF-80FE-FC3245AABCE1}"/>
              </a:ext>
            </a:extLst>
          </p:cNvPr>
          <p:cNvCxnSpPr>
            <a:cxnSpLocks/>
          </p:cNvCxnSpPr>
          <p:nvPr/>
        </p:nvCxnSpPr>
        <p:spPr bwMode="auto">
          <a:xfrm flipH="1">
            <a:off x="6628082" y="3521522"/>
            <a:ext cx="1572364" cy="0"/>
          </a:xfrm>
          <a:prstGeom prst="straightConnector1">
            <a:avLst/>
          </a:prstGeom>
          <a:noFill/>
          <a:ln w="28575" cap="flat" cmpd="sng" algn="ctr">
            <a:solidFill>
              <a:srgbClr val="0F5494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B3DF19E0-D226-4C78-8B25-24E62EC1C0EA}"/>
              </a:ext>
            </a:extLst>
          </p:cNvPr>
          <p:cNvCxnSpPr>
            <a:cxnSpLocks/>
            <a:endCxn id="5" idx="0"/>
          </p:cNvCxnSpPr>
          <p:nvPr/>
        </p:nvCxnSpPr>
        <p:spPr bwMode="auto">
          <a:xfrm>
            <a:off x="7452320" y="2276872"/>
            <a:ext cx="562744" cy="858822"/>
          </a:xfrm>
          <a:prstGeom prst="straightConnector1">
            <a:avLst/>
          </a:prstGeom>
          <a:noFill/>
          <a:ln w="28575" cap="flat" cmpd="sng" algn="ctr">
            <a:solidFill>
              <a:srgbClr val="0F5494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43554"/>
            <a:ext cx="8460000" cy="773278"/>
          </a:xfrm>
        </p:spPr>
        <p:txBody>
          <a:bodyPr/>
          <a:lstStyle/>
          <a:p>
            <a:pPr marL="0"/>
            <a:r>
              <a:rPr lang="fr-BE" altLang="en-US" sz="2400" cap="all" dirty="0">
                <a:solidFill>
                  <a:srgbClr val="004494"/>
                </a:solidFill>
                <a:latin typeface="+mn-lt"/>
              </a:rPr>
              <a:t>Qu’est ce que la gestion des risques ?</a:t>
            </a:r>
            <a:endParaRPr lang="fr-BE" sz="2400" cap="all" dirty="0">
              <a:solidFill>
                <a:srgbClr val="004494"/>
              </a:solidFill>
              <a:latin typeface="+mn-lt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99" y="2132856"/>
            <a:ext cx="4321491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261938" lvl="1" indent="-261938" defTabSz="457200" eaLnBrk="1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altLang="en-US" dirty="0"/>
              <a:t>Gestion des risques : </a:t>
            </a:r>
            <a:r>
              <a:rPr lang="fr-BE" sz="1800" b="0" dirty="0"/>
              <a:t>processus permanent, proactif et systématique d'identification, d'évaluation, d’atténuation et suivi des risques</a:t>
            </a:r>
            <a:r>
              <a:rPr lang="fr-BE" altLang="en-US" sz="1800" b="0" dirty="0"/>
              <a:t>.</a:t>
            </a:r>
          </a:p>
          <a:p>
            <a:pPr marL="261938" lvl="1" indent="-261938" defTabSz="457200" eaLnBrk="1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altLang="en-US" dirty="0"/>
              <a:t>Evaluation des risques : </a:t>
            </a:r>
            <a:r>
              <a:rPr lang="fr-BE" altLang="en-US" sz="1800" b="0" dirty="0"/>
              <a:t>un intrant au cycle d’un programme d’AB : elle étaye les phases d’identification, de formulation, de mise en œuvre et d’évaluation. </a:t>
            </a:r>
            <a:endParaRPr lang="fr-BE" altLang="en-US" b="0" dirty="0"/>
          </a:p>
          <a:p>
            <a:pPr marL="261938" lvl="1" indent="-261938" defTabSz="4572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endParaRPr lang="fr-BE" dirty="0">
              <a:solidFill>
                <a:srgbClr val="004494"/>
              </a:solidFill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5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9" name="Afbeelding 3">
            <a:extLst>
              <a:ext uri="{FF2B5EF4-FFF2-40B4-BE49-F238E27FC236}">
                <a16:creationId xmlns:a16="http://schemas.microsoft.com/office/drawing/2014/main" id="{2C489731-A94B-409F-8E6F-776D4DF401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99"/>
          <a:stretch/>
        </p:blipFill>
        <p:spPr>
          <a:xfrm>
            <a:off x="5378108" y="4233170"/>
            <a:ext cx="2956123" cy="2349648"/>
          </a:xfrm>
          <a:prstGeom prst="rect">
            <a:avLst/>
          </a:prstGeom>
          <a:ln>
            <a:solidFill>
              <a:srgbClr val="0F5494"/>
            </a:solidFill>
          </a:ln>
          <a:effectLst>
            <a:outerShdw dist="38100" dir="2700000" algn="tl" rotWithShape="0">
              <a:srgbClr val="0F5494">
                <a:alpha val="40000"/>
              </a:srgb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2583917-3F76-4557-B5B6-169ECE2256D1}"/>
              </a:ext>
            </a:extLst>
          </p:cNvPr>
          <p:cNvSpPr/>
          <p:nvPr/>
        </p:nvSpPr>
        <p:spPr>
          <a:xfrm>
            <a:off x="5956169" y="1979111"/>
            <a:ext cx="1800000" cy="738664"/>
          </a:xfrm>
          <a:prstGeom prst="rect">
            <a:avLst/>
          </a:prstGeom>
          <a:solidFill>
            <a:srgbClr val="FF3300"/>
          </a:solidFill>
        </p:spPr>
        <p:txBody>
          <a:bodyPr>
            <a:spAutoFit/>
          </a:bodyPr>
          <a:lstStyle/>
          <a:p>
            <a:pPr lvl="0" algn="ctr"/>
            <a:r>
              <a:rPr lang="fr-BE" altLang="en-US" sz="1400" b="1">
                <a:solidFill>
                  <a:schemeClr val="bg1"/>
                </a:solidFill>
              </a:rPr>
              <a:t>Identification </a:t>
            </a:r>
          </a:p>
          <a:p>
            <a:pPr lvl="0" algn="ctr"/>
            <a:r>
              <a:rPr lang="fr-BE" altLang="en-US" sz="1400" b="1">
                <a:solidFill>
                  <a:schemeClr val="bg1"/>
                </a:solidFill>
              </a:rPr>
              <a:t>&amp;</a:t>
            </a:r>
            <a:br>
              <a:rPr lang="fr-BE" altLang="en-US" sz="1400" b="1">
                <a:solidFill>
                  <a:schemeClr val="bg1"/>
                </a:solidFill>
              </a:rPr>
            </a:br>
            <a:r>
              <a:rPr lang="fr-BE" altLang="en-US" sz="1400" b="1">
                <a:solidFill>
                  <a:schemeClr val="bg1"/>
                </a:solidFill>
              </a:rPr>
              <a:t>Evaluation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603F3D-65E2-49FE-AA79-429DA81152F7}"/>
              </a:ext>
            </a:extLst>
          </p:cNvPr>
          <p:cNvSpPr/>
          <p:nvPr/>
        </p:nvSpPr>
        <p:spPr>
          <a:xfrm>
            <a:off x="7115064" y="3135694"/>
            <a:ext cx="1800000" cy="738664"/>
          </a:xfrm>
          <a:prstGeom prst="rect">
            <a:avLst/>
          </a:prstGeom>
          <a:solidFill>
            <a:srgbClr val="0F5494"/>
          </a:solidFill>
        </p:spPr>
        <p:txBody>
          <a:bodyPr>
            <a:spAutoFit/>
          </a:bodyPr>
          <a:lstStyle/>
          <a:p>
            <a:pPr lvl="0" algn="ctr"/>
            <a:r>
              <a:rPr lang="fr-BE" altLang="en-US" sz="1400" b="1">
                <a:solidFill>
                  <a:schemeClr val="bg1"/>
                </a:solidFill>
              </a:rPr>
              <a:t>Réponse au risque et atténuation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8F2189E-03E8-4BCB-AEFA-E2156D73354F}"/>
              </a:ext>
            </a:extLst>
          </p:cNvPr>
          <p:cNvSpPr/>
          <p:nvPr/>
        </p:nvSpPr>
        <p:spPr>
          <a:xfrm>
            <a:off x="4828082" y="3152190"/>
            <a:ext cx="1800000" cy="738664"/>
          </a:xfrm>
          <a:prstGeom prst="rect">
            <a:avLst/>
          </a:prstGeom>
          <a:solidFill>
            <a:srgbClr val="1FACE0"/>
          </a:solidFill>
        </p:spPr>
        <p:txBody>
          <a:bodyPr>
            <a:spAutoFit/>
          </a:bodyPr>
          <a:lstStyle/>
          <a:p>
            <a:pPr marL="3175" lvl="0" algn="ctr"/>
            <a:r>
              <a:rPr lang="fr-BE" altLang="en-US" sz="1400" b="1">
                <a:solidFill>
                  <a:schemeClr val="bg1"/>
                </a:solidFill>
              </a:rPr>
              <a:t> Suivi</a:t>
            </a:r>
          </a:p>
          <a:p>
            <a:pPr marL="3175" lvl="0" algn="ctr"/>
            <a:r>
              <a:rPr lang="fr-BE" altLang="en-US" sz="1400" b="1">
                <a:solidFill>
                  <a:schemeClr val="bg1"/>
                </a:solidFill>
              </a:rPr>
              <a:t>&amp; </a:t>
            </a:r>
          </a:p>
          <a:p>
            <a:pPr marL="3175" lvl="0" algn="ctr"/>
            <a:r>
              <a:rPr lang="fr-BE" altLang="en-US" sz="1400" b="1">
                <a:solidFill>
                  <a:schemeClr val="bg1"/>
                </a:solidFill>
              </a:rPr>
              <a:t>Reporting</a:t>
            </a:r>
          </a:p>
        </p:txBody>
      </p:sp>
    </p:spTree>
    <p:extLst>
      <p:ext uri="{BB962C8B-B14F-4D97-AF65-F5344CB8AC3E}">
        <p14:creationId xmlns:p14="http://schemas.microsoft.com/office/powerpoint/2010/main" val="1364604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 animBg="1"/>
      <p:bldP spid="5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 dirty="0">
                <a:solidFill>
                  <a:srgbClr val="004494"/>
                </a:solidFill>
                <a:latin typeface="+mn-lt"/>
              </a:rPr>
              <a:t>Plan Module 3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Gestion des risques</a:t>
            </a:r>
          </a:p>
          <a:p>
            <a:pPr marL="457200" indent="-457200">
              <a:spcBef>
                <a:spcPts val="1200"/>
              </a:spcBef>
              <a:buClrTx/>
              <a:buFontTx/>
              <a:buAutoNum type="arabicPeriod"/>
            </a:pPr>
            <a:r>
              <a:rPr lang="fr-BE" sz="2000" b="1" i="0" cap="all" dirty="0">
                <a:solidFill>
                  <a:srgbClr val="C00000"/>
                </a:solidFill>
              </a:rPr>
              <a:t>Cadre de gestion des risques (CGR)</a:t>
            </a: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6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657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fr-BE" sz="2400" cap="all" dirty="0">
                <a:solidFill>
                  <a:srgbClr val="004494"/>
                </a:solidFill>
                <a:latin typeface="+mn-lt"/>
              </a:rPr>
              <a:t>Principales fonctions du CGR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2060848"/>
            <a:ext cx="84600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indent="0" defTabSz="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SzPct val="75000"/>
              <a:buNone/>
              <a:defRPr/>
            </a:pPr>
            <a:r>
              <a:rPr lang="fr-BE" sz="1800" cap="all" dirty="0">
                <a:solidFill>
                  <a:srgbClr val="004494"/>
                </a:solidFill>
                <a:ea typeface="+mj-ea"/>
                <a:cs typeface="+mj-cs"/>
              </a:rPr>
              <a:t>Le CGR fournit une base au processus décisionnel en :</a:t>
            </a:r>
          </a:p>
          <a:p>
            <a:pPr marL="355600" lvl="1" indent="-355600" defTabSz="45720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004494"/>
              </a:buClr>
              <a:buSzPct val="100000"/>
              <a:buFont typeface="+mj-lt"/>
              <a:buAutoNum type="arabicPeriod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Identifiant les risques spécifiques </a:t>
            </a:r>
            <a:r>
              <a:rPr lang="fr-BE" sz="1800" b="0" dirty="0">
                <a:solidFill>
                  <a:srgbClr val="004494"/>
                </a:solidFill>
                <a:ea typeface="+mj-ea"/>
                <a:cs typeface="+mj-cs"/>
              </a:rPr>
              <a:t>(niveau de risque) liés à la fourniture d’un AB (ou coût de non-intervention) </a:t>
            </a:r>
          </a:p>
          <a:p>
            <a:pPr marL="355600" lvl="1" indent="-355600" defTabSz="45720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004494"/>
              </a:buClr>
              <a:buSzPct val="100000"/>
              <a:buFont typeface="+mj-lt"/>
              <a:buAutoNum type="arabicPeriod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Identifiant les mesures d’atténuation et réponses </a:t>
            </a:r>
            <a:r>
              <a:rPr lang="fr-BE" sz="1800" b="0" dirty="0">
                <a:solidFill>
                  <a:srgbClr val="004494"/>
                </a:solidFill>
                <a:ea typeface="+mj-ea"/>
                <a:cs typeface="+mj-cs"/>
              </a:rPr>
              <a:t>aux risques (stratégie de risques)	</a:t>
            </a:r>
          </a:p>
          <a:p>
            <a:pPr marL="355600" lvl="1" indent="-355600" defTabSz="45720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004494"/>
              </a:buClr>
              <a:buSzPct val="100000"/>
              <a:buFont typeface="+mj-lt"/>
              <a:buAutoNum type="arabicPeriod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Informant le dialogue sur les politiques </a:t>
            </a:r>
            <a:r>
              <a:rPr lang="fr-BE" sz="1800" b="0" dirty="0">
                <a:solidFill>
                  <a:srgbClr val="004494"/>
                </a:solidFill>
                <a:ea typeface="+mj-ea"/>
                <a:cs typeface="+mj-cs"/>
              </a:rPr>
              <a:t>de l’Appui Budgétaire</a:t>
            </a:r>
          </a:p>
          <a:p>
            <a:pPr marL="355600" lvl="1" indent="-355600" defTabSz="45720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004494"/>
              </a:buClr>
              <a:buSzPct val="100000"/>
              <a:buFont typeface="+mj-lt"/>
              <a:buAutoNum type="arabicPeriod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Suivant les risques et les mesures d’atténuation </a:t>
            </a:r>
            <a:r>
              <a:rPr lang="fr-BE" sz="1800" b="0" dirty="0">
                <a:solidFill>
                  <a:srgbClr val="004494"/>
                </a:solidFill>
                <a:ea typeface="+mj-ea"/>
                <a:cs typeface="+mj-cs"/>
              </a:rPr>
              <a:t>identifiées durant la mise en œuvre</a:t>
            </a:r>
          </a:p>
          <a:p>
            <a:pPr marL="355600" lvl="1" indent="-355600" defTabSz="45720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004494"/>
              </a:buClr>
              <a:buSzPct val="100000"/>
              <a:buFont typeface="+mj-lt"/>
              <a:buAutoNum type="arabicPeriod"/>
              <a:defRPr/>
            </a:pPr>
            <a:r>
              <a:rPr lang="fr-BE" sz="1800" dirty="0">
                <a:solidFill>
                  <a:srgbClr val="004494"/>
                </a:solidFill>
                <a:ea typeface="+mj-ea"/>
                <a:cs typeface="+mj-cs"/>
              </a:rPr>
              <a:t>Identifiant les changement dans le temps : </a:t>
            </a:r>
            <a:r>
              <a:rPr lang="fr-BE" sz="1800" b="0" dirty="0">
                <a:solidFill>
                  <a:srgbClr val="004494"/>
                </a:solidFill>
                <a:ea typeface="+mj-ea"/>
                <a:cs typeface="+mj-cs"/>
              </a:rPr>
              <a:t>amélioration / détérioration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7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3305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052736"/>
            <a:ext cx="8460000" cy="773278"/>
          </a:xfrm>
        </p:spPr>
        <p:txBody>
          <a:bodyPr/>
          <a:lstStyle/>
          <a:p>
            <a:pPr marL="0"/>
            <a:r>
              <a:rPr lang="fr-BE" altLang="en-US" sz="2400" cap="all">
                <a:solidFill>
                  <a:srgbClr val="004494"/>
                </a:solidFill>
                <a:latin typeface="+mn-lt"/>
              </a:rPr>
              <a:t>Comment évaluer </a:t>
            </a:r>
            <a:br>
              <a:rPr lang="fr-BE" altLang="en-US" sz="2400" cap="all">
                <a:solidFill>
                  <a:srgbClr val="004494"/>
                </a:solidFill>
                <a:latin typeface="+mn-lt"/>
              </a:rPr>
            </a:br>
            <a:r>
              <a:rPr lang="fr-BE" altLang="en-US" sz="2400" cap="all">
                <a:solidFill>
                  <a:srgbClr val="004494"/>
                </a:solidFill>
                <a:latin typeface="+mn-lt"/>
              </a:rPr>
              <a:t>les risques</a:t>
            </a:r>
            <a:endParaRPr lang="fr-BE" sz="2400" cap="all">
              <a:solidFill>
                <a:srgbClr val="004494"/>
              </a:solidFill>
              <a:latin typeface="+mn-lt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1844824"/>
            <a:ext cx="846000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115000"/>
              </a:lnSpc>
              <a:spcAft>
                <a:spcPts val="1200"/>
              </a:spcAft>
            </a:pPr>
            <a:r>
              <a:rPr lang="fr-BE" sz="1800" b="1" i="0" cap="all" dirty="0">
                <a:solidFill>
                  <a:srgbClr val="004494"/>
                </a:solidFill>
                <a:ea typeface="+mj-ea"/>
                <a:cs typeface="+mj-cs"/>
              </a:rPr>
              <a:t>CADRE DE GESTION DES RISQUES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8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F8FC0A0F-0F4E-4EE5-BCB2-4DC758EFD4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183281"/>
              </p:ext>
            </p:extLst>
          </p:nvPr>
        </p:nvGraphicFramePr>
        <p:xfrm>
          <a:off x="215516" y="2240032"/>
          <a:ext cx="8712968" cy="44111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8292">
                  <a:extLst>
                    <a:ext uri="{9D8B030D-6E8A-4147-A177-3AD203B41FA5}">
                      <a16:colId xmlns:a16="http://schemas.microsoft.com/office/drawing/2014/main" val="684609493"/>
                    </a:ext>
                  </a:extLst>
                </a:gridCol>
                <a:gridCol w="6084676">
                  <a:extLst>
                    <a:ext uri="{9D8B030D-6E8A-4147-A177-3AD203B41FA5}">
                      <a16:colId xmlns:a16="http://schemas.microsoft.com/office/drawing/2014/main" val="924089274"/>
                    </a:ext>
                  </a:extLst>
                </a:gridCol>
              </a:tblGrid>
              <a:tr h="3469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fr-BE" sz="16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Catégorie de risques</a:t>
                      </a:r>
                      <a:endParaRPr lang="fr-BE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fr-B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Dimensions</a:t>
                      </a:r>
                    </a:p>
                  </a:txBody>
                  <a:tcPr marL="68580" marR="68580" marT="0" marB="0" anchor="ctr">
                    <a:solidFill>
                      <a:srgbClr val="0F54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922578"/>
                  </a:ext>
                </a:extLst>
              </a:tr>
              <a:tr h="116914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fr-BE" sz="14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Politique</a:t>
                      </a:r>
                      <a:endParaRPr lang="fr-BE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1FACE0"/>
                        </a:buClr>
                        <a:buFont typeface="EC Square Sans Pro" panose="020B0506040000020004" pitchFamily="34" charset="0"/>
                        <a:buChar char="‣"/>
                      </a:pPr>
                      <a:r>
                        <a:rPr lang="fr-B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Droits de l’Homme</a:t>
                      </a:r>
                    </a:p>
                    <a:p>
                      <a:pPr marL="171450" lvl="0" indent="-17145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1FACE0"/>
                        </a:buClr>
                        <a:buFont typeface="EC Square Sans Pro" panose="020B0506040000020004" pitchFamily="34" charset="0"/>
                        <a:buChar char="‣"/>
                      </a:pPr>
                      <a:r>
                        <a:rPr lang="fr-B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Démocratie</a:t>
                      </a:r>
                    </a:p>
                    <a:p>
                      <a:pPr marL="171450" lvl="0" indent="-17145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1FACE0"/>
                        </a:buClr>
                        <a:buFont typeface="EC Square Sans Pro" panose="020B0506040000020004" pitchFamily="34" charset="0"/>
                        <a:buChar char="‣"/>
                      </a:pPr>
                      <a:r>
                        <a:rPr lang="fr-B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État de droit</a:t>
                      </a:r>
                    </a:p>
                    <a:p>
                      <a:pPr marL="171450" lvl="0" indent="-17145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1FACE0"/>
                        </a:buClr>
                        <a:buFont typeface="EC Square Sans Pro" panose="020B0506040000020004" pitchFamily="34" charset="0"/>
                        <a:buChar char="‣"/>
                      </a:pPr>
                      <a:r>
                        <a:rPr lang="fr-B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Insécurité et conflit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484796"/>
                  </a:ext>
                </a:extLst>
              </a:tr>
              <a:tr h="8693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fr-BE" sz="14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Macroéconomie</a:t>
                      </a:r>
                      <a:endParaRPr lang="fr-BE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1FACE0"/>
                        </a:buClr>
                        <a:buFont typeface="EC Square Sans Pro" panose="020B0506040000020004" pitchFamily="34" charset="0"/>
                        <a:buChar char="‣"/>
                      </a:pPr>
                      <a:r>
                        <a:rPr lang="fr-B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Politique macroéconomique et secteur financier</a:t>
                      </a:r>
                    </a:p>
                    <a:p>
                      <a:pPr marL="171450" lvl="0" indent="-17145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1FACE0"/>
                        </a:buClr>
                        <a:buFont typeface="EC Square Sans Pro" panose="020B0506040000020004" pitchFamily="34" charset="0"/>
                        <a:buChar char="‣"/>
                      </a:pPr>
                      <a:r>
                        <a:rPr lang="fr-B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Viabilité de la dette</a:t>
                      </a:r>
                    </a:p>
                    <a:p>
                      <a:pPr marL="171450" lvl="0" indent="-17145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1FACE0"/>
                        </a:buClr>
                        <a:buFont typeface="EC Square Sans Pro" panose="020B0506040000020004" pitchFamily="34" charset="0"/>
                        <a:buChar char="‣"/>
                      </a:pPr>
                      <a:r>
                        <a:rPr lang="fr-B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Vulnérabilité et chocs exogènes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4123626"/>
                  </a:ext>
                </a:extLst>
              </a:tr>
              <a:tr h="5696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fr-BE" sz="14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Développement</a:t>
                      </a:r>
                      <a:endParaRPr lang="fr-BE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1FACE0"/>
                        </a:buClr>
                        <a:buFont typeface="EC Square Sans Pro" panose="020B0506040000020004" pitchFamily="34" charset="0"/>
                        <a:buChar char="‣"/>
                      </a:pPr>
                      <a:r>
                        <a:rPr lang="fr-B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Politique publique</a:t>
                      </a:r>
                    </a:p>
                    <a:p>
                      <a:pPr marL="171450" lvl="0" indent="-17145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1FACE0"/>
                        </a:buClr>
                        <a:buFont typeface="EC Square Sans Pro" panose="020B0506040000020004" pitchFamily="34" charset="0"/>
                        <a:buChar char="‣"/>
                      </a:pPr>
                      <a:r>
                        <a:rPr lang="fr-B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Efficacité du gouvernement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66213"/>
                  </a:ext>
                </a:extLst>
              </a:tr>
              <a:tr h="11862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fr-BE" sz="14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Gestion des finances publiques</a:t>
                      </a:r>
                      <a:endParaRPr lang="fr-BE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1FACE0"/>
                        </a:buClr>
                        <a:buFont typeface="EC Square Sans Pro" panose="020B0506040000020004" pitchFamily="34" charset="0"/>
                        <a:buChar char="‣"/>
                      </a:pPr>
                      <a:r>
                        <a:rPr lang="fr-B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Exhaustivité du budget</a:t>
                      </a:r>
                    </a:p>
                    <a:p>
                      <a:pPr marL="171450" lvl="0" indent="-17145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1FACE0"/>
                        </a:buClr>
                        <a:buFont typeface="EC Square Sans Pro" panose="020B0506040000020004" pitchFamily="34" charset="0"/>
                        <a:buChar char="‣"/>
                      </a:pPr>
                      <a:r>
                        <a:rPr lang="fr-B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Contrôles de l’exécution budgétaire</a:t>
                      </a:r>
                    </a:p>
                    <a:p>
                      <a:pPr marL="171450" lvl="0" indent="-17145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1FACE0"/>
                        </a:buClr>
                        <a:buFont typeface="EC Square Sans Pro" panose="020B0506040000020004" pitchFamily="34" charset="0"/>
                        <a:buChar char="‣"/>
                      </a:pPr>
                      <a:r>
                        <a:rPr lang="fr-B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Système de passation des marchés</a:t>
                      </a:r>
                    </a:p>
                    <a:p>
                      <a:pPr marL="171450" lvl="0" indent="-17145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1FACE0"/>
                        </a:buClr>
                        <a:buFont typeface="EC Square Sans Pro" panose="020B0506040000020004" pitchFamily="34" charset="0"/>
                        <a:buChar char="‣"/>
                      </a:pPr>
                      <a:r>
                        <a:rPr lang="fr-B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Audit externe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3822123"/>
                  </a:ext>
                </a:extLst>
              </a:tr>
              <a:tr h="2698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fr-BE" sz="14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Corruption/fraude</a:t>
                      </a:r>
                      <a:endParaRPr lang="fr-BE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 defTabSz="966788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1FACE0"/>
                        </a:buClr>
                        <a:buFont typeface="EC Square Sans Pro" panose="020B0506040000020004" pitchFamily="34" charset="0"/>
                        <a:buChar char="‣"/>
                      </a:pPr>
                      <a:r>
                        <a:rPr lang="fr-B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Corruption et fraude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4136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487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9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14" name="Tijdelijke aanduiding voor inhoud 3">
            <a:extLst>
              <a:ext uri="{FF2B5EF4-FFF2-40B4-BE49-F238E27FC236}">
                <a16:creationId xmlns:a16="http://schemas.microsoft.com/office/drawing/2014/main" id="{10FC5948-EA88-4805-99FC-595B25AD05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8680423"/>
              </p:ext>
            </p:extLst>
          </p:nvPr>
        </p:nvGraphicFramePr>
        <p:xfrm>
          <a:off x="323528" y="1413452"/>
          <a:ext cx="8497193" cy="5039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6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1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9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1224">
                <a:tc>
                  <a:txBody>
                    <a:bodyPr/>
                    <a:lstStyle/>
                    <a:p>
                      <a:pPr algn="ctr"/>
                      <a:r>
                        <a:rPr lang="nl-NL" sz="1600" dirty="0"/>
                        <a:t>Niveau de risque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/>
                        <a:t>Systèmes et structures</a:t>
                      </a:r>
                      <a:r>
                        <a:rPr lang="nl-NL" sz="1600" baseline="0" dirty="0"/>
                        <a:t> </a:t>
                      </a:r>
                      <a:r>
                        <a:rPr lang="nl-NL" sz="1600" dirty="0"/>
                        <a:t>institutionnelles en place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/>
                        <a:t>Impact sur</a:t>
                      </a:r>
                      <a:r>
                        <a:rPr lang="nl-NL" sz="1600" baseline="0" dirty="0"/>
                        <a:t> les objectifs en cas de réalisation du </a:t>
                      </a:r>
                      <a:r>
                        <a:rPr lang="nl-NL" sz="1600" dirty="0"/>
                        <a:t>risque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7100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2"/>
                          </a:solidFill>
                        </a:rPr>
                        <a:t>Faible</a:t>
                      </a:r>
                    </a:p>
                  </a:txBody>
                  <a:tcPr anchor="ctr">
                    <a:solidFill>
                      <a:srgbClr val="A6D86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2"/>
                          </a:solidFill>
                        </a:rPr>
                        <a:t>Sont suffisamment forts pour que</a:t>
                      </a:r>
                      <a:r>
                        <a:rPr lang="nl-NL" sz="1600" baseline="0" dirty="0">
                          <a:solidFill>
                            <a:schemeClr val="tx2"/>
                          </a:solidFill>
                        </a:rPr>
                        <a:t> l’évènement soit improbable</a:t>
                      </a:r>
                      <a:endParaRPr lang="nl-NL" sz="16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rgbClr val="A6D86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2"/>
                          </a:solidFill>
                        </a:rPr>
                        <a:t>Limité</a:t>
                      </a:r>
                    </a:p>
                  </a:txBody>
                  <a:tcPr anchor="ctr">
                    <a:solidFill>
                      <a:srgbClr val="A6D8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7230">
                <a:tc>
                  <a:txBody>
                    <a:bodyPr/>
                    <a:lstStyle/>
                    <a:p>
                      <a:r>
                        <a:rPr lang="nl-NL" sz="1600" dirty="0"/>
                        <a:t>Modéré</a:t>
                      </a:r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Devraient prévenir</a:t>
                      </a:r>
                      <a:r>
                        <a:rPr lang="nl-NL" sz="1600" baseline="0" dirty="0"/>
                        <a:t> la survenance de l’évènement mais un suivi est nécessaire</a:t>
                      </a:r>
                      <a:endParaRPr lang="nl-NL" sz="1600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Serait limité à un retard dans les réalisations</a:t>
                      </a:r>
                      <a:r>
                        <a:rPr lang="nl-NL" sz="1600" baseline="0" dirty="0"/>
                        <a:t> ou à des atteintes partielles des objectifs</a:t>
                      </a:r>
                      <a:endParaRPr lang="nl-NL" sz="1600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7230">
                <a:tc>
                  <a:txBody>
                    <a:bodyPr/>
                    <a:lstStyle/>
                    <a:p>
                      <a:r>
                        <a:rPr lang="nl-NL" sz="1600" dirty="0"/>
                        <a:t>Substantiel</a:t>
                      </a:r>
                    </a:p>
                  </a:txBody>
                  <a:tcPr anchor="ctr">
                    <a:solidFill>
                      <a:srgbClr val="FFD44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Ne sont pas suffisamment robustes pour prémunir contre</a:t>
                      </a:r>
                      <a:r>
                        <a:rPr lang="nl-NL" sz="1600" baseline="0" dirty="0"/>
                        <a:t> </a:t>
                      </a:r>
                      <a:r>
                        <a:rPr lang="nl-NL" sz="1600" dirty="0"/>
                        <a:t>les risques clés</a:t>
                      </a:r>
                    </a:p>
                  </a:txBody>
                  <a:tcPr anchor="ctr">
                    <a:solidFill>
                      <a:srgbClr val="FFD44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Bouleverserait</a:t>
                      </a:r>
                      <a:r>
                        <a:rPr lang="nl-NL" sz="1600" baseline="0" dirty="0"/>
                        <a:t> significativement </a:t>
                      </a:r>
                      <a:r>
                        <a:rPr lang="nl-NL" sz="1600" dirty="0"/>
                        <a:t>le programme ou l’atteinte des résultats envisagés</a:t>
                      </a:r>
                    </a:p>
                  </a:txBody>
                  <a:tcPr anchor="ctr">
                    <a:solidFill>
                      <a:srgbClr val="FFD4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7100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bg1"/>
                          </a:solidFill>
                        </a:rPr>
                        <a:t>Elevé</a:t>
                      </a:r>
                    </a:p>
                  </a:txBody>
                  <a:tcPr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bg1"/>
                          </a:solidFill>
                        </a:rPr>
                        <a:t>Sont trop faibles</a:t>
                      </a:r>
                      <a:r>
                        <a:rPr lang="nl-NL" sz="1600" baseline="0" dirty="0">
                          <a:solidFill>
                            <a:schemeClr val="bg1"/>
                          </a:solidFill>
                        </a:rPr>
                        <a:t> pour prévenir l’apparition de l’évènement</a:t>
                      </a:r>
                      <a:endParaRPr lang="nl-NL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bg1"/>
                          </a:solidFill>
                        </a:rPr>
                        <a:t>Devrait résulter</a:t>
                      </a:r>
                      <a:r>
                        <a:rPr lang="nl-NL" sz="1600" baseline="0" dirty="0">
                          <a:solidFill>
                            <a:schemeClr val="bg1"/>
                          </a:solidFill>
                        </a:rPr>
                        <a:t> en un (quasi-) échec</a:t>
                      </a:r>
                      <a:r>
                        <a:rPr lang="nl-NL" sz="1600" dirty="0">
                          <a:solidFill>
                            <a:schemeClr val="bg1"/>
                          </a:solidFill>
                        </a:rPr>
                        <a:t>. Les résultats ne seraient pas atteints. </a:t>
                      </a:r>
                    </a:p>
                  </a:txBody>
                  <a:tcPr anchor="ctr"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9831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9211</TotalTime>
  <Words>967</Words>
  <Application>Microsoft Office PowerPoint</Application>
  <PresentationFormat>On-screen Show (4:3)</PresentationFormat>
  <Paragraphs>155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Courier New</vt:lpstr>
      <vt:lpstr>EC Square Sans Pro</vt:lpstr>
      <vt:lpstr>Times New Roman</vt:lpstr>
      <vt:lpstr>Verdana</vt:lpstr>
      <vt:lpstr>Wingdings</vt:lpstr>
      <vt:lpstr>Slide_Master</vt:lpstr>
      <vt:lpstr>Appui Budgétaire</vt:lpstr>
      <vt:lpstr>Plan Module 3</vt:lpstr>
      <vt:lpstr>Trois types de risque :  extérieur, inhérent et de comportement</vt:lpstr>
      <vt:lpstr>Risque extérieur,  inhérent et de comportement</vt:lpstr>
      <vt:lpstr>Qu’est ce que la gestion des risques ?</vt:lpstr>
      <vt:lpstr>Plan Module 3</vt:lpstr>
      <vt:lpstr>Principales fonctions du CGR</vt:lpstr>
      <vt:lpstr>Comment évaluer  les risques</vt:lpstr>
      <vt:lpstr>PowerPoint Presentation</vt:lpstr>
      <vt:lpstr>Composantes du CGR</vt:lpstr>
      <vt:lpstr>2017 : actualisation</vt:lpstr>
      <vt:lpstr>Actualisation annuelle du CGR</vt:lpstr>
      <vt:lpstr>Importance du CGR et rôle du BSSC/FAST</vt:lpstr>
      <vt:lpstr>Distribution du risque en 2017, 96 CGRs</vt:lpstr>
      <vt:lpstr>Implications des niveaux de risques</vt:lpstr>
      <vt:lpstr>Exemples de mesures d’atténuation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ferrandes</dc:creator>
  <cp:lastModifiedBy>Florence Brosset-Heckel</cp:lastModifiedBy>
  <cp:revision>452</cp:revision>
  <cp:lastPrinted>2018-05-29T11:17:44Z</cp:lastPrinted>
  <dcterms:created xsi:type="dcterms:W3CDTF">2011-10-28T10:25:18Z</dcterms:created>
  <dcterms:modified xsi:type="dcterms:W3CDTF">2018-08-28T14:40:45Z</dcterms:modified>
</cp:coreProperties>
</file>