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8" r:id="rId2"/>
    <p:sldId id="272" r:id="rId3"/>
    <p:sldId id="287" r:id="rId4"/>
    <p:sldId id="288" r:id="rId5"/>
    <p:sldId id="289" r:id="rId6"/>
    <p:sldId id="290" r:id="rId7"/>
    <p:sldId id="291" r:id="rId8"/>
    <p:sldId id="275" r:id="rId9"/>
    <p:sldId id="292" r:id="rId10"/>
    <p:sldId id="293" r:id="rId11"/>
    <p:sldId id="294" r:id="rId12"/>
    <p:sldId id="295" r:id="rId13"/>
    <p:sldId id="296" r:id="rId14"/>
    <p:sldId id="297" r:id="rId15"/>
    <p:sldId id="271" r:id="rId16"/>
    <p:sldId id="300" r:id="rId17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lorence Brosset-Heckel" initials="FB" lastIdx="2" clrIdx="0">
    <p:extLst>
      <p:ext uri="{19B8F6BF-5375-455C-9EA6-DF929625EA0E}">
        <p15:presenceInfo xmlns:p15="http://schemas.microsoft.com/office/powerpoint/2012/main" userId="S-1-12-1-3149515318-1160582553-765632182-25588534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23C"/>
    <a:srgbClr val="1FACE0"/>
    <a:srgbClr val="FDB932"/>
    <a:srgbClr val="0F5494"/>
    <a:srgbClr val="FF3300"/>
    <a:srgbClr val="89C765"/>
    <a:srgbClr val="FFD624"/>
    <a:srgbClr val="FFFFFF"/>
    <a:srgbClr val="2D5EC1"/>
    <a:srgbClr val="E2F0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806" autoAdjust="0"/>
  </p:normalViewPr>
  <p:slideViewPr>
    <p:cSldViewPr>
      <p:cViewPr varScale="1">
        <p:scale>
          <a:sx n="59" d="100"/>
          <a:sy n="59" d="100"/>
        </p:scale>
        <p:origin x="1498" y="43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306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FCC3E5FE-A22E-4C99-9F04-9551C7813B5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4240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355"/>
            <a:ext cx="5438775" cy="446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0D581910-1000-4934-A4DB-C00CB7F3B0B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6181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This presentation covers chapters 2 and section 5.1. of the BS Guidelines </a:t>
            </a: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3271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9647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6618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3101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163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6857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217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5305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423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1305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6399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1624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3506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8873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912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CF397374-FFED-4283-B087-0C6DD4EB9D19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1118AE-C847-402C-9085-059A323F5C7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DF6EF-A12F-419C-A27B-ECF9C4D0DC3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2492375"/>
            <a:ext cx="8229600" cy="3529013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3E660EA-3F67-4F0F-8CA3-0689CF6FE49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83C0C-BC65-4367-9B8A-060D4801009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131744-F467-4931-A657-D41D7AA5387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8C0E1D-0405-4A7C-BA37-9F37509426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502AF-40B9-4FC6-8B1E-970A2E366E3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52376-05C3-49F6-9F29-C997789D0F0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82F08-E945-4099-B772-D2632179313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D23F8-2FEF-4843-9CDF-8BC54AFF927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DF399-8D94-4DF9-BD72-1C280334067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602768D2-4A8B-4330-BAE2-D1472A5B1CDF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85850539-7066-47AD-98AB-308808A464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65400"/>
            <a:ext cx="9180512" cy="790575"/>
          </a:xfrm>
        </p:spPr>
        <p:txBody>
          <a:bodyPr/>
          <a:lstStyle/>
          <a:p>
            <a:pPr algn="ctr"/>
            <a:r>
              <a:rPr lang="fr-BE" sz="6000" dirty="0">
                <a:latin typeface="+mj-lt"/>
              </a:rPr>
              <a:t>Appui Budgétaire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3D59D5-FDBC-4BB9-A7AE-938E12A70C4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5594" y="3716338"/>
            <a:ext cx="8532812" cy="230505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 lang="fr-BE" dirty="0">
                <a:ea typeface="+mn-ea"/>
                <a:cs typeface="+mn-cs"/>
              </a:rPr>
              <a:t>Module 4</a:t>
            </a:r>
          </a:p>
          <a:p>
            <a:pPr algn="ctr" eaLnBrk="1" hangingPunct="1">
              <a:defRPr/>
            </a:pPr>
            <a:endParaRPr lang="fr-BE" dirty="0">
              <a:ea typeface="+mn-ea"/>
              <a:cs typeface="+mn-cs"/>
            </a:endParaRPr>
          </a:p>
          <a:p>
            <a:pPr algn="ctr" eaLnBrk="1" hangingPunct="1">
              <a:defRPr/>
            </a:pPr>
            <a:r>
              <a:rPr lang="fr-BE" sz="3600" dirty="0"/>
              <a:t>Conception</a:t>
            </a:r>
          </a:p>
          <a:p>
            <a:pPr algn="ctr">
              <a:defRPr/>
            </a:pPr>
            <a:r>
              <a:rPr lang="fr-BE" b="0" dirty="0"/>
              <a:t>(Document d’action)</a:t>
            </a:r>
            <a:endParaRPr lang="en-GB" b="0" dirty="0"/>
          </a:p>
          <a:p>
            <a:pPr algn="ctr">
              <a:defRPr/>
            </a:pPr>
            <a:endParaRPr lang="fr-BE" b="0" dirty="0"/>
          </a:p>
          <a:p>
            <a:pPr algn="ctr" eaLnBrk="1" hangingPunct="1">
              <a:defRPr/>
            </a:pPr>
            <a:endParaRPr lang="en-GB" b="0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5984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24744"/>
            <a:ext cx="8460000" cy="773278"/>
          </a:xfrm>
        </p:spPr>
        <p:txBody>
          <a:bodyPr/>
          <a:lstStyle/>
          <a:p>
            <a:pPr marL="0"/>
            <a:r>
              <a:rPr lang="fr-BE" altLang="nl-NL" sz="2400" cap="all">
                <a:solidFill>
                  <a:srgbClr val="004494"/>
                </a:solidFill>
                <a:latin typeface="+mn-lt"/>
              </a:rPr>
              <a:t>Du DA à la CF : Annexes / DTAs</a:t>
            </a:r>
            <a:endParaRPr lang="fr-BE" sz="2400" cap="all">
              <a:solidFill>
                <a:srgbClr val="004494"/>
              </a:solidFill>
              <a:latin typeface="+mn-lt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45" y="1700808"/>
            <a:ext cx="846000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700" dirty="0">
                <a:solidFill>
                  <a:srgbClr val="004494"/>
                </a:solidFill>
              </a:rPr>
              <a:t>Le dernier Cadre de gestion des risques validé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700" dirty="0">
                <a:solidFill>
                  <a:srgbClr val="004494"/>
                </a:solidFill>
              </a:rPr>
              <a:t>Politique publique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700" dirty="0">
                <a:solidFill>
                  <a:srgbClr val="004494"/>
                </a:solidFill>
              </a:rPr>
              <a:t>Liste indicative des indicateurs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700" dirty="0">
                <a:solidFill>
                  <a:srgbClr val="004494"/>
                </a:solidFill>
              </a:rPr>
              <a:t>Stabilité macroéconomique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700" dirty="0">
                <a:solidFill>
                  <a:srgbClr val="004494"/>
                </a:solidFill>
              </a:rPr>
              <a:t>Gestion des finances publiques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700" dirty="0">
                <a:solidFill>
                  <a:srgbClr val="004494"/>
                </a:solidFill>
              </a:rPr>
              <a:t>Transparence et contrôle du budget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700" dirty="0">
                <a:solidFill>
                  <a:srgbClr val="004494"/>
                </a:solidFill>
              </a:rPr>
              <a:t>Evaluation des valeurs fondamentales (C-ODD seulement)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700" dirty="0">
                <a:solidFill>
                  <a:srgbClr val="004494"/>
                </a:solidFill>
              </a:rPr>
              <a:t>Annexe 1 : Indicateurs de performance pour décaissement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700" dirty="0">
                <a:solidFill>
                  <a:srgbClr val="004494"/>
                </a:solidFill>
              </a:rPr>
              <a:t>Annexe 2 : Dispositions pour décaissements et calendrier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700" dirty="0">
                <a:solidFill>
                  <a:srgbClr val="004494"/>
                </a:solidFill>
              </a:rPr>
              <a:t>Annexe 3 : Cadre de suivi de la performance (quand disponible)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700" dirty="0">
                <a:solidFill>
                  <a:srgbClr val="004494"/>
                </a:solidFill>
              </a:rPr>
              <a:t>Evaluations de questions transversales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700" dirty="0">
                <a:solidFill>
                  <a:srgbClr val="004494"/>
                </a:solidFill>
              </a:rPr>
              <a:t>Matrice des donateurs (optionnel)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fr-BE" sz="1700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10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283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800" cap="all">
                <a:solidFill>
                  <a:srgbClr val="004494"/>
                </a:solidFill>
                <a:latin typeface="+mn-lt"/>
              </a:rPr>
              <a:t>Plan Module 5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CB3C7777-2334-4391-9C62-3213EAF2C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000" y="2276872"/>
            <a:ext cx="8460000" cy="4752528"/>
          </a:xfrm>
        </p:spPr>
        <p:txBody>
          <a:bodyPr/>
          <a:lstStyle/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  <a:defRPr/>
            </a:pPr>
            <a:r>
              <a:rPr lang="fr-BE" sz="2000" i="0" dirty="0">
                <a:solidFill>
                  <a:srgbClr val="004494"/>
                </a:solidFill>
              </a:rPr>
              <a:t>Le cycle des contrats d’AB UE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  <a:defRPr/>
            </a:pPr>
            <a:r>
              <a:rPr lang="fr-BE" sz="2000" i="0" dirty="0">
                <a:solidFill>
                  <a:srgbClr val="004494"/>
                </a:solidFill>
              </a:rPr>
              <a:t>Le document d’action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  <a:defRPr/>
            </a:pPr>
            <a:r>
              <a:rPr lang="fr-BE" sz="2000" b="1" i="0" cap="all" dirty="0">
                <a:solidFill>
                  <a:srgbClr val="C00000"/>
                </a:solidFill>
              </a:rPr>
              <a:t>Le document d’action dans les situations de fragilité</a:t>
            </a:r>
          </a:p>
        </p:txBody>
      </p:sp>
      <p:sp>
        <p:nvSpPr>
          <p:cNvPr id="48" name="Espace réservé du numéro de diapositive 9">
            <a:extLst>
              <a:ext uri="{FF2B5EF4-FFF2-40B4-BE49-F238E27FC236}">
                <a16:creationId xmlns:a16="http://schemas.microsoft.com/office/drawing/2014/main" id="{9E6C56E6-8C19-415C-8560-1960B818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11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7105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999538"/>
            <a:ext cx="8460000" cy="773278"/>
          </a:xfrm>
        </p:spPr>
        <p:txBody>
          <a:bodyPr/>
          <a:lstStyle/>
          <a:p>
            <a:pPr marL="0"/>
            <a:r>
              <a:rPr lang="fr-BE" altLang="nl-NL" sz="2400" cap="all" dirty="0">
                <a:solidFill>
                  <a:srgbClr val="004494"/>
                </a:solidFill>
                <a:latin typeface="+mn-lt"/>
              </a:rPr>
              <a:t>Situations de </a:t>
            </a:r>
            <a:br>
              <a:rPr lang="fr-BE" altLang="nl-NL" sz="2400" cap="all" dirty="0">
                <a:solidFill>
                  <a:srgbClr val="004494"/>
                </a:solidFill>
                <a:latin typeface="+mn-lt"/>
              </a:rPr>
            </a:br>
            <a:r>
              <a:rPr lang="fr-BE" altLang="nl-NL" sz="2400" cap="all" dirty="0">
                <a:solidFill>
                  <a:srgbClr val="004494"/>
                </a:solidFill>
                <a:latin typeface="+mn-lt"/>
              </a:rPr>
              <a:t>conflit et fragilité</a:t>
            </a:r>
            <a:endParaRPr lang="fr-BE" sz="2400" cap="all" dirty="0">
              <a:solidFill>
                <a:srgbClr val="004494"/>
              </a:solidFill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12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3F02423-584C-4459-B80F-640873EE7655}"/>
              </a:ext>
            </a:extLst>
          </p:cNvPr>
          <p:cNvSpPr txBox="1">
            <a:spLocks/>
          </p:cNvSpPr>
          <p:nvPr/>
        </p:nvSpPr>
        <p:spPr bwMode="auto">
          <a:xfrm>
            <a:off x="5076056" y="980728"/>
            <a:ext cx="4067944" cy="773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0" algn="ctr"/>
            <a:r>
              <a:rPr lang="fr-BE" altLang="nl-NL" sz="2000" dirty="0">
                <a:latin typeface="+mn-lt"/>
              </a:rPr>
              <a:t>Politiques que l’UE </a:t>
            </a:r>
          </a:p>
          <a:p>
            <a:pPr marL="0" algn="ctr"/>
            <a:r>
              <a:rPr lang="fr-BE" altLang="nl-NL" sz="2000" dirty="0">
                <a:latin typeface="+mn-lt"/>
              </a:rPr>
              <a:t>peut soutenir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3EEA51-FBD6-40B8-BF5E-30A91F834ACF}"/>
              </a:ext>
            </a:extLst>
          </p:cNvPr>
          <p:cNvSpPr/>
          <p:nvPr/>
        </p:nvSpPr>
        <p:spPr bwMode="auto">
          <a:xfrm>
            <a:off x="2699792" y="1808968"/>
            <a:ext cx="6336000" cy="1332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9ADA32C-86D7-4B6E-BAA3-460441772481}"/>
              </a:ext>
            </a:extLst>
          </p:cNvPr>
          <p:cNvSpPr txBox="1"/>
          <p:nvPr/>
        </p:nvSpPr>
        <p:spPr>
          <a:xfrm>
            <a:off x="2699792" y="1808968"/>
            <a:ext cx="6336000" cy="13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 eaLnBrk="1" hangingPunct="1"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Investir dans l’inclusion économique, sociale et politique.</a:t>
            </a:r>
          </a:p>
          <a:p>
            <a:pPr marL="171450" lvl="1" indent="-171450" eaLnBrk="1" hangingPunct="1"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Soutenir un dialogue constructif avec les citoyens et entre groupes sociaux. </a:t>
            </a:r>
          </a:p>
          <a:p>
            <a:pPr marL="171450" lvl="1" indent="-171450" eaLnBrk="1" hangingPunct="1"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Développer ou réformer les systèmes de sécurité et justice.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88AD6B2-049A-49FA-BC82-7854D30800E8}"/>
              </a:ext>
            </a:extLst>
          </p:cNvPr>
          <p:cNvSpPr/>
          <p:nvPr/>
        </p:nvSpPr>
        <p:spPr bwMode="auto">
          <a:xfrm>
            <a:off x="2699792" y="3224362"/>
            <a:ext cx="6336000" cy="1116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74D6EC9-C35E-4A11-8A0C-239263573428}"/>
              </a:ext>
            </a:extLst>
          </p:cNvPr>
          <p:cNvSpPr/>
          <p:nvPr/>
        </p:nvSpPr>
        <p:spPr bwMode="auto">
          <a:xfrm>
            <a:off x="2699792" y="4394490"/>
            <a:ext cx="6336000" cy="1080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DB93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CB613475-A173-4DF2-AF93-340DE74B7271}"/>
              </a:ext>
            </a:extLst>
          </p:cNvPr>
          <p:cNvGrpSpPr/>
          <p:nvPr/>
        </p:nvGrpSpPr>
        <p:grpSpPr>
          <a:xfrm>
            <a:off x="30829" y="1808968"/>
            <a:ext cx="2700218" cy="1332000"/>
            <a:chOff x="215598" y="1700808"/>
            <a:chExt cx="2700218" cy="1512000"/>
          </a:xfrm>
        </p:grpSpPr>
        <p:sp>
          <p:nvSpPr>
            <p:cNvPr id="14" name="Flèche : pentagone 13">
              <a:extLst>
                <a:ext uri="{FF2B5EF4-FFF2-40B4-BE49-F238E27FC236}">
                  <a16:creationId xmlns:a16="http://schemas.microsoft.com/office/drawing/2014/main" id="{8D390A72-1188-48F6-9400-2DA94E037CB8}"/>
                </a:ext>
              </a:extLst>
            </p:cNvPr>
            <p:cNvSpPr/>
            <p:nvPr/>
          </p:nvSpPr>
          <p:spPr bwMode="auto">
            <a:xfrm rot="10800000">
              <a:off x="215598" y="1700808"/>
              <a:ext cx="756000" cy="1512000"/>
            </a:xfrm>
            <a:prstGeom prst="homePlate">
              <a:avLst>
                <a:gd name="adj" fmla="val 50000"/>
              </a:avLst>
            </a:prstGeom>
            <a:solidFill>
              <a:srgbClr val="2D9E48"/>
            </a:solidFill>
            <a:ln w="9525" cap="flat" cmpd="sng" algn="ctr">
              <a:solidFill>
                <a:srgbClr val="2D9E4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1053431-C800-4F38-BA8D-2DFF5CFD1CD9}"/>
                </a:ext>
              </a:extLst>
            </p:cNvPr>
            <p:cNvSpPr/>
            <p:nvPr/>
          </p:nvSpPr>
          <p:spPr bwMode="auto">
            <a:xfrm>
              <a:off x="901484" y="1701737"/>
              <a:ext cx="2014332" cy="1510143"/>
            </a:xfrm>
            <a:prstGeom prst="rect">
              <a:avLst/>
            </a:prstGeom>
            <a:solidFill>
              <a:srgbClr val="2D9E48"/>
            </a:solidFill>
            <a:ln w="9525" cap="flat" cmpd="sng" algn="ctr">
              <a:solidFill>
                <a:srgbClr val="2D9E4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8B779DC9-2AAD-47FB-A633-5633BE494918}"/>
              </a:ext>
            </a:extLst>
          </p:cNvPr>
          <p:cNvGrpSpPr/>
          <p:nvPr/>
        </p:nvGrpSpPr>
        <p:grpSpPr>
          <a:xfrm>
            <a:off x="30830" y="3224362"/>
            <a:ext cx="2700217" cy="1116000"/>
            <a:chOff x="215599" y="3349700"/>
            <a:chExt cx="2700217" cy="1512000"/>
          </a:xfrm>
        </p:grpSpPr>
        <p:sp>
          <p:nvSpPr>
            <p:cNvPr id="17" name="Flèche : pentagone 16">
              <a:extLst>
                <a:ext uri="{FF2B5EF4-FFF2-40B4-BE49-F238E27FC236}">
                  <a16:creationId xmlns:a16="http://schemas.microsoft.com/office/drawing/2014/main" id="{9572CCF3-7A09-4C36-94D7-A08F9C84888E}"/>
                </a:ext>
              </a:extLst>
            </p:cNvPr>
            <p:cNvSpPr/>
            <p:nvPr/>
          </p:nvSpPr>
          <p:spPr bwMode="auto">
            <a:xfrm rot="10800000">
              <a:off x="215599" y="3349700"/>
              <a:ext cx="756000" cy="1512000"/>
            </a:xfrm>
            <a:prstGeom prst="homePlate">
              <a:avLst/>
            </a:prstGeom>
            <a:solidFill>
              <a:srgbClr val="F5823C"/>
            </a:solidFill>
            <a:ln w="9525" cap="flat" cmpd="sng" algn="ctr">
              <a:solidFill>
                <a:srgbClr val="F5823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8BCF996-1E9A-4B07-AF9D-626A11DB8E92}"/>
                </a:ext>
              </a:extLst>
            </p:cNvPr>
            <p:cNvSpPr/>
            <p:nvPr/>
          </p:nvSpPr>
          <p:spPr bwMode="auto">
            <a:xfrm>
              <a:off x="901484" y="3350629"/>
              <a:ext cx="2014332" cy="1510143"/>
            </a:xfrm>
            <a:prstGeom prst="rect">
              <a:avLst/>
            </a:prstGeom>
            <a:solidFill>
              <a:srgbClr val="F5823C"/>
            </a:solidFill>
            <a:ln w="9525" cap="flat" cmpd="sng" algn="ctr">
              <a:solidFill>
                <a:srgbClr val="F5823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3749EE2A-37BB-4B31-8A14-EFC4634636C3}"/>
              </a:ext>
            </a:extLst>
          </p:cNvPr>
          <p:cNvGrpSpPr/>
          <p:nvPr/>
        </p:nvGrpSpPr>
        <p:grpSpPr>
          <a:xfrm>
            <a:off x="30830" y="4394490"/>
            <a:ext cx="2700217" cy="1080000"/>
            <a:chOff x="215599" y="5008282"/>
            <a:chExt cx="2700217" cy="1512000"/>
          </a:xfrm>
          <a:solidFill>
            <a:srgbClr val="FDB932"/>
          </a:solidFill>
        </p:grpSpPr>
        <p:sp>
          <p:nvSpPr>
            <p:cNvPr id="20" name="Flèche : pentagone 19">
              <a:extLst>
                <a:ext uri="{FF2B5EF4-FFF2-40B4-BE49-F238E27FC236}">
                  <a16:creationId xmlns:a16="http://schemas.microsoft.com/office/drawing/2014/main" id="{26FA4636-C95D-4296-86F6-E04CA02B4789}"/>
                </a:ext>
              </a:extLst>
            </p:cNvPr>
            <p:cNvSpPr/>
            <p:nvPr/>
          </p:nvSpPr>
          <p:spPr bwMode="auto">
            <a:xfrm rot="10800000">
              <a:off x="215599" y="5008282"/>
              <a:ext cx="756000" cy="1512000"/>
            </a:xfrm>
            <a:prstGeom prst="homePlate">
              <a:avLst/>
            </a:prstGeom>
            <a:grpFill/>
            <a:ln w="9525" cap="flat" cmpd="sng" algn="ctr">
              <a:solidFill>
                <a:srgbClr val="FDB93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8A7F278-695F-4A39-BC68-9F9A9BF56A27}"/>
                </a:ext>
              </a:extLst>
            </p:cNvPr>
            <p:cNvSpPr/>
            <p:nvPr/>
          </p:nvSpPr>
          <p:spPr bwMode="auto">
            <a:xfrm>
              <a:off x="901484" y="5009210"/>
              <a:ext cx="2014332" cy="1510143"/>
            </a:xfrm>
            <a:prstGeom prst="rect">
              <a:avLst/>
            </a:prstGeom>
            <a:grpFill/>
            <a:ln w="9525" cap="flat" cmpd="sng" algn="ctr">
              <a:solidFill>
                <a:srgbClr val="FDB93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sp>
        <p:nvSpPr>
          <p:cNvPr id="22" name="ZoneTexte 21">
            <a:extLst>
              <a:ext uri="{FF2B5EF4-FFF2-40B4-BE49-F238E27FC236}">
                <a16:creationId xmlns:a16="http://schemas.microsoft.com/office/drawing/2014/main" id="{522532A8-D1D9-426F-BF19-CF3880830CD0}"/>
              </a:ext>
            </a:extLst>
          </p:cNvPr>
          <p:cNvSpPr txBox="1"/>
          <p:nvPr/>
        </p:nvSpPr>
        <p:spPr>
          <a:xfrm>
            <a:off x="251808" y="1905582"/>
            <a:ext cx="2592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 eaLnBrk="1" hangingPunct="1">
              <a:buNone/>
              <a:defRPr/>
            </a:pPr>
            <a:r>
              <a:rPr lang="fr-BE" sz="1800" b="1" dirty="0">
                <a:solidFill>
                  <a:schemeClr val="bg1"/>
                </a:solidFill>
                <a:latin typeface="+mn-lt"/>
              </a:rPr>
              <a:t>Problématiques </a:t>
            </a:r>
          </a:p>
          <a:p>
            <a:pPr marL="0" indent="0" algn="ctr" eaLnBrk="1" hangingPunct="1">
              <a:buNone/>
              <a:defRPr/>
            </a:pPr>
            <a:r>
              <a:rPr lang="fr-BE" sz="1800" b="1" dirty="0">
                <a:solidFill>
                  <a:schemeClr val="bg1"/>
                </a:solidFill>
                <a:latin typeface="+mn-lt"/>
              </a:rPr>
              <a:t>de sécurité </a:t>
            </a:r>
          </a:p>
          <a:p>
            <a:pPr marL="0" indent="0" algn="ctr" eaLnBrk="1" hangingPunct="1">
              <a:buNone/>
              <a:defRPr/>
            </a:pPr>
            <a:r>
              <a:rPr lang="fr-BE" sz="1600" dirty="0">
                <a:solidFill>
                  <a:schemeClr val="bg1"/>
                </a:solidFill>
                <a:latin typeface="+mn-lt"/>
              </a:rPr>
              <a:t>violence chronique, trafics illégaux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87DE4D8-3FB0-4045-97D2-DEDDA3CBBB85}"/>
              </a:ext>
            </a:extLst>
          </p:cNvPr>
          <p:cNvSpPr txBox="1"/>
          <p:nvPr/>
        </p:nvSpPr>
        <p:spPr>
          <a:xfrm>
            <a:off x="251808" y="3212976"/>
            <a:ext cx="2592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FFFFFF"/>
              </a:buClr>
              <a:defRPr/>
            </a:pPr>
            <a:r>
              <a:rPr lang="fr-BE" sz="1800" b="1" dirty="0">
                <a:solidFill>
                  <a:schemeClr val="bg1"/>
                </a:solidFill>
                <a:latin typeface="+mn-lt"/>
              </a:rPr>
              <a:t>Problématiques </a:t>
            </a:r>
          </a:p>
          <a:p>
            <a:pPr algn="ctr">
              <a:buClr>
                <a:srgbClr val="FFFFFF"/>
              </a:buClr>
              <a:defRPr/>
            </a:pPr>
            <a:r>
              <a:rPr lang="fr-BE" sz="1800" b="1" dirty="0">
                <a:solidFill>
                  <a:schemeClr val="bg1"/>
                </a:solidFill>
                <a:latin typeface="+mn-lt"/>
              </a:rPr>
              <a:t>de capacité</a:t>
            </a:r>
          </a:p>
          <a:p>
            <a:pPr algn="ctr">
              <a:buClr>
                <a:srgbClr val="FFFFFF"/>
              </a:buClr>
              <a:defRPr/>
            </a:pPr>
            <a:r>
              <a:rPr lang="fr-BE" sz="1600" dirty="0">
                <a:solidFill>
                  <a:schemeClr val="bg1"/>
                </a:solidFill>
                <a:latin typeface="+mn-lt"/>
              </a:rPr>
              <a:t>Faible capacité à fournir des services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1EE7E75-6CF6-4DB4-A614-4BBE8CB16656}"/>
              </a:ext>
            </a:extLst>
          </p:cNvPr>
          <p:cNvSpPr txBox="1"/>
          <p:nvPr/>
        </p:nvSpPr>
        <p:spPr>
          <a:xfrm>
            <a:off x="251808" y="4365104"/>
            <a:ext cx="2592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 eaLnBrk="1" hangingPunct="1">
              <a:buClr>
                <a:srgbClr val="FFFFFF"/>
              </a:buClr>
              <a:buNone/>
              <a:defRPr/>
            </a:pPr>
            <a:r>
              <a:rPr lang="fr-BE" sz="1800" b="1" dirty="0">
                <a:solidFill>
                  <a:schemeClr val="bg1"/>
                </a:solidFill>
                <a:latin typeface="+mn-lt"/>
              </a:rPr>
              <a:t>Problématiques </a:t>
            </a:r>
          </a:p>
          <a:p>
            <a:pPr marL="0" indent="0" algn="ctr" eaLnBrk="1" hangingPunct="1">
              <a:buClr>
                <a:srgbClr val="FFFFFF"/>
              </a:buClr>
              <a:buNone/>
              <a:defRPr/>
            </a:pPr>
            <a:r>
              <a:rPr lang="fr-BE" sz="1800" b="1" dirty="0">
                <a:solidFill>
                  <a:schemeClr val="bg1"/>
                </a:solidFill>
                <a:latin typeface="+mn-lt"/>
              </a:rPr>
              <a:t>de légitimité</a:t>
            </a:r>
          </a:p>
          <a:p>
            <a:pPr marL="0" indent="0" algn="ctr" eaLnBrk="1" hangingPunct="1">
              <a:buClr>
                <a:srgbClr val="FFFFFF"/>
              </a:buClr>
              <a:buNone/>
              <a:defRPr/>
            </a:pPr>
            <a:r>
              <a:rPr lang="fr-BE" sz="1600" dirty="0">
                <a:solidFill>
                  <a:schemeClr val="bg1"/>
                </a:solidFill>
                <a:latin typeface="+mn-lt"/>
              </a:rPr>
              <a:t>Faible légitimité (violation des règles)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CA701511-68F7-4AAF-846F-A6F8C1E8A440}"/>
              </a:ext>
            </a:extLst>
          </p:cNvPr>
          <p:cNvSpPr txBox="1"/>
          <p:nvPr/>
        </p:nvSpPr>
        <p:spPr>
          <a:xfrm>
            <a:off x="2699792" y="3243753"/>
            <a:ext cx="633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 eaLnBrk="1" hangingPunct="1"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Renforcer les capacités à fournir des services publics.</a:t>
            </a:r>
          </a:p>
          <a:p>
            <a:pPr marL="171450" lvl="1" indent="-171450" eaLnBrk="1" hangingPunct="1"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Investir dans le climat des affaires (yc justice).</a:t>
            </a:r>
          </a:p>
          <a:p>
            <a:pPr marL="171450" lvl="1" indent="-171450" eaLnBrk="1" hangingPunct="1"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Accroître la mobilisation des ressources financières nationales.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64A0D20B-8AE3-472C-8DD2-E50986F547DA}"/>
              </a:ext>
            </a:extLst>
          </p:cNvPr>
          <p:cNvSpPr txBox="1"/>
          <p:nvPr/>
        </p:nvSpPr>
        <p:spPr>
          <a:xfrm>
            <a:off x="2699792" y="4480520"/>
            <a:ext cx="63360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defTabSz="966788" eaLnBrk="0" hangingPunct="0">
              <a:spcBef>
                <a:spcPts val="600"/>
              </a:spcBef>
              <a:buClr>
                <a:srgbClr val="FDB932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Soutenir la société civile et les médias.</a:t>
            </a:r>
          </a:p>
          <a:p>
            <a:pPr marL="171450" indent="-171450" defTabSz="966788" eaLnBrk="0" hangingPunct="0">
              <a:spcBef>
                <a:spcPts val="600"/>
              </a:spcBef>
              <a:buClr>
                <a:srgbClr val="FDB932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Soutenir le cycle électoral complet et les partis politiques.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63915A8-713A-4BDB-87CD-D657423B3297}"/>
              </a:ext>
            </a:extLst>
          </p:cNvPr>
          <p:cNvSpPr/>
          <p:nvPr/>
        </p:nvSpPr>
        <p:spPr bwMode="auto">
          <a:xfrm>
            <a:off x="2699792" y="5517232"/>
            <a:ext cx="6336000" cy="100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57FB3780-9963-4E0E-8283-4E68CC1482F8}"/>
              </a:ext>
            </a:extLst>
          </p:cNvPr>
          <p:cNvGrpSpPr/>
          <p:nvPr/>
        </p:nvGrpSpPr>
        <p:grpSpPr>
          <a:xfrm>
            <a:off x="52065" y="5517232"/>
            <a:ext cx="2700217" cy="1008000"/>
            <a:chOff x="215599" y="5008282"/>
            <a:chExt cx="2700217" cy="1512000"/>
          </a:xfrm>
        </p:grpSpPr>
        <p:sp>
          <p:nvSpPr>
            <p:cNvPr id="29" name="Flèche : pentagone 28">
              <a:extLst>
                <a:ext uri="{FF2B5EF4-FFF2-40B4-BE49-F238E27FC236}">
                  <a16:creationId xmlns:a16="http://schemas.microsoft.com/office/drawing/2014/main" id="{C14FFE5A-EF14-4976-8C0B-76B16CB04133}"/>
                </a:ext>
              </a:extLst>
            </p:cNvPr>
            <p:cNvSpPr/>
            <p:nvPr/>
          </p:nvSpPr>
          <p:spPr bwMode="auto">
            <a:xfrm rot="10800000">
              <a:off x="215599" y="5008282"/>
              <a:ext cx="756000" cy="1512000"/>
            </a:xfrm>
            <a:prstGeom prst="homePlate">
              <a:avLst/>
            </a:prstGeom>
            <a:solidFill>
              <a:srgbClr val="1FACE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586DF5FE-1762-4B30-AB33-C4E1049AF0A3}"/>
                </a:ext>
              </a:extLst>
            </p:cNvPr>
            <p:cNvSpPr/>
            <p:nvPr/>
          </p:nvSpPr>
          <p:spPr bwMode="auto">
            <a:xfrm>
              <a:off x="901484" y="5009210"/>
              <a:ext cx="2014332" cy="1510143"/>
            </a:xfrm>
            <a:prstGeom prst="rect">
              <a:avLst/>
            </a:prstGeom>
            <a:solidFill>
              <a:srgbClr val="1FACE0"/>
            </a:solidFill>
            <a:ln w="9525" cap="flat" cmpd="sng" algn="ctr">
              <a:solidFill>
                <a:srgbClr val="1FACE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sp>
        <p:nvSpPr>
          <p:cNvPr id="31" name="ZoneTexte 30">
            <a:extLst>
              <a:ext uri="{FF2B5EF4-FFF2-40B4-BE49-F238E27FC236}">
                <a16:creationId xmlns:a16="http://schemas.microsoft.com/office/drawing/2014/main" id="{B8693D11-F391-47F0-B7C6-57ED99F7B56C}"/>
              </a:ext>
            </a:extLst>
          </p:cNvPr>
          <p:cNvSpPr txBox="1"/>
          <p:nvPr/>
        </p:nvSpPr>
        <p:spPr>
          <a:xfrm>
            <a:off x="251808" y="5698067"/>
            <a:ext cx="25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FFFFFF"/>
              </a:buClr>
              <a:defRPr/>
            </a:pPr>
            <a:r>
              <a:rPr lang="fr-BE" sz="1800" b="1" dirty="0">
                <a:solidFill>
                  <a:schemeClr val="bg1"/>
                </a:solidFill>
                <a:latin typeface="+mn-lt"/>
              </a:rPr>
              <a:t>Problématiques multiples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444AC1BC-DCD2-47F0-ABB4-93E13B338217}"/>
              </a:ext>
            </a:extLst>
          </p:cNvPr>
          <p:cNvSpPr txBox="1"/>
          <p:nvPr/>
        </p:nvSpPr>
        <p:spPr>
          <a:xfrm>
            <a:off x="2699792" y="5528790"/>
            <a:ext cx="63360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66788" eaLnBrk="0" hangingPunct="0">
              <a:spcBef>
                <a:spcPts val="600"/>
              </a:spcBef>
              <a:buClr>
                <a:srgbClr val="1FACE0"/>
              </a:buClr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Approche holistique et séquencée :</a:t>
            </a:r>
          </a:p>
          <a:p>
            <a:pPr marL="171450" indent="-171450" defTabSz="966788" eaLnBrk="0" hangingPunct="0">
              <a:spcBef>
                <a:spcPts val="6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Focus sur l’aide humanitaire et la sécurité. </a:t>
            </a:r>
          </a:p>
          <a:p>
            <a:pPr marL="171450" indent="-171450" defTabSz="966788" eaLnBrk="0" hangingPunct="0">
              <a:spcBef>
                <a:spcPts val="6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Etablir les bases pour des politiques légitimes.</a:t>
            </a:r>
          </a:p>
        </p:txBody>
      </p:sp>
    </p:spTree>
    <p:extLst>
      <p:ext uri="{BB962C8B-B14F-4D97-AF65-F5344CB8AC3E}">
        <p14:creationId xmlns:p14="http://schemas.microsoft.com/office/powerpoint/2010/main" val="1543335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1" grpId="0" animBg="1"/>
      <p:bldP spid="12" grpId="0" animBg="1"/>
      <p:bldP spid="22" grpId="0"/>
      <p:bldP spid="23" grpId="0"/>
      <p:bldP spid="24" grpId="0"/>
      <p:bldP spid="25" grpId="0"/>
      <p:bldP spid="26" grpId="0"/>
      <p:bldP spid="27" grpId="0" animBg="1"/>
      <p:bldP spid="31" grpId="0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980728"/>
            <a:ext cx="8460000" cy="773278"/>
          </a:xfrm>
        </p:spPr>
        <p:txBody>
          <a:bodyPr/>
          <a:lstStyle/>
          <a:p>
            <a:pPr marL="0"/>
            <a:r>
              <a:rPr lang="fr-BE" altLang="nl-NL" sz="2400" cap="all" dirty="0">
                <a:solidFill>
                  <a:srgbClr val="004494"/>
                </a:solidFill>
                <a:latin typeface="+mn-lt"/>
              </a:rPr>
              <a:t>Feuille de route </a:t>
            </a:r>
            <a:br>
              <a:rPr lang="fr-BE" altLang="nl-NL" sz="2400" cap="all" dirty="0">
                <a:solidFill>
                  <a:srgbClr val="004494"/>
                </a:solidFill>
                <a:latin typeface="+mn-lt"/>
              </a:rPr>
            </a:br>
            <a:r>
              <a:rPr lang="fr-BE" altLang="nl-NL" sz="2400" cap="all" dirty="0">
                <a:solidFill>
                  <a:srgbClr val="004494"/>
                </a:solidFill>
                <a:latin typeface="+mn-lt"/>
              </a:rPr>
              <a:t>pour un CCER</a:t>
            </a:r>
            <a:endParaRPr lang="fr-BE" sz="2400" cap="all" dirty="0">
              <a:solidFill>
                <a:srgbClr val="004494"/>
              </a:solidFill>
              <a:latin typeface="+mn-lt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45" y="1772816"/>
            <a:ext cx="8460000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300"/>
              </a:spcAft>
              <a:buFontTx/>
              <a:buNone/>
              <a:defRPr/>
            </a:pPr>
            <a:r>
              <a:rPr lang="fr-BE" sz="2000" b="1" i="0" dirty="0"/>
              <a:t>Huit étapes pour une feuille de route :</a:t>
            </a:r>
          </a:p>
          <a:p>
            <a:pPr marL="0" indent="0">
              <a:spcBef>
                <a:spcPts val="600"/>
              </a:spcBef>
              <a:spcAft>
                <a:spcPts val="300"/>
              </a:spcAft>
              <a:buFontTx/>
              <a:buNone/>
              <a:defRPr/>
            </a:pPr>
            <a:endParaRPr lang="fr-BE" sz="800" i="0" dirty="0"/>
          </a:p>
          <a:p>
            <a:pPr>
              <a:spcBef>
                <a:spcPts val="600"/>
              </a:spcBef>
              <a:spcAft>
                <a:spcPts val="300"/>
              </a:spcAft>
              <a:buClr>
                <a:srgbClr val="0F5494"/>
              </a:buClr>
              <a:buSzPct val="100000"/>
              <a:buFont typeface="+mj-lt"/>
              <a:buAutoNum type="arabicPeriod"/>
              <a:defRPr/>
            </a:pPr>
            <a:r>
              <a:rPr lang="fr-BE" sz="1800" b="1" i="0" dirty="0"/>
              <a:t>Evaluation </a:t>
            </a:r>
            <a:r>
              <a:rPr lang="fr-BE" sz="1800" i="0" dirty="0"/>
              <a:t>de la situation de fragilité. </a:t>
            </a:r>
          </a:p>
          <a:p>
            <a:pPr>
              <a:spcBef>
                <a:spcPts val="600"/>
              </a:spcBef>
              <a:spcAft>
                <a:spcPts val="300"/>
              </a:spcAft>
              <a:buClr>
                <a:srgbClr val="0F5494"/>
              </a:buClr>
              <a:buSzPct val="100000"/>
              <a:buFont typeface="+mj-lt"/>
              <a:buAutoNum type="arabicPeriod"/>
              <a:defRPr/>
            </a:pPr>
            <a:r>
              <a:rPr lang="fr-BE" sz="1800" b="1" i="0" dirty="0"/>
              <a:t>Identification des objectifs </a:t>
            </a:r>
            <a:r>
              <a:rPr lang="fr-BE" sz="1800" i="0" dirty="0"/>
              <a:t>du processus de transition</a:t>
            </a:r>
            <a:r>
              <a:rPr lang="fr-BE" sz="1800" b="1" i="0" dirty="0"/>
              <a:t>.</a:t>
            </a:r>
          </a:p>
          <a:p>
            <a:pPr>
              <a:spcBef>
                <a:spcPts val="600"/>
              </a:spcBef>
              <a:spcAft>
                <a:spcPts val="300"/>
              </a:spcAft>
              <a:buClr>
                <a:srgbClr val="0F5494"/>
              </a:buClr>
              <a:buSzPct val="100000"/>
              <a:buFont typeface="+mj-lt"/>
              <a:buAutoNum type="arabicPeriod"/>
              <a:defRPr/>
            </a:pPr>
            <a:r>
              <a:rPr lang="fr-BE" sz="1800" b="1" i="0" dirty="0"/>
              <a:t>Evaluation de l’engagement </a:t>
            </a:r>
            <a:r>
              <a:rPr lang="fr-BE" sz="1800" i="0" dirty="0"/>
              <a:t>du gouvernement vis à vis des objectifs et du processus de démocratisation.</a:t>
            </a:r>
          </a:p>
          <a:p>
            <a:pPr>
              <a:spcBef>
                <a:spcPts val="600"/>
              </a:spcBef>
              <a:spcAft>
                <a:spcPts val="300"/>
              </a:spcAft>
              <a:buClr>
                <a:srgbClr val="0F5494"/>
              </a:buClr>
              <a:buSzPct val="100000"/>
              <a:buFont typeface="+mj-lt"/>
              <a:buAutoNum type="arabicPeriod"/>
              <a:defRPr/>
            </a:pPr>
            <a:r>
              <a:rPr lang="fr-BE" sz="1800" b="1" i="0" dirty="0"/>
              <a:t>Evaluation de l’éligibilité </a:t>
            </a:r>
            <a:r>
              <a:rPr lang="fr-BE" sz="1800" i="0" dirty="0"/>
              <a:t>au regard des circonstances spécifiques et des contraintes de capacités.</a:t>
            </a:r>
          </a:p>
          <a:p>
            <a:pPr>
              <a:spcBef>
                <a:spcPts val="600"/>
              </a:spcBef>
              <a:spcAft>
                <a:spcPts val="300"/>
              </a:spcAft>
              <a:buClr>
                <a:srgbClr val="0F5494"/>
              </a:buClr>
              <a:buSzPct val="100000"/>
              <a:buFont typeface="+mj-lt"/>
              <a:buAutoNum type="arabicPeriod"/>
              <a:defRPr/>
            </a:pPr>
            <a:r>
              <a:rPr lang="fr-BE" sz="1800" b="1" i="0" dirty="0"/>
              <a:t>Evaluation prospective des risques </a:t>
            </a:r>
            <a:r>
              <a:rPr lang="fr-BE" sz="1800" i="0" dirty="0"/>
              <a:t>et résultats attendus.</a:t>
            </a:r>
          </a:p>
          <a:p>
            <a:pPr>
              <a:spcBef>
                <a:spcPts val="600"/>
              </a:spcBef>
              <a:spcAft>
                <a:spcPts val="300"/>
              </a:spcAft>
              <a:buClr>
                <a:srgbClr val="0F5494"/>
              </a:buClr>
              <a:buSzPct val="100000"/>
              <a:buFont typeface="+mj-lt"/>
              <a:buAutoNum type="arabicPeriod"/>
              <a:defRPr/>
            </a:pPr>
            <a:r>
              <a:rPr lang="fr-BE" sz="1800" b="1" i="0" dirty="0"/>
              <a:t>Identification des autres appuis </a:t>
            </a:r>
            <a:r>
              <a:rPr lang="fr-BE" sz="1800" i="0" dirty="0"/>
              <a:t>internationaux et coordination.</a:t>
            </a:r>
          </a:p>
          <a:p>
            <a:pPr>
              <a:spcBef>
                <a:spcPts val="600"/>
              </a:spcBef>
              <a:spcAft>
                <a:spcPts val="300"/>
              </a:spcAft>
              <a:buClr>
                <a:srgbClr val="0F5494"/>
              </a:buClr>
              <a:buSzPct val="100000"/>
              <a:buFont typeface="+mj-lt"/>
              <a:buAutoNum type="arabicPeriod"/>
              <a:defRPr/>
            </a:pPr>
            <a:r>
              <a:rPr lang="fr-BE" sz="1800" b="1" i="0" dirty="0"/>
              <a:t>Spécificités conceptuelles </a:t>
            </a:r>
            <a:r>
              <a:rPr lang="fr-BE" sz="1800" i="0" dirty="0"/>
              <a:t>(engagement de court terme, tranche à large base, indicateurs de produits réalistes et simples).</a:t>
            </a:r>
          </a:p>
          <a:p>
            <a:pPr>
              <a:spcBef>
                <a:spcPts val="600"/>
              </a:spcBef>
              <a:spcAft>
                <a:spcPts val="300"/>
              </a:spcAft>
              <a:buClr>
                <a:srgbClr val="0F5494"/>
              </a:buClr>
              <a:buSzPct val="100000"/>
              <a:buFont typeface="+mj-lt"/>
              <a:buAutoNum type="arabicPeriod"/>
              <a:defRPr/>
            </a:pPr>
            <a:r>
              <a:rPr lang="fr-BE" sz="1800" b="1" i="0" dirty="0"/>
              <a:t>Elaboration de la feuille de route </a:t>
            </a:r>
            <a:r>
              <a:rPr lang="fr-BE" sz="1800" i="0" dirty="0"/>
              <a:t>en tant que telle</a:t>
            </a:r>
            <a:r>
              <a:rPr lang="fr-BE" sz="1800" b="1" i="0" dirty="0"/>
              <a:t>.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/>
            </a:pPr>
            <a:endParaRPr lang="fr-BE" sz="1700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13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58124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24744"/>
            <a:ext cx="8460000" cy="773278"/>
          </a:xfrm>
        </p:spPr>
        <p:txBody>
          <a:bodyPr/>
          <a:lstStyle/>
          <a:p>
            <a:pPr marL="0"/>
            <a:r>
              <a:rPr lang="fr-BE" altLang="nl-NL" sz="2400" cap="all" dirty="0">
                <a:solidFill>
                  <a:srgbClr val="004494"/>
                </a:solidFill>
                <a:latin typeface="+mn-lt"/>
              </a:rPr>
              <a:t>Conception d’un </a:t>
            </a:r>
            <a:br>
              <a:rPr lang="fr-BE" altLang="nl-NL" sz="2400" cap="all" dirty="0">
                <a:solidFill>
                  <a:srgbClr val="004494"/>
                </a:solidFill>
                <a:latin typeface="+mn-lt"/>
              </a:rPr>
            </a:br>
            <a:r>
              <a:rPr lang="fr-BE" altLang="nl-NL" sz="2400" cap="all" dirty="0">
                <a:solidFill>
                  <a:srgbClr val="004494"/>
                </a:solidFill>
                <a:latin typeface="+mn-lt"/>
              </a:rPr>
              <a:t>CCER : un processus accéléré</a:t>
            </a:r>
            <a:endParaRPr lang="fr-BE" sz="2400" cap="all" dirty="0">
              <a:solidFill>
                <a:srgbClr val="004494"/>
              </a:solidFill>
              <a:latin typeface="+mn-lt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45" y="1988840"/>
            <a:ext cx="8460000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0"/>
              </a:spcAft>
              <a:buClr>
                <a:srgbClr val="2D5EC1"/>
              </a:buClr>
              <a:buFontTx/>
              <a:buNone/>
              <a:defRPr/>
            </a:pPr>
            <a:r>
              <a:rPr lang="fr-BE" sz="1800" b="1" i="0" cap="all" dirty="0">
                <a:solidFill>
                  <a:srgbClr val="004494"/>
                </a:solidFill>
                <a:ea typeface="+mj-ea"/>
                <a:cs typeface="+mj-cs"/>
              </a:rPr>
              <a:t>Pas d’étape d’identification requise 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  <a:buClr>
                <a:srgbClr val="2D5EC1"/>
              </a:buClr>
              <a:buFontTx/>
              <a:buNone/>
              <a:defRPr/>
            </a:pPr>
            <a:r>
              <a:rPr lang="fr-BE" sz="1800" i="0" cap="all" dirty="0">
                <a:solidFill>
                  <a:srgbClr val="004494"/>
                </a:solidFill>
                <a:ea typeface="+mj-ea"/>
                <a:cs typeface="+mj-cs"/>
              </a:rPr>
              <a:t>(donc pas de QSG1)</a:t>
            </a:r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endParaRPr lang="fr-BE" sz="1800" i="0" dirty="0"/>
          </a:p>
          <a:p>
            <a:pPr marL="180000" lvl="1" indent="-324000">
              <a:spcBef>
                <a:spcPts val="600"/>
              </a:spcBef>
              <a:spcAft>
                <a:spcPts val="0"/>
              </a:spcAft>
              <a:buClrTx/>
              <a:buFont typeface="+mj-lt"/>
              <a:buAutoNum type="arabicPeriod"/>
              <a:defRPr/>
            </a:pPr>
            <a:r>
              <a:rPr lang="fr-BE" sz="1800" dirty="0"/>
              <a:t> Préparation de la feuille de route: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rgbClr val="004494"/>
                </a:solidFill>
              </a:rPr>
              <a:t>Analyse préliminaire de l’éligibilité </a:t>
            </a:r>
            <a:r>
              <a:rPr lang="fr-BE" sz="1600" b="0" dirty="0">
                <a:solidFill>
                  <a:srgbClr val="004494"/>
                </a:solidFill>
              </a:rPr>
              <a:t>(ou étapes préalables nécessaires pour devenir éligible).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rgbClr val="004494"/>
                </a:solidFill>
              </a:rPr>
              <a:t>Définition du rôle des différents acteurs </a:t>
            </a:r>
            <a:r>
              <a:rPr lang="fr-BE" sz="1600" b="0" dirty="0">
                <a:solidFill>
                  <a:srgbClr val="004494"/>
                </a:solidFill>
              </a:rPr>
              <a:t>dans le processus.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rgbClr val="004494"/>
                </a:solidFill>
              </a:rPr>
              <a:t>Représenter les phases identification/formulation, </a:t>
            </a:r>
            <a:r>
              <a:rPr lang="fr-BE" sz="1600" b="0" dirty="0">
                <a:solidFill>
                  <a:srgbClr val="004494"/>
                </a:solidFill>
              </a:rPr>
              <a:t>y compris le calendrier.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rgbClr val="004494"/>
                </a:solidFill>
              </a:rPr>
              <a:t>A partager </a:t>
            </a:r>
            <a:r>
              <a:rPr lang="fr-BE" sz="1600" b="0" dirty="0">
                <a:solidFill>
                  <a:srgbClr val="004494"/>
                </a:solidFill>
              </a:rPr>
              <a:t>avec les autorités et partenaires.</a:t>
            </a:r>
          </a:p>
          <a:p>
            <a:pPr lvl="1">
              <a:spcBef>
                <a:spcPts val="600"/>
              </a:spcBef>
              <a:spcAft>
                <a:spcPts val="0"/>
              </a:spcAft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endParaRPr lang="fr-BE" sz="1000" b="0" dirty="0"/>
          </a:p>
          <a:p>
            <a:pPr marL="180000" lvl="1" indent="-360000">
              <a:spcBef>
                <a:spcPts val="600"/>
              </a:spcBef>
              <a:spcAft>
                <a:spcPts val="0"/>
              </a:spcAft>
              <a:buFontTx/>
              <a:buNone/>
              <a:defRPr/>
            </a:pPr>
            <a:r>
              <a:rPr lang="fr-BE" sz="1800" dirty="0"/>
              <a:t>2. Formulation du document d’action</a:t>
            </a:r>
          </a:p>
          <a:p>
            <a:pPr marL="457200" lvl="1" indent="0">
              <a:spcBef>
                <a:spcPts val="600"/>
              </a:spcBef>
              <a:spcAft>
                <a:spcPts val="0"/>
              </a:spcAft>
              <a:buFontTx/>
              <a:buNone/>
              <a:defRPr/>
            </a:pPr>
            <a:endParaRPr lang="fr-BE" sz="1000" dirty="0"/>
          </a:p>
          <a:p>
            <a:pPr marL="180000" lvl="1" indent="-360000">
              <a:spcBef>
                <a:spcPts val="600"/>
              </a:spcBef>
              <a:spcAft>
                <a:spcPts val="0"/>
              </a:spcAft>
              <a:buFontTx/>
              <a:buNone/>
              <a:defRPr/>
            </a:pPr>
            <a:r>
              <a:rPr lang="fr-BE" sz="1800" dirty="0"/>
              <a:t>3. Implication systématique du BSSC (à toutes les étapes) </a:t>
            </a:r>
          </a:p>
          <a:p>
            <a:pPr>
              <a:spcBef>
                <a:spcPts val="600"/>
              </a:spcBef>
              <a:spcAft>
                <a:spcPts val="0"/>
              </a:spcAft>
              <a:buClr>
                <a:srgbClr val="2D5EC1"/>
              </a:buClr>
              <a:defRPr/>
            </a:pPr>
            <a:endParaRPr lang="fr-BE" sz="1800" i="0" dirty="0"/>
          </a:p>
          <a:p>
            <a:pPr>
              <a:spcBef>
                <a:spcPts val="600"/>
              </a:spcBef>
              <a:spcAft>
                <a:spcPts val="0"/>
              </a:spcAft>
              <a:buClr>
                <a:srgbClr val="2D5EC1"/>
              </a:buClr>
              <a:defRPr/>
            </a:pPr>
            <a:endParaRPr lang="fr-BE" sz="1800" i="0" dirty="0"/>
          </a:p>
          <a:p>
            <a:pPr marL="0" indent="0">
              <a:spcBef>
                <a:spcPts val="600"/>
              </a:spcBef>
              <a:spcAft>
                <a:spcPts val="0"/>
              </a:spcAft>
              <a:buClr>
                <a:srgbClr val="2D5EC1"/>
              </a:buClr>
              <a:buFontTx/>
              <a:buNone/>
              <a:defRPr/>
            </a:pPr>
            <a:endParaRPr lang="fr-BE" sz="1800" i="0" dirty="0"/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endParaRPr lang="fr-BE" sz="1800" i="0" dirty="0"/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endParaRPr lang="fr-BE" sz="1800" i="0" dirty="0"/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endParaRPr lang="fr-BE" sz="1700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14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4424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1">
            <a:extLst>
              <a:ext uri="{FF2B5EF4-FFF2-40B4-BE49-F238E27FC236}">
                <a16:creationId xmlns:a16="http://schemas.microsoft.com/office/drawing/2014/main" id="{208118D7-D373-4FB8-B3D2-8A20F3D4948B}"/>
              </a:ext>
            </a:extLst>
          </p:cNvPr>
          <p:cNvSpPr txBox="1">
            <a:spLocks/>
          </p:cNvSpPr>
          <p:nvPr/>
        </p:nvSpPr>
        <p:spPr bwMode="auto">
          <a:xfrm>
            <a:off x="0" y="1173415"/>
            <a:ext cx="91440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/>
            <a:r>
              <a:rPr lang="fr-BE" altLang="nl-NL" sz="2400" kern="0" dirty="0"/>
              <a:t>CCER : un ensemble coordonné </a:t>
            </a:r>
          </a:p>
          <a:p>
            <a:pPr algn="ctr"/>
            <a:r>
              <a:rPr lang="fr-BE" altLang="nl-NL" sz="2400" kern="0" dirty="0"/>
              <a:t>pour répondre aux causes de fragilités</a:t>
            </a:r>
            <a:endParaRPr lang="fr-BE" sz="2400" kern="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FC5F911-130C-4F46-8696-B816939F1BA5}"/>
              </a:ext>
            </a:extLst>
          </p:cNvPr>
          <p:cNvSpPr/>
          <p:nvPr/>
        </p:nvSpPr>
        <p:spPr bwMode="auto">
          <a:xfrm>
            <a:off x="1656742" y="1916832"/>
            <a:ext cx="5867538" cy="37073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30" name="Espace réservé du contenu 8">
            <a:extLst>
              <a:ext uri="{FF2B5EF4-FFF2-40B4-BE49-F238E27FC236}">
                <a16:creationId xmlns:a16="http://schemas.microsoft.com/office/drawing/2014/main" id="{8D4F7213-13BD-4CFE-AF23-4B7197CE07CD}"/>
              </a:ext>
            </a:extLst>
          </p:cNvPr>
          <p:cNvSpPr txBox="1">
            <a:spLocks/>
          </p:cNvSpPr>
          <p:nvPr/>
        </p:nvSpPr>
        <p:spPr>
          <a:xfrm>
            <a:off x="0" y="2075337"/>
            <a:ext cx="9143999" cy="36892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600" b="1" i="0" kern="0" dirty="0">
                <a:solidFill>
                  <a:srgbClr val="2D9E48"/>
                </a:solidFill>
                <a:latin typeface="+mn-lt"/>
              </a:rPr>
              <a:t>Objectifs spécifiques d’un CCER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A39D6D63-7EEC-470A-884D-FD45F66119C8}"/>
              </a:ext>
            </a:extLst>
          </p:cNvPr>
          <p:cNvSpPr txBox="1"/>
          <p:nvPr/>
        </p:nvSpPr>
        <p:spPr>
          <a:xfrm>
            <a:off x="364239" y="2424181"/>
            <a:ext cx="83842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7188" lvl="1" indent="-171450">
              <a:lnSpc>
                <a:spcPct val="100000"/>
              </a:lnSpc>
              <a:spcBef>
                <a:spcPts val="400"/>
              </a:spcBef>
              <a:buClr>
                <a:srgbClr val="3CA54D"/>
              </a:buClr>
              <a:buFont typeface="Wingdings" panose="05000000000000000000" pitchFamily="2" charset="2"/>
              <a:buChar char="§"/>
              <a:defRPr/>
            </a:pPr>
            <a:r>
              <a:rPr lang="fr-BE" b="1" dirty="0">
                <a:solidFill>
                  <a:srgbClr val="3CA54D"/>
                </a:solidFill>
              </a:rPr>
              <a:t>Situations de fragilité ou de transition &gt; Renforcer la résilience </a:t>
            </a:r>
            <a:r>
              <a:rPr lang="fr-BE" dirty="0">
                <a:solidFill>
                  <a:srgbClr val="3CA54D"/>
                </a:solidFill>
              </a:rPr>
              <a:t>(État et société)</a:t>
            </a:r>
            <a:r>
              <a:rPr lang="fr-BE" b="1" dirty="0">
                <a:solidFill>
                  <a:srgbClr val="3CA54D"/>
                </a:solidFill>
              </a:rPr>
              <a:t>.</a:t>
            </a:r>
          </a:p>
          <a:p>
            <a:pPr marL="357188" lvl="1" indent="-171450">
              <a:lnSpc>
                <a:spcPct val="100000"/>
              </a:lnSpc>
              <a:spcBef>
                <a:spcPts val="400"/>
              </a:spcBef>
              <a:buClr>
                <a:srgbClr val="3CA54D"/>
              </a:buClr>
              <a:buFont typeface="Wingdings" panose="05000000000000000000" pitchFamily="2" charset="2"/>
              <a:buChar char="§"/>
              <a:defRPr/>
            </a:pPr>
            <a:r>
              <a:rPr lang="fr-BE" b="1" dirty="0">
                <a:solidFill>
                  <a:srgbClr val="3CA54D"/>
                </a:solidFill>
              </a:rPr>
              <a:t>Pour aider le pays partenaire à améliorer sa capacité financière </a:t>
            </a:r>
            <a:r>
              <a:rPr lang="fr-BE" dirty="0">
                <a:solidFill>
                  <a:srgbClr val="3CA54D"/>
                </a:solidFill>
              </a:rPr>
              <a:t>(paix et stabilité)</a:t>
            </a:r>
            <a:r>
              <a:rPr lang="fr-BE" b="1" dirty="0">
                <a:solidFill>
                  <a:srgbClr val="3CA54D"/>
                </a:solidFill>
              </a:rPr>
              <a:t>, à assurer les fonctions essentielles de l’Etat </a:t>
            </a:r>
            <a:r>
              <a:rPr lang="fr-BE" dirty="0">
                <a:solidFill>
                  <a:srgbClr val="3CA54D"/>
                </a:solidFill>
              </a:rPr>
              <a:t>(services de base)</a:t>
            </a:r>
            <a:r>
              <a:rPr lang="fr-BE" b="1" dirty="0">
                <a:solidFill>
                  <a:srgbClr val="3CA54D"/>
                </a:solidFill>
              </a:rPr>
              <a:t>.</a:t>
            </a:r>
            <a:endParaRPr lang="fr-BE" dirty="0">
              <a:solidFill>
                <a:srgbClr val="3CA54D"/>
              </a:solidFill>
            </a:endParaRPr>
          </a:p>
          <a:p>
            <a:pPr marL="357188" lvl="1" indent="-171450">
              <a:lnSpc>
                <a:spcPct val="100000"/>
              </a:lnSpc>
              <a:spcBef>
                <a:spcPts val="400"/>
              </a:spcBef>
              <a:buClr>
                <a:srgbClr val="3CA54D"/>
              </a:buClr>
              <a:buFont typeface="Wingdings" panose="05000000000000000000" pitchFamily="2" charset="2"/>
              <a:buChar char="§"/>
              <a:defRPr/>
            </a:pPr>
            <a:r>
              <a:rPr lang="fr-BE" b="1" dirty="0">
                <a:solidFill>
                  <a:srgbClr val="3CA54D"/>
                </a:solidFill>
              </a:rPr>
              <a:t>Basé davantage sur les engagements à venir que sur un bilan </a:t>
            </a:r>
            <a:r>
              <a:rPr lang="fr-BE" dirty="0">
                <a:solidFill>
                  <a:srgbClr val="3CA54D"/>
                </a:solidFill>
              </a:rPr>
              <a:t>(approche prospective)</a:t>
            </a:r>
            <a:r>
              <a:rPr lang="fr-BE" b="1" dirty="0">
                <a:solidFill>
                  <a:srgbClr val="3CA54D"/>
                </a:solidFill>
              </a:rPr>
              <a:t>. </a:t>
            </a:r>
          </a:p>
          <a:p>
            <a:pPr marL="357188" lvl="1" indent="-171450">
              <a:lnSpc>
                <a:spcPct val="100000"/>
              </a:lnSpc>
              <a:spcBef>
                <a:spcPts val="400"/>
              </a:spcBef>
              <a:buClr>
                <a:srgbClr val="3CA54D"/>
              </a:buClr>
              <a:buFont typeface="Wingdings" panose="05000000000000000000" pitchFamily="2" charset="2"/>
              <a:buChar char="§"/>
              <a:defRPr/>
            </a:pPr>
            <a:r>
              <a:rPr lang="fr-BE" b="1" dirty="0">
                <a:solidFill>
                  <a:srgbClr val="3CA54D"/>
                </a:solidFill>
              </a:rPr>
              <a:t>Requiert un dialogue renforcé.</a:t>
            </a:r>
          </a:p>
        </p:txBody>
      </p:sp>
      <p:sp>
        <p:nvSpPr>
          <p:cNvPr id="32" name="Espace réservé du contenu 8">
            <a:extLst>
              <a:ext uri="{FF2B5EF4-FFF2-40B4-BE49-F238E27FC236}">
                <a16:creationId xmlns:a16="http://schemas.microsoft.com/office/drawing/2014/main" id="{F34660CC-5699-4BBA-AAB1-2D544C9A5EFF}"/>
              </a:ext>
            </a:extLst>
          </p:cNvPr>
          <p:cNvSpPr txBox="1">
            <a:spLocks/>
          </p:cNvSpPr>
          <p:nvPr/>
        </p:nvSpPr>
        <p:spPr>
          <a:xfrm>
            <a:off x="0" y="3614886"/>
            <a:ext cx="2973994" cy="36892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BE" sz="1400" b="1" i="0" kern="0" dirty="0">
                <a:solidFill>
                  <a:srgbClr val="FDB932"/>
                </a:solidFill>
                <a:latin typeface="+mj-lt"/>
              </a:rPr>
              <a:t>Transferts financiers</a:t>
            </a:r>
          </a:p>
        </p:txBody>
      </p:sp>
      <p:sp>
        <p:nvSpPr>
          <p:cNvPr id="33" name="Espace réservé du contenu 8">
            <a:extLst>
              <a:ext uri="{FF2B5EF4-FFF2-40B4-BE49-F238E27FC236}">
                <a16:creationId xmlns:a16="http://schemas.microsoft.com/office/drawing/2014/main" id="{6125B226-2DD0-4666-8B40-A6F51A98DAD9}"/>
              </a:ext>
            </a:extLst>
          </p:cNvPr>
          <p:cNvSpPr txBox="1">
            <a:spLocks/>
          </p:cNvSpPr>
          <p:nvPr/>
        </p:nvSpPr>
        <p:spPr>
          <a:xfrm>
            <a:off x="2926265" y="3614886"/>
            <a:ext cx="3328492" cy="36892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400" b="1" i="0" kern="0" dirty="0">
                <a:solidFill>
                  <a:srgbClr val="F5823C"/>
                </a:solidFill>
                <a:latin typeface="+mj-lt"/>
              </a:rPr>
              <a:t>Dialogue sur les politiques</a:t>
            </a:r>
          </a:p>
        </p:txBody>
      </p:sp>
      <p:sp>
        <p:nvSpPr>
          <p:cNvPr id="34" name="Espace réservé du contenu 8">
            <a:extLst>
              <a:ext uri="{FF2B5EF4-FFF2-40B4-BE49-F238E27FC236}">
                <a16:creationId xmlns:a16="http://schemas.microsoft.com/office/drawing/2014/main" id="{8FAF630D-1F94-4585-8D04-5308420B59E3}"/>
              </a:ext>
            </a:extLst>
          </p:cNvPr>
          <p:cNvSpPr txBox="1">
            <a:spLocks/>
          </p:cNvSpPr>
          <p:nvPr/>
        </p:nvSpPr>
        <p:spPr>
          <a:xfrm>
            <a:off x="6107956" y="3636144"/>
            <a:ext cx="3036043" cy="36892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fr-BE" sz="1400" b="1" i="0" kern="0" dirty="0">
                <a:solidFill>
                  <a:srgbClr val="89C765"/>
                </a:solidFill>
                <a:latin typeface="+mn-lt"/>
              </a:rPr>
              <a:t>Renforcement de capacités</a:t>
            </a:r>
          </a:p>
        </p:txBody>
      </p:sp>
      <p:pic>
        <p:nvPicPr>
          <p:cNvPr id="41" name="Image 40">
            <a:extLst>
              <a:ext uri="{FF2B5EF4-FFF2-40B4-BE49-F238E27FC236}">
                <a16:creationId xmlns:a16="http://schemas.microsoft.com/office/drawing/2014/main" id="{CC14C060-5AC0-41EE-BD1B-6BCD5C4233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6849" y="3891186"/>
            <a:ext cx="9234719" cy="2990390"/>
          </a:xfrm>
          <a:prstGeom prst="rect">
            <a:avLst/>
          </a:prstGeom>
        </p:spPr>
      </p:pic>
      <p:sp>
        <p:nvSpPr>
          <p:cNvPr id="42" name="ZoneTexte 41">
            <a:extLst>
              <a:ext uri="{FF2B5EF4-FFF2-40B4-BE49-F238E27FC236}">
                <a16:creationId xmlns:a16="http://schemas.microsoft.com/office/drawing/2014/main" id="{A25C95EB-CC1C-4B8B-A589-FB8A0477A0CF}"/>
              </a:ext>
            </a:extLst>
          </p:cNvPr>
          <p:cNvSpPr txBox="1"/>
          <p:nvPr/>
        </p:nvSpPr>
        <p:spPr>
          <a:xfrm>
            <a:off x="90718" y="4172307"/>
            <a:ext cx="283554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 defTabSz="711200" eaLnBrk="1" hangingPunct="1">
              <a:spcBef>
                <a:spcPts val="600"/>
              </a:spcBef>
              <a:buClr>
                <a:schemeClr val="bg1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chemeClr val="tx1"/>
                </a:solidFill>
                <a:latin typeface="+mj-lt"/>
              </a:rPr>
              <a:t>Profil de décaissement en ligne avec les besoins de trésorerie</a:t>
            </a:r>
          </a:p>
          <a:p>
            <a:pPr marL="171450" lvl="1" indent="-171450" defTabSz="711200" eaLnBrk="1" hangingPunct="1">
              <a:spcBef>
                <a:spcPts val="600"/>
              </a:spcBef>
              <a:buClr>
                <a:schemeClr val="bg1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chemeClr val="tx1"/>
                </a:solidFill>
                <a:latin typeface="+mj-lt"/>
              </a:rPr>
              <a:t>Prévisibilité des flux d’aide</a:t>
            </a:r>
          </a:p>
          <a:p>
            <a:pPr marL="171450" indent="-171450">
              <a:spcBef>
                <a:spcPts val="600"/>
              </a:spcBef>
              <a:buClr>
                <a:srgbClr val="89C765"/>
              </a:buClr>
              <a:buFont typeface="EC Square Sans Pro" panose="020B0506040000020004" pitchFamily="34" charset="0"/>
              <a:buChar char="‣"/>
            </a:pPr>
            <a:endParaRPr lang="fr-BE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8285B190-0AC4-45A3-904B-9CA12015C589}"/>
              </a:ext>
            </a:extLst>
          </p:cNvPr>
          <p:cNvSpPr txBox="1"/>
          <p:nvPr/>
        </p:nvSpPr>
        <p:spPr>
          <a:xfrm>
            <a:off x="90718" y="5303412"/>
            <a:ext cx="3041122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 defTabSz="711200">
              <a:spcBef>
                <a:spcPts val="600"/>
              </a:spcBef>
              <a:buSzPct val="90000"/>
              <a:buFont typeface="Arial" panose="020B0604020202020204" pitchFamily="34" charset="0"/>
              <a:buChar char="•"/>
              <a:defRPr/>
            </a:pPr>
            <a:r>
              <a:rPr lang="fr-BE" dirty="0">
                <a:solidFill>
                  <a:schemeClr val="tx1"/>
                </a:solidFill>
                <a:latin typeface="+mj-lt"/>
              </a:rPr>
              <a:t>Un décaissement par an</a:t>
            </a:r>
          </a:p>
          <a:p>
            <a:pPr marL="171450" lvl="1" indent="-171450" defTabSz="711200">
              <a:spcBef>
                <a:spcPts val="600"/>
              </a:spcBef>
              <a:buSzPct val="90000"/>
              <a:buFont typeface="Arial" panose="020B0604020202020204" pitchFamily="34" charset="0"/>
              <a:buChar char="•"/>
              <a:defRPr/>
            </a:pPr>
            <a:r>
              <a:rPr lang="fr-BE" dirty="0">
                <a:solidFill>
                  <a:schemeClr val="tx1"/>
                </a:solidFill>
                <a:latin typeface="+mj-lt"/>
              </a:rPr>
              <a:t>Si possible: dans la première</a:t>
            </a:r>
            <a:br>
              <a:rPr lang="fr-BE" dirty="0">
                <a:solidFill>
                  <a:schemeClr val="tx1"/>
                </a:solidFill>
                <a:latin typeface="+mj-lt"/>
              </a:rPr>
            </a:br>
            <a:r>
              <a:rPr lang="fr-BE" dirty="0">
                <a:solidFill>
                  <a:schemeClr val="tx1"/>
                </a:solidFill>
                <a:latin typeface="+mj-lt"/>
              </a:rPr>
              <a:t>moitié de l’année budgétaire</a:t>
            </a:r>
          </a:p>
          <a:p>
            <a:pPr marL="171450" lvl="1" indent="-171450" defTabSz="711200">
              <a:spcBef>
                <a:spcPts val="600"/>
              </a:spcBef>
              <a:buSzPct val="90000"/>
              <a:buFont typeface="Arial" panose="020B0604020202020204" pitchFamily="34" charset="0"/>
              <a:buChar char="•"/>
              <a:defRPr/>
            </a:pPr>
            <a:r>
              <a:rPr lang="fr-BE" dirty="0">
                <a:solidFill>
                  <a:schemeClr val="tx1"/>
                </a:solidFill>
                <a:latin typeface="+mj-lt"/>
              </a:rPr>
              <a:t>Année 1: tranche fixe unique</a:t>
            </a:r>
          </a:p>
          <a:p>
            <a:pPr marL="171450" lvl="1" indent="-171450" defTabSz="711200">
              <a:spcBef>
                <a:spcPts val="600"/>
              </a:spcBef>
              <a:buSzPct val="90000"/>
              <a:buFont typeface="Arial" panose="020B0604020202020204" pitchFamily="34" charset="0"/>
              <a:buChar char="•"/>
              <a:defRPr/>
            </a:pPr>
            <a:r>
              <a:rPr lang="fr-BE" dirty="0">
                <a:solidFill>
                  <a:schemeClr val="tx1"/>
                </a:solidFill>
                <a:latin typeface="+mj-lt"/>
              </a:rPr>
              <a:t>Année 2: TV, généralement pas</a:t>
            </a:r>
            <a:br>
              <a:rPr lang="fr-BE" dirty="0">
                <a:solidFill>
                  <a:schemeClr val="tx1"/>
                </a:solidFill>
                <a:latin typeface="+mj-lt"/>
              </a:rPr>
            </a:br>
            <a:r>
              <a:rPr lang="fr-BE" dirty="0">
                <a:solidFill>
                  <a:schemeClr val="tx1"/>
                </a:solidFill>
                <a:latin typeface="+mj-lt"/>
              </a:rPr>
              <a:t>plus de 30%</a:t>
            </a:r>
          </a:p>
          <a:p>
            <a:pPr marL="171450" indent="-171450">
              <a:buClr>
                <a:srgbClr val="89C765"/>
              </a:buClr>
              <a:buFont typeface="EC Square Sans Pro" panose="020B0506040000020004" pitchFamily="34" charset="0"/>
              <a:buChar char="‣"/>
            </a:pPr>
            <a:endParaRPr lang="fr-BE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3C199154-227E-4D14-948A-5C00951C798E}"/>
              </a:ext>
            </a:extLst>
          </p:cNvPr>
          <p:cNvSpPr txBox="1"/>
          <p:nvPr/>
        </p:nvSpPr>
        <p:spPr>
          <a:xfrm>
            <a:off x="3237574" y="3978669"/>
            <a:ext cx="3041122" cy="1204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 defTabSz="711200">
              <a:lnSpc>
                <a:spcPct val="90000"/>
              </a:lnSpc>
              <a:spcBef>
                <a:spcPts val="300"/>
              </a:spcBef>
              <a:buClr>
                <a:schemeClr val="bg1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chemeClr val="tx1"/>
                </a:solidFill>
              </a:rPr>
              <a:t>Réponses nationales aux fragilités et facteurs d’instabilité</a:t>
            </a:r>
          </a:p>
          <a:p>
            <a:pPr marL="171450" lvl="1" indent="-171450" defTabSz="711200">
              <a:lnSpc>
                <a:spcPct val="90000"/>
              </a:lnSpc>
              <a:spcBef>
                <a:spcPts val="300"/>
              </a:spcBef>
              <a:buClr>
                <a:schemeClr val="bg1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chemeClr val="tx1"/>
                </a:solidFill>
              </a:rPr>
              <a:t>Appropriation des politiques et systèmes de gestion</a:t>
            </a:r>
          </a:p>
          <a:p>
            <a:pPr marL="171450" lvl="1" indent="-171450" defTabSz="711200">
              <a:lnSpc>
                <a:spcPct val="90000"/>
              </a:lnSpc>
              <a:spcBef>
                <a:spcPts val="300"/>
              </a:spcBef>
              <a:buClr>
                <a:schemeClr val="bg1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chemeClr val="tx1"/>
                </a:solidFill>
              </a:rPr>
              <a:t>Gouvernance macroéconomique</a:t>
            </a:r>
          </a:p>
          <a:p>
            <a:pPr marL="171450" lvl="1" indent="-171450" defTabSz="711200">
              <a:lnSpc>
                <a:spcPct val="90000"/>
              </a:lnSpc>
              <a:spcBef>
                <a:spcPts val="300"/>
              </a:spcBef>
              <a:buClr>
                <a:schemeClr val="bg1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chemeClr val="tx1"/>
                </a:solidFill>
              </a:rPr>
              <a:t>Capacités institutionnelles</a:t>
            </a:r>
            <a:endParaRPr lang="fr-BE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366D8946-11EB-4E6C-926F-F016F92B3ED3}"/>
              </a:ext>
            </a:extLst>
          </p:cNvPr>
          <p:cNvSpPr txBox="1"/>
          <p:nvPr/>
        </p:nvSpPr>
        <p:spPr>
          <a:xfrm>
            <a:off x="3259070" y="5303412"/>
            <a:ext cx="304112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 defTabSz="711200" eaLnBrk="1" hangingPunct="1">
              <a:spcBef>
                <a:spcPts val="600"/>
              </a:spcBef>
              <a:buSzPct val="90000"/>
              <a:buFont typeface="Arial" panose="020B0604020202020204" pitchFamily="34" charset="0"/>
              <a:buChar char="•"/>
              <a:defRPr/>
            </a:pPr>
            <a:r>
              <a:rPr lang="fr-BE" dirty="0">
                <a:solidFill>
                  <a:schemeClr val="tx1"/>
                </a:solidFill>
                <a:latin typeface="+mj-lt"/>
              </a:rPr>
              <a:t>Processus continu</a:t>
            </a:r>
          </a:p>
          <a:p>
            <a:pPr marL="171450" lvl="1" indent="-171450" defTabSz="711200" eaLnBrk="1" hangingPunct="1">
              <a:spcBef>
                <a:spcPts val="600"/>
              </a:spcBef>
              <a:buSzPct val="90000"/>
              <a:buFont typeface="Arial" panose="020B0604020202020204" pitchFamily="34" charset="0"/>
              <a:buChar char="•"/>
              <a:defRPr/>
            </a:pPr>
            <a:r>
              <a:rPr lang="fr-BE" dirty="0">
                <a:solidFill>
                  <a:schemeClr val="tx1"/>
                </a:solidFill>
                <a:latin typeface="+mj-lt"/>
              </a:rPr>
              <a:t>Coordonné avec les donateurs</a:t>
            </a:r>
          </a:p>
          <a:p>
            <a:pPr marL="171450" lvl="1" indent="-171450" defTabSz="711200" eaLnBrk="1" hangingPunct="1">
              <a:spcBef>
                <a:spcPts val="600"/>
              </a:spcBef>
              <a:buSzPct val="90000"/>
              <a:buFont typeface="Arial" panose="020B0604020202020204" pitchFamily="34" charset="0"/>
              <a:buChar char="•"/>
              <a:defRPr/>
            </a:pPr>
            <a:r>
              <a:rPr lang="fr-BE" dirty="0">
                <a:solidFill>
                  <a:schemeClr val="tx1"/>
                </a:solidFill>
                <a:latin typeface="+mj-lt"/>
              </a:rPr>
              <a:t>Basé sur un suivi rapproché du programme d’AB et sur l’évolution</a:t>
            </a:r>
            <a:br>
              <a:rPr lang="fr-BE" dirty="0">
                <a:solidFill>
                  <a:schemeClr val="tx1"/>
                </a:solidFill>
                <a:latin typeface="+mj-lt"/>
              </a:rPr>
            </a:br>
            <a:r>
              <a:rPr lang="fr-BE" dirty="0">
                <a:solidFill>
                  <a:schemeClr val="tx1"/>
                </a:solidFill>
                <a:latin typeface="+mj-lt"/>
              </a:rPr>
              <a:t>de la situation politique,</a:t>
            </a:r>
            <a:br>
              <a:rPr lang="fr-BE" dirty="0">
                <a:solidFill>
                  <a:schemeClr val="tx1"/>
                </a:solidFill>
                <a:latin typeface="+mj-lt"/>
              </a:rPr>
            </a:br>
            <a:r>
              <a:rPr lang="fr-BE" dirty="0">
                <a:solidFill>
                  <a:schemeClr val="tx1"/>
                </a:solidFill>
                <a:latin typeface="+mj-lt"/>
              </a:rPr>
              <a:t>économique et sociale. 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24A008F5-5D4F-408C-87B5-835C09D90004}"/>
              </a:ext>
            </a:extLst>
          </p:cNvPr>
          <p:cNvSpPr txBox="1"/>
          <p:nvPr/>
        </p:nvSpPr>
        <p:spPr>
          <a:xfrm>
            <a:off x="6489888" y="4157078"/>
            <a:ext cx="2654111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>
              <a:spcBef>
                <a:spcPts val="600"/>
              </a:spcBef>
              <a:buClr>
                <a:schemeClr val="bg1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chemeClr val="tx1"/>
                </a:solidFill>
                <a:latin typeface="+mj-lt"/>
              </a:rPr>
              <a:t>Gestion des finances publiques</a:t>
            </a:r>
          </a:p>
          <a:p>
            <a:pPr marL="171450" lvl="1" indent="-171450" defTabSz="711200" eaLnBrk="1" hangingPunct="1">
              <a:spcBef>
                <a:spcPts val="600"/>
              </a:spcBef>
              <a:buClr>
                <a:schemeClr val="bg1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chemeClr val="tx1"/>
                </a:solidFill>
                <a:latin typeface="+mj-lt"/>
              </a:rPr>
              <a:t>Réforme de l’administration publique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E941EFE1-BFB4-4CD6-B0D3-C00FCBA402F6}"/>
              </a:ext>
            </a:extLst>
          </p:cNvPr>
          <p:cNvSpPr txBox="1"/>
          <p:nvPr/>
        </p:nvSpPr>
        <p:spPr>
          <a:xfrm>
            <a:off x="6420666" y="5303412"/>
            <a:ext cx="263261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 defTabSz="711200" eaLnBrk="1" hangingPunct="1">
              <a:spcBef>
                <a:spcPts val="600"/>
              </a:spcBef>
              <a:buSzPct val="90000"/>
              <a:buFont typeface="Arial" panose="020B0604020202020204" pitchFamily="34" charset="0"/>
              <a:buChar char="•"/>
              <a:defRPr/>
            </a:pPr>
            <a:r>
              <a:rPr lang="fr-BE" dirty="0">
                <a:solidFill>
                  <a:schemeClr val="tx1"/>
                </a:solidFill>
                <a:latin typeface="+mj-lt"/>
              </a:rPr>
              <a:t>Diversité de soutien: AT, jumelages, équipements IT</a:t>
            </a:r>
          </a:p>
          <a:p>
            <a:pPr marL="171450" lvl="1" indent="-171450" defTabSz="711200" eaLnBrk="1" hangingPunct="1">
              <a:spcBef>
                <a:spcPts val="600"/>
              </a:spcBef>
              <a:buSzPct val="90000"/>
              <a:buFont typeface="Arial" panose="020B0604020202020204" pitchFamily="34" charset="0"/>
              <a:buChar char="•"/>
              <a:defRPr/>
            </a:pPr>
            <a:r>
              <a:rPr lang="fr-BE" dirty="0">
                <a:solidFill>
                  <a:schemeClr val="tx1"/>
                </a:solidFill>
                <a:latin typeface="+mj-lt"/>
              </a:rPr>
              <a:t>Ampleur à déterminer au regard des besoins.</a:t>
            </a:r>
          </a:p>
          <a:p>
            <a:pPr marL="171450" indent="-171450">
              <a:spcBef>
                <a:spcPts val="600"/>
              </a:spcBef>
              <a:buClr>
                <a:srgbClr val="89C765"/>
              </a:buClr>
              <a:buFont typeface="EC Square Sans Pro" panose="020B0506040000020004" pitchFamily="34" charset="0"/>
              <a:buChar char="‣"/>
            </a:pPr>
            <a:endParaRPr lang="fr-BE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Espace réservé du numéro de diapositive 9">
            <a:extLst>
              <a:ext uri="{FF2B5EF4-FFF2-40B4-BE49-F238E27FC236}">
                <a16:creationId xmlns:a16="http://schemas.microsoft.com/office/drawing/2014/main" id="{967C0968-7F6A-4704-A8B6-1B64E7ADC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15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5563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  <p:bldP spid="42" grpId="0"/>
      <p:bldP spid="43" grpId="0"/>
      <p:bldP spid="45" grpId="0"/>
      <p:bldP spid="46" grpId="0"/>
      <p:bldP spid="47" grpId="0"/>
      <p:bldP spid="4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33D59D5-FDBC-4BB9-A7AE-938E12A70C4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5594" y="2636912"/>
            <a:ext cx="8532812" cy="230505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algn="ctr">
              <a:defRPr/>
            </a:pPr>
            <a:r>
              <a:rPr lang="fr-BE" sz="3600"/>
              <a:t>Merci de votre attention</a:t>
            </a:r>
          </a:p>
          <a:p>
            <a:pPr algn="ctr" eaLnBrk="1" hangingPunct="1">
              <a:defRPr/>
            </a:pPr>
            <a:endParaRPr lang="fr-BE" sz="3600"/>
          </a:p>
        </p:txBody>
      </p:sp>
    </p:spTree>
    <p:extLst>
      <p:ext uri="{BB962C8B-B14F-4D97-AF65-F5344CB8AC3E}">
        <p14:creationId xmlns:p14="http://schemas.microsoft.com/office/powerpoint/2010/main" val="147144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800" cap="all">
                <a:solidFill>
                  <a:srgbClr val="004494"/>
                </a:solidFill>
                <a:latin typeface="+mn-lt"/>
              </a:rPr>
              <a:t>Plan Module 5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CB3C7777-2334-4391-9C62-3213EAF2C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000" y="2276872"/>
            <a:ext cx="8460000" cy="4752528"/>
          </a:xfrm>
        </p:spPr>
        <p:txBody>
          <a:bodyPr/>
          <a:lstStyle/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  <a:defRPr/>
            </a:pPr>
            <a:r>
              <a:rPr lang="fr-BE" sz="2000" b="1" i="0" cap="all" dirty="0">
                <a:solidFill>
                  <a:srgbClr val="C00000"/>
                </a:solidFill>
              </a:rPr>
              <a:t>Le cycle des contrats d’AB UE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  <a:defRPr/>
            </a:pPr>
            <a:r>
              <a:rPr lang="fr-BE" sz="2000" i="0" dirty="0">
                <a:solidFill>
                  <a:srgbClr val="004494"/>
                </a:solidFill>
              </a:rPr>
              <a:t>Le document d’action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  <a:defRPr/>
            </a:pPr>
            <a:r>
              <a:rPr lang="fr-BE" sz="2000" i="0" dirty="0">
                <a:solidFill>
                  <a:srgbClr val="004494"/>
                </a:solidFill>
              </a:rPr>
              <a:t>Le document d’action dans les situations de fragilité</a:t>
            </a:r>
          </a:p>
        </p:txBody>
      </p:sp>
      <p:sp>
        <p:nvSpPr>
          <p:cNvPr id="48" name="Espace réservé du numéro de diapositive 9">
            <a:extLst>
              <a:ext uri="{FF2B5EF4-FFF2-40B4-BE49-F238E27FC236}">
                <a16:creationId xmlns:a16="http://schemas.microsoft.com/office/drawing/2014/main" id="{9E6C56E6-8C19-415C-8560-1960B818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2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48821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AutoShape 16">
            <a:extLst>
              <a:ext uri="{FF2B5EF4-FFF2-40B4-BE49-F238E27FC236}">
                <a16:creationId xmlns:a16="http://schemas.microsoft.com/office/drawing/2014/main" id="{C2CCDD03-AEC0-4EF8-9CC6-3764A6B3700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36654" y="2091498"/>
            <a:ext cx="0" cy="303088"/>
          </a:xfrm>
          <a:prstGeom prst="straightConnector1">
            <a:avLst/>
          </a:prstGeom>
          <a:noFill/>
          <a:ln w="12700">
            <a:solidFill>
              <a:srgbClr val="0F5494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980728"/>
            <a:ext cx="8460000" cy="773278"/>
          </a:xfrm>
        </p:spPr>
        <p:txBody>
          <a:bodyPr/>
          <a:lstStyle/>
          <a:p>
            <a:pPr marL="0"/>
            <a:r>
              <a:rPr lang="fr-BE" altLang="nl-NL" sz="2400" cap="all" dirty="0">
                <a:solidFill>
                  <a:srgbClr val="004494"/>
                </a:solidFill>
                <a:latin typeface="+mn-lt"/>
              </a:rPr>
              <a:t>Cycle des </a:t>
            </a:r>
            <a:br>
              <a:rPr lang="fr-BE" altLang="nl-NL" sz="2400" cap="all" dirty="0">
                <a:solidFill>
                  <a:srgbClr val="004494"/>
                </a:solidFill>
                <a:latin typeface="+mn-lt"/>
              </a:rPr>
            </a:br>
            <a:r>
              <a:rPr lang="fr-BE" altLang="nl-NL" sz="2400" cap="all" dirty="0">
                <a:solidFill>
                  <a:srgbClr val="004494"/>
                </a:solidFill>
                <a:latin typeface="+mn-lt"/>
              </a:rPr>
              <a:t>contrats d’appui budgétaire UE</a:t>
            </a:r>
            <a:endParaRPr lang="fr-BE" sz="2400" cap="all" dirty="0">
              <a:solidFill>
                <a:srgbClr val="004494"/>
              </a:solidFill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3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D0122CD4-55CA-4CB8-A84A-A5922D8CC49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609261" y="2276045"/>
            <a:ext cx="3363912" cy="3375025"/>
          </a:xfrm>
          <a:custGeom>
            <a:avLst/>
            <a:gdLst>
              <a:gd name="T0" fmla="*/ 1 w 21600"/>
              <a:gd name="T1" fmla="*/ 0 h 21600"/>
              <a:gd name="T2" fmla="*/ 0 w 21600"/>
              <a:gd name="T3" fmla="*/ 0 h 21600"/>
              <a:gd name="T4" fmla="*/ 1 w 21600"/>
              <a:gd name="T5" fmla="*/ 0 h 21600"/>
              <a:gd name="T6" fmla="*/ 0 w 21600"/>
              <a:gd name="T7" fmla="*/ 1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5 w 21600"/>
              <a:gd name="T19" fmla="*/ 3165 h 21600"/>
              <a:gd name="T20" fmla="*/ 18435 w 21600"/>
              <a:gd name="T21" fmla="*/ 18435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6584" y="14980"/>
                </a:moveTo>
                <a:cubicBezTo>
                  <a:pt x="7699" y="16104"/>
                  <a:pt x="9216" y="16737"/>
                  <a:pt x="10800" y="16737"/>
                </a:cubicBezTo>
                <a:cubicBezTo>
                  <a:pt x="14078" y="16737"/>
                  <a:pt x="16737" y="14078"/>
                  <a:pt x="16737" y="10800"/>
                </a:cubicBezTo>
                <a:cubicBezTo>
                  <a:pt x="16737" y="7521"/>
                  <a:pt x="14078" y="4863"/>
                  <a:pt x="10800" y="4863"/>
                </a:cubicBezTo>
                <a:cubicBezTo>
                  <a:pt x="7521" y="4863"/>
                  <a:pt x="4863" y="7521"/>
                  <a:pt x="4863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6764"/>
                  <a:pt x="16764" y="21600"/>
                  <a:pt x="10800" y="21600"/>
                </a:cubicBezTo>
                <a:cubicBezTo>
                  <a:pt x="7920" y="21600"/>
                  <a:pt x="5159" y="20449"/>
                  <a:pt x="3131" y="18404"/>
                </a:cubicBezTo>
                <a:lnTo>
                  <a:pt x="1214" y="20306"/>
                </a:lnTo>
                <a:lnTo>
                  <a:pt x="1243" y="13049"/>
                </a:lnTo>
                <a:lnTo>
                  <a:pt x="8501" y="13079"/>
                </a:lnTo>
                <a:lnTo>
                  <a:pt x="6584" y="14980"/>
                </a:lnTo>
                <a:close/>
              </a:path>
            </a:pathLst>
          </a:custGeom>
          <a:solidFill>
            <a:srgbClr val="0F5494"/>
          </a:solidFill>
          <a:ln w="19050">
            <a:noFill/>
            <a:miter lim="800000"/>
            <a:headEnd/>
            <a:tailEnd/>
          </a:ln>
        </p:spPr>
        <p:txBody>
          <a:bodyPr rot="10800000" vert="eaVert" lIns="95555" tIns="47776" rIns="95555" bIns="47776"/>
          <a:lstStyle/>
          <a:p>
            <a:pPr eaLnBrk="1" hangingPunct="1">
              <a:defRPr/>
            </a:pPr>
            <a:endParaRPr lang="fr-BE" sz="1100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5DF2224-CCD1-4AE1-95FE-EEBA7EC83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385441"/>
            <a:ext cx="1484973" cy="576790"/>
          </a:xfrm>
          <a:prstGeom prst="rect">
            <a:avLst/>
          </a:prstGeom>
          <a:solidFill>
            <a:schemeClr val="bg1"/>
          </a:solidFill>
          <a:ln>
            <a:solidFill>
              <a:srgbClr val="0F5494"/>
            </a:solidFill>
            <a:headEnd/>
            <a:tailEnd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8810" tIns="11286" rIns="18810" bIns="11286" anchor="ctr">
            <a:spAutoFit/>
          </a:bodyPr>
          <a:lstStyle/>
          <a:p>
            <a:pPr algn="ctr" eaLnBrk="1" hangingPunct="1">
              <a:spcAft>
                <a:spcPts val="1000"/>
              </a:spcAft>
              <a:defRPr/>
            </a:pPr>
            <a:r>
              <a:rPr lang="fr-BE" b="1" dirty="0">
                <a:solidFill>
                  <a:schemeClr val="tx1"/>
                </a:solidFill>
                <a:cs typeface="Tw Cen MT"/>
              </a:rPr>
              <a:t>Planification stratégique / Programmation</a:t>
            </a: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833CACA9-9093-4217-9F71-F7874F604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1315" y="4109863"/>
            <a:ext cx="1260000" cy="252000"/>
          </a:xfrm>
          <a:prstGeom prst="rect">
            <a:avLst/>
          </a:prstGeom>
          <a:solidFill>
            <a:schemeClr val="bg1"/>
          </a:solidFill>
          <a:ln>
            <a:solidFill>
              <a:srgbClr val="0F5494"/>
            </a:solidFill>
            <a:headEnd/>
            <a:tailEnd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8810" tIns="11286" rIns="18810" bIns="11286" anchor="ctr">
            <a:spAutoFit/>
          </a:bodyPr>
          <a:lstStyle/>
          <a:p>
            <a:pPr algn="ctr" eaLnBrk="1" hangingPunct="1">
              <a:spcAft>
                <a:spcPts val="0"/>
              </a:spcAft>
              <a:defRPr/>
            </a:pPr>
            <a:r>
              <a:rPr lang="fr-BE" b="1" dirty="0">
                <a:solidFill>
                  <a:schemeClr val="tx1"/>
                </a:solidFill>
                <a:cs typeface="Tw Cen MT"/>
              </a:rPr>
              <a:t>Identification</a:t>
            </a:r>
            <a:endParaRPr lang="fr-BE" sz="1300" b="1" dirty="0">
              <a:solidFill>
                <a:schemeClr val="tx1"/>
              </a:solidFill>
              <a:cs typeface="Tw Cen MT"/>
            </a:endParaRP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0E7E438F-A9DF-4A52-BA47-692B477A3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1930" y="4209577"/>
            <a:ext cx="828000" cy="407513"/>
          </a:xfrm>
          <a:prstGeom prst="rect">
            <a:avLst/>
          </a:prstGeom>
          <a:solidFill>
            <a:schemeClr val="bg1"/>
          </a:solidFill>
          <a:ln>
            <a:solidFill>
              <a:srgbClr val="0F5494"/>
            </a:solidFill>
            <a:headEnd/>
            <a:tailEnd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8810" tIns="11286" rIns="18810" bIns="11286" anchor="ctr">
            <a:spAutoFit/>
          </a:bodyPr>
          <a:lstStyle/>
          <a:p>
            <a:pPr algn="ctr" eaLnBrk="1" hangingPunct="1">
              <a:spcAft>
                <a:spcPts val="1000"/>
              </a:spcAft>
              <a:defRPr/>
            </a:pPr>
            <a:r>
              <a:rPr lang="fr-BE" sz="1300" b="1" dirty="0">
                <a:solidFill>
                  <a:schemeClr val="tx1"/>
                </a:solidFill>
                <a:cs typeface="Tw Cen MT"/>
              </a:rPr>
              <a:t>Mise en </a:t>
            </a:r>
            <a:r>
              <a:rPr lang="fr-BE" b="1" dirty="0">
                <a:solidFill>
                  <a:schemeClr val="tx1"/>
                </a:solidFill>
                <a:cs typeface="Tw Cen MT"/>
              </a:rPr>
              <a:t>œuvre</a:t>
            </a:r>
            <a:endParaRPr lang="fr-BE" sz="1300" b="1" dirty="0">
              <a:solidFill>
                <a:schemeClr val="tx1"/>
              </a:solidFill>
              <a:cs typeface="Tw Cen MT"/>
            </a:endParaRPr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4135963E-924B-4996-9E6F-8522EE0CD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5461" y="2943194"/>
            <a:ext cx="1007912" cy="392124"/>
          </a:xfrm>
          <a:prstGeom prst="rect">
            <a:avLst/>
          </a:prstGeom>
          <a:solidFill>
            <a:schemeClr val="bg1"/>
          </a:solidFill>
          <a:ln>
            <a:solidFill>
              <a:srgbClr val="0F5494"/>
            </a:solidFill>
            <a:headEnd/>
            <a:tailEnd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8810" tIns="11286" rIns="18810" bIns="11286">
            <a:spAutoFit/>
          </a:bodyPr>
          <a:lstStyle/>
          <a:p>
            <a:pPr algn="ctr" eaLnBrk="1" hangingPunct="1">
              <a:spcAft>
                <a:spcPts val="1000"/>
              </a:spcAft>
              <a:defRPr/>
            </a:pPr>
            <a:r>
              <a:rPr lang="fr-BE" b="1" dirty="0">
                <a:solidFill>
                  <a:schemeClr val="tx1"/>
                </a:solidFill>
                <a:cs typeface="Tw Cen MT"/>
              </a:rPr>
              <a:t>  Suivi &amp; Evaluation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63B3ABC6-9BE2-430B-B550-BE23C2783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071" y="5103690"/>
            <a:ext cx="1260000" cy="252000"/>
          </a:xfrm>
          <a:prstGeom prst="rect">
            <a:avLst/>
          </a:prstGeom>
          <a:solidFill>
            <a:schemeClr val="bg1"/>
          </a:solidFill>
          <a:ln>
            <a:solidFill>
              <a:srgbClr val="0F5494"/>
            </a:solidFill>
            <a:headEnd/>
            <a:tailEnd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8810" tIns="11286" rIns="18810" bIns="11286" anchor="ctr">
            <a:spAutoFit/>
          </a:bodyPr>
          <a:lstStyle/>
          <a:p>
            <a:pPr algn="ctr" eaLnBrk="1" hangingPunct="1">
              <a:spcAft>
                <a:spcPts val="1000"/>
              </a:spcAft>
              <a:defRPr/>
            </a:pPr>
            <a:r>
              <a:rPr lang="fr-BE" b="1" dirty="0">
                <a:solidFill>
                  <a:schemeClr val="tx1"/>
                </a:solidFill>
                <a:cs typeface="Tw Cen MT"/>
              </a:rPr>
              <a:t>Formulation</a:t>
            </a:r>
            <a:endParaRPr lang="fr-BE" sz="1300" b="1" dirty="0">
              <a:solidFill>
                <a:schemeClr val="tx1"/>
              </a:solidFill>
              <a:cs typeface="Tw Cen MT"/>
            </a:endParaRPr>
          </a:p>
        </p:txBody>
      </p:sp>
      <p:sp>
        <p:nvSpPr>
          <p:cNvPr id="14" name="AutoShape 14">
            <a:extLst>
              <a:ext uri="{FF2B5EF4-FFF2-40B4-BE49-F238E27FC236}">
                <a16:creationId xmlns:a16="http://schemas.microsoft.com/office/drawing/2014/main" id="{0511EF54-08B7-4E01-8C92-9C78DC8AE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4827" y="1772816"/>
            <a:ext cx="3174766" cy="47451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square" lIns="95555" tIns="47776" rIns="95555" bIns="47776">
            <a:spAutoFit/>
          </a:bodyPr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fr-BE" dirty="0">
                <a:latin typeface="+mn-lt"/>
                <a:ea typeface="ＭＳ Ｐゴシック" charset="0"/>
                <a:cs typeface="Tw Cen MT"/>
              </a:rPr>
              <a:t>Politique étrangère de l’UE 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fr-BE" dirty="0">
                <a:latin typeface="+mn-lt"/>
                <a:ea typeface="ＭＳ Ｐゴシック" charset="0"/>
                <a:cs typeface="Tw Cen MT"/>
              </a:rPr>
              <a:t>Politique du gouvernement partenaire</a:t>
            </a:r>
          </a:p>
        </p:txBody>
      </p:sp>
      <p:sp>
        <p:nvSpPr>
          <p:cNvPr id="16" name="AutoShape 12">
            <a:extLst>
              <a:ext uri="{FF2B5EF4-FFF2-40B4-BE49-F238E27FC236}">
                <a16:creationId xmlns:a16="http://schemas.microsoft.com/office/drawing/2014/main" id="{A2975D53-B880-4B49-A288-EA5D65C60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0562" y="3165614"/>
            <a:ext cx="2599597" cy="465817"/>
          </a:xfrm>
          <a:prstGeom prst="leftArrowCallout">
            <a:avLst>
              <a:gd name="adj1" fmla="val 8324"/>
              <a:gd name="adj2" fmla="val 12266"/>
              <a:gd name="adj3" fmla="val 12462"/>
              <a:gd name="adj4" fmla="val 86167"/>
            </a:avLst>
          </a:prstGeom>
          <a:solidFill>
            <a:srgbClr val="FFD624"/>
          </a:solidFill>
          <a:ln w="12700">
            <a:noFill/>
            <a:miter lim="800000"/>
            <a:headEnd/>
            <a:tailEnd/>
          </a:ln>
        </p:spPr>
        <p:txBody>
          <a:bodyPr wrap="square" lIns="95555" tIns="47776" rIns="95555" bIns="47776">
            <a:spAutoFit/>
          </a:bodyPr>
          <a:lstStyle/>
          <a:p>
            <a:pPr eaLnBrk="1" hangingPunct="1">
              <a:defRPr/>
            </a:pPr>
            <a:r>
              <a:rPr lang="fr-BE" b="1" dirty="0">
                <a:latin typeface="+mn-lt"/>
                <a:ea typeface="ＭＳ Ｐゴシック" charset="0"/>
                <a:cs typeface="Tw Cen MT"/>
              </a:rPr>
              <a:t>Comité de pilotage stratégique (DEVCO)</a:t>
            </a:r>
            <a:endParaRPr lang="fr-BE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17" name="AutoShape 15">
            <a:extLst>
              <a:ext uri="{FF2B5EF4-FFF2-40B4-BE49-F238E27FC236}">
                <a16:creationId xmlns:a16="http://schemas.microsoft.com/office/drawing/2014/main" id="{D362B8C4-0E42-4A00-87DC-16CB9125F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480" y="1850498"/>
            <a:ext cx="2628000" cy="1224000"/>
          </a:xfrm>
          <a:prstGeom prst="leftArrowCallout">
            <a:avLst>
              <a:gd name="adj1" fmla="val 4507"/>
              <a:gd name="adj2" fmla="val 7649"/>
              <a:gd name="adj3" fmla="val 9615"/>
              <a:gd name="adj4" fmla="val 85270"/>
            </a:avLst>
          </a:prstGeom>
          <a:solidFill>
            <a:srgbClr val="FFD624"/>
          </a:solidFill>
          <a:ln w="12700">
            <a:noFill/>
            <a:miter lim="800000"/>
            <a:headEnd/>
            <a:tailEnd/>
          </a:ln>
        </p:spPr>
        <p:txBody>
          <a:bodyPr lIns="95555" tIns="47776" rIns="95555" bIns="47776">
            <a:spAutoFit/>
          </a:bodyPr>
          <a:lstStyle/>
          <a:p>
            <a:pPr eaLnBrk="1" hangingPunct="1">
              <a:defRPr/>
            </a:pPr>
            <a:r>
              <a:rPr lang="fr-BE" b="1" dirty="0">
                <a:latin typeface="+mn-lt"/>
                <a:ea typeface="ＭＳ Ｐゴシック" charset="0"/>
                <a:cs typeface="Tw Cen MT"/>
              </a:rPr>
              <a:t>Programme indicatif  pluriannuel, cadre unique d’appui, document de stratégie indicatif:</a:t>
            </a:r>
            <a:r>
              <a:rPr lang="fr-BE" dirty="0">
                <a:latin typeface="+mn-lt"/>
                <a:ea typeface="ＭＳ Ｐゴシック" charset="0"/>
                <a:cs typeface="Tw Cen MT"/>
              </a:rPr>
              <a:t> identifier les secteurs d’engagement</a:t>
            </a:r>
          </a:p>
        </p:txBody>
      </p:sp>
      <p:sp>
        <p:nvSpPr>
          <p:cNvPr id="18" name="AutoShape 12">
            <a:extLst>
              <a:ext uri="{FF2B5EF4-FFF2-40B4-BE49-F238E27FC236}">
                <a16:creationId xmlns:a16="http://schemas.microsoft.com/office/drawing/2014/main" id="{0946A998-C376-4E9C-BB9A-AD8AB97C7A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3079" y="3744844"/>
            <a:ext cx="2387080" cy="465817"/>
          </a:xfrm>
          <a:prstGeom prst="leftArrowCallout">
            <a:avLst>
              <a:gd name="adj1" fmla="val 8324"/>
              <a:gd name="adj2" fmla="val 12266"/>
              <a:gd name="adj3" fmla="val 12462"/>
              <a:gd name="adj4" fmla="val 86167"/>
            </a:avLst>
          </a:prstGeom>
          <a:solidFill>
            <a:srgbClr val="FFD624"/>
          </a:solidFill>
          <a:ln w="12700">
            <a:noFill/>
            <a:miter lim="800000"/>
            <a:headEnd/>
            <a:tailEnd/>
          </a:ln>
        </p:spPr>
        <p:txBody>
          <a:bodyPr wrap="square" lIns="95555" tIns="47776" rIns="95555" bIns="47776">
            <a:spAutoFit/>
          </a:bodyPr>
          <a:lstStyle/>
          <a:p>
            <a:pPr eaLnBrk="1" hangingPunct="1">
              <a:defRPr/>
            </a:pPr>
            <a:r>
              <a:rPr lang="fr-BE" b="1" dirty="0">
                <a:latin typeface="+mn-lt"/>
                <a:ea typeface="ＭＳ Ｐゴシック" charset="0"/>
                <a:cs typeface="Tw Cen MT"/>
              </a:rPr>
              <a:t>Evaluation</a:t>
            </a:r>
          </a:p>
          <a:p>
            <a:pPr eaLnBrk="1" hangingPunct="1">
              <a:defRPr/>
            </a:pPr>
            <a:r>
              <a:rPr lang="fr-BE" b="1" dirty="0">
                <a:latin typeface="+mn-lt"/>
                <a:ea typeface="ＭＳ Ｐゴシック" charset="0"/>
                <a:cs typeface="Tw Cen MT"/>
              </a:rPr>
              <a:t>CGR + VF</a:t>
            </a:r>
            <a:endParaRPr lang="fr-BE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19" name="AutoShape 12">
            <a:extLst>
              <a:ext uri="{FF2B5EF4-FFF2-40B4-BE49-F238E27FC236}">
                <a16:creationId xmlns:a16="http://schemas.microsoft.com/office/drawing/2014/main" id="{5E8AE7FF-7388-4D10-92BE-CAB3CDE29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2748" y="4342796"/>
            <a:ext cx="2827411" cy="465817"/>
          </a:xfrm>
          <a:prstGeom prst="leftArrowCallout">
            <a:avLst>
              <a:gd name="adj1" fmla="val 8324"/>
              <a:gd name="adj2" fmla="val 12266"/>
              <a:gd name="adj3" fmla="val 12462"/>
              <a:gd name="adj4" fmla="val 86167"/>
            </a:avLst>
          </a:prstGeom>
          <a:solidFill>
            <a:srgbClr val="FFD624"/>
          </a:solidFill>
          <a:ln w="12700">
            <a:noFill/>
            <a:miter lim="800000"/>
            <a:headEnd/>
            <a:tailEnd/>
          </a:ln>
        </p:spPr>
        <p:txBody>
          <a:bodyPr wrap="square" lIns="95555" tIns="47776" rIns="95555" bIns="47776">
            <a:spAutoFit/>
          </a:bodyPr>
          <a:lstStyle/>
          <a:p>
            <a:pPr eaLnBrk="1" hangingPunct="1">
              <a:defRPr/>
            </a:pPr>
            <a:r>
              <a:rPr lang="fr-BE" b="1" dirty="0">
                <a:latin typeface="+mn-lt"/>
                <a:ea typeface="ＭＳ Ｐゴシック" charset="0"/>
                <a:cs typeface="Tw Cen MT"/>
              </a:rPr>
              <a:t>QSG1: </a:t>
            </a:r>
            <a:r>
              <a:rPr lang="fr-BE" dirty="0">
                <a:latin typeface="+mn-lt"/>
                <a:ea typeface="ＭＳ Ｐゴシック" charset="0"/>
                <a:cs typeface="Tw Cen MT"/>
              </a:rPr>
              <a:t>DA initial (ou feuille de route pour CCER)</a:t>
            </a:r>
          </a:p>
        </p:txBody>
      </p:sp>
      <p:sp>
        <p:nvSpPr>
          <p:cNvPr id="20" name="AutoShape 12">
            <a:extLst>
              <a:ext uri="{FF2B5EF4-FFF2-40B4-BE49-F238E27FC236}">
                <a16:creationId xmlns:a16="http://schemas.microsoft.com/office/drawing/2014/main" id="{E044796B-6404-4BF4-921B-AA24D9982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2974" y="4902946"/>
            <a:ext cx="3618488" cy="650483"/>
          </a:xfrm>
          <a:prstGeom prst="leftArrowCallout">
            <a:avLst>
              <a:gd name="adj1" fmla="val 8324"/>
              <a:gd name="adj2" fmla="val 12266"/>
              <a:gd name="adj3" fmla="val 12462"/>
              <a:gd name="adj4" fmla="val 88372"/>
            </a:avLst>
          </a:prstGeom>
          <a:solidFill>
            <a:srgbClr val="FFD624"/>
          </a:solidFill>
          <a:ln w="12700">
            <a:noFill/>
            <a:miter lim="800000"/>
            <a:headEnd/>
            <a:tailEnd/>
          </a:ln>
        </p:spPr>
        <p:txBody>
          <a:bodyPr wrap="square" lIns="95555" tIns="47776" rIns="95555" bIns="47776">
            <a:spAutoFit/>
          </a:bodyPr>
          <a:lstStyle/>
          <a:p>
            <a:pPr eaLnBrk="1" hangingPunct="1">
              <a:defRPr/>
            </a:pPr>
            <a:r>
              <a:rPr lang="fr-BE" b="1" dirty="0">
                <a:latin typeface="+mn-lt"/>
                <a:ea typeface="ＭＳ Ｐゴシック" charset="0"/>
                <a:cs typeface="Tw Cen MT"/>
              </a:rPr>
              <a:t>Orientation stratégique </a:t>
            </a:r>
            <a:r>
              <a:rPr lang="fr-BE" dirty="0">
                <a:latin typeface="+mn-lt"/>
                <a:ea typeface="ＭＳ Ｐゴシック" charset="0"/>
                <a:cs typeface="Tw Cen MT"/>
              </a:rPr>
              <a:t>sur le choix de la modalité d’AB, le type de contrat, sa conception, le dialogue</a:t>
            </a:r>
          </a:p>
        </p:txBody>
      </p:sp>
      <p:sp>
        <p:nvSpPr>
          <p:cNvPr id="21" name="AutoShape 10">
            <a:extLst>
              <a:ext uri="{FF2B5EF4-FFF2-40B4-BE49-F238E27FC236}">
                <a16:creationId xmlns:a16="http://schemas.microsoft.com/office/drawing/2014/main" id="{2B61A73F-5DFF-4DCB-8C09-C3F0C419F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602" y="2969950"/>
            <a:ext cx="2281473" cy="650483"/>
          </a:xfrm>
          <a:prstGeom prst="rightArrowCallout">
            <a:avLst>
              <a:gd name="adj1" fmla="val 5326"/>
              <a:gd name="adj2" fmla="val 9261"/>
              <a:gd name="adj3" fmla="val 7926"/>
              <a:gd name="adj4" fmla="val 85832"/>
            </a:avLst>
          </a:prstGeom>
          <a:solidFill>
            <a:srgbClr val="FFD624"/>
          </a:solidFill>
          <a:ln w="12700">
            <a:noFill/>
            <a:miter lim="800000"/>
            <a:headEnd/>
            <a:tailEnd/>
          </a:ln>
        </p:spPr>
        <p:txBody>
          <a:bodyPr wrap="square" lIns="95555" tIns="47776" rIns="95555" bIns="47776">
            <a:spAutoFit/>
          </a:bodyPr>
          <a:lstStyle/>
          <a:p>
            <a:pPr eaLnBrk="1" hangingPunct="1">
              <a:defRPr/>
            </a:pPr>
            <a:r>
              <a:rPr lang="fr-BE" b="1" dirty="0">
                <a:latin typeface="+mn-lt"/>
                <a:ea typeface="ＭＳ Ｐゴシック" charset="0"/>
                <a:cs typeface="Tw Cen MT"/>
              </a:rPr>
              <a:t>Rapport final et évaluation : </a:t>
            </a:r>
            <a:r>
              <a:rPr lang="fr-BE" dirty="0">
                <a:latin typeface="+mn-lt"/>
                <a:ea typeface="ＭＳ Ｐゴシック" charset="0"/>
                <a:cs typeface="Tw Cen MT"/>
              </a:rPr>
              <a:t>évaluation conjointe ?</a:t>
            </a:r>
          </a:p>
        </p:txBody>
      </p:sp>
      <p:sp>
        <p:nvSpPr>
          <p:cNvPr id="22" name="AutoShape 11">
            <a:extLst>
              <a:ext uri="{FF2B5EF4-FFF2-40B4-BE49-F238E27FC236}">
                <a16:creationId xmlns:a16="http://schemas.microsoft.com/office/drawing/2014/main" id="{F2F1A357-A7C6-4374-9B39-46A15394C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602" y="3696928"/>
            <a:ext cx="2303463" cy="1204481"/>
          </a:xfrm>
          <a:prstGeom prst="rightArrowCallout">
            <a:avLst>
              <a:gd name="adj1" fmla="val 3013"/>
              <a:gd name="adj2" fmla="val 6898"/>
              <a:gd name="adj3" fmla="val 6504"/>
              <a:gd name="adj4" fmla="val 92407"/>
            </a:avLst>
          </a:prstGeom>
          <a:solidFill>
            <a:srgbClr val="FFD624"/>
          </a:solidFill>
          <a:ln w="12700">
            <a:noFill/>
            <a:miter lim="800000"/>
            <a:headEnd/>
            <a:tailEnd/>
          </a:ln>
        </p:spPr>
        <p:txBody>
          <a:bodyPr lIns="95555" tIns="47776" rIns="95555" bIns="47776">
            <a:spAutoFit/>
          </a:bodyPr>
          <a:lstStyle/>
          <a:p>
            <a:pPr eaLnBrk="1" hangingPunct="1">
              <a:defRPr/>
            </a:pPr>
            <a:r>
              <a:rPr lang="fr-BE" b="1" dirty="0">
                <a:latin typeface="+mn-lt"/>
                <a:ea typeface="ＭＳ Ｐゴシック" charset="0"/>
                <a:cs typeface="Tw Cen MT"/>
              </a:rPr>
              <a:t>Processus décisionnel pour la libération de tranche : </a:t>
            </a:r>
            <a:r>
              <a:rPr lang="fr-BE" dirty="0">
                <a:latin typeface="+mn-lt"/>
                <a:ea typeface="ＭＳ Ｐゴシック" charset="0"/>
                <a:cs typeface="Tw Cen MT"/>
              </a:rPr>
              <a:t>Suivi et dialogue, évaluation des conditions de décaissement.</a:t>
            </a:r>
          </a:p>
        </p:txBody>
      </p:sp>
      <p:sp>
        <p:nvSpPr>
          <p:cNvPr id="23" name="Right Arrow Callout 29">
            <a:extLst>
              <a:ext uri="{FF2B5EF4-FFF2-40B4-BE49-F238E27FC236}">
                <a16:creationId xmlns:a16="http://schemas.microsoft.com/office/drawing/2014/main" id="{42650E52-B164-4C12-8F45-B365829FD80D}"/>
              </a:ext>
            </a:extLst>
          </p:cNvPr>
          <p:cNvSpPr/>
          <p:nvPr/>
        </p:nvSpPr>
        <p:spPr bwMode="auto">
          <a:xfrm>
            <a:off x="185080" y="2317274"/>
            <a:ext cx="2552343" cy="465817"/>
          </a:xfrm>
          <a:prstGeom prst="rightArrowCallout">
            <a:avLst>
              <a:gd name="adj1" fmla="val 13324"/>
              <a:gd name="adj2" fmla="val 22672"/>
              <a:gd name="adj3" fmla="val 19384"/>
              <a:gd name="adj4" fmla="val 76504"/>
            </a:avLst>
          </a:prstGeom>
          <a:solidFill>
            <a:srgbClr val="FFD624"/>
          </a:solidFill>
          <a:ln w="12700">
            <a:noFill/>
            <a:miter lim="800000"/>
            <a:headEnd/>
            <a:tailEnd/>
          </a:ln>
          <a:extLst/>
        </p:spPr>
        <p:txBody>
          <a:bodyPr wrap="square" lIns="95555" tIns="47776" rIns="95555" bIns="47776" anchor="ctr">
            <a:spAutoFit/>
          </a:bodyPr>
          <a:lstStyle/>
          <a:p>
            <a:pPr eaLnBrk="1" hangingPunct="1">
              <a:defRPr/>
            </a:pPr>
            <a:r>
              <a:rPr lang="fr-BE" b="1" dirty="0">
                <a:latin typeface="+mn-lt"/>
                <a:ea typeface="ＭＳ Ｐゴシック" charset="0"/>
                <a:cs typeface="Tw Cen MT"/>
              </a:rPr>
              <a:t>Préparation du prochain AB</a:t>
            </a:r>
          </a:p>
        </p:txBody>
      </p:sp>
      <p:sp>
        <p:nvSpPr>
          <p:cNvPr id="24" name="Up Arrow Callout 1">
            <a:extLst>
              <a:ext uri="{FF2B5EF4-FFF2-40B4-BE49-F238E27FC236}">
                <a16:creationId xmlns:a16="http://schemas.microsoft.com/office/drawing/2014/main" id="{EDD40300-99F4-479F-ABB4-AB4D00271F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4827" y="5467062"/>
            <a:ext cx="2376488" cy="550338"/>
          </a:xfrm>
          <a:prstGeom prst="upArrowCallout">
            <a:avLst>
              <a:gd name="adj1" fmla="val 11305"/>
              <a:gd name="adj2" fmla="val 19964"/>
              <a:gd name="adj3" fmla="val 17880"/>
              <a:gd name="adj4" fmla="val 50736"/>
            </a:avLst>
          </a:prstGeom>
          <a:solidFill>
            <a:srgbClr val="FFD624"/>
          </a:solidFill>
          <a:ln w="12700">
            <a:noFill/>
            <a:miter lim="800000"/>
            <a:headEnd/>
            <a:tailEnd/>
          </a:ln>
        </p:spPr>
        <p:txBody>
          <a:bodyPr lIns="95555" tIns="47776" rIns="95555" bIns="47776" anchor="ctr"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nl-NL" sz="1200" b="1" i="0" dirty="0">
                <a:latin typeface="+mn-lt"/>
              </a:rPr>
              <a:t>QSG2: DA &amp; annexes</a:t>
            </a:r>
          </a:p>
        </p:txBody>
      </p:sp>
      <p:sp>
        <p:nvSpPr>
          <p:cNvPr id="25" name="TextBox 31">
            <a:extLst>
              <a:ext uri="{FF2B5EF4-FFF2-40B4-BE49-F238E27FC236}">
                <a16:creationId xmlns:a16="http://schemas.microsoft.com/office/drawing/2014/main" id="{701D8DE8-DBD6-4B6F-A8EA-8E5CBA3DD8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345" y="5383493"/>
            <a:ext cx="2808288" cy="465817"/>
          </a:xfrm>
          <a:prstGeom prst="rect">
            <a:avLst/>
          </a:prstGeom>
          <a:solidFill>
            <a:srgbClr val="FFD624"/>
          </a:solidFill>
          <a:ln w="12700">
            <a:noFill/>
            <a:miter lim="800000"/>
            <a:headEnd/>
            <a:tailEnd/>
          </a:ln>
        </p:spPr>
        <p:txBody>
          <a:bodyPr lIns="95555" tIns="47776" rIns="95555" bIns="47776" anchor="ctr"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nl-NL" sz="1200" b="1" i="0" dirty="0">
                <a:latin typeface="+mn-lt"/>
              </a:rPr>
              <a:t>Avis sur les décaissements </a:t>
            </a:r>
            <a:r>
              <a:rPr lang="fr-BE" altLang="nl-NL" sz="1200" i="0" dirty="0">
                <a:latin typeface="+mn-lt"/>
              </a:rPr>
              <a:t>le cas échéant</a:t>
            </a:r>
          </a:p>
        </p:txBody>
      </p:sp>
      <p:sp>
        <p:nvSpPr>
          <p:cNvPr id="35" name="Up Arrow 32">
            <a:extLst>
              <a:ext uri="{FF2B5EF4-FFF2-40B4-BE49-F238E27FC236}">
                <a16:creationId xmlns:a16="http://schemas.microsoft.com/office/drawing/2014/main" id="{7CA28988-894D-4079-92FD-F4B5CD931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7221" y="4939967"/>
            <a:ext cx="252412" cy="504825"/>
          </a:xfrm>
          <a:prstGeom prst="upArrow">
            <a:avLst>
              <a:gd name="adj1" fmla="val 26481"/>
              <a:gd name="adj2" fmla="val 50000"/>
            </a:avLst>
          </a:prstGeom>
          <a:solidFill>
            <a:srgbClr val="FFD624"/>
          </a:solidFill>
          <a:ln w="9525">
            <a:noFill/>
            <a:round/>
            <a:headEnd/>
            <a:tailEnd/>
          </a:ln>
          <a:effectLst/>
          <a:extLst/>
        </p:spPr>
        <p:txBody>
          <a:bodyPr anchor="ctr"/>
          <a:lstStyle>
            <a:lvl1pPr marL="3175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BE" altLang="nl-NL" sz="1200" i="0" dirty="0">
              <a:latin typeface="+mn-lt"/>
            </a:endParaRPr>
          </a:p>
        </p:txBody>
      </p:sp>
      <p:sp>
        <p:nvSpPr>
          <p:cNvPr id="36" name="Up Arrow 33">
            <a:extLst>
              <a:ext uri="{FF2B5EF4-FFF2-40B4-BE49-F238E27FC236}">
                <a16:creationId xmlns:a16="http://schemas.microsoft.com/office/drawing/2014/main" id="{14B0528C-7271-4A17-BD15-5222D2B78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712" y="5852293"/>
            <a:ext cx="252412" cy="504825"/>
          </a:xfrm>
          <a:prstGeom prst="upArrow">
            <a:avLst>
              <a:gd name="adj1" fmla="val 50000"/>
              <a:gd name="adj2" fmla="val 49991"/>
            </a:avLst>
          </a:prstGeom>
          <a:solidFill>
            <a:srgbClr val="0F5494"/>
          </a:solidFill>
          <a:ln w="9525">
            <a:noFill/>
            <a:round/>
            <a:headEnd/>
            <a:tailEnd/>
          </a:ln>
        </p:spPr>
        <p:txBody>
          <a:bodyPr anchor="ctr"/>
          <a:lstStyle>
            <a:lvl1pPr marL="3175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BE" altLang="nl-NL" sz="1200" i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7" name="Text Box 18">
            <a:extLst>
              <a:ext uri="{FF2B5EF4-FFF2-40B4-BE49-F238E27FC236}">
                <a16:creationId xmlns:a16="http://schemas.microsoft.com/office/drawing/2014/main" id="{26180082-C8EC-4EEC-B797-BEC0D7880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031" y="6113579"/>
            <a:ext cx="8135938" cy="503238"/>
          </a:xfrm>
          <a:prstGeom prst="rect">
            <a:avLst/>
          </a:prstGeom>
          <a:solidFill>
            <a:srgbClr val="0F549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Aft>
                <a:spcPts val="0"/>
              </a:spcAft>
              <a:defRPr/>
            </a:pPr>
            <a:r>
              <a:rPr lang="fr-BE" b="1" dirty="0">
                <a:solidFill>
                  <a:schemeClr val="bg1"/>
                </a:solidFill>
                <a:latin typeface="+mn-lt"/>
                <a:ea typeface="ＭＳ Ｐゴシック" charset="0"/>
                <a:cs typeface="Tw Cen MT"/>
              </a:rPr>
              <a:t>Comité de pilotage de l’AB (DEVCO) / de l’aide financière (NEAR) (BSSC/FAST) </a:t>
            </a:r>
            <a:r>
              <a:rPr lang="fr-BE" dirty="0">
                <a:solidFill>
                  <a:schemeClr val="bg1"/>
                </a:solidFill>
                <a:latin typeface="+mn-lt"/>
                <a:ea typeface="ＭＳ Ｐゴシック" charset="0"/>
                <a:cs typeface="Tw Cen MT"/>
              </a:rPr>
              <a:t>: </a:t>
            </a:r>
          </a:p>
          <a:p>
            <a:pPr algn="ctr" eaLnBrk="1" hangingPunct="1">
              <a:spcAft>
                <a:spcPts val="0"/>
              </a:spcAft>
              <a:defRPr/>
            </a:pPr>
            <a:r>
              <a:rPr lang="fr-BE" dirty="0">
                <a:solidFill>
                  <a:schemeClr val="bg1"/>
                </a:solidFill>
                <a:latin typeface="+mn-lt"/>
                <a:ea typeface="ＭＳ Ｐゴシック" charset="0"/>
                <a:cs typeface="Tw Cen MT"/>
              </a:rPr>
              <a:t>Supervision, politique et stratégique, continue des contrats d’AB</a:t>
            </a:r>
          </a:p>
        </p:txBody>
      </p:sp>
    </p:spTree>
    <p:extLst>
      <p:ext uri="{BB962C8B-B14F-4D97-AF65-F5344CB8AC3E}">
        <p14:creationId xmlns:p14="http://schemas.microsoft.com/office/powerpoint/2010/main" val="623676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35" grpId="0" animBg="1"/>
      <p:bldP spid="36" grpId="0" animBg="1"/>
      <p:bldP spid="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4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D0122CD4-55CA-4CB8-A84A-A5922D8CC49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418344" y="1757715"/>
            <a:ext cx="3985850" cy="3999018"/>
          </a:xfrm>
          <a:custGeom>
            <a:avLst/>
            <a:gdLst>
              <a:gd name="T0" fmla="*/ 1 w 21600"/>
              <a:gd name="T1" fmla="*/ 0 h 21600"/>
              <a:gd name="T2" fmla="*/ 0 w 21600"/>
              <a:gd name="T3" fmla="*/ 0 h 21600"/>
              <a:gd name="T4" fmla="*/ 1 w 21600"/>
              <a:gd name="T5" fmla="*/ 0 h 21600"/>
              <a:gd name="T6" fmla="*/ 0 w 21600"/>
              <a:gd name="T7" fmla="*/ 1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5 w 21600"/>
              <a:gd name="T19" fmla="*/ 3165 h 21600"/>
              <a:gd name="T20" fmla="*/ 18435 w 21600"/>
              <a:gd name="T21" fmla="*/ 18435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6584" y="14980"/>
                </a:moveTo>
                <a:cubicBezTo>
                  <a:pt x="7699" y="16104"/>
                  <a:pt x="9216" y="16737"/>
                  <a:pt x="10800" y="16737"/>
                </a:cubicBezTo>
                <a:cubicBezTo>
                  <a:pt x="14078" y="16737"/>
                  <a:pt x="16737" y="14078"/>
                  <a:pt x="16737" y="10800"/>
                </a:cubicBezTo>
                <a:cubicBezTo>
                  <a:pt x="16737" y="7521"/>
                  <a:pt x="14078" y="4863"/>
                  <a:pt x="10800" y="4863"/>
                </a:cubicBezTo>
                <a:cubicBezTo>
                  <a:pt x="7521" y="4863"/>
                  <a:pt x="4863" y="7521"/>
                  <a:pt x="4863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6764"/>
                  <a:pt x="16764" y="21600"/>
                  <a:pt x="10800" y="21600"/>
                </a:cubicBezTo>
                <a:cubicBezTo>
                  <a:pt x="7920" y="21600"/>
                  <a:pt x="5159" y="20449"/>
                  <a:pt x="3131" y="18404"/>
                </a:cubicBezTo>
                <a:lnTo>
                  <a:pt x="1214" y="20306"/>
                </a:lnTo>
                <a:lnTo>
                  <a:pt x="1243" y="13049"/>
                </a:lnTo>
                <a:lnTo>
                  <a:pt x="8501" y="13079"/>
                </a:lnTo>
                <a:lnTo>
                  <a:pt x="6584" y="14980"/>
                </a:lnTo>
                <a:close/>
              </a:path>
            </a:pathLst>
          </a:custGeom>
          <a:solidFill>
            <a:srgbClr val="0F5494"/>
          </a:solidFill>
          <a:ln w="19050">
            <a:noFill/>
            <a:miter lim="800000"/>
            <a:headEnd/>
            <a:tailEnd/>
          </a:ln>
        </p:spPr>
        <p:txBody>
          <a:bodyPr rot="10800000" vert="eaVert" lIns="95555" tIns="47776" rIns="95555" bIns="47776"/>
          <a:lstStyle/>
          <a:p>
            <a:pPr eaLnBrk="1" hangingPunct="1">
              <a:defRPr/>
            </a:pPr>
            <a:endParaRPr lang="fr-BE" sz="110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5DF2224-CCD1-4AE1-95FE-EEBA7EC83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9532" y="2742682"/>
            <a:ext cx="1484973" cy="207458"/>
          </a:xfrm>
          <a:prstGeom prst="rect">
            <a:avLst/>
          </a:prstGeom>
          <a:solidFill>
            <a:schemeClr val="bg1"/>
          </a:solidFill>
          <a:ln>
            <a:solidFill>
              <a:srgbClr val="0F5494"/>
            </a:solidFill>
            <a:headEnd/>
            <a:tailEnd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8810" tIns="11286" rIns="18810" bIns="11286" anchor="ctr">
            <a:spAutoFit/>
          </a:bodyPr>
          <a:lstStyle/>
          <a:p>
            <a:pPr algn="ctr" eaLnBrk="1" hangingPunct="1">
              <a:spcAft>
                <a:spcPts val="1000"/>
              </a:spcAft>
              <a:defRPr/>
            </a:pPr>
            <a:r>
              <a:rPr lang="fr-BE" b="1" dirty="0">
                <a:solidFill>
                  <a:schemeClr val="tx1"/>
                </a:solidFill>
                <a:cs typeface="Tw Cen MT"/>
              </a:rPr>
              <a:t>Programmation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0E7E438F-A9DF-4A52-BA47-692B477A3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4390" y="4550551"/>
            <a:ext cx="828000" cy="407513"/>
          </a:xfrm>
          <a:prstGeom prst="rect">
            <a:avLst/>
          </a:prstGeom>
          <a:solidFill>
            <a:schemeClr val="bg1"/>
          </a:solidFill>
          <a:ln>
            <a:solidFill>
              <a:srgbClr val="0F5494"/>
            </a:solidFill>
            <a:headEnd/>
            <a:tailEnd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8810" tIns="11286" rIns="18810" bIns="11286" anchor="ctr">
            <a:spAutoFit/>
          </a:bodyPr>
          <a:lstStyle/>
          <a:p>
            <a:pPr algn="ctr" eaLnBrk="1" hangingPunct="1">
              <a:spcAft>
                <a:spcPts val="1000"/>
              </a:spcAft>
              <a:defRPr/>
            </a:pPr>
            <a:r>
              <a:rPr lang="fr-BE" sz="1300" b="1">
                <a:solidFill>
                  <a:schemeClr val="tx1"/>
                </a:solidFill>
                <a:cs typeface="Tw Cen MT"/>
              </a:rPr>
              <a:t>Mise en </a:t>
            </a:r>
            <a:r>
              <a:rPr lang="fr-BE" b="1">
                <a:solidFill>
                  <a:schemeClr val="tx1"/>
                </a:solidFill>
                <a:cs typeface="Tw Cen MT"/>
              </a:rPr>
              <a:t>œuvre</a:t>
            </a:r>
            <a:endParaRPr lang="fr-BE" sz="1300" b="1">
              <a:solidFill>
                <a:schemeClr val="tx1"/>
              </a:solidFill>
              <a:cs typeface="Tw Cen MT"/>
            </a:endParaRPr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4135963E-924B-4996-9E6F-8522EE0CD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1185" y="2664014"/>
            <a:ext cx="1007912" cy="207458"/>
          </a:xfrm>
          <a:prstGeom prst="rect">
            <a:avLst/>
          </a:prstGeom>
          <a:solidFill>
            <a:schemeClr val="bg1"/>
          </a:solidFill>
          <a:ln>
            <a:solidFill>
              <a:srgbClr val="0F5494"/>
            </a:solidFill>
            <a:headEnd/>
            <a:tailEnd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8810" tIns="11286" rIns="18810" bIns="11286">
            <a:spAutoFit/>
          </a:bodyPr>
          <a:lstStyle/>
          <a:p>
            <a:pPr algn="ctr" eaLnBrk="1" hangingPunct="1">
              <a:spcAft>
                <a:spcPts val="1000"/>
              </a:spcAft>
              <a:defRPr/>
            </a:pPr>
            <a:r>
              <a:rPr lang="fr-BE" b="1">
                <a:solidFill>
                  <a:schemeClr val="tx1"/>
                </a:solidFill>
                <a:cs typeface="Tw Cen MT"/>
              </a:rPr>
              <a:t>Clôture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63B3ABC6-9BE2-430B-B550-BE23C2783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4589" y="4883937"/>
            <a:ext cx="1260000" cy="207458"/>
          </a:xfrm>
          <a:prstGeom prst="rect">
            <a:avLst/>
          </a:prstGeom>
          <a:solidFill>
            <a:schemeClr val="bg1"/>
          </a:solidFill>
          <a:ln>
            <a:solidFill>
              <a:srgbClr val="0F5494"/>
            </a:solidFill>
            <a:headEnd/>
            <a:tailEnd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8810" tIns="11286" rIns="18810" bIns="11286" anchor="ctr">
            <a:spAutoFit/>
          </a:bodyPr>
          <a:lstStyle/>
          <a:p>
            <a:pPr algn="ctr" eaLnBrk="1" hangingPunct="1">
              <a:spcAft>
                <a:spcPts val="1000"/>
              </a:spcAft>
              <a:defRPr/>
            </a:pPr>
            <a:r>
              <a:rPr lang="fr-BE" b="1">
                <a:solidFill>
                  <a:schemeClr val="tx1"/>
                </a:solidFill>
                <a:cs typeface="Tw Cen MT"/>
              </a:rPr>
              <a:t>Formulation</a:t>
            </a:r>
            <a:endParaRPr lang="fr-BE" sz="1300" b="1">
              <a:solidFill>
                <a:schemeClr val="tx1"/>
              </a:solidFill>
              <a:cs typeface="Tw Cen MT"/>
            </a:endParaRPr>
          </a:p>
        </p:txBody>
      </p:sp>
      <p:sp>
        <p:nvSpPr>
          <p:cNvPr id="26" name="TextBox 4">
            <a:extLst>
              <a:ext uri="{FF2B5EF4-FFF2-40B4-BE49-F238E27FC236}">
                <a16:creationId xmlns:a16="http://schemas.microsoft.com/office/drawing/2014/main" id="{DB461FBE-A97B-4065-B1AC-AF5A70DBC4F7}"/>
              </a:ext>
            </a:extLst>
          </p:cNvPr>
          <p:cNvSpPr txBox="1"/>
          <p:nvPr/>
        </p:nvSpPr>
        <p:spPr>
          <a:xfrm>
            <a:off x="2956763" y="3370347"/>
            <a:ext cx="2800764" cy="1138773"/>
          </a:xfrm>
          <a:prstGeom prst="rect">
            <a:avLst/>
          </a:prstGeom>
          <a:solidFill>
            <a:srgbClr val="0F5494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fr-BE" sz="1600" b="1" dirty="0">
                <a:solidFill>
                  <a:schemeClr val="bg1"/>
                </a:solidFill>
                <a:latin typeface="+mn-lt"/>
                <a:ea typeface="ＭＳ Ｐゴシック" charset="0"/>
                <a:cs typeface="Tw Cen MT"/>
              </a:rPr>
              <a:t>Analyse </a:t>
            </a:r>
            <a:br>
              <a:rPr lang="fr-BE" sz="1600" b="1" dirty="0">
                <a:solidFill>
                  <a:schemeClr val="bg1"/>
                </a:solidFill>
                <a:latin typeface="+mn-lt"/>
                <a:ea typeface="ＭＳ Ｐゴシック" charset="0"/>
                <a:cs typeface="Tw Cen MT"/>
              </a:rPr>
            </a:br>
            <a:r>
              <a:rPr lang="fr-BE" sz="1600" b="1" dirty="0">
                <a:solidFill>
                  <a:schemeClr val="bg1"/>
                </a:solidFill>
                <a:latin typeface="+mn-lt"/>
                <a:ea typeface="ＭＳ Ｐゴシック" charset="0"/>
                <a:cs typeface="Tw Cen MT"/>
              </a:rPr>
              <a:t>de contexte pays</a:t>
            </a:r>
            <a:endParaRPr lang="fr-BE" sz="1400" b="1" dirty="0">
              <a:solidFill>
                <a:schemeClr val="bg1"/>
              </a:solidFill>
              <a:latin typeface="+mn-lt"/>
              <a:ea typeface="ＭＳ Ｐゴシック" charset="0"/>
              <a:cs typeface="Tw Cen MT"/>
            </a:endParaRPr>
          </a:p>
          <a:p>
            <a:pPr algn="ctr" eaLnBrk="1" hangingPunct="1">
              <a:defRPr/>
            </a:pPr>
            <a:r>
              <a:rPr lang="fr-BE" dirty="0">
                <a:solidFill>
                  <a:schemeClr val="bg1"/>
                </a:solidFill>
                <a:latin typeface="+mn-lt"/>
                <a:ea typeface="ＭＳ Ｐゴシック" charset="0"/>
                <a:cs typeface="Tw Cen MT"/>
              </a:rPr>
              <a:t>Analyse de politique publique</a:t>
            </a:r>
          </a:p>
          <a:p>
            <a:pPr algn="ctr" eaLnBrk="1" hangingPunct="1">
              <a:defRPr/>
            </a:pPr>
            <a:r>
              <a:rPr lang="fr-BE" dirty="0">
                <a:solidFill>
                  <a:schemeClr val="bg1"/>
                </a:solidFill>
                <a:latin typeface="+mn-lt"/>
                <a:ea typeface="ＭＳ Ｐゴシック" charset="0"/>
                <a:cs typeface="Tw Cen MT"/>
              </a:rPr>
              <a:t>Analyse des parties prenantes</a:t>
            </a:r>
          </a:p>
          <a:p>
            <a:pPr algn="ctr" eaLnBrk="1" hangingPunct="1">
              <a:defRPr/>
            </a:pPr>
            <a:r>
              <a:rPr lang="fr-BE" dirty="0">
                <a:solidFill>
                  <a:schemeClr val="bg1"/>
                </a:solidFill>
                <a:latin typeface="+mn-lt"/>
                <a:ea typeface="ＭＳ Ｐゴシック" charset="0"/>
                <a:cs typeface="Tw Cen MT"/>
              </a:rPr>
              <a:t>Analyse d’économie politique</a:t>
            </a:r>
          </a:p>
        </p:txBody>
      </p:sp>
      <p:sp>
        <p:nvSpPr>
          <p:cNvPr id="45" name="Rounded Rectangular Callout 10">
            <a:extLst>
              <a:ext uri="{FF2B5EF4-FFF2-40B4-BE49-F238E27FC236}">
                <a16:creationId xmlns:a16="http://schemas.microsoft.com/office/drawing/2014/main" id="{CBD66A40-4D7B-427B-A38F-539C9952D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1724758"/>
            <a:ext cx="2257296" cy="919401"/>
          </a:xfrm>
          <a:prstGeom prst="wedgeRoundRectCallout">
            <a:avLst>
              <a:gd name="adj1" fmla="val 35219"/>
              <a:gd name="adj2" fmla="val 66637"/>
              <a:gd name="adj3" fmla="val 16667"/>
            </a:avLst>
          </a:prstGeom>
          <a:ln>
            <a:solidFill>
              <a:srgbClr val="1FACE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eaLnBrk="1" hangingPunct="1">
              <a:defRPr/>
            </a:pPr>
            <a:r>
              <a:rPr lang="fr-BE" dirty="0">
                <a:solidFill>
                  <a:schemeClr val="tx1"/>
                </a:solidFill>
                <a:cs typeface="Tw Cen MT"/>
              </a:rPr>
              <a:t>Résultats atteints versus attendus. Rapport final et analyse des écarts éventuels (et raisons)</a:t>
            </a:r>
          </a:p>
        </p:txBody>
      </p:sp>
      <p:sp>
        <p:nvSpPr>
          <p:cNvPr id="58" name="Rounded Rectangular Callout 10">
            <a:extLst>
              <a:ext uri="{FF2B5EF4-FFF2-40B4-BE49-F238E27FC236}">
                <a16:creationId xmlns:a16="http://schemas.microsoft.com/office/drawing/2014/main" id="{6E81B7CD-7BC7-4042-8315-0C6E30ED9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3144589"/>
            <a:ext cx="2108385" cy="715089"/>
          </a:xfrm>
          <a:prstGeom prst="wedgeRoundRectCallout">
            <a:avLst>
              <a:gd name="adj1" fmla="val 52816"/>
              <a:gd name="adj2" fmla="val 100435"/>
              <a:gd name="adj3" fmla="val 16667"/>
            </a:avLst>
          </a:prstGeom>
          <a:ln>
            <a:solidFill>
              <a:srgbClr val="1FACE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eaLnBrk="1" hangingPunct="1">
              <a:defRPr/>
            </a:pPr>
            <a:r>
              <a:rPr lang="fr-BE" dirty="0">
                <a:solidFill>
                  <a:schemeClr val="tx1"/>
                </a:solidFill>
                <a:cs typeface="Tw Cen MT"/>
              </a:rPr>
              <a:t>Décaissement sur la base des performances et progrès démontrés</a:t>
            </a:r>
          </a:p>
        </p:txBody>
      </p:sp>
      <p:sp>
        <p:nvSpPr>
          <p:cNvPr id="59" name="Rounded Rectangular Callout 10">
            <a:extLst>
              <a:ext uri="{FF2B5EF4-FFF2-40B4-BE49-F238E27FC236}">
                <a16:creationId xmlns:a16="http://schemas.microsoft.com/office/drawing/2014/main" id="{CB6614A0-0BD6-49AD-BFB4-812975F96B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63" y="4883868"/>
            <a:ext cx="2640391" cy="1940957"/>
          </a:xfrm>
          <a:prstGeom prst="wedgeRoundRectCallout">
            <a:avLst>
              <a:gd name="adj1" fmla="val 42374"/>
              <a:gd name="adj2" fmla="val -70368"/>
              <a:gd name="adj3" fmla="val 16667"/>
            </a:avLst>
          </a:prstGeom>
          <a:ln>
            <a:solidFill>
              <a:srgbClr val="1FACE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eaLnBrk="1" hangingPunct="1">
              <a:defRPr/>
            </a:pPr>
            <a:r>
              <a:rPr lang="fr-BE" dirty="0">
                <a:ea typeface="ＭＳ Ｐゴシック" charset="0"/>
                <a:cs typeface="Tw Cen MT"/>
              </a:rPr>
              <a:t>Suivi continu: </a:t>
            </a:r>
          </a:p>
          <a:p>
            <a:pPr eaLnBrk="1" hangingPunct="1">
              <a:defRPr/>
            </a:pPr>
            <a:r>
              <a:rPr lang="fr-BE" dirty="0">
                <a:ea typeface="ＭＳ Ｐゴシック" charset="0"/>
                <a:cs typeface="Tw Cen MT"/>
              </a:rPr>
              <a:t>Vérifier LI, calendrier du contrat, conditions, facteurs affectant la performance ;</a:t>
            </a:r>
          </a:p>
          <a:p>
            <a:pPr eaLnBrk="1" hangingPunct="1">
              <a:defRPr/>
            </a:pPr>
            <a:r>
              <a:rPr lang="fr-BE" dirty="0">
                <a:ea typeface="ＭＳ Ｐゴシック" charset="0"/>
                <a:cs typeface="Tw Cen MT"/>
              </a:rPr>
              <a:t>Identifier les mesures correctives, entreprendre le dialogue, amender la convention de financement si nécessaire.</a:t>
            </a:r>
          </a:p>
        </p:txBody>
      </p:sp>
      <p:sp>
        <p:nvSpPr>
          <p:cNvPr id="60" name="Rounded Rectangular Callout 10">
            <a:extLst>
              <a:ext uri="{FF2B5EF4-FFF2-40B4-BE49-F238E27FC236}">
                <a16:creationId xmlns:a16="http://schemas.microsoft.com/office/drawing/2014/main" id="{B1D3A5C7-F38E-4C35-811C-28C5D9609D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619" y="5539124"/>
            <a:ext cx="6080528" cy="919401"/>
          </a:xfrm>
          <a:prstGeom prst="wedgeRoundRectCallout">
            <a:avLst>
              <a:gd name="adj1" fmla="val -5384"/>
              <a:gd name="adj2" fmla="val -93740"/>
              <a:gd name="adj3" fmla="val 16667"/>
            </a:avLst>
          </a:prstGeom>
          <a:ln>
            <a:solidFill>
              <a:srgbClr val="1FACE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r>
              <a:rPr lang="fr-BE" altLang="nl-NL" dirty="0"/>
              <a:t>Finaliser la logique d’intervention, le budget et calendrier, parties prenantes, coordination des bailleurs, modalités de mise en œuvre (critères de décaissement, renforcement de capacités, dialogue, S&amp;E, redevabilité nationale, …), comm.et visibilité.</a:t>
            </a:r>
          </a:p>
        </p:txBody>
      </p:sp>
      <p:sp>
        <p:nvSpPr>
          <p:cNvPr id="57" name="Oval 28">
            <a:extLst>
              <a:ext uri="{FF2B5EF4-FFF2-40B4-BE49-F238E27FC236}">
                <a16:creationId xmlns:a16="http://schemas.microsoft.com/office/drawing/2014/main" id="{316CDD4C-9EC3-42FD-AFC4-152C2BC236C6}"/>
              </a:ext>
            </a:extLst>
          </p:cNvPr>
          <p:cNvSpPr/>
          <p:nvPr/>
        </p:nvSpPr>
        <p:spPr bwMode="auto">
          <a:xfrm>
            <a:off x="7439320" y="6197872"/>
            <a:ext cx="1390287" cy="468313"/>
          </a:xfrm>
          <a:prstGeom prst="ellipse">
            <a:avLst/>
          </a:prstGeom>
          <a:solidFill>
            <a:srgbClr val="F5823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3175" algn="ctr" eaLnBrk="1" hangingPunct="1">
              <a:defRPr/>
            </a:pPr>
            <a:r>
              <a:rPr lang="fr-BE" sz="1100" b="1" dirty="0">
                <a:solidFill>
                  <a:schemeClr val="tx1"/>
                </a:solidFill>
              </a:rPr>
              <a:t>CGR + CF Annexes</a:t>
            </a:r>
          </a:p>
        </p:txBody>
      </p:sp>
      <p:sp>
        <p:nvSpPr>
          <p:cNvPr id="61" name="Rounded Rectangular Callout 10">
            <a:extLst>
              <a:ext uri="{FF2B5EF4-FFF2-40B4-BE49-F238E27FC236}">
                <a16:creationId xmlns:a16="http://schemas.microsoft.com/office/drawing/2014/main" id="{CD563BDE-23BE-4819-AEDE-AEA145E5E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0200" y="2688975"/>
            <a:ext cx="2331948" cy="2709982"/>
          </a:xfrm>
          <a:prstGeom prst="wedgeRoundRectCallout">
            <a:avLst>
              <a:gd name="adj1" fmla="val -62514"/>
              <a:gd name="adj2" fmla="val -21835"/>
              <a:gd name="adj3" fmla="val 16667"/>
            </a:avLst>
          </a:prstGeom>
          <a:ln>
            <a:solidFill>
              <a:srgbClr val="1FACE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marL="3175" eaLnBrk="1" hangingPunct="1">
              <a:defRPr/>
            </a:pPr>
            <a:r>
              <a:rPr lang="fr-BE" dirty="0">
                <a:ea typeface="ＭＳ Ｐゴシック" charset="0"/>
                <a:cs typeface="Tw Cen MT"/>
              </a:rPr>
              <a:t>Objectifs et résultats proposés ;</a:t>
            </a:r>
          </a:p>
          <a:p>
            <a:pPr marL="3175" eaLnBrk="1" hangingPunct="1">
              <a:defRPr/>
            </a:pPr>
            <a:r>
              <a:rPr lang="fr-BE" dirty="0">
                <a:ea typeface="ＭＳ Ｐゴシック" charset="0"/>
                <a:cs typeface="Tw Cen MT"/>
              </a:rPr>
              <a:t>Taille et forme proposées ;</a:t>
            </a:r>
          </a:p>
          <a:p>
            <a:pPr marL="3175" eaLnBrk="1" hangingPunct="1">
              <a:defRPr/>
            </a:pPr>
            <a:r>
              <a:rPr lang="fr-BE" dirty="0">
                <a:ea typeface="ＭＳ Ｐゴシック" charset="0"/>
                <a:cs typeface="Tw Cen MT"/>
              </a:rPr>
              <a:t>Etat des 4 critères d’éligibilité;</a:t>
            </a:r>
          </a:p>
          <a:p>
            <a:pPr marL="3175" eaLnBrk="1" hangingPunct="1">
              <a:defRPr/>
            </a:pPr>
            <a:r>
              <a:rPr lang="fr-BE" dirty="0">
                <a:ea typeface="ＭＳ Ｐゴシック" charset="0"/>
                <a:cs typeface="Tw Cen MT"/>
              </a:rPr>
              <a:t>Actions préalables et mesures de soutien;</a:t>
            </a:r>
          </a:p>
          <a:p>
            <a:pPr marL="3175" eaLnBrk="1" hangingPunct="1">
              <a:defRPr/>
            </a:pPr>
            <a:r>
              <a:rPr lang="fr-BE" dirty="0">
                <a:ea typeface="ＭＳ Ｐゴシック" charset="0"/>
                <a:cs typeface="Tw Cen MT"/>
              </a:rPr>
              <a:t>Conception préliminaire et propositions pour mise en œuvre;</a:t>
            </a:r>
          </a:p>
          <a:p>
            <a:pPr marL="3175" eaLnBrk="1" hangingPunct="1">
              <a:defRPr/>
            </a:pPr>
            <a:r>
              <a:rPr lang="fr-BE" dirty="0">
                <a:ea typeface="ＭＳ Ｐゴシック" charset="0"/>
                <a:cs typeface="Tw Cen MT"/>
              </a:rPr>
              <a:t>Principaux risques et prochaines étapes.</a:t>
            </a: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833CACA9-9093-4217-9F71-F7874F604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040" y="3250857"/>
            <a:ext cx="1260000" cy="207458"/>
          </a:xfrm>
          <a:prstGeom prst="rect">
            <a:avLst/>
          </a:prstGeom>
          <a:solidFill>
            <a:schemeClr val="bg1"/>
          </a:solidFill>
          <a:ln>
            <a:solidFill>
              <a:srgbClr val="0F5494"/>
            </a:solidFill>
            <a:headEnd/>
            <a:tailEnd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8810" tIns="11286" rIns="18810" bIns="11286" anchor="ctr">
            <a:spAutoFit/>
          </a:bodyPr>
          <a:lstStyle/>
          <a:p>
            <a:pPr algn="ctr" eaLnBrk="1" hangingPunct="1">
              <a:spcAft>
                <a:spcPts val="0"/>
              </a:spcAft>
              <a:defRPr/>
            </a:pPr>
            <a:r>
              <a:rPr lang="fr-BE" b="1">
                <a:solidFill>
                  <a:schemeClr val="tx1"/>
                </a:solidFill>
                <a:cs typeface="Tw Cen MT"/>
              </a:rPr>
              <a:t>Identification</a:t>
            </a:r>
            <a:endParaRPr lang="fr-BE" sz="1300" b="1">
              <a:solidFill>
                <a:schemeClr val="tx1"/>
              </a:solidFill>
              <a:cs typeface="Tw Cen MT"/>
            </a:endParaRPr>
          </a:p>
        </p:txBody>
      </p:sp>
      <p:sp>
        <p:nvSpPr>
          <p:cNvPr id="56" name="Oval 6">
            <a:extLst>
              <a:ext uri="{FF2B5EF4-FFF2-40B4-BE49-F238E27FC236}">
                <a16:creationId xmlns:a16="http://schemas.microsoft.com/office/drawing/2014/main" id="{D6D23A97-1F16-4E05-9084-0447F31626D7}"/>
              </a:ext>
            </a:extLst>
          </p:cNvPr>
          <p:cNvSpPr/>
          <p:nvPr/>
        </p:nvSpPr>
        <p:spPr bwMode="auto">
          <a:xfrm>
            <a:off x="8235082" y="5082705"/>
            <a:ext cx="863600" cy="395288"/>
          </a:xfrm>
          <a:prstGeom prst="ellipse">
            <a:avLst/>
          </a:prstGeom>
          <a:solidFill>
            <a:srgbClr val="F5823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3175" eaLnBrk="1" hangingPunct="1">
              <a:defRPr/>
            </a:pPr>
            <a:r>
              <a:rPr lang="fr-BE" b="1">
                <a:solidFill>
                  <a:schemeClr val="tx1"/>
                </a:solidFill>
              </a:rPr>
              <a:t>CGR</a:t>
            </a:r>
          </a:p>
        </p:txBody>
      </p:sp>
      <p:sp>
        <p:nvSpPr>
          <p:cNvPr id="62" name="Rounded Rectangular Callout 10">
            <a:extLst>
              <a:ext uri="{FF2B5EF4-FFF2-40B4-BE49-F238E27FC236}">
                <a16:creationId xmlns:a16="http://schemas.microsoft.com/office/drawing/2014/main" id="{2F4AAB23-1A2F-4674-AA29-388680A98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9933" y="1695606"/>
            <a:ext cx="3816000" cy="919401"/>
          </a:xfrm>
          <a:prstGeom prst="wedgeRoundRectCallout">
            <a:avLst>
              <a:gd name="adj1" fmla="val -55328"/>
              <a:gd name="adj2" fmla="val 52982"/>
              <a:gd name="adj3" fmla="val 16667"/>
            </a:avLst>
          </a:prstGeom>
          <a:ln>
            <a:solidFill>
              <a:srgbClr val="1FACE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r>
              <a:rPr lang="fr-BE" altLang="nl-NL" dirty="0"/>
              <a:t>Politique nationale globale ; Choix des objectifs généraux/résultats ; Harmonisation et coordination ; Choix des secteurs ; Identification des </a:t>
            </a:r>
            <a:r>
              <a:rPr lang="fr-BE" altLang="fr-FR" dirty="0"/>
              <a:t>“biens globaux”.</a:t>
            </a:r>
            <a:endParaRPr lang="fr-BE" altLang="nl-NL" dirty="0"/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882" y="934300"/>
            <a:ext cx="8460000" cy="773278"/>
          </a:xfrm>
        </p:spPr>
        <p:txBody>
          <a:bodyPr/>
          <a:lstStyle/>
          <a:p>
            <a:pPr marL="0"/>
            <a:r>
              <a:rPr lang="fr-BE" sz="1800" cap="all" dirty="0">
                <a:solidFill>
                  <a:srgbClr val="004494"/>
                </a:solidFill>
                <a:latin typeface="+mn-lt"/>
              </a:rPr>
              <a:t>Au cœur, l’analyse </a:t>
            </a:r>
            <a:br>
              <a:rPr lang="fr-BE" sz="1800" cap="all" dirty="0">
                <a:solidFill>
                  <a:srgbClr val="004494"/>
                </a:solidFill>
                <a:latin typeface="+mn-lt"/>
              </a:rPr>
            </a:br>
            <a:r>
              <a:rPr lang="fr-BE" sz="1800" cap="all" dirty="0">
                <a:solidFill>
                  <a:srgbClr val="004494"/>
                </a:solidFill>
                <a:latin typeface="+mn-lt"/>
              </a:rPr>
              <a:t>du contexte : un processus continu et itératif</a:t>
            </a:r>
          </a:p>
        </p:txBody>
      </p:sp>
    </p:spTree>
    <p:extLst>
      <p:ext uri="{BB962C8B-B14F-4D97-AF65-F5344CB8AC3E}">
        <p14:creationId xmlns:p14="http://schemas.microsoft.com/office/powerpoint/2010/main" val="2685962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58" grpId="0" animBg="1"/>
      <p:bldP spid="59" grpId="0" animBg="1"/>
      <p:bldP spid="60" grpId="0" animBg="1"/>
      <p:bldP spid="57" grpId="0" animBg="1"/>
      <p:bldP spid="61" grpId="0" animBg="1"/>
      <p:bldP spid="56" grpId="0" animBg="1"/>
      <p:bldP spid="6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800" cap="all">
                <a:solidFill>
                  <a:srgbClr val="004494"/>
                </a:solidFill>
                <a:latin typeface="+mn-lt"/>
              </a:rPr>
              <a:t>Plan Module 5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CB3C7777-2334-4391-9C62-3213EAF2C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000" y="2276872"/>
            <a:ext cx="8460000" cy="4752528"/>
          </a:xfrm>
        </p:spPr>
        <p:txBody>
          <a:bodyPr/>
          <a:lstStyle/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  <a:defRPr/>
            </a:pPr>
            <a:r>
              <a:rPr lang="fr-BE" sz="2000" i="0" dirty="0">
                <a:solidFill>
                  <a:srgbClr val="004494"/>
                </a:solidFill>
              </a:rPr>
              <a:t>Le cycle des contrats d’AB UE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  <a:defRPr/>
            </a:pPr>
            <a:r>
              <a:rPr lang="fr-BE" sz="2000" b="1" i="0" cap="all" dirty="0">
                <a:solidFill>
                  <a:srgbClr val="C00000"/>
                </a:solidFill>
              </a:rPr>
              <a:t>Le document d’action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  <a:defRPr/>
            </a:pPr>
            <a:r>
              <a:rPr lang="fr-BE" sz="2000" i="0" dirty="0">
                <a:solidFill>
                  <a:srgbClr val="004494"/>
                </a:solidFill>
              </a:rPr>
              <a:t>Le document d’action dans les situations de fragilité</a:t>
            </a:r>
          </a:p>
        </p:txBody>
      </p:sp>
      <p:sp>
        <p:nvSpPr>
          <p:cNvPr id="48" name="Espace réservé du numéro de diapositive 9">
            <a:extLst>
              <a:ext uri="{FF2B5EF4-FFF2-40B4-BE49-F238E27FC236}">
                <a16:creationId xmlns:a16="http://schemas.microsoft.com/office/drawing/2014/main" id="{9E6C56E6-8C19-415C-8560-1960B818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5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955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980728"/>
            <a:ext cx="8460000" cy="773278"/>
          </a:xfrm>
        </p:spPr>
        <p:txBody>
          <a:bodyPr/>
          <a:lstStyle/>
          <a:p>
            <a:pPr marL="0"/>
            <a:r>
              <a:rPr lang="fr-BE" altLang="nl-NL" sz="2400" cap="all">
                <a:solidFill>
                  <a:srgbClr val="004494"/>
                </a:solidFill>
                <a:latin typeface="+mn-lt"/>
              </a:rPr>
              <a:t>Processus de </a:t>
            </a:r>
            <a:br>
              <a:rPr lang="fr-BE" altLang="nl-NL" sz="2400" cap="all">
                <a:solidFill>
                  <a:srgbClr val="004494"/>
                </a:solidFill>
                <a:latin typeface="+mn-lt"/>
              </a:rPr>
            </a:br>
            <a:r>
              <a:rPr lang="fr-BE" altLang="nl-NL" sz="2400" cap="all">
                <a:solidFill>
                  <a:srgbClr val="004494"/>
                </a:solidFill>
                <a:latin typeface="+mn-lt"/>
              </a:rPr>
              <a:t>préparation d’un AB</a:t>
            </a:r>
            <a:endParaRPr lang="fr-BE" sz="2400" cap="all">
              <a:solidFill>
                <a:srgbClr val="004494"/>
              </a:solidFill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6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Rectángulo 9">
            <a:extLst>
              <a:ext uri="{FF2B5EF4-FFF2-40B4-BE49-F238E27FC236}">
                <a16:creationId xmlns:a16="http://schemas.microsoft.com/office/drawing/2014/main" id="{45A50897-6AC4-4FCC-840F-CBF291D12F9C}"/>
              </a:ext>
            </a:extLst>
          </p:cNvPr>
          <p:cNvSpPr/>
          <p:nvPr/>
        </p:nvSpPr>
        <p:spPr>
          <a:xfrm>
            <a:off x="1231013" y="4131869"/>
            <a:ext cx="7632000" cy="1620838"/>
          </a:xfrm>
          <a:prstGeom prst="rect">
            <a:avLst/>
          </a:prstGeom>
          <a:solidFill>
            <a:srgbClr val="1FACE0"/>
          </a:solidFill>
          <a:ln w="12700" cmpd="sng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Aft>
                <a:spcPts val="600"/>
              </a:spcAft>
              <a:buClr>
                <a:srgbClr val="D68B54"/>
              </a:buClr>
              <a:defRPr/>
            </a:pPr>
            <a:r>
              <a:rPr lang="fr-BE" sz="1600" b="1" dirty="0">
                <a:solidFill>
                  <a:schemeClr val="bg1"/>
                </a:solidFill>
              </a:rPr>
              <a:t>Evaluation des quatre critères d’éligibilité:</a:t>
            </a:r>
          </a:p>
          <a:p>
            <a:pPr marL="171450" lvl="1" indent="-171450" eaLnBrk="1" hangingPunct="1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b="1" dirty="0">
                <a:solidFill>
                  <a:schemeClr val="bg1"/>
                </a:solidFill>
              </a:rPr>
              <a:t>Stratégie de développement nationale/sectorielle pertinente et crédible.</a:t>
            </a:r>
          </a:p>
          <a:p>
            <a:pPr marL="171450" lvl="1" indent="-171450" eaLnBrk="1" hangingPunct="1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b="1" dirty="0">
                <a:solidFill>
                  <a:schemeClr val="bg1"/>
                </a:solidFill>
              </a:rPr>
              <a:t>Politique macroéconomique orientée vers la stabilité.</a:t>
            </a:r>
          </a:p>
          <a:p>
            <a:pPr marL="171450" lvl="1" indent="-171450" eaLnBrk="1" hangingPunct="1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b="1" dirty="0">
                <a:solidFill>
                  <a:schemeClr val="bg1"/>
                </a:solidFill>
              </a:rPr>
              <a:t>Programme de réformes de la GFP pertinente et crédible.</a:t>
            </a:r>
          </a:p>
          <a:p>
            <a:pPr marL="171450" lvl="1" indent="-171450" eaLnBrk="1" hangingPunct="1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b="1" dirty="0">
                <a:solidFill>
                  <a:schemeClr val="bg1"/>
                </a:solidFill>
              </a:rPr>
              <a:t>Publication du budget </a:t>
            </a:r>
            <a:r>
              <a:rPr lang="fr-BE" sz="1400" dirty="0">
                <a:solidFill>
                  <a:schemeClr val="bg1"/>
                </a:solidFill>
              </a:rPr>
              <a:t>(transparence et contrôle du budget). </a:t>
            </a:r>
          </a:p>
        </p:txBody>
      </p:sp>
      <p:sp>
        <p:nvSpPr>
          <p:cNvPr id="27" name="Rectángulo 11">
            <a:extLst>
              <a:ext uri="{FF2B5EF4-FFF2-40B4-BE49-F238E27FC236}">
                <a16:creationId xmlns:a16="http://schemas.microsoft.com/office/drawing/2014/main" id="{1ACD4935-BB7E-42C5-9165-39A4BF0E64A1}"/>
              </a:ext>
            </a:extLst>
          </p:cNvPr>
          <p:cNvSpPr/>
          <p:nvPr/>
        </p:nvSpPr>
        <p:spPr>
          <a:xfrm>
            <a:off x="2088550" y="3387683"/>
            <a:ext cx="5868000" cy="612000"/>
          </a:xfrm>
          <a:prstGeom prst="rect">
            <a:avLst/>
          </a:prstGeom>
          <a:solidFill>
            <a:srgbClr val="89C765"/>
          </a:solidFill>
          <a:ln w="12700" cmpd="sng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1" algn="ctr" eaLnBrk="1" hangingPunct="1">
              <a:defRPr/>
            </a:pPr>
            <a:r>
              <a:rPr lang="fr-BE" sz="1600" b="1" dirty="0">
                <a:solidFill>
                  <a:schemeClr val="bg1"/>
                </a:solidFill>
              </a:rPr>
              <a:t>Conception du programme d’appui budgétaire</a:t>
            </a:r>
          </a:p>
          <a:p>
            <a:pPr marL="0" lvl="1" algn="ctr" eaLnBrk="1" hangingPunct="1">
              <a:defRPr/>
            </a:pPr>
            <a:r>
              <a:rPr lang="fr-BE" sz="1600" dirty="0">
                <a:solidFill>
                  <a:schemeClr val="bg1"/>
                </a:solidFill>
              </a:rPr>
              <a:t>Y compris mesures complémentaires</a:t>
            </a:r>
          </a:p>
        </p:txBody>
      </p:sp>
      <p:sp>
        <p:nvSpPr>
          <p:cNvPr id="28" name="CuadroTexto 12">
            <a:extLst>
              <a:ext uri="{FF2B5EF4-FFF2-40B4-BE49-F238E27FC236}">
                <a16:creationId xmlns:a16="http://schemas.microsoft.com/office/drawing/2014/main" id="{3B909D83-B9D7-4A39-9088-D81C8F67B461}"/>
              </a:ext>
            </a:extLst>
          </p:cNvPr>
          <p:cNvSpPr txBox="1"/>
          <p:nvPr/>
        </p:nvSpPr>
        <p:spPr>
          <a:xfrm>
            <a:off x="2376550" y="2573776"/>
            <a:ext cx="5580000" cy="612000"/>
          </a:xfrm>
          <a:prstGeom prst="rect">
            <a:avLst/>
          </a:prstGeom>
          <a:solidFill>
            <a:srgbClr val="F5823C"/>
          </a:solidFill>
          <a:ln w="12700" cmpd="sng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eaLnBrk="0" hangingPunct="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marL="0" lvl="1" algn="ctr" eaLnBrk="1" hangingPunct="1">
              <a:defRPr/>
            </a:pPr>
            <a:r>
              <a:rPr lang="fr-BE" altLang="nl-NL" sz="1600" b="1" dirty="0">
                <a:solidFill>
                  <a:schemeClr val="bg1"/>
                </a:solidFill>
                <a:latin typeface="+mn-lt"/>
              </a:rPr>
              <a:t>Préparation de 2 documents supplémentaires</a:t>
            </a:r>
          </a:p>
          <a:p>
            <a:pPr marL="0" lvl="1" algn="ctr" eaLnBrk="1" hangingPunct="1">
              <a:defRPr/>
            </a:pPr>
            <a:r>
              <a:rPr lang="fr-BE" altLang="nl-NL" sz="1600" dirty="0">
                <a:solidFill>
                  <a:schemeClr val="bg1"/>
                </a:solidFill>
                <a:latin typeface="+mn-lt"/>
              </a:rPr>
              <a:t>(GFP et transparence; évaluation de la politique)</a:t>
            </a:r>
          </a:p>
        </p:txBody>
      </p:sp>
      <p:cxnSp>
        <p:nvCxnSpPr>
          <p:cNvPr id="29" name="Conector recto de flecha 21">
            <a:extLst>
              <a:ext uri="{FF2B5EF4-FFF2-40B4-BE49-F238E27FC236}">
                <a16:creationId xmlns:a16="http://schemas.microsoft.com/office/drawing/2014/main" id="{A3CBB8B4-23CC-423D-B716-2DD1B943B8DC}"/>
              </a:ext>
            </a:extLst>
          </p:cNvPr>
          <p:cNvCxnSpPr>
            <a:cxnSpLocks/>
          </p:cNvCxnSpPr>
          <p:nvPr/>
        </p:nvCxnSpPr>
        <p:spPr>
          <a:xfrm flipV="1">
            <a:off x="609454" y="1969811"/>
            <a:ext cx="1802306" cy="2260357"/>
          </a:xfrm>
          <a:prstGeom prst="straightConnector1">
            <a:avLst/>
          </a:prstGeom>
          <a:ln w="38100" cmpd="sng">
            <a:solidFill>
              <a:srgbClr val="F5823C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CuadroTexto 12">
            <a:extLst>
              <a:ext uri="{FF2B5EF4-FFF2-40B4-BE49-F238E27FC236}">
                <a16:creationId xmlns:a16="http://schemas.microsoft.com/office/drawing/2014/main" id="{4CB4D33E-9B2C-4A84-BE6E-85335F4A05C0}"/>
              </a:ext>
            </a:extLst>
          </p:cNvPr>
          <p:cNvSpPr txBox="1"/>
          <p:nvPr/>
        </p:nvSpPr>
        <p:spPr>
          <a:xfrm>
            <a:off x="3636550" y="1969811"/>
            <a:ext cx="4320000" cy="396000"/>
          </a:xfrm>
          <a:prstGeom prst="rect">
            <a:avLst/>
          </a:prstGeom>
          <a:solidFill>
            <a:srgbClr val="FDB932"/>
          </a:solidFill>
          <a:ln w="12700" cmpd="sng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>
              <a:defRPr>
                <a:solidFill>
                  <a:schemeClr val="lt1"/>
                </a:solidFill>
              </a:defRPr>
            </a:lvl1pPr>
            <a:lvl2pPr lvl="1" algn="ctr">
              <a:defRPr sz="2000" b="1">
                <a:solidFill>
                  <a:srgbClr val="000000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lvl="1" eaLnBrk="1" hangingPunct="1">
              <a:defRPr/>
            </a:pPr>
            <a:r>
              <a:rPr lang="fr-BE" sz="1600" dirty="0">
                <a:solidFill>
                  <a:schemeClr val="bg1"/>
                </a:solidFill>
              </a:rPr>
              <a:t>Document d’action + annexes</a:t>
            </a:r>
          </a:p>
        </p:txBody>
      </p:sp>
      <p:sp>
        <p:nvSpPr>
          <p:cNvPr id="31" name="Rectángulo 9">
            <a:extLst>
              <a:ext uri="{FF2B5EF4-FFF2-40B4-BE49-F238E27FC236}">
                <a16:creationId xmlns:a16="http://schemas.microsoft.com/office/drawing/2014/main" id="{0C6B59A5-7332-4DF0-A9FA-02CA181E4450}"/>
              </a:ext>
            </a:extLst>
          </p:cNvPr>
          <p:cNvSpPr/>
          <p:nvPr/>
        </p:nvSpPr>
        <p:spPr>
          <a:xfrm>
            <a:off x="683568" y="5861498"/>
            <a:ext cx="8179444" cy="612000"/>
          </a:xfrm>
          <a:prstGeom prst="rect">
            <a:avLst/>
          </a:prstGeom>
          <a:solidFill>
            <a:srgbClr val="0F5494"/>
          </a:solidFill>
          <a:ln w="12700" cmpd="sng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Clr>
                <a:srgbClr val="D68B54"/>
              </a:buClr>
              <a:defRPr/>
            </a:pPr>
            <a:r>
              <a:rPr lang="fr-BE" sz="1600" b="1" dirty="0">
                <a:solidFill>
                  <a:schemeClr val="bg1"/>
                </a:solidFill>
              </a:rPr>
              <a:t>Préparation du Document de planification sectoriel </a:t>
            </a:r>
          </a:p>
          <a:p>
            <a:pPr algn="ctr" eaLnBrk="1" hangingPunct="1">
              <a:buClr>
                <a:srgbClr val="D68B54"/>
              </a:buClr>
              <a:defRPr/>
            </a:pPr>
            <a:r>
              <a:rPr lang="fr-BE" sz="1600" dirty="0">
                <a:solidFill>
                  <a:schemeClr val="bg1"/>
                </a:solidFill>
              </a:rPr>
              <a:t>(pays du volet II de l’IAP seulement)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F8F9117-4367-4887-A6D2-C708F7A7FC4D}"/>
              </a:ext>
            </a:extLst>
          </p:cNvPr>
          <p:cNvSpPr/>
          <p:nvPr/>
        </p:nvSpPr>
        <p:spPr>
          <a:xfrm rot="18563465">
            <a:off x="-301744" y="2633163"/>
            <a:ext cx="3046413" cy="50323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BE" sz="1600" b="1" dirty="0">
                <a:solidFill>
                  <a:srgbClr val="F5823C"/>
                </a:solidFill>
              </a:rPr>
              <a:t>DIALOGUE SUR </a:t>
            </a:r>
          </a:p>
          <a:p>
            <a:pPr algn="ctr" eaLnBrk="1" hangingPunct="1">
              <a:defRPr/>
            </a:pPr>
            <a:r>
              <a:rPr lang="fr-BE" sz="1600" b="1" dirty="0">
                <a:solidFill>
                  <a:srgbClr val="F5823C"/>
                </a:solidFill>
              </a:rPr>
              <a:t>LES POLITIQUES</a:t>
            </a:r>
          </a:p>
        </p:txBody>
      </p:sp>
      <p:cxnSp>
        <p:nvCxnSpPr>
          <p:cNvPr id="33" name="Conector recto de flecha 21">
            <a:extLst>
              <a:ext uri="{FF2B5EF4-FFF2-40B4-BE49-F238E27FC236}">
                <a16:creationId xmlns:a16="http://schemas.microsoft.com/office/drawing/2014/main" id="{5ECCE7A2-0669-43D2-8F1D-8F84EFE99287}"/>
              </a:ext>
            </a:extLst>
          </p:cNvPr>
          <p:cNvCxnSpPr>
            <a:cxnSpLocks/>
          </p:cNvCxnSpPr>
          <p:nvPr/>
        </p:nvCxnSpPr>
        <p:spPr>
          <a:xfrm flipV="1">
            <a:off x="8172450" y="1268760"/>
            <a:ext cx="0" cy="2663927"/>
          </a:xfrm>
          <a:prstGeom prst="straightConnector1">
            <a:avLst/>
          </a:prstGeom>
          <a:ln w="38100" cmpd="sng">
            <a:solidFill>
              <a:srgbClr val="FF3300"/>
            </a:solidFill>
            <a:prstDash val="dash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EF9BA448-79C1-49F0-AABE-52C1C64227F2}"/>
              </a:ext>
            </a:extLst>
          </p:cNvPr>
          <p:cNvSpPr/>
          <p:nvPr/>
        </p:nvSpPr>
        <p:spPr>
          <a:xfrm rot="16200000">
            <a:off x="7255619" y="2372916"/>
            <a:ext cx="2711549" cy="503238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BE" sz="1600" b="1">
                <a:solidFill>
                  <a:schemeClr val="bg1"/>
                </a:solidFill>
              </a:rPr>
              <a:t>DOCUMENT d’ACTION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8BCE3ADC-46DD-438E-B4AB-901B5DB37E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460" y="2202022"/>
            <a:ext cx="747625" cy="748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260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30" grpId="0" animBg="1"/>
      <p:bldP spid="31" grpId="0" animBg="1"/>
      <p:bldP spid="32" grpId="0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071546"/>
            <a:ext cx="8460000" cy="773278"/>
          </a:xfrm>
        </p:spPr>
        <p:txBody>
          <a:bodyPr/>
          <a:lstStyle/>
          <a:p>
            <a:pPr marL="0"/>
            <a:r>
              <a:rPr lang="fr-BE" altLang="nl-NL" sz="2400" cap="all">
                <a:solidFill>
                  <a:srgbClr val="004494"/>
                </a:solidFill>
                <a:latin typeface="+mn-lt"/>
              </a:rPr>
              <a:t>Rôle des </a:t>
            </a:r>
            <a:br>
              <a:rPr lang="fr-BE" altLang="nl-NL" sz="2400" cap="all">
                <a:solidFill>
                  <a:srgbClr val="004494"/>
                </a:solidFill>
                <a:latin typeface="+mn-lt"/>
              </a:rPr>
            </a:br>
            <a:r>
              <a:rPr lang="fr-BE" altLang="nl-NL" sz="2400" cap="all">
                <a:solidFill>
                  <a:srgbClr val="004494"/>
                </a:solidFill>
                <a:latin typeface="+mn-lt"/>
              </a:rPr>
              <a:t>institutions gouvernementales</a:t>
            </a:r>
            <a:endParaRPr lang="fr-BE" sz="2400" cap="all">
              <a:solidFill>
                <a:srgbClr val="004494"/>
              </a:solidFill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7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Espace réservé du contenu 2">
            <a:extLst>
              <a:ext uri="{FF2B5EF4-FFF2-40B4-BE49-F238E27FC236}">
                <a16:creationId xmlns:a16="http://schemas.microsoft.com/office/drawing/2014/main" id="{0031BB31-B4E4-4EB9-9749-9473101FAF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833" y="5733256"/>
            <a:ext cx="8964613" cy="1152525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fr-BE" altLang="nl-NL" sz="1600" b="1" dirty="0"/>
              <a:t>Mettre en œuvre les politiques convenues dans le temps prévu :</a:t>
            </a:r>
          </a:p>
          <a:p>
            <a:pPr marL="360000" lvl="1" indent="-180000">
              <a:buClr>
                <a:schemeClr val="accent6">
                  <a:lumMod val="75000"/>
                </a:schemeClr>
              </a:buClr>
            </a:pPr>
            <a:r>
              <a:rPr lang="fr-BE" altLang="nl-NL" sz="1600" b="0" dirty="0"/>
              <a:t>Une interprétation dynamique de chaque critère d’éligibilité</a:t>
            </a:r>
          </a:p>
          <a:p>
            <a:pPr marL="360000" lvl="1" indent="-180000">
              <a:buClr>
                <a:schemeClr val="accent6">
                  <a:lumMod val="75000"/>
                </a:schemeClr>
              </a:buClr>
            </a:pPr>
            <a:r>
              <a:rPr lang="fr-BE" altLang="nl-NL" sz="1600" b="0" dirty="0"/>
              <a:t>La </a:t>
            </a:r>
            <a:r>
              <a:rPr lang="fr-BE" altLang="nl-NL" sz="1600" dirty="0"/>
              <a:t>réalisation </a:t>
            </a:r>
            <a:r>
              <a:rPr lang="fr-BE" altLang="nl-NL" sz="1600" b="0" dirty="0"/>
              <a:t>des indicateurs de performance convenus pour les tranches</a:t>
            </a:r>
          </a:p>
        </p:txBody>
      </p:sp>
      <p:sp>
        <p:nvSpPr>
          <p:cNvPr id="16" name="Rectángulo 8">
            <a:extLst>
              <a:ext uri="{FF2B5EF4-FFF2-40B4-BE49-F238E27FC236}">
                <a16:creationId xmlns:a16="http://schemas.microsoft.com/office/drawing/2014/main" id="{DB0401BF-80E2-4B17-8E2B-AE3EAC0876C1}"/>
              </a:ext>
            </a:extLst>
          </p:cNvPr>
          <p:cNvSpPr/>
          <p:nvPr/>
        </p:nvSpPr>
        <p:spPr>
          <a:xfrm>
            <a:off x="20339" y="2365167"/>
            <a:ext cx="1661822" cy="26278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fr-BE" sz="1600" b="1" dirty="0">
                <a:solidFill>
                  <a:srgbClr val="0F5494"/>
                </a:solidFill>
                <a:cs typeface="Verdana"/>
              </a:rPr>
              <a:t>Institutions clés impliquées et rôle dans la préparation de l’AB</a:t>
            </a:r>
          </a:p>
        </p:txBody>
      </p:sp>
      <p:sp>
        <p:nvSpPr>
          <p:cNvPr id="17" name="Abrir llave 10">
            <a:extLst>
              <a:ext uri="{FF2B5EF4-FFF2-40B4-BE49-F238E27FC236}">
                <a16:creationId xmlns:a16="http://schemas.microsoft.com/office/drawing/2014/main" id="{79FDC631-21A4-4FC3-81E1-DA7D68A18D20}"/>
              </a:ext>
            </a:extLst>
          </p:cNvPr>
          <p:cNvSpPr/>
          <p:nvPr/>
        </p:nvSpPr>
        <p:spPr>
          <a:xfrm>
            <a:off x="1572275" y="2133153"/>
            <a:ext cx="188912" cy="3502025"/>
          </a:xfrm>
          <a:prstGeom prst="leftBrace">
            <a:avLst/>
          </a:prstGeom>
          <a:noFill/>
          <a:ln w="38100" cmpd="sng">
            <a:solidFill>
              <a:srgbClr val="0F549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BE" sz="1800">
              <a:solidFill>
                <a:srgbClr val="808080"/>
              </a:solidFill>
              <a:cs typeface="Verdana"/>
            </a:endParaRPr>
          </a:p>
        </p:txBody>
      </p:sp>
      <p:sp>
        <p:nvSpPr>
          <p:cNvPr id="18" name="Rectángulo 12">
            <a:extLst>
              <a:ext uri="{FF2B5EF4-FFF2-40B4-BE49-F238E27FC236}">
                <a16:creationId xmlns:a16="http://schemas.microsoft.com/office/drawing/2014/main" id="{BC9BB595-FB62-4BF7-AF23-ACF247FCBADF}"/>
              </a:ext>
            </a:extLst>
          </p:cNvPr>
          <p:cNvSpPr/>
          <p:nvPr/>
        </p:nvSpPr>
        <p:spPr>
          <a:xfrm>
            <a:off x="1812098" y="2426047"/>
            <a:ext cx="1800000" cy="719138"/>
          </a:xfrm>
          <a:prstGeom prst="rect">
            <a:avLst/>
          </a:prstGeom>
          <a:solidFill>
            <a:srgbClr val="F5823C"/>
          </a:solidFill>
          <a:ln w="28575" cmpd="sng">
            <a:noFill/>
            <a:prstDash val="dot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BE" sz="1600" dirty="0">
                <a:solidFill>
                  <a:schemeClr val="bg1"/>
                </a:solidFill>
                <a:cs typeface="Verdana"/>
              </a:rPr>
              <a:t>Définition de la politique</a:t>
            </a:r>
          </a:p>
        </p:txBody>
      </p:sp>
      <p:sp>
        <p:nvSpPr>
          <p:cNvPr id="19" name="Rectángulo 13">
            <a:extLst>
              <a:ext uri="{FF2B5EF4-FFF2-40B4-BE49-F238E27FC236}">
                <a16:creationId xmlns:a16="http://schemas.microsoft.com/office/drawing/2014/main" id="{A248644B-F122-4EDA-B1AD-3918FEBE091D}"/>
              </a:ext>
            </a:extLst>
          </p:cNvPr>
          <p:cNvSpPr/>
          <p:nvPr/>
        </p:nvSpPr>
        <p:spPr>
          <a:xfrm>
            <a:off x="1812098" y="3240435"/>
            <a:ext cx="1800000" cy="1287462"/>
          </a:xfrm>
          <a:prstGeom prst="rect">
            <a:avLst/>
          </a:prstGeom>
          <a:solidFill>
            <a:srgbClr val="F5823C"/>
          </a:solidFill>
          <a:ln w="28575" cmpd="sng">
            <a:noFill/>
            <a:prstDash val="dot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BE" sz="1600">
                <a:solidFill>
                  <a:schemeClr val="bg1"/>
                </a:solidFill>
                <a:cs typeface="Verdana"/>
              </a:rPr>
              <a:t>Coordination au sein de l’administration et avec les donateurs</a:t>
            </a:r>
          </a:p>
        </p:txBody>
      </p:sp>
      <p:sp>
        <p:nvSpPr>
          <p:cNvPr id="20" name="Rectángulo 14">
            <a:extLst>
              <a:ext uri="{FF2B5EF4-FFF2-40B4-BE49-F238E27FC236}">
                <a16:creationId xmlns:a16="http://schemas.microsoft.com/office/drawing/2014/main" id="{2E95C5C1-4CCE-4181-8F57-8C7541F5C9EB}"/>
              </a:ext>
            </a:extLst>
          </p:cNvPr>
          <p:cNvSpPr/>
          <p:nvPr/>
        </p:nvSpPr>
        <p:spPr>
          <a:xfrm>
            <a:off x="1812098" y="4618385"/>
            <a:ext cx="1800000" cy="1079500"/>
          </a:xfrm>
          <a:prstGeom prst="rect">
            <a:avLst/>
          </a:prstGeom>
          <a:solidFill>
            <a:srgbClr val="F5823C"/>
          </a:solidFill>
          <a:ln w="28575" cmpd="sng">
            <a:noFill/>
            <a:prstDash val="dot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BE" sz="1600" dirty="0">
                <a:solidFill>
                  <a:schemeClr val="bg1"/>
                </a:solidFill>
                <a:cs typeface="Verdana"/>
              </a:rPr>
              <a:t>Dialogue sur les politiques</a:t>
            </a:r>
          </a:p>
        </p:txBody>
      </p:sp>
      <p:sp>
        <p:nvSpPr>
          <p:cNvPr id="21" name="Rectángulo 15">
            <a:extLst>
              <a:ext uri="{FF2B5EF4-FFF2-40B4-BE49-F238E27FC236}">
                <a16:creationId xmlns:a16="http://schemas.microsoft.com/office/drawing/2014/main" id="{A69221CC-5C02-47C2-A5E9-3FCDCEF1E1A7}"/>
              </a:ext>
            </a:extLst>
          </p:cNvPr>
          <p:cNvSpPr/>
          <p:nvPr/>
        </p:nvSpPr>
        <p:spPr>
          <a:xfrm>
            <a:off x="5658498" y="2419697"/>
            <a:ext cx="3276000" cy="720725"/>
          </a:xfrm>
          <a:prstGeom prst="rect">
            <a:avLst/>
          </a:prstGeom>
          <a:solidFill>
            <a:srgbClr val="FDB932"/>
          </a:solidFill>
          <a:ln w="28575" cmpd="sng">
            <a:noFill/>
            <a:prstDash val="dot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BE" sz="1600" dirty="0">
                <a:solidFill>
                  <a:schemeClr val="bg1"/>
                </a:solidFill>
                <a:cs typeface="Verdana"/>
              </a:rPr>
              <a:t>Stratégie de réformes GFP:</a:t>
            </a:r>
          </a:p>
          <a:p>
            <a:pPr algn="ctr" eaLnBrk="1" hangingPunct="1">
              <a:defRPr/>
            </a:pPr>
            <a:r>
              <a:rPr lang="fr-BE" sz="1600" dirty="0">
                <a:solidFill>
                  <a:schemeClr val="bg1"/>
                </a:solidFill>
                <a:cs typeface="Verdana"/>
              </a:rPr>
              <a:t>Conception et mise en œuvre</a:t>
            </a:r>
          </a:p>
        </p:txBody>
      </p:sp>
      <p:sp>
        <p:nvSpPr>
          <p:cNvPr id="22" name="Rectángulo 16">
            <a:extLst>
              <a:ext uri="{FF2B5EF4-FFF2-40B4-BE49-F238E27FC236}">
                <a16:creationId xmlns:a16="http://schemas.microsoft.com/office/drawing/2014/main" id="{78FB4E84-3A18-4631-987F-FBCCDEDF6A59}"/>
              </a:ext>
            </a:extLst>
          </p:cNvPr>
          <p:cNvSpPr/>
          <p:nvPr/>
        </p:nvSpPr>
        <p:spPr>
          <a:xfrm>
            <a:off x="5658498" y="3256310"/>
            <a:ext cx="3276000" cy="1271587"/>
          </a:xfrm>
          <a:prstGeom prst="rect">
            <a:avLst/>
          </a:prstGeom>
          <a:solidFill>
            <a:srgbClr val="FDB932"/>
          </a:solidFill>
          <a:ln w="28575" cmpd="sng">
            <a:noFill/>
            <a:prstDash val="dot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BE" sz="1600">
                <a:solidFill>
                  <a:schemeClr val="bg1"/>
                </a:solidFill>
                <a:cs typeface="Verdana"/>
              </a:rPr>
              <a:t>Coordination des efforts de réformes avec les autres institutions GFP (ISC, comités du Parlement) et Ministères sectoriels</a:t>
            </a:r>
          </a:p>
        </p:txBody>
      </p:sp>
      <p:sp>
        <p:nvSpPr>
          <p:cNvPr id="23" name="Rectángulo 17">
            <a:extLst>
              <a:ext uri="{FF2B5EF4-FFF2-40B4-BE49-F238E27FC236}">
                <a16:creationId xmlns:a16="http://schemas.microsoft.com/office/drawing/2014/main" id="{CFFA1912-1CD0-4FB3-A1FE-8D813A9F7216}"/>
              </a:ext>
            </a:extLst>
          </p:cNvPr>
          <p:cNvSpPr/>
          <p:nvPr/>
        </p:nvSpPr>
        <p:spPr>
          <a:xfrm>
            <a:off x="5658498" y="4618385"/>
            <a:ext cx="3276000" cy="1079500"/>
          </a:xfrm>
          <a:prstGeom prst="rect">
            <a:avLst/>
          </a:prstGeom>
          <a:solidFill>
            <a:srgbClr val="FDB932"/>
          </a:solidFill>
          <a:ln w="28575" cmpd="sng">
            <a:noFill/>
            <a:prstDash val="dot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BE" sz="1600">
                <a:solidFill>
                  <a:schemeClr val="bg1"/>
                </a:solidFill>
                <a:cs typeface="Verdana"/>
              </a:rPr>
              <a:t>Coordination à travers des groups de travail avec les donateurs, suivi et reporting</a:t>
            </a:r>
          </a:p>
        </p:txBody>
      </p:sp>
      <p:sp>
        <p:nvSpPr>
          <p:cNvPr id="24" name="Rectángulo 18">
            <a:extLst>
              <a:ext uri="{FF2B5EF4-FFF2-40B4-BE49-F238E27FC236}">
                <a16:creationId xmlns:a16="http://schemas.microsoft.com/office/drawing/2014/main" id="{FE229E3F-ABF6-4BD7-870E-88FF873ED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2514" y="1995835"/>
            <a:ext cx="194796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nl-NL" sz="1800" b="1" i="0">
                <a:latin typeface="+mn-lt"/>
              </a:rPr>
              <a:t>Min. Finances</a:t>
            </a:r>
          </a:p>
        </p:txBody>
      </p:sp>
      <p:sp>
        <p:nvSpPr>
          <p:cNvPr id="25" name="Rectángulo 20">
            <a:extLst>
              <a:ext uri="{FF2B5EF4-FFF2-40B4-BE49-F238E27FC236}">
                <a16:creationId xmlns:a16="http://schemas.microsoft.com/office/drawing/2014/main" id="{6F84F19E-08EB-476C-8129-6F06BBB9C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805" y="1995835"/>
            <a:ext cx="21605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nl-NL" sz="1800" b="1" i="0" dirty="0">
                <a:latin typeface="+mn-lt"/>
              </a:rPr>
              <a:t>Min. sectoriels</a:t>
            </a:r>
          </a:p>
        </p:txBody>
      </p:sp>
      <p:sp>
        <p:nvSpPr>
          <p:cNvPr id="35" name="Rectángulo 18">
            <a:extLst>
              <a:ext uri="{FF2B5EF4-FFF2-40B4-BE49-F238E27FC236}">
                <a16:creationId xmlns:a16="http://schemas.microsoft.com/office/drawing/2014/main" id="{2C5105C8-DEDD-4A23-8021-A36FBF5E5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6249" y="1995557"/>
            <a:ext cx="17351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nl-NL" sz="1800" b="1" i="0">
                <a:latin typeface="+mn-lt"/>
              </a:rPr>
              <a:t>ON/ ..</a:t>
            </a:r>
          </a:p>
        </p:txBody>
      </p:sp>
      <p:sp>
        <p:nvSpPr>
          <p:cNvPr id="36" name="Rectángulo 12">
            <a:extLst>
              <a:ext uri="{FF2B5EF4-FFF2-40B4-BE49-F238E27FC236}">
                <a16:creationId xmlns:a16="http://schemas.microsoft.com/office/drawing/2014/main" id="{88F4C4C1-D49E-4B14-A2E8-011A92F11FC6}"/>
              </a:ext>
            </a:extLst>
          </p:cNvPr>
          <p:cNvSpPr/>
          <p:nvPr/>
        </p:nvSpPr>
        <p:spPr>
          <a:xfrm>
            <a:off x="3763817" y="2410172"/>
            <a:ext cx="1800000" cy="719138"/>
          </a:xfrm>
          <a:prstGeom prst="rect">
            <a:avLst/>
          </a:prstGeom>
          <a:solidFill>
            <a:srgbClr val="1FACE0"/>
          </a:solidFill>
          <a:ln w="28575" cmpd="sng">
            <a:noFill/>
            <a:prstDash val="dot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BE" sz="1600" dirty="0">
                <a:solidFill>
                  <a:schemeClr val="bg1"/>
                </a:solidFill>
                <a:cs typeface="Verdana"/>
              </a:rPr>
              <a:t>Programmation</a:t>
            </a:r>
          </a:p>
        </p:txBody>
      </p:sp>
      <p:sp>
        <p:nvSpPr>
          <p:cNvPr id="37" name="Rectángulo 13">
            <a:extLst>
              <a:ext uri="{FF2B5EF4-FFF2-40B4-BE49-F238E27FC236}">
                <a16:creationId xmlns:a16="http://schemas.microsoft.com/office/drawing/2014/main" id="{C9363006-455E-4EFD-8B91-9EA5D0104217}"/>
              </a:ext>
            </a:extLst>
          </p:cNvPr>
          <p:cNvSpPr/>
          <p:nvPr/>
        </p:nvSpPr>
        <p:spPr>
          <a:xfrm>
            <a:off x="3763817" y="3240435"/>
            <a:ext cx="1800000" cy="1287462"/>
          </a:xfrm>
          <a:prstGeom prst="rect">
            <a:avLst/>
          </a:prstGeom>
          <a:solidFill>
            <a:srgbClr val="1FACE0"/>
          </a:solidFill>
          <a:ln w="28575" cmpd="sng">
            <a:noFill/>
            <a:prstDash val="dot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BE" sz="1600">
                <a:solidFill>
                  <a:schemeClr val="bg1"/>
                </a:solidFill>
                <a:cs typeface="Verdana"/>
              </a:rPr>
              <a:t>Alignement avec la stratégie de coopération (accession)</a:t>
            </a:r>
          </a:p>
        </p:txBody>
      </p:sp>
      <p:sp>
        <p:nvSpPr>
          <p:cNvPr id="38" name="Rectángulo 14">
            <a:extLst>
              <a:ext uri="{FF2B5EF4-FFF2-40B4-BE49-F238E27FC236}">
                <a16:creationId xmlns:a16="http://schemas.microsoft.com/office/drawing/2014/main" id="{EF61BC92-B129-404E-B2B7-7EF70F24FCD7}"/>
              </a:ext>
            </a:extLst>
          </p:cNvPr>
          <p:cNvSpPr/>
          <p:nvPr/>
        </p:nvSpPr>
        <p:spPr>
          <a:xfrm>
            <a:off x="3763817" y="4618385"/>
            <a:ext cx="1800000" cy="1079500"/>
          </a:xfrm>
          <a:prstGeom prst="rect">
            <a:avLst/>
          </a:prstGeom>
          <a:solidFill>
            <a:srgbClr val="1FACE0"/>
          </a:solidFill>
          <a:ln w="28575" cmpd="sng">
            <a:noFill/>
            <a:prstDash val="dot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BE" sz="1600">
                <a:solidFill>
                  <a:schemeClr val="bg1"/>
                </a:solidFill>
                <a:cs typeface="Verdana"/>
              </a:rPr>
              <a:t>Suivi des liens avec sous-comités IAP</a:t>
            </a:r>
          </a:p>
        </p:txBody>
      </p:sp>
    </p:spTree>
    <p:extLst>
      <p:ext uri="{BB962C8B-B14F-4D97-AF65-F5344CB8AC3E}">
        <p14:creationId xmlns:p14="http://schemas.microsoft.com/office/powerpoint/2010/main" val="496321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16" grpId="0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/>
      <p:bldP spid="25" grpId="0"/>
      <p:bldP spid="35" grpId="0"/>
      <p:bldP spid="36" grpId="0" animBg="1"/>
      <p:bldP spid="37" grpId="0" animBg="1"/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38026"/>
            <a:ext cx="8460000" cy="773278"/>
          </a:xfrm>
        </p:spPr>
        <p:txBody>
          <a:bodyPr/>
          <a:lstStyle/>
          <a:p>
            <a:pPr marL="0"/>
            <a:r>
              <a:rPr lang="fr-BE" altLang="fr-FR" sz="2400" cap="all">
                <a:solidFill>
                  <a:srgbClr val="004494"/>
                </a:solidFill>
                <a:latin typeface="+mn-lt"/>
              </a:rPr>
              <a:t>Des simplifications</a:t>
            </a:r>
            <a:endParaRPr lang="fr-BE" sz="2400" cap="all">
              <a:solidFill>
                <a:srgbClr val="004494"/>
              </a:solidFill>
              <a:latin typeface="+mn-lt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45" y="2132856"/>
            <a:ext cx="846000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 defTabSz="457200"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</a:rPr>
              <a:t>Le document d’action comporte 2 annexes au lieu de 4 </a:t>
            </a:r>
            <a:r>
              <a:rPr lang="fr-BE" b="0" dirty="0">
                <a:solidFill>
                  <a:srgbClr val="004494"/>
                </a:solidFill>
              </a:rPr>
              <a:t>(GFP et politique publique). </a:t>
            </a:r>
          </a:p>
          <a:p>
            <a:pPr marL="355600" lvl="1" indent="-355600" defTabSz="457200"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</a:rPr>
              <a:t>Stabilité macro-économique </a:t>
            </a:r>
            <a:r>
              <a:rPr lang="fr-BE" dirty="0">
                <a:solidFill>
                  <a:srgbClr val="004494"/>
                </a:solidFill>
                <a:sym typeface="Wingdings" panose="05000000000000000000" pitchFamily="2" charset="2"/>
              </a:rPr>
              <a:t> </a:t>
            </a:r>
            <a:r>
              <a:rPr lang="fr-BE" dirty="0">
                <a:solidFill>
                  <a:srgbClr val="004494"/>
                </a:solidFill>
              </a:rPr>
              <a:t>partie narrative du DA + tableau. </a:t>
            </a:r>
          </a:p>
          <a:p>
            <a:pPr marL="355600" lvl="1" indent="-355600" defTabSz="457200"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</a:rPr>
              <a:t>GFP, Transparence et contrôle du budget </a:t>
            </a:r>
            <a:r>
              <a:rPr lang="fr-BE" dirty="0">
                <a:solidFill>
                  <a:srgbClr val="004494"/>
                </a:solidFill>
                <a:sym typeface="Wingdings" panose="05000000000000000000" pitchFamily="2" charset="2"/>
              </a:rPr>
              <a:t> </a:t>
            </a:r>
            <a:r>
              <a:rPr lang="fr-BE" dirty="0">
                <a:solidFill>
                  <a:srgbClr val="004494"/>
                </a:solidFill>
              </a:rPr>
              <a:t>dans une annexe. </a:t>
            </a:r>
          </a:p>
          <a:p>
            <a:pPr marL="355600" lvl="1" indent="-355600" defTabSz="457200"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</a:rPr>
              <a:t>L’annexe GFP a été simplifiée. </a:t>
            </a:r>
          </a:p>
          <a:p>
            <a:pPr>
              <a:spcBef>
                <a:spcPts val="1200"/>
              </a:spcBef>
              <a:defRPr/>
            </a:pPr>
            <a:endParaRPr lang="fr-BE" sz="3600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8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61184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071546"/>
            <a:ext cx="8460000" cy="773278"/>
          </a:xfrm>
        </p:spPr>
        <p:txBody>
          <a:bodyPr/>
          <a:lstStyle/>
          <a:p>
            <a:pPr marL="0"/>
            <a:r>
              <a:rPr lang="fr-BE" sz="2400" cap="all">
                <a:solidFill>
                  <a:srgbClr val="004494"/>
                </a:solidFill>
                <a:latin typeface="+mn-lt"/>
              </a:rPr>
              <a:t>Simplification des exigences de rapport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9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6" name="Tijdelijke aanduiding voor inhoud 4">
            <a:extLst>
              <a:ext uri="{FF2B5EF4-FFF2-40B4-BE49-F238E27FC236}">
                <a16:creationId xmlns:a16="http://schemas.microsoft.com/office/drawing/2014/main" id="{4363A291-8D5A-451C-8471-149E78A265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32999" y="1754006"/>
            <a:ext cx="6878001" cy="4882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080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9422</TotalTime>
  <Words>1296</Words>
  <Application>Microsoft Office PowerPoint</Application>
  <PresentationFormat>On-screen Show (4:3)</PresentationFormat>
  <Paragraphs>226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MS PGothic</vt:lpstr>
      <vt:lpstr>MS PGothic</vt:lpstr>
      <vt:lpstr>Arial</vt:lpstr>
      <vt:lpstr>EC Square Sans Pro</vt:lpstr>
      <vt:lpstr>Tw Cen MT</vt:lpstr>
      <vt:lpstr>Verdana</vt:lpstr>
      <vt:lpstr>Wingdings</vt:lpstr>
      <vt:lpstr>Slide_Master</vt:lpstr>
      <vt:lpstr>Appui Budgétaire</vt:lpstr>
      <vt:lpstr>Plan Module 5</vt:lpstr>
      <vt:lpstr>Cycle des  contrats d’appui budgétaire UE</vt:lpstr>
      <vt:lpstr>Au cœur, l’analyse  du contexte : un processus continu et itératif</vt:lpstr>
      <vt:lpstr>Plan Module 5</vt:lpstr>
      <vt:lpstr>Processus de  préparation d’un AB</vt:lpstr>
      <vt:lpstr>Rôle des  institutions gouvernementales</vt:lpstr>
      <vt:lpstr>Des simplifications</vt:lpstr>
      <vt:lpstr>Simplification des exigences de rapport</vt:lpstr>
      <vt:lpstr>Du DA à la CF : Annexes / DTAs</vt:lpstr>
      <vt:lpstr>Plan Module 5</vt:lpstr>
      <vt:lpstr>Situations de  conflit et fragilité</vt:lpstr>
      <vt:lpstr>Feuille de route  pour un CCER</vt:lpstr>
      <vt:lpstr>Conception d’un  CCER : un processus accéléré</vt:lpstr>
      <vt:lpstr>PowerPoint Presentation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Florence Brosset-Heckel</cp:lastModifiedBy>
  <cp:revision>318</cp:revision>
  <dcterms:created xsi:type="dcterms:W3CDTF">2011-10-28T10:25:18Z</dcterms:created>
  <dcterms:modified xsi:type="dcterms:W3CDTF">2018-08-30T09:09:32Z</dcterms:modified>
</cp:coreProperties>
</file>