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258" r:id="rId2"/>
    <p:sldId id="272" r:id="rId3"/>
    <p:sldId id="281" r:id="rId4"/>
    <p:sldId id="312" r:id="rId5"/>
    <p:sldId id="315" r:id="rId6"/>
    <p:sldId id="288" r:id="rId7"/>
    <p:sldId id="316" r:id="rId8"/>
    <p:sldId id="346" r:id="rId9"/>
    <p:sldId id="345" r:id="rId10"/>
    <p:sldId id="292" r:id="rId11"/>
    <p:sldId id="293" r:id="rId12"/>
    <p:sldId id="294" r:id="rId13"/>
    <p:sldId id="343" r:id="rId14"/>
    <p:sldId id="297" r:id="rId15"/>
    <p:sldId id="298" r:id="rId16"/>
    <p:sldId id="299" r:id="rId17"/>
    <p:sldId id="347" r:id="rId18"/>
    <p:sldId id="348" r:id="rId19"/>
    <p:sldId id="349" r:id="rId20"/>
    <p:sldId id="301" r:id="rId21"/>
    <p:sldId id="302" r:id="rId22"/>
    <p:sldId id="303" r:id="rId23"/>
    <p:sldId id="306" r:id="rId24"/>
    <p:sldId id="350" r:id="rId25"/>
    <p:sldId id="304" r:id="rId26"/>
    <p:sldId id="351" r:id="rId27"/>
    <p:sldId id="308" r:id="rId28"/>
    <p:sldId id="309" r:id="rId29"/>
    <p:sldId id="310" r:id="rId30"/>
    <p:sldId id="311" r:id="rId3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1pPr>
    <a:lvl2pPr marL="4572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2pPr>
    <a:lvl3pPr marL="9144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3pPr>
    <a:lvl4pPr marL="13716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4pPr>
    <a:lvl5pPr marL="18288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5pPr>
    <a:lvl6pPr marL="2286000" algn="l" defTabSz="457200" rtl="0" eaLnBrk="1" latinLnBrk="0" hangingPunct="1">
      <a:defRPr sz="1200" kern="1200">
        <a:solidFill>
          <a:srgbClr val="0F5494"/>
        </a:solidFill>
        <a:latin typeface="Verdana" charset="0"/>
        <a:ea typeface="ＭＳ Ｐゴシック" charset="0"/>
        <a:cs typeface="ＭＳ Ｐゴシック" charset="0"/>
      </a:defRPr>
    </a:lvl6pPr>
    <a:lvl7pPr marL="2743200" algn="l" defTabSz="457200" rtl="0" eaLnBrk="1" latinLnBrk="0" hangingPunct="1">
      <a:defRPr sz="1200" kern="1200">
        <a:solidFill>
          <a:srgbClr val="0F5494"/>
        </a:solidFill>
        <a:latin typeface="Verdana" charset="0"/>
        <a:ea typeface="ＭＳ Ｐゴシック" charset="0"/>
        <a:cs typeface="ＭＳ Ｐゴシック" charset="0"/>
      </a:defRPr>
    </a:lvl7pPr>
    <a:lvl8pPr marL="3200400" algn="l" defTabSz="457200" rtl="0" eaLnBrk="1" latinLnBrk="0" hangingPunct="1">
      <a:defRPr sz="1200" kern="1200">
        <a:solidFill>
          <a:srgbClr val="0F5494"/>
        </a:solidFill>
        <a:latin typeface="Verdana" charset="0"/>
        <a:ea typeface="ＭＳ Ｐゴシック" charset="0"/>
        <a:cs typeface="ＭＳ Ｐゴシック" charset="0"/>
      </a:defRPr>
    </a:lvl8pPr>
    <a:lvl9pPr marL="3657600" algn="l" defTabSz="457200" rtl="0" eaLnBrk="1" latinLnBrk="0" hangingPunct="1">
      <a:defRPr sz="1200" kern="1200">
        <a:solidFill>
          <a:srgbClr val="0F5494"/>
        </a:solidFill>
        <a:latin typeface="Verdan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ortese" initials="CC" lastIdx="9" clrIdx="0">
    <p:extLst>
      <p:ext uri="{19B8F6BF-5375-455C-9EA6-DF929625EA0E}">
        <p15:presenceInfo xmlns:p15="http://schemas.microsoft.com/office/powerpoint/2012/main" userId="S-1-5-21-3696899713-1092277557-3387184092-2275" providerId="AD"/>
      </p:ext>
    </p:extLst>
  </p:cmAuthor>
  <p:cmAuthor id="2" name="Florence Brosset-Heckel" initials="FB" lastIdx="4" clrIdx="1">
    <p:extLst>
      <p:ext uri="{19B8F6BF-5375-455C-9EA6-DF929625EA0E}">
        <p15:presenceInfo xmlns:p15="http://schemas.microsoft.com/office/powerpoint/2012/main" userId="S-1-12-1-3149515318-1160582553-765632182-2558853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5823C"/>
    <a:srgbClr val="2D2D8A"/>
    <a:srgbClr val="0F5494"/>
    <a:srgbClr val="1FACE0"/>
    <a:srgbClr val="FDB932"/>
    <a:srgbClr val="FF3300"/>
    <a:srgbClr val="D5D5F1"/>
    <a:srgbClr val="BBE0E3"/>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35" autoAdjust="0"/>
    <p:restoredTop sz="81783" autoAdjust="0"/>
  </p:normalViewPr>
  <p:slideViewPr>
    <p:cSldViewPr>
      <p:cViewPr varScale="1">
        <p:scale>
          <a:sx n="68" d="100"/>
          <a:sy n="68" d="100"/>
        </p:scale>
        <p:origin x="562" y="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wcorneli\Documents\PPCM\BSCourse_27June2012\grafiekjes%20voor%20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wcorneli\Documents\PPCM\BSCourse_27June2012\grafiekjes%20voor%208.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Sheet1!$B$3</c:f>
              <c:strCache>
                <c:ptCount val="1"/>
                <c:pt idx="0">
                  <c:v>base tranche</c:v>
                </c:pt>
              </c:strCache>
            </c:strRef>
          </c:tx>
          <c:spPr>
            <a:solidFill>
              <a:schemeClr val="bg1">
                <a:lumMod val="65000"/>
              </a:schemeClr>
            </a:solidFill>
            <a:ln>
              <a:noFill/>
            </a:ln>
            <a:effectLst/>
          </c:spPr>
          <c:invertIfNegative val="0"/>
          <c:val>
            <c:numRef>
              <c:f>Sheet1!$C$3:$E$3</c:f>
              <c:numCache>
                <c:formatCode>0%</c:formatCode>
                <c:ptCount val="3"/>
                <c:pt idx="0">
                  <c:v>1</c:v>
                </c:pt>
                <c:pt idx="1">
                  <c:v>0.60000000000000098</c:v>
                </c:pt>
                <c:pt idx="2">
                  <c:v>0.60000000000000098</c:v>
                </c:pt>
              </c:numCache>
            </c:numRef>
          </c:val>
          <c:extLst>
            <c:ext xmlns:c16="http://schemas.microsoft.com/office/drawing/2014/chart" uri="{C3380CC4-5D6E-409C-BE32-E72D297353CC}">
              <c16:uniqueId val="{00000000-7F9D-422F-A45A-9295B924288F}"/>
            </c:ext>
          </c:extLst>
        </c:ser>
        <c:ser>
          <c:idx val="1"/>
          <c:order val="1"/>
          <c:tx>
            <c:strRef>
              <c:f>Sheet1!$B$4</c:f>
              <c:strCache>
                <c:ptCount val="1"/>
                <c:pt idx="0">
                  <c:v>variable trance</c:v>
                </c:pt>
              </c:strCache>
            </c:strRef>
          </c:tx>
          <c:spPr>
            <a:solidFill>
              <a:srgbClr val="00B050"/>
            </a:solidFill>
            <a:ln>
              <a:noFill/>
            </a:ln>
            <a:effectLst/>
          </c:spPr>
          <c:invertIfNegative val="0"/>
          <c:val>
            <c:numRef>
              <c:f>Sheet1!$C$4:$E$4</c:f>
              <c:numCache>
                <c:formatCode>0%</c:formatCode>
                <c:ptCount val="3"/>
                <c:pt idx="0">
                  <c:v>0</c:v>
                </c:pt>
                <c:pt idx="1">
                  <c:v>0.4</c:v>
                </c:pt>
                <c:pt idx="2">
                  <c:v>0.4</c:v>
                </c:pt>
              </c:numCache>
            </c:numRef>
          </c:val>
          <c:extLst>
            <c:ext xmlns:c16="http://schemas.microsoft.com/office/drawing/2014/chart" uri="{C3380CC4-5D6E-409C-BE32-E72D297353CC}">
              <c16:uniqueId val="{00000001-7F9D-422F-A45A-9295B924288F}"/>
            </c:ext>
          </c:extLst>
        </c:ser>
        <c:dLbls>
          <c:showLegendKey val="0"/>
          <c:showVal val="0"/>
          <c:showCatName val="0"/>
          <c:showSerName val="0"/>
          <c:showPercent val="0"/>
          <c:showBubbleSize val="0"/>
        </c:dLbls>
        <c:gapWidth val="150"/>
        <c:overlap val="100"/>
        <c:axId val="178692936"/>
        <c:axId val="178693328"/>
      </c:barChart>
      <c:catAx>
        <c:axId val="178692936"/>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178693328"/>
        <c:crosses val="autoZero"/>
        <c:auto val="1"/>
        <c:lblAlgn val="ctr"/>
        <c:lblOffset val="100"/>
        <c:noMultiLvlLbl val="0"/>
      </c:catAx>
      <c:valAx>
        <c:axId val="1786933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1786929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B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Sheet1!$B$15</c:f>
              <c:strCache>
                <c:ptCount val="1"/>
                <c:pt idx="0">
                  <c:v>base tranche</c:v>
                </c:pt>
              </c:strCache>
            </c:strRef>
          </c:tx>
          <c:spPr>
            <a:solidFill>
              <a:schemeClr val="bg1">
                <a:lumMod val="65000"/>
              </a:schemeClr>
            </a:solidFill>
            <a:ln>
              <a:noFill/>
            </a:ln>
            <a:effectLst/>
          </c:spPr>
          <c:invertIfNegative val="0"/>
          <c:val>
            <c:numRef>
              <c:f>Sheet1!$C$15:$E$15</c:f>
              <c:numCache>
                <c:formatCode>0%</c:formatCode>
                <c:ptCount val="3"/>
                <c:pt idx="0">
                  <c:v>0.60000000000000098</c:v>
                </c:pt>
                <c:pt idx="1">
                  <c:v>0.60000000000000098</c:v>
                </c:pt>
                <c:pt idx="2">
                  <c:v>0.60000000000000098</c:v>
                </c:pt>
              </c:numCache>
            </c:numRef>
          </c:val>
          <c:extLst>
            <c:ext xmlns:c16="http://schemas.microsoft.com/office/drawing/2014/chart" uri="{C3380CC4-5D6E-409C-BE32-E72D297353CC}">
              <c16:uniqueId val="{00000000-8C9F-4CD3-9B9A-E76031F113A2}"/>
            </c:ext>
          </c:extLst>
        </c:ser>
        <c:ser>
          <c:idx val="1"/>
          <c:order val="1"/>
          <c:tx>
            <c:strRef>
              <c:f>Sheet1!$B$16</c:f>
              <c:strCache>
                <c:ptCount val="1"/>
                <c:pt idx="0">
                  <c:v>variable trance</c:v>
                </c:pt>
              </c:strCache>
            </c:strRef>
          </c:tx>
          <c:spPr>
            <a:solidFill>
              <a:srgbClr val="00B050"/>
            </a:solidFill>
            <a:ln>
              <a:noFill/>
            </a:ln>
            <a:effectLst/>
          </c:spPr>
          <c:invertIfNegative val="0"/>
          <c:val>
            <c:numRef>
              <c:f>Sheet1!$C$16:$E$16</c:f>
              <c:numCache>
                <c:formatCode>0%</c:formatCode>
                <c:ptCount val="3"/>
                <c:pt idx="0">
                  <c:v>0.4</c:v>
                </c:pt>
                <c:pt idx="1">
                  <c:v>0.4</c:v>
                </c:pt>
                <c:pt idx="2">
                  <c:v>0.4</c:v>
                </c:pt>
              </c:numCache>
            </c:numRef>
          </c:val>
          <c:extLst>
            <c:ext xmlns:c16="http://schemas.microsoft.com/office/drawing/2014/chart" uri="{C3380CC4-5D6E-409C-BE32-E72D297353CC}">
              <c16:uniqueId val="{00000001-8C9F-4CD3-9B9A-E76031F113A2}"/>
            </c:ext>
          </c:extLst>
        </c:ser>
        <c:dLbls>
          <c:showLegendKey val="0"/>
          <c:showVal val="0"/>
          <c:showCatName val="0"/>
          <c:showSerName val="0"/>
          <c:showPercent val="0"/>
          <c:showBubbleSize val="0"/>
        </c:dLbls>
        <c:gapWidth val="150"/>
        <c:overlap val="100"/>
        <c:axId val="178694112"/>
        <c:axId val="178694504"/>
      </c:barChart>
      <c:catAx>
        <c:axId val="178694112"/>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178694504"/>
        <c:crosses val="autoZero"/>
        <c:auto val="1"/>
        <c:lblAlgn val="ctr"/>
        <c:lblOffset val="100"/>
        <c:noMultiLvlLbl val="0"/>
      </c:catAx>
      <c:valAx>
        <c:axId val="1786945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178694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B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Series 1</c:v>
                </c:pt>
              </c:strCache>
            </c:strRef>
          </c:tx>
          <c:spPr>
            <a:solidFill>
              <a:schemeClr val="bg1">
                <a:lumMod val="65000"/>
              </a:schemeClr>
            </a:solidFill>
            <a:ln>
              <a:noFill/>
            </a:ln>
            <a:effectLst/>
          </c:spPr>
          <c:invertIfNegative val="0"/>
          <c:cat>
            <c:numRef>
              <c:f>Sheet1!$A$2:$A$3</c:f>
              <c:numCache>
                <c:formatCode>General</c:formatCode>
                <c:ptCount val="2"/>
                <c:pt idx="0">
                  <c:v>1</c:v>
                </c:pt>
                <c:pt idx="1">
                  <c:v>2</c:v>
                </c:pt>
              </c:numCache>
            </c:numRef>
          </c:cat>
          <c:val>
            <c:numRef>
              <c:f>Sheet1!$B$2:$B$3</c:f>
              <c:numCache>
                <c:formatCode>0%</c:formatCode>
                <c:ptCount val="2"/>
                <c:pt idx="0">
                  <c:v>1</c:v>
                </c:pt>
                <c:pt idx="1">
                  <c:v>0.6</c:v>
                </c:pt>
              </c:numCache>
            </c:numRef>
          </c:val>
          <c:extLst>
            <c:ext xmlns:c16="http://schemas.microsoft.com/office/drawing/2014/chart" uri="{C3380CC4-5D6E-409C-BE32-E72D297353CC}">
              <c16:uniqueId val="{00000000-09D7-43D4-AE90-E33C570F44DF}"/>
            </c:ext>
          </c:extLst>
        </c:ser>
        <c:ser>
          <c:idx val="1"/>
          <c:order val="1"/>
          <c:tx>
            <c:strRef>
              <c:f>Sheet1!$C$1</c:f>
              <c:strCache>
                <c:ptCount val="1"/>
                <c:pt idx="0">
                  <c:v>Series 2</c:v>
                </c:pt>
              </c:strCache>
            </c:strRef>
          </c:tx>
          <c:spPr>
            <a:solidFill>
              <a:srgbClr val="00B050"/>
            </a:solidFill>
            <a:ln>
              <a:noFill/>
            </a:ln>
            <a:effectLst/>
          </c:spPr>
          <c:invertIfNegative val="0"/>
          <c:cat>
            <c:numRef>
              <c:f>Sheet1!$A$2:$A$3</c:f>
              <c:numCache>
                <c:formatCode>General</c:formatCode>
                <c:ptCount val="2"/>
                <c:pt idx="0">
                  <c:v>1</c:v>
                </c:pt>
                <c:pt idx="1">
                  <c:v>2</c:v>
                </c:pt>
              </c:numCache>
            </c:numRef>
          </c:cat>
          <c:val>
            <c:numRef>
              <c:f>Sheet1!$C$2:$C$3</c:f>
              <c:numCache>
                <c:formatCode>0%</c:formatCode>
                <c:ptCount val="2"/>
                <c:pt idx="0">
                  <c:v>0</c:v>
                </c:pt>
                <c:pt idx="1">
                  <c:v>0.4</c:v>
                </c:pt>
              </c:numCache>
            </c:numRef>
          </c:val>
          <c:extLst>
            <c:ext xmlns:c16="http://schemas.microsoft.com/office/drawing/2014/chart" uri="{C3380CC4-5D6E-409C-BE32-E72D297353CC}">
              <c16:uniqueId val="{00000001-09D7-43D4-AE90-E33C570F44DF}"/>
            </c:ext>
          </c:extLst>
        </c:ser>
        <c:dLbls>
          <c:showLegendKey val="0"/>
          <c:showVal val="0"/>
          <c:showCatName val="0"/>
          <c:showSerName val="0"/>
          <c:showPercent val="0"/>
          <c:showBubbleSize val="0"/>
        </c:dLbls>
        <c:gapWidth val="150"/>
        <c:overlap val="100"/>
        <c:axId val="178695288"/>
        <c:axId val="178695680"/>
      </c:barChart>
      <c:catAx>
        <c:axId val="178695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178695680"/>
        <c:crosses val="autoZero"/>
        <c:auto val="1"/>
        <c:lblAlgn val="ctr"/>
        <c:lblOffset val="100"/>
        <c:noMultiLvlLbl val="0"/>
      </c:catAx>
      <c:valAx>
        <c:axId val="1786956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178695288"/>
        <c:crosses val="autoZero"/>
        <c:crossBetween val="between"/>
        <c:majorUnit val="0.2"/>
      </c:valAx>
      <c:spPr>
        <a:noFill/>
        <a:ln>
          <a:noFill/>
        </a:ln>
        <a:effectLst/>
      </c:spPr>
    </c:plotArea>
    <c:plotVisOnly val="1"/>
    <c:dispBlanksAs val="gap"/>
    <c:showDLblsOverMax val="0"/>
  </c:chart>
  <c:spPr>
    <a:noFill/>
    <a:ln>
      <a:noFill/>
    </a:ln>
    <a:effectLst/>
  </c:spPr>
  <c:txPr>
    <a:bodyPr/>
    <a:lstStyle/>
    <a:p>
      <a:pPr>
        <a:defRPr/>
      </a:pPr>
      <a:endParaRPr lang="en-B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1">
                <a:lumMod val="65000"/>
              </a:schemeClr>
            </a:solidFill>
            <a:ln>
              <a:noFill/>
            </a:ln>
            <a:effectLst/>
          </c:spPr>
          <c:invertIfNegative val="0"/>
          <c:cat>
            <c:numRef>
              <c:f>Sheet1!$A$2</c:f>
              <c:numCache>
                <c:formatCode>General</c:formatCode>
                <c:ptCount val="1"/>
                <c:pt idx="0">
                  <c:v>1</c:v>
                </c:pt>
              </c:numCache>
            </c:numRef>
          </c:cat>
          <c:val>
            <c:numRef>
              <c:f>Sheet1!$B$2</c:f>
              <c:numCache>
                <c:formatCode>0%</c:formatCode>
                <c:ptCount val="1"/>
                <c:pt idx="0">
                  <c:v>1</c:v>
                </c:pt>
              </c:numCache>
            </c:numRef>
          </c:val>
          <c:extLst>
            <c:ext xmlns:c16="http://schemas.microsoft.com/office/drawing/2014/chart" uri="{C3380CC4-5D6E-409C-BE32-E72D297353CC}">
              <c16:uniqueId val="{00000000-4B8C-4BE9-A895-792A377D88E2}"/>
            </c:ext>
          </c:extLst>
        </c:ser>
        <c:dLbls>
          <c:showLegendKey val="0"/>
          <c:showVal val="0"/>
          <c:showCatName val="0"/>
          <c:showSerName val="0"/>
          <c:showPercent val="0"/>
          <c:showBubbleSize val="0"/>
        </c:dLbls>
        <c:gapWidth val="219"/>
        <c:overlap val="-27"/>
        <c:axId val="240030112"/>
        <c:axId val="240030504"/>
      </c:barChart>
      <c:catAx>
        <c:axId val="240030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240030504"/>
        <c:crosses val="autoZero"/>
        <c:auto val="1"/>
        <c:lblAlgn val="ctr"/>
        <c:lblOffset val="100"/>
        <c:noMultiLvlLbl val="0"/>
      </c:catAx>
      <c:valAx>
        <c:axId val="24003050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BE"/>
          </a:p>
        </c:txPr>
        <c:crossAx val="240030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B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stacked"/>
        <c:varyColors val="0"/>
        <c:ser>
          <c:idx val="0"/>
          <c:order val="0"/>
          <c:tx>
            <c:strRef>
              <c:f>Sheet1!$B$1</c:f>
              <c:strCache>
                <c:ptCount val="1"/>
                <c:pt idx="0">
                  <c:v>TF</c:v>
                </c:pt>
              </c:strCache>
            </c:strRef>
          </c:tx>
          <c:spPr>
            <a:solidFill>
              <a:schemeClr val="bg1">
                <a:lumMod val="65000"/>
              </a:schemeClr>
            </a:solidFill>
          </c:spPr>
          <c:invertIfNegative val="0"/>
          <c:cat>
            <c:strRef>
              <c:f>Sheet1!$A$2:$A$4</c:f>
              <c:strCache>
                <c:ptCount val="3"/>
                <c:pt idx="0">
                  <c:v>Year 1</c:v>
                </c:pt>
                <c:pt idx="1">
                  <c:v>Year 2</c:v>
                </c:pt>
                <c:pt idx="2">
                  <c:v>Year 3</c:v>
                </c:pt>
              </c:strCache>
            </c:strRef>
          </c:cat>
          <c:val>
            <c:numRef>
              <c:f>Sheet1!$B$2:$B$4</c:f>
              <c:numCache>
                <c:formatCode>General</c:formatCode>
                <c:ptCount val="3"/>
                <c:pt idx="0">
                  <c:v>10</c:v>
                </c:pt>
                <c:pt idx="1">
                  <c:v>0</c:v>
                </c:pt>
                <c:pt idx="2">
                  <c:v>0</c:v>
                </c:pt>
              </c:numCache>
            </c:numRef>
          </c:val>
          <c:extLst>
            <c:ext xmlns:c16="http://schemas.microsoft.com/office/drawing/2014/chart" uri="{C3380CC4-5D6E-409C-BE32-E72D297353CC}">
              <c16:uniqueId val="{00000000-6FEE-4AC8-9026-96C08A275176}"/>
            </c:ext>
          </c:extLst>
        </c:ser>
        <c:ser>
          <c:idx val="1"/>
          <c:order val="1"/>
          <c:tx>
            <c:strRef>
              <c:f>Sheet1!$C$1</c:f>
              <c:strCache>
                <c:ptCount val="1"/>
                <c:pt idx="0">
                  <c:v>TV</c:v>
                </c:pt>
              </c:strCache>
            </c:strRef>
          </c:tx>
          <c:spPr>
            <a:solidFill>
              <a:srgbClr val="00B050"/>
            </a:solidFill>
          </c:spPr>
          <c:invertIfNegative val="0"/>
          <c:cat>
            <c:strRef>
              <c:f>Sheet1!$A$2:$A$4</c:f>
              <c:strCache>
                <c:ptCount val="3"/>
                <c:pt idx="0">
                  <c:v>Year 1</c:v>
                </c:pt>
                <c:pt idx="1">
                  <c:v>Year 2</c:v>
                </c:pt>
                <c:pt idx="2">
                  <c:v>Year 3</c:v>
                </c:pt>
              </c:strCache>
            </c:strRef>
          </c:cat>
          <c:val>
            <c:numRef>
              <c:f>Sheet1!$C$2:$C$4</c:f>
              <c:numCache>
                <c:formatCode>General</c:formatCode>
                <c:ptCount val="3"/>
                <c:pt idx="0">
                  <c:v>0</c:v>
                </c:pt>
                <c:pt idx="1">
                  <c:v>10</c:v>
                </c:pt>
                <c:pt idx="2">
                  <c:v>10</c:v>
                </c:pt>
              </c:numCache>
            </c:numRef>
          </c:val>
          <c:extLst>
            <c:ext xmlns:c16="http://schemas.microsoft.com/office/drawing/2014/chart" uri="{C3380CC4-5D6E-409C-BE32-E72D297353CC}">
              <c16:uniqueId val="{00000001-6FEE-4AC8-9026-96C08A275176}"/>
            </c:ext>
          </c:extLst>
        </c:ser>
        <c:dLbls>
          <c:showLegendKey val="0"/>
          <c:showVal val="0"/>
          <c:showCatName val="0"/>
          <c:showSerName val="0"/>
          <c:showPercent val="0"/>
          <c:showBubbleSize val="0"/>
        </c:dLbls>
        <c:gapWidth val="150"/>
        <c:overlap val="100"/>
        <c:axId val="247082224"/>
        <c:axId val="244641752"/>
      </c:barChart>
      <c:catAx>
        <c:axId val="247082224"/>
        <c:scaling>
          <c:orientation val="minMax"/>
        </c:scaling>
        <c:delete val="0"/>
        <c:axPos val="b"/>
        <c:numFmt formatCode="General" sourceLinked="0"/>
        <c:majorTickMark val="out"/>
        <c:minorTickMark val="none"/>
        <c:tickLblPos val="nextTo"/>
        <c:crossAx val="244641752"/>
        <c:crosses val="autoZero"/>
        <c:auto val="1"/>
        <c:lblAlgn val="ctr"/>
        <c:lblOffset val="100"/>
        <c:noMultiLvlLbl val="0"/>
      </c:catAx>
      <c:valAx>
        <c:axId val="244641752"/>
        <c:scaling>
          <c:orientation val="minMax"/>
          <c:max val="20"/>
        </c:scaling>
        <c:delete val="0"/>
        <c:axPos val="l"/>
        <c:majorGridlines/>
        <c:numFmt formatCode="General" sourceLinked="1"/>
        <c:majorTickMark val="out"/>
        <c:minorTickMark val="none"/>
        <c:tickLblPos val="nextTo"/>
        <c:crossAx val="247082224"/>
        <c:crosses val="autoZero"/>
        <c:crossBetween val="between"/>
        <c:majorUnit val="5"/>
      </c:valAx>
    </c:plotArea>
    <c:legend>
      <c:legendPos val="r"/>
      <c:overlay val="0"/>
    </c:legend>
    <c:plotVisOnly val="1"/>
    <c:dispBlanksAs val="gap"/>
    <c:showDLblsOverMax val="0"/>
  </c:chart>
  <c:txPr>
    <a:bodyPr/>
    <a:lstStyle/>
    <a:p>
      <a:pPr>
        <a:defRPr sz="1400"/>
      </a:pPr>
      <a:endParaRPr lang="en-BE"/>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stacked"/>
        <c:varyColors val="0"/>
        <c:ser>
          <c:idx val="0"/>
          <c:order val="0"/>
          <c:tx>
            <c:strRef>
              <c:f>Sheet1!$B$1</c:f>
              <c:strCache>
                <c:ptCount val="1"/>
                <c:pt idx="0">
                  <c:v>TF</c:v>
                </c:pt>
              </c:strCache>
            </c:strRef>
          </c:tx>
          <c:spPr>
            <a:solidFill>
              <a:schemeClr val="bg1">
                <a:lumMod val="65000"/>
              </a:schemeClr>
            </a:solidFill>
          </c:spPr>
          <c:invertIfNegative val="0"/>
          <c:cat>
            <c:strRef>
              <c:f>Sheet1!$A$2:$A$4</c:f>
              <c:strCache>
                <c:ptCount val="3"/>
                <c:pt idx="0">
                  <c:v>Year 1</c:v>
                </c:pt>
                <c:pt idx="1">
                  <c:v>Year 2</c:v>
                </c:pt>
                <c:pt idx="2">
                  <c:v>Year 3</c:v>
                </c:pt>
              </c:strCache>
            </c:strRef>
          </c:cat>
          <c:val>
            <c:numRef>
              <c:f>Sheet1!$B$2:$B$4</c:f>
              <c:numCache>
                <c:formatCode>General</c:formatCode>
                <c:ptCount val="3"/>
                <c:pt idx="0">
                  <c:v>6</c:v>
                </c:pt>
                <c:pt idx="1">
                  <c:v>9</c:v>
                </c:pt>
                <c:pt idx="2">
                  <c:v>0</c:v>
                </c:pt>
              </c:numCache>
            </c:numRef>
          </c:val>
          <c:extLst>
            <c:ext xmlns:c16="http://schemas.microsoft.com/office/drawing/2014/chart" uri="{C3380CC4-5D6E-409C-BE32-E72D297353CC}">
              <c16:uniqueId val="{00000000-647F-481F-8E39-C08473F505CB}"/>
            </c:ext>
          </c:extLst>
        </c:ser>
        <c:ser>
          <c:idx val="1"/>
          <c:order val="1"/>
          <c:tx>
            <c:strRef>
              <c:f>Sheet1!$C$1</c:f>
              <c:strCache>
                <c:ptCount val="1"/>
                <c:pt idx="0">
                  <c:v>TV</c:v>
                </c:pt>
              </c:strCache>
            </c:strRef>
          </c:tx>
          <c:spPr>
            <a:solidFill>
              <a:srgbClr val="00B050"/>
            </a:solidFill>
          </c:spPr>
          <c:invertIfNegative val="0"/>
          <c:dPt>
            <c:idx val="2"/>
            <c:invertIfNegative val="0"/>
            <c:bubble3D val="0"/>
            <c:extLst>
              <c:ext xmlns:c16="http://schemas.microsoft.com/office/drawing/2014/chart" uri="{C3380CC4-5D6E-409C-BE32-E72D297353CC}">
                <c16:uniqueId val="{00000002-647F-481F-8E39-C08473F505CB}"/>
              </c:ext>
            </c:extLst>
          </c:dPt>
          <c:cat>
            <c:strRef>
              <c:f>Sheet1!$A$2:$A$4</c:f>
              <c:strCache>
                <c:ptCount val="3"/>
                <c:pt idx="0">
                  <c:v>Year 1</c:v>
                </c:pt>
                <c:pt idx="1">
                  <c:v>Year 2</c:v>
                </c:pt>
                <c:pt idx="2">
                  <c:v>Year 3</c:v>
                </c:pt>
              </c:strCache>
            </c:strRef>
          </c:cat>
          <c:val>
            <c:numRef>
              <c:f>Sheet1!$C$2:$C$4</c:f>
              <c:numCache>
                <c:formatCode>General</c:formatCode>
                <c:ptCount val="3"/>
                <c:pt idx="0">
                  <c:v>0</c:v>
                </c:pt>
                <c:pt idx="1">
                  <c:v>0</c:v>
                </c:pt>
                <c:pt idx="2">
                  <c:v>15</c:v>
                </c:pt>
              </c:numCache>
            </c:numRef>
          </c:val>
          <c:extLst>
            <c:ext xmlns:c16="http://schemas.microsoft.com/office/drawing/2014/chart" uri="{C3380CC4-5D6E-409C-BE32-E72D297353CC}">
              <c16:uniqueId val="{00000003-647F-481F-8E39-C08473F505CB}"/>
            </c:ext>
          </c:extLst>
        </c:ser>
        <c:dLbls>
          <c:showLegendKey val="0"/>
          <c:showVal val="0"/>
          <c:showCatName val="0"/>
          <c:showSerName val="0"/>
          <c:showPercent val="0"/>
          <c:showBubbleSize val="0"/>
        </c:dLbls>
        <c:gapWidth val="150"/>
        <c:overlap val="100"/>
        <c:axId val="244642536"/>
        <c:axId val="244642928"/>
      </c:barChart>
      <c:catAx>
        <c:axId val="244642536"/>
        <c:scaling>
          <c:orientation val="minMax"/>
        </c:scaling>
        <c:delete val="0"/>
        <c:axPos val="b"/>
        <c:numFmt formatCode="General" sourceLinked="0"/>
        <c:majorTickMark val="out"/>
        <c:minorTickMark val="none"/>
        <c:tickLblPos val="nextTo"/>
        <c:crossAx val="244642928"/>
        <c:crosses val="autoZero"/>
        <c:auto val="1"/>
        <c:lblAlgn val="ctr"/>
        <c:lblOffset val="100"/>
        <c:noMultiLvlLbl val="0"/>
      </c:catAx>
      <c:valAx>
        <c:axId val="244642928"/>
        <c:scaling>
          <c:orientation val="minMax"/>
        </c:scaling>
        <c:delete val="0"/>
        <c:axPos val="l"/>
        <c:majorGridlines/>
        <c:numFmt formatCode="General" sourceLinked="1"/>
        <c:majorTickMark val="out"/>
        <c:minorTickMark val="none"/>
        <c:tickLblPos val="nextTo"/>
        <c:crossAx val="244642536"/>
        <c:crosses val="autoZero"/>
        <c:crossBetween val="between"/>
      </c:valAx>
    </c:plotArea>
    <c:legend>
      <c:legendPos val="r"/>
      <c:overlay val="0"/>
    </c:legend>
    <c:plotVisOnly val="1"/>
    <c:dispBlanksAs val="gap"/>
    <c:showDLblsOverMax val="0"/>
  </c:chart>
  <c:txPr>
    <a:bodyPr/>
    <a:lstStyle/>
    <a:p>
      <a:pPr>
        <a:defRPr sz="1400"/>
      </a:pPr>
      <a:endParaRPr lang="en-B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3587453187466092"/>
          <c:y val="5.0012474766948672E-2"/>
          <c:w val="0.60696663997935241"/>
          <c:h val="0.7271965194705885"/>
        </c:manualLayout>
      </c:layout>
      <c:barChart>
        <c:barDir val="col"/>
        <c:grouping val="stacked"/>
        <c:varyColors val="0"/>
        <c:ser>
          <c:idx val="0"/>
          <c:order val="0"/>
          <c:tx>
            <c:strRef>
              <c:f>Sheet1!$B$1</c:f>
              <c:strCache>
                <c:ptCount val="1"/>
                <c:pt idx="0">
                  <c:v>TF</c:v>
                </c:pt>
              </c:strCache>
            </c:strRef>
          </c:tx>
          <c:spPr>
            <a:solidFill>
              <a:schemeClr val="bg1">
                <a:lumMod val="65000"/>
              </a:schemeClr>
            </a:solidFill>
          </c:spPr>
          <c:invertIfNegative val="0"/>
          <c:cat>
            <c:strRef>
              <c:f>Sheet1!$A$2:$A$4</c:f>
              <c:strCache>
                <c:ptCount val="3"/>
                <c:pt idx="0">
                  <c:v>Year 1</c:v>
                </c:pt>
                <c:pt idx="1">
                  <c:v>Year 2</c:v>
                </c:pt>
                <c:pt idx="2">
                  <c:v>Year 3</c:v>
                </c:pt>
              </c:strCache>
            </c:strRef>
          </c:cat>
          <c:val>
            <c:numRef>
              <c:f>Sheet1!$B$2:$B$4</c:f>
              <c:numCache>
                <c:formatCode>General</c:formatCode>
                <c:ptCount val="3"/>
                <c:pt idx="0">
                  <c:v>20</c:v>
                </c:pt>
                <c:pt idx="1">
                  <c:v>5</c:v>
                </c:pt>
                <c:pt idx="2">
                  <c:v>0</c:v>
                </c:pt>
              </c:numCache>
            </c:numRef>
          </c:val>
          <c:extLst>
            <c:ext xmlns:c16="http://schemas.microsoft.com/office/drawing/2014/chart" uri="{C3380CC4-5D6E-409C-BE32-E72D297353CC}">
              <c16:uniqueId val="{00000000-09DC-47D6-B208-4AD066EDF7DC}"/>
            </c:ext>
          </c:extLst>
        </c:ser>
        <c:ser>
          <c:idx val="1"/>
          <c:order val="1"/>
          <c:tx>
            <c:strRef>
              <c:f>Sheet1!$C$1</c:f>
              <c:strCache>
                <c:ptCount val="1"/>
                <c:pt idx="0">
                  <c:v>TV</c:v>
                </c:pt>
              </c:strCache>
            </c:strRef>
          </c:tx>
          <c:spPr>
            <a:solidFill>
              <a:srgbClr val="00B050"/>
            </a:solidFill>
          </c:spPr>
          <c:invertIfNegative val="0"/>
          <c:cat>
            <c:strRef>
              <c:f>Sheet1!$A$2:$A$4</c:f>
              <c:strCache>
                <c:ptCount val="3"/>
                <c:pt idx="0">
                  <c:v>Year 1</c:v>
                </c:pt>
                <c:pt idx="1">
                  <c:v>Year 2</c:v>
                </c:pt>
                <c:pt idx="2">
                  <c:v>Year 3</c:v>
                </c:pt>
              </c:strCache>
            </c:strRef>
          </c:cat>
          <c:val>
            <c:numRef>
              <c:f>Sheet1!$C$2:$C$4</c:f>
              <c:numCache>
                <c:formatCode>General</c:formatCode>
                <c:ptCount val="3"/>
                <c:pt idx="0">
                  <c:v>0</c:v>
                </c:pt>
                <c:pt idx="1">
                  <c:v>5</c:v>
                </c:pt>
                <c:pt idx="2">
                  <c:v>5</c:v>
                </c:pt>
              </c:numCache>
            </c:numRef>
          </c:val>
          <c:extLst>
            <c:ext xmlns:c16="http://schemas.microsoft.com/office/drawing/2014/chart" uri="{C3380CC4-5D6E-409C-BE32-E72D297353CC}">
              <c16:uniqueId val="{00000001-09DC-47D6-B208-4AD066EDF7DC}"/>
            </c:ext>
          </c:extLst>
        </c:ser>
        <c:dLbls>
          <c:showLegendKey val="0"/>
          <c:showVal val="0"/>
          <c:showCatName val="0"/>
          <c:showSerName val="0"/>
          <c:showPercent val="0"/>
          <c:showBubbleSize val="0"/>
        </c:dLbls>
        <c:gapWidth val="150"/>
        <c:overlap val="100"/>
        <c:axId val="247082224"/>
        <c:axId val="244641752"/>
      </c:barChart>
      <c:catAx>
        <c:axId val="247082224"/>
        <c:scaling>
          <c:orientation val="minMax"/>
        </c:scaling>
        <c:delete val="0"/>
        <c:axPos val="b"/>
        <c:numFmt formatCode="General" sourceLinked="0"/>
        <c:majorTickMark val="out"/>
        <c:minorTickMark val="none"/>
        <c:tickLblPos val="nextTo"/>
        <c:crossAx val="244641752"/>
        <c:crosses val="autoZero"/>
        <c:auto val="1"/>
        <c:lblAlgn val="ctr"/>
        <c:lblOffset val="100"/>
        <c:noMultiLvlLbl val="0"/>
      </c:catAx>
      <c:valAx>
        <c:axId val="244641752"/>
        <c:scaling>
          <c:orientation val="minMax"/>
          <c:max val="20"/>
        </c:scaling>
        <c:delete val="0"/>
        <c:axPos val="l"/>
        <c:majorGridlines/>
        <c:numFmt formatCode="General" sourceLinked="1"/>
        <c:majorTickMark val="out"/>
        <c:minorTickMark val="none"/>
        <c:tickLblPos val="nextTo"/>
        <c:crossAx val="247082224"/>
        <c:crosses val="autoZero"/>
        <c:crossBetween val="between"/>
        <c:majorUnit val="5"/>
      </c:valAx>
    </c:plotArea>
    <c:legend>
      <c:legendPos val="r"/>
      <c:overlay val="0"/>
    </c:legend>
    <c:plotVisOnly val="1"/>
    <c:dispBlanksAs val="gap"/>
    <c:showDLblsOverMax val="0"/>
  </c:chart>
  <c:txPr>
    <a:bodyPr/>
    <a:lstStyle/>
    <a:p>
      <a:pPr>
        <a:defRPr sz="1400"/>
      </a:pPr>
      <a:endParaRPr lang="en-BE"/>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3587448714449893"/>
          <c:y val="5.0018378727710582E-2"/>
          <c:w val="0.60696676936670435"/>
          <c:h val="0.72716431508453749"/>
        </c:manualLayout>
      </c:layout>
      <c:barChart>
        <c:barDir val="col"/>
        <c:grouping val="stacked"/>
        <c:varyColors val="0"/>
        <c:ser>
          <c:idx val="0"/>
          <c:order val="0"/>
          <c:tx>
            <c:strRef>
              <c:f>Sheet1!$B$1</c:f>
              <c:strCache>
                <c:ptCount val="1"/>
                <c:pt idx="0">
                  <c:v>TF</c:v>
                </c:pt>
              </c:strCache>
            </c:strRef>
          </c:tx>
          <c:spPr>
            <a:solidFill>
              <a:schemeClr val="bg1">
                <a:lumMod val="65000"/>
              </a:schemeClr>
            </a:solidFill>
          </c:spPr>
          <c:invertIfNegative val="0"/>
          <c:cat>
            <c:strRef>
              <c:f>Sheet1!$A$2:$A$4</c:f>
              <c:strCache>
                <c:ptCount val="3"/>
                <c:pt idx="0">
                  <c:v>Year 1</c:v>
                </c:pt>
                <c:pt idx="1">
                  <c:v>Year 2</c:v>
                </c:pt>
                <c:pt idx="2">
                  <c:v>Year 3</c:v>
                </c:pt>
              </c:strCache>
            </c:strRef>
          </c:cat>
          <c:val>
            <c:numRef>
              <c:f>Sheet1!$B$2:$B$4</c:f>
              <c:numCache>
                <c:formatCode>General</c:formatCode>
                <c:ptCount val="3"/>
                <c:pt idx="0">
                  <c:v>3.5</c:v>
                </c:pt>
                <c:pt idx="1">
                  <c:v>6</c:v>
                </c:pt>
                <c:pt idx="2">
                  <c:v>6</c:v>
                </c:pt>
              </c:numCache>
            </c:numRef>
          </c:val>
          <c:extLst>
            <c:ext xmlns:c16="http://schemas.microsoft.com/office/drawing/2014/chart" uri="{C3380CC4-5D6E-409C-BE32-E72D297353CC}">
              <c16:uniqueId val="{00000000-3BD3-4352-9C4D-17B04CB42C1C}"/>
            </c:ext>
          </c:extLst>
        </c:ser>
        <c:ser>
          <c:idx val="1"/>
          <c:order val="1"/>
          <c:tx>
            <c:strRef>
              <c:f>Sheet1!$C$1</c:f>
              <c:strCache>
                <c:ptCount val="1"/>
                <c:pt idx="0">
                  <c:v>TV</c:v>
                </c:pt>
              </c:strCache>
            </c:strRef>
          </c:tx>
          <c:spPr>
            <a:solidFill>
              <a:srgbClr val="00B050"/>
            </a:solidFill>
          </c:spPr>
          <c:invertIfNegative val="0"/>
          <c:dPt>
            <c:idx val="2"/>
            <c:invertIfNegative val="0"/>
            <c:bubble3D val="0"/>
            <c:extLst>
              <c:ext xmlns:c16="http://schemas.microsoft.com/office/drawing/2014/chart" uri="{C3380CC4-5D6E-409C-BE32-E72D297353CC}">
                <c16:uniqueId val="{00000001-3BD3-4352-9C4D-17B04CB42C1C}"/>
              </c:ext>
            </c:extLst>
          </c:dPt>
          <c:cat>
            <c:strRef>
              <c:f>Sheet1!$A$2:$A$4</c:f>
              <c:strCache>
                <c:ptCount val="3"/>
                <c:pt idx="0">
                  <c:v>Year 1</c:v>
                </c:pt>
                <c:pt idx="1">
                  <c:v>Year 2</c:v>
                </c:pt>
                <c:pt idx="2">
                  <c:v>Year 3</c:v>
                </c:pt>
              </c:strCache>
            </c:strRef>
          </c:cat>
          <c:val>
            <c:numRef>
              <c:f>Sheet1!$C$2:$C$4</c:f>
              <c:numCache>
                <c:formatCode>General</c:formatCode>
                <c:ptCount val="3"/>
                <c:pt idx="0">
                  <c:v>0</c:v>
                </c:pt>
                <c:pt idx="1">
                  <c:v>4</c:v>
                </c:pt>
                <c:pt idx="2">
                  <c:v>10</c:v>
                </c:pt>
              </c:numCache>
            </c:numRef>
          </c:val>
          <c:extLst>
            <c:ext xmlns:c16="http://schemas.microsoft.com/office/drawing/2014/chart" uri="{C3380CC4-5D6E-409C-BE32-E72D297353CC}">
              <c16:uniqueId val="{00000002-3BD3-4352-9C4D-17B04CB42C1C}"/>
            </c:ext>
          </c:extLst>
        </c:ser>
        <c:dLbls>
          <c:showLegendKey val="0"/>
          <c:showVal val="0"/>
          <c:showCatName val="0"/>
          <c:showSerName val="0"/>
          <c:showPercent val="0"/>
          <c:showBubbleSize val="0"/>
        </c:dLbls>
        <c:gapWidth val="150"/>
        <c:overlap val="100"/>
        <c:axId val="244642536"/>
        <c:axId val="244642928"/>
      </c:barChart>
      <c:catAx>
        <c:axId val="244642536"/>
        <c:scaling>
          <c:orientation val="minMax"/>
        </c:scaling>
        <c:delete val="0"/>
        <c:axPos val="b"/>
        <c:numFmt formatCode="General" sourceLinked="0"/>
        <c:majorTickMark val="out"/>
        <c:minorTickMark val="none"/>
        <c:tickLblPos val="nextTo"/>
        <c:crossAx val="244642928"/>
        <c:crosses val="autoZero"/>
        <c:auto val="1"/>
        <c:lblAlgn val="ctr"/>
        <c:lblOffset val="100"/>
        <c:noMultiLvlLbl val="0"/>
      </c:catAx>
      <c:valAx>
        <c:axId val="244642928"/>
        <c:scaling>
          <c:orientation val="minMax"/>
        </c:scaling>
        <c:delete val="0"/>
        <c:axPos val="l"/>
        <c:majorGridlines/>
        <c:numFmt formatCode="General" sourceLinked="1"/>
        <c:majorTickMark val="out"/>
        <c:minorTickMark val="none"/>
        <c:tickLblPos val="nextTo"/>
        <c:crossAx val="244642536"/>
        <c:crosses val="autoZero"/>
        <c:crossBetween val="between"/>
      </c:valAx>
    </c:plotArea>
    <c:legend>
      <c:legendPos val="r"/>
      <c:overlay val="0"/>
    </c:legend>
    <c:plotVisOnly val="1"/>
    <c:dispBlanksAs val="gap"/>
    <c:showDLblsOverMax val="0"/>
  </c:chart>
  <c:txPr>
    <a:bodyPr/>
    <a:lstStyle/>
    <a:p>
      <a:pPr>
        <a:defRPr sz="1400"/>
      </a:pPr>
      <a:endParaRPr lang="en-BE"/>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mtClean="0">
                <a:solidFill>
                  <a:schemeClr val="tx1"/>
                </a:solidFill>
                <a:latin typeface="Arial"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mtClean="0">
                <a:solidFill>
                  <a:schemeClr val="tx1"/>
                </a:solidFill>
                <a:latin typeface="Arial" charset="0"/>
                <a:cs typeface="+mn-cs"/>
              </a:defRPr>
            </a:lvl1pPr>
          </a:lstStyle>
          <a:p>
            <a:pPr>
              <a:defRPr/>
            </a:pPr>
            <a:fld id="{2FC900EE-0860-7344-8438-B4BB54178569}" type="slidenum">
              <a:rPr lang="en-GB"/>
              <a:pPr>
                <a:defRPr/>
              </a:pPr>
              <a:t>‹#›</a:t>
            </a:fld>
            <a:endParaRPr lang="en-GB"/>
          </a:p>
        </p:txBody>
      </p:sp>
    </p:spTree>
    <p:extLst>
      <p:ext uri="{BB962C8B-B14F-4D97-AF65-F5344CB8AC3E}">
        <p14:creationId xmlns:p14="http://schemas.microsoft.com/office/powerpoint/2010/main" val="1081096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mtClean="0">
                <a:solidFill>
                  <a:schemeClr val="tx1"/>
                </a:solidFill>
                <a:latin typeface="Arial" charset="0"/>
                <a:cs typeface="+mn-cs"/>
              </a:defRPr>
            </a:lvl1pPr>
          </a:lstStyle>
          <a:p>
            <a:pPr>
              <a:defRPr/>
            </a:pPr>
            <a:endParaRPr lang="en-GB"/>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mtClean="0">
                <a:solidFill>
                  <a:schemeClr val="tx1"/>
                </a:solidFill>
                <a:latin typeface="Arial" charset="0"/>
                <a:cs typeface="+mn-cs"/>
              </a:defRPr>
            </a:lvl1pPr>
          </a:lstStyle>
          <a:p>
            <a:pPr>
              <a:defRPr/>
            </a:pPr>
            <a:fld id="{015451C0-A84D-E843-96E1-86524598D654}" type="slidenum">
              <a:rPr lang="en-GB"/>
              <a:pPr>
                <a:defRPr/>
              </a:pPr>
              <a:t>‹#›</a:t>
            </a:fld>
            <a:endParaRPr lang="en-GB"/>
          </a:p>
        </p:txBody>
      </p:sp>
    </p:spTree>
    <p:extLst>
      <p:ext uri="{BB962C8B-B14F-4D97-AF65-F5344CB8AC3E}">
        <p14:creationId xmlns:p14="http://schemas.microsoft.com/office/powerpoint/2010/main" val="39891280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This presentation covers chapters 2 and section 5.1. of the BS Guidelines </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41542318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1313440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1369529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l-NL" altLang="nl-NL" dirty="0"/>
              <a:t>Source: Budget Support. </a:t>
            </a:r>
            <a:r>
              <a:rPr lang="en-GB" sz="1200" b="1" kern="1200" dirty="0">
                <a:solidFill>
                  <a:schemeClr val="tx1"/>
                </a:solidFill>
                <a:effectLst/>
                <a:latin typeface="Arial" charset="0"/>
                <a:ea typeface="ＭＳ Ｐゴシック" charset="0"/>
                <a:cs typeface="ＭＳ Ｐゴシック" charset="0"/>
              </a:rPr>
              <a:t>Budget Support </a:t>
            </a:r>
            <a:r>
              <a:rPr lang="en-GB" sz="1200" kern="1200" dirty="0">
                <a:solidFill>
                  <a:schemeClr val="tx1"/>
                </a:solidFill>
                <a:effectLst/>
                <a:latin typeface="Arial" charset="0"/>
                <a:ea typeface="ＭＳ Ｐゴシック" charset="0"/>
                <a:cs typeface="ＭＳ Ｐゴシック" charset="0"/>
              </a:rPr>
              <a:t>Trends and Results 2017. pp 51.</a:t>
            </a:r>
            <a:endParaRPr lang="nl-NL" sz="1200" kern="1200" dirty="0">
              <a:solidFill>
                <a:schemeClr val="tx1"/>
              </a:solidFill>
              <a:effectLst/>
              <a:latin typeface="Arial" charset="0"/>
              <a:ea typeface="ＭＳ Ｐゴシック" charset="0"/>
              <a:cs typeface="ＭＳ Ｐゴシック"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3608953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69875" lvl="1" indent="-182563">
              <a:spcBef>
                <a:spcPts val="1200"/>
              </a:spcBef>
              <a:spcAft>
                <a:spcPts val="600"/>
              </a:spcAft>
              <a:buClr>
                <a:schemeClr val="accent2"/>
              </a:buClr>
              <a:buFont typeface="Wingdings" charset="2"/>
              <a:buChar char="§"/>
            </a:pPr>
            <a:r>
              <a:rPr lang="en-US" sz="1600" b="0" dirty="0">
                <a:solidFill>
                  <a:schemeClr val="tx1"/>
                </a:solidFill>
                <a:latin typeface="Verdana"/>
                <a:cs typeface="Verdana"/>
              </a:rPr>
              <a:t>Les </a:t>
            </a:r>
            <a:r>
              <a:rPr lang="en-US" sz="1600" b="0" dirty="0" err="1">
                <a:solidFill>
                  <a:schemeClr val="tx1"/>
                </a:solidFill>
                <a:latin typeface="Verdana"/>
                <a:cs typeface="Verdana"/>
              </a:rPr>
              <a:t>indicateurs</a:t>
            </a:r>
            <a:r>
              <a:rPr lang="en-US" sz="1600" b="0" dirty="0">
                <a:solidFill>
                  <a:schemeClr val="tx1"/>
                </a:solidFill>
                <a:latin typeface="Verdana"/>
                <a:cs typeface="Verdana"/>
              </a:rPr>
              <a:t> et </a:t>
            </a:r>
            <a:r>
              <a:rPr lang="en-US" sz="1600" b="0" dirty="0" err="1">
                <a:solidFill>
                  <a:schemeClr val="tx1"/>
                </a:solidFill>
                <a:latin typeface="Verdana"/>
                <a:cs typeface="Verdana"/>
              </a:rPr>
              <a:t>cibles</a:t>
            </a:r>
            <a:r>
              <a:rPr lang="en-US" sz="1600" b="0" dirty="0">
                <a:solidFill>
                  <a:schemeClr val="tx1"/>
                </a:solidFill>
                <a:latin typeface="Verdana"/>
                <a:cs typeface="Verdana"/>
              </a:rPr>
              <a:t> pour le </a:t>
            </a:r>
            <a:r>
              <a:rPr lang="en-US" sz="1600" b="0" dirty="0" err="1">
                <a:solidFill>
                  <a:schemeClr val="tx1"/>
                </a:solidFill>
                <a:latin typeface="Verdana"/>
                <a:cs typeface="Verdana"/>
              </a:rPr>
              <a:t>décaissement</a:t>
            </a:r>
            <a:r>
              <a:rPr lang="en-US" sz="1600" b="0" dirty="0">
                <a:solidFill>
                  <a:schemeClr val="tx1"/>
                </a:solidFill>
                <a:latin typeface="Verdana"/>
                <a:cs typeface="Verdana"/>
              </a:rPr>
              <a:t> des TV </a:t>
            </a:r>
            <a:r>
              <a:rPr lang="en-US" sz="1600" b="0" dirty="0" err="1">
                <a:solidFill>
                  <a:schemeClr val="tx1"/>
                </a:solidFill>
                <a:latin typeface="Verdana"/>
                <a:cs typeface="Verdana"/>
              </a:rPr>
              <a:t>devraient</a:t>
            </a:r>
            <a:r>
              <a:rPr lang="en-US" sz="1600" b="0" dirty="0">
                <a:solidFill>
                  <a:schemeClr val="tx1"/>
                </a:solidFill>
                <a:latin typeface="Verdana"/>
                <a:cs typeface="Verdana"/>
              </a:rPr>
              <a:t> </a:t>
            </a:r>
            <a:r>
              <a:rPr lang="en-US" sz="1600" b="0" dirty="0" err="1">
                <a:solidFill>
                  <a:schemeClr val="tx1"/>
                </a:solidFill>
                <a:latin typeface="Verdana"/>
                <a:cs typeface="Verdana"/>
              </a:rPr>
              <a:t>être</a:t>
            </a:r>
            <a:r>
              <a:rPr lang="en-US" sz="1600" b="0" dirty="0">
                <a:solidFill>
                  <a:schemeClr val="tx1"/>
                </a:solidFill>
                <a:latin typeface="Verdana"/>
                <a:cs typeface="Verdana"/>
              </a:rPr>
              <a:t> </a:t>
            </a:r>
            <a:r>
              <a:rPr lang="en-US" sz="1600" b="0" dirty="0" err="1">
                <a:solidFill>
                  <a:schemeClr val="tx1"/>
                </a:solidFill>
                <a:latin typeface="Verdana"/>
                <a:cs typeface="Verdana"/>
              </a:rPr>
              <a:t>choisis</a:t>
            </a:r>
            <a:r>
              <a:rPr lang="en-US" sz="1600" b="0" dirty="0">
                <a:solidFill>
                  <a:schemeClr val="tx1"/>
                </a:solidFill>
                <a:latin typeface="Verdana"/>
                <a:cs typeface="Verdana"/>
              </a:rPr>
              <a:t> </a:t>
            </a:r>
            <a:r>
              <a:rPr lang="en-US" sz="1600" b="0" dirty="0" err="1">
                <a:solidFill>
                  <a:schemeClr val="tx1"/>
                </a:solidFill>
                <a:latin typeface="Verdana"/>
                <a:cs typeface="Verdana"/>
              </a:rPr>
              <a:t>dans</a:t>
            </a:r>
            <a:r>
              <a:rPr lang="en-US" sz="1600" b="0" dirty="0">
                <a:solidFill>
                  <a:schemeClr val="tx1"/>
                </a:solidFill>
                <a:latin typeface="Verdana"/>
                <a:cs typeface="Verdana"/>
              </a:rPr>
              <a:t> la </a:t>
            </a:r>
            <a:r>
              <a:rPr lang="en-US" sz="1600" b="0" dirty="0" err="1">
                <a:solidFill>
                  <a:schemeClr val="tx1"/>
                </a:solidFill>
                <a:latin typeface="Verdana"/>
                <a:cs typeface="Verdana"/>
              </a:rPr>
              <a:t>matrice</a:t>
            </a:r>
            <a:r>
              <a:rPr lang="en-US" sz="1600" b="0" dirty="0">
                <a:solidFill>
                  <a:schemeClr val="tx1"/>
                </a:solidFill>
                <a:latin typeface="Verdana"/>
                <a:cs typeface="Verdana"/>
              </a:rPr>
              <a:t> de </a:t>
            </a:r>
            <a:r>
              <a:rPr lang="en-US" sz="1600" b="0" dirty="0" err="1">
                <a:solidFill>
                  <a:schemeClr val="tx1"/>
                </a:solidFill>
                <a:latin typeface="Verdana"/>
                <a:cs typeface="Verdana"/>
              </a:rPr>
              <a:t>suivi-évaluation</a:t>
            </a:r>
            <a:r>
              <a:rPr lang="en-US" sz="1600" b="0" dirty="0">
                <a:solidFill>
                  <a:schemeClr val="tx1"/>
                </a:solidFill>
                <a:latin typeface="Verdana"/>
                <a:cs typeface="Verdana"/>
              </a:rPr>
              <a:t> du pays </a:t>
            </a:r>
            <a:r>
              <a:rPr lang="en-US" sz="1600" b="0" dirty="0" err="1">
                <a:solidFill>
                  <a:schemeClr val="tx1"/>
                </a:solidFill>
                <a:latin typeface="Verdana"/>
                <a:cs typeface="Verdana"/>
              </a:rPr>
              <a:t>ou</a:t>
            </a:r>
            <a:r>
              <a:rPr lang="en-US" sz="1600" b="0" dirty="0">
                <a:solidFill>
                  <a:schemeClr val="tx1"/>
                </a:solidFill>
                <a:latin typeface="Verdana"/>
                <a:cs typeface="Verdana"/>
              </a:rPr>
              <a:t> </a:t>
            </a:r>
            <a:r>
              <a:rPr lang="en-US" sz="1600" b="0" dirty="0" err="1">
                <a:solidFill>
                  <a:schemeClr val="tx1"/>
                </a:solidFill>
                <a:latin typeface="Verdana"/>
                <a:cs typeface="Verdana"/>
              </a:rPr>
              <a:t>dans</a:t>
            </a:r>
            <a:r>
              <a:rPr lang="en-US" sz="1600" b="0" dirty="0">
                <a:solidFill>
                  <a:schemeClr val="tx1"/>
                </a:solidFill>
                <a:latin typeface="Verdana"/>
                <a:cs typeface="Verdana"/>
              </a:rPr>
              <a:t> la </a:t>
            </a:r>
            <a:r>
              <a:rPr lang="en-US" sz="1600" b="0" dirty="0" err="1">
                <a:solidFill>
                  <a:schemeClr val="tx1"/>
                </a:solidFill>
                <a:latin typeface="Verdana"/>
                <a:cs typeface="Verdana"/>
              </a:rPr>
              <a:t>matrice</a:t>
            </a:r>
            <a:r>
              <a:rPr lang="en-US" sz="1600" b="0" dirty="0">
                <a:solidFill>
                  <a:schemeClr val="tx1"/>
                </a:solidFill>
                <a:latin typeface="Verdana"/>
                <a:cs typeface="Verdana"/>
              </a:rPr>
              <a:t> de </a:t>
            </a:r>
            <a:r>
              <a:rPr lang="en-US" sz="1600" b="0" dirty="0" err="1">
                <a:solidFill>
                  <a:schemeClr val="tx1"/>
                </a:solidFill>
                <a:latin typeface="Verdana"/>
                <a:cs typeface="Verdana"/>
              </a:rPr>
              <a:t>suivi-évaluation</a:t>
            </a:r>
            <a:r>
              <a:rPr lang="en-US" sz="1600" b="0" dirty="0">
                <a:solidFill>
                  <a:schemeClr val="tx1"/>
                </a:solidFill>
                <a:latin typeface="Verdana"/>
                <a:cs typeface="Verdana"/>
              </a:rPr>
              <a:t> du </a:t>
            </a:r>
            <a:r>
              <a:rPr lang="en-US" sz="1600" b="0" dirty="0" err="1">
                <a:solidFill>
                  <a:schemeClr val="tx1"/>
                </a:solidFill>
                <a:latin typeface="Verdana"/>
                <a:cs typeface="Verdana"/>
              </a:rPr>
              <a:t>secteur</a:t>
            </a:r>
            <a:r>
              <a:rPr lang="en-US" sz="1600" b="0" dirty="0">
                <a:solidFill>
                  <a:schemeClr val="tx1"/>
                </a:solidFill>
                <a:latin typeface="Verdana"/>
                <a:cs typeface="Verdana"/>
              </a:rPr>
              <a:t>, et </a:t>
            </a:r>
            <a:r>
              <a:rPr lang="en-US" sz="1600" b="0" dirty="0" err="1">
                <a:solidFill>
                  <a:schemeClr val="tx1"/>
                </a:solidFill>
                <a:latin typeface="Verdana"/>
                <a:cs typeface="Verdana"/>
              </a:rPr>
              <a:t>devraient</a:t>
            </a:r>
            <a:r>
              <a:rPr lang="en-US" sz="1600" b="0" dirty="0">
                <a:solidFill>
                  <a:schemeClr val="tx1"/>
                </a:solidFill>
                <a:latin typeface="Verdana"/>
                <a:cs typeface="Verdana"/>
              </a:rPr>
              <a:t> </a:t>
            </a:r>
            <a:r>
              <a:rPr lang="en-US" sz="1600" b="0" dirty="0" err="1">
                <a:solidFill>
                  <a:schemeClr val="tx1"/>
                </a:solidFill>
                <a:latin typeface="Verdana"/>
                <a:cs typeface="Verdana"/>
              </a:rPr>
              <a:t>être</a:t>
            </a:r>
            <a:r>
              <a:rPr lang="en-US" sz="1600" b="0" dirty="0">
                <a:solidFill>
                  <a:schemeClr val="tx1"/>
                </a:solidFill>
                <a:latin typeface="Verdana"/>
                <a:cs typeface="Verdana"/>
              </a:rPr>
              <a:t> </a:t>
            </a:r>
            <a:r>
              <a:rPr lang="en-US" sz="1600" b="0" dirty="0" err="1">
                <a:solidFill>
                  <a:schemeClr val="tx1"/>
                </a:solidFill>
                <a:latin typeface="Verdana"/>
                <a:cs typeface="Verdana"/>
              </a:rPr>
              <a:t>convenus</a:t>
            </a:r>
            <a:r>
              <a:rPr lang="en-US" sz="1600" b="0" dirty="0">
                <a:solidFill>
                  <a:schemeClr val="tx1"/>
                </a:solidFill>
                <a:latin typeface="Verdana"/>
                <a:cs typeface="Verdana"/>
              </a:rPr>
              <a:t> </a:t>
            </a:r>
            <a:r>
              <a:rPr lang="en-US" sz="1600" b="0" dirty="0" err="1">
                <a:solidFill>
                  <a:schemeClr val="tx1"/>
                </a:solidFill>
                <a:latin typeface="Verdana"/>
                <a:cs typeface="Verdana"/>
              </a:rPr>
              <a:t>durant</a:t>
            </a:r>
            <a:r>
              <a:rPr lang="en-US" sz="1600" b="0" dirty="0">
                <a:solidFill>
                  <a:schemeClr val="tx1"/>
                </a:solidFill>
                <a:latin typeface="Verdana"/>
                <a:cs typeface="Verdana"/>
              </a:rPr>
              <a:t> la phase de formulation.</a:t>
            </a:r>
          </a:p>
          <a:p>
            <a:pPr marL="269875" lvl="1" indent="-182563">
              <a:spcBef>
                <a:spcPts val="1200"/>
              </a:spcBef>
              <a:spcAft>
                <a:spcPts val="600"/>
              </a:spcAft>
              <a:buClr>
                <a:schemeClr val="accent2"/>
              </a:buClr>
              <a:buFont typeface="Wingdings" charset="2"/>
              <a:buChar char="§"/>
            </a:pPr>
            <a:r>
              <a:rPr lang="en-US" sz="1600" b="0" dirty="0" err="1">
                <a:solidFill>
                  <a:schemeClr val="tx1"/>
                </a:solidFill>
                <a:latin typeface="Verdana"/>
                <a:cs typeface="Verdana"/>
              </a:rPr>
              <a:t>S’il</a:t>
            </a:r>
            <a:r>
              <a:rPr lang="en-US" sz="1600" b="0" dirty="0">
                <a:solidFill>
                  <a:schemeClr val="tx1"/>
                </a:solidFill>
                <a:latin typeface="Verdana"/>
                <a:cs typeface="Verdana"/>
              </a:rPr>
              <a:t> </a:t>
            </a:r>
            <a:r>
              <a:rPr lang="en-US" sz="1600" b="0" dirty="0" err="1">
                <a:solidFill>
                  <a:schemeClr val="tx1"/>
                </a:solidFill>
                <a:latin typeface="Verdana"/>
                <a:cs typeface="Verdana"/>
              </a:rPr>
              <a:t>n’existe</a:t>
            </a:r>
            <a:r>
              <a:rPr lang="en-US" sz="1600" b="0" dirty="0">
                <a:solidFill>
                  <a:schemeClr val="tx1"/>
                </a:solidFill>
                <a:latin typeface="Verdana"/>
                <a:cs typeface="Verdana"/>
              </a:rPr>
              <a:t> pas de </a:t>
            </a:r>
            <a:r>
              <a:rPr lang="en-US" sz="1600" b="0" dirty="0" err="1">
                <a:solidFill>
                  <a:schemeClr val="tx1"/>
                </a:solidFill>
                <a:latin typeface="Verdana"/>
                <a:cs typeface="Verdana"/>
              </a:rPr>
              <a:t>matrice</a:t>
            </a:r>
            <a:r>
              <a:rPr lang="en-US" sz="1600" b="0" dirty="0">
                <a:solidFill>
                  <a:schemeClr val="tx1"/>
                </a:solidFill>
                <a:latin typeface="Verdana"/>
                <a:cs typeface="Verdana"/>
              </a:rPr>
              <a:t> de </a:t>
            </a:r>
            <a:r>
              <a:rPr lang="en-US" sz="1600" b="0" dirty="0" err="1">
                <a:solidFill>
                  <a:schemeClr val="tx1"/>
                </a:solidFill>
                <a:latin typeface="Verdana"/>
                <a:cs typeface="Verdana"/>
              </a:rPr>
              <a:t>suivi-évaluation</a:t>
            </a:r>
            <a:r>
              <a:rPr lang="en-US" sz="1600" b="0" dirty="0">
                <a:solidFill>
                  <a:schemeClr val="tx1"/>
                </a:solidFill>
                <a:latin typeface="Verdana"/>
                <a:cs typeface="Verdana"/>
              </a:rPr>
              <a:t>, </a:t>
            </a:r>
            <a:r>
              <a:rPr lang="en-US" sz="1600" b="0" dirty="0" err="1">
                <a:solidFill>
                  <a:schemeClr val="tx1"/>
                </a:solidFill>
                <a:latin typeface="Verdana"/>
                <a:cs typeface="Verdana"/>
              </a:rPr>
              <a:t>il</a:t>
            </a:r>
            <a:r>
              <a:rPr lang="en-US" sz="1600" b="0" dirty="0">
                <a:solidFill>
                  <a:schemeClr val="tx1"/>
                </a:solidFill>
                <a:latin typeface="Verdana"/>
                <a:cs typeface="Verdana"/>
              </a:rPr>
              <a:t> </a:t>
            </a:r>
            <a:r>
              <a:rPr lang="en-US" sz="1600" b="0" dirty="0" err="1">
                <a:solidFill>
                  <a:schemeClr val="tx1"/>
                </a:solidFill>
                <a:latin typeface="Verdana"/>
                <a:cs typeface="Verdana"/>
              </a:rPr>
              <a:t>convient</a:t>
            </a:r>
            <a:r>
              <a:rPr lang="en-US" sz="1600" b="0" dirty="0">
                <a:solidFill>
                  <a:schemeClr val="tx1"/>
                </a:solidFill>
                <a:latin typeface="Verdana"/>
                <a:cs typeface="Verdana"/>
              </a:rPr>
              <a:t> de </a:t>
            </a:r>
            <a:r>
              <a:rPr lang="en-US" sz="1600" b="0" dirty="0" err="1">
                <a:solidFill>
                  <a:schemeClr val="tx1"/>
                </a:solidFill>
                <a:latin typeface="Verdana"/>
                <a:cs typeface="Verdana"/>
              </a:rPr>
              <a:t>choisir</a:t>
            </a:r>
            <a:r>
              <a:rPr lang="en-US" sz="1600" b="0" dirty="0">
                <a:solidFill>
                  <a:schemeClr val="tx1"/>
                </a:solidFill>
                <a:latin typeface="Verdana"/>
                <a:cs typeface="Verdana"/>
              </a:rPr>
              <a:t> les </a:t>
            </a:r>
            <a:r>
              <a:rPr lang="en-US" sz="1600" b="0" dirty="0" err="1">
                <a:solidFill>
                  <a:schemeClr val="tx1"/>
                </a:solidFill>
                <a:latin typeface="Verdana"/>
                <a:cs typeface="Verdana"/>
              </a:rPr>
              <a:t>indicateurs</a:t>
            </a:r>
            <a:r>
              <a:rPr lang="en-US" sz="1600" b="0" dirty="0">
                <a:solidFill>
                  <a:schemeClr val="tx1"/>
                </a:solidFill>
                <a:latin typeface="Verdana"/>
                <a:cs typeface="Verdana"/>
              </a:rPr>
              <a:t> et </a:t>
            </a:r>
            <a:r>
              <a:rPr lang="en-US" sz="1600" b="0" dirty="0" err="1">
                <a:solidFill>
                  <a:schemeClr val="tx1"/>
                </a:solidFill>
                <a:latin typeface="Verdana"/>
                <a:cs typeface="Verdana"/>
              </a:rPr>
              <a:t>cibles</a:t>
            </a:r>
            <a:r>
              <a:rPr lang="en-US" sz="1600" b="0" dirty="0">
                <a:solidFill>
                  <a:schemeClr val="tx1"/>
                </a:solidFill>
                <a:latin typeface="Verdana"/>
                <a:cs typeface="Verdana"/>
              </a:rPr>
              <a:t> </a:t>
            </a:r>
            <a:r>
              <a:rPr lang="en-US" sz="1600" b="0" dirty="0" err="1">
                <a:solidFill>
                  <a:schemeClr val="tx1"/>
                </a:solidFill>
                <a:latin typeface="Verdana"/>
                <a:cs typeface="Verdana"/>
              </a:rPr>
              <a:t>selon</a:t>
            </a:r>
            <a:r>
              <a:rPr lang="en-US" sz="1600" b="0" dirty="0">
                <a:solidFill>
                  <a:schemeClr val="tx1"/>
                </a:solidFill>
                <a:latin typeface="Verdana"/>
                <a:cs typeface="Verdana"/>
              </a:rPr>
              <a:t> les </a:t>
            </a:r>
            <a:r>
              <a:rPr lang="en-US" sz="1600" b="0" dirty="0" err="1">
                <a:solidFill>
                  <a:schemeClr val="tx1"/>
                </a:solidFill>
                <a:latin typeface="Verdana"/>
                <a:cs typeface="Verdana"/>
              </a:rPr>
              <a:t>priorités</a:t>
            </a:r>
            <a:r>
              <a:rPr lang="en-US" sz="1600" b="0" dirty="0">
                <a:solidFill>
                  <a:schemeClr val="tx1"/>
                </a:solidFill>
                <a:latin typeface="Verdana"/>
                <a:cs typeface="Verdana"/>
              </a:rPr>
              <a:t> de </a:t>
            </a:r>
            <a:r>
              <a:rPr lang="en-US" sz="1600" b="0" dirty="0" err="1">
                <a:solidFill>
                  <a:schemeClr val="tx1"/>
                </a:solidFill>
                <a:latin typeface="Verdana"/>
                <a:cs typeface="Verdana"/>
              </a:rPr>
              <a:t>politique</a:t>
            </a:r>
            <a:r>
              <a:rPr lang="en-US" sz="1600" b="0" dirty="0">
                <a:solidFill>
                  <a:schemeClr val="tx1"/>
                </a:solidFill>
                <a:latin typeface="Verdana"/>
                <a:cs typeface="Verdana"/>
              </a:rPr>
              <a:t>, tout </a:t>
            </a:r>
            <a:r>
              <a:rPr lang="en-US" sz="1600" b="0" dirty="0" err="1">
                <a:solidFill>
                  <a:schemeClr val="tx1"/>
                </a:solidFill>
                <a:latin typeface="Verdana"/>
                <a:cs typeface="Verdana"/>
              </a:rPr>
              <a:t>en</a:t>
            </a:r>
            <a:r>
              <a:rPr lang="en-US" sz="1600" b="0" dirty="0">
                <a:solidFill>
                  <a:schemeClr val="tx1"/>
                </a:solidFill>
                <a:latin typeface="Verdana"/>
                <a:cs typeface="Verdana"/>
              </a:rPr>
              <a:t> </a:t>
            </a:r>
            <a:r>
              <a:rPr lang="en-US" sz="1600" b="0" dirty="0" err="1">
                <a:solidFill>
                  <a:schemeClr val="tx1"/>
                </a:solidFill>
                <a:latin typeface="Verdana"/>
                <a:cs typeface="Verdana"/>
              </a:rPr>
              <a:t>garantissant</a:t>
            </a:r>
            <a:r>
              <a:rPr lang="en-US" sz="1600" b="0" dirty="0">
                <a:solidFill>
                  <a:schemeClr val="tx1"/>
                </a:solidFill>
                <a:latin typeface="Verdana"/>
                <a:cs typeface="Verdana"/>
              </a:rPr>
              <a:t> </a:t>
            </a:r>
            <a:r>
              <a:rPr lang="en-US" sz="1600" b="0" dirty="0" err="1">
                <a:solidFill>
                  <a:schemeClr val="tx1"/>
                </a:solidFill>
                <a:latin typeface="Verdana"/>
                <a:cs typeface="Verdana"/>
              </a:rPr>
              <a:t>leur</a:t>
            </a:r>
            <a:r>
              <a:rPr lang="en-US" sz="1600" b="0" dirty="0">
                <a:solidFill>
                  <a:schemeClr val="tx1"/>
                </a:solidFill>
                <a:latin typeface="Verdana"/>
                <a:cs typeface="Verdana"/>
              </a:rPr>
              <a:t> </a:t>
            </a:r>
            <a:r>
              <a:rPr lang="en-US" sz="1600" b="0" dirty="0" err="1">
                <a:solidFill>
                  <a:schemeClr val="tx1"/>
                </a:solidFill>
                <a:latin typeface="Verdana"/>
                <a:cs typeface="Verdana"/>
              </a:rPr>
              <a:t>cohérence</a:t>
            </a:r>
            <a:r>
              <a:rPr lang="en-US" sz="1600" b="0" dirty="0">
                <a:solidFill>
                  <a:schemeClr val="tx1"/>
                </a:solidFill>
                <a:latin typeface="Verdana"/>
                <a:cs typeface="Verdana"/>
              </a:rPr>
              <a:t> avec les </a:t>
            </a:r>
            <a:r>
              <a:rPr lang="en-US" sz="1600" b="0" dirty="0" err="1">
                <a:solidFill>
                  <a:schemeClr val="tx1"/>
                </a:solidFill>
                <a:latin typeface="Verdana"/>
                <a:cs typeface="Verdana"/>
              </a:rPr>
              <a:t>objectifs</a:t>
            </a:r>
            <a:r>
              <a:rPr lang="en-US" sz="1600" b="0" dirty="0">
                <a:solidFill>
                  <a:schemeClr val="tx1"/>
                </a:solidFill>
                <a:latin typeface="Verdana"/>
                <a:cs typeface="Verdana"/>
              </a:rPr>
              <a:t> du </a:t>
            </a:r>
            <a:r>
              <a:rPr lang="en-US" sz="1600" b="0" dirty="0" err="1">
                <a:solidFill>
                  <a:schemeClr val="tx1"/>
                </a:solidFill>
                <a:latin typeface="Verdana"/>
                <a:cs typeface="Verdana"/>
              </a:rPr>
              <a:t>contrats</a:t>
            </a:r>
            <a:r>
              <a:rPr lang="en-US" sz="1600" b="0" dirty="0">
                <a:solidFill>
                  <a:schemeClr val="tx1"/>
                </a:solidFill>
                <a:latin typeface="Verdana"/>
                <a:cs typeface="Verdana"/>
              </a:rPr>
              <a:t> et les </a:t>
            </a:r>
            <a:r>
              <a:rPr lang="en-US" sz="1600" b="0" dirty="0" err="1">
                <a:solidFill>
                  <a:schemeClr val="tx1"/>
                </a:solidFill>
                <a:latin typeface="Verdana"/>
                <a:cs typeface="Verdana"/>
              </a:rPr>
              <a:t>problèmes</a:t>
            </a:r>
            <a:r>
              <a:rPr lang="en-US" sz="1600" b="0" dirty="0">
                <a:solidFill>
                  <a:schemeClr val="tx1"/>
                </a:solidFill>
                <a:latin typeface="Verdana"/>
                <a:cs typeface="Verdana"/>
              </a:rPr>
              <a:t> </a:t>
            </a:r>
            <a:r>
              <a:rPr lang="en-US" sz="1600" b="0" dirty="0" err="1">
                <a:solidFill>
                  <a:schemeClr val="tx1"/>
                </a:solidFill>
                <a:latin typeface="Verdana"/>
                <a:cs typeface="Verdana"/>
              </a:rPr>
              <a:t>diagnostiqués</a:t>
            </a:r>
            <a:r>
              <a:rPr lang="en-US" sz="1600" b="0" dirty="0">
                <a:solidFill>
                  <a:schemeClr val="tx1"/>
                </a:solidFill>
                <a:latin typeface="Verdana"/>
                <a:cs typeface="Verdana"/>
              </a:rPr>
              <a:t>. </a:t>
            </a:r>
          </a:p>
          <a:p>
            <a:pPr marL="269875" lvl="1" indent="-182563">
              <a:spcBef>
                <a:spcPts val="1200"/>
              </a:spcBef>
              <a:spcAft>
                <a:spcPts val="600"/>
              </a:spcAft>
              <a:buClr>
                <a:schemeClr val="accent2"/>
              </a:buClr>
              <a:buFont typeface="Wingdings" charset="2"/>
              <a:buChar char="§"/>
            </a:pPr>
            <a:r>
              <a:rPr lang="en-GB" sz="1600" b="0" dirty="0">
                <a:solidFill>
                  <a:schemeClr val="tx1"/>
                </a:solidFill>
                <a:latin typeface="Verdana"/>
                <a:cs typeface="Verdana"/>
              </a:rPr>
              <a:t>Des </a:t>
            </a:r>
            <a:r>
              <a:rPr lang="en-GB" sz="1600" b="0" dirty="0" err="1">
                <a:solidFill>
                  <a:schemeClr val="tx1"/>
                </a:solidFill>
                <a:latin typeface="Verdana"/>
                <a:cs typeface="Verdana"/>
              </a:rPr>
              <a:t>indicateurs</a:t>
            </a:r>
            <a:r>
              <a:rPr lang="en-GB" sz="1600" b="0" dirty="0">
                <a:solidFill>
                  <a:schemeClr val="tx1"/>
                </a:solidFill>
                <a:latin typeface="Verdana"/>
                <a:cs typeface="Verdana"/>
              </a:rPr>
              <a:t> </a:t>
            </a:r>
            <a:r>
              <a:rPr lang="en-GB" sz="1600" b="0" dirty="0" err="1">
                <a:solidFill>
                  <a:schemeClr val="tx1"/>
                </a:solidFill>
                <a:latin typeface="Verdana"/>
                <a:cs typeface="Verdana"/>
              </a:rPr>
              <a:t>bien</a:t>
            </a:r>
            <a:r>
              <a:rPr lang="en-GB" sz="1600" b="0" dirty="0">
                <a:solidFill>
                  <a:schemeClr val="tx1"/>
                </a:solidFill>
                <a:latin typeface="Verdana"/>
                <a:cs typeface="Verdana"/>
              </a:rPr>
              <a:t> </a:t>
            </a:r>
            <a:r>
              <a:rPr lang="en-GB" sz="1600" b="0" dirty="0" err="1">
                <a:solidFill>
                  <a:schemeClr val="tx1"/>
                </a:solidFill>
                <a:latin typeface="Verdana"/>
                <a:cs typeface="Verdana"/>
              </a:rPr>
              <a:t>définis</a:t>
            </a:r>
            <a:r>
              <a:rPr lang="en-GB" sz="1600" b="0" dirty="0">
                <a:solidFill>
                  <a:schemeClr val="tx1"/>
                </a:solidFill>
                <a:latin typeface="Verdana"/>
                <a:cs typeface="Verdana"/>
              </a:rPr>
              <a:t> (SMART </a:t>
            </a:r>
            <a:r>
              <a:rPr lang="en-GB" sz="1600" b="0" dirty="0" err="1">
                <a:solidFill>
                  <a:schemeClr val="tx1"/>
                </a:solidFill>
                <a:latin typeface="Verdana"/>
                <a:cs typeface="Verdana"/>
              </a:rPr>
              <a:t>ou</a:t>
            </a:r>
            <a:r>
              <a:rPr lang="en-GB" sz="1600" b="0" dirty="0">
                <a:solidFill>
                  <a:schemeClr val="tx1"/>
                </a:solidFill>
                <a:latin typeface="Verdana"/>
                <a:cs typeface="Verdana"/>
              </a:rPr>
              <a:t> CREAM  </a:t>
            </a:r>
            <a:r>
              <a:rPr lang="en-GB" sz="1600" b="0" dirty="0" err="1">
                <a:solidFill>
                  <a:schemeClr val="tx1"/>
                </a:solidFill>
                <a:latin typeface="Verdana"/>
                <a:cs typeface="Verdana"/>
              </a:rPr>
              <a:t>ou</a:t>
            </a:r>
            <a:r>
              <a:rPr lang="en-GB" sz="1600" b="0" dirty="0">
                <a:solidFill>
                  <a:schemeClr val="tx1"/>
                </a:solidFill>
                <a:latin typeface="Verdana"/>
                <a:cs typeface="Verdana"/>
              </a:rPr>
              <a:t> RACER), qui </a:t>
            </a:r>
            <a:r>
              <a:rPr lang="en-GB" sz="1600" b="0" dirty="0" err="1">
                <a:solidFill>
                  <a:schemeClr val="tx1"/>
                </a:solidFill>
                <a:latin typeface="Verdana"/>
                <a:cs typeface="Verdana"/>
              </a:rPr>
              <a:t>changent</a:t>
            </a:r>
            <a:r>
              <a:rPr lang="en-GB" sz="1600" b="0" dirty="0">
                <a:solidFill>
                  <a:schemeClr val="tx1"/>
                </a:solidFill>
                <a:latin typeface="Verdana"/>
                <a:cs typeface="Verdana"/>
              </a:rPr>
              <a:t> </a:t>
            </a:r>
            <a:r>
              <a:rPr lang="en-GB" sz="1600" b="0" dirty="0" err="1">
                <a:solidFill>
                  <a:schemeClr val="tx1"/>
                </a:solidFill>
                <a:latin typeface="Verdana"/>
                <a:cs typeface="Verdana"/>
              </a:rPr>
              <a:t>annuellement</a:t>
            </a:r>
            <a:r>
              <a:rPr lang="en-GB" sz="1600" b="0" dirty="0">
                <a:solidFill>
                  <a:schemeClr val="tx1"/>
                </a:solidFill>
                <a:latin typeface="Verdana"/>
                <a:cs typeface="Verdana"/>
              </a:rPr>
              <a:t>, </a:t>
            </a:r>
            <a:r>
              <a:rPr lang="en-GB" sz="1600" b="0" dirty="0" err="1">
                <a:solidFill>
                  <a:schemeClr val="tx1"/>
                </a:solidFill>
                <a:latin typeface="Verdana"/>
                <a:cs typeface="Verdana"/>
              </a:rPr>
              <a:t>là</a:t>
            </a:r>
            <a:r>
              <a:rPr lang="en-GB" sz="1600" b="0" dirty="0">
                <a:solidFill>
                  <a:schemeClr val="tx1"/>
                </a:solidFill>
                <a:latin typeface="Verdana"/>
                <a:cs typeface="Verdana"/>
              </a:rPr>
              <a:t> </a:t>
            </a:r>
            <a:r>
              <a:rPr lang="en-GB" sz="1600" b="0" dirty="0" err="1">
                <a:solidFill>
                  <a:schemeClr val="tx1"/>
                </a:solidFill>
                <a:latin typeface="Verdana"/>
                <a:cs typeface="Verdana"/>
              </a:rPr>
              <a:t>où</a:t>
            </a:r>
            <a:r>
              <a:rPr lang="en-GB" sz="1600" b="0" dirty="0">
                <a:solidFill>
                  <a:schemeClr val="tx1"/>
                </a:solidFill>
                <a:latin typeface="Verdana"/>
                <a:cs typeface="Verdana"/>
              </a:rPr>
              <a:t> des </a:t>
            </a:r>
            <a:r>
              <a:rPr lang="en-GB" sz="1600" b="0" dirty="0" err="1">
                <a:solidFill>
                  <a:schemeClr val="tx1"/>
                </a:solidFill>
                <a:latin typeface="Verdana"/>
                <a:cs typeface="Verdana"/>
              </a:rPr>
              <a:t>informations</a:t>
            </a:r>
            <a:r>
              <a:rPr lang="en-GB" sz="1600" b="0" dirty="0">
                <a:solidFill>
                  <a:schemeClr val="tx1"/>
                </a:solidFill>
                <a:latin typeface="Verdana"/>
                <a:cs typeface="Verdana"/>
              </a:rPr>
              <a:t> </a:t>
            </a:r>
            <a:r>
              <a:rPr lang="en-GB" sz="1600" b="0" dirty="0" err="1">
                <a:solidFill>
                  <a:schemeClr val="tx1"/>
                </a:solidFill>
                <a:latin typeface="Verdana"/>
                <a:cs typeface="Verdana"/>
              </a:rPr>
              <a:t>en</a:t>
            </a:r>
            <a:r>
              <a:rPr lang="en-GB" sz="1600" b="0" dirty="0">
                <a:solidFill>
                  <a:schemeClr val="tx1"/>
                </a:solidFill>
                <a:latin typeface="Verdana"/>
                <a:cs typeface="Verdana"/>
              </a:rPr>
              <a:t> temps </a:t>
            </a:r>
            <a:r>
              <a:rPr lang="en-GB" sz="1600" b="0" dirty="0" err="1">
                <a:solidFill>
                  <a:schemeClr val="tx1"/>
                </a:solidFill>
                <a:latin typeface="Verdana"/>
                <a:cs typeface="Verdana"/>
              </a:rPr>
              <a:t>opportun</a:t>
            </a:r>
            <a:r>
              <a:rPr lang="en-GB" sz="1600" b="0" dirty="0">
                <a:solidFill>
                  <a:schemeClr val="tx1"/>
                </a:solidFill>
                <a:latin typeface="Verdana"/>
                <a:cs typeface="Verdana"/>
              </a:rPr>
              <a:t> </a:t>
            </a:r>
            <a:r>
              <a:rPr lang="en-GB" sz="1600" b="0" dirty="0" err="1">
                <a:solidFill>
                  <a:schemeClr val="tx1"/>
                </a:solidFill>
                <a:latin typeface="Verdana"/>
                <a:cs typeface="Verdana"/>
              </a:rPr>
              <a:t>sont</a:t>
            </a:r>
            <a:r>
              <a:rPr lang="en-GB" sz="1600" b="0" dirty="0">
                <a:solidFill>
                  <a:schemeClr val="tx1"/>
                </a:solidFill>
                <a:latin typeface="Verdana"/>
                <a:cs typeface="Verdana"/>
              </a:rPr>
              <a:t> </a:t>
            </a:r>
            <a:r>
              <a:rPr lang="en-GB" sz="1600" b="0" dirty="0" err="1">
                <a:solidFill>
                  <a:schemeClr val="tx1"/>
                </a:solidFill>
                <a:latin typeface="Verdana"/>
                <a:cs typeface="Verdana"/>
              </a:rPr>
              <a:t>disponibles</a:t>
            </a:r>
            <a:r>
              <a:rPr lang="en-GB" sz="1600" b="0" dirty="0">
                <a:solidFill>
                  <a:schemeClr val="tx1"/>
                </a:solidFill>
                <a:latin typeface="Verdana"/>
                <a:cs typeface="Verdana"/>
              </a:rPr>
              <a:t>, et pour </a:t>
            </a:r>
            <a:r>
              <a:rPr lang="en-GB" sz="1600" b="0" dirty="0" err="1">
                <a:solidFill>
                  <a:schemeClr val="tx1"/>
                </a:solidFill>
                <a:latin typeface="Verdana"/>
                <a:cs typeface="Verdana"/>
              </a:rPr>
              <a:t>lesquelles</a:t>
            </a:r>
            <a:r>
              <a:rPr lang="en-GB" sz="1600" b="0" dirty="0">
                <a:solidFill>
                  <a:schemeClr val="tx1"/>
                </a:solidFill>
                <a:latin typeface="Verdana"/>
                <a:cs typeface="Verdana"/>
              </a:rPr>
              <a:t> les sources </a:t>
            </a:r>
            <a:r>
              <a:rPr lang="en-GB" sz="1600" b="0" dirty="0" err="1">
                <a:solidFill>
                  <a:schemeClr val="tx1"/>
                </a:solidFill>
                <a:latin typeface="Verdana"/>
                <a:cs typeface="Verdana"/>
              </a:rPr>
              <a:t>sont</a:t>
            </a:r>
            <a:r>
              <a:rPr lang="en-GB" sz="1600" b="0" dirty="0">
                <a:solidFill>
                  <a:schemeClr val="tx1"/>
                </a:solidFill>
                <a:latin typeface="Verdana"/>
                <a:cs typeface="Verdana"/>
              </a:rPr>
              <a:t> </a:t>
            </a:r>
            <a:r>
              <a:rPr lang="en-GB" sz="1600" b="0" dirty="0" err="1">
                <a:solidFill>
                  <a:schemeClr val="tx1"/>
                </a:solidFill>
                <a:latin typeface="Verdana"/>
                <a:cs typeface="Verdana"/>
              </a:rPr>
              <a:t>identifiées</a:t>
            </a:r>
            <a:r>
              <a:rPr lang="en-GB" sz="1600" b="0" dirty="0">
                <a:solidFill>
                  <a:schemeClr val="tx1"/>
                </a:solidFill>
                <a:latin typeface="Verdana"/>
                <a:cs typeface="Verdana"/>
              </a:rPr>
              <a:t>.</a:t>
            </a:r>
          </a:p>
          <a:p>
            <a:pPr marL="269875" lvl="1" indent="-182563">
              <a:spcBef>
                <a:spcPts val="1200"/>
              </a:spcBef>
              <a:spcAft>
                <a:spcPts val="600"/>
              </a:spcAft>
              <a:buClr>
                <a:schemeClr val="accent2"/>
              </a:buClr>
              <a:buFont typeface="Wingdings" charset="2"/>
              <a:buChar char="§"/>
            </a:pPr>
            <a:r>
              <a:rPr lang="en-GB" sz="1600" b="0" dirty="0" err="1">
                <a:solidFill>
                  <a:schemeClr val="tx1"/>
                </a:solidFill>
                <a:latin typeface="Verdana"/>
                <a:cs typeface="Verdana"/>
              </a:rPr>
              <a:t>Choisir</a:t>
            </a:r>
            <a:r>
              <a:rPr lang="en-GB" sz="1600" b="0" dirty="0">
                <a:solidFill>
                  <a:schemeClr val="tx1"/>
                </a:solidFill>
                <a:latin typeface="Verdana"/>
                <a:cs typeface="Verdana"/>
              </a:rPr>
              <a:t> les </a:t>
            </a:r>
            <a:r>
              <a:rPr lang="en-GB" sz="1600" b="0" dirty="0" err="1">
                <a:solidFill>
                  <a:schemeClr val="tx1"/>
                </a:solidFill>
                <a:latin typeface="Verdana"/>
                <a:cs typeface="Verdana"/>
              </a:rPr>
              <a:t>indicateurs</a:t>
            </a:r>
            <a:r>
              <a:rPr lang="en-GB" sz="1600" b="0" dirty="0">
                <a:solidFill>
                  <a:schemeClr val="tx1"/>
                </a:solidFill>
                <a:latin typeface="Verdana"/>
                <a:cs typeface="Verdana"/>
              </a:rPr>
              <a:t> sur </a:t>
            </a:r>
            <a:r>
              <a:rPr lang="en-GB" sz="1600" b="0" dirty="0" err="1">
                <a:solidFill>
                  <a:schemeClr val="tx1"/>
                </a:solidFill>
                <a:latin typeface="Verdana"/>
                <a:cs typeface="Verdana"/>
              </a:rPr>
              <a:t>lesquels</a:t>
            </a:r>
            <a:r>
              <a:rPr lang="en-GB" sz="1600" b="0" dirty="0">
                <a:solidFill>
                  <a:schemeClr val="tx1"/>
                </a:solidFill>
                <a:latin typeface="Verdana"/>
                <a:cs typeface="Verdana"/>
              </a:rPr>
              <a:t> (le </a:t>
            </a:r>
            <a:r>
              <a:rPr lang="en-GB" sz="1600" b="0" dirty="0" err="1">
                <a:solidFill>
                  <a:schemeClr val="tx1"/>
                </a:solidFill>
                <a:latin typeface="Verdana"/>
                <a:cs typeface="Verdana"/>
              </a:rPr>
              <a:t>secteur</a:t>
            </a:r>
            <a:r>
              <a:rPr lang="en-GB" sz="1600" b="0" dirty="0">
                <a:solidFill>
                  <a:schemeClr val="tx1"/>
                </a:solidFill>
                <a:latin typeface="Verdana"/>
                <a:cs typeface="Verdana"/>
              </a:rPr>
              <a:t>) a un </a:t>
            </a:r>
            <a:r>
              <a:rPr lang="en-GB" sz="1600" b="0" dirty="0" err="1">
                <a:solidFill>
                  <a:schemeClr val="tx1"/>
                </a:solidFill>
                <a:latin typeface="Verdana"/>
                <a:cs typeface="Verdana"/>
              </a:rPr>
              <a:t>contrôle</a:t>
            </a:r>
            <a:r>
              <a:rPr lang="en-GB" sz="1600" b="0" dirty="0">
                <a:solidFill>
                  <a:schemeClr val="tx1"/>
                </a:solidFill>
                <a:latin typeface="Verdana"/>
                <a:cs typeface="Verdana"/>
              </a:rPr>
              <a:t> </a:t>
            </a:r>
            <a:r>
              <a:rPr lang="en-GB" sz="1600" b="0" dirty="0" err="1">
                <a:solidFill>
                  <a:schemeClr val="tx1"/>
                </a:solidFill>
                <a:latin typeface="Verdana"/>
                <a:cs typeface="Verdana"/>
              </a:rPr>
              <a:t>raisonnable</a:t>
            </a:r>
            <a:r>
              <a:rPr lang="en-GB" sz="1600" b="0" dirty="0">
                <a:solidFill>
                  <a:schemeClr val="tx1"/>
                </a:solidFill>
                <a:latin typeface="Verdana"/>
                <a:cs typeface="Verdana"/>
              </a:rPr>
              <a:t> </a:t>
            </a:r>
            <a:r>
              <a:rPr lang="en-US" sz="1600" b="0" dirty="0">
                <a:solidFill>
                  <a:schemeClr val="tx1"/>
                </a:solidFill>
                <a:latin typeface="Verdana"/>
                <a:cs typeface="Verdana"/>
              </a:rPr>
              <a:t>: </a:t>
            </a:r>
            <a:r>
              <a:rPr lang="en-US" sz="1600" b="0" dirty="0" err="1">
                <a:solidFill>
                  <a:schemeClr val="tx1"/>
                </a:solidFill>
                <a:latin typeface="Verdana"/>
                <a:cs typeface="Verdana"/>
              </a:rPr>
              <a:t>préférence</a:t>
            </a:r>
            <a:r>
              <a:rPr lang="en-US" sz="1600" b="0" dirty="0">
                <a:solidFill>
                  <a:schemeClr val="tx1"/>
                </a:solidFill>
                <a:latin typeface="Verdana"/>
                <a:cs typeface="Verdana"/>
              </a:rPr>
              <a:t> </a:t>
            </a:r>
            <a:r>
              <a:rPr lang="en-US" sz="1600" b="0" dirty="0" err="1">
                <a:solidFill>
                  <a:schemeClr val="tx1"/>
                </a:solidFill>
                <a:latin typeface="Verdana"/>
                <a:cs typeface="Verdana"/>
              </a:rPr>
              <a:t>accordée</a:t>
            </a:r>
            <a:r>
              <a:rPr lang="en-US" sz="1600" b="0" dirty="0">
                <a:solidFill>
                  <a:schemeClr val="tx1"/>
                </a:solidFill>
                <a:latin typeface="Verdana"/>
                <a:cs typeface="Verdana"/>
              </a:rPr>
              <a:t> aux </a:t>
            </a:r>
            <a:r>
              <a:rPr lang="en-US" sz="1600" b="0" dirty="0" err="1">
                <a:solidFill>
                  <a:schemeClr val="tx1"/>
                </a:solidFill>
                <a:latin typeface="Verdana"/>
                <a:cs typeface="Verdana"/>
              </a:rPr>
              <a:t>indicateurs</a:t>
            </a:r>
            <a:r>
              <a:rPr lang="en-US" sz="1600" b="0" dirty="0">
                <a:solidFill>
                  <a:schemeClr val="tx1"/>
                </a:solidFill>
                <a:latin typeface="Verdana"/>
                <a:cs typeface="Verdana"/>
              </a:rPr>
              <a:t> de </a:t>
            </a:r>
            <a:r>
              <a:rPr lang="en-US" sz="1600" b="0" dirty="0" err="1">
                <a:solidFill>
                  <a:schemeClr val="tx1"/>
                </a:solidFill>
                <a:latin typeface="Verdana"/>
                <a:cs typeface="Verdana"/>
              </a:rPr>
              <a:t>produits</a:t>
            </a:r>
            <a:r>
              <a:rPr lang="en-US" sz="1600" b="0" dirty="0">
                <a:solidFill>
                  <a:schemeClr val="tx1"/>
                </a:solidFill>
                <a:latin typeface="Verdana"/>
                <a:cs typeface="Verdana"/>
              </a:rPr>
              <a:t> </a:t>
            </a:r>
            <a:r>
              <a:rPr lang="en-US" sz="1600" b="0" dirty="0" err="1">
                <a:solidFill>
                  <a:schemeClr val="tx1"/>
                </a:solidFill>
                <a:latin typeface="Verdana"/>
                <a:cs typeface="Verdana"/>
              </a:rPr>
              <a:t>induits</a:t>
            </a:r>
            <a:r>
              <a:rPr lang="en-US" sz="1600" b="0" dirty="0">
                <a:solidFill>
                  <a:schemeClr val="tx1"/>
                </a:solidFill>
                <a:latin typeface="Verdana"/>
                <a:cs typeface="Verdana"/>
              </a:rPr>
              <a:t> </a:t>
            </a:r>
            <a:r>
              <a:rPr lang="en-US" sz="1600" b="0" dirty="0" err="1">
                <a:solidFill>
                  <a:schemeClr val="tx1"/>
                </a:solidFill>
                <a:latin typeface="Verdana"/>
                <a:cs typeface="Verdana"/>
              </a:rPr>
              <a:t>ou</a:t>
            </a:r>
            <a:r>
              <a:rPr lang="en-US" sz="1600" b="0" dirty="0">
                <a:solidFill>
                  <a:schemeClr val="tx1"/>
                </a:solidFill>
                <a:latin typeface="Verdana"/>
                <a:cs typeface="Verdana"/>
              </a:rPr>
              <a:t> de </a:t>
            </a:r>
            <a:r>
              <a:rPr lang="en-US" sz="1600" b="0" dirty="0" err="1">
                <a:solidFill>
                  <a:schemeClr val="tx1"/>
                </a:solidFill>
                <a:latin typeface="Verdana"/>
                <a:cs typeface="Verdana"/>
              </a:rPr>
              <a:t>résultats</a:t>
            </a:r>
            <a:r>
              <a:rPr lang="en-US" sz="1600" b="0" dirty="0">
                <a:solidFill>
                  <a:schemeClr val="tx1"/>
                </a:solidFill>
                <a:latin typeface="Verdana"/>
                <a:cs typeface="Verdana"/>
              </a:rPr>
              <a:t>.</a:t>
            </a:r>
          </a:p>
          <a:p>
            <a:pPr marL="269875" lvl="1" indent="-182563">
              <a:spcBef>
                <a:spcPts val="1200"/>
              </a:spcBef>
              <a:spcAft>
                <a:spcPts val="600"/>
              </a:spcAft>
              <a:buClr>
                <a:schemeClr val="accent2"/>
              </a:buClr>
              <a:buFont typeface="Wingdings" charset="2"/>
              <a:buChar char="§"/>
            </a:pPr>
            <a:r>
              <a:rPr lang="en-US" sz="1600" b="0" dirty="0" err="1">
                <a:solidFill>
                  <a:schemeClr val="tx1"/>
                </a:solidFill>
                <a:latin typeface="Verdana"/>
                <a:cs typeface="Verdana"/>
              </a:rPr>
              <a:t>Nombre</a:t>
            </a:r>
            <a:r>
              <a:rPr lang="en-US" sz="1600" b="0" dirty="0">
                <a:solidFill>
                  <a:schemeClr val="tx1"/>
                </a:solidFill>
                <a:latin typeface="Verdana"/>
                <a:cs typeface="Verdana"/>
              </a:rPr>
              <a:t> </a:t>
            </a:r>
            <a:r>
              <a:rPr lang="en-US" sz="1600" b="0" dirty="0" err="1">
                <a:solidFill>
                  <a:schemeClr val="tx1"/>
                </a:solidFill>
                <a:latin typeface="Verdana"/>
                <a:cs typeface="Verdana"/>
              </a:rPr>
              <a:t>d’indicateurs</a:t>
            </a:r>
            <a:r>
              <a:rPr lang="en-US" sz="1600" b="0" dirty="0">
                <a:solidFill>
                  <a:schemeClr val="tx1"/>
                </a:solidFill>
                <a:latin typeface="Verdana"/>
                <a:cs typeface="Verdana"/>
              </a:rPr>
              <a:t> : </a:t>
            </a:r>
            <a:r>
              <a:rPr lang="en-US" sz="1600" b="0" dirty="0">
                <a:solidFill>
                  <a:srgbClr val="C00000"/>
                </a:solidFill>
                <a:latin typeface="Verdana"/>
                <a:cs typeface="Verdana"/>
              </a:rPr>
              <a:t>3 – 10 (</a:t>
            </a:r>
            <a:r>
              <a:rPr lang="en-US" sz="1600" b="0" dirty="0" err="1">
                <a:solidFill>
                  <a:srgbClr val="C00000"/>
                </a:solidFill>
                <a:latin typeface="Verdana"/>
                <a:cs typeface="Verdana"/>
              </a:rPr>
              <a:t>indicatif</a:t>
            </a:r>
            <a:r>
              <a:rPr lang="en-US" sz="1600" b="0" dirty="0">
                <a:solidFill>
                  <a:srgbClr val="C00000"/>
                </a:solidFill>
                <a:latin typeface="Verdana"/>
                <a:cs typeface="Verdana"/>
              </a:rPr>
              <a:t>)</a:t>
            </a:r>
          </a:p>
          <a:p>
            <a:pPr marL="269875" lvl="1" indent="-182563">
              <a:spcBef>
                <a:spcPts val="1200"/>
              </a:spcBef>
              <a:spcAft>
                <a:spcPts val="600"/>
              </a:spcAft>
              <a:buClr>
                <a:schemeClr val="accent2"/>
              </a:buClr>
              <a:buFont typeface="Wingdings" charset="2"/>
              <a:buChar char="§"/>
            </a:pPr>
            <a:r>
              <a:rPr lang="en-US" sz="1600" b="0" dirty="0">
                <a:solidFill>
                  <a:schemeClr val="tx1"/>
                </a:solidFill>
                <a:latin typeface="Verdana"/>
                <a:cs typeface="Verdana"/>
              </a:rPr>
              <a:t>Les </a:t>
            </a:r>
            <a:r>
              <a:rPr lang="en-US" sz="1600" b="0" dirty="0" err="1">
                <a:solidFill>
                  <a:schemeClr val="tx1"/>
                </a:solidFill>
                <a:latin typeface="Verdana"/>
                <a:cs typeface="Verdana"/>
              </a:rPr>
              <a:t>indicateurs</a:t>
            </a:r>
            <a:r>
              <a:rPr lang="en-US" sz="1600" b="0" dirty="0">
                <a:solidFill>
                  <a:schemeClr val="tx1"/>
                </a:solidFill>
                <a:latin typeface="Verdana"/>
                <a:cs typeface="Verdana"/>
              </a:rPr>
              <a:t> et </a:t>
            </a:r>
            <a:r>
              <a:rPr lang="en-US" sz="1600" b="0" dirty="0" err="1">
                <a:solidFill>
                  <a:schemeClr val="tx1"/>
                </a:solidFill>
                <a:latin typeface="Verdana"/>
                <a:cs typeface="Verdana"/>
              </a:rPr>
              <a:t>cibles</a:t>
            </a:r>
            <a:r>
              <a:rPr lang="en-US" sz="1600" b="0" dirty="0">
                <a:solidFill>
                  <a:schemeClr val="tx1"/>
                </a:solidFill>
                <a:latin typeface="Verdana"/>
                <a:cs typeface="Verdana"/>
              </a:rPr>
              <a:t> </a:t>
            </a:r>
            <a:r>
              <a:rPr lang="en-US" sz="1600" b="0" dirty="0" err="1">
                <a:solidFill>
                  <a:schemeClr val="tx1"/>
                </a:solidFill>
                <a:latin typeface="Verdana"/>
                <a:cs typeface="Verdana"/>
              </a:rPr>
              <a:t>peuvent</a:t>
            </a:r>
            <a:r>
              <a:rPr lang="en-US" sz="1600" b="0" dirty="0">
                <a:solidFill>
                  <a:schemeClr val="tx1"/>
                </a:solidFill>
                <a:latin typeface="Verdana"/>
                <a:cs typeface="Verdana"/>
              </a:rPr>
              <a:t> </a:t>
            </a:r>
            <a:r>
              <a:rPr lang="en-US" sz="1600" b="0" dirty="0" err="1">
                <a:solidFill>
                  <a:schemeClr val="tx1"/>
                </a:solidFill>
                <a:latin typeface="Verdana"/>
                <a:cs typeface="Verdana"/>
              </a:rPr>
              <a:t>être</a:t>
            </a:r>
            <a:r>
              <a:rPr lang="en-US" sz="1600" b="0" dirty="0">
                <a:solidFill>
                  <a:schemeClr val="tx1"/>
                </a:solidFill>
                <a:latin typeface="Verdana"/>
                <a:cs typeface="Verdana"/>
              </a:rPr>
              <a:t> </a:t>
            </a:r>
            <a:r>
              <a:rPr lang="en-US" sz="1600" b="0" dirty="0" err="1">
                <a:solidFill>
                  <a:schemeClr val="tx1"/>
                </a:solidFill>
                <a:latin typeface="Verdana"/>
                <a:cs typeface="Verdana"/>
              </a:rPr>
              <a:t>désagrégés</a:t>
            </a:r>
            <a:r>
              <a:rPr lang="en-US" sz="1600" b="0" dirty="0">
                <a:solidFill>
                  <a:schemeClr val="tx1"/>
                </a:solidFill>
                <a:latin typeface="Verdana"/>
                <a:cs typeface="Verdana"/>
              </a:rPr>
              <a:t> par genre, </a:t>
            </a:r>
            <a:r>
              <a:rPr lang="en-US" sz="1600" b="0" dirty="0" err="1">
                <a:solidFill>
                  <a:schemeClr val="tx1"/>
                </a:solidFill>
                <a:latin typeface="Verdana"/>
                <a:cs typeface="Verdana"/>
              </a:rPr>
              <a:t>région</a:t>
            </a:r>
            <a:r>
              <a:rPr lang="en-US" sz="1600" b="0" dirty="0">
                <a:solidFill>
                  <a:schemeClr val="tx1"/>
                </a:solidFill>
                <a:latin typeface="Verdana"/>
                <a:cs typeface="Verdana"/>
              </a:rPr>
              <a:t> </a:t>
            </a:r>
            <a:r>
              <a:rPr lang="en-US" sz="1600" b="0" dirty="0" err="1">
                <a:solidFill>
                  <a:schemeClr val="tx1"/>
                </a:solidFill>
                <a:latin typeface="Verdana"/>
                <a:cs typeface="Verdana"/>
              </a:rPr>
              <a:t>ou</a:t>
            </a:r>
            <a:r>
              <a:rPr lang="en-US" sz="1600" b="0" dirty="0">
                <a:solidFill>
                  <a:schemeClr val="tx1"/>
                </a:solidFill>
                <a:latin typeface="Verdana"/>
                <a:cs typeface="Verdana"/>
              </a:rPr>
              <a:t> </a:t>
            </a:r>
            <a:r>
              <a:rPr lang="en-US" sz="1600" b="0" dirty="0" err="1">
                <a:solidFill>
                  <a:schemeClr val="tx1"/>
                </a:solidFill>
                <a:latin typeface="Verdana"/>
                <a:cs typeface="Verdana"/>
              </a:rPr>
              <a:t>groupe</a:t>
            </a:r>
            <a:r>
              <a:rPr lang="en-US" sz="1600" b="0" dirty="0">
                <a:solidFill>
                  <a:schemeClr val="tx1"/>
                </a:solidFill>
                <a:latin typeface="Verdana"/>
                <a:cs typeface="Verdana"/>
              </a:rPr>
              <a:t> de population.</a:t>
            </a:r>
          </a:p>
          <a:p>
            <a:pPr marL="269875" lvl="1" indent="-182563">
              <a:spcBef>
                <a:spcPts val="1200"/>
              </a:spcBef>
              <a:spcAft>
                <a:spcPts val="600"/>
              </a:spcAft>
              <a:buClr>
                <a:schemeClr val="accent2"/>
              </a:buClr>
              <a:buFont typeface="Wingdings" charset="2"/>
              <a:buChar char="§"/>
            </a:pPr>
            <a:r>
              <a:rPr lang="en-US" sz="1600" b="0" dirty="0">
                <a:solidFill>
                  <a:schemeClr val="tx1"/>
                </a:solidFill>
                <a:latin typeface="Verdana"/>
                <a:cs typeface="Verdana"/>
              </a:rPr>
              <a:t>Les </a:t>
            </a:r>
            <a:r>
              <a:rPr lang="en-US" sz="1600" b="0" dirty="0" err="1">
                <a:solidFill>
                  <a:schemeClr val="tx1"/>
                </a:solidFill>
                <a:latin typeface="Verdana"/>
                <a:cs typeface="Verdana"/>
              </a:rPr>
              <a:t>cibles</a:t>
            </a:r>
            <a:r>
              <a:rPr lang="en-US" sz="1600" b="0" dirty="0">
                <a:solidFill>
                  <a:schemeClr val="tx1"/>
                </a:solidFill>
                <a:latin typeface="Verdana"/>
                <a:cs typeface="Verdana"/>
              </a:rPr>
              <a:t> : </a:t>
            </a:r>
            <a:r>
              <a:rPr lang="en-US" sz="1600" b="0" dirty="0" err="1">
                <a:solidFill>
                  <a:schemeClr val="tx1"/>
                </a:solidFill>
                <a:latin typeface="Verdana"/>
                <a:cs typeface="Verdana"/>
              </a:rPr>
              <a:t>équilibre</a:t>
            </a:r>
            <a:r>
              <a:rPr lang="en-US" sz="1600" b="0" baseline="0" dirty="0">
                <a:solidFill>
                  <a:schemeClr val="tx1"/>
                </a:solidFill>
                <a:latin typeface="Verdana"/>
                <a:cs typeface="Verdana"/>
              </a:rPr>
              <a:t> entre trop </a:t>
            </a:r>
            <a:r>
              <a:rPr lang="en-US" sz="1600" b="0" baseline="0" dirty="0" err="1">
                <a:solidFill>
                  <a:schemeClr val="tx1"/>
                </a:solidFill>
                <a:latin typeface="Verdana"/>
                <a:cs typeface="Verdana"/>
              </a:rPr>
              <a:t>grandes</a:t>
            </a:r>
            <a:r>
              <a:rPr lang="en-US" sz="1600" b="0" baseline="0" dirty="0">
                <a:solidFill>
                  <a:schemeClr val="tx1"/>
                </a:solidFill>
                <a:latin typeface="Verdana"/>
                <a:cs typeface="Verdana"/>
              </a:rPr>
              <a:t> ambitions et prudence excessive (</a:t>
            </a:r>
            <a:r>
              <a:rPr lang="en-US" sz="1600" b="0" baseline="0" dirty="0" err="1">
                <a:solidFill>
                  <a:schemeClr val="tx1"/>
                </a:solidFill>
                <a:latin typeface="Verdana"/>
                <a:cs typeface="Verdana"/>
              </a:rPr>
              <a:t>si</a:t>
            </a:r>
            <a:r>
              <a:rPr lang="en-US" sz="1600" b="0" baseline="0" dirty="0">
                <a:solidFill>
                  <a:schemeClr val="tx1"/>
                </a:solidFill>
                <a:latin typeface="Verdana"/>
                <a:cs typeface="Verdana"/>
              </a:rPr>
              <a:t> la DUE </a:t>
            </a:r>
            <a:r>
              <a:rPr lang="en-US" sz="1600" b="0" baseline="0" dirty="0" err="1">
                <a:solidFill>
                  <a:schemeClr val="tx1"/>
                </a:solidFill>
                <a:latin typeface="Verdana"/>
                <a:cs typeface="Verdana"/>
              </a:rPr>
              <a:t>estime</a:t>
            </a:r>
            <a:r>
              <a:rPr lang="en-US" sz="1600" b="0" baseline="0" dirty="0">
                <a:solidFill>
                  <a:schemeClr val="tx1"/>
                </a:solidFill>
                <a:latin typeface="Verdana"/>
                <a:cs typeface="Verdana"/>
              </a:rPr>
              <a:t> que le </a:t>
            </a:r>
            <a:r>
              <a:rPr lang="en-US" sz="1600" b="0" baseline="0" dirty="0" err="1">
                <a:solidFill>
                  <a:schemeClr val="tx1"/>
                </a:solidFill>
                <a:latin typeface="Verdana"/>
                <a:cs typeface="Verdana"/>
              </a:rPr>
              <a:t>Gvt</a:t>
            </a:r>
            <a:r>
              <a:rPr lang="en-US" sz="1600" b="0" baseline="0" dirty="0">
                <a:solidFill>
                  <a:schemeClr val="tx1"/>
                </a:solidFill>
                <a:latin typeface="Verdana"/>
                <a:cs typeface="Verdana"/>
              </a:rPr>
              <a:t> </a:t>
            </a:r>
            <a:r>
              <a:rPr lang="en-US" sz="1600" b="0" baseline="0" dirty="0" err="1">
                <a:solidFill>
                  <a:schemeClr val="tx1"/>
                </a:solidFill>
                <a:latin typeface="Verdana"/>
                <a:cs typeface="Verdana"/>
              </a:rPr>
              <a:t>est</a:t>
            </a:r>
            <a:r>
              <a:rPr lang="en-US" sz="1600" b="0" baseline="0" dirty="0">
                <a:solidFill>
                  <a:schemeClr val="tx1"/>
                </a:solidFill>
                <a:latin typeface="Verdana"/>
                <a:cs typeface="Verdana"/>
              </a:rPr>
              <a:t> trop </a:t>
            </a:r>
            <a:r>
              <a:rPr lang="en-US" sz="1600" b="0" baseline="0" dirty="0" err="1">
                <a:solidFill>
                  <a:schemeClr val="tx1"/>
                </a:solidFill>
                <a:latin typeface="Verdana"/>
                <a:cs typeface="Verdana"/>
              </a:rPr>
              <a:t>ambitieux</a:t>
            </a:r>
            <a:r>
              <a:rPr lang="en-US" sz="1600" b="0" baseline="0" dirty="0">
                <a:solidFill>
                  <a:schemeClr val="tx1"/>
                </a:solidFill>
                <a:latin typeface="Verdana"/>
                <a:cs typeface="Verdana"/>
              </a:rPr>
              <a:t> </a:t>
            </a:r>
            <a:r>
              <a:rPr lang="en-US" sz="1600" b="0" baseline="0" dirty="0" err="1">
                <a:solidFill>
                  <a:schemeClr val="tx1"/>
                </a:solidFill>
                <a:latin typeface="Verdana"/>
                <a:cs typeface="Verdana"/>
              </a:rPr>
              <a:t>dans</a:t>
            </a:r>
            <a:r>
              <a:rPr lang="en-US" sz="1600" b="0" baseline="0" dirty="0">
                <a:solidFill>
                  <a:schemeClr val="tx1"/>
                </a:solidFill>
                <a:latin typeface="Verdana"/>
                <a:cs typeface="Verdana"/>
              </a:rPr>
              <a:t> </a:t>
            </a:r>
            <a:r>
              <a:rPr lang="en-US" sz="1600" b="0" baseline="0" dirty="0" err="1">
                <a:solidFill>
                  <a:schemeClr val="tx1"/>
                </a:solidFill>
                <a:latin typeface="Verdana"/>
                <a:cs typeface="Verdana"/>
              </a:rPr>
              <a:t>ses</a:t>
            </a:r>
            <a:r>
              <a:rPr lang="en-US" sz="1600" b="0" baseline="0" dirty="0">
                <a:solidFill>
                  <a:schemeClr val="tx1"/>
                </a:solidFill>
                <a:latin typeface="Verdana"/>
                <a:cs typeface="Verdana"/>
              </a:rPr>
              <a:t> </a:t>
            </a:r>
            <a:r>
              <a:rPr lang="en-US" sz="1600" b="0" baseline="0" dirty="0" err="1">
                <a:solidFill>
                  <a:schemeClr val="tx1"/>
                </a:solidFill>
                <a:latin typeface="Verdana"/>
                <a:cs typeface="Verdana"/>
              </a:rPr>
              <a:t>cibles</a:t>
            </a:r>
            <a:r>
              <a:rPr lang="en-US" sz="1600" b="0" baseline="0" dirty="0">
                <a:solidFill>
                  <a:schemeClr val="tx1"/>
                </a:solidFill>
                <a:latin typeface="Verdana"/>
                <a:cs typeface="Verdana"/>
              </a:rPr>
              <a:t>, adjuster la </a:t>
            </a:r>
            <a:r>
              <a:rPr lang="en-US" sz="1600" b="0" baseline="0" dirty="0" err="1">
                <a:solidFill>
                  <a:schemeClr val="tx1"/>
                </a:solidFill>
                <a:latin typeface="Verdana"/>
                <a:cs typeface="Verdana"/>
              </a:rPr>
              <a:t>méthode</a:t>
            </a:r>
            <a:r>
              <a:rPr lang="en-US" sz="1600" b="0" baseline="0" dirty="0">
                <a:solidFill>
                  <a:schemeClr val="tx1"/>
                </a:solidFill>
                <a:latin typeface="Verdana"/>
                <a:cs typeface="Verdana"/>
              </a:rPr>
              <a:t> de </a:t>
            </a:r>
            <a:r>
              <a:rPr lang="en-US" sz="1600" b="0" baseline="0" dirty="0" err="1">
                <a:solidFill>
                  <a:schemeClr val="tx1"/>
                </a:solidFill>
                <a:latin typeface="Verdana"/>
                <a:cs typeface="Verdana"/>
              </a:rPr>
              <a:t>d’évaluation</a:t>
            </a:r>
            <a:r>
              <a:rPr lang="en-US" sz="1600" b="0" baseline="0" dirty="0">
                <a:solidFill>
                  <a:schemeClr val="tx1"/>
                </a:solidFill>
                <a:latin typeface="Verdana"/>
                <a:cs typeface="Verdana"/>
              </a:rPr>
              <a:t> de la tranche)</a:t>
            </a:r>
            <a:endParaRPr lang="en-US" sz="1600" b="0" dirty="0">
              <a:solidFill>
                <a:schemeClr val="tx1"/>
              </a:solidFill>
              <a:latin typeface="Verdana"/>
              <a:cs typeface="Verdana"/>
            </a:endParaRPr>
          </a:p>
          <a:p>
            <a:endParaRPr lang="fr-BE" dirty="0"/>
          </a:p>
          <a:p>
            <a:endParaRPr lang="fr-B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a:t>Des amendements ou</a:t>
            </a:r>
            <a:r>
              <a:rPr lang="fr-BE" baseline="0" dirty="0"/>
              <a:t> ajustements  aux indicateurs ou à leur cibles peuvent parfois s’avérer nécessaires. Doit être prévu dans la CF. Ces changements doivent être convenus au plus tard au terme du 1</a:t>
            </a:r>
            <a:r>
              <a:rPr lang="fr-BE" baseline="30000" dirty="0"/>
              <a:t>er</a:t>
            </a:r>
            <a:r>
              <a:rPr lang="fr-BE" baseline="0" dirty="0"/>
              <a:t> trimestre de l’année de l’évaluation.</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15710237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9919521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4170232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16</a:t>
            </a:fld>
            <a:endParaRPr lang="en-GB"/>
          </a:p>
        </p:txBody>
      </p:sp>
    </p:spTree>
    <p:extLst>
      <p:ext uri="{BB962C8B-B14F-4D97-AF65-F5344CB8AC3E}">
        <p14:creationId xmlns:p14="http://schemas.microsoft.com/office/powerpoint/2010/main" val="4071312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Point 3 et 4: pour le calcul des</a:t>
            </a:r>
            <a:r>
              <a:rPr lang="fr-BE" baseline="0" dirty="0"/>
              <a:t> montants à décaisser de la tranche variable.</a:t>
            </a:r>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17</a:t>
            </a:fld>
            <a:endParaRPr lang="en-GB"/>
          </a:p>
        </p:txBody>
      </p:sp>
    </p:spTree>
    <p:extLst>
      <p:ext uri="{BB962C8B-B14F-4D97-AF65-F5344CB8AC3E}">
        <p14:creationId xmlns:p14="http://schemas.microsoft.com/office/powerpoint/2010/main" val="22272855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18</a:t>
            </a:fld>
            <a:endParaRPr lang="en-GB"/>
          </a:p>
        </p:txBody>
      </p:sp>
    </p:spTree>
    <p:extLst>
      <p:ext uri="{BB962C8B-B14F-4D97-AF65-F5344CB8AC3E}">
        <p14:creationId xmlns:p14="http://schemas.microsoft.com/office/powerpoint/2010/main" val="13271083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19</a:t>
            </a:fld>
            <a:endParaRPr lang="en-GB"/>
          </a:p>
        </p:txBody>
      </p:sp>
    </p:spTree>
    <p:extLst>
      <p:ext uri="{BB962C8B-B14F-4D97-AF65-F5344CB8AC3E}">
        <p14:creationId xmlns:p14="http://schemas.microsoft.com/office/powerpoint/2010/main" val="1944908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4992088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20</a:t>
            </a:fld>
            <a:endParaRPr lang="en-GB"/>
          </a:p>
        </p:txBody>
      </p:sp>
    </p:spTree>
    <p:extLst>
      <p:ext uri="{BB962C8B-B14F-4D97-AF65-F5344CB8AC3E}">
        <p14:creationId xmlns:p14="http://schemas.microsoft.com/office/powerpoint/2010/main" val="4479403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21</a:t>
            </a:fld>
            <a:endParaRPr lang="en-GB"/>
          </a:p>
        </p:txBody>
      </p:sp>
    </p:spTree>
    <p:extLst>
      <p:ext uri="{BB962C8B-B14F-4D97-AF65-F5344CB8AC3E}">
        <p14:creationId xmlns:p14="http://schemas.microsoft.com/office/powerpoint/2010/main" val="2416933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22</a:t>
            </a:fld>
            <a:endParaRPr lang="en-GB"/>
          </a:p>
        </p:txBody>
      </p:sp>
    </p:spTree>
    <p:extLst>
      <p:ext uri="{BB962C8B-B14F-4D97-AF65-F5344CB8AC3E}">
        <p14:creationId xmlns:p14="http://schemas.microsoft.com/office/powerpoint/2010/main" val="1769496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23</a:t>
            </a:fld>
            <a:endParaRPr lang="en-GB"/>
          </a:p>
        </p:txBody>
      </p:sp>
    </p:spTree>
    <p:extLst>
      <p:ext uri="{BB962C8B-B14F-4D97-AF65-F5344CB8AC3E}">
        <p14:creationId xmlns:p14="http://schemas.microsoft.com/office/powerpoint/2010/main" val="26493831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24</a:t>
            </a:fld>
            <a:endParaRPr lang="en-GB"/>
          </a:p>
        </p:txBody>
      </p:sp>
    </p:spTree>
    <p:extLst>
      <p:ext uri="{BB962C8B-B14F-4D97-AF65-F5344CB8AC3E}">
        <p14:creationId xmlns:p14="http://schemas.microsoft.com/office/powerpoint/2010/main" val="12959275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25</a:t>
            </a:fld>
            <a:endParaRPr lang="en-GB"/>
          </a:p>
        </p:txBody>
      </p:sp>
    </p:spTree>
    <p:extLst>
      <p:ext uri="{BB962C8B-B14F-4D97-AF65-F5344CB8AC3E}">
        <p14:creationId xmlns:p14="http://schemas.microsoft.com/office/powerpoint/2010/main" val="27353255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26</a:t>
            </a:fld>
            <a:endParaRPr lang="en-GB"/>
          </a:p>
        </p:txBody>
      </p:sp>
    </p:spTree>
    <p:extLst>
      <p:ext uri="{BB962C8B-B14F-4D97-AF65-F5344CB8AC3E}">
        <p14:creationId xmlns:p14="http://schemas.microsoft.com/office/powerpoint/2010/main" val="28389498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27</a:t>
            </a:fld>
            <a:endParaRPr lang="en-GB"/>
          </a:p>
        </p:txBody>
      </p:sp>
    </p:spTree>
    <p:extLst>
      <p:ext uri="{BB962C8B-B14F-4D97-AF65-F5344CB8AC3E}">
        <p14:creationId xmlns:p14="http://schemas.microsoft.com/office/powerpoint/2010/main" val="9902078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28</a:t>
            </a:fld>
            <a:endParaRPr lang="en-GB"/>
          </a:p>
        </p:txBody>
      </p:sp>
    </p:spTree>
    <p:extLst>
      <p:ext uri="{BB962C8B-B14F-4D97-AF65-F5344CB8AC3E}">
        <p14:creationId xmlns:p14="http://schemas.microsoft.com/office/powerpoint/2010/main" val="8440251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29</a:t>
            </a:fld>
            <a:endParaRPr lang="en-GB"/>
          </a:p>
        </p:txBody>
      </p:sp>
    </p:spTree>
    <p:extLst>
      <p:ext uri="{BB962C8B-B14F-4D97-AF65-F5344CB8AC3E}">
        <p14:creationId xmlns:p14="http://schemas.microsoft.com/office/powerpoint/2010/main" val="447340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610716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2912289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523034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2194287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128585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2492651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18978418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smtClean="0">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smtClean="0">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mn-lt"/>
              </a:defRPr>
            </a:lvl1pPr>
          </a:lstStyle>
          <a:p>
            <a:pPr>
              <a:defRPr/>
            </a:pPr>
            <a:fld id="{1306AB4C-A7D6-B14B-B47D-2964B80FEACF}" type="slidenum">
              <a:rPr lang="en-GB"/>
              <a:pPr>
                <a:defRPr/>
              </a:pPr>
              <a:t>‹#›</a:t>
            </a:fld>
            <a:endParaRPr lang="en-GB"/>
          </a:p>
        </p:txBody>
      </p:sp>
    </p:spTree>
    <p:extLst>
      <p:ext uri="{BB962C8B-B14F-4D97-AF65-F5344CB8AC3E}">
        <p14:creationId xmlns:p14="http://schemas.microsoft.com/office/powerpoint/2010/main" val="344933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18F3E97-D1F1-1A4B-9C4B-2F9F933DAEE7}" type="slidenum">
              <a:rPr lang="en-GB"/>
              <a:pPr>
                <a:defRPr/>
              </a:pPr>
              <a:t>‹#›</a:t>
            </a:fld>
            <a:endParaRPr lang="en-GB"/>
          </a:p>
        </p:txBody>
      </p:sp>
    </p:spTree>
    <p:extLst>
      <p:ext uri="{BB962C8B-B14F-4D97-AF65-F5344CB8AC3E}">
        <p14:creationId xmlns:p14="http://schemas.microsoft.com/office/powerpoint/2010/main" val="26105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a:t>Click to edit Master title style</a:t>
            </a:r>
            <a:endParaRPr lang="fr-FR"/>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3D1225-2A5B-484C-8968-98E7E3A911FE}" type="slidenum">
              <a:rPr lang="en-GB"/>
              <a:pPr>
                <a:defRPr/>
              </a:pPr>
              <a:t>‹#›</a:t>
            </a:fld>
            <a:endParaRPr lang="en-GB"/>
          </a:p>
        </p:txBody>
      </p:sp>
    </p:spTree>
    <p:extLst>
      <p:ext uri="{BB962C8B-B14F-4D97-AF65-F5344CB8AC3E}">
        <p14:creationId xmlns:p14="http://schemas.microsoft.com/office/powerpoint/2010/main" val="300662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E05CAC-8EAB-7B4F-ADBC-C4053A09D1F5}" type="slidenum">
              <a:rPr lang="en-GB"/>
              <a:pPr>
                <a:defRPr/>
              </a:pPr>
              <a:t>‹#›</a:t>
            </a:fld>
            <a:endParaRPr lang="en-GB"/>
          </a:p>
        </p:txBody>
      </p:sp>
    </p:spTree>
    <p:extLst>
      <p:ext uri="{BB962C8B-B14F-4D97-AF65-F5344CB8AC3E}">
        <p14:creationId xmlns:p14="http://schemas.microsoft.com/office/powerpoint/2010/main" val="397924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F30EAEF-84F5-2145-81CF-68D6D11E38C0}" type="slidenum">
              <a:rPr lang="en-GB"/>
              <a:pPr>
                <a:defRPr/>
              </a:pPr>
              <a:t>‹#›</a:t>
            </a:fld>
            <a:endParaRPr lang="en-GB"/>
          </a:p>
        </p:txBody>
      </p:sp>
    </p:spTree>
    <p:extLst>
      <p:ext uri="{BB962C8B-B14F-4D97-AF65-F5344CB8AC3E}">
        <p14:creationId xmlns:p14="http://schemas.microsoft.com/office/powerpoint/2010/main" val="353582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A91BC1E-676A-0347-8CED-BB5364EE0AB2}" type="slidenum">
              <a:rPr lang="en-GB"/>
              <a:pPr>
                <a:defRPr/>
              </a:pPr>
              <a:t>‹#›</a:t>
            </a:fld>
            <a:endParaRPr lang="en-GB"/>
          </a:p>
        </p:txBody>
      </p:sp>
    </p:spTree>
    <p:extLst>
      <p:ext uri="{BB962C8B-B14F-4D97-AF65-F5344CB8AC3E}">
        <p14:creationId xmlns:p14="http://schemas.microsoft.com/office/powerpoint/2010/main" val="491335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485E47C-DADA-D640-8DA0-4D58623654E0}" type="slidenum">
              <a:rPr lang="en-GB"/>
              <a:pPr>
                <a:defRPr/>
              </a:pPr>
              <a:t>‹#›</a:t>
            </a:fld>
            <a:endParaRPr lang="en-GB"/>
          </a:p>
        </p:txBody>
      </p:sp>
    </p:spTree>
    <p:extLst>
      <p:ext uri="{BB962C8B-B14F-4D97-AF65-F5344CB8AC3E}">
        <p14:creationId xmlns:p14="http://schemas.microsoft.com/office/powerpoint/2010/main" val="2225813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96A4984-0F47-8D44-AC4E-C48F1EE734C3}" type="slidenum">
              <a:rPr lang="en-GB"/>
              <a:pPr>
                <a:defRPr/>
              </a:pPr>
              <a:t>‹#›</a:t>
            </a:fld>
            <a:endParaRPr lang="en-GB"/>
          </a:p>
        </p:txBody>
      </p:sp>
    </p:spTree>
    <p:extLst>
      <p:ext uri="{BB962C8B-B14F-4D97-AF65-F5344CB8AC3E}">
        <p14:creationId xmlns:p14="http://schemas.microsoft.com/office/powerpoint/2010/main" val="3923944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B7C6C60-C15E-5943-BE98-1A7C0CC0CF56}" type="slidenum">
              <a:rPr lang="en-GB"/>
              <a:pPr>
                <a:defRPr/>
              </a:pPr>
              <a:t>‹#›</a:t>
            </a:fld>
            <a:endParaRPr lang="en-GB"/>
          </a:p>
        </p:txBody>
      </p:sp>
    </p:spTree>
    <p:extLst>
      <p:ext uri="{BB962C8B-B14F-4D97-AF65-F5344CB8AC3E}">
        <p14:creationId xmlns:p14="http://schemas.microsoft.com/office/powerpoint/2010/main" val="3875431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7866C33-04EC-4644-A0F9-FF019476C82D}" type="slidenum">
              <a:rPr lang="en-GB"/>
              <a:pPr>
                <a:defRPr/>
              </a:pPr>
              <a:t>‹#›</a:t>
            </a:fld>
            <a:endParaRPr lang="en-GB"/>
          </a:p>
        </p:txBody>
      </p:sp>
    </p:spTree>
    <p:extLst>
      <p:ext uri="{BB962C8B-B14F-4D97-AF65-F5344CB8AC3E}">
        <p14:creationId xmlns:p14="http://schemas.microsoft.com/office/powerpoint/2010/main" val="3636358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775B4D7-8E3E-9546-939E-4E201D86B0B4}" type="slidenum">
              <a:rPr lang="en-GB"/>
              <a:pPr>
                <a:defRPr/>
              </a:pPr>
              <a:t>‹#›</a:t>
            </a:fld>
            <a:endParaRPr lang="en-GB"/>
          </a:p>
        </p:txBody>
      </p:sp>
    </p:spTree>
    <p:extLst>
      <p:ext uri="{BB962C8B-B14F-4D97-AF65-F5344CB8AC3E}">
        <p14:creationId xmlns:p14="http://schemas.microsoft.com/office/powerpoint/2010/main" val="1734404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smtClean="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smtClean="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cs typeface="+mn-cs"/>
              </a:defRPr>
            </a:lvl1pPr>
          </a:lstStyle>
          <a:p>
            <a:pPr>
              <a:defRPr/>
            </a:pPr>
            <a:fld id="{0D054554-C5A4-9D44-9CB4-480CC93893A3}"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fr-BE" sz="6000" dirty="0">
                <a:latin typeface="+mj-lt"/>
              </a:rPr>
              <a:t>Appui Budgétaire</a:t>
            </a: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gn="ctr" eaLnBrk="1" hangingPunct="1">
              <a:defRPr/>
            </a:pPr>
            <a:r>
              <a:rPr lang="fr-BE" dirty="0">
                <a:ea typeface="+mn-ea"/>
                <a:cs typeface="+mn-cs"/>
              </a:rPr>
              <a:t>Module 5</a:t>
            </a:r>
          </a:p>
          <a:p>
            <a:pPr algn="ctr" eaLnBrk="1" hangingPunct="1">
              <a:defRPr/>
            </a:pPr>
            <a:endParaRPr lang="fr-BE" dirty="0">
              <a:ea typeface="+mn-ea"/>
              <a:cs typeface="+mn-cs"/>
            </a:endParaRPr>
          </a:p>
          <a:p>
            <a:pPr algn="ctr" eaLnBrk="1" hangingPunct="1">
              <a:defRPr/>
            </a:pPr>
            <a:r>
              <a:rPr lang="fr-BE" sz="3600" dirty="0"/>
              <a:t>Conception</a:t>
            </a:r>
          </a:p>
          <a:p>
            <a:pPr algn="ctr">
              <a:defRPr/>
            </a:pPr>
            <a:r>
              <a:rPr lang="fr-BE" b="0" dirty="0"/>
              <a:t>(Indicateurs et tranches)</a:t>
            </a:r>
            <a:endParaRPr lang="en-GB" b="0" dirty="0"/>
          </a:p>
          <a:p>
            <a:pPr algn="ctr">
              <a:defRPr/>
            </a:pPr>
            <a:endParaRPr lang="fr-BE" b="0" dirty="0"/>
          </a:p>
          <a:p>
            <a:pPr algn="ctr" eaLnBrk="1" hangingPunct="1">
              <a:defRPr/>
            </a:pPr>
            <a:endParaRPr lang="en-GB" b="0" dirty="0">
              <a:ea typeface="+mn-ea"/>
              <a:cs typeface="+mn-cs"/>
            </a:endParaRPr>
          </a:p>
        </p:txBody>
      </p:sp>
    </p:spTree>
    <p:extLst>
      <p:ext uri="{BB962C8B-B14F-4D97-AF65-F5344CB8AC3E}">
        <p14:creationId xmlns:p14="http://schemas.microsoft.com/office/powerpoint/2010/main" val="11659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fr-BE" sz="2400" cap="all" dirty="0">
                <a:solidFill>
                  <a:srgbClr val="004494"/>
                </a:solidFill>
                <a:latin typeface="+mn-lt"/>
              </a:rPr>
              <a:t>Exemples de </a:t>
            </a:r>
            <a:br>
              <a:rPr lang="fr-BE" sz="2400" cap="all" dirty="0">
                <a:solidFill>
                  <a:srgbClr val="004494"/>
                </a:solidFill>
                <a:latin typeface="+mn-lt"/>
              </a:rPr>
            </a:br>
            <a:r>
              <a:rPr lang="fr-BE" sz="2400" cap="all" dirty="0">
                <a:solidFill>
                  <a:srgbClr val="004494"/>
                </a:solidFill>
                <a:latin typeface="+mn-lt"/>
              </a:rPr>
              <a:t>distribution des tranches variables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dirty="0">
              <a:solidFill>
                <a:schemeClr val="bg1"/>
              </a:solidFill>
              <a:latin typeface="+mn-lt"/>
            </a:endParaRPr>
          </a:p>
        </p:txBody>
      </p:sp>
      <p:graphicFrame>
        <p:nvGraphicFramePr>
          <p:cNvPr id="15" name="Content Placeholder 7">
            <a:extLst>
              <a:ext uri="{FF2B5EF4-FFF2-40B4-BE49-F238E27FC236}">
                <a16:creationId xmlns:a16="http://schemas.microsoft.com/office/drawing/2014/main" id="{1F2C5249-EE79-48FE-9247-2B27C36D13F5}"/>
              </a:ext>
            </a:extLst>
          </p:cNvPr>
          <p:cNvGraphicFramePr>
            <a:graphicFrameLocks noGrp="1"/>
          </p:cNvGraphicFramePr>
          <p:nvPr>
            <p:ph idx="1"/>
            <p:extLst>
              <p:ext uri="{D42A27DB-BD31-4B8C-83A1-F6EECF244321}">
                <p14:modId xmlns:p14="http://schemas.microsoft.com/office/powerpoint/2010/main" val="3216212893"/>
              </p:ext>
            </p:extLst>
          </p:nvPr>
        </p:nvGraphicFramePr>
        <p:xfrm>
          <a:off x="467836" y="2296037"/>
          <a:ext cx="2952328" cy="20882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Chart 8">
            <a:extLst>
              <a:ext uri="{FF2B5EF4-FFF2-40B4-BE49-F238E27FC236}">
                <a16:creationId xmlns:a16="http://schemas.microsoft.com/office/drawing/2014/main" id="{5C2138FA-92DD-4EFF-A64A-8C299C608D73}"/>
              </a:ext>
            </a:extLst>
          </p:cNvPr>
          <p:cNvGraphicFramePr/>
          <p:nvPr>
            <p:extLst>
              <p:ext uri="{D42A27DB-BD31-4B8C-83A1-F6EECF244321}">
                <p14:modId xmlns:p14="http://schemas.microsoft.com/office/powerpoint/2010/main" val="507239343"/>
              </p:ext>
            </p:extLst>
          </p:nvPr>
        </p:nvGraphicFramePr>
        <p:xfrm>
          <a:off x="5841720" y="2296036"/>
          <a:ext cx="2592288" cy="2016224"/>
        </p:xfrm>
        <a:graphic>
          <a:graphicData uri="http://schemas.openxmlformats.org/drawingml/2006/chart">
            <c:chart xmlns:c="http://schemas.openxmlformats.org/drawingml/2006/chart" xmlns:r="http://schemas.openxmlformats.org/officeDocument/2006/relationships" r:id="rId4"/>
          </a:graphicData>
        </a:graphic>
      </p:graphicFrame>
      <p:sp>
        <p:nvSpPr>
          <p:cNvPr id="18" name="TextBox 2">
            <a:extLst>
              <a:ext uri="{FF2B5EF4-FFF2-40B4-BE49-F238E27FC236}">
                <a16:creationId xmlns:a16="http://schemas.microsoft.com/office/drawing/2014/main" id="{A25B299D-A0A9-4E89-8146-C2BA5FD02F79}"/>
              </a:ext>
            </a:extLst>
          </p:cNvPr>
          <p:cNvSpPr txBox="1"/>
          <p:nvPr/>
        </p:nvSpPr>
        <p:spPr>
          <a:xfrm>
            <a:off x="4270806" y="6026426"/>
            <a:ext cx="576064" cy="276614"/>
          </a:xfrm>
          <a:prstGeom prst="rect">
            <a:avLst/>
          </a:prstGeom>
          <a:solidFill>
            <a:srgbClr val="00B050"/>
          </a:solidFill>
        </p:spPr>
        <p:txBody>
          <a:bodyPr wrap="square" rtlCol="0">
            <a:spAutoFit/>
          </a:bodyPr>
          <a:lstStyle/>
          <a:p>
            <a:pPr algn="ctr">
              <a:lnSpc>
                <a:spcPct val="110000"/>
              </a:lnSpc>
            </a:pPr>
            <a:r>
              <a:rPr lang="fr-BE" b="1" dirty="0">
                <a:solidFill>
                  <a:schemeClr val="tx1"/>
                </a:solidFill>
                <a:latin typeface="+mn-lt"/>
                <a:cs typeface="Verdana"/>
              </a:rPr>
              <a:t>TV</a:t>
            </a:r>
          </a:p>
        </p:txBody>
      </p:sp>
      <p:sp>
        <p:nvSpPr>
          <p:cNvPr id="22" name="TextBox 5">
            <a:extLst>
              <a:ext uri="{FF2B5EF4-FFF2-40B4-BE49-F238E27FC236}">
                <a16:creationId xmlns:a16="http://schemas.microsoft.com/office/drawing/2014/main" id="{ABB51FE9-4978-4A3D-A932-8A3584B4BA70}"/>
              </a:ext>
            </a:extLst>
          </p:cNvPr>
          <p:cNvSpPr txBox="1"/>
          <p:nvPr/>
        </p:nvSpPr>
        <p:spPr>
          <a:xfrm>
            <a:off x="0" y="1916832"/>
            <a:ext cx="3888000" cy="523220"/>
          </a:xfrm>
          <a:prstGeom prst="rect">
            <a:avLst/>
          </a:prstGeom>
          <a:noFill/>
        </p:spPr>
        <p:txBody>
          <a:bodyPr wrap="square" rtlCol="0">
            <a:spAutoFit/>
          </a:bodyPr>
          <a:lstStyle/>
          <a:p>
            <a:pPr algn="ctr"/>
            <a:r>
              <a:rPr lang="fr-BE" sz="1400" dirty="0">
                <a:latin typeface="+mn-lt"/>
              </a:rPr>
              <a:t>Profil type pour un premier C-ODD </a:t>
            </a:r>
          </a:p>
          <a:p>
            <a:pPr algn="ctr"/>
            <a:r>
              <a:rPr lang="fr-BE" sz="1400" dirty="0">
                <a:latin typeface="+mn-lt"/>
              </a:rPr>
              <a:t>ou un CPRS</a:t>
            </a:r>
          </a:p>
        </p:txBody>
      </p:sp>
      <p:sp>
        <p:nvSpPr>
          <p:cNvPr id="23" name="TextBox 14">
            <a:extLst>
              <a:ext uri="{FF2B5EF4-FFF2-40B4-BE49-F238E27FC236}">
                <a16:creationId xmlns:a16="http://schemas.microsoft.com/office/drawing/2014/main" id="{EE2A3D2C-3DBF-461C-AC4E-8C5FDABAF28A}"/>
              </a:ext>
            </a:extLst>
          </p:cNvPr>
          <p:cNvSpPr txBox="1"/>
          <p:nvPr/>
        </p:nvSpPr>
        <p:spPr>
          <a:xfrm>
            <a:off x="5193864" y="1916832"/>
            <a:ext cx="3888000" cy="523220"/>
          </a:xfrm>
          <a:prstGeom prst="rect">
            <a:avLst/>
          </a:prstGeom>
          <a:noFill/>
        </p:spPr>
        <p:txBody>
          <a:bodyPr wrap="square" rtlCol="0">
            <a:spAutoFit/>
          </a:bodyPr>
          <a:lstStyle/>
          <a:p>
            <a:pPr algn="ctr"/>
            <a:r>
              <a:rPr lang="fr-BE" sz="1400" dirty="0">
                <a:latin typeface="+mn-lt"/>
              </a:rPr>
              <a:t>Profil type pour un C-ODD </a:t>
            </a:r>
          </a:p>
          <a:p>
            <a:pPr algn="ctr"/>
            <a:r>
              <a:rPr lang="fr-BE" sz="1400" dirty="0">
                <a:latin typeface="+mn-lt"/>
              </a:rPr>
              <a:t>ou un CPRS renouvelé</a:t>
            </a:r>
          </a:p>
        </p:txBody>
      </p:sp>
      <p:graphicFrame>
        <p:nvGraphicFramePr>
          <p:cNvPr id="24" name="Chart 1">
            <a:extLst>
              <a:ext uri="{FF2B5EF4-FFF2-40B4-BE49-F238E27FC236}">
                <a16:creationId xmlns:a16="http://schemas.microsoft.com/office/drawing/2014/main" id="{EBEBA8BD-DC17-4D55-A473-E50C2CB233C5}"/>
              </a:ext>
            </a:extLst>
          </p:cNvPr>
          <p:cNvGraphicFramePr/>
          <p:nvPr>
            <p:extLst>
              <p:ext uri="{D42A27DB-BD31-4B8C-83A1-F6EECF244321}">
                <p14:modId xmlns:p14="http://schemas.microsoft.com/office/powerpoint/2010/main" val="3824641732"/>
              </p:ext>
            </p:extLst>
          </p:nvPr>
        </p:nvGraphicFramePr>
        <p:xfrm>
          <a:off x="5661724" y="4672533"/>
          <a:ext cx="2952280" cy="20879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7" name="Chart 9">
            <a:extLst>
              <a:ext uri="{FF2B5EF4-FFF2-40B4-BE49-F238E27FC236}">
                <a16:creationId xmlns:a16="http://schemas.microsoft.com/office/drawing/2014/main" id="{E0216E5C-43B7-48C9-BD30-0514DF84D75B}"/>
              </a:ext>
            </a:extLst>
          </p:cNvPr>
          <p:cNvGraphicFramePr/>
          <p:nvPr>
            <p:extLst>
              <p:ext uri="{D42A27DB-BD31-4B8C-83A1-F6EECF244321}">
                <p14:modId xmlns:p14="http://schemas.microsoft.com/office/powerpoint/2010/main" val="4277429026"/>
              </p:ext>
            </p:extLst>
          </p:nvPr>
        </p:nvGraphicFramePr>
        <p:xfrm>
          <a:off x="468005" y="4672533"/>
          <a:ext cx="2951991" cy="2087999"/>
        </p:xfrm>
        <a:graphic>
          <a:graphicData uri="http://schemas.openxmlformats.org/drawingml/2006/chart">
            <c:chart xmlns:c="http://schemas.openxmlformats.org/drawingml/2006/chart" xmlns:r="http://schemas.openxmlformats.org/officeDocument/2006/relationships" r:id="rId6"/>
          </a:graphicData>
        </a:graphic>
      </p:graphicFrame>
      <p:sp>
        <p:nvSpPr>
          <p:cNvPr id="29" name="TextBox 15">
            <a:extLst>
              <a:ext uri="{FF2B5EF4-FFF2-40B4-BE49-F238E27FC236}">
                <a16:creationId xmlns:a16="http://schemas.microsoft.com/office/drawing/2014/main" id="{3231CD93-C8EA-4480-A3C0-A8F7DF9645E9}"/>
              </a:ext>
            </a:extLst>
          </p:cNvPr>
          <p:cNvSpPr txBox="1"/>
          <p:nvPr/>
        </p:nvSpPr>
        <p:spPr>
          <a:xfrm>
            <a:off x="0" y="4432753"/>
            <a:ext cx="3888000" cy="307777"/>
          </a:xfrm>
          <a:prstGeom prst="rect">
            <a:avLst/>
          </a:prstGeom>
          <a:noFill/>
        </p:spPr>
        <p:txBody>
          <a:bodyPr wrap="square" rtlCol="0">
            <a:spAutoFit/>
          </a:bodyPr>
          <a:lstStyle/>
          <a:p>
            <a:pPr algn="ctr"/>
            <a:r>
              <a:rPr lang="fr-BE" sz="1400" dirty="0">
                <a:latin typeface="+mn-lt"/>
              </a:rPr>
              <a:t>Profil type pour un CCER d’un an</a:t>
            </a:r>
          </a:p>
        </p:txBody>
      </p:sp>
      <p:sp>
        <p:nvSpPr>
          <p:cNvPr id="30" name="TextBox 16">
            <a:extLst>
              <a:ext uri="{FF2B5EF4-FFF2-40B4-BE49-F238E27FC236}">
                <a16:creationId xmlns:a16="http://schemas.microsoft.com/office/drawing/2014/main" id="{BEAFD353-5054-41B7-A314-912E61BD0993}"/>
              </a:ext>
            </a:extLst>
          </p:cNvPr>
          <p:cNvSpPr txBox="1"/>
          <p:nvPr/>
        </p:nvSpPr>
        <p:spPr>
          <a:xfrm>
            <a:off x="5193864" y="4432753"/>
            <a:ext cx="3888000" cy="307777"/>
          </a:xfrm>
          <a:prstGeom prst="rect">
            <a:avLst/>
          </a:prstGeom>
          <a:noFill/>
        </p:spPr>
        <p:txBody>
          <a:bodyPr wrap="square" rtlCol="0">
            <a:spAutoFit/>
          </a:bodyPr>
          <a:lstStyle/>
          <a:p>
            <a:pPr algn="ctr"/>
            <a:r>
              <a:rPr lang="fr-BE" sz="1400" dirty="0">
                <a:latin typeface="+mn-lt"/>
              </a:rPr>
              <a:t>Profil type pour un CCER de deux ans</a:t>
            </a:r>
          </a:p>
        </p:txBody>
      </p:sp>
      <p:sp>
        <p:nvSpPr>
          <p:cNvPr id="31" name="TextBox 2">
            <a:extLst>
              <a:ext uri="{FF2B5EF4-FFF2-40B4-BE49-F238E27FC236}">
                <a16:creationId xmlns:a16="http://schemas.microsoft.com/office/drawing/2014/main" id="{3A8887CA-EDC5-461D-9541-AA14EA41D83A}"/>
              </a:ext>
            </a:extLst>
          </p:cNvPr>
          <p:cNvSpPr txBox="1"/>
          <p:nvPr/>
        </p:nvSpPr>
        <p:spPr>
          <a:xfrm>
            <a:off x="4270806" y="5570160"/>
            <a:ext cx="576064" cy="276614"/>
          </a:xfrm>
          <a:prstGeom prst="rect">
            <a:avLst/>
          </a:prstGeom>
          <a:solidFill>
            <a:schemeClr val="bg1">
              <a:lumMod val="65000"/>
            </a:schemeClr>
          </a:solidFill>
        </p:spPr>
        <p:txBody>
          <a:bodyPr wrap="square" rtlCol="0">
            <a:spAutoFit/>
          </a:bodyPr>
          <a:lstStyle/>
          <a:p>
            <a:pPr algn="ctr">
              <a:lnSpc>
                <a:spcPct val="110000"/>
              </a:lnSpc>
            </a:pPr>
            <a:r>
              <a:rPr lang="fr-BE" b="1" dirty="0">
                <a:solidFill>
                  <a:schemeClr val="tx1"/>
                </a:solidFill>
                <a:latin typeface="+mn-lt"/>
                <a:cs typeface="Verdana"/>
              </a:rPr>
              <a:t>TF</a:t>
            </a:r>
          </a:p>
        </p:txBody>
      </p:sp>
    </p:spTree>
    <p:extLst>
      <p:ext uri="{BB962C8B-B14F-4D97-AF65-F5344CB8AC3E}">
        <p14:creationId xmlns:p14="http://schemas.microsoft.com/office/powerpoint/2010/main" val="335767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AsOne/>
      </p:bldGraphic>
      <p:bldGraphic spid="17" grpId="0">
        <p:bldAsOne/>
      </p:bldGraphic>
      <p:bldP spid="18" grpId="0" animBg="1"/>
      <p:bldP spid="22" grpId="0"/>
      <p:bldP spid="23" grpId="0"/>
      <p:bldGraphic spid="24" grpId="0">
        <p:bldAsOne/>
      </p:bldGraphic>
      <p:bldGraphic spid="27" grpId="0">
        <p:bldAsOne/>
      </p:bldGraphic>
      <p:bldP spid="29" grpId="0"/>
      <p:bldP spid="30" grpId="0"/>
      <p:bldP spid="3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fr-BE" sz="2400" cap="all" dirty="0">
                <a:solidFill>
                  <a:srgbClr val="004494"/>
                </a:solidFill>
                <a:latin typeface="+mn-lt"/>
              </a:rPr>
              <a:t>Distribution des </a:t>
            </a:r>
            <a:br>
              <a:rPr lang="fr-BE" sz="2400" cap="all" dirty="0">
                <a:solidFill>
                  <a:srgbClr val="004494"/>
                </a:solidFill>
                <a:latin typeface="+mn-lt"/>
              </a:rPr>
            </a:br>
            <a:r>
              <a:rPr lang="fr-BE" sz="2400" cap="all" dirty="0">
                <a:solidFill>
                  <a:srgbClr val="004494"/>
                </a:solidFill>
                <a:latin typeface="+mn-lt"/>
              </a:rPr>
              <a:t>tranches dans le temps</a:t>
            </a:r>
          </a:p>
        </p:txBody>
      </p:sp>
      <p:sp>
        <p:nvSpPr>
          <p:cNvPr id="20" name="TextBox 2">
            <a:extLst>
              <a:ext uri="{FF2B5EF4-FFF2-40B4-BE49-F238E27FC236}">
                <a16:creationId xmlns:a16="http://schemas.microsoft.com/office/drawing/2014/main" id="{8BDCE733-8665-4977-8932-C7C1C68A499C}"/>
              </a:ext>
            </a:extLst>
          </p:cNvPr>
          <p:cNvSpPr txBox="1"/>
          <p:nvPr/>
        </p:nvSpPr>
        <p:spPr>
          <a:xfrm>
            <a:off x="100893" y="1892731"/>
            <a:ext cx="4594015" cy="307777"/>
          </a:xfrm>
          <a:prstGeom prst="rect">
            <a:avLst/>
          </a:prstGeom>
          <a:noFill/>
        </p:spPr>
        <p:txBody>
          <a:bodyPr wrap="square" rtlCol="0">
            <a:spAutoFit/>
          </a:bodyPr>
          <a:lstStyle/>
          <a:p>
            <a:pPr algn="ctr"/>
            <a:r>
              <a:rPr lang="fr-BE" sz="1400" dirty="0">
                <a:latin typeface="+mn-lt"/>
              </a:rPr>
              <a:t>Concentration en début de période</a:t>
            </a:r>
          </a:p>
        </p:txBody>
      </p:sp>
      <p:sp>
        <p:nvSpPr>
          <p:cNvPr id="21" name="TextBox 8">
            <a:extLst>
              <a:ext uri="{FF2B5EF4-FFF2-40B4-BE49-F238E27FC236}">
                <a16:creationId xmlns:a16="http://schemas.microsoft.com/office/drawing/2014/main" id="{90A217DC-0335-4018-A7B9-CC68104D9365}"/>
              </a:ext>
            </a:extLst>
          </p:cNvPr>
          <p:cNvSpPr txBox="1"/>
          <p:nvPr/>
        </p:nvSpPr>
        <p:spPr>
          <a:xfrm>
            <a:off x="5496982" y="1892731"/>
            <a:ext cx="3033266" cy="307777"/>
          </a:xfrm>
          <a:prstGeom prst="rect">
            <a:avLst/>
          </a:prstGeom>
          <a:noFill/>
        </p:spPr>
        <p:txBody>
          <a:bodyPr wrap="none" rtlCol="0">
            <a:spAutoFit/>
          </a:bodyPr>
          <a:lstStyle/>
          <a:p>
            <a:pPr algn="ctr"/>
            <a:r>
              <a:rPr lang="fr-BE" sz="1400" dirty="0">
                <a:latin typeface="+mn-lt"/>
              </a:rPr>
              <a:t>Concentration en fin de période</a:t>
            </a:r>
          </a:p>
        </p:txBody>
      </p:sp>
      <p:graphicFrame>
        <p:nvGraphicFramePr>
          <p:cNvPr id="25" name="Chart 7">
            <a:extLst>
              <a:ext uri="{FF2B5EF4-FFF2-40B4-BE49-F238E27FC236}">
                <a16:creationId xmlns:a16="http://schemas.microsoft.com/office/drawing/2014/main" id="{E36F00A8-026C-47C7-AF0B-789DF53B0345}"/>
              </a:ext>
            </a:extLst>
          </p:cNvPr>
          <p:cNvGraphicFramePr/>
          <p:nvPr>
            <p:extLst>
              <p:ext uri="{D42A27DB-BD31-4B8C-83A1-F6EECF244321}">
                <p14:modId xmlns:p14="http://schemas.microsoft.com/office/powerpoint/2010/main" val="1538087943"/>
              </p:ext>
            </p:extLst>
          </p:nvPr>
        </p:nvGraphicFramePr>
        <p:xfrm>
          <a:off x="879076" y="4508999"/>
          <a:ext cx="3037648" cy="21603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Chart 9">
            <a:extLst>
              <a:ext uri="{FF2B5EF4-FFF2-40B4-BE49-F238E27FC236}">
                <a16:creationId xmlns:a16="http://schemas.microsoft.com/office/drawing/2014/main" id="{2DC7E79C-3837-458B-BFC6-1DAB39A6451C}"/>
              </a:ext>
            </a:extLst>
          </p:cNvPr>
          <p:cNvGraphicFramePr/>
          <p:nvPr>
            <p:extLst>
              <p:ext uri="{D42A27DB-BD31-4B8C-83A1-F6EECF244321}">
                <p14:modId xmlns:p14="http://schemas.microsoft.com/office/powerpoint/2010/main" val="3994940450"/>
              </p:ext>
            </p:extLst>
          </p:nvPr>
        </p:nvGraphicFramePr>
        <p:xfrm>
          <a:off x="5494791" y="4485019"/>
          <a:ext cx="3037649" cy="2160106"/>
        </p:xfrm>
        <a:graphic>
          <a:graphicData uri="http://schemas.openxmlformats.org/drawingml/2006/chart">
            <c:chart xmlns:c="http://schemas.openxmlformats.org/drawingml/2006/chart" xmlns:r="http://schemas.openxmlformats.org/officeDocument/2006/relationships" r:id="rId4"/>
          </a:graphicData>
        </a:graphic>
      </p:graphicFrame>
      <p:sp>
        <p:nvSpPr>
          <p:cNvPr id="28" name="TextBox 10">
            <a:extLst>
              <a:ext uri="{FF2B5EF4-FFF2-40B4-BE49-F238E27FC236}">
                <a16:creationId xmlns:a16="http://schemas.microsoft.com/office/drawing/2014/main" id="{80F7DEA3-AC7C-4F9A-9E54-08304CB5BEDD}"/>
              </a:ext>
            </a:extLst>
          </p:cNvPr>
          <p:cNvSpPr txBox="1"/>
          <p:nvPr/>
        </p:nvSpPr>
        <p:spPr>
          <a:xfrm>
            <a:off x="396871" y="4293096"/>
            <a:ext cx="4002058" cy="307777"/>
          </a:xfrm>
          <a:prstGeom prst="rect">
            <a:avLst/>
          </a:prstGeom>
          <a:noFill/>
        </p:spPr>
        <p:txBody>
          <a:bodyPr wrap="none" rtlCol="0">
            <a:spAutoFit/>
          </a:bodyPr>
          <a:lstStyle/>
          <a:p>
            <a:pPr algn="ctr"/>
            <a:r>
              <a:rPr lang="fr-BE" sz="1400" dirty="0">
                <a:latin typeface="+mn-lt"/>
              </a:rPr>
              <a:t>Pays moins dépendant de l’aide. Ex. : PEV</a:t>
            </a:r>
          </a:p>
        </p:txBody>
      </p:sp>
      <p:sp>
        <p:nvSpPr>
          <p:cNvPr id="32" name="TextBox 15">
            <a:extLst>
              <a:ext uri="{FF2B5EF4-FFF2-40B4-BE49-F238E27FC236}">
                <a16:creationId xmlns:a16="http://schemas.microsoft.com/office/drawing/2014/main" id="{1A6A566A-37C4-456C-9FE9-F36040399D91}"/>
              </a:ext>
            </a:extLst>
          </p:cNvPr>
          <p:cNvSpPr txBox="1"/>
          <p:nvPr/>
        </p:nvSpPr>
        <p:spPr>
          <a:xfrm>
            <a:off x="5528433" y="4293096"/>
            <a:ext cx="2970364" cy="307777"/>
          </a:xfrm>
          <a:prstGeom prst="rect">
            <a:avLst/>
          </a:prstGeom>
          <a:noFill/>
        </p:spPr>
        <p:txBody>
          <a:bodyPr wrap="none" rtlCol="0">
            <a:spAutoFit/>
          </a:bodyPr>
          <a:lstStyle/>
          <a:p>
            <a:pPr algn="ctr"/>
            <a:r>
              <a:rPr lang="fr-BE" sz="1400" dirty="0">
                <a:latin typeface="+mn-lt"/>
              </a:rPr>
              <a:t>Période d’évaluation prolongée</a:t>
            </a:r>
          </a:p>
        </p:txBody>
      </p:sp>
      <p:sp>
        <p:nvSpPr>
          <p:cNvPr id="33" name="Espace réservé du numéro de diapositive 9">
            <a:extLst>
              <a:ext uri="{FF2B5EF4-FFF2-40B4-BE49-F238E27FC236}">
                <a16:creationId xmlns:a16="http://schemas.microsoft.com/office/drawing/2014/main" id="{74C86BF9-D380-45AE-AA35-54F8A2652923}"/>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dirty="0">
              <a:solidFill>
                <a:schemeClr val="bg1"/>
              </a:solidFill>
              <a:latin typeface="+mn-lt"/>
            </a:endParaRPr>
          </a:p>
        </p:txBody>
      </p:sp>
      <p:graphicFrame>
        <p:nvGraphicFramePr>
          <p:cNvPr id="13" name="Chart 7">
            <a:extLst>
              <a:ext uri="{FF2B5EF4-FFF2-40B4-BE49-F238E27FC236}">
                <a16:creationId xmlns:a16="http://schemas.microsoft.com/office/drawing/2014/main" id="{D85D41FA-D1CC-4917-9584-C90B3F84021D}"/>
              </a:ext>
            </a:extLst>
          </p:cNvPr>
          <p:cNvGraphicFramePr/>
          <p:nvPr>
            <p:extLst>
              <p:ext uri="{D42A27DB-BD31-4B8C-83A1-F6EECF244321}">
                <p14:modId xmlns:p14="http://schemas.microsoft.com/office/powerpoint/2010/main" val="67249645"/>
              </p:ext>
            </p:extLst>
          </p:nvPr>
        </p:nvGraphicFramePr>
        <p:xfrm>
          <a:off x="879076" y="2220361"/>
          <a:ext cx="3024336" cy="207273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Chart 9">
            <a:extLst>
              <a:ext uri="{FF2B5EF4-FFF2-40B4-BE49-F238E27FC236}">
                <a16:creationId xmlns:a16="http://schemas.microsoft.com/office/drawing/2014/main" id="{49F066B5-D6E7-4285-8E86-5EA9CF87382B}"/>
              </a:ext>
            </a:extLst>
          </p:cNvPr>
          <p:cNvGraphicFramePr/>
          <p:nvPr>
            <p:extLst>
              <p:ext uri="{D42A27DB-BD31-4B8C-83A1-F6EECF244321}">
                <p14:modId xmlns:p14="http://schemas.microsoft.com/office/powerpoint/2010/main" val="437304369"/>
              </p:ext>
            </p:extLst>
          </p:nvPr>
        </p:nvGraphicFramePr>
        <p:xfrm>
          <a:off x="5562253" y="2166749"/>
          <a:ext cx="3037649" cy="216010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07595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Graphic spid="25" grpId="0">
        <p:bldAsOne/>
      </p:bldGraphic>
      <p:bldGraphic spid="26" grpId="0">
        <p:bldAsOne/>
      </p:bldGraphic>
      <p:bldP spid="28" grpId="0"/>
      <p:bldP spid="32" grpId="0"/>
      <p:bldGraphic spid="13" grpId="0">
        <p:bldAsOne/>
      </p:bldGraphic>
      <p:bldGraphic spid="1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107504" y="48044"/>
            <a:ext cx="9144000" cy="773278"/>
          </a:xfrm>
        </p:spPr>
        <p:txBody>
          <a:bodyPr/>
          <a:lstStyle/>
          <a:p>
            <a:pPr marL="0"/>
            <a:r>
              <a:rPr lang="fr-BE" altLang="nl-NL" sz="2400" cap="all" dirty="0">
                <a:solidFill>
                  <a:schemeClr val="bg1"/>
                </a:solidFill>
                <a:latin typeface="+mn-lt"/>
              </a:rPr>
              <a:t>Programmation tranches variables en 2017</a:t>
            </a:r>
            <a:endParaRPr lang="fr-BE" sz="2400" cap="all" dirty="0">
              <a:solidFill>
                <a:schemeClr val="bg1"/>
              </a:solidFill>
              <a:latin typeface="+mn-lt"/>
            </a:endParaRPr>
          </a:p>
        </p:txBody>
      </p:sp>
      <p:sp>
        <p:nvSpPr>
          <p:cNvPr id="33" name="Espace réservé du numéro de diapositive 9">
            <a:extLst>
              <a:ext uri="{FF2B5EF4-FFF2-40B4-BE49-F238E27FC236}">
                <a16:creationId xmlns:a16="http://schemas.microsoft.com/office/drawing/2014/main" id="{74C86BF9-D380-45AE-AA35-54F8A2652923}"/>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12</a:t>
            </a:fld>
            <a:endParaRPr lang="fr-BE" sz="1100" b="1">
              <a:solidFill>
                <a:schemeClr val="bg1"/>
              </a:solidFill>
              <a:latin typeface="+mn-lt"/>
            </a:endParaRPr>
          </a:p>
        </p:txBody>
      </p:sp>
      <p:sp>
        <p:nvSpPr>
          <p:cNvPr id="14" name="Tekstvak 5">
            <a:extLst>
              <a:ext uri="{FF2B5EF4-FFF2-40B4-BE49-F238E27FC236}">
                <a16:creationId xmlns:a16="http://schemas.microsoft.com/office/drawing/2014/main" id="{43F67430-0324-4D62-A5B6-70BE29A05618}"/>
              </a:ext>
            </a:extLst>
          </p:cNvPr>
          <p:cNvSpPr txBox="1">
            <a:spLocks noChangeArrowheads="1"/>
          </p:cNvSpPr>
          <p:nvPr/>
        </p:nvSpPr>
        <p:spPr bwMode="auto">
          <a:xfrm>
            <a:off x="142920" y="6103230"/>
            <a:ext cx="8423773" cy="6155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buChar char="•"/>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fr-BE" altLang="nl-NL" sz="1700" b="1" i="0" dirty="0">
                <a:solidFill>
                  <a:srgbClr val="004494"/>
                </a:solidFill>
                <a:latin typeface="+mn-lt"/>
                <a:ea typeface="+mj-ea"/>
              </a:rPr>
              <a:t>Composante variable plus élevée que prévue. </a:t>
            </a:r>
          </a:p>
          <a:p>
            <a:pPr marL="0" marR="0" lvl="0" indent="0" algn="ctr" defTabSz="914400" rtl="0" eaLnBrk="0" fontAlgn="base" latinLnBrk="0" hangingPunct="0">
              <a:lnSpc>
                <a:spcPct val="100000"/>
              </a:lnSpc>
              <a:spcBef>
                <a:spcPct val="0"/>
              </a:spcBef>
              <a:spcAft>
                <a:spcPct val="0"/>
              </a:spcAft>
              <a:buClrTx/>
              <a:buSzTx/>
              <a:buFontTx/>
              <a:buNone/>
              <a:tabLst/>
              <a:defRPr/>
            </a:pPr>
            <a:r>
              <a:rPr lang="fr-BE" altLang="nl-NL" sz="1700" b="1" i="0" dirty="0">
                <a:solidFill>
                  <a:srgbClr val="004494"/>
                </a:solidFill>
                <a:latin typeface="+mn-lt"/>
                <a:ea typeface="+mj-ea"/>
              </a:rPr>
              <a:t>Principalement pays d’AL et PEV</a:t>
            </a:r>
          </a:p>
        </p:txBody>
      </p:sp>
      <p:pic>
        <p:nvPicPr>
          <p:cNvPr id="9" name="Picture 8">
            <a:extLst>
              <a:ext uri="{FF2B5EF4-FFF2-40B4-BE49-F238E27FC236}">
                <a16:creationId xmlns:a16="http://schemas.microsoft.com/office/drawing/2014/main" id="{BA3E4FFE-F7DE-4102-B3F1-47F0FBFEF1CA}"/>
              </a:ext>
            </a:extLst>
          </p:cNvPr>
          <p:cNvPicPr>
            <a:picLocks noChangeAspect="1"/>
          </p:cNvPicPr>
          <p:nvPr/>
        </p:nvPicPr>
        <p:blipFill>
          <a:blip r:embed="rId3"/>
          <a:stretch>
            <a:fillRect/>
          </a:stretch>
        </p:blipFill>
        <p:spPr>
          <a:xfrm>
            <a:off x="225235" y="570349"/>
            <a:ext cx="8693529" cy="5550012"/>
          </a:xfrm>
          <a:prstGeom prst="rect">
            <a:avLst/>
          </a:prstGeom>
        </p:spPr>
      </p:pic>
    </p:spTree>
    <p:extLst>
      <p:ext uri="{BB962C8B-B14F-4D97-AF65-F5344CB8AC3E}">
        <p14:creationId xmlns:p14="http://schemas.microsoft.com/office/powerpoint/2010/main" val="1107741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26" name="Rectangle 25">
            <a:extLst>
              <a:ext uri="{FF2B5EF4-FFF2-40B4-BE49-F238E27FC236}">
                <a16:creationId xmlns:a16="http://schemas.microsoft.com/office/drawing/2014/main" id="{E0183033-5B6E-4D16-9485-9132F83C59CD}"/>
              </a:ext>
            </a:extLst>
          </p:cNvPr>
          <p:cNvSpPr/>
          <p:nvPr/>
        </p:nvSpPr>
        <p:spPr bwMode="auto">
          <a:xfrm>
            <a:off x="135626" y="3370265"/>
            <a:ext cx="2139070" cy="304888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286584" y="1442654"/>
            <a:ext cx="8460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2400" cap="all" dirty="0">
                <a:latin typeface="+mn-lt"/>
              </a:rPr>
              <a:t>Choix à opérer dans la conception</a:t>
            </a:r>
            <a:br>
              <a:rPr lang="fr-BE" sz="2400" cap="all" dirty="0">
                <a:latin typeface="+mn-lt"/>
              </a:rPr>
            </a:br>
            <a:r>
              <a:rPr lang="fr-BE" sz="2400" cap="all" dirty="0">
                <a:latin typeface="+mn-lt"/>
              </a:rPr>
              <a:t>des tranches variables</a:t>
            </a:r>
          </a:p>
          <a:p>
            <a:pPr marL="0" algn="ctr"/>
            <a:endParaRPr lang="fr-BE" sz="2800" cap="all" dirty="0">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13</a:t>
            </a:fld>
            <a:endParaRPr lang="en-GB" sz="1100" b="1">
              <a:solidFill>
                <a:schemeClr val="bg1"/>
              </a:solidFill>
              <a:latin typeface="+mn-lt"/>
            </a:endParaRPr>
          </a:p>
        </p:txBody>
      </p:sp>
      <p:sp>
        <p:nvSpPr>
          <p:cNvPr id="14" name="Flèche : pentagone 13">
            <a:extLst>
              <a:ext uri="{FF2B5EF4-FFF2-40B4-BE49-F238E27FC236}">
                <a16:creationId xmlns:a16="http://schemas.microsoft.com/office/drawing/2014/main" id="{1D3FE135-CF23-4EC5-A46A-3E5D679143FD}"/>
              </a:ext>
            </a:extLst>
          </p:cNvPr>
          <p:cNvSpPr/>
          <p:nvPr/>
        </p:nvSpPr>
        <p:spPr bwMode="auto">
          <a:xfrm rot="16200000">
            <a:off x="651571" y="1804262"/>
            <a:ext cx="1114976" cy="2125164"/>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5" name="Espace réservé du contenu 2">
            <a:extLst>
              <a:ext uri="{FF2B5EF4-FFF2-40B4-BE49-F238E27FC236}">
                <a16:creationId xmlns:a16="http://schemas.microsoft.com/office/drawing/2014/main" id="{A7A49DB9-A323-4153-9A0F-F5D37F4FC24D}"/>
              </a:ext>
            </a:extLst>
          </p:cNvPr>
          <p:cNvSpPr txBox="1">
            <a:spLocks/>
          </p:cNvSpPr>
          <p:nvPr/>
        </p:nvSpPr>
        <p:spPr bwMode="auto">
          <a:xfrm>
            <a:off x="135078" y="2753656"/>
            <a:ext cx="2125165" cy="674723"/>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Montant et échelonnement des tranches</a:t>
            </a:r>
          </a:p>
        </p:txBody>
      </p:sp>
      <p:sp>
        <p:nvSpPr>
          <p:cNvPr id="16" name="Ellipse 15">
            <a:extLst>
              <a:ext uri="{FF2B5EF4-FFF2-40B4-BE49-F238E27FC236}">
                <a16:creationId xmlns:a16="http://schemas.microsoft.com/office/drawing/2014/main" id="{7A6F25A3-5CD9-4935-960E-2F66D67FABF4}"/>
              </a:ext>
            </a:extLst>
          </p:cNvPr>
          <p:cNvSpPr/>
          <p:nvPr/>
        </p:nvSpPr>
        <p:spPr bwMode="auto">
          <a:xfrm>
            <a:off x="971304" y="234143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7" name="Rectangle 16">
            <a:extLst>
              <a:ext uri="{FF2B5EF4-FFF2-40B4-BE49-F238E27FC236}">
                <a16:creationId xmlns:a16="http://schemas.microsoft.com/office/drawing/2014/main" id="{246F7E7A-43FF-46CC-9DAB-2C8A42F1A7B3}"/>
              </a:ext>
            </a:extLst>
          </p:cNvPr>
          <p:cNvSpPr/>
          <p:nvPr/>
        </p:nvSpPr>
        <p:spPr bwMode="auto">
          <a:xfrm>
            <a:off x="1656742" y="1835944"/>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4" name="Ellipse 23">
            <a:extLst>
              <a:ext uri="{FF2B5EF4-FFF2-40B4-BE49-F238E27FC236}">
                <a16:creationId xmlns:a16="http://schemas.microsoft.com/office/drawing/2014/main" id="{312615C2-F2EA-45EC-BD4E-A79C38BB750F}"/>
              </a:ext>
            </a:extLst>
          </p:cNvPr>
          <p:cNvSpPr/>
          <p:nvPr/>
        </p:nvSpPr>
        <p:spPr bwMode="auto">
          <a:xfrm>
            <a:off x="7287602" y="1835944"/>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29" name="Espace réservé du contenu 8">
            <a:extLst>
              <a:ext uri="{FF2B5EF4-FFF2-40B4-BE49-F238E27FC236}">
                <a16:creationId xmlns:a16="http://schemas.microsoft.com/office/drawing/2014/main" id="{17EE0EA7-97CA-4C48-8493-09B9FA04A713}"/>
              </a:ext>
            </a:extLst>
          </p:cNvPr>
          <p:cNvSpPr txBox="1">
            <a:spLocks/>
          </p:cNvSpPr>
          <p:nvPr/>
        </p:nvSpPr>
        <p:spPr>
          <a:xfrm>
            <a:off x="142304" y="2358455"/>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2000" b="1" i="0" kern="0" dirty="0">
                <a:solidFill>
                  <a:srgbClr val="2D9E48"/>
                </a:solidFill>
                <a:latin typeface="+mn-lt"/>
              </a:rPr>
              <a:t>1</a:t>
            </a:r>
          </a:p>
        </p:txBody>
      </p:sp>
      <p:sp>
        <p:nvSpPr>
          <p:cNvPr id="52" name="Flèche : pentagone 51">
            <a:extLst>
              <a:ext uri="{FF2B5EF4-FFF2-40B4-BE49-F238E27FC236}">
                <a16:creationId xmlns:a16="http://schemas.microsoft.com/office/drawing/2014/main" id="{0A2EF537-CB16-41D5-A0D6-260153EDD1D3}"/>
              </a:ext>
            </a:extLst>
          </p:cNvPr>
          <p:cNvSpPr/>
          <p:nvPr/>
        </p:nvSpPr>
        <p:spPr bwMode="auto">
          <a:xfrm rot="16200000">
            <a:off x="2920316" y="1779979"/>
            <a:ext cx="1067373" cy="2125164"/>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3" name="Espace réservé du contenu 2">
            <a:extLst>
              <a:ext uri="{FF2B5EF4-FFF2-40B4-BE49-F238E27FC236}">
                <a16:creationId xmlns:a16="http://schemas.microsoft.com/office/drawing/2014/main" id="{40EEA4FB-F806-422B-B45D-3A039CC49CE1}"/>
              </a:ext>
            </a:extLst>
          </p:cNvPr>
          <p:cNvSpPr txBox="1">
            <a:spLocks/>
          </p:cNvSpPr>
          <p:nvPr/>
        </p:nvSpPr>
        <p:spPr bwMode="auto">
          <a:xfrm>
            <a:off x="239142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Sélection et pondération des indicateurs</a:t>
            </a:r>
          </a:p>
        </p:txBody>
      </p:sp>
      <p:sp>
        <p:nvSpPr>
          <p:cNvPr id="54" name="Ellipse 53">
            <a:extLst>
              <a:ext uri="{FF2B5EF4-FFF2-40B4-BE49-F238E27FC236}">
                <a16:creationId xmlns:a16="http://schemas.microsoft.com/office/drawing/2014/main" id="{2D9D49FB-E167-4832-B969-D82A29F171E7}"/>
              </a:ext>
            </a:extLst>
          </p:cNvPr>
          <p:cNvSpPr/>
          <p:nvPr/>
        </p:nvSpPr>
        <p:spPr bwMode="auto">
          <a:xfrm>
            <a:off x="3217324" y="234143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5" name="Rectangle 54">
            <a:extLst>
              <a:ext uri="{FF2B5EF4-FFF2-40B4-BE49-F238E27FC236}">
                <a16:creationId xmlns:a16="http://schemas.microsoft.com/office/drawing/2014/main" id="{3153FE2F-4ACD-4E96-88B5-054563C59BF8}"/>
              </a:ext>
            </a:extLst>
          </p:cNvPr>
          <p:cNvSpPr/>
          <p:nvPr/>
        </p:nvSpPr>
        <p:spPr bwMode="auto">
          <a:xfrm>
            <a:off x="2391420" y="3632206"/>
            <a:ext cx="2125164" cy="284847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56" name="Espace réservé du contenu 8">
            <a:extLst>
              <a:ext uri="{FF2B5EF4-FFF2-40B4-BE49-F238E27FC236}">
                <a16:creationId xmlns:a16="http://schemas.microsoft.com/office/drawing/2014/main" id="{FD7592A8-DB00-4240-B1E0-04AEECFB1F9B}"/>
              </a:ext>
            </a:extLst>
          </p:cNvPr>
          <p:cNvSpPr txBox="1">
            <a:spLocks/>
          </p:cNvSpPr>
          <p:nvPr/>
        </p:nvSpPr>
        <p:spPr>
          <a:xfrm>
            <a:off x="2398305" y="2084957"/>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br>
              <a:rPr lang="fr-BE" sz="2000" b="1" i="0" kern="0" dirty="0">
                <a:solidFill>
                  <a:srgbClr val="F5823C"/>
                </a:solidFill>
                <a:latin typeface="+mn-lt"/>
              </a:rPr>
            </a:br>
            <a:r>
              <a:rPr lang="fr-BE" sz="2000" b="1" i="0" kern="0" dirty="0">
                <a:solidFill>
                  <a:srgbClr val="F5823C"/>
                </a:solidFill>
                <a:latin typeface="+mn-lt"/>
              </a:rPr>
              <a:t>2</a:t>
            </a:r>
          </a:p>
        </p:txBody>
      </p:sp>
      <p:sp>
        <p:nvSpPr>
          <p:cNvPr id="59" name="Ellipse 58">
            <a:extLst>
              <a:ext uri="{FF2B5EF4-FFF2-40B4-BE49-F238E27FC236}">
                <a16:creationId xmlns:a16="http://schemas.microsoft.com/office/drawing/2014/main" id="{5791F668-8ED9-4460-B89B-A366B4E46A4A}"/>
              </a:ext>
            </a:extLst>
          </p:cNvPr>
          <p:cNvSpPr/>
          <p:nvPr/>
        </p:nvSpPr>
        <p:spPr bwMode="auto">
          <a:xfrm>
            <a:off x="5452259" y="234000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63" name="Espace réservé du contenu 2">
            <a:extLst>
              <a:ext uri="{FF2B5EF4-FFF2-40B4-BE49-F238E27FC236}">
                <a16:creationId xmlns:a16="http://schemas.microsoft.com/office/drawing/2014/main" id="{22141EDC-DC1F-42EA-BCED-9589593D8F66}"/>
              </a:ext>
            </a:extLst>
          </p:cNvPr>
          <p:cNvSpPr txBox="1">
            <a:spLocks/>
          </p:cNvSpPr>
          <p:nvPr/>
        </p:nvSpPr>
        <p:spPr bwMode="auto">
          <a:xfrm>
            <a:off x="685819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Modalités</a:t>
            </a:r>
          </a:p>
          <a:p>
            <a:pPr marL="0" indent="0" algn="ctr">
              <a:buNone/>
            </a:pPr>
            <a:r>
              <a:rPr lang="fr-BE" sz="1200" b="1" i="0" kern="0" dirty="0">
                <a:solidFill>
                  <a:schemeClr val="bg1"/>
                </a:solidFill>
                <a:latin typeface="+mj-lt"/>
              </a:rPr>
              <a:t>d’évaluation de la performance globale</a:t>
            </a:r>
          </a:p>
        </p:txBody>
      </p:sp>
      <p:sp>
        <p:nvSpPr>
          <p:cNvPr id="64" name="Ellipse 63">
            <a:extLst>
              <a:ext uri="{FF2B5EF4-FFF2-40B4-BE49-F238E27FC236}">
                <a16:creationId xmlns:a16="http://schemas.microsoft.com/office/drawing/2014/main" id="{3C151081-D8F5-4080-9441-9F1BBE8CD2BF}"/>
              </a:ext>
            </a:extLst>
          </p:cNvPr>
          <p:cNvSpPr/>
          <p:nvPr/>
        </p:nvSpPr>
        <p:spPr bwMode="auto">
          <a:xfrm>
            <a:off x="7684094" y="234000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36" name="ZoneTexte 35">
            <a:extLst>
              <a:ext uri="{FF2B5EF4-FFF2-40B4-BE49-F238E27FC236}">
                <a16:creationId xmlns:a16="http://schemas.microsoft.com/office/drawing/2014/main" id="{173FA557-1590-4875-8664-15D7FBA8BC74}"/>
              </a:ext>
            </a:extLst>
          </p:cNvPr>
          <p:cNvSpPr txBox="1"/>
          <p:nvPr/>
        </p:nvSpPr>
        <p:spPr>
          <a:xfrm>
            <a:off x="196669" y="3508553"/>
            <a:ext cx="2022626" cy="2800767"/>
          </a:xfrm>
          <a:prstGeom prst="rect">
            <a:avLst/>
          </a:prstGeom>
          <a:noFill/>
        </p:spPr>
        <p:txBody>
          <a:bodyPr wrap="square" rtlCol="0">
            <a:spAutoFit/>
          </a:bodyPr>
          <a:lstStyle/>
          <a:p>
            <a:pPr algn="ctr" defTabSz="939800"/>
            <a:r>
              <a:rPr lang="fr-BE" sz="1100" dirty="0">
                <a:solidFill>
                  <a:schemeClr val="tx1"/>
                </a:solidFill>
                <a:latin typeface="+mj-lt"/>
              </a:rPr>
              <a:t>Contexte: besoin de financement, dépendance à l’aide ou fragilité, appropriation des politiques, nouveauté ou risques de la politique, qualité du cadre de suivi</a:t>
            </a:r>
          </a:p>
          <a:p>
            <a:pPr algn="ctr" defTabSz="939800"/>
            <a:endParaRPr lang="fr-BE" sz="1100" dirty="0">
              <a:solidFill>
                <a:schemeClr val="tx1"/>
              </a:solidFill>
              <a:latin typeface="+mj-lt"/>
            </a:endParaRPr>
          </a:p>
          <a:p>
            <a:pPr algn="ctr" defTabSz="939800"/>
            <a:r>
              <a:rPr lang="fr-BE" sz="1100" dirty="0">
                <a:solidFill>
                  <a:schemeClr val="tx1"/>
                </a:solidFill>
                <a:latin typeface="+mj-lt"/>
              </a:rPr>
              <a:t>Équilibre entre prévisibilité et incitation</a:t>
            </a:r>
            <a:br>
              <a:rPr lang="fr-BE" sz="1100" dirty="0">
                <a:solidFill>
                  <a:schemeClr val="tx1"/>
                </a:solidFill>
                <a:latin typeface="+mj-lt"/>
              </a:rPr>
            </a:br>
            <a:r>
              <a:rPr lang="fr-BE" sz="1100" dirty="0">
                <a:solidFill>
                  <a:schemeClr val="tx1"/>
                </a:solidFill>
                <a:latin typeface="+mj-lt"/>
              </a:rPr>
              <a:t>à la performance</a:t>
            </a:r>
          </a:p>
          <a:p>
            <a:pPr algn="ctr" defTabSz="939800"/>
            <a:endParaRPr lang="fr-BE" sz="1100" dirty="0">
              <a:solidFill>
                <a:schemeClr val="tx1"/>
              </a:solidFill>
              <a:latin typeface="+mj-lt"/>
            </a:endParaRPr>
          </a:p>
          <a:p>
            <a:pPr algn="ctr" defTabSz="939800"/>
            <a:r>
              <a:rPr lang="fr-BE" sz="1100" dirty="0">
                <a:solidFill>
                  <a:schemeClr val="tx1"/>
                </a:solidFill>
                <a:latin typeface="+mj-lt"/>
              </a:rPr>
              <a:t>Répartition tranche fixe / tranche variable sur l’ensemble du </a:t>
            </a:r>
            <a:r>
              <a:rPr lang="fr-BE" sz="1100" dirty="0" err="1">
                <a:solidFill>
                  <a:schemeClr val="tx1"/>
                </a:solidFill>
                <a:latin typeface="+mj-lt"/>
              </a:rPr>
              <a:t>program-me</a:t>
            </a:r>
            <a:r>
              <a:rPr lang="fr-BE" sz="1100" dirty="0">
                <a:solidFill>
                  <a:schemeClr val="tx1"/>
                </a:solidFill>
                <a:latin typeface="+mj-lt"/>
              </a:rPr>
              <a:t> et chaque année</a:t>
            </a:r>
          </a:p>
        </p:txBody>
      </p:sp>
      <p:sp>
        <p:nvSpPr>
          <p:cNvPr id="71" name="ZoneTexte 70">
            <a:extLst>
              <a:ext uri="{FF2B5EF4-FFF2-40B4-BE49-F238E27FC236}">
                <a16:creationId xmlns:a16="http://schemas.microsoft.com/office/drawing/2014/main" id="{ABF57490-65C7-43F6-A139-D34540CC18D7}"/>
              </a:ext>
            </a:extLst>
          </p:cNvPr>
          <p:cNvSpPr txBox="1"/>
          <p:nvPr/>
        </p:nvSpPr>
        <p:spPr>
          <a:xfrm>
            <a:off x="2285489" y="3431900"/>
            <a:ext cx="2340866" cy="2970044"/>
          </a:xfrm>
          <a:prstGeom prst="rect">
            <a:avLst/>
          </a:prstGeom>
          <a:noFill/>
        </p:spPr>
        <p:txBody>
          <a:bodyPr wrap="square" rtlCol="0">
            <a:spAutoFit/>
          </a:bodyPr>
          <a:lstStyle/>
          <a:p>
            <a:pPr marL="0" lvl="1" algn="ctr">
              <a:buClr>
                <a:srgbClr val="F5823C"/>
              </a:buClr>
              <a:defRPr/>
            </a:pPr>
            <a:r>
              <a:rPr lang="fr-BE" sz="1100" dirty="0">
                <a:solidFill>
                  <a:schemeClr val="tx1"/>
                </a:solidFill>
                <a:latin typeface="+mj-lt"/>
              </a:rPr>
              <a:t>Indicateurs tirés de la politique ou à défaut,</a:t>
            </a:r>
            <a:br>
              <a:rPr lang="fr-BE" sz="1100" dirty="0">
                <a:solidFill>
                  <a:schemeClr val="tx1"/>
                </a:solidFill>
                <a:latin typeface="+mj-lt"/>
              </a:rPr>
            </a:br>
            <a:r>
              <a:rPr lang="fr-BE" sz="1100" dirty="0">
                <a:solidFill>
                  <a:schemeClr val="tx1"/>
                </a:solidFill>
                <a:latin typeface="+mj-lt"/>
              </a:rPr>
              <a:t>en cohérence avec politique</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Indicateurs, références, cibles et sources de vérification crédibles</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Données disponibles chaque année et à temps</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Indicateurs de résultat, de préférence (si possible)</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Pondération égale ou différenciée des indicateurs dans la tranche variable</a:t>
            </a:r>
          </a:p>
        </p:txBody>
      </p:sp>
      <p:cxnSp>
        <p:nvCxnSpPr>
          <p:cNvPr id="7" name="Connecteur droit 6">
            <a:extLst>
              <a:ext uri="{FF2B5EF4-FFF2-40B4-BE49-F238E27FC236}">
                <a16:creationId xmlns:a16="http://schemas.microsoft.com/office/drawing/2014/main" id="{E7F66FBC-6004-4664-9526-E206ED91C2E9}"/>
              </a:ext>
            </a:extLst>
          </p:cNvPr>
          <p:cNvCxnSpPr>
            <a:cxnSpLocks/>
          </p:cNvCxnSpPr>
          <p:nvPr/>
        </p:nvCxnSpPr>
        <p:spPr bwMode="auto">
          <a:xfrm>
            <a:off x="1062407" y="4797152"/>
            <a:ext cx="291151" cy="0"/>
          </a:xfrm>
          <a:prstGeom prst="line">
            <a:avLst/>
          </a:prstGeom>
          <a:noFill/>
          <a:ln w="28575" cap="flat" cmpd="sng" algn="ctr">
            <a:solidFill>
              <a:srgbClr val="339649"/>
            </a:solidFill>
            <a:prstDash val="solid"/>
            <a:round/>
            <a:headEnd type="none" w="med" len="med"/>
            <a:tailEnd type="none" w="med" len="med"/>
          </a:ln>
          <a:effectLst/>
        </p:spPr>
      </p:cxnSp>
      <p:cxnSp>
        <p:nvCxnSpPr>
          <p:cNvPr id="84" name="Connecteur droit 83">
            <a:extLst>
              <a:ext uri="{FF2B5EF4-FFF2-40B4-BE49-F238E27FC236}">
                <a16:creationId xmlns:a16="http://schemas.microsoft.com/office/drawing/2014/main" id="{F8FA56EF-D4E4-4084-BC09-C5229FC74AA5}"/>
              </a:ext>
            </a:extLst>
          </p:cNvPr>
          <p:cNvCxnSpPr>
            <a:cxnSpLocks/>
          </p:cNvCxnSpPr>
          <p:nvPr/>
        </p:nvCxnSpPr>
        <p:spPr bwMode="auto">
          <a:xfrm>
            <a:off x="1062407" y="5442549"/>
            <a:ext cx="291151" cy="0"/>
          </a:xfrm>
          <a:prstGeom prst="line">
            <a:avLst/>
          </a:prstGeom>
          <a:noFill/>
          <a:ln w="28575" cap="flat" cmpd="sng" algn="ctr">
            <a:solidFill>
              <a:srgbClr val="339649"/>
            </a:solidFill>
            <a:prstDash val="solid"/>
            <a:round/>
            <a:headEnd type="none" w="med" len="med"/>
            <a:tailEnd type="none" w="med" len="med"/>
          </a:ln>
          <a:effectLst/>
        </p:spPr>
      </p:cxnSp>
      <p:cxnSp>
        <p:nvCxnSpPr>
          <p:cNvPr id="85" name="Connecteur droit 84">
            <a:extLst>
              <a:ext uri="{FF2B5EF4-FFF2-40B4-BE49-F238E27FC236}">
                <a16:creationId xmlns:a16="http://schemas.microsoft.com/office/drawing/2014/main" id="{D118D2FB-AFD0-4632-8E9A-5812F06B49DC}"/>
              </a:ext>
            </a:extLst>
          </p:cNvPr>
          <p:cNvCxnSpPr>
            <a:cxnSpLocks/>
          </p:cNvCxnSpPr>
          <p:nvPr/>
        </p:nvCxnSpPr>
        <p:spPr bwMode="auto">
          <a:xfrm>
            <a:off x="3308427" y="4077072"/>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6" name="Connecteur droit 85">
            <a:extLst>
              <a:ext uri="{FF2B5EF4-FFF2-40B4-BE49-F238E27FC236}">
                <a16:creationId xmlns:a16="http://schemas.microsoft.com/office/drawing/2014/main" id="{4E325EF3-3E81-4E1E-B747-E9966BB8763C}"/>
              </a:ext>
            </a:extLst>
          </p:cNvPr>
          <p:cNvCxnSpPr>
            <a:cxnSpLocks/>
          </p:cNvCxnSpPr>
          <p:nvPr/>
        </p:nvCxnSpPr>
        <p:spPr bwMode="auto">
          <a:xfrm>
            <a:off x="3308427" y="4797152"/>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7" name="Connecteur droit 86">
            <a:extLst>
              <a:ext uri="{FF2B5EF4-FFF2-40B4-BE49-F238E27FC236}">
                <a16:creationId xmlns:a16="http://schemas.microsoft.com/office/drawing/2014/main" id="{73BA8610-FFE1-4407-BA04-A07EA8676448}"/>
              </a:ext>
            </a:extLst>
          </p:cNvPr>
          <p:cNvCxnSpPr>
            <a:cxnSpLocks/>
          </p:cNvCxnSpPr>
          <p:nvPr/>
        </p:nvCxnSpPr>
        <p:spPr bwMode="auto">
          <a:xfrm>
            <a:off x="3308427" y="5229200"/>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8" name="Connecteur droit 87">
            <a:extLst>
              <a:ext uri="{FF2B5EF4-FFF2-40B4-BE49-F238E27FC236}">
                <a16:creationId xmlns:a16="http://schemas.microsoft.com/office/drawing/2014/main" id="{6387CEE1-092E-47B3-85E3-2AB6C48F174F}"/>
              </a:ext>
            </a:extLst>
          </p:cNvPr>
          <p:cNvCxnSpPr>
            <a:cxnSpLocks/>
          </p:cNvCxnSpPr>
          <p:nvPr/>
        </p:nvCxnSpPr>
        <p:spPr bwMode="auto">
          <a:xfrm>
            <a:off x="3308427" y="5733256"/>
            <a:ext cx="291151" cy="0"/>
          </a:xfrm>
          <a:prstGeom prst="line">
            <a:avLst/>
          </a:prstGeom>
          <a:noFill/>
          <a:ln w="28575" cap="flat" cmpd="sng" algn="ctr">
            <a:solidFill>
              <a:srgbClr val="F5823C"/>
            </a:solidFill>
            <a:prstDash val="solid"/>
            <a:round/>
            <a:headEnd type="none" w="med" len="med"/>
            <a:tailEnd type="none" w="med" len="med"/>
          </a:ln>
          <a:effectLst/>
        </p:spPr>
      </p:cxnSp>
    </p:spTree>
    <p:extLst>
      <p:ext uri="{BB962C8B-B14F-4D97-AF65-F5344CB8AC3E}">
        <p14:creationId xmlns:p14="http://schemas.microsoft.com/office/powerpoint/2010/main" val="373152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p:bldP spid="54" grpId="0" animBg="1"/>
      <p:bldP spid="55" grpId="0" animBg="1"/>
      <p:bldP spid="56" grpId="0"/>
      <p:bldP spid="59" grpId="0" animBg="1"/>
      <p:bldP spid="63" grpId="0"/>
      <p:bldP spid="64" grpId="0" animBg="1"/>
      <p:bldP spid="7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a:extLst>
              <a:ext uri="{FF2B5EF4-FFF2-40B4-BE49-F238E27FC236}">
                <a16:creationId xmlns:a16="http://schemas.microsoft.com/office/drawing/2014/main" id="{39281739-3D55-453E-AF6F-11CE1D1D7D74}"/>
              </a:ext>
            </a:extLst>
          </p:cNvPr>
          <p:cNvCxnSpPr/>
          <p:nvPr/>
        </p:nvCxnSpPr>
        <p:spPr bwMode="auto">
          <a:xfrm>
            <a:off x="993563" y="2306513"/>
            <a:ext cx="0" cy="216000"/>
          </a:xfrm>
          <a:prstGeom prst="line">
            <a:avLst/>
          </a:prstGeom>
          <a:noFill/>
          <a:ln>
            <a:solidFill>
              <a:srgbClr val="FF505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1" name="Connecteur droit 30">
            <a:extLst>
              <a:ext uri="{FF2B5EF4-FFF2-40B4-BE49-F238E27FC236}">
                <a16:creationId xmlns:a16="http://schemas.microsoft.com/office/drawing/2014/main" id="{2F3BB250-CB63-4FB9-84A6-1C2747F7BCA6}"/>
              </a:ext>
            </a:extLst>
          </p:cNvPr>
          <p:cNvCxnSpPr/>
          <p:nvPr/>
        </p:nvCxnSpPr>
        <p:spPr bwMode="auto">
          <a:xfrm>
            <a:off x="4611474" y="2306513"/>
            <a:ext cx="0" cy="216000"/>
          </a:xfrm>
          <a:prstGeom prst="line">
            <a:avLst/>
          </a:prstGeom>
          <a:noFill/>
          <a:ln>
            <a:solidFill>
              <a:srgbClr val="FF505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3" name="Connecteur droit 32">
            <a:extLst>
              <a:ext uri="{FF2B5EF4-FFF2-40B4-BE49-F238E27FC236}">
                <a16:creationId xmlns:a16="http://schemas.microsoft.com/office/drawing/2014/main" id="{2574547F-2A29-49D6-9648-64060C97DAE9}"/>
              </a:ext>
            </a:extLst>
          </p:cNvPr>
          <p:cNvCxnSpPr/>
          <p:nvPr/>
        </p:nvCxnSpPr>
        <p:spPr bwMode="auto">
          <a:xfrm>
            <a:off x="6340262" y="2306513"/>
            <a:ext cx="0" cy="216000"/>
          </a:xfrm>
          <a:prstGeom prst="line">
            <a:avLst/>
          </a:prstGeom>
          <a:noFill/>
          <a:ln>
            <a:solidFill>
              <a:srgbClr val="FF505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5" name="Connecteur droit 34">
            <a:extLst>
              <a:ext uri="{FF2B5EF4-FFF2-40B4-BE49-F238E27FC236}">
                <a16:creationId xmlns:a16="http://schemas.microsoft.com/office/drawing/2014/main" id="{CACB186E-F6D0-4A48-A572-EA64B77CE2FC}"/>
              </a:ext>
            </a:extLst>
          </p:cNvPr>
          <p:cNvCxnSpPr/>
          <p:nvPr/>
        </p:nvCxnSpPr>
        <p:spPr bwMode="auto">
          <a:xfrm>
            <a:off x="8085386" y="2306513"/>
            <a:ext cx="0" cy="216000"/>
          </a:xfrm>
          <a:prstGeom prst="line">
            <a:avLst/>
          </a:prstGeom>
          <a:noFill/>
          <a:ln>
            <a:solidFill>
              <a:srgbClr val="FF505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251520" y="1196752"/>
            <a:ext cx="8460000" cy="773278"/>
          </a:xfrm>
        </p:spPr>
        <p:txBody>
          <a:bodyPr/>
          <a:lstStyle/>
          <a:p>
            <a:pPr marL="0"/>
            <a:r>
              <a:rPr lang="fr-BE" sz="2400" cap="all" dirty="0">
                <a:solidFill>
                  <a:srgbClr val="004494"/>
                </a:solidFill>
                <a:latin typeface="+mn-lt"/>
              </a:rPr>
              <a:t>Quels indicateurs </a:t>
            </a:r>
            <a:br>
              <a:rPr lang="fr-BE" sz="2400" cap="all" dirty="0">
                <a:solidFill>
                  <a:srgbClr val="004494"/>
                </a:solidFill>
                <a:latin typeface="+mn-lt"/>
              </a:rPr>
            </a:br>
            <a:r>
              <a:rPr lang="fr-BE" sz="2400" cap="all" dirty="0">
                <a:solidFill>
                  <a:srgbClr val="004494"/>
                </a:solidFill>
                <a:latin typeface="+mn-lt"/>
              </a:rPr>
              <a:t>pour un appui budgétaire?</a:t>
            </a:r>
            <a:br>
              <a:rPr lang="fr-BE" sz="2400" cap="all" dirty="0">
                <a:solidFill>
                  <a:srgbClr val="004494"/>
                </a:solidFill>
                <a:latin typeface="+mn-lt"/>
              </a:rPr>
            </a:b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dirty="0">
              <a:solidFill>
                <a:schemeClr val="bg1"/>
              </a:solidFill>
              <a:latin typeface="+mn-lt"/>
            </a:endParaRPr>
          </a:p>
        </p:txBody>
      </p:sp>
      <p:sp>
        <p:nvSpPr>
          <p:cNvPr id="6" name="Pentagone 4">
            <a:extLst>
              <a:ext uri="{FF2B5EF4-FFF2-40B4-BE49-F238E27FC236}">
                <a16:creationId xmlns:a16="http://schemas.microsoft.com/office/drawing/2014/main" id="{340012D7-4599-408D-9774-5D6E879C9F26}"/>
              </a:ext>
            </a:extLst>
          </p:cNvPr>
          <p:cNvSpPr>
            <a:spLocks noChangeArrowheads="1"/>
          </p:cNvSpPr>
          <p:nvPr/>
        </p:nvSpPr>
        <p:spPr bwMode="auto">
          <a:xfrm>
            <a:off x="130661" y="2546883"/>
            <a:ext cx="1980000" cy="720000"/>
          </a:xfrm>
          <a:prstGeom prst="homePlate">
            <a:avLst>
              <a:gd name="adj" fmla="val 49986"/>
            </a:avLst>
          </a:prstGeom>
          <a:solidFill>
            <a:schemeClr val="accent2">
              <a:lumMod val="40000"/>
              <a:lumOff val="60000"/>
              <a:alpha val="46000"/>
            </a:schemeClr>
          </a:solidFill>
          <a:ln w="31750">
            <a:noFill/>
            <a:round/>
            <a:headEnd/>
            <a:tailEnd/>
          </a:ln>
        </p:spPr>
        <p:txBody>
          <a:bodyPr lIns="62735" tIns="62735" rIns="62735" bIns="62735" anchor="ctr"/>
          <a:lstStyle/>
          <a:p>
            <a:pPr algn="ctr" defTabSz="796925" eaLnBrk="0" hangingPunct="0">
              <a:defRPr/>
            </a:pPr>
            <a:r>
              <a:rPr lang="fr-BE" sz="1400" b="1" dirty="0">
                <a:solidFill>
                  <a:srgbClr val="17375E"/>
                </a:solidFill>
                <a:latin typeface="+mn-lt"/>
                <a:cs typeface="Calibri"/>
              </a:rPr>
              <a:t>Intrant</a:t>
            </a:r>
          </a:p>
        </p:txBody>
      </p:sp>
      <p:sp>
        <p:nvSpPr>
          <p:cNvPr id="7" name="Chevron 5">
            <a:extLst>
              <a:ext uri="{FF2B5EF4-FFF2-40B4-BE49-F238E27FC236}">
                <a16:creationId xmlns:a16="http://schemas.microsoft.com/office/drawing/2014/main" id="{E1335A6D-E077-4382-8847-AA62880A693C}"/>
              </a:ext>
            </a:extLst>
          </p:cNvPr>
          <p:cNvSpPr>
            <a:spLocks noChangeArrowheads="1"/>
          </p:cNvSpPr>
          <p:nvPr/>
        </p:nvSpPr>
        <p:spPr bwMode="auto">
          <a:xfrm>
            <a:off x="3615127" y="2546883"/>
            <a:ext cx="1980000" cy="720000"/>
          </a:xfrm>
          <a:prstGeom prst="chevron">
            <a:avLst>
              <a:gd name="adj" fmla="val 49986"/>
            </a:avLst>
          </a:prstGeom>
          <a:solidFill>
            <a:schemeClr val="accent2">
              <a:lumMod val="60000"/>
              <a:lumOff val="40000"/>
              <a:alpha val="77000"/>
            </a:schemeClr>
          </a:solidFill>
          <a:ln w="31750">
            <a:noFill/>
            <a:round/>
            <a:headEnd/>
            <a:tailEnd/>
          </a:ln>
        </p:spPr>
        <p:txBody>
          <a:bodyPr lIns="62735" tIns="62735" rIns="62735" bIns="62735" anchor="ctr"/>
          <a:lstStyle/>
          <a:p>
            <a:pPr algn="ctr" defTabSz="796925" eaLnBrk="0" hangingPunct="0">
              <a:defRPr/>
            </a:pPr>
            <a:r>
              <a:rPr lang="fr-BE" sz="1400" b="1" dirty="0">
                <a:solidFill>
                  <a:srgbClr val="17375E"/>
                </a:solidFill>
                <a:latin typeface="+mn-lt"/>
                <a:cs typeface="Calibri"/>
              </a:rPr>
              <a:t>Produit</a:t>
            </a:r>
          </a:p>
        </p:txBody>
      </p:sp>
      <p:sp>
        <p:nvSpPr>
          <p:cNvPr id="9" name="Chevron 6">
            <a:extLst>
              <a:ext uri="{FF2B5EF4-FFF2-40B4-BE49-F238E27FC236}">
                <a16:creationId xmlns:a16="http://schemas.microsoft.com/office/drawing/2014/main" id="{EF8EF652-C10D-4700-A7F2-6BEE36BA6611}"/>
              </a:ext>
            </a:extLst>
          </p:cNvPr>
          <p:cNvSpPr>
            <a:spLocks noChangeArrowheads="1"/>
          </p:cNvSpPr>
          <p:nvPr/>
        </p:nvSpPr>
        <p:spPr bwMode="auto">
          <a:xfrm>
            <a:off x="5390544" y="2546883"/>
            <a:ext cx="1980000" cy="720000"/>
          </a:xfrm>
          <a:prstGeom prst="chevron">
            <a:avLst>
              <a:gd name="adj" fmla="val 49986"/>
            </a:avLst>
          </a:prstGeom>
          <a:solidFill>
            <a:schemeClr val="accent5">
              <a:lumMod val="50000"/>
              <a:alpha val="86000"/>
            </a:schemeClr>
          </a:solidFill>
          <a:ln w="31750">
            <a:noFill/>
            <a:round/>
            <a:headEnd/>
            <a:tailEnd/>
          </a:ln>
        </p:spPr>
        <p:txBody>
          <a:bodyPr lIns="62735" tIns="62735" rIns="62735" bIns="62735" anchor="ctr"/>
          <a:lstStyle/>
          <a:p>
            <a:pPr algn="ctr" defTabSz="796925" eaLnBrk="0" hangingPunct="0">
              <a:defRPr/>
            </a:pPr>
            <a:r>
              <a:rPr lang="fr-BE" sz="1400" b="1" dirty="0">
                <a:solidFill>
                  <a:srgbClr val="17375E"/>
                </a:solidFill>
                <a:latin typeface="+mn-lt"/>
                <a:cs typeface="Calibri"/>
              </a:rPr>
              <a:t>Résultat</a:t>
            </a:r>
          </a:p>
        </p:txBody>
      </p:sp>
      <p:sp>
        <p:nvSpPr>
          <p:cNvPr id="11" name="Chevron 8">
            <a:extLst>
              <a:ext uri="{FF2B5EF4-FFF2-40B4-BE49-F238E27FC236}">
                <a16:creationId xmlns:a16="http://schemas.microsoft.com/office/drawing/2014/main" id="{C5A839C0-8E77-4AFB-8816-F436E1D43BF9}"/>
              </a:ext>
            </a:extLst>
          </p:cNvPr>
          <p:cNvSpPr>
            <a:spLocks noChangeArrowheads="1"/>
          </p:cNvSpPr>
          <p:nvPr/>
        </p:nvSpPr>
        <p:spPr bwMode="auto">
          <a:xfrm>
            <a:off x="7139127" y="2546883"/>
            <a:ext cx="1980000" cy="720000"/>
          </a:xfrm>
          <a:prstGeom prst="chevron">
            <a:avLst>
              <a:gd name="adj" fmla="val 50032"/>
            </a:avLst>
          </a:prstGeom>
          <a:solidFill>
            <a:schemeClr val="accent5">
              <a:lumMod val="25000"/>
            </a:schemeClr>
          </a:solidFill>
          <a:ln w="31750">
            <a:noFill/>
            <a:round/>
            <a:headEnd/>
            <a:tailEnd/>
          </a:ln>
        </p:spPr>
        <p:txBody>
          <a:bodyPr lIns="62735" tIns="62735" rIns="62735" bIns="62735" anchor="ctr"/>
          <a:lstStyle/>
          <a:p>
            <a:pPr algn="ctr" defTabSz="796925" eaLnBrk="0" hangingPunct="0">
              <a:defRPr/>
            </a:pPr>
            <a:r>
              <a:rPr lang="fr-BE" sz="1400" b="1" dirty="0">
                <a:solidFill>
                  <a:schemeClr val="bg1">
                    <a:lumMod val="95000"/>
                  </a:schemeClr>
                </a:solidFill>
                <a:latin typeface="+mn-lt"/>
                <a:cs typeface="Calibri"/>
              </a:rPr>
              <a:t>Impact</a:t>
            </a:r>
          </a:p>
        </p:txBody>
      </p:sp>
      <p:cxnSp>
        <p:nvCxnSpPr>
          <p:cNvPr id="13" name="Straight Connector 26">
            <a:extLst>
              <a:ext uri="{FF2B5EF4-FFF2-40B4-BE49-F238E27FC236}">
                <a16:creationId xmlns:a16="http://schemas.microsoft.com/office/drawing/2014/main" id="{E6ECB11D-A050-40CC-B748-882C5EA47553}"/>
              </a:ext>
            </a:extLst>
          </p:cNvPr>
          <p:cNvCxnSpPr>
            <a:cxnSpLocks noChangeShapeType="1"/>
          </p:cNvCxnSpPr>
          <p:nvPr/>
        </p:nvCxnSpPr>
        <p:spPr bwMode="auto">
          <a:xfrm>
            <a:off x="8136781" y="1812875"/>
            <a:ext cx="0" cy="608013"/>
          </a:xfrm>
          <a:prstGeom prst="line">
            <a:avLst/>
          </a:prstGeom>
          <a:noFill/>
          <a:ln w="9525" algn="ctr">
            <a:noFill/>
            <a:round/>
            <a:headEnd/>
            <a:tailEnd/>
          </a:ln>
        </p:spPr>
      </p:cxnSp>
      <p:sp>
        <p:nvSpPr>
          <p:cNvPr id="14" name="Chevron 5">
            <a:extLst>
              <a:ext uri="{FF2B5EF4-FFF2-40B4-BE49-F238E27FC236}">
                <a16:creationId xmlns:a16="http://schemas.microsoft.com/office/drawing/2014/main" id="{8C673E76-D74D-4D5B-A883-3D4C5EC7DCE6}"/>
              </a:ext>
            </a:extLst>
          </p:cNvPr>
          <p:cNvSpPr>
            <a:spLocks noChangeArrowheads="1"/>
          </p:cNvSpPr>
          <p:nvPr/>
        </p:nvSpPr>
        <p:spPr bwMode="auto">
          <a:xfrm>
            <a:off x="1866544" y="2546883"/>
            <a:ext cx="1980000" cy="720000"/>
          </a:xfrm>
          <a:prstGeom prst="chevron">
            <a:avLst>
              <a:gd name="adj" fmla="val 49986"/>
            </a:avLst>
          </a:prstGeom>
          <a:solidFill>
            <a:schemeClr val="accent2">
              <a:lumMod val="40000"/>
              <a:lumOff val="60000"/>
              <a:alpha val="62000"/>
            </a:schemeClr>
          </a:solidFill>
          <a:ln w="31750">
            <a:noFill/>
            <a:round/>
            <a:headEnd/>
            <a:tailEnd/>
          </a:ln>
        </p:spPr>
        <p:txBody>
          <a:bodyPr lIns="62735" tIns="62735" rIns="62735" bIns="62735" anchor="ctr"/>
          <a:lstStyle/>
          <a:p>
            <a:pPr algn="ctr" defTabSz="796925" eaLnBrk="0" hangingPunct="0">
              <a:defRPr/>
            </a:pPr>
            <a:r>
              <a:rPr lang="fr-BE" sz="1400" b="1" dirty="0">
                <a:solidFill>
                  <a:srgbClr val="17375E"/>
                </a:solidFill>
                <a:latin typeface="+mn-lt"/>
                <a:cs typeface="Calibri"/>
              </a:rPr>
              <a:t>Processus/activités</a:t>
            </a:r>
          </a:p>
        </p:txBody>
      </p:sp>
      <p:sp>
        <p:nvSpPr>
          <p:cNvPr id="15" name="TextBox 11">
            <a:extLst>
              <a:ext uri="{FF2B5EF4-FFF2-40B4-BE49-F238E27FC236}">
                <a16:creationId xmlns:a16="http://schemas.microsoft.com/office/drawing/2014/main" id="{7045DF3C-8CB1-4F80-B7E1-BA9B06CF0F96}"/>
              </a:ext>
            </a:extLst>
          </p:cNvPr>
          <p:cNvSpPr txBox="1"/>
          <p:nvPr/>
        </p:nvSpPr>
        <p:spPr>
          <a:xfrm>
            <a:off x="92394" y="3506917"/>
            <a:ext cx="1728000" cy="900000"/>
          </a:xfrm>
          <a:prstGeom prst="rect">
            <a:avLst/>
          </a:prstGeom>
          <a:solidFill>
            <a:schemeClr val="accent2">
              <a:lumMod val="60000"/>
              <a:lumOff val="40000"/>
            </a:schemeClr>
          </a:solidFill>
          <a:ln w="28575">
            <a:noFill/>
          </a:ln>
        </p:spPr>
        <p:txBody>
          <a:bodyPr>
            <a:spAutoFit/>
          </a:bodyPr>
          <a:lstStyle/>
          <a:p>
            <a:pPr algn="ctr">
              <a:defRPr/>
            </a:pPr>
            <a:r>
              <a:rPr lang="fr-BE" sz="1400" dirty="0">
                <a:solidFill>
                  <a:schemeClr val="bg1">
                    <a:lumMod val="95000"/>
                  </a:schemeClr>
                </a:solidFill>
                <a:latin typeface="+mn-lt"/>
                <a:cs typeface="Calibri"/>
              </a:rPr>
              <a:t>Financement accru pour l’éducation</a:t>
            </a:r>
          </a:p>
        </p:txBody>
      </p:sp>
      <p:sp>
        <p:nvSpPr>
          <p:cNvPr id="16" name="TextBox 35">
            <a:extLst>
              <a:ext uri="{FF2B5EF4-FFF2-40B4-BE49-F238E27FC236}">
                <a16:creationId xmlns:a16="http://schemas.microsoft.com/office/drawing/2014/main" id="{EE1E223B-87CB-4E33-B594-EF000C55EA71}"/>
              </a:ext>
            </a:extLst>
          </p:cNvPr>
          <p:cNvSpPr txBox="1"/>
          <p:nvPr/>
        </p:nvSpPr>
        <p:spPr>
          <a:xfrm>
            <a:off x="1929088" y="3506917"/>
            <a:ext cx="1728000" cy="900000"/>
          </a:xfrm>
          <a:prstGeom prst="rect">
            <a:avLst/>
          </a:prstGeom>
          <a:solidFill>
            <a:schemeClr val="accent2">
              <a:lumMod val="60000"/>
              <a:lumOff val="40000"/>
            </a:schemeClr>
          </a:solidFill>
          <a:ln w="28575">
            <a:noFill/>
          </a:ln>
        </p:spPr>
        <p:txBody>
          <a:bodyPr>
            <a:spAutoFit/>
          </a:bodyPr>
          <a:lstStyle/>
          <a:p>
            <a:pPr algn="ctr">
              <a:defRPr/>
            </a:pPr>
            <a:r>
              <a:rPr lang="fr-BE" sz="1400" dirty="0">
                <a:solidFill>
                  <a:schemeClr val="bg1">
                    <a:lumMod val="95000"/>
                  </a:schemeClr>
                </a:solidFill>
                <a:latin typeface="+mn-lt"/>
                <a:cs typeface="Calibri"/>
              </a:rPr>
              <a:t>Programmation stratégique améliorée</a:t>
            </a:r>
          </a:p>
        </p:txBody>
      </p:sp>
      <p:sp>
        <p:nvSpPr>
          <p:cNvPr id="17" name="TextBox 36">
            <a:extLst>
              <a:ext uri="{FF2B5EF4-FFF2-40B4-BE49-F238E27FC236}">
                <a16:creationId xmlns:a16="http://schemas.microsoft.com/office/drawing/2014/main" id="{95725C34-936A-4144-80F3-7ED8FF8EA329}"/>
              </a:ext>
            </a:extLst>
          </p:cNvPr>
          <p:cNvSpPr txBox="1"/>
          <p:nvPr/>
        </p:nvSpPr>
        <p:spPr>
          <a:xfrm>
            <a:off x="3743833" y="3506917"/>
            <a:ext cx="1728000" cy="900000"/>
          </a:xfrm>
          <a:prstGeom prst="rect">
            <a:avLst/>
          </a:prstGeom>
          <a:solidFill>
            <a:schemeClr val="accent2">
              <a:lumMod val="60000"/>
              <a:lumOff val="40000"/>
            </a:schemeClr>
          </a:solidFill>
          <a:ln w="28575">
            <a:noFill/>
          </a:ln>
        </p:spPr>
        <p:txBody>
          <a:bodyPr>
            <a:spAutoFit/>
          </a:bodyPr>
          <a:lstStyle/>
          <a:p>
            <a:pPr algn="ctr">
              <a:defRPr/>
            </a:pPr>
            <a:r>
              <a:rPr lang="fr-BE" sz="1400" dirty="0">
                <a:solidFill>
                  <a:schemeClr val="bg1">
                    <a:lumMod val="95000"/>
                  </a:schemeClr>
                </a:solidFill>
                <a:latin typeface="+mn-lt"/>
                <a:cs typeface="Calibri"/>
              </a:rPr>
              <a:t>Plus d’écoles et d’enseignants qualifiés</a:t>
            </a:r>
          </a:p>
        </p:txBody>
      </p:sp>
      <p:sp>
        <p:nvSpPr>
          <p:cNvPr id="18" name="TextBox 12">
            <a:extLst>
              <a:ext uri="{FF2B5EF4-FFF2-40B4-BE49-F238E27FC236}">
                <a16:creationId xmlns:a16="http://schemas.microsoft.com/office/drawing/2014/main" id="{661A971B-35B5-4302-B9D6-3C2021B860F8}"/>
              </a:ext>
            </a:extLst>
          </p:cNvPr>
          <p:cNvSpPr txBox="1"/>
          <p:nvPr/>
        </p:nvSpPr>
        <p:spPr>
          <a:xfrm>
            <a:off x="92394" y="4483973"/>
            <a:ext cx="1728000" cy="972000"/>
          </a:xfrm>
          <a:prstGeom prst="rect">
            <a:avLst/>
          </a:prstGeom>
          <a:solidFill>
            <a:srgbClr val="A32F39">
              <a:alpha val="25000"/>
            </a:srgbClr>
          </a:solidFill>
          <a:ln w="28575">
            <a:noFill/>
          </a:ln>
        </p:spPr>
        <p:txBody>
          <a:bodyPr>
            <a:spAutoFit/>
          </a:bodyPr>
          <a:lstStyle/>
          <a:p>
            <a:pPr algn="ctr">
              <a:defRPr/>
            </a:pPr>
            <a:r>
              <a:rPr lang="fr-BE" sz="1400" dirty="0">
                <a:latin typeface="+mn-lt"/>
                <a:cs typeface="Calibri"/>
              </a:rPr>
              <a:t>Fonds</a:t>
            </a:r>
          </a:p>
          <a:p>
            <a:pPr algn="ctr">
              <a:defRPr/>
            </a:pPr>
            <a:endParaRPr lang="fr-BE" sz="1400" dirty="0">
              <a:latin typeface="+mn-lt"/>
              <a:cs typeface="Calibri"/>
            </a:endParaRPr>
          </a:p>
        </p:txBody>
      </p:sp>
      <p:sp>
        <p:nvSpPr>
          <p:cNvPr id="19" name="TextBox 38">
            <a:extLst>
              <a:ext uri="{FF2B5EF4-FFF2-40B4-BE49-F238E27FC236}">
                <a16:creationId xmlns:a16="http://schemas.microsoft.com/office/drawing/2014/main" id="{4233912E-EC7B-4391-B3B6-7E0DDD9EC719}"/>
              </a:ext>
            </a:extLst>
          </p:cNvPr>
          <p:cNvSpPr txBox="1"/>
          <p:nvPr/>
        </p:nvSpPr>
        <p:spPr>
          <a:xfrm>
            <a:off x="1929088" y="4483973"/>
            <a:ext cx="1728000" cy="972000"/>
          </a:xfrm>
          <a:prstGeom prst="rect">
            <a:avLst/>
          </a:prstGeom>
          <a:solidFill>
            <a:srgbClr val="A32F39">
              <a:alpha val="25000"/>
            </a:srgbClr>
          </a:solidFill>
          <a:ln w="28575">
            <a:noFill/>
          </a:ln>
        </p:spPr>
        <p:txBody>
          <a:bodyPr>
            <a:spAutoFit/>
          </a:bodyPr>
          <a:lstStyle/>
          <a:p>
            <a:pPr algn="ctr">
              <a:defRPr/>
            </a:pPr>
            <a:r>
              <a:rPr lang="fr-BE" sz="1400" dirty="0">
                <a:latin typeface="+mn-lt"/>
                <a:cs typeface="Calibri"/>
              </a:rPr>
              <a:t>Stratégie éducation finalisée</a:t>
            </a:r>
          </a:p>
        </p:txBody>
      </p:sp>
      <p:sp>
        <p:nvSpPr>
          <p:cNvPr id="20" name="TextBox 39">
            <a:extLst>
              <a:ext uri="{FF2B5EF4-FFF2-40B4-BE49-F238E27FC236}">
                <a16:creationId xmlns:a16="http://schemas.microsoft.com/office/drawing/2014/main" id="{52DADE74-1586-4C8B-9C75-28B8F39531A5}"/>
              </a:ext>
            </a:extLst>
          </p:cNvPr>
          <p:cNvSpPr txBox="1"/>
          <p:nvPr/>
        </p:nvSpPr>
        <p:spPr>
          <a:xfrm>
            <a:off x="3743833" y="4483972"/>
            <a:ext cx="1728000" cy="972000"/>
          </a:xfrm>
          <a:prstGeom prst="rect">
            <a:avLst/>
          </a:prstGeom>
          <a:solidFill>
            <a:srgbClr val="A32F39">
              <a:alpha val="25000"/>
            </a:srgbClr>
          </a:solidFill>
          <a:ln w="28575">
            <a:noFill/>
          </a:ln>
        </p:spPr>
        <p:txBody>
          <a:bodyPr>
            <a:spAutoFit/>
          </a:bodyPr>
          <a:lstStyle/>
          <a:p>
            <a:pPr algn="ctr">
              <a:defRPr/>
            </a:pPr>
            <a:r>
              <a:rPr lang="fr-BE" sz="1400" dirty="0">
                <a:latin typeface="+mn-lt"/>
                <a:cs typeface="Calibri"/>
              </a:rPr>
              <a:t>Nbre écoles construites / d’enseignants formés</a:t>
            </a:r>
          </a:p>
        </p:txBody>
      </p:sp>
      <p:sp>
        <p:nvSpPr>
          <p:cNvPr id="21" name="TextBox 40">
            <a:extLst>
              <a:ext uri="{FF2B5EF4-FFF2-40B4-BE49-F238E27FC236}">
                <a16:creationId xmlns:a16="http://schemas.microsoft.com/office/drawing/2014/main" id="{649743E2-E32B-402D-B5D3-672CB3272276}"/>
              </a:ext>
            </a:extLst>
          </p:cNvPr>
          <p:cNvSpPr txBox="1"/>
          <p:nvPr/>
        </p:nvSpPr>
        <p:spPr>
          <a:xfrm>
            <a:off x="5562634" y="4483973"/>
            <a:ext cx="1728000" cy="972000"/>
          </a:xfrm>
          <a:prstGeom prst="rect">
            <a:avLst/>
          </a:prstGeom>
          <a:solidFill>
            <a:srgbClr val="A32F39">
              <a:alpha val="25000"/>
            </a:srgbClr>
          </a:solidFill>
          <a:ln w="28575">
            <a:noFill/>
          </a:ln>
        </p:spPr>
        <p:txBody>
          <a:bodyPr>
            <a:spAutoFit/>
          </a:bodyPr>
          <a:lstStyle/>
          <a:p>
            <a:pPr algn="ctr">
              <a:defRPr/>
            </a:pPr>
            <a:r>
              <a:rPr lang="fr-BE" sz="1400" dirty="0">
                <a:latin typeface="+mn-lt"/>
                <a:cs typeface="Calibri"/>
              </a:rPr>
              <a:t>Taux de scolarisation et d’achèvement</a:t>
            </a:r>
          </a:p>
        </p:txBody>
      </p:sp>
      <p:sp>
        <p:nvSpPr>
          <p:cNvPr id="22" name="TextBox 43">
            <a:extLst>
              <a:ext uri="{FF2B5EF4-FFF2-40B4-BE49-F238E27FC236}">
                <a16:creationId xmlns:a16="http://schemas.microsoft.com/office/drawing/2014/main" id="{85F2B6D1-6AC0-409D-BB64-A3F1B60CB031}"/>
              </a:ext>
            </a:extLst>
          </p:cNvPr>
          <p:cNvSpPr txBox="1"/>
          <p:nvPr/>
        </p:nvSpPr>
        <p:spPr>
          <a:xfrm>
            <a:off x="5562527" y="3506917"/>
            <a:ext cx="1728000" cy="900000"/>
          </a:xfrm>
          <a:prstGeom prst="rect">
            <a:avLst/>
          </a:prstGeom>
          <a:solidFill>
            <a:schemeClr val="accent2">
              <a:lumMod val="60000"/>
              <a:lumOff val="40000"/>
            </a:schemeClr>
          </a:solidFill>
          <a:ln w="28575">
            <a:noFill/>
          </a:ln>
        </p:spPr>
        <p:txBody>
          <a:bodyPr>
            <a:spAutoFit/>
          </a:bodyPr>
          <a:lstStyle/>
          <a:p>
            <a:pPr algn="ctr">
              <a:defRPr/>
            </a:pPr>
            <a:r>
              <a:rPr lang="fr-BE" sz="1400" dirty="0">
                <a:solidFill>
                  <a:schemeClr val="bg1">
                    <a:lumMod val="95000"/>
                  </a:schemeClr>
                </a:solidFill>
                <a:latin typeface="+mn-lt"/>
                <a:cs typeface="Calibri"/>
              </a:rPr>
              <a:t>Plus d’enfants à l’école</a:t>
            </a:r>
          </a:p>
          <a:p>
            <a:pPr algn="ctr">
              <a:defRPr/>
            </a:pPr>
            <a:endParaRPr lang="fr-BE" sz="1400" dirty="0">
              <a:solidFill>
                <a:schemeClr val="bg1">
                  <a:lumMod val="95000"/>
                </a:schemeClr>
              </a:solidFill>
              <a:latin typeface="+mn-lt"/>
              <a:cs typeface="Calibri"/>
            </a:endParaRPr>
          </a:p>
        </p:txBody>
      </p:sp>
      <p:sp>
        <p:nvSpPr>
          <p:cNvPr id="23" name="TextBox 44">
            <a:extLst>
              <a:ext uri="{FF2B5EF4-FFF2-40B4-BE49-F238E27FC236}">
                <a16:creationId xmlns:a16="http://schemas.microsoft.com/office/drawing/2014/main" id="{856D0B58-4F68-4FC9-8517-62EC7908FF4D}"/>
              </a:ext>
            </a:extLst>
          </p:cNvPr>
          <p:cNvSpPr txBox="1"/>
          <p:nvPr/>
        </p:nvSpPr>
        <p:spPr>
          <a:xfrm>
            <a:off x="7386202" y="3506917"/>
            <a:ext cx="1728000" cy="900000"/>
          </a:xfrm>
          <a:prstGeom prst="rect">
            <a:avLst/>
          </a:prstGeom>
          <a:solidFill>
            <a:schemeClr val="accent2">
              <a:lumMod val="60000"/>
              <a:lumOff val="40000"/>
            </a:schemeClr>
          </a:solidFill>
          <a:ln w="28575">
            <a:noFill/>
          </a:ln>
        </p:spPr>
        <p:txBody>
          <a:bodyPr>
            <a:spAutoFit/>
          </a:bodyPr>
          <a:lstStyle/>
          <a:p>
            <a:pPr algn="ctr">
              <a:defRPr/>
            </a:pPr>
            <a:r>
              <a:rPr lang="fr-BE" sz="1400" dirty="0">
                <a:solidFill>
                  <a:schemeClr val="bg1">
                    <a:lumMod val="95000"/>
                  </a:schemeClr>
                </a:solidFill>
                <a:latin typeface="+mn-lt"/>
                <a:cs typeface="Calibri"/>
              </a:rPr>
              <a:t>Alphabétisation améliorée</a:t>
            </a:r>
          </a:p>
        </p:txBody>
      </p:sp>
      <p:sp>
        <p:nvSpPr>
          <p:cNvPr id="24" name="TextBox 45">
            <a:extLst>
              <a:ext uri="{FF2B5EF4-FFF2-40B4-BE49-F238E27FC236}">
                <a16:creationId xmlns:a16="http://schemas.microsoft.com/office/drawing/2014/main" id="{A60542E1-DFA3-4AFD-912E-BC2CD64FE2CA}"/>
              </a:ext>
            </a:extLst>
          </p:cNvPr>
          <p:cNvSpPr txBox="1"/>
          <p:nvPr/>
        </p:nvSpPr>
        <p:spPr>
          <a:xfrm>
            <a:off x="7386202" y="4483973"/>
            <a:ext cx="1728000" cy="972000"/>
          </a:xfrm>
          <a:prstGeom prst="rect">
            <a:avLst/>
          </a:prstGeom>
          <a:solidFill>
            <a:srgbClr val="A32F39">
              <a:alpha val="25000"/>
            </a:srgbClr>
          </a:solidFill>
          <a:ln w="28575">
            <a:noFill/>
          </a:ln>
        </p:spPr>
        <p:txBody>
          <a:bodyPr>
            <a:spAutoFit/>
          </a:bodyPr>
          <a:lstStyle/>
          <a:p>
            <a:pPr algn="ctr">
              <a:defRPr/>
            </a:pPr>
            <a:r>
              <a:rPr lang="fr-BE" sz="1400" dirty="0">
                <a:latin typeface="+mn-lt"/>
                <a:cs typeface="Calibri"/>
              </a:rPr>
              <a:t>Taux d’alphabétisation femme/homme</a:t>
            </a:r>
          </a:p>
        </p:txBody>
      </p:sp>
      <p:sp>
        <p:nvSpPr>
          <p:cNvPr id="29" name="Rectangle 28">
            <a:extLst>
              <a:ext uri="{FF2B5EF4-FFF2-40B4-BE49-F238E27FC236}">
                <a16:creationId xmlns:a16="http://schemas.microsoft.com/office/drawing/2014/main" id="{572EA293-A7E0-419A-832D-5D7F93FFE071}"/>
              </a:ext>
            </a:extLst>
          </p:cNvPr>
          <p:cNvSpPr/>
          <p:nvPr/>
        </p:nvSpPr>
        <p:spPr>
          <a:xfrm>
            <a:off x="367430" y="1897205"/>
            <a:ext cx="1252266" cy="461665"/>
          </a:xfrm>
          <a:prstGeom prst="rect">
            <a:avLst/>
          </a:prstGeom>
        </p:spPr>
        <p:txBody>
          <a:bodyPr wrap="none">
            <a:spAutoFit/>
          </a:bodyPr>
          <a:lstStyle/>
          <a:p>
            <a:pPr algn="ctr">
              <a:defRPr/>
            </a:pPr>
            <a:r>
              <a:rPr lang="fr-BE" dirty="0">
                <a:solidFill>
                  <a:srgbClr val="FF5050"/>
                </a:solidFill>
                <a:latin typeface="+mn-lt"/>
                <a:cs typeface="Calibri"/>
              </a:rPr>
              <a:t>Quantité </a:t>
            </a:r>
            <a:br>
              <a:rPr lang="fr-BE" dirty="0">
                <a:solidFill>
                  <a:srgbClr val="FF5050"/>
                </a:solidFill>
                <a:latin typeface="+mn-lt"/>
                <a:cs typeface="Calibri"/>
              </a:rPr>
            </a:br>
            <a:r>
              <a:rPr lang="fr-BE" dirty="0">
                <a:solidFill>
                  <a:srgbClr val="FF5050"/>
                </a:solidFill>
                <a:latin typeface="+mn-lt"/>
                <a:cs typeface="Calibri"/>
              </a:rPr>
              <a:t>de ressources</a:t>
            </a:r>
          </a:p>
        </p:txBody>
      </p:sp>
      <p:sp>
        <p:nvSpPr>
          <p:cNvPr id="32" name="Rectangle 31">
            <a:extLst>
              <a:ext uri="{FF2B5EF4-FFF2-40B4-BE49-F238E27FC236}">
                <a16:creationId xmlns:a16="http://schemas.microsoft.com/office/drawing/2014/main" id="{8B0179C0-A936-4E91-A89F-E4CDC3578E0D}"/>
              </a:ext>
            </a:extLst>
          </p:cNvPr>
          <p:cNvSpPr/>
          <p:nvPr/>
        </p:nvSpPr>
        <p:spPr>
          <a:xfrm>
            <a:off x="3743833" y="1897205"/>
            <a:ext cx="1735282" cy="461665"/>
          </a:xfrm>
          <a:prstGeom prst="rect">
            <a:avLst/>
          </a:prstGeom>
          <a:ln>
            <a:solidFill>
              <a:schemeClr val="bg1"/>
            </a:solidFill>
          </a:ln>
        </p:spPr>
        <p:txBody>
          <a:bodyPr wrap="none">
            <a:spAutoFit/>
          </a:bodyPr>
          <a:lstStyle/>
          <a:p>
            <a:pPr algn="ctr">
              <a:defRPr/>
            </a:pPr>
            <a:r>
              <a:rPr lang="fr-BE" dirty="0">
                <a:solidFill>
                  <a:srgbClr val="FF5050"/>
                </a:solidFill>
                <a:latin typeface="+mn-lt"/>
                <a:cs typeface="Calibri"/>
              </a:rPr>
              <a:t>Service mesurable /</a:t>
            </a:r>
          </a:p>
          <a:p>
            <a:pPr algn="ctr">
              <a:defRPr/>
            </a:pPr>
            <a:r>
              <a:rPr lang="fr-BE" dirty="0">
                <a:solidFill>
                  <a:srgbClr val="FF5050"/>
                </a:solidFill>
                <a:latin typeface="+mn-lt"/>
                <a:cs typeface="Calibri"/>
              </a:rPr>
              <a:t>Aspect physique</a:t>
            </a:r>
          </a:p>
        </p:txBody>
      </p:sp>
      <p:sp>
        <p:nvSpPr>
          <p:cNvPr id="34" name="Rectangle 33">
            <a:extLst>
              <a:ext uri="{FF2B5EF4-FFF2-40B4-BE49-F238E27FC236}">
                <a16:creationId xmlns:a16="http://schemas.microsoft.com/office/drawing/2014/main" id="{84416FB9-BE96-4F11-A108-0CB61498BF33}"/>
              </a:ext>
            </a:extLst>
          </p:cNvPr>
          <p:cNvSpPr/>
          <p:nvPr/>
        </p:nvSpPr>
        <p:spPr>
          <a:xfrm>
            <a:off x="5578675" y="1897205"/>
            <a:ext cx="1523174" cy="461665"/>
          </a:xfrm>
          <a:prstGeom prst="rect">
            <a:avLst/>
          </a:prstGeom>
        </p:spPr>
        <p:txBody>
          <a:bodyPr wrap="none">
            <a:spAutoFit/>
          </a:bodyPr>
          <a:lstStyle/>
          <a:p>
            <a:pPr algn="ctr">
              <a:defRPr/>
            </a:pPr>
            <a:r>
              <a:rPr lang="fr-BE" dirty="0">
                <a:solidFill>
                  <a:srgbClr val="FF5050"/>
                </a:solidFill>
                <a:latin typeface="+mn-lt"/>
                <a:cs typeface="Calibri"/>
              </a:rPr>
              <a:t>Résultats directs </a:t>
            </a:r>
          </a:p>
          <a:p>
            <a:pPr algn="ctr">
              <a:defRPr/>
            </a:pPr>
            <a:r>
              <a:rPr lang="fr-BE" dirty="0">
                <a:solidFill>
                  <a:srgbClr val="FF5050"/>
                </a:solidFill>
                <a:latin typeface="+mn-lt"/>
                <a:cs typeface="Calibri"/>
              </a:rPr>
              <a:t>des actions</a:t>
            </a:r>
          </a:p>
        </p:txBody>
      </p:sp>
      <p:sp>
        <p:nvSpPr>
          <p:cNvPr id="36" name="Rectangle 35">
            <a:extLst>
              <a:ext uri="{FF2B5EF4-FFF2-40B4-BE49-F238E27FC236}">
                <a16:creationId xmlns:a16="http://schemas.microsoft.com/office/drawing/2014/main" id="{D6AD461D-E05B-41A2-94A5-49DA47A191F6}"/>
              </a:ext>
            </a:extLst>
          </p:cNvPr>
          <p:cNvSpPr/>
          <p:nvPr/>
        </p:nvSpPr>
        <p:spPr>
          <a:xfrm>
            <a:off x="7016023" y="1897205"/>
            <a:ext cx="2138726" cy="461665"/>
          </a:xfrm>
          <a:prstGeom prst="rect">
            <a:avLst/>
          </a:prstGeom>
        </p:spPr>
        <p:txBody>
          <a:bodyPr wrap="none">
            <a:spAutoFit/>
          </a:bodyPr>
          <a:lstStyle/>
          <a:p>
            <a:pPr algn="ctr">
              <a:defRPr/>
            </a:pPr>
            <a:r>
              <a:rPr lang="fr-BE" dirty="0">
                <a:solidFill>
                  <a:srgbClr val="FF5050"/>
                </a:solidFill>
                <a:latin typeface="+mn-lt"/>
                <a:cs typeface="Calibri"/>
              </a:rPr>
              <a:t>Changements conditions </a:t>
            </a:r>
          </a:p>
          <a:p>
            <a:pPr algn="ctr">
              <a:defRPr/>
            </a:pPr>
            <a:r>
              <a:rPr lang="fr-BE" dirty="0">
                <a:solidFill>
                  <a:srgbClr val="FF5050"/>
                </a:solidFill>
                <a:latin typeface="+mn-lt"/>
                <a:cs typeface="Calibri"/>
              </a:rPr>
              <a:t>Sociales / économiques</a:t>
            </a:r>
          </a:p>
        </p:txBody>
      </p:sp>
      <p:sp>
        <p:nvSpPr>
          <p:cNvPr id="37" name="ZoneTexte 51">
            <a:extLst>
              <a:ext uri="{FF2B5EF4-FFF2-40B4-BE49-F238E27FC236}">
                <a16:creationId xmlns:a16="http://schemas.microsoft.com/office/drawing/2014/main" id="{9AA7C6D0-DD3B-4075-8F7E-69A20414EF2D}"/>
              </a:ext>
            </a:extLst>
          </p:cNvPr>
          <p:cNvSpPr txBox="1">
            <a:spLocks noChangeArrowheads="1"/>
          </p:cNvSpPr>
          <p:nvPr/>
        </p:nvSpPr>
        <p:spPr bwMode="auto">
          <a:xfrm>
            <a:off x="539552" y="5805360"/>
            <a:ext cx="3240000" cy="864000"/>
          </a:xfrm>
          <a:prstGeom prst="rect">
            <a:avLst/>
          </a:prstGeom>
          <a:solidFill>
            <a:srgbClr val="2D2D8A"/>
          </a:solidFill>
          <a:ln w="9525">
            <a:noFill/>
            <a:miter lim="800000"/>
            <a:headEnd/>
            <a:tailEnd/>
          </a:ln>
        </p:spPr>
        <p:txBody>
          <a:bodyPr>
            <a:spAutoFit/>
          </a:bodyPr>
          <a:lstStyle/>
          <a:p>
            <a:pPr algn="ctr">
              <a:spcBef>
                <a:spcPts val="0"/>
              </a:spcBef>
            </a:pPr>
            <a:r>
              <a:rPr lang="fr-BE" sz="1600" b="1" dirty="0">
                <a:solidFill>
                  <a:schemeClr val="bg1">
                    <a:lumMod val="95000"/>
                  </a:schemeClr>
                </a:solidFill>
                <a:latin typeface="+mn-lt"/>
                <a:cs typeface="Calibri"/>
              </a:rPr>
              <a:t>Efficience :</a:t>
            </a:r>
          </a:p>
          <a:p>
            <a:pPr algn="ctr">
              <a:spcBef>
                <a:spcPts val="0"/>
              </a:spcBef>
            </a:pPr>
            <a:r>
              <a:rPr lang="fr-BE" sz="1600" b="1" dirty="0">
                <a:solidFill>
                  <a:schemeClr val="bg1">
                    <a:lumMod val="95000"/>
                  </a:schemeClr>
                </a:solidFill>
                <a:latin typeface="+mn-lt"/>
                <a:cs typeface="Calibri"/>
              </a:rPr>
              <a:t>ratio intrant / produit</a:t>
            </a:r>
          </a:p>
        </p:txBody>
      </p:sp>
      <p:sp>
        <p:nvSpPr>
          <p:cNvPr id="38" name="Text Box 19">
            <a:extLst>
              <a:ext uri="{FF2B5EF4-FFF2-40B4-BE49-F238E27FC236}">
                <a16:creationId xmlns:a16="http://schemas.microsoft.com/office/drawing/2014/main" id="{0ABE119C-9B0F-44E5-881F-C0ADC07CDA3F}"/>
              </a:ext>
            </a:extLst>
          </p:cNvPr>
          <p:cNvSpPr txBox="1">
            <a:spLocks noChangeArrowheads="1"/>
          </p:cNvSpPr>
          <p:nvPr/>
        </p:nvSpPr>
        <p:spPr bwMode="auto">
          <a:xfrm>
            <a:off x="5183450" y="5805360"/>
            <a:ext cx="3240000" cy="864000"/>
          </a:xfrm>
          <a:prstGeom prst="rect">
            <a:avLst/>
          </a:prstGeom>
          <a:solidFill>
            <a:srgbClr val="2D2D8A"/>
          </a:solidFill>
          <a:ln w="9525">
            <a:noFill/>
            <a:miter lim="800000"/>
            <a:headEnd/>
            <a:tailEnd/>
          </a:ln>
        </p:spPr>
        <p:txBody>
          <a:bodyPr>
            <a:spAutoFit/>
          </a:bodyPr>
          <a:lstStyle/>
          <a:p>
            <a:pPr algn="ctr">
              <a:spcBef>
                <a:spcPts val="0"/>
              </a:spcBef>
            </a:pPr>
            <a:r>
              <a:rPr lang="fr-BE" sz="1600" b="1" dirty="0">
                <a:solidFill>
                  <a:schemeClr val="bg1">
                    <a:lumMod val="95000"/>
                  </a:schemeClr>
                </a:solidFill>
                <a:latin typeface="+mn-lt"/>
                <a:cs typeface="Calibri"/>
              </a:rPr>
              <a:t>Efficacité : </a:t>
            </a:r>
          </a:p>
          <a:p>
            <a:pPr algn="ctr">
              <a:spcBef>
                <a:spcPts val="0"/>
              </a:spcBef>
            </a:pPr>
            <a:r>
              <a:rPr lang="fr-BE" sz="1600" b="1" dirty="0">
                <a:solidFill>
                  <a:schemeClr val="bg1">
                    <a:lumMod val="95000"/>
                  </a:schemeClr>
                </a:solidFill>
                <a:latin typeface="+mn-lt"/>
                <a:cs typeface="Calibri"/>
              </a:rPr>
              <a:t>Ratio intrant / résultat OU produit / résultat</a:t>
            </a:r>
          </a:p>
        </p:txBody>
      </p:sp>
      <p:grpSp>
        <p:nvGrpSpPr>
          <p:cNvPr id="54" name="Groupe 53">
            <a:extLst>
              <a:ext uri="{FF2B5EF4-FFF2-40B4-BE49-F238E27FC236}">
                <a16:creationId xmlns:a16="http://schemas.microsoft.com/office/drawing/2014/main" id="{C65E89BE-928E-43BD-8F43-A617D63314B3}"/>
              </a:ext>
            </a:extLst>
          </p:cNvPr>
          <p:cNvGrpSpPr/>
          <p:nvPr/>
        </p:nvGrpSpPr>
        <p:grpSpPr>
          <a:xfrm>
            <a:off x="940711" y="3266883"/>
            <a:ext cx="3631290" cy="2394365"/>
            <a:chOff x="940711" y="3266883"/>
            <a:chExt cx="3631290" cy="2394365"/>
          </a:xfrm>
        </p:grpSpPr>
        <p:cxnSp>
          <p:nvCxnSpPr>
            <p:cNvPr id="39" name="Connecteur droit 38">
              <a:extLst>
                <a:ext uri="{FF2B5EF4-FFF2-40B4-BE49-F238E27FC236}">
                  <a16:creationId xmlns:a16="http://schemas.microsoft.com/office/drawing/2014/main" id="{3FB1E719-D93D-45A6-9E83-CD9CD94F5350}"/>
                </a:ext>
              </a:extLst>
            </p:cNvPr>
            <p:cNvCxnSpPr>
              <a:cxnSpLocks/>
              <a:stCxn id="6" idx="2"/>
            </p:cNvCxnSpPr>
            <p:nvPr/>
          </p:nvCxnSpPr>
          <p:spPr bwMode="auto">
            <a:xfrm>
              <a:off x="940711" y="3266883"/>
              <a:ext cx="1179568" cy="2394365"/>
            </a:xfrm>
            <a:prstGeom prst="line">
              <a:avLst/>
            </a:prstGeom>
            <a:noFill/>
            <a:ln>
              <a:solidFill>
                <a:srgbClr val="2D2D8A"/>
              </a:solidFill>
              <a:headEnd type="oval" w="lg" len="lg"/>
              <a:tailEnd type="oval"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5" name="Connecteur droit 44">
              <a:extLst>
                <a:ext uri="{FF2B5EF4-FFF2-40B4-BE49-F238E27FC236}">
                  <a16:creationId xmlns:a16="http://schemas.microsoft.com/office/drawing/2014/main" id="{51277D90-8FFE-4BCA-9D4C-246CE0339FB3}"/>
                </a:ext>
              </a:extLst>
            </p:cNvPr>
            <p:cNvCxnSpPr>
              <a:cxnSpLocks/>
            </p:cNvCxnSpPr>
            <p:nvPr/>
          </p:nvCxnSpPr>
          <p:spPr bwMode="auto">
            <a:xfrm flipH="1">
              <a:off x="2110661" y="3266883"/>
              <a:ext cx="2461340" cy="2389532"/>
            </a:xfrm>
            <a:prstGeom prst="line">
              <a:avLst/>
            </a:prstGeom>
            <a:noFill/>
            <a:ln>
              <a:solidFill>
                <a:srgbClr val="2D2D8A"/>
              </a:solidFill>
              <a:headEnd type="oval" w="lg" len="lg"/>
              <a:tailEnd type="oval"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grpSp>
        <p:nvGrpSpPr>
          <p:cNvPr id="55" name="Groupe 54">
            <a:extLst>
              <a:ext uri="{FF2B5EF4-FFF2-40B4-BE49-F238E27FC236}">
                <a16:creationId xmlns:a16="http://schemas.microsoft.com/office/drawing/2014/main" id="{046C1238-18A7-4287-AF6C-C988AB67C1E0}"/>
              </a:ext>
            </a:extLst>
          </p:cNvPr>
          <p:cNvGrpSpPr/>
          <p:nvPr/>
        </p:nvGrpSpPr>
        <p:grpSpPr>
          <a:xfrm>
            <a:off x="1176707" y="3262050"/>
            <a:ext cx="5693635" cy="2399198"/>
            <a:chOff x="1176707" y="3262050"/>
            <a:chExt cx="5693635" cy="2399198"/>
          </a:xfrm>
        </p:grpSpPr>
        <p:cxnSp>
          <p:nvCxnSpPr>
            <p:cNvPr id="48" name="Connecteur droit 47">
              <a:extLst>
                <a:ext uri="{FF2B5EF4-FFF2-40B4-BE49-F238E27FC236}">
                  <a16:creationId xmlns:a16="http://schemas.microsoft.com/office/drawing/2014/main" id="{0BA16F9A-0441-4838-BAEF-1A7FE5528653}"/>
                </a:ext>
              </a:extLst>
            </p:cNvPr>
            <p:cNvCxnSpPr>
              <a:cxnSpLocks/>
            </p:cNvCxnSpPr>
            <p:nvPr/>
          </p:nvCxnSpPr>
          <p:spPr bwMode="auto">
            <a:xfrm>
              <a:off x="1176707" y="3262050"/>
              <a:ext cx="5693635" cy="2399198"/>
            </a:xfrm>
            <a:prstGeom prst="line">
              <a:avLst/>
            </a:prstGeom>
            <a:noFill/>
            <a:ln>
              <a:solidFill>
                <a:srgbClr val="2D2D8A"/>
              </a:solidFill>
              <a:headEnd type="oval" w="lg" len="lg"/>
              <a:tailEnd type="oval"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51" name="Connecteur droit 50">
              <a:extLst>
                <a:ext uri="{FF2B5EF4-FFF2-40B4-BE49-F238E27FC236}">
                  <a16:creationId xmlns:a16="http://schemas.microsoft.com/office/drawing/2014/main" id="{C3E2B884-7079-45F6-B384-A18202BAC0C8}"/>
                </a:ext>
              </a:extLst>
            </p:cNvPr>
            <p:cNvCxnSpPr>
              <a:cxnSpLocks/>
              <a:stCxn id="9" idx="2"/>
            </p:cNvCxnSpPr>
            <p:nvPr/>
          </p:nvCxnSpPr>
          <p:spPr bwMode="auto">
            <a:xfrm>
              <a:off x="6200594" y="3266883"/>
              <a:ext cx="669748" cy="2389532"/>
            </a:xfrm>
            <a:prstGeom prst="line">
              <a:avLst/>
            </a:prstGeom>
            <a:noFill/>
            <a:ln>
              <a:solidFill>
                <a:srgbClr val="2D2D8A"/>
              </a:solidFill>
              <a:headEnd type="oval" w="lg" len="lg"/>
              <a:tailEnd type="oval"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spTree>
    <p:extLst>
      <p:ext uri="{BB962C8B-B14F-4D97-AF65-F5344CB8AC3E}">
        <p14:creationId xmlns:p14="http://schemas.microsoft.com/office/powerpoint/2010/main" val="304482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8"/>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4"/>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1"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9" grpId="0"/>
      <p:bldP spid="32" grpId="0" animBg="1"/>
      <p:bldP spid="34" grpId="0"/>
      <p:bldP spid="36" grpId="0"/>
      <p:bldP spid="37" grpId="0" animBg="1"/>
      <p:bldP spid="3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49146" y="1850190"/>
            <a:ext cx="8752853"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266700" lvl="1" indent="-266700" defTabSz="457200">
              <a:spcBef>
                <a:spcPts val="600"/>
              </a:spcBef>
              <a:spcAft>
                <a:spcPts val="0"/>
              </a:spcAft>
              <a:buClr>
                <a:srgbClr val="004494"/>
              </a:buClr>
              <a:buSzPct val="75000"/>
              <a:buFont typeface="EC Square Sans Pro" panose="020B0506040000020004" pitchFamily="34" charset="0"/>
              <a:buChar char="‣"/>
              <a:defRPr/>
            </a:pPr>
            <a:r>
              <a:rPr lang="fr-BE" sz="1600" dirty="0">
                <a:solidFill>
                  <a:srgbClr val="FF5050"/>
                </a:solidFill>
              </a:rPr>
              <a:t>Indicateurs de résultats</a:t>
            </a:r>
            <a:r>
              <a:rPr lang="fr-BE" sz="1600" dirty="0">
                <a:solidFill>
                  <a:srgbClr val="004494"/>
                </a:solidFill>
              </a:rPr>
              <a:t>, focalisés à la fois sur quantité et qualité, sont à privilégier car ils:</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encouragent l’élaboration de politiques fondées sur des faits.</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permettent au pays partenaire de choisir les stratégies appropriées.</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encouragent la redevabilité nationale</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Stimulent la demande pour des données et systèmes d’information de qualité.</a:t>
            </a:r>
          </a:p>
          <a:p>
            <a:pPr marL="266700" lvl="1" indent="-266700" defTabSz="457200">
              <a:spcBef>
                <a:spcPts val="18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La possible utilisation d’indicateurs de résultats dépend des intervalles de temps et du système de suivi-évaluation</a:t>
            </a:r>
            <a:r>
              <a:rPr lang="fr-BE" sz="1600" b="0" dirty="0">
                <a:solidFill>
                  <a:srgbClr val="004494"/>
                </a:solidFill>
              </a:rPr>
              <a:t> (requiert des systèmes d’information statistiques de grande qualité).</a:t>
            </a:r>
          </a:p>
          <a:p>
            <a:pPr marL="266700" lvl="1" indent="-266700" defTabSz="457200">
              <a:spcBef>
                <a:spcPts val="18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Employer des indicateurs d’ </a:t>
            </a:r>
            <a:r>
              <a:rPr lang="fr-BE" sz="1600" dirty="0">
                <a:solidFill>
                  <a:srgbClr val="FF5050"/>
                </a:solidFill>
              </a:rPr>
              <a:t>intrant</a:t>
            </a:r>
            <a:r>
              <a:rPr lang="fr-BE" sz="1600" dirty="0">
                <a:solidFill>
                  <a:srgbClr val="004494"/>
                </a:solidFill>
              </a:rPr>
              <a:t>, de </a:t>
            </a:r>
            <a:r>
              <a:rPr lang="fr-BE" sz="1600" dirty="0">
                <a:solidFill>
                  <a:srgbClr val="FF5050"/>
                </a:solidFill>
              </a:rPr>
              <a:t>processus</a:t>
            </a:r>
            <a:r>
              <a:rPr lang="fr-BE" sz="1600" dirty="0">
                <a:solidFill>
                  <a:srgbClr val="004494"/>
                </a:solidFill>
              </a:rPr>
              <a:t> et de </a:t>
            </a:r>
            <a:r>
              <a:rPr lang="fr-BE" sz="1600" dirty="0">
                <a:solidFill>
                  <a:srgbClr val="FF5050"/>
                </a:solidFill>
              </a:rPr>
              <a:t>produit</a:t>
            </a:r>
            <a:r>
              <a:rPr lang="fr-BE" sz="1600" dirty="0">
                <a:solidFill>
                  <a:srgbClr val="004494"/>
                </a:solidFill>
              </a:rPr>
              <a:t> peut être approprié quand :</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il existe des inquiétudes spécifiques à ces niveaux.</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la performance doit être mesurée dans le court terme.</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l’AB cible l’amélioration du cadre règlementaire.</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r>
              <a:rPr lang="fr-BE" sz="1400" b="0" dirty="0">
                <a:solidFill>
                  <a:srgbClr val="004494"/>
                </a:solidFill>
              </a:rPr>
              <a:t>les statistiques et information relatives aux résultats ne sont pas (encore) disponibles ou ne sont pas fiables. </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endParaRPr lang="fr-BE" sz="1600" b="0"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96752"/>
            <a:ext cx="8460000" cy="773278"/>
          </a:xfrm>
        </p:spPr>
        <p:txBody>
          <a:bodyPr/>
          <a:lstStyle/>
          <a:p>
            <a:pPr marL="0"/>
            <a:r>
              <a:rPr lang="fr-BE" sz="2400" cap="all" dirty="0">
                <a:solidFill>
                  <a:srgbClr val="004494"/>
                </a:solidFill>
                <a:latin typeface="+mn-lt"/>
              </a:rPr>
              <a:t>Indicateurs pour décaissement des TV</a:t>
            </a:r>
          </a:p>
        </p:txBody>
      </p:sp>
    </p:spTree>
    <p:extLst>
      <p:ext uri="{BB962C8B-B14F-4D97-AF65-F5344CB8AC3E}">
        <p14:creationId xmlns:p14="http://schemas.microsoft.com/office/powerpoint/2010/main" val="32797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16</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179512" y="1012055"/>
            <a:ext cx="8460000" cy="773278"/>
          </a:xfrm>
        </p:spPr>
        <p:txBody>
          <a:bodyPr/>
          <a:lstStyle/>
          <a:p>
            <a:pPr marL="0"/>
            <a:r>
              <a:rPr lang="fr-BE" sz="2400" cap="all">
                <a:solidFill>
                  <a:srgbClr val="004494"/>
                </a:solidFill>
                <a:latin typeface="+mn-lt"/>
              </a:rPr>
              <a:t>Fiche de documentation des indicateurs</a:t>
            </a:r>
          </a:p>
        </p:txBody>
      </p:sp>
      <p:graphicFrame>
        <p:nvGraphicFramePr>
          <p:cNvPr id="9" name="Table 1">
            <a:extLst>
              <a:ext uri="{FF2B5EF4-FFF2-40B4-BE49-F238E27FC236}">
                <a16:creationId xmlns:a16="http://schemas.microsoft.com/office/drawing/2014/main" id="{6FB5F66E-5943-4FEE-9202-4A0BBA0FC0D7}"/>
              </a:ext>
            </a:extLst>
          </p:cNvPr>
          <p:cNvGraphicFramePr>
            <a:graphicFrameLocks noGrp="1"/>
          </p:cNvGraphicFramePr>
          <p:nvPr>
            <p:extLst>
              <p:ext uri="{D42A27DB-BD31-4B8C-83A1-F6EECF244321}">
                <p14:modId xmlns:p14="http://schemas.microsoft.com/office/powerpoint/2010/main" val="3541105549"/>
              </p:ext>
            </p:extLst>
          </p:nvPr>
        </p:nvGraphicFramePr>
        <p:xfrm>
          <a:off x="62136" y="1556792"/>
          <a:ext cx="8902352" cy="4977210"/>
        </p:xfrm>
        <a:graphic>
          <a:graphicData uri="http://schemas.openxmlformats.org/drawingml/2006/table">
            <a:tbl>
              <a:tblPr firstRow="1" firstCol="1" bandRow="1">
                <a:tableStyleId>{5C22544A-7EE6-4342-B048-85BDC9FD1C3A}</a:tableStyleId>
              </a:tblPr>
              <a:tblGrid>
                <a:gridCol w="2549553">
                  <a:extLst>
                    <a:ext uri="{9D8B030D-6E8A-4147-A177-3AD203B41FA5}">
                      <a16:colId xmlns:a16="http://schemas.microsoft.com/office/drawing/2014/main" val="20000"/>
                    </a:ext>
                  </a:extLst>
                </a:gridCol>
                <a:gridCol w="6352799">
                  <a:extLst>
                    <a:ext uri="{9D8B030D-6E8A-4147-A177-3AD203B41FA5}">
                      <a16:colId xmlns:a16="http://schemas.microsoft.com/office/drawing/2014/main" val="20001"/>
                    </a:ext>
                  </a:extLst>
                </a:gridCol>
              </a:tblGrid>
              <a:tr h="342911">
                <a:tc>
                  <a:txBody>
                    <a:bodyPr/>
                    <a:lstStyle/>
                    <a:p>
                      <a:pPr algn="just">
                        <a:spcBef>
                          <a:spcPts val="300"/>
                        </a:spcBef>
                        <a:spcAft>
                          <a:spcPts val="300"/>
                        </a:spcAft>
                      </a:pPr>
                      <a:r>
                        <a:rPr lang="fr-BE" sz="1050" u="none" baseline="0" dirty="0">
                          <a:ln>
                            <a:noFill/>
                          </a:ln>
                          <a:solidFill>
                            <a:schemeClr val="bg1">
                              <a:lumMod val="95000"/>
                            </a:schemeClr>
                          </a:solidFill>
                          <a:effectLst/>
                        </a:rPr>
                        <a:t>INDICATEUR nº X</a:t>
                      </a:r>
                      <a:endParaRPr lang="fr-BE" sz="1100" u="none" baseline="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u="none" baseline="0" dirty="0">
                          <a:ln>
                            <a:noFill/>
                          </a:ln>
                          <a:solidFill>
                            <a:schemeClr val="bg1">
                              <a:lumMod val="95000"/>
                            </a:schemeClr>
                          </a:solidFill>
                          <a:effectLst/>
                        </a:rPr>
                        <a:t>INTITULE</a:t>
                      </a:r>
                      <a:endParaRPr lang="fr-BE" sz="1050" u="none" baseline="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extLst>
                  <a:ext uri="{0D108BD9-81ED-4DB2-BD59-A6C34878D82A}">
                    <a16:rowId xmlns:a16="http://schemas.microsoft.com/office/drawing/2014/main" val="10000"/>
                  </a:ext>
                </a:extLst>
              </a:tr>
              <a:tr h="274331">
                <a:tc>
                  <a:txBody>
                    <a:bodyPr/>
                    <a:lstStyle/>
                    <a:p>
                      <a:pPr algn="just">
                        <a:spcBef>
                          <a:spcPts val="300"/>
                        </a:spcBef>
                        <a:spcAft>
                          <a:spcPts val="300"/>
                        </a:spcAft>
                      </a:pPr>
                      <a:r>
                        <a:rPr lang="fr-BE" sz="1050" dirty="0">
                          <a:ln>
                            <a:noFill/>
                          </a:ln>
                          <a:solidFill>
                            <a:schemeClr val="bg1">
                              <a:lumMod val="95000"/>
                            </a:schemeClr>
                          </a:solidFill>
                          <a:effectLst/>
                        </a:rPr>
                        <a:t>Politique</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Référence à la politique du pays partenaire</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1"/>
                  </a:ext>
                </a:extLst>
              </a:tr>
              <a:tr h="259088">
                <a:tc>
                  <a:txBody>
                    <a:bodyPr/>
                    <a:lstStyle/>
                    <a:p>
                      <a:pPr algn="just">
                        <a:spcBef>
                          <a:spcPts val="300"/>
                        </a:spcBef>
                        <a:spcAft>
                          <a:spcPts val="300"/>
                        </a:spcAft>
                      </a:pPr>
                      <a:r>
                        <a:rPr lang="fr-BE" sz="1050" dirty="0">
                          <a:ln>
                            <a:noFill/>
                          </a:ln>
                          <a:solidFill>
                            <a:schemeClr val="bg1">
                              <a:lumMod val="95000"/>
                            </a:schemeClr>
                          </a:solidFill>
                          <a:effectLst/>
                        </a:rPr>
                        <a:t>Objectif</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Référence à l'objectif concerné au sein de la politique</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2"/>
                  </a:ext>
                </a:extLst>
              </a:tr>
              <a:tr h="281941">
                <a:tc>
                  <a:txBody>
                    <a:bodyPr/>
                    <a:lstStyle/>
                    <a:p>
                      <a:pPr algn="just">
                        <a:spcBef>
                          <a:spcPts val="300"/>
                        </a:spcBef>
                        <a:spcAft>
                          <a:spcPts val="300"/>
                        </a:spcAft>
                      </a:pPr>
                      <a:r>
                        <a:rPr lang="fr-BE" sz="1050" dirty="0">
                          <a:ln>
                            <a:noFill/>
                          </a:ln>
                          <a:solidFill>
                            <a:schemeClr val="bg1">
                              <a:lumMod val="95000"/>
                            </a:schemeClr>
                          </a:solidFill>
                          <a:effectLst/>
                        </a:rPr>
                        <a:t>Service </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Nom du service utilisateur de l'indicateur dans le cadre de la politique considérée</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3"/>
                  </a:ext>
                </a:extLst>
              </a:tr>
              <a:tr h="281963">
                <a:tc>
                  <a:txBody>
                    <a:bodyPr/>
                    <a:lstStyle/>
                    <a:p>
                      <a:pPr algn="just">
                        <a:spcBef>
                          <a:spcPts val="300"/>
                        </a:spcBef>
                        <a:spcAft>
                          <a:spcPts val="300"/>
                        </a:spcAft>
                      </a:pPr>
                      <a:r>
                        <a:rPr lang="fr-BE" sz="1050" dirty="0">
                          <a:ln>
                            <a:noFill/>
                          </a:ln>
                          <a:solidFill>
                            <a:schemeClr val="bg1">
                              <a:lumMod val="95000"/>
                            </a:schemeClr>
                          </a:solidFill>
                          <a:effectLst/>
                        </a:rPr>
                        <a:t>Type d’indicateur</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Processus / intrant / produit / résultat</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4"/>
                  </a:ext>
                </a:extLst>
              </a:tr>
              <a:tr h="205749">
                <a:tc>
                  <a:txBody>
                    <a:bodyPr/>
                    <a:lstStyle/>
                    <a:p>
                      <a:pPr algn="just">
                        <a:spcBef>
                          <a:spcPts val="300"/>
                        </a:spcBef>
                        <a:spcAft>
                          <a:spcPts val="300"/>
                        </a:spcAft>
                      </a:pPr>
                      <a:r>
                        <a:rPr lang="fr-BE" sz="1050" dirty="0">
                          <a:ln>
                            <a:noFill/>
                          </a:ln>
                          <a:solidFill>
                            <a:schemeClr val="bg1">
                              <a:lumMod val="95000"/>
                            </a:schemeClr>
                          </a:solidFill>
                          <a:effectLst/>
                        </a:rPr>
                        <a:t>Unité de mesure</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Par exemple, %, monnaie nationale, km ou autres unités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5"/>
                  </a:ext>
                </a:extLst>
              </a:tr>
              <a:tr h="253110">
                <a:tc>
                  <a:txBody>
                    <a:bodyPr/>
                    <a:lstStyle/>
                    <a:p>
                      <a:pPr algn="just">
                        <a:spcBef>
                          <a:spcPts val="300"/>
                        </a:spcBef>
                        <a:spcAft>
                          <a:spcPts val="300"/>
                        </a:spcAft>
                      </a:pPr>
                      <a:r>
                        <a:rPr lang="fr-BE" sz="1050" dirty="0">
                          <a:ln>
                            <a:noFill/>
                          </a:ln>
                          <a:solidFill>
                            <a:schemeClr val="bg1">
                              <a:lumMod val="95000"/>
                            </a:schemeClr>
                          </a:solidFill>
                          <a:effectLst/>
                        </a:rPr>
                        <a:t>Méthode de calcul</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Formule exacte (par exemple, numérateur et dénominateur d'un ratio)</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6"/>
                  </a:ext>
                </a:extLst>
              </a:tr>
              <a:tr h="253110">
                <a:tc>
                  <a:txBody>
                    <a:bodyPr/>
                    <a:lstStyle/>
                    <a:p>
                      <a:pPr algn="just">
                        <a:spcBef>
                          <a:spcPts val="300"/>
                        </a:spcBef>
                        <a:spcAft>
                          <a:spcPts val="300"/>
                        </a:spcAft>
                      </a:pPr>
                      <a:r>
                        <a:rPr lang="fr-BE" sz="1050" dirty="0">
                          <a:ln>
                            <a:noFill/>
                          </a:ln>
                          <a:solidFill>
                            <a:schemeClr val="bg1">
                              <a:lumMod val="95000"/>
                            </a:schemeClr>
                          </a:solidFill>
                          <a:effectLst/>
                        </a:rPr>
                        <a:t>Ventilation </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Par exemple, par sexe, zone géographique ou groupe de population</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7"/>
                  </a:ext>
                </a:extLst>
              </a:tr>
              <a:tr h="270096">
                <a:tc>
                  <a:txBody>
                    <a:bodyPr/>
                    <a:lstStyle/>
                    <a:p>
                      <a:pPr algn="just">
                        <a:spcBef>
                          <a:spcPts val="300"/>
                        </a:spcBef>
                        <a:spcAft>
                          <a:spcPts val="300"/>
                        </a:spcAft>
                      </a:pPr>
                      <a:r>
                        <a:rPr lang="fr-BE" sz="1050" dirty="0">
                          <a:ln>
                            <a:noFill/>
                          </a:ln>
                          <a:solidFill>
                            <a:schemeClr val="bg1">
                              <a:lumMod val="95000"/>
                            </a:schemeClr>
                          </a:solidFill>
                          <a:effectLst/>
                        </a:rPr>
                        <a:t>Méthode collecte des données</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Par exemple, collecte administrative ou enquête</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8"/>
                  </a:ext>
                </a:extLst>
              </a:tr>
              <a:tr h="253110">
                <a:tc>
                  <a:txBody>
                    <a:bodyPr/>
                    <a:lstStyle/>
                    <a:p>
                      <a:pPr algn="just">
                        <a:spcBef>
                          <a:spcPts val="300"/>
                        </a:spcBef>
                        <a:spcAft>
                          <a:spcPts val="300"/>
                        </a:spcAft>
                      </a:pPr>
                      <a:r>
                        <a:rPr lang="fr-BE" sz="1050" dirty="0">
                          <a:ln>
                            <a:noFill/>
                          </a:ln>
                          <a:solidFill>
                            <a:schemeClr val="bg1">
                              <a:lumMod val="95000"/>
                            </a:schemeClr>
                          </a:solidFill>
                          <a:effectLst/>
                        </a:rPr>
                        <a:t>Périodicité de la mesure</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Par exemple, mensuelle, annuelle ou tous les 3 ans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09"/>
                  </a:ext>
                </a:extLst>
              </a:tr>
              <a:tr h="270096">
                <a:tc>
                  <a:txBody>
                    <a:bodyPr/>
                    <a:lstStyle/>
                    <a:p>
                      <a:pPr algn="just">
                        <a:spcBef>
                          <a:spcPts val="300"/>
                        </a:spcBef>
                        <a:spcAft>
                          <a:spcPts val="300"/>
                        </a:spcAft>
                      </a:pPr>
                      <a:r>
                        <a:rPr lang="fr-BE" sz="1050" dirty="0">
                          <a:ln>
                            <a:noFill/>
                          </a:ln>
                          <a:solidFill>
                            <a:schemeClr val="bg1">
                              <a:lumMod val="95000"/>
                            </a:schemeClr>
                          </a:solidFill>
                          <a:effectLst/>
                        </a:rPr>
                        <a:t>Service responsable</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Service(s) chargé(s) de la collecte, du traitement et de la publication des données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0"/>
                  </a:ext>
                </a:extLst>
              </a:tr>
              <a:tr h="253110">
                <a:tc>
                  <a:txBody>
                    <a:bodyPr/>
                    <a:lstStyle/>
                    <a:p>
                      <a:pPr algn="just">
                        <a:spcBef>
                          <a:spcPts val="300"/>
                        </a:spcBef>
                        <a:spcAft>
                          <a:spcPts val="300"/>
                        </a:spcAft>
                      </a:pPr>
                      <a:r>
                        <a:rPr lang="fr-BE" sz="1050" dirty="0">
                          <a:ln>
                            <a:noFill/>
                          </a:ln>
                          <a:solidFill>
                            <a:schemeClr val="bg1">
                              <a:lumMod val="95000"/>
                            </a:schemeClr>
                          </a:solidFill>
                          <a:effectLst/>
                        </a:rPr>
                        <a:t>Date de livraison</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Calendrier pour la publication des données et des documents connexes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1"/>
                  </a:ext>
                </a:extLst>
              </a:tr>
              <a:tr h="479204">
                <a:tc>
                  <a:txBody>
                    <a:bodyPr/>
                    <a:lstStyle/>
                    <a:p>
                      <a:pPr algn="just">
                        <a:spcBef>
                          <a:spcPts val="300"/>
                        </a:spcBef>
                        <a:spcAft>
                          <a:spcPts val="300"/>
                        </a:spcAft>
                      </a:pPr>
                      <a:r>
                        <a:rPr lang="fr-BE" sz="1050" dirty="0">
                          <a:ln>
                            <a:noFill/>
                          </a:ln>
                          <a:solidFill>
                            <a:schemeClr val="bg1">
                              <a:lumMod val="95000"/>
                            </a:schemeClr>
                          </a:solidFill>
                          <a:effectLst/>
                        </a:rPr>
                        <a:t>Limites et biais</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Faiblesses méthodologiques, caractéristiques statistiques (par ex. précision, intervalle de confiance, couverture attendue ou exhaustivité) ou, dans le cas d'indicateurs de substitution, le biais par rapport à l'indicateur souhaité</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2"/>
                  </a:ext>
                </a:extLst>
              </a:tr>
              <a:tr h="379534">
                <a:tc>
                  <a:txBody>
                    <a:bodyPr/>
                    <a:lstStyle/>
                    <a:p>
                      <a:pPr algn="just">
                        <a:spcBef>
                          <a:spcPts val="300"/>
                        </a:spcBef>
                        <a:spcAft>
                          <a:spcPts val="300"/>
                        </a:spcAft>
                      </a:pPr>
                      <a:r>
                        <a:rPr lang="fr-BE" sz="1050" dirty="0">
                          <a:ln>
                            <a:noFill/>
                          </a:ln>
                          <a:solidFill>
                            <a:schemeClr val="bg1">
                              <a:lumMod val="95000"/>
                            </a:schemeClr>
                          </a:solidFill>
                          <a:effectLst/>
                        </a:rPr>
                        <a:t>Moyens d'interprétation</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Importance au regard de la politique – quel phénomène est effectivement mesuré? Quelles informations les autres indicateurs peuvent-ils apporter en lien avec le présent indicateur?</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3"/>
                  </a:ext>
                </a:extLst>
              </a:tr>
              <a:tr h="379665">
                <a:tc>
                  <a:txBody>
                    <a:bodyPr/>
                    <a:lstStyle/>
                    <a:p>
                      <a:pPr algn="just">
                        <a:spcBef>
                          <a:spcPts val="300"/>
                        </a:spcBef>
                        <a:spcAft>
                          <a:spcPts val="300"/>
                        </a:spcAft>
                      </a:pPr>
                      <a:r>
                        <a:rPr lang="fr-BE" sz="1050" dirty="0">
                          <a:ln>
                            <a:noFill/>
                          </a:ln>
                          <a:solidFill>
                            <a:schemeClr val="bg1">
                              <a:lumMod val="95000"/>
                            </a:schemeClr>
                          </a:solidFill>
                          <a:effectLst/>
                        </a:rPr>
                        <a:t>Modification méthodologique</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Indiquer si le service responsable de la production de l'indicateur envisage de modifier la méthode de calcul ou de collecte des données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4"/>
                  </a:ext>
                </a:extLst>
              </a:tr>
              <a:tr h="270096">
                <a:tc>
                  <a:txBody>
                    <a:bodyPr/>
                    <a:lstStyle/>
                    <a:p>
                      <a:pPr algn="just">
                        <a:spcBef>
                          <a:spcPts val="300"/>
                        </a:spcBef>
                        <a:spcAft>
                          <a:spcPts val="300"/>
                        </a:spcAft>
                      </a:pPr>
                      <a:r>
                        <a:rPr lang="fr-BE" sz="1050" dirty="0">
                          <a:ln>
                            <a:noFill/>
                          </a:ln>
                          <a:solidFill>
                            <a:schemeClr val="bg1">
                              <a:lumMod val="95000"/>
                            </a:schemeClr>
                          </a:solidFill>
                          <a:effectLst/>
                        </a:rPr>
                        <a:t>Situation de référence</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Année et valeur (ou état d'avancement pour les indicateurs de processus)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5"/>
                  </a:ext>
                </a:extLst>
              </a:tr>
              <a:tr h="270096">
                <a:tc>
                  <a:txBody>
                    <a:bodyPr/>
                    <a:lstStyle/>
                    <a:p>
                      <a:pPr algn="just">
                        <a:spcBef>
                          <a:spcPts val="300"/>
                        </a:spcBef>
                        <a:spcAft>
                          <a:spcPts val="300"/>
                        </a:spcAft>
                      </a:pPr>
                      <a:r>
                        <a:rPr lang="fr-BE" sz="1050" dirty="0">
                          <a:ln>
                            <a:noFill/>
                          </a:ln>
                          <a:solidFill>
                            <a:schemeClr val="bg1">
                              <a:lumMod val="95000"/>
                            </a:schemeClr>
                          </a:solidFill>
                          <a:effectLst/>
                        </a:rPr>
                        <a:t>Cibles visées</a:t>
                      </a:r>
                      <a:endParaRPr lang="fr-BE" sz="1100" dirty="0">
                        <a:ln>
                          <a:noFill/>
                        </a:ln>
                        <a:solidFill>
                          <a:schemeClr val="bg1">
                            <a:lumMod val="9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solidFill>
                      <a:srgbClr val="2D2D8A"/>
                    </a:solidFill>
                  </a:tcPr>
                </a:tc>
                <a:tc>
                  <a:txBody>
                    <a:bodyPr/>
                    <a:lstStyle/>
                    <a:p>
                      <a:pPr algn="just">
                        <a:spcBef>
                          <a:spcPts val="300"/>
                        </a:spcBef>
                        <a:spcAft>
                          <a:spcPts val="300"/>
                        </a:spcAft>
                      </a:pPr>
                      <a:r>
                        <a:rPr lang="fr-BE" sz="1000" dirty="0">
                          <a:ln>
                            <a:noFill/>
                          </a:ln>
                          <a:solidFill>
                            <a:schemeClr val="tx1">
                              <a:lumMod val="75000"/>
                              <a:lumOff val="25000"/>
                            </a:schemeClr>
                          </a:solidFill>
                          <a:effectLst/>
                        </a:rPr>
                        <a:t>Années et valeurs (ou avancement attendu pour les indicateurs de processus)</a:t>
                      </a:r>
                      <a:endParaRPr lang="fr-BE" sz="1050" dirty="0">
                        <a:ln>
                          <a:noFill/>
                        </a:ln>
                        <a:solidFill>
                          <a:schemeClr val="tx1">
                            <a:lumMod val="75000"/>
                            <a:lumOff val="2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6571" marR="46571" marT="0" marB="0" anchor="ctr"/>
                </a:tc>
                <a:extLst>
                  <a:ext uri="{0D108BD9-81ED-4DB2-BD59-A6C34878D82A}">
                    <a16:rowId xmlns:a16="http://schemas.microsoft.com/office/drawing/2014/main" val="10016"/>
                  </a:ext>
                </a:extLst>
              </a:tr>
            </a:tbl>
          </a:graphicData>
        </a:graphic>
      </p:graphicFrame>
      <p:sp>
        <p:nvSpPr>
          <p:cNvPr id="12" name="TextBox 8">
            <a:extLst>
              <a:ext uri="{FF2B5EF4-FFF2-40B4-BE49-F238E27FC236}">
                <a16:creationId xmlns:a16="http://schemas.microsoft.com/office/drawing/2014/main" id="{FC1DC6B8-9AD6-4D44-943B-AC86DB747AD0}"/>
              </a:ext>
            </a:extLst>
          </p:cNvPr>
          <p:cNvSpPr txBox="1"/>
          <p:nvPr/>
        </p:nvSpPr>
        <p:spPr>
          <a:xfrm>
            <a:off x="179512" y="6557500"/>
            <a:ext cx="1380506" cy="276999"/>
          </a:xfrm>
          <a:prstGeom prst="rect">
            <a:avLst/>
          </a:prstGeom>
          <a:noFill/>
        </p:spPr>
        <p:txBody>
          <a:bodyPr wrap="none" rtlCol="0">
            <a:spAutoFit/>
          </a:bodyPr>
          <a:lstStyle/>
          <a:p>
            <a:r>
              <a:rPr lang="fr-BE" b="1" i="1">
                <a:solidFill>
                  <a:schemeClr val="bg1">
                    <a:lumMod val="95000"/>
                  </a:schemeClr>
                </a:solidFill>
                <a:latin typeface="+mn-lt"/>
              </a:rPr>
              <a:t>Voir annexe 8</a:t>
            </a:r>
          </a:p>
        </p:txBody>
      </p:sp>
    </p:spTree>
    <p:extLst>
      <p:ext uri="{BB962C8B-B14F-4D97-AF65-F5344CB8AC3E}">
        <p14:creationId xmlns:p14="http://schemas.microsoft.com/office/powerpoint/2010/main" val="353859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26" name="Rectangle 25">
            <a:extLst>
              <a:ext uri="{FF2B5EF4-FFF2-40B4-BE49-F238E27FC236}">
                <a16:creationId xmlns:a16="http://schemas.microsoft.com/office/drawing/2014/main" id="{E0183033-5B6E-4D16-9485-9132F83C59CD}"/>
              </a:ext>
            </a:extLst>
          </p:cNvPr>
          <p:cNvSpPr/>
          <p:nvPr/>
        </p:nvSpPr>
        <p:spPr bwMode="auto">
          <a:xfrm>
            <a:off x="135626" y="3370265"/>
            <a:ext cx="2139070" cy="304888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286584" y="1442654"/>
            <a:ext cx="8460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2400" cap="all" dirty="0">
                <a:latin typeface="+mn-lt"/>
              </a:rPr>
              <a:t>Choix à opérer dans la conception</a:t>
            </a:r>
            <a:br>
              <a:rPr lang="fr-BE" sz="2400" cap="all" dirty="0">
                <a:latin typeface="+mn-lt"/>
              </a:rPr>
            </a:br>
            <a:r>
              <a:rPr lang="fr-BE" sz="2400" cap="all" dirty="0">
                <a:latin typeface="+mn-lt"/>
              </a:rPr>
              <a:t>des tranches variables</a:t>
            </a:r>
          </a:p>
          <a:p>
            <a:pPr marL="0" algn="ctr"/>
            <a:endParaRPr lang="fr-BE" sz="2800" cap="all" dirty="0">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17</a:t>
            </a:fld>
            <a:endParaRPr lang="en-GB" sz="1100" b="1">
              <a:solidFill>
                <a:schemeClr val="bg1"/>
              </a:solidFill>
              <a:latin typeface="+mn-lt"/>
            </a:endParaRPr>
          </a:p>
        </p:txBody>
      </p:sp>
      <p:sp>
        <p:nvSpPr>
          <p:cNvPr id="14" name="Flèche : pentagone 13">
            <a:extLst>
              <a:ext uri="{FF2B5EF4-FFF2-40B4-BE49-F238E27FC236}">
                <a16:creationId xmlns:a16="http://schemas.microsoft.com/office/drawing/2014/main" id="{1D3FE135-CF23-4EC5-A46A-3E5D679143FD}"/>
              </a:ext>
            </a:extLst>
          </p:cNvPr>
          <p:cNvSpPr/>
          <p:nvPr/>
        </p:nvSpPr>
        <p:spPr bwMode="auto">
          <a:xfrm rot="16200000">
            <a:off x="651571" y="1804262"/>
            <a:ext cx="1114976" cy="2125164"/>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5" name="Espace réservé du contenu 2">
            <a:extLst>
              <a:ext uri="{FF2B5EF4-FFF2-40B4-BE49-F238E27FC236}">
                <a16:creationId xmlns:a16="http://schemas.microsoft.com/office/drawing/2014/main" id="{A7A49DB9-A323-4153-9A0F-F5D37F4FC24D}"/>
              </a:ext>
            </a:extLst>
          </p:cNvPr>
          <p:cNvSpPr txBox="1">
            <a:spLocks/>
          </p:cNvSpPr>
          <p:nvPr/>
        </p:nvSpPr>
        <p:spPr bwMode="auto">
          <a:xfrm>
            <a:off x="135078" y="2753656"/>
            <a:ext cx="2125165" cy="674723"/>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Montant et échelonnement des tranches</a:t>
            </a:r>
          </a:p>
        </p:txBody>
      </p:sp>
      <p:sp>
        <p:nvSpPr>
          <p:cNvPr id="16" name="Ellipse 15">
            <a:extLst>
              <a:ext uri="{FF2B5EF4-FFF2-40B4-BE49-F238E27FC236}">
                <a16:creationId xmlns:a16="http://schemas.microsoft.com/office/drawing/2014/main" id="{7A6F25A3-5CD9-4935-960E-2F66D67FABF4}"/>
              </a:ext>
            </a:extLst>
          </p:cNvPr>
          <p:cNvSpPr/>
          <p:nvPr/>
        </p:nvSpPr>
        <p:spPr bwMode="auto">
          <a:xfrm>
            <a:off x="960982" y="237301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7" name="Rectangle 16">
            <a:extLst>
              <a:ext uri="{FF2B5EF4-FFF2-40B4-BE49-F238E27FC236}">
                <a16:creationId xmlns:a16="http://schemas.microsoft.com/office/drawing/2014/main" id="{246F7E7A-43FF-46CC-9DAB-2C8A42F1A7B3}"/>
              </a:ext>
            </a:extLst>
          </p:cNvPr>
          <p:cNvSpPr/>
          <p:nvPr/>
        </p:nvSpPr>
        <p:spPr bwMode="auto">
          <a:xfrm>
            <a:off x="1656742" y="1835944"/>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4" name="Ellipse 23">
            <a:extLst>
              <a:ext uri="{FF2B5EF4-FFF2-40B4-BE49-F238E27FC236}">
                <a16:creationId xmlns:a16="http://schemas.microsoft.com/office/drawing/2014/main" id="{312615C2-F2EA-45EC-BD4E-A79C38BB750F}"/>
              </a:ext>
            </a:extLst>
          </p:cNvPr>
          <p:cNvSpPr/>
          <p:nvPr/>
        </p:nvSpPr>
        <p:spPr bwMode="auto">
          <a:xfrm>
            <a:off x="7287602" y="1835944"/>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29" name="Espace réservé du contenu 8">
            <a:extLst>
              <a:ext uri="{FF2B5EF4-FFF2-40B4-BE49-F238E27FC236}">
                <a16:creationId xmlns:a16="http://schemas.microsoft.com/office/drawing/2014/main" id="{17EE0EA7-97CA-4C48-8493-09B9FA04A713}"/>
              </a:ext>
            </a:extLst>
          </p:cNvPr>
          <p:cNvSpPr txBox="1">
            <a:spLocks/>
          </p:cNvSpPr>
          <p:nvPr/>
        </p:nvSpPr>
        <p:spPr>
          <a:xfrm>
            <a:off x="138952" y="2088704"/>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br>
              <a:rPr lang="fr-BE" sz="2000" b="1" i="0" strike="sngStrike" kern="0" dirty="0">
                <a:solidFill>
                  <a:srgbClr val="2D9E48"/>
                </a:solidFill>
                <a:latin typeface="+mn-lt"/>
              </a:rPr>
            </a:br>
            <a:r>
              <a:rPr lang="fr-BE" sz="2000" b="1" i="0" kern="0" dirty="0">
                <a:solidFill>
                  <a:srgbClr val="2D9E48"/>
                </a:solidFill>
                <a:latin typeface="+mn-lt"/>
              </a:rPr>
              <a:t>1</a:t>
            </a:r>
          </a:p>
        </p:txBody>
      </p:sp>
      <p:sp>
        <p:nvSpPr>
          <p:cNvPr id="52" name="Flèche : pentagone 51">
            <a:extLst>
              <a:ext uri="{FF2B5EF4-FFF2-40B4-BE49-F238E27FC236}">
                <a16:creationId xmlns:a16="http://schemas.microsoft.com/office/drawing/2014/main" id="{0A2EF537-CB16-41D5-A0D6-260153EDD1D3}"/>
              </a:ext>
            </a:extLst>
          </p:cNvPr>
          <p:cNvSpPr/>
          <p:nvPr/>
        </p:nvSpPr>
        <p:spPr bwMode="auto">
          <a:xfrm rot="16200000">
            <a:off x="2920315" y="1828063"/>
            <a:ext cx="1067373" cy="2125164"/>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3" name="Espace réservé du contenu 2">
            <a:extLst>
              <a:ext uri="{FF2B5EF4-FFF2-40B4-BE49-F238E27FC236}">
                <a16:creationId xmlns:a16="http://schemas.microsoft.com/office/drawing/2014/main" id="{40EEA4FB-F806-422B-B45D-3A039CC49CE1}"/>
              </a:ext>
            </a:extLst>
          </p:cNvPr>
          <p:cNvSpPr txBox="1">
            <a:spLocks/>
          </p:cNvSpPr>
          <p:nvPr/>
        </p:nvSpPr>
        <p:spPr bwMode="auto">
          <a:xfrm>
            <a:off x="239142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Sélection et pondération des indicateurs</a:t>
            </a:r>
          </a:p>
        </p:txBody>
      </p:sp>
      <p:sp>
        <p:nvSpPr>
          <p:cNvPr id="54" name="Ellipse 53">
            <a:extLst>
              <a:ext uri="{FF2B5EF4-FFF2-40B4-BE49-F238E27FC236}">
                <a16:creationId xmlns:a16="http://schemas.microsoft.com/office/drawing/2014/main" id="{2D9D49FB-E167-4832-B969-D82A29F171E7}"/>
              </a:ext>
            </a:extLst>
          </p:cNvPr>
          <p:cNvSpPr/>
          <p:nvPr/>
        </p:nvSpPr>
        <p:spPr bwMode="auto">
          <a:xfrm>
            <a:off x="3204611" y="2401416"/>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5" name="Rectangle 54">
            <a:extLst>
              <a:ext uri="{FF2B5EF4-FFF2-40B4-BE49-F238E27FC236}">
                <a16:creationId xmlns:a16="http://schemas.microsoft.com/office/drawing/2014/main" id="{3153FE2F-4ACD-4E96-88B5-054563C59BF8}"/>
              </a:ext>
            </a:extLst>
          </p:cNvPr>
          <p:cNvSpPr/>
          <p:nvPr/>
        </p:nvSpPr>
        <p:spPr bwMode="auto">
          <a:xfrm>
            <a:off x="2391420" y="3632206"/>
            <a:ext cx="2125164" cy="284847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56" name="Espace réservé du contenu 8">
            <a:extLst>
              <a:ext uri="{FF2B5EF4-FFF2-40B4-BE49-F238E27FC236}">
                <a16:creationId xmlns:a16="http://schemas.microsoft.com/office/drawing/2014/main" id="{FD7592A8-DB00-4240-B1E0-04AEECFB1F9B}"/>
              </a:ext>
            </a:extLst>
          </p:cNvPr>
          <p:cNvSpPr txBox="1">
            <a:spLocks/>
          </p:cNvSpPr>
          <p:nvPr/>
        </p:nvSpPr>
        <p:spPr>
          <a:xfrm>
            <a:off x="2381663" y="2117551"/>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br>
              <a:rPr lang="fr-BE" sz="2000" b="1" i="0" kern="0" dirty="0">
                <a:solidFill>
                  <a:srgbClr val="F5823C"/>
                </a:solidFill>
                <a:latin typeface="+mn-lt"/>
              </a:rPr>
            </a:br>
            <a:r>
              <a:rPr lang="fr-BE" sz="2000" b="1" i="0" kern="0" dirty="0">
                <a:solidFill>
                  <a:srgbClr val="F5823C"/>
                </a:solidFill>
                <a:latin typeface="+mn-lt"/>
              </a:rPr>
              <a:t>2</a:t>
            </a:r>
          </a:p>
        </p:txBody>
      </p:sp>
      <p:sp>
        <p:nvSpPr>
          <p:cNvPr id="57" name="Flèche : pentagone 56">
            <a:extLst>
              <a:ext uri="{FF2B5EF4-FFF2-40B4-BE49-F238E27FC236}">
                <a16:creationId xmlns:a16="http://schemas.microsoft.com/office/drawing/2014/main" id="{081BC44C-A9B1-4EB5-A8ED-FE6FD354855C}"/>
              </a:ext>
            </a:extLst>
          </p:cNvPr>
          <p:cNvSpPr/>
          <p:nvPr/>
        </p:nvSpPr>
        <p:spPr bwMode="auto">
          <a:xfrm rot="16200000">
            <a:off x="5160375" y="1833188"/>
            <a:ext cx="1057124" cy="2125164"/>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8" name="Espace réservé du contenu 2">
            <a:extLst>
              <a:ext uri="{FF2B5EF4-FFF2-40B4-BE49-F238E27FC236}">
                <a16:creationId xmlns:a16="http://schemas.microsoft.com/office/drawing/2014/main" id="{5BC22796-05D7-441F-B6FF-55B6A2B62E17}"/>
              </a:ext>
            </a:extLst>
          </p:cNvPr>
          <p:cNvSpPr txBox="1">
            <a:spLocks/>
          </p:cNvSpPr>
          <p:nvPr/>
        </p:nvSpPr>
        <p:spPr bwMode="auto">
          <a:xfrm>
            <a:off x="4626355"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Modalités</a:t>
            </a:r>
          </a:p>
          <a:p>
            <a:pPr marL="0" indent="0" algn="ctr">
              <a:buNone/>
            </a:pPr>
            <a:r>
              <a:rPr lang="fr-BE" sz="1200" b="1" i="0" kern="0" dirty="0">
                <a:solidFill>
                  <a:schemeClr val="bg1"/>
                </a:solidFill>
                <a:latin typeface="+mj-lt"/>
              </a:rPr>
              <a:t>d’évaluation de chaque indicateur</a:t>
            </a:r>
          </a:p>
        </p:txBody>
      </p:sp>
      <p:sp>
        <p:nvSpPr>
          <p:cNvPr id="59" name="Ellipse 58">
            <a:extLst>
              <a:ext uri="{FF2B5EF4-FFF2-40B4-BE49-F238E27FC236}">
                <a16:creationId xmlns:a16="http://schemas.microsoft.com/office/drawing/2014/main" id="{5791F668-8ED9-4460-B89B-A366B4E46A4A}"/>
              </a:ext>
            </a:extLst>
          </p:cNvPr>
          <p:cNvSpPr/>
          <p:nvPr/>
        </p:nvSpPr>
        <p:spPr bwMode="auto">
          <a:xfrm>
            <a:off x="5462988" y="2399234"/>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60" name="Rectangle 59">
            <a:extLst>
              <a:ext uri="{FF2B5EF4-FFF2-40B4-BE49-F238E27FC236}">
                <a16:creationId xmlns:a16="http://schemas.microsoft.com/office/drawing/2014/main" id="{99D7C122-6799-4DA1-8D64-1F0B58753443}"/>
              </a:ext>
            </a:extLst>
          </p:cNvPr>
          <p:cNvSpPr/>
          <p:nvPr/>
        </p:nvSpPr>
        <p:spPr bwMode="auto">
          <a:xfrm>
            <a:off x="4626355" y="3705712"/>
            <a:ext cx="2125165" cy="277953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61" name="Espace réservé du contenu 8">
            <a:extLst>
              <a:ext uri="{FF2B5EF4-FFF2-40B4-BE49-F238E27FC236}">
                <a16:creationId xmlns:a16="http://schemas.microsoft.com/office/drawing/2014/main" id="{13B10B8E-89C3-4A59-A048-C10A8BCBF163}"/>
              </a:ext>
            </a:extLst>
          </p:cNvPr>
          <p:cNvSpPr txBox="1">
            <a:spLocks/>
          </p:cNvSpPr>
          <p:nvPr/>
        </p:nvSpPr>
        <p:spPr>
          <a:xfrm>
            <a:off x="4646205" y="2123704"/>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br>
              <a:rPr lang="fr-BE" sz="2000" b="1" i="0" strike="sngStrike" kern="0" dirty="0">
                <a:solidFill>
                  <a:srgbClr val="1FACE0"/>
                </a:solidFill>
                <a:latin typeface="+mn-lt"/>
              </a:rPr>
            </a:br>
            <a:r>
              <a:rPr lang="fr-BE" sz="2000" b="1" i="0" kern="0" dirty="0">
                <a:solidFill>
                  <a:srgbClr val="1FACE0"/>
                </a:solidFill>
                <a:latin typeface="+mn-lt"/>
              </a:rPr>
              <a:t>3</a:t>
            </a:r>
          </a:p>
        </p:txBody>
      </p:sp>
      <p:sp>
        <p:nvSpPr>
          <p:cNvPr id="62" name="Flèche : pentagone 61">
            <a:extLst>
              <a:ext uri="{FF2B5EF4-FFF2-40B4-BE49-F238E27FC236}">
                <a16:creationId xmlns:a16="http://schemas.microsoft.com/office/drawing/2014/main" id="{70B4693E-5E68-4CD9-8E17-8252C0428E09}"/>
              </a:ext>
            </a:extLst>
          </p:cNvPr>
          <p:cNvSpPr/>
          <p:nvPr/>
        </p:nvSpPr>
        <p:spPr bwMode="auto">
          <a:xfrm rot="16200000">
            <a:off x="7387087" y="1838312"/>
            <a:ext cx="1067373" cy="2125164"/>
          </a:xfrm>
          <a:prstGeom prst="homePlate">
            <a:avLst/>
          </a:prstGeom>
          <a:solidFill>
            <a:srgbClr val="FDB93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63" name="Espace réservé du contenu 2">
            <a:extLst>
              <a:ext uri="{FF2B5EF4-FFF2-40B4-BE49-F238E27FC236}">
                <a16:creationId xmlns:a16="http://schemas.microsoft.com/office/drawing/2014/main" id="{22141EDC-DC1F-42EA-BCED-9589593D8F66}"/>
              </a:ext>
            </a:extLst>
          </p:cNvPr>
          <p:cNvSpPr txBox="1">
            <a:spLocks/>
          </p:cNvSpPr>
          <p:nvPr/>
        </p:nvSpPr>
        <p:spPr bwMode="auto">
          <a:xfrm>
            <a:off x="685819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Modalités</a:t>
            </a:r>
          </a:p>
          <a:p>
            <a:pPr marL="0" indent="0" algn="ctr">
              <a:buNone/>
            </a:pPr>
            <a:r>
              <a:rPr lang="fr-BE" sz="1200" b="1" i="0" kern="0" dirty="0">
                <a:solidFill>
                  <a:schemeClr val="bg1"/>
                </a:solidFill>
                <a:latin typeface="+mj-lt"/>
              </a:rPr>
              <a:t>d’évaluation de la performance</a:t>
            </a:r>
            <a:endParaRPr lang="fr-BE" sz="1200" b="1" i="0" strike="sngStrike" kern="0" dirty="0">
              <a:solidFill>
                <a:srgbClr val="C00000"/>
              </a:solidFill>
              <a:latin typeface="+mj-lt"/>
            </a:endParaRPr>
          </a:p>
        </p:txBody>
      </p:sp>
      <p:sp>
        <p:nvSpPr>
          <p:cNvPr id="64" name="Ellipse 63">
            <a:extLst>
              <a:ext uri="{FF2B5EF4-FFF2-40B4-BE49-F238E27FC236}">
                <a16:creationId xmlns:a16="http://schemas.microsoft.com/office/drawing/2014/main" id="{3C151081-D8F5-4080-9441-9F1BBE8CD2BF}"/>
              </a:ext>
            </a:extLst>
          </p:cNvPr>
          <p:cNvSpPr/>
          <p:nvPr/>
        </p:nvSpPr>
        <p:spPr bwMode="auto">
          <a:xfrm>
            <a:off x="7684094" y="2411745"/>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65" name="Rectangle 64">
            <a:extLst>
              <a:ext uri="{FF2B5EF4-FFF2-40B4-BE49-F238E27FC236}">
                <a16:creationId xmlns:a16="http://schemas.microsoft.com/office/drawing/2014/main" id="{4213D78F-7899-4D82-911E-18D33B709A91}"/>
              </a:ext>
            </a:extLst>
          </p:cNvPr>
          <p:cNvSpPr/>
          <p:nvPr/>
        </p:nvSpPr>
        <p:spPr bwMode="auto">
          <a:xfrm>
            <a:off x="6858190" y="3705712"/>
            <a:ext cx="2125165" cy="277953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66" name="Espace réservé du contenu 8">
            <a:extLst>
              <a:ext uri="{FF2B5EF4-FFF2-40B4-BE49-F238E27FC236}">
                <a16:creationId xmlns:a16="http://schemas.microsoft.com/office/drawing/2014/main" id="{86F9CCDA-067D-4EF6-B779-C818FE7FB681}"/>
              </a:ext>
            </a:extLst>
          </p:cNvPr>
          <p:cNvSpPr txBox="1">
            <a:spLocks/>
          </p:cNvSpPr>
          <p:nvPr/>
        </p:nvSpPr>
        <p:spPr>
          <a:xfrm>
            <a:off x="6855136" y="2121545"/>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br>
              <a:rPr lang="fr-BE" sz="2000" b="1" i="0" kern="0" dirty="0">
                <a:solidFill>
                  <a:srgbClr val="FDB932"/>
                </a:solidFill>
                <a:latin typeface="+mn-lt"/>
              </a:rPr>
            </a:br>
            <a:r>
              <a:rPr lang="fr-BE" sz="2000" b="1" i="0" kern="0" dirty="0">
                <a:solidFill>
                  <a:srgbClr val="FDB932"/>
                </a:solidFill>
                <a:latin typeface="+mn-lt"/>
              </a:rPr>
              <a:t>4</a:t>
            </a:r>
          </a:p>
        </p:txBody>
      </p:sp>
      <p:sp>
        <p:nvSpPr>
          <p:cNvPr id="36" name="ZoneTexte 35">
            <a:extLst>
              <a:ext uri="{FF2B5EF4-FFF2-40B4-BE49-F238E27FC236}">
                <a16:creationId xmlns:a16="http://schemas.microsoft.com/office/drawing/2014/main" id="{173FA557-1590-4875-8664-15D7FBA8BC74}"/>
              </a:ext>
            </a:extLst>
          </p:cNvPr>
          <p:cNvSpPr txBox="1"/>
          <p:nvPr/>
        </p:nvSpPr>
        <p:spPr>
          <a:xfrm>
            <a:off x="196669" y="3508553"/>
            <a:ext cx="2022626" cy="2800767"/>
          </a:xfrm>
          <a:prstGeom prst="rect">
            <a:avLst/>
          </a:prstGeom>
          <a:noFill/>
        </p:spPr>
        <p:txBody>
          <a:bodyPr wrap="square" rtlCol="0">
            <a:spAutoFit/>
          </a:bodyPr>
          <a:lstStyle/>
          <a:p>
            <a:pPr algn="ctr" defTabSz="939800"/>
            <a:r>
              <a:rPr lang="fr-BE" sz="1100" dirty="0">
                <a:solidFill>
                  <a:schemeClr val="tx1"/>
                </a:solidFill>
                <a:latin typeface="+mj-lt"/>
              </a:rPr>
              <a:t>Contexte: besoin de financement, dépendance à l’aide ou fragilité, appropriation des politiques, nouveauté ou risques de la politique, qualité du cadre de suivi</a:t>
            </a:r>
          </a:p>
          <a:p>
            <a:pPr algn="ctr" defTabSz="939800"/>
            <a:endParaRPr lang="fr-BE" sz="1100" dirty="0">
              <a:solidFill>
                <a:schemeClr val="tx1"/>
              </a:solidFill>
              <a:latin typeface="+mj-lt"/>
            </a:endParaRPr>
          </a:p>
          <a:p>
            <a:pPr algn="ctr" defTabSz="939800"/>
            <a:r>
              <a:rPr lang="fr-BE" sz="1100" dirty="0">
                <a:solidFill>
                  <a:schemeClr val="tx1"/>
                </a:solidFill>
                <a:latin typeface="+mj-lt"/>
              </a:rPr>
              <a:t>Équilibre entre prévisibilité et incitation</a:t>
            </a:r>
            <a:br>
              <a:rPr lang="fr-BE" sz="1100" dirty="0">
                <a:solidFill>
                  <a:schemeClr val="tx1"/>
                </a:solidFill>
                <a:latin typeface="+mj-lt"/>
              </a:rPr>
            </a:br>
            <a:r>
              <a:rPr lang="fr-BE" sz="1100" dirty="0">
                <a:solidFill>
                  <a:schemeClr val="tx1"/>
                </a:solidFill>
                <a:latin typeface="+mj-lt"/>
              </a:rPr>
              <a:t>à la performance</a:t>
            </a:r>
          </a:p>
          <a:p>
            <a:pPr algn="ctr" defTabSz="939800"/>
            <a:endParaRPr lang="fr-BE" sz="1100" dirty="0">
              <a:solidFill>
                <a:schemeClr val="tx1"/>
              </a:solidFill>
              <a:latin typeface="+mj-lt"/>
            </a:endParaRPr>
          </a:p>
          <a:p>
            <a:pPr algn="ctr" defTabSz="939800"/>
            <a:r>
              <a:rPr lang="fr-BE" sz="1100" dirty="0">
                <a:solidFill>
                  <a:schemeClr val="tx1"/>
                </a:solidFill>
                <a:latin typeface="+mj-lt"/>
              </a:rPr>
              <a:t>Répartition</a:t>
            </a:r>
            <a:r>
              <a:rPr lang="fr-BE" sz="1100" dirty="0">
                <a:solidFill>
                  <a:srgbClr val="C00000"/>
                </a:solidFill>
                <a:latin typeface="+mj-lt"/>
              </a:rPr>
              <a:t> </a:t>
            </a:r>
            <a:r>
              <a:rPr lang="fr-BE" sz="1100" dirty="0">
                <a:solidFill>
                  <a:schemeClr val="tx1"/>
                </a:solidFill>
                <a:latin typeface="+mj-lt"/>
              </a:rPr>
              <a:t>tranche fixe / tranche variable sur l’ensemble du </a:t>
            </a:r>
            <a:r>
              <a:rPr lang="fr-BE" sz="1100" dirty="0" err="1">
                <a:solidFill>
                  <a:schemeClr val="tx1"/>
                </a:solidFill>
                <a:latin typeface="+mj-lt"/>
              </a:rPr>
              <a:t>program-me</a:t>
            </a:r>
            <a:r>
              <a:rPr lang="fr-BE" sz="1100" dirty="0">
                <a:solidFill>
                  <a:schemeClr val="tx1"/>
                </a:solidFill>
                <a:latin typeface="+mj-lt"/>
              </a:rPr>
              <a:t> et chaque année</a:t>
            </a:r>
          </a:p>
        </p:txBody>
      </p:sp>
      <p:sp>
        <p:nvSpPr>
          <p:cNvPr id="71" name="ZoneTexte 70">
            <a:extLst>
              <a:ext uri="{FF2B5EF4-FFF2-40B4-BE49-F238E27FC236}">
                <a16:creationId xmlns:a16="http://schemas.microsoft.com/office/drawing/2014/main" id="{ABF57490-65C7-43F6-A139-D34540CC18D7}"/>
              </a:ext>
            </a:extLst>
          </p:cNvPr>
          <p:cNvSpPr txBox="1"/>
          <p:nvPr/>
        </p:nvSpPr>
        <p:spPr>
          <a:xfrm>
            <a:off x="2285489" y="3431900"/>
            <a:ext cx="2340866" cy="2970044"/>
          </a:xfrm>
          <a:prstGeom prst="rect">
            <a:avLst/>
          </a:prstGeom>
          <a:noFill/>
        </p:spPr>
        <p:txBody>
          <a:bodyPr wrap="square" rtlCol="0">
            <a:spAutoFit/>
          </a:bodyPr>
          <a:lstStyle/>
          <a:p>
            <a:pPr marL="0" lvl="1" algn="ctr">
              <a:buClr>
                <a:srgbClr val="F5823C"/>
              </a:buClr>
              <a:defRPr/>
            </a:pPr>
            <a:r>
              <a:rPr lang="fr-BE" sz="1100" dirty="0">
                <a:solidFill>
                  <a:schemeClr val="tx1"/>
                </a:solidFill>
                <a:latin typeface="+mj-lt"/>
              </a:rPr>
              <a:t>Indicateurs tirés de la politique ou, à défaut,</a:t>
            </a:r>
            <a:br>
              <a:rPr lang="fr-BE" sz="1100" dirty="0">
                <a:solidFill>
                  <a:schemeClr val="tx1"/>
                </a:solidFill>
                <a:latin typeface="+mj-lt"/>
              </a:rPr>
            </a:br>
            <a:r>
              <a:rPr lang="fr-BE" sz="1100" dirty="0">
                <a:solidFill>
                  <a:schemeClr val="tx1"/>
                </a:solidFill>
                <a:latin typeface="+mj-lt"/>
              </a:rPr>
              <a:t>en cohérence avec politique</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Indicateurs, références, cibles et sources de vérification crédibles</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Données disponibles chaque année et à temps</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Indicateurs de résultat</a:t>
            </a:r>
            <a:r>
              <a:rPr lang="fr-BE" sz="1100" dirty="0">
                <a:solidFill>
                  <a:srgbClr val="C00000"/>
                </a:solidFill>
                <a:latin typeface="+mj-lt"/>
              </a:rPr>
              <a:t>,</a:t>
            </a:r>
            <a:r>
              <a:rPr lang="fr-BE" sz="1100" dirty="0">
                <a:solidFill>
                  <a:schemeClr val="tx1"/>
                </a:solidFill>
                <a:latin typeface="+mj-lt"/>
              </a:rPr>
              <a:t> de préférence (si possible)</a:t>
            </a:r>
          </a:p>
          <a:p>
            <a:pPr marL="0" lvl="1" algn="ctr">
              <a:buClr>
                <a:srgbClr val="F5823C"/>
              </a:buClr>
              <a:defRPr/>
            </a:pPr>
            <a:endParaRPr lang="fr-BE" sz="1100" dirty="0">
              <a:solidFill>
                <a:schemeClr val="tx1"/>
              </a:solidFill>
              <a:latin typeface="+mj-lt"/>
            </a:endParaRPr>
          </a:p>
          <a:p>
            <a:pPr marL="0" lvl="1" algn="ctr">
              <a:buClr>
                <a:srgbClr val="F5823C"/>
              </a:buClr>
              <a:defRPr/>
            </a:pPr>
            <a:r>
              <a:rPr lang="fr-BE" sz="1100" dirty="0">
                <a:solidFill>
                  <a:schemeClr val="tx1"/>
                </a:solidFill>
                <a:latin typeface="+mj-lt"/>
              </a:rPr>
              <a:t>Pondération égale ou différenciée des indicateurs dans la tranche variable</a:t>
            </a:r>
          </a:p>
        </p:txBody>
      </p:sp>
      <p:sp>
        <p:nvSpPr>
          <p:cNvPr id="76" name="ZoneTexte 75">
            <a:extLst>
              <a:ext uri="{FF2B5EF4-FFF2-40B4-BE49-F238E27FC236}">
                <a16:creationId xmlns:a16="http://schemas.microsoft.com/office/drawing/2014/main" id="{93345A63-FD9A-49B5-9E6B-51F72307445B}"/>
              </a:ext>
            </a:extLst>
          </p:cNvPr>
          <p:cNvSpPr txBox="1"/>
          <p:nvPr/>
        </p:nvSpPr>
        <p:spPr>
          <a:xfrm>
            <a:off x="4554356" y="3449718"/>
            <a:ext cx="2250499" cy="2852063"/>
          </a:xfrm>
          <a:prstGeom prst="rect">
            <a:avLst/>
          </a:prstGeom>
          <a:noFill/>
        </p:spPr>
        <p:txBody>
          <a:bodyPr wrap="square" rtlCol="0">
            <a:spAutoFit/>
          </a:bodyPr>
          <a:lstStyle/>
          <a:p>
            <a:pPr algn="ctr"/>
            <a:r>
              <a:rPr lang="fr-BE" sz="1100" dirty="0">
                <a:solidFill>
                  <a:schemeClr val="tx1"/>
                </a:solidFill>
                <a:latin typeface="+mj-lt"/>
              </a:rPr>
              <a:t>Note de 0 ou 1 avec – recommandé – une note médiane de 0,5</a:t>
            </a:r>
          </a:p>
          <a:p>
            <a:pPr algn="ctr"/>
            <a:r>
              <a:rPr lang="fr-BE" sz="1100" dirty="0">
                <a:solidFill>
                  <a:srgbClr val="1FACE0"/>
                </a:solidFill>
                <a:latin typeface="+mj-lt"/>
              </a:rPr>
              <a:t>Note = 0 &gt; Pas de progrès</a:t>
            </a:r>
          </a:p>
          <a:p>
            <a:pPr algn="ctr">
              <a:lnSpc>
                <a:spcPts val="800"/>
              </a:lnSpc>
            </a:pPr>
            <a:endParaRPr lang="fr-BE" sz="1100" dirty="0">
              <a:solidFill>
                <a:srgbClr val="1FACE0"/>
              </a:solidFill>
              <a:latin typeface="+mj-lt"/>
            </a:endParaRPr>
          </a:p>
          <a:p>
            <a:pPr algn="ctr"/>
            <a:r>
              <a:rPr lang="fr-BE" sz="1100" dirty="0">
                <a:solidFill>
                  <a:srgbClr val="1FACE0"/>
                </a:solidFill>
                <a:latin typeface="+mj-lt"/>
              </a:rPr>
              <a:t>Note = 0,5 &gt; Progrès significatif (à définir ex ante)</a:t>
            </a:r>
          </a:p>
          <a:p>
            <a:pPr algn="ctr">
              <a:lnSpc>
                <a:spcPts val="800"/>
              </a:lnSpc>
            </a:pPr>
            <a:endParaRPr lang="fr-BE" sz="1100" dirty="0">
              <a:solidFill>
                <a:srgbClr val="1FACE0"/>
              </a:solidFill>
              <a:latin typeface="+mj-lt"/>
            </a:endParaRPr>
          </a:p>
          <a:p>
            <a:pPr algn="ctr"/>
            <a:r>
              <a:rPr lang="fr-BE" sz="1100" dirty="0">
                <a:solidFill>
                  <a:srgbClr val="1FACE0"/>
                </a:solidFill>
                <a:latin typeface="+mj-lt"/>
              </a:rPr>
              <a:t>Note = 1 &gt; Cible atteinte</a:t>
            </a:r>
          </a:p>
          <a:p>
            <a:pPr algn="ctr"/>
            <a:endParaRPr lang="fr-BE" sz="1100" dirty="0">
              <a:solidFill>
                <a:schemeClr val="tx1"/>
              </a:solidFill>
              <a:latin typeface="+mj-lt"/>
            </a:endParaRPr>
          </a:p>
          <a:p>
            <a:pPr algn="ctr"/>
            <a:endParaRPr lang="fr-BE" sz="1100" dirty="0">
              <a:solidFill>
                <a:schemeClr val="tx1"/>
              </a:solidFill>
              <a:latin typeface="+mj-lt"/>
            </a:endParaRPr>
          </a:p>
          <a:p>
            <a:pPr algn="ctr"/>
            <a:r>
              <a:rPr lang="fr-BE" sz="1100" dirty="0">
                <a:solidFill>
                  <a:schemeClr val="tx1"/>
                </a:solidFill>
                <a:latin typeface="+mj-lt"/>
              </a:rPr>
              <a:t>Alternative pour les indicateurs quantifiés: score au prorata des progrès</a:t>
            </a:r>
            <a:br>
              <a:rPr lang="fr-BE" sz="1100" dirty="0">
                <a:solidFill>
                  <a:schemeClr val="tx1"/>
                </a:solidFill>
                <a:latin typeface="+mj-lt"/>
              </a:rPr>
            </a:br>
            <a:r>
              <a:rPr lang="fr-BE" sz="1100" dirty="0">
                <a:solidFill>
                  <a:schemeClr val="tx1"/>
                </a:solidFill>
                <a:latin typeface="+mj-lt"/>
              </a:rPr>
              <a:t>réalisés</a:t>
            </a:r>
            <a:r>
              <a:rPr lang="fr-BE" sz="1100" dirty="0">
                <a:solidFill>
                  <a:srgbClr val="C00000"/>
                </a:solidFill>
                <a:latin typeface="+mj-lt"/>
              </a:rPr>
              <a:t> </a:t>
            </a:r>
            <a:r>
              <a:rPr lang="fr-BE" sz="1100" dirty="0">
                <a:solidFill>
                  <a:schemeClr val="tx1"/>
                </a:solidFill>
                <a:latin typeface="+mj-lt"/>
              </a:rPr>
              <a:t>ou exprimé en </a:t>
            </a:r>
            <a:br>
              <a:rPr lang="fr-BE" sz="1100" dirty="0">
                <a:solidFill>
                  <a:schemeClr val="tx1"/>
                </a:solidFill>
                <a:latin typeface="+mj-lt"/>
              </a:rPr>
            </a:br>
            <a:r>
              <a:rPr lang="fr-BE" sz="1100" dirty="0">
                <a:solidFill>
                  <a:schemeClr val="tx1"/>
                </a:solidFill>
                <a:latin typeface="+mj-lt"/>
              </a:rPr>
              <a:t>termes de fourchettes</a:t>
            </a:r>
          </a:p>
          <a:p>
            <a:pPr marL="171450" indent="-171450" algn="ctr">
              <a:buFont typeface="Wingdings" panose="05000000000000000000" pitchFamily="2" charset="2"/>
              <a:buChar char="Ø"/>
            </a:pPr>
            <a:endParaRPr lang="fr-BE" b="1" dirty="0"/>
          </a:p>
        </p:txBody>
      </p:sp>
      <p:sp>
        <p:nvSpPr>
          <p:cNvPr id="81" name="ZoneTexte 80">
            <a:extLst>
              <a:ext uri="{FF2B5EF4-FFF2-40B4-BE49-F238E27FC236}">
                <a16:creationId xmlns:a16="http://schemas.microsoft.com/office/drawing/2014/main" id="{4D5F097E-6B27-47A2-9391-3AABE0703D8D}"/>
              </a:ext>
            </a:extLst>
          </p:cNvPr>
          <p:cNvSpPr txBox="1"/>
          <p:nvPr/>
        </p:nvSpPr>
        <p:spPr>
          <a:xfrm>
            <a:off x="6898677" y="3438262"/>
            <a:ext cx="2022626" cy="2836674"/>
          </a:xfrm>
          <a:prstGeom prst="rect">
            <a:avLst/>
          </a:prstGeom>
          <a:noFill/>
        </p:spPr>
        <p:txBody>
          <a:bodyPr wrap="square" rtlCol="0">
            <a:spAutoFit/>
          </a:bodyPr>
          <a:lstStyle/>
          <a:p>
            <a:pPr algn="ctr"/>
            <a:r>
              <a:rPr lang="fr-BE" sz="1100" dirty="0">
                <a:solidFill>
                  <a:schemeClr val="tx1"/>
                </a:solidFill>
                <a:latin typeface="+mj-lt"/>
              </a:rPr>
              <a:t>Plusieurs méthodes possibles dont</a:t>
            </a:r>
            <a:br>
              <a:rPr lang="fr-BE" sz="1100" dirty="0">
                <a:solidFill>
                  <a:schemeClr val="tx1"/>
                </a:solidFill>
                <a:latin typeface="+mj-lt"/>
              </a:rPr>
            </a:br>
            <a:r>
              <a:rPr lang="fr-BE" sz="1100" dirty="0">
                <a:solidFill>
                  <a:schemeClr val="tx1"/>
                </a:solidFill>
                <a:latin typeface="+mj-lt"/>
              </a:rPr>
              <a:t> les 3 suivantes:</a:t>
            </a:r>
          </a:p>
          <a:p>
            <a:pPr algn="ctr"/>
            <a:endParaRPr lang="fr-BE" sz="1100" dirty="0">
              <a:solidFill>
                <a:schemeClr val="tx1"/>
              </a:solidFill>
              <a:latin typeface="+mj-lt"/>
            </a:endParaRPr>
          </a:p>
          <a:p>
            <a:pPr algn="ctr"/>
            <a:endParaRPr lang="fr-BE" sz="1100" dirty="0">
              <a:solidFill>
                <a:srgbClr val="FDB932"/>
              </a:solidFill>
              <a:latin typeface="+mj-lt"/>
            </a:endParaRPr>
          </a:p>
          <a:p>
            <a:pPr algn="ctr"/>
            <a:r>
              <a:rPr lang="fr-BE" sz="1100" dirty="0">
                <a:solidFill>
                  <a:srgbClr val="F5823C"/>
                </a:solidFill>
                <a:latin typeface="+mj-lt"/>
              </a:rPr>
              <a:t>Méthode 1 : </a:t>
            </a:r>
            <a:r>
              <a:rPr lang="fr-BE" sz="1100" dirty="0">
                <a:solidFill>
                  <a:schemeClr val="tx1"/>
                </a:solidFill>
                <a:latin typeface="+mj-lt"/>
              </a:rPr>
              <a:t>Appréciation indicateur par indicateur et addition des montants pondérés</a:t>
            </a:r>
            <a:r>
              <a:rPr lang="fr-BE" sz="1100" dirty="0">
                <a:solidFill>
                  <a:srgbClr val="C00000"/>
                </a:solidFill>
                <a:latin typeface="+mj-lt"/>
              </a:rPr>
              <a:t> </a:t>
            </a:r>
            <a:r>
              <a:rPr lang="fr-BE" sz="1100" dirty="0">
                <a:solidFill>
                  <a:schemeClr val="tx1"/>
                </a:solidFill>
                <a:latin typeface="+mj-lt"/>
              </a:rPr>
              <a:t>(plus simple)</a:t>
            </a:r>
          </a:p>
          <a:p>
            <a:pPr algn="ctr">
              <a:lnSpc>
                <a:spcPts val="800"/>
              </a:lnSpc>
            </a:pPr>
            <a:endParaRPr lang="fr-BE" sz="1100" dirty="0">
              <a:solidFill>
                <a:schemeClr val="tx1"/>
              </a:solidFill>
              <a:latin typeface="+mj-lt"/>
            </a:endParaRPr>
          </a:p>
          <a:p>
            <a:pPr algn="ctr"/>
            <a:r>
              <a:rPr lang="fr-BE" sz="1100" dirty="0">
                <a:solidFill>
                  <a:srgbClr val="F5823C"/>
                </a:solidFill>
                <a:latin typeface="+mj-lt"/>
              </a:rPr>
              <a:t>Méthode 2 : </a:t>
            </a:r>
            <a:r>
              <a:rPr lang="fr-BE" sz="1100" dirty="0">
                <a:solidFill>
                  <a:schemeClr val="tx1"/>
                </a:solidFill>
                <a:latin typeface="+mj-lt"/>
              </a:rPr>
              <a:t>Appréciation agrégée par</a:t>
            </a:r>
            <a:r>
              <a:rPr lang="fr-BE" sz="1100" dirty="0">
                <a:solidFill>
                  <a:srgbClr val="C00000"/>
                </a:solidFill>
                <a:latin typeface="+mj-lt"/>
              </a:rPr>
              <a:t> </a:t>
            </a:r>
            <a:r>
              <a:rPr lang="fr-BE" sz="1100" dirty="0">
                <a:solidFill>
                  <a:schemeClr val="tx1"/>
                </a:solidFill>
                <a:latin typeface="+mj-lt"/>
              </a:rPr>
              <a:t>objectif de la politique</a:t>
            </a:r>
          </a:p>
          <a:p>
            <a:pPr algn="ctr">
              <a:lnSpc>
                <a:spcPts val="800"/>
              </a:lnSpc>
            </a:pPr>
            <a:endParaRPr lang="fr-BE" sz="1100" dirty="0">
              <a:solidFill>
                <a:schemeClr val="tx1"/>
              </a:solidFill>
              <a:latin typeface="+mj-lt"/>
            </a:endParaRPr>
          </a:p>
          <a:p>
            <a:pPr algn="ctr"/>
            <a:r>
              <a:rPr lang="fr-BE" sz="1100" dirty="0">
                <a:solidFill>
                  <a:srgbClr val="F5823C"/>
                </a:solidFill>
                <a:latin typeface="+mj-lt"/>
              </a:rPr>
              <a:t>Méthode 3 </a:t>
            </a:r>
            <a:r>
              <a:rPr lang="fr-BE" sz="1100" dirty="0">
                <a:solidFill>
                  <a:schemeClr val="tx1"/>
                </a:solidFill>
                <a:latin typeface="+mj-lt"/>
              </a:rPr>
              <a:t>: Appréciation agrégée</a:t>
            </a:r>
            <a:r>
              <a:rPr lang="fr-BE" sz="1100" dirty="0">
                <a:solidFill>
                  <a:srgbClr val="C00000"/>
                </a:solidFill>
                <a:latin typeface="+mj-lt"/>
              </a:rPr>
              <a:t> </a:t>
            </a:r>
            <a:r>
              <a:rPr lang="fr-BE" sz="1100" dirty="0">
                <a:solidFill>
                  <a:schemeClr val="tx1"/>
                </a:solidFill>
                <a:latin typeface="+mj-lt"/>
              </a:rPr>
              <a:t>pour l’ensemble</a:t>
            </a:r>
            <a:endParaRPr lang="fr-BE" sz="1100" strike="sngStrike" dirty="0">
              <a:solidFill>
                <a:srgbClr val="C00000"/>
              </a:solidFill>
              <a:latin typeface="+mj-lt"/>
            </a:endParaRPr>
          </a:p>
          <a:p>
            <a:pPr algn="ctr"/>
            <a:endParaRPr lang="fr-BE" sz="1100" dirty="0">
              <a:solidFill>
                <a:schemeClr val="tx1"/>
              </a:solidFill>
              <a:latin typeface="+mj-lt"/>
            </a:endParaRPr>
          </a:p>
        </p:txBody>
      </p:sp>
      <p:cxnSp>
        <p:nvCxnSpPr>
          <p:cNvPr id="7" name="Connecteur droit 6">
            <a:extLst>
              <a:ext uri="{FF2B5EF4-FFF2-40B4-BE49-F238E27FC236}">
                <a16:creationId xmlns:a16="http://schemas.microsoft.com/office/drawing/2014/main" id="{E7F66FBC-6004-4664-9526-E206ED91C2E9}"/>
              </a:ext>
            </a:extLst>
          </p:cNvPr>
          <p:cNvCxnSpPr>
            <a:cxnSpLocks/>
          </p:cNvCxnSpPr>
          <p:nvPr/>
        </p:nvCxnSpPr>
        <p:spPr bwMode="auto">
          <a:xfrm>
            <a:off x="1062407" y="4797152"/>
            <a:ext cx="291151" cy="0"/>
          </a:xfrm>
          <a:prstGeom prst="line">
            <a:avLst/>
          </a:prstGeom>
          <a:noFill/>
          <a:ln w="28575" cap="flat" cmpd="sng" algn="ctr">
            <a:solidFill>
              <a:srgbClr val="339649"/>
            </a:solidFill>
            <a:prstDash val="solid"/>
            <a:round/>
            <a:headEnd type="none" w="med" len="med"/>
            <a:tailEnd type="none" w="med" len="med"/>
          </a:ln>
          <a:effectLst/>
        </p:spPr>
      </p:cxnSp>
      <p:cxnSp>
        <p:nvCxnSpPr>
          <p:cNvPr id="84" name="Connecteur droit 83">
            <a:extLst>
              <a:ext uri="{FF2B5EF4-FFF2-40B4-BE49-F238E27FC236}">
                <a16:creationId xmlns:a16="http://schemas.microsoft.com/office/drawing/2014/main" id="{F8FA56EF-D4E4-4084-BC09-C5229FC74AA5}"/>
              </a:ext>
            </a:extLst>
          </p:cNvPr>
          <p:cNvCxnSpPr>
            <a:cxnSpLocks/>
          </p:cNvCxnSpPr>
          <p:nvPr/>
        </p:nvCxnSpPr>
        <p:spPr bwMode="auto">
          <a:xfrm>
            <a:off x="1062407" y="5442549"/>
            <a:ext cx="291151" cy="0"/>
          </a:xfrm>
          <a:prstGeom prst="line">
            <a:avLst/>
          </a:prstGeom>
          <a:noFill/>
          <a:ln w="28575" cap="flat" cmpd="sng" algn="ctr">
            <a:solidFill>
              <a:srgbClr val="339649"/>
            </a:solidFill>
            <a:prstDash val="solid"/>
            <a:round/>
            <a:headEnd type="none" w="med" len="med"/>
            <a:tailEnd type="none" w="med" len="med"/>
          </a:ln>
          <a:effectLst/>
        </p:spPr>
      </p:cxnSp>
      <p:cxnSp>
        <p:nvCxnSpPr>
          <p:cNvPr id="85" name="Connecteur droit 84">
            <a:extLst>
              <a:ext uri="{FF2B5EF4-FFF2-40B4-BE49-F238E27FC236}">
                <a16:creationId xmlns:a16="http://schemas.microsoft.com/office/drawing/2014/main" id="{D118D2FB-AFD0-4632-8E9A-5812F06B49DC}"/>
              </a:ext>
            </a:extLst>
          </p:cNvPr>
          <p:cNvCxnSpPr>
            <a:cxnSpLocks/>
          </p:cNvCxnSpPr>
          <p:nvPr/>
        </p:nvCxnSpPr>
        <p:spPr bwMode="auto">
          <a:xfrm>
            <a:off x="3308427" y="4095401"/>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6" name="Connecteur droit 85">
            <a:extLst>
              <a:ext uri="{FF2B5EF4-FFF2-40B4-BE49-F238E27FC236}">
                <a16:creationId xmlns:a16="http://schemas.microsoft.com/office/drawing/2014/main" id="{4E325EF3-3E81-4E1E-B747-E9966BB8763C}"/>
              </a:ext>
            </a:extLst>
          </p:cNvPr>
          <p:cNvCxnSpPr>
            <a:cxnSpLocks/>
          </p:cNvCxnSpPr>
          <p:nvPr/>
        </p:nvCxnSpPr>
        <p:spPr bwMode="auto">
          <a:xfrm>
            <a:off x="3308426" y="4770844"/>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7" name="Connecteur droit 86">
            <a:extLst>
              <a:ext uri="{FF2B5EF4-FFF2-40B4-BE49-F238E27FC236}">
                <a16:creationId xmlns:a16="http://schemas.microsoft.com/office/drawing/2014/main" id="{73BA8610-FFE1-4407-BA04-A07EA8676448}"/>
              </a:ext>
            </a:extLst>
          </p:cNvPr>
          <p:cNvCxnSpPr>
            <a:cxnSpLocks/>
          </p:cNvCxnSpPr>
          <p:nvPr/>
        </p:nvCxnSpPr>
        <p:spPr bwMode="auto">
          <a:xfrm>
            <a:off x="3308426" y="5229200"/>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8" name="Connecteur droit 87">
            <a:extLst>
              <a:ext uri="{FF2B5EF4-FFF2-40B4-BE49-F238E27FC236}">
                <a16:creationId xmlns:a16="http://schemas.microsoft.com/office/drawing/2014/main" id="{6387CEE1-092E-47B3-85E3-2AB6C48F174F}"/>
              </a:ext>
            </a:extLst>
          </p:cNvPr>
          <p:cNvCxnSpPr>
            <a:cxnSpLocks/>
          </p:cNvCxnSpPr>
          <p:nvPr/>
        </p:nvCxnSpPr>
        <p:spPr bwMode="auto">
          <a:xfrm>
            <a:off x="3308426" y="5733256"/>
            <a:ext cx="291151" cy="0"/>
          </a:xfrm>
          <a:prstGeom prst="line">
            <a:avLst/>
          </a:prstGeom>
          <a:noFill/>
          <a:ln w="28575" cap="flat" cmpd="sng" algn="ctr">
            <a:solidFill>
              <a:srgbClr val="F5823C"/>
            </a:solidFill>
            <a:prstDash val="solid"/>
            <a:round/>
            <a:headEnd type="none" w="med" len="med"/>
            <a:tailEnd type="none" w="med" len="med"/>
          </a:ln>
          <a:effectLst/>
        </p:spPr>
      </p:cxnSp>
      <p:cxnSp>
        <p:nvCxnSpPr>
          <p:cNvPr id="89" name="Connecteur droit 88">
            <a:extLst>
              <a:ext uri="{FF2B5EF4-FFF2-40B4-BE49-F238E27FC236}">
                <a16:creationId xmlns:a16="http://schemas.microsoft.com/office/drawing/2014/main" id="{DA043E98-D5B7-4CC0-8AFF-431A717F84D3}"/>
              </a:ext>
            </a:extLst>
          </p:cNvPr>
          <p:cNvCxnSpPr>
            <a:cxnSpLocks/>
          </p:cNvCxnSpPr>
          <p:nvPr/>
        </p:nvCxnSpPr>
        <p:spPr bwMode="auto">
          <a:xfrm>
            <a:off x="5452259" y="5013176"/>
            <a:ext cx="291151" cy="0"/>
          </a:xfrm>
          <a:prstGeom prst="line">
            <a:avLst/>
          </a:prstGeom>
          <a:noFill/>
          <a:ln w="28575" cap="flat" cmpd="sng" algn="ctr">
            <a:solidFill>
              <a:srgbClr val="1FACE0"/>
            </a:solidFill>
            <a:prstDash val="solid"/>
            <a:round/>
            <a:headEnd type="none" w="med" len="med"/>
            <a:tailEnd type="none" w="med" len="med"/>
          </a:ln>
          <a:effectLst/>
        </p:spPr>
      </p:cxnSp>
      <p:cxnSp>
        <p:nvCxnSpPr>
          <p:cNvPr id="91" name="Connecteur droit 90">
            <a:extLst>
              <a:ext uri="{FF2B5EF4-FFF2-40B4-BE49-F238E27FC236}">
                <a16:creationId xmlns:a16="http://schemas.microsoft.com/office/drawing/2014/main" id="{BAA48B4D-55C4-4E29-9BE2-92B4F078DD37}"/>
              </a:ext>
            </a:extLst>
          </p:cNvPr>
          <p:cNvCxnSpPr>
            <a:cxnSpLocks/>
          </p:cNvCxnSpPr>
          <p:nvPr/>
        </p:nvCxnSpPr>
        <p:spPr bwMode="auto">
          <a:xfrm>
            <a:off x="7775197" y="4145688"/>
            <a:ext cx="291151" cy="0"/>
          </a:xfrm>
          <a:prstGeom prst="line">
            <a:avLst/>
          </a:prstGeom>
          <a:noFill/>
          <a:ln w="28575" cap="flat" cmpd="sng" algn="ctr">
            <a:solidFill>
              <a:srgbClr val="FDB932"/>
            </a:solidFill>
            <a:prstDash val="solid"/>
            <a:round/>
            <a:headEnd type="none" w="med" len="med"/>
            <a:tailEnd type="none" w="med" len="med"/>
          </a:ln>
          <a:effectLst/>
        </p:spPr>
      </p:cxnSp>
    </p:spTree>
    <p:extLst>
      <p:ext uri="{BB962C8B-B14F-4D97-AF65-F5344CB8AC3E}">
        <p14:creationId xmlns:p14="http://schemas.microsoft.com/office/powerpoint/2010/main" val="247623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1"/>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p:bldP spid="54" grpId="0" animBg="1"/>
      <p:bldP spid="55" grpId="0" animBg="1"/>
      <p:bldP spid="56" grpId="0"/>
      <p:bldP spid="57" grpId="0" animBg="1"/>
      <p:bldP spid="58" grpId="0"/>
      <p:bldP spid="59" grpId="0" animBg="1"/>
      <p:bldP spid="60" grpId="0" animBg="1"/>
      <p:bldP spid="61" grpId="0"/>
      <p:bldP spid="62" grpId="0" animBg="1"/>
      <p:bldP spid="63" grpId="0"/>
      <p:bldP spid="64" grpId="0" animBg="1"/>
      <p:bldP spid="65" grpId="0" animBg="1"/>
      <p:bldP spid="66" grpId="0"/>
      <p:bldP spid="71" grpId="0"/>
      <p:bldP spid="76" grpId="0"/>
      <p:bldP spid="8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53D0D117-B97F-4C3B-95FF-E36FEE5EBC03}"/>
              </a:ext>
            </a:extLst>
          </p:cNvPr>
          <p:cNvPicPr>
            <a:picLocks noChangeAspect="1"/>
          </p:cNvPicPr>
          <p:nvPr/>
        </p:nvPicPr>
        <p:blipFill rotWithShape="1">
          <a:blip r:embed="rId3">
            <a:extLst>
              <a:ext uri="{28A0092B-C50C-407E-A947-70E740481C1C}">
                <a14:useLocalDpi xmlns:a14="http://schemas.microsoft.com/office/drawing/2010/main" val="0"/>
              </a:ext>
            </a:extLst>
          </a:blip>
          <a:srcRect l="9675" r="55867" b="14857"/>
          <a:stretch/>
        </p:blipFill>
        <p:spPr>
          <a:xfrm>
            <a:off x="3560729" y="1927335"/>
            <a:ext cx="1441043" cy="465576"/>
          </a:xfrm>
          <a:prstGeom prst="rect">
            <a:avLst/>
          </a:prstGeom>
        </p:spPr>
      </p:pic>
      <p:sp>
        <p:nvSpPr>
          <p:cNvPr id="15" name="ZoneTexte 14">
            <a:extLst>
              <a:ext uri="{FF2B5EF4-FFF2-40B4-BE49-F238E27FC236}">
                <a16:creationId xmlns:a16="http://schemas.microsoft.com/office/drawing/2014/main" id="{11821DD4-1750-434D-9D32-BC674C498DDB}"/>
              </a:ext>
            </a:extLst>
          </p:cNvPr>
          <p:cNvSpPr txBox="1"/>
          <p:nvPr/>
        </p:nvSpPr>
        <p:spPr>
          <a:xfrm>
            <a:off x="3906112" y="1927453"/>
            <a:ext cx="1324238" cy="323165"/>
          </a:xfrm>
          <a:prstGeom prst="rect">
            <a:avLst/>
          </a:prstGeom>
          <a:noFill/>
        </p:spPr>
        <p:txBody>
          <a:bodyPr wrap="square" rtlCol="0">
            <a:spAutoFit/>
          </a:bodyPr>
          <a:lstStyle/>
          <a:p>
            <a:r>
              <a:rPr lang="fr-BE" sz="1500" b="1" dirty="0">
                <a:solidFill>
                  <a:schemeClr val="bg1"/>
                </a:solidFill>
              </a:rPr>
              <a:t>ETAPE 2</a:t>
            </a:r>
          </a:p>
        </p:txBody>
      </p:sp>
      <p:pic>
        <p:nvPicPr>
          <p:cNvPr id="12" name="Image 11">
            <a:extLst>
              <a:ext uri="{FF2B5EF4-FFF2-40B4-BE49-F238E27FC236}">
                <a16:creationId xmlns:a16="http://schemas.microsoft.com/office/drawing/2014/main" id="{D9AE2BCC-0780-4A79-B5CB-71125DBDF769}"/>
              </a:ext>
            </a:extLst>
          </p:cNvPr>
          <p:cNvPicPr>
            <a:picLocks noChangeAspect="1"/>
          </p:cNvPicPr>
          <p:nvPr/>
        </p:nvPicPr>
        <p:blipFill rotWithShape="1">
          <a:blip r:embed="rId4">
            <a:extLst>
              <a:ext uri="{28A0092B-C50C-407E-A947-70E740481C1C}">
                <a14:useLocalDpi xmlns:a14="http://schemas.microsoft.com/office/drawing/2010/main" val="0"/>
              </a:ext>
            </a:extLst>
          </a:blip>
          <a:srcRect r="62960" b="8807"/>
          <a:stretch/>
        </p:blipFill>
        <p:spPr>
          <a:xfrm>
            <a:off x="105472" y="2011008"/>
            <a:ext cx="1265111" cy="361123"/>
          </a:xfrm>
          <a:prstGeom prst="rect">
            <a:avLst/>
          </a:prstGeom>
        </p:spPr>
      </p:pic>
      <p:sp>
        <p:nvSpPr>
          <p:cNvPr id="39" name="ZoneTexte 38">
            <a:extLst>
              <a:ext uri="{FF2B5EF4-FFF2-40B4-BE49-F238E27FC236}">
                <a16:creationId xmlns:a16="http://schemas.microsoft.com/office/drawing/2014/main" id="{2F3222D4-9EE0-40C9-BA3B-15844EFF87B4}"/>
              </a:ext>
            </a:extLst>
          </p:cNvPr>
          <p:cNvSpPr txBox="1"/>
          <p:nvPr/>
        </p:nvSpPr>
        <p:spPr>
          <a:xfrm>
            <a:off x="303678" y="1982235"/>
            <a:ext cx="1228738" cy="323165"/>
          </a:xfrm>
          <a:prstGeom prst="rect">
            <a:avLst/>
          </a:prstGeom>
          <a:noFill/>
        </p:spPr>
        <p:txBody>
          <a:bodyPr wrap="square" rtlCol="0">
            <a:spAutoFit/>
          </a:bodyPr>
          <a:lstStyle/>
          <a:p>
            <a:r>
              <a:rPr lang="fr-BE" sz="1500" b="1" dirty="0">
                <a:solidFill>
                  <a:schemeClr val="bg1"/>
                </a:solidFill>
              </a:rPr>
              <a:t>ETAPE 1</a:t>
            </a:r>
          </a:p>
        </p:txBody>
      </p:sp>
      <p:sp>
        <p:nvSpPr>
          <p:cNvPr id="37" name="Rectangle 36">
            <a:extLst>
              <a:ext uri="{FF2B5EF4-FFF2-40B4-BE49-F238E27FC236}">
                <a16:creationId xmlns:a16="http://schemas.microsoft.com/office/drawing/2014/main" id="{74328256-59B6-4788-B164-576F27DFA065}"/>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Verdana" pitchFamily="34" charset="0"/>
            </a:endParaRPr>
          </a:p>
        </p:txBody>
      </p:sp>
      <p:sp>
        <p:nvSpPr>
          <p:cNvPr id="47" name="Triangle isocèle 46">
            <a:extLst>
              <a:ext uri="{FF2B5EF4-FFF2-40B4-BE49-F238E27FC236}">
                <a16:creationId xmlns:a16="http://schemas.microsoft.com/office/drawing/2014/main" id="{BA438865-2DF8-4A36-82BA-455D366A9AAF}"/>
              </a:ext>
            </a:extLst>
          </p:cNvPr>
          <p:cNvSpPr/>
          <p:nvPr/>
        </p:nvSpPr>
        <p:spPr bwMode="auto">
          <a:xfrm flipV="1">
            <a:off x="8047372" y="6085626"/>
            <a:ext cx="1080000" cy="180000"/>
          </a:xfrm>
          <a:prstGeom prst="triangle">
            <a:avLst/>
          </a:prstGeom>
          <a:solidFill>
            <a:srgbClr val="004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46" name="Triangle isocèle 45">
            <a:extLst>
              <a:ext uri="{FF2B5EF4-FFF2-40B4-BE49-F238E27FC236}">
                <a16:creationId xmlns:a16="http://schemas.microsoft.com/office/drawing/2014/main" id="{74B1CFC6-73AC-4131-A434-BB2A78CA9E3F}"/>
              </a:ext>
            </a:extLst>
          </p:cNvPr>
          <p:cNvSpPr/>
          <p:nvPr/>
        </p:nvSpPr>
        <p:spPr bwMode="auto">
          <a:xfrm flipV="1">
            <a:off x="6019122" y="6085626"/>
            <a:ext cx="1080000" cy="180000"/>
          </a:xfrm>
          <a:prstGeom prst="triangle">
            <a:avLst/>
          </a:prstGeom>
          <a:solidFill>
            <a:srgbClr val="004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6" name="Rectangle 25">
            <a:extLst>
              <a:ext uri="{FF2B5EF4-FFF2-40B4-BE49-F238E27FC236}">
                <a16:creationId xmlns:a16="http://schemas.microsoft.com/office/drawing/2014/main" id="{541E896A-34B8-499C-A62B-AE8F64829F1A}"/>
              </a:ext>
            </a:extLst>
          </p:cNvPr>
          <p:cNvSpPr/>
          <p:nvPr/>
        </p:nvSpPr>
        <p:spPr bwMode="auto">
          <a:xfrm>
            <a:off x="5508104" y="2642234"/>
            <a:ext cx="3532994" cy="1513189"/>
          </a:xfrm>
          <a:prstGeom prst="rect">
            <a:avLst/>
          </a:prstGeom>
          <a:solidFill>
            <a:srgbClr val="D2DAF2"/>
          </a:solidFill>
          <a:ln w="19050" cap="flat" cmpd="sng" algn="ctr">
            <a:solidFill>
              <a:srgbClr val="28449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34" name="Espace réservé du contenu 8">
            <a:extLst>
              <a:ext uri="{FF2B5EF4-FFF2-40B4-BE49-F238E27FC236}">
                <a16:creationId xmlns:a16="http://schemas.microsoft.com/office/drawing/2014/main" id="{546F6177-5F59-4D91-A302-706CEBEA7FA7}"/>
              </a:ext>
            </a:extLst>
          </p:cNvPr>
          <p:cNvSpPr txBox="1">
            <a:spLocks/>
          </p:cNvSpPr>
          <p:nvPr/>
        </p:nvSpPr>
        <p:spPr>
          <a:xfrm>
            <a:off x="358964" y="2277931"/>
            <a:ext cx="3216403" cy="466647"/>
          </a:xfrm>
          <a:prstGeom prst="rect">
            <a:avLst/>
          </a:prstGeom>
        </p:spPr>
        <p:txBody>
          <a:bodyPr anchor="t"/>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180975" indent="-180975" defTabSz="361950">
              <a:buClr>
                <a:srgbClr val="339649"/>
              </a:buClr>
              <a:buFont typeface="EC Square Sans Pro" panose="020B0506040000020004" pitchFamily="34" charset="0"/>
              <a:buChar char="‣"/>
            </a:pPr>
            <a:r>
              <a:rPr lang="fr-BE" sz="1100" b="1" i="0" dirty="0">
                <a:solidFill>
                  <a:srgbClr val="339649"/>
                </a:solidFill>
                <a:latin typeface="+mj-lt"/>
              </a:rPr>
              <a:t>Évaluer la performance sur chaque indicateur et attribuer une note</a:t>
            </a:r>
            <a:endParaRPr lang="fr-BE" sz="1100" b="1" i="0" kern="0" dirty="0">
              <a:solidFill>
                <a:srgbClr val="339649"/>
              </a:solidFill>
              <a:latin typeface="+mj-lt"/>
            </a:endParaRPr>
          </a:p>
        </p:txBody>
      </p:sp>
      <p:sp>
        <p:nvSpPr>
          <p:cNvPr id="13" name="Espace réservé du contenu 8">
            <a:extLst>
              <a:ext uri="{FF2B5EF4-FFF2-40B4-BE49-F238E27FC236}">
                <a16:creationId xmlns:a16="http://schemas.microsoft.com/office/drawing/2014/main" id="{176D97E5-9A18-4E90-ACE1-1052A41EB93D}"/>
              </a:ext>
            </a:extLst>
          </p:cNvPr>
          <p:cNvSpPr txBox="1">
            <a:spLocks/>
          </p:cNvSpPr>
          <p:nvPr/>
        </p:nvSpPr>
        <p:spPr>
          <a:xfrm>
            <a:off x="358964" y="1059686"/>
            <a:ext cx="8412883" cy="641122"/>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buNone/>
            </a:pPr>
            <a:r>
              <a:rPr lang="fr-BE" sz="2000" b="1" i="0" dirty="0">
                <a:latin typeface="+mj-lt"/>
              </a:rPr>
              <a:t>EXEMPLE DE CALCUL </a:t>
            </a:r>
          </a:p>
          <a:p>
            <a:pPr marL="0" indent="0">
              <a:buNone/>
            </a:pPr>
            <a:r>
              <a:rPr lang="fr-BE" sz="2000" b="1" i="0" dirty="0">
                <a:latin typeface="+mj-lt"/>
              </a:rPr>
              <a:t>DU MONTANT D’UNE TRANCHE VARIABLE</a:t>
            </a:r>
            <a:endParaRPr lang="fr-BE" sz="2000" b="1" i="0" kern="0" dirty="0">
              <a:solidFill>
                <a:srgbClr val="284492"/>
              </a:solidFill>
              <a:latin typeface="+mj-lt"/>
            </a:endParaRPr>
          </a:p>
        </p:txBody>
      </p:sp>
      <p:cxnSp>
        <p:nvCxnSpPr>
          <p:cNvPr id="5" name="Connecteur droit avec flèche 4">
            <a:extLst>
              <a:ext uri="{FF2B5EF4-FFF2-40B4-BE49-F238E27FC236}">
                <a16:creationId xmlns:a16="http://schemas.microsoft.com/office/drawing/2014/main" id="{794D3EC9-0ED0-4E05-90D6-B143F30B012B}"/>
              </a:ext>
            </a:extLst>
          </p:cNvPr>
          <p:cNvCxnSpPr>
            <a:cxnSpLocks/>
          </p:cNvCxnSpPr>
          <p:nvPr/>
        </p:nvCxnSpPr>
        <p:spPr bwMode="auto">
          <a:xfrm>
            <a:off x="1475656" y="2225203"/>
            <a:ext cx="1980000" cy="0"/>
          </a:xfrm>
          <a:prstGeom prst="straightConnector1">
            <a:avLst/>
          </a:prstGeom>
          <a:noFill/>
          <a:ln w="28575" cap="flat" cmpd="sng" algn="ctr">
            <a:solidFill>
              <a:srgbClr val="349649"/>
            </a:solidFill>
            <a:prstDash val="sysDot"/>
            <a:round/>
            <a:headEnd type="none" w="med" len="med"/>
            <a:tailEnd type="triangle"/>
          </a:ln>
          <a:effectLst/>
        </p:spPr>
      </p:cxnSp>
      <p:sp>
        <p:nvSpPr>
          <p:cNvPr id="14" name="Espace réservé du contenu 8">
            <a:extLst>
              <a:ext uri="{FF2B5EF4-FFF2-40B4-BE49-F238E27FC236}">
                <a16:creationId xmlns:a16="http://schemas.microsoft.com/office/drawing/2014/main" id="{0C2F2F53-E8BC-4004-A7B9-CD8DA5FC0C35}"/>
              </a:ext>
            </a:extLst>
          </p:cNvPr>
          <p:cNvSpPr txBox="1">
            <a:spLocks/>
          </p:cNvSpPr>
          <p:nvPr/>
        </p:nvSpPr>
        <p:spPr>
          <a:xfrm>
            <a:off x="3834424" y="2277931"/>
            <a:ext cx="5130064" cy="563153"/>
          </a:xfrm>
          <a:prstGeom prst="rect">
            <a:avLst/>
          </a:prstGeom>
        </p:spPr>
        <p:txBody>
          <a:bodyPr anchor="t"/>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180975" indent="-180975" defTabSz="361950">
              <a:buClr>
                <a:srgbClr val="92D050"/>
              </a:buClr>
              <a:buFont typeface="EC Square Sans Pro" panose="020B0506040000020004" pitchFamily="34" charset="0"/>
              <a:buChar char="‣"/>
            </a:pPr>
            <a:r>
              <a:rPr lang="fr-BE" sz="1100" b="1" i="0" dirty="0">
                <a:latin typeface="+mj-lt"/>
              </a:rPr>
              <a:t>Évaluer la performance globale pour déterminer le montant à décaisser</a:t>
            </a:r>
          </a:p>
        </p:txBody>
      </p:sp>
      <p:sp>
        <p:nvSpPr>
          <p:cNvPr id="18" name="ZoneTexte 17">
            <a:extLst>
              <a:ext uri="{FF2B5EF4-FFF2-40B4-BE49-F238E27FC236}">
                <a16:creationId xmlns:a16="http://schemas.microsoft.com/office/drawing/2014/main" id="{86C50CBF-40E0-403D-A925-6AE84274C9D1}"/>
              </a:ext>
            </a:extLst>
          </p:cNvPr>
          <p:cNvSpPr txBox="1"/>
          <p:nvPr/>
        </p:nvSpPr>
        <p:spPr>
          <a:xfrm>
            <a:off x="118039" y="2757898"/>
            <a:ext cx="3172956" cy="1192634"/>
          </a:xfrm>
          <a:prstGeom prst="rect">
            <a:avLst/>
          </a:prstGeom>
          <a:solidFill>
            <a:srgbClr val="CEEED5"/>
          </a:solidFill>
          <a:ln w="19050">
            <a:solidFill>
              <a:srgbClr val="339649"/>
            </a:solidFill>
          </a:ln>
        </p:spPr>
        <p:txBody>
          <a:bodyPr wrap="square" rtlCol="0">
            <a:spAutoFit/>
          </a:bodyPr>
          <a:lstStyle/>
          <a:p>
            <a:r>
              <a:rPr lang="fr-BE" sz="1100" b="1" dirty="0">
                <a:solidFill>
                  <a:srgbClr val="284492"/>
                </a:solidFill>
                <a:latin typeface="+mj-lt"/>
              </a:rPr>
              <a:t>Système de notation </a:t>
            </a:r>
            <a:r>
              <a:rPr lang="fr-BE" sz="1100" dirty="0">
                <a:solidFill>
                  <a:schemeClr val="tx1"/>
                </a:solidFill>
                <a:latin typeface="+mj-lt"/>
              </a:rPr>
              <a:t>À définir dans</a:t>
            </a:r>
            <a:br>
              <a:rPr lang="fr-BE" sz="1100" dirty="0">
                <a:solidFill>
                  <a:schemeClr val="tx1"/>
                </a:solidFill>
                <a:latin typeface="+mj-lt"/>
              </a:rPr>
            </a:br>
            <a:r>
              <a:rPr lang="fr-BE" sz="1100" dirty="0">
                <a:solidFill>
                  <a:schemeClr val="tx1"/>
                </a:solidFill>
                <a:latin typeface="+mj-lt"/>
              </a:rPr>
              <a:t>la convention de financement.</a:t>
            </a:r>
          </a:p>
          <a:p>
            <a:pPr>
              <a:lnSpc>
                <a:spcPct val="150000"/>
              </a:lnSpc>
            </a:pPr>
            <a:r>
              <a:rPr lang="fr-BE" sz="1100" b="1" dirty="0">
                <a:solidFill>
                  <a:schemeClr val="tx1"/>
                </a:solidFill>
                <a:latin typeface="+mj-lt"/>
              </a:rPr>
              <a:t>Option privilégiée : </a:t>
            </a:r>
          </a:p>
          <a:p>
            <a:pPr>
              <a:tabLst>
                <a:tab pos="720725" algn="l"/>
              </a:tabLst>
            </a:pPr>
            <a:r>
              <a:rPr lang="fr-BE" sz="1100" dirty="0">
                <a:solidFill>
                  <a:schemeClr val="tx1"/>
                </a:solidFill>
                <a:latin typeface="+mj-lt"/>
              </a:rPr>
              <a:t>      0	progrès négligeable / nul</a:t>
            </a:r>
          </a:p>
          <a:p>
            <a:pPr>
              <a:tabLst>
                <a:tab pos="720725" algn="l"/>
              </a:tabLst>
            </a:pPr>
            <a:r>
              <a:rPr lang="fr-BE" sz="1100" dirty="0">
                <a:solidFill>
                  <a:schemeClr val="tx1"/>
                </a:solidFill>
                <a:latin typeface="+mj-lt"/>
              </a:rPr>
              <a:t>    0,5	progrès partiel</a:t>
            </a:r>
          </a:p>
          <a:p>
            <a:pPr>
              <a:tabLst>
                <a:tab pos="720725" algn="l"/>
              </a:tabLst>
            </a:pPr>
            <a:r>
              <a:rPr lang="fr-BE" sz="1100" dirty="0">
                <a:solidFill>
                  <a:schemeClr val="tx1"/>
                </a:solidFill>
                <a:latin typeface="+mj-lt"/>
              </a:rPr>
              <a:t>      1	cible atteinte</a:t>
            </a:r>
          </a:p>
        </p:txBody>
      </p:sp>
      <p:sp>
        <p:nvSpPr>
          <p:cNvPr id="19" name="ZoneTexte 18">
            <a:extLst>
              <a:ext uri="{FF2B5EF4-FFF2-40B4-BE49-F238E27FC236}">
                <a16:creationId xmlns:a16="http://schemas.microsoft.com/office/drawing/2014/main" id="{87B21D8A-7792-472B-A71C-2EEF34F97BEF}"/>
              </a:ext>
            </a:extLst>
          </p:cNvPr>
          <p:cNvSpPr txBox="1"/>
          <p:nvPr/>
        </p:nvSpPr>
        <p:spPr>
          <a:xfrm>
            <a:off x="3563888" y="2758248"/>
            <a:ext cx="1715298" cy="769441"/>
          </a:xfrm>
          <a:prstGeom prst="rect">
            <a:avLst/>
          </a:prstGeom>
          <a:solidFill>
            <a:srgbClr val="D2DAF2"/>
          </a:solidFill>
          <a:ln w="19050">
            <a:solidFill>
              <a:srgbClr val="284492"/>
            </a:solidFill>
          </a:ln>
        </p:spPr>
        <p:txBody>
          <a:bodyPr wrap="square" rtlCol="0">
            <a:spAutoFit/>
          </a:bodyPr>
          <a:lstStyle/>
          <a:p>
            <a:pPr algn="ctr"/>
            <a:r>
              <a:rPr lang="fr-BE" sz="1100" b="1" dirty="0">
                <a:solidFill>
                  <a:srgbClr val="284492"/>
                </a:solidFill>
                <a:latin typeface="+mj-lt"/>
              </a:rPr>
              <a:t>Méthode</a:t>
            </a:r>
            <a:br>
              <a:rPr lang="fr-BE" sz="1100" b="1" dirty="0">
                <a:solidFill>
                  <a:srgbClr val="284492"/>
                </a:solidFill>
                <a:latin typeface="+mj-lt"/>
              </a:rPr>
            </a:br>
            <a:r>
              <a:rPr lang="fr-BE" sz="1100" b="1" dirty="0">
                <a:solidFill>
                  <a:srgbClr val="284492"/>
                </a:solidFill>
                <a:latin typeface="+mj-lt"/>
              </a:rPr>
              <a:t>courante :</a:t>
            </a:r>
            <a:r>
              <a:rPr lang="fr-BE" sz="1100" b="1" dirty="0">
                <a:solidFill>
                  <a:schemeClr val="tx1"/>
                </a:solidFill>
                <a:latin typeface="+mj-lt"/>
              </a:rPr>
              <a:t> </a:t>
            </a:r>
          </a:p>
          <a:p>
            <a:pPr algn="ctr"/>
            <a:r>
              <a:rPr lang="fr-BE" sz="1100" b="1" dirty="0">
                <a:solidFill>
                  <a:schemeClr val="tx1"/>
                </a:solidFill>
                <a:latin typeface="+mj-lt"/>
              </a:rPr>
              <a:t>Performance</a:t>
            </a:r>
            <a:br>
              <a:rPr lang="fr-BE" sz="1100" b="1" dirty="0">
                <a:solidFill>
                  <a:schemeClr val="tx1"/>
                </a:solidFill>
                <a:latin typeface="+mj-lt"/>
              </a:rPr>
            </a:br>
            <a:r>
              <a:rPr lang="fr-BE" sz="1100" b="1" dirty="0">
                <a:solidFill>
                  <a:schemeClr val="tx1"/>
                </a:solidFill>
                <a:latin typeface="+mj-lt"/>
              </a:rPr>
              <a:t>par indicateur</a:t>
            </a:r>
            <a:endParaRPr lang="fr-BE" sz="1100" dirty="0">
              <a:solidFill>
                <a:schemeClr val="tx1"/>
              </a:solidFill>
              <a:latin typeface="+mj-lt"/>
            </a:endParaRPr>
          </a:p>
        </p:txBody>
      </p:sp>
      <p:sp>
        <p:nvSpPr>
          <p:cNvPr id="20" name="ZoneTexte 19">
            <a:extLst>
              <a:ext uri="{FF2B5EF4-FFF2-40B4-BE49-F238E27FC236}">
                <a16:creationId xmlns:a16="http://schemas.microsoft.com/office/drawing/2014/main" id="{65F0D8D4-0E2E-4875-8B11-9C59CBB39BCC}"/>
              </a:ext>
            </a:extLst>
          </p:cNvPr>
          <p:cNvSpPr txBox="1"/>
          <p:nvPr/>
        </p:nvSpPr>
        <p:spPr>
          <a:xfrm>
            <a:off x="5508104" y="2663200"/>
            <a:ext cx="3532994" cy="938719"/>
          </a:xfrm>
          <a:prstGeom prst="rect">
            <a:avLst/>
          </a:prstGeom>
          <a:noFill/>
        </p:spPr>
        <p:txBody>
          <a:bodyPr wrap="square" rtlCol="0">
            <a:spAutoFit/>
          </a:bodyPr>
          <a:lstStyle/>
          <a:p>
            <a:pPr algn="ctr"/>
            <a:r>
              <a:rPr lang="fr-BE" sz="1100" b="1" dirty="0">
                <a:solidFill>
                  <a:srgbClr val="284492"/>
                </a:solidFill>
                <a:latin typeface="+mj-lt"/>
              </a:rPr>
              <a:t>Méthode alternatives :</a:t>
            </a:r>
          </a:p>
          <a:p>
            <a:pPr algn="ctr"/>
            <a:r>
              <a:rPr lang="fr-BE" sz="1100" b="1" dirty="0">
                <a:solidFill>
                  <a:schemeClr val="tx1"/>
                </a:solidFill>
                <a:latin typeface="+mj-lt"/>
              </a:rPr>
              <a:t>Performance agrégée par</a:t>
            </a:r>
            <a:br>
              <a:rPr lang="fr-BE" sz="1100" b="1" dirty="0">
                <a:solidFill>
                  <a:schemeClr val="tx1"/>
                </a:solidFill>
                <a:latin typeface="+mj-lt"/>
              </a:rPr>
            </a:br>
            <a:r>
              <a:rPr lang="fr-BE" sz="1100" b="1" dirty="0">
                <a:solidFill>
                  <a:schemeClr val="tx1"/>
                </a:solidFill>
                <a:latin typeface="+mj-lt"/>
              </a:rPr>
              <a:t>groupe d’indicateurs</a:t>
            </a:r>
            <a:br>
              <a:rPr lang="fr-BE" sz="1100" b="1" dirty="0">
                <a:solidFill>
                  <a:schemeClr val="tx1"/>
                </a:solidFill>
                <a:latin typeface="+mj-lt"/>
              </a:rPr>
            </a:br>
            <a:r>
              <a:rPr lang="fr-BE" sz="1100" dirty="0">
                <a:solidFill>
                  <a:schemeClr val="tx1"/>
                </a:solidFill>
                <a:latin typeface="+mj-lt"/>
              </a:rPr>
              <a:t>(À définir dans la convention de financement)</a:t>
            </a:r>
          </a:p>
          <a:p>
            <a:endParaRPr lang="fr-BE" sz="1100" dirty="0">
              <a:solidFill>
                <a:schemeClr val="tx1"/>
              </a:solidFill>
              <a:latin typeface="+mj-lt"/>
            </a:endParaRPr>
          </a:p>
        </p:txBody>
      </p:sp>
      <p:graphicFrame>
        <p:nvGraphicFramePr>
          <p:cNvPr id="27" name="Table 2">
            <a:extLst>
              <a:ext uri="{FF2B5EF4-FFF2-40B4-BE49-F238E27FC236}">
                <a16:creationId xmlns:a16="http://schemas.microsoft.com/office/drawing/2014/main" id="{B407CEEC-573A-41C5-A9D2-0E3D2A8C748E}"/>
              </a:ext>
            </a:extLst>
          </p:cNvPr>
          <p:cNvGraphicFramePr>
            <a:graphicFrameLocks noGrp="1"/>
          </p:cNvGraphicFramePr>
          <p:nvPr>
            <p:extLst/>
          </p:nvPr>
        </p:nvGraphicFramePr>
        <p:xfrm>
          <a:off x="5508104" y="3403889"/>
          <a:ext cx="3532994" cy="731520"/>
        </p:xfrm>
        <a:graphic>
          <a:graphicData uri="http://schemas.openxmlformats.org/drawingml/2006/table">
            <a:tbl>
              <a:tblPr firstRow="1" bandRow="1">
                <a:tableStyleId>{5C22544A-7EE6-4342-B048-85BDC9FD1C3A}</a:tableStyleId>
              </a:tblPr>
              <a:tblGrid>
                <a:gridCol w="1766497">
                  <a:extLst>
                    <a:ext uri="{9D8B030D-6E8A-4147-A177-3AD203B41FA5}">
                      <a16:colId xmlns:a16="http://schemas.microsoft.com/office/drawing/2014/main" val="2508663056"/>
                    </a:ext>
                  </a:extLst>
                </a:gridCol>
                <a:gridCol w="1766497">
                  <a:extLst>
                    <a:ext uri="{9D8B030D-6E8A-4147-A177-3AD203B41FA5}">
                      <a16:colId xmlns:a16="http://schemas.microsoft.com/office/drawing/2014/main" val="3765285886"/>
                    </a:ext>
                  </a:extLst>
                </a:gridCol>
              </a:tblGrid>
              <a:tr h="1963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000" dirty="0"/>
                        <a:t> &lt; 35% 	</a:t>
                      </a:r>
                      <a:endParaRPr lang="fr-BE" sz="1000" b="0" dirty="0">
                        <a:solidFill>
                          <a:schemeClr val="tx1"/>
                        </a:solidFill>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8449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000" dirty="0">
                          <a:sym typeface="Wingdings" panose="05000000000000000000" pitchFamily="2" charset="2"/>
                        </a:rPr>
                        <a:t> </a:t>
                      </a:r>
                      <a:r>
                        <a:rPr lang="fr-BE" sz="1000" dirty="0"/>
                        <a:t>0 </a:t>
                      </a:r>
                      <a:endParaRPr lang="x-none" sz="1000" b="0" dirty="0">
                        <a:solidFill>
                          <a:schemeClr val="tx1"/>
                        </a:solidFill>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84492"/>
                    </a:solidFill>
                  </a:tcPr>
                </a:tc>
                <a:extLst>
                  <a:ext uri="{0D108BD9-81ED-4DB2-BD59-A6C34878D82A}">
                    <a16:rowId xmlns:a16="http://schemas.microsoft.com/office/drawing/2014/main" val="2239257575"/>
                  </a:ext>
                </a:extLst>
              </a:tr>
              <a:tr h="127010">
                <a:tc>
                  <a:txBody>
                    <a:bodyPr/>
                    <a:lstStyle/>
                    <a:p>
                      <a:pPr algn="ctr"/>
                      <a:r>
                        <a:rPr lang="fr-BE" sz="1000" dirty="0">
                          <a:solidFill>
                            <a:schemeClr val="bg1"/>
                          </a:solidFill>
                          <a:sym typeface="Wingdings" panose="05000000000000000000" pitchFamily="2" charset="2"/>
                        </a:rPr>
                        <a:t>35% &lt;   &lt; 70%</a:t>
                      </a:r>
                      <a:endParaRPr lang="x-none" sz="1000" dirty="0">
                        <a:solidFill>
                          <a:schemeClr val="bg1"/>
                        </a:solidFill>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84492">
                        <a:alpha val="50000"/>
                      </a:srgbClr>
                    </a:solidFill>
                  </a:tcPr>
                </a:tc>
                <a:tc>
                  <a:txBody>
                    <a:bodyPr/>
                    <a:lstStyle/>
                    <a:p>
                      <a:pPr algn="ctr"/>
                      <a:r>
                        <a:rPr lang="fr-BE" sz="1000" dirty="0">
                          <a:solidFill>
                            <a:schemeClr val="bg1"/>
                          </a:solidFill>
                          <a:sym typeface="Wingdings" panose="05000000000000000000" pitchFamily="2" charset="2"/>
                        </a:rPr>
                        <a:t> 50%</a:t>
                      </a:r>
                      <a:endParaRPr lang="x-none" sz="1000" dirty="0">
                        <a:solidFill>
                          <a:schemeClr val="bg1"/>
                        </a:solidFill>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84492">
                        <a:alpha val="50000"/>
                      </a:srgbClr>
                    </a:solidFill>
                  </a:tcPr>
                </a:tc>
                <a:extLst>
                  <a:ext uri="{0D108BD9-81ED-4DB2-BD59-A6C34878D82A}">
                    <a16:rowId xmlns:a16="http://schemas.microsoft.com/office/drawing/2014/main" val="307300115"/>
                  </a:ext>
                </a:extLst>
              </a:tr>
              <a:tr h="127010">
                <a:tc>
                  <a:txBody>
                    <a:bodyPr/>
                    <a:lstStyle/>
                    <a:p>
                      <a:pPr algn="ctr"/>
                      <a:r>
                        <a:rPr lang="fr-BE" sz="1000" dirty="0">
                          <a:sym typeface="Wingdings" panose="05000000000000000000" pitchFamily="2" charset="2"/>
                        </a:rPr>
                        <a:t> </a:t>
                      </a:r>
                      <a:r>
                        <a:rPr lang="fr-BE" sz="1000" dirty="0">
                          <a:solidFill>
                            <a:schemeClr val="bg1"/>
                          </a:solidFill>
                          <a:sym typeface="Wingdings" panose="05000000000000000000" pitchFamily="2" charset="2"/>
                        </a:rPr>
                        <a:t>&gt; 70% 	</a:t>
                      </a:r>
                      <a:endParaRPr lang="x-none" sz="1000" dirty="0">
                        <a:solidFill>
                          <a:schemeClr val="bg1"/>
                        </a:solidFill>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284492">
                        <a:alpha val="2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000" dirty="0">
                          <a:solidFill>
                            <a:schemeClr val="bg1"/>
                          </a:solidFill>
                          <a:sym typeface="Wingdings" panose="05000000000000000000" pitchFamily="2" charset="2"/>
                        </a:rPr>
                        <a:t> 100%</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284492">
                        <a:alpha val="25000"/>
                      </a:srgbClr>
                    </a:solidFill>
                  </a:tcPr>
                </a:tc>
                <a:extLst>
                  <a:ext uri="{0D108BD9-81ED-4DB2-BD59-A6C34878D82A}">
                    <a16:rowId xmlns:a16="http://schemas.microsoft.com/office/drawing/2014/main" val="1073612728"/>
                  </a:ext>
                </a:extLst>
              </a:tr>
            </a:tbl>
          </a:graphicData>
        </a:graphic>
      </p:graphicFrame>
      <p:sp>
        <p:nvSpPr>
          <p:cNvPr id="38" name="ZoneTexte 37">
            <a:extLst>
              <a:ext uri="{FF2B5EF4-FFF2-40B4-BE49-F238E27FC236}">
                <a16:creationId xmlns:a16="http://schemas.microsoft.com/office/drawing/2014/main" id="{08CFBF31-A56C-4E0C-A3D6-C45F2D8BDE17}"/>
              </a:ext>
            </a:extLst>
          </p:cNvPr>
          <p:cNvSpPr txBox="1"/>
          <p:nvPr/>
        </p:nvSpPr>
        <p:spPr>
          <a:xfrm>
            <a:off x="3347864" y="4053296"/>
            <a:ext cx="1715298" cy="400110"/>
          </a:xfrm>
          <a:prstGeom prst="rect">
            <a:avLst/>
          </a:prstGeom>
          <a:noFill/>
        </p:spPr>
        <p:txBody>
          <a:bodyPr wrap="square" rtlCol="0">
            <a:spAutoFit/>
          </a:bodyPr>
          <a:lstStyle/>
          <a:p>
            <a:pPr algn="ctr"/>
            <a:r>
              <a:rPr lang="fr-BE" sz="1000" b="1" dirty="0">
                <a:solidFill>
                  <a:srgbClr val="284492"/>
                </a:solidFill>
                <a:latin typeface="+mj-lt"/>
              </a:rPr>
              <a:t>Exemple 1</a:t>
            </a:r>
            <a:br>
              <a:rPr lang="fr-BE" sz="1000" b="1" dirty="0">
                <a:solidFill>
                  <a:srgbClr val="284492"/>
                </a:solidFill>
                <a:latin typeface="+mj-lt"/>
              </a:rPr>
            </a:br>
            <a:r>
              <a:rPr lang="fr-BE" sz="1000" b="1" dirty="0">
                <a:solidFill>
                  <a:srgbClr val="284492"/>
                </a:solidFill>
                <a:latin typeface="+mj-lt"/>
              </a:rPr>
              <a:t>Par INDICATEUR</a:t>
            </a:r>
            <a:endParaRPr lang="fr-BE" sz="1100" dirty="0">
              <a:solidFill>
                <a:srgbClr val="284492"/>
              </a:solidFill>
              <a:latin typeface="+mj-lt"/>
            </a:endParaRPr>
          </a:p>
        </p:txBody>
      </p:sp>
      <p:graphicFrame>
        <p:nvGraphicFramePr>
          <p:cNvPr id="2" name="Tableau 1">
            <a:extLst>
              <a:ext uri="{FF2B5EF4-FFF2-40B4-BE49-F238E27FC236}">
                <a16:creationId xmlns:a16="http://schemas.microsoft.com/office/drawing/2014/main" id="{CB243529-17E8-402D-8F2A-0A63CF688389}"/>
              </a:ext>
            </a:extLst>
          </p:cNvPr>
          <p:cNvGraphicFramePr>
            <a:graphicFrameLocks noGrp="1"/>
          </p:cNvGraphicFramePr>
          <p:nvPr/>
        </p:nvGraphicFramePr>
        <p:xfrm>
          <a:off x="107504" y="4217317"/>
          <a:ext cx="3172956" cy="1641257"/>
        </p:xfrm>
        <a:graphic>
          <a:graphicData uri="http://schemas.openxmlformats.org/drawingml/2006/table">
            <a:tbl>
              <a:tblPr firstRow="1" bandRow="1">
                <a:tableStyleId>{5C22544A-7EE6-4342-B048-85BDC9FD1C3A}</a:tableStyleId>
              </a:tblPr>
              <a:tblGrid>
                <a:gridCol w="864097">
                  <a:extLst>
                    <a:ext uri="{9D8B030D-6E8A-4147-A177-3AD203B41FA5}">
                      <a16:colId xmlns:a16="http://schemas.microsoft.com/office/drawing/2014/main" val="1111608863"/>
                    </a:ext>
                  </a:extLst>
                </a:gridCol>
                <a:gridCol w="1011329">
                  <a:extLst>
                    <a:ext uri="{9D8B030D-6E8A-4147-A177-3AD203B41FA5}">
                      <a16:colId xmlns:a16="http://schemas.microsoft.com/office/drawing/2014/main" val="2708148032"/>
                    </a:ext>
                  </a:extLst>
                </a:gridCol>
                <a:gridCol w="655863">
                  <a:extLst>
                    <a:ext uri="{9D8B030D-6E8A-4147-A177-3AD203B41FA5}">
                      <a16:colId xmlns:a16="http://schemas.microsoft.com/office/drawing/2014/main" val="166661644"/>
                    </a:ext>
                  </a:extLst>
                </a:gridCol>
                <a:gridCol w="641667">
                  <a:extLst>
                    <a:ext uri="{9D8B030D-6E8A-4147-A177-3AD203B41FA5}">
                      <a16:colId xmlns:a16="http://schemas.microsoft.com/office/drawing/2014/main" val="3526700105"/>
                    </a:ext>
                  </a:extLst>
                </a:gridCol>
              </a:tblGrid>
              <a:tr h="402572">
                <a:tc>
                  <a:txBody>
                    <a:bodyPr/>
                    <a:lstStyle/>
                    <a:p>
                      <a:pPr algn="ctr"/>
                      <a:r>
                        <a:rPr lang="fr-BE" sz="1000" dirty="0">
                          <a:solidFill>
                            <a:schemeClr val="bg1"/>
                          </a:solidFill>
                          <a:latin typeface="+mn-lt"/>
                        </a:rPr>
                        <a:t>Objectif</a:t>
                      </a:r>
                      <a:r>
                        <a:rPr lang="fr-BE" sz="1000" baseline="0" dirty="0">
                          <a:solidFill>
                            <a:schemeClr val="bg1"/>
                          </a:solidFill>
                          <a:latin typeface="+mn-lt"/>
                        </a:rPr>
                        <a:t> politique</a:t>
                      </a:r>
                      <a:endParaRPr lang="fr-BE" sz="1000" dirty="0">
                        <a:solidFill>
                          <a:schemeClr val="bg1"/>
                        </a:solidFill>
                        <a:latin typeface="+mn-lt"/>
                      </a:endParaRPr>
                    </a:p>
                  </a:txBody>
                  <a:tcPr anchor="ctr">
                    <a:solidFill>
                      <a:srgbClr val="339649"/>
                    </a:solidFill>
                  </a:tcPr>
                </a:tc>
                <a:tc>
                  <a:txBody>
                    <a:bodyPr/>
                    <a:lstStyle/>
                    <a:p>
                      <a:pPr algn="ctr"/>
                      <a:r>
                        <a:rPr lang="fr-BE" sz="1000" dirty="0">
                          <a:solidFill>
                            <a:schemeClr val="bg1"/>
                          </a:solidFill>
                          <a:latin typeface="+mn-lt"/>
                        </a:rPr>
                        <a:t>Indicateur</a:t>
                      </a:r>
                    </a:p>
                  </a:txBody>
                  <a:tcPr anchor="ctr">
                    <a:solidFill>
                      <a:srgbClr val="339649"/>
                    </a:solidFill>
                  </a:tcPr>
                </a:tc>
                <a:tc>
                  <a:txBody>
                    <a:bodyPr/>
                    <a:lstStyle/>
                    <a:p>
                      <a:pPr algn="ctr"/>
                      <a:r>
                        <a:rPr lang="fr-BE" sz="1000" dirty="0">
                          <a:solidFill>
                            <a:schemeClr val="bg1"/>
                          </a:solidFill>
                          <a:latin typeface="+mn-lt"/>
                        </a:rPr>
                        <a:t>Evaluation</a:t>
                      </a:r>
                    </a:p>
                  </a:txBody>
                  <a:tcPr anchor="ctr">
                    <a:solidFill>
                      <a:srgbClr val="339649"/>
                    </a:solidFill>
                  </a:tcPr>
                </a:tc>
                <a:tc>
                  <a:txBody>
                    <a:bodyPr/>
                    <a:lstStyle/>
                    <a:p>
                      <a:pPr algn="ctr"/>
                      <a:r>
                        <a:rPr lang="fr-BE" sz="1000" dirty="0">
                          <a:solidFill>
                            <a:schemeClr val="bg1"/>
                          </a:solidFill>
                          <a:latin typeface="+mn-lt"/>
                        </a:rPr>
                        <a:t>Note</a:t>
                      </a:r>
                    </a:p>
                  </a:txBody>
                  <a:tcPr anchor="ctr">
                    <a:solidFill>
                      <a:srgbClr val="339649"/>
                    </a:solidFill>
                  </a:tcPr>
                </a:tc>
                <a:extLst>
                  <a:ext uri="{0D108BD9-81ED-4DB2-BD59-A6C34878D82A}">
                    <a16:rowId xmlns:a16="http://schemas.microsoft.com/office/drawing/2014/main" val="233681063"/>
                  </a:ext>
                </a:extLst>
              </a:tr>
              <a:tr h="247737">
                <a:tc rowSpan="3">
                  <a:txBody>
                    <a:bodyPr/>
                    <a:lstStyle/>
                    <a:p>
                      <a:pPr algn="ctr"/>
                      <a:r>
                        <a:rPr lang="fr-BE" sz="1000" dirty="0">
                          <a:solidFill>
                            <a:schemeClr val="bg1"/>
                          </a:solidFill>
                        </a:rPr>
                        <a:t>Objectif 1</a:t>
                      </a:r>
                    </a:p>
                  </a:txBody>
                  <a:tcPr anchor="ctr">
                    <a:solidFill>
                      <a:srgbClr val="339649"/>
                    </a:solidFill>
                  </a:tcPr>
                </a:tc>
                <a:tc>
                  <a:txBody>
                    <a:bodyPr/>
                    <a:lstStyle/>
                    <a:p>
                      <a:r>
                        <a:rPr lang="fr-BE" sz="1000" dirty="0"/>
                        <a:t>Indicateur 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1000" b="0" dirty="0">
                          <a:sym typeface="Wingdings" panose="05000000000000000000" pitchFamily="2" charset="2"/>
                        </a:rPr>
                        <a:t> </a:t>
                      </a:r>
                      <a:endParaRPr lang="fr-BE" sz="1000" b="0" dirty="0"/>
                    </a:p>
                  </a:txBody>
                  <a:tcPr anchor="ctr"/>
                </a:tc>
                <a:tc>
                  <a:txBody>
                    <a:bodyPr/>
                    <a:lstStyle/>
                    <a:p>
                      <a:pPr algn="ctr"/>
                      <a:r>
                        <a:rPr lang="fr-BE" sz="1000" dirty="0"/>
                        <a:t>0</a:t>
                      </a:r>
                    </a:p>
                  </a:txBody>
                  <a:tcPr anchor="ctr"/>
                </a:tc>
                <a:extLst>
                  <a:ext uri="{0D108BD9-81ED-4DB2-BD59-A6C34878D82A}">
                    <a16:rowId xmlns:a16="http://schemas.microsoft.com/office/drawing/2014/main" val="1294366039"/>
                  </a:ext>
                </a:extLst>
              </a:tr>
              <a:tr h="247737">
                <a:tc vMerge="1">
                  <a:txBody>
                    <a:bodyPr/>
                    <a:lstStyle/>
                    <a:p>
                      <a:endParaRPr lang="fr-BE"/>
                    </a:p>
                  </a:txBody>
                  <a:tcPr/>
                </a:tc>
                <a:tc>
                  <a:txBody>
                    <a:bodyPr/>
                    <a:lstStyle/>
                    <a:p>
                      <a:r>
                        <a:rPr lang="fr-BE" sz="1000" dirty="0"/>
                        <a:t>Indicateur 2</a:t>
                      </a:r>
                    </a:p>
                  </a:txBody>
                  <a:tcPr anchor="ctr"/>
                </a:tc>
                <a:tc>
                  <a:txBody>
                    <a:bodyPr/>
                    <a:lstStyle/>
                    <a:p>
                      <a:pPr algn="ctr"/>
                      <a:r>
                        <a:rPr lang="fr-BE" sz="1000" b="0" dirty="0">
                          <a:sym typeface="Wingdings" panose="05000000000000000000" pitchFamily="2" charset="2"/>
                        </a:rPr>
                        <a:t></a:t>
                      </a:r>
                      <a:endParaRPr lang="fr-BE" sz="1000" b="0" dirty="0"/>
                    </a:p>
                  </a:txBody>
                  <a:tcPr anchor="ctr"/>
                </a:tc>
                <a:tc>
                  <a:txBody>
                    <a:bodyPr/>
                    <a:lstStyle/>
                    <a:p>
                      <a:pPr algn="ctr"/>
                      <a:r>
                        <a:rPr lang="fr-BE" sz="1000" dirty="0"/>
                        <a:t>0,5</a:t>
                      </a:r>
                    </a:p>
                  </a:txBody>
                  <a:tcPr anchor="ctr"/>
                </a:tc>
                <a:extLst>
                  <a:ext uri="{0D108BD9-81ED-4DB2-BD59-A6C34878D82A}">
                    <a16:rowId xmlns:a16="http://schemas.microsoft.com/office/drawing/2014/main" val="3767031121"/>
                  </a:ext>
                </a:extLst>
              </a:tr>
              <a:tr h="247737">
                <a:tc vMerge="1">
                  <a:txBody>
                    <a:bodyPr/>
                    <a:lstStyle/>
                    <a:p>
                      <a:endParaRPr lang="fr-BE"/>
                    </a:p>
                  </a:txBody>
                  <a:tcPr/>
                </a:tc>
                <a:tc>
                  <a:txBody>
                    <a:bodyPr/>
                    <a:lstStyle/>
                    <a:p>
                      <a:r>
                        <a:rPr lang="fr-BE" sz="1000" dirty="0"/>
                        <a:t>Indicateur 3</a:t>
                      </a:r>
                    </a:p>
                  </a:txBody>
                  <a:tcPr anchor="ctr"/>
                </a:tc>
                <a:tc>
                  <a:txBody>
                    <a:bodyPr/>
                    <a:lstStyle/>
                    <a:p>
                      <a:pPr algn="ctr"/>
                      <a:r>
                        <a:rPr lang="fr-BE" sz="1000" b="0" dirty="0">
                          <a:sym typeface="Wingdings" panose="05000000000000000000" pitchFamily="2" charset="2"/>
                        </a:rPr>
                        <a:t> </a:t>
                      </a:r>
                      <a:endParaRPr lang="fr-BE" sz="1000" b="0" dirty="0"/>
                    </a:p>
                  </a:txBody>
                  <a:tcPr anchor="ctr"/>
                </a:tc>
                <a:tc>
                  <a:txBody>
                    <a:bodyPr/>
                    <a:lstStyle/>
                    <a:p>
                      <a:pPr algn="ctr"/>
                      <a:r>
                        <a:rPr lang="fr-BE" sz="1000" dirty="0"/>
                        <a:t>0,5</a:t>
                      </a:r>
                    </a:p>
                  </a:txBody>
                  <a:tcPr anchor="ctr"/>
                </a:tc>
                <a:extLst>
                  <a:ext uri="{0D108BD9-81ED-4DB2-BD59-A6C34878D82A}">
                    <a16:rowId xmlns:a16="http://schemas.microsoft.com/office/drawing/2014/main" val="192138181"/>
                  </a:ext>
                </a:extLst>
              </a:tr>
              <a:tr h="247737">
                <a:tc rowSpan="2">
                  <a:txBody>
                    <a:bodyPr/>
                    <a:lstStyle/>
                    <a:p>
                      <a:pPr algn="ctr"/>
                      <a:r>
                        <a:rPr lang="fr-BE" sz="1000" dirty="0">
                          <a:solidFill>
                            <a:schemeClr val="bg1"/>
                          </a:solidFill>
                        </a:rPr>
                        <a:t>Objectif 2</a:t>
                      </a:r>
                    </a:p>
                  </a:txBody>
                  <a:tcPr anchor="ctr">
                    <a:solidFill>
                      <a:srgbClr val="339649"/>
                    </a:solidFill>
                  </a:tcPr>
                </a:tc>
                <a:tc>
                  <a:txBody>
                    <a:bodyPr/>
                    <a:lstStyle/>
                    <a:p>
                      <a:r>
                        <a:rPr lang="fr-BE" sz="1000" dirty="0"/>
                        <a:t>Indicateur 4</a:t>
                      </a:r>
                    </a:p>
                  </a:txBody>
                  <a:tcPr anchor="ctr"/>
                </a:tc>
                <a:tc>
                  <a:txBody>
                    <a:bodyPr/>
                    <a:lstStyle/>
                    <a:p>
                      <a:pPr algn="ctr"/>
                      <a:r>
                        <a:rPr lang="fr-BE" sz="1000" b="0" dirty="0">
                          <a:sym typeface="Wingdings" panose="05000000000000000000" pitchFamily="2" charset="2"/>
                        </a:rPr>
                        <a:t></a:t>
                      </a:r>
                      <a:endParaRPr lang="fr-BE" sz="1000" b="0" dirty="0"/>
                    </a:p>
                  </a:txBody>
                  <a:tcPr anchor="ctr"/>
                </a:tc>
                <a:tc>
                  <a:txBody>
                    <a:bodyPr/>
                    <a:lstStyle/>
                    <a:p>
                      <a:pPr algn="ctr"/>
                      <a:r>
                        <a:rPr lang="fr-BE" sz="1000" dirty="0"/>
                        <a:t>0</a:t>
                      </a:r>
                    </a:p>
                  </a:txBody>
                  <a:tcPr anchor="ctr"/>
                </a:tc>
                <a:extLst>
                  <a:ext uri="{0D108BD9-81ED-4DB2-BD59-A6C34878D82A}">
                    <a16:rowId xmlns:a16="http://schemas.microsoft.com/office/drawing/2014/main" val="116811633"/>
                  </a:ext>
                </a:extLst>
              </a:tr>
              <a:tr h="247737">
                <a:tc vMerge="1">
                  <a:txBody>
                    <a:bodyPr/>
                    <a:lstStyle/>
                    <a:p>
                      <a:endParaRPr lang="fr-BE"/>
                    </a:p>
                  </a:txBody>
                  <a:tcPr/>
                </a:tc>
                <a:tc>
                  <a:txBody>
                    <a:bodyPr/>
                    <a:lstStyle/>
                    <a:p>
                      <a:r>
                        <a:rPr lang="fr-BE" sz="1000" dirty="0"/>
                        <a:t>Indicateur 5</a:t>
                      </a:r>
                    </a:p>
                  </a:txBody>
                  <a:tcPr anchor="ctr"/>
                </a:tc>
                <a:tc>
                  <a:txBody>
                    <a:bodyPr/>
                    <a:lstStyle/>
                    <a:p>
                      <a:pPr algn="ctr"/>
                      <a:r>
                        <a:rPr lang="fr-BE" sz="1000" b="0" dirty="0">
                          <a:sym typeface="Wingdings" panose="05000000000000000000" pitchFamily="2" charset="2"/>
                        </a:rPr>
                        <a:t></a:t>
                      </a:r>
                      <a:endParaRPr lang="fr-BE" sz="1000" b="0" dirty="0"/>
                    </a:p>
                  </a:txBody>
                  <a:tcPr anchor="ctr"/>
                </a:tc>
                <a:tc>
                  <a:txBody>
                    <a:bodyPr/>
                    <a:lstStyle/>
                    <a:p>
                      <a:pPr algn="ctr"/>
                      <a:r>
                        <a:rPr lang="fr-BE" sz="1000" dirty="0"/>
                        <a:t>1</a:t>
                      </a:r>
                    </a:p>
                  </a:txBody>
                  <a:tcPr anchor="ctr"/>
                </a:tc>
                <a:extLst>
                  <a:ext uri="{0D108BD9-81ED-4DB2-BD59-A6C34878D82A}">
                    <a16:rowId xmlns:a16="http://schemas.microsoft.com/office/drawing/2014/main" val="273626593"/>
                  </a:ext>
                </a:extLst>
              </a:tr>
            </a:tbl>
          </a:graphicData>
        </a:graphic>
      </p:graphicFrame>
      <p:graphicFrame>
        <p:nvGraphicFramePr>
          <p:cNvPr id="4" name="Tableau 3">
            <a:extLst>
              <a:ext uri="{FF2B5EF4-FFF2-40B4-BE49-F238E27FC236}">
                <a16:creationId xmlns:a16="http://schemas.microsoft.com/office/drawing/2014/main" id="{DF257DF2-EB7E-4A7F-9979-BAA348D9A5EF}"/>
              </a:ext>
            </a:extLst>
          </p:cNvPr>
          <p:cNvGraphicFramePr>
            <a:graphicFrameLocks noGrp="1"/>
          </p:cNvGraphicFramePr>
          <p:nvPr/>
        </p:nvGraphicFramePr>
        <p:xfrm>
          <a:off x="3351109" y="4414001"/>
          <a:ext cx="1708808" cy="1676695"/>
        </p:xfrm>
        <a:graphic>
          <a:graphicData uri="http://schemas.openxmlformats.org/drawingml/2006/table">
            <a:tbl>
              <a:tblPr firstRow="1" bandRow="1">
                <a:tableStyleId>{5C22544A-7EE6-4342-B048-85BDC9FD1C3A}</a:tableStyleId>
              </a:tblPr>
              <a:tblGrid>
                <a:gridCol w="894314">
                  <a:extLst>
                    <a:ext uri="{9D8B030D-6E8A-4147-A177-3AD203B41FA5}">
                      <a16:colId xmlns:a16="http://schemas.microsoft.com/office/drawing/2014/main" val="1882861283"/>
                    </a:ext>
                  </a:extLst>
                </a:gridCol>
                <a:gridCol w="814494">
                  <a:extLst>
                    <a:ext uri="{9D8B030D-6E8A-4147-A177-3AD203B41FA5}">
                      <a16:colId xmlns:a16="http://schemas.microsoft.com/office/drawing/2014/main" val="1058658094"/>
                    </a:ext>
                  </a:extLst>
                </a:gridCol>
              </a:tblGrid>
              <a:tr h="254994">
                <a:tc>
                  <a:txBody>
                    <a:bodyPr/>
                    <a:lstStyle/>
                    <a:p>
                      <a:pPr algn="ctr"/>
                      <a:r>
                        <a:rPr lang="fr-BE" sz="1000" dirty="0">
                          <a:solidFill>
                            <a:schemeClr val="bg1"/>
                          </a:solidFill>
                          <a:latin typeface="+mn-lt"/>
                        </a:rPr>
                        <a:t>Montants en</a:t>
                      </a:r>
                      <a:r>
                        <a:rPr lang="fr-BE" sz="1000" baseline="0" dirty="0">
                          <a:solidFill>
                            <a:schemeClr val="bg1"/>
                          </a:solidFill>
                          <a:latin typeface="+mn-lt"/>
                        </a:rPr>
                        <a:t> jeu</a:t>
                      </a:r>
                      <a:endParaRPr lang="fr-BE" sz="1000" dirty="0">
                        <a:solidFill>
                          <a:schemeClr val="bg1"/>
                        </a:solidFill>
                        <a:latin typeface="+mn-lt"/>
                      </a:endParaRPr>
                    </a:p>
                  </a:txBody>
                  <a:tcPr anchor="ctr">
                    <a:solidFill>
                      <a:srgbClr val="284492"/>
                    </a:solidFill>
                  </a:tcPr>
                </a:tc>
                <a:tc>
                  <a:txBody>
                    <a:bodyPr/>
                    <a:lstStyle/>
                    <a:p>
                      <a:pPr algn="ctr"/>
                      <a:r>
                        <a:rPr lang="fr-BE" sz="1000" dirty="0">
                          <a:solidFill>
                            <a:schemeClr val="bg1"/>
                          </a:solidFill>
                          <a:latin typeface="+mn-lt"/>
                        </a:rPr>
                        <a:t>Décision</a:t>
                      </a:r>
                    </a:p>
                  </a:txBody>
                  <a:tcPr anchor="ctr">
                    <a:solidFill>
                      <a:srgbClr val="284492"/>
                    </a:solidFill>
                  </a:tcPr>
                </a:tc>
                <a:extLst>
                  <a:ext uri="{0D108BD9-81ED-4DB2-BD59-A6C34878D82A}">
                    <a16:rowId xmlns:a16="http://schemas.microsoft.com/office/drawing/2014/main" val="548722736"/>
                  </a:ext>
                </a:extLst>
              </a:tr>
              <a:tr h="232710">
                <a:tc>
                  <a:txBody>
                    <a:bodyPr/>
                    <a:lstStyle/>
                    <a:p>
                      <a:pPr algn="ctr"/>
                      <a:r>
                        <a:rPr lang="fr-BE" sz="1000" dirty="0"/>
                        <a:t>2 M€</a:t>
                      </a:r>
                    </a:p>
                  </a:txBody>
                  <a:tcPr anchor="ctr">
                    <a:solidFill>
                      <a:srgbClr val="D2DAF2"/>
                    </a:solidFill>
                  </a:tcPr>
                </a:tc>
                <a:tc>
                  <a:txBody>
                    <a:bodyPr/>
                    <a:lstStyle/>
                    <a:p>
                      <a:pPr algn="ctr"/>
                      <a:r>
                        <a:rPr lang="fr-BE" sz="1000" dirty="0"/>
                        <a:t>0 M€</a:t>
                      </a:r>
                    </a:p>
                  </a:txBody>
                  <a:tcPr anchor="ctr">
                    <a:solidFill>
                      <a:srgbClr val="D2DAF2"/>
                    </a:solidFill>
                  </a:tcPr>
                </a:tc>
                <a:extLst>
                  <a:ext uri="{0D108BD9-81ED-4DB2-BD59-A6C34878D82A}">
                    <a16:rowId xmlns:a16="http://schemas.microsoft.com/office/drawing/2014/main" val="560531096"/>
                  </a:ext>
                </a:extLst>
              </a:tr>
              <a:tr h="260051">
                <a:tc>
                  <a:txBody>
                    <a:bodyPr/>
                    <a:lstStyle/>
                    <a:p>
                      <a:pPr marL="0" algn="ctr" defTabSz="914400" rtl="0" eaLnBrk="1" latinLnBrk="0" hangingPunct="1"/>
                      <a:r>
                        <a:rPr lang="fr-BE" sz="1000" kern="1200" dirty="0">
                          <a:solidFill>
                            <a:schemeClr val="dk1"/>
                          </a:solidFill>
                          <a:latin typeface="+mn-lt"/>
                          <a:ea typeface="+mn-ea"/>
                          <a:cs typeface="+mn-cs"/>
                        </a:rPr>
                        <a:t>1 M€</a:t>
                      </a:r>
                    </a:p>
                  </a:txBody>
                  <a:tcPr anchor="ctr">
                    <a:solidFill>
                      <a:schemeClr val="accent1"/>
                    </a:solidFill>
                  </a:tcPr>
                </a:tc>
                <a:tc>
                  <a:txBody>
                    <a:bodyPr/>
                    <a:lstStyle/>
                    <a:p>
                      <a:pPr marL="0" algn="ctr" defTabSz="914400" rtl="0" eaLnBrk="1" latinLnBrk="0" hangingPunct="1"/>
                      <a:r>
                        <a:rPr lang="fr-BE" sz="1000" kern="1200" dirty="0">
                          <a:solidFill>
                            <a:schemeClr val="dk1"/>
                          </a:solidFill>
                          <a:latin typeface="+mn-lt"/>
                          <a:ea typeface="+mn-ea"/>
                          <a:cs typeface="+mn-cs"/>
                        </a:rPr>
                        <a:t> 0,5 M€</a:t>
                      </a:r>
                    </a:p>
                  </a:txBody>
                  <a:tcPr anchor="ctr">
                    <a:solidFill>
                      <a:schemeClr val="accent1"/>
                    </a:solidFill>
                  </a:tcPr>
                </a:tc>
                <a:extLst>
                  <a:ext uri="{0D108BD9-81ED-4DB2-BD59-A6C34878D82A}">
                    <a16:rowId xmlns:a16="http://schemas.microsoft.com/office/drawing/2014/main" val="1128188740"/>
                  </a:ext>
                </a:extLst>
              </a:tr>
              <a:tr h="253866">
                <a:tc>
                  <a:txBody>
                    <a:bodyPr/>
                    <a:lstStyle/>
                    <a:p>
                      <a:pPr algn="ctr"/>
                      <a:r>
                        <a:rPr lang="fr-BE" sz="1000" dirty="0"/>
                        <a:t>1 M€</a:t>
                      </a:r>
                    </a:p>
                  </a:txBody>
                  <a:tcPr anchor="ctr">
                    <a:solidFill>
                      <a:srgbClr val="D2DAF2"/>
                    </a:solidFill>
                  </a:tcPr>
                </a:tc>
                <a:tc>
                  <a:txBody>
                    <a:bodyPr/>
                    <a:lstStyle/>
                    <a:p>
                      <a:pPr algn="ctr"/>
                      <a:r>
                        <a:rPr lang="fr-BE" sz="1000" dirty="0"/>
                        <a:t>0,5 M€</a:t>
                      </a:r>
                    </a:p>
                  </a:txBody>
                  <a:tcPr anchor="ctr">
                    <a:solidFill>
                      <a:srgbClr val="D2DAF2"/>
                    </a:solidFill>
                  </a:tcPr>
                </a:tc>
                <a:extLst>
                  <a:ext uri="{0D108BD9-81ED-4DB2-BD59-A6C34878D82A}">
                    <a16:rowId xmlns:a16="http://schemas.microsoft.com/office/drawing/2014/main" val="1268449593"/>
                  </a:ext>
                </a:extLst>
              </a:tr>
              <a:tr h="232710">
                <a:tc>
                  <a:txBody>
                    <a:bodyPr/>
                    <a:lstStyle/>
                    <a:p>
                      <a:pPr marL="0" algn="ctr" defTabSz="914400" rtl="0" eaLnBrk="1" latinLnBrk="0" hangingPunct="1"/>
                      <a:r>
                        <a:rPr lang="fr-BE" sz="1000" kern="1200" dirty="0">
                          <a:solidFill>
                            <a:schemeClr val="dk1"/>
                          </a:solidFill>
                          <a:latin typeface="+mn-lt"/>
                          <a:ea typeface="+mn-ea"/>
                          <a:cs typeface="+mn-cs"/>
                        </a:rPr>
                        <a:t>1 M€</a:t>
                      </a:r>
                    </a:p>
                  </a:txBody>
                  <a:tcPr anchor="ctr">
                    <a:solidFill>
                      <a:schemeClr val="accent1"/>
                    </a:solidFill>
                  </a:tcPr>
                </a:tc>
                <a:tc>
                  <a:txBody>
                    <a:bodyPr/>
                    <a:lstStyle/>
                    <a:p>
                      <a:pPr marL="0" algn="ctr" defTabSz="914400" rtl="0" eaLnBrk="1" latinLnBrk="0" hangingPunct="1"/>
                      <a:r>
                        <a:rPr lang="fr-BE" sz="1000" kern="1200" dirty="0">
                          <a:solidFill>
                            <a:schemeClr val="dk1"/>
                          </a:solidFill>
                          <a:latin typeface="+mn-lt"/>
                          <a:ea typeface="+mn-ea"/>
                          <a:cs typeface="+mn-cs"/>
                        </a:rPr>
                        <a:t>0 M€</a:t>
                      </a:r>
                    </a:p>
                  </a:txBody>
                  <a:tcPr anchor="ctr">
                    <a:solidFill>
                      <a:schemeClr val="accent1"/>
                    </a:solidFill>
                  </a:tcPr>
                </a:tc>
                <a:extLst>
                  <a:ext uri="{0D108BD9-81ED-4DB2-BD59-A6C34878D82A}">
                    <a16:rowId xmlns:a16="http://schemas.microsoft.com/office/drawing/2014/main" val="2258952815"/>
                  </a:ext>
                </a:extLst>
              </a:tr>
              <a:tr h="278858">
                <a:tc>
                  <a:txBody>
                    <a:bodyPr/>
                    <a:lstStyle/>
                    <a:p>
                      <a:pPr algn="ctr"/>
                      <a:r>
                        <a:rPr lang="fr-BE" sz="1000" dirty="0"/>
                        <a:t>2 M€</a:t>
                      </a:r>
                    </a:p>
                  </a:txBody>
                  <a:tcPr anchor="ctr">
                    <a:solidFill>
                      <a:srgbClr val="D2DAF2"/>
                    </a:solidFill>
                  </a:tcPr>
                </a:tc>
                <a:tc>
                  <a:txBody>
                    <a:bodyPr/>
                    <a:lstStyle/>
                    <a:p>
                      <a:pPr algn="ctr"/>
                      <a:r>
                        <a:rPr lang="fr-BE" sz="1000" dirty="0"/>
                        <a:t>2 M€</a:t>
                      </a:r>
                    </a:p>
                  </a:txBody>
                  <a:tcPr anchor="ctr">
                    <a:solidFill>
                      <a:srgbClr val="D2DAF2"/>
                    </a:solidFill>
                  </a:tcPr>
                </a:tc>
                <a:extLst>
                  <a:ext uri="{0D108BD9-81ED-4DB2-BD59-A6C34878D82A}">
                    <a16:rowId xmlns:a16="http://schemas.microsoft.com/office/drawing/2014/main" val="1075671666"/>
                  </a:ext>
                </a:extLst>
              </a:tr>
            </a:tbl>
          </a:graphicData>
        </a:graphic>
      </p:graphicFrame>
      <p:sp>
        <p:nvSpPr>
          <p:cNvPr id="25" name="ZoneTexte 24">
            <a:extLst>
              <a:ext uri="{FF2B5EF4-FFF2-40B4-BE49-F238E27FC236}">
                <a16:creationId xmlns:a16="http://schemas.microsoft.com/office/drawing/2014/main" id="{194EED41-3915-421B-9BCF-091D72187A11}"/>
              </a:ext>
            </a:extLst>
          </p:cNvPr>
          <p:cNvSpPr txBox="1"/>
          <p:nvPr/>
        </p:nvSpPr>
        <p:spPr>
          <a:xfrm>
            <a:off x="5260900" y="4533845"/>
            <a:ext cx="1715298" cy="400110"/>
          </a:xfrm>
          <a:prstGeom prst="rect">
            <a:avLst/>
          </a:prstGeom>
          <a:noFill/>
        </p:spPr>
        <p:txBody>
          <a:bodyPr wrap="square" rtlCol="0">
            <a:spAutoFit/>
          </a:bodyPr>
          <a:lstStyle/>
          <a:p>
            <a:pPr algn="ctr"/>
            <a:r>
              <a:rPr lang="fr-BE" sz="1000" b="1" dirty="0">
                <a:solidFill>
                  <a:srgbClr val="284492"/>
                </a:solidFill>
                <a:latin typeface="+mj-lt"/>
              </a:rPr>
              <a:t>Exemple 2</a:t>
            </a:r>
            <a:br>
              <a:rPr lang="fr-BE" sz="1000" b="1" dirty="0">
                <a:solidFill>
                  <a:srgbClr val="284492"/>
                </a:solidFill>
                <a:latin typeface="+mj-lt"/>
              </a:rPr>
            </a:br>
            <a:r>
              <a:rPr lang="fr-BE" sz="1000" b="1" dirty="0">
                <a:solidFill>
                  <a:srgbClr val="284492"/>
                </a:solidFill>
                <a:latin typeface="+mj-lt"/>
              </a:rPr>
              <a:t>Par OBJECTIF</a:t>
            </a:r>
            <a:endParaRPr lang="fr-BE" sz="1100" dirty="0">
              <a:solidFill>
                <a:srgbClr val="284492"/>
              </a:solidFill>
              <a:latin typeface="+mj-lt"/>
            </a:endParaRPr>
          </a:p>
        </p:txBody>
      </p:sp>
      <p:graphicFrame>
        <p:nvGraphicFramePr>
          <p:cNvPr id="28" name="Tableau 27">
            <a:extLst>
              <a:ext uri="{FF2B5EF4-FFF2-40B4-BE49-F238E27FC236}">
                <a16:creationId xmlns:a16="http://schemas.microsoft.com/office/drawing/2014/main" id="{551B4BE8-CF34-4B83-AA75-9B90F4BB42CA}"/>
              </a:ext>
            </a:extLst>
          </p:cNvPr>
          <p:cNvGraphicFramePr>
            <a:graphicFrameLocks noGrp="1"/>
          </p:cNvGraphicFramePr>
          <p:nvPr>
            <p:extLst>
              <p:ext uri="{D42A27DB-BD31-4B8C-83A1-F6EECF244321}">
                <p14:modId xmlns:p14="http://schemas.microsoft.com/office/powerpoint/2010/main" val="1951210681"/>
              </p:ext>
            </p:extLst>
          </p:nvPr>
        </p:nvGraphicFramePr>
        <p:xfrm>
          <a:off x="5148064" y="4894550"/>
          <a:ext cx="1940971" cy="1198746"/>
        </p:xfrm>
        <a:graphic>
          <a:graphicData uri="http://schemas.openxmlformats.org/drawingml/2006/table">
            <a:tbl>
              <a:tblPr firstRow="1" bandRow="1">
                <a:tableStyleId>{5C22544A-7EE6-4342-B048-85BDC9FD1C3A}</a:tableStyleId>
              </a:tblPr>
              <a:tblGrid>
                <a:gridCol w="860851">
                  <a:extLst>
                    <a:ext uri="{9D8B030D-6E8A-4147-A177-3AD203B41FA5}">
                      <a16:colId xmlns:a16="http://schemas.microsoft.com/office/drawing/2014/main" val="1882861283"/>
                    </a:ext>
                  </a:extLst>
                </a:gridCol>
                <a:gridCol w="1080120">
                  <a:extLst>
                    <a:ext uri="{9D8B030D-6E8A-4147-A177-3AD203B41FA5}">
                      <a16:colId xmlns:a16="http://schemas.microsoft.com/office/drawing/2014/main" val="1058658094"/>
                    </a:ext>
                  </a:extLst>
                </a:gridCol>
              </a:tblGrid>
              <a:tr h="254994">
                <a:tc>
                  <a:txBody>
                    <a:bodyPr/>
                    <a:lstStyle/>
                    <a:p>
                      <a:pPr algn="ctr"/>
                      <a:r>
                        <a:rPr lang="fr-BE" sz="1000" dirty="0">
                          <a:solidFill>
                            <a:schemeClr val="bg1"/>
                          </a:solidFill>
                          <a:latin typeface="+mn-lt"/>
                        </a:rPr>
                        <a:t>Montants en</a:t>
                      </a:r>
                      <a:r>
                        <a:rPr lang="fr-BE" sz="1000" baseline="0" dirty="0">
                          <a:solidFill>
                            <a:schemeClr val="bg1"/>
                          </a:solidFill>
                          <a:latin typeface="+mn-lt"/>
                        </a:rPr>
                        <a:t> jeu</a:t>
                      </a:r>
                      <a:endParaRPr lang="fr-BE" sz="1000" dirty="0">
                        <a:solidFill>
                          <a:schemeClr val="bg1"/>
                        </a:solidFill>
                        <a:latin typeface="+mn-lt"/>
                      </a:endParaRPr>
                    </a:p>
                  </a:txBody>
                  <a:tcPr anchor="ctr">
                    <a:solidFill>
                      <a:srgbClr val="284492"/>
                    </a:solidFill>
                  </a:tcPr>
                </a:tc>
                <a:tc>
                  <a:txBody>
                    <a:bodyPr/>
                    <a:lstStyle/>
                    <a:p>
                      <a:pPr algn="ctr"/>
                      <a:r>
                        <a:rPr lang="fr-BE" sz="1000" dirty="0">
                          <a:solidFill>
                            <a:schemeClr val="bg1"/>
                          </a:solidFill>
                          <a:latin typeface="+mn-lt"/>
                        </a:rPr>
                        <a:t>Décision</a:t>
                      </a:r>
                    </a:p>
                  </a:txBody>
                  <a:tcPr anchor="ctr">
                    <a:solidFill>
                      <a:srgbClr val="284492"/>
                    </a:solidFill>
                  </a:tcPr>
                </a:tc>
                <a:extLst>
                  <a:ext uri="{0D108BD9-81ED-4DB2-BD59-A6C34878D82A}">
                    <a16:rowId xmlns:a16="http://schemas.microsoft.com/office/drawing/2014/main" val="548722736"/>
                  </a:ext>
                </a:extLst>
              </a:tr>
              <a:tr h="492761">
                <a:tc>
                  <a:txBody>
                    <a:bodyPr/>
                    <a:lstStyle/>
                    <a:p>
                      <a:pPr marL="0" algn="ctr" defTabSz="914400" rtl="0" eaLnBrk="1" latinLnBrk="0" hangingPunct="1"/>
                      <a:r>
                        <a:rPr lang="fr-BE" sz="1000" kern="1200" dirty="0">
                          <a:solidFill>
                            <a:schemeClr val="dk1"/>
                          </a:solidFill>
                          <a:latin typeface="+mn-lt"/>
                          <a:ea typeface="+mn-ea"/>
                          <a:cs typeface="+mn-cs"/>
                        </a:rPr>
                        <a:t>4 M€</a:t>
                      </a:r>
                    </a:p>
                  </a:txBody>
                  <a:tcPr anchor="ctr">
                    <a:solidFill>
                      <a:schemeClr val="accent1"/>
                    </a:solidFill>
                  </a:tcPr>
                </a:tc>
                <a:tc>
                  <a:txBody>
                    <a:bodyPr/>
                    <a:lstStyle/>
                    <a:p>
                      <a:pPr marL="0" algn="ctr" defTabSz="914400" rtl="0" eaLnBrk="1" latinLnBrk="0" hangingPunct="1"/>
                      <a:r>
                        <a:rPr lang="fr-BE" sz="1000" kern="1200" dirty="0">
                          <a:solidFill>
                            <a:schemeClr val="dk1"/>
                          </a:solidFill>
                          <a:latin typeface="+mn-lt"/>
                          <a:ea typeface="+mn-ea"/>
                          <a:cs typeface="+mn-cs"/>
                        </a:rPr>
                        <a:t>1/3 </a:t>
                      </a:r>
                      <a:r>
                        <a:rPr lang="fr-BE" sz="1000" kern="1200" dirty="0">
                          <a:solidFill>
                            <a:schemeClr val="dk1"/>
                          </a:solidFill>
                          <a:latin typeface="+mn-lt"/>
                          <a:ea typeface="+mn-ea"/>
                          <a:cs typeface="+mn-cs"/>
                          <a:sym typeface="Wingdings" panose="05000000000000000000" pitchFamily="2" charset="2"/>
                        </a:rPr>
                        <a:t>insatisfaisant</a:t>
                      </a:r>
                    </a:p>
                    <a:p>
                      <a:pPr marL="0" algn="ctr" defTabSz="914400" rtl="0" eaLnBrk="1" latinLnBrk="0" hangingPunct="1"/>
                      <a:r>
                        <a:rPr lang="fr-BE" sz="1000" kern="1200" dirty="0">
                          <a:solidFill>
                            <a:schemeClr val="dk1"/>
                          </a:solidFill>
                          <a:latin typeface="+mn-lt"/>
                          <a:ea typeface="+mn-ea"/>
                          <a:cs typeface="+mn-cs"/>
                        </a:rPr>
                        <a:t>0 M€</a:t>
                      </a:r>
                    </a:p>
                  </a:txBody>
                  <a:tcPr anchor="ctr">
                    <a:solidFill>
                      <a:schemeClr val="accent1"/>
                    </a:solidFill>
                  </a:tcPr>
                </a:tc>
                <a:extLst>
                  <a:ext uri="{0D108BD9-81ED-4DB2-BD59-A6C34878D82A}">
                    <a16:rowId xmlns:a16="http://schemas.microsoft.com/office/drawing/2014/main" val="560531096"/>
                  </a:ext>
                </a:extLst>
              </a:tr>
              <a:tr h="253866">
                <a:tc>
                  <a:txBody>
                    <a:bodyPr/>
                    <a:lstStyle/>
                    <a:p>
                      <a:pPr marL="0" algn="ctr" defTabSz="914400" rtl="0" eaLnBrk="1" latinLnBrk="0" hangingPunct="1"/>
                      <a:r>
                        <a:rPr lang="fr-BE" sz="1000" kern="1200" dirty="0">
                          <a:solidFill>
                            <a:schemeClr val="dk1"/>
                          </a:solidFill>
                          <a:latin typeface="+mn-lt"/>
                          <a:ea typeface="+mn-ea"/>
                          <a:cs typeface="+mn-cs"/>
                        </a:rPr>
                        <a:t>3 M€</a:t>
                      </a:r>
                    </a:p>
                  </a:txBody>
                  <a:tcPr anchor="ctr">
                    <a:solidFill>
                      <a:srgbClr val="D2DAF2"/>
                    </a:solidFill>
                  </a:tcPr>
                </a:tc>
                <a:tc>
                  <a:txBody>
                    <a:bodyPr/>
                    <a:lstStyle/>
                    <a:p>
                      <a:pPr marL="0" algn="ctr" defTabSz="914400" rtl="0" eaLnBrk="1" latinLnBrk="0" hangingPunct="1"/>
                      <a:r>
                        <a:rPr lang="fr-BE" sz="1000" kern="1200" dirty="0">
                          <a:solidFill>
                            <a:schemeClr val="dk1"/>
                          </a:solidFill>
                          <a:latin typeface="+mn-lt"/>
                          <a:ea typeface="+mn-ea"/>
                          <a:cs typeface="+mn-cs"/>
                        </a:rPr>
                        <a:t>1,5 M€</a:t>
                      </a:r>
                    </a:p>
                  </a:txBody>
                  <a:tcPr anchor="ctr">
                    <a:solidFill>
                      <a:srgbClr val="D2DAF2"/>
                    </a:solidFill>
                  </a:tcPr>
                </a:tc>
                <a:extLst>
                  <a:ext uri="{0D108BD9-81ED-4DB2-BD59-A6C34878D82A}">
                    <a16:rowId xmlns:a16="http://schemas.microsoft.com/office/drawing/2014/main" val="1268449593"/>
                  </a:ext>
                </a:extLst>
              </a:tr>
            </a:tbl>
          </a:graphicData>
        </a:graphic>
      </p:graphicFrame>
      <p:sp>
        <p:nvSpPr>
          <p:cNvPr id="29" name="ZoneTexte 28">
            <a:extLst>
              <a:ext uri="{FF2B5EF4-FFF2-40B4-BE49-F238E27FC236}">
                <a16:creationId xmlns:a16="http://schemas.microsoft.com/office/drawing/2014/main" id="{5AB94B40-F1AF-4D54-8BA9-16DC4DFF430D}"/>
              </a:ext>
            </a:extLst>
          </p:cNvPr>
          <p:cNvSpPr txBox="1"/>
          <p:nvPr/>
        </p:nvSpPr>
        <p:spPr>
          <a:xfrm>
            <a:off x="7293696" y="4787711"/>
            <a:ext cx="1715298" cy="415498"/>
          </a:xfrm>
          <a:prstGeom prst="rect">
            <a:avLst/>
          </a:prstGeom>
          <a:noFill/>
        </p:spPr>
        <p:txBody>
          <a:bodyPr wrap="square" rtlCol="0">
            <a:spAutoFit/>
          </a:bodyPr>
          <a:lstStyle/>
          <a:p>
            <a:pPr algn="ctr"/>
            <a:r>
              <a:rPr lang="fr-BE" sz="1000" b="1" dirty="0">
                <a:solidFill>
                  <a:srgbClr val="284492"/>
                </a:solidFill>
                <a:latin typeface="+mj-lt"/>
              </a:rPr>
              <a:t>Exemple 3</a:t>
            </a:r>
          </a:p>
          <a:p>
            <a:pPr algn="ctr"/>
            <a:r>
              <a:rPr lang="fr-BE" sz="1000" b="1" dirty="0">
                <a:solidFill>
                  <a:srgbClr val="284492"/>
                </a:solidFill>
                <a:latin typeface="+mj-lt"/>
              </a:rPr>
              <a:t>GLOBALE</a:t>
            </a:r>
            <a:endParaRPr lang="fr-BE" sz="1100" dirty="0">
              <a:solidFill>
                <a:srgbClr val="284492"/>
              </a:solidFill>
              <a:latin typeface="+mj-lt"/>
            </a:endParaRPr>
          </a:p>
        </p:txBody>
      </p:sp>
      <p:graphicFrame>
        <p:nvGraphicFramePr>
          <p:cNvPr id="30" name="Tableau 29">
            <a:extLst>
              <a:ext uri="{FF2B5EF4-FFF2-40B4-BE49-F238E27FC236}">
                <a16:creationId xmlns:a16="http://schemas.microsoft.com/office/drawing/2014/main" id="{739AF156-3627-4EBD-A21D-25CC8AA148C3}"/>
              </a:ext>
            </a:extLst>
          </p:cNvPr>
          <p:cNvGraphicFramePr>
            <a:graphicFrameLocks noGrp="1"/>
          </p:cNvGraphicFramePr>
          <p:nvPr/>
        </p:nvGraphicFramePr>
        <p:xfrm>
          <a:off x="7180860" y="5148416"/>
          <a:ext cx="1940971" cy="944880"/>
        </p:xfrm>
        <a:graphic>
          <a:graphicData uri="http://schemas.openxmlformats.org/drawingml/2006/table">
            <a:tbl>
              <a:tblPr firstRow="1" bandRow="1">
                <a:tableStyleId>{5C22544A-7EE6-4342-B048-85BDC9FD1C3A}</a:tableStyleId>
              </a:tblPr>
              <a:tblGrid>
                <a:gridCol w="860851">
                  <a:extLst>
                    <a:ext uri="{9D8B030D-6E8A-4147-A177-3AD203B41FA5}">
                      <a16:colId xmlns:a16="http://schemas.microsoft.com/office/drawing/2014/main" val="1882861283"/>
                    </a:ext>
                  </a:extLst>
                </a:gridCol>
                <a:gridCol w="1080120">
                  <a:extLst>
                    <a:ext uri="{9D8B030D-6E8A-4147-A177-3AD203B41FA5}">
                      <a16:colId xmlns:a16="http://schemas.microsoft.com/office/drawing/2014/main" val="1058658094"/>
                    </a:ext>
                  </a:extLst>
                </a:gridCol>
              </a:tblGrid>
              <a:tr h="254994">
                <a:tc>
                  <a:txBody>
                    <a:bodyPr/>
                    <a:lstStyle/>
                    <a:p>
                      <a:pPr algn="ctr"/>
                      <a:r>
                        <a:rPr lang="fr-BE" sz="1000" dirty="0">
                          <a:solidFill>
                            <a:schemeClr val="bg1"/>
                          </a:solidFill>
                          <a:latin typeface="+mn-lt"/>
                        </a:rPr>
                        <a:t>Montants en</a:t>
                      </a:r>
                      <a:r>
                        <a:rPr lang="fr-BE" sz="1000" baseline="0" dirty="0">
                          <a:solidFill>
                            <a:schemeClr val="bg1"/>
                          </a:solidFill>
                          <a:latin typeface="+mn-lt"/>
                        </a:rPr>
                        <a:t> jeu</a:t>
                      </a:r>
                      <a:endParaRPr lang="fr-BE" sz="1000" dirty="0">
                        <a:solidFill>
                          <a:schemeClr val="bg1"/>
                        </a:solidFill>
                        <a:latin typeface="+mn-lt"/>
                      </a:endParaRPr>
                    </a:p>
                  </a:txBody>
                  <a:tcPr anchor="ctr">
                    <a:solidFill>
                      <a:srgbClr val="284492"/>
                    </a:solidFill>
                  </a:tcPr>
                </a:tc>
                <a:tc>
                  <a:txBody>
                    <a:bodyPr/>
                    <a:lstStyle/>
                    <a:p>
                      <a:pPr algn="ctr"/>
                      <a:r>
                        <a:rPr lang="fr-BE" sz="1000" dirty="0">
                          <a:solidFill>
                            <a:schemeClr val="bg1"/>
                          </a:solidFill>
                          <a:latin typeface="+mn-lt"/>
                        </a:rPr>
                        <a:t>Score / Décision</a:t>
                      </a:r>
                    </a:p>
                  </a:txBody>
                  <a:tcPr anchor="ctr">
                    <a:solidFill>
                      <a:srgbClr val="284492"/>
                    </a:solidFill>
                  </a:tcPr>
                </a:tc>
                <a:extLst>
                  <a:ext uri="{0D108BD9-81ED-4DB2-BD59-A6C34878D82A}">
                    <a16:rowId xmlns:a16="http://schemas.microsoft.com/office/drawing/2014/main" val="548722736"/>
                  </a:ext>
                </a:extLst>
              </a:tr>
              <a:tr h="492761">
                <a:tc>
                  <a:txBody>
                    <a:bodyPr/>
                    <a:lstStyle/>
                    <a:p>
                      <a:pPr algn="ctr"/>
                      <a:r>
                        <a:rPr lang="fr-BE" sz="1000" dirty="0"/>
                        <a:t>7 M€</a:t>
                      </a:r>
                    </a:p>
                  </a:txBody>
                  <a:tcPr anchor="ctr">
                    <a:solidFill>
                      <a:schemeClr val="accent1"/>
                    </a:solidFill>
                  </a:tcPr>
                </a:tc>
                <a:tc>
                  <a:txBody>
                    <a:bodyPr/>
                    <a:lstStyle/>
                    <a:p>
                      <a:pPr algn="ctr"/>
                      <a:r>
                        <a:rPr lang="fr-BE" sz="1000" dirty="0"/>
                        <a:t>2/5</a:t>
                      </a:r>
                    </a:p>
                    <a:p>
                      <a:pPr algn="ctr"/>
                      <a:r>
                        <a:rPr lang="fr-BE" sz="1000" dirty="0"/>
                        <a:t>35%&lt; &lt; 70%</a:t>
                      </a:r>
                    </a:p>
                    <a:p>
                      <a:pPr algn="ctr"/>
                      <a:r>
                        <a:rPr lang="fr-BE" sz="1000" dirty="0"/>
                        <a:t>3,5 M</a:t>
                      </a:r>
                    </a:p>
                  </a:txBody>
                  <a:tcPr anchor="ctr">
                    <a:solidFill>
                      <a:schemeClr val="accent1"/>
                    </a:solidFill>
                  </a:tcPr>
                </a:tc>
                <a:extLst>
                  <a:ext uri="{0D108BD9-81ED-4DB2-BD59-A6C34878D82A}">
                    <a16:rowId xmlns:a16="http://schemas.microsoft.com/office/drawing/2014/main" val="560531096"/>
                  </a:ext>
                </a:extLst>
              </a:tr>
            </a:tbl>
          </a:graphicData>
        </a:graphic>
      </p:graphicFrame>
      <p:sp>
        <p:nvSpPr>
          <p:cNvPr id="31" name="ZoneTexte 30">
            <a:extLst>
              <a:ext uri="{FF2B5EF4-FFF2-40B4-BE49-F238E27FC236}">
                <a16:creationId xmlns:a16="http://schemas.microsoft.com/office/drawing/2014/main" id="{8A79E9EF-54F7-4D40-A7AB-3D0A92617CB0}"/>
              </a:ext>
            </a:extLst>
          </p:cNvPr>
          <p:cNvSpPr txBox="1"/>
          <p:nvPr/>
        </p:nvSpPr>
        <p:spPr>
          <a:xfrm>
            <a:off x="4248056" y="6275521"/>
            <a:ext cx="828000" cy="261610"/>
          </a:xfrm>
          <a:prstGeom prst="rect">
            <a:avLst/>
          </a:prstGeom>
          <a:solidFill>
            <a:srgbClr val="004494"/>
          </a:solidFill>
          <a:ln w="19050">
            <a:noFill/>
          </a:ln>
        </p:spPr>
        <p:txBody>
          <a:bodyPr wrap="square" rtlCol="0">
            <a:spAutoFit/>
          </a:bodyPr>
          <a:lstStyle/>
          <a:p>
            <a:pPr algn="ctr"/>
            <a:r>
              <a:rPr lang="fr-BE" sz="1100" b="1" dirty="0">
                <a:solidFill>
                  <a:schemeClr val="bg1"/>
                </a:solidFill>
                <a:latin typeface="+mj-lt"/>
              </a:rPr>
              <a:t>3,0 M€ </a:t>
            </a:r>
            <a:endParaRPr lang="fr-BE" sz="1100" dirty="0">
              <a:solidFill>
                <a:schemeClr val="bg1"/>
              </a:solidFill>
              <a:latin typeface="+mj-lt"/>
            </a:endParaRPr>
          </a:p>
        </p:txBody>
      </p:sp>
      <p:sp>
        <p:nvSpPr>
          <p:cNvPr id="6" name="Rectangle 5">
            <a:extLst>
              <a:ext uri="{FF2B5EF4-FFF2-40B4-BE49-F238E27FC236}">
                <a16:creationId xmlns:a16="http://schemas.microsoft.com/office/drawing/2014/main" id="{54AC591E-6B06-4D58-A73B-8700E57EFC43}"/>
              </a:ext>
            </a:extLst>
          </p:cNvPr>
          <p:cNvSpPr/>
          <p:nvPr/>
        </p:nvSpPr>
        <p:spPr bwMode="auto">
          <a:xfrm>
            <a:off x="3351109" y="4006830"/>
            <a:ext cx="1708808" cy="2078797"/>
          </a:xfrm>
          <a:prstGeom prst="rect">
            <a:avLst/>
          </a:prstGeom>
          <a:noFill/>
          <a:ln w="12700" cap="flat" cmpd="sng" algn="ctr">
            <a:solidFill>
              <a:srgbClr val="004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33" name="Rectangle 32">
            <a:extLst>
              <a:ext uri="{FF2B5EF4-FFF2-40B4-BE49-F238E27FC236}">
                <a16:creationId xmlns:a16="http://schemas.microsoft.com/office/drawing/2014/main" id="{E76C13DB-C33B-43C3-9A15-DEC471F81D54}"/>
              </a:ext>
            </a:extLst>
          </p:cNvPr>
          <p:cNvSpPr/>
          <p:nvPr/>
        </p:nvSpPr>
        <p:spPr bwMode="auto">
          <a:xfrm>
            <a:off x="5149973" y="4523265"/>
            <a:ext cx="1939061" cy="1570031"/>
          </a:xfrm>
          <a:prstGeom prst="rect">
            <a:avLst/>
          </a:prstGeom>
          <a:noFill/>
          <a:ln w="12700" cap="flat" cmpd="sng" algn="ctr">
            <a:solidFill>
              <a:srgbClr val="004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41" name="Rectangle 40">
            <a:extLst>
              <a:ext uri="{FF2B5EF4-FFF2-40B4-BE49-F238E27FC236}">
                <a16:creationId xmlns:a16="http://schemas.microsoft.com/office/drawing/2014/main" id="{9DFFCF51-D537-4793-B6DA-25AFB557C640}"/>
              </a:ext>
            </a:extLst>
          </p:cNvPr>
          <p:cNvSpPr/>
          <p:nvPr/>
        </p:nvSpPr>
        <p:spPr bwMode="auto">
          <a:xfrm>
            <a:off x="7180859" y="4773357"/>
            <a:ext cx="1939061" cy="1319939"/>
          </a:xfrm>
          <a:prstGeom prst="rect">
            <a:avLst/>
          </a:prstGeom>
          <a:noFill/>
          <a:ln w="12700" cap="flat" cmpd="sng" algn="ctr">
            <a:solidFill>
              <a:srgbClr val="004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42" name="Rectangle 41">
            <a:extLst>
              <a:ext uri="{FF2B5EF4-FFF2-40B4-BE49-F238E27FC236}">
                <a16:creationId xmlns:a16="http://schemas.microsoft.com/office/drawing/2014/main" id="{2B4701B7-EDE7-4615-978F-DF780364A428}"/>
              </a:ext>
            </a:extLst>
          </p:cNvPr>
          <p:cNvSpPr/>
          <p:nvPr/>
        </p:nvSpPr>
        <p:spPr bwMode="auto">
          <a:xfrm>
            <a:off x="118039" y="4231671"/>
            <a:ext cx="3139483" cy="1620000"/>
          </a:xfrm>
          <a:prstGeom prst="rect">
            <a:avLst/>
          </a:prstGeom>
          <a:noFill/>
          <a:ln w="12700" cap="flat" cmpd="sng" algn="ctr">
            <a:solidFill>
              <a:srgbClr val="339649"/>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44" name="ZoneTexte 43">
            <a:extLst>
              <a:ext uri="{FF2B5EF4-FFF2-40B4-BE49-F238E27FC236}">
                <a16:creationId xmlns:a16="http://schemas.microsoft.com/office/drawing/2014/main" id="{423F3182-2364-43A5-AA3C-5BE36D4AB22B}"/>
              </a:ext>
            </a:extLst>
          </p:cNvPr>
          <p:cNvSpPr txBox="1"/>
          <p:nvPr/>
        </p:nvSpPr>
        <p:spPr>
          <a:xfrm>
            <a:off x="6019122" y="6275521"/>
            <a:ext cx="1080000" cy="261610"/>
          </a:xfrm>
          <a:prstGeom prst="rect">
            <a:avLst/>
          </a:prstGeom>
          <a:solidFill>
            <a:srgbClr val="004494"/>
          </a:solidFill>
          <a:ln w="19050">
            <a:noFill/>
          </a:ln>
        </p:spPr>
        <p:txBody>
          <a:bodyPr wrap="square" rtlCol="0">
            <a:spAutoFit/>
          </a:bodyPr>
          <a:lstStyle/>
          <a:p>
            <a:pPr algn="ctr"/>
            <a:r>
              <a:rPr lang="fr-BE" sz="1100" b="1" dirty="0">
                <a:solidFill>
                  <a:schemeClr val="bg1"/>
                </a:solidFill>
                <a:latin typeface="+mj-lt"/>
              </a:rPr>
              <a:t>1,5 M€ </a:t>
            </a:r>
            <a:endParaRPr lang="fr-BE" sz="1100" dirty="0">
              <a:solidFill>
                <a:schemeClr val="bg1"/>
              </a:solidFill>
              <a:latin typeface="+mj-lt"/>
            </a:endParaRPr>
          </a:p>
        </p:txBody>
      </p:sp>
      <p:sp>
        <p:nvSpPr>
          <p:cNvPr id="45" name="ZoneTexte 44">
            <a:extLst>
              <a:ext uri="{FF2B5EF4-FFF2-40B4-BE49-F238E27FC236}">
                <a16:creationId xmlns:a16="http://schemas.microsoft.com/office/drawing/2014/main" id="{E2B9326E-9E00-496B-9B1A-0358583B39B5}"/>
              </a:ext>
            </a:extLst>
          </p:cNvPr>
          <p:cNvSpPr txBox="1"/>
          <p:nvPr/>
        </p:nvSpPr>
        <p:spPr>
          <a:xfrm>
            <a:off x="8047372" y="6275521"/>
            <a:ext cx="1080000" cy="261610"/>
          </a:xfrm>
          <a:prstGeom prst="rect">
            <a:avLst/>
          </a:prstGeom>
          <a:solidFill>
            <a:srgbClr val="004494"/>
          </a:solidFill>
          <a:ln w="19050">
            <a:noFill/>
          </a:ln>
        </p:spPr>
        <p:txBody>
          <a:bodyPr wrap="square" rtlCol="0">
            <a:spAutoFit/>
          </a:bodyPr>
          <a:lstStyle/>
          <a:p>
            <a:pPr algn="ctr"/>
            <a:r>
              <a:rPr lang="fr-BE" sz="1100" b="1" dirty="0">
                <a:solidFill>
                  <a:schemeClr val="bg1"/>
                </a:solidFill>
                <a:latin typeface="+mj-lt"/>
              </a:rPr>
              <a:t>3,5 M€ </a:t>
            </a:r>
            <a:endParaRPr lang="fr-BE" sz="1100" dirty="0">
              <a:solidFill>
                <a:schemeClr val="bg1"/>
              </a:solidFill>
              <a:latin typeface="+mj-lt"/>
            </a:endParaRPr>
          </a:p>
        </p:txBody>
      </p:sp>
      <p:sp>
        <p:nvSpPr>
          <p:cNvPr id="7" name="Triangle isocèle 6">
            <a:extLst>
              <a:ext uri="{FF2B5EF4-FFF2-40B4-BE49-F238E27FC236}">
                <a16:creationId xmlns:a16="http://schemas.microsoft.com/office/drawing/2014/main" id="{D86E3036-82AA-4B45-BB74-E904CB3A4226}"/>
              </a:ext>
            </a:extLst>
          </p:cNvPr>
          <p:cNvSpPr/>
          <p:nvPr/>
        </p:nvSpPr>
        <p:spPr bwMode="auto">
          <a:xfrm flipV="1">
            <a:off x="4248056" y="6085626"/>
            <a:ext cx="828000" cy="180000"/>
          </a:xfrm>
          <a:prstGeom prst="triangle">
            <a:avLst/>
          </a:prstGeom>
          <a:solidFill>
            <a:srgbClr val="004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32" name="Espace réservé du numéro de diapositive 9">
            <a:extLst>
              <a:ext uri="{FF2B5EF4-FFF2-40B4-BE49-F238E27FC236}">
                <a16:creationId xmlns:a16="http://schemas.microsoft.com/office/drawing/2014/main" id="{C8EB3669-2C2C-44BF-8059-6E59A46865F5}"/>
              </a:ext>
            </a:extLst>
          </p:cNvPr>
          <p:cNvSpPr>
            <a:spLocks noGrp="1"/>
          </p:cNvSpPr>
          <p:nvPr>
            <p:ph type="sldNum" sz="quarter" idx="12"/>
          </p:nvPr>
        </p:nvSpPr>
        <p:spPr>
          <a:xfrm>
            <a:off x="6948264" y="6525344"/>
            <a:ext cx="2133600" cy="476250"/>
          </a:xfrm>
        </p:spPr>
        <p:txBody>
          <a:bodyPr/>
          <a:lstStyle/>
          <a:p>
            <a:pPr algn="r"/>
            <a:fld id="{37B83C0C-BC65-4367-9B8A-060D4801009D}" type="slidenum">
              <a:rPr lang="fr-BE" sz="1100" b="1" smtClean="0">
                <a:solidFill>
                  <a:schemeClr val="bg1"/>
                </a:solidFill>
                <a:latin typeface="+mn-lt"/>
              </a:rPr>
              <a:pPr algn="r"/>
              <a:t>18</a:t>
            </a:fld>
            <a:endParaRPr lang="fr-BE" sz="1100" b="1">
              <a:solidFill>
                <a:schemeClr val="bg1"/>
              </a:solidFill>
              <a:latin typeface="+mn-lt"/>
            </a:endParaRPr>
          </a:p>
        </p:txBody>
      </p:sp>
    </p:spTree>
    <p:extLst>
      <p:ext uri="{BB962C8B-B14F-4D97-AF65-F5344CB8AC3E}">
        <p14:creationId xmlns:p14="http://schemas.microsoft.com/office/powerpoint/2010/main" val="1213671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9" grpId="0"/>
      <p:bldP spid="47" grpId="0" animBg="1"/>
      <p:bldP spid="46" grpId="0" animBg="1"/>
      <p:bldP spid="26" grpId="0" animBg="1"/>
      <p:bldP spid="34" grpId="0"/>
      <p:bldP spid="14" grpId="0"/>
      <p:bldP spid="18" grpId="0" animBg="1"/>
      <p:bldP spid="19" grpId="0" animBg="1"/>
      <p:bldP spid="20" grpId="0"/>
      <p:bldP spid="38" grpId="0"/>
      <p:bldP spid="25" grpId="0"/>
      <p:bldP spid="29" grpId="0"/>
      <p:bldP spid="31" grpId="0" animBg="1"/>
      <p:bldP spid="6" grpId="0" animBg="1"/>
      <p:bldP spid="33" grpId="0" animBg="1"/>
      <p:bldP spid="41" grpId="0" animBg="1"/>
      <p:bldP spid="42" grpId="0" animBg="1"/>
      <p:bldP spid="44" grpId="0" animBg="1"/>
      <p:bldP spid="45"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a:solidFill>
                  <a:srgbClr val="004494"/>
                </a:solidFill>
                <a:latin typeface="+mn-lt"/>
              </a:rPr>
              <a:t>Plan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fr-BE" sz="2000" i="0" dirty="0">
                <a:solidFill>
                  <a:srgbClr val="004494"/>
                </a:solidFill>
              </a:rPr>
              <a:t>Eléments Généraux</a:t>
            </a:r>
          </a:p>
          <a:p>
            <a:pPr marL="360363" indent="-360363">
              <a:spcBef>
                <a:spcPts val="1200"/>
              </a:spcBef>
              <a:spcAft>
                <a:spcPts val="1200"/>
              </a:spcAft>
              <a:buClrTx/>
              <a:buFontTx/>
              <a:buAutoNum type="arabicPeriod"/>
            </a:pPr>
            <a:r>
              <a:rPr lang="fr-BE" sz="2000" i="0" dirty="0">
                <a:solidFill>
                  <a:srgbClr val="004494"/>
                </a:solidFill>
              </a:rPr>
              <a:t>Tranches fixes, variables et indicateurs de décaissement</a:t>
            </a:r>
          </a:p>
          <a:p>
            <a:pPr marL="360363" indent="-360363">
              <a:spcBef>
                <a:spcPts val="1200"/>
              </a:spcBef>
              <a:spcAft>
                <a:spcPts val="1200"/>
              </a:spcAft>
              <a:buClrTx/>
              <a:buFontTx/>
              <a:buAutoNum type="arabicPeriod"/>
            </a:pPr>
            <a:r>
              <a:rPr lang="fr-BE" sz="2000" b="1" i="0" cap="all" dirty="0">
                <a:solidFill>
                  <a:srgbClr val="C00000"/>
                </a:solidFill>
              </a:rPr>
              <a:t>Mesures complémentaires</a:t>
            </a:r>
          </a:p>
          <a:p>
            <a:pPr marL="360363" indent="-360363">
              <a:spcBef>
                <a:spcPts val="1200"/>
              </a:spcBef>
              <a:spcAft>
                <a:spcPts val="1200"/>
              </a:spcAft>
              <a:buClrTx/>
              <a:buFontTx/>
              <a:buAutoNum type="arabicPeriod"/>
            </a:pPr>
            <a:r>
              <a:rPr lang="fr-BE" sz="2000" i="0" dirty="0">
                <a:solidFill>
                  <a:srgbClr val="004494"/>
                </a:solidFill>
              </a:rPr>
              <a:t>Mécanismes de coordination</a:t>
            </a:r>
          </a:p>
          <a:p>
            <a:pPr marL="360363" indent="-360363">
              <a:spcBef>
                <a:spcPts val="1200"/>
              </a:spcBef>
              <a:spcAft>
                <a:spcPts val="1200"/>
              </a:spcAft>
              <a:buClrTx/>
              <a:buFontTx/>
              <a:buAutoNum type="arabicPeriod"/>
            </a:pPr>
            <a:r>
              <a:rPr lang="fr-BE" sz="2000" i="0" dirty="0">
                <a:solidFill>
                  <a:srgbClr val="004494"/>
                </a:solidFill>
              </a:rPr>
              <a:t>Communication et visibilité</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19</a:t>
            </a:fld>
            <a:endParaRPr lang="fr-BE" sz="1100" b="1">
              <a:solidFill>
                <a:schemeClr val="bg1"/>
              </a:solidFill>
              <a:latin typeface="+mn-lt"/>
            </a:endParaRPr>
          </a:p>
        </p:txBody>
      </p:sp>
    </p:spTree>
    <p:extLst>
      <p:ext uri="{BB962C8B-B14F-4D97-AF65-F5344CB8AC3E}">
        <p14:creationId xmlns:p14="http://schemas.microsoft.com/office/powerpoint/2010/main" val="1538918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a:solidFill>
                  <a:srgbClr val="004494"/>
                </a:solidFill>
                <a:latin typeface="+mn-lt"/>
              </a:rPr>
              <a:t>Plan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fr-BE" sz="2000" b="1" i="0" cap="all" dirty="0">
                <a:solidFill>
                  <a:srgbClr val="C00000"/>
                </a:solidFill>
              </a:rPr>
              <a:t>Eléments Généraux</a:t>
            </a:r>
          </a:p>
          <a:p>
            <a:pPr marL="360363" indent="-360363">
              <a:spcBef>
                <a:spcPts val="1200"/>
              </a:spcBef>
              <a:spcAft>
                <a:spcPts val="1200"/>
              </a:spcAft>
              <a:buClrTx/>
              <a:buFontTx/>
              <a:buAutoNum type="arabicPeriod"/>
            </a:pPr>
            <a:r>
              <a:rPr lang="fr-BE" sz="2000" i="0" dirty="0">
                <a:solidFill>
                  <a:srgbClr val="004494"/>
                </a:solidFill>
              </a:rPr>
              <a:t>Tranches fixes, variables et indicateurs de décaissement</a:t>
            </a:r>
          </a:p>
          <a:p>
            <a:pPr marL="360363" indent="-360363">
              <a:spcBef>
                <a:spcPts val="1200"/>
              </a:spcBef>
              <a:spcAft>
                <a:spcPts val="1200"/>
              </a:spcAft>
              <a:buClrTx/>
              <a:buFontTx/>
              <a:buAutoNum type="arabicPeriod"/>
            </a:pPr>
            <a:r>
              <a:rPr lang="fr-BE" sz="2000" i="0" dirty="0">
                <a:solidFill>
                  <a:srgbClr val="004494"/>
                </a:solidFill>
              </a:rPr>
              <a:t>Mesures complémentaires</a:t>
            </a:r>
          </a:p>
          <a:p>
            <a:pPr marL="360363" indent="-360363">
              <a:spcBef>
                <a:spcPts val="1200"/>
              </a:spcBef>
              <a:spcAft>
                <a:spcPts val="1200"/>
              </a:spcAft>
              <a:buClrTx/>
              <a:buFontTx/>
              <a:buAutoNum type="arabicPeriod"/>
            </a:pPr>
            <a:r>
              <a:rPr lang="fr-BE" sz="2000" i="0" dirty="0">
                <a:solidFill>
                  <a:srgbClr val="004494"/>
                </a:solidFill>
              </a:rPr>
              <a:t>Mécanismes de coordination</a:t>
            </a:r>
          </a:p>
          <a:p>
            <a:pPr marL="360363" indent="-360363">
              <a:spcBef>
                <a:spcPts val="1200"/>
              </a:spcBef>
              <a:spcAft>
                <a:spcPts val="1200"/>
              </a:spcAft>
              <a:buClrTx/>
              <a:buFontTx/>
              <a:buAutoNum type="arabicPeriod"/>
            </a:pPr>
            <a:r>
              <a:rPr lang="fr-BE" sz="2000" i="0" dirty="0">
                <a:solidFill>
                  <a:srgbClr val="004494"/>
                </a:solidFill>
              </a:rPr>
              <a:t>Communication et visibilité</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139627" y="1994206"/>
            <a:ext cx="8752853"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Mesures de renforcement des capacités : </a:t>
            </a:r>
            <a:r>
              <a:rPr lang="fr-BE" sz="1600" b="0" dirty="0">
                <a:solidFill>
                  <a:srgbClr val="004494"/>
                </a:solidFill>
              </a:rPr>
              <a:t>AT et autres formes de renforcement des capacités, pour renforcer les institutions publiques ou les organisations de la société civile.</a:t>
            </a:r>
          </a:p>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AT pour soutenir le suivi-évaluation du contrat UE ; </a:t>
            </a:r>
            <a:r>
              <a:rPr lang="fr-BE" sz="1600" b="0" dirty="0">
                <a:solidFill>
                  <a:srgbClr val="004494"/>
                </a:solidFill>
              </a:rPr>
              <a:t>ou pour soutenir la conception et la mise en œuvre d’une stratégie de visibilité et de communication du (et pilotée par) le gouvernement.</a:t>
            </a:r>
          </a:p>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Le renforcement du système statistique national et des cadres de suivi </a:t>
            </a:r>
            <a:r>
              <a:rPr lang="fr-BE" sz="1600" b="0" dirty="0">
                <a:solidFill>
                  <a:srgbClr val="004494"/>
                </a:solidFill>
              </a:rPr>
              <a:t>devrait être une composante critique du dialogue et du renforcement de capacités.</a:t>
            </a:r>
          </a:p>
          <a:p>
            <a:pPr marL="0" lvl="1" indent="0" algn="ctr" defTabSz="457200">
              <a:lnSpc>
                <a:spcPct val="120000"/>
              </a:lnSpc>
              <a:spcBef>
                <a:spcPts val="600"/>
              </a:spcBef>
              <a:spcAft>
                <a:spcPts val="0"/>
              </a:spcAft>
              <a:buClr>
                <a:srgbClr val="004494"/>
              </a:buClr>
              <a:buSzPct val="75000"/>
              <a:buNone/>
              <a:defRPr/>
            </a:pPr>
            <a:r>
              <a:rPr lang="fr-BE" sz="1600" dirty="0">
                <a:solidFill>
                  <a:srgbClr val="004494"/>
                </a:solidFill>
              </a:rPr>
              <a:t>Plus</a:t>
            </a:r>
          </a:p>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Promotion de la participation active de toutes les parties prenantes </a:t>
            </a:r>
            <a:r>
              <a:rPr lang="fr-BE" sz="1600" b="0" dirty="0">
                <a:solidFill>
                  <a:srgbClr val="004494"/>
                </a:solidFill>
              </a:rPr>
              <a:t>dans la formulation, la mise en œuvre et le suivi des politiques. </a:t>
            </a:r>
          </a:p>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600" dirty="0">
                <a:solidFill>
                  <a:srgbClr val="004494"/>
                </a:solidFill>
              </a:rPr>
              <a:t>Prise en compte de l’égalité des genres </a:t>
            </a:r>
            <a:r>
              <a:rPr lang="fr-BE" sz="1600" b="0" dirty="0">
                <a:solidFill>
                  <a:srgbClr val="004494"/>
                </a:solidFill>
              </a:rPr>
              <a:t>dans la planification et budgétisation. </a:t>
            </a:r>
          </a:p>
          <a:p>
            <a:pPr marL="444500" lvl="1" indent="-177800" defTabSz="457200">
              <a:spcBef>
                <a:spcPts val="600"/>
              </a:spcBef>
              <a:spcAft>
                <a:spcPts val="0"/>
              </a:spcAft>
              <a:buClr>
                <a:srgbClr val="004494"/>
              </a:buClr>
              <a:buSzPct val="75000"/>
              <a:buFont typeface="Courier New" panose="02070309020205020404" pitchFamily="49" charset="0"/>
              <a:buChar char="o"/>
              <a:tabLst>
                <a:tab pos="1517650" algn="l"/>
              </a:tabLst>
              <a:defRPr/>
            </a:pPr>
            <a:endParaRPr lang="fr-BE" sz="1600" b="0"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20</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052736"/>
            <a:ext cx="8460000" cy="773278"/>
          </a:xfrm>
        </p:spPr>
        <p:txBody>
          <a:bodyPr/>
          <a:lstStyle/>
          <a:p>
            <a:pPr marL="0"/>
            <a:r>
              <a:rPr lang="fr-BE" sz="2400" cap="all">
                <a:solidFill>
                  <a:srgbClr val="004494"/>
                </a:solidFill>
                <a:latin typeface="+mn-lt"/>
              </a:rPr>
              <a:t>Exemples </a:t>
            </a:r>
            <a:br>
              <a:rPr lang="fr-BE" sz="2400" cap="all">
                <a:solidFill>
                  <a:srgbClr val="004494"/>
                </a:solidFill>
                <a:latin typeface="+mn-lt"/>
              </a:rPr>
            </a:br>
            <a:r>
              <a:rPr lang="fr-BE" sz="2400" cap="all">
                <a:solidFill>
                  <a:srgbClr val="004494"/>
                </a:solidFill>
                <a:latin typeface="+mn-lt"/>
              </a:rPr>
              <a:t>d’activités d’appuis complémentaires</a:t>
            </a:r>
          </a:p>
        </p:txBody>
      </p:sp>
    </p:spTree>
    <p:extLst>
      <p:ext uri="{BB962C8B-B14F-4D97-AF65-F5344CB8AC3E}">
        <p14:creationId xmlns:p14="http://schemas.microsoft.com/office/powerpoint/2010/main" val="210262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139627" y="2354246"/>
            <a:ext cx="8752853"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42900" lvl="1" indent="-342900" defTabSz="457200">
              <a:lnSpc>
                <a:spcPct val="120000"/>
              </a:lnSpc>
              <a:spcBef>
                <a:spcPts val="600"/>
              </a:spcBef>
              <a:spcAft>
                <a:spcPts val="0"/>
              </a:spcAft>
              <a:buClr>
                <a:srgbClr val="004494"/>
              </a:buClr>
              <a:buSzPct val="100000"/>
              <a:buFont typeface="+mj-lt"/>
              <a:buAutoNum type="arabicPeriod"/>
              <a:defRPr/>
            </a:pPr>
            <a:r>
              <a:rPr lang="fr-BE" dirty="0">
                <a:solidFill>
                  <a:srgbClr val="004494"/>
                </a:solidFill>
              </a:rPr>
              <a:t>Soit comme partie de l’opération d’AB à être gérée par le gouvernement partenaire.</a:t>
            </a:r>
          </a:p>
          <a:p>
            <a:pPr marL="342900" lvl="1" indent="-342900" defTabSz="457200">
              <a:lnSpc>
                <a:spcPct val="120000"/>
              </a:lnSpc>
              <a:spcBef>
                <a:spcPts val="600"/>
              </a:spcBef>
              <a:spcAft>
                <a:spcPts val="0"/>
              </a:spcAft>
              <a:buClr>
                <a:srgbClr val="004494"/>
              </a:buClr>
              <a:buSzPct val="100000"/>
              <a:buFont typeface="+mj-lt"/>
              <a:buAutoNum type="arabicPeriod"/>
              <a:defRPr/>
            </a:pPr>
            <a:endParaRPr lang="fr-BE" dirty="0">
              <a:solidFill>
                <a:srgbClr val="004494"/>
              </a:solidFill>
            </a:endParaRPr>
          </a:p>
          <a:p>
            <a:pPr marL="342900" lvl="1" indent="-342900" defTabSz="457200">
              <a:lnSpc>
                <a:spcPct val="120000"/>
              </a:lnSpc>
              <a:spcBef>
                <a:spcPts val="600"/>
              </a:spcBef>
              <a:spcAft>
                <a:spcPts val="0"/>
              </a:spcAft>
              <a:buClr>
                <a:srgbClr val="004494"/>
              </a:buClr>
              <a:buSzPct val="100000"/>
              <a:buFont typeface="+mj-lt"/>
              <a:buAutoNum type="arabicPeriod"/>
              <a:defRPr/>
            </a:pPr>
            <a:r>
              <a:rPr lang="fr-BE" dirty="0">
                <a:solidFill>
                  <a:srgbClr val="004494"/>
                </a:solidFill>
              </a:rPr>
              <a:t>Soit comme activité complémentaire, (largement) gérée par l’UE, soit dans le cadre de la convention de financement de l’AB, soit comme activité séparée, et mise en œuvre sous forme de projet. </a:t>
            </a:r>
          </a:p>
          <a:p>
            <a:pPr marL="609600" lvl="1" indent="-342900" defTabSz="457200">
              <a:spcBef>
                <a:spcPts val="600"/>
              </a:spcBef>
              <a:spcAft>
                <a:spcPts val="0"/>
              </a:spcAft>
              <a:buClr>
                <a:srgbClr val="004494"/>
              </a:buClr>
              <a:buSzPct val="75000"/>
              <a:buFont typeface="+mj-lt"/>
              <a:buAutoNum type="arabicPeriod"/>
              <a:tabLst>
                <a:tab pos="1517650" algn="l"/>
              </a:tabLst>
              <a:defRPr/>
            </a:pPr>
            <a:endParaRPr lang="fr-BE" b="0"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21</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215562"/>
            <a:ext cx="8460000" cy="773278"/>
          </a:xfrm>
        </p:spPr>
        <p:txBody>
          <a:bodyPr/>
          <a:lstStyle/>
          <a:p>
            <a:pPr marL="0"/>
            <a:r>
              <a:rPr lang="fr-BE" sz="2400" cap="all">
                <a:solidFill>
                  <a:srgbClr val="004494"/>
                </a:solidFill>
                <a:latin typeface="+mn-lt"/>
              </a:rPr>
              <a:t>Deux options </a:t>
            </a:r>
            <a:br>
              <a:rPr lang="fr-BE" sz="2400" cap="all">
                <a:solidFill>
                  <a:srgbClr val="004494"/>
                </a:solidFill>
                <a:latin typeface="+mn-lt"/>
              </a:rPr>
            </a:br>
            <a:r>
              <a:rPr lang="fr-BE" sz="2400" cap="all">
                <a:solidFill>
                  <a:srgbClr val="004494"/>
                </a:solidFill>
                <a:latin typeface="+mn-lt"/>
              </a:rPr>
              <a:t>pour le renforcement de capacités</a:t>
            </a:r>
          </a:p>
        </p:txBody>
      </p:sp>
    </p:spTree>
    <p:extLst>
      <p:ext uri="{BB962C8B-B14F-4D97-AF65-F5344CB8AC3E}">
        <p14:creationId xmlns:p14="http://schemas.microsoft.com/office/powerpoint/2010/main" val="356889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5" name="Ellipse 4">
            <a:extLst>
              <a:ext uri="{FF2B5EF4-FFF2-40B4-BE49-F238E27FC236}">
                <a16:creationId xmlns:a16="http://schemas.microsoft.com/office/drawing/2014/main" id="{B0AD7129-42E5-4F40-B35F-93ABEAD79C09}"/>
              </a:ext>
            </a:extLst>
          </p:cNvPr>
          <p:cNvSpPr/>
          <p:nvPr/>
        </p:nvSpPr>
        <p:spPr bwMode="auto">
          <a:xfrm>
            <a:off x="131168" y="3251248"/>
            <a:ext cx="2988000" cy="2889700"/>
          </a:xfrm>
          <a:prstGeom prst="ellipse">
            <a:avLst/>
          </a:prstGeom>
          <a:solidFill>
            <a:srgbClr val="1FACE0"/>
          </a:solidFill>
          <a:ln>
            <a:solidFill>
              <a:srgbClr val="1FACE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a typeface="ＭＳ Ｐゴシック" charset="0"/>
            </a:endParaRPr>
          </a:p>
        </p:txBody>
      </p:sp>
      <p:sp>
        <p:nvSpPr>
          <p:cNvPr id="19" name="Ellipse 18">
            <a:extLst>
              <a:ext uri="{FF2B5EF4-FFF2-40B4-BE49-F238E27FC236}">
                <a16:creationId xmlns:a16="http://schemas.microsoft.com/office/drawing/2014/main" id="{1F33FB6B-771E-498A-BE5A-5337AAF75098}"/>
              </a:ext>
            </a:extLst>
          </p:cNvPr>
          <p:cNvSpPr/>
          <p:nvPr/>
        </p:nvSpPr>
        <p:spPr bwMode="auto">
          <a:xfrm>
            <a:off x="554132" y="4088834"/>
            <a:ext cx="2142072" cy="2071602"/>
          </a:xfrm>
          <a:prstGeom prst="ellipse">
            <a:avLst/>
          </a:prstGeom>
          <a:solidFill>
            <a:srgbClr val="FF3300"/>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a typeface="ＭＳ Ｐゴシック" charset="0"/>
            </a:endParaRPr>
          </a:p>
        </p:txBody>
      </p:sp>
      <p:sp>
        <p:nvSpPr>
          <p:cNvPr id="20" name="Ellipse 19">
            <a:extLst>
              <a:ext uri="{FF2B5EF4-FFF2-40B4-BE49-F238E27FC236}">
                <a16:creationId xmlns:a16="http://schemas.microsoft.com/office/drawing/2014/main" id="{6365F03E-82DE-465E-9199-B6919419A905}"/>
              </a:ext>
            </a:extLst>
          </p:cNvPr>
          <p:cNvSpPr/>
          <p:nvPr/>
        </p:nvSpPr>
        <p:spPr bwMode="auto">
          <a:xfrm>
            <a:off x="1175168" y="5309780"/>
            <a:ext cx="900000" cy="879061"/>
          </a:xfrm>
          <a:prstGeom prst="ellipse">
            <a:avLst/>
          </a:prstGeom>
          <a:solidFill>
            <a:srgbClr val="FDB932"/>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a typeface="ＭＳ Ｐゴシック" charset="0"/>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22</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96752"/>
            <a:ext cx="8460000" cy="773278"/>
          </a:xfrm>
        </p:spPr>
        <p:txBody>
          <a:bodyPr/>
          <a:lstStyle/>
          <a:p>
            <a:pPr marL="0"/>
            <a:r>
              <a:rPr lang="fr-BE" sz="2400" cap="all" dirty="0">
                <a:solidFill>
                  <a:srgbClr val="004494"/>
                </a:solidFill>
                <a:latin typeface="+mn-lt"/>
              </a:rPr>
              <a:t>Niveaux </a:t>
            </a:r>
            <a:br>
              <a:rPr lang="fr-BE" sz="2400" cap="all" dirty="0">
                <a:solidFill>
                  <a:srgbClr val="004494"/>
                </a:solidFill>
                <a:latin typeface="+mn-lt"/>
              </a:rPr>
            </a:br>
            <a:r>
              <a:rPr lang="fr-BE" sz="2400" cap="all" dirty="0">
                <a:solidFill>
                  <a:srgbClr val="004494"/>
                </a:solidFill>
                <a:latin typeface="+mn-lt"/>
              </a:rPr>
              <a:t>de capacités</a:t>
            </a:r>
          </a:p>
        </p:txBody>
      </p:sp>
      <p:graphicFrame>
        <p:nvGraphicFramePr>
          <p:cNvPr id="3" name="Tableau 2">
            <a:extLst>
              <a:ext uri="{FF2B5EF4-FFF2-40B4-BE49-F238E27FC236}">
                <a16:creationId xmlns:a16="http://schemas.microsoft.com/office/drawing/2014/main" id="{058FB594-E721-4BC0-8319-4565C73A92D7}"/>
              </a:ext>
            </a:extLst>
          </p:cNvPr>
          <p:cNvGraphicFramePr>
            <a:graphicFrameLocks noGrp="1"/>
          </p:cNvGraphicFramePr>
          <p:nvPr>
            <p:extLst>
              <p:ext uri="{D42A27DB-BD31-4B8C-83A1-F6EECF244321}">
                <p14:modId xmlns:p14="http://schemas.microsoft.com/office/powerpoint/2010/main" val="2988565781"/>
              </p:ext>
            </p:extLst>
          </p:nvPr>
        </p:nvGraphicFramePr>
        <p:xfrm>
          <a:off x="1619672" y="2852936"/>
          <a:ext cx="7329240" cy="3335905"/>
        </p:xfrm>
        <a:graphic>
          <a:graphicData uri="http://schemas.openxmlformats.org/drawingml/2006/table">
            <a:tbl>
              <a:tblPr firstRow="1" bandRow="1">
                <a:tableStyleId>{5C22544A-7EE6-4342-B048-85BDC9FD1C3A}</a:tableStyleId>
              </a:tblPr>
              <a:tblGrid>
                <a:gridCol w="2337775">
                  <a:extLst>
                    <a:ext uri="{9D8B030D-6E8A-4147-A177-3AD203B41FA5}">
                      <a16:colId xmlns:a16="http://schemas.microsoft.com/office/drawing/2014/main" val="71696137"/>
                    </a:ext>
                  </a:extLst>
                </a:gridCol>
                <a:gridCol w="4991465">
                  <a:extLst>
                    <a:ext uri="{9D8B030D-6E8A-4147-A177-3AD203B41FA5}">
                      <a16:colId xmlns:a16="http://schemas.microsoft.com/office/drawing/2014/main" val="2885045158"/>
                    </a:ext>
                  </a:extLst>
                </a:gridCol>
              </a:tblGrid>
              <a:tr h="370812">
                <a:tc>
                  <a:txBody>
                    <a:bodyPr/>
                    <a:lstStyle/>
                    <a:p>
                      <a:pPr algn="ctr"/>
                      <a:r>
                        <a:rPr lang="fr-BE" noProof="0">
                          <a:solidFill>
                            <a:srgbClr val="2D2D8A"/>
                          </a:solidFill>
                        </a:rPr>
                        <a:t>Niveaux</a:t>
                      </a:r>
                    </a:p>
                  </a:txBody>
                  <a:tcPr>
                    <a:solidFill>
                      <a:schemeClr val="bg1"/>
                    </a:solidFill>
                  </a:tcPr>
                </a:tc>
                <a:tc>
                  <a:txBody>
                    <a:bodyPr/>
                    <a:lstStyle/>
                    <a:p>
                      <a:pPr algn="ctr"/>
                      <a:r>
                        <a:rPr lang="fr-BE" noProof="0">
                          <a:solidFill>
                            <a:srgbClr val="2D2D8A"/>
                          </a:solidFill>
                        </a:rPr>
                        <a:t>Domaines (exemples)</a:t>
                      </a:r>
                    </a:p>
                  </a:txBody>
                  <a:tcPr>
                    <a:solidFill>
                      <a:schemeClr val="bg1"/>
                    </a:solidFill>
                  </a:tcPr>
                </a:tc>
                <a:extLst>
                  <a:ext uri="{0D108BD9-81ED-4DB2-BD59-A6C34878D82A}">
                    <a16:rowId xmlns:a16="http://schemas.microsoft.com/office/drawing/2014/main" val="2982766288"/>
                  </a:ext>
                </a:extLst>
              </a:tr>
              <a:tr h="883182">
                <a:tc>
                  <a:txBody>
                    <a:bodyPr/>
                    <a:lstStyle/>
                    <a:p>
                      <a:r>
                        <a:rPr lang="fr-BE" sz="1400" b="1" i="0" kern="0" noProof="0" dirty="0">
                          <a:solidFill>
                            <a:schemeClr val="tx1"/>
                          </a:solidFill>
                          <a:latin typeface="+mn-lt"/>
                          <a:ea typeface="+mn-ea"/>
                          <a:cs typeface="+mn-cs"/>
                        </a:rPr>
                        <a:t>Institutionnel</a:t>
                      </a:r>
                    </a:p>
                  </a:txBody>
                  <a:tcPr anchor="ctr">
                    <a:solidFill>
                      <a:srgbClr val="1FACE0"/>
                    </a:solidFill>
                  </a:tcPr>
                </a:tc>
                <a:tc>
                  <a:txBody>
                    <a:bodyPr/>
                    <a:lstStyle/>
                    <a:p>
                      <a:pPr marL="171450" lvl="0" indent="-171450" algn="l" defTabSz="966788" rtl="0" eaLnBrk="0" fontAlgn="base" latinLnBrk="0"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Fonctionnalité, position </a:t>
                      </a:r>
                    </a:p>
                    <a:p>
                      <a:pPr marL="171450" lvl="0" indent="-171450" algn="l" defTabSz="966788" rtl="0" eaLnBrk="0" fontAlgn="base" latinLnBrk="0"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Facteurs déterminants</a:t>
                      </a:r>
                    </a:p>
                    <a:p>
                      <a:pPr marL="171450" lvl="0" indent="-171450" algn="l" defTabSz="966788" rtl="0" eaLnBrk="0" fontAlgn="base" latinLnBrk="0"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Relations extérieures</a:t>
                      </a:r>
                    </a:p>
                  </a:txBody>
                  <a:tcPr anchor="ctr">
                    <a:solidFill>
                      <a:srgbClr val="1FACE0"/>
                    </a:solidFill>
                  </a:tcPr>
                </a:tc>
                <a:extLst>
                  <a:ext uri="{0D108BD9-81ED-4DB2-BD59-A6C34878D82A}">
                    <a16:rowId xmlns:a16="http://schemas.microsoft.com/office/drawing/2014/main" val="3744882577"/>
                  </a:ext>
                </a:extLst>
              </a:tr>
              <a:tr h="1176315">
                <a:tc>
                  <a:txBody>
                    <a:bodyPr/>
                    <a:lstStyle/>
                    <a:p>
                      <a:r>
                        <a:rPr lang="fr-BE" sz="1400" b="1" i="0" kern="0" noProof="0" dirty="0">
                          <a:solidFill>
                            <a:schemeClr val="tx1"/>
                          </a:solidFill>
                          <a:latin typeface="+mn-lt"/>
                          <a:ea typeface="+mn-ea"/>
                          <a:cs typeface="+mn-cs"/>
                        </a:rPr>
                        <a:t>Organisationnel</a:t>
                      </a:r>
                    </a:p>
                  </a:txBody>
                  <a:tcPr anchor="ctr">
                    <a:solidFill>
                      <a:srgbClr val="FF3300"/>
                    </a:solidFill>
                  </a:tcPr>
                </a:tc>
                <a:tc>
                  <a:txBody>
                    <a:bodyPr/>
                    <a:lstStyle/>
                    <a:p>
                      <a:pPr marL="171450" lvl="0" indent="-171450" algn="l" defTabSz="966788" rtl="0" eaLnBrk="0" fontAlgn="base"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Coordination</a:t>
                      </a:r>
                    </a:p>
                    <a:p>
                      <a:pPr marL="171450" lvl="0" indent="-171450" algn="l" defTabSz="966788" rtl="0" eaLnBrk="0" fontAlgn="base"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Gestion</a:t>
                      </a:r>
                    </a:p>
                    <a:p>
                      <a:pPr marL="171450" lvl="0" indent="-171450" algn="l" defTabSz="966788" rtl="0" eaLnBrk="0" fontAlgn="base"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Structure</a:t>
                      </a:r>
                    </a:p>
                    <a:p>
                      <a:pPr marL="171450" lvl="0" indent="-171450" algn="l" defTabSz="966788" rtl="0" eaLnBrk="0" fontAlgn="base"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Fourniture de services</a:t>
                      </a:r>
                    </a:p>
                  </a:txBody>
                  <a:tcPr anchor="ctr">
                    <a:solidFill>
                      <a:srgbClr val="FF3300"/>
                    </a:solidFill>
                  </a:tcPr>
                </a:tc>
                <a:extLst>
                  <a:ext uri="{0D108BD9-81ED-4DB2-BD59-A6C34878D82A}">
                    <a16:rowId xmlns:a16="http://schemas.microsoft.com/office/drawing/2014/main" val="4266600622"/>
                  </a:ext>
                </a:extLst>
              </a:tr>
              <a:tr h="904858">
                <a:tc>
                  <a:txBody>
                    <a:bodyPr/>
                    <a:lstStyle/>
                    <a:p>
                      <a:r>
                        <a:rPr lang="fr-BE" sz="1400" b="1" i="0" kern="0" noProof="0" dirty="0">
                          <a:solidFill>
                            <a:schemeClr val="tx1"/>
                          </a:solidFill>
                          <a:latin typeface="+mn-lt"/>
                          <a:ea typeface="+mn-ea"/>
                          <a:cs typeface="+mn-cs"/>
                        </a:rPr>
                        <a:t>Individuel</a:t>
                      </a:r>
                    </a:p>
                  </a:txBody>
                  <a:tcPr anchor="ctr">
                    <a:solidFill>
                      <a:srgbClr val="FDB932"/>
                    </a:solidFill>
                  </a:tcPr>
                </a:tc>
                <a:tc>
                  <a:txBody>
                    <a:bodyPr/>
                    <a:lstStyle/>
                    <a:p>
                      <a:pPr marL="171450" lvl="0" indent="-171450" algn="l" defTabSz="966788" rtl="0" eaLnBrk="0" fontAlgn="base" latinLnBrk="0"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Compétences, performance</a:t>
                      </a:r>
                    </a:p>
                    <a:p>
                      <a:pPr marL="171450" lvl="0" indent="-171450" algn="l" defTabSz="966788" rtl="0" eaLnBrk="0" fontAlgn="base" latinLnBrk="0" hangingPunct="0">
                        <a:spcBef>
                          <a:spcPts val="600"/>
                        </a:spcBef>
                        <a:spcAft>
                          <a:spcPct val="0"/>
                        </a:spcAft>
                        <a:buClr>
                          <a:schemeClr val="bg1"/>
                        </a:buClr>
                        <a:buFont typeface="EC Square Sans Pro" panose="020B0506040000020004" pitchFamily="34" charset="0"/>
                        <a:buChar char="‣"/>
                      </a:pPr>
                      <a:r>
                        <a:rPr lang="fr-BE" sz="1400" b="1" kern="1200" noProof="0" dirty="0">
                          <a:solidFill>
                            <a:schemeClr val="tx1"/>
                          </a:solidFill>
                          <a:latin typeface="+mn-lt"/>
                          <a:ea typeface="+mn-ea"/>
                          <a:cs typeface="+mn-cs"/>
                        </a:rPr>
                        <a:t>Ambition, motivation</a:t>
                      </a:r>
                    </a:p>
                  </a:txBody>
                  <a:tcPr anchor="ctr">
                    <a:solidFill>
                      <a:srgbClr val="FDB932"/>
                    </a:solidFill>
                  </a:tcPr>
                </a:tc>
                <a:extLst>
                  <a:ext uri="{0D108BD9-81ED-4DB2-BD59-A6C34878D82A}">
                    <a16:rowId xmlns:a16="http://schemas.microsoft.com/office/drawing/2014/main" val="3057696051"/>
                  </a:ext>
                </a:extLst>
              </a:tr>
            </a:tbl>
          </a:graphicData>
        </a:graphic>
      </p:graphicFrame>
      <p:sp>
        <p:nvSpPr>
          <p:cNvPr id="22" name="Bulle narrative : rectangle 21">
            <a:extLst>
              <a:ext uri="{FF2B5EF4-FFF2-40B4-BE49-F238E27FC236}">
                <a16:creationId xmlns:a16="http://schemas.microsoft.com/office/drawing/2014/main" id="{3793DB77-4C20-49C9-BBF4-87D304C2B3CC}"/>
              </a:ext>
            </a:extLst>
          </p:cNvPr>
          <p:cNvSpPr/>
          <p:nvPr/>
        </p:nvSpPr>
        <p:spPr bwMode="auto">
          <a:xfrm>
            <a:off x="3923928" y="1434203"/>
            <a:ext cx="5076564" cy="1176436"/>
          </a:xfrm>
          <a:prstGeom prst="wedgeRectCallout">
            <a:avLst>
              <a:gd name="adj1" fmla="val -20524"/>
              <a:gd name="adj2" fmla="val 73278"/>
            </a:avLst>
          </a:prstGeom>
          <a:solidFill>
            <a:srgbClr val="0F5494"/>
          </a:solidFill>
          <a:ln>
            <a:solidFill>
              <a:srgbClr val="0F5494"/>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charset="0"/>
              <a:ea typeface="ＭＳ Ｐゴシック" charset="0"/>
            </a:endParaRPr>
          </a:p>
        </p:txBody>
      </p:sp>
      <p:sp>
        <p:nvSpPr>
          <p:cNvPr id="23" name="Rectangle 22">
            <a:extLst>
              <a:ext uri="{FF2B5EF4-FFF2-40B4-BE49-F238E27FC236}">
                <a16:creationId xmlns:a16="http://schemas.microsoft.com/office/drawing/2014/main" id="{F769F4CE-B4E2-4C9D-B9B1-D2BDAF229872}"/>
              </a:ext>
            </a:extLst>
          </p:cNvPr>
          <p:cNvSpPr/>
          <p:nvPr/>
        </p:nvSpPr>
        <p:spPr>
          <a:xfrm>
            <a:off x="3923928" y="1434203"/>
            <a:ext cx="5076564" cy="1018292"/>
          </a:xfrm>
          <a:prstGeom prst="rect">
            <a:avLst/>
          </a:prstGeom>
        </p:spPr>
        <p:txBody>
          <a:bodyPr wrap="square">
            <a:spAutoFit/>
          </a:bodyPr>
          <a:lstStyle/>
          <a:p>
            <a:pPr marL="3175" algn="ctr">
              <a:lnSpc>
                <a:spcPct val="150000"/>
              </a:lnSpc>
            </a:pPr>
            <a:r>
              <a:rPr lang="fr-BE" sz="1400" b="1" dirty="0">
                <a:solidFill>
                  <a:schemeClr val="bg1"/>
                </a:solidFill>
              </a:rPr>
              <a:t>On ne peut développer que sa propre capacité. Des agents extérieurs peuvent fournir un appui pour permettre le développement de capacité</a:t>
            </a:r>
          </a:p>
        </p:txBody>
      </p:sp>
    </p:spTree>
    <p:extLst>
      <p:ext uri="{BB962C8B-B14F-4D97-AF65-F5344CB8AC3E}">
        <p14:creationId xmlns:p14="http://schemas.microsoft.com/office/powerpoint/2010/main" val="3768576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9" grpId="0" animBg="1"/>
      <p:bldP spid="20" grpId="0" animBg="1"/>
      <p:bldP spid="22" grpId="0" animBg="1"/>
      <p:bldP spid="2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195573" y="2129100"/>
            <a:ext cx="8752853" cy="3078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800" dirty="0">
                <a:solidFill>
                  <a:srgbClr val="004494"/>
                </a:solidFill>
              </a:rPr>
              <a:t>Comprendre le contexte</a:t>
            </a:r>
          </a:p>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defRPr/>
            </a:pPr>
            <a:r>
              <a:rPr lang="fr-BE" sz="1800" dirty="0">
                <a:solidFill>
                  <a:srgbClr val="004494"/>
                </a:solidFill>
              </a:rPr>
              <a:t>Aider à la définition de cibles de renforcement de capacités réalistes</a:t>
            </a:r>
          </a:p>
          <a:p>
            <a:pPr marL="266700" lvl="1" indent="-266700" defTabSz="457200">
              <a:lnSpc>
                <a:spcPct val="120000"/>
              </a:lnSpc>
              <a:spcBef>
                <a:spcPts val="600"/>
              </a:spcBef>
              <a:spcAft>
                <a:spcPts val="0"/>
              </a:spcAft>
              <a:buClr>
                <a:srgbClr val="004494"/>
              </a:buClr>
              <a:buSzPct val="75000"/>
              <a:buFont typeface="EC Square Sans Pro" panose="020B0506040000020004" pitchFamily="34" charset="0"/>
              <a:buChar char="‣"/>
              <a:tabLst>
                <a:tab pos="1517650" algn="l"/>
              </a:tabLst>
              <a:defRPr/>
            </a:pPr>
            <a:r>
              <a:rPr lang="fr-BE" sz="1800" dirty="0">
                <a:solidFill>
                  <a:srgbClr val="004494"/>
                </a:solidFill>
              </a:rPr>
              <a:t>Evaluer systématiquement les besoins en renforcement de capacités </a:t>
            </a:r>
            <a:r>
              <a:rPr lang="fr-BE" sz="1600" b="0" dirty="0">
                <a:solidFill>
                  <a:srgbClr val="004494"/>
                </a:solidFill>
              </a:rPr>
              <a:t>:</a:t>
            </a:r>
          </a:p>
          <a:p>
            <a:pPr marL="444500" lvl="1" indent="-177800" defTabSz="457200">
              <a:lnSpc>
                <a:spcPct val="120000"/>
              </a:lnSpc>
              <a:spcBef>
                <a:spcPts val="600"/>
              </a:spcBef>
              <a:spcAft>
                <a:spcPts val="0"/>
              </a:spcAft>
              <a:buClr>
                <a:srgbClr val="004494"/>
              </a:buClr>
              <a:buSzPct val="75000"/>
              <a:buFont typeface="Courier New" panose="02070309020205020404" pitchFamily="49" charset="0"/>
              <a:buChar char="o"/>
              <a:tabLst>
                <a:tab pos="1517650" algn="l"/>
              </a:tabLst>
              <a:defRPr/>
            </a:pPr>
            <a:r>
              <a:rPr lang="fr-BE" sz="1600" b="0" dirty="0">
                <a:solidFill>
                  <a:srgbClr val="004494"/>
                </a:solidFill>
              </a:rPr>
              <a:t>Capacité d’absorption</a:t>
            </a:r>
          </a:p>
          <a:p>
            <a:pPr marL="444500" lvl="1" indent="-177800" defTabSz="457200">
              <a:lnSpc>
                <a:spcPct val="120000"/>
              </a:lnSpc>
              <a:spcBef>
                <a:spcPts val="600"/>
              </a:spcBef>
              <a:spcAft>
                <a:spcPts val="0"/>
              </a:spcAft>
              <a:buClr>
                <a:srgbClr val="004494"/>
              </a:buClr>
              <a:buSzPct val="75000"/>
              <a:buFont typeface="Courier New" panose="02070309020205020404" pitchFamily="49" charset="0"/>
              <a:buChar char="o"/>
              <a:tabLst>
                <a:tab pos="1517650" algn="l"/>
              </a:tabLst>
              <a:defRPr/>
            </a:pPr>
            <a:r>
              <a:rPr lang="fr-BE" sz="1600" b="0" dirty="0">
                <a:solidFill>
                  <a:srgbClr val="004494"/>
                </a:solidFill>
              </a:rPr>
              <a:t>Demande, appropriation et engagements en faveur du CB</a:t>
            </a:r>
          </a:p>
          <a:p>
            <a:pPr marL="266700" lvl="1" indent="-266700" defTabSz="457200" eaLnBrk="1" hangingPunct="1">
              <a:lnSpc>
                <a:spcPct val="120000"/>
              </a:lnSpc>
              <a:spcBef>
                <a:spcPts val="600"/>
              </a:spcBef>
              <a:spcAft>
                <a:spcPts val="0"/>
              </a:spcAft>
              <a:buClr>
                <a:srgbClr val="004494"/>
              </a:buClr>
              <a:buSzPct val="75000"/>
              <a:buFont typeface="EC Square Sans Pro" panose="020B0506040000020004" pitchFamily="34" charset="0"/>
              <a:buChar char="‣"/>
              <a:defRPr/>
            </a:pPr>
            <a:r>
              <a:rPr lang="fr-BE" sz="1800" dirty="0">
                <a:solidFill>
                  <a:srgbClr val="004494"/>
                </a:solidFill>
              </a:rPr>
              <a:t>Nécessite une perspective de long terme</a:t>
            </a:r>
          </a:p>
          <a:p>
            <a:pPr marL="609600" lvl="1" indent="-342900" defTabSz="457200">
              <a:spcBef>
                <a:spcPts val="600"/>
              </a:spcBef>
              <a:spcAft>
                <a:spcPts val="0"/>
              </a:spcAft>
              <a:buClr>
                <a:srgbClr val="004494"/>
              </a:buClr>
              <a:buSzPct val="75000"/>
              <a:buFont typeface="+mj-lt"/>
              <a:buAutoNum type="arabicPeriod"/>
              <a:tabLst>
                <a:tab pos="1517650" algn="l"/>
              </a:tabLst>
              <a:defRPr/>
            </a:pPr>
            <a:endParaRPr lang="fr-BE" sz="2400" b="0"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23</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96752"/>
            <a:ext cx="8460000" cy="773278"/>
          </a:xfrm>
        </p:spPr>
        <p:txBody>
          <a:bodyPr/>
          <a:lstStyle/>
          <a:p>
            <a:pPr marL="0"/>
            <a:r>
              <a:rPr lang="fr-BE" sz="2400" cap="all">
                <a:solidFill>
                  <a:srgbClr val="004494"/>
                </a:solidFill>
                <a:latin typeface="+mn-lt"/>
              </a:rPr>
              <a:t>Bonnes pratiques </a:t>
            </a:r>
            <a:br>
              <a:rPr lang="fr-BE" sz="2400" cap="all">
                <a:solidFill>
                  <a:srgbClr val="004494"/>
                </a:solidFill>
                <a:latin typeface="+mn-lt"/>
              </a:rPr>
            </a:br>
            <a:r>
              <a:rPr lang="fr-BE" sz="2400" cap="all">
                <a:solidFill>
                  <a:srgbClr val="004494"/>
                </a:solidFill>
                <a:latin typeface="+mn-lt"/>
              </a:rPr>
              <a:t>pour un appui complémentaire</a:t>
            </a:r>
          </a:p>
        </p:txBody>
      </p:sp>
      <p:sp>
        <p:nvSpPr>
          <p:cNvPr id="3" name="Rectangle 2">
            <a:extLst>
              <a:ext uri="{FF2B5EF4-FFF2-40B4-BE49-F238E27FC236}">
                <a16:creationId xmlns:a16="http://schemas.microsoft.com/office/drawing/2014/main" id="{3E4FA5A2-2207-4B69-BC73-DD47F9EBDA5A}"/>
              </a:ext>
            </a:extLst>
          </p:cNvPr>
          <p:cNvSpPr/>
          <p:nvPr/>
        </p:nvSpPr>
        <p:spPr>
          <a:xfrm>
            <a:off x="1772072" y="5432518"/>
            <a:ext cx="7246168" cy="721864"/>
          </a:xfrm>
          <a:prstGeom prst="rect">
            <a:avLst/>
          </a:prstGeom>
        </p:spPr>
        <p:txBody>
          <a:bodyPr wrap="square">
            <a:spAutoFit/>
          </a:bodyPr>
          <a:lstStyle/>
          <a:p>
            <a:pPr marL="0" lvl="1" defTabSz="457200" eaLnBrk="1" hangingPunct="1">
              <a:lnSpc>
                <a:spcPct val="120000"/>
              </a:lnSpc>
              <a:spcBef>
                <a:spcPts val="600"/>
              </a:spcBef>
              <a:spcAft>
                <a:spcPts val="0"/>
              </a:spcAft>
              <a:buClr>
                <a:srgbClr val="004494"/>
              </a:buClr>
              <a:buSzPct val="75000"/>
              <a:defRPr/>
            </a:pPr>
            <a:r>
              <a:rPr lang="fr-BE" sz="1800" b="1" kern="0" dirty="0">
                <a:solidFill>
                  <a:srgbClr val="C00000"/>
                </a:solidFill>
                <a:latin typeface="+mn-lt"/>
                <a:ea typeface="+mn-ea"/>
                <a:cs typeface="+mn-cs"/>
              </a:rPr>
              <a:t>Les produits d’activités de renforcement de capacités ne peuvent être utilisés comme indicateurs de TV !</a:t>
            </a:r>
          </a:p>
        </p:txBody>
      </p:sp>
      <p:pic>
        <p:nvPicPr>
          <p:cNvPr id="7" name="Image 6">
            <a:extLst>
              <a:ext uri="{FF2B5EF4-FFF2-40B4-BE49-F238E27FC236}">
                <a16:creationId xmlns:a16="http://schemas.microsoft.com/office/drawing/2014/main" id="{03B7821D-8591-4828-A806-897D91CB8E7F}"/>
              </a:ext>
            </a:extLst>
          </p:cNvPr>
          <p:cNvPicPr>
            <a:picLocks noChangeAspect="1"/>
          </p:cNvPicPr>
          <p:nvPr/>
        </p:nvPicPr>
        <p:blipFill>
          <a:blip r:embed="rId3"/>
          <a:stretch>
            <a:fillRect/>
          </a:stretch>
        </p:blipFill>
        <p:spPr>
          <a:xfrm>
            <a:off x="342000" y="5149604"/>
            <a:ext cx="1244648" cy="1708395"/>
          </a:xfrm>
          <a:prstGeom prst="rect">
            <a:avLst/>
          </a:prstGeom>
        </p:spPr>
      </p:pic>
    </p:spTree>
    <p:extLst>
      <p:ext uri="{BB962C8B-B14F-4D97-AF65-F5344CB8AC3E}">
        <p14:creationId xmlns:p14="http://schemas.microsoft.com/office/powerpoint/2010/main" val="85986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a:solidFill>
                  <a:srgbClr val="004494"/>
                </a:solidFill>
                <a:latin typeface="+mn-lt"/>
              </a:rPr>
              <a:t>Plan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fr-BE" sz="2000" i="0" dirty="0">
                <a:solidFill>
                  <a:srgbClr val="004494"/>
                </a:solidFill>
              </a:rPr>
              <a:t>Eléments Généraux</a:t>
            </a:r>
          </a:p>
          <a:p>
            <a:pPr marL="360363" indent="-360363">
              <a:spcBef>
                <a:spcPts val="1200"/>
              </a:spcBef>
              <a:spcAft>
                <a:spcPts val="1200"/>
              </a:spcAft>
              <a:buClrTx/>
              <a:buFontTx/>
              <a:buAutoNum type="arabicPeriod"/>
            </a:pPr>
            <a:r>
              <a:rPr lang="fr-BE" sz="2000" i="0" dirty="0">
                <a:solidFill>
                  <a:srgbClr val="004494"/>
                </a:solidFill>
              </a:rPr>
              <a:t>Tranches fixes, variables et indicateurs de décaissement</a:t>
            </a:r>
          </a:p>
          <a:p>
            <a:pPr marL="360363" indent="-360363">
              <a:spcBef>
                <a:spcPts val="1200"/>
              </a:spcBef>
              <a:spcAft>
                <a:spcPts val="1200"/>
              </a:spcAft>
              <a:buClrTx/>
              <a:buFontTx/>
              <a:buAutoNum type="arabicPeriod"/>
            </a:pPr>
            <a:r>
              <a:rPr lang="fr-BE" sz="2000" i="0" dirty="0">
                <a:solidFill>
                  <a:srgbClr val="004494"/>
                </a:solidFill>
              </a:rPr>
              <a:t>Mesures complémentaires</a:t>
            </a:r>
          </a:p>
          <a:p>
            <a:pPr marL="360363" indent="-360363">
              <a:spcBef>
                <a:spcPts val="1200"/>
              </a:spcBef>
              <a:spcAft>
                <a:spcPts val="1200"/>
              </a:spcAft>
              <a:buClrTx/>
              <a:buFontTx/>
              <a:buAutoNum type="arabicPeriod"/>
            </a:pPr>
            <a:r>
              <a:rPr lang="fr-BE" sz="2000" b="1" i="0" cap="all" dirty="0">
                <a:solidFill>
                  <a:srgbClr val="C00000"/>
                </a:solidFill>
              </a:rPr>
              <a:t>Mécanismes de coordination</a:t>
            </a:r>
          </a:p>
          <a:p>
            <a:pPr marL="360363" indent="-360363">
              <a:spcBef>
                <a:spcPts val="1200"/>
              </a:spcBef>
              <a:spcAft>
                <a:spcPts val="1200"/>
              </a:spcAft>
              <a:buClrTx/>
              <a:buFontTx/>
              <a:buAutoNum type="arabicPeriod"/>
            </a:pPr>
            <a:r>
              <a:rPr lang="fr-BE" sz="2000" i="0" dirty="0">
                <a:solidFill>
                  <a:srgbClr val="004494"/>
                </a:solidFill>
              </a:rPr>
              <a:t>Communication et visibilité</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24</a:t>
            </a:fld>
            <a:endParaRPr lang="fr-BE" sz="1100" b="1">
              <a:solidFill>
                <a:schemeClr val="bg1"/>
              </a:solidFill>
              <a:latin typeface="+mn-lt"/>
            </a:endParaRPr>
          </a:p>
        </p:txBody>
      </p:sp>
    </p:spTree>
    <p:extLst>
      <p:ext uri="{BB962C8B-B14F-4D97-AF65-F5344CB8AC3E}">
        <p14:creationId xmlns:p14="http://schemas.microsoft.com/office/powerpoint/2010/main" val="165975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25</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071546"/>
            <a:ext cx="8460000" cy="773278"/>
          </a:xfrm>
        </p:spPr>
        <p:txBody>
          <a:bodyPr/>
          <a:lstStyle/>
          <a:p>
            <a:pPr marL="0"/>
            <a:r>
              <a:rPr lang="fr-BE" sz="2400" cap="all">
                <a:solidFill>
                  <a:srgbClr val="004494"/>
                </a:solidFill>
                <a:latin typeface="+mn-lt"/>
              </a:rPr>
              <a:t>Quand coordonner et avec qui ? </a:t>
            </a:r>
          </a:p>
        </p:txBody>
      </p:sp>
      <p:sp>
        <p:nvSpPr>
          <p:cNvPr id="9" name="Rectangle 8">
            <a:extLst>
              <a:ext uri="{FF2B5EF4-FFF2-40B4-BE49-F238E27FC236}">
                <a16:creationId xmlns:a16="http://schemas.microsoft.com/office/drawing/2014/main" id="{7530C913-5941-4FB3-8C0F-C4F0FD7E4C80}"/>
              </a:ext>
            </a:extLst>
          </p:cNvPr>
          <p:cNvSpPr/>
          <p:nvPr/>
        </p:nvSpPr>
        <p:spPr bwMode="auto">
          <a:xfrm>
            <a:off x="2560937" y="1700808"/>
            <a:ext cx="6367465" cy="1872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2" name="ZoneTexte 11">
            <a:extLst>
              <a:ext uri="{FF2B5EF4-FFF2-40B4-BE49-F238E27FC236}">
                <a16:creationId xmlns:a16="http://schemas.microsoft.com/office/drawing/2014/main" id="{8810B805-9342-41AC-BE1B-FA9CF357BAA0}"/>
              </a:ext>
            </a:extLst>
          </p:cNvPr>
          <p:cNvSpPr txBox="1"/>
          <p:nvPr/>
        </p:nvSpPr>
        <p:spPr>
          <a:xfrm>
            <a:off x="2603405" y="1728867"/>
            <a:ext cx="6324996" cy="1815882"/>
          </a:xfrm>
          <a:prstGeom prst="rect">
            <a:avLst/>
          </a:prstGeom>
          <a:noFill/>
        </p:spPr>
        <p:txBody>
          <a:bodyPr wrap="square" rtlCol="0">
            <a:spAutoFit/>
          </a:bodyPr>
          <a:lstStyle/>
          <a:p>
            <a:pPr marL="171450" lvl="1" indent="-171450">
              <a:buClr>
                <a:srgbClr val="89C765"/>
              </a:buClr>
              <a:buFont typeface="EC Square Sans Pro" panose="020B0506040000020004" pitchFamily="34" charset="0"/>
              <a:buChar char="‣"/>
              <a:defRPr/>
            </a:pPr>
            <a:r>
              <a:rPr lang="fr-BE" sz="1600">
                <a:solidFill>
                  <a:schemeClr val="tx1"/>
                </a:solidFill>
                <a:latin typeface="+mn-lt"/>
                <a:ea typeface="+mn-ea"/>
                <a:cs typeface="+mn-cs"/>
              </a:rPr>
              <a:t>EM de l’UE pour évaluation des VF</a:t>
            </a:r>
          </a:p>
          <a:p>
            <a:pPr marL="171450" lvl="1" indent="-171450">
              <a:buClr>
                <a:srgbClr val="89C765"/>
              </a:buClr>
              <a:buFont typeface="EC Square Sans Pro" panose="020B0506040000020004" pitchFamily="34" charset="0"/>
              <a:buChar char="‣"/>
              <a:defRPr/>
            </a:pPr>
            <a:r>
              <a:rPr lang="fr-BE" sz="1600">
                <a:solidFill>
                  <a:schemeClr val="tx1"/>
                </a:solidFill>
                <a:latin typeface="+mn-lt"/>
                <a:ea typeface="+mn-ea"/>
                <a:cs typeface="+mn-cs"/>
              </a:rPr>
              <a:t>Partenaires extérieurs pour l’évaluation des critères d’éligibilité et pour planification des appuis institutionnels</a:t>
            </a:r>
          </a:p>
          <a:p>
            <a:pPr marL="171450" lvl="1" indent="-171450">
              <a:buClr>
                <a:srgbClr val="89C765"/>
              </a:buClr>
              <a:buFont typeface="EC Square Sans Pro" panose="020B0506040000020004" pitchFamily="34" charset="0"/>
              <a:buChar char="‣"/>
              <a:defRPr/>
            </a:pPr>
            <a:r>
              <a:rPr lang="fr-BE" sz="1600">
                <a:solidFill>
                  <a:schemeClr val="tx1"/>
                </a:solidFill>
                <a:latin typeface="+mn-lt"/>
                <a:ea typeface="+mn-ea"/>
                <a:cs typeface="+mn-cs"/>
              </a:rPr>
              <a:t>FMI pour évaluation macro (en particulier dans situations de fragilité)</a:t>
            </a:r>
          </a:p>
          <a:p>
            <a:pPr marL="171450" lvl="1" indent="-171450">
              <a:buClr>
                <a:srgbClr val="89C765"/>
              </a:buClr>
              <a:buFont typeface="EC Square Sans Pro" panose="020B0506040000020004" pitchFamily="34" charset="0"/>
              <a:buChar char="‣"/>
              <a:defRPr/>
            </a:pPr>
            <a:r>
              <a:rPr lang="fr-BE" sz="1600">
                <a:solidFill>
                  <a:schemeClr val="tx1"/>
                </a:solidFill>
                <a:latin typeface="+mn-lt"/>
                <a:ea typeface="+mn-ea"/>
                <a:cs typeface="+mn-cs"/>
              </a:rPr>
              <a:t>Gouvernement pour conception et conditions du programme; planification appui institutionnel</a:t>
            </a:r>
          </a:p>
        </p:txBody>
      </p:sp>
      <p:sp>
        <p:nvSpPr>
          <p:cNvPr id="13" name="Rectangle 12">
            <a:extLst>
              <a:ext uri="{FF2B5EF4-FFF2-40B4-BE49-F238E27FC236}">
                <a16:creationId xmlns:a16="http://schemas.microsoft.com/office/drawing/2014/main" id="{E37C1607-A1BA-46C0-8884-BD78E3475C35}"/>
              </a:ext>
            </a:extLst>
          </p:cNvPr>
          <p:cNvSpPr/>
          <p:nvPr/>
        </p:nvSpPr>
        <p:spPr bwMode="auto">
          <a:xfrm>
            <a:off x="2560937" y="3717032"/>
            <a:ext cx="6367465" cy="1728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4" name="Rectangle 13">
            <a:extLst>
              <a:ext uri="{FF2B5EF4-FFF2-40B4-BE49-F238E27FC236}">
                <a16:creationId xmlns:a16="http://schemas.microsoft.com/office/drawing/2014/main" id="{A65D7168-6F41-4EA5-BDCF-DB1377CEB8E6}"/>
              </a:ext>
            </a:extLst>
          </p:cNvPr>
          <p:cNvSpPr/>
          <p:nvPr/>
        </p:nvSpPr>
        <p:spPr bwMode="auto">
          <a:xfrm>
            <a:off x="2560936" y="5553336"/>
            <a:ext cx="6367465" cy="900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6" name="Flèche : pentagone 15">
            <a:extLst>
              <a:ext uri="{FF2B5EF4-FFF2-40B4-BE49-F238E27FC236}">
                <a16:creationId xmlns:a16="http://schemas.microsoft.com/office/drawing/2014/main" id="{08E0B0AB-FBDC-4BB3-B572-51EFFA2436B6}"/>
              </a:ext>
            </a:extLst>
          </p:cNvPr>
          <p:cNvSpPr/>
          <p:nvPr/>
        </p:nvSpPr>
        <p:spPr bwMode="auto">
          <a:xfrm rot="10800000">
            <a:off x="215598" y="1700808"/>
            <a:ext cx="756000" cy="1872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17" name="Rectangle 16">
            <a:extLst>
              <a:ext uri="{FF2B5EF4-FFF2-40B4-BE49-F238E27FC236}">
                <a16:creationId xmlns:a16="http://schemas.microsoft.com/office/drawing/2014/main" id="{393D86CB-C90C-4743-A65B-CFB184D68833}"/>
              </a:ext>
            </a:extLst>
          </p:cNvPr>
          <p:cNvSpPr/>
          <p:nvPr/>
        </p:nvSpPr>
        <p:spPr bwMode="auto">
          <a:xfrm>
            <a:off x="901484" y="1700808"/>
            <a:ext cx="1675567" cy="1872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9" name="Flèche : pentagone 18">
            <a:extLst>
              <a:ext uri="{FF2B5EF4-FFF2-40B4-BE49-F238E27FC236}">
                <a16:creationId xmlns:a16="http://schemas.microsoft.com/office/drawing/2014/main" id="{E9DE9B78-5227-4DB9-AC84-386C0780D195}"/>
              </a:ext>
            </a:extLst>
          </p:cNvPr>
          <p:cNvSpPr/>
          <p:nvPr/>
        </p:nvSpPr>
        <p:spPr bwMode="auto">
          <a:xfrm rot="10800000">
            <a:off x="215599" y="3717032"/>
            <a:ext cx="756000" cy="1728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0" name="Rectangle 19">
            <a:extLst>
              <a:ext uri="{FF2B5EF4-FFF2-40B4-BE49-F238E27FC236}">
                <a16:creationId xmlns:a16="http://schemas.microsoft.com/office/drawing/2014/main" id="{7F0BA17F-0948-4FE0-BB2E-838D0CB2D451}"/>
              </a:ext>
            </a:extLst>
          </p:cNvPr>
          <p:cNvSpPr/>
          <p:nvPr/>
        </p:nvSpPr>
        <p:spPr bwMode="auto">
          <a:xfrm>
            <a:off x="901484" y="3717032"/>
            <a:ext cx="1675567" cy="1728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2" name="Flèche : pentagone 21">
            <a:extLst>
              <a:ext uri="{FF2B5EF4-FFF2-40B4-BE49-F238E27FC236}">
                <a16:creationId xmlns:a16="http://schemas.microsoft.com/office/drawing/2014/main" id="{4E473D03-7022-4DFB-8702-6C000F143669}"/>
              </a:ext>
            </a:extLst>
          </p:cNvPr>
          <p:cNvSpPr/>
          <p:nvPr/>
        </p:nvSpPr>
        <p:spPr bwMode="auto">
          <a:xfrm rot="10800000">
            <a:off x="215599" y="5553336"/>
            <a:ext cx="756000" cy="9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3" name="Rectangle 22">
            <a:extLst>
              <a:ext uri="{FF2B5EF4-FFF2-40B4-BE49-F238E27FC236}">
                <a16:creationId xmlns:a16="http://schemas.microsoft.com/office/drawing/2014/main" id="{E20A6CAA-2066-4564-B8CE-D0D0E1BA1735}"/>
              </a:ext>
            </a:extLst>
          </p:cNvPr>
          <p:cNvSpPr/>
          <p:nvPr/>
        </p:nvSpPr>
        <p:spPr bwMode="auto">
          <a:xfrm>
            <a:off x="901484" y="5553336"/>
            <a:ext cx="1675567" cy="90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4" name="ZoneTexte 23">
            <a:extLst>
              <a:ext uri="{FF2B5EF4-FFF2-40B4-BE49-F238E27FC236}">
                <a16:creationId xmlns:a16="http://schemas.microsoft.com/office/drawing/2014/main" id="{96B883C3-5682-4291-9C13-6CEB1BA716C7}"/>
              </a:ext>
            </a:extLst>
          </p:cNvPr>
          <p:cNvSpPr txBox="1"/>
          <p:nvPr/>
        </p:nvSpPr>
        <p:spPr>
          <a:xfrm>
            <a:off x="323816" y="2329032"/>
            <a:ext cx="2232000" cy="615553"/>
          </a:xfrm>
          <a:prstGeom prst="rect">
            <a:avLst/>
          </a:prstGeom>
          <a:noFill/>
        </p:spPr>
        <p:txBody>
          <a:bodyPr wrap="square" rtlCol="0">
            <a:spAutoFit/>
          </a:bodyPr>
          <a:lstStyle/>
          <a:p>
            <a:pPr marL="3175" algn="ctr"/>
            <a:r>
              <a:rPr lang="fr-BE" sz="1800" b="1">
                <a:solidFill>
                  <a:schemeClr val="bg1"/>
                </a:solidFill>
                <a:latin typeface="+mn-lt"/>
              </a:rPr>
              <a:t>Formulation</a:t>
            </a:r>
          </a:p>
          <a:p>
            <a:pPr marL="3175" algn="ctr"/>
            <a:r>
              <a:rPr lang="fr-BE" sz="1600">
                <a:solidFill>
                  <a:schemeClr val="bg1"/>
                </a:solidFill>
                <a:latin typeface="+mn-lt"/>
              </a:rPr>
              <a:t>Coordination avec :</a:t>
            </a:r>
          </a:p>
        </p:txBody>
      </p:sp>
      <p:sp>
        <p:nvSpPr>
          <p:cNvPr id="25" name="ZoneTexte 24">
            <a:extLst>
              <a:ext uri="{FF2B5EF4-FFF2-40B4-BE49-F238E27FC236}">
                <a16:creationId xmlns:a16="http://schemas.microsoft.com/office/drawing/2014/main" id="{E2A5E209-1205-4981-A037-D4C95729B641}"/>
              </a:ext>
            </a:extLst>
          </p:cNvPr>
          <p:cNvSpPr txBox="1"/>
          <p:nvPr/>
        </p:nvSpPr>
        <p:spPr>
          <a:xfrm>
            <a:off x="323816" y="4273256"/>
            <a:ext cx="2232000" cy="615553"/>
          </a:xfrm>
          <a:prstGeom prst="rect">
            <a:avLst/>
          </a:prstGeom>
          <a:noFill/>
        </p:spPr>
        <p:txBody>
          <a:bodyPr wrap="square" rtlCol="0">
            <a:spAutoFit/>
          </a:bodyPr>
          <a:lstStyle/>
          <a:p>
            <a:pPr marL="3175" algn="ctr"/>
            <a:r>
              <a:rPr lang="fr-BE" sz="1800" b="1">
                <a:solidFill>
                  <a:schemeClr val="bg1"/>
                </a:solidFill>
                <a:latin typeface="+mn-lt"/>
              </a:rPr>
              <a:t>Mise en oeuvre</a:t>
            </a:r>
          </a:p>
          <a:p>
            <a:pPr marL="3175" algn="ctr"/>
            <a:r>
              <a:rPr lang="fr-BE" sz="1600">
                <a:solidFill>
                  <a:schemeClr val="bg1"/>
                </a:solidFill>
                <a:latin typeface="+mn-lt"/>
              </a:rPr>
              <a:t>Coordination avec :</a:t>
            </a:r>
          </a:p>
        </p:txBody>
      </p:sp>
      <p:sp>
        <p:nvSpPr>
          <p:cNvPr id="26" name="ZoneTexte 25">
            <a:extLst>
              <a:ext uri="{FF2B5EF4-FFF2-40B4-BE49-F238E27FC236}">
                <a16:creationId xmlns:a16="http://schemas.microsoft.com/office/drawing/2014/main" id="{FDD8A6D5-C3BB-4633-9CF2-C93AB0D9EF67}"/>
              </a:ext>
            </a:extLst>
          </p:cNvPr>
          <p:cNvSpPr txBox="1"/>
          <p:nvPr/>
        </p:nvSpPr>
        <p:spPr>
          <a:xfrm>
            <a:off x="323816" y="5695560"/>
            <a:ext cx="2232000" cy="615553"/>
          </a:xfrm>
          <a:prstGeom prst="rect">
            <a:avLst/>
          </a:prstGeom>
          <a:noFill/>
        </p:spPr>
        <p:txBody>
          <a:bodyPr wrap="square" rtlCol="0">
            <a:spAutoFit/>
          </a:bodyPr>
          <a:lstStyle/>
          <a:p>
            <a:pPr marL="3175" algn="ctr"/>
            <a:r>
              <a:rPr lang="fr-BE" sz="1800" b="1" dirty="0">
                <a:solidFill>
                  <a:schemeClr val="bg1"/>
                </a:solidFill>
                <a:latin typeface="+mn-lt"/>
              </a:rPr>
              <a:t>Evaluation</a:t>
            </a:r>
          </a:p>
          <a:p>
            <a:pPr marL="3175" algn="ctr"/>
            <a:r>
              <a:rPr lang="fr-BE" sz="1600" dirty="0">
                <a:solidFill>
                  <a:schemeClr val="bg1"/>
                </a:solidFill>
                <a:latin typeface="+mn-lt"/>
              </a:rPr>
              <a:t>Coordination avec :</a:t>
            </a:r>
          </a:p>
        </p:txBody>
      </p:sp>
      <p:sp>
        <p:nvSpPr>
          <p:cNvPr id="29" name="ZoneTexte 28">
            <a:extLst>
              <a:ext uri="{FF2B5EF4-FFF2-40B4-BE49-F238E27FC236}">
                <a16:creationId xmlns:a16="http://schemas.microsoft.com/office/drawing/2014/main" id="{1F303C8D-376E-459A-A9B3-6882BD9C1413}"/>
              </a:ext>
            </a:extLst>
          </p:cNvPr>
          <p:cNvSpPr txBox="1"/>
          <p:nvPr/>
        </p:nvSpPr>
        <p:spPr>
          <a:xfrm>
            <a:off x="2603405" y="3846268"/>
            <a:ext cx="6324996" cy="1569660"/>
          </a:xfrm>
          <a:prstGeom prst="rect">
            <a:avLst/>
          </a:prstGeom>
          <a:noFill/>
        </p:spPr>
        <p:txBody>
          <a:bodyPr wrap="square" rtlCol="0">
            <a:spAutoFit/>
          </a:bodyPr>
          <a:lstStyle/>
          <a:p>
            <a:pPr marL="171450" lvl="1" indent="-171450">
              <a:buClr>
                <a:srgbClr val="F5823C"/>
              </a:buClr>
              <a:buFont typeface="EC Square Sans Pro" panose="020B0506040000020004" pitchFamily="34" charset="0"/>
              <a:buChar char="‣"/>
              <a:defRPr/>
            </a:pPr>
            <a:r>
              <a:rPr lang="fr-BE" sz="1600">
                <a:solidFill>
                  <a:schemeClr val="tx1"/>
                </a:solidFill>
                <a:latin typeface="+mn-lt"/>
                <a:ea typeface="+mn-ea"/>
                <a:cs typeface="+mn-cs"/>
              </a:rPr>
              <a:t>Gouvernement et partenaires extérieurs pour la revue de politique, suivi et évaluation de la matrice</a:t>
            </a:r>
          </a:p>
          <a:p>
            <a:pPr marL="171450" lvl="1" indent="-171450">
              <a:buClr>
                <a:srgbClr val="F5823C"/>
              </a:buClr>
              <a:buFont typeface="EC Square Sans Pro" panose="020B0506040000020004" pitchFamily="34" charset="0"/>
              <a:buChar char="‣"/>
              <a:defRPr/>
            </a:pPr>
            <a:r>
              <a:rPr lang="fr-BE" sz="1600">
                <a:solidFill>
                  <a:schemeClr val="tx1"/>
                </a:solidFill>
                <a:latin typeface="+mn-lt"/>
                <a:ea typeface="+mn-ea"/>
                <a:cs typeface="+mn-cs"/>
              </a:rPr>
              <a:t>Gouvernement et partenaires de coopération pour le dialogue sur les politiques</a:t>
            </a:r>
          </a:p>
          <a:p>
            <a:pPr marL="171450" lvl="1" indent="-171450">
              <a:buClr>
                <a:srgbClr val="F5823C"/>
              </a:buClr>
              <a:buFont typeface="EC Square Sans Pro" panose="020B0506040000020004" pitchFamily="34" charset="0"/>
              <a:buChar char="‣"/>
              <a:defRPr/>
            </a:pPr>
            <a:r>
              <a:rPr lang="fr-BE" sz="1600">
                <a:solidFill>
                  <a:schemeClr val="tx1"/>
                </a:solidFill>
                <a:latin typeface="+mn-lt"/>
                <a:ea typeface="+mn-ea"/>
                <a:cs typeface="+mn-cs"/>
              </a:rPr>
              <a:t>Gouvernement et partenaires extérieurs pour la communication</a:t>
            </a:r>
          </a:p>
        </p:txBody>
      </p:sp>
      <p:sp>
        <p:nvSpPr>
          <p:cNvPr id="4" name="Rectangle 3">
            <a:extLst>
              <a:ext uri="{FF2B5EF4-FFF2-40B4-BE49-F238E27FC236}">
                <a16:creationId xmlns:a16="http://schemas.microsoft.com/office/drawing/2014/main" id="{D535D435-F1BA-4AC3-8A38-5F4C01FAD021}"/>
              </a:ext>
            </a:extLst>
          </p:cNvPr>
          <p:cNvSpPr/>
          <p:nvPr/>
        </p:nvSpPr>
        <p:spPr>
          <a:xfrm>
            <a:off x="2603405" y="5710949"/>
            <a:ext cx="6324996" cy="584775"/>
          </a:xfrm>
          <a:prstGeom prst="rect">
            <a:avLst/>
          </a:prstGeom>
        </p:spPr>
        <p:txBody>
          <a:bodyPr wrap="square">
            <a:spAutoFit/>
          </a:bodyPr>
          <a:lstStyle/>
          <a:p>
            <a:pPr marL="171450" indent="-171450" defTabSz="966788" eaLnBrk="0" hangingPunct="0">
              <a:spcBef>
                <a:spcPts val="600"/>
              </a:spcBef>
              <a:buClr>
                <a:srgbClr val="1FACE0"/>
              </a:buClr>
              <a:buFont typeface="EC Square Sans Pro" panose="020B0506040000020004" pitchFamily="34" charset="0"/>
              <a:buChar char="‣"/>
              <a:defRPr/>
            </a:pPr>
            <a:r>
              <a:rPr lang="fr-BE" sz="1600">
                <a:solidFill>
                  <a:schemeClr val="tx1"/>
                </a:solidFill>
                <a:latin typeface="+mn-lt"/>
                <a:ea typeface="+mn-ea"/>
                <a:cs typeface="+mn-cs"/>
              </a:rPr>
              <a:t>Gouvernement et partenaires extérieurs intervenant en AB pour l’évaluation (conjointe) des AB</a:t>
            </a:r>
          </a:p>
        </p:txBody>
      </p:sp>
    </p:spTree>
    <p:extLst>
      <p:ext uri="{BB962C8B-B14F-4D97-AF65-F5344CB8AC3E}">
        <p14:creationId xmlns:p14="http://schemas.microsoft.com/office/powerpoint/2010/main" val="11995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p:bldP spid="13" grpId="0" animBg="1"/>
      <p:bldP spid="14" grpId="0" animBg="1"/>
      <p:bldP spid="16" grpId="0" animBg="1"/>
      <p:bldP spid="17" grpId="0" animBg="1"/>
      <p:bldP spid="19" grpId="0" animBg="1"/>
      <p:bldP spid="20" grpId="0" animBg="1"/>
      <p:bldP spid="22" grpId="0" animBg="1"/>
      <p:bldP spid="23" grpId="0" animBg="1"/>
      <p:bldP spid="24" grpId="0"/>
      <p:bldP spid="25" grpId="0"/>
      <p:bldP spid="26" grpId="0"/>
      <p:bldP spid="29"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a:solidFill>
                  <a:srgbClr val="004494"/>
                </a:solidFill>
                <a:latin typeface="+mn-lt"/>
              </a:rPr>
              <a:t>Plan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fr-BE" sz="2000" i="0" dirty="0">
                <a:solidFill>
                  <a:srgbClr val="004494"/>
                </a:solidFill>
              </a:rPr>
              <a:t>Eléments Généraux</a:t>
            </a:r>
          </a:p>
          <a:p>
            <a:pPr marL="360363" indent="-360363">
              <a:spcBef>
                <a:spcPts val="1200"/>
              </a:spcBef>
              <a:spcAft>
                <a:spcPts val="1200"/>
              </a:spcAft>
              <a:buClrTx/>
              <a:buFontTx/>
              <a:buAutoNum type="arabicPeriod"/>
            </a:pPr>
            <a:r>
              <a:rPr lang="fr-BE" sz="2000" i="0" dirty="0">
                <a:solidFill>
                  <a:srgbClr val="004494"/>
                </a:solidFill>
              </a:rPr>
              <a:t>Tranches fixes, variables et indicateurs de décaissement</a:t>
            </a:r>
          </a:p>
          <a:p>
            <a:pPr marL="360363" indent="-360363">
              <a:spcBef>
                <a:spcPts val="1200"/>
              </a:spcBef>
              <a:spcAft>
                <a:spcPts val="1200"/>
              </a:spcAft>
              <a:buClrTx/>
              <a:buFontTx/>
              <a:buAutoNum type="arabicPeriod"/>
            </a:pPr>
            <a:r>
              <a:rPr lang="fr-BE" sz="2000" i="0" dirty="0">
                <a:solidFill>
                  <a:srgbClr val="004494"/>
                </a:solidFill>
              </a:rPr>
              <a:t>Mesures complémentaires</a:t>
            </a:r>
          </a:p>
          <a:p>
            <a:pPr marL="360363" indent="-360363">
              <a:spcBef>
                <a:spcPts val="1200"/>
              </a:spcBef>
              <a:spcAft>
                <a:spcPts val="1200"/>
              </a:spcAft>
              <a:buClrTx/>
              <a:buFontTx/>
              <a:buAutoNum type="arabicPeriod"/>
            </a:pPr>
            <a:r>
              <a:rPr lang="fr-BE" sz="2000" i="0" dirty="0">
                <a:solidFill>
                  <a:srgbClr val="004494"/>
                </a:solidFill>
              </a:rPr>
              <a:t>Mécanismes de coordination</a:t>
            </a:r>
          </a:p>
          <a:p>
            <a:pPr marL="360363" indent="-360363">
              <a:spcBef>
                <a:spcPts val="1200"/>
              </a:spcBef>
              <a:spcAft>
                <a:spcPts val="1200"/>
              </a:spcAft>
              <a:buClrTx/>
              <a:buFontTx/>
              <a:buAutoNum type="arabicPeriod"/>
            </a:pPr>
            <a:r>
              <a:rPr lang="fr-BE" sz="2000" b="1" i="0" cap="all" dirty="0">
                <a:solidFill>
                  <a:srgbClr val="C00000"/>
                </a:solidFill>
              </a:rPr>
              <a:t>Communication et visibilité</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26</a:t>
            </a:fld>
            <a:endParaRPr lang="fr-BE" sz="1100" b="1">
              <a:solidFill>
                <a:schemeClr val="bg1"/>
              </a:solidFill>
              <a:latin typeface="+mn-lt"/>
            </a:endParaRPr>
          </a:p>
        </p:txBody>
      </p:sp>
    </p:spTree>
    <p:extLst>
      <p:ext uri="{BB962C8B-B14F-4D97-AF65-F5344CB8AC3E}">
        <p14:creationId xmlns:p14="http://schemas.microsoft.com/office/powerpoint/2010/main" val="1809815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cxnSp>
        <p:nvCxnSpPr>
          <p:cNvPr id="60" name="Connecteur droit 59">
            <a:extLst>
              <a:ext uri="{FF2B5EF4-FFF2-40B4-BE49-F238E27FC236}">
                <a16:creationId xmlns:a16="http://schemas.microsoft.com/office/drawing/2014/main" id="{246A5870-0204-4356-BA3C-F3CCAE204B2B}"/>
              </a:ext>
            </a:extLst>
          </p:cNvPr>
          <p:cNvCxnSpPr>
            <a:cxnSpLocks/>
          </p:cNvCxnSpPr>
          <p:nvPr/>
        </p:nvCxnSpPr>
        <p:spPr bwMode="auto">
          <a:xfrm>
            <a:off x="3112315" y="5074813"/>
            <a:ext cx="0" cy="720000"/>
          </a:xfrm>
          <a:prstGeom prst="line">
            <a:avLst/>
          </a:prstGeom>
          <a:noFill/>
          <a:ln w="28575">
            <a:solidFill>
              <a:srgbClr val="F5823C"/>
            </a:solidFill>
            <a:tailEnd type="triangle"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61" name="Connecteur droit 60">
            <a:extLst>
              <a:ext uri="{FF2B5EF4-FFF2-40B4-BE49-F238E27FC236}">
                <a16:creationId xmlns:a16="http://schemas.microsoft.com/office/drawing/2014/main" id="{0442B2B6-473F-4671-8A5E-A2A32F72911F}"/>
              </a:ext>
            </a:extLst>
          </p:cNvPr>
          <p:cNvCxnSpPr>
            <a:cxnSpLocks/>
          </p:cNvCxnSpPr>
          <p:nvPr/>
        </p:nvCxnSpPr>
        <p:spPr bwMode="auto">
          <a:xfrm>
            <a:off x="4700158" y="5074813"/>
            <a:ext cx="0" cy="720000"/>
          </a:xfrm>
          <a:prstGeom prst="line">
            <a:avLst/>
          </a:prstGeom>
          <a:noFill/>
          <a:ln w="28575">
            <a:solidFill>
              <a:srgbClr val="F5823C"/>
            </a:solidFill>
            <a:tailEnd type="triangle"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62" name="Connecteur droit 61">
            <a:extLst>
              <a:ext uri="{FF2B5EF4-FFF2-40B4-BE49-F238E27FC236}">
                <a16:creationId xmlns:a16="http://schemas.microsoft.com/office/drawing/2014/main" id="{F19102C9-F7CB-4AE2-8E04-47E684ADAC43}"/>
              </a:ext>
            </a:extLst>
          </p:cNvPr>
          <p:cNvCxnSpPr>
            <a:cxnSpLocks/>
          </p:cNvCxnSpPr>
          <p:nvPr/>
        </p:nvCxnSpPr>
        <p:spPr bwMode="auto">
          <a:xfrm>
            <a:off x="6136651" y="5085264"/>
            <a:ext cx="0" cy="720000"/>
          </a:xfrm>
          <a:prstGeom prst="line">
            <a:avLst/>
          </a:prstGeom>
          <a:noFill/>
          <a:ln w="28575">
            <a:solidFill>
              <a:srgbClr val="F5823C"/>
            </a:solidFill>
            <a:tailEnd type="triangle"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55" name="Connecteur droit 54">
            <a:extLst>
              <a:ext uri="{FF2B5EF4-FFF2-40B4-BE49-F238E27FC236}">
                <a16:creationId xmlns:a16="http://schemas.microsoft.com/office/drawing/2014/main" id="{288AF961-E4D4-41D1-ACE7-2436BA2027C3}"/>
              </a:ext>
            </a:extLst>
          </p:cNvPr>
          <p:cNvCxnSpPr>
            <a:cxnSpLocks/>
          </p:cNvCxnSpPr>
          <p:nvPr/>
        </p:nvCxnSpPr>
        <p:spPr bwMode="auto">
          <a:xfrm>
            <a:off x="3112315" y="3782569"/>
            <a:ext cx="0" cy="1112547"/>
          </a:xfrm>
          <a:prstGeom prst="line">
            <a:avLst/>
          </a:prstGeom>
          <a:noFill/>
          <a:ln w="28575">
            <a:solidFill>
              <a:srgbClr val="0F5494"/>
            </a:solidFill>
            <a:tailEnd type="triangle"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58" name="Connecteur droit 57">
            <a:extLst>
              <a:ext uri="{FF2B5EF4-FFF2-40B4-BE49-F238E27FC236}">
                <a16:creationId xmlns:a16="http://schemas.microsoft.com/office/drawing/2014/main" id="{5CDA23C2-5944-42D7-8E24-F822123E735C}"/>
              </a:ext>
            </a:extLst>
          </p:cNvPr>
          <p:cNvCxnSpPr>
            <a:cxnSpLocks/>
          </p:cNvCxnSpPr>
          <p:nvPr/>
        </p:nvCxnSpPr>
        <p:spPr bwMode="auto">
          <a:xfrm>
            <a:off x="4700158" y="3782569"/>
            <a:ext cx="0" cy="1112547"/>
          </a:xfrm>
          <a:prstGeom prst="line">
            <a:avLst/>
          </a:prstGeom>
          <a:noFill/>
          <a:ln w="28575">
            <a:solidFill>
              <a:srgbClr val="0F5494"/>
            </a:solidFill>
            <a:tailEnd type="triangle"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59" name="Connecteur droit 58">
            <a:extLst>
              <a:ext uri="{FF2B5EF4-FFF2-40B4-BE49-F238E27FC236}">
                <a16:creationId xmlns:a16="http://schemas.microsoft.com/office/drawing/2014/main" id="{C194AD6D-F31F-4063-BA67-B530A690E387}"/>
              </a:ext>
            </a:extLst>
          </p:cNvPr>
          <p:cNvCxnSpPr>
            <a:cxnSpLocks/>
          </p:cNvCxnSpPr>
          <p:nvPr/>
        </p:nvCxnSpPr>
        <p:spPr bwMode="auto">
          <a:xfrm>
            <a:off x="6136651" y="3793020"/>
            <a:ext cx="0" cy="1112547"/>
          </a:xfrm>
          <a:prstGeom prst="line">
            <a:avLst/>
          </a:prstGeom>
          <a:noFill/>
          <a:ln w="28575">
            <a:solidFill>
              <a:srgbClr val="0F5494"/>
            </a:solidFill>
            <a:tailEnd type="triangle" w="lg" len="lg"/>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6" name="Connecteur droit 45">
            <a:extLst>
              <a:ext uri="{FF2B5EF4-FFF2-40B4-BE49-F238E27FC236}">
                <a16:creationId xmlns:a16="http://schemas.microsoft.com/office/drawing/2014/main" id="{54236AAE-440B-497E-B1DA-AEDC4CB69B7F}"/>
              </a:ext>
            </a:extLst>
          </p:cNvPr>
          <p:cNvCxnSpPr>
            <a:cxnSpLocks/>
          </p:cNvCxnSpPr>
          <p:nvPr/>
        </p:nvCxnSpPr>
        <p:spPr bwMode="auto">
          <a:xfrm flipH="1" flipV="1">
            <a:off x="2477227" y="2318939"/>
            <a:ext cx="2152923" cy="1401989"/>
          </a:xfrm>
          <a:prstGeom prst="line">
            <a:avLst/>
          </a:prstGeom>
          <a:noFill/>
          <a:ln w="9525">
            <a:solidFill>
              <a:srgbClr val="1FACE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9" name="Connecteur droit 48">
            <a:extLst>
              <a:ext uri="{FF2B5EF4-FFF2-40B4-BE49-F238E27FC236}">
                <a16:creationId xmlns:a16="http://schemas.microsoft.com/office/drawing/2014/main" id="{85F51793-1596-4B57-AC34-5188E96BAA31}"/>
              </a:ext>
            </a:extLst>
          </p:cNvPr>
          <p:cNvCxnSpPr>
            <a:cxnSpLocks/>
          </p:cNvCxnSpPr>
          <p:nvPr/>
        </p:nvCxnSpPr>
        <p:spPr bwMode="auto">
          <a:xfrm flipV="1">
            <a:off x="4556343" y="2363903"/>
            <a:ext cx="604780" cy="1170563"/>
          </a:xfrm>
          <a:prstGeom prst="line">
            <a:avLst/>
          </a:prstGeom>
          <a:noFill/>
          <a:ln w="9525">
            <a:solidFill>
              <a:srgbClr val="1FACE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52" name="Connecteur droit 51">
            <a:extLst>
              <a:ext uri="{FF2B5EF4-FFF2-40B4-BE49-F238E27FC236}">
                <a16:creationId xmlns:a16="http://schemas.microsoft.com/office/drawing/2014/main" id="{94698414-C4B9-44D4-B812-BE360C80485D}"/>
              </a:ext>
            </a:extLst>
          </p:cNvPr>
          <p:cNvCxnSpPr>
            <a:cxnSpLocks/>
          </p:cNvCxnSpPr>
          <p:nvPr/>
        </p:nvCxnSpPr>
        <p:spPr bwMode="auto">
          <a:xfrm flipV="1">
            <a:off x="4700158" y="2025461"/>
            <a:ext cx="2605355" cy="1695467"/>
          </a:xfrm>
          <a:prstGeom prst="line">
            <a:avLst/>
          </a:prstGeom>
          <a:noFill/>
          <a:ln w="9525">
            <a:solidFill>
              <a:srgbClr val="1FACE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0" name="Connecteur droit 39">
            <a:extLst>
              <a:ext uri="{FF2B5EF4-FFF2-40B4-BE49-F238E27FC236}">
                <a16:creationId xmlns:a16="http://schemas.microsoft.com/office/drawing/2014/main" id="{30407CDE-2BE1-450C-A030-6CADC6B66937}"/>
              </a:ext>
            </a:extLst>
          </p:cNvPr>
          <p:cNvCxnSpPr>
            <a:cxnSpLocks/>
          </p:cNvCxnSpPr>
          <p:nvPr/>
        </p:nvCxnSpPr>
        <p:spPr bwMode="auto">
          <a:xfrm flipH="1" flipV="1">
            <a:off x="677227" y="2302443"/>
            <a:ext cx="3750757" cy="1480500"/>
          </a:xfrm>
          <a:prstGeom prst="line">
            <a:avLst/>
          </a:prstGeom>
          <a:noFill/>
          <a:ln w="9525">
            <a:solidFill>
              <a:srgbClr val="1FACE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6" name="Connecteur droit 5">
            <a:extLst>
              <a:ext uri="{FF2B5EF4-FFF2-40B4-BE49-F238E27FC236}">
                <a16:creationId xmlns:a16="http://schemas.microsoft.com/office/drawing/2014/main" id="{74100B5A-B2EB-4F3D-BED5-492CCB22F511}"/>
              </a:ext>
            </a:extLst>
          </p:cNvPr>
          <p:cNvCxnSpPr/>
          <p:nvPr/>
        </p:nvCxnSpPr>
        <p:spPr bwMode="auto">
          <a:xfrm>
            <a:off x="1184448" y="3700473"/>
            <a:ext cx="7056784" cy="0"/>
          </a:xfrm>
          <a:prstGeom prst="line">
            <a:avLst/>
          </a:prstGeom>
          <a:noFill/>
          <a:ln w="38100">
            <a:solidFill>
              <a:srgbClr val="0F5494"/>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27</a:t>
            </a:fld>
            <a:endParaRPr lang="fr-BE" sz="1100" b="1" dirty="0">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980728"/>
            <a:ext cx="8460000" cy="773278"/>
          </a:xfrm>
        </p:spPr>
        <p:txBody>
          <a:bodyPr/>
          <a:lstStyle/>
          <a:p>
            <a:pPr marL="0"/>
            <a:r>
              <a:rPr lang="fr-BE" sz="2400" cap="all" dirty="0">
                <a:solidFill>
                  <a:srgbClr val="004494"/>
                </a:solidFill>
                <a:latin typeface="+mn-lt"/>
              </a:rPr>
              <a:t>Communication </a:t>
            </a:r>
            <a:br>
              <a:rPr lang="fr-BE" sz="2400" cap="all" dirty="0">
                <a:solidFill>
                  <a:srgbClr val="004494"/>
                </a:solidFill>
                <a:latin typeface="+mn-lt"/>
              </a:rPr>
            </a:br>
            <a:r>
              <a:rPr lang="fr-BE" sz="2400" cap="all" dirty="0">
                <a:solidFill>
                  <a:srgbClr val="004494"/>
                </a:solidFill>
                <a:latin typeface="+mn-lt"/>
              </a:rPr>
              <a:t>et visibilité</a:t>
            </a:r>
          </a:p>
        </p:txBody>
      </p:sp>
      <p:sp>
        <p:nvSpPr>
          <p:cNvPr id="4" name="Rectangle : coins arrondis 3">
            <a:extLst>
              <a:ext uri="{FF2B5EF4-FFF2-40B4-BE49-F238E27FC236}">
                <a16:creationId xmlns:a16="http://schemas.microsoft.com/office/drawing/2014/main" id="{81102970-F0C8-4637-AA71-0E7C33C4239F}"/>
              </a:ext>
            </a:extLst>
          </p:cNvPr>
          <p:cNvSpPr/>
          <p:nvPr/>
        </p:nvSpPr>
        <p:spPr bwMode="auto">
          <a:xfrm>
            <a:off x="2323894" y="2836473"/>
            <a:ext cx="4752528" cy="1728000"/>
          </a:xfrm>
          <a:prstGeom prst="roundRect">
            <a:avLst/>
          </a:prstGeom>
          <a:solidFill>
            <a:srgbClr val="0F5494"/>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a typeface="ＭＳ Ｐゴシック" charset="0"/>
            </a:endParaRPr>
          </a:p>
        </p:txBody>
      </p:sp>
      <p:sp>
        <p:nvSpPr>
          <p:cNvPr id="9" name="Rectangle 8">
            <a:extLst>
              <a:ext uri="{FF2B5EF4-FFF2-40B4-BE49-F238E27FC236}">
                <a16:creationId xmlns:a16="http://schemas.microsoft.com/office/drawing/2014/main" id="{C6B3EF98-5164-4CB6-827E-8024B19D250B}"/>
              </a:ext>
            </a:extLst>
          </p:cNvPr>
          <p:cNvSpPr/>
          <p:nvPr/>
        </p:nvSpPr>
        <p:spPr>
          <a:xfrm>
            <a:off x="2323894" y="2854088"/>
            <a:ext cx="4752528" cy="1692771"/>
          </a:xfrm>
          <a:prstGeom prst="rect">
            <a:avLst/>
          </a:prstGeom>
        </p:spPr>
        <p:txBody>
          <a:bodyPr wrap="square">
            <a:spAutoFit/>
          </a:bodyPr>
          <a:lstStyle/>
          <a:p>
            <a:pPr marL="3175" algn="ctr">
              <a:spcBef>
                <a:spcPts val="600"/>
              </a:spcBef>
              <a:spcAft>
                <a:spcPts val="600"/>
              </a:spcAft>
            </a:pPr>
            <a:r>
              <a:rPr kumimoji="0" lang="fr-BE" sz="1600" b="1" i="0" u="none" strike="noStrike" cap="none" normalizeH="0" baseline="0" dirty="0">
                <a:ln>
                  <a:noFill/>
                </a:ln>
                <a:solidFill>
                  <a:schemeClr val="bg1"/>
                </a:solidFill>
                <a:effectLst/>
                <a:latin typeface="+mn-lt"/>
              </a:rPr>
              <a:t>Communication et actions de visibilité</a:t>
            </a:r>
            <a:r>
              <a:rPr lang="fr-BE" sz="1600" b="1" dirty="0">
                <a:solidFill>
                  <a:schemeClr val="bg1"/>
                </a:solidFill>
                <a:latin typeface="+mn-lt"/>
              </a:rPr>
              <a:t> </a:t>
            </a:r>
            <a:r>
              <a:rPr lang="fr-BE" sz="1600" dirty="0">
                <a:solidFill>
                  <a:schemeClr val="bg1"/>
                </a:solidFill>
                <a:latin typeface="+mn-lt"/>
              </a:rPr>
              <a:t>(</a:t>
            </a:r>
            <a:r>
              <a:rPr kumimoji="0" lang="fr-BE" sz="1600" i="0" u="none" strike="noStrike" cap="none" normalizeH="0" dirty="0">
                <a:ln>
                  <a:noFill/>
                </a:ln>
                <a:solidFill>
                  <a:schemeClr val="bg1"/>
                </a:solidFill>
                <a:effectLst/>
                <a:latin typeface="+mn-lt"/>
              </a:rPr>
              <a:t>complémentaire et coordonné avec le PP) </a:t>
            </a:r>
            <a:r>
              <a:rPr kumimoji="0" lang="fr-BE" sz="1600" b="1" i="0" u="none" strike="noStrike" cap="none" normalizeH="0" baseline="0" dirty="0">
                <a:ln>
                  <a:noFill/>
                </a:ln>
                <a:solidFill>
                  <a:schemeClr val="bg1"/>
                </a:solidFill>
                <a:effectLst/>
                <a:latin typeface="+mn-lt"/>
              </a:rPr>
              <a:t>:</a:t>
            </a:r>
          </a:p>
          <a:p>
            <a:pPr marL="355600" indent="-266700">
              <a:spcBef>
                <a:spcPts val="600"/>
              </a:spcBef>
              <a:spcAft>
                <a:spcPts val="600"/>
              </a:spcAft>
              <a:buFont typeface="+mj-lt"/>
              <a:buAutoNum type="arabicPeriod"/>
            </a:pPr>
            <a:r>
              <a:rPr lang="fr-BE" sz="1400" dirty="0">
                <a:solidFill>
                  <a:schemeClr val="bg1"/>
                </a:solidFill>
                <a:latin typeface="+mn-lt"/>
              </a:rPr>
              <a:t>Identifier l’audience cible (PP/UE)</a:t>
            </a:r>
          </a:p>
          <a:p>
            <a:pPr marL="355600" indent="-266700">
              <a:spcBef>
                <a:spcPts val="600"/>
              </a:spcBef>
              <a:spcAft>
                <a:spcPts val="600"/>
              </a:spcAft>
              <a:buFont typeface="+mj-lt"/>
              <a:buAutoNum type="arabicPeriod"/>
            </a:pPr>
            <a:r>
              <a:rPr kumimoji="0" lang="fr-BE" sz="1400" b="0" i="0" u="none" strike="noStrike" cap="none" normalizeH="0" baseline="0" dirty="0">
                <a:ln>
                  <a:noFill/>
                </a:ln>
                <a:solidFill>
                  <a:schemeClr val="bg1"/>
                </a:solidFill>
                <a:effectLst/>
                <a:latin typeface="+mn-lt"/>
              </a:rPr>
              <a:t>Décider</a:t>
            </a:r>
            <a:r>
              <a:rPr kumimoji="0" lang="fr-BE" sz="1400" b="0" i="0" u="none" strike="noStrike" cap="none" normalizeH="0" dirty="0">
                <a:ln>
                  <a:noFill/>
                </a:ln>
                <a:solidFill>
                  <a:schemeClr val="bg1"/>
                </a:solidFill>
                <a:effectLst/>
                <a:latin typeface="+mn-lt"/>
              </a:rPr>
              <a:t> le calendrier </a:t>
            </a:r>
            <a:r>
              <a:rPr lang="fr-BE" sz="1400" dirty="0">
                <a:solidFill>
                  <a:schemeClr val="bg1"/>
                </a:solidFill>
                <a:latin typeface="+mn-lt"/>
              </a:rPr>
              <a:t>(AB/cycle politique)</a:t>
            </a:r>
            <a:endParaRPr kumimoji="0" lang="fr-BE" sz="1400" b="0" i="0" u="none" strike="noStrike" cap="none" normalizeH="0" dirty="0">
              <a:ln>
                <a:noFill/>
              </a:ln>
              <a:solidFill>
                <a:schemeClr val="bg1"/>
              </a:solidFill>
              <a:effectLst/>
              <a:latin typeface="+mn-lt"/>
            </a:endParaRPr>
          </a:p>
          <a:p>
            <a:pPr marL="355600" indent="-266700">
              <a:spcBef>
                <a:spcPts val="600"/>
              </a:spcBef>
              <a:spcAft>
                <a:spcPts val="600"/>
              </a:spcAft>
              <a:buFont typeface="+mj-lt"/>
              <a:buAutoNum type="arabicPeriod"/>
            </a:pPr>
            <a:r>
              <a:rPr lang="fr-BE" sz="1400" dirty="0">
                <a:solidFill>
                  <a:schemeClr val="bg1"/>
                </a:solidFill>
                <a:latin typeface="+mn-lt"/>
              </a:rPr>
              <a:t>Choisir les outils (presse, site web, OSC...) </a:t>
            </a:r>
            <a:endParaRPr kumimoji="0" lang="fr-BE" sz="1400" b="0" i="0" u="none" strike="noStrike" cap="none" normalizeH="0" baseline="0" dirty="0">
              <a:ln>
                <a:noFill/>
              </a:ln>
              <a:solidFill>
                <a:schemeClr val="bg1"/>
              </a:solidFill>
              <a:effectLst/>
              <a:latin typeface="+mn-lt"/>
            </a:endParaRPr>
          </a:p>
        </p:txBody>
      </p:sp>
      <p:sp>
        <p:nvSpPr>
          <p:cNvPr id="15" name="Rectangle : coins arrondis 14">
            <a:extLst>
              <a:ext uri="{FF2B5EF4-FFF2-40B4-BE49-F238E27FC236}">
                <a16:creationId xmlns:a16="http://schemas.microsoft.com/office/drawing/2014/main" id="{B59314DD-959A-46E1-806A-60DB3F53FDE9}"/>
              </a:ext>
            </a:extLst>
          </p:cNvPr>
          <p:cNvSpPr/>
          <p:nvPr/>
        </p:nvSpPr>
        <p:spPr bwMode="auto">
          <a:xfrm>
            <a:off x="294603" y="3214473"/>
            <a:ext cx="1800200" cy="972000"/>
          </a:xfrm>
          <a:prstGeom prst="roundRect">
            <a:avLst/>
          </a:prstGeom>
          <a:solidFill>
            <a:srgbClr val="0F5494"/>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a typeface="ＭＳ Ｐゴシック" charset="0"/>
            </a:endParaRPr>
          </a:p>
        </p:txBody>
      </p:sp>
      <p:sp>
        <p:nvSpPr>
          <p:cNvPr id="16" name="Rectangle 15">
            <a:extLst>
              <a:ext uri="{FF2B5EF4-FFF2-40B4-BE49-F238E27FC236}">
                <a16:creationId xmlns:a16="http://schemas.microsoft.com/office/drawing/2014/main" id="{D8FF8B19-68CC-47EF-89A2-6F3D74837C8F}"/>
              </a:ext>
            </a:extLst>
          </p:cNvPr>
          <p:cNvSpPr/>
          <p:nvPr/>
        </p:nvSpPr>
        <p:spPr>
          <a:xfrm>
            <a:off x="294703" y="3223420"/>
            <a:ext cx="1800000" cy="954107"/>
          </a:xfrm>
          <a:prstGeom prst="rect">
            <a:avLst/>
          </a:prstGeom>
          <a:noFill/>
        </p:spPr>
        <p:txBody>
          <a:bodyPr wrap="square">
            <a:spAutoFit/>
          </a:bodyPr>
          <a:lstStyle/>
          <a:p>
            <a:pPr algn="ctr"/>
            <a:r>
              <a:rPr lang="fr-BE" sz="1400" b="1" dirty="0">
                <a:solidFill>
                  <a:schemeClr val="bg1"/>
                </a:solidFill>
                <a:latin typeface="+mn-lt"/>
              </a:rPr>
              <a:t>Interne</a:t>
            </a:r>
          </a:p>
          <a:p>
            <a:pPr algn="ctr"/>
            <a:r>
              <a:rPr lang="fr-BE" sz="1400" dirty="0">
                <a:solidFill>
                  <a:schemeClr val="bg1"/>
                </a:solidFill>
                <a:latin typeface="+mn-lt"/>
              </a:rPr>
              <a:t>(Gouvernement / Agences d’exécution)</a:t>
            </a:r>
          </a:p>
        </p:txBody>
      </p:sp>
      <p:sp>
        <p:nvSpPr>
          <p:cNvPr id="17" name="Rectangle : coins arrondis 16">
            <a:extLst>
              <a:ext uri="{FF2B5EF4-FFF2-40B4-BE49-F238E27FC236}">
                <a16:creationId xmlns:a16="http://schemas.microsoft.com/office/drawing/2014/main" id="{32355C6F-9276-482C-A03A-82EF9FD7A05E}"/>
              </a:ext>
            </a:extLst>
          </p:cNvPr>
          <p:cNvSpPr/>
          <p:nvPr/>
        </p:nvSpPr>
        <p:spPr bwMode="auto">
          <a:xfrm>
            <a:off x="7278588" y="3214473"/>
            <a:ext cx="1800200" cy="972000"/>
          </a:xfrm>
          <a:prstGeom prst="roundRect">
            <a:avLst/>
          </a:prstGeom>
          <a:solidFill>
            <a:srgbClr val="0F5494"/>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a typeface="ＭＳ Ｐゴシック" charset="0"/>
            </a:endParaRPr>
          </a:p>
        </p:txBody>
      </p:sp>
      <p:sp>
        <p:nvSpPr>
          <p:cNvPr id="18" name="Rectangle 17">
            <a:extLst>
              <a:ext uri="{FF2B5EF4-FFF2-40B4-BE49-F238E27FC236}">
                <a16:creationId xmlns:a16="http://schemas.microsoft.com/office/drawing/2014/main" id="{17F404DA-D371-4A16-AA65-53884ACA76E5}"/>
              </a:ext>
            </a:extLst>
          </p:cNvPr>
          <p:cNvSpPr/>
          <p:nvPr/>
        </p:nvSpPr>
        <p:spPr>
          <a:xfrm>
            <a:off x="7278688" y="3331141"/>
            <a:ext cx="1800000" cy="738664"/>
          </a:xfrm>
          <a:prstGeom prst="rect">
            <a:avLst/>
          </a:prstGeom>
        </p:spPr>
        <p:txBody>
          <a:bodyPr wrap="square">
            <a:spAutoFit/>
          </a:bodyPr>
          <a:lstStyle/>
          <a:p>
            <a:pPr algn="ctr"/>
            <a:r>
              <a:rPr lang="fr-BE" sz="1400" b="1" dirty="0">
                <a:solidFill>
                  <a:schemeClr val="bg1"/>
                </a:solidFill>
                <a:latin typeface="+mn-lt"/>
              </a:rPr>
              <a:t>Extérieur</a:t>
            </a:r>
          </a:p>
          <a:p>
            <a:pPr algn="ctr"/>
            <a:r>
              <a:rPr lang="fr-BE" sz="1400" dirty="0">
                <a:solidFill>
                  <a:schemeClr val="bg1"/>
                </a:solidFill>
                <a:latin typeface="+mn-lt"/>
              </a:rPr>
              <a:t>(parties prenantes)</a:t>
            </a:r>
          </a:p>
        </p:txBody>
      </p:sp>
      <p:sp>
        <p:nvSpPr>
          <p:cNvPr id="20" name="TextBox 6">
            <a:extLst>
              <a:ext uri="{FF2B5EF4-FFF2-40B4-BE49-F238E27FC236}">
                <a16:creationId xmlns:a16="http://schemas.microsoft.com/office/drawing/2014/main" id="{934A9C50-7D72-4EB4-9AB0-E8650E35BF29}"/>
              </a:ext>
            </a:extLst>
          </p:cNvPr>
          <p:cNvSpPr txBox="1"/>
          <p:nvPr/>
        </p:nvSpPr>
        <p:spPr>
          <a:xfrm>
            <a:off x="179512" y="1907779"/>
            <a:ext cx="1308080" cy="738664"/>
          </a:xfrm>
          <a:prstGeom prst="rect">
            <a:avLst/>
          </a:prstGeom>
          <a:solidFill>
            <a:srgbClr val="1FACE0"/>
          </a:solidFill>
          <a:ln>
            <a:noFill/>
            <a:prstDash val="dash"/>
          </a:ln>
          <a:effectLst/>
        </p:spPr>
        <p:txBody>
          <a:bodyPr wrap="square" rtlCol="0" anchor="ctr">
            <a:spAutoFit/>
          </a:bodyPr>
          <a:lstStyle/>
          <a:p>
            <a:pPr algn="ctr"/>
            <a:r>
              <a:rPr lang="fr-BE" sz="1400" b="1" dirty="0">
                <a:solidFill>
                  <a:schemeClr val="bg1"/>
                </a:solidFill>
                <a:latin typeface="+mn-lt"/>
              </a:rPr>
              <a:t>Contexte </a:t>
            </a:r>
          </a:p>
          <a:p>
            <a:pPr algn="ctr"/>
            <a:r>
              <a:rPr lang="fr-BE" sz="1400" b="1" dirty="0">
                <a:solidFill>
                  <a:schemeClr val="bg1"/>
                </a:solidFill>
                <a:latin typeface="+mn-lt"/>
              </a:rPr>
              <a:t>Pays</a:t>
            </a:r>
          </a:p>
          <a:p>
            <a:pPr algn="ctr"/>
            <a:endParaRPr lang="fr-BE" sz="1400" b="1" dirty="0">
              <a:solidFill>
                <a:schemeClr val="bg1"/>
              </a:solidFill>
              <a:latin typeface="+mn-lt"/>
            </a:endParaRPr>
          </a:p>
        </p:txBody>
      </p:sp>
      <p:sp>
        <p:nvSpPr>
          <p:cNvPr id="21" name="TextBox 7">
            <a:extLst>
              <a:ext uri="{FF2B5EF4-FFF2-40B4-BE49-F238E27FC236}">
                <a16:creationId xmlns:a16="http://schemas.microsoft.com/office/drawing/2014/main" id="{1CF7BDCF-46BF-4509-A3A8-78C59D190151}"/>
              </a:ext>
            </a:extLst>
          </p:cNvPr>
          <p:cNvSpPr txBox="1"/>
          <p:nvPr/>
        </p:nvSpPr>
        <p:spPr>
          <a:xfrm>
            <a:off x="1946254" y="1907779"/>
            <a:ext cx="1800200" cy="738664"/>
          </a:xfrm>
          <a:prstGeom prst="rect">
            <a:avLst/>
          </a:prstGeom>
          <a:solidFill>
            <a:srgbClr val="1FACE0"/>
          </a:solidFill>
          <a:ln>
            <a:noFill/>
            <a:prstDash val="dash"/>
          </a:ln>
          <a:effectLst/>
        </p:spPr>
        <p:txBody>
          <a:bodyPr wrap="square" rtlCol="0" anchor="ctr">
            <a:spAutoFit/>
          </a:bodyPr>
          <a:lstStyle/>
          <a:p>
            <a:pPr algn="ctr"/>
            <a:r>
              <a:rPr lang="fr-BE" sz="1400" b="1" dirty="0">
                <a:solidFill>
                  <a:schemeClr val="bg1"/>
                </a:solidFill>
                <a:latin typeface="+mn-lt"/>
              </a:rPr>
              <a:t>Nature du partenariat avec l’UE</a:t>
            </a:r>
          </a:p>
        </p:txBody>
      </p:sp>
      <p:sp>
        <p:nvSpPr>
          <p:cNvPr id="22" name="TextBox 8">
            <a:extLst>
              <a:ext uri="{FF2B5EF4-FFF2-40B4-BE49-F238E27FC236}">
                <a16:creationId xmlns:a16="http://schemas.microsoft.com/office/drawing/2014/main" id="{B408A52A-9ABB-4A43-8985-5B81835F08D6}"/>
              </a:ext>
            </a:extLst>
          </p:cNvPr>
          <p:cNvSpPr txBox="1"/>
          <p:nvPr/>
        </p:nvSpPr>
        <p:spPr>
          <a:xfrm>
            <a:off x="4205116" y="1907779"/>
            <a:ext cx="1800200" cy="738664"/>
          </a:xfrm>
          <a:prstGeom prst="rect">
            <a:avLst/>
          </a:prstGeom>
          <a:solidFill>
            <a:srgbClr val="1FACE0"/>
          </a:solidFill>
          <a:ln>
            <a:noFill/>
            <a:prstDash val="dash"/>
          </a:ln>
          <a:effectLst/>
        </p:spPr>
        <p:txBody>
          <a:bodyPr wrap="square" rtlCol="0" anchor="ctr">
            <a:spAutoFit/>
          </a:bodyPr>
          <a:lstStyle/>
          <a:p>
            <a:pPr algn="ctr"/>
            <a:r>
              <a:rPr lang="fr-BE" sz="1400" b="1" dirty="0">
                <a:solidFill>
                  <a:schemeClr val="bg1"/>
                </a:solidFill>
                <a:latin typeface="+mn-lt"/>
              </a:rPr>
              <a:t>Environnement</a:t>
            </a:r>
          </a:p>
          <a:p>
            <a:pPr algn="ctr"/>
            <a:r>
              <a:rPr lang="fr-BE" sz="1400" b="1" dirty="0">
                <a:solidFill>
                  <a:schemeClr val="bg1"/>
                </a:solidFill>
                <a:latin typeface="+mn-lt"/>
              </a:rPr>
              <a:t>Média</a:t>
            </a:r>
          </a:p>
          <a:p>
            <a:pPr algn="ctr"/>
            <a:endParaRPr lang="fr-BE" sz="1400" b="1" dirty="0">
              <a:solidFill>
                <a:schemeClr val="bg1"/>
              </a:solidFill>
              <a:latin typeface="+mn-lt"/>
            </a:endParaRPr>
          </a:p>
        </p:txBody>
      </p:sp>
      <p:sp>
        <p:nvSpPr>
          <p:cNvPr id="23" name="TextBox 9">
            <a:extLst>
              <a:ext uri="{FF2B5EF4-FFF2-40B4-BE49-F238E27FC236}">
                <a16:creationId xmlns:a16="http://schemas.microsoft.com/office/drawing/2014/main" id="{8A0783EE-5950-4284-B585-2EB18DBFE423}"/>
              </a:ext>
            </a:extLst>
          </p:cNvPr>
          <p:cNvSpPr txBox="1"/>
          <p:nvPr/>
        </p:nvSpPr>
        <p:spPr>
          <a:xfrm>
            <a:off x="6463978" y="1907779"/>
            <a:ext cx="2483768" cy="738664"/>
          </a:xfrm>
          <a:prstGeom prst="rect">
            <a:avLst/>
          </a:prstGeom>
          <a:solidFill>
            <a:srgbClr val="1FACE0"/>
          </a:solidFill>
          <a:ln>
            <a:noFill/>
            <a:prstDash val="dash"/>
          </a:ln>
          <a:effectLst/>
        </p:spPr>
        <p:txBody>
          <a:bodyPr wrap="square" rtlCol="0" anchor="ctr">
            <a:spAutoFit/>
          </a:bodyPr>
          <a:lstStyle/>
          <a:p>
            <a:pPr algn="ctr"/>
            <a:r>
              <a:rPr lang="fr-BE" sz="1400" b="1" dirty="0">
                <a:solidFill>
                  <a:schemeClr val="bg1"/>
                </a:solidFill>
                <a:latin typeface="+mn-lt"/>
              </a:rPr>
              <a:t>Objectif / résultats et </a:t>
            </a:r>
          </a:p>
          <a:p>
            <a:pPr algn="ctr"/>
            <a:r>
              <a:rPr lang="fr-BE" sz="1400" b="1" dirty="0">
                <a:solidFill>
                  <a:schemeClr val="bg1"/>
                </a:solidFill>
                <a:latin typeface="+mn-lt"/>
              </a:rPr>
              <a:t>secteur soutenu</a:t>
            </a:r>
          </a:p>
          <a:p>
            <a:pPr algn="ctr"/>
            <a:endParaRPr lang="fr-BE" sz="1400" b="1" dirty="0">
              <a:solidFill>
                <a:schemeClr val="bg1"/>
              </a:solidFill>
              <a:latin typeface="+mn-lt"/>
            </a:endParaRPr>
          </a:p>
        </p:txBody>
      </p:sp>
      <p:sp>
        <p:nvSpPr>
          <p:cNvPr id="29" name="TextBox 26">
            <a:extLst>
              <a:ext uri="{FF2B5EF4-FFF2-40B4-BE49-F238E27FC236}">
                <a16:creationId xmlns:a16="http://schemas.microsoft.com/office/drawing/2014/main" id="{BA7103B8-5146-4A26-A05F-CA9A1A6D256E}"/>
              </a:ext>
            </a:extLst>
          </p:cNvPr>
          <p:cNvSpPr txBox="1"/>
          <p:nvPr/>
        </p:nvSpPr>
        <p:spPr>
          <a:xfrm>
            <a:off x="5679535" y="4932457"/>
            <a:ext cx="2922595" cy="584775"/>
          </a:xfrm>
          <a:prstGeom prst="rect">
            <a:avLst/>
          </a:prstGeom>
          <a:solidFill>
            <a:srgbClr val="F5823C"/>
          </a:solidFill>
          <a:ln>
            <a:noFill/>
          </a:ln>
        </p:spPr>
        <p:txBody>
          <a:bodyPr wrap="none" rtlCol="0">
            <a:spAutoFit/>
          </a:bodyPr>
          <a:lstStyle/>
          <a:p>
            <a:pPr algn="ctr"/>
            <a:r>
              <a:rPr lang="fr-BE" sz="1600" dirty="0">
                <a:solidFill>
                  <a:schemeClr val="bg1"/>
                </a:solidFill>
                <a:latin typeface="+mn-lt"/>
              </a:rPr>
              <a:t>Informer sur les résultats </a:t>
            </a:r>
          </a:p>
          <a:p>
            <a:pPr algn="ctr"/>
            <a:r>
              <a:rPr lang="fr-BE" sz="1600" dirty="0">
                <a:solidFill>
                  <a:schemeClr val="bg1"/>
                </a:solidFill>
                <a:latin typeface="+mn-lt"/>
              </a:rPr>
              <a:t>des réformes de politiques</a:t>
            </a:r>
          </a:p>
        </p:txBody>
      </p:sp>
      <p:sp>
        <p:nvSpPr>
          <p:cNvPr id="30" name="TextBox 27">
            <a:extLst>
              <a:ext uri="{FF2B5EF4-FFF2-40B4-BE49-F238E27FC236}">
                <a16:creationId xmlns:a16="http://schemas.microsoft.com/office/drawing/2014/main" id="{526B7E83-2EFB-40DA-9559-41AD74E56EE9}"/>
              </a:ext>
            </a:extLst>
          </p:cNvPr>
          <p:cNvSpPr txBox="1"/>
          <p:nvPr/>
        </p:nvSpPr>
        <p:spPr>
          <a:xfrm>
            <a:off x="284196" y="4906501"/>
            <a:ext cx="3324115" cy="584775"/>
          </a:xfrm>
          <a:prstGeom prst="rect">
            <a:avLst/>
          </a:prstGeom>
          <a:solidFill>
            <a:srgbClr val="F5823C"/>
          </a:solidFill>
          <a:ln>
            <a:noFill/>
          </a:ln>
        </p:spPr>
        <p:txBody>
          <a:bodyPr wrap="none" rtlCol="0">
            <a:spAutoFit/>
          </a:bodyPr>
          <a:lstStyle/>
          <a:p>
            <a:pPr algn="ctr"/>
            <a:r>
              <a:rPr lang="fr-BE" sz="1600" dirty="0">
                <a:solidFill>
                  <a:schemeClr val="bg1"/>
                </a:solidFill>
                <a:latin typeface="+mn-lt"/>
              </a:rPr>
              <a:t>Informer sur les avantages et </a:t>
            </a:r>
          </a:p>
          <a:p>
            <a:pPr algn="ctr"/>
            <a:r>
              <a:rPr lang="fr-BE" sz="1600" dirty="0">
                <a:solidFill>
                  <a:schemeClr val="bg1"/>
                </a:solidFill>
                <a:latin typeface="+mn-lt"/>
              </a:rPr>
              <a:t>inconvénients des réformes</a:t>
            </a:r>
          </a:p>
        </p:txBody>
      </p:sp>
      <p:sp>
        <p:nvSpPr>
          <p:cNvPr id="31" name="TextBox 28">
            <a:extLst>
              <a:ext uri="{FF2B5EF4-FFF2-40B4-BE49-F238E27FC236}">
                <a16:creationId xmlns:a16="http://schemas.microsoft.com/office/drawing/2014/main" id="{DC00A5A9-7B30-478D-924D-6AB139721BCA}"/>
              </a:ext>
            </a:extLst>
          </p:cNvPr>
          <p:cNvSpPr txBox="1"/>
          <p:nvPr/>
        </p:nvSpPr>
        <p:spPr>
          <a:xfrm>
            <a:off x="4052086" y="4932457"/>
            <a:ext cx="1296144" cy="584775"/>
          </a:xfrm>
          <a:prstGeom prst="rect">
            <a:avLst/>
          </a:prstGeom>
          <a:solidFill>
            <a:srgbClr val="F5823C"/>
          </a:solidFill>
          <a:ln>
            <a:noFill/>
          </a:ln>
        </p:spPr>
        <p:txBody>
          <a:bodyPr wrap="square" rtlCol="0">
            <a:spAutoFit/>
          </a:bodyPr>
          <a:lstStyle/>
          <a:p>
            <a:pPr algn="ctr"/>
            <a:r>
              <a:rPr lang="fr-BE" sz="1600" dirty="0">
                <a:solidFill>
                  <a:schemeClr val="bg1"/>
                </a:solidFill>
                <a:latin typeface="+mn-lt"/>
              </a:rPr>
              <a:t>Dialogue</a:t>
            </a:r>
          </a:p>
          <a:p>
            <a:pPr algn="ctr"/>
            <a:endParaRPr lang="fr-BE" sz="1600" dirty="0">
              <a:solidFill>
                <a:schemeClr val="bg1"/>
              </a:solidFill>
              <a:latin typeface="+mn-lt"/>
            </a:endParaRPr>
          </a:p>
        </p:txBody>
      </p:sp>
      <p:sp>
        <p:nvSpPr>
          <p:cNvPr id="32" name="TextBox 29">
            <a:extLst>
              <a:ext uri="{FF2B5EF4-FFF2-40B4-BE49-F238E27FC236}">
                <a16:creationId xmlns:a16="http://schemas.microsoft.com/office/drawing/2014/main" id="{95FC6C6F-93AF-45F5-8194-456A95861778}"/>
              </a:ext>
            </a:extLst>
          </p:cNvPr>
          <p:cNvSpPr txBox="1"/>
          <p:nvPr/>
        </p:nvSpPr>
        <p:spPr>
          <a:xfrm>
            <a:off x="566550" y="6237719"/>
            <a:ext cx="8154797" cy="389466"/>
          </a:xfrm>
          <a:prstGeom prst="rect">
            <a:avLst/>
          </a:prstGeom>
          <a:noFill/>
          <a:ln>
            <a:noFill/>
          </a:ln>
        </p:spPr>
        <p:txBody>
          <a:bodyPr wrap="none" rtlCol="0">
            <a:spAutoFit/>
          </a:bodyPr>
          <a:lstStyle/>
          <a:p>
            <a:pPr marL="0" lvl="1" algn="ctr" defTabSz="457200">
              <a:lnSpc>
                <a:spcPct val="120000"/>
              </a:lnSpc>
              <a:spcBef>
                <a:spcPts val="600"/>
              </a:spcBef>
              <a:spcAft>
                <a:spcPts val="0"/>
              </a:spcAft>
              <a:buClr>
                <a:srgbClr val="004494"/>
              </a:buClr>
              <a:buSzPct val="75000"/>
              <a:defRPr/>
            </a:pPr>
            <a:r>
              <a:rPr lang="fr-BE" sz="1800" b="1" dirty="0">
                <a:solidFill>
                  <a:srgbClr val="004494"/>
                </a:solidFill>
                <a:latin typeface="+mn-lt"/>
              </a:rPr>
              <a:t>Une communication efficace qui donne lieu à de la visibilité</a:t>
            </a:r>
          </a:p>
        </p:txBody>
      </p:sp>
      <p:sp>
        <p:nvSpPr>
          <p:cNvPr id="33" name="TextBox 31">
            <a:extLst>
              <a:ext uri="{FF2B5EF4-FFF2-40B4-BE49-F238E27FC236}">
                <a16:creationId xmlns:a16="http://schemas.microsoft.com/office/drawing/2014/main" id="{C4055966-27E5-4BE4-B86A-03BFE8DC2B03}"/>
              </a:ext>
            </a:extLst>
          </p:cNvPr>
          <p:cNvSpPr txBox="1"/>
          <p:nvPr/>
        </p:nvSpPr>
        <p:spPr>
          <a:xfrm>
            <a:off x="2949518" y="5826750"/>
            <a:ext cx="3501280" cy="338554"/>
          </a:xfrm>
          <a:prstGeom prst="rect">
            <a:avLst/>
          </a:prstGeom>
          <a:solidFill>
            <a:srgbClr val="F5823C"/>
          </a:solidFill>
          <a:ln>
            <a:noFill/>
          </a:ln>
        </p:spPr>
        <p:txBody>
          <a:bodyPr wrap="none" rtlCol="0">
            <a:spAutoFit/>
          </a:bodyPr>
          <a:lstStyle/>
          <a:p>
            <a:r>
              <a:rPr lang="fr-BE" sz="1600" b="1" dirty="0">
                <a:solidFill>
                  <a:schemeClr val="bg1"/>
                </a:solidFill>
                <a:latin typeface="+mn-lt"/>
              </a:rPr>
              <a:t>Transparence et redevabilité</a:t>
            </a:r>
          </a:p>
        </p:txBody>
      </p:sp>
    </p:spTree>
    <p:extLst>
      <p:ext uri="{BB962C8B-B14F-4D97-AF65-F5344CB8AC3E}">
        <p14:creationId xmlns:p14="http://schemas.microsoft.com/office/powerpoint/2010/main" val="86266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6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P spid="15" grpId="0" animBg="1"/>
      <p:bldP spid="16" grpId="0"/>
      <p:bldP spid="17" grpId="0" animBg="1"/>
      <p:bldP spid="18" grpId="0"/>
      <p:bldP spid="20" grpId="0" animBg="1"/>
      <p:bldP spid="21" grpId="0" animBg="1"/>
      <p:bldP spid="22" grpId="0" animBg="1"/>
      <p:bldP spid="23" grpId="0" animBg="1"/>
      <p:bldP spid="29" grpId="0" animBg="1"/>
      <p:bldP spid="30" grpId="0" animBg="1"/>
      <p:bldP spid="31" grpId="0" animBg="1"/>
      <p:bldP spid="32" grpId="0"/>
      <p:bldP spid="3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195573" y="1700808"/>
            <a:ext cx="8752853" cy="3078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Surcharger de demande </a:t>
            </a:r>
            <a:r>
              <a:rPr lang="fr-BE" sz="1800" b="0" dirty="0">
                <a:solidFill>
                  <a:srgbClr val="004494"/>
                </a:solidFill>
              </a:rPr>
              <a:t>(plus que ne peut être raisonnablement réalisé)</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Multiplicité de conditions</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Des conditionnalités au-delà du contrôle du gouvernement</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Manque de clarté dans la CF,</a:t>
            </a:r>
            <a:r>
              <a:rPr lang="fr-BE" sz="1800" b="0" dirty="0">
                <a:solidFill>
                  <a:srgbClr val="004494"/>
                </a:solidFill>
              </a:rPr>
              <a:t> en lien particulièrement avec le suivi/mesure des indicateurs</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Une “bataille de consultants” </a:t>
            </a:r>
            <a:r>
              <a:rPr lang="fr-BE" sz="1800" b="0" dirty="0">
                <a:solidFill>
                  <a:srgbClr val="004494"/>
                </a:solidFill>
              </a:rPr>
              <a:t>en lien avec les indicateurs </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Empiéter sur les responsabilités du gouvernement </a:t>
            </a:r>
            <a:r>
              <a:rPr lang="fr-BE" sz="1800" b="0" dirty="0">
                <a:solidFill>
                  <a:srgbClr val="004494"/>
                </a:solidFill>
              </a:rPr>
              <a:t>(ex. AT élabore la nouvelle politique sectorielle)</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Micro-management </a:t>
            </a:r>
            <a:r>
              <a:rPr lang="fr-BE" sz="1800" b="0" dirty="0">
                <a:solidFill>
                  <a:srgbClr val="004494"/>
                </a:solidFill>
              </a:rPr>
              <a:t>(en opposition à l’appropriation du gouvernement)</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Tout rapport ou audit au delà de ce qui a été convenu</a:t>
            </a:r>
          </a:p>
          <a:p>
            <a:pPr marL="266700" lvl="1" indent="-266700" defTabSz="457200">
              <a:spcBef>
                <a:spcPts val="600"/>
              </a:spcBef>
              <a:spcAft>
                <a:spcPts val="600"/>
              </a:spcAft>
              <a:buClr>
                <a:srgbClr val="004494"/>
              </a:buClr>
              <a:buSzPct val="75000"/>
              <a:buFont typeface="EC Square Sans Pro" panose="020B0506040000020004" pitchFamily="34" charset="0"/>
              <a:buChar char="‣"/>
              <a:defRPr/>
            </a:pPr>
            <a:r>
              <a:rPr lang="fr-BE" sz="1800" dirty="0">
                <a:solidFill>
                  <a:srgbClr val="004494"/>
                </a:solidFill>
              </a:rPr>
              <a:t>Surcharger l’AB du fait de perception de peurs et risques</a:t>
            </a:r>
          </a:p>
          <a:p>
            <a:pPr marL="609600" lvl="1" indent="-342900" defTabSz="457200">
              <a:spcBef>
                <a:spcPts val="600"/>
              </a:spcBef>
              <a:spcAft>
                <a:spcPts val="600"/>
              </a:spcAft>
              <a:buClr>
                <a:srgbClr val="004494"/>
              </a:buClr>
              <a:buSzPct val="75000"/>
              <a:buFont typeface="+mj-lt"/>
              <a:buAutoNum type="arabicPeriod"/>
              <a:tabLst>
                <a:tab pos="1517650" algn="l"/>
              </a:tabLst>
              <a:defRPr/>
            </a:pPr>
            <a:endParaRPr lang="fr-BE" sz="2400" b="0"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28</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052736"/>
            <a:ext cx="8460000" cy="773278"/>
          </a:xfrm>
        </p:spPr>
        <p:txBody>
          <a:bodyPr/>
          <a:lstStyle/>
          <a:p>
            <a:pPr marL="0"/>
            <a:r>
              <a:rPr lang="fr-BE" sz="2400" cap="all">
                <a:solidFill>
                  <a:srgbClr val="004494"/>
                </a:solidFill>
                <a:latin typeface="+mn-lt"/>
              </a:rPr>
              <a:t>Pièges à éviter</a:t>
            </a:r>
          </a:p>
        </p:txBody>
      </p:sp>
    </p:spTree>
    <p:extLst>
      <p:ext uri="{BB962C8B-B14F-4D97-AF65-F5344CB8AC3E}">
        <p14:creationId xmlns:p14="http://schemas.microsoft.com/office/powerpoint/2010/main" val="392812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29</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052736"/>
            <a:ext cx="8460000" cy="773278"/>
          </a:xfrm>
        </p:spPr>
        <p:txBody>
          <a:bodyPr/>
          <a:lstStyle/>
          <a:p>
            <a:pPr marL="0"/>
            <a:r>
              <a:rPr lang="fr-BE" sz="2400" cap="all">
                <a:solidFill>
                  <a:srgbClr val="004494"/>
                </a:solidFill>
                <a:latin typeface="+mn-lt"/>
              </a:rPr>
              <a:t>Ne surchargez pas l’appui budgétaire!</a:t>
            </a:r>
          </a:p>
        </p:txBody>
      </p:sp>
      <p:pic>
        <p:nvPicPr>
          <p:cNvPr id="6" name="Picture 1">
            <a:extLst>
              <a:ext uri="{FF2B5EF4-FFF2-40B4-BE49-F238E27FC236}">
                <a16:creationId xmlns:a16="http://schemas.microsoft.com/office/drawing/2014/main" id="{BEDD521D-918E-41BE-B645-595B2A0DCBC1}"/>
              </a:ext>
            </a:extLst>
          </p:cNvPr>
          <p:cNvPicPr>
            <a:picLocks noChangeAspect="1"/>
          </p:cNvPicPr>
          <p:nvPr/>
        </p:nvPicPr>
        <p:blipFill>
          <a:blip r:embed="rId3"/>
          <a:stretch>
            <a:fillRect/>
          </a:stretch>
        </p:blipFill>
        <p:spPr>
          <a:xfrm>
            <a:off x="2627784" y="1585206"/>
            <a:ext cx="3744416" cy="5055483"/>
          </a:xfrm>
          <a:prstGeom prst="rect">
            <a:avLst/>
          </a:prstGeom>
          <a:ln>
            <a:solidFill>
              <a:srgbClr val="0F5494"/>
            </a:solidFill>
          </a:ln>
          <a:effectLst>
            <a:outerShdw dist="38100" dir="2700000" algn="tl" rotWithShape="0">
              <a:srgbClr val="2D2D8A">
                <a:alpha val="40000"/>
              </a:srgbClr>
            </a:outerShdw>
          </a:effectLst>
        </p:spPr>
      </p:pic>
    </p:spTree>
    <p:extLst>
      <p:ext uri="{BB962C8B-B14F-4D97-AF65-F5344CB8AC3E}">
        <p14:creationId xmlns:p14="http://schemas.microsoft.com/office/powerpoint/2010/main" val="86283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a:solidFill>
                <a:schemeClr val="bg1"/>
              </a:solidFill>
              <a:latin typeface="+mn-lt"/>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279864" y="974086"/>
            <a:ext cx="8802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r>
              <a:rPr lang="fr-BE" sz="2400" cap="all" dirty="0">
                <a:latin typeface="+mn-lt"/>
              </a:rPr>
              <a:t>Eléments de conception</a:t>
            </a:r>
          </a:p>
        </p:txBody>
      </p:sp>
      <p:sp>
        <p:nvSpPr>
          <p:cNvPr id="22" name="TextBox 14">
            <a:extLst>
              <a:ext uri="{FF2B5EF4-FFF2-40B4-BE49-F238E27FC236}">
                <a16:creationId xmlns:a16="http://schemas.microsoft.com/office/drawing/2014/main" id="{7AE8CEE9-0CA0-4298-8C5F-586F8B75ACA6}"/>
              </a:ext>
            </a:extLst>
          </p:cNvPr>
          <p:cNvSpPr txBox="1"/>
          <p:nvPr/>
        </p:nvSpPr>
        <p:spPr>
          <a:xfrm>
            <a:off x="148304" y="1990308"/>
            <a:ext cx="8847391" cy="4708981"/>
          </a:xfrm>
          <a:prstGeom prst="rect">
            <a:avLst/>
          </a:prstGeom>
          <a:noFill/>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defPPr>
              <a:defRPr lang="en-US"/>
            </a:defPPr>
            <a:lvl1pPr algn="ctr">
              <a:defRPr sz="2000">
                <a:solidFill>
                  <a:srgbClr val="000000"/>
                </a:solidFill>
                <a:cs typeface="Tw Cen MT"/>
              </a:defRPr>
            </a:lvl1pPr>
            <a:lvl2pPr marL="623888" lvl="1" indent="-623888">
              <a:tabLst>
                <a:tab pos="635000" algn="l"/>
              </a:tabLst>
              <a:defRPr sz="2300" b="1">
                <a:solidFill>
                  <a:srgbClr val="000000"/>
                </a:solidFill>
                <a:latin typeface="Tw Cen MT"/>
                <a:cs typeface="Tw Cen M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fr-BE" sz="1400" b="1" dirty="0">
                <a:solidFill>
                  <a:srgbClr val="004494"/>
                </a:solidFill>
                <a:ea typeface="ＭＳ Ｐゴシック" charset="0"/>
              </a:rPr>
              <a:t>La conception découle des analyses du secteur, des critères d’éligibilité et du dialogue sur les politiques qui s’ensuit. </a:t>
            </a:r>
            <a:r>
              <a:rPr lang="fr-BE" sz="1400" dirty="0">
                <a:solidFill>
                  <a:srgbClr val="004494"/>
                </a:solidFill>
                <a:ea typeface="ＭＳ Ｐゴシック" charset="0"/>
              </a:rPr>
              <a:t>Elle implique de s’entendre avec le gouvernement sur :</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la </a:t>
            </a:r>
            <a:r>
              <a:rPr lang="fr-BE" sz="1400" dirty="0">
                <a:solidFill>
                  <a:srgbClr val="004494"/>
                </a:solidFill>
                <a:latin typeface="+mn-lt"/>
              </a:rPr>
              <a:t>stratégie de réformes de la GFP </a:t>
            </a:r>
            <a:r>
              <a:rPr lang="fr-BE" sz="1400" b="0" dirty="0">
                <a:solidFill>
                  <a:srgbClr val="004494"/>
                </a:solidFill>
                <a:latin typeface="+mn-lt"/>
              </a:rPr>
              <a:t>et son </a:t>
            </a:r>
            <a:r>
              <a:rPr lang="fr-BE" sz="1400" dirty="0">
                <a:solidFill>
                  <a:srgbClr val="004494"/>
                </a:solidFill>
                <a:latin typeface="+mn-lt"/>
              </a:rPr>
              <a:t>cadre de suivi</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la </a:t>
            </a:r>
            <a:r>
              <a:rPr lang="fr-BE" sz="1400" dirty="0">
                <a:solidFill>
                  <a:srgbClr val="004494"/>
                </a:solidFill>
                <a:latin typeface="+mn-lt"/>
              </a:rPr>
              <a:t>politique</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les besoins en </a:t>
            </a:r>
            <a:r>
              <a:rPr lang="fr-BE" sz="1400" dirty="0">
                <a:solidFill>
                  <a:srgbClr val="004494"/>
                </a:solidFill>
                <a:latin typeface="+mn-lt"/>
              </a:rPr>
              <a:t>renforcement de capacités</a:t>
            </a:r>
            <a:r>
              <a:rPr lang="fr-BE" sz="1400" b="0" dirty="0">
                <a:solidFill>
                  <a:srgbClr val="004494"/>
                </a:solidFill>
                <a:latin typeface="+mn-lt"/>
              </a:rPr>
              <a:t>. </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Le cadre de suivi de la performance: </a:t>
            </a:r>
            <a:r>
              <a:rPr lang="fr-BE" sz="1400" dirty="0">
                <a:solidFill>
                  <a:srgbClr val="004494"/>
                </a:solidFill>
                <a:latin typeface="+mn-lt"/>
              </a:rPr>
              <a:t>moyens de vérification et d’évaluation, les dates, principes et notations. </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les cadres de </a:t>
            </a:r>
            <a:r>
              <a:rPr lang="fr-BE" sz="1400" dirty="0">
                <a:solidFill>
                  <a:srgbClr val="004494"/>
                </a:solidFill>
                <a:latin typeface="+mn-lt"/>
              </a:rPr>
              <a:t>coordination et de suivi</a:t>
            </a:r>
            <a:r>
              <a:rPr lang="fr-BE" sz="1400" b="0" dirty="0">
                <a:solidFill>
                  <a:srgbClr val="004494"/>
                </a:solidFill>
                <a:latin typeface="+mn-lt"/>
              </a:rPr>
              <a:t>. </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Les </a:t>
            </a:r>
            <a:r>
              <a:rPr lang="fr-BE" sz="1400" dirty="0">
                <a:solidFill>
                  <a:srgbClr val="004494"/>
                </a:solidFill>
                <a:latin typeface="+mn-lt"/>
              </a:rPr>
              <a:t>montants, durée, taille et phasage</a:t>
            </a:r>
            <a:r>
              <a:rPr lang="fr-BE" sz="1400" b="0" dirty="0">
                <a:solidFill>
                  <a:srgbClr val="004494"/>
                </a:solidFill>
                <a:latin typeface="+mn-lt"/>
              </a:rPr>
              <a:t>. </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dirty="0">
                <a:solidFill>
                  <a:srgbClr val="004494"/>
                </a:solidFill>
                <a:latin typeface="+mn-lt"/>
              </a:rPr>
              <a:t>tranches fixes et variables : nombre, montant, distribution</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les </a:t>
            </a:r>
            <a:r>
              <a:rPr lang="fr-BE" sz="1400" dirty="0">
                <a:solidFill>
                  <a:srgbClr val="004494"/>
                </a:solidFill>
                <a:latin typeface="+mn-lt"/>
              </a:rPr>
              <a:t>conditions de décaissement </a:t>
            </a:r>
            <a:r>
              <a:rPr lang="fr-BE" sz="1400" b="0" dirty="0">
                <a:solidFill>
                  <a:srgbClr val="004494"/>
                </a:solidFill>
                <a:latin typeface="+mn-lt"/>
              </a:rPr>
              <a:t>: y compris définition des indicateurs, base de référence, cible, calendrier, méthode de notation. </a:t>
            </a:r>
          </a:p>
          <a:p>
            <a:pPr marL="176213" lvl="1" indent="-176213" defTabSz="457200">
              <a:spcBef>
                <a:spcPts val="1200"/>
              </a:spcBef>
              <a:spcAft>
                <a:spcPts val="0"/>
              </a:spcAft>
              <a:buClr>
                <a:srgbClr val="004494"/>
              </a:buClr>
              <a:buSzPct val="75000"/>
              <a:buFont typeface="EC Square Sans Pro" panose="020B0506040000020004" pitchFamily="34" charset="0"/>
              <a:buChar char="‣"/>
              <a:defRPr/>
            </a:pPr>
            <a:r>
              <a:rPr lang="fr-BE" sz="1400" b="0" dirty="0">
                <a:solidFill>
                  <a:srgbClr val="004494"/>
                </a:solidFill>
                <a:latin typeface="+mn-lt"/>
              </a:rPr>
              <a:t>la </a:t>
            </a:r>
            <a:r>
              <a:rPr lang="fr-BE" sz="1400" dirty="0">
                <a:solidFill>
                  <a:srgbClr val="004494"/>
                </a:solidFill>
                <a:latin typeface="+mn-lt"/>
              </a:rPr>
              <a:t>transparence et le contrôle extérieur </a:t>
            </a:r>
            <a:r>
              <a:rPr lang="fr-BE" sz="1400" b="0" dirty="0">
                <a:solidFill>
                  <a:srgbClr val="004494"/>
                </a:solidFill>
                <a:latin typeface="+mn-lt"/>
              </a:rPr>
              <a:t>: point d’entrée et étapes pour la mise en œuvre du programme. </a:t>
            </a:r>
          </a:p>
          <a:p>
            <a:pPr algn="l"/>
            <a:endParaRPr lang="fr-BE" sz="1400" dirty="0">
              <a:solidFill>
                <a:srgbClr val="004494"/>
              </a:solidFill>
              <a:ea typeface="ＭＳ Ｐゴシック" charset="0"/>
            </a:endParaRPr>
          </a:p>
        </p:txBody>
      </p:sp>
      <p:pic>
        <p:nvPicPr>
          <p:cNvPr id="8" name="Imagen 11">
            <a:extLst>
              <a:ext uri="{FF2B5EF4-FFF2-40B4-BE49-F238E27FC236}">
                <a16:creationId xmlns:a16="http://schemas.microsoft.com/office/drawing/2014/main" id="{74533381-0C1A-4251-B250-C16E01CE98A3}"/>
              </a:ext>
            </a:extLst>
          </p:cNvPr>
          <p:cNvPicPr>
            <a:picLocks noChangeAspect="1"/>
          </p:cNvPicPr>
          <p:nvPr/>
        </p:nvPicPr>
        <p:blipFill>
          <a:blip r:embed="rId3" cstate="print"/>
          <a:stretch>
            <a:fillRect/>
          </a:stretch>
        </p:blipFill>
        <p:spPr>
          <a:xfrm>
            <a:off x="7451198" y="999360"/>
            <a:ext cx="1297266" cy="1019280"/>
          </a:xfrm>
          <a:prstGeom prst="rect">
            <a:avLst/>
          </a:prstGeom>
        </p:spPr>
      </p:pic>
    </p:spTree>
    <p:extLst>
      <p:ext uri="{BB962C8B-B14F-4D97-AF65-F5344CB8AC3E}">
        <p14:creationId xmlns:p14="http://schemas.microsoft.com/office/powerpoint/2010/main" val="364513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defRPr/>
            </a:pPr>
            <a:r>
              <a:rPr lang="fr-BE" sz="3600"/>
              <a:t>Merci de votre attention</a:t>
            </a:r>
          </a:p>
          <a:p>
            <a:pPr algn="ctr" eaLnBrk="1" hangingPunct="1">
              <a:defRPr/>
            </a:pPr>
            <a:endParaRPr lang="fr-BE" sz="3600"/>
          </a:p>
        </p:txBody>
      </p:sp>
    </p:spTree>
    <p:extLst>
      <p:ext uri="{BB962C8B-B14F-4D97-AF65-F5344CB8AC3E}">
        <p14:creationId xmlns:p14="http://schemas.microsoft.com/office/powerpoint/2010/main" val="147144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fr-BE" altLang="nl-NL" sz="2400" cap="all">
                <a:solidFill>
                  <a:srgbClr val="004494"/>
                </a:solidFill>
                <a:latin typeface="+mn-lt"/>
              </a:rPr>
              <a:t>Quel montant </a:t>
            </a:r>
            <a:br>
              <a:rPr lang="fr-BE" altLang="nl-NL" sz="2400" cap="all">
                <a:solidFill>
                  <a:srgbClr val="004494"/>
                </a:solidFill>
                <a:latin typeface="+mn-lt"/>
              </a:rPr>
            </a:br>
            <a:r>
              <a:rPr lang="fr-BE" altLang="nl-NL" sz="2400" cap="all">
                <a:solidFill>
                  <a:srgbClr val="004494"/>
                </a:solidFill>
                <a:latin typeface="+mn-lt"/>
              </a:rPr>
              <a:t>pour l’appui budgétaire ?</a:t>
            </a:r>
            <a:endParaRPr lang="fr-BE" sz="2400" cap="all">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288000" y="1988840"/>
            <a:ext cx="8568000"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1" indent="0" eaLnBrk="1" hangingPunct="1">
              <a:spcBef>
                <a:spcPts val="600"/>
              </a:spcBef>
              <a:spcAft>
                <a:spcPts val="600"/>
              </a:spcAft>
              <a:buClr>
                <a:schemeClr val="accent2"/>
              </a:buClr>
              <a:buFontTx/>
              <a:buNone/>
              <a:defRPr/>
            </a:pPr>
            <a:r>
              <a:rPr lang="fr-BE" sz="1800" dirty="0"/>
              <a:t>La décision doit reposer sur une évaluation qualitative générale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fr-BE" sz="1500" dirty="0">
                <a:solidFill>
                  <a:srgbClr val="004494"/>
                </a:solidFill>
              </a:rPr>
              <a:t>Des besoins de financements du pays partenaire</a:t>
            </a:r>
            <a:r>
              <a:rPr lang="fr-BE" sz="1500" b="0" dirty="0">
                <a:solidFill>
                  <a:srgbClr val="004494"/>
                </a:solidFill>
              </a:rPr>
              <a:t>, aux niveaux national et sectoriel (CBMT/CDMT).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fr-BE" sz="1500" dirty="0">
                <a:solidFill>
                  <a:srgbClr val="004494"/>
                </a:solidFill>
              </a:rPr>
              <a:t>De l’engagement du pays partenaire à allouer les ressources </a:t>
            </a:r>
            <a:r>
              <a:rPr lang="fr-BE" sz="1500" b="0" dirty="0">
                <a:solidFill>
                  <a:srgbClr val="004494"/>
                </a:solidFill>
              </a:rPr>
              <a:t>du budget national </a:t>
            </a:r>
            <a:r>
              <a:rPr lang="fr-BE" sz="1500" dirty="0">
                <a:solidFill>
                  <a:srgbClr val="004494"/>
                </a:solidFill>
              </a:rPr>
              <a:t>conformément aux objectifs de la stratégie </a:t>
            </a:r>
            <a:r>
              <a:rPr lang="fr-BE" sz="1500" b="0" dirty="0">
                <a:solidFill>
                  <a:srgbClr val="004494"/>
                </a:solidFill>
              </a:rPr>
              <a:t>de réformes (nationale/sectorielle) du pays et à suivre les procédures budgétaires nationales standards.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fr-BE" sz="1500" dirty="0">
                <a:solidFill>
                  <a:srgbClr val="004494"/>
                </a:solidFill>
              </a:rPr>
              <a:t>De l’efficacité, le rapport qualité/prix et l’impact de la valeur ajoutée de l’AB européenne sur l’atteinte des objectifs </a:t>
            </a:r>
            <a:r>
              <a:rPr lang="fr-BE" sz="1500" b="0" dirty="0">
                <a:solidFill>
                  <a:srgbClr val="004494"/>
                </a:solidFill>
              </a:rPr>
              <a:t>de politique du pays partenaire et sur les indicateurs, couvrant les relations avec le gouvernement, les capacités des ressources humaines et le levier financier.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fr-BE" sz="1500" dirty="0">
                <a:solidFill>
                  <a:srgbClr val="004494"/>
                </a:solidFill>
              </a:rPr>
              <a:t>Des antécédents et de la capacité d’absorption </a:t>
            </a:r>
            <a:r>
              <a:rPr lang="fr-BE" sz="1500" b="0" dirty="0">
                <a:solidFill>
                  <a:srgbClr val="004494"/>
                </a:solidFill>
              </a:rPr>
              <a:t>des précédents contrats d’AB, de l’efficacité dans l’atteinte de leurs objectifs.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fr-BE" sz="1500" dirty="0">
                <a:solidFill>
                  <a:srgbClr val="004494"/>
                </a:solidFill>
              </a:rPr>
              <a:t>Des orientations vers les résultats de la politique nationale/sectorielle </a:t>
            </a:r>
            <a:r>
              <a:rPr lang="fr-BE" sz="1500" b="0" dirty="0">
                <a:solidFill>
                  <a:srgbClr val="004494"/>
                </a:solidFill>
              </a:rPr>
              <a:t>du pays partenaire, en particulier son système de suivi.</a:t>
            </a:r>
          </a:p>
          <a:p>
            <a:pPr>
              <a:spcBef>
                <a:spcPts val="600"/>
              </a:spcBef>
              <a:spcAft>
                <a:spcPts val="300"/>
              </a:spcAft>
              <a:defRPr/>
            </a:pPr>
            <a:endParaRPr lang="fr-BE" sz="1700" dirty="0"/>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Tree>
    <p:extLst>
      <p:ext uri="{BB962C8B-B14F-4D97-AF65-F5344CB8AC3E}">
        <p14:creationId xmlns:p14="http://schemas.microsoft.com/office/powerpoint/2010/main" val="2762670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23654" y="1067814"/>
            <a:ext cx="8739864" cy="773278"/>
          </a:xfrm>
        </p:spPr>
        <p:txBody>
          <a:bodyPr/>
          <a:lstStyle/>
          <a:p>
            <a:pPr marL="0"/>
            <a:r>
              <a:rPr lang="fr-BE" altLang="nl-NL" sz="2400" cap="all" dirty="0" err="1">
                <a:solidFill>
                  <a:srgbClr val="004494"/>
                </a:solidFill>
                <a:latin typeface="+mn-lt"/>
              </a:rPr>
              <a:t>Additionnalité</a:t>
            </a:r>
            <a:r>
              <a:rPr lang="fr-BE" altLang="nl-NL" sz="2400" cap="all" dirty="0">
                <a:solidFill>
                  <a:srgbClr val="004494"/>
                </a:solidFill>
                <a:latin typeface="+mn-lt"/>
              </a:rPr>
              <a:t> financière ou affectation</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55732" y="1841092"/>
            <a:ext cx="8568000"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en-US" sz="1600" dirty="0" err="1">
                <a:solidFill>
                  <a:srgbClr val="004494"/>
                </a:solidFill>
              </a:rPr>
              <a:t>Tous</a:t>
            </a:r>
            <a:r>
              <a:rPr lang="en-US" sz="1600" dirty="0">
                <a:solidFill>
                  <a:srgbClr val="004494"/>
                </a:solidFill>
              </a:rPr>
              <a:t> les </a:t>
            </a:r>
            <a:r>
              <a:rPr lang="en-US" sz="1600" dirty="0" err="1">
                <a:solidFill>
                  <a:srgbClr val="004494"/>
                </a:solidFill>
              </a:rPr>
              <a:t>fonds</a:t>
            </a:r>
            <a:r>
              <a:rPr lang="en-US" sz="1600" dirty="0">
                <a:solidFill>
                  <a:srgbClr val="004494"/>
                </a:solidFill>
              </a:rPr>
              <a:t> </a:t>
            </a:r>
            <a:r>
              <a:rPr lang="en-US" sz="1600" dirty="0" err="1">
                <a:solidFill>
                  <a:srgbClr val="004494"/>
                </a:solidFill>
              </a:rPr>
              <a:t>sont</a:t>
            </a:r>
            <a:r>
              <a:rPr lang="en-US" sz="1600" dirty="0">
                <a:solidFill>
                  <a:srgbClr val="004494"/>
                </a:solidFill>
              </a:rPr>
              <a:t> </a:t>
            </a:r>
            <a:r>
              <a:rPr lang="en-US" sz="1600" dirty="0" err="1">
                <a:solidFill>
                  <a:srgbClr val="004494"/>
                </a:solidFill>
              </a:rPr>
              <a:t>additionnels</a:t>
            </a:r>
            <a:r>
              <a:rPr lang="en-US" sz="1600" dirty="0">
                <a:solidFill>
                  <a:srgbClr val="004494"/>
                </a:solidFill>
              </a:rPr>
              <a:t> aux </a:t>
            </a:r>
            <a:r>
              <a:rPr lang="en-US" sz="1600" dirty="0" err="1">
                <a:solidFill>
                  <a:srgbClr val="004494"/>
                </a:solidFill>
              </a:rPr>
              <a:t>ressources</a:t>
            </a:r>
            <a:r>
              <a:rPr lang="en-US" sz="1600" dirty="0">
                <a:solidFill>
                  <a:srgbClr val="004494"/>
                </a:solidFill>
              </a:rPr>
              <a:t> </a:t>
            </a:r>
            <a:r>
              <a:rPr lang="en-US" sz="1600" dirty="0" err="1">
                <a:solidFill>
                  <a:srgbClr val="004494"/>
                </a:solidFill>
              </a:rPr>
              <a:t>nationales</a:t>
            </a:r>
            <a:endParaRPr lang="en-US" sz="1600" dirty="0">
              <a:solidFill>
                <a:srgbClr val="004494"/>
              </a:solidFill>
            </a:endParaRP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en-GB" sz="1600" dirty="0" err="1">
                <a:solidFill>
                  <a:srgbClr val="004494"/>
                </a:solidFill>
              </a:rPr>
              <a:t>Dans</a:t>
            </a:r>
            <a:r>
              <a:rPr lang="en-GB" sz="1600" dirty="0">
                <a:solidFill>
                  <a:srgbClr val="004494"/>
                </a:solidFill>
              </a:rPr>
              <a:t> </a:t>
            </a:r>
            <a:r>
              <a:rPr lang="en-GB" sz="1600" dirty="0" err="1">
                <a:solidFill>
                  <a:srgbClr val="004494"/>
                </a:solidFill>
              </a:rPr>
              <a:t>certains</a:t>
            </a:r>
            <a:r>
              <a:rPr lang="en-GB" sz="1600" dirty="0">
                <a:solidFill>
                  <a:srgbClr val="004494"/>
                </a:solidFill>
              </a:rPr>
              <a:t> </a:t>
            </a:r>
            <a:r>
              <a:rPr lang="en-GB" sz="1600" dirty="0" err="1">
                <a:solidFill>
                  <a:srgbClr val="004494"/>
                </a:solidFill>
              </a:rPr>
              <a:t>cas</a:t>
            </a:r>
            <a:r>
              <a:rPr lang="en-GB" sz="1600" dirty="0">
                <a:solidFill>
                  <a:srgbClr val="004494"/>
                </a:solidFill>
              </a:rPr>
              <a:t> </a:t>
            </a:r>
            <a:r>
              <a:rPr lang="en-GB" sz="1600" dirty="0" err="1">
                <a:solidFill>
                  <a:srgbClr val="004494"/>
                </a:solidFill>
              </a:rPr>
              <a:t>l’additionnalité</a:t>
            </a:r>
            <a:r>
              <a:rPr lang="en-GB" sz="1600" dirty="0">
                <a:solidFill>
                  <a:srgbClr val="004494"/>
                </a:solidFill>
              </a:rPr>
              <a:t> de </a:t>
            </a:r>
            <a:r>
              <a:rPr lang="en-GB" sz="1600" dirty="0" err="1">
                <a:solidFill>
                  <a:srgbClr val="004494"/>
                </a:solidFill>
              </a:rPr>
              <a:t>l’AB</a:t>
            </a:r>
            <a:r>
              <a:rPr lang="en-GB" sz="1600" dirty="0">
                <a:solidFill>
                  <a:srgbClr val="004494"/>
                </a:solidFill>
              </a:rPr>
              <a:t> </a:t>
            </a:r>
            <a:r>
              <a:rPr lang="en-GB" sz="1600" dirty="0" err="1">
                <a:solidFill>
                  <a:srgbClr val="004494"/>
                </a:solidFill>
              </a:rPr>
              <a:t>peut</a:t>
            </a:r>
            <a:r>
              <a:rPr lang="en-GB" sz="1600" dirty="0">
                <a:solidFill>
                  <a:srgbClr val="004494"/>
                </a:solidFill>
              </a:rPr>
              <a:t> </a:t>
            </a:r>
            <a:r>
              <a:rPr lang="en-GB" sz="1600" dirty="0" err="1">
                <a:solidFill>
                  <a:srgbClr val="004494"/>
                </a:solidFill>
              </a:rPr>
              <a:t>être</a:t>
            </a:r>
            <a:r>
              <a:rPr lang="en-GB" sz="1600" dirty="0">
                <a:solidFill>
                  <a:srgbClr val="004494"/>
                </a:solidFill>
              </a:rPr>
              <a:t> un </a:t>
            </a:r>
            <a:r>
              <a:rPr lang="en-GB" sz="1600" dirty="0" err="1">
                <a:solidFill>
                  <a:srgbClr val="004494"/>
                </a:solidFill>
              </a:rPr>
              <a:t>objectif</a:t>
            </a:r>
            <a:r>
              <a:rPr lang="en-GB" sz="1600" dirty="0">
                <a:solidFill>
                  <a:srgbClr val="004494"/>
                </a:solidFill>
              </a:rPr>
              <a:t>. </a:t>
            </a:r>
            <a:r>
              <a:rPr lang="en-GB" sz="1600" dirty="0" err="1">
                <a:solidFill>
                  <a:srgbClr val="004494"/>
                </a:solidFill>
              </a:rPr>
              <a:t>Alors</a:t>
            </a:r>
            <a:r>
              <a:rPr lang="en-GB" sz="1600" dirty="0">
                <a:solidFill>
                  <a:srgbClr val="004494"/>
                </a:solidFill>
              </a:rPr>
              <a:t>:</a:t>
            </a:r>
          </a:p>
          <a:p>
            <a:pPr marL="755650" lvl="2" indent="-355600" defTabSz="457200">
              <a:spcBef>
                <a:spcPts val="600"/>
              </a:spcBef>
              <a:spcAft>
                <a:spcPts val="600"/>
              </a:spcAft>
              <a:buClr>
                <a:srgbClr val="004494"/>
              </a:buClr>
              <a:buSzPct val="100000"/>
              <a:buFont typeface="Arial" panose="020B0604020202020204" pitchFamily="34" charset="0"/>
              <a:buChar char="•"/>
              <a:defRPr/>
            </a:pPr>
            <a:r>
              <a:rPr lang="en-GB" dirty="0" err="1">
                <a:solidFill>
                  <a:srgbClr val="004494"/>
                </a:solidFill>
              </a:rPr>
              <a:t>Convenir</a:t>
            </a:r>
            <a:r>
              <a:rPr lang="en-GB" dirty="0">
                <a:solidFill>
                  <a:srgbClr val="004494"/>
                </a:solidFill>
              </a:rPr>
              <a:t> de la </a:t>
            </a:r>
            <a:r>
              <a:rPr lang="en-GB" dirty="0" err="1">
                <a:solidFill>
                  <a:srgbClr val="004494"/>
                </a:solidFill>
              </a:rPr>
              <a:t>hausse</a:t>
            </a:r>
            <a:r>
              <a:rPr lang="en-GB" dirty="0">
                <a:solidFill>
                  <a:srgbClr val="004494"/>
                </a:solidFill>
              </a:rPr>
              <a:t> des allocations et </a:t>
            </a:r>
            <a:r>
              <a:rPr lang="en-GB" dirty="0" err="1">
                <a:solidFill>
                  <a:srgbClr val="004494"/>
                </a:solidFill>
              </a:rPr>
              <a:t>dépenses</a:t>
            </a:r>
            <a:r>
              <a:rPr lang="en-GB" dirty="0">
                <a:solidFill>
                  <a:srgbClr val="004494"/>
                </a:solidFill>
              </a:rPr>
              <a:t> pour le (sous)-</a:t>
            </a:r>
            <a:r>
              <a:rPr lang="en-GB" dirty="0" err="1">
                <a:solidFill>
                  <a:srgbClr val="004494"/>
                </a:solidFill>
              </a:rPr>
              <a:t>secteur</a:t>
            </a:r>
            <a:r>
              <a:rPr lang="en-GB" dirty="0">
                <a:solidFill>
                  <a:srgbClr val="004494"/>
                </a:solidFill>
              </a:rPr>
              <a:t> </a:t>
            </a:r>
            <a:r>
              <a:rPr lang="en-GB" dirty="0" err="1">
                <a:solidFill>
                  <a:srgbClr val="004494"/>
                </a:solidFill>
              </a:rPr>
              <a:t>lors</a:t>
            </a:r>
            <a:r>
              <a:rPr lang="en-GB" dirty="0">
                <a:solidFill>
                  <a:srgbClr val="004494"/>
                </a:solidFill>
              </a:rPr>
              <a:t> des discussions sur la politique </a:t>
            </a:r>
            <a:r>
              <a:rPr lang="en-GB" dirty="0" err="1">
                <a:solidFill>
                  <a:srgbClr val="004494"/>
                </a:solidFill>
              </a:rPr>
              <a:t>sectorielle</a:t>
            </a:r>
            <a:r>
              <a:rPr lang="en-GB" dirty="0">
                <a:solidFill>
                  <a:srgbClr val="004494"/>
                </a:solidFill>
              </a:rPr>
              <a:t> (</a:t>
            </a:r>
            <a:r>
              <a:rPr lang="en-GB" dirty="0" err="1">
                <a:solidFill>
                  <a:srgbClr val="004494"/>
                </a:solidFill>
              </a:rPr>
              <a:t>critère</a:t>
            </a:r>
            <a:r>
              <a:rPr lang="en-GB" dirty="0">
                <a:solidFill>
                  <a:srgbClr val="004494"/>
                </a:solidFill>
              </a:rPr>
              <a:t> </a:t>
            </a:r>
            <a:r>
              <a:rPr lang="en-GB" dirty="0" err="1">
                <a:solidFill>
                  <a:srgbClr val="004494"/>
                </a:solidFill>
              </a:rPr>
              <a:t>d’éligibilité</a:t>
            </a:r>
            <a:r>
              <a:rPr lang="en-GB" dirty="0">
                <a:solidFill>
                  <a:srgbClr val="004494"/>
                </a:solidFill>
              </a:rPr>
              <a:t>)</a:t>
            </a:r>
          </a:p>
          <a:p>
            <a:pPr marL="755650" lvl="2" indent="-355600" defTabSz="457200">
              <a:spcBef>
                <a:spcPts val="600"/>
              </a:spcBef>
              <a:spcAft>
                <a:spcPts val="600"/>
              </a:spcAft>
              <a:buClr>
                <a:srgbClr val="004494"/>
              </a:buClr>
              <a:buSzPct val="100000"/>
              <a:buFont typeface="Arial" panose="020B0604020202020204" pitchFamily="34" charset="0"/>
              <a:buChar char="•"/>
              <a:defRPr/>
            </a:pPr>
            <a:r>
              <a:rPr lang="en-GB" dirty="0" err="1">
                <a:solidFill>
                  <a:srgbClr val="004494"/>
                </a:solidFill>
              </a:rPr>
              <a:t>Considérer</a:t>
            </a:r>
            <a:r>
              <a:rPr lang="en-GB" dirty="0">
                <a:solidFill>
                  <a:srgbClr val="004494"/>
                </a:solidFill>
              </a:rPr>
              <a:t> les </a:t>
            </a:r>
            <a:r>
              <a:rPr lang="en-GB" dirty="0" err="1">
                <a:solidFill>
                  <a:srgbClr val="004494"/>
                </a:solidFill>
              </a:rPr>
              <a:t>effets</a:t>
            </a:r>
            <a:r>
              <a:rPr lang="en-GB" dirty="0">
                <a:solidFill>
                  <a:srgbClr val="004494"/>
                </a:solidFill>
              </a:rPr>
              <a:t> de la </a:t>
            </a:r>
            <a:r>
              <a:rPr lang="en-GB" dirty="0" err="1">
                <a:solidFill>
                  <a:srgbClr val="004494"/>
                </a:solidFill>
              </a:rPr>
              <a:t>hausse</a:t>
            </a:r>
            <a:r>
              <a:rPr lang="en-GB" dirty="0">
                <a:solidFill>
                  <a:srgbClr val="004494"/>
                </a:solidFill>
              </a:rPr>
              <a:t> sur le CBMT et </a:t>
            </a:r>
            <a:r>
              <a:rPr lang="en-GB" dirty="0" err="1">
                <a:solidFill>
                  <a:srgbClr val="004494"/>
                </a:solidFill>
              </a:rPr>
              <a:t>l’allocation</a:t>
            </a:r>
            <a:r>
              <a:rPr lang="en-GB" dirty="0">
                <a:solidFill>
                  <a:srgbClr val="004494"/>
                </a:solidFill>
              </a:rPr>
              <a:t> </a:t>
            </a:r>
            <a:r>
              <a:rPr lang="en-GB" dirty="0" err="1">
                <a:solidFill>
                  <a:srgbClr val="004494"/>
                </a:solidFill>
              </a:rPr>
              <a:t>stratégique</a:t>
            </a:r>
            <a:r>
              <a:rPr lang="en-GB" dirty="0">
                <a:solidFill>
                  <a:srgbClr val="004494"/>
                </a:solidFill>
              </a:rPr>
              <a:t> des </a:t>
            </a:r>
            <a:r>
              <a:rPr lang="en-GB" dirty="0" err="1">
                <a:solidFill>
                  <a:srgbClr val="004494"/>
                </a:solidFill>
              </a:rPr>
              <a:t>ressources</a:t>
            </a:r>
            <a:r>
              <a:rPr lang="en-GB" dirty="0">
                <a:solidFill>
                  <a:srgbClr val="004494"/>
                </a:solidFill>
              </a:rPr>
              <a:t>, </a:t>
            </a:r>
            <a:r>
              <a:rPr lang="en-GB" dirty="0" err="1">
                <a:solidFill>
                  <a:srgbClr val="004494"/>
                </a:solidFill>
              </a:rPr>
              <a:t>relativement</a:t>
            </a:r>
            <a:r>
              <a:rPr lang="en-GB" dirty="0">
                <a:solidFill>
                  <a:srgbClr val="004494"/>
                </a:solidFill>
              </a:rPr>
              <a:t> aux </a:t>
            </a:r>
            <a:r>
              <a:rPr lang="en-GB" dirty="0" err="1">
                <a:solidFill>
                  <a:srgbClr val="004494"/>
                </a:solidFill>
              </a:rPr>
              <a:t>priorités</a:t>
            </a:r>
            <a:r>
              <a:rPr lang="en-GB" dirty="0">
                <a:solidFill>
                  <a:srgbClr val="004494"/>
                </a:solidFill>
              </a:rPr>
              <a:t> politiques </a:t>
            </a:r>
            <a:r>
              <a:rPr lang="en-GB" dirty="0" err="1">
                <a:solidFill>
                  <a:srgbClr val="004494"/>
                </a:solidFill>
              </a:rPr>
              <a:t>générales</a:t>
            </a:r>
            <a:endParaRPr lang="en-GB" dirty="0">
              <a:solidFill>
                <a:srgbClr val="004494"/>
              </a:solidFill>
            </a:endParaRPr>
          </a:p>
          <a:p>
            <a:pPr marL="755650" lvl="2" indent="-355600" defTabSz="457200">
              <a:spcBef>
                <a:spcPts val="600"/>
              </a:spcBef>
              <a:spcAft>
                <a:spcPts val="600"/>
              </a:spcAft>
              <a:buClr>
                <a:srgbClr val="004494"/>
              </a:buClr>
              <a:buSzPct val="100000"/>
              <a:buFont typeface="Arial" panose="020B0604020202020204" pitchFamily="34" charset="0"/>
              <a:buChar char="•"/>
              <a:defRPr/>
            </a:pPr>
            <a:r>
              <a:rPr lang="en-GB" dirty="0" err="1">
                <a:solidFill>
                  <a:srgbClr val="004494"/>
                </a:solidFill>
              </a:rPr>
              <a:t>Considérer</a:t>
            </a:r>
            <a:r>
              <a:rPr lang="en-GB" dirty="0">
                <a:solidFill>
                  <a:srgbClr val="004494"/>
                </a:solidFill>
              </a:rPr>
              <a:t> les implications </a:t>
            </a:r>
            <a:r>
              <a:rPr lang="en-GB" dirty="0" err="1">
                <a:solidFill>
                  <a:srgbClr val="004494"/>
                </a:solidFill>
              </a:rPr>
              <a:t>en</a:t>
            </a:r>
            <a:r>
              <a:rPr lang="en-GB" dirty="0">
                <a:solidFill>
                  <a:srgbClr val="004494"/>
                </a:solidFill>
              </a:rPr>
              <a:t> </a:t>
            </a:r>
            <a:r>
              <a:rPr lang="en-GB" dirty="0" err="1">
                <a:solidFill>
                  <a:srgbClr val="004494"/>
                </a:solidFill>
              </a:rPr>
              <a:t>termes</a:t>
            </a:r>
            <a:r>
              <a:rPr lang="en-GB" dirty="0">
                <a:solidFill>
                  <a:srgbClr val="004494"/>
                </a:solidFill>
              </a:rPr>
              <a:t> de </a:t>
            </a:r>
            <a:r>
              <a:rPr lang="en-GB" dirty="0" err="1">
                <a:solidFill>
                  <a:srgbClr val="004494"/>
                </a:solidFill>
              </a:rPr>
              <a:t>coûts</a:t>
            </a:r>
            <a:r>
              <a:rPr lang="en-GB" dirty="0">
                <a:solidFill>
                  <a:srgbClr val="004494"/>
                </a:solidFill>
              </a:rPr>
              <a:t> </a:t>
            </a:r>
            <a:r>
              <a:rPr lang="en-GB" dirty="0" err="1">
                <a:solidFill>
                  <a:srgbClr val="004494"/>
                </a:solidFill>
              </a:rPr>
              <a:t>récurrents</a:t>
            </a:r>
            <a:r>
              <a:rPr lang="en-GB" dirty="0">
                <a:solidFill>
                  <a:srgbClr val="004494"/>
                </a:solidFill>
              </a:rPr>
              <a:t> et </a:t>
            </a:r>
            <a:r>
              <a:rPr lang="en-GB" dirty="0" err="1">
                <a:solidFill>
                  <a:srgbClr val="004494"/>
                </a:solidFill>
              </a:rPr>
              <a:t>viabilité</a:t>
            </a:r>
            <a:r>
              <a:rPr lang="en-GB" dirty="0">
                <a:solidFill>
                  <a:srgbClr val="004494"/>
                </a:solidFill>
              </a:rPr>
              <a:t> </a:t>
            </a:r>
            <a:r>
              <a:rPr lang="en-GB" dirty="0" err="1">
                <a:solidFill>
                  <a:srgbClr val="004494"/>
                </a:solidFill>
              </a:rPr>
              <a:t>financière</a:t>
            </a:r>
            <a:endParaRPr lang="en-US" dirty="0">
              <a:solidFill>
                <a:srgbClr val="004494"/>
              </a:solidFill>
            </a:endParaRP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en-GB" sz="1600" dirty="0" err="1">
                <a:solidFill>
                  <a:srgbClr val="004494"/>
                </a:solidFill>
              </a:rPr>
              <a:t>Additionalité</a:t>
            </a:r>
            <a:r>
              <a:rPr lang="en-GB" sz="1600" dirty="0">
                <a:solidFill>
                  <a:srgbClr val="004494"/>
                </a:solidFill>
              </a:rPr>
              <a:t> </a:t>
            </a:r>
            <a:r>
              <a:rPr lang="fr-BE" sz="1600" dirty="0">
                <a:solidFill>
                  <a:srgbClr val="004494"/>
                </a:solidFill>
              </a:rPr>
              <a:t>≠</a:t>
            </a:r>
            <a:r>
              <a:rPr lang="en-GB" sz="1600" dirty="0">
                <a:solidFill>
                  <a:srgbClr val="004494"/>
                </a:solidFill>
              </a:rPr>
              <a:t> </a:t>
            </a:r>
            <a:r>
              <a:rPr lang="en-GB" sz="1600" dirty="0" err="1">
                <a:solidFill>
                  <a:srgbClr val="004494"/>
                </a:solidFill>
              </a:rPr>
              <a:t>ciblage</a:t>
            </a:r>
            <a:endParaRPr lang="en-US" sz="1600" dirty="0">
              <a:solidFill>
                <a:srgbClr val="004494"/>
              </a:solidFill>
            </a:endParaRP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en-GB" sz="1600" dirty="0" err="1">
                <a:solidFill>
                  <a:srgbClr val="004494"/>
                </a:solidFill>
              </a:rPr>
              <a:t>Parfois</a:t>
            </a:r>
            <a:r>
              <a:rPr lang="en-GB" sz="1600" dirty="0">
                <a:solidFill>
                  <a:srgbClr val="004494"/>
                </a:solidFill>
              </a:rPr>
              <a:t> pas </a:t>
            </a:r>
            <a:r>
              <a:rPr lang="en-GB" sz="1600" dirty="0" err="1">
                <a:solidFill>
                  <a:srgbClr val="004494"/>
                </a:solidFill>
              </a:rPr>
              <a:t>d’additionalité</a:t>
            </a:r>
            <a:r>
              <a:rPr lang="en-GB" sz="1600" dirty="0">
                <a:solidFill>
                  <a:srgbClr val="004494"/>
                </a:solidFill>
              </a:rPr>
              <a:t> au </a:t>
            </a:r>
            <a:r>
              <a:rPr lang="en-GB" sz="1600" dirty="0" err="1">
                <a:solidFill>
                  <a:srgbClr val="004494"/>
                </a:solidFill>
              </a:rPr>
              <a:t>niveau</a:t>
            </a:r>
            <a:r>
              <a:rPr lang="en-GB" sz="1600" dirty="0">
                <a:solidFill>
                  <a:srgbClr val="004494"/>
                </a:solidFill>
              </a:rPr>
              <a:t> </a:t>
            </a:r>
            <a:r>
              <a:rPr lang="en-GB" sz="1600" dirty="0" err="1">
                <a:solidFill>
                  <a:srgbClr val="004494"/>
                </a:solidFill>
              </a:rPr>
              <a:t>sectoriel</a:t>
            </a:r>
            <a:r>
              <a:rPr lang="en-GB" sz="1600" dirty="0">
                <a:solidFill>
                  <a:srgbClr val="004494"/>
                </a:solidFill>
              </a:rPr>
              <a:t> </a:t>
            </a:r>
            <a:r>
              <a:rPr lang="en-GB" sz="1600" dirty="0" err="1">
                <a:solidFill>
                  <a:srgbClr val="004494"/>
                </a:solidFill>
              </a:rPr>
              <a:t>mais</a:t>
            </a:r>
            <a:r>
              <a:rPr lang="en-GB" sz="1600" dirty="0">
                <a:solidFill>
                  <a:srgbClr val="004494"/>
                </a:solidFill>
              </a:rPr>
              <a:t> un </a:t>
            </a:r>
            <a:r>
              <a:rPr lang="en-GB" sz="1600" dirty="0" err="1">
                <a:solidFill>
                  <a:srgbClr val="004494"/>
                </a:solidFill>
              </a:rPr>
              <a:t>espace</a:t>
            </a:r>
            <a:r>
              <a:rPr lang="en-GB" sz="1600" dirty="0">
                <a:solidFill>
                  <a:srgbClr val="004494"/>
                </a:solidFill>
              </a:rPr>
              <a:t> </a:t>
            </a:r>
            <a:r>
              <a:rPr lang="en-GB" sz="1600" dirty="0" err="1">
                <a:solidFill>
                  <a:srgbClr val="004494"/>
                </a:solidFill>
              </a:rPr>
              <a:t>additionnel</a:t>
            </a:r>
            <a:r>
              <a:rPr lang="en-GB" sz="1600" dirty="0">
                <a:solidFill>
                  <a:srgbClr val="004494"/>
                </a:solidFill>
              </a:rPr>
              <a:t> au </a:t>
            </a:r>
            <a:r>
              <a:rPr lang="en-GB" sz="1600" dirty="0" err="1">
                <a:solidFill>
                  <a:srgbClr val="004494"/>
                </a:solidFill>
              </a:rPr>
              <a:t>niveau</a:t>
            </a:r>
            <a:r>
              <a:rPr lang="en-GB" sz="1600" dirty="0">
                <a:solidFill>
                  <a:srgbClr val="004494"/>
                </a:solidFill>
              </a:rPr>
              <a:t> macro </a:t>
            </a:r>
            <a:r>
              <a:rPr lang="en-GB" sz="1600" dirty="0" err="1">
                <a:solidFill>
                  <a:srgbClr val="004494"/>
                </a:solidFill>
              </a:rPr>
              <a:t>mais</a:t>
            </a:r>
            <a:r>
              <a:rPr lang="en-GB" sz="1600" dirty="0">
                <a:solidFill>
                  <a:srgbClr val="004494"/>
                </a:solidFill>
              </a:rPr>
              <a:t> focus sur dialogue, </a:t>
            </a:r>
            <a:r>
              <a:rPr lang="en-GB" sz="1600" dirty="0" err="1">
                <a:solidFill>
                  <a:srgbClr val="004494"/>
                </a:solidFill>
              </a:rPr>
              <a:t>incitations</a:t>
            </a:r>
            <a:r>
              <a:rPr lang="en-GB" sz="1600" dirty="0">
                <a:solidFill>
                  <a:srgbClr val="004494"/>
                </a:solidFill>
              </a:rPr>
              <a:t> et conditions de </a:t>
            </a:r>
            <a:r>
              <a:rPr lang="en-GB" sz="1600" dirty="0" err="1">
                <a:solidFill>
                  <a:srgbClr val="004494"/>
                </a:solidFill>
              </a:rPr>
              <a:t>résultats</a:t>
            </a:r>
            <a:endParaRPr lang="en-GB" sz="1600" dirty="0">
              <a:solidFill>
                <a:srgbClr val="004494"/>
              </a:solidFill>
            </a:endParaRPr>
          </a:p>
          <a:p>
            <a:pPr marL="0" lvl="1" indent="0" eaLnBrk="1" hangingPunct="1">
              <a:spcBef>
                <a:spcPts val="600"/>
              </a:spcBef>
              <a:spcAft>
                <a:spcPts val="600"/>
              </a:spcAft>
              <a:buClr>
                <a:schemeClr val="accent2"/>
              </a:buClr>
              <a:buFontTx/>
              <a:buNone/>
              <a:defRPr/>
            </a:pPr>
            <a:endParaRPr lang="fr-BE" sz="1800" dirty="0"/>
          </a:p>
          <a:p>
            <a:pPr>
              <a:spcBef>
                <a:spcPts val="600"/>
              </a:spcBef>
              <a:spcAft>
                <a:spcPts val="300"/>
              </a:spcAft>
              <a:defRPr/>
            </a:pPr>
            <a:endParaRPr lang="fr-BE" sz="1700" dirty="0"/>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5</a:t>
            </a:fld>
            <a:endParaRPr lang="fr-BE" sz="1100" b="1">
              <a:solidFill>
                <a:schemeClr val="bg1"/>
              </a:solidFill>
              <a:latin typeface="+mn-lt"/>
            </a:endParaRPr>
          </a:p>
        </p:txBody>
      </p:sp>
      <p:sp>
        <p:nvSpPr>
          <p:cNvPr id="7" name="TextBox 6">
            <a:extLst>
              <a:ext uri="{FF2B5EF4-FFF2-40B4-BE49-F238E27FC236}">
                <a16:creationId xmlns:a16="http://schemas.microsoft.com/office/drawing/2014/main" id="{034F0FF4-AFB2-4A77-82F4-FAB6CCF318D2}"/>
              </a:ext>
            </a:extLst>
          </p:cNvPr>
          <p:cNvSpPr txBox="1"/>
          <p:nvPr/>
        </p:nvSpPr>
        <p:spPr>
          <a:xfrm>
            <a:off x="592664" y="5681366"/>
            <a:ext cx="8415872" cy="815608"/>
          </a:xfrm>
          <a:prstGeom prst="rect">
            <a:avLst/>
          </a:prstGeom>
          <a:noFill/>
          <a:ln>
            <a:noFill/>
          </a:ln>
        </p:spPr>
        <p:txBody>
          <a:bodyPr wrap="square" rtlCol="0">
            <a:spAutoFit/>
          </a:bodyPr>
          <a:lstStyle/>
          <a:p>
            <a:pPr marL="355600" lvl="1" indent="0" eaLnBrk="1" hangingPunct="1">
              <a:spcBef>
                <a:spcPts val="1200"/>
              </a:spcBef>
              <a:spcAft>
                <a:spcPts val="600"/>
              </a:spcAft>
              <a:buClr>
                <a:schemeClr val="accent2">
                  <a:lumMod val="50000"/>
                </a:schemeClr>
              </a:buClr>
              <a:buNone/>
            </a:pPr>
            <a:r>
              <a:rPr lang="en-GB" sz="1600" dirty="0">
                <a:solidFill>
                  <a:srgbClr val="FF0000"/>
                </a:solidFill>
                <a:cs typeface="Tw Cen MT"/>
              </a:rPr>
              <a:t>Accent sur </a:t>
            </a:r>
            <a:r>
              <a:rPr lang="en-GB" sz="1600" dirty="0" err="1">
                <a:solidFill>
                  <a:srgbClr val="FF0000"/>
                </a:solidFill>
                <a:cs typeface="Tw Cen MT"/>
              </a:rPr>
              <a:t>l’efficacité</a:t>
            </a:r>
            <a:r>
              <a:rPr lang="en-GB" sz="1600" dirty="0">
                <a:solidFill>
                  <a:srgbClr val="FF0000"/>
                </a:solidFill>
                <a:cs typeface="Tw Cen MT"/>
              </a:rPr>
              <a:t> et </a:t>
            </a:r>
            <a:r>
              <a:rPr lang="en-GB" sz="1600" dirty="0" err="1">
                <a:solidFill>
                  <a:srgbClr val="FF0000"/>
                </a:solidFill>
                <a:cs typeface="Tw Cen MT"/>
              </a:rPr>
              <a:t>l’efficience</a:t>
            </a:r>
            <a:r>
              <a:rPr lang="en-GB" sz="1600" dirty="0">
                <a:solidFill>
                  <a:srgbClr val="FF0000"/>
                </a:solidFill>
                <a:cs typeface="Tw Cen MT"/>
              </a:rPr>
              <a:t> des politiques et </a:t>
            </a:r>
            <a:r>
              <a:rPr lang="en-GB" sz="1600" dirty="0" err="1">
                <a:solidFill>
                  <a:srgbClr val="FF0000"/>
                </a:solidFill>
                <a:cs typeface="Tw Cen MT"/>
              </a:rPr>
              <a:t>dépenses</a:t>
            </a:r>
            <a:r>
              <a:rPr lang="en-GB" sz="1600" dirty="0">
                <a:solidFill>
                  <a:srgbClr val="FF0000"/>
                </a:solidFill>
                <a:cs typeface="Tw Cen MT"/>
              </a:rPr>
              <a:t> </a:t>
            </a:r>
            <a:r>
              <a:rPr lang="en-GB" sz="1600" dirty="0" err="1">
                <a:solidFill>
                  <a:srgbClr val="FF0000"/>
                </a:solidFill>
                <a:cs typeface="Tw Cen MT"/>
              </a:rPr>
              <a:t>sectorielles</a:t>
            </a:r>
            <a:endParaRPr lang="en-GB" sz="1600" dirty="0">
              <a:solidFill>
                <a:srgbClr val="FF0000"/>
              </a:solidFill>
              <a:cs typeface="Tw Cen MT"/>
            </a:endParaRPr>
          </a:p>
          <a:p>
            <a:pPr marL="355600" lvl="1" indent="0" eaLnBrk="1" hangingPunct="1">
              <a:spcBef>
                <a:spcPts val="1200"/>
              </a:spcBef>
              <a:spcAft>
                <a:spcPts val="600"/>
              </a:spcAft>
              <a:buClr>
                <a:schemeClr val="accent2">
                  <a:lumMod val="50000"/>
                </a:schemeClr>
              </a:buClr>
              <a:buNone/>
            </a:pPr>
            <a:r>
              <a:rPr lang="fr-BE" sz="1600" dirty="0">
                <a:solidFill>
                  <a:srgbClr val="FF0000"/>
                </a:solidFill>
              </a:rPr>
              <a:t>Allocations budgétaires ne signifient pas forcément allocations exécutées</a:t>
            </a:r>
            <a:endParaRPr lang="en-US" sz="1600" dirty="0">
              <a:solidFill>
                <a:srgbClr val="FF0000"/>
              </a:solidFill>
              <a:cs typeface="Tw Cen MT"/>
            </a:endParaRPr>
          </a:p>
        </p:txBody>
      </p:sp>
      <p:pic>
        <p:nvPicPr>
          <p:cNvPr id="11" name="Image 6">
            <a:extLst>
              <a:ext uri="{FF2B5EF4-FFF2-40B4-BE49-F238E27FC236}">
                <a16:creationId xmlns:a16="http://schemas.microsoft.com/office/drawing/2014/main" id="{0CFD6CB1-3F7B-43D5-8924-675328FAD408}"/>
              </a:ext>
            </a:extLst>
          </p:cNvPr>
          <p:cNvPicPr>
            <a:picLocks noChangeAspect="1"/>
          </p:cNvPicPr>
          <p:nvPr/>
        </p:nvPicPr>
        <p:blipFill>
          <a:blip r:embed="rId3"/>
          <a:stretch>
            <a:fillRect/>
          </a:stretch>
        </p:blipFill>
        <p:spPr>
          <a:xfrm>
            <a:off x="94430" y="5445224"/>
            <a:ext cx="960405" cy="1318245"/>
          </a:xfrm>
          <a:prstGeom prst="rect">
            <a:avLst/>
          </a:prstGeom>
        </p:spPr>
      </p:pic>
    </p:spTree>
    <p:extLst>
      <p:ext uri="{BB962C8B-B14F-4D97-AF65-F5344CB8AC3E}">
        <p14:creationId xmlns:p14="http://schemas.microsoft.com/office/powerpoint/2010/main" val="295899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indent="0"/>
            <a:r>
              <a:rPr lang="fr-BE" sz="2000" cap="all">
                <a:solidFill>
                  <a:srgbClr val="004494"/>
                </a:solidFill>
                <a:latin typeface="+mn-lt"/>
              </a:rPr>
              <a:t>Calendrier des </a:t>
            </a:r>
            <a:br>
              <a:rPr lang="fr-BE" sz="2000" cap="all">
                <a:solidFill>
                  <a:srgbClr val="004494"/>
                </a:solidFill>
                <a:latin typeface="+mn-lt"/>
              </a:rPr>
            </a:br>
            <a:r>
              <a:rPr lang="fr-BE" sz="2000" cap="all">
                <a:solidFill>
                  <a:srgbClr val="004494"/>
                </a:solidFill>
                <a:latin typeface="+mn-lt"/>
              </a:rPr>
              <a:t>décaissements et durée : Prévisibilité de l’AB</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a:solidFill>
                <a:schemeClr val="bg1"/>
              </a:solidFill>
              <a:latin typeface="+mn-lt"/>
            </a:endParaRPr>
          </a:p>
        </p:txBody>
      </p:sp>
      <p:sp>
        <p:nvSpPr>
          <p:cNvPr id="19" name="TextBox 13">
            <a:extLst>
              <a:ext uri="{FF2B5EF4-FFF2-40B4-BE49-F238E27FC236}">
                <a16:creationId xmlns:a16="http://schemas.microsoft.com/office/drawing/2014/main" id="{E3DDD420-14A5-4E88-9071-9C9ECB60269B}"/>
              </a:ext>
            </a:extLst>
          </p:cNvPr>
          <p:cNvSpPr txBox="1"/>
          <p:nvPr/>
        </p:nvSpPr>
        <p:spPr>
          <a:xfrm>
            <a:off x="342000" y="1918573"/>
            <a:ext cx="8460000" cy="646331"/>
          </a:xfrm>
          <a:prstGeom prst="rect">
            <a:avLst/>
          </a:prstGeom>
          <a:noFill/>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defPPr>
              <a:defRPr lang="en-US"/>
            </a:defPPr>
            <a:lvl1pPr>
              <a:defRPr sz="2200" b="1">
                <a:solidFill>
                  <a:srgbClr val="000000"/>
                </a:solidFill>
                <a:cs typeface="Tw Cen MT"/>
              </a:defRPr>
            </a:lvl1pPr>
            <a:lvl2pPr marL="623888" lvl="1" indent="-623888">
              <a:tabLst>
                <a:tab pos="635000" algn="l"/>
              </a:tabLst>
              <a:defRPr sz="2300" b="1">
                <a:solidFill>
                  <a:srgbClr val="000000"/>
                </a:solidFill>
                <a:latin typeface="Tw Cen MT"/>
                <a:cs typeface="Tw Cen M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r-BE" sz="1800" dirty="0">
                <a:solidFill>
                  <a:srgbClr val="0F5494"/>
                </a:solidFill>
              </a:rPr>
              <a:t>Prévisibilité dans le court terme</a:t>
            </a:r>
            <a:r>
              <a:rPr lang="fr-BE" sz="1800" b="0" dirty="0">
                <a:solidFill>
                  <a:srgbClr val="0F5494"/>
                </a:solidFill>
              </a:rPr>
              <a:t>: s’aligner sur le cycle du budget et les flux de trésorerie</a:t>
            </a:r>
          </a:p>
        </p:txBody>
      </p:sp>
      <p:sp>
        <p:nvSpPr>
          <p:cNvPr id="20" name="Rectangle 19">
            <a:extLst>
              <a:ext uri="{FF2B5EF4-FFF2-40B4-BE49-F238E27FC236}">
                <a16:creationId xmlns:a16="http://schemas.microsoft.com/office/drawing/2014/main" id="{F90DFE3A-BD69-4214-B271-91120C7EB695}"/>
              </a:ext>
            </a:extLst>
          </p:cNvPr>
          <p:cNvSpPr/>
          <p:nvPr/>
        </p:nvSpPr>
        <p:spPr>
          <a:xfrm>
            <a:off x="4427984" y="2748014"/>
            <a:ext cx="3635997" cy="518272"/>
          </a:xfrm>
          <a:prstGeom prst="rect">
            <a:avLst/>
          </a:prstGeom>
          <a:solidFill>
            <a:srgbClr val="F5823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BE" sz="1800" b="1">
                <a:solidFill>
                  <a:schemeClr val="bg1"/>
                </a:solidFill>
              </a:rPr>
              <a:t>ANNEE N</a:t>
            </a:r>
          </a:p>
        </p:txBody>
      </p:sp>
      <p:sp>
        <p:nvSpPr>
          <p:cNvPr id="21" name="Rectangle 20">
            <a:extLst>
              <a:ext uri="{FF2B5EF4-FFF2-40B4-BE49-F238E27FC236}">
                <a16:creationId xmlns:a16="http://schemas.microsoft.com/office/drawing/2014/main" id="{512EC25A-598D-401F-AA05-148C21378596}"/>
              </a:ext>
            </a:extLst>
          </p:cNvPr>
          <p:cNvSpPr/>
          <p:nvPr/>
        </p:nvSpPr>
        <p:spPr>
          <a:xfrm>
            <a:off x="814085" y="2748014"/>
            <a:ext cx="3613897" cy="518272"/>
          </a:xfrm>
          <a:prstGeom prst="rect">
            <a:avLst/>
          </a:prstGeom>
          <a:solidFill>
            <a:srgbClr val="2D9E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BE" sz="1800" b="1">
                <a:solidFill>
                  <a:schemeClr val="bg1"/>
                </a:solidFill>
              </a:rPr>
              <a:t>ANNEE N-1</a:t>
            </a:r>
          </a:p>
        </p:txBody>
      </p:sp>
      <p:sp>
        <p:nvSpPr>
          <p:cNvPr id="22" name="Flèche vers le bas 6">
            <a:extLst>
              <a:ext uri="{FF2B5EF4-FFF2-40B4-BE49-F238E27FC236}">
                <a16:creationId xmlns:a16="http://schemas.microsoft.com/office/drawing/2014/main" id="{03B5B2D8-D4BA-4AF2-BBE3-08F6D631090A}"/>
              </a:ext>
            </a:extLst>
          </p:cNvPr>
          <p:cNvSpPr/>
          <p:nvPr/>
        </p:nvSpPr>
        <p:spPr>
          <a:xfrm rot="10800000">
            <a:off x="4740924" y="3375352"/>
            <a:ext cx="857250" cy="1205776"/>
          </a:xfrm>
          <a:prstGeom prst="downArrow">
            <a:avLst/>
          </a:prstGeom>
          <a:solidFill>
            <a:srgbClr val="F5823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BE" sz="1600"/>
          </a:p>
        </p:txBody>
      </p:sp>
      <p:sp>
        <p:nvSpPr>
          <p:cNvPr id="23" name="ZoneTexte 7">
            <a:extLst>
              <a:ext uri="{FF2B5EF4-FFF2-40B4-BE49-F238E27FC236}">
                <a16:creationId xmlns:a16="http://schemas.microsoft.com/office/drawing/2014/main" id="{2C596BB7-15C5-4EB7-83CB-438094D7D1AD}"/>
              </a:ext>
            </a:extLst>
          </p:cNvPr>
          <p:cNvSpPr txBox="1">
            <a:spLocks noChangeArrowheads="1"/>
          </p:cNvSpPr>
          <p:nvPr/>
        </p:nvSpPr>
        <p:spPr bwMode="auto">
          <a:xfrm>
            <a:off x="5436269" y="4057908"/>
            <a:ext cx="3160712"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eaLnBrk="1" hangingPunct="1"/>
            <a:r>
              <a:rPr lang="fr-BE" sz="1400" dirty="0">
                <a:solidFill>
                  <a:srgbClr val="292934"/>
                </a:solidFill>
                <a:latin typeface="+mn-lt"/>
                <a:cs typeface="Tw Cen MT"/>
              </a:rPr>
              <a:t>Décaissement en ligne avec les flux de trésorerie</a:t>
            </a:r>
          </a:p>
        </p:txBody>
      </p:sp>
      <p:sp>
        <p:nvSpPr>
          <p:cNvPr id="24" name="Rectangle 23">
            <a:extLst>
              <a:ext uri="{FF2B5EF4-FFF2-40B4-BE49-F238E27FC236}">
                <a16:creationId xmlns:a16="http://schemas.microsoft.com/office/drawing/2014/main" id="{CEFB90E2-7747-49EC-A8FB-55377740AECC}"/>
              </a:ext>
            </a:extLst>
          </p:cNvPr>
          <p:cNvSpPr/>
          <p:nvPr/>
        </p:nvSpPr>
        <p:spPr>
          <a:xfrm>
            <a:off x="1570482" y="3337723"/>
            <a:ext cx="2857500" cy="142875"/>
          </a:xfrm>
          <a:prstGeom prst="rect">
            <a:avLst/>
          </a:prstGeom>
          <a:solidFill>
            <a:srgbClr val="7030A0"/>
          </a:solidFill>
          <a:ln>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BE" sz="1600"/>
          </a:p>
        </p:txBody>
      </p:sp>
      <p:sp>
        <p:nvSpPr>
          <p:cNvPr id="25" name="ZoneTexte 10">
            <a:extLst>
              <a:ext uri="{FF2B5EF4-FFF2-40B4-BE49-F238E27FC236}">
                <a16:creationId xmlns:a16="http://schemas.microsoft.com/office/drawing/2014/main" id="{07A97683-20DB-48C4-890E-4DB7035D7E7E}"/>
              </a:ext>
            </a:extLst>
          </p:cNvPr>
          <p:cNvSpPr txBox="1">
            <a:spLocks noChangeArrowheads="1"/>
          </p:cNvSpPr>
          <p:nvPr/>
        </p:nvSpPr>
        <p:spPr bwMode="auto">
          <a:xfrm>
            <a:off x="543465" y="3507107"/>
            <a:ext cx="3929063"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algn="r" eaLnBrk="1" hangingPunct="1"/>
            <a:r>
              <a:rPr lang="fr-BE" sz="1400" dirty="0">
                <a:solidFill>
                  <a:srgbClr val="7030A0"/>
                </a:solidFill>
                <a:latin typeface="+mn-lt"/>
                <a:cs typeface="Tw Cen MT"/>
              </a:rPr>
              <a:t>Préparation du budget année N</a:t>
            </a:r>
          </a:p>
        </p:txBody>
      </p:sp>
      <p:sp>
        <p:nvSpPr>
          <p:cNvPr id="27" name="ZoneTexte 14">
            <a:extLst>
              <a:ext uri="{FF2B5EF4-FFF2-40B4-BE49-F238E27FC236}">
                <a16:creationId xmlns:a16="http://schemas.microsoft.com/office/drawing/2014/main" id="{9184681E-078E-41E9-92A0-B9A642DDAD55}"/>
              </a:ext>
            </a:extLst>
          </p:cNvPr>
          <p:cNvSpPr txBox="1">
            <a:spLocks noChangeArrowheads="1"/>
          </p:cNvSpPr>
          <p:nvPr/>
        </p:nvSpPr>
        <p:spPr bwMode="auto">
          <a:xfrm>
            <a:off x="301175" y="3990014"/>
            <a:ext cx="3237794" cy="738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algn="r" eaLnBrk="1" hangingPunct="1"/>
            <a:r>
              <a:rPr lang="fr-BE" sz="1400" dirty="0">
                <a:solidFill>
                  <a:srgbClr val="292934"/>
                </a:solidFill>
                <a:latin typeface="+mn-lt"/>
                <a:cs typeface="Tw Cen MT"/>
              </a:rPr>
              <a:t>Information sur les futurs décaissements fournie à temps</a:t>
            </a:r>
          </a:p>
          <a:p>
            <a:pPr algn="r" eaLnBrk="1" hangingPunct="1"/>
            <a:r>
              <a:rPr lang="fr-BE" sz="1400" dirty="0">
                <a:solidFill>
                  <a:srgbClr val="292934"/>
                </a:solidFill>
                <a:latin typeface="+mn-lt"/>
                <a:cs typeface="Tw Cen MT"/>
              </a:rPr>
              <a:t>pour la préparation du budget</a:t>
            </a:r>
          </a:p>
        </p:txBody>
      </p:sp>
      <p:sp>
        <p:nvSpPr>
          <p:cNvPr id="34" name="Flèche vers le bas 6">
            <a:extLst>
              <a:ext uri="{FF2B5EF4-FFF2-40B4-BE49-F238E27FC236}">
                <a16:creationId xmlns:a16="http://schemas.microsoft.com/office/drawing/2014/main" id="{51A35998-6512-4B26-8D55-2B62ABAEC8D1}"/>
              </a:ext>
            </a:extLst>
          </p:cNvPr>
          <p:cNvSpPr/>
          <p:nvPr/>
        </p:nvSpPr>
        <p:spPr>
          <a:xfrm rot="10800000">
            <a:off x="3545828" y="3866754"/>
            <a:ext cx="857250" cy="71437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BE" sz="1600"/>
          </a:p>
        </p:txBody>
      </p:sp>
      <p:sp>
        <p:nvSpPr>
          <p:cNvPr id="35" name="TextBox 1">
            <a:extLst>
              <a:ext uri="{FF2B5EF4-FFF2-40B4-BE49-F238E27FC236}">
                <a16:creationId xmlns:a16="http://schemas.microsoft.com/office/drawing/2014/main" id="{D73BBD49-ABB9-40F7-97F4-1D67CDCF77F5}"/>
              </a:ext>
            </a:extLst>
          </p:cNvPr>
          <p:cNvSpPr txBox="1"/>
          <p:nvPr/>
        </p:nvSpPr>
        <p:spPr>
          <a:xfrm>
            <a:off x="342000" y="4941168"/>
            <a:ext cx="8460000" cy="1477328"/>
          </a:xfrm>
          <a:prstGeom prst="rect">
            <a:avLst/>
          </a:prstGeom>
          <a:noFill/>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defPPr>
              <a:defRPr lang="en-US"/>
            </a:defPPr>
            <a:lvl1pPr>
              <a:defRPr sz="2200" b="1">
                <a:solidFill>
                  <a:srgbClr val="000000"/>
                </a:solidFill>
                <a:cs typeface="Tw Cen MT"/>
              </a:defRPr>
            </a:lvl1pPr>
            <a:lvl2pPr marL="623888" lvl="1" indent="-623888">
              <a:tabLst>
                <a:tab pos="635000" algn="l"/>
              </a:tabLst>
              <a:defRPr sz="2300" b="1">
                <a:solidFill>
                  <a:srgbClr val="000000"/>
                </a:solidFill>
                <a:latin typeface="Tw Cen MT"/>
                <a:cs typeface="Tw Cen M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r-BE" sz="1800" dirty="0">
                <a:solidFill>
                  <a:srgbClr val="0F5494"/>
                </a:solidFill>
              </a:rPr>
              <a:t>Prévisibilité à moyen terme</a:t>
            </a:r>
            <a:r>
              <a:rPr lang="fr-BE" sz="1800" b="0" dirty="0">
                <a:solidFill>
                  <a:srgbClr val="0F5494"/>
                </a:solidFill>
              </a:rPr>
              <a:t>: durée du contrat :</a:t>
            </a:r>
          </a:p>
          <a:p>
            <a:pPr marL="285750" indent="-285750">
              <a:buFont typeface="Arial"/>
              <a:buChar char="•"/>
            </a:pPr>
            <a:r>
              <a:rPr lang="fr-BE" sz="1800" b="0" dirty="0">
                <a:solidFill>
                  <a:srgbClr val="0F5494"/>
                </a:solidFill>
              </a:rPr>
              <a:t>C-ODD et CPRS (3-4 ans en principe) généralement renouvelé</a:t>
            </a:r>
          </a:p>
          <a:p>
            <a:pPr marL="285750" indent="-285750">
              <a:buFont typeface="Arial"/>
              <a:buChar char="•"/>
            </a:pPr>
            <a:r>
              <a:rPr lang="fr-BE" sz="1800" b="0" dirty="0">
                <a:solidFill>
                  <a:srgbClr val="0F5494"/>
                </a:solidFill>
              </a:rPr>
              <a:t>1- 3 ans pour CCER (dépendant de la volatilité de la situation)</a:t>
            </a:r>
          </a:p>
          <a:p>
            <a:pPr marL="285750" indent="-285750">
              <a:buFont typeface="Arial"/>
              <a:buChar char="•"/>
            </a:pPr>
            <a:endParaRPr lang="fr-BE" sz="1800" b="0" dirty="0">
              <a:solidFill>
                <a:srgbClr val="0F5494"/>
              </a:solidFill>
            </a:endParaRPr>
          </a:p>
          <a:p>
            <a:pPr marL="285750" indent="-285750">
              <a:buFont typeface="Arial"/>
              <a:buChar char="•"/>
            </a:pPr>
            <a:r>
              <a:rPr lang="fr-BE" sz="1800" dirty="0">
                <a:solidFill>
                  <a:srgbClr val="0F5494"/>
                </a:solidFill>
              </a:rPr>
              <a:t>Pas de tranches flottantes</a:t>
            </a:r>
          </a:p>
        </p:txBody>
      </p:sp>
    </p:spTree>
    <p:extLst>
      <p:ext uri="{BB962C8B-B14F-4D97-AF65-F5344CB8AC3E}">
        <p14:creationId xmlns:p14="http://schemas.microsoft.com/office/powerpoint/2010/main" val="1383552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animBg="1"/>
      <p:bldP spid="21" grpId="0" animBg="1"/>
      <p:bldP spid="22" grpId="0" animBg="1"/>
      <p:bldP spid="23" grpId="0"/>
      <p:bldP spid="24" grpId="0" animBg="1"/>
      <p:bldP spid="25" grpId="0"/>
      <p:bldP spid="27" grpId="0"/>
      <p:bldP spid="34" grpId="0" animBg="1"/>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a:solidFill>
                  <a:srgbClr val="004494"/>
                </a:solidFill>
                <a:latin typeface="+mn-lt"/>
              </a:rPr>
              <a:t>Plan Module 5</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fr-BE" sz="2000" i="0" dirty="0">
                <a:solidFill>
                  <a:srgbClr val="004494"/>
                </a:solidFill>
              </a:rPr>
              <a:t>Eléments Généraux</a:t>
            </a:r>
          </a:p>
          <a:p>
            <a:pPr marL="360363" indent="-360363">
              <a:spcBef>
                <a:spcPts val="1200"/>
              </a:spcBef>
              <a:spcAft>
                <a:spcPts val="1200"/>
              </a:spcAft>
              <a:buClrTx/>
              <a:buFontTx/>
              <a:buAutoNum type="arabicPeriod"/>
            </a:pPr>
            <a:r>
              <a:rPr lang="fr-BE" sz="2000" b="1" i="0" cap="all" dirty="0">
                <a:solidFill>
                  <a:srgbClr val="C00000"/>
                </a:solidFill>
              </a:rPr>
              <a:t>Tranches fixes, variables et indicateurs de décaissement</a:t>
            </a:r>
          </a:p>
          <a:p>
            <a:pPr marL="360363" indent="-360363">
              <a:spcBef>
                <a:spcPts val="1200"/>
              </a:spcBef>
              <a:spcAft>
                <a:spcPts val="1200"/>
              </a:spcAft>
              <a:buClrTx/>
              <a:buFontTx/>
              <a:buAutoNum type="arabicPeriod"/>
            </a:pPr>
            <a:r>
              <a:rPr lang="fr-BE" sz="2000" i="0" dirty="0">
                <a:solidFill>
                  <a:srgbClr val="004494"/>
                </a:solidFill>
              </a:rPr>
              <a:t>Mesures complémentaires</a:t>
            </a:r>
          </a:p>
          <a:p>
            <a:pPr marL="360363" indent="-360363">
              <a:spcBef>
                <a:spcPts val="1200"/>
              </a:spcBef>
              <a:spcAft>
                <a:spcPts val="1200"/>
              </a:spcAft>
              <a:buClrTx/>
              <a:buFontTx/>
              <a:buAutoNum type="arabicPeriod"/>
            </a:pPr>
            <a:r>
              <a:rPr lang="fr-BE" sz="2000" i="0" dirty="0">
                <a:solidFill>
                  <a:srgbClr val="004494"/>
                </a:solidFill>
              </a:rPr>
              <a:t>Mécanismes de coordination</a:t>
            </a:r>
          </a:p>
          <a:p>
            <a:pPr marL="360363" indent="-360363">
              <a:spcBef>
                <a:spcPts val="1200"/>
              </a:spcBef>
              <a:spcAft>
                <a:spcPts val="1200"/>
              </a:spcAft>
              <a:buClrTx/>
              <a:buFontTx/>
              <a:buAutoNum type="arabicPeriod"/>
            </a:pPr>
            <a:r>
              <a:rPr lang="fr-BE" sz="2000" i="0" dirty="0">
                <a:solidFill>
                  <a:srgbClr val="004494"/>
                </a:solidFill>
              </a:rPr>
              <a:t>Communication et visibilité</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Tree>
    <p:extLst>
      <p:ext uri="{BB962C8B-B14F-4D97-AF65-F5344CB8AC3E}">
        <p14:creationId xmlns:p14="http://schemas.microsoft.com/office/powerpoint/2010/main" val="787487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251520" y="1451799"/>
            <a:ext cx="8460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2400" cap="all" dirty="0">
                <a:latin typeface="+mn-lt"/>
              </a:rPr>
              <a:t>Tranches fixes (TF) vs tranches variables (TV)</a:t>
            </a:r>
          </a:p>
          <a:p>
            <a:pPr marL="0" algn="ctr"/>
            <a:endParaRPr lang="fr-BE" sz="2800" cap="all" dirty="0">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8</a:t>
            </a:fld>
            <a:endParaRPr lang="en-GB" sz="1100" b="1">
              <a:solidFill>
                <a:schemeClr val="bg1"/>
              </a:solidFill>
              <a:latin typeface="+mn-lt"/>
            </a:endParaRPr>
          </a:p>
        </p:txBody>
      </p:sp>
      <p:sp>
        <p:nvSpPr>
          <p:cNvPr id="16" name="Ellipse 15">
            <a:extLst>
              <a:ext uri="{FF2B5EF4-FFF2-40B4-BE49-F238E27FC236}">
                <a16:creationId xmlns:a16="http://schemas.microsoft.com/office/drawing/2014/main" id="{7A6F25A3-5CD9-4935-960E-2F66D67FABF4}"/>
              </a:ext>
            </a:extLst>
          </p:cNvPr>
          <p:cNvSpPr/>
          <p:nvPr/>
        </p:nvSpPr>
        <p:spPr bwMode="auto">
          <a:xfrm>
            <a:off x="971304" y="234143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7" name="Rectangle 16">
            <a:extLst>
              <a:ext uri="{FF2B5EF4-FFF2-40B4-BE49-F238E27FC236}">
                <a16:creationId xmlns:a16="http://schemas.microsoft.com/office/drawing/2014/main" id="{246F7E7A-43FF-46CC-9DAB-2C8A42F1A7B3}"/>
              </a:ext>
            </a:extLst>
          </p:cNvPr>
          <p:cNvSpPr/>
          <p:nvPr/>
        </p:nvSpPr>
        <p:spPr bwMode="auto">
          <a:xfrm>
            <a:off x="1656742" y="1835944"/>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4" name="Ellipse 23">
            <a:extLst>
              <a:ext uri="{FF2B5EF4-FFF2-40B4-BE49-F238E27FC236}">
                <a16:creationId xmlns:a16="http://schemas.microsoft.com/office/drawing/2014/main" id="{312615C2-F2EA-45EC-BD4E-A79C38BB750F}"/>
              </a:ext>
            </a:extLst>
          </p:cNvPr>
          <p:cNvSpPr/>
          <p:nvPr/>
        </p:nvSpPr>
        <p:spPr bwMode="auto">
          <a:xfrm>
            <a:off x="7287602" y="1835944"/>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4" name="Ellipse 53">
            <a:extLst>
              <a:ext uri="{FF2B5EF4-FFF2-40B4-BE49-F238E27FC236}">
                <a16:creationId xmlns:a16="http://schemas.microsoft.com/office/drawing/2014/main" id="{2D9D49FB-E167-4832-B969-D82A29F171E7}"/>
              </a:ext>
            </a:extLst>
          </p:cNvPr>
          <p:cNvSpPr/>
          <p:nvPr/>
        </p:nvSpPr>
        <p:spPr bwMode="auto">
          <a:xfrm>
            <a:off x="3217324" y="234143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8" name="Espace réservé du contenu 2">
            <a:extLst>
              <a:ext uri="{FF2B5EF4-FFF2-40B4-BE49-F238E27FC236}">
                <a16:creationId xmlns:a16="http://schemas.microsoft.com/office/drawing/2014/main" id="{5BC22796-05D7-441F-B6FF-55B6A2B62E17}"/>
              </a:ext>
            </a:extLst>
          </p:cNvPr>
          <p:cNvSpPr txBox="1">
            <a:spLocks/>
          </p:cNvSpPr>
          <p:nvPr/>
        </p:nvSpPr>
        <p:spPr bwMode="auto">
          <a:xfrm>
            <a:off x="4626355"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Modalités</a:t>
            </a:r>
          </a:p>
          <a:p>
            <a:pPr marL="0" indent="0" algn="ctr">
              <a:buNone/>
            </a:pPr>
            <a:r>
              <a:rPr lang="fr-BE" sz="1200" b="1" i="0" kern="0" dirty="0">
                <a:solidFill>
                  <a:schemeClr val="bg1"/>
                </a:solidFill>
                <a:latin typeface="+mj-lt"/>
              </a:rPr>
              <a:t>d’évaluation de chaque indicateur</a:t>
            </a:r>
          </a:p>
        </p:txBody>
      </p:sp>
      <p:sp>
        <p:nvSpPr>
          <p:cNvPr id="59" name="Ellipse 58">
            <a:extLst>
              <a:ext uri="{FF2B5EF4-FFF2-40B4-BE49-F238E27FC236}">
                <a16:creationId xmlns:a16="http://schemas.microsoft.com/office/drawing/2014/main" id="{5791F668-8ED9-4460-B89B-A366B4E46A4A}"/>
              </a:ext>
            </a:extLst>
          </p:cNvPr>
          <p:cNvSpPr/>
          <p:nvPr/>
        </p:nvSpPr>
        <p:spPr bwMode="auto">
          <a:xfrm>
            <a:off x="5452259" y="234000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63" name="Espace réservé du contenu 2">
            <a:extLst>
              <a:ext uri="{FF2B5EF4-FFF2-40B4-BE49-F238E27FC236}">
                <a16:creationId xmlns:a16="http://schemas.microsoft.com/office/drawing/2014/main" id="{22141EDC-DC1F-42EA-BCED-9589593D8F66}"/>
              </a:ext>
            </a:extLst>
          </p:cNvPr>
          <p:cNvSpPr txBox="1">
            <a:spLocks/>
          </p:cNvSpPr>
          <p:nvPr/>
        </p:nvSpPr>
        <p:spPr bwMode="auto">
          <a:xfrm>
            <a:off x="685819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Modalités</a:t>
            </a:r>
          </a:p>
          <a:p>
            <a:pPr marL="0" indent="0" algn="ctr">
              <a:buNone/>
            </a:pPr>
            <a:r>
              <a:rPr lang="fr-BE" sz="1200" b="1" i="0" kern="0" dirty="0">
                <a:solidFill>
                  <a:schemeClr val="bg1"/>
                </a:solidFill>
                <a:latin typeface="+mj-lt"/>
              </a:rPr>
              <a:t>d’évaluation de la performance globale</a:t>
            </a:r>
          </a:p>
        </p:txBody>
      </p:sp>
      <p:sp>
        <p:nvSpPr>
          <p:cNvPr id="64" name="Ellipse 63">
            <a:extLst>
              <a:ext uri="{FF2B5EF4-FFF2-40B4-BE49-F238E27FC236}">
                <a16:creationId xmlns:a16="http://schemas.microsoft.com/office/drawing/2014/main" id="{3C151081-D8F5-4080-9441-9F1BBE8CD2BF}"/>
              </a:ext>
            </a:extLst>
          </p:cNvPr>
          <p:cNvSpPr/>
          <p:nvPr/>
        </p:nvSpPr>
        <p:spPr bwMode="auto">
          <a:xfrm>
            <a:off x="7684094" y="234000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39" name="Rectangle 38">
            <a:extLst>
              <a:ext uri="{FF2B5EF4-FFF2-40B4-BE49-F238E27FC236}">
                <a16:creationId xmlns:a16="http://schemas.microsoft.com/office/drawing/2014/main" id="{C2602A4B-3DD5-4FFB-B80A-A86CB7DB55CE}"/>
              </a:ext>
            </a:extLst>
          </p:cNvPr>
          <p:cNvSpPr/>
          <p:nvPr/>
        </p:nvSpPr>
        <p:spPr bwMode="auto">
          <a:xfrm>
            <a:off x="778867" y="2571357"/>
            <a:ext cx="7537549" cy="3305915"/>
          </a:xfrm>
          <a:prstGeom prst="rect">
            <a:avLst/>
          </a:prstGeom>
          <a:solidFill>
            <a:schemeClr val="bg1"/>
          </a:solidFill>
          <a:ln w="28575" cap="flat" cmpd="sng" algn="ctr">
            <a:solidFill>
              <a:srgbClr val="28449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216000" lvl="1" indent="-216000">
              <a:spcBef>
                <a:spcPts val="1200"/>
              </a:spcBef>
              <a:spcAft>
                <a:spcPts val="600"/>
              </a:spcAft>
              <a:buClr>
                <a:schemeClr val="accent2"/>
              </a:buClr>
              <a:buFont typeface="Wingdings" panose="05000000000000000000" pitchFamily="2" charset="2"/>
              <a:buChar char="§"/>
              <a:defRPr/>
            </a:pPr>
            <a:r>
              <a:rPr lang="en-US" sz="2300" dirty="0">
                <a:solidFill>
                  <a:schemeClr val="tx1"/>
                </a:solidFill>
                <a:cs typeface="Tw Cen MT"/>
              </a:rPr>
              <a:t>TF </a:t>
            </a:r>
            <a:r>
              <a:rPr lang="en-US" sz="2300" dirty="0" err="1">
                <a:solidFill>
                  <a:schemeClr val="tx1"/>
                </a:solidFill>
                <a:cs typeface="Tw Cen MT"/>
              </a:rPr>
              <a:t>sont</a:t>
            </a:r>
            <a:r>
              <a:rPr lang="en-US" sz="2300" dirty="0">
                <a:solidFill>
                  <a:schemeClr val="tx1"/>
                </a:solidFill>
                <a:cs typeface="Tw Cen MT"/>
              </a:rPr>
              <a:t> </a:t>
            </a:r>
            <a:r>
              <a:rPr lang="en-US" sz="2300" dirty="0" err="1">
                <a:solidFill>
                  <a:srgbClr val="3366FF"/>
                </a:solidFill>
                <a:cs typeface="Tw Cen MT"/>
              </a:rPr>
              <a:t>associées</a:t>
            </a:r>
            <a:r>
              <a:rPr lang="en-US" sz="2300" dirty="0">
                <a:solidFill>
                  <a:srgbClr val="3366FF"/>
                </a:solidFill>
                <a:cs typeface="Tw Cen MT"/>
              </a:rPr>
              <a:t> aux conditions </a:t>
            </a:r>
            <a:r>
              <a:rPr lang="en-US" sz="2300" dirty="0" err="1">
                <a:solidFill>
                  <a:srgbClr val="3366FF"/>
                </a:solidFill>
                <a:cs typeface="Tw Cen MT"/>
              </a:rPr>
              <a:t>générales</a:t>
            </a:r>
            <a:r>
              <a:rPr lang="en-US" sz="2300" dirty="0">
                <a:solidFill>
                  <a:srgbClr val="3366FF"/>
                </a:solidFill>
                <a:cs typeface="Tw Cen MT"/>
              </a:rPr>
              <a:t> </a:t>
            </a:r>
            <a:r>
              <a:rPr lang="en-US" sz="2300" dirty="0">
                <a:solidFill>
                  <a:schemeClr val="tx1"/>
                </a:solidFill>
                <a:cs typeface="Tw Cen MT"/>
              </a:rPr>
              <a:t>(et le </a:t>
            </a:r>
            <a:r>
              <a:rPr lang="en-US" sz="2300" dirty="0" err="1">
                <a:solidFill>
                  <a:schemeClr val="tx1"/>
                </a:solidFill>
                <a:cs typeface="Tw Cen MT"/>
              </a:rPr>
              <a:t>cas</a:t>
            </a:r>
            <a:r>
              <a:rPr lang="en-US" sz="2300" dirty="0">
                <a:solidFill>
                  <a:schemeClr val="tx1"/>
                </a:solidFill>
                <a:cs typeface="Tw Cen MT"/>
              </a:rPr>
              <a:t> </a:t>
            </a:r>
            <a:r>
              <a:rPr lang="en-US" sz="2300" dirty="0" err="1">
                <a:solidFill>
                  <a:schemeClr val="tx1"/>
                </a:solidFill>
                <a:cs typeface="Tw Cen MT"/>
              </a:rPr>
              <a:t>échéant</a:t>
            </a:r>
            <a:r>
              <a:rPr lang="en-US" sz="2300" dirty="0">
                <a:solidFill>
                  <a:schemeClr val="tx1"/>
                </a:solidFill>
                <a:cs typeface="Tw Cen MT"/>
              </a:rPr>
              <a:t>, aux conditions </a:t>
            </a:r>
            <a:r>
              <a:rPr lang="en-US" sz="2300" dirty="0" err="1">
                <a:solidFill>
                  <a:schemeClr val="tx1"/>
                </a:solidFill>
                <a:cs typeface="Tw Cen MT"/>
              </a:rPr>
              <a:t>préalables</a:t>
            </a:r>
            <a:r>
              <a:rPr lang="en-US" sz="2300" dirty="0">
                <a:solidFill>
                  <a:schemeClr val="tx1"/>
                </a:solidFill>
                <a:cs typeface="Tw Cen MT"/>
              </a:rPr>
              <a:t>)</a:t>
            </a:r>
          </a:p>
          <a:p>
            <a:pPr marL="216000" lvl="1" indent="-216000" eaLnBrk="1" hangingPunct="1">
              <a:spcBef>
                <a:spcPts val="1200"/>
              </a:spcBef>
              <a:spcAft>
                <a:spcPts val="600"/>
              </a:spcAft>
              <a:buClr>
                <a:schemeClr val="accent2"/>
              </a:buClr>
              <a:buFont typeface="Wingdings" panose="05000000000000000000" pitchFamily="2" charset="2"/>
              <a:buChar char="§"/>
              <a:defRPr/>
            </a:pPr>
            <a:r>
              <a:rPr lang="en-US" sz="2300" dirty="0">
                <a:solidFill>
                  <a:schemeClr val="tx1"/>
                </a:solidFill>
                <a:cs typeface="Tw Cen MT"/>
              </a:rPr>
              <a:t>TV </a:t>
            </a:r>
            <a:r>
              <a:rPr lang="en-US" sz="2300" dirty="0" err="1">
                <a:solidFill>
                  <a:schemeClr val="tx1"/>
                </a:solidFill>
                <a:cs typeface="Tw Cen MT"/>
              </a:rPr>
              <a:t>sont</a:t>
            </a:r>
            <a:r>
              <a:rPr lang="en-US" sz="2300" dirty="0">
                <a:solidFill>
                  <a:schemeClr val="tx1"/>
                </a:solidFill>
                <a:cs typeface="Tw Cen MT"/>
              </a:rPr>
              <a:t> </a:t>
            </a:r>
            <a:r>
              <a:rPr lang="en-US" sz="2300" dirty="0" err="1">
                <a:solidFill>
                  <a:srgbClr val="3366FF"/>
                </a:solidFill>
                <a:cs typeface="Tw Cen MT"/>
              </a:rPr>
              <a:t>liées</a:t>
            </a:r>
            <a:r>
              <a:rPr lang="en-US" sz="2300" dirty="0">
                <a:solidFill>
                  <a:srgbClr val="3366FF"/>
                </a:solidFill>
                <a:cs typeface="Tw Cen MT"/>
              </a:rPr>
              <a:t> aux </a:t>
            </a:r>
            <a:r>
              <a:rPr lang="en-US" sz="2300" dirty="0" err="1">
                <a:solidFill>
                  <a:srgbClr val="3366FF"/>
                </a:solidFill>
                <a:cs typeface="Tw Cen MT"/>
              </a:rPr>
              <a:t>progrès</a:t>
            </a:r>
            <a:r>
              <a:rPr lang="en-US" sz="2300" dirty="0">
                <a:solidFill>
                  <a:srgbClr val="3366FF"/>
                </a:solidFill>
                <a:cs typeface="Tw Cen MT"/>
              </a:rPr>
              <a:t> </a:t>
            </a:r>
            <a:r>
              <a:rPr lang="en-US" sz="2300" dirty="0" err="1">
                <a:solidFill>
                  <a:srgbClr val="3366FF"/>
                </a:solidFill>
                <a:cs typeface="Tw Cen MT"/>
              </a:rPr>
              <a:t>accomplis</a:t>
            </a:r>
            <a:r>
              <a:rPr lang="en-US" sz="2300" dirty="0">
                <a:solidFill>
                  <a:srgbClr val="3366FF"/>
                </a:solidFill>
                <a:cs typeface="Tw Cen MT"/>
              </a:rPr>
              <a:t>, au regard d’un </a:t>
            </a:r>
            <a:r>
              <a:rPr lang="en-US" sz="2300" dirty="0" err="1">
                <a:solidFill>
                  <a:srgbClr val="3366FF"/>
                </a:solidFill>
                <a:cs typeface="Tw Cen MT"/>
              </a:rPr>
              <a:t>nombre</a:t>
            </a:r>
            <a:r>
              <a:rPr lang="en-US" sz="2300" dirty="0">
                <a:solidFill>
                  <a:srgbClr val="3366FF"/>
                </a:solidFill>
                <a:cs typeface="Tw Cen MT"/>
              </a:rPr>
              <a:t> </a:t>
            </a:r>
            <a:r>
              <a:rPr lang="en-US" sz="2300" dirty="0" err="1">
                <a:solidFill>
                  <a:srgbClr val="3366FF"/>
                </a:solidFill>
                <a:cs typeface="Tw Cen MT"/>
              </a:rPr>
              <a:t>convenu</a:t>
            </a:r>
            <a:r>
              <a:rPr lang="en-US" sz="2300" dirty="0">
                <a:solidFill>
                  <a:srgbClr val="3366FF"/>
                </a:solidFill>
                <a:cs typeface="Tw Cen MT"/>
              </a:rPr>
              <a:t> </a:t>
            </a:r>
            <a:r>
              <a:rPr lang="en-US" sz="2300" dirty="0" err="1">
                <a:solidFill>
                  <a:srgbClr val="3366FF"/>
                </a:solidFill>
                <a:cs typeface="Tw Cen MT"/>
              </a:rPr>
              <a:t>d’indicateurs</a:t>
            </a:r>
            <a:r>
              <a:rPr lang="en-US" sz="2300" dirty="0">
                <a:solidFill>
                  <a:srgbClr val="3366FF"/>
                </a:solidFill>
                <a:cs typeface="Tw Cen MT"/>
              </a:rPr>
              <a:t> de performance</a:t>
            </a:r>
            <a:r>
              <a:rPr lang="en-US" sz="2300" dirty="0">
                <a:solidFill>
                  <a:schemeClr val="tx1"/>
                </a:solidFill>
                <a:cs typeface="Tw Cen MT"/>
              </a:rPr>
              <a:t>, </a:t>
            </a:r>
            <a:r>
              <a:rPr lang="en-US" sz="2300" dirty="0" err="1">
                <a:solidFill>
                  <a:schemeClr val="tx1"/>
                </a:solidFill>
                <a:cs typeface="Tw Cen MT"/>
              </a:rPr>
              <a:t>en</a:t>
            </a:r>
            <a:r>
              <a:rPr lang="en-US" sz="2300" dirty="0">
                <a:solidFill>
                  <a:schemeClr val="tx1"/>
                </a:solidFill>
                <a:cs typeface="Tw Cen MT"/>
              </a:rPr>
              <a:t> addition aux conditions </a:t>
            </a:r>
            <a:r>
              <a:rPr lang="en-US" sz="2300" dirty="0" err="1">
                <a:solidFill>
                  <a:schemeClr val="tx1"/>
                </a:solidFill>
                <a:cs typeface="Tw Cen MT"/>
              </a:rPr>
              <a:t>générales</a:t>
            </a:r>
            <a:endParaRPr lang="en-US" sz="2300" dirty="0">
              <a:solidFill>
                <a:schemeClr val="tx1"/>
              </a:solidFill>
              <a:cs typeface="Tw Cen MT"/>
            </a:endParaRPr>
          </a:p>
        </p:txBody>
      </p:sp>
    </p:spTree>
    <p:extLst>
      <p:ext uri="{BB962C8B-B14F-4D97-AF65-F5344CB8AC3E}">
        <p14:creationId xmlns:p14="http://schemas.microsoft.com/office/powerpoint/2010/main" val="233826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54" grpId="0" animBg="1"/>
      <p:bldP spid="58" grpId="0"/>
      <p:bldP spid="59" grpId="0" animBg="1"/>
      <p:bldP spid="63" grpId="0"/>
      <p:bldP spid="6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26" name="Rectangle 25">
            <a:extLst>
              <a:ext uri="{FF2B5EF4-FFF2-40B4-BE49-F238E27FC236}">
                <a16:creationId xmlns:a16="http://schemas.microsoft.com/office/drawing/2014/main" id="{E0183033-5B6E-4D16-9485-9132F83C59CD}"/>
              </a:ext>
            </a:extLst>
          </p:cNvPr>
          <p:cNvSpPr/>
          <p:nvPr/>
        </p:nvSpPr>
        <p:spPr bwMode="auto">
          <a:xfrm>
            <a:off x="135626" y="3370265"/>
            <a:ext cx="2139070" cy="304888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286584" y="1442654"/>
            <a:ext cx="8460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2400" cap="all" dirty="0">
                <a:latin typeface="+mn-lt"/>
              </a:rPr>
              <a:t>Choix à opérer dans la conception</a:t>
            </a:r>
            <a:br>
              <a:rPr lang="fr-BE" sz="2400" cap="all" dirty="0">
                <a:latin typeface="+mn-lt"/>
              </a:rPr>
            </a:br>
            <a:r>
              <a:rPr lang="fr-BE" sz="2400" cap="all" dirty="0">
                <a:latin typeface="+mn-lt"/>
              </a:rPr>
              <a:t>des tranches variables</a:t>
            </a:r>
          </a:p>
          <a:p>
            <a:pPr marL="0" algn="ctr"/>
            <a:endParaRPr lang="fr-BE" sz="2800" cap="all" dirty="0">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9</a:t>
            </a:fld>
            <a:endParaRPr lang="en-GB" sz="1100" b="1">
              <a:solidFill>
                <a:schemeClr val="bg1"/>
              </a:solidFill>
              <a:latin typeface="+mn-lt"/>
            </a:endParaRPr>
          </a:p>
        </p:txBody>
      </p:sp>
      <p:sp>
        <p:nvSpPr>
          <p:cNvPr id="14" name="Flèche : pentagone 13">
            <a:extLst>
              <a:ext uri="{FF2B5EF4-FFF2-40B4-BE49-F238E27FC236}">
                <a16:creationId xmlns:a16="http://schemas.microsoft.com/office/drawing/2014/main" id="{1D3FE135-CF23-4EC5-A46A-3E5D679143FD}"/>
              </a:ext>
            </a:extLst>
          </p:cNvPr>
          <p:cNvSpPr/>
          <p:nvPr/>
        </p:nvSpPr>
        <p:spPr bwMode="auto">
          <a:xfrm rot="16200000">
            <a:off x="640173" y="1797481"/>
            <a:ext cx="1114976" cy="2125164"/>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5" name="Espace réservé du contenu 2">
            <a:extLst>
              <a:ext uri="{FF2B5EF4-FFF2-40B4-BE49-F238E27FC236}">
                <a16:creationId xmlns:a16="http://schemas.microsoft.com/office/drawing/2014/main" id="{A7A49DB9-A323-4153-9A0F-F5D37F4FC24D}"/>
              </a:ext>
            </a:extLst>
          </p:cNvPr>
          <p:cNvSpPr txBox="1">
            <a:spLocks/>
          </p:cNvSpPr>
          <p:nvPr/>
        </p:nvSpPr>
        <p:spPr bwMode="auto">
          <a:xfrm>
            <a:off x="135078" y="2753656"/>
            <a:ext cx="2125165" cy="674723"/>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Montant et échelonnement des tranches</a:t>
            </a:r>
          </a:p>
        </p:txBody>
      </p:sp>
      <p:sp>
        <p:nvSpPr>
          <p:cNvPr id="16" name="Ellipse 15">
            <a:extLst>
              <a:ext uri="{FF2B5EF4-FFF2-40B4-BE49-F238E27FC236}">
                <a16:creationId xmlns:a16="http://schemas.microsoft.com/office/drawing/2014/main" id="{7A6F25A3-5CD9-4935-960E-2F66D67FABF4}"/>
              </a:ext>
            </a:extLst>
          </p:cNvPr>
          <p:cNvSpPr/>
          <p:nvPr/>
        </p:nvSpPr>
        <p:spPr bwMode="auto">
          <a:xfrm>
            <a:off x="960982" y="2340664"/>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17" name="Rectangle 16">
            <a:extLst>
              <a:ext uri="{FF2B5EF4-FFF2-40B4-BE49-F238E27FC236}">
                <a16:creationId xmlns:a16="http://schemas.microsoft.com/office/drawing/2014/main" id="{246F7E7A-43FF-46CC-9DAB-2C8A42F1A7B3}"/>
              </a:ext>
            </a:extLst>
          </p:cNvPr>
          <p:cNvSpPr/>
          <p:nvPr/>
        </p:nvSpPr>
        <p:spPr bwMode="auto">
          <a:xfrm>
            <a:off x="1656742" y="1835944"/>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4" name="Ellipse 23">
            <a:extLst>
              <a:ext uri="{FF2B5EF4-FFF2-40B4-BE49-F238E27FC236}">
                <a16:creationId xmlns:a16="http://schemas.microsoft.com/office/drawing/2014/main" id="{312615C2-F2EA-45EC-BD4E-A79C38BB750F}"/>
              </a:ext>
            </a:extLst>
          </p:cNvPr>
          <p:cNvSpPr/>
          <p:nvPr/>
        </p:nvSpPr>
        <p:spPr bwMode="auto">
          <a:xfrm>
            <a:off x="7287602" y="1835944"/>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29" name="Espace réservé du contenu 8">
            <a:extLst>
              <a:ext uri="{FF2B5EF4-FFF2-40B4-BE49-F238E27FC236}">
                <a16:creationId xmlns:a16="http://schemas.microsoft.com/office/drawing/2014/main" id="{17EE0EA7-97CA-4C48-8493-09B9FA04A713}"/>
              </a:ext>
            </a:extLst>
          </p:cNvPr>
          <p:cNvSpPr txBox="1">
            <a:spLocks/>
          </p:cNvSpPr>
          <p:nvPr/>
        </p:nvSpPr>
        <p:spPr>
          <a:xfrm>
            <a:off x="142578" y="2105276"/>
            <a:ext cx="2125165" cy="53650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br>
              <a:rPr lang="fr-BE" sz="2000" b="1" i="0" strike="sngStrike" kern="0" dirty="0">
                <a:solidFill>
                  <a:srgbClr val="2D9E48"/>
                </a:solidFill>
                <a:latin typeface="+mn-lt"/>
              </a:rPr>
            </a:br>
            <a:r>
              <a:rPr lang="fr-BE" sz="2000" b="1" i="0" kern="0" dirty="0">
                <a:solidFill>
                  <a:srgbClr val="2D9E48"/>
                </a:solidFill>
                <a:latin typeface="+mn-lt"/>
              </a:rPr>
              <a:t>1</a:t>
            </a:r>
          </a:p>
        </p:txBody>
      </p:sp>
      <p:sp>
        <p:nvSpPr>
          <p:cNvPr id="53" name="Espace réservé du contenu 2">
            <a:extLst>
              <a:ext uri="{FF2B5EF4-FFF2-40B4-BE49-F238E27FC236}">
                <a16:creationId xmlns:a16="http://schemas.microsoft.com/office/drawing/2014/main" id="{40EEA4FB-F806-422B-B45D-3A039CC49CE1}"/>
              </a:ext>
            </a:extLst>
          </p:cNvPr>
          <p:cNvSpPr txBox="1">
            <a:spLocks/>
          </p:cNvSpPr>
          <p:nvPr/>
        </p:nvSpPr>
        <p:spPr bwMode="auto">
          <a:xfrm>
            <a:off x="239142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Sélection et pondération des indicateurs</a:t>
            </a:r>
          </a:p>
        </p:txBody>
      </p:sp>
      <p:sp>
        <p:nvSpPr>
          <p:cNvPr id="54" name="Ellipse 53">
            <a:extLst>
              <a:ext uri="{FF2B5EF4-FFF2-40B4-BE49-F238E27FC236}">
                <a16:creationId xmlns:a16="http://schemas.microsoft.com/office/drawing/2014/main" id="{2D9D49FB-E167-4832-B969-D82A29F171E7}"/>
              </a:ext>
            </a:extLst>
          </p:cNvPr>
          <p:cNvSpPr/>
          <p:nvPr/>
        </p:nvSpPr>
        <p:spPr bwMode="auto">
          <a:xfrm>
            <a:off x="3217324" y="234143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59" name="Ellipse 58">
            <a:extLst>
              <a:ext uri="{FF2B5EF4-FFF2-40B4-BE49-F238E27FC236}">
                <a16:creationId xmlns:a16="http://schemas.microsoft.com/office/drawing/2014/main" id="{5791F668-8ED9-4460-B89B-A366B4E46A4A}"/>
              </a:ext>
            </a:extLst>
          </p:cNvPr>
          <p:cNvSpPr/>
          <p:nvPr/>
        </p:nvSpPr>
        <p:spPr bwMode="auto">
          <a:xfrm>
            <a:off x="5452259" y="234000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63" name="Espace réservé du contenu 2">
            <a:extLst>
              <a:ext uri="{FF2B5EF4-FFF2-40B4-BE49-F238E27FC236}">
                <a16:creationId xmlns:a16="http://schemas.microsoft.com/office/drawing/2014/main" id="{22141EDC-DC1F-42EA-BCED-9589593D8F66}"/>
              </a:ext>
            </a:extLst>
          </p:cNvPr>
          <p:cNvSpPr txBox="1">
            <a:spLocks/>
          </p:cNvSpPr>
          <p:nvPr/>
        </p:nvSpPr>
        <p:spPr bwMode="auto">
          <a:xfrm>
            <a:off x="6858190" y="2801646"/>
            <a:ext cx="212516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200" b="1" i="0" kern="0" dirty="0">
                <a:solidFill>
                  <a:schemeClr val="bg1"/>
                </a:solidFill>
                <a:latin typeface="+mj-lt"/>
              </a:rPr>
              <a:t>Modalités</a:t>
            </a:r>
          </a:p>
          <a:p>
            <a:pPr marL="0" indent="0" algn="ctr">
              <a:buNone/>
            </a:pPr>
            <a:r>
              <a:rPr lang="fr-BE" sz="1200" b="1" i="0" kern="0" dirty="0">
                <a:solidFill>
                  <a:schemeClr val="bg1"/>
                </a:solidFill>
                <a:latin typeface="+mj-lt"/>
              </a:rPr>
              <a:t>d’évaluation de la performance globale</a:t>
            </a:r>
          </a:p>
        </p:txBody>
      </p:sp>
      <p:sp>
        <p:nvSpPr>
          <p:cNvPr id="64" name="Ellipse 63">
            <a:extLst>
              <a:ext uri="{FF2B5EF4-FFF2-40B4-BE49-F238E27FC236}">
                <a16:creationId xmlns:a16="http://schemas.microsoft.com/office/drawing/2014/main" id="{3C151081-D8F5-4080-9441-9F1BBE8CD2BF}"/>
              </a:ext>
            </a:extLst>
          </p:cNvPr>
          <p:cNvSpPr/>
          <p:nvPr/>
        </p:nvSpPr>
        <p:spPr bwMode="auto">
          <a:xfrm>
            <a:off x="7684094" y="2340000"/>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Verdana" pitchFamily="34" charset="0"/>
            </a:endParaRPr>
          </a:p>
        </p:txBody>
      </p:sp>
      <p:sp>
        <p:nvSpPr>
          <p:cNvPr id="36" name="ZoneTexte 35">
            <a:extLst>
              <a:ext uri="{FF2B5EF4-FFF2-40B4-BE49-F238E27FC236}">
                <a16:creationId xmlns:a16="http://schemas.microsoft.com/office/drawing/2014/main" id="{173FA557-1590-4875-8664-15D7FBA8BC74}"/>
              </a:ext>
            </a:extLst>
          </p:cNvPr>
          <p:cNvSpPr txBox="1"/>
          <p:nvPr/>
        </p:nvSpPr>
        <p:spPr>
          <a:xfrm>
            <a:off x="196669" y="3508553"/>
            <a:ext cx="2022626" cy="2800767"/>
          </a:xfrm>
          <a:prstGeom prst="rect">
            <a:avLst/>
          </a:prstGeom>
          <a:noFill/>
        </p:spPr>
        <p:txBody>
          <a:bodyPr wrap="square" rtlCol="0">
            <a:spAutoFit/>
          </a:bodyPr>
          <a:lstStyle/>
          <a:p>
            <a:pPr algn="ctr" defTabSz="939800"/>
            <a:r>
              <a:rPr lang="fr-BE" sz="1100" dirty="0">
                <a:solidFill>
                  <a:schemeClr val="tx1"/>
                </a:solidFill>
                <a:latin typeface="+mj-lt"/>
              </a:rPr>
              <a:t>Contexte: besoin de financement, dépendance à l’aide ou fragilité, appropriation des politiques, nouveauté ou risques de la politique, qualité du cadre de suivi</a:t>
            </a:r>
          </a:p>
          <a:p>
            <a:pPr algn="ctr" defTabSz="939800"/>
            <a:endParaRPr lang="fr-BE" sz="1100" dirty="0">
              <a:solidFill>
                <a:schemeClr val="tx1"/>
              </a:solidFill>
              <a:latin typeface="+mj-lt"/>
            </a:endParaRPr>
          </a:p>
          <a:p>
            <a:pPr algn="ctr" defTabSz="939800"/>
            <a:r>
              <a:rPr lang="fr-BE" sz="1100" dirty="0">
                <a:solidFill>
                  <a:schemeClr val="tx1"/>
                </a:solidFill>
                <a:latin typeface="+mj-lt"/>
              </a:rPr>
              <a:t>Équilibre entre prévisibilité et incitation</a:t>
            </a:r>
            <a:br>
              <a:rPr lang="fr-BE" sz="1100" dirty="0">
                <a:solidFill>
                  <a:schemeClr val="tx1"/>
                </a:solidFill>
                <a:latin typeface="+mj-lt"/>
              </a:rPr>
            </a:br>
            <a:r>
              <a:rPr lang="fr-BE" sz="1100" dirty="0">
                <a:solidFill>
                  <a:schemeClr val="tx1"/>
                </a:solidFill>
                <a:latin typeface="+mj-lt"/>
              </a:rPr>
              <a:t>à la performance</a:t>
            </a:r>
          </a:p>
          <a:p>
            <a:pPr algn="ctr" defTabSz="939800"/>
            <a:endParaRPr lang="fr-BE" sz="1100" dirty="0">
              <a:solidFill>
                <a:schemeClr val="tx1"/>
              </a:solidFill>
              <a:latin typeface="+mj-lt"/>
            </a:endParaRPr>
          </a:p>
          <a:p>
            <a:pPr algn="ctr" defTabSz="939800"/>
            <a:r>
              <a:rPr lang="fr-BE" sz="1100" dirty="0">
                <a:solidFill>
                  <a:schemeClr val="tx1"/>
                </a:solidFill>
                <a:latin typeface="+mj-lt"/>
              </a:rPr>
              <a:t>Répartition tranche fixe / tranche variable sur l’ensemble du </a:t>
            </a:r>
            <a:r>
              <a:rPr lang="fr-BE" sz="1100" dirty="0" err="1">
                <a:solidFill>
                  <a:schemeClr val="tx1"/>
                </a:solidFill>
                <a:latin typeface="+mj-lt"/>
              </a:rPr>
              <a:t>program-me</a:t>
            </a:r>
            <a:r>
              <a:rPr lang="fr-BE" sz="1100" dirty="0">
                <a:solidFill>
                  <a:schemeClr val="tx1"/>
                </a:solidFill>
                <a:latin typeface="+mj-lt"/>
              </a:rPr>
              <a:t> et chaque année</a:t>
            </a:r>
          </a:p>
        </p:txBody>
      </p:sp>
      <p:cxnSp>
        <p:nvCxnSpPr>
          <p:cNvPr id="7" name="Connecteur droit 6">
            <a:extLst>
              <a:ext uri="{FF2B5EF4-FFF2-40B4-BE49-F238E27FC236}">
                <a16:creationId xmlns:a16="http://schemas.microsoft.com/office/drawing/2014/main" id="{E7F66FBC-6004-4664-9526-E206ED91C2E9}"/>
              </a:ext>
            </a:extLst>
          </p:cNvPr>
          <p:cNvCxnSpPr>
            <a:cxnSpLocks/>
          </p:cNvCxnSpPr>
          <p:nvPr/>
        </p:nvCxnSpPr>
        <p:spPr bwMode="auto">
          <a:xfrm>
            <a:off x="1062407" y="4797152"/>
            <a:ext cx="291151" cy="0"/>
          </a:xfrm>
          <a:prstGeom prst="line">
            <a:avLst/>
          </a:prstGeom>
          <a:noFill/>
          <a:ln w="28575" cap="flat" cmpd="sng" algn="ctr">
            <a:solidFill>
              <a:srgbClr val="339649"/>
            </a:solidFill>
            <a:prstDash val="solid"/>
            <a:round/>
            <a:headEnd type="none" w="med" len="med"/>
            <a:tailEnd type="none" w="med" len="med"/>
          </a:ln>
          <a:effectLst/>
        </p:spPr>
      </p:cxnSp>
      <p:cxnSp>
        <p:nvCxnSpPr>
          <p:cNvPr id="84" name="Connecteur droit 83">
            <a:extLst>
              <a:ext uri="{FF2B5EF4-FFF2-40B4-BE49-F238E27FC236}">
                <a16:creationId xmlns:a16="http://schemas.microsoft.com/office/drawing/2014/main" id="{F8FA56EF-D4E4-4084-BC09-C5229FC74AA5}"/>
              </a:ext>
            </a:extLst>
          </p:cNvPr>
          <p:cNvCxnSpPr>
            <a:cxnSpLocks/>
          </p:cNvCxnSpPr>
          <p:nvPr/>
        </p:nvCxnSpPr>
        <p:spPr bwMode="auto">
          <a:xfrm>
            <a:off x="1062407" y="5442549"/>
            <a:ext cx="291151" cy="0"/>
          </a:xfrm>
          <a:prstGeom prst="line">
            <a:avLst/>
          </a:prstGeom>
          <a:noFill/>
          <a:ln w="28575" cap="flat" cmpd="sng" algn="ctr">
            <a:solidFill>
              <a:srgbClr val="339649"/>
            </a:solidFill>
            <a:prstDash val="solid"/>
            <a:round/>
            <a:headEnd type="none" w="med" len="med"/>
            <a:tailEnd type="none" w="med" len="med"/>
          </a:ln>
          <a:effectLst/>
        </p:spPr>
      </p:cxnSp>
    </p:spTree>
    <p:extLst>
      <p:ext uri="{BB962C8B-B14F-4D97-AF65-F5344CB8AC3E}">
        <p14:creationId xmlns:p14="http://schemas.microsoft.com/office/powerpoint/2010/main" val="2339655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14" grpId="0" animBg="1"/>
      <p:bldP spid="15" grpId="0"/>
      <p:bldP spid="16" grpId="0" animBg="1"/>
      <p:bldP spid="29" grpId="0"/>
      <p:bldP spid="53" grpId="0"/>
      <p:bldP spid="54" grpId="0" animBg="1"/>
      <p:bldP spid="59" grpId="0" animBg="1"/>
      <p:bldP spid="63" grpId="0"/>
      <p:bldP spid="64" grpId="0" animBg="1"/>
      <p:bldP spid="36" grpId="0"/>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9235</TotalTime>
  <Words>2636</Words>
  <Application>Microsoft Office PowerPoint</Application>
  <PresentationFormat>On-screen Show (4:3)</PresentationFormat>
  <Paragraphs>478</Paragraphs>
  <Slides>30</Slides>
  <Notes>29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ＭＳ Ｐゴシック</vt:lpstr>
      <vt:lpstr>Arial</vt:lpstr>
      <vt:lpstr>Calibri</vt:lpstr>
      <vt:lpstr>Courier New</vt:lpstr>
      <vt:lpstr>EC Square Sans Pro</vt:lpstr>
      <vt:lpstr>Times New Roman</vt:lpstr>
      <vt:lpstr>Tw Cen MT</vt:lpstr>
      <vt:lpstr>Verdana</vt:lpstr>
      <vt:lpstr>Wingdings</vt:lpstr>
      <vt:lpstr>Slide_Master</vt:lpstr>
      <vt:lpstr>Appui Budgétaire</vt:lpstr>
      <vt:lpstr>Plan Module 5</vt:lpstr>
      <vt:lpstr>PowerPoint Presentation</vt:lpstr>
      <vt:lpstr>Quel montant  pour l’appui budgétaire ?</vt:lpstr>
      <vt:lpstr>Additionnalité financière ou affectation</vt:lpstr>
      <vt:lpstr>Calendrier des  décaissements et durée : Prévisibilité de l’AB</vt:lpstr>
      <vt:lpstr>Plan Module 5</vt:lpstr>
      <vt:lpstr>PowerPoint Presentation</vt:lpstr>
      <vt:lpstr>PowerPoint Presentation</vt:lpstr>
      <vt:lpstr>Exemples de  distribution des tranches variables</vt:lpstr>
      <vt:lpstr>Distribution des  tranches dans le temps</vt:lpstr>
      <vt:lpstr>Programmation tranches variables en 2017</vt:lpstr>
      <vt:lpstr>PowerPoint Presentation</vt:lpstr>
      <vt:lpstr>Quels indicateurs  pour un appui budgétaire? </vt:lpstr>
      <vt:lpstr>Indicateurs pour décaissement des TV</vt:lpstr>
      <vt:lpstr>Fiche de documentation des indicateurs</vt:lpstr>
      <vt:lpstr>PowerPoint Presentation</vt:lpstr>
      <vt:lpstr>PowerPoint Presentation</vt:lpstr>
      <vt:lpstr>Plan Module 5</vt:lpstr>
      <vt:lpstr>Exemples  d’activités d’appuis complémentaires</vt:lpstr>
      <vt:lpstr>Deux options  pour le renforcement de capacités</vt:lpstr>
      <vt:lpstr>Niveaux  de capacités</vt:lpstr>
      <vt:lpstr>Bonnes pratiques  pour un appui complémentaire</vt:lpstr>
      <vt:lpstr>Plan Module 5</vt:lpstr>
      <vt:lpstr>Quand coordonner et avec qui ? </vt:lpstr>
      <vt:lpstr>Plan Module 5</vt:lpstr>
      <vt:lpstr>Communication  et visibilité</vt:lpstr>
      <vt:lpstr>Pièges à éviter</vt:lpstr>
      <vt:lpstr>Ne surchargez pas l’appui budgétaire!</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Florence Brosset-Heckel</cp:lastModifiedBy>
  <cp:revision>370</cp:revision>
  <dcterms:created xsi:type="dcterms:W3CDTF">2011-10-28T10:25:18Z</dcterms:created>
  <dcterms:modified xsi:type="dcterms:W3CDTF">2018-08-30T09:30:36Z</dcterms:modified>
</cp:coreProperties>
</file>