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8" r:id="rId2"/>
    <p:sldId id="287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99" r:id="rId15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llem" initials="w" lastIdx="0" clrIdx="0">
    <p:extLst/>
  </p:cmAuthor>
  <p:cmAuthor id="2" name="Cecilia Cortese" initials="CC" lastIdx="1" clrIdx="1">
    <p:extLst>
      <p:ext uri="{19B8F6BF-5375-455C-9EA6-DF929625EA0E}">
        <p15:presenceInfo xmlns:p15="http://schemas.microsoft.com/office/powerpoint/2012/main" userId="S-1-5-21-3696899713-1092277557-3387184092-227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9E48"/>
    <a:srgbClr val="1FACE0"/>
    <a:srgbClr val="0F5494"/>
    <a:srgbClr val="FF3300"/>
    <a:srgbClr val="FDB932"/>
    <a:srgbClr val="F5823C"/>
    <a:srgbClr val="7E8DB8"/>
    <a:srgbClr val="4F7FC5"/>
    <a:srgbClr val="7583C1"/>
    <a:srgbClr val="5E7C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82836" autoAdjust="0"/>
  </p:normalViewPr>
  <p:slideViewPr>
    <p:cSldViewPr>
      <p:cViewPr varScale="1">
        <p:scale>
          <a:sx n="69" d="100"/>
          <a:sy n="69" d="100"/>
        </p:scale>
        <p:origin x="1382" y="3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306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FCC3E5FE-A22E-4C99-9F04-9551C7813B5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4240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355"/>
            <a:ext cx="5438775" cy="446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0D581910-1000-4934-A4DB-C00CB7F3B0B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6181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29875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9033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3076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346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826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3814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4911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6941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628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55992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5612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34227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630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CF397374-FFED-4283-B087-0C6DD4EB9D19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1118AE-C847-402C-9085-059A323F5C7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DDF6EF-A12F-419C-A27B-ECF9C4D0DC3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2492375"/>
            <a:ext cx="8229600" cy="3529013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3E660EA-3F67-4F0F-8CA3-0689CF6FE49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B83C0C-BC65-4367-9B8A-060D4801009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131744-F467-4931-A657-D41D7AA5387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8C0E1D-0405-4A7C-BA37-9F37509426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0502AF-40B9-4FC6-8B1E-970A2E366E3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B52376-05C3-49F6-9F29-C997789D0F0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282F08-E945-4099-B772-D2632179313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AD23F8-2FEF-4843-9CDF-8BC54AFF927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1DF399-8D94-4DF9-BD72-1C280334067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602768D2-4A8B-4330-BAE2-D1472A5B1CDF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85850539-7066-47AD-98AB-308808A464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65400"/>
            <a:ext cx="9180512" cy="790575"/>
          </a:xfrm>
        </p:spPr>
        <p:txBody>
          <a:bodyPr/>
          <a:lstStyle/>
          <a:p>
            <a:pPr algn="ctr"/>
            <a:r>
              <a:rPr lang="fr-BE" sz="6000" dirty="0">
                <a:latin typeface="+mj-lt"/>
              </a:rPr>
              <a:t>Appui Budgétaire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3D59D5-FDBC-4BB9-A7AE-938E12A70C4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5594" y="3716338"/>
            <a:ext cx="8532812" cy="2305050"/>
          </a:xfrm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algn="ctr" eaLnBrk="1" hangingPunct="1">
              <a:defRPr/>
            </a:pPr>
            <a:r>
              <a:rPr lang="fr-BE" dirty="0">
                <a:ea typeface="+mn-ea"/>
                <a:cs typeface="+mn-cs"/>
              </a:rPr>
              <a:t>Module 7</a:t>
            </a:r>
          </a:p>
          <a:p>
            <a:pPr algn="ctr" eaLnBrk="1" hangingPunct="1">
              <a:defRPr/>
            </a:pPr>
            <a:endParaRPr lang="fr-BE" dirty="0">
              <a:ea typeface="+mn-ea"/>
              <a:cs typeface="+mn-cs"/>
            </a:endParaRPr>
          </a:p>
          <a:p>
            <a:pPr algn="ctr" eaLnBrk="1" hangingPunct="1">
              <a:defRPr/>
            </a:pPr>
            <a:r>
              <a:rPr lang="fr-BE" sz="3600" dirty="0"/>
              <a:t>Dialogue sur </a:t>
            </a:r>
            <a:r>
              <a:rPr lang="fr-BE" sz="3600"/>
              <a:t>les politiques</a:t>
            </a:r>
            <a:endParaRPr lang="en-GB" b="0" dirty="0"/>
          </a:p>
          <a:p>
            <a:pPr algn="ctr">
              <a:defRPr/>
            </a:pPr>
            <a:endParaRPr lang="fr-BE" b="0" dirty="0"/>
          </a:p>
          <a:p>
            <a:pPr algn="ctr" eaLnBrk="1" hangingPunct="1">
              <a:defRPr/>
            </a:pPr>
            <a:endParaRPr lang="en-GB" b="0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5984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Rectangle 84">
            <a:extLst>
              <a:ext uri="{FF2B5EF4-FFF2-40B4-BE49-F238E27FC236}">
                <a16:creationId xmlns:a16="http://schemas.microsoft.com/office/drawing/2014/main" id="{8E095452-4C53-44FD-8333-7540F8A446B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F758BD0A-6E08-4808-A6FF-AC2F531434FC}"/>
              </a:ext>
            </a:extLst>
          </p:cNvPr>
          <p:cNvSpPr/>
          <p:nvPr/>
        </p:nvSpPr>
        <p:spPr bwMode="auto">
          <a:xfrm>
            <a:off x="164520" y="5711711"/>
            <a:ext cx="8892000" cy="792000"/>
          </a:xfrm>
          <a:prstGeom prst="rect">
            <a:avLst/>
          </a:prstGeom>
          <a:solidFill>
            <a:srgbClr val="1FACE0">
              <a:alpha val="5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751E39E9-6C6D-4129-B89A-AD4CAD7AA21A}"/>
              </a:ext>
            </a:extLst>
          </p:cNvPr>
          <p:cNvSpPr/>
          <p:nvPr/>
        </p:nvSpPr>
        <p:spPr bwMode="auto">
          <a:xfrm>
            <a:off x="164520" y="4158598"/>
            <a:ext cx="8892000" cy="720000"/>
          </a:xfrm>
          <a:prstGeom prst="rect">
            <a:avLst/>
          </a:prstGeom>
          <a:solidFill>
            <a:srgbClr val="F5823C">
              <a:alpha val="5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2DF3EA2F-3B92-43FE-98AE-5BF6235354BF}"/>
              </a:ext>
            </a:extLst>
          </p:cNvPr>
          <p:cNvSpPr/>
          <p:nvPr/>
        </p:nvSpPr>
        <p:spPr bwMode="auto">
          <a:xfrm>
            <a:off x="164520" y="2852936"/>
            <a:ext cx="8892000" cy="828000"/>
          </a:xfrm>
          <a:prstGeom prst="rect">
            <a:avLst/>
          </a:prstGeom>
          <a:solidFill>
            <a:srgbClr val="2D9E48">
              <a:alpha val="5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86" name="Espace réservé du numéro de diapositive 9">
            <a:extLst>
              <a:ext uri="{FF2B5EF4-FFF2-40B4-BE49-F238E27FC236}">
                <a16:creationId xmlns:a16="http://schemas.microsoft.com/office/drawing/2014/main" id="{37CB71D5-64B6-4B77-A956-0A3127212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10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287570"/>
            <a:ext cx="8460000" cy="773278"/>
          </a:xfrm>
        </p:spPr>
        <p:txBody>
          <a:bodyPr/>
          <a:lstStyle/>
          <a:p>
            <a:pPr marL="0" eaLnBrk="0" hangingPunct="0">
              <a:defRPr/>
            </a:pPr>
            <a:r>
              <a:rPr lang="fr-BE" altLang="en-US" sz="2000" cap="all">
                <a:solidFill>
                  <a:srgbClr val="004494"/>
                </a:solidFill>
                <a:latin typeface="+mn-lt"/>
              </a:rPr>
              <a:t>Exemple de structure de coordination </a:t>
            </a:r>
            <a:br>
              <a:rPr lang="fr-BE" altLang="en-US" sz="2000" cap="all">
                <a:solidFill>
                  <a:srgbClr val="004494"/>
                </a:solidFill>
                <a:latin typeface="+mn-lt"/>
              </a:rPr>
            </a:br>
            <a:r>
              <a:rPr lang="fr-BE" altLang="en-US" sz="2000" cap="all">
                <a:solidFill>
                  <a:srgbClr val="004494"/>
                </a:solidFill>
                <a:latin typeface="+mn-lt"/>
              </a:rPr>
              <a:t>et de  dialogue au niveau sectoriel</a:t>
            </a:r>
            <a:endParaRPr lang="fr-BE" sz="2000" cap="all">
              <a:solidFill>
                <a:srgbClr val="004494"/>
              </a:solidFill>
              <a:latin typeface="+mn-lt"/>
            </a:endParaRPr>
          </a:p>
        </p:txBody>
      </p:sp>
      <p:sp>
        <p:nvSpPr>
          <p:cNvPr id="34" name="TextBox 16">
            <a:extLst>
              <a:ext uri="{FF2B5EF4-FFF2-40B4-BE49-F238E27FC236}">
                <a16:creationId xmlns:a16="http://schemas.microsoft.com/office/drawing/2014/main" id="{3772B5EB-F212-4163-BAC6-225C3EDFB1FC}"/>
              </a:ext>
            </a:extLst>
          </p:cNvPr>
          <p:cNvSpPr txBox="1"/>
          <p:nvPr/>
        </p:nvSpPr>
        <p:spPr>
          <a:xfrm>
            <a:off x="92731" y="1988840"/>
            <a:ext cx="36871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fr-BE" sz="1600" dirty="0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Dialogue politique avec l’UE / Commission </a:t>
            </a:r>
          </a:p>
        </p:txBody>
      </p:sp>
      <p:sp>
        <p:nvSpPr>
          <p:cNvPr id="35" name="TextBox 55">
            <a:extLst>
              <a:ext uri="{FF2B5EF4-FFF2-40B4-BE49-F238E27FC236}">
                <a16:creationId xmlns:a16="http://schemas.microsoft.com/office/drawing/2014/main" id="{6EBE1EC1-3453-4B2E-8575-B91FEBE1DF0B}"/>
              </a:ext>
            </a:extLst>
          </p:cNvPr>
          <p:cNvSpPr txBox="1"/>
          <p:nvPr/>
        </p:nvSpPr>
        <p:spPr>
          <a:xfrm>
            <a:off x="3888670" y="1988840"/>
            <a:ext cx="52194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fr-BE" sz="1600" dirty="0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Dialogue formel dans </a:t>
            </a:r>
            <a:r>
              <a:rPr lang="fr-BE" sz="1600" dirty="0">
                <a:solidFill>
                  <a:schemeClr val="accent6"/>
                </a:solidFill>
                <a:latin typeface="+mn-lt"/>
              </a:rPr>
              <a:t>le cadre de la structure de coordination nationale / sectorielle</a:t>
            </a:r>
            <a:endParaRPr lang="fr-BE" sz="1600" dirty="0">
              <a:solidFill>
                <a:schemeClr val="accent6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Forme libre : forme 15">
            <a:extLst>
              <a:ext uri="{FF2B5EF4-FFF2-40B4-BE49-F238E27FC236}">
                <a16:creationId xmlns:a16="http://schemas.microsoft.com/office/drawing/2014/main" id="{50712D4F-6510-42BD-B1C3-8A634A3F6533}"/>
              </a:ext>
            </a:extLst>
          </p:cNvPr>
          <p:cNvSpPr/>
          <p:nvPr/>
        </p:nvSpPr>
        <p:spPr>
          <a:xfrm>
            <a:off x="4746450" y="2974549"/>
            <a:ext cx="4218038" cy="584775"/>
          </a:xfrm>
          <a:custGeom>
            <a:avLst/>
            <a:gdLst>
              <a:gd name="connsiteX0" fmla="*/ 0 w 2313182"/>
              <a:gd name="connsiteY0" fmla="*/ 0 h 1148402"/>
              <a:gd name="connsiteX1" fmla="*/ 2313182 w 2313182"/>
              <a:gd name="connsiteY1" fmla="*/ 0 h 1148402"/>
              <a:gd name="connsiteX2" fmla="*/ 2313182 w 2313182"/>
              <a:gd name="connsiteY2" fmla="*/ 1148402 h 1148402"/>
              <a:gd name="connsiteX3" fmla="*/ 0 w 2313182"/>
              <a:gd name="connsiteY3" fmla="*/ 1148402 h 1148402"/>
              <a:gd name="connsiteX4" fmla="*/ 0 w 2313182"/>
              <a:gd name="connsiteY4" fmla="*/ 0 h 11484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3182" h="1148402">
                <a:moveTo>
                  <a:pt x="0" y="0"/>
                </a:moveTo>
                <a:lnTo>
                  <a:pt x="2313182" y="0"/>
                </a:lnTo>
                <a:lnTo>
                  <a:pt x="2313182" y="1148402"/>
                </a:lnTo>
                <a:lnTo>
                  <a:pt x="0" y="1148402"/>
                </a:lnTo>
                <a:lnTo>
                  <a:pt x="0" y="0"/>
                </a:lnTo>
                <a:close/>
              </a:path>
            </a:pathLst>
          </a:custGeom>
          <a:solidFill>
            <a:srgbClr val="0F5494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890" tIns="8890" rIns="8890" bIns="7771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BE" sz="1400" kern="1200" dirty="0">
                <a:solidFill>
                  <a:schemeClr val="bg1"/>
                </a:solidFill>
              </a:rPr>
              <a:t>Conseil au niveau national pour l’élaboration et la coordination des politiques</a:t>
            </a:r>
          </a:p>
        </p:txBody>
      </p:sp>
      <p:sp>
        <p:nvSpPr>
          <p:cNvPr id="54" name="Forme libre : forme 53">
            <a:extLst>
              <a:ext uri="{FF2B5EF4-FFF2-40B4-BE49-F238E27FC236}">
                <a16:creationId xmlns:a16="http://schemas.microsoft.com/office/drawing/2014/main" id="{1BA82E6D-1236-453E-9709-9E1A547B3C36}"/>
              </a:ext>
            </a:extLst>
          </p:cNvPr>
          <p:cNvSpPr/>
          <p:nvPr/>
        </p:nvSpPr>
        <p:spPr>
          <a:xfrm>
            <a:off x="3922921" y="4284598"/>
            <a:ext cx="1666796" cy="468000"/>
          </a:xfrm>
          <a:custGeom>
            <a:avLst/>
            <a:gdLst>
              <a:gd name="connsiteX0" fmla="*/ 0 w 1422147"/>
              <a:gd name="connsiteY0" fmla="*/ 0 h 603347"/>
              <a:gd name="connsiteX1" fmla="*/ 1422147 w 1422147"/>
              <a:gd name="connsiteY1" fmla="*/ 0 h 603347"/>
              <a:gd name="connsiteX2" fmla="*/ 1422147 w 1422147"/>
              <a:gd name="connsiteY2" fmla="*/ 603347 h 603347"/>
              <a:gd name="connsiteX3" fmla="*/ 0 w 1422147"/>
              <a:gd name="connsiteY3" fmla="*/ 603347 h 603347"/>
              <a:gd name="connsiteX4" fmla="*/ 0 w 1422147"/>
              <a:gd name="connsiteY4" fmla="*/ 0 h 603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2147" h="603347">
                <a:moveTo>
                  <a:pt x="0" y="0"/>
                </a:moveTo>
                <a:lnTo>
                  <a:pt x="1422147" y="0"/>
                </a:lnTo>
                <a:lnTo>
                  <a:pt x="1422147" y="603347"/>
                </a:lnTo>
                <a:lnTo>
                  <a:pt x="0" y="603347"/>
                </a:lnTo>
                <a:lnTo>
                  <a:pt x="0" y="0"/>
                </a:lnTo>
                <a:close/>
              </a:path>
            </a:pathLst>
          </a:custGeom>
          <a:solidFill>
            <a:srgbClr val="0F5494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" tIns="7620" rIns="7620" bIns="77719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BE" sz="1200" kern="1200" dirty="0">
                <a:solidFill>
                  <a:schemeClr val="bg1"/>
                </a:solidFill>
              </a:rPr>
              <a:t>SECTEUR I GROUPE de COORDINATION</a:t>
            </a:r>
          </a:p>
        </p:txBody>
      </p:sp>
      <p:sp>
        <p:nvSpPr>
          <p:cNvPr id="56" name="Forme libre : forme 55">
            <a:extLst>
              <a:ext uri="{FF2B5EF4-FFF2-40B4-BE49-F238E27FC236}">
                <a16:creationId xmlns:a16="http://schemas.microsoft.com/office/drawing/2014/main" id="{9BD54875-62DC-4D4F-8605-6A90A1A58CC2}"/>
              </a:ext>
            </a:extLst>
          </p:cNvPr>
          <p:cNvSpPr/>
          <p:nvPr/>
        </p:nvSpPr>
        <p:spPr>
          <a:xfrm>
            <a:off x="3864858" y="5819711"/>
            <a:ext cx="1356503" cy="576000"/>
          </a:xfrm>
          <a:custGeom>
            <a:avLst/>
            <a:gdLst>
              <a:gd name="connsiteX0" fmla="*/ 0 w 1356503"/>
              <a:gd name="connsiteY0" fmla="*/ 0 h 550766"/>
              <a:gd name="connsiteX1" fmla="*/ 1356503 w 1356503"/>
              <a:gd name="connsiteY1" fmla="*/ 0 h 550766"/>
              <a:gd name="connsiteX2" fmla="*/ 1356503 w 1356503"/>
              <a:gd name="connsiteY2" fmla="*/ 550766 h 550766"/>
              <a:gd name="connsiteX3" fmla="*/ 0 w 1356503"/>
              <a:gd name="connsiteY3" fmla="*/ 550766 h 550766"/>
              <a:gd name="connsiteX4" fmla="*/ 0 w 1356503"/>
              <a:gd name="connsiteY4" fmla="*/ 0 h 550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6503" h="550766">
                <a:moveTo>
                  <a:pt x="0" y="0"/>
                </a:moveTo>
                <a:lnTo>
                  <a:pt x="1356503" y="0"/>
                </a:lnTo>
                <a:lnTo>
                  <a:pt x="1356503" y="550766"/>
                </a:lnTo>
                <a:lnTo>
                  <a:pt x="0" y="550766"/>
                </a:lnTo>
                <a:lnTo>
                  <a:pt x="0" y="0"/>
                </a:lnTo>
                <a:close/>
              </a:path>
            </a:pathLst>
          </a:custGeom>
          <a:solidFill>
            <a:srgbClr val="0F5494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" tIns="7620" rIns="7620" bIns="77719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BE" sz="1200" kern="1200">
                <a:solidFill>
                  <a:schemeClr val="bg1"/>
                </a:solidFill>
              </a:rPr>
              <a:t>Groupe de travail </a:t>
            </a:r>
          </a:p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BE" sz="1200" kern="1200">
                <a:solidFill>
                  <a:schemeClr val="bg1"/>
                </a:solidFill>
              </a:rPr>
              <a:t>sous-secteur A</a:t>
            </a:r>
          </a:p>
        </p:txBody>
      </p:sp>
      <p:sp>
        <p:nvSpPr>
          <p:cNvPr id="59" name="Forme libre : forme 58">
            <a:extLst>
              <a:ext uri="{FF2B5EF4-FFF2-40B4-BE49-F238E27FC236}">
                <a16:creationId xmlns:a16="http://schemas.microsoft.com/office/drawing/2014/main" id="{D753D688-854D-4D02-BA36-83097DD5A2B2}"/>
              </a:ext>
            </a:extLst>
          </p:cNvPr>
          <p:cNvSpPr/>
          <p:nvPr/>
        </p:nvSpPr>
        <p:spPr>
          <a:xfrm>
            <a:off x="5295799" y="5819711"/>
            <a:ext cx="1152000" cy="576000"/>
          </a:xfrm>
          <a:custGeom>
            <a:avLst/>
            <a:gdLst>
              <a:gd name="connsiteX0" fmla="*/ 0 w 1599677"/>
              <a:gd name="connsiteY0" fmla="*/ 0 h 550766"/>
              <a:gd name="connsiteX1" fmla="*/ 1599677 w 1599677"/>
              <a:gd name="connsiteY1" fmla="*/ 0 h 550766"/>
              <a:gd name="connsiteX2" fmla="*/ 1599677 w 1599677"/>
              <a:gd name="connsiteY2" fmla="*/ 550766 h 550766"/>
              <a:gd name="connsiteX3" fmla="*/ 0 w 1599677"/>
              <a:gd name="connsiteY3" fmla="*/ 550766 h 550766"/>
              <a:gd name="connsiteX4" fmla="*/ 0 w 1599677"/>
              <a:gd name="connsiteY4" fmla="*/ 0 h 550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9677" h="550766">
                <a:moveTo>
                  <a:pt x="0" y="0"/>
                </a:moveTo>
                <a:lnTo>
                  <a:pt x="1599677" y="0"/>
                </a:lnTo>
                <a:lnTo>
                  <a:pt x="1599677" y="550766"/>
                </a:lnTo>
                <a:lnTo>
                  <a:pt x="0" y="550766"/>
                </a:lnTo>
                <a:lnTo>
                  <a:pt x="0" y="0"/>
                </a:lnTo>
                <a:close/>
              </a:path>
            </a:pathLst>
          </a:custGeom>
          <a:solidFill>
            <a:srgbClr val="0F5494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" tIns="7620" rIns="7620" bIns="77719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BE" sz="1200" kern="1200">
                <a:solidFill>
                  <a:schemeClr val="bg1"/>
                </a:solidFill>
              </a:rPr>
              <a:t>Groupe de travail sous-secteur B</a:t>
            </a:r>
          </a:p>
        </p:txBody>
      </p:sp>
      <p:sp>
        <p:nvSpPr>
          <p:cNvPr id="61" name="Forme libre : forme 60">
            <a:extLst>
              <a:ext uri="{FF2B5EF4-FFF2-40B4-BE49-F238E27FC236}">
                <a16:creationId xmlns:a16="http://schemas.microsoft.com/office/drawing/2014/main" id="{7FD4F930-6F80-4439-B36F-149D84419A13}"/>
              </a:ext>
            </a:extLst>
          </p:cNvPr>
          <p:cNvSpPr/>
          <p:nvPr/>
        </p:nvSpPr>
        <p:spPr>
          <a:xfrm>
            <a:off x="6559782" y="5819711"/>
            <a:ext cx="1152000" cy="576000"/>
          </a:xfrm>
          <a:custGeom>
            <a:avLst/>
            <a:gdLst>
              <a:gd name="connsiteX0" fmla="*/ 0 w 1399287"/>
              <a:gd name="connsiteY0" fmla="*/ 0 h 550766"/>
              <a:gd name="connsiteX1" fmla="*/ 1399287 w 1399287"/>
              <a:gd name="connsiteY1" fmla="*/ 0 h 550766"/>
              <a:gd name="connsiteX2" fmla="*/ 1399287 w 1399287"/>
              <a:gd name="connsiteY2" fmla="*/ 550766 h 550766"/>
              <a:gd name="connsiteX3" fmla="*/ 0 w 1399287"/>
              <a:gd name="connsiteY3" fmla="*/ 550766 h 550766"/>
              <a:gd name="connsiteX4" fmla="*/ 0 w 1399287"/>
              <a:gd name="connsiteY4" fmla="*/ 0 h 550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9287" h="550766">
                <a:moveTo>
                  <a:pt x="0" y="0"/>
                </a:moveTo>
                <a:lnTo>
                  <a:pt x="1399287" y="0"/>
                </a:lnTo>
                <a:lnTo>
                  <a:pt x="1399287" y="550766"/>
                </a:lnTo>
                <a:lnTo>
                  <a:pt x="0" y="550766"/>
                </a:lnTo>
                <a:lnTo>
                  <a:pt x="0" y="0"/>
                </a:lnTo>
                <a:close/>
              </a:path>
            </a:pathLst>
          </a:custGeom>
          <a:solidFill>
            <a:srgbClr val="0F5494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" tIns="7620" rIns="7620" bIns="77719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BE" sz="1200" kern="1200" dirty="0">
                <a:solidFill>
                  <a:schemeClr val="bg1"/>
                </a:solidFill>
              </a:rPr>
              <a:t>Groupe de travail sous-secteur C</a:t>
            </a:r>
          </a:p>
        </p:txBody>
      </p:sp>
      <p:sp>
        <p:nvSpPr>
          <p:cNvPr id="63" name="Forme libre : forme 62">
            <a:extLst>
              <a:ext uri="{FF2B5EF4-FFF2-40B4-BE49-F238E27FC236}">
                <a16:creationId xmlns:a16="http://schemas.microsoft.com/office/drawing/2014/main" id="{46F19019-6B74-4DBF-9565-376AEF37D0E8}"/>
              </a:ext>
            </a:extLst>
          </p:cNvPr>
          <p:cNvSpPr/>
          <p:nvPr/>
        </p:nvSpPr>
        <p:spPr>
          <a:xfrm>
            <a:off x="7808151" y="5819711"/>
            <a:ext cx="1152000" cy="576000"/>
          </a:xfrm>
          <a:custGeom>
            <a:avLst/>
            <a:gdLst>
              <a:gd name="connsiteX0" fmla="*/ 0 w 1350950"/>
              <a:gd name="connsiteY0" fmla="*/ 0 h 550766"/>
              <a:gd name="connsiteX1" fmla="*/ 1350950 w 1350950"/>
              <a:gd name="connsiteY1" fmla="*/ 0 h 550766"/>
              <a:gd name="connsiteX2" fmla="*/ 1350950 w 1350950"/>
              <a:gd name="connsiteY2" fmla="*/ 550766 h 550766"/>
              <a:gd name="connsiteX3" fmla="*/ 0 w 1350950"/>
              <a:gd name="connsiteY3" fmla="*/ 550766 h 550766"/>
              <a:gd name="connsiteX4" fmla="*/ 0 w 1350950"/>
              <a:gd name="connsiteY4" fmla="*/ 0 h 550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0950" h="550766">
                <a:moveTo>
                  <a:pt x="0" y="0"/>
                </a:moveTo>
                <a:lnTo>
                  <a:pt x="1350950" y="0"/>
                </a:lnTo>
                <a:lnTo>
                  <a:pt x="1350950" y="550766"/>
                </a:lnTo>
                <a:lnTo>
                  <a:pt x="0" y="550766"/>
                </a:lnTo>
                <a:lnTo>
                  <a:pt x="0" y="0"/>
                </a:lnTo>
                <a:close/>
              </a:path>
            </a:pathLst>
          </a:custGeom>
          <a:solidFill>
            <a:srgbClr val="0F5494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" tIns="7620" rIns="7620" bIns="77719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BE" sz="1200" kern="1200" dirty="0">
                <a:solidFill>
                  <a:schemeClr val="bg1"/>
                </a:solidFill>
              </a:rPr>
              <a:t>Groupe de travail sous-secteur D</a:t>
            </a:r>
          </a:p>
        </p:txBody>
      </p:sp>
      <p:sp>
        <p:nvSpPr>
          <p:cNvPr id="65" name="Forme libre : forme 64">
            <a:extLst>
              <a:ext uri="{FF2B5EF4-FFF2-40B4-BE49-F238E27FC236}">
                <a16:creationId xmlns:a16="http://schemas.microsoft.com/office/drawing/2014/main" id="{3444022E-47C9-4FAB-9859-F7751C7B8475}"/>
              </a:ext>
            </a:extLst>
          </p:cNvPr>
          <p:cNvSpPr/>
          <p:nvPr/>
        </p:nvSpPr>
        <p:spPr>
          <a:xfrm>
            <a:off x="4218017" y="5085240"/>
            <a:ext cx="2857907" cy="504000"/>
          </a:xfrm>
          <a:custGeom>
            <a:avLst/>
            <a:gdLst>
              <a:gd name="connsiteX0" fmla="*/ 0 w 1953004"/>
              <a:gd name="connsiteY0" fmla="*/ 0 h 550766"/>
              <a:gd name="connsiteX1" fmla="*/ 1953004 w 1953004"/>
              <a:gd name="connsiteY1" fmla="*/ 0 h 550766"/>
              <a:gd name="connsiteX2" fmla="*/ 1953004 w 1953004"/>
              <a:gd name="connsiteY2" fmla="*/ 550766 h 550766"/>
              <a:gd name="connsiteX3" fmla="*/ 0 w 1953004"/>
              <a:gd name="connsiteY3" fmla="*/ 550766 h 550766"/>
              <a:gd name="connsiteX4" fmla="*/ 0 w 1953004"/>
              <a:gd name="connsiteY4" fmla="*/ 0 h 550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3004" h="550766">
                <a:moveTo>
                  <a:pt x="0" y="0"/>
                </a:moveTo>
                <a:lnTo>
                  <a:pt x="1953004" y="0"/>
                </a:lnTo>
                <a:lnTo>
                  <a:pt x="1953004" y="550766"/>
                </a:lnTo>
                <a:lnTo>
                  <a:pt x="0" y="550766"/>
                </a:lnTo>
                <a:lnTo>
                  <a:pt x="0" y="0"/>
                </a:lnTo>
                <a:close/>
              </a:path>
            </a:pathLst>
          </a:custGeom>
          <a:solidFill>
            <a:srgbClr val="0F5494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" tIns="7620" rIns="7620" bIns="77719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BE" sz="1200" kern="1200">
                <a:solidFill>
                  <a:schemeClr val="bg1"/>
                </a:solidFill>
              </a:rPr>
              <a:t>GROUPE DE COORDINATION I Secrétariat </a:t>
            </a:r>
          </a:p>
        </p:txBody>
      </p:sp>
      <p:sp>
        <p:nvSpPr>
          <p:cNvPr id="67" name="Forme libre : forme 66">
            <a:extLst>
              <a:ext uri="{FF2B5EF4-FFF2-40B4-BE49-F238E27FC236}">
                <a16:creationId xmlns:a16="http://schemas.microsoft.com/office/drawing/2014/main" id="{BB946884-571B-4C25-92BC-C111A4A4B478}"/>
              </a:ext>
            </a:extLst>
          </p:cNvPr>
          <p:cNvSpPr/>
          <p:nvPr/>
        </p:nvSpPr>
        <p:spPr>
          <a:xfrm>
            <a:off x="5652240" y="4284598"/>
            <a:ext cx="1080000" cy="468000"/>
          </a:xfrm>
          <a:custGeom>
            <a:avLst/>
            <a:gdLst>
              <a:gd name="connsiteX0" fmla="*/ 0 w 1101360"/>
              <a:gd name="connsiteY0" fmla="*/ 0 h 550766"/>
              <a:gd name="connsiteX1" fmla="*/ 1101360 w 1101360"/>
              <a:gd name="connsiteY1" fmla="*/ 0 h 550766"/>
              <a:gd name="connsiteX2" fmla="*/ 1101360 w 1101360"/>
              <a:gd name="connsiteY2" fmla="*/ 550766 h 550766"/>
              <a:gd name="connsiteX3" fmla="*/ 0 w 1101360"/>
              <a:gd name="connsiteY3" fmla="*/ 550766 h 550766"/>
              <a:gd name="connsiteX4" fmla="*/ 0 w 1101360"/>
              <a:gd name="connsiteY4" fmla="*/ 0 h 550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01360" h="550766">
                <a:moveTo>
                  <a:pt x="0" y="0"/>
                </a:moveTo>
                <a:lnTo>
                  <a:pt x="1101360" y="0"/>
                </a:lnTo>
                <a:lnTo>
                  <a:pt x="1101360" y="550766"/>
                </a:lnTo>
                <a:lnTo>
                  <a:pt x="0" y="550766"/>
                </a:lnTo>
                <a:lnTo>
                  <a:pt x="0" y="0"/>
                </a:lnTo>
                <a:close/>
              </a:path>
            </a:pathLst>
          </a:custGeom>
          <a:solidFill>
            <a:srgbClr val="0F5494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" tIns="7620" rIns="7620" bIns="77719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BE" sz="1200" kern="1200" dirty="0">
                <a:solidFill>
                  <a:schemeClr val="bg1"/>
                </a:solidFill>
              </a:rPr>
              <a:t>SECTEUR II GROUPE</a:t>
            </a:r>
          </a:p>
        </p:txBody>
      </p:sp>
      <p:sp>
        <p:nvSpPr>
          <p:cNvPr id="69" name="Forme libre : forme 68">
            <a:extLst>
              <a:ext uri="{FF2B5EF4-FFF2-40B4-BE49-F238E27FC236}">
                <a16:creationId xmlns:a16="http://schemas.microsoft.com/office/drawing/2014/main" id="{BF502FFA-974C-4725-9E0F-B5D71863633E}"/>
              </a:ext>
            </a:extLst>
          </p:cNvPr>
          <p:cNvSpPr/>
          <p:nvPr/>
        </p:nvSpPr>
        <p:spPr>
          <a:xfrm>
            <a:off x="6804368" y="4284598"/>
            <a:ext cx="1080000" cy="468000"/>
          </a:xfrm>
          <a:custGeom>
            <a:avLst/>
            <a:gdLst>
              <a:gd name="connsiteX0" fmla="*/ 0 w 1255520"/>
              <a:gd name="connsiteY0" fmla="*/ 0 h 550766"/>
              <a:gd name="connsiteX1" fmla="*/ 1255520 w 1255520"/>
              <a:gd name="connsiteY1" fmla="*/ 0 h 550766"/>
              <a:gd name="connsiteX2" fmla="*/ 1255520 w 1255520"/>
              <a:gd name="connsiteY2" fmla="*/ 550766 h 550766"/>
              <a:gd name="connsiteX3" fmla="*/ 0 w 1255520"/>
              <a:gd name="connsiteY3" fmla="*/ 550766 h 550766"/>
              <a:gd name="connsiteX4" fmla="*/ 0 w 1255520"/>
              <a:gd name="connsiteY4" fmla="*/ 0 h 550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5520" h="550766">
                <a:moveTo>
                  <a:pt x="0" y="0"/>
                </a:moveTo>
                <a:lnTo>
                  <a:pt x="1255520" y="0"/>
                </a:lnTo>
                <a:lnTo>
                  <a:pt x="1255520" y="550766"/>
                </a:lnTo>
                <a:lnTo>
                  <a:pt x="0" y="550766"/>
                </a:lnTo>
                <a:lnTo>
                  <a:pt x="0" y="0"/>
                </a:lnTo>
                <a:close/>
              </a:path>
            </a:pathLst>
          </a:custGeom>
          <a:solidFill>
            <a:srgbClr val="0F5494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" tIns="7620" rIns="7620" bIns="77719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BE" sz="1200" kern="1200">
                <a:solidFill>
                  <a:schemeClr val="bg1"/>
                </a:solidFill>
              </a:rPr>
              <a:t>SECTEUR III GROUPE</a:t>
            </a:r>
          </a:p>
        </p:txBody>
      </p:sp>
      <p:sp>
        <p:nvSpPr>
          <p:cNvPr id="71" name="Forme libre : forme 70">
            <a:extLst>
              <a:ext uri="{FF2B5EF4-FFF2-40B4-BE49-F238E27FC236}">
                <a16:creationId xmlns:a16="http://schemas.microsoft.com/office/drawing/2014/main" id="{EEBC9BA1-A060-4908-932D-F03597B82324}"/>
              </a:ext>
            </a:extLst>
          </p:cNvPr>
          <p:cNvSpPr/>
          <p:nvPr/>
        </p:nvSpPr>
        <p:spPr>
          <a:xfrm>
            <a:off x="7941444" y="4284598"/>
            <a:ext cx="1080000" cy="468000"/>
          </a:xfrm>
          <a:custGeom>
            <a:avLst/>
            <a:gdLst>
              <a:gd name="connsiteX0" fmla="*/ 0 w 1038035"/>
              <a:gd name="connsiteY0" fmla="*/ 0 h 550766"/>
              <a:gd name="connsiteX1" fmla="*/ 1038035 w 1038035"/>
              <a:gd name="connsiteY1" fmla="*/ 0 h 550766"/>
              <a:gd name="connsiteX2" fmla="*/ 1038035 w 1038035"/>
              <a:gd name="connsiteY2" fmla="*/ 550766 h 550766"/>
              <a:gd name="connsiteX3" fmla="*/ 0 w 1038035"/>
              <a:gd name="connsiteY3" fmla="*/ 550766 h 550766"/>
              <a:gd name="connsiteX4" fmla="*/ 0 w 1038035"/>
              <a:gd name="connsiteY4" fmla="*/ 0 h 550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8035" h="550766">
                <a:moveTo>
                  <a:pt x="0" y="0"/>
                </a:moveTo>
                <a:lnTo>
                  <a:pt x="1038035" y="0"/>
                </a:lnTo>
                <a:lnTo>
                  <a:pt x="1038035" y="550766"/>
                </a:lnTo>
                <a:lnTo>
                  <a:pt x="0" y="550766"/>
                </a:lnTo>
                <a:lnTo>
                  <a:pt x="0" y="0"/>
                </a:lnTo>
                <a:close/>
              </a:path>
            </a:pathLst>
          </a:custGeom>
          <a:solidFill>
            <a:srgbClr val="0F5494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" tIns="7620" rIns="7620" bIns="77719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BE" sz="1200" kern="1200">
                <a:solidFill>
                  <a:schemeClr val="bg1"/>
                </a:solidFill>
              </a:rPr>
              <a:t>SECTEUR X GROUPE</a:t>
            </a:r>
          </a:p>
        </p:txBody>
      </p:sp>
      <p:sp>
        <p:nvSpPr>
          <p:cNvPr id="83" name="Forme libre : forme 82">
            <a:extLst>
              <a:ext uri="{FF2B5EF4-FFF2-40B4-BE49-F238E27FC236}">
                <a16:creationId xmlns:a16="http://schemas.microsoft.com/office/drawing/2014/main" id="{A847F7C2-F855-41E9-8D8F-5DB3643C8F47}"/>
              </a:ext>
            </a:extLst>
          </p:cNvPr>
          <p:cNvSpPr/>
          <p:nvPr/>
        </p:nvSpPr>
        <p:spPr>
          <a:xfrm>
            <a:off x="7542341" y="3789072"/>
            <a:ext cx="1422147" cy="288000"/>
          </a:xfrm>
          <a:custGeom>
            <a:avLst/>
            <a:gdLst>
              <a:gd name="connsiteX0" fmla="*/ 0 w 1422147"/>
              <a:gd name="connsiteY0" fmla="*/ 0 h 550766"/>
              <a:gd name="connsiteX1" fmla="*/ 1422147 w 1422147"/>
              <a:gd name="connsiteY1" fmla="*/ 0 h 550766"/>
              <a:gd name="connsiteX2" fmla="*/ 1422147 w 1422147"/>
              <a:gd name="connsiteY2" fmla="*/ 550766 h 550766"/>
              <a:gd name="connsiteX3" fmla="*/ 0 w 1422147"/>
              <a:gd name="connsiteY3" fmla="*/ 550766 h 550766"/>
              <a:gd name="connsiteX4" fmla="*/ 0 w 1422147"/>
              <a:gd name="connsiteY4" fmla="*/ 0 h 550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2147" h="550766">
                <a:moveTo>
                  <a:pt x="0" y="0"/>
                </a:moveTo>
                <a:lnTo>
                  <a:pt x="1422147" y="0"/>
                </a:lnTo>
                <a:lnTo>
                  <a:pt x="1422147" y="550766"/>
                </a:lnTo>
                <a:lnTo>
                  <a:pt x="0" y="550766"/>
                </a:lnTo>
                <a:lnTo>
                  <a:pt x="0" y="0"/>
                </a:lnTo>
                <a:close/>
              </a:path>
            </a:pathLst>
          </a:custGeom>
          <a:solidFill>
            <a:srgbClr val="0F5494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890" tIns="8890" rIns="8890" bIns="7771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BE" sz="1400" kern="1200" dirty="0">
                <a:solidFill>
                  <a:schemeClr val="bg1"/>
                </a:solidFill>
              </a:rPr>
              <a:t>Secrétariat</a:t>
            </a:r>
          </a:p>
        </p:txBody>
      </p:sp>
      <p:sp>
        <p:nvSpPr>
          <p:cNvPr id="88" name="Espace réservé du contenu 2">
            <a:extLst>
              <a:ext uri="{FF2B5EF4-FFF2-40B4-BE49-F238E27FC236}">
                <a16:creationId xmlns:a16="http://schemas.microsoft.com/office/drawing/2014/main" id="{AF165EC3-ADF5-4F37-8B9C-AE7598640F8D}"/>
              </a:ext>
            </a:extLst>
          </p:cNvPr>
          <p:cNvSpPr txBox="1">
            <a:spLocks/>
          </p:cNvSpPr>
          <p:nvPr/>
        </p:nvSpPr>
        <p:spPr bwMode="auto">
          <a:xfrm>
            <a:off x="164520" y="2955593"/>
            <a:ext cx="1671176" cy="6226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>
              <a:buNone/>
            </a:pPr>
            <a:r>
              <a:rPr lang="fr-BE" sz="1400" b="1" i="0" kern="0">
                <a:solidFill>
                  <a:schemeClr val="tx1"/>
                </a:solidFill>
                <a:latin typeface="+mn-lt"/>
              </a:rPr>
              <a:t>Dialogue de haut niveau</a:t>
            </a:r>
          </a:p>
        </p:txBody>
      </p:sp>
      <p:sp>
        <p:nvSpPr>
          <p:cNvPr id="106" name="Espace réservé du contenu 2">
            <a:extLst>
              <a:ext uri="{FF2B5EF4-FFF2-40B4-BE49-F238E27FC236}">
                <a16:creationId xmlns:a16="http://schemas.microsoft.com/office/drawing/2014/main" id="{BC3591C9-CE17-49E2-8FDC-1C92956C964B}"/>
              </a:ext>
            </a:extLst>
          </p:cNvPr>
          <p:cNvSpPr txBox="1">
            <a:spLocks/>
          </p:cNvSpPr>
          <p:nvPr/>
        </p:nvSpPr>
        <p:spPr bwMode="auto">
          <a:xfrm>
            <a:off x="253606" y="4207255"/>
            <a:ext cx="1671176" cy="6226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defTabSz="965200" eaLnBrk="1" hangingPunct="1">
              <a:lnSpc>
                <a:spcPct val="90000"/>
              </a:lnSpc>
              <a:buNone/>
            </a:pPr>
            <a:r>
              <a:rPr lang="fr-BE" sz="1400" b="1" i="0" kern="0" dirty="0">
                <a:solidFill>
                  <a:schemeClr val="tx1"/>
                </a:solidFill>
                <a:latin typeface="+mn-lt"/>
              </a:rPr>
              <a:t>Dialogue au niveau stratégique</a:t>
            </a:r>
          </a:p>
        </p:txBody>
      </p:sp>
      <p:sp>
        <p:nvSpPr>
          <p:cNvPr id="108" name="Espace réservé du contenu 2">
            <a:extLst>
              <a:ext uri="{FF2B5EF4-FFF2-40B4-BE49-F238E27FC236}">
                <a16:creationId xmlns:a16="http://schemas.microsoft.com/office/drawing/2014/main" id="{193C9F3A-EC6E-499E-AD8E-0E3A8196D536}"/>
              </a:ext>
            </a:extLst>
          </p:cNvPr>
          <p:cNvSpPr txBox="1">
            <a:spLocks/>
          </p:cNvSpPr>
          <p:nvPr/>
        </p:nvSpPr>
        <p:spPr bwMode="auto">
          <a:xfrm>
            <a:off x="251520" y="5796368"/>
            <a:ext cx="1671176" cy="6226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defTabSz="965200">
              <a:lnSpc>
                <a:spcPct val="90000"/>
              </a:lnSpc>
              <a:buNone/>
            </a:pPr>
            <a:r>
              <a:rPr lang="fr-BE" sz="1400" b="1" i="0" kern="0" dirty="0">
                <a:solidFill>
                  <a:schemeClr val="tx1"/>
                </a:solidFill>
                <a:latin typeface="+mn-lt"/>
              </a:rPr>
              <a:t>Dialogue au niveau opérationnel</a:t>
            </a:r>
          </a:p>
        </p:txBody>
      </p:sp>
      <p:sp>
        <p:nvSpPr>
          <p:cNvPr id="109" name="TextBox 11">
            <a:extLst>
              <a:ext uri="{FF2B5EF4-FFF2-40B4-BE49-F238E27FC236}">
                <a16:creationId xmlns:a16="http://schemas.microsoft.com/office/drawing/2014/main" id="{3D3CC3D6-35A5-4FB2-B59B-A5B9186BEA8D}"/>
              </a:ext>
            </a:extLst>
          </p:cNvPr>
          <p:cNvSpPr txBox="1"/>
          <p:nvPr/>
        </p:nvSpPr>
        <p:spPr>
          <a:xfrm>
            <a:off x="1691680" y="2541421"/>
            <a:ext cx="1980000" cy="4111895"/>
          </a:xfrm>
          <a:prstGeom prst="rect">
            <a:avLst/>
          </a:prstGeom>
          <a:solidFill>
            <a:schemeClr val="bg1"/>
          </a:solidFill>
          <a:ln>
            <a:solidFill>
              <a:srgbClr val="0F5494"/>
            </a:solidFill>
          </a:ln>
        </p:spPr>
        <p:txBody>
          <a:bodyPr wrap="square" rtlCol="0">
            <a:spAutoFit/>
          </a:bodyPr>
          <a:lstStyle/>
          <a:p>
            <a:pPr algn="ctr" defTabSz="577850" eaLnBrk="1" hangingPunct="1">
              <a:lnSpc>
                <a:spcPct val="90000"/>
              </a:lnSpc>
              <a:spcAft>
                <a:spcPct val="35000"/>
              </a:spcAft>
              <a:defRPr/>
            </a:pPr>
            <a:r>
              <a:rPr lang="fr-BE" sz="1600" b="1" dirty="0">
                <a:latin typeface="+mn-lt"/>
              </a:rPr>
              <a:t>Réunions et groupes de travail thématiques négociant et informant la relation de la CE avec le pays.</a:t>
            </a:r>
          </a:p>
          <a:p>
            <a:pPr algn="ctr" defTabSz="577850" eaLnBrk="1" hangingPunct="1">
              <a:lnSpc>
                <a:spcPct val="90000"/>
              </a:lnSpc>
              <a:spcAft>
                <a:spcPct val="35000"/>
              </a:spcAft>
              <a:defRPr/>
            </a:pPr>
            <a:r>
              <a:rPr lang="fr-BE" sz="1400" dirty="0">
                <a:latin typeface="+mn-lt"/>
              </a:rPr>
              <a:t>Par exemple : visites du commissaire ou de dirigeants, dialogue au titre de l’Article 8, négociations commerciales, conseils d’association, comités, etc. </a:t>
            </a:r>
          </a:p>
        </p:txBody>
      </p:sp>
      <p:cxnSp>
        <p:nvCxnSpPr>
          <p:cNvPr id="110" name="Straight Connector 49">
            <a:extLst>
              <a:ext uri="{FF2B5EF4-FFF2-40B4-BE49-F238E27FC236}">
                <a16:creationId xmlns:a16="http://schemas.microsoft.com/office/drawing/2014/main" id="{84BEFC90-DA64-4D37-BFFC-A08DFA12293B}"/>
              </a:ext>
            </a:extLst>
          </p:cNvPr>
          <p:cNvCxnSpPr>
            <a:cxnSpLocks/>
          </p:cNvCxnSpPr>
          <p:nvPr/>
        </p:nvCxnSpPr>
        <p:spPr bwMode="auto">
          <a:xfrm>
            <a:off x="3786178" y="2060848"/>
            <a:ext cx="0" cy="4464496"/>
          </a:xfrm>
          <a:prstGeom prst="line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123354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/>
      <p:bldP spid="104" grpId="0" animBg="1"/>
      <p:bldP spid="103" grpId="0" animBg="1"/>
      <p:bldP spid="34" grpId="0"/>
      <p:bldP spid="35" grpId="0"/>
      <p:bldP spid="16" grpId="0" animBg="1"/>
      <p:bldP spid="54" grpId="0" animBg="1"/>
      <p:bldP spid="56" grpId="0" animBg="1"/>
      <p:bldP spid="59" grpId="0" animBg="1"/>
      <p:bldP spid="61" grpId="0" animBg="1"/>
      <p:bldP spid="63" grpId="0" animBg="1"/>
      <p:bldP spid="65" grpId="0" animBg="1"/>
      <p:bldP spid="67" grpId="0" animBg="1"/>
      <p:bldP spid="69" grpId="0" animBg="1"/>
      <p:bldP spid="71" grpId="0" animBg="1"/>
      <p:bldP spid="83" grpId="0" animBg="1"/>
      <p:bldP spid="88" grpId="0"/>
      <p:bldP spid="106" grpId="0"/>
      <p:bldP spid="108" grpId="0"/>
      <p:bldP spid="10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196752"/>
            <a:ext cx="8460000" cy="773278"/>
          </a:xfrm>
        </p:spPr>
        <p:txBody>
          <a:bodyPr/>
          <a:lstStyle/>
          <a:p>
            <a:pPr marL="0" eaLnBrk="0" hangingPunct="0">
              <a:defRPr/>
            </a:pPr>
            <a:r>
              <a:rPr lang="fr-BE" sz="2400" cap="all">
                <a:solidFill>
                  <a:srgbClr val="004494"/>
                </a:solidFill>
                <a:latin typeface="+mn-lt"/>
              </a:rPr>
              <a:t>Soutien au dialogue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11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747C01FB-520C-4743-93FE-685A284764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745" y="2132434"/>
            <a:ext cx="8460000" cy="4392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355600" lvl="1" indent="-355600">
              <a:spcBef>
                <a:spcPts val="1200"/>
              </a:spcBef>
              <a:spcAft>
                <a:spcPts val="1200"/>
              </a:spcAft>
              <a:buClr>
                <a:srgbClr val="004494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2400" dirty="0">
                <a:solidFill>
                  <a:srgbClr val="004494"/>
                </a:solidFill>
              </a:rPr>
              <a:t>Les chefs de délégations </a:t>
            </a:r>
            <a:r>
              <a:rPr lang="fr-BE" sz="2400" b="0" dirty="0">
                <a:solidFill>
                  <a:srgbClr val="004494"/>
                </a:solidFill>
              </a:rPr>
              <a:t>sont responsables de conduire le dialogue et assurer la cohérence entre le dialogue politique et le dialogue sur les politiques. </a:t>
            </a:r>
          </a:p>
          <a:p>
            <a:pPr marL="355600" lvl="1" indent="-355600">
              <a:spcBef>
                <a:spcPts val="1200"/>
              </a:spcBef>
              <a:spcAft>
                <a:spcPts val="1200"/>
              </a:spcAft>
              <a:buClr>
                <a:srgbClr val="004494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2400" dirty="0">
                <a:solidFill>
                  <a:srgbClr val="004494"/>
                </a:solidFill>
              </a:rPr>
              <a:t>Les directions géographiques </a:t>
            </a:r>
            <a:r>
              <a:rPr lang="fr-BE" sz="2400" b="0" dirty="0">
                <a:solidFill>
                  <a:srgbClr val="004494"/>
                </a:solidFill>
              </a:rPr>
              <a:t>peuvent soutenir la stratégie de dialogue. </a:t>
            </a:r>
          </a:p>
          <a:p>
            <a:pPr marL="355600" lvl="1" indent="-355600">
              <a:spcBef>
                <a:spcPts val="1200"/>
              </a:spcBef>
              <a:spcAft>
                <a:spcPts val="1200"/>
              </a:spcAft>
              <a:buClr>
                <a:srgbClr val="004494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2400" dirty="0">
                <a:solidFill>
                  <a:srgbClr val="004494"/>
                </a:solidFill>
              </a:rPr>
              <a:t>Le SEAE </a:t>
            </a:r>
            <a:r>
              <a:rPr lang="fr-BE" sz="2400" b="0" dirty="0">
                <a:solidFill>
                  <a:srgbClr val="004494"/>
                </a:solidFill>
              </a:rPr>
              <a:t>est chef de file pour ce qui concerne les risques politiques et la priorisation du dialogue politique. </a:t>
            </a:r>
          </a:p>
        </p:txBody>
      </p:sp>
    </p:spTree>
    <p:extLst>
      <p:ext uri="{BB962C8B-B14F-4D97-AF65-F5344CB8AC3E}">
        <p14:creationId xmlns:p14="http://schemas.microsoft.com/office/powerpoint/2010/main" val="390869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25" name="Triangle isocèle 24">
            <a:extLst>
              <a:ext uri="{FF2B5EF4-FFF2-40B4-BE49-F238E27FC236}">
                <a16:creationId xmlns:a16="http://schemas.microsoft.com/office/drawing/2014/main" id="{9047F90F-6B0B-4764-8730-09AFF706FCBF}"/>
              </a:ext>
            </a:extLst>
          </p:cNvPr>
          <p:cNvSpPr/>
          <p:nvPr/>
        </p:nvSpPr>
        <p:spPr bwMode="auto">
          <a:xfrm rot="16200000" flipV="1">
            <a:off x="1469101" y="4682990"/>
            <a:ext cx="1859418" cy="169915"/>
          </a:xfrm>
          <a:prstGeom prst="triangle">
            <a:avLst/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26" name="Triangle isocèle 25">
            <a:extLst>
              <a:ext uri="{FF2B5EF4-FFF2-40B4-BE49-F238E27FC236}">
                <a16:creationId xmlns:a16="http://schemas.microsoft.com/office/drawing/2014/main" id="{9C105E0A-3D3C-4A6F-8B15-89109BCCCED5}"/>
              </a:ext>
            </a:extLst>
          </p:cNvPr>
          <p:cNvSpPr/>
          <p:nvPr/>
        </p:nvSpPr>
        <p:spPr bwMode="auto">
          <a:xfrm rot="16200000" flipV="1">
            <a:off x="3634449" y="4682990"/>
            <a:ext cx="1859418" cy="169915"/>
          </a:xfrm>
          <a:prstGeom prst="triangle">
            <a:avLst/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27" name="Triangle isocèle 26">
            <a:extLst>
              <a:ext uri="{FF2B5EF4-FFF2-40B4-BE49-F238E27FC236}">
                <a16:creationId xmlns:a16="http://schemas.microsoft.com/office/drawing/2014/main" id="{9093047F-1507-469E-B609-E9E82B3E88A1}"/>
              </a:ext>
            </a:extLst>
          </p:cNvPr>
          <p:cNvSpPr/>
          <p:nvPr/>
        </p:nvSpPr>
        <p:spPr bwMode="auto">
          <a:xfrm rot="16200000" flipV="1">
            <a:off x="5842299" y="4682990"/>
            <a:ext cx="1859418" cy="169915"/>
          </a:xfrm>
          <a:prstGeom prst="triangle">
            <a:avLst/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052736"/>
            <a:ext cx="8460000" cy="773278"/>
          </a:xfrm>
        </p:spPr>
        <p:txBody>
          <a:bodyPr/>
          <a:lstStyle/>
          <a:p>
            <a:pPr marL="0" eaLnBrk="0" hangingPunct="0">
              <a:defRPr/>
            </a:pPr>
            <a:r>
              <a:rPr lang="fr-BE" altLang="x-none" sz="2400" cap="all">
                <a:solidFill>
                  <a:srgbClr val="004494"/>
                </a:solidFill>
                <a:latin typeface="+mn-lt"/>
              </a:rPr>
              <a:t>Engagements </a:t>
            </a:r>
            <a:br>
              <a:rPr lang="fr-BE" altLang="x-none" sz="2400" cap="all">
                <a:solidFill>
                  <a:srgbClr val="004494"/>
                </a:solidFill>
                <a:latin typeface="+mn-lt"/>
              </a:rPr>
            </a:br>
            <a:r>
              <a:rPr lang="fr-BE" altLang="x-none" sz="2400" cap="all">
                <a:solidFill>
                  <a:srgbClr val="004494"/>
                </a:solidFill>
                <a:latin typeface="+mn-lt"/>
              </a:rPr>
              <a:t>opportuns pour le dialogue</a:t>
            </a:r>
            <a:endParaRPr lang="fr-BE" sz="2400" cap="all">
              <a:solidFill>
                <a:srgbClr val="004494"/>
              </a:solidFill>
              <a:latin typeface="+mn-lt"/>
            </a:endParaRP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12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9AF598-BBAE-4B6A-86A4-02E61ED60760}"/>
              </a:ext>
            </a:extLst>
          </p:cNvPr>
          <p:cNvSpPr/>
          <p:nvPr/>
        </p:nvSpPr>
        <p:spPr bwMode="auto">
          <a:xfrm>
            <a:off x="6891053" y="3249248"/>
            <a:ext cx="1980000" cy="2412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4C036BD-A736-4946-B5C0-AA0172517D72}"/>
              </a:ext>
            </a:extLst>
          </p:cNvPr>
          <p:cNvSpPr/>
          <p:nvPr/>
        </p:nvSpPr>
        <p:spPr bwMode="auto">
          <a:xfrm>
            <a:off x="4705484" y="3249248"/>
            <a:ext cx="1980000" cy="2412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FDB93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7DD4CFB-297A-41AA-B9E3-DE62BF2977BC}"/>
              </a:ext>
            </a:extLst>
          </p:cNvPr>
          <p:cNvSpPr/>
          <p:nvPr/>
        </p:nvSpPr>
        <p:spPr bwMode="auto">
          <a:xfrm>
            <a:off x="2501955" y="3249248"/>
            <a:ext cx="1980000" cy="2412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40ABB49-CBB1-4A2C-B699-9C5908FBDC83}"/>
              </a:ext>
            </a:extLst>
          </p:cNvPr>
          <p:cNvSpPr/>
          <p:nvPr/>
        </p:nvSpPr>
        <p:spPr bwMode="auto">
          <a:xfrm>
            <a:off x="321200" y="3249248"/>
            <a:ext cx="1980000" cy="2412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1FACE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2" name="Flèche : pentagone 11">
            <a:extLst>
              <a:ext uri="{FF2B5EF4-FFF2-40B4-BE49-F238E27FC236}">
                <a16:creationId xmlns:a16="http://schemas.microsoft.com/office/drawing/2014/main" id="{AE81D770-6BE6-4CE0-9C1C-8B9036137FC2}"/>
              </a:ext>
            </a:extLst>
          </p:cNvPr>
          <p:cNvSpPr/>
          <p:nvPr/>
        </p:nvSpPr>
        <p:spPr bwMode="auto">
          <a:xfrm rot="5400000" flipH="1">
            <a:off x="339200" y="1862784"/>
            <a:ext cx="1944000" cy="1980000"/>
          </a:xfrm>
          <a:prstGeom prst="homePlate">
            <a:avLst/>
          </a:prstGeom>
          <a:solidFill>
            <a:srgbClr val="1FACE0"/>
          </a:solidFill>
          <a:ln w="9525" cap="flat" cmpd="sng" algn="ctr">
            <a:solidFill>
              <a:srgbClr val="1FACE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3" name="Flèche : pentagone 12">
            <a:extLst>
              <a:ext uri="{FF2B5EF4-FFF2-40B4-BE49-F238E27FC236}">
                <a16:creationId xmlns:a16="http://schemas.microsoft.com/office/drawing/2014/main" id="{21EDC2A6-A680-4DA0-B95E-CD55B9981AEE}"/>
              </a:ext>
            </a:extLst>
          </p:cNvPr>
          <p:cNvSpPr/>
          <p:nvPr/>
        </p:nvSpPr>
        <p:spPr bwMode="auto">
          <a:xfrm rot="5400000" flipH="1">
            <a:off x="2519955" y="1862784"/>
            <a:ext cx="1944000" cy="1980000"/>
          </a:xfrm>
          <a:prstGeom prst="homePlate">
            <a:avLst/>
          </a:prstGeom>
          <a:solidFill>
            <a:srgbClr val="FF3300"/>
          </a:solidFill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4" name="Flèche : pentagone 13">
            <a:extLst>
              <a:ext uri="{FF2B5EF4-FFF2-40B4-BE49-F238E27FC236}">
                <a16:creationId xmlns:a16="http://schemas.microsoft.com/office/drawing/2014/main" id="{9B3A8B06-CD92-48ED-B91F-D6AFD53DE028}"/>
              </a:ext>
            </a:extLst>
          </p:cNvPr>
          <p:cNvSpPr/>
          <p:nvPr/>
        </p:nvSpPr>
        <p:spPr bwMode="auto">
          <a:xfrm rot="5400000" flipH="1">
            <a:off x="6909053" y="1862784"/>
            <a:ext cx="1944000" cy="1980000"/>
          </a:xfrm>
          <a:prstGeom prst="homePlate">
            <a:avLst/>
          </a:prstGeom>
          <a:solidFill>
            <a:srgbClr val="F5823C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5" name="Flèche : pentagone 14">
            <a:extLst>
              <a:ext uri="{FF2B5EF4-FFF2-40B4-BE49-F238E27FC236}">
                <a16:creationId xmlns:a16="http://schemas.microsoft.com/office/drawing/2014/main" id="{14DA2DCE-5751-4762-B319-974DF66E9AFE}"/>
              </a:ext>
            </a:extLst>
          </p:cNvPr>
          <p:cNvSpPr/>
          <p:nvPr/>
        </p:nvSpPr>
        <p:spPr bwMode="auto">
          <a:xfrm rot="5400000" flipH="1">
            <a:off x="4723484" y="1862784"/>
            <a:ext cx="1944000" cy="1980000"/>
          </a:xfrm>
          <a:prstGeom prst="homePlate">
            <a:avLst/>
          </a:prstGeom>
          <a:solidFill>
            <a:srgbClr val="FDB932"/>
          </a:solidFill>
          <a:ln w="9525" cap="flat" cmpd="sng" algn="ctr">
            <a:solidFill>
              <a:srgbClr val="FDB93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6" name="Espace réservé du contenu 2">
            <a:extLst>
              <a:ext uri="{FF2B5EF4-FFF2-40B4-BE49-F238E27FC236}">
                <a16:creationId xmlns:a16="http://schemas.microsoft.com/office/drawing/2014/main" id="{F10D387C-ED5C-4156-8479-5C89406295C2}"/>
              </a:ext>
            </a:extLst>
          </p:cNvPr>
          <p:cNvSpPr txBox="1">
            <a:spLocks/>
          </p:cNvSpPr>
          <p:nvPr/>
        </p:nvSpPr>
        <p:spPr bwMode="auto">
          <a:xfrm>
            <a:off x="321200" y="2456968"/>
            <a:ext cx="1980000" cy="1080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defTabSz="966788" eaLnBrk="0" hangingPunct="0">
              <a:lnSpc>
                <a:spcPct val="90000"/>
              </a:lnSpc>
              <a:spcBef>
                <a:spcPct val="0"/>
              </a:spcBef>
              <a:buClrTx/>
              <a:buNone/>
            </a:pPr>
            <a:r>
              <a:rPr lang="fr-BE" sz="1400" b="1" i="0" kern="0" dirty="0">
                <a:solidFill>
                  <a:schemeClr val="bg1"/>
                </a:solidFill>
                <a:latin typeface="+mn-lt"/>
              </a:rPr>
              <a:t>Etape 1</a:t>
            </a:r>
          </a:p>
          <a:p>
            <a:pPr marL="0" indent="0" algn="ctr" defTabSz="966788" eaLnBrk="0" hangingPunct="0">
              <a:lnSpc>
                <a:spcPct val="90000"/>
              </a:lnSpc>
              <a:spcBef>
                <a:spcPct val="0"/>
              </a:spcBef>
              <a:buClrTx/>
              <a:buNone/>
            </a:pPr>
            <a:r>
              <a:rPr lang="fr-BE" sz="1400" i="0" kern="0" dirty="0">
                <a:solidFill>
                  <a:schemeClr val="bg1"/>
                </a:solidFill>
                <a:latin typeface="+mn-lt"/>
              </a:rPr>
              <a:t>Comprendre où se fait le dialogue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A4A1B6C-BAD1-44B9-9989-0DAB85A14BF5}"/>
              </a:ext>
            </a:extLst>
          </p:cNvPr>
          <p:cNvSpPr txBox="1"/>
          <p:nvPr/>
        </p:nvSpPr>
        <p:spPr>
          <a:xfrm>
            <a:off x="4723484" y="3870874"/>
            <a:ext cx="19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defTabSz="966788" eaLnBrk="0" hangingPunct="0">
              <a:spcBef>
                <a:spcPts val="400"/>
              </a:spcBef>
              <a:buClr>
                <a:srgbClr val="FDB932"/>
              </a:buClr>
              <a:buFont typeface="EC Square Sans Pro" panose="020B0506040000020004" pitchFamily="34" charset="0"/>
              <a:buChar char="‣"/>
            </a:pPr>
            <a:r>
              <a:rPr lang="fr-BE">
                <a:solidFill>
                  <a:schemeClr val="tx1"/>
                </a:solidFill>
                <a:latin typeface="+mn-lt"/>
                <a:cs typeface="Arial" charset="0"/>
              </a:rPr>
              <a:t>Explorer la pertinence et crédibilité. Identifier les points d’entrée et comment construire des ponts dans le dialogue pour renforcer les réformes.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590254A-2F59-4F08-A329-C264B2ACD219}"/>
              </a:ext>
            </a:extLst>
          </p:cNvPr>
          <p:cNvSpPr txBox="1"/>
          <p:nvPr/>
        </p:nvSpPr>
        <p:spPr>
          <a:xfrm>
            <a:off x="2519955" y="3870874"/>
            <a:ext cx="194400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 defTabSz="966788" eaLnBrk="0" hangingPunct="0">
              <a:spcBef>
                <a:spcPts val="600"/>
              </a:spcBef>
              <a:buClr>
                <a:srgbClr val="FF3300"/>
              </a:buClr>
              <a:buFont typeface="EC Square Sans Pro" panose="020B0506040000020004" pitchFamily="34" charset="0"/>
              <a:buChar char="‣"/>
            </a:pPr>
            <a:r>
              <a:rPr lang="fr-BE">
                <a:solidFill>
                  <a:schemeClr val="tx1"/>
                </a:solidFill>
                <a:latin typeface="+mn-lt"/>
              </a:rPr>
              <a:t>Distinguer les types de dialogue et identifier les évènements à venir, études, étapes...</a:t>
            </a:r>
          </a:p>
          <a:p>
            <a:pPr marL="171450" indent="-171450">
              <a:spcBef>
                <a:spcPts val="600"/>
              </a:spcBef>
              <a:buClr>
                <a:srgbClr val="FF3300"/>
              </a:buClr>
              <a:buFont typeface="EC Square Sans Pro" panose="020B0506040000020004" pitchFamily="34" charset="0"/>
              <a:buChar char="‣"/>
            </a:pPr>
            <a:endParaRPr lang="fr-BE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31BE027F-FA40-4EE7-BE6D-66829E116283}"/>
              </a:ext>
            </a:extLst>
          </p:cNvPr>
          <p:cNvSpPr txBox="1"/>
          <p:nvPr/>
        </p:nvSpPr>
        <p:spPr>
          <a:xfrm>
            <a:off x="6909053" y="3870874"/>
            <a:ext cx="19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 defTabSz="966788" eaLnBrk="0" hangingPunct="0">
              <a:spcBef>
                <a:spcPts val="600"/>
              </a:spcBef>
              <a:buClr>
                <a:srgbClr val="F5823C"/>
              </a:buClr>
              <a:buFont typeface="EC Square Sans Pro" panose="020B0506040000020004" pitchFamily="34" charset="0"/>
              <a:buChar char="‣"/>
            </a:pPr>
            <a:r>
              <a:rPr lang="fr-BE" kern="0">
                <a:solidFill>
                  <a:schemeClr val="tx1"/>
                </a:solidFill>
                <a:latin typeface="+mn-lt"/>
                <a:ea typeface="Calibri" charset="0"/>
                <a:cs typeface="Calibri" charset="0"/>
              </a:rPr>
              <a:t>Soutenir / bâtir des processus en gardant à l’esprit l’importance fondamentale des processus démocratiques.</a:t>
            </a:r>
            <a:endParaRPr lang="fr-BE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9E349E97-9EB3-4FAF-8329-CCD8A2A6C596}"/>
              </a:ext>
            </a:extLst>
          </p:cNvPr>
          <p:cNvSpPr txBox="1"/>
          <p:nvPr/>
        </p:nvSpPr>
        <p:spPr>
          <a:xfrm>
            <a:off x="339200" y="3870874"/>
            <a:ext cx="19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 defTabSz="966788" eaLnBrk="0" hangingPunct="0">
              <a:spcBef>
                <a:spcPts val="600"/>
              </a:spcBef>
              <a:buClr>
                <a:srgbClr val="1FACE0"/>
              </a:buClr>
              <a:buFont typeface="EC Square Sans Pro" panose="020B0506040000020004" pitchFamily="34" charset="0"/>
              <a:buChar char="‣"/>
            </a:pPr>
            <a:r>
              <a:rPr lang="fr-BE" dirty="0">
                <a:solidFill>
                  <a:schemeClr val="tx1"/>
                </a:solidFill>
                <a:latin typeface="+mn-lt"/>
                <a:ea typeface="Calibri" charset="0"/>
                <a:cs typeface="Calibri" charset="0"/>
              </a:rPr>
              <a:t>Clarifier les agendas, objectifs, circuits d’informations et d’échanges, confiance, crédibilité, mandats.</a:t>
            </a:r>
            <a:endParaRPr lang="fr-BE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Espace réservé du contenu 2">
            <a:extLst>
              <a:ext uri="{FF2B5EF4-FFF2-40B4-BE49-F238E27FC236}">
                <a16:creationId xmlns:a16="http://schemas.microsoft.com/office/drawing/2014/main" id="{7CC47D2B-13C0-4943-AE90-E14403247C5B}"/>
              </a:ext>
            </a:extLst>
          </p:cNvPr>
          <p:cNvSpPr txBox="1">
            <a:spLocks/>
          </p:cNvSpPr>
          <p:nvPr/>
        </p:nvSpPr>
        <p:spPr bwMode="auto">
          <a:xfrm>
            <a:off x="2501955" y="2456968"/>
            <a:ext cx="1980000" cy="1080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defTabSz="966788" eaLnBrk="0" hangingPunct="0">
              <a:spcBef>
                <a:spcPct val="0"/>
              </a:spcBef>
              <a:buClrTx/>
              <a:buNone/>
            </a:pPr>
            <a:r>
              <a:rPr lang="fr-BE" sz="1400" b="1" i="0" kern="0" dirty="0">
                <a:solidFill>
                  <a:schemeClr val="bg1"/>
                </a:solidFill>
                <a:latin typeface="+mn-lt"/>
              </a:rPr>
              <a:t>Etape 2</a:t>
            </a:r>
          </a:p>
          <a:p>
            <a:pPr marL="0" indent="0" algn="ctr" defTabSz="966788" eaLnBrk="0" hangingPunct="0">
              <a:spcBef>
                <a:spcPct val="0"/>
              </a:spcBef>
              <a:buClrTx/>
              <a:buNone/>
            </a:pPr>
            <a:r>
              <a:rPr lang="fr-BE" sz="1400" i="0" kern="0" dirty="0">
                <a:solidFill>
                  <a:schemeClr val="bg1"/>
                </a:solidFill>
                <a:latin typeface="+mn-lt"/>
              </a:rPr>
              <a:t>Cartographier les circuits pertinents de dialogue, évènements et étapes</a:t>
            </a:r>
          </a:p>
        </p:txBody>
      </p:sp>
      <p:sp>
        <p:nvSpPr>
          <p:cNvPr id="22" name="Espace réservé du contenu 2">
            <a:extLst>
              <a:ext uri="{FF2B5EF4-FFF2-40B4-BE49-F238E27FC236}">
                <a16:creationId xmlns:a16="http://schemas.microsoft.com/office/drawing/2014/main" id="{95D44800-8538-45AE-B86B-917A073601F5}"/>
              </a:ext>
            </a:extLst>
          </p:cNvPr>
          <p:cNvSpPr txBox="1">
            <a:spLocks/>
          </p:cNvSpPr>
          <p:nvPr/>
        </p:nvSpPr>
        <p:spPr bwMode="auto">
          <a:xfrm>
            <a:off x="4705484" y="2456968"/>
            <a:ext cx="1980000" cy="1080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defTabSz="966788" eaLnBrk="0" hangingPunct="0">
              <a:spcBef>
                <a:spcPct val="0"/>
              </a:spcBef>
              <a:buClrTx/>
              <a:buNone/>
            </a:pPr>
            <a:r>
              <a:rPr lang="fr-BE" sz="1400" b="1" i="0" kern="0" dirty="0">
                <a:solidFill>
                  <a:schemeClr val="bg1"/>
                </a:solidFill>
                <a:latin typeface="+mn-lt"/>
              </a:rPr>
              <a:t>Etape 3</a:t>
            </a:r>
          </a:p>
          <a:p>
            <a:pPr marL="0" indent="0" algn="ctr" defTabSz="966788" eaLnBrk="0" hangingPunct="0">
              <a:spcBef>
                <a:spcPct val="0"/>
              </a:spcBef>
              <a:buClrTx/>
              <a:buNone/>
            </a:pPr>
            <a:r>
              <a:rPr lang="fr-BE" sz="1400" i="0" kern="0" dirty="0">
                <a:solidFill>
                  <a:schemeClr val="bg1"/>
                </a:solidFill>
                <a:latin typeface="+mn-lt"/>
              </a:rPr>
              <a:t>Identifier les  opportunités &amp; anticiper les intrants et actions</a:t>
            </a:r>
          </a:p>
        </p:txBody>
      </p:sp>
      <p:sp>
        <p:nvSpPr>
          <p:cNvPr id="23" name="Espace réservé du contenu 2">
            <a:extLst>
              <a:ext uri="{FF2B5EF4-FFF2-40B4-BE49-F238E27FC236}">
                <a16:creationId xmlns:a16="http://schemas.microsoft.com/office/drawing/2014/main" id="{2F76883F-F83C-4A7B-AE8C-90475F9A87CE}"/>
              </a:ext>
            </a:extLst>
          </p:cNvPr>
          <p:cNvSpPr txBox="1">
            <a:spLocks/>
          </p:cNvSpPr>
          <p:nvPr/>
        </p:nvSpPr>
        <p:spPr bwMode="auto">
          <a:xfrm>
            <a:off x="6891053" y="2456968"/>
            <a:ext cx="1980000" cy="1080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 defTabSz="966788" eaLnBrk="0" hangingPunct="0">
              <a:spcBef>
                <a:spcPts val="0"/>
              </a:spcBef>
              <a:buClrTx/>
              <a:buNone/>
            </a:pPr>
            <a:r>
              <a:rPr lang="fr-BE" sz="1400" b="1" i="0" kern="0" dirty="0">
                <a:solidFill>
                  <a:schemeClr val="bg1"/>
                </a:solidFill>
                <a:latin typeface="+mn-lt"/>
              </a:rPr>
              <a:t>Etape 4 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fr-BE" sz="1400" i="0" kern="0" dirty="0">
                <a:solidFill>
                  <a:schemeClr val="bg1"/>
                </a:solidFill>
                <a:latin typeface="+mn-lt"/>
              </a:rPr>
              <a:t>Faciliter et s’engager dans un dialogue stratégique sur les politiques</a:t>
            </a:r>
          </a:p>
        </p:txBody>
      </p:sp>
      <p:sp>
        <p:nvSpPr>
          <p:cNvPr id="24" name="Rectangle 10">
            <a:extLst>
              <a:ext uri="{FF2B5EF4-FFF2-40B4-BE49-F238E27FC236}">
                <a16:creationId xmlns:a16="http://schemas.microsoft.com/office/drawing/2014/main" id="{2C7EA8AF-67F6-45C9-9A1F-D02103B0DF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0812" y="5926110"/>
            <a:ext cx="750237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fr-BE" altLang="x-none" sz="2000" b="1" i="0" cap="all">
                <a:solidFill>
                  <a:srgbClr val="C00000"/>
                </a:solidFill>
                <a:latin typeface="+mn-lt"/>
              </a:rPr>
              <a:t>des HOMMES - des PROBLEMES - des PROCESSUS</a:t>
            </a:r>
          </a:p>
        </p:txBody>
      </p:sp>
    </p:spTree>
    <p:extLst>
      <p:ext uri="{BB962C8B-B14F-4D97-AF65-F5344CB8AC3E}">
        <p14:creationId xmlns:p14="http://schemas.microsoft.com/office/powerpoint/2010/main" val="885252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6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052736"/>
            <a:ext cx="8460000" cy="773278"/>
          </a:xfrm>
        </p:spPr>
        <p:txBody>
          <a:bodyPr/>
          <a:lstStyle/>
          <a:p>
            <a:pPr marL="0" eaLnBrk="0" hangingPunct="0">
              <a:defRPr/>
            </a:pPr>
            <a:r>
              <a:rPr lang="fr-BE" sz="2400" cap="all">
                <a:solidFill>
                  <a:srgbClr val="004494"/>
                </a:solidFill>
                <a:latin typeface="+mn-lt"/>
              </a:rPr>
              <a:t>Dialogue et </a:t>
            </a:r>
            <a:br>
              <a:rPr lang="fr-BE" sz="2400" cap="all">
                <a:solidFill>
                  <a:srgbClr val="004494"/>
                </a:solidFill>
                <a:latin typeface="+mn-lt"/>
              </a:rPr>
            </a:br>
            <a:r>
              <a:rPr lang="fr-BE" sz="2400" cap="all">
                <a:solidFill>
                  <a:srgbClr val="004494"/>
                </a:solidFill>
                <a:latin typeface="+mn-lt"/>
              </a:rPr>
              <a:t>politique d’évaluation </a:t>
            </a:r>
            <a:r>
              <a:rPr lang="fr-BE" sz="2400" b="0" cap="all">
                <a:solidFill>
                  <a:srgbClr val="004494"/>
                </a:solidFill>
                <a:latin typeface="+mn-lt"/>
              </a:rPr>
              <a:t>(Annexe 13)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13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747C01FB-520C-4743-93FE-685A284764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745" y="2276450"/>
            <a:ext cx="8460000" cy="4392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355600" lvl="1" indent="-355600">
              <a:spcBef>
                <a:spcPts val="1200"/>
              </a:spcBef>
              <a:spcAft>
                <a:spcPts val="1200"/>
              </a:spcAft>
              <a:buClr>
                <a:srgbClr val="004494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2400" dirty="0">
                <a:solidFill>
                  <a:srgbClr val="004494"/>
                </a:solidFill>
              </a:rPr>
              <a:t>Tenir </a:t>
            </a:r>
            <a:r>
              <a:rPr lang="fr-BE" sz="2400" b="0" dirty="0">
                <a:solidFill>
                  <a:srgbClr val="004494"/>
                </a:solidFill>
              </a:rPr>
              <a:t>(un minimum) </a:t>
            </a:r>
            <a:r>
              <a:rPr lang="fr-BE" sz="2400" dirty="0">
                <a:solidFill>
                  <a:srgbClr val="004494"/>
                </a:solidFill>
              </a:rPr>
              <a:t>d’archives des réunions et correspondances clés du dialogue</a:t>
            </a:r>
          </a:p>
          <a:p>
            <a:pPr marL="355600" lvl="1" indent="-355600">
              <a:spcBef>
                <a:spcPts val="1200"/>
              </a:spcBef>
              <a:spcAft>
                <a:spcPts val="1200"/>
              </a:spcAft>
              <a:buClr>
                <a:srgbClr val="004494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2400" dirty="0">
                <a:solidFill>
                  <a:srgbClr val="004494"/>
                </a:solidFill>
              </a:rPr>
              <a:t>Actualiser continuellement le plan de dialogue </a:t>
            </a:r>
            <a:r>
              <a:rPr lang="fr-BE" sz="2400" b="0" dirty="0">
                <a:solidFill>
                  <a:srgbClr val="004494"/>
                </a:solidFill>
              </a:rPr>
              <a:t>(matrice glissante pour le dialogue sur les politiques)</a:t>
            </a:r>
          </a:p>
          <a:p>
            <a:pPr marL="355600" lvl="1" indent="-355600">
              <a:spcBef>
                <a:spcPts val="1200"/>
              </a:spcBef>
              <a:spcAft>
                <a:spcPts val="1200"/>
              </a:spcAft>
              <a:buClr>
                <a:srgbClr val="004494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2400" dirty="0">
                <a:solidFill>
                  <a:srgbClr val="004494"/>
                </a:solidFill>
              </a:rPr>
              <a:t>Etablir un bref rapport sur les progrès relatifs aux objectifs de dialogue, </a:t>
            </a:r>
            <a:r>
              <a:rPr lang="fr-BE" sz="2400" b="0" dirty="0">
                <a:solidFill>
                  <a:srgbClr val="004494"/>
                </a:solidFill>
              </a:rPr>
              <a:t>dans la note de transmission du dossier de décaissement. </a:t>
            </a:r>
          </a:p>
        </p:txBody>
      </p:sp>
    </p:spTree>
    <p:extLst>
      <p:ext uri="{BB962C8B-B14F-4D97-AF65-F5344CB8AC3E}">
        <p14:creationId xmlns:p14="http://schemas.microsoft.com/office/powerpoint/2010/main" val="75240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33D59D5-FDBC-4BB9-A7AE-938E12A70C4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5594" y="2636912"/>
            <a:ext cx="8532812" cy="230505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algn="ctr">
              <a:defRPr/>
            </a:pPr>
            <a:r>
              <a:rPr lang="fr-BE" sz="3600"/>
              <a:t>Merci de votre attention</a:t>
            </a:r>
          </a:p>
          <a:p>
            <a:pPr algn="ctr" eaLnBrk="1" hangingPunct="1">
              <a:defRPr/>
            </a:pPr>
            <a:endParaRPr lang="fr-BE" sz="3600"/>
          </a:p>
        </p:txBody>
      </p:sp>
    </p:spTree>
    <p:extLst>
      <p:ext uri="{BB962C8B-B14F-4D97-AF65-F5344CB8AC3E}">
        <p14:creationId xmlns:p14="http://schemas.microsoft.com/office/powerpoint/2010/main" val="1471449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999538"/>
            <a:ext cx="8460000" cy="773278"/>
          </a:xfrm>
        </p:spPr>
        <p:txBody>
          <a:bodyPr/>
          <a:lstStyle/>
          <a:p>
            <a:pPr marL="0"/>
            <a:r>
              <a:rPr lang="fr-BE" sz="2400" cap="all" dirty="0">
                <a:solidFill>
                  <a:srgbClr val="004494"/>
                </a:solidFill>
                <a:latin typeface="+mn-lt"/>
              </a:rPr>
              <a:t>La relation </a:t>
            </a:r>
            <a:br>
              <a:rPr lang="fr-BE" sz="2400" cap="all" dirty="0">
                <a:solidFill>
                  <a:srgbClr val="004494"/>
                </a:solidFill>
                <a:latin typeface="+mn-lt"/>
              </a:rPr>
            </a:br>
            <a:r>
              <a:rPr lang="fr-BE" sz="2400" cap="all" dirty="0">
                <a:solidFill>
                  <a:srgbClr val="004494"/>
                </a:solidFill>
                <a:latin typeface="+mn-lt"/>
              </a:rPr>
              <a:t>principal - agent 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2</a:t>
            </a:fld>
            <a:endParaRPr lang="fr-BE" sz="11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Triangle isocèle 13">
            <a:extLst>
              <a:ext uri="{FF2B5EF4-FFF2-40B4-BE49-F238E27FC236}">
                <a16:creationId xmlns:a16="http://schemas.microsoft.com/office/drawing/2014/main" id="{3D684153-A118-41EF-88E5-839581ED70FF}"/>
              </a:ext>
            </a:extLst>
          </p:cNvPr>
          <p:cNvSpPr/>
          <p:nvPr/>
        </p:nvSpPr>
        <p:spPr bwMode="auto">
          <a:xfrm rot="16200000" flipV="1">
            <a:off x="2889541" y="3093540"/>
            <a:ext cx="1080000" cy="402329"/>
          </a:xfrm>
          <a:prstGeom prst="triangle">
            <a:avLst/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6" name="Flèche : pentagone 15">
            <a:extLst>
              <a:ext uri="{FF2B5EF4-FFF2-40B4-BE49-F238E27FC236}">
                <a16:creationId xmlns:a16="http://schemas.microsoft.com/office/drawing/2014/main" id="{60B1331B-F552-47CE-A72A-948FC4416AB8}"/>
              </a:ext>
            </a:extLst>
          </p:cNvPr>
          <p:cNvSpPr/>
          <p:nvPr/>
        </p:nvSpPr>
        <p:spPr bwMode="auto">
          <a:xfrm rot="16200000">
            <a:off x="24733" y="2071908"/>
            <a:ext cx="1908000" cy="1620000"/>
          </a:xfrm>
          <a:prstGeom prst="homePlate">
            <a:avLst/>
          </a:prstGeom>
          <a:solidFill>
            <a:srgbClr val="1FACE0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EEB9E99-309A-4A66-ABBE-6B4C00588ABB}"/>
              </a:ext>
            </a:extLst>
          </p:cNvPr>
          <p:cNvSpPr/>
          <p:nvPr/>
        </p:nvSpPr>
        <p:spPr bwMode="auto">
          <a:xfrm>
            <a:off x="1932377" y="2754704"/>
            <a:ext cx="1476000" cy="1080000"/>
          </a:xfrm>
          <a:prstGeom prst="rect">
            <a:avLst/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8" name="Espace réservé du contenu 2">
            <a:extLst>
              <a:ext uri="{FF2B5EF4-FFF2-40B4-BE49-F238E27FC236}">
                <a16:creationId xmlns:a16="http://schemas.microsoft.com/office/drawing/2014/main" id="{4AF3DACB-D89A-4ABE-84D9-DE978AB79995}"/>
              </a:ext>
            </a:extLst>
          </p:cNvPr>
          <p:cNvSpPr txBox="1">
            <a:spLocks/>
          </p:cNvSpPr>
          <p:nvPr/>
        </p:nvSpPr>
        <p:spPr bwMode="auto">
          <a:xfrm>
            <a:off x="168732" y="2794174"/>
            <a:ext cx="162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ts val="0"/>
              </a:spcAft>
              <a:buClrTx/>
              <a:buNone/>
              <a:defRPr/>
            </a:pPr>
            <a:r>
              <a:rPr lang="fr-BE" sz="1800" b="1" i="0" dirty="0">
                <a:solidFill>
                  <a:schemeClr val="bg1"/>
                </a:solidFill>
                <a:latin typeface="Verdana"/>
                <a:ea typeface="MS Mincho"/>
                <a:cs typeface="Arial"/>
              </a:rPr>
              <a:t>UE </a:t>
            </a:r>
            <a:endParaRPr lang="fr-BE" sz="1800" i="0" dirty="0">
              <a:solidFill>
                <a:schemeClr val="bg1"/>
              </a:solidFill>
              <a:latin typeface="Verdana"/>
              <a:ea typeface="MS Mincho"/>
              <a:cs typeface="Arial"/>
            </a:endParaRPr>
          </a:p>
          <a:p>
            <a:pPr marL="0" lvl="0" indent="0" algn="ctr">
              <a:spcBef>
                <a:spcPct val="0"/>
              </a:spcBef>
              <a:spcAft>
                <a:spcPts val="0"/>
              </a:spcAft>
              <a:buClrTx/>
              <a:buNone/>
              <a:defRPr/>
            </a:pPr>
            <a:r>
              <a:rPr lang="fr-BE" sz="1800" i="0" dirty="0">
                <a:solidFill>
                  <a:schemeClr val="bg1"/>
                </a:solidFill>
                <a:latin typeface="Verdana"/>
                <a:ea typeface="MS Mincho"/>
                <a:cs typeface="Arial"/>
              </a:rPr>
              <a:t>(ou autres donateurs)</a:t>
            </a:r>
          </a:p>
        </p:txBody>
      </p:sp>
      <p:sp>
        <p:nvSpPr>
          <p:cNvPr id="20" name="Flèche : pentagone 19">
            <a:extLst>
              <a:ext uri="{FF2B5EF4-FFF2-40B4-BE49-F238E27FC236}">
                <a16:creationId xmlns:a16="http://schemas.microsoft.com/office/drawing/2014/main" id="{E18165C1-0C8B-4669-BC4A-57AA917DCF67}"/>
              </a:ext>
            </a:extLst>
          </p:cNvPr>
          <p:cNvSpPr/>
          <p:nvPr/>
        </p:nvSpPr>
        <p:spPr bwMode="auto">
          <a:xfrm rot="16200000">
            <a:off x="3618000" y="2060832"/>
            <a:ext cx="1908000" cy="1620000"/>
          </a:xfrm>
          <a:prstGeom prst="homePlate">
            <a:avLst/>
          </a:prstGeom>
          <a:solidFill>
            <a:srgbClr val="2D9E48"/>
          </a:solidFill>
          <a:ln w="9525" cap="flat" cmpd="sng" algn="ctr">
            <a:solidFill>
              <a:srgbClr val="1FACE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23" name="Flèche : pentagone 22">
            <a:extLst>
              <a:ext uri="{FF2B5EF4-FFF2-40B4-BE49-F238E27FC236}">
                <a16:creationId xmlns:a16="http://schemas.microsoft.com/office/drawing/2014/main" id="{CBD5140C-2C2A-4808-8511-0645D57FE431}"/>
              </a:ext>
            </a:extLst>
          </p:cNvPr>
          <p:cNvSpPr/>
          <p:nvPr/>
        </p:nvSpPr>
        <p:spPr bwMode="auto">
          <a:xfrm rot="16200000">
            <a:off x="7211267" y="2060832"/>
            <a:ext cx="1908000" cy="1620000"/>
          </a:xfrm>
          <a:prstGeom prst="homePlate">
            <a:avLst/>
          </a:prstGeom>
          <a:solidFill>
            <a:srgbClr val="F5823C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28" name="Espace réservé du contenu 2">
            <a:extLst>
              <a:ext uri="{FF2B5EF4-FFF2-40B4-BE49-F238E27FC236}">
                <a16:creationId xmlns:a16="http://schemas.microsoft.com/office/drawing/2014/main" id="{1C0230C8-CBF6-41ED-A713-E707ED353F5B}"/>
              </a:ext>
            </a:extLst>
          </p:cNvPr>
          <p:cNvSpPr txBox="1">
            <a:spLocks/>
          </p:cNvSpPr>
          <p:nvPr/>
        </p:nvSpPr>
        <p:spPr bwMode="auto">
          <a:xfrm>
            <a:off x="3762000" y="2647682"/>
            <a:ext cx="1620000" cy="8466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>
              <a:spcBef>
                <a:spcPct val="0"/>
              </a:spcBef>
              <a:buClrTx/>
              <a:buNone/>
              <a:defRPr/>
            </a:pPr>
            <a:r>
              <a:rPr lang="fr-BE" sz="1800" b="1" i="0" dirty="0">
                <a:solidFill>
                  <a:schemeClr val="bg1"/>
                </a:solidFill>
                <a:latin typeface="Verdana"/>
                <a:ea typeface="MS Mincho"/>
                <a:cs typeface="Arial"/>
              </a:rPr>
              <a:t>Ministère</a:t>
            </a:r>
          </a:p>
          <a:p>
            <a:pPr marL="0" lvl="0" indent="0" algn="ctr">
              <a:spcBef>
                <a:spcPct val="0"/>
              </a:spcBef>
              <a:buClrTx/>
              <a:buNone/>
              <a:defRPr/>
            </a:pPr>
            <a:r>
              <a:rPr lang="fr-BE" sz="1800" b="1" i="0" dirty="0">
                <a:solidFill>
                  <a:schemeClr val="bg1"/>
                </a:solidFill>
                <a:latin typeface="Verdana"/>
                <a:ea typeface="MS Mincho"/>
                <a:cs typeface="Arial"/>
              </a:rPr>
              <a:t>des</a:t>
            </a:r>
          </a:p>
          <a:p>
            <a:pPr marL="0" lvl="0" indent="0" algn="ctr">
              <a:spcBef>
                <a:spcPct val="0"/>
              </a:spcBef>
              <a:buClrTx/>
              <a:buNone/>
              <a:defRPr/>
            </a:pPr>
            <a:r>
              <a:rPr lang="fr-BE" sz="1800" b="1" i="0" dirty="0">
                <a:solidFill>
                  <a:schemeClr val="bg1"/>
                </a:solidFill>
                <a:latin typeface="Verdana"/>
                <a:ea typeface="MS Mincho"/>
                <a:cs typeface="Arial"/>
              </a:rPr>
              <a:t>Finances</a:t>
            </a:r>
          </a:p>
        </p:txBody>
      </p:sp>
      <p:sp>
        <p:nvSpPr>
          <p:cNvPr id="29" name="Espace réservé du contenu 2">
            <a:extLst>
              <a:ext uri="{FF2B5EF4-FFF2-40B4-BE49-F238E27FC236}">
                <a16:creationId xmlns:a16="http://schemas.microsoft.com/office/drawing/2014/main" id="{4C30191E-48B2-4F6B-B8D0-35BBED39CFD1}"/>
              </a:ext>
            </a:extLst>
          </p:cNvPr>
          <p:cNvSpPr txBox="1">
            <a:spLocks/>
          </p:cNvSpPr>
          <p:nvPr/>
        </p:nvSpPr>
        <p:spPr bwMode="auto">
          <a:xfrm>
            <a:off x="7355267" y="2790183"/>
            <a:ext cx="1620000" cy="5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>
              <a:spcBef>
                <a:spcPct val="0"/>
              </a:spcBef>
              <a:buClrTx/>
              <a:buNone/>
              <a:defRPr/>
            </a:pPr>
            <a:r>
              <a:rPr lang="fr-BE" sz="1800" b="1" i="0" dirty="0">
                <a:solidFill>
                  <a:schemeClr val="bg1"/>
                </a:solidFill>
                <a:latin typeface="Verdana"/>
                <a:ea typeface="MS Mincho"/>
                <a:cs typeface="Arial"/>
              </a:rPr>
              <a:t>Ministères</a:t>
            </a:r>
          </a:p>
          <a:p>
            <a:pPr marL="0" indent="0" algn="ctr">
              <a:spcBef>
                <a:spcPct val="0"/>
              </a:spcBef>
              <a:buClrTx/>
              <a:buNone/>
              <a:defRPr/>
            </a:pPr>
            <a:r>
              <a:rPr lang="fr-BE" sz="1800" b="1" i="0" dirty="0">
                <a:solidFill>
                  <a:schemeClr val="bg1"/>
                </a:solidFill>
                <a:latin typeface="Verdana"/>
                <a:ea typeface="MS Mincho"/>
                <a:cs typeface="Arial"/>
              </a:rPr>
              <a:t>sectoriels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11FBA14-BB4F-42FA-B24A-3E66EF9AC616}"/>
              </a:ext>
            </a:extLst>
          </p:cNvPr>
          <p:cNvSpPr txBox="1"/>
          <p:nvPr/>
        </p:nvSpPr>
        <p:spPr>
          <a:xfrm>
            <a:off x="1907704" y="2837913"/>
            <a:ext cx="1476000" cy="9135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15000"/>
              </a:lnSpc>
              <a:defRPr/>
            </a:pPr>
            <a:r>
              <a:rPr lang="fr-BE" sz="1600" dirty="0">
                <a:solidFill>
                  <a:srgbClr val="FFFFFF"/>
                </a:solidFill>
                <a:latin typeface="Verdana"/>
                <a:ea typeface="PMingLiU"/>
                <a:cs typeface="Arial"/>
              </a:rPr>
              <a:t>Fonds</a:t>
            </a:r>
          </a:p>
          <a:p>
            <a:pPr lvl="0" algn="ctr">
              <a:lnSpc>
                <a:spcPct val="115000"/>
              </a:lnSpc>
              <a:defRPr/>
            </a:pPr>
            <a:r>
              <a:rPr lang="fr-BE" sz="1600" dirty="0">
                <a:solidFill>
                  <a:srgbClr val="FFFFFF"/>
                </a:solidFill>
                <a:latin typeface="Verdana"/>
                <a:ea typeface="PMingLiU"/>
                <a:cs typeface="Arial"/>
              </a:rPr>
              <a:t>Conditions</a:t>
            </a:r>
          </a:p>
          <a:p>
            <a:pPr lvl="0" algn="ctr">
              <a:lnSpc>
                <a:spcPct val="115000"/>
              </a:lnSpc>
              <a:defRPr/>
            </a:pPr>
            <a:r>
              <a:rPr lang="fr-BE" sz="1600" dirty="0">
                <a:solidFill>
                  <a:srgbClr val="FFFFFF"/>
                </a:solidFill>
                <a:latin typeface="Verdana"/>
                <a:ea typeface="PMingLiU"/>
                <a:cs typeface="Arial"/>
              </a:rPr>
              <a:t>Dialogue</a:t>
            </a:r>
          </a:p>
        </p:txBody>
      </p:sp>
      <p:sp>
        <p:nvSpPr>
          <p:cNvPr id="30" name="Triangle isocèle 29">
            <a:extLst>
              <a:ext uri="{FF2B5EF4-FFF2-40B4-BE49-F238E27FC236}">
                <a16:creationId xmlns:a16="http://schemas.microsoft.com/office/drawing/2014/main" id="{1EC6829E-FF29-4D6A-AE24-14138D89EC9D}"/>
              </a:ext>
            </a:extLst>
          </p:cNvPr>
          <p:cNvSpPr/>
          <p:nvPr/>
        </p:nvSpPr>
        <p:spPr bwMode="auto">
          <a:xfrm rot="16200000" flipV="1">
            <a:off x="6510567" y="3093540"/>
            <a:ext cx="1080000" cy="402329"/>
          </a:xfrm>
          <a:prstGeom prst="triangle">
            <a:avLst/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8A15AFA-6B02-40CE-8963-D0A92A056C00}"/>
              </a:ext>
            </a:extLst>
          </p:cNvPr>
          <p:cNvSpPr/>
          <p:nvPr/>
        </p:nvSpPr>
        <p:spPr bwMode="auto">
          <a:xfrm>
            <a:off x="5553403" y="2754704"/>
            <a:ext cx="1476000" cy="1080000"/>
          </a:xfrm>
          <a:prstGeom prst="rect">
            <a:avLst/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D72EA247-9577-4811-BD8F-03493B92749E}"/>
              </a:ext>
            </a:extLst>
          </p:cNvPr>
          <p:cNvSpPr txBox="1"/>
          <p:nvPr/>
        </p:nvSpPr>
        <p:spPr>
          <a:xfrm>
            <a:off x="5528730" y="2837913"/>
            <a:ext cx="1476000" cy="9135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defRPr/>
            </a:pPr>
            <a:r>
              <a:rPr lang="fr-BE" sz="1600" dirty="0">
                <a:solidFill>
                  <a:srgbClr val="FFFFFF"/>
                </a:solidFill>
                <a:latin typeface="Verdana"/>
                <a:ea typeface="PMingLiU"/>
                <a:cs typeface="Arial"/>
              </a:rPr>
              <a:t>Budget</a:t>
            </a:r>
          </a:p>
          <a:p>
            <a:pPr algn="ctr">
              <a:lnSpc>
                <a:spcPct val="115000"/>
              </a:lnSpc>
              <a:spcAft>
                <a:spcPts val="0"/>
              </a:spcAft>
              <a:defRPr/>
            </a:pPr>
            <a:r>
              <a:rPr lang="fr-BE" sz="1600" dirty="0">
                <a:solidFill>
                  <a:srgbClr val="FFFFFF"/>
                </a:solidFill>
                <a:latin typeface="Verdana"/>
                <a:ea typeface="PMingLiU"/>
                <a:cs typeface="Arial"/>
              </a:rPr>
              <a:t>Négociation</a:t>
            </a:r>
          </a:p>
          <a:p>
            <a:pPr algn="ctr">
              <a:lnSpc>
                <a:spcPct val="115000"/>
              </a:lnSpc>
              <a:spcAft>
                <a:spcPts val="0"/>
              </a:spcAft>
              <a:defRPr/>
            </a:pPr>
            <a:r>
              <a:rPr lang="fr-BE" sz="1600" dirty="0">
                <a:solidFill>
                  <a:srgbClr val="FFFFFF"/>
                </a:solidFill>
                <a:latin typeface="Verdana"/>
                <a:ea typeface="PMingLiU"/>
                <a:cs typeface="Arial"/>
              </a:rPr>
              <a:t> / incitations</a:t>
            </a:r>
          </a:p>
        </p:txBody>
      </p:sp>
      <p:sp>
        <p:nvSpPr>
          <p:cNvPr id="33" name="Flèche gauche 30">
            <a:extLst>
              <a:ext uri="{FF2B5EF4-FFF2-40B4-BE49-F238E27FC236}">
                <a16:creationId xmlns:a16="http://schemas.microsoft.com/office/drawing/2014/main" id="{AF99C879-017F-42E3-B948-BD9DFF74CB2C}"/>
              </a:ext>
            </a:extLst>
          </p:cNvPr>
          <p:cNvSpPr/>
          <p:nvPr/>
        </p:nvSpPr>
        <p:spPr>
          <a:xfrm>
            <a:off x="2250132" y="5003236"/>
            <a:ext cx="5148000" cy="580116"/>
          </a:xfrm>
          <a:prstGeom prst="leftArrow">
            <a:avLst>
              <a:gd name="adj1" fmla="val 69960"/>
              <a:gd name="adj2" fmla="val 50000"/>
            </a:avLst>
          </a:prstGeom>
          <a:solidFill>
            <a:srgbClr val="FDB932"/>
          </a:solidFill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1800" b="1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/>
                <a:ea typeface="PMingLiU"/>
                <a:cs typeface="Arial"/>
              </a:rPr>
              <a:t>Résultats</a:t>
            </a:r>
            <a:endParaRPr kumimoji="0" lang="fr-BE" sz="1800" b="1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/>
              <a:ea typeface="Times New Roman"/>
              <a:cs typeface="Arial"/>
            </a:endParaRPr>
          </a:p>
        </p:txBody>
      </p:sp>
      <p:sp>
        <p:nvSpPr>
          <p:cNvPr id="34" name="Flèche droite 35">
            <a:extLst>
              <a:ext uri="{FF2B5EF4-FFF2-40B4-BE49-F238E27FC236}">
                <a16:creationId xmlns:a16="http://schemas.microsoft.com/office/drawing/2014/main" id="{A9301117-6C1D-4830-A551-0A2F36D6340D}"/>
              </a:ext>
            </a:extLst>
          </p:cNvPr>
          <p:cNvSpPr/>
          <p:nvPr/>
        </p:nvSpPr>
        <p:spPr>
          <a:xfrm>
            <a:off x="2298967" y="4067238"/>
            <a:ext cx="5130482" cy="935997"/>
          </a:xfrm>
          <a:prstGeom prst="rightArrow">
            <a:avLst>
              <a:gd name="adj1" fmla="val 71956"/>
              <a:gd name="adj2" fmla="val 50000"/>
            </a:avLst>
          </a:prstGeom>
          <a:solidFill>
            <a:srgbClr val="FDB932"/>
          </a:solidFill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1800" b="1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/>
                <a:ea typeface="PMingLiU"/>
                <a:cs typeface="Arial"/>
              </a:rPr>
              <a:t>Dialogue + appui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1800" b="1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/>
                <a:ea typeface="PMingLiU"/>
                <a:cs typeface="Arial"/>
              </a:rPr>
              <a:t>technique / institutionnel</a:t>
            </a:r>
            <a:endParaRPr kumimoji="0" lang="fr-BE" sz="1800" b="1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/>
              <a:ea typeface="Times New Roman"/>
              <a:cs typeface="Arial"/>
            </a:endParaRPr>
          </a:p>
        </p:txBody>
      </p:sp>
      <p:sp>
        <p:nvSpPr>
          <p:cNvPr id="35" name="Text Box 5">
            <a:extLst>
              <a:ext uri="{FF2B5EF4-FFF2-40B4-BE49-F238E27FC236}">
                <a16:creationId xmlns:a16="http://schemas.microsoft.com/office/drawing/2014/main" id="{FBEA2209-A6E7-45A5-8027-94C8C6D7DE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1958" y="5984137"/>
            <a:ext cx="2645957" cy="2821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000" b="1" i="1" u="none" strike="noStrike" kern="1200" cap="none" spc="0" normalizeH="0" baseline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Agent Relation 1</a:t>
            </a:r>
          </a:p>
        </p:txBody>
      </p:sp>
      <p:sp>
        <p:nvSpPr>
          <p:cNvPr id="36" name="Text Box 5">
            <a:extLst>
              <a:ext uri="{FF2B5EF4-FFF2-40B4-BE49-F238E27FC236}">
                <a16:creationId xmlns:a16="http://schemas.microsoft.com/office/drawing/2014/main" id="{C0763D62-8F52-43F6-8EF7-0C46B4F45F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2248" y="5984137"/>
            <a:ext cx="2376328" cy="2821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000" b="1" i="1" u="none" strike="noStrike" kern="1200" cap="none" spc="0" normalizeH="0" baseline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Agent relation 2</a:t>
            </a:r>
          </a:p>
        </p:txBody>
      </p:sp>
      <p:sp>
        <p:nvSpPr>
          <p:cNvPr id="37" name="Left-Right Arrow 18">
            <a:extLst>
              <a:ext uri="{FF2B5EF4-FFF2-40B4-BE49-F238E27FC236}">
                <a16:creationId xmlns:a16="http://schemas.microsoft.com/office/drawing/2014/main" id="{04821442-E411-487A-83EF-03182A419F0D}"/>
              </a:ext>
            </a:extLst>
          </p:cNvPr>
          <p:cNvSpPr/>
          <p:nvPr/>
        </p:nvSpPr>
        <p:spPr>
          <a:xfrm>
            <a:off x="978732" y="5675900"/>
            <a:ext cx="3672408" cy="275214"/>
          </a:xfrm>
          <a:prstGeom prst="leftRightArrow">
            <a:avLst/>
          </a:prstGeom>
          <a:solidFill>
            <a:srgbClr val="0F5494"/>
          </a:solidFill>
          <a:ln w="31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BE" sz="1200" b="0" i="0" u="none" strike="noStrike" kern="1200" cap="none" spc="0" normalizeH="0" baseline="0" dirty="0">
              <a:ln w="3175" cmpd="sng">
                <a:solidFill>
                  <a:srgbClr val="000000"/>
                </a:solidFill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8" name="Left-Right Arrow 19">
            <a:extLst>
              <a:ext uri="{FF2B5EF4-FFF2-40B4-BE49-F238E27FC236}">
                <a16:creationId xmlns:a16="http://schemas.microsoft.com/office/drawing/2014/main" id="{26E768C0-5B29-411A-AA7D-6BEC8EF2A69F}"/>
              </a:ext>
            </a:extLst>
          </p:cNvPr>
          <p:cNvSpPr/>
          <p:nvPr/>
        </p:nvSpPr>
        <p:spPr>
          <a:xfrm>
            <a:off x="4864208" y="5670969"/>
            <a:ext cx="3672408" cy="285076"/>
          </a:xfrm>
          <a:prstGeom prst="leftRightArrow">
            <a:avLst/>
          </a:prstGeom>
          <a:solidFill>
            <a:srgbClr val="0F5494"/>
          </a:solidFill>
          <a:ln w="31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BE" sz="1200" b="0" i="0" u="none" strike="noStrike" kern="1200" cap="none" spc="0" normalizeH="0" baseline="0" dirty="0">
              <a:ln w="3175" cmpd="sng">
                <a:solidFill>
                  <a:srgbClr val="000000"/>
                </a:solidFill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9" name="Text Box 5">
            <a:extLst>
              <a:ext uri="{FF2B5EF4-FFF2-40B4-BE49-F238E27FC236}">
                <a16:creationId xmlns:a16="http://schemas.microsoft.com/office/drawing/2014/main" id="{4395B548-B87B-48DA-8A3C-6672FEECF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071" y="6559785"/>
            <a:ext cx="3578612" cy="1938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1400" i="1" u="none" strike="noStrike" kern="120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Source : Paul &amp; </a:t>
            </a:r>
            <a:r>
              <a:rPr kumimoji="0" lang="fr-BE" sz="1400" i="1" u="none" strike="noStrike" kern="1200" cap="none" spc="0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Vandeninden</a:t>
            </a:r>
            <a:r>
              <a:rPr kumimoji="0" lang="fr-BE" sz="1400" i="1" u="none" strike="noStrike" kern="120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23676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7" grpId="0" animBg="1"/>
      <p:bldP spid="18" grpId="0"/>
      <p:bldP spid="20" grpId="0" animBg="1"/>
      <p:bldP spid="23" grpId="0" animBg="1"/>
      <p:bldP spid="28" grpId="0"/>
      <p:bldP spid="29" grpId="0"/>
      <p:bldP spid="11" grpId="0"/>
      <p:bldP spid="30" grpId="0" animBg="1"/>
      <p:bldP spid="31" grpId="0" animBg="1"/>
      <p:bldP spid="32" grpId="0"/>
      <p:bldP spid="33" grpId="0" animBg="1"/>
      <p:bldP spid="34" grpId="0" animBg="1"/>
      <p:bldP spid="35" grpId="0"/>
      <p:bldP spid="36" grpId="0"/>
      <p:bldP spid="37" grpId="0" animBg="1"/>
      <p:bldP spid="38" grpId="0" animBg="1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196752"/>
            <a:ext cx="8460000" cy="773278"/>
          </a:xfrm>
        </p:spPr>
        <p:txBody>
          <a:bodyPr/>
          <a:lstStyle/>
          <a:p>
            <a:pPr marL="0" lvl="0" eaLnBrk="0" hangingPunct="0">
              <a:defRPr/>
            </a:pPr>
            <a:r>
              <a:rPr lang="fr-BE" sz="1800" cap="all">
                <a:solidFill>
                  <a:srgbClr val="004494"/>
                </a:solidFill>
                <a:latin typeface="+mn-lt"/>
              </a:rPr>
              <a:t>Un dialogue ouvert et inclusif sur les politiques, stratégies, tactiques et résultats de développement 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3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39" name="Text Box 5">
            <a:extLst>
              <a:ext uri="{FF2B5EF4-FFF2-40B4-BE49-F238E27FC236}">
                <a16:creationId xmlns:a16="http://schemas.microsoft.com/office/drawing/2014/main" id="{4395B548-B87B-48DA-8A3C-6672FEECF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070" y="6365885"/>
            <a:ext cx="5058929" cy="5816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kumimoji="0" lang="fr-BE" sz="1400" i="1" u="none" strike="noStrike" kern="1200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Arial"/>
              </a:rPr>
              <a:t>Source : </a:t>
            </a:r>
            <a:r>
              <a:rPr lang="fr-BE" sz="1400" i="1">
                <a:solidFill>
                  <a:schemeClr val="bg1"/>
                </a:solidFill>
                <a:latin typeface="+mn-lt"/>
                <a:cs typeface="Arial"/>
              </a:rPr>
              <a:t>AUSAID 2013 Thinking and Working Politically  AN EVALUATION OF POLICY DIALOGUE </a:t>
            </a: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BE" sz="1400" i="1" u="none" strike="noStrike" kern="1200" cap="none" spc="0" normalizeH="0" baseline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Arial"/>
            </a:endParaRPr>
          </a:p>
        </p:txBody>
      </p: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628255A6-8C4F-4F5E-8B81-5F83F9D27FA1}"/>
              </a:ext>
            </a:extLst>
          </p:cNvPr>
          <p:cNvGrpSpPr/>
          <p:nvPr/>
        </p:nvGrpSpPr>
        <p:grpSpPr>
          <a:xfrm>
            <a:off x="620736" y="3128661"/>
            <a:ext cx="1800000" cy="980742"/>
            <a:chOff x="103291" y="1664622"/>
            <a:chExt cx="2700000" cy="980742"/>
          </a:xfrm>
        </p:grpSpPr>
        <p:sp>
          <p:nvSpPr>
            <p:cNvPr id="25" name="Flèche : pentagone 24">
              <a:extLst>
                <a:ext uri="{FF2B5EF4-FFF2-40B4-BE49-F238E27FC236}">
                  <a16:creationId xmlns:a16="http://schemas.microsoft.com/office/drawing/2014/main" id="{45FCE841-F98C-4F9A-A80C-680E8660138A}"/>
                </a:ext>
              </a:extLst>
            </p:cNvPr>
            <p:cNvSpPr/>
            <p:nvPr/>
          </p:nvSpPr>
          <p:spPr bwMode="auto">
            <a:xfrm rot="16200000">
              <a:off x="1147291" y="620622"/>
              <a:ext cx="612000" cy="2700000"/>
            </a:xfrm>
            <a:prstGeom prst="homePlate">
              <a:avLst/>
            </a:prstGeom>
            <a:solidFill>
              <a:srgbClr val="2D9E48"/>
            </a:solidFill>
            <a:ln w="9525" cap="flat" cmpd="sng" algn="ctr">
              <a:solidFill>
                <a:srgbClr val="2D9E4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1" i="0" u="none" strike="noStrike" cap="none" normalizeH="0" baseline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8E8700F-2216-418F-B4C2-AEF70191B24A}"/>
                </a:ext>
              </a:extLst>
            </p:cNvPr>
            <p:cNvSpPr/>
            <p:nvPr/>
          </p:nvSpPr>
          <p:spPr bwMode="auto">
            <a:xfrm>
              <a:off x="103291" y="2285364"/>
              <a:ext cx="2700000" cy="360000"/>
            </a:xfrm>
            <a:prstGeom prst="rect">
              <a:avLst/>
            </a:prstGeom>
            <a:solidFill>
              <a:srgbClr val="2D9E48"/>
            </a:solidFill>
            <a:ln w="9525" cap="flat" cmpd="sng" algn="ctr">
              <a:solidFill>
                <a:srgbClr val="2D9E4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0" i="0" u="none" strike="noStrike" cap="none" normalizeH="0" baseline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</p:grpSp>
      <p:sp>
        <p:nvSpPr>
          <p:cNvPr id="27" name="Espace réservé du contenu 2">
            <a:extLst>
              <a:ext uri="{FF2B5EF4-FFF2-40B4-BE49-F238E27FC236}">
                <a16:creationId xmlns:a16="http://schemas.microsoft.com/office/drawing/2014/main" id="{84072BB5-C7F6-4DAD-82EE-B8AC57973263}"/>
              </a:ext>
            </a:extLst>
          </p:cNvPr>
          <p:cNvSpPr txBox="1">
            <a:spLocks/>
          </p:cNvSpPr>
          <p:nvPr/>
        </p:nvSpPr>
        <p:spPr bwMode="auto">
          <a:xfrm>
            <a:off x="620736" y="3563090"/>
            <a:ext cx="180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defTabSz="966788" eaLnBrk="0" hangingPunct="0">
              <a:spcBef>
                <a:spcPct val="0"/>
              </a:spcBef>
              <a:buClrTx/>
              <a:buNone/>
            </a:pPr>
            <a:r>
              <a:rPr lang="fr-BE" sz="1800" b="1" i="0" kern="0" cap="all">
                <a:solidFill>
                  <a:schemeClr val="bg1"/>
                </a:solidFill>
                <a:latin typeface="+mn-lt"/>
              </a:rPr>
              <a:t>Politique</a:t>
            </a:r>
          </a:p>
        </p:txBody>
      </p:sp>
      <p:grpSp>
        <p:nvGrpSpPr>
          <p:cNvPr id="40" name="Groupe 39">
            <a:extLst>
              <a:ext uri="{FF2B5EF4-FFF2-40B4-BE49-F238E27FC236}">
                <a16:creationId xmlns:a16="http://schemas.microsoft.com/office/drawing/2014/main" id="{1EE8181F-15DE-41DD-948A-2B93B8BBDA0B}"/>
              </a:ext>
            </a:extLst>
          </p:cNvPr>
          <p:cNvGrpSpPr/>
          <p:nvPr/>
        </p:nvGrpSpPr>
        <p:grpSpPr>
          <a:xfrm>
            <a:off x="2420736" y="4175091"/>
            <a:ext cx="1800000" cy="980743"/>
            <a:chOff x="11274667" y="909379"/>
            <a:chExt cx="2700000" cy="980743"/>
          </a:xfrm>
        </p:grpSpPr>
        <p:sp>
          <p:nvSpPr>
            <p:cNvPr id="41" name="Flèche : pentagone 40">
              <a:extLst>
                <a:ext uri="{FF2B5EF4-FFF2-40B4-BE49-F238E27FC236}">
                  <a16:creationId xmlns:a16="http://schemas.microsoft.com/office/drawing/2014/main" id="{58E9125D-498D-4471-B687-5F15E7E96F4C}"/>
                </a:ext>
              </a:extLst>
            </p:cNvPr>
            <p:cNvSpPr/>
            <p:nvPr/>
          </p:nvSpPr>
          <p:spPr bwMode="auto">
            <a:xfrm rot="16200000">
              <a:off x="12318667" y="-134621"/>
              <a:ext cx="612000" cy="2700000"/>
            </a:xfrm>
            <a:prstGeom prst="homePlate">
              <a:avLst/>
            </a:prstGeom>
            <a:solidFill>
              <a:srgbClr val="1FACE0"/>
            </a:solidFill>
            <a:ln w="9525" cap="flat" cmpd="sng" algn="ctr">
              <a:solidFill>
                <a:srgbClr val="1FACE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1" i="0" u="none" strike="noStrike" cap="none" normalizeH="0" baseline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91F2B348-E382-4981-954F-1FF5E5C4DA74}"/>
                </a:ext>
              </a:extLst>
            </p:cNvPr>
            <p:cNvSpPr/>
            <p:nvPr/>
          </p:nvSpPr>
          <p:spPr bwMode="auto">
            <a:xfrm>
              <a:off x="11274667" y="1530122"/>
              <a:ext cx="2700000" cy="360000"/>
            </a:xfrm>
            <a:prstGeom prst="rect">
              <a:avLst/>
            </a:prstGeom>
            <a:solidFill>
              <a:srgbClr val="1FACE0"/>
            </a:solidFill>
            <a:ln w="9525" cap="flat" cmpd="sng" algn="ctr">
              <a:solidFill>
                <a:srgbClr val="1FACE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0" i="0" u="none" strike="noStrike" cap="none" normalizeH="0" baseline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</p:grp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1C3E50C7-FBAD-4BA7-9248-ECA740221DAB}"/>
              </a:ext>
            </a:extLst>
          </p:cNvPr>
          <p:cNvGrpSpPr/>
          <p:nvPr/>
        </p:nvGrpSpPr>
        <p:grpSpPr>
          <a:xfrm>
            <a:off x="4220736" y="5155834"/>
            <a:ext cx="1800000" cy="977335"/>
            <a:chOff x="-5727777" y="1318320"/>
            <a:chExt cx="2700000" cy="977335"/>
          </a:xfrm>
        </p:grpSpPr>
        <p:sp>
          <p:nvSpPr>
            <p:cNvPr id="45" name="Flèche : pentagone 44">
              <a:extLst>
                <a:ext uri="{FF2B5EF4-FFF2-40B4-BE49-F238E27FC236}">
                  <a16:creationId xmlns:a16="http://schemas.microsoft.com/office/drawing/2014/main" id="{E0D58A68-A8C1-4280-AE5E-C604ECBB2EDF}"/>
                </a:ext>
              </a:extLst>
            </p:cNvPr>
            <p:cNvSpPr/>
            <p:nvPr/>
          </p:nvSpPr>
          <p:spPr bwMode="auto">
            <a:xfrm rot="16200000">
              <a:off x="-4683777" y="274320"/>
              <a:ext cx="612000" cy="2700000"/>
            </a:xfrm>
            <a:prstGeom prst="homePlate">
              <a:avLst/>
            </a:prstGeom>
            <a:solidFill>
              <a:srgbClr val="F5823C"/>
            </a:solidFill>
            <a:ln w="9525" cap="flat" cmpd="sng" algn="ctr">
              <a:solidFill>
                <a:srgbClr val="F5823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1" i="0" u="none" strike="noStrike" cap="none" normalizeH="0" baseline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F9BF2A31-3F55-47F7-8F4D-FAB1BC42BB6A}"/>
                </a:ext>
              </a:extLst>
            </p:cNvPr>
            <p:cNvSpPr/>
            <p:nvPr/>
          </p:nvSpPr>
          <p:spPr bwMode="auto">
            <a:xfrm>
              <a:off x="-5727777" y="1935655"/>
              <a:ext cx="2700000" cy="360000"/>
            </a:xfrm>
            <a:prstGeom prst="rect">
              <a:avLst/>
            </a:prstGeom>
            <a:solidFill>
              <a:srgbClr val="F5823C"/>
            </a:solidFill>
            <a:ln w="9525" cap="flat" cmpd="sng" algn="ctr">
              <a:solidFill>
                <a:srgbClr val="F5823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0" i="0" u="none" strike="noStrike" cap="none" normalizeH="0" baseline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</p:grpSp>
      <p:sp>
        <p:nvSpPr>
          <p:cNvPr id="47" name="Espace réservé du contenu 2">
            <a:extLst>
              <a:ext uri="{FF2B5EF4-FFF2-40B4-BE49-F238E27FC236}">
                <a16:creationId xmlns:a16="http://schemas.microsoft.com/office/drawing/2014/main" id="{87CB5F55-3922-4E82-9E25-BA44FAE3FA67}"/>
              </a:ext>
            </a:extLst>
          </p:cNvPr>
          <p:cNvSpPr txBox="1">
            <a:spLocks/>
          </p:cNvSpPr>
          <p:nvPr/>
        </p:nvSpPr>
        <p:spPr bwMode="auto">
          <a:xfrm>
            <a:off x="2420736" y="4567562"/>
            <a:ext cx="180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defTabSz="966788" eaLnBrk="0" hangingPunct="0">
              <a:spcBef>
                <a:spcPct val="0"/>
              </a:spcBef>
              <a:buClrTx/>
              <a:buNone/>
            </a:pPr>
            <a:r>
              <a:rPr lang="fr-BE" sz="1800" b="1" i="0" kern="0" cap="all">
                <a:solidFill>
                  <a:schemeClr val="bg1"/>
                </a:solidFill>
                <a:latin typeface="+mn-lt"/>
              </a:rPr>
              <a:t>Stratégie</a:t>
            </a:r>
          </a:p>
        </p:txBody>
      </p:sp>
      <p:sp>
        <p:nvSpPr>
          <p:cNvPr id="48" name="Espace réservé du contenu 2">
            <a:extLst>
              <a:ext uri="{FF2B5EF4-FFF2-40B4-BE49-F238E27FC236}">
                <a16:creationId xmlns:a16="http://schemas.microsoft.com/office/drawing/2014/main" id="{E4921459-A67C-4FFD-B2C9-2E76988E39D9}"/>
              </a:ext>
            </a:extLst>
          </p:cNvPr>
          <p:cNvSpPr txBox="1">
            <a:spLocks/>
          </p:cNvSpPr>
          <p:nvPr/>
        </p:nvSpPr>
        <p:spPr bwMode="auto">
          <a:xfrm>
            <a:off x="4220736" y="5515874"/>
            <a:ext cx="180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defTabSz="966788" eaLnBrk="0" hangingPunct="0">
              <a:spcBef>
                <a:spcPct val="0"/>
              </a:spcBef>
              <a:buClrTx/>
              <a:buNone/>
            </a:pPr>
            <a:r>
              <a:rPr lang="fr-BE" sz="1800" b="1" i="0" kern="0" cap="all">
                <a:solidFill>
                  <a:schemeClr val="bg1"/>
                </a:solidFill>
                <a:latin typeface="+mn-lt"/>
              </a:rPr>
              <a:t>Tactique</a:t>
            </a:r>
          </a:p>
        </p:txBody>
      </p:sp>
      <p:sp>
        <p:nvSpPr>
          <p:cNvPr id="49" name="TextBox 7">
            <a:extLst>
              <a:ext uri="{FF2B5EF4-FFF2-40B4-BE49-F238E27FC236}">
                <a16:creationId xmlns:a16="http://schemas.microsoft.com/office/drawing/2014/main" id="{12E79459-E1FB-495B-9FF8-877D6740E46C}"/>
              </a:ext>
            </a:extLst>
          </p:cNvPr>
          <p:cNvSpPr txBox="1"/>
          <p:nvPr/>
        </p:nvSpPr>
        <p:spPr>
          <a:xfrm>
            <a:off x="2420736" y="3669605"/>
            <a:ext cx="270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>
              <a:spcBef>
                <a:spcPts val="600"/>
              </a:spcBef>
              <a:spcAft>
                <a:spcPts val="600"/>
              </a:spcAft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600">
                <a:solidFill>
                  <a:schemeClr val="tx1"/>
                </a:solidFill>
                <a:latin typeface="+mn-lt"/>
              </a:rPr>
              <a:t>Valeurs et intérêts</a:t>
            </a:r>
          </a:p>
        </p:txBody>
      </p:sp>
      <p:sp>
        <p:nvSpPr>
          <p:cNvPr id="50" name="TextBox 21">
            <a:extLst>
              <a:ext uri="{FF2B5EF4-FFF2-40B4-BE49-F238E27FC236}">
                <a16:creationId xmlns:a16="http://schemas.microsoft.com/office/drawing/2014/main" id="{C1807B1B-F57B-4C4A-A62B-109EC514847F}"/>
              </a:ext>
            </a:extLst>
          </p:cNvPr>
          <p:cNvSpPr txBox="1"/>
          <p:nvPr/>
        </p:nvSpPr>
        <p:spPr>
          <a:xfrm>
            <a:off x="4220736" y="4550967"/>
            <a:ext cx="270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defTabSz="966788" eaLnBrk="0" hangingPunct="0">
              <a:spcBef>
                <a:spcPts val="600"/>
              </a:spcBef>
              <a:spcAft>
                <a:spcPts val="600"/>
              </a:spcAft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chemeClr val="tx1"/>
                </a:solidFill>
                <a:latin typeface="+mn-lt"/>
              </a:rPr>
              <a:t>Plan pour atteindre les objectifs de politique</a:t>
            </a:r>
          </a:p>
        </p:txBody>
      </p:sp>
      <p:sp>
        <p:nvSpPr>
          <p:cNvPr id="51" name="TextBox 22">
            <a:extLst>
              <a:ext uri="{FF2B5EF4-FFF2-40B4-BE49-F238E27FC236}">
                <a16:creationId xmlns:a16="http://schemas.microsoft.com/office/drawing/2014/main" id="{1B2790B6-1D5E-42CB-BF3D-6D169E3AB4E0}"/>
              </a:ext>
            </a:extLst>
          </p:cNvPr>
          <p:cNvSpPr txBox="1"/>
          <p:nvPr/>
        </p:nvSpPr>
        <p:spPr>
          <a:xfrm>
            <a:off x="6119120" y="5637778"/>
            <a:ext cx="270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 defTabSz="966788" eaLnBrk="0" hangingPunct="0">
              <a:spcBef>
                <a:spcPts val="600"/>
              </a:spcBef>
              <a:spcAft>
                <a:spcPts val="600"/>
              </a:spcAft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olidFill>
                  <a:schemeClr val="tx1"/>
                </a:solidFill>
                <a:latin typeface="+mn-lt"/>
              </a:rPr>
              <a:t>Programmation</a:t>
            </a:r>
          </a:p>
        </p:txBody>
      </p:sp>
      <p:cxnSp>
        <p:nvCxnSpPr>
          <p:cNvPr id="4" name="Connecteur : en angle 3">
            <a:extLst>
              <a:ext uri="{FF2B5EF4-FFF2-40B4-BE49-F238E27FC236}">
                <a16:creationId xmlns:a16="http://schemas.microsoft.com/office/drawing/2014/main" id="{F5644148-A900-40A7-AB58-C2CDA0CA8F5F}"/>
              </a:ext>
            </a:extLst>
          </p:cNvPr>
          <p:cNvCxnSpPr/>
          <p:nvPr/>
        </p:nvCxnSpPr>
        <p:spPr bwMode="auto">
          <a:xfrm>
            <a:off x="1520736" y="4236360"/>
            <a:ext cx="809760" cy="606994"/>
          </a:xfrm>
          <a:prstGeom prst="bentConnector3">
            <a:avLst>
              <a:gd name="adj1" fmla="val -188"/>
            </a:avLst>
          </a:prstGeom>
          <a:noFill/>
          <a:ln w="19050" cap="flat" cmpd="sng" algn="ctr">
            <a:solidFill>
              <a:srgbClr val="0F5494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52" name="Connecteur : en angle 51">
            <a:extLst>
              <a:ext uri="{FF2B5EF4-FFF2-40B4-BE49-F238E27FC236}">
                <a16:creationId xmlns:a16="http://schemas.microsoft.com/office/drawing/2014/main" id="{BE1EB7CD-1D0B-40B1-A477-C4384373970D}"/>
              </a:ext>
            </a:extLst>
          </p:cNvPr>
          <p:cNvCxnSpPr/>
          <p:nvPr/>
        </p:nvCxnSpPr>
        <p:spPr bwMode="auto">
          <a:xfrm>
            <a:off x="3325459" y="5289990"/>
            <a:ext cx="809760" cy="606994"/>
          </a:xfrm>
          <a:prstGeom prst="bentConnector3">
            <a:avLst>
              <a:gd name="adj1" fmla="val -188"/>
            </a:avLst>
          </a:prstGeom>
          <a:noFill/>
          <a:ln w="19050" cap="flat" cmpd="sng" algn="ctr">
            <a:solidFill>
              <a:srgbClr val="0F5494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53" name="Connecteur : en angle 52">
            <a:extLst>
              <a:ext uri="{FF2B5EF4-FFF2-40B4-BE49-F238E27FC236}">
                <a16:creationId xmlns:a16="http://schemas.microsoft.com/office/drawing/2014/main" id="{22906D20-9A3D-450B-A684-D36339FF9A6C}"/>
              </a:ext>
            </a:extLst>
          </p:cNvPr>
          <p:cNvCxnSpPr>
            <a:cxnSpLocks/>
          </p:cNvCxnSpPr>
          <p:nvPr/>
        </p:nvCxnSpPr>
        <p:spPr bwMode="auto">
          <a:xfrm>
            <a:off x="710976" y="4173322"/>
            <a:ext cx="1944203" cy="1269696"/>
          </a:xfrm>
          <a:prstGeom prst="bentConnector3">
            <a:avLst>
              <a:gd name="adj1" fmla="val -210"/>
            </a:avLst>
          </a:prstGeom>
          <a:noFill/>
          <a:ln w="57150" cap="flat" cmpd="sng" algn="ctr">
            <a:solidFill>
              <a:srgbClr val="0F5494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4" name="Text Box 22">
            <a:extLst>
              <a:ext uri="{FF2B5EF4-FFF2-40B4-BE49-F238E27FC236}">
                <a16:creationId xmlns:a16="http://schemas.microsoft.com/office/drawing/2014/main" id="{A0A7DF91-8904-419C-B7B3-94057CA212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8461" y="2040367"/>
            <a:ext cx="6143403" cy="14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1800" b="1" i="1" u="none" strike="noStrike" kern="1200" cap="none" spc="0" normalizeH="0" baseline="0" dirty="0">
                <a:ln>
                  <a:noFill/>
                </a:ln>
                <a:solidFill>
                  <a:srgbClr val="005399"/>
                </a:solidFill>
                <a:effectLst/>
                <a:uLnTx/>
                <a:uFillTx/>
                <a:latin typeface="+mn-lt"/>
                <a:ea typeface="ＭＳ Ｐゴシック" pitchFamily="-112" charset="-128"/>
                <a:cs typeface="Calibri"/>
              </a:rPr>
              <a:t>“Le dialogue</a:t>
            </a:r>
            <a:r>
              <a:rPr kumimoji="0" lang="fr-BE" sz="1800" b="1" i="1" u="none" strike="noStrike" kern="1200" cap="none" spc="0" normalizeH="0" dirty="0">
                <a:ln>
                  <a:noFill/>
                </a:ln>
                <a:solidFill>
                  <a:srgbClr val="005399"/>
                </a:solidFill>
                <a:effectLst/>
                <a:uLnTx/>
                <a:uFillTx/>
                <a:latin typeface="+mn-lt"/>
                <a:ea typeface="ＭＳ Ｐゴシック" pitchFamily="-112" charset="-128"/>
                <a:cs typeface="Calibri"/>
              </a:rPr>
              <a:t> sur les politiques est un processus de communication et de négociation de valeurs, dans un contexte de déséquilibres de  pouvoirs et de savoirs”</a:t>
            </a:r>
            <a:endParaRPr kumimoji="0" lang="fr-BE" sz="1800" b="1" i="1" u="none" strike="noStrike" kern="1200" cap="none" spc="0" normalizeH="0" baseline="0" dirty="0">
              <a:ln>
                <a:noFill/>
              </a:ln>
              <a:solidFill>
                <a:srgbClr val="005399"/>
              </a:solidFill>
              <a:effectLst/>
              <a:uLnTx/>
              <a:uFillTx/>
              <a:latin typeface="+mn-lt"/>
              <a:ea typeface="ＭＳ Ｐゴシック" pitchFamily="-112" charset="-128"/>
              <a:cs typeface="Calibri"/>
            </a:endParaRPr>
          </a:p>
          <a:p>
            <a:pPr marL="0" marR="0" lvl="0" indent="0" algn="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1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+mn-lt"/>
                <a:ea typeface="ＭＳ Ｐゴシック" pitchFamily="-107" charset="-128"/>
                <a:cs typeface="Calibri"/>
              </a:rPr>
              <a:t>AUSAID 2013 </a:t>
            </a:r>
            <a:endParaRPr kumimoji="0" lang="fr-BE" sz="1200" b="1" i="1" u="none" strike="noStrike" kern="1200" cap="none" spc="0" normalizeH="0" baseline="0" dirty="0">
              <a:ln>
                <a:noFill/>
              </a:ln>
              <a:effectLst/>
              <a:uLnTx/>
              <a:uFillTx/>
              <a:latin typeface="+mn-lt"/>
              <a:ea typeface="ＭＳ Ｐゴシック" pitchFamily="-112" charset="-128"/>
              <a:cs typeface="Calibri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E2E3CFC-D6A9-4B3B-9948-630ACB277E62}"/>
              </a:ext>
            </a:extLst>
          </p:cNvPr>
          <p:cNvSpPr/>
          <p:nvPr/>
        </p:nvSpPr>
        <p:spPr>
          <a:xfrm>
            <a:off x="162352" y="5289990"/>
            <a:ext cx="1510350" cy="713016"/>
          </a:xfrm>
          <a:prstGeom prst="rect">
            <a:avLst/>
          </a:prstGeom>
          <a:solidFill>
            <a:srgbClr val="0F5494"/>
          </a:solidFill>
        </p:spPr>
        <p:txBody>
          <a:bodyPr wrap="none">
            <a:spAutoFit/>
          </a:bodyPr>
          <a:lstStyle/>
          <a:p>
            <a:pPr lvl="0" algn="ctr">
              <a:spcBef>
                <a:spcPts val="500"/>
              </a:spcBef>
              <a:spcAft>
                <a:spcPts val="500"/>
              </a:spcAft>
              <a:defRPr/>
            </a:pPr>
            <a:r>
              <a:rPr lang="fr-BE" sz="1600" b="1">
                <a:solidFill>
                  <a:srgbClr val="FFFFFF"/>
                </a:solidFill>
                <a:latin typeface="+mn-lt"/>
                <a:ea typeface="ＭＳ Ｐゴシック" pitchFamily="-112" charset="-128"/>
              </a:rPr>
              <a:t>Analyse de </a:t>
            </a:r>
          </a:p>
          <a:p>
            <a:pPr lvl="0" algn="ctr">
              <a:spcBef>
                <a:spcPts val="500"/>
              </a:spcBef>
              <a:spcAft>
                <a:spcPts val="500"/>
              </a:spcAft>
              <a:defRPr/>
            </a:pPr>
            <a:r>
              <a:rPr lang="fr-BE" sz="1600" b="1">
                <a:solidFill>
                  <a:srgbClr val="FFFFFF"/>
                </a:solidFill>
                <a:latin typeface="+mn-lt"/>
                <a:ea typeface="ＭＳ Ｐゴシック" pitchFamily="-112" charset="-128"/>
              </a:rPr>
              <a:t>la situation</a:t>
            </a:r>
            <a:endParaRPr lang="fr-BE" sz="1600">
              <a:solidFill>
                <a:srgbClr val="000000"/>
              </a:solidFill>
              <a:latin typeface="+mn-lt"/>
              <a:ea typeface="ＭＳ Ｐゴシック" pitchFamily="-11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635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27" grpId="0"/>
      <p:bldP spid="47" grpId="0"/>
      <p:bldP spid="48" grpId="0"/>
      <p:bldP spid="49" grpId="0"/>
      <p:bldP spid="50" grpId="0"/>
      <p:bldP spid="51" grpId="0"/>
      <p:bldP spid="54" grpId="0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196752"/>
            <a:ext cx="8460000" cy="773278"/>
          </a:xfrm>
        </p:spPr>
        <p:txBody>
          <a:bodyPr/>
          <a:lstStyle/>
          <a:p>
            <a:pPr marL="0" eaLnBrk="0" hangingPunct="0">
              <a:defRPr/>
            </a:pPr>
            <a:r>
              <a:rPr lang="fr-BE" sz="1800" cap="all" dirty="0">
                <a:solidFill>
                  <a:srgbClr val="004494"/>
                </a:solidFill>
                <a:latin typeface="+mn-lt"/>
              </a:rPr>
              <a:t>Du point de vue de la DUE et du point de vue des organisations partenaires :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4</a:t>
            </a:fld>
            <a:endParaRPr lang="fr-BE" sz="11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8" name="ZoneTexte 8">
            <a:extLst>
              <a:ext uri="{FF2B5EF4-FFF2-40B4-BE49-F238E27FC236}">
                <a16:creationId xmlns:a16="http://schemas.microsoft.com/office/drawing/2014/main" id="{3B91842C-C329-4F8A-9B55-891240F20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892967"/>
            <a:ext cx="8534400" cy="1679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BE" sz="2400" b="1" i="1" dirty="0">
                <a:latin typeface="+mn-lt"/>
              </a:rPr>
              <a:t>A quels défis faites-vous face en termes de dialogue sur les politiques ? Pourquoi ? </a:t>
            </a:r>
          </a:p>
          <a:p>
            <a:pPr algn="ctr">
              <a:lnSpc>
                <a:spcPct val="150000"/>
              </a:lnSpc>
            </a:pPr>
            <a:r>
              <a:rPr lang="fr-BE" sz="2400" b="1" i="1" dirty="0">
                <a:latin typeface="+mn-lt"/>
              </a:rPr>
              <a:t>D’où proviennent les problèmes ? </a:t>
            </a:r>
          </a:p>
        </p:txBody>
      </p:sp>
      <p:pic>
        <p:nvPicPr>
          <p:cNvPr id="29" name="Image 2">
            <a:extLst>
              <a:ext uri="{FF2B5EF4-FFF2-40B4-BE49-F238E27FC236}">
                <a16:creationId xmlns:a16="http://schemas.microsoft.com/office/drawing/2014/main" id="{D77D5D4F-564C-40FC-B523-7F72910D530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27784" y="2042129"/>
            <a:ext cx="3639389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84458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2D9E48"/>
              </a:solidFill>
              <a:effectLst/>
              <a:latin typeface="+mj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196752"/>
            <a:ext cx="8460000" cy="773278"/>
          </a:xfrm>
        </p:spPr>
        <p:txBody>
          <a:bodyPr/>
          <a:lstStyle/>
          <a:p>
            <a:pPr marL="0" eaLnBrk="0" hangingPunct="0">
              <a:defRPr/>
            </a:pPr>
            <a:r>
              <a:rPr lang="fr-BE" sz="1800" cap="all" dirty="0">
                <a:solidFill>
                  <a:srgbClr val="004494"/>
                </a:solidFill>
              </a:rPr>
              <a:t>Un échange continu, dynamique, multidimensionnel, non-linéaire, et réfléchi…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j-lt"/>
              </a:rPr>
              <a:pPr/>
              <a:t>5</a:t>
            </a:fld>
            <a:endParaRPr lang="fr-BE" sz="11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TextBox 24">
            <a:extLst>
              <a:ext uri="{FF2B5EF4-FFF2-40B4-BE49-F238E27FC236}">
                <a16:creationId xmlns:a16="http://schemas.microsoft.com/office/drawing/2014/main" id="{ECDE5BEF-3C9C-4CA0-978B-A8F81B521474}"/>
              </a:ext>
            </a:extLst>
          </p:cNvPr>
          <p:cNvSpPr txBox="1"/>
          <p:nvPr/>
        </p:nvSpPr>
        <p:spPr>
          <a:xfrm>
            <a:off x="179512" y="2060848"/>
            <a:ext cx="8625780" cy="600164"/>
          </a:xfrm>
          <a:prstGeom prst="rect">
            <a:avLst/>
          </a:prstGeom>
          <a:solidFill>
            <a:srgbClr val="0F5494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BE" sz="1100" b="1" dirty="0">
                <a:solidFill>
                  <a:schemeClr val="bg1"/>
                </a:solidFill>
                <a:latin typeface="+mj-lt"/>
              </a:rPr>
              <a:t>Horizon de planification du dialogue sur les politiques</a:t>
            </a:r>
          </a:p>
          <a:p>
            <a:pPr defTabSz="887413"/>
            <a:r>
              <a:rPr lang="fr-BE" sz="1100" b="1" dirty="0">
                <a:solidFill>
                  <a:schemeClr val="bg1"/>
                </a:solidFill>
                <a:latin typeface="+mj-lt"/>
              </a:rPr>
              <a:t>PD	</a:t>
            </a:r>
          </a:p>
          <a:p>
            <a:pPr defTabSz="887413"/>
            <a:endParaRPr lang="fr-BE" sz="11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TextBox 31">
            <a:extLst>
              <a:ext uri="{FF2B5EF4-FFF2-40B4-BE49-F238E27FC236}">
                <a16:creationId xmlns:a16="http://schemas.microsoft.com/office/drawing/2014/main" id="{DC08D1E6-285C-46C2-94A6-230BB6FE963D}"/>
              </a:ext>
            </a:extLst>
          </p:cNvPr>
          <p:cNvSpPr txBox="1"/>
          <p:nvPr/>
        </p:nvSpPr>
        <p:spPr>
          <a:xfrm>
            <a:off x="179512" y="2661012"/>
            <a:ext cx="1144538" cy="3631763"/>
          </a:xfrm>
          <a:prstGeom prst="rect">
            <a:avLst/>
          </a:prstGeom>
          <a:solidFill>
            <a:srgbClr val="0F5494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</a:pPr>
            <a:r>
              <a:rPr lang="fr-BE" sz="1100" b="1" dirty="0">
                <a:solidFill>
                  <a:schemeClr val="bg1"/>
                </a:solidFill>
                <a:latin typeface="+mj-lt"/>
              </a:rPr>
              <a:t>Global</a:t>
            </a:r>
          </a:p>
          <a:p>
            <a:pPr>
              <a:spcBef>
                <a:spcPts val="1800"/>
              </a:spcBef>
            </a:pPr>
            <a:r>
              <a:rPr lang="fr-BE" sz="1100" b="1" dirty="0">
                <a:solidFill>
                  <a:schemeClr val="bg1"/>
                </a:solidFill>
                <a:latin typeface="+mj-lt"/>
              </a:rPr>
              <a:t>Régional</a:t>
            </a:r>
          </a:p>
          <a:p>
            <a:pPr>
              <a:spcBef>
                <a:spcPts val="1800"/>
              </a:spcBef>
            </a:pPr>
            <a:r>
              <a:rPr lang="fr-BE" sz="1100" b="1" dirty="0">
                <a:solidFill>
                  <a:schemeClr val="bg1"/>
                </a:solidFill>
                <a:latin typeface="+mj-lt"/>
              </a:rPr>
              <a:t>National</a:t>
            </a:r>
          </a:p>
          <a:p>
            <a:pPr>
              <a:spcBef>
                <a:spcPts val="1800"/>
              </a:spcBef>
            </a:pPr>
            <a:r>
              <a:rPr lang="fr-BE" sz="1100" b="1" dirty="0">
                <a:solidFill>
                  <a:schemeClr val="bg1"/>
                </a:solidFill>
                <a:latin typeface="+mj-lt"/>
              </a:rPr>
              <a:t>Secteur</a:t>
            </a:r>
          </a:p>
          <a:p>
            <a:pPr>
              <a:spcBef>
                <a:spcPts val="1800"/>
              </a:spcBef>
            </a:pPr>
            <a:r>
              <a:rPr lang="fr-BE" sz="1100" b="1" dirty="0" err="1">
                <a:solidFill>
                  <a:schemeClr val="bg1"/>
                </a:solidFill>
                <a:latin typeface="+mj-lt"/>
              </a:rPr>
              <a:t>Sub</a:t>
            </a:r>
            <a:r>
              <a:rPr lang="fr-BE" sz="1100" b="1" dirty="0">
                <a:solidFill>
                  <a:schemeClr val="bg1"/>
                </a:solidFill>
                <a:latin typeface="+mj-lt"/>
              </a:rPr>
              <a:t>-national</a:t>
            </a:r>
          </a:p>
          <a:p>
            <a:pPr>
              <a:spcBef>
                <a:spcPts val="1800"/>
              </a:spcBef>
            </a:pPr>
            <a:r>
              <a:rPr lang="fr-BE" sz="1100" b="1" dirty="0">
                <a:solidFill>
                  <a:schemeClr val="bg1"/>
                </a:solidFill>
                <a:latin typeface="+mj-lt"/>
              </a:rPr>
              <a:t>District</a:t>
            </a:r>
          </a:p>
          <a:p>
            <a:pPr>
              <a:spcBef>
                <a:spcPts val="1800"/>
              </a:spcBef>
            </a:pPr>
            <a:r>
              <a:rPr lang="fr-BE" sz="1100" b="1" dirty="0">
                <a:solidFill>
                  <a:schemeClr val="bg1"/>
                </a:solidFill>
                <a:latin typeface="+mj-lt"/>
              </a:rPr>
              <a:t>Municipal</a:t>
            </a:r>
          </a:p>
          <a:p>
            <a:pPr>
              <a:spcBef>
                <a:spcPts val="1800"/>
              </a:spcBef>
            </a:pPr>
            <a:r>
              <a:rPr lang="fr-BE" sz="1100" b="1" dirty="0">
                <a:solidFill>
                  <a:schemeClr val="bg1"/>
                </a:solidFill>
                <a:latin typeface="+mj-lt"/>
              </a:rPr>
              <a:t>Base</a:t>
            </a:r>
          </a:p>
          <a:p>
            <a:pPr>
              <a:spcBef>
                <a:spcPts val="1800"/>
              </a:spcBef>
            </a:pPr>
            <a:endParaRPr lang="fr-BE" sz="11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5" name="Freeform 5">
            <a:extLst>
              <a:ext uri="{FF2B5EF4-FFF2-40B4-BE49-F238E27FC236}">
                <a16:creationId xmlns:a16="http://schemas.microsoft.com/office/drawing/2014/main" id="{180CE294-51C0-47F6-901C-478B22F5D603}"/>
              </a:ext>
            </a:extLst>
          </p:cNvPr>
          <p:cNvSpPr>
            <a:spLocks/>
          </p:cNvSpPr>
          <p:nvPr/>
        </p:nvSpPr>
        <p:spPr bwMode="auto">
          <a:xfrm>
            <a:off x="2831229" y="2815955"/>
            <a:ext cx="1814111" cy="1790092"/>
          </a:xfrm>
          <a:custGeom>
            <a:avLst/>
            <a:gdLst>
              <a:gd name="T0" fmla="*/ 404 w 567"/>
              <a:gd name="T1" fmla="*/ 89 h 559"/>
              <a:gd name="T2" fmla="*/ 448 w 567"/>
              <a:gd name="T3" fmla="*/ 52 h 559"/>
              <a:gd name="T4" fmla="*/ 484 w 567"/>
              <a:gd name="T5" fmla="*/ 81 h 559"/>
              <a:gd name="T6" fmla="*/ 455 w 567"/>
              <a:gd name="T7" fmla="*/ 132 h 559"/>
              <a:gd name="T8" fmla="*/ 501 w 567"/>
              <a:gd name="T9" fmla="*/ 212 h 559"/>
              <a:gd name="T10" fmla="*/ 559 w 567"/>
              <a:gd name="T11" fmla="*/ 212 h 559"/>
              <a:gd name="T12" fmla="*/ 567 w 567"/>
              <a:gd name="T13" fmla="*/ 258 h 559"/>
              <a:gd name="T14" fmla="*/ 513 w 567"/>
              <a:gd name="T15" fmla="*/ 278 h 559"/>
              <a:gd name="T16" fmla="*/ 497 w 567"/>
              <a:gd name="T17" fmla="*/ 369 h 559"/>
              <a:gd name="T18" fmla="*/ 541 w 567"/>
              <a:gd name="T19" fmla="*/ 406 h 559"/>
              <a:gd name="T20" fmla="*/ 518 w 567"/>
              <a:gd name="T21" fmla="*/ 446 h 559"/>
              <a:gd name="T22" fmla="*/ 463 w 567"/>
              <a:gd name="T23" fmla="*/ 427 h 559"/>
              <a:gd name="T24" fmla="*/ 392 w 567"/>
              <a:gd name="T25" fmla="*/ 486 h 559"/>
              <a:gd name="T26" fmla="*/ 402 w 567"/>
              <a:gd name="T27" fmla="*/ 543 h 559"/>
              <a:gd name="T28" fmla="*/ 359 w 567"/>
              <a:gd name="T29" fmla="*/ 559 h 559"/>
              <a:gd name="T30" fmla="*/ 330 w 567"/>
              <a:gd name="T31" fmla="*/ 509 h 559"/>
              <a:gd name="T32" fmla="*/ 237 w 567"/>
              <a:gd name="T33" fmla="*/ 509 h 559"/>
              <a:gd name="T34" fmla="*/ 208 w 567"/>
              <a:gd name="T35" fmla="*/ 559 h 559"/>
              <a:gd name="T36" fmla="*/ 164 w 567"/>
              <a:gd name="T37" fmla="*/ 543 h 559"/>
              <a:gd name="T38" fmla="*/ 175 w 567"/>
              <a:gd name="T39" fmla="*/ 486 h 559"/>
              <a:gd name="T40" fmla="*/ 104 w 567"/>
              <a:gd name="T41" fmla="*/ 427 h 559"/>
              <a:gd name="T42" fmla="*/ 49 w 567"/>
              <a:gd name="T43" fmla="*/ 446 h 559"/>
              <a:gd name="T44" fmla="*/ 26 w 567"/>
              <a:gd name="T45" fmla="*/ 406 h 559"/>
              <a:gd name="T46" fmla="*/ 70 w 567"/>
              <a:gd name="T47" fmla="*/ 369 h 559"/>
              <a:gd name="T48" fmla="*/ 54 w 567"/>
              <a:gd name="T49" fmla="*/ 278 h 559"/>
              <a:gd name="T50" fmla="*/ 0 w 567"/>
              <a:gd name="T51" fmla="*/ 258 h 559"/>
              <a:gd name="T52" fmla="*/ 8 w 567"/>
              <a:gd name="T53" fmla="*/ 212 h 559"/>
              <a:gd name="T54" fmla="*/ 66 w 567"/>
              <a:gd name="T55" fmla="*/ 212 h 559"/>
              <a:gd name="T56" fmla="*/ 112 w 567"/>
              <a:gd name="T57" fmla="*/ 132 h 559"/>
              <a:gd name="T58" fmla="*/ 83 w 567"/>
              <a:gd name="T59" fmla="*/ 81 h 559"/>
              <a:gd name="T60" fmla="*/ 119 w 567"/>
              <a:gd name="T61" fmla="*/ 52 h 559"/>
              <a:gd name="T62" fmla="*/ 163 w 567"/>
              <a:gd name="T63" fmla="*/ 89 h 559"/>
              <a:gd name="T64" fmla="*/ 250 w 567"/>
              <a:gd name="T65" fmla="*/ 57 h 559"/>
              <a:gd name="T66" fmla="*/ 260 w 567"/>
              <a:gd name="T67" fmla="*/ 0 h 559"/>
              <a:gd name="T68" fmla="*/ 307 w 567"/>
              <a:gd name="T69" fmla="*/ 0 h 559"/>
              <a:gd name="T70" fmla="*/ 317 w 567"/>
              <a:gd name="T71" fmla="*/ 57 h 559"/>
              <a:gd name="T72" fmla="*/ 404 w 567"/>
              <a:gd name="T73" fmla="*/ 89 h 5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567" h="559">
                <a:moveTo>
                  <a:pt x="404" y="89"/>
                </a:moveTo>
                <a:cubicBezTo>
                  <a:pt x="448" y="52"/>
                  <a:pt x="448" y="52"/>
                  <a:pt x="448" y="52"/>
                </a:cubicBezTo>
                <a:cubicBezTo>
                  <a:pt x="484" y="81"/>
                  <a:pt x="484" y="81"/>
                  <a:pt x="484" y="81"/>
                </a:cubicBezTo>
                <a:cubicBezTo>
                  <a:pt x="455" y="132"/>
                  <a:pt x="455" y="132"/>
                  <a:pt x="455" y="132"/>
                </a:cubicBezTo>
                <a:cubicBezTo>
                  <a:pt x="475" y="155"/>
                  <a:pt x="491" y="182"/>
                  <a:pt x="501" y="212"/>
                </a:cubicBezTo>
                <a:cubicBezTo>
                  <a:pt x="559" y="212"/>
                  <a:pt x="559" y="212"/>
                  <a:pt x="559" y="212"/>
                </a:cubicBezTo>
                <a:cubicBezTo>
                  <a:pt x="567" y="258"/>
                  <a:pt x="567" y="258"/>
                  <a:pt x="567" y="258"/>
                </a:cubicBezTo>
                <a:cubicBezTo>
                  <a:pt x="513" y="278"/>
                  <a:pt x="513" y="278"/>
                  <a:pt x="513" y="278"/>
                </a:cubicBezTo>
                <a:cubicBezTo>
                  <a:pt x="513" y="309"/>
                  <a:pt x="508" y="340"/>
                  <a:pt x="497" y="369"/>
                </a:cubicBezTo>
                <a:cubicBezTo>
                  <a:pt x="541" y="406"/>
                  <a:pt x="541" y="406"/>
                  <a:pt x="541" y="406"/>
                </a:cubicBezTo>
                <a:cubicBezTo>
                  <a:pt x="518" y="446"/>
                  <a:pt x="518" y="446"/>
                  <a:pt x="518" y="446"/>
                </a:cubicBezTo>
                <a:cubicBezTo>
                  <a:pt x="463" y="427"/>
                  <a:pt x="463" y="427"/>
                  <a:pt x="463" y="427"/>
                </a:cubicBezTo>
                <a:cubicBezTo>
                  <a:pt x="444" y="451"/>
                  <a:pt x="420" y="471"/>
                  <a:pt x="392" y="486"/>
                </a:cubicBezTo>
                <a:cubicBezTo>
                  <a:pt x="402" y="543"/>
                  <a:pt x="402" y="543"/>
                  <a:pt x="402" y="543"/>
                </a:cubicBezTo>
                <a:cubicBezTo>
                  <a:pt x="359" y="559"/>
                  <a:pt x="359" y="559"/>
                  <a:pt x="359" y="559"/>
                </a:cubicBezTo>
                <a:cubicBezTo>
                  <a:pt x="330" y="509"/>
                  <a:pt x="330" y="509"/>
                  <a:pt x="330" y="509"/>
                </a:cubicBezTo>
                <a:cubicBezTo>
                  <a:pt x="299" y="515"/>
                  <a:pt x="268" y="515"/>
                  <a:pt x="237" y="509"/>
                </a:cubicBezTo>
                <a:cubicBezTo>
                  <a:pt x="208" y="559"/>
                  <a:pt x="208" y="559"/>
                  <a:pt x="208" y="559"/>
                </a:cubicBezTo>
                <a:cubicBezTo>
                  <a:pt x="164" y="543"/>
                  <a:pt x="164" y="543"/>
                  <a:pt x="164" y="543"/>
                </a:cubicBezTo>
                <a:cubicBezTo>
                  <a:pt x="175" y="486"/>
                  <a:pt x="175" y="486"/>
                  <a:pt x="175" y="486"/>
                </a:cubicBezTo>
                <a:cubicBezTo>
                  <a:pt x="147" y="471"/>
                  <a:pt x="123" y="451"/>
                  <a:pt x="104" y="427"/>
                </a:cubicBezTo>
                <a:cubicBezTo>
                  <a:pt x="49" y="446"/>
                  <a:pt x="49" y="446"/>
                  <a:pt x="49" y="446"/>
                </a:cubicBezTo>
                <a:cubicBezTo>
                  <a:pt x="26" y="406"/>
                  <a:pt x="26" y="406"/>
                  <a:pt x="26" y="406"/>
                </a:cubicBezTo>
                <a:cubicBezTo>
                  <a:pt x="70" y="369"/>
                  <a:pt x="70" y="369"/>
                  <a:pt x="70" y="369"/>
                </a:cubicBezTo>
                <a:cubicBezTo>
                  <a:pt x="59" y="340"/>
                  <a:pt x="53" y="309"/>
                  <a:pt x="54" y="278"/>
                </a:cubicBezTo>
                <a:cubicBezTo>
                  <a:pt x="0" y="258"/>
                  <a:pt x="0" y="258"/>
                  <a:pt x="0" y="258"/>
                </a:cubicBezTo>
                <a:cubicBezTo>
                  <a:pt x="8" y="212"/>
                  <a:pt x="8" y="212"/>
                  <a:pt x="8" y="212"/>
                </a:cubicBezTo>
                <a:cubicBezTo>
                  <a:pt x="66" y="212"/>
                  <a:pt x="66" y="212"/>
                  <a:pt x="66" y="212"/>
                </a:cubicBezTo>
                <a:cubicBezTo>
                  <a:pt x="76" y="182"/>
                  <a:pt x="91" y="155"/>
                  <a:pt x="112" y="132"/>
                </a:cubicBezTo>
                <a:cubicBezTo>
                  <a:pt x="83" y="81"/>
                  <a:pt x="83" y="81"/>
                  <a:pt x="83" y="81"/>
                </a:cubicBezTo>
                <a:cubicBezTo>
                  <a:pt x="119" y="52"/>
                  <a:pt x="119" y="52"/>
                  <a:pt x="119" y="52"/>
                </a:cubicBezTo>
                <a:cubicBezTo>
                  <a:pt x="163" y="89"/>
                  <a:pt x="163" y="89"/>
                  <a:pt x="163" y="89"/>
                </a:cubicBezTo>
                <a:cubicBezTo>
                  <a:pt x="190" y="73"/>
                  <a:pt x="219" y="62"/>
                  <a:pt x="250" y="57"/>
                </a:cubicBezTo>
                <a:cubicBezTo>
                  <a:pt x="260" y="0"/>
                  <a:pt x="260" y="0"/>
                  <a:pt x="260" y="0"/>
                </a:cubicBezTo>
                <a:cubicBezTo>
                  <a:pt x="307" y="0"/>
                  <a:pt x="307" y="0"/>
                  <a:pt x="307" y="0"/>
                </a:cubicBezTo>
                <a:cubicBezTo>
                  <a:pt x="317" y="57"/>
                  <a:pt x="317" y="57"/>
                  <a:pt x="317" y="57"/>
                </a:cubicBezTo>
                <a:cubicBezTo>
                  <a:pt x="348" y="62"/>
                  <a:pt x="377" y="73"/>
                  <a:pt x="404" y="89"/>
                </a:cubicBezTo>
                <a:close/>
              </a:path>
            </a:pathLst>
          </a:custGeom>
          <a:solidFill>
            <a:srgbClr val="FDB93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BE" dirty="0">
              <a:latin typeface="+mj-lt"/>
            </a:endParaRPr>
          </a:p>
        </p:txBody>
      </p:sp>
      <p:sp>
        <p:nvSpPr>
          <p:cNvPr id="26" name="Freeform 6">
            <a:extLst>
              <a:ext uri="{FF2B5EF4-FFF2-40B4-BE49-F238E27FC236}">
                <a16:creationId xmlns:a16="http://schemas.microsoft.com/office/drawing/2014/main" id="{256B8A42-BC7D-44E5-8288-147E48A809A7}"/>
              </a:ext>
            </a:extLst>
          </p:cNvPr>
          <p:cNvSpPr>
            <a:spLocks/>
          </p:cNvSpPr>
          <p:nvPr/>
        </p:nvSpPr>
        <p:spPr bwMode="auto">
          <a:xfrm>
            <a:off x="4497988" y="2880523"/>
            <a:ext cx="2279650" cy="2247900"/>
          </a:xfrm>
          <a:custGeom>
            <a:avLst/>
            <a:gdLst>
              <a:gd name="T0" fmla="*/ 404 w 567"/>
              <a:gd name="T1" fmla="*/ 89 h 559"/>
              <a:gd name="T2" fmla="*/ 448 w 567"/>
              <a:gd name="T3" fmla="*/ 51 h 559"/>
              <a:gd name="T4" fmla="*/ 484 w 567"/>
              <a:gd name="T5" fmla="*/ 81 h 559"/>
              <a:gd name="T6" fmla="*/ 455 w 567"/>
              <a:gd name="T7" fmla="*/ 131 h 559"/>
              <a:gd name="T8" fmla="*/ 501 w 567"/>
              <a:gd name="T9" fmla="*/ 212 h 559"/>
              <a:gd name="T10" fmla="*/ 559 w 567"/>
              <a:gd name="T11" fmla="*/ 212 h 559"/>
              <a:gd name="T12" fmla="*/ 567 w 567"/>
              <a:gd name="T13" fmla="*/ 257 h 559"/>
              <a:gd name="T14" fmla="*/ 513 w 567"/>
              <a:gd name="T15" fmla="*/ 277 h 559"/>
              <a:gd name="T16" fmla="*/ 497 w 567"/>
              <a:gd name="T17" fmla="*/ 368 h 559"/>
              <a:gd name="T18" fmla="*/ 541 w 567"/>
              <a:gd name="T19" fmla="*/ 406 h 559"/>
              <a:gd name="T20" fmla="*/ 518 w 567"/>
              <a:gd name="T21" fmla="*/ 446 h 559"/>
              <a:gd name="T22" fmla="*/ 463 w 567"/>
              <a:gd name="T23" fmla="*/ 426 h 559"/>
              <a:gd name="T24" fmla="*/ 392 w 567"/>
              <a:gd name="T25" fmla="*/ 486 h 559"/>
              <a:gd name="T26" fmla="*/ 402 w 567"/>
              <a:gd name="T27" fmla="*/ 543 h 559"/>
              <a:gd name="T28" fmla="*/ 359 w 567"/>
              <a:gd name="T29" fmla="*/ 559 h 559"/>
              <a:gd name="T30" fmla="*/ 330 w 567"/>
              <a:gd name="T31" fmla="*/ 508 h 559"/>
              <a:gd name="T32" fmla="*/ 237 w 567"/>
              <a:gd name="T33" fmla="*/ 508 h 559"/>
              <a:gd name="T34" fmla="*/ 208 w 567"/>
              <a:gd name="T35" fmla="*/ 559 h 559"/>
              <a:gd name="T36" fmla="*/ 164 w 567"/>
              <a:gd name="T37" fmla="*/ 543 h 559"/>
              <a:gd name="T38" fmla="*/ 175 w 567"/>
              <a:gd name="T39" fmla="*/ 486 h 559"/>
              <a:gd name="T40" fmla="*/ 104 w 567"/>
              <a:gd name="T41" fmla="*/ 426 h 559"/>
              <a:gd name="T42" fmla="*/ 49 w 567"/>
              <a:gd name="T43" fmla="*/ 446 h 559"/>
              <a:gd name="T44" fmla="*/ 26 w 567"/>
              <a:gd name="T45" fmla="*/ 406 h 559"/>
              <a:gd name="T46" fmla="*/ 70 w 567"/>
              <a:gd name="T47" fmla="*/ 368 h 559"/>
              <a:gd name="T48" fmla="*/ 54 w 567"/>
              <a:gd name="T49" fmla="*/ 277 h 559"/>
              <a:gd name="T50" fmla="*/ 0 w 567"/>
              <a:gd name="T51" fmla="*/ 257 h 559"/>
              <a:gd name="T52" fmla="*/ 8 w 567"/>
              <a:gd name="T53" fmla="*/ 212 h 559"/>
              <a:gd name="T54" fmla="*/ 66 w 567"/>
              <a:gd name="T55" fmla="*/ 212 h 559"/>
              <a:gd name="T56" fmla="*/ 112 w 567"/>
              <a:gd name="T57" fmla="*/ 131 h 559"/>
              <a:gd name="T58" fmla="*/ 83 w 567"/>
              <a:gd name="T59" fmla="*/ 81 h 559"/>
              <a:gd name="T60" fmla="*/ 119 w 567"/>
              <a:gd name="T61" fmla="*/ 51 h 559"/>
              <a:gd name="T62" fmla="*/ 163 w 567"/>
              <a:gd name="T63" fmla="*/ 89 h 559"/>
              <a:gd name="T64" fmla="*/ 250 w 567"/>
              <a:gd name="T65" fmla="*/ 57 h 559"/>
              <a:gd name="T66" fmla="*/ 260 w 567"/>
              <a:gd name="T67" fmla="*/ 0 h 559"/>
              <a:gd name="T68" fmla="*/ 307 w 567"/>
              <a:gd name="T69" fmla="*/ 0 h 559"/>
              <a:gd name="T70" fmla="*/ 317 w 567"/>
              <a:gd name="T71" fmla="*/ 57 h 559"/>
              <a:gd name="T72" fmla="*/ 404 w 567"/>
              <a:gd name="T73" fmla="*/ 89 h 5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567" h="559">
                <a:moveTo>
                  <a:pt x="404" y="89"/>
                </a:moveTo>
                <a:cubicBezTo>
                  <a:pt x="448" y="51"/>
                  <a:pt x="448" y="51"/>
                  <a:pt x="448" y="51"/>
                </a:cubicBezTo>
                <a:cubicBezTo>
                  <a:pt x="484" y="81"/>
                  <a:pt x="484" y="81"/>
                  <a:pt x="484" y="81"/>
                </a:cubicBezTo>
                <a:cubicBezTo>
                  <a:pt x="455" y="131"/>
                  <a:pt x="455" y="131"/>
                  <a:pt x="455" y="131"/>
                </a:cubicBezTo>
                <a:cubicBezTo>
                  <a:pt x="475" y="155"/>
                  <a:pt x="491" y="182"/>
                  <a:pt x="501" y="212"/>
                </a:cubicBezTo>
                <a:cubicBezTo>
                  <a:pt x="559" y="212"/>
                  <a:pt x="559" y="212"/>
                  <a:pt x="559" y="212"/>
                </a:cubicBezTo>
                <a:cubicBezTo>
                  <a:pt x="567" y="257"/>
                  <a:pt x="567" y="257"/>
                  <a:pt x="567" y="257"/>
                </a:cubicBezTo>
                <a:cubicBezTo>
                  <a:pt x="513" y="277"/>
                  <a:pt x="513" y="277"/>
                  <a:pt x="513" y="277"/>
                </a:cubicBezTo>
                <a:cubicBezTo>
                  <a:pt x="513" y="308"/>
                  <a:pt x="508" y="339"/>
                  <a:pt x="497" y="368"/>
                </a:cubicBezTo>
                <a:cubicBezTo>
                  <a:pt x="541" y="406"/>
                  <a:pt x="541" y="406"/>
                  <a:pt x="541" y="406"/>
                </a:cubicBezTo>
                <a:cubicBezTo>
                  <a:pt x="518" y="446"/>
                  <a:pt x="518" y="446"/>
                  <a:pt x="518" y="446"/>
                </a:cubicBezTo>
                <a:cubicBezTo>
                  <a:pt x="463" y="426"/>
                  <a:pt x="463" y="426"/>
                  <a:pt x="463" y="426"/>
                </a:cubicBezTo>
                <a:cubicBezTo>
                  <a:pt x="444" y="451"/>
                  <a:pt x="420" y="471"/>
                  <a:pt x="392" y="486"/>
                </a:cubicBezTo>
                <a:cubicBezTo>
                  <a:pt x="402" y="543"/>
                  <a:pt x="402" y="543"/>
                  <a:pt x="402" y="543"/>
                </a:cubicBezTo>
                <a:cubicBezTo>
                  <a:pt x="359" y="559"/>
                  <a:pt x="359" y="559"/>
                  <a:pt x="359" y="559"/>
                </a:cubicBezTo>
                <a:cubicBezTo>
                  <a:pt x="330" y="508"/>
                  <a:pt x="330" y="508"/>
                  <a:pt x="330" y="508"/>
                </a:cubicBezTo>
                <a:cubicBezTo>
                  <a:pt x="299" y="515"/>
                  <a:pt x="268" y="515"/>
                  <a:pt x="237" y="508"/>
                </a:cubicBezTo>
                <a:cubicBezTo>
                  <a:pt x="208" y="559"/>
                  <a:pt x="208" y="559"/>
                  <a:pt x="208" y="559"/>
                </a:cubicBezTo>
                <a:cubicBezTo>
                  <a:pt x="164" y="543"/>
                  <a:pt x="164" y="543"/>
                  <a:pt x="164" y="543"/>
                </a:cubicBezTo>
                <a:cubicBezTo>
                  <a:pt x="175" y="486"/>
                  <a:pt x="175" y="486"/>
                  <a:pt x="175" y="486"/>
                </a:cubicBezTo>
                <a:cubicBezTo>
                  <a:pt x="147" y="471"/>
                  <a:pt x="123" y="451"/>
                  <a:pt x="104" y="426"/>
                </a:cubicBezTo>
                <a:cubicBezTo>
                  <a:pt x="49" y="446"/>
                  <a:pt x="49" y="446"/>
                  <a:pt x="49" y="446"/>
                </a:cubicBezTo>
                <a:cubicBezTo>
                  <a:pt x="26" y="406"/>
                  <a:pt x="26" y="406"/>
                  <a:pt x="26" y="406"/>
                </a:cubicBezTo>
                <a:cubicBezTo>
                  <a:pt x="70" y="368"/>
                  <a:pt x="70" y="368"/>
                  <a:pt x="70" y="368"/>
                </a:cubicBezTo>
                <a:cubicBezTo>
                  <a:pt x="59" y="339"/>
                  <a:pt x="53" y="308"/>
                  <a:pt x="54" y="277"/>
                </a:cubicBezTo>
                <a:cubicBezTo>
                  <a:pt x="0" y="257"/>
                  <a:pt x="0" y="257"/>
                  <a:pt x="0" y="257"/>
                </a:cubicBezTo>
                <a:cubicBezTo>
                  <a:pt x="8" y="212"/>
                  <a:pt x="8" y="212"/>
                  <a:pt x="8" y="212"/>
                </a:cubicBezTo>
                <a:cubicBezTo>
                  <a:pt x="66" y="212"/>
                  <a:pt x="66" y="212"/>
                  <a:pt x="66" y="212"/>
                </a:cubicBezTo>
                <a:cubicBezTo>
                  <a:pt x="76" y="182"/>
                  <a:pt x="91" y="155"/>
                  <a:pt x="112" y="131"/>
                </a:cubicBezTo>
                <a:cubicBezTo>
                  <a:pt x="83" y="81"/>
                  <a:pt x="83" y="81"/>
                  <a:pt x="83" y="81"/>
                </a:cubicBezTo>
                <a:cubicBezTo>
                  <a:pt x="119" y="51"/>
                  <a:pt x="119" y="51"/>
                  <a:pt x="119" y="51"/>
                </a:cubicBezTo>
                <a:cubicBezTo>
                  <a:pt x="163" y="89"/>
                  <a:pt x="163" y="89"/>
                  <a:pt x="163" y="89"/>
                </a:cubicBezTo>
                <a:cubicBezTo>
                  <a:pt x="190" y="72"/>
                  <a:pt x="219" y="61"/>
                  <a:pt x="250" y="57"/>
                </a:cubicBezTo>
                <a:cubicBezTo>
                  <a:pt x="260" y="0"/>
                  <a:pt x="260" y="0"/>
                  <a:pt x="260" y="0"/>
                </a:cubicBezTo>
                <a:cubicBezTo>
                  <a:pt x="307" y="0"/>
                  <a:pt x="307" y="0"/>
                  <a:pt x="307" y="0"/>
                </a:cubicBezTo>
                <a:cubicBezTo>
                  <a:pt x="317" y="57"/>
                  <a:pt x="317" y="57"/>
                  <a:pt x="317" y="57"/>
                </a:cubicBezTo>
                <a:cubicBezTo>
                  <a:pt x="348" y="61"/>
                  <a:pt x="377" y="72"/>
                  <a:pt x="404" y="89"/>
                </a:cubicBezTo>
                <a:close/>
              </a:path>
            </a:pathLst>
          </a:custGeom>
          <a:solidFill>
            <a:srgbClr val="1FAC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BE" dirty="0">
              <a:latin typeface="+mj-lt"/>
            </a:endParaRPr>
          </a:p>
        </p:txBody>
      </p:sp>
      <p:sp>
        <p:nvSpPr>
          <p:cNvPr id="27" name="Freeform 7">
            <a:extLst>
              <a:ext uri="{FF2B5EF4-FFF2-40B4-BE49-F238E27FC236}">
                <a16:creationId xmlns:a16="http://schemas.microsoft.com/office/drawing/2014/main" id="{6B9AAF43-2375-4CAA-9B37-CB68DFD465B2}"/>
              </a:ext>
            </a:extLst>
          </p:cNvPr>
          <p:cNvSpPr>
            <a:spLocks/>
          </p:cNvSpPr>
          <p:nvPr/>
        </p:nvSpPr>
        <p:spPr bwMode="auto">
          <a:xfrm>
            <a:off x="1331640" y="2708920"/>
            <a:ext cx="1613110" cy="1591752"/>
          </a:xfrm>
          <a:custGeom>
            <a:avLst/>
            <a:gdLst>
              <a:gd name="T0" fmla="*/ 404 w 567"/>
              <a:gd name="T1" fmla="*/ 89 h 559"/>
              <a:gd name="T2" fmla="*/ 448 w 567"/>
              <a:gd name="T3" fmla="*/ 51 h 559"/>
              <a:gd name="T4" fmla="*/ 484 w 567"/>
              <a:gd name="T5" fmla="*/ 81 h 559"/>
              <a:gd name="T6" fmla="*/ 455 w 567"/>
              <a:gd name="T7" fmla="*/ 132 h 559"/>
              <a:gd name="T8" fmla="*/ 501 w 567"/>
              <a:gd name="T9" fmla="*/ 212 h 559"/>
              <a:gd name="T10" fmla="*/ 559 w 567"/>
              <a:gd name="T11" fmla="*/ 212 h 559"/>
              <a:gd name="T12" fmla="*/ 567 w 567"/>
              <a:gd name="T13" fmla="*/ 257 h 559"/>
              <a:gd name="T14" fmla="*/ 513 w 567"/>
              <a:gd name="T15" fmla="*/ 277 h 559"/>
              <a:gd name="T16" fmla="*/ 497 w 567"/>
              <a:gd name="T17" fmla="*/ 368 h 559"/>
              <a:gd name="T18" fmla="*/ 541 w 567"/>
              <a:gd name="T19" fmla="*/ 406 h 559"/>
              <a:gd name="T20" fmla="*/ 518 w 567"/>
              <a:gd name="T21" fmla="*/ 446 h 559"/>
              <a:gd name="T22" fmla="*/ 463 w 567"/>
              <a:gd name="T23" fmla="*/ 426 h 559"/>
              <a:gd name="T24" fmla="*/ 393 w 567"/>
              <a:gd name="T25" fmla="*/ 486 h 559"/>
              <a:gd name="T26" fmla="*/ 403 w 567"/>
              <a:gd name="T27" fmla="*/ 543 h 559"/>
              <a:gd name="T28" fmla="*/ 359 w 567"/>
              <a:gd name="T29" fmla="*/ 559 h 559"/>
              <a:gd name="T30" fmla="*/ 330 w 567"/>
              <a:gd name="T31" fmla="*/ 509 h 559"/>
              <a:gd name="T32" fmla="*/ 237 w 567"/>
              <a:gd name="T33" fmla="*/ 509 h 559"/>
              <a:gd name="T34" fmla="*/ 208 w 567"/>
              <a:gd name="T35" fmla="*/ 559 h 559"/>
              <a:gd name="T36" fmla="*/ 165 w 567"/>
              <a:gd name="T37" fmla="*/ 543 h 559"/>
              <a:gd name="T38" fmla="*/ 175 w 567"/>
              <a:gd name="T39" fmla="*/ 486 h 559"/>
              <a:gd name="T40" fmla="*/ 104 w 567"/>
              <a:gd name="T41" fmla="*/ 426 h 559"/>
              <a:gd name="T42" fmla="*/ 49 w 567"/>
              <a:gd name="T43" fmla="*/ 446 h 559"/>
              <a:gd name="T44" fmla="*/ 26 w 567"/>
              <a:gd name="T45" fmla="*/ 406 h 559"/>
              <a:gd name="T46" fmla="*/ 71 w 567"/>
              <a:gd name="T47" fmla="*/ 368 h 559"/>
              <a:gd name="T48" fmla="*/ 55 w 567"/>
              <a:gd name="T49" fmla="*/ 277 h 559"/>
              <a:gd name="T50" fmla="*/ 0 w 567"/>
              <a:gd name="T51" fmla="*/ 257 h 559"/>
              <a:gd name="T52" fmla="*/ 8 w 567"/>
              <a:gd name="T53" fmla="*/ 212 h 559"/>
              <a:gd name="T54" fmla="*/ 66 w 567"/>
              <a:gd name="T55" fmla="*/ 212 h 559"/>
              <a:gd name="T56" fmla="*/ 112 w 567"/>
              <a:gd name="T57" fmla="*/ 132 h 559"/>
              <a:gd name="T58" fmla="*/ 83 w 567"/>
              <a:gd name="T59" fmla="*/ 81 h 559"/>
              <a:gd name="T60" fmla="*/ 119 w 567"/>
              <a:gd name="T61" fmla="*/ 51 h 559"/>
              <a:gd name="T62" fmla="*/ 163 w 567"/>
              <a:gd name="T63" fmla="*/ 89 h 559"/>
              <a:gd name="T64" fmla="*/ 250 w 567"/>
              <a:gd name="T65" fmla="*/ 57 h 559"/>
              <a:gd name="T66" fmla="*/ 260 w 567"/>
              <a:gd name="T67" fmla="*/ 0 h 559"/>
              <a:gd name="T68" fmla="*/ 307 w 567"/>
              <a:gd name="T69" fmla="*/ 0 h 559"/>
              <a:gd name="T70" fmla="*/ 317 w 567"/>
              <a:gd name="T71" fmla="*/ 57 h 559"/>
              <a:gd name="T72" fmla="*/ 404 w 567"/>
              <a:gd name="T73" fmla="*/ 89 h 5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567" h="559">
                <a:moveTo>
                  <a:pt x="404" y="89"/>
                </a:moveTo>
                <a:cubicBezTo>
                  <a:pt x="448" y="51"/>
                  <a:pt x="448" y="51"/>
                  <a:pt x="448" y="51"/>
                </a:cubicBezTo>
                <a:cubicBezTo>
                  <a:pt x="484" y="81"/>
                  <a:pt x="484" y="81"/>
                  <a:pt x="484" y="81"/>
                </a:cubicBezTo>
                <a:cubicBezTo>
                  <a:pt x="455" y="132"/>
                  <a:pt x="455" y="132"/>
                  <a:pt x="455" y="132"/>
                </a:cubicBezTo>
                <a:cubicBezTo>
                  <a:pt x="476" y="155"/>
                  <a:pt x="491" y="182"/>
                  <a:pt x="501" y="212"/>
                </a:cubicBezTo>
                <a:cubicBezTo>
                  <a:pt x="559" y="212"/>
                  <a:pt x="559" y="212"/>
                  <a:pt x="559" y="212"/>
                </a:cubicBezTo>
                <a:cubicBezTo>
                  <a:pt x="567" y="257"/>
                  <a:pt x="567" y="257"/>
                  <a:pt x="567" y="257"/>
                </a:cubicBezTo>
                <a:cubicBezTo>
                  <a:pt x="513" y="277"/>
                  <a:pt x="513" y="277"/>
                  <a:pt x="513" y="277"/>
                </a:cubicBezTo>
                <a:cubicBezTo>
                  <a:pt x="514" y="309"/>
                  <a:pt x="508" y="340"/>
                  <a:pt x="497" y="368"/>
                </a:cubicBezTo>
                <a:cubicBezTo>
                  <a:pt x="541" y="406"/>
                  <a:pt x="541" y="406"/>
                  <a:pt x="541" y="406"/>
                </a:cubicBezTo>
                <a:cubicBezTo>
                  <a:pt x="518" y="446"/>
                  <a:pt x="518" y="446"/>
                  <a:pt x="518" y="446"/>
                </a:cubicBezTo>
                <a:cubicBezTo>
                  <a:pt x="463" y="426"/>
                  <a:pt x="463" y="426"/>
                  <a:pt x="463" y="426"/>
                </a:cubicBezTo>
                <a:cubicBezTo>
                  <a:pt x="444" y="451"/>
                  <a:pt x="420" y="471"/>
                  <a:pt x="393" y="486"/>
                </a:cubicBezTo>
                <a:cubicBezTo>
                  <a:pt x="403" y="543"/>
                  <a:pt x="403" y="543"/>
                  <a:pt x="403" y="543"/>
                </a:cubicBezTo>
                <a:cubicBezTo>
                  <a:pt x="359" y="559"/>
                  <a:pt x="359" y="559"/>
                  <a:pt x="359" y="559"/>
                </a:cubicBezTo>
                <a:cubicBezTo>
                  <a:pt x="330" y="509"/>
                  <a:pt x="330" y="509"/>
                  <a:pt x="330" y="509"/>
                </a:cubicBezTo>
                <a:cubicBezTo>
                  <a:pt x="299" y="515"/>
                  <a:pt x="268" y="515"/>
                  <a:pt x="237" y="509"/>
                </a:cubicBezTo>
                <a:cubicBezTo>
                  <a:pt x="208" y="559"/>
                  <a:pt x="208" y="559"/>
                  <a:pt x="208" y="559"/>
                </a:cubicBezTo>
                <a:cubicBezTo>
                  <a:pt x="165" y="543"/>
                  <a:pt x="165" y="543"/>
                  <a:pt x="165" y="543"/>
                </a:cubicBezTo>
                <a:cubicBezTo>
                  <a:pt x="175" y="486"/>
                  <a:pt x="175" y="486"/>
                  <a:pt x="175" y="486"/>
                </a:cubicBezTo>
                <a:cubicBezTo>
                  <a:pt x="147" y="471"/>
                  <a:pt x="123" y="451"/>
                  <a:pt x="104" y="426"/>
                </a:cubicBezTo>
                <a:cubicBezTo>
                  <a:pt x="49" y="446"/>
                  <a:pt x="49" y="446"/>
                  <a:pt x="49" y="446"/>
                </a:cubicBezTo>
                <a:cubicBezTo>
                  <a:pt x="26" y="406"/>
                  <a:pt x="26" y="406"/>
                  <a:pt x="26" y="406"/>
                </a:cubicBezTo>
                <a:cubicBezTo>
                  <a:pt x="71" y="368"/>
                  <a:pt x="71" y="368"/>
                  <a:pt x="71" y="368"/>
                </a:cubicBezTo>
                <a:cubicBezTo>
                  <a:pt x="59" y="340"/>
                  <a:pt x="54" y="309"/>
                  <a:pt x="55" y="277"/>
                </a:cubicBezTo>
                <a:cubicBezTo>
                  <a:pt x="0" y="257"/>
                  <a:pt x="0" y="257"/>
                  <a:pt x="0" y="257"/>
                </a:cubicBezTo>
                <a:cubicBezTo>
                  <a:pt x="8" y="212"/>
                  <a:pt x="8" y="212"/>
                  <a:pt x="8" y="212"/>
                </a:cubicBezTo>
                <a:cubicBezTo>
                  <a:pt x="66" y="212"/>
                  <a:pt x="66" y="212"/>
                  <a:pt x="66" y="212"/>
                </a:cubicBezTo>
                <a:cubicBezTo>
                  <a:pt x="76" y="182"/>
                  <a:pt x="92" y="155"/>
                  <a:pt x="112" y="132"/>
                </a:cubicBezTo>
                <a:cubicBezTo>
                  <a:pt x="83" y="81"/>
                  <a:pt x="83" y="81"/>
                  <a:pt x="83" y="81"/>
                </a:cubicBezTo>
                <a:cubicBezTo>
                  <a:pt x="119" y="51"/>
                  <a:pt x="119" y="51"/>
                  <a:pt x="119" y="51"/>
                </a:cubicBezTo>
                <a:cubicBezTo>
                  <a:pt x="163" y="89"/>
                  <a:pt x="163" y="89"/>
                  <a:pt x="163" y="89"/>
                </a:cubicBezTo>
                <a:cubicBezTo>
                  <a:pt x="190" y="72"/>
                  <a:pt x="220" y="62"/>
                  <a:pt x="250" y="57"/>
                </a:cubicBezTo>
                <a:cubicBezTo>
                  <a:pt x="260" y="0"/>
                  <a:pt x="260" y="0"/>
                  <a:pt x="260" y="0"/>
                </a:cubicBezTo>
                <a:cubicBezTo>
                  <a:pt x="307" y="0"/>
                  <a:pt x="307" y="0"/>
                  <a:pt x="307" y="0"/>
                </a:cubicBezTo>
                <a:cubicBezTo>
                  <a:pt x="317" y="57"/>
                  <a:pt x="317" y="57"/>
                  <a:pt x="317" y="57"/>
                </a:cubicBezTo>
                <a:cubicBezTo>
                  <a:pt x="348" y="62"/>
                  <a:pt x="377" y="72"/>
                  <a:pt x="404" y="89"/>
                </a:cubicBezTo>
                <a:close/>
              </a:path>
            </a:pathLst>
          </a:custGeom>
          <a:solidFill>
            <a:srgbClr val="F5823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BE" dirty="0">
              <a:latin typeface="+mj-lt"/>
            </a:endParaRPr>
          </a:p>
        </p:txBody>
      </p:sp>
      <p:sp>
        <p:nvSpPr>
          <p:cNvPr id="16" name="Espace réservé du contenu 8">
            <a:extLst>
              <a:ext uri="{FF2B5EF4-FFF2-40B4-BE49-F238E27FC236}">
                <a16:creationId xmlns:a16="http://schemas.microsoft.com/office/drawing/2014/main" id="{499EA083-839D-4CFB-BBC1-6B340D67103E}"/>
              </a:ext>
            </a:extLst>
          </p:cNvPr>
          <p:cNvSpPr txBox="1">
            <a:spLocks/>
          </p:cNvSpPr>
          <p:nvPr/>
        </p:nvSpPr>
        <p:spPr>
          <a:xfrm>
            <a:off x="1487682" y="2934463"/>
            <a:ext cx="1301027" cy="1140667"/>
          </a:xfrm>
          <a:prstGeom prst="rect">
            <a:avLst/>
          </a:prstGeom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 defTabSz="711200">
              <a:lnSpc>
                <a:spcPct val="90000"/>
              </a:lnSpc>
              <a:spcAft>
                <a:spcPct val="35000"/>
              </a:spcAft>
              <a:buNone/>
              <a:defRPr/>
            </a:pPr>
            <a:r>
              <a:rPr lang="fr-BE" sz="1600" b="1" i="0" kern="0" dirty="0">
                <a:solidFill>
                  <a:schemeClr val="bg1"/>
                </a:solidFill>
                <a:latin typeface="+mj-lt"/>
              </a:rPr>
              <a:t>Intra / Inter donateur</a:t>
            </a:r>
          </a:p>
        </p:txBody>
      </p:sp>
      <p:sp>
        <p:nvSpPr>
          <p:cNvPr id="17" name="Espace réservé du contenu 8">
            <a:extLst>
              <a:ext uri="{FF2B5EF4-FFF2-40B4-BE49-F238E27FC236}">
                <a16:creationId xmlns:a16="http://schemas.microsoft.com/office/drawing/2014/main" id="{B7CBAE42-2807-4B03-80F5-C8DD4158B826}"/>
              </a:ext>
            </a:extLst>
          </p:cNvPr>
          <p:cNvSpPr txBox="1">
            <a:spLocks/>
          </p:cNvSpPr>
          <p:nvPr/>
        </p:nvSpPr>
        <p:spPr>
          <a:xfrm>
            <a:off x="3021320" y="2999603"/>
            <a:ext cx="1433928" cy="1422797"/>
          </a:xfrm>
          <a:prstGeom prst="rect">
            <a:avLst/>
          </a:prstGeom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 defTabSz="71120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BE" sz="1600" b="1" i="0" kern="0" dirty="0">
                <a:solidFill>
                  <a:srgbClr val="004494"/>
                </a:solidFill>
                <a:latin typeface="+mj-lt"/>
              </a:rPr>
              <a:t>Pays </a:t>
            </a:r>
          </a:p>
          <a:p>
            <a:pPr marL="0" indent="0" algn="ctr" defTabSz="71120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BE" sz="1600" b="1" i="0" kern="0" dirty="0">
                <a:solidFill>
                  <a:srgbClr val="004494"/>
                </a:solidFill>
                <a:latin typeface="+mj-lt"/>
              </a:rPr>
              <a:t>donateur</a:t>
            </a:r>
          </a:p>
        </p:txBody>
      </p:sp>
      <p:sp>
        <p:nvSpPr>
          <p:cNvPr id="18" name="Espace réservé du contenu 8">
            <a:extLst>
              <a:ext uri="{FF2B5EF4-FFF2-40B4-BE49-F238E27FC236}">
                <a16:creationId xmlns:a16="http://schemas.microsoft.com/office/drawing/2014/main" id="{CF7EDD37-6D10-430F-99A7-DBC3EFA37F2D}"/>
              </a:ext>
            </a:extLst>
          </p:cNvPr>
          <p:cNvSpPr txBox="1">
            <a:spLocks/>
          </p:cNvSpPr>
          <p:nvPr/>
        </p:nvSpPr>
        <p:spPr>
          <a:xfrm>
            <a:off x="4629701" y="3004187"/>
            <a:ext cx="2016224" cy="2000573"/>
          </a:xfrm>
          <a:prstGeom prst="rect">
            <a:avLst/>
          </a:prstGeom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 defTabSz="711200">
              <a:lnSpc>
                <a:spcPct val="90000"/>
              </a:lnSpc>
              <a:spcAft>
                <a:spcPct val="35000"/>
              </a:spcAft>
              <a:buNone/>
              <a:defRPr/>
            </a:pPr>
            <a:r>
              <a:rPr lang="fr-BE" sz="1600" b="1" i="0" kern="0" dirty="0">
                <a:solidFill>
                  <a:srgbClr val="004494"/>
                </a:solidFill>
                <a:latin typeface="+mj-lt"/>
              </a:rPr>
              <a:t>Parties prenantes nationales </a:t>
            </a:r>
            <a:r>
              <a:rPr lang="fr-BE" sz="1600" i="0" kern="0" dirty="0">
                <a:solidFill>
                  <a:srgbClr val="004494"/>
                </a:solidFill>
                <a:latin typeface="+mj-lt"/>
              </a:rPr>
              <a:t>(“espace démocratique”)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3017398F-BE88-429B-858C-360F9B536F7D}"/>
              </a:ext>
            </a:extLst>
          </p:cNvPr>
          <p:cNvSpPr txBox="1">
            <a:spLocks/>
          </p:cNvSpPr>
          <p:nvPr/>
        </p:nvSpPr>
        <p:spPr bwMode="auto">
          <a:xfrm>
            <a:off x="1324050" y="4755701"/>
            <a:ext cx="6566799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algn="l" defTabSz="914400" rtl="0" eaLnBrk="0" fontAlgn="base" latinLnBrk="0" hangingPunct="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tabLst/>
              <a:defRPr/>
            </a:pPr>
            <a:r>
              <a:rPr kumimoji="0" lang="fr-BE" sz="20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ＭＳ Ｐゴシック" charset="-128"/>
                <a:cs typeface="MS PGothic" pitchFamily="34" charset="-128"/>
              </a:rPr>
              <a:t>…</a:t>
            </a:r>
            <a:r>
              <a:rPr kumimoji="0" lang="fr-BE" sz="2000" b="1" i="1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+mj-lt"/>
                <a:ea typeface="ＭＳ Ｐゴシック" charset="-128"/>
                <a:cs typeface="MS PGothic" pitchFamily="34" charset="-128"/>
              </a:rPr>
              <a:t> à de </a:t>
            </a:r>
            <a:r>
              <a:rPr kumimoji="0" lang="fr-BE" sz="20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ＭＳ Ｐゴシック" charset="-128"/>
                <a:cs typeface="MS PGothic" pitchFamily="34" charset="-128"/>
              </a:rPr>
              <a:t>multiple niveaux :</a:t>
            </a:r>
          </a:p>
          <a:p>
            <a:pPr marR="0" lvl="0" algn="l" defTabSz="914400" rtl="0" eaLnBrk="0" fontAlgn="base" latinLnBrk="0" hangingPunct="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tabLst/>
              <a:defRPr/>
            </a:pPr>
            <a:r>
              <a:rPr kumimoji="0" lang="fr-BE" sz="14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ＭＳ Ｐゴシック" charset="-128"/>
                <a:cs typeface="MS PGothic" pitchFamily="34" charset="-128"/>
              </a:rPr>
              <a:t>Niveaux global/régional/national/sub-national</a:t>
            </a:r>
          </a:p>
          <a:p>
            <a:pPr marL="355600" lvl="1" indent="-355600" eaLnBrk="0" hangingPunct="0">
              <a:spcBef>
                <a:spcPts val="0"/>
              </a:spcBef>
              <a:spcAft>
                <a:spcPts val="600"/>
              </a:spcAft>
              <a:buClr>
                <a:srgbClr val="004494"/>
              </a:buClr>
              <a:buSzPct val="80000"/>
              <a:buFont typeface="EC Square Sans Pro" panose="020B0506040000020004" pitchFamily="34" charset="0"/>
              <a:buChar char="‣"/>
              <a:defRPr/>
            </a:pPr>
            <a:r>
              <a:rPr lang="fr-BE" sz="1400" b="1" dirty="0">
                <a:solidFill>
                  <a:srgbClr val="004494"/>
                </a:solidFill>
                <a:latin typeface="+mj-lt"/>
              </a:rPr>
              <a:t>Technique et stratégique</a:t>
            </a:r>
          </a:p>
          <a:p>
            <a:pPr marL="355600" lvl="1" indent="-355600" eaLnBrk="0" hangingPunct="0">
              <a:spcBef>
                <a:spcPts val="0"/>
              </a:spcBef>
              <a:spcAft>
                <a:spcPts val="600"/>
              </a:spcAft>
              <a:buClr>
                <a:srgbClr val="004494"/>
              </a:buClr>
              <a:buSzPct val="80000"/>
              <a:buFont typeface="EC Square Sans Pro" panose="020B0506040000020004" pitchFamily="34" charset="0"/>
              <a:buChar char="‣"/>
              <a:defRPr/>
            </a:pPr>
            <a:r>
              <a:rPr lang="fr-BE" sz="1400" b="1" dirty="0">
                <a:solidFill>
                  <a:srgbClr val="004494"/>
                </a:solidFill>
                <a:latin typeface="+mj-lt"/>
              </a:rPr>
              <a:t>Formel et informel</a:t>
            </a:r>
          </a:p>
          <a:p>
            <a:pPr marL="355600" lvl="1" indent="-355600" eaLnBrk="0" hangingPunct="0">
              <a:spcBef>
                <a:spcPts val="0"/>
              </a:spcBef>
              <a:spcAft>
                <a:spcPts val="600"/>
              </a:spcAft>
              <a:buClr>
                <a:srgbClr val="004494"/>
              </a:buClr>
              <a:buSzPct val="80000"/>
              <a:buFont typeface="EC Square Sans Pro" panose="020B0506040000020004" pitchFamily="34" charset="0"/>
              <a:buChar char="‣"/>
              <a:defRPr/>
            </a:pPr>
            <a:r>
              <a:rPr lang="fr-BE" sz="1400" b="1" dirty="0">
                <a:solidFill>
                  <a:srgbClr val="004494"/>
                </a:solidFill>
                <a:latin typeface="+mj-lt"/>
              </a:rPr>
              <a:t>Focus sur le contenu et la profondeur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260846F-D6C4-426E-B02C-93CFF521785D}"/>
              </a:ext>
            </a:extLst>
          </p:cNvPr>
          <p:cNvSpPr/>
          <p:nvPr/>
        </p:nvSpPr>
        <p:spPr>
          <a:xfrm>
            <a:off x="6887195" y="2742696"/>
            <a:ext cx="216972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fr-BE" sz="1400" b="1" i="1" dirty="0">
                <a:solidFill>
                  <a:srgbClr val="005399"/>
                </a:solidFill>
                <a:latin typeface="+mj-lt"/>
              </a:rPr>
              <a:t>“</a:t>
            </a:r>
            <a:r>
              <a:rPr lang="fr-BE" sz="1400" b="1" dirty="0">
                <a:latin typeface="+mj-lt"/>
              </a:rPr>
              <a:t>Les avancées durables ne pouvant être portées que par des forces internes</a:t>
            </a:r>
            <a:r>
              <a:rPr lang="fr-BE" sz="1400" dirty="0">
                <a:latin typeface="+mj-lt"/>
              </a:rPr>
              <a:t>, </a:t>
            </a:r>
          </a:p>
          <a:p>
            <a:pPr algn="ctr">
              <a:spcAft>
                <a:spcPts val="1200"/>
              </a:spcAft>
            </a:pPr>
            <a:r>
              <a:rPr lang="fr-BE" sz="1400" dirty="0">
                <a:latin typeface="+mj-lt"/>
              </a:rPr>
              <a:t>l'UE adoptera une approche axée sur un dialogue politique et stratégique avec l'ensemble des intervenants</a:t>
            </a:r>
            <a:r>
              <a:rPr lang="fr-BE" sz="1400" i="1" dirty="0">
                <a:solidFill>
                  <a:srgbClr val="005399"/>
                </a:solidFill>
                <a:latin typeface="+mj-lt"/>
              </a:rPr>
              <a:t>.”</a:t>
            </a:r>
          </a:p>
          <a:p>
            <a:pPr algn="ctr"/>
            <a:r>
              <a:rPr lang="fr-BE" dirty="0">
                <a:solidFill>
                  <a:srgbClr val="000000"/>
                </a:solidFill>
                <a:latin typeface="+mj-lt"/>
                <a:cs typeface="Arial Narrow"/>
              </a:rPr>
              <a:t>Agenda for Change (2011)</a:t>
            </a:r>
          </a:p>
        </p:txBody>
      </p:sp>
      <p:pic>
        <p:nvPicPr>
          <p:cNvPr id="35" name="Image 34">
            <a:extLst>
              <a:ext uri="{FF2B5EF4-FFF2-40B4-BE49-F238E27FC236}">
                <a16:creationId xmlns:a16="http://schemas.microsoft.com/office/drawing/2014/main" id="{FD7294B6-A71E-4867-AB5B-D4B7DC8DB6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93985" y="1322087"/>
            <a:ext cx="533400" cy="533400"/>
          </a:xfrm>
          <a:prstGeom prst="rect">
            <a:avLst/>
          </a:prstGeom>
        </p:spPr>
      </p:pic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80A88BCB-884C-4B22-87F9-11789630EB51}"/>
              </a:ext>
            </a:extLst>
          </p:cNvPr>
          <p:cNvCxnSpPr>
            <a:cxnSpLocks/>
          </p:cNvCxnSpPr>
          <p:nvPr/>
        </p:nvCxnSpPr>
        <p:spPr bwMode="auto">
          <a:xfrm flipV="1">
            <a:off x="5547922" y="5444524"/>
            <a:ext cx="1152128" cy="934734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28944363-51F1-4D22-A70A-F551CFC2648E}"/>
              </a:ext>
            </a:extLst>
          </p:cNvPr>
          <p:cNvSpPr/>
          <p:nvPr/>
        </p:nvSpPr>
        <p:spPr>
          <a:xfrm rot="19162101">
            <a:off x="5080185" y="5802271"/>
            <a:ext cx="2460033" cy="338554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fr-BE" sz="1600" b="1" i="1" dirty="0">
                <a:solidFill>
                  <a:srgbClr val="FF0000"/>
                </a:solidFill>
                <a:latin typeface="Calibri"/>
                <a:cs typeface="Calibri"/>
              </a:rPr>
              <a:t>… évoluant dans le temps 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04FB6E1-981A-4501-9249-EA0959103788}"/>
              </a:ext>
            </a:extLst>
          </p:cNvPr>
          <p:cNvSpPr/>
          <p:nvPr/>
        </p:nvSpPr>
        <p:spPr>
          <a:xfrm>
            <a:off x="1315688" y="2335578"/>
            <a:ext cx="1617751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BE" sz="1100" b="1" dirty="0">
                <a:solidFill>
                  <a:schemeClr val="bg1"/>
                </a:solidFill>
              </a:rPr>
              <a:t>Harmonisation PD</a:t>
            </a:r>
            <a:endParaRPr lang="fr-BE" sz="11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8CA857-03DF-4436-9856-747E0E40FA4A}"/>
              </a:ext>
            </a:extLst>
          </p:cNvPr>
          <p:cNvSpPr/>
          <p:nvPr/>
        </p:nvSpPr>
        <p:spPr>
          <a:xfrm>
            <a:off x="3074380" y="2335578"/>
            <a:ext cx="740908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BE" sz="1100" b="1" dirty="0">
                <a:solidFill>
                  <a:schemeClr val="bg1"/>
                </a:solidFill>
              </a:rPr>
              <a:t>PD-Gvt</a:t>
            </a:r>
            <a:endParaRPr lang="fr-BE" sz="11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4D4EA83-3358-4FE2-8575-1797716306F7}"/>
              </a:ext>
            </a:extLst>
          </p:cNvPr>
          <p:cNvSpPr/>
          <p:nvPr/>
        </p:nvSpPr>
        <p:spPr>
          <a:xfrm>
            <a:off x="3909160" y="2335578"/>
            <a:ext cx="453970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BE" sz="1100" b="1" dirty="0">
                <a:solidFill>
                  <a:schemeClr val="bg1"/>
                </a:solidFill>
              </a:rPr>
              <a:t>Gvt</a:t>
            </a:r>
            <a:endParaRPr lang="fr-BE" sz="11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B84AD6-FC0B-4161-A0CC-7F432EE6DA1E}"/>
              </a:ext>
            </a:extLst>
          </p:cNvPr>
          <p:cNvSpPr/>
          <p:nvPr/>
        </p:nvSpPr>
        <p:spPr>
          <a:xfrm>
            <a:off x="4544494" y="2335578"/>
            <a:ext cx="2282997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BE" sz="1100" b="1" dirty="0">
                <a:solidFill>
                  <a:schemeClr val="bg1"/>
                </a:solidFill>
              </a:rPr>
              <a:t>Espace démocratique	CS </a:t>
            </a:r>
            <a:endParaRPr lang="fr-BE" sz="11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74259EE-819A-4421-AD54-05AB71D8BFF5}"/>
              </a:ext>
            </a:extLst>
          </p:cNvPr>
          <p:cNvSpPr/>
          <p:nvPr/>
        </p:nvSpPr>
        <p:spPr>
          <a:xfrm>
            <a:off x="6829730" y="2335578"/>
            <a:ext cx="1702710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BE" sz="1100" b="1" dirty="0">
                <a:solidFill>
                  <a:schemeClr val="bg1"/>
                </a:solidFill>
              </a:rPr>
              <a:t>« Out of the box » </a:t>
            </a:r>
            <a:endParaRPr lang="fr-BE" sz="1100" dirty="0"/>
          </a:p>
        </p:txBody>
      </p:sp>
    </p:spTree>
    <p:extLst>
      <p:ext uri="{BB962C8B-B14F-4D97-AF65-F5344CB8AC3E}">
        <p14:creationId xmlns:p14="http://schemas.microsoft.com/office/powerpoint/2010/main" val="1087193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25" grpId="0" animBg="1"/>
      <p:bldP spid="26" grpId="0" animBg="1"/>
      <p:bldP spid="27" grpId="0" animBg="1"/>
      <p:bldP spid="16" grpId="0"/>
      <p:bldP spid="17" grpId="0"/>
      <p:bldP spid="18" grpId="0"/>
      <p:bldP spid="33" grpId="0"/>
      <p:bldP spid="34" grpId="0"/>
      <p:bldP spid="37" grpId="0"/>
      <p:bldP spid="4" grpId="0"/>
      <p:bldP spid="5" grpId="0"/>
      <p:bldP spid="6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196752"/>
            <a:ext cx="8460000" cy="773278"/>
          </a:xfrm>
        </p:spPr>
        <p:txBody>
          <a:bodyPr/>
          <a:lstStyle/>
          <a:p>
            <a:pPr marL="0" eaLnBrk="0" hangingPunct="0">
              <a:defRPr/>
            </a:pPr>
            <a:r>
              <a:rPr lang="fr-BE" sz="2000" cap="all" dirty="0">
                <a:solidFill>
                  <a:srgbClr val="004494"/>
                </a:solidFill>
                <a:latin typeface="+mn-lt"/>
              </a:rPr>
              <a:t>Faire un usage efficace du DP est un défi …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6</a:t>
            </a:fld>
            <a:endParaRPr lang="fr-BE" sz="11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747C01FB-520C-4743-93FE-685A284764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745" y="1844824"/>
            <a:ext cx="8460000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355600" lvl="1" indent="-355600"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rgbClr val="004494"/>
                </a:solidFill>
              </a:rPr>
              <a:t>Stéréotypes, manque de confiance</a:t>
            </a:r>
          </a:p>
          <a:p>
            <a:pPr marL="355600" lvl="1" indent="-355600"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rgbClr val="004494"/>
                </a:solidFill>
              </a:rPr>
              <a:t>DP peut-être bloqué par un cadre sur-formalisé</a:t>
            </a:r>
          </a:p>
          <a:p>
            <a:pPr marL="355600" lvl="1" indent="-355600"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rgbClr val="004494"/>
                </a:solidFill>
              </a:rPr>
              <a:t>Manque de contenu et d’approche orientée vers les résultats</a:t>
            </a:r>
          </a:p>
          <a:p>
            <a:pPr marL="355600" lvl="1" indent="-355600"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rgbClr val="004494"/>
                </a:solidFill>
              </a:rPr>
              <a:t>Conduit par les acteurs “inadéquats”</a:t>
            </a:r>
          </a:p>
          <a:p>
            <a:pPr marL="355600" lvl="1" indent="-355600"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rgbClr val="004494"/>
                </a:solidFill>
              </a:rPr>
              <a:t>Organisation ad hoc du DP</a:t>
            </a:r>
          </a:p>
          <a:p>
            <a:pPr marL="355600" lvl="1" indent="-355600"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rgbClr val="004494"/>
                </a:solidFill>
              </a:rPr>
              <a:t>Facteurs de politique économique du côté de l’UE / donateur</a:t>
            </a:r>
          </a:p>
          <a:p>
            <a:pPr marL="355600" lvl="1" indent="-355600"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rgbClr val="004494"/>
                </a:solidFill>
              </a:rPr>
              <a:t>“Levier faible” </a:t>
            </a:r>
            <a:r>
              <a:rPr lang="fr-BE" sz="1800" dirty="0">
                <a:solidFill>
                  <a:srgbClr val="004494"/>
                </a:solidFill>
                <a:sym typeface="Wingdings" panose="05000000000000000000" pitchFamily="2" charset="2"/>
              </a:rPr>
              <a:t></a:t>
            </a:r>
            <a:r>
              <a:rPr lang="fr-BE" sz="1800" dirty="0">
                <a:solidFill>
                  <a:srgbClr val="004494"/>
                </a:solidFill>
              </a:rPr>
              <a:t> intérêt faible</a:t>
            </a:r>
          </a:p>
          <a:p>
            <a:pPr marL="355600" lvl="1" indent="-355600"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rgbClr val="004494"/>
                </a:solidFill>
              </a:rPr>
              <a:t>…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20A7B0E8-9D53-4AF1-9176-96F4EA91FA3E}"/>
              </a:ext>
            </a:extLst>
          </p:cNvPr>
          <p:cNvSpPr>
            <a:spLocks/>
          </p:cNvSpPr>
          <p:nvPr/>
        </p:nvSpPr>
        <p:spPr bwMode="auto">
          <a:xfrm>
            <a:off x="1896495" y="4407077"/>
            <a:ext cx="1814111" cy="1790092"/>
          </a:xfrm>
          <a:custGeom>
            <a:avLst/>
            <a:gdLst>
              <a:gd name="T0" fmla="*/ 404 w 567"/>
              <a:gd name="T1" fmla="*/ 89 h 559"/>
              <a:gd name="T2" fmla="*/ 448 w 567"/>
              <a:gd name="T3" fmla="*/ 52 h 559"/>
              <a:gd name="T4" fmla="*/ 484 w 567"/>
              <a:gd name="T5" fmla="*/ 81 h 559"/>
              <a:gd name="T6" fmla="*/ 455 w 567"/>
              <a:gd name="T7" fmla="*/ 132 h 559"/>
              <a:gd name="T8" fmla="*/ 501 w 567"/>
              <a:gd name="T9" fmla="*/ 212 h 559"/>
              <a:gd name="T10" fmla="*/ 559 w 567"/>
              <a:gd name="T11" fmla="*/ 212 h 559"/>
              <a:gd name="T12" fmla="*/ 567 w 567"/>
              <a:gd name="T13" fmla="*/ 258 h 559"/>
              <a:gd name="T14" fmla="*/ 513 w 567"/>
              <a:gd name="T15" fmla="*/ 278 h 559"/>
              <a:gd name="T16" fmla="*/ 497 w 567"/>
              <a:gd name="T17" fmla="*/ 369 h 559"/>
              <a:gd name="T18" fmla="*/ 541 w 567"/>
              <a:gd name="T19" fmla="*/ 406 h 559"/>
              <a:gd name="T20" fmla="*/ 518 w 567"/>
              <a:gd name="T21" fmla="*/ 446 h 559"/>
              <a:gd name="T22" fmla="*/ 463 w 567"/>
              <a:gd name="T23" fmla="*/ 427 h 559"/>
              <a:gd name="T24" fmla="*/ 392 w 567"/>
              <a:gd name="T25" fmla="*/ 486 h 559"/>
              <a:gd name="T26" fmla="*/ 402 w 567"/>
              <a:gd name="T27" fmla="*/ 543 h 559"/>
              <a:gd name="T28" fmla="*/ 359 w 567"/>
              <a:gd name="T29" fmla="*/ 559 h 559"/>
              <a:gd name="T30" fmla="*/ 330 w 567"/>
              <a:gd name="T31" fmla="*/ 509 h 559"/>
              <a:gd name="T32" fmla="*/ 237 w 567"/>
              <a:gd name="T33" fmla="*/ 509 h 559"/>
              <a:gd name="T34" fmla="*/ 208 w 567"/>
              <a:gd name="T35" fmla="*/ 559 h 559"/>
              <a:gd name="T36" fmla="*/ 164 w 567"/>
              <a:gd name="T37" fmla="*/ 543 h 559"/>
              <a:gd name="T38" fmla="*/ 175 w 567"/>
              <a:gd name="T39" fmla="*/ 486 h 559"/>
              <a:gd name="T40" fmla="*/ 104 w 567"/>
              <a:gd name="T41" fmla="*/ 427 h 559"/>
              <a:gd name="T42" fmla="*/ 49 w 567"/>
              <a:gd name="T43" fmla="*/ 446 h 559"/>
              <a:gd name="T44" fmla="*/ 26 w 567"/>
              <a:gd name="T45" fmla="*/ 406 h 559"/>
              <a:gd name="T46" fmla="*/ 70 w 567"/>
              <a:gd name="T47" fmla="*/ 369 h 559"/>
              <a:gd name="T48" fmla="*/ 54 w 567"/>
              <a:gd name="T49" fmla="*/ 278 h 559"/>
              <a:gd name="T50" fmla="*/ 0 w 567"/>
              <a:gd name="T51" fmla="*/ 258 h 559"/>
              <a:gd name="T52" fmla="*/ 8 w 567"/>
              <a:gd name="T53" fmla="*/ 212 h 559"/>
              <a:gd name="T54" fmla="*/ 66 w 567"/>
              <a:gd name="T55" fmla="*/ 212 h 559"/>
              <a:gd name="T56" fmla="*/ 112 w 567"/>
              <a:gd name="T57" fmla="*/ 132 h 559"/>
              <a:gd name="T58" fmla="*/ 83 w 567"/>
              <a:gd name="T59" fmla="*/ 81 h 559"/>
              <a:gd name="T60" fmla="*/ 119 w 567"/>
              <a:gd name="T61" fmla="*/ 52 h 559"/>
              <a:gd name="T62" fmla="*/ 163 w 567"/>
              <a:gd name="T63" fmla="*/ 89 h 559"/>
              <a:gd name="T64" fmla="*/ 250 w 567"/>
              <a:gd name="T65" fmla="*/ 57 h 559"/>
              <a:gd name="T66" fmla="*/ 260 w 567"/>
              <a:gd name="T67" fmla="*/ 0 h 559"/>
              <a:gd name="T68" fmla="*/ 307 w 567"/>
              <a:gd name="T69" fmla="*/ 0 h 559"/>
              <a:gd name="T70" fmla="*/ 317 w 567"/>
              <a:gd name="T71" fmla="*/ 57 h 559"/>
              <a:gd name="T72" fmla="*/ 404 w 567"/>
              <a:gd name="T73" fmla="*/ 89 h 5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567" h="559">
                <a:moveTo>
                  <a:pt x="404" y="89"/>
                </a:moveTo>
                <a:cubicBezTo>
                  <a:pt x="448" y="52"/>
                  <a:pt x="448" y="52"/>
                  <a:pt x="448" y="52"/>
                </a:cubicBezTo>
                <a:cubicBezTo>
                  <a:pt x="484" y="81"/>
                  <a:pt x="484" y="81"/>
                  <a:pt x="484" y="81"/>
                </a:cubicBezTo>
                <a:cubicBezTo>
                  <a:pt x="455" y="132"/>
                  <a:pt x="455" y="132"/>
                  <a:pt x="455" y="132"/>
                </a:cubicBezTo>
                <a:cubicBezTo>
                  <a:pt x="475" y="155"/>
                  <a:pt x="491" y="182"/>
                  <a:pt x="501" y="212"/>
                </a:cubicBezTo>
                <a:cubicBezTo>
                  <a:pt x="559" y="212"/>
                  <a:pt x="559" y="212"/>
                  <a:pt x="559" y="212"/>
                </a:cubicBezTo>
                <a:cubicBezTo>
                  <a:pt x="567" y="258"/>
                  <a:pt x="567" y="258"/>
                  <a:pt x="567" y="258"/>
                </a:cubicBezTo>
                <a:cubicBezTo>
                  <a:pt x="513" y="278"/>
                  <a:pt x="513" y="278"/>
                  <a:pt x="513" y="278"/>
                </a:cubicBezTo>
                <a:cubicBezTo>
                  <a:pt x="513" y="309"/>
                  <a:pt x="508" y="340"/>
                  <a:pt x="497" y="369"/>
                </a:cubicBezTo>
                <a:cubicBezTo>
                  <a:pt x="541" y="406"/>
                  <a:pt x="541" y="406"/>
                  <a:pt x="541" y="406"/>
                </a:cubicBezTo>
                <a:cubicBezTo>
                  <a:pt x="518" y="446"/>
                  <a:pt x="518" y="446"/>
                  <a:pt x="518" y="446"/>
                </a:cubicBezTo>
                <a:cubicBezTo>
                  <a:pt x="463" y="427"/>
                  <a:pt x="463" y="427"/>
                  <a:pt x="463" y="427"/>
                </a:cubicBezTo>
                <a:cubicBezTo>
                  <a:pt x="444" y="451"/>
                  <a:pt x="420" y="471"/>
                  <a:pt x="392" y="486"/>
                </a:cubicBezTo>
                <a:cubicBezTo>
                  <a:pt x="402" y="543"/>
                  <a:pt x="402" y="543"/>
                  <a:pt x="402" y="543"/>
                </a:cubicBezTo>
                <a:cubicBezTo>
                  <a:pt x="359" y="559"/>
                  <a:pt x="359" y="559"/>
                  <a:pt x="359" y="559"/>
                </a:cubicBezTo>
                <a:cubicBezTo>
                  <a:pt x="330" y="509"/>
                  <a:pt x="330" y="509"/>
                  <a:pt x="330" y="509"/>
                </a:cubicBezTo>
                <a:cubicBezTo>
                  <a:pt x="299" y="515"/>
                  <a:pt x="268" y="515"/>
                  <a:pt x="237" y="509"/>
                </a:cubicBezTo>
                <a:cubicBezTo>
                  <a:pt x="208" y="559"/>
                  <a:pt x="208" y="559"/>
                  <a:pt x="208" y="559"/>
                </a:cubicBezTo>
                <a:cubicBezTo>
                  <a:pt x="164" y="543"/>
                  <a:pt x="164" y="543"/>
                  <a:pt x="164" y="543"/>
                </a:cubicBezTo>
                <a:cubicBezTo>
                  <a:pt x="175" y="486"/>
                  <a:pt x="175" y="486"/>
                  <a:pt x="175" y="486"/>
                </a:cubicBezTo>
                <a:cubicBezTo>
                  <a:pt x="147" y="471"/>
                  <a:pt x="123" y="451"/>
                  <a:pt x="104" y="427"/>
                </a:cubicBezTo>
                <a:cubicBezTo>
                  <a:pt x="49" y="446"/>
                  <a:pt x="49" y="446"/>
                  <a:pt x="49" y="446"/>
                </a:cubicBezTo>
                <a:cubicBezTo>
                  <a:pt x="26" y="406"/>
                  <a:pt x="26" y="406"/>
                  <a:pt x="26" y="406"/>
                </a:cubicBezTo>
                <a:cubicBezTo>
                  <a:pt x="70" y="369"/>
                  <a:pt x="70" y="369"/>
                  <a:pt x="70" y="369"/>
                </a:cubicBezTo>
                <a:cubicBezTo>
                  <a:pt x="59" y="340"/>
                  <a:pt x="53" y="309"/>
                  <a:pt x="54" y="278"/>
                </a:cubicBezTo>
                <a:cubicBezTo>
                  <a:pt x="0" y="258"/>
                  <a:pt x="0" y="258"/>
                  <a:pt x="0" y="258"/>
                </a:cubicBezTo>
                <a:cubicBezTo>
                  <a:pt x="8" y="212"/>
                  <a:pt x="8" y="212"/>
                  <a:pt x="8" y="212"/>
                </a:cubicBezTo>
                <a:cubicBezTo>
                  <a:pt x="66" y="212"/>
                  <a:pt x="66" y="212"/>
                  <a:pt x="66" y="212"/>
                </a:cubicBezTo>
                <a:cubicBezTo>
                  <a:pt x="76" y="182"/>
                  <a:pt x="91" y="155"/>
                  <a:pt x="112" y="132"/>
                </a:cubicBezTo>
                <a:cubicBezTo>
                  <a:pt x="83" y="81"/>
                  <a:pt x="83" y="81"/>
                  <a:pt x="83" y="81"/>
                </a:cubicBezTo>
                <a:cubicBezTo>
                  <a:pt x="119" y="52"/>
                  <a:pt x="119" y="52"/>
                  <a:pt x="119" y="52"/>
                </a:cubicBezTo>
                <a:cubicBezTo>
                  <a:pt x="163" y="89"/>
                  <a:pt x="163" y="89"/>
                  <a:pt x="163" y="89"/>
                </a:cubicBezTo>
                <a:cubicBezTo>
                  <a:pt x="190" y="73"/>
                  <a:pt x="219" y="62"/>
                  <a:pt x="250" y="57"/>
                </a:cubicBezTo>
                <a:cubicBezTo>
                  <a:pt x="260" y="0"/>
                  <a:pt x="260" y="0"/>
                  <a:pt x="260" y="0"/>
                </a:cubicBezTo>
                <a:cubicBezTo>
                  <a:pt x="307" y="0"/>
                  <a:pt x="307" y="0"/>
                  <a:pt x="307" y="0"/>
                </a:cubicBezTo>
                <a:cubicBezTo>
                  <a:pt x="317" y="57"/>
                  <a:pt x="317" y="57"/>
                  <a:pt x="317" y="57"/>
                </a:cubicBezTo>
                <a:cubicBezTo>
                  <a:pt x="348" y="62"/>
                  <a:pt x="377" y="73"/>
                  <a:pt x="404" y="89"/>
                </a:cubicBezTo>
                <a:close/>
              </a:path>
            </a:pathLst>
          </a:custGeom>
          <a:solidFill>
            <a:srgbClr val="FDB93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BE" dirty="0">
              <a:latin typeface="+mn-lt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3507B671-F3C4-4545-ABB8-5366524D5CC6}"/>
              </a:ext>
            </a:extLst>
          </p:cNvPr>
          <p:cNvSpPr>
            <a:spLocks/>
          </p:cNvSpPr>
          <p:nvPr/>
        </p:nvSpPr>
        <p:spPr bwMode="auto">
          <a:xfrm>
            <a:off x="321685" y="4775650"/>
            <a:ext cx="1358356" cy="1340371"/>
          </a:xfrm>
          <a:custGeom>
            <a:avLst/>
            <a:gdLst>
              <a:gd name="T0" fmla="*/ 404 w 567"/>
              <a:gd name="T1" fmla="*/ 89 h 559"/>
              <a:gd name="T2" fmla="*/ 448 w 567"/>
              <a:gd name="T3" fmla="*/ 51 h 559"/>
              <a:gd name="T4" fmla="*/ 484 w 567"/>
              <a:gd name="T5" fmla="*/ 81 h 559"/>
              <a:gd name="T6" fmla="*/ 455 w 567"/>
              <a:gd name="T7" fmla="*/ 132 h 559"/>
              <a:gd name="T8" fmla="*/ 501 w 567"/>
              <a:gd name="T9" fmla="*/ 212 h 559"/>
              <a:gd name="T10" fmla="*/ 559 w 567"/>
              <a:gd name="T11" fmla="*/ 212 h 559"/>
              <a:gd name="T12" fmla="*/ 567 w 567"/>
              <a:gd name="T13" fmla="*/ 257 h 559"/>
              <a:gd name="T14" fmla="*/ 513 w 567"/>
              <a:gd name="T15" fmla="*/ 277 h 559"/>
              <a:gd name="T16" fmla="*/ 497 w 567"/>
              <a:gd name="T17" fmla="*/ 368 h 559"/>
              <a:gd name="T18" fmla="*/ 541 w 567"/>
              <a:gd name="T19" fmla="*/ 406 h 559"/>
              <a:gd name="T20" fmla="*/ 518 w 567"/>
              <a:gd name="T21" fmla="*/ 446 h 559"/>
              <a:gd name="T22" fmla="*/ 463 w 567"/>
              <a:gd name="T23" fmla="*/ 426 h 559"/>
              <a:gd name="T24" fmla="*/ 393 w 567"/>
              <a:gd name="T25" fmla="*/ 486 h 559"/>
              <a:gd name="T26" fmla="*/ 403 w 567"/>
              <a:gd name="T27" fmla="*/ 543 h 559"/>
              <a:gd name="T28" fmla="*/ 359 w 567"/>
              <a:gd name="T29" fmla="*/ 559 h 559"/>
              <a:gd name="T30" fmla="*/ 330 w 567"/>
              <a:gd name="T31" fmla="*/ 509 h 559"/>
              <a:gd name="T32" fmla="*/ 237 w 567"/>
              <a:gd name="T33" fmla="*/ 509 h 559"/>
              <a:gd name="T34" fmla="*/ 208 w 567"/>
              <a:gd name="T35" fmla="*/ 559 h 559"/>
              <a:gd name="T36" fmla="*/ 165 w 567"/>
              <a:gd name="T37" fmla="*/ 543 h 559"/>
              <a:gd name="T38" fmla="*/ 175 w 567"/>
              <a:gd name="T39" fmla="*/ 486 h 559"/>
              <a:gd name="T40" fmla="*/ 104 w 567"/>
              <a:gd name="T41" fmla="*/ 426 h 559"/>
              <a:gd name="T42" fmla="*/ 49 w 567"/>
              <a:gd name="T43" fmla="*/ 446 h 559"/>
              <a:gd name="T44" fmla="*/ 26 w 567"/>
              <a:gd name="T45" fmla="*/ 406 h 559"/>
              <a:gd name="T46" fmla="*/ 71 w 567"/>
              <a:gd name="T47" fmla="*/ 368 h 559"/>
              <a:gd name="T48" fmla="*/ 55 w 567"/>
              <a:gd name="T49" fmla="*/ 277 h 559"/>
              <a:gd name="T50" fmla="*/ 0 w 567"/>
              <a:gd name="T51" fmla="*/ 257 h 559"/>
              <a:gd name="T52" fmla="*/ 8 w 567"/>
              <a:gd name="T53" fmla="*/ 212 h 559"/>
              <a:gd name="T54" fmla="*/ 66 w 567"/>
              <a:gd name="T55" fmla="*/ 212 h 559"/>
              <a:gd name="T56" fmla="*/ 112 w 567"/>
              <a:gd name="T57" fmla="*/ 132 h 559"/>
              <a:gd name="T58" fmla="*/ 83 w 567"/>
              <a:gd name="T59" fmla="*/ 81 h 559"/>
              <a:gd name="T60" fmla="*/ 119 w 567"/>
              <a:gd name="T61" fmla="*/ 51 h 559"/>
              <a:gd name="T62" fmla="*/ 163 w 567"/>
              <a:gd name="T63" fmla="*/ 89 h 559"/>
              <a:gd name="T64" fmla="*/ 250 w 567"/>
              <a:gd name="T65" fmla="*/ 57 h 559"/>
              <a:gd name="T66" fmla="*/ 260 w 567"/>
              <a:gd name="T67" fmla="*/ 0 h 559"/>
              <a:gd name="T68" fmla="*/ 307 w 567"/>
              <a:gd name="T69" fmla="*/ 0 h 559"/>
              <a:gd name="T70" fmla="*/ 317 w 567"/>
              <a:gd name="T71" fmla="*/ 57 h 559"/>
              <a:gd name="T72" fmla="*/ 404 w 567"/>
              <a:gd name="T73" fmla="*/ 89 h 5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567" h="559">
                <a:moveTo>
                  <a:pt x="404" y="89"/>
                </a:moveTo>
                <a:cubicBezTo>
                  <a:pt x="448" y="51"/>
                  <a:pt x="448" y="51"/>
                  <a:pt x="448" y="51"/>
                </a:cubicBezTo>
                <a:cubicBezTo>
                  <a:pt x="484" y="81"/>
                  <a:pt x="484" y="81"/>
                  <a:pt x="484" y="81"/>
                </a:cubicBezTo>
                <a:cubicBezTo>
                  <a:pt x="455" y="132"/>
                  <a:pt x="455" y="132"/>
                  <a:pt x="455" y="132"/>
                </a:cubicBezTo>
                <a:cubicBezTo>
                  <a:pt x="476" y="155"/>
                  <a:pt x="491" y="182"/>
                  <a:pt x="501" y="212"/>
                </a:cubicBezTo>
                <a:cubicBezTo>
                  <a:pt x="559" y="212"/>
                  <a:pt x="559" y="212"/>
                  <a:pt x="559" y="212"/>
                </a:cubicBezTo>
                <a:cubicBezTo>
                  <a:pt x="567" y="257"/>
                  <a:pt x="567" y="257"/>
                  <a:pt x="567" y="257"/>
                </a:cubicBezTo>
                <a:cubicBezTo>
                  <a:pt x="513" y="277"/>
                  <a:pt x="513" y="277"/>
                  <a:pt x="513" y="277"/>
                </a:cubicBezTo>
                <a:cubicBezTo>
                  <a:pt x="514" y="309"/>
                  <a:pt x="508" y="340"/>
                  <a:pt x="497" y="368"/>
                </a:cubicBezTo>
                <a:cubicBezTo>
                  <a:pt x="541" y="406"/>
                  <a:pt x="541" y="406"/>
                  <a:pt x="541" y="406"/>
                </a:cubicBezTo>
                <a:cubicBezTo>
                  <a:pt x="518" y="446"/>
                  <a:pt x="518" y="446"/>
                  <a:pt x="518" y="446"/>
                </a:cubicBezTo>
                <a:cubicBezTo>
                  <a:pt x="463" y="426"/>
                  <a:pt x="463" y="426"/>
                  <a:pt x="463" y="426"/>
                </a:cubicBezTo>
                <a:cubicBezTo>
                  <a:pt x="444" y="451"/>
                  <a:pt x="420" y="471"/>
                  <a:pt x="393" y="486"/>
                </a:cubicBezTo>
                <a:cubicBezTo>
                  <a:pt x="403" y="543"/>
                  <a:pt x="403" y="543"/>
                  <a:pt x="403" y="543"/>
                </a:cubicBezTo>
                <a:cubicBezTo>
                  <a:pt x="359" y="559"/>
                  <a:pt x="359" y="559"/>
                  <a:pt x="359" y="559"/>
                </a:cubicBezTo>
                <a:cubicBezTo>
                  <a:pt x="330" y="509"/>
                  <a:pt x="330" y="509"/>
                  <a:pt x="330" y="509"/>
                </a:cubicBezTo>
                <a:cubicBezTo>
                  <a:pt x="299" y="515"/>
                  <a:pt x="268" y="515"/>
                  <a:pt x="237" y="509"/>
                </a:cubicBezTo>
                <a:cubicBezTo>
                  <a:pt x="208" y="559"/>
                  <a:pt x="208" y="559"/>
                  <a:pt x="208" y="559"/>
                </a:cubicBezTo>
                <a:cubicBezTo>
                  <a:pt x="165" y="543"/>
                  <a:pt x="165" y="543"/>
                  <a:pt x="165" y="543"/>
                </a:cubicBezTo>
                <a:cubicBezTo>
                  <a:pt x="175" y="486"/>
                  <a:pt x="175" y="486"/>
                  <a:pt x="175" y="486"/>
                </a:cubicBezTo>
                <a:cubicBezTo>
                  <a:pt x="147" y="471"/>
                  <a:pt x="123" y="451"/>
                  <a:pt x="104" y="426"/>
                </a:cubicBezTo>
                <a:cubicBezTo>
                  <a:pt x="49" y="446"/>
                  <a:pt x="49" y="446"/>
                  <a:pt x="49" y="446"/>
                </a:cubicBezTo>
                <a:cubicBezTo>
                  <a:pt x="26" y="406"/>
                  <a:pt x="26" y="406"/>
                  <a:pt x="26" y="406"/>
                </a:cubicBezTo>
                <a:cubicBezTo>
                  <a:pt x="71" y="368"/>
                  <a:pt x="71" y="368"/>
                  <a:pt x="71" y="368"/>
                </a:cubicBezTo>
                <a:cubicBezTo>
                  <a:pt x="59" y="340"/>
                  <a:pt x="54" y="309"/>
                  <a:pt x="55" y="277"/>
                </a:cubicBezTo>
                <a:cubicBezTo>
                  <a:pt x="0" y="257"/>
                  <a:pt x="0" y="257"/>
                  <a:pt x="0" y="257"/>
                </a:cubicBezTo>
                <a:cubicBezTo>
                  <a:pt x="8" y="212"/>
                  <a:pt x="8" y="212"/>
                  <a:pt x="8" y="212"/>
                </a:cubicBezTo>
                <a:cubicBezTo>
                  <a:pt x="66" y="212"/>
                  <a:pt x="66" y="212"/>
                  <a:pt x="66" y="212"/>
                </a:cubicBezTo>
                <a:cubicBezTo>
                  <a:pt x="76" y="182"/>
                  <a:pt x="92" y="155"/>
                  <a:pt x="112" y="132"/>
                </a:cubicBezTo>
                <a:cubicBezTo>
                  <a:pt x="83" y="81"/>
                  <a:pt x="83" y="81"/>
                  <a:pt x="83" y="81"/>
                </a:cubicBezTo>
                <a:cubicBezTo>
                  <a:pt x="119" y="51"/>
                  <a:pt x="119" y="51"/>
                  <a:pt x="119" y="51"/>
                </a:cubicBezTo>
                <a:cubicBezTo>
                  <a:pt x="163" y="89"/>
                  <a:pt x="163" y="89"/>
                  <a:pt x="163" y="89"/>
                </a:cubicBezTo>
                <a:cubicBezTo>
                  <a:pt x="190" y="72"/>
                  <a:pt x="220" y="62"/>
                  <a:pt x="250" y="57"/>
                </a:cubicBezTo>
                <a:cubicBezTo>
                  <a:pt x="260" y="0"/>
                  <a:pt x="260" y="0"/>
                  <a:pt x="260" y="0"/>
                </a:cubicBezTo>
                <a:cubicBezTo>
                  <a:pt x="307" y="0"/>
                  <a:pt x="307" y="0"/>
                  <a:pt x="307" y="0"/>
                </a:cubicBezTo>
                <a:cubicBezTo>
                  <a:pt x="317" y="57"/>
                  <a:pt x="317" y="57"/>
                  <a:pt x="317" y="57"/>
                </a:cubicBezTo>
                <a:cubicBezTo>
                  <a:pt x="348" y="62"/>
                  <a:pt x="377" y="72"/>
                  <a:pt x="404" y="89"/>
                </a:cubicBezTo>
                <a:close/>
              </a:path>
            </a:pathLst>
          </a:custGeom>
          <a:solidFill>
            <a:srgbClr val="F5823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BE" sz="1050" dirty="0">
              <a:latin typeface="+mn-lt"/>
            </a:endParaRPr>
          </a:p>
        </p:txBody>
      </p:sp>
      <p:sp>
        <p:nvSpPr>
          <p:cNvPr id="11" name="Espace réservé du contenu 8">
            <a:extLst>
              <a:ext uri="{FF2B5EF4-FFF2-40B4-BE49-F238E27FC236}">
                <a16:creationId xmlns:a16="http://schemas.microsoft.com/office/drawing/2014/main" id="{DF5AC8D8-B4A8-40D5-85C3-15B87D5EDFF6}"/>
              </a:ext>
            </a:extLst>
          </p:cNvPr>
          <p:cNvSpPr txBox="1">
            <a:spLocks/>
          </p:cNvSpPr>
          <p:nvPr/>
        </p:nvSpPr>
        <p:spPr>
          <a:xfrm>
            <a:off x="507839" y="4978754"/>
            <a:ext cx="986048" cy="934162"/>
          </a:xfrm>
          <a:prstGeom prst="rect">
            <a:avLst/>
          </a:prstGeom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 defTabSz="711200">
              <a:lnSpc>
                <a:spcPct val="90000"/>
              </a:lnSpc>
              <a:spcAft>
                <a:spcPct val="35000"/>
              </a:spcAft>
              <a:buNone/>
              <a:defRPr/>
            </a:pPr>
            <a:r>
              <a:rPr lang="fr-BE" sz="1200" b="1" i="0" kern="0" dirty="0">
                <a:solidFill>
                  <a:schemeClr val="bg1"/>
                </a:solidFill>
                <a:latin typeface="+mn-lt"/>
              </a:rPr>
              <a:t>Intra / Inter donateur</a:t>
            </a:r>
          </a:p>
        </p:txBody>
      </p:sp>
      <p:sp>
        <p:nvSpPr>
          <p:cNvPr id="12" name="Espace réservé du contenu 8">
            <a:extLst>
              <a:ext uri="{FF2B5EF4-FFF2-40B4-BE49-F238E27FC236}">
                <a16:creationId xmlns:a16="http://schemas.microsoft.com/office/drawing/2014/main" id="{84D444D2-B225-4F53-980B-6D0230C4FDAC}"/>
              </a:ext>
            </a:extLst>
          </p:cNvPr>
          <p:cNvSpPr txBox="1">
            <a:spLocks/>
          </p:cNvSpPr>
          <p:nvPr/>
        </p:nvSpPr>
        <p:spPr>
          <a:xfrm>
            <a:off x="2086586" y="4590725"/>
            <a:ext cx="1433928" cy="1422797"/>
          </a:xfrm>
          <a:prstGeom prst="rect">
            <a:avLst/>
          </a:prstGeom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 defTabSz="711200">
              <a:lnSpc>
                <a:spcPct val="90000"/>
              </a:lnSpc>
              <a:spcAft>
                <a:spcPct val="35000"/>
              </a:spcAft>
              <a:buNone/>
              <a:defRPr/>
            </a:pPr>
            <a:r>
              <a:rPr lang="fr-BE" sz="1600" b="1" i="0" kern="0" dirty="0">
                <a:solidFill>
                  <a:schemeClr val="bg1"/>
                </a:solidFill>
                <a:latin typeface="+mn-lt"/>
              </a:rPr>
              <a:t>Pays </a:t>
            </a:r>
          </a:p>
          <a:p>
            <a:pPr marL="0" indent="0" algn="ctr" defTabSz="711200">
              <a:lnSpc>
                <a:spcPct val="90000"/>
              </a:lnSpc>
              <a:spcAft>
                <a:spcPct val="35000"/>
              </a:spcAft>
              <a:buNone/>
              <a:defRPr/>
            </a:pPr>
            <a:r>
              <a:rPr lang="fr-BE" sz="1600" b="1" i="0" kern="0" dirty="0">
                <a:solidFill>
                  <a:schemeClr val="bg1"/>
                </a:solidFill>
                <a:latin typeface="+mn-lt"/>
              </a:rPr>
              <a:t>donateur</a:t>
            </a:r>
          </a:p>
        </p:txBody>
      </p:sp>
      <p:pic>
        <p:nvPicPr>
          <p:cNvPr id="13" name="Picture 9">
            <a:extLst>
              <a:ext uri="{FF2B5EF4-FFF2-40B4-BE49-F238E27FC236}">
                <a16:creationId xmlns:a16="http://schemas.microsoft.com/office/drawing/2014/main" id="{49AEE46D-1CD5-4988-8AC8-CE63CAB1C92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-537" t="-958" r="-1094" b="1244"/>
          <a:stretch>
            <a:fillRect/>
          </a:stretch>
        </p:blipFill>
        <p:spPr bwMode="auto">
          <a:xfrm>
            <a:off x="4355976" y="4394704"/>
            <a:ext cx="1814111" cy="1814838"/>
          </a:xfrm>
          <a:prstGeom prst="rect">
            <a:avLst/>
          </a:prstGeom>
          <a:noFill/>
          <a:ln w="9525">
            <a:solidFill>
              <a:srgbClr val="0F5494"/>
            </a:solidFill>
            <a:miter lim="800000"/>
            <a:headEnd/>
            <a:tailEnd/>
          </a:ln>
          <a:effectLst>
            <a:outerShdw dist="38100" dir="2700000" algn="tl" rotWithShape="0">
              <a:srgbClr val="0F5494">
                <a:alpha val="40000"/>
              </a:srgbClr>
            </a:outerShdw>
          </a:effectLst>
        </p:spPr>
      </p:pic>
      <p:sp>
        <p:nvSpPr>
          <p:cNvPr id="14" name="Equal 4">
            <a:extLst>
              <a:ext uri="{FF2B5EF4-FFF2-40B4-BE49-F238E27FC236}">
                <a16:creationId xmlns:a16="http://schemas.microsoft.com/office/drawing/2014/main" id="{AD057A4A-726E-4960-91C5-ABB66B12CAA6}"/>
              </a:ext>
            </a:extLst>
          </p:cNvPr>
          <p:cNvSpPr/>
          <p:nvPr/>
        </p:nvSpPr>
        <p:spPr bwMode="auto">
          <a:xfrm>
            <a:off x="3781872" y="5073523"/>
            <a:ext cx="533400" cy="457200"/>
          </a:xfrm>
          <a:prstGeom prst="mathEqual">
            <a:avLst/>
          </a:prstGeom>
          <a:solidFill>
            <a:schemeClr val="tx1"/>
          </a:solidFill>
          <a:ln>
            <a:noFill/>
          </a:ln>
          <a:effectLst/>
          <a:extLst/>
        </p:spPr>
        <p:txBody>
          <a:bodyPr anchor="ctr"/>
          <a:lstStyle/>
          <a:p>
            <a:pPr marL="3175" eaLnBrk="1" hangingPunct="1">
              <a:defRPr/>
            </a:pPr>
            <a:endParaRPr lang="fr-BE" dirty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BE35EB20-3766-4341-AB1D-A13E3F5745CE}"/>
              </a:ext>
            </a:extLst>
          </p:cNvPr>
          <p:cNvSpPr txBox="1">
            <a:spLocks/>
          </p:cNvSpPr>
          <p:nvPr/>
        </p:nvSpPr>
        <p:spPr bwMode="auto">
          <a:xfrm>
            <a:off x="341745" y="6019800"/>
            <a:ext cx="8040255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114300" marR="0" lvl="0" indent="-3587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fr-BE" sz="2400" b="1" i="0" u="none" strike="noStrike" kern="0" cap="none" spc="0" normalizeH="0" baseline="0" dirty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n-lt"/>
                <a:ea typeface="ＭＳ Ｐゴシック" charset="-128"/>
                <a:cs typeface="MS PGothic" pitchFamily="34" charset="-128"/>
              </a:rPr>
            </a:br>
            <a:r>
              <a:rPr kumimoji="0" lang="fr-BE" sz="2400" b="1" i="0" u="none" strike="noStrike" kern="0" cap="none" spc="0" normalizeH="0" baseline="0" dirty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n-lt"/>
                <a:ea typeface="ＭＳ Ｐゴシック" charset="-128"/>
                <a:cs typeface="MS PGothic" pitchFamily="34" charset="-128"/>
              </a:rPr>
              <a:t>… tous les dialogues ne sont pas importants</a:t>
            </a:r>
            <a:br>
              <a:rPr kumimoji="0" lang="fr-BE" sz="2400" b="1" i="0" u="none" strike="noStrike" kern="0" cap="none" spc="0" normalizeH="0" baseline="0" dirty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n-lt"/>
                <a:ea typeface="ＭＳ Ｐゴシック" charset="-128"/>
                <a:cs typeface="MS PGothic" pitchFamily="34" charset="-128"/>
              </a:rPr>
            </a:br>
            <a:endParaRPr kumimoji="0" lang="fr-BE" sz="2400" b="1" i="0" u="none" strike="noStrike" kern="0" cap="none" spc="0" normalizeH="0" baseline="0" dirty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+mn-lt"/>
              <a:ea typeface="ＭＳ Ｐゴシック" charset="-128"/>
              <a:cs typeface="MS PGothic" pitchFamily="34" charset="-128"/>
            </a:endParaRPr>
          </a:p>
        </p:txBody>
      </p:sp>
      <p:sp>
        <p:nvSpPr>
          <p:cNvPr id="16" name="Freeform 6">
            <a:extLst>
              <a:ext uri="{FF2B5EF4-FFF2-40B4-BE49-F238E27FC236}">
                <a16:creationId xmlns:a16="http://schemas.microsoft.com/office/drawing/2014/main" id="{1683D07E-5B05-445D-B290-89539BD640E6}"/>
              </a:ext>
            </a:extLst>
          </p:cNvPr>
          <p:cNvSpPr>
            <a:spLocks/>
          </p:cNvSpPr>
          <p:nvPr/>
        </p:nvSpPr>
        <p:spPr bwMode="auto">
          <a:xfrm>
            <a:off x="7120295" y="3994254"/>
            <a:ext cx="1774527" cy="1749812"/>
          </a:xfrm>
          <a:custGeom>
            <a:avLst/>
            <a:gdLst>
              <a:gd name="T0" fmla="*/ 404 w 567"/>
              <a:gd name="T1" fmla="*/ 89 h 559"/>
              <a:gd name="T2" fmla="*/ 448 w 567"/>
              <a:gd name="T3" fmla="*/ 51 h 559"/>
              <a:gd name="T4" fmla="*/ 484 w 567"/>
              <a:gd name="T5" fmla="*/ 81 h 559"/>
              <a:gd name="T6" fmla="*/ 455 w 567"/>
              <a:gd name="T7" fmla="*/ 131 h 559"/>
              <a:gd name="T8" fmla="*/ 501 w 567"/>
              <a:gd name="T9" fmla="*/ 212 h 559"/>
              <a:gd name="T10" fmla="*/ 559 w 567"/>
              <a:gd name="T11" fmla="*/ 212 h 559"/>
              <a:gd name="T12" fmla="*/ 567 w 567"/>
              <a:gd name="T13" fmla="*/ 257 h 559"/>
              <a:gd name="T14" fmla="*/ 513 w 567"/>
              <a:gd name="T15" fmla="*/ 277 h 559"/>
              <a:gd name="T16" fmla="*/ 497 w 567"/>
              <a:gd name="T17" fmla="*/ 368 h 559"/>
              <a:gd name="T18" fmla="*/ 541 w 567"/>
              <a:gd name="T19" fmla="*/ 406 h 559"/>
              <a:gd name="T20" fmla="*/ 518 w 567"/>
              <a:gd name="T21" fmla="*/ 446 h 559"/>
              <a:gd name="T22" fmla="*/ 463 w 567"/>
              <a:gd name="T23" fmla="*/ 426 h 559"/>
              <a:gd name="T24" fmla="*/ 392 w 567"/>
              <a:gd name="T25" fmla="*/ 486 h 559"/>
              <a:gd name="T26" fmla="*/ 402 w 567"/>
              <a:gd name="T27" fmla="*/ 543 h 559"/>
              <a:gd name="T28" fmla="*/ 359 w 567"/>
              <a:gd name="T29" fmla="*/ 559 h 559"/>
              <a:gd name="T30" fmla="*/ 330 w 567"/>
              <a:gd name="T31" fmla="*/ 508 h 559"/>
              <a:gd name="T32" fmla="*/ 237 w 567"/>
              <a:gd name="T33" fmla="*/ 508 h 559"/>
              <a:gd name="T34" fmla="*/ 208 w 567"/>
              <a:gd name="T35" fmla="*/ 559 h 559"/>
              <a:gd name="T36" fmla="*/ 164 w 567"/>
              <a:gd name="T37" fmla="*/ 543 h 559"/>
              <a:gd name="T38" fmla="*/ 175 w 567"/>
              <a:gd name="T39" fmla="*/ 486 h 559"/>
              <a:gd name="T40" fmla="*/ 104 w 567"/>
              <a:gd name="T41" fmla="*/ 426 h 559"/>
              <a:gd name="T42" fmla="*/ 49 w 567"/>
              <a:gd name="T43" fmla="*/ 446 h 559"/>
              <a:gd name="T44" fmla="*/ 26 w 567"/>
              <a:gd name="T45" fmla="*/ 406 h 559"/>
              <a:gd name="T46" fmla="*/ 70 w 567"/>
              <a:gd name="T47" fmla="*/ 368 h 559"/>
              <a:gd name="T48" fmla="*/ 54 w 567"/>
              <a:gd name="T49" fmla="*/ 277 h 559"/>
              <a:gd name="T50" fmla="*/ 0 w 567"/>
              <a:gd name="T51" fmla="*/ 257 h 559"/>
              <a:gd name="T52" fmla="*/ 8 w 567"/>
              <a:gd name="T53" fmla="*/ 212 h 559"/>
              <a:gd name="T54" fmla="*/ 66 w 567"/>
              <a:gd name="T55" fmla="*/ 212 h 559"/>
              <a:gd name="T56" fmla="*/ 112 w 567"/>
              <a:gd name="T57" fmla="*/ 131 h 559"/>
              <a:gd name="T58" fmla="*/ 83 w 567"/>
              <a:gd name="T59" fmla="*/ 81 h 559"/>
              <a:gd name="T60" fmla="*/ 119 w 567"/>
              <a:gd name="T61" fmla="*/ 51 h 559"/>
              <a:gd name="T62" fmla="*/ 163 w 567"/>
              <a:gd name="T63" fmla="*/ 89 h 559"/>
              <a:gd name="T64" fmla="*/ 250 w 567"/>
              <a:gd name="T65" fmla="*/ 57 h 559"/>
              <a:gd name="T66" fmla="*/ 260 w 567"/>
              <a:gd name="T67" fmla="*/ 0 h 559"/>
              <a:gd name="T68" fmla="*/ 307 w 567"/>
              <a:gd name="T69" fmla="*/ 0 h 559"/>
              <a:gd name="T70" fmla="*/ 317 w 567"/>
              <a:gd name="T71" fmla="*/ 57 h 559"/>
              <a:gd name="T72" fmla="*/ 404 w 567"/>
              <a:gd name="T73" fmla="*/ 89 h 5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567" h="559">
                <a:moveTo>
                  <a:pt x="404" y="89"/>
                </a:moveTo>
                <a:cubicBezTo>
                  <a:pt x="448" y="51"/>
                  <a:pt x="448" y="51"/>
                  <a:pt x="448" y="51"/>
                </a:cubicBezTo>
                <a:cubicBezTo>
                  <a:pt x="484" y="81"/>
                  <a:pt x="484" y="81"/>
                  <a:pt x="484" y="81"/>
                </a:cubicBezTo>
                <a:cubicBezTo>
                  <a:pt x="455" y="131"/>
                  <a:pt x="455" y="131"/>
                  <a:pt x="455" y="131"/>
                </a:cubicBezTo>
                <a:cubicBezTo>
                  <a:pt x="475" y="155"/>
                  <a:pt x="491" y="182"/>
                  <a:pt x="501" y="212"/>
                </a:cubicBezTo>
                <a:cubicBezTo>
                  <a:pt x="559" y="212"/>
                  <a:pt x="559" y="212"/>
                  <a:pt x="559" y="212"/>
                </a:cubicBezTo>
                <a:cubicBezTo>
                  <a:pt x="567" y="257"/>
                  <a:pt x="567" y="257"/>
                  <a:pt x="567" y="257"/>
                </a:cubicBezTo>
                <a:cubicBezTo>
                  <a:pt x="513" y="277"/>
                  <a:pt x="513" y="277"/>
                  <a:pt x="513" y="277"/>
                </a:cubicBezTo>
                <a:cubicBezTo>
                  <a:pt x="513" y="308"/>
                  <a:pt x="508" y="339"/>
                  <a:pt x="497" y="368"/>
                </a:cubicBezTo>
                <a:cubicBezTo>
                  <a:pt x="541" y="406"/>
                  <a:pt x="541" y="406"/>
                  <a:pt x="541" y="406"/>
                </a:cubicBezTo>
                <a:cubicBezTo>
                  <a:pt x="518" y="446"/>
                  <a:pt x="518" y="446"/>
                  <a:pt x="518" y="446"/>
                </a:cubicBezTo>
                <a:cubicBezTo>
                  <a:pt x="463" y="426"/>
                  <a:pt x="463" y="426"/>
                  <a:pt x="463" y="426"/>
                </a:cubicBezTo>
                <a:cubicBezTo>
                  <a:pt x="444" y="451"/>
                  <a:pt x="420" y="471"/>
                  <a:pt x="392" y="486"/>
                </a:cubicBezTo>
                <a:cubicBezTo>
                  <a:pt x="402" y="543"/>
                  <a:pt x="402" y="543"/>
                  <a:pt x="402" y="543"/>
                </a:cubicBezTo>
                <a:cubicBezTo>
                  <a:pt x="359" y="559"/>
                  <a:pt x="359" y="559"/>
                  <a:pt x="359" y="559"/>
                </a:cubicBezTo>
                <a:cubicBezTo>
                  <a:pt x="330" y="508"/>
                  <a:pt x="330" y="508"/>
                  <a:pt x="330" y="508"/>
                </a:cubicBezTo>
                <a:cubicBezTo>
                  <a:pt x="299" y="515"/>
                  <a:pt x="268" y="515"/>
                  <a:pt x="237" y="508"/>
                </a:cubicBezTo>
                <a:cubicBezTo>
                  <a:pt x="208" y="559"/>
                  <a:pt x="208" y="559"/>
                  <a:pt x="208" y="559"/>
                </a:cubicBezTo>
                <a:cubicBezTo>
                  <a:pt x="164" y="543"/>
                  <a:pt x="164" y="543"/>
                  <a:pt x="164" y="543"/>
                </a:cubicBezTo>
                <a:cubicBezTo>
                  <a:pt x="175" y="486"/>
                  <a:pt x="175" y="486"/>
                  <a:pt x="175" y="486"/>
                </a:cubicBezTo>
                <a:cubicBezTo>
                  <a:pt x="147" y="471"/>
                  <a:pt x="123" y="451"/>
                  <a:pt x="104" y="426"/>
                </a:cubicBezTo>
                <a:cubicBezTo>
                  <a:pt x="49" y="446"/>
                  <a:pt x="49" y="446"/>
                  <a:pt x="49" y="446"/>
                </a:cubicBezTo>
                <a:cubicBezTo>
                  <a:pt x="26" y="406"/>
                  <a:pt x="26" y="406"/>
                  <a:pt x="26" y="406"/>
                </a:cubicBezTo>
                <a:cubicBezTo>
                  <a:pt x="70" y="368"/>
                  <a:pt x="70" y="368"/>
                  <a:pt x="70" y="368"/>
                </a:cubicBezTo>
                <a:cubicBezTo>
                  <a:pt x="59" y="339"/>
                  <a:pt x="53" y="308"/>
                  <a:pt x="54" y="277"/>
                </a:cubicBezTo>
                <a:cubicBezTo>
                  <a:pt x="0" y="257"/>
                  <a:pt x="0" y="257"/>
                  <a:pt x="0" y="257"/>
                </a:cubicBezTo>
                <a:cubicBezTo>
                  <a:pt x="8" y="212"/>
                  <a:pt x="8" y="212"/>
                  <a:pt x="8" y="212"/>
                </a:cubicBezTo>
                <a:cubicBezTo>
                  <a:pt x="66" y="212"/>
                  <a:pt x="66" y="212"/>
                  <a:pt x="66" y="212"/>
                </a:cubicBezTo>
                <a:cubicBezTo>
                  <a:pt x="76" y="182"/>
                  <a:pt x="91" y="155"/>
                  <a:pt x="112" y="131"/>
                </a:cubicBezTo>
                <a:cubicBezTo>
                  <a:pt x="83" y="81"/>
                  <a:pt x="83" y="81"/>
                  <a:pt x="83" y="81"/>
                </a:cubicBezTo>
                <a:cubicBezTo>
                  <a:pt x="119" y="51"/>
                  <a:pt x="119" y="51"/>
                  <a:pt x="119" y="51"/>
                </a:cubicBezTo>
                <a:cubicBezTo>
                  <a:pt x="163" y="89"/>
                  <a:pt x="163" y="89"/>
                  <a:pt x="163" y="89"/>
                </a:cubicBezTo>
                <a:cubicBezTo>
                  <a:pt x="190" y="72"/>
                  <a:pt x="219" y="61"/>
                  <a:pt x="250" y="57"/>
                </a:cubicBezTo>
                <a:cubicBezTo>
                  <a:pt x="260" y="0"/>
                  <a:pt x="260" y="0"/>
                  <a:pt x="260" y="0"/>
                </a:cubicBezTo>
                <a:cubicBezTo>
                  <a:pt x="307" y="0"/>
                  <a:pt x="307" y="0"/>
                  <a:pt x="307" y="0"/>
                </a:cubicBezTo>
                <a:cubicBezTo>
                  <a:pt x="317" y="57"/>
                  <a:pt x="317" y="57"/>
                  <a:pt x="317" y="57"/>
                </a:cubicBezTo>
                <a:cubicBezTo>
                  <a:pt x="348" y="61"/>
                  <a:pt x="377" y="72"/>
                  <a:pt x="404" y="89"/>
                </a:cubicBezTo>
                <a:close/>
              </a:path>
            </a:pathLst>
          </a:custGeom>
          <a:solidFill>
            <a:srgbClr val="1FAC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BE" dirty="0">
              <a:latin typeface="+mn-lt"/>
            </a:endParaRPr>
          </a:p>
        </p:txBody>
      </p:sp>
      <p:sp>
        <p:nvSpPr>
          <p:cNvPr id="17" name="Espace réservé du contenu 8">
            <a:extLst>
              <a:ext uri="{FF2B5EF4-FFF2-40B4-BE49-F238E27FC236}">
                <a16:creationId xmlns:a16="http://schemas.microsoft.com/office/drawing/2014/main" id="{6F9337F7-6C2C-4874-9577-03330EAFD566}"/>
              </a:ext>
            </a:extLst>
          </p:cNvPr>
          <p:cNvSpPr txBox="1">
            <a:spLocks/>
          </p:cNvSpPr>
          <p:nvPr/>
        </p:nvSpPr>
        <p:spPr>
          <a:xfrm>
            <a:off x="7269382" y="4138270"/>
            <a:ext cx="1493728" cy="1482133"/>
          </a:xfrm>
          <a:prstGeom prst="rect">
            <a:avLst/>
          </a:prstGeom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 defTabSz="711200">
              <a:lnSpc>
                <a:spcPct val="90000"/>
              </a:lnSpc>
              <a:spcAft>
                <a:spcPct val="35000"/>
              </a:spcAft>
              <a:buNone/>
              <a:defRPr/>
            </a:pPr>
            <a:r>
              <a:rPr lang="fr-BE" sz="1600" b="1" i="0" kern="0" dirty="0">
                <a:solidFill>
                  <a:schemeClr val="bg1"/>
                </a:solidFill>
                <a:latin typeface="+mn-lt"/>
              </a:rPr>
              <a:t>Processus politique intérieur</a:t>
            </a:r>
          </a:p>
        </p:txBody>
      </p:sp>
    </p:spTree>
    <p:extLst>
      <p:ext uri="{BB962C8B-B14F-4D97-AF65-F5344CB8AC3E}">
        <p14:creationId xmlns:p14="http://schemas.microsoft.com/office/powerpoint/2010/main" val="84199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1" grpId="0"/>
      <p:bldP spid="12" grpId="0"/>
      <p:bldP spid="14" grpId="0" animBg="1"/>
      <p:bldP spid="15" grpId="0"/>
      <p:bldP spid="16" grpId="0" animBg="1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052736"/>
            <a:ext cx="8460000" cy="773278"/>
          </a:xfrm>
        </p:spPr>
        <p:txBody>
          <a:bodyPr/>
          <a:lstStyle/>
          <a:p>
            <a:pPr marL="0" eaLnBrk="0" hangingPunct="0">
              <a:defRPr/>
            </a:pPr>
            <a:r>
              <a:rPr lang="fr-BE" sz="2000" cap="all" dirty="0">
                <a:solidFill>
                  <a:srgbClr val="004494"/>
                </a:solidFill>
                <a:latin typeface="+mn-lt"/>
              </a:rPr>
              <a:t>Traction” avec le </a:t>
            </a:r>
            <a:br>
              <a:rPr lang="fr-BE" sz="2000" cap="all" dirty="0">
                <a:solidFill>
                  <a:srgbClr val="004494"/>
                </a:solidFill>
                <a:latin typeface="+mn-lt"/>
              </a:rPr>
            </a:br>
            <a:r>
              <a:rPr lang="fr-BE" sz="2000" cap="all" dirty="0">
                <a:solidFill>
                  <a:srgbClr val="004494"/>
                </a:solidFill>
                <a:latin typeface="+mn-lt"/>
              </a:rPr>
              <a:t>processus d’élaboration de politique national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7</a:t>
            </a:fld>
            <a:endParaRPr lang="fr-BE" sz="11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8" name="Freeform 5">
            <a:extLst>
              <a:ext uri="{FF2B5EF4-FFF2-40B4-BE49-F238E27FC236}">
                <a16:creationId xmlns:a16="http://schemas.microsoft.com/office/drawing/2014/main" id="{ECE5418D-8C55-40D1-9A3B-3B97CC1B58BF}"/>
              </a:ext>
            </a:extLst>
          </p:cNvPr>
          <p:cNvSpPr>
            <a:spLocks/>
          </p:cNvSpPr>
          <p:nvPr/>
        </p:nvSpPr>
        <p:spPr bwMode="auto">
          <a:xfrm>
            <a:off x="107504" y="3429000"/>
            <a:ext cx="1814111" cy="1790092"/>
          </a:xfrm>
          <a:custGeom>
            <a:avLst/>
            <a:gdLst>
              <a:gd name="T0" fmla="*/ 404 w 567"/>
              <a:gd name="T1" fmla="*/ 89 h 559"/>
              <a:gd name="T2" fmla="*/ 448 w 567"/>
              <a:gd name="T3" fmla="*/ 52 h 559"/>
              <a:gd name="T4" fmla="*/ 484 w 567"/>
              <a:gd name="T5" fmla="*/ 81 h 559"/>
              <a:gd name="T6" fmla="*/ 455 w 567"/>
              <a:gd name="T7" fmla="*/ 132 h 559"/>
              <a:gd name="T8" fmla="*/ 501 w 567"/>
              <a:gd name="T9" fmla="*/ 212 h 559"/>
              <a:gd name="T10" fmla="*/ 559 w 567"/>
              <a:gd name="T11" fmla="*/ 212 h 559"/>
              <a:gd name="T12" fmla="*/ 567 w 567"/>
              <a:gd name="T13" fmla="*/ 258 h 559"/>
              <a:gd name="T14" fmla="*/ 513 w 567"/>
              <a:gd name="T15" fmla="*/ 278 h 559"/>
              <a:gd name="T16" fmla="*/ 497 w 567"/>
              <a:gd name="T17" fmla="*/ 369 h 559"/>
              <a:gd name="T18" fmla="*/ 541 w 567"/>
              <a:gd name="T19" fmla="*/ 406 h 559"/>
              <a:gd name="T20" fmla="*/ 518 w 567"/>
              <a:gd name="T21" fmla="*/ 446 h 559"/>
              <a:gd name="T22" fmla="*/ 463 w 567"/>
              <a:gd name="T23" fmla="*/ 427 h 559"/>
              <a:gd name="T24" fmla="*/ 392 w 567"/>
              <a:gd name="T25" fmla="*/ 486 h 559"/>
              <a:gd name="T26" fmla="*/ 402 w 567"/>
              <a:gd name="T27" fmla="*/ 543 h 559"/>
              <a:gd name="T28" fmla="*/ 359 w 567"/>
              <a:gd name="T29" fmla="*/ 559 h 559"/>
              <a:gd name="T30" fmla="*/ 330 w 567"/>
              <a:gd name="T31" fmla="*/ 509 h 559"/>
              <a:gd name="T32" fmla="*/ 237 w 567"/>
              <a:gd name="T33" fmla="*/ 509 h 559"/>
              <a:gd name="T34" fmla="*/ 208 w 567"/>
              <a:gd name="T35" fmla="*/ 559 h 559"/>
              <a:gd name="T36" fmla="*/ 164 w 567"/>
              <a:gd name="T37" fmla="*/ 543 h 559"/>
              <a:gd name="T38" fmla="*/ 175 w 567"/>
              <a:gd name="T39" fmla="*/ 486 h 559"/>
              <a:gd name="T40" fmla="*/ 104 w 567"/>
              <a:gd name="T41" fmla="*/ 427 h 559"/>
              <a:gd name="T42" fmla="*/ 49 w 567"/>
              <a:gd name="T43" fmla="*/ 446 h 559"/>
              <a:gd name="T44" fmla="*/ 26 w 567"/>
              <a:gd name="T45" fmla="*/ 406 h 559"/>
              <a:gd name="T46" fmla="*/ 70 w 567"/>
              <a:gd name="T47" fmla="*/ 369 h 559"/>
              <a:gd name="T48" fmla="*/ 54 w 567"/>
              <a:gd name="T49" fmla="*/ 278 h 559"/>
              <a:gd name="T50" fmla="*/ 0 w 567"/>
              <a:gd name="T51" fmla="*/ 258 h 559"/>
              <a:gd name="T52" fmla="*/ 8 w 567"/>
              <a:gd name="T53" fmla="*/ 212 h 559"/>
              <a:gd name="T54" fmla="*/ 66 w 567"/>
              <a:gd name="T55" fmla="*/ 212 h 559"/>
              <a:gd name="T56" fmla="*/ 112 w 567"/>
              <a:gd name="T57" fmla="*/ 132 h 559"/>
              <a:gd name="T58" fmla="*/ 83 w 567"/>
              <a:gd name="T59" fmla="*/ 81 h 559"/>
              <a:gd name="T60" fmla="*/ 119 w 567"/>
              <a:gd name="T61" fmla="*/ 52 h 559"/>
              <a:gd name="T62" fmla="*/ 163 w 567"/>
              <a:gd name="T63" fmla="*/ 89 h 559"/>
              <a:gd name="T64" fmla="*/ 250 w 567"/>
              <a:gd name="T65" fmla="*/ 57 h 559"/>
              <a:gd name="T66" fmla="*/ 260 w 567"/>
              <a:gd name="T67" fmla="*/ 0 h 559"/>
              <a:gd name="T68" fmla="*/ 307 w 567"/>
              <a:gd name="T69" fmla="*/ 0 h 559"/>
              <a:gd name="T70" fmla="*/ 317 w 567"/>
              <a:gd name="T71" fmla="*/ 57 h 559"/>
              <a:gd name="T72" fmla="*/ 404 w 567"/>
              <a:gd name="T73" fmla="*/ 89 h 5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567" h="559">
                <a:moveTo>
                  <a:pt x="404" y="89"/>
                </a:moveTo>
                <a:cubicBezTo>
                  <a:pt x="448" y="52"/>
                  <a:pt x="448" y="52"/>
                  <a:pt x="448" y="52"/>
                </a:cubicBezTo>
                <a:cubicBezTo>
                  <a:pt x="484" y="81"/>
                  <a:pt x="484" y="81"/>
                  <a:pt x="484" y="81"/>
                </a:cubicBezTo>
                <a:cubicBezTo>
                  <a:pt x="455" y="132"/>
                  <a:pt x="455" y="132"/>
                  <a:pt x="455" y="132"/>
                </a:cubicBezTo>
                <a:cubicBezTo>
                  <a:pt x="475" y="155"/>
                  <a:pt x="491" y="182"/>
                  <a:pt x="501" y="212"/>
                </a:cubicBezTo>
                <a:cubicBezTo>
                  <a:pt x="559" y="212"/>
                  <a:pt x="559" y="212"/>
                  <a:pt x="559" y="212"/>
                </a:cubicBezTo>
                <a:cubicBezTo>
                  <a:pt x="567" y="258"/>
                  <a:pt x="567" y="258"/>
                  <a:pt x="567" y="258"/>
                </a:cubicBezTo>
                <a:cubicBezTo>
                  <a:pt x="513" y="278"/>
                  <a:pt x="513" y="278"/>
                  <a:pt x="513" y="278"/>
                </a:cubicBezTo>
                <a:cubicBezTo>
                  <a:pt x="513" y="309"/>
                  <a:pt x="508" y="340"/>
                  <a:pt x="497" y="369"/>
                </a:cubicBezTo>
                <a:cubicBezTo>
                  <a:pt x="541" y="406"/>
                  <a:pt x="541" y="406"/>
                  <a:pt x="541" y="406"/>
                </a:cubicBezTo>
                <a:cubicBezTo>
                  <a:pt x="518" y="446"/>
                  <a:pt x="518" y="446"/>
                  <a:pt x="518" y="446"/>
                </a:cubicBezTo>
                <a:cubicBezTo>
                  <a:pt x="463" y="427"/>
                  <a:pt x="463" y="427"/>
                  <a:pt x="463" y="427"/>
                </a:cubicBezTo>
                <a:cubicBezTo>
                  <a:pt x="444" y="451"/>
                  <a:pt x="420" y="471"/>
                  <a:pt x="392" y="486"/>
                </a:cubicBezTo>
                <a:cubicBezTo>
                  <a:pt x="402" y="543"/>
                  <a:pt x="402" y="543"/>
                  <a:pt x="402" y="543"/>
                </a:cubicBezTo>
                <a:cubicBezTo>
                  <a:pt x="359" y="559"/>
                  <a:pt x="359" y="559"/>
                  <a:pt x="359" y="559"/>
                </a:cubicBezTo>
                <a:cubicBezTo>
                  <a:pt x="330" y="509"/>
                  <a:pt x="330" y="509"/>
                  <a:pt x="330" y="509"/>
                </a:cubicBezTo>
                <a:cubicBezTo>
                  <a:pt x="299" y="515"/>
                  <a:pt x="268" y="515"/>
                  <a:pt x="237" y="509"/>
                </a:cubicBezTo>
                <a:cubicBezTo>
                  <a:pt x="208" y="559"/>
                  <a:pt x="208" y="559"/>
                  <a:pt x="208" y="559"/>
                </a:cubicBezTo>
                <a:cubicBezTo>
                  <a:pt x="164" y="543"/>
                  <a:pt x="164" y="543"/>
                  <a:pt x="164" y="543"/>
                </a:cubicBezTo>
                <a:cubicBezTo>
                  <a:pt x="175" y="486"/>
                  <a:pt x="175" y="486"/>
                  <a:pt x="175" y="486"/>
                </a:cubicBezTo>
                <a:cubicBezTo>
                  <a:pt x="147" y="471"/>
                  <a:pt x="123" y="451"/>
                  <a:pt x="104" y="427"/>
                </a:cubicBezTo>
                <a:cubicBezTo>
                  <a:pt x="49" y="446"/>
                  <a:pt x="49" y="446"/>
                  <a:pt x="49" y="446"/>
                </a:cubicBezTo>
                <a:cubicBezTo>
                  <a:pt x="26" y="406"/>
                  <a:pt x="26" y="406"/>
                  <a:pt x="26" y="406"/>
                </a:cubicBezTo>
                <a:cubicBezTo>
                  <a:pt x="70" y="369"/>
                  <a:pt x="70" y="369"/>
                  <a:pt x="70" y="369"/>
                </a:cubicBezTo>
                <a:cubicBezTo>
                  <a:pt x="59" y="340"/>
                  <a:pt x="53" y="309"/>
                  <a:pt x="54" y="278"/>
                </a:cubicBezTo>
                <a:cubicBezTo>
                  <a:pt x="0" y="258"/>
                  <a:pt x="0" y="258"/>
                  <a:pt x="0" y="258"/>
                </a:cubicBezTo>
                <a:cubicBezTo>
                  <a:pt x="8" y="212"/>
                  <a:pt x="8" y="212"/>
                  <a:pt x="8" y="212"/>
                </a:cubicBezTo>
                <a:cubicBezTo>
                  <a:pt x="66" y="212"/>
                  <a:pt x="66" y="212"/>
                  <a:pt x="66" y="212"/>
                </a:cubicBezTo>
                <a:cubicBezTo>
                  <a:pt x="76" y="182"/>
                  <a:pt x="91" y="155"/>
                  <a:pt x="112" y="132"/>
                </a:cubicBezTo>
                <a:cubicBezTo>
                  <a:pt x="83" y="81"/>
                  <a:pt x="83" y="81"/>
                  <a:pt x="83" y="81"/>
                </a:cubicBezTo>
                <a:cubicBezTo>
                  <a:pt x="119" y="52"/>
                  <a:pt x="119" y="52"/>
                  <a:pt x="119" y="52"/>
                </a:cubicBezTo>
                <a:cubicBezTo>
                  <a:pt x="163" y="89"/>
                  <a:pt x="163" y="89"/>
                  <a:pt x="163" y="89"/>
                </a:cubicBezTo>
                <a:cubicBezTo>
                  <a:pt x="190" y="73"/>
                  <a:pt x="219" y="62"/>
                  <a:pt x="250" y="57"/>
                </a:cubicBezTo>
                <a:cubicBezTo>
                  <a:pt x="260" y="0"/>
                  <a:pt x="260" y="0"/>
                  <a:pt x="260" y="0"/>
                </a:cubicBezTo>
                <a:cubicBezTo>
                  <a:pt x="307" y="0"/>
                  <a:pt x="307" y="0"/>
                  <a:pt x="307" y="0"/>
                </a:cubicBezTo>
                <a:cubicBezTo>
                  <a:pt x="317" y="57"/>
                  <a:pt x="317" y="57"/>
                  <a:pt x="317" y="57"/>
                </a:cubicBezTo>
                <a:cubicBezTo>
                  <a:pt x="348" y="62"/>
                  <a:pt x="377" y="73"/>
                  <a:pt x="404" y="89"/>
                </a:cubicBezTo>
                <a:close/>
              </a:path>
            </a:pathLst>
          </a:custGeom>
          <a:solidFill>
            <a:srgbClr val="FDB93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BE" dirty="0">
              <a:latin typeface="+mn-lt"/>
            </a:endParaRPr>
          </a:p>
        </p:txBody>
      </p:sp>
      <p:sp>
        <p:nvSpPr>
          <p:cNvPr id="19" name="Freeform 6">
            <a:extLst>
              <a:ext uri="{FF2B5EF4-FFF2-40B4-BE49-F238E27FC236}">
                <a16:creationId xmlns:a16="http://schemas.microsoft.com/office/drawing/2014/main" id="{4A7A7D75-DA30-47D0-B03C-0DCD2C350CE8}"/>
              </a:ext>
            </a:extLst>
          </p:cNvPr>
          <p:cNvSpPr>
            <a:spLocks/>
          </p:cNvSpPr>
          <p:nvPr/>
        </p:nvSpPr>
        <p:spPr bwMode="auto">
          <a:xfrm>
            <a:off x="1232931" y="4705845"/>
            <a:ext cx="2016224" cy="1988143"/>
          </a:xfrm>
          <a:custGeom>
            <a:avLst/>
            <a:gdLst>
              <a:gd name="T0" fmla="*/ 404 w 567"/>
              <a:gd name="T1" fmla="*/ 89 h 559"/>
              <a:gd name="T2" fmla="*/ 448 w 567"/>
              <a:gd name="T3" fmla="*/ 51 h 559"/>
              <a:gd name="T4" fmla="*/ 484 w 567"/>
              <a:gd name="T5" fmla="*/ 81 h 559"/>
              <a:gd name="T6" fmla="*/ 455 w 567"/>
              <a:gd name="T7" fmla="*/ 131 h 559"/>
              <a:gd name="T8" fmla="*/ 501 w 567"/>
              <a:gd name="T9" fmla="*/ 212 h 559"/>
              <a:gd name="T10" fmla="*/ 559 w 567"/>
              <a:gd name="T11" fmla="*/ 212 h 559"/>
              <a:gd name="T12" fmla="*/ 567 w 567"/>
              <a:gd name="T13" fmla="*/ 257 h 559"/>
              <a:gd name="T14" fmla="*/ 513 w 567"/>
              <a:gd name="T15" fmla="*/ 277 h 559"/>
              <a:gd name="T16" fmla="*/ 497 w 567"/>
              <a:gd name="T17" fmla="*/ 368 h 559"/>
              <a:gd name="T18" fmla="*/ 541 w 567"/>
              <a:gd name="T19" fmla="*/ 406 h 559"/>
              <a:gd name="T20" fmla="*/ 518 w 567"/>
              <a:gd name="T21" fmla="*/ 446 h 559"/>
              <a:gd name="T22" fmla="*/ 463 w 567"/>
              <a:gd name="T23" fmla="*/ 426 h 559"/>
              <a:gd name="T24" fmla="*/ 392 w 567"/>
              <a:gd name="T25" fmla="*/ 486 h 559"/>
              <a:gd name="T26" fmla="*/ 402 w 567"/>
              <a:gd name="T27" fmla="*/ 543 h 559"/>
              <a:gd name="T28" fmla="*/ 359 w 567"/>
              <a:gd name="T29" fmla="*/ 559 h 559"/>
              <a:gd name="T30" fmla="*/ 330 w 567"/>
              <a:gd name="T31" fmla="*/ 508 h 559"/>
              <a:gd name="T32" fmla="*/ 237 w 567"/>
              <a:gd name="T33" fmla="*/ 508 h 559"/>
              <a:gd name="T34" fmla="*/ 208 w 567"/>
              <a:gd name="T35" fmla="*/ 559 h 559"/>
              <a:gd name="T36" fmla="*/ 164 w 567"/>
              <a:gd name="T37" fmla="*/ 543 h 559"/>
              <a:gd name="T38" fmla="*/ 175 w 567"/>
              <a:gd name="T39" fmla="*/ 486 h 559"/>
              <a:gd name="T40" fmla="*/ 104 w 567"/>
              <a:gd name="T41" fmla="*/ 426 h 559"/>
              <a:gd name="T42" fmla="*/ 49 w 567"/>
              <a:gd name="T43" fmla="*/ 446 h 559"/>
              <a:gd name="T44" fmla="*/ 26 w 567"/>
              <a:gd name="T45" fmla="*/ 406 h 559"/>
              <a:gd name="T46" fmla="*/ 70 w 567"/>
              <a:gd name="T47" fmla="*/ 368 h 559"/>
              <a:gd name="T48" fmla="*/ 54 w 567"/>
              <a:gd name="T49" fmla="*/ 277 h 559"/>
              <a:gd name="T50" fmla="*/ 0 w 567"/>
              <a:gd name="T51" fmla="*/ 257 h 559"/>
              <a:gd name="T52" fmla="*/ 8 w 567"/>
              <a:gd name="T53" fmla="*/ 212 h 559"/>
              <a:gd name="T54" fmla="*/ 66 w 567"/>
              <a:gd name="T55" fmla="*/ 212 h 559"/>
              <a:gd name="T56" fmla="*/ 112 w 567"/>
              <a:gd name="T57" fmla="*/ 131 h 559"/>
              <a:gd name="T58" fmla="*/ 83 w 567"/>
              <a:gd name="T59" fmla="*/ 81 h 559"/>
              <a:gd name="T60" fmla="*/ 119 w 567"/>
              <a:gd name="T61" fmla="*/ 51 h 559"/>
              <a:gd name="T62" fmla="*/ 163 w 567"/>
              <a:gd name="T63" fmla="*/ 89 h 559"/>
              <a:gd name="T64" fmla="*/ 250 w 567"/>
              <a:gd name="T65" fmla="*/ 57 h 559"/>
              <a:gd name="T66" fmla="*/ 260 w 567"/>
              <a:gd name="T67" fmla="*/ 0 h 559"/>
              <a:gd name="T68" fmla="*/ 307 w 567"/>
              <a:gd name="T69" fmla="*/ 0 h 559"/>
              <a:gd name="T70" fmla="*/ 317 w 567"/>
              <a:gd name="T71" fmla="*/ 57 h 559"/>
              <a:gd name="T72" fmla="*/ 404 w 567"/>
              <a:gd name="T73" fmla="*/ 89 h 5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567" h="559">
                <a:moveTo>
                  <a:pt x="404" y="89"/>
                </a:moveTo>
                <a:cubicBezTo>
                  <a:pt x="448" y="51"/>
                  <a:pt x="448" y="51"/>
                  <a:pt x="448" y="51"/>
                </a:cubicBezTo>
                <a:cubicBezTo>
                  <a:pt x="484" y="81"/>
                  <a:pt x="484" y="81"/>
                  <a:pt x="484" y="81"/>
                </a:cubicBezTo>
                <a:cubicBezTo>
                  <a:pt x="455" y="131"/>
                  <a:pt x="455" y="131"/>
                  <a:pt x="455" y="131"/>
                </a:cubicBezTo>
                <a:cubicBezTo>
                  <a:pt x="475" y="155"/>
                  <a:pt x="491" y="182"/>
                  <a:pt x="501" y="212"/>
                </a:cubicBezTo>
                <a:cubicBezTo>
                  <a:pt x="559" y="212"/>
                  <a:pt x="559" y="212"/>
                  <a:pt x="559" y="212"/>
                </a:cubicBezTo>
                <a:cubicBezTo>
                  <a:pt x="567" y="257"/>
                  <a:pt x="567" y="257"/>
                  <a:pt x="567" y="257"/>
                </a:cubicBezTo>
                <a:cubicBezTo>
                  <a:pt x="513" y="277"/>
                  <a:pt x="513" y="277"/>
                  <a:pt x="513" y="277"/>
                </a:cubicBezTo>
                <a:cubicBezTo>
                  <a:pt x="513" y="308"/>
                  <a:pt x="508" y="339"/>
                  <a:pt x="497" y="368"/>
                </a:cubicBezTo>
                <a:cubicBezTo>
                  <a:pt x="541" y="406"/>
                  <a:pt x="541" y="406"/>
                  <a:pt x="541" y="406"/>
                </a:cubicBezTo>
                <a:cubicBezTo>
                  <a:pt x="518" y="446"/>
                  <a:pt x="518" y="446"/>
                  <a:pt x="518" y="446"/>
                </a:cubicBezTo>
                <a:cubicBezTo>
                  <a:pt x="463" y="426"/>
                  <a:pt x="463" y="426"/>
                  <a:pt x="463" y="426"/>
                </a:cubicBezTo>
                <a:cubicBezTo>
                  <a:pt x="444" y="451"/>
                  <a:pt x="420" y="471"/>
                  <a:pt x="392" y="486"/>
                </a:cubicBezTo>
                <a:cubicBezTo>
                  <a:pt x="402" y="543"/>
                  <a:pt x="402" y="543"/>
                  <a:pt x="402" y="543"/>
                </a:cubicBezTo>
                <a:cubicBezTo>
                  <a:pt x="359" y="559"/>
                  <a:pt x="359" y="559"/>
                  <a:pt x="359" y="559"/>
                </a:cubicBezTo>
                <a:cubicBezTo>
                  <a:pt x="330" y="508"/>
                  <a:pt x="330" y="508"/>
                  <a:pt x="330" y="508"/>
                </a:cubicBezTo>
                <a:cubicBezTo>
                  <a:pt x="299" y="515"/>
                  <a:pt x="268" y="515"/>
                  <a:pt x="237" y="508"/>
                </a:cubicBezTo>
                <a:cubicBezTo>
                  <a:pt x="208" y="559"/>
                  <a:pt x="208" y="559"/>
                  <a:pt x="208" y="559"/>
                </a:cubicBezTo>
                <a:cubicBezTo>
                  <a:pt x="164" y="543"/>
                  <a:pt x="164" y="543"/>
                  <a:pt x="164" y="543"/>
                </a:cubicBezTo>
                <a:cubicBezTo>
                  <a:pt x="175" y="486"/>
                  <a:pt x="175" y="486"/>
                  <a:pt x="175" y="486"/>
                </a:cubicBezTo>
                <a:cubicBezTo>
                  <a:pt x="147" y="471"/>
                  <a:pt x="123" y="451"/>
                  <a:pt x="104" y="426"/>
                </a:cubicBezTo>
                <a:cubicBezTo>
                  <a:pt x="49" y="446"/>
                  <a:pt x="49" y="446"/>
                  <a:pt x="49" y="446"/>
                </a:cubicBezTo>
                <a:cubicBezTo>
                  <a:pt x="26" y="406"/>
                  <a:pt x="26" y="406"/>
                  <a:pt x="26" y="406"/>
                </a:cubicBezTo>
                <a:cubicBezTo>
                  <a:pt x="70" y="368"/>
                  <a:pt x="70" y="368"/>
                  <a:pt x="70" y="368"/>
                </a:cubicBezTo>
                <a:cubicBezTo>
                  <a:pt x="59" y="339"/>
                  <a:pt x="53" y="308"/>
                  <a:pt x="54" y="277"/>
                </a:cubicBezTo>
                <a:cubicBezTo>
                  <a:pt x="0" y="257"/>
                  <a:pt x="0" y="257"/>
                  <a:pt x="0" y="257"/>
                </a:cubicBezTo>
                <a:cubicBezTo>
                  <a:pt x="8" y="212"/>
                  <a:pt x="8" y="212"/>
                  <a:pt x="8" y="212"/>
                </a:cubicBezTo>
                <a:cubicBezTo>
                  <a:pt x="66" y="212"/>
                  <a:pt x="66" y="212"/>
                  <a:pt x="66" y="212"/>
                </a:cubicBezTo>
                <a:cubicBezTo>
                  <a:pt x="76" y="182"/>
                  <a:pt x="91" y="155"/>
                  <a:pt x="112" y="131"/>
                </a:cubicBezTo>
                <a:cubicBezTo>
                  <a:pt x="83" y="81"/>
                  <a:pt x="83" y="81"/>
                  <a:pt x="83" y="81"/>
                </a:cubicBezTo>
                <a:cubicBezTo>
                  <a:pt x="119" y="51"/>
                  <a:pt x="119" y="51"/>
                  <a:pt x="119" y="51"/>
                </a:cubicBezTo>
                <a:cubicBezTo>
                  <a:pt x="163" y="89"/>
                  <a:pt x="163" y="89"/>
                  <a:pt x="163" y="89"/>
                </a:cubicBezTo>
                <a:cubicBezTo>
                  <a:pt x="190" y="72"/>
                  <a:pt x="219" y="61"/>
                  <a:pt x="250" y="57"/>
                </a:cubicBezTo>
                <a:cubicBezTo>
                  <a:pt x="260" y="0"/>
                  <a:pt x="260" y="0"/>
                  <a:pt x="260" y="0"/>
                </a:cubicBezTo>
                <a:cubicBezTo>
                  <a:pt x="307" y="0"/>
                  <a:pt x="307" y="0"/>
                  <a:pt x="307" y="0"/>
                </a:cubicBezTo>
                <a:cubicBezTo>
                  <a:pt x="317" y="57"/>
                  <a:pt x="317" y="57"/>
                  <a:pt x="317" y="57"/>
                </a:cubicBezTo>
                <a:cubicBezTo>
                  <a:pt x="348" y="61"/>
                  <a:pt x="377" y="72"/>
                  <a:pt x="404" y="89"/>
                </a:cubicBezTo>
                <a:close/>
              </a:path>
            </a:pathLst>
          </a:custGeom>
          <a:solidFill>
            <a:srgbClr val="1FAC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BE" dirty="0">
              <a:latin typeface="+mn-lt"/>
            </a:endParaRPr>
          </a:p>
        </p:txBody>
      </p:sp>
      <p:sp>
        <p:nvSpPr>
          <p:cNvPr id="20" name="Freeform 7">
            <a:extLst>
              <a:ext uri="{FF2B5EF4-FFF2-40B4-BE49-F238E27FC236}">
                <a16:creationId xmlns:a16="http://schemas.microsoft.com/office/drawing/2014/main" id="{439DA1E4-178A-4F47-B4DE-4E1D06B461FF}"/>
              </a:ext>
            </a:extLst>
          </p:cNvPr>
          <p:cNvSpPr>
            <a:spLocks/>
          </p:cNvSpPr>
          <p:nvPr/>
        </p:nvSpPr>
        <p:spPr bwMode="auto">
          <a:xfrm>
            <a:off x="209059" y="1925243"/>
            <a:ext cx="1613110" cy="1591752"/>
          </a:xfrm>
          <a:custGeom>
            <a:avLst/>
            <a:gdLst>
              <a:gd name="T0" fmla="*/ 404 w 567"/>
              <a:gd name="T1" fmla="*/ 89 h 559"/>
              <a:gd name="T2" fmla="*/ 448 w 567"/>
              <a:gd name="T3" fmla="*/ 51 h 559"/>
              <a:gd name="T4" fmla="*/ 484 w 567"/>
              <a:gd name="T5" fmla="*/ 81 h 559"/>
              <a:gd name="T6" fmla="*/ 455 w 567"/>
              <a:gd name="T7" fmla="*/ 132 h 559"/>
              <a:gd name="T8" fmla="*/ 501 w 567"/>
              <a:gd name="T9" fmla="*/ 212 h 559"/>
              <a:gd name="T10" fmla="*/ 559 w 567"/>
              <a:gd name="T11" fmla="*/ 212 h 559"/>
              <a:gd name="T12" fmla="*/ 567 w 567"/>
              <a:gd name="T13" fmla="*/ 257 h 559"/>
              <a:gd name="T14" fmla="*/ 513 w 567"/>
              <a:gd name="T15" fmla="*/ 277 h 559"/>
              <a:gd name="T16" fmla="*/ 497 w 567"/>
              <a:gd name="T17" fmla="*/ 368 h 559"/>
              <a:gd name="T18" fmla="*/ 541 w 567"/>
              <a:gd name="T19" fmla="*/ 406 h 559"/>
              <a:gd name="T20" fmla="*/ 518 w 567"/>
              <a:gd name="T21" fmla="*/ 446 h 559"/>
              <a:gd name="T22" fmla="*/ 463 w 567"/>
              <a:gd name="T23" fmla="*/ 426 h 559"/>
              <a:gd name="T24" fmla="*/ 393 w 567"/>
              <a:gd name="T25" fmla="*/ 486 h 559"/>
              <a:gd name="T26" fmla="*/ 403 w 567"/>
              <a:gd name="T27" fmla="*/ 543 h 559"/>
              <a:gd name="T28" fmla="*/ 359 w 567"/>
              <a:gd name="T29" fmla="*/ 559 h 559"/>
              <a:gd name="T30" fmla="*/ 330 w 567"/>
              <a:gd name="T31" fmla="*/ 509 h 559"/>
              <a:gd name="T32" fmla="*/ 237 w 567"/>
              <a:gd name="T33" fmla="*/ 509 h 559"/>
              <a:gd name="T34" fmla="*/ 208 w 567"/>
              <a:gd name="T35" fmla="*/ 559 h 559"/>
              <a:gd name="T36" fmla="*/ 165 w 567"/>
              <a:gd name="T37" fmla="*/ 543 h 559"/>
              <a:gd name="T38" fmla="*/ 175 w 567"/>
              <a:gd name="T39" fmla="*/ 486 h 559"/>
              <a:gd name="T40" fmla="*/ 104 w 567"/>
              <a:gd name="T41" fmla="*/ 426 h 559"/>
              <a:gd name="T42" fmla="*/ 49 w 567"/>
              <a:gd name="T43" fmla="*/ 446 h 559"/>
              <a:gd name="T44" fmla="*/ 26 w 567"/>
              <a:gd name="T45" fmla="*/ 406 h 559"/>
              <a:gd name="T46" fmla="*/ 71 w 567"/>
              <a:gd name="T47" fmla="*/ 368 h 559"/>
              <a:gd name="T48" fmla="*/ 55 w 567"/>
              <a:gd name="T49" fmla="*/ 277 h 559"/>
              <a:gd name="T50" fmla="*/ 0 w 567"/>
              <a:gd name="T51" fmla="*/ 257 h 559"/>
              <a:gd name="T52" fmla="*/ 8 w 567"/>
              <a:gd name="T53" fmla="*/ 212 h 559"/>
              <a:gd name="T54" fmla="*/ 66 w 567"/>
              <a:gd name="T55" fmla="*/ 212 h 559"/>
              <a:gd name="T56" fmla="*/ 112 w 567"/>
              <a:gd name="T57" fmla="*/ 132 h 559"/>
              <a:gd name="T58" fmla="*/ 83 w 567"/>
              <a:gd name="T59" fmla="*/ 81 h 559"/>
              <a:gd name="T60" fmla="*/ 119 w 567"/>
              <a:gd name="T61" fmla="*/ 51 h 559"/>
              <a:gd name="T62" fmla="*/ 163 w 567"/>
              <a:gd name="T63" fmla="*/ 89 h 559"/>
              <a:gd name="T64" fmla="*/ 250 w 567"/>
              <a:gd name="T65" fmla="*/ 57 h 559"/>
              <a:gd name="T66" fmla="*/ 260 w 567"/>
              <a:gd name="T67" fmla="*/ 0 h 559"/>
              <a:gd name="T68" fmla="*/ 307 w 567"/>
              <a:gd name="T69" fmla="*/ 0 h 559"/>
              <a:gd name="T70" fmla="*/ 317 w 567"/>
              <a:gd name="T71" fmla="*/ 57 h 559"/>
              <a:gd name="T72" fmla="*/ 404 w 567"/>
              <a:gd name="T73" fmla="*/ 89 h 5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567" h="559">
                <a:moveTo>
                  <a:pt x="404" y="89"/>
                </a:moveTo>
                <a:cubicBezTo>
                  <a:pt x="448" y="51"/>
                  <a:pt x="448" y="51"/>
                  <a:pt x="448" y="51"/>
                </a:cubicBezTo>
                <a:cubicBezTo>
                  <a:pt x="484" y="81"/>
                  <a:pt x="484" y="81"/>
                  <a:pt x="484" y="81"/>
                </a:cubicBezTo>
                <a:cubicBezTo>
                  <a:pt x="455" y="132"/>
                  <a:pt x="455" y="132"/>
                  <a:pt x="455" y="132"/>
                </a:cubicBezTo>
                <a:cubicBezTo>
                  <a:pt x="476" y="155"/>
                  <a:pt x="491" y="182"/>
                  <a:pt x="501" y="212"/>
                </a:cubicBezTo>
                <a:cubicBezTo>
                  <a:pt x="559" y="212"/>
                  <a:pt x="559" y="212"/>
                  <a:pt x="559" y="212"/>
                </a:cubicBezTo>
                <a:cubicBezTo>
                  <a:pt x="567" y="257"/>
                  <a:pt x="567" y="257"/>
                  <a:pt x="567" y="257"/>
                </a:cubicBezTo>
                <a:cubicBezTo>
                  <a:pt x="513" y="277"/>
                  <a:pt x="513" y="277"/>
                  <a:pt x="513" y="277"/>
                </a:cubicBezTo>
                <a:cubicBezTo>
                  <a:pt x="514" y="309"/>
                  <a:pt x="508" y="340"/>
                  <a:pt x="497" y="368"/>
                </a:cubicBezTo>
                <a:cubicBezTo>
                  <a:pt x="541" y="406"/>
                  <a:pt x="541" y="406"/>
                  <a:pt x="541" y="406"/>
                </a:cubicBezTo>
                <a:cubicBezTo>
                  <a:pt x="518" y="446"/>
                  <a:pt x="518" y="446"/>
                  <a:pt x="518" y="446"/>
                </a:cubicBezTo>
                <a:cubicBezTo>
                  <a:pt x="463" y="426"/>
                  <a:pt x="463" y="426"/>
                  <a:pt x="463" y="426"/>
                </a:cubicBezTo>
                <a:cubicBezTo>
                  <a:pt x="444" y="451"/>
                  <a:pt x="420" y="471"/>
                  <a:pt x="393" y="486"/>
                </a:cubicBezTo>
                <a:cubicBezTo>
                  <a:pt x="403" y="543"/>
                  <a:pt x="403" y="543"/>
                  <a:pt x="403" y="543"/>
                </a:cubicBezTo>
                <a:cubicBezTo>
                  <a:pt x="359" y="559"/>
                  <a:pt x="359" y="559"/>
                  <a:pt x="359" y="559"/>
                </a:cubicBezTo>
                <a:cubicBezTo>
                  <a:pt x="330" y="509"/>
                  <a:pt x="330" y="509"/>
                  <a:pt x="330" y="509"/>
                </a:cubicBezTo>
                <a:cubicBezTo>
                  <a:pt x="299" y="515"/>
                  <a:pt x="268" y="515"/>
                  <a:pt x="237" y="509"/>
                </a:cubicBezTo>
                <a:cubicBezTo>
                  <a:pt x="208" y="559"/>
                  <a:pt x="208" y="559"/>
                  <a:pt x="208" y="559"/>
                </a:cubicBezTo>
                <a:cubicBezTo>
                  <a:pt x="165" y="543"/>
                  <a:pt x="165" y="543"/>
                  <a:pt x="165" y="543"/>
                </a:cubicBezTo>
                <a:cubicBezTo>
                  <a:pt x="175" y="486"/>
                  <a:pt x="175" y="486"/>
                  <a:pt x="175" y="486"/>
                </a:cubicBezTo>
                <a:cubicBezTo>
                  <a:pt x="147" y="471"/>
                  <a:pt x="123" y="451"/>
                  <a:pt x="104" y="426"/>
                </a:cubicBezTo>
                <a:cubicBezTo>
                  <a:pt x="49" y="446"/>
                  <a:pt x="49" y="446"/>
                  <a:pt x="49" y="446"/>
                </a:cubicBezTo>
                <a:cubicBezTo>
                  <a:pt x="26" y="406"/>
                  <a:pt x="26" y="406"/>
                  <a:pt x="26" y="406"/>
                </a:cubicBezTo>
                <a:cubicBezTo>
                  <a:pt x="71" y="368"/>
                  <a:pt x="71" y="368"/>
                  <a:pt x="71" y="368"/>
                </a:cubicBezTo>
                <a:cubicBezTo>
                  <a:pt x="59" y="340"/>
                  <a:pt x="54" y="309"/>
                  <a:pt x="55" y="277"/>
                </a:cubicBezTo>
                <a:cubicBezTo>
                  <a:pt x="0" y="257"/>
                  <a:pt x="0" y="257"/>
                  <a:pt x="0" y="257"/>
                </a:cubicBezTo>
                <a:cubicBezTo>
                  <a:pt x="8" y="212"/>
                  <a:pt x="8" y="212"/>
                  <a:pt x="8" y="212"/>
                </a:cubicBezTo>
                <a:cubicBezTo>
                  <a:pt x="66" y="212"/>
                  <a:pt x="66" y="212"/>
                  <a:pt x="66" y="212"/>
                </a:cubicBezTo>
                <a:cubicBezTo>
                  <a:pt x="76" y="182"/>
                  <a:pt x="92" y="155"/>
                  <a:pt x="112" y="132"/>
                </a:cubicBezTo>
                <a:cubicBezTo>
                  <a:pt x="83" y="81"/>
                  <a:pt x="83" y="81"/>
                  <a:pt x="83" y="81"/>
                </a:cubicBezTo>
                <a:cubicBezTo>
                  <a:pt x="119" y="51"/>
                  <a:pt x="119" y="51"/>
                  <a:pt x="119" y="51"/>
                </a:cubicBezTo>
                <a:cubicBezTo>
                  <a:pt x="163" y="89"/>
                  <a:pt x="163" y="89"/>
                  <a:pt x="163" y="89"/>
                </a:cubicBezTo>
                <a:cubicBezTo>
                  <a:pt x="190" y="72"/>
                  <a:pt x="220" y="62"/>
                  <a:pt x="250" y="57"/>
                </a:cubicBezTo>
                <a:cubicBezTo>
                  <a:pt x="260" y="0"/>
                  <a:pt x="260" y="0"/>
                  <a:pt x="260" y="0"/>
                </a:cubicBezTo>
                <a:cubicBezTo>
                  <a:pt x="307" y="0"/>
                  <a:pt x="307" y="0"/>
                  <a:pt x="307" y="0"/>
                </a:cubicBezTo>
                <a:cubicBezTo>
                  <a:pt x="317" y="57"/>
                  <a:pt x="317" y="57"/>
                  <a:pt x="317" y="57"/>
                </a:cubicBezTo>
                <a:cubicBezTo>
                  <a:pt x="348" y="62"/>
                  <a:pt x="377" y="72"/>
                  <a:pt x="404" y="89"/>
                </a:cubicBezTo>
                <a:close/>
              </a:path>
            </a:pathLst>
          </a:custGeom>
          <a:solidFill>
            <a:srgbClr val="F5823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BE" dirty="0">
              <a:latin typeface="+mn-lt"/>
            </a:endParaRPr>
          </a:p>
        </p:txBody>
      </p:sp>
      <p:sp>
        <p:nvSpPr>
          <p:cNvPr id="21" name="Espace réservé du contenu 8">
            <a:extLst>
              <a:ext uri="{FF2B5EF4-FFF2-40B4-BE49-F238E27FC236}">
                <a16:creationId xmlns:a16="http://schemas.microsoft.com/office/drawing/2014/main" id="{40656BAD-BAEF-4D68-8C52-F13F511369EA}"/>
              </a:ext>
            </a:extLst>
          </p:cNvPr>
          <p:cNvSpPr txBox="1">
            <a:spLocks/>
          </p:cNvSpPr>
          <p:nvPr/>
        </p:nvSpPr>
        <p:spPr>
          <a:xfrm>
            <a:off x="365101" y="2150786"/>
            <a:ext cx="1301027" cy="1140667"/>
          </a:xfrm>
          <a:prstGeom prst="rect">
            <a:avLst/>
          </a:prstGeom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 defTabSz="711200">
              <a:lnSpc>
                <a:spcPct val="90000"/>
              </a:lnSpc>
              <a:spcAft>
                <a:spcPct val="35000"/>
              </a:spcAft>
              <a:buNone/>
              <a:defRPr/>
            </a:pPr>
            <a:r>
              <a:rPr lang="fr-BE" sz="1600" b="1" i="0" kern="0" dirty="0">
                <a:solidFill>
                  <a:schemeClr val="bg1"/>
                </a:solidFill>
                <a:latin typeface="+mn-lt"/>
              </a:rPr>
              <a:t>Intra / Inter donateur</a:t>
            </a:r>
          </a:p>
        </p:txBody>
      </p:sp>
      <p:sp>
        <p:nvSpPr>
          <p:cNvPr id="22" name="Espace réservé du contenu 8">
            <a:extLst>
              <a:ext uri="{FF2B5EF4-FFF2-40B4-BE49-F238E27FC236}">
                <a16:creationId xmlns:a16="http://schemas.microsoft.com/office/drawing/2014/main" id="{CB066789-E676-448E-A3E1-58C949F732BC}"/>
              </a:ext>
            </a:extLst>
          </p:cNvPr>
          <p:cNvSpPr txBox="1">
            <a:spLocks/>
          </p:cNvSpPr>
          <p:nvPr/>
        </p:nvSpPr>
        <p:spPr>
          <a:xfrm>
            <a:off x="297595" y="3612648"/>
            <a:ext cx="1433928" cy="1422797"/>
          </a:xfrm>
          <a:prstGeom prst="rect">
            <a:avLst/>
          </a:prstGeom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 defTabSz="71120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BE" sz="1600" b="1" i="0" kern="0" dirty="0">
                <a:solidFill>
                  <a:schemeClr val="bg1"/>
                </a:solidFill>
                <a:latin typeface="+mn-lt"/>
              </a:rPr>
              <a:t>Pays </a:t>
            </a:r>
          </a:p>
          <a:p>
            <a:pPr marL="0" indent="0" algn="ctr" defTabSz="71120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BE" sz="1600" b="1" i="0" kern="0" dirty="0">
                <a:solidFill>
                  <a:schemeClr val="bg1"/>
                </a:solidFill>
                <a:latin typeface="+mn-lt"/>
              </a:rPr>
              <a:t>donateur</a:t>
            </a:r>
          </a:p>
        </p:txBody>
      </p:sp>
      <p:sp>
        <p:nvSpPr>
          <p:cNvPr id="23" name="Espace réservé du contenu 8">
            <a:extLst>
              <a:ext uri="{FF2B5EF4-FFF2-40B4-BE49-F238E27FC236}">
                <a16:creationId xmlns:a16="http://schemas.microsoft.com/office/drawing/2014/main" id="{0C2728F6-FF2F-4D26-B72B-2B81BE4D4BB7}"/>
              </a:ext>
            </a:extLst>
          </p:cNvPr>
          <p:cNvSpPr txBox="1">
            <a:spLocks/>
          </p:cNvSpPr>
          <p:nvPr/>
        </p:nvSpPr>
        <p:spPr>
          <a:xfrm>
            <a:off x="1405798" y="4699630"/>
            <a:ext cx="1670491" cy="2000573"/>
          </a:xfrm>
          <a:prstGeom prst="rect">
            <a:avLst/>
          </a:prstGeom>
        </p:spPr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defTabSz="71120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BE" sz="1600" b="1" i="0" kern="0" dirty="0">
                <a:solidFill>
                  <a:schemeClr val="bg1"/>
                </a:solidFill>
                <a:latin typeface="+mn-lt"/>
              </a:rPr>
              <a:t>Processus de politique national</a:t>
            </a:r>
          </a:p>
        </p:txBody>
      </p:sp>
      <p:sp>
        <p:nvSpPr>
          <p:cNvPr id="24" name="TextBox 8">
            <a:extLst>
              <a:ext uri="{FF2B5EF4-FFF2-40B4-BE49-F238E27FC236}">
                <a16:creationId xmlns:a16="http://schemas.microsoft.com/office/drawing/2014/main" id="{D1048D31-7705-4798-A1C7-2F738E838A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2169" y="1884218"/>
            <a:ext cx="473144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175" eaLnBrk="1" hangingPunct="1"/>
            <a:r>
              <a:rPr lang="fr-BE" sz="1800" b="1" dirty="0">
                <a:latin typeface="+mn-lt"/>
              </a:rPr>
              <a:t>UE comme partie prenante active</a:t>
            </a:r>
          </a:p>
          <a:p>
            <a:pPr marL="3175" eaLnBrk="1" hangingPunct="1"/>
            <a:r>
              <a:rPr lang="fr-BE" sz="1800" dirty="0">
                <a:latin typeface="+mn-lt"/>
              </a:rPr>
              <a:t>Harmonisation/coordination pour créer une coalition et un effet de levier (ex. Positions jointes)</a:t>
            </a:r>
          </a:p>
        </p:txBody>
      </p:sp>
      <p:sp>
        <p:nvSpPr>
          <p:cNvPr id="25" name="TextBox 9">
            <a:extLst>
              <a:ext uri="{FF2B5EF4-FFF2-40B4-BE49-F238E27FC236}">
                <a16:creationId xmlns:a16="http://schemas.microsoft.com/office/drawing/2014/main" id="{F7AEC456-BEAB-44AD-8777-6A95E38E06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4137" y="5216093"/>
            <a:ext cx="411529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175" eaLnBrk="1" hangingPunct="1"/>
            <a:r>
              <a:rPr lang="fr-BE" sz="1800" b="1" dirty="0">
                <a:latin typeface="+mn-lt"/>
              </a:rPr>
              <a:t>UE comme acteur extérieur : </a:t>
            </a:r>
          </a:p>
          <a:p>
            <a:pPr marL="3175" eaLnBrk="1" hangingPunct="1"/>
            <a:r>
              <a:rPr lang="fr-BE" sz="1800" dirty="0">
                <a:latin typeface="+mn-lt"/>
              </a:rPr>
              <a:t>Comment jouer un rôle de facilitation ? </a:t>
            </a:r>
          </a:p>
        </p:txBody>
      </p:sp>
      <p:sp>
        <p:nvSpPr>
          <p:cNvPr id="26" name="TextBox 10">
            <a:extLst>
              <a:ext uri="{FF2B5EF4-FFF2-40B4-BE49-F238E27FC236}">
                <a16:creationId xmlns:a16="http://schemas.microsoft.com/office/drawing/2014/main" id="{8986BB98-FA20-4777-BCDF-3ECB1F027B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7389" y="3254442"/>
            <a:ext cx="4688665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175" eaLnBrk="1" hangingPunct="1"/>
            <a:r>
              <a:rPr lang="fr-BE" sz="1800" b="1" dirty="0">
                <a:latin typeface="+mn-lt"/>
              </a:rPr>
              <a:t>UE comme partie prenante active</a:t>
            </a:r>
          </a:p>
          <a:p>
            <a:pPr marL="3175" eaLnBrk="1" hangingPunct="1"/>
            <a:r>
              <a:rPr lang="fr-BE" sz="1800" b="1" dirty="0">
                <a:latin typeface="+mn-lt"/>
              </a:rPr>
              <a:t>Partenaire – mécanismes de revue</a:t>
            </a:r>
          </a:p>
          <a:p>
            <a:pPr marL="3175" eaLnBrk="1" hangingPunct="1"/>
            <a:r>
              <a:rPr lang="fr-BE" sz="1800" dirty="0">
                <a:latin typeface="+mn-lt"/>
              </a:rPr>
              <a:t>Comment insérer le dialogue dans le processus national de formulation de la politique ? </a:t>
            </a:r>
          </a:p>
        </p:txBody>
      </p:sp>
      <p:pic>
        <p:nvPicPr>
          <p:cNvPr id="27" name="Content Placeholder 3" descr="roue hamster et engrenage3d.jpg">
            <a:extLst>
              <a:ext uri="{FF2B5EF4-FFF2-40B4-BE49-F238E27FC236}">
                <a16:creationId xmlns:a16="http://schemas.microsoft.com/office/drawing/2014/main" id="{A9BBC0D7-8952-4FEA-A589-9670D0DD8CD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1833" r="11833"/>
          <a:stretch>
            <a:fillRect/>
          </a:stretch>
        </p:blipFill>
        <p:spPr bwMode="auto">
          <a:xfrm>
            <a:off x="6643974" y="2820073"/>
            <a:ext cx="2264576" cy="2174586"/>
          </a:xfrm>
          <a:prstGeom prst="rect">
            <a:avLst/>
          </a:prstGeom>
          <a:noFill/>
          <a:ln w="9525">
            <a:solidFill>
              <a:srgbClr val="0F5494"/>
            </a:solidFill>
            <a:miter lim="800000"/>
            <a:headEnd/>
            <a:tailEnd/>
          </a:ln>
          <a:effectLst>
            <a:outerShdw dist="38100" dir="2700000" algn="tl" rotWithShape="0">
              <a:srgbClr val="0F5494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2911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908720"/>
            <a:ext cx="8460000" cy="773278"/>
          </a:xfrm>
        </p:spPr>
        <p:txBody>
          <a:bodyPr/>
          <a:lstStyle/>
          <a:p>
            <a:pPr marL="0" eaLnBrk="0" hangingPunct="0">
              <a:defRPr/>
            </a:pPr>
            <a:r>
              <a:rPr lang="fr-BE" sz="2000" cap="all" dirty="0">
                <a:solidFill>
                  <a:srgbClr val="004494"/>
                </a:solidFill>
                <a:latin typeface="+mn-lt"/>
              </a:rPr>
              <a:t>Le cycle de politique </a:t>
            </a:r>
            <a:br>
              <a:rPr lang="fr-BE" sz="2000" cap="all" dirty="0">
                <a:solidFill>
                  <a:srgbClr val="004494"/>
                </a:solidFill>
                <a:latin typeface="+mn-lt"/>
              </a:rPr>
            </a:br>
            <a:r>
              <a:rPr lang="fr-BE" sz="2000" cap="all" dirty="0">
                <a:solidFill>
                  <a:srgbClr val="004494"/>
                </a:solidFill>
                <a:latin typeface="+mn-lt"/>
              </a:rPr>
              <a:t>et points d’entrée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8</a:t>
            </a:fld>
            <a:endParaRPr lang="fr-BE" sz="11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5" name="TextBox 54">
            <a:extLst>
              <a:ext uri="{FF2B5EF4-FFF2-40B4-BE49-F238E27FC236}">
                <a16:creationId xmlns:a16="http://schemas.microsoft.com/office/drawing/2014/main" id="{6350CD5C-D411-4261-B6F3-753047743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5342" y="6076564"/>
            <a:ext cx="420928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fr-BE" sz="1500" dirty="0">
                <a:latin typeface="+mn-lt"/>
              </a:rPr>
              <a:t>Assurer que les forum existent pour convenir des options les plus adaptées</a:t>
            </a:r>
          </a:p>
        </p:txBody>
      </p:sp>
      <p:sp>
        <p:nvSpPr>
          <p:cNvPr id="16" name="TextBox 56">
            <a:extLst>
              <a:ext uri="{FF2B5EF4-FFF2-40B4-BE49-F238E27FC236}">
                <a16:creationId xmlns:a16="http://schemas.microsoft.com/office/drawing/2014/main" id="{C8182389-E309-46D0-B58A-D087D7F22F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3382" y="2785413"/>
            <a:ext cx="1961177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fr-BE" sz="1600" b="1" dirty="0">
                <a:latin typeface="+mn-lt"/>
              </a:rPr>
              <a:t>Concevoir et mettre en œuvre des politiques convenues </a:t>
            </a:r>
          </a:p>
          <a:p>
            <a:pPr algn="ctr" eaLnBrk="1" hangingPunct="1"/>
            <a:r>
              <a:rPr lang="fr-BE" sz="1600" b="1" dirty="0">
                <a:latin typeface="+mn-lt"/>
              </a:rPr>
              <a:t>est une question de gouvernance démocratique</a:t>
            </a:r>
          </a:p>
        </p:txBody>
      </p:sp>
      <p:grpSp>
        <p:nvGrpSpPr>
          <p:cNvPr id="17" name="Group 57">
            <a:extLst>
              <a:ext uri="{FF2B5EF4-FFF2-40B4-BE49-F238E27FC236}">
                <a16:creationId xmlns:a16="http://schemas.microsoft.com/office/drawing/2014/main" id="{5881DCCB-71E8-4B23-9E90-BADE0D546B04}"/>
              </a:ext>
            </a:extLst>
          </p:cNvPr>
          <p:cNvGrpSpPr>
            <a:grpSpLocks/>
          </p:cNvGrpSpPr>
          <p:nvPr/>
        </p:nvGrpSpPr>
        <p:grpSpPr bwMode="auto">
          <a:xfrm>
            <a:off x="3623985" y="1820937"/>
            <a:ext cx="1822106" cy="815975"/>
            <a:chOff x="2886069" y="1815"/>
            <a:chExt cx="2320930" cy="816773"/>
          </a:xfrm>
          <a:solidFill>
            <a:srgbClr val="0F5494"/>
          </a:solidFill>
        </p:grpSpPr>
        <p:sp>
          <p:nvSpPr>
            <p:cNvPr id="28" name="Rounded Rectangle 58">
              <a:extLst>
                <a:ext uri="{FF2B5EF4-FFF2-40B4-BE49-F238E27FC236}">
                  <a16:creationId xmlns:a16="http://schemas.microsoft.com/office/drawing/2014/main" id="{16413DD1-42E2-46F5-B498-AFD6C4057E9C}"/>
                </a:ext>
              </a:extLst>
            </p:cNvPr>
            <p:cNvSpPr/>
            <p:nvPr/>
          </p:nvSpPr>
          <p:spPr>
            <a:xfrm>
              <a:off x="2886069" y="1815"/>
              <a:ext cx="2320930" cy="81677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1" hangingPunct="1">
                <a:defRPr/>
              </a:pPr>
              <a:endParaRPr lang="fr-BE" dirty="0">
                <a:solidFill>
                  <a:srgbClr val="FFFFFF"/>
                </a:solidFill>
              </a:endParaRPr>
            </a:p>
          </p:txBody>
        </p:sp>
        <p:sp>
          <p:nvSpPr>
            <p:cNvPr id="29" name="Rounded Rectangle 4">
              <a:extLst>
                <a:ext uri="{FF2B5EF4-FFF2-40B4-BE49-F238E27FC236}">
                  <a16:creationId xmlns:a16="http://schemas.microsoft.com/office/drawing/2014/main" id="{63C6976E-999D-44BD-BBBA-FB7E4FA42CB7}"/>
                </a:ext>
              </a:extLst>
            </p:cNvPr>
            <p:cNvSpPr/>
            <p:nvPr/>
          </p:nvSpPr>
          <p:spPr>
            <a:xfrm>
              <a:off x="2925729" y="41541"/>
              <a:ext cx="2241610" cy="737320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0960" tIns="60960" rIns="60960" bIns="60960" spcCol="1270" anchor="ctr"/>
            <a:lstStyle/>
            <a:p>
              <a:pPr algn="ctr" defTabSz="71120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BE" sz="1600" b="1" dirty="0"/>
                <a:t>Vérifier le problème</a:t>
              </a:r>
            </a:p>
          </p:txBody>
        </p:sp>
      </p:grpSp>
      <p:grpSp>
        <p:nvGrpSpPr>
          <p:cNvPr id="30" name="Group 60">
            <a:extLst>
              <a:ext uri="{FF2B5EF4-FFF2-40B4-BE49-F238E27FC236}">
                <a16:creationId xmlns:a16="http://schemas.microsoft.com/office/drawing/2014/main" id="{DF220B2B-A614-41EA-9AC8-06511B6EBA36}"/>
              </a:ext>
            </a:extLst>
          </p:cNvPr>
          <p:cNvGrpSpPr>
            <a:grpSpLocks/>
          </p:cNvGrpSpPr>
          <p:nvPr/>
        </p:nvGrpSpPr>
        <p:grpSpPr bwMode="auto">
          <a:xfrm>
            <a:off x="5508104" y="2780928"/>
            <a:ext cx="1820861" cy="815975"/>
            <a:chOff x="4814902" y="1282693"/>
            <a:chExt cx="2320930" cy="816773"/>
          </a:xfrm>
          <a:solidFill>
            <a:srgbClr val="0F5494"/>
          </a:solidFill>
        </p:grpSpPr>
        <p:sp>
          <p:nvSpPr>
            <p:cNvPr id="31" name="Rounded Rectangle 61">
              <a:extLst>
                <a:ext uri="{FF2B5EF4-FFF2-40B4-BE49-F238E27FC236}">
                  <a16:creationId xmlns:a16="http://schemas.microsoft.com/office/drawing/2014/main" id="{189A23E7-0E26-4BC7-868A-1B0C55538DDD}"/>
                </a:ext>
              </a:extLst>
            </p:cNvPr>
            <p:cNvSpPr/>
            <p:nvPr/>
          </p:nvSpPr>
          <p:spPr>
            <a:xfrm>
              <a:off x="4814902" y="1282693"/>
              <a:ext cx="2320930" cy="81677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1" hangingPunct="1">
                <a:defRPr/>
              </a:pPr>
              <a:endParaRPr lang="fr-BE" dirty="0">
                <a:solidFill>
                  <a:srgbClr val="FFFFFF"/>
                </a:solidFill>
              </a:endParaRPr>
            </a:p>
          </p:txBody>
        </p:sp>
        <p:sp>
          <p:nvSpPr>
            <p:cNvPr id="32" name="Rounded Rectangle 6">
              <a:extLst>
                <a:ext uri="{FF2B5EF4-FFF2-40B4-BE49-F238E27FC236}">
                  <a16:creationId xmlns:a16="http://schemas.microsoft.com/office/drawing/2014/main" id="{53A82F60-95EB-4010-99A4-9A02655744B8}"/>
                </a:ext>
              </a:extLst>
            </p:cNvPr>
            <p:cNvSpPr/>
            <p:nvPr/>
          </p:nvSpPr>
          <p:spPr>
            <a:xfrm>
              <a:off x="4854589" y="1322419"/>
              <a:ext cx="2241555" cy="737320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0960" tIns="60960" rIns="60960" bIns="60960" spcCol="1270" anchor="ctr"/>
            <a:lstStyle/>
            <a:p>
              <a:pPr algn="ctr" defTabSz="71120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BE" sz="1600" b="1" dirty="0"/>
                <a:t>Critères d’évaluation</a:t>
              </a:r>
            </a:p>
          </p:txBody>
        </p:sp>
      </p:grpSp>
      <p:grpSp>
        <p:nvGrpSpPr>
          <p:cNvPr id="33" name="Group 63">
            <a:extLst>
              <a:ext uri="{FF2B5EF4-FFF2-40B4-BE49-F238E27FC236}">
                <a16:creationId xmlns:a16="http://schemas.microsoft.com/office/drawing/2014/main" id="{5C59430E-4C90-42CF-AE9F-731870C87A67}"/>
              </a:ext>
            </a:extLst>
          </p:cNvPr>
          <p:cNvGrpSpPr>
            <a:grpSpLocks/>
          </p:cNvGrpSpPr>
          <p:nvPr/>
        </p:nvGrpSpPr>
        <p:grpSpPr bwMode="auto">
          <a:xfrm>
            <a:off x="5584390" y="4368427"/>
            <a:ext cx="1827090" cy="817563"/>
            <a:chOff x="4806956" y="2782895"/>
            <a:chExt cx="2328869" cy="816773"/>
          </a:xfrm>
          <a:solidFill>
            <a:srgbClr val="0F5494"/>
          </a:solidFill>
        </p:grpSpPr>
        <p:sp>
          <p:nvSpPr>
            <p:cNvPr id="34" name="Rounded Rectangle 64">
              <a:extLst>
                <a:ext uri="{FF2B5EF4-FFF2-40B4-BE49-F238E27FC236}">
                  <a16:creationId xmlns:a16="http://schemas.microsoft.com/office/drawing/2014/main" id="{CDED6A96-9DFC-4434-8475-41396B1EA577}"/>
                </a:ext>
              </a:extLst>
            </p:cNvPr>
            <p:cNvSpPr/>
            <p:nvPr/>
          </p:nvSpPr>
          <p:spPr>
            <a:xfrm>
              <a:off x="4814896" y="2782895"/>
              <a:ext cx="2320929" cy="81677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1" hangingPunct="1">
                <a:defRPr/>
              </a:pPr>
              <a:endParaRPr lang="fr-BE" dirty="0">
                <a:solidFill>
                  <a:srgbClr val="FFFFFF"/>
                </a:solidFill>
              </a:endParaRPr>
            </a:p>
          </p:txBody>
        </p:sp>
        <p:sp>
          <p:nvSpPr>
            <p:cNvPr id="35" name="Rounded Rectangle 8">
              <a:extLst>
                <a:ext uri="{FF2B5EF4-FFF2-40B4-BE49-F238E27FC236}">
                  <a16:creationId xmlns:a16="http://schemas.microsoft.com/office/drawing/2014/main" id="{398C9F25-C07A-434A-B3C9-B4FEE8A59A9B}"/>
                </a:ext>
              </a:extLst>
            </p:cNvPr>
            <p:cNvSpPr/>
            <p:nvPr/>
          </p:nvSpPr>
          <p:spPr>
            <a:xfrm>
              <a:off x="4806956" y="2822545"/>
              <a:ext cx="2233921" cy="737474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0960" tIns="60960" rIns="60960" bIns="60960" anchor="ctr"/>
            <a:lstStyle/>
            <a:p>
              <a:pPr algn="ctr" defTabSz="71120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BE" sz="1600" b="1" dirty="0">
                  <a:solidFill>
                    <a:srgbClr val="FFFFFF"/>
                  </a:solidFill>
                  <a:ea typeface="ＭＳ Ｐゴシック" pitchFamily="-109" charset="-128"/>
                  <a:cs typeface="ＭＳ Ｐゴシック" pitchFamily="-109" charset="-128"/>
                </a:rPr>
                <a:t>Identifier les options alternatives</a:t>
              </a:r>
            </a:p>
          </p:txBody>
        </p:sp>
      </p:grpSp>
      <p:grpSp>
        <p:nvGrpSpPr>
          <p:cNvPr id="36" name="Group 66">
            <a:extLst>
              <a:ext uri="{FF2B5EF4-FFF2-40B4-BE49-F238E27FC236}">
                <a16:creationId xmlns:a16="http://schemas.microsoft.com/office/drawing/2014/main" id="{255D8F60-D1E2-4004-92E6-D668C95A947B}"/>
              </a:ext>
            </a:extLst>
          </p:cNvPr>
          <p:cNvGrpSpPr>
            <a:grpSpLocks/>
          </p:cNvGrpSpPr>
          <p:nvPr/>
        </p:nvGrpSpPr>
        <p:grpSpPr bwMode="auto">
          <a:xfrm>
            <a:off x="3623985" y="5229200"/>
            <a:ext cx="1822106" cy="817563"/>
            <a:chOff x="2911472" y="3856826"/>
            <a:chExt cx="2320930" cy="816773"/>
          </a:xfrm>
          <a:solidFill>
            <a:srgbClr val="0F5494"/>
          </a:solidFill>
        </p:grpSpPr>
        <p:sp>
          <p:nvSpPr>
            <p:cNvPr id="37" name="Rounded Rectangle 67">
              <a:extLst>
                <a:ext uri="{FF2B5EF4-FFF2-40B4-BE49-F238E27FC236}">
                  <a16:creationId xmlns:a16="http://schemas.microsoft.com/office/drawing/2014/main" id="{2B822C97-16D6-494A-8716-39464AAD509D}"/>
                </a:ext>
              </a:extLst>
            </p:cNvPr>
            <p:cNvSpPr/>
            <p:nvPr/>
          </p:nvSpPr>
          <p:spPr>
            <a:xfrm>
              <a:off x="2911472" y="3856826"/>
              <a:ext cx="2320930" cy="81677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1" hangingPunct="1">
                <a:defRPr/>
              </a:pPr>
              <a:endParaRPr lang="fr-BE" dirty="0">
                <a:solidFill>
                  <a:srgbClr val="FFFFFF"/>
                </a:solidFill>
              </a:endParaRPr>
            </a:p>
          </p:txBody>
        </p:sp>
        <p:sp>
          <p:nvSpPr>
            <p:cNvPr id="38" name="Rounded Rectangle 10">
              <a:extLst>
                <a:ext uri="{FF2B5EF4-FFF2-40B4-BE49-F238E27FC236}">
                  <a16:creationId xmlns:a16="http://schemas.microsoft.com/office/drawing/2014/main" id="{F880CA3D-9BDB-459F-880F-411097740CF9}"/>
                </a:ext>
              </a:extLst>
            </p:cNvPr>
            <p:cNvSpPr/>
            <p:nvPr/>
          </p:nvSpPr>
          <p:spPr>
            <a:xfrm>
              <a:off x="2951132" y="3896476"/>
              <a:ext cx="2192847" cy="737474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0960" tIns="60960" rIns="60960" bIns="60960" anchor="ctr"/>
            <a:lstStyle/>
            <a:p>
              <a:pPr algn="ctr" defTabSz="71120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BE" sz="1600" b="1" dirty="0">
                  <a:solidFill>
                    <a:srgbClr val="FFFFFF"/>
                  </a:solidFill>
                  <a:ea typeface="ＭＳ Ｐゴシック" pitchFamily="-109" charset="-128"/>
                  <a:cs typeface="ＭＳ Ｐゴシック" pitchFamily="-109" charset="-128"/>
                </a:rPr>
                <a:t>Evaluer les options   alternatives</a:t>
              </a:r>
            </a:p>
          </p:txBody>
        </p:sp>
      </p:grpSp>
      <p:grpSp>
        <p:nvGrpSpPr>
          <p:cNvPr id="39" name="Group 69">
            <a:extLst>
              <a:ext uri="{FF2B5EF4-FFF2-40B4-BE49-F238E27FC236}">
                <a16:creationId xmlns:a16="http://schemas.microsoft.com/office/drawing/2014/main" id="{7397ECC7-9CBF-4F91-9D7B-9157C8C6C216}"/>
              </a:ext>
            </a:extLst>
          </p:cNvPr>
          <p:cNvGrpSpPr>
            <a:grpSpLocks/>
          </p:cNvGrpSpPr>
          <p:nvPr/>
        </p:nvGrpSpPr>
        <p:grpSpPr bwMode="auto">
          <a:xfrm>
            <a:off x="1694929" y="4352553"/>
            <a:ext cx="1820861" cy="817562"/>
            <a:chOff x="1003278" y="2711456"/>
            <a:chExt cx="2320930" cy="816773"/>
          </a:xfrm>
          <a:solidFill>
            <a:srgbClr val="0F5494"/>
          </a:solidFill>
        </p:grpSpPr>
        <p:sp>
          <p:nvSpPr>
            <p:cNvPr id="40" name="Rounded Rectangle 70">
              <a:extLst>
                <a:ext uri="{FF2B5EF4-FFF2-40B4-BE49-F238E27FC236}">
                  <a16:creationId xmlns:a16="http://schemas.microsoft.com/office/drawing/2014/main" id="{F322B766-D78E-46FE-9DAD-E9A2902FA010}"/>
                </a:ext>
              </a:extLst>
            </p:cNvPr>
            <p:cNvSpPr/>
            <p:nvPr/>
          </p:nvSpPr>
          <p:spPr>
            <a:xfrm>
              <a:off x="1003278" y="2711456"/>
              <a:ext cx="2320930" cy="81677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1" hangingPunct="1">
                <a:defRPr/>
              </a:pPr>
              <a:endParaRPr lang="fr-BE" dirty="0">
                <a:solidFill>
                  <a:srgbClr val="FFFFFF"/>
                </a:solidFill>
              </a:endParaRPr>
            </a:p>
          </p:txBody>
        </p:sp>
        <p:sp>
          <p:nvSpPr>
            <p:cNvPr id="41" name="Rounded Rectangle 12">
              <a:extLst>
                <a:ext uri="{FF2B5EF4-FFF2-40B4-BE49-F238E27FC236}">
                  <a16:creationId xmlns:a16="http://schemas.microsoft.com/office/drawing/2014/main" id="{C1D23057-9BB7-4D1A-A1F7-8F19EA7FC03E}"/>
                </a:ext>
              </a:extLst>
            </p:cNvPr>
            <p:cNvSpPr/>
            <p:nvPr/>
          </p:nvSpPr>
          <p:spPr>
            <a:xfrm>
              <a:off x="1042965" y="2751105"/>
              <a:ext cx="2241555" cy="737476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0960" tIns="60960" rIns="60960" bIns="60960" spcCol="1270" anchor="ctr"/>
            <a:lstStyle/>
            <a:p>
              <a:pPr algn="ctr" defTabSz="71120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BE" sz="1600" b="1" dirty="0"/>
                <a:t>Choisir l’option préférée</a:t>
              </a:r>
            </a:p>
          </p:txBody>
        </p:sp>
      </p:grpSp>
      <p:grpSp>
        <p:nvGrpSpPr>
          <p:cNvPr id="42" name="Group 72">
            <a:extLst>
              <a:ext uri="{FF2B5EF4-FFF2-40B4-BE49-F238E27FC236}">
                <a16:creationId xmlns:a16="http://schemas.microsoft.com/office/drawing/2014/main" id="{70183A37-4933-4FCD-9600-B49BF5B648A9}"/>
              </a:ext>
            </a:extLst>
          </p:cNvPr>
          <p:cNvGrpSpPr>
            <a:grpSpLocks/>
          </p:cNvGrpSpPr>
          <p:nvPr/>
        </p:nvGrpSpPr>
        <p:grpSpPr bwMode="auto">
          <a:xfrm>
            <a:off x="1492396" y="2780928"/>
            <a:ext cx="2023394" cy="817562"/>
            <a:chOff x="1003280" y="1282696"/>
            <a:chExt cx="2320930" cy="816773"/>
          </a:xfrm>
          <a:solidFill>
            <a:srgbClr val="0F5494"/>
          </a:solidFill>
        </p:grpSpPr>
        <p:sp>
          <p:nvSpPr>
            <p:cNvPr id="44" name="Rounded Rectangle 73">
              <a:extLst>
                <a:ext uri="{FF2B5EF4-FFF2-40B4-BE49-F238E27FC236}">
                  <a16:creationId xmlns:a16="http://schemas.microsoft.com/office/drawing/2014/main" id="{177CB357-E718-4E76-BFA4-4B7352E2EA4C}"/>
                </a:ext>
              </a:extLst>
            </p:cNvPr>
            <p:cNvSpPr/>
            <p:nvPr/>
          </p:nvSpPr>
          <p:spPr>
            <a:xfrm>
              <a:off x="1003280" y="1282696"/>
              <a:ext cx="2320930" cy="81677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1" hangingPunct="1">
                <a:defRPr/>
              </a:pPr>
              <a:endParaRPr lang="fr-BE" dirty="0">
                <a:solidFill>
                  <a:srgbClr val="FFFFFF"/>
                </a:solidFill>
              </a:endParaRPr>
            </a:p>
          </p:txBody>
        </p:sp>
        <p:sp>
          <p:nvSpPr>
            <p:cNvPr id="45" name="Rounded Rectangle 14">
              <a:extLst>
                <a:ext uri="{FF2B5EF4-FFF2-40B4-BE49-F238E27FC236}">
                  <a16:creationId xmlns:a16="http://schemas.microsoft.com/office/drawing/2014/main" id="{41FBFF0F-3973-4DE6-A8C7-8CF50FF77C0F}"/>
                </a:ext>
              </a:extLst>
            </p:cNvPr>
            <p:cNvSpPr/>
            <p:nvPr/>
          </p:nvSpPr>
          <p:spPr>
            <a:xfrm>
              <a:off x="1013880" y="1322345"/>
              <a:ext cx="2270641" cy="737476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0960" tIns="60960" rIns="60960" bIns="60960" spcCol="1270" anchor="ctr"/>
            <a:lstStyle/>
            <a:p>
              <a:pPr algn="ctr" defTabSz="71120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BE" sz="1600" b="1" dirty="0"/>
                <a:t>Mise en œuvre y compris S &amp; E</a:t>
              </a:r>
            </a:p>
          </p:txBody>
        </p:sp>
      </p:grpSp>
      <p:sp>
        <p:nvSpPr>
          <p:cNvPr id="46" name="Left Arrow 75">
            <a:extLst>
              <a:ext uri="{FF2B5EF4-FFF2-40B4-BE49-F238E27FC236}">
                <a16:creationId xmlns:a16="http://schemas.microsoft.com/office/drawing/2014/main" id="{51D50FDE-85C0-462A-96F6-0C3DC09002C2}"/>
              </a:ext>
            </a:extLst>
          </p:cNvPr>
          <p:cNvSpPr/>
          <p:nvPr/>
        </p:nvSpPr>
        <p:spPr>
          <a:xfrm rot="13356347">
            <a:off x="5690752" y="2218953"/>
            <a:ext cx="642937" cy="428625"/>
          </a:xfrm>
          <a:prstGeom prst="leftArrow">
            <a:avLst/>
          </a:prstGeom>
          <a:solidFill>
            <a:srgbClr val="2D9E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47" name="Left Arrow 76">
            <a:extLst>
              <a:ext uri="{FF2B5EF4-FFF2-40B4-BE49-F238E27FC236}">
                <a16:creationId xmlns:a16="http://schemas.microsoft.com/office/drawing/2014/main" id="{00A27C75-E845-488C-99AB-621D13BC580F}"/>
              </a:ext>
            </a:extLst>
          </p:cNvPr>
          <p:cNvSpPr/>
          <p:nvPr/>
        </p:nvSpPr>
        <p:spPr>
          <a:xfrm rot="8243653" flipH="1">
            <a:off x="5690752" y="5368553"/>
            <a:ext cx="642937" cy="428625"/>
          </a:xfrm>
          <a:prstGeom prst="leftArrow">
            <a:avLst/>
          </a:prstGeom>
          <a:solidFill>
            <a:srgbClr val="2D9E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48" name="Left Arrow 77">
            <a:extLst>
              <a:ext uri="{FF2B5EF4-FFF2-40B4-BE49-F238E27FC236}">
                <a16:creationId xmlns:a16="http://schemas.microsoft.com/office/drawing/2014/main" id="{71EA1147-5A9D-495B-84A5-D6F2F8F79955}"/>
              </a:ext>
            </a:extLst>
          </p:cNvPr>
          <p:cNvSpPr/>
          <p:nvPr/>
        </p:nvSpPr>
        <p:spPr>
          <a:xfrm rot="8243653" flipV="1">
            <a:off x="2618939" y="2218953"/>
            <a:ext cx="642938" cy="428625"/>
          </a:xfrm>
          <a:prstGeom prst="leftArrow">
            <a:avLst/>
          </a:prstGeom>
          <a:solidFill>
            <a:srgbClr val="2D9E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49" name="Left Arrow 78">
            <a:extLst>
              <a:ext uri="{FF2B5EF4-FFF2-40B4-BE49-F238E27FC236}">
                <a16:creationId xmlns:a16="http://schemas.microsoft.com/office/drawing/2014/main" id="{BE9AB2C9-E7BD-4704-A8E3-FFE01F46332C}"/>
              </a:ext>
            </a:extLst>
          </p:cNvPr>
          <p:cNvSpPr/>
          <p:nvPr/>
        </p:nvSpPr>
        <p:spPr>
          <a:xfrm rot="13356347" flipH="1" flipV="1">
            <a:off x="2618939" y="5298703"/>
            <a:ext cx="642938" cy="428625"/>
          </a:xfrm>
          <a:prstGeom prst="leftArrow">
            <a:avLst/>
          </a:prstGeom>
          <a:solidFill>
            <a:srgbClr val="2D9E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0" name="Left Arrow 79">
            <a:extLst>
              <a:ext uri="{FF2B5EF4-FFF2-40B4-BE49-F238E27FC236}">
                <a16:creationId xmlns:a16="http://schemas.microsoft.com/office/drawing/2014/main" id="{4B6B0AD4-8F25-4DE5-BFED-913DB62B4473}"/>
              </a:ext>
            </a:extLst>
          </p:cNvPr>
          <p:cNvSpPr/>
          <p:nvPr/>
        </p:nvSpPr>
        <p:spPr>
          <a:xfrm rot="16200000" flipV="1">
            <a:off x="6358296" y="3778671"/>
            <a:ext cx="642938" cy="428625"/>
          </a:xfrm>
          <a:prstGeom prst="leftArrow">
            <a:avLst/>
          </a:prstGeom>
          <a:solidFill>
            <a:srgbClr val="2D9E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1" name="Left Arrow 80">
            <a:extLst>
              <a:ext uri="{FF2B5EF4-FFF2-40B4-BE49-F238E27FC236}">
                <a16:creationId xmlns:a16="http://schemas.microsoft.com/office/drawing/2014/main" id="{556D9B51-D42E-4FBF-B459-9E2F065317DE}"/>
              </a:ext>
            </a:extLst>
          </p:cNvPr>
          <p:cNvSpPr/>
          <p:nvPr/>
        </p:nvSpPr>
        <p:spPr>
          <a:xfrm rot="5400000">
            <a:off x="2000608" y="3778671"/>
            <a:ext cx="642938" cy="428625"/>
          </a:xfrm>
          <a:prstGeom prst="leftArrow">
            <a:avLst/>
          </a:prstGeom>
          <a:solidFill>
            <a:srgbClr val="2D9E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2" name="TextBox 45">
            <a:extLst>
              <a:ext uri="{FF2B5EF4-FFF2-40B4-BE49-F238E27FC236}">
                <a16:creationId xmlns:a16="http://schemas.microsoft.com/office/drawing/2014/main" id="{498CD2F5-758B-4C9B-8033-8AA879B4C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4721" y="1220137"/>
            <a:ext cx="295855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fr-BE" sz="1500" dirty="0">
                <a:latin typeface="+mn-lt"/>
              </a:rPr>
              <a:t>Faciliter l’identification du problème avec des informations et analyses neutres (contenu)</a:t>
            </a:r>
          </a:p>
        </p:txBody>
      </p:sp>
      <p:sp>
        <p:nvSpPr>
          <p:cNvPr id="53" name="TextBox 47">
            <a:extLst>
              <a:ext uri="{FF2B5EF4-FFF2-40B4-BE49-F238E27FC236}">
                <a16:creationId xmlns:a16="http://schemas.microsoft.com/office/drawing/2014/main" id="{95D33CB0-7CB8-4C4C-BFFF-726528B960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1833" y="2479080"/>
            <a:ext cx="20574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fr-BE" sz="1500" dirty="0">
                <a:latin typeface="+mn-lt"/>
              </a:rPr>
              <a:t>Indicateurs pour soutenir le dialogue sur les politiques et pour tester les approches (préférences des parties prenantes)</a:t>
            </a:r>
          </a:p>
        </p:txBody>
      </p:sp>
      <p:sp>
        <p:nvSpPr>
          <p:cNvPr id="54" name="TextBox 48">
            <a:extLst>
              <a:ext uri="{FF2B5EF4-FFF2-40B4-BE49-F238E27FC236}">
                <a16:creationId xmlns:a16="http://schemas.microsoft.com/office/drawing/2014/main" id="{D47F5932-6846-44D4-8274-725536FA9F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6409" y="5442521"/>
            <a:ext cx="2819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fr-BE" sz="1500" dirty="0">
                <a:latin typeface="+mn-lt"/>
              </a:rPr>
              <a:t>S’impliquer avec les parties prenantes pour élargir le dialogue, assurer la crédibilité et la surveillance</a:t>
            </a:r>
          </a:p>
        </p:txBody>
      </p:sp>
      <p:sp>
        <p:nvSpPr>
          <p:cNvPr id="55" name="TextBox 50">
            <a:extLst>
              <a:ext uri="{FF2B5EF4-FFF2-40B4-BE49-F238E27FC236}">
                <a16:creationId xmlns:a16="http://schemas.microsoft.com/office/drawing/2014/main" id="{F3878DB9-CFD5-488A-9EA4-F9219F355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99" y="5222667"/>
            <a:ext cx="269600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fr-BE" sz="1500" dirty="0">
                <a:latin typeface="+mn-lt"/>
              </a:rPr>
              <a:t>Appui au test d’options pour la pérennité &amp; évaluation des besoins de renforcement de capacité</a:t>
            </a:r>
          </a:p>
        </p:txBody>
      </p:sp>
      <p:sp>
        <p:nvSpPr>
          <p:cNvPr id="56" name="TextBox 52">
            <a:extLst>
              <a:ext uri="{FF2B5EF4-FFF2-40B4-BE49-F238E27FC236}">
                <a16:creationId xmlns:a16="http://schemas.microsoft.com/office/drawing/2014/main" id="{1AF6B75F-3286-483D-9DA9-3044EC1C3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1606441"/>
            <a:ext cx="2384780" cy="1246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fr-BE" sz="1500" dirty="0">
                <a:latin typeface="+mn-lt"/>
              </a:rPr>
              <a:t>Choix de la meilleure modalité pour soutenir le changement et le dialogue en appui à la mise en œuvre</a:t>
            </a:r>
          </a:p>
        </p:txBody>
      </p:sp>
    </p:spTree>
    <p:extLst>
      <p:ext uri="{BB962C8B-B14F-4D97-AF65-F5344CB8AC3E}">
        <p14:creationId xmlns:p14="http://schemas.microsoft.com/office/powerpoint/2010/main" val="1922879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/>
      <p:bldP spid="53" grpId="0"/>
      <p:bldP spid="54" grpId="0"/>
      <p:bldP spid="55" grpId="0"/>
      <p:bldP spid="5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908720"/>
            <a:ext cx="8460000" cy="773278"/>
          </a:xfrm>
        </p:spPr>
        <p:txBody>
          <a:bodyPr/>
          <a:lstStyle/>
          <a:p>
            <a:pPr marL="0" eaLnBrk="0" hangingPunct="0">
              <a:defRPr/>
            </a:pPr>
            <a:r>
              <a:rPr lang="fr-BE" sz="2000" cap="all" dirty="0">
                <a:solidFill>
                  <a:srgbClr val="004494"/>
                </a:solidFill>
                <a:latin typeface="+mn-lt"/>
              </a:rPr>
              <a:t>Processus politique : </a:t>
            </a:r>
            <a:br>
              <a:rPr lang="fr-BE" sz="2000" cap="all" dirty="0">
                <a:solidFill>
                  <a:srgbClr val="004494"/>
                </a:solidFill>
                <a:latin typeface="+mn-lt"/>
              </a:rPr>
            </a:br>
            <a:r>
              <a:rPr lang="fr-BE" sz="2000" cap="all" dirty="0">
                <a:solidFill>
                  <a:srgbClr val="004494"/>
                </a:solidFill>
                <a:latin typeface="+mn-lt"/>
              </a:rPr>
              <a:t>une combinaison d’espaces interdépendants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9</a:t>
            </a:fld>
            <a:endParaRPr lang="fr-BE" sz="11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2B68CAA7-C01E-4646-A82B-B7E5A1507760}"/>
              </a:ext>
            </a:extLst>
          </p:cNvPr>
          <p:cNvSpPr/>
          <p:nvPr/>
        </p:nvSpPr>
        <p:spPr bwMode="auto">
          <a:xfrm>
            <a:off x="2148046" y="3064476"/>
            <a:ext cx="2520000" cy="2520000"/>
          </a:xfrm>
          <a:prstGeom prst="ellipse">
            <a:avLst/>
          </a:prstGeom>
          <a:solidFill>
            <a:srgbClr val="2D9E48">
              <a:alpha val="75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73" name="Ellipse 72">
            <a:extLst>
              <a:ext uri="{FF2B5EF4-FFF2-40B4-BE49-F238E27FC236}">
                <a16:creationId xmlns:a16="http://schemas.microsoft.com/office/drawing/2014/main" id="{5F7C77C9-7585-42E9-97A8-537A06F15AC9}"/>
              </a:ext>
            </a:extLst>
          </p:cNvPr>
          <p:cNvSpPr/>
          <p:nvPr/>
        </p:nvSpPr>
        <p:spPr bwMode="auto">
          <a:xfrm>
            <a:off x="3880800" y="3062346"/>
            <a:ext cx="2520000" cy="2520000"/>
          </a:xfrm>
          <a:prstGeom prst="ellipse">
            <a:avLst/>
          </a:prstGeom>
          <a:solidFill>
            <a:srgbClr val="F5823C">
              <a:alpha val="75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74" name="Ellipse 73">
            <a:extLst>
              <a:ext uri="{FF2B5EF4-FFF2-40B4-BE49-F238E27FC236}">
                <a16:creationId xmlns:a16="http://schemas.microsoft.com/office/drawing/2014/main" id="{0C3EAE66-4799-45F0-9D48-2305003FA725}"/>
              </a:ext>
            </a:extLst>
          </p:cNvPr>
          <p:cNvSpPr/>
          <p:nvPr/>
        </p:nvSpPr>
        <p:spPr bwMode="auto">
          <a:xfrm>
            <a:off x="3059832" y="1718574"/>
            <a:ext cx="2520000" cy="2520000"/>
          </a:xfrm>
          <a:prstGeom prst="ellipse">
            <a:avLst/>
          </a:prstGeom>
          <a:solidFill>
            <a:srgbClr val="1FACE0">
              <a:alpha val="75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58" name="Espace réservé du contenu 2">
            <a:extLst>
              <a:ext uri="{FF2B5EF4-FFF2-40B4-BE49-F238E27FC236}">
                <a16:creationId xmlns:a16="http://schemas.microsoft.com/office/drawing/2014/main" id="{FC3DB31F-3A31-4DD7-8A6B-B3CC12398394}"/>
              </a:ext>
            </a:extLst>
          </p:cNvPr>
          <p:cNvSpPr txBox="1">
            <a:spLocks/>
          </p:cNvSpPr>
          <p:nvPr/>
        </p:nvSpPr>
        <p:spPr bwMode="auto">
          <a:xfrm>
            <a:off x="3239832" y="2215398"/>
            <a:ext cx="2160000" cy="6226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>
              <a:buNone/>
            </a:pPr>
            <a:r>
              <a:rPr lang="fr-BE" sz="1600" b="1" i="0" cap="all" dirty="0">
                <a:solidFill>
                  <a:schemeClr val="bg1"/>
                </a:solidFill>
                <a:latin typeface="+mn-lt"/>
                <a:ea typeface="+mj-ea"/>
                <a:cs typeface="+mj-cs"/>
              </a:rPr>
              <a:t>Espace budgétaire</a:t>
            </a:r>
          </a:p>
        </p:txBody>
      </p:sp>
      <p:sp>
        <p:nvSpPr>
          <p:cNvPr id="75" name="Espace réservé du contenu 2">
            <a:extLst>
              <a:ext uri="{FF2B5EF4-FFF2-40B4-BE49-F238E27FC236}">
                <a16:creationId xmlns:a16="http://schemas.microsoft.com/office/drawing/2014/main" id="{84D32A6F-0BD9-4A33-A5C5-6F9C6C0FB9D8}"/>
              </a:ext>
            </a:extLst>
          </p:cNvPr>
          <p:cNvSpPr txBox="1">
            <a:spLocks/>
          </p:cNvSpPr>
          <p:nvPr/>
        </p:nvSpPr>
        <p:spPr bwMode="auto">
          <a:xfrm>
            <a:off x="2148045" y="4143458"/>
            <a:ext cx="1732755" cy="6226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>
              <a:buNone/>
            </a:pPr>
            <a:r>
              <a:rPr lang="fr-BE" sz="1600" b="1" i="0" cap="all" dirty="0">
                <a:solidFill>
                  <a:schemeClr val="bg1"/>
                </a:solidFill>
                <a:latin typeface="+mn-lt"/>
                <a:ea typeface="+mj-ea"/>
                <a:cs typeface="+mj-cs"/>
              </a:rPr>
              <a:t>Espace Politique</a:t>
            </a:r>
          </a:p>
        </p:txBody>
      </p:sp>
      <p:sp>
        <p:nvSpPr>
          <p:cNvPr id="76" name="Espace réservé du contenu 2">
            <a:extLst>
              <a:ext uri="{FF2B5EF4-FFF2-40B4-BE49-F238E27FC236}">
                <a16:creationId xmlns:a16="http://schemas.microsoft.com/office/drawing/2014/main" id="{2DD8AA43-743D-4304-9536-D5368ACCF04F}"/>
              </a:ext>
            </a:extLst>
          </p:cNvPr>
          <p:cNvSpPr txBox="1">
            <a:spLocks/>
          </p:cNvSpPr>
          <p:nvPr/>
        </p:nvSpPr>
        <p:spPr bwMode="auto">
          <a:xfrm>
            <a:off x="4427984" y="4143458"/>
            <a:ext cx="2160000" cy="6226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>
              <a:buNone/>
            </a:pPr>
            <a:r>
              <a:rPr lang="fr-BE" sz="1600" b="1" i="0" cap="all" dirty="0">
                <a:solidFill>
                  <a:schemeClr val="bg1"/>
                </a:solidFill>
                <a:latin typeface="+mn-lt"/>
                <a:ea typeface="+mj-ea"/>
                <a:cs typeface="+mj-cs"/>
              </a:rPr>
              <a:t>Espace de politiques</a:t>
            </a:r>
          </a:p>
        </p:txBody>
      </p:sp>
      <p:sp>
        <p:nvSpPr>
          <p:cNvPr id="77" name="TextBox 5">
            <a:extLst>
              <a:ext uri="{FF2B5EF4-FFF2-40B4-BE49-F238E27FC236}">
                <a16:creationId xmlns:a16="http://schemas.microsoft.com/office/drawing/2014/main" id="{FA76F4C4-3C9C-4C2F-8C5F-748D5E515F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6229" y="3498970"/>
            <a:ext cx="2123248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/>
            <a:r>
              <a:rPr lang="fr-BE" sz="2000" b="1" dirty="0">
                <a:latin typeface="+mn-lt"/>
              </a:rPr>
              <a:t>Soutenir la construction de coalition: </a:t>
            </a:r>
          </a:p>
          <a:p>
            <a:pPr algn="r"/>
            <a:r>
              <a:rPr lang="fr-BE" sz="2000" dirty="0">
                <a:latin typeface="+mn-lt"/>
              </a:rPr>
              <a:t>coordination des donateurs &amp; travail avec les NSAs</a:t>
            </a:r>
          </a:p>
        </p:txBody>
      </p:sp>
      <p:sp>
        <p:nvSpPr>
          <p:cNvPr id="78" name="TextBox 6">
            <a:extLst>
              <a:ext uri="{FF2B5EF4-FFF2-40B4-BE49-F238E27FC236}">
                <a16:creationId xmlns:a16="http://schemas.microsoft.com/office/drawing/2014/main" id="{3F225B35-F44E-44F8-AAB1-066E754AD4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5998080"/>
            <a:ext cx="848684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fr-BE" sz="1800" b="1" cap="all" dirty="0">
                <a:solidFill>
                  <a:srgbClr val="004494"/>
                </a:solidFill>
                <a:latin typeface="+mn-lt"/>
                <a:ea typeface="+mj-ea"/>
                <a:cs typeface="+mj-cs"/>
              </a:rPr>
              <a:t>Faciliter l’établissement de programme</a:t>
            </a:r>
          </a:p>
          <a:p>
            <a:pPr algn="ctr" eaLnBrk="1" hangingPunct="1"/>
            <a:r>
              <a:rPr lang="fr-BE" sz="1800" cap="all" dirty="0">
                <a:solidFill>
                  <a:srgbClr val="004494"/>
                </a:solidFill>
                <a:latin typeface="+mn-lt"/>
                <a:ea typeface="+mj-ea"/>
                <a:cs typeface="+mj-cs"/>
              </a:rPr>
              <a:t>informations neutres et analyses</a:t>
            </a:r>
          </a:p>
        </p:txBody>
      </p:sp>
      <p:sp>
        <p:nvSpPr>
          <p:cNvPr id="79" name="TextBox 7">
            <a:extLst>
              <a:ext uri="{FF2B5EF4-FFF2-40B4-BE49-F238E27FC236}">
                <a16:creationId xmlns:a16="http://schemas.microsoft.com/office/drawing/2014/main" id="{FC017004-4779-447B-ABC5-56811F9A94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5984" y="3476281"/>
            <a:ext cx="24384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fr-BE" sz="2000" b="1" dirty="0">
                <a:latin typeface="+mn-lt"/>
              </a:rPr>
              <a:t>Soutenir le renforcement de capacité </a:t>
            </a:r>
          </a:p>
          <a:p>
            <a:pPr eaLnBrk="1" hangingPunct="1"/>
            <a:r>
              <a:rPr lang="fr-BE" sz="2000" dirty="0">
                <a:latin typeface="+mn-lt"/>
              </a:rPr>
              <a:t>(AT, ID, politique d’apprentissage)</a:t>
            </a:r>
          </a:p>
        </p:txBody>
      </p:sp>
      <p:cxnSp>
        <p:nvCxnSpPr>
          <p:cNvPr id="80" name="Straight Arrow Connector 16">
            <a:extLst>
              <a:ext uri="{FF2B5EF4-FFF2-40B4-BE49-F238E27FC236}">
                <a16:creationId xmlns:a16="http://schemas.microsoft.com/office/drawing/2014/main" id="{3458C23D-4763-407B-B6E5-F6C7544A8CAC}"/>
              </a:ext>
            </a:extLst>
          </p:cNvPr>
          <p:cNvCxnSpPr>
            <a:cxnSpLocks/>
          </p:cNvCxnSpPr>
          <p:nvPr/>
        </p:nvCxnSpPr>
        <p:spPr>
          <a:xfrm>
            <a:off x="2238864" y="2408235"/>
            <a:ext cx="2041352" cy="1555072"/>
          </a:xfrm>
          <a:prstGeom prst="straightConnector1">
            <a:avLst/>
          </a:prstGeom>
          <a:ln w="28575">
            <a:solidFill>
              <a:srgbClr val="0F5494"/>
            </a:solidFill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1" name="TextBox 11">
            <a:extLst>
              <a:ext uri="{FF2B5EF4-FFF2-40B4-BE49-F238E27FC236}">
                <a16:creationId xmlns:a16="http://schemas.microsoft.com/office/drawing/2014/main" id="{2C51E2F4-3588-4495-B2CC-32EA8257F8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285" y="1872395"/>
            <a:ext cx="2132170" cy="1200329"/>
          </a:xfrm>
          <a:prstGeom prst="rect">
            <a:avLst/>
          </a:prstGeom>
          <a:solidFill>
            <a:srgbClr val="0F5494"/>
          </a:solidFill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fr-BE" sz="1800" b="1" dirty="0">
                <a:solidFill>
                  <a:schemeClr val="bg1"/>
                </a:solidFill>
                <a:latin typeface="+mn-lt"/>
              </a:rPr>
              <a:t>Fenêtre d’opportunité</a:t>
            </a:r>
          </a:p>
          <a:p>
            <a:pPr algn="ctr" eaLnBrk="1" hangingPunct="1"/>
            <a:r>
              <a:rPr lang="fr-BE" sz="1800" b="1" dirty="0">
                <a:solidFill>
                  <a:schemeClr val="bg1"/>
                </a:solidFill>
                <a:latin typeface="+mn-lt"/>
              </a:rPr>
              <a:t>“espace de réforme”</a:t>
            </a:r>
          </a:p>
        </p:txBody>
      </p:sp>
      <p:sp>
        <p:nvSpPr>
          <p:cNvPr id="82" name="TextBox 7">
            <a:extLst>
              <a:ext uri="{FF2B5EF4-FFF2-40B4-BE49-F238E27FC236}">
                <a16:creationId xmlns:a16="http://schemas.microsoft.com/office/drawing/2014/main" id="{AC0A86D7-ADD8-4E68-A2AA-3155D4B9EC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1520" y="1838816"/>
            <a:ext cx="343008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fr-BE" sz="2000" dirty="0">
                <a:latin typeface="+mn-lt"/>
              </a:rPr>
              <a:t>Aider la création d’un </a:t>
            </a:r>
            <a:r>
              <a:rPr lang="fr-BE" sz="2000" b="1" dirty="0">
                <a:latin typeface="+mn-lt"/>
              </a:rPr>
              <a:t>espace budgétaire </a:t>
            </a:r>
            <a:r>
              <a:rPr lang="fr-BE" sz="2000" dirty="0">
                <a:latin typeface="+mn-lt"/>
              </a:rPr>
              <a:t>(aide financière)</a:t>
            </a:r>
          </a:p>
        </p:txBody>
      </p:sp>
    </p:spTree>
    <p:extLst>
      <p:ext uri="{BB962C8B-B14F-4D97-AF65-F5344CB8AC3E}">
        <p14:creationId xmlns:p14="http://schemas.microsoft.com/office/powerpoint/2010/main" val="1060258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3" grpId="0" animBg="1"/>
      <p:bldP spid="74" grpId="0" animBg="1"/>
      <p:bldP spid="58" grpId="0"/>
      <p:bldP spid="75" grpId="0"/>
      <p:bldP spid="76" grpId="0"/>
      <p:bldP spid="77" grpId="0"/>
      <p:bldP spid="78" grpId="0"/>
      <p:bldP spid="79" grpId="0"/>
      <p:bldP spid="81" grpId="0" animBg="1"/>
      <p:bldP spid="82" grpId="0"/>
    </p:bld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13195</TotalTime>
  <Words>1016</Words>
  <Application>Microsoft Office PowerPoint</Application>
  <PresentationFormat>On-screen Show (4:3)</PresentationFormat>
  <Paragraphs>190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MS Mincho</vt:lpstr>
      <vt:lpstr>ＭＳ Ｐゴシック</vt:lpstr>
      <vt:lpstr>ＭＳ Ｐゴシック</vt:lpstr>
      <vt:lpstr>PMingLiU</vt:lpstr>
      <vt:lpstr>Arial</vt:lpstr>
      <vt:lpstr>Arial Narrow</vt:lpstr>
      <vt:lpstr>Calibri</vt:lpstr>
      <vt:lpstr>EC Square Sans Pro</vt:lpstr>
      <vt:lpstr>Times New Roman</vt:lpstr>
      <vt:lpstr>Verdana</vt:lpstr>
      <vt:lpstr>Wingdings</vt:lpstr>
      <vt:lpstr>Slide_Master</vt:lpstr>
      <vt:lpstr>Appui Budgétaire</vt:lpstr>
      <vt:lpstr>La relation  principal - agent </vt:lpstr>
      <vt:lpstr>Un dialogue ouvert et inclusif sur les politiques, stratégies, tactiques et résultats de développement </vt:lpstr>
      <vt:lpstr>Du point de vue de la DUE et du point de vue des organisations partenaires :</vt:lpstr>
      <vt:lpstr>Un échange continu, dynamique, multidimensionnel, non-linéaire, et réfléchi…</vt:lpstr>
      <vt:lpstr>Faire un usage efficace du DP est un défi …</vt:lpstr>
      <vt:lpstr>Traction” avec le  processus d’élaboration de politique national</vt:lpstr>
      <vt:lpstr>Le cycle de politique  et points d’entrée</vt:lpstr>
      <vt:lpstr>Processus politique :  une combinaison d’espaces interdépendants</vt:lpstr>
      <vt:lpstr>Exemple de structure de coordination  et de  dialogue au niveau sectoriel</vt:lpstr>
      <vt:lpstr>Soutien au dialogue</vt:lpstr>
      <vt:lpstr>Engagements  opportuns pour le dialogue</vt:lpstr>
      <vt:lpstr>Dialogue et  politique d’évaluation (Annexe 13)</vt:lpstr>
      <vt:lpstr>PowerPoint Presentation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</dc:title>
  <dc:creator>Florence Brosset-Heckel</dc:creator>
  <cp:lastModifiedBy>Florence Brosset-Heckel</cp:lastModifiedBy>
  <cp:revision>516</cp:revision>
  <cp:lastPrinted>2014-12-22T13:00:47Z</cp:lastPrinted>
  <dcterms:created xsi:type="dcterms:W3CDTF">2011-10-28T10:25:18Z</dcterms:created>
  <dcterms:modified xsi:type="dcterms:W3CDTF">2018-08-29T07:12:53Z</dcterms:modified>
</cp:coreProperties>
</file>