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</p:sldMasterIdLst>
  <p:notesMasterIdLst>
    <p:notesMasterId r:id="rId17"/>
  </p:notesMasterIdLst>
  <p:handoutMasterIdLst>
    <p:handoutMasterId r:id="rId18"/>
  </p:handoutMasterIdLst>
  <p:sldIdLst>
    <p:sldId id="258" r:id="rId2"/>
    <p:sldId id="272" r:id="rId3"/>
    <p:sldId id="287" r:id="rId4"/>
    <p:sldId id="288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290" r:id="rId14"/>
    <p:sldId id="311" r:id="rId15"/>
    <p:sldId id="298" r:id="rId16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0F5494"/>
    <a:srgbClr val="1FACE0"/>
    <a:srgbClr val="2D5EC1"/>
    <a:srgbClr val="FFFF99"/>
    <a:srgbClr val="3E6FD2"/>
    <a:srgbClr val="BDDEFF"/>
    <a:srgbClr val="3166CF"/>
    <a:srgbClr val="6D77D9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99" autoAdjust="0"/>
    <p:restoredTop sz="78273" autoAdjust="0"/>
  </p:normalViewPr>
  <p:slideViewPr>
    <p:cSldViewPr>
      <p:cViewPr varScale="1">
        <p:scale>
          <a:sx n="65" d="100"/>
          <a:sy n="65" d="100"/>
        </p:scale>
        <p:origin x="830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328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306" y="-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FCC3E5FE-A22E-4C99-9F04-9551C7813B57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61970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09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355"/>
            <a:ext cx="5438775" cy="446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711"/>
            <a:ext cx="2946400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fld id="{0D581910-1000-4934-A4DB-C00CB7F3B0B7}" type="slidenum">
              <a:rPr lang="en-GB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2713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000" kern="1200" baseline="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This presentation covers chapters 2 and section 5.1. of the BS Guidelines </a:t>
            </a:r>
          </a:p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6015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62633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3340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66091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0412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988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66370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9692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29984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85245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1246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2485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214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581910-1000-4934-A4DB-C00CB7F3B0B7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4790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>
            <a:solidFill>
              <a:srgbClr val="0F5494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fr-BE" noProof="0"/>
              <a:t>Title</a:t>
            </a:r>
            <a:endParaRPr lang="en-GB" noProof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fr-BE" noProof="0"/>
              <a:t>Subtitle</a:t>
            </a:r>
            <a:endParaRPr lang="en-GB" noProof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 b="1"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1306AB4C-A7D6-B14B-B47D-2964B80FEA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2341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F3E97-D1F1-1A4B-9C4B-2F9F933DAEE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4255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3D1225-2A5B-484C-8968-98E7E3A911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9541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E05CAC-8EAB-7B4F-ADBC-C4053A09D1F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721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0EAEF-84F5-2145-81CF-68D6D11E38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7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91BC1E-676A-0347-8CED-BB5364EE0AB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5868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85E47C-DADA-D640-8DA0-4D58623654E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1044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A4984-0F47-8D44-AC4E-C48F1EE734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0560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7C6C60-C15E-5943-BE98-1A7C0CC0CF5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8608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866C33-04EC-4644-A0F9-FF019476C8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028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5B4D7-8E3E-9546-939E-4E201D86B0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526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/>
              <a:t>Second level</a:t>
            </a:r>
            <a:endParaRPr lang="en-GB"/>
          </a:p>
          <a:p>
            <a:pPr lvl="1"/>
            <a:r>
              <a:rPr lang="en-GB"/>
              <a:t>Third level</a:t>
            </a:r>
          </a:p>
          <a:p>
            <a:pPr lvl="2"/>
            <a:r>
              <a:rPr lang="en-GB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D054554-C5A4-9D44-9CB4-480CC93893A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 w="9525">
            <a:solidFill>
              <a:srgbClr val="133176"/>
            </a:solidFill>
            <a:miter lim="800000"/>
            <a:headEnd/>
            <a:tailEnd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033" name="Picture 17" descr="LOGO CE_Vertical_EN_NEG_quadri_HR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3071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ＭＳ Ｐゴシック" charset="0"/>
        </a:defRPr>
      </a:lvl1pPr>
      <a:lvl2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2pPr>
      <a:lvl3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3pPr>
      <a:lvl4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4pPr>
      <a:lvl5pPr marL="358775" indent="-358775"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  <a:cs typeface="ＭＳ Ｐゴシック" charset="0"/>
        </a:defRPr>
      </a:lvl5pPr>
      <a:lvl6pPr marL="8159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6pPr>
      <a:lvl7pPr marL="12731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7pPr>
      <a:lvl8pPr marL="17303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8pPr>
      <a:lvl9pPr marL="2187575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85850539-7066-47AD-98AB-308808A464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565400"/>
            <a:ext cx="9180512" cy="790575"/>
          </a:xfrm>
        </p:spPr>
        <p:txBody>
          <a:bodyPr/>
          <a:lstStyle/>
          <a:p>
            <a:pPr algn="ctr"/>
            <a:r>
              <a:rPr lang="fr-BE" sz="6000" dirty="0">
                <a:latin typeface="+mj-lt"/>
              </a:rPr>
              <a:t>Appui Budgétaire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3D59D5-FDBC-4BB9-A7AE-938E12A70C4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5594" y="3716338"/>
            <a:ext cx="8532812" cy="2305050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algn="ctr" eaLnBrk="1" hangingPunct="1">
              <a:defRPr/>
            </a:pPr>
            <a:r>
              <a:rPr lang="fr-BE" dirty="0">
                <a:ea typeface="+mn-ea"/>
                <a:cs typeface="+mn-cs"/>
              </a:rPr>
              <a:t>Module 8</a:t>
            </a:r>
          </a:p>
          <a:p>
            <a:pPr algn="ctr" eaLnBrk="1" hangingPunct="1">
              <a:defRPr/>
            </a:pPr>
            <a:endParaRPr lang="fr-BE" dirty="0">
              <a:ea typeface="+mn-ea"/>
              <a:cs typeface="+mn-cs"/>
            </a:endParaRPr>
          </a:p>
          <a:p>
            <a:pPr algn="ctr" eaLnBrk="1" hangingPunct="1">
              <a:defRPr/>
            </a:pPr>
            <a:r>
              <a:rPr lang="fr-BE" sz="3600" dirty="0"/>
              <a:t>Suivi</a:t>
            </a:r>
          </a:p>
        </p:txBody>
      </p:sp>
    </p:spTree>
    <p:extLst>
      <p:ext uri="{BB962C8B-B14F-4D97-AF65-F5344CB8AC3E}">
        <p14:creationId xmlns:p14="http://schemas.microsoft.com/office/powerpoint/2010/main" val="1165984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052736"/>
            <a:ext cx="8460000" cy="773278"/>
          </a:xfrm>
        </p:spPr>
        <p:txBody>
          <a:bodyPr/>
          <a:lstStyle/>
          <a:p>
            <a:pPr marL="0"/>
            <a:r>
              <a:rPr lang="fr-BE" sz="2400" cap="all">
                <a:latin typeface="+mn-lt"/>
              </a:rPr>
              <a:t>Suivi des </a:t>
            </a:r>
            <a:br>
              <a:rPr lang="fr-BE" sz="2400" cap="all">
                <a:latin typeface="+mn-lt"/>
              </a:rPr>
            </a:br>
            <a:r>
              <a:rPr lang="fr-BE" sz="2400" cap="all">
                <a:latin typeface="+mn-lt"/>
              </a:rPr>
              <a:t>indicateurs de tranche variable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0" y="2088232"/>
            <a:ext cx="8460000" cy="479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 defTabSz="457200">
              <a:spcBef>
                <a:spcPts val="1200"/>
              </a:spcBef>
              <a:spcAft>
                <a:spcPts val="6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</a:rPr>
              <a:t>Lignes directrices :  « Suivi constant des conditions et indicateurs ». Guidé par la fiche sur les indicateurs.</a:t>
            </a:r>
          </a:p>
          <a:p>
            <a:pPr marL="355600" lvl="1" indent="-355600" defTabSz="457200">
              <a:spcBef>
                <a:spcPts val="1200"/>
              </a:spcBef>
              <a:spcAft>
                <a:spcPts val="6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</a:rPr>
              <a:t>CF contient une clause prévoyant la possible révision d’indicateurs ou cibles, sur requête du gouvernement </a:t>
            </a:r>
            <a:r>
              <a:rPr lang="fr-BE" b="0" dirty="0">
                <a:solidFill>
                  <a:srgbClr val="004494"/>
                </a:solidFill>
              </a:rPr>
              <a:t>(accord de la Commission ; 3 dérogations en moyenne par contrat d’AB). </a:t>
            </a:r>
          </a:p>
          <a:p>
            <a:pPr marL="355600" lvl="1" indent="-355600" defTabSz="457200">
              <a:spcBef>
                <a:spcPts val="1200"/>
              </a:spcBef>
              <a:spcAft>
                <a:spcPts val="6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</a:rPr>
              <a:t>Convenu ex-ante. Au moins dans le premier trimestre de l’année évaluée. </a:t>
            </a:r>
          </a:p>
          <a:p>
            <a:pPr marL="355600" lvl="1" indent="-355600" defTabSz="457200">
              <a:spcBef>
                <a:spcPts val="1200"/>
              </a:spcBef>
              <a:spcAft>
                <a:spcPts val="6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</a:rPr>
              <a:t>Possibilité exceptionnelle de déroger à ou neutraliser un indicateur </a:t>
            </a:r>
            <a:r>
              <a:rPr lang="fr-BE" b="0" dirty="0">
                <a:solidFill>
                  <a:srgbClr val="004494"/>
                </a:solidFill>
              </a:rPr>
              <a:t>(réallocation sur d’autres indicateurs ou sur l’année suivante)</a:t>
            </a:r>
            <a:r>
              <a:rPr lang="fr-BE" dirty="0">
                <a:solidFill>
                  <a:srgbClr val="004494"/>
                </a:solidFill>
              </a:rPr>
              <a:t>.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10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97039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800" cap="all" dirty="0">
                <a:solidFill>
                  <a:srgbClr val="004494"/>
                </a:solidFill>
                <a:latin typeface="+mn-lt"/>
              </a:rPr>
              <a:t>Plan Module 8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CB3C7777-2334-4391-9C62-3213EAF2C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000" y="2276872"/>
            <a:ext cx="8460000" cy="4752528"/>
          </a:xfrm>
        </p:spPr>
        <p:txBody>
          <a:bodyPr/>
          <a:lstStyle/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Cadre de suivi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Suivi des conditions d’éligibilité (TF) et des indicateurs de tranche variable (TV)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b="1" i="0" cap="all" dirty="0">
                <a:solidFill>
                  <a:srgbClr val="C00000"/>
                </a:solidFill>
              </a:rPr>
              <a:t>Suivi des valeurs fondamentales et autres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endParaRPr lang="fr-BE" sz="2000" i="0" dirty="0">
              <a:solidFill>
                <a:srgbClr val="004494"/>
              </a:solidFill>
            </a:endParaRPr>
          </a:p>
        </p:txBody>
      </p:sp>
      <p:sp>
        <p:nvSpPr>
          <p:cNvPr id="48" name="Espace réservé du numéro de diapositive 9">
            <a:extLst>
              <a:ext uri="{FF2B5EF4-FFF2-40B4-BE49-F238E27FC236}">
                <a16:creationId xmlns:a16="http://schemas.microsoft.com/office/drawing/2014/main" id="{9E6C56E6-8C19-415C-8560-1960B818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11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72847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400" cap="all">
                <a:latin typeface="+mn-lt"/>
              </a:rPr>
              <a:t>Suivi des valeurs fondamentales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0" y="2000572"/>
            <a:ext cx="8460000" cy="479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 defTabSz="457200">
              <a:spcBef>
                <a:spcPts val="1200"/>
              </a:spcBef>
              <a:spcAft>
                <a:spcPts val="12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</a:rPr>
              <a:t>Rapports politiques par les sections politiques / Chefs de la Délégation UE. </a:t>
            </a:r>
          </a:p>
          <a:p>
            <a:pPr marL="355600" lvl="1" indent="-355600" defTabSz="457200">
              <a:spcBef>
                <a:spcPts val="1200"/>
              </a:spcBef>
              <a:spcAft>
                <a:spcPts val="12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</a:rPr>
              <a:t>Dialogue politique entre l’UE et le pays partenaire. Coordination entre les partenaires de coopération. </a:t>
            </a:r>
          </a:p>
          <a:p>
            <a:pPr marL="355600" lvl="1" indent="-355600" defTabSz="457200">
              <a:spcBef>
                <a:spcPts val="1200"/>
              </a:spcBef>
              <a:spcAft>
                <a:spcPts val="12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</a:rPr>
              <a:t>Dialogue politique dans le contexte d’élargissement </a:t>
            </a:r>
            <a:r>
              <a:rPr lang="fr-BE" b="0" dirty="0">
                <a:solidFill>
                  <a:srgbClr val="004494"/>
                </a:solidFill>
              </a:rPr>
              <a:t>(processus d’élargissement et processus de stabilisation et d’association) </a:t>
            </a:r>
            <a:r>
              <a:rPr lang="fr-BE" dirty="0">
                <a:solidFill>
                  <a:srgbClr val="004494"/>
                </a:solidFill>
              </a:rPr>
              <a:t>: respect du critère politique pour l’adhésion, y.c. les valeurs fondamentales. </a:t>
            </a:r>
          </a:p>
          <a:p>
            <a:pPr marL="355600" lvl="1" indent="-355600" defTabSz="457200">
              <a:spcBef>
                <a:spcPts val="1200"/>
              </a:spcBef>
              <a:spcAft>
                <a:spcPts val="12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</a:rPr>
              <a:t>Stratégies pays de l’UE en matière de droits de l’Homme et démocratie </a:t>
            </a:r>
            <a:r>
              <a:rPr lang="fr-BE" b="0" dirty="0">
                <a:solidFill>
                  <a:srgbClr val="004494"/>
                </a:solidFill>
              </a:rPr>
              <a:t>(examens périodiques universels)</a:t>
            </a:r>
            <a:r>
              <a:rPr lang="fr-BE" dirty="0">
                <a:solidFill>
                  <a:srgbClr val="004494"/>
                </a:solidFill>
              </a:rPr>
              <a:t>.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12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91303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052736"/>
            <a:ext cx="8460000" cy="773278"/>
          </a:xfrm>
        </p:spPr>
        <p:txBody>
          <a:bodyPr/>
          <a:lstStyle/>
          <a:p>
            <a:pPr marL="0"/>
            <a:r>
              <a:rPr lang="fr-BE" sz="2000" cap="all" dirty="0">
                <a:solidFill>
                  <a:srgbClr val="004494"/>
                </a:solidFill>
                <a:latin typeface="+mn-lt"/>
              </a:rPr>
              <a:t>Si la situation </a:t>
            </a:r>
            <a:br>
              <a:rPr lang="fr-BE" sz="2000" cap="all" dirty="0">
                <a:solidFill>
                  <a:srgbClr val="004494"/>
                </a:solidFill>
                <a:latin typeface="+mn-lt"/>
              </a:rPr>
            </a:br>
            <a:r>
              <a:rPr lang="fr-BE" sz="2000" cap="all" dirty="0">
                <a:solidFill>
                  <a:srgbClr val="004494"/>
                </a:solidFill>
                <a:latin typeface="+mn-lt"/>
              </a:rPr>
              <a:t>dérape : réponse progressive et proportionnelle</a:t>
            </a:r>
          </a:p>
        </p:txBody>
      </p:sp>
      <p:sp>
        <p:nvSpPr>
          <p:cNvPr id="27" name="Espace réservé du numéro de diapositive 9">
            <a:extLst>
              <a:ext uri="{FF2B5EF4-FFF2-40B4-BE49-F238E27FC236}">
                <a16:creationId xmlns:a16="http://schemas.microsoft.com/office/drawing/2014/main" id="{3D4F47F6-3FFC-4740-B11D-FA529F64193B}"/>
              </a:ext>
            </a:extLst>
          </p:cNvPr>
          <p:cNvSpPr txBox="1">
            <a:spLocks/>
          </p:cNvSpPr>
          <p:nvPr/>
        </p:nvSpPr>
        <p:spPr bwMode="auto">
          <a:xfrm>
            <a:off x="6948264" y="6525344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rgbClr val="0F5494"/>
                </a:solidFill>
                <a:latin typeface="Verdana" pitchFamily="34" charset="0"/>
                <a:ea typeface="+mn-ea"/>
                <a:cs typeface="+mn-cs"/>
              </a:defRPr>
            </a:lvl9pPr>
          </a:lstStyle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13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DCD48A17-F72C-47C0-8979-8EA12EDFD8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614176"/>
              </p:ext>
            </p:extLst>
          </p:nvPr>
        </p:nvGraphicFramePr>
        <p:xfrm>
          <a:off x="215516" y="2014304"/>
          <a:ext cx="8712968" cy="4511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0280">
                  <a:extLst>
                    <a:ext uri="{9D8B030D-6E8A-4147-A177-3AD203B41FA5}">
                      <a16:colId xmlns:a16="http://schemas.microsoft.com/office/drawing/2014/main" val="3080878889"/>
                    </a:ext>
                  </a:extLst>
                </a:gridCol>
                <a:gridCol w="6192688">
                  <a:extLst>
                    <a:ext uri="{9D8B030D-6E8A-4147-A177-3AD203B41FA5}">
                      <a16:colId xmlns:a16="http://schemas.microsoft.com/office/drawing/2014/main" val="313669252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noProof="0" dirty="0">
                          <a:solidFill>
                            <a:schemeClr val="bg1"/>
                          </a:solidFill>
                        </a:rPr>
                        <a:t>Changement dans les valeurs</a:t>
                      </a:r>
                      <a:r>
                        <a:rPr lang="fr-FR" baseline="0" noProof="0" dirty="0">
                          <a:solidFill>
                            <a:schemeClr val="bg1"/>
                          </a:solidFill>
                        </a:rPr>
                        <a:t> fondamentales</a:t>
                      </a:r>
                      <a:endParaRPr lang="fr-FR" noProof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F549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noProof="0" dirty="0">
                          <a:solidFill>
                            <a:schemeClr val="bg1"/>
                          </a:solidFill>
                        </a:rPr>
                        <a:t>Réponse</a:t>
                      </a:r>
                    </a:p>
                  </a:txBody>
                  <a:tcPr anchor="ctr">
                    <a:solidFill>
                      <a:srgbClr val="0F549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9485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noProof="0" dirty="0">
                          <a:solidFill>
                            <a:schemeClr val="bg1"/>
                          </a:solidFill>
                        </a:rPr>
                        <a:t>Situation stable ou positive</a:t>
                      </a:r>
                    </a:p>
                  </a:txBody>
                  <a:tcPr anchor="ctr">
                    <a:solidFill>
                      <a:srgbClr val="0F5494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1" indent="-171450" algn="l" rtl="0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5494"/>
                        </a:buClr>
                        <a:buFont typeface="EC Square Sans Pro" panose="020B0506040000020004" pitchFamily="34" charset="0"/>
                        <a:buChar char="‣"/>
                        <a:defRPr/>
                      </a:pPr>
                      <a:r>
                        <a:rPr lang="fr-FR" sz="1800" kern="1200" noProof="0" dirty="0">
                          <a:solidFill>
                            <a:srgbClr val="0F5494"/>
                          </a:solidFill>
                          <a:latin typeface="+mn-lt"/>
                          <a:ea typeface="+mn-ea"/>
                          <a:cs typeface="+mn-cs"/>
                        </a:rPr>
                        <a:t>Adaptations/ajustements mineures au besoin</a:t>
                      </a:r>
                    </a:p>
                  </a:txBody>
                  <a:tcPr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332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noProof="0" dirty="0">
                          <a:solidFill>
                            <a:schemeClr val="bg1"/>
                          </a:solidFill>
                        </a:rPr>
                        <a:t>Des inquiétudes</a:t>
                      </a:r>
                    </a:p>
                  </a:txBody>
                  <a:tcPr anchor="ctr">
                    <a:solidFill>
                      <a:srgbClr val="0F5494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1" indent="-171450" algn="l" defTabSz="4572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5494"/>
                        </a:buClr>
                        <a:buFont typeface="EC Square Sans Pro" panose="020B0506040000020004" pitchFamily="34" charset="0"/>
                        <a:buChar char="‣"/>
                        <a:defRPr/>
                      </a:pPr>
                      <a:r>
                        <a:rPr lang="fr-FR" sz="1800" kern="1200" noProof="0" dirty="0">
                          <a:solidFill>
                            <a:srgbClr val="0F5494"/>
                          </a:solidFill>
                          <a:latin typeface="+mn-lt"/>
                          <a:ea typeface="+mn-ea"/>
                          <a:cs typeface="+mn-cs"/>
                        </a:rPr>
                        <a:t>Mesures d’atténuation à proposer.</a:t>
                      </a:r>
                    </a:p>
                    <a:p>
                      <a:pPr marL="171450" lvl="1" indent="-171450" algn="l" defTabSz="4572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5494"/>
                        </a:buClr>
                        <a:buFont typeface="EC Square Sans Pro" panose="020B0506040000020004" pitchFamily="34" charset="0"/>
                        <a:buChar char="‣"/>
                        <a:defRPr/>
                      </a:pPr>
                      <a:r>
                        <a:rPr lang="fr-FR" sz="1800" kern="1200" noProof="0" dirty="0">
                          <a:solidFill>
                            <a:srgbClr val="0F5494"/>
                          </a:solidFill>
                          <a:latin typeface="+mn-lt"/>
                          <a:ea typeface="+mn-ea"/>
                          <a:cs typeface="+mn-cs"/>
                        </a:rPr>
                        <a:t>Feuille de route pour amélioration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52760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noProof="0" dirty="0">
                          <a:solidFill>
                            <a:schemeClr val="bg1"/>
                          </a:solidFill>
                        </a:rPr>
                        <a:t>Détérioration</a:t>
                      </a:r>
                      <a:r>
                        <a:rPr lang="fr-FR" sz="1600" b="1" baseline="0" noProof="0" dirty="0">
                          <a:solidFill>
                            <a:schemeClr val="bg1"/>
                          </a:solidFill>
                        </a:rPr>
                        <a:t> significative</a:t>
                      </a:r>
                      <a:endParaRPr lang="fr-FR" sz="1600" b="1" noProof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F5494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1" indent="-171450" algn="l" defTabSz="4572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5494"/>
                        </a:buClr>
                        <a:buFont typeface="EC Square Sans Pro" panose="020B0506040000020004" pitchFamily="34" charset="0"/>
                        <a:buChar char="‣"/>
                        <a:defRPr/>
                      </a:pPr>
                      <a:r>
                        <a:rPr lang="fr-FR" sz="1800" kern="1200" noProof="0" dirty="0">
                          <a:solidFill>
                            <a:srgbClr val="0F5494"/>
                          </a:solidFill>
                          <a:latin typeface="+mn-lt"/>
                          <a:ea typeface="+mn-ea"/>
                          <a:cs typeface="+mn-cs"/>
                        </a:rPr>
                        <a:t>Rapport de la Délégation de l’UE au Directeur géographique (soutenu par DEVCO/NEAR, SEAE).</a:t>
                      </a:r>
                    </a:p>
                    <a:p>
                      <a:pPr marL="171450" lvl="1" indent="-171450" algn="l" defTabSz="4572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5494"/>
                        </a:buClr>
                        <a:buFont typeface="EC Square Sans Pro" panose="020B0506040000020004" pitchFamily="34" charset="0"/>
                        <a:buChar char="‣"/>
                        <a:defRPr/>
                      </a:pPr>
                      <a:r>
                        <a:rPr lang="fr-FR" sz="1800" kern="1200" noProof="0" dirty="0">
                          <a:solidFill>
                            <a:srgbClr val="0F5494"/>
                          </a:solidFill>
                          <a:latin typeface="+mn-lt"/>
                          <a:ea typeface="+mn-ea"/>
                          <a:cs typeface="+mn-cs"/>
                        </a:rPr>
                        <a:t>Suivi du BSSC. Suggestions pour des mesures de précautions (actions complémentaires ?) ; report des décaissements ; réduction de l’AB</a:t>
                      </a:r>
                    </a:p>
                  </a:txBody>
                  <a:tcPr anchor="ctr">
                    <a:solidFill>
                      <a:schemeClr val="accent5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7313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b="1" noProof="0" dirty="0">
                          <a:solidFill>
                            <a:schemeClr val="bg1"/>
                          </a:solidFill>
                        </a:rPr>
                        <a:t>Cas extrêmes</a:t>
                      </a:r>
                    </a:p>
                  </a:txBody>
                  <a:tcPr anchor="ctr">
                    <a:solidFill>
                      <a:srgbClr val="0F5494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1" indent="-171450" algn="l" defTabSz="4572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5494"/>
                        </a:buClr>
                        <a:buFont typeface="EC Square Sans Pro" panose="020B0506040000020004" pitchFamily="34" charset="0"/>
                        <a:buChar char="‣"/>
                        <a:defRPr/>
                      </a:pPr>
                      <a:r>
                        <a:rPr lang="fr-FR" sz="1800" kern="1200" noProof="0" dirty="0">
                          <a:solidFill>
                            <a:srgbClr val="0F5494"/>
                          </a:solidFill>
                          <a:latin typeface="+mn-lt"/>
                          <a:ea typeface="+mn-ea"/>
                          <a:cs typeface="+mn-cs"/>
                        </a:rPr>
                        <a:t>Suspension.</a:t>
                      </a:r>
                    </a:p>
                    <a:p>
                      <a:pPr marL="171450" lvl="1" indent="-171450" algn="l" defTabSz="457200" rtl="0" eaLnBrk="1" fontAlgn="base" latinLnBrk="0" hangingPunct="1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F5494"/>
                        </a:buClr>
                        <a:buFont typeface="EC Square Sans Pro" panose="020B0506040000020004" pitchFamily="34" charset="0"/>
                        <a:buChar char="‣"/>
                        <a:defRPr/>
                      </a:pPr>
                      <a:r>
                        <a:rPr lang="fr-FR" sz="1800" kern="1200" noProof="0" dirty="0">
                          <a:solidFill>
                            <a:srgbClr val="0F5494"/>
                          </a:solidFill>
                          <a:latin typeface="+mn-lt"/>
                          <a:ea typeface="+mn-ea"/>
                          <a:cs typeface="+mn-cs"/>
                        </a:rPr>
                        <a:t>Possible réallocation des ressources à des activités non-gouvernementales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422331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5828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359578"/>
            <a:ext cx="8460000" cy="773278"/>
          </a:xfrm>
        </p:spPr>
        <p:txBody>
          <a:bodyPr/>
          <a:lstStyle/>
          <a:p>
            <a:pPr marL="0"/>
            <a:r>
              <a:rPr lang="fr-BE" sz="2400" cap="all" dirty="0">
                <a:latin typeface="+mn-lt"/>
              </a:rPr>
              <a:t>Suivi du dialogue </a:t>
            </a:r>
            <a:br>
              <a:rPr lang="fr-BE" sz="2400" cap="all" dirty="0">
                <a:latin typeface="+mn-lt"/>
              </a:rPr>
            </a:br>
            <a:r>
              <a:rPr lang="fr-BE" sz="2400" cap="all" dirty="0">
                <a:latin typeface="+mn-lt"/>
              </a:rPr>
              <a:t>et mesures complémentaires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158" y="2406748"/>
            <a:ext cx="8460000" cy="2292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 defTabSz="457200">
              <a:spcBef>
                <a:spcPts val="1200"/>
              </a:spcBef>
              <a:spcAft>
                <a:spcPts val="12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2400" dirty="0">
                <a:solidFill>
                  <a:srgbClr val="004494"/>
                </a:solidFill>
              </a:rPr>
              <a:t>Cohérence entre le dialogue politique et le dialogue sur les politiques </a:t>
            </a:r>
            <a:r>
              <a:rPr lang="fr-BE" sz="2400" b="0" dirty="0">
                <a:solidFill>
                  <a:srgbClr val="004494"/>
                </a:solidFill>
              </a:rPr>
              <a:t>(c.à.d. consultation Art 8, pays ACP). </a:t>
            </a:r>
          </a:p>
          <a:p>
            <a:pPr marL="355600" lvl="1" indent="-355600" defTabSz="457200">
              <a:spcBef>
                <a:spcPts val="1200"/>
              </a:spcBef>
              <a:spcAft>
                <a:spcPts val="12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sz="2400" dirty="0">
                <a:solidFill>
                  <a:srgbClr val="004494"/>
                </a:solidFill>
              </a:rPr>
              <a:t>Archivage minimum du dialogue formel </a:t>
            </a:r>
            <a:r>
              <a:rPr lang="fr-BE" sz="2400" b="0" dirty="0">
                <a:solidFill>
                  <a:srgbClr val="004494"/>
                </a:solidFill>
              </a:rPr>
              <a:t>(agenda, notes, rapport de progrès succincts)</a:t>
            </a:r>
            <a:r>
              <a:rPr lang="fr-BE" sz="2400" dirty="0">
                <a:solidFill>
                  <a:srgbClr val="004494"/>
                </a:solidFill>
              </a:rPr>
              <a:t>.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14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Tekstvak 4">
            <a:extLst>
              <a:ext uri="{FF2B5EF4-FFF2-40B4-BE49-F238E27FC236}">
                <a16:creationId xmlns:a16="http://schemas.microsoft.com/office/drawing/2014/main" id="{6455B0EA-328B-48A8-B533-A029FE7E8F96}"/>
              </a:ext>
            </a:extLst>
          </p:cNvPr>
          <p:cNvSpPr txBox="1"/>
          <p:nvPr/>
        </p:nvSpPr>
        <p:spPr>
          <a:xfrm>
            <a:off x="62136" y="5293657"/>
            <a:ext cx="9019728" cy="1107996"/>
          </a:xfrm>
          <a:prstGeom prst="rect">
            <a:avLst/>
          </a:prstGeom>
          <a:solidFill>
            <a:srgbClr val="FFC000"/>
          </a:solidFill>
          <a:ln>
            <a:solidFill>
              <a:srgbClr val="FF33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BE" sz="2200" b="1" dirty="0">
                <a:latin typeface="+mn-lt"/>
              </a:rPr>
              <a:t>Efficacité et efficience des mesures complémentaires :</a:t>
            </a:r>
          </a:p>
          <a:p>
            <a:pPr algn="ctr"/>
            <a:r>
              <a:rPr lang="fr-BE" sz="2200" b="1" dirty="0">
                <a:latin typeface="+mn-lt"/>
              </a:rPr>
              <a:t>Suffisamment de ressources ? </a:t>
            </a:r>
          </a:p>
          <a:p>
            <a:pPr algn="ctr"/>
            <a:r>
              <a:rPr lang="fr-BE" sz="2200" b="1" dirty="0">
                <a:latin typeface="+mn-lt"/>
              </a:rPr>
              <a:t>Modifications requises ?</a:t>
            </a:r>
          </a:p>
        </p:txBody>
      </p:sp>
    </p:spTree>
    <p:extLst>
      <p:ext uri="{BB962C8B-B14F-4D97-AF65-F5344CB8AC3E}">
        <p14:creationId xmlns:p14="http://schemas.microsoft.com/office/powerpoint/2010/main" val="4069196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33D59D5-FDBC-4BB9-A7AE-938E12A70C4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05594" y="2636912"/>
            <a:ext cx="8532812" cy="2305050"/>
          </a:xfrm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algn="ctr">
              <a:defRPr/>
            </a:pPr>
            <a:r>
              <a:rPr lang="fr-BE" sz="3600"/>
              <a:t>Merci de votre attention</a:t>
            </a:r>
          </a:p>
          <a:p>
            <a:pPr algn="ctr" eaLnBrk="1" hangingPunct="1">
              <a:defRPr/>
            </a:pPr>
            <a:endParaRPr lang="fr-BE" sz="3600"/>
          </a:p>
        </p:txBody>
      </p:sp>
    </p:spTree>
    <p:extLst>
      <p:ext uri="{BB962C8B-B14F-4D97-AF65-F5344CB8AC3E}">
        <p14:creationId xmlns:p14="http://schemas.microsoft.com/office/powerpoint/2010/main" val="147144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800" cap="all" dirty="0">
                <a:solidFill>
                  <a:srgbClr val="004494"/>
                </a:solidFill>
                <a:latin typeface="+mn-lt"/>
              </a:rPr>
              <a:t>Plan Module 8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CB3C7777-2334-4391-9C62-3213EAF2C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000" y="2276872"/>
            <a:ext cx="8460000" cy="4752528"/>
          </a:xfrm>
        </p:spPr>
        <p:txBody>
          <a:bodyPr/>
          <a:lstStyle/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b="1" i="0" cap="all">
                <a:solidFill>
                  <a:srgbClr val="C00000"/>
                </a:solidFill>
              </a:rPr>
              <a:t>Cadre de suivi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>
                <a:solidFill>
                  <a:srgbClr val="004494"/>
                </a:solidFill>
              </a:rPr>
              <a:t>Suivi des conditions d’éligibilité (TF) et des indicateurs de tranche variable (TV)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>
                <a:solidFill>
                  <a:srgbClr val="004494"/>
                </a:solidFill>
              </a:rPr>
              <a:t>Suivi des valeurs fondamentales et autres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endParaRPr lang="fr-BE" sz="2000" i="0">
              <a:solidFill>
                <a:srgbClr val="004494"/>
              </a:solidFill>
            </a:endParaRPr>
          </a:p>
        </p:txBody>
      </p:sp>
      <p:sp>
        <p:nvSpPr>
          <p:cNvPr id="48" name="Espace réservé du numéro de diapositive 9">
            <a:extLst>
              <a:ext uri="{FF2B5EF4-FFF2-40B4-BE49-F238E27FC236}">
                <a16:creationId xmlns:a16="http://schemas.microsoft.com/office/drawing/2014/main" id="{9E6C56E6-8C19-415C-8560-1960B818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2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48821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407410"/>
            <a:ext cx="8460000" cy="773278"/>
          </a:xfrm>
        </p:spPr>
        <p:txBody>
          <a:bodyPr/>
          <a:lstStyle/>
          <a:p>
            <a:pPr marL="0"/>
            <a:r>
              <a:rPr lang="fr-BE" sz="2000" cap="all" dirty="0">
                <a:latin typeface="+mn-lt"/>
              </a:rPr>
              <a:t>Problématiques principales relatives aux cadres de suivi / évaluation de la performance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0" y="2276872"/>
            <a:ext cx="846000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 defTabSz="457200">
              <a:spcBef>
                <a:spcPts val="18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</a:rPr>
              <a:t>S’attaquer aux “chaînons manquants” dans les processus de fourniture de services publics</a:t>
            </a:r>
          </a:p>
          <a:p>
            <a:pPr marL="355600" lvl="1" indent="-355600" defTabSz="457200">
              <a:spcBef>
                <a:spcPts val="18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</a:rPr>
              <a:t>Traiter de la crédibilité / faisabilité des ambitions </a:t>
            </a:r>
          </a:p>
          <a:p>
            <a:pPr marL="355600" lvl="1" indent="-355600" defTabSz="457200">
              <a:spcBef>
                <a:spcPts val="18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</a:rPr>
              <a:t>Vérifier l’existence de base de référence/cibles/objectifs de performance avec des indicateurs de performances SMART/RACER/CREAM</a:t>
            </a:r>
          </a:p>
          <a:p>
            <a:pPr marL="355600" lvl="1" indent="-355600" defTabSz="457200">
              <a:spcBef>
                <a:spcPts val="1800"/>
              </a:spcBef>
              <a:spcAft>
                <a:spcPts val="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800" dirty="0">
                <a:solidFill>
                  <a:srgbClr val="004494"/>
                </a:solidFill>
              </a:rPr>
              <a:t>Promouvoir des indicateurs désagrégés (région, genre ou groupe de population)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3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DE0852-70C8-46B8-89F3-3C8A462F5161}"/>
              </a:ext>
            </a:extLst>
          </p:cNvPr>
          <p:cNvSpPr/>
          <p:nvPr/>
        </p:nvSpPr>
        <p:spPr>
          <a:xfrm>
            <a:off x="539552" y="5437673"/>
            <a:ext cx="8262448" cy="1015663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176213" marR="0" lvl="1" indent="0" algn="ctr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333399"/>
              </a:buClr>
              <a:buSzTx/>
              <a:buFontTx/>
              <a:buNone/>
              <a:tabLst/>
              <a:defRPr/>
            </a:pPr>
            <a:r>
              <a:rPr lang="fr-BE" sz="2000" b="1" dirty="0">
                <a:solidFill>
                  <a:srgbClr val="004494"/>
                </a:solidFill>
                <a:latin typeface="+mn-lt"/>
              </a:rPr>
              <a:t>La sélection des indicateurs / référentiels est une importante part du dialogue sur les politiques et peut parfois requérir de fortes négociations avec l’UE</a:t>
            </a:r>
          </a:p>
        </p:txBody>
      </p:sp>
    </p:spTree>
    <p:extLst>
      <p:ext uri="{BB962C8B-B14F-4D97-AF65-F5344CB8AC3E}">
        <p14:creationId xmlns:p14="http://schemas.microsoft.com/office/powerpoint/2010/main" val="623676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927530"/>
            <a:ext cx="8460000" cy="773278"/>
          </a:xfrm>
        </p:spPr>
        <p:txBody>
          <a:bodyPr/>
          <a:lstStyle/>
          <a:p>
            <a:pPr marL="0"/>
            <a:r>
              <a:rPr lang="fr-BE" sz="2400" cap="all">
                <a:latin typeface="+mn-lt"/>
              </a:rPr>
              <a:t>Cadre de suivi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000" y="1700808"/>
            <a:ext cx="864000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>
              <a:spcBef>
                <a:spcPts val="600"/>
              </a:spcBef>
              <a:spcAft>
                <a:spcPts val="600"/>
              </a:spcAft>
              <a:buClr>
                <a:srgbClr val="3366FF"/>
              </a:buClr>
              <a:buNone/>
            </a:pPr>
            <a:r>
              <a:rPr lang="fr-BE" sz="1800" b="1" i="0" dirty="0"/>
              <a:t>Analyses :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600" dirty="0"/>
              <a:t>Forces et faiblesses des systèmes statistiques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600" dirty="0"/>
              <a:t>Disponibilité des données et calendrier de publication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600" dirty="0"/>
              <a:t>Disponibilité des analyses de politiques</a:t>
            </a:r>
          </a:p>
          <a:p>
            <a:pPr marL="0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fr-BE" sz="1800" b="1" i="0" dirty="0"/>
              <a:t>Systèmes de suivi devraient produire et diffuser/fournir accès à :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600" dirty="0"/>
              <a:t>Rapports annuels de progrès</a:t>
            </a:r>
          </a:p>
          <a:p>
            <a:pPr marL="355600" lvl="1" indent="-355600" defTabSz="457200">
              <a:spcBef>
                <a:spcPts val="600"/>
              </a:spcBef>
              <a:spcAft>
                <a:spcPts val="600"/>
              </a:spcAft>
              <a:buClr>
                <a:srgbClr val="004494"/>
              </a:buClr>
              <a:buSzPct val="75000"/>
              <a:buFont typeface="EC Square Sans Pro" panose="020B0506040000020004" pitchFamily="34" charset="0"/>
              <a:buChar char="‣"/>
              <a:defRPr/>
            </a:pPr>
            <a:r>
              <a:rPr lang="fr-BE" sz="1600" dirty="0">
                <a:sym typeface="Wingdings"/>
              </a:rPr>
              <a:t>Indicateurs de résultats avec des valeurs de référence et des cibles : </a:t>
            </a:r>
            <a:r>
              <a:rPr lang="fr-BE" sz="1600" b="0" dirty="0">
                <a:sym typeface="Wingdings"/>
              </a:rPr>
              <a:t>i</a:t>
            </a:r>
            <a:r>
              <a:rPr lang="fr-BE" sz="1600" b="0" dirty="0"/>
              <a:t>nformation pour les mécanismes de redevabilité nationale, sensibilisation, processus de décision fondés sur des faits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4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9DE0852-70C8-46B8-89F3-3C8A462F5161}"/>
              </a:ext>
            </a:extLst>
          </p:cNvPr>
          <p:cNvSpPr/>
          <p:nvPr/>
        </p:nvSpPr>
        <p:spPr>
          <a:xfrm>
            <a:off x="539552" y="5437673"/>
            <a:ext cx="8262448" cy="923330"/>
          </a:xfrm>
          <a:prstGeom prst="rect">
            <a:avLst/>
          </a:prstGeom>
          <a:solidFill>
            <a:srgbClr val="FFC000"/>
          </a:solidFill>
          <a:ln>
            <a:solidFill>
              <a:srgbClr val="FF3300"/>
            </a:solidFill>
          </a:ln>
        </p:spPr>
        <p:txBody>
          <a:bodyPr wrap="square">
            <a:spAutoFit/>
          </a:bodyPr>
          <a:lstStyle/>
          <a:p>
            <a:pPr marL="176213" lvl="1" algn="ctr" eaLnBrk="0" hangingPunct="0">
              <a:spcBef>
                <a:spcPts val="600"/>
              </a:spcBef>
              <a:spcAft>
                <a:spcPts val="600"/>
              </a:spcAft>
              <a:buClr>
                <a:srgbClr val="333399"/>
              </a:buClr>
              <a:defRPr/>
            </a:pPr>
            <a:r>
              <a:rPr lang="fr-BE" sz="1800" b="1" dirty="0">
                <a:solidFill>
                  <a:srgbClr val="004494"/>
                </a:solidFill>
                <a:latin typeface="+mn-lt"/>
              </a:rPr>
              <a:t>Quand ces systèmes ont des faiblesses, l’UE devrait indiquer comment l’éligibilité sera suivie et offrir un appui pour en renforcer les capacités.</a:t>
            </a:r>
          </a:p>
        </p:txBody>
      </p:sp>
    </p:spTree>
    <p:extLst>
      <p:ext uri="{BB962C8B-B14F-4D97-AF65-F5344CB8AC3E}">
        <p14:creationId xmlns:p14="http://schemas.microsoft.com/office/powerpoint/2010/main" val="29920939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0" name="Triangle isocèle 39">
            <a:extLst>
              <a:ext uri="{FF2B5EF4-FFF2-40B4-BE49-F238E27FC236}">
                <a16:creationId xmlns:a16="http://schemas.microsoft.com/office/drawing/2014/main" id="{38D42C4E-2FBB-4ECE-8DF3-339BB0AD57F3}"/>
              </a:ext>
            </a:extLst>
          </p:cNvPr>
          <p:cNvSpPr/>
          <p:nvPr/>
        </p:nvSpPr>
        <p:spPr bwMode="auto">
          <a:xfrm rot="16200000" flipV="1">
            <a:off x="1390865" y="4075014"/>
            <a:ext cx="3392125" cy="216000"/>
          </a:xfrm>
          <a:prstGeom prst="triangl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53" name="Triangle isocèle 52">
            <a:extLst>
              <a:ext uri="{FF2B5EF4-FFF2-40B4-BE49-F238E27FC236}">
                <a16:creationId xmlns:a16="http://schemas.microsoft.com/office/drawing/2014/main" id="{D387B83B-C232-4E1D-815E-149CFCF33BA4}"/>
              </a:ext>
            </a:extLst>
          </p:cNvPr>
          <p:cNvSpPr/>
          <p:nvPr/>
        </p:nvSpPr>
        <p:spPr bwMode="auto">
          <a:xfrm rot="16200000" flipV="1">
            <a:off x="4352113" y="4040277"/>
            <a:ext cx="3392125" cy="216000"/>
          </a:xfrm>
          <a:prstGeom prst="triangl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9" name="Triangle isocèle 28">
            <a:extLst>
              <a:ext uri="{FF2B5EF4-FFF2-40B4-BE49-F238E27FC236}">
                <a16:creationId xmlns:a16="http://schemas.microsoft.com/office/drawing/2014/main" id="{34080CEB-17D8-4E63-AB38-55C209F31CB1}"/>
              </a:ext>
            </a:extLst>
          </p:cNvPr>
          <p:cNvSpPr/>
          <p:nvPr/>
        </p:nvSpPr>
        <p:spPr bwMode="auto">
          <a:xfrm flipV="1">
            <a:off x="3223269" y="5949280"/>
            <a:ext cx="2697462" cy="301277"/>
          </a:xfrm>
          <a:prstGeom prst="triangle">
            <a:avLst/>
          </a:prstGeom>
          <a:solidFill>
            <a:srgbClr val="0F54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5</a:t>
            </a:fld>
            <a:endParaRPr lang="fr-BE" sz="11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EF3B4F5-9780-4DC0-B5B7-31F0B7FA7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052736"/>
            <a:ext cx="8460000" cy="773278"/>
          </a:xfrm>
        </p:spPr>
        <p:txBody>
          <a:bodyPr/>
          <a:lstStyle/>
          <a:p>
            <a:pPr marL="0"/>
            <a:r>
              <a:rPr lang="fr-BE" altLang="en-US" sz="2000" cap="all" dirty="0">
                <a:solidFill>
                  <a:srgbClr val="004494"/>
                </a:solidFill>
                <a:latin typeface="+mn-lt"/>
              </a:rPr>
              <a:t>Suivi du programme d’AB : un processus continu</a:t>
            </a:r>
            <a:endParaRPr lang="fr-BE" sz="2000" cap="all" dirty="0">
              <a:solidFill>
                <a:srgbClr val="004494"/>
              </a:solidFill>
              <a:latin typeface="+mn-lt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112B316-EC51-4C19-B3A6-4D1487567E74}"/>
              </a:ext>
            </a:extLst>
          </p:cNvPr>
          <p:cNvSpPr/>
          <p:nvPr/>
        </p:nvSpPr>
        <p:spPr bwMode="auto">
          <a:xfrm>
            <a:off x="278929" y="1941682"/>
            <a:ext cx="2700000" cy="4176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0A2A3FC-0ED2-4462-8C8A-03EE896452AE}"/>
              </a:ext>
            </a:extLst>
          </p:cNvPr>
          <p:cNvSpPr/>
          <p:nvPr/>
        </p:nvSpPr>
        <p:spPr bwMode="auto">
          <a:xfrm>
            <a:off x="6233074" y="1941682"/>
            <a:ext cx="2700000" cy="4176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830A16A1-7AA3-4A49-8E14-3291DBB55408}"/>
              </a:ext>
            </a:extLst>
          </p:cNvPr>
          <p:cNvSpPr/>
          <p:nvPr/>
        </p:nvSpPr>
        <p:spPr bwMode="auto">
          <a:xfrm>
            <a:off x="3222000" y="1941682"/>
            <a:ext cx="2700000" cy="4176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 dirty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714F3089-7F35-4E7B-9A90-8EB918C87F6A}"/>
              </a:ext>
            </a:extLst>
          </p:cNvPr>
          <p:cNvSpPr txBox="1"/>
          <p:nvPr/>
        </p:nvSpPr>
        <p:spPr>
          <a:xfrm>
            <a:off x="278929" y="2276450"/>
            <a:ext cx="2700000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>
              <a:spcBef>
                <a:spcPts val="200"/>
              </a:spcBef>
              <a:spcAft>
                <a:spcPts val="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Rapports du MF, Banque centrale</a:t>
            </a:r>
          </a:p>
          <a:p>
            <a:pPr marL="171450" lvl="1" indent="-171450">
              <a:spcBef>
                <a:spcPts val="200"/>
              </a:spcBef>
              <a:spcAft>
                <a:spcPts val="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Rapports FMI/BM/ECFIN</a:t>
            </a:r>
          </a:p>
          <a:p>
            <a:pPr marL="171450" lvl="1" indent="-171450">
              <a:spcBef>
                <a:spcPts val="200"/>
              </a:spcBef>
              <a:spcAft>
                <a:spcPts val="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Rapports sectoriels (mise en œuvre)</a:t>
            </a:r>
          </a:p>
          <a:p>
            <a:pPr marL="171450" lvl="1" indent="-171450">
              <a:spcBef>
                <a:spcPts val="200"/>
              </a:spcBef>
              <a:spcAft>
                <a:spcPts val="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Budget adopté</a:t>
            </a:r>
          </a:p>
          <a:p>
            <a:pPr marL="171450" lvl="1" indent="-171450">
              <a:spcBef>
                <a:spcPts val="200"/>
              </a:spcBef>
              <a:spcAft>
                <a:spcPts val="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Rapports d’exécution du budget</a:t>
            </a:r>
          </a:p>
          <a:p>
            <a:pPr marL="171450" lvl="1" indent="-171450">
              <a:spcBef>
                <a:spcPts val="200"/>
              </a:spcBef>
              <a:spcAft>
                <a:spcPts val="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Evaluations de la GFP (PEFA, PEMFAR, RDP, IBO)</a:t>
            </a:r>
          </a:p>
          <a:p>
            <a:pPr marL="171450" lvl="1" indent="-171450">
              <a:spcBef>
                <a:spcPts val="200"/>
              </a:spcBef>
              <a:spcAft>
                <a:spcPts val="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Rapports de mise en œuvre du plan d’action de la GFP</a:t>
            </a:r>
          </a:p>
          <a:p>
            <a:pPr marL="171450" lvl="1" indent="-171450">
              <a:spcBef>
                <a:spcPts val="200"/>
              </a:spcBef>
              <a:spcAft>
                <a:spcPts val="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Rapports sur les droits de l’homme</a:t>
            </a:r>
          </a:p>
          <a:p>
            <a:pPr marL="171450" lvl="1" indent="-171450">
              <a:spcBef>
                <a:spcPts val="200"/>
              </a:spcBef>
              <a:spcAft>
                <a:spcPts val="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Indicateurs de S&amp;E</a:t>
            </a:r>
          </a:p>
          <a:p>
            <a:pPr marL="171450" lvl="1" indent="-171450">
              <a:spcBef>
                <a:spcPts val="200"/>
              </a:spcBef>
              <a:spcAft>
                <a:spcPts val="0"/>
              </a:spcAft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Enquêtes, statistiques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F64D65C1-96E2-4028-A740-0FC168D6E5D3}"/>
              </a:ext>
            </a:extLst>
          </p:cNvPr>
          <p:cNvSpPr txBox="1"/>
          <p:nvPr/>
        </p:nvSpPr>
        <p:spPr>
          <a:xfrm>
            <a:off x="6233074" y="2276450"/>
            <a:ext cx="2700000" cy="3062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1" indent="-171450" defTabSz="966788" eaLnBrk="0" hangingPunct="0">
              <a:spcBef>
                <a:spcPts val="600"/>
              </a:spcBef>
              <a:spcAft>
                <a:spcPts val="600"/>
              </a:spcAft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Vérification continue de la pertinence et crédibilité des politiques</a:t>
            </a:r>
          </a:p>
          <a:p>
            <a:pPr marL="171450" lvl="1" indent="-171450" defTabSz="966788" eaLnBrk="0" hangingPunct="0">
              <a:spcBef>
                <a:spcPts val="600"/>
              </a:spcBef>
              <a:spcAft>
                <a:spcPts val="600"/>
              </a:spcAft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Evaluation macroéconomique</a:t>
            </a:r>
          </a:p>
          <a:p>
            <a:pPr marL="171450" lvl="1" indent="-171450" defTabSz="966788" eaLnBrk="0" hangingPunct="0">
              <a:spcBef>
                <a:spcPts val="600"/>
              </a:spcBef>
              <a:spcAft>
                <a:spcPts val="600"/>
              </a:spcAft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Rapport annuel sur la GFP</a:t>
            </a:r>
          </a:p>
          <a:p>
            <a:pPr marL="171450" lvl="1" indent="-171450" defTabSz="966788" eaLnBrk="0" hangingPunct="0">
              <a:spcBef>
                <a:spcPts val="600"/>
              </a:spcBef>
              <a:spcAft>
                <a:spcPts val="600"/>
              </a:spcAft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Evaluation des progrès dans la transparence</a:t>
            </a:r>
          </a:p>
          <a:p>
            <a:pPr marL="171450" lvl="1" indent="-171450" defTabSz="966788" eaLnBrk="0" hangingPunct="0">
              <a:spcBef>
                <a:spcPts val="600"/>
              </a:spcBef>
              <a:spcAft>
                <a:spcPts val="600"/>
              </a:spcAft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Cadre de Gestion des Risques (CGR)</a:t>
            </a:r>
          </a:p>
          <a:p>
            <a:pPr marL="171450" lvl="1" indent="-171450" defTabSz="966788" eaLnBrk="0" hangingPunct="0">
              <a:spcBef>
                <a:spcPts val="600"/>
              </a:spcBef>
              <a:spcAft>
                <a:spcPts val="600"/>
              </a:spcAft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Systèmes de S&amp;E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659081E8-A88E-4447-9EEF-E5E05F8DC0AA}"/>
              </a:ext>
            </a:extLst>
          </p:cNvPr>
          <p:cNvSpPr txBox="1"/>
          <p:nvPr/>
        </p:nvSpPr>
        <p:spPr>
          <a:xfrm>
            <a:off x="3222000" y="2276450"/>
            <a:ext cx="2700000" cy="38985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 defTabSz="966788" eaLnBrk="0" hangingPunct="0">
              <a:spcBef>
                <a:spcPts val="200"/>
              </a:spcBef>
              <a:spcAft>
                <a:spcPts val="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Cadre macroéconomique</a:t>
            </a:r>
          </a:p>
          <a:p>
            <a:pPr marL="171450" lvl="0" indent="-171450" defTabSz="966788" eaLnBrk="0" hangingPunct="0">
              <a:spcBef>
                <a:spcPts val="200"/>
              </a:spcBef>
              <a:spcAft>
                <a:spcPts val="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Progrès dans la mise en œuvre des politiques</a:t>
            </a:r>
          </a:p>
          <a:p>
            <a:pPr marL="171450" lvl="0" indent="-171450" defTabSz="966788" eaLnBrk="0" hangingPunct="0">
              <a:spcBef>
                <a:spcPts val="200"/>
              </a:spcBef>
              <a:spcAft>
                <a:spcPts val="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Pertinence/crédibilité des politiques</a:t>
            </a:r>
          </a:p>
          <a:p>
            <a:pPr marL="171450" lvl="0" indent="-171450" defTabSz="966788" eaLnBrk="0" hangingPunct="0">
              <a:spcBef>
                <a:spcPts val="200"/>
              </a:spcBef>
              <a:spcAft>
                <a:spcPts val="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Progrès dans les réformes de GFP</a:t>
            </a:r>
          </a:p>
          <a:p>
            <a:pPr marL="171450" lvl="0" indent="-171450" defTabSz="966788" eaLnBrk="0" hangingPunct="0">
              <a:spcBef>
                <a:spcPts val="200"/>
              </a:spcBef>
              <a:spcAft>
                <a:spcPts val="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Exécution MRFN (revenus) et budget (dépenses)</a:t>
            </a:r>
          </a:p>
          <a:p>
            <a:pPr marL="171450" lvl="0" indent="-171450" defTabSz="966788" eaLnBrk="0" hangingPunct="0">
              <a:spcBef>
                <a:spcPts val="200"/>
              </a:spcBef>
              <a:spcAft>
                <a:spcPts val="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Disponibilité / accessibilité des documents budgétaires</a:t>
            </a:r>
          </a:p>
          <a:p>
            <a:pPr marL="171450" lvl="0" indent="-171450" defTabSz="966788" eaLnBrk="0" hangingPunct="0">
              <a:spcBef>
                <a:spcPts val="200"/>
              </a:spcBef>
              <a:spcAft>
                <a:spcPts val="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Indicateurs de suivi de la performance, atteinte des résultats, objectifs spécifiques. </a:t>
            </a:r>
          </a:p>
          <a:p>
            <a:pPr marL="171450" lvl="0" indent="-171450" defTabSz="966788" eaLnBrk="0" hangingPunct="0">
              <a:spcBef>
                <a:spcPts val="200"/>
              </a:spcBef>
              <a:spcAft>
                <a:spcPts val="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Evolution des risques</a:t>
            </a:r>
          </a:p>
          <a:p>
            <a:pPr marL="171450" lvl="0" indent="-171450" defTabSz="966788" eaLnBrk="0" hangingPunct="0">
              <a:spcBef>
                <a:spcPts val="200"/>
              </a:spcBef>
              <a:spcAft>
                <a:spcPts val="0"/>
              </a:spcAft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altLang="x-none" sz="1300" dirty="0">
                <a:solidFill>
                  <a:schemeClr val="tx1"/>
                </a:solidFill>
                <a:latin typeface="+mn-lt"/>
              </a:rPr>
              <a:t>Suivi des risques et mesures d’atténuation</a:t>
            </a:r>
          </a:p>
        </p:txBody>
      </p:sp>
      <p:grpSp>
        <p:nvGrpSpPr>
          <p:cNvPr id="41" name="Groupe 40">
            <a:extLst>
              <a:ext uri="{FF2B5EF4-FFF2-40B4-BE49-F238E27FC236}">
                <a16:creationId xmlns:a16="http://schemas.microsoft.com/office/drawing/2014/main" id="{4A95E16F-90D8-4F6C-AAF4-6CC7C5C2C676}"/>
              </a:ext>
            </a:extLst>
          </p:cNvPr>
          <p:cNvGrpSpPr/>
          <p:nvPr/>
        </p:nvGrpSpPr>
        <p:grpSpPr>
          <a:xfrm>
            <a:off x="278929" y="1629923"/>
            <a:ext cx="2700000" cy="657380"/>
            <a:chOff x="103291" y="1664622"/>
            <a:chExt cx="2700000" cy="980742"/>
          </a:xfrm>
        </p:grpSpPr>
        <p:sp>
          <p:nvSpPr>
            <p:cNvPr id="42" name="Flèche : pentagone 41">
              <a:extLst>
                <a:ext uri="{FF2B5EF4-FFF2-40B4-BE49-F238E27FC236}">
                  <a16:creationId xmlns:a16="http://schemas.microsoft.com/office/drawing/2014/main" id="{C1AB647D-32C8-4601-8F2B-5440294968DC}"/>
                </a:ext>
              </a:extLst>
            </p:cNvPr>
            <p:cNvSpPr/>
            <p:nvPr/>
          </p:nvSpPr>
          <p:spPr bwMode="auto">
            <a:xfrm rot="16200000">
              <a:off x="1147291" y="620622"/>
              <a:ext cx="612000" cy="2700000"/>
            </a:xfrm>
            <a:prstGeom prst="homePlate">
              <a:avLst/>
            </a:prstGeom>
            <a:solidFill>
              <a:srgbClr val="2D9E48"/>
            </a:solidFill>
            <a:ln w="9525" cap="flat" cmpd="sng" algn="ctr">
              <a:solidFill>
                <a:srgbClr val="2D9E4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64197E11-F520-4B34-94CC-DD8083DDAF30}"/>
                </a:ext>
              </a:extLst>
            </p:cNvPr>
            <p:cNvSpPr/>
            <p:nvPr/>
          </p:nvSpPr>
          <p:spPr bwMode="auto">
            <a:xfrm>
              <a:off x="103291" y="2285364"/>
              <a:ext cx="2700000" cy="360000"/>
            </a:xfrm>
            <a:prstGeom prst="rect">
              <a:avLst/>
            </a:prstGeom>
            <a:solidFill>
              <a:srgbClr val="2D9E48"/>
            </a:solidFill>
            <a:ln w="9525" cap="flat" cmpd="sng" algn="ctr">
              <a:solidFill>
                <a:srgbClr val="2D9E48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sp>
        <p:nvSpPr>
          <p:cNvPr id="44" name="Espace réservé du contenu 2">
            <a:extLst>
              <a:ext uri="{FF2B5EF4-FFF2-40B4-BE49-F238E27FC236}">
                <a16:creationId xmlns:a16="http://schemas.microsoft.com/office/drawing/2014/main" id="{E8AE641B-F11D-47B7-8FE9-97F3DF0CAFE8}"/>
              </a:ext>
            </a:extLst>
          </p:cNvPr>
          <p:cNvSpPr txBox="1">
            <a:spLocks/>
          </p:cNvSpPr>
          <p:nvPr/>
        </p:nvSpPr>
        <p:spPr bwMode="auto">
          <a:xfrm>
            <a:off x="278929" y="1772394"/>
            <a:ext cx="27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altLang="x-none" sz="1400" b="1" i="0" dirty="0">
                <a:solidFill>
                  <a:schemeClr val="bg1"/>
                </a:solidFill>
                <a:latin typeface="+mn-lt"/>
                <a:ea typeface="Arial" charset="0"/>
                <a:cs typeface="Arial" charset="0"/>
              </a:rPr>
              <a:t>Suivi et collecte de données</a:t>
            </a:r>
          </a:p>
        </p:txBody>
      </p:sp>
      <p:grpSp>
        <p:nvGrpSpPr>
          <p:cNvPr id="45" name="Groupe 44">
            <a:extLst>
              <a:ext uri="{FF2B5EF4-FFF2-40B4-BE49-F238E27FC236}">
                <a16:creationId xmlns:a16="http://schemas.microsoft.com/office/drawing/2014/main" id="{5C48C414-8254-478E-A22A-33A8E64A94C2}"/>
              </a:ext>
            </a:extLst>
          </p:cNvPr>
          <p:cNvGrpSpPr/>
          <p:nvPr/>
        </p:nvGrpSpPr>
        <p:grpSpPr>
          <a:xfrm>
            <a:off x="3222000" y="1629924"/>
            <a:ext cx="2700000" cy="657380"/>
            <a:chOff x="11274667" y="909379"/>
            <a:chExt cx="2700000" cy="980743"/>
          </a:xfrm>
        </p:grpSpPr>
        <p:sp>
          <p:nvSpPr>
            <p:cNvPr id="46" name="Flèche : pentagone 45">
              <a:extLst>
                <a:ext uri="{FF2B5EF4-FFF2-40B4-BE49-F238E27FC236}">
                  <a16:creationId xmlns:a16="http://schemas.microsoft.com/office/drawing/2014/main" id="{D0C081EB-BF13-4A7E-A115-27ED3E80F8FB}"/>
                </a:ext>
              </a:extLst>
            </p:cNvPr>
            <p:cNvSpPr/>
            <p:nvPr/>
          </p:nvSpPr>
          <p:spPr bwMode="auto">
            <a:xfrm rot="16200000">
              <a:off x="12318667" y="-134621"/>
              <a:ext cx="612000" cy="2700000"/>
            </a:xfrm>
            <a:prstGeom prst="homePlate">
              <a:avLst/>
            </a:prstGeom>
            <a:solidFill>
              <a:srgbClr val="1FACE0"/>
            </a:solidFill>
            <a:ln w="9525" cap="flat" cmpd="sng" algn="ctr">
              <a:solidFill>
                <a:srgbClr val="1FACE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3DE0978-732D-42D2-ACB9-B3A42DA952F3}"/>
                </a:ext>
              </a:extLst>
            </p:cNvPr>
            <p:cNvSpPr/>
            <p:nvPr/>
          </p:nvSpPr>
          <p:spPr bwMode="auto">
            <a:xfrm>
              <a:off x="11274667" y="1530122"/>
              <a:ext cx="2700000" cy="360000"/>
            </a:xfrm>
            <a:prstGeom prst="rect">
              <a:avLst/>
            </a:prstGeom>
            <a:solidFill>
              <a:srgbClr val="1FACE0"/>
            </a:solidFill>
            <a:ln w="9525" cap="flat" cmpd="sng" algn="ctr">
              <a:solidFill>
                <a:srgbClr val="1FACE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grpSp>
        <p:nvGrpSpPr>
          <p:cNvPr id="48" name="Groupe 47">
            <a:extLst>
              <a:ext uri="{FF2B5EF4-FFF2-40B4-BE49-F238E27FC236}">
                <a16:creationId xmlns:a16="http://schemas.microsoft.com/office/drawing/2014/main" id="{A64CACE7-A620-49C1-A452-E4AD3D079C11}"/>
              </a:ext>
            </a:extLst>
          </p:cNvPr>
          <p:cNvGrpSpPr/>
          <p:nvPr/>
        </p:nvGrpSpPr>
        <p:grpSpPr>
          <a:xfrm>
            <a:off x="6233074" y="1628800"/>
            <a:ext cx="2700000" cy="655096"/>
            <a:chOff x="-5727777" y="1318320"/>
            <a:chExt cx="2700000" cy="977335"/>
          </a:xfrm>
        </p:grpSpPr>
        <p:sp>
          <p:nvSpPr>
            <p:cNvPr id="49" name="Flèche : pentagone 48">
              <a:extLst>
                <a:ext uri="{FF2B5EF4-FFF2-40B4-BE49-F238E27FC236}">
                  <a16:creationId xmlns:a16="http://schemas.microsoft.com/office/drawing/2014/main" id="{0F37FD37-3359-4E64-AD2D-005CFAFE7D1A}"/>
                </a:ext>
              </a:extLst>
            </p:cNvPr>
            <p:cNvSpPr/>
            <p:nvPr/>
          </p:nvSpPr>
          <p:spPr bwMode="auto">
            <a:xfrm rot="16200000">
              <a:off x="-4683777" y="274320"/>
              <a:ext cx="612000" cy="2700000"/>
            </a:xfrm>
            <a:prstGeom prst="homePlate">
              <a:avLst/>
            </a:prstGeom>
            <a:solidFill>
              <a:srgbClr val="F5823C"/>
            </a:solidFill>
            <a:ln w="9525" cap="flat" cmpd="sng" algn="ctr">
              <a:solidFill>
                <a:srgbClr val="F5823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1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65FA4EF4-DDC1-4C3D-92FB-7CEC0D4B12DB}"/>
                </a:ext>
              </a:extLst>
            </p:cNvPr>
            <p:cNvSpPr/>
            <p:nvPr/>
          </p:nvSpPr>
          <p:spPr bwMode="auto">
            <a:xfrm>
              <a:off x="-5727777" y="1935655"/>
              <a:ext cx="2700000" cy="360000"/>
            </a:xfrm>
            <a:prstGeom prst="rect">
              <a:avLst/>
            </a:prstGeom>
            <a:solidFill>
              <a:srgbClr val="F5823C"/>
            </a:solidFill>
            <a:ln w="9525" cap="flat" cmpd="sng" algn="ctr">
              <a:solidFill>
                <a:srgbClr val="F5823C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3175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fr-BE" sz="1200" b="0" i="0" u="none" strike="noStrike" cap="none" normalizeH="0" baseline="0" dirty="0">
                <a:ln>
                  <a:noFill/>
                </a:ln>
                <a:solidFill>
                  <a:srgbClr val="0F5494"/>
                </a:solidFill>
                <a:effectLst/>
                <a:latin typeface="+mn-lt"/>
              </a:endParaRPr>
            </a:p>
          </p:txBody>
        </p:sp>
      </p:grpSp>
      <p:sp>
        <p:nvSpPr>
          <p:cNvPr id="51" name="Espace réservé du contenu 2">
            <a:extLst>
              <a:ext uri="{FF2B5EF4-FFF2-40B4-BE49-F238E27FC236}">
                <a16:creationId xmlns:a16="http://schemas.microsoft.com/office/drawing/2014/main" id="{2A179671-83DE-4A9E-A36A-299D8ED6BAE4}"/>
              </a:ext>
            </a:extLst>
          </p:cNvPr>
          <p:cNvSpPr txBox="1">
            <a:spLocks/>
          </p:cNvSpPr>
          <p:nvPr/>
        </p:nvSpPr>
        <p:spPr bwMode="auto">
          <a:xfrm>
            <a:off x="3222000" y="1772394"/>
            <a:ext cx="27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lv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altLang="x-none" sz="1400" b="1" i="0" dirty="0">
                <a:solidFill>
                  <a:schemeClr val="bg1"/>
                </a:solidFill>
                <a:latin typeface="+mn-lt"/>
                <a:ea typeface="Arial" charset="0"/>
                <a:cs typeface="Arial" charset="0"/>
              </a:rPr>
              <a:t>Analyse</a:t>
            </a:r>
            <a:endParaRPr lang="fr-BE" sz="1400" b="1" i="0" kern="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2" name="Espace réservé du contenu 2">
            <a:extLst>
              <a:ext uri="{FF2B5EF4-FFF2-40B4-BE49-F238E27FC236}">
                <a16:creationId xmlns:a16="http://schemas.microsoft.com/office/drawing/2014/main" id="{44143F1E-2BE8-4A05-A051-2BDA246BCDFB}"/>
              </a:ext>
            </a:extLst>
          </p:cNvPr>
          <p:cNvSpPr txBox="1">
            <a:spLocks/>
          </p:cNvSpPr>
          <p:nvPr/>
        </p:nvSpPr>
        <p:spPr bwMode="auto">
          <a:xfrm>
            <a:off x="6233074" y="1772394"/>
            <a:ext cx="2700000" cy="5515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EC Square Sans Pro Medium" panose="02000500000000020004" pitchFamily="50" charset="0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EC Square Sans Pro Medium" panose="02000500000000020004" pitchFamily="50" charset="0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EC Square Sans Pro Medium" panose="02000500000000020004" pitchFamily="50" charset="0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 algn="ctr" defTabSz="966788" eaLnBrk="0" hangingPunct="0">
              <a:spcBef>
                <a:spcPct val="0"/>
              </a:spcBef>
              <a:buClrTx/>
              <a:buNone/>
            </a:pPr>
            <a:r>
              <a:rPr lang="fr-BE" altLang="x-none" sz="1400" b="1" i="0" dirty="0">
                <a:solidFill>
                  <a:schemeClr val="bg1"/>
                </a:solidFill>
                <a:latin typeface="+mn-lt"/>
                <a:ea typeface="Arial" charset="0"/>
                <a:cs typeface="Arial" charset="0"/>
              </a:rPr>
              <a:t>Dossier de décaissement / rapport annuel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FEC218C-2F82-473D-8084-C3EC8C153769}"/>
              </a:ext>
            </a:extLst>
          </p:cNvPr>
          <p:cNvSpPr/>
          <p:nvPr/>
        </p:nvSpPr>
        <p:spPr>
          <a:xfrm>
            <a:off x="2359696" y="6237312"/>
            <a:ext cx="4424609" cy="369332"/>
          </a:xfrm>
          <a:prstGeom prst="rect">
            <a:avLst/>
          </a:prstGeom>
          <a:solidFill>
            <a:srgbClr val="0F5494"/>
          </a:solidFill>
        </p:spPr>
        <p:txBody>
          <a:bodyPr wrap="none">
            <a:spAutoFit/>
          </a:bodyPr>
          <a:lstStyle/>
          <a:p>
            <a:pPr marL="3175" lvl="0" algn="ctr" fontAlgn="auto">
              <a:spcAft>
                <a:spcPts val="0"/>
              </a:spcAft>
              <a:defRPr/>
            </a:pPr>
            <a:r>
              <a:rPr lang="fr-BE" altLang="en-US" sz="1800" b="1" kern="0" dirty="0">
                <a:solidFill>
                  <a:schemeClr val="bg1"/>
                </a:solidFill>
              </a:rPr>
              <a:t>DIALOGUE SUR LES POLITIQUES</a:t>
            </a:r>
          </a:p>
        </p:txBody>
      </p:sp>
    </p:spTree>
    <p:extLst>
      <p:ext uri="{BB962C8B-B14F-4D97-AF65-F5344CB8AC3E}">
        <p14:creationId xmlns:p14="http://schemas.microsoft.com/office/powerpoint/2010/main" val="1351135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53" grpId="0" animBg="1"/>
      <p:bldP spid="29" grpId="0" animBg="1"/>
      <p:bldP spid="34" grpId="0" animBg="1"/>
      <p:bldP spid="35" grpId="0" animBg="1"/>
      <p:bldP spid="36" grpId="0" animBg="1"/>
      <p:bldP spid="37" grpId="0"/>
      <p:bldP spid="38" grpId="0"/>
      <p:bldP spid="39" grpId="0"/>
      <p:bldP spid="44" grpId="0"/>
      <p:bldP spid="51" grpId="0"/>
      <p:bldP spid="52" grpId="0"/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052736"/>
            <a:ext cx="8460000" cy="773278"/>
          </a:xfrm>
        </p:spPr>
        <p:txBody>
          <a:bodyPr/>
          <a:lstStyle/>
          <a:p>
            <a:pPr marL="0"/>
            <a:r>
              <a:rPr lang="fr-BE" sz="2400" cap="all">
                <a:latin typeface="+mn-lt"/>
              </a:rPr>
              <a:t>Suivi de </a:t>
            </a:r>
            <a:br>
              <a:rPr lang="fr-BE" sz="2400" cap="all">
                <a:latin typeface="+mn-lt"/>
              </a:rPr>
            </a:br>
            <a:r>
              <a:rPr lang="fr-BE" sz="2400" cap="all">
                <a:latin typeface="+mn-lt"/>
              </a:rPr>
              <a:t>la logique d’intervention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0" y="2060848"/>
            <a:ext cx="8460000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 defTabSz="457200">
              <a:spcBef>
                <a:spcPts val="1800"/>
              </a:spcBef>
              <a:spcAft>
                <a:spcPts val="12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</a:rPr>
              <a:t>Les hypothèses </a:t>
            </a:r>
            <a:r>
              <a:rPr lang="fr-BE" b="0" dirty="0">
                <a:solidFill>
                  <a:srgbClr val="004494"/>
                </a:solidFill>
              </a:rPr>
              <a:t>(implicites) </a:t>
            </a:r>
            <a:r>
              <a:rPr lang="fr-BE" dirty="0">
                <a:solidFill>
                  <a:srgbClr val="004494"/>
                </a:solidFill>
              </a:rPr>
              <a:t>sont-elles toujours valides ? </a:t>
            </a:r>
          </a:p>
          <a:p>
            <a:pPr marL="355600" lvl="1" indent="-355600" defTabSz="457200">
              <a:spcBef>
                <a:spcPts val="1800"/>
              </a:spcBef>
              <a:spcAft>
                <a:spcPts val="12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</a:rPr>
              <a:t>Les capacités institutionnelles sont-elles suffisantes pour “piloter” la stratégie d’intervention ?</a:t>
            </a:r>
          </a:p>
          <a:p>
            <a:pPr marL="355600" lvl="1" indent="-355600" defTabSz="457200">
              <a:spcBef>
                <a:spcPts val="1800"/>
              </a:spcBef>
              <a:spcAft>
                <a:spcPts val="12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</a:rPr>
              <a:t>Quelles sont les relations entre les produits induits de l’AB ? </a:t>
            </a:r>
            <a:r>
              <a:rPr lang="fr-BE" b="0" dirty="0">
                <a:solidFill>
                  <a:srgbClr val="004494"/>
                </a:solidFill>
              </a:rPr>
              <a:t>(contribution à l’amélioration de la gestion macro-économique; services publics améliorés; GFP renforcée; institutions du secteur public renforcées et les politiques / réformes soutenues)</a:t>
            </a:r>
          </a:p>
          <a:p>
            <a:pPr marL="355600" lvl="1" indent="-355600" defTabSz="457200">
              <a:spcBef>
                <a:spcPts val="1800"/>
              </a:spcBef>
              <a:spcAft>
                <a:spcPts val="12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</a:rPr>
              <a:t>Des dérapages ; conséquences imprévues ? 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6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11799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215562"/>
            <a:ext cx="8460000" cy="773278"/>
          </a:xfrm>
        </p:spPr>
        <p:txBody>
          <a:bodyPr/>
          <a:lstStyle/>
          <a:p>
            <a:pPr marL="0"/>
            <a:r>
              <a:rPr lang="fr-BE" sz="2800" cap="all" dirty="0">
                <a:solidFill>
                  <a:srgbClr val="004494"/>
                </a:solidFill>
                <a:latin typeface="+mn-lt"/>
              </a:rPr>
              <a:t>Plan Module 8</a:t>
            </a:r>
          </a:p>
        </p:txBody>
      </p:sp>
      <p:sp>
        <p:nvSpPr>
          <p:cNvPr id="45" name="Content Placeholder 2">
            <a:extLst>
              <a:ext uri="{FF2B5EF4-FFF2-40B4-BE49-F238E27FC236}">
                <a16:creationId xmlns:a16="http://schemas.microsoft.com/office/drawing/2014/main" id="{CB3C7777-2334-4391-9C62-3213EAF2C2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000" y="2276872"/>
            <a:ext cx="8460000" cy="4752528"/>
          </a:xfrm>
        </p:spPr>
        <p:txBody>
          <a:bodyPr/>
          <a:lstStyle/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Cadre de suivi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b="1" i="0" cap="all" dirty="0">
                <a:solidFill>
                  <a:srgbClr val="C00000"/>
                </a:solidFill>
              </a:rPr>
              <a:t>Suivi des conditions d’éligibilité (TF) et des indicateurs de tranche variable (TV)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r>
              <a:rPr lang="fr-BE" sz="2000" i="0" dirty="0">
                <a:solidFill>
                  <a:srgbClr val="004494"/>
                </a:solidFill>
              </a:rPr>
              <a:t>Suivi des valeurs fondamentales et autres</a:t>
            </a:r>
          </a:p>
          <a:p>
            <a:pPr marL="360363" indent="-360363">
              <a:spcBef>
                <a:spcPts val="1200"/>
              </a:spcBef>
              <a:spcAft>
                <a:spcPts val="1200"/>
              </a:spcAft>
              <a:buClrTx/>
              <a:buFontTx/>
              <a:buAutoNum type="arabicPeriod"/>
            </a:pPr>
            <a:endParaRPr lang="fr-BE" sz="2000" i="0" dirty="0">
              <a:solidFill>
                <a:srgbClr val="004494"/>
              </a:solidFill>
            </a:endParaRPr>
          </a:p>
        </p:txBody>
      </p:sp>
      <p:sp>
        <p:nvSpPr>
          <p:cNvPr id="48" name="Espace réservé du numéro de diapositive 9">
            <a:extLst>
              <a:ext uri="{FF2B5EF4-FFF2-40B4-BE49-F238E27FC236}">
                <a16:creationId xmlns:a16="http://schemas.microsoft.com/office/drawing/2014/main" id="{9E6C56E6-8C19-415C-8560-1960B8183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7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7467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052736"/>
            <a:ext cx="8460000" cy="773278"/>
          </a:xfrm>
        </p:spPr>
        <p:txBody>
          <a:bodyPr/>
          <a:lstStyle/>
          <a:p>
            <a:pPr marL="0"/>
            <a:r>
              <a:rPr lang="fr-BE" sz="2400" cap="all">
                <a:latin typeface="+mn-lt"/>
              </a:rPr>
              <a:t>Suivi des </a:t>
            </a:r>
            <a:br>
              <a:rPr lang="fr-BE" sz="2400" cap="all">
                <a:latin typeface="+mn-lt"/>
              </a:rPr>
            </a:br>
            <a:r>
              <a:rPr lang="fr-BE" sz="2400" cap="all">
                <a:latin typeface="+mn-lt"/>
              </a:rPr>
              <a:t>conditions d’éligibilité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8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95D5CF5-F7CF-4625-9E9A-C0C14B26B0A7}"/>
              </a:ext>
            </a:extLst>
          </p:cNvPr>
          <p:cNvSpPr/>
          <p:nvPr/>
        </p:nvSpPr>
        <p:spPr bwMode="auto">
          <a:xfrm>
            <a:off x="2264469" y="2204864"/>
            <a:ext cx="2952000" cy="1620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4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C341ACF-BA24-43A9-8971-5E6F34C60BC1}"/>
              </a:ext>
            </a:extLst>
          </p:cNvPr>
          <p:cNvSpPr txBox="1"/>
          <p:nvPr/>
        </p:nvSpPr>
        <p:spPr>
          <a:xfrm>
            <a:off x="2264469" y="2537810"/>
            <a:ext cx="2952000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0" lvl="1" indent="-171450"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>
                <a:latin typeface="+mn-lt"/>
              </a:rPr>
              <a:t>Progrès satisfaisant dans la mise en œuvre</a:t>
            </a:r>
          </a:p>
          <a:p>
            <a:pPr marL="171450" lvl="1" indent="-171450"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>
                <a:latin typeface="+mn-lt"/>
              </a:rPr>
              <a:t>Pertinence et crédibilité de la stratégie suivante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9503BE3-F8C3-40B6-A3BC-8B34B212D84C}"/>
              </a:ext>
            </a:extLst>
          </p:cNvPr>
          <p:cNvSpPr/>
          <p:nvPr/>
        </p:nvSpPr>
        <p:spPr bwMode="auto">
          <a:xfrm>
            <a:off x="2264469" y="3896992"/>
            <a:ext cx="2952000" cy="1080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400" b="0" i="0" u="none" strike="noStrike" cap="none" normalizeH="0" baseline="0">
              <a:ln>
                <a:noFill/>
              </a:ln>
              <a:effectLst/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5AD8CB2-6B62-407D-9950-3BAF122F9D5A}"/>
              </a:ext>
            </a:extLst>
          </p:cNvPr>
          <p:cNvSpPr/>
          <p:nvPr/>
        </p:nvSpPr>
        <p:spPr bwMode="auto">
          <a:xfrm>
            <a:off x="2264469" y="5049152"/>
            <a:ext cx="2952000" cy="136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4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3" name="Flèche : pentagone 12">
            <a:extLst>
              <a:ext uri="{FF2B5EF4-FFF2-40B4-BE49-F238E27FC236}">
                <a16:creationId xmlns:a16="http://schemas.microsoft.com/office/drawing/2014/main" id="{31451B70-06BA-45B7-B0FC-BDFEC5AF1B96}"/>
              </a:ext>
            </a:extLst>
          </p:cNvPr>
          <p:cNvSpPr/>
          <p:nvPr/>
        </p:nvSpPr>
        <p:spPr bwMode="auto">
          <a:xfrm rot="10800000">
            <a:off x="138009" y="2204864"/>
            <a:ext cx="756000" cy="1620000"/>
          </a:xfrm>
          <a:prstGeom prst="homePlate">
            <a:avLst>
              <a:gd name="adj" fmla="val 50000"/>
            </a:avLst>
          </a:prstGeom>
          <a:solidFill>
            <a:srgbClr val="2D9E48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1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2BD826A-F548-4FFF-BF7D-DADAAF9D9F62}"/>
              </a:ext>
            </a:extLst>
          </p:cNvPr>
          <p:cNvSpPr/>
          <p:nvPr/>
        </p:nvSpPr>
        <p:spPr bwMode="auto">
          <a:xfrm>
            <a:off x="823895" y="2204864"/>
            <a:ext cx="1368000" cy="1620000"/>
          </a:xfrm>
          <a:prstGeom prst="rect">
            <a:avLst/>
          </a:prstGeom>
          <a:solidFill>
            <a:srgbClr val="2D9E48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1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6" name="Flèche : pentagone 15">
            <a:extLst>
              <a:ext uri="{FF2B5EF4-FFF2-40B4-BE49-F238E27FC236}">
                <a16:creationId xmlns:a16="http://schemas.microsoft.com/office/drawing/2014/main" id="{7301D81B-4F56-4D31-AB17-78E2177AC985}"/>
              </a:ext>
            </a:extLst>
          </p:cNvPr>
          <p:cNvSpPr/>
          <p:nvPr/>
        </p:nvSpPr>
        <p:spPr bwMode="auto">
          <a:xfrm rot="10800000">
            <a:off x="138010" y="3896992"/>
            <a:ext cx="756000" cy="1080000"/>
          </a:xfrm>
          <a:prstGeom prst="homePlate">
            <a:avLst/>
          </a:prstGeom>
          <a:solidFill>
            <a:srgbClr val="F5823C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1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3EDE8B5-6797-4070-A7CA-9495D99EABC4}"/>
              </a:ext>
            </a:extLst>
          </p:cNvPr>
          <p:cNvSpPr/>
          <p:nvPr/>
        </p:nvSpPr>
        <p:spPr bwMode="auto">
          <a:xfrm>
            <a:off x="823895" y="3896992"/>
            <a:ext cx="1368000" cy="1080000"/>
          </a:xfrm>
          <a:prstGeom prst="rect">
            <a:avLst/>
          </a:prstGeom>
          <a:solidFill>
            <a:srgbClr val="F5823C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1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19" name="Flèche : pentagone 18">
            <a:extLst>
              <a:ext uri="{FF2B5EF4-FFF2-40B4-BE49-F238E27FC236}">
                <a16:creationId xmlns:a16="http://schemas.microsoft.com/office/drawing/2014/main" id="{BBA4CA69-6A15-4AA4-8504-58B58F0C03B4}"/>
              </a:ext>
            </a:extLst>
          </p:cNvPr>
          <p:cNvSpPr/>
          <p:nvPr/>
        </p:nvSpPr>
        <p:spPr bwMode="auto">
          <a:xfrm rot="10800000">
            <a:off x="138010" y="5049152"/>
            <a:ext cx="756000" cy="1368000"/>
          </a:xfrm>
          <a:prstGeom prst="homePlate">
            <a:avLst/>
          </a:prstGeom>
          <a:solidFill>
            <a:srgbClr val="1FACE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100" b="1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891884A-996D-4244-A4D1-BAC129D23045}"/>
              </a:ext>
            </a:extLst>
          </p:cNvPr>
          <p:cNvSpPr/>
          <p:nvPr/>
        </p:nvSpPr>
        <p:spPr bwMode="auto">
          <a:xfrm>
            <a:off x="823895" y="5049152"/>
            <a:ext cx="1368000" cy="1368000"/>
          </a:xfrm>
          <a:prstGeom prst="rect">
            <a:avLst/>
          </a:prstGeom>
          <a:solidFill>
            <a:srgbClr val="1FACE0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1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75C1E87E-1CD5-4EDB-B903-33CBABA3855B}"/>
              </a:ext>
            </a:extLst>
          </p:cNvPr>
          <p:cNvSpPr txBox="1"/>
          <p:nvPr/>
        </p:nvSpPr>
        <p:spPr>
          <a:xfrm>
            <a:off x="287744" y="2691699"/>
            <a:ext cx="198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800" b="1">
                <a:solidFill>
                  <a:schemeClr val="bg1"/>
                </a:solidFill>
                <a:latin typeface="+mn-lt"/>
              </a:rPr>
              <a:t>Politique publique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6B3B338B-2C46-4B3D-B6E6-BE3BEFEDB7D0}"/>
              </a:ext>
            </a:extLst>
          </p:cNvPr>
          <p:cNvSpPr txBox="1"/>
          <p:nvPr/>
        </p:nvSpPr>
        <p:spPr>
          <a:xfrm>
            <a:off x="287744" y="3975327"/>
            <a:ext cx="1980000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fr-BE" sz="1800" b="1">
                <a:solidFill>
                  <a:schemeClr val="bg1"/>
                </a:solidFill>
                <a:latin typeface="+mn-lt"/>
              </a:rPr>
              <a:t>Stabilité macro-économique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39B0C417-F2A9-4D3B-88DE-DB28C12ECD13}"/>
              </a:ext>
            </a:extLst>
          </p:cNvPr>
          <p:cNvSpPr txBox="1"/>
          <p:nvPr/>
        </p:nvSpPr>
        <p:spPr>
          <a:xfrm>
            <a:off x="287744" y="5271487"/>
            <a:ext cx="1980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sz="1800" b="1">
                <a:solidFill>
                  <a:schemeClr val="bg1"/>
                </a:solidFill>
                <a:latin typeface="+mn-lt"/>
              </a:rPr>
              <a:t>GFP et transparence du budget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C1CEA9F2-570B-44EC-8408-37F9534366C2}"/>
              </a:ext>
            </a:extLst>
          </p:cNvPr>
          <p:cNvSpPr txBox="1"/>
          <p:nvPr/>
        </p:nvSpPr>
        <p:spPr>
          <a:xfrm>
            <a:off x="2264469" y="4067660"/>
            <a:ext cx="2952000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0" lvl="1" indent="-171450"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latin typeface="+mn-lt"/>
              </a:rPr>
              <a:t>Politiques orientées vers la stabilité et visant à restaurer les équilibres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19110E9-5D31-4716-92CE-744EC0D51D29}"/>
              </a:ext>
            </a:extLst>
          </p:cNvPr>
          <p:cNvSpPr/>
          <p:nvPr/>
        </p:nvSpPr>
        <p:spPr bwMode="auto">
          <a:xfrm>
            <a:off x="5292488" y="2204864"/>
            <a:ext cx="3672000" cy="1620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2D9E4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4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601A8B1-AC6D-4026-B1AE-5F7DEDCCE246}"/>
              </a:ext>
            </a:extLst>
          </p:cNvPr>
          <p:cNvSpPr/>
          <p:nvPr/>
        </p:nvSpPr>
        <p:spPr bwMode="auto">
          <a:xfrm>
            <a:off x="5292488" y="3896992"/>
            <a:ext cx="3672000" cy="1080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F5823C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4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FC3C555-3624-45C5-AA2E-0350BDF27CF7}"/>
              </a:ext>
            </a:extLst>
          </p:cNvPr>
          <p:cNvSpPr/>
          <p:nvPr/>
        </p:nvSpPr>
        <p:spPr bwMode="auto">
          <a:xfrm>
            <a:off x="5292488" y="5049152"/>
            <a:ext cx="3672000" cy="1368000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rgbClr val="1FACE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400" b="0" i="0" u="none" strike="noStrike" cap="none" normalizeH="0" baseline="0">
              <a:ln>
                <a:noFill/>
              </a:ln>
              <a:solidFill>
                <a:srgbClr val="0F5494"/>
              </a:solidFill>
              <a:effectLst/>
              <a:latin typeface="+mn-lt"/>
            </a:endParaRP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66F4F133-4873-4100-982B-816C97EE5A4C}"/>
              </a:ext>
            </a:extLst>
          </p:cNvPr>
          <p:cNvSpPr txBox="1"/>
          <p:nvPr/>
        </p:nvSpPr>
        <p:spPr>
          <a:xfrm>
            <a:off x="5292488" y="2204864"/>
            <a:ext cx="3672000" cy="162000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0" lvl="1" indent="-171450"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>
                <a:latin typeface="+mn-lt"/>
              </a:rPr>
              <a:t>Aligné sur le cycle de suivi de la politique du pays partenaire</a:t>
            </a:r>
          </a:p>
          <a:p>
            <a:pPr marL="171450" lvl="1" indent="-171450"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>
                <a:latin typeface="+mn-lt"/>
              </a:rPr>
              <a:t>Dispositions de suivi et évaluation du pays</a:t>
            </a:r>
          </a:p>
          <a:p>
            <a:pPr marL="171450" lvl="1" indent="-171450"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>
                <a:latin typeface="+mn-lt"/>
              </a:rPr>
              <a:t>Qualité de la statistique</a:t>
            </a:r>
          </a:p>
          <a:p>
            <a:pPr marL="171450" lvl="1" indent="-171450">
              <a:buClr>
                <a:srgbClr val="89C765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>
                <a:latin typeface="+mn-lt"/>
              </a:rPr>
              <a:t>Coordonné avec les partenaires de coopération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41F72ACE-89CE-4AE6-95C1-0D1F64B77AF6}"/>
              </a:ext>
            </a:extLst>
          </p:cNvPr>
          <p:cNvSpPr txBox="1"/>
          <p:nvPr/>
        </p:nvSpPr>
        <p:spPr>
          <a:xfrm>
            <a:off x="5292488" y="3959938"/>
            <a:ext cx="3672000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0" lvl="1" indent="-171450"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>
                <a:latin typeface="+mn-lt"/>
              </a:rPr>
              <a:t>Identifier les vulnérabilités du pays aux chocs extérieurs</a:t>
            </a:r>
          </a:p>
          <a:p>
            <a:pPr marL="171450" lvl="1" indent="-171450">
              <a:buClr>
                <a:srgbClr val="F5823C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>
                <a:latin typeface="+mn-lt"/>
              </a:rPr>
              <a:t>Coordonner avec le FMI (‘conforme’ ou lettre  de confort / d’évaluation)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98EF51B8-DB63-45C6-9A8D-B2FC0C27B82B}"/>
              </a:ext>
            </a:extLst>
          </p:cNvPr>
          <p:cNvSpPr txBox="1"/>
          <p:nvPr/>
        </p:nvSpPr>
        <p:spPr>
          <a:xfrm>
            <a:off x="2264469" y="5256099"/>
            <a:ext cx="2952000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0" lvl="1" indent="-171450"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 dirty="0">
                <a:latin typeface="+mn-lt"/>
              </a:rPr>
              <a:t>Progrès dans la mise en œuvre des réformes; Accès satisfaisant aux informations budgétaires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3FB74FA7-8149-416A-8BBB-28E3E53BD2F6}"/>
              </a:ext>
            </a:extLst>
          </p:cNvPr>
          <p:cNvSpPr txBox="1"/>
          <p:nvPr/>
        </p:nvSpPr>
        <p:spPr>
          <a:xfrm>
            <a:off x="5292488" y="5256099"/>
            <a:ext cx="3672000" cy="95410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171450" lvl="1" indent="-171450"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>
                <a:latin typeface="+mn-lt"/>
              </a:rPr>
              <a:t>Tableau de suivi de la GFP.</a:t>
            </a:r>
          </a:p>
          <a:p>
            <a:pPr marL="171450" lvl="1" indent="-171450"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>
                <a:latin typeface="+mn-lt"/>
              </a:rPr>
              <a:t>Aligné sur le cycle budgétaire du pays partenaire.</a:t>
            </a:r>
          </a:p>
          <a:p>
            <a:pPr marL="171450" lvl="1" indent="-171450">
              <a:buClr>
                <a:srgbClr val="1FACE0"/>
              </a:buClr>
              <a:buFont typeface="EC Square Sans Pro" panose="020B0506040000020004" pitchFamily="34" charset="0"/>
              <a:buChar char="‣"/>
              <a:defRPr/>
            </a:pPr>
            <a:r>
              <a:rPr lang="fr-BE" sz="1400">
                <a:latin typeface="+mn-lt"/>
              </a:rPr>
              <a:t>Attention à la MRFN</a:t>
            </a:r>
          </a:p>
        </p:txBody>
      </p:sp>
      <p:sp>
        <p:nvSpPr>
          <p:cNvPr id="35" name="Title 1">
            <a:extLst>
              <a:ext uri="{FF2B5EF4-FFF2-40B4-BE49-F238E27FC236}">
                <a16:creationId xmlns:a16="http://schemas.microsoft.com/office/drawing/2014/main" id="{3D4DC76C-852F-4B6C-B1DF-1C55D127A95D}"/>
              </a:ext>
            </a:extLst>
          </p:cNvPr>
          <p:cNvSpPr txBox="1">
            <a:spLocks/>
          </p:cNvSpPr>
          <p:nvPr/>
        </p:nvSpPr>
        <p:spPr bwMode="auto">
          <a:xfrm>
            <a:off x="2264468" y="1700808"/>
            <a:ext cx="2952000" cy="773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ＭＳ Ｐゴシック" charset="0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marL="0" algn="ctr"/>
            <a:r>
              <a:rPr lang="fr-BE" sz="1600" kern="0" cap="all" dirty="0">
                <a:latin typeface="+mn-lt"/>
              </a:rPr>
              <a:t>Evaluations</a:t>
            </a:r>
          </a:p>
        </p:txBody>
      </p:sp>
      <p:sp>
        <p:nvSpPr>
          <p:cNvPr id="36" name="Title 1">
            <a:extLst>
              <a:ext uri="{FF2B5EF4-FFF2-40B4-BE49-F238E27FC236}">
                <a16:creationId xmlns:a16="http://schemas.microsoft.com/office/drawing/2014/main" id="{8963D8E1-FE0D-4341-968D-E5D30B7E0FC7}"/>
              </a:ext>
            </a:extLst>
          </p:cNvPr>
          <p:cNvSpPr txBox="1">
            <a:spLocks/>
          </p:cNvSpPr>
          <p:nvPr/>
        </p:nvSpPr>
        <p:spPr bwMode="auto">
          <a:xfrm>
            <a:off x="5289041" y="1700808"/>
            <a:ext cx="3672000" cy="7732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+mj-lt"/>
                <a:ea typeface="+mj-ea"/>
                <a:cs typeface="ＭＳ Ｐゴシック" charset="0"/>
              </a:defRPr>
            </a:lvl1pPr>
            <a:lvl2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2pPr>
            <a:lvl3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3pPr>
            <a:lvl4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4pPr>
            <a:lvl5pPr marL="358775" indent="-358775" algn="l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  <a:cs typeface="ＭＳ Ｐゴシック" charset="0"/>
              </a:defRPr>
            </a:lvl5pPr>
            <a:lvl6pPr marL="8159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6pPr>
            <a:lvl7pPr marL="12731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7pPr>
            <a:lvl8pPr marL="17303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8pPr>
            <a:lvl9pPr marL="2187575" algn="l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0F5494"/>
                </a:solidFill>
                <a:latin typeface="Verdana" charset="0"/>
                <a:ea typeface="ＭＳ Ｐゴシック" charset="0"/>
              </a:defRPr>
            </a:lvl9pPr>
          </a:lstStyle>
          <a:p>
            <a:pPr marL="0" algn="ctr"/>
            <a:r>
              <a:rPr lang="fr-BE" sz="1600" kern="0" cap="all" dirty="0">
                <a:latin typeface="+mn-lt"/>
              </a:rPr>
              <a:t>Conditions</a:t>
            </a:r>
            <a:endParaRPr lang="fr-BE" sz="1800" kern="0" cap="all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12497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 animBg="1"/>
      <p:bldP spid="11" grpId="0" animBg="1"/>
      <p:bldP spid="13" grpId="0" animBg="1"/>
      <p:bldP spid="14" grpId="0" animBg="1"/>
      <p:bldP spid="16" grpId="0" animBg="1"/>
      <p:bldP spid="17" grpId="0" animBg="1"/>
      <p:bldP spid="19" grpId="0" animBg="1"/>
      <p:bldP spid="20" grpId="0" animBg="1"/>
      <p:bldP spid="21" grpId="0"/>
      <p:bldP spid="22" grpId="0"/>
      <p:bldP spid="23" grpId="0"/>
      <p:bldP spid="24" grpId="0"/>
      <p:bldP spid="26" grpId="0" animBg="1"/>
      <p:bldP spid="27" grpId="0" animBg="1"/>
      <p:bldP spid="28" grpId="0" animBg="1"/>
      <p:bldP spid="29" grpId="0"/>
      <p:bldP spid="30" grpId="0"/>
      <p:bldP spid="31" grpId="0"/>
      <p:bldP spid="34" grpId="0"/>
      <p:bldP spid="35" grpId="0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03E0D6-69B1-420E-B2B6-D647BE51E51F}"/>
              </a:ext>
            </a:extLst>
          </p:cNvPr>
          <p:cNvSpPr/>
          <p:nvPr/>
        </p:nvSpPr>
        <p:spPr bwMode="auto">
          <a:xfrm>
            <a:off x="0" y="4857428"/>
            <a:ext cx="9144000" cy="2000572"/>
          </a:xfrm>
          <a:prstGeom prst="rect">
            <a:avLst/>
          </a:prstGeom>
          <a:gradFill flip="none" rotWithShape="1">
            <a:gsLst>
              <a:gs pos="0">
                <a:srgbClr val="284492">
                  <a:alpha val="55000"/>
                </a:srgbClr>
              </a:gs>
              <a:gs pos="100000">
                <a:schemeClr val="bg1"/>
              </a:gs>
            </a:gsLst>
            <a:lin ang="162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175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BE" sz="1200" b="0" i="0" u="none" strike="noStrike" cap="none" normalizeH="0" baseline="0">
              <a:ln>
                <a:noFill/>
              </a:ln>
              <a:solidFill>
                <a:srgbClr val="2D9E48"/>
              </a:solidFill>
              <a:effectLst/>
              <a:latin typeface="+mn-lt"/>
            </a:endParaRPr>
          </a:p>
        </p:txBody>
      </p:sp>
      <p:sp>
        <p:nvSpPr>
          <p:cNvPr id="43" name="Title 1">
            <a:extLst>
              <a:ext uri="{FF2B5EF4-FFF2-40B4-BE49-F238E27FC236}">
                <a16:creationId xmlns:a16="http://schemas.microsoft.com/office/drawing/2014/main" id="{9EB7C0A4-D995-4BE4-BB95-63CD38C76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000" y="1052736"/>
            <a:ext cx="8460000" cy="773278"/>
          </a:xfrm>
        </p:spPr>
        <p:txBody>
          <a:bodyPr/>
          <a:lstStyle/>
          <a:p>
            <a:pPr marL="0"/>
            <a:r>
              <a:rPr lang="fr-BE" sz="2400" cap="all">
                <a:latin typeface="+mn-lt"/>
              </a:rPr>
              <a:t>Fréquence</a:t>
            </a: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51467D5D-AA67-4739-8709-FDB0DC9AA8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000" y="2000572"/>
            <a:ext cx="8460000" cy="479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bg1"/>
              </a:buClr>
              <a:buChar char="•"/>
              <a:defRPr sz="2400" i="1">
                <a:solidFill>
                  <a:srgbClr val="0F5494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009FBA"/>
              </a:buClr>
              <a:buChar char="•"/>
              <a:defRPr sz="2000" b="1">
                <a:solidFill>
                  <a:srgbClr val="0F5494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defRPr sz="1400">
                <a:solidFill>
                  <a:srgbClr val="0F5494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355600" lvl="1" indent="-355600" defTabSz="457200">
              <a:spcBef>
                <a:spcPts val="1200"/>
              </a:spcBef>
              <a:spcAft>
                <a:spcPts val="6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</a:rPr>
              <a:t>Macro : Si programme avec le FMI: deux x an. </a:t>
            </a:r>
            <a:r>
              <a:rPr lang="fr-BE" b="0" dirty="0">
                <a:solidFill>
                  <a:srgbClr val="004494"/>
                </a:solidFill>
              </a:rPr>
              <a:t>Si non 1 x par an (Art IV ou rapport Banque centrale). </a:t>
            </a:r>
          </a:p>
          <a:p>
            <a:pPr marL="355600" lvl="1" indent="-355600" defTabSz="457200">
              <a:spcBef>
                <a:spcPts val="1200"/>
              </a:spcBef>
              <a:spcAft>
                <a:spcPts val="6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</a:rPr>
              <a:t>Rapport sur la GFP combine GFP avec transparence et contrôle. </a:t>
            </a:r>
          </a:p>
          <a:p>
            <a:pPr marL="355600" lvl="1" indent="-355600" defTabSz="457200">
              <a:spcBef>
                <a:spcPts val="1200"/>
              </a:spcBef>
              <a:spcAft>
                <a:spcPts val="6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</a:rPr>
              <a:t>L’actualisation du rapport sur la GFP est déterminée par le niveau de risque établi dans le CGR : Actualisation chaque année si les risques GFP sont substantiels ou élevés / Actualisation chaque trois (3) années quand les risques GFP sont faibles ou modérés. </a:t>
            </a:r>
          </a:p>
          <a:p>
            <a:pPr marL="355600" lvl="1" indent="-355600" defTabSz="457200">
              <a:spcBef>
                <a:spcPts val="1200"/>
              </a:spcBef>
              <a:spcAft>
                <a:spcPts val="600"/>
              </a:spcAft>
              <a:buClr>
                <a:srgbClr val="004494"/>
              </a:buClr>
              <a:buSzPct val="100000"/>
              <a:buFont typeface="EC Square Sans Pro" panose="020B0506040000020004" pitchFamily="34" charset="0"/>
              <a:buChar char="‣"/>
              <a:defRPr/>
            </a:pPr>
            <a:r>
              <a:rPr lang="fr-BE" dirty="0">
                <a:solidFill>
                  <a:srgbClr val="004494"/>
                </a:solidFill>
              </a:rPr>
              <a:t>Soumettre le rapport sur la GFP </a:t>
            </a:r>
            <a:r>
              <a:rPr lang="fr-BE" b="0" dirty="0">
                <a:solidFill>
                  <a:srgbClr val="004494"/>
                </a:solidFill>
              </a:rPr>
              <a:t>(un par pays) </a:t>
            </a:r>
            <a:r>
              <a:rPr lang="fr-BE" dirty="0">
                <a:solidFill>
                  <a:srgbClr val="004494"/>
                </a:solidFill>
              </a:rPr>
              <a:t>pour chaque contrat d’AB et requête de décaissement </a:t>
            </a:r>
            <a:r>
              <a:rPr lang="fr-BE" b="0" dirty="0">
                <a:solidFill>
                  <a:srgbClr val="004494"/>
                </a:solidFill>
              </a:rPr>
              <a:t>(tableau de suivi, annexe 3)</a:t>
            </a:r>
          </a:p>
        </p:txBody>
      </p:sp>
      <p:sp>
        <p:nvSpPr>
          <p:cNvPr id="10" name="Espace réservé du numéro de diapositive 9">
            <a:extLst>
              <a:ext uri="{FF2B5EF4-FFF2-40B4-BE49-F238E27FC236}">
                <a16:creationId xmlns:a16="http://schemas.microsoft.com/office/drawing/2014/main" id="{0F145ABD-FA89-4BDB-A080-61057BC50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48264" y="6525344"/>
            <a:ext cx="2133600" cy="476250"/>
          </a:xfrm>
        </p:spPr>
        <p:txBody>
          <a:bodyPr/>
          <a:lstStyle/>
          <a:p>
            <a:fld id="{37B83C0C-BC65-4367-9B8A-060D4801009D}" type="slidenum">
              <a:rPr lang="fr-BE" sz="1100" b="1" smtClean="0">
                <a:solidFill>
                  <a:schemeClr val="bg1"/>
                </a:solidFill>
                <a:latin typeface="+mn-lt"/>
              </a:rPr>
              <a:pPr/>
              <a:t>9</a:t>
            </a:fld>
            <a:endParaRPr lang="fr-BE" sz="1100" b="1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62930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theme/theme1.xml><?xml version="1.0" encoding="utf-8"?>
<a:theme xmlns:a="http://schemas.openxmlformats.org/drawingml/2006/main" name="1_Slide_Master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ＭＳ Ｐゴシック"/>
        <a:cs typeface=""/>
      </a:majorFont>
      <a:minorFont>
        <a:latin typeface="Verdan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rgbClr val="0F5494"/>
            </a:solidFill>
            <a:effectLst/>
            <a:latin typeface="Verdana" charset="0"/>
            <a:ea typeface="ＭＳ Ｐゴシック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10523</TotalTime>
  <Words>1033</Words>
  <Application>Microsoft Office PowerPoint</Application>
  <PresentationFormat>On-screen Show (4:3)</PresentationFormat>
  <Paragraphs>149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ＭＳ Ｐゴシック</vt:lpstr>
      <vt:lpstr>Arial</vt:lpstr>
      <vt:lpstr>EC Square Sans Pro</vt:lpstr>
      <vt:lpstr>Verdana</vt:lpstr>
      <vt:lpstr>Wingdings</vt:lpstr>
      <vt:lpstr>1_Slide_Master</vt:lpstr>
      <vt:lpstr>Appui Budgétaire</vt:lpstr>
      <vt:lpstr>Plan Module 8</vt:lpstr>
      <vt:lpstr>Problématiques principales relatives aux cadres de suivi / évaluation de la performance</vt:lpstr>
      <vt:lpstr>Cadre de suivi</vt:lpstr>
      <vt:lpstr>Suivi du programme d’AB : un processus continu</vt:lpstr>
      <vt:lpstr>Suivi de  la logique d’intervention</vt:lpstr>
      <vt:lpstr>Plan Module 8</vt:lpstr>
      <vt:lpstr>Suivi des  conditions d’éligibilité</vt:lpstr>
      <vt:lpstr>Fréquence</vt:lpstr>
      <vt:lpstr>Suivi des  indicateurs de tranche variable</vt:lpstr>
      <vt:lpstr>Plan Module 8</vt:lpstr>
      <vt:lpstr>Suivi des valeurs fondamentales</vt:lpstr>
      <vt:lpstr>Si la situation  dérape : réponse progressive et proportionnelle</vt:lpstr>
      <vt:lpstr>Suivi du dialogue  et mesures complémentaires</vt:lpstr>
      <vt:lpstr>PowerPoint Presentation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ADE</dc:creator>
  <cp:lastModifiedBy>Florence Brosset-Heckel</cp:lastModifiedBy>
  <cp:revision>563</cp:revision>
  <dcterms:created xsi:type="dcterms:W3CDTF">2011-10-28T10:25:18Z</dcterms:created>
  <dcterms:modified xsi:type="dcterms:W3CDTF">2018-08-30T08:39:56Z</dcterms:modified>
</cp:coreProperties>
</file>