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72" r:id="rId1"/>
  </p:sldMasterIdLst>
  <p:notesMasterIdLst>
    <p:notesMasterId r:id="rId23"/>
  </p:notesMasterIdLst>
  <p:handoutMasterIdLst>
    <p:handoutMasterId r:id="rId24"/>
  </p:handoutMasterIdLst>
  <p:sldIdLst>
    <p:sldId id="258" r:id="rId2"/>
    <p:sldId id="272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75" r:id="rId16"/>
    <p:sldId id="299" r:id="rId17"/>
    <p:sldId id="300" r:id="rId18"/>
    <p:sldId id="301" r:id="rId19"/>
    <p:sldId id="302" r:id="rId20"/>
    <p:sldId id="303" r:id="rId21"/>
    <p:sldId id="304" r:id="rId22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cilia Cortese" initials="CC" lastIdx="1" clrIdx="0">
    <p:extLst>
      <p:ext uri="{19B8F6BF-5375-455C-9EA6-DF929625EA0E}">
        <p15:presenceInfo xmlns:p15="http://schemas.microsoft.com/office/powerpoint/2012/main" userId="S-1-5-21-3696899713-1092277557-3387184092-2275" providerId="AD"/>
      </p:ext>
    </p:extLst>
  </p:cmAuthor>
  <p:cmAuthor id="2" name="Florence Brosset-Heckel" initials="FB" lastIdx="1" clrIdx="1">
    <p:extLst>
      <p:ext uri="{19B8F6BF-5375-455C-9EA6-DF929625EA0E}">
        <p15:presenceInfo xmlns:p15="http://schemas.microsoft.com/office/powerpoint/2012/main" userId="S-1-12-1-3149515318-1160582553-765632182-25588534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1FACE0"/>
    <a:srgbClr val="FDB932"/>
    <a:srgbClr val="F5823C"/>
    <a:srgbClr val="2D9E48"/>
    <a:srgbClr val="FFD624"/>
    <a:srgbClr val="2D5EC1"/>
    <a:srgbClr val="3E6FD2"/>
    <a:srgbClr val="F17C65"/>
    <a:srgbClr val="7F1E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02" autoAdjust="0"/>
    <p:restoredTop sz="83181" autoAdjust="0"/>
  </p:normalViewPr>
  <p:slideViewPr>
    <p:cSldViewPr>
      <p:cViewPr varScale="1">
        <p:scale>
          <a:sx n="69" d="100"/>
          <a:sy n="69" d="100"/>
        </p:scale>
        <p:origin x="1445" y="3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30FC150-3BFE-4D28-A39B-2AF66E0811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6519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21F286C-2FE4-4561-9DC2-6F2D0E2A97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82757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649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315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3188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1234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981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8675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4042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5959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987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6933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533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6164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050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355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554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1367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103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598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197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F397374-FFED-4283-B087-0C6DD4EB9D19}" type="slidenum">
              <a:rPr lang="en-GB">
                <a:solidFill>
                  <a:srgbClr val="FFFFFF"/>
                </a:solidFill>
              </a:rPr>
              <a:pPr/>
              <a:t>‹#›</a:t>
            </a:fld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140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118AE-C847-402C-9085-059A323F5C7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655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DF6EF-A12F-419C-A27B-ECF9C4D0DC3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426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E660EA-3F67-4F0F-8CA3-0689CF6FE49B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1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83C0C-BC65-4367-9B8A-060D4801009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84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31744-F467-4931-A657-D41D7AA53879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445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0E1D-0405-4A7C-BA37-9F37509426C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88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502AF-40B9-4FC6-8B1E-970A2E366E3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407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52376-05C3-49F6-9F29-C997789D0F0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93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82F08-E945-4099-B772-D26321793139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72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23F8-2FEF-4843-9CDF-8BC54AFF927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2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399-8D94-4DF9-BD72-1C280334067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 eaLnBrk="1" hangingPunct="1"/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 eaLnBrk="1" hangingPunct="1"/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 eaLnBrk="1" hangingPunct="1"/>
            <a:fld id="{602768D2-4A8B-4330-BAE2-D1472A5B1CDF}" type="slidenum">
              <a:rPr lang="en-GB">
                <a:solidFill>
                  <a:srgbClr val="000000"/>
                </a:solidFill>
              </a:rPr>
              <a:pPr eaLnBrk="1" hangingPunct="1"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2997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</p:sldLayoutIdLst>
  <p:hf hdr="0" ftr="0" dt="0"/>
  <p:txStyles>
    <p:titleStyle>
      <a:lvl1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GCW8EzTQ-I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5850539-7066-47AD-98AB-308808A46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65400"/>
            <a:ext cx="9180512" cy="790575"/>
          </a:xfrm>
        </p:spPr>
        <p:txBody>
          <a:bodyPr/>
          <a:lstStyle/>
          <a:p>
            <a:pPr algn="ctr"/>
            <a:r>
              <a:rPr lang="fr-BE" sz="6000" dirty="0">
                <a:latin typeface="+mj-lt"/>
              </a:rPr>
              <a:t>Appui Budgétaire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3716338"/>
            <a:ext cx="8532812" cy="23050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fr-BE" dirty="0">
                <a:ea typeface="+mn-ea"/>
                <a:cs typeface="+mn-cs"/>
              </a:rPr>
              <a:t>Module 9</a:t>
            </a:r>
          </a:p>
          <a:p>
            <a:pPr algn="ctr" eaLnBrk="1" hangingPunct="1">
              <a:defRPr/>
            </a:pPr>
            <a:endParaRPr lang="fr-BE" dirty="0">
              <a:ea typeface="+mn-ea"/>
              <a:cs typeface="+mn-cs"/>
            </a:endParaRPr>
          </a:p>
          <a:p>
            <a:pPr algn="ctr" eaLnBrk="1" hangingPunct="1">
              <a:defRPr/>
            </a:pPr>
            <a:r>
              <a:rPr lang="fr-BE" sz="3600" dirty="0"/>
              <a:t>Décaissement</a:t>
            </a:r>
            <a:endParaRPr lang="en-GB" b="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598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99538"/>
            <a:ext cx="8460000" cy="773278"/>
          </a:xfrm>
        </p:spPr>
        <p:txBody>
          <a:bodyPr/>
          <a:lstStyle/>
          <a:p>
            <a:pPr marL="0"/>
            <a:r>
              <a:rPr lang="fr-BE" sz="2000" cap="all">
                <a:solidFill>
                  <a:srgbClr val="004494"/>
                </a:solidFill>
                <a:latin typeface="+mn-lt"/>
              </a:rPr>
              <a:t>QUAND préparer </a:t>
            </a:r>
            <a:br>
              <a:rPr lang="fr-BE" sz="2000" cap="all">
                <a:solidFill>
                  <a:srgbClr val="004494"/>
                </a:solidFill>
                <a:latin typeface="+mn-lt"/>
              </a:rPr>
            </a:br>
            <a:r>
              <a:rPr lang="fr-BE" sz="2000" cap="all">
                <a:solidFill>
                  <a:srgbClr val="004494"/>
                </a:solidFill>
                <a:latin typeface="+mn-lt"/>
              </a:rPr>
              <a:t>un dossier de décaissement ?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10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C119E4-8368-4C21-A5F6-86749CA96EC8}"/>
              </a:ext>
            </a:extLst>
          </p:cNvPr>
          <p:cNvSpPr/>
          <p:nvPr/>
        </p:nvSpPr>
        <p:spPr>
          <a:xfrm>
            <a:off x="342000" y="1916832"/>
            <a:ext cx="8460000" cy="31547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342900" lvl="1" indent="-342900" defTabSz="457200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Pct val="100000"/>
              <a:buFont typeface="+mj-lt"/>
              <a:buAutoNum type="alphaUcPeriod"/>
              <a:defRPr/>
            </a:pPr>
            <a:r>
              <a:rPr lang="fr-BE" sz="2000" b="1" dirty="0">
                <a:latin typeface="+mn-lt"/>
              </a:rPr>
              <a:t>Etape d’évaluation. </a:t>
            </a:r>
          </a:p>
          <a:p>
            <a:pPr marL="342900" lvl="1" indent="-342900" defTabSz="457200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Pct val="100000"/>
              <a:buFont typeface="+mj-lt"/>
              <a:buAutoNum type="alphaUcPeriod"/>
              <a:defRPr/>
            </a:pPr>
            <a:r>
              <a:rPr lang="fr-BE" sz="2000" b="1" dirty="0">
                <a:latin typeface="+mn-lt"/>
              </a:rPr>
              <a:t>Enregistrer et archiver l’ensemble des rapports relatifs à la mise en œuvre du contrat d’AB. </a:t>
            </a:r>
          </a:p>
          <a:p>
            <a:pPr marL="0" lvl="1" defTabSz="457200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Pct val="100000"/>
              <a:defRPr/>
            </a:pPr>
            <a:endParaRPr lang="fr-BE" sz="300" b="1" dirty="0">
              <a:latin typeface="+mn-lt"/>
            </a:endParaRP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rgbClr val="004494"/>
                </a:solidFill>
                <a:latin typeface="+mn-lt"/>
              </a:rPr>
              <a:t>Préparation de la requête en vue du décaissement </a:t>
            </a:r>
            <a:r>
              <a:rPr lang="fr-BE" sz="1600" dirty="0">
                <a:solidFill>
                  <a:srgbClr val="004494"/>
                </a:solidFill>
                <a:latin typeface="+mn-lt"/>
              </a:rPr>
              <a:t>(plusieurs échanges possibles entre pays partenaire, délégation et siège)</a:t>
            </a:r>
            <a:r>
              <a:rPr lang="fr-BE" sz="1600" b="1" dirty="0">
                <a:solidFill>
                  <a:srgbClr val="004494"/>
                </a:solidFill>
                <a:latin typeface="+mn-lt"/>
              </a:rPr>
              <a:t>. 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rgbClr val="004494"/>
                </a:solidFill>
                <a:latin typeface="+mn-lt"/>
              </a:rPr>
              <a:t>Analyse de la requête du pays partenaire par la délégation. 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rgbClr val="004494"/>
                </a:solidFill>
                <a:latin typeface="+mn-lt"/>
              </a:rPr>
              <a:t>Examen de l’analyse de la Délégation UE par le siège et préparation d’un dossier pour approbation</a:t>
            </a:r>
          </a:p>
        </p:txBody>
      </p:sp>
      <p:sp>
        <p:nvSpPr>
          <p:cNvPr id="6" name="Afgeronde rechthoek 4">
            <a:extLst>
              <a:ext uri="{FF2B5EF4-FFF2-40B4-BE49-F238E27FC236}">
                <a16:creationId xmlns:a16="http://schemas.microsoft.com/office/drawing/2014/main" id="{93801971-F401-416A-833A-A5D89B441479}"/>
              </a:ext>
            </a:extLst>
          </p:cNvPr>
          <p:cNvSpPr/>
          <p:nvPr/>
        </p:nvSpPr>
        <p:spPr bwMode="auto">
          <a:xfrm>
            <a:off x="431540" y="5517232"/>
            <a:ext cx="8280920" cy="800001"/>
          </a:xfrm>
          <a:prstGeom prst="roundRect">
            <a:avLst/>
          </a:prstGeom>
          <a:solidFill>
            <a:srgbClr val="0F5494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 eaLnBrk="1" hangingPunct="1"/>
            <a:r>
              <a:rPr lang="fr-BE" sz="1800" b="1">
                <a:solidFill>
                  <a:schemeClr val="bg1"/>
                </a:solidFill>
                <a:latin typeface="+mn-lt"/>
              </a:rPr>
              <a:t>Suivi régulier du calendrier tel que prévu dans la convention de financement, les DTA et (autres) annexes.</a:t>
            </a:r>
            <a:endParaRPr kumimoji="0" lang="fr-BE" sz="18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riangle isocèle 6">
            <a:extLst>
              <a:ext uri="{FF2B5EF4-FFF2-40B4-BE49-F238E27FC236}">
                <a16:creationId xmlns:a16="http://schemas.microsoft.com/office/drawing/2014/main" id="{4F15415A-436C-4024-B4F6-BF5E8A95AB3A}"/>
              </a:ext>
            </a:extLst>
          </p:cNvPr>
          <p:cNvSpPr/>
          <p:nvPr/>
        </p:nvSpPr>
        <p:spPr bwMode="auto">
          <a:xfrm flipV="1">
            <a:off x="3456000" y="5150387"/>
            <a:ext cx="2232000" cy="216000"/>
          </a:xfrm>
          <a:prstGeom prst="triangle">
            <a:avLst>
              <a:gd name="adj" fmla="val 50000"/>
            </a:avLst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689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43554"/>
            <a:ext cx="8460000" cy="773278"/>
          </a:xfrm>
        </p:spPr>
        <p:txBody>
          <a:bodyPr/>
          <a:lstStyle/>
          <a:p>
            <a:pPr marL="0"/>
            <a:r>
              <a:rPr lang="fr-BE" sz="2000" cap="all">
                <a:solidFill>
                  <a:srgbClr val="004494"/>
                </a:solidFill>
                <a:latin typeface="+mn-lt"/>
              </a:rPr>
              <a:t>comment préparer </a:t>
            </a:r>
            <a:br>
              <a:rPr lang="fr-BE" sz="2000" cap="all">
                <a:solidFill>
                  <a:srgbClr val="004494"/>
                </a:solidFill>
                <a:latin typeface="+mn-lt"/>
              </a:rPr>
            </a:br>
            <a:r>
              <a:rPr lang="fr-BE" sz="2000" cap="all">
                <a:solidFill>
                  <a:srgbClr val="004494"/>
                </a:solidFill>
                <a:latin typeface="+mn-lt"/>
              </a:rPr>
              <a:t>un dossier de décaissement ?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11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C119E4-8368-4C21-A5F6-86749CA96EC8}"/>
              </a:ext>
            </a:extLst>
          </p:cNvPr>
          <p:cNvSpPr/>
          <p:nvPr/>
        </p:nvSpPr>
        <p:spPr>
          <a:xfrm>
            <a:off x="342000" y="2057067"/>
            <a:ext cx="8460000" cy="417037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355600" lvl="1" indent="-355600" defTabSz="457200">
              <a:spcBef>
                <a:spcPts val="1200"/>
              </a:spcBef>
              <a:spcAft>
                <a:spcPts val="18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2000" b="1" dirty="0">
                <a:solidFill>
                  <a:srgbClr val="004494"/>
                </a:solidFill>
                <a:latin typeface="+mn-lt"/>
              </a:rPr>
              <a:t>Evaluation des conditions générales pour l’éligibilité continue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18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2000" b="1" dirty="0">
                <a:solidFill>
                  <a:srgbClr val="004494"/>
                </a:solidFill>
                <a:latin typeface="+mn-lt"/>
              </a:rPr>
              <a:t>Evaluation des conditions</a:t>
            </a:r>
          </a:p>
          <a:p>
            <a:pPr marL="809625" lvl="1" indent="-457200" defTabSz="457200">
              <a:spcBef>
                <a:spcPts val="0"/>
              </a:spcBef>
              <a:spcAft>
                <a:spcPts val="1800"/>
              </a:spcAft>
              <a:buClr>
                <a:srgbClr val="004494"/>
              </a:buClr>
              <a:buSzPct val="100000"/>
              <a:buFont typeface="+mj-lt"/>
              <a:buAutoNum type="alphaLcPeriod"/>
              <a:defRPr/>
            </a:pPr>
            <a:r>
              <a:rPr lang="fr-BE" sz="1600" b="1" dirty="0">
                <a:solidFill>
                  <a:srgbClr val="004494"/>
                </a:solidFill>
                <a:latin typeface="+mn-lt"/>
              </a:rPr>
              <a:t>Éligibilité continue</a:t>
            </a:r>
          </a:p>
          <a:p>
            <a:pPr marL="809625" lvl="1" indent="-457200" defTabSz="457200">
              <a:spcBef>
                <a:spcPts val="0"/>
              </a:spcBef>
              <a:spcAft>
                <a:spcPts val="1800"/>
              </a:spcAft>
              <a:buClr>
                <a:srgbClr val="004494"/>
              </a:buClr>
              <a:buSzPct val="100000"/>
              <a:buFont typeface="+mj-lt"/>
              <a:buAutoNum type="alphaLcPeriod"/>
              <a:defRPr/>
            </a:pPr>
            <a:r>
              <a:rPr lang="fr-BE" sz="1600" b="1" dirty="0">
                <a:solidFill>
                  <a:srgbClr val="004494"/>
                </a:solidFill>
                <a:latin typeface="+mn-lt"/>
              </a:rPr>
              <a:t>Cibles pour les tranches variables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18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2000" b="1" dirty="0">
                <a:solidFill>
                  <a:srgbClr val="004494"/>
                </a:solidFill>
                <a:latin typeface="+mn-lt"/>
              </a:rPr>
              <a:t>Sources de vérification comme indiquées dans la convention de financement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18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2000" b="1" dirty="0">
                <a:solidFill>
                  <a:srgbClr val="004494"/>
                </a:solidFill>
                <a:latin typeface="+mn-lt"/>
              </a:rPr>
              <a:t>Calculs</a:t>
            </a:r>
          </a:p>
        </p:txBody>
      </p:sp>
    </p:spTree>
    <p:extLst>
      <p:ext uri="{BB962C8B-B14F-4D97-AF65-F5344CB8AC3E}">
        <p14:creationId xmlns:p14="http://schemas.microsoft.com/office/powerpoint/2010/main" val="174878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43554"/>
            <a:ext cx="8460000" cy="773278"/>
          </a:xfrm>
        </p:spPr>
        <p:txBody>
          <a:bodyPr/>
          <a:lstStyle/>
          <a:p>
            <a:pPr marL="0"/>
            <a:r>
              <a:rPr lang="fr-BE" sz="2000" cap="all" dirty="0">
                <a:solidFill>
                  <a:srgbClr val="004494"/>
                </a:solidFill>
                <a:latin typeface="+mn-lt"/>
              </a:rPr>
              <a:t>QUELS documents </a:t>
            </a:r>
            <a:br>
              <a:rPr lang="fr-BE" sz="2000" cap="all" dirty="0">
                <a:solidFill>
                  <a:srgbClr val="004494"/>
                </a:solidFill>
                <a:latin typeface="+mn-lt"/>
              </a:rPr>
            </a:br>
            <a:r>
              <a:rPr lang="fr-BE" sz="2000" cap="all" dirty="0">
                <a:solidFill>
                  <a:srgbClr val="004494"/>
                </a:solidFill>
                <a:latin typeface="+mn-lt"/>
              </a:rPr>
              <a:t>mettre au dossier de décaissement ?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12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573ACB-AB4A-473C-819D-097BA38C7ADD}"/>
              </a:ext>
            </a:extLst>
          </p:cNvPr>
          <p:cNvSpPr/>
          <p:nvPr/>
        </p:nvSpPr>
        <p:spPr bwMode="auto">
          <a:xfrm>
            <a:off x="2870074" y="1992966"/>
            <a:ext cx="6012000" cy="252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A215FF6-199A-4679-BC45-84F529A2436C}"/>
              </a:ext>
            </a:extLst>
          </p:cNvPr>
          <p:cNvSpPr txBox="1"/>
          <p:nvPr/>
        </p:nvSpPr>
        <p:spPr>
          <a:xfrm>
            <a:off x="3024488" y="2000572"/>
            <a:ext cx="5940000" cy="25047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lvl="1" indent="-171450" eaLnBrk="1" hangingPunct="1">
              <a:lnSpc>
                <a:spcPct val="110000"/>
              </a:lnSpc>
              <a:buClr>
                <a:srgbClr val="89C765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Lettre de couverture</a:t>
            </a:r>
          </a:p>
          <a:p>
            <a:pPr marL="171450" lvl="1" indent="-171450" eaLnBrk="1" hangingPunct="1">
              <a:lnSpc>
                <a:spcPct val="110000"/>
              </a:lnSpc>
              <a:buClr>
                <a:srgbClr val="89C765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Analyse et preuves de l’éligibilité continue et de l’atteinte des cibles pour les indicateurs de la tranche variable</a:t>
            </a:r>
          </a:p>
          <a:p>
            <a:pPr marL="171450" lvl="1" indent="-171450" eaLnBrk="1" hangingPunct="1">
              <a:lnSpc>
                <a:spcPct val="110000"/>
              </a:lnSpc>
              <a:buClr>
                <a:srgbClr val="89C765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Montant requis</a:t>
            </a:r>
          </a:p>
          <a:p>
            <a:pPr marL="171450" lvl="1" indent="-171450" eaLnBrk="1" hangingPunct="1">
              <a:lnSpc>
                <a:spcPct val="110000"/>
              </a:lnSpc>
              <a:buClr>
                <a:srgbClr val="89C765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Eléments de preuve des transferts, préalables au décaissement (taux de change ; si pas réalisé précédemment)</a:t>
            </a:r>
          </a:p>
          <a:p>
            <a:pPr marL="171450" lvl="1" indent="-171450" eaLnBrk="1" hangingPunct="1">
              <a:lnSpc>
                <a:spcPct val="110000"/>
              </a:lnSpc>
              <a:buClr>
                <a:srgbClr val="89C765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Validité du compte bancaire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3F4A63-7CC2-4A9A-B3CC-5B174AB0B2DB}"/>
              </a:ext>
            </a:extLst>
          </p:cNvPr>
          <p:cNvSpPr/>
          <p:nvPr/>
        </p:nvSpPr>
        <p:spPr bwMode="auto">
          <a:xfrm>
            <a:off x="2870074" y="4795539"/>
            <a:ext cx="6012000" cy="1656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1" name="Flèche : pentagone 10">
            <a:extLst>
              <a:ext uri="{FF2B5EF4-FFF2-40B4-BE49-F238E27FC236}">
                <a16:creationId xmlns:a16="http://schemas.microsoft.com/office/drawing/2014/main" id="{620490BC-C296-4D41-A9C2-8DC2C44083EE}"/>
              </a:ext>
            </a:extLst>
          </p:cNvPr>
          <p:cNvSpPr/>
          <p:nvPr/>
        </p:nvSpPr>
        <p:spPr bwMode="auto">
          <a:xfrm rot="10800000">
            <a:off x="201111" y="1992966"/>
            <a:ext cx="756000" cy="2520000"/>
          </a:xfrm>
          <a:prstGeom prst="homePlate">
            <a:avLst>
              <a:gd name="adj" fmla="val 50000"/>
            </a:avLst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4960B3-8FEC-4E47-A22B-C04E546E3C2E}"/>
              </a:ext>
            </a:extLst>
          </p:cNvPr>
          <p:cNvSpPr/>
          <p:nvPr/>
        </p:nvSpPr>
        <p:spPr bwMode="auto">
          <a:xfrm>
            <a:off x="886997" y="1992966"/>
            <a:ext cx="2014332" cy="2520000"/>
          </a:xfrm>
          <a:prstGeom prst="rect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4" name="Flèche : pentagone 13">
            <a:extLst>
              <a:ext uri="{FF2B5EF4-FFF2-40B4-BE49-F238E27FC236}">
                <a16:creationId xmlns:a16="http://schemas.microsoft.com/office/drawing/2014/main" id="{78F6DD23-0640-47B2-BA3B-289A087FB2FA}"/>
              </a:ext>
            </a:extLst>
          </p:cNvPr>
          <p:cNvSpPr/>
          <p:nvPr/>
        </p:nvSpPr>
        <p:spPr bwMode="auto">
          <a:xfrm rot="10800000">
            <a:off x="201112" y="4795539"/>
            <a:ext cx="756000" cy="1656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28BE3B-8497-4F4B-8F7A-72E426A81D4B}"/>
              </a:ext>
            </a:extLst>
          </p:cNvPr>
          <p:cNvSpPr/>
          <p:nvPr/>
        </p:nvSpPr>
        <p:spPr bwMode="auto">
          <a:xfrm>
            <a:off x="886997" y="4795539"/>
            <a:ext cx="2014332" cy="1656000"/>
          </a:xfrm>
          <a:prstGeom prst="rect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C8E8184-E592-4308-B2BC-BC45B26C026D}"/>
              </a:ext>
            </a:extLst>
          </p:cNvPr>
          <p:cNvSpPr txBox="1"/>
          <p:nvPr/>
        </p:nvSpPr>
        <p:spPr>
          <a:xfrm>
            <a:off x="422090" y="2652802"/>
            <a:ext cx="259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indent="0">
              <a:buNone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Pays partenaire :</a:t>
            </a:r>
          </a:p>
          <a:p>
            <a:pPr marL="0" indent="0">
              <a:buNone/>
            </a:pPr>
            <a:endParaRPr lang="fr-BE" sz="1800" b="1" dirty="0">
              <a:solidFill>
                <a:schemeClr val="bg1"/>
              </a:solidFill>
              <a:latin typeface="+mn-lt"/>
            </a:endParaRPr>
          </a:p>
          <a:p>
            <a:pPr marL="0" indent="0">
              <a:buNone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Requête formelle du gouvernement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F393BC7-FB8F-406B-B81A-57A4B610FC4D}"/>
              </a:ext>
            </a:extLst>
          </p:cNvPr>
          <p:cNvSpPr txBox="1"/>
          <p:nvPr/>
        </p:nvSpPr>
        <p:spPr>
          <a:xfrm>
            <a:off x="422090" y="4795539"/>
            <a:ext cx="2592000" cy="1656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BE" sz="1800" b="1" dirty="0">
                <a:solidFill>
                  <a:schemeClr val="bg1"/>
                </a:solidFill>
                <a:latin typeface="+mn-lt"/>
              </a:rPr>
              <a:t>Délégation </a:t>
            </a:r>
          </a:p>
          <a:p>
            <a:pPr algn="ctr"/>
            <a:r>
              <a:rPr lang="fr-BE" sz="1800" b="1" dirty="0">
                <a:solidFill>
                  <a:schemeClr val="bg1"/>
                </a:solidFill>
                <a:latin typeface="+mn-lt"/>
              </a:rPr>
              <a:t>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4CF7AA6-5EE0-4BE3-863C-FBA51F732752}"/>
              </a:ext>
            </a:extLst>
          </p:cNvPr>
          <p:cNvSpPr txBox="1"/>
          <p:nvPr/>
        </p:nvSpPr>
        <p:spPr>
          <a:xfrm>
            <a:off x="3024488" y="4777410"/>
            <a:ext cx="5940000" cy="16922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lvl="1" eaLnBrk="1" hangingPunct="1">
              <a:lnSpc>
                <a:spcPct val="110000"/>
              </a:lnSpc>
              <a:buClr>
                <a:srgbClr val="F5823C"/>
              </a:buClr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Document couvrant :</a:t>
            </a:r>
          </a:p>
          <a:p>
            <a:pPr marL="171450" lvl="1" indent="-171450" eaLnBrk="1" hangingPunct="1">
              <a:lnSpc>
                <a:spcPct val="110000"/>
              </a:lnSpc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Introduction, comprenant la recommandation proposée pour décaissement</a:t>
            </a:r>
          </a:p>
          <a:p>
            <a:pPr marL="171450" lvl="1" indent="-171450" eaLnBrk="1" hangingPunct="1">
              <a:lnSpc>
                <a:spcPct val="110000"/>
              </a:lnSpc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Examen des critères d’éligibilité et conclusions</a:t>
            </a:r>
          </a:p>
          <a:p>
            <a:pPr marL="171450" lvl="1" indent="-171450" eaLnBrk="1" hangingPunct="1">
              <a:lnSpc>
                <a:spcPct val="110000"/>
              </a:lnSpc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Mise à jour des éléments relatifs au dialogue</a:t>
            </a:r>
          </a:p>
          <a:p>
            <a:pPr marL="171450" lvl="1" indent="-171450" eaLnBrk="1" hangingPunct="1">
              <a:lnSpc>
                <a:spcPct val="110000"/>
              </a:lnSpc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247133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1" grpId="0" animBg="1"/>
      <p:bldP spid="12" grpId="0" animBg="1"/>
      <p:bldP spid="14" grpId="0" animBg="1"/>
      <p:bldP spid="15" grpId="0" animBg="1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9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Processus de décaissement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Modèle de dossier de décaissement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Quels changements par rapport aux lignes directrices de 2012 ? 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13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7527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80728"/>
            <a:ext cx="8460000" cy="773278"/>
          </a:xfrm>
        </p:spPr>
        <p:txBody>
          <a:bodyPr/>
          <a:lstStyle/>
          <a:p>
            <a:pPr marL="0"/>
            <a:r>
              <a:rPr lang="fr-BE" sz="2000" cap="all">
                <a:solidFill>
                  <a:srgbClr val="004494"/>
                </a:solidFill>
                <a:latin typeface="+mn-lt"/>
              </a:rPr>
              <a:t>Dossier modèle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14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9A9CE302-2A23-48B2-9BA2-7128029A0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11" y="1700808"/>
            <a:ext cx="8686800" cy="129614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fr-BE" sz="2000" b="1" i="0" dirty="0"/>
              <a:t>Faire la distinction entre le premier décaissement et les suivants :</a:t>
            </a:r>
          </a:p>
          <a:p>
            <a:pPr marL="173038" lvl="1" indent="-173038" defTabSz="457200">
              <a:spcBef>
                <a:spcPts val="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kern="1200" dirty="0">
                <a:solidFill>
                  <a:srgbClr val="004494"/>
                </a:solidFill>
                <a:ea typeface="+mn-ea"/>
                <a:cs typeface="+mn-cs"/>
              </a:rPr>
              <a:t>Premier : dossier complet </a:t>
            </a:r>
            <a:r>
              <a:rPr lang="fr-BE" sz="1600" b="0" kern="1200" dirty="0">
                <a:solidFill>
                  <a:srgbClr val="004494"/>
                </a:solidFill>
                <a:ea typeface="+mn-ea"/>
                <a:cs typeface="+mn-cs"/>
              </a:rPr>
              <a:t>sauf si formulation conclue il y a moins de 6 mois</a:t>
            </a:r>
          </a:p>
          <a:p>
            <a:pPr marL="173038" lvl="1" indent="-173038" defTabSz="457200">
              <a:spcBef>
                <a:spcPts val="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kern="1200" dirty="0">
                <a:solidFill>
                  <a:srgbClr val="004494"/>
                </a:solidFill>
                <a:ea typeface="+mn-ea"/>
                <a:cs typeface="+mn-cs"/>
              </a:rPr>
              <a:t>Suivant : actualisation sur l’éligibilité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D67ADFF6-6695-4193-896E-B1787B6EA120}"/>
              </a:ext>
            </a:extLst>
          </p:cNvPr>
          <p:cNvSpPr txBox="1">
            <a:spLocks/>
          </p:cNvSpPr>
          <p:nvPr/>
        </p:nvSpPr>
        <p:spPr bwMode="auto">
          <a:xfrm>
            <a:off x="308611" y="3284984"/>
            <a:ext cx="8686800" cy="5085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fr-BE" sz="2000" b="1" i="0" dirty="0"/>
              <a:t>Le dossier modèle comprend :</a:t>
            </a:r>
          </a:p>
          <a:p>
            <a:pPr marL="173038" lvl="1" indent="-173038" defTabSz="457200" eaLnBrk="1" hangingPunct="1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Introduction : </a:t>
            </a:r>
            <a:r>
              <a:rPr lang="fr-BE" sz="1600" b="0" dirty="0">
                <a:solidFill>
                  <a:srgbClr val="004494"/>
                </a:solidFill>
              </a:rPr>
              <a:t>résumé incluant les évolutions depuis la précédente évaluation, contexte pays / secteur et situation en terme de risque (CGR), éligibilité et conclusion avec proposition de décaissement.</a:t>
            </a:r>
          </a:p>
          <a:p>
            <a:pPr marL="173038" lvl="1" indent="-173038" defTabSz="457200" eaLnBrk="1" hangingPunct="1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Examen des critères d’éligibilité et actualisation des éléments relatifs au dialogue sur les politiques</a:t>
            </a:r>
          </a:p>
          <a:p>
            <a:pPr marL="173038" lvl="1" indent="-173038" defTabSz="457200" eaLnBrk="1" hangingPunct="1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Annexes : </a:t>
            </a:r>
          </a:p>
          <a:p>
            <a:pPr marL="625475" lvl="1" defTabSz="457200" eaLnBrk="1" hangingPunct="1">
              <a:spcBef>
                <a:spcPts val="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fr-BE" sz="1400" dirty="0">
                <a:solidFill>
                  <a:srgbClr val="004494"/>
                </a:solidFill>
              </a:rPr>
              <a:t>Requête du gouvernement pour le décaissement</a:t>
            </a:r>
          </a:p>
          <a:p>
            <a:pPr marL="625475" lvl="1" defTabSz="457200" eaLnBrk="1" hangingPunct="1">
              <a:spcBef>
                <a:spcPts val="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fr-BE" sz="1400" dirty="0">
                <a:solidFill>
                  <a:srgbClr val="004494"/>
                </a:solidFill>
              </a:rPr>
              <a:t>Rapport sur la GFP (yc MRFN) et transparence</a:t>
            </a:r>
          </a:p>
          <a:p>
            <a:pPr marL="625475" lvl="1" defTabSz="457200" eaLnBrk="1" hangingPunct="1">
              <a:spcBef>
                <a:spcPts val="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fr-BE" sz="1400" dirty="0">
                <a:solidFill>
                  <a:srgbClr val="004494"/>
                </a:solidFill>
              </a:rPr>
              <a:t>Dernier CGR validé</a:t>
            </a:r>
          </a:p>
          <a:p>
            <a:pPr marL="625475" lvl="1" defTabSz="457200" eaLnBrk="1" hangingPunct="1">
              <a:spcBef>
                <a:spcPts val="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fr-BE" sz="1400" dirty="0">
                <a:solidFill>
                  <a:srgbClr val="004494"/>
                </a:solidFill>
              </a:rPr>
              <a:t>Sources d’information</a:t>
            </a:r>
            <a:endParaRPr lang="fr-BE" sz="1600" dirty="0">
              <a:solidFill>
                <a:srgbClr val="004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78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Logique du dossier modèle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2132856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lnSpc>
                <a:spcPct val="130000"/>
              </a:lnSpc>
              <a:spcBef>
                <a:spcPts val="1200"/>
              </a:spcBef>
              <a:spcAft>
                <a:spcPts val="18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L’examen de la politique est suivi directement par l’évaluation des indicateurs de TV </a:t>
            </a:r>
            <a:r>
              <a:rPr lang="fr-BE" b="0" dirty="0">
                <a:solidFill>
                  <a:srgbClr val="004494"/>
                </a:solidFill>
              </a:rPr>
              <a:t>(lien direct entre politique, appui (AB) et performance)</a:t>
            </a:r>
            <a:r>
              <a:rPr lang="fr-BE" dirty="0">
                <a:solidFill>
                  <a:srgbClr val="004494"/>
                </a:solidFill>
              </a:rPr>
              <a:t>.</a:t>
            </a:r>
          </a:p>
          <a:p>
            <a:pPr marL="355600" lvl="1" indent="-355600" defTabSz="457200">
              <a:lnSpc>
                <a:spcPct val="130000"/>
              </a:lnSpc>
              <a:spcBef>
                <a:spcPts val="1200"/>
              </a:spcBef>
              <a:spcAft>
                <a:spcPts val="18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L’éligibilité macroéconomique </a:t>
            </a:r>
            <a:r>
              <a:rPr lang="fr-BE" b="0" dirty="0">
                <a:solidFill>
                  <a:srgbClr val="004494"/>
                </a:solidFill>
              </a:rPr>
              <a:t>(tableau) </a:t>
            </a:r>
            <a:r>
              <a:rPr lang="fr-BE" dirty="0">
                <a:solidFill>
                  <a:srgbClr val="004494"/>
                </a:solidFill>
              </a:rPr>
              <a:t>renvoie aux principaux indicateurs directement liés à la stabilité </a:t>
            </a:r>
            <a:r>
              <a:rPr lang="fr-BE" b="0" dirty="0">
                <a:solidFill>
                  <a:srgbClr val="004494"/>
                </a:solidFill>
              </a:rPr>
              <a:t>(financière) </a:t>
            </a:r>
            <a:r>
              <a:rPr lang="fr-BE" dirty="0">
                <a:solidFill>
                  <a:srgbClr val="004494"/>
                </a:solidFill>
              </a:rPr>
              <a:t>: revenus, prêt, dette et solde de la balance courante. 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endParaRPr lang="fr-BE" sz="3600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15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6118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80728"/>
            <a:ext cx="8460000" cy="773278"/>
          </a:xfrm>
        </p:spPr>
        <p:txBody>
          <a:bodyPr/>
          <a:lstStyle/>
          <a:p>
            <a:pPr marL="0"/>
            <a:r>
              <a:rPr lang="fr-BE" sz="2000" cap="all">
                <a:solidFill>
                  <a:srgbClr val="004494"/>
                </a:solidFill>
                <a:latin typeface="+mn-lt"/>
              </a:rPr>
              <a:t>Modèle de dossier : </a:t>
            </a:r>
            <a:br>
              <a:rPr lang="fr-BE" sz="2000" cap="all">
                <a:solidFill>
                  <a:srgbClr val="004494"/>
                </a:solidFill>
                <a:latin typeface="+mn-lt"/>
              </a:rPr>
            </a:br>
            <a:r>
              <a:rPr lang="fr-BE" sz="2000" cap="all">
                <a:solidFill>
                  <a:srgbClr val="004494"/>
                </a:solidFill>
                <a:latin typeface="+mn-lt"/>
              </a:rPr>
              <a:t>quoi de neuf?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16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9A9CE302-2A23-48B2-9BA2-7128029A0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11" y="1844824"/>
            <a:ext cx="8686800" cy="1296144"/>
          </a:xfrm>
        </p:spPr>
        <p:txBody>
          <a:bodyPr/>
          <a:lstStyle/>
          <a:p>
            <a:pPr marL="0" indent="0" algn="just" eaLnBrk="0" hangingPunct="0">
              <a:spcBef>
                <a:spcPts val="600"/>
              </a:spcBef>
              <a:spcAft>
                <a:spcPts val="0"/>
              </a:spcAft>
              <a:buNone/>
            </a:pPr>
            <a:r>
              <a:rPr lang="fr-BE" sz="2000" b="1" i="0" kern="1200" dirty="0"/>
              <a:t>Prévoit de nouveaux éléments :</a:t>
            </a:r>
          </a:p>
          <a:p>
            <a:pPr marL="531813" lvl="1" indent="-173038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kern="1200" dirty="0">
                <a:solidFill>
                  <a:srgbClr val="004494"/>
                </a:solidFill>
                <a:ea typeface="+mn-ea"/>
                <a:cs typeface="+mn-cs"/>
              </a:rPr>
              <a:t>Mobilisation des ressources financières nationales</a:t>
            </a:r>
          </a:p>
          <a:p>
            <a:pPr marL="531813" lvl="1" indent="-173038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kern="1200" dirty="0">
                <a:solidFill>
                  <a:srgbClr val="004494"/>
                </a:solidFill>
                <a:ea typeface="+mn-ea"/>
                <a:cs typeface="+mn-cs"/>
              </a:rPr>
              <a:t>Relation aux investissements </a:t>
            </a:r>
            <a:r>
              <a:rPr lang="fr-BE" sz="1600" b="0" kern="1200" dirty="0">
                <a:solidFill>
                  <a:srgbClr val="004494"/>
                </a:solidFill>
                <a:ea typeface="+mn-ea"/>
                <a:cs typeface="+mn-cs"/>
              </a:rPr>
              <a:t>(yc investissement privé)</a:t>
            </a:r>
          </a:p>
          <a:p>
            <a:pPr marL="531813" lvl="1" indent="-173038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kern="1200" dirty="0">
                <a:solidFill>
                  <a:srgbClr val="004494"/>
                </a:solidFill>
                <a:ea typeface="+mn-ea"/>
                <a:cs typeface="+mn-cs"/>
              </a:rPr>
              <a:t>Décentralisation </a:t>
            </a:r>
            <a:r>
              <a:rPr lang="fr-BE" sz="1600" b="0" kern="1200" dirty="0">
                <a:solidFill>
                  <a:srgbClr val="004494"/>
                </a:solidFill>
                <a:ea typeface="+mn-ea"/>
                <a:cs typeface="+mn-cs"/>
              </a:rPr>
              <a:t>(si opportun)</a:t>
            </a:r>
          </a:p>
          <a:p>
            <a:pPr marL="531813" lvl="1" indent="-173038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kern="1200" dirty="0">
                <a:solidFill>
                  <a:srgbClr val="004494"/>
                </a:solidFill>
                <a:ea typeface="+mn-ea"/>
                <a:cs typeface="+mn-cs"/>
              </a:rPr>
              <a:t>Communication et visibilité</a:t>
            </a:r>
          </a:p>
          <a:p>
            <a:pPr marL="531813" lvl="1" indent="-173038" defTabSz="4572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kern="1200" dirty="0">
                <a:solidFill>
                  <a:srgbClr val="004494"/>
                </a:solidFill>
                <a:ea typeface="+mn-ea"/>
                <a:cs typeface="+mn-cs"/>
              </a:rPr>
              <a:t>(Eventuellement) rapport sur le dialogue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D67ADFF6-6695-4193-896E-B1787B6EA120}"/>
              </a:ext>
            </a:extLst>
          </p:cNvPr>
          <p:cNvSpPr txBox="1">
            <a:spLocks/>
          </p:cNvSpPr>
          <p:nvPr/>
        </p:nvSpPr>
        <p:spPr bwMode="auto">
          <a:xfrm>
            <a:off x="308611" y="4093146"/>
            <a:ext cx="8686800" cy="2144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fr-BE" sz="2000" b="1" i="0" dirty="0"/>
              <a:t>Prévoit moins d’annexes:</a:t>
            </a:r>
          </a:p>
          <a:p>
            <a:pPr marL="531813" lvl="1" indent="-173038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Pour les pays affichant un risque GFP faible / modéré, le rapport sur la GFP et la transparence est normalement valable pendant 3 ans, </a:t>
            </a:r>
            <a:r>
              <a:rPr lang="fr-BE" sz="1600" b="0" dirty="0">
                <a:solidFill>
                  <a:srgbClr val="004494"/>
                </a:solidFill>
              </a:rPr>
              <a:t>mais le tableau de suivi de la GFP est actualisé annuellement</a:t>
            </a:r>
            <a:r>
              <a:rPr lang="fr-BE" sz="1600" dirty="0">
                <a:solidFill>
                  <a:srgbClr val="004494"/>
                </a:solidFill>
              </a:rPr>
              <a:t>. </a:t>
            </a:r>
          </a:p>
          <a:p>
            <a:pPr marL="531813" lvl="1" indent="-173038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Pour les pays au profil de risque GFP faible ou modéré : actualiser dans le dossier type </a:t>
            </a:r>
            <a:r>
              <a:rPr lang="fr-BE" sz="1600" b="0" dirty="0">
                <a:solidFill>
                  <a:srgbClr val="004494"/>
                </a:solidFill>
              </a:rPr>
              <a:t>(valable pour 3 ans)</a:t>
            </a:r>
          </a:p>
          <a:p>
            <a:pPr marL="531813" lvl="1" indent="-173038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Pas d’annexes requises pour l’analyse de l’éligibilité</a:t>
            </a:r>
          </a:p>
        </p:txBody>
      </p:sp>
    </p:spTree>
    <p:extLst>
      <p:ext uri="{BB962C8B-B14F-4D97-AF65-F5344CB8AC3E}">
        <p14:creationId xmlns:p14="http://schemas.microsoft.com/office/powerpoint/2010/main" val="234652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9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Processus de décaissement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Modèle de dossier de décaissement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Quels changements par rapport aux lignes directrices de 2012 ? 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17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628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359578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Simplification introduites dans les lignes directrices 2017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2420466"/>
            <a:ext cx="8460000" cy="4248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457200" lvl="1" indent="-4572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+mj-lt"/>
              <a:buAutoNum type="arabicPeriod"/>
              <a:defRPr/>
            </a:pPr>
            <a:r>
              <a:rPr lang="fr-BE" dirty="0">
                <a:solidFill>
                  <a:srgbClr val="004494"/>
                </a:solidFill>
              </a:rPr>
              <a:t>La Délégation de l’UE a un rôle plus important </a:t>
            </a:r>
            <a:r>
              <a:rPr lang="fr-BE" b="0" dirty="0">
                <a:solidFill>
                  <a:srgbClr val="004494"/>
                </a:solidFill>
              </a:rPr>
              <a:t>dans  l’analyse pour le décaissement et dans le processus de décision. </a:t>
            </a:r>
          </a:p>
          <a:p>
            <a:pPr marL="457200" lvl="1" indent="-4572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+mj-lt"/>
              <a:buAutoNum type="arabicPeriod"/>
              <a:defRPr/>
            </a:pPr>
            <a:r>
              <a:rPr lang="fr-BE" dirty="0">
                <a:solidFill>
                  <a:srgbClr val="004494"/>
                </a:solidFill>
              </a:rPr>
              <a:t>L’évaluation des niveaux de risque est un déterminant central pour :</a:t>
            </a:r>
          </a:p>
          <a:p>
            <a:pPr marL="531813" lvl="1" indent="-173038" defTabSz="457200">
              <a:spcBef>
                <a:spcPts val="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Le rôle du BSSC dans l’approbation du décaissement</a:t>
            </a:r>
          </a:p>
          <a:p>
            <a:pPr marL="531813" lvl="1" indent="-173038" defTabSz="457200">
              <a:spcBef>
                <a:spcPts val="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rgbClr val="004494"/>
                </a:solidFill>
              </a:rPr>
              <a:t>Les besoins de soumission d’une analyse actualisée des critères d’éligibilité</a:t>
            </a:r>
          </a:p>
          <a:p>
            <a:pPr marL="457200" lvl="1" indent="-4572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+mj-lt"/>
              <a:buAutoNum type="arabicPeriod" startAt="3"/>
              <a:defRPr/>
            </a:pPr>
            <a:r>
              <a:rPr lang="fr-BE" dirty="0">
                <a:solidFill>
                  <a:srgbClr val="004494"/>
                </a:solidFill>
              </a:rPr>
              <a:t>Le document de reporting est simplifié : </a:t>
            </a:r>
            <a:r>
              <a:rPr lang="fr-BE" b="0" dirty="0">
                <a:solidFill>
                  <a:srgbClr val="004494"/>
                </a:solidFill>
              </a:rPr>
              <a:t>le document en lui même est plus important que les annexes, et la fréquence de l’actualisation est liée aux niveaux de risque.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endParaRPr lang="fr-BE" sz="3600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18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506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71546"/>
            <a:ext cx="8460000" cy="773278"/>
          </a:xfrm>
        </p:spPr>
        <p:txBody>
          <a:bodyPr/>
          <a:lstStyle/>
          <a:p>
            <a:pPr marL="0"/>
            <a:r>
              <a:rPr lang="fr-BE" sz="2000" cap="all">
                <a:solidFill>
                  <a:srgbClr val="004494"/>
                </a:solidFill>
                <a:latin typeface="+mn-lt"/>
              </a:rPr>
              <a:t>Simplification des besoins de reporting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19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6" name="Tijdelijke aanduiding voor inhoud 4">
            <a:extLst>
              <a:ext uri="{FF2B5EF4-FFF2-40B4-BE49-F238E27FC236}">
                <a16:creationId xmlns:a16="http://schemas.microsoft.com/office/drawing/2014/main" id="{AAC25A87-9FCB-4CC9-AB1C-3F9E3ED5B0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00629" y="1692877"/>
            <a:ext cx="7142741" cy="5070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25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>
                <a:solidFill>
                  <a:srgbClr val="004494"/>
                </a:solidFill>
                <a:latin typeface="+mn-lt"/>
              </a:rPr>
              <a:t>Plan Module 9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Processus de décaissement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Modèle de dossier de décaissement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Quels changements par rapport aux lignes directrices de 2012 ? 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882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20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Image 7">
            <a:hlinkClick r:id="rId3"/>
            <a:extLst>
              <a:ext uri="{FF2B5EF4-FFF2-40B4-BE49-F238E27FC236}">
                <a16:creationId xmlns:a16="http://schemas.microsoft.com/office/drawing/2014/main" id="{66E9C408-236B-4954-8F12-32B6E4A7C86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087" t="17443" r="36214" b="26558"/>
          <a:stretch/>
        </p:blipFill>
        <p:spPr>
          <a:xfrm>
            <a:off x="1331640" y="1700808"/>
            <a:ext cx="6480720" cy="3948708"/>
          </a:xfrm>
          <a:prstGeom prst="rect">
            <a:avLst/>
          </a:prstGeom>
          <a:ln>
            <a:solidFill>
              <a:srgbClr val="0F5494"/>
            </a:solidFill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AF93FB-2A43-4667-BF6A-F60868AD0BF6}"/>
              </a:ext>
            </a:extLst>
          </p:cNvPr>
          <p:cNvSpPr/>
          <p:nvPr/>
        </p:nvSpPr>
        <p:spPr>
          <a:xfrm>
            <a:off x="1066874" y="5733256"/>
            <a:ext cx="70102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z="1800" b="1" u="sng" dirty="0">
                <a:latin typeface="+mn-lt"/>
                <a:hlinkClick r:id="rId3"/>
              </a:rPr>
              <a:t>https://www.youtube.com/watch?v=HGCW8EzTQ-I</a:t>
            </a:r>
            <a:endParaRPr lang="fr-BE" sz="1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827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2636912"/>
            <a:ext cx="8532812" cy="230505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algn="ctr">
              <a:defRPr/>
            </a:pPr>
            <a:r>
              <a:rPr lang="fr-BE" sz="3600"/>
              <a:t>Merci de votre attention</a:t>
            </a:r>
          </a:p>
          <a:p>
            <a:pPr algn="ctr" eaLnBrk="1" hangingPunct="1">
              <a:defRPr/>
            </a:pPr>
            <a:endParaRPr lang="fr-BE" sz="3600"/>
          </a:p>
        </p:txBody>
      </p:sp>
    </p:spTree>
    <p:extLst>
      <p:ext uri="{BB962C8B-B14F-4D97-AF65-F5344CB8AC3E}">
        <p14:creationId xmlns:p14="http://schemas.microsoft.com/office/powerpoint/2010/main" val="147144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AutoShape 16">
            <a:extLst>
              <a:ext uri="{FF2B5EF4-FFF2-40B4-BE49-F238E27FC236}">
                <a16:creationId xmlns:a16="http://schemas.microsoft.com/office/drawing/2014/main" id="{C2CCDD03-AEC0-4EF8-9CC6-3764A6B3700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36654" y="2091498"/>
            <a:ext cx="0" cy="303088"/>
          </a:xfrm>
          <a:prstGeom prst="straightConnector1">
            <a:avLst/>
          </a:prstGeom>
          <a:noFill/>
          <a:ln w="12700">
            <a:solidFill>
              <a:srgbClr val="0F5494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80728"/>
            <a:ext cx="8460000" cy="773278"/>
          </a:xfrm>
        </p:spPr>
        <p:txBody>
          <a:bodyPr/>
          <a:lstStyle/>
          <a:p>
            <a:pPr marL="0"/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Cycle des </a:t>
            </a:r>
            <a:br>
              <a:rPr lang="fr-BE" altLang="nl-NL" sz="2400" cap="all" dirty="0">
                <a:solidFill>
                  <a:srgbClr val="004494"/>
                </a:solidFill>
                <a:latin typeface="+mn-lt"/>
              </a:rPr>
            </a:br>
            <a:r>
              <a:rPr lang="fr-BE" altLang="nl-NL" sz="2400" cap="all" dirty="0">
                <a:solidFill>
                  <a:srgbClr val="004494"/>
                </a:solidFill>
                <a:latin typeface="+mn-lt"/>
              </a:rPr>
              <a:t>contrats d’appui budgétaire UE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D0122CD4-55CA-4CB8-A84A-A5922D8CC49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09261" y="2276045"/>
            <a:ext cx="3363912" cy="3375025"/>
          </a:xfrm>
          <a:custGeom>
            <a:avLst/>
            <a:gdLst>
              <a:gd name="T0" fmla="*/ 1 w 21600"/>
              <a:gd name="T1" fmla="*/ 0 h 21600"/>
              <a:gd name="T2" fmla="*/ 0 w 21600"/>
              <a:gd name="T3" fmla="*/ 0 h 21600"/>
              <a:gd name="T4" fmla="*/ 1 w 21600"/>
              <a:gd name="T5" fmla="*/ 0 h 21600"/>
              <a:gd name="T6" fmla="*/ 0 w 21600"/>
              <a:gd name="T7" fmla="*/ 1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5 w 21600"/>
              <a:gd name="T19" fmla="*/ 3165 h 21600"/>
              <a:gd name="T20" fmla="*/ 18435 w 21600"/>
              <a:gd name="T21" fmla="*/ 18435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6584" y="14980"/>
                </a:moveTo>
                <a:cubicBezTo>
                  <a:pt x="7699" y="16104"/>
                  <a:pt x="9216" y="16737"/>
                  <a:pt x="10800" y="16737"/>
                </a:cubicBezTo>
                <a:cubicBezTo>
                  <a:pt x="14078" y="16737"/>
                  <a:pt x="16737" y="14078"/>
                  <a:pt x="16737" y="10800"/>
                </a:cubicBezTo>
                <a:cubicBezTo>
                  <a:pt x="16737" y="7521"/>
                  <a:pt x="14078" y="4863"/>
                  <a:pt x="10800" y="4863"/>
                </a:cubicBezTo>
                <a:cubicBezTo>
                  <a:pt x="7521" y="4863"/>
                  <a:pt x="4863" y="7521"/>
                  <a:pt x="4863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7920" y="21600"/>
                  <a:pt x="5159" y="20449"/>
                  <a:pt x="3131" y="18404"/>
                </a:cubicBezTo>
                <a:lnTo>
                  <a:pt x="1214" y="20306"/>
                </a:lnTo>
                <a:lnTo>
                  <a:pt x="1243" y="13049"/>
                </a:lnTo>
                <a:lnTo>
                  <a:pt x="8501" y="13079"/>
                </a:lnTo>
                <a:lnTo>
                  <a:pt x="6584" y="14980"/>
                </a:lnTo>
                <a:close/>
              </a:path>
            </a:pathLst>
          </a:custGeom>
          <a:solidFill>
            <a:srgbClr val="0F5494"/>
          </a:solidFill>
          <a:ln w="19050">
            <a:noFill/>
            <a:miter lim="800000"/>
            <a:headEnd/>
            <a:tailEnd/>
          </a:ln>
        </p:spPr>
        <p:txBody>
          <a:bodyPr rot="10800000" vert="eaVert" lIns="95555" tIns="47776" rIns="95555" bIns="47776"/>
          <a:lstStyle/>
          <a:p>
            <a:pPr eaLnBrk="1" hangingPunct="1">
              <a:defRPr/>
            </a:pPr>
            <a:endParaRPr lang="fr-BE" sz="11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5DF2224-CCD1-4AE1-95FE-EEBA7EC83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385441"/>
            <a:ext cx="1484973" cy="576790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b="1" dirty="0">
                <a:solidFill>
                  <a:schemeClr val="tx1"/>
                </a:solidFill>
                <a:cs typeface="Tw Cen MT"/>
              </a:rPr>
              <a:t>Planification stratégique / Programmation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833CACA9-9093-4217-9F71-F7874F604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315" y="4109863"/>
            <a:ext cx="1260000" cy="252000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10" tIns="11286" rIns="18810" bIns="11286" anchor="ctr">
            <a:spAutoFit/>
          </a:bodyPr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fr-BE" b="1" dirty="0">
                <a:solidFill>
                  <a:schemeClr val="tx1"/>
                </a:solidFill>
                <a:cs typeface="Tw Cen MT"/>
              </a:rPr>
              <a:t>Identification</a:t>
            </a:r>
            <a:endParaRPr lang="fr-BE" sz="1300" b="1" dirty="0">
              <a:solidFill>
                <a:schemeClr val="tx1"/>
              </a:solidFill>
              <a:cs typeface="Tw Cen MT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0E7E438F-A9DF-4A52-BA47-692B477A3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1930" y="4209577"/>
            <a:ext cx="828000" cy="407513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sz="1300" b="1" dirty="0">
                <a:solidFill>
                  <a:schemeClr val="tx1"/>
                </a:solidFill>
                <a:cs typeface="Tw Cen MT"/>
              </a:rPr>
              <a:t>Mise en </a:t>
            </a:r>
            <a:r>
              <a:rPr lang="fr-BE" b="1" dirty="0">
                <a:solidFill>
                  <a:schemeClr val="tx1"/>
                </a:solidFill>
                <a:cs typeface="Tw Cen MT"/>
              </a:rPr>
              <a:t>œuvre</a:t>
            </a:r>
            <a:endParaRPr lang="fr-BE" sz="1300" b="1" dirty="0">
              <a:solidFill>
                <a:schemeClr val="tx1"/>
              </a:solidFill>
              <a:cs typeface="Tw Cen MT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4135963E-924B-4996-9E6F-8522EE0CD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461" y="2943194"/>
            <a:ext cx="1007912" cy="392124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b="1" dirty="0">
                <a:solidFill>
                  <a:schemeClr val="tx1"/>
                </a:solidFill>
                <a:cs typeface="Tw Cen MT"/>
              </a:rPr>
              <a:t>  Suivi &amp; Evaluation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63B3ABC6-9BE2-430B-B550-BE23C2783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071" y="5103690"/>
            <a:ext cx="1260000" cy="252000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b="1" dirty="0">
                <a:solidFill>
                  <a:schemeClr val="tx1"/>
                </a:solidFill>
                <a:cs typeface="Tw Cen MT"/>
              </a:rPr>
              <a:t>Formulation</a:t>
            </a:r>
            <a:endParaRPr lang="fr-BE" sz="1300" b="1" dirty="0">
              <a:solidFill>
                <a:schemeClr val="tx1"/>
              </a:solidFill>
              <a:cs typeface="Tw Cen MT"/>
            </a:endParaRPr>
          </a:p>
        </p:txBody>
      </p:sp>
      <p:sp>
        <p:nvSpPr>
          <p:cNvPr id="14" name="AutoShape 14">
            <a:extLst>
              <a:ext uri="{FF2B5EF4-FFF2-40B4-BE49-F238E27FC236}">
                <a16:creationId xmlns:a16="http://schemas.microsoft.com/office/drawing/2014/main" id="{0511EF54-08B7-4E01-8C92-9C78DC8AE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4827" y="1772816"/>
            <a:ext cx="3174766" cy="47451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fr-BE" dirty="0">
                <a:latin typeface="+mn-lt"/>
                <a:ea typeface="ＭＳ Ｐゴシック" charset="0"/>
                <a:cs typeface="Tw Cen MT"/>
              </a:rPr>
              <a:t>Politique étrangère de l’UE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fr-BE" dirty="0">
                <a:latin typeface="+mn-lt"/>
                <a:ea typeface="ＭＳ Ｐゴシック" charset="0"/>
                <a:cs typeface="Tw Cen MT"/>
              </a:rPr>
              <a:t>Politique du gouvernement partenaire</a:t>
            </a:r>
          </a:p>
        </p:txBody>
      </p:sp>
      <p:sp>
        <p:nvSpPr>
          <p:cNvPr id="16" name="AutoShape 12">
            <a:extLst>
              <a:ext uri="{FF2B5EF4-FFF2-40B4-BE49-F238E27FC236}">
                <a16:creationId xmlns:a16="http://schemas.microsoft.com/office/drawing/2014/main" id="{A2975D53-B880-4B49-A288-EA5D65C60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0562" y="3165614"/>
            <a:ext cx="2599597" cy="465817"/>
          </a:xfrm>
          <a:prstGeom prst="leftArrowCallout">
            <a:avLst>
              <a:gd name="adj1" fmla="val 8324"/>
              <a:gd name="adj2" fmla="val 12266"/>
              <a:gd name="adj3" fmla="val 12462"/>
              <a:gd name="adj4" fmla="val 86167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Comité de pilotage stratégique (DEVCO)</a:t>
            </a:r>
            <a:endParaRPr lang="fr-BE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D362B8C4-0E42-4A00-87DC-16CB9125F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480" y="1850498"/>
            <a:ext cx="2628000" cy="1224000"/>
          </a:xfrm>
          <a:prstGeom prst="leftArrowCallout">
            <a:avLst>
              <a:gd name="adj1" fmla="val 4507"/>
              <a:gd name="adj2" fmla="val 7649"/>
              <a:gd name="adj3" fmla="val 9615"/>
              <a:gd name="adj4" fmla="val 85270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Programme indicatif  pluriannuel, cadre unique d’appui, document de stratégie indicatif: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 identifier les secteurs d’engagement</a:t>
            </a:r>
          </a:p>
        </p:txBody>
      </p:sp>
      <p:sp>
        <p:nvSpPr>
          <p:cNvPr id="18" name="AutoShape 12">
            <a:extLst>
              <a:ext uri="{FF2B5EF4-FFF2-40B4-BE49-F238E27FC236}">
                <a16:creationId xmlns:a16="http://schemas.microsoft.com/office/drawing/2014/main" id="{0946A998-C376-4E9C-BB9A-AD8AB97C7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079" y="3744844"/>
            <a:ext cx="2387080" cy="465817"/>
          </a:xfrm>
          <a:prstGeom prst="leftArrowCallout">
            <a:avLst>
              <a:gd name="adj1" fmla="val 8324"/>
              <a:gd name="adj2" fmla="val 12266"/>
              <a:gd name="adj3" fmla="val 12462"/>
              <a:gd name="adj4" fmla="val 86167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Evaluation</a:t>
            </a:r>
          </a:p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CGR + VF</a:t>
            </a:r>
            <a:endParaRPr lang="fr-BE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9" name="AutoShape 12">
            <a:extLst>
              <a:ext uri="{FF2B5EF4-FFF2-40B4-BE49-F238E27FC236}">
                <a16:creationId xmlns:a16="http://schemas.microsoft.com/office/drawing/2014/main" id="{5E8AE7FF-7388-4D10-92BE-CAB3CDE29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748" y="4342796"/>
            <a:ext cx="2827411" cy="465817"/>
          </a:xfrm>
          <a:prstGeom prst="leftArrowCallout">
            <a:avLst>
              <a:gd name="adj1" fmla="val 8324"/>
              <a:gd name="adj2" fmla="val 12266"/>
              <a:gd name="adj3" fmla="val 12462"/>
              <a:gd name="adj4" fmla="val 86167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QSG1: 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DA initial (ou feuille de route pour CCER)</a:t>
            </a:r>
          </a:p>
        </p:txBody>
      </p:sp>
      <p:sp>
        <p:nvSpPr>
          <p:cNvPr id="20" name="AutoShape 12">
            <a:extLst>
              <a:ext uri="{FF2B5EF4-FFF2-40B4-BE49-F238E27FC236}">
                <a16:creationId xmlns:a16="http://schemas.microsoft.com/office/drawing/2014/main" id="{E044796B-6404-4BF4-921B-AA24D9982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2974" y="4902946"/>
            <a:ext cx="3618488" cy="650483"/>
          </a:xfrm>
          <a:prstGeom prst="leftArrowCallout">
            <a:avLst>
              <a:gd name="adj1" fmla="val 8324"/>
              <a:gd name="adj2" fmla="val 12266"/>
              <a:gd name="adj3" fmla="val 12462"/>
              <a:gd name="adj4" fmla="val 88372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Orientation stratégique 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sur le choix de la modalité d’AB, le type de contrat, sa conception, le dialogue</a:t>
            </a:r>
          </a:p>
        </p:txBody>
      </p:sp>
      <p:sp>
        <p:nvSpPr>
          <p:cNvPr id="21" name="AutoShape 10">
            <a:extLst>
              <a:ext uri="{FF2B5EF4-FFF2-40B4-BE49-F238E27FC236}">
                <a16:creationId xmlns:a16="http://schemas.microsoft.com/office/drawing/2014/main" id="{2B61A73F-5DFF-4DCB-8C09-C3F0C419F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02" y="2969950"/>
            <a:ext cx="2281473" cy="650483"/>
          </a:xfrm>
          <a:prstGeom prst="rightArrowCallout">
            <a:avLst>
              <a:gd name="adj1" fmla="val 5326"/>
              <a:gd name="adj2" fmla="val 9261"/>
              <a:gd name="adj3" fmla="val 7926"/>
              <a:gd name="adj4" fmla="val 85832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Rapport final et évaluation : 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évaluation conjointe ?</a:t>
            </a:r>
          </a:p>
        </p:txBody>
      </p:sp>
      <p:sp>
        <p:nvSpPr>
          <p:cNvPr id="22" name="AutoShape 11">
            <a:extLst>
              <a:ext uri="{FF2B5EF4-FFF2-40B4-BE49-F238E27FC236}">
                <a16:creationId xmlns:a16="http://schemas.microsoft.com/office/drawing/2014/main" id="{F2F1A357-A7C6-4374-9B39-46A15394C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02" y="3696928"/>
            <a:ext cx="2303463" cy="1204481"/>
          </a:xfrm>
          <a:prstGeom prst="rightArrowCallout">
            <a:avLst>
              <a:gd name="adj1" fmla="val 3013"/>
              <a:gd name="adj2" fmla="val 6898"/>
              <a:gd name="adj3" fmla="val 6504"/>
              <a:gd name="adj4" fmla="val 92407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Processus décisionnel pour la libération de tranche : 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Suivi et dialogue, évaluation des conditions de décaissement.</a:t>
            </a:r>
          </a:p>
        </p:txBody>
      </p:sp>
      <p:sp>
        <p:nvSpPr>
          <p:cNvPr id="23" name="Right Arrow Callout 29">
            <a:extLst>
              <a:ext uri="{FF2B5EF4-FFF2-40B4-BE49-F238E27FC236}">
                <a16:creationId xmlns:a16="http://schemas.microsoft.com/office/drawing/2014/main" id="{42650E52-B164-4C12-8F45-B365829FD80D}"/>
              </a:ext>
            </a:extLst>
          </p:cNvPr>
          <p:cNvSpPr/>
          <p:nvPr/>
        </p:nvSpPr>
        <p:spPr bwMode="auto">
          <a:xfrm>
            <a:off x="185080" y="2317274"/>
            <a:ext cx="2552343" cy="465817"/>
          </a:xfrm>
          <a:prstGeom prst="rightArrowCallout">
            <a:avLst>
              <a:gd name="adj1" fmla="val 13324"/>
              <a:gd name="adj2" fmla="val 22672"/>
              <a:gd name="adj3" fmla="val 19384"/>
              <a:gd name="adj4" fmla="val 76504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  <a:extLst/>
        </p:spPr>
        <p:txBody>
          <a:bodyPr wrap="square" lIns="95555" tIns="47776" rIns="95555" bIns="47776" anchor="ctr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Préparation du prochain AB</a:t>
            </a:r>
          </a:p>
        </p:txBody>
      </p:sp>
      <p:sp>
        <p:nvSpPr>
          <p:cNvPr id="24" name="Up Arrow Callout 1">
            <a:extLst>
              <a:ext uri="{FF2B5EF4-FFF2-40B4-BE49-F238E27FC236}">
                <a16:creationId xmlns:a16="http://schemas.microsoft.com/office/drawing/2014/main" id="{EDD40300-99F4-479F-ABB4-AB4D00271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4827" y="5467062"/>
            <a:ext cx="2376488" cy="550338"/>
          </a:xfrm>
          <a:prstGeom prst="upArrowCallout">
            <a:avLst>
              <a:gd name="adj1" fmla="val 11305"/>
              <a:gd name="adj2" fmla="val 19964"/>
              <a:gd name="adj3" fmla="val 17880"/>
              <a:gd name="adj4" fmla="val 50736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lIns="95555" tIns="47776" rIns="95555" bIns="47776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nl-NL" sz="1200" b="1" i="0" dirty="0">
                <a:latin typeface="+mn-lt"/>
              </a:rPr>
              <a:t>QSG2: DA &amp; annexes</a:t>
            </a:r>
          </a:p>
        </p:txBody>
      </p:sp>
      <p:sp>
        <p:nvSpPr>
          <p:cNvPr id="25" name="TextBox 31">
            <a:extLst>
              <a:ext uri="{FF2B5EF4-FFF2-40B4-BE49-F238E27FC236}">
                <a16:creationId xmlns:a16="http://schemas.microsoft.com/office/drawing/2014/main" id="{701D8DE8-DBD6-4B6F-A8EA-8E5CBA3DD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345" y="5383493"/>
            <a:ext cx="2808288" cy="465817"/>
          </a:xfrm>
          <a:prstGeom prst="rect">
            <a:avLst/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lIns="95555" tIns="47776" rIns="95555" bIns="47776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nl-NL" sz="1200" b="1" i="0" dirty="0">
                <a:latin typeface="+mn-lt"/>
              </a:rPr>
              <a:t>Avis sur les décaissements </a:t>
            </a:r>
            <a:r>
              <a:rPr lang="fr-BE" altLang="nl-NL" sz="1200" i="0" dirty="0">
                <a:latin typeface="+mn-lt"/>
              </a:rPr>
              <a:t>le cas échéant</a:t>
            </a:r>
          </a:p>
        </p:txBody>
      </p:sp>
      <p:sp>
        <p:nvSpPr>
          <p:cNvPr id="35" name="Up Arrow 32">
            <a:extLst>
              <a:ext uri="{FF2B5EF4-FFF2-40B4-BE49-F238E27FC236}">
                <a16:creationId xmlns:a16="http://schemas.microsoft.com/office/drawing/2014/main" id="{7CA28988-894D-4079-92FD-F4B5CD931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7221" y="4939967"/>
            <a:ext cx="252412" cy="504825"/>
          </a:xfrm>
          <a:prstGeom prst="upArrow">
            <a:avLst>
              <a:gd name="adj1" fmla="val 26481"/>
              <a:gd name="adj2" fmla="val 50000"/>
            </a:avLst>
          </a:prstGeom>
          <a:solidFill>
            <a:srgbClr val="FFD624"/>
          </a:solidFill>
          <a:ln w="9525">
            <a:noFill/>
            <a:round/>
            <a:headEnd/>
            <a:tailEnd/>
          </a:ln>
          <a:effectLst/>
          <a:extLst/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nl-NL" sz="1200" i="0" dirty="0">
              <a:latin typeface="+mn-lt"/>
            </a:endParaRPr>
          </a:p>
        </p:txBody>
      </p:sp>
      <p:sp>
        <p:nvSpPr>
          <p:cNvPr id="36" name="Up Arrow 33">
            <a:extLst>
              <a:ext uri="{FF2B5EF4-FFF2-40B4-BE49-F238E27FC236}">
                <a16:creationId xmlns:a16="http://schemas.microsoft.com/office/drawing/2014/main" id="{14B0528C-7271-4A17-BD15-5222D2B78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5852293"/>
            <a:ext cx="252412" cy="504825"/>
          </a:xfrm>
          <a:prstGeom prst="upArrow">
            <a:avLst>
              <a:gd name="adj1" fmla="val 50000"/>
              <a:gd name="adj2" fmla="val 49991"/>
            </a:avLst>
          </a:prstGeom>
          <a:solidFill>
            <a:srgbClr val="0F5494"/>
          </a:solidFill>
          <a:ln w="9525">
            <a:noFill/>
            <a:round/>
            <a:headEnd/>
            <a:tailEnd/>
          </a:ln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nl-NL" sz="1200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7" name="Text Box 18">
            <a:extLst>
              <a:ext uri="{FF2B5EF4-FFF2-40B4-BE49-F238E27FC236}">
                <a16:creationId xmlns:a16="http://schemas.microsoft.com/office/drawing/2014/main" id="{26180082-C8EC-4EEC-B797-BEC0D7880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" y="6113579"/>
            <a:ext cx="8135938" cy="503238"/>
          </a:xfrm>
          <a:prstGeom prst="rect">
            <a:avLst/>
          </a:prstGeom>
          <a:solidFill>
            <a:srgbClr val="0F549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fr-BE" b="1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Comité de pilotage de l’AB (DEVCO) / de l’aide financière (NEAR) (BSSC/FAST) </a:t>
            </a:r>
            <a:r>
              <a:rPr lang="fr-BE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: 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fr-BE" dirty="0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Supervision, politique et stratégique, continue des contrats d’AB</a:t>
            </a:r>
          </a:p>
        </p:txBody>
      </p:sp>
      <p:sp>
        <p:nvSpPr>
          <p:cNvPr id="26" name="TextBox 34">
            <a:extLst>
              <a:ext uri="{FF2B5EF4-FFF2-40B4-BE49-F238E27FC236}">
                <a16:creationId xmlns:a16="http://schemas.microsoft.com/office/drawing/2014/main" id="{536A8CA4-7474-4504-B4BC-986C0D25737B}"/>
              </a:ext>
            </a:extLst>
          </p:cNvPr>
          <p:cNvSpPr txBox="1"/>
          <p:nvPr/>
        </p:nvSpPr>
        <p:spPr>
          <a:xfrm>
            <a:off x="7720319" y="1182701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Rappel</a:t>
            </a:r>
          </a:p>
        </p:txBody>
      </p:sp>
    </p:spTree>
    <p:extLst>
      <p:ext uri="{BB962C8B-B14F-4D97-AF65-F5344CB8AC3E}">
        <p14:creationId xmlns:p14="http://schemas.microsoft.com/office/powerpoint/2010/main" val="62367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5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AutoShape 16">
            <a:extLst>
              <a:ext uri="{FF2B5EF4-FFF2-40B4-BE49-F238E27FC236}">
                <a16:creationId xmlns:a16="http://schemas.microsoft.com/office/drawing/2014/main" id="{C2CCDD03-AEC0-4EF8-9CC6-3764A6B3700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81789" y="2091498"/>
            <a:ext cx="0" cy="303088"/>
          </a:xfrm>
          <a:prstGeom prst="straightConnector1">
            <a:avLst/>
          </a:prstGeom>
          <a:noFill/>
          <a:ln w="12700">
            <a:solidFill>
              <a:srgbClr val="0F5494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80728"/>
            <a:ext cx="453737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Décaissement AB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4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D0122CD4-55CA-4CB8-A84A-A5922D8CC49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254396" y="2276045"/>
            <a:ext cx="3363912" cy="3375025"/>
          </a:xfrm>
          <a:custGeom>
            <a:avLst/>
            <a:gdLst>
              <a:gd name="T0" fmla="*/ 1 w 21600"/>
              <a:gd name="T1" fmla="*/ 0 h 21600"/>
              <a:gd name="T2" fmla="*/ 0 w 21600"/>
              <a:gd name="T3" fmla="*/ 0 h 21600"/>
              <a:gd name="T4" fmla="*/ 1 w 21600"/>
              <a:gd name="T5" fmla="*/ 0 h 21600"/>
              <a:gd name="T6" fmla="*/ 0 w 21600"/>
              <a:gd name="T7" fmla="*/ 1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5 w 21600"/>
              <a:gd name="T19" fmla="*/ 3165 h 21600"/>
              <a:gd name="T20" fmla="*/ 18435 w 21600"/>
              <a:gd name="T21" fmla="*/ 18435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6584" y="14980"/>
                </a:moveTo>
                <a:cubicBezTo>
                  <a:pt x="7699" y="16104"/>
                  <a:pt x="9216" y="16737"/>
                  <a:pt x="10800" y="16737"/>
                </a:cubicBezTo>
                <a:cubicBezTo>
                  <a:pt x="14078" y="16737"/>
                  <a:pt x="16737" y="14078"/>
                  <a:pt x="16737" y="10800"/>
                </a:cubicBezTo>
                <a:cubicBezTo>
                  <a:pt x="16737" y="7521"/>
                  <a:pt x="14078" y="4863"/>
                  <a:pt x="10800" y="4863"/>
                </a:cubicBezTo>
                <a:cubicBezTo>
                  <a:pt x="7521" y="4863"/>
                  <a:pt x="4863" y="7521"/>
                  <a:pt x="4863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7920" y="21600"/>
                  <a:pt x="5159" y="20449"/>
                  <a:pt x="3131" y="18404"/>
                </a:cubicBezTo>
                <a:lnTo>
                  <a:pt x="1214" y="20306"/>
                </a:lnTo>
                <a:lnTo>
                  <a:pt x="1243" y="13049"/>
                </a:lnTo>
                <a:lnTo>
                  <a:pt x="8501" y="13079"/>
                </a:lnTo>
                <a:lnTo>
                  <a:pt x="6584" y="14980"/>
                </a:lnTo>
                <a:close/>
              </a:path>
            </a:pathLst>
          </a:custGeom>
          <a:solidFill>
            <a:srgbClr val="0F5494"/>
          </a:solidFill>
          <a:ln w="19050">
            <a:noFill/>
            <a:miter lim="800000"/>
            <a:headEnd/>
            <a:tailEnd/>
          </a:ln>
        </p:spPr>
        <p:txBody>
          <a:bodyPr rot="10800000" vert="eaVert" lIns="95555" tIns="47776" rIns="95555" bIns="47776"/>
          <a:lstStyle/>
          <a:p>
            <a:pPr eaLnBrk="1" hangingPunct="1">
              <a:defRPr/>
            </a:pPr>
            <a:endParaRPr lang="fr-BE" sz="110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5DF2224-CCD1-4AE1-95FE-EEBA7EC83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4206" y="2427086"/>
            <a:ext cx="1728000" cy="669123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sz="1400" b="1" dirty="0">
                <a:solidFill>
                  <a:srgbClr val="0F5494"/>
                </a:solidFill>
                <a:cs typeface="Tw Cen MT"/>
              </a:rPr>
              <a:t>Planification stratégique / Programmation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833CACA9-9093-4217-9F71-F7874F604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120" y="4132134"/>
            <a:ext cx="1260000" cy="207458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10" tIns="11286" rIns="18810" bIns="11286" anchor="ctr">
            <a:spAutoFit/>
          </a:bodyPr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fr-BE">
                <a:solidFill>
                  <a:schemeClr val="bg1">
                    <a:lumMod val="50000"/>
                  </a:schemeClr>
                </a:solidFill>
                <a:cs typeface="Tw Cen MT"/>
              </a:rPr>
              <a:t>Identification</a:t>
            </a:r>
            <a:endParaRPr lang="fr-BE" sz="1300">
              <a:solidFill>
                <a:schemeClr val="bg1">
                  <a:lumMod val="50000"/>
                </a:schemeClr>
              </a:solidFill>
              <a:cs typeface="Tw Cen MT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0E7E438F-A9DF-4A52-BA47-692B477A3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0046" y="4221088"/>
            <a:ext cx="1145001" cy="453680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sz="1400" b="1">
                <a:solidFill>
                  <a:srgbClr val="0F5494"/>
                </a:solidFill>
                <a:cs typeface="Tw Cen MT"/>
              </a:rPr>
              <a:t>Mise en œuvre</a:t>
            </a: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4135963E-924B-4996-9E6F-8522EE0CD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596" y="2943194"/>
            <a:ext cx="1007912" cy="392124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810" tIns="11286" rIns="18810" bIns="11286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 dirty="0">
                <a:solidFill>
                  <a:schemeClr val="bg1">
                    <a:lumMod val="50000"/>
                  </a:schemeClr>
                </a:solidFill>
                <a:cs typeface="Tw Cen MT"/>
              </a:rPr>
              <a:t>  Suivi &amp; Evaluation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63B3ABC6-9BE2-430B-B550-BE23C2783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206" y="5125961"/>
            <a:ext cx="1260000" cy="207458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  <a:headEnd/>
            <a:tailEnd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810" tIns="11286" rIns="18810" bIns="11286" anchor="ctr">
            <a:spAutoFit/>
          </a:bodyPr>
          <a:lstStyle/>
          <a:p>
            <a:pPr algn="ctr" eaLnBrk="1" hangingPunct="1">
              <a:spcAft>
                <a:spcPts val="1000"/>
              </a:spcAft>
              <a:defRPr/>
            </a:pPr>
            <a:r>
              <a:rPr lang="fr-BE">
                <a:solidFill>
                  <a:schemeClr val="bg1">
                    <a:lumMod val="50000"/>
                  </a:schemeClr>
                </a:solidFill>
                <a:cs typeface="Tw Cen MT"/>
              </a:rPr>
              <a:t>Formulation</a:t>
            </a:r>
            <a:endParaRPr lang="fr-BE" sz="1300">
              <a:solidFill>
                <a:schemeClr val="bg1">
                  <a:lumMod val="50000"/>
                </a:schemeClr>
              </a:solidFill>
              <a:cs typeface="Tw Cen MT"/>
            </a:endParaRPr>
          </a:p>
        </p:txBody>
      </p:sp>
      <p:sp>
        <p:nvSpPr>
          <p:cNvPr id="14" name="AutoShape 14">
            <a:extLst>
              <a:ext uri="{FF2B5EF4-FFF2-40B4-BE49-F238E27FC236}">
                <a16:creationId xmlns:a16="http://schemas.microsoft.com/office/drawing/2014/main" id="{0511EF54-08B7-4E01-8C92-9C78DC8AE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7440" y="1651179"/>
            <a:ext cx="3174766" cy="47451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fr-BE" dirty="0">
                <a:latin typeface="+mn-lt"/>
                <a:ea typeface="ＭＳ Ｐゴシック" charset="0"/>
                <a:cs typeface="Tw Cen MT"/>
              </a:rPr>
              <a:t>Politique étrangère de l’UE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fr-BE" dirty="0">
                <a:latin typeface="+mn-lt"/>
                <a:ea typeface="ＭＳ Ｐゴシック" charset="0"/>
                <a:cs typeface="Tw Cen MT"/>
              </a:rPr>
              <a:t>Politique du gouvernement partenaire</a:t>
            </a:r>
          </a:p>
        </p:txBody>
      </p:sp>
      <p:sp>
        <p:nvSpPr>
          <p:cNvPr id="22" name="AutoShape 11">
            <a:extLst>
              <a:ext uri="{FF2B5EF4-FFF2-40B4-BE49-F238E27FC236}">
                <a16:creationId xmlns:a16="http://schemas.microsoft.com/office/drawing/2014/main" id="{F2F1A357-A7C6-4374-9B39-46A15394C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67" y="3696928"/>
            <a:ext cx="1990034" cy="1389147"/>
          </a:xfrm>
          <a:prstGeom prst="rightArrowCallout">
            <a:avLst>
              <a:gd name="adj1" fmla="val 3013"/>
              <a:gd name="adj2" fmla="val 6898"/>
              <a:gd name="adj3" fmla="val 6504"/>
              <a:gd name="adj4" fmla="val 92407"/>
            </a:avLst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>
            <a:spAutoFit/>
          </a:bodyPr>
          <a:lstStyle/>
          <a:p>
            <a:pPr eaLnBrk="1" hangingPunct="1">
              <a:defRPr/>
            </a:pPr>
            <a:r>
              <a:rPr lang="fr-BE" b="1" dirty="0">
                <a:latin typeface="+mn-lt"/>
                <a:ea typeface="ＭＳ Ｐゴシック" charset="0"/>
                <a:cs typeface="Tw Cen MT"/>
              </a:rPr>
              <a:t>Processus décisionnel pour la libération de tranche : </a:t>
            </a:r>
            <a:r>
              <a:rPr lang="fr-BE" dirty="0">
                <a:latin typeface="+mn-lt"/>
                <a:ea typeface="ＭＳ Ｐゴシック" charset="0"/>
                <a:cs typeface="Tw Cen MT"/>
              </a:rPr>
              <a:t>Suivi et dialogue, évaluation des conditions de décaissement.</a:t>
            </a:r>
          </a:p>
        </p:txBody>
      </p:sp>
      <p:sp>
        <p:nvSpPr>
          <p:cNvPr id="25" name="TextBox 31">
            <a:extLst>
              <a:ext uri="{FF2B5EF4-FFF2-40B4-BE49-F238E27FC236}">
                <a16:creationId xmlns:a16="http://schemas.microsoft.com/office/drawing/2014/main" id="{701D8DE8-DBD6-4B6F-A8EA-8E5CBA3DD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67" y="5383493"/>
            <a:ext cx="2495602" cy="468800"/>
          </a:xfrm>
          <a:prstGeom prst="rect">
            <a:avLst/>
          </a:prstGeom>
          <a:solidFill>
            <a:srgbClr val="FFD624"/>
          </a:solidFill>
          <a:ln w="12700">
            <a:noFill/>
            <a:miter lim="800000"/>
            <a:headEnd/>
            <a:tailEnd/>
          </a:ln>
        </p:spPr>
        <p:txBody>
          <a:bodyPr wrap="square" lIns="95555" tIns="47776" rIns="95555" bIns="47776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nl-NL" sz="1200" b="1" i="0" dirty="0">
                <a:latin typeface="+mn-lt"/>
              </a:rPr>
              <a:t>Avis sur les décaissements </a:t>
            </a:r>
            <a:r>
              <a:rPr lang="fr-BE" altLang="nl-NL" sz="1200" i="0" dirty="0">
                <a:latin typeface="+mn-lt"/>
              </a:rPr>
              <a:t>le cas échéant</a:t>
            </a:r>
          </a:p>
        </p:txBody>
      </p:sp>
      <p:sp>
        <p:nvSpPr>
          <p:cNvPr id="35" name="Up Arrow 32">
            <a:extLst>
              <a:ext uri="{FF2B5EF4-FFF2-40B4-BE49-F238E27FC236}">
                <a16:creationId xmlns:a16="http://schemas.microsoft.com/office/drawing/2014/main" id="{7CA28988-894D-4079-92FD-F4B5CD931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2356" y="4939967"/>
            <a:ext cx="252412" cy="504825"/>
          </a:xfrm>
          <a:prstGeom prst="upArrow">
            <a:avLst>
              <a:gd name="adj1" fmla="val 26481"/>
              <a:gd name="adj2" fmla="val 50000"/>
            </a:avLst>
          </a:prstGeom>
          <a:solidFill>
            <a:srgbClr val="FFD624"/>
          </a:solidFill>
          <a:ln w="9525">
            <a:noFill/>
            <a:round/>
            <a:headEnd/>
            <a:tailEnd/>
          </a:ln>
          <a:effectLst/>
          <a:extLst/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nl-NL" sz="1200" i="0">
              <a:latin typeface="+mn-lt"/>
            </a:endParaRPr>
          </a:p>
        </p:txBody>
      </p:sp>
      <p:sp>
        <p:nvSpPr>
          <p:cNvPr id="36" name="Up Arrow 33">
            <a:extLst>
              <a:ext uri="{FF2B5EF4-FFF2-40B4-BE49-F238E27FC236}">
                <a16:creationId xmlns:a16="http://schemas.microsoft.com/office/drawing/2014/main" id="{14B0528C-7271-4A17-BD15-5222D2B78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548" y="5852293"/>
            <a:ext cx="252412" cy="504825"/>
          </a:xfrm>
          <a:prstGeom prst="upArrow">
            <a:avLst>
              <a:gd name="adj1" fmla="val 50000"/>
              <a:gd name="adj2" fmla="val 49991"/>
            </a:avLst>
          </a:prstGeom>
          <a:solidFill>
            <a:srgbClr val="0F5494"/>
          </a:solidFill>
          <a:ln w="9525">
            <a:noFill/>
            <a:round/>
            <a:headEnd/>
            <a:tailEnd/>
          </a:ln>
        </p:spPr>
        <p:txBody>
          <a:bodyPr anchor="ctr"/>
          <a:lstStyle>
            <a:lvl1pPr marL="3175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nl-NL" sz="1200" i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7" name="Text Box 18">
            <a:extLst>
              <a:ext uri="{FF2B5EF4-FFF2-40B4-BE49-F238E27FC236}">
                <a16:creationId xmlns:a16="http://schemas.microsoft.com/office/drawing/2014/main" id="{26180082-C8EC-4EEC-B797-BEC0D7880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" y="6113579"/>
            <a:ext cx="8135938" cy="503238"/>
          </a:xfrm>
          <a:prstGeom prst="rect">
            <a:avLst/>
          </a:prstGeom>
          <a:solidFill>
            <a:srgbClr val="0F549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fr-BE" b="1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Comité de pilotage de l’AB (DEVCO) / de l’aide financière (NEAR) (BSSC/FAST) </a:t>
            </a:r>
            <a:r>
              <a:rPr lang="fr-BE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: 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fr-BE">
                <a:solidFill>
                  <a:schemeClr val="bg1"/>
                </a:solidFill>
                <a:latin typeface="+mn-lt"/>
                <a:ea typeface="ＭＳ Ｐゴシック" charset="0"/>
                <a:cs typeface="Tw Cen MT"/>
              </a:rPr>
              <a:t>Supervision, politique et stratégique, continue des contrats d’AB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3CF69F5B-A67B-43BD-A5EE-E6EBFEC3A083}"/>
              </a:ext>
            </a:extLst>
          </p:cNvPr>
          <p:cNvSpPr txBox="1"/>
          <p:nvPr/>
        </p:nvSpPr>
        <p:spPr>
          <a:xfrm>
            <a:off x="5724128" y="1332692"/>
            <a:ext cx="3240000" cy="4401205"/>
          </a:xfrm>
          <a:prstGeom prst="rect">
            <a:avLst/>
          </a:prstGeom>
          <a:solidFill>
            <a:srgbClr val="0F5494"/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BASE LEGALE :</a:t>
            </a: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Convention de financement, y compris avenants et annexes.</a:t>
            </a: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Annexes </a:t>
            </a: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fr-BE" sz="1600" dirty="0">
                <a:solidFill>
                  <a:schemeClr val="bg1"/>
                </a:solidFill>
                <a:latin typeface="+mn-lt"/>
              </a:rPr>
              <a:t>(Dispositions techniques et administratives)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endParaRPr lang="fr-BE" sz="1600" dirty="0">
              <a:solidFill>
                <a:schemeClr val="bg1"/>
              </a:solidFill>
              <a:latin typeface="+mn-lt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fr-BE" sz="1400" b="1" dirty="0">
                <a:solidFill>
                  <a:schemeClr val="bg1"/>
                </a:solidFill>
                <a:latin typeface="+mn-lt"/>
              </a:rPr>
              <a:t>Consulter : </a:t>
            </a:r>
          </a:p>
          <a:p>
            <a:pPr marL="171450" indent="-171450" defTabSz="966788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bg1"/>
                </a:solidFill>
                <a:latin typeface="+mn-lt"/>
              </a:rPr>
              <a:t>Lignes directrices section 5.6</a:t>
            </a:r>
          </a:p>
          <a:p>
            <a:pPr marL="171450" indent="-171450" defTabSz="966788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bg1"/>
                </a:solidFill>
                <a:latin typeface="+mn-lt"/>
              </a:rPr>
              <a:t>Modèle note décaissement sept. 2017 </a:t>
            </a:r>
          </a:p>
          <a:p>
            <a:pPr marL="171450" indent="-171450" defTabSz="966788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solidFill>
                  <a:schemeClr val="bg1"/>
                </a:solidFill>
                <a:latin typeface="+mn-lt"/>
              </a:rPr>
              <a:t>Note sur les processus AB dans les pays NEAR ou Note DEVCO sur les dispositions internes relatives aux AB (sept 2017)</a:t>
            </a:r>
          </a:p>
        </p:txBody>
      </p:sp>
    </p:spTree>
    <p:extLst>
      <p:ext uri="{BB962C8B-B14F-4D97-AF65-F5344CB8AC3E}">
        <p14:creationId xmlns:p14="http://schemas.microsoft.com/office/powerpoint/2010/main" val="406051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2" grpId="0" animBg="1"/>
      <p:bldP spid="25" grpId="0" animBg="1"/>
      <p:bldP spid="35" grpId="0" animBg="1"/>
      <p:bldP spid="36" grpId="0" animBg="1"/>
      <p:bldP spid="37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71546"/>
            <a:ext cx="7542368" cy="773278"/>
          </a:xfrm>
        </p:spPr>
        <p:txBody>
          <a:bodyPr/>
          <a:lstStyle/>
          <a:p>
            <a:pPr marL="0"/>
            <a:r>
              <a:rPr lang="fr-BE" altLang="en-US" sz="2400" cap="all" dirty="0">
                <a:solidFill>
                  <a:srgbClr val="004494"/>
                </a:solidFill>
                <a:latin typeface="+mn-lt"/>
              </a:rPr>
              <a:t>Processus de </a:t>
            </a:r>
            <a:br>
              <a:rPr lang="fr-BE" altLang="en-US" sz="2400" cap="all" dirty="0">
                <a:solidFill>
                  <a:srgbClr val="004494"/>
                </a:solidFill>
                <a:latin typeface="+mn-lt"/>
              </a:rPr>
            </a:br>
            <a:r>
              <a:rPr lang="fr-BE" altLang="en-US" sz="2400" cap="all" dirty="0">
                <a:solidFill>
                  <a:srgbClr val="004494"/>
                </a:solidFill>
                <a:latin typeface="+mn-lt"/>
              </a:rPr>
              <a:t>décaissement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5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AutoShape 3">
            <a:extLst>
              <a:ext uri="{FF2B5EF4-FFF2-40B4-BE49-F238E27FC236}">
                <a16:creationId xmlns:a16="http://schemas.microsoft.com/office/drawing/2014/main" id="{6C2C501D-7016-4100-A90E-358F13D7E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17" y="1988840"/>
            <a:ext cx="1907998" cy="684000"/>
          </a:xfrm>
          <a:prstGeom prst="homePlate">
            <a:avLst>
              <a:gd name="adj" fmla="val 19175"/>
            </a:avLst>
          </a:prstGeom>
          <a:solidFill>
            <a:srgbClr val="2D9E48"/>
          </a:solidFill>
          <a:ln w="12700">
            <a:noFill/>
            <a:miter lim="800000"/>
            <a:headEnd/>
            <a:tailEnd/>
          </a:ln>
        </p:spPr>
        <p:txBody>
          <a:bodyPr tIns="0" bIns="0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BE" altLang="en-US" sz="1600" b="1" i="0" dirty="0">
                <a:solidFill>
                  <a:schemeClr val="bg1"/>
                </a:solidFill>
                <a:latin typeface="+mn-lt"/>
              </a:rPr>
              <a:t>Pays partenaire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BECD4F34-9553-4F75-A55B-659F51B23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337" y="1988840"/>
            <a:ext cx="6848246" cy="684000"/>
          </a:xfrm>
          <a:prstGeom prst="rect">
            <a:avLst/>
          </a:prstGeom>
          <a:solidFill>
            <a:srgbClr val="2D9E48"/>
          </a:solidFill>
          <a:ln w="12700" algn="ctr">
            <a:noFill/>
            <a:miter lim="800000"/>
            <a:headEnd/>
            <a:tailEnd/>
          </a:ln>
        </p:spPr>
        <p:txBody>
          <a:bodyPr lIns="73152" tIns="73152" rIns="73152" bIns="73152" anchor="ctr"/>
          <a:lstStyle>
            <a:lvl1pPr marL="115888" indent="-115888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Bef>
                <a:spcPct val="30000"/>
              </a:spcBef>
              <a:buClr>
                <a:schemeClr val="bg2"/>
              </a:buClr>
              <a:buFontTx/>
              <a:buNone/>
            </a:pPr>
            <a:r>
              <a:rPr lang="fr-BE" altLang="en-US" sz="1500" b="1" i="0" dirty="0">
                <a:solidFill>
                  <a:schemeClr val="bg1"/>
                </a:solidFill>
                <a:latin typeface="+mn-lt"/>
              </a:rPr>
              <a:t>Fait une requête en vue du décaissement </a:t>
            </a:r>
            <a:r>
              <a:rPr lang="fr-BE" altLang="en-US" sz="1500" i="0" dirty="0">
                <a:solidFill>
                  <a:schemeClr val="bg1"/>
                </a:solidFill>
                <a:latin typeface="+mn-lt"/>
              </a:rPr>
              <a:t>d’une tranche et engagement d’un dialogue avec la DUE</a:t>
            </a:r>
          </a:p>
        </p:txBody>
      </p:sp>
      <p:sp>
        <p:nvSpPr>
          <p:cNvPr id="26" name="AutoShape 3">
            <a:extLst>
              <a:ext uri="{FF2B5EF4-FFF2-40B4-BE49-F238E27FC236}">
                <a16:creationId xmlns:a16="http://schemas.microsoft.com/office/drawing/2014/main" id="{ED9F75BA-EBCB-4E4F-BEBC-4C9C52F0D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17" y="2778038"/>
            <a:ext cx="1907998" cy="1116000"/>
          </a:xfrm>
          <a:prstGeom prst="homePlate">
            <a:avLst>
              <a:gd name="adj" fmla="val 19148"/>
            </a:avLst>
          </a:prstGeom>
          <a:solidFill>
            <a:srgbClr val="F5823C"/>
          </a:solidFill>
          <a:ln w="12700">
            <a:noFill/>
            <a:miter lim="800000"/>
            <a:headEnd/>
            <a:tailEnd/>
          </a:ln>
        </p:spPr>
        <p:txBody>
          <a:bodyPr tIns="0" bIns="0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BE" altLang="en-US" sz="1600" b="1" i="0" dirty="0">
                <a:solidFill>
                  <a:schemeClr val="tx1"/>
                </a:solidFill>
                <a:latin typeface="+mn-lt"/>
              </a:rPr>
              <a:t>Délégation UE</a:t>
            </a: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F0CA5D70-BF70-4F5D-80EE-4D5BC19F4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337" y="2778038"/>
            <a:ext cx="6848246" cy="1116000"/>
          </a:xfrm>
          <a:prstGeom prst="rect">
            <a:avLst/>
          </a:prstGeom>
          <a:solidFill>
            <a:srgbClr val="F5823C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73152" tIns="73152" rIns="73152" bIns="73152" anchor="ctr"/>
          <a:lstStyle/>
          <a:p>
            <a:pPr eaLnBrk="1" hangingPunct="1">
              <a:buClr>
                <a:schemeClr val="accent6"/>
              </a:buClr>
              <a:defRPr/>
            </a:pPr>
            <a:r>
              <a:rPr lang="fr-BE" altLang="en-US" sz="1500" b="1" dirty="0">
                <a:solidFill>
                  <a:schemeClr val="tx1"/>
                </a:solidFill>
                <a:latin typeface="+mn-lt"/>
              </a:rPr>
              <a:t>S’engage dans un dialogue </a:t>
            </a:r>
            <a:r>
              <a:rPr lang="fr-BE" altLang="en-US" sz="1500" dirty="0">
                <a:solidFill>
                  <a:schemeClr val="tx1"/>
                </a:solidFill>
                <a:latin typeface="+mn-lt"/>
              </a:rPr>
              <a:t>avec les autorités nationales, </a:t>
            </a:r>
            <a:r>
              <a:rPr lang="fr-BE" altLang="en-US" sz="1500" b="1" dirty="0">
                <a:solidFill>
                  <a:schemeClr val="tx1"/>
                </a:solidFill>
                <a:latin typeface="+mn-lt"/>
              </a:rPr>
              <a:t>analyse la requête </a:t>
            </a:r>
            <a:r>
              <a:rPr lang="fr-BE" altLang="en-US" sz="1500" dirty="0">
                <a:solidFill>
                  <a:schemeClr val="tx1"/>
                </a:solidFill>
                <a:latin typeface="+mn-lt"/>
              </a:rPr>
              <a:t>pour le décaissement de la tranche, </a:t>
            </a:r>
            <a:r>
              <a:rPr lang="fr-BE" altLang="en-US" sz="1500" b="1" dirty="0">
                <a:solidFill>
                  <a:schemeClr val="tx1"/>
                </a:solidFill>
                <a:latin typeface="+mn-lt"/>
              </a:rPr>
              <a:t>évalue les conditions </a:t>
            </a:r>
            <a:r>
              <a:rPr lang="fr-BE" altLang="en-US" sz="1500" dirty="0">
                <a:solidFill>
                  <a:schemeClr val="tx1"/>
                </a:solidFill>
                <a:latin typeface="+mn-lt"/>
              </a:rPr>
              <a:t>pour le décaissement et </a:t>
            </a:r>
            <a:r>
              <a:rPr lang="fr-BE" altLang="en-US" sz="1500" b="1" dirty="0">
                <a:solidFill>
                  <a:schemeClr val="tx1"/>
                </a:solidFill>
                <a:latin typeface="+mn-lt"/>
              </a:rPr>
              <a:t>prépare le dossier</a:t>
            </a:r>
            <a:r>
              <a:rPr lang="fr-BE" altLang="en-US" sz="1500" dirty="0">
                <a:solidFill>
                  <a:schemeClr val="tx1"/>
                </a:solidFill>
                <a:latin typeface="+mn-lt"/>
              </a:rPr>
              <a:t> de décaissement. Elle émet </a:t>
            </a:r>
            <a:r>
              <a:rPr lang="fr-BE" altLang="en-US" sz="1500" b="1" dirty="0">
                <a:solidFill>
                  <a:schemeClr val="tx1"/>
                </a:solidFill>
                <a:latin typeface="+mn-lt"/>
              </a:rPr>
              <a:t>une recommandation claire</a:t>
            </a:r>
            <a:r>
              <a:rPr lang="fr-BE" altLang="en-US" sz="1500" dirty="0">
                <a:solidFill>
                  <a:schemeClr val="tx1"/>
                </a:solidFill>
                <a:latin typeface="+mn-lt"/>
              </a:rPr>
              <a:t>.</a:t>
            </a:r>
            <a:endParaRPr lang="fr-BE" sz="15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AutoShape 3">
            <a:extLst>
              <a:ext uri="{FF2B5EF4-FFF2-40B4-BE49-F238E27FC236}">
                <a16:creationId xmlns:a16="http://schemas.microsoft.com/office/drawing/2014/main" id="{33C2746D-7334-4A64-A3FE-A07E63346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17" y="4065069"/>
            <a:ext cx="1907998" cy="1260000"/>
          </a:xfrm>
          <a:prstGeom prst="homePlate">
            <a:avLst>
              <a:gd name="adj" fmla="val 19172"/>
            </a:avLst>
          </a:prstGeom>
          <a:solidFill>
            <a:srgbClr val="FDB932"/>
          </a:solidFill>
          <a:ln w="12700">
            <a:noFill/>
            <a:miter lim="800000"/>
            <a:headEnd/>
            <a:tailEnd/>
          </a:ln>
        </p:spPr>
        <p:txBody>
          <a:bodyPr tIns="0" bIns="0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BE" altLang="en-US" sz="1600" b="1" i="0" dirty="0">
                <a:solidFill>
                  <a:schemeClr val="tx1"/>
                </a:solidFill>
                <a:latin typeface="+mn-lt"/>
              </a:rPr>
              <a:t>DEVCO / NEAR</a:t>
            </a: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id="{3664A874-EB96-403D-96D1-F5BA88D07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337" y="4065069"/>
            <a:ext cx="6848246" cy="1260000"/>
          </a:xfrm>
          <a:prstGeom prst="rect">
            <a:avLst/>
          </a:prstGeom>
          <a:solidFill>
            <a:srgbClr val="FDB932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73152" tIns="73152" rIns="73152" bIns="73152" anchor="ctr"/>
          <a:lstStyle/>
          <a:p>
            <a:pPr eaLnBrk="1" hangingPunct="1">
              <a:buClr>
                <a:schemeClr val="accent6"/>
              </a:buClr>
              <a:defRPr/>
            </a:pPr>
            <a:r>
              <a:rPr lang="fr-BE" sz="1500" b="1" dirty="0">
                <a:solidFill>
                  <a:schemeClr val="tx1"/>
                </a:solidFill>
                <a:latin typeface="+mn-lt"/>
              </a:rPr>
              <a:t>Le service géographique prépare un dossier pour approbation </a:t>
            </a:r>
            <a:r>
              <a:rPr lang="fr-BE" sz="1500" dirty="0">
                <a:solidFill>
                  <a:schemeClr val="tx1"/>
                </a:solidFill>
                <a:latin typeface="+mn-lt"/>
              </a:rPr>
              <a:t>par le Directeur concerné. </a:t>
            </a:r>
            <a:r>
              <a:rPr lang="fr-BE" sz="1500" b="1" dirty="0">
                <a:solidFill>
                  <a:schemeClr val="tx1"/>
                </a:solidFill>
                <a:latin typeface="+mn-lt"/>
              </a:rPr>
              <a:t>Contrôles</a:t>
            </a:r>
            <a:r>
              <a:rPr lang="fr-BE" sz="1500" dirty="0">
                <a:solidFill>
                  <a:schemeClr val="tx1"/>
                </a:solidFill>
                <a:latin typeface="+mn-lt"/>
              </a:rPr>
              <a:t> par l’unité A4 BS DEVCO/NEAR et les unités thématiques. </a:t>
            </a:r>
            <a:r>
              <a:rPr lang="fr-BE" sz="1500" b="1" dirty="0">
                <a:solidFill>
                  <a:schemeClr val="tx1"/>
                </a:solidFill>
                <a:latin typeface="+mn-lt"/>
              </a:rPr>
              <a:t>Implication</a:t>
            </a:r>
            <a:r>
              <a:rPr lang="fr-BE" sz="1500" dirty="0">
                <a:solidFill>
                  <a:schemeClr val="tx1"/>
                </a:solidFill>
                <a:latin typeface="+mn-lt"/>
              </a:rPr>
              <a:t> éventuelle du BSSC/FAST. </a:t>
            </a:r>
          </a:p>
          <a:p>
            <a:pPr eaLnBrk="1" hangingPunct="1">
              <a:buClr>
                <a:schemeClr val="accent6"/>
              </a:buClr>
              <a:defRPr/>
            </a:pPr>
            <a:r>
              <a:rPr lang="fr-BE" sz="1500" dirty="0">
                <a:solidFill>
                  <a:schemeClr val="tx1"/>
                </a:solidFill>
                <a:latin typeface="+mn-lt"/>
              </a:rPr>
              <a:t>Le Directeur géographique </a:t>
            </a:r>
            <a:r>
              <a:rPr lang="fr-BE" sz="1500" b="1" dirty="0">
                <a:solidFill>
                  <a:schemeClr val="tx1"/>
                </a:solidFill>
                <a:latin typeface="+mn-lt"/>
              </a:rPr>
              <a:t>approuve</a:t>
            </a:r>
            <a:r>
              <a:rPr lang="fr-BE" sz="1500" dirty="0">
                <a:solidFill>
                  <a:schemeClr val="tx1"/>
                </a:solidFill>
                <a:latin typeface="+mn-lt"/>
              </a:rPr>
              <a:t> (ou non) le décaissement et transmet les messages clés à soulever dans le cadre du dialogue</a:t>
            </a:r>
          </a:p>
        </p:txBody>
      </p:sp>
      <p:sp>
        <p:nvSpPr>
          <p:cNvPr id="38" name="AutoShape 3">
            <a:extLst>
              <a:ext uri="{FF2B5EF4-FFF2-40B4-BE49-F238E27FC236}">
                <a16:creationId xmlns:a16="http://schemas.microsoft.com/office/drawing/2014/main" id="{8A8090DB-4B98-44B1-8C54-A9CB51769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17" y="5445224"/>
            <a:ext cx="1907998" cy="828000"/>
          </a:xfrm>
          <a:prstGeom prst="homePlate">
            <a:avLst>
              <a:gd name="adj" fmla="val 19130"/>
            </a:avLst>
          </a:prstGeom>
          <a:solidFill>
            <a:srgbClr val="1FACE0"/>
          </a:solidFill>
          <a:ln w="12700">
            <a:noFill/>
            <a:miter lim="800000"/>
            <a:headEnd/>
            <a:tailEnd/>
          </a:ln>
        </p:spPr>
        <p:txBody>
          <a:bodyPr tIns="0" bIns="0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BE" altLang="en-US" sz="1600" b="1" i="0" dirty="0">
                <a:solidFill>
                  <a:schemeClr val="tx1"/>
                </a:solidFill>
                <a:latin typeface="+mn-lt"/>
              </a:rPr>
              <a:t>Délégation UE</a:t>
            </a: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id="{0FA55B05-DA03-4BC0-8E2D-6E90EC760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337" y="5445224"/>
            <a:ext cx="6848246" cy="828000"/>
          </a:xfrm>
          <a:prstGeom prst="rect">
            <a:avLst/>
          </a:prstGeom>
          <a:solidFill>
            <a:srgbClr val="1FACE0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73152" tIns="73152" rIns="73152" bIns="73152" anchor="ctr"/>
          <a:lstStyle/>
          <a:p>
            <a:pPr eaLnBrk="1" hangingPunct="1">
              <a:buClr>
                <a:schemeClr val="accent6"/>
              </a:buClr>
              <a:defRPr/>
            </a:pPr>
            <a:r>
              <a:rPr lang="fr-BE" sz="1500" b="1" dirty="0">
                <a:solidFill>
                  <a:schemeClr val="tx1"/>
                </a:solidFill>
                <a:latin typeface="+mn-lt"/>
              </a:rPr>
              <a:t>Le Chef de délégation transmet son visa </a:t>
            </a:r>
            <a:r>
              <a:rPr lang="fr-BE" sz="1500" dirty="0">
                <a:solidFill>
                  <a:schemeClr val="tx1"/>
                </a:solidFill>
                <a:latin typeface="+mn-lt"/>
              </a:rPr>
              <a:t>à l’ordonnateur national ainsi qu’une lettre contenant les messages clés à discuter.</a:t>
            </a:r>
          </a:p>
          <a:p>
            <a:pPr eaLnBrk="1" hangingPunct="1">
              <a:buClr>
                <a:schemeClr val="accent6"/>
              </a:buClr>
              <a:defRPr/>
            </a:pPr>
            <a:r>
              <a:rPr lang="fr-BE" sz="1500" dirty="0">
                <a:solidFill>
                  <a:schemeClr val="tx1"/>
                </a:solidFill>
                <a:latin typeface="+mn-lt"/>
              </a:rPr>
              <a:t>Vérification des paiements (y compris vérification du taux de change)</a:t>
            </a:r>
          </a:p>
        </p:txBody>
      </p:sp>
    </p:spTree>
    <p:extLst>
      <p:ext uri="{BB962C8B-B14F-4D97-AF65-F5344CB8AC3E}">
        <p14:creationId xmlns:p14="http://schemas.microsoft.com/office/powerpoint/2010/main" val="357675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6" grpId="0" animBg="1"/>
      <p:bldP spid="28" grpId="0" animBg="1"/>
      <p:bldP spid="31" grpId="0" animBg="1"/>
      <p:bldP spid="32" grpId="0" animBg="1"/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43554"/>
            <a:ext cx="7542368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QUI est impliqué </a:t>
            </a:r>
            <a:br>
              <a:rPr lang="fr-BE" sz="2400" cap="all" dirty="0">
                <a:solidFill>
                  <a:srgbClr val="004494"/>
                </a:solidFill>
                <a:latin typeface="+mn-lt"/>
              </a:rPr>
            </a:br>
            <a:r>
              <a:rPr lang="fr-BE" sz="2400" cap="all" dirty="0">
                <a:solidFill>
                  <a:srgbClr val="004494"/>
                </a:solidFill>
                <a:latin typeface="+mn-lt"/>
              </a:rPr>
              <a:t>dans le processus ? &gt; partenaire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6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038CCF07-BCB3-4D83-A78E-B1CB4BDCDD7D}"/>
              </a:ext>
            </a:extLst>
          </p:cNvPr>
          <p:cNvSpPr txBox="1"/>
          <p:nvPr/>
        </p:nvSpPr>
        <p:spPr>
          <a:xfrm>
            <a:off x="983518" y="5157192"/>
            <a:ext cx="7176965" cy="120815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marL="355600" lvl="1" indent="-355600" defTabSz="4572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800" b="1" dirty="0">
                <a:latin typeface="+mn-lt"/>
              </a:rPr>
              <a:t>Préparation de la requête en vue du décaissement</a:t>
            </a:r>
          </a:p>
          <a:p>
            <a:pPr marL="355600" lvl="1" indent="-355600" defTabSz="4572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800" b="1" dirty="0">
                <a:latin typeface="+mn-lt"/>
              </a:rPr>
              <a:t>Evaluation de l’éligibilité AB</a:t>
            </a:r>
          </a:p>
          <a:p>
            <a:pPr marL="355600" lvl="1" indent="-355600" defTabSz="4572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800" b="1" dirty="0">
                <a:latin typeface="+mn-lt"/>
              </a:rPr>
              <a:t>Lettre formelle de requête en vue du décaissement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C119E4-8368-4C21-A5F6-86749CA96EC8}"/>
              </a:ext>
            </a:extLst>
          </p:cNvPr>
          <p:cNvSpPr/>
          <p:nvPr/>
        </p:nvSpPr>
        <p:spPr>
          <a:xfrm>
            <a:off x="342000" y="2186568"/>
            <a:ext cx="8460000" cy="2477601"/>
          </a:xfrm>
          <a:prstGeom prst="rect">
            <a:avLst/>
          </a:prstGeom>
          <a:solidFill>
            <a:srgbClr val="0F5494"/>
          </a:solidFill>
        </p:spPr>
        <p:txBody>
          <a:bodyPr wrap="square">
            <a:spAutoFit/>
          </a:bodyPr>
          <a:lstStyle/>
          <a:p>
            <a:pPr marL="355600" lvl="1" indent="-355600" defTabSz="457200">
              <a:spcBef>
                <a:spcPts val="60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Ministères sectoriels </a:t>
            </a:r>
            <a:r>
              <a:rPr lang="fr-BE" sz="1400" dirty="0">
                <a:solidFill>
                  <a:schemeClr val="bg1"/>
                </a:solidFill>
                <a:latin typeface="+mn-lt"/>
              </a:rPr>
              <a:t>(en particulier dans le cas d’un CPRS, préparation de la mise à jour de la politique sectorielle, performance du secteur et indicateurs sectoriels)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Ministère chargé des Finances </a:t>
            </a:r>
            <a:r>
              <a:rPr lang="fr-BE" sz="1400" dirty="0">
                <a:solidFill>
                  <a:schemeClr val="bg1"/>
                </a:solidFill>
                <a:latin typeface="+mn-lt"/>
              </a:rPr>
              <a:t>(Préparation et exécution du budget – Trésor,  macroéconomie, politique budgétaire et réformes de la GFP)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Ordonnateur national </a:t>
            </a:r>
            <a:r>
              <a:rPr lang="fr-BE" sz="1600" dirty="0">
                <a:solidFill>
                  <a:schemeClr val="bg1"/>
                </a:solidFill>
                <a:latin typeface="+mn-lt"/>
              </a:rPr>
              <a:t>(pour les pays du FED) </a:t>
            </a:r>
            <a:r>
              <a:rPr lang="fr-BE" sz="1400" dirty="0">
                <a:solidFill>
                  <a:schemeClr val="bg1"/>
                </a:solidFill>
                <a:latin typeface="+mn-lt"/>
              </a:rPr>
              <a:t>(coordination et préparation des dossiers et lettre, requête, pour le décaissement)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Agences et autres parties prenantes </a:t>
            </a:r>
            <a:r>
              <a:rPr lang="fr-BE" sz="1400" dirty="0">
                <a:solidFill>
                  <a:schemeClr val="bg1"/>
                </a:solidFill>
                <a:latin typeface="+mn-lt"/>
              </a:rPr>
              <a:t>(si pertinent)</a:t>
            </a:r>
            <a:endParaRPr lang="fr-BE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75587E32-27DB-4F2B-85F3-3D94C4245A5D}"/>
              </a:ext>
            </a:extLst>
          </p:cNvPr>
          <p:cNvSpPr/>
          <p:nvPr/>
        </p:nvSpPr>
        <p:spPr bwMode="auto">
          <a:xfrm flipV="1">
            <a:off x="3131840" y="4725144"/>
            <a:ext cx="2880320" cy="288000"/>
          </a:xfrm>
          <a:prstGeom prst="triangle">
            <a:avLst>
              <a:gd name="adj" fmla="val 50000"/>
            </a:avLst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257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43554"/>
            <a:ext cx="7542368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QUI est impliqué </a:t>
            </a:r>
            <a:br>
              <a:rPr lang="fr-BE" sz="2400" cap="all">
                <a:solidFill>
                  <a:srgbClr val="004494"/>
                </a:solidFill>
                <a:latin typeface="+mn-lt"/>
              </a:rPr>
            </a:br>
            <a:r>
              <a:rPr lang="fr-BE" sz="2400" cap="all">
                <a:solidFill>
                  <a:srgbClr val="004494"/>
                </a:solidFill>
                <a:latin typeface="+mn-lt"/>
              </a:rPr>
              <a:t>dans le processus ? &gt; Délégation UE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7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038CCF07-BCB3-4D83-A78E-B1CB4BDCDD7D}"/>
              </a:ext>
            </a:extLst>
          </p:cNvPr>
          <p:cNvSpPr txBox="1"/>
          <p:nvPr/>
        </p:nvSpPr>
        <p:spPr>
          <a:xfrm>
            <a:off x="467545" y="5006363"/>
            <a:ext cx="8208911" cy="15927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55600" lvl="1" indent="-355600" defTabSz="457200">
              <a:spcBef>
                <a:spcPts val="3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altLang="en-US" sz="1500" b="1" dirty="0">
                <a:latin typeface="+mn-lt"/>
              </a:rPr>
              <a:t>Analyse de la requête de décaissement </a:t>
            </a:r>
            <a:r>
              <a:rPr lang="fr-BE" altLang="en-US" sz="1500" dirty="0">
                <a:latin typeface="+mn-lt"/>
              </a:rPr>
              <a:t>(positive ou négative)</a:t>
            </a:r>
          </a:p>
          <a:p>
            <a:pPr marL="355600" lvl="1" indent="-355600" defTabSz="457200">
              <a:spcBef>
                <a:spcPts val="3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altLang="en-US" sz="1500" b="1" dirty="0">
                <a:latin typeface="+mn-lt"/>
              </a:rPr>
              <a:t>Circuit de visa</a:t>
            </a:r>
          </a:p>
          <a:p>
            <a:pPr marL="355600" lvl="1" indent="-355600" defTabSz="457200">
              <a:spcBef>
                <a:spcPts val="3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altLang="en-US" sz="1500" b="1" dirty="0">
                <a:latin typeface="+mn-lt"/>
              </a:rPr>
              <a:t>Conclusion du chef de délégation sur les critères d’éligibilité </a:t>
            </a:r>
            <a:r>
              <a:rPr lang="fr-BE" altLang="en-US" sz="1500" dirty="0">
                <a:latin typeface="+mn-lt"/>
              </a:rPr>
              <a:t>(sa recommandation pour le décaissement ou non)</a:t>
            </a:r>
          </a:p>
          <a:p>
            <a:pPr marL="355600" lvl="1" indent="-355600" defTabSz="457200">
              <a:spcBef>
                <a:spcPts val="3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altLang="en-US" sz="1500" b="1" dirty="0">
                <a:latin typeface="+mn-lt"/>
              </a:rPr>
              <a:t>Après approbation : lettre à l’ordonnateur national concernant la décision pour le décaissement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C119E4-8368-4C21-A5F6-86749CA96EC8}"/>
              </a:ext>
            </a:extLst>
          </p:cNvPr>
          <p:cNvSpPr/>
          <p:nvPr/>
        </p:nvSpPr>
        <p:spPr>
          <a:xfrm>
            <a:off x="342000" y="1988840"/>
            <a:ext cx="8460000" cy="2594043"/>
          </a:xfrm>
          <a:prstGeom prst="rect">
            <a:avLst/>
          </a:prstGeom>
          <a:solidFill>
            <a:srgbClr val="0F5494"/>
          </a:solidFill>
        </p:spPr>
        <p:txBody>
          <a:bodyPr wrap="square">
            <a:spAutoFit/>
          </a:bodyPr>
          <a:lstStyle/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Section économique </a:t>
            </a:r>
            <a:r>
              <a:rPr lang="fr-BE" sz="1400" dirty="0">
                <a:solidFill>
                  <a:schemeClr val="bg1"/>
                </a:solidFill>
                <a:latin typeface="+mn-lt"/>
              </a:rPr>
              <a:t>(dialogue avec le Ministère chargé des finances, analyses des politiques macro/budgétaire, analyses et dialogue sur réformes de la GFP, analyses économiques sectorielles spécifiques)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Sections Sectorielles </a:t>
            </a:r>
            <a:r>
              <a:rPr lang="fr-BE" sz="1400" dirty="0">
                <a:solidFill>
                  <a:schemeClr val="bg1"/>
                </a:solidFill>
                <a:latin typeface="+mn-lt"/>
              </a:rPr>
              <a:t>(dialogue sectoriel, analyse de politique sectorielle, cibles pour indicateurs sectoriels)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Contrat &amp; Finance</a:t>
            </a:r>
            <a:r>
              <a:rPr lang="fr-BE" sz="1600" dirty="0">
                <a:solidFill>
                  <a:schemeClr val="bg1"/>
                </a:solidFill>
                <a:latin typeface="+mn-lt"/>
              </a:rPr>
              <a:t> </a:t>
            </a:r>
            <a:r>
              <a:rPr lang="fr-BE" sz="1400" dirty="0">
                <a:solidFill>
                  <a:schemeClr val="bg1"/>
                </a:solidFill>
                <a:latin typeface="+mn-lt"/>
              </a:rPr>
              <a:t>(compte pour transfert, contrat, facture, prévision)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Chef de coopération et conseiller politique </a:t>
            </a:r>
            <a:r>
              <a:rPr lang="fr-BE" sz="1400" dirty="0">
                <a:solidFill>
                  <a:schemeClr val="bg1"/>
                </a:solidFill>
                <a:latin typeface="+mn-lt"/>
              </a:rPr>
              <a:t>(si et quand nécessaire)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Chef de délégation </a:t>
            </a:r>
            <a:r>
              <a:rPr lang="fr-BE" sz="1400" dirty="0">
                <a:solidFill>
                  <a:schemeClr val="bg1"/>
                </a:solidFill>
                <a:latin typeface="+mn-lt"/>
              </a:rPr>
              <a:t>(recommandation pour décaissement)</a:t>
            </a:r>
            <a:endParaRPr lang="fr-BE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75587E32-27DB-4F2B-85F3-3D94C4245A5D}"/>
              </a:ext>
            </a:extLst>
          </p:cNvPr>
          <p:cNvSpPr/>
          <p:nvPr/>
        </p:nvSpPr>
        <p:spPr bwMode="auto">
          <a:xfrm flipV="1">
            <a:off x="3131840" y="4654891"/>
            <a:ext cx="2880320" cy="288000"/>
          </a:xfrm>
          <a:prstGeom prst="triangle">
            <a:avLst>
              <a:gd name="adj" fmla="val 50000"/>
            </a:avLst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248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000" cap="all" dirty="0">
                <a:solidFill>
                  <a:srgbClr val="004494"/>
                </a:solidFill>
                <a:latin typeface="+mn-lt"/>
              </a:rPr>
              <a:t>QUI est impliqué dans le processus ? </a:t>
            </a:r>
            <a:br>
              <a:rPr lang="fr-BE" sz="2000" cap="all" dirty="0">
                <a:solidFill>
                  <a:srgbClr val="004494"/>
                </a:solidFill>
                <a:latin typeface="+mn-lt"/>
              </a:rPr>
            </a:br>
            <a:r>
              <a:rPr lang="fr-BE" sz="2000" cap="all" dirty="0">
                <a:solidFill>
                  <a:srgbClr val="004494"/>
                </a:solidFill>
                <a:latin typeface="+mn-lt"/>
              </a:rPr>
              <a:t>&gt; Direction géographique </a:t>
            </a:r>
            <a:r>
              <a:rPr lang="fr-BE" sz="2000" b="0" cap="all" dirty="0">
                <a:solidFill>
                  <a:srgbClr val="004494"/>
                </a:solidFill>
                <a:latin typeface="+mn-lt"/>
              </a:rPr>
              <a:t>(DG DEVCO/NEAR)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8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038CCF07-BCB3-4D83-A78E-B1CB4BDCDD7D}"/>
              </a:ext>
            </a:extLst>
          </p:cNvPr>
          <p:cNvSpPr txBox="1"/>
          <p:nvPr/>
        </p:nvSpPr>
        <p:spPr>
          <a:xfrm>
            <a:off x="467545" y="4725144"/>
            <a:ext cx="8208911" cy="19615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55600" lvl="1" indent="-355600" defTabSz="45720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500" b="1" dirty="0">
                <a:latin typeface="+mn-lt"/>
              </a:rPr>
              <a:t>Tous les documents de la DUE sont partagés avec les unités géographiques et thématiques et avec le SEAE.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500" b="1" dirty="0">
                <a:latin typeface="+mn-lt"/>
              </a:rPr>
              <a:t>Unité géographique : Examen de l’analyse de la DUE et préparation d’un dossier pour approbation.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500" b="1" dirty="0">
                <a:latin typeface="+mn-lt"/>
              </a:rPr>
              <a:t>Soumission ou non au BSSC : selon le niveau de risque. 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0F5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500" b="1" dirty="0">
                <a:latin typeface="+mn-lt"/>
              </a:rPr>
              <a:t>Approbation du Directeur Géo et note à la délégation OU report et demande d’informations additionnelles ou actions de l’ON ou Ministère.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C119E4-8368-4C21-A5F6-86749CA96EC8}"/>
              </a:ext>
            </a:extLst>
          </p:cNvPr>
          <p:cNvSpPr/>
          <p:nvPr/>
        </p:nvSpPr>
        <p:spPr>
          <a:xfrm>
            <a:off x="342000" y="1988840"/>
            <a:ext cx="8460000" cy="2424766"/>
          </a:xfrm>
          <a:prstGeom prst="rect">
            <a:avLst/>
          </a:prstGeom>
          <a:solidFill>
            <a:srgbClr val="0F5494"/>
          </a:solidFill>
        </p:spPr>
        <p:txBody>
          <a:bodyPr wrap="square">
            <a:spAutoFit/>
          </a:bodyPr>
          <a:lstStyle/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Unité DEVCO/NEAR en charge des AB, gouvernance macroéco et GFP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Unité thématique pertinente y compris les aspects horizontaux comme les valeurs fondamentales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Direction géographique SEAE pour opportunité politique de décaissement (pas pour les IAP)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ECFIN pour la situation macroéconomique (IVE et IPA seulement)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BSSC/FAST si besoin</a:t>
            </a:r>
          </a:p>
        </p:txBody>
      </p:sp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75587E32-27DB-4F2B-85F3-3D94C4245A5D}"/>
              </a:ext>
            </a:extLst>
          </p:cNvPr>
          <p:cNvSpPr/>
          <p:nvPr/>
        </p:nvSpPr>
        <p:spPr bwMode="auto">
          <a:xfrm flipV="1">
            <a:off x="3131840" y="4437112"/>
            <a:ext cx="2880320" cy="288000"/>
          </a:xfrm>
          <a:prstGeom prst="triangle">
            <a:avLst>
              <a:gd name="adj" fmla="val 50000"/>
            </a:avLst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318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320107"/>
            <a:ext cx="8460000" cy="773278"/>
          </a:xfrm>
        </p:spPr>
        <p:txBody>
          <a:bodyPr/>
          <a:lstStyle/>
          <a:p>
            <a:pPr marL="0"/>
            <a:r>
              <a:rPr lang="fr-BE" sz="2000" cap="all">
                <a:solidFill>
                  <a:srgbClr val="004494"/>
                </a:solidFill>
                <a:latin typeface="+mn-lt"/>
              </a:rPr>
              <a:t>QUI peut être impliqué dans le processus </a:t>
            </a:r>
            <a:br>
              <a:rPr lang="fr-BE" sz="2000" cap="all">
                <a:solidFill>
                  <a:srgbClr val="004494"/>
                </a:solidFill>
                <a:latin typeface="+mn-lt"/>
              </a:rPr>
            </a:br>
            <a:r>
              <a:rPr lang="fr-BE" sz="2000" cap="all">
                <a:solidFill>
                  <a:srgbClr val="004494"/>
                </a:solidFill>
                <a:latin typeface="+mn-lt"/>
              </a:rPr>
              <a:t>après décaissement ou indirectement ?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9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C119E4-8368-4C21-A5F6-86749CA96EC8}"/>
              </a:ext>
            </a:extLst>
          </p:cNvPr>
          <p:cNvSpPr/>
          <p:nvPr/>
        </p:nvSpPr>
        <p:spPr>
          <a:xfrm>
            <a:off x="342000" y="2276872"/>
            <a:ext cx="8460000" cy="3240000"/>
          </a:xfrm>
          <a:prstGeom prst="rect">
            <a:avLst/>
          </a:prstGeom>
          <a:solidFill>
            <a:srgbClr val="0F5494"/>
          </a:solidFill>
        </p:spPr>
        <p:txBody>
          <a:bodyPr wrap="square" anchor="ctr">
            <a:spAutoFit/>
          </a:bodyPr>
          <a:lstStyle/>
          <a:p>
            <a:pPr marL="355600" lvl="1" indent="-355600" defTabSz="457200">
              <a:lnSpc>
                <a:spcPct val="110000"/>
              </a:lnSpc>
              <a:spcBef>
                <a:spcPts val="180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Cour des comptes et Parlement européens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180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Contrôle externe du pays partenaire </a:t>
            </a:r>
            <a:r>
              <a:rPr lang="fr-BE" sz="1800" dirty="0">
                <a:solidFill>
                  <a:schemeClr val="bg1"/>
                </a:solidFill>
                <a:latin typeface="+mn-lt"/>
              </a:rPr>
              <a:t>(institutions supérieures de contrôle)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180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Etats membres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1800"/>
              </a:spcBef>
              <a:spcAft>
                <a:spcPts val="1200"/>
              </a:spcAft>
              <a:buClr>
                <a:schemeClr val="bg1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1800" b="1" dirty="0">
                <a:solidFill>
                  <a:schemeClr val="bg1"/>
                </a:solidFill>
                <a:latin typeface="+mn-lt"/>
              </a:rPr>
              <a:t>Société civile (à la fois de l’UE et du pays partenaire)</a:t>
            </a:r>
          </a:p>
        </p:txBody>
      </p:sp>
    </p:spTree>
    <p:extLst>
      <p:ext uri="{BB962C8B-B14F-4D97-AF65-F5344CB8AC3E}">
        <p14:creationId xmlns:p14="http://schemas.microsoft.com/office/powerpoint/2010/main" val="243954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8052</TotalTime>
  <Words>1532</Words>
  <Application>Microsoft Office PowerPoint</Application>
  <PresentationFormat>On-screen Show (4:3)</PresentationFormat>
  <Paragraphs>208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MS PGothic</vt:lpstr>
      <vt:lpstr>MS PGothic</vt:lpstr>
      <vt:lpstr>Arial</vt:lpstr>
      <vt:lpstr>Courier New</vt:lpstr>
      <vt:lpstr>EC Square Sans Pro</vt:lpstr>
      <vt:lpstr>Tw Cen MT</vt:lpstr>
      <vt:lpstr>Verdana</vt:lpstr>
      <vt:lpstr>1_Slide_Master</vt:lpstr>
      <vt:lpstr>Appui Budgétaire</vt:lpstr>
      <vt:lpstr>Plan Module 9</vt:lpstr>
      <vt:lpstr>Cycle des  contrats d’appui budgétaire UE</vt:lpstr>
      <vt:lpstr>Décaissement AB</vt:lpstr>
      <vt:lpstr>Processus de  décaissement</vt:lpstr>
      <vt:lpstr>QUI est impliqué  dans le processus ? &gt; partenaire</vt:lpstr>
      <vt:lpstr>QUI est impliqué  dans le processus ? &gt; Délégation UE</vt:lpstr>
      <vt:lpstr>QUI est impliqué dans le processus ?  &gt; Direction géographique (DG DEVCO/NEAR)</vt:lpstr>
      <vt:lpstr>QUI peut être impliqué dans le processus  après décaissement ou indirectement ? </vt:lpstr>
      <vt:lpstr>QUAND préparer  un dossier de décaissement ? </vt:lpstr>
      <vt:lpstr>comment préparer  un dossier de décaissement ? </vt:lpstr>
      <vt:lpstr>QUELS documents  mettre au dossier de décaissement ?</vt:lpstr>
      <vt:lpstr>Plan Module 9</vt:lpstr>
      <vt:lpstr>Dossier modèle</vt:lpstr>
      <vt:lpstr>Logique du dossier modèle</vt:lpstr>
      <vt:lpstr>Modèle de dossier :  quoi de neuf?</vt:lpstr>
      <vt:lpstr>Plan Module 9</vt:lpstr>
      <vt:lpstr>Simplification introduites dans les lignes directrices 2017</vt:lpstr>
      <vt:lpstr>Simplification des besoins de reporting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414</cp:revision>
  <dcterms:created xsi:type="dcterms:W3CDTF">2011-10-28T10:25:18Z</dcterms:created>
  <dcterms:modified xsi:type="dcterms:W3CDTF">2018-08-30T08:40:57Z</dcterms:modified>
</cp:coreProperties>
</file>