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9" r:id="rId2"/>
    <p:sldId id="272" r:id="rId3"/>
    <p:sldId id="287" r:id="rId4"/>
    <p:sldId id="295" r:id="rId5"/>
    <p:sldId id="296" r:id="rId6"/>
    <p:sldId id="293" r:id="rId7"/>
    <p:sldId id="297" r:id="rId8"/>
    <p:sldId id="292" r:id="rId9"/>
    <p:sldId id="298" r:id="rId10"/>
    <p:sldId id="299" r:id="rId11"/>
    <p:sldId id="289" r:id="rId12"/>
    <p:sldId id="300" r:id="rId13"/>
    <p:sldId id="301" r:id="rId14"/>
    <p:sldId id="284" r:id="rId15"/>
    <p:sldId id="302" r:id="rId16"/>
    <p:sldId id="303" r:id="rId17"/>
    <p:sldId id="304" r:id="rId18"/>
    <p:sldId id="305" r:id="rId19"/>
    <p:sldId id="306" r:id="rId20"/>
    <p:sldId id="290" r:id="rId21"/>
    <p:sldId id="307" r:id="rId22"/>
    <p:sldId id="308" r:id="rId23"/>
    <p:sldId id="309" r:id="rId24"/>
    <p:sldId id="310" r:id="rId25"/>
    <p:sldId id="311" r:id="rId26"/>
    <p:sldId id="312" r:id="rId27"/>
    <p:sldId id="313" r:id="rId28"/>
    <p:sldId id="280" r:id="rId29"/>
    <p:sldId id="314" r:id="rId30"/>
    <p:sldId id="315" r:id="rId31"/>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charset="0"/>
        <a:ea typeface="+mn-ea"/>
        <a:cs typeface="+mn-cs"/>
      </a:defRPr>
    </a:lvl1pPr>
    <a:lvl2pPr marL="457200" algn="l" rtl="0" eaLnBrk="0" fontAlgn="base" hangingPunct="0">
      <a:spcBef>
        <a:spcPct val="0"/>
      </a:spcBef>
      <a:spcAft>
        <a:spcPct val="0"/>
      </a:spcAft>
      <a:defRPr sz="1200" kern="1200">
        <a:solidFill>
          <a:srgbClr val="0F5494"/>
        </a:solidFill>
        <a:latin typeface="Verdana" charset="0"/>
        <a:ea typeface="+mn-ea"/>
        <a:cs typeface="+mn-cs"/>
      </a:defRPr>
    </a:lvl2pPr>
    <a:lvl3pPr marL="914400" algn="l" rtl="0" eaLnBrk="0" fontAlgn="base" hangingPunct="0">
      <a:spcBef>
        <a:spcPct val="0"/>
      </a:spcBef>
      <a:spcAft>
        <a:spcPct val="0"/>
      </a:spcAft>
      <a:defRPr sz="1200" kern="1200">
        <a:solidFill>
          <a:srgbClr val="0F5494"/>
        </a:solidFill>
        <a:latin typeface="Verdana" charset="0"/>
        <a:ea typeface="+mn-ea"/>
        <a:cs typeface="+mn-cs"/>
      </a:defRPr>
    </a:lvl3pPr>
    <a:lvl4pPr marL="1371600" algn="l" rtl="0" eaLnBrk="0" fontAlgn="base" hangingPunct="0">
      <a:spcBef>
        <a:spcPct val="0"/>
      </a:spcBef>
      <a:spcAft>
        <a:spcPct val="0"/>
      </a:spcAft>
      <a:defRPr sz="1200" kern="1200">
        <a:solidFill>
          <a:srgbClr val="0F5494"/>
        </a:solidFill>
        <a:latin typeface="Verdana" charset="0"/>
        <a:ea typeface="+mn-ea"/>
        <a:cs typeface="+mn-cs"/>
      </a:defRPr>
    </a:lvl4pPr>
    <a:lvl5pPr marL="1828800" algn="l" rtl="0" eaLnBrk="0" fontAlgn="base" hangingPunct="0">
      <a:spcBef>
        <a:spcPct val="0"/>
      </a:spcBef>
      <a:spcAft>
        <a:spcPct val="0"/>
      </a:spcAft>
      <a:defRPr sz="1200" kern="1200">
        <a:solidFill>
          <a:srgbClr val="0F5494"/>
        </a:solidFill>
        <a:latin typeface="Verdana" charset="0"/>
        <a:ea typeface="+mn-ea"/>
        <a:cs typeface="+mn-cs"/>
      </a:defRPr>
    </a:lvl5pPr>
    <a:lvl6pPr marL="2286000" algn="l" defTabSz="914400" rtl="0" eaLnBrk="1" latinLnBrk="0" hangingPunct="1">
      <a:defRPr sz="1200" kern="1200">
        <a:solidFill>
          <a:srgbClr val="0F5494"/>
        </a:solidFill>
        <a:latin typeface="Verdana" charset="0"/>
        <a:ea typeface="+mn-ea"/>
        <a:cs typeface="+mn-cs"/>
      </a:defRPr>
    </a:lvl6pPr>
    <a:lvl7pPr marL="2743200" algn="l" defTabSz="914400" rtl="0" eaLnBrk="1" latinLnBrk="0" hangingPunct="1">
      <a:defRPr sz="1200" kern="1200">
        <a:solidFill>
          <a:srgbClr val="0F5494"/>
        </a:solidFill>
        <a:latin typeface="Verdana" charset="0"/>
        <a:ea typeface="+mn-ea"/>
        <a:cs typeface="+mn-cs"/>
      </a:defRPr>
    </a:lvl7pPr>
    <a:lvl8pPr marL="3200400" algn="l" defTabSz="914400" rtl="0" eaLnBrk="1" latinLnBrk="0" hangingPunct="1">
      <a:defRPr sz="1200" kern="1200">
        <a:solidFill>
          <a:srgbClr val="0F5494"/>
        </a:solidFill>
        <a:latin typeface="Verdana" charset="0"/>
        <a:ea typeface="+mn-ea"/>
        <a:cs typeface="+mn-cs"/>
      </a:defRPr>
    </a:lvl8pPr>
    <a:lvl9pPr marL="3657600" algn="l" defTabSz="914400" rtl="0" eaLnBrk="1" latinLnBrk="0" hangingPunct="1">
      <a:defRPr sz="1200" kern="1200">
        <a:solidFill>
          <a:srgbClr val="0F5494"/>
        </a:solidFill>
        <a:latin typeface="Verdan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F5494"/>
    <a:srgbClr val="F5823C"/>
    <a:srgbClr val="89C765"/>
    <a:srgbClr val="FDB932"/>
    <a:srgbClr val="FF3300"/>
    <a:srgbClr val="1FACE0"/>
    <a:srgbClr val="F3F9FA"/>
    <a:srgbClr val="5E71A6"/>
    <a:srgbClr val="2D5EC1"/>
    <a:srgbClr val="3166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41" autoAdjust="0"/>
    <p:restoredTop sz="87811" autoAdjust="0"/>
  </p:normalViewPr>
  <p:slideViewPr>
    <p:cSldViewPr>
      <p:cViewPr varScale="1">
        <p:scale>
          <a:sx n="73" d="100"/>
          <a:sy n="73" d="100"/>
        </p:scale>
        <p:origin x="1037" y="4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4BFD3F95-B78D-0748-B092-0A6C4DCB6283}" type="slidenum">
              <a:rPr lang="en-GB" altLang="en-US"/>
              <a:pPr>
                <a:defRPr/>
              </a:pPr>
              <a:t>‹#›</a:t>
            </a:fld>
            <a:endParaRPr lang="en-GB" altLang="en-US"/>
          </a:p>
        </p:txBody>
      </p:sp>
    </p:spTree>
    <p:extLst>
      <p:ext uri="{BB962C8B-B14F-4D97-AF65-F5344CB8AC3E}">
        <p14:creationId xmlns:p14="http://schemas.microsoft.com/office/powerpoint/2010/main" val="24864621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a:p>
        </p:txBody>
      </p:sp>
      <p:sp>
        <p:nvSpPr>
          <p:cNvPr id="4100"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F9608D76-7B1D-6146-8351-C280DEC211E4}" type="slidenum">
              <a:rPr lang="en-GB" altLang="en-US"/>
              <a:pPr>
                <a:defRPr/>
              </a:pPr>
              <a:t>‹#›</a:t>
            </a:fld>
            <a:endParaRPr lang="en-GB" altLang="en-US"/>
          </a:p>
        </p:txBody>
      </p:sp>
    </p:spTree>
    <p:extLst>
      <p:ext uri="{BB962C8B-B14F-4D97-AF65-F5344CB8AC3E}">
        <p14:creationId xmlns:p14="http://schemas.microsoft.com/office/powerpoint/2010/main" val="29503772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a:t>
            </a:fld>
            <a:endParaRPr lang="en-GB"/>
          </a:p>
        </p:txBody>
      </p:sp>
    </p:spTree>
    <p:extLst>
      <p:ext uri="{BB962C8B-B14F-4D97-AF65-F5344CB8AC3E}">
        <p14:creationId xmlns:p14="http://schemas.microsoft.com/office/powerpoint/2010/main" val="3450421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2542811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18542731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105117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a:p>
        </p:txBody>
      </p:sp>
    </p:spTree>
    <p:extLst>
      <p:ext uri="{BB962C8B-B14F-4D97-AF65-F5344CB8AC3E}">
        <p14:creationId xmlns:p14="http://schemas.microsoft.com/office/powerpoint/2010/main" val="1581084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a:p>
        </p:txBody>
      </p:sp>
    </p:spTree>
    <p:extLst>
      <p:ext uri="{BB962C8B-B14F-4D97-AF65-F5344CB8AC3E}">
        <p14:creationId xmlns:p14="http://schemas.microsoft.com/office/powerpoint/2010/main" val="2046367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10434264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16</a:t>
            </a:fld>
            <a:endParaRPr lang="en-GB"/>
          </a:p>
        </p:txBody>
      </p:sp>
    </p:spTree>
    <p:extLst>
      <p:ext uri="{BB962C8B-B14F-4D97-AF65-F5344CB8AC3E}">
        <p14:creationId xmlns:p14="http://schemas.microsoft.com/office/powerpoint/2010/main" val="35620066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17</a:t>
            </a:fld>
            <a:endParaRPr lang="en-GB"/>
          </a:p>
        </p:txBody>
      </p:sp>
    </p:spTree>
    <p:extLst>
      <p:ext uri="{BB962C8B-B14F-4D97-AF65-F5344CB8AC3E}">
        <p14:creationId xmlns:p14="http://schemas.microsoft.com/office/powerpoint/2010/main" val="38850281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18</a:t>
            </a:fld>
            <a:endParaRPr lang="en-GB"/>
          </a:p>
        </p:txBody>
      </p:sp>
    </p:spTree>
    <p:extLst>
      <p:ext uri="{BB962C8B-B14F-4D97-AF65-F5344CB8AC3E}">
        <p14:creationId xmlns:p14="http://schemas.microsoft.com/office/powerpoint/2010/main" val="31574949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19</a:t>
            </a:fld>
            <a:endParaRPr lang="en-GB"/>
          </a:p>
        </p:txBody>
      </p:sp>
    </p:spTree>
    <p:extLst>
      <p:ext uri="{BB962C8B-B14F-4D97-AF65-F5344CB8AC3E}">
        <p14:creationId xmlns:p14="http://schemas.microsoft.com/office/powerpoint/2010/main" val="1344833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3085984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21</a:t>
            </a:fld>
            <a:endParaRPr lang="en-GB"/>
          </a:p>
        </p:txBody>
      </p:sp>
    </p:spTree>
    <p:extLst>
      <p:ext uri="{BB962C8B-B14F-4D97-AF65-F5344CB8AC3E}">
        <p14:creationId xmlns:p14="http://schemas.microsoft.com/office/powerpoint/2010/main" val="41847821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22</a:t>
            </a:fld>
            <a:endParaRPr lang="en-GB"/>
          </a:p>
        </p:txBody>
      </p:sp>
    </p:spTree>
    <p:extLst>
      <p:ext uri="{BB962C8B-B14F-4D97-AF65-F5344CB8AC3E}">
        <p14:creationId xmlns:p14="http://schemas.microsoft.com/office/powerpoint/2010/main" val="15512486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23</a:t>
            </a:fld>
            <a:endParaRPr lang="en-GB"/>
          </a:p>
        </p:txBody>
      </p:sp>
    </p:spTree>
    <p:extLst>
      <p:ext uri="{BB962C8B-B14F-4D97-AF65-F5344CB8AC3E}">
        <p14:creationId xmlns:p14="http://schemas.microsoft.com/office/powerpoint/2010/main" val="4773066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24</a:t>
            </a:fld>
            <a:endParaRPr lang="en-GB"/>
          </a:p>
        </p:txBody>
      </p:sp>
    </p:spTree>
    <p:extLst>
      <p:ext uri="{BB962C8B-B14F-4D97-AF65-F5344CB8AC3E}">
        <p14:creationId xmlns:p14="http://schemas.microsoft.com/office/powerpoint/2010/main" val="18482385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25</a:t>
            </a:fld>
            <a:endParaRPr lang="en-GB"/>
          </a:p>
        </p:txBody>
      </p:sp>
    </p:spTree>
    <p:extLst>
      <p:ext uri="{BB962C8B-B14F-4D97-AF65-F5344CB8AC3E}">
        <p14:creationId xmlns:p14="http://schemas.microsoft.com/office/powerpoint/2010/main" val="1180224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26</a:t>
            </a:fld>
            <a:endParaRPr lang="en-GB"/>
          </a:p>
        </p:txBody>
      </p:sp>
    </p:spTree>
    <p:extLst>
      <p:ext uri="{BB962C8B-B14F-4D97-AF65-F5344CB8AC3E}">
        <p14:creationId xmlns:p14="http://schemas.microsoft.com/office/powerpoint/2010/main" val="16035026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27</a:t>
            </a:fld>
            <a:endParaRPr lang="en-GB"/>
          </a:p>
        </p:txBody>
      </p:sp>
    </p:spTree>
    <p:extLst>
      <p:ext uri="{BB962C8B-B14F-4D97-AF65-F5344CB8AC3E}">
        <p14:creationId xmlns:p14="http://schemas.microsoft.com/office/powerpoint/2010/main" val="42923849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28</a:t>
            </a:fld>
            <a:endParaRPr lang="en-GB"/>
          </a:p>
        </p:txBody>
      </p:sp>
    </p:spTree>
    <p:extLst>
      <p:ext uri="{BB962C8B-B14F-4D97-AF65-F5344CB8AC3E}">
        <p14:creationId xmlns:p14="http://schemas.microsoft.com/office/powerpoint/2010/main" val="35134642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29</a:t>
            </a:fld>
            <a:endParaRPr lang="en-GB"/>
          </a:p>
        </p:txBody>
      </p:sp>
    </p:spTree>
    <p:extLst>
      <p:ext uri="{BB962C8B-B14F-4D97-AF65-F5344CB8AC3E}">
        <p14:creationId xmlns:p14="http://schemas.microsoft.com/office/powerpoint/2010/main" val="756063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3942656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56734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3258606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2007469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22545797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8</a:t>
            </a:fld>
            <a:endParaRPr lang="en-GB"/>
          </a:p>
        </p:txBody>
      </p:sp>
    </p:spTree>
    <p:extLst>
      <p:ext uri="{BB962C8B-B14F-4D97-AF65-F5344CB8AC3E}">
        <p14:creationId xmlns:p14="http://schemas.microsoft.com/office/powerpoint/2010/main" val="4231454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24625322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x-none"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anose="020B0604030504040204" pitchFamily="34" charset="0"/>
              </a:defRPr>
            </a:lvl1pPr>
          </a:lstStyle>
          <a:p>
            <a:pPr>
              <a:defRPr/>
            </a:pPr>
            <a:fld id="{5BEAF3B1-81D9-9D4C-9741-BABA87CBA464}" type="slidenum">
              <a:rPr lang="en-GB" altLang="en-US"/>
              <a:pPr>
                <a:defRPr/>
              </a:pPr>
              <a:t>‹#›</a:t>
            </a:fld>
            <a:endParaRPr lang="en-GB" altLang="en-US"/>
          </a:p>
        </p:txBody>
      </p:sp>
    </p:spTree>
    <p:extLst>
      <p:ext uri="{BB962C8B-B14F-4D97-AF65-F5344CB8AC3E}">
        <p14:creationId xmlns:p14="http://schemas.microsoft.com/office/powerpoint/2010/main" val="713451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E97E254-54C8-A54C-A53A-A8D7DAF60319}" type="slidenum">
              <a:rPr lang="en-GB" altLang="en-US"/>
              <a:pPr>
                <a:defRPr/>
              </a:pPr>
              <a:t>‹#›</a:t>
            </a:fld>
            <a:endParaRPr lang="en-GB" altLang="en-US"/>
          </a:p>
        </p:txBody>
      </p:sp>
    </p:spTree>
    <p:extLst>
      <p:ext uri="{BB962C8B-B14F-4D97-AF65-F5344CB8AC3E}">
        <p14:creationId xmlns:p14="http://schemas.microsoft.com/office/powerpoint/2010/main" val="126454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59B0207-97D0-164F-9F12-A405DC42AA7E}" type="slidenum">
              <a:rPr lang="en-GB" altLang="en-US"/>
              <a:pPr>
                <a:defRPr/>
              </a:pPr>
              <a:t>‹#›</a:t>
            </a:fld>
            <a:endParaRPr lang="en-GB" altLang="en-US"/>
          </a:p>
        </p:txBody>
      </p:sp>
    </p:spTree>
    <p:extLst>
      <p:ext uri="{BB962C8B-B14F-4D97-AF65-F5344CB8AC3E}">
        <p14:creationId xmlns:p14="http://schemas.microsoft.com/office/powerpoint/2010/main" val="1461000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EDAF8FD-14D2-DE44-B84D-8F2A98BF4DFB}" type="slidenum">
              <a:rPr lang="en-GB" altLang="en-US"/>
              <a:pPr>
                <a:defRPr/>
              </a:pPr>
              <a:t>‹#›</a:t>
            </a:fld>
            <a:endParaRPr lang="en-GB" altLang="en-US"/>
          </a:p>
        </p:txBody>
      </p:sp>
    </p:spTree>
    <p:extLst>
      <p:ext uri="{BB962C8B-B14F-4D97-AF65-F5344CB8AC3E}">
        <p14:creationId xmlns:p14="http://schemas.microsoft.com/office/powerpoint/2010/main" val="632628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5117176-FA2B-FF44-849F-3E08EAD1A8DC}" type="slidenum">
              <a:rPr lang="en-GB" altLang="en-US"/>
              <a:pPr>
                <a:defRPr/>
              </a:pPr>
              <a:t>‹#›</a:t>
            </a:fld>
            <a:endParaRPr lang="en-GB" altLang="en-US"/>
          </a:p>
        </p:txBody>
      </p:sp>
    </p:spTree>
    <p:extLst>
      <p:ext uri="{BB962C8B-B14F-4D97-AF65-F5344CB8AC3E}">
        <p14:creationId xmlns:p14="http://schemas.microsoft.com/office/powerpoint/2010/main" val="390873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A89868C-DD93-FB44-9C64-14CCD1C8D871}" type="slidenum">
              <a:rPr lang="en-GB" altLang="en-US"/>
              <a:pPr>
                <a:defRPr/>
              </a:pPr>
              <a:t>‹#›</a:t>
            </a:fld>
            <a:endParaRPr lang="en-GB" altLang="en-US"/>
          </a:p>
        </p:txBody>
      </p:sp>
    </p:spTree>
    <p:extLst>
      <p:ext uri="{BB962C8B-B14F-4D97-AF65-F5344CB8AC3E}">
        <p14:creationId xmlns:p14="http://schemas.microsoft.com/office/powerpoint/2010/main" val="253530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D89BB9C0-D28E-5242-B41B-620F14E91B2C}" type="slidenum">
              <a:rPr lang="en-GB" altLang="en-US"/>
              <a:pPr>
                <a:defRPr/>
              </a:pPr>
              <a:t>‹#›</a:t>
            </a:fld>
            <a:endParaRPr lang="en-GB" altLang="en-US"/>
          </a:p>
        </p:txBody>
      </p:sp>
    </p:spTree>
    <p:extLst>
      <p:ext uri="{BB962C8B-B14F-4D97-AF65-F5344CB8AC3E}">
        <p14:creationId xmlns:p14="http://schemas.microsoft.com/office/powerpoint/2010/main" val="482633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AC5925-CCA7-E648-9CDC-706644480B82}" type="slidenum">
              <a:rPr lang="en-GB" altLang="en-US"/>
              <a:pPr>
                <a:defRPr/>
              </a:pPr>
              <a:t>‹#›</a:t>
            </a:fld>
            <a:endParaRPr lang="en-GB" altLang="en-US"/>
          </a:p>
        </p:txBody>
      </p:sp>
    </p:spTree>
    <p:extLst>
      <p:ext uri="{BB962C8B-B14F-4D97-AF65-F5344CB8AC3E}">
        <p14:creationId xmlns:p14="http://schemas.microsoft.com/office/powerpoint/2010/main" val="576054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BE0EAF5F-760F-3F45-8351-67AA6815DF97}" type="slidenum">
              <a:rPr lang="en-GB" altLang="en-US"/>
              <a:pPr>
                <a:defRPr/>
              </a:pPr>
              <a:t>‹#›</a:t>
            </a:fld>
            <a:endParaRPr lang="en-GB" altLang="en-US"/>
          </a:p>
        </p:txBody>
      </p:sp>
    </p:spTree>
    <p:extLst>
      <p:ext uri="{BB962C8B-B14F-4D97-AF65-F5344CB8AC3E}">
        <p14:creationId xmlns:p14="http://schemas.microsoft.com/office/powerpoint/2010/main" val="890221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CEDB795-BCDC-7543-82A7-AE9C0D736184}" type="slidenum">
              <a:rPr lang="en-GB" altLang="en-US"/>
              <a:pPr>
                <a:defRPr/>
              </a:pPr>
              <a:t>‹#›</a:t>
            </a:fld>
            <a:endParaRPr lang="en-GB" altLang="en-US"/>
          </a:p>
        </p:txBody>
      </p:sp>
    </p:spTree>
    <p:extLst>
      <p:ext uri="{BB962C8B-B14F-4D97-AF65-F5344CB8AC3E}">
        <p14:creationId xmlns:p14="http://schemas.microsoft.com/office/powerpoint/2010/main" val="439358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CB594D8-256D-0647-9870-342186BF90D8}" type="slidenum">
              <a:rPr lang="en-GB" altLang="en-US"/>
              <a:pPr>
                <a:defRPr/>
              </a:pPr>
              <a:t>‹#›</a:t>
            </a:fld>
            <a:endParaRPr lang="en-GB" altLang="en-US"/>
          </a:p>
        </p:txBody>
      </p:sp>
    </p:spTree>
    <p:extLst>
      <p:ext uri="{BB962C8B-B14F-4D97-AF65-F5344CB8AC3E}">
        <p14:creationId xmlns:p14="http://schemas.microsoft.com/office/powerpoint/2010/main" val="1247968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1570106D-48A9-F340-A776-715D5AA14368}" type="slidenum">
              <a:rPr lang="en-GB" altLang="en-US"/>
              <a:pPr>
                <a:defRPr/>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x-none" sz="1800">
              <a:solidFill>
                <a:srgbClr val="FFFFFF"/>
              </a:solidFill>
            </a:endParaRPr>
          </a:p>
        </p:txBody>
      </p:sp>
      <p:pic>
        <p:nvPicPr>
          <p:cNvPr id="1033" name="Picture 17" descr="LOGO CE_Vertical_EN_NEG_quadri_H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07"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buChar char="•"/>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fr-BE" sz="6000">
                <a:latin typeface="+mn-lt"/>
              </a:rPr>
              <a:t>Appui Budgétaire</a:t>
            </a:r>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eaLnBrk="1" hangingPunct="1">
              <a:defRPr/>
            </a:pPr>
            <a:r>
              <a:rPr lang="fr-BE">
                <a:ea typeface="+mn-ea"/>
                <a:cs typeface="+mn-cs"/>
              </a:rPr>
              <a:t>Module 10</a:t>
            </a:r>
          </a:p>
          <a:p>
            <a:pPr algn="ctr" eaLnBrk="1" hangingPunct="1">
              <a:defRPr/>
            </a:pPr>
            <a:endParaRPr lang="fr-BE">
              <a:ea typeface="+mn-ea"/>
              <a:cs typeface="+mn-cs"/>
            </a:endParaRPr>
          </a:p>
          <a:p>
            <a:pPr algn="ctr" eaLnBrk="1" hangingPunct="1">
              <a:defRPr/>
            </a:pPr>
            <a:r>
              <a:rPr lang="fr-BE" altLang="en-US" sz="3600"/>
              <a:t>Suivi et évaluation </a:t>
            </a:r>
          </a:p>
          <a:p>
            <a:pPr algn="ctr" eaLnBrk="1" hangingPunct="1">
              <a:defRPr/>
            </a:pPr>
            <a:endParaRPr lang="fr-BE" b="0">
              <a:ea typeface="+mn-ea"/>
              <a:cs typeface="+mn-cs"/>
            </a:endParaRPr>
          </a:p>
        </p:txBody>
      </p:sp>
    </p:spTree>
    <p:extLst>
      <p:ext uri="{BB962C8B-B14F-4D97-AF65-F5344CB8AC3E}">
        <p14:creationId xmlns:p14="http://schemas.microsoft.com/office/powerpoint/2010/main" val="11659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359578"/>
            <a:ext cx="8460000" cy="773278"/>
          </a:xfrm>
        </p:spPr>
        <p:txBody>
          <a:bodyPr/>
          <a:lstStyle/>
          <a:p>
            <a:pPr marL="0"/>
            <a:r>
              <a:rPr lang="fr-BE" sz="2800" cap="all">
                <a:solidFill>
                  <a:srgbClr val="004494"/>
                </a:solidFill>
                <a:latin typeface="+mn-lt"/>
              </a:rPr>
              <a:t>Evaluation stratégique</a:t>
            </a: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348880"/>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dirty="0">
                <a:solidFill>
                  <a:srgbClr val="004494"/>
                </a:solidFill>
                <a:ea typeface="+mj-ea"/>
                <a:cs typeface="+mj-cs"/>
              </a:rPr>
              <a:t>Période relativement longue : 7 à 10 ans</a:t>
            </a:r>
          </a:p>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dirty="0">
                <a:solidFill>
                  <a:srgbClr val="004494"/>
                </a:solidFill>
                <a:ea typeface="+mj-ea"/>
                <a:cs typeface="+mj-cs"/>
              </a:rPr>
              <a:t>Indépendant du donateur, de préférence une évaluation conjointe</a:t>
            </a:r>
          </a:p>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dirty="0">
                <a:solidFill>
                  <a:srgbClr val="004494"/>
                </a:solidFill>
                <a:ea typeface="+mj-ea"/>
                <a:cs typeface="+mj-cs"/>
              </a:rPr>
              <a:t>Gérée et financée par les services Evaluations des DG DEVCO / NEAR</a:t>
            </a:r>
          </a:p>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dirty="0">
                <a:solidFill>
                  <a:srgbClr val="004494"/>
                </a:solidFill>
                <a:ea typeface="+mj-ea"/>
                <a:cs typeface="+mj-cs"/>
              </a:rPr>
              <a:t>Focus sur les impacts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10</a:t>
            </a:fld>
            <a:endParaRPr lang="fr-BE" sz="1100" b="1">
              <a:solidFill>
                <a:schemeClr val="bg1"/>
              </a:solidFill>
              <a:latin typeface="+mn-lt"/>
            </a:endParaRPr>
          </a:p>
        </p:txBody>
      </p:sp>
    </p:spTree>
    <p:extLst>
      <p:ext uri="{BB962C8B-B14F-4D97-AF65-F5344CB8AC3E}">
        <p14:creationId xmlns:p14="http://schemas.microsoft.com/office/powerpoint/2010/main" val="2150815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22" name="Isosceles Triangle 22">
            <a:extLst>
              <a:ext uri="{FF2B5EF4-FFF2-40B4-BE49-F238E27FC236}">
                <a16:creationId xmlns:a16="http://schemas.microsoft.com/office/drawing/2014/main" id="{CD37ADEC-1A35-42F0-A197-DB40F6603394}"/>
              </a:ext>
            </a:extLst>
          </p:cNvPr>
          <p:cNvSpPr/>
          <p:nvPr/>
        </p:nvSpPr>
        <p:spPr bwMode="auto">
          <a:xfrm rot="5400000">
            <a:off x="1349434" y="4171501"/>
            <a:ext cx="1152525" cy="180000"/>
          </a:xfrm>
          <a:prstGeom prst="triangle">
            <a:avLst/>
          </a:prstGeom>
          <a:solidFill>
            <a:srgbClr val="0F5494"/>
          </a:solidFill>
          <a:ln>
            <a:noFill/>
          </a:ln>
          <a:effectLst/>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endParaRPr lang="fr-BE">
              <a:solidFill>
                <a:srgbClr val="0F5494"/>
              </a:solidFill>
            </a:endParaRPr>
          </a:p>
        </p:txBody>
      </p:sp>
      <p:sp>
        <p:nvSpPr>
          <p:cNvPr id="23" name="Isosceles Triangle 23">
            <a:extLst>
              <a:ext uri="{FF2B5EF4-FFF2-40B4-BE49-F238E27FC236}">
                <a16:creationId xmlns:a16="http://schemas.microsoft.com/office/drawing/2014/main" id="{FF887756-0666-4D52-ABE4-840FCF7700D7}"/>
              </a:ext>
            </a:extLst>
          </p:cNvPr>
          <p:cNvSpPr/>
          <p:nvPr/>
        </p:nvSpPr>
        <p:spPr bwMode="auto">
          <a:xfrm rot="5400000">
            <a:off x="3149634" y="4107976"/>
            <a:ext cx="1152525" cy="180000"/>
          </a:xfrm>
          <a:prstGeom prst="triangle">
            <a:avLst/>
          </a:prstGeom>
          <a:solidFill>
            <a:srgbClr val="0F5494"/>
          </a:solidFill>
          <a:ln>
            <a:noFill/>
          </a:ln>
          <a:effectLst/>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endParaRPr lang="fr-BE">
              <a:solidFill>
                <a:srgbClr val="0F5494"/>
              </a:solidFill>
            </a:endParaRPr>
          </a:p>
        </p:txBody>
      </p:sp>
      <p:sp>
        <p:nvSpPr>
          <p:cNvPr id="24" name="Isosceles Triangle 24">
            <a:extLst>
              <a:ext uri="{FF2B5EF4-FFF2-40B4-BE49-F238E27FC236}">
                <a16:creationId xmlns:a16="http://schemas.microsoft.com/office/drawing/2014/main" id="{44A09B99-F0EE-4DDE-8C80-BE51C6CE6CE1}"/>
              </a:ext>
            </a:extLst>
          </p:cNvPr>
          <p:cNvSpPr/>
          <p:nvPr/>
        </p:nvSpPr>
        <p:spPr bwMode="auto">
          <a:xfrm rot="5400000">
            <a:off x="4913850" y="4107975"/>
            <a:ext cx="1152525" cy="180000"/>
          </a:xfrm>
          <a:prstGeom prst="triangle">
            <a:avLst/>
          </a:prstGeom>
          <a:solidFill>
            <a:srgbClr val="0F5494"/>
          </a:solidFill>
          <a:ln>
            <a:noFill/>
          </a:ln>
          <a:effectLst/>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endParaRPr lang="fr-BE">
              <a:solidFill>
                <a:srgbClr val="0F5494"/>
              </a:solidFill>
            </a:endParaRPr>
          </a:p>
        </p:txBody>
      </p:sp>
      <p:sp>
        <p:nvSpPr>
          <p:cNvPr id="25" name="Isosceles Triangle 25">
            <a:extLst>
              <a:ext uri="{FF2B5EF4-FFF2-40B4-BE49-F238E27FC236}">
                <a16:creationId xmlns:a16="http://schemas.microsoft.com/office/drawing/2014/main" id="{7A65A8BF-854C-4FC4-92EF-0A561B900114}"/>
              </a:ext>
            </a:extLst>
          </p:cNvPr>
          <p:cNvSpPr/>
          <p:nvPr/>
        </p:nvSpPr>
        <p:spPr bwMode="auto">
          <a:xfrm rot="5400000">
            <a:off x="6693311" y="4107976"/>
            <a:ext cx="1152525" cy="180000"/>
          </a:xfrm>
          <a:prstGeom prst="triangle">
            <a:avLst/>
          </a:prstGeom>
          <a:solidFill>
            <a:srgbClr val="0F5494"/>
          </a:solidFill>
          <a:ln>
            <a:noFill/>
          </a:ln>
          <a:effectLst/>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eaLnBrk="1" hangingPunct="1">
              <a:defRPr/>
            </a:pPr>
            <a:endParaRPr lang="fr-BE">
              <a:solidFill>
                <a:srgbClr val="0F5494"/>
              </a:solidFill>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80728"/>
            <a:ext cx="8460000" cy="773278"/>
          </a:xfrm>
        </p:spPr>
        <p:txBody>
          <a:bodyPr/>
          <a:lstStyle/>
          <a:p>
            <a:pPr marL="0"/>
            <a:r>
              <a:rPr lang="fr-BE" altLang="en-US" sz="2400" cap="all">
                <a:solidFill>
                  <a:srgbClr val="004494"/>
                </a:solidFill>
                <a:latin typeface="+mn-lt"/>
              </a:rPr>
              <a:t>Un cadre global </a:t>
            </a:r>
            <a:br>
              <a:rPr lang="fr-BE" altLang="en-US" sz="2400" cap="all">
                <a:solidFill>
                  <a:srgbClr val="004494"/>
                </a:solidFill>
                <a:latin typeface="+mn-lt"/>
              </a:rPr>
            </a:br>
            <a:r>
              <a:rPr lang="fr-BE" altLang="en-US" sz="2400" cap="all">
                <a:solidFill>
                  <a:srgbClr val="004494"/>
                </a:solidFill>
                <a:latin typeface="+mn-lt"/>
              </a:rPr>
              <a:t>d’évaluation</a:t>
            </a:r>
            <a:endParaRPr lang="fr-BE" sz="2400" cap="all">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11</a:t>
            </a:fld>
            <a:endParaRPr lang="fr-BE" sz="1100" b="1">
              <a:solidFill>
                <a:schemeClr val="bg1"/>
              </a:solidFill>
              <a:latin typeface="+mn-lt"/>
            </a:endParaRPr>
          </a:p>
        </p:txBody>
      </p:sp>
      <p:sp>
        <p:nvSpPr>
          <p:cNvPr id="9" name="Rectangle 8">
            <a:extLst>
              <a:ext uri="{FF2B5EF4-FFF2-40B4-BE49-F238E27FC236}">
                <a16:creationId xmlns:a16="http://schemas.microsoft.com/office/drawing/2014/main" id="{CB30FE42-7850-4D1B-930B-7336E7B915E5}"/>
              </a:ext>
            </a:extLst>
          </p:cNvPr>
          <p:cNvSpPr/>
          <p:nvPr/>
        </p:nvSpPr>
        <p:spPr>
          <a:xfrm>
            <a:off x="3059832" y="1674806"/>
            <a:ext cx="5976664" cy="584775"/>
          </a:xfrm>
          <a:prstGeom prst="rect">
            <a:avLst/>
          </a:prstGeom>
          <a:ln w="19050">
            <a:noFill/>
          </a:ln>
          <a:effectLst/>
        </p:spPr>
        <p:txBody>
          <a:bodyPr wrap="square">
            <a:spAutoFit/>
          </a:bodyPr>
          <a:lstStyle/>
          <a:p>
            <a:pPr algn="ctr" eaLnBrk="1" hangingPunct="1">
              <a:defRPr/>
            </a:pPr>
            <a:r>
              <a:rPr lang="fr-BE" sz="1600" b="1" cap="all" dirty="0">
                <a:solidFill>
                  <a:srgbClr val="004494"/>
                </a:solidFill>
                <a:latin typeface="+mn-lt"/>
                <a:ea typeface="+mj-ea"/>
                <a:cs typeface="+mj-cs"/>
              </a:rPr>
              <a:t>POLITIQUE GOUVERNEMENTALE </a:t>
            </a:r>
          </a:p>
          <a:p>
            <a:pPr algn="ctr" eaLnBrk="1" hangingPunct="1">
              <a:defRPr/>
            </a:pPr>
            <a:r>
              <a:rPr lang="fr-BE" sz="1600" b="1" cap="all" dirty="0">
                <a:solidFill>
                  <a:srgbClr val="004494"/>
                </a:solidFill>
                <a:latin typeface="+mn-lt"/>
                <a:ea typeface="+mj-ea"/>
                <a:cs typeface="+mj-cs"/>
              </a:rPr>
              <a:t>ET ACTIVITES de DEPENSES (STRATEGIE)</a:t>
            </a:r>
          </a:p>
        </p:txBody>
      </p:sp>
      <p:sp>
        <p:nvSpPr>
          <p:cNvPr id="11" name="Rectangle 10">
            <a:extLst>
              <a:ext uri="{FF2B5EF4-FFF2-40B4-BE49-F238E27FC236}">
                <a16:creationId xmlns:a16="http://schemas.microsoft.com/office/drawing/2014/main" id="{DEA6E4A6-9631-438B-B5BF-47042F35832D}"/>
              </a:ext>
            </a:extLst>
          </p:cNvPr>
          <p:cNvSpPr/>
          <p:nvPr/>
        </p:nvSpPr>
        <p:spPr>
          <a:xfrm>
            <a:off x="539750" y="5967774"/>
            <a:ext cx="8280400" cy="584775"/>
          </a:xfrm>
          <a:prstGeom prst="rect">
            <a:avLst/>
          </a:prstGeom>
          <a:solidFill>
            <a:srgbClr val="00B050"/>
          </a:solidFill>
          <a:ln w="19050">
            <a:noFill/>
          </a:ln>
          <a:effectLst/>
        </p:spPr>
        <p:txBody>
          <a:bodyPr>
            <a:spAutoFit/>
          </a:bodyPr>
          <a:lstStyle/>
          <a:p>
            <a:pPr algn="ctr" eaLnBrk="1" hangingPunct="1">
              <a:defRPr/>
            </a:pPr>
            <a:r>
              <a:rPr lang="fr-BE" sz="1600" b="1" dirty="0">
                <a:solidFill>
                  <a:schemeClr val="bg1"/>
                </a:solidFill>
                <a:latin typeface="+mn-lt"/>
                <a:ea typeface="ＭＳ Ｐゴシック" charset="-128"/>
              </a:rPr>
              <a:t>FACTEURS EXTERNES, ELEMENTS DE CONTEXTE </a:t>
            </a:r>
          </a:p>
          <a:p>
            <a:pPr algn="ctr" eaLnBrk="1" hangingPunct="1">
              <a:defRPr/>
            </a:pPr>
            <a:r>
              <a:rPr lang="fr-BE" sz="1600" b="1" dirty="0">
                <a:solidFill>
                  <a:schemeClr val="bg1"/>
                </a:solidFill>
                <a:latin typeface="+mn-lt"/>
                <a:ea typeface="ＭＳ Ｐゴシック" charset="-128"/>
              </a:rPr>
              <a:t>ET RETOURS D’INFORMATION</a:t>
            </a:r>
            <a:endParaRPr lang="fr-BE" sz="1600" dirty="0">
              <a:solidFill>
                <a:schemeClr val="bg1"/>
              </a:solidFill>
              <a:latin typeface="+mn-lt"/>
              <a:ea typeface="ＭＳ Ｐゴシック" charset="-128"/>
            </a:endParaRPr>
          </a:p>
        </p:txBody>
      </p:sp>
      <p:sp>
        <p:nvSpPr>
          <p:cNvPr id="12" name="Rectangle 11">
            <a:extLst>
              <a:ext uri="{FF2B5EF4-FFF2-40B4-BE49-F238E27FC236}">
                <a16:creationId xmlns:a16="http://schemas.microsoft.com/office/drawing/2014/main" id="{35DFC780-3A32-4A32-A1C9-FD5BE570F543}"/>
              </a:ext>
            </a:extLst>
          </p:cNvPr>
          <p:cNvSpPr/>
          <p:nvPr/>
        </p:nvSpPr>
        <p:spPr bwMode="auto">
          <a:xfrm>
            <a:off x="251696" y="3261598"/>
            <a:ext cx="1584000" cy="2268000"/>
          </a:xfrm>
          <a:prstGeom prst="rect">
            <a:avLst/>
          </a:prstGeom>
          <a:ln w="12700">
            <a:solidFill>
              <a:srgbClr val="1FACE0"/>
            </a:solidFill>
          </a:ln>
          <a:effectLst/>
          <a:extLst/>
        </p:spPr>
        <p:style>
          <a:lnRef idx="2">
            <a:schemeClr val="accent3">
              <a:shade val="50000"/>
            </a:schemeClr>
          </a:lnRef>
          <a:fillRef idx="1">
            <a:schemeClr val="accent3"/>
          </a:fillRef>
          <a:effectRef idx="0">
            <a:schemeClr val="accent3"/>
          </a:effectRef>
          <a:fontRef idx="minor">
            <a:schemeClr val="lt1"/>
          </a:fontRef>
        </p:style>
        <p:txBody>
          <a:bodyPr anchor="t"/>
          <a:lstStyle/>
          <a:p>
            <a:pPr marL="3175" algn="ctr" eaLnBrk="1" hangingPunct="1">
              <a:defRPr/>
            </a:pPr>
            <a:r>
              <a:rPr lang="fr-BE" sz="1400" dirty="0">
                <a:solidFill>
                  <a:schemeClr val="accent6"/>
                </a:solidFill>
              </a:rPr>
              <a:t>Fonds</a:t>
            </a:r>
          </a:p>
          <a:p>
            <a:pPr marL="3175" algn="ctr" eaLnBrk="1" hangingPunct="1">
              <a:defRPr/>
            </a:pPr>
            <a:r>
              <a:rPr lang="fr-BE" sz="1400" dirty="0">
                <a:solidFill>
                  <a:schemeClr val="accent6"/>
                </a:solidFill>
              </a:rPr>
              <a:t>Conditions / indicateurs</a:t>
            </a:r>
          </a:p>
          <a:p>
            <a:pPr marL="3175" algn="ctr" eaLnBrk="1" hangingPunct="1">
              <a:defRPr/>
            </a:pPr>
            <a:r>
              <a:rPr lang="fr-BE" sz="1400" dirty="0">
                <a:solidFill>
                  <a:schemeClr val="accent6"/>
                </a:solidFill>
              </a:rPr>
              <a:t>Renforcement de capacités</a:t>
            </a:r>
          </a:p>
          <a:p>
            <a:pPr marL="3175" algn="ctr" eaLnBrk="1" hangingPunct="1">
              <a:defRPr/>
            </a:pPr>
            <a:r>
              <a:rPr lang="fr-BE" sz="1400" dirty="0">
                <a:solidFill>
                  <a:schemeClr val="accent6"/>
                </a:solidFill>
              </a:rPr>
              <a:t>Dialogue</a:t>
            </a:r>
          </a:p>
        </p:txBody>
      </p:sp>
      <p:sp>
        <p:nvSpPr>
          <p:cNvPr id="13" name="Rectangle 12">
            <a:extLst>
              <a:ext uri="{FF2B5EF4-FFF2-40B4-BE49-F238E27FC236}">
                <a16:creationId xmlns:a16="http://schemas.microsoft.com/office/drawing/2014/main" id="{642B5FB2-3782-46B2-A36A-7CDAFB6F4E8C}"/>
              </a:ext>
            </a:extLst>
          </p:cNvPr>
          <p:cNvSpPr/>
          <p:nvPr/>
        </p:nvSpPr>
        <p:spPr bwMode="auto">
          <a:xfrm>
            <a:off x="2051720" y="3261597"/>
            <a:ext cx="1584000" cy="2268000"/>
          </a:xfrm>
          <a:prstGeom prst="rect">
            <a:avLst/>
          </a:prstGeom>
          <a:ln w="12700">
            <a:solidFill>
              <a:srgbClr val="FF3300"/>
            </a:solidFill>
          </a:ln>
          <a:effectLst/>
          <a:extLst/>
        </p:spPr>
        <p:style>
          <a:lnRef idx="2">
            <a:schemeClr val="accent3">
              <a:shade val="50000"/>
            </a:schemeClr>
          </a:lnRef>
          <a:fillRef idx="1">
            <a:schemeClr val="accent3"/>
          </a:fillRef>
          <a:effectRef idx="0">
            <a:schemeClr val="accent3"/>
          </a:effectRef>
          <a:fontRef idx="minor">
            <a:schemeClr val="lt1"/>
          </a:fontRef>
        </p:style>
        <p:txBody>
          <a:bodyPr anchor="t"/>
          <a:lstStyle/>
          <a:p>
            <a:pPr algn="ctr" eaLnBrk="1" fontAlgn="auto" hangingPunct="1">
              <a:lnSpc>
                <a:spcPct val="115000"/>
              </a:lnSpc>
              <a:spcBef>
                <a:spcPts val="0"/>
              </a:spcBef>
              <a:spcAft>
                <a:spcPts val="0"/>
              </a:spcAft>
              <a:defRPr/>
            </a:pPr>
            <a:r>
              <a:rPr lang="fr-BE" sz="1400">
                <a:solidFill>
                  <a:schemeClr val="accent6"/>
                </a:solidFill>
              </a:rPr>
              <a:t>Amélioration de la relation entre l’aide extérieure et les processus budgétaires et politiques au niveau national</a:t>
            </a:r>
            <a:endParaRPr lang="fr-BE" sz="1400">
              <a:solidFill>
                <a:schemeClr val="accent6"/>
              </a:solidFill>
              <a:ea typeface="Calibri"/>
              <a:cs typeface="Times New Roman"/>
            </a:endParaRPr>
          </a:p>
        </p:txBody>
      </p:sp>
      <p:sp>
        <p:nvSpPr>
          <p:cNvPr id="14" name="Rectangle 13">
            <a:extLst>
              <a:ext uri="{FF2B5EF4-FFF2-40B4-BE49-F238E27FC236}">
                <a16:creationId xmlns:a16="http://schemas.microsoft.com/office/drawing/2014/main" id="{C17240CC-B3D7-4A6B-B2B6-03EFB780BF01}"/>
              </a:ext>
            </a:extLst>
          </p:cNvPr>
          <p:cNvSpPr/>
          <p:nvPr/>
        </p:nvSpPr>
        <p:spPr bwMode="auto">
          <a:xfrm>
            <a:off x="3816048" y="3261597"/>
            <a:ext cx="1584000" cy="2268000"/>
          </a:xfrm>
          <a:prstGeom prst="rect">
            <a:avLst/>
          </a:prstGeom>
          <a:ln w="12700">
            <a:solidFill>
              <a:srgbClr val="FDB932"/>
            </a:solidFill>
          </a:ln>
          <a:effectLst/>
          <a:extLst/>
        </p:spPr>
        <p:style>
          <a:lnRef idx="2">
            <a:schemeClr val="accent3">
              <a:shade val="50000"/>
            </a:schemeClr>
          </a:lnRef>
          <a:fillRef idx="1">
            <a:schemeClr val="accent3"/>
          </a:fillRef>
          <a:effectRef idx="0">
            <a:schemeClr val="accent3"/>
          </a:effectRef>
          <a:fontRef idx="minor">
            <a:schemeClr val="lt1"/>
          </a:fontRef>
        </p:style>
        <p:txBody>
          <a:bodyPr anchor="t"/>
          <a:lstStyle/>
          <a:p>
            <a:pPr algn="ctr" eaLnBrk="1" fontAlgn="auto" hangingPunct="1">
              <a:lnSpc>
                <a:spcPct val="115000"/>
              </a:lnSpc>
              <a:spcBef>
                <a:spcPts val="0"/>
              </a:spcBef>
              <a:spcAft>
                <a:spcPts val="0"/>
              </a:spcAft>
              <a:defRPr/>
            </a:pPr>
            <a:r>
              <a:rPr lang="fr-BE" sz="1400">
                <a:solidFill>
                  <a:schemeClr val="accent6"/>
                </a:solidFill>
              </a:rPr>
              <a:t>Amélioration des politiques publiques, des institutions du secteur public, des dépenses publiques et de la fourniture des services.</a:t>
            </a:r>
          </a:p>
        </p:txBody>
      </p:sp>
      <p:sp>
        <p:nvSpPr>
          <p:cNvPr id="15" name="Rectangle 14">
            <a:extLst>
              <a:ext uri="{FF2B5EF4-FFF2-40B4-BE49-F238E27FC236}">
                <a16:creationId xmlns:a16="http://schemas.microsoft.com/office/drawing/2014/main" id="{B05C330E-21F0-4137-B777-30145626962D}"/>
              </a:ext>
            </a:extLst>
          </p:cNvPr>
          <p:cNvSpPr/>
          <p:nvPr/>
        </p:nvSpPr>
        <p:spPr bwMode="auto">
          <a:xfrm>
            <a:off x="5580112" y="3261598"/>
            <a:ext cx="1584000" cy="2268000"/>
          </a:xfrm>
          <a:prstGeom prst="rect">
            <a:avLst/>
          </a:prstGeom>
          <a:ln w="12700">
            <a:solidFill>
              <a:srgbClr val="F5823C"/>
            </a:solidFill>
          </a:ln>
          <a:effectLst/>
          <a:extLst/>
        </p:spPr>
        <p:style>
          <a:lnRef idx="2">
            <a:schemeClr val="accent3">
              <a:shade val="50000"/>
            </a:schemeClr>
          </a:lnRef>
          <a:fillRef idx="1">
            <a:schemeClr val="accent3"/>
          </a:fillRef>
          <a:effectRef idx="0">
            <a:schemeClr val="accent3"/>
          </a:effectRef>
          <a:fontRef idx="minor">
            <a:schemeClr val="lt1"/>
          </a:fontRef>
        </p:style>
        <p:txBody>
          <a:bodyPr anchor="t"/>
          <a:lstStyle/>
          <a:p>
            <a:pPr algn="ctr" eaLnBrk="1" fontAlgn="auto" hangingPunct="1">
              <a:lnSpc>
                <a:spcPct val="115000"/>
              </a:lnSpc>
              <a:spcBef>
                <a:spcPts val="0"/>
              </a:spcBef>
              <a:spcAft>
                <a:spcPts val="0"/>
              </a:spcAft>
              <a:defRPr/>
            </a:pPr>
            <a:r>
              <a:rPr lang="fr-BE" sz="1400">
                <a:solidFill>
                  <a:schemeClr val="accent6"/>
                </a:solidFill>
              </a:rPr>
              <a:t>Réponses positives des bénéficiaires à la gestion de la politique gouvernementale et à la fourniture de service. </a:t>
            </a:r>
          </a:p>
        </p:txBody>
      </p:sp>
      <p:sp>
        <p:nvSpPr>
          <p:cNvPr id="16" name="Rectangle 15">
            <a:extLst>
              <a:ext uri="{FF2B5EF4-FFF2-40B4-BE49-F238E27FC236}">
                <a16:creationId xmlns:a16="http://schemas.microsoft.com/office/drawing/2014/main" id="{F8259A0B-46A7-4A73-BD1F-C80B7C09DC5E}"/>
              </a:ext>
            </a:extLst>
          </p:cNvPr>
          <p:cNvSpPr/>
          <p:nvPr/>
        </p:nvSpPr>
        <p:spPr bwMode="auto">
          <a:xfrm>
            <a:off x="7380312" y="3241209"/>
            <a:ext cx="1584000" cy="2268000"/>
          </a:xfrm>
          <a:prstGeom prst="rect">
            <a:avLst/>
          </a:prstGeom>
          <a:ln w="12700">
            <a:solidFill>
              <a:srgbClr val="0F5494"/>
            </a:solidFill>
          </a:ln>
          <a:effectLst/>
          <a:extLst/>
        </p:spPr>
        <p:style>
          <a:lnRef idx="2">
            <a:schemeClr val="accent3">
              <a:shade val="50000"/>
            </a:schemeClr>
          </a:lnRef>
          <a:fillRef idx="1">
            <a:schemeClr val="accent3"/>
          </a:fillRef>
          <a:effectRef idx="0">
            <a:schemeClr val="accent3"/>
          </a:effectRef>
          <a:fontRef idx="minor">
            <a:schemeClr val="lt1"/>
          </a:fontRef>
        </p:style>
        <p:txBody>
          <a:bodyPr anchor="t"/>
          <a:lstStyle/>
          <a:p>
            <a:pPr algn="ctr" eaLnBrk="1" fontAlgn="auto" hangingPunct="1">
              <a:lnSpc>
                <a:spcPct val="115000"/>
              </a:lnSpc>
              <a:spcBef>
                <a:spcPts val="0"/>
              </a:spcBef>
              <a:spcAft>
                <a:spcPts val="0"/>
              </a:spcAft>
              <a:defRPr/>
            </a:pPr>
            <a:r>
              <a:rPr lang="fr-BE" sz="1400">
                <a:solidFill>
                  <a:schemeClr val="accent6"/>
                </a:solidFill>
              </a:rPr>
              <a:t>Croissance durable, reduction de la pauvreté, stabilité</a:t>
            </a:r>
          </a:p>
        </p:txBody>
      </p:sp>
      <p:sp>
        <p:nvSpPr>
          <p:cNvPr id="17" name="Rectangle 16">
            <a:extLst>
              <a:ext uri="{FF2B5EF4-FFF2-40B4-BE49-F238E27FC236}">
                <a16:creationId xmlns:a16="http://schemas.microsoft.com/office/drawing/2014/main" id="{14110C70-88CE-42CB-B0E7-2EAE18E68BC6}"/>
              </a:ext>
            </a:extLst>
          </p:cNvPr>
          <p:cNvSpPr/>
          <p:nvPr/>
        </p:nvSpPr>
        <p:spPr bwMode="auto">
          <a:xfrm>
            <a:off x="251696" y="2638356"/>
            <a:ext cx="1584000" cy="617537"/>
          </a:xfrm>
          <a:prstGeom prst="rect">
            <a:avLst/>
          </a:prstGeom>
          <a:solidFill>
            <a:srgbClr val="1FACE0"/>
          </a:solidFill>
          <a:ln w="12700">
            <a:solidFill>
              <a:srgbClr val="1FACE0"/>
            </a:solidFill>
          </a:ln>
          <a:effectLst/>
          <a:extLst/>
        </p:spPr>
        <p:style>
          <a:lnRef idx="1">
            <a:schemeClr val="accent4"/>
          </a:lnRef>
          <a:fillRef idx="2">
            <a:schemeClr val="accent4"/>
          </a:fillRef>
          <a:effectRef idx="1">
            <a:schemeClr val="accent4"/>
          </a:effectRef>
          <a:fontRef idx="minor">
            <a:schemeClr val="dk1"/>
          </a:fontRef>
        </p:style>
        <p:txBody>
          <a:bodyPr anchor="ctr"/>
          <a:lstStyle/>
          <a:p>
            <a:pPr marL="3175" algn="ctr" eaLnBrk="1" hangingPunct="1">
              <a:defRPr/>
            </a:pPr>
            <a:r>
              <a:rPr lang="fr-BE" sz="1600" b="1" dirty="0">
                <a:solidFill>
                  <a:schemeClr val="bg1"/>
                </a:solidFill>
              </a:rPr>
              <a:t>Intrants de l’AB</a:t>
            </a:r>
          </a:p>
        </p:txBody>
      </p:sp>
      <p:sp>
        <p:nvSpPr>
          <p:cNvPr id="18" name="Rectangle 17">
            <a:extLst>
              <a:ext uri="{FF2B5EF4-FFF2-40B4-BE49-F238E27FC236}">
                <a16:creationId xmlns:a16="http://schemas.microsoft.com/office/drawing/2014/main" id="{C6DAAA2C-9144-4B49-B998-6D3C381F2238}"/>
              </a:ext>
            </a:extLst>
          </p:cNvPr>
          <p:cNvSpPr/>
          <p:nvPr/>
        </p:nvSpPr>
        <p:spPr bwMode="auto">
          <a:xfrm>
            <a:off x="2051720" y="2645674"/>
            <a:ext cx="1584000" cy="617537"/>
          </a:xfrm>
          <a:prstGeom prst="rect">
            <a:avLst/>
          </a:prstGeom>
          <a:solidFill>
            <a:srgbClr val="FF3300"/>
          </a:solidFill>
          <a:ln w="12700">
            <a:solidFill>
              <a:srgbClr val="FF3300"/>
            </a:solidFill>
          </a:ln>
          <a:effectLst/>
          <a:ex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fr-BE" sz="1600" b="1">
                <a:solidFill>
                  <a:schemeClr val="bg1"/>
                </a:solidFill>
              </a:rPr>
              <a:t>Produits Directs</a:t>
            </a:r>
            <a:endParaRPr lang="fr-BE" sz="1600" b="1">
              <a:solidFill>
                <a:schemeClr val="bg1"/>
              </a:solidFill>
              <a:ea typeface="Calibri"/>
              <a:cs typeface="Times New Roman"/>
            </a:endParaRPr>
          </a:p>
        </p:txBody>
      </p:sp>
      <p:sp>
        <p:nvSpPr>
          <p:cNvPr id="19" name="Rectangle 18">
            <a:extLst>
              <a:ext uri="{FF2B5EF4-FFF2-40B4-BE49-F238E27FC236}">
                <a16:creationId xmlns:a16="http://schemas.microsoft.com/office/drawing/2014/main" id="{43B5A343-180A-4F2A-8D38-65859BD33D91}"/>
              </a:ext>
            </a:extLst>
          </p:cNvPr>
          <p:cNvSpPr/>
          <p:nvPr/>
        </p:nvSpPr>
        <p:spPr bwMode="auto">
          <a:xfrm>
            <a:off x="3816048" y="2645674"/>
            <a:ext cx="1584000" cy="617537"/>
          </a:xfrm>
          <a:prstGeom prst="rect">
            <a:avLst/>
          </a:prstGeom>
          <a:solidFill>
            <a:srgbClr val="FDB932"/>
          </a:solidFill>
          <a:ln w="12700">
            <a:solidFill>
              <a:srgbClr val="FDB932"/>
            </a:solidFill>
          </a:ln>
          <a:effectLst/>
          <a:ex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fr-BE" sz="1600" b="1">
                <a:solidFill>
                  <a:schemeClr val="bg1"/>
                </a:solidFill>
              </a:rPr>
              <a:t>Produits induits</a:t>
            </a:r>
          </a:p>
        </p:txBody>
      </p:sp>
      <p:sp>
        <p:nvSpPr>
          <p:cNvPr id="20" name="Rectangle 19">
            <a:extLst>
              <a:ext uri="{FF2B5EF4-FFF2-40B4-BE49-F238E27FC236}">
                <a16:creationId xmlns:a16="http://schemas.microsoft.com/office/drawing/2014/main" id="{1BFC350C-4AA7-434B-95F1-552513CCEA19}"/>
              </a:ext>
            </a:extLst>
          </p:cNvPr>
          <p:cNvSpPr/>
          <p:nvPr/>
        </p:nvSpPr>
        <p:spPr bwMode="auto">
          <a:xfrm>
            <a:off x="5580112" y="2645674"/>
            <a:ext cx="1584000" cy="617537"/>
          </a:xfrm>
          <a:prstGeom prst="rect">
            <a:avLst/>
          </a:prstGeom>
          <a:solidFill>
            <a:srgbClr val="F5823C"/>
          </a:solidFill>
          <a:ln w="12700">
            <a:solidFill>
              <a:srgbClr val="F5823C"/>
            </a:solidFill>
          </a:ln>
          <a:effectLst/>
          <a:ex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fr-BE" sz="1600" b="1">
                <a:solidFill>
                  <a:schemeClr val="bg1"/>
                </a:solidFill>
              </a:rPr>
              <a:t>Résutats</a:t>
            </a:r>
          </a:p>
        </p:txBody>
      </p:sp>
      <p:sp>
        <p:nvSpPr>
          <p:cNvPr id="21" name="Rectangle 20">
            <a:extLst>
              <a:ext uri="{FF2B5EF4-FFF2-40B4-BE49-F238E27FC236}">
                <a16:creationId xmlns:a16="http://schemas.microsoft.com/office/drawing/2014/main" id="{1D081669-82B5-4207-9AB8-F398A57F5384}"/>
              </a:ext>
            </a:extLst>
          </p:cNvPr>
          <p:cNvSpPr/>
          <p:nvPr/>
        </p:nvSpPr>
        <p:spPr bwMode="auto">
          <a:xfrm>
            <a:off x="7380312" y="2638356"/>
            <a:ext cx="1584000" cy="617537"/>
          </a:xfrm>
          <a:prstGeom prst="rect">
            <a:avLst/>
          </a:prstGeom>
          <a:solidFill>
            <a:srgbClr val="0F5494"/>
          </a:solidFill>
          <a:ln w="12700">
            <a:solidFill>
              <a:srgbClr val="0F5494"/>
            </a:solidFill>
          </a:ln>
          <a:effectLst/>
          <a:ex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fr-BE" sz="1600" b="1">
                <a:solidFill>
                  <a:schemeClr val="bg1"/>
                </a:solidFill>
              </a:rPr>
              <a:t>Impacts</a:t>
            </a:r>
          </a:p>
        </p:txBody>
      </p:sp>
      <p:sp>
        <p:nvSpPr>
          <p:cNvPr id="26" name="Rectangle 25">
            <a:extLst>
              <a:ext uri="{FF2B5EF4-FFF2-40B4-BE49-F238E27FC236}">
                <a16:creationId xmlns:a16="http://schemas.microsoft.com/office/drawing/2014/main" id="{39AA10DD-1C4C-4FA2-8550-BFDDD02FBAD6}"/>
              </a:ext>
            </a:extLst>
          </p:cNvPr>
          <p:cNvSpPr/>
          <p:nvPr/>
        </p:nvSpPr>
        <p:spPr>
          <a:xfrm>
            <a:off x="251696" y="2060848"/>
            <a:ext cx="3384024" cy="577508"/>
          </a:xfrm>
          <a:prstGeom prst="rect">
            <a:avLst/>
          </a:prstGeom>
          <a:noFill/>
          <a:ln>
            <a:noFill/>
          </a:ln>
          <a:effectLst/>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lnSpc>
                <a:spcPct val="115000"/>
              </a:lnSpc>
              <a:spcBef>
                <a:spcPts val="0"/>
              </a:spcBef>
              <a:spcAft>
                <a:spcPts val="0"/>
              </a:spcAft>
              <a:defRPr/>
            </a:pPr>
            <a:r>
              <a:rPr lang="fr-BE" b="1" dirty="0">
                <a:solidFill>
                  <a:srgbClr val="0F5494"/>
                </a:solidFill>
              </a:rPr>
              <a:t>Intrants pour la politique gouvernementale et les dépenses</a:t>
            </a:r>
          </a:p>
        </p:txBody>
      </p:sp>
      <p:cxnSp>
        <p:nvCxnSpPr>
          <p:cNvPr id="4" name="Connecteur droit avec flèche 3">
            <a:extLst>
              <a:ext uri="{FF2B5EF4-FFF2-40B4-BE49-F238E27FC236}">
                <a16:creationId xmlns:a16="http://schemas.microsoft.com/office/drawing/2014/main" id="{E9D55F42-3036-40EF-B417-775FE587B81E}"/>
              </a:ext>
            </a:extLst>
          </p:cNvPr>
          <p:cNvCxnSpPr/>
          <p:nvPr/>
        </p:nvCxnSpPr>
        <p:spPr bwMode="auto">
          <a:xfrm>
            <a:off x="1043608" y="5518675"/>
            <a:ext cx="0" cy="449099"/>
          </a:xfrm>
          <a:prstGeom prst="straightConnector1">
            <a:avLst/>
          </a:prstGeom>
          <a:noFill/>
          <a:ln w="19050" cap="flat" cmpd="sng" algn="ctr">
            <a:solidFill>
              <a:srgbClr val="00B050"/>
            </a:solidFill>
            <a:prstDash val="solid"/>
            <a:round/>
            <a:headEnd type="triangle" w="lg" len="lg"/>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Connecteur droit avec flèche 44">
            <a:extLst>
              <a:ext uri="{FF2B5EF4-FFF2-40B4-BE49-F238E27FC236}">
                <a16:creationId xmlns:a16="http://schemas.microsoft.com/office/drawing/2014/main" id="{86209A8D-E544-435B-86EF-825053F2F419}"/>
              </a:ext>
            </a:extLst>
          </p:cNvPr>
          <p:cNvCxnSpPr/>
          <p:nvPr/>
        </p:nvCxnSpPr>
        <p:spPr bwMode="auto">
          <a:xfrm>
            <a:off x="2843808" y="5518675"/>
            <a:ext cx="0" cy="449099"/>
          </a:xfrm>
          <a:prstGeom prst="straightConnector1">
            <a:avLst/>
          </a:prstGeom>
          <a:noFill/>
          <a:ln w="19050" cap="flat" cmpd="sng" algn="ctr">
            <a:solidFill>
              <a:srgbClr val="00B050"/>
            </a:solidFill>
            <a:prstDash val="solid"/>
            <a:round/>
            <a:headEnd type="triangle" w="lg" len="lg"/>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6" name="Connecteur droit avec flèche 45">
            <a:extLst>
              <a:ext uri="{FF2B5EF4-FFF2-40B4-BE49-F238E27FC236}">
                <a16:creationId xmlns:a16="http://schemas.microsoft.com/office/drawing/2014/main" id="{AC247BA1-A716-410D-B9F5-4515BDFF744F}"/>
              </a:ext>
            </a:extLst>
          </p:cNvPr>
          <p:cNvCxnSpPr/>
          <p:nvPr/>
        </p:nvCxnSpPr>
        <p:spPr bwMode="auto">
          <a:xfrm>
            <a:off x="4585384" y="5518675"/>
            <a:ext cx="0" cy="449099"/>
          </a:xfrm>
          <a:prstGeom prst="straightConnector1">
            <a:avLst/>
          </a:prstGeom>
          <a:noFill/>
          <a:ln w="19050" cap="flat" cmpd="sng" algn="ctr">
            <a:solidFill>
              <a:srgbClr val="00B050"/>
            </a:solidFill>
            <a:prstDash val="solid"/>
            <a:round/>
            <a:headEnd type="triangle" w="lg" len="lg"/>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Connecteur droit avec flèche 46">
            <a:extLst>
              <a:ext uri="{FF2B5EF4-FFF2-40B4-BE49-F238E27FC236}">
                <a16:creationId xmlns:a16="http://schemas.microsoft.com/office/drawing/2014/main" id="{C64212DC-0976-43C7-8BCE-476A7EF126A5}"/>
              </a:ext>
            </a:extLst>
          </p:cNvPr>
          <p:cNvCxnSpPr/>
          <p:nvPr/>
        </p:nvCxnSpPr>
        <p:spPr bwMode="auto">
          <a:xfrm>
            <a:off x="6444032" y="5518675"/>
            <a:ext cx="0" cy="449099"/>
          </a:xfrm>
          <a:prstGeom prst="straightConnector1">
            <a:avLst/>
          </a:prstGeom>
          <a:noFill/>
          <a:ln w="19050" cap="flat" cmpd="sng" algn="ctr">
            <a:solidFill>
              <a:srgbClr val="00B050"/>
            </a:solidFill>
            <a:prstDash val="solid"/>
            <a:round/>
            <a:headEnd type="triangle" w="lg" len="lg"/>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Connecteur droit avec flèche 47">
            <a:extLst>
              <a:ext uri="{FF2B5EF4-FFF2-40B4-BE49-F238E27FC236}">
                <a16:creationId xmlns:a16="http://schemas.microsoft.com/office/drawing/2014/main" id="{2085D070-B310-4468-97CB-6EDA0AE13C01}"/>
              </a:ext>
            </a:extLst>
          </p:cNvPr>
          <p:cNvCxnSpPr/>
          <p:nvPr/>
        </p:nvCxnSpPr>
        <p:spPr bwMode="auto">
          <a:xfrm>
            <a:off x="8100216" y="5518675"/>
            <a:ext cx="0" cy="449099"/>
          </a:xfrm>
          <a:prstGeom prst="straightConnector1">
            <a:avLst/>
          </a:prstGeom>
          <a:noFill/>
          <a:ln w="19050" cap="flat" cmpd="sng" algn="ctr">
            <a:solidFill>
              <a:srgbClr val="00B050"/>
            </a:solidFill>
            <a:prstDash val="solid"/>
            <a:round/>
            <a:headEnd type="triangle" w="lg" len="lg"/>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713661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4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9" grpId="0"/>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68760"/>
            <a:ext cx="8460000" cy="773278"/>
          </a:xfrm>
        </p:spPr>
        <p:txBody>
          <a:bodyPr/>
          <a:lstStyle/>
          <a:p>
            <a:pPr marL="0"/>
            <a:r>
              <a:rPr lang="fr-BE" sz="2400" cap="all">
                <a:solidFill>
                  <a:srgbClr val="004494"/>
                </a:solidFill>
                <a:latin typeface="+mn-lt"/>
              </a:rPr>
              <a:t>Une méthodologie globale d’évaluation</a:t>
            </a: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258062"/>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a:t>Une approche harmonisée en 3 étapes : </a:t>
            </a:r>
          </a:p>
          <a:p>
            <a:pPr marL="804863" lvl="2" indent="-450850" algn="just" eaLnBrk="1" hangingPunct="1">
              <a:spcBef>
                <a:spcPts val="1600"/>
              </a:spcBef>
              <a:buClr>
                <a:srgbClr val="0F5494"/>
              </a:buClr>
              <a:buFontTx/>
              <a:buAutoNum type="arabicPeriod"/>
            </a:pPr>
            <a:r>
              <a:rPr lang="fr-BE" altLang="en-US" sz="2000" b="1"/>
              <a:t>Evaluation des intrants de l’AB, leurs produits directs et contributions aux produits induits</a:t>
            </a:r>
          </a:p>
          <a:p>
            <a:pPr marL="804863" lvl="2" indent="-450850" algn="just" eaLnBrk="1" hangingPunct="1">
              <a:spcBef>
                <a:spcPts val="1600"/>
              </a:spcBef>
              <a:buClr>
                <a:srgbClr val="0F5494"/>
              </a:buClr>
              <a:buFontTx/>
              <a:buAutoNum type="arabicPeriod"/>
            </a:pPr>
            <a:r>
              <a:rPr lang="fr-BE" altLang="en-US" sz="2000" b="1"/>
              <a:t>Evaluation des résultats et impacts visés par le gouvernement (politique / strategie / dépense)</a:t>
            </a:r>
          </a:p>
          <a:p>
            <a:pPr marL="804863" lvl="2" indent="-450850" algn="just" eaLnBrk="1" hangingPunct="1">
              <a:spcBef>
                <a:spcPts val="1600"/>
              </a:spcBef>
              <a:buClr>
                <a:srgbClr val="0F5494"/>
              </a:buClr>
              <a:buFontTx/>
              <a:buAutoNum type="arabicPeriod"/>
            </a:pPr>
            <a:r>
              <a:rPr lang="fr-BE" altLang="en-US" sz="2000" b="1"/>
              <a:t>Exploration des liens entre :</a:t>
            </a:r>
          </a:p>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endParaRPr lang="fr-BE" sz="2400">
              <a:solidFill>
                <a:srgbClr val="004494"/>
              </a:solidFill>
              <a:ea typeface="+mj-ea"/>
              <a:cs typeface="+mj-cs"/>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12</a:t>
            </a:fld>
            <a:endParaRPr lang="fr-BE" sz="1100" b="1">
              <a:solidFill>
                <a:schemeClr val="bg1"/>
              </a:solidFill>
              <a:latin typeface="+mn-lt"/>
            </a:endParaRPr>
          </a:p>
        </p:txBody>
      </p:sp>
      <p:sp>
        <p:nvSpPr>
          <p:cNvPr id="6" name="Rounded Rectangle 4">
            <a:extLst>
              <a:ext uri="{FF2B5EF4-FFF2-40B4-BE49-F238E27FC236}">
                <a16:creationId xmlns:a16="http://schemas.microsoft.com/office/drawing/2014/main" id="{5F86F094-DE62-450A-BA3B-282AACEDC1E2}"/>
              </a:ext>
            </a:extLst>
          </p:cNvPr>
          <p:cNvSpPr/>
          <p:nvPr/>
        </p:nvSpPr>
        <p:spPr bwMode="auto">
          <a:xfrm>
            <a:off x="755650" y="5300663"/>
            <a:ext cx="3455988" cy="1135062"/>
          </a:xfrm>
          <a:prstGeom prst="roundRect">
            <a:avLst/>
          </a:prstGeom>
          <a:solidFill>
            <a:srgbClr val="1FACE0"/>
          </a:solidFill>
          <a:ln>
            <a:no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algn="ctr" eaLnBrk="1" hangingPunct="1">
              <a:defRPr/>
            </a:pPr>
            <a:r>
              <a:rPr lang="fr-BE" sz="1800" b="1" dirty="0">
                <a:solidFill>
                  <a:schemeClr val="bg1"/>
                </a:solidFill>
              </a:rPr>
              <a:t>Les produits induits de l’appui budgétaire</a:t>
            </a:r>
          </a:p>
        </p:txBody>
      </p:sp>
      <p:sp>
        <p:nvSpPr>
          <p:cNvPr id="7" name="Rounded Rectangle 5">
            <a:extLst>
              <a:ext uri="{FF2B5EF4-FFF2-40B4-BE49-F238E27FC236}">
                <a16:creationId xmlns:a16="http://schemas.microsoft.com/office/drawing/2014/main" id="{D9DD0F23-EA1B-4476-A53E-7A91BDAAF6D1}"/>
              </a:ext>
            </a:extLst>
          </p:cNvPr>
          <p:cNvSpPr/>
          <p:nvPr/>
        </p:nvSpPr>
        <p:spPr bwMode="auto">
          <a:xfrm>
            <a:off x="4356100" y="5318125"/>
            <a:ext cx="4248150" cy="1135063"/>
          </a:xfrm>
          <a:prstGeom prst="roundRect">
            <a:avLst/>
          </a:prstGeom>
          <a:solidFill>
            <a:srgbClr val="FDB932"/>
          </a:solidFill>
          <a:ln>
            <a:no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algn="ctr" eaLnBrk="1" hangingPunct="1">
              <a:defRPr/>
            </a:pPr>
            <a:r>
              <a:rPr lang="fr-BE" sz="1800" b="1">
                <a:solidFill>
                  <a:schemeClr val="bg1"/>
                </a:solidFill>
              </a:rPr>
              <a:t>Les facteurs determinants des résultats/impacts formulés comme objectifs de l’AB</a:t>
            </a:r>
          </a:p>
        </p:txBody>
      </p:sp>
      <p:sp>
        <p:nvSpPr>
          <p:cNvPr id="9" name="Isosceles Triangle 6">
            <a:extLst>
              <a:ext uri="{FF2B5EF4-FFF2-40B4-BE49-F238E27FC236}">
                <a16:creationId xmlns:a16="http://schemas.microsoft.com/office/drawing/2014/main" id="{0D5D2A43-3644-475F-B6FF-E5FF01125D9C}"/>
              </a:ext>
            </a:extLst>
          </p:cNvPr>
          <p:cNvSpPr>
            <a:spLocks noChangeArrowheads="1"/>
          </p:cNvSpPr>
          <p:nvPr/>
        </p:nvSpPr>
        <p:spPr bwMode="auto">
          <a:xfrm rot="5400000">
            <a:off x="3903663" y="5759450"/>
            <a:ext cx="1003300" cy="187325"/>
          </a:xfrm>
          <a:prstGeom prst="triangle">
            <a:avLst>
              <a:gd name="adj" fmla="val 50000"/>
            </a:avLst>
          </a:prstGeom>
          <a:solidFill>
            <a:srgbClr val="0F5494"/>
          </a:solidFill>
          <a:ln w="25400" algn="ctr">
            <a:noFill/>
            <a:miter lim="800000"/>
            <a:headEnd/>
            <a:tailEnd/>
          </a:ln>
        </p:spPr>
        <p:txBody>
          <a:bodyPr rot="10800000" vert="eaVert"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fr-BE" altLang="en-US" sz="1600" b="1" i="0">
              <a:latin typeface="+mn-lt"/>
            </a:endParaRPr>
          </a:p>
        </p:txBody>
      </p:sp>
      <p:sp>
        <p:nvSpPr>
          <p:cNvPr id="11" name="Isosceles Triangle 7">
            <a:extLst>
              <a:ext uri="{FF2B5EF4-FFF2-40B4-BE49-F238E27FC236}">
                <a16:creationId xmlns:a16="http://schemas.microsoft.com/office/drawing/2014/main" id="{66E70A6E-C294-42BA-8011-EA57301EF622}"/>
              </a:ext>
            </a:extLst>
          </p:cNvPr>
          <p:cNvSpPr>
            <a:spLocks noChangeArrowheads="1"/>
          </p:cNvSpPr>
          <p:nvPr/>
        </p:nvSpPr>
        <p:spPr bwMode="auto">
          <a:xfrm rot="-5400000">
            <a:off x="3659957" y="5759450"/>
            <a:ext cx="1003300" cy="187325"/>
          </a:xfrm>
          <a:prstGeom prst="triangle">
            <a:avLst>
              <a:gd name="adj" fmla="val 50000"/>
            </a:avLst>
          </a:prstGeom>
          <a:solidFill>
            <a:srgbClr val="0F5494"/>
          </a:solidFill>
          <a:ln w="25400" algn="ctr">
            <a:noFill/>
            <a:miter lim="800000"/>
            <a:headEnd/>
            <a:tailEnd/>
          </a:ln>
        </p:spPr>
        <p:txBody>
          <a:bodyPr vert="eaVert"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fr-BE" altLang="en-US" sz="1600" b="1" i="0">
              <a:latin typeface="+mn-lt"/>
            </a:endParaRPr>
          </a:p>
        </p:txBody>
      </p:sp>
    </p:spTree>
    <p:extLst>
      <p:ext uri="{BB962C8B-B14F-4D97-AF65-F5344CB8AC3E}">
        <p14:creationId xmlns:p14="http://schemas.microsoft.com/office/powerpoint/2010/main" val="3794830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animBg="1"/>
      <p:bldP spid="7" grpId="0" animBg="1"/>
      <p:bldP spid="9"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99538"/>
            <a:ext cx="8460000" cy="773278"/>
          </a:xfrm>
        </p:spPr>
        <p:txBody>
          <a:bodyPr/>
          <a:lstStyle/>
          <a:p>
            <a:pPr marL="0"/>
            <a:r>
              <a:rPr lang="fr-BE" sz="2400" cap="all">
                <a:solidFill>
                  <a:srgbClr val="004494"/>
                </a:solidFill>
                <a:latin typeface="+mn-lt"/>
              </a:rPr>
              <a:t>Voir p. 16 </a:t>
            </a:r>
            <a:br>
              <a:rPr lang="fr-BE" sz="2400" cap="all">
                <a:solidFill>
                  <a:srgbClr val="004494"/>
                </a:solidFill>
                <a:latin typeface="+mn-lt"/>
              </a:rPr>
            </a:br>
            <a:r>
              <a:rPr lang="fr-BE" sz="2400" cap="all">
                <a:solidFill>
                  <a:srgbClr val="004494"/>
                </a:solidFill>
                <a:latin typeface="+mn-lt"/>
              </a:rPr>
              <a:t>lignes directrices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13</a:t>
            </a:fld>
            <a:endParaRPr lang="fr-BE" sz="1100" b="1">
              <a:solidFill>
                <a:schemeClr val="bg1"/>
              </a:solidFill>
              <a:latin typeface="+mn-lt"/>
            </a:endParaRPr>
          </a:p>
        </p:txBody>
      </p:sp>
      <p:pic>
        <p:nvPicPr>
          <p:cNvPr id="13" name="Picture 2">
            <a:extLst>
              <a:ext uri="{FF2B5EF4-FFF2-40B4-BE49-F238E27FC236}">
                <a16:creationId xmlns:a16="http://schemas.microsoft.com/office/drawing/2014/main" id="{486C7BE8-2D7A-433F-8E5A-1338E4E48723}"/>
              </a:ext>
            </a:extLst>
          </p:cNvPr>
          <p:cNvPicPr>
            <a:picLocks noChangeAspect="1"/>
          </p:cNvPicPr>
          <p:nvPr/>
        </p:nvPicPr>
        <p:blipFill rotWithShape="1">
          <a:blip r:embed="rId3"/>
          <a:srcRect l="2294" r="1377" b="6170"/>
          <a:stretch/>
        </p:blipFill>
        <p:spPr>
          <a:xfrm>
            <a:off x="791580" y="1856386"/>
            <a:ext cx="7560840" cy="4858956"/>
          </a:xfrm>
          <a:prstGeom prst="rect">
            <a:avLst/>
          </a:prstGeom>
          <a:solidFill>
            <a:schemeClr val="bg1"/>
          </a:solidFill>
          <a:ln>
            <a:solidFill>
              <a:srgbClr val="0F5494"/>
            </a:solidFill>
          </a:ln>
          <a:effectLst/>
        </p:spPr>
      </p:pic>
    </p:spTree>
    <p:extLst>
      <p:ext uri="{BB962C8B-B14F-4D97-AF65-F5344CB8AC3E}">
        <p14:creationId xmlns:p14="http://schemas.microsoft.com/office/powerpoint/2010/main" val="816453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1" name="Title 1">
            <a:extLst>
              <a:ext uri="{FF2B5EF4-FFF2-40B4-BE49-F238E27FC236}">
                <a16:creationId xmlns:a16="http://schemas.microsoft.com/office/drawing/2014/main" id="{299F2B91-4EEC-40AC-BAC4-C241DE90D8B9}"/>
              </a:ext>
            </a:extLst>
          </p:cNvPr>
          <p:cNvSpPr>
            <a:spLocks noGrp="1"/>
          </p:cNvSpPr>
          <p:nvPr>
            <p:ph type="title"/>
          </p:nvPr>
        </p:nvSpPr>
        <p:spPr>
          <a:xfrm>
            <a:off x="342000" y="1052736"/>
            <a:ext cx="8460000" cy="773278"/>
          </a:xfrm>
        </p:spPr>
        <p:txBody>
          <a:bodyPr/>
          <a:lstStyle/>
          <a:p>
            <a:pPr marL="0"/>
            <a:r>
              <a:rPr lang="fr-FR" sz="1800" cap="all" dirty="0">
                <a:solidFill>
                  <a:srgbClr val="004494"/>
                </a:solidFill>
                <a:latin typeface="+mn-lt"/>
              </a:rPr>
              <a:t>Etape 1 : Evaluation </a:t>
            </a:r>
            <a:br>
              <a:rPr lang="fr-FR" sz="1800" cap="all" dirty="0">
                <a:solidFill>
                  <a:srgbClr val="004494"/>
                </a:solidFill>
                <a:latin typeface="+mn-lt"/>
              </a:rPr>
            </a:br>
            <a:r>
              <a:rPr lang="fr-FR" sz="1800" cap="all" dirty="0">
                <a:solidFill>
                  <a:srgbClr val="004494"/>
                </a:solidFill>
                <a:latin typeface="+mn-lt"/>
              </a:rPr>
              <a:t>de la chaîne de l’AB des intrants aux produits induits</a:t>
            </a:r>
            <a:br>
              <a:rPr lang="en-US" sz="1800" cap="all" dirty="0">
                <a:solidFill>
                  <a:srgbClr val="004494"/>
                </a:solidFill>
                <a:latin typeface="+mn-lt"/>
              </a:rPr>
            </a:br>
            <a:endParaRPr lang="fr-BE" sz="1800" cap="all" dirty="0">
              <a:solidFill>
                <a:srgbClr val="004494"/>
              </a:solidFill>
              <a:latin typeface="+mn-lt"/>
            </a:endParaRPr>
          </a:p>
        </p:txBody>
      </p:sp>
      <p:graphicFrame>
        <p:nvGraphicFramePr>
          <p:cNvPr id="43" name="Table 2">
            <a:extLst>
              <a:ext uri="{FF2B5EF4-FFF2-40B4-BE49-F238E27FC236}">
                <a16:creationId xmlns:a16="http://schemas.microsoft.com/office/drawing/2014/main" id="{C0CB3D1E-12CB-47E3-8D90-214B0ED0D25C}"/>
              </a:ext>
            </a:extLst>
          </p:cNvPr>
          <p:cNvGraphicFramePr>
            <a:graphicFrameLocks noGrp="1"/>
          </p:cNvGraphicFramePr>
          <p:nvPr>
            <p:extLst>
              <p:ext uri="{D42A27DB-BD31-4B8C-83A1-F6EECF244321}">
                <p14:modId xmlns:p14="http://schemas.microsoft.com/office/powerpoint/2010/main" val="3974328557"/>
              </p:ext>
            </p:extLst>
          </p:nvPr>
        </p:nvGraphicFramePr>
        <p:xfrm>
          <a:off x="143668" y="1663188"/>
          <a:ext cx="8856663" cy="4979864"/>
        </p:xfrm>
        <a:graphic>
          <a:graphicData uri="http://schemas.openxmlformats.org/drawingml/2006/table">
            <a:tbl>
              <a:tblPr/>
              <a:tblGrid>
                <a:gridCol w="755924">
                  <a:extLst>
                    <a:ext uri="{9D8B030D-6E8A-4147-A177-3AD203B41FA5}">
                      <a16:colId xmlns:a16="http://schemas.microsoft.com/office/drawing/2014/main" val="20000"/>
                    </a:ext>
                  </a:extLst>
                </a:gridCol>
                <a:gridCol w="2808312">
                  <a:extLst>
                    <a:ext uri="{9D8B030D-6E8A-4147-A177-3AD203B41FA5}">
                      <a16:colId xmlns:a16="http://schemas.microsoft.com/office/drawing/2014/main" val="20001"/>
                    </a:ext>
                  </a:extLst>
                </a:gridCol>
                <a:gridCol w="827497">
                  <a:extLst>
                    <a:ext uri="{9D8B030D-6E8A-4147-A177-3AD203B41FA5}">
                      <a16:colId xmlns:a16="http://schemas.microsoft.com/office/drawing/2014/main" val="4139441663"/>
                    </a:ext>
                  </a:extLst>
                </a:gridCol>
                <a:gridCol w="1428336">
                  <a:extLst>
                    <a:ext uri="{9D8B030D-6E8A-4147-A177-3AD203B41FA5}">
                      <a16:colId xmlns:a16="http://schemas.microsoft.com/office/drawing/2014/main" val="20002"/>
                    </a:ext>
                  </a:extLst>
                </a:gridCol>
                <a:gridCol w="3036594">
                  <a:extLst>
                    <a:ext uri="{9D8B030D-6E8A-4147-A177-3AD203B41FA5}">
                      <a16:colId xmlns:a16="http://schemas.microsoft.com/office/drawing/2014/main" val="20004"/>
                    </a:ext>
                  </a:extLst>
                </a:gridCol>
              </a:tblGrid>
              <a:tr h="216024">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fr-BE" sz="1050" b="1" kern="1200" noProof="0" dirty="0">
                          <a:solidFill>
                            <a:schemeClr val="bg1"/>
                          </a:solidFill>
                          <a:latin typeface="+mn-lt"/>
                          <a:ea typeface="Calibri"/>
                          <a:cs typeface="Arial" pitchFamily="34" charset="0"/>
                        </a:rPr>
                        <a:t>	</a:t>
                      </a:r>
                      <a:r>
                        <a:rPr lang="fr-BE" altLang="x-none" sz="1050" b="1" kern="1200" dirty="0">
                          <a:solidFill>
                            <a:schemeClr val="bg1"/>
                          </a:solidFill>
                          <a:latin typeface="+mn-lt"/>
                          <a:ea typeface="Calibri" charset="0"/>
                          <a:cs typeface="Arial" pitchFamily="34" charset="0"/>
                        </a:rPr>
                        <a:t>Stratégie du Gouvernement</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pPr algn="ctr">
                        <a:lnSpc>
                          <a:spcPct val="115000"/>
                        </a:lnSpc>
                        <a:spcAft>
                          <a:spcPts val="0"/>
                        </a:spcAft>
                      </a:pPr>
                      <a:endParaRPr lang="en-US" sz="1100" b="1" dirty="0">
                        <a:solidFill>
                          <a:schemeClr val="bg1"/>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a:txBody>
                    <a:bodyPr/>
                    <a:lstStyle/>
                    <a:p>
                      <a:pPr algn="ctr">
                        <a:lnSpc>
                          <a:spcPct val="115000"/>
                        </a:lnSpc>
                        <a:spcAft>
                          <a:spcPts val="0"/>
                        </a:spcAft>
                      </a:pPr>
                      <a:endParaRPr lang="fr-BE" sz="1100" noProof="0" dirty="0">
                        <a:solidFill>
                          <a:srgbClr val="FFFFFF"/>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endParaRPr lang="fr-BE" sz="1100" noProof="0" dirty="0">
                        <a:solidFill>
                          <a:srgbClr val="FFFFFF"/>
                        </a:solidFill>
                        <a:latin typeface="+mn-lt"/>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420692">
                <a:tc>
                  <a:txBody>
                    <a:bodyPr/>
                    <a:lstStyle/>
                    <a:p>
                      <a:pPr algn="ctr">
                        <a:lnSpc>
                          <a:spcPct val="115000"/>
                        </a:lnSpc>
                        <a:spcAft>
                          <a:spcPts val="0"/>
                        </a:spcAft>
                      </a:pPr>
                      <a:r>
                        <a:rPr lang="fr-BE" sz="1050" noProof="0" dirty="0">
                          <a:latin typeface="+mn-lt"/>
                          <a:ea typeface="Calibri"/>
                          <a:cs typeface="Arial" pitchFamily="34" charset="0"/>
                        </a:rPr>
                        <a:t>Impacts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Croissance durable et inclusive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Réduction de la pauvreté</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endParaRPr lang="en-GB" sz="1050" kern="1200" noProof="0" dirty="0">
                        <a:solidFill>
                          <a:schemeClr val="tx1"/>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fr-BE" sz="1050" b="1" noProof="0" dirty="0">
                          <a:solidFill>
                            <a:schemeClr val="bg1"/>
                          </a:solidFill>
                          <a:latin typeface="+mn-lt"/>
                          <a:ea typeface="Calibri"/>
                          <a:cs typeface="Arial" pitchFamily="34" charset="0"/>
                        </a:rPr>
                        <a:t>Budget Support</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pPr algn="ctr">
                        <a:lnSpc>
                          <a:spcPct val="115000"/>
                        </a:lnSpc>
                        <a:spcAft>
                          <a:spcPts val="0"/>
                        </a:spcAft>
                      </a:pPr>
                      <a:endParaRPr lang="fr-BE" sz="1050" b="1" noProof="0" dirty="0">
                        <a:solidFill>
                          <a:schemeClr val="bg1"/>
                        </a:solidFill>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extLst>
                  <a:ext uri="{0D108BD9-81ED-4DB2-BD59-A6C34878D82A}">
                    <a16:rowId xmlns:a16="http://schemas.microsoft.com/office/drawing/2014/main" val="10001"/>
                  </a:ext>
                </a:extLst>
              </a:tr>
              <a:tr h="390206">
                <a:tc>
                  <a:txBody>
                    <a:bodyPr/>
                    <a:lstStyle/>
                    <a:p>
                      <a:pPr algn="ctr">
                        <a:lnSpc>
                          <a:spcPct val="115000"/>
                        </a:lnSpc>
                        <a:spcAft>
                          <a:spcPts val="0"/>
                        </a:spcAft>
                      </a:pPr>
                      <a:r>
                        <a:rPr lang="fr-BE" sz="1050" noProof="0" dirty="0">
                          <a:latin typeface="+mn-lt"/>
                          <a:ea typeface="Calibri"/>
                          <a:cs typeface="Arial" pitchFamily="34" charset="0"/>
                        </a:rPr>
                        <a:t>Résultats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Réponses positives des utilisateurs de services et acteurs économiques, à la gestion de la politique gouvernementale et à la fourniture de services</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BE"/>
                    </a:p>
                  </a:txBody>
                  <a:tcPr/>
                </a:tc>
                <a:tc gridSpan="2">
                  <a:txBody>
                    <a:bodyPr/>
                    <a:lstStyle/>
                    <a:p>
                      <a:pPr algn="ctr">
                        <a:lnSpc>
                          <a:spcPct val="115000"/>
                        </a:lnSpc>
                        <a:spcAft>
                          <a:spcPts val="0"/>
                        </a:spcAft>
                      </a:pPr>
                      <a:endParaRPr lang="fr-BE" sz="105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gn="ctr">
                        <a:lnSpc>
                          <a:spcPct val="115000"/>
                        </a:lnSpc>
                        <a:spcAft>
                          <a:spcPts val="0"/>
                        </a:spcAft>
                      </a:pPr>
                      <a:endParaRPr lang="en-GB" sz="105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15268">
                <a:tc>
                  <a:txBody>
                    <a:bodyPr/>
                    <a:lstStyle/>
                    <a:p>
                      <a:pPr algn="ctr">
                        <a:lnSpc>
                          <a:spcPct val="115000"/>
                        </a:lnSpc>
                        <a:spcAft>
                          <a:spcPts val="0"/>
                        </a:spcAft>
                      </a:pPr>
                      <a:r>
                        <a:rPr lang="fr-BE" sz="1050" noProof="0" dirty="0">
                          <a:latin typeface="+mn-lt"/>
                          <a:ea typeface="Calibri"/>
                          <a:cs typeface="Arial" pitchFamily="34" charset="0"/>
                        </a:rPr>
                        <a:t>Produits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noProof="0" dirty="0">
                          <a:latin typeface="+mn-lt"/>
                          <a:ea typeface="Calibri"/>
                          <a:cs typeface="Arial" pitchFamily="34" charset="0"/>
                        </a:rPr>
                        <a:t>Exécution du budget</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noProof="0" dirty="0">
                          <a:latin typeface="+mn-lt"/>
                          <a:ea typeface="Calibri"/>
                          <a:cs typeface="Arial" pitchFamily="34" charset="0"/>
                        </a:rPr>
                        <a:t>Suivi des </a:t>
                      </a:r>
                      <a:r>
                        <a:rPr lang="fr-BE" sz="1050" baseline="0" noProof="0" dirty="0">
                          <a:latin typeface="+mn-lt"/>
                          <a:ea typeface="Calibri"/>
                          <a:cs typeface="Arial" pitchFamily="34" charset="0"/>
                        </a:rPr>
                        <a:t>résultats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Amélioration de la gestion macro-économique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Amélioration des services publics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Etc.</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 typeface="Symbol"/>
                        <a:buNone/>
                        <a:tabLst/>
                        <a:defRPr/>
                      </a:pPr>
                      <a:r>
                        <a:rPr lang="fr-BE" sz="1050" noProof="0" dirty="0">
                          <a:latin typeface="+mn-lt"/>
                          <a:ea typeface="Calibri"/>
                          <a:cs typeface="Arial" pitchFamily="34" charset="0"/>
                        </a:rPr>
                        <a:t>Produits induits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Gestion macro-économique améliorée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Services publics améliorés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Gestion des finances publiques renforcée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Formulation des politiques améliorée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Institutions du secteur public renforcées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a:solidFill>
                            <a:schemeClr val="tx1"/>
                          </a:solidFill>
                          <a:latin typeface="+mn-lt"/>
                          <a:ea typeface="Calibri"/>
                          <a:cs typeface="Arial" pitchFamily="34" charset="0"/>
                        </a:rPr>
                        <a:t>Etc.</a:t>
                      </a:r>
                      <a:endParaRPr lang="fr-BE"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076101">
                <a:tc>
                  <a:txBody>
                    <a:bodyPr/>
                    <a:lstStyle/>
                    <a:p>
                      <a:pPr algn="ctr">
                        <a:lnSpc>
                          <a:spcPct val="115000"/>
                        </a:lnSpc>
                        <a:spcAft>
                          <a:spcPts val="0"/>
                        </a:spcAft>
                      </a:pPr>
                      <a:r>
                        <a:rPr lang="fr-BE" sz="1050" noProof="0" dirty="0">
                          <a:latin typeface="+mn-lt"/>
                          <a:ea typeface="Calibri"/>
                          <a:cs typeface="Arial" pitchFamily="34" charset="0"/>
                        </a:rPr>
                        <a:t>Intrants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Politiques nationale et sectorielle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Ressources budgétaires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Ressources humaines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Structures institutionnelles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Stratégies et plans opérationnels</a:t>
                      </a:r>
                    </a:p>
                    <a:p>
                      <a:pPr marL="342900" lvl="0" indent="-342900">
                        <a:lnSpc>
                          <a:spcPct val="115000"/>
                        </a:lnSpc>
                        <a:spcAft>
                          <a:spcPts val="0"/>
                        </a:spcAft>
                        <a:buFont typeface="Symbol"/>
                        <a:buChar char=""/>
                      </a:pPr>
                      <a:endParaRPr lang="fr-BE" sz="105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lvl="0" indent="0">
                        <a:lnSpc>
                          <a:spcPct val="115000"/>
                        </a:lnSpc>
                        <a:spcAft>
                          <a:spcPts val="0"/>
                        </a:spcAft>
                        <a:buFont typeface="Symbol"/>
                        <a:buNone/>
                      </a:pPr>
                      <a:r>
                        <a:rPr lang="fr-BE" sz="1050" noProof="0" dirty="0">
                          <a:latin typeface="+mn-lt"/>
                          <a:ea typeface="Calibri"/>
                          <a:cs typeface="Arial" pitchFamily="34" charset="0"/>
                        </a:rPr>
                        <a:t>Produits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Plus d’aide disponible dans le budget national</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Plus de fonds disponible pour les dépenses publiques discrétionnaires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Prévisibilité accrue du décaissement des financements extérieurs </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Dialogue, conditionnalités, activités d’assistance technique / renforcement des capacités, mieux coordonnées et plus propices à la mise en œuvre des stratégies gouvernementales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Harmonisation et alignement renforcés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Coûts de </a:t>
                      </a:r>
                      <a:r>
                        <a:rPr lang="fr-BE" sz="1050" kern="1200" noProof="0">
                          <a:solidFill>
                            <a:schemeClr val="tx1"/>
                          </a:solidFill>
                          <a:latin typeface="+mn-lt"/>
                          <a:ea typeface="Calibri"/>
                          <a:cs typeface="Arial" pitchFamily="34" charset="0"/>
                        </a:rPr>
                        <a:t>transaction réduits</a:t>
                      </a:r>
                      <a:endParaRPr lang="fr-BE"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859097">
                <a:tc>
                  <a:txBody>
                    <a:bodyPr/>
                    <a:lstStyle/>
                    <a:p>
                      <a:pPr>
                        <a:lnSpc>
                          <a:spcPct val="115000"/>
                        </a:lnSpc>
                        <a:spcAft>
                          <a:spcPts val="0"/>
                        </a:spcAft>
                      </a:pPr>
                      <a:endParaRPr lang="fr-BE" sz="1050" noProof="0" dirty="0">
                        <a:latin typeface="+mn-lt"/>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BE" sz="1050" noProof="0" dirty="0">
                        <a:latin typeface="+mn-lt"/>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fr-BE" sz="1050" noProof="0" dirty="0">
                          <a:latin typeface="+mn-lt"/>
                          <a:ea typeface="Calibri"/>
                          <a:cs typeface="Arial" pitchFamily="34" charset="0"/>
                        </a:rPr>
                        <a:t>Intrants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Transfert de fonds au Trésor public et conditions de décaissement</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Dialogue et indicateurs de performance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Activités de renforcement des capacités, dont l’assistance technique (AT)</a:t>
                      </a:r>
                      <a:endParaRPr lang="fr-BE"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3" name="Rectangle 2">
            <a:extLst>
              <a:ext uri="{FF2B5EF4-FFF2-40B4-BE49-F238E27FC236}">
                <a16:creationId xmlns:a16="http://schemas.microsoft.com/office/drawing/2014/main" id="{40D9DEC0-10E4-4B24-840F-054C225BCA73}"/>
              </a:ext>
            </a:extLst>
          </p:cNvPr>
          <p:cNvSpPr/>
          <p:nvPr/>
        </p:nvSpPr>
        <p:spPr bwMode="auto">
          <a:xfrm>
            <a:off x="4716016" y="2780928"/>
            <a:ext cx="4176464" cy="3960440"/>
          </a:xfrm>
          <a:prstGeom prst="rect">
            <a:avLst/>
          </a:prstGeom>
          <a:solidFill>
            <a:srgbClr val="FDB932">
              <a:alpha val="40000"/>
            </a:srgbClr>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6" name="Title 1">
            <a:extLst>
              <a:ext uri="{FF2B5EF4-FFF2-40B4-BE49-F238E27FC236}">
                <a16:creationId xmlns:a16="http://schemas.microsoft.com/office/drawing/2014/main" id="{14FD75F2-6599-4D92-8E6F-5AB5A5DEB19B}"/>
              </a:ext>
            </a:extLst>
          </p:cNvPr>
          <p:cNvSpPr txBox="1">
            <a:spLocks/>
          </p:cNvSpPr>
          <p:nvPr/>
        </p:nvSpPr>
        <p:spPr bwMode="auto">
          <a:xfrm>
            <a:off x="6048164" y="2420888"/>
            <a:ext cx="1512168" cy="338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fr-BE" sz="1800" kern="0" cap="all" dirty="0">
                <a:latin typeface="+mn-lt"/>
              </a:rPr>
              <a:t>Etape 1</a:t>
            </a:r>
          </a:p>
        </p:txBody>
      </p:sp>
      <p:sp>
        <p:nvSpPr>
          <p:cNvPr id="7" name="Espace réservé du numéro de diapositive 9">
            <a:extLst>
              <a:ext uri="{FF2B5EF4-FFF2-40B4-BE49-F238E27FC236}">
                <a16:creationId xmlns:a16="http://schemas.microsoft.com/office/drawing/2014/main" id="{05A8EFAA-4F94-4F7C-9A74-995D9A018CA1}"/>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14</a:t>
            </a:fld>
            <a:endParaRPr lang="fr-BE" sz="1100" b="1">
              <a:solidFill>
                <a:schemeClr val="bg1"/>
              </a:solidFill>
              <a:latin typeface="+mn-lt"/>
            </a:endParaRPr>
          </a:p>
        </p:txBody>
      </p:sp>
    </p:spTree>
    <p:extLst>
      <p:ext uri="{BB962C8B-B14F-4D97-AF65-F5344CB8AC3E}">
        <p14:creationId xmlns:p14="http://schemas.microsoft.com/office/powerpoint/2010/main" val="286153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84812"/>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1" name="Title 1">
            <a:extLst>
              <a:ext uri="{FF2B5EF4-FFF2-40B4-BE49-F238E27FC236}">
                <a16:creationId xmlns:a16="http://schemas.microsoft.com/office/drawing/2014/main" id="{299F2B91-4EEC-40AC-BAC4-C241DE90D8B9}"/>
              </a:ext>
            </a:extLst>
          </p:cNvPr>
          <p:cNvSpPr>
            <a:spLocks noGrp="1"/>
          </p:cNvSpPr>
          <p:nvPr>
            <p:ph type="title"/>
          </p:nvPr>
        </p:nvSpPr>
        <p:spPr>
          <a:xfrm>
            <a:off x="342000" y="1124744"/>
            <a:ext cx="9486584" cy="773278"/>
          </a:xfrm>
        </p:spPr>
        <p:txBody>
          <a:bodyPr/>
          <a:lstStyle/>
          <a:p>
            <a:pPr marL="0"/>
            <a:r>
              <a:rPr lang="fr-FR" sz="1600" cap="all" dirty="0">
                <a:solidFill>
                  <a:srgbClr val="004494"/>
                </a:solidFill>
                <a:latin typeface="+mn-lt"/>
              </a:rPr>
              <a:t>Etape </a:t>
            </a:r>
            <a:r>
              <a:rPr lang="fr-BE" sz="1600" cap="all" dirty="0">
                <a:solidFill>
                  <a:srgbClr val="004494"/>
                </a:solidFill>
                <a:latin typeface="+mn-lt"/>
              </a:rPr>
              <a:t>2 : Evaluation des résultats </a:t>
            </a:r>
            <a:br>
              <a:rPr lang="fr-BE" sz="1600" cap="all" dirty="0">
                <a:solidFill>
                  <a:srgbClr val="004494"/>
                </a:solidFill>
                <a:latin typeface="+mn-lt"/>
              </a:rPr>
            </a:br>
            <a:r>
              <a:rPr lang="fr-BE" sz="1600" cap="all" dirty="0">
                <a:solidFill>
                  <a:srgbClr val="004494"/>
                </a:solidFill>
                <a:latin typeface="+mn-lt"/>
              </a:rPr>
              <a:t>et impacts et la contribution de l’action du gouvernement</a:t>
            </a:r>
          </a:p>
        </p:txBody>
      </p:sp>
      <p:graphicFrame>
        <p:nvGraphicFramePr>
          <p:cNvPr id="43" name="Table 2">
            <a:extLst>
              <a:ext uri="{FF2B5EF4-FFF2-40B4-BE49-F238E27FC236}">
                <a16:creationId xmlns:a16="http://schemas.microsoft.com/office/drawing/2014/main" id="{C0CB3D1E-12CB-47E3-8D90-214B0ED0D25C}"/>
              </a:ext>
            </a:extLst>
          </p:cNvPr>
          <p:cNvGraphicFramePr>
            <a:graphicFrameLocks noGrp="1"/>
          </p:cNvGraphicFramePr>
          <p:nvPr>
            <p:extLst>
              <p:ext uri="{D42A27DB-BD31-4B8C-83A1-F6EECF244321}">
                <p14:modId xmlns:p14="http://schemas.microsoft.com/office/powerpoint/2010/main" val="260819343"/>
              </p:ext>
            </p:extLst>
          </p:nvPr>
        </p:nvGraphicFramePr>
        <p:xfrm>
          <a:off x="143668" y="1802971"/>
          <a:ext cx="8856663" cy="4866389"/>
        </p:xfrm>
        <a:graphic>
          <a:graphicData uri="http://schemas.openxmlformats.org/drawingml/2006/table">
            <a:tbl>
              <a:tblPr/>
              <a:tblGrid>
                <a:gridCol w="755924">
                  <a:extLst>
                    <a:ext uri="{9D8B030D-6E8A-4147-A177-3AD203B41FA5}">
                      <a16:colId xmlns:a16="http://schemas.microsoft.com/office/drawing/2014/main" val="20000"/>
                    </a:ext>
                  </a:extLst>
                </a:gridCol>
                <a:gridCol w="2808312">
                  <a:extLst>
                    <a:ext uri="{9D8B030D-6E8A-4147-A177-3AD203B41FA5}">
                      <a16:colId xmlns:a16="http://schemas.microsoft.com/office/drawing/2014/main" val="20001"/>
                    </a:ext>
                  </a:extLst>
                </a:gridCol>
                <a:gridCol w="827497">
                  <a:extLst>
                    <a:ext uri="{9D8B030D-6E8A-4147-A177-3AD203B41FA5}">
                      <a16:colId xmlns:a16="http://schemas.microsoft.com/office/drawing/2014/main" val="4139441663"/>
                    </a:ext>
                  </a:extLst>
                </a:gridCol>
                <a:gridCol w="1428336">
                  <a:extLst>
                    <a:ext uri="{9D8B030D-6E8A-4147-A177-3AD203B41FA5}">
                      <a16:colId xmlns:a16="http://schemas.microsoft.com/office/drawing/2014/main" val="20002"/>
                    </a:ext>
                  </a:extLst>
                </a:gridCol>
                <a:gridCol w="3036594">
                  <a:extLst>
                    <a:ext uri="{9D8B030D-6E8A-4147-A177-3AD203B41FA5}">
                      <a16:colId xmlns:a16="http://schemas.microsoft.com/office/drawing/2014/main" val="20004"/>
                    </a:ext>
                  </a:extLst>
                </a:gridCol>
              </a:tblGrid>
              <a:tr h="150380">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fr-BE" sz="1100" b="1" noProof="0" dirty="0">
                          <a:solidFill>
                            <a:schemeClr val="bg1"/>
                          </a:solidFill>
                          <a:latin typeface="+mn-lt"/>
                          <a:ea typeface="Calibri"/>
                          <a:cs typeface="Arial" pitchFamily="34" charset="0"/>
                        </a:rPr>
                        <a:t>	</a:t>
                      </a:r>
                      <a:r>
                        <a:rPr lang="fr-BE" sz="1100" b="1" kern="1200" noProof="0" dirty="0">
                          <a:solidFill>
                            <a:schemeClr val="bg1"/>
                          </a:solidFill>
                          <a:latin typeface="+mn-lt"/>
                          <a:ea typeface="Calibri"/>
                          <a:cs typeface="Arial" pitchFamily="34" charset="0"/>
                        </a:rPr>
                        <a:t>	</a:t>
                      </a:r>
                      <a:r>
                        <a:rPr lang="fr-BE" altLang="x-none" sz="1100" b="1" kern="1200" dirty="0">
                          <a:solidFill>
                            <a:schemeClr val="bg1"/>
                          </a:solidFill>
                          <a:latin typeface="+mn-lt"/>
                          <a:ea typeface="Calibri" charset="0"/>
                          <a:cs typeface="Arial" pitchFamily="34" charset="0"/>
                        </a:rPr>
                        <a:t>Stratégie du Gouvernement</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pPr algn="ctr">
                        <a:lnSpc>
                          <a:spcPct val="115000"/>
                        </a:lnSpc>
                        <a:spcAft>
                          <a:spcPts val="0"/>
                        </a:spcAft>
                      </a:pPr>
                      <a:endParaRPr lang="en-US" sz="1100" b="1" dirty="0">
                        <a:solidFill>
                          <a:schemeClr val="bg1"/>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a:txBody>
                    <a:bodyPr/>
                    <a:lstStyle/>
                    <a:p>
                      <a:pPr algn="ctr">
                        <a:lnSpc>
                          <a:spcPct val="115000"/>
                        </a:lnSpc>
                        <a:spcAft>
                          <a:spcPts val="0"/>
                        </a:spcAft>
                      </a:pPr>
                      <a:endParaRPr lang="fr-BE" sz="1100" noProof="0">
                        <a:solidFill>
                          <a:srgbClr val="FFFFFF"/>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endParaRPr lang="fr-BE" sz="1100" noProof="0">
                        <a:solidFill>
                          <a:srgbClr val="FFFFFF"/>
                        </a:solidFill>
                        <a:latin typeface="+mn-lt"/>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92855">
                <a:tc>
                  <a:txBody>
                    <a:bodyPr/>
                    <a:lstStyle/>
                    <a:p>
                      <a:pPr algn="ctr">
                        <a:lnSpc>
                          <a:spcPct val="115000"/>
                        </a:lnSpc>
                        <a:spcAft>
                          <a:spcPts val="0"/>
                        </a:spcAft>
                      </a:pPr>
                      <a:r>
                        <a:rPr lang="fr-BE" sz="1050" noProof="0">
                          <a:latin typeface="+mn-lt"/>
                          <a:ea typeface="Calibri"/>
                          <a:cs typeface="Arial" pitchFamily="34" charset="0"/>
                        </a:rPr>
                        <a:t>Impacts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a:solidFill>
                            <a:schemeClr val="tx1"/>
                          </a:solidFill>
                          <a:latin typeface="+mn-lt"/>
                          <a:ea typeface="Calibri"/>
                          <a:cs typeface="Arial" pitchFamily="34" charset="0"/>
                        </a:rPr>
                        <a:t>Croissance durable et inclusive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a:solidFill>
                            <a:schemeClr val="tx1"/>
                          </a:solidFill>
                          <a:latin typeface="+mn-lt"/>
                          <a:ea typeface="Calibri"/>
                          <a:cs typeface="Arial" pitchFamily="34" charset="0"/>
                        </a:rPr>
                        <a:t>Réduction de la pauvreté</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endParaRPr lang="en-GB" sz="1050" kern="1200" noProof="0" dirty="0">
                        <a:solidFill>
                          <a:schemeClr val="tx1"/>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fr-BE" sz="1050" b="1" noProof="0">
                          <a:solidFill>
                            <a:schemeClr val="bg1"/>
                          </a:solidFill>
                          <a:latin typeface="+mn-lt"/>
                          <a:ea typeface="Calibri"/>
                          <a:cs typeface="Arial" pitchFamily="34" charset="0"/>
                        </a:rPr>
                        <a:t>Budget Support</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1"/>
                  </a:ext>
                </a:extLst>
              </a:tr>
              <a:tr h="371536">
                <a:tc>
                  <a:txBody>
                    <a:bodyPr/>
                    <a:lstStyle/>
                    <a:p>
                      <a:pPr algn="ctr">
                        <a:lnSpc>
                          <a:spcPct val="115000"/>
                        </a:lnSpc>
                        <a:spcAft>
                          <a:spcPts val="0"/>
                        </a:spcAft>
                      </a:pPr>
                      <a:r>
                        <a:rPr lang="fr-BE" sz="1050" noProof="0" dirty="0">
                          <a:latin typeface="+mn-lt"/>
                          <a:ea typeface="Calibri"/>
                          <a:cs typeface="Arial" pitchFamily="34" charset="0"/>
                        </a:rPr>
                        <a:t>Résultats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Réponses positives des utilisateurs de services et acteurs économiques, à la gestion de la politique gouvernementale et à la fourniture de services</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BE"/>
                    </a:p>
                  </a:txBody>
                  <a:tcPr/>
                </a:tc>
                <a:tc gridSpan="2">
                  <a:txBody>
                    <a:bodyPr/>
                    <a:lstStyle/>
                    <a:p>
                      <a:pPr algn="ctr">
                        <a:lnSpc>
                          <a:spcPct val="115000"/>
                        </a:lnSpc>
                        <a:spcAft>
                          <a:spcPts val="0"/>
                        </a:spcAft>
                      </a:pPr>
                      <a:endParaRPr lang="en-GB" sz="105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55846">
                <a:tc>
                  <a:txBody>
                    <a:bodyPr/>
                    <a:lstStyle/>
                    <a:p>
                      <a:pPr algn="ctr">
                        <a:lnSpc>
                          <a:spcPct val="115000"/>
                        </a:lnSpc>
                        <a:spcAft>
                          <a:spcPts val="0"/>
                        </a:spcAft>
                      </a:pPr>
                      <a:r>
                        <a:rPr lang="fr-BE" sz="1050" noProof="0">
                          <a:latin typeface="+mn-lt"/>
                          <a:ea typeface="Calibri"/>
                          <a:cs typeface="Arial" pitchFamily="34" charset="0"/>
                        </a:rPr>
                        <a:t>Produits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noProof="0" dirty="0">
                          <a:latin typeface="+mn-lt"/>
                          <a:ea typeface="Calibri"/>
                          <a:cs typeface="Arial" pitchFamily="34" charset="0"/>
                        </a:rPr>
                        <a:t>Exécution du budget</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noProof="0" dirty="0">
                          <a:latin typeface="+mn-lt"/>
                          <a:ea typeface="Calibri"/>
                          <a:cs typeface="Arial" pitchFamily="34" charset="0"/>
                        </a:rPr>
                        <a:t>Suivi des </a:t>
                      </a:r>
                      <a:r>
                        <a:rPr lang="fr-BE" sz="1050" baseline="0" noProof="0" dirty="0">
                          <a:latin typeface="+mn-lt"/>
                          <a:ea typeface="Calibri"/>
                          <a:cs typeface="Arial" pitchFamily="34" charset="0"/>
                        </a:rPr>
                        <a:t>résultats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Amélioration de la gestion macro-économique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Amélioration des services publics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Etc.</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 typeface="Symbol"/>
                        <a:buNone/>
                        <a:tabLst/>
                        <a:defRPr/>
                      </a:pPr>
                      <a:r>
                        <a:rPr lang="fr-BE" sz="1050" noProof="0">
                          <a:latin typeface="+mn-lt"/>
                          <a:ea typeface="Calibri"/>
                          <a:cs typeface="Arial" pitchFamily="34" charset="0"/>
                        </a:rPr>
                        <a:t>Produits induits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Gestion macro-économique améliorée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Services publics améliorés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Gestion des finances publiques renforcée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Formulation des politiques améliorée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Institutions du secteur public renforcées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Etc.</a:t>
                      </a: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68260">
                <a:tc>
                  <a:txBody>
                    <a:bodyPr/>
                    <a:lstStyle/>
                    <a:p>
                      <a:pPr algn="ctr">
                        <a:lnSpc>
                          <a:spcPct val="115000"/>
                        </a:lnSpc>
                        <a:spcAft>
                          <a:spcPts val="0"/>
                        </a:spcAft>
                      </a:pPr>
                      <a:r>
                        <a:rPr lang="fr-BE" sz="1050" noProof="0">
                          <a:latin typeface="+mn-lt"/>
                          <a:ea typeface="Calibri"/>
                          <a:cs typeface="Arial" pitchFamily="34" charset="0"/>
                        </a:rPr>
                        <a:t>Intrants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Politiques nationale et sectorielle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Ressources budgétaires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Ressources humaines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Structures institutionnelles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Stratégies et plans opérationnels</a:t>
                      </a:r>
                    </a:p>
                    <a:p>
                      <a:pPr marL="342900" lvl="0" indent="-342900">
                        <a:lnSpc>
                          <a:spcPct val="115000"/>
                        </a:lnSpc>
                        <a:spcAft>
                          <a:spcPts val="0"/>
                        </a:spcAft>
                        <a:buFont typeface="Symbol"/>
                        <a:buChar char=""/>
                      </a:pPr>
                      <a:endParaRPr lang="fr-BE" sz="105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lvl="0" indent="0">
                        <a:lnSpc>
                          <a:spcPct val="115000"/>
                        </a:lnSpc>
                        <a:spcAft>
                          <a:spcPts val="0"/>
                        </a:spcAft>
                        <a:buFont typeface="Symbol"/>
                        <a:buNone/>
                      </a:pPr>
                      <a:r>
                        <a:rPr lang="fr-BE" sz="1050" noProof="0">
                          <a:latin typeface="+mn-lt"/>
                          <a:ea typeface="Calibri"/>
                          <a:cs typeface="Arial" pitchFamily="34" charset="0"/>
                        </a:rPr>
                        <a:t>Produits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Plus d’aide disponible dans le budget national</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Plus de fonds disponible pour les dépenses publiques discrétionnaires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Prévisibilité accrue du décaissement des financements extérieurs </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Dialogue, conditionnalités, activités d’assistance technique / renforcement des capacités, mieux coordonnées et plus propices à la mise en œuvre des stratégies gouvernementales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Harmonisation et alignement renforcés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Coûts de transaction réduits</a:t>
                      </a: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27743">
                <a:tc>
                  <a:txBody>
                    <a:bodyPr/>
                    <a:lstStyle/>
                    <a:p>
                      <a:pPr>
                        <a:lnSpc>
                          <a:spcPct val="115000"/>
                        </a:lnSpc>
                        <a:spcAft>
                          <a:spcPts val="0"/>
                        </a:spcAft>
                      </a:pPr>
                      <a:endParaRPr lang="fr-BE" sz="1050" noProof="0">
                        <a:latin typeface="+mn-lt"/>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BE" sz="1050" noProof="0">
                        <a:latin typeface="+mn-lt"/>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fr-BE" sz="1050" noProof="0">
                          <a:latin typeface="+mn-lt"/>
                          <a:ea typeface="Calibri"/>
                          <a:cs typeface="Arial" pitchFamily="34" charset="0"/>
                        </a:rPr>
                        <a:t>Intrants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Transfert de fonds au Trésor public et conditions de décaissement</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Dialogue et indicateurs de performance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Activités de renforcement des capacités, dont l’assistance technique (AT)</a:t>
                      </a: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 name="Rectangle 2">
            <a:extLst>
              <a:ext uri="{FF2B5EF4-FFF2-40B4-BE49-F238E27FC236}">
                <a16:creationId xmlns:a16="http://schemas.microsoft.com/office/drawing/2014/main" id="{40D9DEC0-10E4-4B24-840F-054C225BCA73}"/>
              </a:ext>
            </a:extLst>
          </p:cNvPr>
          <p:cNvSpPr/>
          <p:nvPr/>
        </p:nvSpPr>
        <p:spPr bwMode="auto">
          <a:xfrm>
            <a:off x="908828" y="1957223"/>
            <a:ext cx="3663172" cy="2000572"/>
          </a:xfrm>
          <a:prstGeom prst="rect">
            <a:avLst/>
          </a:prstGeom>
          <a:solidFill>
            <a:srgbClr val="1FACE0">
              <a:alpha val="40000"/>
            </a:srgbClr>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6" name="Title 1">
            <a:extLst>
              <a:ext uri="{FF2B5EF4-FFF2-40B4-BE49-F238E27FC236}">
                <a16:creationId xmlns:a16="http://schemas.microsoft.com/office/drawing/2014/main" id="{14FD75F2-6599-4D92-8E6F-5AB5A5DEB19B}"/>
              </a:ext>
            </a:extLst>
          </p:cNvPr>
          <p:cNvSpPr txBox="1">
            <a:spLocks/>
          </p:cNvSpPr>
          <p:nvPr/>
        </p:nvSpPr>
        <p:spPr bwMode="auto">
          <a:xfrm>
            <a:off x="3100599" y="2002180"/>
            <a:ext cx="1512168" cy="338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fr-BE" sz="1800" kern="0" cap="all" dirty="0">
                <a:latin typeface="+mn-lt"/>
              </a:rPr>
              <a:t>Etape 2</a:t>
            </a:r>
          </a:p>
        </p:txBody>
      </p:sp>
      <p:sp>
        <p:nvSpPr>
          <p:cNvPr id="7" name="Espace réservé du numéro de diapositive 9">
            <a:extLst>
              <a:ext uri="{FF2B5EF4-FFF2-40B4-BE49-F238E27FC236}">
                <a16:creationId xmlns:a16="http://schemas.microsoft.com/office/drawing/2014/main" id="{F23287C4-1111-4C80-ACE3-2BD6674DDAA8}"/>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15</a:t>
            </a:fld>
            <a:endParaRPr lang="fr-BE" sz="1100" b="1">
              <a:solidFill>
                <a:schemeClr val="bg1"/>
              </a:solidFill>
              <a:latin typeface="+mn-lt"/>
            </a:endParaRPr>
          </a:p>
        </p:txBody>
      </p:sp>
    </p:spTree>
    <p:extLst>
      <p:ext uri="{BB962C8B-B14F-4D97-AF65-F5344CB8AC3E}">
        <p14:creationId xmlns:p14="http://schemas.microsoft.com/office/powerpoint/2010/main" val="1286454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1" name="Title 1">
            <a:extLst>
              <a:ext uri="{FF2B5EF4-FFF2-40B4-BE49-F238E27FC236}">
                <a16:creationId xmlns:a16="http://schemas.microsoft.com/office/drawing/2014/main" id="{299F2B91-4EEC-40AC-BAC4-C241DE90D8B9}"/>
              </a:ext>
            </a:extLst>
          </p:cNvPr>
          <p:cNvSpPr>
            <a:spLocks noGrp="1"/>
          </p:cNvSpPr>
          <p:nvPr>
            <p:ph type="title"/>
          </p:nvPr>
        </p:nvSpPr>
        <p:spPr>
          <a:xfrm>
            <a:off x="342000" y="1052736"/>
            <a:ext cx="8460000" cy="773278"/>
          </a:xfrm>
        </p:spPr>
        <p:txBody>
          <a:bodyPr/>
          <a:lstStyle/>
          <a:p>
            <a:pPr marL="0"/>
            <a:r>
              <a:rPr lang="fr-FR" sz="1600" cap="all" dirty="0">
                <a:solidFill>
                  <a:srgbClr val="004494"/>
                </a:solidFill>
                <a:latin typeface="+mn-lt"/>
              </a:rPr>
              <a:t>Etape 3 : Exploration des liens entre l’appui budgétaire et les résultats et impacts de l’action du gouvernement</a:t>
            </a:r>
            <a:endParaRPr lang="fr-BE" sz="1600" cap="all" dirty="0">
              <a:solidFill>
                <a:srgbClr val="004494"/>
              </a:solidFill>
              <a:latin typeface="+mn-lt"/>
            </a:endParaRPr>
          </a:p>
        </p:txBody>
      </p:sp>
      <p:graphicFrame>
        <p:nvGraphicFramePr>
          <p:cNvPr id="43" name="Table 2">
            <a:extLst>
              <a:ext uri="{FF2B5EF4-FFF2-40B4-BE49-F238E27FC236}">
                <a16:creationId xmlns:a16="http://schemas.microsoft.com/office/drawing/2014/main" id="{C0CB3D1E-12CB-47E3-8D90-214B0ED0D25C}"/>
              </a:ext>
            </a:extLst>
          </p:cNvPr>
          <p:cNvGraphicFramePr>
            <a:graphicFrameLocks noGrp="1"/>
          </p:cNvGraphicFramePr>
          <p:nvPr>
            <p:extLst>
              <p:ext uri="{D42A27DB-BD31-4B8C-83A1-F6EECF244321}">
                <p14:modId xmlns:p14="http://schemas.microsoft.com/office/powerpoint/2010/main" val="4070444748"/>
              </p:ext>
            </p:extLst>
          </p:nvPr>
        </p:nvGraphicFramePr>
        <p:xfrm>
          <a:off x="143668" y="1663188"/>
          <a:ext cx="8856663" cy="4979864"/>
        </p:xfrm>
        <a:graphic>
          <a:graphicData uri="http://schemas.openxmlformats.org/drawingml/2006/table">
            <a:tbl>
              <a:tblPr/>
              <a:tblGrid>
                <a:gridCol w="755924">
                  <a:extLst>
                    <a:ext uri="{9D8B030D-6E8A-4147-A177-3AD203B41FA5}">
                      <a16:colId xmlns:a16="http://schemas.microsoft.com/office/drawing/2014/main" val="20000"/>
                    </a:ext>
                  </a:extLst>
                </a:gridCol>
                <a:gridCol w="2808312">
                  <a:extLst>
                    <a:ext uri="{9D8B030D-6E8A-4147-A177-3AD203B41FA5}">
                      <a16:colId xmlns:a16="http://schemas.microsoft.com/office/drawing/2014/main" val="20001"/>
                    </a:ext>
                  </a:extLst>
                </a:gridCol>
                <a:gridCol w="827497">
                  <a:extLst>
                    <a:ext uri="{9D8B030D-6E8A-4147-A177-3AD203B41FA5}">
                      <a16:colId xmlns:a16="http://schemas.microsoft.com/office/drawing/2014/main" val="4139441663"/>
                    </a:ext>
                  </a:extLst>
                </a:gridCol>
                <a:gridCol w="1428336">
                  <a:extLst>
                    <a:ext uri="{9D8B030D-6E8A-4147-A177-3AD203B41FA5}">
                      <a16:colId xmlns:a16="http://schemas.microsoft.com/office/drawing/2014/main" val="20002"/>
                    </a:ext>
                  </a:extLst>
                </a:gridCol>
                <a:gridCol w="3036594">
                  <a:extLst>
                    <a:ext uri="{9D8B030D-6E8A-4147-A177-3AD203B41FA5}">
                      <a16:colId xmlns:a16="http://schemas.microsoft.com/office/drawing/2014/main" val="20004"/>
                    </a:ext>
                  </a:extLst>
                </a:gridCol>
              </a:tblGrid>
              <a:tr h="216024">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fr-BE" sz="1100" b="1" noProof="0" dirty="0">
                          <a:solidFill>
                            <a:schemeClr val="bg1"/>
                          </a:solidFill>
                          <a:latin typeface="+mn-lt"/>
                          <a:ea typeface="Calibri"/>
                          <a:cs typeface="Arial" pitchFamily="34" charset="0"/>
                        </a:rPr>
                        <a:t>	</a:t>
                      </a:r>
                      <a:r>
                        <a:rPr lang="fr-BE" sz="1100" b="1" kern="1200" noProof="0" dirty="0">
                          <a:solidFill>
                            <a:schemeClr val="bg1"/>
                          </a:solidFill>
                          <a:latin typeface="+mn-lt"/>
                          <a:ea typeface="Calibri"/>
                          <a:cs typeface="Arial" pitchFamily="34" charset="0"/>
                        </a:rPr>
                        <a:t>	</a:t>
                      </a:r>
                      <a:r>
                        <a:rPr lang="fr-BE" altLang="x-none" sz="1100" b="1" kern="1200" dirty="0">
                          <a:solidFill>
                            <a:schemeClr val="bg1"/>
                          </a:solidFill>
                          <a:latin typeface="+mn-lt"/>
                          <a:ea typeface="Calibri" charset="0"/>
                          <a:cs typeface="Arial" pitchFamily="34" charset="0"/>
                        </a:rPr>
                        <a:t>Stratégie du Gouvernement</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pPr algn="ctr">
                        <a:lnSpc>
                          <a:spcPct val="115000"/>
                        </a:lnSpc>
                        <a:spcAft>
                          <a:spcPts val="0"/>
                        </a:spcAft>
                      </a:pPr>
                      <a:endParaRPr lang="en-US" sz="1100" b="1" dirty="0">
                        <a:solidFill>
                          <a:schemeClr val="bg1"/>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a:txBody>
                    <a:bodyPr/>
                    <a:lstStyle/>
                    <a:p>
                      <a:pPr algn="ctr">
                        <a:lnSpc>
                          <a:spcPct val="115000"/>
                        </a:lnSpc>
                        <a:spcAft>
                          <a:spcPts val="0"/>
                        </a:spcAft>
                      </a:pPr>
                      <a:endParaRPr lang="fr-BE" sz="1100" noProof="0">
                        <a:solidFill>
                          <a:srgbClr val="FFFFFF"/>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endParaRPr lang="fr-BE" sz="1100" noProof="0">
                        <a:solidFill>
                          <a:srgbClr val="FFFFFF"/>
                        </a:solidFill>
                        <a:latin typeface="+mn-lt"/>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420692">
                <a:tc>
                  <a:txBody>
                    <a:bodyPr/>
                    <a:lstStyle/>
                    <a:p>
                      <a:pPr algn="ctr">
                        <a:lnSpc>
                          <a:spcPct val="115000"/>
                        </a:lnSpc>
                        <a:spcAft>
                          <a:spcPts val="0"/>
                        </a:spcAft>
                      </a:pPr>
                      <a:r>
                        <a:rPr lang="fr-BE" sz="1050" noProof="0">
                          <a:latin typeface="+mn-lt"/>
                          <a:ea typeface="Calibri"/>
                          <a:cs typeface="Arial" pitchFamily="34" charset="0"/>
                        </a:rPr>
                        <a:t>Impacts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a:solidFill>
                            <a:schemeClr val="tx1"/>
                          </a:solidFill>
                          <a:latin typeface="+mn-lt"/>
                          <a:ea typeface="Calibri"/>
                          <a:cs typeface="Arial" pitchFamily="34" charset="0"/>
                        </a:rPr>
                        <a:t>Croissance durable et inclusive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a:solidFill>
                            <a:schemeClr val="tx1"/>
                          </a:solidFill>
                          <a:latin typeface="+mn-lt"/>
                          <a:ea typeface="Calibri"/>
                          <a:cs typeface="Arial" pitchFamily="34" charset="0"/>
                        </a:rPr>
                        <a:t>Réduction de la pauvreté</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endParaRPr lang="en-GB" sz="1050" kern="1200" noProof="0" dirty="0">
                        <a:solidFill>
                          <a:schemeClr val="tx1"/>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fr-BE" sz="1050" b="1" noProof="0">
                          <a:solidFill>
                            <a:schemeClr val="bg1"/>
                          </a:solidFill>
                          <a:latin typeface="+mn-lt"/>
                          <a:ea typeface="Calibri"/>
                          <a:cs typeface="Arial" pitchFamily="34" charset="0"/>
                        </a:rPr>
                        <a:t>Budget Support</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1"/>
                  </a:ext>
                </a:extLst>
              </a:tr>
              <a:tr h="390206">
                <a:tc>
                  <a:txBody>
                    <a:bodyPr/>
                    <a:lstStyle/>
                    <a:p>
                      <a:pPr algn="ctr">
                        <a:lnSpc>
                          <a:spcPct val="115000"/>
                        </a:lnSpc>
                        <a:spcAft>
                          <a:spcPts val="0"/>
                        </a:spcAft>
                      </a:pPr>
                      <a:r>
                        <a:rPr lang="fr-BE" sz="1050" noProof="0">
                          <a:latin typeface="+mn-lt"/>
                          <a:ea typeface="Calibri"/>
                          <a:cs typeface="Arial" pitchFamily="34" charset="0"/>
                        </a:rPr>
                        <a:t>Résultats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a:solidFill>
                            <a:schemeClr val="tx1"/>
                          </a:solidFill>
                          <a:latin typeface="+mn-lt"/>
                          <a:ea typeface="Calibri"/>
                          <a:cs typeface="Arial" pitchFamily="34" charset="0"/>
                        </a:rPr>
                        <a:t>Réponses positives des utilisateurs de services et acteurs économiques, à la gestion de la politique gouvernementale et à la fourniture de services</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BE"/>
                    </a:p>
                  </a:txBody>
                  <a:tcPr/>
                </a:tc>
                <a:tc gridSpan="2">
                  <a:txBody>
                    <a:bodyPr/>
                    <a:lstStyle/>
                    <a:p>
                      <a:pPr algn="ctr">
                        <a:lnSpc>
                          <a:spcPct val="115000"/>
                        </a:lnSpc>
                        <a:spcAft>
                          <a:spcPts val="0"/>
                        </a:spcAft>
                      </a:pPr>
                      <a:endParaRPr lang="en-GB" sz="105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15268">
                <a:tc>
                  <a:txBody>
                    <a:bodyPr/>
                    <a:lstStyle/>
                    <a:p>
                      <a:pPr algn="ctr">
                        <a:lnSpc>
                          <a:spcPct val="115000"/>
                        </a:lnSpc>
                        <a:spcAft>
                          <a:spcPts val="0"/>
                        </a:spcAft>
                      </a:pPr>
                      <a:r>
                        <a:rPr lang="fr-BE" sz="1050" noProof="0">
                          <a:latin typeface="+mn-lt"/>
                          <a:ea typeface="Calibri"/>
                          <a:cs typeface="Arial" pitchFamily="34" charset="0"/>
                        </a:rPr>
                        <a:t>Produits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noProof="0" dirty="0">
                          <a:latin typeface="+mn-lt"/>
                          <a:ea typeface="Calibri"/>
                          <a:cs typeface="Arial" pitchFamily="34" charset="0"/>
                        </a:rPr>
                        <a:t>Exécution du budget</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noProof="0" dirty="0">
                          <a:latin typeface="+mn-lt"/>
                          <a:ea typeface="Calibri"/>
                          <a:cs typeface="Arial" pitchFamily="34" charset="0"/>
                        </a:rPr>
                        <a:t>Suivi des </a:t>
                      </a:r>
                      <a:r>
                        <a:rPr lang="fr-BE" sz="1050" baseline="0" noProof="0" dirty="0">
                          <a:latin typeface="+mn-lt"/>
                          <a:ea typeface="Calibri"/>
                          <a:cs typeface="Arial" pitchFamily="34" charset="0"/>
                        </a:rPr>
                        <a:t>résultats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Amélioration de la gestion macro-économique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Amélioration des services publics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baseline="0" noProof="0" dirty="0">
                          <a:latin typeface="+mn-lt"/>
                          <a:ea typeface="Calibri"/>
                          <a:cs typeface="Arial" pitchFamily="34" charset="0"/>
                        </a:rPr>
                        <a:t>Etc.</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 typeface="Symbol"/>
                        <a:buNone/>
                        <a:tabLst/>
                        <a:defRPr/>
                      </a:pPr>
                      <a:r>
                        <a:rPr lang="fr-BE" sz="1050" noProof="0">
                          <a:latin typeface="+mn-lt"/>
                          <a:ea typeface="Calibri"/>
                          <a:cs typeface="Arial" pitchFamily="34" charset="0"/>
                        </a:rPr>
                        <a:t>Produits induits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Gestion macro-économique améliorée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Services publics améliorés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Gestion des finances publiques renforcée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Formulation des politiques améliorée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Institutions du secteur public renforcées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Etc.</a:t>
                      </a: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76101">
                <a:tc>
                  <a:txBody>
                    <a:bodyPr/>
                    <a:lstStyle/>
                    <a:p>
                      <a:pPr algn="ctr">
                        <a:lnSpc>
                          <a:spcPct val="115000"/>
                        </a:lnSpc>
                        <a:spcAft>
                          <a:spcPts val="0"/>
                        </a:spcAft>
                      </a:pPr>
                      <a:r>
                        <a:rPr lang="fr-BE" sz="1050" noProof="0">
                          <a:latin typeface="+mn-lt"/>
                          <a:ea typeface="Calibri"/>
                          <a:cs typeface="Arial" pitchFamily="34" charset="0"/>
                        </a:rPr>
                        <a:t>Intrants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Politiques nationale et sectorielle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Ressources budgétaires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Ressources humaines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Structures institutionnelles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Stratégies et plans opérationnels</a:t>
                      </a:r>
                    </a:p>
                    <a:p>
                      <a:pPr marL="342900" lvl="0" indent="-342900">
                        <a:lnSpc>
                          <a:spcPct val="115000"/>
                        </a:lnSpc>
                        <a:spcAft>
                          <a:spcPts val="0"/>
                        </a:spcAft>
                        <a:buFont typeface="Symbol"/>
                        <a:buChar char=""/>
                      </a:pPr>
                      <a:endParaRPr lang="fr-BE" sz="105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lvl="0" indent="0">
                        <a:lnSpc>
                          <a:spcPct val="115000"/>
                        </a:lnSpc>
                        <a:spcAft>
                          <a:spcPts val="0"/>
                        </a:spcAft>
                        <a:buFont typeface="Symbol"/>
                        <a:buNone/>
                      </a:pPr>
                      <a:r>
                        <a:rPr lang="fr-BE" sz="1050" noProof="0">
                          <a:latin typeface="+mn-lt"/>
                          <a:ea typeface="Calibri"/>
                          <a:cs typeface="Arial" pitchFamily="34" charset="0"/>
                        </a:rPr>
                        <a:t>Produits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Plus d’aide disponible dans le budget national</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Plus de fonds disponible pour les dépenses publiques discrétionnaires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Prévisibilité accrue du décaissement des financements extérieurs </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Dialogue, conditionnalités, activités d’assistance technique / renforcement des capacités, mieux coordonnées et plus propices à la mise en œuvre des stratégies gouvernementales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Harmonisation et alignement renforcés</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Coûts de transaction réduits</a:t>
                      </a: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59097">
                <a:tc>
                  <a:txBody>
                    <a:bodyPr/>
                    <a:lstStyle/>
                    <a:p>
                      <a:pPr>
                        <a:lnSpc>
                          <a:spcPct val="115000"/>
                        </a:lnSpc>
                        <a:spcAft>
                          <a:spcPts val="0"/>
                        </a:spcAft>
                      </a:pPr>
                      <a:endParaRPr lang="fr-BE" sz="1050" noProof="0">
                        <a:latin typeface="+mn-lt"/>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BE" sz="1050" noProof="0">
                        <a:latin typeface="+mn-lt"/>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fr-BE" sz="1050" noProof="0">
                          <a:latin typeface="+mn-lt"/>
                          <a:ea typeface="Calibri"/>
                          <a:cs typeface="Arial" pitchFamily="34" charset="0"/>
                        </a:rPr>
                        <a:t>Intrants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Transfert de fonds au Trésor public et conditions de décaissement</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Dialogue et indicateurs de performance</a:t>
                      </a:r>
                    </a:p>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lang="fr-BE" sz="1050" kern="1200" noProof="0" dirty="0">
                          <a:solidFill>
                            <a:schemeClr val="tx1"/>
                          </a:solidFill>
                          <a:latin typeface="+mn-lt"/>
                          <a:ea typeface="Calibri"/>
                          <a:cs typeface="Arial" pitchFamily="34" charset="0"/>
                        </a:rPr>
                        <a:t>Activités de renforcement des capacités, dont l’assistance technique (AT)</a:t>
                      </a:r>
                      <a:endParaRPr lang="en-GB" sz="1050" noProof="0" dirty="0">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3" name="Rectangle 2">
            <a:extLst>
              <a:ext uri="{FF2B5EF4-FFF2-40B4-BE49-F238E27FC236}">
                <a16:creationId xmlns:a16="http://schemas.microsoft.com/office/drawing/2014/main" id="{40D9DEC0-10E4-4B24-840F-054C225BCA73}"/>
              </a:ext>
            </a:extLst>
          </p:cNvPr>
          <p:cNvSpPr/>
          <p:nvPr/>
        </p:nvSpPr>
        <p:spPr bwMode="auto">
          <a:xfrm>
            <a:off x="899592" y="2276872"/>
            <a:ext cx="8100739" cy="1646898"/>
          </a:xfrm>
          <a:prstGeom prst="rect">
            <a:avLst/>
          </a:prstGeom>
          <a:solidFill>
            <a:srgbClr val="FF3300">
              <a:alpha val="40000"/>
            </a:srgbClr>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6" name="Title 1">
            <a:extLst>
              <a:ext uri="{FF2B5EF4-FFF2-40B4-BE49-F238E27FC236}">
                <a16:creationId xmlns:a16="http://schemas.microsoft.com/office/drawing/2014/main" id="{14FD75F2-6599-4D92-8E6F-5AB5A5DEB19B}"/>
              </a:ext>
            </a:extLst>
          </p:cNvPr>
          <p:cNvSpPr txBox="1">
            <a:spLocks/>
          </p:cNvSpPr>
          <p:nvPr/>
        </p:nvSpPr>
        <p:spPr bwMode="auto">
          <a:xfrm>
            <a:off x="6048164" y="2420888"/>
            <a:ext cx="1512168" cy="338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fr-BE" sz="1800" kern="0" cap="all" dirty="0">
                <a:latin typeface="+mn-lt"/>
              </a:rPr>
              <a:t>Etape 3</a:t>
            </a:r>
          </a:p>
        </p:txBody>
      </p:sp>
      <p:sp>
        <p:nvSpPr>
          <p:cNvPr id="7" name="Espace réservé du numéro de diapositive 9">
            <a:extLst>
              <a:ext uri="{FF2B5EF4-FFF2-40B4-BE49-F238E27FC236}">
                <a16:creationId xmlns:a16="http://schemas.microsoft.com/office/drawing/2014/main" id="{05A8EFAA-4F94-4F7C-9A74-995D9A018CA1}"/>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16</a:t>
            </a:fld>
            <a:endParaRPr lang="fr-BE" sz="1100" b="1">
              <a:solidFill>
                <a:schemeClr val="bg1"/>
              </a:solidFill>
              <a:latin typeface="+mn-lt"/>
            </a:endParaRPr>
          </a:p>
        </p:txBody>
      </p:sp>
    </p:spTree>
    <p:extLst>
      <p:ext uri="{BB962C8B-B14F-4D97-AF65-F5344CB8AC3E}">
        <p14:creationId xmlns:p14="http://schemas.microsoft.com/office/powerpoint/2010/main" val="1237226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a:solidFill>
                  <a:srgbClr val="004494"/>
                </a:solidFill>
                <a:latin typeface="+mn-lt"/>
              </a:rPr>
              <a:t>Plan Module 10</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Rapport final</a:t>
            </a:r>
          </a:p>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Evaluation de l’appui budgétaire</a:t>
            </a:r>
          </a:p>
          <a:p>
            <a:pPr marL="360363" lvl="1" indent="-360363">
              <a:lnSpc>
                <a:spcPct val="130000"/>
              </a:lnSpc>
              <a:spcBef>
                <a:spcPts val="1200"/>
              </a:spcBef>
              <a:spcAft>
                <a:spcPts val="1200"/>
              </a:spcAft>
              <a:buClrTx/>
              <a:buFontTx/>
              <a:buAutoNum type="arabicPeriod"/>
              <a:defRPr/>
            </a:pPr>
            <a:r>
              <a:rPr lang="fr-BE" cap="all" dirty="0">
                <a:solidFill>
                  <a:srgbClr val="C00000"/>
                </a:solidFill>
                <a:ea typeface="+mn-ea"/>
                <a:cs typeface="+mn-cs"/>
              </a:rPr>
              <a:t>Synthèse des évaluations pays</a:t>
            </a:r>
          </a:p>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Audit</a:t>
            </a:r>
          </a:p>
          <a:p>
            <a:pPr marL="360363" indent="-360363">
              <a:spcBef>
                <a:spcPts val="1200"/>
              </a:spcBef>
              <a:spcAft>
                <a:spcPts val="1200"/>
              </a:spcAft>
              <a:buClrTx/>
              <a:buFontTx/>
              <a:buAutoNum type="arabicPeriod"/>
            </a:pPr>
            <a:endParaRPr lang="fr-BE" sz="2000" i="0" dirty="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17</a:t>
            </a:fld>
            <a:endParaRPr lang="fr-BE" sz="1100" b="1">
              <a:solidFill>
                <a:schemeClr val="bg1"/>
              </a:solidFill>
              <a:latin typeface="+mn-lt"/>
            </a:endParaRPr>
          </a:p>
        </p:txBody>
      </p:sp>
    </p:spTree>
    <p:extLst>
      <p:ext uri="{BB962C8B-B14F-4D97-AF65-F5344CB8AC3E}">
        <p14:creationId xmlns:p14="http://schemas.microsoft.com/office/powerpoint/2010/main" val="404757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24744"/>
            <a:ext cx="8460000" cy="773278"/>
          </a:xfrm>
        </p:spPr>
        <p:txBody>
          <a:bodyPr/>
          <a:lstStyle/>
          <a:p>
            <a:pPr marL="0"/>
            <a:r>
              <a:rPr lang="fr-BE" altLang="nl-NL" sz="2800" cap="all">
                <a:solidFill>
                  <a:srgbClr val="004494"/>
                </a:solidFill>
                <a:latin typeface="+mn-lt"/>
              </a:rPr>
              <a:t>Analyse Macro</a:t>
            </a:r>
            <a:endParaRPr lang="fr-BE" sz="2800" cap="all">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5517232"/>
            <a:ext cx="8460000" cy="10081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0"/>
              </a:spcBef>
              <a:spcAft>
                <a:spcPts val="600"/>
              </a:spcAft>
              <a:buClr>
                <a:srgbClr val="004494"/>
              </a:buClr>
              <a:buSzPct val="100000"/>
              <a:buFont typeface="EC Square Sans Pro" panose="020B0506040000020004" pitchFamily="34" charset="0"/>
              <a:buChar char="‣"/>
              <a:defRPr/>
            </a:pPr>
            <a:r>
              <a:rPr lang="fr-BE" dirty="0">
                <a:solidFill>
                  <a:srgbClr val="004494"/>
                </a:solidFill>
                <a:ea typeface="+mj-ea"/>
                <a:cs typeface="+mj-cs"/>
              </a:rPr>
              <a:t>Contribution positive à la réduction de la pauvreté</a:t>
            </a:r>
          </a:p>
          <a:p>
            <a:pPr marL="355600" lvl="1" indent="-355600" defTabSz="457200">
              <a:lnSpc>
                <a:spcPct val="130000"/>
              </a:lnSpc>
              <a:spcBef>
                <a:spcPts val="0"/>
              </a:spcBef>
              <a:spcAft>
                <a:spcPts val="600"/>
              </a:spcAft>
              <a:buClr>
                <a:srgbClr val="004494"/>
              </a:buClr>
              <a:buSzPct val="100000"/>
              <a:buFont typeface="EC Square Sans Pro" panose="020B0506040000020004" pitchFamily="34" charset="0"/>
              <a:buChar char="‣"/>
              <a:defRPr/>
            </a:pPr>
            <a:r>
              <a:rPr lang="fr-BE" dirty="0">
                <a:solidFill>
                  <a:srgbClr val="004494"/>
                </a:solidFill>
                <a:ea typeface="+mj-ea"/>
                <a:cs typeface="+mj-cs"/>
              </a:rPr>
              <a:t>CCER aussi sur la distribution des revenus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18</a:t>
            </a:fld>
            <a:endParaRPr lang="fr-BE" sz="1100" b="1">
              <a:solidFill>
                <a:schemeClr val="bg1"/>
              </a:solidFill>
              <a:latin typeface="+mn-lt"/>
            </a:endParaRPr>
          </a:p>
        </p:txBody>
      </p:sp>
      <p:pic>
        <p:nvPicPr>
          <p:cNvPr id="6" name="Afbeelding 2">
            <a:extLst>
              <a:ext uri="{FF2B5EF4-FFF2-40B4-BE49-F238E27FC236}">
                <a16:creationId xmlns:a16="http://schemas.microsoft.com/office/drawing/2014/main" id="{FE4315F5-066E-4A91-B76C-DCB7D5FABA5E}"/>
              </a:ext>
            </a:extLst>
          </p:cNvPr>
          <p:cNvPicPr>
            <a:picLocks noChangeAspect="1"/>
          </p:cNvPicPr>
          <p:nvPr/>
        </p:nvPicPr>
        <p:blipFill>
          <a:blip r:embed="rId3"/>
          <a:stretch>
            <a:fillRect/>
          </a:stretch>
        </p:blipFill>
        <p:spPr>
          <a:xfrm>
            <a:off x="251520" y="2150710"/>
            <a:ext cx="3957128" cy="3157709"/>
          </a:xfrm>
          <a:prstGeom prst="rect">
            <a:avLst/>
          </a:prstGeom>
        </p:spPr>
      </p:pic>
      <p:pic>
        <p:nvPicPr>
          <p:cNvPr id="7" name="Tijdelijke aanduiding voor inhoud 4">
            <a:extLst>
              <a:ext uri="{FF2B5EF4-FFF2-40B4-BE49-F238E27FC236}">
                <a16:creationId xmlns:a16="http://schemas.microsoft.com/office/drawing/2014/main" id="{630565A4-11F3-4CA8-BD69-D918BCD41CB2}"/>
              </a:ext>
            </a:extLst>
          </p:cNvPr>
          <p:cNvPicPr>
            <a:picLocks noChangeAspect="1"/>
          </p:cNvPicPr>
          <p:nvPr/>
        </p:nvPicPr>
        <p:blipFill>
          <a:blip r:embed="rId4"/>
          <a:stretch>
            <a:fillRect/>
          </a:stretch>
        </p:blipFill>
        <p:spPr>
          <a:xfrm>
            <a:off x="4842699" y="2269661"/>
            <a:ext cx="3977773" cy="3038758"/>
          </a:xfrm>
          <a:prstGeom prst="rect">
            <a:avLst/>
          </a:prstGeom>
        </p:spPr>
      </p:pic>
    </p:spTree>
    <p:extLst>
      <p:ext uri="{BB962C8B-B14F-4D97-AF65-F5344CB8AC3E}">
        <p14:creationId xmlns:p14="http://schemas.microsoft.com/office/powerpoint/2010/main" val="1082147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24744"/>
            <a:ext cx="8460000" cy="773278"/>
          </a:xfrm>
        </p:spPr>
        <p:txBody>
          <a:bodyPr/>
          <a:lstStyle/>
          <a:p>
            <a:pPr marL="0"/>
            <a:r>
              <a:rPr lang="fr-BE" sz="2400" cap="all">
                <a:solidFill>
                  <a:srgbClr val="004494"/>
                </a:solidFill>
                <a:latin typeface="+mn-lt"/>
              </a:rPr>
              <a:t>Corrélation positive avec l’IPC…..</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19</a:t>
            </a:fld>
            <a:endParaRPr lang="fr-BE" sz="1100" b="1">
              <a:solidFill>
                <a:schemeClr val="bg1"/>
              </a:solidFill>
              <a:latin typeface="+mn-lt"/>
            </a:endParaRPr>
          </a:p>
        </p:txBody>
      </p:sp>
      <p:pic>
        <p:nvPicPr>
          <p:cNvPr id="9" name="Tijdelijke aanduiding voor inhoud 6">
            <a:extLst>
              <a:ext uri="{FF2B5EF4-FFF2-40B4-BE49-F238E27FC236}">
                <a16:creationId xmlns:a16="http://schemas.microsoft.com/office/drawing/2014/main" id="{E045EB7F-07E9-4830-93C0-DDA98375DA90}"/>
              </a:ext>
            </a:extLst>
          </p:cNvPr>
          <p:cNvPicPr>
            <a:picLocks noGrp="1"/>
          </p:cNvPicPr>
          <p:nvPr>
            <p:ph idx="1"/>
          </p:nvPr>
        </p:nvPicPr>
        <p:blipFill rotWithShape="1">
          <a:blip r:embed="rId3">
            <a:extLst>
              <a:ext uri="{28A0092B-C50C-407E-A947-70E740481C1C}">
                <a14:useLocalDpi xmlns:a14="http://schemas.microsoft.com/office/drawing/2010/main" val="0"/>
              </a:ext>
            </a:extLst>
          </a:blip>
          <a:srcRect l="219" t="1733" r="51433" b="6896"/>
          <a:stretch/>
        </p:blipFill>
        <p:spPr bwMode="auto">
          <a:xfrm>
            <a:off x="539551" y="1995676"/>
            <a:ext cx="8262449" cy="4169628"/>
          </a:xfrm>
          <a:prstGeom prst="rect">
            <a:avLst/>
          </a:prstGeom>
          <a:noFill/>
          <a:ln>
            <a:solidFill>
              <a:srgbClr val="0F5494"/>
            </a:solidFill>
          </a:ln>
          <a:effectLst>
            <a:outerShdw dist="38100" dir="2700000" algn="tl" rotWithShape="0">
              <a:srgbClr val="0F5494">
                <a:alpha val="40000"/>
              </a:srgb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209306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a:solidFill>
                  <a:srgbClr val="004494"/>
                </a:solidFill>
                <a:latin typeface="+mn-lt"/>
              </a:rPr>
              <a:t>Plan Module 10</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lvl="1" indent="-360363">
              <a:lnSpc>
                <a:spcPct val="130000"/>
              </a:lnSpc>
              <a:spcBef>
                <a:spcPts val="1200"/>
              </a:spcBef>
              <a:spcAft>
                <a:spcPts val="1200"/>
              </a:spcAft>
              <a:buClrTx/>
              <a:buFontTx/>
              <a:buAutoNum type="arabicPeriod"/>
              <a:defRPr/>
            </a:pPr>
            <a:r>
              <a:rPr lang="fr-BE" cap="all">
                <a:solidFill>
                  <a:srgbClr val="C00000"/>
                </a:solidFill>
                <a:ea typeface="+mn-ea"/>
                <a:cs typeface="+mn-cs"/>
              </a:rPr>
              <a:t>Rapport final</a:t>
            </a:r>
          </a:p>
          <a:p>
            <a:pPr marL="360363" lvl="1" indent="-360363">
              <a:lnSpc>
                <a:spcPct val="130000"/>
              </a:lnSpc>
              <a:spcBef>
                <a:spcPts val="1200"/>
              </a:spcBef>
              <a:spcAft>
                <a:spcPts val="1200"/>
              </a:spcAft>
              <a:buClrTx/>
              <a:buFontTx/>
              <a:buAutoNum type="arabicPeriod"/>
              <a:defRPr/>
            </a:pPr>
            <a:r>
              <a:rPr lang="fr-BE" b="0">
                <a:solidFill>
                  <a:srgbClr val="004494"/>
                </a:solidFill>
                <a:ea typeface="+mn-ea"/>
                <a:cs typeface="+mn-cs"/>
              </a:rPr>
              <a:t>Evaluation de l’appui budgétaire</a:t>
            </a:r>
          </a:p>
          <a:p>
            <a:pPr marL="360363" lvl="1" indent="-360363">
              <a:lnSpc>
                <a:spcPct val="130000"/>
              </a:lnSpc>
              <a:spcBef>
                <a:spcPts val="1200"/>
              </a:spcBef>
              <a:spcAft>
                <a:spcPts val="1200"/>
              </a:spcAft>
              <a:buClrTx/>
              <a:buFontTx/>
              <a:buAutoNum type="arabicPeriod"/>
              <a:defRPr/>
            </a:pPr>
            <a:r>
              <a:rPr lang="fr-BE" b="0">
                <a:solidFill>
                  <a:srgbClr val="004494"/>
                </a:solidFill>
                <a:ea typeface="+mn-ea"/>
                <a:cs typeface="+mn-cs"/>
              </a:rPr>
              <a:t>Synthèse des évaluations pays</a:t>
            </a:r>
          </a:p>
          <a:p>
            <a:pPr marL="360363" lvl="1" indent="-360363">
              <a:lnSpc>
                <a:spcPct val="130000"/>
              </a:lnSpc>
              <a:spcBef>
                <a:spcPts val="1200"/>
              </a:spcBef>
              <a:spcAft>
                <a:spcPts val="1200"/>
              </a:spcAft>
              <a:buClrTx/>
              <a:buFontTx/>
              <a:buAutoNum type="arabicPeriod"/>
              <a:defRPr/>
            </a:pPr>
            <a:r>
              <a:rPr lang="fr-BE" b="0">
                <a:solidFill>
                  <a:srgbClr val="004494"/>
                </a:solidFill>
                <a:ea typeface="+mn-ea"/>
                <a:cs typeface="+mn-cs"/>
              </a:rPr>
              <a:t>Audit</a:t>
            </a:r>
          </a:p>
          <a:p>
            <a:pPr marL="360363" indent="-360363">
              <a:spcBef>
                <a:spcPts val="1200"/>
              </a:spcBef>
              <a:spcAft>
                <a:spcPts val="1200"/>
              </a:spcAft>
              <a:buClrTx/>
              <a:buFontTx/>
              <a:buAutoNum type="arabicPeriod"/>
            </a:pPr>
            <a:endParaRPr lang="fr-BE" sz="2000" i="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a:t>
            </a:fld>
            <a:endParaRPr lang="fr-BE" sz="1100" b="1">
              <a:solidFill>
                <a:schemeClr val="bg1"/>
              </a:solidFill>
              <a:latin typeface="+mn-lt"/>
            </a:endParaRPr>
          </a:p>
        </p:txBody>
      </p:sp>
    </p:spTree>
    <p:extLst>
      <p:ext uri="{BB962C8B-B14F-4D97-AF65-F5344CB8AC3E}">
        <p14:creationId xmlns:p14="http://schemas.microsoft.com/office/powerpoint/2010/main" val="404882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3">
            <a:extLst>
              <a:ext uri="{FF2B5EF4-FFF2-40B4-BE49-F238E27FC236}">
                <a16:creationId xmlns:a16="http://schemas.microsoft.com/office/drawing/2014/main" id="{7ABF32C7-F893-471E-98AC-562E212C78E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654"/>
          <a:stretch/>
        </p:blipFill>
        <p:spPr bwMode="auto">
          <a:xfrm>
            <a:off x="2051720" y="188640"/>
            <a:ext cx="5527587" cy="4283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1">
            <a:extLst>
              <a:ext uri="{FF2B5EF4-FFF2-40B4-BE49-F238E27FC236}">
                <a16:creationId xmlns:a16="http://schemas.microsoft.com/office/drawing/2014/main" id="{F75F9834-40F9-4EBF-BDAC-BFDB7BE22D74}"/>
              </a:ext>
            </a:extLst>
          </p:cNvPr>
          <p:cNvSpPr txBox="1"/>
          <p:nvPr/>
        </p:nvSpPr>
        <p:spPr>
          <a:xfrm>
            <a:off x="2861537" y="4581128"/>
            <a:ext cx="3420926" cy="1754326"/>
          </a:xfrm>
          <a:prstGeom prst="rect">
            <a:avLst/>
          </a:prstGeom>
          <a:solidFill>
            <a:srgbClr val="5E71A6"/>
          </a:solidFill>
        </p:spPr>
        <p:txBody>
          <a:bodyPr wrap="square" rtlCol="0">
            <a:spAutoFit/>
          </a:bodyPr>
          <a:lstStyle/>
          <a:p>
            <a:pPr algn="ctr"/>
            <a:r>
              <a:rPr lang="fr-BE" sz="1800" b="1" dirty="0">
                <a:solidFill>
                  <a:schemeClr val="bg1"/>
                </a:solidFill>
              </a:rPr>
              <a:t>Synthèse, analyse des résultats, conclusions et recommandations de 7 évaluations pays d’AB</a:t>
            </a:r>
            <a:endParaRPr lang="fr-BE" sz="1600" b="1" dirty="0">
              <a:solidFill>
                <a:schemeClr val="bg1"/>
              </a:solidFill>
            </a:endParaRPr>
          </a:p>
          <a:p>
            <a:pPr algn="ctr"/>
            <a:r>
              <a:rPr lang="fr-BE" dirty="0">
                <a:solidFill>
                  <a:schemeClr val="bg1"/>
                </a:solidFill>
              </a:rPr>
              <a:t>______________</a:t>
            </a:r>
          </a:p>
          <a:p>
            <a:pPr algn="ctr"/>
            <a:r>
              <a:rPr lang="fr-BE" i="1" dirty="0">
                <a:solidFill>
                  <a:schemeClr val="bg1"/>
                </a:solidFill>
              </a:rPr>
              <a:t>Etude menée pour le compte de la Commission européenne</a:t>
            </a:r>
          </a:p>
        </p:txBody>
      </p:sp>
    </p:spTree>
    <p:extLst>
      <p:ext uri="{BB962C8B-B14F-4D97-AF65-F5344CB8AC3E}">
        <p14:creationId xmlns:p14="http://schemas.microsoft.com/office/powerpoint/2010/main" val="147144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359578"/>
            <a:ext cx="8460000" cy="773278"/>
          </a:xfrm>
        </p:spPr>
        <p:txBody>
          <a:bodyPr/>
          <a:lstStyle/>
          <a:p>
            <a:pPr marL="0"/>
            <a:r>
              <a:rPr lang="fr-BE" altLang="nl-NL" sz="2800" cap="all">
                <a:solidFill>
                  <a:srgbClr val="004494"/>
                </a:solidFill>
                <a:latin typeface="+mn-lt"/>
              </a:rPr>
              <a:t>Produits induits (PFR)</a:t>
            </a:r>
            <a:endParaRPr lang="fr-BE" sz="2800" cap="all">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204864"/>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600"/>
              </a:spcBef>
              <a:spcAft>
                <a:spcPts val="1200"/>
              </a:spcAft>
              <a:buClr>
                <a:srgbClr val="004494"/>
              </a:buClr>
              <a:buSzPct val="100000"/>
              <a:buFont typeface="EC Square Sans Pro" panose="020B0506040000020004" pitchFamily="34" charset="0"/>
              <a:buChar char="‣"/>
              <a:defRPr/>
            </a:pPr>
            <a:r>
              <a:rPr lang="fr-BE" altLang="nl-NL" dirty="0">
                <a:solidFill>
                  <a:srgbClr val="004494"/>
                </a:solidFill>
                <a:ea typeface="+mj-ea"/>
                <a:cs typeface="+mj-cs"/>
              </a:rPr>
              <a:t>Des dépenses accrues sur santé et éducation ont généré des produits sectoriels additionnels.</a:t>
            </a:r>
          </a:p>
          <a:p>
            <a:pPr marL="355600" lvl="1" indent="-355600" defTabSz="457200">
              <a:lnSpc>
                <a:spcPct val="130000"/>
              </a:lnSpc>
              <a:spcBef>
                <a:spcPts val="600"/>
              </a:spcBef>
              <a:spcAft>
                <a:spcPts val="1200"/>
              </a:spcAft>
              <a:buClr>
                <a:srgbClr val="004494"/>
              </a:buClr>
              <a:buSzPct val="100000"/>
              <a:buFont typeface="EC Square Sans Pro" panose="020B0506040000020004" pitchFamily="34" charset="0"/>
              <a:buChar char="‣"/>
              <a:defRPr/>
            </a:pPr>
            <a:r>
              <a:rPr lang="fr-BE" altLang="nl-NL" dirty="0">
                <a:solidFill>
                  <a:srgbClr val="004494"/>
                </a:solidFill>
                <a:ea typeface="+mj-ea"/>
                <a:cs typeface="+mj-cs"/>
              </a:rPr>
              <a:t>Des améliorations de la qualité de la gestion des finances publiques ont été enregistrées :</a:t>
            </a:r>
          </a:p>
          <a:p>
            <a:pPr marL="355600" lvl="1" indent="-355600" defTabSz="457200">
              <a:lnSpc>
                <a:spcPct val="130000"/>
              </a:lnSpc>
              <a:spcBef>
                <a:spcPts val="600"/>
              </a:spcBef>
              <a:spcAft>
                <a:spcPts val="1200"/>
              </a:spcAft>
              <a:buClr>
                <a:srgbClr val="004494"/>
              </a:buClr>
              <a:buSzPct val="100000"/>
              <a:buFont typeface="EC Square Sans Pro" panose="020B0506040000020004" pitchFamily="34" charset="0"/>
              <a:buChar char="‣"/>
              <a:defRPr/>
            </a:pPr>
            <a:r>
              <a:rPr lang="fr-BE" altLang="nl-NL" dirty="0">
                <a:solidFill>
                  <a:srgbClr val="004494"/>
                </a:solidFill>
                <a:ea typeface="+mj-ea"/>
                <a:cs typeface="+mj-cs"/>
              </a:rPr>
              <a:t>Des gains en transparence et redevabilité </a:t>
            </a:r>
          </a:p>
          <a:p>
            <a:pPr marL="355600" lvl="1" indent="-355600" defTabSz="457200">
              <a:lnSpc>
                <a:spcPct val="130000"/>
              </a:lnSpc>
              <a:spcBef>
                <a:spcPts val="0"/>
              </a:spcBef>
              <a:spcAft>
                <a:spcPts val="600"/>
              </a:spcAft>
              <a:buClr>
                <a:srgbClr val="004494"/>
              </a:buClr>
              <a:buSzPct val="100000"/>
              <a:buFont typeface="Courier New" panose="02070309020205020404" pitchFamily="49" charset="0"/>
              <a:buChar char="o"/>
              <a:defRPr/>
            </a:pPr>
            <a:r>
              <a:rPr lang="fr-BE" altLang="nl-NL" sz="1600" b="0" dirty="0">
                <a:solidFill>
                  <a:srgbClr val="004494"/>
                </a:solidFill>
                <a:ea typeface="+mj-ea"/>
                <a:cs typeface="+mj-cs"/>
              </a:rPr>
              <a:t>Améliorations de la transparence, reflétée dans l’IBO</a:t>
            </a:r>
          </a:p>
          <a:p>
            <a:pPr marL="355600" lvl="1" indent="-355600" defTabSz="457200">
              <a:lnSpc>
                <a:spcPct val="130000"/>
              </a:lnSpc>
              <a:spcBef>
                <a:spcPts val="0"/>
              </a:spcBef>
              <a:spcAft>
                <a:spcPts val="600"/>
              </a:spcAft>
              <a:buClr>
                <a:srgbClr val="004494"/>
              </a:buClr>
              <a:buSzPct val="100000"/>
              <a:buFont typeface="Courier New" panose="02070309020205020404" pitchFamily="49" charset="0"/>
              <a:buChar char="o"/>
              <a:defRPr/>
            </a:pPr>
            <a:r>
              <a:rPr lang="fr-BE" altLang="nl-NL" sz="1600" b="0" dirty="0">
                <a:solidFill>
                  <a:srgbClr val="004494"/>
                </a:solidFill>
                <a:ea typeface="+mj-ea"/>
                <a:cs typeface="+mj-cs"/>
              </a:rPr>
              <a:t>Améliorations dans le contrôle par les institutions supérieures de contrôle</a:t>
            </a:r>
          </a:p>
          <a:p>
            <a:pPr marL="355600" lvl="1" indent="-355600" defTabSz="457200">
              <a:lnSpc>
                <a:spcPct val="130000"/>
              </a:lnSpc>
              <a:spcBef>
                <a:spcPts val="0"/>
              </a:spcBef>
              <a:spcAft>
                <a:spcPts val="600"/>
              </a:spcAft>
              <a:buClr>
                <a:srgbClr val="004494"/>
              </a:buClr>
              <a:buSzPct val="100000"/>
              <a:buFont typeface="Courier New" panose="02070309020205020404" pitchFamily="49" charset="0"/>
              <a:buChar char="o"/>
              <a:defRPr/>
            </a:pPr>
            <a:r>
              <a:rPr lang="fr-BE" altLang="nl-NL" sz="1600" b="0" dirty="0">
                <a:solidFill>
                  <a:srgbClr val="004494"/>
                </a:solidFill>
                <a:ea typeface="+mj-ea"/>
                <a:cs typeface="+mj-cs"/>
              </a:rPr>
              <a:t>Des législations et structures institutionnelles anti-corruption fonctionnelles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21</a:t>
            </a:fld>
            <a:endParaRPr lang="fr-BE" sz="1100" b="1">
              <a:solidFill>
                <a:schemeClr val="bg1"/>
              </a:solidFill>
              <a:latin typeface="+mn-lt"/>
            </a:endParaRPr>
          </a:p>
        </p:txBody>
      </p:sp>
    </p:spTree>
    <p:extLst>
      <p:ext uri="{BB962C8B-B14F-4D97-AF65-F5344CB8AC3E}">
        <p14:creationId xmlns:p14="http://schemas.microsoft.com/office/powerpoint/2010/main" val="1155154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359578"/>
            <a:ext cx="8460000" cy="773278"/>
          </a:xfrm>
        </p:spPr>
        <p:txBody>
          <a:bodyPr/>
          <a:lstStyle/>
          <a:p>
            <a:pPr marL="0"/>
            <a:r>
              <a:rPr lang="fr-BE" altLang="nl-NL" sz="2800" cap="all">
                <a:solidFill>
                  <a:srgbClr val="004494"/>
                </a:solidFill>
                <a:latin typeface="+mn-lt"/>
              </a:rPr>
              <a:t>Résultats AB (PRI)</a:t>
            </a:r>
            <a:endParaRPr lang="fr-BE" sz="2800" cap="all">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204864"/>
            <a:ext cx="8460000" cy="40324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450850" lvl="1" indent="-450850" defTabSz="457200">
              <a:lnSpc>
                <a:spcPct val="130000"/>
              </a:lnSpc>
              <a:spcBef>
                <a:spcPts val="600"/>
              </a:spcBef>
              <a:spcAft>
                <a:spcPts val="0"/>
              </a:spcAft>
              <a:buClr>
                <a:srgbClr val="004494"/>
              </a:buClr>
              <a:buSzPct val="100000"/>
              <a:buFont typeface="+mj-lt"/>
              <a:buAutoNum type="arabicPeriod"/>
              <a:defRPr/>
            </a:pPr>
            <a:r>
              <a:rPr lang="fr-BE" altLang="nl-NL" sz="2400" dirty="0">
                <a:solidFill>
                  <a:srgbClr val="004494"/>
                </a:solidFill>
                <a:ea typeface="+mj-ea"/>
                <a:cs typeface="+mj-cs"/>
              </a:rPr>
              <a:t>Des financements prévisibles</a:t>
            </a:r>
          </a:p>
          <a:p>
            <a:pPr marL="450850" lvl="1" indent="0" defTabSz="457200">
              <a:lnSpc>
                <a:spcPct val="130000"/>
              </a:lnSpc>
              <a:spcBef>
                <a:spcPts val="0"/>
              </a:spcBef>
              <a:spcAft>
                <a:spcPts val="1200"/>
              </a:spcAft>
              <a:buClr>
                <a:srgbClr val="004494"/>
              </a:buClr>
              <a:buSzPct val="100000"/>
              <a:buNone/>
              <a:defRPr/>
            </a:pPr>
            <a:r>
              <a:rPr lang="fr-BE" altLang="nl-NL" sz="1800" dirty="0">
                <a:solidFill>
                  <a:srgbClr val="004494"/>
                </a:solidFill>
                <a:ea typeface="+mj-ea"/>
                <a:cs typeface="+mj-cs"/>
              </a:rPr>
              <a:t>Un plus haut niveau de prévisibilité que les autres modalités, mais... prévisibilité est moins pertinente, car l’AB représente une petite part seulement du total des dépenses.</a:t>
            </a:r>
            <a:endParaRPr lang="fr-BE" altLang="nl-NL" sz="2400" dirty="0">
              <a:solidFill>
                <a:srgbClr val="004494"/>
              </a:solidFill>
              <a:ea typeface="+mj-ea"/>
              <a:cs typeface="+mj-cs"/>
            </a:endParaRPr>
          </a:p>
          <a:p>
            <a:pPr marL="450850" lvl="1" indent="-450850" defTabSz="457200">
              <a:lnSpc>
                <a:spcPct val="130000"/>
              </a:lnSpc>
              <a:spcBef>
                <a:spcPts val="1800"/>
              </a:spcBef>
              <a:spcAft>
                <a:spcPts val="0"/>
              </a:spcAft>
              <a:buClr>
                <a:srgbClr val="004494"/>
              </a:buClr>
              <a:buSzPct val="100000"/>
              <a:buFont typeface="+mj-lt"/>
              <a:buAutoNum type="arabicPeriod" startAt="2"/>
              <a:defRPr/>
            </a:pPr>
            <a:r>
              <a:rPr lang="fr-BE" altLang="nl-NL" sz="2400" dirty="0">
                <a:solidFill>
                  <a:srgbClr val="004494"/>
                </a:solidFill>
                <a:ea typeface="+mj-ea"/>
                <a:cs typeface="+mj-cs"/>
              </a:rPr>
              <a:t>Des modalités de mises en œuvre harmonisées</a:t>
            </a:r>
          </a:p>
          <a:p>
            <a:pPr marL="450850" lvl="1" indent="0" defTabSz="457200">
              <a:lnSpc>
                <a:spcPct val="130000"/>
              </a:lnSpc>
              <a:spcBef>
                <a:spcPts val="0"/>
              </a:spcBef>
              <a:spcAft>
                <a:spcPts val="1200"/>
              </a:spcAft>
              <a:buClr>
                <a:srgbClr val="004494"/>
              </a:buClr>
              <a:buSzPct val="100000"/>
              <a:buNone/>
              <a:defRPr/>
            </a:pPr>
            <a:r>
              <a:rPr lang="fr-BE" altLang="nl-NL" sz="1800" dirty="0">
                <a:solidFill>
                  <a:srgbClr val="004494"/>
                </a:solidFill>
                <a:ea typeface="+mj-ea"/>
                <a:cs typeface="+mj-cs"/>
              </a:rPr>
              <a:t>Le degré d’attention accordé aux tâches d’harmonisation des processus d’appuis budgétaires entre les bailleurs est moindre dans les PRI</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22</a:t>
            </a:fld>
            <a:endParaRPr lang="fr-BE" sz="1100" b="1">
              <a:solidFill>
                <a:schemeClr val="bg1"/>
              </a:solidFill>
              <a:latin typeface="+mn-lt"/>
            </a:endParaRPr>
          </a:p>
        </p:txBody>
      </p:sp>
    </p:spTree>
    <p:extLst>
      <p:ext uri="{BB962C8B-B14F-4D97-AF65-F5344CB8AC3E}">
        <p14:creationId xmlns:p14="http://schemas.microsoft.com/office/powerpoint/2010/main" val="1362638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359578"/>
            <a:ext cx="8460000" cy="773278"/>
          </a:xfrm>
        </p:spPr>
        <p:txBody>
          <a:bodyPr/>
          <a:lstStyle/>
          <a:p>
            <a:pPr marL="0"/>
            <a:r>
              <a:rPr lang="fr-BE" altLang="nl-NL" sz="2800" cap="all">
                <a:solidFill>
                  <a:srgbClr val="004494"/>
                </a:solidFill>
                <a:latin typeface="+mn-lt"/>
              </a:rPr>
              <a:t>Conclusions générales</a:t>
            </a:r>
            <a:endParaRPr lang="fr-BE" sz="2800" cap="all">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348880"/>
            <a:ext cx="8460000" cy="40324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600"/>
              </a:spcBef>
              <a:spcAft>
                <a:spcPts val="1200"/>
              </a:spcAft>
              <a:buClr>
                <a:srgbClr val="004494"/>
              </a:buClr>
              <a:buSzPct val="100000"/>
              <a:buFont typeface="EC Square Sans Pro" panose="020B0506040000020004" pitchFamily="34" charset="0"/>
              <a:buChar char="‣"/>
              <a:defRPr/>
            </a:pPr>
            <a:r>
              <a:rPr lang="fr-BE" altLang="nl-NL" dirty="0">
                <a:solidFill>
                  <a:srgbClr val="004494"/>
                </a:solidFill>
                <a:ea typeface="+mj-ea"/>
                <a:cs typeface="+mj-cs"/>
              </a:rPr>
              <a:t>La croissance de l’utilisation de services sociaux a été le principal résultat atteint.</a:t>
            </a:r>
          </a:p>
          <a:p>
            <a:pPr marL="355600" lvl="1" indent="-355600" defTabSz="457200">
              <a:lnSpc>
                <a:spcPct val="110000"/>
              </a:lnSpc>
              <a:spcBef>
                <a:spcPts val="600"/>
              </a:spcBef>
              <a:spcAft>
                <a:spcPts val="1200"/>
              </a:spcAft>
              <a:buClr>
                <a:srgbClr val="004494"/>
              </a:buClr>
              <a:buSzPct val="100000"/>
              <a:buFont typeface="EC Square Sans Pro" panose="020B0506040000020004" pitchFamily="34" charset="0"/>
              <a:buChar char="‣"/>
              <a:defRPr/>
            </a:pPr>
            <a:r>
              <a:rPr lang="fr-BE" altLang="nl-NL" dirty="0">
                <a:solidFill>
                  <a:srgbClr val="004494"/>
                </a:solidFill>
                <a:ea typeface="+mj-ea"/>
                <a:cs typeface="+mj-cs"/>
              </a:rPr>
              <a:t>La gouvernance et les systèmes de GFP se sont améliorés.</a:t>
            </a:r>
          </a:p>
          <a:p>
            <a:pPr marL="355600" lvl="1" indent="-355600" defTabSz="457200">
              <a:lnSpc>
                <a:spcPct val="110000"/>
              </a:lnSpc>
              <a:spcBef>
                <a:spcPts val="600"/>
              </a:spcBef>
              <a:spcAft>
                <a:spcPts val="1200"/>
              </a:spcAft>
              <a:buClr>
                <a:srgbClr val="004494"/>
              </a:buClr>
              <a:buSzPct val="100000"/>
              <a:buFont typeface="EC Square Sans Pro" panose="020B0506040000020004" pitchFamily="34" charset="0"/>
              <a:buChar char="‣"/>
              <a:defRPr/>
            </a:pPr>
            <a:r>
              <a:rPr lang="fr-BE" altLang="nl-NL" dirty="0">
                <a:solidFill>
                  <a:srgbClr val="004494"/>
                </a:solidFill>
                <a:ea typeface="+mj-ea"/>
                <a:cs typeface="+mj-cs"/>
              </a:rPr>
              <a:t>Dans les PRI : importantes réformes liées à la dérégulation des marchés, la réduction des tarifs et l’insertion dans l’économie internationale.</a:t>
            </a:r>
          </a:p>
          <a:p>
            <a:pPr marL="355600" lvl="1" indent="-355600" defTabSz="457200">
              <a:lnSpc>
                <a:spcPct val="110000"/>
              </a:lnSpc>
              <a:spcBef>
                <a:spcPts val="600"/>
              </a:spcBef>
              <a:spcAft>
                <a:spcPts val="1200"/>
              </a:spcAft>
              <a:buClr>
                <a:srgbClr val="004494"/>
              </a:buClr>
              <a:buSzPct val="100000"/>
              <a:buFont typeface="EC Square Sans Pro" panose="020B0506040000020004" pitchFamily="34" charset="0"/>
              <a:buChar char="‣"/>
              <a:defRPr/>
            </a:pPr>
            <a:r>
              <a:rPr lang="fr-BE" altLang="nl-NL" dirty="0">
                <a:solidFill>
                  <a:srgbClr val="004494"/>
                </a:solidFill>
                <a:ea typeface="+mj-ea"/>
                <a:cs typeface="+mj-cs"/>
              </a:rPr>
              <a:t>L’argent ne peut acheter les réformes : les fonds d’AB ne sont pas corrélés à l’influence des politiques.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23</a:t>
            </a:fld>
            <a:endParaRPr lang="fr-BE" sz="1100" b="1">
              <a:solidFill>
                <a:schemeClr val="bg1"/>
              </a:solidFill>
              <a:latin typeface="+mn-lt"/>
            </a:endParaRPr>
          </a:p>
        </p:txBody>
      </p:sp>
    </p:spTree>
    <p:extLst>
      <p:ext uri="{BB962C8B-B14F-4D97-AF65-F5344CB8AC3E}">
        <p14:creationId xmlns:p14="http://schemas.microsoft.com/office/powerpoint/2010/main" val="264284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96752"/>
            <a:ext cx="8460000" cy="773278"/>
          </a:xfrm>
        </p:spPr>
        <p:txBody>
          <a:bodyPr/>
          <a:lstStyle/>
          <a:p>
            <a:pPr marL="0"/>
            <a:r>
              <a:rPr lang="fr-BE" altLang="x-none" sz="2800" cap="all">
                <a:solidFill>
                  <a:srgbClr val="004494"/>
                </a:solidFill>
                <a:latin typeface="+mn-lt"/>
              </a:rPr>
              <a:t>Synthèse des évaluations d’AB</a:t>
            </a:r>
            <a:endParaRPr lang="fr-BE" sz="2800" cap="all">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1970030"/>
            <a:ext cx="8460000" cy="40324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1" indent="0" defTabSz="457200">
              <a:lnSpc>
                <a:spcPct val="110000"/>
              </a:lnSpc>
              <a:spcBef>
                <a:spcPts val="600"/>
              </a:spcBef>
              <a:spcAft>
                <a:spcPts val="600"/>
              </a:spcAft>
              <a:buClr>
                <a:srgbClr val="004494"/>
              </a:buClr>
              <a:buSzPct val="100000"/>
              <a:buNone/>
              <a:defRPr/>
            </a:pPr>
            <a:r>
              <a:rPr lang="fr-BE" altLang="x-none" dirty="0">
                <a:solidFill>
                  <a:srgbClr val="004494"/>
                </a:solidFill>
                <a:ea typeface="+mj-ea"/>
                <a:cs typeface="+mj-cs"/>
              </a:rPr>
              <a:t>Nourrir le dialogue stratégique pour la résolution de problème   </a:t>
            </a:r>
          </a:p>
          <a:p>
            <a:pPr marL="355600" lvl="1" indent="-355600" defTabSz="457200">
              <a:lnSpc>
                <a:spcPct val="110000"/>
              </a:lnSpc>
              <a:spcBef>
                <a:spcPts val="600"/>
              </a:spcBef>
              <a:spcAft>
                <a:spcPts val="600"/>
              </a:spcAft>
              <a:buClr>
                <a:srgbClr val="004494"/>
              </a:buClr>
              <a:buSzPct val="100000"/>
              <a:buFont typeface="EC Square Sans Pro" panose="020B0506040000020004" pitchFamily="34" charset="0"/>
              <a:buChar char="‣"/>
              <a:defRPr/>
            </a:pPr>
            <a:r>
              <a:rPr lang="fr-BE" altLang="x-none" sz="1800" dirty="0">
                <a:solidFill>
                  <a:srgbClr val="004494"/>
                </a:solidFill>
                <a:ea typeface="+mj-ea"/>
                <a:cs typeface="+mj-cs"/>
              </a:rPr>
              <a:t>La conception, les conditions de décaissement et les processus de gestion devraient être axés autour de la résolution de problèmes stratégiques et des orientations de politique. </a:t>
            </a:r>
          </a:p>
          <a:p>
            <a:pPr marL="355600" lvl="1" indent="-355600" defTabSz="457200">
              <a:lnSpc>
                <a:spcPct val="110000"/>
              </a:lnSpc>
              <a:spcBef>
                <a:spcPts val="600"/>
              </a:spcBef>
              <a:spcAft>
                <a:spcPts val="600"/>
              </a:spcAft>
              <a:buClr>
                <a:srgbClr val="004494"/>
              </a:buClr>
              <a:buSzPct val="100000"/>
              <a:buFont typeface="EC Square Sans Pro" panose="020B0506040000020004" pitchFamily="34" charset="0"/>
              <a:buChar char="‣"/>
              <a:defRPr/>
            </a:pPr>
            <a:r>
              <a:rPr lang="fr-BE" altLang="x-none" sz="1800" dirty="0">
                <a:solidFill>
                  <a:srgbClr val="004494"/>
                </a:solidFill>
                <a:ea typeface="+mj-ea"/>
                <a:cs typeface="+mj-cs"/>
              </a:rPr>
              <a:t>Le cadre du dialogue devrait être cohérent tant avec la capacité du gouvernement partenaire qu’avec les partenaires de coopération. </a:t>
            </a:r>
          </a:p>
          <a:p>
            <a:pPr marL="355600" lvl="1" indent="-355600" defTabSz="457200">
              <a:lnSpc>
                <a:spcPct val="110000"/>
              </a:lnSpc>
              <a:spcBef>
                <a:spcPts val="600"/>
              </a:spcBef>
              <a:spcAft>
                <a:spcPts val="600"/>
              </a:spcAft>
              <a:buClr>
                <a:srgbClr val="004494"/>
              </a:buClr>
              <a:buSzPct val="100000"/>
              <a:buFont typeface="EC Square Sans Pro" panose="020B0506040000020004" pitchFamily="34" charset="0"/>
              <a:buChar char="‣"/>
              <a:defRPr/>
            </a:pPr>
            <a:r>
              <a:rPr lang="fr-BE" altLang="x-none" sz="1800" dirty="0">
                <a:solidFill>
                  <a:srgbClr val="004494"/>
                </a:solidFill>
                <a:ea typeface="+mj-ea"/>
                <a:cs typeface="+mj-cs"/>
              </a:rPr>
              <a:t>Distinguer le dialogue prospectif de “l’audit” pour les décisions de décaissement.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24</a:t>
            </a:fld>
            <a:endParaRPr lang="fr-BE" sz="1100" b="1">
              <a:solidFill>
                <a:schemeClr val="bg1"/>
              </a:solidFill>
              <a:latin typeface="+mn-lt"/>
            </a:endParaRPr>
          </a:p>
        </p:txBody>
      </p:sp>
      <p:sp>
        <p:nvSpPr>
          <p:cNvPr id="6" name="ZoneTexte 6">
            <a:extLst>
              <a:ext uri="{FF2B5EF4-FFF2-40B4-BE49-F238E27FC236}">
                <a16:creationId xmlns:a16="http://schemas.microsoft.com/office/drawing/2014/main" id="{43FD744F-9C4D-439F-AEF2-0632F184C3C8}"/>
              </a:ext>
            </a:extLst>
          </p:cNvPr>
          <p:cNvSpPr txBox="1">
            <a:spLocks noChangeArrowheads="1"/>
          </p:cNvSpPr>
          <p:nvPr/>
        </p:nvSpPr>
        <p:spPr bwMode="auto">
          <a:xfrm>
            <a:off x="342001" y="6068023"/>
            <a:ext cx="8460000" cy="861774"/>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charset="0"/>
                <a:ea typeface="ＭＳ Ｐゴシック" charset="-128"/>
              </a:defRPr>
            </a:lvl1pPr>
            <a:lvl2pPr marL="37931725" indent="-37474525">
              <a:spcBef>
                <a:spcPct val="20000"/>
              </a:spcBef>
              <a:buClr>
                <a:srgbClr val="009FBA"/>
              </a:buClr>
              <a:buChar char="•"/>
              <a:defRPr sz="2000" b="1">
                <a:solidFill>
                  <a:srgbClr val="0F5494"/>
                </a:solidFill>
                <a:latin typeface="Verdana" charset="0"/>
                <a:ea typeface="ＭＳ Ｐゴシック" charset="-128"/>
              </a:defRPr>
            </a:lvl2pPr>
            <a:lvl3pPr marL="1143000" indent="-228600">
              <a:spcBef>
                <a:spcPct val="20000"/>
              </a:spcBef>
              <a:buChar char="•"/>
              <a:defRPr sz="1400">
                <a:solidFill>
                  <a:srgbClr val="0F5494"/>
                </a:solidFill>
                <a:latin typeface="Verdana"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marL="0" marR="0" lvl="0" indent="0" defTabSz="914400" rtl="0" eaLnBrk="0" fontAlgn="base" latinLnBrk="0" hangingPunct="0">
              <a:lnSpc>
                <a:spcPct val="100000"/>
              </a:lnSpc>
              <a:spcBef>
                <a:spcPct val="0"/>
              </a:spcBef>
              <a:spcAft>
                <a:spcPct val="0"/>
              </a:spcAft>
              <a:buClrTx/>
              <a:buSzTx/>
              <a:buFontTx/>
              <a:buNone/>
              <a:tabLst/>
              <a:defRPr/>
            </a:pPr>
            <a:r>
              <a:rPr kumimoji="0" lang="fr-BE" altLang="x-none" sz="1000" b="1" u="none" strike="noStrike" kern="1200" cap="none" spc="0" normalizeH="0" baseline="0" dirty="0" err="1">
                <a:ln>
                  <a:noFill/>
                </a:ln>
                <a:solidFill>
                  <a:schemeClr val="bg1"/>
                </a:solidFill>
                <a:effectLst/>
                <a:uLnTx/>
                <a:uFillTx/>
                <a:latin typeface="+mn-lt"/>
                <a:ea typeface="ＭＳ Ｐゴシック" charset="-128"/>
                <a:cs typeface="+mn-cs"/>
              </a:rPr>
              <a:t>Synthesis</a:t>
            </a:r>
            <a:r>
              <a:rPr kumimoji="0" lang="fr-BE" altLang="x-none" sz="1000" b="1" u="none" strike="noStrike" kern="1200" cap="none" spc="0" normalizeH="0" baseline="0" dirty="0">
                <a:ln>
                  <a:noFill/>
                </a:ln>
                <a:solidFill>
                  <a:schemeClr val="bg1"/>
                </a:solidFill>
                <a:effectLst/>
                <a:uLnTx/>
                <a:uFillTx/>
                <a:latin typeface="+mn-lt"/>
                <a:ea typeface="ＭＳ Ｐゴシック" charset="-128"/>
                <a:cs typeface="+mn-cs"/>
              </a:rPr>
              <a:t> of Budget Support Evaluations (2014)</a:t>
            </a:r>
            <a:r>
              <a:rPr kumimoji="0" lang="fr-BE" altLang="x-none" sz="1000" b="0" u="none" strike="noStrike" kern="1200" cap="none" spc="0" normalizeH="0" baseline="0" dirty="0">
                <a:ln>
                  <a:noFill/>
                </a:ln>
                <a:solidFill>
                  <a:schemeClr val="bg1"/>
                </a:solidFill>
                <a:effectLst/>
                <a:uLnTx/>
                <a:uFillTx/>
                <a:latin typeface="+mn-lt"/>
                <a:ea typeface="ＭＳ Ｐゴシック" charset="-128"/>
                <a:cs typeface="+mn-cs"/>
              </a:rPr>
              <a:t>  </a:t>
            </a:r>
            <a:r>
              <a:rPr kumimoji="0" lang="fr-BE" altLang="x-none" sz="1000" b="1" u="none" strike="noStrike" kern="1200" cap="none" spc="0" normalizeH="0" baseline="0" dirty="0">
                <a:ln>
                  <a:noFill/>
                </a:ln>
                <a:solidFill>
                  <a:schemeClr val="bg1"/>
                </a:solidFill>
                <a:effectLst/>
                <a:uLnTx/>
                <a:uFillTx/>
                <a:latin typeface="+mn-lt"/>
                <a:ea typeface="ＭＳ Ｐゴシック" charset="-128"/>
                <a:cs typeface="+mn-cs"/>
              </a:rPr>
              <a:t>Volume 1: </a:t>
            </a:r>
            <a:r>
              <a:rPr kumimoji="0" lang="fr-BE" altLang="x-none" sz="1000" b="1" u="none" strike="noStrike" kern="1200" cap="none" spc="0" normalizeH="0" baseline="0" dirty="0" err="1">
                <a:ln>
                  <a:noFill/>
                </a:ln>
                <a:solidFill>
                  <a:schemeClr val="bg1"/>
                </a:solidFill>
                <a:effectLst/>
                <a:uLnTx/>
                <a:uFillTx/>
                <a:latin typeface="+mn-lt"/>
                <a:ea typeface="ＭＳ Ｐゴシック" charset="-128"/>
                <a:cs typeface="+mn-cs"/>
              </a:rPr>
              <a:t>Synthesis</a:t>
            </a:r>
            <a:r>
              <a:rPr kumimoji="0" lang="fr-BE" altLang="x-none" sz="1000" b="1" u="none" strike="noStrike" kern="1200" cap="none" spc="0" normalizeH="0" baseline="0" dirty="0">
                <a:ln>
                  <a:noFill/>
                </a:ln>
                <a:solidFill>
                  <a:schemeClr val="bg1"/>
                </a:solidFill>
                <a:effectLst/>
                <a:uLnTx/>
                <a:uFillTx/>
                <a:latin typeface="+mn-lt"/>
                <a:ea typeface="ＭＳ Ｐゴシック" charset="-128"/>
                <a:cs typeface="+mn-cs"/>
              </a:rPr>
              <a:t> </a:t>
            </a:r>
            <a:r>
              <a:rPr kumimoji="0" lang="fr-BE" altLang="x-none" sz="1000" b="1" u="none" strike="noStrike" kern="1200" cap="none" spc="0" normalizeH="0" baseline="0" dirty="0" err="1">
                <a:ln>
                  <a:noFill/>
                </a:ln>
                <a:solidFill>
                  <a:schemeClr val="bg1"/>
                </a:solidFill>
                <a:effectLst/>
                <a:uLnTx/>
                <a:uFillTx/>
                <a:latin typeface="+mn-lt"/>
                <a:ea typeface="ＭＳ Ｐゴシック" charset="-128"/>
                <a:cs typeface="+mn-cs"/>
              </a:rPr>
              <a:t>Analysis</a:t>
            </a:r>
            <a:r>
              <a:rPr kumimoji="0" lang="fr-BE" altLang="x-none" sz="1000" b="1" u="none" strike="noStrike" kern="1200" cap="none" spc="0" normalizeH="0" baseline="0" dirty="0">
                <a:ln>
                  <a:noFill/>
                </a:ln>
                <a:solidFill>
                  <a:schemeClr val="bg1"/>
                </a:solidFill>
                <a:effectLst/>
                <a:uLnTx/>
                <a:uFillTx/>
                <a:latin typeface="+mn-lt"/>
                <a:ea typeface="ＭＳ Ｐゴシック" charset="-128"/>
                <a:cs typeface="+mn-cs"/>
              </a:rPr>
              <a:t> of   </a:t>
            </a:r>
            <a:r>
              <a:rPr kumimoji="0" lang="fr-BE" altLang="x-none" sz="1000" b="1" u="none" strike="noStrike" kern="1200" cap="none" spc="0" normalizeH="0" baseline="0" dirty="0" err="1">
                <a:ln>
                  <a:noFill/>
                </a:ln>
                <a:solidFill>
                  <a:schemeClr val="bg1"/>
                </a:solidFill>
                <a:effectLst/>
                <a:uLnTx/>
                <a:uFillTx/>
                <a:latin typeface="+mn-lt"/>
                <a:ea typeface="ＭＳ Ｐゴシック" charset="-128"/>
                <a:cs typeface="+mn-cs"/>
              </a:rPr>
              <a:t>Findings</a:t>
            </a:r>
            <a:r>
              <a:rPr kumimoji="0" lang="fr-BE" altLang="x-none" sz="1000" b="1" u="none" strike="noStrike" kern="1200" cap="none" spc="0" normalizeH="0" baseline="0" dirty="0">
                <a:ln>
                  <a:noFill/>
                </a:ln>
                <a:solidFill>
                  <a:schemeClr val="bg1"/>
                </a:solidFill>
                <a:effectLst/>
                <a:uLnTx/>
                <a:uFillTx/>
                <a:latin typeface="+mn-lt"/>
                <a:ea typeface="ＭＳ Ｐゴシック" charset="-128"/>
                <a:cs typeface="+mn-cs"/>
              </a:rPr>
              <a:t>, Conclusions &amp; </a:t>
            </a:r>
            <a:r>
              <a:rPr kumimoji="0" lang="fr-BE" altLang="x-none" sz="1000" b="1" u="none" strike="noStrike" kern="1200" cap="none" spc="0" normalizeH="0" baseline="0" dirty="0" err="1">
                <a:ln>
                  <a:noFill/>
                </a:ln>
                <a:solidFill>
                  <a:schemeClr val="bg1"/>
                </a:solidFill>
                <a:effectLst/>
                <a:uLnTx/>
                <a:uFillTx/>
                <a:latin typeface="+mn-lt"/>
                <a:ea typeface="ＭＳ Ｐゴシック" charset="-128"/>
                <a:cs typeface="+mn-cs"/>
              </a:rPr>
              <a:t>Recommendations</a:t>
            </a:r>
            <a:r>
              <a:rPr kumimoji="0" lang="fr-BE" altLang="x-none" sz="1000" b="1" u="none" strike="noStrike" kern="1200" cap="none" spc="0" normalizeH="0" baseline="0" dirty="0">
                <a:ln>
                  <a:noFill/>
                </a:ln>
                <a:solidFill>
                  <a:schemeClr val="bg1"/>
                </a:solidFill>
                <a:effectLst/>
                <a:uLnTx/>
                <a:uFillTx/>
                <a:latin typeface="+mn-lt"/>
                <a:ea typeface="ＭＳ Ｐゴシック" charset="-128"/>
                <a:cs typeface="+mn-cs"/>
              </a:rPr>
              <a:t> of </a:t>
            </a:r>
            <a:r>
              <a:rPr kumimoji="0" lang="fr-BE" altLang="x-none" sz="1000" b="1" u="none" strike="noStrike" kern="1200" cap="none" spc="0" normalizeH="0" baseline="0" dirty="0" err="1">
                <a:ln>
                  <a:noFill/>
                </a:ln>
                <a:solidFill>
                  <a:schemeClr val="bg1"/>
                </a:solidFill>
                <a:effectLst/>
                <a:uLnTx/>
                <a:uFillTx/>
                <a:latin typeface="+mn-lt"/>
                <a:ea typeface="ＭＳ Ｐゴシック" charset="-128"/>
                <a:cs typeface="+mn-cs"/>
              </a:rPr>
              <a:t>seven</a:t>
            </a:r>
            <a:r>
              <a:rPr kumimoji="0" lang="fr-BE" altLang="x-none" sz="1000" b="1" u="none" strike="noStrike" kern="1200" cap="none" spc="0" normalizeH="0" baseline="0" dirty="0">
                <a:ln>
                  <a:noFill/>
                </a:ln>
                <a:solidFill>
                  <a:schemeClr val="bg1"/>
                </a:solidFill>
                <a:effectLst/>
                <a:uLnTx/>
                <a:uFillTx/>
                <a:latin typeface="+mn-lt"/>
                <a:ea typeface="ＭＳ Ｐゴシック" charset="-128"/>
                <a:cs typeface="+mn-cs"/>
              </a:rPr>
              <a:t> country </a:t>
            </a:r>
            <a:r>
              <a:rPr kumimoji="0" lang="fr-BE" altLang="x-none" sz="1000" b="1" u="none" strike="noStrike" kern="1200" cap="none" spc="0" normalizeH="0" baseline="0" dirty="0" err="1">
                <a:ln>
                  <a:noFill/>
                </a:ln>
                <a:solidFill>
                  <a:schemeClr val="bg1"/>
                </a:solidFill>
                <a:effectLst/>
                <a:uLnTx/>
                <a:uFillTx/>
                <a:latin typeface="+mn-lt"/>
                <a:ea typeface="ＭＳ Ｐゴシック" charset="-128"/>
                <a:cs typeface="+mn-cs"/>
              </a:rPr>
              <a:t>evaluations</a:t>
            </a:r>
            <a:r>
              <a:rPr kumimoji="0" lang="fr-BE" altLang="x-none" sz="1000" b="1" u="none" strike="noStrike" kern="1200" cap="none" spc="0" normalizeH="0" baseline="0" dirty="0">
                <a:ln>
                  <a:noFill/>
                </a:ln>
                <a:solidFill>
                  <a:schemeClr val="bg1"/>
                </a:solidFill>
                <a:effectLst/>
                <a:uLnTx/>
                <a:uFillTx/>
                <a:latin typeface="+mn-lt"/>
                <a:ea typeface="ＭＳ Ｐゴシック" charset="-128"/>
                <a:cs typeface="+mn-cs"/>
              </a:rPr>
              <a:t>    </a:t>
            </a:r>
            <a:endParaRPr kumimoji="0" lang="fr-BE" altLang="x-none" sz="1000" b="0" u="none" strike="noStrike" kern="1200" cap="none" spc="0" normalizeH="0" baseline="0" dirty="0">
              <a:ln>
                <a:noFill/>
              </a:ln>
              <a:solidFill>
                <a:schemeClr val="bg1"/>
              </a:solidFill>
              <a:effectLst/>
              <a:uLnTx/>
              <a:uFillTx/>
              <a:latin typeface="+mn-lt"/>
              <a:ea typeface="ＭＳ Ｐゴシック" charset="-128"/>
              <a:cs typeface="+mn-cs"/>
            </a:endParaRPr>
          </a:p>
          <a:p>
            <a:pPr marL="0" marR="0" lvl="0" indent="0" defTabSz="914400" rtl="0" eaLnBrk="0" fontAlgn="base" latinLnBrk="0" hangingPunct="0">
              <a:lnSpc>
                <a:spcPct val="100000"/>
              </a:lnSpc>
              <a:spcBef>
                <a:spcPct val="0"/>
              </a:spcBef>
              <a:spcAft>
                <a:spcPct val="0"/>
              </a:spcAft>
              <a:buClrTx/>
              <a:buSzTx/>
              <a:buFontTx/>
              <a:buNone/>
              <a:tabLst/>
              <a:defRPr/>
            </a:pPr>
            <a:r>
              <a:rPr kumimoji="0" lang="fr-BE" altLang="x-none" sz="1000" b="0" u="none" strike="noStrike" kern="1200" cap="none" spc="0" normalizeH="0" baseline="0" dirty="0">
                <a:ln>
                  <a:noFill/>
                </a:ln>
                <a:solidFill>
                  <a:schemeClr val="bg1"/>
                </a:solidFill>
                <a:effectLst/>
                <a:uLnTx/>
                <a:uFillTx/>
                <a:latin typeface="+mn-lt"/>
                <a:ea typeface="ＭＳ Ｐゴシック" charset="-128"/>
                <a:cs typeface="+mn-cs"/>
              </a:rPr>
              <a:t>http://capacity4dev.ec.europa.eu/sites/default/files/file/17/02/2015_-_1338/synthesis_of_bs_evaluations_final-9_dec_b_volume_one.docx</a:t>
            </a:r>
          </a:p>
          <a:p>
            <a:pPr marL="0" marR="0" lvl="0" indent="0" defTabSz="914400" rtl="0" eaLnBrk="0" fontAlgn="base" latinLnBrk="0" hangingPunct="0">
              <a:lnSpc>
                <a:spcPct val="100000"/>
              </a:lnSpc>
              <a:spcBef>
                <a:spcPct val="0"/>
              </a:spcBef>
              <a:spcAft>
                <a:spcPct val="0"/>
              </a:spcAft>
              <a:buClrTx/>
              <a:buSzTx/>
              <a:buFontTx/>
              <a:buNone/>
              <a:tabLst/>
              <a:defRPr/>
            </a:pPr>
            <a:endParaRPr kumimoji="0" lang="fr-BE" altLang="x-none" sz="1000" b="0" u="none" strike="noStrike" kern="1200" cap="none" spc="0" normalizeH="0" baseline="0" dirty="0">
              <a:ln>
                <a:noFill/>
              </a:ln>
              <a:solidFill>
                <a:schemeClr val="bg1"/>
              </a:solidFill>
              <a:effectLst/>
              <a:uLnTx/>
              <a:uFillTx/>
              <a:latin typeface="+mn-lt"/>
              <a:ea typeface="ＭＳ Ｐゴシック" charset="-128"/>
              <a:cs typeface="+mn-cs"/>
            </a:endParaRPr>
          </a:p>
        </p:txBody>
      </p:sp>
    </p:spTree>
    <p:extLst>
      <p:ext uri="{BB962C8B-B14F-4D97-AF65-F5344CB8AC3E}">
        <p14:creationId xmlns:p14="http://schemas.microsoft.com/office/powerpoint/2010/main" val="2086488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a:solidFill>
                  <a:srgbClr val="004494"/>
                </a:solidFill>
                <a:latin typeface="+mn-lt"/>
              </a:rPr>
              <a:t>Plan Module 10</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Rapport final</a:t>
            </a:r>
          </a:p>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Evaluation de l’appui budgétaire</a:t>
            </a:r>
          </a:p>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Synthèse des évaluations pays</a:t>
            </a:r>
          </a:p>
          <a:p>
            <a:pPr marL="360363" lvl="1" indent="-360363">
              <a:lnSpc>
                <a:spcPct val="130000"/>
              </a:lnSpc>
              <a:spcBef>
                <a:spcPts val="1200"/>
              </a:spcBef>
              <a:spcAft>
                <a:spcPts val="1200"/>
              </a:spcAft>
              <a:buClrTx/>
              <a:buFontTx/>
              <a:buAutoNum type="arabicPeriod"/>
              <a:defRPr/>
            </a:pPr>
            <a:r>
              <a:rPr lang="fr-BE" cap="all" dirty="0">
                <a:solidFill>
                  <a:srgbClr val="C00000"/>
                </a:solidFill>
                <a:ea typeface="+mn-ea"/>
                <a:cs typeface="+mn-cs"/>
              </a:rPr>
              <a:t>Audit</a:t>
            </a:r>
          </a:p>
          <a:p>
            <a:pPr marL="360363" indent="-360363">
              <a:spcBef>
                <a:spcPts val="1200"/>
              </a:spcBef>
              <a:spcAft>
                <a:spcPts val="1200"/>
              </a:spcAft>
              <a:buClrTx/>
              <a:buFontTx/>
              <a:buAutoNum type="arabicPeriod"/>
            </a:pPr>
            <a:endParaRPr lang="fr-BE" sz="2000" i="0" dirty="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25</a:t>
            </a:fld>
            <a:endParaRPr lang="fr-BE" sz="1100" b="1">
              <a:solidFill>
                <a:schemeClr val="bg1"/>
              </a:solidFill>
              <a:latin typeface="+mn-lt"/>
            </a:endParaRPr>
          </a:p>
        </p:txBody>
      </p:sp>
    </p:spTree>
    <p:extLst>
      <p:ext uri="{BB962C8B-B14F-4D97-AF65-F5344CB8AC3E}">
        <p14:creationId xmlns:p14="http://schemas.microsoft.com/office/powerpoint/2010/main" val="730201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68760"/>
            <a:ext cx="8460000" cy="773278"/>
          </a:xfrm>
        </p:spPr>
        <p:txBody>
          <a:bodyPr/>
          <a:lstStyle/>
          <a:p>
            <a:pPr marL="0"/>
            <a:r>
              <a:rPr lang="fr-BE" sz="2800" cap="all" dirty="0">
                <a:solidFill>
                  <a:srgbClr val="004494"/>
                </a:solidFill>
                <a:latin typeface="+mn-lt"/>
              </a:rPr>
              <a:t>Audit des opérations d’AB</a:t>
            </a: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3429000"/>
            <a:ext cx="8460000" cy="29523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600"/>
              </a:spcBef>
              <a:spcAft>
                <a:spcPts val="1200"/>
              </a:spcAft>
              <a:buClr>
                <a:srgbClr val="004494"/>
              </a:buClr>
              <a:buSzPct val="100000"/>
              <a:buFont typeface="EC Square Sans Pro" panose="020B0506040000020004" pitchFamily="34" charset="0"/>
              <a:buChar char="‣"/>
              <a:defRPr/>
            </a:pPr>
            <a:r>
              <a:rPr lang="fr-BE" dirty="0">
                <a:solidFill>
                  <a:srgbClr val="004494"/>
                </a:solidFill>
                <a:ea typeface="+mj-ea"/>
                <a:cs typeface="+mj-cs"/>
              </a:rPr>
              <a:t>Institutions supérieures de contrôle nationales</a:t>
            </a:r>
          </a:p>
          <a:p>
            <a:pPr marL="355600" lvl="1" indent="-355600" defTabSz="457200">
              <a:lnSpc>
                <a:spcPct val="110000"/>
              </a:lnSpc>
              <a:spcBef>
                <a:spcPts val="600"/>
              </a:spcBef>
              <a:spcAft>
                <a:spcPts val="1200"/>
              </a:spcAft>
              <a:buClr>
                <a:srgbClr val="004494"/>
              </a:buClr>
              <a:buSzPct val="100000"/>
              <a:buFont typeface="EC Square Sans Pro" panose="020B0506040000020004" pitchFamily="34" charset="0"/>
              <a:buChar char="‣"/>
              <a:defRPr/>
            </a:pPr>
            <a:r>
              <a:rPr lang="fr-BE" dirty="0">
                <a:solidFill>
                  <a:srgbClr val="004494"/>
                </a:solidFill>
                <a:ea typeface="+mj-ea"/>
                <a:cs typeface="+mj-cs"/>
              </a:rPr>
              <a:t>Vérification par l’UE du dépôt sur le compte du Trésor</a:t>
            </a:r>
          </a:p>
          <a:p>
            <a:pPr marL="355600" lvl="1" indent="-355600" defTabSz="457200">
              <a:lnSpc>
                <a:spcPct val="110000"/>
              </a:lnSpc>
              <a:spcBef>
                <a:spcPts val="600"/>
              </a:spcBef>
              <a:spcAft>
                <a:spcPts val="1200"/>
              </a:spcAft>
              <a:buClr>
                <a:srgbClr val="004494"/>
              </a:buClr>
              <a:buSzPct val="100000"/>
              <a:buFont typeface="EC Square Sans Pro" panose="020B0506040000020004" pitchFamily="34" charset="0"/>
              <a:buChar char="‣"/>
              <a:defRPr/>
            </a:pPr>
            <a:r>
              <a:rPr lang="fr-BE" dirty="0">
                <a:solidFill>
                  <a:srgbClr val="004494"/>
                </a:solidFill>
                <a:ea typeface="+mj-ea"/>
                <a:cs typeface="+mj-cs"/>
              </a:rPr>
              <a:t>Activités complémentaires auditées par l’UE</a:t>
            </a:r>
          </a:p>
          <a:p>
            <a:pPr marL="355600" lvl="1" indent="-355600" defTabSz="457200">
              <a:lnSpc>
                <a:spcPct val="110000"/>
              </a:lnSpc>
              <a:spcBef>
                <a:spcPts val="600"/>
              </a:spcBef>
              <a:spcAft>
                <a:spcPts val="1200"/>
              </a:spcAft>
              <a:buClr>
                <a:srgbClr val="004494"/>
              </a:buClr>
              <a:buSzPct val="100000"/>
              <a:buFont typeface="EC Square Sans Pro" panose="020B0506040000020004" pitchFamily="34" charset="0"/>
              <a:buChar char="‣"/>
              <a:defRPr/>
            </a:pPr>
            <a:r>
              <a:rPr lang="fr-BE" dirty="0">
                <a:solidFill>
                  <a:srgbClr val="004494"/>
                </a:solidFill>
                <a:ea typeface="+mj-ea"/>
                <a:cs typeface="+mj-cs"/>
              </a:rPr>
              <a:t>Dans le cas d’AB ciblé: audit des lignes budgétaires correspondantes (paiement ex-post)</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26</a:t>
            </a:fld>
            <a:endParaRPr lang="fr-BE" sz="1100" b="1" dirty="0">
              <a:solidFill>
                <a:schemeClr val="bg1"/>
              </a:solidFill>
              <a:latin typeface="+mn-lt"/>
            </a:endParaRPr>
          </a:p>
        </p:txBody>
      </p:sp>
      <p:sp>
        <p:nvSpPr>
          <p:cNvPr id="6" name="Rechthoek 4">
            <a:extLst>
              <a:ext uri="{FF2B5EF4-FFF2-40B4-BE49-F238E27FC236}">
                <a16:creationId xmlns:a16="http://schemas.microsoft.com/office/drawing/2014/main" id="{750A79D6-9B85-4E1F-AB39-C6050BD6D871}"/>
              </a:ext>
            </a:extLst>
          </p:cNvPr>
          <p:cNvSpPr/>
          <p:nvPr/>
        </p:nvSpPr>
        <p:spPr>
          <a:xfrm>
            <a:off x="234970" y="2204864"/>
            <a:ext cx="8657510" cy="904863"/>
          </a:xfrm>
          <a:prstGeom prst="rect">
            <a:avLst/>
          </a:prstGeom>
        </p:spPr>
        <p:txBody>
          <a:bodyPr wrap="square">
            <a:spAutoFit/>
          </a:bodyPr>
          <a:lstStyle/>
          <a:p>
            <a:pPr lvl="0" algn="ctr">
              <a:spcBef>
                <a:spcPct val="20000"/>
              </a:spcBef>
              <a:buClr>
                <a:srgbClr val="FFFFFF"/>
              </a:buClr>
            </a:pPr>
            <a:r>
              <a:rPr lang="fr-BE" sz="2400" b="1" dirty="0">
                <a:solidFill>
                  <a:srgbClr val="004494"/>
                </a:solidFill>
                <a:latin typeface="+mn-lt"/>
                <a:ea typeface="+mj-ea"/>
                <a:cs typeface="+mj-cs"/>
              </a:rPr>
              <a:t>Audit des opérations d’AB : </a:t>
            </a:r>
          </a:p>
          <a:p>
            <a:pPr lvl="0" algn="ctr">
              <a:spcBef>
                <a:spcPct val="20000"/>
              </a:spcBef>
              <a:buClr>
                <a:srgbClr val="FFFFFF"/>
              </a:buClr>
            </a:pPr>
            <a:r>
              <a:rPr lang="fr-BE" sz="2400" b="1" dirty="0">
                <a:solidFill>
                  <a:srgbClr val="004494"/>
                </a:solidFill>
                <a:latin typeface="+mn-lt"/>
                <a:ea typeface="+mj-ea"/>
                <a:cs typeface="+mj-cs"/>
              </a:rPr>
              <a:t>Est-ce possible ? Comment ?</a:t>
            </a:r>
          </a:p>
        </p:txBody>
      </p:sp>
    </p:spTree>
    <p:extLst>
      <p:ext uri="{BB962C8B-B14F-4D97-AF65-F5344CB8AC3E}">
        <p14:creationId xmlns:p14="http://schemas.microsoft.com/office/powerpoint/2010/main" val="3258897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68760"/>
            <a:ext cx="8460000" cy="773278"/>
          </a:xfrm>
        </p:spPr>
        <p:txBody>
          <a:bodyPr/>
          <a:lstStyle/>
          <a:p>
            <a:pPr marL="0"/>
            <a:r>
              <a:rPr lang="fr-BE" altLang="en-US" sz="2800" cap="all" dirty="0">
                <a:solidFill>
                  <a:srgbClr val="004494"/>
                </a:solidFill>
                <a:latin typeface="+mn-lt"/>
              </a:rPr>
              <a:t>Cour des comptes européenne</a:t>
            </a:r>
            <a:endParaRPr lang="fr-BE" sz="28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27</a:t>
            </a:fld>
            <a:endParaRPr lang="fr-BE" sz="1100" b="1" dirty="0">
              <a:solidFill>
                <a:schemeClr val="bg1"/>
              </a:solidFill>
              <a:latin typeface="+mn-lt"/>
            </a:endParaRPr>
          </a:p>
        </p:txBody>
      </p:sp>
      <p:sp>
        <p:nvSpPr>
          <p:cNvPr id="4" name="Forme libre : forme 3">
            <a:extLst>
              <a:ext uri="{FF2B5EF4-FFF2-40B4-BE49-F238E27FC236}">
                <a16:creationId xmlns:a16="http://schemas.microsoft.com/office/drawing/2014/main" id="{68082234-9F11-47EB-9E2B-88AA68C72B13}"/>
              </a:ext>
            </a:extLst>
          </p:cNvPr>
          <p:cNvSpPr/>
          <p:nvPr/>
        </p:nvSpPr>
        <p:spPr>
          <a:xfrm>
            <a:off x="3418886" y="3166318"/>
            <a:ext cx="2160000" cy="2160000"/>
          </a:xfrm>
          <a:custGeom>
            <a:avLst/>
            <a:gdLst>
              <a:gd name="connsiteX0" fmla="*/ 0 w 1947874"/>
              <a:gd name="connsiteY0" fmla="*/ 831098 h 1662195"/>
              <a:gd name="connsiteX1" fmla="*/ 973937 w 1947874"/>
              <a:gd name="connsiteY1" fmla="*/ 0 h 1662195"/>
              <a:gd name="connsiteX2" fmla="*/ 1947874 w 1947874"/>
              <a:gd name="connsiteY2" fmla="*/ 831098 h 1662195"/>
              <a:gd name="connsiteX3" fmla="*/ 973937 w 1947874"/>
              <a:gd name="connsiteY3" fmla="*/ 1662196 h 1662195"/>
              <a:gd name="connsiteX4" fmla="*/ 0 w 1947874"/>
              <a:gd name="connsiteY4" fmla="*/ 831098 h 16621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7874" h="1662195">
                <a:moveTo>
                  <a:pt x="0" y="831098"/>
                </a:moveTo>
                <a:cubicBezTo>
                  <a:pt x="0" y="372095"/>
                  <a:pt x="436046" y="0"/>
                  <a:pt x="973937" y="0"/>
                </a:cubicBezTo>
                <a:cubicBezTo>
                  <a:pt x="1511828" y="0"/>
                  <a:pt x="1947874" y="372095"/>
                  <a:pt x="1947874" y="831098"/>
                </a:cubicBezTo>
                <a:cubicBezTo>
                  <a:pt x="1947874" y="1290101"/>
                  <a:pt x="1511828" y="1662196"/>
                  <a:pt x="973937" y="1662196"/>
                </a:cubicBezTo>
                <a:cubicBezTo>
                  <a:pt x="436046" y="1662196"/>
                  <a:pt x="0" y="1290101"/>
                  <a:pt x="0" y="831098"/>
                </a:cubicBezTo>
                <a:close/>
              </a:path>
            </a:pathLst>
          </a:custGeom>
          <a:solidFill>
            <a:srgbClr val="0F5494"/>
          </a:solidFill>
        </p:spPr>
        <p:style>
          <a:lnRef idx="2">
            <a:schemeClr val="lt1">
              <a:hueOff val="0"/>
              <a:satOff val="0"/>
              <a:lumOff val="0"/>
              <a:alphaOff val="0"/>
            </a:schemeClr>
          </a:lnRef>
          <a:fillRef idx="1">
            <a:schemeClr val="accent4">
              <a:shade val="80000"/>
              <a:hueOff val="0"/>
              <a:satOff val="0"/>
              <a:lumOff val="0"/>
              <a:alphaOff val="0"/>
            </a:schemeClr>
          </a:fillRef>
          <a:effectRef idx="0">
            <a:schemeClr val="accent4">
              <a:shade val="80000"/>
              <a:hueOff val="0"/>
              <a:satOff val="0"/>
              <a:lumOff val="0"/>
              <a:alphaOff val="0"/>
            </a:schemeClr>
          </a:effectRef>
          <a:fontRef idx="minor">
            <a:schemeClr val="lt1"/>
          </a:fontRef>
        </p:style>
        <p:txBody>
          <a:bodyPr spcFirstLastPara="0" vert="horz" wrap="square" lIns="285260" tIns="261203" rIns="285260" bIns="261203" numCol="1" spcCol="1270" anchor="ctr" anchorCtr="0">
            <a:noAutofit/>
          </a:bodyPr>
          <a:lstStyle/>
          <a:p>
            <a:pPr marL="0" lvl="0" indent="0" algn="ctr" defTabSz="622300">
              <a:lnSpc>
                <a:spcPct val="90000"/>
              </a:lnSpc>
              <a:spcBef>
                <a:spcPct val="0"/>
              </a:spcBef>
              <a:spcAft>
                <a:spcPct val="35000"/>
              </a:spcAft>
              <a:buNone/>
            </a:pPr>
            <a:r>
              <a:rPr lang="fr-BE" sz="1400" b="1" kern="1200" noProof="0" dirty="0"/>
              <a:t>La Cour des comptes européenne est l’auditeur externe et indépendant de l’UE</a:t>
            </a:r>
          </a:p>
        </p:txBody>
      </p:sp>
      <p:sp>
        <p:nvSpPr>
          <p:cNvPr id="15" name="Forme libre : forme 14">
            <a:extLst>
              <a:ext uri="{FF2B5EF4-FFF2-40B4-BE49-F238E27FC236}">
                <a16:creationId xmlns:a16="http://schemas.microsoft.com/office/drawing/2014/main" id="{E34DEF0C-6A0A-4A84-B71B-80FB0DFAE1CA}"/>
              </a:ext>
            </a:extLst>
          </p:cNvPr>
          <p:cNvSpPr/>
          <p:nvPr/>
        </p:nvSpPr>
        <p:spPr>
          <a:xfrm rot="58590">
            <a:off x="3132574" y="4066318"/>
            <a:ext cx="360000" cy="360000"/>
          </a:xfrm>
          <a:custGeom>
            <a:avLst/>
            <a:gdLst>
              <a:gd name="connsiteX0" fmla="*/ 0 w 381048"/>
              <a:gd name="connsiteY0" fmla="*/ 99093 h 495464"/>
              <a:gd name="connsiteX1" fmla="*/ 190524 w 381048"/>
              <a:gd name="connsiteY1" fmla="*/ 99093 h 495464"/>
              <a:gd name="connsiteX2" fmla="*/ 190524 w 381048"/>
              <a:gd name="connsiteY2" fmla="*/ 0 h 495464"/>
              <a:gd name="connsiteX3" fmla="*/ 381048 w 381048"/>
              <a:gd name="connsiteY3" fmla="*/ 247732 h 495464"/>
              <a:gd name="connsiteX4" fmla="*/ 190524 w 381048"/>
              <a:gd name="connsiteY4" fmla="*/ 495464 h 495464"/>
              <a:gd name="connsiteX5" fmla="*/ 190524 w 381048"/>
              <a:gd name="connsiteY5" fmla="*/ 396371 h 495464"/>
              <a:gd name="connsiteX6" fmla="*/ 0 w 381048"/>
              <a:gd name="connsiteY6" fmla="*/ 396371 h 495464"/>
              <a:gd name="connsiteX7" fmla="*/ 0 w 381048"/>
              <a:gd name="connsiteY7" fmla="*/ 99093 h 495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48" h="495464">
                <a:moveTo>
                  <a:pt x="381048" y="396371"/>
                </a:moveTo>
                <a:lnTo>
                  <a:pt x="190524" y="396371"/>
                </a:lnTo>
                <a:lnTo>
                  <a:pt x="190524" y="495464"/>
                </a:lnTo>
                <a:lnTo>
                  <a:pt x="0" y="247732"/>
                </a:lnTo>
                <a:lnTo>
                  <a:pt x="190524" y="0"/>
                </a:lnTo>
                <a:lnTo>
                  <a:pt x="190524" y="99093"/>
                </a:lnTo>
                <a:lnTo>
                  <a:pt x="381048" y="99093"/>
                </a:lnTo>
                <a:lnTo>
                  <a:pt x="381048" y="396371"/>
                </a:lnTo>
                <a:close/>
              </a:path>
            </a:pathLst>
          </a:custGeom>
          <a:solidFill>
            <a:srgbClr val="0F5494"/>
          </a:solidFill>
        </p:spPr>
        <p:style>
          <a:lnRef idx="0">
            <a:schemeClr val="accent4">
              <a:shade val="90000"/>
              <a:hueOff val="0"/>
              <a:satOff val="0"/>
              <a:lumOff val="58383"/>
              <a:alphaOff val="0"/>
            </a:schemeClr>
          </a:lnRef>
          <a:fillRef idx="1">
            <a:scrgbClr r="0" g="0" b="0"/>
          </a:fillRef>
          <a:effectRef idx="0">
            <a:schemeClr val="accent4">
              <a:shade val="90000"/>
              <a:hueOff val="0"/>
              <a:satOff val="0"/>
              <a:lumOff val="58383"/>
              <a:alphaOff val="0"/>
            </a:schemeClr>
          </a:effectRef>
          <a:fontRef idx="minor">
            <a:schemeClr val="lt1"/>
          </a:fontRef>
        </p:style>
        <p:txBody>
          <a:bodyPr spcFirstLastPara="0" vert="horz" wrap="square" lIns="114314" tIns="99093" rIns="0" bIns="99093" numCol="1" spcCol="1270" anchor="ctr" anchorCtr="0">
            <a:noAutofit/>
          </a:bodyPr>
          <a:lstStyle/>
          <a:p>
            <a:pPr marL="0" lvl="0" indent="0" algn="ctr" defTabSz="933450">
              <a:lnSpc>
                <a:spcPct val="90000"/>
              </a:lnSpc>
              <a:spcBef>
                <a:spcPct val="0"/>
              </a:spcBef>
              <a:spcAft>
                <a:spcPct val="35000"/>
              </a:spcAft>
              <a:buNone/>
            </a:pPr>
            <a:endParaRPr lang="fr-BE" sz="2100" kern="1200" noProof="0" dirty="0"/>
          </a:p>
        </p:txBody>
      </p:sp>
      <p:sp>
        <p:nvSpPr>
          <p:cNvPr id="18" name="Rounded Rectangle 4">
            <a:extLst>
              <a:ext uri="{FF2B5EF4-FFF2-40B4-BE49-F238E27FC236}">
                <a16:creationId xmlns:a16="http://schemas.microsoft.com/office/drawing/2014/main" id="{1768780F-BCE5-4FCA-A358-E5820A263A00}"/>
              </a:ext>
            </a:extLst>
          </p:cNvPr>
          <p:cNvSpPr/>
          <p:nvPr/>
        </p:nvSpPr>
        <p:spPr bwMode="auto">
          <a:xfrm>
            <a:off x="2662886" y="2132856"/>
            <a:ext cx="3672000" cy="684000"/>
          </a:xfrm>
          <a:prstGeom prst="roundRect">
            <a:avLst/>
          </a:prstGeom>
          <a:solidFill>
            <a:srgbClr val="1FACE0"/>
          </a:solidFill>
          <a:ln>
            <a:no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algn="ctr" eaLnBrk="1" hangingPunct="1">
              <a:defRPr/>
            </a:pPr>
            <a:r>
              <a:rPr lang="fr-BE" sz="1400" b="1" dirty="0">
                <a:solidFill>
                  <a:schemeClr val="bg1"/>
                </a:solidFill>
              </a:rPr>
              <a:t>Assure le contrôle des finances communautaires</a:t>
            </a:r>
          </a:p>
        </p:txBody>
      </p:sp>
      <p:sp>
        <p:nvSpPr>
          <p:cNvPr id="19" name="Rounded Rectangle 4">
            <a:extLst>
              <a:ext uri="{FF2B5EF4-FFF2-40B4-BE49-F238E27FC236}">
                <a16:creationId xmlns:a16="http://schemas.microsoft.com/office/drawing/2014/main" id="{8B6F7D48-FA05-4589-9803-78B3E3F422B4}"/>
              </a:ext>
            </a:extLst>
          </p:cNvPr>
          <p:cNvSpPr/>
          <p:nvPr/>
        </p:nvSpPr>
        <p:spPr bwMode="auto">
          <a:xfrm>
            <a:off x="179512" y="3742318"/>
            <a:ext cx="2880000" cy="1008000"/>
          </a:xfrm>
          <a:prstGeom prst="roundRect">
            <a:avLst/>
          </a:prstGeom>
          <a:solidFill>
            <a:srgbClr val="FDB932"/>
          </a:solidFill>
          <a:ln>
            <a:no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marL="3175" algn="ctr" eaLnBrk="1" hangingPunct="1">
              <a:defRPr/>
            </a:pPr>
            <a:r>
              <a:rPr lang="fr-BE" sz="1400" b="1" dirty="0">
                <a:solidFill>
                  <a:schemeClr val="bg1"/>
                </a:solidFill>
              </a:rPr>
              <a:t>Joue le rôle de gardienne indépendant des intérêts financiers des citoyens de l’Union</a:t>
            </a:r>
          </a:p>
        </p:txBody>
      </p:sp>
      <p:sp>
        <p:nvSpPr>
          <p:cNvPr id="21" name="Rounded Rectangle 4">
            <a:extLst>
              <a:ext uri="{FF2B5EF4-FFF2-40B4-BE49-F238E27FC236}">
                <a16:creationId xmlns:a16="http://schemas.microsoft.com/office/drawing/2014/main" id="{9875A4DA-4E90-4D41-8A8F-58C89747A7D8}"/>
              </a:ext>
            </a:extLst>
          </p:cNvPr>
          <p:cNvSpPr/>
          <p:nvPr/>
        </p:nvSpPr>
        <p:spPr bwMode="auto">
          <a:xfrm>
            <a:off x="5901300" y="3742318"/>
            <a:ext cx="2880000" cy="1008000"/>
          </a:xfrm>
          <a:prstGeom prst="roundRect">
            <a:avLst/>
          </a:prstGeom>
          <a:solidFill>
            <a:srgbClr val="89C765"/>
          </a:solidFill>
          <a:ln>
            <a:no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lvl="0" algn="ctr" defTabSz="622300">
              <a:lnSpc>
                <a:spcPct val="90000"/>
              </a:lnSpc>
              <a:spcAft>
                <a:spcPct val="35000"/>
              </a:spcAft>
            </a:pPr>
            <a:r>
              <a:rPr lang="fr-BE" sz="1400" b="1" dirty="0">
                <a:solidFill>
                  <a:schemeClr val="bg1"/>
                </a:solidFill>
              </a:rPr>
              <a:t>Contribue à l’amélioration de la gestion financière européenne</a:t>
            </a:r>
          </a:p>
        </p:txBody>
      </p:sp>
      <p:sp>
        <p:nvSpPr>
          <p:cNvPr id="22" name="Rounded Rectangle 4">
            <a:extLst>
              <a:ext uri="{FF2B5EF4-FFF2-40B4-BE49-F238E27FC236}">
                <a16:creationId xmlns:a16="http://schemas.microsoft.com/office/drawing/2014/main" id="{1BB49868-AC75-48BC-8EAA-834343753636}"/>
              </a:ext>
            </a:extLst>
          </p:cNvPr>
          <p:cNvSpPr/>
          <p:nvPr/>
        </p:nvSpPr>
        <p:spPr bwMode="auto">
          <a:xfrm>
            <a:off x="2662886" y="5625320"/>
            <a:ext cx="3672000" cy="684000"/>
          </a:xfrm>
          <a:prstGeom prst="roundRect">
            <a:avLst/>
          </a:prstGeom>
          <a:solidFill>
            <a:srgbClr val="F5823C"/>
          </a:solidFill>
          <a:ln>
            <a:noFill/>
          </a:ln>
          <a:extLst/>
        </p:spPr>
        <p:style>
          <a:lnRef idx="2">
            <a:schemeClr val="accent3">
              <a:shade val="50000"/>
            </a:schemeClr>
          </a:lnRef>
          <a:fillRef idx="1">
            <a:schemeClr val="accent3"/>
          </a:fillRef>
          <a:effectRef idx="0">
            <a:schemeClr val="accent3"/>
          </a:effectRef>
          <a:fontRef idx="minor">
            <a:schemeClr val="lt1"/>
          </a:fontRef>
        </p:style>
        <p:txBody>
          <a:bodyPr anchor="ctr"/>
          <a:lstStyle/>
          <a:p>
            <a:pPr lvl="0" algn="ctr" defTabSz="622300">
              <a:lnSpc>
                <a:spcPct val="90000"/>
              </a:lnSpc>
              <a:spcAft>
                <a:spcPct val="35000"/>
              </a:spcAft>
            </a:pPr>
            <a:r>
              <a:rPr lang="fr-BE" sz="1400" b="1" dirty="0">
                <a:solidFill>
                  <a:schemeClr val="bg1"/>
                </a:solidFill>
              </a:rPr>
              <a:t>Promeut la redevabilité et la transparence</a:t>
            </a:r>
          </a:p>
        </p:txBody>
      </p:sp>
      <p:sp>
        <p:nvSpPr>
          <p:cNvPr id="28" name="Forme libre : forme 27">
            <a:extLst>
              <a:ext uri="{FF2B5EF4-FFF2-40B4-BE49-F238E27FC236}">
                <a16:creationId xmlns:a16="http://schemas.microsoft.com/office/drawing/2014/main" id="{35888173-3D9F-4F6C-B701-D3544F337484}"/>
              </a:ext>
            </a:extLst>
          </p:cNvPr>
          <p:cNvSpPr/>
          <p:nvPr/>
        </p:nvSpPr>
        <p:spPr>
          <a:xfrm rot="58590" flipH="1">
            <a:off x="5505200" y="4066318"/>
            <a:ext cx="360000" cy="360000"/>
          </a:xfrm>
          <a:custGeom>
            <a:avLst/>
            <a:gdLst>
              <a:gd name="connsiteX0" fmla="*/ 0 w 381048"/>
              <a:gd name="connsiteY0" fmla="*/ 99093 h 495464"/>
              <a:gd name="connsiteX1" fmla="*/ 190524 w 381048"/>
              <a:gd name="connsiteY1" fmla="*/ 99093 h 495464"/>
              <a:gd name="connsiteX2" fmla="*/ 190524 w 381048"/>
              <a:gd name="connsiteY2" fmla="*/ 0 h 495464"/>
              <a:gd name="connsiteX3" fmla="*/ 381048 w 381048"/>
              <a:gd name="connsiteY3" fmla="*/ 247732 h 495464"/>
              <a:gd name="connsiteX4" fmla="*/ 190524 w 381048"/>
              <a:gd name="connsiteY4" fmla="*/ 495464 h 495464"/>
              <a:gd name="connsiteX5" fmla="*/ 190524 w 381048"/>
              <a:gd name="connsiteY5" fmla="*/ 396371 h 495464"/>
              <a:gd name="connsiteX6" fmla="*/ 0 w 381048"/>
              <a:gd name="connsiteY6" fmla="*/ 396371 h 495464"/>
              <a:gd name="connsiteX7" fmla="*/ 0 w 381048"/>
              <a:gd name="connsiteY7" fmla="*/ 99093 h 495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48" h="495464">
                <a:moveTo>
                  <a:pt x="381048" y="396371"/>
                </a:moveTo>
                <a:lnTo>
                  <a:pt x="190524" y="396371"/>
                </a:lnTo>
                <a:lnTo>
                  <a:pt x="190524" y="495464"/>
                </a:lnTo>
                <a:lnTo>
                  <a:pt x="0" y="247732"/>
                </a:lnTo>
                <a:lnTo>
                  <a:pt x="190524" y="0"/>
                </a:lnTo>
                <a:lnTo>
                  <a:pt x="190524" y="99093"/>
                </a:lnTo>
                <a:lnTo>
                  <a:pt x="381048" y="99093"/>
                </a:lnTo>
                <a:lnTo>
                  <a:pt x="381048" y="396371"/>
                </a:lnTo>
                <a:close/>
              </a:path>
            </a:pathLst>
          </a:custGeom>
          <a:solidFill>
            <a:srgbClr val="0F5494"/>
          </a:solidFill>
        </p:spPr>
        <p:style>
          <a:lnRef idx="0">
            <a:schemeClr val="accent4">
              <a:shade val="90000"/>
              <a:hueOff val="0"/>
              <a:satOff val="0"/>
              <a:lumOff val="58383"/>
              <a:alphaOff val="0"/>
            </a:schemeClr>
          </a:lnRef>
          <a:fillRef idx="1">
            <a:scrgbClr r="0" g="0" b="0"/>
          </a:fillRef>
          <a:effectRef idx="0">
            <a:schemeClr val="accent4">
              <a:shade val="90000"/>
              <a:hueOff val="0"/>
              <a:satOff val="0"/>
              <a:lumOff val="58383"/>
              <a:alphaOff val="0"/>
            </a:schemeClr>
          </a:effectRef>
          <a:fontRef idx="minor">
            <a:schemeClr val="lt1"/>
          </a:fontRef>
        </p:style>
        <p:txBody>
          <a:bodyPr spcFirstLastPara="0" vert="horz" wrap="square" lIns="114314" tIns="99093" rIns="0" bIns="99093" numCol="1" spcCol="1270" anchor="ctr" anchorCtr="0">
            <a:noAutofit/>
          </a:bodyPr>
          <a:lstStyle/>
          <a:p>
            <a:pPr marL="0" lvl="0" indent="0" algn="ctr" defTabSz="933450">
              <a:lnSpc>
                <a:spcPct val="90000"/>
              </a:lnSpc>
              <a:spcBef>
                <a:spcPct val="0"/>
              </a:spcBef>
              <a:spcAft>
                <a:spcPct val="35000"/>
              </a:spcAft>
              <a:buNone/>
            </a:pPr>
            <a:endParaRPr lang="fr-BE" sz="2100" kern="1200" noProof="0" dirty="0"/>
          </a:p>
        </p:txBody>
      </p:sp>
      <p:sp>
        <p:nvSpPr>
          <p:cNvPr id="29" name="Forme libre : forme 28">
            <a:extLst>
              <a:ext uri="{FF2B5EF4-FFF2-40B4-BE49-F238E27FC236}">
                <a16:creationId xmlns:a16="http://schemas.microsoft.com/office/drawing/2014/main" id="{FA3C9DFD-76A9-4716-BE50-E91616CBA052}"/>
              </a:ext>
            </a:extLst>
          </p:cNvPr>
          <p:cNvSpPr/>
          <p:nvPr/>
        </p:nvSpPr>
        <p:spPr>
          <a:xfrm rot="16200000" flipH="1">
            <a:off x="4318886" y="2892230"/>
            <a:ext cx="360000" cy="360000"/>
          </a:xfrm>
          <a:custGeom>
            <a:avLst/>
            <a:gdLst>
              <a:gd name="connsiteX0" fmla="*/ 0 w 381048"/>
              <a:gd name="connsiteY0" fmla="*/ 99093 h 495464"/>
              <a:gd name="connsiteX1" fmla="*/ 190524 w 381048"/>
              <a:gd name="connsiteY1" fmla="*/ 99093 h 495464"/>
              <a:gd name="connsiteX2" fmla="*/ 190524 w 381048"/>
              <a:gd name="connsiteY2" fmla="*/ 0 h 495464"/>
              <a:gd name="connsiteX3" fmla="*/ 381048 w 381048"/>
              <a:gd name="connsiteY3" fmla="*/ 247732 h 495464"/>
              <a:gd name="connsiteX4" fmla="*/ 190524 w 381048"/>
              <a:gd name="connsiteY4" fmla="*/ 495464 h 495464"/>
              <a:gd name="connsiteX5" fmla="*/ 190524 w 381048"/>
              <a:gd name="connsiteY5" fmla="*/ 396371 h 495464"/>
              <a:gd name="connsiteX6" fmla="*/ 0 w 381048"/>
              <a:gd name="connsiteY6" fmla="*/ 396371 h 495464"/>
              <a:gd name="connsiteX7" fmla="*/ 0 w 381048"/>
              <a:gd name="connsiteY7" fmla="*/ 99093 h 495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48" h="495464">
                <a:moveTo>
                  <a:pt x="381048" y="396371"/>
                </a:moveTo>
                <a:lnTo>
                  <a:pt x="190524" y="396371"/>
                </a:lnTo>
                <a:lnTo>
                  <a:pt x="190524" y="495464"/>
                </a:lnTo>
                <a:lnTo>
                  <a:pt x="0" y="247732"/>
                </a:lnTo>
                <a:lnTo>
                  <a:pt x="190524" y="0"/>
                </a:lnTo>
                <a:lnTo>
                  <a:pt x="190524" y="99093"/>
                </a:lnTo>
                <a:lnTo>
                  <a:pt x="381048" y="99093"/>
                </a:lnTo>
                <a:lnTo>
                  <a:pt x="381048" y="396371"/>
                </a:lnTo>
                <a:close/>
              </a:path>
            </a:pathLst>
          </a:custGeom>
          <a:solidFill>
            <a:srgbClr val="0F5494"/>
          </a:solidFill>
        </p:spPr>
        <p:style>
          <a:lnRef idx="0">
            <a:schemeClr val="accent4">
              <a:shade val="90000"/>
              <a:hueOff val="0"/>
              <a:satOff val="0"/>
              <a:lumOff val="58383"/>
              <a:alphaOff val="0"/>
            </a:schemeClr>
          </a:lnRef>
          <a:fillRef idx="1">
            <a:scrgbClr r="0" g="0" b="0"/>
          </a:fillRef>
          <a:effectRef idx="0">
            <a:schemeClr val="accent4">
              <a:shade val="90000"/>
              <a:hueOff val="0"/>
              <a:satOff val="0"/>
              <a:lumOff val="58383"/>
              <a:alphaOff val="0"/>
            </a:schemeClr>
          </a:effectRef>
          <a:fontRef idx="minor">
            <a:schemeClr val="lt1"/>
          </a:fontRef>
        </p:style>
        <p:txBody>
          <a:bodyPr spcFirstLastPara="0" vert="horz" wrap="square" lIns="114314" tIns="99093" rIns="0" bIns="99093" numCol="1" spcCol="1270" anchor="ctr" anchorCtr="0">
            <a:noAutofit/>
          </a:bodyPr>
          <a:lstStyle/>
          <a:p>
            <a:pPr marL="0" lvl="0" indent="0" algn="ctr" defTabSz="933450">
              <a:lnSpc>
                <a:spcPct val="90000"/>
              </a:lnSpc>
              <a:spcBef>
                <a:spcPct val="0"/>
              </a:spcBef>
              <a:spcAft>
                <a:spcPct val="35000"/>
              </a:spcAft>
              <a:buNone/>
            </a:pPr>
            <a:endParaRPr lang="fr-BE" sz="2100" kern="1200" noProof="0" dirty="0"/>
          </a:p>
        </p:txBody>
      </p:sp>
      <p:sp>
        <p:nvSpPr>
          <p:cNvPr id="30" name="Forme libre : forme 29">
            <a:extLst>
              <a:ext uri="{FF2B5EF4-FFF2-40B4-BE49-F238E27FC236}">
                <a16:creationId xmlns:a16="http://schemas.microsoft.com/office/drawing/2014/main" id="{A45FA741-BD5D-4F05-B31C-7D688AFBF05D}"/>
              </a:ext>
            </a:extLst>
          </p:cNvPr>
          <p:cNvSpPr/>
          <p:nvPr/>
        </p:nvSpPr>
        <p:spPr>
          <a:xfrm rot="5400000" flipH="1">
            <a:off x="4318886" y="5206594"/>
            <a:ext cx="360000" cy="360000"/>
          </a:xfrm>
          <a:custGeom>
            <a:avLst/>
            <a:gdLst>
              <a:gd name="connsiteX0" fmla="*/ 0 w 381048"/>
              <a:gd name="connsiteY0" fmla="*/ 99093 h 495464"/>
              <a:gd name="connsiteX1" fmla="*/ 190524 w 381048"/>
              <a:gd name="connsiteY1" fmla="*/ 99093 h 495464"/>
              <a:gd name="connsiteX2" fmla="*/ 190524 w 381048"/>
              <a:gd name="connsiteY2" fmla="*/ 0 h 495464"/>
              <a:gd name="connsiteX3" fmla="*/ 381048 w 381048"/>
              <a:gd name="connsiteY3" fmla="*/ 247732 h 495464"/>
              <a:gd name="connsiteX4" fmla="*/ 190524 w 381048"/>
              <a:gd name="connsiteY4" fmla="*/ 495464 h 495464"/>
              <a:gd name="connsiteX5" fmla="*/ 190524 w 381048"/>
              <a:gd name="connsiteY5" fmla="*/ 396371 h 495464"/>
              <a:gd name="connsiteX6" fmla="*/ 0 w 381048"/>
              <a:gd name="connsiteY6" fmla="*/ 396371 h 495464"/>
              <a:gd name="connsiteX7" fmla="*/ 0 w 381048"/>
              <a:gd name="connsiteY7" fmla="*/ 99093 h 495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48" h="495464">
                <a:moveTo>
                  <a:pt x="381048" y="396371"/>
                </a:moveTo>
                <a:lnTo>
                  <a:pt x="190524" y="396371"/>
                </a:lnTo>
                <a:lnTo>
                  <a:pt x="190524" y="495464"/>
                </a:lnTo>
                <a:lnTo>
                  <a:pt x="0" y="247732"/>
                </a:lnTo>
                <a:lnTo>
                  <a:pt x="190524" y="0"/>
                </a:lnTo>
                <a:lnTo>
                  <a:pt x="190524" y="99093"/>
                </a:lnTo>
                <a:lnTo>
                  <a:pt x="381048" y="99093"/>
                </a:lnTo>
                <a:lnTo>
                  <a:pt x="381048" y="396371"/>
                </a:lnTo>
                <a:close/>
              </a:path>
            </a:pathLst>
          </a:custGeom>
          <a:solidFill>
            <a:srgbClr val="0F5494"/>
          </a:solidFill>
        </p:spPr>
        <p:style>
          <a:lnRef idx="0">
            <a:schemeClr val="accent4">
              <a:shade val="90000"/>
              <a:hueOff val="0"/>
              <a:satOff val="0"/>
              <a:lumOff val="58383"/>
              <a:alphaOff val="0"/>
            </a:schemeClr>
          </a:lnRef>
          <a:fillRef idx="1">
            <a:scrgbClr r="0" g="0" b="0"/>
          </a:fillRef>
          <a:effectRef idx="0">
            <a:schemeClr val="accent4">
              <a:shade val="90000"/>
              <a:hueOff val="0"/>
              <a:satOff val="0"/>
              <a:lumOff val="58383"/>
              <a:alphaOff val="0"/>
            </a:schemeClr>
          </a:effectRef>
          <a:fontRef idx="minor">
            <a:schemeClr val="lt1"/>
          </a:fontRef>
        </p:style>
        <p:txBody>
          <a:bodyPr spcFirstLastPara="0" vert="horz" wrap="square" lIns="114314" tIns="99093" rIns="0" bIns="99093" numCol="1" spcCol="1270" anchor="ctr" anchorCtr="0">
            <a:noAutofit/>
          </a:bodyPr>
          <a:lstStyle/>
          <a:p>
            <a:pPr marL="0" lvl="0" indent="0" algn="ctr" defTabSz="933450">
              <a:lnSpc>
                <a:spcPct val="90000"/>
              </a:lnSpc>
              <a:spcBef>
                <a:spcPct val="0"/>
              </a:spcBef>
              <a:spcAft>
                <a:spcPct val="35000"/>
              </a:spcAft>
              <a:buNone/>
            </a:pPr>
            <a:endParaRPr lang="fr-BE" sz="2100" kern="1200" noProof="0" dirty="0"/>
          </a:p>
        </p:txBody>
      </p:sp>
    </p:spTree>
    <p:extLst>
      <p:ext uri="{BB962C8B-B14F-4D97-AF65-F5344CB8AC3E}">
        <p14:creationId xmlns:p14="http://schemas.microsoft.com/office/powerpoint/2010/main" val="159928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18" grpId="0" animBg="1"/>
      <p:bldP spid="19" grpId="0" animBg="1"/>
      <p:bldP spid="21" grpId="0" animBg="1"/>
      <p:bldP spid="22" grpId="0" animBg="1"/>
      <p:bldP spid="28" grpId="0" animBg="1"/>
      <p:bldP spid="29" grpId="0" animBg="1"/>
      <p:bldP spid="3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28</a:t>
            </a:fld>
            <a:endParaRPr lang="fr-BE" sz="1100" b="1">
              <a:solidFill>
                <a:schemeClr val="bg1"/>
              </a:solidFill>
              <a:latin typeface="+mn-lt"/>
            </a:endParaRPr>
          </a:p>
        </p:txBody>
      </p:sp>
      <p:sp>
        <p:nvSpPr>
          <p:cNvPr id="35" name="Rectangle 34">
            <a:extLst>
              <a:ext uri="{FF2B5EF4-FFF2-40B4-BE49-F238E27FC236}">
                <a16:creationId xmlns:a16="http://schemas.microsoft.com/office/drawing/2014/main" id="{D609B596-5595-4DEA-9B2A-D431E2D9897B}"/>
              </a:ext>
            </a:extLst>
          </p:cNvPr>
          <p:cNvSpPr/>
          <p:nvPr/>
        </p:nvSpPr>
        <p:spPr bwMode="auto">
          <a:xfrm>
            <a:off x="6116708" y="2969931"/>
            <a:ext cx="2844000" cy="30240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fr-BE" sz="1200">
              <a:solidFill>
                <a:srgbClr val="0F5494"/>
              </a:solidFill>
              <a:latin typeface="+mn-lt"/>
            </a:endParaRPr>
          </a:p>
        </p:txBody>
      </p:sp>
      <p:sp>
        <p:nvSpPr>
          <p:cNvPr id="36" name="ZoneTexte 35">
            <a:extLst>
              <a:ext uri="{FF2B5EF4-FFF2-40B4-BE49-F238E27FC236}">
                <a16:creationId xmlns:a16="http://schemas.microsoft.com/office/drawing/2014/main" id="{95CEE39E-0DAC-46FD-B7A1-9DB2F8CEB52B}"/>
              </a:ext>
            </a:extLst>
          </p:cNvPr>
          <p:cNvSpPr txBox="1"/>
          <p:nvPr/>
        </p:nvSpPr>
        <p:spPr>
          <a:xfrm>
            <a:off x="6116708" y="3579277"/>
            <a:ext cx="2844000" cy="1708160"/>
          </a:xfrm>
          <a:prstGeom prst="rect">
            <a:avLst/>
          </a:prstGeom>
          <a:noFill/>
        </p:spPr>
        <p:txBody>
          <a:bodyPr wrap="square" rtlCol="0">
            <a:spAutoFit/>
          </a:bodyPr>
          <a:lstStyle/>
          <a:p>
            <a:pPr algn="ctr" eaLnBrk="0" hangingPunct="0">
              <a:spcBef>
                <a:spcPts val="800"/>
              </a:spcBef>
              <a:spcAft>
                <a:spcPts val="1200"/>
              </a:spcAft>
              <a:buClr>
                <a:srgbClr val="026938"/>
              </a:buClr>
              <a:buSzPct val="100000"/>
              <a:defRPr/>
            </a:pPr>
            <a:r>
              <a:rPr lang="fr-CH" sz="1500" dirty="0">
                <a:solidFill>
                  <a:srgbClr val="1FACE0"/>
                </a:solidFill>
                <a:latin typeface="+mn-lt"/>
              </a:rPr>
              <a:t>Obtenir des preuves sur la mesure dans laquelle les fonds européens ont été utilisé de manière efficace, efficiente et économique et offriront le meilleur rapport qualité-prix.</a:t>
            </a:r>
            <a:endParaRPr lang="fr-BE" sz="1500" dirty="0">
              <a:latin typeface="+mn-lt"/>
            </a:endParaRPr>
          </a:p>
        </p:txBody>
      </p:sp>
      <p:sp>
        <p:nvSpPr>
          <p:cNvPr id="37" name="Flèche : pentagone 36">
            <a:extLst>
              <a:ext uri="{FF2B5EF4-FFF2-40B4-BE49-F238E27FC236}">
                <a16:creationId xmlns:a16="http://schemas.microsoft.com/office/drawing/2014/main" id="{8A60E45F-217C-4A3B-89A8-A9E66F9B4B1E}"/>
              </a:ext>
            </a:extLst>
          </p:cNvPr>
          <p:cNvSpPr/>
          <p:nvPr/>
        </p:nvSpPr>
        <p:spPr bwMode="auto">
          <a:xfrm rot="16200000">
            <a:off x="1190903" y="1034074"/>
            <a:ext cx="773278" cy="2844000"/>
          </a:xfrm>
          <a:prstGeom prst="homePlate">
            <a:avLst/>
          </a:prstGeom>
          <a:solidFill>
            <a:srgbClr val="2D9E4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fr-BE" sz="1200" b="1">
              <a:solidFill>
                <a:srgbClr val="0F5494"/>
              </a:solidFill>
              <a:latin typeface="+mn-lt"/>
            </a:endParaRPr>
          </a:p>
        </p:txBody>
      </p:sp>
      <p:sp>
        <p:nvSpPr>
          <p:cNvPr id="39" name="Espace réservé du contenu 2">
            <a:extLst>
              <a:ext uri="{FF2B5EF4-FFF2-40B4-BE49-F238E27FC236}">
                <a16:creationId xmlns:a16="http://schemas.microsoft.com/office/drawing/2014/main" id="{CD0BA792-CE61-4D1F-B9CD-0C3770D17AA3}"/>
              </a:ext>
            </a:extLst>
          </p:cNvPr>
          <p:cNvSpPr txBox="1">
            <a:spLocks/>
          </p:cNvSpPr>
          <p:nvPr/>
        </p:nvSpPr>
        <p:spPr bwMode="auto">
          <a:xfrm>
            <a:off x="155542" y="2301965"/>
            <a:ext cx="2844000"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lnSpc>
                <a:spcPct val="90000"/>
              </a:lnSpc>
              <a:buNone/>
              <a:defRPr/>
            </a:pPr>
            <a:r>
              <a:rPr lang="fr-CH" sz="1300" b="1" i="0" kern="0" cap="all" dirty="0">
                <a:solidFill>
                  <a:schemeClr val="bg1"/>
                </a:solidFill>
                <a:latin typeface="+mn-lt"/>
              </a:rPr>
              <a:t>Audit financier</a:t>
            </a:r>
            <a:endParaRPr lang="en-GB" sz="1300" b="1" i="0" kern="0" cap="all" dirty="0">
              <a:solidFill>
                <a:schemeClr val="bg1"/>
              </a:solidFill>
              <a:latin typeface="+mn-lt"/>
            </a:endParaRPr>
          </a:p>
        </p:txBody>
      </p:sp>
      <p:sp>
        <p:nvSpPr>
          <p:cNvPr id="40" name="Flèche : pentagone 39">
            <a:extLst>
              <a:ext uri="{FF2B5EF4-FFF2-40B4-BE49-F238E27FC236}">
                <a16:creationId xmlns:a16="http://schemas.microsoft.com/office/drawing/2014/main" id="{A7BC0D9A-38A2-45CB-856E-D4649C29856E}"/>
              </a:ext>
            </a:extLst>
          </p:cNvPr>
          <p:cNvSpPr/>
          <p:nvPr/>
        </p:nvSpPr>
        <p:spPr bwMode="auto">
          <a:xfrm rot="16200000">
            <a:off x="4185361" y="1034075"/>
            <a:ext cx="773278" cy="2844000"/>
          </a:xfrm>
          <a:prstGeom prst="homePlat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fr-BE" sz="1200" b="1">
              <a:solidFill>
                <a:srgbClr val="0F5494"/>
              </a:solidFill>
              <a:latin typeface="+mn-lt"/>
            </a:endParaRPr>
          </a:p>
        </p:txBody>
      </p:sp>
      <p:sp>
        <p:nvSpPr>
          <p:cNvPr id="41" name="Flèche : pentagone 40">
            <a:extLst>
              <a:ext uri="{FF2B5EF4-FFF2-40B4-BE49-F238E27FC236}">
                <a16:creationId xmlns:a16="http://schemas.microsoft.com/office/drawing/2014/main" id="{095E9428-6447-4C95-BA5D-E04041A1CA81}"/>
              </a:ext>
            </a:extLst>
          </p:cNvPr>
          <p:cNvSpPr/>
          <p:nvPr/>
        </p:nvSpPr>
        <p:spPr bwMode="auto">
          <a:xfrm rot="16200000">
            <a:off x="7152069" y="1034075"/>
            <a:ext cx="773278" cy="2844000"/>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fr-BE" sz="1200" b="1">
              <a:solidFill>
                <a:srgbClr val="0F5494"/>
              </a:solidFill>
              <a:latin typeface="+mn-lt"/>
            </a:endParaRPr>
          </a:p>
        </p:txBody>
      </p:sp>
      <p:sp>
        <p:nvSpPr>
          <p:cNvPr id="42" name="Espace réservé du contenu 2">
            <a:extLst>
              <a:ext uri="{FF2B5EF4-FFF2-40B4-BE49-F238E27FC236}">
                <a16:creationId xmlns:a16="http://schemas.microsoft.com/office/drawing/2014/main" id="{9CF3FCF4-6DF9-4874-9C51-8EF376B2277A}"/>
              </a:ext>
            </a:extLst>
          </p:cNvPr>
          <p:cNvSpPr txBox="1">
            <a:spLocks/>
          </p:cNvSpPr>
          <p:nvPr/>
        </p:nvSpPr>
        <p:spPr bwMode="auto">
          <a:xfrm>
            <a:off x="3150000" y="2301965"/>
            <a:ext cx="2844000"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lnSpc>
                <a:spcPct val="90000"/>
              </a:lnSpc>
              <a:buNone/>
              <a:defRPr/>
            </a:pPr>
            <a:r>
              <a:rPr lang="fr-CH" sz="1300" b="1" i="0" kern="0" cap="all" dirty="0">
                <a:solidFill>
                  <a:schemeClr val="bg1"/>
                </a:solidFill>
                <a:latin typeface="+mn-lt"/>
              </a:rPr>
              <a:t>Audit de conformité</a:t>
            </a:r>
            <a:endParaRPr lang="en-GB" sz="1300" b="1" i="0" kern="0" cap="all" dirty="0">
              <a:solidFill>
                <a:schemeClr val="bg1"/>
              </a:solidFill>
              <a:latin typeface="+mn-lt"/>
            </a:endParaRPr>
          </a:p>
        </p:txBody>
      </p:sp>
      <p:sp>
        <p:nvSpPr>
          <p:cNvPr id="43" name="Espace réservé du contenu 2">
            <a:extLst>
              <a:ext uri="{FF2B5EF4-FFF2-40B4-BE49-F238E27FC236}">
                <a16:creationId xmlns:a16="http://schemas.microsoft.com/office/drawing/2014/main" id="{4B1ABA4D-2F6A-46F0-B01E-0DBD4E86CF58}"/>
              </a:ext>
            </a:extLst>
          </p:cNvPr>
          <p:cNvSpPr txBox="1">
            <a:spLocks/>
          </p:cNvSpPr>
          <p:nvPr/>
        </p:nvSpPr>
        <p:spPr bwMode="auto">
          <a:xfrm>
            <a:off x="6116708" y="2375705"/>
            <a:ext cx="2844000"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lnSpc>
                <a:spcPct val="110000"/>
              </a:lnSpc>
              <a:buNone/>
              <a:defRPr/>
            </a:pPr>
            <a:r>
              <a:rPr lang="fr-CH" sz="1300" b="1" i="0" kern="0" cap="all" dirty="0">
                <a:solidFill>
                  <a:schemeClr val="bg1"/>
                </a:solidFill>
                <a:latin typeface="+mn-lt"/>
              </a:rPr>
              <a:t>Audit de Performance</a:t>
            </a:r>
            <a:endParaRPr lang="en-GB" sz="1300" b="1" i="0" kern="0" cap="all" dirty="0">
              <a:solidFill>
                <a:schemeClr val="bg1"/>
              </a:solidFill>
              <a:latin typeface="+mn-lt"/>
            </a:endParaRPr>
          </a:p>
        </p:txBody>
      </p:sp>
      <p:sp>
        <p:nvSpPr>
          <p:cNvPr id="44" name="Rectangle 43">
            <a:extLst>
              <a:ext uri="{FF2B5EF4-FFF2-40B4-BE49-F238E27FC236}">
                <a16:creationId xmlns:a16="http://schemas.microsoft.com/office/drawing/2014/main" id="{730F72DC-CDB9-461C-87A2-595E9F4ABB75}"/>
              </a:ext>
            </a:extLst>
          </p:cNvPr>
          <p:cNvSpPr/>
          <p:nvPr/>
        </p:nvSpPr>
        <p:spPr bwMode="auto">
          <a:xfrm>
            <a:off x="155542" y="2968425"/>
            <a:ext cx="2844000" cy="30240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fr-BE" sz="1200">
              <a:solidFill>
                <a:srgbClr val="0F5494"/>
              </a:solidFill>
              <a:latin typeface="+mn-lt"/>
            </a:endParaRPr>
          </a:p>
        </p:txBody>
      </p:sp>
      <p:sp>
        <p:nvSpPr>
          <p:cNvPr id="45" name="Rectangle 44">
            <a:extLst>
              <a:ext uri="{FF2B5EF4-FFF2-40B4-BE49-F238E27FC236}">
                <a16:creationId xmlns:a16="http://schemas.microsoft.com/office/drawing/2014/main" id="{DDAFBE32-400C-4F0A-BC54-2A4A98D6E0EC}"/>
              </a:ext>
            </a:extLst>
          </p:cNvPr>
          <p:cNvSpPr/>
          <p:nvPr/>
        </p:nvSpPr>
        <p:spPr bwMode="auto">
          <a:xfrm>
            <a:off x="3150000" y="2960788"/>
            <a:ext cx="2844000" cy="30240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fr-BE" sz="1200">
              <a:solidFill>
                <a:srgbClr val="0F5494"/>
              </a:solidFill>
              <a:latin typeface="+mn-lt"/>
            </a:endParaRPr>
          </a:p>
        </p:txBody>
      </p:sp>
      <p:sp>
        <p:nvSpPr>
          <p:cNvPr id="46" name="Espace réservé du contenu 8">
            <a:extLst>
              <a:ext uri="{FF2B5EF4-FFF2-40B4-BE49-F238E27FC236}">
                <a16:creationId xmlns:a16="http://schemas.microsoft.com/office/drawing/2014/main" id="{486AA6E2-4572-4091-B0F4-9FADBA83618E}"/>
              </a:ext>
            </a:extLst>
          </p:cNvPr>
          <p:cNvSpPr txBox="1">
            <a:spLocks/>
          </p:cNvSpPr>
          <p:nvPr/>
        </p:nvSpPr>
        <p:spPr>
          <a:xfrm>
            <a:off x="161833" y="2924651"/>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spcBef>
                <a:spcPts val="0"/>
              </a:spcBef>
              <a:buNone/>
            </a:pPr>
            <a:r>
              <a:rPr lang="fr-BE" sz="1600" b="1" i="0" kern="0" dirty="0">
                <a:solidFill>
                  <a:srgbClr val="2D9E48"/>
                </a:solidFill>
                <a:latin typeface="+mn-lt"/>
              </a:rPr>
              <a:t>Fiabilité </a:t>
            </a:r>
          </a:p>
          <a:p>
            <a:pPr marL="0" indent="0" algn="ctr">
              <a:spcBef>
                <a:spcPts val="0"/>
              </a:spcBef>
              <a:buNone/>
            </a:pPr>
            <a:r>
              <a:rPr lang="fr-BE" sz="1600" b="1" i="0" kern="0" dirty="0">
                <a:solidFill>
                  <a:srgbClr val="2D9E48"/>
                </a:solidFill>
                <a:latin typeface="+mn-lt"/>
              </a:rPr>
              <a:t>des comptes</a:t>
            </a:r>
            <a:endParaRPr lang="en-GB" sz="1600" b="1" i="0" kern="0" dirty="0">
              <a:solidFill>
                <a:srgbClr val="2D9E48"/>
              </a:solidFill>
              <a:latin typeface="+mn-lt"/>
            </a:endParaRPr>
          </a:p>
          <a:p>
            <a:pPr marL="0" indent="0" algn="ctr">
              <a:spcBef>
                <a:spcPts val="0"/>
              </a:spcBef>
              <a:buNone/>
            </a:pPr>
            <a:endParaRPr lang="fr-BE" sz="1600" b="1" i="0" kern="0" dirty="0">
              <a:solidFill>
                <a:srgbClr val="2D9E48"/>
              </a:solidFill>
              <a:latin typeface="+mn-lt"/>
            </a:endParaRPr>
          </a:p>
        </p:txBody>
      </p:sp>
      <p:sp>
        <p:nvSpPr>
          <p:cNvPr id="47" name="Espace réservé du contenu 8">
            <a:extLst>
              <a:ext uri="{FF2B5EF4-FFF2-40B4-BE49-F238E27FC236}">
                <a16:creationId xmlns:a16="http://schemas.microsoft.com/office/drawing/2014/main" id="{51C82B08-2687-498B-B129-6DCECDDEBD45}"/>
              </a:ext>
            </a:extLst>
          </p:cNvPr>
          <p:cNvSpPr txBox="1">
            <a:spLocks/>
          </p:cNvSpPr>
          <p:nvPr/>
        </p:nvSpPr>
        <p:spPr>
          <a:xfrm>
            <a:off x="3156291" y="2924651"/>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spcBef>
                <a:spcPts val="0"/>
              </a:spcBef>
              <a:buNone/>
            </a:pPr>
            <a:r>
              <a:rPr lang="fr-CH" sz="1600" b="1" i="0" kern="0" dirty="0">
                <a:solidFill>
                  <a:srgbClr val="F5823C"/>
                </a:solidFill>
                <a:latin typeface="+mn-lt"/>
              </a:rPr>
              <a:t>Légalité et régularité </a:t>
            </a:r>
          </a:p>
          <a:p>
            <a:pPr marL="0" indent="0" algn="ctr">
              <a:spcBef>
                <a:spcPts val="0"/>
              </a:spcBef>
              <a:buNone/>
            </a:pPr>
            <a:r>
              <a:rPr lang="fr-CH" sz="1600" b="1" i="0" kern="0" dirty="0">
                <a:solidFill>
                  <a:srgbClr val="F5823C"/>
                </a:solidFill>
                <a:latin typeface="+mn-lt"/>
              </a:rPr>
              <a:t>des transactions</a:t>
            </a:r>
            <a:endParaRPr lang="en-GB" sz="1600" b="1" i="0" kern="0" dirty="0">
              <a:solidFill>
                <a:srgbClr val="F5823C"/>
              </a:solidFill>
              <a:latin typeface="+mn-lt"/>
            </a:endParaRPr>
          </a:p>
          <a:p>
            <a:pPr marL="0" indent="0" algn="ctr">
              <a:spcBef>
                <a:spcPts val="0"/>
              </a:spcBef>
              <a:buNone/>
            </a:pPr>
            <a:endParaRPr lang="fr-BE" b="1" i="0" kern="0" dirty="0">
              <a:solidFill>
                <a:srgbClr val="F5823C"/>
              </a:solidFill>
              <a:latin typeface="+mn-lt"/>
            </a:endParaRPr>
          </a:p>
        </p:txBody>
      </p:sp>
      <p:sp>
        <p:nvSpPr>
          <p:cNvPr id="48" name="Espace réservé du contenu 8">
            <a:extLst>
              <a:ext uri="{FF2B5EF4-FFF2-40B4-BE49-F238E27FC236}">
                <a16:creationId xmlns:a16="http://schemas.microsoft.com/office/drawing/2014/main" id="{8A815E30-70AC-406A-ACE8-21F07F2C6464}"/>
              </a:ext>
            </a:extLst>
          </p:cNvPr>
          <p:cNvSpPr txBox="1">
            <a:spLocks/>
          </p:cNvSpPr>
          <p:nvPr/>
        </p:nvSpPr>
        <p:spPr>
          <a:xfrm>
            <a:off x="6122999" y="2924651"/>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spcBef>
                <a:spcPts val="0"/>
              </a:spcBef>
              <a:buNone/>
              <a:defRPr/>
            </a:pPr>
            <a:r>
              <a:rPr lang="fr-CH" sz="1600" b="1" i="0" kern="0" dirty="0">
                <a:solidFill>
                  <a:srgbClr val="1FACE0"/>
                </a:solidFill>
                <a:latin typeface="+mn-lt"/>
              </a:rPr>
              <a:t>Solidité de </a:t>
            </a:r>
          </a:p>
          <a:p>
            <a:pPr marL="0" indent="0" algn="ctr">
              <a:spcBef>
                <a:spcPts val="0"/>
              </a:spcBef>
              <a:buNone/>
              <a:defRPr/>
            </a:pPr>
            <a:r>
              <a:rPr lang="fr-CH" sz="1600" b="1" i="0" kern="0" dirty="0">
                <a:solidFill>
                  <a:srgbClr val="1FACE0"/>
                </a:solidFill>
                <a:latin typeface="+mn-lt"/>
              </a:rPr>
              <a:t>la gestion financière</a:t>
            </a:r>
          </a:p>
        </p:txBody>
      </p:sp>
      <p:sp>
        <p:nvSpPr>
          <p:cNvPr id="49" name="ZoneTexte 48">
            <a:extLst>
              <a:ext uri="{FF2B5EF4-FFF2-40B4-BE49-F238E27FC236}">
                <a16:creationId xmlns:a16="http://schemas.microsoft.com/office/drawing/2014/main" id="{3ED53A76-5B3C-4893-8A02-AD91605B648B}"/>
              </a:ext>
            </a:extLst>
          </p:cNvPr>
          <p:cNvSpPr txBox="1"/>
          <p:nvPr/>
        </p:nvSpPr>
        <p:spPr>
          <a:xfrm>
            <a:off x="159770" y="3579277"/>
            <a:ext cx="2835547" cy="2785378"/>
          </a:xfrm>
          <a:prstGeom prst="rect">
            <a:avLst/>
          </a:prstGeom>
          <a:noFill/>
        </p:spPr>
        <p:txBody>
          <a:bodyPr wrap="square" rtlCol="0">
            <a:spAutoFit/>
          </a:bodyPr>
          <a:lstStyle/>
          <a:p>
            <a:pPr marL="0" lvl="1" algn="ctr" eaLnBrk="0" hangingPunct="0">
              <a:spcBef>
                <a:spcPts val="600"/>
              </a:spcBef>
              <a:spcAft>
                <a:spcPts val="600"/>
              </a:spcAft>
              <a:buClr>
                <a:srgbClr val="89C765"/>
              </a:buClr>
              <a:buSzPct val="100000"/>
              <a:defRPr/>
            </a:pPr>
            <a:r>
              <a:rPr lang="fr-CH" sz="1500" dirty="0">
                <a:solidFill>
                  <a:srgbClr val="2D9E48"/>
                </a:solidFill>
                <a:latin typeface="+mn-lt"/>
              </a:rPr>
              <a:t>Obtenir des preuves sur la mesure dans laquelle les transactions, les actifs et passifs ont été complètement, correctement et précisément saisis dans les documents comptables et présentés dans les états financiers. </a:t>
            </a:r>
          </a:p>
          <a:p>
            <a:pPr marL="0" lvl="1" algn="ctr">
              <a:spcBef>
                <a:spcPts val="600"/>
              </a:spcBef>
              <a:spcAft>
                <a:spcPts val="600"/>
              </a:spcAft>
              <a:buClr>
                <a:srgbClr val="89C765"/>
              </a:buClr>
              <a:defRPr/>
            </a:pPr>
            <a:endParaRPr lang="fr-BE" sz="1500" dirty="0">
              <a:latin typeface="+mn-lt"/>
            </a:endParaRPr>
          </a:p>
        </p:txBody>
      </p:sp>
      <p:sp>
        <p:nvSpPr>
          <p:cNvPr id="50" name="ZoneTexte 49">
            <a:extLst>
              <a:ext uri="{FF2B5EF4-FFF2-40B4-BE49-F238E27FC236}">
                <a16:creationId xmlns:a16="http://schemas.microsoft.com/office/drawing/2014/main" id="{EABD4AFE-D15B-4152-B878-36BB5D65FBFC}"/>
              </a:ext>
            </a:extLst>
          </p:cNvPr>
          <p:cNvSpPr txBox="1"/>
          <p:nvPr/>
        </p:nvSpPr>
        <p:spPr>
          <a:xfrm>
            <a:off x="3154228" y="3579277"/>
            <a:ext cx="2835547" cy="2785378"/>
          </a:xfrm>
          <a:prstGeom prst="rect">
            <a:avLst/>
          </a:prstGeom>
          <a:noFill/>
        </p:spPr>
        <p:txBody>
          <a:bodyPr wrap="square" rtlCol="0">
            <a:spAutoFit/>
          </a:bodyPr>
          <a:lstStyle/>
          <a:p>
            <a:pPr algn="ctr" eaLnBrk="0" hangingPunct="0">
              <a:spcBef>
                <a:spcPts val="600"/>
              </a:spcBef>
              <a:spcAft>
                <a:spcPts val="600"/>
              </a:spcAft>
              <a:buClr>
                <a:srgbClr val="026938"/>
              </a:buClr>
              <a:buSzPct val="100000"/>
              <a:defRPr/>
            </a:pPr>
            <a:r>
              <a:rPr lang="fr-CH" sz="1500" dirty="0">
                <a:solidFill>
                  <a:srgbClr val="F5823C"/>
                </a:solidFill>
                <a:latin typeface="+mn-lt"/>
              </a:rPr>
              <a:t>Obtenir des preuves sur la mesure dans laquelle les opérations de recettes et dépenses européennes ont été exécutées en conformité avec les exigences légales et contractuelles et sont correctement et précisément calculés.</a:t>
            </a:r>
          </a:p>
          <a:p>
            <a:pPr marL="0" lvl="1" algn="ctr">
              <a:spcBef>
                <a:spcPts val="600"/>
              </a:spcBef>
              <a:spcAft>
                <a:spcPts val="600"/>
              </a:spcAft>
              <a:buClr>
                <a:srgbClr val="2D9E48"/>
              </a:buClr>
              <a:defRPr/>
            </a:pPr>
            <a:endParaRPr lang="fr-BE" sz="1500" dirty="0">
              <a:latin typeface="+mn-lt"/>
            </a:endParaRPr>
          </a:p>
        </p:txBody>
      </p:sp>
      <p:sp>
        <p:nvSpPr>
          <p:cNvPr id="51" name="Title 1">
            <a:extLst>
              <a:ext uri="{FF2B5EF4-FFF2-40B4-BE49-F238E27FC236}">
                <a16:creationId xmlns:a16="http://schemas.microsoft.com/office/drawing/2014/main" id="{8C7763EB-A3AD-4AF9-9AE9-E4E587E45298}"/>
              </a:ext>
            </a:extLst>
          </p:cNvPr>
          <p:cNvSpPr>
            <a:spLocks noGrp="1"/>
          </p:cNvSpPr>
          <p:nvPr>
            <p:ph type="title"/>
          </p:nvPr>
        </p:nvSpPr>
        <p:spPr>
          <a:xfrm>
            <a:off x="303494" y="989315"/>
            <a:ext cx="8460000" cy="773278"/>
          </a:xfrm>
        </p:spPr>
        <p:txBody>
          <a:bodyPr/>
          <a:lstStyle/>
          <a:p>
            <a:r>
              <a:rPr lang="fr-CH" altLang="en-US" sz="2800" cap="all" dirty="0">
                <a:solidFill>
                  <a:srgbClr val="004494"/>
                </a:solidFill>
                <a:latin typeface="+mn-lt"/>
              </a:rPr>
              <a:t>Types d’audits</a:t>
            </a:r>
            <a:endParaRPr lang="fr-BE" sz="2800" cap="all" dirty="0">
              <a:solidFill>
                <a:srgbClr val="004494"/>
              </a:solidFill>
              <a:latin typeface="+mn-lt"/>
            </a:endParaRPr>
          </a:p>
        </p:txBody>
      </p:sp>
      <p:cxnSp>
        <p:nvCxnSpPr>
          <p:cNvPr id="52" name="Connecteur droit 51">
            <a:extLst>
              <a:ext uri="{FF2B5EF4-FFF2-40B4-BE49-F238E27FC236}">
                <a16:creationId xmlns:a16="http://schemas.microsoft.com/office/drawing/2014/main" id="{7B089412-7350-4B6A-872F-2F785B77EA92}"/>
              </a:ext>
            </a:extLst>
          </p:cNvPr>
          <p:cNvCxnSpPr>
            <a:cxnSpLocks/>
          </p:cNvCxnSpPr>
          <p:nvPr/>
        </p:nvCxnSpPr>
        <p:spPr bwMode="auto">
          <a:xfrm>
            <a:off x="4533494" y="1969055"/>
            <a:ext cx="3005214" cy="0"/>
          </a:xfrm>
          <a:prstGeom prst="line">
            <a:avLst/>
          </a:prstGeom>
          <a:noFill/>
          <a:ln w="28575" cap="flat" cmpd="sng" algn="ctr">
            <a:solidFill>
              <a:srgbClr val="0F5494"/>
            </a:solidFill>
            <a:prstDash val="solid"/>
            <a:round/>
            <a:headEnd type="none" w="med" len="med"/>
            <a:tailEnd type="none" w="med" len="med"/>
          </a:ln>
          <a:effectLst/>
        </p:spPr>
      </p:cxnSp>
      <p:sp>
        <p:nvSpPr>
          <p:cNvPr id="53" name="TextBox 10">
            <a:extLst>
              <a:ext uri="{FF2B5EF4-FFF2-40B4-BE49-F238E27FC236}">
                <a16:creationId xmlns:a16="http://schemas.microsoft.com/office/drawing/2014/main" id="{31924B35-C682-4307-99AA-ECCEFCDE655C}"/>
              </a:ext>
            </a:extLst>
          </p:cNvPr>
          <p:cNvSpPr txBox="1"/>
          <p:nvPr/>
        </p:nvSpPr>
        <p:spPr>
          <a:xfrm>
            <a:off x="4733815" y="1349356"/>
            <a:ext cx="2604572" cy="584775"/>
          </a:xfrm>
          <a:prstGeom prst="rect">
            <a:avLst/>
          </a:prstGeom>
          <a:noFill/>
        </p:spPr>
        <p:txBody>
          <a:bodyPr wrap="square">
            <a:spAutoFit/>
          </a:bodyPr>
          <a:lstStyle/>
          <a:p>
            <a:pPr algn="ctr" eaLnBrk="0" hangingPunct="0">
              <a:buClr>
                <a:srgbClr val="BBE0E3"/>
              </a:buClr>
              <a:buSzPct val="100000"/>
              <a:defRPr/>
            </a:pPr>
            <a:r>
              <a:rPr lang="fr-CH" sz="1600" b="1" kern="0" dirty="0">
                <a:latin typeface="+mn-lt"/>
              </a:rPr>
              <a:t>Audits spécifiques</a:t>
            </a:r>
          </a:p>
          <a:p>
            <a:pPr algn="ctr" eaLnBrk="0" hangingPunct="0">
              <a:buClr>
                <a:srgbClr val="BBE0E3"/>
              </a:buClr>
              <a:buSzPct val="100000"/>
              <a:defRPr/>
            </a:pPr>
            <a:r>
              <a:rPr lang="fr-CH" sz="1600" kern="0" dirty="0">
                <a:latin typeface="+mn-lt"/>
              </a:rPr>
              <a:t>(rapports spéciaux)</a:t>
            </a:r>
            <a:endParaRPr lang="en-GB" sz="1600" kern="0" dirty="0">
              <a:latin typeface="+mn-lt"/>
            </a:endParaRPr>
          </a:p>
        </p:txBody>
      </p:sp>
      <p:cxnSp>
        <p:nvCxnSpPr>
          <p:cNvPr id="54" name="Connecteur droit 53">
            <a:extLst>
              <a:ext uri="{FF2B5EF4-FFF2-40B4-BE49-F238E27FC236}">
                <a16:creationId xmlns:a16="http://schemas.microsoft.com/office/drawing/2014/main" id="{734D1FFF-5EF6-4975-8D51-1FCA3096A631}"/>
              </a:ext>
            </a:extLst>
          </p:cNvPr>
          <p:cNvCxnSpPr>
            <a:cxnSpLocks/>
          </p:cNvCxnSpPr>
          <p:nvPr/>
        </p:nvCxnSpPr>
        <p:spPr bwMode="auto">
          <a:xfrm flipV="1">
            <a:off x="155543" y="6153237"/>
            <a:ext cx="5832167" cy="0"/>
          </a:xfrm>
          <a:prstGeom prst="line">
            <a:avLst/>
          </a:prstGeom>
          <a:noFill/>
          <a:ln w="28575" cap="flat" cmpd="sng" algn="ctr">
            <a:solidFill>
              <a:srgbClr val="0F5494"/>
            </a:solidFill>
            <a:prstDash val="solid"/>
            <a:round/>
            <a:headEnd type="none" w="med" len="med"/>
            <a:tailEnd type="none" w="med" len="med"/>
          </a:ln>
          <a:effectLst/>
        </p:spPr>
      </p:cxnSp>
      <p:sp>
        <p:nvSpPr>
          <p:cNvPr id="55" name="TextBox 10">
            <a:extLst>
              <a:ext uri="{FF2B5EF4-FFF2-40B4-BE49-F238E27FC236}">
                <a16:creationId xmlns:a16="http://schemas.microsoft.com/office/drawing/2014/main" id="{9103BADB-037B-455B-93F4-A677A1B49076}"/>
              </a:ext>
            </a:extLst>
          </p:cNvPr>
          <p:cNvSpPr txBox="1"/>
          <p:nvPr/>
        </p:nvSpPr>
        <p:spPr>
          <a:xfrm>
            <a:off x="1499507" y="6156593"/>
            <a:ext cx="3144236" cy="584775"/>
          </a:xfrm>
          <a:prstGeom prst="rect">
            <a:avLst/>
          </a:prstGeom>
          <a:noFill/>
        </p:spPr>
        <p:txBody>
          <a:bodyPr wrap="square">
            <a:spAutoFit/>
          </a:bodyPr>
          <a:lstStyle/>
          <a:p>
            <a:pPr algn="ctr" eaLnBrk="0" hangingPunct="0">
              <a:buClr>
                <a:srgbClr val="BBE0E3"/>
              </a:buClr>
              <a:buSzPct val="100000"/>
              <a:defRPr/>
            </a:pPr>
            <a:r>
              <a:rPr lang="fr-CH" sz="1600" b="1" kern="0" dirty="0">
                <a:latin typeface="+mn-lt"/>
              </a:rPr>
              <a:t>Déclaration d’assurance </a:t>
            </a:r>
            <a:r>
              <a:rPr lang="fr-CH" sz="1600" kern="0" dirty="0">
                <a:latin typeface="+mn-lt"/>
              </a:rPr>
              <a:t>(rapports annuels)</a:t>
            </a:r>
            <a:endParaRPr lang="en-GB" sz="1600" kern="0" dirty="0">
              <a:latin typeface="+mn-lt"/>
            </a:endParaRPr>
          </a:p>
        </p:txBody>
      </p:sp>
    </p:spTree>
    <p:extLst>
      <p:ext uri="{BB962C8B-B14F-4D97-AF65-F5344CB8AC3E}">
        <p14:creationId xmlns:p14="http://schemas.microsoft.com/office/powerpoint/2010/main" val="2441499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p:bldP spid="37" grpId="0" animBg="1"/>
      <p:bldP spid="39" grpId="0"/>
      <p:bldP spid="40" grpId="0" animBg="1"/>
      <p:bldP spid="41" grpId="0" animBg="1"/>
      <p:bldP spid="42" grpId="0"/>
      <p:bldP spid="43" grpId="0"/>
      <p:bldP spid="44" grpId="0" animBg="1"/>
      <p:bldP spid="45" grpId="0" animBg="1"/>
      <p:bldP spid="46" grpId="0"/>
      <p:bldP spid="47" grpId="0"/>
      <p:bldP spid="48" grpId="0"/>
      <p:bldP spid="49" grpId="0"/>
      <p:bldP spid="50" grpId="0"/>
      <p:bldP spid="53" grpId="0"/>
      <p:bldP spid="5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359578"/>
            <a:ext cx="8460000" cy="773278"/>
          </a:xfrm>
        </p:spPr>
        <p:txBody>
          <a:bodyPr/>
          <a:lstStyle/>
          <a:p>
            <a:pPr marL="0"/>
            <a:r>
              <a:rPr lang="fr-CH" altLang="en-US" sz="2400" cap="all" dirty="0">
                <a:solidFill>
                  <a:srgbClr val="004494"/>
                </a:solidFill>
                <a:latin typeface="+mn-lt"/>
              </a:rPr>
              <a:t>Qu’attend la CCE </a:t>
            </a:r>
            <a:br>
              <a:rPr lang="fr-CH" altLang="en-US" sz="2400" cap="all" dirty="0">
                <a:solidFill>
                  <a:srgbClr val="004494"/>
                </a:solidFill>
                <a:latin typeface="+mn-lt"/>
              </a:rPr>
            </a:br>
            <a:r>
              <a:rPr lang="fr-CH" altLang="en-US" sz="2400" cap="all" dirty="0">
                <a:solidFill>
                  <a:srgbClr val="004494"/>
                </a:solidFill>
                <a:latin typeface="+mn-lt"/>
              </a:rPr>
              <a:t>des dossiers de décaissement d’AB ?</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276872"/>
            <a:ext cx="8460000" cy="29523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sv-SE" altLang="en-US" sz="1800" dirty="0">
                <a:solidFill>
                  <a:srgbClr val="004494"/>
                </a:solidFill>
                <a:ea typeface="+mj-ea"/>
                <a:cs typeface="+mj-cs"/>
              </a:rPr>
              <a:t>Des conclusions claires sur les critères d’éligibilité.</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sv-SE" altLang="en-US" sz="1800" dirty="0">
                <a:solidFill>
                  <a:srgbClr val="004494"/>
                </a:solidFill>
                <a:ea typeface="+mj-ea"/>
                <a:cs typeface="+mj-cs"/>
              </a:rPr>
              <a:t>Des décaissements conformes à la convention de financement </a:t>
            </a:r>
            <a:r>
              <a:rPr lang="sv-SE" altLang="en-US" sz="1800" b="0" dirty="0">
                <a:solidFill>
                  <a:srgbClr val="004494"/>
                </a:solidFill>
                <a:ea typeface="+mj-ea"/>
                <a:cs typeface="+mj-cs"/>
              </a:rPr>
              <a:t>(calendrier/montant/conditions)</a:t>
            </a:r>
            <a:r>
              <a:rPr lang="sv-SE" altLang="en-US" sz="1800" dirty="0">
                <a:solidFill>
                  <a:srgbClr val="004494"/>
                </a:solidFill>
                <a:ea typeface="+mj-ea"/>
                <a:cs typeface="+mj-cs"/>
              </a:rPr>
              <a:t>.</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sv-SE" altLang="en-US" sz="1800" dirty="0">
                <a:solidFill>
                  <a:srgbClr val="004494"/>
                </a:solidFill>
                <a:ea typeface="+mj-ea"/>
                <a:cs typeface="+mj-cs"/>
              </a:rPr>
              <a:t>Calcul correct des tranches variables.</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sv-SE" altLang="en-US" sz="1800" dirty="0">
                <a:solidFill>
                  <a:srgbClr val="004494"/>
                </a:solidFill>
                <a:ea typeface="+mj-ea"/>
                <a:cs typeface="+mj-cs"/>
              </a:rPr>
              <a:t>Documentation montrant que les conditions/indicateurs sont remplis </a:t>
            </a:r>
            <a:r>
              <a:rPr lang="sv-SE" altLang="en-US" sz="1800" b="0" dirty="0">
                <a:solidFill>
                  <a:srgbClr val="004494"/>
                </a:solidFill>
                <a:ea typeface="+mj-ea"/>
                <a:cs typeface="+mj-cs"/>
              </a:rPr>
              <a:t>(Convention de financement: sources de vérification)</a:t>
            </a:r>
            <a:r>
              <a:rPr lang="sv-SE" altLang="en-US" sz="1800" dirty="0">
                <a:solidFill>
                  <a:srgbClr val="004494"/>
                </a:solidFill>
                <a:ea typeface="+mj-ea"/>
                <a:cs typeface="+mj-cs"/>
              </a:rPr>
              <a:t>.</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sv-SE" altLang="en-US" sz="1800" dirty="0">
                <a:solidFill>
                  <a:srgbClr val="004494"/>
                </a:solidFill>
                <a:ea typeface="+mj-ea"/>
                <a:cs typeface="+mj-cs"/>
              </a:rPr>
              <a:t>Preuve de paiement. </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sv-SE" altLang="en-US" sz="1800" dirty="0">
                <a:solidFill>
                  <a:srgbClr val="004494"/>
                </a:solidFill>
                <a:ea typeface="+mj-ea"/>
                <a:cs typeface="+mj-cs"/>
              </a:rPr>
              <a:t>Taux de change utilisé conformément à la convention de financement. </a:t>
            </a:r>
          </a:p>
          <a:p>
            <a:pPr marL="355600" lvl="1" indent="-355600" defTabSz="457200">
              <a:spcBef>
                <a:spcPts val="600"/>
              </a:spcBef>
              <a:spcAft>
                <a:spcPts val="600"/>
              </a:spcAft>
              <a:buClr>
                <a:srgbClr val="004494"/>
              </a:buClr>
              <a:buSzPct val="100000"/>
              <a:buFont typeface="EC Square Sans Pro" panose="020B0506040000020004" pitchFamily="34" charset="0"/>
              <a:buChar char="‣"/>
              <a:defRPr/>
            </a:pPr>
            <a:r>
              <a:rPr lang="sv-SE" altLang="en-US" sz="1800" dirty="0">
                <a:solidFill>
                  <a:srgbClr val="004494"/>
                </a:solidFill>
                <a:ea typeface="+mj-ea"/>
                <a:cs typeface="+mj-cs"/>
              </a:rPr>
              <a:t>Documents justificatifs du taux de change utilisé + source du taux.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29</a:t>
            </a:fld>
            <a:endParaRPr lang="fr-BE" sz="1100" b="1" dirty="0">
              <a:solidFill>
                <a:schemeClr val="bg1"/>
              </a:solidFill>
              <a:latin typeface="+mn-lt"/>
            </a:endParaRPr>
          </a:p>
        </p:txBody>
      </p:sp>
    </p:spTree>
    <p:extLst>
      <p:ext uri="{BB962C8B-B14F-4D97-AF65-F5344CB8AC3E}">
        <p14:creationId xmlns:p14="http://schemas.microsoft.com/office/powerpoint/2010/main" val="3678543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AutoShape 16">
            <a:extLst>
              <a:ext uri="{FF2B5EF4-FFF2-40B4-BE49-F238E27FC236}">
                <a16:creationId xmlns:a16="http://schemas.microsoft.com/office/drawing/2014/main" id="{C2CCDD03-AEC0-4EF8-9CC6-3764A6B3700A}"/>
              </a:ext>
            </a:extLst>
          </p:cNvPr>
          <p:cNvCxnSpPr>
            <a:cxnSpLocks noChangeShapeType="1"/>
          </p:cNvCxnSpPr>
          <p:nvPr/>
        </p:nvCxnSpPr>
        <p:spPr bwMode="auto">
          <a:xfrm>
            <a:off x="5136654" y="1947482"/>
            <a:ext cx="0" cy="303088"/>
          </a:xfrm>
          <a:prstGeom prst="straightConnector1">
            <a:avLst/>
          </a:prstGeom>
          <a:noFill/>
          <a:ln w="12700">
            <a:solidFill>
              <a:srgbClr val="0F5494"/>
            </a:solidFill>
            <a:round/>
            <a:headEnd/>
            <a:tailEnd type="none" w="med" len="me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927530"/>
            <a:ext cx="8460000" cy="773278"/>
          </a:xfrm>
        </p:spPr>
        <p:txBody>
          <a:bodyPr/>
          <a:lstStyle/>
          <a:p>
            <a:pPr marL="0"/>
            <a:r>
              <a:rPr lang="fr-BE" altLang="en-US" sz="2000" cap="all" dirty="0">
                <a:solidFill>
                  <a:srgbClr val="004494"/>
                </a:solidFill>
                <a:latin typeface="+mn-lt"/>
              </a:rPr>
              <a:t>Cycle des </a:t>
            </a:r>
            <a:br>
              <a:rPr lang="fr-BE" altLang="en-US" sz="2000" cap="all" dirty="0">
                <a:solidFill>
                  <a:srgbClr val="004494"/>
                </a:solidFill>
                <a:latin typeface="+mn-lt"/>
              </a:rPr>
            </a:br>
            <a:r>
              <a:rPr lang="fr-BE" altLang="en-US" sz="2000" cap="all" dirty="0">
                <a:solidFill>
                  <a:srgbClr val="004494"/>
                </a:solidFill>
                <a:latin typeface="+mn-lt"/>
              </a:rPr>
              <a:t>programmes d’AB : mise en œuvre</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3</a:t>
            </a:fld>
            <a:endParaRPr lang="fr-BE" sz="1100" b="1" dirty="0">
              <a:solidFill>
                <a:schemeClr val="bg1"/>
              </a:solidFill>
              <a:latin typeface="+mn-lt"/>
            </a:endParaRPr>
          </a:p>
        </p:txBody>
      </p:sp>
      <p:sp>
        <p:nvSpPr>
          <p:cNvPr id="6" name="AutoShape 4">
            <a:extLst>
              <a:ext uri="{FF2B5EF4-FFF2-40B4-BE49-F238E27FC236}">
                <a16:creationId xmlns:a16="http://schemas.microsoft.com/office/drawing/2014/main" id="{D0122CD4-55CA-4CB8-A84A-A5922D8CC49B}"/>
              </a:ext>
            </a:extLst>
          </p:cNvPr>
          <p:cNvSpPr>
            <a:spLocks noChangeArrowheads="1"/>
          </p:cNvSpPr>
          <p:nvPr/>
        </p:nvSpPr>
        <p:spPr bwMode="auto">
          <a:xfrm rot="5400000">
            <a:off x="2609261" y="2132029"/>
            <a:ext cx="3363912" cy="3375025"/>
          </a:xfrm>
          <a:custGeom>
            <a:avLst/>
            <a:gdLst>
              <a:gd name="T0" fmla="*/ 1 w 21600"/>
              <a:gd name="T1" fmla="*/ 0 h 21600"/>
              <a:gd name="T2" fmla="*/ 0 w 21600"/>
              <a:gd name="T3" fmla="*/ 0 h 21600"/>
              <a:gd name="T4" fmla="*/ 1 w 21600"/>
              <a:gd name="T5" fmla="*/ 0 h 21600"/>
              <a:gd name="T6" fmla="*/ 0 w 21600"/>
              <a:gd name="T7" fmla="*/ 1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5 h 21600"/>
              <a:gd name="T20" fmla="*/ 18435 w 21600"/>
              <a:gd name="T21" fmla="*/ 1843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rgbClr val="0F5494"/>
          </a:solidFill>
          <a:ln w="19050">
            <a:noFill/>
            <a:miter lim="800000"/>
            <a:headEnd/>
            <a:tailEnd/>
          </a:ln>
        </p:spPr>
        <p:txBody>
          <a:bodyPr rot="10800000" vert="eaVert" lIns="95555" tIns="47776" rIns="95555" bIns="47776"/>
          <a:lstStyle/>
          <a:p>
            <a:pPr eaLnBrk="1" hangingPunct="1">
              <a:defRPr/>
            </a:pPr>
            <a:endParaRPr lang="fr-BE" sz="1100" dirty="0">
              <a:latin typeface="+mn-lt"/>
              <a:ea typeface="ＭＳ Ｐゴシック" charset="0"/>
              <a:cs typeface="Tw Cen MT"/>
            </a:endParaRPr>
          </a:p>
        </p:txBody>
      </p:sp>
      <p:sp>
        <p:nvSpPr>
          <p:cNvPr id="7" name="Rectangle 5">
            <a:extLst>
              <a:ext uri="{FF2B5EF4-FFF2-40B4-BE49-F238E27FC236}">
                <a16:creationId xmlns:a16="http://schemas.microsoft.com/office/drawing/2014/main" id="{15DF2224-CCD1-4AE1-95FE-EEBA7EC83C87}"/>
              </a:ext>
            </a:extLst>
          </p:cNvPr>
          <p:cNvSpPr>
            <a:spLocks noChangeArrowheads="1"/>
          </p:cNvSpPr>
          <p:nvPr/>
        </p:nvSpPr>
        <p:spPr bwMode="auto">
          <a:xfrm>
            <a:off x="4572000" y="2241425"/>
            <a:ext cx="1484973" cy="576790"/>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algn="ctr" eaLnBrk="1" hangingPunct="1">
              <a:spcAft>
                <a:spcPts val="1000"/>
              </a:spcAft>
              <a:defRPr/>
            </a:pPr>
            <a:r>
              <a:rPr lang="fr-BE" b="1" dirty="0">
                <a:solidFill>
                  <a:schemeClr val="tx1"/>
                </a:solidFill>
                <a:cs typeface="Tw Cen MT"/>
              </a:rPr>
              <a:t>Planification stratégique / Programmation</a:t>
            </a:r>
          </a:p>
        </p:txBody>
      </p:sp>
      <p:sp>
        <p:nvSpPr>
          <p:cNvPr id="9" name="Rectangle 7">
            <a:extLst>
              <a:ext uri="{FF2B5EF4-FFF2-40B4-BE49-F238E27FC236}">
                <a16:creationId xmlns:a16="http://schemas.microsoft.com/office/drawing/2014/main" id="{833CACA9-9093-4217-9F71-F7874F604713}"/>
              </a:ext>
            </a:extLst>
          </p:cNvPr>
          <p:cNvSpPr>
            <a:spLocks noChangeArrowheads="1"/>
          </p:cNvSpPr>
          <p:nvPr/>
        </p:nvSpPr>
        <p:spPr bwMode="auto">
          <a:xfrm>
            <a:off x="4921315" y="3988118"/>
            <a:ext cx="1260000"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algn="ctr" eaLnBrk="1" hangingPunct="1">
              <a:spcAft>
                <a:spcPts val="0"/>
              </a:spcAft>
              <a:defRPr/>
            </a:pPr>
            <a:r>
              <a:rPr lang="fr-BE" b="1" dirty="0">
                <a:solidFill>
                  <a:schemeClr val="tx1"/>
                </a:solidFill>
                <a:cs typeface="Tw Cen MT"/>
              </a:rPr>
              <a:t>Identification</a:t>
            </a:r>
            <a:endParaRPr lang="fr-BE" sz="1300" b="1" dirty="0">
              <a:solidFill>
                <a:schemeClr val="tx1"/>
              </a:solidFill>
              <a:cs typeface="Tw Cen MT"/>
            </a:endParaRPr>
          </a:p>
        </p:txBody>
      </p:sp>
      <p:sp>
        <p:nvSpPr>
          <p:cNvPr id="11" name="Rectangle 8">
            <a:extLst>
              <a:ext uri="{FF2B5EF4-FFF2-40B4-BE49-F238E27FC236}">
                <a16:creationId xmlns:a16="http://schemas.microsoft.com/office/drawing/2014/main" id="{0E7E438F-A9DF-4A52-BA47-692B477A34D3}"/>
              </a:ext>
            </a:extLst>
          </p:cNvPr>
          <p:cNvSpPr>
            <a:spLocks noChangeArrowheads="1"/>
          </p:cNvSpPr>
          <p:nvPr/>
        </p:nvSpPr>
        <p:spPr bwMode="auto">
          <a:xfrm>
            <a:off x="2611930" y="3804531"/>
            <a:ext cx="828000" cy="407513"/>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nchor="ctr">
            <a:spAutoFit/>
          </a:bodyPr>
          <a:lstStyle/>
          <a:p>
            <a:pPr algn="ctr" eaLnBrk="1" hangingPunct="1">
              <a:spcAft>
                <a:spcPts val="1000"/>
              </a:spcAft>
              <a:defRPr/>
            </a:pPr>
            <a:r>
              <a:rPr lang="fr-BE" sz="1300" b="1" dirty="0">
                <a:solidFill>
                  <a:schemeClr val="tx1"/>
                </a:solidFill>
                <a:cs typeface="Tw Cen MT"/>
              </a:rPr>
              <a:t>Mise en </a:t>
            </a:r>
            <a:r>
              <a:rPr lang="fr-BE" b="1" dirty="0">
                <a:solidFill>
                  <a:schemeClr val="tx1"/>
                </a:solidFill>
                <a:cs typeface="Tw Cen MT"/>
              </a:rPr>
              <a:t>œuvre</a:t>
            </a:r>
            <a:endParaRPr lang="fr-BE" sz="1300" b="1" dirty="0">
              <a:solidFill>
                <a:schemeClr val="tx1"/>
              </a:solidFill>
              <a:cs typeface="Tw Cen MT"/>
            </a:endParaRPr>
          </a:p>
        </p:txBody>
      </p:sp>
      <p:sp>
        <p:nvSpPr>
          <p:cNvPr id="12" name="Rectangle 9">
            <a:extLst>
              <a:ext uri="{FF2B5EF4-FFF2-40B4-BE49-F238E27FC236}">
                <a16:creationId xmlns:a16="http://schemas.microsoft.com/office/drawing/2014/main" id="{4135963E-924B-4996-9E6F-8522EE0CD5CE}"/>
              </a:ext>
            </a:extLst>
          </p:cNvPr>
          <p:cNvSpPr>
            <a:spLocks noChangeArrowheads="1"/>
          </p:cNvSpPr>
          <p:nvPr/>
        </p:nvSpPr>
        <p:spPr bwMode="auto">
          <a:xfrm>
            <a:off x="2525461" y="2799178"/>
            <a:ext cx="1007912" cy="392124"/>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wrap="square" lIns="18810" tIns="11286" rIns="18810" bIns="11286">
            <a:spAutoFit/>
          </a:bodyPr>
          <a:lstStyle/>
          <a:p>
            <a:pPr algn="ctr" eaLnBrk="1" hangingPunct="1">
              <a:spcAft>
                <a:spcPts val="1000"/>
              </a:spcAft>
              <a:defRPr/>
            </a:pPr>
            <a:r>
              <a:rPr lang="fr-BE" b="1" dirty="0">
                <a:solidFill>
                  <a:schemeClr val="tx1"/>
                </a:solidFill>
                <a:cs typeface="Tw Cen MT"/>
              </a:rPr>
              <a:t> Suivi &amp; Evaluation</a:t>
            </a:r>
          </a:p>
        </p:txBody>
      </p:sp>
      <p:sp>
        <p:nvSpPr>
          <p:cNvPr id="13" name="Rectangle 8">
            <a:extLst>
              <a:ext uri="{FF2B5EF4-FFF2-40B4-BE49-F238E27FC236}">
                <a16:creationId xmlns:a16="http://schemas.microsoft.com/office/drawing/2014/main" id="{63B3ABC6-9BE2-430B-B550-BE23C27834B1}"/>
              </a:ext>
            </a:extLst>
          </p:cNvPr>
          <p:cNvSpPr>
            <a:spLocks noChangeArrowheads="1"/>
          </p:cNvSpPr>
          <p:nvPr/>
        </p:nvSpPr>
        <p:spPr bwMode="auto">
          <a:xfrm>
            <a:off x="3733071" y="4981945"/>
            <a:ext cx="1260000" cy="207458"/>
          </a:xfrm>
          <a:prstGeom prst="rect">
            <a:avLst/>
          </a:prstGeom>
          <a:solidFill>
            <a:schemeClr val="bg1"/>
          </a:solidFill>
          <a:ln>
            <a:solidFill>
              <a:srgbClr val="0F5494"/>
            </a:solidFill>
            <a:headEnd/>
            <a:tailEnd/>
          </a:ln>
          <a:effectLst/>
        </p:spPr>
        <p:style>
          <a:lnRef idx="2">
            <a:schemeClr val="accent1"/>
          </a:lnRef>
          <a:fillRef idx="1">
            <a:schemeClr val="lt1"/>
          </a:fillRef>
          <a:effectRef idx="0">
            <a:schemeClr val="accent1"/>
          </a:effectRef>
          <a:fontRef idx="minor">
            <a:schemeClr val="dk1"/>
          </a:fontRef>
        </p:style>
        <p:txBody>
          <a:bodyPr lIns="18810" tIns="11286" rIns="18810" bIns="11286" anchor="ctr">
            <a:spAutoFit/>
          </a:bodyPr>
          <a:lstStyle/>
          <a:p>
            <a:pPr algn="ctr" eaLnBrk="1" hangingPunct="1">
              <a:spcAft>
                <a:spcPts val="1000"/>
              </a:spcAft>
              <a:defRPr/>
            </a:pPr>
            <a:r>
              <a:rPr lang="fr-BE" b="1" dirty="0">
                <a:solidFill>
                  <a:schemeClr val="tx1"/>
                </a:solidFill>
                <a:cs typeface="Tw Cen MT"/>
              </a:rPr>
              <a:t>Formulation</a:t>
            </a:r>
            <a:endParaRPr lang="fr-BE" sz="1300" b="1" dirty="0">
              <a:solidFill>
                <a:schemeClr val="tx1"/>
              </a:solidFill>
              <a:cs typeface="Tw Cen MT"/>
            </a:endParaRPr>
          </a:p>
        </p:txBody>
      </p:sp>
      <p:sp>
        <p:nvSpPr>
          <p:cNvPr id="14" name="AutoShape 14">
            <a:extLst>
              <a:ext uri="{FF2B5EF4-FFF2-40B4-BE49-F238E27FC236}">
                <a16:creationId xmlns:a16="http://schemas.microsoft.com/office/drawing/2014/main" id="{0511EF54-08B7-4E01-8C92-9C78DC8AE069}"/>
              </a:ext>
            </a:extLst>
          </p:cNvPr>
          <p:cNvSpPr>
            <a:spLocks noChangeArrowheads="1"/>
          </p:cNvSpPr>
          <p:nvPr/>
        </p:nvSpPr>
        <p:spPr bwMode="auto">
          <a:xfrm>
            <a:off x="2472075" y="1658346"/>
            <a:ext cx="3877518" cy="474510"/>
          </a:xfrm>
          <a:prstGeom prst="roundRect">
            <a:avLst>
              <a:gd name="adj" fmla="val 16667"/>
            </a:avLst>
          </a:prstGeom>
          <a:solidFill>
            <a:schemeClr val="bg1"/>
          </a:solidFill>
          <a:ln w="12700">
            <a:noFill/>
            <a:miter lim="800000"/>
            <a:headEnd/>
            <a:tailEnd/>
          </a:ln>
        </p:spPr>
        <p:txBody>
          <a:bodyPr wrap="square" lIns="95555" tIns="47776" rIns="95555" bIns="47776">
            <a:spAutoFit/>
          </a:bodyPr>
          <a:lstStyle/>
          <a:p>
            <a:pPr algn="ctr" eaLnBrk="1" hangingPunct="1">
              <a:lnSpc>
                <a:spcPct val="90000"/>
              </a:lnSpc>
              <a:defRPr/>
            </a:pPr>
            <a:r>
              <a:rPr lang="fr-BE" b="1" dirty="0">
                <a:latin typeface="+mn-lt"/>
                <a:ea typeface="ＭＳ Ｐゴシック" charset="0"/>
                <a:cs typeface="Tw Cen MT"/>
              </a:rPr>
              <a:t>Politique étrangère de l’UE </a:t>
            </a:r>
          </a:p>
          <a:p>
            <a:pPr algn="ctr" eaLnBrk="1" hangingPunct="1">
              <a:lnSpc>
                <a:spcPct val="90000"/>
              </a:lnSpc>
              <a:defRPr/>
            </a:pPr>
            <a:r>
              <a:rPr lang="fr-BE" b="1" dirty="0">
                <a:latin typeface="+mn-lt"/>
                <a:ea typeface="ＭＳ Ｐゴシック" charset="0"/>
                <a:cs typeface="Tw Cen MT"/>
              </a:rPr>
              <a:t>Politique du gouvernement partenaire</a:t>
            </a:r>
          </a:p>
        </p:txBody>
      </p:sp>
      <p:sp>
        <p:nvSpPr>
          <p:cNvPr id="16" name="AutoShape 12">
            <a:extLst>
              <a:ext uri="{FF2B5EF4-FFF2-40B4-BE49-F238E27FC236}">
                <a16:creationId xmlns:a16="http://schemas.microsoft.com/office/drawing/2014/main" id="{A2975D53-B880-4B49-A288-EA5D65C600B5}"/>
              </a:ext>
            </a:extLst>
          </p:cNvPr>
          <p:cNvSpPr>
            <a:spLocks noChangeArrowheads="1"/>
          </p:cNvSpPr>
          <p:nvPr/>
        </p:nvSpPr>
        <p:spPr bwMode="auto">
          <a:xfrm>
            <a:off x="6403855" y="2741807"/>
            <a:ext cx="2599597" cy="465817"/>
          </a:xfrm>
          <a:prstGeom prst="leftArrowCallout">
            <a:avLst>
              <a:gd name="adj1" fmla="val 8324"/>
              <a:gd name="adj2" fmla="val 12266"/>
              <a:gd name="adj3" fmla="val 12462"/>
              <a:gd name="adj4" fmla="val 92264"/>
            </a:avLst>
          </a:prstGeom>
          <a:solidFill>
            <a:srgbClr val="FFD624"/>
          </a:solidFill>
          <a:ln w="12700">
            <a:noFill/>
            <a:miter lim="800000"/>
            <a:headEnd/>
            <a:tailEnd/>
          </a:ln>
        </p:spPr>
        <p:txBody>
          <a:bodyPr wrap="square" lIns="95555" tIns="47776" rIns="95555" bIns="47776">
            <a:spAutoFit/>
          </a:bodyPr>
          <a:lstStyle/>
          <a:p>
            <a:pPr eaLnBrk="1" hangingPunct="1">
              <a:defRPr/>
            </a:pPr>
            <a:r>
              <a:rPr lang="fr-BE" b="1" dirty="0">
                <a:latin typeface="+mn-lt"/>
                <a:ea typeface="ＭＳ Ｐゴシック" charset="0"/>
                <a:cs typeface="Tw Cen MT"/>
              </a:rPr>
              <a:t>Comité de pilotage stratégique (DEVCO)</a:t>
            </a:r>
            <a:endParaRPr lang="fr-BE" dirty="0">
              <a:latin typeface="+mn-lt"/>
              <a:ea typeface="ＭＳ Ｐゴシック" charset="0"/>
              <a:cs typeface="Tw Cen MT"/>
            </a:endParaRPr>
          </a:p>
        </p:txBody>
      </p:sp>
      <p:sp>
        <p:nvSpPr>
          <p:cNvPr id="17" name="AutoShape 15">
            <a:extLst>
              <a:ext uri="{FF2B5EF4-FFF2-40B4-BE49-F238E27FC236}">
                <a16:creationId xmlns:a16="http://schemas.microsoft.com/office/drawing/2014/main" id="{D362B8C4-0E42-4A00-87DC-16CB9125FD21}"/>
              </a:ext>
            </a:extLst>
          </p:cNvPr>
          <p:cNvSpPr>
            <a:spLocks noChangeArrowheads="1"/>
          </p:cNvSpPr>
          <p:nvPr/>
        </p:nvSpPr>
        <p:spPr bwMode="auto">
          <a:xfrm>
            <a:off x="6167945" y="1556792"/>
            <a:ext cx="2835507" cy="1044000"/>
          </a:xfrm>
          <a:prstGeom prst="leftArrowCallout">
            <a:avLst>
              <a:gd name="adj1" fmla="val 4507"/>
              <a:gd name="adj2" fmla="val 7649"/>
              <a:gd name="adj3" fmla="val 9615"/>
              <a:gd name="adj4" fmla="val 92580"/>
            </a:avLst>
          </a:prstGeom>
          <a:solidFill>
            <a:srgbClr val="FFD624"/>
          </a:solidFill>
          <a:ln w="12700">
            <a:noFill/>
            <a:miter lim="800000"/>
            <a:headEnd/>
            <a:tailEnd/>
          </a:ln>
        </p:spPr>
        <p:txBody>
          <a:bodyPr wrap="square" lIns="95555" tIns="47776" rIns="95555" bIns="47776">
            <a:spAutoFit/>
          </a:bodyPr>
          <a:lstStyle/>
          <a:p>
            <a:pPr eaLnBrk="1" hangingPunct="1">
              <a:defRPr/>
            </a:pPr>
            <a:r>
              <a:rPr lang="fr-BE" b="1" dirty="0">
                <a:latin typeface="+mn-lt"/>
                <a:ea typeface="ＭＳ Ｐゴシック" charset="0"/>
                <a:cs typeface="Tw Cen MT"/>
              </a:rPr>
              <a:t>Programme indicatif pluriannuel, cadre unique d’appui, document de stratégie indicatif:</a:t>
            </a:r>
            <a:r>
              <a:rPr lang="fr-BE" dirty="0">
                <a:latin typeface="+mn-lt"/>
                <a:ea typeface="ＭＳ Ｐゴシック" charset="0"/>
                <a:cs typeface="Tw Cen MT"/>
              </a:rPr>
              <a:t> identifier les secteurs d’engagement</a:t>
            </a:r>
          </a:p>
        </p:txBody>
      </p:sp>
      <p:sp>
        <p:nvSpPr>
          <p:cNvPr id="18" name="AutoShape 12">
            <a:extLst>
              <a:ext uri="{FF2B5EF4-FFF2-40B4-BE49-F238E27FC236}">
                <a16:creationId xmlns:a16="http://schemas.microsoft.com/office/drawing/2014/main" id="{0946A998-C376-4E9C-BB9A-AD8AB97C7A52}"/>
              </a:ext>
            </a:extLst>
          </p:cNvPr>
          <p:cNvSpPr>
            <a:spLocks noChangeArrowheads="1"/>
          </p:cNvSpPr>
          <p:nvPr/>
        </p:nvSpPr>
        <p:spPr bwMode="auto">
          <a:xfrm>
            <a:off x="6088369" y="3352133"/>
            <a:ext cx="2915083" cy="650483"/>
          </a:xfrm>
          <a:prstGeom prst="leftArrowCallout">
            <a:avLst>
              <a:gd name="adj1" fmla="val 8324"/>
              <a:gd name="adj2" fmla="val 12266"/>
              <a:gd name="adj3" fmla="val 12462"/>
              <a:gd name="adj4" fmla="val 91186"/>
            </a:avLst>
          </a:prstGeom>
          <a:solidFill>
            <a:srgbClr val="FFD624"/>
          </a:solidFill>
          <a:ln w="12700">
            <a:noFill/>
            <a:miter lim="800000"/>
            <a:headEnd/>
            <a:tailEnd/>
          </a:ln>
        </p:spPr>
        <p:txBody>
          <a:bodyPr wrap="square" lIns="95555" tIns="47776" rIns="95555" bIns="47776">
            <a:spAutoFit/>
          </a:bodyPr>
          <a:lstStyle/>
          <a:p>
            <a:pPr lvl="0" eaLnBrk="1" hangingPunct="1">
              <a:defRPr/>
            </a:pPr>
            <a:r>
              <a:rPr lang="fr-BE" altLang="en-US" b="1" dirty="0">
                <a:latin typeface="+mn-lt"/>
                <a:ea typeface="ＭＳ Ｐゴシック" charset="0"/>
                <a:cs typeface="Tw Cen MT"/>
              </a:rPr>
              <a:t>(C-ODD seuls) BSSC/FAST évaluation des valeurs fondamentales</a:t>
            </a:r>
          </a:p>
        </p:txBody>
      </p:sp>
      <p:sp>
        <p:nvSpPr>
          <p:cNvPr id="19" name="AutoShape 12">
            <a:extLst>
              <a:ext uri="{FF2B5EF4-FFF2-40B4-BE49-F238E27FC236}">
                <a16:creationId xmlns:a16="http://schemas.microsoft.com/office/drawing/2014/main" id="{5E8AE7FF-7388-4D10-92BE-CAB3CDE29926}"/>
              </a:ext>
            </a:extLst>
          </p:cNvPr>
          <p:cNvSpPr>
            <a:spLocks noChangeArrowheads="1"/>
          </p:cNvSpPr>
          <p:nvPr/>
        </p:nvSpPr>
        <p:spPr bwMode="auto">
          <a:xfrm>
            <a:off x="5868145" y="4105338"/>
            <a:ext cx="3140582" cy="1019815"/>
          </a:xfrm>
          <a:prstGeom prst="leftArrowCallout">
            <a:avLst>
              <a:gd name="adj1" fmla="val 8324"/>
              <a:gd name="adj2" fmla="val 12266"/>
              <a:gd name="adj3" fmla="val 12462"/>
              <a:gd name="adj4" fmla="val 90825"/>
            </a:avLst>
          </a:prstGeom>
          <a:solidFill>
            <a:srgbClr val="FFD624"/>
          </a:solidFill>
          <a:ln w="12700">
            <a:noFill/>
            <a:miter lim="800000"/>
            <a:headEnd/>
            <a:tailEnd/>
          </a:ln>
        </p:spPr>
        <p:txBody>
          <a:bodyPr wrap="square" lIns="95555" tIns="47776" rIns="95555" bIns="47776">
            <a:spAutoFit/>
          </a:bodyPr>
          <a:lstStyle/>
          <a:p>
            <a:pPr lvl="0" eaLnBrk="1" hangingPunct="1">
              <a:defRPr/>
            </a:pPr>
            <a:r>
              <a:rPr lang="fr-BE" altLang="en-US" b="1" dirty="0">
                <a:latin typeface="+mn-lt"/>
                <a:ea typeface="ＭＳ Ｐゴシック" charset="0"/>
                <a:cs typeface="Tw Cen MT"/>
              </a:rPr>
              <a:t>BSSC /FAST : </a:t>
            </a:r>
            <a:r>
              <a:rPr lang="fr-BE" altLang="en-US" dirty="0">
                <a:latin typeface="+mn-lt"/>
                <a:ea typeface="ＭＳ Ｐゴシック" charset="0"/>
                <a:cs typeface="Tw Cen MT"/>
              </a:rPr>
              <a:t>orientation stratégique sur le choix de la modalité d’AB, le type de contrat, la conception, le dialogue sur les politiques</a:t>
            </a:r>
          </a:p>
        </p:txBody>
      </p:sp>
      <p:sp>
        <p:nvSpPr>
          <p:cNvPr id="20" name="AutoShape 12">
            <a:extLst>
              <a:ext uri="{FF2B5EF4-FFF2-40B4-BE49-F238E27FC236}">
                <a16:creationId xmlns:a16="http://schemas.microsoft.com/office/drawing/2014/main" id="{E044796B-6404-4BF4-921B-AA24D99828DB}"/>
              </a:ext>
            </a:extLst>
          </p:cNvPr>
          <p:cNvSpPr>
            <a:spLocks noChangeArrowheads="1"/>
          </p:cNvSpPr>
          <p:nvPr/>
        </p:nvSpPr>
        <p:spPr bwMode="auto">
          <a:xfrm>
            <a:off x="5384964" y="5206880"/>
            <a:ext cx="3618488" cy="465817"/>
          </a:xfrm>
          <a:prstGeom prst="leftArrowCallout">
            <a:avLst>
              <a:gd name="adj1" fmla="val 24532"/>
              <a:gd name="adj2" fmla="val 41057"/>
              <a:gd name="adj3" fmla="val 12462"/>
              <a:gd name="adj4" fmla="val 88372"/>
            </a:avLst>
          </a:prstGeom>
          <a:solidFill>
            <a:srgbClr val="FFD624"/>
          </a:solidFill>
          <a:ln w="12700">
            <a:noFill/>
            <a:miter lim="800000"/>
            <a:headEnd/>
            <a:tailEnd/>
          </a:ln>
        </p:spPr>
        <p:txBody>
          <a:bodyPr wrap="square" lIns="95555" tIns="47776" rIns="95555" bIns="47776">
            <a:spAutoFit/>
          </a:bodyPr>
          <a:lstStyle/>
          <a:p>
            <a:pPr lvl="0" eaLnBrk="1" hangingPunct="1">
              <a:defRPr/>
            </a:pPr>
            <a:r>
              <a:rPr lang="fr-BE" altLang="en-US" b="1" dirty="0">
                <a:latin typeface="+mn-lt"/>
                <a:ea typeface="ＭＳ Ｐゴシック" charset="0"/>
                <a:cs typeface="Tw Cen MT"/>
              </a:rPr>
              <a:t>Groupe d’appui à la qualité 2: Document d’Action + Annexes</a:t>
            </a:r>
          </a:p>
        </p:txBody>
      </p:sp>
      <p:sp>
        <p:nvSpPr>
          <p:cNvPr id="21" name="AutoShape 10">
            <a:extLst>
              <a:ext uri="{FF2B5EF4-FFF2-40B4-BE49-F238E27FC236}">
                <a16:creationId xmlns:a16="http://schemas.microsoft.com/office/drawing/2014/main" id="{2B61A73F-5DFF-4DCB-8C09-C3F0C419FBCF}"/>
              </a:ext>
            </a:extLst>
          </p:cNvPr>
          <p:cNvSpPr>
            <a:spLocks noChangeArrowheads="1"/>
          </p:cNvSpPr>
          <p:nvPr/>
        </p:nvSpPr>
        <p:spPr bwMode="auto">
          <a:xfrm>
            <a:off x="190602" y="2564904"/>
            <a:ext cx="2281473" cy="650483"/>
          </a:xfrm>
          <a:prstGeom prst="rightArrowCallout">
            <a:avLst>
              <a:gd name="adj1" fmla="val 5326"/>
              <a:gd name="adj2" fmla="val 9261"/>
              <a:gd name="adj3" fmla="val 7926"/>
              <a:gd name="adj4" fmla="val 85832"/>
            </a:avLst>
          </a:prstGeom>
          <a:solidFill>
            <a:srgbClr val="FFD624"/>
          </a:solidFill>
          <a:ln w="12700">
            <a:noFill/>
            <a:miter lim="800000"/>
            <a:headEnd/>
            <a:tailEnd/>
          </a:ln>
        </p:spPr>
        <p:txBody>
          <a:bodyPr wrap="square" lIns="95555" tIns="47776" rIns="95555" bIns="47776">
            <a:spAutoFit/>
          </a:bodyPr>
          <a:lstStyle/>
          <a:p>
            <a:pPr eaLnBrk="1" hangingPunct="1">
              <a:defRPr/>
            </a:pPr>
            <a:r>
              <a:rPr lang="fr-BE" b="1" dirty="0">
                <a:latin typeface="+mn-lt"/>
                <a:ea typeface="ＭＳ Ｐゴシック" charset="0"/>
                <a:cs typeface="Tw Cen MT"/>
              </a:rPr>
              <a:t>Rapport final et évaluation éventuelle</a:t>
            </a:r>
            <a:endParaRPr lang="fr-BE" dirty="0">
              <a:latin typeface="+mn-lt"/>
              <a:ea typeface="ＭＳ Ｐゴシック" charset="0"/>
              <a:cs typeface="Tw Cen MT"/>
            </a:endParaRPr>
          </a:p>
        </p:txBody>
      </p:sp>
      <p:sp>
        <p:nvSpPr>
          <p:cNvPr id="22" name="AutoShape 11">
            <a:extLst>
              <a:ext uri="{FF2B5EF4-FFF2-40B4-BE49-F238E27FC236}">
                <a16:creationId xmlns:a16="http://schemas.microsoft.com/office/drawing/2014/main" id="{F2F1A357-A7C6-4374-9B39-46A15394CD9C}"/>
              </a:ext>
            </a:extLst>
          </p:cNvPr>
          <p:cNvSpPr>
            <a:spLocks noChangeArrowheads="1"/>
          </p:cNvSpPr>
          <p:nvPr/>
        </p:nvSpPr>
        <p:spPr bwMode="auto">
          <a:xfrm>
            <a:off x="190602" y="3475657"/>
            <a:ext cx="2303463" cy="1204481"/>
          </a:xfrm>
          <a:prstGeom prst="rightArrowCallout">
            <a:avLst>
              <a:gd name="adj1" fmla="val 3013"/>
              <a:gd name="adj2" fmla="val 6898"/>
              <a:gd name="adj3" fmla="val 6504"/>
              <a:gd name="adj4" fmla="val 92407"/>
            </a:avLst>
          </a:prstGeom>
          <a:solidFill>
            <a:srgbClr val="FFD624"/>
          </a:solidFill>
          <a:ln w="12700">
            <a:noFill/>
            <a:miter lim="800000"/>
            <a:headEnd/>
            <a:tailEnd/>
          </a:ln>
        </p:spPr>
        <p:txBody>
          <a:bodyPr lIns="95555" tIns="47776" rIns="95555" bIns="47776">
            <a:spAutoFit/>
          </a:bodyPr>
          <a:lstStyle/>
          <a:p>
            <a:pPr eaLnBrk="1" hangingPunct="1">
              <a:defRPr/>
            </a:pPr>
            <a:r>
              <a:rPr lang="fr-BE" b="1" dirty="0">
                <a:latin typeface="+mn-lt"/>
                <a:ea typeface="ＭＳ Ｐゴシック" charset="0"/>
                <a:cs typeface="Tw Cen MT"/>
              </a:rPr>
              <a:t>Processus décisionnel pour la libération de tranche : </a:t>
            </a:r>
            <a:r>
              <a:rPr lang="fr-BE" dirty="0">
                <a:latin typeface="+mn-lt"/>
                <a:ea typeface="ＭＳ Ｐゴシック" charset="0"/>
                <a:cs typeface="Tw Cen MT"/>
              </a:rPr>
              <a:t>Suivi et dialogue, évaluation des conditions de décaissement.</a:t>
            </a:r>
          </a:p>
        </p:txBody>
      </p:sp>
      <p:sp>
        <p:nvSpPr>
          <p:cNvPr id="25" name="TextBox 31">
            <a:extLst>
              <a:ext uri="{FF2B5EF4-FFF2-40B4-BE49-F238E27FC236}">
                <a16:creationId xmlns:a16="http://schemas.microsoft.com/office/drawing/2014/main" id="{701D8DE8-DBD6-4B6F-A8EA-8E5CBA3DD85B}"/>
              </a:ext>
            </a:extLst>
          </p:cNvPr>
          <p:cNvSpPr txBox="1">
            <a:spLocks noChangeArrowheads="1"/>
          </p:cNvSpPr>
          <p:nvPr/>
        </p:nvSpPr>
        <p:spPr bwMode="auto">
          <a:xfrm>
            <a:off x="191345" y="4886115"/>
            <a:ext cx="2808288" cy="650483"/>
          </a:xfrm>
          <a:prstGeom prst="rect">
            <a:avLst/>
          </a:prstGeom>
          <a:solidFill>
            <a:srgbClr val="FFD624"/>
          </a:solidFill>
          <a:ln w="12700">
            <a:noFill/>
            <a:miter lim="800000"/>
            <a:headEnd/>
            <a:tailEnd/>
          </a:ln>
        </p:spPr>
        <p:txBody>
          <a:bodyPr lIns="95555" tIns="47776" rIns="95555" bIns="47776" anchor="ctr">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lvl="0" eaLnBrk="1" hangingPunct="1">
              <a:spcBef>
                <a:spcPct val="0"/>
              </a:spcBef>
              <a:buClrTx/>
              <a:buNone/>
              <a:defRPr/>
            </a:pPr>
            <a:r>
              <a:rPr lang="fr-BE" altLang="en-US" sz="1200" b="1" dirty="0">
                <a:latin typeface="+mn-lt"/>
                <a:ea typeface="ＭＳ Ｐゴシック" charset="0"/>
                <a:cs typeface="Tw Cen MT"/>
              </a:rPr>
              <a:t>BSSC / FAST:</a:t>
            </a:r>
          </a:p>
          <a:p>
            <a:pPr lvl="0" eaLnBrk="1" hangingPunct="1">
              <a:spcBef>
                <a:spcPct val="0"/>
              </a:spcBef>
              <a:buClrTx/>
              <a:buNone/>
              <a:defRPr/>
            </a:pPr>
            <a:r>
              <a:rPr lang="fr-BE" altLang="en-US" sz="1200" b="1" dirty="0">
                <a:latin typeface="+mn-lt"/>
                <a:ea typeface="ＭＳ Ｐゴシック" charset="0"/>
                <a:cs typeface="Tw Cen MT"/>
              </a:rPr>
              <a:t>Avis sur les décaissements, le cas échéant</a:t>
            </a:r>
          </a:p>
        </p:txBody>
      </p:sp>
      <p:sp>
        <p:nvSpPr>
          <p:cNvPr id="35" name="Up Arrow 32">
            <a:extLst>
              <a:ext uri="{FF2B5EF4-FFF2-40B4-BE49-F238E27FC236}">
                <a16:creationId xmlns:a16="http://schemas.microsoft.com/office/drawing/2014/main" id="{7CA28988-894D-4079-92FD-F4B5CD931FA2}"/>
              </a:ext>
            </a:extLst>
          </p:cNvPr>
          <p:cNvSpPr>
            <a:spLocks noChangeArrowheads="1"/>
          </p:cNvSpPr>
          <p:nvPr/>
        </p:nvSpPr>
        <p:spPr bwMode="auto">
          <a:xfrm>
            <a:off x="2747221" y="4534921"/>
            <a:ext cx="252412" cy="504825"/>
          </a:xfrm>
          <a:prstGeom prst="upArrow">
            <a:avLst>
              <a:gd name="adj1" fmla="val 26481"/>
              <a:gd name="adj2" fmla="val 50000"/>
            </a:avLst>
          </a:prstGeom>
          <a:solidFill>
            <a:srgbClr val="FFD624"/>
          </a:solidFill>
          <a:ln w="9525">
            <a:noFill/>
            <a:round/>
            <a:headEnd/>
            <a:tailEnd/>
          </a:ln>
          <a:effectLs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ClrTx/>
              <a:buFontTx/>
              <a:buNone/>
            </a:pPr>
            <a:endParaRPr lang="fr-BE" altLang="nl-NL" sz="1200" i="0" dirty="0">
              <a:latin typeface="+mn-lt"/>
            </a:endParaRPr>
          </a:p>
        </p:txBody>
      </p:sp>
      <p:sp>
        <p:nvSpPr>
          <p:cNvPr id="37" name="Text Box 18">
            <a:extLst>
              <a:ext uri="{FF2B5EF4-FFF2-40B4-BE49-F238E27FC236}">
                <a16:creationId xmlns:a16="http://schemas.microsoft.com/office/drawing/2014/main" id="{26180082-C8EC-4EEC-B797-BEC0D788074A}"/>
              </a:ext>
            </a:extLst>
          </p:cNvPr>
          <p:cNvSpPr txBox="1">
            <a:spLocks noChangeArrowheads="1"/>
          </p:cNvSpPr>
          <p:nvPr/>
        </p:nvSpPr>
        <p:spPr bwMode="auto">
          <a:xfrm>
            <a:off x="190602" y="5805264"/>
            <a:ext cx="8812850" cy="711033"/>
          </a:xfrm>
          <a:prstGeom prst="rect">
            <a:avLst/>
          </a:prstGeom>
          <a:solidFill>
            <a:srgbClr val="0F5494"/>
          </a:solidFill>
          <a:ln w="9525">
            <a:noFill/>
            <a:miter lim="800000"/>
            <a:headEnd/>
            <a:tailEnd/>
          </a:ln>
        </p:spPr>
        <p:txBody>
          <a:bodyPr/>
          <a:lstStyle/>
          <a:p>
            <a:pPr algn="ctr" eaLnBrk="1" hangingPunct="1">
              <a:spcAft>
                <a:spcPts val="0"/>
              </a:spcAft>
              <a:defRPr/>
            </a:pPr>
            <a:r>
              <a:rPr lang="fr-BE" b="1" dirty="0">
                <a:solidFill>
                  <a:schemeClr val="bg1"/>
                </a:solidFill>
                <a:latin typeface="+mn-lt"/>
                <a:ea typeface="ＭＳ Ｐゴシック" charset="0"/>
                <a:cs typeface="Tw Cen MT"/>
              </a:rPr>
              <a:t>Comité </a:t>
            </a:r>
            <a:r>
              <a:rPr lang="fr-BE" altLang="en-US" b="1" dirty="0">
                <a:solidFill>
                  <a:schemeClr val="bg1"/>
                </a:solidFill>
                <a:latin typeface="+mn-lt"/>
                <a:ea typeface="ＭＳ Ｐゴシック" charset="0"/>
                <a:cs typeface="Tw Cen MT"/>
              </a:rPr>
              <a:t>de pilotage de l’appui budgétaire / de l’aide financière (BSSC/FAST) : pilotage politique et stratégique continu des contrats d’AB. Chaque année, sur la base de l’analyse des risques, il est convenu d’une liste de pays pour lesquels la soumission du contrat au BSSC/FAST est exigée</a:t>
            </a:r>
            <a:endParaRPr lang="fr-BE" b="1" dirty="0">
              <a:solidFill>
                <a:schemeClr val="bg1"/>
              </a:solidFill>
              <a:latin typeface="+mn-lt"/>
              <a:ea typeface="ＭＳ Ｐゴシック" charset="0"/>
              <a:cs typeface="Tw Cen MT"/>
            </a:endParaRPr>
          </a:p>
        </p:txBody>
      </p:sp>
    </p:spTree>
    <p:extLst>
      <p:ext uri="{BB962C8B-B14F-4D97-AF65-F5344CB8AC3E}">
        <p14:creationId xmlns:p14="http://schemas.microsoft.com/office/powerpoint/2010/main" val="62367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18" grpId="0" animBg="1"/>
      <p:bldP spid="19" grpId="0" animBg="1"/>
      <p:bldP spid="20" grpId="0" animBg="1"/>
      <p:bldP spid="21" grpId="0" animBg="1"/>
      <p:bldP spid="22" grpId="0" animBg="1"/>
      <p:bldP spid="25" grpId="0" animBg="1"/>
      <p:bldP spid="35" grpId="0" animBg="1"/>
      <p:bldP spid="3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defRPr/>
            </a:pPr>
            <a:r>
              <a:rPr lang="fr-BE" sz="3600"/>
              <a:t>Merci de votre attention</a:t>
            </a:r>
          </a:p>
          <a:p>
            <a:pPr algn="ctr" eaLnBrk="1" hangingPunct="1">
              <a:defRPr/>
            </a:pPr>
            <a:endParaRPr lang="fr-BE" sz="3600"/>
          </a:p>
        </p:txBody>
      </p:sp>
    </p:spTree>
    <p:extLst>
      <p:ext uri="{BB962C8B-B14F-4D97-AF65-F5344CB8AC3E}">
        <p14:creationId xmlns:p14="http://schemas.microsoft.com/office/powerpoint/2010/main" val="591940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43554"/>
            <a:ext cx="8460000" cy="773278"/>
          </a:xfrm>
        </p:spPr>
        <p:txBody>
          <a:bodyPr/>
          <a:lstStyle/>
          <a:p>
            <a:pPr marL="0"/>
            <a:r>
              <a:rPr lang="fr-BE" sz="2800" cap="all">
                <a:solidFill>
                  <a:srgbClr val="004494"/>
                </a:solidFill>
                <a:latin typeface="+mn-lt"/>
              </a:rPr>
              <a:t>Rapport final</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a:solidFill>
                <a:schemeClr val="bg1"/>
              </a:solidFill>
              <a:latin typeface="+mn-lt"/>
            </a:endParaRPr>
          </a:p>
        </p:txBody>
      </p:sp>
      <p:sp>
        <p:nvSpPr>
          <p:cNvPr id="3" name="Rectangle 2">
            <a:extLst>
              <a:ext uri="{FF2B5EF4-FFF2-40B4-BE49-F238E27FC236}">
                <a16:creationId xmlns:a16="http://schemas.microsoft.com/office/drawing/2014/main" id="{CEC119E4-8368-4C21-A5F6-86749CA96EC8}"/>
              </a:ext>
            </a:extLst>
          </p:cNvPr>
          <p:cNvSpPr/>
          <p:nvPr/>
        </p:nvSpPr>
        <p:spPr>
          <a:xfrm>
            <a:off x="342000" y="2060848"/>
            <a:ext cx="8460000" cy="3766352"/>
          </a:xfrm>
          <a:prstGeom prst="rect">
            <a:avLst/>
          </a:prstGeom>
          <a:noFill/>
        </p:spPr>
        <p:txBody>
          <a:bodyPr wrap="square" anchor="ctr">
            <a:spAutoFit/>
          </a:bodyPr>
          <a:lstStyle/>
          <a:p>
            <a:pPr marL="355600" lvl="1" indent="-355600" defTabSz="457200">
              <a:lnSpc>
                <a:spcPct val="140000"/>
              </a:lnSpc>
              <a:spcBef>
                <a:spcPts val="1200"/>
              </a:spcBef>
              <a:spcAft>
                <a:spcPts val="1800"/>
              </a:spcAft>
              <a:buClr>
                <a:srgbClr val="004494"/>
              </a:buClr>
              <a:buSzPct val="100000"/>
              <a:buFont typeface="EC Square Sans Pro" panose="020B0506040000020004" pitchFamily="34" charset="0"/>
              <a:buChar char="‣"/>
              <a:defRPr/>
            </a:pPr>
            <a:r>
              <a:rPr lang="fr-BE" sz="2400" b="1" dirty="0">
                <a:solidFill>
                  <a:srgbClr val="004494"/>
                </a:solidFill>
                <a:latin typeface="+mn-lt"/>
              </a:rPr>
              <a:t>Pas une évaluation formelle</a:t>
            </a:r>
          </a:p>
          <a:p>
            <a:pPr marL="355600" lvl="1" indent="-355600" defTabSz="457200">
              <a:lnSpc>
                <a:spcPct val="140000"/>
              </a:lnSpc>
              <a:spcBef>
                <a:spcPts val="1200"/>
              </a:spcBef>
              <a:spcAft>
                <a:spcPts val="1800"/>
              </a:spcAft>
              <a:buClr>
                <a:srgbClr val="004494"/>
              </a:buClr>
              <a:buSzPct val="100000"/>
              <a:buFont typeface="EC Square Sans Pro" panose="020B0506040000020004" pitchFamily="34" charset="0"/>
              <a:buChar char="‣"/>
              <a:defRPr/>
            </a:pPr>
            <a:r>
              <a:rPr lang="fr-BE" sz="2400" b="1" dirty="0">
                <a:solidFill>
                  <a:srgbClr val="004494"/>
                </a:solidFill>
                <a:latin typeface="+mn-lt"/>
              </a:rPr>
              <a:t>Document interne</a:t>
            </a:r>
          </a:p>
          <a:p>
            <a:pPr marL="355600" lvl="1" indent="-355600" defTabSz="457200">
              <a:lnSpc>
                <a:spcPct val="140000"/>
              </a:lnSpc>
              <a:spcBef>
                <a:spcPts val="1200"/>
              </a:spcBef>
              <a:spcAft>
                <a:spcPts val="1800"/>
              </a:spcAft>
              <a:buClr>
                <a:srgbClr val="004494"/>
              </a:buClr>
              <a:buSzPct val="100000"/>
              <a:buFont typeface="EC Square Sans Pro" panose="020B0506040000020004" pitchFamily="34" charset="0"/>
              <a:buChar char="‣"/>
              <a:defRPr/>
            </a:pPr>
            <a:r>
              <a:rPr lang="fr-BE" sz="2400" b="1" dirty="0">
                <a:solidFill>
                  <a:srgbClr val="004494"/>
                </a:solidFill>
                <a:latin typeface="+mn-lt"/>
              </a:rPr>
              <a:t>Doit être soumis dans les 3 mois suivant le dernier décaissement</a:t>
            </a:r>
          </a:p>
          <a:p>
            <a:pPr marL="355600" lvl="1" indent="-355600" defTabSz="457200">
              <a:lnSpc>
                <a:spcPct val="140000"/>
              </a:lnSpc>
              <a:spcBef>
                <a:spcPts val="1200"/>
              </a:spcBef>
              <a:spcAft>
                <a:spcPts val="1800"/>
              </a:spcAft>
              <a:buClr>
                <a:srgbClr val="004494"/>
              </a:buClr>
              <a:buSzPct val="100000"/>
              <a:buFont typeface="EC Square Sans Pro" panose="020B0506040000020004" pitchFamily="34" charset="0"/>
              <a:buChar char="‣"/>
              <a:defRPr/>
            </a:pPr>
            <a:r>
              <a:rPr lang="fr-BE" sz="2400" b="1" dirty="0">
                <a:solidFill>
                  <a:srgbClr val="004494"/>
                </a:solidFill>
                <a:latin typeface="+mn-lt"/>
              </a:rPr>
              <a:t>Document type spécifique (4-5 pages)</a:t>
            </a:r>
          </a:p>
        </p:txBody>
      </p:sp>
    </p:spTree>
    <p:extLst>
      <p:ext uri="{BB962C8B-B14F-4D97-AF65-F5344CB8AC3E}">
        <p14:creationId xmlns:p14="http://schemas.microsoft.com/office/powerpoint/2010/main" val="174878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400" cap="all">
                <a:solidFill>
                  <a:srgbClr val="004494"/>
                </a:solidFill>
                <a:latin typeface="+mn-lt"/>
              </a:rPr>
              <a:t>Cinq questions clés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5</a:t>
            </a:fld>
            <a:endParaRPr lang="fr-BE" sz="1100" b="1">
              <a:solidFill>
                <a:schemeClr val="bg1"/>
              </a:solidFill>
              <a:latin typeface="+mn-lt"/>
            </a:endParaRPr>
          </a:p>
        </p:txBody>
      </p:sp>
      <p:sp>
        <p:nvSpPr>
          <p:cNvPr id="3" name="Rectangle 2">
            <a:extLst>
              <a:ext uri="{FF2B5EF4-FFF2-40B4-BE49-F238E27FC236}">
                <a16:creationId xmlns:a16="http://schemas.microsoft.com/office/drawing/2014/main" id="{CEC119E4-8368-4C21-A5F6-86749CA96EC8}"/>
              </a:ext>
            </a:extLst>
          </p:cNvPr>
          <p:cNvSpPr/>
          <p:nvPr/>
        </p:nvSpPr>
        <p:spPr>
          <a:xfrm>
            <a:off x="342000" y="2059343"/>
            <a:ext cx="8460000" cy="4165820"/>
          </a:xfrm>
          <a:prstGeom prst="rect">
            <a:avLst/>
          </a:prstGeom>
          <a:noFill/>
        </p:spPr>
        <p:txBody>
          <a:bodyPr wrap="square" anchor="ctr">
            <a:spAutoFit/>
          </a:bodyPr>
          <a:lstStyle/>
          <a:p>
            <a:pPr lvl="1" indent="-457200" defTabSz="457200">
              <a:lnSpc>
                <a:spcPct val="115000"/>
              </a:lnSpc>
              <a:spcBef>
                <a:spcPts val="1200"/>
              </a:spcBef>
              <a:spcAft>
                <a:spcPts val="600"/>
              </a:spcAft>
              <a:buClr>
                <a:srgbClr val="004494"/>
              </a:buClr>
              <a:buSzPct val="100000"/>
              <a:buFont typeface="+mj-lt"/>
              <a:buAutoNum type="arabicPeriod"/>
              <a:tabLst>
                <a:tab pos="0" algn="l"/>
              </a:tabLst>
              <a:defRPr/>
            </a:pPr>
            <a:r>
              <a:rPr lang="fr-BE" sz="2000" b="1" dirty="0">
                <a:solidFill>
                  <a:srgbClr val="004494"/>
                </a:solidFill>
                <a:latin typeface="+mn-lt"/>
              </a:rPr>
              <a:t>Quels sont les résultats clés du pays/secteur </a:t>
            </a:r>
            <a:r>
              <a:rPr lang="fr-BE" sz="2000" dirty="0">
                <a:solidFill>
                  <a:srgbClr val="004494"/>
                </a:solidFill>
                <a:latin typeface="+mn-lt"/>
              </a:rPr>
              <a:t>(résultats, produits induits) [1 page]</a:t>
            </a:r>
          </a:p>
          <a:p>
            <a:pPr lvl="1" indent="-457200" defTabSz="457200">
              <a:lnSpc>
                <a:spcPct val="115000"/>
              </a:lnSpc>
              <a:spcBef>
                <a:spcPts val="1200"/>
              </a:spcBef>
              <a:spcAft>
                <a:spcPts val="600"/>
              </a:spcAft>
              <a:buClr>
                <a:srgbClr val="004494"/>
              </a:buClr>
              <a:buSzPct val="100000"/>
              <a:buFont typeface="+mj-lt"/>
              <a:buAutoNum type="arabicPeriod"/>
              <a:tabLst>
                <a:tab pos="0" algn="l"/>
              </a:tabLst>
              <a:defRPr/>
            </a:pPr>
            <a:r>
              <a:rPr lang="fr-BE" sz="2000" b="1" dirty="0">
                <a:solidFill>
                  <a:srgbClr val="004494"/>
                </a:solidFill>
                <a:latin typeface="+mn-lt"/>
              </a:rPr>
              <a:t>Comment l’AB a-t-il contribué à ces résultats </a:t>
            </a:r>
            <a:r>
              <a:rPr lang="fr-BE" sz="2000" dirty="0">
                <a:solidFill>
                  <a:srgbClr val="004494"/>
                </a:solidFill>
                <a:latin typeface="+mn-lt"/>
              </a:rPr>
              <a:t>(produits directs) [½ page]</a:t>
            </a:r>
          </a:p>
          <a:p>
            <a:pPr lvl="1" indent="-457200" defTabSz="457200">
              <a:lnSpc>
                <a:spcPct val="115000"/>
              </a:lnSpc>
              <a:spcBef>
                <a:spcPts val="1200"/>
              </a:spcBef>
              <a:spcAft>
                <a:spcPts val="600"/>
              </a:spcAft>
              <a:buClr>
                <a:srgbClr val="004494"/>
              </a:buClr>
              <a:buSzPct val="100000"/>
              <a:buFont typeface="+mj-lt"/>
              <a:buAutoNum type="arabicPeriod"/>
              <a:tabLst>
                <a:tab pos="0" algn="l"/>
              </a:tabLst>
              <a:defRPr/>
            </a:pPr>
            <a:r>
              <a:rPr lang="fr-BE" sz="2000" b="1" dirty="0">
                <a:solidFill>
                  <a:srgbClr val="004494"/>
                </a:solidFill>
                <a:latin typeface="+mn-lt"/>
              </a:rPr>
              <a:t>Qu’est-ce qui a changé et combien l’UE a-t-elle payé </a:t>
            </a:r>
            <a:r>
              <a:rPr lang="fr-BE" sz="2000" dirty="0">
                <a:solidFill>
                  <a:srgbClr val="004494"/>
                </a:solidFill>
                <a:latin typeface="+mn-lt"/>
              </a:rPr>
              <a:t>[½ page]</a:t>
            </a:r>
          </a:p>
          <a:p>
            <a:pPr lvl="1" indent="-457200" defTabSz="457200">
              <a:lnSpc>
                <a:spcPct val="115000"/>
              </a:lnSpc>
              <a:spcBef>
                <a:spcPts val="1200"/>
              </a:spcBef>
              <a:spcAft>
                <a:spcPts val="600"/>
              </a:spcAft>
              <a:buClr>
                <a:srgbClr val="004494"/>
              </a:buClr>
              <a:buSzPct val="100000"/>
              <a:buFont typeface="+mj-lt"/>
              <a:buAutoNum type="arabicPeriod"/>
              <a:tabLst>
                <a:tab pos="0" algn="l"/>
              </a:tabLst>
              <a:defRPr/>
            </a:pPr>
            <a:r>
              <a:rPr lang="fr-BE" sz="2000" b="1" dirty="0">
                <a:solidFill>
                  <a:srgbClr val="004494"/>
                </a:solidFill>
                <a:latin typeface="+mn-lt"/>
              </a:rPr>
              <a:t>Leçons apprises </a:t>
            </a:r>
            <a:r>
              <a:rPr lang="fr-BE" sz="2000" dirty="0">
                <a:solidFill>
                  <a:srgbClr val="004494"/>
                </a:solidFill>
                <a:latin typeface="+mn-lt"/>
              </a:rPr>
              <a:t>[½ page]</a:t>
            </a:r>
          </a:p>
          <a:p>
            <a:pPr lvl="1" indent="-457200" defTabSz="457200">
              <a:lnSpc>
                <a:spcPct val="115000"/>
              </a:lnSpc>
              <a:spcBef>
                <a:spcPts val="1200"/>
              </a:spcBef>
              <a:spcAft>
                <a:spcPts val="600"/>
              </a:spcAft>
              <a:buClr>
                <a:srgbClr val="004494"/>
              </a:buClr>
              <a:buSzPct val="100000"/>
              <a:buFont typeface="+mj-lt"/>
              <a:buAutoNum type="arabicPeriod"/>
              <a:tabLst>
                <a:tab pos="0" algn="l"/>
              </a:tabLst>
              <a:defRPr/>
            </a:pPr>
            <a:r>
              <a:rPr lang="fr-BE" sz="2000" b="1" dirty="0">
                <a:solidFill>
                  <a:srgbClr val="004494"/>
                </a:solidFill>
                <a:latin typeface="+mn-lt"/>
              </a:rPr>
              <a:t>Que retenir des indicateurs de tranches variables </a:t>
            </a:r>
            <a:r>
              <a:rPr lang="fr-BE" sz="2000" dirty="0">
                <a:solidFill>
                  <a:srgbClr val="004494"/>
                </a:solidFill>
                <a:latin typeface="+mn-lt"/>
              </a:rPr>
              <a:t>[1 ou 2 pages, tableau ]</a:t>
            </a:r>
          </a:p>
        </p:txBody>
      </p:sp>
    </p:spTree>
    <p:extLst>
      <p:ext uri="{BB962C8B-B14F-4D97-AF65-F5344CB8AC3E}">
        <p14:creationId xmlns:p14="http://schemas.microsoft.com/office/powerpoint/2010/main" val="3623181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a:r>
              <a:rPr lang="fr-BE" sz="2400" cap="all">
                <a:solidFill>
                  <a:srgbClr val="004494"/>
                </a:solidFill>
                <a:latin typeface="+mn-lt"/>
              </a:rPr>
              <a:t>Document modèle : l’opération résumée</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6</a:t>
            </a:fld>
            <a:endParaRPr lang="fr-BE" sz="1100" b="1">
              <a:solidFill>
                <a:schemeClr val="bg1"/>
              </a:solidFill>
              <a:latin typeface="+mn-lt"/>
            </a:endParaRPr>
          </a:p>
        </p:txBody>
      </p:sp>
      <p:graphicFrame>
        <p:nvGraphicFramePr>
          <p:cNvPr id="7" name="Content Placeholder 7">
            <a:extLst>
              <a:ext uri="{FF2B5EF4-FFF2-40B4-BE49-F238E27FC236}">
                <a16:creationId xmlns:a16="http://schemas.microsoft.com/office/drawing/2014/main" id="{66617C3A-EB37-45E2-B0A6-2869D924E1C7}"/>
              </a:ext>
            </a:extLst>
          </p:cNvPr>
          <p:cNvGraphicFramePr>
            <a:graphicFrameLocks noGrp="1"/>
          </p:cNvGraphicFramePr>
          <p:nvPr>
            <p:ph idx="1"/>
            <p:extLst>
              <p:ext uri="{D42A27DB-BD31-4B8C-83A1-F6EECF244321}">
                <p14:modId xmlns:p14="http://schemas.microsoft.com/office/powerpoint/2010/main" val="3921395706"/>
              </p:ext>
            </p:extLst>
          </p:nvPr>
        </p:nvGraphicFramePr>
        <p:xfrm>
          <a:off x="207655" y="1826014"/>
          <a:ext cx="8598169" cy="4699333"/>
        </p:xfrm>
        <a:graphic>
          <a:graphicData uri="http://schemas.openxmlformats.org/drawingml/2006/table">
            <a:tbl>
              <a:tblPr firstRow="1" firstCol="1" bandRow="1">
                <a:tableStyleId>{5C22544A-7EE6-4342-B048-85BDC9FD1C3A}</a:tableStyleId>
              </a:tblPr>
              <a:tblGrid>
                <a:gridCol w="2488944">
                  <a:extLst>
                    <a:ext uri="{9D8B030D-6E8A-4147-A177-3AD203B41FA5}">
                      <a16:colId xmlns:a16="http://schemas.microsoft.com/office/drawing/2014/main" val="20000"/>
                    </a:ext>
                  </a:extLst>
                </a:gridCol>
                <a:gridCol w="1206761">
                  <a:extLst>
                    <a:ext uri="{9D8B030D-6E8A-4147-A177-3AD203B41FA5}">
                      <a16:colId xmlns:a16="http://schemas.microsoft.com/office/drawing/2014/main" val="20001"/>
                    </a:ext>
                  </a:extLst>
                </a:gridCol>
                <a:gridCol w="527958">
                  <a:extLst>
                    <a:ext uri="{9D8B030D-6E8A-4147-A177-3AD203B41FA5}">
                      <a16:colId xmlns:a16="http://schemas.microsoft.com/office/drawing/2014/main" val="20002"/>
                    </a:ext>
                  </a:extLst>
                </a:gridCol>
                <a:gridCol w="125886">
                  <a:extLst>
                    <a:ext uri="{9D8B030D-6E8A-4147-A177-3AD203B41FA5}">
                      <a16:colId xmlns:a16="http://schemas.microsoft.com/office/drawing/2014/main" val="20003"/>
                    </a:ext>
                  </a:extLst>
                </a:gridCol>
                <a:gridCol w="2287635">
                  <a:extLst>
                    <a:ext uri="{9D8B030D-6E8A-4147-A177-3AD203B41FA5}">
                      <a16:colId xmlns:a16="http://schemas.microsoft.com/office/drawing/2014/main" val="20004"/>
                    </a:ext>
                  </a:extLst>
                </a:gridCol>
                <a:gridCol w="150845">
                  <a:extLst>
                    <a:ext uri="{9D8B030D-6E8A-4147-A177-3AD203B41FA5}">
                      <a16:colId xmlns:a16="http://schemas.microsoft.com/office/drawing/2014/main" val="20005"/>
                    </a:ext>
                  </a:extLst>
                </a:gridCol>
                <a:gridCol w="887364">
                  <a:extLst>
                    <a:ext uri="{9D8B030D-6E8A-4147-A177-3AD203B41FA5}">
                      <a16:colId xmlns:a16="http://schemas.microsoft.com/office/drawing/2014/main" val="20006"/>
                    </a:ext>
                  </a:extLst>
                </a:gridCol>
                <a:gridCol w="922776">
                  <a:extLst>
                    <a:ext uri="{9D8B030D-6E8A-4147-A177-3AD203B41FA5}">
                      <a16:colId xmlns:a16="http://schemas.microsoft.com/office/drawing/2014/main" val="20007"/>
                    </a:ext>
                  </a:extLst>
                </a:gridCol>
              </a:tblGrid>
              <a:tr h="371713">
                <a:tc>
                  <a:txBody>
                    <a:bodyPr/>
                    <a:lstStyle/>
                    <a:p>
                      <a:pPr algn="l" rtl="0" fontAlgn="ctr"/>
                      <a:r>
                        <a:rPr lang="fr-BE" sz="1200" u="none" strike="noStrike" dirty="0">
                          <a:solidFill>
                            <a:schemeClr val="bg1"/>
                          </a:solidFill>
                          <a:effectLst/>
                        </a:rPr>
                        <a:t>Intitulé</a:t>
                      </a:r>
                      <a:endParaRPr lang="fr-BE" sz="1200" b="1" i="0"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gridSpan="7">
                  <a:txBody>
                    <a:bodyPr/>
                    <a:lstStyle/>
                    <a:p>
                      <a:pPr algn="just" rtl="0" fontAlgn="ctr"/>
                      <a:r>
                        <a:rPr lang="fr-BE" sz="1200" u="none" strike="noStrike" dirty="0">
                          <a:solidFill>
                            <a:schemeClr val="bg1"/>
                          </a:solidFill>
                          <a:effectLst/>
                        </a:rPr>
                        <a:t>Même intitulé que dans la décision de financement</a:t>
                      </a:r>
                      <a:endParaRPr lang="fr-BE" sz="1200" b="0" i="1"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0"/>
                  </a:ext>
                </a:extLst>
              </a:tr>
              <a:tr h="415303">
                <a:tc>
                  <a:txBody>
                    <a:bodyPr/>
                    <a:lstStyle/>
                    <a:p>
                      <a:pPr algn="l" rtl="0" fontAlgn="ctr"/>
                      <a:r>
                        <a:rPr lang="fr-BE" sz="1200" u="none" strike="noStrike" dirty="0">
                          <a:solidFill>
                            <a:schemeClr val="bg1"/>
                          </a:solidFill>
                          <a:effectLst/>
                        </a:rPr>
                        <a:t>Numéro CRIS</a:t>
                      </a:r>
                      <a:endParaRPr lang="fr-BE" sz="1200" b="1" i="0"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a:txBody>
                    <a:bodyPr/>
                    <a:lstStyle/>
                    <a:p>
                      <a:pPr algn="just" rtl="0" fontAlgn="ctr"/>
                      <a:r>
                        <a:rPr lang="fr-BE" sz="1200" u="none" strike="noStrike" dirty="0">
                          <a:solidFill>
                            <a:schemeClr val="tx1"/>
                          </a:solidFill>
                          <a:effectLst/>
                        </a:rPr>
                        <a:t>20XX-XXX/XXX</a:t>
                      </a:r>
                      <a:endParaRPr lang="fr-BE" sz="1200" b="0" i="1" u="none" strike="noStrike" dirty="0">
                        <a:solidFill>
                          <a:schemeClr val="tx1"/>
                        </a:solidFill>
                        <a:effectLst/>
                        <a:latin typeface="Calibri" panose="020F0502020204030204" pitchFamily="34" charset="0"/>
                      </a:endParaRPr>
                    </a:p>
                  </a:txBody>
                  <a:tcPr marL="8607" marR="8607" marT="8607" marB="0" anchor="ctr"/>
                </a:tc>
                <a:tc gridSpan="2">
                  <a:txBody>
                    <a:bodyPr/>
                    <a:lstStyle/>
                    <a:p>
                      <a:pPr algn="ctr" rtl="0" fontAlgn="ctr"/>
                      <a:r>
                        <a:rPr lang="fr-BE" sz="1200" u="none" strike="noStrike" dirty="0">
                          <a:solidFill>
                            <a:schemeClr val="tx1"/>
                          </a:solidFill>
                          <a:effectLst/>
                        </a:rPr>
                        <a:t>Type:</a:t>
                      </a:r>
                      <a:endParaRPr lang="fr-BE" sz="1200" b="1" i="0"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gridSpan="2">
                  <a:txBody>
                    <a:bodyPr/>
                    <a:lstStyle/>
                    <a:p>
                      <a:pPr algn="l" rtl="0" fontAlgn="ctr"/>
                      <a:r>
                        <a:rPr lang="fr-BE" sz="1200" u="none" strike="noStrike" dirty="0">
                          <a:solidFill>
                            <a:schemeClr val="tx1"/>
                          </a:solidFill>
                          <a:effectLst/>
                        </a:rPr>
                        <a:t>CBGD/C-ODD </a:t>
                      </a:r>
                      <a:r>
                        <a:rPr lang="fr-BE" sz="1200" u="sng" strike="noStrike" dirty="0" err="1">
                          <a:solidFill>
                            <a:schemeClr val="tx1"/>
                          </a:solidFill>
                          <a:effectLst/>
                        </a:rPr>
                        <a:t>oU</a:t>
                      </a:r>
                      <a:r>
                        <a:rPr lang="fr-BE" sz="1200" u="none" strike="noStrike" dirty="0">
                          <a:solidFill>
                            <a:schemeClr val="tx1"/>
                          </a:solidFill>
                          <a:effectLst/>
                        </a:rPr>
                        <a:t> SRPC </a:t>
                      </a:r>
                      <a:r>
                        <a:rPr lang="fr-BE" sz="1200" u="sng" strike="noStrike" dirty="0">
                          <a:solidFill>
                            <a:schemeClr val="tx1"/>
                          </a:solidFill>
                          <a:effectLst/>
                        </a:rPr>
                        <a:t>ou</a:t>
                      </a:r>
                      <a:r>
                        <a:rPr lang="fr-BE" sz="1200" u="none" strike="noStrike" dirty="0">
                          <a:solidFill>
                            <a:schemeClr val="tx1"/>
                          </a:solidFill>
                          <a:effectLst/>
                        </a:rPr>
                        <a:t> CCER</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a:txBody>
                    <a:bodyPr/>
                    <a:lstStyle/>
                    <a:p>
                      <a:pPr algn="just" rtl="0" fontAlgn="ctr"/>
                      <a:r>
                        <a:rPr lang="fr-BE" sz="1200" u="none" strike="noStrike" dirty="0">
                          <a:solidFill>
                            <a:schemeClr val="tx1"/>
                          </a:solidFill>
                          <a:effectLst/>
                        </a:rPr>
                        <a:t>Code CAD: </a:t>
                      </a:r>
                      <a:endParaRPr lang="fr-BE" sz="1200" b="1" i="0" u="none" strike="noStrike" dirty="0">
                        <a:solidFill>
                          <a:schemeClr val="tx1"/>
                        </a:solidFill>
                        <a:effectLst/>
                        <a:latin typeface="Calibri" panose="020F0502020204030204" pitchFamily="34" charset="0"/>
                      </a:endParaRPr>
                    </a:p>
                  </a:txBody>
                  <a:tcPr marL="8607" marR="8607" marT="8607" marB="0" anchor="ctr"/>
                </a:tc>
                <a:tc>
                  <a:txBody>
                    <a:bodyPr/>
                    <a:lstStyle/>
                    <a:p>
                      <a:pPr algn="l" rtl="0" fontAlgn="ctr"/>
                      <a:r>
                        <a:rPr lang="fr-BE" sz="1200" u="none" strike="noStrike" dirty="0">
                          <a:solidFill>
                            <a:schemeClr val="tx1"/>
                          </a:solidFill>
                          <a:effectLst/>
                        </a:rPr>
                        <a:t>XXXXX</a:t>
                      </a:r>
                      <a:endParaRPr lang="fr-BE" sz="1200" b="0" i="1" u="none" strike="noStrike" dirty="0">
                        <a:solidFill>
                          <a:schemeClr val="tx1"/>
                        </a:solidFill>
                        <a:effectLst/>
                        <a:latin typeface="Calibri" panose="020F0502020204030204" pitchFamily="34" charset="0"/>
                      </a:endParaRPr>
                    </a:p>
                  </a:txBody>
                  <a:tcPr marL="8607" marR="8607" marT="8607" marB="0" anchor="ctr"/>
                </a:tc>
                <a:extLst>
                  <a:ext uri="{0D108BD9-81ED-4DB2-BD59-A6C34878D82A}">
                    <a16:rowId xmlns:a16="http://schemas.microsoft.com/office/drawing/2014/main" val="10001"/>
                  </a:ext>
                </a:extLst>
              </a:tr>
              <a:tr h="270896">
                <a:tc>
                  <a:txBody>
                    <a:bodyPr/>
                    <a:lstStyle/>
                    <a:p>
                      <a:pPr algn="l" rtl="0" fontAlgn="ctr"/>
                      <a:r>
                        <a:rPr lang="fr-BE" sz="1200" u="none" strike="noStrike" dirty="0">
                          <a:solidFill>
                            <a:schemeClr val="bg1"/>
                          </a:solidFill>
                          <a:effectLst/>
                        </a:rPr>
                        <a:t>Période</a:t>
                      </a:r>
                      <a:endParaRPr lang="fr-BE" sz="1200" b="1" i="0"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gridSpan="7">
                  <a:txBody>
                    <a:bodyPr/>
                    <a:lstStyle/>
                    <a:p>
                      <a:pPr algn="just" rtl="0" fontAlgn="ctr"/>
                      <a:r>
                        <a:rPr lang="fr-BE" sz="1200" u="none" strike="noStrike" dirty="0">
                          <a:solidFill>
                            <a:schemeClr val="tx1"/>
                          </a:solidFill>
                          <a:effectLst/>
                        </a:rPr>
                        <a:t>Mois/Année du premier décaissement – Mois/Année du dernier décaissement</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2"/>
                  </a:ext>
                </a:extLst>
              </a:tr>
              <a:tr h="212426">
                <a:tc rowSpan="4">
                  <a:txBody>
                    <a:bodyPr/>
                    <a:lstStyle/>
                    <a:p>
                      <a:pPr algn="l" rtl="0" fontAlgn="ctr"/>
                      <a:r>
                        <a:rPr lang="fr-BE" sz="1200" u="none" strike="noStrike" dirty="0">
                          <a:solidFill>
                            <a:schemeClr val="bg1"/>
                          </a:solidFill>
                          <a:effectLst/>
                        </a:rPr>
                        <a:t>Objectifs généraux</a:t>
                      </a:r>
                      <a:endParaRPr lang="fr-BE" sz="1200" b="1" i="0"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gridSpan="7">
                  <a:txBody>
                    <a:bodyPr/>
                    <a:lstStyle/>
                    <a:p>
                      <a:pPr algn="just" rtl="0" fontAlgn="ctr"/>
                      <a:r>
                        <a:rPr lang="fr-BE" sz="1200" u="none" strike="noStrike" dirty="0">
                          <a:solidFill>
                            <a:schemeClr val="tx1"/>
                          </a:solidFill>
                          <a:effectLst/>
                        </a:rPr>
                        <a:t>Résumer les objectifs généraux  (chapitre 3.1, Document d'action)</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3"/>
                  </a:ext>
                </a:extLst>
              </a:tr>
              <a:tr h="212426">
                <a:tc vMerge="1">
                  <a:txBody>
                    <a:bodyPr/>
                    <a:lstStyle/>
                    <a:p>
                      <a:endParaRPr lang="fr-BE"/>
                    </a:p>
                  </a:txBody>
                  <a:tcPr/>
                </a:tc>
                <a:tc gridSpan="7">
                  <a:txBody>
                    <a:bodyPr/>
                    <a:lstStyle/>
                    <a:p>
                      <a:pPr algn="just" rtl="0" fontAlgn="ctr"/>
                      <a:r>
                        <a:rPr lang="fr-BE" sz="1200" u="none" strike="noStrike" dirty="0">
                          <a:solidFill>
                            <a:schemeClr val="tx1"/>
                          </a:solidFill>
                          <a:effectLst/>
                        </a:rPr>
                        <a:t>1-</a:t>
                      </a:r>
                      <a:endParaRPr lang="fr-BE" sz="1200" b="0" i="1" u="none" strike="noStrike" dirty="0">
                        <a:solidFill>
                          <a:schemeClr val="tx1"/>
                        </a:solidFill>
                        <a:effectLst/>
                        <a:latin typeface="Calibri" panose="020F0502020204030204" pitchFamily="34" charset="0"/>
                      </a:endParaRPr>
                    </a:p>
                  </a:txBody>
                  <a:tcPr marL="8607" marR="8607" marT="8607" marB="0" anchor="ctr">
                    <a:solidFill>
                      <a:srgbClr val="F3F9FA"/>
                    </a:solidFill>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4"/>
                  </a:ext>
                </a:extLst>
              </a:tr>
              <a:tr h="212426">
                <a:tc vMerge="1">
                  <a:txBody>
                    <a:bodyPr/>
                    <a:lstStyle/>
                    <a:p>
                      <a:endParaRPr lang="fr-BE"/>
                    </a:p>
                  </a:txBody>
                  <a:tcPr/>
                </a:tc>
                <a:tc gridSpan="7">
                  <a:txBody>
                    <a:bodyPr/>
                    <a:lstStyle/>
                    <a:p>
                      <a:pPr algn="just" rtl="0" fontAlgn="ctr"/>
                      <a:r>
                        <a:rPr lang="fr-BE" sz="1200" u="none" strike="noStrike" dirty="0">
                          <a:solidFill>
                            <a:schemeClr val="tx1"/>
                          </a:solidFill>
                          <a:effectLst/>
                        </a:rPr>
                        <a:t>2-</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5"/>
                  </a:ext>
                </a:extLst>
              </a:tr>
              <a:tr h="212426">
                <a:tc vMerge="1">
                  <a:txBody>
                    <a:bodyPr/>
                    <a:lstStyle/>
                    <a:p>
                      <a:endParaRPr lang="fr-BE"/>
                    </a:p>
                  </a:txBody>
                  <a:tcPr/>
                </a:tc>
                <a:tc gridSpan="7">
                  <a:txBody>
                    <a:bodyPr/>
                    <a:lstStyle/>
                    <a:p>
                      <a:pPr algn="just" rtl="0" fontAlgn="ctr"/>
                      <a:r>
                        <a:rPr lang="fr-BE" sz="1200" u="none" strike="noStrike" dirty="0">
                          <a:solidFill>
                            <a:schemeClr val="tx1"/>
                          </a:solidFill>
                          <a:effectLst/>
                        </a:rPr>
                        <a:t> </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6"/>
                  </a:ext>
                </a:extLst>
              </a:tr>
              <a:tr h="212426">
                <a:tc rowSpan="5">
                  <a:txBody>
                    <a:bodyPr/>
                    <a:lstStyle/>
                    <a:p>
                      <a:pPr algn="l" rtl="0" fontAlgn="ctr"/>
                      <a:r>
                        <a:rPr lang="fr-BE" sz="1200" u="none" strike="noStrike" dirty="0">
                          <a:solidFill>
                            <a:schemeClr val="bg1"/>
                          </a:solidFill>
                          <a:effectLst/>
                        </a:rPr>
                        <a:t>Objectifs spécifiques</a:t>
                      </a:r>
                      <a:endParaRPr lang="fr-BE" sz="1200" b="1" i="0"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gridSpan="7">
                  <a:txBody>
                    <a:bodyPr/>
                    <a:lstStyle/>
                    <a:p>
                      <a:pPr algn="just" rtl="0" fontAlgn="ctr"/>
                      <a:r>
                        <a:rPr lang="fr-BE" sz="1200" u="none" strike="noStrike" dirty="0">
                          <a:solidFill>
                            <a:schemeClr val="tx1"/>
                          </a:solidFill>
                          <a:effectLst/>
                        </a:rPr>
                        <a:t>Résumer les objectifs spécifiques (chapitre 3.1, Document d'action) </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7"/>
                  </a:ext>
                </a:extLst>
              </a:tr>
              <a:tr h="212426">
                <a:tc vMerge="1">
                  <a:txBody>
                    <a:bodyPr/>
                    <a:lstStyle/>
                    <a:p>
                      <a:endParaRPr lang="fr-BE"/>
                    </a:p>
                  </a:txBody>
                  <a:tcPr/>
                </a:tc>
                <a:tc gridSpan="7">
                  <a:txBody>
                    <a:bodyPr/>
                    <a:lstStyle/>
                    <a:p>
                      <a:pPr algn="just" rtl="0" fontAlgn="ctr"/>
                      <a:r>
                        <a:rPr lang="fr-BE" sz="1200" u="none" strike="noStrike" dirty="0">
                          <a:solidFill>
                            <a:schemeClr val="tx1"/>
                          </a:solidFill>
                          <a:effectLst/>
                        </a:rPr>
                        <a:t>1-</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8"/>
                  </a:ext>
                </a:extLst>
              </a:tr>
              <a:tr h="212426">
                <a:tc vMerge="1">
                  <a:txBody>
                    <a:bodyPr/>
                    <a:lstStyle/>
                    <a:p>
                      <a:endParaRPr lang="fr-BE"/>
                    </a:p>
                  </a:txBody>
                  <a:tcPr/>
                </a:tc>
                <a:tc gridSpan="7">
                  <a:txBody>
                    <a:bodyPr/>
                    <a:lstStyle/>
                    <a:p>
                      <a:pPr algn="just" rtl="0" fontAlgn="ctr"/>
                      <a:r>
                        <a:rPr lang="fr-BE" sz="1200" u="none" strike="noStrike" dirty="0">
                          <a:solidFill>
                            <a:schemeClr val="tx1"/>
                          </a:solidFill>
                          <a:effectLst/>
                        </a:rPr>
                        <a:t>2-</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09"/>
                  </a:ext>
                </a:extLst>
              </a:tr>
              <a:tr h="212426">
                <a:tc vMerge="1">
                  <a:txBody>
                    <a:bodyPr/>
                    <a:lstStyle/>
                    <a:p>
                      <a:endParaRPr lang="fr-BE"/>
                    </a:p>
                  </a:txBody>
                  <a:tcPr/>
                </a:tc>
                <a:tc gridSpan="7">
                  <a:txBody>
                    <a:bodyPr/>
                    <a:lstStyle/>
                    <a:p>
                      <a:pPr algn="just" rtl="0" fontAlgn="ctr"/>
                      <a:r>
                        <a:rPr lang="fr-BE" sz="1200" u="none" strike="noStrike" dirty="0">
                          <a:solidFill>
                            <a:schemeClr val="tx1"/>
                          </a:solidFill>
                          <a:effectLst/>
                        </a:rPr>
                        <a:t>3-</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10"/>
                  </a:ext>
                </a:extLst>
              </a:tr>
              <a:tr h="212426">
                <a:tc vMerge="1">
                  <a:txBody>
                    <a:bodyPr/>
                    <a:lstStyle/>
                    <a:p>
                      <a:endParaRPr lang="fr-BE"/>
                    </a:p>
                  </a:txBody>
                  <a:tcPr/>
                </a:tc>
                <a:tc gridSpan="7">
                  <a:txBody>
                    <a:bodyPr/>
                    <a:lstStyle/>
                    <a:p>
                      <a:pPr algn="just" rtl="0" fontAlgn="ctr"/>
                      <a:r>
                        <a:rPr lang="fr-BE" sz="1200" u="none" strike="noStrike" dirty="0">
                          <a:solidFill>
                            <a:schemeClr val="tx1"/>
                          </a:solidFill>
                          <a:effectLst/>
                        </a:rPr>
                        <a:t> </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11"/>
                  </a:ext>
                </a:extLst>
              </a:tr>
              <a:tr h="840510">
                <a:tc>
                  <a:txBody>
                    <a:bodyPr/>
                    <a:lstStyle/>
                    <a:p>
                      <a:pPr algn="l" rtl="0" fontAlgn="ctr"/>
                      <a:r>
                        <a:rPr lang="fr-BE" sz="1200" u="none" strike="noStrike" dirty="0">
                          <a:solidFill>
                            <a:schemeClr val="bg1"/>
                          </a:solidFill>
                          <a:effectLst/>
                        </a:rPr>
                        <a:t>Engagements</a:t>
                      </a:r>
                      <a:br>
                        <a:rPr lang="fr-BE" sz="1200" u="none" strike="noStrike" dirty="0">
                          <a:solidFill>
                            <a:schemeClr val="bg1"/>
                          </a:solidFill>
                          <a:effectLst/>
                        </a:rPr>
                      </a:br>
                      <a:r>
                        <a:rPr lang="fr-BE" sz="1200" u="none" strike="noStrike" dirty="0">
                          <a:solidFill>
                            <a:schemeClr val="bg1"/>
                          </a:solidFill>
                          <a:effectLst/>
                        </a:rPr>
                        <a:t>appui budgétaire seul (</a:t>
                      </a:r>
                      <a:r>
                        <a:rPr lang="fr-BE" sz="1200" u="none" strike="noStrike" dirty="0" err="1">
                          <a:solidFill>
                            <a:schemeClr val="bg1"/>
                          </a:solidFill>
                          <a:effectLst/>
                        </a:rPr>
                        <a:t>yc</a:t>
                      </a:r>
                      <a:r>
                        <a:rPr lang="fr-BE" sz="1200" u="none" strike="noStrike" dirty="0">
                          <a:solidFill>
                            <a:schemeClr val="bg1"/>
                          </a:solidFill>
                          <a:effectLst/>
                        </a:rPr>
                        <a:t> avenants)</a:t>
                      </a:r>
                      <a:endParaRPr lang="fr-BE" sz="1200" b="1" i="0"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gridSpan="2">
                  <a:txBody>
                    <a:bodyPr/>
                    <a:lstStyle/>
                    <a:p>
                      <a:pPr algn="l" rtl="0" fontAlgn="ctr"/>
                      <a:r>
                        <a:rPr lang="fr-BE" sz="1200" u="none" strike="noStrike" dirty="0">
                          <a:solidFill>
                            <a:schemeClr val="tx1"/>
                          </a:solidFill>
                          <a:effectLst/>
                        </a:rPr>
                        <a:t>Total = XX M€</a:t>
                      </a:r>
                      <a:br>
                        <a:rPr lang="fr-BE" sz="1200" u="none" strike="noStrike" dirty="0">
                          <a:solidFill>
                            <a:schemeClr val="tx1"/>
                          </a:solidFill>
                          <a:effectLst/>
                        </a:rPr>
                      </a:br>
                      <a:r>
                        <a:rPr lang="fr-BE" sz="1200" u="none" strike="noStrike" dirty="0">
                          <a:solidFill>
                            <a:schemeClr val="tx1"/>
                          </a:solidFill>
                          <a:effectLst/>
                        </a:rPr>
                        <a:t>- Fixe = XX M€</a:t>
                      </a:r>
                      <a:br>
                        <a:rPr lang="fr-BE" sz="1200" u="none" strike="noStrike" dirty="0">
                          <a:solidFill>
                            <a:schemeClr val="tx1"/>
                          </a:solidFill>
                          <a:effectLst/>
                        </a:rPr>
                      </a:br>
                      <a:r>
                        <a:rPr lang="fr-BE" sz="1200" u="none" strike="noStrike" dirty="0">
                          <a:solidFill>
                            <a:schemeClr val="tx1"/>
                          </a:solidFill>
                          <a:effectLst/>
                        </a:rPr>
                        <a:t>- Variable = XX M€</a:t>
                      </a:r>
                      <a:br>
                        <a:rPr lang="fr-BE" sz="1200" u="none" strike="noStrike" dirty="0">
                          <a:solidFill>
                            <a:schemeClr val="tx1"/>
                          </a:solidFill>
                          <a:effectLst/>
                        </a:rPr>
                      </a:br>
                      <a:endParaRPr lang="fr-BE" sz="1200" b="0" i="0"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gridSpan="2">
                  <a:txBody>
                    <a:bodyPr/>
                    <a:lstStyle/>
                    <a:p>
                      <a:pPr algn="l" rtl="0" fontAlgn="ctr"/>
                      <a:r>
                        <a:rPr lang="fr-BE" sz="1200" b="1" u="none" strike="noStrike" dirty="0">
                          <a:solidFill>
                            <a:schemeClr val="tx1"/>
                          </a:solidFill>
                          <a:effectLst/>
                        </a:rPr>
                        <a:t>Décaissements</a:t>
                      </a:r>
                      <a:br>
                        <a:rPr lang="fr-BE" sz="1200" b="1" u="none" strike="noStrike" dirty="0">
                          <a:solidFill>
                            <a:schemeClr val="tx1"/>
                          </a:solidFill>
                          <a:effectLst/>
                        </a:rPr>
                      </a:br>
                      <a:r>
                        <a:rPr lang="fr-BE" sz="1200" b="1" u="none" strike="noStrike" dirty="0">
                          <a:solidFill>
                            <a:schemeClr val="tx1"/>
                          </a:solidFill>
                          <a:effectLst/>
                        </a:rPr>
                        <a:t>appui budgétaire seul (yc avenants)</a:t>
                      </a:r>
                      <a:endParaRPr lang="fr-BE" sz="1200" b="1" i="0" u="none" strike="noStrike" dirty="0">
                        <a:solidFill>
                          <a:schemeClr val="tx1"/>
                        </a:solidFill>
                        <a:effectLst/>
                        <a:latin typeface="Calibri" panose="020F0502020204030204" pitchFamily="34" charset="0"/>
                      </a:endParaRPr>
                    </a:p>
                  </a:txBody>
                  <a:tcPr marL="8607" marR="8607" marT="8607" marB="0" anchor="ctr"/>
                </a:tc>
                <a:tc hMerge="1">
                  <a:txBody>
                    <a:bodyPr/>
                    <a:lstStyle/>
                    <a:p>
                      <a:pPr algn="l" rtl="0" fontAlgn="ctr"/>
                      <a:endParaRPr lang="fr-BE" sz="800" b="1" i="0" u="none" strike="noStrike" dirty="0">
                        <a:solidFill>
                          <a:schemeClr val="tx1"/>
                        </a:solidFill>
                        <a:effectLst/>
                        <a:latin typeface="Calibri" panose="020F0502020204030204" pitchFamily="34" charset="0"/>
                      </a:endParaRPr>
                    </a:p>
                  </a:txBody>
                  <a:tcPr marL="8607" marR="8607" marT="8607" marB="0" anchor="ctr"/>
                </a:tc>
                <a:tc gridSpan="3">
                  <a:txBody>
                    <a:bodyPr/>
                    <a:lstStyle/>
                    <a:p>
                      <a:pPr algn="l" rtl="0" fontAlgn="ctr"/>
                      <a:r>
                        <a:rPr lang="fr-BE" sz="1200" u="none" strike="noStrike" dirty="0">
                          <a:solidFill>
                            <a:schemeClr val="tx1"/>
                          </a:solidFill>
                          <a:effectLst/>
                        </a:rPr>
                        <a:t>Total = XX M€</a:t>
                      </a:r>
                      <a:br>
                        <a:rPr lang="fr-BE" sz="1200" u="none" strike="noStrike" dirty="0">
                          <a:solidFill>
                            <a:schemeClr val="tx1"/>
                          </a:solidFill>
                          <a:effectLst/>
                        </a:rPr>
                      </a:br>
                      <a:r>
                        <a:rPr lang="fr-BE" sz="1200" u="none" strike="noStrike" dirty="0">
                          <a:solidFill>
                            <a:schemeClr val="tx1"/>
                          </a:solidFill>
                          <a:effectLst/>
                        </a:rPr>
                        <a:t>- Fixe = XX M€</a:t>
                      </a:r>
                      <a:br>
                        <a:rPr lang="fr-BE" sz="1200" u="none" strike="noStrike" dirty="0">
                          <a:solidFill>
                            <a:schemeClr val="tx1"/>
                          </a:solidFill>
                          <a:effectLst/>
                        </a:rPr>
                      </a:br>
                      <a:r>
                        <a:rPr lang="fr-BE" sz="1200" u="none" strike="noStrike" dirty="0">
                          <a:solidFill>
                            <a:schemeClr val="tx1"/>
                          </a:solidFill>
                          <a:effectLst/>
                        </a:rPr>
                        <a:t>- Variable = XX M€</a:t>
                      </a:r>
                      <a:br>
                        <a:rPr lang="fr-BE" sz="1200" u="none" strike="noStrike" dirty="0">
                          <a:solidFill>
                            <a:schemeClr val="tx1"/>
                          </a:solidFill>
                          <a:effectLst/>
                        </a:rPr>
                      </a:br>
                      <a:endParaRPr lang="fr-BE" sz="1200" b="0" i="0"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12"/>
                  </a:ext>
                </a:extLst>
              </a:tr>
              <a:tr h="618181">
                <a:tc>
                  <a:txBody>
                    <a:bodyPr/>
                    <a:lstStyle/>
                    <a:p>
                      <a:pPr algn="l" rtl="0" fontAlgn="ctr"/>
                      <a:r>
                        <a:rPr lang="fr-BE" sz="1200" u="none" strike="noStrike" dirty="0">
                          <a:solidFill>
                            <a:schemeClr val="bg1"/>
                          </a:solidFill>
                          <a:effectLst/>
                        </a:rPr>
                        <a:t>Appui complémentaire</a:t>
                      </a:r>
                      <a:endParaRPr lang="fr-BE" sz="1200" b="1" i="0"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gridSpan="7">
                  <a:txBody>
                    <a:bodyPr/>
                    <a:lstStyle/>
                    <a:p>
                      <a:pPr algn="l" rtl="0" fontAlgn="ctr"/>
                      <a:r>
                        <a:rPr lang="fr-BE" sz="1200" u="none" strike="noStrike" dirty="0">
                          <a:solidFill>
                            <a:schemeClr val="tx1"/>
                          </a:solidFill>
                          <a:effectLst/>
                        </a:rPr>
                        <a:t>Désagréger par principaux bénéficiaires ou thématiques (ex. cour des comptes, collecte des ressources, etc.) avec mode de gestion et montant (engagements et décaissements en million d'€)</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13"/>
                  </a:ext>
                </a:extLst>
              </a:tr>
              <a:tr h="270896">
                <a:tc>
                  <a:txBody>
                    <a:bodyPr/>
                    <a:lstStyle/>
                    <a:p>
                      <a:pPr algn="l" rtl="0" fontAlgn="ctr"/>
                      <a:r>
                        <a:rPr lang="fr-BE" sz="1200" u="none" strike="noStrike" dirty="0">
                          <a:solidFill>
                            <a:schemeClr val="bg1"/>
                          </a:solidFill>
                          <a:effectLst/>
                        </a:rPr>
                        <a:t>Point de contact à DEL</a:t>
                      </a:r>
                      <a:endParaRPr lang="fr-BE" sz="1200" b="1" i="0" u="none" strike="noStrike" dirty="0">
                        <a:solidFill>
                          <a:schemeClr val="bg1"/>
                        </a:solidFill>
                        <a:effectLst/>
                        <a:latin typeface="Calibri" panose="020F0502020204030204" pitchFamily="34" charset="0"/>
                      </a:endParaRPr>
                    </a:p>
                  </a:txBody>
                  <a:tcPr marL="8607" marR="8607" marT="8607" marB="0" anchor="ctr">
                    <a:solidFill>
                      <a:srgbClr val="0F5494"/>
                    </a:solidFill>
                  </a:tcPr>
                </a:tc>
                <a:tc gridSpan="7">
                  <a:txBody>
                    <a:bodyPr/>
                    <a:lstStyle/>
                    <a:p>
                      <a:pPr algn="just" rtl="0" fontAlgn="ctr"/>
                      <a:r>
                        <a:rPr lang="fr-BE" sz="1200" u="none" strike="noStrike" dirty="0">
                          <a:solidFill>
                            <a:schemeClr val="tx1"/>
                          </a:solidFill>
                          <a:effectLst/>
                        </a:rPr>
                        <a:t>Un ou deux noms de contact pour suivi par les service du siège DEVCO/NEAR </a:t>
                      </a:r>
                      <a:endParaRPr lang="fr-BE" sz="1200" b="0" i="1" u="none" strike="noStrike" dirty="0">
                        <a:solidFill>
                          <a:schemeClr val="tx1"/>
                        </a:solidFill>
                        <a:effectLst/>
                        <a:latin typeface="Calibri" panose="020F0502020204030204" pitchFamily="34" charset="0"/>
                      </a:endParaRPr>
                    </a:p>
                  </a:txBody>
                  <a:tcPr marL="8607" marR="8607" marT="8607" marB="0" anchor="ct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954878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a:solidFill>
                  <a:srgbClr val="004494"/>
                </a:solidFill>
                <a:latin typeface="+mn-lt"/>
              </a:rPr>
              <a:t>Plan Module 10</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Rapport final</a:t>
            </a:r>
          </a:p>
          <a:p>
            <a:pPr marL="360363" lvl="1" indent="-360363">
              <a:lnSpc>
                <a:spcPct val="130000"/>
              </a:lnSpc>
              <a:spcBef>
                <a:spcPts val="1200"/>
              </a:spcBef>
              <a:spcAft>
                <a:spcPts val="1200"/>
              </a:spcAft>
              <a:buClrTx/>
              <a:buFontTx/>
              <a:buAutoNum type="arabicPeriod"/>
              <a:defRPr/>
            </a:pPr>
            <a:r>
              <a:rPr lang="fr-BE" cap="all" dirty="0">
                <a:solidFill>
                  <a:srgbClr val="C00000"/>
                </a:solidFill>
                <a:ea typeface="+mn-ea"/>
                <a:cs typeface="+mn-cs"/>
              </a:rPr>
              <a:t>Evaluation de l’appui budgétaire</a:t>
            </a:r>
          </a:p>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Synthèse des évaluations pays</a:t>
            </a:r>
          </a:p>
          <a:p>
            <a:pPr marL="360363" lvl="1" indent="-360363">
              <a:lnSpc>
                <a:spcPct val="130000"/>
              </a:lnSpc>
              <a:spcBef>
                <a:spcPts val="1200"/>
              </a:spcBef>
              <a:spcAft>
                <a:spcPts val="1200"/>
              </a:spcAft>
              <a:buClrTx/>
              <a:buFontTx/>
              <a:buAutoNum type="arabicPeriod"/>
              <a:defRPr/>
            </a:pPr>
            <a:r>
              <a:rPr lang="fr-BE" b="0" dirty="0">
                <a:solidFill>
                  <a:srgbClr val="004494"/>
                </a:solidFill>
                <a:ea typeface="+mn-ea"/>
                <a:cs typeface="+mn-cs"/>
              </a:rPr>
              <a:t>Audit</a:t>
            </a:r>
          </a:p>
          <a:p>
            <a:pPr marL="360363" indent="-360363">
              <a:spcBef>
                <a:spcPts val="1200"/>
              </a:spcBef>
              <a:spcAft>
                <a:spcPts val="1200"/>
              </a:spcAft>
              <a:buClrTx/>
              <a:buFontTx/>
              <a:buAutoNum type="arabicPeriod"/>
            </a:pPr>
            <a:endParaRPr lang="fr-BE" sz="2000" i="0" dirty="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7</a:t>
            </a:fld>
            <a:endParaRPr lang="fr-BE" sz="1100" b="1">
              <a:solidFill>
                <a:schemeClr val="bg1"/>
              </a:solidFill>
              <a:latin typeface="+mn-lt"/>
            </a:endParaRPr>
          </a:p>
        </p:txBody>
      </p:sp>
    </p:spTree>
    <p:extLst>
      <p:ext uri="{BB962C8B-B14F-4D97-AF65-F5344CB8AC3E}">
        <p14:creationId xmlns:p14="http://schemas.microsoft.com/office/powerpoint/2010/main" val="1691267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r>
              <a:rPr lang="fr-BE" sz="2800" cap="all">
                <a:solidFill>
                  <a:srgbClr val="004494"/>
                </a:solidFill>
                <a:latin typeface="+mn-lt"/>
              </a:rPr>
              <a:t>Deux types d’évaluations</a:t>
            </a: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564904"/>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622300" lvl="1" indent="-622300" defTabSz="457200">
              <a:lnSpc>
                <a:spcPct val="120000"/>
              </a:lnSpc>
              <a:spcBef>
                <a:spcPts val="3000"/>
              </a:spcBef>
              <a:spcAft>
                <a:spcPts val="1800"/>
              </a:spcAft>
              <a:buClr>
                <a:srgbClr val="004494"/>
              </a:buClr>
              <a:buSzPct val="100000"/>
              <a:buFont typeface="+mj-lt"/>
              <a:buAutoNum type="arabicPeriod"/>
              <a:defRPr/>
            </a:pPr>
            <a:r>
              <a:rPr lang="fr-BE" sz="2800" dirty="0">
                <a:solidFill>
                  <a:srgbClr val="004494"/>
                </a:solidFill>
                <a:ea typeface="+mj-ea"/>
                <a:cs typeface="+mj-cs"/>
              </a:rPr>
              <a:t>Evaluation de programmes d’AB</a:t>
            </a:r>
          </a:p>
          <a:p>
            <a:pPr marL="622300" lvl="1" indent="-622300" defTabSz="457200">
              <a:lnSpc>
                <a:spcPct val="120000"/>
              </a:lnSpc>
              <a:spcBef>
                <a:spcPts val="3000"/>
              </a:spcBef>
              <a:spcAft>
                <a:spcPts val="1800"/>
              </a:spcAft>
              <a:buClr>
                <a:srgbClr val="004494"/>
              </a:buClr>
              <a:buSzPct val="100000"/>
              <a:buFont typeface="+mj-lt"/>
              <a:buAutoNum type="arabicPeriod"/>
              <a:defRPr/>
            </a:pPr>
            <a:r>
              <a:rPr lang="fr-BE" sz="2800" dirty="0">
                <a:solidFill>
                  <a:srgbClr val="004494"/>
                </a:solidFill>
                <a:ea typeface="+mj-ea"/>
                <a:cs typeface="+mj-cs"/>
              </a:rPr>
              <a:t>Evaluation stratégique des AB</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8</a:t>
            </a:fld>
            <a:endParaRPr lang="fr-BE" sz="1100" b="1">
              <a:solidFill>
                <a:schemeClr val="bg1"/>
              </a:solidFill>
              <a:latin typeface="+mn-lt"/>
            </a:endParaRPr>
          </a:p>
        </p:txBody>
      </p:sp>
    </p:spTree>
    <p:extLst>
      <p:ext uri="{BB962C8B-B14F-4D97-AF65-F5344CB8AC3E}">
        <p14:creationId xmlns:p14="http://schemas.microsoft.com/office/powerpoint/2010/main" val="1033055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359578"/>
            <a:ext cx="8460000" cy="773278"/>
          </a:xfrm>
        </p:spPr>
        <p:txBody>
          <a:bodyPr/>
          <a:lstStyle/>
          <a:p>
            <a:pPr marL="0"/>
            <a:r>
              <a:rPr lang="fr-BE" sz="2800" cap="all" dirty="0">
                <a:solidFill>
                  <a:srgbClr val="004494"/>
                </a:solidFill>
                <a:latin typeface="+mn-lt"/>
              </a:rPr>
              <a:t>Evaluation de programme</a:t>
            </a: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348880"/>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dirty="0">
                <a:solidFill>
                  <a:srgbClr val="004494"/>
                </a:solidFill>
                <a:ea typeface="+mj-ea"/>
                <a:cs typeface="+mj-cs"/>
              </a:rPr>
              <a:t>Pour une ou deux opérations d’AB, focus sur l’appui de l’UE ; chaque 3-5 ans. </a:t>
            </a:r>
          </a:p>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dirty="0">
                <a:solidFill>
                  <a:srgbClr val="004494"/>
                </a:solidFill>
                <a:ea typeface="+mj-ea"/>
                <a:cs typeface="+mj-cs"/>
              </a:rPr>
              <a:t>Dans le cadre du contrat. </a:t>
            </a:r>
          </a:p>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dirty="0">
                <a:solidFill>
                  <a:srgbClr val="004494"/>
                </a:solidFill>
                <a:ea typeface="+mj-ea"/>
                <a:cs typeface="+mj-cs"/>
              </a:rPr>
              <a:t>Approche simplifiée (produit et résultat). </a:t>
            </a:r>
          </a:p>
          <a:p>
            <a:pPr marL="355600" lvl="1" indent="-355600" defTabSz="457200">
              <a:lnSpc>
                <a:spcPct val="130000"/>
              </a:lnSpc>
              <a:spcBef>
                <a:spcPts val="1200"/>
              </a:spcBef>
              <a:spcAft>
                <a:spcPts val="1200"/>
              </a:spcAft>
              <a:buClr>
                <a:srgbClr val="004494"/>
              </a:buClr>
              <a:buSzPct val="100000"/>
              <a:buFont typeface="EC Square Sans Pro" panose="020B0506040000020004" pitchFamily="34" charset="0"/>
              <a:buChar char="‣"/>
              <a:defRPr/>
            </a:pPr>
            <a:r>
              <a:rPr lang="fr-BE" sz="2400" dirty="0">
                <a:solidFill>
                  <a:srgbClr val="004494"/>
                </a:solidFill>
                <a:ea typeface="+mj-ea"/>
                <a:cs typeface="+mj-cs"/>
              </a:rPr>
              <a:t>La convention de financement prévoit un financement pour l’évaluation de programme.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9</a:t>
            </a:fld>
            <a:endParaRPr lang="fr-BE" sz="1100" b="1">
              <a:solidFill>
                <a:schemeClr val="bg1"/>
              </a:solidFill>
              <a:latin typeface="+mn-lt"/>
            </a:endParaRPr>
          </a:p>
        </p:txBody>
      </p:sp>
    </p:spTree>
    <p:extLst>
      <p:ext uri="{BB962C8B-B14F-4D97-AF65-F5344CB8AC3E}">
        <p14:creationId xmlns:p14="http://schemas.microsoft.com/office/powerpoint/2010/main" val="728704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7047</TotalTime>
  <Words>1946</Words>
  <Application>Microsoft Office PowerPoint</Application>
  <PresentationFormat>On-screen Show (4:3)</PresentationFormat>
  <Paragraphs>364</Paragraphs>
  <Slides>30</Slides>
  <Notes>28</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30</vt:i4>
      </vt:variant>
    </vt:vector>
  </HeadingPairs>
  <TitlesOfParts>
    <vt:vector size="42" baseType="lpstr">
      <vt:lpstr>ＭＳ Ｐゴシック</vt:lpstr>
      <vt:lpstr>ＭＳ Ｐゴシック</vt:lpstr>
      <vt:lpstr>Arial</vt:lpstr>
      <vt:lpstr>Calibri</vt:lpstr>
      <vt:lpstr>Courier New</vt:lpstr>
      <vt:lpstr>EC Square Sans Pro</vt:lpstr>
      <vt:lpstr>Symbol</vt:lpstr>
      <vt:lpstr>Times New Roman</vt:lpstr>
      <vt:lpstr>Tw Cen MT</vt:lpstr>
      <vt:lpstr>Verdana</vt:lpstr>
      <vt:lpstr>Wingdings</vt:lpstr>
      <vt:lpstr>Slide_Master</vt:lpstr>
      <vt:lpstr>Appui Budgétaire</vt:lpstr>
      <vt:lpstr>Plan Module 10</vt:lpstr>
      <vt:lpstr>Cycle des  programmes d’AB : mise en œuvre</vt:lpstr>
      <vt:lpstr>Rapport final</vt:lpstr>
      <vt:lpstr>Cinq questions clés</vt:lpstr>
      <vt:lpstr>Document modèle : l’opération résumée</vt:lpstr>
      <vt:lpstr>Plan Module 10</vt:lpstr>
      <vt:lpstr>Deux types d’évaluations</vt:lpstr>
      <vt:lpstr>Evaluation de programme</vt:lpstr>
      <vt:lpstr>Evaluation stratégique</vt:lpstr>
      <vt:lpstr>Un cadre global  d’évaluation</vt:lpstr>
      <vt:lpstr>Une méthodologie globale d’évaluation</vt:lpstr>
      <vt:lpstr>Voir p. 16  lignes directrices</vt:lpstr>
      <vt:lpstr>Etape 1 : Evaluation  de la chaîne de l’AB des intrants aux produits induits </vt:lpstr>
      <vt:lpstr>Etape 2 : Evaluation des résultats  et impacts et la contribution de l’action du gouvernement</vt:lpstr>
      <vt:lpstr>Etape 3 : Exploration des liens entre l’appui budgétaire et les résultats et impacts de l’action du gouvernement</vt:lpstr>
      <vt:lpstr>Plan Module 10</vt:lpstr>
      <vt:lpstr>Analyse Macro</vt:lpstr>
      <vt:lpstr>Corrélation positive avec l’IPC…..</vt:lpstr>
      <vt:lpstr>PowerPoint Presentation</vt:lpstr>
      <vt:lpstr>Produits induits (PFR)</vt:lpstr>
      <vt:lpstr>Résultats AB (PRI)</vt:lpstr>
      <vt:lpstr>Conclusions générales</vt:lpstr>
      <vt:lpstr>Synthèse des évaluations d’AB</vt:lpstr>
      <vt:lpstr>Plan Module 10</vt:lpstr>
      <vt:lpstr>Audit des opérations d’AB</vt:lpstr>
      <vt:lpstr>Cour des comptes européenne</vt:lpstr>
      <vt:lpstr>Types d’audits</vt:lpstr>
      <vt:lpstr>Qu’attend la CCE  des dossiers de décaissement d’AB ?</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Florence Brosset-Heckel</cp:lastModifiedBy>
  <cp:revision>328</cp:revision>
  <cp:lastPrinted>2018-04-27T09:44:15Z</cp:lastPrinted>
  <dcterms:created xsi:type="dcterms:W3CDTF">2011-10-28T10:25:18Z</dcterms:created>
  <dcterms:modified xsi:type="dcterms:W3CDTF">2018-08-28T14:50:03Z</dcterms:modified>
</cp:coreProperties>
</file>