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8" r:id="rId2"/>
    <p:sldId id="272" r:id="rId3"/>
    <p:sldId id="273" r:id="rId4"/>
    <p:sldId id="274" r:id="rId5"/>
    <p:sldId id="275" r:id="rId6"/>
    <p:sldId id="276" r:id="rId7"/>
    <p:sldId id="277" r:id="rId8"/>
    <p:sldId id="295" r:id="rId9"/>
    <p:sldId id="278" r:id="rId10"/>
    <p:sldId id="279" r:id="rId11"/>
    <p:sldId id="281" r:id="rId12"/>
    <p:sldId id="260" r:id="rId13"/>
    <p:sldId id="282" r:id="rId14"/>
    <p:sldId id="283" r:id="rId15"/>
    <p:sldId id="284" r:id="rId16"/>
    <p:sldId id="285" r:id="rId17"/>
    <p:sldId id="286" r:id="rId18"/>
    <p:sldId id="296" r:id="rId19"/>
    <p:sldId id="297" r:id="rId20"/>
    <p:sldId id="280" r:id="rId21"/>
    <p:sldId id="298" r:id="rId22"/>
    <p:sldId id="299" r:id="rId23"/>
    <p:sldId id="291" r:id="rId24"/>
    <p:sldId id="300" r:id="rId25"/>
    <p:sldId id="301" r:id="rId26"/>
    <p:sldId id="302" r:id="rId27"/>
    <p:sldId id="303" r:id="rId28"/>
    <p:sldId id="304" r:id="rId29"/>
    <p:sldId id="287" r:id="rId30"/>
    <p:sldId id="288" r:id="rId31"/>
    <p:sldId id="289" r:id="rId32"/>
    <p:sldId id="290" r:id="rId3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em" initials="w" lastIdx="0" clrIdx="0">
    <p:extLst/>
  </p:cmAuthor>
  <p:cmAuthor id="2" name="Cecilia Cortese" initials="CC" lastIdx="4" clrIdx="1">
    <p:extLst>
      <p:ext uri="{19B8F6BF-5375-455C-9EA6-DF929625EA0E}">
        <p15:presenceInfo xmlns:p15="http://schemas.microsoft.com/office/powerpoint/2012/main" userId="S-1-5-21-3696899713-1092277557-3387184092-2275" providerId="AD"/>
      </p:ext>
    </p:extLst>
  </p:cmAuthor>
  <p:cmAuthor id="3" name="Florence Brosset-Heckel" initials="FB" lastIdx="4" clrIdx="2">
    <p:extLst>
      <p:ext uri="{19B8F6BF-5375-455C-9EA6-DF929625EA0E}">
        <p15:presenceInfo xmlns:p15="http://schemas.microsoft.com/office/powerpoint/2012/main" userId="S-1-12-1-3149515318-1160582553-765632182-2558853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23C"/>
    <a:srgbClr val="0F5494"/>
    <a:srgbClr val="284492"/>
    <a:srgbClr val="004494"/>
    <a:srgbClr val="339649"/>
    <a:srgbClr val="FF3300"/>
    <a:srgbClr val="F5823C"/>
    <a:srgbClr val="99CCFF"/>
    <a:srgbClr val="33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6567" autoAdjust="0"/>
  </p:normalViewPr>
  <p:slideViewPr>
    <p:cSldViewPr>
      <p:cViewPr varScale="1">
        <p:scale>
          <a:sx n="46" d="100"/>
          <a:sy n="46" d="100"/>
        </p:scale>
        <p:origin x="117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0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0662419936197"/>
          <c:y val="7.4245948133188494E-2"/>
          <c:w val="0.6404494382022472"/>
          <c:h val="0.9257540603248259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3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04-41F4-AAE0-0FDE4B747943}"/>
              </c:ext>
            </c:extLst>
          </c:dPt>
          <c:dPt>
            <c:idx val="1"/>
            <c:bubble3D val="0"/>
            <c:spPr>
              <a:solidFill>
                <a:srgbClr val="99CC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04-41F4-AAE0-0FDE4B747943}"/>
              </c:ext>
            </c:extLst>
          </c:dPt>
          <c:dPt>
            <c:idx val="2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04-41F4-AAE0-0FDE4B747943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04-41F4-AAE0-0FDE4B747943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04-41F4-AAE0-0FDE4B747943}"/>
              </c:ext>
            </c:extLst>
          </c:dPt>
          <c:dPt>
            <c:idx val="5"/>
            <c:bubble3D val="0"/>
            <c:spPr>
              <a:solidFill>
                <a:srgbClr val="00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004-41F4-AAE0-0FDE4B747943}"/>
              </c:ext>
            </c:extLst>
          </c:dPt>
          <c:dPt>
            <c:idx val="6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004-41F4-AAE0-0FDE4B747943}"/>
              </c:ext>
            </c:extLst>
          </c:dPt>
          <c:dPt>
            <c:idx val="7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004-41F4-AAE0-0FDE4B747943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004-41F4-AAE0-0FDE4B747943}"/>
              </c:ext>
            </c:extLst>
          </c:dPt>
          <c:dPt>
            <c:idx val="9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004-41F4-AAE0-0FDE4B747943}"/>
              </c:ext>
            </c:extLst>
          </c:dPt>
          <c:dLbls>
            <c:dLbl>
              <c:idx val="0"/>
              <c:layout>
                <c:manualLayout>
                  <c:x val="-9.5455989349645901E-2"/>
                  <c:y val="0.16011643556156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E570EF-D541-4FA4-A2AC-C1557FF2A501}" type="CATEGORYNAME">
                      <a:rPr lang="en-US" sz="1200" b="1" i="0" u="none" strike="noStrike" kern="1200" baseline="0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en-US" sz="1200" b="1" i="0" u="none" strike="noStrike" kern="1200" baseline="0">
                      <a:solidFill>
                        <a:srgbClr val="004494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>
                        <a:solidFill>
                          <a:srgbClr val="004494"/>
                        </a:solidFill>
                      </a:defRPr>
                    </a:pPr>
                    <a:fld id="{E725E661-07B7-4D59-820B-FA6322DCE144}" type="VALUE">
                      <a:rPr lang="en-US" sz="1200" b="1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04-41F4-AAE0-0FDE4B747943}"/>
                </c:ext>
              </c:extLst>
            </c:dLbl>
            <c:dLbl>
              <c:idx val="1"/>
              <c:layout>
                <c:manualLayout>
                  <c:x val="-0.1760754550745609"/>
                  <c:y val="-6.8081136064816901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226EB8-FA51-49B7-AC45-9F2E4B3E752F}" type="CATEGORYNAME">
                      <a:rPr lang="en-US" sz="1200" b="1" i="0" u="none" strike="noStrike" kern="1200" baseline="0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en-US" sz="1200" b="1" i="0" u="none" strike="noStrike" kern="1200" baseline="0">
                      <a:solidFill>
                        <a:srgbClr val="004494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>
                        <a:solidFill>
                          <a:srgbClr val="004494"/>
                        </a:solidFill>
                      </a:defRPr>
                    </a:pPr>
                    <a:fld id="{2A646E26-38D9-46AC-AB98-2DE725377DB6}" type="VALUE">
                      <a:rPr lang="en-US" sz="1200" b="1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04-41F4-AAE0-0FDE4B747943}"/>
                </c:ext>
              </c:extLst>
            </c:dLbl>
            <c:dLbl>
              <c:idx val="2"/>
              <c:layout>
                <c:manualLayout>
                  <c:x val="-0.16732346578717433"/>
                  <c:y val="-0.14636496393080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97482B-A914-4F04-A427-786B30EDC41A}" type="CATEGORYNAME">
                      <a:rPr lang="fr-FR" sz="1200" b="1" i="0" u="none" strike="noStrike" kern="1200" baseline="0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fr-FR" sz="1200" b="1" i="0" u="none" strike="noStrike" kern="1200" baseline="0">
                      <a:solidFill>
                        <a:srgbClr val="004494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>
                        <a:solidFill>
                          <a:srgbClr val="004494"/>
                        </a:solidFill>
                      </a:defRPr>
                    </a:pPr>
                    <a:fld id="{3FC06272-60C3-40E5-9588-62A744EA6C32}" type="VALUE">
                      <a:rPr lang="fr-FR" sz="1200" b="1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5373519248133"/>
                      <c:h val="0.160521883943505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04-41F4-AAE0-0FDE4B747943}"/>
                </c:ext>
              </c:extLst>
            </c:dLbl>
            <c:dLbl>
              <c:idx val="3"/>
              <c:layout>
                <c:manualLayout>
                  <c:x val="0.13986174543831423"/>
                  <c:y val="-0.14750322118147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684B31E-D5D1-42CC-9DD3-81D92974EB70}" type="CATEGORYNAME">
                      <a:rPr lang="fr-FR" sz="1200" b="1" i="0" u="none" strike="noStrike" kern="1200" baseline="0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fr-FR" sz="1200" b="1" i="0" u="none" strike="noStrike" kern="1200" baseline="0">
                      <a:solidFill>
                        <a:srgbClr val="004494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>
                        <a:solidFill>
                          <a:srgbClr val="004494"/>
                        </a:solidFill>
                      </a:defRPr>
                    </a:pPr>
                    <a:fld id="{3358361F-9387-4053-A6A1-3E1D56F76659}" type="VALUE">
                      <a:rPr lang="fr-FR" sz="1200" b="1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004-41F4-AAE0-0FDE4B747943}"/>
                </c:ext>
              </c:extLst>
            </c:dLbl>
            <c:dLbl>
              <c:idx val="4"/>
              <c:layout>
                <c:manualLayout>
                  <c:x val="9.7512643188577885E-2"/>
                  <c:y val="-1.52401601225461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9F406C-5CDF-4CF5-B54B-F217275396B1}" type="CATEGORYNAME">
                      <a:rPr lang="en-US" sz="1200" b="1" i="0" u="none" strike="noStrike" kern="1200" baseline="0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en-US" sz="1200" b="1" i="0" u="none" strike="noStrike" kern="1200" baseline="0">
                      <a:solidFill>
                        <a:srgbClr val="004494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>
                        <a:solidFill>
                          <a:srgbClr val="004494"/>
                        </a:solidFill>
                      </a:defRPr>
                    </a:pPr>
                    <a:fld id="{5C24A9DD-D183-4A3C-950D-0F2C8EE9A75C}" type="VALUE">
                      <a:rPr lang="en-US" sz="1200" b="1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004-41F4-AAE0-0FDE4B747943}"/>
                </c:ext>
              </c:extLst>
            </c:dLbl>
            <c:dLbl>
              <c:idx val="5"/>
              <c:layout>
                <c:manualLayout>
                  <c:x val="7.6925433267157443E-3"/>
                  <c:y val="4.6174217236931991E-2"/>
                </c:manualLayout>
              </c:layout>
              <c:tx>
                <c:rich>
                  <a:bodyPr/>
                  <a:lstStyle/>
                  <a:p>
                    <a:fld id="{DBC5BAA5-A929-4FF6-B1F4-CDC094962045}" type="CATEGORYNAME">
                      <a:rPr lang="en-US" sz="1200" b="1" i="0" u="none" strike="noStrike" kern="1200" baseline="0">
                        <a:solidFill>
                          <a:srgbClr val="004494"/>
                        </a:solidFill>
                      </a:rPr>
                      <a:pPr/>
                      <a:t>[CATEGORY NAME]</a:t>
                    </a:fld>
                    <a:endParaRPr lang="en-US" sz="1200" b="1" i="0" u="none" strike="noStrike" kern="1200" baseline="0" dirty="0">
                      <a:solidFill>
                        <a:srgbClr val="004494"/>
                      </a:solidFill>
                    </a:endParaRPr>
                  </a:p>
                  <a:p>
                    <a:fld id="{FF597D5A-D670-4021-96BF-6E86C994291E}" type="VALUE">
                      <a:rPr lang="en-US" sz="1200">
                        <a:solidFill>
                          <a:srgbClr val="004494"/>
                        </a:solidFill>
                      </a:rPr>
                      <a:pPr/>
                      <a:t>[VALUE]</a:t>
                    </a:fld>
                    <a:r>
                      <a:rPr lang="en-US" sz="1200" dirty="0">
                        <a:solidFill>
                          <a:srgbClr val="004494"/>
                        </a:solidFill>
                      </a:rPr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77854764151839"/>
                      <c:h val="0.122354206122233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004-41F4-AAE0-0FDE4B747943}"/>
                </c:ext>
              </c:extLst>
            </c:dLbl>
            <c:dLbl>
              <c:idx val="6"/>
              <c:layout>
                <c:manualLayout>
                  <c:x val="0.15315215441100319"/>
                  <c:y val="0.191823546223567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CF141C-DBAC-48F9-819B-7E5136297473}" type="CATEGORYNAME">
                      <a:rPr lang="en-US" sz="1200" b="1" i="0" u="none" strike="noStrike" kern="1200" baseline="0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en-US" sz="1200" b="1" i="0" u="none" strike="noStrike" kern="1200" baseline="0">
                      <a:solidFill>
                        <a:srgbClr val="004494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>
                        <a:solidFill>
                          <a:srgbClr val="004494"/>
                        </a:solidFill>
                      </a:defRPr>
                    </a:pPr>
                    <a:fld id="{32E3F467-2E44-4554-A433-0F72A046721B}" type="VALUE">
                      <a:rPr lang="en-US" sz="1200" b="1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004-41F4-AAE0-0FDE4B747943}"/>
                </c:ext>
              </c:extLst>
            </c:dLbl>
            <c:dLbl>
              <c:idx val="7"/>
              <c:layout>
                <c:manualLayout>
                  <c:x val="1.9664589007026504E-3"/>
                  <c:y val="3.320727382518270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4C0E3B-8DF7-4C28-A6AB-AB9765440927}" type="CATEGORYNAME">
                      <a:rPr lang="en-US" sz="1200" b="1">
                        <a:solidFill>
                          <a:srgbClr val="004494"/>
                        </a:solidFill>
                      </a:rPr>
                      <a:pPr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en-US" sz="1200" b="1">
                      <a:solidFill>
                        <a:srgbClr val="004494"/>
                      </a:solidFill>
                    </a:endParaRPr>
                  </a:p>
                  <a:p>
                    <a:pPr>
                      <a:defRPr sz="1200" b="1">
                        <a:solidFill>
                          <a:srgbClr val="004494"/>
                        </a:solidFill>
                      </a:defRPr>
                    </a:pPr>
                    <a:fld id="{BB6E6081-6591-432F-801B-038821B145A5}" type="PERCENTAGE">
                      <a:rPr lang="en-US" sz="1200" b="1" baseline="0">
                        <a:solidFill>
                          <a:srgbClr val="004494"/>
                        </a:solidFill>
                      </a:rPr>
                      <a:pPr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[PERCENTAGE]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004-41F4-AAE0-0FDE4B747943}"/>
                </c:ext>
              </c:extLst>
            </c:dLbl>
            <c:dLbl>
              <c:idx val="8"/>
              <c:layout>
                <c:manualLayout>
                  <c:x val="2.8843417044779517E-2"/>
                  <c:y val="5.263228407353953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7BE2767-3D39-4CB7-9D0B-893AE7E44467}" type="CATEGORYNAME">
                      <a:rPr lang="en-US" sz="1200" b="1" i="0" u="none" strike="noStrike" kern="1200" baseline="0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en-US" sz="1200" b="1" i="0" u="none" strike="noStrike" kern="1200" baseline="0">
                      <a:solidFill>
                        <a:srgbClr val="004494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>
                        <a:solidFill>
                          <a:srgbClr val="004494"/>
                        </a:solidFill>
                      </a:defRPr>
                    </a:pPr>
                    <a:fld id="{6D7BADB9-89EB-4F06-9C37-9AF518870C27}" type="VALUE">
                      <a:rPr lang="en-US" sz="1200" b="1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004-41F4-AAE0-0FDE4B747943}"/>
                </c:ext>
              </c:extLst>
            </c:dLbl>
            <c:dLbl>
              <c:idx val="9"/>
              <c:layout>
                <c:manualLayout>
                  <c:x val="5.295566897674412E-2"/>
                  <c:y val="7.3562244476804332E-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 i="0" u="none" strike="noStrike" kern="1200" baseline="0">
                        <a:solidFill>
                          <a:srgbClr val="00449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A1A677-4411-46DD-B547-3505F5D170B5}" type="CATEGORYNAME">
                      <a:rPr lang="en-US" sz="1200" b="1" i="0" u="none" strike="noStrike" kern="1200" baseline="0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[CATEGORY NAME]</a:t>
                    </a:fld>
                    <a:endParaRPr lang="en-US" sz="1200" b="1" i="0" u="none" strike="noStrike" kern="1200" baseline="0">
                      <a:solidFill>
                        <a:srgbClr val="004494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1">
                        <a:solidFill>
                          <a:srgbClr val="004494"/>
                        </a:solidFill>
                      </a:defRPr>
                    </a:pPr>
                    <a:fld id="{5CA9708D-7D10-4B3B-93DE-2028FECCCD08}" type="VALUE">
                      <a:rPr lang="en-US" sz="1200" b="1">
                        <a:solidFill>
                          <a:srgbClr val="004494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>
                          <a:solidFill>
                            <a:srgbClr val="004494"/>
                          </a:solidFill>
                        </a:defRPr>
                      </a:pPr>
                      <a:t>[VALUE]</a:t>
                    </a:fld>
                    <a:endParaRPr lang="en-B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1" i="0" u="none" strike="noStrike" kern="1200" baseline="0">
                      <a:solidFill>
                        <a:srgbClr val="00449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3004-41F4-AAE0-0FDE4B7479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4494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Sheet1!$A$8:$A$17</c:f>
              <c:strCache>
                <c:ptCount val="10"/>
                <c:pt idx="0">
                  <c:v>IVE SUD</c:v>
                </c:pt>
                <c:pt idx="1">
                  <c:v>IVE EST</c:v>
                </c:pt>
                <c:pt idx="2">
                  <c:v>Afrique de l'Ouest et Centrale </c:v>
                </c:pt>
                <c:pt idx="3">
                  <c:v>Afrique de l'Est et du Sud</c:v>
                </c:pt>
                <c:pt idx="4">
                  <c:v>Caraïbes</c:v>
                </c:pt>
                <c:pt idx="5">
                  <c:v>Amérique Latine</c:v>
                </c:pt>
                <c:pt idx="6">
                  <c:v>Asie</c:v>
                </c:pt>
                <c:pt idx="7">
                  <c:v>Pacifique</c:v>
                </c:pt>
                <c:pt idx="8">
                  <c:v>PTOM</c:v>
                </c:pt>
                <c:pt idx="9">
                  <c:v>IAP</c:v>
                </c:pt>
              </c:strCache>
            </c:strRef>
          </c:cat>
          <c:val>
            <c:numRef>
              <c:f>Sheet1!$B$8:$B$17</c:f>
              <c:numCache>
                <c:formatCode>0.0%</c:formatCode>
                <c:ptCount val="10"/>
                <c:pt idx="0">
                  <c:v>0.18347835682083291</c:v>
                </c:pt>
                <c:pt idx="1">
                  <c:v>0.10907500236451337</c:v>
                </c:pt>
                <c:pt idx="2">
                  <c:v>0.3009237365616822</c:v>
                </c:pt>
                <c:pt idx="3">
                  <c:v>0.12381380245278853</c:v>
                </c:pt>
                <c:pt idx="4">
                  <c:v>4.0835146126927076E-2</c:v>
                </c:pt>
                <c:pt idx="5">
                  <c:v>5.4517796904063803E-2</c:v>
                </c:pt>
                <c:pt idx="6">
                  <c:v>0.12970144077682144</c:v>
                </c:pt>
                <c:pt idx="7">
                  <c:v>1.0813707872253222E-2</c:v>
                </c:pt>
                <c:pt idx="8">
                  <c:v>2.3511144739745891E-2</c:v>
                </c:pt>
                <c:pt idx="9">
                  <c:v>2.3329865380371382E-2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004-41F4-AAE0-0FDE4B7479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FCC3E5FE-A22E-4C99-9F04-9551C7813B5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2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355"/>
            <a:ext cx="5438775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711"/>
            <a:ext cx="29464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0D581910-1000-4934-A4DB-C00CB7F3B0B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18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 baseline="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000" kern="1200" baseline="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000" kern="1200" baseline="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000" kern="1200" baseline="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000" kern="1200" baseline="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15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80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4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95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50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40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97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Source: Budget Support. Trends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results</a:t>
            </a:r>
            <a:r>
              <a:rPr lang="nl-NL" dirty="0"/>
              <a:t>, 2017.</a:t>
            </a:r>
          </a:p>
          <a:p>
            <a:endParaRPr lang="nl-NL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82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18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06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7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84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Guidance: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EEAS/COM Joint COM: “HR and democracy at the heart of EU external action – Towards a more effective approach” (12.12.2011)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Staff working document on the Right based Approach (tool box) SWD (2014)/152</a:t>
            </a:r>
          </a:p>
          <a:p>
            <a:endParaRPr lang="nl-NL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3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598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28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à conserver, mais à vérifier (par ADE/MKS) si peut être supprimé car déjà partiellement couvert par l'infographie précédente, sur la logique d'intervention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062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28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62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939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325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162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4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76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0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5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Not</a:t>
            </a:r>
            <a:r>
              <a:rPr lang="nl-NL" dirty="0"/>
              <a:t> a blank cheque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71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3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77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4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81910-1000-4934-A4DB-C00CB7F3B0B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3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fr-BE"/>
              <a:t>Title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fr-BE"/>
              <a:t>Subtitle</a:t>
            </a: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CF397374-FFED-4283-B087-0C6DD4EB9D1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118AE-C847-402C-9085-059A323F5C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DF6EF-A12F-419C-A27B-ECF9C4D0DC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E660EA-3F67-4F0F-8CA3-0689CF6FE4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83C0C-BC65-4367-9B8A-060D480100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1744-F467-4931-A657-D41D7AA5387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C0E1D-0405-4A7C-BA37-9F37509426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502AF-40B9-4FC6-8B1E-970A2E366E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52376-05C3-49F6-9F29-C997789D0F0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82F08-E945-4099-B772-D2632179313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23F8-2FEF-4843-9CDF-8BC54AFF92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DF399-8D94-4DF9-BD72-1C28033406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602768D2-4A8B-4330-BAE2-D1472A5B1CD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5850539-7066-47AD-98AB-308808A46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65400"/>
            <a:ext cx="9180512" cy="790575"/>
          </a:xfrm>
        </p:spPr>
        <p:txBody>
          <a:bodyPr/>
          <a:lstStyle/>
          <a:p>
            <a:pPr algn="ctr"/>
            <a:r>
              <a:rPr lang="fr-BE" sz="6000" dirty="0">
                <a:latin typeface="+mj-lt"/>
              </a:rPr>
              <a:t>Appui Budgétaire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3D59D5-FDBC-4BB9-A7AE-938E12A70C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594" y="3716338"/>
            <a:ext cx="8532812" cy="23050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fr-BE" dirty="0">
                <a:ea typeface="+mn-ea"/>
                <a:cs typeface="+mn-cs"/>
              </a:rPr>
              <a:t>Module 1</a:t>
            </a:r>
          </a:p>
          <a:p>
            <a:pPr algn="ctr" eaLnBrk="1" hangingPunct="1">
              <a:defRPr/>
            </a:pPr>
            <a:endParaRPr lang="fr-BE" dirty="0">
              <a:ea typeface="+mn-ea"/>
              <a:cs typeface="+mn-cs"/>
            </a:endParaRPr>
          </a:p>
          <a:p>
            <a:pPr algn="ctr" eaLnBrk="1" hangingPunct="1">
              <a:defRPr/>
            </a:pPr>
            <a:r>
              <a:rPr lang="fr-BE" sz="3600">
                <a:ea typeface="+mn-ea"/>
                <a:cs typeface="+mn-cs"/>
              </a:rPr>
              <a:t>Concepts clés</a:t>
            </a:r>
            <a:endParaRPr lang="fr-BE" sz="3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98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1C8D68-43B3-47F0-B06B-B565282A6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728900"/>
            <a:ext cx="1551152" cy="2129100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359578"/>
            <a:ext cx="8460000" cy="773278"/>
          </a:xfrm>
        </p:spPr>
        <p:txBody>
          <a:bodyPr/>
          <a:lstStyle/>
          <a:p>
            <a:pPr marL="0"/>
            <a:r>
              <a:rPr lang="fr-BE" sz="2400" cap="all" dirty="0">
                <a:latin typeface="+mn-lt"/>
              </a:rPr>
              <a:t>Deux </a:t>
            </a:r>
            <a:r>
              <a:rPr lang="fr-BE" sz="2400" cap="all" dirty="0">
                <a:solidFill>
                  <a:srgbClr val="004494"/>
                </a:solidFill>
                <a:latin typeface="+mn-lt"/>
              </a:rPr>
              <a:t>principes p</a:t>
            </a:r>
            <a:r>
              <a:rPr lang="fr-BE" sz="2400" cap="all" dirty="0">
                <a:latin typeface="+mn-lt"/>
              </a:rPr>
              <a:t>our les objectifs spécifiques d’un contrat AB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404BF6-3681-4D47-8415-CF52B76C0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276872"/>
            <a:ext cx="8622488" cy="46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>
              <a:spcBef>
                <a:spcPts val="1200"/>
              </a:spcBef>
              <a:spcAft>
                <a:spcPts val="1200"/>
              </a:spcAft>
              <a:buClrTx/>
              <a:buFontTx/>
              <a:buNone/>
              <a:defRPr/>
            </a:pPr>
            <a:r>
              <a:rPr lang="fr-BE" sz="1800" kern="0" dirty="0"/>
              <a:t>La formulation des objectifs spécifiques se base sur 2 principes :</a:t>
            </a:r>
          </a:p>
          <a:p>
            <a:pPr marL="360363" lvl="1" indent="-360363"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Font typeface="+mj-lt"/>
              <a:buAutoNum type="arabicPeriod"/>
              <a:defRPr/>
            </a:pPr>
            <a:r>
              <a:rPr lang="fr-BE" sz="1800" kern="0" dirty="0"/>
              <a:t>Alignement sur les politiques du pays partenaire </a:t>
            </a:r>
            <a:r>
              <a:rPr lang="fr-BE" sz="1800" b="0" kern="0" dirty="0"/>
              <a:t>(et donc harmonisé et coordonné avec les autres donateurs).</a:t>
            </a:r>
          </a:p>
          <a:p>
            <a:pPr marL="360363" lvl="1" indent="-360363">
              <a:spcBef>
                <a:spcPts val="1200"/>
              </a:spcBef>
              <a:spcAft>
                <a:spcPts val="1200"/>
              </a:spcAft>
              <a:buClr>
                <a:srgbClr val="0F5494"/>
              </a:buClr>
              <a:buFont typeface="+mj-lt"/>
              <a:buAutoNum type="arabicPeriod"/>
              <a:defRPr/>
            </a:pPr>
            <a:r>
              <a:rPr lang="fr-BE" sz="1800" kern="0" dirty="0"/>
              <a:t>Cohérence avec la politique extérieure de l’UE </a:t>
            </a:r>
            <a:r>
              <a:rPr lang="fr-BE" sz="1800" b="0" kern="0" dirty="0"/>
              <a:t>(consensus 2017 et politiques d’élargissement et de voisinage).</a:t>
            </a:r>
            <a:endParaRPr lang="fr-BE" sz="1800" b="1" kern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Espace réservé du numéro de diapositive 9">
            <a:extLst>
              <a:ext uri="{FF2B5EF4-FFF2-40B4-BE49-F238E27FC236}">
                <a16:creationId xmlns:a16="http://schemas.microsoft.com/office/drawing/2014/main" id="{85AD822F-F5C2-4342-BC15-17B540E4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10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81C5EC-AA54-407C-8B59-ACE788008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4575663"/>
            <a:ext cx="8622488" cy="180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ts val="2400"/>
              </a:spcBef>
              <a:spcAft>
                <a:spcPts val="1200"/>
              </a:spcAft>
              <a:buClrTx/>
              <a:buFontTx/>
              <a:buNone/>
              <a:defRPr/>
            </a:pPr>
            <a:r>
              <a:rPr lang="fr-BE" sz="1800" kern="0" dirty="0"/>
              <a:t>Les objectifs spécifiques devraient également refléter les principaux défis ciblés par l’opération d’AB.</a:t>
            </a:r>
            <a:endParaRPr lang="fr-BE" sz="1800" kern="0" dirty="0">
              <a:solidFill>
                <a:srgbClr val="0F5494"/>
              </a:solidFill>
              <a:latin typeface="+mn-lt"/>
            </a:endParaRPr>
          </a:p>
          <a:p>
            <a:pPr marL="0" lvl="3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fr-BE" sz="1800" b="1" kern="0" dirty="0">
                <a:solidFill>
                  <a:srgbClr val="C00000"/>
                </a:solidFill>
                <a:latin typeface="+mn-lt"/>
              </a:rPr>
              <a:t>Les objectifs spécifiques </a:t>
            </a:r>
            <a:br>
              <a:rPr lang="fr-BE" sz="1800" b="1" kern="0" dirty="0">
                <a:solidFill>
                  <a:srgbClr val="C00000"/>
                </a:solidFill>
                <a:latin typeface="+mn-lt"/>
              </a:rPr>
            </a:br>
            <a:r>
              <a:rPr lang="fr-BE" sz="1800" b="1" kern="0" dirty="0">
                <a:solidFill>
                  <a:srgbClr val="C00000"/>
                </a:solidFill>
                <a:latin typeface="+mn-lt"/>
              </a:rPr>
              <a:t>doivent être spécifiés selon le type de contrat.</a:t>
            </a:r>
          </a:p>
        </p:txBody>
      </p:sp>
    </p:spTree>
    <p:extLst>
      <p:ext uri="{BB962C8B-B14F-4D97-AF65-F5344CB8AC3E}">
        <p14:creationId xmlns:p14="http://schemas.microsoft.com/office/powerpoint/2010/main" val="214015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Plan Module 1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Objectifs de l’Appui Budgétaire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b="1" i="0" cap="all" dirty="0">
                <a:solidFill>
                  <a:srgbClr val="C00000"/>
                </a:solidFill>
              </a:rPr>
              <a:t>Trois types de contrats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Valeurs fondamentales et approche fondée sur les droits de l’homme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Logique d’intervention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Mesures complémentaires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Appui à la gouvernance des AB</a:t>
            </a:r>
            <a:endParaRPr lang="fr-BE" dirty="0">
              <a:solidFill>
                <a:srgbClr val="004494"/>
              </a:solidFill>
            </a:endParaRPr>
          </a:p>
        </p:txBody>
      </p:sp>
      <p:sp>
        <p:nvSpPr>
          <p:cNvPr id="6" name="Espace réservé du numéro de diapositive 9">
            <a:extLst>
              <a:ext uri="{FF2B5EF4-FFF2-40B4-BE49-F238E27FC236}">
                <a16:creationId xmlns:a16="http://schemas.microsoft.com/office/drawing/2014/main" id="{1F129C28-9975-4887-8E01-34C359F8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11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924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8350D1D5-1C3C-4FA3-A3BE-4838031EDAD9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B0E1623-0BAF-4F2C-9A76-B3AFDDB3A101}"/>
              </a:ext>
            </a:extLst>
          </p:cNvPr>
          <p:cNvSpPr/>
          <p:nvPr/>
        </p:nvSpPr>
        <p:spPr bwMode="auto">
          <a:xfrm>
            <a:off x="6096851" y="3037642"/>
            <a:ext cx="2835548" cy="356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64" name="Flèche : pentagone 63">
            <a:extLst>
              <a:ext uri="{FF2B5EF4-FFF2-40B4-BE49-F238E27FC236}">
                <a16:creationId xmlns:a16="http://schemas.microsoft.com/office/drawing/2014/main" id="{99658697-84A2-4DC2-A30F-49D824C318AC}"/>
              </a:ext>
            </a:extLst>
          </p:cNvPr>
          <p:cNvSpPr/>
          <p:nvPr/>
        </p:nvSpPr>
        <p:spPr bwMode="auto">
          <a:xfrm rot="16200000">
            <a:off x="1153778" y="980677"/>
            <a:ext cx="817274" cy="2839677"/>
          </a:xfrm>
          <a:prstGeom prst="homePlate">
            <a:avLst/>
          </a:prstGeom>
          <a:solidFill>
            <a:srgbClr val="2D9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41378A5-0830-4208-845D-48C26593C8A8}"/>
              </a:ext>
            </a:extLst>
          </p:cNvPr>
          <p:cNvSpPr txBox="1">
            <a:spLocks/>
          </p:cNvSpPr>
          <p:nvPr/>
        </p:nvSpPr>
        <p:spPr bwMode="auto">
          <a:xfrm>
            <a:off x="142577" y="2230250"/>
            <a:ext cx="2835548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200" b="1" i="0" kern="0">
                <a:solidFill>
                  <a:schemeClr val="bg1"/>
                </a:solidFill>
                <a:latin typeface="+mn-lt"/>
              </a:rPr>
              <a:t>Contrat Objectif</a:t>
            </a:r>
            <a:br>
              <a:rPr lang="fr-BE" sz="1200" b="1" i="0" kern="0">
                <a:solidFill>
                  <a:schemeClr val="bg1"/>
                </a:solidFill>
                <a:latin typeface="+mn-lt"/>
              </a:rPr>
            </a:br>
            <a:r>
              <a:rPr lang="fr-BE" sz="1200" b="1" i="0" kern="0">
                <a:solidFill>
                  <a:schemeClr val="bg1"/>
                </a:solidFill>
                <a:latin typeface="+mn-lt"/>
              </a:rPr>
              <a:t>de Développement Durable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86D6C2C-1595-4073-B6CE-7E355F07C172}"/>
              </a:ext>
            </a:extLst>
          </p:cNvPr>
          <p:cNvSpPr/>
          <p:nvPr/>
        </p:nvSpPr>
        <p:spPr bwMode="auto">
          <a:xfrm>
            <a:off x="1308657" y="1772816"/>
            <a:ext cx="473356" cy="473356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8FE5B6E-293C-444C-8732-4FA2BD848C8A}"/>
              </a:ext>
            </a:extLst>
          </p:cNvPr>
          <p:cNvSpPr/>
          <p:nvPr/>
        </p:nvSpPr>
        <p:spPr bwMode="auto">
          <a:xfrm>
            <a:off x="1656742" y="1772816"/>
            <a:ext cx="5867538" cy="3707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A11D16C9-6F61-423D-AC53-CB54C88CE3FC}"/>
              </a:ext>
            </a:extLst>
          </p:cNvPr>
          <p:cNvSpPr txBox="1">
            <a:spLocks/>
          </p:cNvSpPr>
          <p:nvPr/>
        </p:nvSpPr>
        <p:spPr bwMode="auto">
          <a:xfrm>
            <a:off x="0" y="1052215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sz="2400" cap="all" dirty="0">
                <a:solidFill>
                  <a:srgbClr val="004494"/>
                </a:solidFill>
                <a:latin typeface="+mn-lt"/>
              </a:rPr>
              <a:t>Les trois types de contrats d’AB</a:t>
            </a:r>
          </a:p>
        </p:txBody>
      </p:sp>
      <p:sp>
        <p:nvSpPr>
          <p:cNvPr id="49" name="Flèche : pentagone 48">
            <a:extLst>
              <a:ext uri="{FF2B5EF4-FFF2-40B4-BE49-F238E27FC236}">
                <a16:creationId xmlns:a16="http://schemas.microsoft.com/office/drawing/2014/main" id="{9EE03B1C-4949-43E3-BCF5-473A7478CF1F}"/>
              </a:ext>
            </a:extLst>
          </p:cNvPr>
          <p:cNvSpPr/>
          <p:nvPr/>
        </p:nvSpPr>
        <p:spPr bwMode="auto">
          <a:xfrm rot="16200000">
            <a:off x="4132646" y="980677"/>
            <a:ext cx="817274" cy="2839677"/>
          </a:xfrm>
          <a:prstGeom prst="homePlate">
            <a:avLst/>
          </a:prstGeom>
          <a:solidFill>
            <a:srgbClr val="F582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51" name="Flèche : pentagone 50">
            <a:extLst>
              <a:ext uri="{FF2B5EF4-FFF2-40B4-BE49-F238E27FC236}">
                <a16:creationId xmlns:a16="http://schemas.microsoft.com/office/drawing/2014/main" id="{B833963E-D6AE-479C-AFA9-2A97925AF95E}"/>
              </a:ext>
            </a:extLst>
          </p:cNvPr>
          <p:cNvSpPr/>
          <p:nvPr/>
        </p:nvSpPr>
        <p:spPr bwMode="auto">
          <a:xfrm rot="16200000">
            <a:off x="7115643" y="987471"/>
            <a:ext cx="817274" cy="2839677"/>
          </a:xfrm>
          <a:prstGeom prst="homePlate">
            <a:avLst/>
          </a:prstGeom>
          <a:solidFill>
            <a:srgbClr val="1FA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52" name="Espace réservé du contenu 2">
            <a:extLst>
              <a:ext uri="{FF2B5EF4-FFF2-40B4-BE49-F238E27FC236}">
                <a16:creationId xmlns:a16="http://schemas.microsoft.com/office/drawing/2014/main" id="{B3F43560-E108-469C-90E8-DB9E68750A2E}"/>
              </a:ext>
            </a:extLst>
          </p:cNvPr>
          <p:cNvSpPr txBox="1">
            <a:spLocks/>
          </p:cNvSpPr>
          <p:nvPr/>
        </p:nvSpPr>
        <p:spPr bwMode="auto">
          <a:xfrm>
            <a:off x="3154224" y="2218494"/>
            <a:ext cx="2835548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200" b="1" i="0" kern="0">
                <a:solidFill>
                  <a:schemeClr val="bg1"/>
                </a:solidFill>
                <a:latin typeface="+mn-lt"/>
              </a:rPr>
              <a:t>Contrat Performance</a:t>
            </a:r>
            <a:br>
              <a:rPr lang="fr-BE" sz="1200" b="1" i="0" kern="0">
                <a:solidFill>
                  <a:schemeClr val="bg1"/>
                </a:solidFill>
                <a:latin typeface="+mn-lt"/>
              </a:rPr>
            </a:br>
            <a:r>
              <a:rPr lang="fr-BE" sz="1200" b="1" i="0" kern="0">
                <a:solidFill>
                  <a:schemeClr val="bg1"/>
                </a:solidFill>
                <a:latin typeface="+mn-lt"/>
              </a:rPr>
              <a:t>de Réforme Sectorielle</a:t>
            </a:r>
          </a:p>
        </p:txBody>
      </p:sp>
      <p:sp>
        <p:nvSpPr>
          <p:cNvPr id="53" name="Espace réservé du contenu 2">
            <a:extLst>
              <a:ext uri="{FF2B5EF4-FFF2-40B4-BE49-F238E27FC236}">
                <a16:creationId xmlns:a16="http://schemas.microsoft.com/office/drawing/2014/main" id="{FF02E4E7-00ED-4EAC-929E-DF9D1B0BE222}"/>
              </a:ext>
            </a:extLst>
          </p:cNvPr>
          <p:cNvSpPr txBox="1">
            <a:spLocks/>
          </p:cNvSpPr>
          <p:nvPr/>
        </p:nvSpPr>
        <p:spPr bwMode="auto">
          <a:xfrm>
            <a:off x="6106506" y="2204864"/>
            <a:ext cx="2835548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200" b="1" i="0" kern="0" dirty="0">
                <a:solidFill>
                  <a:schemeClr val="bg1"/>
                </a:solidFill>
                <a:latin typeface="+mn-lt"/>
              </a:rPr>
              <a:t>Contrat Appui à </a:t>
            </a:r>
            <a:br>
              <a:rPr lang="fr-BE" sz="1200" b="1" i="0" kern="0" dirty="0">
                <a:solidFill>
                  <a:schemeClr val="bg1"/>
                </a:solidFill>
                <a:latin typeface="+mn-lt"/>
              </a:rPr>
            </a:br>
            <a:r>
              <a:rPr lang="fr-BE" sz="1200" b="1" i="0" kern="0" dirty="0">
                <a:solidFill>
                  <a:schemeClr val="bg1"/>
                </a:solidFill>
                <a:latin typeface="+mn-lt"/>
              </a:rPr>
              <a:t>la Consolidation de l’État</a:t>
            </a:r>
            <a:br>
              <a:rPr lang="fr-BE" sz="1200" b="1" i="0" kern="0" dirty="0">
                <a:solidFill>
                  <a:schemeClr val="bg1"/>
                </a:solidFill>
                <a:latin typeface="+mn-lt"/>
              </a:rPr>
            </a:br>
            <a:r>
              <a:rPr lang="fr-BE" sz="1200" b="1" i="0" kern="0" dirty="0">
                <a:solidFill>
                  <a:schemeClr val="bg1"/>
                </a:solidFill>
                <a:latin typeface="+mn-lt"/>
              </a:rPr>
              <a:t>et de la Résilience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4CEB0E4C-A5CD-47C7-B11B-911BD6A88CFF}"/>
              </a:ext>
            </a:extLst>
          </p:cNvPr>
          <p:cNvSpPr/>
          <p:nvPr/>
        </p:nvSpPr>
        <p:spPr bwMode="auto">
          <a:xfrm>
            <a:off x="4353833" y="1772816"/>
            <a:ext cx="473356" cy="473356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7B36845D-CA6F-405C-B01B-8DED3A4FA787}"/>
              </a:ext>
            </a:extLst>
          </p:cNvPr>
          <p:cNvSpPr/>
          <p:nvPr/>
        </p:nvSpPr>
        <p:spPr bwMode="auto">
          <a:xfrm>
            <a:off x="7287602" y="1772816"/>
            <a:ext cx="473356" cy="473356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8DAE5CF-877A-40EC-B842-528E727E1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2" y="1820331"/>
            <a:ext cx="370735" cy="3707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94DDC77-C09E-45E2-A34D-CEC48E967960}"/>
              </a:ext>
            </a:extLst>
          </p:cNvPr>
          <p:cNvSpPr/>
          <p:nvPr/>
        </p:nvSpPr>
        <p:spPr bwMode="auto">
          <a:xfrm>
            <a:off x="138446" y="3036136"/>
            <a:ext cx="2835548" cy="356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107B84-E97B-4CCC-9602-7F29334D8A90}"/>
              </a:ext>
            </a:extLst>
          </p:cNvPr>
          <p:cNvSpPr/>
          <p:nvPr/>
        </p:nvSpPr>
        <p:spPr bwMode="auto">
          <a:xfrm>
            <a:off x="3128278" y="3028499"/>
            <a:ext cx="2835548" cy="356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FC8224-1031-4868-B504-4F7625E2B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69" y="1781025"/>
            <a:ext cx="325083" cy="399997"/>
          </a:xfrm>
          <a:prstGeom prst="rect">
            <a:avLst/>
          </a:prstGeom>
        </p:spPr>
      </p:pic>
      <p:sp>
        <p:nvSpPr>
          <p:cNvPr id="67" name="Espace réservé du contenu 8">
            <a:extLst>
              <a:ext uri="{FF2B5EF4-FFF2-40B4-BE49-F238E27FC236}">
                <a16:creationId xmlns:a16="http://schemas.microsoft.com/office/drawing/2014/main" id="{336C2FDA-3C66-4A0A-9491-02EC697E5B85}"/>
              </a:ext>
            </a:extLst>
          </p:cNvPr>
          <p:cNvSpPr txBox="1">
            <a:spLocks/>
          </p:cNvSpPr>
          <p:nvPr/>
        </p:nvSpPr>
        <p:spPr>
          <a:xfrm>
            <a:off x="142576" y="2980553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2D9E48"/>
                </a:solidFill>
                <a:latin typeface="+mn-lt"/>
              </a:rPr>
              <a:t>C-ODD</a:t>
            </a:r>
          </a:p>
        </p:txBody>
      </p:sp>
      <p:sp>
        <p:nvSpPr>
          <p:cNvPr id="68" name="Espace réservé du contenu 8">
            <a:extLst>
              <a:ext uri="{FF2B5EF4-FFF2-40B4-BE49-F238E27FC236}">
                <a16:creationId xmlns:a16="http://schemas.microsoft.com/office/drawing/2014/main" id="{6FC3A5AC-A1D3-4697-9E20-9EB3467B7EE3}"/>
              </a:ext>
            </a:extLst>
          </p:cNvPr>
          <p:cNvSpPr txBox="1">
            <a:spLocks/>
          </p:cNvSpPr>
          <p:nvPr/>
        </p:nvSpPr>
        <p:spPr>
          <a:xfrm>
            <a:off x="3115716" y="2980553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F5823C"/>
                </a:solidFill>
                <a:latin typeface="+mn-lt"/>
              </a:rPr>
              <a:t>CPRS</a:t>
            </a:r>
          </a:p>
        </p:txBody>
      </p:sp>
      <p:sp>
        <p:nvSpPr>
          <p:cNvPr id="69" name="Espace réservé du contenu 8">
            <a:extLst>
              <a:ext uri="{FF2B5EF4-FFF2-40B4-BE49-F238E27FC236}">
                <a16:creationId xmlns:a16="http://schemas.microsoft.com/office/drawing/2014/main" id="{EECB695B-35F3-44BF-8C72-C0B70D98B00B}"/>
              </a:ext>
            </a:extLst>
          </p:cNvPr>
          <p:cNvSpPr txBox="1">
            <a:spLocks/>
          </p:cNvSpPr>
          <p:nvPr/>
        </p:nvSpPr>
        <p:spPr>
          <a:xfrm>
            <a:off x="6107957" y="3001811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1FACE0"/>
                </a:solidFill>
                <a:latin typeface="+mn-lt"/>
              </a:rPr>
              <a:t>CCER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8A2D3A-0B6E-463D-975C-D9E95AE87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188" y="1844824"/>
            <a:ext cx="300825" cy="286667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54406362-70F5-4CC4-90A1-B9C385B1E6F0}"/>
              </a:ext>
            </a:extLst>
          </p:cNvPr>
          <p:cNvSpPr txBox="1"/>
          <p:nvPr/>
        </p:nvSpPr>
        <p:spPr>
          <a:xfrm>
            <a:off x="6103828" y="3268585"/>
            <a:ext cx="282857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fr-BE" b="1" dirty="0">
                <a:solidFill>
                  <a:srgbClr val="1FACE0"/>
                </a:solidFill>
                <a:latin typeface="+mj-lt"/>
              </a:rPr>
              <a:t>Soutien à la transition et au redressement dans des situations de fragilité</a:t>
            </a:r>
            <a:endParaRPr lang="fr-BE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927F909-9173-42ED-A547-11BACB2CC415}"/>
              </a:ext>
            </a:extLst>
          </p:cNvPr>
          <p:cNvSpPr txBox="1"/>
          <p:nvPr/>
        </p:nvSpPr>
        <p:spPr>
          <a:xfrm>
            <a:off x="138446" y="3268585"/>
            <a:ext cx="2835547" cy="7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30000"/>
              </a:lnSpc>
              <a:buClr>
                <a:srgbClr val="89C765"/>
              </a:buClr>
              <a:defRPr/>
            </a:pPr>
            <a:r>
              <a:rPr lang="fr-BE" b="1" dirty="0">
                <a:solidFill>
                  <a:srgbClr val="2D9E48"/>
                </a:solidFill>
                <a:latin typeface="+mj-lt"/>
              </a:rPr>
              <a:t>Soutien aux politiques et stratégies nationales pour la réalisation des ODD</a:t>
            </a:r>
            <a:endParaRPr lang="fr-BE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EDAC7A8-3B6A-4897-BE0D-7F7C5FDC7EC1}"/>
              </a:ext>
            </a:extLst>
          </p:cNvPr>
          <p:cNvSpPr txBox="1"/>
          <p:nvPr/>
        </p:nvSpPr>
        <p:spPr>
          <a:xfrm>
            <a:off x="3129730" y="3268585"/>
            <a:ext cx="283554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30000"/>
              </a:lnSpc>
              <a:buClr>
                <a:srgbClr val="2D9E48"/>
              </a:buClr>
              <a:defRPr/>
            </a:pPr>
            <a:r>
              <a:rPr lang="fr-BE" b="1" dirty="0">
                <a:solidFill>
                  <a:srgbClr val="F5823C"/>
                </a:solidFill>
                <a:latin typeface="+mj-lt"/>
              </a:rPr>
              <a:t>Soutien aux réformes sectorielles et à l'amélioration de la fourniture des services</a:t>
            </a:r>
            <a:endParaRPr lang="fr-BE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E764745-5C16-4BF5-834A-AD703B65E0F9}"/>
              </a:ext>
            </a:extLst>
          </p:cNvPr>
          <p:cNvSpPr txBox="1"/>
          <p:nvPr/>
        </p:nvSpPr>
        <p:spPr>
          <a:xfrm>
            <a:off x="6099673" y="4335194"/>
            <a:ext cx="282857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spcBef>
                <a:spcPts val="600"/>
              </a:spcBef>
              <a:buClr>
                <a:srgbClr val="1FACE0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chemeClr val="tx1"/>
                </a:solidFill>
                <a:latin typeface="+mj-lt"/>
              </a:rPr>
              <a:t>Appui à la stabilisation politique et macroéconomique.</a:t>
            </a:r>
          </a:p>
          <a:p>
            <a:pPr marL="171450" lvl="1" indent="-171450">
              <a:spcBef>
                <a:spcPts val="600"/>
              </a:spcBef>
              <a:buClr>
                <a:srgbClr val="1FACE0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chemeClr val="tx1"/>
                </a:solidFill>
                <a:latin typeface="+mj-lt"/>
              </a:rPr>
              <a:t>Permettre à l'Etat d'assurer ses fonctions essentielles et la fourniture des services de base.</a:t>
            </a:r>
          </a:p>
          <a:p>
            <a:pPr marL="171450" lvl="1" indent="-171450">
              <a:spcBef>
                <a:spcPts val="600"/>
              </a:spcBef>
              <a:buClr>
                <a:srgbClr val="1FACE0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chemeClr val="tx1"/>
                </a:solidFill>
                <a:latin typeface="+mj-lt"/>
              </a:rPr>
              <a:t>Éligibilité basée davantage sur les engagements et perspectives que sur le bilan.</a:t>
            </a:r>
          </a:p>
          <a:p>
            <a:pPr marL="171450" lvl="1" indent="-171450">
              <a:spcBef>
                <a:spcPts val="600"/>
              </a:spcBef>
              <a:buClr>
                <a:srgbClr val="1FACE0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chemeClr val="tx1"/>
                </a:solidFill>
                <a:latin typeface="+mj-lt"/>
              </a:rPr>
              <a:t>Dialogue renforcé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D5A3142-5C29-40C5-885D-16F2707ABF5D}"/>
              </a:ext>
            </a:extLst>
          </p:cNvPr>
          <p:cNvSpPr txBox="1"/>
          <p:nvPr/>
        </p:nvSpPr>
        <p:spPr>
          <a:xfrm>
            <a:off x="134291" y="4335194"/>
            <a:ext cx="283554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spcBef>
                <a:spcPts val="600"/>
              </a:spcBef>
              <a:buClr>
                <a:srgbClr val="2D9E48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chemeClr val="tx1"/>
                </a:solidFill>
                <a:latin typeface="+mj-lt"/>
              </a:rPr>
              <a:t>Appui à un plan national de développement ou partie de ce plan liée aux ODD.</a:t>
            </a:r>
          </a:p>
          <a:p>
            <a:pPr marL="171450" lvl="1" indent="-171450">
              <a:spcBef>
                <a:spcPts val="600"/>
              </a:spcBef>
              <a:buClr>
                <a:srgbClr val="2D9E48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chemeClr val="tx1"/>
                </a:solidFill>
                <a:latin typeface="+mj-lt"/>
              </a:rPr>
              <a:t>Focalisation sur des objectifs de stratégiques généraux.</a:t>
            </a:r>
          </a:p>
          <a:p>
            <a:pPr marL="171450" lvl="1" indent="-171450">
              <a:spcBef>
                <a:spcPts val="600"/>
              </a:spcBef>
              <a:buClr>
                <a:srgbClr val="2D9E48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chemeClr val="tx1"/>
                </a:solidFill>
                <a:latin typeface="+mj-lt"/>
              </a:rPr>
              <a:t>Engagement à l'égard des valeurs fondamentales : condition préalable.</a:t>
            </a:r>
          </a:p>
          <a:p>
            <a:pPr marL="171450" indent="-171450">
              <a:buClr>
                <a:srgbClr val="89C765"/>
              </a:buClr>
              <a:buFont typeface="EC Square Sans Pro" panose="020B0506040000020004" pitchFamily="34" charset="0"/>
              <a:buChar char="‣"/>
            </a:pPr>
            <a:endParaRPr lang="fr-BE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7AB3EEA-C94B-4437-84F2-4CC0B6059EE5}"/>
              </a:ext>
            </a:extLst>
          </p:cNvPr>
          <p:cNvSpPr txBox="1"/>
          <p:nvPr/>
        </p:nvSpPr>
        <p:spPr>
          <a:xfrm>
            <a:off x="3125575" y="4335194"/>
            <a:ext cx="2835547" cy="10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spcBef>
                <a:spcPts val="600"/>
              </a:spcBef>
              <a:buClr>
                <a:srgbClr val="F5823C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chemeClr val="tx1"/>
                </a:solidFill>
                <a:latin typeface="+mj-lt"/>
              </a:rPr>
              <a:t>Accent sur l’accès équitable aux services publics et sur la qualité des prestations. </a:t>
            </a:r>
          </a:p>
          <a:p>
            <a:pPr marL="171450" lvl="1" indent="-171450">
              <a:lnSpc>
                <a:spcPct val="130000"/>
              </a:lnSpc>
              <a:buClr>
                <a:srgbClr val="2D9E48"/>
              </a:buClr>
              <a:buFont typeface="EC Square Sans Pro" panose="020B0506040000020004" pitchFamily="34" charset="0"/>
              <a:buChar char="‣"/>
              <a:defRPr/>
            </a:pPr>
            <a:endParaRPr lang="fr-BE" sz="1100" dirty="0">
              <a:solidFill>
                <a:schemeClr val="tx1"/>
              </a:solidFill>
              <a:latin typeface="+mj-lt"/>
            </a:endParaRPr>
          </a:p>
          <a:p>
            <a:pPr marL="171450" indent="-171450">
              <a:buClr>
                <a:srgbClr val="89C765"/>
              </a:buClr>
              <a:buFont typeface="EC Square Sans Pro" panose="020B0506040000020004" pitchFamily="34" charset="0"/>
              <a:buChar char="‣"/>
            </a:pPr>
            <a:endParaRPr lang="fr-BE" sz="1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Espace réservé du numéro de diapositive 9">
            <a:extLst>
              <a:ext uri="{FF2B5EF4-FFF2-40B4-BE49-F238E27FC236}">
                <a16:creationId xmlns:a16="http://schemas.microsoft.com/office/drawing/2014/main" id="{2B488AEF-32CA-4E12-961E-3D0962F7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pPr algn="r"/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 algn="r"/>
              <a:t>12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516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4" grpId="0" animBg="1"/>
      <p:bldP spid="9" grpId="0"/>
      <p:bldP spid="76" grpId="0" animBg="1"/>
      <p:bldP spid="49" grpId="0" animBg="1"/>
      <p:bldP spid="51" grpId="0" animBg="1"/>
      <p:bldP spid="52" grpId="0"/>
      <p:bldP spid="53" grpId="0"/>
      <p:bldP spid="54" grpId="0" animBg="1"/>
      <p:bldP spid="59" grpId="0" animBg="1"/>
      <p:bldP spid="14" grpId="0" animBg="1"/>
      <p:bldP spid="60" grpId="0" animBg="1"/>
      <p:bldP spid="67" grpId="0"/>
      <p:bldP spid="68" grpId="0"/>
      <p:bldP spid="6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733DD0CE-95ED-4F4E-9659-A63BC560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13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8" name="Picture 5">
            <a:extLst>
              <a:ext uri="{FF2B5EF4-FFF2-40B4-BE49-F238E27FC236}">
                <a16:creationId xmlns:a16="http://schemas.microsoft.com/office/drawing/2014/main" id="{A181260A-54E9-4CB4-A89C-46ED6E07F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0" y="1412776"/>
            <a:ext cx="8100000" cy="51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431586"/>
            <a:ext cx="8460000" cy="773278"/>
          </a:xfrm>
        </p:spPr>
        <p:txBody>
          <a:bodyPr/>
          <a:lstStyle/>
          <a:p>
            <a:pPr marL="0"/>
            <a:r>
              <a:rPr lang="fr-BE" sz="2800" cap="all">
                <a:solidFill>
                  <a:srgbClr val="004494"/>
                </a:solidFill>
                <a:latin typeface="+mn-lt"/>
              </a:rPr>
              <a:t>Nouveau dans les lignes directrices 2017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4" y="2636912"/>
            <a:ext cx="86947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Plus de flexibilité et un concept qui s’est élargi </a:t>
            </a:r>
            <a:r>
              <a:rPr lang="fr-BE" b="0" dirty="0">
                <a:solidFill>
                  <a:srgbClr val="004494"/>
                </a:solidFill>
                <a:latin typeface="+mj-lt"/>
              </a:rPr>
              <a:t>(résilience sociétale) </a:t>
            </a:r>
            <a:r>
              <a:rPr lang="fr-BE" dirty="0">
                <a:solidFill>
                  <a:srgbClr val="004494"/>
                </a:solidFill>
                <a:latin typeface="+mj-lt"/>
              </a:rPr>
              <a:t>par rapport au précédent CCE </a:t>
            </a:r>
            <a:r>
              <a:rPr lang="fr-BE" b="0" dirty="0">
                <a:solidFill>
                  <a:srgbClr val="004494"/>
                </a:solidFill>
                <a:latin typeface="+mj-lt"/>
              </a:rPr>
              <a:t>(Contrat d’appui à la consolidation de l’Etat).</a:t>
            </a:r>
          </a:p>
          <a:p>
            <a:pPr marL="355600" lvl="1" indent="-3556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Les CCER peuvent être d’une durée plus longue</a:t>
            </a:r>
            <a:r>
              <a:rPr lang="fr-BE" b="0" dirty="0">
                <a:solidFill>
                  <a:srgbClr val="004494"/>
                </a:solidFill>
                <a:latin typeface="+mj-lt"/>
              </a:rPr>
              <a:t> (&gt; 2 ans). </a:t>
            </a:r>
          </a:p>
          <a:p>
            <a:pPr marL="355600" lvl="1" indent="-3556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Les CCER, d’un niveau national, peuvent être combinés avec un CPRS, lorsqu’une politique sectorielle est en place.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14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8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87570"/>
            <a:ext cx="8460000" cy="773278"/>
          </a:xfrm>
        </p:spPr>
        <p:txBody>
          <a:bodyPr/>
          <a:lstStyle/>
          <a:p>
            <a:pPr marL="0"/>
            <a:r>
              <a:rPr lang="fr-BE" sz="2800" cap="all">
                <a:solidFill>
                  <a:srgbClr val="004494"/>
                </a:solidFill>
                <a:latin typeface="+mn-lt"/>
              </a:rPr>
              <a:t>Autre ajout : fonds public / privé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780928"/>
            <a:ext cx="47340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Lien AB et climat d’investissements publics/privés.</a:t>
            </a:r>
          </a:p>
          <a:p>
            <a:pPr marL="355600" lvl="1" indent="-3556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100000"/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Focus sur Afrique et IVE : Plan d’Investissement Extérieur de l’UE.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15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81809B-8C4B-4277-B26B-764E2F50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24" y="2131862"/>
            <a:ext cx="3240000" cy="4465490"/>
          </a:xfrm>
          <a:prstGeom prst="rect">
            <a:avLst/>
          </a:prstGeom>
          <a:ln>
            <a:solidFill>
              <a:srgbClr val="004494"/>
            </a:solidFill>
          </a:ln>
          <a:effectLst>
            <a:outerShdw blurRad="50800" dist="38100" dir="2700000" algn="tl" rotWithShape="0">
              <a:srgbClr val="004494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53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87570"/>
            <a:ext cx="8460000" cy="773278"/>
          </a:xfrm>
        </p:spPr>
        <p:txBody>
          <a:bodyPr/>
          <a:lstStyle/>
          <a:p>
            <a:pPr marL="0"/>
            <a:r>
              <a:rPr lang="fr-BE" sz="2800" cap="all">
                <a:solidFill>
                  <a:srgbClr val="004494"/>
                </a:solidFill>
                <a:latin typeface="+mn-lt"/>
              </a:rPr>
              <a:t>Appuis budgétaires au 31/12/2016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16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E0531B-ABF9-47B6-8855-0AD62D279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132856"/>
            <a:ext cx="8460000" cy="77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0" indent="0" algn="ctr">
              <a:spcBef>
                <a:spcPct val="0"/>
              </a:spcBef>
              <a:buClrTx/>
              <a:buNone/>
              <a:defRPr/>
            </a:pPr>
            <a:r>
              <a:rPr lang="fr-BE" sz="1800" b="1" i="0" kern="0" dirty="0">
                <a:solidFill>
                  <a:srgbClr val="004494"/>
                </a:solidFill>
              </a:rPr>
              <a:t>Taille moyenne des contrats d’AB par type </a:t>
            </a:r>
          </a:p>
          <a:p>
            <a:pPr marL="0" lvl="0" indent="0" algn="ctr">
              <a:spcBef>
                <a:spcPct val="0"/>
              </a:spcBef>
              <a:buClrTx/>
              <a:buNone/>
              <a:defRPr/>
            </a:pPr>
            <a:r>
              <a:rPr lang="fr-BE" sz="1800" i="0" kern="0" dirty="0">
                <a:solidFill>
                  <a:srgbClr val="004494"/>
                </a:solidFill>
              </a:rPr>
              <a:t>(en millions d’euros)</a:t>
            </a:r>
            <a:endParaRPr lang="fr-BE" sz="2000" kern="0" dirty="0">
              <a:solidFill>
                <a:srgbClr val="004494"/>
              </a:solidFill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336C49E9-EE51-44B2-AA08-9551384F7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19316"/>
              </p:ext>
            </p:extLst>
          </p:nvPr>
        </p:nvGraphicFramePr>
        <p:xfrm>
          <a:off x="342000" y="2924944"/>
          <a:ext cx="8460001" cy="2470910"/>
        </p:xfrm>
        <a:graphic>
          <a:graphicData uri="http://schemas.openxmlformats.org/drawingml/2006/table">
            <a:tbl>
              <a:tblPr firstRow="1" bandRow="1">
                <a:effectLst>
                  <a:outerShdw dist="38100" dir="2700000" algn="tl" rotWithShape="0">
                    <a:srgbClr val="004494">
                      <a:alpha val="40000"/>
                    </a:srgbClr>
                  </a:outerShdw>
                </a:effectLst>
                <a:tableStyleId>{5C22544A-7EE6-4342-B048-85BDC9FD1C3A}</a:tableStyleId>
              </a:tblPr>
              <a:tblGrid>
                <a:gridCol w="1695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sz="1600" b="1" noProof="0" dirty="0">
                          <a:latin typeface="+mn-lt"/>
                        </a:rPr>
                        <a:t>Type de</a:t>
                      </a:r>
                      <a:r>
                        <a:rPr lang="fr-BE" sz="1600" b="1" baseline="0" noProof="0" dirty="0">
                          <a:latin typeface="+mn-lt"/>
                        </a:rPr>
                        <a:t> </a:t>
                      </a:r>
                      <a:r>
                        <a:rPr lang="fr-BE" sz="1600" b="1" noProof="0" dirty="0">
                          <a:latin typeface="+mn-lt"/>
                        </a:rPr>
                        <a:t> contrat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noProof="0" dirty="0">
                          <a:latin typeface="+mn-lt"/>
                        </a:rPr>
                        <a:t>Nombre de programmes en cours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noProof="0" dirty="0">
                          <a:latin typeface="+mn-lt"/>
                        </a:rPr>
                        <a:t>Engagements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b="1" noProof="0" dirty="0">
                          <a:latin typeface="+mn-lt"/>
                        </a:rPr>
                        <a:t>Taille moyenne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4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noProof="0" dirty="0">
                          <a:latin typeface="+mn-lt"/>
                        </a:rPr>
                        <a:t>CRS/ABS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218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8 605,6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39,5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noProof="0">
                          <a:latin typeface="+mn-lt"/>
                        </a:rPr>
                        <a:t>CBGD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10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747,0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>
                          <a:latin typeface="+mn-lt"/>
                        </a:rPr>
                        <a:t>74,7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noProof="0" dirty="0">
                          <a:latin typeface="+mn-lt"/>
                        </a:rPr>
                        <a:t>ABG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11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1 107,7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100,7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430">
                <a:tc>
                  <a:txBody>
                    <a:bodyPr/>
                    <a:lstStyle/>
                    <a:p>
                      <a:r>
                        <a:rPr lang="fr-BE" sz="1800" noProof="0">
                          <a:latin typeface="+mn-lt"/>
                        </a:rPr>
                        <a:t>CCE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>
                          <a:latin typeface="+mn-lt"/>
                        </a:rPr>
                        <a:t>24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>
                          <a:latin typeface="+mn-lt"/>
                        </a:rPr>
                        <a:t>2 227,2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noProof="0" dirty="0">
                          <a:latin typeface="+mn-lt"/>
                        </a:rPr>
                        <a:t>92,8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6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263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6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12 687,5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64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48,2</a:t>
                      </a:r>
                    </a:p>
                  </a:txBody>
                  <a:tcPr marR="32400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kstvak 2">
            <a:extLst>
              <a:ext uri="{FF2B5EF4-FFF2-40B4-BE49-F238E27FC236}">
                <a16:creationId xmlns:a16="http://schemas.microsoft.com/office/drawing/2014/main" id="{3AE534AB-C2CF-4B4A-8E13-1A7DBBE629A1}"/>
              </a:ext>
            </a:extLst>
          </p:cNvPr>
          <p:cNvSpPr txBox="1"/>
          <p:nvPr/>
        </p:nvSpPr>
        <p:spPr>
          <a:xfrm>
            <a:off x="342000" y="5707467"/>
            <a:ext cx="2898812" cy="923330"/>
          </a:xfrm>
          <a:prstGeom prst="rect">
            <a:avLst/>
          </a:prstGeom>
          <a:ln>
            <a:solidFill>
              <a:srgbClr val="00449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ea typeface="+mn-ea"/>
                <a:cs typeface="+mn-cs"/>
              </a:rPr>
              <a:t>CRS = 81%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ea typeface="+mn-ea"/>
                <a:cs typeface="+mn-cs"/>
              </a:rPr>
              <a:t>CCE = 9%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ea typeface="+mn-ea"/>
                <a:cs typeface="+mn-cs"/>
              </a:rPr>
              <a:t>CBGD + ABG = 10%</a:t>
            </a: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28186BB0-2B2A-4E44-A9FF-8F925D285A2E}"/>
              </a:ext>
            </a:extLst>
          </p:cNvPr>
          <p:cNvSpPr txBox="1"/>
          <p:nvPr/>
        </p:nvSpPr>
        <p:spPr>
          <a:xfrm>
            <a:off x="3419872" y="5716976"/>
            <a:ext cx="5382128" cy="646331"/>
          </a:xfrm>
          <a:prstGeom prst="rect">
            <a:avLst/>
          </a:prstGeom>
          <a:ln>
            <a:solidFill>
              <a:srgbClr val="00449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ea typeface="+mn-ea"/>
                <a:cs typeface="+mn-cs"/>
              </a:rPr>
              <a:t>Taille moyenne</a:t>
            </a:r>
            <a:r>
              <a:rPr kumimoji="0" lang="fr-BE" sz="1800" b="0" i="0" u="none" strike="noStrike" kern="1200" cap="none" spc="0" normalizeH="0" dirty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ea typeface="+mn-ea"/>
                <a:cs typeface="+mn-cs"/>
              </a:rPr>
              <a:t> constante par rapport à 2015. Plus de CCE.</a:t>
            </a:r>
            <a:endParaRPr kumimoji="0" lang="fr-BE" sz="1800" b="0" i="0" u="none" strike="noStrike" kern="1200" cap="none" spc="0" normalizeH="0" baseline="0" dirty="0">
              <a:ln>
                <a:noFill/>
              </a:ln>
              <a:solidFill>
                <a:srgbClr val="0F5494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6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87570"/>
            <a:ext cx="8460000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Engagements en AB par région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2780928"/>
            <a:ext cx="37979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fr-BE" kern="0" dirty="0">
                <a:solidFill>
                  <a:srgbClr val="004494"/>
                </a:solidFill>
              </a:rPr>
              <a:t>Engagement moyen en AB par pays en 2016 : 144 millions d’euros</a:t>
            </a:r>
          </a:p>
          <a:p>
            <a:pPr marL="0" lvl="1" indent="0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Clr>
                <a:schemeClr val="accent2">
                  <a:lumMod val="50000"/>
                </a:schemeClr>
              </a:buClr>
              <a:buSzPct val="100000"/>
              <a:buNone/>
              <a:defRPr/>
            </a:pPr>
            <a:r>
              <a:rPr lang="fr-BE" sz="1600" b="0" kern="0" dirty="0">
                <a:solidFill>
                  <a:srgbClr val="004494"/>
                </a:solidFill>
              </a:rPr>
              <a:t>(En hausse par rapport à 2015 : 135 millions).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17</a:t>
            </a:fld>
            <a:endParaRPr lang="fr-BE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CA1D1CF-A552-4A24-BB87-C1727FA98949}"/>
              </a:ext>
            </a:extLst>
          </p:cNvPr>
          <p:cNvSpPr/>
          <p:nvPr/>
        </p:nvSpPr>
        <p:spPr>
          <a:xfrm>
            <a:off x="342000" y="6021288"/>
            <a:ext cx="2481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i="1" dirty="0">
                <a:latin typeface="+mn-lt"/>
              </a:rPr>
              <a:t>Source: Appui budgétaire. </a:t>
            </a:r>
          </a:p>
          <a:p>
            <a:r>
              <a:rPr lang="fr-BE" i="1" dirty="0">
                <a:latin typeface="+mn-lt"/>
              </a:rPr>
              <a:t>Tendances et résultats, 2017.</a:t>
            </a:r>
          </a:p>
        </p:txBody>
      </p:sp>
      <p:graphicFrame>
        <p:nvGraphicFramePr>
          <p:cNvPr id="11" name="Chart 9">
            <a:extLst>
              <a:ext uri="{FF2B5EF4-FFF2-40B4-BE49-F238E27FC236}">
                <a16:creationId xmlns:a16="http://schemas.microsoft.com/office/drawing/2014/main" id="{24067105-C88B-4C59-BE23-555D8E37E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621693"/>
              </p:ext>
            </p:extLst>
          </p:nvPr>
        </p:nvGraphicFramePr>
        <p:xfrm>
          <a:off x="3856768" y="1931291"/>
          <a:ext cx="6855470" cy="485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371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Plan Module 1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Objectifs de l’Appui Budgétaire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Trois types de contrats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b="1" i="0" cap="all" dirty="0">
                <a:solidFill>
                  <a:srgbClr val="C00000"/>
                </a:solidFill>
              </a:rPr>
              <a:t>Valeurs fondamentales et approche fondée sur les droits de l’homme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Logique d’intervention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Mesures complémentaires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Appui à la gouvernance des AB</a:t>
            </a:r>
            <a:endParaRPr lang="fr-BE" dirty="0">
              <a:solidFill>
                <a:srgbClr val="004494"/>
              </a:solidFill>
            </a:endParaRP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09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fr-BE" sz="2800" cap="all">
                <a:solidFill>
                  <a:srgbClr val="004494"/>
                </a:solidFill>
                <a:latin typeface="+mn-lt"/>
              </a:rPr>
              <a:t>Valeurs Fondamentales</a:t>
            </a:r>
          </a:p>
        </p:txBody>
      </p:sp>
      <p:sp>
        <p:nvSpPr>
          <p:cNvPr id="12" name="Espace réservé du numéro de diapositive 9">
            <a:extLst>
              <a:ext uri="{FF2B5EF4-FFF2-40B4-BE49-F238E27FC236}">
                <a16:creationId xmlns:a16="http://schemas.microsoft.com/office/drawing/2014/main" id="{DA0CFD1C-1453-4FF3-AC7C-C31D8A43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19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Tijdelijke aanduiding voor inhoud 9">
            <a:extLst>
              <a:ext uri="{FF2B5EF4-FFF2-40B4-BE49-F238E27FC236}">
                <a16:creationId xmlns:a16="http://schemas.microsoft.com/office/drawing/2014/main" id="{93D24DE0-C2B6-4BB9-BC18-6AA6597A3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30" y="4437352"/>
            <a:ext cx="4384540" cy="2160000"/>
          </a:xfrm>
          <a:ln>
            <a:solidFill>
              <a:srgbClr val="0F5494"/>
            </a:solidFill>
          </a:ln>
          <a:effectLst>
            <a:outerShdw dist="38100" dir="2700000" algn="tl" rotWithShape="0">
              <a:srgbClr val="0F5494">
                <a:alpha val="40000"/>
              </a:srgbClr>
            </a:outerShdw>
          </a:effectLst>
        </p:spPr>
      </p:pic>
      <p:pic>
        <p:nvPicPr>
          <p:cNvPr id="7" name="Afbeelding 5">
            <a:extLst>
              <a:ext uri="{FF2B5EF4-FFF2-40B4-BE49-F238E27FC236}">
                <a16:creationId xmlns:a16="http://schemas.microsoft.com/office/drawing/2014/main" id="{9AD4F3C8-DADE-4926-977B-4D1BCD4A8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780" y="2083312"/>
            <a:ext cx="3264980" cy="2160000"/>
          </a:xfrm>
          <a:prstGeom prst="rect">
            <a:avLst/>
          </a:prstGeom>
          <a:ln>
            <a:solidFill>
              <a:srgbClr val="0F5494"/>
            </a:solidFill>
          </a:ln>
          <a:effectLst>
            <a:outerShdw dist="38100" dir="2700000" algn="tl" rotWithShape="0">
              <a:srgbClr val="0F5494">
                <a:alpha val="40000"/>
              </a:srgbClr>
            </a:outerShdw>
          </a:effectLst>
        </p:spPr>
      </p:pic>
      <p:pic>
        <p:nvPicPr>
          <p:cNvPr id="9" name="Afbeelding 7">
            <a:extLst>
              <a:ext uri="{FF2B5EF4-FFF2-40B4-BE49-F238E27FC236}">
                <a16:creationId xmlns:a16="http://schemas.microsoft.com/office/drawing/2014/main" id="{9854761A-C011-4A43-83D1-B53B400045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0" y="2083312"/>
            <a:ext cx="3385899" cy="2160000"/>
          </a:xfrm>
          <a:prstGeom prst="rect">
            <a:avLst/>
          </a:prstGeom>
          <a:ln>
            <a:solidFill>
              <a:srgbClr val="0F5494"/>
            </a:solidFill>
          </a:ln>
          <a:effectLst>
            <a:outerShdw dist="38100" dir="2700000" algn="tl" rotWithShape="0">
              <a:srgbClr val="0F5494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45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Plan Module 1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b="1" i="0" cap="all" dirty="0">
                <a:solidFill>
                  <a:srgbClr val="C00000"/>
                </a:solidFill>
              </a:rPr>
              <a:t>Objectifs de l’Appui Budgétaire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Trois types de contrats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Valeurs fondamentales et approche fondée sur les droits de l’homme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Logique d’intervention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Mesures complémentaires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Appui à la gouvernance des AB</a:t>
            </a:r>
            <a:endParaRPr lang="fr-BE" dirty="0">
              <a:solidFill>
                <a:srgbClr val="004494"/>
              </a:solidFill>
            </a:endParaRP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2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882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733DD0CE-95ED-4F4E-9659-A63BC560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20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54795-A1CE-4AC4-B5B7-83E8C665DAC4}"/>
              </a:ext>
            </a:extLst>
          </p:cNvPr>
          <p:cNvSpPr/>
          <p:nvPr/>
        </p:nvSpPr>
        <p:spPr bwMode="auto">
          <a:xfrm>
            <a:off x="6096851" y="2920070"/>
            <a:ext cx="2835548" cy="3600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64622E-CAE2-47E9-A7DE-A7783A03FAC8}"/>
              </a:ext>
            </a:extLst>
          </p:cNvPr>
          <p:cNvSpPr txBox="1"/>
          <p:nvPr/>
        </p:nvSpPr>
        <p:spPr>
          <a:xfrm>
            <a:off x="6103828" y="3326258"/>
            <a:ext cx="28285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fr-BE" sz="1600" dirty="0">
                <a:solidFill>
                  <a:srgbClr val="1FACE0"/>
                </a:solidFill>
                <a:latin typeface="+mn-lt"/>
              </a:rPr>
              <a:t>L’engagement du pays envers les valeurs fondamentales et/ou les réponses politiques pour les garantir sont </a:t>
            </a:r>
            <a:r>
              <a:rPr lang="fr-BE" sz="1600" b="1" dirty="0">
                <a:solidFill>
                  <a:srgbClr val="1FACE0"/>
                </a:solidFill>
                <a:latin typeface="+mn-lt"/>
              </a:rPr>
              <a:t>pris en compte </a:t>
            </a:r>
            <a:r>
              <a:rPr lang="fr-BE" sz="1600" dirty="0">
                <a:solidFill>
                  <a:srgbClr val="1FACE0"/>
                </a:solidFill>
                <a:latin typeface="+mn-lt"/>
              </a:rPr>
              <a:t>dans le cadre de la gestion des risques.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fr-BE" sz="1600" b="1" dirty="0">
                <a:solidFill>
                  <a:srgbClr val="1FACE0"/>
                </a:solidFill>
                <a:latin typeface="+mn-lt"/>
              </a:rPr>
              <a:t>Une approche prospective.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fr-BE" sz="1600" dirty="0">
                <a:solidFill>
                  <a:srgbClr val="1FACE0"/>
                </a:solidFill>
                <a:latin typeface="+mn-lt"/>
              </a:rPr>
              <a:t>Opportunité d’intervenir vs risque lié à l’inaction.</a:t>
            </a:r>
            <a:endParaRPr lang="fr-BE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1D3FE135-CF23-4EC5-A46A-3E5D679143FD}"/>
              </a:ext>
            </a:extLst>
          </p:cNvPr>
          <p:cNvSpPr/>
          <p:nvPr/>
        </p:nvSpPr>
        <p:spPr bwMode="auto">
          <a:xfrm rot="16200000">
            <a:off x="1060577" y="1004397"/>
            <a:ext cx="1008000" cy="2844000"/>
          </a:xfrm>
          <a:prstGeom prst="homePlate">
            <a:avLst/>
          </a:prstGeom>
          <a:solidFill>
            <a:srgbClr val="2D9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7A49DB9-A323-4153-9A0F-F5D37F4FC24D}"/>
              </a:ext>
            </a:extLst>
          </p:cNvPr>
          <p:cNvSpPr txBox="1">
            <a:spLocks/>
          </p:cNvSpPr>
          <p:nvPr/>
        </p:nvSpPr>
        <p:spPr bwMode="auto">
          <a:xfrm>
            <a:off x="142577" y="2252104"/>
            <a:ext cx="2835548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300" b="1" i="0" kern="0">
                <a:solidFill>
                  <a:schemeClr val="bg1"/>
                </a:solidFill>
                <a:latin typeface="+mn-lt"/>
              </a:rPr>
              <a:t>Contrat Objectif</a:t>
            </a:r>
            <a:br>
              <a:rPr lang="fr-BE" sz="1300" b="1" i="0" kern="0">
                <a:solidFill>
                  <a:schemeClr val="bg1"/>
                </a:solidFill>
                <a:latin typeface="+mn-lt"/>
              </a:rPr>
            </a:br>
            <a:r>
              <a:rPr lang="fr-BE" sz="1300" b="1" i="0" kern="0">
                <a:solidFill>
                  <a:schemeClr val="bg1"/>
                </a:solidFill>
                <a:latin typeface="+mn-lt"/>
              </a:rPr>
              <a:t>de Développement Durable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A6F25A3-5CD9-4935-960E-2F66D67FABF4}"/>
              </a:ext>
            </a:extLst>
          </p:cNvPr>
          <p:cNvSpPr/>
          <p:nvPr/>
        </p:nvSpPr>
        <p:spPr bwMode="auto">
          <a:xfrm>
            <a:off x="1308657" y="1722662"/>
            <a:ext cx="473356" cy="473356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6F7E7A-43FF-46CC-9DAB-2C8A42F1A7B3}"/>
              </a:ext>
            </a:extLst>
          </p:cNvPr>
          <p:cNvSpPr/>
          <p:nvPr/>
        </p:nvSpPr>
        <p:spPr bwMode="auto">
          <a:xfrm>
            <a:off x="1656742" y="1722662"/>
            <a:ext cx="5867538" cy="3707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19" name="Flèche : pentagone 18">
            <a:extLst>
              <a:ext uri="{FF2B5EF4-FFF2-40B4-BE49-F238E27FC236}">
                <a16:creationId xmlns:a16="http://schemas.microsoft.com/office/drawing/2014/main" id="{457C95BE-A422-403A-B65C-44B584670DD4}"/>
              </a:ext>
            </a:extLst>
          </p:cNvPr>
          <p:cNvSpPr/>
          <p:nvPr/>
        </p:nvSpPr>
        <p:spPr bwMode="auto">
          <a:xfrm rot="16200000">
            <a:off x="4039445" y="1004396"/>
            <a:ext cx="1008000" cy="2844000"/>
          </a:xfrm>
          <a:prstGeom prst="homePlate">
            <a:avLst/>
          </a:prstGeom>
          <a:solidFill>
            <a:srgbClr val="F582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0" name="Flèche : pentagone 19">
            <a:extLst>
              <a:ext uri="{FF2B5EF4-FFF2-40B4-BE49-F238E27FC236}">
                <a16:creationId xmlns:a16="http://schemas.microsoft.com/office/drawing/2014/main" id="{E6C837C1-837C-431B-8150-0EE8303B1BAA}"/>
              </a:ext>
            </a:extLst>
          </p:cNvPr>
          <p:cNvSpPr/>
          <p:nvPr/>
        </p:nvSpPr>
        <p:spPr bwMode="auto">
          <a:xfrm rot="16200000">
            <a:off x="7022441" y="1004397"/>
            <a:ext cx="1008000" cy="2844000"/>
          </a:xfrm>
          <a:prstGeom prst="homePlate">
            <a:avLst/>
          </a:prstGeom>
          <a:solidFill>
            <a:srgbClr val="1FA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51A0BE6E-C454-4B0E-83A6-D8D0CB894C9A}"/>
              </a:ext>
            </a:extLst>
          </p:cNvPr>
          <p:cNvSpPr txBox="1">
            <a:spLocks/>
          </p:cNvSpPr>
          <p:nvPr/>
        </p:nvSpPr>
        <p:spPr bwMode="auto">
          <a:xfrm>
            <a:off x="3154224" y="2252104"/>
            <a:ext cx="2835548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300" b="1" i="0" kern="0">
                <a:solidFill>
                  <a:schemeClr val="bg1"/>
                </a:solidFill>
                <a:latin typeface="+mn-lt"/>
              </a:rPr>
              <a:t>Contrat Performance</a:t>
            </a:r>
            <a:br>
              <a:rPr lang="fr-BE" sz="1300" b="1" i="0" kern="0">
                <a:solidFill>
                  <a:schemeClr val="bg1"/>
                </a:solidFill>
                <a:latin typeface="+mn-lt"/>
              </a:rPr>
            </a:br>
            <a:r>
              <a:rPr lang="fr-BE" sz="1300" b="1" i="0" kern="0">
                <a:solidFill>
                  <a:schemeClr val="bg1"/>
                </a:solidFill>
                <a:latin typeface="+mn-lt"/>
              </a:rPr>
              <a:t>de Réforme Sectorielle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C270EDD3-FAD8-43CC-9E56-B9D5A4D53195}"/>
              </a:ext>
            </a:extLst>
          </p:cNvPr>
          <p:cNvSpPr txBox="1">
            <a:spLocks/>
          </p:cNvSpPr>
          <p:nvPr/>
        </p:nvSpPr>
        <p:spPr bwMode="auto">
          <a:xfrm>
            <a:off x="6106506" y="2252104"/>
            <a:ext cx="2835548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300" b="1" i="0" kern="0">
                <a:solidFill>
                  <a:schemeClr val="bg1"/>
                </a:solidFill>
                <a:latin typeface="+mn-lt"/>
              </a:rPr>
              <a:t>Contrat Appui à </a:t>
            </a:r>
            <a:br>
              <a:rPr lang="fr-BE" sz="1300" b="1" i="0" kern="0">
                <a:solidFill>
                  <a:schemeClr val="bg1"/>
                </a:solidFill>
                <a:latin typeface="+mn-lt"/>
              </a:rPr>
            </a:br>
            <a:r>
              <a:rPr lang="fr-BE" sz="1300" b="1" i="0" kern="0">
                <a:solidFill>
                  <a:schemeClr val="bg1"/>
                </a:solidFill>
                <a:latin typeface="+mn-lt"/>
              </a:rPr>
              <a:t>la Consolidation de l’État</a:t>
            </a:r>
            <a:br>
              <a:rPr lang="fr-BE" sz="1300" b="1" i="0" kern="0">
                <a:solidFill>
                  <a:schemeClr val="bg1"/>
                </a:solidFill>
                <a:latin typeface="+mn-lt"/>
              </a:rPr>
            </a:br>
            <a:r>
              <a:rPr lang="fr-BE" sz="1300" b="1" i="0" kern="0">
                <a:solidFill>
                  <a:schemeClr val="bg1"/>
                </a:solidFill>
                <a:latin typeface="+mn-lt"/>
              </a:rPr>
              <a:t>et de la Résilience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B2E7A68D-493A-4E2D-8E59-43BA874BF227}"/>
              </a:ext>
            </a:extLst>
          </p:cNvPr>
          <p:cNvSpPr/>
          <p:nvPr/>
        </p:nvSpPr>
        <p:spPr bwMode="auto">
          <a:xfrm>
            <a:off x="4353833" y="1722662"/>
            <a:ext cx="473356" cy="473356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312615C2-F2EA-45EC-BD4E-A79C38BB750F}"/>
              </a:ext>
            </a:extLst>
          </p:cNvPr>
          <p:cNvSpPr/>
          <p:nvPr/>
        </p:nvSpPr>
        <p:spPr bwMode="auto">
          <a:xfrm>
            <a:off x="7287602" y="1722662"/>
            <a:ext cx="473356" cy="473356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6B97E19-678F-475A-A24E-78741A630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2" y="1770177"/>
            <a:ext cx="370735" cy="37073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0183033-5B6E-4D16-9485-9132F83C59CD}"/>
              </a:ext>
            </a:extLst>
          </p:cNvPr>
          <p:cNvSpPr/>
          <p:nvPr/>
        </p:nvSpPr>
        <p:spPr bwMode="auto">
          <a:xfrm>
            <a:off x="138446" y="2918564"/>
            <a:ext cx="2835548" cy="3600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E842F4-5630-46A5-B314-C904A03D741B}"/>
              </a:ext>
            </a:extLst>
          </p:cNvPr>
          <p:cNvSpPr/>
          <p:nvPr/>
        </p:nvSpPr>
        <p:spPr bwMode="auto">
          <a:xfrm>
            <a:off x="3128278" y="2910927"/>
            <a:ext cx="2835548" cy="3600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D1CD706-BAD0-46F7-9B85-C0C206A4D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69" y="1730871"/>
            <a:ext cx="325083" cy="399997"/>
          </a:xfrm>
          <a:prstGeom prst="rect">
            <a:avLst/>
          </a:prstGeom>
        </p:spPr>
      </p:pic>
      <p:sp>
        <p:nvSpPr>
          <p:cNvPr id="29" name="Espace réservé du contenu 8">
            <a:extLst>
              <a:ext uri="{FF2B5EF4-FFF2-40B4-BE49-F238E27FC236}">
                <a16:creationId xmlns:a16="http://schemas.microsoft.com/office/drawing/2014/main" id="{17EE0EA7-97CA-4C48-8493-09B9FA04A713}"/>
              </a:ext>
            </a:extLst>
          </p:cNvPr>
          <p:cNvSpPr txBox="1">
            <a:spLocks/>
          </p:cNvSpPr>
          <p:nvPr/>
        </p:nvSpPr>
        <p:spPr>
          <a:xfrm>
            <a:off x="142576" y="2883670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2000" b="1" i="0" kern="0">
                <a:solidFill>
                  <a:srgbClr val="2D9E48"/>
                </a:solidFill>
                <a:latin typeface="+mn-lt"/>
              </a:rPr>
              <a:t>C-ODD</a:t>
            </a:r>
          </a:p>
        </p:txBody>
      </p:sp>
      <p:sp>
        <p:nvSpPr>
          <p:cNvPr id="30" name="Espace réservé du contenu 8">
            <a:extLst>
              <a:ext uri="{FF2B5EF4-FFF2-40B4-BE49-F238E27FC236}">
                <a16:creationId xmlns:a16="http://schemas.microsoft.com/office/drawing/2014/main" id="{CF1F8B73-5A2A-4EBD-85DC-89530DD1E2C9}"/>
              </a:ext>
            </a:extLst>
          </p:cNvPr>
          <p:cNvSpPr txBox="1">
            <a:spLocks/>
          </p:cNvSpPr>
          <p:nvPr/>
        </p:nvSpPr>
        <p:spPr>
          <a:xfrm>
            <a:off x="3115716" y="2883670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2000" b="1" i="0" kern="0">
                <a:solidFill>
                  <a:srgbClr val="F5823C"/>
                </a:solidFill>
                <a:latin typeface="+mn-lt"/>
              </a:rPr>
              <a:t>CPRS</a:t>
            </a:r>
          </a:p>
        </p:txBody>
      </p:sp>
      <p:sp>
        <p:nvSpPr>
          <p:cNvPr id="31" name="Espace réservé du contenu 8">
            <a:extLst>
              <a:ext uri="{FF2B5EF4-FFF2-40B4-BE49-F238E27FC236}">
                <a16:creationId xmlns:a16="http://schemas.microsoft.com/office/drawing/2014/main" id="{1507A73F-C2A9-46A1-8C25-343BCABA2CD7}"/>
              </a:ext>
            </a:extLst>
          </p:cNvPr>
          <p:cNvSpPr txBox="1">
            <a:spLocks/>
          </p:cNvSpPr>
          <p:nvPr/>
        </p:nvSpPr>
        <p:spPr>
          <a:xfrm>
            <a:off x="6107957" y="2883670"/>
            <a:ext cx="2831418" cy="36892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2000" b="1" i="0" kern="0">
                <a:solidFill>
                  <a:srgbClr val="1FACE0"/>
                </a:solidFill>
                <a:latin typeface="+mn-lt"/>
              </a:rPr>
              <a:t>CCER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9F42030-06A8-4F0D-9E03-770978593601}"/>
              </a:ext>
            </a:extLst>
          </p:cNvPr>
          <p:cNvSpPr txBox="1"/>
          <p:nvPr/>
        </p:nvSpPr>
        <p:spPr>
          <a:xfrm>
            <a:off x="138446" y="3212976"/>
            <a:ext cx="28355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defRPr/>
            </a:pPr>
            <a:r>
              <a:rPr lang="fr-BE" sz="1600" dirty="0">
                <a:solidFill>
                  <a:srgbClr val="2D9E48"/>
                </a:solidFill>
                <a:latin typeface="+mn-lt"/>
              </a:rPr>
              <a:t>Un engagement mutuel et partagé envers les valeurs fondamentales est présupposé.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defRPr/>
            </a:pPr>
            <a:r>
              <a:rPr lang="fr-BE" sz="1600" dirty="0">
                <a:solidFill>
                  <a:srgbClr val="2D9E48"/>
                </a:solidFill>
                <a:latin typeface="+mn-lt"/>
              </a:rPr>
              <a:t>Evaluation positive de l’adhésion et de l’engagement du pays envers les valeurs fondamentales est une </a:t>
            </a:r>
            <a:r>
              <a:rPr lang="fr-BE" sz="1600" b="1" dirty="0">
                <a:solidFill>
                  <a:srgbClr val="2D9E48"/>
                </a:solidFill>
                <a:latin typeface="+mn-lt"/>
              </a:rPr>
              <a:t>condition préalable</a:t>
            </a:r>
            <a:r>
              <a:rPr lang="fr-BE" sz="1600" dirty="0">
                <a:solidFill>
                  <a:srgbClr val="2D9E48"/>
                </a:solidFill>
                <a:latin typeface="+mn-lt"/>
              </a:rPr>
              <a:t>.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defRPr/>
            </a:pPr>
            <a:endParaRPr lang="fr-B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E67546A-7D36-4018-A3C2-88A148EBA70C}"/>
              </a:ext>
            </a:extLst>
          </p:cNvPr>
          <p:cNvSpPr txBox="1"/>
          <p:nvPr/>
        </p:nvSpPr>
        <p:spPr>
          <a:xfrm>
            <a:off x="3129730" y="3326258"/>
            <a:ext cx="283554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fr-BE" sz="1600" dirty="0">
                <a:solidFill>
                  <a:srgbClr val="F5823C"/>
                </a:solidFill>
                <a:latin typeface="+mn-lt"/>
              </a:rPr>
              <a:t>L’attachement du pays aux valeurs fondamentales est </a:t>
            </a:r>
            <a:r>
              <a:rPr lang="fr-BE" sz="1600" b="1" dirty="0">
                <a:solidFill>
                  <a:srgbClr val="F5823C"/>
                </a:solidFill>
                <a:latin typeface="+mn-lt"/>
              </a:rPr>
              <a:t>pris en compte</a:t>
            </a:r>
            <a:r>
              <a:rPr lang="fr-BE" sz="1600" dirty="0">
                <a:solidFill>
                  <a:srgbClr val="F5823C"/>
                </a:solidFill>
                <a:latin typeface="+mn-lt"/>
              </a:rPr>
              <a:t> dans le cadre de la gestion des risques.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fr-BE" sz="1600" dirty="0">
                <a:solidFill>
                  <a:srgbClr val="F5823C"/>
                </a:solidFill>
                <a:latin typeface="+mn-lt"/>
              </a:rPr>
              <a:t>Au niveau du secteur, les interventions soutenues ne doivent pas nuire et produire un maximum d’effets positifs (approche fondée sur les droits). 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2D9E48"/>
              </a:buClr>
              <a:defRPr/>
            </a:pPr>
            <a:endParaRPr lang="fr-BE" sz="1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705E160E-7FE7-4702-A85A-B66D7BE4F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188" y="1794670"/>
            <a:ext cx="300825" cy="286667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305E2DDB-2FBB-49C5-81D0-B9A5CC69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24744"/>
            <a:ext cx="8460000" cy="773278"/>
          </a:xfrm>
        </p:spPr>
        <p:txBody>
          <a:bodyPr/>
          <a:lstStyle/>
          <a:p>
            <a:pPr marL="0"/>
            <a:r>
              <a:rPr lang="fr-BE" sz="2800" cap="all">
                <a:solidFill>
                  <a:srgbClr val="004494"/>
                </a:solidFill>
                <a:latin typeface="+mn-lt"/>
              </a:rPr>
              <a:t>Différenciation</a:t>
            </a:r>
          </a:p>
        </p:txBody>
      </p:sp>
    </p:spTree>
    <p:extLst>
      <p:ext uri="{BB962C8B-B14F-4D97-AF65-F5344CB8AC3E}">
        <p14:creationId xmlns:p14="http://schemas.microsoft.com/office/powerpoint/2010/main" val="24414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26" grpId="0" animBg="1"/>
      <p:bldP spid="27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733DD0CE-95ED-4F4E-9659-A63BC560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21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54795-A1CE-4AC4-B5B7-83E8C665DAC4}"/>
              </a:ext>
            </a:extLst>
          </p:cNvPr>
          <p:cNvSpPr/>
          <p:nvPr/>
        </p:nvSpPr>
        <p:spPr bwMode="auto">
          <a:xfrm>
            <a:off x="4832465" y="2833268"/>
            <a:ext cx="4140000" cy="3600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64622E-CAE2-47E9-A7DE-A7783A03FAC8}"/>
              </a:ext>
            </a:extLst>
          </p:cNvPr>
          <p:cNvSpPr txBox="1"/>
          <p:nvPr/>
        </p:nvSpPr>
        <p:spPr>
          <a:xfrm>
            <a:off x="4832465" y="2996954"/>
            <a:ext cx="4140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defRPr/>
            </a:pPr>
            <a:r>
              <a:rPr lang="fr-BE" sz="1600" b="1" dirty="0">
                <a:latin typeface="+mn-lt"/>
              </a:rPr>
              <a:t>Ne pas nuire</a:t>
            </a:r>
          </a:p>
          <a:p>
            <a:pPr marL="0" lvl="0" indent="0" algn="ctr" eaLnBrk="0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fr-BE" sz="1600" dirty="0">
                <a:latin typeface="+mn-lt"/>
              </a:rPr>
              <a:t>Créer les paramètres pour préserver les libertés et droits des personnes / pas de répercussions négatives involontaires (déplacement forcé, non respect de lieus sacrés, atteinte aux droits du travail...). </a:t>
            </a:r>
          </a:p>
          <a:p>
            <a:pPr lvl="0" algn="ctr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defRPr/>
            </a:pPr>
            <a:endParaRPr lang="fr-BE" sz="1600" b="1" dirty="0">
              <a:latin typeface="+mn-lt"/>
            </a:endParaRPr>
          </a:p>
          <a:p>
            <a:pPr lvl="0" algn="ctr" eaLnBrk="0" hangingPunct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90000"/>
              <a:defRPr/>
            </a:pPr>
            <a:r>
              <a:rPr lang="fr-BE" sz="1600" b="1" dirty="0">
                <a:latin typeface="+mn-lt"/>
              </a:rPr>
              <a:t>Produire un maximum d’effets positifs</a:t>
            </a:r>
          </a:p>
          <a:p>
            <a:pPr marL="0" lvl="0" indent="0" algn="ctr" eaLnBrk="0" hangingPunc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fr-BE" sz="1600" dirty="0">
                <a:latin typeface="+mn-lt"/>
              </a:rPr>
              <a:t>Renforcer les droits de l’homme, encourager la participation des groupes vulnérables.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1D3FE135-CF23-4EC5-A46A-3E5D679143FD}"/>
              </a:ext>
            </a:extLst>
          </p:cNvPr>
          <p:cNvSpPr/>
          <p:nvPr/>
        </p:nvSpPr>
        <p:spPr bwMode="auto">
          <a:xfrm rot="16200000">
            <a:off x="1809104" y="320249"/>
            <a:ext cx="838814" cy="4176000"/>
          </a:xfrm>
          <a:prstGeom prst="homePlate">
            <a:avLst/>
          </a:prstGeom>
          <a:solidFill>
            <a:srgbClr val="2D9E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0" name="Flèche : pentagone 19">
            <a:extLst>
              <a:ext uri="{FF2B5EF4-FFF2-40B4-BE49-F238E27FC236}">
                <a16:creationId xmlns:a16="http://schemas.microsoft.com/office/drawing/2014/main" id="{E6C837C1-837C-431B-8150-0EE8303B1BAA}"/>
              </a:ext>
            </a:extLst>
          </p:cNvPr>
          <p:cNvSpPr/>
          <p:nvPr/>
        </p:nvSpPr>
        <p:spPr bwMode="auto">
          <a:xfrm rot="16200000">
            <a:off x="6483057" y="338249"/>
            <a:ext cx="838816" cy="4140000"/>
          </a:xfrm>
          <a:prstGeom prst="homePlate">
            <a:avLst/>
          </a:prstGeom>
          <a:solidFill>
            <a:srgbClr val="0F549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83033-5B6E-4D16-9485-9132F83C59CD}"/>
              </a:ext>
            </a:extLst>
          </p:cNvPr>
          <p:cNvSpPr/>
          <p:nvPr/>
        </p:nvSpPr>
        <p:spPr bwMode="auto">
          <a:xfrm>
            <a:off x="158511" y="2833268"/>
            <a:ext cx="4140000" cy="360098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9" name="Espace réservé du contenu 8">
            <a:extLst>
              <a:ext uri="{FF2B5EF4-FFF2-40B4-BE49-F238E27FC236}">
                <a16:creationId xmlns:a16="http://schemas.microsoft.com/office/drawing/2014/main" id="{17EE0EA7-97CA-4C48-8493-09B9FA04A713}"/>
              </a:ext>
            </a:extLst>
          </p:cNvPr>
          <p:cNvSpPr txBox="1">
            <a:spLocks/>
          </p:cNvSpPr>
          <p:nvPr/>
        </p:nvSpPr>
        <p:spPr>
          <a:xfrm>
            <a:off x="158511" y="2420928"/>
            <a:ext cx="4140000" cy="360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altLang="nl-NL" sz="2000" b="1" i="0" kern="0" dirty="0">
                <a:solidFill>
                  <a:schemeClr val="bg1"/>
                </a:solidFill>
                <a:latin typeface="+mn-lt"/>
              </a:rPr>
              <a:t>Boîte à outils (avril 2014)</a:t>
            </a:r>
          </a:p>
          <a:p>
            <a:pPr marL="0" indent="0" algn="ctr">
              <a:buNone/>
            </a:pPr>
            <a:endParaRPr lang="fr-BE" sz="2000" b="1" i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Espace réservé du contenu 8">
            <a:extLst>
              <a:ext uri="{FF2B5EF4-FFF2-40B4-BE49-F238E27FC236}">
                <a16:creationId xmlns:a16="http://schemas.microsoft.com/office/drawing/2014/main" id="{1507A73F-C2A9-46A1-8C25-343BCABA2CD7}"/>
              </a:ext>
            </a:extLst>
          </p:cNvPr>
          <p:cNvSpPr txBox="1">
            <a:spLocks/>
          </p:cNvSpPr>
          <p:nvPr/>
        </p:nvSpPr>
        <p:spPr>
          <a:xfrm>
            <a:off x="4832465" y="2420928"/>
            <a:ext cx="4140000" cy="360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2000" b="1" i="0" kern="0">
                <a:solidFill>
                  <a:schemeClr val="bg1"/>
                </a:solidFill>
                <a:latin typeface="+mn-lt"/>
              </a:rPr>
              <a:t>Principes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9F42030-06A8-4F0D-9E03-770978593601}"/>
              </a:ext>
            </a:extLst>
          </p:cNvPr>
          <p:cNvSpPr txBox="1"/>
          <p:nvPr/>
        </p:nvSpPr>
        <p:spPr>
          <a:xfrm>
            <a:off x="158511" y="2996954"/>
            <a:ext cx="414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buNone/>
              <a:defRPr/>
            </a:pPr>
            <a:r>
              <a:rPr lang="fr-BE" sz="1600" b="1" dirty="0">
                <a:solidFill>
                  <a:srgbClr val="2D9E48"/>
                </a:solidFill>
                <a:latin typeface="+mn-lt"/>
              </a:rPr>
              <a:t>Englobant tous les droits de l'homme dans la coopération au développement de l’UE</a:t>
            </a:r>
          </a:p>
          <a:p>
            <a:pPr marL="0" lvl="1" indent="0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buNone/>
              <a:defRPr/>
            </a:pPr>
            <a:r>
              <a:rPr lang="fr-BE" altLang="nl-NL" sz="1600" dirty="0">
                <a:solidFill>
                  <a:srgbClr val="2D9E48"/>
                </a:solidFill>
                <a:latin typeface="+mn-lt"/>
              </a:rPr>
              <a:t>(yc droits de propriété, droits et santé de la reproduction et de la sexualité; genre; personnes / groupes déplacés)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defRPr/>
            </a:pPr>
            <a:endParaRPr lang="fr-BE" sz="1600" dirty="0">
              <a:solidFill>
                <a:srgbClr val="2D9E48"/>
              </a:solidFill>
              <a:latin typeface="+mn-lt"/>
            </a:endParaRPr>
          </a:p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defRPr/>
            </a:pPr>
            <a:endParaRPr lang="fr-B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05E2DDB-2FBB-49C5-81D0-B9A5CC69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fr-BE" sz="2800" cap="all">
                <a:solidFill>
                  <a:srgbClr val="004494"/>
                </a:solidFill>
                <a:latin typeface="+mn-lt"/>
              </a:rPr>
              <a:t>Approche fondée sur les droits</a:t>
            </a:r>
          </a:p>
        </p:txBody>
      </p:sp>
    </p:spTree>
    <p:extLst>
      <p:ext uri="{BB962C8B-B14F-4D97-AF65-F5344CB8AC3E}">
        <p14:creationId xmlns:p14="http://schemas.microsoft.com/office/powerpoint/2010/main" val="16831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20" grpId="0" animBg="1"/>
      <p:bldP spid="26" grpId="0" animBg="1"/>
      <p:bldP spid="29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Plan Module 1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Objectifs de l’Appui Budgétaire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Trois types de contrats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Valeurs fondamentales et approche fondée sur les droits de l’homme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b="1" i="0" cap="all" dirty="0">
                <a:solidFill>
                  <a:srgbClr val="C00000"/>
                </a:solidFill>
              </a:rPr>
              <a:t>Logique d’intervention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Mesures complémentaires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Appui à la gouvernance des AB</a:t>
            </a:r>
            <a:endParaRPr lang="fr-BE" dirty="0">
              <a:solidFill>
                <a:srgbClr val="004494"/>
              </a:solidFill>
            </a:endParaRP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22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966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64" name="Flèche : pentagone 63">
            <a:extLst>
              <a:ext uri="{FF2B5EF4-FFF2-40B4-BE49-F238E27FC236}">
                <a16:creationId xmlns:a16="http://schemas.microsoft.com/office/drawing/2014/main" id="{99658697-84A2-4DC2-A30F-49D824C318AC}"/>
              </a:ext>
            </a:extLst>
          </p:cNvPr>
          <p:cNvSpPr/>
          <p:nvPr/>
        </p:nvSpPr>
        <p:spPr bwMode="auto">
          <a:xfrm rot="5400000">
            <a:off x="637096" y="1759998"/>
            <a:ext cx="705943" cy="1477095"/>
          </a:xfrm>
          <a:prstGeom prst="homePlate">
            <a:avLst/>
          </a:prstGeom>
          <a:solidFill>
            <a:srgbClr val="1FA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63" name="Flèche : pentagone 62">
            <a:extLst>
              <a:ext uri="{FF2B5EF4-FFF2-40B4-BE49-F238E27FC236}">
                <a16:creationId xmlns:a16="http://schemas.microsoft.com/office/drawing/2014/main" id="{7A7610B7-71CA-46A7-BD96-AC56CD8BC43C}"/>
              </a:ext>
            </a:extLst>
          </p:cNvPr>
          <p:cNvSpPr/>
          <p:nvPr/>
        </p:nvSpPr>
        <p:spPr bwMode="auto">
          <a:xfrm rot="5400000">
            <a:off x="2428107" y="1760599"/>
            <a:ext cx="704843" cy="1474793"/>
          </a:xfrm>
          <a:prstGeom prst="homePlate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62" name="Flèche : pentagone 61">
            <a:extLst>
              <a:ext uri="{FF2B5EF4-FFF2-40B4-BE49-F238E27FC236}">
                <a16:creationId xmlns:a16="http://schemas.microsoft.com/office/drawing/2014/main" id="{E9F1D5FD-37B2-4A88-A01F-916C4A6F7329}"/>
              </a:ext>
            </a:extLst>
          </p:cNvPr>
          <p:cNvSpPr/>
          <p:nvPr/>
        </p:nvSpPr>
        <p:spPr bwMode="auto">
          <a:xfrm rot="5400000">
            <a:off x="6015644" y="1766336"/>
            <a:ext cx="707130" cy="1465607"/>
          </a:xfrm>
          <a:prstGeom prst="homePlate">
            <a:avLst/>
          </a:prstGeom>
          <a:solidFill>
            <a:srgbClr val="F582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61" name="Flèche : pentagone 60">
            <a:extLst>
              <a:ext uri="{FF2B5EF4-FFF2-40B4-BE49-F238E27FC236}">
                <a16:creationId xmlns:a16="http://schemas.microsoft.com/office/drawing/2014/main" id="{8D2D616E-D62C-46F7-B2B7-A4650AE22DAF}"/>
              </a:ext>
            </a:extLst>
          </p:cNvPr>
          <p:cNvSpPr/>
          <p:nvPr/>
        </p:nvSpPr>
        <p:spPr bwMode="auto">
          <a:xfrm rot="5400000">
            <a:off x="4217346" y="1758160"/>
            <a:ext cx="709309" cy="1484138"/>
          </a:xfrm>
          <a:prstGeom prst="homePlate">
            <a:avLst/>
          </a:prstGeom>
          <a:solidFill>
            <a:srgbClr val="FDB9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55" name="Flèche : pentagone 54">
            <a:extLst>
              <a:ext uri="{FF2B5EF4-FFF2-40B4-BE49-F238E27FC236}">
                <a16:creationId xmlns:a16="http://schemas.microsoft.com/office/drawing/2014/main" id="{2EBFADFC-B6E9-4AC8-A752-6994CC8496D0}"/>
              </a:ext>
            </a:extLst>
          </p:cNvPr>
          <p:cNvSpPr/>
          <p:nvPr/>
        </p:nvSpPr>
        <p:spPr bwMode="auto">
          <a:xfrm rot="5400000">
            <a:off x="7812046" y="1779365"/>
            <a:ext cx="707130" cy="1465608"/>
          </a:xfrm>
          <a:prstGeom prst="homePlate">
            <a:avLst/>
          </a:prstGeom>
          <a:solidFill>
            <a:srgbClr val="89C76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CB32AF-80BE-44A2-81E2-92063D0E4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9931" y="2132856"/>
            <a:ext cx="1484138" cy="555517"/>
          </a:xfrm>
          <a:ln w="12700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fr-BE" sz="1400" b="1" i="0" dirty="0">
                <a:solidFill>
                  <a:schemeClr val="bg1"/>
                </a:solidFill>
                <a:latin typeface="+mn-lt"/>
              </a:rPr>
              <a:t>PRODUITS</a:t>
            </a:r>
            <a:br>
              <a:rPr lang="fr-BE" sz="1400" b="1" dirty="0">
                <a:solidFill>
                  <a:schemeClr val="bg1"/>
                </a:solidFill>
                <a:latin typeface="+mn-lt"/>
              </a:rPr>
            </a:br>
            <a:r>
              <a:rPr lang="fr-BE" sz="1400" b="1" i="0" dirty="0">
                <a:solidFill>
                  <a:schemeClr val="bg1"/>
                </a:solidFill>
                <a:latin typeface="+mn-lt"/>
              </a:rPr>
              <a:t>INDIRECTS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ADF27CE-530B-4A40-B035-CC3F0E733DF0}"/>
              </a:ext>
            </a:extLst>
          </p:cNvPr>
          <p:cNvSpPr txBox="1">
            <a:spLocks/>
          </p:cNvSpPr>
          <p:nvPr/>
        </p:nvSpPr>
        <p:spPr bwMode="auto">
          <a:xfrm>
            <a:off x="2043132" y="2132856"/>
            <a:ext cx="1474906" cy="5469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400" b="1" i="0" kern="0" dirty="0">
                <a:solidFill>
                  <a:schemeClr val="bg1"/>
                </a:solidFill>
                <a:latin typeface="+mn-lt"/>
              </a:rPr>
              <a:t>PRODUITS</a:t>
            </a:r>
            <a:br>
              <a:rPr lang="fr-BE" sz="1400" b="1" kern="0" dirty="0">
                <a:solidFill>
                  <a:schemeClr val="bg1"/>
                </a:solidFill>
                <a:latin typeface="+mn-lt"/>
              </a:rPr>
            </a:br>
            <a:r>
              <a:rPr lang="fr-BE" sz="1400" b="1" i="0" kern="0" dirty="0">
                <a:solidFill>
                  <a:schemeClr val="bg1"/>
                </a:solidFill>
                <a:latin typeface="+mn-lt"/>
              </a:rPr>
              <a:t>DIRECTS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41378A5-0830-4208-845D-48C26593C8A8}"/>
              </a:ext>
            </a:extLst>
          </p:cNvPr>
          <p:cNvSpPr txBox="1">
            <a:spLocks/>
          </p:cNvSpPr>
          <p:nvPr/>
        </p:nvSpPr>
        <p:spPr bwMode="auto">
          <a:xfrm>
            <a:off x="257262" y="2060848"/>
            <a:ext cx="1465611" cy="5515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400" b="1" i="0" kern="0" dirty="0">
                <a:solidFill>
                  <a:schemeClr val="bg1"/>
                </a:solidFill>
                <a:latin typeface="+mn-lt"/>
              </a:rPr>
              <a:t>INTRANTS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3786537F-C996-4A8B-A8BD-B5B0EA660750}"/>
              </a:ext>
            </a:extLst>
          </p:cNvPr>
          <p:cNvSpPr txBox="1">
            <a:spLocks/>
          </p:cNvSpPr>
          <p:nvPr/>
        </p:nvSpPr>
        <p:spPr bwMode="auto">
          <a:xfrm>
            <a:off x="5636405" y="2060848"/>
            <a:ext cx="1465608" cy="5472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400" b="1" i="0" kern="0" dirty="0">
                <a:solidFill>
                  <a:schemeClr val="bg1"/>
                </a:solidFill>
                <a:latin typeface="+mn-lt"/>
              </a:rPr>
              <a:t>RÉSULTATS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8602FF76-4794-4D4B-B2D7-C295D2DF8AF6}"/>
              </a:ext>
            </a:extLst>
          </p:cNvPr>
          <p:cNvSpPr txBox="1">
            <a:spLocks/>
          </p:cNvSpPr>
          <p:nvPr/>
        </p:nvSpPr>
        <p:spPr bwMode="auto">
          <a:xfrm>
            <a:off x="7428738" y="2060848"/>
            <a:ext cx="1471517" cy="549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400" b="1" i="0" kern="0" dirty="0">
                <a:solidFill>
                  <a:schemeClr val="bg1"/>
                </a:solidFill>
                <a:latin typeface="+mn-lt"/>
              </a:rPr>
              <a:t>IMPACTS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346D90B-2827-492C-82E4-6CF428DF6342}"/>
              </a:ext>
            </a:extLst>
          </p:cNvPr>
          <p:cNvCxnSpPr>
            <a:cxnSpLocks/>
          </p:cNvCxnSpPr>
          <p:nvPr/>
        </p:nvCxnSpPr>
        <p:spPr bwMode="auto">
          <a:xfrm flipV="1">
            <a:off x="3645444" y="2143550"/>
            <a:ext cx="0" cy="3564320"/>
          </a:xfrm>
          <a:prstGeom prst="line">
            <a:avLst/>
          </a:prstGeom>
          <a:noFill/>
          <a:ln w="19050" cap="flat" cmpd="sng" algn="ctr">
            <a:solidFill>
              <a:srgbClr val="284492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18D5657-50A7-4CE6-B7E4-5A1A3E5691C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08104" y="2126574"/>
            <a:ext cx="0" cy="3581296"/>
          </a:xfrm>
          <a:prstGeom prst="line">
            <a:avLst/>
          </a:prstGeom>
          <a:noFill/>
          <a:ln w="19050" cap="flat" cmpd="sng" algn="ctr">
            <a:solidFill>
              <a:srgbClr val="284492"/>
            </a:solidFill>
            <a:prstDash val="sysDot"/>
            <a:round/>
            <a:headEnd type="none" w="lg" len="lg"/>
            <a:tailEnd type="none" w="lg" len="lg"/>
          </a:ln>
          <a:effectLst/>
        </p:spPr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82D9CEE-48D8-4B90-97F4-52517B3D5D34}"/>
              </a:ext>
            </a:extLst>
          </p:cNvPr>
          <p:cNvSpPr txBox="1"/>
          <p:nvPr/>
        </p:nvSpPr>
        <p:spPr>
          <a:xfrm>
            <a:off x="3607187" y="3084056"/>
            <a:ext cx="190091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FDB932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Politiques publiques renforcées</a:t>
            </a:r>
          </a:p>
          <a:p>
            <a:pPr marL="171450" indent="-171450">
              <a:spcBef>
                <a:spcPts val="600"/>
              </a:spcBef>
              <a:buClr>
                <a:srgbClr val="FDB932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Institutions publiques renforcées</a:t>
            </a:r>
          </a:p>
          <a:p>
            <a:pPr marL="171450" indent="-171450">
              <a:spcBef>
                <a:spcPts val="600"/>
              </a:spcBef>
              <a:buClr>
                <a:srgbClr val="FDB932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Dépenses publiques améliorées</a:t>
            </a:r>
          </a:p>
          <a:p>
            <a:pPr marL="171450" indent="-171450">
              <a:spcBef>
                <a:spcPts val="600"/>
              </a:spcBef>
              <a:buClr>
                <a:srgbClr val="FDB932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Services publics améliorés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B1007ABE-4B53-4006-B0FD-C46F0B146B12}"/>
              </a:ext>
            </a:extLst>
          </p:cNvPr>
          <p:cNvSpPr/>
          <p:nvPr/>
        </p:nvSpPr>
        <p:spPr bwMode="auto">
          <a:xfrm>
            <a:off x="8024710" y="2701106"/>
            <a:ext cx="452509" cy="452509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AFD8D190-8A65-48B2-A066-68FE0C641378}"/>
              </a:ext>
            </a:extLst>
          </p:cNvPr>
          <p:cNvSpPr/>
          <p:nvPr/>
        </p:nvSpPr>
        <p:spPr bwMode="auto">
          <a:xfrm>
            <a:off x="6142955" y="2718461"/>
            <a:ext cx="452509" cy="452509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ABE0F537-A5E5-4C06-BBC5-AEF971BA08B4}"/>
              </a:ext>
            </a:extLst>
          </p:cNvPr>
          <p:cNvSpPr/>
          <p:nvPr/>
        </p:nvSpPr>
        <p:spPr bwMode="auto">
          <a:xfrm>
            <a:off x="4345746" y="2717463"/>
            <a:ext cx="452509" cy="452509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C75BEAE0-A23D-4F2E-9A01-A0224210BE9F}"/>
              </a:ext>
            </a:extLst>
          </p:cNvPr>
          <p:cNvSpPr/>
          <p:nvPr/>
        </p:nvSpPr>
        <p:spPr bwMode="auto">
          <a:xfrm>
            <a:off x="2554331" y="2712215"/>
            <a:ext cx="452509" cy="452509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C86D6C2C-1595-4073-B6CE-7E355F07C172}"/>
              </a:ext>
            </a:extLst>
          </p:cNvPr>
          <p:cNvSpPr/>
          <p:nvPr/>
        </p:nvSpPr>
        <p:spPr bwMode="auto">
          <a:xfrm>
            <a:off x="789648" y="2668121"/>
            <a:ext cx="400839" cy="400839"/>
          </a:xfrm>
          <a:prstGeom prst="ellipse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pic>
        <p:nvPicPr>
          <p:cNvPr id="93" name="Image 92">
            <a:extLst>
              <a:ext uri="{FF2B5EF4-FFF2-40B4-BE49-F238E27FC236}">
                <a16:creationId xmlns:a16="http://schemas.microsoft.com/office/drawing/2014/main" id="{4A2D2A58-1131-499E-863D-F37CD6396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24710" y="2778157"/>
            <a:ext cx="343864" cy="312786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6DBCB3A9-0F3D-41DA-9E0E-335DF7EA3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194" y="2817059"/>
            <a:ext cx="288031" cy="189340"/>
          </a:xfrm>
          <a:prstGeom prst="rect">
            <a:avLst/>
          </a:prstGeom>
        </p:spPr>
      </p:pic>
      <p:sp>
        <p:nvSpPr>
          <p:cNvPr id="44" name="Titre 1">
            <a:extLst>
              <a:ext uri="{FF2B5EF4-FFF2-40B4-BE49-F238E27FC236}">
                <a16:creationId xmlns:a16="http://schemas.microsoft.com/office/drawing/2014/main" id="{A11D16C9-6F61-423D-AC53-CB54C88CE3FC}"/>
              </a:ext>
            </a:extLst>
          </p:cNvPr>
          <p:cNvSpPr txBox="1">
            <a:spLocks/>
          </p:cNvSpPr>
          <p:nvPr/>
        </p:nvSpPr>
        <p:spPr bwMode="auto">
          <a:xfrm>
            <a:off x="0" y="980728"/>
            <a:ext cx="91440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/>
            <a:r>
              <a:rPr lang="fr-BE" sz="2400" cap="all" dirty="0">
                <a:solidFill>
                  <a:srgbClr val="004494"/>
                </a:solidFill>
                <a:latin typeface="+mn-lt"/>
              </a:rPr>
              <a:t>Logique </a:t>
            </a:r>
          </a:p>
          <a:p>
            <a:pPr marL="0"/>
            <a:r>
              <a:rPr lang="fr-BE" sz="2400" cap="all" dirty="0">
                <a:solidFill>
                  <a:srgbClr val="004494"/>
                </a:solidFill>
                <a:latin typeface="+mn-lt"/>
              </a:rPr>
              <a:t>d’intervention de l’appui budgétaire</a:t>
            </a:r>
          </a:p>
        </p:txBody>
      </p: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id="{130E9414-C14D-417B-ADBA-30A1CD110839}"/>
              </a:ext>
            </a:extLst>
          </p:cNvPr>
          <p:cNvSpPr txBox="1">
            <a:spLocks/>
          </p:cNvSpPr>
          <p:nvPr/>
        </p:nvSpPr>
        <p:spPr bwMode="auto">
          <a:xfrm>
            <a:off x="-3785" y="5013176"/>
            <a:ext cx="3649227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115000"/>
              </a:lnSpc>
              <a:buNone/>
              <a:defRPr/>
            </a:pPr>
            <a:r>
              <a:rPr lang="fr-BE" sz="1200" b="1" kern="0" dirty="0">
                <a:solidFill>
                  <a:srgbClr val="284492"/>
                </a:solidFill>
                <a:latin typeface="+mn-lt"/>
              </a:rPr>
              <a:t>Intrants à la Politique Gouvernementale &amp; dépenses publiques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FE01FC1-5027-40D7-B803-47786386295F}"/>
              </a:ext>
            </a:extLst>
          </p:cNvPr>
          <p:cNvSpPr txBox="1"/>
          <p:nvPr/>
        </p:nvSpPr>
        <p:spPr>
          <a:xfrm>
            <a:off x="1893410" y="3084056"/>
            <a:ext cx="1572218" cy="160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30000"/>
              </a:lnSpc>
              <a:buClr>
                <a:srgbClr val="FF3300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Amélioration de la relation entre l’aide extérieure et les processus budgétaires et politiques au niveau national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D846B86-09CA-43E9-A348-F13F0C03FB7A}"/>
              </a:ext>
            </a:extLst>
          </p:cNvPr>
          <p:cNvSpPr txBox="1"/>
          <p:nvPr/>
        </p:nvSpPr>
        <p:spPr>
          <a:xfrm>
            <a:off x="5514085" y="3084056"/>
            <a:ext cx="1722211" cy="1937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Clr>
                <a:srgbClr val="F5823C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Réponse positive des bénéficiaires</a:t>
            </a:r>
            <a:br>
              <a:rPr lang="fr-BE" sz="1100" dirty="0">
                <a:solidFill>
                  <a:schemeClr val="tx1"/>
                </a:solidFill>
                <a:latin typeface="+mn-lt"/>
              </a:rPr>
            </a:br>
            <a:r>
              <a:rPr lang="fr-BE" sz="1100" dirty="0">
                <a:solidFill>
                  <a:schemeClr val="tx1"/>
                </a:solidFill>
                <a:latin typeface="+mn-lt"/>
              </a:rPr>
              <a:t>(utilisateurs de services et acteurs économiques) à la gestion de la politique </a:t>
            </a:r>
            <a:r>
              <a:rPr lang="fr-BE" sz="1100" dirty="0" err="1">
                <a:solidFill>
                  <a:schemeClr val="tx1"/>
                </a:solidFill>
                <a:latin typeface="+mn-lt"/>
              </a:rPr>
              <a:t>gouver-nementale</a:t>
            </a:r>
            <a:r>
              <a:rPr lang="fr-BE" sz="1100" dirty="0">
                <a:solidFill>
                  <a:schemeClr val="tx1"/>
                </a:solidFill>
                <a:latin typeface="+mn-lt"/>
              </a:rPr>
              <a:t> et à </a:t>
            </a:r>
            <a:br>
              <a:rPr lang="fr-BE" sz="1100" dirty="0">
                <a:solidFill>
                  <a:schemeClr val="tx1"/>
                </a:solidFill>
                <a:latin typeface="+mn-lt"/>
              </a:rPr>
            </a:br>
            <a:r>
              <a:rPr lang="fr-BE" sz="1100" dirty="0">
                <a:solidFill>
                  <a:schemeClr val="tx1"/>
                </a:solidFill>
                <a:latin typeface="+mn-lt"/>
              </a:rPr>
              <a:t>la fourniture de services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50E57755-8188-4901-88B2-CC58FF4B50E5}"/>
              </a:ext>
            </a:extLst>
          </p:cNvPr>
          <p:cNvSpPr txBox="1"/>
          <p:nvPr/>
        </p:nvSpPr>
        <p:spPr>
          <a:xfrm>
            <a:off x="7346503" y="3084056"/>
            <a:ext cx="18061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89C765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Croissance économique</a:t>
            </a:r>
            <a:br>
              <a:rPr lang="fr-BE" sz="1100" dirty="0">
                <a:solidFill>
                  <a:schemeClr val="tx1"/>
                </a:solidFill>
                <a:latin typeface="+mn-lt"/>
              </a:rPr>
            </a:br>
            <a:r>
              <a:rPr lang="fr-BE" sz="1100" dirty="0">
                <a:solidFill>
                  <a:schemeClr val="tx1"/>
                </a:solidFill>
                <a:latin typeface="+mn-lt"/>
              </a:rPr>
              <a:t>durable</a:t>
            </a:r>
          </a:p>
          <a:p>
            <a:pPr marL="171450" indent="-171450">
              <a:spcBef>
                <a:spcPts val="600"/>
              </a:spcBef>
              <a:buClr>
                <a:srgbClr val="89C765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Réduction de</a:t>
            </a:r>
            <a:br>
              <a:rPr lang="fr-BE" sz="1100" dirty="0">
                <a:solidFill>
                  <a:schemeClr val="tx1"/>
                </a:solidFill>
                <a:latin typeface="+mn-lt"/>
              </a:rPr>
            </a:br>
            <a:r>
              <a:rPr lang="fr-BE" sz="1100" dirty="0">
                <a:solidFill>
                  <a:schemeClr val="tx1"/>
                </a:solidFill>
                <a:latin typeface="+mn-lt"/>
              </a:rPr>
              <a:t>la pauvreté</a:t>
            </a:r>
          </a:p>
          <a:p>
            <a:pPr marL="171450" indent="-171450">
              <a:spcBef>
                <a:spcPts val="600"/>
              </a:spcBef>
              <a:buClr>
                <a:srgbClr val="89C765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Autonomisation</a:t>
            </a:r>
            <a:br>
              <a:rPr lang="fr-BE" sz="1100" dirty="0">
                <a:solidFill>
                  <a:schemeClr val="tx1"/>
                </a:solidFill>
                <a:latin typeface="+mn-lt"/>
              </a:rPr>
            </a:br>
            <a:r>
              <a:rPr lang="fr-BE" sz="1100" dirty="0">
                <a:solidFill>
                  <a:schemeClr val="tx1"/>
                </a:solidFill>
                <a:latin typeface="+mn-lt"/>
              </a:rPr>
              <a:t>et inclusion</a:t>
            </a:r>
            <a:br>
              <a:rPr lang="fr-BE" sz="1100" dirty="0">
                <a:solidFill>
                  <a:schemeClr val="tx1"/>
                </a:solidFill>
                <a:latin typeface="+mn-lt"/>
              </a:rPr>
            </a:br>
            <a:r>
              <a:rPr lang="fr-BE" sz="1100" dirty="0">
                <a:solidFill>
                  <a:schemeClr val="tx1"/>
                </a:solidFill>
                <a:latin typeface="+mn-lt"/>
              </a:rPr>
              <a:t>sociale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A1FCC93D-F00E-484B-8142-ABA7E2ED82EC}"/>
              </a:ext>
            </a:extLst>
          </p:cNvPr>
          <p:cNvSpPr txBox="1"/>
          <p:nvPr/>
        </p:nvSpPr>
        <p:spPr>
          <a:xfrm>
            <a:off x="107504" y="3084056"/>
            <a:ext cx="17150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1FACE0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Transfert financier</a:t>
            </a:r>
          </a:p>
          <a:p>
            <a:pPr marL="171450" indent="-171450">
              <a:spcBef>
                <a:spcPts val="600"/>
              </a:spcBef>
              <a:buClr>
                <a:srgbClr val="1FACE0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Dialogue de politiques</a:t>
            </a:r>
          </a:p>
          <a:p>
            <a:pPr marL="171450" indent="-171450">
              <a:spcBef>
                <a:spcPts val="600"/>
              </a:spcBef>
              <a:buClr>
                <a:srgbClr val="1FACE0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Performance</a:t>
            </a:r>
          </a:p>
          <a:p>
            <a:pPr marL="171450" indent="-171450">
              <a:spcBef>
                <a:spcPts val="600"/>
              </a:spcBef>
              <a:buClr>
                <a:srgbClr val="1FACE0"/>
              </a:buClr>
              <a:buFont typeface="EC Square Sans Pro" panose="020B0506040000020004" pitchFamily="34" charset="0"/>
              <a:buChar char="‣"/>
            </a:pPr>
            <a:r>
              <a:rPr lang="fr-BE" sz="1100" dirty="0">
                <a:solidFill>
                  <a:schemeClr val="tx1"/>
                </a:solidFill>
                <a:latin typeface="+mn-lt"/>
              </a:rPr>
              <a:t>Renforcement des capacités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F40D2B-136A-4C9D-80CE-0C159214D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864" y="2787531"/>
            <a:ext cx="317443" cy="2691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EBEA1D-9467-422B-82C9-ABDC4969D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214" y="2795985"/>
            <a:ext cx="271706" cy="2917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CE1107D-C334-4413-979F-4597A114D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321" y="2795905"/>
            <a:ext cx="265359" cy="252870"/>
          </a:xfrm>
          <a:prstGeom prst="rect">
            <a:avLst/>
          </a:prstGeom>
        </p:spPr>
      </p:pic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C4D6FB5D-39D6-4983-AD68-77D7999CB262}"/>
              </a:ext>
            </a:extLst>
          </p:cNvPr>
          <p:cNvSpPr txBox="1">
            <a:spLocks/>
          </p:cNvSpPr>
          <p:nvPr/>
        </p:nvSpPr>
        <p:spPr bwMode="auto">
          <a:xfrm>
            <a:off x="5508100" y="5013176"/>
            <a:ext cx="3635899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200" b="1" kern="0" dirty="0">
                <a:solidFill>
                  <a:srgbClr val="284492"/>
                </a:solidFill>
                <a:latin typeface="+mn-lt"/>
              </a:rPr>
              <a:t>Résultats et impacts attendus</a:t>
            </a:r>
            <a:br>
              <a:rPr lang="fr-BE" sz="1200" b="1" kern="0" dirty="0">
                <a:solidFill>
                  <a:srgbClr val="284492"/>
                </a:solidFill>
                <a:latin typeface="+mn-lt"/>
              </a:rPr>
            </a:br>
            <a:r>
              <a:rPr lang="fr-BE" sz="1200" b="1" kern="0" dirty="0">
                <a:solidFill>
                  <a:srgbClr val="284492"/>
                </a:solidFill>
                <a:latin typeface="+mn-lt"/>
              </a:rPr>
              <a:t>de l’action gouvernementale </a:t>
            </a:r>
            <a:endParaRPr lang="x-none" sz="1200" b="1" kern="0" dirty="0">
              <a:solidFill>
                <a:srgbClr val="284492"/>
              </a:solidFill>
              <a:latin typeface="+mn-lt"/>
            </a:endParaRPr>
          </a:p>
        </p:txBody>
      </p:sp>
      <p:sp>
        <p:nvSpPr>
          <p:cNvPr id="49" name="Espace réservé du contenu 2">
            <a:extLst>
              <a:ext uri="{FF2B5EF4-FFF2-40B4-BE49-F238E27FC236}">
                <a16:creationId xmlns:a16="http://schemas.microsoft.com/office/drawing/2014/main" id="{BE18AEA1-87D6-46B9-AB99-926160954854}"/>
              </a:ext>
            </a:extLst>
          </p:cNvPr>
          <p:cNvSpPr txBox="1">
            <a:spLocks/>
          </p:cNvSpPr>
          <p:nvPr/>
        </p:nvSpPr>
        <p:spPr bwMode="auto">
          <a:xfrm>
            <a:off x="3635896" y="5013176"/>
            <a:ext cx="1872205" cy="6226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200" b="1" kern="0" dirty="0">
                <a:solidFill>
                  <a:srgbClr val="284492"/>
                </a:solidFill>
                <a:latin typeface="+mn-lt"/>
              </a:rPr>
              <a:t>Action</a:t>
            </a:r>
          </a:p>
          <a:p>
            <a:pPr marL="0" indent="0" algn="ctr">
              <a:buNone/>
            </a:pPr>
            <a:r>
              <a:rPr lang="fr-BE" sz="1200" b="1" kern="0" dirty="0">
                <a:solidFill>
                  <a:srgbClr val="284492"/>
                </a:solidFill>
                <a:latin typeface="+mn-lt"/>
              </a:rPr>
              <a:t>gouvernementale </a:t>
            </a:r>
            <a:endParaRPr lang="x-none" sz="1200" b="1" kern="0" dirty="0">
              <a:solidFill>
                <a:srgbClr val="284492"/>
              </a:solidFill>
              <a:latin typeface="+mn-lt"/>
            </a:endParaRPr>
          </a:p>
        </p:txBody>
      </p: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CFF1ABD0-4C98-4ADC-BC8F-1EF0B281B673}"/>
              </a:ext>
            </a:extLst>
          </p:cNvPr>
          <p:cNvSpPr/>
          <p:nvPr/>
        </p:nvSpPr>
        <p:spPr bwMode="auto">
          <a:xfrm rot="5400000">
            <a:off x="3490984" y="4696038"/>
            <a:ext cx="324035" cy="294132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rgbClr val="28449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66" name="Triangle isocèle 65">
            <a:extLst>
              <a:ext uri="{FF2B5EF4-FFF2-40B4-BE49-F238E27FC236}">
                <a16:creationId xmlns:a16="http://schemas.microsoft.com/office/drawing/2014/main" id="{6F15B080-C375-453F-B1F8-9AA15B4AAEA8}"/>
              </a:ext>
            </a:extLst>
          </p:cNvPr>
          <p:cNvSpPr/>
          <p:nvPr/>
        </p:nvSpPr>
        <p:spPr bwMode="auto">
          <a:xfrm rot="5400000">
            <a:off x="1767833" y="4704092"/>
            <a:ext cx="324035" cy="294132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rgbClr val="28449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67" name="Triangle isocèle 66">
            <a:extLst>
              <a:ext uri="{FF2B5EF4-FFF2-40B4-BE49-F238E27FC236}">
                <a16:creationId xmlns:a16="http://schemas.microsoft.com/office/drawing/2014/main" id="{27AB1A3E-6CD3-4DAB-BED7-35CD2E627050}"/>
              </a:ext>
            </a:extLst>
          </p:cNvPr>
          <p:cNvSpPr/>
          <p:nvPr/>
        </p:nvSpPr>
        <p:spPr bwMode="auto">
          <a:xfrm rot="5400000">
            <a:off x="7128871" y="4691711"/>
            <a:ext cx="324035" cy="294132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rgbClr val="28449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92F9934-5A49-464B-917A-EF00CAAD8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9521" y="6067019"/>
            <a:ext cx="3939375" cy="53033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68C3D77-B4F5-4CFD-A99E-E185F8AF5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1000" y="5595494"/>
            <a:ext cx="184352" cy="393513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5EAA7700-7041-4D63-981C-1FDA342D93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3627" y="5589240"/>
            <a:ext cx="184352" cy="393513"/>
          </a:xfrm>
          <a:prstGeom prst="rect">
            <a:avLst/>
          </a:prstGeom>
        </p:spPr>
      </p:pic>
      <p:sp>
        <p:nvSpPr>
          <p:cNvPr id="73" name="Triangle isocèle 72">
            <a:extLst>
              <a:ext uri="{FF2B5EF4-FFF2-40B4-BE49-F238E27FC236}">
                <a16:creationId xmlns:a16="http://schemas.microsoft.com/office/drawing/2014/main" id="{1273AB1E-CF97-4ACA-BA77-E5394AED9DD3}"/>
              </a:ext>
            </a:extLst>
          </p:cNvPr>
          <p:cNvSpPr/>
          <p:nvPr/>
        </p:nvSpPr>
        <p:spPr bwMode="auto">
          <a:xfrm rot="5400000">
            <a:off x="5336540" y="4713609"/>
            <a:ext cx="324035" cy="294132"/>
          </a:xfrm>
          <a:prstGeom prst="triangle">
            <a:avLst/>
          </a:prstGeom>
          <a:solidFill>
            <a:schemeClr val="bg1"/>
          </a:solidFill>
          <a:ln w="19050" cap="flat" cmpd="sng" algn="ctr">
            <a:solidFill>
              <a:srgbClr val="284492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41" name="Espace réservé du numéro de diapositive 9">
            <a:extLst>
              <a:ext uri="{FF2B5EF4-FFF2-40B4-BE49-F238E27FC236}">
                <a16:creationId xmlns:a16="http://schemas.microsoft.com/office/drawing/2014/main" id="{68DF7DAA-9DD7-4073-A55D-D6851692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pPr algn="r"/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 algn="r"/>
              <a:t>23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30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3" grpId="0" animBg="1"/>
      <p:bldP spid="62" grpId="0" animBg="1"/>
      <p:bldP spid="61" grpId="0" animBg="1"/>
      <p:bldP spid="55" grpId="0" animBg="1"/>
      <p:bldP spid="3" grpId="0" build="p"/>
      <p:bldP spid="8" grpId="0"/>
      <p:bldP spid="9" grpId="0"/>
      <p:bldP spid="29" grpId="0"/>
      <p:bldP spid="70" grpId="0" animBg="1"/>
      <p:bldP spid="71" grpId="0" animBg="1"/>
      <p:bldP spid="74" grpId="0" animBg="1"/>
      <p:bldP spid="75" grpId="0" animBg="1"/>
      <p:bldP spid="76" grpId="0" animBg="1"/>
      <p:bldP spid="42" grpId="0"/>
      <p:bldP spid="50" grpId="0"/>
      <p:bldP spid="56" grpId="0"/>
      <p:bldP spid="57" grpId="0"/>
      <p:bldP spid="58" grpId="0"/>
      <p:bldP spid="47" grpId="0"/>
      <p:bldP spid="49" grpId="0"/>
      <p:bldP spid="65" grpId="0" animBg="1"/>
      <p:bldP spid="66" grpId="0" animBg="1"/>
      <p:bldP spid="67" grpId="0" animBg="1"/>
      <p:bldP spid="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299F2B91-4EEC-40AC-BAC4-C241DE90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052736"/>
            <a:ext cx="8460000" cy="773278"/>
          </a:xfrm>
        </p:spPr>
        <p:txBody>
          <a:bodyPr/>
          <a:lstStyle/>
          <a:p>
            <a:pPr marL="0"/>
            <a:r>
              <a:rPr lang="fr-BE" sz="1800" cap="all">
                <a:solidFill>
                  <a:srgbClr val="004494"/>
                </a:solidFill>
                <a:latin typeface="+mn-lt"/>
              </a:rPr>
              <a:t>Cadre logique de l’AB et stratégie du gouvernement</a:t>
            </a:r>
          </a:p>
        </p:txBody>
      </p:sp>
      <p:graphicFrame>
        <p:nvGraphicFramePr>
          <p:cNvPr id="43" name="Table 2">
            <a:extLst>
              <a:ext uri="{FF2B5EF4-FFF2-40B4-BE49-F238E27FC236}">
                <a16:creationId xmlns:a16="http://schemas.microsoft.com/office/drawing/2014/main" id="{C0CB3D1E-12CB-47E3-8D90-214B0ED0D2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668" y="1663188"/>
          <a:ext cx="8856663" cy="4979864"/>
        </p:xfrm>
        <a:graphic>
          <a:graphicData uri="http://schemas.openxmlformats.org/drawingml/2006/table">
            <a:tbl>
              <a:tblPr/>
              <a:tblGrid>
                <a:gridCol w="755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7497">
                  <a:extLst>
                    <a:ext uri="{9D8B030D-6E8A-4147-A177-3AD203B41FA5}">
                      <a16:colId xmlns:a16="http://schemas.microsoft.com/office/drawing/2014/main" val="4139441663"/>
                    </a:ext>
                  </a:extLst>
                </a:gridCol>
                <a:gridCol w="1428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6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02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100" b="1" noProof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	</a:t>
                      </a: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noProof="0">
                        <a:solidFill>
                          <a:srgbClr val="FFFFFF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100" noProof="0">
                        <a:solidFill>
                          <a:srgbClr val="FFFFFF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noProof="0">
                          <a:latin typeface="+mn-lt"/>
                          <a:ea typeface="Calibri"/>
                          <a:cs typeface="Arial" pitchFamily="34" charset="0"/>
                        </a:rPr>
                        <a:t>Impacts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Croissance durable et inclusive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Réduction de la pauvreté</a:t>
                      </a: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GB" sz="1050" kern="1200" noProof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b="1" noProof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Budget Support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54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noProof="0">
                          <a:latin typeface="+mn-lt"/>
                          <a:ea typeface="Calibri"/>
                          <a:cs typeface="Arial" pitchFamily="34" charset="0"/>
                        </a:rPr>
                        <a:t>Résultats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Réponses positives des utilisateurs de services et acteurs économiques, à la gestion de la politique gouvernementale et à la fourniture de services</a:t>
                      </a: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noProof="0">
                          <a:latin typeface="+mn-lt"/>
                          <a:ea typeface="Calibri"/>
                          <a:cs typeface="Arial" pitchFamily="34" charset="0"/>
                        </a:rPr>
                        <a:t>Produits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noProof="0" dirty="0">
                          <a:latin typeface="+mn-lt"/>
                          <a:ea typeface="Calibri"/>
                          <a:cs typeface="Arial" pitchFamily="34" charset="0"/>
                        </a:rPr>
                        <a:t>Exécution du budget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noProof="0" dirty="0">
                          <a:latin typeface="+mn-lt"/>
                          <a:ea typeface="Calibri"/>
                          <a:cs typeface="Arial" pitchFamily="34" charset="0"/>
                        </a:rPr>
                        <a:t>Suivi des </a:t>
                      </a:r>
                      <a:r>
                        <a:rPr lang="fr-BE" sz="1050" baseline="0" noProof="0" dirty="0">
                          <a:latin typeface="+mn-lt"/>
                          <a:ea typeface="Calibri"/>
                          <a:cs typeface="Arial" pitchFamily="34" charset="0"/>
                        </a:rPr>
                        <a:t>résultats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baseline="0" noProof="0" dirty="0">
                          <a:latin typeface="+mn-lt"/>
                          <a:ea typeface="Calibri"/>
                          <a:cs typeface="Arial" pitchFamily="34" charset="0"/>
                        </a:rPr>
                        <a:t>Amélioration de la gestion macro-économique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baseline="0" noProof="0" dirty="0">
                          <a:latin typeface="+mn-lt"/>
                          <a:ea typeface="Calibri"/>
                          <a:cs typeface="Arial" pitchFamily="34" charset="0"/>
                        </a:rPr>
                        <a:t>Amélioration des services publics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baseline="0" noProof="0" dirty="0">
                          <a:latin typeface="+mn-lt"/>
                          <a:ea typeface="Calibri"/>
                          <a:cs typeface="Arial" pitchFamily="34" charset="0"/>
                        </a:rPr>
                        <a:t>Etc.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fr-BE" sz="1050" noProof="0">
                          <a:latin typeface="+mn-lt"/>
                          <a:ea typeface="Calibri"/>
                          <a:cs typeface="Arial" pitchFamily="34" charset="0"/>
                        </a:rPr>
                        <a:t>Produits induits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Gestion macro-économique améliorée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Services publics améliorés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Gestion des finances publiques renforcée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Formulation des politiques améliorée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Institutions du secteur public renforcées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Etc.</a:t>
                      </a:r>
                      <a:endParaRPr lang="en-GB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noProof="0">
                          <a:latin typeface="+mn-lt"/>
                          <a:ea typeface="Calibri"/>
                          <a:cs typeface="Arial" pitchFamily="34" charset="0"/>
                        </a:rPr>
                        <a:t>Intrants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Politiques nationale et sectorielle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Ressources budgétaires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Ressources humaines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Structures institutionnelles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Stratégies et plans opérationnels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fr-BE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fr-BE" sz="1050" noProof="0">
                          <a:latin typeface="+mn-lt"/>
                          <a:ea typeface="Calibri"/>
                          <a:cs typeface="Arial" pitchFamily="34" charset="0"/>
                        </a:rPr>
                        <a:t>Produits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Plus d’aide disponible dans le budget national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Plus de fonds disponible pour les dépenses publiques discrétionnaires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Prévisibilité accrue du décaissement des financements extérieurs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Dialogue, conditionnalités, activités d’assistance technique / renforcement des capacités, mieux coordonnées et plus propices à la mise en œuvre </a:t>
                      </a:r>
                      <a:r>
                        <a:rPr lang="fr-BE" sz="1050" kern="1200" noProof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des stratégies </a:t>
                      </a: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gouvernementales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Harmonisation et alignement renforcés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Coûts de transaction réduits</a:t>
                      </a:r>
                      <a:endParaRPr lang="en-GB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050" noProof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050" noProof="0">
                          <a:latin typeface="+mn-lt"/>
                          <a:ea typeface="Calibri"/>
                          <a:cs typeface="Arial" pitchFamily="34" charset="0"/>
                        </a:rPr>
                        <a:t>Intrants</a:t>
                      </a:r>
                    </a:p>
                  </a:txBody>
                  <a:tcPr marL="36140" marR="361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Transfert de fonds au Trésor public et conditions de décaissement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Dialogue et indicateurs de performance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BE" sz="1050" kern="1200" noProof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 pitchFamily="34" charset="0"/>
                        </a:rPr>
                        <a:t>Activités de renforcement des capacités, dont l’assistance technique (AT)</a:t>
                      </a:r>
                      <a:endParaRPr lang="en-GB" sz="1050" noProof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marL="36140" marR="36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42" marR="361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5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Plan Module 1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Objectifs de l’Appui Budgétaire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Trois types de contrats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Valeurs fondamentales et approche fondée sur les droits de l’homme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Logique d’intervention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b="1" i="0" cap="all" dirty="0">
                <a:solidFill>
                  <a:srgbClr val="C00000"/>
                </a:solidFill>
              </a:rPr>
              <a:t>Mesures complémentaires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Appui à la gouvernance des AB</a:t>
            </a:r>
            <a:endParaRPr lang="fr-BE" dirty="0">
              <a:solidFill>
                <a:srgbClr val="004494"/>
              </a:solidFill>
            </a:endParaRP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25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5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359578"/>
            <a:ext cx="8460000" cy="773278"/>
          </a:xfrm>
        </p:spPr>
        <p:txBody>
          <a:bodyPr/>
          <a:lstStyle/>
          <a:p>
            <a:pPr marL="0"/>
            <a:r>
              <a:rPr lang="fr-BE" sz="2400" cap="all" dirty="0">
                <a:latin typeface="+mn-lt"/>
              </a:rPr>
              <a:t>Composantes d’un AB et mesures complémentaires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404BF6-3681-4D47-8415-CF52B76C0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96" y="2263181"/>
            <a:ext cx="39134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2563" lvl="1" indent="-1825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Part de la boîte à outils. </a:t>
            </a:r>
          </a:p>
          <a:p>
            <a:pPr marL="182563" lvl="1" indent="-182563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Généralement modalité projet. </a:t>
            </a:r>
          </a:p>
        </p:txBody>
      </p:sp>
      <p:sp>
        <p:nvSpPr>
          <p:cNvPr id="12" name="Espace réservé du numéro de diapositive 9">
            <a:extLst>
              <a:ext uri="{FF2B5EF4-FFF2-40B4-BE49-F238E27FC236}">
                <a16:creationId xmlns:a16="http://schemas.microsoft.com/office/drawing/2014/main" id="{85AD822F-F5C2-4342-BC15-17B540E4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26</a:t>
            </a:fld>
            <a:endParaRPr lang="fr-BE" sz="11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F7CF93-2C4B-4AF9-BF08-8B34A634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455" y="1844824"/>
            <a:ext cx="4437041" cy="4752441"/>
          </a:xfrm>
          <a:prstGeom prst="rect">
            <a:avLst/>
          </a:prstGeom>
        </p:spPr>
      </p:pic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B098AD1-6CBA-4482-9C20-7D71EA984D17}"/>
              </a:ext>
            </a:extLst>
          </p:cNvPr>
          <p:cNvSpPr txBox="1">
            <a:spLocks/>
          </p:cNvSpPr>
          <p:nvPr/>
        </p:nvSpPr>
        <p:spPr>
          <a:xfrm>
            <a:off x="4743471" y="1976831"/>
            <a:ext cx="2016224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Dialogue sur</a:t>
            </a:r>
          </a:p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les politiques</a:t>
            </a:r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60484912-A58B-4C72-B072-E2CA41CB84DA}"/>
              </a:ext>
            </a:extLst>
          </p:cNvPr>
          <p:cNvSpPr txBox="1">
            <a:spLocks/>
          </p:cNvSpPr>
          <p:nvPr/>
        </p:nvSpPr>
        <p:spPr>
          <a:xfrm>
            <a:off x="6905074" y="2348793"/>
            <a:ext cx="2016224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Progrès /</a:t>
            </a:r>
            <a:br>
              <a:rPr lang="fr-BE" sz="1600" b="1" i="0" kern="0" dirty="0">
                <a:solidFill>
                  <a:srgbClr val="004494"/>
                </a:solidFill>
                <a:latin typeface="+mn-lt"/>
              </a:rPr>
            </a:b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Évaluation</a:t>
            </a:r>
            <a:br>
              <a:rPr lang="fr-BE" sz="1600" b="1" i="0" kern="0" dirty="0">
                <a:solidFill>
                  <a:srgbClr val="004494"/>
                </a:solidFill>
                <a:latin typeface="+mn-lt"/>
              </a:rPr>
            </a:b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de la performance</a:t>
            </a:r>
          </a:p>
        </p:txBody>
      </p:sp>
      <p:sp>
        <p:nvSpPr>
          <p:cNvPr id="11" name="Espace réservé du contenu 8">
            <a:extLst>
              <a:ext uri="{FF2B5EF4-FFF2-40B4-BE49-F238E27FC236}">
                <a16:creationId xmlns:a16="http://schemas.microsoft.com/office/drawing/2014/main" id="{441D0BCD-516C-4D75-AAD5-22265727A30C}"/>
              </a:ext>
            </a:extLst>
          </p:cNvPr>
          <p:cNvSpPr txBox="1">
            <a:spLocks/>
          </p:cNvSpPr>
          <p:nvPr/>
        </p:nvSpPr>
        <p:spPr>
          <a:xfrm>
            <a:off x="6913958" y="4452676"/>
            <a:ext cx="2016224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Transferts</a:t>
            </a:r>
          </a:p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financiers</a:t>
            </a: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05FADB7E-CCDA-4704-9ABD-1FF57F61498C}"/>
              </a:ext>
            </a:extLst>
          </p:cNvPr>
          <p:cNvSpPr txBox="1">
            <a:spLocks/>
          </p:cNvSpPr>
          <p:nvPr/>
        </p:nvSpPr>
        <p:spPr>
          <a:xfrm>
            <a:off x="4753756" y="4123992"/>
            <a:ext cx="2016224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Renforcement</a:t>
            </a:r>
          </a:p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Des capacités</a:t>
            </a:r>
          </a:p>
        </p:txBody>
      </p:sp>
      <p:sp>
        <p:nvSpPr>
          <p:cNvPr id="15" name="Shape 24">
            <a:extLst>
              <a:ext uri="{FF2B5EF4-FFF2-40B4-BE49-F238E27FC236}">
                <a16:creationId xmlns:a16="http://schemas.microsoft.com/office/drawing/2014/main" id="{E40BEAB0-E13E-429D-8A34-F6ABD6EE6325}"/>
              </a:ext>
            </a:extLst>
          </p:cNvPr>
          <p:cNvSpPr/>
          <p:nvPr/>
        </p:nvSpPr>
        <p:spPr>
          <a:xfrm>
            <a:off x="1990157" y="3345333"/>
            <a:ext cx="2880000" cy="2880000"/>
          </a:xfrm>
          <a:prstGeom prst="gear9">
            <a:avLst/>
          </a:prstGeom>
          <a:solidFill>
            <a:srgbClr val="0F549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rIns="0" anchor="ctr"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98638" algn="l"/>
              </a:tabLst>
              <a:defRPr/>
            </a:pPr>
            <a:endParaRPr lang="fr-BE" sz="1600" b="1" kern="0" dirty="0">
              <a:solidFill>
                <a:schemeClr val="bg1"/>
              </a:solidFill>
            </a:endParaRPr>
          </a:p>
        </p:txBody>
      </p:sp>
      <p:sp>
        <p:nvSpPr>
          <p:cNvPr id="16" name="Espace réservé du contenu 8">
            <a:extLst>
              <a:ext uri="{FF2B5EF4-FFF2-40B4-BE49-F238E27FC236}">
                <a16:creationId xmlns:a16="http://schemas.microsoft.com/office/drawing/2014/main" id="{EDE90395-AF6B-4E6E-A943-56B30CD28E15}"/>
              </a:ext>
            </a:extLst>
          </p:cNvPr>
          <p:cNvSpPr txBox="1">
            <a:spLocks/>
          </p:cNvSpPr>
          <p:nvPr/>
        </p:nvSpPr>
        <p:spPr>
          <a:xfrm>
            <a:off x="2296157" y="4155333"/>
            <a:ext cx="2268000" cy="1260000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chemeClr val="bg1"/>
                </a:solidFill>
                <a:latin typeface="+mn-lt"/>
              </a:rPr>
              <a:t>Mesures 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29479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5" grpId="0" animBg="1"/>
      <p:bldP spid="16" grpId="0"/>
      <p:bldP spid="1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fr-BE" sz="2400" cap="all" dirty="0">
                <a:solidFill>
                  <a:srgbClr val="004494"/>
                </a:solidFill>
                <a:latin typeface="+mn-lt"/>
              </a:rPr>
              <a:t>Objectifs de l’appui complémentaire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5" y="1988840"/>
            <a:ext cx="846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500" dirty="0">
                <a:solidFill>
                  <a:srgbClr val="004494"/>
                </a:solidFill>
              </a:rPr>
              <a:t>Promouvoir des institutions efficaces, redevables et inclusives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500" dirty="0">
                <a:solidFill>
                  <a:srgbClr val="004494"/>
                </a:solidFill>
              </a:rPr>
              <a:t>Renforcer les capacités du gouvernement à formuler, mettre en œuvre, suivre et évaluer les politiques et fournir des services publics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500" dirty="0">
                <a:solidFill>
                  <a:srgbClr val="004494"/>
                </a:solidFill>
              </a:rPr>
              <a:t>Promouvoir la participation de toutes les parties prenantes pour la formulation, la mise en œuvre et le suivi des politiques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500" dirty="0">
                <a:solidFill>
                  <a:srgbClr val="004494"/>
                </a:solidFill>
              </a:rPr>
              <a:t>Renforcer le cadre de suivi et d’évaluation national, y compris le système statistique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500" dirty="0">
                <a:solidFill>
                  <a:srgbClr val="004494"/>
                </a:solidFill>
              </a:rPr>
              <a:t>Intégrer des mesures d’égalité des genres dans la planification, la budgétisation et le suivi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500" dirty="0">
                <a:solidFill>
                  <a:srgbClr val="004494"/>
                </a:solidFill>
              </a:rPr>
              <a:t>Atténuer les risques là où il y a volonté de réformes mais manque de capacités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27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kstvak 1">
            <a:extLst>
              <a:ext uri="{FF2B5EF4-FFF2-40B4-BE49-F238E27FC236}">
                <a16:creationId xmlns:a16="http://schemas.microsoft.com/office/drawing/2014/main" id="{8009BE62-903F-4E03-A68E-7846FA67A482}"/>
              </a:ext>
            </a:extLst>
          </p:cNvPr>
          <p:cNvSpPr txBox="1"/>
          <p:nvPr/>
        </p:nvSpPr>
        <p:spPr>
          <a:xfrm>
            <a:off x="1943836" y="6320353"/>
            <a:ext cx="5256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kern="0" cap="all" dirty="0">
                <a:solidFill>
                  <a:srgbClr val="C00000"/>
                </a:solidFill>
                <a:latin typeface="+mn-lt"/>
              </a:rPr>
              <a:t>Plus de détails dans le module 5</a:t>
            </a:r>
          </a:p>
        </p:txBody>
      </p:sp>
    </p:spTree>
    <p:extLst>
      <p:ext uri="{BB962C8B-B14F-4D97-AF65-F5344CB8AC3E}">
        <p14:creationId xmlns:p14="http://schemas.microsoft.com/office/powerpoint/2010/main" val="21966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15562"/>
            <a:ext cx="8460000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Plan Module 1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CB3C7777-2334-4391-9C62-3213EAF2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000" y="2276872"/>
            <a:ext cx="8460000" cy="4752528"/>
          </a:xfrm>
        </p:spPr>
        <p:txBody>
          <a:bodyPr/>
          <a:lstStyle/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Objectifs de l’Appui Budgétaire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Trois types de contrats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Valeurs fondamentales et approche fondée sur les droits de l’homme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Logique d’intervention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i="0" dirty="0">
                <a:solidFill>
                  <a:srgbClr val="004494"/>
                </a:solidFill>
              </a:rPr>
              <a:t>Mesures complémentaires</a:t>
            </a:r>
          </a:p>
          <a:p>
            <a:pPr marL="360363" indent="-360363">
              <a:spcBef>
                <a:spcPts val="1200"/>
              </a:spcBef>
              <a:spcAft>
                <a:spcPts val="1200"/>
              </a:spcAft>
              <a:buClrTx/>
              <a:buFontTx/>
              <a:buAutoNum type="arabicPeriod"/>
            </a:pPr>
            <a:r>
              <a:rPr lang="fr-BE" sz="2000" b="1" i="0" cap="all" dirty="0">
                <a:solidFill>
                  <a:srgbClr val="C00000"/>
                </a:solidFill>
              </a:rPr>
              <a:t>Appui à la gouvernance des AB</a:t>
            </a:r>
          </a:p>
        </p:txBody>
      </p:sp>
      <p:sp>
        <p:nvSpPr>
          <p:cNvPr id="48" name="Espace réservé du numéro de diapositive 9">
            <a:extLst>
              <a:ext uri="{FF2B5EF4-FFF2-40B4-BE49-F238E27FC236}">
                <a16:creationId xmlns:a16="http://schemas.microsoft.com/office/drawing/2014/main" id="{9E6C56E6-8C19-415C-8560-1960B818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28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2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fr-BE" sz="2400" cap="all">
                <a:solidFill>
                  <a:srgbClr val="004494"/>
                </a:solidFill>
                <a:latin typeface="+mn-lt"/>
              </a:rPr>
              <a:t>Rôles et responsabilités (DEVCO)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5" y="2060848"/>
            <a:ext cx="846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Les Délégations </a:t>
            </a:r>
            <a:r>
              <a:rPr lang="fr-BE" sz="1800" b="0" dirty="0">
                <a:solidFill>
                  <a:srgbClr val="004494"/>
                </a:solidFill>
              </a:rPr>
              <a:t>préparent, mènent le dialogue sur les politiques, suivent (évaluation de la performance) et rapportent. 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Les Directeurs géographiques </a:t>
            </a:r>
            <a:r>
              <a:rPr lang="fr-BE" sz="1800" b="0" dirty="0">
                <a:solidFill>
                  <a:srgbClr val="004494"/>
                </a:solidFill>
              </a:rPr>
              <a:t>sont responsables des AB dans leur région (gestion centralisée). 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Le SEAE et les directions thématiques </a:t>
            </a:r>
            <a:r>
              <a:rPr lang="fr-BE" sz="1800" b="0" dirty="0">
                <a:solidFill>
                  <a:srgbClr val="004494"/>
                </a:solidFill>
              </a:rPr>
              <a:t>assurent la cohérence globale. </a:t>
            </a:r>
          </a:p>
          <a:p>
            <a:pPr marL="355600" lvl="1" indent="-355600" defTabSz="4572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Les unités “budget support” </a:t>
            </a:r>
            <a:r>
              <a:rPr lang="fr-BE" sz="1800" b="0" dirty="0">
                <a:solidFill>
                  <a:srgbClr val="004494"/>
                </a:solidFill>
              </a:rPr>
              <a:t>de DEVCO / NEAR assurent un soutien qualité, conseillent, orientent sur les conditions de décaissement, examinent les dossiers de décaissements.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29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36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359578"/>
            <a:ext cx="8460000" cy="773278"/>
          </a:xfrm>
        </p:spPr>
        <p:txBody>
          <a:bodyPr/>
          <a:lstStyle/>
          <a:p>
            <a:pPr marL="0"/>
            <a:r>
              <a:rPr lang="fr-BE" sz="2400" cap="all" dirty="0">
                <a:solidFill>
                  <a:srgbClr val="004494"/>
                </a:solidFill>
                <a:latin typeface="+mn-lt"/>
              </a:rPr>
              <a:t>Consensus Européen </a:t>
            </a:r>
            <a:br>
              <a:rPr lang="fr-BE" sz="2400" cap="all" dirty="0">
                <a:solidFill>
                  <a:srgbClr val="004494"/>
                </a:solidFill>
                <a:latin typeface="+mn-lt"/>
              </a:rPr>
            </a:br>
            <a:r>
              <a:rPr lang="fr-BE" sz="2400" cap="all" dirty="0">
                <a:solidFill>
                  <a:srgbClr val="004494"/>
                </a:solidFill>
                <a:latin typeface="+mn-lt"/>
              </a:rPr>
              <a:t>pour le Développement - 2017 </a:t>
            </a: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FDCCA41B-95C8-4730-B7F7-341A48A35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2000" y="2204864"/>
            <a:ext cx="7380000" cy="4338686"/>
          </a:xfrm>
          <a:prstGeom prst="rect">
            <a:avLst/>
          </a:prstGeom>
          <a:ln>
            <a:solidFill>
              <a:srgbClr val="0F5494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kstvak 5">
            <a:extLst>
              <a:ext uri="{FF2B5EF4-FFF2-40B4-BE49-F238E27FC236}">
                <a16:creationId xmlns:a16="http://schemas.microsoft.com/office/drawing/2014/main" id="{3661D2AE-8AC4-4494-815E-86D827112A95}"/>
              </a:ext>
            </a:extLst>
          </p:cNvPr>
          <p:cNvSpPr txBox="1"/>
          <p:nvPr/>
        </p:nvSpPr>
        <p:spPr>
          <a:xfrm flipH="1">
            <a:off x="882000" y="5744040"/>
            <a:ext cx="7380000" cy="781304"/>
          </a:xfrm>
          <a:prstGeom prst="rect">
            <a:avLst/>
          </a:prstGeom>
          <a:solidFill>
            <a:srgbClr val="0F549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BE" sz="1400" b="1" dirty="0">
                <a:solidFill>
                  <a:schemeClr val="bg1"/>
                </a:solidFill>
                <a:latin typeface="+mn-lt"/>
              </a:rPr>
              <a:t>Programmation conjointe, actions conjointes, et aussi :</a:t>
            </a:r>
          </a:p>
          <a:p>
            <a:pPr algn="ctr">
              <a:lnSpc>
                <a:spcPct val="110000"/>
              </a:lnSpc>
            </a:pPr>
            <a:r>
              <a:rPr lang="fr-BE" sz="1400" dirty="0">
                <a:solidFill>
                  <a:schemeClr val="bg1"/>
                </a:solidFill>
                <a:latin typeface="+mn-lt"/>
              </a:rPr>
              <a:t>“</a:t>
            </a:r>
            <a:r>
              <a:rPr lang="fr-BE" sz="1400" i="1" dirty="0">
                <a:solidFill>
                  <a:schemeClr val="bg1"/>
                </a:solidFill>
                <a:latin typeface="+mn-lt"/>
              </a:rPr>
              <a:t>L’Union européenne et ses États membres doivent être unis dans la diversité, en tirant parti d’une variété d’expériences et d’approches…”.</a:t>
            </a:r>
          </a:p>
        </p:txBody>
      </p:sp>
      <p:sp>
        <p:nvSpPr>
          <p:cNvPr id="13" name="Espace réservé du numéro de diapositive 9">
            <a:extLst>
              <a:ext uri="{FF2B5EF4-FFF2-40B4-BE49-F238E27FC236}">
                <a16:creationId xmlns:a16="http://schemas.microsoft.com/office/drawing/2014/main" id="{77731610-4049-4A8C-9133-D7C93B0E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3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2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183033-5B6E-4D16-9485-9132F83C59CD}"/>
              </a:ext>
            </a:extLst>
          </p:cNvPr>
          <p:cNvSpPr/>
          <p:nvPr/>
        </p:nvSpPr>
        <p:spPr bwMode="auto">
          <a:xfrm>
            <a:off x="140512" y="2833272"/>
            <a:ext cx="4140000" cy="18773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2D9E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11" name="Espace réservé du numéro de diapositive 9">
            <a:extLst>
              <a:ext uri="{FF2B5EF4-FFF2-40B4-BE49-F238E27FC236}">
                <a16:creationId xmlns:a16="http://schemas.microsoft.com/office/drawing/2014/main" id="{733DD0CE-95ED-4F4E-9659-A63BC560D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30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54795-A1CE-4AC4-B5B7-83E8C665DAC4}"/>
              </a:ext>
            </a:extLst>
          </p:cNvPr>
          <p:cNvSpPr/>
          <p:nvPr/>
        </p:nvSpPr>
        <p:spPr bwMode="auto">
          <a:xfrm>
            <a:off x="4832465" y="2833272"/>
            <a:ext cx="4140000" cy="187736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582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B64622E-CAE2-47E9-A7DE-A7783A03FAC8}"/>
              </a:ext>
            </a:extLst>
          </p:cNvPr>
          <p:cNvSpPr txBox="1"/>
          <p:nvPr/>
        </p:nvSpPr>
        <p:spPr>
          <a:xfrm>
            <a:off x="4832465" y="3140968"/>
            <a:ext cx="41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>
                <a:solidFill>
                  <a:srgbClr val="F5823C"/>
                </a:solidFill>
                <a:latin typeface="+mn-lt"/>
              </a:rPr>
              <a:t>Présidé par le Directeur général NEAR, cadres dirigeants, directeurs géographiques, parfois unités thématiques, SEAE, DG ECFIN</a:t>
            </a:r>
          </a:p>
          <a:p>
            <a:pPr algn="ctr"/>
            <a:r>
              <a:rPr lang="fr-BE" sz="1600" b="1" dirty="0">
                <a:solidFill>
                  <a:srgbClr val="F5823C"/>
                </a:solidFill>
                <a:latin typeface="+mn-lt"/>
              </a:rPr>
              <a:t>NEAR A4 = secrétariat</a:t>
            </a:r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1D3FE135-CF23-4EC5-A46A-3E5D679143FD}"/>
              </a:ext>
            </a:extLst>
          </p:cNvPr>
          <p:cNvSpPr/>
          <p:nvPr/>
        </p:nvSpPr>
        <p:spPr bwMode="auto">
          <a:xfrm rot="16200000">
            <a:off x="1634450" y="422897"/>
            <a:ext cx="1152126" cy="4139999"/>
          </a:xfrm>
          <a:prstGeom prst="homePlate">
            <a:avLst/>
          </a:prstGeom>
          <a:solidFill>
            <a:srgbClr val="2D9E48"/>
          </a:solidFill>
          <a:ln w="9525" cap="flat" cmpd="sng" algn="ctr">
            <a:solidFill>
              <a:srgbClr val="2D9E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0" name="Flèche : pentagone 19">
            <a:extLst>
              <a:ext uri="{FF2B5EF4-FFF2-40B4-BE49-F238E27FC236}">
                <a16:creationId xmlns:a16="http://schemas.microsoft.com/office/drawing/2014/main" id="{E6C837C1-837C-431B-8150-0EE8303B1BAA}"/>
              </a:ext>
            </a:extLst>
          </p:cNvPr>
          <p:cNvSpPr/>
          <p:nvPr/>
        </p:nvSpPr>
        <p:spPr bwMode="auto">
          <a:xfrm rot="16200000">
            <a:off x="6326401" y="422897"/>
            <a:ext cx="1152128" cy="4140000"/>
          </a:xfrm>
          <a:prstGeom prst="homePlate">
            <a:avLst/>
          </a:prstGeom>
          <a:solidFill>
            <a:srgbClr val="F5823C"/>
          </a:solidFill>
          <a:ln w="9525" cap="flat" cmpd="sng" algn="ctr">
            <a:solidFill>
              <a:srgbClr val="F582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n-lt"/>
            </a:endParaRPr>
          </a:p>
        </p:txBody>
      </p:sp>
      <p:sp>
        <p:nvSpPr>
          <p:cNvPr id="29" name="Espace réservé du contenu 8">
            <a:extLst>
              <a:ext uri="{FF2B5EF4-FFF2-40B4-BE49-F238E27FC236}">
                <a16:creationId xmlns:a16="http://schemas.microsoft.com/office/drawing/2014/main" id="{17EE0EA7-97CA-4C48-8493-09B9FA04A713}"/>
              </a:ext>
            </a:extLst>
          </p:cNvPr>
          <p:cNvSpPr txBox="1">
            <a:spLocks/>
          </p:cNvSpPr>
          <p:nvPr/>
        </p:nvSpPr>
        <p:spPr>
          <a:xfrm>
            <a:off x="140512" y="2204907"/>
            <a:ext cx="4140000" cy="360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800" b="1" i="0" kern="0">
                <a:solidFill>
                  <a:schemeClr val="bg1"/>
                </a:solidFill>
                <a:latin typeface="+mn-lt"/>
              </a:rPr>
              <a:t>DG </a:t>
            </a:r>
            <a:r>
              <a:rPr lang="fr-BE" sz="1600" b="1" i="0" kern="0">
                <a:solidFill>
                  <a:schemeClr val="bg1"/>
                </a:solidFill>
                <a:latin typeface="+mn-lt"/>
              </a:rPr>
              <a:t>DEVCO </a:t>
            </a:r>
          </a:p>
          <a:p>
            <a:pPr marL="0" indent="0" algn="ctr">
              <a:buNone/>
            </a:pPr>
            <a:r>
              <a:rPr lang="fr-BE" sz="1400" b="1" i="0" kern="0">
                <a:solidFill>
                  <a:schemeClr val="bg1"/>
                </a:solidFill>
                <a:latin typeface="+mn-lt"/>
              </a:rPr>
              <a:t>Comité de pilotage de l’appui budgétaire (BSSC)</a:t>
            </a:r>
            <a:endParaRPr lang="fr-BE" sz="1600" b="1" i="0" ker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Espace réservé du contenu 8">
            <a:extLst>
              <a:ext uri="{FF2B5EF4-FFF2-40B4-BE49-F238E27FC236}">
                <a16:creationId xmlns:a16="http://schemas.microsoft.com/office/drawing/2014/main" id="{1507A73F-C2A9-46A1-8C25-343BCABA2CD7}"/>
              </a:ext>
            </a:extLst>
          </p:cNvPr>
          <p:cNvSpPr txBox="1">
            <a:spLocks/>
          </p:cNvSpPr>
          <p:nvPr/>
        </p:nvSpPr>
        <p:spPr>
          <a:xfrm>
            <a:off x="4832465" y="2204907"/>
            <a:ext cx="4140000" cy="3600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>
                <a:solidFill>
                  <a:schemeClr val="bg1"/>
                </a:solidFill>
                <a:latin typeface="+mn-lt"/>
              </a:rPr>
              <a:t>DG NEAR</a:t>
            </a:r>
          </a:p>
          <a:p>
            <a:pPr marL="0" indent="0" algn="ctr">
              <a:buNone/>
            </a:pPr>
            <a:r>
              <a:rPr lang="fr-BE" sz="1400" b="1" i="0" kern="0">
                <a:solidFill>
                  <a:schemeClr val="bg1"/>
                </a:solidFill>
                <a:latin typeface="+mn-lt"/>
              </a:rPr>
              <a:t>Comité de pilotage de </a:t>
            </a:r>
          </a:p>
          <a:p>
            <a:pPr marL="0" indent="0" algn="ctr">
              <a:buNone/>
            </a:pPr>
            <a:r>
              <a:rPr lang="fr-BE" sz="1400" b="1" i="0" kern="0">
                <a:solidFill>
                  <a:schemeClr val="bg1"/>
                </a:solidFill>
                <a:latin typeface="+mn-lt"/>
              </a:rPr>
              <a:t>l’aide financière (FAST)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9F42030-06A8-4F0D-9E03-770978593601}"/>
              </a:ext>
            </a:extLst>
          </p:cNvPr>
          <p:cNvSpPr txBox="1"/>
          <p:nvPr/>
        </p:nvSpPr>
        <p:spPr>
          <a:xfrm>
            <a:off x="140512" y="3140971"/>
            <a:ext cx="414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defRPr/>
            </a:pPr>
            <a:r>
              <a:rPr lang="fr-BE" sz="1600" b="1" dirty="0">
                <a:solidFill>
                  <a:srgbClr val="2D9E48"/>
                </a:solidFill>
                <a:latin typeface="+mn-lt"/>
              </a:rPr>
              <a:t>Présidé par le Directeur Général DEVCO, cadres dirigeants, SEAE, autres selon les besoins. DEVCO A4 = secrétariat</a:t>
            </a:r>
          </a:p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defRPr/>
            </a:pPr>
            <a:endParaRPr lang="fr-BE" sz="1600" dirty="0">
              <a:solidFill>
                <a:srgbClr val="2D9E48"/>
              </a:solidFill>
              <a:latin typeface="+mn-lt"/>
            </a:endParaRPr>
          </a:p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89C765"/>
              </a:buClr>
              <a:defRPr/>
            </a:pPr>
            <a:endParaRPr lang="fr-BE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05E2DDB-2FBB-49C5-81D0-B9A5CC69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fr-BE" altLang="es-ES" sz="2400" cap="all">
                <a:solidFill>
                  <a:srgbClr val="004494"/>
                </a:solidFill>
                <a:latin typeface="+mn-lt"/>
              </a:rPr>
              <a:t>Structure de gouvernance des AB UE</a:t>
            </a:r>
            <a:endParaRPr lang="fr-BE" sz="2400" cap="all">
              <a:solidFill>
                <a:srgbClr val="004494"/>
              </a:solidFill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E6471D-605F-4B42-9FE1-2026C7D86899}"/>
              </a:ext>
            </a:extLst>
          </p:cNvPr>
          <p:cNvSpPr txBox="1"/>
          <p:nvPr/>
        </p:nvSpPr>
        <p:spPr>
          <a:xfrm>
            <a:off x="140512" y="4904000"/>
            <a:ext cx="8831953" cy="1477328"/>
          </a:xfrm>
          <a:prstGeom prst="rect">
            <a:avLst/>
          </a:prstGeom>
          <a:solidFill>
            <a:schemeClr val="bg1"/>
          </a:solidFill>
          <a:ln>
            <a:solidFill>
              <a:srgbClr val="0F5494"/>
            </a:solidFill>
          </a:ln>
          <a:effectLst>
            <a:outerShdw dist="38100" dir="2700000" algn="tl" rotWithShape="0">
              <a:srgbClr val="0F5494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55600" lvl="1" indent="-355600">
              <a:spcBef>
                <a:spcPts val="1200"/>
              </a:spcBef>
              <a:spcAft>
                <a:spcPts val="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sz="1400" b="1" dirty="0">
                <a:solidFill>
                  <a:srgbClr val="004494"/>
                </a:solidFill>
                <a:latin typeface="+mn-lt"/>
              </a:rPr>
              <a:t>Renforce le dialogue sur les politiques ; renforce la gestion des risques et les mécanismes d’atténuation du risque.</a:t>
            </a:r>
          </a:p>
          <a:p>
            <a:pPr marL="355600" lvl="1" indent="-355600">
              <a:spcBef>
                <a:spcPts val="1200"/>
              </a:spcBef>
              <a:spcAft>
                <a:spcPts val="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sz="1400" b="1" dirty="0">
                <a:solidFill>
                  <a:srgbClr val="004494"/>
                </a:solidFill>
                <a:latin typeface="+mn-lt"/>
              </a:rPr>
              <a:t>Fournit un pilotage politique et stratégique continu des AB au décideurs et au Commissaire</a:t>
            </a:r>
          </a:p>
          <a:p>
            <a:pPr marL="355600" lvl="1" indent="-355600">
              <a:spcBef>
                <a:spcPts val="1200"/>
              </a:spcBef>
              <a:spcAft>
                <a:spcPts val="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sz="1400" b="1" dirty="0">
                <a:solidFill>
                  <a:srgbClr val="004494"/>
                </a:solidFill>
                <a:latin typeface="+mn-lt"/>
              </a:rPr>
              <a:t>Assure la cohérence des politiques entre les pays et régions. </a:t>
            </a:r>
          </a:p>
        </p:txBody>
      </p:sp>
    </p:spTree>
    <p:extLst>
      <p:ext uri="{BB962C8B-B14F-4D97-AF65-F5344CB8AC3E}">
        <p14:creationId xmlns:p14="http://schemas.microsoft.com/office/powerpoint/2010/main" val="121189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3" grpId="0"/>
      <p:bldP spid="14" grpId="0" animBg="1"/>
      <p:bldP spid="20" grpId="0" animBg="1"/>
      <p:bldP spid="29" grpId="0"/>
      <p:bldP spid="31" grpId="0"/>
      <p:bldP spid="32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fr-BE" sz="2400" cap="all">
                <a:solidFill>
                  <a:srgbClr val="004494"/>
                </a:solidFill>
                <a:latin typeface="+mn-lt"/>
              </a:rPr>
              <a:t>Tâches clés du BSSC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5" y="2132856"/>
            <a:ext cx="846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 defTabSz="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Evaluation des conditions préalables et des valeurs fondamentales pour les nouveaux C-ODD </a:t>
            </a:r>
            <a:r>
              <a:rPr lang="fr-BE" sz="1800" b="0" dirty="0">
                <a:solidFill>
                  <a:srgbClr val="004494"/>
                </a:solidFill>
              </a:rPr>
              <a:t>(pré-identification)</a:t>
            </a:r>
          </a:p>
          <a:p>
            <a:pPr marL="355600" lvl="1" indent="-355600" defTabSz="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Examen des Cadres de gestion des risques et accords sur les pays ou les opérations, nécessitant l’examen du BSSC</a:t>
            </a:r>
          </a:p>
          <a:p>
            <a:pPr marL="355600" lvl="1" indent="-355600" defTabSz="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Approbation des nouveaux contrats d’AB soumis à l’examen du BSSC</a:t>
            </a:r>
          </a:p>
          <a:p>
            <a:pPr marL="355600" lvl="1" indent="-355600" defTabSz="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Approbation des décaissements soumis à l’examen du BSSC</a:t>
            </a:r>
          </a:p>
          <a:p>
            <a:pPr marL="355600" lvl="1" indent="-355600" defTabSz="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Pct val="75000"/>
              <a:buFont typeface="EC Square Sans Pro" panose="020B0506040000020004" pitchFamily="34" charset="0"/>
              <a:buChar char="‣"/>
              <a:defRPr/>
            </a:pPr>
            <a:r>
              <a:rPr lang="fr-BE" sz="1800" dirty="0">
                <a:solidFill>
                  <a:srgbClr val="004494"/>
                </a:solidFill>
              </a:rPr>
              <a:t>Discussion stratégique sur les portefeuilles pays d’AB (une fois par an)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fr-BE" sz="1100" b="1" smtClean="0">
                <a:solidFill>
                  <a:schemeClr val="bg1"/>
                </a:solidFill>
                <a:latin typeface="+mn-lt"/>
              </a:rPr>
              <a:pPr/>
              <a:t>31</a:t>
            </a:fld>
            <a:endParaRPr lang="fr-BE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82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3D59D5-FDBC-4BB9-A7AE-938E12A70C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5594" y="2636912"/>
            <a:ext cx="8532812" cy="23050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>
              <a:defRPr/>
            </a:pPr>
            <a:r>
              <a:rPr lang="fr-BE" sz="3600"/>
              <a:t>Merci de votre attention</a:t>
            </a:r>
          </a:p>
          <a:p>
            <a:pPr algn="ctr" eaLnBrk="1" hangingPunct="1">
              <a:defRPr/>
            </a:pPr>
            <a:endParaRPr lang="fr-BE" sz="3600"/>
          </a:p>
        </p:txBody>
      </p:sp>
    </p:spTree>
    <p:extLst>
      <p:ext uri="{BB962C8B-B14F-4D97-AF65-F5344CB8AC3E}">
        <p14:creationId xmlns:p14="http://schemas.microsoft.com/office/powerpoint/2010/main" val="147144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fr-BE" altLang="es-ES" sz="2800" cap="all" dirty="0">
                <a:solidFill>
                  <a:srgbClr val="004494"/>
                </a:solidFill>
                <a:latin typeface="+mn-lt"/>
              </a:rPr>
              <a:t>Justification</a:t>
            </a:r>
            <a:endParaRPr lang="fr-BE" sz="2800" cap="all" dirty="0">
              <a:solidFill>
                <a:srgbClr val="004494"/>
              </a:solidFill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00" y="1942886"/>
            <a:ext cx="8460000" cy="494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F5494"/>
              </a:buClr>
              <a:buFont typeface="Wingdings" panose="05000000000000000000" pitchFamily="2" charset="2"/>
              <a:buNone/>
            </a:pPr>
            <a:r>
              <a:rPr lang="fr-BE" altLang="es-ES" sz="1800" b="1" i="0" kern="0" dirty="0">
                <a:solidFill>
                  <a:srgbClr val="004494"/>
                </a:solidFill>
              </a:rPr>
              <a:t>L’AB est fourni en tant que « vecteur du changement » pour répondre à 5 défis : 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Font typeface="+mj-lt"/>
              <a:buAutoNum type="arabicPeriod"/>
              <a:defRPr/>
            </a:pPr>
            <a:r>
              <a:rPr lang="fr-BE" altLang="es-ES" sz="1600" b="0" dirty="0">
                <a:solidFill>
                  <a:srgbClr val="004494"/>
                </a:solidFill>
                <a:latin typeface="+mj-lt"/>
              </a:rPr>
              <a:t>Améliorer la GFP, la stabilité macroéconomique, une croissance durable et inclusive, la lutte contre la corruption et la fraude.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Font typeface="+mj-lt"/>
              <a:buAutoNum type="arabicPeriod"/>
              <a:defRPr/>
            </a:pPr>
            <a:r>
              <a:rPr lang="fr-BE" altLang="es-ES" sz="1600" b="0" dirty="0">
                <a:solidFill>
                  <a:srgbClr val="004494"/>
                </a:solidFill>
                <a:latin typeface="+mj-lt"/>
              </a:rPr>
              <a:t>Promouvoir les réformes sectorielles et améliorer la prestation des services.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Font typeface="+mj-lt"/>
              <a:buAutoNum type="arabicPeriod"/>
              <a:defRPr/>
            </a:pPr>
            <a:r>
              <a:rPr lang="fr-BE" altLang="es-ES" sz="1600" b="0" dirty="0">
                <a:solidFill>
                  <a:srgbClr val="004494"/>
                </a:solidFill>
                <a:latin typeface="+mj-lt"/>
              </a:rPr>
              <a:t>Appuyer la consolidation des Etats et la résilience dans les Etats fragiles, répondre aux défis de développement dans les PEID et PTOMs.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Font typeface="+mj-lt"/>
              <a:buAutoNum type="arabicPeriod"/>
              <a:defRPr/>
            </a:pPr>
            <a:r>
              <a:rPr lang="fr-BE" altLang="es-ES" sz="1600" b="0" dirty="0">
                <a:solidFill>
                  <a:srgbClr val="004494"/>
                </a:solidFill>
                <a:latin typeface="+mj-lt"/>
              </a:rPr>
              <a:t>Améliorer la mobilisation des ressources financières nationales (et réduire la dépendance à l’aide).</a:t>
            </a: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Font typeface="+mj-lt"/>
              <a:buAutoNum type="arabicPeriod"/>
              <a:defRPr/>
            </a:pPr>
            <a:r>
              <a:rPr lang="fr-BE" altLang="es-ES" sz="1600" b="0" dirty="0">
                <a:solidFill>
                  <a:srgbClr val="004494"/>
                </a:solidFill>
                <a:latin typeface="+mj-lt"/>
              </a:rPr>
              <a:t>Promouvoir les droits de l’homme, les valeurs démocratiques, des sociétés pacifiques et l’égalité entre les hommes et les femmes.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F5494"/>
              </a:buClr>
              <a:buFontTx/>
              <a:buNone/>
            </a:pPr>
            <a:r>
              <a:rPr lang="fr-BE" altLang="es-ES" sz="1400" kern="0" dirty="0">
                <a:solidFill>
                  <a:srgbClr val="004494"/>
                </a:solidFill>
              </a:rPr>
              <a:t>Com (2011) 638/2 - Lignes directrices 2017</a:t>
            </a:r>
          </a:p>
        </p:txBody>
      </p:sp>
      <p:sp>
        <p:nvSpPr>
          <p:cNvPr id="12" name="Espace réservé du numéro de diapositive 9">
            <a:extLst>
              <a:ext uri="{FF2B5EF4-FFF2-40B4-BE49-F238E27FC236}">
                <a16:creationId xmlns:a16="http://schemas.microsoft.com/office/drawing/2014/main" id="{DA0CFD1C-1453-4FF3-AC7C-C31D8A43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4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62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238026"/>
            <a:ext cx="8460000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Objectifs généraux des AB UE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467D5D-AA67-4739-8709-FDB0DC9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45" y="2204864"/>
            <a:ext cx="8460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55600" lvl="1" indent="-3556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Éradication de la pauvreté et réduction des inégalités </a:t>
            </a:r>
            <a:r>
              <a:rPr lang="fr-BE" b="0" dirty="0">
                <a:solidFill>
                  <a:srgbClr val="004494"/>
                </a:solidFill>
                <a:latin typeface="+mj-lt"/>
              </a:rPr>
              <a:t>(&gt; objectif premier)</a:t>
            </a:r>
          </a:p>
          <a:p>
            <a:pPr marL="355600" lvl="1" indent="-3556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Promotion d’une croissance économique durable et inclusive et création d’emplois</a:t>
            </a:r>
          </a:p>
          <a:p>
            <a:pPr marL="355600" lvl="1" indent="-3556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Consolidation des démocraties, de sociétés pacifiques et promotion de l’égalité des genres</a:t>
            </a:r>
          </a:p>
          <a:p>
            <a:pPr marL="355600" lvl="1" indent="-355600" eaLnBrk="1" hangingPunct="1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Clr>
                <a:srgbClr val="004494"/>
              </a:buClr>
              <a:buFont typeface="EC Square Sans Pro" panose="020B0506040000020004" pitchFamily="34" charset="0"/>
              <a:buChar char="‣"/>
              <a:defRPr/>
            </a:pPr>
            <a:r>
              <a:rPr lang="fr-BE" dirty="0">
                <a:solidFill>
                  <a:srgbClr val="004494"/>
                </a:solidFill>
                <a:latin typeface="+mj-lt"/>
              </a:rPr>
              <a:t>Impacts sectoriels</a:t>
            </a:r>
            <a:endParaRPr lang="fr-BE" altLang="es-ES" dirty="0">
              <a:solidFill>
                <a:srgbClr val="004494"/>
              </a:solidFill>
              <a:latin typeface="+mj-lt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F145ABD-FA89-4BDB-A080-61057BC5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5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1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BD6EEC0B-12C1-4E1B-A12A-CE793A94E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2000" y="1584331"/>
            <a:ext cx="8640000" cy="3952798"/>
          </a:xfrm>
          <a:prstGeom prst="rect">
            <a:avLst/>
          </a:prstGeom>
        </p:spPr>
      </p:pic>
      <p:sp>
        <p:nvSpPr>
          <p:cNvPr id="9" name="Vermenigvuldigingsteken 5">
            <a:extLst>
              <a:ext uri="{FF2B5EF4-FFF2-40B4-BE49-F238E27FC236}">
                <a16:creationId xmlns:a16="http://schemas.microsoft.com/office/drawing/2014/main" id="{DB1A3B98-C7AB-43FD-91AD-477407322BC7}"/>
              </a:ext>
            </a:extLst>
          </p:cNvPr>
          <p:cNvSpPr/>
          <p:nvPr/>
        </p:nvSpPr>
        <p:spPr bwMode="auto">
          <a:xfrm>
            <a:off x="2772000" y="1593256"/>
            <a:ext cx="3600000" cy="4140000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highlight>
                <a:srgbClr val="FFFF00"/>
              </a:highlight>
              <a:latin typeface="+mn-lt"/>
            </a:endParaRPr>
          </a:p>
        </p:txBody>
      </p:sp>
      <p:sp>
        <p:nvSpPr>
          <p:cNvPr id="12" name="Espace réservé du numéro de diapositive 9">
            <a:extLst>
              <a:ext uri="{FF2B5EF4-FFF2-40B4-BE49-F238E27FC236}">
                <a16:creationId xmlns:a16="http://schemas.microsoft.com/office/drawing/2014/main" id="{09F5EE69-2767-4594-A2E3-F73087D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6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94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2" y="1238026"/>
            <a:ext cx="8451018" cy="773278"/>
          </a:xfrm>
        </p:spPr>
        <p:txBody>
          <a:bodyPr/>
          <a:lstStyle/>
          <a:p>
            <a:pPr marL="0"/>
            <a:r>
              <a:rPr lang="fr-BE" sz="2800" cap="all" dirty="0">
                <a:solidFill>
                  <a:srgbClr val="004494"/>
                </a:solidFill>
                <a:latin typeface="+mn-lt"/>
              </a:rPr>
              <a:t>Approche UE de l’AB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68AAD-9EBA-4DD5-BB29-250DB454F289}"/>
              </a:ext>
            </a:extLst>
          </p:cNvPr>
          <p:cNvSpPr txBox="1"/>
          <p:nvPr/>
        </p:nvSpPr>
        <p:spPr>
          <a:xfrm>
            <a:off x="350982" y="2103232"/>
            <a:ext cx="42814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1800" b="1" noProof="0" dirty="0">
                <a:solidFill>
                  <a:srgbClr val="004494"/>
                </a:solidFill>
                <a:latin typeface="+mn-lt"/>
                <a:cs typeface="Tw Cen MT"/>
              </a:rPr>
              <a:t>L’Appui Budgétaire est une modalité d’aide 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+mn-lt"/>
                <a:ea typeface="+mn-ea"/>
                <a:cs typeface="Tw Cen MT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+mn-lt"/>
                <a:ea typeface="+mn-ea"/>
                <a:cs typeface="Tw Cen MT"/>
              </a:rPr>
              <a:t>Il est</a:t>
            </a:r>
            <a:r>
              <a:rPr lang="fr-BE" sz="1800" dirty="0">
                <a:solidFill>
                  <a:srgbClr val="004494"/>
                </a:solidFill>
                <a:latin typeface="+mn-lt"/>
                <a:cs typeface="Tw Cen MT"/>
              </a:rPr>
              <a:t> un moyen efficace d’appui aux politiques nationales et sectorielles.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srgbClr val="004494"/>
              </a:solidFill>
              <a:effectLst/>
              <a:uLnTx/>
              <a:uFillTx/>
              <a:latin typeface="+mn-lt"/>
              <a:cs typeface="Tw Cen 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04494"/>
                </a:solidFill>
                <a:effectLst/>
                <a:uLnTx/>
                <a:uFillTx/>
                <a:latin typeface="+mn-lt"/>
                <a:ea typeface="+mn-ea"/>
                <a:cs typeface="Tw Cen MT"/>
              </a:rPr>
              <a:t>Il implique :</a:t>
            </a:r>
          </a:p>
          <a:p>
            <a:pPr marL="171450" marR="0" lvl="1" indent="-17145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Tx/>
              <a:buFont typeface="EC Square Sans Pro" panose="020B0506040000020004" pitchFamily="34" charset="0"/>
              <a:buChar char="‣"/>
              <a:tabLst/>
              <a:defRPr/>
            </a:pPr>
            <a:r>
              <a:rPr lang="fr-BE" sz="1600" b="1" dirty="0">
                <a:solidFill>
                  <a:srgbClr val="004494"/>
                </a:solidFill>
                <a:latin typeface="+mj-lt"/>
              </a:rPr>
              <a:t>Transferts financiers</a:t>
            </a:r>
          </a:p>
          <a:p>
            <a:pPr marL="171450" marR="0" lvl="1" indent="-17145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Tx/>
              <a:buFont typeface="EC Square Sans Pro" panose="020B0506040000020004" pitchFamily="34" charset="0"/>
              <a:buChar char="‣"/>
              <a:tabLst/>
              <a:defRPr/>
            </a:pPr>
            <a:r>
              <a:rPr lang="fr-BE" sz="1600" b="1" dirty="0">
                <a:solidFill>
                  <a:srgbClr val="004494"/>
                </a:solidFill>
                <a:latin typeface="+mj-lt"/>
              </a:rPr>
              <a:t>Dialogue </a:t>
            </a:r>
          </a:p>
          <a:p>
            <a:pPr marL="171450" marR="0" lvl="1" indent="-17145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Tx/>
              <a:buFont typeface="EC Square Sans Pro" panose="020B0506040000020004" pitchFamily="34" charset="0"/>
              <a:buChar char="‣"/>
              <a:tabLst/>
              <a:defRPr/>
            </a:pPr>
            <a:r>
              <a:rPr lang="fr-BE" sz="1600" b="1" dirty="0">
                <a:solidFill>
                  <a:srgbClr val="004494"/>
                </a:solidFill>
                <a:latin typeface="+mj-lt"/>
              </a:rPr>
              <a:t>Evaluation de la performance</a:t>
            </a:r>
          </a:p>
          <a:p>
            <a:pPr marL="171450" marR="0" lvl="1" indent="-171450" defTabSz="91440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004494"/>
              </a:buClr>
              <a:buSzTx/>
              <a:buFont typeface="EC Square Sans Pro" panose="020B0506040000020004" pitchFamily="34" charset="0"/>
              <a:buChar char="‣"/>
              <a:tabLst/>
              <a:defRPr/>
            </a:pPr>
            <a:r>
              <a:rPr lang="fr-BE" sz="1600" b="1" dirty="0">
                <a:solidFill>
                  <a:srgbClr val="004494"/>
                </a:solidFill>
                <a:latin typeface="+mj-lt"/>
              </a:rPr>
              <a:t>Renforcement de capacités</a:t>
            </a:r>
          </a:p>
        </p:txBody>
      </p:sp>
      <p:sp>
        <p:nvSpPr>
          <p:cNvPr id="22" name="Espace réservé du numéro de diapositive 9">
            <a:extLst>
              <a:ext uri="{FF2B5EF4-FFF2-40B4-BE49-F238E27FC236}">
                <a16:creationId xmlns:a16="http://schemas.microsoft.com/office/drawing/2014/main" id="{A7E11C4F-07FB-43BB-9AFB-81916BA7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7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08CF65-3A96-4DA7-BB54-63ACABA56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44824"/>
            <a:ext cx="4437041" cy="4752441"/>
          </a:xfrm>
          <a:prstGeom prst="rect">
            <a:avLst/>
          </a:prstGeom>
        </p:spPr>
      </p:pic>
      <p:sp>
        <p:nvSpPr>
          <p:cNvPr id="26" name="Espace réservé du contenu 8">
            <a:extLst>
              <a:ext uri="{FF2B5EF4-FFF2-40B4-BE49-F238E27FC236}">
                <a16:creationId xmlns:a16="http://schemas.microsoft.com/office/drawing/2014/main" id="{F4EF3981-8F93-47A9-9E8A-49294095982D}"/>
              </a:ext>
            </a:extLst>
          </p:cNvPr>
          <p:cNvSpPr txBox="1">
            <a:spLocks/>
          </p:cNvSpPr>
          <p:nvPr/>
        </p:nvSpPr>
        <p:spPr>
          <a:xfrm>
            <a:off x="4499992" y="1976831"/>
            <a:ext cx="2016224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Dialogue sur</a:t>
            </a:r>
          </a:p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les politiques</a:t>
            </a:r>
          </a:p>
        </p:txBody>
      </p:sp>
      <p:sp>
        <p:nvSpPr>
          <p:cNvPr id="27" name="Espace réservé du contenu 8">
            <a:extLst>
              <a:ext uri="{FF2B5EF4-FFF2-40B4-BE49-F238E27FC236}">
                <a16:creationId xmlns:a16="http://schemas.microsoft.com/office/drawing/2014/main" id="{AB781E62-D385-4DFF-867B-770BCB5584EA}"/>
              </a:ext>
            </a:extLst>
          </p:cNvPr>
          <p:cNvSpPr txBox="1">
            <a:spLocks/>
          </p:cNvSpPr>
          <p:nvPr/>
        </p:nvSpPr>
        <p:spPr>
          <a:xfrm>
            <a:off x="6661595" y="2348793"/>
            <a:ext cx="2016224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Progrès /</a:t>
            </a:r>
            <a:br>
              <a:rPr lang="fr-BE" sz="1600" b="1" i="0" kern="0" dirty="0">
                <a:solidFill>
                  <a:srgbClr val="004494"/>
                </a:solidFill>
                <a:latin typeface="+mn-lt"/>
              </a:rPr>
            </a:b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Évaluation</a:t>
            </a:r>
            <a:br>
              <a:rPr lang="fr-BE" sz="1600" b="1" i="0" kern="0" dirty="0">
                <a:solidFill>
                  <a:srgbClr val="004494"/>
                </a:solidFill>
                <a:latin typeface="+mn-lt"/>
              </a:rPr>
            </a:b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de la performance</a:t>
            </a:r>
          </a:p>
        </p:txBody>
      </p:sp>
      <p:sp>
        <p:nvSpPr>
          <p:cNvPr id="28" name="Espace réservé du contenu 8">
            <a:extLst>
              <a:ext uri="{FF2B5EF4-FFF2-40B4-BE49-F238E27FC236}">
                <a16:creationId xmlns:a16="http://schemas.microsoft.com/office/drawing/2014/main" id="{24A288A0-DA37-435D-9424-3717A9FFC742}"/>
              </a:ext>
            </a:extLst>
          </p:cNvPr>
          <p:cNvSpPr txBox="1">
            <a:spLocks/>
          </p:cNvSpPr>
          <p:nvPr/>
        </p:nvSpPr>
        <p:spPr>
          <a:xfrm>
            <a:off x="6670479" y="4452676"/>
            <a:ext cx="2016224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Transferts</a:t>
            </a:r>
          </a:p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financiers</a:t>
            </a:r>
          </a:p>
        </p:txBody>
      </p:sp>
      <p:sp>
        <p:nvSpPr>
          <p:cNvPr id="29" name="Espace réservé du contenu 8">
            <a:extLst>
              <a:ext uri="{FF2B5EF4-FFF2-40B4-BE49-F238E27FC236}">
                <a16:creationId xmlns:a16="http://schemas.microsoft.com/office/drawing/2014/main" id="{83C16BCD-CD56-4549-8950-0C9C2BCAA546}"/>
              </a:ext>
            </a:extLst>
          </p:cNvPr>
          <p:cNvSpPr txBox="1">
            <a:spLocks/>
          </p:cNvSpPr>
          <p:nvPr/>
        </p:nvSpPr>
        <p:spPr>
          <a:xfrm>
            <a:off x="4510277" y="4123992"/>
            <a:ext cx="2016224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Renforcement</a:t>
            </a:r>
          </a:p>
          <a:p>
            <a:pPr marL="0" indent="0" algn="ctr">
              <a:buNone/>
            </a:pPr>
            <a:r>
              <a:rPr lang="fr-BE" sz="1600" b="1" i="0" kern="0" dirty="0">
                <a:solidFill>
                  <a:srgbClr val="004494"/>
                </a:solidFill>
                <a:latin typeface="+mn-lt"/>
              </a:rPr>
              <a:t>Des capacités</a:t>
            </a:r>
          </a:p>
        </p:txBody>
      </p:sp>
    </p:spTree>
    <p:extLst>
      <p:ext uri="{BB962C8B-B14F-4D97-AF65-F5344CB8AC3E}">
        <p14:creationId xmlns:p14="http://schemas.microsoft.com/office/powerpoint/2010/main" val="40377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E9561E4A-D420-4EEE-8565-C116F480B624}"/>
              </a:ext>
            </a:extLst>
          </p:cNvPr>
          <p:cNvGrpSpPr/>
          <p:nvPr/>
        </p:nvGrpSpPr>
        <p:grpSpPr>
          <a:xfrm>
            <a:off x="2555776" y="2348880"/>
            <a:ext cx="3900893" cy="540000"/>
            <a:chOff x="2555776" y="2348880"/>
            <a:chExt cx="3900893" cy="5400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A60DC18-FD21-4C48-BA59-D64284B1D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2348880"/>
              <a:ext cx="3900893" cy="5400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85F5636-15AB-47B7-ADAE-D4B8FC628AEB}"/>
                </a:ext>
              </a:extLst>
            </p:cNvPr>
            <p:cNvSpPr txBox="1"/>
            <p:nvPr/>
          </p:nvSpPr>
          <p:spPr>
            <a:xfrm>
              <a:off x="2756384" y="2348880"/>
              <a:ext cx="34996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600" b="1" dirty="0">
                  <a:solidFill>
                    <a:schemeClr val="bg1"/>
                  </a:solidFill>
                </a:rPr>
                <a:t>BANQUE CENTRALE DU PAYS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4328256-59B6-4788-B164-576F27DFA065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Verdana" pitchFamily="34" charset="0"/>
            </a:endParaRPr>
          </a:p>
        </p:txBody>
      </p:sp>
      <p:sp>
        <p:nvSpPr>
          <p:cNvPr id="13" name="Espace réservé du contenu 8">
            <a:extLst>
              <a:ext uri="{FF2B5EF4-FFF2-40B4-BE49-F238E27FC236}">
                <a16:creationId xmlns:a16="http://schemas.microsoft.com/office/drawing/2014/main" id="{176D97E5-9A18-4E90-ACE1-1052A41EB93D}"/>
              </a:ext>
            </a:extLst>
          </p:cNvPr>
          <p:cNvSpPr txBox="1">
            <a:spLocks/>
          </p:cNvSpPr>
          <p:nvPr/>
        </p:nvSpPr>
        <p:spPr>
          <a:xfrm>
            <a:off x="358964" y="1526360"/>
            <a:ext cx="5867538" cy="64112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2800" b="1" i="0" kern="0" dirty="0">
                <a:solidFill>
                  <a:srgbClr val="284492"/>
                </a:solidFill>
                <a:latin typeface="+mn-lt"/>
              </a:rPr>
              <a:t>LES RÉSULTATS COMPTENT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4FC7C0-61EE-4EBB-8FC2-4BD5377EBF4A}"/>
              </a:ext>
            </a:extLst>
          </p:cNvPr>
          <p:cNvSpPr/>
          <p:nvPr/>
        </p:nvSpPr>
        <p:spPr bwMode="auto">
          <a:xfrm>
            <a:off x="4226370" y="4631718"/>
            <a:ext cx="4306070" cy="15814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F28B32-A64C-4855-B7EF-094B5D4FB562}"/>
              </a:ext>
            </a:extLst>
          </p:cNvPr>
          <p:cNvSpPr/>
          <p:nvPr/>
        </p:nvSpPr>
        <p:spPr bwMode="auto">
          <a:xfrm>
            <a:off x="2576611" y="2946611"/>
            <a:ext cx="3992617" cy="1259946"/>
          </a:xfrm>
          <a:prstGeom prst="rect">
            <a:avLst/>
          </a:prstGeom>
          <a:gradFill flip="none" rotWithShape="1">
            <a:gsLst>
              <a:gs pos="0">
                <a:srgbClr val="F4823C">
                  <a:tint val="66000"/>
                  <a:satMod val="160000"/>
                </a:srgbClr>
              </a:gs>
              <a:gs pos="50000">
                <a:srgbClr val="F4823C">
                  <a:tint val="44500"/>
                  <a:satMod val="160000"/>
                </a:srgbClr>
              </a:gs>
              <a:gs pos="100000">
                <a:srgbClr val="F4823C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8" name="Flèche : pentagone 81">
            <a:extLst>
              <a:ext uri="{FF2B5EF4-FFF2-40B4-BE49-F238E27FC236}">
                <a16:creationId xmlns:a16="http://schemas.microsoft.com/office/drawing/2014/main" id="{B8B88D6F-DD4B-40F6-8E47-F374403A999B}"/>
              </a:ext>
            </a:extLst>
          </p:cNvPr>
          <p:cNvSpPr/>
          <p:nvPr/>
        </p:nvSpPr>
        <p:spPr bwMode="auto">
          <a:xfrm rot="10800000">
            <a:off x="7308303" y="2410681"/>
            <a:ext cx="1860316" cy="2000571"/>
          </a:xfrm>
          <a:custGeom>
            <a:avLst/>
            <a:gdLst>
              <a:gd name="connsiteX0" fmla="*/ 0 w 1098316"/>
              <a:gd name="connsiteY0" fmla="*/ 0 h 2000571"/>
              <a:gd name="connsiteX1" fmla="*/ 549158 w 1098316"/>
              <a:gd name="connsiteY1" fmla="*/ 0 h 2000571"/>
              <a:gd name="connsiteX2" fmla="*/ 1098316 w 1098316"/>
              <a:gd name="connsiteY2" fmla="*/ 1000286 h 2000571"/>
              <a:gd name="connsiteX3" fmla="*/ 549158 w 1098316"/>
              <a:gd name="connsiteY3" fmla="*/ 2000571 h 2000571"/>
              <a:gd name="connsiteX4" fmla="*/ 0 w 1098316"/>
              <a:gd name="connsiteY4" fmla="*/ 2000571 h 2000571"/>
              <a:gd name="connsiteX5" fmla="*/ 0 w 1098316"/>
              <a:gd name="connsiteY5" fmla="*/ 0 h 2000571"/>
              <a:gd name="connsiteX0" fmla="*/ 914400 w 2012716"/>
              <a:gd name="connsiteY0" fmla="*/ 0 h 2000571"/>
              <a:gd name="connsiteX1" fmla="*/ 1463558 w 2012716"/>
              <a:gd name="connsiteY1" fmla="*/ 0 h 2000571"/>
              <a:gd name="connsiteX2" fmla="*/ 2012716 w 2012716"/>
              <a:gd name="connsiteY2" fmla="*/ 1000286 h 2000571"/>
              <a:gd name="connsiteX3" fmla="*/ 1463558 w 2012716"/>
              <a:gd name="connsiteY3" fmla="*/ 2000571 h 2000571"/>
              <a:gd name="connsiteX4" fmla="*/ 0 w 2012716"/>
              <a:gd name="connsiteY4" fmla="*/ 1981521 h 2000571"/>
              <a:gd name="connsiteX5" fmla="*/ 914400 w 2012716"/>
              <a:gd name="connsiteY5" fmla="*/ 0 h 2000571"/>
              <a:gd name="connsiteX0" fmla="*/ 0 w 2012716"/>
              <a:gd name="connsiteY0" fmla="*/ 9525 h 2000571"/>
              <a:gd name="connsiteX1" fmla="*/ 1463558 w 2012716"/>
              <a:gd name="connsiteY1" fmla="*/ 0 h 2000571"/>
              <a:gd name="connsiteX2" fmla="*/ 2012716 w 2012716"/>
              <a:gd name="connsiteY2" fmla="*/ 1000286 h 2000571"/>
              <a:gd name="connsiteX3" fmla="*/ 1463558 w 2012716"/>
              <a:gd name="connsiteY3" fmla="*/ 2000571 h 2000571"/>
              <a:gd name="connsiteX4" fmla="*/ 0 w 2012716"/>
              <a:gd name="connsiteY4" fmla="*/ 1981521 h 2000571"/>
              <a:gd name="connsiteX5" fmla="*/ 0 w 2012716"/>
              <a:gd name="connsiteY5" fmla="*/ 9525 h 2000571"/>
              <a:gd name="connsiteX0" fmla="*/ 19050 w 2031766"/>
              <a:gd name="connsiteY0" fmla="*/ 9525 h 2000571"/>
              <a:gd name="connsiteX1" fmla="*/ 1482608 w 2031766"/>
              <a:gd name="connsiteY1" fmla="*/ 0 h 2000571"/>
              <a:gd name="connsiteX2" fmla="*/ 2031766 w 2031766"/>
              <a:gd name="connsiteY2" fmla="*/ 1000286 h 2000571"/>
              <a:gd name="connsiteX3" fmla="*/ 1482608 w 2031766"/>
              <a:gd name="connsiteY3" fmla="*/ 2000571 h 2000571"/>
              <a:gd name="connsiteX4" fmla="*/ 0 w 2031766"/>
              <a:gd name="connsiteY4" fmla="*/ 2000571 h 2000571"/>
              <a:gd name="connsiteX5" fmla="*/ 19050 w 2031766"/>
              <a:gd name="connsiteY5" fmla="*/ 9525 h 2000571"/>
              <a:gd name="connsiteX0" fmla="*/ 9525 w 2031766"/>
              <a:gd name="connsiteY0" fmla="*/ 9525 h 2000571"/>
              <a:gd name="connsiteX1" fmla="*/ 1482608 w 2031766"/>
              <a:gd name="connsiteY1" fmla="*/ 0 h 2000571"/>
              <a:gd name="connsiteX2" fmla="*/ 2031766 w 2031766"/>
              <a:gd name="connsiteY2" fmla="*/ 1000286 h 2000571"/>
              <a:gd name="connsiteX3" fmla="*/ 1482608 w 2031766"/>
              <a:gd name="connsiteY3" fmla="*/ 2000571 h 2000571"/>
              <a:gd name="connsiteX4" fmla="*/ 0 w 2031766"/>
              <a:gd name="connsiteY4" fmla="*/ 2000571 h 2000571"/>
              <a:gd name="connsiteX5" fmla="*/ 9525 w 2031766"/>
              <a:gd name="connsiteY5" fmla="*/ 9525 h 2000571"/>
              <a:gd name="connsiteX0" fmla="*/ 9525 w 2031766"/>
              <a:gd name="connsiteY0" fmla="*/ 9525 h 2000571"/>
              <a:gd name="connsiteX1" fmla="*/ 1482608 w 2031766"/>
              <a:gd name="connsiteY1" fmla="*/ 0 h 2000571"/>
              <a:gd name="connsiteX2" fmla="*/ 2031766 w 2031766"/>
              <a:gd name="connsiteY2" fmla="*/ 1000286 h 2000571"/>
              <a:gd name="connsiteX3" fmla="*/ 1482608 w 2031766"/>
              <a:gd name="connsiteY3" fmla="*/ 2000571 h 2000571"/>
              <a:gd name="connsiteX4" fmla="*/ 0 w 2031766"/>
              <a:gd name="connsiteY4" fmla="*/ 2000571 h 2000571"/>
              <a:gd name="connsiteX5" fmla="*/ 9525 w 2031766"/>
              <a:gd name="connsiteY5" fmla="*/ 9525 h 2000571"/>
              <a:gd name="connsiteX0" fmla="*/ 0 w 2022241"/>
              <a:gd name="connsiteY0" fmla="*/ 9525 h 2000571"/>
              <a:gd name="connsiteX1" fmla="*/ 1473083 w 2022241"/>
              <a:gd name="connsiteY1" fmla="*/ 0 h 2000571"/>
              <a:gd name="connsiteX2" fmla="*/ 2022241 w 2022241"/>
              <a:gd name="connsiteY2" fmla="*/ 1000286 h 2000571"/>
              <a:gd name="connsiteX3" fmla="*/ 1473083 w 2022241"/>
              <a:gd name="connsiteY3" fmla="*/ 2000571 h 2000571"/>
              <a:gd name="connsiteX4" fmla="*/ 161925 w 2022241"/>
              <a:gd name="connsiteY4" fmla="*/ 2000571 h 2000571"/>
              <a:gd name="connsiteX5" fmla="*/ 0 w 2022241"/>
              <a:gd name="connsiteY5" fmla="*/ 9525 h 2000571"/>
              <a:gd name="connsiteX0" fmla="*/ 0 w 1860316"/>
              <a:gd name="connsiteY0" fmla="*/ 9525 h 2000571"/>
              <a:gd name="connsiteX1" fmla="*/ 1311158 w 1860316"/>
              <a:gd name="connsiteY1" fmla="*/ 0 h 2000571"/>
              <a:gd name="connsiteX2" fmla="*/ 1860316 w 1860316"/>
              <a:gd name="connsiteY2" fmla="*/ 1000286 h 2000571"/>
              <a:gd name="connsiteX3" fmla="*/ 1311158 w 1860316"/>
              <a:gd name="connsiteY3" fmla="*/ 2000571 h 2000571"/>
              <a:gd name="connsiteX4" fmla="*/ 0 w 1860316"/>
              <a:gd name="connsiteY4" fmla="*/ 2000571 h 2000571"/>
              <a:gd name="connsiteX5" fmla="*/ 0 w 1860316"/>
              <a:gd name="connsiteY5" fmla="*/ 9525 h 200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0316" h="2000571">
                <a:moveTo>
                  <a:pt x="0" y="9525"/>
                </a:moveTo>
                <a:lnTo>
                  <a:pt x="1311158" y="0"/>
                </a:lnTo>
                <a:lnTo>
                  <a:pt x="1860316" y="1000286"/>
                </a:lnTo>
                <a:lnTo>
                  <a:pt x="1311158" y="2000571"/>
                </a:lnTo>
                <a:lnTo>
                  <a:pt x="0" y="2000571"/>
                </a:lnTo>
                <a:lnTo>
                  <a:pt x="0" y="9525"/>
                </a:lnTo>
                <a:close/>
              </a:path>
            </a:pathLst>
          </a:custGeom>
          <a:solidFill>
            <a:srgbClr val="2844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1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9" name="Flèche : bas 38">
            <a:extLst>
              <a:ext uri="{FF2B5EF4-FFF2-40B4-BE49-F238E27FC236}">
                <a16:creationId xmlns:a16="http://schemas.microsoft.com/office/drawing/2014/main" id="{D2457682-D0FC-444E-BEC9-DD1E37049989}"/>
              </a:ext>
            </a:extLst>
          </p:cNvPr>
          <p:cNvSpPr/>
          <p:nvPr/>
        </p:nvSpPr>
        <p:spPr bwMode="auto">
          <a:xfrm>
            <a:off x="5314988" y="3997820"/>
            <a:ext cx="622688" cy="815163"/>
          </a:xfrm>
          <a:prstGeom prst="downArrow">
            <a:avLst/>
          </a:prstGeom>
          <a:solidFill>
            <a:srgbClr val="F482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j-lt"/>
            </a:endParaRPr>
          </a:p>
        </p:txBody>
      </p:sp>
      <p:sp>
        <p:nvSpPr>
          <p:cNvPr id="41" name="Flèche : bas 40">
            <a:extLst>
              <a:ext uri="{FF2B5EF4-FFF2-40B4-BE49-F238E27FC236}">
                <a16:creationId xmlns:a16="http://schemas.microsoft.com/office/drawing/2014/main" id="{E8BCA832-D550-49ED-804C-0DBEF7BB23F7}"/>
              </a:ext>
            </a:extLst>
          </p:cNvPr>
          <p:cNvSpPr/>
          <p:nvPr/>
        </p:nvSpPr>
        <p:spPr bwMode="auto">
          <a:xfrm rot="16200000">
            <a:off x="4222360" y="3103635"/>
            <a:ext cx="622688" cy="614665"/>
          </a:xfrm>
          <a:prstGeom prst="downArrow">
            <a:avLst/>
          </a:prstGeom>
          <a:solidFill>
            <a:srgbClr val="F4823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 dirty="0">
              <a:ln>
                <a:noFill/>
              </a:ln>
              <a:solidFill>
                <a:srgbClr val="0F5494"/>
              </a:solidFill>
              <a:effectLst/>
              <a:latin typeface="+mj-lt"/>
            </a:endParaRPr>
          </a:p>
        </p:txBody>
      </p:sp>
      <p:sp>
        <p:nvSpPr>
          <p:cNvPr id="42" name="Flèche : bas 41">
            <a:extLst>
              <a:ext uri="{FF2B5EF4-FFF2-40B4-BE49-F238E27FC236}">
                <a16:creationId xmlns:a16="http://schemas.microsoft.com/office/drawing/2014/main" id="{1F071F7C-BA3C-40B6-B8B5-90C85CF498F2}"/>
              </a:ext>
            </a:extLst>
          </p:cNvPr>
          <p:cNvSpPr/>
          <p:nvPr/>
        </p:nvSpPr>
        <p:spPr bwMode="auto">
          <a:xfrm rot="16200000">
            <a:off x="1623612" y="3123753"/>
            <a:ext cx="622688" cy="614665"/>
          </a:xfrm>
          <a:prstGeom prst="downArrow">
            <a:avLst/>
          </a:prstGeom>
          <a:gradFill flip="none" rotWithShape="1">
            <a:gsLst>
              <a:gs pos="0">
                <a:srgbClr val="2D9E48"/>
              </a:gs>
              <a:gs pos="100000">
                <a:srgbClr val="89C765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j-lt"/>
            </a:endParaRPr>
          </a:p>
        </p:txBody>
      </p:sp>
      <p:sp>
        <p:nvSpPr>
          <p:cNvPr id="43" name="Flèche : bas 42">
            <a:extLst>
              <a:ext uri="{FF2B5EF4-FFF2-40B4-BE49-F238E27FC236}">
                <a16:creationId xmlns:a16="http://schemas.microsoft.com/office/drawing/2014/main" id="{AEB3F45A-5141-4D39-8F21-E80A7CDAF151}"/>
              </a:ext>
            </a:extLst>
          </p:cNvPr>
          <p:cNvSpPr/>
          <p:nvPr/>
        </p:nvSpPr>
        <p:spPr bwMode="auto">
          <a:xfrm rot="10800000">
            <a:off x="1541096" y="4025958"/>
            <a:ext cx="622688" cy="614665"/>
          </a:xfrm>
          <a:prstGeom prst="downArrow">
            <a:avLst/>
          </a:prstGeom>
          <a:gradFill flip="none" rotWithShape="1">
            <a:gsLst>
              <a:gs pos="0">
                <a:srgbClr val="2D9E48"/>
              </a:gs>
              <a:gs pos="100000">
                <a:srgbClr val="89C765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+mj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602A4B-3DD5-4FFB-B80A-A86CB7DB55CE}"/>
              </a:ext>
            </a:extLst>
          </p:cNvPr>
          <p:cNvSpPr/>
          <p:nvPr/>
        </p:nvSpPr>
        <p:spPr bwMode="auto">
          <a:xfrm>
            <a:off x="2752804" y="2884140"/>
            <a:ext cx="1475656" cy="111368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482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BAA85A0-2B4A-4E9F-A08E-57DC786FA3E4}"/>
              </a:ext>
            </a:extLst>
          </p:cNvPr>
          <p:cNvSpPr/>
          <p:nvPr/>
        </p:nvSpPr>
        <p:spPr bwMode="auto">
          <a:xfrm>
            <a:off x="4877548" y="2884140"/>
            <a:ext cx="1475656" cy="111368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482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5" name="Espace réservé du contenu 8">
            <a:extLst>
              <a:ext uri="{FF2B5EF4-FFF2-40B4-BE49-F238E27FC236}">
                <a16:creationId xmlns:a16="http://schemas.microsoft.com/office/drawing/2014/main" id="{A830E6B3-F5A5-4AFD-B7E2-6E88BB28163F}"/>
              </a:ext>
            </a:extLst>
          </p:cNvPr>
          <p:cNvSpPr txBox="1">
            <a:spLocks/>
          </p:cNvSpPr>
          <p:nvPr/>
        </p:nvSpPr>
        <p:spPr>
          <a:xfrm>
            <a:off x="2690971" y="3103249"/>
            <a:ext cx="1634819" cy="88314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F4823C"/>
                </a:solidFill>
                <a:latin typeface="+mn-lt"/>
              </a:rPr>
              <a:t>Réserve de</a:t>
            </a:r>
            <a:br>
              <a:rPr lang="fr-BE" sz="1600" b="1" i="0" kern="0" dirty="0">
                <a:solidFill>
                  <a:srgbClr val="F4823C"/>
                </a:solidFill>
                <a:latin typeface="+mn-lt"/>
              </a:rPr>
            </a:br>
            <a:r>
              <a:rPr lang="fr-BE" sz="1600" b="1" i="0" kern="0" dirty="0">
                <a:solidFill>
                  <a:srgbClr val="F4823C"/>
                </a:solidFill>
                <a:latin typeface="+mn-lt"/>
              </a:rPr>
              <a:t>changes (€)</a:t>
            </a:r>
          </a:p>
        </p:txBody>
      </p:sp>
      <p:sp>
        <p:nvSpPr>
          <p:cNvPr id="56" name="Espace réservé du contenu 8">
            <a:extLst>
              <a:ext uri="{FF2B5EF4-FFF2-40B4-BE49-F238E27FC236}">
                <a16:creationId xmlns:a16="http://schemas.microsoft.com/office/drawing/2014/main" id="{74DD3C92-1013-46C7-A303-D85E562464AB}"/>
              </a:ext>
            </a:extLst>
          </p:cNvPr>
          <p:cNvSpPr txBox="1">
            <a:spLocks/>
          </p:cNvSpPr>
          <p:nvPr/>
        </p:nvSpPr>
        <p:spPr>
          <a:xfrm>
            <a:off x="4877548" y="3092404"/>
            <a:ext cx="1475656" cy="63712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F4823C"/>
                </a:solidFill>
                <a:latin typeface="+mn-lt"/>
              </a:rPr>
              <a:t>Compte du trésor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389EB45-3448-4FC7-A0C3-2F0F779F3F41}"/>
              </a:ext>
            </a:extLst>
          </p:cNvPr>
          <p:cNvSpPr/>
          <p:nvPr/>
        </p:nvSpPr>
        <p:spPr bwMode="auto">
          <a:xfrm>
            <a:off x="151967" y="2884140"/>
            <a:ext cx="1475656" cy="1113680"/>
          </a:xfrm>
          <a:prstGeom prst="rect">
            <a:avLst/>
          </a:prstGeom>
          <a:noFill/>
          <a:ln w="28575" cap="flat" cmpd="sng" algn="ctr">
            <a:solidFill>
              <a:srgbClr val="2D9E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8" name="Espace réservé du contenu 8">
            <a:extLst>
              <a:ext uri="{FF2B5EF4-FFF2-40B4-BE49-F238E27FC236}">
                <a16:creationId xmlns:a16="http://schemas.microsoft.com/office/drawing/2014/main" id="{2EE29DB4-D2B2-4845-B439-A1E7F55A6CAC}"/>
              </a:ext>
            </a:extLst>
          </p:cNvPr>
          <p:cNvSpPr txBox="1">
            <a:spLocks/>
          </p:cNvSpPr>
          <p:nvPr/>
        </p:nvSpPr>
        <p:spPr>
          <a:xfrm>
            <a:off x="151967" y="2876384"/>
            <a:ext cx="1475656" cy="1121436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2D9E48"/>
                </a:solidFill>
                <a:latin typeface="+mn-lt"/>
              </a:rPr>
              <a:t>Transfert financier (€)</a:t>
            </a:r>
          </a:p>
        </p:txBody>
      </p:sp>
      <p:sp>
        <p:nvSpPr>
          <p:cNvPr id="59" name="Espace réservé du contenu 8">
            <a:extLst>
              <a:ext uri="{FF2B5EF4-FFF2-40B4-BE49-F238E27FC236}">
                <a16:creationId xmlns:a16="http://schemas.microsoft.com/office/drawing/2014/main" id="{BCE184F7-7376-4D87-9346-FE27DC8B4520}"/>
              </a:ext>
            </a:extLst>
          </p:cNvPr>
          <p:cNvSpPr txBox="1">
            <a:spLocks/>
          </p:cNvSpPr>
          <p:nvPr/>
        </p:nvSpPr>
        <p:spPr>
          <a:xfrm>
            <a:off x="7626742" y="2404618"/>
            <a:ext cx="1553770" cy="2000573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chemeClr val="bg1"/>
                </a:solidFill>
                <a:latin typeface="+mn-lt"/>
              </a:rPr>
              <a:t>Taxes</a:t>
            </a:r>
            <a:br>
              <a:rPr lang="fr-BE" sz="1600" b="1" i="0" kern="0" dirty="0">
                <a:solidFill>
                  <a:schemeClr val="bg1"/>
                </a:solidFill>
                <a:latin typeface="+mn-lt"/>
              </a:rPr>
            </a:br>
            <a:r>
              <a:rPr lang="fr-BE" sz="1600" b="1" i="0" kern="0" dirty="0">
                <a:solidFill>
                  <a:schemeClr val="bg1"/>
                </a:solidFill>
                <a:latin typeface="+mn-lt"/>
              </a:rPr>
              <a:t>et autres ressources nationales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8C4C265F-BBDA-461A-9E8D-176310E7C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74780" y="3645024"/>
            <a:ext cx="757460" cy="771435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72E8AFFA-BF7B-496C-8D89-432B4C152AF7}"/>
              </a:ext>
            </a:extLst>
          </p:cNvPr>
          <p:cNvSpPr/>
          <p:nvPr/>
        </p:nvSpPr>
        <p:spPr bwMode="auto">
          <a:xfrm>
            <a:off x="4283968" y="5013176"/>
            <a:ext cx="4248472" cy="1110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6213" lvl="0" indent="-176213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BE" sz="1400" b="1" dirty="0"/>
              <a:t>Exécution du budget de l’État et mise en œuvre des politiques publiques à travers le système national de gestion des finances publiques.</a:t>
            </a:r>
          </a:p>
          <a:p>
            <a:pPr marL="176213" lvl="0" indent="-176213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BE" sz="1400" b="1" dirty="0"/>
              <a:t>Résultat des politiques publiques</a:t>
            </a:r>
            <a:r>
              <a:rPr lang="fr-BE" sz="1400" dirty="0"/>
              <a:t>.</a:t>
            </a:r>
            <a:endParaRPr lang="en-GB" sz="1400" b="1" dirty="0">
              <a:solidFill>
                <a:srgbClr val="284492"/>
              </a:solidFill>
              <a:latin typeface="+mj-lt"/>
              <a:cs typeface="Tw Cen MT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E68CEFD7-FE48-43ED-ACA7-985414811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474" y="3827310"/>
            <a:ext cx="334072" cy="25404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D5882195-2B1C-4CCB-AABD-69FD7155F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14387" y="5673601"/>
            <a:ext cx="757460" cy="771435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9DFDC783-3EEB-470F-951D-1F4296097E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6081" y="5850931"/>
            <a:ext cx="334072" cy="25404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81587209-CAEF-4AF2-9410-A72C343DAB57}"/>
              </a:ext>
            </a:extLst>
          </p:cNvPr>
          <p:cNvSpPr/>
          <p:nvPr/>
        </p:nvSpPr>
        <p:spPr bwMode="auto">
          <a:xfrm>
            <a:off x="165221" y="4641607"/>
            <a:ext cx="1998563" cy="96534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2D9E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1" name="Espace réservé du contenu 8">
            <a:extLst>
              <a:ext uri="{FF2B5EF4-FFF2-40B4-BE49-F238E27FC236}">
                <a16:creationId xmlns:a16="http://schemas.microsoft.com/office/drawing/2014/main" id="{1A249854-EA52-4F8B-942D-8D22FDD71998}"/>
              </a:ext>
            </a:extLst>
          </p:cNvPr>
          <p:cNvSpPr txBox="1">
            <a:spLocks/>
          </p:cNvSpPr>
          <p:nvPr/>
        </p:nvSpPr>
        <p:spPr>
          <a:xfrm>
            <a:off x="165220" y="4652847"/>
            <a:ext cx="1998562" cy="938989"/>
          </a:xfrm>
          <a:prstGeom prst="rect">
            <a:avLst/>
          </a:prstGeom>
        </p:spPr>
        <p:txBody>
          <a:bodyPr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EC Square Sans Pro Medium" panose="02000500000000020004" pitchFamily="50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EC Square Sans Pro Medium" panose="02000500000000020004" pitchFamily="50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EC Square Sans Pro Medium" panose="02000500000000020004" pitchFamily="50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fr-BE" sz="1600" b="1" i="0" kern="0" dirty="0">
                <a:solidFill>
                  <a:srgbClr val="2D9E48"/>
                </a:solidFill>
                <a:latin typeface="+mn-lt"/>
              </a:rPr>
              <a:t>Évaluation de la performance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37493E55-7B55-4722-973D-7A9835EAB9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719" y="4142733"/>
            <a:ext cx="747625" cy="748059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EF951AB9-046E-47C9-89DD-3D5E917E0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8151" y="5362944"/>
            <a:ext cx="747625" cy="748059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D616BDA2-5F87-4CF5-B491-0C9C2BD80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4222" y="1916832"/>
            <a:ext cx="747625" cy="748059"/>
          </a:xfrm>
          <a:prstGeom prst="rect">
            <a:avLst/>
          </a:prstGeom>
        </p:spPr>
      </p:pic>
      <p:sp>
        <p:nvSpPr>
          <p:cNvPr id="77" name="Espace réservé du numéro de diapositive 9">
            <a:extLst>
              <a:ext uri="{FF2B5EF4-FFF2-40B4-BE49-F238E27FC236}">
                <a16:creationId xmlns:a16="http://schemas.microsoft.com/office/drawing/2014/main" id="{9D299BEB-0045-4CF4-AAA2-803ECE7C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8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65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59" grpId="0"/>
      <p:bldP spid="62" grpId="0"/>
      <p:bldP spid="70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3E0D6-69B1-420E-B2B6-D647BE51E51F}"/>
              </a:ext>
            </a:extLst>
          </p:cNvPr>
          <p:cNvSpPr/>
          <p:nvPr/>
        </p:nvSpPr>
        <p:spPr bwMode="auto">
          <a:xfrm>
            <a:off x="0" y="4857428"/>
            <a:ext cx="9144000" cy="2000572"/>
          </a:xfrm>
          <a:prstGeom prst="rect">
            <a:avLst/>
          </a:prstGeom>
          <a:gradFill flip="none" rotWithShape="1">
            <a:gsLst>
              <a:gs pos="0">
                <a:srgbClr val="284492">
                  <a:alpha val="5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200" b="0" i="0" u="none" strike="noStrike" cap="none" normalizeH="0" baseline="0">
              <a:ln>
                <a:noFill/>
              </a:ln>
              <a:solidFill>
                <a:srgbClr val="2D9E48"/>
              </a:solidFill>
              <a:effectLst/>
              <a:latin typeface="+mn-lt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B7C0A4-D995-4BE4-BB95-63CD38C7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196752"/>
            <a:ext cx="8460000" cy="773278"/>
          </a:xfrm>
        </p:spPr>
        <p:txBody>
          <a:bodyPr/>
          <a:lstStyle/>
          <a:p>
            <a:pPr marL="0"/>
            <a:r>
              <a:rPr lang="fr-BE" sz="2800" cap="all">
                <a:latin typeface="+mn-lt"/>
              </a:rPr>
              <a:t>Fongibilité et risque fiduciaire</a:t>
            </a:r>
          </a:p>
        </p:txBody>
      </p:sp>
      <p:pic>
        <p:nvPicPr>
          <p:cNvPr id="6" name="Content Placeholder 5" descr="IMGP0522.JPG">
            <a:extLst>
              <a:ext uri="{FF2B5EF4-FFF2-40B4-BE49-F238E27FC236}">
                <a16:creationId xmlns:a16="http://schemas.microsoft.com/office/drawing/2014/main" id="{B19B38B9-5AC4-492E-9C69-F28940AD0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5976" b="4537"/>
          <a:stretch/>
        </p:blipFill>
        <p:spPr>
          <a:xfrm>
            <a:off x="252000" y="1988840"/>
            <a:ext cx="8640000" cy="4252896"/>
          </a:xfrm>
        </p:spPr>
      </p:pic>
      <p:sp>
        <p:nvSpPr>
          <p:cNvPr id="7" name="Tekstvak 1">
            <a:extLst>
              <a:ext uri="{FF2B5EF4-FFF2-40B4-BE49-F238E27FC236}">
                <a16:creationId xmlns:a16="http://schemas.microsoft.com/office/drawing/2014/main" id="{78AA08D4-34E3-4DDD-AB3B-DF06B0CB0F25}"/>
              </a:ext>
            </a:extLst>
          </p:cNvPr>
          <p:cNvSpPr txBox="1"/>
          <p:nvPr/>
        </p:nvSpPr>
        <p:spPr>
          <a:xfrm>
            <a:off x="5358916" y="6241736"/>
            <a:ext cx="31786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900" i="1" dirty="0">
                <a:solidFill>
                  <a:srgbClr val="004494"/>
                </a:solidFill>
              </a:rPr>
              <a:t>Photo: Willem Cornelissen 2012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DB36758-4560-4DE0-92AE-541C4DCD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476250"/>
          </a:xfrm>
        </p:spPr>
        <p:txBody>
          <a:bodyPr/>
          <a:lstStyle/>
          <a:p>
            <a:fld id="{37B83C0C-BC65-4367-9B8A-060D4801009D}" type="slidenum">
              <a:rPr lang="en-GB" sz="1100" b="1" smtClean="0">
                <a:solidFill>
                  <a:schemeClr val="bg1"/>
                </a:solidFill>
                <a:latin typeface="+mn-lt"/>
              </a:rPr>
              <a:pPr/>
              <a:t>9</a:t>
            </a:fld>
            <a:endParaRPr lang="en-GB" sz="1100" b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4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14085</TotalTime>
  <Words>1981</Words>
  <Application>Microsoft Office PowerPoint</Application>
  <PresentationFormat>On-screen Show (4:3)</PresentationFormat>
  <Paragraphs>370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EC Square Sans Pro</vt:lpstr>
      <vt:lpstr>Symbol</vt:lpstr>
      <vt:lpstr>Tw Cen MT</vt:lpstr>
      <vt:lpstr>Verdana</vt:lpstr>
      <vt:lpstr>Wingdings</vt:lpstr>
      <vt:lpstr>Slide_Master</vt:lpstr>
      <vt:lpstr>Appui Budgétaire</vt:lpstr>
      <vt:lpstr>Plan Module 1</vt:lpstr>
      <vt:lpstr>Consensus Européen  pour le Développement - 2017 </vt:lpstr>
      <vt:lpstr>Justification</vt:lpstr>
      <vt:lpstr>Objectifs généraux des AB UE</vt:lpstr>
      <vt:lpstr>PowerPoint Presentation</vt:lpstr>
      <vt:lpstr>Approche UE de l’AB</vt:lpstr>
      <vt:lpstr>PowerPoint Presentation</vt:lpstr>
      <vt:lpstr>Fongibilité et risque fiduciaire</vt:lpstr>
      <vt:lpstr>Deux principes pour les objectifs spécifiques d’un contrat AB</vt:lpstr>
      <vt:lpstr>Plan Module 1</vt:lpstr>
      <vt:lpstr>PowerPoint Presentation</vt:lpstr>
      <vt:lpstr>PowerPoint Presentation</vt:lpstr>
      <vt:lpstr>Nouveau dans les lignes directrices 2017</vt:lpstr>
      <vt:lpstr>Autre ajout : fonds public / privé</vt:lpstr>
      <vt:lpstr>Appuis budgétaires au 31/12/2016</vt:lpstr>
      <vt:lpstr>Engagements en AB par région</vt:lpstr>
      <vt:lpstr>Plan Module 1</vt:lpstr>
      <vt:lpstr>Valeurs Fondamentales</vt:lpstr>
      <vt:lpstr>Différenciation</vt:lpstr>
      <vt:lpstr>Approche fondée sur les droits</vt:lpstr>
      <vt:lpstr>Plan Module 1</vt:lpstr>
      <vt:lpstr>PowerPoint Presentation</vt:lpstr>
      <vt:lpstr>Cadre logique de l’AB et stratégie du gouvernement</vt:lpstr>
      <vt:lpstr>Plan Module 1</vt:lpstr>
      <vt:lpstr>Composantes d’un AB et mesures complémentaires</vt:lpstr>
      <vt:lpstr>Objectifs de l’appui complémentaire</vt:lpstr>
      <vt:lpstr>Plan Module 1</vt:lpstr>
      <vt:lpstr>Rôles et responsabilités (DEVCO)</vt:lpstr>
      <vt:lpstr>Structure de gouvernance des AB UE</vt:lpstr>
      <vt:lpstr>Tâches clés du BSSC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willem</dc:creator>
  <cp:lastModifiedBy>Florence Brosset-Heckel</cp:lastModifiedBy>
  <cp:revision>574</cp:revision>
  <cp:lastPrinted>2018-04-18T13:38:12Z</cp:lastPrinted>
  <dcterms:created xsi:type="dcterms:W3CDTF">2011-10-28T10:25:18Z</dcterms:created>
  <dcterms:modified xsi:type="dcterms:W3CDTF">2018-08-30T09:50:58Z</dcterms:modified>
</cp:coreProperties>
</file>