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1" r:id="rId2"/>
    <p:sldId id="405" r:id="rId3"/>
    <p:sldId id="404" r:id="rId4"/>
    <p:sldId id="368" r:id="rId5"/>
    <p:sldId id="407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666666"/>
        </a:solidFill>
        <a:latin typeface="Times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666666"/>
        </a:solidFill>
        <a:latin typeface="Times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666666"/>
        </a:solidFill>
        <a:latin typeface="Times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666666"/>
        </a:solidFill>
        <a:latin typeface="Times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666666"/>
        </a:solidFill>
        <a:latin typeface="Times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rgbClr val="666666"/>
        </a:solidFill>
        <a:latin typeface="Times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rgbClr val="666666"/>
        </a:solidFill>
        <a:latin typeface="Times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rgbClr val="666666"/>
        </a:solidFill>
        <a:latin typeface="Times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rgbClr val="666666"/>
        </a:solidFill>
        <a:latin typeface="Times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00"/>
    <a:srgbClr val="FF9900"/>
    <a:srgbClr val="000099"/>
    <a:srgbClr val="D0AD54"/>
    <a:srgbClr val="F06262"/>
    <a:srgbClr val="C59EE2"/>
    <a:srgbClr val="00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8" autoAdjust="0"/>
    <p:restoredTop sz="85316" autoAdjust="0"/>
  </p:normalViewPr>
  <p:slideViewPr>
    <p:cSldViewPr>
      <p:cViewPr varScale="1">
        <p:scale>
          <a:sx n="63" d="100"/>
          <a:sy n="63" d="100"/>
        </p:scale>
        <p:origin x="-1206" y="-96"/>
      </p:cViewPr>
      <p:guideLst>
        <p:guide orient="horz" pos="528"/>
        <p:guide orient="horz" pos="3168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584" y="360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b266484\AppData\Local\Temp\notes460425\~754039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2"/>
  <c:chart>
    <c:autoTitleDeleted val="1"/>
    <c:plotArea>
      <c:layout>
        <c:manualLayout>
          <c:layoutTarget val="inner"/>
          <c:xMode val="edge"/>
          <c:yMode val="edge"/>
          <c:x val="4.8936382952131152E-2"/>
          <c:y val="8.7070415026246725E-2"/>
          <c:w val="0.92177140357455511"/>
          <c:h val="0.82144069881889881"/>
        </c:manualLayout>
      </c:layout>
      <c:barChart>
        <c:barDir val="col"/>
        <c:grouping val="stacked"/>
        <c:ser>
          <c:idx val="0"/>
          <c:order val="0"/>
          <c:tx>
            <c:strRef>
              <c:f>overall!$A$98</c:f>
              <c:strCache>
                <c:ptCount val="1"/>
                <c:pt idx="0">
                  <c:v>    Health</c:v>
                </c:pt>
              </c:strCache>
            </c:strRef>
          </c:tx>
          <c:spPr>
            <a:ln>
              <a:noFill/>
            </a:ln>
          </c:spPr>
          <c:cat>
            <c:strRef>
              <c:f>overall!$C$97:$G$97</c:f>
              <c:strCache>
                <c:ptCount val="5"/>
                <c:pt idx="0">
                  <c:v>Cambodia</c:v>
                </c:pt>
                <c:pt idx="1">
                  <c:v>Lao PDR</c:v>
                </c:pt>
                <c:pt idx="2">
                  <c:v>Indonesia</c:v>
                </c:pt>
                <c:pt idx="3">
                  <c:v>Philippines</c:v>
                </c:pt>
                <c:pt idx="4">
                  <c:v>Vietnam</c:v>
                </c:pt>
              </c:strCache>
            </c:strRef>
          </c:cat>
          <c:val>
            <c:numRef>
              <c:f>overall!$C$98:$G$98</c:f>
              <c:numCache>
                <c:formatCode>0.00</c:formatCode>
                <c:ptCount val="5"/>
                <c:pt idx="0">
                  <c:v>3</c:v>
                </c:pt>
                <c:pt idx="1">
                  <c:v>3.4</c:v>
                </c:pt>
                <c:pt idx="2">
                  <c:v>1.1800000000000017</c:v>
                </c:pt>
                <c:pt idx="3">
                  <c:v>0.93</c:v>
                </c:pt>
                <c:pt idx="4">
                  <c:v>0.46</c:v>
                </c:pt>
              </c:numCache>
            </c:numRef>
          </c:val>
        </c:ser>
        <c:ser>
          <c:idx val="1"/>
          <c:order val="1"/>
          <c:tx>
            <c:strRef>
              <c:f>overall!$A$99</c:f>
              <c:strCache>
                <c:ptCount val="1"/>
                <c:pt idx="0">
                  <c:v>    Water</c:v>
                </c:pt>
              </c:strCache>
            </c:strRef>
          </c:tx>
          <c:spPr>
            <a:ln>
              <a:noFill/>
            </a:ln>
          </c:spPr>
          <c:cat>
            <c:strRef>
              <c:f>overall!$C$97:$G$97</c:f>
              <c:strCache>
                <c:ptCount val="5"/>
                <c:pt idx="0">
                  <c:v>Cambodia</c:v>
                </c:pt>
                <c:pt idx="1">
                  <c:v>Lao PDR</c:v>
                </c:pt>
                <c:pt idx="2">
                  <c:v>Indonesia</c:v>
                </c:pt>
                <c:pt idx="3">
                  <c:v>Philippines</c:v>
                </c:pt>
                <c:pt idx="4">
                  <c:v>Vietnam</c:v>
                </c:pt>
              </c:strCache>
            </c:strRef>
          </c:cat>
          <c:val>
            <c:numRef>
              <c:f>overall!$C$99:$G$99</c:f>
              <c:numCache>
                <c:formatCode>0.00</c:formatCode>
                <c:ptCount val="5"/>
                <c:pt idx="0">
                  <c:v>2.4</c:v>
                </c:pt>
                <c:pt idx="1">
                  <c:v>0.91</c:v>
                </c:pt>
                <c:pt idx="2">
                  <c:v>0.53</c:v>
                </c:pt>
                <c:pt idx="3">
                  <c:v>0.29000000000000031</c:v>
                </c:pt>
                <c:pt idx="4">
                  <c:v>0.1100000000000001</c:v>
                </c:pt>
              </c:numCache>
            </c:numRef>
          </c:val>
        </c:ser>
        <c:ser>
          <c:idx val="2"/>
          <c:order val="2"/>
          <c:tx>
            <c:strRef>
              <c:f>overall!$A$100</c:f>
              <c:strCache>
                <c:ptCount val="1"/>
                <c:pt idx="0">
                  <c:v>    Environment</c:v>
                </c:pt>
              </c:strCache>
            </c:strRef>
          </c:tx>
          <c:spPr>
            <a:ln>
              <a:noFill/>
            </a:ln>
          </c:spPr>
          <c:cat>
            <c:strRef>
              <c:f>overall!$C$97:$G$97</c:f>
              <c:strCache>
                <c:ptCount val="5"/>
                <c:pt idx="0">
                  <c:v>Cambodia</c:v>
                </c:pt>
                <c:pt idx="1">
                  <c:v>Lao PDR</c:v>
                </c:pt>
                <c:pt idx="2">
                  <c:v>Indonesia</c:v>
                </c:pt>
                <c:pt idx="3">
                  <c:v>Philippines</c:v>
                </c:pt>
                <c:pt idx="4">
                  <c:v>Vietnam</c:v>
                </c:pt>
              </c:strCache>
            </c:strRef>
          </c:cat>
          <c:val>
            <c:numRef>
              <c:f>overall!$C$100:$G$100</c:f>
              <c:numCache>
                <c:formatCode>0.00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3.0000000000000054E-2</c:v>
                </c:pt>
                <c:pt idx="3">
                  <c:v>0</c:v>
                </c:pt>
                <c:pt idx="4">
                  <c:v>0.2</c:v>
                </c:pt>
              </c:numCache>
            </c:numRef>
          </c:val>
        </c:ser>
        <c:ser>
          <c:idx val="3"/>
          <c:order val="3"/>
          <c:tx>
            <c:strRef>
              <c:f>overall!$A$101</c:f>
              <c:strCache>
                <c:ptCount val="1"/>
                <c:pt idx="0">
                  <c:v>    User preferences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cat>
            <c:strRef>
              <c:f>overall!$C$97:$G$97</c:f>
              <c:strCache>
                <c:ptCount val="5"/>
                <c:pt idx="0">
                  <c:v>Cambodia</c:v>
                </c:pt>
                <c:pt idx="1">
                  <c:v>Lao PDR</c:v>
                </c:pt>
                <c:pt idx="2">
                  <c:v>Indonesia</c:v>
                </c:pt>
                <c:pt idx="3">
                  <c:v>Philippines</c:v>
                </c:pt>
                <c:pt idx="4">
                  <c:v>Vietnam</c:v>
                </c:pt>
              </c:strCache>
            </c:strRef>
          </c:cat>
          <c:val>
            <c:numRef>
              <c:f>overall!$C$101:$G$101</c:f>
              <c:numCache>
                <c:formatCode>0.00</c:formatCode>
                <c:ptCount val="5"/>
                <c:pt idx="0">
                  <c:v>0.60000000000000064</c:v>
                </c:pt>
                <c:pt idx="1">
                  <c:v>0.72000000000000064</c:v>
                </c:pt>
                <c:pt idx="2">
                  <c:v>0.43000000000000038</c:v>
                </c:pt>
                <c:pt idx="3">
                  <c:v>4.000000000000007E-2</c:v>
                </c:pt>
                <c:pt idx="4">
                  <c:v>7.0000000000000034E-2</c:v>
                </c:pt>
              </c:numCache>
            </c:numRef>
          </c:val>
        </c:ser>
        <c:ser>
          <c:idx val="4"/>
          <c:order val="4"/>
          <c:tx>
            <c:strRef>
              <c:f>overall!$A$102</c:f>
              <c:strCache>
                <c:ptCount val="1"/>
                <c:pt idx="0">
                  <c:v>    Tourism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</c:spPr>
          <c:cat>
            <c:strRef>
              <c:f>overall!$C$97:$G$97</c:f>
              <c:strCache>
                <c:ptCount val="5"/>
                <c:pt idx="0">
                  <c:v>Cambodia</c:v>
                </c:pt>
                <c:pt idx="1">
                  <c:v>Lao PDR</c:v>
                </c:pt>
                <c:pt idx="2">
                  <c:v>Indonesia</c:v>
                </c:pt>
                <c:pt idx="3">
                  <c:v>Philippines</c:v>
                </c:pt>
                <c:pt idx="4">
                  <c:v>Vietnam</c:v>
                </c:pt>
              </c:strCache>
            </c:strRef>
          </c:cat>
          <c:val>
            <c:numRef>
              <c:f>overall!$C$102:$G$102</c:f>
              <c:numCache>
                <c:formatCode>0.00</c:formatCode>
                <c:ptCount val="5"/>
                <c:pt idx="0">
                  <c:v>1.2</c:v>
                </c:pt>
                <c:pt idx="1">
                  <c:v>0.5</c:v>
                </c:pt>
                <c:pt idx="2">
                  <c:v>8.000000000000014E-2</c:v>
                </c:pt>
                <c:pt idx="3">
                  <c:v>4.000000000000007E-2</c:v>
                </c:pt>
                <c:pt idx="4">
                  <c:v>0.1100000000000001</c:v>
                </c:pt>
              </c:numCache>
            </c:numRef>
          </c:val>
        </c:ser>
        <c:gapWidth val="55"/>
        <c:overlap val="100"/>
        <c:axId val="63628416"/>
        <c:axId val="63629952"/>
      </c:barChart>
      <c:catAx>
        <c:axId val="6362841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3629952"/>
        <c:crosses val="autoZero"/>
        <c:auto val="1"/>
        <c:lblAlgn val="ctr"/>
        <c:lblOffset val="100"/>
        <c:tickLblSkip val="1"/>
        <c:tickMarkSkip val="1"/>
      </c:catAx>
      <c:valAx>
        <c:axId val="63629952"/>
        <c:scaling>
          <c:orientation val="minMax"/>
        </c:scaling>
        <c:axPos val="l"/>
        <c:numFmt formatCode="0" sourceLinked="0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3628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71410375173711"/>
          <c:y val="0.32813217683727097"/>
          <c:w val="0.29763740929442689"/>
          <c:h val="0.33735543799212664"/>
        </c:manualLayout>
      </c:layout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B6F9B7F7-7E52-40E3-82FA-0EFF0A0AC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5A9F695E-A181-4BE2-86FE-53181404D0EA}" type="datetimeFigureOut">
              <a:rPr lang="en-US"/>
              <a:pPr>
                <a:defRPr/>
              </a:pPr>
              <a:t>6/21/2010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C05575BE-F7E1-46D9-9707-972C059FD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766D15-79C2-434F-80EB-794C1D56367E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5325"/>
            <a:ext cx="4649788" cy="34877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465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740F6-5305-44EE-B0F2-067FE283BFEB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5325"/>
            <a:ext cx="4649788" cy="34877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879975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0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WSP-Signature_RGB.jpg                                          104A3E9B studio_sf                      BACD183F: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381000"/>
            <a:ext cx="14478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524000"/>
          </a:xfrm>
        </p:spPr>
        <p:txBody>
          <a:bodyPr lIns="0" tIns="0" rIns="0" bIns="0" anchor="t"/>
          <a:lstStyle>
            <a:lvl1pPr>
              <a:lnSpc>
                <a:spcPts val="6000"/>
              </a:lnSpc>
              <a:defRPr sz="61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819650"/>
            <a:ext cx="6400800" cy="971550"/>
          </a:xfrm>
        </p:spPr>
        <p:txBody>
          <a:bodyPr lIns="0" tIns="0" rIns="0" bIns="0"/>
          <a:lstStyle>
            <a:lvl1pPr marL="0" indent="0">
              <a:buFont typeface="Wingdings" pitchFamily="2" charset="2"/>
              <a:buNone/>
              <a:defRPr sz="2000">
                <a:solidFill>
                  <a:srgbClr val="FFFFFF"/>
                </a:solidFill>
              </a:defRPr>
            </a:lvl1pPr>
          </a:lstStyle>
          <a:p>
            <a:r>
              <a:rPr lang="en-US"/>
              <a:t>Presenter(s)</a:t>
            </a:r>
          </a:p>
          <a:p>
            <a:r>
              <a:rPr lang="en-US"/>
              <a:t>Title(s)</a:t>
            </a:r>
          </a:p>
          <a:p>
            <a:r>
              <a:rPr lang="en-US"/>
              <a:t>Water and Sanitation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1295400"/>
            <a:ext cx="194310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95400"/>
            <a:ext cx="5676900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95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2438400"/>
            <a:ext cx="38100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438400"/>
            <a:ext cx="38100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 advTm="15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295400"/>
            <a:ext cx="77724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1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95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2438400"/>
            <a:ext cx="38100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438400"/>
            <a:ext cx="38100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4384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4384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1" descr="WSP-Signature_RGB.jpg                                          104A3E9B studio_sf                      BACD183F: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85800" y="381000"/>
            <a:ext cx="14478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95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2772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438400"/>
            <a:ext cx="7772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5105400" y="561975"/>
            <a:ext cx="32004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60000"/>
              </a:lnSpc>
              <a:spcBef>
                <a:spcPct val="50000"/>
              </a:spcBef>
              <a:defRPr/>
            </a:pPr>
            <a:endParaRPr lang="en-US" sz="1000">
              <a:solidFill>
                <a:srgbClr val="5C705E"/>
              </a:solidFill>
              <a:latin typeface="Arial" charset="0"/>
              <a:cs typeface="+mn-cs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/>
        </p:nvSpPr>
        <p:spPr bwMode="auto">
          <a:xfrm>
            <a:off x="8153400" y="6234113"/>
            <a:ext cx="639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fld id="{711429C7-F9EB-467F-822F-E2D8E4611DE8}" type="slidenum">
              <a:rPr lang="en-US" sz="1200">
                <a:solidFill>
                  <a:schemeClr val="tx1"/>
                </a:solidFill>
                <a:latin typeface="Arial" charset="0"/>
                <a:cs typeface="+mn-cs"/>
              </a:rPr>
              <a:pPr algn="ctr" eaLnBrk="0" hangingPunct="0">
                <a:defRPr/>
              </a:pPr>
              <a:t>‹#›</a:t>
            </a:fld>
            <a:endParaRPr lang="en-US" sz="1200">
              <a:solidFill>
                <a:schemeClr val="tx1"/>
              </a:solidFill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65" r:id="rId12"/>
    <p:sldLayoutId id="2147483653" r:id="rId13"/>
    <p:sldLayoutId id="2147483652" r:id="rId14"/>
    <p:sldLayoutId id="2147483651" r:id="rId15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87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87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87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87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687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687A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687A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687A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687A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Font typeface="Wingdings" pitchFamily="2" charset="2"/>
        <a:buChar char="v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Chart2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981200"/>
            <a:ext cx="7696200" cy="2895600"/>
          </a:xfrm>
        </p:spPr>
        <p:txBody>
          <a:bodyPr/>
          <a:lstStyle/>
          <a:p>
            <a:pPr eaLnBrk="1" hangingPunct="1">
              <a:lnSpc>
                <a:spcPts val="7000"/>
              </a:lnSpc>
              <a:spcBef>
                <a:spcPts val="1800"/>
              </a:spcBef>
              <a:spcAft>
                <a:spcPts val="6000"/>
              </a:spcAft>
            </a:pPr>
            <a:r>
              <a:rPr lang="en-US" sz="4000" dirty="0" smtClean="0"/>
              <a:t>The Economic Impacts of Poor Sanitation in East Asia</a:t>
            </a:r>
            <a:br>
              <a:rPr lang="en-US" sz="4000" dirty="0" smtClean="0"/>
            </a:br>
            <a:r>
              <a:rPr lang="en-US" sz="2400" dirty="0" smtClean="0"/>
              <a:t>Economics of Sanitation Initiative Phase 1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81600"/>
            <a:ext cx="64008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mtClean="0"/>
          </a:p>
          <a:p>
            <a:pPr algn="ctr" eaLnBrk="1" hangingPunct="1">
              <a:lnSpc>
                <a:spcPct val="80000"/>
              </a:lnSpc>
            </a:pPr>
            <a:r>
              <a:rPr lang="en-US" sz="2400" b="0" smtClean="0"/>
              <a:t>Guy Hutton</a:t>
            </a:r>
            <a:endParaRPr lang="en-US" b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1576388" y="1866900"/>
            <a:ext cx="6559550" cy="3717925"/>
            <a:chOff x="1576388" y="1866900"/>
            <a:chExt cx="6559550" cy="3717927"/>
          </a:xfrm>
        </p:grpSpPr>
        <p:sp>
          <p:nvSpPr>
            <p:cNvPr id="110641" name="Freeform 49"/>
            <p:cNvSpPr>
              <a:spLocks noEditPoints="1"/>
            </p:cNvSpPr>
            <p:nvPr/>
          </p:nvSpPr>
          <p:spPr bwMode="auto">
            <a:xfrm>
              <a:off x="1576388" y="1866900"/>
              <a:ext cx="6559550" cy="35909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4" y="0"/>
                </a:cxn>
                <a:cxn ang="0">
                  <a:pos x="304" y="1958"/>
                </a:cxn>
                <a:cxn ang="0">
                  <a:pos x="0" y="1958"/>
                </a:cxn>
                <a:cxn ang="0">
                  <a:pos x="0" y="0"/>
                </a:cxn>
                <a:cxn ang="0">
                  <a:pos x="761" y="919"/>
                </a:cxn>
                <a:cxn ang="0">
                  <a:pos x="1073" y="919"/>
                </a:cxn>
                <a:cxn ang="0">
                  <a:pos x="1073" y="1943"/>
                </a:cxn>
                <a:cxn ang="0">
                  <a:pos x="761" y="1943"/>
                </a:cxn>
                <a:cxn ang="0">
                  <a:pos x="761" y="919"/>
                </a:cxn>
                <a:cxn ang="0">
                  <a:pos x="1529" y="1375"/>
                </a:cxn>
                <a:cxn ang="0">
                  <a:pos x="1834" y="1375"/>
                </a:cxn>
                <a:cxn ang="0">
                  <a:pos x="1834" y="1998"/>
                </a:cxn>
                <a:cxn ang="0">
                  <a:pos x="1529" y="1998"/>
                </a:cxn>
                <a:cxn ang="0">
                  <a:pos x="1529" y="1375"/>
                </a:cxn>
                <a:cxn ang="0">
                  <a:pos x="2298" y="1463"/>
                </a:cxn>
                <a:cxn ang="0">
                  <a:pos x="2602" y="1463"/>
                </a:cxn>
                <a:cxn ang="0">
                  <a:pos x="2602" y="2078"/>
                </a:cxn>
                <a:cxn ang="0">
                  <a:pos x="2298" y="2078"/>
                </a:cxn>
                <a:cxn ang="0">
                  <a:pos x="2298" y="1463"/>
                </a:cxn>
                <a:cxn ang="0">
                  <a:pos x="3059" y="1487"/>
                </a:cxn>
                <a:cxn ang="0">
                  <a:pos x="3371" y="1487"/>
                </a:cxn>
                <a:cxn ang="0">
                  <a:pos x="3371" y="2142"/>
                </a:cxn>
                <a:cxn ang="0">
                  <a:pos x="3059" y="2142"/>
                </a:cxn>
                <a:cxn ang="0">
                  <a:pos x="3059" y="1487"/>
                </a:cxn>
                <a:cxn ang="0">
                  <a:pos x="3827" y="1958"/>
                </a:cxn>
                <a:cxn ang="0">
                  <a:pos x="4132" y="1958"/>
                </a:cxn>
                <a:cxn ang="0">
                  <a:pos x="4132" y="2262"/>
                </a:cxn>
                <a:cxn ang="0">
                  <a:pos x="3827" y="2262"/>
                </a:cxn>
                <a:cxn ang="0">
                  <a:pos x="3827" y="1958"/>
                </a:cxn>
              </a:cxnLst>
              <a:rect l="0" t="0" r="r" b="b"/>
              <a:pathLst>
                <a:path w="4132" h="2262">
                  <a:moveTo>
                    <a:pt x="0" y="0"/>
                  </a:moveTo>
                  <a:lnTo>
                    <a:pt x="304" y="0"/>
                  </a:lnTo>
                  <a:lnTo>
                    <a:pt x="304" y="1958"/>
                  </a:lnTo>
                  <a:lnTo>
                    <a:pt x="0" y="1958"/>
                  </a:lnTo>
                  <a:lnTo>
                    <a:pt x="0" y="0"/>
                  </a:lnTo>
                  <a:close/>
                  <a:moveTo>
                    <a:pt x="761" y="919"/>
                  </a:moveTo>
                  <a:lnTo>
                    <a:pt x="1073" y="919"/>
                  </a:lnTo>
                  <a:lnTo>
                    <a:pt x="1073" y="1943"/>
                  </a:lnTo>
                  <a:lnTo>
                    <a:pt x="761" y="1943"/>
                  </a:lnTo>
                  <a:lnTo>
                    <a:pt x="761" y="919"/>
                  </a:lnTo>
                  <a:close/>
                  <a:moveTo>
                    <a:pt x="1529" y="1375"/>
                  </a:moveTo>
                  <a:lnTo>
                    <a:pt x="1834" y="1375"/>
                  </a:lnTo>
                  <a:lnTo>
                    <a:pt x="1834" y="1998"/>
                  </a:lnTo>
                  <a:lnTo>
                    <a:pt x="1529" y="1998"/>
                  </a:lnTo>
                  <a:lnTo>
                    <a:pt x="1529" y="1375"/>
                  </a:lnTo>
                  <a:close/>
                  <a:moveTo>
                    <a:pt x="2298" y="1463"/>
                  </a:moveTo>
                  <a:lnTo>
                    <a:pt x="2602" y="1463"/>
                  </a:lnTo>
                  <a:lnTo>
                    <a:pt x="2602" y="2078"/>
                  </a:lnTo>
                  <a:lnTo>
                    <a:pt x="2298" y="2078"/>
                  </a:lnTo>
                  <a:lnTo>
                    <a:pt x="2298" y="1463"/>
                  </a:lnTo>
                  <a:close/>
                  <a:moveTo>
                    <a:pt x="3059" y="1487"/>
                  </a:moveTo>
                  <a:lnTo>
                    <a:pt x="3371" y="1487"/>
                  </a:lnTo>
                  <a:lnTo>
                    <a:pt x="3371" y="2142"/>
                  </a:lnTo>
                  <a:lnTo>
                    <a:pt x="3059" y="2142"/>
                  </a:lnTo>
                  <a:lnTo>
                    <a:pt x="3059" y="1487"/>
                  </a:lnTo>
                  <a:close/>
                  <a:moveTo>
                    <a:pt x="3827" y="1958"/>
                  </a:moveTo>
                  <a:lnTo>
                    <a:pt x="4132" y="1958"/>
                  </a:lnTo>
                  <a:lnTo>
                    <a:pt x="4132" y="2262"/>
                  </a:lnTo>
                  <a:lnTo>
                    <a:pt x="3827" y="2262"/>
                  </a:lnTo>
                  <a:lnTo>
                    <a:pt x="3827" y="1958"/>
                  </a:ln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" name="Freeform 48"/>
            <p:cNvSpPr>
              <a:spLocks noEditPoints="1"/>
            </p:cNvSpPr>
            <p:nvPr/>
          </p:nvSpPr>
          <p:spPr bwMode="auto">
            <a:xfrm>
              <a:off x="1576388" y="4724402"/>
              <a:ext cx="6559550" cy="86042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304" y="15"/>
                </a:cxn>
                <a:cxn ang="0">
                  <a:pos x="304" y="399"/>
                </a:cxn>
                <a:cxn ang="0">
                  <a:pos x="0" y="399"/>
                </a:cxn>
                <a:cxn ang="0">
                  <a:pos x="0" y="15"/>
                </a:cxn>
                <a:cxn ang="0">
                  <a:pos x="761" y="0"/>
                </a:cxn>
                <a:cxn ang="0">
                  <a:pos x="1073" y="0"/>
                </a:cxn>
                <a:cxn ang="0">
                  <a:pos x="1073" y="399"/>
                </a:cxn>
                <a:cxn ang="0">
                  <a:pos x="761" y="399"/>
                </a:cxn>
                <a:cxn ang="0">
                  <a:pos x="761" y="0"/>
                </a:cxn>
                <a:cxn ang="0">
                  <a:pos x="1529" y="55"/>
                </a:cxn>
                <a:cxn ang="0">
                  <a:pos x="1834" y="55"/>
                </a:cxn>
                <a:cxn ang="0">
                  <a:pos x="1834" y="399"/>
                </a:cxn>
                <a:cxn ang="0">
                  <a:pos x="1529" y="399"/>
                </a:cxn>
                <a:cxn ang="0">
                  <a:pos x="1529" y="55"/>
                </a:cxn>
                <a:cxn ang="0">
                  <a:pos x="2298" y="135"/>
                </a:cxn>
                <a:cxn ang="0">
                  <a:pos x="2602" y="135"/>
                </a:cxn>
                <a:cxn ang="0">
                  <a:pos x="2602" y="399"/>
                </a:cxn>
                <a:cxn ang="0">
                  <a:pos x="2298" y="399"/>
                </a:cxn>
                <a:cxn ang="0">
                  <a:pos x="2298" y="135"/>
                </a:cxn>
                <a:cxn ang="0">
                  <a:pos x="3059" y="199"/>
                </a:cxn>
                <a:cxn ang="0">
                  <a:pos x="3371" y="199"/>
                </a:cxn>
                <a:cxn ang="0">
                  <a:pos x="3371" y="399"/>
                </a:cxn>
                <a:cxn ang="0">
                  <a:pos x="3059" y="399"/>
                </a:cxn>
                <a:cxn ang="0">
                  <a:pos x="3059" y="199"/>
                </a:cxn>
                <a:cxn ang="0">
                  <a:pos x="3827" y="319"/>
                </a:cxn>
                <a:cxn ang="0">
                  <a:pos x="4132" y="319"/>
                </a:cxn>
                <a:cxn ang="0">
                  <a:pos x="4132" y="399"/>
                </a:cxn>
                <a:cxn ang="0">
                  <a:pos x="3827" y="399"/>
                </a:cxn>
                <a:cxn ang="0">
                  <a:pos x="3827" y="319"/>
                </a:cxn>
              </a:cxnLst>
              <a:rect l="0" t="0" r="r" b="b"/>
              <a:pathLst>
                <a:path w="4132" h="399">
                  <a:moveTo>
                    <a:pt x="0" y="15"/>
                  </a:moveTo>
                  <a:lnTo>
                    <a:pt x="304" y="15"/>
                  </a:lnTo>
                  <a:lnTo>
                    <a:pt x="304" y="399"/>
                  </a:lnTo>
                  <a:lnTo>
                    <a:pt x="0" y="399"/>
                  </a:lnTo>
                  <a:lnTo>
                    <a:pt x="0" y="15"/>
                  </a:lnTo>
                  <a:close/>
                  <a:moveTo>
                    <a:pt x="761" y="0"/>
                  </a:moveTo>
                  <a:lnTo>
                    <a:pt x="1073" y="0"/>
                  </a:lnTo>
                  <a:lnTo>
                    <a:pt x="1073" y="399"/>
                  </a:lnTo>
                  <a:lnTo>
                    <a:pt x="761" y="399"/>
                  </a:lnTo>
                  <a:lnTo>
                    <a:pt x="761" y="0"/>
                  </a:lnTo>
                  <a:close/>
                  <a:moveTo>
                    <a:pt x="1529" y="55"/>
                  </a:moveTo>
                  <a:lnTo>
                    <a:pt x="1834" y="55"/>
                  </a:lnTo>
                  <a:lnTo>
                    <a:pt x="1834" y="399"/>
                  </a:lnTo>
                  <a:lnTo>
                    <a:pt x="1529" y="399"/>
                  </a:lnTo>
                  <a:lnTo>
                    <a:pt x="1529" y="55"/>
                  </a:lnTo>
                  <a:close/>
                  <a:moveTo>
                    <a:pt x="2298" y="135"/>
                  </a:moveTo>
                  <a:lnTo>
                    <a:pt x="2602" y="135"/>
                  </a:lnTo>
                  <a:lnTo>
                    <a:pt x="2602" y="399"/>
                  </a:lnTo>
                  <a:lnTo>
                    <a:pt x="2298" y="399"/>
                  </a:lnTo>
                  <a:lnTo>
                    <a:pt x="2298" y="135"/>
                  </a:lnTo>
                  <a:close/>
                  <a:moveTo>
                    <a:pt x="3059" y="199"/>
                  </a:moveTo>
                  <a:lnTo>
                    <a:pt x="3371" y="199"/>
                  </a:lnTo>
                  <a:lnTo>
                    <a:pt x="3371" y="399"/>
                  </a:lnTo>
                  <a:lnTo>
                    <a:pt x="3059" y="399"/>
                  </a:lnTo>
                  <a:lnTo>
                    <a:pt x="3059" y="199"/>
                  </a:lnTo>
                  <a:close/>
                  <a:moveTo>
                    <a:pt x="3827" y="319"/>
                  </a:moveTo>
                  <a:lnTo>
                    <a:pt x="4132" y="319"/>
                  </a:lnTo>
                  <a:lnTo>
                    <a:pt x="4132" y="399"/>
                  </a:lnTo>
                  <a:lnTo>
                    <a:pt x="3827" y="399"/>
                  </a:lnTo>
                  <a:lnTo>
                    <a:pt x="3827" y="319"/>
                  </a:ln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10640" name="Freeform 48"/>
          <p:cNvSpPr>
            <a:spLocks noEditPoints="1"/>
          </p:cNvSpPr>
          <p:nvPr/>
        </p:nvSpPr>
        <p:spPr bwMode="auto">
          <a:xfrm>
            <a:off x="1576388" y="4951413"/>
            <a:ext cx="6559550" cy="633412"/>
          </a:xfrm>
          <a:custGeom>
            <a:avLst/>
            <a:gdLst>
              <a:gd name="T0" fmla="*/ 0 w 4132"/>
              <a:gd name="T1" fmla="*/ 23812 h 399"/>
              <a:gd name="T2" fmla="*/ 482600 w 4132"/>
              <a:gd name="T3" fmla="*/ 23812 h 399"/>
              <a:gd name="T4" fmla="*/ 482600 w 4132"/>
              <a:gd name="T5" fmla="*/ 633412 h 399"/>
              <a:gd name="T6" fmla="*/ 0 w 4132"/>
              <a:gd name="T7" fmla="*/ 633412 h 399"/>
              <a:gd name="T8" fmla="*/ 0 w 4132"/>
              <a:gd name="T9" fmla="*/ 23812 h 399"/>
              <a:gd name="T10" fmla="*/ 1208087 w 4132"/>
              <a:gd name="T11" fmla="*/ 0 h 399"/>
              <a:gd name="T12" fmla="*/ 1703387 w 4132"/>
              <a:gd name="T13" fmla="*/ 0 h 399"/>
              <a:gd name="T14" fmla="*/ 1703387 w 4132"/>
              <a:gd name="T15" fmla="*/ 633412 h 399"/>
              <a:gd name="T16" fmla="*/ 1208087 w 4132"/>
              <a:gd name="T17" fmla="*/ 633412 h 399"/>
              <a:gd name="T18" fmla="*/ 1208087 w 4132"/>
              <a:gd name="T19" fmla="*/ 0 h 399"/>
              <a:gd name="T20" fmla="*/ 2427287 w 4132"/>
              <a:gd name="T21" fmla="*/ 87312 h 399"/>
              <a:gd name="T22" fmla="*/ 2911474 w 4132"/>
              <a:gd name="T23" fmla="*/ 87312 h 399"/>
              <a:gd name="T24" fmla="*/ 2911474 w 4132"/>
              <a:gd name="T25" fmla="*/ 633412 h 399"/>
              <a:gd name="T26" fmla="*/ 2427287 w 4132"/>
              <a:gd name="T27" fmla="*/ 633412 h 399"/>
              <a:gd name="T28" fmla="*/ 2427287 w 4132"/>
              <a:gd name="T29" fmla="*/ 87312 h 399"/>
              <a:gd name="T30" fmla="*/ 3648075 w 4132"/>
              <a:gd name="T31" fmla="*/ 214312 h 399"/>
              <a:gd name="T32" fmla="*/ 4130675 w 4132"/>
              <a:gd name="T33" fmla="*/ 214312 h 399"/>
              <a:gd name="T34" fmla="*/ 4130675 w 4132"/>
              <a:gd name="T35" fmla="*/ 633412 h 399"/>
              <a:gd name="T36" fmla="*/ 3648075 w 4132"/>
              <a:gd name="T37" fmla="*/ 633412 h 399"/>
              <a:gd name="T38" fmla="*/ 3648075 w 4132"/>
              <a:gd name="T39" fmla="*/ 214312 h 399"/>
              <a:gd name="T40" fmla="*/ 4856162 w 4132"/>
              <a:gd name="T41" fmla="*/ 315912 h 399"/>
              <a:gd name="T42" fmla="*/ 5351462 w 4132"/>
              <a:gd name="T43" fmla="*/ 315912 h 399"/>
              <a:gd name="T44" fmla="*/ 5351462 w 4132"/>
              <a:gd name="T45" fmla="*/ 633412 h 399"/>
              <a:gd name="T46" fmla="*/ 4856162 w 4132"/>
              <a:gd name="T47" fmla="*/ 633412 h 399"/>
              <a:gd name="T48" fmla="*/ 4856162 w 4132"/>
              <a:gd name="T49" fmla="*/ 315912 h 399"/>
              <a:gd name="T50" fmla="*/ 6075361 w 4132"/>
              <a:gd name="T51" fmla="*/ 506412 h 399"/>
              <a:gd name="T52" fmla="*/ 6559550 w 4132"/>
              <a:gd name="T53" fmla="*/ 506412 h 399"/>
              <a:gd name="T54" fmla="*/ 6559550 w 4132"/>
              <a:gd name="T55" fmla="*/ 633412 h 399"/>
              <a:gd name="T56" fmla="*/ 6075361 w 4132"/>
              <a:gd name="T57" fmla="*/ 633412 h 399"/>
              <a:gd name="T58" fmla="*/ 6075361 w 4132"/>
              <a:gd name="T59" fmla="*/ 506412 h 399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132"/>
              <a:gd name="T91" fmla="*/ 0 h 399"/>
              <a:gd name="T92" fmla="*/ 4132 w 4132"/>
              <a:gd name="T93" fmla="*/ 399 h 399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132" h="399">
                <a:moveTo>
                  <a:pt x="0" y="15"/>
                </a:moveTo>
                <a:lnTo>
                  <a:pt x="304" y="15"/>
                </a:lnTo>
                <a:lnTo>
                  <a:pt x="304" y="399"/>
                </a:lnTo>
                <a:lnTo>
                  <a:pt x="0" y="399"/>
                </a:lnTo>
                <a:lnTo>
                  <a:pt x="0" y="15"/>
                </a:lnTo>
                <a:close/>
                <a:moveTo>
                  <a:pt x="761" y="0"/>
                </a:moveTo>
                <a:lnTo>
                  <a:pt x="1073" y="0"/>
                </a:lnTo>
                <a:lnTo>
                  <a:pt x="1073" y="399"/>
                </a:lnTo>
                <a:lnTo>
                  <a:pt x="761" y="399"/>
                </a:lnTo>
                <a:lnTo>
                  <a:pt x="761" y="0"/>
                </a:lnTo>
                <a:close/>
                <a:moveTo>
                  <a:pt x="1529" y="55"/>
                </a:moveTo>
                <a:lnTo>
                  <a:pt x="1834" y="55"/>
                </a:lnTo>
                <a:lnTo>
                  <a:pt x="1834" y="399"/>
                </a:lnTo>
                <a:lnTo>
                  <a:pt x="1529" y="399"/>
                </a:lnTo>
                <a:lnTo>
                  <a:pt x="1529" y="55"/>
                </a:lnTo>
                <a:close/>
                <a:moveTo>
                  <a:pt x="2298" y="135"/>
                </a:moveTo>
                <a:lnTo>
                  <a:pt x="2602" y="135"/>
                </a:lnTo>
                <a:lnTo>
                  <a:pt x="2602" y="399"/>
                </a:lnTo>
                <a:lnTo>
                  <a:pt x="2298" y="399"/>
                </a:lnTo>
                <a:lnTo>
                  <a:pt x="2298" y="135"/>
                </a:lnTo>
                <a:close/>
                <a:moveTo>
                  <a:pt x="3059" y="199"/>
                </a:moveTo>
                <a:lnTo>
                  <a:pt x="3371" y="199"/>
                </a:lnTo>
                <a:lnTo>
                  <a:pt x="3371" y="399"/>
                </a:lnTo>
                <a:lnTo>
                  <a:pt x="3059" y="399"/>
                </a:lnTo>
                <a:lnTo>
                  <a:pt x="3059" y="199"/>
                </a:lnTo>
                <a:close/>
                <a:moveTo>
                  <a:pt x="3827" y="319"/>
                </a:moveTo>
                <a:lnTo>
                  <a:pt x="4132" y="319"/>
                </a:lnTo>
                <a:lnTo>
                  <a:pt x="4132" y="399"/>
                </a:lnTo>
                <a:lnTo>
                  <a:pt x="3827" y="399"/>
                </a:lnTo>
                <a:lnTo>
                  <a:pt x="3827" y="319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2667000" y="152400"/>
            <a:ext cx="6324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de-CH" sz="2800" b="1">
                <a:solidFill>
                  <a:srgbClr val="00687A"/>
                </a:solidFill>
                <a:latin typeface="Arial" charset="0"/>
              </a:rPr>
              <a:t>Impact per person is greatest</a:t>
            </a:r>
          </a:p>
          <a:p>
            <a:pPr algn="r" eaLnBrk="0" hangingPunct="0"/>
            <a:r>
              <a:rPr lang="de-CH" sz="2800" b="1">
                <a:solidFill>
                  <a:srgbClr val="00687A"/>
                </a:solidFill>
                <a:latin typeface="Arial" charset="0"/>
              </a:rPr>
              <a:t>in the lowest coverage countries</a:t>
            </a:r>
            <a:endParaRPr lang="en-US" sz="2800" b="1">
              <a:solidFill>
                <a:srgbClr val="00687A"/>
              </a:solidFill>
              <a:latin typeface="Arial" charset="0"/>
            </a:endParaRP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685800" y="6248400"/>
            <a:ext cx="784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de-CH" sz="1400" i="1" dirty="0">
                <a:solidFill>
                  <a:schemeClr val="tx1"/>
                </a:solidFill>
                <a:latin typeface="+mj-lt"/>
                <a:cs typeface="+mn-cs"/>
              </a:rPr>
              <a:t>Source: </a:t>
            </a:r>
            <a:r>
              <a:rPr lang="en-US" sz="1400" i="1" dirty="0">
                <a:solidFill>
                  <a:schemeClr val="tx1"/>
                </a:solidFill>
                <a:latin typeface="+mj-lt"/>
                <a:cs typeface="+mn-cs"/>
              </a:rPr>
              <a:t>Economic impacts of sanitation in Southeast Asia. WSP/World Bank. 2008.</a:t>
            </a:r>
          </a:p>
        </p:txBody>
      </p:sp>
      <p:grpSp>
        <p:nvGrpSpPr>
          <p:cNvPr id="96" name="Group 95"/>
          <p:cNvGrpSpPr>
            <a:grpSpLocks/>
          </p:cNvGrpSpPr>
          <p:nvPr/>
        </p:nvGrpSpPr>
        <p:grpSpPr bwMode="auto">
          <a:xfrm>
            <a:off x="698500" y="1689100"/>
            <a:ext cx="7793038" cy="4332288"/>
            <a:chOff x="698500" y="1689100"/>
            <a:chExt cx="7793038" cy="4332446"/>
          </a:xfrm>
        </p:grpSpPr>
        <p:sp>
          <p:nvSpPr>
            <p:cNvPr id="110642" name="Freeform 50"/>
            <p:cNvSpPr>
              <a:spLocks/>
            </p:cNvSpPr>
            <p:nvPr/>
          </p:nvSpPr>
          <p:spPr bwMode="auto">
            <a:xfrm>
              <a:off x="1195388" y="1816105"/>
              <a:ext cx="25400" cy="3756162"/>
            </a:xfrm>
            <a:custGeom>
              <a:avLst/>
              <a:gdLst/>
              <a:ahLst/>
              <a:cxnLst>
                <a:cxn ang="0">
                  <a:pos x="0" y="2366"/>
                </a:cxn>
                <a:cxn ang="0">
                  <a:pos x="8" y="0"/>
                </a:cxn>
                <a:cxn ang="0">
                  <a:pos x="16" y="0"/>
                </a:cxn>
                <a:cxn ang="0">
                  <a:pos x="8" y="2366"/>
                </a:cxn>
                <a:cxn ang="0">
                  <a:pos x="0" y="2366"/>
                </a:cxn>
              </a:cxnLst>
              <a:rect l="0" t="0" r="r" b="b"/>
              <a:pathLst>
                <a:path w="16" h="2366">
                  <a:moveTo>
                    <a:pt x="0" y="2366"/>
                  </a:moveTo>
                  <a:lnTo>
                    <a:pt x="8" y="0"/>
                  </a:lnTo>
                  <a:lnTo>
                    <a:pt x="16" y="0"/>
                  </a:lnTo>
                  <a:lnTo>
                    <a:pt x="8" y="2366"/>
                  </a:lnTo>
                  <a:lnTo>
                    <a:pt x="0" y="2366"/>
                  </a:lnTo>
                  <a:close/>
                </a:path>
              </a:pathLst>
            </a:custGeom>
            <a:solidFill>
              <a:srgbClr val="868686"/>
            </a:solidFill>
            <a:ln w="8">
              <a:solidFill>
                <a:srgbClr val="86868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600">
                <a:latin typeface="+mj-lt"/>
                <a:cs typeface="+mn-cs"/>
              </a:endParaRPr>
            </a:p>
          </p:txBody>
        </p:sp>
        <p:sp>
          <p:nvSpPr>
            <p:cNvPr id="25615" name="Freeform 52"/>
            <p:cNvSpPr>
              <a:spLocks/>
            </p:cNvSpPr>
            <p:nvPr/>
          </p:nvSpPr>
          <p:spPr bwMode="auto">
            <a:xfrm>
              <a:off x="1195388" y="5572125"/>
              <a:ext cx="7296150" cy="25400"/>
            </a:xfrm>
            <a:custGeom>
              <a:avLst/>
              <a:gdLst>
                <a:gd name="T0" fmla="*/ 0 w 4596"/>
                <a:gd name="T1" fmla="*/ 0 h 16"/>
                <a:gd name="T2" fmla="*/ 7296150 w 4596"/>
                <a:gd name="T3" fmla="*/ 12700 h 16"/>
                <a:gd name="T4" fmla="*/ 7296150 w 4596"/>
                <a:gd name="T5" fmla="*/ 25400 h 16"/>
                <a:gd name="T6" fmla="*/ 0 w 4596"/>
                <a:gd name="T7" fmla="*/ 12700 h 16"/>
                <a:gd name="T8" fmla="*/ 0 w 4596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96"/>
                <a:gd name="T16" fmla="*/ 0 h 16"/>
                <a:gd name="T17" fmla="*/ 4596 w 4596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96" h="16">
                  <a:moveTo>
                    <a:pt x="0" y="0"/>
                  </a:moveTo>
                  <a:lnTo>
                    <a:pt x="4596" y="8"/>
                  </a:lnTo>
                  <a:lnTo>
                    <a:pt x="4596" y="16"/>
                  </a:lnTo>
                  <a:lnTo>
                    <a:pt x="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68686"/>
            </a:solidFill>
            <a:ln w="8">
              <a:solidFill>
                <a:srgbClr val="86868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46" name="Rectangle 54"/>
            <p:cNvSpPr>
              <a:spLocks noChangeArrowheads="1"/>
            </p:cNvSpPr>
            <p:nvPr/>
          </p:nvSpPr>
          <p:spPr bwMode="auto">
            <a:xfrm>
              <a:off x="914400" y="5445262"/>
              <a:ext cx="114300" cy="246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0</a:t>
              </a:r>
              <a:endParaRPr lang="en-US" sz="16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47" name="Rectangle 55"/>
            <p:cNvSpPr>
              <a:spLocks noChangeArrowheads="1"/>
            </p:cNvSpPr>
            <p:nvPr/>
          </p:nvSpPr>
          <p:spPr bwMode="auto">
            <a:xfrm>
              <a:off x="812800" y="5076949"/>
              <a:ext cx="227013" cy="246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20</a:t>
              </a:r>
              <a:endParaRPr lang="en-US" sz="16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48" name="Rectangle 56"/>
            <p:cNvSpPr>
              <a:spLocks noChangeArrowheads="1"/>
            </p:cNvSpPr>
            <p:nvPr/>
          </p:nvSpPr>
          <p:spPr bwMode="auto">
            <a:xfrm>
              <a:off x="812800" y="4697523"/>
              <a:ext cx="227013" cy="246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40</a:t>
              </a:r>
              <a:endParaRPr lang="en-US" sz="16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49" name="Rectangle 57"/>
            <p:cNvSpPr>
              <a:spLocks noChangeArrowheads="1"/>
            </p:cNvSpPr>
            <p:nvPr/>
          </p:nvSpPr>
          <p:spPr bwMode="auto">
            <a:xfrm>
              <a:off x="812800" y="4329209"/>
              <a:ext cx="227013" cy="246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60</a:t>
              </a:r>
              <a:endParaRPr lang="en-US" sz="16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50" name="Rectangle 58"/>
            <p:cNvSpPr>
              <a:spLocks noChangeArrowheads="1"/>
            </p:cNvSpPr>
            <p:nvPr/>
          </p:nvSpPr>
          <p:spPr bwMode="auto">
            <a:xfrm>
              <a:off x="812800" y="3948195"/>
              <a:ext cx="227013" cy="246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80</a:t>
              </a:r>
              <a:endParaRPr lang="en-US" sz="16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51" name="Rectangle 59"/>
            <p:cNvSpPr>
              <a:spLocks noChangeArrowheads="1"/>
            </p:cNvSpPr>
            <p:nvPr/>
          </p:nvSpPr>
          <p:spPr bwMode="auto">
            <a:xfrm>
              <a:off x="698500" y="3567181"/>
              <a:ext cx="341313" cy="246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100</a:t>
              </a:r>
              <a:endParaRPr lang="en-US" sz="16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52" name="Rectangle 60"/>
            <p:cNvSpPr>
              <a:spLocks noChangeArrowheads="1"/>
            </p:cNvSpPr>
            <p:nvPr/>
          </p:nvSpPr>
          <p:spPr bwMode="auto">
            <a:xfrm>
              <a:off x="698500" y="3198868"/>
              <a:ext cx="341313" cy="246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120</a:t>
              </a:r>
              <a:endParaRPr lang="en-US" sz="16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53" name="Rectangle 61"/>
            <p:cNvSpPr>
              <a:spLocks noChangeArrowheads="1"/>
            </p:cNvSpPr>
            <p:nvPr/>
          </p:nvSpPr>
          <p:spPr bwMode="auto">
            <a:xfrm>
              <a:off x="698500" y="2817854"/>
              <a:ext cx="341313" cy="246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140</a:t>
              </a:r>
              <a:endParaRPr lang="en-US" sz="16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54" name="Rectangle 62"/>
            <p:cNvSpPr>
              <a:spLocks noChangeArrowheads="1"/>
            </p:cNvSpPr>
            <p:nvPr/>
          </p:nvSpPr>
          <p:spPr bwMode="auto">
            <a:xfrm>
              <a:off x="698500" y="2449541"/>
              <a:ext cx="341313" cy="246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160</a:t>
              </a:r>
              <a:endParaRPr lang="en-US" sz="16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55" name="Rectangle 63"/>
            <p:cNvSpPr>
              <a:spLocks noChangeArrowheads="1"/>
            </p:cNvSpPr>
            <p:nvPr/>
          </p:nvSpPr>
          <p:spPr bwMode="auto">
            <a:xfrm>
              <a:off x="698500" y="2070114"/>
              <a:ext cx="341313" cy="246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180</a:t>
              </a:r>
              <a:endParaRPr lang="en-US" sz="16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56" name="Rectangle 64"/>
            <p:cNvSpPr>
              <a:spLocks noChangeArrowheads="1"/>
            </p:cNvSpPr>
            <p:nvPr/>
          </p:nvSpPr>
          <p:spPr bwMode="auto">
            <a:xfrm>
              <a:off x="698500" y="1689100"/>
              <a:ext cx="341313" cy="246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200</a:t>
              </a:r>
              <a:endParaRPr lang="en-US" sz="16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57" name="Rectangle 65"/>
            <p:cNvSpPr>
              <a:spLocks noChangeArrowheads="1"/>
            </p:cNvSpPr>
            <p:nvPr/>
          </p:nvSpPr>
          <p:spPr bwMode="auto">
            <a:xfrm>
              <a:off x="1398588" y="5775474"/>
              <a:ext cx="933450" cy="246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Cambodia</a:t>
              </a:r>
              <a:endParaRPr lang="en-US" sz="18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58" name="Rectangle 66"/>
            <p:cNvSpPr>
              <a:spLocks noChangeArrowheads="1"/>
            </p:cNvSpPr>
            <p:nvPr/>
          </p:nvSpPr>
          <p:spPr bwMode="auto">
            <a:xfrm>
              <a:off x="2693988" y="5775474"/>
              <a:ext cx="830262" cy="246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Lao PDR</a:t>
              </a:r>
              <a:endParaRPr lang="en-US" sz="18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59" name="Rectangle 67"/>
            <p:cNvSpPr>
              <a:spLocks noChangeArrowheads="1"/>
            </p:cNvSpPr>
            <p:nvPr/>
          </p:nvSpPr>
          <p:spPr bwMode="auto">
            <a:xfrm>
              <a:off x="3851275" y="5775474"/>
              <a:ext cx="887413" cy="246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Indonesia</a:t>
              </a:r>
              <a:endParaRPr lang="en-US" sz="18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60" name="Rectangle 68"/>
            <p:cNvSpPr>
              <a:spLocks noChangeArrowheads="1"/>
            </p:cNvSpPr>
            <p:nvPr/>
          </p:nvSpPr>
          <p:spPr bwMode="auto">
            <a:xfrm>
              <a:off x="5122863" y="5775474"/>
              <a:ext cx="758825" cy="246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Average</a:t>
              </a:r>
              <a:endParaRPr lang="en-US" sz="18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61" name="Rectangle 69"/>
            <p:cNvSpPr>
              <a:spLocks noChangeArrowheads="1"/>
            </p:cNvSpPr>
            <p:nvPr/>
          </p:nvSpPr>
          <p:spPr bwMode="auto">
            <a:xfrm>
              <a:off x="6242050" y="5775474"/>
              <a:ext cx="987425" cy="246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Philippines</a:t>
              </a:r>
              <a:endParaRPr lang="en-US" sz="18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0662" name="Rectangle 70"/>
            <p:cNvSpPr>
              <a:spLocks noChangeArrowheads="1"/>
            </p:cNvSpPr>
            <p:nvPr/>
          </p:nvSpPr>
          <p:spPr bwMode="auto">
            <a:xfrm>
              <a:off x="7537450" y="5775474"/>
              <a:ext cx="747713" cy="246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Vietnam</a:t>
              </a:r>
              <a:endParaRPr lang="en-US" sz="180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</p:grp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5600700" y="3200400"/>
            <a:ext cx="2390775" cy="246063"/>
            <a:chOff x="5600700" y="3200400"/>
            <a:chExt cx="2391424" cy="246221"/>
          </a:xfrm>
        </p:grpSpPr>
        <p:sp>
          <p:nvSpPr>
            <p:cNvPr id="110670" name="Rectangle 78"/>
            <p:cNvSpPr>
              <a:spLocks noChangeArrowheads="1"/>
            </p:cNvSpPr>
            <p:nvPr/>
          </p:nvSpPr>
          <p:spPr bwMode="auto">
            <a:xfrm>
              <a:off x="5600700" y="3289357"/>
              <a:ext cx="127034" cy="127082"/>
            </a:xfrm>
            <a:prstGeom prst="rect">
              <a:avLst/>
            </a:prstGeom>
            <a:solidFill>
              <a:schemeClr val="accent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0671" name="Rectangle 79"/>
            <p:cNvSpPr>
              <a:spLocks noChangeArrowheads="1"/>
            </p:cNvSpPr>
            <p:nvPr/>
          </p:nvSpPr>
          <p:spPr bwMode="auto">
            <a:xfrm>
              <a:off x="5791252" y="3200400"/>
              <a:ext cx="220087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International Dollar (ID)</a:t>
              </a:r>
              <a:endParaRPr lang="en-US" sz="16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</p:grp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5600700" y="3505200"/>
            <a:ext cx="2640013" cy="246063"/>
            <a:chOff x="5600700" y="3505200"/>
            <a:chExt cx="2639888" cy="246221"/>
          </a:xfrm>
        </p:grpSpPr>
        <p:sp>
          <p:nvSpPr>
            <p:cNvPr id="25610" name="Rectangle 80"/>
            <p:cNvSpPr>
              <a:spLocks noChangeArrowheads="1"/>
            </p:cNvSpPr>
            <p:nvPr/>
          </p:nvSpPr>
          <p:spPr bwMode="auto">
            <a:xfrm>
              <a:off x="5600700" y="3594100"/>
              <a:ext cx="127000" cy="12700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73" name="Rectangle 81"/>
            <p:cNvSpPr>
              <a:spLocks noChangeArrowheads="1"/>
            </p:cNvSpPr>
            <p:nvPr/>
          </p:nvSpPr>
          <p:spPr bwMode="auto">
            <a:xfrm>
              <a:off x="5791191" y="3505200"/>
              <a:ext cx="244939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 dirty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United States Dollar (USD)</a:t>
              </a:r>
              <a:endParaRPr lang="en-US" sz="1600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</p:grpSp>
      <p:sp>
        <p:nvSpPr>
          <p:cNvPr id="100" name="Rectangle 2"/>
          <p:cNvSpPr txBox="1">
            <a:spLocks noChangeArrowheads="1"/>
          </p:cNvSpPr>
          <p:nvPr/>
        </p:nvSpPr>
        <p:spPr bwMode="auto">
          <a:xfrm rot="16200000">
            <a:off x="-1219200" y="3048000"/>
            <a:ext cx="3276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800" b="1" kern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Dollar per capita per annum</a:t>
            </a:r>
          </a:p>
        </p:txBody>
      </p:sp>
      <p:sp>
        <p:nvSpPr>
          <p:cNvPr id="101" name="Rectangle 2"/>
          <p:cNvSpPr txBox="1">
            <a:spLocks noChangeArrowheads="1"/>
          </p:cNvSpPr>
          <p:nvPr/>
        </p:nvSpPr>
        <p:spPr bwMode="auto">
          <a:xfrm>
            <a:off x="1447800" y="14478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18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Per </a:t>
            </a:r>
            <a:r>
              <a:rPr lang="en-US" sz="18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cAPITA</a:t>
            </a:r>
            <a:r>
              <a:rPr lang="en-US" sz="18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 IMPACT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110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3000"/>
                                        <p:tgtEl>
                                          <p:spTgt spid="110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0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40" grpId="0" animBg="1"/>
      <p:bldP spid="110640" grpId="1" animBg="1"/>
      <p:bldP spid="22533" grpId="0"/>
      <p:bldP spid="1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838200" y="1371600"/>
          <a:ext cx="7772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650" name="Rectangle 6"/>
          <p:cNvSpPr>
            <a:spLocks noChangeArrowheads="1"/>
          </p:cNvSpPr>
          <p:nvPr/>
        </p:nvSpPr>
        <p:spPr bwMode="auto">
          <a:xfrm>
            <a:off x="2286000" y="152400"/>
            <a:ext cx="6705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de-CH" sz="2800" b="1">
                <a:solidFill>
                  <a:srgbClr val="00687A"/>
                </a:solidFill>
                <a:latin typeface="Arial" charset="0"/>
              </a:rPr>
              <a:t>Poor sanitation has major</a:t>
            </a:r>
          </a:p>
          <a:p>
            <a:pPr algn="r" eaLnBrk="0" hangingPunct="0"/>
            <a:r>
              <a:rPr lang="de-CH" sz="2800" b="1">
                <a:solidFill>
                  <a:srgbClr val="00687A"/>
                </a:solidFill>
                <a:latin typeface="Arial" charset="0"/>
              </a:rPr>
              <a:t>and diverse impacts</a:t>
            </a:r>
            <a:endParaRPr lang="en-US" sz="2800" b="1">
              <a:solidFill>
                <a:srgbClr val="00687A"/>
              </a:solidFill>
              <a:latin typeface="Arial" charset="0"/>
            </a:endParaRPr>
          </a:p>
        </p:txBody>
      </p:sp>
      <p:sp>
        <p:nvSpPr>
          <p:cNvPr id="23558" name="Rectangle 7"/>
          <p:cNvSpPr>
            <a:spLocks noChangeArrowheads="1"/>
          </p:cNvSpPr>
          <p:nvPr/>
        </p:nvSpPr>
        <p:spPr bwMode="auto">
          <a:xfrm>
            <a:off x="381000" y="6248400"/>
            <a:ext cx="784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de-CH" sz="1400" i="1" dirty="0">
                <a:solidFill>
                  <a:schemeClr val="tx1"/>
                </a:solidFill>
                <a:latin typeface="+mj-lt"/>
                <a:cs typeface="+mn-cs"/>
              </a:rPr>
              <a:t>Source: </a:t>
            </a:r>
            <a:r>
              <a:rPr lang="en-US" sz="1400" i="1" dirty="0">
                <a:solidFill>
                  <a:schemeClr val="tx1"/>
                </a:solidFill>
                <a:latin typeface="+mj-lt"/>
                <a:cs typeface="+mn-cs"/>
              </a:rPr>
              <a:t>Economic impacts of sanitation in Southeast Asia. WSP/World Bank. 2008.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1447800" y="1447800"/>
            <a:ext cx="411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18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Percentage of GDP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  <p:bldP spid="2355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514600" y="152400"/>
            <a:ext cx="6477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de-CH" sz="3200" b="1">
                <a:solidFill>
                  <a:srgbClr val="00687A"/>
                </a:solidFill>
                <a:latin typeface="Arial" charset="0"/>
              </a:rPr>
              <a:t>Sanitation is a good buy!</a:t>
            </a:r>
            <a:endParaRPr lang="en-US" sz="3200" b="1">
              <a:solidFill>
                <a:srgbClr val="00687A"/>
              </a:solidFill>
              <a:latin typeface="Arial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010400" y="2286000"/>
            <a:ext cx="187642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110000"/>
              </a:lnSpc>
              <a:buClr>
                <a:schemeClr val="tx1"/>
              </a:buClr>
              <a:defRPr/>
            </a:pPr>
            <a:r>
              <a:rPr lang="en-US" sz="2000" dirty="0">
                <a:solidFill>
                  <a:schemeClr val="tx1"/>
                </a:solidFill>
                <a:latin typeface="+mj-lt"/>
                <a:cs typeface="+mn-cs"/>
              </a:rPr>
              <a:t>Including value of health (diarrhea) and access time gains only – the </a:t>
            </a:r>
            <a:r>
              <a:rPr lang="en-US" sz="2000" b="1" dirty="0">
                <a:solidFill>
                  <a:schemeClr val="tx1"/>
                </a:solidFill>
                <a:latin typeface="+mj-lt"/>
                <a:cs typeface="+mn-cs"/>
              </a:rPr>
              <a:t>return on investment is at least 6 times</a:t>
            </a:r>
          </a:p>
        </p:txBody>
      </p:sp>
      <p:graphicFrame>
        <p:nvGraphicFramePr>
          <p:cNvPr id="1026" name="Object 18"/>
          <p:cNvGraphicFramePr>
            <a:graphicFrameLocks noChangeAspect="1"/>
          </p:cNvGraphicFramePr>
          <p:nvPr>
            <p:ph idx="1"/>
          </p:nvPr>
        </p:nvGraphicFramePr>
        <p:xfrm>
          <a:off x="0" y="1219200"/>
          <a:ext cx="6781800" cy="5122863"/>
        </p:xfrm>
        <a:graphic>
          <a:graphicData uri="http://schemas.openxmlformats.org/presentationml/2006/ole">
            <p:oleObj spid="_x0000_s1026" name="Worksheet" r:id="rId4" imgW="4400449" imgH="3533721" progId="Excel.Sheet.8">
              <p:embed/>
            </p:oleObj>
          </a:graphicData>
        </a:graphic>
      </p:graphicFrame>
      <p:sp>
        <p:nvSpPr>
          <p:cNvPr id="1029" name="Rectangle 20"/>
          <p:cNvSpPr>
            <a:spLocks noChangeArrowheads="1"/>
          </p:cNvSpPr>
          <p:nvPr/>
        </p:nvSpPr>
        <p:spPr bwMode="auto">
          <a:xfrm>
            <a:off x="0" y="6248400"/>
            <a:ext cx="792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>
              <a:defRPr/>
            </a:pPr>
            <a:r>
              <a:rPr lang="de-CH" sz="1400" i="1" dirty="0">
                <a:solidFill>
                  <a:schemeClr val="tx1"/>
                </a:solidFill>
                <a:latin typeface="+mj-lt"/>
                <a:cs typeface="+mn-cs"/>
              </a:rPr>
              <a:t>Source: </a:t>
            </a:r>
            <a:r>
              <a:rPr lang="en-US" sz="1400" i="1" dirty="0">
                <a:solidFill>
                  <a:schemeClr val="tx1"/>
                </a:solidFill>
                <a:latin typeface="+mj-lt"/>
                <a:cs typeface="+mn-cs"/>
              </a:rPr>
              <a:t>Global cost-benefit analysis of countries off-track to meet WSS MDGs. WHO. 2004.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13" name="Rectangle 3"/>
          <p:cNvSpPr>
            <a:spLocks noChangeArrowheads="1"/>
          </p:cNvSpPr>
          <p:nvPr/>
        </p:nvSpPr>
        <p:spPr bwMode="auto">
          <a:xfrm>
            <a:off x="2514600" y="152400"/>
            <a:ext cx="6477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de-CH" sz="3200" b="1">
                <a:solidFill>
                  <a:srgbClr val="00687A"/>
                </a:solidFill>
                <a:latin typeface="Arial" charset="0"/>
              </a:rPr>
              <a:t>Sanitation is a good buy!</a:t>
            </a:r>
            <a:endParaRPr lang="en-US" sz="3200" b="1">
              <a:solidFill>
                <a:srgbClr val="00687A"/>
              </a:solidFill>
              <a:latin typeface="Arial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57200" y="1295400"/>
            <a:ext cx="8382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US" sz="3200">
                <a:solidFill>
                  <a:schemeClr val="tx1"/>
                </a:solidFill>
                <a:latin typeface="Arial" charset="0"/>
              </a:rPr>
              <a:t>Economic Rates of Return</a:t>
            </a:r>
            <a:r>
              <a:rPr lang="en-US" sz="2000">
                <a:solidFill>
                  <a:schemeClr val="tx1"/>
                </a:solidFill>
                <a:latin typeface="Arial" charset="0"/>
              </a:rPr>
              <a:t> – the most consistently available economic indicator in the preparation of WB, AfDB, AsDB grants &amp; loans - </a:t>
            </a:r>
            <a:r>
              <a:rPr lang="en-US" sz="3200" b="1">
                <a:solidFill>
                  <a:schemeClr val="tx1"/>
                </a:solidFill>
                <a:latin typeface="Arial" charset="0"/>
              </a:rPr>
              <a:t>were from 10% to 40%</a:t>
            </a:r>
            <a:r>
              <a:rPr lang="en-US" sz="2000">
                <a:solidFill>
                  <a:schemeClr val="tx1"/>
                </a:solidFill>
                <a:latin typeface="Arial" charset="0"/>
              </a:rPr>
              <a:t> in 15 African and Asian countries most off-track to meet the WSS MDG target</a:t>
            </a:r>
          </a:p>
        </p:txBody>
      </p:sp>
      <p:sp>
        <p:nvSpPr>
          <p:cNvPr id="123915" name="Rectangle 20"/>
          <p:cNvSpPr>
            <a:spLocks noChangeArrowheads="1"/>
          </p:cNvSpPr>
          <p:nvPr/>
        </p:nvSpPr>
        <p:spPr bwMode="auto">
          <a:xfrm>
            <a:off x="228600" y="6019800"/>
            <a:ext cx="7924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de-CH" sz="1400" i="1">
                <a:solidFill>
                  <a:schemeClr val="tx1"/>
                </a:solidFill>
                <a:latin typeface="Arial" charset="0"/>
              </a:rPr>
              <a:t>Source: </a:t>
            </a:r>
            <a:r>
              <a:rPr lang="en-US" sz="1400" i="1">
                <a:solidFill>
                  <a:schemeClr val="tx1"/>
                </a:solidFill>
                <a:latin typeface="Arial" charset="0"/>
              </a:rPr>
              <a:t>preparation of economic briefings for High Level Meeting on Sanitation and Water for All: a Global Framework for Action, UNICEF &amp; WaterAid.</a:t>
            </a:r>
          </a:p>
        </p:txBody>
      </p:sp>
      <p:graphicFrame>
        <p:nvGraphicFramePr>
          <p:cNvPr id="123912" name="Object 8"/>
          <p:cNvGraphicFramePr>
            <a:graphicFrameLocks noChangeAspect="1"/>
          </p:cNvGraphicFramePr>
          <p:nvPr/>
        </p:nvGraphicFramePr>
        <p:xfrm>
          <a:off x="0" y="3070225"/>
          <a:ext cx="8991600" cy="3101975"/>
        </p:xfrm>
        <a:graphic>
          <a:graphicData uri="http://schemas.openxmlformats.org/presentationml/2006/ole">
            <p:oleObj spid="_x0000_s123912" name="Chart" r:id="rId4" imgW="6600684" imgH="2276562" progId="Excel.Char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009EBA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8FA8"/>
      </a:accent6>
      <a:hlink>
        <a:srgbClr val="00687A"/>
      </a:hlink>
      <a:folHlink>
        <a:srgbClr val="5C705E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666666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666666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9EBA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8FA8"/>
        </a:accent6>
        <a:hlink>
          <a:srgbClr val="00687A"/>
        </a:hlink>
        <a:folHlink>
          <a:srgbClr val="5C705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00687A"/>
    </a:lt1>
    <a:dk2>
      <a:srgbClr val="000000"/>
    </a:dk2>
    <a:lt2>
      <a:srgbClr val="808080"/>
    </a:lt2>
    <a:accent1>
      <a:srgbClr val="FFFFFF"/>
    </a:accent1>
    <a:accent2>
      <a:srgbClr val="009EBA"/>
    </a:accent2>
    <a:accent3>
      <a:srgbClr val="AAB9BE"/>
    </a:accent3>
    <a:accent4>
      <a:srgbClr val="000000"/>
    </a:accent4>
    <a:accent5>
      <a:srgbClr val="FFFFFF"/>
    </a:accent5>
    <a:accent6>
      <a:srgbClr val="008FA8"/>
    </a:accent6>
    <a:hlink>
      <a:srgbClr val="00687A"/>
    </a:hlink>
    <a:folHlink>
      <a:srgbClr val="5C705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9888</TotalTime>
  <Words>223</Words>
  <Application>Microsoft Office PowerPoint</Application>
  <PresentationFormat>On-screen Show (4:3)</PresentationFormat>
  <Paragraphs>39</Paragraphs>
  <Slides>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Blank</vt:lpstr>
      <vt:lpstr>Worksheet</vt:lpstr>
      <vt:lpstr>Chart</vt:lpstr>
      <vt:lpstr>The Economic Impacts of Poor Sanitation in East Asia Economics of Sanitation Initiative Phase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Addison</dc:creator>
  <cp:lastModifiedBy>PC</cp:lastModifiedBy>
  <cp:revision>336</cp:revision>
  <cp:lastPrinted>2003-08-13T21:38:48Z</cp:lastPrinted>
  <dcterms:created xsi:type="dcterms:W3CDTF">2003-07-24T23:05:23Z</dcterms:created>
  <dcterms:modified xsi:type="dcterms:W3CDTF">2010-06-21T15:40:21Z</dcterms:modified>
</cp:coreProperties>
</file>