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8" y="-5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A0E1F9A-3080-4073-BF5D-410D2CF5F0FA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BC79F01-5699-41AD-8913-958B99C9A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CA360AB-0ECB-4A8A-9125-DA026582066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A2E56B-C69C-46EE-BC80-89F2D13CA7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64C14-8966-4082-AF13-DCE4B6AA6848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9F455-0B1F-4C2B-A826-F69AFB1D49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98097D-A105-4EC6-917D-4D11B42BD883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18F8C-C9D8-4505-A612-3EEF1BC905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31754-217B-4414-BACD-D0C712C4086E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A0E66-920C-4FC4-B316-77A601634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2B00C-AF8B-4E35-8108-E3E81598A00A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5D865-F5D5-46D3-98CE-C59F8156D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1261F-769D-47BF-8E26-58C87A628023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4ADE32-D200-4B3E-BBE9-261EAFA497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5EA4-B351-402D-8D15-C9CB3376918C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C5301-8174-4680-8EF1-E81406507C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9E540-81AF-4AE5-BDF2-AE74D75CFDA5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ED0F9-F59A-4612-8067-D3CC478817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09D8CE-4745-4082-B84E-EAD12924702D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FF94B9-FF5E-4FA2-8453-53D51BB0B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BFC303-17C6-4843-846B-B618CECE4402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3EAD3-9219-46D9-9CA4-EFED86F1DD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BE176D-FC0D-4DAB-BFFD-4DA40583E096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52561-2839-47CA-A373-B7147D450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CD0F9-C6E1-4E8E-9342-1C74B121213B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15B55-581A-42B9-831B-63308DD0B9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FE1BD-2BAE-4A98-A193-91A5E7ABA96B}" type="datetimeFigureOut">
              <a:rPr lang="en-US"/>
              <a:pPr>
                <a:defRPr/>
              </a:pPr>
              <a:t>7/7/2010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4B7A77-C13E-4331-A83B-F1A2AFEE14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Water and Sanitation as Human Rights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OHCHR – Regional Office for Europe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fr-CH" smtClean="0"/>
              <a:t>July 2010</a:t>
            </a:r>
            <a:endParaRPr lang="en-US" dirty="0"/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228600"/>
            <a:ext cx="31813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Water and sanitation in international human rights law</a:t>
            </a:r>
            <a:endParaRPr lang="en-US" dirty="0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Explicit references in CRC, CEDAW, CPRD.</a:t>
            </a:r>
          </a:p>
          <a:p>
            <a:r>
              <a:rPr lang="en-US" smtClean="0"/>
              <a:t>Implicit references in ICCPR and ICESCR though other human rights (adequate standard of living, housing, health, food, life, torture)</a:t>
            </a:r>
          </a:p>
          <a:p>
            <a:r>
              <a:rPr lang="en-US" smtClean="0"/>
              <a:t>Explicit references in principles, guidelines, declarations, resolutions, expert documents.</a:t>
            </a:r>
          </a:p>
          <a:p>
            <a:r>
              <a:rPr lang="en-US" smtClean="0"/>
              <a:t>+ Humanitarian and environmental treaties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Scope of safe drinking water obligations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Quantity?</a:t>
            </a:r>
          </a:p>
          <a:p>
            <a:r>
              <a:rPr lang="en-US" smtClean="0"/>
              <a:t>Quality?</a:t>
            </a:r>
          </a:p>
          <a:p>
            <a:r>
              <a:rPr lang="en-US" smtClean="0"/>
              <a:t>Access? </a:t>
            </a:r>
          </a:p>
          <a:p>
            <a:pPr lvl="1"/>
            <a:r>
              <a:rPr lang="en-US" smtClean="0"/>
              <a:t>Equitable access</a:t>
            </a:r>
          </a:p>
          <a:p>
            <a:pPr lvl="1"/>
            <a:r>
              <a:rPr lang="en-US" smtClean="0"/>
              <a:t>Physical access</a:t>
            </a:r>
          </a:p>
          <a:p>
            <a:pPr lvl="1"/>
            <a:r>
              <a:rPr lang="en-US" smtClean="0"/>
              <a:t>Economic access (affordability)</a:t>
            </a:r>
          </a:p>
          <a:p>
            <a:pPr lvl="1">
              <a:buFont typeface="Arial" charset="0"/>
              <a:buNone/>
            </a:pPr>
            <a:endParaRPr lang="en-US" smtClean="0"/>
          </a:p>
          <a:p>
            <a:pPr lvl="1"/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Scope of sanitation obligations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Definition</a:t>
            </a:r>
          </a:p>
          <a:p>
            <a:r>
              <a:rPr lang="en-US" smtClean="0"/>
              <a:t>Quantity?</a:t>
            </a:r>
          </a:p>
          <a:p>
            <a:r>
              <a:rPr lang="en-US" smtClean="0"/>
              <a:t>Quality?</a:t>
            </a:r>
          </a:p>
          <a:p>
            <a:r>
              <a:rPr lang="en-US" smtClean="0"/>
              <a:t>Access?</a:t>
            </a:r>
          </a:p>
          <a:p>
            <a:pPr lvl="1"/>
            <a:r>
              <a:rPr lang="en-US" smtClean="0"/>
              <a:t>Equitable access</a:t>
            </a:r>
          </a:p>
          <a:p>
            <a:pPr lvl="1"/>
            <a:r>
              <a:rPr lang="en-US" smtClean="0"/>
              <a:t>Physical access</a:t>
            </a:r>
          </a:p>
          <a:p>
            <a:pPr lvl="1"/>
            <a:r>
              <a:rPr lang="en-US" smtClean="0"/>
              <a:t>Economic access (affordability)</a:t>
            </a:r>
          </a:p>
          <a:p>
            <a:r>
              <a:rPr lang="en-US" smtClean="0"/>
              <a:t>Acceptability</a:t>
            </a:r>
          </a:p>
          <a:p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Nature of human rights obligations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Duty bearers</a:t>
            </a:r>
          </a:p>
          <a:p>
            <a:r>
              <a:rPr lang="en-US" smtClean="0"/>
              <a:t>Obligations</a:t>
            </a:r>
          </a:p>
          <a:p>
            <a:pPr lvl="1"/>
            <a:r>
              <a:rPr lang="en-US" smtClean="0"/>
              <a:t>Respect</a:t>
            </a:r>
          </a:p>
          <a:p>
            <a:pPr lvl="1"/>
            <a:r>
              <a:rPr lang="en-US" smtClean="0"/>
              <a:t>Protect</a:t>
            </a:r>
          </a:p>
          <a:p>
            <a:pPr lvl="1"/>
            <a:r>
              <a:rPr lang="en-US" smtClean="0"/>
              <a:t>Fulfill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Conclusion: Added value of human rights perspective</a:t>
            </a:r>
            <a:endParaRPr lang="en-US" dirty="0"/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Non-discrimination, participation and accountability </a:t>
            </a:r>
          </a:p>
          <a:p>
            <a:r>
              <a:rPr lang="en-US" smtClean="0"/>
              <a:t>From charity to empowerment</a:t>
            </a:r>
          </a:p>
          <a:p>
            <a:r>
              <a:rPr lang="en-US" smtClean="0"/>
              <a:t>Needs of vulnerable in focus</a:t>
            </a:r>
          </a:p>
          <a:p>
            <a:r>
              <a:rPr lang="en-US" smtClean="0"/>
              <a:t>Holistic vision of access</a:t>
            </a:r>
          </a:p>
          <a:p>
            <a:r>
              <a:rPr lang="en-US" smtClean="0"/>
              <a:t>Makes prioritization easier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smtClean="0"/>
              <a:t>http://www.ohchr.org/EN/HRBodies/Pages/HumanRightsBodies.aspx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1671</TotalTime>
  <Words>133</Words>
  <Application>Microsoft Office PowerPoint</Application>
  <PresentationFormat>On-screen Show (4:3)</PresentationFormat>
  <Paragraphs>40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Water and Sanitation as Human Rights</vt:lpstr>
      <vt:lpstr>Water and sanitation in international human rights law</vt:lpstr>
      <vt:lpstr>Scope of safe drinking water obligations</vt:lpstr>
      <vt:lpstr>Scope of sanitation obligations</vt:lpstr>
      <vt:lpstr>Nature of human rights obligations</vt:lpstr>
      <vt:lpstr>Conclusion: Added value of human rights perspective</vt:lpstr>
      <vt:lpstr>http://www.ohchr.org/EN/HRBodies/Pages/HumanRightsBodies.aspx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larvidsson</dc:creator>
  <cp:lastModifiedBy>bosmare</cp:lastModifiedBy>
  <cp:revision>153</cp:revision>
  <dcterms:created xsi:type="dcterms:W3CDTF">2009-12-03T08:14:55Z</dcterms:created>
  <dcterms:modified xsi:type="dcterms:W3CDTF">2010-07-07T11:52:18Z</dcterms:modified>
</cp:coreProperties>
</file>