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  <p:sldMasterId id="2147483676" r:id="rId5"/>
  </p:sldMasterIdLst>
  <p:notesMasterIdLst>
    <p:notesMasterId r:id="rId15"/>
  </p:notesMasterIdLst>
  <p:handoutMasterIdLst>
    <p:handoutMasterId r:id="rId16"/>
  </p:handoutMasterIdLst>
  <p:sldIdLst>
    <p:sldId id="291" r:id="rId6"/>
    <p:sldId id="289" r:id="rId7"/>
    <p:sldId id="292" r:id="rId8"/>
    <p:sldId id="293" r:id="rId9"/>
    <p:sldId id="290" r:id="rId10"/>
    <p:sldId id="266" r:id="rId11"/>
    <p:sldId id="277" r:id="rId12"/>
    <p:sldId id="282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 Presentation" id="{EB8E02D5-1E81-EA47-A563-5FFE11174D09}">
          <p14:sldIdLst/>
        </p14:section>
        <p14:section name="Presentation" id="{3914B6C7-11AD-A947-B8D6-C6967B002765}">
          <p14:sldIdLst>
            <p14:sldId id="291"/>
            <p14:sldId id="289"/>
            <p14:sldId id="292"/>
            <p14:sldId id="293"/>
            <p14:sldId id="290"/>
            <p14:sldId id="266"/>
            <p14:sldId id="277"/>
            <p14:sldId id="282"/>
            <p14:sldId id="26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911" userDrawn="1">
          <p15:clr>
            <a:srgbClr val="A4A3A4"/>
          </p15:clr>
        </p15:guide>
        <p15:guide id="2" pos="46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1F62"/>
    <a:srgbClr val="1C1C1C"/>
    <a:srgbClr val="000000"/>
    <a:srgbClr val="0EB1C6"/>
    <a:srgbClr val="FFFF66"/>
    <a:srgbClr val="654391"/>
    <a:srgbClr val="EBA1C9"/>
    <a:srgbClr val="10B4C6"/>
    <a:srgbClr val="FFFFFF"/>
    <a:srgbClr val="7FC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189" autoAdjust="0"/>
    <p:restoredTop sz="93867" autoAdjust="0"/>
  </p:normalViewPr>
  <p:slideViewPr>
    <p:cSldViewPr snapToGrid="0" snapToObjects="1">
      <p:cViewPr varScale="1">
        <p:scale>
          <a:sx n="115" d="100"/>
          <a:sy n="115" d="100"/>
        </p:scale>
        <p:origin x="-186" y="-102"/>
      </p:cViewPr>
      <p:guideLst>
        <p:guide orient="horz" pos="1911"/>
        <p:guide pos="46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0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114ED-45BD-40CA-BD20-7F4E4BDD8B7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B9AE52D-FEF2-4D8C-96A1-37CA9F649E6B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gender</a:t>
          </a:r>
        </a:p>
      </dgm:t>
    </dgm:pt>
    <dgm:pt modelId="{69A3A0E7-33DB-4E0D-83CB-C68980BAF0B6}" type="parTrans" cxnId="{CFCA2D8F-B961-41AB-ACE8-CAC832E64A73}">
      <dgm:prSet/>
      <dgm:spPr/>
      <dgm:t>
        <a:bodyPr/>
        <a:lstStyle/>
        <a:p>
          <a:endParaRPr lang="en-GB"/>
        </a:p>
      </dgm:t>
    </dgm:pt>
    <dgm:pt modelId="{C6692167-0DB2-45F1-BFB6-F72BB84DFFE6}" type="sibTrans" cxnId="{CFCA2D8F-B961-41AB-ACE8-CAC832E64A73}">
      <dgm:prSet/>
      <dgm:spPr/>
      <dgm:t>
        <a:bodyPr/>
        <a:lstStyle/>
        <a:p>
          <a:endParaRPr lang="en-GB"/>
        </a:p>
      </dgm:t>
    </dgm:pt>
    <dgm:pt modelId="{5B9261D1-4895-4607-AADF-EA2F5C430F4B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/>
            <a:t>youth</a:t>
          </a:r>
        </a:p>
      </dgm:t>
    </dgm:pt>
    <dgm:pt modelId="{72BD23C4-2611-4524-B2FB-BCBFED94608D}" type="parTrans" cxnId="{47EBBAD6-053C-4394-9634-608DC9C4DD49}">
      <dgm:prSet/>
      <dgm:spPr/>
      <dgm:t>
        <a:bodyPr/>
        <a:lstStyle/>
        <a:p>
          <a:endParaRPr lang="en-GB"/>
        </a:p>
      </dgm:t>
    </dgm:pt>
    <dgm:pt modelId="{11EC669D-41B1-4D50-9984-DFBAEAFE6923}" type="sibTrans" cxnId="{47EBBAD6-053C-4394-9634-608DC9C4DD49}">
      <dgm:prSet/>
      <dgm:spPr/>
      <dgm:t>
        <a:bodyPr/>
        <a:lstStyle/>
        <a:p>
          <a:endParaRPr lang="en-GB"/>
        </a:p>
      </dgm:t>
    </dgm:pt>
    <dgm:pt modelId="{A4FEF45D-2211-4272-945B-C6B8DB2C41C7}">
      <dgm:prSet phldrT="[Text]"/>
      <dgm:spPr>
        <a:solidFill>
          <a:srgbClr val="FAA4F4"/>
        </a:solidFill>
      </dgm:spPr>
      <dgm:t>
        <a:bodyPr/>
        <a:lstStyle/>
        <a:p>
          <a:r>
            <a:rPr lang="en-GB" dirty="0"/>
            <a:t>migration</a:t>
          </a:r>
        </a:p>
      </dgm:t>
    </dgm:pt>
    <dgm:pt modelId="{4C35E57D-30CA-45C4-BA52-D46C092B8664}" type="parTrans" cxnId="{B1D8DAFF-4B1C-40FC-A180-35762F708D57}">
      <dgm:prSet/>
      <dgm:spPr/>
      <dgm:t>
        <a:bodyPr/>
        <a:lstStyle/>
        <a:p>
          <a:endParaRPr lang="en-GB"/>
        </a:p>
      </dgm:t>
    </dgm:pt>
    <dgm:pt modelId="{2A325B47-D73E-48E1-ABAB-08357678B4DE}" type="sibTrans" cxnId="{B1D8DAFF-4B1C-40FC-A180-35762F708D57}">
      <dgm:prSet/>
      <dgm:spPr/>
      <dgm:t>
        <a:bodyPr/>
        <a:lstStyle/>
        <a:p>
          <a:endParaRPr lang="en-GB"/>
        </a:p>
      </dgm:t>
    </dgm:pt>
    <dgm:pt modelId="{5ED38E8A-A6A5-41DE-898B-027D869226FE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GB" dirty="0"/>
            <a:t>Climate/energy</a:t>
          </a:r>
        </a:p>
      </dgm:t>
    </dgm:pt>
    <dgm:pt modelId="{14E2BF7F-3727-4FF5-A276-E07503EA523E}" type="parTrans" cxnId="{FE9B4797-A83E-4D5D-996A-920722C6B2AD}">
      <dgm:prSet/>
      <dgm:spPr/>
      <dgm:t>
        <a:bodyPr/>
        <a:lstStyle/>
        <a:p>
          <a:endParaRPr lang="en-GB"/>
        </a:p>
      </dgm:t>
    </dgm:pt>
    <dgm:pt modelId="{ABBD1A52-8351-4FB6-B23F-D5CDDEEFF78D}" type="sibTrans" cxnId="{FE9B4797-A83E-4D5D-996A-920722C6B2AD}">
      <dgm:prSet/>
      <dgm:spPr/>
      <dgm:t>
        <a:bodyPr/>
        <a:lstStyle/>
        <a:p>
          <a:endParaRPr lang="en-GB"/>
        </a:p>
      </dgm:t>
    </dgm:pt>
    <dgm:pt modelId="{047D911C-6778-4A7A-BA8E-032B51A5AE6F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Investment and trade </a:t>
          </a:r>
        </a:p>
      </dgm:t>
    </dgm:pt>
    <dgm:pt modelId="{A8549191-A2A8-4D71-98F4-218D343B0AC8}" type="parTrans" cxnId="{BF510AC3-6AA2-4374-A813-364C4F292548}">
      <dgm:prSet/>
      <dgm:spPr/>
      <dgm:t>
        <a:bodyPr/>
        <a:lstStyle/>
        <a:p>
          <a:endParaRPr lang="en-GB"/>
        </a:p>
      </dgm:t>
    </dgm:pt>
    <dgm:pt modelId="{DE161577-AB79-4C35-9827-A5046AB0872F}" type="sibTrans" cxnId="{BF510AC3-6AA2-4374-A813-364C4F292548}">
      <dgm:prSet/>
      <dgm:spPr/>
      <dgm:t>
        <a:bodyPr/>
        <a:lstStyle/>
        <a:p>
          <a:endParaRPr lang="en-GB"/>
        </a:p>
      </dgm:t>
    </dgm:pt>
    <dgm:pt modelId="{392B7E67-E56D-4959-952E-346271E856EA}">
      <dgm:prSet phldrT="[Text]"/>
      <dgm:spPr>
        <a:solidFill>
          <a:srgbClr val="C0BEE0"/>
        </a:solidFill>
      </dgm:spPr>
      <dgm:t>
        <a:bodyPr/>
        <a:lstStyle/>
        <a:p>
          <a:r>
            <a:rPr lang="en-GB" dirty="0"/>
            <a:t>Domestic resource mobilisation</a:t>
          </a:r>
        </a:p>
      </dgm:t>
    </dgm:pt>
    <dgm:pt modelId="{4F7A95F6-D1F6-4133-A590-7190E4F2298A}" type="parTrans" cxnId="{ED7D3909-16E1-458A-A986-263F07264400}">
      <dgm:prSet/>
      <dgm:spPr/>
      <dgm:t>
        <a:bodyPr/>
        <a:lstStyle/>
        <a:p>
          <a:endParaRPr lang="en-GB"/>
        </a:p>
      </dgm:t>
    </dgm:pt>
    <dgm:pt modelId="{9AEC7FE8-D6E6-4382-A18E-DCF3588F8A8B}" type="sibTrans" cxnId="{ED7D3909-16E1-458A-A986-263F07264400}">
      <dgm:prSet/>
      <dgm:spPr/>
      <dgm:t>
        <a:bodyPr/>
        <a:lstStyle/>
        <a:p>
          <a:endParaRPr lang="en-GB"/>
        </a:p>
      </dgm:t>
    </dgm:pt>
    <dgm:pt modelId="{24300193-CEA0-4FE3-B574-F9908EA0591B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/>
            <a:t>Governance and peace</a:t>
          </a:r>
        </a:p>
      </dgm:t>
    </dgm:pt>
    <dgm:pt modelId="{1D36D583-389A-42DB-A9A6-8BE398F7F26A}" type="parTrans" cxnId="{D3BEAE8B-B950-42CE-B9AB-4B80FE85FAE0}">
      <dgm:prSet/>
      <dgm:spPr/>
      <dgm:t>
        <a:bodyPr/>
        <a:lstStyle/>
        <a:p>
          <a:endParaRPr lang="en-GB"/>
        </a:p>
      </dgm:t>
    </dgm:pt>
    <dgm:pt modelId="{86D436D7-9DF1-439B-9B36-6B353756627D}" type="sibTrans" cxnId="{D3BEAE8B-B950-42CE-B9AB-4B80FE85FAE0}">
      <dgm:prSet/>
      <dgm:spPr/>
      <dgm:t>
        <a:bodyPr/>
        <a:lstStyle/>
        <a:p>
          <a:endParaRPr lang="en-GB"/>
        </a:p>
      </dgm:t>
    </dgm:pt>
    <dgm:pt modelId="{7DC8364A-C8B9-40FE-9AE1-F4B2E1FEEB03}">
      <dgm:prSet phldrT="[Text]"/>
      <dgm:spPr>
        <a:solidFill>
          <a:srgbClr val="444560"/>
        </a:solidFill>
      </dgm:spPr>
      <dgm:t>
        <a:bodyPr/>
        <a:lstStyle/>
        <a:p>
          <a:r>
            <a:rPr lang="en-GB" dirty="0"/>
            <a:t>More advanced developing countries</a:t>
          </a:r>
        </a:p>
      </dgm:t>
    </dgm:pt>
    <dgm:pt modelId="{DA4ED21F-6160-4E84-9CCA-782088263703}" type="parTrans" cxnId="{9226C29D-2ECF-4394-AF0B-B8DABAB2C124}">
      <dgm:prSet/>
      <dgm:spPr/>
      <dgm:t>
        <a:bodyPr/>
        <a:lstStyle/>
        <a:p>
          <a:endParaRPr lang="en-GB"/>
        </a:p>
      </dgm:t>
    </dgm:pt>
    <dgm:pt modelId="{D6707B3C-7D1E-4F6C-9A51-8C3019B79A36}" type="sibTrans" cxnId="{9226C29D-2ECF-4394-AF0B-B8DABAB2C124}">
      <dgm:prSet/>
      <dgm:spPr/>
      <dgm:t>
        <a:bodyPr/>
        <a:lstStyle/>
        <a:p>
          <a:endParaRPr lang="en-GB"/>
        </a:p>
      </dgm:t>
    </dgm:pt>
    <dgm:pt modelId="{2E19D42A-B0E0-4ECE-BB4C-F13618976665}" type="pres">
      <dgm:prSet presAssocID="{5B0114ED-45BD-40CA-BD20-7F4E4BDD8B7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DB8BE2B-9A7C-4B84-9EB9-96954C6AEEBD}" type="pres">
      <dgm:prSet presAssocID="{7B9AE52D-FEF2-4D8C-96A1-37CA9F649E6B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5A1D79-E096-40AF-B670-81FB3E1E85FD}" type="pres">
      <dgm:prSet presAssocID="{C6692167-0DB2-45F1-BFB6-F72BB84DFFE6}" presName="sibTrans" presStyleCnt="0"/>
      <dgm:spPr/>
    </dgm:pt>
    <dgm:pt modelId="{8F7CB436-4132-4F52-820F-5934E75A3FF0}" type="pres">
      <dgm:prSet presAssocID="{5B9261D1-4895-4607-AADF-EA2F5C430F4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B39AA5-B88C-4BAA-BA33-E0832A39110F}" type="pres">
      <dgm:prSet presAssocID="{11EC669D-41B1-4D50-9984-DFBAEAFE6923}" presName="sibTrans" presStyleCnt="0"/>
      <dgm:spPr/>
    </dgm:pt>
    <dgm:pt modelId="{FD979878-F9BE-4516-92B0-0428EA587293}" type="pres">
      <dgm:prSet presAssocID="{A4FEF45D-2211-4272-945B-C6B8DB2C41C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84EDED-E590-416F-AE6B-53D00001D724}" type="pres">
      <dgm:prSet presAssocID="{2A325B47-D73E-48E1-ABAB-08357678B4DE}" presName="sibTrans" presStyleCnt="0"/>
      <dgm:spPr/>
    </dgm:pt>
    <dgm:pt modelId="{511C11AE-7850-4551-B28C-F842FAD90757}" type="pres">
      <dgm:prSet presAssocID="{5ED38E8A-A6A5-41DE-898B-027D869226F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DB2CC0-C8A8-4516-A7E2-557F6DBE3DB6}" type="pres">
      <dgm:prSet presAssocID="{ABBD1A52-8351-4FB6-B23F-D5CDDEEFF78D}" presName="sibTrans" presStyleCnt="0"/>
      <dgm:spPr/>
    </dgm:pt>
    <dgm:pt modelId="{57D9D367-0D00-4C1A-A62A-E31E47204013}" type="pres">
      <dgm:prSet presAssocID="{047D911C-6778-4A7A-BA8E-032B51A5AE6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4827-855B-4B81-994D-8CAE16CEA7DC}" type="pres">
      <dgm:prSet presAssocID="{DE161577-AB79-4C35-9827-A5046AB0872F}" presName="sibTrans" presStyleCnt="0"/>
      <dgm:spPr/>
    </dgm:pt>
    <dgm:pt modelId="{447CA7A1-9329-446A-BB66-427414F058EC}" type="pres">
      <dgm:prSet presAssocID="{24300193-CEA0-4FE3-B574-F9908EA0591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82317D-2182-4181-AE7A-4F2203A26F8D}" type="pres">
      <dgm:prSet presAssocID="{86D436D7-9DF1-439B-9B36-6B353756627D}" presName="sibTrans" presStyleCnt="0"/>
      <dgm:spPr/>
    </dgm:pt>
    <dgm:pt modelId="{53D6ADAB-5BDD-43E0-851B-1FC8AF61AC40}" type="pres">
      <dgm:prSet presAssocID="{7DC8364A-C8B9-40FE-9AE1-F4B2E1FEEB0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618F0D-E325-4485-9566-48B915B14FBE}" type="pres">
      <dgm:prSet presAssocID="{D6707B3C-7D1E-4F6C-9A51-8C3019B79A36}" presName="sibTrans" presStyleCnt="0"/>
      <dgm:spPr/>
    </dgm:pt>
    <dgm:pt modelId="{F71BAAA0-803B-4888-A3DD-72C291088BE1}" type="pres">
      <dgm:prSet presAssocID="{392B7E67-E56D-4959-952E-346271E856E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226C29D-2ECF-4394-AF0B-B8DABAB2C124}" srcId="{5B0114ED-45BD-40CA-BD20-7F4E4BDD8B7C}" destId="{7DC8364A-C8B9-40FE-9AE1-F4B2E1FEEB03}" srcOrd="6" destOrd="0" parTransId="{DA4ED21F-6160-4E84-9CCA-782088263703}" sibTransId="{D6707B3C-7D1E-4F6C-9A51-8C3019B79A36}"/>
    <dgm:cxn modelId="{BF510AC3-6AA2-4374-A813-364C4F292548}" srcId="{5B0114ED-45BD-40CA-BD20-7F4E4BDD8B7C}" destId="{047D911C-6778-4A7A-BA8E-032B51A5AE6F}" srcOrd="4" destOrd="0" parTransId="{A8549191-A2A8-4D71-98F4-218D343B0AC8}" sibTransId="{DE161577-AB79-4C35-9827-A5046AB0872F}"/>
    <dgm:cxn modelId="{ED7D3909-16E1-458A-A986-263F07264400}" srcId="{5B0114ED-45BD-40CA-BD20-7F4E4BDD8B7C}" destId="{392B7E67-E56D-4959-952E-346271E856EA}" srcOrd="7" destOrd="0" parTransId="{4F7A95F6-D1F6-4133-A590-7190E4F2298A}" sibTransId="{9AEC7FE8-D6E6-4382-A18E-DCF3588F8A8B}"/>
    <dgm:cxn modelId="{ECEF509B-E629-4EE9-A179-33BEEF293928}" type="presOf" srcId="{7B9AE52D-FEF2-4D8C-96A1-37CA9F649E6B}" destId="{1DB8BE2B-9A7C-4B84-9EB9-96954C6AEEBD}" srcOrd="0" destOrd="0" presId="urn:microsoft.com/office/officeart/2005/8/layout/default"/>
    <dgm:cxn modelId="{86F396EF-121A-4BAB-A939-F386F2505A3C}" type="presOf" srcId="{5ED38E8A-A6A5-41DE-898B-027D869226FE}" destId="{511C11AE-7850-4551-B28C-F842FAD90757}" srcOrd="0" destOrd="0" presId="urn:microsoft.com/office/officeart/2005/8/layout/default"/>
    <dgm:cxn modelId="{578D23D7-CAF5-4E3A-AE93-2842B6B9D78C}" type="presOf" srcId="{7DC8364A-C8B9-40FE-9AE1-F4B2E1FEEB03}" destId="{53D6ADAB-5BDD-43E0-851B-1FC8AF61AC40}" srcOrd="0" destOrd="0" presId="urn:microsoft.com/office/officeart/2005/8/layout/default"/>
    <dgm:cxn modelId="{20A983CA-77B5-4B9B-B89D-D545F6A7F675}" type="presOf" srcId="{392B7E67-E56D-4959-952E-346271E856EA}" destId="{F71BAAA0-803B-4888-A3DD-72C291088BE1}" srcOrd="0" destOrd="0" presId="urn:microsoft.com/office/officeart/2005/8/layout/default"/>
    <dgm:cxn modelId="{FE9B4797-A83E-4D5D-996A-920722C6B2AD}" srcId="{5B0114ED-45BD-40CA-BD20-7F4E4BDD8B7C}" destId="{5ED38E8A-A6A5-41DE-898B-027D869226FE}" srcOrd="3" destOrd="0" parTransId="{14E2BF7F-3727-4FF5-A276-E07503EA523E}" sibTransId="{ABBD1A52-8351-4FB6-B23F-D5CDDEEFF78D}"/>
    <dgm:cxn modelId="{CFCA2D8F-B961-41AB-ACE8-CAC832E64A73}" srcId="{5B0114ED-45BD-40CA-BD20-7F4E4BDD8B7C}" destId="{7B9AE52D-FEF2-4D8C-96A1-37CA9F649E6B}" srcOrd="0" destOrd="0" parTransId="{69A3A0E7-33DB-4E0D-83CB-C68980BAF0B6}" sibTransId="{C6692167-0DB2-45F1-BFB6-F72BB84DFFE6}"/>
    <dgm:cxn modelId="{CC9D9625-602C-49D0-AA62-A3F44D2A8974}" type="presOf" srcId="{5B9261D1-4895-4607-AADF-EA2F5C430F4B}" destId="{8F7CB436-4132-4F52-820F-5934E75A3FF0}" srcOrd="0" destOrd="0" presId="urn:microsoft.com/office/officeart/2005/8/layout/default"/>
    <dgm:cxn modelId="{D3BEAE8B-B950-42CE-B9AB-4B80FE85FAE0}" srcId="{5B0114ED-45BD-40CA-BD20-7F4E4BDD8B7C}" destId="{24300193-CEA0-4FE3-B574-F9908EA0591B}" srcOrd="5" destOrd="0" parTransId="{1D36D583-389A-42DB-A9A6-8BE398F7F26A}" sibTransId="{86D436D7-9DF1-439B-9B36-6B353756627D}"/>
    <dgm:cxn modelId="{24751E4E-A813-400B-A3F0-3BC0EE3C3769}" type="presOf" srcId="{A4FEF45D-2211-4272-945B-C6B8DB2C41C7}" destId="{FD979878-F9BE-4516-92B0-0428EA587293}" srcOrd="0" destOrd="0" presId="urn:microsoft.com/office/officeart/2005/8/layout/default"/>
    <dgm:cxn modelId="{5B097486-A6A4-4B3F-81F8-9A1F604C13FA}" type="presOf" srcId="{047D911C-6778-4A7A-BA8E-032B51A5AE6F}" destId="{57D9D367-0D00-4C1A-A62A-E31E47204013}" srcOrd="0" destOrd="0" presId="urn:microsoft.com/office/officeart/2005/8/layout/default"/>
    <dgm:cxn modelId="{5E8F81A4-E584-42FB-99B4-4BBB5DDAC5DE}" type="presOf" srcId="{5B0114ED-45BD-40CA-BD20-7F4E4BDD8B7C}" destId="{2E19D42A-B0E0-4ECE-BB4C-F13618976665}" srcOrd="0" destOrd="0" presId="urn:microsoft.com/office/officeart/2005/8/layout/default"/>
    <dgm:cxn modelId="{5B8A3667-54D5-4EF9-BC30-C1F87FC172B8}" type="presOf" srcId="{24300193-CEA0-4FE3-B574-F9908EA0591B}" destId="{447CA7A1-9329-446A-BB66-427414F058EC}" srcOrd="0" destOrd="0" presId="urn:microsoft.com/office/officeart/2005/8/layout/default"/>
    <dgm:cxn modelId="{B1D8DAFF-4B1C-40FC-A180-35762F708D57}" srcId="{5B0114ED-45BD-40CA-BD20-7F4E4BDD8B7C}" destId="{A4FEF45D-2211-4272-945B-C6B8DB2C41C7}" srcOrd="2" destOrd="0" parTransId="{4C35E57D-30CA-45C4-BA52-D46C092B8664}" sibTransId="{2A325B47-D73E-48E1-ABAB-08357678B4DE}"/>
    <dgm:cxn modelId="{47EBBAD6-053C-4394-9634-608DC9C4DD49}" srcId="{5B0114ED-45BD-40CA-BD20-7F4E4BDD8B7C}" destId="{5B9261D1-4895-4607-AADF-EA2F5C430F4B}" srcOrd="1" destOrd="0" parTransId="{72BD23C4-2611-4524-B2FB-BCBFED94608D}" sibTransId="{11EC669D-41B1-4D50-9984-DFBAEAFE6923}"/>
    <dgm:cxn modelId="{03B307B0-62E8-4375-8F3B-AB42C8123614}" type="presParOf" srcId="{2E19D42A-B0E0-4ECE-BB4C-F13618976665}" destId="{1DB8BE2B-9A7C-4B84-9EB9-96954C6AEEBD}" srcOrd="0" destOrd="0" presId="urn:microsoft.com/office/officeart/2005/8/layout/default"/>
    <dgm:cxn modelId="{B2CE4D61-512B-4EB1-94BB-2AB1DBA8610C}" type="presParOf" srcId="{2E19D42A-B0E0-4ECE-BB4C-F13618976665}" destId="{655A1D79-E096-40AF-B670-81FB3E1E85FD}" srcOrd="1" destOrd="0" presId="urn:microsoft.com/office/officeart/2005/8/layout/default"/>
    <dgm:cxn modelId="{E362BCF5-5E86-41F2-B909-6C0EE33BC514}" type="presParOf" srcId="{2E19D42A-B0E0-4ECE-BB4C-F13618976665}" destId="{8F7CB436-4132-4F52-820F-5934E75A3FF0}" srcOrd="2" destOrd="0" presId="urn:microsoft.com/office/officeart/2005/8/layout/default"/>
    <dgm:cxn modelId="{A69260DA-07FD-43B6-8E1B-E81BC2AE1114}" type="presParOf" srcId="{2E19D42A-B0E0-4ECE-BB4C-F13618976665}" destId="{84B39AA5-B88C-4BAA-BA33-E0832A39110F}" srcOrd="3" destOrd="0" presId="urn:microsoft.com/office/officeart/2005/8/layout/default"/>
    <dgm:cxn modelId="{739258E0-D8DD-4698-9D99-730B59AD12EC}" type="presParOf" srcId="{2E19D42A-B0E0-4ECE-BB4C-F13618976665}" destId="{FD979878-F9BE-4516-92B0-0428EA587293}" srcOrd="4" destOrd="0" presId="urn:microsoft.com/office/officeart/2005/8/layout/default"/>
    <dgm:cxn modelId="{F526012B-BC42-4C09-8682-6D291DDD13DB}" type="presParOf" srcId="{2E19D42A-B0E0-4ECE-BB4C-F13618976665}" destId="{CF84EDED-E590-416F-AE6B-53D00001D724}" srcOrd="5" destOrd="0" presId="urn:microsoft.com/office/officeart/2005/8/layout/default"/>
    <dgm:cxn modelId="{39994B76-EC5F-4F6D-989C-88FBC641C66F}" type="presParOf" srcId="{2E19D42A-B0E0-4ECE-BB4C-F13618976665}" destId="{511C11AE-7850-4551-B28C-F842FAD90757}" srcOrd="6" destOrd="0" presId="urn:microsoft.com/office/officeart/2005/8/layout/default"/>
    <dgm:cxn modelId="{D5F740E2-D134-4E0D-948A-C2A59C0DCC6E}" type="presParOf" srcId="{2E19D42A-B0E0-4ECE-BB4C-F13618976665}" destId="{DBDB2CC0-C8A8-4516-A7E2-557F6DBE3DB6}" srcOrd="7" destOrd="0" presId="urn:microsoft.com/office/officeart/2005/8/layout/default"/>
    <dgm:cxn modelId="{521B2962-E05B-466C-9281-00523A36882A}" type="presParOf" srcId="{2E19D42A-B0E0-4ECE-BB4C-F13618976665}" destId="{57D9D367-0D00-4C1A-A62A-E31E47204013}" srcOrd="8" destOrd="0" presId="urn:microsoft.com/office/officeart/2005/8/layout/default"/>
    <dgm:cxn modelId="{1946470B-CA47-498B-9E75-EC7A85209D5E}" type="presParOf" srcId="{2E19D42A-B0E0-4ECE-BB4C-F13618976665}" destId="{14D14827-855B-4B81-994D-8CAE16CEA7DC}" srcOrd="9" destOrd="0" presId="urn:microsoft.com/office/officeart/2005/8/layout/default"/>
    <dgm:cxn modelId="{D044AC66-7ED6-4813-B8FA-020C5A16BD2E}" type="presParOf" srcId="{2E19D42A-B0E0-4ECE-BB4C-F13618976665}" destId="{447CA7A1-9329-446A-BB66-427414F058EC}" srcOrd="10" destOrd="0" presId="urn:microsoft.com/office/officeart/2005/8/layout/default"/>
    <dgm:cxn modelId="{55822918-E6C5-49CE-8A4D-002178A00F36}" type="presParOf" srcId="{2E19D42A-B0E0-4ECE-BB4C-F13618976665}" destId="{9482317D-2182-4181-AE7A-4F2203A26F8D}" srcOrd="11" destOrd="0" presId="urn:microsoft.com/office/officeart/2005/8/layout/default"/>
    <dgm:cxn modelId="{1DD4463E-8A38-4188-90A7-1C172D60C5B6}" type="presParOf" srcId="{2E19D42A-B0E0-4ECE-BB4C-F13618976665}" destId="{53D6ADAB-5BDD-43E0-851B-1FC8AF61AC40}" srcOrd="12" destOrd="0" presId="urn:microsoft.com/office/officeart/2005/8/layout/default"/>
    <dgm:cxn modelId="{DBE7A965-FA67-4239-9921-7EF5580CF07F}" type="presParOf" srcId="{2E19D42A-B0E0-4ECE-BB4C-F13618976665}" destId="{B4618F0D-E325-4485-9566-48B915B14FBE}" srcOrd="13" destOrd="0" presId="urn:microsoft.com/office/officeart/2005/8/layout/default"/>
    <dgm:cxn modelId="{24622542-4DFA-4732-94DF-CFFFC74C0ED2}" type="presParOf" srcId="{2E19D42A-B0E0-4ECE-BB4C-F13618976665}" destId="{F71BAAA0-803B-4888-A3DD-72C291088BE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8BE2B-9A7C-4B84-9EB9-96954C6AEEBD}">
      <dsp:nvSpPr>
        <dsp:cNvPr id="0" name=""/>
        <dsp:cNvSpPr/>
      </dsp:nvSpPr>
      <dsp:spPr>
        <a:xfrm>
          <a:off x="2411" y="573613"/>
          <a:ext cx="1912739" cy="114764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gender</a:t>
          </a:r>
        </a:p>
      </dsp:txBody>
      <dsp:txXfrm>
        <a:off x="2411" y="573613"/>
        <a:ext cx="1912739" cy="1147643"/>
      </dsp:txXfrm>
    </dsp:sp>
    <dsp:sp modelId="{8F7CB436-4132-4F52-820F-5934E75A3FF0}">
      <dsp:nvSpPr>
        <dsp:cNvPr id="0" name=""/>
        <dsp:cNvSpPr/>
      </dsp:nvSpPr>
      <dsp:spPr>
        <a:xfrm>
          <a:off x="2106423" y="573613"/>
          <a:ext cx="1912739" cy="114764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youth</a:t>
          </a:r>
        </a:p>
      </dsp:txBody>
      <dsp:txXfrm>
        <a:off x="2106423" y="573613"/>
        <a:ext cx="1912739" cy="1147643"/>
      </dsp:txXfrm>
    </dsp:sp>
    <dsp:sp modelId="{FD979878-F9BE-4516-92B0-0428EA587293}">
      <dsp:nvSpPr>
        <dsp:cNvPr id="0" name=""/>
        <dsp:cNvSpPr/>
      </dsp:nvSpPr>
      <dsp:spPr>
        <a:xfrm>
          <a:off x="4210436" y="573613"/>
          <a:ext cx="1912739" cy="1147643"/>
        </a:xfrm>
        <a:prstGeom prst="rect">
          <a:avLst/>
        </a:prstGeom>
        <a:solidFill>
          <a:srgbClr val="FAA4F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migration</a:t>
          </a:r>
        </a:p>
      </dsp:txBody>
      <dsp:txXfrm>
        <a:off x="4210436" y="573613"/>
        <a:ext cx="1912739" cy="1147643"/>
      </dsp:txXfrm>
    </dsp:sp>
    <dsp:sp modelId="{511C11AE-7850-4551-B28C-F842FAD90757}">
      <dsp:nvSpPr>
        <dsp:cNvPr id="0" name=""/>
        <dsp:cNvSpPr/>
      </dsp:nvSpPr>
      <dsp:spPr>
        <a:xfrm>
          <a:off x="6314449" y="573613"/>
          <a:ext cx="1912739" cy="1147643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Climate/energy</a:t>
          </a:r>
        </a:p>
      </dsp:txBody>
      <dsp:txXfrm>
        <a:off x="6314449" y="573613"/>
        <a:ext cx="1912739" cy="1147643"/>
      </dsp:txXfrm>
    </dsp:sp>
    <dsp:sp modelId="{57D9D367-0D00-4C1A-A62A-E31E47204013}">
      <dsp:nvSpPr>
        <dsp:cNvPr id="0" name=""/>
        <dsp:cNvSpPr/>
      </dsp:nvSpPr>
      <dsp:spPr>
        <a:xfrm>
          <a:off x="2411" y="1912530"/>
          <a:ext cx="1912739" cy="114764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Investment and trade </a:t>
          </a:r>
        </a:p>
      </dsp:txBody>
      <dsp:txXfrm>
        <a:off x="2411" y="1912530"/>
        <a:ext cx="1912739" cy="1147643"/>
      </dsp:txXfrm>
    </dsp:sp>
    <dsp:sp modelId="{447CA7A1-9329-446A-BB66-427414F058EC}">
      <dsp:nvSpPr>
        <dsp:cNvPr id="0" name=""/>
        <dsp:cNvSpPr/>
      </dsp:nvSpPr>
      <dsp:spPr>
        <a:xfrm>
          <a:off x="2106423" y="1912530"/>
          <a:ext cx="1912739" cy="1147643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Governance and peace</a:t>
          </a:r>
        </a:p>
      </dsp:txBody>
      <dsp:txXfrm>
        <a:off x="2106423" y="1912530"/>
        <a:ext cx="1912739" cy="1147643"/>
      </dsp:txXfrm>
    </dsp:sp>
    <dsp:sp modelId="{53D6ADAB-5BDD-43E0-851B-1FC8AF61AC40}">
      <dsp:nvSpPr>
        <dsp:cNvPr id="0" name=""/>
        <dsp:cNvSpPr/>
      </dsp:nvSpPr>
      <dsp:spPr>
        <a:xfrm>
          <a:off x="4210436" y="1912530"/>
          <a:ext cx="1912739" cy="1147643"/>
        </a:xfrm>
        <a:prstGeom prst="rect">
          <a:avLst/>
        </a:prstGeom>
        <a:solidFill>
          <a:srgbClr val="4445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More advanced developing countries</a:t>
          </a:r>
        </a:p>
      </dsp:txBody>
      <dsp:txXfrm>
        <a:off x="4210436" y="1912530"/>
        <a:ext cx="1912739" cy="1147643"/>
      </dsp:txXfrm>
    </dsp:sp>
    <dsp:sp modelId="{F71BAAA0-803B-4888-A3DD-72C291088BE1}">
      <dsp:nvSpPr>
        <dsp:cNvPr id="0" name=""/>
        <dsp:cNvSpPr/>
      </dsp:nvSpPr>
      <dsp:spPr>
        <a:xfrm>
          <a:off x="6314449" y="1912530"/>
          <a:ext cx="1912739" cy="1147643"/>
        </a:xfrm>
        <a:prstGeom prst="rect">
          <a:avLst/>
        </a:prstGeom>
        <a:solidFill>
          <a:srgbClr val="C0BE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/>
            <a:t>Domestic resource mobilisation</a:t>
          </a:r>
        </a:p>
      </dsp:txBody>
      <dsp:txXfrm>
        <a:off x="6314449" y="1912530"/>
        <a:ext cx="1912739" cy="1147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BCFDE-8CB5-C84A-B8BD-129B0F2788BA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EC82B-7C28-8242-B602-0D01DDC151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2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631DC-7A9A-4935-92CE-C25B7617AE51}" type="datetimeFigureOut">
              <a:rPr lang="en-GB" smtClean="0"/>
              <a:pPr/>
              <a:t>08/10/2018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6EC1E-77E3-423D-BE6F-73EC0F70EA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8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98A6-506A-448F-8E6E-3EA1C98D1977}" type="datetimeFigureOut">
              <a:rPr lang="en-GB" smtClean="0"/>
              <a:pPr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40BA2-E4CC-4F89-9FDD-10C4682F4D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92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800" b="1">
                <a:solidFill>
                  <a:srgbClr val="BB0E54"/>
                </a:solidFill>
                <a:latin typeface="Verdana"/>
                <a:cs typeface="Verdana"/>
              </a:defRPr>
            </a:lvl1pPr>
          </a:lstStyle>
          <a:p>
            <a:r>
              <a:rPr lang="nl-BE" dirty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BE" dirty="0"/>
              <a:t>Cliquez pour modifier les styles du texte du masque</a:t>
            </a:r>
          </a:p>
          <a:p>
            <a:pPr lvl="1"/>
            <a:r>
              <a:rPr lang="nl-BE" dirty="0"/>
              <a:t>Deuxième niveau</a:t>
            </a:r>
          </a:p>
          <a:p>
            <a:pPr lvl="2"/>
            <a:r>
              <a:rPr lang="nl-BE" dirty="0"/>
              <a:t>Troisième niveau</a:t>
            </a:r>
          </a:p>
          <a:p>
            <a:pPr lvl="3"/>
            <a:r>
              <a:rPr lang="nl-BE" dirty="0"/>
              <a:t>Quatrième niveau</a:t>
            </a:r>
          </a:p>
          <a:p>
            <a:pPr lvl="4"/>
            <a:r>
              <a:rPr lang="nl-BE" dirty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342411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980729"/>
            <a:ext cx="109728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769351" y="116632"/>
            <a:ext cx="28448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37126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23392" y="6297439"/>
            <a:ext cx="28448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2276872"/>
            <a:ext cx="109728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10170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5683251" y="6686550"/>
            <a:ext cx="795867" cy="198438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387600"/>
            <a:ext cx="109728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45720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37289"/>
            <a:ext cx="3860800" cy="484187"/>
          </a:xfrm>
        </p:spPr>
        <p:txBody>
          <a:bodyPr/>
          <a:lstStyle>
            <a:lvl1pPr defTabSz="45720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lvl1pPr>
          </a:lstStyle>
          <a:p>
            <a:pPr>
              <a:defRPr/>
            </a:pPr>
            <a:fld id="{2FF56ECE-046E-48C5-8E81-62840E7DA2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72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27651" y="2565407"/>
            <a:ext cx="6720416" cy="790575"/>
          </a:xfrm>
        </p:spPr>
        <p:txBody>
          <a:bodyPr/>
          <a:lstStyle>
            <a:lvl1pPr marL="2381">
              <a:defRPr sz="57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  <a:endParaRPr lang="en-GB" altLang="en-US" noProof="0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14917" y="3716344"/>
            <a:ext cx="11377083" cy="1728787"/>
          </a:xfrm>
        </p:spPr>
        <p:txBody>
          <a:bodyPr/>
          <a:lstStyle>
            <a:lvl1pPr marL="0" indent="0">
              <a:buFontTx/>
              <a:buNone/>
              <a:defRPr sz="225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 kern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4232275" y="6302375"/>
            <a:ext cx="38608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 sz="1350" kern="0" dirty="0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4255440-F447-44DB-8A4C-A2B441EAB6CE}" type="slidenum">
              <a:rPr lang="en-GB" altLang="en-US" sz="1350" kern="0" smtClean="0"/>
              <a:pPr>
                <a:defRPr/>
              </a:pPr>
              <a:t>‹#›</a:t>
            </a:fld>
            <a:endParaRPr lang="en-GB" altLang="en-US" sz="1350" kern="0"/>
          </a:p>
        </p:txBody>
      </p:sp>
    </p:spTree>
    <p:extLst>
      <p:ext uri="{BB962C8B-B14F-4D97-AF65-F5344CB8AC3E}">
        <p14:creationId xmlns:p14="http://schemas.microsoft.com/office/powerpoint/2010/main" val="125521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51" y="1339850"/>
            <a:ext cx="10972800" cy="936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fld id="{E1001C72-2E9A-4EB0-802C-F78849D94CB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691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DA6F-1499-46E9-BA88-B5D259AD0755}" type="datetimeFigureOut">
              <a:rPr lang="en-GB" smtClean="0"/>
              <a:pPr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4A099-0DA9-4178-A238-8405D6BD87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59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02918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51" y="1339850"/>
            <a:ext cx="10972800" cy="936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fld id="{E1001C72-2E9A-4EB0-802C-F78849D94CB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303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22901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6734C018-8960-B049-8484-AEEADBB2BE03}" type="datetimeFigureOut">
              <a:rPr lang="fr-FR" smtClean="0"/>
              <a:pPr/>
              <a:t>08/10/2018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87398FE7-ABB9-E942-9E29-B8598ACA1FE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7051" y="1339850"/>
            <a:ext cx="109728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492382"/>
            <a:ext cx="109728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 ker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en-US" ker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370D25D-B8BC-4617-9B28-6DA15E3600EB}" type="slidenum">
              <a:rPr lang="en-GB" altLang="en-US" kern="0" smtClean="0"/>
              <a:pPr>
                <a:defRPr/>
              </a:pPr>
              <a:t>‹#›</a:t>
            </a:fld>
            <a:endParaRPr lang="en-GB" altLang="en-US" kern="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5801615" y="6667920"/>
            <a:ext cx="612000" cy="190080"/>
          </a:xfrm>
          <a:prstGeom prst="rect">
            <a:avLst/>
          </a:prstGeom>
          <a:solidFill>
            <a:srgbClr val="9E1F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989013"/>
          </a:xfrm>
          <a:prstGeom prst="rect">
            <a:avLst/>
          </a:prstGeom>
          <a:solidFill>
            <a:srgbClr val="9E1F62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>
              <a:solidFill>
                <a:srgbClr val="9E1F62"/>
              </a:solidFill>
            </a:endParaRPr>
          </a:p>
        </p:txBody>
      </p:sp>
      <p:pic>
        <p:nvPicPr>
          <p:cNvPr id="12" name="Picture 2" descr="C:\DOCUME~1\lenain\LOCALS~1\Temp\7zEB0.tmp\LOGO-CE for Devco EN Negative.png"/>
          <p:cNvPicPr>
            <a:picLocks noChangeAspect="1" noChangeArrowheads="1"/>
          </p:cNvPicPr>
          <p:nvPr userDrawn="1"/>
        </p:nvPicPr>
        <p:blipFill>
          <a:blip r:embed="rId10" cstate="print"/>
          <a:srcRect b="24780"/>
          <a:stretch>
            <a:fillRect/>
          </a:stretch>
        </p:blipFill>
        <p:spPr bwMode="auto">
          <a:xfrm>
            <a:off x="5301215" y="306000"/>
            <a:ext cx="1620466" cy="939673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 userDrawn="1"/>
        </p:nvSpPr>
        <p:spPr>
          <a:xfrm>
            <a:off x="5810165" y="1241425"/>
            <a:ext cx="604800" cy="36000"/>
          </a:xfrm>
          <a:prstGeom prst="rect">
            <a:avLst/>
          </a:prstGeom>
          <a:solidFill>
            <a:srgbClr val="9E1F62"/>
          </a:solidFill>
          <a:ln w="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800" b="0"/>
          </a:p>
        </p:txBody>
      </p:sp>
    </p:spTree>
    <p:extLst>
      <p:ext uri="{BB962C8B-B14F-4D97-AF65-F5344CB8AC3E}">
        <p14:creationId xmlns:p14="http://schemas.microsoft.com/office/powerpoint/2010/main" val="392721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50" r:id="rId4"/>
    <p:sldLayoutId id="2147483751" r:id="rId5"/>
    <p:sldLayoutId id="2147483755" r:id="rId6"/>
    <p:sldLayoutId id="2147483756" r:id="rId7"/>
    <p:sldLayoutId id="2147483757" r:id="rId8"/>
  </p:sldLayoutIdLst>
  <p:txStyles>
    <p:titleStyle>
      <a:lvl1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6119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6pPr>
      <a:lvl7pPr marL="9548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7pPr>
      <a:lvl8pPr marL="12977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8pPr>
      <a:lvl9pPr marL="16406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18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1500" b="1">
          <a:solidFill>
            <a:srgbClr val="0F5494"/>
          </a:solidFill>
          <a:latin typeface="+mn-lt"/>
          <a:ea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defRPr sz="1050">
          <a:solidFill>
            <a:srgbClr val="0F5494"/>
          </a:solidFill>
          <a:latin typeface="+mn-lt"/>
          <a:ea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  <a:ea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ＭＳ Ｐゴシック" charset="0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05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3200" dirty="0">
                <a:solidFill>
                  <a:srgbClr val="ED2B7B"/>
                </a:solidFill>
                <a:latin typeface="Verdana"/>
                <a:cs typeface="Verdana"/>
              </a:rPr>
              <a:t>Header 1</a:t>
            </a:r>
          </a:p>
          <a:p>
            <a:r>
              <a:rPr lang="en-GB" sz="2200" b="1" dirty="0">
                <a:solidFill>
                  <a:srgbClr val="9E1F7B"/>
                </a:solidFill>
                <a:latin typeface="Verdana"/>
                <a:cs typeface="Verdana"/>
              </a:rPr>
              <a:t>Header 2</a:t>
            </a:r>
          </a:p>
          <a:p>
            <a:r>
              <a:rPr lang="en-GB" sz="2200" b="1" dirty="0">
                <a:solidFill>
                  <a:srgbClr val="9E1F7B"/>
                </a:solidFill>
                <a:latin typeface="Verdana"/>
                <a:cs typeface="Verdana"/>
              </a:rPr>
              <a:t>Header 2</a:t>
            </a:r>
          </a:p>
          <a:p>
            <a:r>
              <a:rPr lang="en-GB" sz="2200" b="1" dirty="0">
                <a:solidFill>
                  <a:srgbClr val="9E1F7B"/>
                </a:solidFill>
                <a:latin typeface="Verdana"/>
                <a:cs typeface="Verdana"/>
              </a:rPr>
              <a:t>Body</a:t>
            </a:r>
          </a:p>
          <a:p>
            <a:pPr lvl="4"/>
            <a:endParaRPr lang="fr-FR" dirty="0"/>
          </a:p>
        </p:txBody>
      </p:sp>
      <p:pic>
        <p:nvPicPr>
          <p:cNvPr id="10" name="Picture 9" descr="LOGO CE_horizontal_EN_quadri_LR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640" y="6121400"/>
            <a:ext cx="2128559" cy="5588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2192000" cy="7169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6360000" algn="tl" rotWithShape="0">
              <a:schemeClr val="tx1">
                <a:alpha val="1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D2B85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870583" cy="716909"/>
          </a:xfrm>
          <a:prstGeom prst="rect">
            <a:avLst/>
          </a:prstGeom>
          <a:solidFill>
            <a:srgbClr val="9E1F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E1F62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15652" y="40286"/>
            <a:ext cx="1943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0" dirty="0" err="1">
                <a:solidFill>
                  <a:schemeClr val="bg1"/>
                </a:solidFill>
                <a:latin typeface="Verdana"/>
                <a:cs typeface="Verdana"/>
              </a:rPr>
              <a:t>TPSD</a:t>
            </a:r>
            <a:r>
              <a:rPr lang="en-US" sz="1400" b="1" i="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1400" b="1" i="0" dirty="0">
                <a:solidFill>
                  <a:srgbClr val="EBA1C9"/>
                </a:solidFill>
                <a:latin typeface="Verdana"/>
                <a:cs typeface="Verdana"/>
              </a:rPr>
              <a:t>TRAINING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758" r:id="rId12"/>
    <p:sldLayoutId id="21474837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b="0" i="0" kern="1200">
          <a:solidFill>
            <a:srgbClr val="9E1F62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094" y="44104"/>
            <a:ext cx="10972800" cy="936625"/>
          </a:xfrm>
        </p:spPr>
        <p:txBody>
          <a:bodyPr/>
          <a:lstStyle/>
          <a:p>
            <a:r>
              <a:rPr lang="en-GB" altLang="en-US" sz="3600" dirty="0">
                <a:ea typeface="ＭＳ Ｐゴシック" pitchFamily="34" charset="-128"/>
                <a:cs typeface="Arial" pitchFamily="34" charset="0"/>
              </a:rPr>
              <a:t>2030 Agenda for Sustainable Development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23" y="1469204"/>
            <a:ext cx="11243353" cy="4729132"/>
          </a:xfrm>
        </p:spPr>
        <p:txBody>
          <a:bodyPr>
            <a:normAutofit/>
          </a:bodyPr>
          <a:lstStyle/>
          <a:p>
            <a:pPr marL="266700" lvl="1" indent="-266700" algn="just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ct val="100000"/>
              <a:buFont typeface="Times New Roman" pitchFamily="-105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altLang="en-US" b="0" kern="1200" dirty="0">
                <a:cs typeface="Arial" panose="020B0604020202020204" pitchFamily="34" charset="0"/>
              </a:rPr>
              <a:t>Universal – applies to </a:t>
            </a:r>
            <a:r>
              <a:rPr lang="en-GB" altLang="en-US" kern="1200" dirty="0">
                <a:cs typeface="Arial" panose="020B0604020202020204" pitchFamily="34" charset="0"/>
              </a:rPr>
              <a:t>all countries </a:t>
            </a:r>
            <a:r>
              <a:rPr lang="en-GB" altLang="en-US" b="0" kern="1200" dirty="0">
                <a:cs typeface="Arial" panose="020B0604020202020204" pitchFamily="34" charset="0"/>
              </a:rPr>
              <a:t>– very important shift compared to MDGs</a:t>
            </a:r>
          </a:p>
          <a:p>
            <a:pPr marL="266700" lvl="1" indent="-266700" algn="just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ct val="100000"/>
              <a:buFont typeface="Times New Roman" pitchFamily="-105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altLang="en-US" b="0" kern="1200" dirty="0">
                <a:cs typeface="Arial" panose="020B0604020202020204" pitchFamily="34" charset="0"/>
              </a:rPr>
              <a:t>Addresses </a:t>
            </a:r>
            <a:r>
              <a:rPr lang="en-GB" altLang="en-US" kern="1200" dirty="0">
                <a:cs typeface="Arial" panose="020B0604020202020204" pitchFamily="34" charset="0"/>
              </a:rPr>
              <a:t>poverty eradication </a:t>
            </a:r>
            <a:r>
              <a:rPr lang="en-GB" altLang="en-US" b="0" kern="1200" dirty="0">
                <a:cs typeface="Arial" panose="020B0604020202020204" pitchFamily="34" charset="0"/>
              </a:rPr>
              <a:t>and </a:t>
            </a:r>
            <a:r>
              <a:rPr lang="en-GB" altLang="en-US" kern="1200" dirty="0">
                <a:cs typeface="Arial" panose="020B0604020202020204" pitchFamily="34" charset="0"/>
              </a:rPr>
              <a:t>three dimensions </a:t>
            </a:r>
            <a:r>
              <a:rPr lang="en-GB" altLang="en-US" b="0" kern="1200" dirty="0">
                <a:cs typeface="Arial" panose="020B0604020202020204" pitchFamily="34" charset="0"/>
              </a:rPr>
              <a:t>of sustainable development (economic, social, environmental) + peace, governance, gender…</a:t>
            </a:r>
          </a:p>
          <a:p>
            <a:pPr marL="266700" lvl="1" indent="-266700" algn="just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ct val="100000"/>
              <a:buFont typeface="Times New Roman" pitchFamily="-105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altLang="en-US" b="0" kern="1200" dirty="0">
                <a:cs typeface="Arial" panose="020B0604020202020204" pitchFamily="34" charset="0"/>
              </a:rPr>
              <a:t>Broader </a:t>
            </a:r>
            <a:r>
              <a:rPr lang="en-GB" altLang="en-US" kern="1200" dirty="0">
                <a:cs typeface="Arial" panose="020B0604020202020204" pitchFamily="34" charset="0"/>
              </a:rPr>
              <a:t>means of implementation </a:t>
            </a:r>
            <a:r>
              <a:rPr lang="en-GB" altLang="en-US" b="0" kern="1200" dirty="0">
                <a:cs typeface="Arial" panose="020B0604020202020204" pitchFamily="34" charset="0"/>
              </a:rPr>
              <a:t>- not just about money (or ODA) – need to mobilise all means and all actors</a:t>
            </a:r>
          </a:p>
          <a:p>
            <a:pPr marL="266700" lvl="1" indent="-266700" algn="just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ct val="100000"/>
              <a:buFont typeface="Times New Roman" pitchFamily="-105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altLang="en-US" b="0" kern="1200" dirty="0">
                <a:cs typeface="Arial" panose="020B0604020202020204" pitchFamily="34" charset="0"/>
              </a:rPr>
              <a:t>Agenda is fully inter-linked – needs to be implemented </a:t>
            </a:r>
            <a:r>
              <a:rPr lang="en-GB" altLang="en-US" kern="1200" dirty="0">
                <a:cs typeface="Arial" panose="020B0604020202020204" pitchFamily="34" charset="0"/>
              </a:rPr>
              <a:t>as a whole </a:t>
            </a:r>
            <a:r>
              <a:rPr lang="en-GB" altLang="en-US" b="0" kern="1200" dirty="0">
                <a:cs typeface="Arial" panose="020B0604020202020204" pitchFamily="34" charset="0"/>
              </a:rPr>
              <a:t>and not cherry-picked</a:t>
            </a:r>
          </a:p>
        </p:txBody>
      </p:sp>
    </p:spTree>
    <p:extLst>
      <p:ext uri="{BB962C8B-B14F-4D97-AF65-F5344CB8AC3E}">
        <p14:creationId xmlns:p14="http://schemas.microsoft.com/office/powerpoint/2010/main" val="382064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5703" y="-5590"/>
            <a:ext cx="9541429" cy="936104"/>
          </a:xfrm>
        </p:spPr>
        <p:txBody>
          <a:bodyPr/>
          <a:lstStyle/>
          <a:p>
            <a:r>
              <a:rPr lang="en-GB" dirty="0"/>
              <a:t>2030 Agenda, trade and private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597" y="1017143"/>
            <a:ext cx="10995976" cy="5064680"/>
          </a:xfrm>
        </p:spPr>
        <p:txBody>
          <a:bodyPr>
            <a:normAutofit lnSpcReduction="10000"/>
          </a:bodyPr>
          <a:lstStyle/>
          <a:p>
            <a:endParaRPr lang="en-GB" sz="2400" i="0" dirty="0"/>
          </a:p>
          <a:p>
            <a:pPr>
              <a:lnSpc>
                <a:spcPct val="160000"/>
              </a:lnSpc>
            </a:pPr>
            <a:r>
              <a:rPr lang="en-GB" sz="2400" i="0" dirty="0"/>
              <a:t>Private sector (from micro- to multinational) are seen as </a:t>
            </a:r>
            <a:r>
              <a:rPr lang="en-GB" sz="2400" b="1" i="0" dirty="0"/>
              <a:t>important</a:t>
            </a:r>
            <a:r>
              <a:rPr lang="en-GB" sz="2400" i="0" dirty="0"/>
              <a:t> </a:t>
            </a:r>
            <a:r>
              <a:rPr lang="en-GB" sz="2400" b="1" i="0" dirty="0"/>
              <a:t>implementing partners and sources of finance for SD </a:t>
            </a:r>
          </a:p>
          <a:p>
            <a:pPr>
              <a:lnSpc>
                <a:spcPct val="160000"/>
              </a:lnSpc>
            </a:pPr>
            <a:r>
              <a:rPr lang="en-GB" sz="2400" i="0" dirty="0"/>
              <a:t>Trade and private sector </a:t>
            </a:r>
            <a:r>
              <a:rPr lang="en-GB" sz="2400" b="1" i="0" dirty="0"/>
              <a:t>not so explicit </a:t>
            </a:r>
            <a:r>
              <a:rPr lang="en-GB" sz="2400" i="0" dirty="0"/>
              <a:t>in goals and targets themselves.</a:t>
            </a:r>
          </a:p>
          <a:p>
            <a:pPr>
              <a:lnSpc>
                <a:spcPct val="160000"/>
              </a:lnSpc>
            </a:pPr>
            <a:r>
              <a:rPr lang="en-GB" sz="2400" i="0" dirty="0"/>
              <a:t>But key drivers to reach the goals – basically this </a:t>
            </a:r>
            <a:r>
              <a:rPr lang="en-GB" sz="2400" b="1" i="0" dirty="0"/>
              <a:t>universal, shared agenda </a:t>
            </a:r>
            <a:r>
              <a:rPr lang="en-GB" sz="2400" i="0" dirty="0"/>
              <a:t>fully integrates and mainstreams trade and private sector</a:t>
            </a:r>
            <a:r>
              <a:rPr lang="en-GB" sz="2400" b="1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027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2155861" y="0"/>
            <a:ext cx="8229600" cy="863600"/>
          </a:xfrm>
        </p:spPr>
        <p:txBody>
          <a:bodyPr/>
          <a:lstStyle/>
          <a:p>
            <a:r>
              <a:rPr lang="en-GB" altLang="en-US" dirty="0"/>
              <a:t>Sustainable Development Goals</a:t>
            </a:r>
          </a:p>
        </p:txBody>
      </p:sp>
      <p:pic>
        <p:nvPicPr>
          <p:cNvPr id="552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0509" y="1054754"/>
            <a:ext cx="9059405" cy="49666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997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313" y="0"/>
            <a:ext cx="8229600" cy="1152128"/>
          </a:xfrm>
        </p:spPr>
        <p:txBody>
          <a:bodyPr/>
          <a:lstStyle/>
          <a:p>
            <a:r>
              <a:rPr lang="en-GB" dirty="0"/>
              <a:t>Some SDGs of particular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421" y="1018564"/>
            <a:ext cx="11548391" cy="5916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GB" b="1" dirty="0"/>
              <a:t>SDG 8 on decent work and economic growth</a:t>
            </a:r>
            <a:r>
              <a:rPr lang="en-GB" dirty="0"/>
              <a:t>, includes productivity; resource efficiency; decent jobs for women and youth; access to finance etc.</a:t>
            </a:r>
          </a:p>
          <a:p>
            <a:pPr>
              <a:lnSpc>
                <a:spcPct val="160000"/>
              </a:lnSpc>
            </a:pPr>
            <a:r>
              <a:rPr lang="en-GB" b="1" dirty="0"/>
              <a:t>SDG12 on sustainable consumption and production</a:t>
            </a:r>
            <a:r>
              <a:rPr lang="en-GB" dirty="0"/>
              <a:t>: including natural resource management; food waste; management of chemicals and waste; sustainability reporting. </a:t>
            </a:r>
          </a:p>
          <a:p>
            <a:pPr>
              <a:lnSpc>
                <a:spcPct val="160000"/>
              </a:lnSpc>
            </a:pPr>
            <a:r>
              <a:rPr lang="en-GB" dirty="0"/>
              <a:t>Also SDG7 on </a:t>
            </a:r>
            <a:r>
              <a:rPr lang="en-GB" b="1" dirty="0"/>
              <a:t>energy</a:t>
            </a:r>
            <a:r>
              <a:rPr lang="en-GB" dirty="0"/>
              <a:t>; SDG9 on </a:t>
            </a:r>
            <a:r>
              <a:rPr lang="en-GB" b="1" dirty="0"/>
              <a:t>infrastructure</a:t>
            </a:r>
            <a:r>
              <a:rPr lang="en-GB" dirty="0"/>
              <a:t>; SDG13 on </a:t>
            </a:r>
            <a:r>
              <a:rPr lang="en-GB" b="1" dirty="0"/>
              <a:t>climate; </a:t>
            </a:r>
            <a:r>
              <a:rPr lang="en-GB" dirty="0"/>
              <a:t>SDG17 on </a:t>
            </a:r>
            <a:r>
              <a:rPr lang="en-GB" b="1" dirty="0" err="1"/>
              <a:t>MoI</a:t>
            </a:r>
            <a:endParaRPr lang="en-GB" b="1" dirty="0"/>
          </a:p>
          <a:p>
            <a:pPr>
              <a:lnSpc>
                <a:spcPct val="160000"/>
              </a:lnSpc>
            </a:pPr>
            <a:r>
              <a:rPr lang="en-GB" dirty="0"/>
              <a:t>In short, </a:t>
            </a:r>
            <a:r>
              <a:rPr lang="en-GB" b="1" dirty="0"/>
              <a:t>all SDGs are relevant </a:t>
            </a:r>
            <a:r>
              <a:rPr lang="en-GB" dirty="0"/>
              <a:t>to varying degrees to trade and private sector.</a:t>
            </a:r>
          </a:p>
        </p:txBody>
      </p:sp>
    </p:spTree>
    <p:extLst>
      <p:ext uri="{BB962C8B-B14F-4D97-AF65-F5344CB8AC3E}">
        <p14:creationId xmlns:p14="http://schemas.microsoft.com/office/powerpoint/2010/main" val="2902577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844392" y="15581"/>
            <a:ext cx="11504428" cy="684257"/>
          </a:xfrm>
        </p:spPr>
        <p:txBody>
          <a:bodyPr/>
          <a:lstStyle/>
          <a:p>
            <a:r>
              <a:rPr lang="en-GB" altLang="en-US" sz="3600" dirty="0"/>
              <a:t>About the European Consensus on Development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672838" y="1140669"/>
            <a:ext cx="11091072" cy="469505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GB" altLang="en-US" b="1" i="0" dirty="0"/>
              <a:t>EU development response </a:t>
            </a:r>
            <a:r>
              <a:rPr lang="en-GB" altLang="en-US" i="0" dirty="0"/>
              <a:t>to 2030 Agenda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GB" altLang="en-US" b="1" i="0" dirty="0"/>
              <a:t>Poverty eradication</a:t>
            </a:r>
            <a:r>
              <a:rPr lang="en-GB" altLang="en-US" i="0" dirty="0"/>
              <a:t> remains primary objective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GB" altLang="en-US" i="0" dirty="0"/>
              <a:t>Shared development vision and framework for the EU </a:t>
            </a:r>
            <a:r>
              <a:rPr lang="en-GB" altLang="en-US" b="1" i="0" dirty="0"/>
              <a:t>and</a:t>
            </a:r>
            <a:r>
              <a:rPr lang="en-GB" altLang="en-US" i="0" dirty="0"/>
              <a:t> MS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GB" altLang="en-US" i="0" dirty="0"/>
              <a:t>Developed in </a:t>
            </a:r>
            <a:r>
              <a:rPr lang="en-GB" altLang="en-US" b="1" i="0" dirty="0"/>
              <a:t>inclusive process </a:t>
            </a:r>
            <a:r>
              <a:rPr lang="en-GB" altLang="en-US" i="0" dirty="0"/>
              <a:t>with the EP, civil society, developing countries </a:t>
            </a:r>
            <a:r>
              <a:rPr lang="en-GB" altLang="en-US" i="0" dirty="0" err="1"/>
              <a:t>etc</a:t>
            </a:r>
            <a:r>
              <a:rPr lang="en-GB" altLang="en-US" i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763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71" y="-60772"/>
            <a:ext cx="8229600" cy="1008112"/>
          </a:xfrm>
        </p:spPr>
        <p:txBody>
          <a:bodyPr/>
          <a:lstStyle/>
          <a:p>
            <a:r>
              <a:rPr lang="en-GB" dirty="0"/>
              <a:t>Consensus: key elements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79" y="1047963"/>
            <a:ext cx="10654301" cy="541448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</a:pPr>
            <a:r>
              <a:rPr lang="en-GB" i="0" dirty="0"/>
              <a:t>Based on </a:t>
            </a:r>
            <a:r>
              <a:rPr lang="en-GB" b="1" i="0" dirty="0"/>
              <a:t>2030 Agenda </a:t>
            </a:r>
            <a:r>
              <a:rPr lang="en-GB" i="0" dirty="0"/>
              <a:t>and framed around </a:t>
            </a:r>
            <a:r>
              <a:rPr lang="en-GB" b="1" i="0" dirty="0"/>
              <a:t>5Ps </a:t>
            </a:r>
            <a:r>
              <a:rPr lang="en-GB" i="0" dirty="0"/>
              <a:t>(People, Planet, Prosperity, Peace and Partnership). </a:t>
            </a:r>
            <a:r>
              <a:rPr lang="en-GB" b="1" i="0" dirty="0"/>
              <a:t>Same broad scope.</a:t>
            </a:r>
          </a:p>
          <a:p>
            <a:pPr>
              <a:lnSpc>
                <a:spcPct val="170000"/>
              </a:lnSpc>
            </a:pPr>
            <a:r>
              <a:rPr lang="en-GB" altLang="en-US" i="0" dirty="0"/>
              <a:t>Integrates </a:t>
            </a:r>
            <a:r>
              <a:rPr lang="en-GB" altLang="en-US" b="1" i="0" dirty="0"/>
              <a:t>social, economic, environmental </a:t>
            </a:r>
            <a:r>
              <a:rPr lang="en-GB" altLang="en-US" i="0" dirty="0"/>
              <a:t>dimensions of sustainable development</a:t>
            </a:r>
          </a:p>
          <a:p>
            <a:pPr>
              <a:lnSpc>
                <a:spcPct val="170000"/>
              </a:lnSpc>
            </a:pPr>
            <a:r>
              <a:rPr lang="en-GB" altLang="en-US" i="0" dirty="0"/>
              <a:t>Addresses development's links with </a:t>
            </a:r>
            <a:r>
              <a:rPr lang="en-GB" altLang="en-US" b="1" i="0" dirty="0"/>
              <a:t>migration, trade, security, climate change </a:t>
            </a:r>
            <a:r>
              <a:rPr lang="en-GB" altLang="en-US" i="0" dirty="0" err="1"/>
              <a:t>etc</a:t>
            </a:r>
            <a:endParaRPr lang="en-GB" altLang="en-US" i="0" dirty="0"/>
          </a:p>
          <a:p>
            <a:pPr>
              <a:lnSpc>
                <a:spcPct val="170000"/>
              </a:lnSpc>
            </a:pPr>
            <a:r>
              <a:rPr lang="en-GB" altLang="en-US" b="1" i="0" dirty="0"/>
              <a:t>Interconnectedness</a:t>
            </a:r>
            <a:r>
              <a:rPr lang="en-GB" altLang="en-US" i="0" dirty="0"/>
              <a:t> </a:t>
            </a:r>
            <a:r>
              <a:rPr lang="en-GB" altLang="en-US" b="1" i="0" dirty="0"/>
              <a:t>is key</a:t>
            </a:r>
            <a:endParaRPr lang="en-GB" i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8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71" y="0"/>
            <a:ext cx="8229600" cy="1296665"/>
          </a:xfrm>
        </p:spPr>
        <p:txBody>
          <a:bodyPr/>
          <a:lstStyle/>
          <a:p>
            <a:r>
              <a:rPr lang="en-GB" dirty="0"/>
              <a:t>Consensus: key concepts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272" y="1306939"/>
            <a:ext cx="9892460" cy="480105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GB" altLang="en-US" b="1" i="0" dirty="0"/>
              <a:t>Country-ownership</a:t>
            </a:r>
          </a:p>
          <a:p>
            <a:pPr>
              <a:lnSpc>
                <a:spcPct val="170000"/>
              </a:lnSpc>
            </a:pPr>
            <a:r>
              <a:rPr lang="en-GB" altLang="en-US" b="1" i="0" dirty="0"/>
              <a:t>Better tailored </a:t>
            </a:r>
            <a:r>
              <a:rPr lang="en-GB" altLang="en-US" i="0" dirty="0"/>
              <a:t>partnerships </a:t>
            </a:r>
          </a:p>
          <a:p>
            <a:pPr>
              <a:lnSpc>
                <a:spcPct val="170000"/>
              </a:lnSpc>
            </a:pPr>
            <a:r>
              <a:rPr lang="en-GB" altLang="en-US" b="1" i="0" dirty="0"/>
              <a:t>Comprehensive approach to implementation </a:t>
            </a:r>
            <a:r>
              <a:rPr lang="en-GB" altLang="en-US" i="0" dirty="0"/>
              <a:t>(financial, non-financial, public, private etc.)</a:t>
            </a:r>
          </a:p>
          <a:p>
            <a:pPr>
              <a:lnSpc>
                <a:spcPct val="170000"/>
              </a:lnSpc>
            </a:pPr>
            <a:r>
              <a:rPr lang="en-GB" altLang="en-US" i="0" dirty="0"/>
              <a:t>ODA used in complementary way, </a:t>
            </a:r>
            <a:r>
              <a:rPr lang="en-GB" altLang="en-US" b="1" i="0" dirty="0"/>
              <a:t>as one of range of </a:t>
            </a:r>
            <a:r>
              <a:rPr lang="en-GB" altLang="en-US" b="1" i="0" dirty="0" err="1"/>
              <a:t>MoI</a:t>
            </a:r>
            <a:r>
              <a:rPr lang="en-GB" altLang="en-US" b="1" i="0" dirty="0"/>
              <a:t>. </a:t>
            </a:r>
          </a:p>
          <a:p>
            <a:pPr>
              <a:lnSpc>
                <a:spcPct val="170000"/>
              </a:lnSpc>
            </a:pPr>
            <a:r>
              <a:rPr lang="en-GB" altLang="en-US" i="0" dirty="0"/>
              <a:t>ODA also used as </a:t>
            </a:r>
            <a:r>
              <a:rPr lang="en-GB" altLang="en-US" b="1" i="0" dirty="0"/>
              <a:t>lever and multiplier </a:t>
            </a:r>
          </a:p>
          <a:p>
            <a:pPr>
              <a:lnSpc>
                <a:spcPct val="170000"/>
              </a:lnSpc>
            </a:pPr>
            <a:r>
              <a:rPr lang="en-GB" altLang="en-US" b="1" i="0" dirty="0"/>
              <a:t>Better ways of working </a:t>
            </a:r>
            <a:r>
              <a:rPr lang="en-GB" altLang="en-US" i="0" dirty="0"/>
              <a:t>(in  country, with MS, joint programming, policy coherence etc.)</a:t>
            </a:r>
          </a:p>
          <a:p>
            <a:endParaRPr lang="en-GB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90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42" y="980728"/>
            <a:ext cx="11390211" cy="1368152"/>
          </a:xfrm>
        </p:spPr>
        <p:txBody>
          <a:bodyPr/>
          <a:lstStyle/>
          <a:p>
            <a:r>
              <a:rPr lang="en-GB" sz="3200" dirty="0"/>
              <a:t>Consensus focuses on "a range of cross cutting elements to achieve sustainable development and accelerate transformation"</a:t>
            </a:r>
            <a:r>
              <a:rPr lang="en-GB" sz="5400" dirty="0"/>
              <a:t/>
            </a:r>
            <a:br>
              <a:rPr lang="en-GB" sz="5400" dirty="0"/>
            </a:br>
            <a:endParaRPr lang="en-GB" sz="5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2276475"/>
          <a:ext cx="8229600" cy="3633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1879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9709952" cy="273340"/>
          </a:xfrm>
        </p:spPr>
        <p:txBody>
          <a:bodyPr/>
          <a:lstStyle/>
          <a:p>
            <a:r>
              <a:rPr lang="en-GB" dirty="0"/>
              <a:t>The Consensus, trade and private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966" y="1027416"/>
            <a:ext cx="10849510" cy="550694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GB" i="0" dirty="0"/>
              <a:t>Trade and private recognised as </a:t>
            </a:r>
            <a:r>
              <a:rPr lang="en-GB" b="1" i="0" dirty="0"/>
              <a:t>important examples of </a:t>
            </a:r>
            <a:r>
              <a:rPr lang="en-GB" b="1" i="0" dirty="0" err="1"/>
              <a:t>MoI</a:t>
            </a:r>
            <a:r>
              <a:rPr lang="en-GB" b="1" i="0" dirty="0"/>
              <a:t> </a:t>
            </a:r>
            <a:r>
              <a:rPr lang="en-GB" i="0" dirty="0"/>
              <a:t>- huge potential benefit to developing countries on many levels. </a:t>
            </a:r>
          </a:p>
          <a:p>
            <a:pPr>
              <a:lnSpc>
                <a:spcPct val="170000"/>
              </a:lnSpc>
            </a:pPr>
            <a:r>
              <a:rPr lang="en-GB" i="0" dirty="0"/>
              <a:t>'Private' mentioned </a:t>
            </a:r>
            <a:r>
              <a:rPr lang="en-GB" b="1" i="0" dirty="0"/>
              <a:t>over 30 times</a:t>
            </a:r>
          </a:p>
          <a:p>
            <a:pPr>
              <a:lnSpc>
                <a:spcPct val="170000"/>
              </a:lnSpc>
            </a:pPr>
            <a:r>
              <a:rPr lang="en-GB" i="0" dirty="0"/>
              <a:t>As </a:t>
            </a:r>
            <a:r>
              <a:rPr lang="en-GB" b="1" i="0" dirty="0"/>
              <a:t>partners</a:t>
            </a:r>
            <a:r>
              <a:rPr lang="en-GB" i="0" dirty="0"/>
              <a:t>, as sources of </a:t>
            </a:r>
            <a:r>
              <a:rPr lang="en-GB" b="1" i="0" dirty="0"/>
              <a:t>finance, investment and innovation</a:t>
            </a:r>
            <a:r>
              <a:rPr lang="en-GB" i="0" dirty="0"/>
              <a:t>, as </a:t>
            </a:r>
            <a:r>
              <a:rPr lang="en-GB" b="1" i="0" dirty="0"/>
              <a:t>'engine</a:t>
            </a:r>
            <a:r>
              <a:rPr lang="en-GB" i="0" dirty="0"/>
              <a:t> for long-term SD'</a:t>
            </a:r>
          </a:p>
          <a:p>
            <a:pPr>
              <a:lnSpc>
                <a:spcPct val="170000"/>
              </a:lnSpc>
            </a:pPr>
            <a:r>
              <a:rPr lang="en-GB" i="0" dirty="0"/>
              <a:t>But coupled with accountability too – for CSR; fair and ethical trade and investment etc.  </a:t>
            </a:r>
          </a:p>
          <a:p>
            <a:pPr>
              <a:lnSpc>
                <a:spcPct val="170000"/>
              </a:lnSpc>
            </a:pPr>
            <a:r>
              <a:rPr lang="en-GB" i="0" dirty="0"/>
              <a:t>In short, Consensus provides </a:t>
            </a:r>
            <a:r>
              <a:rPr lang="en-GB" b="1" i="0" dirty="0"/>
              <a:t>strong justification </a:t>
            </a:r>
            <a:r>
              <a:rPr lang="en-GB" i="0" dirty="0"/>
              <a:t>for us to work on trade and investment in support of SDGs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34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DAI 01">
      <a:dk1>
        <a:srgbClr val="001854"/>
      </a:dk1>
      <a:lt1>
        <a:srgbClr val="FFFFFF"/>
      </a:lt1>
      <a:dk2>
        <a:srgbClr val="ED2B85"/>
      </a:dk2>
      <a:lt2>
        <a:srgbClr val="9E1F6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E1F61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368DA11B0E74EAC5C67AD7560EA0C" ma:contentTypeVersion="7" ma:contentTypeDescription="Create a new document." ma:contentTypeScope="" ma:versionID="3a1283c4e926baf69831900236feb196">
  <xsd:schema xmlns:xsd="http://www.w3.org/2001/XMLSchema" xmlns:xs="http://www.w3.org/2001/XMLSchema" xmlns:p="http://schemas.microsoft.com/office/2006/metadata/properties" xmlns:ns2="9fd1e2b1-be98-4e81-a70b-14e39be7a5a1" xmlns:ns3="8a635bbb-eaff-4a71-af1b-e62361d4f918" targetNamespace="http://schemas.microsoft.com/office/2006/metadata/properties" ma:root="true" ma:fieldsID="face01eac2e2e5c444f5581d4625c991" ns2:_="" ns3:_="">
    <xsd:import namespace="9fd1e2b1-be98-4e81-a70b-14e39be7a5a1"/>
    <xsd:import namespace="8a635bbb-eaff-4a71-af1b-e62361d4f91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d1e2b1-be98-4e81-a70b-14e39be7a5a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35bbb-eaff-4a71-af1b-e62361d4f9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93921C-0038-40AD-813D-C288EABD29FA}">
  <ds:schemaRefs>
    <ds:schemaRef ds:uri="http://schemas.openxmlformats.org/package/2006/metadata/core-properties"/>
    <ds:schemaRef ds:uri="http://purl.org/dc/elements/1.1/"/>
    <ds:schemaRef ds:uri="9fd1e2b1-be98-4e81-a70b-14e39be7a5a1"/>
    <ds:schemaRef ds:uri="http://schemas.microsoft.com/office/2006/metadata/properties"/>
    <ds:schemaRef ds:uri="http://purl.org/dc/terms/"/>
    <ds:schemaRef ds:uri="8a635bbb-eaff-4a71-af1b-e62361d4f91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759E69-0FF3-468E-8554-B398670674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D5F5D-145D-4021-9641-886E1D7453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d1e2b1-be98-4e81-a70b-14e39be7a5a1"/>
    <ds:schemaRef ds:uri="8a635bbb-eaff-4a71-af1b-e62361d4f9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40225</TotalTime>
  <Words>508</Words>
  <Application>Microsoft Office PowerPoint</Application>
  <PresentationFormat>Custom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blank</vt:lpstr>
      <vt:lpstr>Thème Office</vt:lpstr>
      <vt:lpstr>2030 Agenda for Sustainable Development</vt:lpstr>
      <vt:lpstr>2030 Agenda, trade and private sector</vt:lpstr>
      <vt:lpstr>Sustainable Development Goals</vt:lpstr>
      <vt:lpstr>Some SDGs of particular interest</vt:lpstr>
      <vt:lpstr>About the European Consensus on Development</vt:lpstr>
      <vt:lpstr>Consensus: key elements </vt:lpstr>
      <vt:lpstr>Consensus: key concepts </vt:lpstr>
      <vt:lpstr>Consensus focuses on "a range of cross cutting elements to achieve sustainable development and accelerate transformation" </vt:lpstr>
      <vt:lpstr>The Consensus, trade and private sector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Emmanuel Moyart</dc:creator>
  <cp:lastModifiedBy>Visitor-G4</cp:lastModifiedBy>
  <cp:revision>849</cp:revision>
  <dcterms:created xsi:type="dcterms:W3CDTF">2018-01-29T10:30:37Z</dcterms:created>
  <dcterms:modified xsi:type="dcterms:W3CDTF">2018-10-08T06:58:56Z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0x010100396368DA11B0E74EAC5C67AD7560EA0C</vt:lpwstr>
  </property>
</Properties>
</file>