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3"/>
  </p:notesMasterIdLst>
  <p:handoutMasterIdLst>
    <p:handoutMasterId r:id="rId24"/>
  </p:handoutMasterIdLst>
  <p:sldIdLst>
    <p:sldId id="304" r:id="rId2"/>
    <p:sldId id="337" r:id="rId3"/>
    <p:sldId id="345" r:id="rId4"/>
    <p:sldId id="351" r:id="rId5"/>
    <p:sldId id="346" r:id="rId6"/>
    <p:sldId id="347" r:id="rId7"/>
    <p:sldId id="348" r:id="rId8"/>
    <p:sldId id="349" r:id="rId9"/>
    <p:sldId id="350" r:id="rId10"/>
    <p:sldId id="338" r:id="rId11"/>
    <p:sldId id="336" r:id="rId12"/>
    <p:sldId id="316" r:id="rId13"/>
    <p:sldId id="340" r:id="rId14"/>
    <p:sldId id="344" r:id="rId15"/>
    <p:sldId id="343" r:id="rId16"/>
    <p:sldId id="341" r:id="rId17"/>
    <p:sldId id="352" r:id="rId18"/>
    <p:sldId id="339" r:id="rId19"/>
    <p:sldId id="334" r:id="rId20"/>
    <p:sldId id="335" r:id="rId21"/>
    <p:sldId id="342" r:id="rId22"/>
  </p:sldIdLst>
  <p:sldSz cx="9144000" cy="6858000" type="screen4x3"/>
  <p:notesSz cx="6858000" cy="9945688"/>
  <p:defaultTextStyle>
    <a:defPPr>
      <a:defRPr lang="de-DE"/>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3976">
          <p15:clr>
            <a:srgbClr val="A4A3A4"/>
          </p15:clr>
        </p15:guide>
        <p15:guide id="2" orient="horz" pos="3841">
          <p15:clr>
            <a:srgbClr val="A4A3A4"/>
          </p15:clr>
        </p15:guide>
        <p15:guide id="3" orient="horz" pos="2161">
          <p15:clr>
            <a:srgbClr val="A4A3A4"/>
          </p15:clr>
        </p15:guide>
        <p15:guide id="4" orient="horz" pos="1491">
          <p15:clr>
            <a:srgbClr val="A4A3A4"/>
          </p15:clr>
        </p15:guide>
        <p15:guide id="5" orient="horz" pos="857">
          <p15:clr>
            <a:srgbClr val="A4A3A4"/>
          </p15:clr>
        </p15:guide>
        <p15:guide id="6" orient="horz" pos="1332">
          <p15:clr>
            <a:srgbClr val="A4A3A4"/>
          </p15:clr>
        </p15:guide>
        <p15:guide id="7" orient="horz" pos="687">
          <p15:clr>
            <a:srgbClr val="A4A3A4"/>
          </p15:clr>
        </p15:guide>
        <p15:guide id="8" orient="horz" pos="515">
          <p15:clr>
            <a:srgbClr val="A4A3A4"/>
          </p15:clr>
        </p15:guide>
        <p15:guide id="9" pos="2880">
          <p15:clr>
            <a:srgbClr val="A4A3A4"/>
          </p15:clr>
        </p15:guide>
        <p15:guide id="10" pos="5421">
          <p15:clr>
            <a:srgbClr val="A4A3A4"/>
          </p15:clr>
        </p15:guide>
        <p15:guide id="11" pos="340">
          <p15:clr>
            <a:srgbClr val="A4A3A4"/>
          </p15:clr>
        </p15:guide>
        <p15:guide id="12" pos="2790">
          <p15:clr>
            <a:srgbClr val="A4A3A4"/>
          </p15:clr>
        </p15:guide>
        <p15:guide id="13" pos="2971">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60F"/>
    <a:srgbClr val="FF6600"/>
    <a:srgbClr val="D71921"/>
    <a:srgbClr val="003399"/>
    <a:srgbClr val="E86B1F"/>
    <a:srgbClr val="7702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45" autoAdjust="0"/>
    <p:restoredTop sz="67765" autoAdjust="0"/>
  </p:normalViewPr>
  <p:slideViewPr>
    <p:cSldViewPr snapToGrid="0" snapToObjects="1">
      <p:cViewPr varScale="1">
        <p:scale>
          <a:sx n="59" d="100"/>
          <a:sy n="59" d="100"/>
        </p:scale>
        <p:origin x="2064" y="62"/>
      </p:cViewPr>
      <p:guideLst>
        <p:guide orient="horz" pos="3976"/>
        <p:guide orient="horz" pos="3841"/>
        <p:guide orient="horz" pos="2161"/>
        <p:guide orient="horz" pos="1491"/>
        <p:guide orient="horz" pos="857"/>
        <p:guide orient="horz" pos="1332"/>
        <p:guide orient="horz" pos="687"/>
        <p:guide orient="horz" pos="515"/>
        <p:guide pos="2880"/>
        <p:guide pos="5421"/>
        <p:guide pos="340"/>
        <p:guide pos="2790"/>
        <p:guide pos="2971"/>
      </p:guideLst>
    </p:cSldViewPr>
  </p:slideViewPr>
  <p:outlineViewPr>
    <p:cViewPr>
      <p:scale>
        <a:sx n="33" d="100"/>
        <a:sy n="33" d="100"/>
      </p:scale>
      <p:origin x="0" y="588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3318" y="-84"/>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72016" cy="496644"/>
          </a:xfrm>
          <a:prstGeom prst="rect">
            <a:avLst/>
          </a:prstGeom>
        </p:spPr>
        <p:txBody>
          <a:bodyPr vert="horz" lIns="92702" tIns="46351" rIns="92702" bIns="46351" rtlCol="0"/>
          <a:lstStyle>
            <a:lvl1pPr algn="l">
              <a:defRPr sz="1200"/>
            </a:lvl1pPr>
          </a:lstStyle>
          <a:p>
            <a:endParaRPr lang="fr-CH"/>
          </a:p>
        </p:txBody>
      </p:sp>
      <p:sp>
        <p:nvSpPr>
          <p:cNvPr id="3" name="Espace réservé de la date 2"/>
          <p:cNvSpPr>
            <a:spLocks noGrp="1"/>
          </p:cNvSpPr>
          <p:nvPr>
            <p:ph type="dt" sz="quarter" idx="1"/>
          </p:nvPr>
        </p:nvSpPr>
        <p:spPr>
          <a:xfrm>
            <a:off x="3884364" y="0"/>
            <a:ext cx="2972016" cy="496644"/>
          </a:xfrm>
          <a:prstGeom prst="rect">
            <a:avLst/>
          </a:prstGeom>
        </p:spPr>
        <p:txBody>
          <a:bodyPr vert="horz" lIns="92702" tIns="46351" rIns="92702" bIns="46351" rtlCol="0"/>
          <a:lstStyle>
            <a:lvl1pPr algn="r">
              <a:defRPr sz="1200"/>
            </a:lvl1pPr>
          </a:lstStyle>
          <a:p>
            <a:fld id="{CAF6F0B8-D884-4DB7-8A91-E27DCC3B5C7F}" type="datetimeFigureOut">
              <a:rPr lang="fr-CH" smtClean="0"/>
              <a:pPr/>
              <a:t>08.10.2018</a:t>
            </a:fld>
            <a:endParaRPr lang="fr-CH"/>
          </a:p>
        </p:txBody>
      </p:sp>
      <p:sp>
        <p:nvSpPr>
          <p:cNvPr id="4" name="Espace réservé du pied de page 3"/>
          <p:cNvSpPr>
            <a:spLocks noGrp="1"/>
          </p:cNvSpPr>
          <p:nvPr>
            <p:ph type="ftr" sz="quarter" idx="2"/>
          </p:nvPr>
        </p:nvSpPr>
        <p:spPr>
          <a:xfrm>
            <a:off x="1" y="9447443"/>
            <a:ext cx="2972016" cy="496644"/>
          </a:xfrm>
          <a:prstGeom prst="rect">
            <a:avLst/>
          </a:prstGeom>
        </p:spPr>
        <p:txBody>
          <a:bodyPr vert="horz" lIns="92702" tIns="46351" rIns="92702" bIns="46351"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84364" y="9447443"/>
            <a:ext cx="2972016" cy="496644"/>
          </a:xfrm>
          <a:prstGeom prst="rect">
            <a:avLst/>
          </a:prstGeom>
        </p:spPr>
        <p:txBody>
          <a:bodyPr vert="horz" lIns="92702" tIns="46351" rIns="92702" bIns="46351" rtlCol="0" anchor="b"/>
          <a:lstStyle>
            <a:lvl1pPr algn="r">
              <a:defRPr sz="1200"/>
            </a:lvl1pPr>
          </a:lstStyle>
          <a:p>
            <a:fld id="{BFEC8058-1F97-4ABD-9B13-6C06540C7124}" type="slidenum">
              <a:rPr lang="fr-CH" smtClean="0"/>
              <a:pPr/>
              <a:t>‹#›</a:t>
            </a:fld>
            <a:endParaRPr lang="fr-CH"/>
          </a:p>
        </p:txBody>
      </p:sp>
    </p:spTree>
    <p:extLst>
      <p:ext uri="{BB962C8B-B14F-4D97-AF65-F5344CB8AC3E}">
        <p14:creationId xmlns:p14="http://schemas.microsoft.com/office/powerpoint/2010/main" val="1020220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016" cy="496644"/>
          </a:xfrm>
          <a:prstGeom prst="rect">
            <a:avLst/>
          </a:prstGeom>
        </p:spPr>
        <p:txBody>
          <a:bodyPr vert="horz" lIns="92702" tIns="46351" rIns="92702" bIns="46351" rtlCol="0"/>
          <a:lstStyle>
            <a:lvl1pPr algn="l">
              <a:defRPr sz="1200" smtClean="0">
                <a:latin typeface="Arial" charset="0"/>
                <a:cs typeface="Arial" charset="0"/>
              </a:defRPr>
            </a:lvl1pPr>
          </a:lstStyle>
          <a:p>
            <a:pPr>
              <a:defRPr/>
            </a:pPr>
            <a:endParaRPr lang="en-GB"/>
          </a:p>
        </p:txBody>
      </p:sp>
      <p:sp>
        <p:nvSpPr>
          <p:cNvPr id="3" name="Date Placeholder 2"/>
          <p:cNvSpPr>
            <a:spLocks noGrp="1"/>
          </p:cNvSpPr>
          <p:nvPr>
            <p:ph type="dt" idx="1"/>
          </p:nvPr>
        </p:nvSpPr>
        <p:spPr>
          <a:xfrm>
            <a:off x="3884364" y="0"/>
            <a:ext cx="2972016" cy="496644"/>
          </a:xfrm>
          <a:prstGeom prst="rect">
            <a:avLst/>
          </a:prstGeom>
        </p:spPr>
        <p:txBody>
          <a:bodyPr vert="horz" lIns="92702" tIns="46351" rIns="92702" bIns="46351" rtlCol="0"/>
          <a:lstStyle>
            <a:lvl1pPr algn="r">
              <a:defRPr sz="1200" smtClean="0">
                <a:latin typeface="Arial" charset="0"/>
                <a:cs typeface="Arial" charset="0"/>
              </a:defRPr>
            </a:lvl1pPr>
          </a:lstStyle>
          <a:p>
            <a:pPr>
              <a:defRPr/>
            </a:pPr>
            <a:fld id="{F447626E-1A72-49C5-B529-B178C4DA696B}" type="datetimeFigureOut">
              <a:rPr lang="en-GB"/>
              <a:pPr>
                <a:defRPr/>
              </a:pPr>
              <a:t>08/10/2018</a:t>
            </a:fld>
            <a:endParaRPr lang="en-GB"/>
          </a:p>
        </p:txBody>
      </p:sp>
      <p:sp>
        <p:nvSpPr>
          <p:cNvPr id="4" name="Slide Image Placeholder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2702" tIns="46351" rIns="92702" bIns="46351" rtlCol="0" anchor="ctr"/>
          <a:lstStyle/>
          <a:p>
            <a:pPr lvl="0"/>
            <a:endParaRPr lang="en-GB" noProof="0" smtClean="0"/>
          </a:p>
        </p:txBody>
      </p:sp>
      <p:sp>
        <p:nvSpPr>
          <p:cNvPr id="5" name="Notes Placeholder 4"/>
          <p:cNvSpPr>
            <a:spLocks noGrp="1"/>
          </p:cNvSpPr>
          <p:nvPr>
            <p:ph type="body" sz="quarter" idx="3"/>
          </p:nvPr>
        </p:nvSpPr>
        <p:spPr>
          <a:xfrm>
            <a:off x="685477" y="4724523"/>
            <a:ext cx="5487048" cy="4474598"/>
          </a:xfrm>
          <a:prstGeom prst="rect">
            <a:avLst/>
          </a:prstGeom>
        </p:spPr>
        <p:txBody>
          <a:bodyPr vert="horz" lIns="92702" tIns="46351" rIns="92702" bIns="4635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1" y="9447443"/>
            <a:ext cx="2972016" cy="496644"/>
          </a:xfrm>
          <a:prstGeom prst="rect">
            <a:avLst/>
          </a:prstGeom>
        </p:spPr>
        <p:txBody>
          <a:bodyPr vert="horz" lIns="92702" tIns="46351" rIns="92702" bIns="46351" rtlCol="0" anchor="b"/>
          <a:lstStyle>
            <a:lvl1pPr algn="l">
              <a:defRPr sz="1200" smtClean="0">
                <a:latin typeface="Arial" charset="0"/>
                <a:cs typeface="Arial" charset="0"/>
              </a:defRPr>
            </a:lvl1pPr>
          </a:lstStyle>
          <a:p>
            <a:pPr>
              <a:defRPr/>
            </a:pPr>
            <a:endParaRPr lang="en-GB"/>
          </a:p>
        </p:txBody>
      </p:sp>
      <p:sp>
        <p:nvSpPr>
          <p:cNvPr id="7" name="Slide Number Placeholder 6"/>
          <p:cNvSpPr>
            <a:spLocks noGrp="1"/>
          </p:cNvSpPr>
          <p:nvPr>
            <p:ph type="sldNum" sz="quarter" idx="5"/>
          </p:nvPr>
        </p:nvSpPr>
        <p:spPr>
          <a:xfrm>
            <a:off x="3884364" y="9447443"/>
            <a:ext cx="2972016" cy="496644"/>
          </a:xfrm>
          <a:prstGeom prst="rect">
            <a:avLst/>
          </a:prstGeom>
        </p:spPr>
        <p:txBody>
          <a:bodyPr vert="horz" lIns="92702" tIns="46351" rIns="92702" bIns="46351" rtlCol="0" anchor="b"/>
          <a:lstStyle>
            <a:lvl1pPr algn="r">
              <a:defRPr sz="1200" smtClean="0">
                <a:latin typeface="Arial" charset="0"/>
                <a:cs typeface="Arial" charset="0"/>
              </a:defRPr>
            </a:lvl1pPr>
          </a:lstStyle>
          <a:p>
            <a:pPr>
              <a:defRPr/>
            </a:pPr>
            <a:fld id="{26E80DC8-4D05-4487-AE80-7740778BDCEF}" type="slidenum">
              <a:rPr lang="en-GB"/>
              <a:pPr>
                <a:defRPr/>
              </a:pPr>
              <a:t>‹#›</a:t>
            </a:fld>
            <a:endParaRPr lang="en-GB"/>
          </a:p>
        </p:txBody>
      </p:sp>
    </p:spTree>
    <p:extLst>
      <p:ext uri="{BB962C8B-B14F-4D97-AF65-F5344CB8AC3E}">
        <p14:creationId xmlns:p14="http://schemas.microsoft.com/office/powerpoint/2010/main" val="21951315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un.org/ga/search/view_doc.asp?symbol=A/RES/69/313"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oecd.org/dac/DAC-HLM-Communique-2016.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oecd.org/dac/aft/43860704.pdf"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www.oecd.org/dac/aft/43860758.pdf" TargetMode="External"/><Relationship Id="rId4" Type="http://schemas.openxmlformats.org/officeDocument/2006/relationships/hyperlink" Target="http://www.oecd.org/dac/aft/43860714.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10 years down the road, the EU and MS are</a:t>
            </a:r>
            <a:r>
              <a:rPr lang="en-US" altLang="en-US" baseline="0" dirty="0" smtClean="0"/>
              <a:t> updating their joint </a:t>
            </a:r>
            <a:r>
              <a:rPr lang="en-US" altLang="en-US" baseline="0" dirty="0" err="1" smtClean="0"/>
              <a:t>AfT</a:t>
            </a:r>
            <a:r>
              <a:rPr lang="en-US" altLang="en-US" baseline="0" dirty="0" smtClean="0"/>
              <a:t> strategy</a:t>
            </a:r>
          </a:p>
          <a:p>
            <a:endParaRPr lang="en-US" altLang="en-US" baseline="0" dirty="0" smtClean="0"/>
          </a:p>
          <a:p>
            <a:r>
              <a:rPr lang="en-US" altLang="en-US" baseline="0" dirty="0" smtClean="0"/>
              <a:t>We’ll see why and how.</a:t>
            </a:r>
            <a:endParaRPr lang="en-US" altLang="en-US" dirty="0" smtClean="0"/>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5219" indent="-286623" eaLnBrk="0" hangingPunct="0">
              <a:defRPr sz="1200">
                <a:solidFill>
                  <a:srgbClr val="0F5494"/>
                </a:solidFill>
                <a:latin typeface="Verdana" pitchFamily="34" charset="0"/>
              </a:defRPr>
            </a:lvl2pPr>
            <a:lvl3pPr marL="1146490" indent="-229298" eaLnBrk="0" hangingPunct="0">
              <a:defRPr sz="1200">
                <a:solidFill>
                  <a:srgbClr val="0F5494"/>
                </a:solidFill>
                <a:latin typeface="Verdana" pitchFamily="34" charset="0"/>
              </a:defRPr>
            </a:lvl3pPr>
            <a:lvl4pPr marL="1605087" indent="-229298" eaLnBrk="0" hangingPunct="0">
              <a:defRPr sz="1200">
                <a:solidFill>
                  <a:srgbClr val="0F5494"/>
                </a:solidFill>
                <a:latin typeface="Verdana" pitchFamily="34" charset="0"/>
              </a:defRPr>
            </a:lvl4pPr>
            <a:lvl5pPr marL="2063683" indent="-229298" eaLnBrk="0" hangingPunct="0">
              <a:defRPr sz="1200">
                <a:solidFill>
                  <a:srgbClr val="0F5494"/>
                </a:solidFill>
                <a:latin typeface="Verdana" pitchFamily="34" charset="0"/>
              </a:defRPr>
            </a:lvl5pPr>
            <a:lvl6pPr marL="2522279" indent="-229298" eaLnBrk="0" fontAlgn="base" hangingPunct="0">
              <a:spcBef>
                <a:spcPct val="0"/>
              </a:spcBef>
              <a:spcAft>
                <a:spcPct val="0"/>
              </a:spcAft>
              <a:defRPr sz="1200">
                <a:solidFill>
                  <a:srgbClr val="0F5494"/>
                </a:solidFill>
                <a:latin typeface="Verdana" pitchFamily="34" charset="0"/>
              </a:defRPr>
            </a:lvl6pPr>
            <a:lvl7pPr marL="2980875" indent="-229298" eaLnBrk="0" fontAlgn="base" hangingPunct="0">
              <a:spcBef>
                <a:spcPct val="0"/>
              </a:spcBef>
              <a:spcAft>
                <a:spcPct val="0"/>
              </a:spcAft>
              <a:defRPr sz="1200">
                <a:solidFill>
                  <a:srgbClr val="0F5494"/>
                </a:solidFill>
                <a:latin typeface="Verdana" pitchFamily="34" charset="0"/>
              </a:defRPr>
            </a:lvl7pPr>
            <a:lvl8pPr marL="3439472" indent="-229298" eaLnBrk="0" fontAlgn="base" hangingPunct="0">
              <a:spcBef>
                <a:spcPct val="0"/>
              </a:spcBef>
              <a:spcAft>
                <a:spcPct val="0"/>
              </a:spcAft>
              <a:defRPr sz="1200">
                <a:solidFill>
                  <a:srgbClr val="0F5494"/>
                </a:solidFill>
                <a:latin typeface="Verdana" pitchFamily="34" charset="0"/>
              </a:defRPr>
            </a:lvl8pPr>
            <a:lvl9pPr marL="3898067" indent="-229298" eaLnBrk="0" fontAlgn="base" hangingPunct="0">
              <a:spcBef>
                <a:spcPct val="0"/>
              </a:spcBef>
              <a:spcAft>
                <a:spcPct val="0"/>
              </a:spcAft>
              <a:defRPr sz="1200">
                <a:solidFill>
                  <a:srgbClr val="0F5494"/>
                </a:solidFill>
                <a:latin typeface="Verdana" pitchFamily="34" charset="0"/>
              </a:defRPr>
            </a:lvl9pPr>
          </a:lstStyle>
          <a:p>
            <a:pPr eaLnBrk="1" hangingPunct="1"/>
            <a:fld id="{E1780F9B-CCD7-4398-8C16-B8D8394A09B7}" type="slidenum">
              <a:rPr lang="en-GB" altLang="en-US" smtClean="0">
                <a:solidFill>
                  <a:schemeClr val="tx1"/>
                </a:solidFill>
                <a:latin typeface="Arial" charset="0"/>
              </a:rPr>
              <a:pPr eaLnBrk="1" hangingPunct="1"/>
              <a:t>1</a:t>
            </a:fld>
            <a:endParaRPr lang="en-GB" altLang="en-US" smtClean="0">
              <a:solidFill>
                <a:schemeClr val="tx1"/>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31742" indent="-231742">
              <a:buAutoNum type="arabicPeriod"/>
            </a:pPr>
            <a:endParaRPr lang="fr-FR" dirty="0"/>
          </a:p>
        </p:txBody>
      </p:sp>
      <p:sp>
        <p:nvSpPr>
          <p:cNvPr id="4" name="Espace réservé du numéro de diapositive 3"/>
          <p:cNvSpPr>
            <a:spLocks noGrp="1"/>
          </p:cNvSpPr>
          <p:nvPr>
            <p:ph type="sldNum" sz="quarter" idx="10"/>
          </p:nvPr>
        </p:nvSpPr>
        <p:spPr/>
        <p:txBody>
          <a:bodyPr/>
          <a:lstStyle/>
          <a:p>
            <a:pPr>
              <a:defRPr/>
            </a:pPr>
            <a:fld id="{26E80DC8-4D05-4487-AE80-7740778BDCEF}" type="slidenum">
              <a:rPr lang="en-GB" smtClean="0"/>
              <a:pPr>
                <a:defRPr/>
              </a:pPr>
              <a:t>15</a:t>
            </a:fld>
            <a:endParaRPr lang="en-GB"/>
          </a:p>
        </p:txBody>
      </p:sp>
    </p:spTree>
    <p:extLst>
      <p:ext uri="{BB962C8B-B14F-4D97-AF65-F5344CB8AC3E}">
        <p14:creationId xmlns:p14="http://schemas.microsoft.com/office/powerpoint/2010/main" val="906064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755" indent="-231755"/>
            <a:r>
              <a:rPr lang="en-GB" dirty="0" smtClean="0"/>
              <a:t>TO</a:t>
            </a:r>
            <a:r>
              <a:rPr lang="en-GB" baseline="0" dirty="0" smtClean="0"/>
              <a:t> </a:t>
            </a:r>
            <a:r>
              <a:rPr lang="en-GB" dirty="0" smtClean="0"/>
              <a:t>ADDRESS </a:t>
            </a:r>
            <a:r>
              <a:rPr lang="en-GB" baseline="0" dirty="0" smtClean="0"/>
              <a:t>THESE THREE GAME CHANGER AND STEER THE SIGNIFICANT EU AFT TOWARDS </a:t>
            </a:r>
            <a:r>
              <a:rPr lang="en-GB" altLang="en-US" dirty="0" smtClean="0"/>
              <a:t>Inclusive and Sustainable Economic Growth in line with the 2030 Agenda, THE UPDATING PROCESS COVERS THE FOLLOWING DIMENSIONS</a:t>
            </a:r>
            <a:endParaRPr lang="en-GB" dirty="0" smtClean="0"/>
          </a:p>
          <a:p>
            <a:pPr marL="231755" indent="-231755"/>
            <a:endParaRPr lang="en-GB" dirty="0" smtClean="0"/>
          </a:p>
          <a:p>
            <a:pPr marL="231755" indent="-231755"/>
            <a:r>
              <a:rPr lang="en-GB" dirty="0" smtClean="0"/>
              <a:t>ALTHOUGH</a:t>
            </a:r>
            <a:r>
              <a:rPr lang="en-GB" baseline="0" dirty="0" smtClean="0"/>
              <a:t> THE UPDATING OF THE STRATEGY WILL ALSO LOOK IN TO THE TRADITIONAL TRADE-RELATED TOPICS, THE BULK OF WHAT NEEDS TO BE IMPROVED TO LEVERAGE IMPACT AND RESULTS IS IN THE DELIVERY PROCESS</a:t>
            </a:r>
          </a:p>
          <a:p>
            <a:pPr marL="231755" indent="-231755"/>
            <a:endParaRPr lang="en-GB" baseline="0" dirty="0" smtClean="0"/>
          </a:p>
          <a:p>
            <a:pPr marL="231755" indent="-231755"/>
            <a:r>
              <a:rPr lang="en-GB" baseline="0" dirty="0" smtClean="0"/>
              <a:t>REDUCING FRAGMENTATION OF OUR AID INSTRUMENTS, OUR POLICIES</a:t>
            </a:r>
          </a:p>
          <a:p>
            <a:pPr marL="231755" indent="-231755"/>
            <a:endParaRPr lang="en-GB" baseline="0" dirty="0" smtClean="0"/>
          </a:p>
          <a:p>
            <a:pPr marL="231755" indent="-231755"/>
            <a:r>
              <a:rPr lang="en-GB" baseline="0" dirty="0" smtClean="0"/>
              <a:t>WITH COUNTRIES GRADUATING FROM EU AID, AND WITH POOREST AND FRAGILE COUNTRIES STILL STRUGGLING, OUR AFT NEEDS TO DIFFERENTIATE IS APPROACHES: </a:t>
            </a:r>
            <a:r>
              <a:rPr lang="en-US" dirty="0" smtClean="0"/>
              <a:t>LDCs first need to increase and diversify their productive capacities, enhance infrastructure. In situations of conflict and fragility, Aid needs to </a:t>
            </a:r>
            <a:r>
              <a:rPr lang="en-US" dirty="0" err="1" smtClean="0"/>
              <a:t>prioritise</a:t>
            </a:r>
            <a:r>
              <a:rPr lang="en-US" dirty="0" smtClean="0"/>
              <a:t> peace-promoting economic development by activating drivers yielding quick socio-economic gains and political inclusion. Support to graduated or more advanced countries shall be articulated around mutual interest drivers like FTA implementation.</a:t>
            </a:r>
          </a:p>
          <a:p>
            <a:pPr marL="231755" indent="-231755"/>
            <a:endParaRPr lang="en-US" dirty="0" smtClean="0"/>
          </a:p>
          <a:p>
            <a:pPr marL="231755" indent="-231755" defTabSz="927019"/>
            <a:r>
              <a:rPr lang="en-US" dirty="0" smtClean="0"/>
              <a:t>Ongoing processes such as DEVCO's Corporate Results Framework, OPSYS and TOSSD should be followed and supported. </a:t>
            </a:r>
            <a:r>
              <a:rPr lang="en-GB" dirty="0" smtClean="0"/>
              <a:t>A new measure proposed and is provisionally entitled: total official support for sustainable development (TOSSD) (Addis Ababa </a:t>
            </a:r>
            <a:r>
              <a:rPr lang="en-GB" u="sng" dirty="0" smtClean="0">
                <a:hlinkClick r:id="rId3"/>
              </a:rPr>
              <a:t>Action Agenda (AAAA) (</a:t>
            </a:r>
            <a:r>
              <a:rPr lang="en-GB" u="sng" dirty="0" err="1" smtClean="0">
                <a:hlinkClick r:id="rId3"/>
              </a:rPr>
              <a:t>para</a:t>
            </a:r>
            <a:r>
              <a:rPr lang="en-GB" u="sng" dirty="0" smtClean="0">
                <a:hlinkClick r:id="rId3"/>
              </a:rPr>
              <a:t> 55)</a:t>
            </a:r>
            <a:r>
              <a:rPr lang="en-GB" dirty="0" smtClean="0"/>
              <a:t> and </a:t>
            </a:r>
            <a:r>
              <a:rPr lang="en-GB" u="sng" dirty="0" smtClean="0">
                <a:hlinkClick r:id="rId4"/>
              </a:rPr>
              <a:t>OECD DAC HLM 2014</a:t>
            </a:r>
            <a:r>
              <a:rPr lang="en-GB" dirty="0" smtClean="0"/>
              <a:t>), aiming at better promoting the monitoring and review of resource flows aligned to support the 2030 Agenda </a:t>
            </a:r>
            <a:endParaRPr lang="fr-FR" dirty="0" smtClean="0"/>
          </a:p>
          <a:p>
            <a:pPr marL="231755" indent="-231755"/>
            <a:endParaRPr lang="en-GB" baseline="0" dirty="0" smtClean="0"/>
          </a:p>
          <a:p>
            <a:pPr marL="231755" indent="-231755"/>
            <a:endParaRPr lang="en-GB" dirty="0" smtClean="0"/>
          </a:p>
        </p:txBody>
      </p:sp>
      <p:sp>
        <p:nvSpPr>
          <p:cNvPr id="4" name="Slide Number Placeholder 3"/>
          <p:cNvSpPr>
            <a:spLocks noGrp="1"/>
          </p:cNvSpPr>
          <p:nvPr>
            <p:ph type="sldNum" sz="quarter" idx="10"/>
          </p:nvPr>
        </p:nvSpPr>
        <p:spPr/>
        <p:txBody>
          <a:bodyPr/>
          <a:lstStyle/>
          <a:p>
            <a:pPr>
              <a:defRPr/>
            </a:pPr>
            <a:fld id="{26E80DC8-4D05-4487-AE80-7740778BDCEF}" type="slidenum">
              <a:rPr lang="en-GB" smtClean="0"/>
              <a:pPr>
                <a:defRPr/>
              </a:pPr>
              <a:t>16</a:t>
            </a:fld>
            <a:endParaRPr lang="en-GB"/>
          </a:p>
        </p:txBody>
      </p:sp>
    </p:spTree>
    <p:extLst>
      <p:ext uri="{BB962C8B-B14F-4D97-AF65-F5344CB8AC3E}">
        <p14:creationId xmlns:p14="http://schemas.microsoft.com/office/powerpoint/2010/main" val="3850804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a:p>
        </p:txBody>
      </p:sp>
      <p:sp>
        <p:nvSpPr>
          <p:cNvPr id="4" name="Espace réservé du numéro de diapositive 3"/>
          <p:cNvSpPr>
            <a:spLocks noGrp="1"/>
          </p:cNvSpPr>
          <p:nvPr>
            <p:ph type="sldNum" sz="quarter" idx="10"/>
          </p:nvPr>
        </p:nvSpPr>
        <p:spPr/>
        <p:txBody>
          <a:bodyPr/>
          <a:lstStyle/>
          <a:p>
            <a:pPr>
              <a:defRPr/>
            </a:pPr>
            <a:fld id="{26E80DC8-4D05-4487-AE80-7740778BDCEF}" type="slidenum">
              <a:rPr lang="en-GB" smtClean="0"/>
              <a:pPr>
                <a:defRPr/>
              </a:pPr>
              <a:t>17</a:t>
            </a:fld>
            <a:endParaRPr lang="en-GB"/>
          </a:p>
        </p:txBody>
      </p:sp>
    </p:spTree>
    <p:extLst>
      <p:ext uri="{BB962C8B-B14F-4D97-AF65-F5344CB8AC3E}">
        <p14:creationId xmlns:p14="http://schemas.microsoft.com/office/powerpoint/2010/main" val="2177870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26E80DC8-4D05-4487-AE80-7740778BDCEF}" type="slidenum">
              <a:rPr lang="en-GB" smtClean="0"/>
              <a:pPr>
                <a:defRPr/>
              </a:pPr>
              <a:t>18</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755" indent="-231755"/>
            <a:r>
              <a:rPr lang="en-GB" dirty="0" smtClean="0"/>
              <a:t>SO</a:t>
            </a:r>
            <a:r>
              <a:rPr lang="en-GB" baseline="0" dirty="0" smtClean="0"/>
              <a:t> HOW TO GO ABOUT THESE THREE GAME CHANGER AND STEER THE SIGNIFICANT EU AFT TOWARDS </a:t>
            </a:r>
            <a:r>
              <a:rPr lang="en-GB" altLang="en-US" dirty="0" smtClean="0"/>
              <a:t>Inclusive and Sustainable Economic Growth in line with the 2030 Agenda?</a:t>
            </a:r>
            <a:endParaRPr lang="en-GB" dirty="0" smtClean="0"/>
          </a:p>
          <a:p>
            <a:pPr marL="231755" indent="-231755"/>
            <a:endParaRPr lang="en-GB" dirty="0" smtClean="0"/>
          </a:p>
          <a:p>
            <a:pPr marL="231755" indent="-231755"/>
            <a:r>
              <a:rPr lang="en-GB" dirty="0" smtClean="0"/>
              <a:t>ALTHOUGH</a:t>
            </a:r>
            <a:r>
              <a:rPr lang="en-GB" baseline="0" dirty="0" smtClean="0"/>
              <a:t> THE UPDATING OF THE STRATEGY WILL ALSO LOOK IN TO THE TRADITIONAL TRADE-RELATED TOPICS, THE BULK OF WHAT NEEDS TO BE IMPROVED TO LEVERAGE IMPACT AND RESULTS IS IN THE DELIVERY PROCESS</a:t>
            </a:r>
          </a:p>
          <a:p>
            <a:pPr marL="231755" indent="-231755"/>
            <a:endParaRPr lang="en-GB" dirty="0" smtClean="0"/>
          </a:p>
          <a:p>
            <a:pPr marL="231755" indent="-231755">
              <a:buAutoNum type="arabicPeriod"/>
            </a:pPr>
            <a:r>
              <a:rPr lang="en-GB" dirty="0" smtClean="0"/>
              <a:t>Gathering the necessary intelligence for an informed Aid delivery (programming and implementation)</a:t>
            </a:r>
          </a:p>
          <a:p>
            <a:pPr marL="695264" lvl="1" indent="-231755"/>
            <a:r>
              <a:rPr lang="en-GB" dirty="0" smtClean="0"/>
              <a:t>If</a:t>
            </a:r>
            <a:r>
              <a:rPr lang="en-GB" baseline="0" dirty="0" smtClean="0"/>
              <a:t> you have an FTA, do you participate in Sub-Committees?</a:t>
            </a:r>
          </a:p>
          <a:p>
            <a:pPr marL="695264" lvl="1" indent="-231755"/>
            <a:r>
              <a:rPr lang="en-GB" baseline="0" dirty="0" smtClean="0"/>
              <a:t>If you have a GSP, do you link EU support to helping the partner country seize market access opportunities offered by GSP?</a:t>
            </a:r>
            <a:endParaRPr lang="en-GB" dirty="0" smtClean="0"/>
          </a:p>
          <a:p>
            <a:endParaRPr lang="en-GB" dirty="0" smtClean="0"/>
          </a:p>
          <a:p>
            <a:r>
              <a:rPr lang="en-GB" baseline="0" dirty="0" smtClean="0"/>
              <a:t>3. Integrated EU response</a:t>
            </a:r>
          </a:p>
          <a:p>
            <a:pPr lvl="1"/>
            <a:r>
              <a:rPr lang="en-GB" baseline="0" dirty="0" smtClean="0"/>
              <a:t>Combining the EU </a:t>
            </a:r>
            <a:r>
              <a:rPr lang="en-GB" baseline="0" dirty="0" err="1" smtClean="0"/>
              <a:t>intruments</a:t>
            </a:r>
            <a:r>
              <a:rPr lang="en-GB" baseline="0" dirty="0" smtClean="0"/>
              <a:t> (bilateral, regional, blending, etc)</a:t>
            </a:r>
            <a:endParaRPr lang="en-GB" dirty="0"/>
          </a:p>
        </p:txBody>
      </p:sp>
      <p:sp>
        <p:nvSpPr>
          <p:cNvPr id="4" name="Slide Number Placeholder 3"/>
          <p:cNvSpPr>
            <a:spLocks noGrp="1"/>
          </p:cNvSpPr>
          <p:nvPr>
            <p:ph type="sldNum" sz="quarter" idx="10"/>
          </p:nvPr>
        </p:nvSpPr>
        <p:spPr/>
        <p:txBody>
          <a:bodyPr/>
          <a:lstStyle/>
          <a:p>
            <a:pPr>
              <a:defRPr/>
            </a:pPr>
            <a:fld id="{26E80DC8-4D05-4487-AE80-7740778BDCEF}" type="slidenum">
              <a:rPr lang="en-GB" smtClean="0"/>
              <a:pPr>
                <a:defRPr/>
              </a:pPr>
              <a:t>19</a:t>
            </a:fld>
            <a:endParaRPr lang="en-GB"/>
          </a:p>
        </p:txBody>
      </p:sp>
    </p:spTree>
    <p:extLst>
      <p:ext uri="{BB962C8B-B14F-4D97-AF65-F5344CB8AC3E}">
        <p14:creationId xmlns:p14="http://schemas.microsoft.com/office/powerpoint/2010/main" val="3850804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39 </a:t>
            </a:r>
            <a:r>
              <a:rPr lang="fr-BE" dirty="0" err="1" smtClean="0"/>
              <a:t>FTAs</a:t>
            </a:r>
            <a:endParaRPr lang="fr-BE" baseline="0" dirty="0" smtClean="0"/>
          </a:p>
          <a:p>
            <a:r>
              <a:rPr lang="fr-BE" baseline="0" dirty="0" smtClean="0"/>
              <a:t>90 countries </a:t>
            </a:r>
            <a:r>
              <a:rPr lang="fr-BE" baseline="0" dirty="0" err="1" smtClean="0"/>
              <a:t>covered</a:t>
            </a:r>
            <a:r>
              <a:rPr lang="fr-BE" baseline="0" dirty="0" smtClean="0"/>
              <a:t> by </a:t>
            </a:r>
            <a:r>
              <a:rPr lang="fr-BE" baseline="0" dirty="0" err="1" smtClean="0"/>
              <a:t>GSPs</a:t>
            </a:r>
            <a:endParaRPr lang="en-GB" dirty="0"/>
          </a:p>
        </p:txBody>
      </p:sp>
      <p:sp>
        <p:nvSpPr>
          <p:cNvPr id="4" name="Slide Number Placeholder 3"/>
          <p:cNvSpPr>
            <a:spLocks noGrp="1"/>
          </p:cNvSpPr>
          <p:nvPr>
            <p:ph type="sldNum" sz="quarter" idx="10"/>
          </p:nvPr>
        </p:nvSpPr>
        <p:spPr/>
        <p:txBody>
          <a:bodyPr/>
          <a:lstStyle/>
          <a:p>
            <a:pPr>
              <a:defRPr/>
            </a:pPr>
            <a:fld id="{26E80DC8-4D05-4487-AE80-7740778BDCEF}" type="slidenum">
              <a:rPr lang="en-GB" smtClean="0"/>
              <a:pPr>
                <a:defRPr/>
              </a:pPr>
              <a:t>20</a:t>
            </a:fld>
            <a:endParaRPr lang="en-GB"/>
          </a:p>
        </p:txBody>
      </p:sp>
    </p:spTree>
    <p:extLst>
      <p:ext uri="{BB962C8B-B14F-4D97-AF65-F5344CB8AC3E}">
        <p14:creationId xmlns:p14="http://schemas.microsoft.com/office/powerpoint/2010/main" val="3850804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 </a:t>
            </a:r>
            <a:r>
              <a:rPr lang="fr-FR" dirty="0" err="1" smtClean="0"/>
              <a:t>would</a:t>
            </a:r>
            <a:r>
              <a:rPr lang="fr-FR" dirty="0" smtClean="0"/>
              <a:t> </a:t>
            </a:r>
            <a:r>
              <a:rPr lang="fr-FR" dirty="0" err="1" smtClean="0"/>
              <a:t>welcome</a:t>
            </a:r>
            <a:r>
              <a:rPr lang="fr-FR" dirty="0" smtClean="0"/>
              <a:t> </a:t>
            </a:r>
            <a:r>
              <a:rPr lang="fr-FR" dirty="0" err="1" smtClean="0"/>
              <a:t>having</a:t>
            </a:r>
            <a:r>
              <a:rPr lang="fr-FR" dirty="0" smtClean="0"/>
              <a:t> </a:t>
            </a:r>
            <a:r>
              <a:rPr lang="fr-FR" dirty="0" err="1" smtClean="0"/>
              <a:t>your</a:t>
            </a:r>
            <a:r>
              <a:rPr lang="fr-FR" dirty="0" smtClean="0"/>
              <a:t> </a:t>
            </a:r>
            <a:r>
              <a:rPr lang="fr-FR" dirty="0" err="1" smtClean="0"/>
              <a:t>views</a:t>
            </a:r>
            <a:r>
              <a:rPr lang="fr-FR" dirty="0" smtClean="0"/>
              <a:t> on the </a:t>
            </a:r>
            <a:r>
              <a:rPr lang="fr-FR" dirty="0" err="1" smtClean="0"/>
              <a:t>following</a:t>
            </a:r>
            <a:r>
              <a:rPr lang="fr-FR" dirty="0" smtClean="0"/>
              <a:t>,</a:t>
            </a:r>
            <a:r>
              <a:rPr lang="fr-FR" baseline="0" dirty="0" smtClean="0"/>
              <a:t> </a:t>
            </a:r>
            <a:r>
              <a:rPr lang="fr-FR" baseline="0" dirty="0" err="1" smtClean="0"/>
              <a:t>both</a:t>
            </a:r>
            <a:r>
              <a:rPr lang="fr-FR" baseline="0" dirty="0" smtClean="0"/>
              <a:t> in </a:t>
            </a:r>
            <a:r>
              <a:rPr lang="fr-FR" baseline="0" dirty="0" err="1" smtClean="0"/>
              <a:t>terms</a:t>
            </a:r>
            <a:r>
              <a:rPr lang="fr-FR" baseline="0" dirty="0" smtClean="0"/>
              <a:t> of challenges and good stories…</a:t>
            </a:r>
          </a:p>
          <a:p>
            <a:endParaRPr lang="fr-FR" baseline="0" dirty="0" smtClean="0"/>
          </a:p>
          <a:p>
            <a:endParaRPr lang="fr-FR" baseline="0" dirty="0" smtClean="0"/>
          </a:p>
          <a:p>
            <a:endParaRPr lang="fr-FR" baseline="0" dirty="0" smtClean="0"/>
          </a:p>
          <a:p>
            <a:r>
              <a:rPr lang="fr-FR" baseline="0" dirty="0" smtClean="0"/>
              <a:t>…….</a:t>
            </a:r>
          </a:p>
          <a:p>
            <a:endParaRPr lang="fr-FR" baseline="0" dirty="0" smtClean="0"/>
          </a:p>
          <a:p>
            <a:endParaRPr lang="fr-FR" baseline="0" dirty="0" smtClean="0"/>
          </a:p>
          <a:p>
            <a:r>
              <a:rPr lang="fr-FR" baseline="0" dirty="0" err="1" smtClean="0"/>
              <a:t>We</a:t>
            </a:r>
            <a:r>
              <a:rPr lang="fr-FR" baseline="0" dirty="0" smtClean="0"/>
              <a:t> are </a:t>
            </a:r>
            <a:r>
              <a:rPr lang="fr-FR" baseline="0" dirty="0" err="1" smtClean="0"/>
              <a:t>aiming</a:t>
            </a:r>
            <a:r>
              <a:rPr lang="fr-FR" baseline="0" dirty="0" smtClean="0"/>
              <a:t> </a:t>
            </a:r>
            <a:r>
              <a:rPr lang="fr-FR" baseline="0" dirty="0" err="1" smtClean="0"/>
              <a:t>at</a:t>
            </a:r>
            <a:r>
              <a:rPr lang="fr-FR" baseline="0" dirty="0" smtClean="0"/>
              <a:t> </a:t>
            </a:r>
            <a:r>
              <a:rPr lang="fr-FR" baseline="0" dirty="0" err="1" smtClean="0"/>
              <a:t>finalising</a:t>
            </a:r>
            <a:r>
              <a:rPr lang="fr-FR" baseline="0" dirty="0" smtClean="0"/>
              <a:t> a SWD for </a:t>
            </a:r>
            <a:r>
              <a:rPr lang="fr-FR" baseline="0" dirty="0" err="1" smtClean="0"/>
              <a:t>during</a:t>
            </a:r>
            <a:r>
              <a:rPr lang="fr-FR" baseline="0" dirty="0" smtClean="0"/>
              <a:t> </a:t>
            </a:r>
            <a:r>
              <a:rPr lang="fr-FR" baseline="0" dirty="0" err="1" smtClean="0"/>
              <a:t>this</a:t>
            </a:r>
            <a:r>
              <a:rPr lang="fr-FR" baseline="0" dirty="0" smtClean="0"/>
              <a:t> </a:t>
            </a:r>
            <a:r>
              <a:rPr lang="fr-FR" baseline="0" dirty="0" err="1" smtClean="0"/>
              <a:t>Semester</a:t>
            </a:r>
            <a:r>
              <a:rPr lang="fr-FR" baseline="0" dirty="0" smtClean="0"/>
              <a:t>. The Council </a:t>
            </a:r>
            <a:r>
              <a:rPr lang="fr-FR" baseline="0" dirty="0" err="1" smtClean="0"/>
              <a:t>might</a:t>
            </a:r>
            <a:r>
              <a:rPr lang="fr-FR" baseline="0" dirty="0" smtClean="0"/>
              <a:t> </a:t>
            </a:r>
            <a:r>
              <a:rPr lang="fr-FR" baseline="0" dirty="0" err="1" smtClean="0"/>
              <a:t>then</a:t>
            </a:r>
            <a:r>
              <a:rPr lang="fr-FR" baseline="0" dirty="0" smtClean="0"/>
              <a:t> </a:t>
            </a:r>
            <a:r>
              <a:rPr lang="fr-FR" baseline="0" dirty="0" err="1" smtClean="0"/>
              <a:t>wish</a:t>
            </a:r>
            <a:r>
              <a:rPr lang="fr-FR" baseline="0" dirty="0" smtClean="0"/>
              <a:t> to issue conclusions </a:t>
            </a:r>
            <a:r>
              <a:rPr lang="fr-FR" baseline="0" dirty="0" err="1" smtClean="0"/>
              <a:t>that</a:t>
            </a:r>
            <a:r>
              <a:rPr lang="fr-FR" baseline="0" dirty="0" smtClean="0"/>
              <a:t> </a:t>
            </a:r>
            <a:r>
              <a:rPr lang="fr-FR" baseline="0" dirty="0" err="1" smtClean="0"/>
              <a:t>will</a:t>
            </a:r>
            <a:r>
              <a:rPr lang="fr-FR" baseline="0" dirty="0" smtClean="0"/>
              <a:t> </a:t>
            </a:r>
            <a:r>
              <a:rPr lang="fr-FR" baseline="0" dirty="0" err="1" smtClean="0"/>
              <a:t>complement</a:t>
            </a:r>
            <a:r>
              <a:rPr lang="fr-FR" baseline="0" dirty="0" smtClean="0"/>
              <a:t> the joint nature of the </a:t>
            </a:r>
            <a:r>
              <a:rPr lang="fr-FR" baseline="0" dirty="0" err="1" smtClean="0"/>
              <a:t>updating</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pPr>
              <a:defRPr/>
            </a:pPr>
            <a:fld id="{26E80DC8-4D05-4487-AE80-7740778BDCEF}" type="slidenum">
              <a:rPr lang="en-GB" smtClean="0"/>
              <a:pPr>
                <a:defRPr/>
              </a:pPr>
              <a:t>21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FIRST, LET’S</a:t>
            </a:r>
            <a:r>
              <a:rPr lang="en-GB" baseline="0" dirty="0" smtClean="0"/>
              <a:t> RECALL WHAT IS COVERED UNDER THE CONCEPT OF AFT</a:t>
            </a:r>
          </a:p>
          <a:p>
            <a:endParaRPr lang="en-GB" baseline="0" dirty="0" smtClean="0"/>
          </a:p>
          <a:p>
            <a:r>
              <a:rPr lang="en-GB" baseline="0" dirty="0" smtClean="0"/>
              <a:t>SO YOU SEE, IT IS VERY WIDE</a:t>
            </a:r>
          </a:p>
          <a:p>
            <a:endParaRPr lang="en-GB" dirty="0" smtClean="0"/>
          </a:p>
          <a:p>
            <a:endParaRPr lang="en-GB" dirty="0" smtClean="0"/>
          </a:p>
          <a:p>
            <a:r>
              <a:rPr lang="en-GB" dirty="0" smtClean="0"/>
              <a:t>1. </a:t>
            </a:r>
            <a:r>
              <a:rPr lang="en-GB" dirty="0" smtClean="0">
                <a:hlinkClick r:id="rId3"/>
              </a:rPr>
              <a:t>Technical assistance for trade policy and regulations</a:t>
            </a:r>
            <a:r>
              <a:rPr lang="en-GB" i="1" dirty="0" smtClean="0"/>
              <a:t> </a:t>
            </a:r>
            <a:r>
              <a:rPr lang="en-GB" dirty="0" smtClean="0"/>
              <a:t> (pdf)</a:t>
            </a:r>
            <a:r>
              <a:rPr lang="en-GB" i="1" dirty="0" smtClean="0"/>
              <a:t>.</a:t>
            </a:r>
            <a:r>
              <a:rPr lang="en-GB" dirty="0" smtClean="0"/>
              <a:t> In the CRS, five purpose codes are used to cover "trade policy and regulations" activities, in contrast to the 20 TCBD codes. These five sub-categories are: (a) trade policy and administrative management; (b) trade facilitation; (c) regional trade agreements; (d) multilateral trade negotiations; and, (e) trade education/training.</a:t>
            </a:r>
          </a:p>
          <a:p>
            <a:r>
              <a:rPr lang="en-GB" dirty="0" smtClean="0"/>
              <a:t> </a:t>
            </a:r>
          </a:p>
          <a:p>
            <a:r>
              <a:rPr lang="en-GB" dirty="0" smtClean="0"/>
              <a:t>2. </a:t>
            </a:r>
            <a:r>
              <a:rPr lang="en-GB" dirty="0" smtClean="0">
                <a:hlinkClick r:id="rId4"/>
              </a:rPr>
              <a:t>Economic infrastructure</a:t>
            </a:r>
            <a:r>
              <a:rPr lang="en-GB" i="1" dirty="0" smtClean="0"/>
              <a:t> </a:t>
            </a:r>
            <a:r>
              <a:rPr lang="en-GB" dirty="0" smtClean="0"/>
              <a:t> (pdf)</a:t>
            </a:r>
            <a:r>
              <a:rPr lang="en-GB" i="1" dirty="0" smtClean="0"/>
              <a:t>.</a:t>
            </a:r>
            <a:r>
              <a:rPr lang="en-GB" dirty="0" smtClean="0"/>
              <a:t> Aid commitments for trade-related infrastructure are </a:t>
            </a:r>
            <a:r>
              <a:rPr lang="en-GB" dirty="0" err="1" smtClean="0"/>
              <a:t>proxied</a:t>
            </a:r>
            <a:r>
              <a:rPr lang="en-GB" dirty="0" smtClean="0"/>
              <a:t> in the CRS by data under the heading "economic infrastructure". This heading covers data on aid for communications, energy, transport and storage. To know how close the CRS proxies are (e.g. how much of the hypothetical energy project relates to trade), the CRS data must be compared with donors' knowledge of the specific features of their infrastructure aid.</a:t>
            </a:r>
          </a:p>
          <a:p>
            <a:r>
              <a:rPr lang="en-GB" dirty="0" smtClean="0"/>
              <a:t> </a:t>
            </a:r>
          </a:p>
          <a:p>
            <a:r>
              <a:rPr lang="en-GB" dirty="0" smtClean="0"/>
              <a:t>3. </a:t>
            </a:r>
            <a:r>
              <a:rPr lang="en-GB" dirty="0" smtClean="0">
                <a:hlinkClick r:id="rId5"/>
              </a:rPr>
              <a:t>Productive capacity building </a:t>
            </a:r>
            <a:r>
              <a:rPr lang="en-GB" dirty="0" smtClean="0"/>
              <a:t>(pdf) </a:t>
            </a:r>
            <a:r>
              <a:rPr lang="en-GB" i="1" dirty="0" smtClean="0"/>
              <a:t>(including trade development).</a:t>
            </a:r>
            <a:r>
              <a:rPr lang="en-GB" dirty="0" smtClean="0"/>
              <a:t> Data on commitments of aid for productive capacity building exist under the CRS category "building productive capacity". Since the first monitoring exercise, the CRS allows components of a productive capacity building project to be marked (using the "trade development policy marker") as relevant to trade development. It identifies trade development activities within the broader aid-for-trade category of building productive capacity (i.e. activities marked as contributing "principally" or "significantly" to trade development).</a:t>
            </a:r>
          </a:p>
          <a:p>
            <a:r>
              <a:rPr lang="en-GB" dirty="0" smtClean="0"/>
              <a:t> </a:t>
            </a:r>
          </a:p>
          <a:p>
            <a:r>
              <a:rPr lang="en-GB" dirty="0" smtClean="0"/>
              <a:t>4. </a:t>
            </a:r>
            <a:r>
              <a:rPr lang="en-GB" dirty="0" smtClean="0">
                <a:hlinkClick r:id="rId3"/>
              </a:rPr>
              <a:t>Trade-related adjustment</a:t>
            </a:r>
            <a:r>
              <a:rPr lang="en-GB" dirty="0" smtClean="0"/>
              <a:t> (pdf)</a:t>
            </a:r>
            <a:r>
              <a:rPr lang="en-GB" i="1" dirty="0" smtClean="0"/>
              <a:t>.</a:t>
            </a:r>
            <a:r>
              <a:rPr lang="en-GB" dirty="0" smtClean="0"/>
              <a:t> This category identifies contributions to developing country budgets to assist the implementation of trade reforms and adjustments to trade policy measures by other countries, and alleviate shortfalls in balance-of-payments due to changes in the world trading environment.</a:t>
            </a:r>
          </a:p>
          <a:p>
            <a:r>
              <a:rPr lang="en-GB" dirty="0" smtClean="0"/>
              <a:t> </a:t>
            </a:r>
          </a:p>
          <a:p>
            <a:r>
              <a:rPr lang="en-GB" dirty="0" smtClean="0"/>
              <a:t>5. </a:t>
            </a:r>
            <a:r>
              <a:rPr lang="en-GB" b="1" dirty="0" smtClean="0"/>
              <a:t>Other trade-related needs</a:t>
            </a:r>
            <a:r>
              <a:rPr lang="en-GB" dirty="0" smtClean="0"/>
              <a:t>. The CRS covers all ODA, but only those activities reported under the above four categories will be identified as aid for trade. Data on "other trade-related needs" cannot be gleaned from the CRS. To estimate the volume of such 'other' commitments, donors would need to examine aid projects in sectors other than those considered so far - e.g. in health and education - and indicate what share, if any, of these activities have an important trade component. A health programme, for instance, might permit increased trade from localities where the disease burden was previously a constraint on trade. Consequently, accurately monitoring aid for trade would require comparison of the CRS data with donor and partner countries' self-assessments of their aid for trade.</a:t>
            </a:r>
          </a:p>
          <a:p>
            <a:endParaRPr lang="en-GB" altLang="en-US" dirty="0"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5136" indent="-286590" eaLnBrk="0" hangingPunct="0">
              <a:defRPr sz="1200">
                <a:solidFill>
                  <a:srgbClr val="0F5494"/>
                </a:solidFill>
                <a:latin typeface="Verdana" pitchFamily="34" charset="0"/>
              </a:defRPr>
            </a:lvl2pPr>
            <a:lvl3pPr marL="1146361" indent="-229272" eaLnBrk="0" hangingPunct="0">
              <a:defRPr sz="1200">
                <a:solidFill>
                  <a:srgbClr val="0F5494"/>
                </a:solidFill>
                <a:latin typeface="Verdana" pitchFamily="34" charset="0"/>
              </a:defRPr>
            </a:lvl3pPr>
            <a:lvl4pPr marL="1604906" indent="-229272" eaLnBrk="0" hangingPunct="0">
              <a:defRPr sz="1200">
                <a:solidFill>
                  <a:srgbClr val="0F5494"/>
                </a:solidFill>
                <a:latin typeface="Verdana" pitchFamily="34" charset="0"/>
              </a:defRPr>
            </a:lvl4pPr>
            <a:lvl5pPr marL="2063451" indent="-229272" eaLnBrk="0" hangingPunct="0">
              <a:defRPr sz="1200">
                <a:solidFill>
                  <a:srgbClr val="0F5494"/>
                </a:solidFill>
                <a:latin typeface="Verdana" pitchFamily="34" charset="0"/>
              </a:defRPr>
            </a:lvl5pPr>
            <a:lvl6pPr marL="2521995" indent="-229272" eaLnBrk="0" fontAlgn="base" hangingPunct="0">
              <a:spcBef>
                <a:spcPct val="0"/>
              </a:spcBef>
              <a:spcAft>
                <a:spcPct val="0"/>
              </a:spcAft>
              <a:defRPr sz="1200">
                <a:solidFill>
                  <a:srgbClr val="0F5494"/>
                </a:solidFill>
                <a:latin typeface="Verdana" pitchFamily="34" charset="0"/>
              </a:defRPr>
            </a:lvl6pPr>
            <a:lvl7pPr marL="2980540" indent="-229272" eaLnBrk="0" fontAlgn="base" hangingPunct="0">
              <a:spcBef>
                <a:spcPct val="0"/>
              </a:spcBef>
              <a:spcAft>
                <a:spcPct val="0"/>
              </a:spcAft>
              <a:defRPr sz="1200">
                <a:solidFill>
                  <a:srgbClr val="0F5494"/>
                </a:solidFill>
                <a:latin typeface="Verdana" pitchFamily="34" charset="0"/>
              </a:defRPr>
            </a:lvl7pPr>
            <a:lvl8pPr marL="3439085" indent="-229272" eaLnBrk="0" fontAlgn="base" hangingPunct="0">
              <a:spcBef>
                <a:spcPct val="0"/>
              </a:spcBef>
              <a:spcAft>
                <a:spcPct val="0"/>
              </a:spcAft>
              <a:defRPr sz="1200">
                <a:solidFill>
                  <a:srgbClr val="0F5494"/>
                </a:solidFill>
                <a:latin typeface="Verdana" pitchFamily="34" charset="0"/>
              </a:defRPr>
            </a:lvl8pPr>
            <a:lvl9pPr marL="3897629" indent="-229272" eaLnBrk="0" fontAlgn="base" hangingPunct="0">
              <a:spcBef>
                <a:spcPct val="0"/>
              </a:spcBef>
              <a:spcAft>
                <a:spcPct val="0"/>
              </a:spcAft>
              <a:defRPr sz="1200">
                <a:solidFill>
                  <a:srgbClr val="0F5494"/>
                </a:solidFill>
                <a:latin typeface="Verdana" pitchFamily="34" charset="0"/>
              </a:defRPr>
            </a:lvl9pPr>
          </a:lstStyle>
          <a:p>
            <a:pPr eaLnBrk="1" hangingPunct="1"/>
            <a:fld id="{7C5807C6-D252-4DF6-BA50-0A5B5C3DF9B6}" type="slidenum">
              <a:rPr lang="en-GB" altLang="en-US" smtClean="0">
                <a:solidFill>
                  <a:schemeClr val="tx1"/>
                </a:solidFill>
                <a:latin typeface="Arial" charset="0"/>
              </a:rPr>
              <a:pPr eaLnBrk="1" hangingPunct="1"/>
              <a:t>2</a:t>
            </a:fld>
            <a:endParaRPr lang="en-GB" altLang="en-US" smtClean="0">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6E80DC8-4D05-4487-AE80-7740778BDCEF}" type="slidenum">
              <a:rPr lang="en-GB" smtClean="0"/>
              <a:pPr>
                <a:defRPr/>
              </a:pPr>
              <a:t>3</a:t>
            </a:fld>
            <a:endParaRPr lang="en-GB"/>
          </a:p>
        </p:txBody>
      </p:sp>
    </p:spTree>
    <p:extLst>
      <p:ext uri="{BB962C8B-B14F-4D97-AF65-F5344CB8AC3E}">
        <p14:creationId xmlns:p14="http://schemas.microsoft.com/office/powerpoint/2010/main" val="238693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6E80DC8-4D05-4487-AE80-7740778BDCEF}" type="slidenum">
              <a:rPr lang="en-GB" smtClean="0"/>
              <a:pPr>
                <a:defRPr/>
              </a:pPr>
              <a:t>9</a:t>
            </a:fld>
            <a:endParaRPr lang="en-GB"/>
          </a:p>
        </p:txBody>
      </p:sp>
    </p:spTree>
    <p:extLst>
      <p:ext uri="{BB962C8B-B14F-4D97-AF65-F5344CB8AC3E}">
        <p14:creationId xmlns:p14="http://schemas.microsoft.com/office/powerpoint/2010/main" val="2818806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SO WHAT HAS CHANGED THAT MAKES AN UPDATE NECESSARY</a:t>
            </a:r>
          </a:p>
          <a:p>
            <a:endParaRPr lang="fr-FR" dirty="0" smtClean="0"/>
          </a:p>
          <a:p>
            <a:r>
              <a:rPr lang="fr-FR" dirty="0" smtClean="0"/>
              <a:t>FIRST:</a:t>
            </a:r>
            <a:r>
              <a:rPr lang="fr-FR" baseline="0" dirty="0" smtClean="0"/>
              <a:t> A new </a:t>
            </a:r>
            <a:r>
              <a:rPr lang="fr-FR" baseline="0" dirty="0" err="1" smtClean="0"/>
              <a:t>development</a:t>
            </a:r>
            <a:r>
              <a:rPr lang="fr-FR" baseline="0" dirty="0" smtClean="0"/>
              <a:t> </a:t>
            </a:r>
            <a:r>
              <a:rPr lang="fr-FR" baseline="0" dirty="0" err="1" smtClean="0"/>
              <a:t>paradigm</a:t>
            </a:r>
            <a:r>
              <a:rPr lang="fr-FR" baseline="0" dirty="0" smtClean="0"/>
              <a:t> (Agenda 2030): </a:t>
            </a:r>
            <a:r>
              <a:rPr lang="fr-FR" dirty="0" err="1" smtClean="0"/>
              <a:t>Interdependence</a:t>
            </a:r>
            <a:r>
              <a:rPr lang="fr-FR" dirty="0" smtClean="0"/>
              <a:t> of the </a:t>
            </a:r>
            <a:r>
              <a:rPr lang="fr-FR" dirty="0" err="1" smtClean="0"/>
              <a:t>SDGs</a:t>
            </a:r>
            <a:r>
              <a:rPr lang="fr-FR" dirty="0" smtClean="0"/>
              <a:t>, ODA not the </a:t>
            </a:r>
            <a:r>
              <a:rPr lang="fr-FR" dirty="0" err="1" smtClean="0"/>
              <a:t>only</a:t>
            </a:r>
            <a:r>
              <a:rPr lang="fr-FR" dirty="0" smtClean="0"/>
              <a:t> </a:t>
            </a:r>
            <a:r>
              <a:rPr lang="fr-FR" dirty="0" err="1" smtClean="0"/>
              <a:t>MoI</a:t>
            </a:r>
            <a:r>
              <a:rPr lang="fr-FR" baseline="0" dirty="0" smtClean="0"/>
              <a:t>, </a:t>
            </a:r>
            <a:r>
              <a:rPr lang="fr-FR" baseline="0" dirty="0" err="1" smtClean="0"/>
              <a:t>also</a:t>
            </a:r>
            <a:r>
              <a:rPr lang="fr-FR" baseline="0" dirty="0" smtClean="0"/>
              <a:t> Trade</a:t>
            </a: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26E80DC8-4D05-4487-AE80-7740778BDCEF}" type="slidenum">
              <a:rPr lang="en-GB" smtClean="0"/>
              <a:pPr>
                <a:defRPr/>
              </a:pPr>
              <a:t>10</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THE VISION FOR IMPLEMENTING THIS NEW PARADIGM HAS IS BEING TRANSLATED INTO EU POLICY</a:t>
            </a:r>
          </a:p>
          <a:p>
            <a:endParaRPr lang="en-US" dirty="0" smtClean="0"/>
          </a:p>
          <a:p>
            <a:r>
              <a:rPr lang="en-US" dirty="0" smtClean="0"/>
              <a:t>The </a:t>
            </a:r>
            <a:r>
              <a:rPr lang="en-US" b="1" dirty="0" smtClean="0"/>
              <a:t>New European Consensus on Development</a:t>
            </a:r>
            <a:r>
              <a:rPr lang="en-US" dirty="0" smtClean="0"/>
              <a:t> provides that </a:t>
            </a:r>
            <a:r>
              <a:rPr lang="en-US" i="1" dirty="0" smtClean="0"/>
              <a:t>the EU and its Member States will </a:t>
            </a:r>
          </a:p>
          <a:p>
            <a:endParaRPr lang="en-US" i="1" dirty="0" smtClean="0"/>
          </a:p>
          <a:p>
            <a:pPr>
              <a:buFont typeface="Arial" pitchFamily="34" charset="0"/>
              <a:buChar char="•"/>
            </a:pPr>
            <a:r>
              <a:rPr lang="en-US" i="1" dirty="0" smtClean="0"/>
              <a:t> coordinate development cooperation </a:t>
            </a:r>
            <a:r>
              <a:rPr lang="en-US" i="1" dirty="0" err="1" smtClean="0"/>
              <a:t>programmes</a:t>
            </a:r>
            <a:r>
              <a:rPr lang="en-US" i="1" dirty="0" smtClean="0"/>
              <a:t> with trade policy tools in support of the implementation of the provisions in trade agreements relating to trade and sustainable development. </a:t>
            </a:r>
          </a:p>
          <a:p>
            <a:pPr>
              <a:buFont typeface="Arial" pitchFamily="34" charset="0"/>
              <a:buChar char="•"/>
            </a:pPr>
            <a:endParaRPr lang="en-US" i="1" dirty="0" smtClean="0"/>
          </a:p>
          <a:p>
            <a:pPr>
              <a:buFont typeface="Arial" pitchFamily="34" charset="0"/>
              <a:buChar char="•"/>
            </a:pPr>
            <a:r>
              <a:rPr lang="en-US" i="1" dirty="0" smtClean="0"/>
              <a:t> combine the skills and resources of the private sector with supportive trade policies and instruments, Aid for Trade and economic diplomacy, which will promote inclusive and sustainable economic growth(…). </a:t>
            </a:r>
          </a:p>
          <a:p>
            <a:pPr>
              <a:buFont typeface="Arial" pitchFamily="34" charset="0"/>
              <a:buChar char="•"/>
            </a:pPr>
            <a:endParaRPr lang="en-US" i="1" dirty="0" smtClean="0"/>
          </a:p>
          <a:p>
            <a:pPr>
              <a:buFont typeface="Arial" pitchFamily="34" charset="0"/>
              <a:buNone/>
            </a:pPr>
            <a:r>
              <a:rPr lang="en-US" dirty="0" smtClean="0"/>
              <a:t>It also acknowledges that </a:t>
            </a:r>
            <a:r>
              <a:rPr lang="en-US" i="1" dirty="0" smtClean="0"/>
              <a:t>the 2030 Agenda is highly interconnected </a:t>
            </a:r>
            <a:r>
              <a:rPr lang="en-US" dirty="0" smtClean="0"/>
              <a:t>and</a:t>
            </a:r>
            <a:r>
              <a:rPr lang="en-US" i="1" dirty="0" smtClean="0"/>
              <a:t> that attention is to be paid to integrated actions that can create co-benefits, </a:t>
            </a:r>
            <a:r>
              <a:rPr lang="en-US" dirty="0" smtClean="0"/>
              <a:t>giving</a:t>
            </a:r>
            <a:r>
              <a:rPr lang="en-US" i="1" dirty="0" smtClean="0"/>
              <a:t> more prominence to key drivers with cross-cutting transformative potential </a:t>
            </a:r>
            <a:r>
              <a:rPr lang="en-US" dirty="0" smtClean="0"/>
              <a:t>like investment.</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26E80DC8-4D05-4487-AE80-7740778BDCEF}" type="slidenum">
              <a:rPr lang="en-GB" smtClean="0"/>
              <a:pPr>
                <a:defRPr/>
              </a:pPr>
              <a:t>11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SECOND:</a:t>
            </a:r>
            <a:r>
              <a:rPr lang="en-GB" baseline="0" dirty="0" smtClean="0"/>
              <a:t> A NEW EU TRADE POLICY LIVING UP TO EU VALUES, AND CALLING AFT TO ADDRESS ENVIRONMENTAL AND SOCIAL DIMENSIONS OF SUSTAINABLE DEVELOMENT, ALONG WITH ECONOMIC DEVELOPMENT.</a:t>
            </a:r>
            <a:endParaRPr lang="en-GB" dirty="0"/>
          </a:p>
        </p:txBody>
      </p:sp>
      <p:sp>
        <p:nvSpPr>
          <p:cNvPr id="4" name="Slide Number Placeholder 3"/>
          <p:cNvSpPr>
            <a:spLocks noGrp="1"/>
          </p:cNvSpPr>
          <p:nvPr>
            <p:ph type="sldNum" sz="quarter" idx="10"/>
          </p:nvPr>
        </p:nvSpPr>
        <p:spPr/>
        <p:txBody>
          <a:bodyPr/>
          <a:lstStyle/>
          <a:p>
            <a:pPr>
              <a:defRPr/>
            </a:pPr>
            <a:fld id="{26E80DC8-4D05-4487-AE80-7740778BDCEF}" type="slidenum">
              <a:rPr lang="en-GB" smtClean="0"/>
              <a:pPr>
                <a:defRPr/>
              </a:pPr>
              <a:t>12</a:t>
            </a:fld>
            <a:endParaRPr lang="en-GB"/>
          </a:p>
        </p:txBody>
      </p:sp>
    </p:spTree>
    <p:extLst>
      <p:ext uri="{BB962C8B-B14F-4D97-AF65-F5344CB8AC3E}">
        <p14:creationId xmlns:p14="http://schemas.microsoft.com/office/powerpoint/2010/main" val="3331206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THIRD GAME CHANGER:</a:t>
            </a:r>
            <a:r>
              <a:rPr lang="fr-FR" baseline="0" dirty="0" smtClean="0"/>
              <a:t> THE GROWING NUMBER OF FTAS WITH DEVELOPING COUNTRIES</a:t>
            </a:r>
          </a:p>
          <a:p>
            <a:endParaRPr lang="fr-FR" baseline="0" dirty="0" smtClean="0"/>
          </a:p>
          <a:p>
            <a:r>
              <a:rPr lang="en-US" dirty="0" smtClean="0"/>
              <a:t>with preferential trade agreements with 56 developing countries, in force in 2016 or about to be ratified, and more than 80 countries covered by EU's preferential trade schemes (GSP, EBA, GSP+), EU trade instruments are major determinants of EU relationship with developing countries. </a:t>
            </a:r>
          </a:p>
          <a:p>
            <a:endParaRPr lang="en-US" dirty="0" smtClean="0"/>
          </a:p>
          <a:p>
            <a:r>
              <a:rPr lang="en-US" dirty="0" smtClean="0"/>
              <a:t>They offer ways of combining Aid – FTAs – Investment that were not possible before</a:t>
            </a:r>
            <a:endParaRPr lang="fr-FR" dirty="0"/>
          </a:p>
        </p:txBody>
      </p:sp>
      <p:sp>
        <p:nvSpPr>
          <p:cNvPr id="4" name="Espace réservé du numéro de diapositive 3"/>
          <p:cNvSpPr>
            <a:spLocks noGrp="1"/>
          </p:cNvSpPr>
          <p:nvPr>
            <p:ph type="sldNum" sz="quarter" idx="10"/>
          </p:nvPr>
        </p:nvSpPr>
        <p:spPr/>
        <p:txBody>
          <a:bodyPr/>
          <a:lstStyle/>
          <a:p>
            <a:pPr>
              <a:defRPr/>
            </a:pPr>
            <a:fld id="{26E80DC8-4D05-4487-AE80-7740778BDCEF}" type="slidenum">
              <a:rPr lang="en-GB" smtClean="0"/>
              <a:pPr>
                <a:defRPr/>
              </a:pPr>
              <a:t>13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illustration shows the relative scale of global financial flows </a:t>
            </a:r>
            <a:r>
              <a:rPr lang="en-GB" dirty="0" err="1" smtClean="0"/>
              <a:t>sheding</a:t>
            </a:r>
            <a:r>
              <a:rPr lang="en-GB" dirty="0" smtClean="0"/>
              <a:t> light on the mechanisms</a:t>
            </a:r>
            <a:r>
              <a:rPr lang="en-GB" baseline="0" dirty="0" smtClean="0"/>
              <a:t> for delivering sustainable development.</a:t>
            </a:r>
          </a:p>
          <a:p>
            <a:endParaRPr lang="en-GB" baseline="0" dirty="0" smtClean="0"/>
          </a:p>
          <a:p>
            <a:r>
              <a:rPr lang="en-GB" baseline="0" dirty="0" smtClean="0"/>
              <a:t>It reminds us that ODA can only be a catalyst in making trade and investment enablers of sustainable development, and that is how the updating of the </a:t>
            </a:r>
            <a:r>
              <a:rPr lang="en-GB" baseline="0" dirty="0" err="1" smtClean="0"/>
              <a:t>AfT</a:t>
            </a:r>
            <a:r>
              <a:rPr lang="en-GB" baseline="0" dirty="0" smtClean="0"/>
              <a:t> strategy is being approached.</a:t>
            </a:r>
            <a:endParaRPr lang="en-GB" dirty="0"/>
          </a:p>
        </p:txBody>
      </p:sp>
      <p:sp>
        <p:nvSpPr>
          <p:cNvPr id="4" name="Slide Number Placeholder 3"/>
          <p:cNvSpPr>
            <a:spLocks noGrp="1"/>
          </p:cNvSpPr>
          <p:nvPr>
            <p:ph type="sldNum" sz="quarter" idx="10"/>
          </p:nvPr>
        </p:nvSpPr>
        <p:spPr/>
        <p:txBody>
          <a:bodyPr/>
          <a:lstStyle/>
          <a:p>
            <a:pPr>
              <a:defRPr/>
            </a:pPr>
            <a:fld id="{26E80DC8-4D05-4487-AE80-7740778BDCEF}" type="slidenum">
              <a:rPr lang="en-GB" smtClean="0"/>
              <a:pPr>
                <a:defRPr/>
              </a:pPr>
              <a:t>14</a:t>
            </a:fld>
            <a:endParaRPr lang="en-GB"/>
          </a:p>
        </p:txBody>
      </p:sp>
    </p:spTree>
    <p:extLst>
      <p:ext uri="{BB962C8B-B14F-4D97-AF65-F5344CB8AC3E}">
        <p14:creationId xmlns:p14="http://schemas.microsoft.com/office/powerpoint/2010/main" val="3601085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ild mit Beschriftung">
    <p:spTree>
      <p:nvGrpSpPr>
        <p:cNvPr id="1" name=""/>
        <p:cNvGrpSpPr/>
        <p:nvPr/>
      </p:nvGrpSpPr>
      <p:grpSpPr>
        <a:xfrm>
          <a:off x="0" y="0"/>
          <a:ext cx="0" cy="0"/>
          <a:chOff x="0" y="0"/>
          <a:chExt cx="0" cy="0"/>
        </a:xfrm>
      </p:grpSpPr>
      <p:sp>
        <p:nvSpPr>
          <p:cNvPr id="4" name="Rechteck 12"/>
          <p:cNvSpPr/>
          <p:nvPr userDrawn="1"/>
        </p:nvSpPr>
        <p:spPr>
          <a:xfrm>
            <a:off x="0" y="4983163"/>
            <a:ext cx="9144000" cy="1874837"/>
          </a:xfrm>
          <a:prstGeom prst="rect">
            <a:avLst/>
          </a:prstGeom>
          <a:solidFill>
            <a:srgbClr val="EEB60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5" name="Bild 13" descr="jumping boy.jpg"/>
          <p:cNvPicPr>
            <a:picLocks noChangeAspect="1"/>
          </p:cNvPicPr>
          <p:nvPr userDrawn="1"/>
        </p:nvPicPr>
        <p:blipFill>
          <a:blip r:embed="rId2"/>
          <a:srcRect/>
          <a:stretch>
            <a:fillRect/>
          </a:stretch>
        </p:blipFill>
        <p:spPr bwMode="auto">
          <a:xfrm>
            <a:off x="0" y="0"/>
            <a:ext cx="9144000" cy="4983163"/>
          </a:xfrm>
          <a:prstGeom prst="rect">
            <a:avLst/>
          </a:prstGeom>
          <a:noFill/>
          <a:ln w="9525">
            <a:noFill/>
            <a:miter lim="800000"/>
            <a:headEnd/>
            <a:tailEnd/>
          </a:ln>
        </p:spPr>
      </p:pic>
      <p:pic>
        <p:nvPicPr>
          <p:cNvPr id="6" name="Bild 11" descr="EYD_motto_EN Kopie.png"/>
          <p:cNvPicPr>
            <a:picLocks noChangeAspect="1"/>
          </p:cNvPicPr>
          <p:nvPr userDrawn="1"/>
        </p:nvPicPr>
        <p:blipFill>
          <a:blip r:embed="rId3"/>
          <a:srcRect/>
          <a:stretch>
            <a:fillRect/>
          </a:stretch>
        </p:blipFill>
        <p:spPr bwMode="auto">
          <a:xfrm>
            <a:off x="539750" y="4433888"/>
            <a:ext cx="2498725" cy="1663700"/>
          </a:xfrm>
          <a:prstGeom prst="rect">
            <a:avLst/>
          </a:prstGeom>
          <a:noFill/>
          <a:ln w="9525">
            <a:noFill/>
            <a:miter lim="800000"/>
            <a:headEnd/>
            <a:tailEnd/>
          </a:ln>
        </p:spPr>
      </p:pic>
      <p:pic>
        <p:nvPicPr>
          <p:cNvPr id="7" name="Bild 9" descr="EYD_emblem_3lines EN-08.png"/>
          <p:cNvPicPr>
            <a:picLocks noChangeAspect="1"/>
          </p:cNvPicPr>
          <p:nvPr userDrawn="1"/>
        </p:nvPicPr>
        <p:blipFill>
          <a:blip r:embed="rId4"/>
          <a:srcRect/>
          <a:stretch>
            <a:fillRect/>
          </a:stretch>
        </p:blipFill>
        <p:spPr bwMode="auto">
          <a:xfrm>
            <a:off x="7488238" y="817563"/>
            <a:ext cx="1117600" cy="295275"/>
          </a:xfrm>
          <a:prstGeom prst="rect">
            <a:avLst/>
          </a:prstGeom>
          <a:noFill/>
          <a:ln w="9525">
            <a:noFill/>
            <a:miter lim="800000"/>
            <a:headEnd/>
            <a:tailEnd/>
          </a:ln>
        </p:spPr>
      </p:pic>
      <p:sp>
        <p:nvSpPr>
          <p:cNvPr id="2" name="Titel 1"/>
          <p:cNvSpPr>
            <a:spLocks noGrp="1"/>
          </p:cNvSpPr>
          <p:nvPr>
            <p:ph type="title"/>
          </p:nvPr>
        </p:nvSpPr>
        <p:spPr>
          <a:xfrm>
            <a:off x="4716463" y="5072380"/>
            <a:ext cx="3889375" cy="601345"/>
          </a:xfrm>
          <a:prstGeom prst="rect">
            <a:avLst/>
          </a:prstGeom>
        </p:spPr>
        <p:txBody>
          <a:bodyPr lIns="0" tIns="0" rIns="0" bIns="0" anchor="t"/>
          <a:lstStyle>
            <a:lvl1pPr algn="r">
              <a:lnSpc>
                <a:spcPts val="2000"/>
              </a:lnSpc>
              <a:defRPr sz="1600" b="0" i="1" baseline="0"/>
            </a:lvl1pPr>
          </a:lstStyle>
          <a:p>
            <a:r>
              <a:rPr lang="en-US" smtClean="0"/>
              <a:t>Click to edit Master title style</a:t>
            </a:r>
            <a:endParaRPr lang="de-DE" dirty="0"/>
          </a:p>
        </p:txBody>
      </p:sp>
      <p:sp>
        <p:nvSpPr>
          <p:cNvPr id="17" name="Inhaltsplatzhalter 2"/>
          <p:cNvSpPr>
            <a:spLocks noGrp="1"/>
          </p:cNvSpPr>
          <p:nvPr>
            <p:ph sz="half" idx="1"/>
          </p:nvPr>
        </p:nvSpPr>
        <p:spPr>
          <a:xfrm>
            <a:off x="4716463" y="2366963"/>
            <a:ext cx="3889375" cy="2460942"/>
          </a:xfrm>
          <a:prstGeom prst="rect">
            <a:avLst/>
          </a:prstGeom>
        </p:spPr>
        <p:txBody>
          <a:bodyPr lIns="0" tIns="0" rIns="0" bIns="0" anchor="b">
            <a:normAutofit/>
          </a:bodyPr>
          <a:lstStyle>
            <a:lvl1pPr marL="177800" indent="-177800" algn="r">
              <a:lnSpc>
                <a:spcPts val="2400"/>
              </a:lnSpc>
              <a:spcBef>
                <a:spcPts val="0"/>
              </a:spcBef>
              <a:buNone/>
              <a:defRPr sz="2000" b="1">
                <a:latin typeface="Myriad Pro"/>
              </a:defRPr>
            </a:lvl1pPr>
            <a:lvl2pPr marL="177800" indent="-177800">
              <a:lnSpc>
                <a:spcPts val="1600"/>
              </a:lnSpc>
              <a:buFont typeface="Arial"/>
              <a:buChar char="•"/>
              <a:defRPr sz="1900" b="1">
                <a:latin typeface="Myriad Pro"/>
              </a:defRPr>
            </a:lvl2pPr>
            <a:lvl3pPr marL="355600" indent="-177800">
              <a:lnSpc>
                <a:spcPts val="1600"/>
              </a:lnSpc>
              <a:buFont typeface="Symbol" charset="2"/>
              <a:buChar char="-"/>
              <a:defRPr sz="1900" b="1">
                <a:latin typeface="Myriad Pro"/>
              </a:defRPr>
            </a:lvl3pPr>
            <a:lvl4pPr marL="533400" indent="-177800">
              <a:lnSpc>
                <a:spcPts val="1600"/>
              </a:lnSpc>
              <a:buFont typeface="Arial"/>
              <a:buChar char="•"/>
              <a:defRPr sz="1900" b="1">
                <a:latin typeface="Myriad Pro"/>
              </a:defRPr>
            </a:lvl4pPr>
            <a:lvl5pPr marL="723900" indent="-190500">
              <a:defRPr sz="1400">
                <a:latin typeface="Myriad Pro"/>
              </a:defRPr>
            </a:lvl5pPr>
            <a:lvl6pPr>
              <a:defRPr sz="1800"/>
            </a:lvl6pPr>
            <a:lvl7pPr>
              <a:defRPr sz="1800"/>
            </a:lvl7pPr>
            <a:lvl8pPr>
              <a:defRPr sz="1800"/>
            </a:lvl8pPr>
            <a:lvl9pPr>
              <a:defRPr sz="1800"/>
            </a:lvl9pPr>
          </a:lstStyle>
          <a:p>
            <a:pPr lvl="0"/>
            <a:r>
              <a:rPr lang="de-DE" dirty="0" smtClean="0"/>
              <a:t>Mastertextformat bearbeiten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5" name="Rechteck 16"/>
          <p:cNvSpPr/>
          <p:nvPr userDrawn="1"/>
        </p:nvSpPr>
        <p:spPr>
          <a:xfrm>
            <a:off x="0" y="2239963"/>
            <a:ext cx="9144000" cy="4618037"/>
          </a:xfrm>
          <a:prstGeom prst="rect">
            <a:avLst/>
          </a:prstGeom>
          <a:solidFill>
            <a:srgbClr val="EEB60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 name="Bild 11" descr="EYD_motto_EN header.png"/>
          <p:cNvPicPr>
            <a:picLocks noChangeAspect="1"/>
          </p:cNvPicPr>
          <p:nvPr userDrawn="1"/>
        </p:nvPicPr>
        <p:blipFill>
          <a:blip r:embed="rId2"/>
          <a:srcRect/>
          <a:stretch>
            <a:fillRect/>
          </a:stretch>
        </p:blipFill>
        <p:spPr bwMode="auto">
          <a:xfrm>
            <a:off x="539750" y="550863"/>
            <a:ext cx="1219200" cy="809625"/>
          </a:xfrm>
          <a:prstGeom prst="rect">
            <a:avLst/>
          </a:prstGeom>
          <a:noFill/>
          <a:ln w="9525">
            <a:noFill/>
            <a:miter lim="800000"/>
            <a:headEnd/>
            <a:tailEnd/>
          </a:ln>
        </p:spPr>
      </p:pic>
      <p:pic>
        <p:nvPicPr>
          <p:cNvPr id="7" name="Bild 9" descr="EYD_emblem_3lines EN-08.png"/>
          <p:cNvPicPr>
            <a:picLocks noChangeAspect="1"/>
          </p:cNvPicPr>
          <p:nvPr userDrawn="1"/>
        </p:nvPicPr>
        <p:blipFill>
          <a:blip r:embed="rId3"/>
          <a:srcRect/>
          <a:stretch>
            <a:fillRect/>
          </a:stretch>
        </p:blipFill>
        <p:spPr bwMode="auto">
          <a:xfrm>
            <a:off x="7488238" y="817563"/>
            <a:ext cx="1117600" cy="295275"/>
          </a:xfrm>
          <a:prstGeom prst="rect">
            <a:avLst/>
          </a:prstGeom>
          <a:noFill/>
          <a:ln w="9525">
            <a:noFill/>
            <a:miter lim="800000"/>
            <a:headEnd/>
            <a:tailEnd/>
          </a:ln>
        </p:spPr>
      </p:pic>
      <p:sp>
        <p:nvSpPr>
          <p:cNvPr id="3" name="Inhaltsplatzhalter 2"/>
          <p:cNvSpPr>
            <a:spLocks noGrp="1"/>
          </p:cNvSpPr>
          <p:nvPr>
            <p:ph sz="half" idx="1"/>
          </p:nvPr>
        </p:nvSpPr>
        <p:spPr>
          <a:xfrm>
            <a:off x="539750" y="2311399"/>
            <a:ext cx="3889375" cy="4000501"/>
          </a:xfrm>
          <a:prstGeom prst="rect">
            <a:avLst/>
          </a:prstGeom>
        </p:spPr>
        <p:txBody>
          <a:bodyPr lIns="0" tIns="0" rIns="0" bIns="0">
            <a:noAutofit/>
          </a:bodyPr>
          <a:lstStyle>
            <a:lvl1pPr marL="0" indent="0">
              <a:lnSpc>
                <a:spcPts val="1600"/>
              </a:lnSpc>
              <a:spcBef>
                <a:spcPts val="0"/>
              </a:spcBef>
              <a:buNone/>
              <a:defRPr sz="1200">
                <a:latin typeface="Myriad Pro"/>
              </a:defRPr>
            </a:lvl1pPr>
            <a:lvl2pPr marL="177800" indent="-177800">
              <a:lnSpc>
                <a:spcPts val="1600"/>
              </a:lnSpc>
              <a:spcBef>
                <a:spcPts val="0"/>
              </a:spcBef>
              <a:buFont typeface="Arial"/>
              <a:buChar char="•"/>
              <a:defRPr sz="1200">
                <a:latin typeface="Myriad Pro"/>
              </a:defRPr>
            </a:lvl2pPr>
            <a:lvl3pPr marL="355600" indent="-177800">
              <a:lnSpc>
                <a:spcPts val="1600"/>
              </a:lnSpc>
              <a:spcBef>
                <a:spcPts val="0"/>
              </a:spcBef>
              <a:buFont typeface="Symbol" charset="2"/>
              <a:buChar char="-"/>
              <a:defRPr sz="1200">
                <a:latin typeface="Myriad Pro"/>
              </a:defRPr>
            </a:lvl3pPr>
            <a:lvl4pPr marL="533400" indent="-177800">
              <a:lnSpc>
                <a:spcPts val="1600"/>
              </a:lnSpc>
              <a:spcBef>
                <a:spcPts val="0"/>
              </a:spcBef>
              <a:buFont typeface="Arial"/>
              <a:buChar char="•"/>
              <a:defRPr sz="1200">
                <a:latin typeface="Myriad Pro"/>
              </a:defRPr>
            </a:lvl4pPr>
            <a:lvl5pPr marL="723900" indent="-190500">
              <a:defRPr sz="1400">
                <a:latin typeface="Myriad Pro"/>
              </a:defRPr>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p:txBody>
      </p:sp>
      <p:sp>
        <p:nvSpPr>
          <p:cNvPr id="4" name="Inhaltsplatzhalter 3"/>
          <p:cNvSpPr>
            <a:spLocks noGrp="1"/>
          </p:cNvSpPr>
          <p:nvPr>
            <p:ph sz="half" idx="2"/>
          </p:nvPr>
        </p:nvSpPr>
        <p:spPr>
          <a:xfrm>
            <a:off x="4716463" y="2311400"/>
            <a:ext cx="3889375" cy="4000500"/>
          </a:xfrm>
          <a:prstGeom prst="rect">
            <a:avLst/>
          </a:prstGeom>
        </p:spPr>
        <p:txBody>
          <a:bodyPr lIns="0" tIns="0" rIns="0" bIns="0">
            <a:noAutofit/>
          </a:bodyPr>
          <a:lstStyle>
            <a:lvl1pPr marL="0" indent="0">
              <a:lnSpc>
                <a:spcPts val="1600"/>
              </a:lnSpc>
              <a:spcBef>
                <a:spcPts val="0"/>
              </a:spcBef>
              <a:buNone/>
              <a:defRPr sz="1200" b="0" i="0" baseline="0"/>
            </a:lvl1pPr>
            <a:lvl2pPr marL="177800" indent="-177800">
              <a:lnSpc>
                <a:spcPts val="1600"/>
              </a:lnSpc>
              <a:spcBef>
                <a:spcPts val="0"/>
              </a:spcBef>
              <a:buFont typeface="Arial"/>
              <a:buChar char="•"/>
              <a:defRPr sz="1200" b="0" i="0" baseline="0"/>
            </a:lvl2pPr>
            <a:lvl3pPr marL="355600" indent="-177800">
              <a:lnSpc>
                <a:spcPts val="1600"/>
              </a:lnSpc>
              <a:spcBef>
                <a:spcPts val="0"/>
              </a:spcBef>
              <a:buFont typeface="Symbol" charset="2"/>
              <a:buChar char="-"/>
              <a:defRPr sz="1200" b="0" i="0" baseline="0"/>
            </a:lvl3pPr>
            <a:lvl4pPr marL="533400" indent="-177800">
              <a:lnSpc>
                <a:spcPts val="1600"/>
              </a:lnSpc>
              <a:spcBef>
                <a:spcPts val="0"/>
              </a:spcBef>
              <a:buFont typeface="Arial"/>
              <a:buChar char="•"/>
              <a:defRPr sz="1200" b="0" i="0" baseline="0"/>
            </a:lvl4pPr>
            <a:lvl5pPr marL="723900" indent="-190500">
              <a:defRPr sz="1400" b="0" i="0" baseline="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p:txBody>
      </p:sp>
      <p:sp>
        <p:nvSpPr>
          <p:cNvPr id="13" name="Titel 1"/>
          <p:cNvSpPr>
            <a:spLocks noGrp="1"/>
          </p:cNvSpPr>
          <p:nvPr>
            <p:ph type="title"/>
          </p:nvPr>
        </p:nvSpPr>
        <p:spPr>
          <a:xfrm>
            <a:off x="539750" y="1556281"/>
            <a:ext cx="8066088" cy="683681"/>
          </a:xfrm>
          <a:prstGeom prst="rect">
            <a:avLst/>
          </a:prstGeom>
        </p:spPr>
        <p:txBody>
          <a:bodyPr lIns="0" tIns="0" rIns="0" bIns="0" anchor="t">
            <a:normAutofit/>
          </a:bodyPr>
          <a:lstStyle>
            <a:lvl1pPr algn="l">
              <a:lnSpc>
                <a:spcPts val="2400"/>
              </a:lnSpc>
              <a:defRPr sz="1800" b="1" i="0" baseline="0"/>
            </a:lvl1pPr>
          </a:lstStyle>
          <a:p>
            <a:r>
              <a:rPr lang="en-US" smtClean="0"/>
              <a:t>Click to edit Master title style</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Zwei Inhalte">
    <p:spTree>
      <p:nvGrpSpPr>
        <p:cNvPr id="1" name=""/>
        <p:cNvGrpSpPr/>
        <p:nvPr/>
      </p:nvGrpSpPr>
      <p:grpSpPr>
        <a:xfrm>
          <a:off x="0" y="0"/>
          <a:ext cx="0" cy="0"/>
          <a:chOff x="0" y="0"/>
          <a:chExt cx="0" cy="0"/>
        </a:xfrm>
      </p:grpSpPr>
      <p:pic>
        <p:nvPicPr>
          <p:cNvPr id="5" name="Bild 11" descr="EYD_motto_EN header.png"/>
          <p:cNvPicPr>
            <a:picLocks noChangeAspect="1"/>
          </p:cNvPicPr>
          <p:nvPr userDrawn="1"/>
        </p:nvPicPr>
        <p:blipFill>
          <a:blip r:embed="rId2"/>
          <a:srcRect/>
          <a:stretch>
            <a:fillRect/>
          </a:stretch>
        </p:blipFill>
        <p:spPr bwMode="auto">
          <a:xfrm>
            <a:off x="539750" y="550863"/>
            <a:ext cx="1219200" cy="809625"/>
          </a:xfrm>
          <a:prstGeom prst="rect">
            <a:avLst/>
          </a:prstGeom>
          <a:noFill/>
          <a:ln w="9525">
            <a:noFill/>
            <a:miter lim="800000"/>
            <a:headEnd/>
            <a:tailEnd/>
          </a:ln>
        </p:spPr>
      </p:pic>
      <p:pic>
        <p:nvPicPr>
          <p:cNvPr id="6" name="Bild 9" descr="EYD_emblem_3lines EN-08.png"/>
          <p:cNvPicPr>
            <a:picLocks noChangeAspect="1"/>
          </p:cNvPicPr>
          <p:nvPr userDrawn="1"/>
        </p:nvPicPr>
        <p:blipFill>
          <a:blip r:embed="rId3"/>
          <a:srcRect/>
          <a:stretch>
            <a:fillRect/>
          </a:stretch>
        </p:blipFill>
        <p:spPr bwMode="auto">
          <a:xfrm>
            <a:off x="7488238" y="817563"/>
            <a:ext cx="1117600" cy="295275"/>
          </a:xfrm>
          <a:prstGeom prst="rect">
            <a:avLst/>
          </a:prstGeom>
          <a:noFill/>
          <a:ln w="9525">
            <a:noFill/>
            <a:miter lim="800000"/>
            <a:headEnd/>
            <a:tailEnd/>
          </a:ln>
        </p:spPr>
      </p:pic>
      <p:sp>
        <p:nvSpPr>
          <p:cNvPr id="13" name="Bildplatzhalter 2"/>
          <p:cNvSpPr>
            <a:spLocks noGrp="1"/>
          </p:cNvSpPr>
          <p:nvPr>
            <p:ph type="pic" idx="10"/>
          </p:nvPr>
        </p:nvSpPr>
        <p:spPr>
          <a:xfrm>
            <a:off x="4716463" y="2366962"/>
            <a:ext cx="3889375" cy="394493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18" name="Titel 1"/>
          <p:cNvSpPr>
            <a:spLocks noGrp="1"/>
          </p:cNvSpPr>
          <p:nvPr>
            <p:ph type="title"/>
          </p:nvPr>
        </p:nvSpPr>
        <p:spPr>
          <a:xfrm>
            <a:off x="539750" y="1556281"/>
            <a:ext cx="8066088" cy="683681"/>
          </a:xfrm>
          <a:prstGeom prst="rect">
            <a:avLst/>
          </a:prstGeom>
        </p:spPr>
        <p:txBody>
          <a:bodyPr lIns="0" tIns="0" rIns="0" bIns="0" anchor="t">
            <a:normAutofit/>
          </a:bodyPr>
          <a:lstStyle>
            <a:lvl1pPr algn="l">
              <a:lnSpc>
                <a:spcPts val="2400"/>
              </a:lnSpc>
              <a:defRPr sz="1800" b="1" i="0" baseline="0"/>
            </a:lvl1pPr>
          </a:lstStyle>
          <a:p>
            <a:r>
              <a:rPr lang="en-US" smtClean="0"/>
              <a:t>Click to edit Master title style</a:t>
            </a:r>
            <a:endParaRPr lang="de-DE" dirty="0"/>
          </a:p>
        </p:txBody>
      </p:sp>
      <p:sp>
        <p:nvSpPr>
          <p:cNvPr id="19" name="Inhaltsplatzhalter 2"/>
          <p:cNvSpPr>
            <a:spLocks noGrp="1"/>
          </p:cNvSpPr>
          <p:nvPr>
            <p:ph sz="half" idx="1"/>
          </p:nvPr>
        </p:nvSpPr>
        <p:spPr>
          <a:xfrm>
            <a:off x="539750" y="2311399"/>
            <a:ext cx="3889375" cy="4000501"/>
          </a:xfrm>
          <a:prstGeom prst="rect">
            <a:avLst/>
          </a:prstGeom>
        </p:spPr>
        <p:txBody>
          <a:bodyPr lIns="0" tIns="0" rIns="0" bIns="0">
            <a:noAutofit/>
          </a:bodyPr>
          <a:lstStyle>
            <a:lvl1pPr marL="0" indent="0">
              <a:lnSpc>
                <a:spcPts val="1600"/>
              </a:lnSpc>
              <a:spcBef>
                <a:spcPts val="0"/>
              </a:spcBef>
              <a:buNone/>
              <a:defRPr sz="1200">
                <a:latin typeface="Myriad Pro"/>
              </a:defRPr>
            </a:lvl1pPr>
            <a:lvl2pPr marL="177800" indent="-177800">
              <a:lnSpc>
                <a:spcPts val="1600"/>
              </a:lnSpc>
              <a:spcBef>
                <a:spcPts val="0"/>
              </a:spcBef>
              <a:buFont typeface="Arial"/>
              <a:buChar char="•"/>
              <a:defRPr sz="1200">
                <a:latin typeface="Myriad Pro"/>
              </a:defRPr>
            </a:lvl2pPr>
            <a:lvl3pPr marL="355600" indent="-177800">
              <a:lnSpc>
                <a:spcPts val="1600"/>
              </a:lnSpc>
              <a:spcBef>
                <a:spcPts val="0"/>
              </a:spcBef>
              <a:buFont typeface="Symbol" charset="2"/>
              <a:buChar char="-"/>
              <a:defRPr sz="1200">
                <a:latin typeface="Myriad Pro"/>
              </a:defRPr>
            </a:lvl3pPr>
            <a:lvl4pPr marL="533400" indent="-177800">
              <a:lnSpc>
                <a:spcPts val="1600"/>
              </a:lnSpc>
              <a:spcBef>
                <a:spcPts val="0"/>
              </a:spcBef>
              <a:buFont typeface="Arial"/>
              <a:buChar char="•"/>
              <a:defRPr sz="1200">
                <a:latin typeface="Myriad Pro"/>
              </a:defRPr>
            </a:lvl4pPr>
            <a:lvl5pPr marL="723900" indent="-190500">
              <a:defRPr sz="1400">
                <a:latin typeface="Myriad Pro"/>
              </a:defRPr>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Zwei Inhalte">
    <p:spTree>
      <p:nvGrpSpPr>
        <p:cNvPr id="1" name=""/>
        <p:cNvGrpSpPr/>
        <p:nvPr/>
      </p:nvGrpSpPr>
      <p:grpSpPr>
        <a:xfrm>
          <a:off x="0" y="0"/>
          <a:ext cx="0" cy="0"/>
          <a:chOff x="0" y="0"/>
          <a:chExt cx="0" cy="0"/>
        </a:xfrm>
      </p:grpSpPr>
      <p:sp>
        <p:nvSpPr>
          <p:cNvPr id="4" name="Rechteck 13"/>
          <p:cNvSpPr/>
          <p:nvPr userDrawn="1"/>
        </p:nvSpPr>
        <p:spPr>
          <a:xfrm>
            <a:off x="0" y="4983163"/>
            <a:ext cx="9144000" cy="1874837"/>
          </a:xfrm>
          <a:prstGeom prst="rect">
            <a:avLst/>
          </a:prstGeom>
          <a:solidFill>
            <a:srgbClr val="EEB60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5" name="Bild 11" descr="EYD_motto_EN header.png"/>
          <p:cNvPicPr>
            <a:picLocks noChangeAspect="1"/>
          </p:cNvPicPr>
          <p:nvPr userDrawn="1"/>
        </p:nvPicPr>
        <p:blipFill>
          <a:blip r:embed="rId2"/>
          <a:srcRect/>
          <a:stretch>
            <a:fillRect/>
          </a:stretch>
        </p:blipFill>
        <p:spPr bwMode="auto">
          <a:xfrm>
            <a:off x="539750" y="550863"/>
            <a:ext cx="1219200" cy="809625"/>
          </a:xfrm>
          <a:prstGeom prst="rect">
            <a:avLst/>
          </a:prstGeom>
          <a:noFill/>
          <a:ln w="9525">
            <a:noFill/>
            <a:miter lim="800000"/>
            <a:headEnd/>
            <a:tailEnd/>
          </a:ln>
        </p:spPr>
      </p:pic>
      <p:pic>
        <p:nvPicPr>
          <p:cNvPr id="6" name="Bild 9" descr="EYD_emblem_3lines EN-08.png"/>
          <p:cNvPicPr>
            <a:picLocks noChangeAspect="1"/>
          </p:cNvPicPr>
          <p:nvPr userDrawn="1"/>
        </p:nvPicPr>
        <p:blipFill>
          <a:blip r:embed="rId3"/>
          <a:srcRect/>
          <a:stretch>
            <a:fillRect/>
          </a:stretch>
        </p:blipFill>
        <p:spPr bwMode="auto">
          <a:xfrm>
            <a:off x="7488238" y="817563"/>
            <a:ext cx="1117600" cy="295275"/>
          </a:xfrm>
          <a:prstGeom prst="rect">
            <a:avLst/>
          </a:prstGeom>
          <a:noFill/>
          <a:ln w="9525">
            <a:noFill/>
            <a:miter lim="800000"/>
            <a:headEnd/>
            <a:tailEnd/>
          </a:ln>
        </p:spPr>
      </p:pic>
      <p:sp>
        <p:nvSpPr>
          <p:cNvPr id="11" name="Bildplatzhalter 2"/>
          <p:cNvSpPr>
            <a:spLocks noGrp="1"/>
          </p:cNvSpPr>
          <p:nvPr>
            <p:ph type="pic" idx="10"/>
          </p:nvPr>
        </p:nvSpPr>
        <p:spPr>
          <a:xfrm>
            <a:off x="539750" y="2239963"/>
            <a:ext cx="8066088" cy="4071936"/>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18" name="Titel 1"/>
          <p:cNvSpPr>
            <a:spLocks noGrp="1"/>
          </p:cNvSpPr>
          <p:nvPr>
            <p:ph type="title"/>
          </p:nvPr>
        </p:nvSpPr>
        <p:spPr>
          <a:xfrm>
            <a:off x="539750" y="1556281"/>
            <a:ext cx="8066088" cy="683681"/>
          </a:xfrm>
          <a:prstGeom prst="rect">
            <a:avLst/>
          </a:prstGeom>
        </p:spPr>
        <p:txBody>
          <a:bodyPr lIns="0" tIns="0" rIns="0" bIns="0" anchor="t">
            <a:normAutofit/>
          </a:bodyPr>
          <a:lstStyle>
            <a:lvl1pPr algn="l">
              <a:lnSpc>
                <a:spcPts val="2400"/>
              </a:lnSpc>
              <a:defRPr sz="1800" b="1" i="0" baseline="0"/>
            </a:lvl1pPr>
          </a:lstStyle>
          <a:p>
            <a:r>
              <a:rPr lang="en-US" smtClean="0"/>
              <a:t>Click to edit Master title style</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Zwei Inhalte">
    <p:spTree>
      <p:nvGrpSpPr>
        <p:cNvPr id="1" name=""/>
        <p:cNvGrpSpPr/>
        <p:nvPr/>
      </p:nvGrpSpPr>
      <p:grpSpPr>
        <a:xfrm>
          <a:off x="0" y="0"/>
          <a:ext cx="0" cy="0"/>
          <a:chOff x="0" y="0"/>
          <a:chExt cx="0" cy="0"/>
        </a:xfrm>
      </p:grpSpPr>
      <p:sp>
        <p:nvSpPr>
          <p:cNvPr id="4" name="Rechteck 13"/>
          <p:cNvSpPr/>
          <p:nvPr userDrawn="1"/>
        </p:nvSpPr>
        <p:spPr>
          <a:xfrm>
            <a:off x="0" y="3430588"/>
            <a:ext cx="9144000" cy="3427412"/>
          </a:xfrm>
          <a:prstGeom prst="rect">
            <a:avLst/>
          </a:prstGeom>
          <a:solidFill>
            <a:srgbClr val="EEB60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5" name="Bild 11" descr="EYD_motto_EN header.png"/>
          <p:cNvPicPr>
            <a:picLocks noChangeAspect="1"/>
          </p:cNvPicPr>
          <p:nvPr userDrawn="1"/>
        </p:nvPicPr>
        <p:blipFill>
          <a:blip r:embed="rId2"/>
          <a:srcRect/>
          <a:stretch>
            <a:fillRect/>
          </a:stretch>
        </p:blipFill>
        <p:spPr bwMode="auto">
          <a:xfrm>
            <a:off x="539750" y="550863"/>
            <a:ext cx="1219200" cy="809625"/>
          </a:xfrm>
          <a:prstGeom prst="rect">
            <a:avLst/>
          </a:prstGeom>
          <a:noFill/>
          <a:ln w="9525">
            <a:noFill/>
            <a:miter lim="800000"/>
            <a:headEnd/>
            <a:tailEnd/>
          </a:ln>
        </p:spPr>
      </p:pic>
      <p:pic>
        <p:nvPicPr>
          <p:cNvPr id="6" name="Bild 8" descr="EYD_emblem_3lines EN-08.png"/>
          <p:cNvPicPr>
            <a:picLocks noChangeAspect="1"/>
          </p:cNvPicPr>
          <p:nvPr userDrawn="1"/>
        </p:nvPicPr>
        <p:blipFill>
          <a:blip r:embed="rId3"/>
          <a:srcRect/>
          <a:stretch>
            <a:fillRect/>
          </a:stretch>
        </p:blipFill>
        <p:spPr bwMode="auto">
          <a:xfrm>
            <a:off x="7488238" y="817563"/>
            <a:ext cx="1117600" cy="295275"/>
          </a:xfrm>
          <a:prstGeom prst="rect">
            <a:avLst/>
          </a:prstGeom>
          <a:noFill/>
          <a:ln w="9525">
            <a:noFill/>
            <a:miter lim="800000"/>
            <a:headEnd/>
            <a:tailEnd/>
          </a:ln>
        </p:spPr>
      </p:pic>
      <p:sp>
        <p:nvSpPr>
          <p:cNvPr id="3" name="Inhaltsplatzhalter 2"/>
          <p:cNvSpPr>
            <a:spLocks noGrp="1"/>
          </p:cNvSpPr>
          <p:nvPr>
            <p:ph sz="half" idx="1"/>
          </p:nvPr>
        </p:nvSpPr>
        <p:spPr>
          <a:xfrm>
            <a:off x="539750" y="3489325"/>
            <a:ext cx="8066088" cy="2803525"/>
          </a:xfrm>
          <a:prstGeom prst="rect">
            <a:avLst/>
          </a:prstGeom>
        </p:spPr>
        <p:txBody>
          <a:bodyPr lIns="0" tIns="0" rIns="0" bIns="0">
            <a:noAutofit/>
          </a:bodyPr>
          <a:lstStyle>
            <a:lvl1pPr marL="0" indent="0" algn="ctr">
              <a:lnSpc>
                <a:spcPts val="2000"/>
              </a:lnSpc>
              <a:spcBef>
                <a:spcPts val="0"/>
              </a:spcBef>
              <a:buNone/>
              <a:defRPr sz="1600">
                <a:latin typeface="Myriad Pro"/>
              </a:defRPr>
            </a:lvl1pPr>
            <a:lvl2pPr marL="177800" indent="-177800" algn="ctr">
              <a:lnSpc>
                <a:spcPts val="2000"/>
              </a:lnSpc>
              <a:spcBef>
                <a:spcPts val="0"/>
              </a:spcBef>
              <a:buFont typeface="Arial"/>
              <a:buChar char="•"/>
              <a:defRPr sz="1600">
                <a:latin typeface="Myriad Pro"/>
              </a:defRPr>
            </a:lvl2pPr>
            <a:lvl3pPr marL="355600" indent="-177800" algn="ctr">
              <a:lnSpc>
                <a:spcPts val="2000"/>
              </a:lnSpc>
              <a:spcBef>
                <a:spcPts val="0"/>
              </a:spcBef>
              <a:buFont typeface="Symbol" charset="2"/>
              <a:buChar char="-"/>
              <a:defRPr sz="1600">
                <a:latin typeface="Myriad Pro"/>
              </a:defRPr>
            </a:lvl3pPr>
            <a:lvl4pPr marL="533400" indent="-177800" algn="ctr">
              <a:lnSpc>
                <a:spcPts val="2000"/>
              </a:lnSpc>
              <a:spcBef>
                <a:spcPts val="0"/>
              </a:spcBef>
              <a:buFont typeface="Arial"/>
              <a:buChar char="•"/>
              <a:defRPr sz="1600">
                <a:latin typeface="Myriad Pro"/>
              </a:defRPr>
            </a:lvl4pPr>
            <a:lvl5pPr marL="723900" indent="-190500">
              <a:defRPr sz="1400">
                <a:latin typeface="Myriad Pro"/>
              </a:defRPr>
            </a:lvl5pPr>
            <a:lvl6pPr>
              <a:defRPr sz="1800"/>
            </a:lvl6pPr>
            <a:lvl7pPr>
              <a:defRPr sz="1800"/>
            </a:lvl7pPr>
            <a:lvl8pPr>
              <a:defRPr sz="1800"/>
            </a:lvl8pPr>
            <a:lvl9pPr>
              <a:defRPr sz="1800"/>
            </a:lvl9pPr>
          </a:lstStyle>
          <a:p>
            <a:pPr lvl="0"/>
            <a:r>
              <a:rPr lang="de-DE" dirty="0" smtClean="0"/>
              <a:t>Mastertextformat bearbeiten</a:t>
            </a:r>
          </a:p>
        </p:txBody>
      </p:sp>
      <p:sp>
        <p:nvSpPr>
          <p:cNvPr id="13" name="Titel 1"/>
          <p:cNvSpPr>
            <a:spLocks noGrp="1"/>
          </p:cNvSpPr>
          <p:nvPr>
            <p:ph type="title"/>
          </p:nvPr>
        </p:nvSpPr>
        <p:spPr>
          <a:xfrm>
            <a:off x="539750" y="2990850"/>
            <a:ext cx="8066088" cy="357188"/>
          </a:xfrm>
          <a:prstGeom prst="rect">
            <a:avLst/>
          </a:prstGeom>
        </p:spPr>
        <p:txBody>
          <a:bodyPr lIns="0" tIns="0" rIns="0" bIns="0" anchor="b">
            <a:normAutofit/>
          </a:bodyPr>
          <a:lstStyle>
            <a:lvl1pPr algn="ctr">
              <a:lnSpc>
                <a:spcPts val="2400"/>
              </a:lnSpc>
              <a:defRPr sz="1800" b="1" i="0" baseline="0"/>
            </a:lvl1pPr>
          </a:lstStyle>
          <a:p>
            <a:r>
              <a:rPr lang="de-DE" dirty="0" smtClean="0"/>
              <a:t>Mastertitelformat bearbeiten</a:t>
            </a:r>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defRPr>
            </a:lvl1pPr>
            <a:lvl2pPr marL="742950" indent="-285750" defTabSz="457200" eaLnBrk="0" hangingPunct="0">
              <a:defRPr sz="1200">
                <a:solidFill>
                  <a:srgbClr val="0F5494"/>
                </a:solidFill>
                <a:latin typeface="Verdana" pitchFamily="34" charset="0"/>
              </a:defRPr>
            </a:lvl2pPr>
            <a:lvl3pPr marL="1143000" indent="-228600" defTabSz="457200" eaLnBrk="0" hangingPunct="0">
              <a:defRPr sz="1200">
                <a:solidFill>
                  <a:srgbClr val="0F5494"/>
                </a:solidFill>
                <a:latin typeface="Verdana" pitchFamily="34" charset="0"/>
              </a:defRPr>
            </a:lvl3pPr>
            <a:lvl4pPr marL="1600200" indent="-228600" defTabSz="457200" eaLnBrk="0" hangingPunct="0">
              <a:defRPr sz="1200">
                <a:solidFill>
                  <a:srgbClr val="0F5494"/>
                </a:solidFill>
                <a:latin typeface="Verdana" pitchFamily="34" charset="0"/>
              </a:defRPr>
            </a:lvl4pPr>
            <a:lvl5pPr marL="2057400" indent="-228600" defTabSz="457200" eaLnBrk="0" hangingPunct="0">
              <a:defRPr sz="1200">
                <a:solidFill>
                  <a:srgbClr val="0F5494"/>
                </a:solidFill>
                <a:latin typeface="Verdana"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defRPr>
            </a:lvl9pPr>
          </a:lstStyle>
          <a:p>
            <a:pPr algn="ctr" eaLnBrk="1" hangingPunct="1"/>
            <a:endParaRPr lang="en-US" altLang="en-US" sz="180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ltLang="en-US"/>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ltLang="en-US"/>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839825AB-78EE-40E2-8AE6-65DA1AC68326}" type="slidenum">
              <a:rPr lang="en-GB" altLang="en-US"/>
              <a:pPr>
                <a:defRPr/>
              </a:pPr>
              <a:t>‹#›</a:t>
            </a:fld>
            <a:endParaRPr lang="en-GB" altLang="en-US"/>
          </a:p>
        </p:txBody>
      </p:sp>
    </p:spTree>
    <p:extLst>
      <p:ext uri="{BB962C8B-B14F-4D97-AF65-F5344CB8AC3E}">
        <p14:creationId xmlns:p14="http://schemas.microsoft.com/office/powerpoint/2010/main" val="1710899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7651F6DD-58E7-4372-80E6-4D253F66EA49}" type="slidenum">
              <a:rPr lang="en-GB" altLang="en-US"/>
              <a:pPr>
                <a:defRPr/>
              </a:pPr>
              <a:t>‹#›</a:t>
            </a:fld>
            <a:endParaRPr lang="en-GB" altLang="en-US"/>
          </a:p>
        </p:txBody>
      </p:sp>
    </p:spTree>
    <p:extLst>
      <p:ext uri="{BB962C8B-B14F-4D97-AF65-F5344CB8AC3E}">
        <p14:creationId xmlns:p14="http://schemas.microsoft.com/office/powerpoint/2010/main" val="1380766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5A327-5580-4EA1-8B73-A3507DF2A507}" type="datetime1">
              <a:rPr lang="en-US" smtClean="0"/>
              <a:pPr/>
              <a:t>10/8/2018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7712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en-US" smtClean="0"/>
              <a:t>Mastertitelformat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en-US" smtClean="0"/>
              <a:t>Mastertextformat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54CB18F-1316-4CA9-AC67-96B34E24BCCE}" type="datetimeFigureOut">
              <a:rPr lang="de-DE"/>
              <a:pPr>
                <a:defRPr/>
              </a:pPr>
              <a:t>08.10.2018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1ED71ED-6DFA-422C-B80A-3E5F09CA80C8}"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1" r:id="rId6"/>
    <p:sldLayoutId id="2147483702" r:id="rId7"/>
    <p:sldLayoutId id="2147483703" r:id="rId8"/>
  </p:sldLayoutIdLst>
  <p:txStyles>
    <p:titleStyle>
      <a:lvl1pPr algn="ctr" defTabSz="457200" rtl="0" eaLnBrk="0" fontAlgn="base" hangingPunct="0">
        <a:spcBef>
          <a:spcPct val="0"/>
        </a:spcBef>
        <a:spcAft>
          <a:spcPct val="0"/>
        </a:spcAft>
        <a:defRPr sz="4400" kern="1200">
          <a:solidFill>
            <a:schemeClr val="tx1"/>
          </a:solidFill>
          <a:latin typeface="Myriad Pro"/>
          <a:ea typeface="Myriad Pro" pitchFamily="34" charset="0"/>
          <a:cs typeface="Myriad Pro"/>
        </a:defRPr>
      </a:lvl1pPr>
      <a:lvl2pPr algn="ctr" defTabSz="457200" rtl="0" eaLnBrk="0" fontAlgn="base" hangingPunct="0">
        <a:spcBef>
          <a:spcPct val="0"/>
        </a:spcBef>
        <a:spcAft>
          <a:spcPct val="0"/>
        </a:spcAft>
        <a:defRPr sz="4400">
          <a:solidFill>
            <a:schemeClr val="tx1"/>
          </a:solidFill>
          <a:latin typeface="Myriad Pro" pitchFamily="34" charset="0"/>
          <a:ea typeface="Myriad Pro" pitchFamily="34" charset="0"/>
          <a:cs typeface="Myriad Pro" pitchFamily="34" charset="0"/>
        </a:defRPr>
      </a:lvl2pPr>
      <a:lvl3pPr algn="ctr" defTabSz="457200" rtl="0" eaLnBrk="0" fontAlgn="base" hangingPunct="0">
        <a:spcBef>
          <a:spcPct val="0"/>
        </a:spcBef>
        <a:spcAft>
          <a:spcPct val="0"/>
        </a:spcAft>
        <a:defRPr sz="4400">
          <a:solidFill>
            <a:schemeClr val="tx1"/>
          </a:solidFill>
          <a:latin typeface="Myriad Pro" pitchFamily="34" charset="0"/>
          <a:ea typeface="Myriad Pro" pitchFamily="34" charset="0"/>
          <a:cs typeface="Myriad Pro" pitchFamily="34" charset="0"/>
        </a:defRPr>
      </a:lvl3pPr>
      <a:lvl4pPr algn="ctr" defTabSz="457200" rtl="0" eaLnBrk="0" fontAlgn="base" hangingPunct="0">
        <a:spcBef>
          <a:spcPct val="0"/>
        </a:spcBef>
        <a:spcAft>
          <a:spcPct val="0"/>
        </a:spcAft>
        <a:defRPr sz="4400">
          <a:solidFill>
            <a:schemeClr val="tx1"/>
          </a:solidFill>
          <a:latin typeface="Myriad Pro" pitchFamily="34" charset="0"/>
          <a:ea typeface="Myriad Pro" pitchFamily="34" charset="0"/>
          <a:cs typeface="Myriad Pro" pitchFamily="34" charset="0"/>
        </a:defRPr>
      </a:lvl4pPr>
      <a:lvl5pPr algn="ctr" defTabSz="457200" rtl="0" eaLnBrk="0" fontAlgn="base" hangingPunct="0">
        <a:spcBef>
          <a:spcPct val="0"/>
        </a:spcBef>
        <a:spcAft>
          <a:spcPct val="0"/>
        </a:spcAft>
        <a:defRPr sz="4400">
          <a:solidFill>
            <a:schemeClr val="tx1"/>
          </a:solidFill>
          <a:latin typeface="Myriad Pro" pitchFamily="34" charset="0"/>
          <a:ea typeface="Myriad Pro" pitchFamily="34" charset="0"/>
          <a:cs typeface="Myriad Pro" pitchFamily="34" charset="0"/>
        </a:defRPr>
      </a:lvl5pPr>
      <a:lvl6pPr marL="457200" algn="ctr" defTabSz="457200" rtl="0" fontAlgn="base">
        <a:spcBef>
          <a:spcPct val="0"/>
        </a:spcBef>
        <a:spcAft>
          <a:spcPct val="0"/>
        </a:spcAft>
        <a:defRPr sz="4400">
          <a:solidFill>
            <a:schemeClr val="tx1"/>
          </a:solidFill>
          <a:latin typeface="Myriad Pro" pitchFamily="34" charset="0"/>
          <a:ea typeface="Myriad Pro" pitchFamily="34" charset="0"/>
          <a:cs typeface="Myriad Pro" pitchFamily="34" charset="0"/>
        </a:defRPr>
      </a:lvl6pPr>
      <a:lvl7pPr marL="914400" algn="ctr" defTabSz="457200" rtl="0" fontAlgn="base">
        <a:spcBef>
          <a:spcPct val="0"/>
        </a:spcBef>
        <a:spcAft>
          <a:spcPct val="0"/>
        </a:spcAft>
        <a:defRPr sz="4400">
          <a:solidFill>
            <a:schemeClr val="tx1"/>
          </a:solidFill>
          <a:latin typeface="Myriad Pro" pitchFamily="34" charset="0"/>
          <a:ea typeface="Myriad Pro" pitchFamily="34" charset="0"/>
          <a:cs typeface="Myriad Pro" pitchFamily="34" charset="0"/>
        </a:defRPr>
      </a:lvl7pPr>
      <a:lvl8pPr marL="1371600" algn="ctr" defTabSz="457200" rtl="0" fontAlgn="base">
        <a:spcBef>
          <a:spcPct val="0"/>
        </a:spcBef>
        <a:spcAft>
          <a:spcPct val="0"/>
        </a:spcAft>
        <a:defRPr sz="4400">
          <a:solidFill>
            <a:schemeClr val="tx1"/>
          </a:solidFill>
          <a:latin typeface="Myriad Pro" pitchFamily="34" charset="0"/>
          <a:ea typeface="Myriad Pro" pitchFamily="34" charset="0"/>
          <a:cs typeface="Myriad Pro" pitchFamily="34" charset="0"/>
        </a:defRPr>
      </a:lvl8pPr>
      <a:lvl9pPr marL="1828800" algn="ctr" defTabSz="457200" rtl="0" fontAlgn="base">
        <a:spcBef>
          <a:spcPct val="0"/>
        </a:spcBef>
        <a:spcAft>
          <a:spcPct val="0"/>
        </a:spcAft>
        <a:defRPr sz="4400">
          <a:solidFill>
            <a:schemeClr val="tx1"/>
          </a:solidFill>
          <a:latin typeface="Myriad Pro" pitchFamily="34" charset="0"/>
          <a:ea typeface="Myriad Pro" pitchFamily="34" charset="0"/>
          <a:cs typeface="Myriad Pro"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yriad Pro"/>
          <a:ea typeface="Myriad Pro" pitchFamily="34" charset="0"/>
          <a:cs typeface="Myriad Pro"/>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yriad Pro"/>
          <a:ea typeface="Myriad Pro" pitchFamily="34" charset="0"/>
          <a:cs typeface="Myriad Pro"/>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yriad Pro"/>
          <a:ea typeface="Myriad Pro" pitchFamily="34" charset="0"/>
          <a:cs typeface="Myriad Pro"/>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yriad Pro"/>
          <a:ea typeface="Myriad Pro" pitchFamily="34" charset="0"/>
          <a:cs typeface="Myriad Pro"/>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yriad Pro"/>
          <a:ea typeface="Myriad Pro" pitchFamily="34" charset="0"/>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ctrTitle"/>
          </p:nvPr>
        </p:nvSpPr>
        <p:spPr>
          <a:xfrm>
            <a:off x="647700" y="1908174"/>
            <a:ext cx="8023860" cy="1833246"/>
          </a:xfrm>
        </p:spPr>
        <p:txBody>
          <a:bodyPr/>
          <a:lstStyle/>
          <a:p>
            <a:pPr indent="0" eaLnBrk="1" hangingPunct="1">
              <a:spcBef>
                <a:spcPts val="1200"/>
              </a:spcBef>
            </a:pPr>
            <a:r>
              <a:rPr lang="en-GB" altLang="en-US" sz="2800" dirty="0" smtClean="0"/>
              <a:t>Updated EU Aid for Trade Strategy</a:t>
            </a:r>
            <a:br>
              <a:rPr lang="en-GB" altLang="en-US" sz="2800" dirty="0" smtClean="0"/>
            </a:br>
            <a:r>
              <a:rPr lang="en-GB" altLang="en-US" sz="2000" dirty="0" smtClean="0"/>
              <a:t>Introduction</a:t>
            </a:r>
            <a:r>
              <a:rPr lang="en-GB" altLang="en-US" sz="2800" dirty="0" smtClean="0"/>
              <a:t/>
            </a:r>
            <a:br>
              <a:rPr lang="en-GB" altLang="en-US" sz="2800" dirty="0" smtClean="0"/>
            </a:br>
            <a:endParaRPr lang="en-GB" altLang="en-US" sz="1800" i="0" dirty="0" smtClean="0"/>
          </a:p>
        </p:txBody>
      </p:sp>
      <p:sp>
        <p:nvSpPr>
          <p:cNvPr id="2" name="TextBox 1"/>
          <p:cNvSpPr txBox="1"/>
          <p:nvPr/>
        </p:nvSpPr>
        <p:spPr>
          <a:xfrm>
            <a:off x="3390900" y="4320570"/>
            <a:ext cx="5372100" cy="2215991"/>
          </a:xfrm>
          <a:prstGeom prst="rect">
            <a:avLst/>
          </a:prstGeom>
          <a:noFill/>
        </p:spPr>
        <p:txBody>
          <a:bodyPr wrap="square" rtlCol="0">
            <a:spAutoFit/>
          </a:bodyPr>
          <a:lstStyle/>
          <a:p>
            <a:pPr algn="r"/>
            <a:r>
              <a:rPr lang="fr-BE" altLang="en-US" dirty="0" err="1" smtClean="0">
                <a:solidFill>
                  <a:schemeClr val="bg1"/>
                </a:solidFill>
              </a:rPr>
              <a:t>Annual</a:t>
            </a:r>
            <a:r>
              <a:rPr lang="fr-BE" altLang="en-US" dirty="0" smtClean="0">
                <a:solidFill>
                  <a:schemeClr val="bg1"/>
                </a:solidFill>
              </a:rPr>
              <a:t> TPSD </a:t>
            </a:r>
            <a:r>
              <a:rPr lang="fr-BE" altLang="en-US" dirty="0" err="1" smtClean="0">
                <a:solidFill>
                  <a:schemeClr val="bg1"/>
                </a:solidFill>
              </a:rPr>
              <a:t>Seminar</a:t>
            </a:r>
            <a:r>
              <a:rPr lang="fr-BE" altLang="en-US" dirty="0" smtClean="0">
                <a:solidFill>
                  <a:schemeClr val="bg1"/>
                </a:solidFill>
              </a:rPr>
              <a:t> - 8 </a:t>
            </a:r>
            <a:r>
              <a:rPr lang="fr-BE" altLang="en-US" dirty="0" err="1" smtClean="0">
                <a:solidFill>
                  <a:schemeClr val="bg1"/>
                </a:solidFill>
              </a:rPr>
              <a:t>October</a:t>
            </a:r>
            <a:r>
              <a:rPr lang="fr-BE" altLang="en-US" dirty="0" smtClean="0">
                <a:solidFill>
                  <a:schemeClr val="bg1"/>
                </a:solidFill>
              </a:rPr>
              <a:t> 2018</a:t>
            </a:r>
            <a:endParaRPr lang="en-GB" altLang="en-US" sz="2800" dirty="0">
              <a:solidFill>
                <a:schemeClr val="bg1"/>
              </a:solidFill>
            </a:endParaRPr>
          </a:p>
          <a:p>
            <a:pPr algn="r"/>
            <a:endParaRPr lang="fr-BE" dirty="0" smtClean="0">
              <a:solidFill>
                <a:schemeClr val="bg1"/>
              </a:solidFill>
            </a:endParaRPr>
          </a:p>
          <a:p>
            <a:pPr algn="r"/>
            <a:endParaRPr lang="fr-BE" dirty="0" smtClean="0">
              <a:solidFill>
                <a:schemeClr val="bg1"/>
              </a:solidFill>
            </a:endParaRPr>
          </a:p>
          <a:p>
            <a:pPr algn="r"/>
            <a:r>
              <a:rPr lang="fr-BE" dirty="0" smtClean="0">
                <a:solidFill>
                  <a:schemeClr val="bg1"/>
                </a:solidFill>
              </a:rPr>
              <a:t>Bertrand JOLAS</a:t>
            </a:r>
          </a:p>
          <a:p>
            <a:pPr algn="r"/>
            <a:endParaRPr lang="fr-BE" sz="1400" dirty="0" smtClean="0">
              <a:solidFill>
                <a:schemeClr val="bg1"/>
              </a:solidFill>
            </a:endParaRPr>
          </a:p>
          <a:p>
            <a:pPr algn="r"/>
            <a:r>
              <a:rPr lang="fr-BE" sz="1400" dirty="0" smtClean="0">
                <a:solidFill>
                  <a:schemeClr val="bg1"/>
                </a:solidFill>
              </a:rPr>
              <a:t>DEVCO C.4</a:t>
            </a:r>
          </a:p>
          <a:p>
            <a:pPr algn="r"/>
            <a:r>
              <a:rPr lang="fr-BE" sz="1400" dirty="0" err="1" smtClean="0">
                <a:solidFill>
                  <a:schemeClr val="bg1"/>
                </a:solidFill>
              </a:rPr>
              <a:t>Private</a:t>
            </a:r>
            <a:r>
              <a:rPr lang="fr-BE" sz="1400" dirty="0" smtClean="0">
                <a:solidFill>
                  <a:schemeClr val="bg1"/>
                </a:solidFill>
              </a:rPr>
              <a:t> </a:t>
            </a:r>
            <a:r>
              <a:rPr lang="fr-BE" sz="1400" dirty="0" err="1" smtClean="0">
                <a:solidFill>
                  <a:schemeClr val="bg1"/>
                </a:solidFill>
              </a:rPr>
              <a:t>Sector</a:t>
            </a:r>
            <a:r>
              <a:rPr lang="fr-BE" sz="1400" dirty="0" smtClean="0">
                <a:solidFill>
                  <a:schemeClr val="bg1"/>
                </a:solidFill>
              </a:rPr>
              <a:t> and Trade</a:t>
            </a:r>
          </a:p>
          <a:p>
            <a:pPr algn="r"/>
            <a:r>
              <a:rPr lang="fr-BE" sz="1400" dirty="0" smtClean="0">
                <a:solidFill>
                  <a:schemeClr val="bg1"/>
                </a:solidFill>
              </a:rPr>
              <a:t>bertrand.jolas@ec.europa.eu</a:t>
            </a:r>
            <a:endParaRPr lang="en-GB" sz="1400" dirty="0">
              <a:solidFill>
                <a:schemeClr val="bg1"/>
              </a:solidFill>
            </a:endParaRPr>
          </a:p>
        </p:txBody>
      </p:sp>
    </p:spTree>
    <p:extLst>
      <p:ext uri="{BB962C8B-B14F-4D97-AF65-F5344CB8AC3E}">
        <p14:creationId xmlns:p14="http://schemas.microsoft.com/office/powerpoint/2010/main" val="283350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6666" b="6543"/>
          <a:stretch/>
        </p:blipFill>
        <p:spPr>
          <a:xfrm>
            <a:off x="1305092" y="2175947"/>
            <a:ext cx="6516882" cy="4580467"/>
          </a:xfrm>
          <a:prstGeom prst="rect">
            <a:avLst/>
          </a:prstGeom>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777" t="18719" r="25072" b="68636"/>
          <a:stretch/>
        </p:blipFill>
        <p:spPr bwMode="auto">
          <a:xfrm>
            <a:off x="1305092" y="1302735"/>
            <a:ext cx="6516882" cy="851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320797" y="6527803"/>
            <a:ext cx="2345267" cy="200055"/>
          </a:xfrm>
          <a:prstGeom prst="rect">
            <a:avLst/>
          </a:prstGeom>
          <a:noFill/>
        </p:spPr>
        <p:txBody>
          <a:bodyPr wrap="square" rtlCol="0">
            <a:spAutoFit/>
          </a:bodyPr>
          <a:lstStyle/>
          <a:p>
            <a:r>
              <a:rPr lang="fr-BE" sz="700" dirty="0" smtClean="0">
                <a:solidFill>
                  <a:schemeClr val="bg1"/>
                </a:solidFill>
              </a:rPr>
              <a:t>Source: International Council of </a:t>
            </a:r>
            <a:r>
              <a:rPr lang="fr-BE" sz="700" dirty="0" err="1" smtClean="0">
                <a:solidFill>
                  <a:schemeClr val="bg1"/>
                </a:solidFill>
              </a:rPr>
              <a:t>Mining</a:t>
            </a:r>
            <a:r>
              <a:rPr lang="fr-BE" sz="700" dirty="0" smtClean="0">
                <a:solidFill>
                  <a:schemeClr val="bg1"/>
                </a:solidFill>
              </a:rPr>
              <a:t> and </a:t>
            </a:r>
            <a:r>
              <a:rPr lang="fr-BE" sz="700" dirty="0" err="1" smtClean="0">
                <a:solidFill>
                  <a:schemeClr val="bg1"/>
                </a:solidFill>
              </a:rPr>
              <a:t>Metals</a:t>
            </a:r>
            <a:endParaRPr lang="en-GB" sz="700" dirty="0">
              <a:solidFill>
                <a:schemeClr val="bg1"/>
              </a:solidFill>
            </a:endParaRPr>
          </a:p>
        </p:txBody>
      </p:sp>
      <p:sp>
        <p:nvSpPr>
          <p:cNvPr id="9" name="Oval 7"/>
          <p:cNvSpPr/>
          <p:nvPr/>
        </p:nvSpPr>
        <p:spPr>
          <a:xfrm>
            <a:off x="171451" y="1376732"/>
            <a:ext cx="849276" cy="7992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3200" b="1" dirty="0" smtClean="0">
                <a:solidFill>
                  <a:schemeClr val="accent4"/>
                </a:solidFill>
              </a:rPr>
              <a:t>2</a:t>
            </a:r>
            <a:endParaRPr lang="en-GB" sz="3200" b="1" dirty="0">
              <a:solidFill>
                <a:schemeClr val="accent4"/>
              </a:solidFill>
            </a:endParaRPr>
          </a:p>
        </p:txBody>
      </p:sp>
    </p:spTree>
    <p:extLst>
      <p:ext uri="{BB962C8B-B14F-4D97-AF65-F5344CB8AC3E}">
        <p14:creationId xmlns:p14="http://schemas.microsoft.com/office/powerpoint/2010/main" val="27587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754" y="2402958"/>
            <a:ext cx="5124874" cy="333862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i="1" dirty="0" smtClean="0">
                <a:solidFill>
                  <a:srgbClr val="003399"/>
                </a:solidFill>
              </a:rPr>
              <a:t>« </a:t>
            </a:r>
            <a:r>
              <a:rPr lang="fr-BE" i="1" dirty="0" err="1" smtClean="0">
                <a:solidFill>
                  <a:srgbClr val="003399"/>
                </a:solidFill>
              </a:rPr>
              <a:t>Coordinate</a:t>
            </a:r>
            <a:r>
              <a:rPr lang="fr-BE" i="1" dirty="0" smtClean="0">
                <a:solidFill>
                  <a:srgbClr val="003399"/>
                </a:solidFill>
              </a:rPr>
              <a:t> </a:t>
            </a:r>
            <a:r>
              <a:rPr lang="fr-BE" i="1" dirty="0" err="1" smtClean="0">
                <a:solidFill>
                  <a:srgbClr val="FF0000"/>
                </a:solidFill>
              </a:rPr>
              <a:t>cooperation</a:t>
            </a:r>
            <a:r>
              <a:rPr lang="fr-BE" i="1" dirty="0" smtClean="0">
                <a:solidFill>
                  <a:srgbClr val="003399"/>
                </a:solidFill>
              </a:rPr>
              <a:t> programmes </a:t>
            </a:r>
            <a:r>
              <a:rPr lang="fr-BE" i="1" dirty="0" err="1" smtClean="0">
                <a:solidFill>
                  <a:srgbClr val="FF0000"/>
                </a:solidFill>
              </a:rPr>
              <a:t>with</a:t>
            </a:r>
            <a:r>
              <a:rPr lang="fr-BE" i="1" dirty="0" smtClean="0">
                <a:solidFill>
                  <a:srgbClr val="FF0000"/>
                </a:solidFill>
              </a:rPr>
              <a:t> </a:t>
            </a:r>
            <a:r>
              <a:rPr lang="fr-BE" i="1" dirty="0" err="1" smtClean="0">
                <a:solidFill>
                  <a:srgbClr val="FF0000"/>
                </a:solidFill>
              </a:rPr>
              <a:t>trade</a:t>
            </a:r>
            <a:r>
              <a:rPr lang="fr-BE" i="1" dirty="0" smtClean="0">
                <a:solidFill>
                  <a:srgbClr val="FF0000"/>
                </a:solidFill>
              </a:rPr>
              <a:t> </a:t>
            </a:r>
            <a:r>
              <a:rPr lang="fr-BE" i="1" dirty="0" err="1" smtClean="0">
                <a:solidFill>
                  <a:srgbClr val="003399"/>
                </a:solidFill>
              </a:rPr>
              <a:t>policy</a:t>
            </a:r>
            <a:r>
              <a:rPr lang="fr-BE" i="1" dirty="0" smtClean="0">
                <a:solidFill>
                  <a:srgbClr val="003399"/>
                </a:solidFill>
              </a:rPr>
              <a:t> </a:t>
            </a:r>
            <a:r>
              <a:rPr lang="fr-BE" i="1" dirty="0" err="1" smtClean="0">
                <a:solidFill>
                  <a:srgbClr val="003399"/>
                </a:solidFill>
              </a:rPr>
              <a:t>tools</a:t>
            </a:r>
            <a:r>
              <a:rPr lang="fr-BE" i="1" dirty="0" smtClean="0">
                <a:solidFill>
                  <a:srgbClr val="003399"/>
                </a:solidFill>
              </a:rPr>
              <a:t> »</a:t>
            </a:r>
          </a:p>
          <a:p>
            <a:pPr algn="ctr"/>
            <a:endParaRPr lang="fr-BE" i="1" dirty="0" smtClean="0">
              <a:solidFill>
                <a:srgbClr val="003399"/>
              </a:solidFill>
            </a:endParaRPr>
          </a:p>
          <a:p>
            <a:pPr algn="ctr"/>
            <a:r>
              <a:rPr lang="fr-BE" i="1" dirty="0" smtClean="0">
                <a:solidFill>
                  <a:srgbClr val="FF0000"/>
                </a:solidFill>
              </a:rPr>
              <a:t>« Combine</a:t>
            </a:r>
            <a:r>
              <a:rPr lang="fr-BE" i="1" dirty="0" smtClean="0">
                <a:solidFill>
                  <a:srgbClr val="003399"/>
                </a:solidFill>
              </a:rPr>
              <a:t> </a:t>
            </a:r>
            <a:r>
              <a:rPr lang="fr-BE" i="1" dirty="0" err="1" smtClean="0">
                <a:solidFill>
                  <a:srgbClr val="003399"/>
                </a:solidFill>
              </a:rPr>
              <a:t>skills</a:t>
            </a:r>
            <a:r>
              <a:rPr lang="fr-BE" i="1" dirty="0" smtClean="0">
                <a:solidFill>
                  <a:srgbClr val="003399"/>
                </a:solidFill>
              </a:rPr>
              <a:t> and </a:t>
            </a:r>
            <a:r>
              <a:rPr lang="fr-BE" i="1" dirty="0" err="1" smtClean="0">
                <a:solidFill>
                  <a:srgbClr val="003399"/>
                </a:solidFill>
              </a:rPr>
              <a:t>resources</a:t>
            </a:r>
            <a:r>
              <a:rPr lang="fr-BE" i="1" dirty="0" smtClean="0">
                <a:solidFill>
                  <a:srgbClr val="003399"/>
                </a:solidFill>
              </a:rPr>
              <a:t> of the </a:t>
            </a:r>
            <a:r>
              <a:rPr lang="fr-BE" i="1" dirty="0" smtClean="0">
                <a:solidFill>
                  <a:srgbClr val="FF0000"/>
                </a:solidFill>
              </a:rPr>
              <a:t>PS « </a:t>
            </a:r>
          </a:p>
          <a:p>
            <a:pPr algn="ctr"/>
            <a:endParaRPr lang="fr-BE" i="1" dirty="0" smtClean="0">
              <a:solidFill>
                <a:srgbClr val="003399"/>
              </a:solidFill>
            </a:endParaRPr>
          </a:p>
          <a:p>
            <a:pPr algn="ctr"/>
            <a:r>
              <a:rPr lang="fr-BE" i="1" dirty="0" smtClean="0">
                <a:solidFill>
                  <a:srgbClr val="FF0000"/>
                </a:solidFill>
              </a:rPr>
              <a:t>« </a:t>
            </a:r>
            <a:r>
              <a:rPr lang="fr-BE" i="1" dirty="0" err="1" smtClean="0">
                <a:solidFill>
                  <a:srgbClr val="FF0000"/>
                </a:solidFill>
              </a:rPr>
              <a:t>integrated</a:t>
            </a:r>
            <a:r>
              <a:rPr lang="fr-BE" i="1" dirty="0" smtClean="0">
                <a:solidFill>
                  <a:srgbClr val="FF0000"/>
                </a:solidFill>
              </a:rPr>
              <a:t> actions </a:t>
            </a:r>
            <a:r>
              <a:rPr lang="fr-BE" i="1" dirty="0" err="1" smtClean="0">
                <a:solidFill>
                  <a:srgbClr val="003399"/>
                </a:solidFill>
              </a:rPr>
              <a:t>that</a:t>
            </a:r>
            <a:r>
              <a:rPr lang="fr-BE" i="1" dirty="0" smtClean="0">
                <a:solidFill>
                  <a:srgbClr val="003399"/>
                </a:solidFill>
              </a:rPr>
              <a:t> </a:t>
            </a:r>
            <a:r>
              <a:rPr lang="fr-BE" i="1" dirty="0" err="1" smtClean="0">
                <a:solidFill>
                  <a:srgbClr val="003399"/>
                </a:solidFill>
              </a:rPr>
              <a:t>can</a:t>
            </a:r>
            <a:r>
              <a:rPr lang="fr-BE" i="1" dirty="0" smtClean="0">
                <a:solidFill>
                  <a:srgbClr val="003399"/>
                </a:solidFill>
              </a:rPr>
              <a:t> </a:t>
            </a:r>
            <a:r>
              <a:rPr lang="fr-BE" i="1" dirty="0" err="1" smtClean="0">
                <a:solidFill>
                  <a:srgbClr val="003399"/>
                </a:solidFill>
              </a:rPr>
              <a:t>create</a:t>
            </a:r>
            <a:r>
              <a:rPr lang="fr-BE" i="1" dirty="0" smtClean="0">
                <a:solidFill>
                  <a:srgbClr val="003399"/>
                </a:solidFill>
              </a:rPr>
              <a:t> </a:t>
            </a:r>
            <a:r>
              <a:rPr lang="fr-BE" i="1" dirty="0" err="1" smtClean="0">
                <a:solidFill>
                  <a:srgbClr val="003399"/>
                </a:solidFill>
              </a:rPr>
              <a:t>co</a:t>
            </a:r>
            <a:r>
              <a:rPr lang="fr-BE" i="1" dirty="0" smtClean="0">
                <a:solidFill>
                  <a:srgbClr val="003399"/>
                </a:solidFill>
              </a:rPr>
              <a:t>-</a:t>
            </a:r>
            <a:r>
              <a:rPr lang="fr-BE" i="1" dirty="0" err="1" smtClean="0">
                <a:solidFill>
                  <a:srgbClr val="003399"/>
                </a:solidFill>
              </a:rPr>
              <a:t>benefits</a:t>
            </a:r>
            <a:r>
              <a:rPr lang="fr-BE" i="1" dirty="0" smtClean="0">
                <a:solidFill>
                  <a:srgbClr val="003399"/>
                </a:solidFill>
              </a:rPr>
              <a:t> and </a:t>
            </a:r>
            <a:br>
              <a:rPr lang="fr-BE" i="1" dirty="0" smtClean="0">
                <a:solidFill>
                  <a:srgbClr val="003399"/>
                </a:solidFill>
              </a:rPr>
            </a:br>
            <a:r>
              <a:rPr lang="fr-BE" i="1" dirty="0" err="1" smtClean="0">
                <a:solidFill>
                  <a:srgbClr val="003399"/>
                </a:solidFill>
              </a:rPr>
              <a:t>meet</a:t>
            </a:r>
            <a:r>
              <a:rPr lang="fr-BE" i="1" dirty="0" smtClean="0">
                <a:solidFill>
                  <a:srgbClr val="003399"/>
                </a:solidFill>
              </a:rPr>
              <a:t> multiple objectives </a:t>
            </a:r>
            <a:r>
              <a:rPr lang="fr-BE" i="1" dirty="0" err="1" smtClean="0">
                <a:solidFill>
                  <a:srgbClr val="003399"/>
                </a:solidFill>
              </a:rPr>
              <a:t>coherently</a:t>
            </a:r>
            <a:r>
              <a:rPr lang="fr-BE" i="1" dirty="0" smtClean="0">
                <a:solidFill>
                  <a:srgbClr val="003399"/>
                </a:solidFill>
              </a:rPr>
              <a:t> »</a:t>
            </a:r>
          </a:p>
          <a:p>
            <a:pPr algn="ctr"/>
            <a:endParaRPr lang="fr-BE" i="1" dirty="0">
              <a:solidFill>
                <a:srgbClr val="003399"/>
              </a:solidFill>
            </a:endParaRPr>
          </a:p>
          <a:p>
            <a:pPr algn="ctr"/>
            <a:r>
              <a:rPr lang="fr-BE" i="1" dirty="0" smtClean="0">
                <a:solidFill>
                  <a:srgbClr val="003399"/>
                </a:solidFill>
              </a:rPr>
              <a:t>« </a:t>
            </a:r>
            <a:r>
              <a:rPr lang="fr-BE" i="1" dirty="0" err="1" smtClean="0">
                <a:solidFill>
                  <a:srgbClr val="003399"/>
                </a:solidFill>
              </a:rPr>
              <a:t>Give</a:t>
            </a:r>
            <a:r>
              <a:rPr lang="fr-BE" i="1" dirty="0" smtClean="0">
                <a:solidFill>
                  <a:srgbClr val="003399"/>
                </a:solidFill>
              </a:rPr>
              <a:t>  more </a:t>
            </a:r>
            <a:r>
              <a:rPr lang="fr-BE" i="1" dirty="0" err="1" smtClean="0">
                <a:solidFill>
                  <a:srgbClr val="003399"/>
                </a:solidFill>
              </a:rPr>
              <a:t>prominance</a:t>
            </a:r>
            <a:r>
              <a:rPr lang="fr-BE" i="1" dirty="0" smtClean="0">
                <a:solidFill>
                  <a:srgbClr val="003399"/>
                </a:solidFill>
              </a:rPr>
              <a:t> to key drivers </a:t>
            </a:r>
            <a:br>
              <a:rPr lang="fr-BE" i="1" dirty="0" smtClean="0">
                <a:solidFill>
                  <a:srgbClr val="003399"/>
                </a:solidFill>
              </a:rPr>
            </a:br>
            <a:r>
              <a:rPr lang="fr-BE" i="1" dirty="0" err="1" smtClean="0">
                <a:solidFill>
                  <a:srgbClr val="003399"/>
                </a:solidFill>
              </a:rPr>
              <a:t>with</a:t>
            </a:r>
            <a:r>
              <a:rPr lang="fr-BE" i="1" dirty="0" smtClean="0">
                <a:solidFill>
                  <a:srgbClr val="003399"/>
                </a:solidFill>
              </a:rPr>
              <a:t> </a:t>
            </a:r>
            <a:r>
              <a:rPr lang="fr-BE" i="1" dirty="0" smtClean="0">
                <a:solidFill>
                  <a:srgbClr val="FF0000"/>
                </a:solidFill>
              </a:rPr>
              <a:t>cross-</a:t>
            </a:r>
            <a:r>
              <a:rPr lang="fr-BE" i="1" dirty="0" err="1" smtClean="0">
                <a:solidFill>
                  <a:srgbClr val="FF0000"/>
                </a:solidFill>
              </a:rPr>
              <a:t>cutting</a:t>
            </a:r>
            <a:r>
              <a:rPr lang="fr-BE" i="1" dirty="0" smtClean="0">
                <a:solidFill>
                  <a:srgbClr val="FF0000"/>
                </a:solidFill>
              </a:rPr>
              <a:t> transformative </a:t>
            </a:r>
            <a:r>
              <a:rPr lang="fr-BE" i="1" dirty="0" err="1" smtClean="0">
                <a:solidFill>
                  <a:srgbClr val="FF0000"/>
                </a:solidFill>
              </a:rPr>
              <a:t>potential</a:t>
            </a:r>
            <a:r>
              <a:rPr lang="fr-BE" i="1" dirty="0" smtClean="0">
                <a:solidFill>
                  <a:srgbClr val="FF0000"/>
                </a:solidFill>
              </a:rPr>
              <a:t> »</a:t>
            </a:r>
            <a:endParaRPr lang="fr-BE" i="1" dirty="0">
              <a:solidFill>
                <a:srgbClr val="FF0000"/>
              </a:solidFill>
            </a:endParaRPr>
          </a:p>
        </p:txBody>
      </p:sp>
      <p:sp>
        <p:nvSpPr>
          <p:cNvPr id="5" name="TextBox 4"/>
          <p:cNvSpPr txBox="1"/>
          <p:nvPr/>
        </p:nvSpPr>
        <p:spPr>
          <a:xfrm>
            <a:off x="2275362" y="1414130"/>
            <a:ext cx="4714912" cy="70788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algn="ctr">
              <a:defRPr sz="2000">
                <a:solidFill>
                  <a:schemeClr val="accent4"/>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GB" dirty="0" smtClean="0"/>
              <a:t>new </a:t>
            </a:r>
            <a:r>
              <a:rPr lang="en-GB" dirty="0"/>
              <a:t>European Consensus on Development </a:t>
            </a:r>
          </a:p>
        </p:txBody>
      </p:sp>
      <p:cxnSp>
        <p:nvCxnSpPr>
          <p:cNvPr id="7" name="Connecteur droit avec flèche 6"/>
          <p:cNvCxnSpPr/>
          <p:nvPr/>
        </p:nvCxnSpPr>
        <p:spPr>
          <a:xfrm>
            <a:off x="5305627" y="2881423"/>
            <a:ext cx="6592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ZoneTexte 7"/>
          <p:cNvSpPr txBox="1"/>
          <p:nvPr/>
        </p:nvSpPr>
        <p:spPr>
          <a:xfrm>
            <a:off x="5986103" y="2679404"/>
            <a:ext cx="2030818" cy="369332"/>
          </a:xfrm>
          <a:prstGeom prst="rect">
            <a:avLst/>
          </a:prstGeom>
          <a:noFill/>
        </p:spPr>
        <p:txBody>
          <a:bodyPr wrap="square" rtlCol="0">
            <a:spAutoFit/>
          </a:bodyPr>
          <a:lstStyle/>
          <a:p>
            <a:r>
              <a:rPr lang="fr-FR" dirty="0" err="1" smtClean="0">
                <a:solidFill>
                  <a:schemeClr val="accent2"/>
                </a:solidFill>
              </a:rPr>
              <a:t>FTAs</a:t>
            </a:r>
            <a:r>
              <a:rPr lang="fr-FR" dirty="0" smtClean="0">
                <a:solidFill>
                  <a:schemeClr val="accent2"/>
                </a:solidFill>
              </a:rPr>
              <a:t>, GSP</a:t>
            </a:r>
            <a:endParaRPr lang="fr-FR" dirty="0">
              <a:solidFill>
                <a:schemeClr val="accent2"/>
              </a:solidFill>
            </a:endParaRPr>
          </a:p>
        </p:txBody>
      </p:sp>
      <p:cxnSp>
        <p:nvCxnSpPr>
          <p:cNvPr id="9" name="Connecteur droit avec flèche 8"/>
          <p:cNvCxnSpPr/>
          <p:nvPr/>
        </p:nvCxnSpPr>
        <p:spPr>
          <a:xfrm>
            <a:off x="5305627" y="3668233"/>
            <a:ext cx="6592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5986103" y="3466214"/>
            <a:ext cx="3062200" cy="369332"/>
          </a:xfrm>
          <a:prstGeom prst="rect">
            <a:avLst/>
          </a:prstGeom>
          <a:noFill/>
        </p:spPr>
        <p:txBody>
          <a:bodyPr wrap="square" rtlCol="0">
            <a:spAutoFit/>
          </a:bodyPr>
          <a:lstStyle/>
          <a:p>
            <a:r>
              <a:rPr lang="fr-FR" dirty="0" err="1" smtClean="0">
                <a:solidFill>
                  <a:schemeClr val="accent2"/>
                </a:solidFill>
              </a:rPr>
              <a:t>Private</a:t>
            </a:r>
            <a:r>
              <a:rPr lang="fr-FR" dirty="0" smtClean="0">
                <a:solidFill>
                  <a:schemeClr val="accent2"/>
                </a:solidFill>
              </a:rPr>
              <a:t> </a:t>
            </a:r>
            <a:r>
              <a:rPr lang="fr-FR" dirty="0" err="1" smtClean="0">
                <a:solidFill>
                  <a:schemeClr val="accent2"/>
                </a:solidFill>
              </a:rPr>
              <a:t>Sector</a:t>
            </a:r>
            <a:r>
              <a:rPr lang="fr-FR" dirty="0" smtClean="0">
                <a:solidFill>
                  <a:schemeClr val="accent2"/>
                </a:solidFill>
              </a:rPr>
              <a:t> Engagement</a:t>
            </a:r>
            <a:endParaRPr lang="fr-FR" dirty="0">
              <a:solidFill>
                <a:schemeClr val="accent2"/>
              </a:solidFill>
            </a:endParaRPr>
          </a:p>
        </p:txBody>
      </p:sp>
      <p:cxnSp>
        <p:nvCxnSpPr>
          <p:cNvPr id="11" name="Connecteur droit avec flèche 10"/>
          <p:cNvCxnSpPr/>
          <p:nvPr/>
        </p:nvCxnSpPr>
        <p:spPr>
          <a:xfrm>
            <a:off x="5305627" y="4327451"/>
            <a:ext cx="6592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5986103" y="4125432"/>
            <a:ext cx="3296120" cy="369332"/>
          </a:xfrm>
          <a:prstGeom prst="rect">
            <a:avLst/>
          </a:prstGeom>
          <a:noFill/>
        </p:spPr>
        <p:txBody>
          <a:bodyPr wrap="square" rtlCol="0">
            <a:spAutoFit/>
          </a:bodyPr>
          <a:lstStyle/>
          <a:p>
            <a:r>
              <a:rPr lang="fr-FR" dirty="0" err="1" smtClean="0">
                <a:solidFill>
                  <a:schemeClr val="accent2"/>
                </a:solidFill>
              </a:rPr>
              <a:t>Bilateral</a:t>
            </a:r>
            <a:r>
              <a:rPr lang="fr-FR" dirty="0" smtClean="0">
                <a:solidFill>
                  <a:schemeClr val="accent2"/>
                </a:solidFill>
              </a:rPr>
              <a:t>, </a:t>
            </a:r>
            <a:r>
              <a:rPr lang="fr-FR" dirty="0" err="1" smtClean="0">
                <a:solidFill>
                  <a:schemeClr val="accent2"/>
                </a:solidFill>
              </a:rPr>
              <a:t>regional</a:t>
            </a:r>
            <a:r>
              <a:rPr lang="fr-FR" dirty="0" smtClean="0">
                <a:solidFill>
                  <a:schemeClr val="accent2"/>
                </a:solidFill>
              </a:rPr>
              <a:t>, </a:t>
            </a:r>
            <a:r>
              <a:rPr lang="fr-FR" dirty="0" err="1" smtClean="0">
                <a:solidFill>
                  <a:schemeClr val="accent2"/>
                </a:solidFill>
              </a:rPr>
              <a:t>blending</a:t>
            </a:r>
            <a:r>
              <a:rPr lang="fr-FR" dirty="0" smtClean="0">
                <a:solidFill>
                  <a:schemeClr val="accent2"/>
                </a:solidFill>
              </a:rPr>
              <a:t>…</a:t>
            </a:r>
            <a:endParaRPr lang="fr-FR" dirty="0">
              <a:solidFill>
                <a:schemeClr val="accent2"/>
              </a:solidFill>
            </a:endParaRPr>
          </a:p>
        </p:txBody>
      </p:sp>
      <p:cxnSp>
        <p:nvCxnSpPr>
          <p:cNvPr id="13" name="Connecteur droit avec flèche 12"/>
          <p:cNvCxnSpPr/>
          <p:nvPr/>
        </p:nvCxnSpPr>
        <p:spPr>
          <a:xfrm>
            <a:off x="5305627" y="5163143"/>
            <a:ext cx="6592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ZoneTexte 13"/>
          <p:cNvSpPr txBox="1"/>
          <p:nvPr/>
        </p:nvSpPr>
        <p:spPr>
          <a:xfrm>
            <a:off x="5986102" y="4961124"/>
            <a:ext cx="2860181" cy="369332"/>
          </a:xfrm>
          <a:prstGeom prst="rect">
            <a:avLst/>
          </a:prstGeom>
          <a:noFill/>
        </p:spPr>
        <p:txBody>
          <a:bodyPr wrap="square" rtlCol="0">
            <a:spAutoFit/>
          </a:bodyPr>
          <a:lstStyle/>
          <a:p>
            <a:r>
              <a:rPr lang="fr-FR" dirty="0" err="1" smtClean="0">
                <a:solidFill>
                  <a:schemeClr val="accent2"/>
                </a:solidFill>
              </a:rPr>
              <a:t>Investment</a:t>
            </a:r>
            <a:r>
              <a:rPr lang="fr-FR" dirty="0" smtClean="0">
                <a:solidFill>
                  <a:schemeClr val="accent2"/>
                </a:solidFill>
              </a:rPr>
              <a:t>: EIP</a:t>
            </a:r>
            <a:endParaRPr lang="fr-FR" dirty="0">
              <a:solidFill>
                <a:schemeClr val="accent2"/>
              </a:solidFill>
            </a:endParaRPr>
          </a:p>
        </p:txBody>
      </p:sp>
    </p:spTree>
    <p:extLst>
      <p:ext uri="{BB962C8B-B14F-4D97-AF65-F5344CB8AC3E}">
        <p14:creationId xmlns:p14="http://schemas.microsoft.com/office/powerpoint/2010/main" val="375030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10"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l="17201" t="28081" r="50380" b="10303"/>
          <a:stretch>
            <a:fillRect/>
          </a:stretch>
        </p:blipFill>
        <p:spPr bwMode="auto">
          <a:xfrm>
            <a:off x="567267" y="2497660"/>
            <a:ext cx="3335284" cy="3454401"/>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2"/>
          <p:cNvPicPr>
            <a:picLocks noChangeAspect="1" noChangeArrowheads="1"/>
          </p:cNvPicPr>
          <p:nvPr/>
        </p:nvPicPr>
        <p:blipFill>
          <a:blip r:embed="rId4">
            <a:extLst>
              <a:ext uri="{28A0092B-C50C-407E-A947-70E740481C1C}">
                <a14:useLocalDpi xmlns:a14="http://schemas.microsoft.com/office/drawing/2010/main" val="0"/>
              </a:ext>
            </a:extLst>
          </a:blip>
          <a:srcRect l="22604" t="38989" r="55783" b="21010"/>
          <a:stretch>
            <a:fillRect/>
          </a:stretch>
        </p:blipFill>
        <p:spPr bwMode="auto">
          <a:xfrm>
            <a:off x="1837262" y="4376427"/>
            <a:ext cx="563794" cy="5680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ZoneTexte 10"/>
          <p:cNvSpPr txBox="1"/>
          <p:nvPr/>
        </p:nvSpPr>
        <p:spPr>
          <a:xfrm>
            <a:off x="4097337" y="2497659"/>
            <a:ext cx="4352396" cy="3454401"/>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a:solidFill>
                  <a:srgbClr val="003399"/>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fr-FR" dirty="0" smtClean="0"/>
              <a:t>Calls for </a:t>
            </a:r>
            <a:r>
              <a:rPr lang="fr-FR" dirty="0" err="1" smtClean="0"/>
              <a:t>AfT</a:t>
            </a:r>
            <a:r>
              <a:rPr lang="fr-FR" dirty="0" smtClean="0"/>
              <a:t> to support </a:t>
            </a:r>
            <a:r>
              <a:rPr lang="fr-FR" dirty="0" smtClean="0">
                <a:solidFill>
                  <a:schemeClr val="accent3"/>
                </a:solidFill>
              </a:rPr>
              <a:t>Trade </a:t>
            </a:r>
            <a:r>
              <a:rPr lang="fr-FR" dirty="0">
                <a:solidFill>
                  <a:schemeClr val="accent3"/>
                </a:solidFill>
              </a:rPr>
              <a:t>and </a:t>
            </a:r>
            <a:r>
              <a:rPr lang="fr-FR" dirty="0" err="1">
                <a:solidFill>
                  <a:schemeClr val="accent3"/>
                </a:solidFill>
              </a:rPr>
              <a:t>Sustainable</a:t>
            </a:r>
            <a:r>
              <a:rPr lang="fr-FR" dirty="0">
                <a:solidFill>
                  <a:schemeClr val="accent3"/>
                </a:solidFill>
              </a:rPr>
              <a:t> </a:t>
            </a:r>
            <a:r>
              <a:rPr lang="fr-FR" dirty="0" err="1">
                <a:solidFill>
                  <a:schemeClr val="accent3"/>
                </a:solidFill>
              </a:rPr>
              <a:t>Development</a:t>
            </a:r>
            <a:r>
              <a:rPr lang="fr-FR" dirty="0"/>
              <a:t> in EU </a:t>
            </a:r>
            <a:r>
              <a:rPr lang="fr-FR" dirty="0" err="1"/>
              <a:t>FTAs</a:t>
            </a:r>
            <a:r>
              <a:rPr lang="fr-FR" dirty="0"/>
              <a:t>, GSP</a:t>
            </a:r>
            <a:r>
              <a:rPr lang="fr-FR" dirty="0" smtClean="0"/>
              <a:t>+… </a:t>
            </a:r>
            <a:r>
              <a:rPr lang="fr-FR" dirty="0" err="1" smtClean="0"/>
              <a:t>including</a:t>
            </a:r>
            <a:r>
              <a:rPr lang="fr-FR" dirty="0" smtClean="0"/>
              <a:t> :</a:t>
            </a:r>
            <a:endParaRPr lang="fr-FR" dirty="0"/>
          </a:p>
          <a:p>
            <a:endParaRPr lang="fr-FR" dirty="0" smtClean="0"/>
          </a:p>
          <a:p>
            <a:r>
              <a:rPr lang="fr-FR" dirty="0" smtClean="0"/>
              <a:t>Labour </a:t>
            </a:r>
            <a:r>
              <a:rPr lang="fr-FR" dirty="0" err="1"/>
              <a:t>rights</a:t>
            </a:r>
            <a:r>
              <a:rPr lang="fr-FR" dirty="0"/>
              <a:t>, </a:t>
            </a:r>
            <a:r>
              <a:rPr lang="fr-FR" dirty="0" err="1"/>
              <a:t>environment</a:t>
            </a:r>
            <a:r>
              <a:rPr lang="fr-FR" dirty="0"/>
              <a:t>, CSR, </a:t>
            </a:r>
            <a:r>
              <a:rPr lang="fr-FR" dirty="0" err="1"/>
              <a:t>fair</a:t>
            </a:r>
            <a:r>
              <a:rPr lang="fr-FR" dirty="0"/>
              <a:t> and </a:t>
            </a:r>
            <a:r>
              <a:rPr lang="fr-FR" dirty="0" err="1"/>
              <a:t>ethical</a:t>
            </a:r>
            <a:r>
              <a:rPr lang="fr-FR" dirty="0"/>
              <a:t> </a:t>
            </a:r>
            <a:r>
              <a:rPr lang="fr-FR" dirty="0" err="1"/>
              <a:t>trade</a:t>
            </a:r>
            <a:r>
              <a:rPr lang="fr-FR" dirty="0"/>
              <a:t>, </a:t>
            </a:r>
            <a:r>
              <a:rPr lang="fr-FR" dirty="0" err="1"/>
              <a:t>responsible</a:t>
            </a:r>
            <a:r>
              <a:rPr lang="fr-FR" dirty="0"/>
              <a:t> </a:t>
            </a:r>
            <a:r>
              <a:rPr lang="fr-FR" dirty="0" err="1"/>
              <a:t>supply</a:t>
            </a:r>
            <a:r>
              <a:rPr lang="fr-FR" dirty="0"/>
              <a:t> </a:t>
            </a:r>
            <a:r>
              <a:rPr lang="fr-FR" dirty="0" err="1"/>
              <a:t>chains</a:t>
            </a:r>
            <a:r>
              <a:rPr lang="fr-FR" dirty="0" smtClean="0"/>
              <a:t>.</a:t>
            </a:r>
            <a:endParaRPr lang="fr-FR" dirty="0"/>
          </a:p>
        </p:txBody>
      </p:sp>
      <p:sp>
        <p:nvSpPr>
          <p:cNvPr id="7" name="Oval 7"/>
          <p:cNvSpPr/>
          <p:nvPr/>
        </p:nvSpPr>
        <p:spPr>
          <a:xfrm>
            <a:off x="316565" y="1397051"/>
            <a:ext cx="849276" cy="7992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3200" b="1" dirty="0" smtClean="0">
                <a:solidFill>
                  <a:schemeClr val="accent4"/>
                </a:solidFill>
              </a:rPr>
              <a:t>3</a:t>
            </a:r>
            <a:endParaRPr lang="en-GB" sz="3200" b="1" dirty="0">
              <a:solidFill>
                <a:schemeClr val="accent4"/>
              </a:solidFill>
            </a:endParaRPr>
          </a:p>
        </p:txBody>
      </p:sp>
    </p:spTree>
    <p:extLst>
      <p:ext uri="{BB962C8B-B14F-4D97-AF65-F5344CB8AC3E}">
        <p14:creationId xmlns:p14="http://schemas.microsoft.com/office/powerpoint/2010/main" val="421136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nodeType="withEffect">
                                  <p:stCondLst>
                                    <p:cond delay="0"/>
                                  </p:stCondLst>
                                  <p:childTnLst>
                                    <p:set>
                                      <p:cBhvr>
                                        <p:cTn id="9" dur="1" fill="hold">
                                          <p:stCondLst>
                                            <p:cond delay="0"/>
                                          </p:stCondLst>
                                        </p:cTn>
                                        <p:tgtEl>
                                          <p:spTgt spid="4097"/>
                                        </p:tgtEl>
                                        <p:attrNameLst>
                                          <p:attrName>style.visibility</p:attrName>
                                        </p:attrNameLst>
                                      </p:cBhvr>
                                      <p:to>
                                        <p:strVal val="visible"/>
                                      </p:to>
                                    </p:set>
                                    <p:animEffect transition="in" filter="fade">
                                      <p:cBhvr>
                                        <p:cTn id="10" dur="500"/>
                                        <p:tgtEl>
                                          <p:spTgt spid="40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3">
            <a:extLst>
              <a:ext uri="{28A0092B-C50C-407E-A947-70E740481C1C}">
                <a14:useLocalDpi xmlns:a14="http://schemas.microsoft.com/office/drawing/2010/main" val="0"/>
              </a:ext>
            </a:extLst>
          </a:blip>
          <a:stretch>
            <a:fillRect/>
          </a:stretch>
        </p:blipFill>
        <p:spPr>
          <a:xfrm>
            <a:off x="212652" y="1584246"/>
            <a:ext cx="8676167" cy="4752222"/>
          </a:xfrm>
          <a:prstGeom prst="rect">
            <a:avLst/>
          </a:prstGeom>
        </p:spPr>
      </p:pic>
      <p:sp>
        <p:nvSpPr>
          <p:cNvPr id="5" name="Oval 7"/>
          <p:cNvSpPr/>
          <p:nvPr/>
        </p:nvSpPr>
        <p:spPr>
          <a:xfrm>
            <a:off x="171451" y="1184638"/>
            <a:ext cx="849276" cy="7992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3200" b="1" dirty="0" smtClean="0">
                <a:solidFill>
                  <a:schemeClr val="accent4"/>
                </a:solidFill>
              </a:rPr>
              <a:t>4</a:t>
            </a:r>
            <a:endParaRPr lang="en-GB" sz="3200" b="1" dirty="0">
              <a:solidFill>
                <a:schemeClr val="accent4"/>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135" t="15363" r="16354" b="9423"/>
          <a:stretch/>
        </p:blipFill>
        <p:spPr bwMode="auto">
          <a:xfrm>
            <a:off x="0" y="366711"/>
            <a:ext cx="9143999" cy="611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à coins arrondis 6"/>
          <p:cNvSpPr/>
          <p:nvPr/>
        </p:nvSpPr>
        <p:spPr>
          <a:xfrm>
            <a:off x="4097866" y="4629150"/>
            <a:ext cx="5003800" cy="1790700"/>
          </a:xfrm>
          <a:prstGeom prst="wedgeRoundRectCallout">
            <a:avLst>
              <a:gd name="adj1" fmla="val 17065"/>
              <a:gd name="adj2" fmla="val -79148"/>
              <a:gd name="adj3" fmla="val 16667"/>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err="1" smtClean="0">
                <a:solidFill>
                  <a:srgbClr val="FF0000"/>
                </a:solidFill>
              </a:rPr>
              <a:t>Aid</a:t>
            </a:r>
            <a:r>
              <a:rPr lang="fr-FR" dirty="0" smtClean="0">
                <a:solidFill>
                  <a:srgbClr val="FF0000"/>
                </a:solidFill>
              </a:rPr>
              <a:t> </a:t>
            </a:r>
            <a:r>
              <a:rPr lang="fr-FR" dirty="0" smtClean="0">
                <a:solidFill>
                  <a:schemeClr val="accent4"/>
                </a:solidFill>
              </a:rPr>
              <a:t>to </a:t>
            </a:r>
            <a:r>
              <a:rPr lang="fr-FR" dirty="0" err="1" smtClean="0">
                <a:solidFill>
                  <a:schemeClr val="accent4"/>
                </a:solidFill>
              </a:rPr>
              <a:t>better</a:t>
            </a:r>
            <a:r>
              <a:rPr lang="fr-FR" dirty="0" smtClean="0">
                <a:solidFill>
                  <a:schemeClr val="accent4"/>
                </a:solidFill>
              </a:rPr>
              <a:t> </a:t>
            </a:r>
            <a:r>
              <a:rPr lang="fr-FR" dirty="0" err="1" smtClean="0">
                <a:solidFill>
                  <a:schemeClr val="accent4"/>
                </a:solidFill>
              </a:rPr>
              <a:t>play</a:t>
            </a:r>
            <a:r>
              <a:rPr lang="fr-FR" dirty="0" smtClean="0">
                <a:solidFill>
                  <a:schemeClr val="accent4"/>
                </a:solidFill>
              </a:rPr>
              <a:t> </a:t>
            </a:r>
            <a:r>
              <a:rPr lang="fr-FR" dirty="0" err="1" smtClean="0">
                <a:solidFill>
                  <a:schemeClr val="accent4"/>
                </a:solidFill>
              </a:rPr>
              <a:t>its</a:t>
            </a:r>
            <a:r>
              <a:rPr lang="fr-FR" dirty="0" smtClean="0">
                <a:solidFill>
                  <a:schemeClr val="accent4"/>
                </a:solidFill>
              </a:rPr>
              <a:t> </a:t>
            </a:r>
            <a:r>
              <a:rPr lang="fr-FR" dirty="0" err="1" smtClean="0">
                <a:solidFill>
                  <a:srgbClr val="FF0000"/>
                </a:solidFill>
              </a:rPr>
              <a:t>catalytic</a:t>
            </a:r>
            <a:r>
              <a:rPr lang="fr-FR" dirty="0" smtClean="0">
                <a:solidFill>
                  <a:srgbClr val="FF0000"/>
                </a:solidFill>
              </a:rPr>
              <a:t> </a:t>
            </a:r>
            <a:r>
              <a:rPr lang="fr-FR" dirty="0" err="1" smtClean="0">
                <a:solidFill>
                  <a:srgbClr val="FF0000"/>
                </a:solidFill>
              </a:rPr>
              <a:t>role</a:t>
            </a:r>
            <a:r>
              <a:rPr lang="fr-FR" dirty="0" smtClean="0">
                <a:solidFill>
                  <a:srgbClr val="FF0000"/>
                </a:solidFill>
              </a:rPr>
              <a:t> </a:t>
            </a:r>
            <a:r>
              <a:rPr lang="fr-FR" dirty="0" smtClean="0">
                <a:solidFill>
                  <a:schemeClr val="accent4"/>
                </a:solidFill>
              </a:rPr>
              <a:t>in </a:t>
            </a:r>
            <a:r>
              <a:rPr lang="fr-FR" dirty="0" err="1" smtClean="0">
                <a:solidFill>
                  <a:srgbClr val="FF0000"/>
                </a:solidFill>
              </a:rPr>
              <a:t>unlocking</a:t>
            </a:r>
            <a:r>
              <a:rPr lang="fr-FR" dirty="0" smtClean="0">
                <a:solidFill>
                  <a:srgbClr val="FF0000"/>
                </a:solidFill>
              </a:rPr>
              <a:t> </a:t>
            </a:r>
            <a:r>
              <a:rPr lang="fr-FR" dirty="0" smtClean="0">
                <a:solidFill>
                  <a:schemeClr val="accent4"/>
                </a:solidFill>
              </a:rPr>
              <a:t>the </a:t>
            </a:r>
            <a:r>
              <a:rPr lang="fr-FR" dirty="0" err="1" smtClean="0">
                <a:solidFill>
                  <a:schemeClr val="accent4"/>
                </a:solidFill>
              </a:rPr>
              <a:t>developmental</a:t>
            </a:r>
            <a:r>
              <a:rPr lang="fr-FR" dirty="0" smtClean="0">
                <a:solidFill>
                  <a:schemeClr val="accent4"/>
                </a:solidFill>
              </a:rPr>
              <a:t> </a:t>
            </a:r>
            <a:r>
              <a:rPr lang="fr-FR" dirty="0" err="1" smtClean="0">
                <a:solidFill>
                  <a:srgbClr val="FF0000"/>
                </a:solidFill>
              </a:rPr>
              <a:t>potential</a:t>
            </a:r>
            <a:r>
              <a:rPr lang="fr-FR" dirty="0" smtClean="0">
                <a:solidFill>
                  <a:srgbClr val="FF0000"/>
                </a:solidFill>
              </a:rPr>
              <a:t> </a:t>
            </a:r>
            <a:r>
              <a:rPr lang="fr-FR" dirty="0" smtClean="0">
                <a:solidFill>
                  <a:schemeClr val="accent4"/>
                </a:solidFill>
              </a:rPr>
              <a:t>of </a:t>
            </a:r>
            <a:r>
              <a:rPr lang="fr-FR" dirty="0" err="1" smtClean="0">
                <a:solidFill>
                  <a:srgbClr val="FF0000"/>
                </a:solidFill>
              </a:rPr>
              <a:t>bigger</a:t>
            </a:r>
            <a:r>
              <a:rPr lang="fr-FR" dirty="0" smtClean="0">
                <a:solidFill>
                  <a:srgbClr val="FF0000"/>
                </a:solidFill>
              </a:rPr>
              <a:t> drivers </a:t>
            </a:r>
            <a:r>
              <a:rPr lang="fr-FR" dirty="0" smtClean="0">
                <a:solidFill>
                  <a:schemeClr val="accent4"/>
                </a:solidFill>
              </a:rPr>
              <a:t>of inclusive and </a:t>
            </a:r>
            <a:r>
              <a:rPr lang="fr-FR" dirty="0" err="1" smtClean="0">
                <a:solidFill>
                  <a:schemeClr val="accent4"/>
                </a:solidFill>
              </a:rPr>
              <a:t>sustainable</a:t>
            </a:r>
            <a:r>
              <a:rPr lang="fr-FR" dirty="0" smtClean="0">
                <a:solidFill>
                  <a:schemeClr val="accent4"/>
                </a:solidFill>
              </a:rPr>
              <a:t> </a:t>
            </a:r>
            <a:r>
              <a:rPr lang="fr-FR" dirty="0" err="1" smtClean="0">
                <a:solidFill>
                  <a:schemeClr val="accent4"/>
                </a:solidFill>
              </a:rPr>
              <a:t>growth</a:t>
            </a:r>
            <a:r>
              <a:rPr lang="fr-FR" dirty="0" smtClean="0">
                <a:solidFill>
                  <a:schemeClr val="accent4"/>
                </a:solidFill>
              </a:rPr>
              <a:t/>
            </a:r>
            <a:br>
              <a:rPr lang="fr-FR" dirty="0" smtClean="0">
                <a:solidFill>
                  <a:schemeClr val="accent4"/>
                </a:solidFill>
              </a:rPr>
            </a:br>
            <a:r>
              <a:rPr lang="fr-FR" dirty="0" smtClean="0">
                <a:solidFill>
                  <a:schemeClr val="accent4"/>
                </a:solidFill>
              </a:rPr>
              <a:t>(</a:t>
            </a:r>
            <a:r>
              <a:rPr lang="fr-FR" dirty="0" err="1" smtClean="0">
                <a:solidFill>
                  <a:schemeClr val="accent4"/>
                </a:solidFill>
              </a:rPr>
              <a:t>trade</a:t>
            </a:r>
            <a:r>
              <a:rPr lang="fr-FR" dirty="0" smtClean="0">
                <a:solidFill>
                  <a:schemeClr val="accent4"/>
                </a:solidFill>
              </a:rPr>
              <a:t>, </a:t>
            </a:r>
            <a:r>
              <a:rPr lang="fr-FR" dirty="0" err="1" smtClean="0">
                <a:solidFill>
                  <a:schemeClr val="accent4"/>
                </a:solidFill>
              </a:rPr>
              <a:t>investment</a:t>
            </a:r>
            <a:r>
              <a:rPr lang="fr-FR" dirty="0" smtClean="0">
                <a:solidFill>
                  <a:schemeClr val="accent4"/>
                </a:solidFill>
              </a:rPr>
              <a:t>, </a:t>
            </a:r>
            <a:r>
              <a:rPr lang="fr-FR" dirty="0" err="1" smtClean="0">
                <a:solidFill>
                  <a:schemeClr val="accent4"/>
                </a:solidFill>
              </a:rPr>
              <a:t>private</a:t>
            </a:r>
            <a:r>
              <a:rPr lang="fr-FR" dirty="0" smtClean="0">
                <a:solidFill>
                  <a:schemeClr val="accent4"/>
                </a:solidFill>
              </a:rPr>
              <a:t> </a:t>
            </a:r>
            <a:r>
              <a:rPr lang="fr-FR" dirty="0" err="1" smtClean="0">
                <a:solidFill>
                  <a:schemeClr val="accent4"/>
                </a:solidFill>
              </a:rPr>
              <a:t>sector</a:t>
            </a:r>
            <a:r>
              <a:rPr lang="fr-FR" dirty="0" smtClean="0">
                <a:solidFill>
                  <a:schemeClr val="accent4"/>
                </a:solidFill>
              </a:rPr>
              <a:t>)</a:t>
            </a:r>
            <a:endParaRPr lang="fr-FR" dirty="0">
              <a:solidFill>
                <a:schemeClr val="accent4"/>
              </a:solidFill>
            </a:endParaRPr>
          </a:p>
        </p:txBody>
      </p:sp>
      <p:sp>
        <p:nvSpPr>
          <p:cNvPr id="4" name="TextBox 3"/>
          <p:cNvSpPr txBox="1"/>
          <p:nvPr/>
        </p:nvSpPr>
        <p:spPr>
          <a:xfrm>
            <a:off x="304799" y="6496050"/>
            <a:ext cx="3305175" cy="307777"/>
          </a:xfrm>
          <a:prstGeom prst="rect">
            <a:avLst/>
          </a:prstGeom>
          <a:noFill/>
        </p:spPr>
        <p:txBody>
          <a:bodyPr wrap="square" rtlCol="0">
            <a:spAutoFit/>
          </a:bodyPr>
          <a:lstStyle/>
          <a:p>
            <a:r>
              <a:rPr lang="fr-BE" sz="1400" dirty="0" smtClean="0"/>
              <a:t>Source: The British Council</a:t>
            </a:r>
            <a:endParaRPr lang="en-GB" sz="1400" dirty="0"/>
          </a:p>
        </p:txBody>
      </p:sp>
      <p:grpSp>
        <p:nvGrpSpPr>
          <p:cNvPr id="8" name="Groupe 7"/>
          <p:cNvGrpSpPr/>
          <p:nvPr/>
        </p:nvGrpSpPr>
        <p:grpSpPr>
          <a:xfrm>
            <a:off x="0" y="366711"/>
            <a:ext cx="2185739" cy="1784999"/>
            <a:chOff x="6641699" y="574150"/>
            <a:chExt cx="2582793" cy="2100970"/>
          </a:xfrm>
        </p:grpSpPr>
        <p:pic>
          <p:nvPicPr>
            <p:cNvPr id="5" name="Picture 2" descr="http://www.morning-meeting.com/wp-content/uploads/2011/09/Mesurer-leffet-de-levier.jpg"/>
            <p:cNvPicPr>
              <a:picLocks noChangeAspect="1" noChangeArrowheads="1"/>
            </p:cNvPicPr>
            <p:nvPr/>
          </p:nvPicPr>
          <p:blipFill>
            <a:blip r:embed="rId4"/>
            <a:srcRect/>
            <a:stretch>
              <a:fillRect/>
            </a:stretch>
          </p:blipFill>
          <p:spPr bwMode="auto">
            <a:xfrm>
              <a:off x="6641699" y="574150"/>
              <a:ext cx="2451977" cy="1754372"/>
            </a:xfrm>
            <a:prstGeom prst="rect">
              <a:avLst/>
            </a:prstGeom>
            <a:noFill/>
          </p:spPr>
        </p:pic>
        <p:sp>
          <p:nvSpPr>
            <p:cNvPr id="6" name="ZoneTexte 5"/>
            <p:cNvSpPr txBox="1"/>
            <p:nvPr/>
          </p:nvSpPr>
          <p:spPr>
            <a:xfrm>
              <a:off x="6641699" y="2312862"/>
              <a:ext cx="2451977" cy="362258"/>
            </a:xfrm>
            <a:prstGeom prst="rect">
              <a:avLst/>
            </a:prstGeom>
            <a:solidFill>
              <a:schemeClr val="bg2"/>
            </a:solidFill>
          </p:spPr>
          <p:txBody>
            <a:bodyPr wrap="square" rtlCol="0">
              <a:spAutoFit/>
            </a:bodyPr>
            <a:lstStyle/>
            <a:p>
              <a:pPr algn="ctr"/>
              <a:r>
                <a:rPr lang="fr-FR" sz="1400" b="1" dirty="0" smtClean="0"/>
                <a:t>           Trade</a:t>
              </a:r>
              <a:endParaRPr lang="fr-FR" sz="1400" b="1" dirty="0"/>
            </a:p>
          </p:txBody>
        </p:sp>
        <p:sp>
          <p:nvSpPr>
            <p:cNvPr id="7" name="ZoneTexte 6"/>
            <p:cNvSpPr txBox="1"/>
            <p:nvPr/>
          </p:nvSpPr>
          <p:spPr>
            <a:xfrm rot="20541442">
              <a:off x="8508377" y="1382602"/>
              <a:ext cx="716115" cy="307777"/>
            </a:xfrm>
            <a:prstGeom prst="rect">
              <a:avLst/>
            </a:prstGeom>
            <a:noFill/>
          </p:spPr>
          <p:txBody>
            <a:bodyPr wrap="square" rtlCol="0">
              <a:spAutoFit/>
            </a:bodyPr>
            <a:lstStyle/>
            <a:p>
              <a:pPr algn="ctr"/>
              <a:r>
                <a:rPr lang="fr-FR" sz="1400" b="1" dirty="0" err="1" smtClean="0"/>
                <a:t>AfT</a:t>
              </a:r>
              <a:endParaRPr lang="fr-FR" sz="1400" b="1" dirty="0"/>
            </a:p>
          </p:txBody>
        </p:sp>
      </p:grpSp>
      <p:sp>
        <p:nvSpPr>
          <p:cNvPr id="11" name="ZoneTexte 5"/>
          <p:cNvSpPr txBox="1"/>
          <p:nvPr/>
        </p:nvSpPr>
        <p:spPr>
          <a:xfrm>
            <a:off x="337518" y="906181"/>
            <a:ext cx="792913" cy="307777"/>
          </a:xfrm>
          <a:prstGeom prst="rect">
            <a:avLst/>
          </a:prstGeom>
          <a:solidFill>
            <a:schemeClr val="bg2"/>
          </a:solidFill>
        </p:spPr>
        <p:txBody>
          <a:bodyPr wrap="square" rtlCol="0">
            <a:spAutoFit/>
          </a:bodyPr>
          <a:lstStyle/>
          <a:p>
            <a:pPr algn="ctr"/>
            <a:r>
              <a:rPr lang="fr-FR" sz="1400" b="1" dirty="0" smtClean="0"/>
              <a:t>impact</a:t>
            </a:r>
            <a:endParaRPr lang="fr-FR" sz="1400" b="1" dirty="0"/>
          </a:p>
        </p:txBody>
      </p:sp>
      <p:sp>
        <p:nvSpPr>
          <p:cNvPr id="13" name="Subtitle 2"/>
          <p:cNvSpPr txBox="1">
            <a:spLocks/>
          </p:cNvSpPr>
          <p:nvPr/>
        </p:nvSpPr>
        <p:spPr bwMode="auto">
          <a:xfrm>
            <a:off x="2064966" y="484973"/>
            <a:ext cx="7186614" cy="431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Tx/>
              <a:buNone/>
              <a:defRPr sz="3000" b="1" i="0" kern="1200">
                <a:solidFill>
                  <a:schemeClr val="bg1"/>
                </a:solidFill>
                <a:latin typeface="Myriad Pro"/>
                <a:ea typeface="Myriad Pro" pitchFamily="34" charset="0"/>
                <a:cs typeface="Myriad Pro"/>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yriad Pro"/>
                <a:ea typeface="Myriad Pro" pitchFamily="34" charset="0"/>
                <a:cs typeface="Myriad Pro"/>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yriad Pro"/>
                <a:ea typeface="Myriad Pro" pitchFamily="34" charset="0"/>
                <a:cs typeface="Myriad Pro"/>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yriad Pro"/>
                <a:ea typeface="Myriad Pro" pitchFamily="34" charset="0"/>
                <a:cs typeface="Myriad Pro"/>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yriad Pro"/>
                <a:ea typeface="Myriad Pro" pitchFamily="34" charset="0"/>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2400" dirty="0" smtClean="0"/>
              <a:t>Overarching narrative</a:t>
            </a:r>
          </a:p>
        </p:txBody>
      </p:sp>
      <p:cxnSp>
        <p:nvCxnSpPr>
          <p:cNvPr id="15" name="Straight Connector 14"/>
          <p:cNvCxnSpPr/>
          <p:nvPr/>
        </p:nvCxnSpPr>
        <p:spPr>
          <a:xfrm>
            <a:off x="2323637" y="895130"/>
            <a:ext cx="6820363" cy="18470"/>
          </a:xfrm>
          <a:prstGeom prst="line">
            <a:avLst/>
          </a:prstGeom>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7422572" y="3993573"/>
            <a:ext cx="62346" cy="554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p:cNvSpPr/>
          <p:nvPr/>
        </p:nvSpPr>
        <p:spPr>
          <a:xfrm>
            <a:off x="4407877" y="3849630"/>
            <a:ext cx="355507" cy="34330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Oval 16"/>
          <p:cNvSpPr/>
          <p:nvPr/>
        </p:nvSpPr>
        <p:spPr>
          <a:xfrm>
            <a:off x="2603321" y="3244801"/>
            <a:ext cx="1400641" cy="153439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012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3144985" y="1399478"/>
            <a:ext cx="2853538" cy="10070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smtClean="0">
                <a:solidFill>
                  <a:srgbClr val="002060"/>
                </a:solidFill>
              </a:rPr>
              <a:t>EU </a:t>
            </a:r>
            <a:r>
              <a:rPr lang="fr-FR" sz="2000" b="1" dirty="0" err="1" smtClean="0">
                <a:solidFill>
                  <a:srgbClr val="002060"/>
                </a:solidFill>
              </a:rPr>
              <a:t>Aid</a:t>
            </a:r>
            <a:r>
              <a:rPr lang="fr-FR" sz="2000" b="1" dirty="0" smtClean="0">
                <a:solidFill>
                  <a:srgbClr val="002060"/>
                </a:solidFill>
              </a:rPr>
              <a:t> for Trade </a:t>
            </a:r>
            <a:r>
              <a:rPr lang="fr-FR" sz="2000" b="1" dirty="0" err="1" smtClean="0">
                <a:solidFill>
                  <a:srgbClr val="002060"/>
                </a:solidFill>
              </a:rPr>
              <a:t>Strategy</a:t>
            </a:r>
            <a:endParaRPr lang="fr-FR" sz="2000" b="1" dirty="0">
              <a:solidFill>
                <a:srgbClr val="002060"/>
              </a:solidFill>
            </a:endParaRPr>
          </a:p>
        </p:txBody>
      </p:sp>
      <p:sp>
        <p:nvSpPr>
          <p:cNvPr id="11" name="ZoneTexte 5"/>
          <p:cNvSpPr txBox="1"/>
          <p:nvPr/>
        </p:nvSpPr>
        <p:spPr>
          <a:xfrm rot="20493085">
            <a:off x="6010800" y="1887959"/>
            <a:ext cx="1219200" cy="369332"/>
          </a:xfrm>
          <a:prstGeom prst="rect">
            <a:avLst/>
          </a:prstGeom>
          <a:noFill/>
        </p:spPr>
        <p:txBody>
          <a:bodyPr wrap="square" rtlCol="0">
            <a:spAutoFit/>
          </a:bodyPr>
          <a:lstStyle/>
          <a:p>
            <a:pPr algn="ctr"/>
            <a:r>
              <a:rPr lang="fr-FR" dirty="0" err="1" smtClean="0">
                <a:solidFill>
                  <a:schemeClr val="bg1"/>
                </a:solidFill>
              </a:rPr>
              <a:t>response</a:t>
            </a:r>
            <a:endParaRPr lang="fr-FR" dirty="0">
              <a:solidFill>
                <a:schemeClr val="bg1"/>
              </a:solidFill>
            </a:endParaRPr>
          </a:p>
        </p:txBody>
      </p:sp>
      <p:cxnSp>
        <p:nvCxnSpPr>
          <p:cNvPr id="12" name="Connecteur en arc 10"/>
          <p:cNvCxnSpPr>
            <a:stCxn id="4" idx="6"/>
            <a:endCxn id="13" idx="1"/>
          </p:cNvCxnSpPr>
          <p:nvPr/>
        </p:nvCxnSpPr>
        <p:spPr>
          <a:xfrm flipV="1">
            <a:off x="5998523" y="1730376"/>
            <a:ext cx="1316676" cy="17262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Rectangle à coins arrondis 6"/>
          <p:cNvSpPr/>
          <p:nvPr/>
        </p:nvSpPr>
        <p:spPr>
          <a:xfrm>
            <a:off x="7315199" y="1344058"/>
            <a:ext cx="1600199" cy="772635"/>
          </a:xfrm>
          <a:prstGeom prst="roundRect">
            <a:avLst/>
          </a:prstGeom>
          <a:solidFill>
            <a:srgbClr val="0033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t>WTO-</a:t>
            </a:r>
            <a:r>
              <a:rPr lang="fr-FR" sz="1600" dirty="0" err="1" smtClean="0"/>
              <a:t>led</a:t>
            </a:r>
            <a:r>
              <a:rPr lang="fr-FR" sz="1600" dirty="0" smtClean="0"/>
              <a:t> </a:t>
            </a:r>
            <a:br>
              <a:rPr lang="fr-FR" sz="1600" dirty="0" smtClean="0"/>
            </a:br>
            <a:r>
              <a:rPr lang="fr-FR" sz="1600" dirty="0" err="1" smtClean="0"/>
              <a:t>Aid</a:t>
            </a:r>
            <a:r>
              <a:rPr lang="fr-FR" sz="1600" dirty="0" smtClean="0"/>
              <a:t> for Trade </a:t>
            </a:r>
          </a:p>
          <a:p>
            <a:pPr algn="ctr"/>
            <a:r>
              <a:rPr lang="fr-FR" sz="1600" dirty="0" smtClean="0"/>
              <a:t>Initiative</a:t>
            </a:r>
            <a:endParaRPr lang="fr-FR" sz="1600" dirty="0"/>
          </a:p>
        </p:txBody>
      </p:sp>
      <p:sp>
        <p:nvSpPr>
          <p:cNvPr id="14" name="Rectangle 2"/>
          <p:cNvSpPr>
            <a:spLocks/>
          </p:cNvSpPr>
          <p:nvPr/>
        </p:nvSpPr>
        <p:spPr bwMode="auto">
          <a:xfrm>
            <a:off x="308473" y="2858076"/>
            <a:ext cx="8573874" cy="376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lvl1pPr>
              <a:spcBef>
                <a:spcPct val="20000"/>
              </a:spcBef>
              <a:buClr>
                <a:schemeClr val="bg1"/>
              </a:buClr>
              <a:buChar char="•"/>
              <a:defRPr sz="2400" i="1">
                <a:solidFill>
                  <a:srgbClr val="0F5494"/>
                </a:solidFill>
                <a:latin typeface="Verdana" pitchFamily="34" charset="0"/>
                <a:ea typeface="MS PGothic" pitchFamily="34" charset="-128"/>
              </a:defRPr>
            </a:lvl1pPr>
            <a:lvl2pPr marL="742950" indent="-285750">
              <a:spcBef>
                <a:spcPct val="20000"/>
              </a:spcBef>
              <a:buClr>
                <a:srgbClr val="009FBA"/>
              </a:buClr>
              <a:buChar char="•"/>
              <a:defRPr sz="2000" b="1">
                <a:solidFill>
                  <a:srgbClr val="0F5494"/>
                </a:solidFill>
                <a:latin typeface="Verdana" pitchFamily="34" charset="0"/>
                <a:ea typeface="MS PGothic" pitchFamily="34" charset="-128"/>
              </a:defRPr>
            </a:lvl2pPr>
            <a:lvl3pPr marL="1143000" indent="-228600">
              <a:spcBef>
                <a:spcPct val="20000"/>
              </a:spcBef>
              <a:defRPr sz="1400">
                <a:solidFill>
                  <a:srgbClr val="0F5494"/>
                </a:solidFill>
                <a:latin typeface="Verdana"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lnSpc>
                <a:spcPct val="90000"/>
              </a:lnSpc>
              <a:spcBef>
                <a:spcPct val="0"/>
              </a:spcBef>
              <a:buClrTx/>
              <a:buFontTx/>
              <a:buNone/>
            </a:pPr>
            <a:endParaRPr lang="en-US" altLang="en-US" sz="2800" b="1" i="0" dirty="0">
              <a:solidFill>
                <a:srgbClr val="FFD624"/>
              </a:solidFill>
              <a:latin typeface="Arial" pitchFamily="34" charset="0"/>
              <a:sym typeface="Futura Std Book"/>
            </a:endParaRPr>
          </a:p>
          <a:p>
            <a:pPr algn="ctr" eaLnBrk="1" hangingPunct="1">
              <a:lnSpc>
                <a:spcPct val="90000"/>
              </a:lnSpc>
              <a:spcBef>
                <a:spcPct val="0"/>
              </a:spcBef>
              <a:buClrTx/>
              <a:buFontTx/>
              <a:buNone/>
            </a:pPr>
            <a:r>
              <a:rPr lang="en-GB" altLang="en-US" sz="2800" b="1" i="0" dirty="0" smtClean="0">
                <a:solidFill>
                  <a:srgbClr val="FFD624"/>
                </a:solidFill>
                <a:latin typeface="Arial" pitchFamily="34" charset="0"/>
                <a:sym typeface="Futura Std Book"/>
              </a:rPr>
              <a:t>Commission Communication </a:t>
            </a:r>
            <a:r>
              <a:rPr lang="en-GB" altLang="en-US" sz="2800" b="1" i="0" dirty="0" smtClean="0">
                <a:solidFill>
                  <a:srgbClr val="FF6600"/>
                </a:solidFill>
                <a:latin typeface="Arial" pitchFamily="34" charset="0"/>
                <a:sym typeface="Futura Std Book"/>
              </a:rPr>
              <a:t>COM (2017) 667</a:t>
            </a:r>
            <a:r>
              <a:rPr lang="en-GB" altLang="en-US" sz="2800" b="1" i="0" dirty="0" smtClean="0">
                <a:solidFill>
                  <a:srgbClr val="FFD624"/>
                </a:solidFill>
                <a:latin typeface="Arial" pitchFamily="34" charset="0"/>
                <a:sym typeface="Futura Std Book"/>
              </a:rPr>
              <a:t> </a:t>
            </a:r>
            <a:br>
              <a:rPr lang="en-GB" altLang="en-US" sz="2800" b="1" i="0" dirty="0" smtClean="0">
                <a:solidFill>
                  <a:srgbClr val="FFD624"/>
                </a:solidFill>
                <a:latin typeface="Arial" pitchFamily="34" charset="0"/>
                <a:sym typeface="Futura Std Book"/>
              </a:rPr>
            </a:br>
            <a:r>
              <a:rPr lang="en-GB" altLang="en-US" sz="2800" b="1" i="0" dirty="0" smtClean="0">
                <a:solidFill>
                  <a:srgbClr val="FFD624"/>
                </a:solidFill>
                <a:latin typeface="Arial" pitchFamily="34" charset="0"/>
                <a:sym typeface="Futura Std Book"/>
              </a:rPr>
              <a:t>of 13 November 2017 </a:t>
            </a:r>
            <a:br>
              <a:rPr lang="en-GB" altLang="en-US" sz="2800" b="1" i="0" dirty="0" smtClean="0">
                <a:solidFill>
                  <a:srgbClr val="FFD624"/>
                </a:solidFill>
                <a:latin typeface="Arial" pitchFamily="34" charset="0"/>
                <a:sym typeface="Futura Std Book"/>
              </a:rPr>
            </a:br>
            <a:endParaRPr lang="fr-BE" altLang="en-US" sz="1400" b="1" i="0" dirty="0" smtClean="0">
              <a:solidFill>
                <a:srgbClr val="FFD624"/>
              </a:solidFill>
              <a:latin typeface="Arial" pitchFamily="34" charset="0"/>
              <a:sym typeface="Futura Std Book"/>
            </a:endParaRPr>
          </a:p>
          <a:p>
            <a:pPr algn="ctr" eaLnBrk="1" hangingPunct="1">
              <a:lnSpc>
                <a:spcPct val="90000"/>
              </a:lnSpc>
              <a:spcBef>
                <a:spcPct val="0"/>
              </a:spcBef>
              <a:buClrTx/>
              <a:buFontTx/>
              <a:buNone/>
            </a:pPr>
            <a:r>
              <a:rPr lang="fr-BE" altLang="en-US" sz="4400" b="1" i="0" dirty="0">
                <a:solidFill>
                  <a:srgbClr val="FFD624"/>
                </a:solidFill>
                <a:latin typeface="Arial" pitchFamily="34" charset="0"/>
                <a:sym typeface="Futura Std Book"/>
              </a:rPr>
              <a:t>+</a:t>
            </a:r>
          </a:p>
          <a:p>
            <a:pPr algn="ctr" eaLnBrk="1" hangingPunct="1">
              <a:lnSpc>
                <a:spcPct val="90000"/>
              </a:lnSpc>
              <a:spcBef>
                <a:spcPct val="0"/>
              </a:spcBef>
              <a:buClrTx/>
              <a:buFontTx/>
              <a:buNone/>
            </a:pPr>
            <a:endParaRPr lang="fr-BE" altLang="en-US" sz="1400" b="1" i="0" dirty="0" smtClean="0">
              <a:solidFill>
                <a:srgbClr val="FFD624"/>
              </a:solidFill>
              <a:latin typeface="Arial" pitchFamily="34" charset="0"/>
              <a:sym typeface="Futura Std Book"/>
            </a:endParaRPr>
          </a:p>
          <a:p>
            <a:pPr algn="ctr" eaLnBrk="1" hangingPunct="1">
              <a:lnSpc>
                <a:spcPct val="90000"/>
              </a:lnSpc>
              <a:spcBef>
                <a:spcPct val="0"/>
              </a:spcBef>
              <a:buClrTx/>
              <a:buFontTx/>
              <a:buNone/>
            </a:pPr>
            <a:r>
              <a:rPr lang="fr-BE" altLang="en-US" sz="2800" b="1" i="0" dirty="0" smtClean="0">
                <a:solidFill>
                  <a:srgbClr val="FF6600"/>
                </a:solidFill>
                <a:latin typeface="Arial" pitchFamily="34" charset="0"/>
                <a:sym typeface="Futura Std Book"/>
              </a:rPr>
              <a:t>Council Conclusions 15573/17 </a:t>
            </a:r>
            <a:br>
              <a:rPr lang="fr-BE" altLang="en-US" sz="2800" b="1" i="0" dirty="0" smtClean="0">
                <a:solidFill>
                  <a:srgbClr val="FF6600"/>
                </a:solidFill>
                <a:latin typeface="Arial" pitchFamily="34" charset="0"/>
                <a:sym typeface="Futura Std Book"/>
              </a:rPr>
            </a:br>
            <a:r>
              <a:rPr lang="fr-BE" altLang="en-US" sz="2800" b="1" i="0" dirty="0" smtClean="0">
                <a:solidFill>
                  <a:srgbClr val="FFD624"/>
                </a:solidFill>
                <a:latin typeface="Arial" pitchFamily="34" charset="0"/>
                <a:sym typeface="Futura Std Book"/>
              </a:rPr>
              <a:t>of 11 </a:t>
            </a:r>
            <a:r>
              <a:rPr lang="fr-BE" altLang="en-US" sz="2800" b="1" i="0" dirty="0" err="1" smtClean="0">
                <a:solidFill>
                  <a:srgbClr val="FFD624"/>
                </a:solidFill>
                <a:latin typeface="Arial" pitchFamily="34" charset="0"/>
                <a:sym typeface="Futura Std Book"/>
              </a:rPr>
              <a:t>December</a:t>
            </a:r>
            <a:r>
              <a:rPr lang="fr-BE" altLang="en-US" sz="2800" b="1" i="0" dirty="0" smtClean="0">
                <a:solidFill>
                  <a:srgbClr val="FFD624"/>
                </a:solidFill>
                <a:latin typeface="Arial" pitchFamily="34" charset="0"/>
                <a:sym typeface="Futura Std Book"/>
              </a:rPr>
              <a:t> 2017</a:t>
            </a:r>
            <a:endParaRPr lang="fr-BE" altLang="en-US" sz="1400" b="1" i="0" dirty="0" smtClean="0">
              <a:solidFill>
                <a:srgbClr val="FFD624"/>
              </a:solidFill>
              <a:latin typeface="Arial" pitchFamily="34" charset="0"/>
              <a:sym typeface="Futura Std Book"/>
            </a:endParaRPr>
          </a:p>
          <a:p>
            <a:pPr algn="ctr" eaLnBrk="1" hangingPunct="1">
              <a:lnSpc>
                <a:spcPct val="90000"/>
              </a:lnSpc>
              <a:spcBef>
                <a:spcPct val="0"/>
              </a:spcBef>
              <a:buClrTx/>
              <a:buFontTx/>
              <a:buNone/>
            </a:pPr>
            <a:endParaRPr lang="en-GB" altLang="en-US" sz="2800" b="1" i="0" dirty="0">
              <a:solidFill>
                <a:srgbClr val="FFD624"/>
              </a:solidFill>
              <a:latin typeface="Arial" pitchFamily="34" charset="0"/>
              <a:sym typeface="Futura Std Book"/>
            </a:endParaRPr>
          </a:p>
          <a:p>
            <a:pPr algn="ctr" eaLnBrk="1" hangingPunct="1">
              <a:lnSpc>
                <a:spcPct val="90000"/>
              </a:lnSpc>
              <a:spcBef>
                <a:spcPct val="0"/>
              </a:spcBef>
              <a:buClrTx/>
              <a:buFontTx/>
              <a:buNone/>
            </a:pPr>
            <a:endParaRPr lang="en-GB" altLang="en-US" sz="3200" b="1" i="0" dirty="0">
              <a:solidFill>
                <a:srgbClr val="FFD624"/>
              </a:solidFill>
              <a:latin typeface="Arial" pitchFamily="34" charset="0"/>
              <a:sym typeface="Futura Std Book"/>
            </a:endParaRPr>
          </a:p>
        </p:txBody>
      </p:sp>
    </p:spTree>
    <p:extLst>
      <p:ext uri="{BB962C8B-B14F-4D97-AF65-F5344CB8AC3E}">
        <p14:creationId xmlns:p14="http://schemas.microsoft.com/office/powerpoint/2010/main" val="288536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0030" y="1803103"/>
            <a:ext cx="5570249" cy="11527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3"/>
                </a:solidFill>
              </a:rPr>
              <a:t>Embracing Inclusiveness and Sustainability</a:t>
            </a:r>
          </a:p>
          <a:p>
            <a:pPr algn="ctr"/>
            <a:r>
              <a:rPr lang="en-US" dirty="0" smtClean="0">
                <a:solidFill>
                  <a:schemeClr val="accent4"/>
                </a:solidFill>
              </a:rPr>
              <a:t>Incorporating inclusiveness and sustainability while addressing the traditional and emerging trade and productive capacity needs.</a:t>
            </a:r>
            <a:endParaRPr lang="en-US" dirty="0" err="1" smtClean="0">
              <a:solidFill>
                <a:schemeClr val="accent4"/>
              </a:solidFill>
            </a:endParaRPr>
          </a:p>
        </p:txBody>
      </p:sp>
      <p:sp>
        <p:nvSpPr>
          <p:cNvPr id="10" name="Rounded Rectangle 9"/>
          <p:cNvSpPr/>
          <p:nvPr/>
        </p:nvSpPr>
        <p:spPr>
          <a:xfrm>
            <a:off x="1201504" y="3115340"/>
            <a:ext cx="6794169" cy="13894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3"/>
                </a:solidFill>
              </a:rPr>
              <a:t>Reducing fragmentation</a:t>
            </a:r>
          </a:p>
          <a:p>
            <a:pPr algn="ctr"/>
            <a:r>
              <a:rPr lang="en-US" dirty="0" smtClean="0">
                <a:solidFill>
                  <a:schemeClr val="accent4"/>
                </a:solidFill>
              </a:rPr>
              <a:t>Enabling an informed and effective Aid delivery through further interconnection of actors (Private Sector Engagement), policy instruments (such as EU FTAs) through integrated responses (EIP).</a:t>
            </a:r>
          </a:p>
        </p:txBody>
      </p:sp>
      <p:sp>
        <p:nvSpPr>
          <p:cNvPr id="23" name="Title 4"/>
          <p:cNvSpPr txBox="1">
            <a:spLocks/>
          </p:cNvSpPr>
          <p:nvPr/>
        </p:nvSpPr>
        <p:spPr bwMode="auto">
          <a:xfrm>
            <a:off x="60222" y="1125179"/>
            <a:ext cx="7591425" cy="62919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p>
            <a:pPr marL="3175" marR="0" lvl="0" indent="0" defTabSz="4572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D624"/>
                </a:solidFill>
                <a:effectLst/>
                <a:uLnTx/>
                <a:uFillTx/>
                <a:latin typeface="Myriad Pro"/>
                <a:ea typeface="Myriad Pro" pitchFamily="34" charset="0"/>
                <a:cs typeface="Myriad Pro"/>
              </a:rPr>
              <a:t>Dimensions of an Updated </a:t>
            </a:r>
            <a:r>
              <a:rPr kumimoji="0" lang="en-US" sz="2400" b="0" i="0" u="none" strike="noStrike" kern="1200" cap="none" spc="0" normalizeH="0" baseline="0" noProof="0" dirty="0" err="1" smtClean="0">
                <a:ln>
                  <a:noFill/>
                </a:ln>
                <a:solidFill>
                  <a:srgbClr val="FFD624"/>
                </a:solidFill>
                <a:effectLst/>
                <a:uLnTx/>
                <a:uFillTx/>
                <a:latin typeface="Myriad Pro"/>
                <a:ea typeface="Myriad Pro" pitchFamily="34" charset="0"/>
                <a:cs typeface="Myriad Pro"/>
              </a:rPr>
              <a:t>AfT</a:t>
            </a:r>
            <a:r>
              <a:rPr kumimoji="0" lang="en-US" sz="2400" b="0" i="0" u="none" strike="noStrike" kern="1200" cap="none" spc="0" normalizeH="0" baseline="0" noProof="0" dirty="0" smtClean="0">
                <a:ln>
                  <a:noFill/>
                </a:ln>
                <a:solidFill>
                  <a:srgbClr val="FFD624"/>
                </a:solidFill>
                <a:effectLst/>
                <a:uLnTx/>
                <a:uFillTx/>
                <a:latin typeface="Myriad Pro"/>
                <a:ea typeface="Myriad Pro" pitchFamily="34" charset="0"/>
                <a:cs typeface="Myriad Pro"/>
              </a:rPr>
              <a:t> strategy:</a:t>
            </a:r>
            <a:endParaRPr kumimoji="0" lang="en-GB" sz="2400" b="0" i="0" u="none" strike="noStrike" kern="1200" cap="none" spc="0" normalizeH="0" baseline="0" noProof="0" dirty="0">
              <a:ln>
                <a:noFill/>
              </a:ln>
              <a:solidFill>
                <a:srgbClr val="FFD624"/>
              </a:solidFill>
              <a:effectLst/>
              <a:uLnTx/>
              <a:uFillTx/>
              <a:latin typeface="Myriad Pro"/>
              <a:ea typeface="Myriad Pro" pitchFamily="34" charset="0"/>
              <a:cs typeface="Myriad Pro"/>
            </a:endParaRPr>
          </a:p>
        </p:txBody>
      </p:sp>
      <p:sp>
        <p:nvSpPr>
          <p:cNvPr id="24" name="Rounded Rectangle 9"/>
          <p:cNvSpPr/>
          <p:nvPr/>
        </p:nvSpPr>
        <p:spPr>
          <a:xfrm>
            <a:off x="2498630" y="4681929"/>
            <a:ext cx="6028682" cy="9639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3"/>
                </a:solidFill>
              </a:rPr>
              <a:t>A more differentiated approach</a:t>
            </a:r>
          </a:p>
          <a:p>
            <a:pPr algn="ctr"/>
            <a:r>
              <a:rPr lang="en-US" dirty="0" smtClean="0">
                <a:solidFill>
                  <a:schemeClr val="accent4"/>
                </a:solidFill>
              </a:rPr>
              <a:t>Tailoring differentiated approaches </a:t>
            </a:r>
            <a:br>
              <a:rPr lang="en-US" dirty="0" smtClean="0">
                <a:solidFill>
                  <a:schemeClr val="accent4"/>
                </a:solidFill>
              </a:rPr>
            </a:br>
            <a:r>
              <a:rPr lang="en-US" dirty="0" smtClean="0">
                <a:solidFill>
                  <a:schemeClr val="accent4"/>
                </a:solidFill>
              </a:rPr>
              <a:t>for increased relevance and results</a:t>
            </a:r>
          </a:p>
        </p:txBody>
      </p:sp>
      <p:sp>
        <p:nvSpPr>
          <p:cNvPr id="26" name="Rounded Rectangle 9"/>
          <p:cNvSpPr/>
          <p:nvPr/>
        </p:nvSpPr>
        <p:spPr>
          <a:xfrm>
            <a:off x="3471280" y="5801932"/>
            <a:ext cx="5573503" cy="9639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3"/>
                </a:solidFill>
              </a:rPr>
              <a:t>A more dynamic monitoring and reporting</a:t>
            </a:r>
          </a:p>
          <a:p>
            <a:pPr algn="ctr"/>
            <a:r>
              <a:rPr lang="en-US" dirty="0" smtClean="0">
                <a:solidFill>
                  <a:schemeClr val="accent4"/>
                </a:solidFill>
              </a:rPr>
              <a:t>Better assessing and communicating </a:t>
            </a:r>
            <a:br>
              <a:rPr lang="en-US" dirty="0" smtClean="0">
                <a:solidFill>
                  <a:schemeClr val="accent4"/>
                </a:solidFill>
              </a:rPr>
            </a:br>
            <a:r>
              <a:rPr lang="en-US" dirty="0" smtClean="0">
                <a:solidFill>
                  <a:schemeClr val="accent4"/>
                </a:solidFill>
              </a:rPr>
              <a:t>EU </a:t>
            </a:r>
            <a:r>
              <a:rPr lang="en-US" dirty="0" err="1" smtClean="0">
                <a:solidFill>
                  <a:schemeClr val="accent4"/>
                </a:solidFill>
              </a:rPr>
              <a:t>AfT</a:t>
            </a:r>
            <a:r>
              <a:rPr lang="en-US" dirty="0" smtClean="0">
                <a:solidFill>
                  <a:schemeClr val="accent4"/>
                </a:solidFill>
              </a:rPr>
              <a:t> impact and results</a:t>
            </a:r>
            <a:endParaRPr lang="en-US" dirty="0" smtClean="0">
              <a:solidFill>
                <a:schemeClr val="accent3"/>
              </a:solidFill>
            </a:endParaRPr>
          </a:p>
        </p:txBody>
      </p:sp>
    </p:spTree>
    <p:extLst>
      <p:ext uri="{BB962C8B-B14F-4D97-AF65-F5344CB8AC3E}">
        <p14:creationId xmlns:p14="http://schemas.microsoft.com/office/powerpoint/2010/main" val="330113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4"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p:cNvPicPr>
            <a:picLocks noChangeAspect="1" noChangeArrowheads="1"/>
          </p:cNvPicPr>
          <p:nvPr/>
        </p:nvPicPr>
        <p:blipFill>
          <a:blip r:embed="rId3"/>
          <a:srcRect t="50112"/>
          <a:stretch>
            <a:fillRect/>
          </a:stretch>
        </p:blipFill>
        <p:spPr bwMode="auto">
          <a:xfrm>
            <a:off x="2014931" y="2533650"/>
            <a:ext cx="5065712" cy="1419225"/>
          </a:xfrm>
          <a:prstGeom prst="rect">
            <a:avLst/>
          </a:prstGeom>
          <a:noFill/>
          <a:ln w="9525">
            <a:noFill/>
            <a:miter lim="800000"/>
            <a:headEnd/>
            <a:tailEnd/>
          </a:ln>
        </p:spPr>
      </p:pic>
      <p:sp>
        <p:nvSpPr>
          <p:cNvPr id="5" name="Titel 2"/>
          <p:cNvSpPr txBox="1">
            <a:spLocks/>
          </p:cNvSpPr>
          <p:nvPr/>
        </p:nvSpPr>
        <p:spPr bwMode="auto">
          <a:xfrm>
            <a:off x="2049463" y="4219575"/>
            <a:ext cx="5040312" cy="7905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175" marR="0" lvl="0" indent="0" algn="ctr" defTabSz="457200" rtl="0" eaLnBrk="1" fontAlgn="base" latinLnBrk="0" hangingPunct="1">
              <a:lnSpc>
                <a:spcPct val="100000"/>
              </a:lnSpc>
              <a:spcBef>
                <a:spcPct val="0"/>
              </a:spcBef>
              <a:spcAft>
                <a:spcPct val="0"/>
              </a:spcAft>
              <a:buClrTx/>
              <a:buSzTx/>
              <a:buFontTx/>
              <a:buNone/>
              <a:tabLst/>
              <a:defRPr/>
            </a:pPr>
            <a:r>
              <a:rPr kumimoji="0" lang="fr-BE" altLang="en-US" sz="3200" b="0" i="0" u="none" strike="noStrike" kern="1200" cap="none" spc="0" normalizeH="0" baseline="0" noProof="0" dirty="0" err="1" smtClean="0">
                <a:ln>
                  <a:noFill/>
                </a:ln>
                <a:solidFill>
                  <a:srgbClr val="FFD624"/>
                </a:solidFill>
                <a:effectLst/>
                <a:uLnTx/>
                <a:uFillTx/>
                <a:latin typeface="Myriad Pro" pitchFamily="34" charset="0"/>
                <a:ea typeface="Myriad Pro" pitchFamily="34" charset="0"/>
                <a:cs typeface="Myriad Pro" pitchFamily="34" charset="0"/>
              </a:rPr>
              <a:t>Thank</a:t>
            </a:r>
            <a:r>
              <a:rPr kumimoji="0" lang="fr-BE" altLang="en-US" sz="3200" b="0" i="0" u="none" strike="noStrike" kern="1200" cap="none" spc="0" normalizeH="0" baseline="0" noProof="0" dirty="0" smtClean="0">
                <a:ln>
                  <a:noFill/>
                </a:ln>
                <a:solidFill>
                  <a:srgbClr val="FFD624"/>
                </a:solidFill>
                <a:effectLst/>
                <a:uLnTx/>
                <a:uFillTx/>
                <a:latin typeface="Myriad Pro" pitchFamily="34" charset="0"/>
                <a:ea typeface="Myriad Pro" pitchFamily="34" charset="0"/>
                <a:cs typeface="Myriad Pro" pitchFamily="34" charset="0"/>
              </a:rPr>
              <a:t> </a:t>
            </a:r>
            <a:r>
              <a:rPr kumimoji="0" lang="fr-BE" altLang="en-US" sz="3200" b="0" i="0" u="none" strike="noStrike" kern="1200" cap="none" spc="0" normalizeH="0" baseline="0" noProof="0" dirty="0" err="1" smtClean="0">
                <a:ln>
                  <a:noFill/>
                </a:ln>
                <a:solidFill>
                  <a:srgbClr val="FFD624"/>
                </a:solidFill>
                <a:effectLst/>
                <a:uLnTx/>
                <a:uFillTx/>
                <a:latin typeface="Myriad Pro" pitchFamily="34" charset="0"/>
                <a:ea typeface="Myriad Pro" pitchFamily="34" charset="0"/>
                <a:cs typeface="Myriad Pro" pitchFamily="34" charset="0"/>
              </a:rPr>
              <a:t>you</a:t>
            </a:r>
            <a:r>
              <a:rPr kumimoji="0" lang="fr-BE" altLang="en-US" sz="3200" b="0" i="0" u="none" strike="noStrike" kern="1200" cap="none" spc="0" normalizeH="0" baseline="0" noProof="0" dirty="0" smtClean="0">
                <a:ln>
                  <a:noFill/>
                </a:ln>
                <a:solidFill>
                  <a:srgbClr val="FFD624"/>
                </a:solidFill>
                <a:effectLst/>
                <a:uLnTx/>
                <a:uFillTx/>
                <a:latin typeface="Myriad Pro" pitchFamily="34" charset="0"/>
                <a:ea typeface="Myriad Pro" pitchFamily="34" charset="0"/>
                <a:cs typeface="Myriad Pro" pitchFamily="34" charset="0"/>
              </a:rPr>
              <a:t>!</a:t>
            </a:r>
            <a:endParaRPr kumimoji="0" lang="en-GB" altLang="en-US" sz="3200" b="0" i="0" u="none" strike="noStrike" kern="1200" cap="none" spc="0" normalizeH="0" baseline="0" noProof="0" dirty="0" smtClean="0">
              <a:ln>
                <a:noFill/>
              </a:ln>
              <a:solidFill>
                <a:srgbClr val="FFD624"/>
              </a:solidFill>
              <a:effectLst/>
              <a:uLnTx/>
              <a:uFillTx/>
              <a:latin typeface="Myriad Pro" pitchFamily="34" charset="0"/>
              <a:ea typeface="Myriad Pro" pitchFamily="34" charset="0"/>
              <a:cs typeface="Myriad Pro" pitchFamily="34" charset="0"/>
            </a:endParaRPr>
          </a:p>
        </p:txBody>
      </p:sp>
    </p:spTree>
    <p:extLst>
      <p:ext uri="{BB962C8B-B14F-4D97-AF65-F5344CB8AC3E}">
        <p14:creationId xmlns:p14="http://schemas.microsoft.com/office/powerpoint/2010/main" val="320596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9957" y="2978331"/>
            <a:ext cx="2926080" cy="369332"/>
          </a:xfrm>
          <a:prstGeom prst="rect">
            <a:avLst/>
          </a:prstGeom>
          <a:noFill/>
        </p:spPr>
        <p:txBody>
          <a:bodyPr wrap="square" rtlCol="0">
            <a:spAutoFit/>
          </a:bodyPr>
          <a:lstStyle/>
          <a:p>
            <a:pPr algn="ctr"/>
            <a:r>
              <a:rPr lang="fr-BE" dirty="0" err="1" smtClean="0"/>
              <a:t>Spare</a:t>
            </a:r>
            <a:r>
              <a:rPr lang="fr-BE" dirty="0" smtClean="0"/>
              <a:t> slides</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21937" y="1430949"/>
            <a:ext cx="5162550" cy="7810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err="1" smtClean="0">
                <a:solidFill>
                  <a:schemeClr val="accent4"/>
                </a:solidFill>
              </a:rPr>
              <a:t>Gathering</a:t>
            </a:r>
            <a:r>
              <a:rPr lang="fr-BE" dirty="0" smtClean="0">
                <a:solidFill>
                  <a:schemeClr val="accent4"/>
                </a:solidFill>
              </a:rPr>
              <a:t> intelligence on the </a:t>
            </a:r>
            <a:r>
              <a:rPr lang="fr-BE" dirty="0" err="1" smtClean="0">
                <a:solidFill>
                  <a:schemeClr val="accent4"/>
                </a:solidFill>
              </a:rPr>
              <a:t>developmental</a:t>
            </a:r>
            <a:r>
              <a:rPr lang="fr-BE" dirty="0" smtClean="0">
                <a:solidFill>
                  <a:schemeClr val="accent4"/>
                </a:solidFill>
              </a:rPr>
              <a:t> </a:t>
            </a:r>
            <a:r>
              <a:rPr lang="fr-BE" dirty="0" err="1" smtClean="0">
                <a:solidFill>
                  <a:schemeClr val="accent4"/>
                </a:solidFill>
              </a:rPr>
              <a:t>opportunities</a:t>
            </a:r>
            <a:r>
              <a:rPr lang="fr-BE" dirty="0" smtClean="0">
                <a:solidFill>
                  <a:schemeClr val="accent4"/>
                </a:solidFill>
              </a:rPr>
              <a:t> </a:t>
            </a:r>
            <a:r>
              <a:rPr lang="fr-BE" dirty="0" err="1" smtClean="0">
                <a:solidFill>
                  <a:schemeClr val="accent4"/>
                </a:solidFill>
              </a:rPr>
              <a:t>offered</a:t>
            </a:r>
            <a:r>
              <a:rPr lang="fr-BE" dirty="0" smtClean="0">
                <a:solidFill>
                  <a:schemeClr val="accent4"/>
                </a:solidFill>
              </a:rPr>
              <a:t> by FTA/GSP</a:t>
            </a:r>
            <a:endParaRPr lang="en-GB" dirty="0">
              <a:solidFill>
                <a:schemeClr val="accent4"/>
              </a:solidFill>
            </a:endParaRPr>
          </a:p>
        </p:txBody>
      </p:sp>
      <p:sp>
        <p:nvSpPr>
          <p:cNvPr id="10" name="Rounded Rectangle 9"/>
          <p:cNvSpPr/>
          <p:nvPr/>
        </p:nvSpPr>
        <p:spPr>
          <a:xfrm>
            <a:off x="2645464" y="3344968"/>
            <a:ext cx="5162550" cy="11810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smtClean="0">
                <a:solidFill>
                  <a:schemeClr val="accent4"/>
                </a:solidFill>
              </a:rPr>
              <a:t>EU </a:t>
            </a:r>
            <a:r>
              <a:rPr lang="fr-BE" dirty="0" err="1" smtClean="0">
                <a:solidFill>
                  <a:schemeClr val="accent4"/>
                </a:solidFill>
              </a:rPr>
              <a:t>integrated</a:t>
            </a:r>
            <a:r>
              <a:rPr lang="fr-BE" dirty="0" smtClean="0">
                <a:solidFill>
                  <a:schemeClr val="accent4"/>
                </a:solidFill>
              </a:rPr>
              <a:t> </a:t>
            </a:r>
            <a:r>
              <a:rPr lang="fr-BE" dirty="0" err="1" smtClean="0">
                <a:solidFill>
                  <a:schemeClr val="accent4"/>
                </a:solidFill>
              </a:rPr>
              <a:t>response</a:t>
            </a:r>
            <a:r>
              <a:rPr lang="fr-BE" dirty="0" smtClean="0">
                <a:solidFill>
                  <a:schemeClr val="accent4"/>
                </a:solidFill>
              </a:rPr>
              <a:t> </a:t>
            </a:r>
            <a:r>
              <a:rPr lang="fr-BE" dirty="0" err="1" smtClean="0">
                <a:solidFill>
                  <a:schemeClr val="accent4"/>
                </a:solidFill>
              </a:rPr>
              <a:t>combining</a:t>
            </a:r>
            <a:r>
              <a:rPr lang="fr-BE" dirty="0" smtClean="0">
                <a:solidFill>
                  <a:schemeClr val="accent4"/>
                </a:solidFill>
              </a:rPr>
              <a:t> EU instruments (</a:t>
            </a:r>
            <a:r>
              <a:rPr lang="fr-BE" dirty="0" err="1" smtClean="0">
                <a:solidFill>
                  <a:schemeClr val="accent4"/>
                </a:solidFill>
              </a:rPr>
              <a:t>bilateral</a:t>
            </a:r>
            <a:r>
              <a:rPr lang="fr-BE" dirty="0" smtClean="0">
                <a:solidFill>
                  <a:schemeClr val="accent4"/>
                </a:solidFill>
              </a:rPr>
              <a:t>, </a:t>
            </a:r>
            <a:r>
              <a:rPr lang="fr-BE" dirty="0" err="1" smtClean="0">
                <a:solidFill>
                  <a:schemeClr val="accent4"/>
                </a:solidFill>
              </a:rPr>
              <a:t>regional</a:t>
            </a:r>
            <a:r>
              <a:rPr lang="fr-BE" dirty="0" smtClean="0">
                <a:solidFill>
                  <a:schemeClr val="accent4"/>
                </a:solidFill>
              </a:rPr>
              <a:t>, </a:t>
            </a:r>
            <a:r>
              <a:rPr lang="fr-BE" dirty="0" err="1" smtClean="0">
                <a:solidFill>
                  <a:schemeClr val="accent4"/>
                </a:solidFill>
              </a:rPr>
              <a:t>blending</a:t>
            </a:r>
            <a:r>
              <a:rPr lang="fr-BE" dirty="0" smtClean="0">
                <a:solidFill>
                  <a:schemeClr val="accent4"/>
                </a:solidFill>
              </a:rPr>
              <a:t> </a:t>
            </a:r>
            <a:r>
              <a:rPr lang="fr-BE" dirty="0" smtClean="0">
                <a:solidFill>
                  <a:schemeClr val="accent4"/>
                </a:solidFill>
                <a:sym typeface="Wingdings"/>
              </a:rPr>
              <a:t> </a:t>
            </a:r>
            <a:r>
              <a:rPr lang="fr-BE" dirty="0" smtClean="0">
                <a:solidFill>
                  <a:schemeClr val="accent3"/>
                </a:solidFill>
                <a:sym typeface="Wingdings"/>
              </a:rPr>
              <a:t>EIP</a:t>
            </a:r>
            <a:r>
              <a:rPr lang="fr-BE" dirty="0" smtClean="0">
                <a:solidFill>
                  <a:schemeClr val="accent4"/>
                </a:solidFill>
              </a:rPr>
              <a:t>)</a:t>
            </a:r>
            <a:endParaRPr lang="en-GB" dirty="0">
              <a:solidFill>
                <a:schemeClr val="accent4"/>
              </a:solidFill>
            </a:endParaRPr>
          </a:p>
        </p:txBody>
      </p:sp>
      <p:sp>
        <p:nvSpPr>
          <p:cNvPr id="11" name="Rounded Rectangle 10"/>
          <p:cNvSpPr/>
          <p:nvPr/>
        </p:nvSpPr>
        <p:spPr>
          <a:xfrm>
            <a:off x="1021937" y="2656369"/>
            <a:ext cx="1438274" cy="3905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smtClean="0">
                <a:solidFill>
                  <a:schemeClr val="accent4"/>
                </a:solidFill>
              </a:rPr>
              <a:t>DG TRADE</a:t>
            </a:r>
            <a:endParaRPr lang="en-GB" dirty="0">
              <a:solidFill>
                <a:schemeClr val="accent4"/>
              </a:solidFill>
            </a:endParaRPr>
          </a:p>
        </p:txBody>
      </p:sp>
      <p:sp>
        <p:nvSpPr>
          <p:cNvPr id="12" name="Rounded Rectangle 11"/>
          <p:cNvSpPr/>
          <p:nvPr/>
        </p:nvSpPr>
        <p:spPr>
          <a:xfrm>
            <a:off x="2460211" y="2656369"/>
            <a:ext cx="1438274" cy="3905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smtClean="0">
                <a:solidFill>
                  <a:schemeClr val="accent4"/>
                </a:solidFill>
              </a:rPr>
              <a:t>DG AGRI</a:t>
            </a:r>
            <a:endParaRPr lang="en-GB" dirty="0">
              <a:solidFill>
                <a:schemeClr val="accent4"/>
              </a:solidFill>
            </a:endParaRPr>
          </a:p>
        </p:txBody>
      </p:sp>
      <p:sp>
        <p:nvSpPr>
          <p:cNvPr id="13" name="Rounded Rectangle 12"/>
          <p:cNvSpPr/>
          <p:nvPr/>
        </p:nvSpPr>
        <p:spPr>
          <a:xfrm>
            <a:off x="3898485" y="2656368"/>
            <a:ext cx="1438274" cy="3905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smtClean="0">
                <a:solidFill>
                  <a:schemeClr val="accent4"/>
                </a:solidFill>
              </a:rPr>
              <a:t>DG SANTE</a:t>
            </a:r>
            <a:endParaRPr lang="en-GB" dirty="0">
              <a:solidFill>
                <a:schemeClr val="accent4"/>
              </a:solidFill>
            </a:endParaRPr>
          </a:p>
        </p:txBody>
      </p:sp>
      <p:sp>
        <p:nvSpPr>
          <p:cNvPr id="15" name="Rounded Rectangle 14"/>
          <p:cNvSpPr/>
          <p:nvPr/>
        </p:nvSpPr>
        <p:spPr>
          <a:xfrm>
            <a:off x="5336759" y="2656367"/>
            <a:ext cx="847728" cy="3905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smtClean="0">
                <a:solidFill>
                  <a:schemeClr val="accent4"/>
                </a:solidFill>
              </a:rPr>
              <a:t>…</a:t>
            </a:r>
            <a:endParaRPr lang="en-GB" dirty="0">
              <a:solidFill>
                <a:schemeClr val="accent4"/>
              </a:solidFill>
            </a:endParaRPr>
          </a:p>
        </p:txBody>
      </p:sp>
      <p:sp>
        <p:nvSpPr>
          <p:cNvPr id="16" name="Rounded Rectangle 15"/>
          <p:cNvSpPr/>
          <p:nvPr/>
        </p:nvSpPr>
        <p:spPr>
          <a:xfrm>
            <a:off x="1021937" y="2237813"/>
            <a:ext cx="5162550" cy="3905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smtClean="0">
                <a:solidFill>
                  <a:schemeClr val="accent4"/>
                </a:solidFill>
              </a:rPr>
              <a:t>LOCAL PRIVATE SECTOR / </a:t>
            </a:r>
            <a:r>
              <a:rPr lang="fr-BE" dirty="0" err="1" smtClean="0">
                <a:solidFill>
                  <a:schemeClr val="accent4"/>
                </a:solidFill>
              </a:rPr>
              <a:t>Government</a:t>
            </a:r>
            <a:r>
              <a:rPr lang="fr-BE" dirty="0" smtClean="0">
                <a:solidFill>
                  <a:schemeClr val="accent4"/>
                </a:solidFill>
              </a:rPr>
              <a:t> </a:t>
            </a:r>
            <a:r>
              <a:rPr lang="fr-BE" dirty="0" err="1" smtClean="0">
                <a:solidFill>
                  <a:schemeClr val="accent4"/>
                </a:solidFill>
              </a:rPr>
              <a:t>Authorities</a:t>
            </a:r>
            <a:endParaRPr lang="en-GB" dirty="0">
              <a:solidFill>
                <a:schemeClr val="accent4"/>
              </a:solidFill>
            </a:endParaRPr>
          </a:p>
        </p:txBody>
      </p:sp>
      <p:pic>
        <p:nvPicPr>
          <p:cNvPr id="18" name="Picture 17"/>
          <p:cNvPicPr/>
          <p:nvPr/>
        </p:nvPicPr>
        <p:blipFill rotWithShape="1">
          <a:blip r:embed="rId3"/>
          <a:srcRect l="30985" t="53529" r="64053" b="35555"/>
          <a:stretch/>
        </p:blipFill>
        <p:spPr bwMode="auto">
          <a:xfrm>
            <a:off x="1821552" y="3471967"/>
            <a:ext cx="771525" cy="927100"/>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4"/>
          <a:srcRect l="20951" t="28081" r="53688" b="10505"/>
          <a:stretch/>
        </p:blipFill>
        <p:spPr bwMode="auto">
          <a:xfrm>
            <a:off x="198025" y="1798638"/>
            <a:ext cx="791957" cy="1001712"/>
          </a:xfrm>
          <a:prstGeom prst="rect">
            <a:avLst/>
          </a:prstGeom>
          <a:ln>
            <a:noFill/>
          </a:ln>
          <a:extLst>
            <a:ext uri="{53640926-AAD7-44D8-BBD7-CCE9431645EC}">
              <a14:shadowObscured xmlns:a14="http://schemas.microsoft.com/office/drawing/2010/main"/>
            </a:ext>
          </a:extLst>
        </p:spPr>
      </p:pic>
      <p:grpSp>
        <p:nvGrpSpPr>
          <p:cNvPr id="25" name="Groupe 24"/>
          <p:cNvGrpSpPr/>
          <p:nvPr/>
        </p:nvGrpSpPr>
        <p:grpSpPr>
          <a:xfrm>
            <a:off x="6641699" y="4774010"/>
            <a:ext cx="2582793" cy="2046489"/>
            <a:chOff x="6641699" y="4774010"/>
            <a:chExt cx="2582793" cy="2046489"/>
          </a:xfrm>
        </p:grpSpPr>
        <p:grpSp>
          <p:nvGrpSpPr>
            <p:cNvPr id="23" name="Groupe 22"/>
            <p:cNvGrpSpPr/>
            <p:nvPr/>
          </p:nvGrpSpPr>
          <p:grpSpPr>
            <a:xfrm>
              <a:off x="6641699" y="4774010"/>
              <a:ext cx="2451977" cy="2046489"/>
              <a:chOff x="6546002" y="4965404"/>
              <a:chExt cx="2451977" cy="2046489"/>
            </a:xfrm>
          </p:grpSpPr>
          <p:pic>
            <p:nvPicPr>
              <p:cNvPr id="5122" name="Picture 2" descr="http://www.morning-meeting.com/wp-content/uploads/2011/09/Mesurer-leffet-de-levier.jpg"/>
              <p:cNvPicPr>
                <a:picLocks noChangeAspect="1" noChangeArrowheads="1"/>
              </p:cNvPicPr>
              <p:nvPr/>
            </p:nvPicPr>
            <p:blipFill>
              <a:blip r:embed="rId5"/>
              <a:srcRect/>
              <a:stretch>
                <a:fillRect/>
              </a:stretch>
            </p:blipFill>
            <p:spPr bwMode="auto">
              <a:xfrm>
                <a:off x="6546002" y="4965404"/>
                <a:ext cx="2451977" cy="1754372"/>
              </a:xfrm>
              <a:prstGeom prst="rect">
                <a:avLst/>
              </a:prstGeom>
              <a:noFill/>
            </p:spPr>
          </p:pic>
          <p:sp>
            <p:nvSpPr>
              <p:cNvPr id="22" name="ZoneTexte 21"/>
              <p:cNvSpPr txBox="1"/>
              <p:nvPr/>
            </p:nvSpPr>
            <p:spPr>
              <a:xfrm>
                <a:off x="6546002" y="6704116"/>
                <a:ext cx="2451977" cy="307777"/>
              </a:xfrm>
              <a:prstGeom prst="rect">
                <a:avLst/>
              </a:prstGeom>
              <a:solidFill>
                <a:schemeClr val="bg2"/>
              </a:solidFill>
            </p:spPr>
            <p:txBody>
              <a:bodyPr wrap="square" rtlCol="0">
                <a:spAutoFit/>
              </a:bodyPr>
              <a:lstStyle/>
              <a:p>
                <a:pPr algn="ctr"/>
                <a:r>
                  <a:rPr lang="fr-FR" sz="1400" b="1" dirty="0" smtClean="0"/>
                  <a:t>              FTA</a:t>
                </a:r>
                <a:endParaRPr lang="fr-FR" sz="1400" b="1" dirty="0"/>
              </a:p>
            </p:txBody>
          </p:sp>
        </p:grpSp>
        <p:sp>
          <p:nvSpPr>
            <p:cNvPr id="20" name="ZoneTexte 19"/>
            <p:cNvSpPr txBox="1"/>
            <p:nvPr/>
          </p:nvSpPr>
          <p:spPr>
            <a:xfrm rot="20541442">
              <a:off x="8508377" y="5582462"/>
              <a:ext cx="716115" cy="307777"/>
            </a:xfrm>
            <a:prstGeom prst="rect">
              <a:avLst/>
            </a:prstGeom>
            <a:noFill/>
          </p:spPr>
          <p:txBody>
            <a:bodyPr wrap="square" rtlCol="0">
              <a:spAutoFit/>
            </a:bodyPr>
            <a:lstStyle/>
            <a:p>
              <a:pPr algn="ctr"/>
              <a:r>
                <a:rPr lang="fr-FR" sz="1400" b="1" dirty="0" err="1" smtClean="0"/>
                <a:t>AfT</a:t>
              </a:r>
              <a:endParaRPr lang="fr-FR" sz="1400" b="1" dirty="0"/>
            </a:p>
          </p:txBody>
        </p:sp>
        <p:sp>
          <p:nvSpPr>
            <p:cNvPr id="21" name="ZoneTexte 20"/>
            <p:cNvSpPr txBox="1"/>
            <p:nvPr/>
          </p:nvSpPr>
          <p:spPr>
            <a:xfrm>
              <a:off x="6964331" y="5373384"/>
              <a:ext cx="1095153" cy="523220"/>
            </a:xfrm>
            <a:prstGeom prst="rect">
              <a:avLst/>
            </a:prstGeom>
            <a:noFill/>
          </p:spPr>
          <p:txBody>
            <a:bodyPr wrap="square" rtlCol="0">
              <a:spAutoFit/>
            </a:bodyPr>
            <a:lstStyle/>
            <a:p>
              <a:pPr algn="ctr"/>
              <a:r>
                <a:rPr lang="fr-FR" sz="1400" b="1" dirty="0" err="1" smtClean="0"/>
                <a:t>Scaled</a:t>
              </a:r>
              <a:r>
                <a:rPr lang="fr-FR" sz="1400" b="1" dirty="0" smtClean="0"/>
                <a:t>-up impact</a:t>
              </a:r>
              <a:endParaRPr lang="fr-FR" sz="1400" b="1" dirty="0"/>
            </a:p>
          </p:txBody>
        </p:sp>
      </p:grpSp>
    </p:spTree>
    <p:extLst>
      <p:ext uri="{BB962C8B-B14F-4D97-AF65-F5344CB8AC3E}">
        <p14:creationId xmlns:p14="http://schemas.microsoft.com/office/powerpoint/2010/main" val="330113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tab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1484313"/>
            <a:ext cx="7456488"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1060500" y="2001540"/>
            <a:ext cx="492443" cy="1202397"/>
          </a:xfrm>
          <a:prstGeom prst="rect">
            <a:avLst/>
          </a:prstGeom>
          <a:noFill/>
          <a:ln w="25400">
            <a:solidFill>
              <a:schemeClr val="tx1"/>
            </a:solidFill>
          </a:ln>
        </p:spPr>
        <p:txBody>
          <a:bodyPr vert="vert270" wrap="square">
            <a:spAutoFit/>
          </a:bodyPr>
          <a:lstStyle/>
          <a:p>
            <a:pPr algn="ctr">
              <a:defRPr/>
            </a:pPr>
            <a:r>
              <a:rPr lang="fr-FR" sz="2000" dirty="0"/>
              <a:t>TRA</a:t>
            </a:r>
          </a:p>
        </p:txBody>
      </p:sp>
      <p:sp>
        <p:nvSpPr>
          <p:cNvPr id="5" name="ZoneTexte 4"/>
          <p:cNvSpPr txBox="1"/>
          <p:nvPr/>
        </p:nvSpPr>
        <p:spPr>
          <a:xfrm>
            <a:off x="1060500" y="3203937"/>
            <a:ext cx="492443" cy="3276725"/>
          </a:xfrm>
          <a:prstGeom prst="rect">
            <a:avLst/>
          </a:prstGeom>
          <a:noFill/>
          <a:ln w="25400">
            <a:solidFill>
              <a:schemeClr val="tx1"/>
            </a:solidFill>
          </a:ln>
        </p:spPr>
        <p:txBody>
          <a:bodyPr vert="vert270" wrap="square">
            <a:spAutoFit/>
          </a:bodyPr>
          <a:lstStyle/>
          <a:p>
            <a:pPr algn="ctr">
              <a:defRPr/>
            </a:pPr>
            <a:r>
              <a:rPr lang="fr-FR" sz="2000" dirty="0"/>
              <a:t>« </a:t>
            </a:r>
            <a:r>
              <a:rPr lang="fr-FR" sz="2000" dirty="0" err="1"/>
              <a:t>Wider</a:t>
            </a:r>
            <a:r>
              <a:rPr lang="fr-FR" sz="2000" dirty="0"/>
              <a:t> » </a:t>
            </a:r>
            <a:r>
              <a:rPr lang="fr-FR" sz="2000" dirty="0" err="1"/>
              <a:t>Aid</a:t>
            </a:r>
            <a:r>
              <a:rPr lang="fr-FR" sz="2000" dirty="0"/>
              <a:t> for Trade</a:t>
            </a:r>
          </a:p>
        </p:txBody>
      </p:sp>
      <p:sp>
        <p:nvSpPr>
          <p:cNvPr id="6" name="ZoneTexte 5"/>
          <p:cNvSpPr txBox="1"/>
          <p:nvPr/>
        </p:nvSpPr>
        <p:spPr>
          <a:xfrm>
            <a:off x="563865" y="2001541"/>
            <a:ext cx="492443" cy="4479122"/>
          </a:xfrm>
          <a:prstGeom prst="rect">
            <a:avLst/>
          </a:prstGeom>
          <a:noFill/>
          <a:ln w="25400">
            <a:solidFill>
              <a:schemeClr val="tx1"/>
            </a:solidFill>
          </a:ln>
        </p:spPr>
        <p:txBody>
          <a:bodyPr vert="vert270" wrap="square">
            <a:spAutoFit/>
          </a:bodyPr>
          <a:lstStyle/>
          <a:p>
            <a:pPr algn="ctr">
              <a:defRPr/>
            </a:pPr>
            <a:r>
              <a:rPr lang="fr-FR" sz="2000" dirty="0"/>
              <a:t>Total </a:t>
            </a:r>
            <a:r>
              <a:rPr lang="fr-FR" sz="2000" dirty="0" err="1"/>
              <a:t>Aid</a:t>
            </a:r>
            <a:r>
              <a:rPr lang="fr-FR" sz="2000" dirty="0"/>
              <a:t> for Trade</a:t>
            </a:r>
          </a:p>
        </p:txBody>
      </p:sp>
      <p:sp>
        <p:nvSpPr>
          <p:cNvPr id="2" name="Oval 1"/>
          <p:cNvSpPr>
            <a:spLocks noChangeArrowheads="1"/>
          </p:cNvSpPr>
          <p:nvPr/>
        </p:nvSpPr>
        <p:spPr bwMode="auto">
          <a:xfrm>
            <a:off x="5422900" y="4337050"/>
            <a:ext cx="647700" cy="341313"/>
          </a:xfrm>
          <a:prstGeom prst="ellipse">
            <a:avLst/>
          </a:prstGeom>
          <a:noFill/>
          <a:ln w="19050" algn="ctr">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US" altLang="en-US"/>
          </a:p>
        </p:txBody>
      </p:sp>
      <p:sp>
        <p:nvSpPr>
          <p:cNvPr id="13" name="Oval 12"/>
          <p:cNvSpPr>
            <a:spLocks noChangeArrowheads="1"/>
          </p:cNvSpPr>
          <p:nvPr/>
        </p:nvSpPr>
        <p:spPr bwMode="auto">
          <a:xfrm>
            <a:off x="6156325" y="3730625"/>
            <a:ext cx="646113" cy="341313"/>
          </a:xfrm>
          <a:prstGeom prst="ellipse">
            <a:avLst/>
          </a:prstGeom>
          <a:noFill/>
          <a:ln w="19050" algn="ctr">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US" altLang="en-US"/>
          </a:p>
        </p:txBody>
      </p:sp>
      <p:cxnSp>
        <p:nvCxnSpPr>
          <p:cNvPr id="14" name="Curved Connector 13"/>
          <p:cNvCxnSpPr>
            <a:cxnSpLocks noChangeShapeType="1"/>
            <a:stCxn id="13" idx="6"/>
            <a:endCxn id="15" idx="1"/>
          </p:cNvCxnSpPr>
          <p:nvPr/>
        </p:nvCxnSpPr>
        <p:spPr bwMode="auto">
          <a:xfrm flipV="1">
            <a:off x="6802438" y="3899288"/>
            <a:ext cx="735011" cy="1994"/>
          </a:xfrm>
          <a:prstGeom prst="curvedConnector3">
            <a:avLst>
              <a:gd name="adj1" fmla="val 50000"/>
            </a:avLst>
          </a:prstGeom>
          <a:noFill/>
          <a:ln w="1905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a:spLocks noChangeArrowheads="1"/>
          </p:cNvSpPr>
          <p:nvPr/>
        </p:nvSpPr>
        <p:spPr bwMode="auto">
          <a:xfrm>
            <a:off x="7537449" y="3760788"/>
            <a:ext cx="1458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fr-BE" altLang="en-US" b="1" dirty="0">
                <a:solidFill>
                  <a:srgbClr val="C00000"/>
                </a:solidFill>
              </a:rPr>
              <a:t>b</a:t>
            </a:r>
            <a:r>
              <a:rPr lang="fr-BE" altLang="en-US" b="1" dirty="0" smtClean="0">
                <a:solidFill>
                  <a:srgbClr val="C00000"/>
                </a:solidFill>
              </a:rPr>
              <a:t>usiness, PSD</a:t>
            </a:r>
            <a:endParaRPr lang="en-GB" altLang="en-US" b="1" dirty="0">
              <a:solidFill>
                <a:srgbClr val="C00000"/>
              </a:solidFill>
            </a:endParaRPr>
          </a:p>
        </p:txBody>
      </p:sp>
      <p:sp>
        <p:nvSpPr>
          <p:cNvPr id="18" name="Oval 12"/>
          <p:cNvSpPr>
            <a:spLocks noChangeArrowheads="1"/>
          </p:cNvSpPr>
          <p:nvPr/>
        </p:nvSpPr>
        <p:spPr bwMode="auto">
          <a:xfrm>
            <a:off x="5422900" y="4013200"/>
            <a:ext cx="646113" cy="341313"/>
          </a:xfrm>
          <a:prstGeom prst="ellipse">
            <a:avLst/>
          </a:prstGeom>
          <a:noFill/>
          <a:ln w="19050" algn="ctr">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US" altLang="en-US"/>
          </a:p>
        </p:txBody>
      </p:sp>
      <p:cxnSp>
        <p:nvCxnSpPr>
          <p:cNvPr id="20" name="Curved Connector 13"/>
          <p:cNvCxnSpPr>
            <a:cxnSpLocks noChangeShapeType="1"/>
            <a:stCxn id="23" idx="3"/>
            <a:endCxn id="18" idx="2"/>
          </p:cNvCxnSpPr>
          <p:nvPr/>
        </p:nvCxnSpPr>
        <p:spPr bwMode="auto">
          <a:xfrm flipV="1">
            <a:off x="4666851" y="4183857"/>
            <a:ext cx="756049" cy="363131"/>
          </a:xfrm>
          <a:prstGeom prst="curvedConnector3">
            <a:avLst>
              <a:gd name="adj1" fmla="val 50000"/>
            </a:avLst>
          </a:prstGeom>
          <a:noFill/>
          <a:ln w="1905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14"/>
          <p:cNvSpPr txBox="1">
            <a:spLocks noChangeArrowheads="1"/>
          </p:cNvSpPr>
          <p:nvPr/>
        </p:nvSpPr>
        <p:spPr bwMode="auto">
          <a:xfrm>
            <a:off x="3427014" y="4408488"/>
            <a:ext cx="12398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r>
              <a:rPr lang="fr-BE" altLang="en-US" b="1" dirty="0" smtClean="0">
                <a:solidFill>
                  <a:srgbClr val="C00000"/>
                </a:solidFill>
              </a:rPr>
              <a:t>agriculture</a:t>
            </a:r>
            <a:endParaRPr lang="en-GB" altLang="en-US" b="1" dirty="0">
              <a:solidFill>
                <a:srgbClr val="C00000"/>
              </a:solidFill>
            </a:endParaRPr>
          </a:p>
        </p:txBody>
      </p:sp>
      <p:sp>
        <p:nvSpPr>
          <p:cNvPr id="26" name="Oval 12"/>
          <p:cNvSpPr>
            <a:spLocks noChangeArrowheads="1"/>
          </p:cNvSpPr>
          <p:nvPr/>
        </p:nvSpPr>
        <p:spPr bwMode="auto">
          <a:xfrm>
            <a:off x="5424487" y="2001540"/>
            <a:ext cx="646113" cy="341313"/>
          </a:xfrm>
          <a:prstGeom prst="ellipse">
            <a:avLst/>
          </a:prstGeom>
          <a:noFill/>
          <a:ln w="19050" algn="ctr">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US" altLang="en-US"/>
          </a:p>
        </p:txBody>
      </p:sp>
      <p:cxnSp>
        <p:nvCxnSpPr>
          <p:cNvPr id="27" name="Curved Connector 13"/>
          <p:cNvCxnSpPr>
            <a:cxnSpLocks noChangeShapeType="1"/>
            <a:stCxn id="26" idx="7"/>
          </p:cNvCxnSpPr>
          <p:nvPr/>
        </p:nvCxnSpPr>
        <p:spPr bwMode="auto">
          <a:xfrm rot="5400000" flipH="1" flipV="1">
            <a:off x="6105604" y="1756325"/>
            <a:ext cx="165574" cy="424824"/>
          </a:xfrm>
          <a:prstGeom prst="curvedConnector2">
            <a:avLst/>
          </a:prstGeom>
          <a:noFill/>
          <a:ln w="1905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14"/>
          <p:cNvSpPr txBox="1">
            <a:spLocks noChangeArrowheads="1"/>
          </p:cNvSpPr>
          <p:nvPr/>
        </p:nvSpPr>
        <p:spPr bwMode="auto">
          <a:xfrm>
            <a:off x="6345237" y="1746724"/>
            <a:ext cx="1912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fr-BE" altLang="en-US" b="1" dirty="0" err="1" smtClean="0">
                <a:solidFill>
                  <a:srgbClr val="C00000"/>
                </a:solidFill>
              </a:rPr>
              <a:t>trade</a:t>
            </a:r>
            <a:r>
              <a:rPr lang="fr-BE" altLang="en-US" b="1" dirty="0" smtClean="0">
                <a:solidFill>
                  <a:srgbClr val="C00000"/>
                </a:solidFill>
              </a:rPr>
              <a:t> facilitation</a:t>
            </a:r>
            <a:endParaRPr lang="en-GB" altLang="en-US" b="1" dirty="0">
              <a:solidFill>
                <a:srgbClr val="C00000"/>
              </a:solidFill>
            </a:endParaRPr>
          </a:p>
        </p:txBody>
      </p:sp>
      <p:cxnSp>
        <p:nvCxnSpPr>
          <p:cNvPr id="31" name="Curved Connector 13"/>
          <p:cNvCxnSpPr>
            <a:cxnSpLocks noChangeShapeType="1"/>
          </p:cNvCxnSpPr>
          <p:nvPr/>
        </p:nvCxnSpPr>
        <p:spPr bwMode="auto">
          <a:xfrm rot="5400000" flipH="1" flipV="1">
            <a:off x="5135490" y="1677431"/>
            <a:ext cx="748187" cy="2"/>
          </a:xfrm>
          <a:prstGeom prst="curvedConnector3">
            <a:avLst>
              <a:gd name="adj1" fmla="val 50000"/>
            </a:avLst>
          </a:prstGeom>
          <a:noFill/>
          <a:ln w="1905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14"/>
          <p:cNvSpPr txBox="1">
            <a:spLocks noChangeArrowheads="1"/>
          </p:cNvSpPr>
          <p:nvPr/>
        </p:nvSpPr>
        <p:spPr bwMode="auto">
          <a:xfrm>
            <a:off x="4836318" y="997764"/>
            <a:ext cx="1912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fr-BE" altLang="en-US" b="1" dirty="0" err="1" smtClean="0">
                <a:solidFill>
                  <a:srgbClr val="C00000"/>
                </a:solidFill>
              </a:rPr>
              <a:t>trade</a:t>
            </a:r>
            <a:r>
              <a:rPr lang="fr-BE" altLang="en-US" b="1" dirty="0" smtClean="0">
                <a:solidFill>
                  <a:srgbClr val="C00000"/>
                </a:solidFill>
              </a:rPr>
              <a:t> </a:t>
            </a:r>
            <a:r>
              <a:rPr lang="fr-BE" altLang="en-US" b="1" dirty="0" err="1" smtClean="0">
                <a:solidFill>
                  <a:srgbClr val="C00000"/>
                </a:solidFill>
              </a:rPr>
              <a:t>policy</a:t>
            </a:r>
            <a:endParaRPr lang="en-GB" altLang="en-US" b="1" dirty="0">
              <a:solidFill>
                <a:srgbClr val="C00000"/>
              </a:solidFill>
            </a:endParaRPr>
          </a:p>
        </p:txBody>
      </p:sp>
      <p:sp>
        <p:nvSpPr>
          <p:cNvPr id="3" name="Rectangle 2"/>
          <p:cNvSpPr/>
          <p:nvPr/>
        </p:nvSpPr>
        <p:spPr>
          <a:xfrm>
            <a:off x="5388768" y="6115050"/>
            <a:ext cx="2507457" cy="3422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Oval 20"/>
          <p:cNvSpPr>
            <a:spLocks noChangeArrowheads="1"/>
          </p:cNvSpPr>
          <p:nvPr/>
        </p:nvSpPr>
        <p:spPr bwMode="auto">
          <a:xfrm>
            <a:off x="6870700" y="3225800"/>
            <a:ext cx="646113" cy="341313"/>
          </a:xfrm>
          <a:prstGeom prst="ellipse">
            <a:avLst/>
          </a:prstGeom>
          <a:noFill/>
          <a:ln w="19050" algn="ctr">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US" altLang="en-US"/>
          </a:p>
        </p:txBody>
      </p:sp>
      <p:cxnSp>
        <p:nvCxnSpPr>
          <p:cNvPr id="22" name="Curved Connector 21"/>
          <p:cNvCxnSpPr>
            <a:cxnSpLocks noChangeShapeType="1"/>
            <a:stCxn id="21" idx="6"/>
            <a:endCxn id="24" idx="1"/>
          </p:cNvCxnSpPr>
          <p:nvPr/>
        </p:nvCxnSpPr>
        <p:spPr bwMode="auto">
          <a:xfrm flipV="1">
            <a:off x="7516813" y="3299156"/>
            <a:ext cx="468311" cy="97301"/>
          </a:xfrm>
          <a:prstGeom prst="curvedConnector3">
            <a:avLst>
              <a:gd name="adj1" fmla="val 29566"/>
            </a:avLst>
          </a:prstGeom>
          <a:noFill/>
          <a:ln w="1905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p:cNvSpPr txBox="1">
            <a:spLocks noChangeArrowheads="1"/>
          </p:cNvSpPr>
          <p:nvPr/>
        </p:nvSpPr>
        <p:spPr bwMode="auto">
          <a:xfrm>
            <a:off x="7985124" y="3160656"/>
            <a:ext cx="892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fr-BE" altLang="en-US" b="1" dirty="0" err="1" smtClean="0">
                <a:solidFill>
                  <a:srgbClr val="C00000"/>
                </a:solidFill>
              </a:rPr>
              <a:t>energy</a:t>
            </a:r>
            <a:endParaRPr lang="en-GB" altLang="en-US" b="1" dirty="0">
              <a:solidFill>
                <a:srgbClr val="C00000"/>
              </a:solidFill>
            </a:endParaRPr>
          </a:p>
        </p:txBody>
      </p:sp>
      <p:sp>
        <p:nvSpPr>
          <p:cNvPr id="28" name="Oval 12"/>
          <p:cNvSpPr>
            <a:spLocks noChangeArrowheads="1"/>
          </p:cNvSpPr>
          <p:nvPr/>
        </p:nvSpPr>
        <p:spPr bwMode="auto">
          <a:xfrm>
            <a:off x="5422900" y="3232150"/>
            <a:ext cx="646113" cy="341313"/>
          </a:xfrm>
          <a:prstGeom prst="ellipse">
            <a:avLst/>
          </a:prstGeom>
          <a:noFill/>
          <a:ln w="19050" algn="ctr">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US" altLang="en-US"/>
          </a:p>
        </p:txBody>
      </p:sp>
      <p:cxnSp>
        <p:nvCxnSpPr>
          <p:cNvPr id="29" name="Curved Connector 13"/>
          <p:cNvCxnSpPr>
            <a:cxnSpLocks noChangeShapeType="1"/>
            <a:stCxn id="32" idx="2"/>
            <a:endCxn id="28" idx="2"/>
          </p:cNvCxnSpPr>
          <p:nvPr/>
        </p:nvCxnSpPr>
        <p:spPr bwMode="auto">
          <a:xfrm rot="16200000" flipH="1">
            <a:off x="4748212" y="2728118"/>
            <a:ext cx="304007" cy="1045369"/>
          </a:xfrm>
          <a:prstGeom prst="curvedConnector2">
            <a:avLst/>
          </a:prstGeom>
          <a:noFill/>
          <a:ln w="1905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14"/>
          <p:cNvSpPr txBox="1">
            <a:spLocks noChangeArrowheads="1"/>
          </p:cNvSpPr>
          <p:nvPr/>
        </p:nvSpPr>
        <p:spPr bwMode="auto">
          <a:xfrm>
            <a:off x="3729037" y="2822575"/>
            <a:ext cx="1296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r>
              <a:rPr lang="fr-BE" altLang="en-US" b="1" dirty="0" smtClean="0">
                <a:solidFill>
                  <a:srgbClr val="C00000"/>
                </a:solidFill>
              </a:rPr>
              <a:t>transport</a:t>
            </a:r>
            <a:endParaRPr lang="en-GB" altLang="en-US" b="1" dirty="0">
              <a:solidFill>
                <a:srgbClr val="C00000"/>
              </a:solidFill>
            </a:endParaRPr>
          </a:p>
        </p:txBody>
      </p:sp>
      <p:sp>
        <p:nvSpPr>
          <p:cNvPr id="33" name="Oval 12"/>
          <p:cNvSpPr>
            <a:spLocks noChangeArrowheads="1"/>
          </p:cNvSpPr>
          <p:nvPr/>
        </p:nvSpPr>
        <p:spPr bwMode="auto">
          <a:xfrm>
            <a:off x="5403850" y="3698875"/>
            <a:ext cx="646113" cy="341313"/>
          </a:xfrm>
          <a:prstGeom prst="ellipse">
            <a:avLst/>
          </a:prstGeom>
          <a:noFill/>
          <a:ln w="19050" algn="ctr">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US" altLang="en-US"/>
          </a:p>
        </p:txBody>
      </p:sp>
      <p:cxnSp>
        <p:nvCxnSpPr>
          <p:cNvPr id="34" name="Curved Connector 13"/>
          <p:cNvCxnSpPr>
            <a:cxnSpLocks noChangeShapeType="1"/>
            <a:stCxn id="35" idx="3"/>
            <a:endCxn id="33" idx="2"/>
          </p:cNvCxnSpPr>
          <p:nvPr/>
        </p:nvCxnSpPr>
        <p:spPr bwMode="auto">
          <a:xfrm flipV="1">
            <a:off x="4745038" y="3869532"/>
            <a:ext cx="658812" cy="358368"/>
          </a:xfrm>
          <a:prstGeom prst="curvedConnector3">
            <a:avLst>
              <a:gd name="adj1" fmla="val 50000"/>
            </a:avLst>
          </a:prstGeom>
          <a:noFill/>
          <a:ln w="1905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14"/>
          <p:cNvSpPr txBox="1">
            <a:spLocks noChangeArrowheads="1"/>
          </p:cNvSpPr>
          <p:nvPr/>
        </p:nvSpPr>
        <p:spPr bwMode="auto">
          <a:xfrm>
            <a:off x="2933700" y="4089400"/>
            <a:ext cx="18113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r>
              <a:rPr lang="fr-BE" altLang="en-US" b="1" dirty="0" err="1" smtClean="0">
                <a:solidFill>
                  <a:srgbClr val="C00000"/>
                </a:solidFill>
              </a:rPr>
              <a:t>financial</a:t>
            </a:r>
            <a:r>
              <a:rPr lang="fr-BE" altLang="en-US" b="1" dirty="0" smtClean="0">
                <a:solidFill>
                  <a:srgbClr val="C00000"/>
                </a:solidFill>
              </a:rPr>
              <a:t> services</a:t>
            </a:r>
            <a:endParaRPr lang="en-GB" altLang="en-US" b="1" dirty="0">
              <a:solidFill>
                <a:srgbClr val="C00000"/>
              </a:solidFill>
            </a:endParaRPr>
          </a:p>
        </p:txBody>
      </p:sp>
      <p:sp>
        <p:nvSpPr>
          <p:cNvPr id="38" name="Oval 37"/>
          <p:cNvSpPr>
            <a:spLocks noChangeArrowheads="1"/>
          </p:cNvSpPr>
          <p:nvPr/>
        </p:nvSpPr>
        <p:spPr bwMode="auto">
          <a:xfrm>
            <a:off x="6146800" y="4044950"/>
            <a:ext cx="646113" cy="341313"/>
          </a:xfrm>
          <a:prstGeom prst="ellipse">
            <a:avLst/>
          </a:prstGeom>
          <a:noFill/>
          <a:ln w="19050" algn="ctr">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US" altLang="en-US"/>
          </a:p>
        </p:txBody>
      </p:sp>
      <p:cxnSp>
        <p:nvCxnSpPr>
          <p:cNvPr id="39" name="Curved Connector 38"/>
          <p:cNvCxnSpPr>
            <a:cxnSpLocks noChangeShapeType="1"/>
            <a:stCxn id="38" idx="6"/>
            <a:endCxn id="40" idx="1"/>
          </p:cNvCxnSpPr>
          <p:nvPr/>
        </p:nvCxnSpPr>
        <p:spPr bwMode="auto">
          <a:xfrm>
            <a:off x="6792913" y="4215607"/>
            <a:ext cx="976201" cy="174867"/>
          </a:xfrm>
          <a:prstGeom prst="curvedConnector3">
            <a:avLst>
              <a:gd name="adj1" fmla="val 10790"/>
            </a:avLst>
          </a:prstGeom>
          <a:noFill/>
          <a:ln w="1905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a:spLocks noChangeArrowheads="1"/>
          </p:cNvSpPr>
          <p:nvPr/>
        </p:nvSpPr>
        <p:spPr bwMode="auto">
          <a:xfrm>
            <a:off x="7769114" y="4251974"/>
            <a:ext cx="9781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fr-BE" altLang="en-US" b="1" dirty="0" err="1" smtClean="0">
                <a:solidFill>
                  <a:srgbClr val="C00000"/>
                </a:solidFill>
              </a:rPr>
              <a:t>fishing</a:t>
            </a:r>
            <a:endParaRPr lang="en-GB" altLang="en-US" b="1" dirty="0">
              <a:solidFill>
                <a:srgbClr val="C00000"/>
              </a:solidFill>
            </a:endParaRPr>
          </a:p>
        </p:txBody>
      </p:sp>
      <p:sp>
        <p:nvSpPr>
          <p:cNvPr id="41" name="Oval 12"/>
          <p:cNvSpPr>
            <a:spLocks noChangeArrowheads="1"/>
          </p:cNvSpPr>
          <p:nvPr/>
        </p:nvSpPr>
        <p:spPr bwMode="auto">
          <a:xfrm>
            <a:off x="5413375" y="4664075"/>
            <a:ext cx="646113" cy="341313"/>
          </a:xfrm>
          <a:prstGeom prst="ellipse">
            <a:avLst/>
          </a:prstGeom>
          <a:noFill/>
          <a:ln w="19050" algn="ctr">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US" altLang="en-US"/>
          </a:p>
        </p:txBody>
      </p:sp>
      <p:cxnSp>
        <p:nvCxnSpPr>
          <p:cNvPr id="42" name="Curved Connector 13"/>
          <p:cNvCxnSpPr>
            <a:cxnSpLocks noChangeShapeType="1"/>
            <a:stCxn id="43" idx="3"/>
            <a:endCxn id="41" idx="2"/>
          </p:cNvCxnSpPr>
          <p:nvPr/>
        </p:nvCxnSpPr>
        <p:spPr bwMode="auto">
          <a:xfrm flipV="1">
            <a:off x="4449762" y="4834732"/>
            <a:ext cx="963613" cy="17453"/>
          </a:xfrm>
          <a:prstGeom prst="curvedConnector3">
            <a:avLst>
              <a:gd name="adj1" fmla="val 50000"/>
            </a:avLst>
          </a:prstGeom>
          <a:noFill/>
          <a:ln w="1905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14"/>
          <p:cNvSpPr txBox="1">
            <a:spLocks noChangeArrowheads="1"/>
          </p:cNvSpPr>
          <p:nvPr/>
        </p:nvSpPr>
        <p:spPr bwMode="auto">
          <a:xfrm>
            <a:off x="3514725" y="4713685"/>
            <a:ext cx="9350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r>
              <a:rPr lang="fr-BE" altLang="en-US" b="1" dirty="0" err="1" smtClean="0">
                <a:solidFill>
                  <a:srgbClr val="C00000"/>
                </a:solidFill>
              </a:rPr>
              <a:t>tourism</a:t>
            </a:r>
            <a:endParaRPr lang="en-GB" altLang="en-US" b="1" dirty="0">
              <a:solidFill>
                <a:srgbClr val="C00000"/>
              </a:solidFill>
            </a:endParaRPr>
          </a:p>
        </p:txBody>
      </p:sp>
      <p:sp>
        <p:nvSpPr>
          <p:cNvPr id="57" name="Oval 56"/>
          <p:cNvSpPr>
            <a:spLocks noChangeArrowheads="1"/>
          </p:cNvSpPr>
          <p:nvPr/>
        </p:nvSpPr>
        <p:spPr bwMode="auto">
          <a:xfrm>
            <a:off x="6907692" y="4037787"/>
            <a:ext cx="646113" cy="291326"/>
          </a:xfrm>
          <a:prstGeom prst="ellipse">
            <a:avLst/>
          </a:prstGeom>
          <a:noFill/>
          <a:ln w="19050" algn="ctr">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US" altLang="en-US"/>
          </a:p>
        </p:txBody>
      </p:sp>
      <p:cxnSp>
        <p:nvCxnSpPr>
          <p:cNvPr id="58" name="Curved Connector 57"/>
          <p:cNvCxnSpPr>
            <a:cxnSpLocks noChangeShapeType="1"/>
            <a:stCxn id="57" idx="6"/>
            <a:endCxn id="59" idx="1"/>
          </p:cNvCxnSpPr>
          <p:nvPr/>
        </p:nvCxnSpPr>
        <p:spPr bwMode="auto">
          <a:xfrm flipV="1">
            <a:off x="7553805" y="4134810"/>
            <a:ext cx="251900" cy="48640"/>
          </a:xfrm>
          <a:prstGeom prst="curvedConnector3">
            <a:avLst>
              <a:gd name="adj1" fmla="val 50000"/>
            </a:avLst>
          </a:prstGeom>
          <a:noFill/>
          <a:ln w="1905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TextBox 58"/>
          <p:cNvSpPr txBox="1">
            <a:spLocks noChangeArrowheads="1"/>
          </p:cNvSpPr>
          <p:nvPr/>
        </p:nvSpPr>
        <p:spPr bwMode="auto">
          <a:xfrm>
            <a:off x="7805705" y="3996697"/>
            <a:ext cx="104786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fr-BE" altLang="en-US" b="1" dirty="0" err="1" smtClean="0">
                <a:solidFill>
                  <a:srgbClr val="C00000"/>
                </a:solidFill>
              </a:rPr>
              <a:t>forestry</a:t>
            </a:r>
            <a:endParaRPr lang="en-GB" altLang="en-US" b="1" dirty="0">
              <a:solidFill>
                <a:srgbClr val="C00000"/>
              </a:solidFill>
            </a:endParaRPr>
          </a:p>
        </p:txBody>
      </p:sp>
      <p:sp>
        <p:nvSpPr>
          <p:cNvPr id="61" name="Rectangle 60"/>
          <p:cNvSpPr/>
          <p:nvPr/>
        </p:nvSpPr>
        <p:spPr>
          <a:xfrm>
            <a:off x="6070600" y="4713685"/>
            <a:ext cx="1501775" cy="254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p:cNvSpPr txBox="1"/>
          <p:nvPr/>
        </p:nvSpPr>
        <p:spPr>
          <a:xfrm>
            <a:off x="482571" y="351433"/>
            <a:ext cx="2140744" cy="646331"/>
          </a:xfrm>
          <a:prstGeom prst="rect">
            <a:avLst/>
          </a:prstGeom>
          <a:noFill/>
          <a:ln>
            <a:solidFill>
              <a:srgbClr val="FFFF00"/>
            </a:solidFill>
          </a:ln>
          <a:effectLst>
            <a:glow rad="228600">
              <a:schemeClr val="accent5">
                <a:satMod val="175000"/>
                <a:alpha val="40000"/>
              </a:schemeClr>
            </a:glow>
          </a:effectLst>
        </p:spPr>
        <p:txBody>
          <a:bodyPr wrap="square" rtlCol="0">
            <a:spAutoFit/>
          </a:bodyPr>
          <a:lstStyle/>
          <a:p>
            <a:pPr algn="ctr"/>
            <a:r>
              <a:rPr lang="fr-BE" dirty="0" smtClean="0">
                <a:solidFill>
                  <a:schemeClr val="accent4">
                    <a:lumMod val="50000"/>
                  </a:schemeClr>
                </a:solidFill>
              </a:rPr>
              <a:t>In total, </a:t>
            </a:r>
            <a:r>
              <a:rPr lang="fr-BE" dirty="0" err="1" smtClean="0">
                <a:solidFill>
                  <a:schemeClr val="accent4">
                    <a:lumMod val="50000"/>
                  </a:schemeClr>
                </a:solidFill>
              </a:rPr>
              <a:t>nearly</a:t>
            </a:r>
            <a:r>
              <a:rPr lang="fr-BE" dirty="0" smtClean="0">
                <a:solidFill>
                  <a:schemeClr val="accent4">
                    <a:lumMod val="50000"/>
                  </a:schemeClr>
                </a:solidFill>
              </a:rPr>
              <a:t> </a:t>
            </a:r>
          </a:p>
          <a:p>
            <a:pPr algn="ctr"/>
            <a:r>
              <a:rPr lang="fr-BE" dirty="0" smtClean="0">
                <a:solidFill>
                  <a:schemeClr val="accent4">
                    <a:lumMod val="50000"/>
                  </a:schemeClr>
                </a:solidFill>
              </a:rPr>
              <a:t>100 DAC codes</a:t>
            </a:r>
            <a:endParaRPr lang="en-GB" dirty="0">
              <a:solidFill>
                <a:schemeClr val="accent4">
                  <a:lumMod val="50000"/>
                </a:schemeClr>
              </a:solidFill>
            </a:endParaRPr>
          </a:p>
        </p:txBody>
      </p:sp>
      <p:sp>
        <p:nvSpPr>
          <p:cNvPr id="45" name="Oval 20"/>
          <p:cNvSpPr>
            <a:spLocks noChangeArrowheads="1"/>
          </p:cNvSpPr>
          <p:nvPr/>
        </p:nvSpPr>
        <p:spPr bwMode="auto">
          <a:xfrm>
            <a:off x="6146800" y="3225800"/>
            <a:ext cx="646113" cy="341313"/>
          </a:xfrm>
          <a:prstGeom prst="ellipse">
            <a:avLst/>
          </a:prstGeom>
          <a:noFill/>
          <a:ln w="19050" algn="ctr">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US" altLang="en-US"/>
          </a:p>
        </p:txBody>
      </p:sp>
      <p:cxnSp>
        <p:nvCxnSpPr>
          <p:cNvPr id="46" name="Curved Connector 21"/>
          <p:cNvCxnSpPr>
            <a:cxnSpLocks noChangeShapeType="1"/>
            <a:stCxn id="45" idx="4"/>
            <a:endCxn id="47" idx="1"/>
          </p:cNvCxnSpPr>
          <p:nvPr/>
        </p:nvCxnSpPr>
        <p:spPr bwMode="auto">
          <a:xfrm rot="16200000" flipH="1">
            <a:off x="6927093" y="3109877"/>
            <a:ext cx="65809" cy="980280"/>
          </a:xfrm>
          <a:prstGeom prst="curvedConnector2">
            <a:avLst/>
          </a:prstGeom>
          <a:noFill/>
          <a:ln w="1905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Box 23"/>
          <p:cNvSpPr txBox="1">
            <a:spLocks noChangeArrowheads="1"/>
          </p:cNvSpPr>
          <p:nvPr/>
        </p:nvSpPr>
        <p:spPr bwMode="auto">
          <a:xfrm>
            <a:off x="7450137" y="3494422"/>
            <a:ext cx="10559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fr-BE" altLang="en-US" b="1" dirty="0" err="1" smtClean="0">
                <a:solidFill>
                  <a:srgbClr val="C00000"/>
                </a:solidFill>
              </a:rPr>
              <a:t>telecom</a:t>
            </a:r>
            <a:endParaRPr lang="en-GB" altLang="en-US" b="1" dirty="0">
              <a:solidFill>
                <a:srgbClr val="C00000"/>
              </a:solidFill>
            </a:endParaRPr>
          </a:p>
        </p:txBody>
      </p:sp>
      <p:sp>
        <p:nvSpPr>
          <p:cNvPr id="8" name="TextBox 7"/>
          <p:cNvSpPr txBox="1">
            <a:spLocks noChangeArrowheads="1"/>
          </p:cNvSpPr>
          <p:nvPr/>
        </p:nvSpPr>
        <p:spPr bwMode="auto">
          <a:xfrm>
            <a:off x="6207979" y="4983065"/>
            <a:ext cx="95499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fr-BE" altLang="en-US" b="1" dirty="0" err="1">
                <a:solidFill>
                  <a:srgbClr val="C00000"/>
                </a:solidFill>
              </a:rPr>
              <a:t>i</a:t>
            </a:r>
            <a:r>
              <a:rPr lang="fr-BE" altLang="en-US" b="1" dirty="0" err="1" smtClean="0">
                <a:solidFill>
                  <a:srgbClr val="C00000"/>
                </a:solidFill>
              </a:rPr>
              <a:t>ndustry</a:t>
            </a:r>
            <a:endParaRPr lang="en-GB" altLang="en-US" b="1" dirty="0">
              <a:solidFill>
                <a:srgbClr val="C00000"/>
              </a:solidFill>
            </a:endParaRPr>
          </a:p>
        </p:txBody>
      </p:sp>
      <p:cxnSp>
        <p:nvCxnSpPr>
          <p:cNvPr id="7" name="Curved Connector 6"/>
          <p:cNvCxnSpPr>
            <a:cxnSpLocks noChangeShapeType="1"/>
            <a:stCxn id="2" idx="6"/>
            <a:endCxn id="8" idx="1"/>
          </p:cNvCxnSpPr>
          <p:nvPr/>
        </p:nvCxnSpPr>
        <p:spPr bwMode="auto">
          <a:xfrm>
            <a:off x="6070600" y="4507707"/>
            <a:ext cx="137379" cy="614264"/>
          </a:xfrm>
          <a:prstGeom prst="curvedConnector3">
            <a:avLst>
              <a:gd name="adj1" fmla="val 50000"/>
            </a:avLst>
          </a:prstGeom>
          <a:noFill/>
          <a:ln w="1905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Oval 37"/>
          <p:cNvSpPr>
            <a:spLocks noChangeArrowheads="1"/>
          </p:cNvSpPr>
          <p:nvPr/>
        </p:nvSpPr>
        <p:spPr bwMode="auto">
          <a:xfrm>
            <a:off x="6167287" y="4376331"/>
            <a:ext cx="646113" cy="341313"/>
          </a:xfrm>
          <a:prstGeom prst="ellipse">
            <a:avLst/>
          </a:prstGeom>
          <a:noFill/>
          <a:ln w="19050" algn="ctr">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US" altLang="en-US"/>
          </a:p>
        </p:txBody>
      </p:sp>
      <p:cxnSp>
        <p:nvCxnSpPr>
          <p:cNvPr id="72" name="Curved Connector 38"/>
          <p:cNvCxnSpPr>
            <a:cxnSpLocks noChangeShapeType="1"/>
            <a:stCxn id="71" idx="4"/>
            <a:endCxn id="73" idx="1"/>
          </p:cNvCxnSpPr>
          <p:nvPr/>
        </p:nvCxnSpPr>
        <p:spPr bwMode="auto">
          <a:xfrm rot="16200000" flipH="1">
            <a:off x="6510895" y="4697092"/>
            <a:ext cx="155692" cy="196795"/>
          </a:xfrm>
          <a:prstGeom prst="curvedConnector2">
            <a:avLst/>
          </a:prstGeom>
          <a:noFill/>
          <a:ln w="1905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TextBox 39"/>
          <p:cNvSpPr txBox="1">
            <a:spLocks noChangeArrowheads="1"/>
          </p:cNvSpPr>
          <p:nvPr/>
        </p:nvSpPr>
        <p:spPr bwMode="auto">
          <a:xfrm>
            <a:off x="6687139" y="4735223"/>
            <a:ext cx="92573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fr-BE" altLang="en-US" b="1" dirty="0" err="1" smtClean="0">
                <a:solidFill>
                  <a:srgbClr val="C00000"/>
                </a:solidFill>
              </a:rPr>
              <a:t>mining</a:t>
            </a:r>
            <a:endParaRPr lang="en-GB" altLang="en-US" b="1" dirty="0">
              <a:solidFill>
                <a:srgbClr val="C00000"/>
              </a:solidFill>
            </a:endParaRPr>
          </a:p>
        </p:txBody>
      </p:sp>
      <p:sp>
        <p:nvSpPr>
          <p:cNvPr id="76" name="Oval 37"/>
          <p:cNvSpPr>
            <a:spLocks noChangeArrowheads="1"/>
          </p:cNvSpPr>
          <p:nvPr/>
        </p:nvSpPr>
        <p:spPr bwMode="auto">
          <a:xfrm>
            <a:off x="6904502" y="4390503"/>
            <a:ext cx="646113" cy="305618"/>
          </a:xfrm>
          <a:prstGeom prst="ellipse">
            <a:avLst/>
          </a:prstGeom>
          <a:noFill/>
          <a:ln w="19050" algn="ctr">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US" altLang="en-US"/>
          </a:p>
        </p:txBody>
      </p:sp>
      <p:cxnSp>
        <p:nvCxnSpPr>
          <p:cNvPr id="77" name="Curved Connector 38"/>
          <p:cNvCxnSpPr>
            <a:cxnSpLocks noChangeShapeType="1"/>
            <a:stCxn id="76" idx="5"/>
            <a:endCxn id="78" idx="1"/>
          </p:cNvCxnSpPr>
          <p:nvPr/>
        </p:nvCxnSpPr>
        <p:spPr bwMode="auto">
          <a:xfrm rot="16200000" flipH="1">
            <a:off x="7512584" y="4594773"/>
            <a:ext cx="130200" cy="243381"/>
          </a:xfrm>
          <a:prstGeom prst="curvedConnector2">
            <a:avLst/>
          </a:prstGeom>
          <a:noFill/>
          <a:ln w="1905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TextBox 39"/>
          <p:cNvSpPr txBox="1">
            <a:spLocks noChangeArrowheads="1"/>
          </p:cNvSpPr>
          <p:nvPr/>
        </p:nvSpPr>
        <p:spPr bwMode="auto">
          <a:xfrm>
            <a:off x="7699375" y="4643064"/>
            <a:ext cx="1444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fr-BE" altLang="en-US" b="1" dirty="0" smtClean="0">
                <a:solidFill>
                  <a:srgbClr val="C00000"/>
                </a:solidFill>
              </a:rPr>
              <a:t>construction</a:t>
            </a:r>
            <a:endParaRPr lang="en-GB" altLang="en-US" b="1" dirty="0">
              <a:solidFill>
                <a:srgbClr val="C00000"/>
              </a:solidFill>
            </a:endParaRPr>
          </a:p>
        </p:txBody>
      </p:sp>
      <p:sp>
        <p:nvSpPr>
          <p:cNvPr id="94" name="Rectangle 93"/>
          <p:cNvSpPr/>
          <p:nvPr/>
        </p:nvSpPr>
        <p:spPr>
          <a:xfrm>
            <a:off x="1584842" y="2530548"/>
            <a:ext cx="7324356" cy="673388"/>
          </a:xfrm>
          <a:prstGeom prst="rect">
            <a:avLst/>
          </a:prstGeom>
          <a:solidFill>
            <a:srgbClr val="EEB60F">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5" name="Rectangle 94"/>
          <p:cNvSpPr/>
          <p:nvPr/>
        </p:nvSpPr>
        <p:spPr>
          <a:xfrm>
            <a:off x="1574209" y="3730774"/>
            <a:ext cx="7356255" cy="1237791"/>
          </a:xfrm>
          <a:prstGeom prst="rect">
            <a:avLst/>
          </a:prstGeom>
          <a:solidFill>
            <a:srgbClr val="EEB60F">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2856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1" nodeType="clickEffect">
                                  <p:stCondLst>
                                    <p:cond delay="0"/>
                                  </p:stCondLst>
                                  <p:childTnLst>
                                    <p:set>
                                      <p:cBhvr>
                                        <p:cTn id="108" dur="1" fill="hold">
                                          <p:stCondLst>
                                            <p:cond delay="0"/>
                                          </p:stCondLst>
                                        </p:cTn>
                                        <p:tgtEl>
                                          <p:spTgt spid="1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4"/>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15"/>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0"/>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3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8"/>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9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95"/>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3" presetClass="exit" presetSubtype="10" fill="hold" grpId="1" nodeType="clickEffect">
                                  <p:stCondLst>
                                    <p:cond delay="0"/>
                                  </p:stCondLst>
                                  <p:childTnLst>
                                    <p:animEffect transition="out" filter="blinds(horizontal)">
                                      <p:cBhvr>
                                        <p:cTn id="138" dur="500"/>
                                        <p:tgtEl>
                                          <p:spTgt spid="94"/>
                                        </p:tgtEl>
                                      </p:cBhvr>
                                    </p:animEffect>
                                    <p:set>
                                      <p:cBhvr>
                                        <p:cTn id="139" dur="1" fill="hold">
                                          <p:stCondLst>
                                            <p:cond delay="499"/>
                                          </p:stCondLst>
                                        </p:cTn>
                                        <p:tgtEl>
                                          <p:spTgt spid="94"/>
                                        </p:tgtEl>
                                        <p:attrNameLst>
                                          <p:attrName>style.visibility</p:attrName>
                                        </p:attrNameLst>
                                      </p:cBhvr>
                                      <p:to>
                                        <p:strVal val="hidden"/>
                                      </p:to>
                                    </p:set>
                                  </p:childTnLst>
                                </p:cTn>
                              </p:par>
                              <p:par>
                                <p:cTn id="140" presetID="3" presetClass="exit" presetSubtype="10" fill="hold" grpId="1" nodeType="withEffect">
                                  <p:stCondLst>
                                    <p:cond delay="0"/>
                                  </p:stCondLst>
                                  <p:childTnLst>
                                    <p:animEffect transition="out" filter="blinds(horizontal)">
                                      <p:cBhvr>
                                        <p:cTn id="141" dur="500"/>
                                        <p:tgtEl>
                                          <p:spTgt spid="95"/>
                                        </p:tgtEl>
                                      </p:cBhvr>
                                    </p:animEffect>
                                    <p:set>
                                      <p:cBhvr>
                                        <p:cTn id="142" dur="1" fill="hold">
                                          <p:stCondLst>
                                            <p:cond delay="499"/>
                                          </p:stCondLst>
                                        </p:cTn>
                                        <p:tgtEl>
                                          <p:spTgt spid="95"/>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6"/>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P spid="13" grpId="0" animBg="1"/>
      <p:bldP spid="13" grpId="1" animBg="1"/>
      <p:bldP spid="15" grpId="0"/>
      <p:bldP spid="15" grpId="1"/>
      <p:bldP spid="18" grpId="0" animBg="1"/>
      <p:bldP spid="23" grpId="0"/>
      <p:bldP spid="26" grpId="0" animBg="1"/>
      <p:bldP spid="30" grpId="0"/>
      <p:bldP spid="36" grpId="0"/>
      <p:bldP spid="21" grpId="0" animBg="1"/>
      <p:bldP spid="24" grpId="0"/>
      <p:bldP spid="28" grpId="0" animBg="1"/>
      <p:bldP spid="32" grpId="0"/>
      <p:bldP spid="33" grpId="0" animBg="1"/>
      <p:bldP spid="35" grpId="0"/>
      <p:bldP spid="38" grpId="0" animBg="1"/>
      <p:bldP spid="40" grpId="0"/>
      <p:bldP spid="41" grpId="0" animBg="1"/>
      <p:bldP spid="43" grpId="0"/>
      <p:bldP spid="57" grpId="0" animBg="1"/>
      <p:bldP spid="59" grpId="0"/>
      <p:bldP spid="10" grpId="0" animBg="1"/>
      <p:bldP spid="45" grpId="0" animBg="1"/>
      <p:bldP spid="47" grpId="0"/>
      <p:bldP spid="8" grpId="0"/>
      <p:bldP spid="71" grpId="0" animBg="1"/>
      <p:bldP spid="73" grpId="0"/>
      <p:bldP spid="76" grpId="0" animBg="1"/>
      <p:bldP spid="78" grpId="0"/>
      <p:bldP spid="94" grpId="0" animBg="1"/>
      <p:bldP spid="94" grpId="1" animBg="1"/>
      <p:bldP spid="95" grpId="0" animBg="1"/>
      <p:bldP spid="9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71450" y="2438401"/>
            <a:ext cx="2771775" cy="2667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smtClean="0">
                <a:solidFill>
                  <a:schemeClr val="accent4"/>
                </a:solidFill>
              </a:rPr>
              <a:t>The EU has </a:t>
            </a:r>
            <a:r>
              <a:rPr lang="fr-BE" dirty="0" err="1" smtClean="0">
                <a:solidFill>
                  <a:schemeClr val="accent4"/>
                </a:solidFill>
              </a:rPr>
              <a:t>concluded</a:t>
            </a:r>
            <a:r>
              <a:rPr lang="fr-BE" dirty="0" smtClean="0">
                <a:solidFill>
                  <a:schemeClr val="accent4"/>
                </a:solidFill>
              </a:rPr>
              <a:t> more </a:t>
            </a:r>
            <a:r>
              <a:rPr lang="fr-BE" b="1" dirty="0" err="1" smtClean="0">
                <a:solidFill>
                  <a:srgbClr val="FF0000"/>
                </a:solidFill>
              </a:rPr>
              <a:t>FTAs</a:t>
            </a:r>
            <a:r>
              <a:rPr lang="fr-BE" dirty="0" smtClean="0">
                <a:solidFill>
                  <a:srgbClr val="FF0000"/>
                </a:solidFill>
              </a:rPr>
              <a:t> </a:t>
            </a:r>
            <a:r>
              <a:rPr lang="fr-BE" dirty="0" err="1" smtClean="0">
                <a:solidFill>
                  <a:schemeClr val="accent4"/>
                </a:solidFill>
              </a:rPr>
              <a:t>with</a:t>
            </a:r>
            <a:r>
              <a:rPr lang="fr-BE" dirty="0" smtClean="0">
                <a:solidFill>
                  <a:schemeClr val="accent4"/>
                </a:solidFill>
              </a:rPr>
              <a:t> </a:t>
            </a:r>
            <a:r>
              <a:rPr lang="fr-BE" dirty="0" err="1" smtClean="0">
                <a:solidFill>
                  <a:schemeClr val="accent4"/>
                </a:solidFill>
              </a:rPr>
              <a:t>developing</a:t>
            </a:r>
            <a:r>
              <a:rPr lang="fr-BE" dirty="0" smtClean="0">
                <a:solidFill>
                  <a:schemeClr val="accent4"/>
                </a:solidFill>
              </a:rPr>
              <a:t> countries </a:t>
            </a:r>
            <a:r>
              <a:rPr lang="fr-BE" dirty="0" err="1" smtClean="0">
                <a:solidFill>
                  <a:schemeClr val="accent4"/>
                </a:solidFill>
              </a:rPr>
              <a:t>than</a:t>
            </a:r>
            <a:r>
              <a:rPr lang="fr-BE" dirty="0" smtClean="0">
                <a:solidFill>
                  <a:schemeClr val="accent4"/>
                </a:solidFill>
              </a:rPr>
              <a:t> </a:t>
            </a:r>
            <a:r>
              <a:rPr lang="fr-BE" dirty="0" err="1" smtClean="0">
                <a:solidFill>
                  <a:schemeClr val="accent4"/>
                </a:solidFill>
              </a:rPr>
              <a:t>ever</a:t>
            </a:r>
            <a:r>
              <a:rPr lang="fr-BE" dirty="0" smtClean="0">
                <a:solidFill>
                  <a:schemeClr val="accent4"/>
                </a:solidFill>
              </a:rPr>
              <a:t> </a:t>
            </a:r>
            <a:r>
              <a:rPr lang="fr-BE" dirty="0" err="1" smtClean="0">
                <a:solidFill>
                  <a:schemeClr val="accent4"/>
                </a:solidFill>
              </a:rPr>
              <a:t>before</a:t>
            </a:r>
            <a:endParaRPr lang="en-GB" dirty="0">
              <a:solidFill>
                <a:schemeClr val="accent4"/>
              </a:solidFill>
            </a:endParaRPr>
          </a:p>
        </p:txBody>
      </p:sp>
      <p:sp>
        <p:nvSpPr>
          <p:cNvPr id="14" name="Rectangle à coins arrondis 13"/>
          <p:cNvSpPr/>
          <p:nvPr/>
        </p:nvSpPr>
        <p:spPr>
          <a:xfrm>
            <a:off x="3190876" y="1581149"/>
            <a:ext cx="2676524" cy="4857751"/>
          </a:xfrm>
          <a:prstGeom prst="wedgeRoundRectCallout">
            <a:avLst>
              <a:gd name="adj1" fmla="val -61141"/>
              <a:gd name="adj2" fmla="val 1294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smtClean="0">
                <a:solidFill>
                  <a:schemeClr val="accent4"/>
                </a:solidFill>
              </a:rPr>
              <a:t>New </a:t>
            </a:r>
            <a:r>
              <a:rPr lang="fr-BE" dirty="0" err="1" smtClean="0">
                <a:solidFill>
                  <a:srgbClr val="FF0000"/>
                </a:solidFill>
              </a:rPr>
              <a:t>opportunities</a:t>
            </a:r>
            <a:r>
              <a:rPr lang="fr-BE" dirty="0" smtClean="0">
                <a:solidFill>
                  <a:srgbClr val="FF0000"/>
                </a:solidFill>
              </a:rPr>
              <a:t> </a:t>
            </a:r>
          </a:p>
          <a:p>
            <a:pPr algn="ctr"/>
            <a:endParaRPr lang="fr-BE" dirty="0" smtClean="0">
              <a:solidFill>
                <a:schemeClr val="accent4"/>
              </a:solidFill>
            </a:endParaRPr>
          </a:p>
          <a:p>
            <a:pPr algn="ctr"/>
            <a:endParaRPr lang="fr-BE" dirty="0">
              <a:solidFill>
                <a:schemeClr val="accent4"/>
              </a:solidFill>
            </a:endParaRPr>
          </a:p>
          <a:p>
            <a:pPr algn="ctr"/>
            <a:r>
              <a:rPr lang="fr-BE" dirty="0" smtClean="0">
                <a:solidFill>
                  <a:schemeClr val="accent4"/>
                </a:solidFill>
              </a:rPr>
              <a:t>for </a:t>
            </a:r>
            <a:r>
              <a:rPr lang="fr-BE" dirty="0" err="1" smtClean="0">
                <a:solidFill>
                  <a:srgbClr val="FF0000"/>
                </a:solidFill>
              </a:rPr>
              <a:t>Development</a:t>
            </a:r>
            <a:r>
              <a:rPr lang="fr-BE" dirty="0" smtClean="0">
                <a:solidFill>
                  <a:srgbClr val="FF0000"/>
                </a:solidFill>
              </a:rPr>
              <a:t> </a:t>
            </a:r>
            <a:r>
              <a:rPr lang="fr-BE" dirty="0" err="1" smtClean="0">
                <a:solidFill>
                  <a:srgbClr val="FF0000"/>
                </a:solidFill>
              </a:rPr>
              <a:t>policy</a:t>
            </a:r>
            <a:endParaRPr lang="fr-BE" dirty="0">
              <a:solidFill>
                <a:srgbClr val="FF0000"/>
              </a:solidFill>
            </a:endParaRPr>
          </a:p>
          <a:p>
            <a:pPr algn="ctr"/>
            <a:endParaRPr lang="fr-BE" dirty="0" smtClean="0">
              <a:solidFill>
                <a:schemeClr val="accent4"/>
              </a:solidFill>
            </a:endParaRPr>
          </a:p>
          <a:p>
            <a:pPr algn="ctr"/>
            <a:endParaRPr lang="fr-BE" dirty="0" smtClean="0">
              <a:solidFill>
                <a:schemeClr val="accent4"/>
              </a:solidFill>
            </a:endParaRPr>
          </a:p>
          <a:p>
            <a:pPr algn="ctr"/>
            <a:r>
              <a:rPr lang="fr-BE" dirty="0" smtClean="0">
                <a:solidFill>
                  <a:schemeClr val="accent4"/>
                </a:solidFill>
              </a:rPr>
              <a:t>for a more </a:t>
            </a:r>
            <a:r>
              <a:rPr lang="fr-BE" dirty="0" err="1" smtClean="0">
                <a:solidFill>
                  <a:srgbClr val="FF0000"/>
                </a:solidFill>
              </a:rPr>
              <a:t>strategic</a:t>
            </a:r>
            <a:r>
              <a:rPr lang="fr-BE" dirty="0" smtClean="0">
                <a:solidFill>
                  <a:srgbClr val="FF0000"/>
                </a:solidFill>
              </a:rPr>
              <a:t> use </a:t>
            </a:r>
          </a:p>
          <a:p>
            <a:pPr algn="ctr"/>
            <a:endParaRPr lang="fr-BE" dirty="0" smtClean="0">
              <a:solidFill>
                <a:schemeClr val="accent4"/>
              </a:solidFill>
            </a:endParaRPr>
          </a:p>
          <a:p>
            <a:pPr algn="ctr"/>
            <a:endParaRPr lang="fr-BE" dirty="0">
              <a:solidFill>
                <a:schemeClr val="accent4"/>
              </a:solidFill>
            </a:endParaRPr>
          </a:p>
          <a:p>
            <a:pPr algn="ctr"/>
            <a:r>
              <a:rPr lang="fr-BE" dirty="0" smtClean="0">
                <a:solidFill>
                  <a:schemeClr val="accent4"/>
                </a:solidFill>
              </a:rPr>
              <a:t>of </a:t>
            </a:r>
            <a:r>
              <a:rPr lang="fr-BE" dirty="0" err="1" smtClean="0">
                <a:solidFill>
                  <a:srgbClr val="FF0000"/>
                </a:solidFill>
              </a:rPr>
              <a:t>FTAs</a:t>
            </a:r>
            <a:r>
              <a:rPr lang="fr-BE" dirty="0" smtClean="0">
                <a:solidFill>
                  <a:srgbClr val="FF0000"/>
                </a:solidFill>
              </a:rPr>
              <a:t> </a:t>
            </a:r>
          </a:p>
          <a:p>
            <a:pPr algn="ctr"/>
            <a:endParaRPr lang="fr-BE" dirty="0" smtClean="0">
              <a:solidFill>
                <a:schemeClr val="accent4"/>
              </a:solidFill>
            </a:endParaRPr>
          </a:p>
          <a:p>
            <a:pPr algn="ctr"/>
            <a:endParaRPr lang="fr-BE" dirty="0">
              <a:solidFill>
                <a:schemeClr val="accent4"/>
              </a:solidFill>
            </a:endParaRPr>
          </a:p>
          <a:p>
            <a:pPr algn="ctr"/>
            <a:r>
              <a:rPr lang="fr-BE" dirty="0" smtClean="0">
                <a:solidFill>
                  <a:schemeClr val="accent4"/>
                </a:solidFill>
              </a:rPr>
              <a:t>as </a:t>
            </a:r>
            <a:r>
              <a:rPr lang="fr-BE" dirty="0" smtClean="0">
                <a:solidFill>
                  <a:srgbClr val="FF0000"/>
                </a:solidFill>
              </a:rPr>
              <a:t>drivers</a:t>
            </a:r>
            <a:r>
              <a:rPr lang="fr-BE" dirty="0" smtClean="0">
                <a:solidFill>
                  <a:schemeClr val="accent4"/>
                </a:solidFill>
              </a:rPr>
              <a:t> for </a:t>
            </a:r>
            <a:r>
              <a:rPr lang="fr-BE" dirty="0" err="1" smtClean="0">
                <a:solidFill>
                  <a:srgbClr val="FF0000"/>
                </a:solidFill>
              </a:rPr>
              <a:t>sustainable</a:t>
            </a:r>
            <a:r>
              <a:rPr lang="fr-BE" dirty="0" smtClean="0">
                <a:solidFill>
                  <a:srgbClr val="FF0000"/>
                </a:solidFill>
              </a:rPr>
              <a:t> </a:t>
            </a:r>
            <a:r>
              <a:rPr lang="fr-BE" dirty="0" err="1" smtClean="0">
                <a:solidFill>
                  <a:srgbClr val="FF0000"/>
                </a:solidFill>
              </a:rPr>
              <a:t>economic</a:t>
            </a:r>
            <a:r>
              <a:rPr lang="fr-BE" dirty="0" smtClean="0">
                <a:solidFill>
                  <a:srgbClr val="FF0000"/>
                </a:solidFill>
              </a:rPr>
              <a:t> </a:t>
            </a:r>
            <a:r>
              <a:rPr lang="fr-BE" dirty="0" err="1" smtClean="0">
                <a:solidFill>
                  <a:srgbClr val="FF0000"/>
                </a:solidFill>
              </a:rPr>
              <a:t>development</a:t>
            </a:r>
            <a:endParaRPr lang="fr-FR" dirty="0">
              <a:solidFill>
                <a:srgbClr val="FF0000"/>
              </a:solidFill>
            </a:endParaRPr>
          </a:p>
        </p:txBody>
      </p:sp>
      <p:sp>
        <p:nvSpPr>
          <p:cNvPr id="4" name="Rounded Rectangle 3"/>
          <p:cNvSpPr/>
          <p:nvPr/>
        </p:nvSpPr>
        <p:spPr>
          <a:xfrm>
            <a:off x="5981700" y="2009775"/>
            <a:ext cx="3038475" cy="7810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err="1" smtClean="0">
                <a:solidFill>
                  <a:schemeClr val="accent4"/>
                </a:solidFill>
              </a:rPr>
              <a:t>result</a:t>
            </a:r>
            <a:r>
              <a:rPr lang="fr-BE" dirty="0" smtClean="0">
                <a:solidFill>
                  <a:schemeClr val="accent4"/>
                </a:solidFill>
              </a:rPr>
              <a:t> </a:t>
            </a:r>
            <a:r>
              <a:rPr lang="fr-BE" dirty="0" err="1" smtClean="0">
                <a:solidFill>
                  <a:schemeClr val="accent4"/>
                </a:solidFill>
              </a:rPr>
              <a:t>from</a:t>
            </a:r>
            <a:r>
              <a:rPr lang="fr-BE" dirty="0" smtClean="0">
                <a:solidFill>
                  <a:schemeClr val="accent4"/>
                </a:solidFill>
              </a:rPr>
              <a:t> a </a:t>
            </a:r>
            <a:r>
              <a:rPr lang="fr-BE" dirty="0" err="1" smtClean="0">
                <a:solidFill>
                  <a:schemeClr val="accent4"/>
                </a:solidFill>
              </a:rPr>
              <a:t>negotiation</a:t>
            </a:r>
            <a:endParaRPr lang="fr-BE" dirty="0" smtClean="0">
              <a:solidFill>
                <a:schemeClr val="accent4"/>
              </a:solidFill>
            </a:endParaRPr>
          </a:p>
          <a:p>
            <a:pPr algn="ctr"/>
            <a:r>
              <a:rPr lang="fr-BE" dirty="0" err="1">
                <a:solidFill>
                  <a:schemeClr val="accent4"/>
                </a:solidFill>
              </a:rPr>
              <a:t>m</a:t>
            </a:r>
            <a:r>
              <a:rPr lang="fr-BE" dirty="0" err="1" smtClean="0">
                <a:solidFill>
                  <a:schemeClr val="accent4"/>
                </a:solidFill>
              </a:rPr>
              <a:t>utual</a:t>
            </a:r>
            <a:r>
              <a:rPr lang="fr-BE" dirty="0" smtClean="0">
                <a:solidFill>
                  <a:schemeClr val="accent4"/>
                </a:solidFill>
              </a:rPr>
              <a:t> </a:t>
            </a:r>
            <a:r>
              <a:rPr lang="fr-BE" dirty="0" err="1" smtClean="0">
                <a:solidFill>
                  <a:schemeClr val="accent4"/>
                </a:solidFill>
              </a:rPr>
              <a:t>interests</a:t>
            </a:r>
            <a:endParaRPr lang="en-GB" dirty="0">
              <a:solidFill>
                <a:schemeClr val="accent4"/>
              </a:solidFill>
            </a:endParaRPr>
          </a:p>
        </p:txBody>
      </p:sp>
      <p:sp>
        <p:nvSpPr>
          <p:cNvPr id="9" name="Rounded Rectangle 8"/>
          <p:cNvSpPr/>
          <p:nvPr/>
        </p:nvSpPr>
        <p:spPr>
          <a:xfrm>
            <a:off x="5981701" y="2962275"/>
            <a:ext cx="3038474" cy="7810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err="1" smtClean="0">
                <a:solidFill>
                  <a:schemeClr val="accent4"/>
                </a:solidFill>
              </a:rPr>
              <a:t>binding</a:t>
            </a:r>
            <a:r>
              <a:rPr lang="fr-BE" dirty="0" smtClean="0">
                <a:solidFill>
                  <a:schemeClr val="accent4"/>
                </a:solidFill>
              </a:rPr>
              <a:t> nature </a:t>
            </a:r>
          </a:p>
          <a:p>
            <a:pPr algn="ctr"/>
            <a:r>
              <a:rPr lang="fr-BE" dirty="0" smtClean="0">
                <a:solidFill>
                  <a:schemeClr val="accent4"/>
                </a:solidFill>
              </a:rPr>
              <a:t>      </a:t>
            </a:r>
            <a:r>
              <a:rPr lang="fr-BE" dirty="0" err="1" smtClean="0">
                <a:solidFill>
                  <a:schemeClr val="accent4"/>
                </a:solidFill>
              </a:rPr>
              <a:t>higher</a:t>
            </a:r>
            <a:r>
              <a:rPr lang="fr-BE" dirty="0" smtClean="0">
                <a:solidFill>
                  <a:schemeClr val="accent4"/>
                </a:solidFill>
              </a:rPr>
              <a:t> </a:t>
            </a:r>
            <a:r>
              <a:rPr lang="fr-BE" dirty="0" err="1" smtClean="0">
                <a:solidFill>
                  <a:schemeClr val="accent4"/>
                </a:solidFill>
              </a:rPr>
              <a:t>leverage</a:t>
            </a:r>
            <a:r>
              <a:rPr lang="fr-BE" dirty="0" smtClean="0">
                <a:solidFill>
                  <a:schemeClr val="accent4"/>
                </a:solidFill>
              </a:rPr>
              <a:t> for </a:t>
            </a:r>
            <a:r>
              <a:rPr lang="fr-BE" dirty="0" err="1" smtClean="0">
                <a:solidFill>
                  <a:schemeClr val="accent4"/>
                </a:solidFill>
              </a:rPr>
              <a:t>reform</a:t>
            </a:r>
            <a:endParaRPr lang="en-GB" dirty="0">
              <a:solidFill>
                <a:schemeClr val="accent4"/>
              </a:solidFill>
            </a:endParaRPr>
          </a:p>
        </p:txBody>
      </p:sp>
      <p:sp>
        <p:nvSpPr>
          <p:cNvPr id="10" name="Rounded Rectangle 9"/>
          <p:cNvSpPr/>
          <p:nvPr/>
        </p:nvSpPr>
        <p:spPr>
          <a:xfrm>
            <a:off x="5981702" y="3914774"/>
            <a:ext cx="3038474" cy="116205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smtClean="0">
                <a:solidFill>
                  <a:schemeClr val="accent4"/>
                </a:solidFill>
              </a:rPr>
              <a:t>business expectations to seize </a:t>
            </a:r>
            <a:r>
              <a:rPr lang="fr-BE" dirty="0" err="1" smtClean="0">
                <a:solidFill>
                  <a:schemeClr val="accent4"/>
                </a:solidFill>
              </a:rPr>
              <a:t>opportunities</a:t>
            </a:r>
            <a:endParaRPr lang="fr-BE" dirty="0" smtClean="0">
              <a:solidFill>
                <a:schemeClr val="accent4"/>
              </a:solidFill>
            </a:endParaRPr>
          </a:p>
          <a:p>
            <a:pPr algn="ctr"/>
            <a:r>
              <a:rPr lang="fr-BE" dirty="0" smtClean="0">
                <a:solidFill>
                  <a:schemeClr val="accent4"/>
                </a:solidFill>
              </a:rPr>
              <a:t>    </a:t>
            </a:r>
            <a:r>
              <a:rPr lang="fr-BE" dirty="0" err="1" smtClean="0">
                <a:solidFill>
                  <a:schemeClr val="accent4"/>
                </a:solidFill>
              </a:rPr>
              <a:t>prioritization</a:t>
            </a:r>
            <a:r>
              <a:rPr lang="fr-BE" dirty="0" smtClean="0">
                <a:solidFill>
                  <a:schemeClr val="accent4"/>
                </a:solidFill>
              </a:rPr>
              <a:t>, </a:t>
            </a:r>
            <a:r>
              <a:rPr lang="fr-BE" dirty="0" err="1" smtClean="0">
                <a:solidFill>
                  <a:schemeClr val="accent4"/>
                </a:solidFill>
              </a:rPr>
              <a:t>incentives</a:t>
            </a:r>
            <a:r>
              <a:rPr lang="fr-BE" dirty="0" smtClean="0">
                <a:solidFill>
                  <a:schemeClr val="accent4"/>
                </a:solidFill>
              </a:rPr>
              <a:t> for </a:t>
            </a:r>
            <a:r>
              <a:rPr lang="fr-BE" dirty="0" err="1" smtClean="0">
                <a:solidFill>
                  <a:schemeClr val="accent4"/>
                </a:solidFill>
              </a:rPr>
              <a:t>reform</a:t>
            </a:r>
            <a:r>
              <a:rPr lang="fr-BE" dirty="0" smtClean="0">
                <a:solidFill>
                  <a:schemeClr val="accent4"/>
                </a:solidFill>
              </a:rPr>
              <a:t> and </a:t>
            </a:r>
            <a:r>
              <a:rPr lang="fr-BE" dirty="0" err="1" smtClean="0">
                <a:solidFill>
                  <a:schemeClr val="accent4"/>
                </a:solidFill>
              </a:rPr>
              <a:t>investments</a:t>
            </a:r>
            <a:endParaRPr lang="en-GB" dirty="0">
              <a:solidFill>
                <a:schemeClr val="accent4"/>
              </a:solidFill>
            </a:endParaRPr>
          </a:p>
        </p:txBody>
      </p:sp>
      <p:sp>
        <p:nvSpPr>
          <p:cNvPr id="11" name="Rounded Rectangle 10"/>
          <p:cNvSpPr/>
          <p:nvPr/>
        </p:nvSpPr>
        <p:spPr>
          <a:xfrm>
            <a:off x="5981701" y="5248275"/>
            <a:ext cx="3038474" cy="11525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smtClean="0">
                <a:solidFill>
                  <a:schemeClr val="accent4"/>
                </a:solidFill>
              </a:rPr>
              <a:t>A </a:t>
            </a:r>
            <a:r>
              <a:rPr lang="fr-BE" dirty="0" err="1" smtClean="0">
                <a:solidFill>
                  <a:schemeClr val="accent4"/>
                </a:solidFill>
              </a:rPr>
              <a:t>concrete</a:t>
            </a:r>
            <a:r>
              <a:rPr lang="fr-BE" dirty="0" smtClean="0">
                <a:solidFill>
                  <a:schemeClr val="accent4"/>
                </a:solidFill>
              </a:rPr>
              <a:t> </a:t>
            </a:r>
            <a:r>
              <a:rPr lang="fr-BE" dirty="0" err="1" smtClean="0">
                <a:solidFill>
                  <a:schemeClr val="accent4"/>
                </a:solidFill>
              </a:rPr>
              <a:t>denominator</a:t>
            </a:r>
            <a:r>
              <a:rPr lang="fr-BE" dirty="0" smtClean="0">
                <a:solidFill>
                  <a:schemeClr val="accent4"/>
                </a:solidFill>
              </a:rPr>
              <a:t> for </a:t>
            </a:r>
            <a:r>
              <a:rPr lang="fr-BE" dirty="0" err="1" smtClean="0">
                <a:solidFill>
                  <a:srgbClr val="FF0000"/>
                </a:solidFill>
              </a:rPr>
              <a:t>coherence</a:t>
            </a:r>
            <a:r>
              <a:rPr lang="fr-BE" dirty="0" smtClean="0">
                <a:solidFill>
                  <a:srgbClr val="FF0000"/>
                </a:solidFill>
              </a:rPr>
              <a:t> and </a:t>
            </a:r>
            <a:r>
              <a:rPr lang="fr-BE" dirty="0" err="1" smtClean="0">
                <a:solidFill>
                  <a:srgbClr val="FF0000"/>
                </a:solidFill>
              </a:rPr>
              <a:t>integration</a:t>
            </a:r>
            <a:r>
              <a:rPr lang="fr-BE" dirty="0" smtClean="0">
                <a:solidFill>
                  <a:srgbClr val="FF0000"/>
                </a:solidFill>
              </a:rPr>
              <a:t> of EU instruments/</a:t>
            </a:r>
            <a:r>
              <a:rPr lang="fr-BE" dirty="0" err="1" smtClean="0">
                <a:solidFill>
                  <a:srgbClr val="FF0000"/>
                </a:solidFill>
              </a:rPr>
              <a:t>response</a:t>
            </a:r>
            <a:endParaRPr lang="fr-BE" dirty="0">
              <a:solidFill>
                <a:srgbClr val="FF0000"/>
              </a:solidFill>
            </a:endParaRPr>
          </a:p>
          <a:p>
            <a:pPr algn="ctr"/>
            <a:r>
              <a:rPr lang="fr-BE" dirty="0" err="1" smtClean="0">
                <a:solidFill>
                  <a:schemeClr val="accent4"/>
                </a:solidFill>
              </a:rPr>
              <a:t>Increased</a:t>
            </a:r>
            <a:r>
              <a:rPr lang="fr-BE" dirty="0" smtClean="0">
                <a:solidFill>
                  <a:schemeClr val="accent4"/>
                </a:solidFill>
              </a:rPr>
              <a:t> impact </a:t>
            </a:r>
            <a:endParaRPr lang="en-GB" dirty="0">
              <a:solidFill>
                <a:schemeClr val="accent4"/>
              </a:solidFill>
            </a:endParaRPr>
          </a:p>
        </p:txBody>
      </p:sp>
      <p:cxnSp>
        <p:nvCxnSpPr>
          <p:cNvPr id="7" name="Straight Arrow Connector 6"/>
          <p:cNvCxnSpPr/>
          <p:nvPr/>
        </p:nvCxnSpPr>
        <p:spPr>
          <a:xfrm>
            <a:off x="4562477" y="2247899"/>
            <a:ext cx="0" cy="400051"/>
          </a:xfrm>
          <a:prstGeom prst="straightConnector1">
            <a:avLst/>
          </a:prstGeom>
          <a:ln>
            <a:solidFill>
              <a:srgbClr val="003399"/>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562477" y="3076574"/>
            <a:ext cx="0" cy="400051"/>
          </a:xfrm>
          <a:prstGeom prst="straightConnector1">
            <a:avLst/>
          </a:prstGeom>
          <a:ln>
            <a:solidFill>
              <a:srgbClr val="003399"/>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562477" y="3838575"/>
            <a:ext cx="0" cy="400051"/>
          </a:xfrm>
          <a:prstGeom prst="straightConnector1">
            <a:avLst/>
          </a:prstGeom>
          <a:ln>
            <a:solidFill>
              <a:srgbClr val="003399"/>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562477" y="4676775"/>
            <a:ext cx="0" cy="400051"/>
          </a:xfrm>
          <a:prstGeom prst="straightConnector1">
            <a:avLst/>
          </a:prstGeom>
          <a:ln>
            <a:solidFill>
              <a:srgbClr val="003399"/>
            </a:solidFill>
            <a:tailEnd type="arrow"/>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896100" y="1266825"/>
            <a:ext cx="1076325" cy="6286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err="1" smtClean="0">
                <a:solidFill>
                  <a:srgbClr val="003399"/>
                </a:solidFill>
              </a:rPr>
              <a:t>Why</a:t>
            </a:r>
            <a:r>
              <a:rPr lang="fr-BE" dirty="0" smtClean="0">
                <a:solidFill>
                  <a:srgbClr val="003399"/>
                </a:solidFill>
              </a:rPr>
              <a:t>?</a:t>
            </a:r>
            <a:endParaRPr lang="en-GB" dirty="0">
              <a:solidFill>
                <a:srgbClr val="003399"/>
              </a:solidFill>
            </a:endParaRPr>
          </a:p>
        </p:txBody>
      </p:sp>
      <p:cxnSp>
        <p:nvCxnSpPr>
          <p:cNvPr id="17" name="Straight Arrow Connector 16"/>
          <p:cNvCxnSpPr/>
          <p:nvPr/>
        </p:nvCxnSpPr>
        <p:spPr>
          <a:xfrm>
            <a:off x="6124577" y="3486149"/>
            <a:ext cx="266698" cy="1"/>
          </a:xfrm>
          <a:prstGeom prst="straightConnector1">
            <a:avLst/>
          </a:prstGeom>
          <a:ln>
            <a:solidFill>
              <a:srgbClr val="003399"/>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6027774" y="4658832"/>
            <a:ext cx="266698" cy="1"/>
          </a:xfrm>
          <a:prstGeom prst="straightConnector1">
            <a:avLst/>
          </a:prstGeom>
          <a:ln>
            <a:solidFill>
              <a:srgbClr val="003399"/>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6315078" y="6257924"/>
            <a:ext cx="266698" cy="1"/>
          </a:xfrm>
          <a:prstGeom prst="straightConnector1">
            <a:avLst/>
          </a:prstGeom>
          <a:ln>
            <a:solidFill>
              <a:srgbClr val="003399"/>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6124577" y="2628899"/>
            <a:ext cx="266698" cy="1"/>
          </a:xfrm>
          <a:prstGeom prst="straightConnector1">
            <a:avLst/>
          </a:prstGeom>
          <a:ln>
            <a:solidFill>
              <a:srgbClr val="003399"/>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126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276447" y="2317900"/>
          <a:ext cx="8612375" cy="2108200"/>
        </p:xfrm>
        <a:graphic>
          <a:graphicData uri="http://schemas.openxmlformats.org/drawingml/2006/table">
            <a:tbl>
              <a:tblPr firstRow="1" bandRow="1">
                <a:tableStyleId>{5C22544A-7EE6-4342-B048-85BDC9FD1C3A}</a:tableStyleId>
              </a:tblPr>
              <a:tblGrid>
                <a:gridCol w="1701213">
                  <a:extLst>
                    <a:ext uri="{9D8B030D-6E8A-4147-A177-3AD203B41FA5}">
                      <a16:colId xmlns:a16="http://schemas.microsoft.com/office/drawing/2014/main" val="20000"/>
                    </a:ext>
                  </a:extLst>
                </a:gridCol>
                <a:gridCol w="1318437">
                  <a:extLst>
                    <a:ext uri="{9D8B030D-6E8A-4147-A177-3AD203B41FA5}">
                      <a16:colId xmlns:a16="http://schemas.microsoft.com/office/drawing/2014/main" val="20001"/>
                    </a:ext>
                  </a:extLst>
                </a:gridCol>
                <a:gridCol w="1275907">
                  <a:extLst>
                    <a:ext uri="{9D8B030D-6E8A-4147-A177-3AD203B41FA5}">
                      <a16:colId xmlns:a16="http://schemas.microsoft.com/office/drawing/2014/main" val="20002"/>
                    </a:ext>
                  </a:extLst>
                </a:gridCol>
                <a:gridCol w="2594343">
                  <a:extLst>
                    <a:ext uri="{9D8B030D-6E8A-4147-A177-3AD203B41FA5}">
                      <a16:colId xmlns:a16="http://schemas.microsoft.com/office/drawing/2014/main" val="20003"/>
                    </a:ext>
                  </a:extLst>
                </a:gridCol>
                <a:gridCol w="1722475">
                  <a:extLst>
                    <a:ext uri="{9D8B030D-6E8A-4147-A177-3AD203B41FA5}">
                      <a16:colId xmlns:a16="http://schemas.microsoft.com/office/drawing/2014/main" val="20004"/>
                    </a:ext>
                  </a:extLst>
                </a:gridCol>
              </a:tblGrid>
              <a:tr h="370840">
                <a:tc>
                  <a:txBody>
                    <a:bodyPr/>
                    <a:lstStyle/>
                    <a:p>
                      <a:pPr algn="ctr"/>
                      <a:endParaRPr lang="fr-FR" dirty="0"/>
                    </a:p>
                  </a:txBody>
                  <a:tcPr/>
                </a:tc>
                <a:tc>
                  <a:txBody>
                    <a:bodyPr/>
                    <a:lstStyle/>
                    <a:p>
                      <a:pPr algn="ctr"/>
                      <a:r>
                        <a:rPr lang="fr-FR" dirty="0" smtClean="0"/>
                        <a:t>EPA/FTA</a:t>
                      </a:r>
                      <a:endParaRPr lang="fr-FR" dirty="0"/>
                    </a:p>
                  </a:txBody>
                  <a:tcPr/>
                </a:tc>
                <a:tc>
                  <a:txBody>
                    <a:bodyPr/>
                    <a:lstStyle/>
                    <a:p>
                      <a:pPr algn="ctr"/>
                      <a:r>
                        <a:rPr lang="fr-FR" dirty="0" smtClean="0"/>
                        <a:t>EBA/GSP</a:t>
                      </a:r>
                      <a:endParaRPr lang="fr-FR" dirty="0"/>
                    </a:p>
                  </a:txBody>
                  <a:tcPr/>
                </a:tc>
                <a:tc>
                  <a:txBody>
                    <a:bodyPr/>
                    <a:lstStyle/>
                    <a:p>
                      <a:pPr algn="ctr"/>
                      <a:r>
                        <a:rPr lang="fr-FR" dirty="0" err="1" smtClean="0"/>
                        <a:t>EDFIs</a:t>
                      </a:r>
                      <a:endParaRPr lang="fr-FR" dirty="0"/>
                    </a:p>
                  </a:txBody>
                  <a:tcPr/>
                </a:tc>
                <a:tc>
                  <a:txBody>
                    <a:bodyPr/>
                    <a:lstStyle/>
                    <a:p>
                      <a:pPr algn="ctr"/>
                      <a:r>
                        <a:rPr lang="fr-FR" dirty="0" smtClean="0"/>
                        <a:t>PS</a:t>
                      </a:r>
                      <a:endParaRPr lang="fr-FR" dirty="0"/>
                    </a:p>
                  </a:txBody>
                  <a:tcPr/>
                </a:tc>
                <a:extLst>
                  <a:ext uri="{0D108BD9-81ED-4DB2-BD59-A6C34878D82A}">
                    <a16:rowId xmlns:a16="http://schemas.microsoft.com/office/drawing/2014/main" val="10000"/>
                  </a:ext>
                </a:extLst>
              </a:tr>
              <a:tr h="370840">
                <a:tc>
                  <a:txBody>
                    <a:bodyPr/>
                    <a:lstStyle/>
                    <a:p>
                      <a:pPr algn="ctr"/>
                      <a:r>
                        <a:rPr lang="fr-FR" dirty="0" err="1" smtClean="0">
                          <a:solidFill>
                            <a:srgbClr val="0070C0"/>
                          </a:solidFill>
                        </a:rPr>
                        <a:t>Addressing</a:t>
                      </a:r>
                      <a:r>
                        <a:rPr lang="fr-FR" dirty="0" smtClean="0">
                          <a:solidFill>
                            <a:srgbClr val="0070C0"/>
                          </a:solidFill>
                        </a:rPr>
                        <a:t>  </a:t>
                      </a:r>
                      <a:r>
                        <a:rPr lang="fr-FR" dirty="0" err="1" smtClean="0">
                          <a:solidFill>
                            <a:srgbClr val="0070C0"/>
                          </a:solidFill>
                        </a:rPr>
                        <a:t>trade</a:t>
                      </a:r>
                      <a:r>
                        <a:rPr lang="fr-FR" baseline="0" dirty="0" smtClean="0">
                          <a:solidFill>
                            <a:srgbClr val="0070C0"/>
                          </a:solidFill>
                        </a:rPr>
                        <a:t> and productive </a:t>
                      </a:r>
                      <a:r>
                        <a:rPr lang="fr-FR" baseline="0" dirty="0" err="1" smtClean="0">
                          <a:solidFill>
                            <a:srgbClr val="0070C0"/>
                          </a:solidFill>
                        </a:rPr>
                        <a:t>capacity</a:t>
                      </a:r>
                      <a:r>
                        <a:rPr lang="fr-FR" baseline="0" dirty="0" smtClean="0">
                          <a:solidFill>
                            <a:srgbClr val="0070C0"/>
                          </a:solidFill>
                        </a:rPr>
                        <a:t> </a:t>
                      </a:r>
                      <a:r>
                        <a:rPr lang="fr-FR" baseline="0" dirty="0" err="1" smtClean="0">
                          <a:solidFill>
                            <a:srgbClr val="0070C0"/>
                          </a:solidFill>
                        </a:rPr>
                        <a:t>needs</a:t>
                      </a:r>
                      <a:r>
                        <a:rPr lang="fr-FR" baseline="0" dirty="0" smtClean="0">
                          <a:solidFill>
                            <a:srgbClr val="0070C0"/>
                          </a:solidFill>
                        </a:rPr>
                        <a:t> in </a:t>
                      </a:r>
                      <a:r>
                        <a:rPr lang="fr-FR" baseline="0" dirty="0" err="1" smtClean="0">
                          <a:solidFill>
                            <a:schemeClr val="accent3"/>
                          </a:solidFill>
                        </a:rPr>
                        <a:t>your</a:t>
                      </a:r>
                      <a:r>
                        <a:rPr lang="fr-FR" baseline="0" dirty="0" smtClean="0">
                          <a:solidFill>
                            <a:schemeClr val="accent3"/>
                          </a:solidFill>
                        </a:rPr>
                        <a:t> DEL</a:t>
                      </a:r>
                      <a:endParaRPr lang="fr-FR" dirty="0">
                        <a:solidFill>
                          <a:schemeClr val="accent3"/>
                        </a:solidFill>
                      </a:endParaRPr>
                    </a:p>
                  </a:txBody>
                  <a:tcPr anchor="ctr"/>
                </a:tc>
                <a:tc gridSpan="2">
                  <a:txBody>
                    <a:bodyPr/>
                    <a:lstStyle/>
                    <a:p>
                      <a:pPr algn="ctr"/>
                      <a:r>
                        <a:rPr lang="fr-FR" dirty="0" smtClean="0">
                          <a:solidFill>
                            <a:srgbClr val="0070C0"/>
                          </a:solidFill>
                        </a:rPr>
                        <a:t>To </a:t>
                      </a:r>
                      <a:r>
                        <a:rPr lang="fr-FR" dirty="0" err="1" smtClean="0">
                          <a:solidFill>
                            <a:srgbClr val="0070C0"/>
                          </a:solidFill>
                        </a:rPr>
                        <a:t>what</a:t>
                      </a:r>
                      <a:r>
                        <a:rPr lang="fr-FR" dirty="0" smtClean="0">
                          <a:solidFill>
                            <a:srgbClr val="0070C0"/>
                          </a:solidFill>
                        </a:rPr>
                        <a:t> </a:t>
                      </a:r>
                      <a:r>
                        <a:rPr lang="fr-FR" dirty="0" err="1" smtClean="0">
                          <a:solidFill>
                            <a:srgbClr val="0070C0"/>
                          </a:solidFill>
                        </a:rPr>
                        <a:t>extent</a:t>
                      </a:r>
                      <a:r>
                        <a:rPr lang="fr-FR" baseline="0" dirty="0" smtClean="0">
                          <a:solidFill>
                            <a:srgbClr val="0070C0"/>
                          </a:solidFill>
                        </a:rPr>
                        <a:t> </a:t>
                      </a:r>
                      <a:r>
                        <a:rPr lang="fr-FR" baseline="0" dirty="0" err="1" smtClean="0">
                          <a:solidFill>
                            <a:srgbClr val="0070C0"/>
                          </a:solidFill>
                        </a:rPr>
                        <a:t>is</a:t>
                      </a:r>
                      <a:r>
                        <a:rPr lang="fr-FR" baseline="0" dirty="0" smtClean="0">
                          <a:solidFill>
                            <a:srgbClr val="0070C0"/>
                          </a:solidFill>
                        </a:rPr>
                        <a:t> </a:t>
                      </a:r>
                      <a:r>
                        <a:rPr lang="fr-FR" baseline="0" dirty="0" err="1" smtClean="0">
                          <a:solidFill>
                            <a:srgbClr val="0070C0"/>
                          </a:solidFill>
                        </a:rPr>
                        <a:t>your</a:t>
                      </a:r>
                      <a:r>
                        <a:rPr lang="fr-FR" baseline="0" dirty="0" smtClean="0">
                          <a:solidFill>
                            <a:srgbClr val="0070C0"/>
                          </a:solidFill>
                        </a:rPr>
                        <a:t> </a:t>
                      </a:r>
                      <a:r>
                        <a:rPr lang="fr-FR" baseline="0" dirty="0" err="1" smtClean="0">
                          <a:solidFill>
                            <a:srgbClr val="0070C0"/>
                          </a:solidFill>
                        </a:rPr>
                        <a:t>AfT</a:t>
                      </a:r>
                      <a:r>
                        <a:rPr lang="fr-FR" baseline="0" dirty="0" smtClean="0">
                          <a:solidFill>
                            <a:srgbClr val="0070C0"/>
                          </a:solidFill>
                        </a:rPr>
                        <a:t> able to help </a:t>
                      </a:r>
                      <a:r>
                        <a:rPr lang="fr-FR" baseline="0" dirty="0" err="1" smtClean="0">
                          <a:solidFill>
                            <a:srgbClr val="0070C0"/>
                          </a:solidFill>
                        </a:rPr>
                        <a:t>your</a:t>
                      </a:r>
                      <a:r>
                        <a:rPr lang="fr-FR" baseline="0" dirty="0" smtClean="0">
                          <a:solidFill>
                            <a:srgbClr val="0070C0"/>
                          </a:solidFill>
                        </a:rPr>
                        <a:t> host country seize </a:t>
                      </a:r>
                      <a:r>
                        <a:rPr lang="fr-FR" baseline="0" dirty="0" err="1" smtClean="0">
                          <a:solidFill>
                            <a:schemeClr val="accent3"/>
                          </a:solidFill>
                        </a:rPr>
                        <a:t>market</a:t>
                      </a:r>
                      <a:r>
                        <a:rPr lang="fr-FR" baseline="0" dirty="0" smtClean="0">
                          <a:solidFill>
                            <a:schemeClr val="accent3"/>
                          </a:solidFill>
                        </a:rPr>
                        <a:t> </a:t>
                      </a:r>
                      <a:r>
                        <a:rPr lang="fr-FR" baseline="0" dirty="0" err="1" smtClean="0">
                          <a:solidFill>
                            <a:schemeClr val="accent3"/>
                          </a:solidFill>
                        </a:rPr>
                        <a:t>access</a:t>
                      </a:r>
                      <a:r>
                        <a:rPr lang="fr-FR" baseline="0" dirty="0" smtClean="0">
                          <a:solidFill>
                            <a:schemeClr val="accent3"/>
                          </a:solidFill>
                        </a:rPr>
                        <a:t> </a:t>
                      </a:r>
                      <a:r>
                        <a:rPr lang="fr-FR" baseline="0" dirty="0" err="1" smtClean="0">
                          <a:solidFill>
                            <a:srgbClr val="0070C0"/>
                          </a:solidFill>
                        </a:rPr>
                        <a:t>opportunities</a:t>
                      </a:r>
                      <a:r>
                        <a:rPr lang="fr-FR" baseline="0" dirty="0" smtClean="0">
                          <a:solidFill>
                            <a:srgbClr val="0070C0"/>
                          </a:solidFill>
                        </a:rPr>
                        <a:t> </a:t>
                      </a:r>
                      <a:r>
                        <a:rPr lang="fr-FR" baseline="0" dirty="0" err="1" smtClean="0">
                          <a:solidFill>
                            <a:srgbClr val="0070C0"/>
                          </a:solidFill>
                        </a:rPr>
                        <a:t>offered</a:t>
                      </a:r>
                      <a:r>
                        <a:rPr lang="fr-FR" baseline="0" dirty="0" smtClean="0">
                          <a:solidFill>
                            <a:srgbClr val="0070C0"/>
                          </a:solidFill>
                        </a:rPr>
                        <a:t>?</a:t>
                      </a:r>
                      <a:endParaRPr lang="fr-FR" dirty="0">
                        <a:solidFill>
                          <a:srgbClr val="0070C0"/>
                        </a:solidFill>
                      </a:endParaRPr>
                    </a:p>
                  </a:txBody>
                  <a:tcPr anchor="ctr"/>
                </a:tc>
                <a:tc hMerge="1">
                  <a:txBody>
                    <a:bodyPr/>
                    <a:lstStyle/>
                    <a:p>
                      <a:endParaRPr lang="fr-FR" dirty="0"/>
                    </a:p>
                  </a:txBody>
                  <a:tcPr/>
                </a:tc>
                <a:tc>
                  <a:txBody>
                    <a:bodyPr/>
                    <a:lstStyle/>
                    <a:p>
                      <a:pPr algn="ctr"/>
                      <a:r>
                        <a:rPr lang="fr-FR" dirty="0" smtClean="0">
                          <a:solidFill>
                            <a:srgbClr val="0070C0"/>
                          </a:solidFill>
                        </a:rPr>
                        <a:t>To </a:t>
                      </a:r>
                      <a:r>
                        <a:rPr lang="fr-FR" dirty="0" err="1" smtClean="0">
                          <a:solidFill>
                            <a:srgbClr val="0070C0"/>
                          </a:solidFill>
                        </a:rPr>
                        <a:t>what</a:t>
                      </a:r>
                      <a:r>
                        <a:rPr lang="fr-FR" dirty="0" smtClean="0">
                          <a:solidFill>
                            <a:srgbClr val="0070C0"/>
                          </a:solidFill>
                        </a:rPr>
                        <a:t> </a:t>
                      </a:r>
                      <a:r>
                        <a:rPr lang="fr-FR" dirty="0" err="1" smtClean="0">
                          <a:solidFill>
                            <a:srgbClr val="0070C0"/>
                          </a:solidFill>
                        </a:rPr>
                        <a:t>extent</a:t>
                      </a:r>
                      <a:r>
                        <a:rPr lang="fr-FR" dirty="0" smtClean="0">
                          <a:solidFill>
                            <a:srgbClr val="0070C0"/>
                          </a:solidFill>
                        </a:rPr>
                        <a:t> </a:t>
                      </a:r>
                      <a:r>
                        <a:rPr lang="fr-FR" dirty="0" err="1" smtClean="0">
                          <a:solidFill>
                            <a:srgbClr val="0070C0"/>
                          </a:solidFill>
                        </a:rPr>
                        <a:t>is</a:t>
                      </a:r>
                      <a:r>
                        <a:rPr lang="fr-FR" dirty="0" smtClean="0">
                          <a:solidFill>
                            <a:srgbClr val="0070C0"/>
                          </a:solidFill>
                        </a:rPr>
                        <a:t> </a:t>
                      </a:r>
                      <a:r>
                        <a:rPr lang="fr-FR" dirty="0" err="1" smtClean="0">
                          <a:solidFill>
                            <a:srgbClr val="0070C0"/>
                          </a:solidFill>
                        </a:rPr>
                        <a:t>your</a:t>
                      </a:r>
                      <a:r>
                        <a:rPr lang="fr-FR" dirty="0" smtClean="0">
                          <a:solidFill>
                            <a:srgbClr val="0070C0"/>
                          </a:solidFill>
                        </a:rPr>
                        <a:t> </a:t>
                      </a:r>
                      <a:r>
                        <a:rPr lang="fr-FR" dirty="0" err="1" smtClean="0">
                          <a:solidFill>
                            <a:srgbClr val="0070C0"/>
                          </a:solidFill>
                        </a:rPr>
                        <a:t>AfT</a:t>
                      </a:r>
                      <a:r>
                        <a:rPr lang="fr-FR" baseline="0" dirty="0" smtClean="0">
                          <a:solidFill>
                            <a:srgbClr val="0070C0"/>
                          </a:solidFill>
                        </a:rPr>
                        <a:t> able to combine </a:t>
                      </a:r>
                      <a:r>
                        <a:rPr lang="fr-FR" baseline="0" dirty="0" err="1" smtClean="0">
                          <a:solidFill>
                            <a:srgbClr val="0070C0"/>
                          </a:solidFill>
                        </a:rPr>
                        <a:t>with</a:t>
                      </a:r>
                      <a:r>
                        <a:rPr lang="fr-FR" baseline="0" dirty="0" smtClean="0">
                          <a:solidFill>
                            <a:srgbClr val="0070C0"/>
                          </a:solidFill>
                        </a:rPr>
                        <a:t> </a:t>
                      </a:r>
                      <a:r>
                        <a:rPr lang="fr-FR" baseline="0" dirty="0" err="1" smtClean="0">
                          <a:solidFill>
                            <a:srgbClr val="0070C0"/>
                          </a:solidFill>
                        </a:rPr>
                        <a:t>blending</a:t>
                      </a:r>
                      <a:r>
                        <a:rPr lang="fr-FR" baseline="0" dirty="0" smtClean="0">
                          <a:solidFill>
                            <a:srgbClr val="0070C0"/>
                          </a:solidFill>
                        </a:rPr>
                        <a:t> or </a:t>
                      </a:r>
                      <a:r>
                        <a:rPr lang="fr-FR" baseline="0" dirty="0" err="1" smtClean="0">
                          <a:solidFill>
                            <a:srgbClr val="0070C0"/>
                          </a:solidFill>
                        </a:rPr>
                        <a:t>EDFI’s</a:t>
                      </a:r>
                      <a:r>
                        <a:rPr lang="fr-FR" baseline="0" dirty="0" smtClean="0">
                          <a:solidFill>
                            <a:srgbClr val="0070C0"/>
                          </a:solidFill>
                        </a:rPr>
                        <a:t> interventions to </a:t>
                      </a:r>
                      <a:r>
                        <a:rPr lang="fr-FR" baseline="0" dirty="0" err="1" smtClean="0">
                          <a:solidFill>
                            <a:srgbClr val="0070C0"/>
                          </a:solidFill>
                        </a:rPr>
                        <a:t>provide</a:t>
                      </a:r>
                      <a:r>
                        <a:rPr lang="fr-FR" baseline="0" dirty="0" smtClean="0">
                          <a:solidFill>
                            <a:srgbClr val="0070C0"/>
                          </a:solidFill>
                        </a:rPr>
                        <a:t> </a:t>
                      </a:r>
                      <a:r>
                        <a:rPr lang="fr-FR" baseline="0" dirty="0" err="1" smtClean="0">
                          <a:solidFill>
                            <a:schemeClr val="accent3"/>
                          </a:solidFill>
                        </a:rPr>
                        <a:t>integrated</a:t>
                      </a:r>
                      <a:r>
                        <a:rPr lang="fr-FR" baseline="0" dirty="0" smtClean="0">
                          <a:solidFill>
                            <a:schemeClr val="accent3"/>
                          </a:solidFill>
                        </a:rPr>
                        <a:t> </a:t>
                      </a:r>
                      <a:r>
                        <a:rPr lang="fr-FR" baseline="0" dirty="0" err="1" smtClean="0">
                          <a:solidFill>
                            <a:schemeClr val="accent3"/>
                          </a:solidFill>
                        </a:rPr>
                        <a:t>responses</a:t>
                      </a:r>
                      <a:r>
                        <a:rPr lang="fr-FR" baseline="0" dirty="0" smtClean="0">
                          <a:solidFill>
                            <a:srgbClr val="0070C0"/>
                          </a:solidFill>
                        </a:rPr>
                        <a:t>?</a:t>
                      </a:r>
                      <a:endParaRPr lang="fr-FR" dirty="0">
                        <a:solidFill>
                          <a:srgbClr val="0070C0"/>
                        </a:solidFill>
                      </a:endParaRPr>
                    </a:p>
                  </a:txBody>
                  <a:tcPr anchor="ctr"/>
                </a:tc>
                <a:tc>
                  <a:txBody>
                    <a:bodyPr/>
                    <a:lstStyle/>
                    <a:p>
                      <a:pPr algn="ctr"/>
                      <a:r>
                        <a:rPr lang="fr-FR" dirty="0" smtClean="0">
                          <a:solidFill>
                            <a:srgbClr val="0070C0"/>
                          </a:solidFill>
                        </a:rPr>
                        <a:t>To </a:t>
                      </a:r>
                      <a:r>
                        <a:rPr lang="fr-FR" dirty="0" err="1" smtClean="0">
                          <a:solidFill>
                            <a:srgbClr val="0070C0"/>
                          </a:solidFill>
                        </a:rPr>
                        <a:t>what</a:t>
                      </a:r>
                      <a:r>
                        <a:rPr lang="fr-FR" dirty="0" smtClean="0">
                          <a:solidFill>
                            <a:srgbClr val="0070C0"/>
                          </a:solidFill>
                        </a:rPr>
                        <a:t> </a:t>
                      </a:r>
                      <a:r>
                        <a:rPr lang="fr-FR" dirty="0" err="1" smtClean="0">
                          <a:solidFill>
                            <a:srgbClr val="0070C0"/>
                          </a:solidFill>
                        </a:rPr>
                        <a:t>extent</a:t>
                      </a:r>
                      <a:r>
                        <a:rPr lang="fr-FR" dirty="0" smtClean="0">
                          <a:solidFill>
                            <a:srgbClr val="0070C0"/>
                          </a:solidFill>
                        </a:rPr>
                        <a:t> </a:t>
                      </a:r>
                      <a:r>
                        <a:rPr lang="fr-FR" dirty="0" err="1" smtClean="0">
                          <a:solidFill>
                            <a:srgbClr val="0070C0"/>
                          </a:solidFill>
                        </a:rPr>
                        <a:t>is</a:t>
                      </a:r>
                      <a:r>
                        <a:rPr lang="fr-FR" dirty="0" smtClean="0">
                          <a:solidFill>
                            <a:srgbClr val="0070C0"/>
                          </a:solidFill>
                        </a:rPr>
                        <a:t> </a:t>
                      </a:r>
                      <a:r>
                        <a:rPr lang="fr-FR" dirty="0" err="1" smtClean="0">
                          <a:solidFill>
                            <a:srgbClr val="0070C0"/>
                          </a:solidFill>
                        </a:rPr>
                        <a:t>your</a:t>
                      </a:r>
                      <a:r>
                        <a:rPr lang="fr-FR" dirty="0" smtClean="0">
                          <a:solidFill>
                            <a:srgbClr val="0070C0"/>
                          </a:solidFill>
                        </a:rPr>
                        <a:t> </a:t>
                      </a:r>
                      <a:r>
                        <a:rPr lang="fr-FR" dirty="0" err="1" smtClean="0">
                          <a:solidFill>
                            <a:srgbClr val="0070C0"/>
                          </a:solidFill>
                        </a:rPr>
                        <a:t>AfT</a:t>
                      </a:r>
                      <a:r>
                        <a:rPr lang="fr-FR" baseline="0" dirty="0" smtClean="0">
                          <a:solidFill>
                            <a:srgbClr val="0070C0"/>
                          </a:solidFill>
                        </a:rPr>
                        <a:t> dialogue </a:t>
                      </a:r>
                      <a:r>
                        <a:rPr lang="fr-FR" baseline="0" dirty="0" err="1" smtClean="0">
                          <a:solidFill>
                            <a:srgbClr val="0070C0"/>
                          </a:solidFill>
                        </a:rPr>
                        <a:t>with</a:t>
                      </a:r>
                      <a:r>
                        <a:rPr lang="fr-FR" baseline="0" dirty="0" smtClean="0">
                          <a:solidFill>
                            <a:srgbClr val="0070C0"/>
                          </a:solidFill>
                        </a:rPr>
                        <a:t> </a:t>
                      </a:r>
                      <a:r>
                        <a:rPr lang="fr-FR" baseline="0" dirty="0" err="1" smtClean="0">
                          <a:solidFill>
                            <a:srgbClr val="0070C0"/>
                          </a:solidFill>
                        </a:rPr>
                        <a:t>Government</a:t>
                      </a:r>
                      <a:r>
                        <a:rPr lang="fr-FR" baseline="0" dirty="0" smtClean="0">
                          <a:solidFill>
                            <a:srgbClr val="0070C0"/>
                          </a:solidFill>
                        </a:rPr>
                        <a:t>  </a:t>
                      </a:r>
                      <a:r>
                        <a:rPr lang="fr-FR" baseline="0" dirty="0" err="1" smtClean="0">
                          <a:solidFill>
                            <a:schemeClr val="accent3"/>
                          </a:solidFill>
                        </a:rPr>
                        <a:t>fed</a:t>
                      </a:r>
                      <a:r>
                        <a:rPr lang="fr-FR" baseline="0" dirty="0" smtClean="0">
                          <a:solidFill>
                            <a:schemeClr val="accent3"/>
                          </a:solidFill>
                        </a:rPr>
                        <a:t> by PS </a:t>
                      </a:r>
                      <a:r>
                        <a:rPr lang="fr-FR" baseline="0" dirty="0" err="1" smtClean="0">
                          <a:solidFill>
                            <a:schemeClr val="accent3"/>
                          </a:solidFill>
                        </a:rPr>
                        <a:t>needs</a:t>
                      </a:r>
                      <a:r>
                        <a:rPr lang="fr-FR" baseline="0" dirty="0" smtClean="0">
                          <a:solidFill>
                            <a:srgbClr val="0070C0"/>
                          </a:solidFill>
                        </a:rPr>
                        <a:t>?</a:t>
                      </a:r>
                      <a:endParaRPr lang="fr-FR" dirty="0">
                        <a:solidFill>
                          <a:srgbClr val="0070C0"/>
                        </a:solidFill>
                      </a:endParaRPr>
                    </a:p>
                  </a:txBody>
                  <a:tcPr anchor="ctr"/>
                </a:tc>
                <a:extLst>
                  <a:ext uri="{0D108BD9-81ED-4DB2-BD59-A6C34878D82A}">
                    <a16:rowId xmlns:a16="http://schemas.microsoft.com/office/drawing/2014/main" val="10001"/>
                  </a:ext>
                </a:extLst>
              </a:tr>
            </a:tbl>
          </a:graphicData>
        </a:graphic>
      </p:graphicFrame>
      <p:sp>
        <p:nvSpPr>
          <p:cNvPr id="5" name="Triangle isocèle 4"/>
          <p:cNvSpPr/>
          <p:nvPr/>
        </p:nvSpPr>
        <p:spPr>
          <a:xfrm>
            <a:off x="4104113" y="5114253"/>
            <a:ext cx="871870" cy="76554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accent3"/>
                </a:solidFill>
              </a:rPr>
              <a:t>PS</a:t>
            </a:r>
            <a:endParaRPr lang="fr-FR" dirty="0">
              <a:solidFill>
                <a:schemeClr val="accent3"/>
              </a:solidFill>
            </a:endParaRPr>
          </a:p>
        </p:txBody>
      </p:sp>
      <p:sp>
        <p:nvSpPr>
          <p:cNvPr id="6" name="ZoneTexte 5"/>
          <p:cNvSpPr txBox="1"/>
          <p:nvPr/>
        </p:nvSpPr>
        <p:spPr>
          <a:xfrm>
            <a:off x="4001336" y="4766187"/>
            <a:ext cx="1148316" cy="369332"/>
          </a:xfrm>
          <a:prstGeom prst="rect">
            <a:avLst/>
          </a:prstGeom>
          <a:noFill/>
        </p:spPr>
        <p:txBody>
          <a:bodyPr wrap="square" rtlCol="0">
            <a:spAutoFit/>
          </a:bodyPr>
          <a:lstStyle/>
          <a:p>
            <a:r>
              <a:rPr lang="fr-FR" dirty="0" err="1" smtClean="0">
                <a:solidFill>
                  <a:schemeClr val="accent2"/>
                </a:solidFill>
              </a:rPr>
              <a:t>Aid</a:t>
            </a:r>
            <a:r>
              <a:rPr lang="fr-FR" dirty="0" smtClean="0">
                <a:solidFill>
                  <a:schemeClr val="accent2"/>
                </a:solidFill>
              </a:rPr>
              <a:t> (</a:t>
            </a:r>
            <a:r>
              <a:rPr lang="fr-FR" dirty="0" err="1" smtClean="0">
                <a:solidFill>
                  <a:schemeClr val="accent2"/>
                </a:solidFill>
              </a:rPr>
              <a:t>AfT</a:t>
            </a:r>
            <a:r>
              <a:rPr lang="fr-FR" dirty="0" smtClean="0">
                <a:solidFill>
                  <a:schemeClr val="accent2"/>
                </a:solidFill>
              </a:rPr>
              <a:t>)</a:t>
            </a:r>
            <a:endParaRPr lang="fr-FR" dirty="0">
              <a:solidFill>
                <a:schemeClr val="accent2"/>
              </a:solidFill>
            </a:endParaRPr>
          </a:p>
        </p:txBody>
      </p:sp>
      <p:sp>
        <p:nvSpPr>
          <p:cNvPr id="7" name="ZoneTexte 6"/>
          <p:cNvSpPr txBox="1"/>
          <p:nvPr/>
        </p:nvSpPr>
        <p:spPr>
          <a:xfrm>
            <a:off x="3104658" y="5847532"/>
            <a:ext cx="1318437" cy="369332"/>
          </a:xfrm>
          <a:prstGeom prst="rect">
            <a:avLst/>
          </a:prstGeom>
          <a:noFill/>
        </p:spPr>
        <p:txBody>
          <a:bodyPr wrap="square" rtlCol="0">
            <a:spAutoFit/>
          </a:bodyPr>
          <a:lstStyle/>
          <a:p>
            <a:r>
              <a:rPr lang="fr-FR" dirty="0" err="1" smtClean="0">
                <a:solidFill>
                  <a:schemeClr val="accent2"/>
                </a:solidFill>
              </a:rPr>
              <a:t>Investment</a:t>
            </a:r>
            <a:endParaRPr lang="fr-FR" dirty="0">
              <a:solidFill>
                <a:schemeClr val="accent2"/>
              </a:solidFill>
            </a:endParaRPr>
          </a:p>
        </p:txBody>
      </p:sp>
      <p:sp>
        <p:nvSpPr>
          <p:cNvPr id="8" name="ZoneTexte 7"/>
          <p:cNvSpPr txBox="1"/>
          <p:nvPr/>
        </p:nvSpPr>
        <p:spPr>
          <a:xfrm>
            <a:off x="4415983" y="5847532"/>
            <a:ext cx="1318437" cy="369332"/>
          </a:xfrm>
          <a:prstGeom prst="rect">
            <a:avLst/>
          </a:prstGeom>
          <a:noFill/>
        </p:spPr>
        <p:txBody>
          <a:bodyPr wrap="square" rtlCol="0">
            <a:spAutoFit/>
          </a:bodyPr>
          <a:lstStyle/>
          <a:p>
            <a:pPr algn="ctr"/>
            <a:r>
              <a:rPr lang="fr-FR" dirty="0" smtClean="0">
                <a:solidFill>
                  <a:schemeClr val="accent2"/>
                </a:solidFill>
              </a:rPr>
              <a:t>Trade</a:t>
            </a:r>
            <a:endParaRPr lang="fr-FR" dirty="0">
              <a:solidFill>
                <a:schemeClr val="accent2"/>
              </a:solidFill>
            </a:endParaRPr>
          </a:p>
        </p:txBody>
      </p:sp>
      <p:sp>
        <p:nvSpPr>
          <p:cNvPr id="9" name="Title 4"/>
          <p:cNvSpPr txBox="1">
            <a:spLocks/>
          </p:cNvSpPr>
          <p:nvPr/>
        </p:nvSpPr>
        <p:spPr bwMode="auto">
          <a:xfrm>
            <a:off x="772600" y="1439775"/>
            <a:ext cx="7591425" cy="62919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p>
            <a:pPr marL="3175" marR="0" lvl="0" indent="0" algn="ctr" defTabSz="4572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D624"/>
                </a:solidFill>
                <a:effectLst/>
                <a:uLnTx/>
                <a:uFillTx/>
                <a:latin typeface="Myriad Pro"/>
                <a:ea typeface="Myriad Pro" pitchFamily="34" charset="0"/>
                <a:cs typeface="Myriad Pro"/>
              </a:rPr>
              <a:t>DISCUSSION</a:t>
            </a:r>
            <a:endParaRPr kumimoji="0" lang="en-GB" sz="2400" b="0" i="0" u="none" strike="noStrike" kern="1200" cap="none" spc="0" normalizeH="0" baseline="0" noProof="0" dirty="0">
              <a:ln>
                <a:noFill/>
              </a:ln>
              <a:solidFill>
                <a:srgbClr val="FFD624"/>
              </a:solidFill>
              <a:effectLst/>
              <a:uLnTx/>
              <a:uFillTx/>
              <a:latin typeface="Myriad Pro"/>
              <a:ea typeface="Myriad Pro" pitchFamily="34" charset="0"/>
              <a:cs typeface="Myriad Pro"/>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42720" y="1489881"/>
            <a:ext cx="8707641" cy="933832"/>
          </a:xfrm>
          <a:prstGeom prst="roundRect">
            <a:avLst/>
          </a:prstGeom>
          <a:solidFill>
            <a:srgbClr val="EEB60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smtClean="0">
                <a:solidFill>
                  <a:schemeClr val="accent4"/>
                </a:solidFill>
              </a:rPr>
              <a:t>Not a </a:t>
            </a:r>
            <a:r>
              <a:rPr lang="fr-FR" sz="2000" b="1" dirty="0" err="1" smtClean="0">
                <a:solidFill>
                  <a:schemeClr val="accent4"/>
                </a:solidFill>
              </a:rPr>
              <a:t>project</a:t>
            </a:r>
            <a:r>
              <a:rPr lang="fr-FR" sz="2000" b="1" dirty="0" smtClean="0">
                <a:solidFill>
                  <a:schemeClr val="accent4"/>
                </a:solidFill>
              </a:rPr>
              <a:t>, not a budget line. </a:t>
            </a:r>
          </a:p>
          <a:p>
            <a:pPr algn="ctr"/>
            <a:r>
              <a:rPr lang="fr-FR" sz="2000" b="1" dirty="0" err="1" smtClean="0">
                <a:solidFill>
                  <a:schemeClr val="accent4"/>
                </a:solidFill>
              </a:rPr>
              <a:t>Aid</a:t>
            </a:r>
            <a:r>
              <a:rPr lang="fr-FR" sz="2000" b="1" dirty="0" smtClean="0">
                <a:solidFill>
                  <a:schemeClr val="accent4"/>
                </a:solidFill>
              </a:rPr>
              <a:t> for Trade all </a:t>
            </a:r>
            <a:r>
              <a:rPr lang="fr-FR" sz="2000" b="1" dirty="0" err="1" smtClean="0">
                <a:solidFill>
                  <a:schemeClr val="accent4"/>
                </a:solidFill>
              </a:rPr>
              <a:t>accross</a:t>
            </a:r>
            <a:r>
              <a:rPr lang="fr-FR" sz="2000" b="1" dirty="0" smtClean="0">
                <a:solidFill>
                  <a:schemeClr val="accent4"/>
                </a:solidFill>
              </a:rPr>
              <a:t> EU and MS </a:t>
            </a:r>
            <a:r>
              <a:rPr lang="fr-FR" sz="2000" b="1" dirty="0" err="1" smtClean="0">
                <a:solidFill>
                  <a:schemeClr val="accent4"/>
                </a:solidFill>
              </a:rPr>
              <a:t>developing</a:t>
            </a:r>
            <a:r>
              <a:rPr lang="fr-FR" sz="2000" b="1" dirty="0" smtClean="0">
                <a:solidFill>
                  <a:schemeClr val="accent4"/>
                </a:solidFill>
              </a:rPr>
              <a:t> instruments</a:t>
            </a:r>
            <a:endParaRPr lang="fr-FR" sz="2000" b="1" dirty="0">
              <a:solidFill>
                <a:schemeClr val="accent4"/>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20" y="2580794"/>
            <a:ext cx="6202680" cy="3970318"/>
          </a:xfrm>
          <a:prstGeom prst="rect">
            <a:avLst/>
          </a:prstGeom>
        </p:spPr>
      </p:pic>
      <p:sp>
        <p:nvSpPr>
          <p:cNvPr id="4" name="TextBox 3"/>
          <p:cNvSpPr txBox="1"/>
          <p:nvPr/>
        </p:nvSpPr>
        <p:spPr>
          <a:xfrm>
            <a:off x="6445400" y="2580794"/>
            <a:ext cx="2504961" cy="3970318"/>
          </a:xfrm>
          <a:prstGeom prst="rect">
            <a:avLst/>
          </a:prstGeom>
          <a:solidFill>
            <a:schemeClr val="accent3">
              <a:lumMod val="20000"/>
              <a:lumOff val="80000"/>
            </a:schemeClr>
          </a:solidFill>
        </p:spPr>
        <p:txBody>
          <a:bodyPr wrap="square" rtlCol="0" anchor="ctr" anchorCtr="0">
            <a:spAutoFit/>
          </a:bodyPr>
          <a:lstStyle/>
          <a:p>
            <a:pPr algn="ctr"/>
            <a:endParaRPr lang="fr-BE" dirty="0" smtClean="0"/>
          </a:p>
          <a:p>
            <a:pPr algn="ctr"/>
            <a:endParaRPr lang="fr-BE" dirty="0"/>
          </a:p>
          <a:p>
            <a:pPr algn="ctr"/>
            <a:endParaRPr lang="fr-BE" dirty="0" smtClean="0"/>
          </a:p>
          <a:p>
            <a:pPr algn="ctr"/>
            <a:endParaRPr lang="fr-BE" dirty="0"/>
          </a:p>
          <a:p>
            <a:pPr algn="ctr"/>
            <a:endParaRPr lang="fr-BE" dirty="0" smtClean="0"/>
          </a:p>
          <a:p>
            <a:pPr algn="ctr"/>
            <a:r>
              <a:rPr lang="fr-BE" dirty="0" err="1" smtClean="0"/>
              <a:t>Member</a:t>
            </a:r>
            <a:r>
              <a:rPr lang="fr-BE" dirty="0" smtClean="0"/>
              <a:t> States instruments</a:t>
            </a:r>
          </a:p>
          <a:p>
            <a:endParaRPr lang="fr-BE" dirty="0" smtClean="0"/>
          </a:p>
          <a:p>
            <a:endParaRPr lang="fr-BE" dirty="0"/>
          </a:p>
          <a:p>
            <a:endParaRPr lang="fr-BE" dirty="0" smtClean="0"/>
          </a:p>
          <a:p>
            <a:endParaRPr lang="fr-BE" dirty="0"/>
          </a:p>
          <a:p>
            <a:endParaRPr lang="fr-BE" dirty="0" smtClean="0"/>
          </a:p>
          <a:p>
            <a:endParaRPr lang="fr-BE" dirty="0"/>
          </a:p>
          <a:p>
            <a:endParaRPr lang="en-GB" dirty="0"/>
          </a:p>
        </p:txBody>
      </p:sp>
      <p:grpSp>
        <p:nvGrpSpPr>
          <p:cNvPr id="12" name="Group 11"/>
          <p:cNvGrpSpPr/>
          <p:nvPr/>
        </p:nvGrpSpPr>
        <p:grpSpPr>
          <a:xfrm>
            <a:off x="242719" y="2580794"/>
            <a:ext cx="8707642" cy="3970318"/>
            <a:chOff x="242719" y="2580794"/>
            <a:chExt cx="8707642" cy="3970318"/>
          </a:xfrm>
        </p:grpSpPr>
        <p:sp>
          <p:nvSpPr>
            <p:cNvPr id="7" name="Rectangle 6"/>
            <p:cNvSpPr/>
            <p:nvPr/>
          </p:nvSpPr>
          <p:spPr>
            <a:xfrm>
              <a:off x="242720" y="2580794"/>
              <a:ext cx="8707641" cy="3970318"/>
            </a:xfrm>
            <a:prstGeom prst="rect">
              <a:avLst/>
            </a:prstGeom>
            <a:gradFill>
              <a:gsLst>
                <a:gs pos="100000">
                  <a:schemeClr val="accent4">
                    <a:lumMod val="20000"/>
                    <a:lumOff val="80000"/>
                    <a:alpha val="64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242719" y="2580794"/>
              <a:ext cx="8707641" cy="1319177"/>
            </a:xfrm>
            <a:prstGeom prst="rect">
              <a:avLst/>
            </a:prstGeom>
            <a:gradFill>
              <a:gsLst>
                <a:gs pos="100000">
                  <a:schemeClr val="accent4">
                    <a:lumMod val="40000"/>
                    <a:lumOff val="60000"/>
                    <a:alpha val="16000"/>
                  </a:schemeClr>
                </a:gs>
                <a:gs pos="100000">
                  <a:schemeClr val="accent1">
                    <a:tint val="50000"/>
                    <a:shade val="100000"/>
                    <a:satMod val="350000"/>
                  </a:schemeClr>
                </a:gs>
              </a:gsLst>
            </a:gradFill>
            <a:ln>
              <a:solidFill>
                <a:schemeClr val="accent4">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2800" b="1" dirty="0" smtClean="0">
                  <a:solidFill>
                    <a:schemeClr val="accent4"/>
                  </a:solidFill>
                </a:rPr>
                <a:t>33% </a:t>
              </a:r>
              <a:r>
                <a:rPr lang="fr-BE" sz="2800" b="1" dirty="0" err="1" smtClean="0">
                  <a:solidFill>
                    <a:schemeClr val="accent4"/>
                  </a:solidFill>
                </a:rPr>
                <a:t>falls</a:t>
              </a:r>
              <a:r>
                <a:rPr lang="fr-BE" sz="2800" b="1" dirty="0" smtClean="0">
                  <a:solidFill>
                    <a:schemeClr val="accent4"/>
                  </a:solidFill>
                </a:rPr>
                <a:t> </a:t>
              </a:r>
              <a:r>
                <a:rPr lang="fr-BE" sz="2800" b="1" dirty="0" err="1" smtClean="0">
                  <a:solidFill>
                    <a:schemeClr val="accent4"/>
                  </a:solidFill>
                </a:rPr>
                <a:t>under</a:t>
              </a:r>
              <a:r>
                <a:rPr lang="fr-BE" sz="2800" b="1" dirty="0" smtClean="0">
                  <a:solidFill>
                    <a:schemeClr val="accent4"/>
                  </a:solidFill>
                </a:rPr>
                <a:t> the </a:t>
              </a:r>
              <a:r>
                <a:rPr lang="fr-BE" sz="2800" b="1" dirty="0" err="1" smtClean="0">
                  <a:solidFill>
                    <a:schemeClr val="accent4"/>
                  </a:solidFill>
                </a:rPr>
                <a:t>Aid</a:t>
              </a:r>
              <a:r>
                <a:rPr lang="fr-BE" sz="2800" b="1" dirty="0" smtClean="0">
                  <a:solidFill>
                    <a:schemeClr val="accent4"/>
                  </a:solidFill>
                </a:rPr>
                <a:t> for Trade </a:t>
              </a:r>
              <a:r>
                <a:rPr lang="fr-BE" sz="2800" b="1" dirty="0" err="1" smtClean="0">
                  <a:solidFill>
                    <a:schemeClr val="accent4"/>
                  </a:solidFill>
                </a:rPr>
                <a:t>definition</a:t>
              </a:r>
              <a:endParaRPr lang="en-GB" sz="2800" b="1" dirty="0">
                <a:solidFill>
                  <a:schemeClr val="accent4"/>
                </a:solidFill>
              </a:endParaRPr>
            </a:p>
          </p:txBody>
        </p:sp>
      </p:grpSp>
    </p:spTree>
    <p:extLst>
      <p:ext uri="{BB962C8B-B14F-4D97-AF65-F5344CB8AC3E}">
        <p14:creationId xmlns:p14="http://schemas.microsoft.com/office/powerpoint/2010/main" val="34659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6706" y="1395972"/>
            <a:ext cx="7920746" cy="5122393"/>
          </a:xfrm>
          <a:prstGeom prst="rect">
            <a:avLst/>
          </a:prstGeom>
          <a:solidFill>
            <a:schemeClr val="bg1"/>
          </a:solidFill>
        </p:spPr>
      </p:pic>
    </p:spTree>
    <p:extLst>
      <p:ext uri="{BB962C8B-B14F-4D97-AF65-F5344CB8AC3E}">
        <p14:creationId xmlns:p14="http://schemas.microsoft.com/office/powerpoint/2010/main" val="3398148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22501" y="1487411"/>
            <a:ext cx="7880348" cy="5096267"/>
          </a:xfrm>
          <a:prstGeom prst="rect">
            <a:avLst/>
          </a:prstGeom>
          <a:solidFill>
            <a:schemeClr val="bg1"/>
          </a:solidFill>
        </p:spPr>
      </p:pic>
    </p:spTree>
    <p:extLst>
      <p:ext uri="{BB962C8B-B14F-4D97-AF65-F5344CB8AC3E}">
        <p14:creationId xmlns:p14="http://schemas.microsoft.com/office/powerpoint/2010/main" val="1844357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2456"/>
          <a:stretch/>
        </p:blipFill>
        <p:spPr>
          <a:xfrm>
            <a:off x="1035484" y="1371599"/>
            <a:ext cx="7379132" cy="5216917"/>
          </a:xfrm>
          <a:prstGeom prst="rect">
            <a:avLst/>
          </a:prstGeom>
          <a:solidFill>
            <a:schemeClr val="bg1"/>
          </a:solidFill>
        </p:spPr>
      </p:pic>
    </p:spTree>
    <p:extLst>
      <p:ext uri="{BB962C8B-B14F-4D97-AF65-F5344CB8AC3E}">
        <p14:creationId xmlns:p14="http://schemas.microsoft.com/office/powerpoint/2010/main" val="2501921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2050" y="2111259"/>
            <a:ext cx="5566259" cy="4309900"/>
          </a:xfrm>
          <a:prstGeom prst="rect">
            <a:avLst/>
          </a:prstGeom>
        </p:spPr>
      </p:pic>
      <p:sp>
        <p:nvSpPr>
          <p:cNvPr id="5" name="TextBox 4"/>
          <p:cNvSpPr txBox="1"/>
          <p:nvPr/>
        </p:nvSpPr>
        <p:spPr>
          <a:xfrm>
            <a:off x="1672050" y="1828801"/>
            <a:ext cx="5566259" cy="369332"/>
          </a:xfrm>
          <a:prstGeom prst="rect">
            <a:avLst/>
          </a:prstGeom>
          <a:solidFill>
            <a:schemeClr val="bg2"/>
          </a:solidFill>
        </p:spPr>
        <p:txBody>
          <a:bodyPr wrap="square" rtlCol="0">
            <a:spAutoFit/>
          </a:bodyPr>
          <a:lstStyle/>
          <a:p>
            <a:pPr algn="ctr"/>
            <a:r>
              <a:rPr lang="fr-BE" dirty="0" smtClean="0"/>
              <a:t>EU </a:t>
            </a:r>
            <a:r>
              <a:rPr lang="fr-BE" dirty="0" err="1" smtClean="0"/>
              <a:t>Aid</a:t>
            </a:r>
            <a:r>
              <a:rPr lang="fr-BE" dirty="0" smtClean="0"/>
              <a:t> for Trade by </a:t>
            </a:r>
            <a:r>
              <a:rPr lang="fr-BE" dirty="0" err="1" smtClean="0"/>
              <a:t>geography</a:t>
            </a:r>
            <a:endParaRPr lang="en-GB" dirty="0"/>
          </a:p>
        </p:txBody>
      </p:sp>
    </p:spTree>
    <p:extLst>
      <p:ext uri="{BB962C8B-B14F-4D97-AF65-F5344CB8AC3E}">
        <p14:creationId xmlns:p14="http://schemas.microsoft.com/office/powerpoint/2010/main" val="3458852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9797" y="1435159"/>
            <a:ext cx="7819752" cy="5057079"/>
          </a:xfrm>
          <a:prstGeom prst="rect">
            <a:avLst/>
          </a:prstGeom>
          <a:solidFill>
            <a:schemeClr val="bg1"/>
          </a:solidFill>
        </p:spPr>
      </p:pic>
    </p:spTree>
    <p:extLst>
      <p:ext uri="{BB962C8B-B14F-4D97-AF65-F5344CB8AC3E}">
        <p14:creationId xmlns:p14="http://schemas.microsoft.com/office/powerpoint/2010/main" val="148546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42720" y="1335643"/>
            <a:ext cx="8707641" cy="713494"/>
          </a:xfrm>
          <a:prstGeom prst="roundRect">
            <a:avLst/>
          </a:prstGeom>
          <a:solidFill>
            <a:srgbClr val="EEB60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smtClean="0">
                <a:solidFill>
                  <a:schemeClr val="accent4"/>
                </a:solidFill>
              </a:rPr>
              <a:t>2007 </a:t>
            </a:r>
            <a:r>
              <a:rPr lang="fr-FR" sz="2000" b="1" dirty="0" err="1" smtClean="0">
                <a:solidFill>
                  <a:schemeClr val="accent4"/>
                </a:solidFill>
              </a:rPr>
              <a:t>AfT</a:t>
            </a:r>
            <a:r>
              <a:rPr lang="fr-FR" sz="2000" b="1" dirty="0" smtClean="0">
                <a:solidFill>
                  <a:schemeClr val="accent4"/>
                </a:solidFill>
              </a:rPr>
              <a:t> </a:t>
            </a:r>
            <a:r>
              <a:rPr lang="fr-FR" sz="2000" b="1" dirty="0" err="1" smtClean="0">
                <a:solidFill>
                  <a:schemeClr val="accent4"/>
                </a:solidFill>
              </a:rPr>
              <a:t>Strategy</a:t>
            </a:r>
            <a:r>
              <a:rPr lang="fr-FR" sz="2000" b="1" dirty="0" smtClean="0">
                <a:solidFill>
                  <a:schemeClr val="accent4"/>
                </a:solidFill>
              </a:rPr>
              <a:t>: A quantitative </a:t>
            </a:r>
            <a:r>
              <a:rPr lang="fr-FR" sz="2000" b="1" dirty="0" err="1" smtClean="0">
                <a:solidFill>
                  <a:schemeClr val="accent4"/>
                </a:solidFill>
              </a:rPr>
              <a:t>success</a:t>
            </a:r>
            <a:r>
              <a:rPr lang="fr-FR" sz="2000" b="1" dirty="0" smtClean="0">
                <a:solidFill>
                  <a:schemeClr val="accent4"/>
                </a:solidFill>
              </a:rPr>
              <a:t>, but </a:t>
            </a:r>
            <a:r>
              <a:rPr lang="fr-FR" sz="2000" b="1" dirty="0" err="1" smtClean="0">
                <a:solidFill>
                  <a:schemeClr val="accent4"/>
                </a:solidFill>
              </a:rPr>
              <a:t>LDCs</a:t>
            </a:r>
            <a:r>
              <a:rPr lang="fr-FR" sz="2000" b="1" dirty="0" smtClean="0">
                <a:solidFill>
                  <a:schemeClr val="accent4"/>
                </a:solidFill>
              </a:rPr>
              <a:t> </a:t>
            </a:r>
            <a:r>
              <a:rPr lang="fr-FR" sz="2000" b="1" dirty="0" err="1" smtClean="0">
                <a:solidFill>
                  <a:schemeClr val="accent4"/>
                </a:solidFill>
              </a:rPr>
              <a:t>still</a:t>
            </a:r>
            <a:r>
              <a:rPr lang="fr-FR" sz="2000" b="1" dirty="0" smtClean="0">
                <a:solidFill>
                  <a:schemeClr val="accent4"/>
                </a:solidFill>
              </a:rPr>
              <a:t> in the </a:t>
            </a:r>
            <a:r>
              <a:rPr lang="fr-FR" sz="2000" b="1" dirty="0" err="1" smtClean="0">
                <a:solidFill>
                  <a:schemeClr val="accent4"/>
                </a:solidFill>
              </a:rPr>
              <a:t>margins</a:t>
            </a:r>
            <a:r>
              <a:rPr lang="fr-FR" sz="2000" b="1" dirty="0" smtClean="0">
                <a:solidFill>
                  <a:schemeClr val="accent4"/>
                </a:solidFill>
              </a:rPr>
              <a:t> of international Trade and </a:t>
            </a:r>
            <a:r>
              <a:rPr lang="fr-FR" sz="2000" b="1" dirty="0" err="1" smtClean="0">
                <a:solidFill>
                  <a:schemeClr val="accent4"/>
                </a:solidFill>
              </a:rPr>
              <a:t>insudstrialisation</a:t>
            </a:r>
            <a:endParaRPr lang="fr-FR" sz="2000" b="1" dirty="0">
              <a:solidFill>
                <a:schemeClr val="accent4"/>
              </a:solidFill>
            </a:endParaRPr>
          </a:p>
        </p:txBody>
      </p:sp>
      <p:sp>
        <p:nvSpPr>
          <p:cNvPr id="6" name="Rectangle à coins arrondis 5"/>
          <p:cNvSpPr/>
          <p:nvPr/>
        </p:nvSpPr>
        <p:spPr>
          <a:xfrm>
            <a:off x="231960" y="2610999"/>
            <a:ext cx="4124886" cy="1464096"/>
          </a:xfrm>
          <a:prstGeom prst="roundRect">
            <a:avLst/>
          </a:prstGeom>
          <a:solidFill>
            <a:srgbClr val="EEB60F"/>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chemeClr val="accent4"/>
                </a:solidFill>
              </a:rPr>
              <a:t>1.Increasing the collective volumes of EU </a:t>
            </a:r>
            <a:r>
              <a:rPr lang="en-US" sz="1600" dirty="0" err="1" smtClean="0">
                <a:solidFill>
                  <a:schemeClr val="accent4"/>
                </a:solidFill>
              </a:rPr>
              <a:t>AfT</a:t>
            </a:r>
            <a:endParaRPr lang="fr-FR" sz="1600" dirty="0">
              <a:solidFill>
                <a:schemeClr val="accent4"/>
              </a:solidFill>
            </a:endParaRPr>
          </a:p>
        </p:txBody>
      </p:sp>
      <p:graphicFrame>
        <p:nvGraphicFramePr>
          <p:cNvPr id="11" name="Tableau 10"/>
          <p:cNvGraphicFramePr>
            <a:graphicFrameLocks noGrp="1"/>
          </p:cNvGraphicFramePr>
          <p:nvPr>
            <p:extLst>
              <p:ext uri="{D42A27DB-BD31-4B8C-83A1-F6EECF244321}">
                <p14:modId xmlns:p14="http://schemas.microsoft.com/office/powerpoint/2010/main" val="3537755077"/>
              </p:ext>
            </p:extLst>
          </p:nvPr>
        </p:nvGraphicFramePr>
        <p:xfrm>
          <a:off x="4378362" y="2255664"/>
          <a:ext cx="4571999" cy="4390352"/>
        </p:xfrm>
        <a:graphic>
          <a:graphicData uri="http://schemas.openxmlformats.org/drawingml/2006/table">
            <a:tbl>
              <a:tblPr firstRow="1" bandRow="1">
                <a:tableStyleId>{5C22544A-7EE6-4342-B048-85BDC9FD1C3A}</a:tableStyleId>
              </a:tblPr>
              <a:tblGrid>
                <a:gridCol w="1901252">
                  <a:extLst>
                    <a:ext uri="{9D8B030D-6E8A-4147-A177-3AD203B41FA5}">
                      <a16:colId xmlns:a16="http://schemas.microsoft.com/office/drawing/2014/main" val="20000"/>
                    </a:ext>
                  </a:extLst>
                </a:gridCol>
                <a:gridCol w="2670747">
                  <a:extLst>
                    <a:ext uri="{9D8B030D-6E8A-4147-A177-3AD203B41FA5}">
                      <a16:colId xmlns:a16="http://schemas.microsoft.com/office/drawing/2014/main" val="20001"/>
                    </a:ext>
                  </a:extLst>
                </a:gridCol>
              </a:tblGrid>
              <a:tr h="359739">
                <a:tc>
                  <a:txBody>
                    <a:bodyPr/>
                    <a:lstStyle/>
                    <a:p>
                      <a:pPr algn="ctr"/>
                      <a:r>
                        <a:rPr lang="fr-FR" dirty="0" smtClean="0">
                          <a:solidFill>
                            <a:schemeClr val="accent4"/>
                          </a:solidFill>
                        </a:rPr>
                        <a:t>Target</a:t>
                      </a:r>
                      <a:endParaRPr lang="fr-FR" dirty="0">
                        <a:solidFill>
                          <a:schemeClr val="accent4"/>
                        </a:solidFill>
                      </a:endParaRPr>
                    </a:p>
                  </a:txBody>
                  <a:tcPr/>
                </a:tc>
                <a:tc>
                  <a:txBody>
                    <a:bodyPr/>
                    <a:lstStyle/>
                    <a:p>
                      <a:pPr algn="ctr"/>
                      <a:r>
                        <a:rPr lang="fr-FR" dirty="0" err="1" smtClean="0">
                          <a:solidFill>
                            <a:schemeClr val="accent4"/>
                          </a:solidFill>
                        </a:rPr>
                        <a:t>Achievement</a:t>
                      </a:r>
                      <a:endParaRPr lang="fr-FR" dirty="0">
                        <a:solidFill>
                          <a:schemeClr val="accent4"/>
                        </a:solidFill>
                      </a:endParaRPr>
                    </a:p>
                  </a:txBody>
                  <a:tcPr/>
                </a:tc>
                <a:extLst>
                  <a:ext uri="{0D108BD9-81ED-4DB2-BD59-A6C34878D82A}">
                    <a16:rowId xmlns:a16="http://schemas.microsoft.com/office/drawing/2014/main" val="10000"/>
                  </a:ext>
                </a:extLst>
              </a:tr>
              <a:tr h="704514">
                <a:tc>
                  <a:txBody>
                    <a:bodyPr/>
                    <a:lstStyle/>
                    <a:p>
                      <a:r>
                        <a:rPr lang="en-US" dirty="0" smtClean="0"/>
                        <a:t>TRA: </a:t>
                      </a:r>
                      <a:r>
                        <a:rPr lang="en-US" sz="1800" kern="1200" dirty="0" smtClean="0">
                          <a:solidFill>
                            <a:schemeClr val="tx1"/>
                          </a:solidFill>
                          <a:latin typeface="+mn-lt"/>
                          <a:ea typeface="+mn-ea"/>
                          <a:cs typeface="+mn-cs"/>
                        </a:rPr>
                        <a:t>€ 2 billion </a:t>
                      </a:r>
                      <a:r>
                        <a:rPr lang="en-US" dirty="0" smtClean="0"/>
                        <a:t>annually by 2010 </a:t>
                      </a:r>
                    </a:p>
                    <a:p>
                      <a:endParaRPr lang="en-US" dirty="0" smtClean="0"/>
                    </a:p>
                    <a:p>
                      <a:r>
                        <a:rPr lang="en-US" dirty="0" smtClean="0"/>
                        <a:t>Major </a:t>
                      </a:r>
                      <a:r>
                        <a:rPr lang="en-US" dirty="0" err="1" smtClean="0"/>
                        <a:t>AfT</a:t>
                      </a:r>
                      <a:r>
                        <a:rPr lang="en-US" dirty="0" smtClean="0"/>
                        <a:t> donor</a:t>
                      </a:r>
                    </a:p>
                  </a:txBody>
                  <a:tcPr anchor="ctr"/>
                </a:tc>
                <a:tc>
                  <a:txBody>
                    <a:bodyPr/>
                    <a:lstStyle/>
                    <a:p>
                      <a:r>
                        <a:rPr lang="en-US" dirty="0" smtClean="0"/>
                        <a:t>Achieved in 2008</a:t>
                      </a:r>
                    </a:p>
                    <a:p>
                      <a:r>
                        <a:rPr lang="en-US" dirty="0" smtClean="0"/>
                        <a:t>In 2016 → € </a:t>
                      </a:r>
                      <a:r>
                        <a:rPr lang="en-US" dirty="0" smtClean="0">
                          <a:solidFill>
                            <a:srgbClr val="00B050"/>
                          </a:solidFill>
                        </a:rPr>
                        <a:t>3,5 billion</a:t>
                      </a:r>
                    </a:p>
                    <a:p>
                      <a:endParaRPr lang="en-US" dirty="0" smtClean="0">
                        <a:solidFill>
                          <a:srgbClr val="00B050"/>
                        </a:solidFill>
                      </a:endParaRPr>
                    </a:p>
                    <a:p>
                      <a:r>
                        <a:rPr lang="en-US" dirty="0" err="1" smtClean="0">
                          <a:solidFill>
                            <a:schemeClr val="tx1"/>
                          </a:solidFill>
                        </a:rPr>
                        <a:t>AfT</a:t>
                      </a:r>
                      <a:r>
                        <a:rPr lang="en-US" baseline="0" dirty="0" smtClean="0">
                          <a:solidFill>
                            <a:schemeClr val="tx1"/>
                          </a:solidFill>
                        </a:rPr>
                        <a:t> in 2016: </a:t>
                      </a:r>
                      <a:r>
                        <a:rPr lang="en-US" dirty="0" smtClean="0"/>
                        <a:t>€ </a:t>
                      </a:r>
                      <a:r>
                        <a:rPr lang="en-US" baseline="0" dirty="0" smtClean="0">
                          <a:solidFill>
                            <a:srgbClr val="00B050"/>
                          </a:solidFill>
                        </a:rPr>
                        <a:t>13.5 billion </a:t>
                      </a:r>
                      <a:r>
                        <a:rPr lang="en-US" baseline="0" dirty="0" smtClean="0">
                          <a:solidFill>
                            <a:schemeClr val="tx1"/>
                          </a:solidFill>
                        </a:rPr>
                        <a:t>(global leader: &gt;30%)</a:t>
                      </a:r>
                      <a:endParaRPr lang="en-US" dirty="0" smtClean="0">
                        <a:solidFill>
                          <a:schemeClr val="tx1"/>
                        </a:solidFill>
                      </a:endParaRPr>
                    </a:p>
                  </a:txBody>
                  <a:tcPr anchor="ctr"/>
                </a:tc>
                <a:extLst>
                  <a:ext uri="{0D108BD9-81ED-4DB2-BD59-A6C34878D82A}">
                    <a16:rowId xmlns:a16="http://schemas.microsoft.com/office/drawing/2014/main" val="10001"/>
                  </a:ext>
                </a:extLst>
              </a:tr>
              <a:tr h="640388">
                <a:tc>
                  <a:txBody>
                    <a:bodyPr/>
                    <a:lstStyle/>
                    <a:p>
                      <a:r>
                        <a:rPr lang="en-GB" dirty="0" err="1" smtClean="0">
                          <a:solidFill>
                            <a:schemeClr val="tx1"/>
                          </a:solidFill>
                        </a:rPr>
                        <a:t>AfT</a:t>
                      </a:r>
                      <a:r>
                        <a:rPr lang="en-GB" dirty="0" smtClean="0">
                          <a:solidFill>
                            <a:schemeClr val="tx1"/>
                          </a:solidFill>
                        </a:rPr>
                        <a:t> to LDCs to increase</a:t>
                      </a:r>
                    </a:p>
                  </a:txBody>
                  <a:tcPr anchor="ctr"/>
                </a:tc>
                <a:tc>
                  <a:txBody>
                    <a:bodyPr/>
                    <a:lstStyle/>
                    <a:p>
                      <a:r>
                        <a:rPr lang="en-GB" dirty="0" smtClean="0">
                          <a:solidFill>
                            <a:schemeClr val="tx1"/>
                          </a:solidFill>
                        </a:rPr>
                        <a:t>Relative </a:t>
                      </a:r>
                      <a:r>
                        <a:rPr lang="en-GB" dirty="0" err="1" smtClean="0">
                          <a:solidFill>
                            <a:schemeClr val="tx1"/>
                          </a:solidFill>
                        </a:rPr>
                        <a:t>AfT</a:t>
                      </a:r>
                      <a:r>
                        <a:rPr lang="en-GB" dirty="0" smtClean="0">
                          <a:solidFill>
                            <a:schemeClr val="tx1"/>
                          </a:solidFill>
                        </a:rPr>
                        <a:t> absorption </a:t>
                      </a:r>
                      <a:r>
                        <a:rPr lang="en-GB" dirty="0" smtClean="0">
                          <a:solidFill>
                            <a:srgbClr val="FF0000"/>
                          </a:solidFill>
                        </a:rPr>
                        <a:t>decreased</a:t>
                      </a:r>
                      <a:endParaRPr lang="en-GB" baseline="0" dirty="0" smtClean="0">
                        <a:solidFill>
                          <a:srgbClr val="FF0000"/>
                        </a:solidFill>
                      </a:endParaRPr>
                    </a:p>
                  </a:txBody>
                  <a:tcPr anchor="ctr"/>
                </a:tc>
                <a:extLst>
                  <a:ext uri="{0D108BD9-81ED-4DB2-BD59-A6C34878D82A}">
                    <a16:rowId xmlns:a16="http://schemas.microsoft.com/office/drawing/2014/main" val="10002"/>
                  </a:ext>
                </a:extLst>
              </a:tr>
              <a:tr h="640388">
                <a:tc>
                  <a:txBody>
                    <a:bodyPr/>
                    <a:lstStyle/>
                    <a:p>
                      <a:r>
                        <a:rPr lang="en-GB" altLang="en-US" sz="1800" kern="1200" baseline="0" dirty="0" smtClean="0">
                          <a:solidFill>
                            <a:schemeClr val="tx1"/>
                          </a:solidFill>
                          <a:latin typeface="+mn-lt"/>
                          <a:ea typeface="+mn-ea"/>
                          <a:cs typeface="+mn-cs"/>
                        </a:rPr>
                        <a:t>&gt; 50% </a:t>
                      </a:r>
                      <a:r>
                        <a:rPr lang="en-GB" altLang="en-US" sz="1800" kern="1200" dirty="0" smtClean="0">
                          <a:solidFill>
                            <a:schemeClr val="tx1"/>
                          </a:solidFill>
                          <a:latin typeface="+mn-lt"/>
                          <a:ea typeface="+mn-ea"/>
                          <a:cs typeface="+mn-cs"/>
                        </a:rPr>
                        <a:t>of TRA increase</a:t>
                      </a:r>
                      <a:endParaRPr lang="en-GB" sz="1800" kern="1200" dirty="0" smtClean="0">
                        <a:solidFill>
                          <a:schemeClr val="tx1"/>
                        </a:solidFill>
                        <a:latin typeface="+mn-lt"/>
                        <a:ea typeface="+mn-ea"/>
                        <a:cs typeface="+mn-cs"/>
                      </a:endParaRPr>
                    </a:p>
                  </a:txBody>
                  <a:tcPr anchor="ctr"/>
                </a:tc>
                <a:tc>
                  <a:txBody>
                    <a:bodyPr/>
                    <a:lstStyle/>
                    <a:p>
                      <a:r>
                        <a:rPr lang="fr-BE" baseline="0" dirty="0" smtClean="0">
                          <a:solidFill>
                            <a:srgbClr val="00B050"/>
                          </a:solidFill>
                        </a:rPr>
                        <a:t>64%</a:t>
                      </a:r>
                      <a:endParaRPr lang="en-GB" baseline="0" dirty="0" smtClean="0">
                        <a:solidFill>
                          <a:srgbClr val="00B050"/>
                        </a:solidFill>
                      </a:endParaRPr>
                    </a:p>
                  </a:txBody>
                  <a:tcPr anchor="ctr"/>
                </a:tc>
                <a:extLst>
                  <a:ext uri="{0D108BD9-81ED-4DB2-BD59-A6C34878D82A}">
                    <a16:rowId xmlns:a16="http://schemas.microsoft.com/office/drawing/2014/main" val="10003"/>
                  </a:ext>
                </a:extLst>
              </a:tr>
              <a:tr h="640388">
                <a:tc gridSpan="2">
                  <a:txBody>
                    <a:bodyPr/>
                    <a:lstStyle/>
                    <a:p>
                      <a:pPr algn="ctr"/>
                      <a:r>
                        <a:rPr lang="en-GB" baseline="0" dirty="0" smtClean="0">
                          <a:solidFill>
                            <a:schemeClr val="accent2"/>
                          </a:solidFill>
                        </a:rPr>
                        <a:t>General EU/MS progress. Continuous effort.</a:t>
                      </a:r>
                    </a:p>
                  </a:txBody>
                  <a:tcPr anchor="ctr"/>
                </a:tc>
                <a:tc hMerge="1">
                  <a:txBody>
                    <a:bodyPr/>
                    <a:lstStyle/>
                    <a:p>
                      <a:endParaRPr lang="en-GB"/>
                    </a:p>
                  </a:txBody>
                  <a:tcPr/>
                </a:tc>
                <a:extLst>
                  <a:ext uri="{0D108BD9-81ED-4DB2-BD59-A6C34878D82A}">
                    <a16:rowId xmlns:a16="http://schemas.microsoft.com/office/drawing/2014/main" val="10004"/>
                  </a:ext>
                </a:extLst>
              </a:tr>
              <a:tr h="640388">
                <a:tc>
                  <a:txBody>
                    <a:bodyPr/>
                    <a:lstStyle/>
                    <a:p>
                      <a:endParaRPr lang="en-GB" sz="1800" kern="1200" dirty="0" smtClean="0">
                        <a:solidFill>
                          <a:schemeClr val="tx1"/>
                        </a:solidFill>
                        <a:latin typeface="+mn-lt"/>
                        <a:ea typeface="+mn-ea"/>
                        <a:cs typeface="+mn-cs"/>
                      </a:endParaRPr>
                    </a:p>
                  </a:txBody>
                  <a:tcPr anchor="ctr"/>
                </a:tc>
                <a:tc>
                  <a:txBody>
                    <a:bodyPr/>
                    <a:lstStyle/>
                    <a:p>
                      <a:r>
                        <a:rPr lang="fr-BE" baseline="0" dirty="0" smtClean="0">
                          <a:solidFill>
                            <a:srgbClr val="FF0000"/>
                          </a:solidFill>
                        </a:rPr>
                        <a:t>Input-</a:t>
                      </a:r>
                      <a:r>
                        <a:rPr lang="fr-BE" baseline="0" dirty="0" err="1" smtClean="0">
                          <a:solidFill>
                            <a:srgbClr val="FF0000"/>
                          </a:solidFill>
                        </a:rPr>
                        <a:t>based</a:t>
                      </a:r>
                      <a:endParaRPr lang="en-GB" baseline="0" dirty="0" smtClean="0">
                        <a:solidFill>
                          <a:srgbClr val="FF0000"/>
                        </a:solidFill>
                      </a:endParaRPr>
                    </a:p>
                  </a:txBody>
                  <a:tcPr anchor="ctr"/>
                </a:tc>
                <a:extLst>
                  <a:ext uri="{0D108BD9-81ED-4DB2-BD59-A6C34878D82A}">
                    <a16:rowId xmlns:a16="http://schemas.microsoft.com/office/drawing/2014/main" val="10005"/>
                  </a:ext>
                </a:extLst>
              </a:tr>
            </a:tbl>
          </a:graphicData>
        </a:graphic>
      </p:graphicFrame>
      <p:sp>
        <p:nvSpPr>
          <p:cNvPr id="7" name="Rectangle à coins arrondis 6"/>
          <p:cNvSpPr/>
          <p:nvPr/>
        </p:nvSpPr>
        <p:spPr>
          <a:xfrm>
            <a:off x="231960" y="4097128"/>
            <a:ext cx="4124886" cy="666974"/>
          </a:xfrm>
          <a:prstGeom prst="roundRect">
            <a:avLst/>
          </a:prstGeom>
          <a:solidFill>
            <a:srgbClr val="EEB60F"/>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chemeClr val="accent4"/>
                </a:solidFill>
              </a:rPr>
              <a:t>2. Enhancing the pro-poor focus and quality</a:t>
            </a:r>
            <a:endParaRPr lang="fr-FR" sz="1600" dirty="0">
              <a:solidFill>
                <a:schemeClr val="accent4"/>
              </a:solidFill>
            </a:endParaRPr>
          </a:p>
        </p:txBody>
      </p:sp>
      <p:sp>
        <p:nvSpPr>
          <p:cNvPr id="8" name="Rectangle à coins arrondis 8"/>
          <p:cNvSpPr/>
          <p:nvPr/>
        </p:nvSpPr>
        <p:spPr>
          <a:xfrm>
            <a:off x="231960" y="4785618"/>
            <a:ext cx="4124886" cy="602432"/>
          </a:xfrm>
          <a:prstGeom prst="roundRect">
            <a:avLst/>
          </a:prstGeom>
          <a:solidFill>
            <a:srgbClr val="EEB60F"/>
          </a:solidFill>
        </p:spPr>
        <p:style>
          <a:lnRef idx="1">
            <a:schemeClr val="accent1"/>
          </a:lnRef>
          <a:fillRef idx="3">
            <a:schemeClr val="accent1"/>
          </a:fillRef>
          <a:effectRef idx="2">
            <a:schemeClr val="accent1"/>
          </a:effectRef>
          <a:fontRef idx="minor">
            <a:schemeClr val="lt1"/>
          </a:fontRef>
        </p:style>
        <p:txBody>
          <a:bodyPr rtlCol="0" anchor="ctr"/>
          <a:lstStyle/>
          <a:p>
            <a:r>
              <a:rPr lang="fr-FR" sz="1600" dirty="0" smtClean="0">
                <a:solidFill>
                  <a:schemeClr val="accent4"/>
                </a:solidFill>
              </a:rPr>
              <a:t>3. ACP-</a:t>
            </a:r>
            <a:r>
              <a:rPr lang="fr-FR" sz="1600" dirty="0" err="1" smtClean="0">
                <a:solidFill>
                  <a:schemeClr val="accent4"/>
                </a:solidFill>
              </a:rPr>
              <a:t>specific</a:t>
            </a:r>
            <a:r>
              <a:rPr lang="fr-FR" sz="1600" dirty="0" smtClean="0">
                <a:solidFill>
                  <a:schemeClr val="accent4"/>
                </a:solidFill>
              </a:rPr>
              <a:t> angle</a:t>
            </a:r>
            <a:endParaRPr lang="fr-FR" sz="1600" dirty="0">
              <a:solidFill>
                <a:schemeClr val="accent4"/>
              </a:solidFill>
            </a:endParaRPr>
          </a:p>
        </p:txBody>
      </p:sp>
      <p:sp>
        <p:nvSpPr>
          <p:cNvPr id="9" name="Rectangle à coins arrondis 7"/>
          <p:cNvSpPr/>
          <p:nvPr/>
        </p:nvSpPr>
        <p:spPr>
          <a:xfrm>
            <a:off x="242720" y="5405754"/>
            <a:ext cx="4114126" cy="634054"/>
          </a:xfrm>
          <a:prstGeom prst="roundRect">
            <a:avLst/>
          </a:prstGeom>
          <a:solidFill>
            <a:srgbClr val="EEB60F"/>
          </a:solidFill>
        </p:spPr>
        <p:style>
          <a:lnRef idx="1">
            <a:schemeClr val="accent1"/>
          </a:lnRef>
          <a:fillRef idx="3">
            <a:schemeClr val="accent1"/>
          </a:fillRef>
          <a:effectRef idx="2">
            <a:schemeClr val="accent1"/>
          </a:effectRef>
          <a:fontRef idx="minor">
            <a:schemeClr val="lt1"/>
          </a:fontRef>
        </p:style>
        <p:txBody>
          <a:bodyPr rtlCol="0" anchor="ctr"/>
          <a:lstStyle/>
          <a:p>
            <a:r>
              <a:rPr lang="fr-FR" sz="1600" dirty="0" smtClean="0">
                <a:solidFill>
                  <a:schemeClr val="accent4"/>
                </a:solidFill>
              </a:rPr>
              <a:t>4. </a:t>
            </a:r>
            <a:r>
              <a:rPr lang="fr-FR" sz="1600" dirty="0" err="1" smtClean="0">
                <a:solidFill>
                  <a:schemeClr val="accent4"/>
                </a:solidFill>
              </a:rPr>
              <a:t>Aid</a:t>
            </a:r>
            <a:r>
              <a:rPr lang="fr-FR" sz="1600" dirty="0" smtClean="0">
                <a:solidFill>
                  <a:schemeClr val="accent4"/>
                </a:solidFill>
              </a:rPr>
              <a:t> </a:t>
            </a:r>
            <a:r>
              <a:rPr lang="fr-FR" sz="1600" dirty="0" err="1" smtClean="0">
                <a:solidFill>
                  <a:schemeClr val="accent4"/>
                </a:solidFill>
              </a:rPr>
              <a:t>effectivness</a:t>
            </a:r>
            <a:r>
              <a:rPr lang="fr-FR" sz="1600" dirty="0" smtClean="0">
                <a:solidFill>
                  <a:schemeClr val="accent4"/>
                </a:solidFill>
              </a:rPr>
              <a:t> </a:t>
            </a:r>
            <a:r>
              <a:rPr lang="fr-FR" sz="1600" dirty="0" err="1" smtClean="0">
                <a:solidFill>
                  <a:schemeClr val="accent4"/>
                </a:solidFill>
              </a:rPr>
              <a:t>principles</a:t>
            </a:r>
            <a:endParaRPr lang="fr-FR" sz="1600" dirty="0">
              <a:solidFill>
                <a:schemeClr val="accent4"/>
              </a:solidFill>
            </a:endParaRPr>
          </a:p>
        </p:txBody>
      </p:sp>
      <p:sp>
        <p:nvSpPr>
          <p:cNvPr id="10" name="Rectangle à coins arrondis 9"/>
          <p:cNvSpPr/>
          <p:nvPr/>
        </p:nvSpPr>
        <p:spPr>
          <a:xfrm>
            <a:off x="242720" y="6059801"/>
            <a:ext cx="4114126" cy="577104"/>
          </a:xfrm>
          <a:prstGeom prst="roundRect">
            <a:avLst/>
          </a:prstGeom>
          <a:solidFill>
            <a:srgbClr val="EEB60F"/>
          </a:solidFill>
        </p:spPr>
        <p:style>
          <a:lnRef idx="1">
            <a:schemeClr val="accent1"/>
          </a:lnRef>
          <a:fillRef idx="3">
            <a:schemeClr val="accent1"/>
          </a:fillRef>
          <a:effectRef idx="2">
            <a:schemeClr val="accent1"/>
          </a:effectRef>
          <a:fontRef idx="minor">
            <a:schemeClr val="lt1"/>
          </a:fontRef>
        </p:style>
        <p:txBody>
          <a:bodyPr rtlCol="0" anchor="ctr"/>
          <a:lstStyle/>
          <a:p>
            <a:r>
              <a:rPr lang="fr-FR" sz="1600" dirty="0" smtClean="0">
                <a:solidFill>
                  <a:schemeClr val="accent4"/>
                </a:solidFill>
              </a:rPr>
              <a:t>5. Monitoring and </a:t>
            </a:r>
            <a:r>
              <a:rPr lang="fr-FR" sz="1600" dirty="0" err="1" smtClean="0">
                <a:solidFill>
                  <a:schemeClr val="accent4"/>
                </a:solidFill>
              </a:rPr>
              <a:t>Reporting</a:t>
            </a:r>
            <a:endParaRPr lang="fr-FR" sz="1600" dirty="0">
              <a:solidFill>
                <a:schemeClr val="accent4"/>
              </a:solidFill>
            </a:endParaRPr>
          </a:p>
        </p:txBody>
      </p:sp>
      <p:sp>
        <p:nvSpPr>
          <p:cNvPr id="12" name="Oval 7"/>
          <p:cNvSpPr/>
          <p:nvPr/>
        </p:nvSpPr>
        <p:spPr>
          <a:xfrm>
            <a:off x="231960" y="76784"/>
            <a:ext cx="849276" cy="7992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3200" b="1" dirty="0" smtClean="0">
                <a:solidFill>
                  <a:schemeClr val="accent4"/>
                </a:solidFill>
              </a:rPr>
              <a:t>1</a:t>
            </a:r>
            <a:endParaRPr lang="en-GB" sz="3200" b="1" dirty="0">
              <a:solidFill>
                <a:schemeClr val="accent4"/>
              </a:solidFill>
            </a:endParaRPr>
          </a:p>
        </p:txBody>
      </p:sp>
    </p:spTree>
    <p:extLst>
      <p:ext uri="{BB962C8B-B14F-4D97-AF65-F5344CB8AC3E}">
        <p14:creationId xmlns:p14="http://schemas.microsoft.com/office/powerpoint/2010/main" val="1016920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EYD2015">
      <a:dk1>
        <a:sysClr val="windowText" lastClr="000000"/>
      </a:dk1>
      <a:lt1>
        <a:sysClr val="window" lastClr="FFFFFF"/>
      </a:lt1>
      <a:dk2>
        <a:srgbClr val="EEB60F"/>
      </a:dk2>
      <a:lt2>
        <a:srgbClr val="FFFFFF"/>
      </a:lt2>
      <a:accent1>
        <a:srgbClr val="EEB60F"/>
      </a:accent1>
      <a:accent2>
        <a:srgbClr val="E86B1F"/>
      </a:accent2>
      <a:accent3>
        <a:srgbClr val="D71921"/>
      </a:accent3>
      <a:accent4>
        <a:srgbClr val="003399"/>
      </a:accent4>
      <a:accent5>
        <a:srgbClr val="EEB60F"/>
      </a:accent5>
      <a:accent6>
        <a:srgbClr val="E86B1F"/>
      </a:accent6>
      <a:hlink>
        <a:srgbClr val="E86B1F"/>
      </a:hlink>
      <a:folHlink>
        <a:srgbClr val="D7192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new-mff-dci-edf-regional-seminar-pres1-2012_en</Template>
  <TotalTime>2019</TotalTime>
  <Words>1372</Words>
  <Application>Microsoft Office PowerPoint</Application>
  <PresentationFormat>On-screen Show (4:3)</PresentationFormat>
  <Paragraphs>239</Paragraphs>
  <Slides>21</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MS PGothic</vt:lpstr>
      <vt:lpstr>Arial</vt:lpstr>
      <vt:lpstr>Calibri</vt:lpstr>
      <vt:lpstr>Futura Std Book</vt:lpstr>
      <vt:lpstr>Myriad Pro</vt:lpstr>
      <vt:lpstr>Symbol</vt:lpstr>
      <vt:lpstr>Verdana</vt:lpstr>
      <vt:lpstr>Wingdings</vt:lpstr>
      <vt:lpstr>Office-Design</vt:lpstr>
      <vt:lpstr>Updated EU Aid for Trade Strategy Introduction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Teodora Danila</dc:creator>
  <cp:lastModifiedBy>JOLAS Bertrand (DEVCO)</cp:lastModifiedBy>
  <cp:revision>244</cp:revision>
  <cp:lastPrinted>2016-03-03T11:38:00Z</cp:lastPrinted>
  <dcterms:created xsi:type="dcterms:W3CDTF">2015-01-19T13:09:01Z</dcterms:created>
  <dcterms:modified xsi:type="dcterms:W3CDTF">2018-10-08T10:13:02Z</dcterms:modified>
</cp:coreProperties>
</file>