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268" r:id="rId2"/>
    <p:sldId id="285" r:id="rId3"/>
    <p:sldId id="306" r:id="rId4"/>
    <p:sldId id="286" r:id="rId5"/>
    <p:sldId id="318" r:id="rId6"/>
    <p:sldId id="320" r:id="rId7"/>
    <p:sldId id="310" r:id="rId8"/>
    <p:sldId id="311" r:id="rId9"/>
    <p:sldId id="312" r:id="rId10"/>
    <p:sldId id="313" r:id="rId11"/>
    <p:sldId id="314" r:id="rId12"/>
    <p:sldId id="316" r:id="rId13"/>
    <p:sldId id="317" r:id="rId14"/>
    <p:sldId id="290" r:id="rId15"/>
    <p:sldId id="307" r:id="rId16"/>
    <p:sldId id="309" r:id="rId17"/>
    <p:sldId id="283" r:id="rId18"/>
  </p:sldIdLst>
  <p:sldSz cx="9144000" cy="6858000" type="screen4x3"/>
  <p:notesSz cx="6858000" cy="99456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loop="1" showNarration="1">
    <p:present/>
    <p:sldAll/>
    <p:penClr>
      <a:schemeClr val="tx1"/>
    </p:penClr>
  </p:showPr>
  <p:clrMru>
    <a:srgbClr val="3366CC"/>
    <a:srgbClr val="FFFF66"/>
    <a:srgbClr val="339966"/>
    <a:srgbClr val="339933"/>
    <a:srgbClr val="3366FF"/>
    <a:srgbClr val="006600"/>
    <a:srgbClr val="C80F0F"/>
    <a:srgbClr val="E5DBA1"/>
    <a:srgbClr val="BABA93"/>
    <a:srgbClr val="BABB9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20487" autoAdjust="0"/>
    <p:restoredTop sz="92399" autoAdjust="0"/>
  </p:normalViewPr>
  <p:slideViewPr>
    <p:cSldViewPr snapToGrid="0">
      <p:cViewPr varScale="1">
        <p:scale>
          <a:sx n="120" d="100"/>
          <a:sy n="120" d="100"/>
        </p:scale>
        <p:origin x="-312" y="-96"/>
      </p:cViewPr>
      <p:guideLst>
        <p:guide orient="horz" pos="3935"/>
        <p:guide pos="288"/>
        <p:guide pos="726"/>
        <p:guide pos="5029"/>
        <p:guide pos="43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634" y="-102"/>
      </p:cViewPr>
      <p:guideLst>
        <p:guide orient="horz" pos="313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14" Type="http://schemas.openxmlformats.org/officeDocument/2006/relationships/slide" Target="slides/slide13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20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1" Type="http://schemas.openxmlformats.org/officeDocument/2006/relationships/printerSettings" Target="printerSettings/printerSettings1.bin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276F4F92-661F-4424-ADED-7D3829A4203F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3078EF-9FED-435B-A7E1-F13248F2741F}" type="slidenum">
              <a:rPr lang="de-DE"/>
              <a:pPr/>
              <a:t>1</a:t>
            </a:fld>
            <a:endParaRPr lang="de-DE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B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A4524D-88AF-4DA0-ABE0-9580BC608A1C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7570-BE2B-4912-A244-928287404E8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8F66C14-B4A9-493F-9FBD-3E63A45EC272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843E9D-B8E6-4A18-B999-A5D1C1735CD0}" type="slidenum">
              <a:rPr lang="de-DE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F0446D-7465-40CD-915D-CC364FFCF9FE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A4524D-88AF-4DA0-ABE0-9580BC608A1C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A46C78-4316-4006-B552-D0F5B7C2A956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4CB4CC4-5D01-40EC-9BE5-4F9402117EEF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gi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6934200" y="6596063"/>
            <a:ext cx="1981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fld id="{B6627C32-A0CE-40F6-BDFA-3C7C724DC8AA}" type="datetime1">
              <a:rPr lang="de-DE" sz="1200" b="0">
                <a:solidFill>
                  <a:schemeClr val="bg1"/>
                </a:solidFill>
              </a:rPr>
              <a:pPr/>
              <a:t>2/27/11</a:t>
            </a:fld>
            <a:r>
              <a:rPr lang="de-DE" sz="1200" b="0">
                <a:solidFill>
                  <a:schemeClr val="bg1"/>
                </a:solidFill>
              </a:rPr>
              <a:t>     Seite </a:t>
            </a:r>
            <a:fld id="{F7DC8B0F-09E1-4ADE-8436-67CF7C966884}" type="slidenum">
              <a:rPr lang="de-DE" sz="1200" b="0">
                <a:solidFill>
                  <a:schemeClr val="bg1"/>
                </a:solidFill>
              </a:rPr>
              <a:pPr/>
              <a:t>‹#›</a:t>
            </a:fld>
            <a:endParaRPr lang="de-DE" sz="1200" b="0">
              <a:solidFill>
                <a:schemeClr val="bg1"/>
              </a:solidFill>
            </a:endParaRP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BZ" sz="2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93190" name="Line 6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pic>
        <p:nvPicPr>
          <p:cNvPr id="93191" name="Picture 7"/>
          <p:cNvPicPr>
            <a:picLocks noChangeAspect="1" noChangeArrowheads="1"/>
          </p:cNvPicPr>
          <p:nvPr/>
        </p:nvPicPr>
        <p:blipFill>
          <a:blip r:embed="rId2" cstate="print">
            <a:lum contrast="-20000"/>
          </a:blip>
          <a:srcRect/>
          <a:stretch>
            <a:fillRect/>
          </a:stretch>
        </p:blipFill>
        <p:spPr bwMode="auto">
          <a:xfrm>
            <a:off x="7999413" y="0"/>
            <a:ext cx="1144587" cy="762000"/>
          </a:xfrm>
          <a:prstGeom prst="rect">
            <a:avLst/>
          </a:prstGeom>
          <a:noFill/>
        </p:spPr>
      </p:pic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195" name="Rectangle 11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BZ" sz="2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93196" name="Line 12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3199" name="Rectangle 1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040400" y="1993726"/>
            <a:ext cx="7034400" cy="1143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93200" name="Rectangle 16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040400" y="3239022"/>
            <a:ext cx="70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subtitle</a:t>
            </a:r>
            <a:endParaRPr lang="de-DE" dirty="0"/>
          </a:p>
        </p:txBody>
      </p:sp>
      <p:sp>
        <p:nvSpPr>
          <p:cNvPr id="93202" name="Line 18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pic>
        <p:nvPicPr>
          <p:cNvPr id="93204" name="Picture 20" descr="Weltkugel_klein_neu.gif                                        0005A183jeany                          BB53F533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6238" y="0"/>
            <a:ext cx="1147762" cy="762000"/>
          </a:xfrm>
          <a:prstGeom prst="rect">
            <a:avLst/>
          </a:prstGeom>
          <a:noFill/>
        </p:spPr>
      </p:pic>
      <p:pic>
        <p:nvPicPr>
          <p:cNvPr id="15" name="Grafik 14" descr="gizlogo-standard-rgb.gif"/>
          <p:cNvPicPr>
            <a:picLocks noChangeAspect="1"/>
          </p:cNvPicPr>
          <p:nvPr userDrawn="1"/>
        </p:nvPicPr>
        <p:blipFill>
          <a:blip r:embed="rId4" cstate="print"/>
          <a:srcRect t="17992" b="17450"/>
          <a:stretch>
            <a:fillRect/>
          </a:stretch>
        </p:blipFill>
        <p:spPr>
          <a:xfrm>
            <a:off x="283425" y="114300"/>
            <a:ext cx="900000" cy="58102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600" baseline="0"/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2CB778-1684-4820-AE01-A6CF65E48D70}" type="datetime1">
              <a:rPr lang="de-DE" smtClean="0"/>
              <a:pPr/>
              <a:t>2/27/11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40400" y="3880808"/>
            <a:ext cx="7034400" cy="1144800"/>
          </a:xfr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de-DE" sz="3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0400" y="2292939"/>
            <a:ext cx="7034400" cy="1500187"/>
          </a:xfrm>
        </p:spPr>
        <p:txBody>
          <a:bodyPr anchor="b"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C80F0F"/>
              </a:buClr>
              <a:buFont typeface="Wingdings" pitchFamily="2" charset="2"/>
              <a:buNone/>
              <a:tabLst>
                <a:tab pos="2190750" algn="l"/>
              </a:tabLst>
              <a:defRPr lang="de-DE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69C08B-3F0B-45F7-96FC-E0E7F1EDB571}" type="datetime1">
              <a:rPr lang="de-DE" smtClean="0"/>
              <a:pPr/>
              <a:t>2/27/11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1039813" y="2106613"/>
            <a:ext cx="3481200" cy="4114800"/>
          </a:xfrm>
        </p:spPr>
        <p:txBody>
          <a:bodyPr/>
          <a:lstStyle>
            <a:lvl1pPr>
              <a:defRPr sz="240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595812" y="2106613"/>
            <a:ext cx="3481200" cy="41148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9DA14-23DB-4005-9410-95D99DFE4ACC}" type="datetime1">
              <a:rPr lang="de-DE" smtClean="0"/>
              <a:pPr/>
              <a:t>2/27/11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40400" y="1411200"/>
            <a:ext cx="7034400" cy="6192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0400" y="2098784"/>
            <a:ext cx="3463200" cy="4690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1040400" y="2668044"/>
            <a:ext cx="3463200" cy="355739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15200" y="2098783"/>
            <a:ext cx="3463200" cy="4690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4615200" y="2668044"/>
            <a:ext cx="3463200" cy="3557392"/>
          </a:xfrm>
        </p:spPr>
        <p:txBody>
          <a:bodyPr/>
          <a:lstStyle>
            <a:lvl1pPr>
              <a:defRPr lang="de-DE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200" dirty="0" smtClean="0">
                <a:solidFill>
                  <a:schemeClr val="tx1"/>
                </a:solidFill>
                <a:latin typeface="+mn-lt"/>
              </a:defRPr>
            </a:lvl2pPr>
            <a:lvl3pPr>
              <a:defRPr lang="de-DE" sz="2000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600" dirty="0" smtClean="0">
                <a:solidFill>
                  <a:schemeClr val="tx1"/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691A89-BDBC-4828-A08B-29C7176101A4}" type="datetime1">
              <a:rPr lang="de-DE" smtClean="0"/>
              <a:pPr/>
              <a:t>2/27/11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C72ECF-0AE0-4187-A5C1-9378F853A497}" type="datetime1">
              <a:rPr lang="de-DE" smtClean="0"/>
              <a:pPr/>
              <a:t>2/27/11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B70727-BA99-4A8B-B070-898FC5BD9116}" type="datetime1">
              <a:rPr lang="de-DE" smtClean="0"/>
              <a:pPr/>
              <a:t>2/27/11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40400" y="1411200"/>
            <a:ext cx="2484000" cy="1357052"/>
          </a:xfrm>
        </p:spPr>
        <p:txBody>
          <a:bodyPr anchor="b"/>
          <a:lstStyle>
            <a:lvl1pPr algn="l">
              <a:defRPr sz="2800" b="0" baseline="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620022" y="1411201"/>
            <a:ext cx="4453200" cy="48142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1040400" y="2893512"/>
            <a:ext cx="2484000" cy="3331925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586C2A-983F-4022-9DD0-DD623A56FF94}" type="datetime1">
              <a:rPr lang="de-DE" smtClean="0"/>
              <a:pPr/>
              <a:t>2/27/11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40400" y="4860099"/>
            <a:ext cx="7034400" cy="526093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1152525" y="1411201"/>
            <a:ext cx="6831014" cy="3361215"/>
          </a:xfrm>
        </p:spPr>
        <p:txBody>
          <a:bodyPr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Click </a:t>
            </a:r>
            <a:r>
              <a:rPr lang="de-DE" dirty="0" err="1" smtClean="0"/>
              <a:t>icon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picture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1040400" y="5486400"/>
            <a:ext cx="7034400" cy="739036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0ECFE9-3A9E-4E5E-AF41-520ACE265A77}" type="datetime1">
              <a:rPr lang="de-DE" smtClean="0"/>
              <a:pPr/>
              <a:t>2/27/11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gif"/><Relationship Id="rId1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6934200" y="6596063"/>
            <a:ext cx="1981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fld id="{AB81C545-FE68-41D5-BEA4-2878944C354C}" type="datetime1">
              <a:rPr lang="de-DE" sz="1200" b="0">
                <a:solidFill>
                  <a:schemeClr val="bg1"/>
                </a:solidFill>
              </a:rPr>
              <a:pPr/>
              <a:t>2/27/11</a:t>
            </a:fld>
            <a:r>
              <a:rPr lang="de-DE" sz="1200" b="0">
                <a:solidFill>
                  <a:schemeClr val="bg1"/>
                </a:solidFill>
              </a:rPr>
              <a:t>     Seite </a:t>
            </a:r>
            <a:fld id="{F100B36D-5590-4186-A03B-FBE69F711ADE}" type="slidenum">
              <a:rPr lang="de-DE" sz="1200" b="0">
                <a:solidFill>
                  <a:schemeClr val="bg1"/>
                </a:solidFill>
              </a:rPr>
              <a:pPr/>
              <a:t>‹#›</a:t>
            </a:fld>
            <a:endParaRPr lang="de-DE" sz="1200" b="0">
              <a:solidFill>
                <a:schemeClr val="bg1"/>
              </a:solidFill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BZ" sz="2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75782" name="Line 6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11" cstate="print">
            <a:lum contrast="-20000"/>
          </a:blip>
          <a:srcRect/>
          <a:stretch>
            <a:fillRect/>
          </a:stretch>
        </p:blipFill>
        <p:spPr bwMode="auto">
          <a:xfrm>
            <a:off x="7999413" y="0"/>
            <a:ext cx="1144587" cy="762000"/>
          </a:xfrm>
          <a:prstGeom prst="rect">
            <a:avLst/>
          </a:prstGeom>
          <a:noFill/>
        </p:spPr>
      </p:pic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BZ" sz="2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39812" y="1411289"/>
            <a:ext cx="70344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title</a:t>
            </a:r>
          </a:p>
        </p:txBody>
      </p:sp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9812" y="2106613"/>
            <a:ext cx="7034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endParaRPr lang="de-DE" dirty="0" smtClean="0"/>
          </a:p>
        </p:txBody>
      </p:sp>
      <p:sp>
        <p:nvSpPr>
          <p:cNvPr id="7579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56400" y="6602400"/>
            <a:ext cx="1295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0">
                <a:solidFill>
                  <a:schemeClr val="bg1"/>
                </a:solidFill>
              </a:defRPr>
            </a:lvl1pPr>
          </a:lstStyle>
          <a:p>
            <a:fld id="{94AC2515-8215-418A-964A-E2B00192C2E1}" type="datetime1">
              <a:rPr lang="de-DE" smtClean="0"/>
              <a:pPr/>
              <a:t>2/27/11</a:t>
            </a:fld>
            <a:endParaRPr lang="de-DE" dirty="0"/>
          </a:p>
        </p:txBody>
      </p:sp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7893050" y="6602399"/>
            <a:ext cx="927100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1200" b="0" dirty="0" smtClean="0">
                <a:solidFill>
                  <a:schemeClr val="bg1"/>
                </a:solidFill>
              </a:rPr>
              <a:t>Page </a:t>
            </a:r>
            <a:fld id="{327115CA-E6A4-425F-BB4F-A64D48743A27}" type="slidenum">
              <a:rPr lang="de-DE" sz="1200" b="0">
                <a:solidFill>
                  <a:schemeClr val="bg1"/>
                </a:solidFill>
              </a:rPr>
              <a:pPr/>
              <a:t>‹#›</a:t>
            </a:fld>
            <a:endParaRPr lang="de-DE" sz="1200" b="0" dirty="0">
              <a:solidFill>
                <a:schemeClr val="bg1"/>
              </a:solidFill>
            </a:endParaRPr>
          </a:p>
        </p:txBody>
      </p:sp>
      <p:sp>
        <p:nvSpPr>
          <p:cNvPr id="75788" name="Line 12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pic>
        <p:nvPicPr>
          <p:cNvPr id="75799" name="Picture 23" descr="Weltkugel_klein_neu.gif                                        0005A183jeany                          BB53F533: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96238" y="0"/>
            <a:ext cx="1147762" cy="762000"/>
          </a:xfrm>
          <a:prstGeom prst="rect">
            <a:avLst/>
          </a:prstGeom>
          <a:noFill/>
        </p:spPr>
      </p:pic>
      <p:sp>
        <p:nvSpPr>
          <p:cNvPr id="7580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951" y="6601216"/>
            <a:ext cx="2895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0">
                <a:solidFill>
                  <a:schemeClr val="bg1"/>
                </a:solidFill>
              </a:defRPr>
            </a:lvl1pPr>
          </a:lstStyle>
          <a:p>
            <a:endParaRPr lang="en-BZ" dirty="0"/>
          </a:p>
        </p:txBody>
      </p:sp>
      <p:pic>
        <p:nvPicPr>
          <p:cNvPr id="17" name="Grafik 16" descr="gizlogo-standard-rgb.gif"/>
          <p:cNvPicPr>
            <a:picLocks noChangeAspect="1"/>
          </p:cNvPicPr>
          <p:nvPr/>
        </p:nvPicPr>
        <p:blipFill>
          <a:blip r:embed="rId13" cstate="print"/>
          <a:srcRect t="17992" b="17450"/>
          <a:stretch>
            <a:fillRect/>
          </a:stretch>
        </p:blipFill>
        <p:spPr>
          <a:xfrm>
            <a:off x="283425" y="114300"/>
            <a:ext cx="900000" cy="5810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ransition/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285750" indent="-285750" algn="l" rtl="0" eaLnBrk="1" fontAlgn="base" hangingPunct="1">
        <a:spcBef>
          <a:spcPct val="20000"/>
        </a:spcBef>
        <a:spcAft>
          <a:spcPct val="0"/>
        </a:spcAft>
        <a:buClr>
          <a:srgbClr val="C80F0F"/>
        </a:buClr>
        <a:buFont typeface="Wingdings" pitchFamily="2" charset="2"/>
        <a:buChar char="§"/>
        <a:tabLst>
          <a:tab pos="2190750" algn="l"/>
        </a:tabLst>
        <a:defRPr sz="2400" baseline="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tabLst>
          <a:tab pos="2190750" algn="l"/>
        </a:tabLst>
        <a:defRPr sz="2400">
          <a:solidFill>
            <a:schemeClr val="tx1"/>
          </a:solidFill>
          <a:latin typeface="+mn-lt"/>
        </a:defRPr>
      </a:lvl2pPr>
      <a:lvl3pPr marL="1238250" indent="-285750" algn="l" rtl="0" eaLnBrk="1" fontAlgn="base" hangingPunct="1">
        <a:spcBef>
          <a:spcPct val="20000"/>
        </a:spcBef>
        <a:spcAft>
          <a:spcPct val="0"/>
        </a:spcAft>
        <a:buClr>
          <a:srgbClr val="999999"/>
        </a:buClr>
        <a:buFont typeface="Wingdings" pitchFamily="2" charset="2"/>
        <a:buChar char="§"/>
        <a:tabLst>
          <a:tab pos="2190750" algn="l"/>
        </a:tabLst>
        <a:defRPr sz="2400" baseline="0">
          <a:solidFill>
            <a:schemeClr val="tx1"/>
          </a:solidFill>
          <a:latin typeface="+mn-lt"/>
        </a:defRPr>
      </a:lvl3pPr>
      <a:lvl4pPr marL="1714500" indent="-285750" algn="l" rtl="0" eaLnBrk="1" fontAlgn="base" hangingPunct="1">
        <a:spcBef>
          <a:spcPct val="20000"/>
        </a:spcBef>
        <a:spcAft>
          <a:spcPct val="0"/>
        </a:spcAft>
        <a:buClr>
          <a:srgbClr val="C80F0F"/>
        </a:buClr>
        <a:buChar char="-"/>
        <a:tabLst>
          <a:tab pos="2190750" algn="l"/>
        </a:tabLst>
        <a:defRPr sz="2400" baseline="0">
          <a:solidFill>
            <a:schemeClr val="tx1"/>
          </a:solidFill>
          <a:latin typeface="+mn-lt"/>
        </a:defRPr>
      </a:lvl4pPr>
      <a:lvl5pPr marL="21907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 baseline="0">
          <a:solidFill>
            <a:schemeClr val="tx1"/>
          </a:solidFill>
          <a:latin typeface="+mn-lt"/>
        </a:defRPr>
      </a:lvl5pPr>
      <a:lvl6pPr marL="26479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6pPr>
      <a:lvl7pPr marL="31051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7pPr>
      <a:lvl8pPr marL="35623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8pPr>
      <a:lvl9pPr marL="40195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6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%5C%5Clocalhost%5CUsers%5Ctl%5CDesktop%5Ctragedy.sw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slide" Target="slide8.xml"/><Relationship Id="rId5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0" name="Rectangle 6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B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 in Supporting the Highland Water Forum in Jordan</a:t>
            </a:r>
            <a:endParaRPr lang="en-B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BZ" dirty="0" smtClean="0"/>
          </a:p>
          <a:p>
            <a:r>
              <a:rPr lang="en-BZ" dirty="0" smtClean="0"/>
              <a:t>21 March 2011</a:t>
            </a:r>
            <a:endParaRPr lang="en-B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Stakeholder Analysis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spcBef>
                <a:spcPts val="1200"/>
              </a:spcBef>
              <a:buClr>
                <a:srgbClr val="C80F0F"/>
              </a:buClr>
            </a:pPr>
            <a:r>
              <a:rPr lang="en-US" sz="2400" dirty="0" smtClean="0">
                <a:ea typeface="+mn-ea"/>
                <a:cs typeface="+mn-cs"/>
              </a:rPr>
              <a:t>Who are the key stakeholders in the agricultural sector?</a:t>
            </a:r>
          </a:p>
          <a:p>
            <a:pPr marL="342900" lvl="1" indent="-342900">
              <a:spcBef>
                <a:spcPts val="1200"/>
              </a:spcBef>
              <a:buClr>
                <a:srgbClr val="C80F0F"/>
              </a:buClr>
            </a:pPr>
            <a:r>
              <a:rPr lang="en-US" sz="2400" dirty="0" smtClean="0">
                <a:ea typeface="+mn-ea"/>
                <a:cs typeface="+mn-cs"/>
              </a:rPr>
              <a:t>How to make sure, that all stakeholders are represented in the dialogue?</a:t>
            </a:r>
          </a:p>
          <a:p>
            <a:pPr marL="342900" lvl="1" indent="-342900">
              <a:spcBef>
                <a:spcPts val="1200"/>
              </a:spcBef>
              <a:buClr>
                <a:srgbClr val="C80F0F"/>
              </a:buClr>
            </a:pPr>
            <a:r>
              <a:rPr lang="en-US" sz="2400" dirty="0" smtClean="0">
                <a:ea typeface="+mn-ea"/>
                <a:cs typeface="+mn-cs"/>
              </a:rPr>
              <a:t>Who are groundwater stakeholders from other sectors </a:t>
            </a:r>
            <a:r>
              <a:rPr lang="en-US" sz="2400" dirty="0" smtClean="0">
                <a:cs typeface="ＭＳ Ｐゴシック" charset="-128"/>
              </a:rPr>
              <a:t>(urban water demand, industry, environmental protection)? </a:t>
            </a:r>
          </a:p>
          <a:p>
            <a:pPr>
              <a:lnSpc>
                <a:spcPct val="80000"/>
              </a:lnSpc>
            </a:pP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Stakeholder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Field interviews with 214 farmers in the wider </a:t>
            </a:r>
            <a:r>
              <a:rPr lang="en-US" dirty="0" err="1" smtClean="0"/>
              <a:t>Azraq</a:t>
            </a:r>
            <a:r>
              <a:rPr lang="en-US" dirty="0" smtClean="0"/>
              <a:t> Basin area</a:t>
            </a:r>
          </a:p>
          <a:p>
            <a:r>
              <a:rPr lang="en-US" dirty="0" smtClean="0"/>
              <a:t>2 teams of 6 people for 2 months</a:t>
            </a:r>
          </a:p>
          <a:p>
            <a:r>
              <a:rPr lang="en-US" dirty="0" smtClean="0"/>
              <a:t>Statistical Analysis</a:t>
            </a:r>
          </a:p>
          <a:p>
            <a:r>
              <a:rPr lang="en-US" dirty="0" smtClean="0"/>
              <a:t>Result: 20 farmers representing most other farmers in the highlands</a:t>
            </a:r>
          </a:p>
          <a:p>
            <a:r>
              <a:rPr lang="en-US" dirty="0" smtClean="0"/>
              <a:t>Method: Social Network Analysis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Pic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00200"/>
            <a:ext cx="7162800" cy="507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they connected?</a:t>
            </a:r>
            <a:br>
              <a:rPr lang="en-US" dirty="0" smtClean="0"/>
            </a:br>
            <a:r>
              <a:rPr lang="en-US" dirty="0" smtClean="0"/>
              <a:t>Who are their representatives?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8200" y="5334000"/>
            <a:ext cx="1447800" cy="1295400"/>
          </a:xfrm>
          <a:prstGeom prst="rect">
            <a:avLst/>
          </a:prstGeom>
          <a:solidFill>
            <a:srgbClr val="6E6E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dirty="0" smtClean="0"/>
              <a:t>Network example from the Social Network Analysis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allow for: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fair and balanced stakeholder selection</a:t>
            </a:r>
          </a:p>
          <a:p>
            <a:r>
              <a:rPr lang="en-US" dirty="0" smtClean="0"/>
              <a:t>Representation of most farmers in the highlands through the Forum members</a:t>
            </a:r>
          </a:p>
          <a:p>
            <a:r>
              <a:rPr lang="en-US" dirty="0" smtClean="0"/>
              <a:t>A transparent and scientifically proven selection procedure</a:t>
            </a:r>
          </a:p>
          <a:p>
            <a:r>
              <a:rPr lang="en-US" dirty="0" smtClean="0"/>
              <a:t>An effective and efficient dialogue process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300" dirty="0" smtClean="0"/>
              <a:t>Follows a strategic </a:t>
            </a:r>
            <a:r>
              <a:rPr lang="en-GB" sz="2300" b="1" dirty="0" smtClean="0"/>
              <a:t>programme</a:t>
            </a:r>
            <a:r>
              <a:rPr lang="en-GB" sz="2300" dirty="0" smtClean="0"/>
              <a:t> </a:t>
            </a:r>
            <a:r>
              <a:rPr lang="en-GB" sz="2300" b="1" dirty="0" smtClean="0"/>
              <a:t>approach</a:t>
            </a:r>
            <a:r>
              <a:rPr lang="en-GB" sz="2300" dirty="0" smtClean="0"/>
              <a:t> that goes beyond disconnected projects</a:t>
            </a:r>
          </a:p>
          <a:p>
            <a:r>
              <a:rPr lang="en-GB" sz="2300" dirty="0" smtClean="0"/>
              <a:t>Mainstreams best-practices with the overall goal of overcoming groundwater depletion and developing ways of sustainable resource management.</a:t>
            </a:r>
            <a:endParaRPr lang="en-US" sz="2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6421"/>
          <a:stretch>
            <a:fillRect/>
          </a:stretch>
        </p:blipFill>
        <p:spPr>
          <a:xfrm>
            <a:off x="457200" y="4195482"/>
            <a:ext cx="2408737" cy="2417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 t="5875"/>
          <a:stretch>
            <a:fillRect/>
          </a:stretch>
        </p:blipFill>
        <p:spPr>
          <a:xfrm>
            <a:off x="2286000" y="4195482"/>
            <a:ext cx="3458663" cy="24415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rcRect t="5741"/>
          <a:stretch>
            <a:fillRect/>
          </a:stretch>
        </p:blipFill>
        <p:spPr>
          <a:xfrm>
            <a:off x="7416762" y="4182035"/>
            <a:ext cx="1270038" cy="2464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rcRect t="5786"/>
          <a:stretch>
            <a:fillRect/>
          </a:stretch>
        </p:blipFill>
        <p:spPr>
          <a:xfrm>
            <a:off x="3962287" y="4195482"/>
            <a:ext cx="3454475" cy="24439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rcRect t="6823"/>
          <a:stretch>
            <a:fillRect/>
          </a:stretch>
        </p:blipFill>
        <p:spPr>
          <a:xfrm>
            <a:off x="5471264" y="4195482"/>
            <a:ext cx="1945498" cy="241701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0"/>
            <a:ext cx="9144000" cy="1021976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The goal is to reach the safe-yield</a:t>
            </a:r>
          </a:p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i.e. the current groundwater abstraction needs to be reduced by approx. 200%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" y="1524000"/>
            <a:ext cx="2209800" cy="1524000"/>
          </a:xfrm>
          <a:prstGeom prst="roundRect">
            <a:avLst/>
          </a:prstGeom>
          <a:solidFill>
            <a:srgbClr val="FFFF66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solidFill>
                  <a:schemeClr val="accent4">
                    <a:lumMod val="50000"/>
                  </a:schemeClr>
                </a:solidFill>
              </a:rPr>
              <a:t>Inducing Change</a:t>
            </a:r>
            <a:br>
              <a:rPr lang="en-US" b="1" u="sng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Target Group:</a:t>
            </a:r>
          </a:p>
          <a:p>
            <a:pPr algn="ctr"/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 Water-governing institutions</a:t>
            </a:r>
            <a:endParaRPr 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57600" y="3993775"/>
            <a:ext cx="1828800" cy="1196789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Stakeholder Dialogue: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instrument to ensure social acceptance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19800" y="1524000"/>
            <a:ext cx="2209800" cy="152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Rewarding Efforts:</a:t>
            </a:r>
            <a:b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Target Group:</a:t>
            </a:r>
          </a:p>
          <a:p>
            <a:pPr algn="ctr"/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Water users (esp. farmers)</a:t>
            </a:r>
            <a:endParaRPr lang="en-US" sz="1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0" name="Straight Arrow Connector 9"/>
          <p:cNvCxnSpPr>
            <a:stCxn id="5" idx="0"/>
          </p:cNvCxnSpPr>
          <p:nvPr/>
        </p:nvCxnSpPr>
        <p:spPr>
          <a:xfrm rot="16200000" flipV="1">
            <a:off x="1767168" y="1271867"/>
            <a:ext cx="502024" cy="224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0"/>
          </p:cNvCxnSpPr>
          <p:nvPr/>
        </p:nvCxnSpPr>
        <p:spPr>
          <a:xfrm rot="16200000" flipV="1">
            <a:off x="6874809" y="1274109"/>
            <a:ext cx="488576" cy="11206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0" y="6400800"/>
            <a:ext cx="9144000" cy="457200"/>
          </a:xfrm>
          <a:prstGeom prst="roundRect">
            <a:avLst/>
          </a:prstGeom>
          <a:solidFill>
            <a:srgbClr val="0070C0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HWF Secretariat</a:t>
            </a:r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rot="16200000" flipV="1">
            <a:off x="460889" y="4675890"/>
            <a:ext cx="3201194" cy="817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8" idx="2"/>
          </p:cNvCxnSpPr>
          <p:nvPr/>
        </p:nvCxnSpPr>
        <p:spPr>
          <a:xfrm rot="16200000" flipV="1">
            <a:off x="5489762" y="4682939"/>
            <a:ext cx="3339353" cy="69476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49623" y="3234081"/>
            <a:ext cx="1595721" cy="310854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chemeClr val="accent1">
                    <a:lumMod val="50000"/>
                  </a:schemeClr>
                </a:solidFill>
              </a:rPr>
              <a:t>Activities: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Set up a cross-sector committee for data collection and management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Cooperate with Environmental Rangers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Support well-closing procedures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Etc…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292786" y="3348319"/>
            <a:ext cx="1447800" cy="304698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chemeClr val="accent1">
                    <a:lumMod val="50000"/>
                  </a:schemeClr>
                </a:solidFill>
              </a:rPr>
              <a:t>Activities: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 On-farm water efficiency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Alternative Income Opportunities (energy, tourism)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Open pillar for community based initiatives</a:t>
            </a:r>
          </a:p>
          <a:p>
            <a:endParaRPr lang="en-US" sz="1050" dirty="0"/>
          </a:p>
        </p:txBody>
      </p:sp>
      <p:cxnSp>
        <p:nvCxnSpPr>
          <p:cNvPr id="35" name="Straight Arrow Connector 34"/>
          <p:cNvCxnSpPr>
            <a:stCxn id="7" idx="1"/>
            <a:endCxn id="5" idx="2"/>
          </p:cNvCxnSpPr>
          <p:nvPr/>
        </p:nvCxnSpPr>
        <p:spPr>
          <a:xfrm rot="10800000">
            <a:off x="2019300" y="3048000"/>
            <a:ext cx="1638300" cy="1544170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7" idx="3"/>
            <a:endCxn id="8" idx="2"/>
          </p:cNvCxnSpPr>
          <p:nvPr/>
        </p:nvCxnSpPr>
        <p:spPr>
          <a:xfrm flipV="1">
            <a:off x="5486400" y="3048000"/>
            <a:ext cx="1638300" cy="1544170"/>
          </a:xfrm>
          <a:prstGeom prst="straightConnector1">
            <a:avLst/>
          </a:prstGeom>
          <a:ln w="38100" cmpd="sng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3" idx="0"/>
          </p:cNvCxnSpPr>
          <p:nvPr/>
        </p:nvCxnSpPr>
        <p:spPr>
          <a:xfrm rot="5400000" flipH="1" flipV="1">
            <a:off x="3924300" y="5753100"/>
            <a:ext cx="1295400" cy="1588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80129" y="4961476"/>
            <a:ext cx="4554071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chemeClr val="accent1">
                    <a:lumMod val="50000"/>
                  </a:schemeClr>
                </a:solidFill>
              </a:rPr>
              <a:t>Activities: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Facilitate dialogue rounds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Ensure communication between decision-makers and dialogue 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Contact donors / set up donor highland task force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Elaborate general concept (structure of Fund)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44671" y="3124200"/>
            <a:ext cx="1143000" cy="49244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Finance activities</a:t>
            </a:r>
            <a:endParaRPr lang="en-US" sz="13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79814" y="1174376"/>
            <a:ext cx="914400" cy="29238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Impact</a:t>
            </a:r>
            <a:endParaRPr lang="en-US" sz="1300" b="1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41140" y="1174376"/>
            <a:ext cx="914400" cy="29238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Impact</a:t>
            </a:r>
            <a:endParaRPr lang="en-US" sz="13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657600" y="2447365"/>
            <a:ext cx="1828800" cy="143883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Fund: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instruments to encourage and implement change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stCxn id="26" idx="3"/>
          </p:cNvCxnSpPr>
          <p:nvPr/>
        </p:nvCxnSpPr>
        <p:spPr>
          <a:xfrm flipV="1">
            <a:off x="5486400" y="2407025"/>
            <a:ext cx="537882" cy="759758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846294" y="3142130"/>
            <a:ext cx="1143000" cy="49244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Finance activities</a:t>
            </a:r>
            <a:endParaRPr lang="en-US" sz="13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cxnSp>
        <p:nvCxnSpPr>
          <p:cNvPr id="38" name="Straight Arrow Connector 37"/>
          <p:cNvCxnSpPr>
            <a:stCxn id="26" idx="1"/>
            <a:endCxn id="5" idx="3"/>
          </p:cNvCxnSpPr>
          <p:nvPr/>
        </p:nvCxnSpPr>
        <p:spPr>
          <a:xfrm rot="10800000">
            <a:off x="3124200" y="2286001"/>
            <a:ext cx="533400" cy="880783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514599" y="4141692"/>
            <a:ext cx="1264024" cy="29238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Recommend</a:t>
            </a:r>
            <a:endParaRPr lang="en-US" sz="13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71564" y="4155138"/>
            <a:ext cx="1326777" cy="29238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Recommend</a:t>
            </a:r>
            <a:endParaRPr lang="en-US" sz="13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this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Comprehensive approach, not individual projects</a:t>
            </a:r>
          </a:p>
          <a:p>
            <a:r>
              <a:rPr lang="en-US" dirty="0" smtClean="0"/>
              <a:t>Stakeholder engagement and participation</a:t>
            </a:r>
          </a:p>
          <a:p>
            <a:r>
              <a:rPr lang="en-US" dirty="0" smtClean="0"/>
              <a:t>Alignment with Jordanian Water Strategy</a:t>
            </a:r>
          </a:p>
          <a:p>
            <a:r>
              <a:rPr lang="en-US" dirty="0" smtClean="0"/>
              <a:t>Following  principles of Paris Declaration and Accra Agenda for Action</a:t>
            </a:r>
          </a:p>
          <a:p>
            <a:r>
              <a:rPr lang="en-US" dirty="0" smtClean="0"/>
              <a:t>Has been endorsed by Royal Water Committee, Prime Minister Office issued order to </a:t>
            </a:r>
            <a:r>
              <a:rPr lang="en-US" dirty="0" smtClean="0"/>
              <a:t>align </a:t>
            </a:r>
            <a:r>
              <a:rPr lang="en-US" dirty="0" smtClean="0"/>
              <a:t>involved ministries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Engage the stakeholders in regular meetings to contribute to the Action Plan</a:t>
            </a:r>
          </a:p>
          <a:p>
            <a:pPr lvl="1"/>
            <a:r>
              <a:rPr lang="en-US" dirty="0" smtClean="0"/>
              <a:t>Elaborate Policy Recommendation papers,</a:t>
            </a:r>
          </a:p>
          <a:p>
            <a:pPr lvl="1"/>
            <a:r>
              <a:rPr lang="en-US" dirty="0" smtClean="0"/>
              <a:t>Facilitate meetings and field visits</a:t>
            </a:r>
          </a:p>
          <a:p>
            <a:r>
              <a:rPr lang="en-US" dirty="0" smtClean="0"/>
              <a:t>Elaborate </a:t>
            </a:r>
            <a:r>
              <a:rPr lang="en-US" b="1" dirty="0" smtClean="0"/>
              <a:t>Azraq Action Plan </a:t>
            </a:r>
            <a:r>
              <a:rPr lang="en-US" dirty="0" smtClean="0"/>
              <a:t>with clear timelines, milestones and activities</a:t>
            </a:r>
          </a:p>
          <a:p>
            <a:pPr lvl="1"/>
            <a:r>
              <a:rPr lang="en-US" dirty="0" smtClean="0"/>
              <a:t>Complement MWI strategy and </a:t>
            </a:r>
            <a:r>
              <a:rPr lang="en-US" dirty="0" err="1" smtClean="0"/>
              <a:t>actionplans</a:t>
            </a:r>
            <a:endParaRPr lang="en-US" dirty="0" smtClean="0"/>
          </a:p>
          <a:p>
            <a:r>
              <a:rPr lang="en-US" dirty="0" smtClean="0"/>
              <a:t>Establish the </a:t>
            </a:r>
            <a:r>
              <a:rPr lang="en-US" b="1" dirty="0" smtClean="0"/>
              <a:t>Highland Water Fund</a:t>
            </a:r>
          </a:p>
          <a:p>
            <a:pPr lvl="1"/>
            <a:r>
              <a:rPr lang="en-US" dirty="0" smtClean="0"/>
              <a:t>In close consultation and cooperation of donors of the Jordanian water sector,</a:t>
            </a:r>
          </a:p>
          <a:p>
            <a:pPr lvl="1"/>
            <a:r>
              <a:rPr lang="en-US" dirty="0" smtClean="0"/>
              <a:t>Upcoming workshop in Mar 2011.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812" y="2106613"/>
            <a:ext cx="4325563" cy="41148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Depletion of Amman-Zarqa and Azraq aquifers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Growing competition for scarce water resources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Highland agriculture increasingly under pressure from within Jordan and from donor side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B778-1684-4820-AE01-A6CF65E48D70}" type="datetime1">
              <a:rPr lang="de-DE" smtClean="0"/>
              <a:pPr/>
              <a:t>2/27/11</a:t>
            </a:fld>
            <a:endParaRPr lang="de-DE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614" t="3407" r="8266" b="2659"/>
          <a:stretch>
            <a:fillRect/>
          </a:stretch>
        </p:blipFill>
        <p:spPr bwMode="auto">
          <a:xfrm>
            <a:off x="5311588" y="2191873"/>
            <a:ext cx="3751729" cy="279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Rationale for stakeholder involvement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Groundwater aquifers are Common Pool Resources</a:t>
            </a:r>
            <a:endParaRPr lang="en-US" dirty="0"/>
          </a:p>
        </p:txBody>
      </p:sp>
      <p:pic>
        <p:nvPicPr>
          <p:cNvPr id="4" name="Picture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0" y="2819400"/>
            <a:ext cx="6350000" cy="3683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Rationale for stakeholder involvement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Groundwater aquifers are common pool resources and need appropriate institutional arrangements to be managed sustainably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Stakeholder participation is essential for the sustainable management of common pool resources  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Evaluations of the situation in the Highlands show that stakeholder participation is one most important lever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B778-1684-4820-AE01-A6CF65E48D70}" type="datetime1">
              <a:rPr lang="de-DE" smtClean="0"/>
              <a:pPr/>
              <a:t>2/27/11</a:t>
            </a:fld>
            <a:endParaRPr lang="de-D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GB" dirty="0" smtClean="0">
                <a:solidFill>
                  <a:srgbClr val="CC0000"/>
                </a:solidFill>
              </a:rPr>
              <a:t>HWF aims to contribute to the MWI groundwater “roadmap” for sustainable groundwater management</a:t>
            </a:r>
          </a:p>
          <a:p>
            <a:pPr lvl="1" eaLnBrk="1" hangingPunct="1"/>
            <a:r>
              <a:rPr lang="en-GB" dirty="0" smtClean="0"/>
              <a:t>Timeframe is 2011-2013</a:t>
            </a:r>
          </a:p>
          <a:p>
            <a:pPr lvl="1" eaLnBrk="1" hangingPunct="1"/>
            <a:r>
              <a:rPr lang="en-GB" dirty="0" smtClean="0"/>
              <a:t>Describes activities, measures, and milestones</a:t>
            </a:r>
          </a:p>
          <a:p>
            <a:pPr lvl="1" eaLnBrk="1" hangingPunct="1"/>
            <a:r>
              <a:rPr lang="en-GB" dirty="0" smtClean="0"/>
              <a:t>Defines activities to be implemented in the Highlands area, </a:t>
            </a:r>
          </a:p>
          <a:p>
            <a:pPr lvl="1" eaLnBrk="1" hangingPunct="1"/>
            <a:r>
              <a:rPr lang="en-GB" dirty="0" smtClean="0"/>
              <a:t>Bottom-up: elaborated</a:t>
            </a:r>
            <a:br>
              <a:rPr lang="en-GB" dirty="0" smtClean="0"/>
            </a:br>
            <a:r>
              <a:rPr lang="en-GB" dirty="0" smtClean="0"/>
              <a:t>together with the </a:t>
            </a:r>
            <a:br>
              <a:rPr lang="en-GB" dirty="0" smtClean="0"/>
            </a:br>
            <a:r>
              <a:rPr lang="en-GB" dirty="0" smtClean="0"/>
              <a:t>stakeholders.</a:t>
            </a:r>
          </a:p>
          <a:p>
            <a:pPr eaLnBrk="1" hangingPunct="1"/>
            <a:endParaRPr lang="en-US" dirty="0" smtClean="0"/>
          </a:p>
        </p:txBody>
      </p:sp>
      <p:sp>
        <p:nvSpPr>
          <p:cNvPr id="8196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69CE2FC0-4EB2-49F1-889B-CDD47C4DC046}" type="datetime1">
              <a:rPr lang="de-DE"/>
              <a:pPr/>
              <a:t>2/27/11</a:t>
            </a:fld>
            <a:endParaRPr lang="de-DE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740947"/>
            <a:ext cx="4141694" cy="1592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0400" y="2076450"/>
            <a:ext cx="2190750" cy="2725738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Highland Water Forum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/>
              <a:t>(60 </a:t>
            </a:r>
            <a:r>
              <a:rPr lang="en-US" sz="1400" dirty="0"/>
              <a:t>key stakeholders, </a:t>
            </a:r>
            <a:r>
              <a:rPr lang="en-US" sz="1400" dirty="0" err="1"/>
              <a:t>MoWI</a:t>
            </a:r>
            <a:r>
              <a:rPr lang="en-US" sz="1400" dirty="0"/>
              <a:t>, WAJ, </a:t>
            </a:r>
            <a:r>
              <a:rPr lang="en-US" sz="1400" dirty="0" err="1"/>
              <a:t>MoA</a:t>
            </a:r>
            <a:r>
              <a:rPr lang="en-US" sz="1400" dirty="0"/>
              <a:t>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2400" y="2590800"/>
            <a:ext cx="1295400" cy="1697038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sz="1800" b="1" dirty="0">
                <a:solidFill>
                  <a:srgbClr val="FFFFFF"/>
                </a:solidFill>
                <a:ea typeface="ＭＳ Ｐゴシック" charset="-128"/>
              </a:rPr>
              <a:t>Advisory Board </a:t>
            </a:r>
            <a:r>
              <a:rPr lang="en-US" sz="1200" dirty="0">
                <a:solidFill>
                  <a:srgbClr val="FFFFFF"/>
                </a:solidFill>
                <a:ea typeface="ＭＳ Ｐゴシック" charset="-128"/>
              </a:rPr>
              <a:t>(universities, NGOs, think tanks, donors, etc.)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086600" y="838200"/>
            <a:ext cx="1524000" cy="1143000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47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80" b="1" dirty="0"/>
              <a:t>Steering Committee </a:t>
            </a:r>
            <a:r>
              <a:rPr lang="en-US" dirty="0"/>
              <a:t>(</a:t>
            </a:r>
            <a:r>
              <a:rPr lang="en-US" dirty="0" err="1"/>
              <a:t>MoWI</a:t>
            </a:r>
            <a:r>
              <a:rPr lang="en-US" dirty="0"/>
              <a:t>, WAJ, </a:t>
            </a:r>
            <a:r>
              <a:rPr lang="en-US" dirty="0" err="1"/>
              <a:t>MoA</a:t>
            </a:r>
            <a:r>
              <a:rPr lang="en-US" dirty="0"/>
              <a:t>, RWC, 1 Fund representative)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52750" y="6019800"/>
            <a:ext cx="2687638" cy="609600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Highland Water Secretariat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62800" y="2590800"/>
            <a:ext cx="1371600" cy="1695450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0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18" b="1" dirty="0"/>
              <a:t>Highland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18" b="1" dirty="0"/>
              <a:t>Water Fund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(donor: GTZ, </a:t>
            </a:r>
            <a:r>
              <a:rPr lang="en-US" dirty="0" err="1"/>
              <a:t>KfW</a:t>
            </a:r>
            <a:r>
              <a:rPr lang="en-US" dirty="0"/>
              <a:t>, USAID, WB, EU, etc.)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295400" y="838200"/>
            <a:ext cx="1905000" cy="533400"/>
          </a:xfrm>
          <a:prstGeom prst="round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500" b="1" dirty="0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Royal Water Committee /</a:t>
            </a:r>
            <a:r>
              <a:rPr lang="en-US" sz="1500" b="1" dirty="0" err="1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MoWI</a:t>
            </a:r>
            <a:endParaRPr lang="en-US" sz="1500" b="1" dirty="0">
              <a:solidFill>
                <a:srgbClr val="FFFFFF"/>
              </a:solidFill>
              <a:ea typeface="ＭＳ Ｐゴシック" pitchFamily="-105" charset="-128"/>
              <a:cs typeface="ＭＳ Ｐゴシック" pitchFamily="-105" charset="-128"/>
            </a:endParaRPr>
          </a:p>
        </p:txBody>
      </p:sp>
      <p:cxnSp>
        <p:nvCxnSpPr>
          <p:cNvPr id="14" name="Elbow Connector 13"/>
          <p:cNvCxnSpPr>
            <a:cxnSpLocks noChangeShapeType="1"/>
            <a:stCxn id="17" idx="3"/>
            <a:endCxn id="4" idx="0"/>
          </p:cNvCxnSpPr>
          <p:nvPr/>
        </p:nvCxnSpPr>
        <p:spPr bwMode="auto">
          <a:xfrm>
            <a:off x="2857500" y="1752600"/>
            <a:ext cx="1438275" cy="323850"/>
          </a:xfrm>
          <a:prstGeom prst="bentConnector2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9" name="Elbow Connector 18"/>
          <p:cNvCxnSpPr>
            <a:cxnSpLocks noChangeShapeType="1"/>
            <a:stCxn id="17" idx="1"/>
            <a:endCxn id="5" idx="0"/>
          </p:cNvCxnSpPr>
          <p:nvPr/>
        </p:nvCxnSpPr>
        <p:spPr bwMode="auto">
          <a:xfrm rot="10800000" flipV="1">
            <a:off x="800100" y="1752600"/>
            <a:ext cx="838200" cy="838200"/>
          </a:xfrm>
          <a:prstGeom prst="bentConnector2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7" name="Rectangle 16"/>
          <p:cNvSpPr/>
          <p:nvPr/>
        </p:nvSpPr>
        <p:spPr>
          <a:xfrm>
            <a:off x="1638300" y="1524000"/>
            <a:ext cx="1219200" cy="457200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/>
              <a:t>mandate</a:t>
            </a:r>
          </a:p>
        </p:txBody>
      </p:sp>
      <p:cxnSp>
        <p:nvCxnSpPr>
          <p:cNvPr id="50" name="Elbow Connector 49"/>
          <p:cNvCxnSpPr>
            <a:cxnSpLocks noChangeShapeType="1"/>
            <a:stCxn id="45" idx="1"/>
            <a:endCxn id="4" idx="3"/>
          </p:cNvCxnSpPr>
          <p:nvPr/>
        </p:nvCxnSpPr>
        <p:spPr bwMode="auto">
          <a:xfrm rot="10800000" flipV="1">
            <a:off x="5391150" y="3438525"/>
            <a:ext cx="249238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53" name="Shape 52"/>
          <p:cNvCxnSpPr>
            <a:cxnSpLocks noChangeShapeType="1"/>
            <a:stCxn id="6" idx="1"/>
            <a:endCxn id="4" idx="0"/>
          </p:cNvCxnSpPr>
          <p:nvPr/>
        </p:nvCxnSpPr>
        <p:spPr bwMode="auto">
          <a:xfrm rot="10800000" flipV="1">
            <a:off x="4295775" y="1409700"/>
            <a:ext cx="2790825" cy="666750"/>
          </a:xfrm>
          <a:prstGeom prst="bentConnector2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5" name="Rectangle 44"/>
          <p:cNvSpPr/>
          <p:nvPr/>
        </p:nvSpPr>
        <p:spPr>
          <a:xfrm>
            <a:off x="5640388" y="2590800"/>
            <a:ext cx="1331912" cy="1697038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1500" b="1" dirty="0">
                <a:solidFill>
                  <a:srgbClr val="FFFFFF"/>
                </a:solidFill>
                <a:ea typeface="ＭＳ Ｐゴシック" charset="-128"/>
              </a:rPr>
              <a:t>finance:</a:t>
            </a:r>
          </a:p>
          <a:p>
            <a:pPr algn="ctr"/>
            <a:r>
              <a:rPr lang="en-US" sz="1300" dirty="0">
                <a:solidFill>
                  <a:srgbClr val="FFFFFF"/>
                </a:solidFill>
                <a:ea typeface="ＭＳ Ｐゴシック" charset="-128"/>
              </a:rPr>
              <a:t>provides funds for implementing </a:t>
            </a:r>
          </a:p>
          <a:p>
            <a:pPr algn="ctr"/>
            <a:r>
              <a:rPr lang="en-US" sz="1300" dirty="0">
                <a:solidFill>
                  <a:srgbClr val="FFFFFF"/>
                </a:solidFill>
                <a:ea typeface="ＭＳ Ｐゴシック" charset="-128"/>
              </a:rPr>
              <a:t>the roadmap </a:t>
            </a:r>
          </a:p>
          <a:p>
            <a:pPr algn="ctr"/>
            <a:endParaRPr lang="en-US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143500" y="876300"/>
            <a:ext cx="1219200" cy="952500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300" b="1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align: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1300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monitoring 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1300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 activities, approves and allocates funds </a:t>
            </a:r>
          </a:p>
        </p:txBody>
      </p:sp>
      <p:cxnSp>
        <p:nvCxnSpPr>
          <p:cNvPr id="59" name="Elbow Connector 58"/>
          <p:cNvCxnSpPr>
            <a:cxnSpLocks noChangeShapeType="1"/>
            <a:stCxn id="7" idx="0"/>
            <a:endCxn id="4" idx="2"/>
          </p:cNvCxnSpPr>
          <p:nvPr/>
        </p:nvCxnSpPr>
        <p:spPr bwMode="auto">
          <a:xfrm rot="16200000" flipV="1">
            <a:off x="3686969" y="5410994"/>
            <a:ext cx="1217612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62" name="Elbow Connector 61"/>
          <p:cNvCxnSpPr>
            <a:cxnSpLocks noChangeShapeType="1"/>
            <a:stCxn id="46" idx="1"/>
            <a:endCxn id="5" idx="2"/>
          </p:cNvCxnSpPr>
          <p:nvPr/>
        </p:nvCxnSpPr>
        <p:spPr bwMode="auto">
          <a:xfrm rot="10800000">
            <a:off x="800100" y="4287838"/>
            <a:ext cx="1028700" cy="1208087"/>
          </a:xfrm>
          <a:prstGeom prst="bentConnector2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6" name="Rectangle 45"/>
          <p:cNvSpPr/>
          <p:nvPr/>
        </p:nvSpPr>
        <p:spPr>
          <a:xfrm>
            <a:off x="1828800" y="5124450"/>
            <a:ext cx="4953000" cy="742950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90000"/>
              </a:lnSpc>
            </a:pPr>
            <a:r>
              <a:rPr lang="en-US" sz="1500" b="1">
                <a:solidFill>
                  <a:srgbClr val="FFFFFF"/>
                </a:solidFill>
                <a:ea typeface="ＭＳ Ｐゴシック" charset="-128"/>
              </a:rPr>
              <a:t>facilitate:</a:t>
            </a:r>
          </a:p>
          <a:p>
            <a:pPr algn="ctr">
              <a:lnSpc>
                <a:spcPct val="90000"/>
              </a:lnSpc>
            </a:pPr>
            <a:r>
              <a:rPr lang="en-US" sz="1500">
                <a:solidFill>
                  <a:srgbClr val="FFFFFF"/>
                </a:solidFill>
                <a:ea typeface="ＭＳ Ｐゴシック" charset="-128"/>
              </a:rPr>
              <a:t>prepares background information, elaborates proposals of the Forum, commissions studies, provides technical support </a:t>
            </a:r>
          </a:p>
          <a:p>
            <a:pPr algn="ctr">
              <a:lnSpc>
                <a:spcPct val="90000"/>
              </a:lnSpc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  <a:p>
            <a:pPr algn="ctr">
              <a:lnSpc>
                <a:spcPct val="90000"/>
              </a:lnSpc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cxnSp>
        <p:nvCxnSpPr>
          <p:cNvPr id="54" name="Elbow Connector 61"/>
          <p:cNvCxnSpPr>
            <a:cxnSpLocks noChangeShapeType="1"/>
            <a:stCxn id="46" idx="3"/>
            <a:endCxn id="6" idx="3"/>
          </p:cNvCxnSpPr>
          <p:nvPr/>
        </p:nvCxnSpPr>
        <p:spPr bwMode="auto">
          <a:xfrm flipV="1">
            <a:off x="6781800" y="1409700"/>
            <a:ext cx="1828800" cy="4086225"/>
          </a:xfrm>
          <a:prstGeom prst="bentConnector3">
            <a:avLst>
              <a:gd name="adj1" fmla="val 1125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70" name="Elbow Connector 69"/>
          <p:cNvCxnSpPr>
            <a:cxnSpLocks noChangeShapeType="1"/>
            <a:stCxn id="12" idx="2"/>
            <a:endCxn id="17" idx="0"/>
          </p:cNvCxnSpPr>
          <p:nvPr/>
        </p:nvCxnSpPr>
        <p:spPr bwMode="auto">
          <a:xfrm rot="16200000" flipH="1">
            <a:off x="2171700" y="1447800"/>
            <a:ext cx="152400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71" name="Rectangle 70"/>
          <p:cNvSpPr/>
          <p:nvPr/>
        </p:nvSpPr>
        <p:spPr>
          <a:xfrm>
            <a:off x="1638300" y="2590800"/>
            <a:ext cx="1219200" cy="1695450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  <a:ea typeface="ＭＳ Ｐゴシック" charset="-128"/>
              </a:rPr>
              <a:t>link and support:</a:t>
            </a:r>
          </a:p>
          <a:p>
            <a:pPr algn="ctr"/>
            <a:r>
              <a:rPr lang="en-US" sz="1400">
                <a:solidFill>
                  <a:srgbClr val="FFFFFF"/>
                </a:solidFill>
                <a:ea typeface="ＭＳ Ｐゴシック" charset="-128"/>
              </a:rPr>
              <a:t>makes proposals, provides input to the work of the Forum</a:t>
            </a:r>
          </a:p>
          <a:p>
            <a:pPr algn="ctr"/>
            <a:endParaRPr lang="en-US">
              <a:solidFill>
                <a:srgbClr val="FFFFFF"/>
              </a:solidFill>
              <a:ea typeface="ＭＳ Ｐゴシック" charset="-128"/>
            </a:endParaRPr>
          </a:p>
          <a:p>
            <a:pPr algn="ctr"/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cxnSp>
        <p:nvCxnSpPr>
          <p:cNvPr id="73" name="Elbow Connector 72"/>
          <p:cNvCxnSpPr>
            <a:cxnSpLocks noChangeShapeType="1"/>
            <a:stCxn id="5" idx="3"/>
            <a:endCxn id="71" idx="1"/>
          </p:cNvCxnSpPr>
          <p:nvPr/>
        </p:nvCxnSpPr>
        <p:spPr bwMode="auto">
          <a:xfrm flipV="1">
            <a:off x="1447800" y="3438525"/>
            <a:ext cx="190500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75" name="Elbow Connector 74"/>
          <p:cNvCxnSpPr>
            <a:cxnSpLocks noChangeShapeType="1"/>
            <a:stCxn id="71" idx="3"/>
            <a:endCxn id="4" idx="1"/>
          </p:cNvCxnSpPr>
          <p:nvPr/>
        </p:nvCxnSpPr>
        <p:spPr bwMode="auto">
          <a:xfrm>
            <a:off x="2857500" y="3438525"/>
            <a:ext cx="342900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90" name="Elbow Connector 189"/>
          <p:cNvCxnSpPr>
            <a:cxnSpLocks noChangeShapeType="1"/>
            <a:stCxn id="8" idx="1"/>
            <a:endCxn id="45" idx="3"/>
          </p:cNvCxnSpPr>
          <p:nvPr/>
        </p:nvCxnSpPr>
        <p:spPr bwMode="auto">
          <a:xfrm rot="10800000" flipV="1">
            <a:off x="6972300" y="3438525"/>
            <a:ext cx="190500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7" name="Elbow Connector 36"/>
          <p:cNvCxnSpPr>
            <a:cxnSpLocks noChangeShapeType="1"/>
            <a:stCxn id="8" idx="0"/>
            <a:endCxn id="6" idx="2"/>
          </p:cNvCxnSpPr>
          <p:nvPr/>
        </p:nvCxnSpPr>
        <p:spPr bwMode="auto">
          <a:xfrm rot="5400000" flipH="1" flipV="1">
            <a:off x="7543801" y="2286000"/>
            <a:ext cx="609600" cy="31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 type="arrow" w="med" len="med"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0" name="Action Button: Custom 3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048000" y="1903413"/>
            <a:ext cx="457200" cy="458787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1</a:t>
            </a:r>
          </a:p>
        </p:txBody>
      </p:sp>
      <p:sp>
        <p:nvSpPr>
          <p:cNvPr id="41" name="Action Button: Custom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2286000"/>
            <a:ext cx="457200" cy="457200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5</a:t>
            </a:r>
          </a:p>
        </p:txBody>
      </p:sp>
      <p:sp>
        <p:nvSpPr>
          <p:cNvPr id="42" name="Action Button: Custom 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724150" y="5939118"/>
            <a:ext cx="457200" cy="458788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4</a:t>
            </a:r>
          </a:p>
        </p:txBody>
      </p:sp>
      <p:sp>
        <p:nvSpPr>
          <p:cNvPr id="43" name="Action Button: Custom 4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781800" y="676836"/>
            <a:ext cx="457200" cy="458788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3</a:t>
            </a:r>
          </a:p>
        </p:txBody>
      </p:sp>
      <p:sp>
        <p:nvSpPr>
          <p:cNvPr id="44" name="Action Button: Custom 4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2286000"/>
            <a:ext cx="457200" cy="457200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Organisational</a:t>
            </a:r>
            <a:r>
              <a:rPr lang="en-US" dirty="0" smtClean="0"/>
              <a:t> Structure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17" grpId="0" animBg="1"/>
      <p:bldP spid="45" grpId="0" animBg="1"/>
      <p:bldP spid="47" grpId="0" animBg="1"/>
      <p:bldP spid="46" grpId="0" animBg="1"/>
      <p:bldP spid="71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39812" y="776309"/>
            <a:ext cx="7034400" cy="617928"/>
          </a:xfrm>
        </p:spPr>
        <p:txBody>
          <a:bodyPr/>
          <a:lstStyle/>
          <a:p>
            <a:pPr eaLnBrk="1" hangingPunct="1"/>
            <a:r>
              <a:rPr lang="en-US" sz="3200" dirty="0" smtClean="0"/>
              <a:t>Steps of Stakeholder Involvement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039812" y="1598629"/>
            <a:ext cx="7034400" cy="4114800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200" dirty="0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Prepare</a:t>
            </a:r>
          </a:p>
          <a:p>
            <a:pPr marL="438150" indent="-514350">
              <a:lnSpc>
                <a:spcPct val="80000"/>
              </a:lnSpc>
              <a:buFont typeface="Calibri" charset="0"/>
              <a:buAutoNum type="arabicPeriod"/>
            </a:pPr>
            <a:r>
              <a:rPr lang="en-US" dirty="0" smtClean="0"/>
              <a:t>Stakeholder Analysis</a:t>
            </a:r>
          </a:p>
          <a:p>
            <a:pPr marL="1314450" lvl="2" indent="-514350" eaLnBrk="1" hangingPunct="1">
              <a:lnSpc>
                <a:spcPct val="80000"/>
              </a:lnSpc>
              <a:buNone/>
            </a:pPr>
            <a:r>
              <a:rPr lang="en-US" sz="2200" dirty="0" smtClean="0"/>
              <a:t>Applying state-of-the-art tools (e.g. Social Network Analysis) to find out: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Who are the key stakeholders in the agricultural sector?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How does the stakeholder network look like? How can it be utilized to mobilize stakeholders?</a:t>
            </a:r>
          </a:p>
          <a:p>
            <a:pPr marL="438150" indent="-514350">
              <a:lnSpc>
                <a:spcPct val="80000"/>
              </a:lnSpc>
              <a:buFont typeface="Calibri" charset="0"/>
              <a:buAutoNum type="arabicPeriod"/>
            </a:pPr>
            <a:r>
              <a:rPr lang="en-US" dirty="0" smtClean="0"/>
              <a:t>Stakeholder Selection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Select key stakeholders from the agricultural sector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Select stakeholders from other sectors (urban water demand, industry, environmental protection) 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039812" y="786892"/>
            <a:ext cx="7034400" cy="617928"/>
          </a:xfrm>
        </p:spPr>
        <p:txBody>
          <a:bodyPr/>
          <a:lstStyle/>
          <a:p>
            <a:pPr eaLnBrk="1" hangingPunct="1"/>
            <a:r>
              <a:rPr lang="en-US" sz="3200" dirty="0" smtClean="0"/>
              <a:t>Steps of Stakeholder Involvement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039812" y="1524548"/>
            <a:ext cx="7034400" cy="4114800"/>
          </a:xfrm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buFont typeface="Arial" charset="0"/>
              <a:buNone/>
            </a:pPr>
            <a:r>
              <a:rPr lang="en-US" sz="2200" dirty="0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</a:t>
            </a:r>
            <a:r>
              <a:rPr lang="en-US" sz="2200" dirty="0" err="1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Operationalise</a:t>
            </a:r>
            <a:endParaRPr lang="en-US" sz="2200" dirty="0" smtClean="0">
              <a:solidFill>
                <a:srgbClr val="C80F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r>
              <a:rPr lang="en-US" sz="2200" dirty="0" smtClean="0"/>
              <a:t>Institutionalize: Establish an institution for a stakeholder dialogue on the problem of groundwater over abstraction in the Highlands (</a:t>
            </a:r>
            <a:r>
              <a:rPr lang="en-US" sz="2200" dirty="0" smtClean="0">
                <a:latin typeface="Wingdings" charset="2"/>
              </a:rPr>
              <a:t></a:t>
            </a:r>
            <a:r>
              <a:rPr lang="en-US" sz="2200" dirty="0" smtClean="0"/>
              <a:t>Highland Water Forum)</a:t>
            </a:r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r>
              <a:rPr lang="en-US" sz="2200" dirty="0" smtClean="0"/>
              <a:t>Facilitate: Provide technical, scientific and financial support for the work of the Highland Water Forum (</a:t>
            </a:r>
            <a:r>
              <a:rPr lang="en-US" sz="2200" dirty="0" smtClean="0">
                <a:latin typeface="Wingdings" charset="2"/>
              </a:rPr>
              <a:t></a:t>
            </a:r>
            <a:r>
              <a:rPr lang="en-US" sz="2200" dirty="0" smtClean="0"/>
              <a:t>Highland Water Secretariat)</a:t>
            </a:r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r>
              <a:rPr lang="en-US" sz="2200" dirty="0" smtClean="0"/>
              <a:t>Link: Ensure involvement of universities, NGOs, think tanks, donors (</a:t>
            </a:r>
            <a:r>
              <a:rPr lang="en-US" sz="2200" dirty="0" smtClean="0">
                <a:latin typeface="Wingdings" charset="2"/>
              </a:rPr>
              <a:t></a:t>
            </a:r>
            <a:r>
              <a:rPr lang="en-US" sz="2200" dirty="0" smtClean="0"/>
              <a:t>Advisory Board)</a:t>
            </a:r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r>
              <a:rPr lang="en-US" sz="2200" dirty="0" smtClean="0"/>
              <a:t>Align: Ensure compliance with the objectives of the Water Strategy and other policies</a:t>
            </a:r>
            <a:r>
              <a:rPr lang="en-US" sz="2200" dirty="0" smtClean="0">
                <a:solidFill>
                  <a:srgbClr val="00B050"/>
                </a:solidFill>
              </a:rPr>
              <a:t> </a:t>
            </a:r>
            <a:r>
              <a:rPr lang="en-US" sz="2200" dirty="0" smtClean="0"/>
              <a:t>(</a:t>
            </a:r>
            <a:r>
              <a:rPr lang="en-US" sz="2200" dirty="0" smtClean="0">
                <a:latin typeface="Wingdings" charset="2"/>
              </a:rPr>
              <a:t></a:t>
            </a:r>
            <a:r>
              <a:rPr lang="en-US" sz="2200" dirty="0" smtClean="0"/>
              <a:t>Steering Committee)</a:t>
            </a:r>
          </a:p>
          <a:p>
            <a:pPr marL="1314450" lvl="2" indent="-514350" eaLnBrk="1" hangingPunct="1">
              <a:spcBef>
                <a:spcPts val="600"/>
              </a:spcBef>
              <a:buFont typeface="Arial" charset="0"/>
              <a:buNone/>
            </a:pPr>
            <a:endParaRPr lang="en-US" sz="2200" dirty="0" smtClean="0"/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endParaRPr lang="en-US" sz="2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Steps of Stakeholder Involvement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12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2200" dirty="0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</a:t>
            </a:r>
            <a:r>
              <a:rPr lang="en-US" sz="2200" dirty="0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Sustain</a:t>
            </a:r>
          </a:p>
          <a:p>
            <a:pPr marL="514350" indent="-51435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200" dirty="0" smtClean="0">
                <a:ea typeface="+mn-ea"/>
                <a:cs typeface="+mn-cs"/>
              </a:rPr>
              <a:t>Implement: A practical roadmap, including milestones, activities and impact indicators will allow for practical implementation</a:t>
            </a:r>
          </a:p>
          <a:p>
            <a:pPr marL="514350" indent="-51435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200" dirty="0" smtClean="0">
                <a:ea typeface="+mn-ea"/>
                <a:cs typeface="+mn-cs"/>
              </a:rPr>
              <a:t>Finance: Engage donors to assure sufficient funding for roadmap implementation (</a:t>
            </a:r>
            <a:r>
              <a:rPr lang="en-US" sz="2200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2200" dirty="0" smtClean="0">
                <a:ea typeface="+mn-ea"/>
                <a:cs typeface="+mn-cs"/>
              </a:rPr>
              <a:t>Highland Water Fund)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-powerpoint-leerfolie-en">
  <a:themeElements>
    <a:clrScheme name="GTZ">
      <a:dk1>
        <a:srgbClr val="000000"/>
      </a:dk1>
      <a:lt1>
        <a:srgbClr val="FFFFFF"/>
      </a:lt1>
      <a:dk2>
        <a:srgbClr val="727272"/>
      </a:dk2>
      <a:lt2>
        <a:srgbClr val="D9D9D9"/>
      </a:lt2>
      <a:accent1>
        <a:srgbClr val="B7D1DD"/>
      </a:accent1>
      <a:accent2>
        <a:srgbClr val="C80F0E"/>
      </a:accent2>
      <a:accent3>
        <a:srgbClr val="DEDEAF"/>
      </a:accent3>
      <a:accent4>
        <a:srgbClr val="939393"/>
      </a:accent4>
      <a:accent5>
        <a:srgbClr val="9AB0BA"/>
      </a:accent5>
      <a:accent6>
        <a:srgbClr val="BABA93"/>
      </a:accent6>
      <a:hlink>
        <a:srgbClr val="0000FF"/>
      </a:hlink>
      <a:folHlink>
        <a:srgbClr val="800080"/>
      </a:folHlink>
    </a:clrScheme>
    <a:fontScheme name="gtz-leerfolie-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tz-leerfolie-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EFEDE6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6F4F0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giz-powerpoint-leerfolie-en</Template>
  <TotalTime>159</TotalTime>
  <Words>945</Words>
  <Application>Microsoft Macintosh PowerPoint</Application>
  <PresentationFormat>On-screen Show (4:3)</PresentationFormat>
  <Paragraphs>150</Paragraphs>
  <Slides>17</Slides>
  <Notes>17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giz-powerpoint-leerfolie-en</vt:lpstr>
      <vt:lpstr>Experience in Supporting the Highland Water Forum in Jordan</vt:lpstr>
      <vt:lpstr>Background</vt:lpstr>
      <vt:lpstr>Rationale for stakeholder involvement</vt:lpstr>
      <vt:lpstr>Rationale for stakeholder involvement</vt:lpstr>
      <vt:lpstr>Objective</vt:lpstr>
      <vt:lpstr>Organisational Structure</vt:lpstr>
      <vt:lpstr>Steps of Stakeholder Involvement</vt:lpstr>
      <vt:lpstr>Steps of Stakeholder Involvement</vt:lpstr>
      <vt:lpstr>Steps of Stakeholder Involvement</vt:lpstr>
      <vt:lpstr>Stakeholder Analysis</vt:lpstr>
      <vt:lpstr>Stakeholder Analysis</vt:lpstr>
      <vt:lpstr>How are they connected? Who are their representatives? </vt:lpstr>
      <vt:lpstr>Results allow for: </vt:lpstr>
      <vt:lpstr>Action Plan</vt:lpstr>
      <vt:lpstr>Slide 15</vt:lpstr>
      <vt:lpstr>Benefits of this approach</vt:lpstr>
      <vt:lpstr>Next steps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Habjoka</dc:creator>
  <cp:keywords>GIZ-Leerfolie</cp:keywords>
  <cp:lastModifiedBy>T L</cp:lastModifiedBy>
  <cp:revision>23</cp:revision>
  <cp:lastPrinted>2005-12-21T12:33:01Z</cp:lastPrinted>
  <dcterms:created xsi:type="dcterms:W3CDTF">2011-02-27T17:28:20Z</dcterms:created>
  <dcterms:modified xsi:type="dcterms:W3CDTF">2011-02-27T17:46:47Z</dcterms:modified>
</cp:coreProperties>
</file>